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3"/>
  </p:sldMasterIdLst>
  <p:notesMasterIdLst>
    <p:notesMasterId r:id="rId25"/>
  </p:notesMasterIdLst>
  <p:handoutMasterIdLst>
    <p:handoutMasterId r:id="rId26"/>
  </p:handoutMasterIdLst>
  <p:sldIdLst>
    <p:sldId id="260" r:id="rId14"/>
    <p:sldId id="285" r:id="rId15"/>
    <p:sldId id="286" r:id="rId16"/>
    <p:sldId id="284" r:id="rId17"/>
    <p:sldId id="288" r:id="rId18"/>
    <p:sldId id="287" r:id="rId19"/>
    <p:sldId id="289" r:id="rId20"/>
    <p:sldId id="283" r:id="rId21"/>
    <p:sldId id="290" r:id="rId22"/>
    <p:sldId id="291" r:id="rId23"/>
    <p:sldId id="292" r:id="rId24"/>
  </p:sldIdLst>
  <p:sldSz cx="12190413" cy="6858000"/>
  <p:notesSz cx="6858000" cy="9144000"/>
  <p:custDataLst>
    <p:tags r:id="rId27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AC6E82-EF3E-4544-A0AF-58F5D1526B23}">
          <p14:sldIdLst>
            <p14:sldId id="260"/>
            <p14:sldId id="285"/>
            <p14:sldId id="286"/>
            <p14:sldId id="284"/>
            <p14:sldId id="288"/>
            <p14:sldId id="287"/>
            <p14:sldId id="289"/>
          </p14:sldIdLst>
        </p14:section>
        <p14:section name="Archive" id="{93E69863-642C-714F-9B36-69274C552330}">
          <p14:sldIdLst>
            <p14:sldId id="283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71585"/>
    <a:srgbClr val="4BB97C"/>
    <a:srgbClr val="F7BF8F"/>
    <a:srgbClr val="E289C1"/>
    <a:srgbClr val="E287C0"/>
    <a:srgbClr val="FFFFFF"/>
    <a:srgbClr val="FFE0C1"/>
    <a:srgbClr val="FFDDEE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72" autoAdjust="0"/>
    <p:restoredTop sz="94878" autoAdjust="0"/>
  </p:normalViewPr>
  <p:slideViewPr>
    <p:cSldViewPr showGuides="1">
      <p:cViewPr>
        <p:scale>
          <a:sx n="100" d="100"/>
          <a:sy n="100" d="100"/>
        </p:scale>
        <p:origin x="744" y="8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Master" Target="slideMasters/slideMaster1.xml"/><Relationship Id="rId18" Type="http://schemas.openxmlformats.org/officeDocument/2006/relationships/slide" Target="slides/slide5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8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4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1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6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1717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89077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1717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3e2bb467-8b42-4c8b-93c8-6cd04590fb8c&quot;}}" title="UserProfile.Offices.Workarea_{{DocumentLanguage}}"/>
          <p:cNvSpPr>
            <a:spLocks noChangeArrowheads="1"/>
          </p:cNvSpPr>
          <p:nvPr userDrawn="1"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 smtClean="0">
                <a:solidFill>
                  <a:schemeClr val="bg1"/>
                </a:solidFill>
                <a:latin typeface="+mn-lt"/>
              </a:rPr>
              <a:t>DTU Food</a:t>
            </a:r>
            <a:endParaRPr lang="en-GB" sz="7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date" descr="{&quot;templafy&quot;:{&quot;id&quot;:&quot;195ca46f-6491-49f5-b421-acea6c84b62c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2 November 2021</a:t>
            </a:r>
            <a:endParaRPr kumimoji="0" lang="en-GB" sz="7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text" descr="{&quot;templafy&quot;:{&quot;id&quot;:&quot;986187ad-f869-4614-ac7b-8322e2e57ef0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 dirty="0" smtClean="0">
                <a:solidFill>
                  <a:schemeClr val="bg1"/>
                </a:solidFill>
                <a:latin typeface="+mn-lt"/>
              </a:rPr>
              <a:t>Mathematical Models in Ecology - Evolution &amp; Optimization</a:t>
            </a:r>
            <a:endParaRPr lang="en-GB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7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10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Evolution and optimization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3200" dirty="0"/>
              <a:t>Group: Amalia Bogri, Christian </a:t>
            </a:r>
            <a:r>
              <a:rPr lang="en-GB" sz="3200" dirty="0" err="1"/>
              <a:t>Berrig</a:t>
            </a:r>
            <a:r>
              <a:rPr lang="en-GB" sz="3200" dirty="0"/>
              <a:t> &amp; Jonas </a:t>
            </a:r>
            <a:r>
              <a:rPr lang="en-GB" sz="3200" dirty="0" err="1"/>
              <a:t>Bolduan</a:t>
            </a:r>
            <a:endParaRPr lang="en-GB" sz="3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5995EB-10E4-4119-B468-5CD7D10A093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27B66-774B-AF4D-A72E-69B4A04175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7E447-CCE9-114E-9842-278EDE172E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2" y="363830"/>
            <a:ext cx="11075368" cy="588818"/>
          </a:xfrm>
        </p:spPr>
        <p:txBody>
          <a:bodyPr/>
          <a:lstStyle/>
          <a:p>
            <a:r>
              <a:rPr lang="en-GB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Evolution &amp; optimization: </a:t>
            </a:r>
            <a:r>
              <a:rPr lang="en-GB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solve the ODE</a:t>
            </a:r>
            <a:endParaRPr lang="en-GB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01304" y="2023140"/>
            <a:ext cx="2808312" cy="2564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dirty="0" smtClean="0">
                <a:latin typeface="+mn-lt"/>
              </a:rPr>
              <a:t>Here we are looking at the fractions of each category in the whole peafowl population.</a:t>
            </a:r>
          </a:p>
          <a:p>
            <a:pPr algn="ctr">
              <a:spcBef>
                <a:spcPts val="432"/>
              </a:spcBef>
            </a:pPr>
            <a:endParaRPr lang="en-GB" dirty="0">
              <a:latin typeface="+mn-lt"/>
            </a:endParaRPr>
          </a:p>
          <a:p>
            <a:pPr algn="ctr">
              <a:spcBef>
                <a:spcPts val="432"/>
              </a:spcBef>
            </a:pPr>
            <a:r>
              <a:rPr lang="en-GB" dirty="0" smtClean="0">
                <a:latin typeface="+mn-lt"/>
              </a:rPr>
              <a:t>Again, as expected from the analysis beforehand, the peacocks with 125 eye-spots comprise the highest percentage of the population at the end point of the simulation.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57408" y="5850944"/>
            <a:ext cx="129614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1000" dirty="0" smtClean="0">
                <a:latin typeface="+mn-lt"/>
              </a:rPr>
              <a:t>years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0" y="2006392"/>
            <a:ext cx="8333716" cy="402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3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2" y="363830"/>
            <a:ext cx="9696020" cy="588818"/>
          </a:xfrm>
        </p:spPr>
        <p:txBody>
          <a:bodyPr/>
          <a:lstStyle/>
          <a:p>
            <a:r>
              <a:rPr lang="en-GB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code</a:t>
            </a:r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>
          <a:xfrm>
            <a:off x="8630961" y="6541200"/>
            <a:ext cx="324492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700" b="1" kern="1200">
                <a:solidFill>
                  <a:schemeClr val="bg1"/>
                </a:solidFill>
                <a:latin typeface="+mn-lt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fld id="{103EA872-A674-449B-A120-B97244F8E91D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62558" y="1124744"/>
            <a:ext cx="5472608" cy="41857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800" dirty="0" smtClean="0">
                <a:latin typeface="Consolas" panose="020B0609020204030204" pitchFamily="49" charset="0"/>
              </a:rPr>
              <a:t># Peacocks numbers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err="1" smtClean="0">
                <a:latin typeface="Consolas" panose="020B0609020204030204" pitchFamily="49" charset="0"/>
              </a:rPr>
              <a:t>tmp_theta_list</a:t>
            </a:r>
            <a:r>
              <a:rPr lang="en-GB" sz="800" dirty="0" smtClean="0">
                <a:latin typeface="Consolas" panose="020B0609020204030204" pitchFamily="49" charset="0"/>
              </a:rPr>
              <a:t> </a:t>
            </a:r>
            <a:r>
              <a:rPr lang="en-GB" sz="800" dirty="0">
                <a:latin typeface="Consolas" panose="020B0609020204030204" pitchFamily="49" charset="0"/>
              </a:rPr>
              <a:t>= [</a:t>
            </a:r>
            <a:r>
              <a:rPr lang="en-GB" sz="800" dirty="0" err="1">
                <a:latin typeface="Consolas" panose="020B0609020204030204" pitchFamily="49" charset="0"/>
              </a:rPr>
              <a:t>theta_list</a:t>
            </a:r>
            <a:r>
              <a:rPr lang="en-GB" sz="800" dirty="0">
                <a:latin typeface="Consolas" panose="020B0609020204030204" pitchFamily="49" charset="0"/>
              </a:rPr>
              <a:t>[</a:t>
            </a:r>
            <a:r>
              <a:rPr lang="en-GB" sz="800" dirty="0" err="1">
                <a:latin typeface="Consolas" panose="020B0609020204030204" pitchFamily="49" charset="0"/>
              </a:rPr>
              <a:t>max_index</a:t>
            </a:r>
            <a:r>
              <a:rPr lang="en-GB" sz="800" dirty="0">
                <a:latin typeface="Consolas" panose="020B0609020204030204" pitchFamily="49" charset="0"/>
              </a:rPr>
              <a:t>] + </a:t>
            </a:r>
            <a:r>
              <a:rPr lang="en-GB" sz="800" dirty="0" err="1">
                <a:latin typeface="Consolas" panose="020B0609020204030204" pitchFamily="49" charset="0"/>
              </a:rPr>
              <a:t>i</a:t>
            </a:r>
            <a:r>
              <a:rPr lang="en-GB" sz="800" dirty="0">
                <a:latin typeface="Consolas" panose="020B0609020204030204" pitchFamily="49" charset="0"/>
              </a:rPr>
              <a:t>*2 for </a:t>
            </a:r>
            <a:r>
              <a:rPr lang="en-GB" sz="800" dirty="0" err="1">
                <a:latin typeface="Consolas" panose="020B0609020204030204" pitchFamily="49" charset="0"/>
              </a:rPr>
              <a:t>i</a:t>
            </a:r>
            <a:r>
              <a:rPr lang="en-GB" sz="800" dirty="0">
                <a:latin typeface="Consolas" panose="020B0609020204030204" pitchFamily="49" charset="0"/>
              </a:rPr>
              <a:t> in range(-10, 10</a:t>
            </a:r>
            <a:r>
              <a:rPr lang="en-GB" sz="800" dirty="0" smtClean="0">
                <a:latin typeface="Consolas" panose="020B0609020204030204" pitchFamily="49" charset="0"/>
              </a:rPr>
              <a:t>)] # choose some thetas</a:t>
            </a: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state_init</a:t>
            </a:r>
            <a:r>
              <a:rPr lang="en-GB" sz="800" dirty="0">
                <a:latin typeface="Consolas" panose="020B0609020204030204" pitchFamily="49" charset="0"/>
              </a:rPr>
              <a:t> = [100]*</a:t>
            </a:r>
            <a:r>
              <a:rPr lang="en-GB" sz="800" dirty="0" err="1">
                <a:latin typeface="Consolas" panose="020B0609020204030204" pitchFamily="49" charset="0"/>
              </a:rPr>
              <a:t>len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tmp_theta_list</a:t>
            </a:r>
            <a:r>
              <a:rPr lang="en-GB" sz="800" dirty="0" smtClean="0">
                <a:latin typeface="Consolas" panose="020B0609020204030204" pitchFamily="49" charset="0"/>
              </a:rPr>
              <a:t>) # make the same number of initial populations</a:t>
            </a: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params</a:t>
            </a:r>
            <a:r>
              <a:rPr lang="en-GB" sz="800" dirty="0">
                <a:latin typeface="Consolas" panose="020B0609020204030204" pitchFamily="49" charset="0"/>
              </a:rPr>
              <a:t> = tuple(</a:t>
            </a:r>
            <a:r>
              <a:rPr lang="en-GB" sz="800" dirty="0" err="1">
                <a:latin typeface="Consolas" panose="020B0609020204030204" pitchFamily="49" charset="0"/>
              </a:rPr>
              <a:t>tmp_theta_list</a:t>
            </a:r>
            <a:r>
              <a:rPr lang="en-GB" sz="800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def</a:t>
            </a:r>
            <a:r>
              <a:rPr lang="en-GB" sz="800" dirty="0">
                <a:latin typeface="Consolas" panose="020B0609020204030204" pitchFamily="49" charset="0"/>
              </a:rPr>
              <a:t> </a:t>
            </a:r>
            <a:r>
              <a:rPr lang="en-GB" sz="800" dirty="0" err="1">
                <a:latin typeface="Consolas" panose="020B0609020204030204" pitchFamily="49" charset="0"/>
              </a:rPr>
              <a:t>deriv</a:t>
            </a:r>
            <a:r>
              <a:rPr lang="en-GB" sz="800" dirty="0">
                <a:latin typeface="Consolas" panose="020B0609020204030204" pitchFamily="49" charset="0"/>
              </a:rPr>
              <a:t>(state, t, *</a:t>
            </a:r>
            <a:r>
              <a:rPr lang="en-GB" sz="800" dirty="0" err="1">
                <a:latin typeface="Consolas" panose="020B0609020204030204" pitchFamily="49" charset="0"/>
              </a:rPr>
              <a:t>params</a:t>
            </a:r>
            <a:r>
              <a:rPr lang="en-GB" sz="800" dirty="0">
                <a:latin typeface="Consolas" panose="020B0609020204030204" pitchFamily="49" charset="0"/>
              </a:rPr>
              <a:t>):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return </a:t>
            </a:r>
            <a:r>
              <a:rPr lang="en-GB" sz="800" dirty="0" err="1">
                <a:latin typeface="Consolas" panose="020B0609020204030204" pitchFamily="49" charset="0"/>
              </a:rPr>
              <a:t>np.array</a:t>
            </a:r>
            <a:r>
              <a:rPr lang="en-GB" sz="800" dirty="0">
                <a:latin typeface="Consolas" panose="020B0609020204030204" pitchFamily="49" charset="0"/>
              </a:rPr>
              <a:t>([r(theta)*state[</a:t>
            </a:r>
            <a:r>
              <a:rPr lang="en-GB" sz="800" dirty="0" err="1">
                <a:latin typeface="Consolas" panose="020B0609020204030204" pitchFamily="49" charset="0"/>
              </a:rPr>
              <a:t>i</a:t>
            </a:r>
            <a:r>
              <a:rPr lang="en-GB" sz="800" dirty="0">
                <a:latin typeface="Consolas" panose="020B0609020204030204" pitchFamily="49" charset="0"/>
              </a:rPr>
              <a:t>] for </a:t>
            </a:r>
            <a:r>
              <a:rPr lang="en-GB" sz="800" dirty="0" err="1">
                <a:latin typeface="Consolas" panose="020B0609020204030204" pitchFamily="49" charset="0"/>
              </a:rPr>
              <a:t>i</a:t>
            </a:r>
            <a:r>
              <a:rPr lang="en-GB" sz="800" dirty="0">
                <a:latin typeface="Consolas" panose="020B0609020204030204" pitchFamily="49" charset="0"/>
              </a:rPr>
              <a:t>, theta in enumerate(</a:t>
            </a:r>
            <a:r>
              <a:rPr lang="en-GB" sz="800" dirty="0" err="1">
                <a:latin typeface="Consolas" panose="020B0609020204030204" pitchFamily="49" charset="0"/>
              </a:rPr>
              <a:t>params</a:t>
            </a:r>
            <a:r>
              <a:rPr lang="en-GB" sz="800" dirty="0">
                <a:latin typeface="Consolas" panose="020B0609020204030204" pitchFamily="49" charset="0"/>
              </a:rPr>
              <a:t>)])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t_list</a:t>
            </a:r>
            <a:r>
              <a:rPr lang="en-GB" sz="800" dirty="0">
                <a:latin typeface="Consolas" panose="020B0609020204030204" pitchFamily="49" charset="0"/>
              </a:rPr>
              <a:t> = </a:t>
            </a:r>
            <a:r>
              <a:rPr lang="en-GB" sz="800" dirty="0" err="1">
                <a:latin typeface="Consolas" panose="020B0609020204030204" pitchFamily="49" charset="0"/>
              </a:rPr>
              <a:t>np.linspace</a:t>
            </a:r>
            <a:r>
              <a:rPr lang="en-GB" sz="800" dirty="0">
                <a:latin typeface="Consolas" panose="020B0609020204030204" pitchFamily="49" charset="0"/>
              </a:rPr>
              <a:t>(0, 5, 100)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ns = </a:t>
            </a:r>
            <a:r>
              <a:rPr lang="en-GB" sz="800" dirty="0" err="1">
                <a:latin typeface="Consolas" panose="020B0609020204030204" pitchFamily="49" charset="0"/>
              </a:rPr>
              <a:t>odeint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deriv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state_init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t_list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args</a:t>
            </a:r>
            <a:r>
              <a:rPr lang="en-GB" sz="800" dirty="0">
                <a:latin typeface="Consolas" panose="020B0609020204030204" pitchFamily="49" charset="0"/>
              </a:rPr>
              <a:t>=</a:t>
            </a:r>
            <a:r>
              <a:rPr lang="en-GB" sz="800" dirty="0" err="1">
                <a:latin typeface="Consolas" panose="020B0609020204030204" pitchFamily="49" charset="0"/>
              </a:rPr>
              <a:t>params</a:t>
            </a:r>
            <a:r>
              <a:rPr lang="en-GB" sz="800" dirty="0" smtClean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GB" sz="8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fig, </a:t>
            </a:r>
            <a:r>
              <a:rPr lang="en-GB" sz="800" dirty="0" err="1">
                <a:latin typeface="Consolas" panose="020B0609020204030204" pitchFamily="49" charset="0"/>
              </a:rPr>
              <a:t>ax</a:t>
            </a:r>
            <a:r>
              <a:rPr lang="en-GB" sz="800" dirty="0">
                <a:latin typeface="Consolas" panose="020B0609020204030204" pitchFamily="49" charset="0"/>
              </a:rPr>
              <a:t> = </a:t>
            </a:r>
            <a:r>
              <a:rPr lang="en-GB" sz="800" dirty="0" err="1">
                <a:latin typeface="Consolas" panose="020B0609020204030204" pitchFamily="49" charset="0"/>
              </a:rPr>
              <a:t>plt.subplots</a:t>
            </a:r>
            <a:r>
              <a:rPr lang="en-GB" sz="800" dirty="0">
                <a:latin typeface="Consolas" panose="020B0609020204030204" pitchFamily="49" charset="0"/>
              </a:rPr>
              <a:t>(2, 1, </a:t>
            </a:r>
            <a:r>
              <a:rPr lang="en-GB" sz="800" dirty="0" err="1">
                <a:latin typeface="Consolas" panose="020B0609020204030204" pitchFamily="49" charset="0"/>
              </a:rPr>
              <a:t>figsize</a:t>
            </a:r>
            <a:r>
              <a:rPr lang="en-GB" sz="800" dirty="0">
                <a:latin typeface="Consolas" panose="020B0609020204030204" pitchFamily="49" charset="0"/>
              </a:rPr>
              <a:t>=(16,8), </a:t>
            </a:r>
            <a:r>
              <a:rPr lang="en-GB" sz="800" dirty="0" err="1">
                <a:latin typeface="Consolas" panose="020B0609020204030204" pitchFamily="49" charset="0"/>
              </a:rPr>
              <a:t>tight_layout</a:t>
            </a:r>
            <a:r>
              <a:rPr lang="en-GB" sz="800" dirty="0">
                <a:latin typeface="Consolas" panose="020B0609020204030204" pitchFamily="49" charset="0"/>
              </a:rPr>
              <a:t>=True)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for </a:t>
            </a:r>
            <a:r>
              <a:rPr lang="en-GB" sz="800" dirty="0" err="1">
                <a:latin typeface="Consolas" panose="020B0609020204030204" pitchFamily="49" charset="0"/>
              </a:rPr>
              <a:t>i</a:t>
            </a:r>
            <a:r>
              <a:rPr lang="en-GB" sz="800" dirty="0">
                <a:latin typeface="Consolas" panose="020B0609020204030204" pitchFamily="49" charset="0"/>
              </a:rPr>
              <a:t>, e in enumerate(zip(</a:t>
            </a:r>
            <a:r>
              <a:rPr lang="en-GB" sz="800" dirty="0" err="1">
                <a:latin typeface="Consolas" panose="020B0609020204030204" pitchFamily="49" charset="0"/>
              </a:rPr>
              <a:t>tmp_theta_list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ns.T</a:t>
            </a:r>
            <a:r>
              <a:rPr lang="en-GB" sz="800" dirty="0">
                <a:latin typeface="Consolas" panose="020B0609020204030204" pitchFamily="49" charset="0"/>
              </a:rPr>
              <a:t>)):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  <a:r>
              <a:rPr lang="en-GB" sz="800" dirty="0" err="1">
                <a:latin typeface="Consolas" panose="020B0609020204030204" pitchFamily="49" charset="0"/>
              </a:rPr>
              <a:t>tmp_theta</a:t>
            </a:r>
            <a:r>
              <a:rPr lang="en-GB" sz="800" dirty="0">
                <a:latin typeface="Consolas" panose="020B0609020204030204" pitchFamily="49" charset="0"/>
              </a:rPr>
              <a:t>, sol = e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j = </a:t>
            </a:r>
            <a:r>
              <a:rPr lang="en-GB" sz="800" dirty="0" err="1">
                <a:latin typeface="Consolas" panose="020B0609020204030204" pitchFamily="49" charset="0"/>
              </a:rPr>
              <a:t>i</a:t>
            </a:r>
            <a:r>
              <a:rPr lang="en-GB" sz="800" dirty="0">
                <a:latin typeface="Consolas" panose="020B0609020204030204" pitchFamily="49" charset="0"/>
              </a:rPr>
              <a:t>/</a:t>
            </a:r>
            <a:r>
              <a:rPr lang="en-GB" sz="800" dirty="0" err="1">
                <a:latin typeface="Consolas" panose="020B0609020204030204" pitchFamily="49" charset="0"/>
              </a:rPr>
              <a:t>len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tmp_theta_list</a:t>
            </a:r>
            <a:r>
              <a:rPr lang="en-GB" sz="800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print(</a:t>
            </a:r>
            <a:r>
              <a:rPr lang="en-GB" sz="800" dirty="0" err="1">
                <a:latin typeface="Consolas" panose="020B0609020204030204" pitchFamily="49" charset="0"/>
              </a:rPr>
              <a:t>tmp_theta</a:t>
            </a:r>
            <a:r>
              <a:rPr lang="en-GB" sz="800" dirty="0">
                <a:latin typeface="Consolas" panose="020B0609020204030204" pitchFamily="49" charset="0"/>
              </a:rPr>
              <a:t>) 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if </a:t>
            </a:r>
            <a:r>
              <a:rPr lang="en-GB" sz="800" dirty="0" err="1">
                <a:latin typeface="Consolas" panose="020B0609020204030204" pitchFamily="49" charset="0"/>
              </a:rPr>
              <a:t>tmp_theta</a:t>
            </a:r>
            <a:r>
              <a:rPr lang="en-GB" sz="800" dirty="0">
                <a:latin typeface="Consolas" panose="020B0609020204030204" pitchFamily="49" charset="0"/>
              </a:rPr>
              <a:t> == </a:t>
            </a:r>
            <a:r>
              <a:rPr lang="en-GB" sz="800" dirty="0" err="1">
                <a:latin typeface="Consolas" panose="020B0609020204030204" pitchFamily="49" charset="0"/>
              </a:rPr>
              <a:t>theta_list</a:t>
            </a:r>
            <a:r>
              <a:rPr lang="en-GB" sz="800" dirty="0">
                <a:latin typeface="Consolas" panose="020B0609020204030204" pitchFamily="49" charset="0"/>
              </a:rPr>
              <a:t>[</a:t>
            </a:r>
            <a:r>
              <a:rPr lang="en-GB" sz="800" dirty="0" err="1">
                <a:latin typeface="Consolas" panose="020B0609020204030204" pitchFamily="49" charset="0"/>
              </a:rPr>
              <a:t>max_index</a:t>
            </a:r>
            <a:r>
              <a:rPr lang="en-GB" sz="800" dirty="0">
                <a:latin typeface="Consolas" panose="020B0609020204030204" pitchFamily="49" charset="0"/>
              </a:rPr>
              <a:t>]: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    </a:t>
            </a:r>
            <a:r>
              <a:rPr lang="en-GB" sz="800" dirty="0" err="1">
                <a:latin typeface="Consolas" panose="020B0609020204030204" pitchFamily="49" charset="0"/>
              </a:rPr>
              <a:t>ax</a:t>
            </a:r>
            <a:r>
              <a:rPr lang="en-GB" sz="800" dirty="0">
                <a:latin typeface="Consolas" panose="020B0609020204030204" pitchFamily="49" charset="0"/>
              </a:rPr>
              <a:t>[1].scatter(</a:t>
            </a:r>
            <a:r>
              <a:rPr lang="en-GB" sz="800" dirty="0" err="1">
                <a:latin typeface="Consolas" panose="020B0609020204030204" pitchFamily="49" charset="0"/>
              </a:rPr>
              <a:t>tmp_theta</a:t>
            </a:r>
            <a:r>
              <a:rPr lang="en-GB" sz="800" dirty="0">
                <a:latin typeface="Consolas" panose="020B0609020204030204" pitchFamily="49" charset="0"/>
              </a:rPr>
              <a:t>, sol[-1], s=50, </a:t>
            </a:r>
            <a:r>
              <a:rPr lang="en-GB" sz="800" dirty="0" err="1">
                <a:latin typeface="Consolas" panose="020B0609020204030204" pitchFamily="49" charset="0"/>
              </a:rPr>
              <a:t>color</a:t>
            </a:r>
            <a:r>
              <a:rPr lang="en-GB" sz="800" dirty="0">
                <a:latin typeface="Consolas" panose="020B0609020204030204" pitchFamily="49" charset="0"/>
              </a:rPr>
              <a:t>="green", alpha=0.5, label="optimal growth") # this </a:t>
            </a:r>
            <a:r>
              <a:rPr lang="en-GB" sz="800" dirty="0" err="1">
                <a:latin typeface="Consolas" panose="020B0609020204030204" pitchFamily="49" charset="0"/>
              </a:rPr>
              <a:t>dont</a:t>
            </a:r>
            <a:r>
              <a:rPr lang="en-GB" sz="800" dirty="0">
                <a:latin typeface="Consolas" panose="020B0609020204030204" pitchFamily="49" charset="0"/>
              </a:rPr>
              <a:t> plot for some reason...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  <a:r>
              <a:rPr lang="en-GB" sz="800" dirty="0" err="1">
                <a:latin typeface="Consolas" panose="020B0609020204030204" pitchFamily="49" charset="0"/>
              </a:rPr>
              <a:t>ax</a:t>
            </a:r>
            <a:r>
              <a:rPr lang="en-GB" sz="800" dirty="0">
                <a:latin typeface="Consolas" panose="020B0609020204030204" pitchFamily="49" charset="0"/>
              </a:rPr>
              <a:t>[0].plot(</a:t>
            </a:r>
            <a:r>
              <a:rPr lang="en-GB" sz="800" dirty="0" err="1">
                <a:latin typeface="Consolas" panose="020B0609020204030204" pitchFamily="49" charset="0"/>
              </a:rPr>
              <a:t>t_list</a:t>
            </a:r>
            <a:r>
              <a:rPr lang="en-GB" sz="800" dirty="0">
                <a:latin typeface="Consolas" panose="020B0609020204030204" pitchFamily="49" charset="0"/>
              </a:rPr>
              <a:t>, sol, </a:t>
            </a:r>
            <a:r>
              <a:rPr lang="en-GB" sz="800" dirty="0" err="1">
                <a:latin typeface="Consolas" panose="020B0609020204030204" pitchFamily="49" charset="0"/>
              </a:rPr>
              <a:t>color</a:t>
            </a:r>
            <a:r>
              <a:rPr lang="en-GB" sz="800" dirty="0">
                <a:latin typeface="Consolas" panose="020B0609020204030204" pitchFamily="49" charset="0"/>
              </a:rPr>
              <a:t>=</a:t>
            </a:r>
            <a:r>
              <a:rPr lang="en-GB" sz="800" dirty="0" err="1">
                <a:latin typeface="Consolas" panose="020B0609020204030204" pitchFamily="49" charset="0"/>
              </a:rPr>
              <a:t>plt.cm.plasma</a:t>
            </a:r>
            <a:r>
              <a:rPr lang="en-GB" sz="800" dirty="0">
                <a:latin typeface="Consolas" panose="020B0609020204030204" pitchFamily="49" charset="0"/>
              </a:rPr>
              <a:t>(j), label=f"$\\theta = {round(tmp_theta,2)}$")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  <a:r>
              <a:rPr lang="en-GB" sz="800" dirty="0" err="1">
                <a:latin typeface="Consolas" panose="020B0609020204030204" pitchFamily="49" charset="0"/>
              </a:rPr>
              <a:t>ax</a:t>
            </a:r>
            <a:r>
              <a:rPr lang="en-GB" sz="800" dirty="0">
                <a:latin typeface="Consolas" panose="020B0609020204030204" pitchFamily="49" charset="0"/>
              </a:rPr>
              <a:t>[1].scatter(</a:t>
            </a:r>
            <a:r>
              <a:rPr lang="en-GB" sz="800" dirty="0" err="1">
                <a:latin typeface="Consolas" panose="020B0609020204030204" pitchFamily="49" charset="0"/>
              </a:rPr>
              <a:t>tmp_theta</a:t>
            </a:r>
            <a:r>
              <a:rPr lang="en-GB" sz="800" dirty="0">
                <a:latin typeface="Consolas" panose="020B0609020204030204" pitchFamily="49" charset="0"/>
              </a:rPr>
              <a:t>, sol[-1], </a:t>
            </a:r>
            <a:r>
              <a:rPr lang="en-GB" sz="800" dirty="0" err="1">
                <a:latin typeface="Consolas" panose="020B0609020204030204" pitchFamily="49" charset="0"/>
              </a:rPr>
              <a:t>color</a:t>
            </a:r>
            <a:r>
              <a:rPr lang="en-GB" sz="800" dirty="0">
                <a:latin typeface="Consolas" panose="020B0609020204030204" pitchFamily="49" charset="0"/>
              </a:rPr>
              <a:t>=</a:t>
            </a:r>
            <a:r>
              <a:rPr lang="en-GB" sz="800" dirty="0" err="1">
                <a:latin typeface="Consolas" panose="020B0609020204030204" pitchFamily="49" charset="0"/>
              </a:rPr>
              <a:t>plt.cm.plasma</a:t>
            </a:r>
            <a:r>
              <a:rPr lang="en-GB" sz="800" dirty="0">
                <a:latin typeface="Consolas" panose="020B0609020204030204" pitchFamily="49" charset="0"/>
              </a:rPr>
              <a:t>(j), label=f"$\\theta = {round(tmp_theta,2)}$")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</a:t>
            </a:r>
            <a:r>
              <a:rPr lang="en-GB" sz="800" dirty="0">
                <a:latin typeface="Consolas" panose="020B0609020204030204" pitchFamily="49" charset="0"/>
              </a:rPr>
              <a:t>[0].</a:t>
            </a:r>
            <a:r>
              <a:rPr lang="en-GB" sz="800" dirty="0" err="1">
                <a:latin typeface="Consolas" panose="020B0609020204030204" pitchFamily="49" charset="0"/>
              </a:rPr>
              <a:t>set_ylabel</a:t>
            </a:r>
            <a:r>
              <a:rPr lang="en-GB" sz="800" dirty="0">
                <a:latin typeface="Consolas" panose="020B0609020204030204" pitchFamily="49" charset="0"/>
              </a:rPr>
              <a:t>("Population $N(t)$")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</a:t>
            </a:r>
            <a:r>
              <a:rPr lang="en-GB" sz="800" dirty="0">
                <a:latin typeface="Consolas" panose="020B0609020204030204" pitchFamily="49" charset="0"/>
              </a:rPr>
              <a:t>[0].</a:t>
            </a:r>
            <a:r>
              <a:rPr lang="en-GB" sz="800" dirty="0" err="1">
                <a:latin typeface="Consolas" panose="020B0609020204030204" pitchFamily="49" charset="0"/>
              </a:rPr>
              <a:t>set_xlabel</a:t>
            </a:r>
            <a:r>
              <a:rPr lang="en-GB" sz="800" dirty="0">
                <a:latin typeface="Consolas" panose="020B0609020204030204" pitchFamily="49" charset="0"/>
              </a:rPr>
              <a:t>("time $t$")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</a:t>
            </a:r>
            <a:r>
              <a:rPr lang="en-GB" sz="800" dirty="0">
                <a:latin typeface="Consolas" panose="020B0609020204030204" pitchFamily="49" charset="0"/>
              </a:rPr>
              <a:t>[0].</a:t>
            </a:r>
            <a:r>
              <a:rPr lang="en-GB" sz="800" dirty="0" err="1">
                <a:latin typeface="Consolas" panose="020B0609020204030204" pitchFamily="49" charset="0"/>
              </a:rPr>
              <a:t>set_yscale</a:t>
            </a:r>
            <a:r>
              <a:rPr lang="en-GB" sz="800" dirty="0">
                <a:latin typeface="Consolas" panose="020B0609020204030204" pitchFamily="49" charset="0"/>
              </a:rPr>
              <a:t>("log")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</a:t>
            </a:r>
            <a:r>
              <a:rPr lang="en-GB" sz="800" dirty="0">
                <a:latin typeface="Consolas" panose="020B0609020204030204" pitchFamily="49" charset="0"/>
              </a:rPr>
              <a:t>[1].</a:t>
            </a:r>
            <a:r>
              <a:rPr lang="en-GB" sz="800" dirty="0" err="1">
                <a:latin typeface="Consolas" panose="020B0609020204030204" pitchFamily="49" charset="0"/>
              </a:rPr>
              <a:t>set_ylabel</a:t>
            </a:r>
            <a:r>
              <a:rPr lang="en-GB" sz="800" dirty="0">
                <a:latin typeface="Consolas" panose="020B0609020204030204" pitchFamily="49" charset="0"/>
              </a:rPr>
              <a:t>("Population Endpoints $N(t_{end})$")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</a:t>
            </a:r>
            <a:r>
              <a:rPr lang="en-GB" sz="800" dirty="0">
                <a:latin typeface="Consolas" panose="020B0609020204030204" pitchFamily="49" charset="0"/>
              </a:rPr>
              <a:t>[1].</a:t>
            </a:r>
            <a:r>
              <a:rPr lang="en-GB" sz="800" dirty="0" err="1">
                <a:latin typeface="Consolas" panose="020B0609020204030204" pitchFamily="49" charset="0"/>
              </a:rPr>
              <a:t>set_xlabel</a:t>
            </a:r>
            <a:r>
              <a:rPr lang="en-GB" sz="800" dirty="0">
                <a:latin typeface="Consolas" panose="020B0609020204030204" pitchFamily="49" charset="0"/>
              </a:rPr>
              <a:t>("trait $\\theta$")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</a:t>
            </a:r>
            <a:r>
              <a:rPr lang="en-GB" sz="800" dirty="0">
                <a:latin typeface="Consolas" panose="020B0609020204030204" pitchFamily="49" charset="0"/>
              </a:rPr>
              <a:t>[1].</a:t>
            </a:r>
            <a:r>
              <a:rPr lang="en-GB" sz="800" dirty="0" err="1">
                <a:latin typeface="Consolas" panose="020B0609020204030204" pitchFamily="49" charset="0"/>
              </a:rPr>
              <a:t>set_yscale</a:t>
            </a:r>
            <a:r>
              <a:rPr lang="en-GB" sz="800" dirty="0">
                <a:latin typeface="Consolas" panose="020B0609020204030204" pitchFamily="49" charset="0"/>
              </a:rPr>
              <a:t>("log</a:t>
            </a:r>
            <a:r>
              <a:rPr lang="en-GB" sz="800" dirty="0" smtClean="0">
                <a:latin typeface="Consolas" panose="020B0609020204030204" pitchFamily="49" charset="0"/>
              </a:rPr>
              <a:t>")</a:t>
            </a:r>
            <a:endParaRPr lang="en-GB" sz="800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3238" y="363830"/>
            <a:ext cx="5615702" cy="35702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800" dirty="0" smtClean="0">
                <a:latin typeface="Consolas" panose="020B0609020204030204" pitchFamily="49" charset="0"/>
              </a:rPr>
              <a:t>#Fractions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err="1" smtClean="0">
                <a:latin typeface="Consolas" panose="020B0609020204030204" pitchFamily="49" charset="0"/>
              </a:rPr>
              <a:t>tmp_theta_list</a:t>
            </a:r>
            <a:r>
              <a:rPr lang="en-GB" sz="800" dirty="0" smtClean="0">
                <a:latin typeface="Consolas" panose="020B0609020204030204" pitchFamily="49" charset="0"/>
              </a:rPr>
              <a:t> </a:t>
            </a:r>
            <a:r>
              <a:rPr lang="en-GB" sz="800" dirty="0">
                <a:latin typeface="Consolas" panose="020B0609020204030204" pitchFamily="49" charset="0"/>
              </a:rPr>
              <a:t>= [</a:t>
            </a:r>
            <a:r>
              <a:rPr lang="en-GB" sz="800" dirty="0" err="1">
                <a:latin typeface="Consolas" panose="020B0609020204030204" pitchFamily="49" charset="0"/>
              </a:rPr>
              <a:t>theta_list</a:t>
            </a:r>
            <a:r>
              <a:rPr lang="en-GB" sz="800" dirty="0">
                <a:latin typeface="Consolas" panose="020B0609020204030204" pitchFamily="49" charset="0"/>
              </a:rPr>
              <a:t>[</a:t>
            </a:r>
            <a:r>
              <a:rPr lang="en-GB" sz="800" dirty="0" err="1">
                <a:latin typeface="Consolas" panose="020B0609020204030204" pitchFamily="49" charset="0"/>
              </a:rPr>
              <a:t>max_index</a:t>
            </a:r>
            <a:r>
              <a:rPr lang="en-GB" sz="800" dirty="0">
                <a:latin typeface="Consolas" panose="020B0609020204030204" pitchFamily="49" charset="0"/>
              </a:rPr>
              <a:t>] + </a:t>
            </a:r>
            <a:r>
              <a:rPr lang="en-GB" sz="800" dirty="0" err="1">
                <a:latin typeface="Consolas" panose="020B0609020204030204" pitchFamily="49" charset="0"/>
              </a:rPr>
              <a:t>i</a:t>
            </a:r>
            <a:r>
              <a:rPr lang="en-GB" sz="800" dirty="0">
                <a:latin typeface="Consolas" panose="020B0609020204030204" pitchFamily="49" charset="0"/>
              </a:rPr>
              <a:t>*2 for </a:t>
            </a:r>
            <a:r>
              <a:rPr lang="en-GB" sz="800" dirty="0" err="1">
                <a:latin typeface="Consolas" panose="020B0609020204030204" pitchFamily="49" charset="0"/>
              </a:rPr>
              <a:t>i</a:t>
            </a:r>
            <a:r>
              <a:rPr lang="en-GB" sz="800" dirty="0">
                <a:latin typeface="Consolas" panose="020B0609020204030204" pitchFamily="49" charset="0"/>
              </a:rPr>
              <a:t> in range(-10, 10)]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state_init</a:t>
            </a:r>
            <a:r>
              <a:rPr lang="en-GB" sz="800" dirty="0">
                <a:latin typeface="Consolas" panose="020B0609020204030204" pitchFamily="49" charset="0"/>
              </a:rPr>
              <a:t> = [1/</a:t>
            </a:r>
            <a:r>
              <a:rPr lang="en-GB" sz="800" dirty="0" err="1">
                <a:latin typeface="Consolas" panose="020B0609020204030204" pitchFamily="49" charset="0"/>
              </a:rPr>
              <a:t>len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tmp_theta_list</a:t>
            </a:r>
            <a:r>
              <a:rPr lang="en-GB" sz="800" dirty="0">
                <a:latin typeface="Consolas" panose="020B0609020204030204" pitchFamily="49" charset="0"/>
              </a:rPr>
              <a:t>)]*</a:t>
            </a:r>
            <a:r>
              <a:rPr lang="en-GB" sz="800" dirty="0" err="1">
                <a:latin typeface="Consolas" panose="020B0609020204030204" pitchFamily="49" charset="0"/>
              </a:rPr>
              <a:t>len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tmp_theta_list</a:t>
            </a:r>
            <a:r>
              <a:rPr lang="en-GB" sz="800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params</a:t>
            </a:r>
            <a:r>
              <a:rPr lang="en-GB" sz="800" dirty="0">
                <a:latin typeface="Consolas" panose="020B0609020204030204" pitchFamily="49" charset="0"/>
              </a:rPr>
              <a:t> = tuple(</a:t>
            </a:r>
            <a:r>
              <a:rPr lang="en-GB" sz="800" dirty="0" err="1">
                <a:latin typeface="Consolas" panose="020B0609020204030204" pitchFamily="49" charset="0"/>
              </a:rPr>
              <a:t>tmp_theta_list</a:t>
            </a:r>
            <a:r>
              <a:rPr lang="en-GB" sz="800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def</a:t>
            </a:r>
            <a:r>
              <a:rPr lang="en-GB" sz="800" dirty="0">
                <a:latin typeface="Consolas" panose="020B0609020204030204" pitchFamily="49" charset="0"/>
              </a:rPr>
              <a:t> </a:t>
            </a:r>
            <a:r>
              <a:rPr lang="en-GB" sz="800" dirty="0" err="1">
                <a:latin typeface="Consolas" panose="020B0609020204030204" pitchFamily="49" charset="0"/>
              </a:rPr>
              <a:t>deriv_compare</a:t>
            </a:r>
            <a:r>
              <a:rPr lang="en-GB" sz="800" dirty="0">
                <a:latin typeface="Consolas" panose="020B0609020204030204" pitchFamily="49" charset="0"/>
              </a:rPr>
              <a:t>(state, t, *</a:t>
            </a:r>
            <a:r>
              <a:rPr lang="en-GB" sz="800" dirty="0" err="1">
                <a:latin typeface="Consolas" panose="020B0609020204030204" pitchFamily="49" charset="0"/>
              </a:rPr>
              <a:t>params</a:t>
            </a:r>
            <a:r>
              <a:rPr lang="en-GB" sz="800" dirty="0">
                <a:latin typeface="Consolas" panose="020B0609020204030204" pitchFamily="49" charset="0"/>
              </a:rPr>
              <a:t>):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s = lambda </a:t>
            </a:r>
            <a:r>
              <a:rPr lang="en-GB" sz="800" dirty="0" err="1">
                <a:latin typeface="Consolas" panose="020B0609020204030204" pitchFamily="49" charset="0"/>
              </a:rPr>
              <a:t>cur_theta</a:t>
            </a:r>
            <a:r>
              <a:rPr lang="en-GB" sz="800" dirty="0">
                <a:latin typeface="Consolas" panose="020B0609020204030204" pitchFamily="49" charset="0"/>
              </a:rPr>
              <a:t>: </a:t>
            </a:r>
            <a:r>
              <a:rPr lang="en-GB" sz="800" dirty="0" err="1">
                <a:latin typeface="Consolas" panose="020B0609020204030204" pitchFamily="49" charset="0"/>
              </a:rPr>
              <a:t>np.sum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np.array</a:t>
            </a:r>
            <a:r>
              <a:rPr lang="en-GB" sz="800" dirty="0">
                <a:latin typeface="Consolas" panose="020B0609020204030204" pitchFamily="49" charset="0"/>
              </a:rPr>
              <a:t>([(r(</a:t>
            </a:r>
            <a:r>
              <a:rPr lang="en-GB" sz="800" dirty="0" err="1">
                <a:latin typeface="Consolas" panose="020B0609020204030204" pitchFamily="49" charset="0"/>
              </a:rPr>
              <a:t>cur_theta</a:t>
            </a:r>
            <a:r>
              <a:rPr lang="en-GB" sz="800" dirty="0">
                <a:latin typeface="Consolas" panose="020B0609020204030204" pitchFamily="49" charset="0"/>
              </a:rPr>
              <a:t>) - r(theta))*state[</a:t>
            </a:r>
            <a:r>
              <a:rPr lang="en-GB" sz="800" dirty="0" err="1">
                <a:latin typeface="Consolas" panose="020B0609020204030204" pitchFamily="49" charset="0"/>
              </a:rPr>
              <a:t>i</a:t>
            </a:r>
            <a:r>
              <a:rPr lang="en-GB" sz="800" dirty="0">
                <a:latin typeface="Consolas" panose="020B0609020204030204" pitchFamily="49" charset="0"/>
              </a:rPr>
              <a:t>] for </a:t>
            </a:r>
            <a:r>
              <a:rPr lang="en-GB" sz="800" dirty="0" err="1">
                <a:latin typeface="Consolas" panose="020B0609020204030204" pitchFamily="49" charset="0"/>
              </a:rPr>
              <a:t>i</a:t>
            </a:r>
            <a:r>
              <a:rPr lang="en-GB" sz="800" dirty="0">
                <a:latin typeface="Consolas" panose="020B0609020204030204" pitchFamily="49" charset="0"/>
              </a:rPr>
              <a:t>, theta in enumerate(</a:t>
            </a:r>
            <a:r>
              <a:rPr lang="en-GB" sz="800" dirty="0" err="1">
                <a:latin typeface="Consolas" panose="020B0609020204030204" pitchFamily="49" charset="0"/>
              </a:rPr>
              <a:t>params</a:t>
            </a:r>
            <a:r>
              <a:rPr lang="en-GB" sz="800" dirty="0">
                <a:latin typeface="Consolas" panose="020B0609020204030204" pitchFamily="49" charset="0"/>
              </a:rPr>
              <a:t>)]))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  <a:r>
              <a:rPr lang="en-GB" sz="800" dirty="0" err="1">
                <a:latin typeface="Consolas" panose="020B0609020204030204" pitchFamily="49" charset="0"/>
              </a:rPr>
              <a:t>pdots</a:t>
            </a:r>
            <a:r>
              <a:rPr lang="en-GB" sz="800" dirty="0">
                <a:latin typeface="Consolas" panose="020B0609020204030204" pitchFamily="49" charset="0"/>
              </a:rPr>
              <a:t> = </a:t>
            </a:r>
            <a:r>
              <a:rPr lang="en-GB" sz="800" dirty="0" err="1">
                <a:latin typeface="Consolas" panose="020B0609020204030204" pitchFamily="49" charset="0"/>
              </a:rPr>
              <a:t>np.array</a:t>
            </a:r>
            <a:r>
              <a:rPr lang="en-GB" sz="800" dirty="0">
                <a:latin typeface="Consolas" panose="020B0609020204030204" pitchFamily="49" charset="0"/>
              </a:rPr>
              <a:t>([state[</a:t>
            </a:r>
            <a:r>
              <a:rPr lang="en-GB" sz="800" dirty="0" err="1">
                <a:latin typeface="Consolas" panose="020B0609020204030204" pitchFamily="49" charset="0"/>
              </a:rPr>
              <a:t>i</a:t>
            </a:r>
            <a:r>
              <a:rPr lang="en-GB" sz="800" dirty="0">
                <a:latin typeface="Consolas" panose="020B0609020204030204" pitchFamily="49" charset="0"/>
              </a:rPr>
              <a:t>]*s(theta) for </a:t>
            </a:r>
            <a:r>
              <a:rPr lang="en-GB" sz="800" dirty="0" err="1">
                <a:latin typeface="Consolas" panose="020B0609020204030204" pitchFamily="49" charset="0"/>
              </a:rPr>
              <a:t>i</a:t>
            </a:r>
            <a:r>
              <a:rPr lang="en-GB" sz="800" dirty="0">
                <a:latin typeface="Consolas" panose="020B0609020204030204" pitchFamily="49" charset="0"/>
              </a:rPr>
              <a:t>, theta in enumerate(</a:t>
            </a:r>
            <a:r>
              <a:rPr lang="en-GB" sz="800" dirty="0" err="1">
                <a:latin typeface="Consolas" panose="020B0609020204030204" pitchFamily="49" charset="0"/>
              </a:rPr>
              <a:t>params</a:t>
            </a:r>
            <a:r>
              <a:rPr lang="en-GB" sz="800" dirty="0">
                <a:latin typeface="Consolas" panose="020B0609020204030204" pitchFamily="49" charset="0"/>
              </a:rPr>
              <a:t>)])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return </a:t>
            </a:r>
            <a:r>
              <a:rPr lang="en-GB" sz="800" dirty="0" err="1" smtClean="0">
                <a:latin typeface="Consolas" panose="020B0609020204030204" pitchFamily="49" charset="0"/>
              </a:rPr>
              <a:t>pdots</a:t>
            </a:r>
            <a:endParaRPr lang="en-GB" sz="8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GB" sz="8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# Long time scale: 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t_list</a:t>
            </a:r>
            <a:r>
              <a:rPr lang="en-GB" sz="800" dirty="0">
                <a:latin typeface="Consolas" panose="020B0609020204030204" pitchFamily="49" charset="0"/>
              </a:rPr>
              <a:t> = </a:t>
            </a:r>
            <a:r>
              <a:rPr lang="en-GB" sz="800" dirty="0" err="1">
                <a:latin typeface="Consolas" panose="020B0609020204030204" pitchFamily="49" charset="0"/>
              </a:rPr>
              <a:t>np.linspace</a:t>
            </a:r>
            <a:r>
              <a:rPr lang="en-GB" sz="800" dirty="0">
                <a:latin typeface="Consolas" panose="020B0609020204030204" pitchFamily="49" charset="0"/>
              </a:rPr>
              <a:t>(0, 6, 1000)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ns = </a:t>
            </a:r>
            <a:r>
              <a:rPr lang="en-GB" sz="800" dirty="0" err="1">
                <a:latin typeface="Consolas" panose="020B0609020204030204" pitchFamily="49" charset="0"/>
              </a:rPr>
              <a:t>odeint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deriv_compare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state_init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t_list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args</a:t>
            </a:r>
            <a:r>
              <a:rPr lang="en-GB" sz="800" dirty="0">
                <a:latin typeface="Consolas" panose="020B0609020204030204" pitchFamily="49" charset="0"/>
              </a:rPr>
              <a:t>=</a:t>
            </a:r>
            <a:r>
              <a:rPr lang="en-GB" sz="800" dirty="0" err="1">
                <a:latin typeface="Consolas" panose="020B0609020204030204" pitchFamily="49" charset="0"/>
              </a:rPr>
              <a:t>params</a:t>
            </a:r>
            <a:r>
              <a:rPr lang="en-GB" sz="800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fig, </a:t>
            </a:r>
            <a:r>
              <a:rPr lang="en-GB" sz="800" dirty="0" err="1">
                <a:latin typeface="Consolas" panose="020B0609020204030204" pitchFamily="49" charset="0"/>
              </a:rPr>
              <a:t>ax</a:t>
            </a:r>
            <a:r>
              <a:rPr lang="en-GB" sz="800" dirty="0">
                <a:latin typeface="Consolas" panose="020B0609020204030204" pitchFamily="49" charset="0"/>
              </a:rPr>
              <a:t> = </a:t>
            </a:r>
            <a:r>
              <a:rPr lang="en-GB" sz="800" dirty="0" err="1">
                <a:latin typeface="Consolas" panose="020B0609020204030204" pitchFamily="49" charset="0"/>
              </a:rPr>
              <a:t>plt.subplots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figsize</a:t>
            </a:r>
            <a:r>
              <a:rPr lang="en-GB" sz="800" dirty="0">
                <a:latin typeface="Consolas" panose="020B0609020204030204" pitchFamily="49" charset="0"/>
              </a:rPr>
              <a:t>=(16,8), </a:t>
            </a:r>
            <a:r>
              <a:rPr lang="en-GB" sz="800" dirty="0" err="1">
                <a:latin typeface="Consolas" panose="020B0609020204030204" pitchFamily="49" charset="0"/>
              </a:rPr>
              <a:t>tight_layout</a:t>
            </a:r>
            <a:r>
              <a:rPr lang="en-GB" sz="800" dirty="0">
                <a:latin typeface="Consolas" panose="020B0609020204030204" pitchFamily="49" charset="0"/>
              </a:rPr>
              <a:t>=True)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for </a:t>
            </a:r>
            <a:r>
              <a:rPr lang="en-GB" sz="800" dirty="0" err="1">
                <a:latin typeface="Consolas" panose="020B0609020204030204" pitchFamily="49" charset="0"/>
              </a:rPr>
              <a:t>i</a:t>
            </a:r>
            <a:r>
              <a:rPr lang="en-GB" sz="800" dirty="0">
                <a:latin typeface="Consolas" panose="020B0609020204030204" pitchFamily="49" charset="0"/>
              </a:rPr>
              <a:t>, e in enumerate(zip(</a:t>
            </a:r>
            <a:r>
              <a:rPr lang="en-GB" sz="800" dirty="0" err="1">
                <a:latin typeface="Consolas" panose="020B0609020204030204" pitchFamily="49" charset="0"/>
              </a:rPr>
              <a:t>tmp_theta_list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ns.T</a:t>
            </a:r>
            <a:r>
              <a:rPr lang="en-GB" sz="800" dirty="0">
                <a:latin typeface="Consolas" panose="020B0609020204030204" pitchFamily="49" charset="0"/>
              </a:rPr>
              <a:t>)):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  <a:r>
              <a:rPr lang="en-GB" sz="800" dirty="0" err="1">
                <a:latin typeface="Consolas" panose="020B0609020204030204" pitchFamily="49" charset="0"/>
              </a:rPr>
              <a:t>tmp_theta</a:t>
            </a:r>
            <a:r>
              <a:rPr lang="en-GB" sz="800" dirty="0">
                <a:latin typeface="Consolas" panose="020B0609020204030204" pitchFamily="49" charset="0"/>
              </a:rPr>
              <a:t>, sol = e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j = </a:t>
            </a:r>
            <a:r>
              <a:rPr lang="en-GB" sz="800" dirty="0" err="1">
                <a:latin typeface="Consolas" panose="020B0609020204030204" pitchFamily="49" charset="0"/>
              </a:rPr>
              <a:t>i</a:t>
            </a:r>
            <a:r>
              <a:rPr lang="en-GB" sz="800" dirty="0">
                <a:latin typeface="Consolas" panose="020B0609020204030204" pitchFamily="49" charset="0"/>
              </a:rPr>
              <a:t>/</a:t>
            </a:r>
            <a:r>
              <a:rPr lang="en-GB" sz="800" dirty="0" err="1">
                <a:latin typeface="Consolas" panose="020B0609020204030204" pitchFamily="49" charset="0"/>
              </a:rPr>
              <a:t>len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tmp_theta_list</a:t>
            </a:r>
            <a:r>
              <a:rPr lang="en-GB" sz="800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  <a:r>
              <a:rPr lang="en-GB" sz="800" dirty="0" err="1">
                <a:latin typeface="Consolas" panose="020B0609020204030204" pitchFamily="49" charset="0"/>
              </a:rPr>
              <a:t>ax.plot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t_list</a:t>
            </a:r>
            <a:r>
              <a:rPr lang="en-GB" sz="800" dirty="0">
                <a:latin typeface="Consolas" panose="020B0609020204030204" pitchFamily="49" charset="0"/>
              </a:rPr>
              <a:t>, sol, </a:t>
            </a:r>
            <a:r>
              <a:rPr lang="en-GB" sz="800" dirty="0" err="1">
                <a:latin typeface="Consolas" panose="020B0609020204030204" pitchFamily="49" charset="0"/>
              </a:rPr>
              <a:t>color</a:t>
            </a:r>
            <a:r>
              <a:rPr lang="en-GB" sz="800" dirty="0">
                <a:latin typeface="Consolas" panose="020B0609020204030204" pitchFamily="49" charset="0"/>
              </a:rPr>
              <a:t>=</a:t>
            </a:r>
            <a:r>
              <a:rPr lang="en-GB" sz="800" dirty="0" err="1">
                <a:latin typeface="Consolas" panose="020B0609020204030204" pitchFamily="49" charset="0"/>
              </a:rPr>
              <a:t>plt.cm.plasma</a:t>
            </a:r>
            <a:r>
              <a:rPr lang="en-GB" sz="800" dirty="0">
                <a:latin typeface="Consolas" panose="020B0609020204030204" pitchFamily="49" charset="0"/>
              </a:rPr>
              <a:t>(j), label=f"$\\theta = {round(tmp_theta,2)}$")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ax.set_ylabel</a:t>
            </a:r>
            <a:r>
              <a:rPr lang="en-GB" sz="800" dirty="0">
                <a:latin typeface="Consolas" panose="020B0609020204030204" pitchFamily="49" charset="0"/>
              </a:rPr>
              <a:t>("Proportion of Population $N(t)$")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ax.set_xlabel</a:t>
            </a:r>
            <a:r>
              <a:rPr lang="en-GB" sz="800" dirty="0">
                <a:latin typeface="Consolas" panose="020B0609020204030204" pitchFamily="49" charset="0"/>
              </a:rPr>
              <a:t>("time $t$")</a:t>
            </a:r>
          </a:p>
          <a:p>
            <a:pPr>
              <a:spcBef>
                <a:spcPts val="0"/>
              </a:spcBef>
            </a:pPr>
            <a:r>
              <a:rPr lang="en-GB" sz="800" dirty="0" err="1" smtClean="0">
                <a:latin typeface="Consolas" panose="020B0609020204030204" pitchFamily="49" charset="0"/>
              </a:rPr>
              <a:t>ax.legend</a:t>
            </a:r>
            <a:r>
              <a:rPr lang="en-GB" sz="800" dirty="0">
                <a:latin typeface="Consolas" panose="020B0609020204030204" pitchFamily="49" charset="0"/>
              </a:rPr>
              <a:t>()</a:t>
            </a:r>
            <a:endParaRPr lang="en-GB" sz="800" dirty="0">
              <a:latin typeface="Consolas" panose="020B0609020204030204" pitchFamily="49" charset="0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03453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0" b="15044"/>
          <a:stretch/>
        </p:blipFill>
        <p:spPr>
          <a:xfrm>
            <a:off x="0" y="62324"/>
            <a:ext cx="12205358" cy="6480720"/>
          </a:xfrm>
          <a:prstGeom prst="rect">
            <a:avLst/>
          </a:prstGeom>
        </p:spPr>
      </p:pic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455246" y="44624"/>
            <a:ext cx="5735167" cy="6496576"/>
          </a:xfrm>
          <a:prstGeom prst="rect">
            <a:avLst/>
          </a:prstGeom>
          <a:solidFill>
            <a:srgbClr val="000000">
              <a:alpha val="69804"/>
            </a:srgbClr>
          </a:solidFill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2" y="363830"/>
            <a:ext cx="8903932" cy="588818"/>
          </a:xfrm>
        </p:spPr>
        <p:txBody>
          <a:bodyPr/>
          <a:lstStyle/>
          <a:p>
            <a:r>
              <a:rPr lang="en-GB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Evolution &amp; </a:t>
            </a:r>
            <a:r>
              <a:rPr lang="en-GB" dirty="0" smtClean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optimization</a:t>
            </a:r>
            <a:endParaRPr lang="en-GB" dirty="0">
              <a:solidFill>
                <a:schemeClr val="accent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0236" y="908720"/>
            <a:ext cx="5485185" cy="60837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dirty="0" smtClean="0">
                <a:solidFill>
                  <a:schemeClr val="bg1"/>
                </a:solidFill>
                <a:latin typeface="+mn-lt"/>
              </a:rPr>
              <a:t>Females (peahens) prefer to mate with males (peacocks) that have the most elaborate trails, </a:t>
            </a:r>
          </a:p>
          <a:p>
            <a:pPr algn="ctr">
              <a:spcBef>
                <a:spcPts val="432"/>
              </a:spcBef>
            </a:pPr>
            <a:r>
              <a:rPr lang="en-GB" dirty="0" smtClean="0">
                <a:solidFill>
                  <a:schemeClr val="bg1"/>
                </a:solidFill>
                <a:latin typeface="+mn-lt"/>
              </a:rPr>
              <a:t>i.e. the trails with the </a:t>
            </a:r>
            <a:r>
              <a:rPr lang="en-GB" b="1" dirty="0" smtClean="0">
                <a:solidFill>
                  <a:schemeClr val="bg1"/>
                </a:solidFill>
                <a:latin typeface="+mn-lt"/>
              </a:rPr>
              <a:t>most eye-spots</a:t>
            </a:r>
            <a:r>
              <a:rPr lang="en-GB" dirty="0" smtClean="0">
                <a:solidFill>
                  <a:schemeClr val="bg1"/>
                </a:solidFill>
                <a:latin typeface="+mn-lt"/>
              </a:rPr>
              <a:t>.</a:t>
            </a:r>
          </a:p>
          <a:p>
            <a:pPr algn="ctr">
              <a:spcBef>
                <a:spcPts val="432"/>
              </a:spcBef>
            </a:pPr>
            <a:endParaRPr lang="en-GB" dirty="0" smtClean="0">
              <a:solidFill>
                <a:schemeClr val="bg1"/>
              </a:solidFill>
              <a:latin typeface="+mn-lt"/>
            </a:endParaRPr>
          </a:p>
          <a:p>
            <a:pPr algn="ctr">
              <a:spcBef>
                <a:spcPts val="432"/>
              </a:spcBef>
            </a:pPr>
            <a:r>
              <a:rPr lang="en-GB" dirty="0" smtClean="0">
                <a:solidFill>
                  <a:schemeClr val="bg1"/>
                </a:solidFill>
                <a:latin typeface="+mn-lt"/>
              </a:rPr>
              <a:t>Trails with more eye-spots are also larger in diameter.</a:t>
            </a:r>
          </a:p>
          <a:p>
            <a:pPr algn="ctr">
              <a:spcBef>
                <a:spcPts val="432"/>
              </a:spcBef>
            </a:pPr>
            <a:endParaRPr lang="en-GB" dirty="0" smtClean="0">
              <a:solidFill>
                <a:schemeClr val="bg1"/>
              </a:solidFill>
              <a:latin typeface="+mn-lt"/>
            </a:endParaRPr>
          </a:p>
          <a:p>
            <a:pPr algn="ctr">
              <a:spcBef>
                <a:spcPts val="432"/>
              </a:spcBef>
            </a:pPr>
            <a:r>
              <a:rPr lang="en-GB" dirty="0" smtClean="0">
                <a:solidFill>
                  <a:schemeClr val="bg1"/>
                </a:solidFill>
                <a:latin typeface="+mn-lt"/>
              </a:rPr>
              <a:t>Thus, more eye-spots signify greater mating success (</a:t>
            </a:r>
            <a:r>
              <a:rPr lang="en-GB" b="1" dirty="0" smtClean="0">
                <a:solidFill>
                  <a:schemeClr val="bg1"/>
                </a:solidFill>
                <a:latin typeface="+mn-lt"/>
              </a:rPr>
              <a:t>gain</a:t>
            </a:r>
            <a:r>
              <a:rPr lang="en-GB" dirty="0" smtClean="0">
                <a:solidFill>
                  <a:schemeClr val="bg1"/>
                </a:solidFill>
                <a:latin typeface="+mn-lt"/>
              </a:rPr>
              <a:t>).</a:t>
            </a:r>
          </a:p>
          <a:p>
            <a:pPr algn="ctr">
              <a:spcBef>
                <a:spcPts val="432"/>
              </a:spcBef>
            </a:pPr>
            <a:r>
              <a:rPr lang="en-GB" dirty="0" smtClean="0">
                <a:solidFill>
                  <a:schemeClr val="bg1"/>
                </a:solidFill>
                <a:latin typeface="+mn-lt"/>
              </a:rPr>
              <a:t>The eye-spots are the trait we will use.</a:t>
            </a:r>
          </a:p>
          <a:p>
            <a:pPr algn="ctr">
              <a:spcBef>
                <a:spcPts val="432"/>
              </a:spcBef>
            </a:pPr>
            <a:endParaRPr lang="en-GB" dirty="0">
              <a:solidFill>
                <a:schemeClr val="bg1"/>
              </a:solidFill>
              <a:latin typeface="+mn-lt"/>
            </a:endParaRPr>
          </a:p>
          <a:p>
            <a:pPr algn="ctr">
              <a:spcBef>
                <a:spcPts val="432"/>
              </a:spcBef>
            </a:pPr>
            <a:r>
              <a:rPr lang="en-GB" dirty="0" smtClean="0">
                <a:solidFill>
                  <a:schemeClr val="bg1"/>
                </a:solidFill>
                <a:latin typeface="+mn-lt"/>
              </a:rPr>
              <a:t>The </a:t>
            </a:r>
            <a:r>
              <a:rPr lang="en-GB" b="1" dirty="0" smtClean="0">
                <a:solidFill>
                  <a:schemeClr val="bg1"/>
                </a:solidFill>
                <a:latin typeface="+mn-lt"/>
              </a:rPr>
              <a:t>costs</a:t>
            </a:r>
            <a:r>
              <a:rPr lang="en-GB" dirty="0" smtClean="0">
                <a:solidFill>
                  <a:schemeClr val="bg1"/>
                </a:solidFill>
                <a:latin typeface="+mn-lt"/>
              </a:rPr>
              <a:t> of carrying an elaborate trail are still unknown.</a:t>
            </a:r>
          </a:p>
          <a:p>
            <a:pPr algn="ctr">
              <a:spcBef>
                <a:spcPts val="432"/>
              </a:spcBef>
            </a:pPr>
            <a:endParaRPr lang="en-GB" dirty="0" smtClean="0">
              <a:solidFill>
                <a:schemeClr val="bg1"/>
              </a:solidFill>
              <a:latin typeface="+mn-lt"/>
            </a:endParaRPr>
          </a:p>
          <a:p>
            <a:pPr algn="ctr">
              <a:spcBef>
                <a:spcPts val="432"/>
              </a:spcBef>
            </a:pPr>
            <a:r>
              <a:rPr lang="en-GB" dirty="0" smtClean="0">
                <a:solidFill>
                  <a:schemeClr val="bg1"/>
                </a:solidFill>
                <a:latin typeface="+mn-lt"/>
              </a:rPr>
              <a:t>In this model, we assume that there is a</a:t>
            </a:r>
          </a:p>
          <a:p>
            <a:pPr marL="342900" indent="-342900" algn="ctr">
              <a:spcBef>
                <a:spcPts val="432"/>
              </a:spcBef>
              <a:buFontTx/>
              <a:buChar char="-"/>
            </a:pPr>
            <a:r>
              <a:rPr lang="en-GB" dirty="0" smtClean="0">
                <a:solidFill>
                  <a:schemeClr val="bg1"/>
                </a:solidFill>
                <a:latin typeface="+mn-lt"/>
              </a:rPr>
              <a:t>metabolic cost (due to carrying the extra weight)</a:t>
            </a:r>
          </a:p>
          <a:p>
            <a:pPr marL="342900" indent="-342900" algn="ctr">
              <a:spcBef>
                <a:spcPts val="432"/>
              </a:spcBef>
              <a:buFontTx/>
              <a:buChar char="-"/>
            </a:pPr>
            <a:r>
              <a:rPr lang="en-GB" dirty="0" smtClean="0">
                <a:solidFill>
                  <a:schemeClr val="bg1"/>
                </a:solidFill>
                <a:latin typeface="+mn-lt"/>
              </a:rPr>
              <a:t>immune suppression cost that leads to excess mortality </a:t>
            </a:r>
          </a:p>
          <a:p>
            <a:pPr algn="ctr">
              <a:spcBef>
                <a:spcPts val="432"/>
              </a:spcBef>
            </a:pPr>
            <a:r>
              <a:rPr lang="en-GB" dirty="0" smtClean="0">
                <a:solidFill>
                  <a:schemeClr val="bg1"/>
                </a:solidFill>
                <a:latin typeface="+mn-lt"/>
              </a:rPr>
              <a:t>(due to the increased testosterone)</a:t>
            </a:r>
          </a:p>
          <a:p>
            <a:pPr algn="ctr">
              <a:spcBef>
                <a:spcPts val="432"/>
              </a:spcBef>
            </a:pPr>
            <a:r>
              <a:rPr lang="en-GB" dirty="0" smtClean="0">
                <a:solidFill>
                  <a:schemeClr val="bg1"/>
                </a:solidFill>
                <a:latin typeface="+mn-lt"/>
              </a:rPr>
              <a:t>with more eye-spots</a:t>
            </a:r>
          </a:p>
          <a:p>
            <a:pPr algn="ctr">
              <a:spcBef>
                <a:spcPts val="432"/>
              </a:spcBef>
            </a:pPr>
            <a:endParaRPr lang="en-GB" dirty="0">
              <a:solidFill>
                <a:schemeClr val="bg1"/>
              </a:solidFill>
              <a:latin typeface="+mn-lt"/>
            </a:endParaRPr>
          </a:p>
          <a:p>
            <a:pPr algn="ctr">
              <a:spcBef>
                <a:spcPts val="432"/>
              </a:spcBef>
            </a:pPr>
            <a:r>
              <a:rPr lang="en-GB" dirty="0" smtClean="0">
                <a:solidFill>
                  <a:schemeClr val="bg1"/>
                </a:solidFill>
                <a:latin typeface="+mn-lt"/>
              </a:rPr>
              <a:t>References:</a:t>
            </a:r>
          </a:p>
          <a:p>
            <a:pPr algn="ctr">
              <a:spcBef>
                <a:spcPts val="432"/>
              </a:spcBef>
            </a:pPr>
            <a:r>
              <a:rPr lang="en-GB" sz="1200" dirty="0" smtClean="0">
                <a:solidFill>
                  <a:schemeClr val="bg1"/>
                </a:solidFill>
                <a:latin typeface="+mn-lt"/>
              </a:rPr>
              <a:t>Petrie et al., 1991, Petrie </a:t>
            </a:r>
            <a:r>
              <a:rPr lang="en-GB" sz="1200" dirty="0">
                <a:solidFill>
                  <a:schemeClr val="bg1"/>
                </a:solidFill>
                <a:latin typeface="+mn-lt"/>
              </a:rPr>
              <a:t>&amp; Halliday 1994, </a:t>
            </a:r>
            <a:r>
              <a:rPr lang="en-GB" sz="1200" dirty="0" err="1" smtClean="0">
                <a:solidFill>
                  <a:schemeClr val="bg1"/>
                </a:solidFill>
                <a:latin typeface="+mn-lt"/>
              </a:rPr>
              <a:t>Gadagkar</a:t>
            </a:r>
            <a:r>
              <a:rPr lang="en-GB" sz="1200" dirty="0" smtClean="0">
                <a:solidFill>
                  <a:schemeClr val="bg1"/>
                </a:solidFill>
                <a:latin typeface="+mn-lt"/>
              </a:rPr>
              <a:t> 2003, </a:t>
            </a:r>
            <a:r>
              <a:rPr lang="en-GB" sz="1200" dirty="0" err="1" smtClean="0">
                <a:solidFill>
                  <a:schemeClr val="bg1"/>
                </a:solidFill>
                <a:latin typeface="+mn-lt"/>
              </a:rPr>
              <a:t>Ros</a:t>
            </a:r>
            <a:r>
              <a:rPr lang="en-GB" sz="1200" dirty="0" smtClean="0">
                <a:solidFill>
                  <a:schemeClr val="bg1"/>
                </a:solidFill>
                <a:latin typeface="+mn-lt"/>
              </a:rPr>
              <a:t> et al., 2009</a:t>
            </a:r>
          </a:p>
          <a:p>
            <a:pPr algn="ctr">
              <a:spcBef>
                <a:spcPts val="432"/>
              </a:spcBef>
            </a:pPr>
            <a:endParaRPr lang="en-GB" dirty="0">
              <a:solidFill>
                <a:schemeClr val="bg1"/>
              </a:solidFill>
              <a:latin typeface="+mn-lt"/>
            </a:endParaRPr>
          </a:p>
          <a:p>
            <a:pPr algn="ctr">
              <a:spcBef>
                <a:spcPts val="432"/>
              </a:spcBef>
            </a:pPr>
            <a:endParaRPr lang="en-GB" dirty="0" smtClean="0">
              <a:solidFill>
                <a:schemeClr val="bg1"/>
              </a:solidFill>
              <a:latin typeface="+mn-lt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33446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2" y="363830"/>
            <a:ext cx="8903932" cy="588818"/>
          </a:xfrm>
        </p:spPr>
        <p:txBody>
          <a:bodyPr/>
          <a:lstStyle/>
          <a:p>
            <a:r>
              <a:rPr lang="en-GB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Evolution &amp; optimization: model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02A19782-5A00-4B43-8469-19760162E4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546669"/>
                  </p:ext>
                </p:extLst>
              </p:nvPr>
            </p:nvGraphicFramePr>
            <p:xfrm>
              <a:off x="550590" y="1196752"/>
              <a:ext cx="11085690" cy="501631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4260596">
                      <a:extLst>
                        <a:ext uri="{9D8B030D-6E8A-4147-A177-3AD203B41FA5}">
                          <a16:colId xmlns:a16="http://schemas.microsoft.com/office/drawing/2014/main" val="3546922884"/>
                        </a:ext>
                      </a:extLst>
                    </a:gridCol>
                    <a:gridCol w="3412547">
                      <a:extLst>
                        <a:ext uri="{9D8B030D-6E8A-4147-A177-3AD203B41FA5}">
                          <a16:colId xmlns:a16="http://schemas.microsoft.com/office/drawing/2014/main" val="4141585766"/>
                        </a:ext>
                      </a:extLst>
                    </a:gridCol>
                    <a:gridCol w="3412547">
                      <a:extLst>
                        <a:ext uri="{9D8B030D-6E8A-4147-A177-3AD203B41FA5}">
                          <a16:colId xmlns:a16="http://schemas.microsoft.com/office/drawing/2014/main" val="13435059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noProof="0"/>
                            <a:t>Parameter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/>
                            <a:t>Unit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/>
                            <a:t>Value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03210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noProof="0" dirty="0" smtClean="0"/>
                            <a:t>Peahens, 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noProof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a14:m>
                          <a:endParaRPr lang="en-GB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/>
                            <a:t># peahens</a:t>
                          </a:r>
                          <a:endParaRPr lang="en-GB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noProof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de-DE" b="0" i="1" noProof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GB" b="0" i="0" noProof="0" smtClean="0">
                                    <a:latin typeface="Cambria Math" panose="02040503050406030204" pitchFamily="18" charset="0"/>
                                  </a:rPr>
                                  <m:t>=100</m:t>
                                </m:r>
                              </m:oMath>
                            </m:oMathPara>
                          </a14:m>
                          <a:endParaRPr lang="en-GB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6074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/>
                            <a:t>Peacocks,</a:t>
                          </a:r>
                          <a:r>
                            <a:rPr lang="en-GB" baseline="0" noProof="0" dirty="0" smtClean="0"/>
                            <a:t> N</a:t>
                          </a:r>
                          <a:endParaRPr lang="en-GB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noProof="0" dirty="0" smtClean="0"/>
                            <a:t># peacocks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91475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/>
                            <a:t>Trait</a:t>
                          </a:r>
                          <a:r>
                            <a:rPr lang="en-GB" baseline="0" noProof="0" dirty="0" smtClean="0"/>
                            <a:t> (eye-spots),</a:t>
                          </a:r>
                          <a:r>
                            <a:rPr lang="en-GB" noProof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endParaRPr lang="en-GB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/>
                            <a:t>-</a:t>
                          </a:r>
                          <a:endParaRPr lang="en-GB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/>
                            <a:t>100-300</a:t>
                          </a:r>
                          <a:endParaRPr lang="en-GB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11401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noProof="0" dirty="0"/>
                            <a:t>Maximum </a:t>
                          </a:r>
                          <a:r>
                            <a:rPr lang="en-GB" noProof="0" dirty="0" smtClean="0"/>
                            <a:t>mating,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noProof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de-DE" b="0" i="1" noProof="0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oMath>
                          </a14:m>
                          <a:endParaRPr lang="en-GB" noProof="0" dirty="0"/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/>
                            <a:t># peahens</a:t>
                          </a:r>
                          <a:r>
                            <a:rPr lang="en-GB" baseline="0" noProof="0" dirty="0" smtClean="0"/>
                            <a:t>/ # peacock/ year</a:t>
                          </a:r>
                          <a:endParaRPr lang="en-GB" noProof="0" dirty="0"/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/>
                            <a:t>100</a:t>
                          </a:r>
                          <a:endParaRPr lang="en-GB" noProof="0" dirty="0"/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46657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b="0" noProof="0" dirty="0" smtClean="0"/>
                            <a:t>Mating</a:t>
                          </a:r>
                          <a:r>
                            <a:rPr lang="en-GB" b="0" baseline="0" noProof="0" dirty="0" smtClean="0"/>
                            <a:t> </a:t>
                          </a:r>
                          <a:r>
                            <a:rPr lang="en-GB" b="0" baseline="0" noProof="0" dirty="0"/>
                            <a:t>e</a:t>
                          </a:r>
                          <a:r>
                            <a:rPr lang="en-GB" b="0" noProof="0" dirty="0"/>
                            <a:t>fficiency,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GB" b="0" i="1" noProof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oMath>
                          </a14:m>
                          <a:endParaRPr lang="en-GB" noProof="0" dirty="0"/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/>
                            <a:t>-</a:t>
                          </a:r>
                          <a:endParaRPr lang="en-GB" noProof="0" dirty="0"/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/>
                            <a:t>0.5</a:t>
                          </a:r>
                          <a:endParaRPr lang="en-GB" noProof="0" dirty="0"/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49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noProof="0" dirty="0"/>
                            <a:t>Metabolism, 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noProof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endParaRPr lang="en-GB" noProof="0" dirty="0"/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noProof="0" dirty="0" smtClean="0"/>
                            <a:t>1/year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/>
                            <a:t>0.2</a:t>
                          </a:r>
                          <a:endParaRPr lang="en-GB" noProof="0" dirty="0"/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69666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noProof="0" dirty="0" smtClean="0"/>
                            <a:t>Mating rate,</a:t>
                          </a:r>
                          <a:r>
                            <a:rPr lang="en-GB" baseline="0" noProof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en-DE" dirty="0" err="1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noProof="0" dirty="0" smtClean="0"/>
                            <a:t># peahens/ year/ # peacock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lang="en-GB" noProof="0" dirty="0" smtClean="0"/>
                            <a:t>=0.3, 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GB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=−30</m:t>
                              </m:r>
                            </m:oMath>
                          </a14:m>
                          <a:endParaRPr lang="en-DE" dirty="0" err="1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459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b="0" dirty="0" smtClean="0"/>
                            <a:t>Gains, 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𝑎𝑥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GB" b="0" i="0" smtClean="0"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  <m:d>
                                        <m:d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GB" b="0" i="0" smtClean="0"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  <m:d>
                                        <m:d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𝑚𝑎𝑥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oMath>
                          </a14:m>
                          <a:endParaRPr lang="en-GB" noProof="0" dirty="0"/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noProof="0" dirty="0" smtClean="0"/>
                            <a:t>1/year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noProof="0" dirty="0"/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7916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/>
                            <a:t>Background mortality,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noProof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b="0" i="1" noProof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GB" noProof="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/>
                            <a:t>1/year</a:t>
                          </a:r>
                          <a:endParaRPr lang="en-GB" noProof="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/>
                            <a:t>0.3</a:t>
                          </a:r>
                          <a:endParaRPr lang="en-GB" noProof="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1669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/>
                            <a:t>Immunosuppression </a:t>
                          </a:r>
                          <a:r>
                            <a:rPr lang="en-GB" noProof="0" dirty="0"/>
                            <a:t>mortality,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noProof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b="0" i="1" noProof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endParaRPr lang="en-GB" noProof="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/>
                            <a:t>1/year</a:t>
                          </a:r>
                          <a:endParaRPr lang="en-GB" noProof="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/>
                            <a:t>0.2</a:t>
                          </a:r>
                          <a:endParaRPr lang="en-GB" noProof="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5814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noProof="0" dirty="0" smtClean="0"/>
                            <a:t>Total mortality,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𝑡𝑜𝑡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GB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DE" dirty="0">
                              <a:latin typeface="+mn-lt"/>
                            </a:rPr>
                            <a:t>+</a:t>
                          </a:r>
                          <a:r>
                            <a:rPr lang="en-GB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endParaRPr lang="en-DE" dirty="0" err="1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noProof="0" dirty="0" smtClean="0"/>
                            <a:t>1/year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noProof="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47709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latin typeface="+mn-lt"/>
                            </a:rPr>
                            <a:t>Growth rate, 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GB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𝑡𝑜𝑡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oMath>
                          </a14:m>
                          <a:endParaRPr lang="en-DE" dirty="0" err="1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noProof="0" dirty="0" smtClean="0"/>
                            <a:t>1/year</a:t>
                          </a:r>
                          <a:endParaRPr lang="en-GB" noProof="0" dirty="0" smtClean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noProof="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2626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02A19782-5A00-4B43-8469-19760162E4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546669"/>
                  </p:ext>
                </p:extLst>
              </p:nvPr>
            </p:nvGraphicFramePr>
            <p:xfrm>
              <a:off x="550590" y="1196752"/>
              <a:ext cx="11085690" cy="501631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4260596">
                      <a:extLst>
                        <a:ext uri="{9D8B030D-6E8A-4147-A177-3AD203B41FA5}">
                          <a16:colId xmlns:a16="http://schemas.microsoft.com/office/drawing/2014/main" val="3546922884"/>
                        </a:ext>
                      </a:extLst>
                    </a:gridCol>
                    <a:gridCol w="3412547">
                      <a:extLst>
                        <a:ext uri="{9D8B030D-6E8A-4147-A177-3AD203B41FA5}">
                          <a16:colId xmlns:a16="http://schemas.microsoft.com/office/drawing/2014/main" val="4141585766"/>
                        </a:ext>
                      </a:extLst>
                    </a:gridCol>
                    <a:gridCol w="3412547">
                      <a:extLst>
                        <a:ext uri="{9D8B030D-6E8A-4147-A177-3AD203B41FA5}">
                          <a16:colId xmlns:a16="http://schemas.microsoft.com/office/drawing/2014/main" val="13435059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noProof="0"/>
                            <a:t>Parameter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/>
                            <a:t>Unit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/>
                            <a:t>Value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03210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43" t="-108197" r="-160944" b="-11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/>
                            <a:t># peahens</a:t>
                          </a:r>
                          <a:endParaRPr lang="en-GB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25000" t="-108197" r="-893" b="-1175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6074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noProof="0" dirty="0" smtClean="0"/>
                            <a:t>Peacocks,</a:t>
                          </a:r>
                          <a:r>
                            <a:rPr lang="en-GB" baseline="0" noProof="0" dirty="0" smtClean="0"/>
                            <a:t> N</a:t>
                          </a:r>
                          <a:endParaRPr lang="en-GB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noProof="0" dirty="0" smtClean="0"/>
                            <a:t># peacocks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91475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43" t="-308197" r="-160944" b="-9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/>
                            <a:t>-</a:t>
                          </a:r>
                          <a:endParaRPr lang="en-GB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/>
                            <a:t>100-300</a:t>
                          </a:r>
                          <a:endParaRPr lang="en-GB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11401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43" t="-408197" r="-160944" b="-8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/>
                            <a:t># peahens</a:t>
                          </a:r>
                          <a:r>
                            <a:rPr lang="en-GB" baseline="0" noProof="0" dirty="0" smtClean="0"/>
                            <a:t>/ # peacock/ year</a:t>
                          </a:r>
                          <a:endParaRPr lang="en-GB" noProof="0" dirty="0"/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/>
                            <a:t>100</a:t>
                          </a:r>
                          <a:endParaRPr lang="en-GB" noProof="0" dirty="0"/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46657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43" t="-516667" r="-160944" b="-7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/>
                            <a:t>-</a:t>
                          </a:r>
                          <a:endParaRPr lang="en-GB" noProof="0" dirty="0"/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/>
                            <a:t>0.5</a:t>
                          </a:r>
                          <a:endParaRPr lang="en-GB" noProof="0" dirty="0"/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49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43" t="-606557" r="-160944" b="-6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noProof="0" dirty="0" smtClean="0"/>
                            <a:t>1/year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/>
                            <a:t>0.2</a:t>
                          </a:r>
                          <a:endParaRPr lang="en-GB" noProof="0" dirty="0"/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69666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43" t="-706557" r="-160944" b="-5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noProof="0" dirty="0" smtClean="0"/>
                            <a:t># peahens/ year/ # peacock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25000" t="-706557" r="-893" b="-5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459237"/>
                      </a:ext>
                    </a:extLst>
                  </a:tr>
                  <a:tr h="5339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43" t="-559091" r="-16094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noProof="0" dirty="0" smtClean="0"/>
                            <a:t>1/year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noProof="0" dirty="0"/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7916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43" t="-950820" r="-160944" b="-3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/>
                            <a:t>1/year</a:t>
                          </a:r>
                          <a:endParaRPr lang="en-GB" noProof="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/>
                            <a:t>0.3</a:t>
                          </a:r>
                          <a:endParaRPr lang="en-GB" noProof="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166902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43" t="-1001563" r="-160944" b="-2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/>
                            <a:t>1/year</a:t>
                          </a:r>
                          <a:endParaRPr lang="en-GB" noProof="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 smtClean="0"/>
                            <a:t>0.2</a:t>
                          </a:r>
                          <a:endParaRPr lang="en-GB" noProof="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5814861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43" t="-1119048" r="-160944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noProof="0" dirty="0" smtClean="0"/>
                            <a:t>1/year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noProof="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47709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43" t="-1259016" r="-16094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noProof="0" dirty="0" smtClean="0"/>
                            <a:t>1/year</a:t>
                          </a:r>
                          <a:endParaRPr lang="en-GB" noProof="0" dirty="0" smtClean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noProof="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262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05831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4" y="1124744"/>
            <a:ext cx="5388070" cy="523113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27B66-774B-AF4D-A72E-69B4A04175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7E447-CCE9-114E-9842-278EDE172E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2" y="363830"/>
            <a:ext cx="8903932" cy="588818"/>
          </a:xfrm>
        </p:spPr>
        <p:txBody>
          <a:bodyPr/>
          <a:lstStyle/>
          <a:p>
            <a:r>
              <a:rPr lang="en-GB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Evolution &amp; optimization: </a:t>
            </a:r>
            <a:r>
              <a:rPr lang="en-GB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plots</a:t>
            </a:r>
            <a:endParaRPr lang="en-GB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3622408" y="5085184"/>
                <a:ext cx="187532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d>
                        <m:dPr>
                          <m:ctrlPr>
                            <a:rPr lang="en-GB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GB" sz="2000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000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sz="2000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000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sz="1800" dirty="0" err="1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408" y="5085184"/>
                <a:ext cx="1875321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311230" y="4701486"/>
            <a:ext cx="4610169" cy="12721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2000" dirty="0" smtClean="0">
                <a:latin typeface="+mn-lt"/>
              </a:rPr>
              <a:t>Mating rate* increases linearly with the number of eye-spots</a:t>
            </a:r>
          </a:p>
          <a:p>
            <a:pPr algn="ctr">
              <a:spcBef>
                <a:spcPts val="432"/>
              </a:spcBef>
            </a:pPr>
            <a:endParaRPr lang="en-GB" sz="2000" dirty="0">
              <a:latin typeface="+mn-lt"/>
            </a:endParaRPr>
          </a:p>
          <a:p>
            <a:pPr algn="ctr">
              <a:spcBef>
                <a:spcPts val="432"/>
              </a:spcBef>
            </a:pPr>
            <a:r>
              <a:rPr lang="en-GB" dirty="0" smtClean="0">
                <a:latin typeface="+mn-lt"/>
              </a:rPr>
              <a:t>*Similar to ‘clearance rate’</a:t>
            </a:r>
            <a:endParaRPr lang="en-GB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491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70"/>
          <a:stretch/>
        </p:blipFill>
        <p:spPr>
          <a:xfrm>
            <a:off x="478582" y="1445636"/>
            <a:ext cx="5903220" cy="512490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27B66-774B-AF4D-A72E-69B4A04175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7E447-CCE9-114E-9842-278EDE172E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6944193" y="1556792"/>
                <a:ext cx="3999685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GB" sz="18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GB" sz="1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GB" sz="18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sub>
                          </m:sSub>
                          <m:f>
                            <m:fPr>
                              <m:ctrlPr>
                                <a:rPr lang="en-GB" sz="18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GB" sz="180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d>
                                <m:dPr>
                                  <m:ctrlPr>
                                    <a:rPr lang="en-GB" sz="1800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GB" sz="18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GB" sz="180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d>
                                <m:dPr>
                                  <m:ctrlPr>
                                    <a:rPr lang="en-GB" sz="1800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GB" sz="18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GB" sz="18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den>
                          </m:f>
                          <m:r>
                            <a:rPr lang="en-GB" sz="1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GB" sz="18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193" y="1556792"/>
                <a:ext cx="3999685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7031310" y="2564904"/>
                <a:ext cx="2296526" cy="390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d>
                      <m:dPr>
                        <m:ctrlPr>
                          <a:rPr lang="en-GB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GB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8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1800" dirty="0">
                    <a:solidFill>
                      <a:schemeClr val="accent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GB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GB" sz="1800" dirty="0" err="1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310" y="2564904"/>
                <a:ext cx="2296526" cy="390749"/>
              </a:xfrm>
              <a:prstGeom prst="rect">
                <a:avLst/>
              </a:prstGeom>
              <a:blipFill>
                <a:blip r:embed="rId4"/>
                <a:stretch>
                  <a:fillRect t="-10938" b="-171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2" y="363830"/>
            <a:ext cx="8903932" cy="588818"/>
          </a:xfrm>
        </p:spPr>
        <p:txBody>
          <a:bodyPr/>
          <a:lstStyle/>
          <a:p>
            <a:r>
              <a:rPr lang="en-GB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Evolution &amp; optimization: </a:t>
            </a:r>
            <a:r>
              <a:rPr lang="en-GB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plots</a:t>
            </a:r>
            <a:endParaRPr lang="en-GB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64423" y="3573016"/>
            <a:ext cx="4610169" cy="22672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2000" dirty="0" smtClean="0">
                <a:latin typeface="+mn-lt"/>
              </a:rPr>
              <a:t>Total mortality increases with the number of eye-spots</a:t>
            </a:r>
          </a:p>
          <a:p>
            <a:pPr algn="ctr">
              <a:spcBef>
                <a:spcPts val="432"/>
              </a:spcBef>
            </a:pPr>
            <a:endParaRPr lang="en-GB" sz="2000" dirty="0">
              <a:latin typeface="+mn-lt"/>
            </a:endParaRPr>
          </a:p>
          <a:p>
            <a:pPr algn="ctr">
              <a:spcBef>
                <a:spcPts val="432"/>
              </a:spcBef>
            </a:pPr>
            <a:r>
              <a:rPr lang="en-GB" sz="2000" dirty="0" smtClean="0">
                <a:latin typeface="+mn-lt"/>
              </a:rPr>
              <a:t>Gains increase logistically up to a limit, at approximately 150 eye-spots.</a:t>
            </a:r>
          </a:p>
          <a:p>
            <a:pPr algn="ctr">
              <a:spcBef>
                <a:spcPts val="432"/>
              </a:spcBef>
            </a:pPr>
            <a:endParaRPr lang="en-GB" sz="2000" dirty="0">
              <a:latin typeface="+mn-lt"/>
            </a:endParaRPr>
          </a:p>
          <a:p>
            <a:pPr algn="ctr">
              <a:spcBef>
                <a:spcPts val="432"/>
              </a:spcBef>
            </a:pPr>
            <a:r>
              <a:rPr lang="en-GB" sz="1400" dirty="0" smtClean="0">
                <a:latin typeface="+mn-lt"/>
              </a:rPr>
              <a:t>(Optimal &amp; zero growth calculated from growth rate r.)</a:t>
            </a:r>
          </a:p>
        </p:txBody>
      </p:sp>
    </p:spTree>
    <p:extLst>
      <p:ext uri="{BB962C8B-B14F-4D97-AF65-F5344CB8AC3E}">
        <p14:creationId xmlns:p14="http://schemas.microsoft.com/office/powerpoint/2010/main" val="109210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27B66-774B-AF4D-A72E-69B4A04175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7E447-CCE9-114E-9842-278EDE172E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2" y="363830"/>
            <a:ext cx="8903932" cy="588818"/>
          </a:xfrm>
        </p:spPr>
        <p:txBody>
          <a:bodyPr/>
          <a:lstStyle/>
          <a:p>
            <a:r>
              <a:rPr lang="en-GB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Evolution &amp; optimization: </a:t>
            </a:r>
            <a:r>
              <a:rPr lang="en-GB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plots</a:t>
            </a:r>
            <a:endParaRPr lang="en-GB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01" b="34045"/>
          <a:stretch/>
        </p:blipFill>
        <p:spPr>
          <a:xfrm>
            <a:off x="478582" y="1268760"/>
            <a:ext cx="5544617" cy="48173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1414686" y="1700808"/>
                <a:ext cx="799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sz="18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GB" sz="18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686" y="1700808"/>
                <a:ext cx="79977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4766427" y="3212976"/>
                <a:ext cx="10984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GB" sz="1800" dirty="0" err="1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427" y="3212976"/>
                <a:ext cx="1098442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964423" y="3573016"/>
            <a:ext cx="4610169" cy="16414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2000" dirty="0" smtClean="0">
                <a:latin typeface="+mn-lt"/>
              </a:rPr>
              <a:t>As expected, the rate of change of mortality is stable &amp;</a:t>
            </a:r>
          </a:p>
          <a:p>
            <a:pPr algn="ctr">
              <a:spcBef>
                <a:spcPts val="432"/>
              </a:spcBef>
            </a:pPr>
            <a:r>
              <a:rPr lang="en-GB" sz="2000" dirty="0" smtClean="0">
                <a:latin typeface="+mn-lt"/>
              </a:rPr>
              <a:t>the rate of change of gains is decreasing (almost exponentially) </a:t>
            </a:r>
          </a:p>
          <a:p>
            <a:pPr algn="ctr">
              <a:spcBef>
                <a:spcPts val="432"/>
              </a:spcBef>
            </a:pPr>
            <a:r>
              <a:rPr lang="en-GB" sz="2000" dirty="0" smtClean="0">
                <a:latin typeface="+mn-lt"/>
              </a:rPr>
              <a:t>as the number of eye-spots increases</a:t>
            </a:r>
          </a:p>
        </p:txBody>
      </p:sp>
    </p:spTree>
    <p:extLst>
      <p:ext uri="{BB962C8B-B14F-4D97-AF65-F5344CB8AC3E}">
        <p14:creationId xmlns:p14="http://schemas.microsoft.com/office/powerpoint/2010/main" val="301722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27B66-774B-AF4D-A72E-69B4A04175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7E447-CCE9-114E-9842-278EDE172E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2" y="363830"/>
            <a:ext cx="8903932" cy="588818"/>
          </a:xfrm>
        </p:spPr>
        <p:txBody>
          <a:bodyPr/>
          <a:lstStyle/>
          <a:p>
            <a:r>
              <a:rPr lang="en-GB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Evolution &amp; optimization: </a:t>
            </a:r>
            <a:r>
              <a:rPr lang="en-GB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plots</a:t>
            </a:r>
            <a:endParaRPr lang="en-GB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5351" y="2492896"/>
            <a:ext cx="4610169" cy="35907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2000" dirty="0" smtClean="0">
                <a:latin typeface="+mn-lt"/>
              </a:rPr>
              <a:t>The growth rate of the peacocks reaches a maximum at ~125 eye-spots.</a:t>
            </a:r>
          </a:p>
          <a:p>
            <a:pPr algn="ctr">
              <a:spcBef>
                <a:spcPts val="432"/>
              </a:spcBef>
            </a:pPr>
            <a:endParaRPr lang="en-GB" sz="2000" dirty="0" smtClean="0">
              <a:latin typeface="+mn-lt"/>
            </a:endParaRPr>
          </a:p>
          <a:p>
            <a:pPr algn="ctr">
              <a:spcBef>
                <a:spcPts val="432"/>
              </a:spcBef>
            </a:pPr>
            <a:r>
              <a:rPr lang="en-GB" sz="2000" dirty="0" smtClean="0">
                <a:latin typeface="+mn-lt"/>
              </a:rPr>
              <a:t>The growth rate becomes zero at ~240 eye-spots. This when the benefits of carrying the trait are equal to the costs.</a:t>
            </a:r>
          </a:p>
          <a:p>
            <a:pPr algn="ctr">
              <a:spcBef>
                <a:spcPts val="432"/>
              </a:spcBef>
            </a:pPr>
            <a:endParaRPr lang="en-GB" sz="2000" dirty="0" smtClean="0">
              <a:latin typeface="+mn-lt"/>
            </a:endParaRPr>
          </a:p>
          <a:p>
            <a:pPr algn="ctr">
              <a:spcBef>
                <a:spcPts val="432"/>
              </a:spcBef>
            </a:pPr>
            <a:r>
              <a:rPr lang="en-GB" sz="2000" dirty="0" smtClean="0">
                <a:latin typeface="+mn-lt"/>
              </a:rPr>
              <a:t>At more than ~240 eye-spots, the metabolic &amp; mortality costs of carrying the trait are greater than the mating benefit it confers.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00"/>
          <a:stretch/>
        </p:blipFill>
        <p:spPr>
          <a:xfrm>
            <a:off x="334566" y="960836"/>
            <a:ext cx="6336704" cy="558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74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2" y="363830"/>
            <a:ext cx="9696020" cy="588818"/>
          </a:xfrm>
        </p:spPr>
        <p:txBody>
          <a:bodyPr/>
          <a:lstStyle/>
          <a:p>
            <a:r>
              <a:rPr lang="en-GB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code</a:t>
            </a:r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>
          <a:xfrm>
            <a:off x="8630961" y="6541200"/>
            <a:ext cx="324492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700" b="1" kern="1200">
                <a:solidFill>
                  <a:schemeClr val="bg1"/>
                </a:solidFill>
                <a:latin typeface="+mn-lt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62558" y="1124744"/>
            <a:ext cx="5472608" cy="52937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# Import stuff: 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from </a:t>
            </a:r>
            <a:r>
              <a:rPr lang="en-GB" sz="800" dirty="0" err="1">
                <a:latin typeface="Consolas" panose="020B0609020204030204" pitchFamily="49" charset="0"/>
              </a:rPr>
              <a:t>scipy.integrate</a:t>
            </a:r>
            <a:r>
              <a:rPr lang="en-GB" sz="800" dirty="0">
                <a:latin typeface="Consolas" panose="020B0609020204030204" pitchFamily="49" charset="0"/>
              </a:rPr>
              <a:t> import </a:t>
            </a:r>
            <a:r>
              <a:rPr lang="en-GB" sz="800" dirty="0" err="1">
                <a:latin typeface="Consolas" panose="020B0609020204030204" pitchFamily="49" charset="0"/>
              </a:rPr>
              <a:t>odeint</a:t>
            </a: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import </a:t>
            </a:r>
            <a:r>
              <a:rPr lang="en-GB" sz="800" dirty="0" err="1">
                <a:latin typeface="Consolas" panose="020B0609020204030204" pitchFamily="49" charset="0"/>
              </a:rPr>
              <a:t>matplotlib.pyplot</a:t>
            </a:r>
            <a:r>
              <a:rPr lang="en-GB" sz="800" dirty="0">
                <a:latin typeface="Consolas" panose="020B0609020204030204" pitchFamily="49" charset="0"/>
              </a:rPr>
              <a:t> as </a:t>
            </a:r>
            <a:r>
              <a:rPr lang="en-GB" sz="800" dirty="0" err="1">
                <a:latin typeface="Consolas" panose="020B0609020204030204" pitchFamily="49" charset="0"/>
              </a:rPr>
              <a:t>plt</a:t>
            </a: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import </a:t>
            </a:r>
            <a:r>
              <a:rPr lang="en-GB" sz="800" dirty="0" err="1">
                <a:latin typeface="Consolas" panose="020B0609020204030204" pitchFamily="49" charset="0"/>
              </a:rPr>
              <a:t>numpy</a:t>
            </a:r>
            <a:r>
              <a:rPr lang="en-GB" sz="800" dirty="0">
                <a:latin typeface="Consolas" panose="020B0609020204030204" pitchFamily="49" charset="0"/>
              </a:rPr>
              <a:t> as np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import </a:t>
            </a:r>
            <a:r>
              <a:rPr lang="en-GB" sz="800" dirty="0" err="1">
                <a:latin typeface="Consolas" panose="020B0609020204030204" pitchFamily="49" charset="0"/>
              </a:rPr>
              <a:t>scipy</a:t>
            </a:r>
            <a:r>
              <a:rPr lang="en-GB" sz="800" dirty="0">
                <a:latin typeface="Consolas" panose="020B0609020204030204" pitchFamily="49" charset="0"/>
              </a:rPr>
              <a:t> as </a:t>
            </a:r>
            <a:r>
              <a:rPr lang="en-GB" sz="800" dirty="0" err="1">
                <a:latin typeface="Consolas" panose="020B0609020204030204" pitchFamily="49" charset="0"/>
              </a:rPr>
              <a:t>sp</a:t>
            </a: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from </a:t>
            </a:r>
            <a:r>
              <a:rPr lang="en-GB" sz="800" dirty="0" err="1">
                <a:latin typeface="Consolas" panose="020B0609020204030204" pitchFamily="49" charset="0"/>
              </a:rPr>
              <a:t>sympy</a:t>
            </a:r>
            <a:r>
              <a:rPr lang="en-GB" sz="800" dirty="0">
                <a:latin typeface="Consolas" panose="020B0609020204030204" pitchFamily="49" charset="0"/>
              </a:rPr>
              <a:t> import Symbol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from </a:t>
            </a:r>
            <a:r>
              <a:rPr lang="en-GB" sz="800" dirty="0" err="1">
                <a:latin typeface="Consolas" panose="020B0609020204030204" pitchFamily="49" charset="0"/>
              </a:rPr>
              <a:t>sympy.solvers</a:t>
            </a:r>
            <a:r>
              <a:rPr lang="en-GB" sz="800" dirty="0">
                <a:latin typeface="Consolas" panose="020B0609020204030204" pitchFamily="49" charset="0"/>
              </a:rPr>
              <a:t> import solve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# This is for reasonable </a:t>
            </a:r>
            <a:r>
              <a:rPr lang="en-GB" sz="800" dirty="0" err="1">
                <a:latin typeface="Consolas" panose="020B0609020204030204" pitchFamily="49" charset="0"/>
              </a:rPr>
              <a:t>fontsize</a:t>
            </a:r>
            <a:r>
              <a:rPr lang="en-GB" sz="800" dirty="0">
                <a:latin typeface="Consolas" panose="020B0609020204030204" pitchFamily="49" charset="0"/>
              </a:rPr>
              <a:t> universally defined: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fs_label</a:t>
            </a:r>
            <a:r>
              <a:rPr lang="en-GB" sz="800" dirty="0">
                <a:latin typeface="Consolas" panose="020B0609020204030204" pitchFamily="49" charset="0"/>
              </a:rPr>
              <a:t> = 16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parameters = {                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            '</a:t>
            </a:r>
            <a:r>
              <a:rPr lang="en-GB" sz="800" dirty="0" err="1">
                <a:latin typeface="Consolas" panose="020B0609020204030204" pitchFamily="49" charset="0"/>
              </a:rPr>
              <a:t>figure.titlesize</a:t>
            </a:r>
            <a:r>
              <a:rPr lang="en-GB" sz="800" dirty="0">
                <a:latin typeface="Consolas" panose="020B0609020204030204" pitchFamily="49" charset="0"/>
              </a:rPr>
              <a:t>': fs_label+6,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            '</a:t>
            </a:r>
            <a:r>
              <a:rPr lang="en-GB" sz="800" dirty="0" err="1">
                <a:latin typeface="Consolas" panose="020B0609020204030204" pitchFamily="49" charset="0"/>
              </a:rPr>
              <a:t>axes.labelsize</a:t>
            </a:r>
            <a:r>
              <a:rPr lang="en-GB" sz="800" dirty="0">
                <a:latin typeface="Consolas" panose="020B0609020204030204" pitchFamily="49" charset="0"/>
              </a:rPr>
              <a:t>': </a:t>
            </a:r>
            <a:r>
              <a:rPr lang="en-GB" sz="800" dirty="0" err="1">
                <a:latin typeface="Consolas" panose="020B0609020204030204" pitchFamily="49" charset="0"/>
              </a:rPr>
              <a:t>fs_label</a:t>
            </a:r>
            <a:r>
              <a:rPr lang="en-GB" sz="800" dirty="0"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            '</a:t>
            </a:r>
            <a:r>
              <a:rPr lang="en-GB" sz="800" dirty="0" err="1">
                <a:latin typeface="Consolas" panose="020B0609020204030204" pitchFamily="49" charset="0"/>
              </a:rPr>
              <a:t>axes.titlesize</a:t>
            </a:r>
            <a:r>
              <a:rPr lang="en-GB" sz="800" dirty="0">
                <a:latin typeface="Consolas" panose="020B0609020204030204" pitchFamily="49" charset="0"/>
              </a:rPr>
              <a:t>': fs_label+4,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            '</a:t>
            </a:r>
            <a:r>
              <a:rPr lang="en-GB" sz="800" dirty="0" err="1">
                <a:latin typeface="Consolas" panose="020B0609020204030204" pitchFamily="49" charset="0"/>
              </a:rPr>
              <a:t>xtick.labelsize</a:t>
            </a:r>
            <a:r>
              <a:rPr lang="en-GB" sz="800" dirty="0">
                <a:latin typeface="Consolas" panose="020B0609020204030204" pitchFamily="49" charset="0"/>
              </a:rPr>
              <a:t>': </a:t>
            </a:r>
            <a:r>
              <a:rPr lang="en-GB" sz="800" dirty="0" err="1">
                <a:latin typeface="Consolas" panose="020B0609020204030204" pitchFamily="49" charset="0"/>
              </a:rPr>
              <a:t>fs_label</a:t>
            </a:r>
            <a:r>
              <a:rPr lang="en-GB" sz="800" dirty="0"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            '</a:t>
            </a:r>
            <a:r>
              <a:rPr lang="en-GB" sz="800" dirty="0" err="1">
                <a:latin typeface="Consolas" panose="020B0609020204030204" pitchFamily="49" charset="0"/>
              </a:rPr>
              <a:t>ytick.labelsize</a:t>
            </a:r>
            <a:r>
              <a:rPr lang="en-GB" sz="800" dirty="0">
                <a:latin typeface="Consolas" panose="020B0609020204030204" pitchFamily="49" charset="0"/>
              </a:rPr>
              <a:t>': </a:t>
            </a:r>
            <a:r>
              <a:rPr lang="en-GB" sz="800" dirty="0" err="1">
                <a:latin typeface="Consolas" panose="020B0609020204030204" pitchFamily="49" charset="0"/>
              </a:rPr>
              <a:t>fs_label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            '</a:t>
            </a:r>
            <a:r>
              <a:rPr lang="en-GB" sz="800" dirty="0" err="1">
                <a:latin typeface="Consolas" panose="020B0609020204030204" pitchFamily="49" charset="0"/>
              </a:rPr>
              <a:t>legend.fontsize</a:t>
            </a:r>
            <a:r>
              <a:rPr lang="en-GB" sz="800" dirty="0">
                <a:latin typeface="Consolas" panose="020B0609020204030204" pitchFamily="49" charset="0"/>
              </a:rPr>
              <a:t>': </a:t>
            </a:r>
            <a:r>
              <a:rPr lang="en-GB" sz="800" dirty="0" err="1">
                <a:latin typeface="Consolas" panose="020B0609020204030204" pitchFamily="49" charset="0"/>
              </a:rPr>
              <a:t>fs_label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            '</a:t>
            </a:r>
            <a:r>
              <a:rPr lang="en-GB" sz="800" dirty="0" err="1">
                <a:latin typeface="Consolas" panose="020B0609020204030204" pitchFamily="49" charset="0"/>
              </a:rPr>
              <a:t>lines.linewidth</a:t>
            </a:r>
            <a:r>
              <a:rPr lang="en-GB" sz="800" dirty="0">
                <a:latin typeface="Consolas" panose="020B0609020204030204" pitchFamily="49" charset="0"/>
              </a:rPr>
              <a:t>': 5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         }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plt.rcParams.update</a:t>
            </a:r>
            <a:r>
              <a:rPr lang="en-GB" sz="800" dirty="0">
                <a:latin typeface="Consolas" panose="020B0609020204030204" pitchFamily="49" charset="0"/>
              </a:rPr>
              <a:t>(parameters</a:t>
            </a:r>
            <a:r>
              <a:rPr lang="en-GB" sz="800" dirty="0" smtClean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# </a:t>
            </a:r>
            <a:r>
              <a:rPr lang="en-GB" sz="800" dirty="0" smtClean="0">
                <a:latin typeface="Consolas" panose="020B0609020204030204" pitchFamily="49" charset="0"/>
              </a:rPr>
              <a:t>Parameters</a:t>
            </a: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# Case: </a:t>
            </a:r>
            <a:r>
              <a:rPr lang="en-GB" sz="800" dirty="0" smtClean="0">
                <a:latin typeface="Consolas" panose="020B0609020204030204" pitchFamily="49" charset="0"/>
              </a:rPr>
              <a:t>Peacocks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R = 100 # 'resource': peahens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c_max</a:t>
            </a:r>
            <a:r>
              <a:rPr lang="en-GB" sz="800" dirty="0">
                <a:latin typeface="Consolas" panose="020B0609020204030204" pitchFamily="49" charset="0"/>
              </a:rPr>
              <a:t> = 100 # 'max consumption': maximum </a:t>
            </a:r>
            <a:r>
              <a:rPr lang="en-GB" sz="800" dirty="0" err="1">
                <a:latin typeface="Consolas" panose="020B0609020204030204" pitchFamily="49" charset="0"/>
              </a:rPr>
              <a:t>matings</a:t>
            </a:r>
            <a:r>
              <a:rPr lang="en-GB" sz="800" dirty="0">
                <a:latin typeface="Consolas" panose="020B0609020204030204" pitchFamily="49" charset="0"/>
              </a:rPr>
              <a:t>(females) per year per peacock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M = 0.2 # metabolism 0.2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eps = 0.5 # 'efficiency': </a:t>
            </a:r>
            <a:r>
              <a:rPr lang="en-GB" sz="800" dirty="0" err="1">
                <a:latin typeface="Consolas" panose="020B0609020204030204" pitchFamily="49" charset="0"/>
              </a:rPr>
              <a:t>successfull</a:t>
            </a:r>
            <a:r>
              <a:rPr lang="en-GB" sz="800" dirty="0">
                <a:latin typeface="Consolas" panose="020B0609020204030204" pitchFamily="49" charset="0"/>
              </a:rPr>
              <a:t> </a:t>
            </a:r>
            <a:r>
              <a:rPr lang="en-GB" sz="800" dirty="0" err="1">
                <a:latin typeface="Consolas" panose="020B0609020204030204" pitchFamily="49" charset="0"/>
              </a:rPr>
              <a:t>matings</a:t>
            </a:r>
            <a:r>
              <a:rPr lang="en-GB" sz="800" dirty="0">
                <a:latin typeface="Consolas" panose="020B0609020204030204" pitchFamily="49" charset="0"/>
              </a:rPr>
              <a:t> leading to offspring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m0 = 0.3 # </a:t>
            </a:r>
            <a:r>
              <a:rPr lang="en-GB" sz="800" dirty="0" err="1">
                <a:latin typeface="Consolas" panose="020B0609020204030204" pitchFamily="49" charset="0"/>
              </a:rPr>
              <a:t>backgrond</a:t>
            </a:r>
            <a:r>
              <a:rPr lang="en-GB" sz="800" dirty="0">
                <a:latin typeface="Consolas" panose="020B0609020204030204" pitchFamily="49" charset="0"/>
              </a:rPr>
              <a:t> mortality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mp</a:t>
            </a:r>
            <a:r>
              <a:rPr lang="en-GB" sz="800" dirty="0">
                <a:latin typeface="Consolas" panose="020B0609020204030204" pitchFamily="49" charset="0"/>
              </a:rPr>
              <a:t> = 0.2 # mortality due to "predation"/'immune </a:t>
            </a:r>
            <a:r>
              <a:rPr lang="en-GB" sz="800" dirty="0" err="1">
                <a:latin typeface="Consolas" panose="020B0609020204030204" pitchFamily="49" charset="0"/>
              </a:rPr>
              <a:t>supression</a:t>
            </a:r>
            <a:r>
              <a:rPr lang="en-GB" sz="800" dirty="0">
                <a:latin typeface="Consolas" panose="020B0609020204030204" pitchFamily="49" charset="0"/>
              </a:rPr>
              <a:t>'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theta_list</a:t>
            </a:r>
            <a:r>
              <a:rPr lang="en-GB" sz="800" dirty="0">
                <a:latin typeface="Consolas" panose="020B0609020204030204" pitchFamily="49" charset="0"/>
              </a:rPr>
              <a:t> = </a:t>
            </a:r>
            <a:r>
              <a:rPr lang="en-GB" sz="800" dirty="0" err="1">
                <a:latin typeface="Consolas" panose="020B0609020204030204" pitchFamily="49" charset="0"/>
              </a:rPr>
              <a:t>np.linspace</a:t>
            </a:r>
            <a:r>
              <a:rPr lang="en-GB" sz="800" dirty="0">
                <a:latin typeface="Consolas" panose="020B0609020204030204" pitchFamily="49" charset="0"/>
              </a:rPr>
              <a:t>(100, 300, 1000)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b = -30 </a:t>
            </a:r>
          </a:p>
          <a:p>
            <a:pPr>
              <a:spcBef>
                <a:spcPts val="0"/>
              </a:spcBef>
            </a:pPr>
            <a:r>
              <a:rPr lang="en-GB" sz="800" dirty="0" smtClean="0">
                <a:latin typeface="Consolas" panose="020B0609020204030204" pitchFamily="49" charset="0"/>
              </a:rPr>
              <a:t>a=0.3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B = lambda theta: a*theta + b # 'clearance rate': Dimension: females/time/peacock, Unit: </a:t>
            </a:r>
            <a:r>
              <a:rPr lang="en-GB" sz="800" dirty="0" err="1">
                <a:latin typeface="Consolas" panose="020B0609020204030204" pitchFamily="49" charset="0"/>
              </a:rPr>
              <a:t>sqkm</a:t>
            </a:r>
            <a:r>
              <a:rPr lang="en-GB" sz="800" dirty="0">
                <a:latin typeface="Consolas" panose="020B0609020204030204" pitchFamily="49" charset="0"/>
              </a:rPr>
              <a:t>/year/#peacocks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G = lambda theta: eps*(</a:t>
            </a:r>
            <a:r>
              <a:rPr lang="en-GB" sz="800" dirty="0" err="1">
                <a:latin typeface="Consolas" panose="020B0609020204030204" pitchFamily="49" charset="0"/>
              </a:rPr>
              <a:t>c_max</a:t>
            </a:r>
            <a:r>
              <a:rPr lang="en-GB" sz="800" dirty="0">
                <a:latin typeface="Consolas" panose="020B0609020204030204" pitchFamily="49" charset="0"/>
              </a:rPr>
              <a:t>*B(theta)*R/(</a:t>
            </a:r>
            <a:r>
              <a:rPr lang="en-GB" sz="800" dirty="0" err="1">
                <a:latin typeface="Consolas" panose="020B0609020204030204" pitchFamily="49" charset="0"/>
              </a:rPr>
              <a:t>c_max</a:t>
            </a:r>
            <a:r>
              <a:rPr lang="en-GB" sz="800" dirty="0">
                <a:latin typeface="Consolas" panose="020B0609020204030204" pitchFamily="49" charset="0"/>
              </a:rPr>
              <a:t> + B(theta)*R) - M) # gains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Mort = lambda theta: m0 + </a:t>
            </a:r>
            <a:r>
              <a:rPr lang="en-GB" sz="800" dirty="0" err="1">
                <a:latin typeface="Consolas" panose="020B0609020204030204" pitchFamily="49" charset="0"/>
              </a:rPr>
              <a:t>mp</a:t>
            </a:r>
            <a:r>
              <a:rPr lang="en-GB" sz="800" dirty="0">
                <a:latin typeface="Consolas" panose="020B0609020204030204" pitchFamily="49" charset="0"/>
              </a:rPr>
              <a:t>*theta #np.log(theta+1) # mortality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r = lambda theta: G(theta) - Mort(theta) # growth rate as function of trait theta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max_index</a:t>
            </a:r>
            <a:r>
              <a:rPr lang="en-GB" sz="800" dirty="0">
                <a:latin typeface="Consolas" panose="020B0609020204030204" pitchFamily="49" charset="0"/>
              </a:rPr>
              <a:t> = [</a:t>
            </a:r>
            <a:r>
              <a:rPr lang="en-GB" sz="800" dirty="0" err="1">
                <a:latin typeface="Consolas" panose="020B0609020204030204" pitchFamily="49" charset="0"/>
              </a:rPr>
              <a:t>i</a:t>
            </a:r>
            <a:r>
              <a:rPr lang="en-GB" sz="800" dirty="0">
                <a:latin typeface="Consolas" panose="020B0609020204030204" pitchFamily="49" charset="0"/>
              </a:rPr>
              <a:t> for </a:t>
            </a:r>
            <a:r>
              <a:rPr lang="en-GB" sz="800" dirty="0" err="1">
                <a:latin typeface="Consolas" panose="020B0609020204030204" pitchFamily="49" charset="0"/>
              </a:rPr>
              <a:t>i,v</a:t>
            </a:r>
            <a:r>
              <a:rPr lang="en-GB" sz="800" dirty="0">
                <a:latin typeface="Consolas" panose="020B0609020204030204" pitchFamily="49" charset="0"/>
              </a:rPr>
              <a:t> in enumerate(r(</a:t>
            </a:r>
            <a:r>
              <a:rPr lang="en-GB" sz="800" dirty="0" err="1">
                <a:latin typeface="Consolas" panose="020B0609020204030204" pitchFamily="49" charset="0"/>
              </a:rPr>
              <a:t>theta_list</a:t>
            </a:r>
            <a:r>
              <a:rPr lang="en-GB" sz="800" dirty="0">
                <a:latin typeface="Consolas" panose="020B0609020204030204" pitchFamily="49" charset="0"/>
              </a:rPr>
              <a:t>)) if v==max(r(</a:t>
            </a:r>
            <a:r>
              <a:rPr lang="en-GB" sz="800" dirty="0" err="1">
                <a:latin typeface="Consolas" panose="020B0609020204030204" pitchFamily="49" charset="0"/>
              </a:rPr>
              <a:t>theta_list</a:t>
            </a:r>
            <a:r>
              <a:rPr lang="en-GB" sz="800" dirty="0">
                <a:latin typeface="Consolas" panose="020B0609020204030204" pitchFamily="49" charset="0"/>
              </a:rPr>
              <a:t>))][0]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root_r</a:t>
            </a:r>
            <a:r>
              <a:rPr lang="en-GB" sz="800" dirty="0">
                <a:latin typeface="Consolas" panose="020B0609020204030204" pitchFamily="49" charset="0"/>
              </a:rPr>
              <a:t> = </a:t>
            </a:r>
            <a:r>
              <a:rPr lang="en-GB" sz="800" dirty="0" err="1">
                <a:latin typeface="Consolas" panose="020B0609020204030204" pitchFamily="49" charset="0"/>
              </a:rPr>
              <a:t>sp.optimize.root_scalar</a:t>
            </a:r>
            <a:r>
              <a:rPr lang="en-GB" sz="800" dirty="0">
                <a:latin typeface="Consolas" panose="020B0609020204030204" pitchFamily="49" charset="0"/>
              </a:rPr>
              <a:t>(r, bracket=[200, 400]).root</a:t>
            </a:r>
            <a:endParaRPr lang="en-GB" sz="800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19142" y="363830"/>
            <a:ext cx="6479798" cy="46782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fig, </a:t>
            </a:r>
            <a:r>
              <a:rPr lang="en-GB" sz="800" dirty="0" err="1">
                <a:latin typeface="Consolas" panose="020B0609020204030204" pitchFamily="49" charset="0"/>
              </a:rPr>
              <a:t>ax</a:t>
            </a:r>
            <a:r>
              <a:rPr lang="en-GB" sz="800" dirty="0">
                <a:latin typeface="Consolas" panose="020B0609020204030204" pitchFamily="49" charset="0"/>
              </a:rPr>
              <a:t> = </a:t>
            </a:r>
            <a:r>
              <a:rPr lang="en-GB" sz="800" dirty="0" err="1">
                <a:latin typeface="Consolas" panose="020B0609020204030204" pitchFamily="49" charset="0"/>
              </a:rPr>
              <a:t>plt.subplots</a:t>
            </a:r>
            <a:r>
              <a:rPr lang="en-GB" sz="800" dirty="0">
                <a:latin typeface="Consolas" panose="020B0609020204030204" pitchFamily="49" charset="0"/>
              </a:rPr>
              <a:t>(1, </a:t>
            </a:r>
            <a:r>
              <a:rPr lang="en-GB" sz="800" dirty="0" err="1">
                <a:latin typeface="Consolas" panose="020B0609020204030204" pitchFamily="49" charset="0"/>
              </a:rPr>
              <a:t>figsize</a:t>
            </a:r>
            <a:r>
              <a:rPr lang="en-GB" sz="800" dirty="0">
                <a:latin typeface="Consolas" panose="020B0609020204030204" pitchFamily="49" charset="0"/>
              </a:rPr>
              <a:t>=(10,10)) #, </a:t>
            </a:r>
            <a:r>
              <a:rPr lang="en-GB" sz="800" dirty="0" err="1">
                <a:latin typeface="Consolas" panose="020B0609020204030204" pitchFamily="49" charset="0"/>
              </a:rPr>
              <a:t>sharex</a:t>
            </a:r>
            <a:r>
              <a:rPr lang="en-GB" sz="800" dirty="0">
                <a:latin typeface="Consolas" panose="020B0609020204030204" pitchFamily="49" charset="0"/>
              </a:rPr>
              <a:t>=True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ax.plot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theta_list</a:t>
            </a:r>
            <a:r>
              <a:rPr lang="en-GB" sz="800" dirty="0">
                <a:latin typeface="Consolas" panose="020B0609020204030204" pitchFamily="49" charset="0"/>
              </a:rPr>
              <a:t>, B(</a:t>
            </a:r>
            <a:r>
              <a:rPr lang="en-GB" sz="800" dirty="0" err="1">
                <a:latin typeface="Consolas" panose="020B0609020204030204" pitchFamily="49" charset="0"/>
              </a:rPr>
              <a:t>theta_list</a:t>
            </a:r>
            <a:r>
              <a:rPr lang="en-GB" sz="800" dirty="0">
                <a:latin typeface="Consolas" panose="020B0609020204030204" pitchFamily="49" charset="0"/>
              </a:rPr>
              <a:t>), </a:t>
            </a:r>
            <a:r>
              <a:rPr lang="en-GB" sz="800" dirty="0" err="1">
                <a:latin typeface="Consolas" panose="020B0609020204030204" pitchFamily="49" charset="0"/>
              </a:rPr>
              <a:t>color</a:t>
            </a:r>
            <a:r>
              <a:rPr lang="en-GB" sz="800" dirty="0">
                <a:latin typeface="Consolas" panose="020B0609020204030204" pitchFamily="49" charset="0"/>
              </a:rPr>
              <a:t> = '</a:t>
            </a:r>
            <a:r>
              <a:rPr lang="en-GB" sz="800" dirty="0" err="1">
                <a:latin typeface="Consolas" panose="020B0609020204030204" pitchFamily="49" charset="0"/>
              </a:rPr>
              <a:t>lightgreen</a:t>
            </a:r>
            <a:r>
              <a:rPr lang="en-GB" sz="800" dirty="0">
                <a:latin typeface="Consolas" panose="020B0609020204030204" pitchFamily="49" charset="0"/>
              </a:rPr>
              <a:t>', label = 'Mating rate')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ax.axhline</a:t>
            </a:r>
            <a:r>
              <a:rPr lang="en-GB" sz="800" dirty="0">
                <a:latin typeface="Consolas" panose="020B0609020204030204" pitchFamily="49" charset="0"/>
              </a:rPr>
              <a:t>(0, linewidth = 2, </a:t>
            </a:r>
            <a:r>
              <a:rPr lang="en-GB" sz="800" dirty="0" err="1">
                <a:latin typeface="Consolas" panose="020B0609020204030204" pitchFamily="49" charset="0"/>
              </a:rPr>
              <a:t>linestyle</a:t>
            </a:r>
            <a:r>
              <a:rPr lang="en-GB" sz="800" dirty="0">
                <a:latin typeface="Consolas" panose="020B0609020204030204" pitchFamily="49" charset="0"/>
              </a:rPr>
              <a:t> = ':', </a:t>
            </a:r>
            <a:r>
              <a:rPr lang="en-GB" sz="800" dirty="0" err="1">
                <a:latin typeface="Consolas" panose="020B0609020204030204" pitchFamily="49" charset="0"/>
              </a:rPr>
              <a:t>color</a:t>
            </a:r>
            <a:r>
              <a:rPr lang="en-GB" sz="800" dirty="0">
                <a:latin typeface="Consolas" panose="020B0609020204030204" pitchFamily="49" charset="0"/>
              </a:rPr>
              <a:t> = '</a:t>
            </a:r>
            <a:r>
              <a:rPr lang="en-GB" sz="800" dirty="0" err="1">
                <a:latin typeface="Consolas" panose="020B0609020204030204" pitchFamily="49" charset="0"/>
              </a:rPr>
              <a:t>lightgreen</a:t>
            </a:r>
            <a:r>
              <a:rPr lang="en-GB" sz="800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ax.set_xlabel</a:t>
            </a:r>
            <a:r>
              <a:rPr lang="en-GB" sz="800" dirty="0">
                <a:latin typeface="Consolas" panose="020B0609020204030204" pitchFamily="49" charset="0"/>
              </a:rPr>
              <a:t>("trait $\\theta$")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ax.set_ylabel</a:t>
            </a:r>
            <a:r>
              <a:rPr lang="en-GB" sz="800" dirty="0">
                <a:latin typeface="Consolas" panose="020B0609020204030204" pitchFamily="49" charset="0"/>
              </a:rPr>
              <a:t>("Mating rate, units # peahens/ year/ # peacock")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ax.legend</a:t>
            </a:r>
            <a:r>
              <a:rPr lang="en-GB" sz="800" dirty="0" smtClean="0"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GB" sz="8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smtClean="0">
                <a:latin typeface="Consolas" panose="020B0609020204030204" pitchFamily="49" charset="0"/>
              </a:rPr>
              <a:t>fig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ax</a:t>
            </a:r>
            <a:r>
              <a:rPr lang="en-GB" sz="800" dirty="0">
                <a:latin typeface="Consolas" panose="020B0609020204030204" pitchFamily="49" charset="0"/>
              </a:rPr>
              <a:t> = </a:t>
            </a:r>
            <a:r>
              <a:rPr lang="en-GB" sz="800" dirty="0" err="1">
                <a:latin typeface="Consolas" panose="020B0609020204030204" pitchFamily="49" charset="0"/>
              </a:rPr>
              <a:t>plt.subplots</a:t>
            </a:r>
            <a:r>
              <a:rPr lang="en-GB" sz="800" dirty="0">
                <a:latin typeface="Consolas" panose="020B0609020204030204" pitchFamily="49" charset="0"/>
              </a:rPr>
              <a:t>(3, 1, </a:t>
            </a:r>
            <a:r>
              <a:rPr lang="en-GB" sz="800" dirty="0" err="1">
                <a:latin typeface="Consolas" panose="020B0609020204030204" pitchFamily="49" charset="0"/>
              </a:rPr>
              <a:t>figsize</a:t>
            </a:r>
            <a:r>
              <a:rPr lang="en-GB" sz="800" dirty="0">
                <a:latin typeface="Consolas" panose="020B0609020204030204" pitchFamily="49" charset="0"/>
              </a:rPr>
              <a:t>=(10,30)) #, </a:t>
            </a:r>
            <a:r>
              <a:rPr lang="en-GB" sz="800" dirty="0" err="1">
                <a:latin typeface="Consolas" panose="020B0609020204030204" pitchFamily="49" charset="0"/>
              </a:rPr>
              <a:t>sharex</a:t>
            </a:r>
            <a:r>
              <a:rPr lang="en-GB" sz="800" dirty="0">
                <a:latin typeface="Consolas" panose="020B0609020204030204" pitchFamily="49" charset="0"/>
              </a:rPr>
              <a:t>=True</a:t>
            </a:r>
          </a:p>
          <a:p>
            <a:pPr>
              <a:spcBef>
                <a:spcPts val="0"/>
              </a:spcBef>
            </a:pPr>
            <a:r>
              <a:rPr lang="en-GB" sz="800" dirty="0" err="1" smtClean="0">
                <a:latin typeface="Consolas" panose="020B0609020204030204" pitchFamily="49" charset="0"/>
              </a:rPr>
              <a:t>ax</a:t>
            </a:r>
            <a:r>
              <a:rPr lang="en-GB" sz="800" dirty="0" smtClean="0">
                <a:latin typeface="Consolas" panose="020B0609020204030204" pitchFamily="49" charset="0"/>
              </a:rPr>
              <a:t>[0</a:t>
            </a:r>
            <a:r>
              <a:rPr lang="en-GB" sz="800" dirty="0">
                <a:latin typeface="Consolas" panose="020B0609020204030204" pitchFamily="49" charset="0"/>
              </a:rPr>
              <a:t>].plot(</a:t>
            </a:r>
            <a:r>
              <a:rPr lang="en-GB" sz="800" dirty="0" err="1">
                <a:latin typeface="Consolas" panose="020B0609020204030204" pitchFamily="49" charset="0"/>
              </a:rPr>
              <a:t>theta_list</a:t>
            </a:r>
            <a:r>
              <a:rPr lang="en-GB" sz="800" dirty="0">
                <a:latin typeface="Consolas" panose="020B0609020204030204" pitchFamily="49" charset="0"/>
              </a:rPr>
              <a:t>, G(</a:t>
            </a:r>
            <a:r>
              <a:rPr lang="en-GB" sz="800" dirty="0" err="1">
                <a:latin typeface="Consolas" panose="020B0609020204030204" pitchFamily="49" charset="0"/>
              </a:rPr>
              <a:t>theta_list</a:t>
            </a:r>
            <a:r>
              <a:rPr lang="en-GB" sz="800" dirty="0">
                <a:latin typeface="Consolas" panose="020B0609020204030204" pitchFamily="49" charset="0"/>
              </a:rPr>
              <a:t>), label="Gains", </a:t>
            </a:r>
            <a:r>
              <a:rPr lang="en-GB" sz="800" dirty="0" err="1">
                <a:latin typeface="Consolas" panose="020B0609020204030204" pitchFamily="49" charset="0"/>
              </a:rPr>
              <a:t>color</a:t>
            </a:r>
            <a:r>
              <a:rPr lang="en-GB" sz="800" dirty="0">
                <a:latin typeface="Consolas" panose="020B0609020204030204" pitchFamily="49" charset="0"/>
              </a:rPr>
              <a:t> = '</a:t>
            </a:r>
            <a:r>
              <a:rPr lang="en-GB" sz="800" dirty="0" err="1">
                <a:latin typeface="Consolas" panose="020B0609020204030204" pitchFamily="49" charset="0"/>
              </a:rPr>
              <a:t>mediumseagreen</a:t>
            </a:r>
            <a:r>
              <a:rPr lang="en-GB" sz="800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</a:t>
            </a:r>
            <a:r>
              <a:rPr lang="en-GB" sz="800" dirty="0">
                <a:latin typeface="Consolas" panose="020B0609020204030204" pitchFamily="49" charset="0"/>
              </a:rPr>
              <a:t>[0].plot(</a:t>
            </a:r>
            <a:r>
              <a:rPr lang="en-GB" sz="800" dirty="0" err="1">
                <a:latin typeface="Consolas" panose="020B0609020204030204" pitchFamily="49" charset="0"/>
              </a:rPr>
              <a:t>theta_list</a:t>
            </a:r>
            <a:r>
              <a:rPr lang="en-GB" sz="800" dirty="0">
                <a:latin typeface="Consolas" panose="020B0609020204030204" pitchFamily="49" charset="0"/>
              </a:rPr>
              <a:t>, Mort(</a:t>
            </a:r>
            <a:r>
              <a:rPr lang="en-GB" sz="800" dirty="0" err="1">
                <a:latin typeface="Consolas" panose="020B0609020204030204" pitchFamily="49" charset="0"/>
              </a:rPr>
              <a:t>theta_list</a:t>
            </a:r>
            <a:r>
              <a:rPr lang="en-GB" sz="800" dirty="0">
                <a:latin typeface="Consolas" panose="020B0609020204030204" pitchFamily="49" charset="0"/>
              </a:rPr>
              <a:t>), label = 'Mortality', </a:t>
            </a:r>
            <a:r>
              <a:rPr lang="en-GB" sz="800" dirty="0" err="1">
                <a:latin typeface="Consolas" panose="020B0609020204030204" pitchFamily="49" charset="0"/>
              </a:rPr>
              <a:t>color</a:t>
            </a:r>
            <a:r>
              <a:rPr lang="en-GB" sz="800" dirty="0">
                <a:latin typeface="Consolas" panose="020B0609020204030204" pitchFamily="49" charset="0"/>
              </a:rPr>
              <a:t> = 'firebrick')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</a:t>
            </a:r>
            <a:r>
              <a:rPr lang="en-GB" sz="800" dirty="0">
                <a:latin typeface="Consolas" panose="020B0609020204030204" pitchFamily="49" charset="0"/>
              </a:rPr>
              <a:t>[0].</a:t>
            </a:r>
            <a:r>
              <a:rPr lang="en-GB" sz="800" dirty="0" err="1">
                <a:latin typeface="Consolas" panose="020B0609020204030204" pitchFamily="49" charset="0"/>
              </a:rPr>
              <a:t>axvline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theta_list</a:t>
            </a:r>
            <a:r>
              <a:rPr lang="en-GB" sz="800" dirty="0">
                <a:latin typeface="Consolas" panose="020B0609020204030204" pitchFamily="49" charset="0"/>
              </a:rPr>
              <a:t>[</a:t>
            </a:r>
            <a:r>
              <a:rPr lang="en-GB" sz="800" dirty="0" err="1">
                <a:latin typeface="Consolas" panose="020B0609020204030204" pitchFamily="49" charset="0"/>
              </a:rPr>
              <a:t>max_index</a:t>
            </a:r>
            <a:r>
              <a:rPr lang="en-GB" sz="800" dirty="0">
                <a:latin typeface="Consolas" panose="020B0609020204030204" pitchFamily="49" charset="0"/>
              </a:rPr>
              <a:t>], </a:t>
            </a:r>
            <a:r>
              <a:rPr lang="en-GB" sz="800" dirty="0" err="1">
                <a:latin typeface="Consolas" panose="020B0609020204030204" pitchFamily="49" charset="0"/>
              </a:rPr>
              <a:t>linestyle</a:t>
            </a:r>
            <a:r>
              <a:rPr lang="en-GB" sz="800" dirty="0">
                <a:latin typeface="Consolas" panose="020B0609020204030204" pitchFamily="49" charset="0"/>
              </a:rPr>
              <a:t>=":", alpha=0.5, </a:t>
            </a:r>
            <a:r>
              <a:rPr lang="en-GB" sz="800" dirty="0" err="1">
                <a:latin typeface="Consolas" panose="020B0609020204030204" pitchFamily="49" charset="0"/>
              </a:rPr>
              <a:t>color</a:t>
            </a:r>
            <a:r>
              <a:rPr lang="en-GB" sz="800" dirty="0">
                <a:latin typeface="Consolas" panose="020B0609020204030204" pitchFamily="49" charset="0"/>
              </a:rPr>
              <a:t>="magenta", label="optimal growth rate")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</a:t>
            </a:r>
            <a:r>
              <a:rPr lang="en-GB" sz="800" dirty="0">
                <a:latin typeface="Consolas" panose="020B0609020204030204" pitchFamily="49" charset="0"/>
              </a:rPr>
              <a:t>[0].</a:t>
            </a:r>
            <a:r>
              <a:rPr lang="en-GB" sz="800" dirty="0" err="1">
                <a:latin typeface="Consolas" panose="020B0609020204030204" pitchFamily="49" charset="0"/>
              </a:rPr>
              <a:t>axvline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root_r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linestyle</a:t>
            </a:r>
            <a:r>
              <a:rPr lang="en-GB" sz="800" dirty="0">
                <a:latin typeface="Consolas" panose="020B0609020204030204" pitchFamily="49" charset="0"/>
              </a:rPr>
              <a:t>=":", alpha=0.5, </a:t>
            </a:r>
            <a:r>
              <a:rPr lang="en-GB" sz="800" dirty="0" err="1">
                <a:latin typeface="Consolas" panose="020B0609020204030204" pitchFamily="49" charset="0"/>
              </a:rPr>
              <a:t>color</a:t>
            </a:r>
            <a:r>
              <a:rPr lang="en-GB" sz="800" dirty="0">
                <a:latin typeface="Consolas" panose="020B0609020204030204" pitchFamily="49" charset="0"/>
              </a:rPr>
              <a:t>="cyan", label="zero growth")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</a:t>
            </a:r>
            <a:r>
              <a:rPr lang="en-GB" sz="800" dirty="0">
                <a:latin typeface="Consolas" panose="020B0609020204030204" pitchFamily="49" charset="0"/>
              </a:rPr>
              <a:t>[0].</a:t>
            </a:r>
            <a:r>
              <a:rPr lang="en-GB" sz="800" dirty="0" err="1">
                <a:latin typeface="Consolas" panose="020B0609020204030204" pitchFamily="49" charset="0"/>
              </a:rPr>
              <a:t>set_xlabel</a:t>
            </a:r>
            <a:r>
              <a:rPr lang="en-GB" sz="800" dirty="0">
                <a:latin typeface="Consolas" panose="020B0609020204030204" pitchFamily="49" charset="0"/>
              </a:rPr>
              <a:t>("trait $\\theta$")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</a:t>
            </a:r>
            <a:r>
              <a:rPr lang="en-GB" sz="800" dirty="0">
                <a:latin typeface="Consolas" panose="020B0609020204030204" pitchFamily="49" charset="0"/>
              </a:rPr>
              <a:t>[0].</a:t>
            </a:r>
            <a:r>
              <a:rPr lang="en-GB" sz="800" dirty="0" err="1">
                <a:latin typeface="Consolas" panose="020B0609020204030204" pitchFamily="49" charset="0"/>
              </a:rPr>
              <a:t>set_ylabel</a:t>
            </a:r>
            <a:r>
              <a:rPr lang="en-GB" sz="800" dirty="0">
                <a:latin typeface="Consolas" panose="020B0609020204030204" pitchFamily="49" charset="0"/>
              </a:rPr>
              <a:t>("Gains &amp; Mortality, units 1/year")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</a:t>
            </a:r>
            <a:r>
              <a:rPr lang="en-GB" sz="800" dirty="0">
                <a:latin typeface="Consolas" panose="020B0609020204030204" pitchFamily="49" charset="0"/>
              </a:rPr>
              <a:t>[0].legend(</a:t>
            </a:r>
            <a:r>
              <a:rPr lang="en-GB" sz="800" dirty="0" err="1">
                <a:latin typeface="Consolas" panose="020B0609020204030204" pitchFamily="49" charset="0"/>
              </a:rPr>
              <a:t>loc</a:t>
            </a:r>
            <a:r>
              <a:rPr lang="en-GB" sz="800" dirty="0">
                <a:latin typeface="Consolas" panose="020B0609020204030204" pitchFamily="49" charset="0"/>
              </a:rPr>
              <a:t>="lower right")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smtClean="0">
                <a:latin typeface="Consolas" panose="020B0609020204030204" pitchFamily="49" charset="0"/>
              </a:rPr>
              <a:t># </a:t>
            </a:r>
            <a:r>
              <a:rPr lang="en-GB" sz="800" dirty="0">
                <a:latin typeface="Consolas" panose="020B0609020204030204" pitchFamily="49" charset="0"/>
              </a:rPr>
              <a:t>Here we differentiate numerically to find the rate of change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# Basically we find the difference between each two points. So we end up with one point less. So we need one less theta.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</a:t>
            </a:r>
            <a:r>
              <a:rPr lang="en-GB" sz="800" dirty="0">
                <a:latin typeface="Consolas" panose="020B0609020204030204" pitchFamily="49" charset="0"/>
              </a:rPr>
              <a:t>[1].plot(</a:t>
            </a:r>
            <a:r>
              <a:rPr lang="en-GB" sz="800" dirty="0" err="1">
                <a:latin typeface="Consolas" panose="020B0609020204030204" pitchFamily="49" charset="0"/>
              </a:rPr>
              <a:t>theta_list</a:t>
            </a:r>
            <a:r>
              <a:rPr lang="en-GB" sz="800" dirty="0">
                <a:latin typeface="Consolas" panose="020B0609020204030204" pitchFamily="49" charset="0"/>
              </a:rPr>
              <a:t>[:-1], </a:t>
            </a:r>
            <a:r>
              <a:rPr lang="en-GB" sz="800" dirty="0" err="1">
                <a:latin typeface="Consolas" panose="020B0609020204030204" pitchFamily="49" charset="0"/>
              </a:rPr>
              <a:t>np.diff</a:t>
            </a:r>
            <a:r>
              <a:rPr lang="en-GB" sz="800" dirty="0">
                <a:latin typeface="Consolas" panose="020B0609020204030204" pitchFamily="49" charset="0"/>
              </a:rPr>
              <a:t>(G(</a:t>
            </a:r>
            <a:r>
              <a:rPr lang="en-GB" sz="800" dirty="0" err="1">
                <a:latin typeface="Consolas" panose="020B0609020204030204" pitchFamily="49" charset="0"/>
              </a:rPr>
              <a:t>theta_list</a:t>
            </a:r>
            <a:r>
              <a:rPr lang="en-GB" sz="800" dirty="0">
                <a:latin typeface="Consolas" panose="020B0609020204030204" pitchFamily="49" charset="0"/>
              </a:rPr>
              <a:t>)), label="$\\</a:t>
            </a:r>
            <a:r>
              <a:rPr lang="en-GB" sz="800" dirty="0" err="1">
                <a:latin typeface="Consolas" panose="020B0609020204030204" pitchFamily="49" charset="0"/>
              </a:rPr>
              <a:t>frac</a:t>
            </a:r>
            <a:r>
              <a:rPr lang="en-GB" sz="800" dirty="0">
                <a:latin typeface="Consolas" panose="020B0609020204030204" pitchFamily="49" charset="0"/>
              </a:rPr>
              <a:t>{d G}{d \\theta}$", </a:t>
            </a:r>
            <a:r>
              <a:rPr lang="en-GB" sz="800" dirty="0" err="1" smtClean="0">
                <a:latin typeface="Consolas" panose="020B0609020204030204" pitchFamily="49" charset="0"/>
              </a:rPr>
              <a:t>color</a:t>
            </a:r>
            <a:r>
              <a:rPr lang="en-GB" sz="800" dirty="0" smtClean="0">
                <a:latin typeface="Consolas" panose="020B0609020204030204" pitchFamily="49" charset="0"/>
              </a:rPr>
              <a:t>='</a:t>
            </a:r>
            <a:r>
              <a:rPr lang="en-GB" sz="800" dirty="0" err="1" smtClean="0">
                <a:latin typeface="Consolas" panose="020B0609020204030204" pitchFamily="49" charset="0"/>
              </a:rPr>
              <a:t>mediumseagreen</a:t>
            </a:r>
            <a:r>
              <a:rPr lang="en-GB" sz="800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</a:t>
            </a:r>
            <a:r>
              <a:rPr lang="en-GB" sz="800" dirty="0">
                <a:latin typeface="Consolas" panose="020B0609020204030204" pitchFamily="49" charset="0"/>
              </a:rPr>
              <a:t>[1].plot(</a:t>
            </a:r>
            <a:r>
              <a:rPr lang="en-GB" sz="800" dirty="0" err="1">
                <a:latin typeface="Consolas" panose="020B0609020204030204" pitchFamily="49" charset="0"/>
              </a:rPr>
              <a:t>theta_list</a:t>
            </a:r>
            <a:r>
              <a:rPr lang="en-GB" sz="800" dirty="0">
                <a:latin typeface="Consolas" panose="020B0609020204030204" pitchFamily="49" charset="0"/>
              </a:rPr>
              <a:t>[:-1], </a:t>
            </a:r>
            <a:r>
              <a:rPr lang="en-GB" sz="800" dirty="0" err="1">
                <a:latin typeface="Consolas" panose="020B0609020204030204" pitchFamily="49" charset="0"/>
              </a:rPr>
              <a:t>np.diff</a:t>
            </a:r>
            <a:r>
              <a:rPr lang="en-GB" sz="800" dirty="0">
                <a:latin typeface="Consolas" panose="020B0609020204030204" pitchFamily="49" charset="0"/>
              </a:rPr>
              <a:t>(Mort(</a:t>
            </a:r>
            <a:r>
              <a:rPr lang="en-GB" sz="800" dirty="0" err="1">
                <a:latin typeface="Consolas" panose="020B0609020204030204" pitchFamily="49" charset="0"/>
              </a:rPr>
              <a:t>theta_list</a:t>
            </a:r>
            <a:r>
              <a:rPr lang="en-GB" sz="800" dirty="0">
                <a:latin typeface="Consolas" panose="020B0609020204030204" pitchFamily="49" charset="0"/>
              </a:rPr>
              <a:t>)), label="$\\</a:t>
            </a:r>
            <a:r>
              <a:rPr lang="en-GB" sz="800" dirty="0" err="1">
                <a:latin typeface="Consolas" panose="020B0609020204030204" pitchFamily="49" charset="0"/>
              </a:rPr>
              <a:t>frac</a:t>
            </a:r>
            <a:r>
              <a:rPr lang="en-GB" sz="800" dirty="0">
                <a:latin typeface="Consolas" panose="020B0609020204030204" pitchFamily="49" charset="0"/>
              </a:rPr>
              <a:t>{d Mort}{d \\theta</a:t>
            </a:r>
            <a:r>
              <a:rPr lang="en-GB" sz="800" dirty="0" smtClean="0">
                <a:latin typeface="Consolas" panose="020B0609020204030204" pitchFamily="49" charset="0"/>
              </a:rPr>
              <a:t>}$",</a:t>
            </a:r>
            <a:r>
              <a:rPr lang="en-GB" sz="800" dirty="0" err="1" smtClean="0">
                <a:latin typeface="Consolas" panose="020B0609020204030204" pitchFamily="49" charset="0"/>
              </a:rPr>
              <a:t>color</a:t>
            </a:r>
            <a:r>
              <a:rPr lang="en-GB" sz="800" dirty="0" smtClean="0">
                <a:latin typeface="Consolas" panose="020B0609020204030204" pitchFamily="49" charset="0"/>
              </a:rPr>
              <a:t>='firebrick</a:t>
            </a:r>
            <a:r>
              <a:rPr lang="en-GB" sz="800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</a:t>
            </a:r>
            <a:r>
              <a:rPr lang="en-GB" sz="800" dirty="0">
                <a:latin typeface="Consolas" panose="020B0609020204030204" pitchFamily="49" charset="0"/>
              </a:rPr>
              <a:t>[1].</a:t>
            </a:r>
            <a:r>
              <a:rPr lang="en-GB" sz="800" dirty="0" err="1">
                <a:latin typeface="Consolas" panose="020B0609020204030204" pitchFamily="49" charset="0"/>
              </a:rPr>
              <a:t>axvline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theta_list</a:t>
            </a:r>
            <a:r>
              <a:rPr lang="en-GB" sz="800" dirty="0">
                <a:latin typeface="Consolas" panose="020B0609020204030204" pitchFamily="49" charset="0"/>
              </a:rPr>
              <a:t>[</a:t>
            </a:r>
            <a:r>
              <a:rPr lang="en-GB" sz="800" dirty="0" err="1">
                <a:latin typeface="Consolas" panose="020B0609020204030204" pitchFamily="49" charset="0"/>
              </a:rPr>
              <a:t>max_index</a:t>
            </a:r>
            <a:r>
              <a:rPr lang="en-GB" sz="800" dirty="0">
                <a:latin typeface="Consolas" panose="020B0609020204030204" pitchFamily="49" charset="0"/>
              </a:rPr>
              <a:t>], </a:t>
            </a:r>
            <a:r>
              <a:rPr lang="en-GB" sz="800" dirty="0" err="1">
                <a:latin typeface="Consolas" panose="020B0609020204030204" pitchFamily="49" charset="0"/>
              </a:rPr>
              <a:t>linestyle</a:t>
            </a:r>
            <a:r>
              <a:rPr lang="en-GB" sz="800" dirty="0">
                <a:latin typeface="Consolas" panose="020B0609020204030204" pitchFamily="49" charset="0"/>
              </a:rPr>
              <a:t>=":", alpha=0.5, </a:t>
            </a:r>
            <a:r>
              <a:rPr lang="en-GB" sz="800" dirty="0" err="1">
                <a:latin typeface="Consolas" panose="020B0609020204030204" pitchFamily="49" charset="0"/>
              </a:rPr>
              <a:t>color</a:t>
            </a:r>
            <a:r>
              <a:rPr lang="en-GB" sz="800" dirty="0">
                <a:latin typeface="Consolas" panose="020B0609020204030204" pitchFamily="49" charset="0"/>
              </a:rPr>
              <a:t>="magenta", label="optimal growth rate")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</a:t>
            </a:r>
            <a:r>
              <a:rPr lang="en-GB" sz="800" dirty="0">
                <a:latin typeface="Consolas" panose="020B0609020204030204" pitchFamily="49" charset="0"/>
              </a:rPr>
              <a:t>[1].</a:t>
            </a:r>
            <a:r>
              <a:rPr lang="en-GB" sz="800" dirty="0" err="1">
                <a:latin typeface="Consolas" panose="020B0609020204030204" pitchFamily="49" charset="0"/>
              </a:rPr>
              <a:t>axvline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root_r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linestyle</a:t>
            </a:r>
            <a:r>
              <a:rPr lang="en-GB" sz="800" dirty="0">
                <a:latin typeface="Consolas" panose="020B0609020204030204" pitchFamily="49" charset="0"/>
              </a:rPr>
              <a:t>=":", alpha=0.5, </a:t>
            </a:r>
            <a:r>
              <a:rPr lang="en-GB" sz="800" dirty="0" err="1">
                <a:latin typeface="Consolas" panose="020B0609020204030204" pitchFamily="49" charset="0"/>
              </a:rPr>
              <a:t>color</a:t>
            </a:r>
            <a:r>
              <a:rPr lang="en-GB" sz="800" dirty="0">
                <a:latin typeface="Consolas" panose="020B0609020204030204" pitchFamily="49" charset="0"/>
              </a:rPr>
              <a:t>="cyan", label="zero growth")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</a:t>
            </a:r>
            <a:r>
              <a:rPr lang="en-GB" sz="800" dirty="0">
                <a:latin typeface="Consolas" panose="020B0609020204030204" pitchFamily="49" charset="0"/>
              </a:rPr>
              <a:t>[1].</a:t>
            </a:r>
            <a:r>
              <a:rPr lang="en-GB" sz="800" dirty="0" err="1">
                <a:latin typeface="Consolas" panose="020B0609020204030204" pitchFamily="49" charset="0"/>
              </a:rPr>
              <a:t>set_xlabel</a:t>
            </a:r>
            <a:r>
              <a:rPr lang="en-GB" sz="800" dirty="0">
                <a:latin typeface="Consolas" panose="020B0609020204030204" pitchFamily="49" charset="0"/>
              </a:rPr>
              <a:t>("trait $\\theta$")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</a:t>
            </a:r>
            <a:r>
              <a:rPr lang="en-GB" sz="800" dirty="0">
                <a:latin typeface="Consolas" panose="020B0609020204030204" pitchFamily="49" charset="0"/>
              </a:rPr>
              <a:t>[1].</a:t>
            </a:r>
            <a:r>
              <a:rPr lang="en-GB" sz="800" dirty="0" err="1">
                <a:latin typeface="Consolas" panose="020B0609020204030204" pitchFamily="49" charset="0"/>
              </a:rPr>
              <a:t>set_ylabel</a:t>
            </a:r>
            <a:r>
              <a:rPr lang="en-GB" sz="800" dirty="0">
                <a:latin typeface="Consolas" panose="020B0609020204030204" pitchFamily="49" charset="0"/>
              </a:rPr>
              <a:t>("log(rate of change for Gains &amp; Mortality)")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</a:t>
            </a:r>
            <a:r>
              <a:rPr lang="en-GB" sz="800" dirty="0">
                <a:latin typeface="Consolas" panose="020B0609020204030204" pitchFamily="49" charset="0"/>
              </a:rPr>
              <a:t>[1].legend(</a:t>
            </a:r>
            <a:r>
              <a:rPr lang="en-GB" sz="800" dirty="0" err="1">
                <a:latin typeface="Consolas" panose="020B0609020204030204" pitchFamily="49" charset="0"/>
              </a:rPr>
              <a:t>loc</a:t>
            </a:r>
            <a:r>
              <a:rPr lang="en-GB" sz="800" dirty="0">
                <a:latin typeface="Consolas" panose="020B0609020204030204" pitchFamily="49" charset="0"/>
              </a:rPr>
              <a:t>="lower right")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</a:t>
            </a:r>
            <a:r>
              <a:rPr lang="en-GB" sz="800" dirty="0">
                <a:latin typeface="Consolas" panose="020B0609020204030204" pitchFamily="49" charset="0"/>
              </a:rPr>
              <a:t>[1].</a:t>
            </a:r>
            <a:r>
              <a:rPr lang="en-GB" sz="800" dirty="0" err="1">
                <a:latin typeface="Consolas" panose="020B0609020204030204" pitchFamily="49" charset="0"/>
              </a:rPr>
              <a:t>set_yscale</a:t>
            </a:r>
            <a:r>
              <a:rPr lang="en-GB" sz="800" dirty="0">
                <a:latin typeface="Consolas" panose="020B0609020204030204" pitchFamily="49" charset="0"/>
              </a:rPr>
              <a:t>("log")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err="1" smtClean="0">
                <a:latin typeface="Consolas" panose="020B0609020204030204" pitchFamily="49" charset="0"/>
              </a:rPr>
              <a:t>ax</a:t>
            </a:r>
            <a:r>
              <a:rPr lang="en-GB" sz="800" dirty="0" smtClean="0">
                <a:latin typeface="Consolas" panose="020B0609020204030204" pitchFamily="49" charset="0"/>
              </a:rPr>
              <a:t>[2</a:t>
            </a:r>
            <a:r>
              <a:rPr lang="en-GB" sz="800" dirty="0">
                <a:latin typeface="Consolas" panose="020B0609020204030204" pitchFamily="49" charset="0"/>
              </a:rPr>
              <a:t>].plot(</a:t>
            </a:r>
            <a:r>
              <a:rPr lang="en-GB" sz="800" dirty="0" err="1">
                <a:latin typeface="Consolas" panose="020B0609020204030204" pitchFamily="49" charset="0"/>
              </a:rPr>
              <a:t>theta_list</a:t>
            </a:r>
            <a:r>
              <a:rPr lang="en-GB" sz="800" dirty="0">
                <a:latin typeface="Consolas" panose="020B0609020204030204" pitchFamily="49" charset="0"/>
              </a:rPr>
              <a:t>, r(</a:t>
            </a:r>
            <a:r>
              <a:rPr lang="en-GB" sz="800" dirty="0" err="1">
                <a:latin typeface="Consolas" panose="020B0609020204030204" pitchFamily="49" charset="0"/>
              </a:rPr>
              <a:t>theta_list</a:t>
            </a:r>
            <a:r>
              <a:rPr lang="en-GB" sz="800" dirty="0">
                <a:latin typeface="Consolas" panose="020B0609020204030204" pitchFamily="49" charset="0"/>
              </a:rPr>
              <a:t>))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</a:t>
            </a:r>
            <a:r>
              <a:rPr lang="en-GB" sz="800" dirty="0">
                <a:latin typeface="Consolas" panose="020B0609020204030204" pitchFamily="49" charset="0"/>
              </a:rPr>
              <a:t>[2].</a:t>
            </a:r>
            <a:r>
              <a:rPr lang="en-GB" sz="800" dirty="0" err="1">
                <a:latin typeface="Consolas" panose="020B0609020204030204" pitchFamily="49" charset="0"/>
              </a:rPr>
              <a:t>axhline</a:t>
            </a:r>
            <a:r>
              <a:rPr lang="en-GB" sz="800" dirty="0">
                <a:latin typeface="Consolas" panose="020B0609020204030204" pitchFamily="49" charset="0"/>
              </a:rPr>
              <a:t> (0, linewidth=2, </a:t>
            </a:r>
            <a:r>
              <a:rPr lang="en-GB" sz="800" dirty="0" err="1">
                <a:latin typeface="Consolas" panose="020B0609020204030204" pitchFamily="49" charset="0"/>
              </a:rPr>
              <a:t>color</a:t>
            </a:r>
            <a:r>
              <a:rPr lang="en-GB" sz="800" dirty="0">
                <a:latin typeface="Consolas" panose="020B0609020204030204" pitchFamily="49" charset="0"/>
              </a:rPr>
              <a:t>="k", alpha=0.5)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</a:t>
            </a:r>
            <a:r>
              <a:rPr lang="en-GB" sz="800" dirty="0">
                <a:latin typeface="Consolas" panose="020B0609020204030204" pitchFamily="49" charset="0"/>
              </a:rPr>
              <a:t>[2].</a:t>
            </a:r>
            <a:r>
              <a:rPr lang="en-GB" sz="800" dirty="0" err="1">
                <a:latin typeface="Consolas" panose="020B0609020204030204" pitchFamily="49" charset="0"/>
              </a:rPr>
              <a:t>set_xlabel</a:t>
            </a:r>
            <a:r>
              <a:rPr lang="en-GB" sz="800" dirty="0">
                <a:latin typeface="Consolas" panose="020B0609020204030204" pitchFamily="49" charset="0"/>
              </a:rPr>
              <a:t>("trait $\\theta$")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</a:t>
            </a:r>
            <a:r>
              <a:rPr lang="en-GB" sz="800" dirty="0">
                <a:latin typeface="Consolas" panose="020B0609020204030204" pitchFamily="49" charset="0"/>
              </a:rPr>
              <a:t>[2].</a:t>
            </a:r>
            <a:r>
              <a:rPr lang="en-GB" sz="800" dirty="0" err="1">
                <a:latin typeface="Consolas" panose="020B0609020204030204" pitchFamily="49" charset="0"/>
              </a:rPr>
              <a:t>set_ylabel</a:t>
            </a:r>
            <a:r>
              <a:rPr lang="en-GB" sz="800" dirty="0">
                <a:latin typeface="Consolas" panose="020B0609020204030204" pitchFamily="49" charset="0"/>
              </a:rPr>
              <a:t>("growth rate $r(\\theta)$")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</a:t>
            </a:r>
            <a:r>
              <a:rPr lang="en-GB" sz="800" dirty="0">
                <a:latin typeface="Consolas" panose="020B0609020204030204" pitchFamily="49" charset="0"/>
              </a:rPr>
              <a:t>[2].</a:t>
            </a:r>
            <a:r>
              <a:rPr lang="en-GB" sz="800" dirty="0" err="1">
                <a:latin typeface="Consolas" panose="020B0609020204030204" pitchFamily="49" charset="0"/>
              </a:rPr>
              <a:t>axvline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theta_list</a:t>
            </a:r>
            <a:r>
              <a:rPr lang="en-GB" sz="800" dirty="0">
                <a:latin typeface="Consolas" panose="020B0609020204030204" pitchFamily="49" charset="0"/>
              </a:rPr>
              <a:t>[</a:t>
            </a:r>
            <a:r>
              <a:rPr lang="en-GB" sz="800" dirty="0" err="1">
                <a:latin typeface="Consolas" panose="020B0609020204030204" pitchFamily="49" charset="0"/>
              </a:rPr>
              <a:t>max_index</a:t>
            </a:r>
            <a:r>
              <a:rPr lang="en-GB" sz="800" dirty="0">
                <a:latin typeface="Consolas" panose="020B0609020204030204" pitchFamily="49" charset="0"/>
              </a:rPr>
              <a:t>], </a:t>
            </a:r>
            <a:r>
              <a:rPr lang="en-GB" sz="800" dirty="0" err="1">
                <a:latin typeface="Consolas" panose="020B0609020204030204" pitchFamily="49" charset="0"/>
              </a:rPr>
              <a:t>linestyle</a:t>
            </a:r>
            <a:r>
              <a:rPr lang="en-GB" sz="800" dirty="0">
                <a:latin typeface="Consolas" panose="020B0609020204030204" pitchFamily="49" charset="0"/>
              </a:rPr>
              <a:t>=":", alpha=0.5, </a:t>
            </a:r>
            <a:r>
              <a:rPr lang="en-GB" sz="800" dirty="0" err="1">
                <a:latin typeface="Consolas" panose="020B0609020204030204" pitchFamily="49" charset="0"/>
              </a:rPr>
              <a:t>color</a:t>
            </a:r>
            <a:r>
              <a:rPr lang="en-GB" sz="800" dirty="0">
                <a:latin typeface="Consolas" panose="020B0609020204030204" pitchFamily="49" charset="0"/>
              </a:rPr>
              <a:t>="magenta", label="optimal growth rate")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</a:t>
            </a:r>
            <a:r>
              <a:rPr lang="en-GB" sz="800" dirty="0">
                <a:latin typeface="Consolas" panose="020B0609020204030204" pitchFamily="49" charset="0"/>
              </a:rPr>
              <a:t>[2].</a:t>
            </a:r>
            <a:r>
              <a:rPr lang="en-GB" sz="800" dirty="0" err="1">
                <a:latin typeface="Consolas" panose="020B0609020204030204" pitchFamily="49" charset="0"/>
              </a:rPr>
              <a:t>axvline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root_r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linestyle</a:t>
            </a:r>
            <a:r>
              <a:rPr lang="en-GB" sz="800" dirty="0">
                <a:latin typeface="Consolas" panose="020B0609020204030204" pitchFamily="49" charset="0"/>
              </a:rPr>
              <a:t>=":", alpha=0.5, </a:t>
            </a:r>
            <a:r>
              <a:rPr lang="en-GB" sz="800" dirty="0" err="1">
                <a:latin typeface="Consolas" panose="020B0609020204030204" pitchFamily="49" charset="0"/>
              </a:rPr>
              <a:t>color</a:t>
            </a:r>
            <a:r>
              <a:rPr lang="en-GB" sz="800" dirty="0">
                <a:latin typeface="Consolas" panose="020B0609020204030204" pitchFamily="49" charset="0"/>
              </a:rPr>
              <a:t>="cyan", label="zero growth")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</a:t>
            </a:r>
            <a:r>
              <a:rPr lang="en-GB" sz="800" dirty="0">
                <a:latin typeface="Consolas" panose="020B0609020204030204" pitchFamily="49" charset="0"/>
              </a:rPr>
              <a:t>[2].legend(</a:t>
            </a:r>
            <a:r>
              <a:rPr lang="en-GB" sz="800" dirty="0" err="1">
                <a:latin typeface="Consolas" panose="020B0609020204030204" pitchFamily="49" charset="0"/>
              </a:rPr>
              <a:t>loc</a:t>
            </a:r>
            <a:r>
              <a:rPr lang="en-GB" sz="800" dirty="0">
                <a:latin typeface="Consolas" panose="020B0609020204030204" pitchFamily="49" charset="0"/>
              </a:rPr>
              <a:t>="lower right")</a:t>
            </a:r>
          </a:p>
          <a:p>
            <a:pPr>
              <a:spcBef>
                <a:spcPts val="0"/>
              </a:spcBef>
            </a:pPr>
            <a:endParaRPr lang="en-GB" sz="800" dirty="0" err="1">
              <a:latin typeface="Consolas" panose="020B0609020204030204" pitchFamily="49" charset="0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58285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27B66-774B-AF4D-A72E-69B4A04175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7E447-CCE9-114E-9842-278EDE172E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2" y="363830"/>
            <a:ext cx="8903932" cy="588818"/>
          </a:xfrm>
        </p:spPr>
        <p:txBody>
          <a:bodyPr/>
          <a:lstStyle/>
          <a:p>
            <a:r>
              <a:rPr lang="en-GB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Evolution &amp; optimization: </a:t>
            </a:r>
            <a:r>
              <a:rPr lang="en-GB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solve the ODE</a:t>
            </a:r>
            <a:endParaRPr lang="en-GB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30738" y="1988488"/>
            <a:ext cx="2808312" cy="2564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dirty="0" smtClean="0">
                <a:latin typeface="+mn-lt"/>
              </a:rPr>
              <a:t>We solved the ODE for different peacock categories, that differ in the number of eye-spots. </a:t>
            </a:r>
          </a:p>
          <a:p>
            <a:pPr algn="ctr">
              <a:spcBef>
                <a:spcPts val="432"/>
              </a:spcBef>
            </a:pPr>
            <a:endParaRPr lang="en-GB" dirty="0">
              <a:latin typeface="+mn-lt"/>
            </a:endParaRPr>
          </a:p>
          <a:p>
            <a:pPr algn="ctr">
              <a:spcBef>
                <a:spcPts val="432"/>
              </a:spcBef>
            </a:pPr>
            <a:r>
              <a:rPr lang="en-GB" dirty="0" smtClean="0">
                <a:latin typeface="+mn-lt"/>
              </a:rPr>
              <a:t>As expected from the analysis beforehand, the peacocks with 125 eye-spots have a higher population at the end point of the simulation.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40" y="1988840"/>
            <a:ext cx="8701186" cy="43277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83038" y="3964414"/>
            <a:ext cx="129614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1000" dirty="0" smtClean="0">
                <a:latin typeface="+mn-lt"/>
              </a:rPr>
              <a:t>years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457920" y="2848000"/>
            <a:ext cx="129614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1000" dirty="0" smtClean="0">
                <a:latin typeface="+mn-lt"/>
              </a:rPr>
              <a:t># peacocks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-435080" y="5008240"/>
            <a:ext cx="129614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1000" dirty="0" smtClean="0">
                <a:latin typeface="+mn-lt"/>
              </a:rPr>
              <a:t># peacocks</a:t>
            </a:r>
          </a:p>
        </p:txBody>
      </p:sp>
    </p:spTree>
    <p:extLst>
      <p:ext uri="{BB962C8B-B14F-4D97-AF65-F5344CB8AC3E}">
        <p14:creationId xmlns:p14="http://schemas.microsoft.com/office/powerpoint/2010/main" val="23206066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 cap="flat" cmpd="sng" algn="ctr">
          <a:solidFill>
            <a:schemeClr val="accent4"/>
          </a:solidFill>
          <a:prstDash val="solid"/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12.xml><?xml version="1.0" encoding="utf-8"?>
<TemplafySlideFormConfiguration><![CDATA[{"formFields":[],"formDataEntries":[]}]]></TemplafySlideFormConfiguration>
</file>

<file path=customXml/item2.xml><?xml version="1.0" encoding="utf-8"?>
<TemplafySlideTemplateConfiguration><![CDATA[{"documentContentValidatorConfiguration":{"enableDocumentContentValidator":false,"documentContentValidatorVersion":0},"elementsMetadata":[],"slideId":"636957681585013765","enableDocumentContentUpdater":true,"version":"1.2"}]]></TemplafySlideTemplateConfiguration>
</file>

<file path=customXml/item3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4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H9Nw8qwtfZKyUZwKvJASOg=="},{"name":"PresentationTitle","value":"AvlRTH9CWmogWkr2wzBeunOLXQaMfPEECzSA+U0O7ug02dTG+xj5jA6VDSgwzyApzdr8zNMztMnayTE2d6cnCg=="}]}]]></TemplafyFormConfiguration>
</file>

<file path=customXml/item5.xml><?xml version="1.0" encoding="utf-8"?>
<TemplafyTemplateConfiguration><![CDATA[{"elementsMetadata":[{"type":"shape","id":"3e2bb467-8b42-4c8b-93c8-6cd04590fb8c","elementConfiguration":{"binding":"UserProfile.Offices.Workarea_{{DocumentLanguage}}","disableUpdates":false,"type":"text"}},{"type":"shape","id":"195ca46f-6491-49f5-b421-acea6c84b62c","elementConfiguration":{"format":"{{DateFormats.GeneralDate}}","binding":"Form.Date","disableUpdates":false,"type":"date"}},{"type":"shape","id":"986187ad-f869-4614-ac7b-8322e2e57ef0","elementConfiguration":{"binding":"Form.PresentationTitle","disableUpdates":false,"type":"text"}}],"transformationConfigurations":[{"language":"{{DocumentLanguage}}","disableUpdates":false,"type":"proofingLanguage"}],"templateName":"","templateDescription":"","enableDocumentContentUpdater":true,"version":"1.2"}]]></Templafy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Props1.xml><?xml version="1.0" encoding="utf-8"?>
<ds:datastoreItem xmlns:ds="http://schemas.openxmlformats.org/officeDocument/2006/customXml" ds:itemID="{C1527263-4AEE-4582-82C7-C8EFB95CBC11}">
  <ds:schemaRefs/>
</ds:datastoreItem>
</file>

<file path=customXml/itemProps10.xml><?xml version="1.0" encoding="utf-8"?>
<ds:datastoreItem xmlns:ds="http://schemas.openxmlformats.org/officeDocument/2006/customXml" ds:itemID="{FD65FA4D-A786-4C8D-BF7B-FD8B588A2FC2}">
  <ds:schemaRefs/>
</ds:datastoreItem>
</file>

<file path=customXml/itemProps11.xml><?xml version="1.0" encoding="utf-8"?>
<ds:datastoreItem xmlns:ds="http://schemas.openxmlformats.org/officeDocument/2006/customXml" ds:itemID="{F9F67E81-819F-40E1-AFF3-19313DEB494B}">
  <ds:schemaRefs/>
</ds:datastoreItem>
</file>

<file path=customXml/itemProps12.xml><?xml version="1.0" encoding="utf-8"?>
<ds:datastoreItem xmlns:ds="http://schemas.openxmlformats.org/officeDocument/2006/customXml" ds:itemID="{25064A0A-558F-4EEE-AE5A-B58A790FE142}">
  <ds:schemaRefs/>
</ds:datastoreItem>
</file>

<file path=customXml/itemProps2.xml><?xml version="1.0" encoding="utf-8"?>
<ds:datastoreItem xmlns:ds="http://schemas.openxmlformats.org/officeDocument/2006/customXml" ds:itemID="{4D5E1A10-B5E6-482A-9521-846112537EBC}">
  <ds:schemaRefs/>
</ds:datastoreItem>
</file>

<file path=customXml/itemProps3.xml><?xml version="1.0" encoding="utf-8"?>
<ds:datastoreItem xmlns:ds="http://schemas.openxmlformats.org/officeDocument/2006/customXml" ds:itemID="{D5EA0450-8A79-4C51-B393-654ABD242C18}">
  <ds:schemaRefs/>
</ds:datastoreItem>
</file>

<file path=customXml/itemProps4.xml><?xml version="1.0" encoding="utf-8"?>
<ds:datastoreItem xmlns:ds="http://schemas.openxmlformats.org/officeDocument/2006/customXml" ds:itemID="{5B29B696-7354-412C-9B8E-ED20D22F6B23}">
  <ds:schemaRefs/>
</ds:datastoreItem>
</file>

<file path=customXml/itemProps5.xml><?xml version="1.0" encoding="utf-8"?>
<ds:datastoreItem xmlns:ds="http://schemas.openxmlformats.org/officeDocument/2006/customXml" ds:itemID="{1334258C-C3E7-4029-A615-C886A240FB15}">
  <ds:schemaRefs/>
</ds:datastoreItem>
</file>

<file path=customXml/itemProps6.xml><?xml version="1.0" encoding="utf-8"?>
<ds:datastoreItem xmlns:ds="http://schemas.openxmlformats.org/officeDocument/2006/customXml" ds:itemID="{7FEA1E6D-AEEC-41D9-9E9A-45BA2EAE1656}">
  <ds:schemaRefs/>
</ds:datastoreItem>
</file>

<file path=customXml/itemProps7.xml><?xml version="1.0" encoding="utf-8"?>
<ds:datastoreItem xmlns:ds="http://schemas.openxmlformats.org/officeDocument/2006/customXml" ds:itemID="{3C62AF16-E987-4E12-A844-159726157252}">
  <ds:schemaRefs/>
</ds:datastoreItem>
</file>

<file path=customXml/itemProps8.xml><?xml version="1.0" encoding="utf-8"?>
<ds:datastoreItem xmlns:ds="http://schemas.openxmlformats.org/officeDocument/2006/customXml" ds:itemID="{33441A64-A04A-45CD-931D-BDB04E346494}">
  <ds:schemaRefs/>
</ds:datastoreItem>
</file>

<file path=customXml/itemProps9.xml><?xml version="1.0" encoding="utf-8"?>
<ds:datastoreItem xmlns:ds="http://schemas.openxmlformats.org/officeDocument/2006/customXml" ds:itemID="{7EE11425-EBA5-4E99-B619-FD5A2D9FB0F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2262</TotalTime>
  <Words>1767</Words>
  <Application>Microsoft Office PowerPoint</Application>
  <PresentationFormat>Custom</PresentationFormat>
  <Paragraphs>245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ＭＳ Ｐゴシック</vt:lpstr>
      <vt:lpstr>Arial</vt:lpstr>
      <vt:lpstr>Cambria Math</vt:lpstr>
      <vt:lpstr>Consolas</vt:lpstr>
      <vt:lpstr>Open Sans</vt:lpstr>
      <vt:lpstr>Verdana</vt:lpstr>
      <vt:lpstr>Blank</vt:lpstr>
      <vt:lpstr>Evolution and optimization</vt:lpstr>
      <vt:lpstr>Evolution &amp; optimization</vt:lpstr>
      <vt:lpstr>Evolution &amp; optimization: model parameters</vt:lpstr>
      <vt:lpstr>Evolution &amp; optimization: plots</vt:lpstr>
      <vt:lpstr>Evolution &amp; optimization: plots</vt:lpstr>
      <vt:lpstr>Evolution &amp; optimization: plots</vt:lpstr>
      <vt:lpstr>Evolution &amp; optimization: plots</vt:lpstr>
      <vt:lpstr>Python code</vt:lpstr>
      <vt:lpstr>Evolution &amp; optimization: solve the ODE</vt:lpstr>
      <vt:lpstr>Evolution &amp; optimization: solve the ODE</vt:lpstr>
      <vt:lpstr>Python code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Amalia Bogri</cp:lastModifiedBy>
  <cp:revision>149</cp:revision>
  <dcterms:created xsi:type="dcterms:W3CDTF">2017-07-31T08:31:56Z</dcterms:created>
  <dcterms:modified xsi:type="dcterms:W3CDTF">2021-11-02T18:12:48Z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636806498806910458</vt:lpwstr>
  </property>
  <property fmtid="{D5CDD505-2E9C-101B-9397-08002B2CF9AE}" pid="5" name="TemplafyUserProfileId">
    <vt:lpwstr>637303945402291499</vt:lpwstr>
  </property>
  <property fmtid="{D5CDD505-2E9C-101B-9397-08002B2CF9AE}" pid="6" name="TemplafyLanguageCode">
    <vt:lpwstr>en-GB</vt:lpwstr>
  </property>
</Properties>
</file>