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31"/>
  </p:sldMasterIdLst>
  <p:notesMasterIdLst>
    <p:notesMasterId r:id="rId46"/>
  </p:notesMasterIdLst>
  <p:handoutMasterIdLst>
    <p:handoutMasterId r:id="rId47"/>
  </p:handoutMasterIdLst>
  <p:sldIdLst>
    <p:sldId id="260" r:id="rId32"/>
    <p:sldId id="275" r:id="rId33"/>
    <p:sldId id="285" r:id="rId34"/>
    <p:sldId id="261" r:id="rId35"/>
    <p:sldId id="286" r:id="rId36"/>
    <p:sldId id="284" r:id="rId37"/>
    <p:sldId id="276" r:id="rId38"/>
    <p:sldId id="277" r:id="rId39"/>
    <p:sldId id="278" r:id="rId40"/>
    <p:sldId id="279" r:id="rId41"/>
    <p:sldId id="280" r:id="rId42"/>
    <p:sldId id="281" r:id="rId43"/>
    <p:sldId id="282" r:id="rId44"/>
    <p:sldId id="283" r:id="rId45"/>
  </p:sldIdLst>
  <p:sldSz cx="12190413" cy="6858000"/>
  <p:notesSz cx="6858000" cy="9144000"/>
  <p:custDataLst>
    <p:tags r:id="rId48"/>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521415D9-36F7-43E2-AB2F-B90AF26B5E84}">
      <p14:sectionLst xmlns:p14="http://schemas.microsoft.com/office/powerpoint/2010/main">
        <p14:section name="Default Section" id="{6402D865-F801-9749-84A4-123D3DA4FBA9}">
          <p14:sldIdLst>
            <p14:sldId id="260"/>
            <p14:sldId id="275"/>
            <p14:sldId id="285"/>
            <p14:sldId id="261"/>
            <p14:sldId id="286"/>
          </p14:sldIdLst>
        </p14:section>
        <p14:section name="Archive" id="{F9701F38-6F5E-CE48-AE32-0D5FE96E5A06}">
          <p14:sldIdLst>
            <p14:sldId id="284"/>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00"/>
    <a:srgbClr val="FEF0E8"/>
    <a:srgbClr val="E7E9FD"/>
    <a:srgbClr val="F6D04D"/>
    <a:srgbClr val="0033CC"/>
    <a:srgbClr val="171748"/>
    <a:srgbClr val="FFF2EB"/>
    <a:srgbClr val="E2E2F6"/>
    <a:srgbClr val="C2C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7" autoAdjust="0"/>
    <p:restoredTop sz="94878" autoAdjust="0"/>
  </p:normalViewPr>
  <p:slideViewPr>
    <p:cSldViewPr showGuides="1">
      <p:cViewPr varScale="1">
        <p:scale>
          <a:sx n="122" d="100"/>
          <a:sy n="122" d="100"/>
        </p:scale>
        <p:origin x="400" y="20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4"/>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GB" noProof="0" dirty="0"/>
              <a:t>Click to edit Master title style</a:t>
            </a:r>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GB" noProof="0" dirty="0"/>
              <a:t>Click to edit Master subtitle style</a:t>
            </a:r>
            <a:endParaRPr lang="en-GB"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r>
              <a:rPr lang="en-GB" dirty="0"/>
              <a:t>Mathematical Models in Ecology - Competition</a:t>
            </a:r>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fld id="{181281FC-54B4-4547-A671-0E16254ECA74}" type="datetime1">
              <a:rPr lang="en-GB" smtClean="0"/>
              <a:t>05/10/2021</a:t>
            </a:fld>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r>
              <a:rPr lang="en-GB" dirty="0"/>
              <a:t>Mathematical Models in Ecology - Competition</a:t>
            </a:r>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fld id="{1AFC917D-1F23-C24A-A872-1275DB4EBA98}" type="datetime1">
              <a:rPr lang="en-GB" smtClean="0"/>
              <a:t>05/10/2021</a:t>
            </a:fld>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r>
              <a:rPr lang="en-GB" dirty="0"/>
              <a:t>Mathematical Models in Ecology - Competition</a:t>
            </a:r>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GB" noProof="0" dirty="0"/>
              <a:t>Click to edit Master title style</a:t>
            </a:r>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GB" noProof="0" dirty="0"/>
              <a:t>Click to edit Master subtitle style</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dirty="0"/>
              <a:t>Mathematical Models in Ecology - Competition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GB" dirty="0"/>
              <a:t>Click to edit Master title style</a:t>
            </a:r>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r>
              <a:rPr lang="en-GB" dirty="0"/>
              <a:t>Mathematical Models in Ecology - Competition</a:t>
            </a:r>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968907775"/>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GB" dirty="0"/>
              <a:t>Click to edit Master title style</a:t>
            </a:r>
          </a:p>
        </p:txBody>
      </p:sp>
      <p:sp>
        <p:nvSpPr>
          <p:cNvPr id="3" name="Content Placeholder 2"/>
          <p:cNvSpPr>
            <a:spLocks noGrp="1"/>
          </p:cNvSpPr>
          <p:nvPr>
            <p:ph idx="1"/>
          </p:nvPr>
        </p:nvSpPr>
        <p:spPr>
          <a:xfrm>
            <a:off x="1774726" y="1706328"/>
            <a:ext cx="6048672" cy="4545578"/>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GB" dirty="0"/>
              <a:t>Click to edit Master title style</a:t>
            </a:r>
          </a:p>
        </p:txBody>
      </p:sp>
      <p:sp>
        <p:nvSpPr>
          <p:cNvPr id="3" name="Content Placeholder 2"/>
          <p:cNvSpPr>
            <a:spLocks noGrp="1"/>
          </p:cNvSpPr>
          <p:nvPr>
            <p:ph idx="1"/>
          </p:nvPr>
        </p:nvSpPr>
        <p:spPr>
          <a:xfrm>
            <a:off x="4221360" y="1706328"/>
            <a:ext cx="6865740" cy="4545578"/>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dirty="0"/>
              <a:t>Mathematical Models in Ecology - Competition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GB" dirty="0"/>
              <a:t>Click to edit Master title style</a:t>
            </a:r>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r>
              <a:rPr lang="en-GB" dirty="0"/>
              <a:t>Mathematical Models in Ecology - Competition</a:t>
            </a:r>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r>
              <a:rPr lang="en-GB" dirty="0"/>
              <a:t>Mathematical Models in Ecology - Competition</a:t>
            </a:r>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dirty="0"/>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3e2bb467-8b42-4c8b-93c8-6cd04590fb8c&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en-GB" sz="700" b="1" dirty="0">
                <a:solidFill>
                  <a:schemeClr val="bg1"/>
                </a:solidFill>
                <a:latin typeface="+mn-lt"/>
              </a:rPr>
              <a:t>DTU Food</a:t>
            </a:r>
          </a:p>
        </p:txBody>
      </p:sp>
      <p:sp>
        <p:nvSpPr>
          <p:cNvPr id="5" name="date" descr="{&quot;templafy&quot;:{&quot;id&quot;:&quot;195ca46f-6491-49f5-b421-acea6c84b62c&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28 September 2021</a:t>
            </a:r>
          </a:p>
        </p:txBody>
      </p:sp>
      <p:sp>
        <p:nvSpPr>
          <p:cNvPr id="7" name="text" descr="{&quot;templafy&quot;:{&quot;id&quot;:&quot;986187ad-f869-4614-ac7b-8322e2e57ef0&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Mathematical Models in Ecology - Competition systems</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5.xml"/><Relationship Id="rId1" Type="http://schemas.openxmlformats.org/officeDocument/2006/relationships/customXml" Target="../../customXml/item1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25.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slideLayout" Target="../slideLayouts/slideLayout3.xml"/><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customXml" Target="../../customXml/item17.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customXml" Target="../../customXml/item3.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6.wdp"/><Relationship Id="rId2" Type="http://schemas.openxmlformats.org/officeDocument/2006/relationships/customXml" Target="../../customXml/item26.xml"/><Relationship Id="rId1" Type="http://schemas.openxmlformats.org/officeDocument/2006/relationships/customXml" Target="../../customXml/item1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slideLayout" Target="../slideLayouts/slideLayout3.xml"/><Relationship Id="rId7" Type="http://schemas.openxmlformats.org/officeDocument/2006/relationships/image" Target="../media/image33.png"/><Relationship Id="rId2" Type="http://schemas.openxmlformats.org/officeDocument/2006/relationships/customXml" Target="../../customXml/item23.xml"/><Relationship Id="rId1" Type="http://schemas.openxmlformats.org/officeDocument/2006/relationships/customXml" Target="../../customXml/item30.xml"/><Relationship Id="rId6" Type="http://schemas.openxmlformats.org/officeDocument/2006/relationships/image" Target="../media/image4.jpeg"/><Relationship Id="rId5" Type="http://schemas.openxmlformats.org/officeDocument/2006/relationships/image" Target="../media/image34.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2.xml"/><Relationship Id="rId1" Type="http://schemas.openxmlformats.org/officeDocument/2006/relationships/customXml" Target="../../customXml/item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customXml" Target="../../customXml/item22.xml"/><Relationship Id="rId1" Type="http://schemas.openxmlformats.org/officeDocument/2006/relationships/customXml" Target="../../customXml/item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2.wdp"/><Relationship Id="rId2" Type="http://schemas.openxmlformats.org/officeDocument/2006/relationships/customXml" Target="../../customXml/item5.xml"/><Relationship Id="rId1" Type="http://schemas.openxmlformats.org/officeDocument/2006/relationships/customXml" Target="../../customXml/item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xml"/><Relationship Id="rId1" Type="http://schemas.openxmlformats.org/officeDocument/2006/relationships/customXml" Target="../../customXml/item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3.xml"/><Relationship Id="rId1" Type="http://schemas.openxmlformats.org/officeDocument/2006/relationships/customXml" Target="../../customXml/item2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3.xml"/><Relationship Id="rId7" Type="http://schemas.openxmlformats.org/officeDocument/2006/relationships/image" Target="../media/image6.png"/><Relationship Id="rId2" Type="http://schemas.openxmlformats.org/officeDocument/2006/relationships/customXml" Target="../../customXml/item18.xml"/><Relationship Id="rId1" Type="http://schemas.openxmlformats.org/officeDocument/2006/relationships/customXml" Target="../../customXml/item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slideLayout" Target="../slideLayouts/slideLayout3.xml"/><Relationship Id="rId21" Type="http://schemas.openxmlformats.org/officeDocument/2006/relationships/image" Target="../media/image1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customXml" Target="../../customXml/item6.xml"/><Relationship Id="rId16" Type="http://schemas.openxmlformats.org/officeDocument/2006/relationships/image" Target="../media/image25.png"/><Relationship Id="rId20" Type="http://schemas.openxmlformats.org/officeDocument/2006/relationships/image" Target="../media/image4.jpeg"/><Relationship Id="rId1" Type="http://schemas.openxmlformats.org/officeDocument/2006/relationships/customXml" Target="../../customXml/item16.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9.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18.png"/><Relationship Id="rId14" Type="http://schemas.openxmlformats.org/officeDocument/2006/relationships/image" Target="../media/image23.png"/><Relationship Id="rId22"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4.wdp"/><Relationship Id="rId2" Type="http://schemas.openxmlformats.org/officeDocument/2006/relationships/customXml" Target="../../customXml/item21.xml"/><Relationship Id="rId1" Type="http://schemas.openxmlformats.org/officeDocument/2006/relationships/customXml" Target="../../customXml/item19.xml"/><Relationship Id="rId6" Type="http://schemas.openxmlformats.org/officeDocument/2006/relationships/image" Target="../media/image11.png"/><Relationship Id="rId5" Type="http://schemas.openxmlformats.org/officeDocument/2006/relationships/image" Target="../media/image4.jpe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slideLayout" Target="../slideLayouts/slideLayout3.xml"/><Relationship Id="rId7" Type="http://schemas.openxmlformats.org/officeDocument/2006/relationships/image" Target="../media/image31.png"/><Relationship Id="rId2" Type="http://schemas.openxmlformats.org/officeDocument/2006/relationships/customXml" Target="../../customXml/item28.xml"/><Relationship Id="rId1" Type="http://schemas.openxmlformats.org/officeDocument/2006/relationships/customXml" Target="../../customXml/item9.xml"/><Relationship Id="rId6" Type="http://schemas.openxmlformats.org/officeDocument/2006/relationships/image" Target="../media/image4.jpeg"/><Relationship Id="rId5" Type="http://schemas.openxmlformats.org/officeDocument/2006/relationships/image" Target="../media/image29.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Tragedy of the commons</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sz="3200" dirty="0"/>
              <a:t>Group: Amalia Bogri, Christian </a:t>
            </a:r>
            <a:r>
              <a:rPr lang="en-GB" sz="3200" dirty="0" err="1"/>
              <a:t>Berrig</a:t>
            </a:r>
            <a:r>
              <a:rPr lang="en-GB" sz="3200" dirty="0"/>
              <a:t> &amp; Jonas </a:t>
            </a:r>
            <a:r>
              <a:rPr lang="en-GB" sz="3200" dirty="0" err="1"/>
              <a:t>Bolduan</a:t>
            </a:r>
            <a:endParaRPr lang="en-GB" sz="3200" dirty="0"/>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r>
              <a:rPr lang="en-GB" dirty="0"/>
              <a:t>Mathematical Models in Ecology - Competition</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10</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Code in Python</a:t>
            </a:r>
          </a:p>
        </p:txBody>
      </p:sp>
      <p:sp>
        <p:nvSpPr>
          <p:cNvPr id="6" name="TextBox 5"/>
          <p:cNvSpPr txBox="1"/>
          <p:nvPr/>
        </p:nvSpPr>
        <p:spPr>
          <a:xfrm>
            <a:off x="334566" y="1196752"/>
            <a:ext cx="4896544" cy="4770537"/>
          </a:xfrm>
          <a:prstGeom prst="rect">
            <a:avLst/>
          </a:prstGeom>
          <a:noFill/>
        </p:spPr>
        <p:txBody>
          <a:bodyPr wrap="square" lIns="0" tIns="0" rIns="0" bIns="0" rtlCol="0">
            <a:spAutoFit/>
          </a:bodyPr>
          <a:lstStyle/>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from </a:t>
            </a:r>
            <a:r>
              <a:rPr lang="en-GB" sz="1000" dirty="0" err="1">
                <a:latin typeface="Consolas" panose="020B0609020204030204" pitchFamily="49" charset="0"/>
                <a:ea typeface="Open Sans" panose="020B0606030504020204" pitchFamily="34" charset="0"/>
                <a:cs typeface="Open Sans" panose="020B0606030504020204" pitchFamily="34" charset="0"/>
              </a:rPr>
              <a:t>scipy.integrate</a:t>
            </a:r>
            <a:r>
              <a:rPr lang="en-GB" sz="1000" dirty="0">
                <a:latin typeface="Consolas" panose="020B0609020204030204" pitchFamily="49" charset="0"/>
                <a:ea typeface="Open Sans" panose="020B0606030504020204" pitchFamily="34" charset="0"/>
                <a:cs typeface="Open Sans" panose="020B0606030504020204" pitchFamily="34" charset="0"/>
              </a:rPr>
              <a:t> import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import </a:t>
            </a:r>
            <a:r>
              <a:rPr lang="en-GB" sz="1000" dirty="0" err="1">
                <a:latin typeface="Consolas" panose="020B0609020204030204" pitchFamily="49" charset="0"/>
                <a:ea typeface="Open Sans" panose="020B0606030504020204" pitchFamily="34" charset="0"/>
                <a:cs typeface="Open Sans" panose="020B0606030504020204" pitchFamily="34" charset="0"/>
              </a:rPr>
              <a:t>matplotlib.pyplot</a:t>
            </a:r>
            <a:r>
              <a:rPr lang="en-GB" sz="1000" dirty="0">
                <a:latin typeface="Consolas" panose="020B0609020204030204" pitchFamily="49" charset="0"/>
                <a:ea typeface="Open Sans" panose="020B0606030504020204" pitchFamily="34" charset="0"/>
                <a:cs typeface="Open Sans" panose="020B0606030504020204" pitchFamily="34" charset="0"/>
              </a:rPr>
              <a:t> as </a:t>
            </a:r>
            <a:r>
              <a:rPr lang="en-GB" sz="1000" dirty="0" err="1">
                <a:latin typeface="Consolas" panose="020B0609020204030204" pitchFamily="49" charset="0"/>
                <a:ea typeface="Open Sans" panose="020B0606030504020204" pitchFamily="34" charset="0"/>
                <a:cs typeface="Open Sans" panose="020B0606030504020204" pitchFamily="34" charset="0"/>
              </a:rPr>
              <a:t>plt</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import </a:t>
            </a:r>
            <a:r>
              <a:rPr lang="en-GB" sz="1000" dirty="0" err="1">
                <a:latin typeface="Consolas" panose="020B0609020204030204" pitchFamily="49" charset="0"/>
                <a:ea typeface="Open Sans" panose="020B0606030504020204" pitchFamily="34" charset="0"/>
                <a:cs typeface="Open Sans" panose="020B0606030504020204" pitchFamily="34" charset="0"/>
              </a:rPr>
              <a:t>numpy</a:t>
            </a:r>
            <a:r>
              <a:rPr lang="en-GB" sz="1000" dirty="0">
                <a:latin typeface="Consolas" panose="020B0609020204030204" pitchFamily="49" charset="0"/>
                <a:ea typeface="Open Sans" panose="020B0606030504020204" pitchFamily="34" charset="0"/>
                <a:cs typeface="Open Sans" panose="020B0606030504020204" pitchFamily="34" charset="0"/>
              </a:rPr>
              <a:t> as np</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This is for reasonable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 universally defined:</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 16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parameters = {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figure.titlesize</a:t>
            </a:r>
            <a:r>
              <a:rPr lang="en-GB" sz="1000" dirty="0">
                <a:latin typeface="Consolas" panose="020B0609020204030204" pitchFamily="49" charset="0"/>
                <a:ea typeface="Open Sans" panose="020B0606030504020204" pitchFamily="34" charset="0"/>
                <a:cs typeface="Open Sans" panose="020B0606030504020204" pitchFamily="34" charset="0"/>
              </a:rPr>
              <a:t>': fs_label+6,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axes.labelsize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axes.titlesize</a:t>
            </a:r>
            <a:r>
              <a:rPr lang="en-GB" sz="1000" dirty="0">
                <a:latin typeface="Consolas" panose="020B0609020204030204" pitchFamily="49" charset="0"/>
                <a:ea typeface="Open Sans" panose="020B0606030504020204" pitchFamily="34" charset="0"/>
                <a:cs typeface="Open Sans" panose="020B0606030504020204" pitchFamily="34" charset="0"/>
              </a:rPr>
              <a:t>': fs_label+4,</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xtick.labelsize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ytick.labelsize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legend.fontsize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lines.linewidth</a:t>
            </a:r>
            <a:r>
              <a:rPr lang="en-GB" sz="1000" dirty="0">
                <a:latin typeface="Consolas" panose="020B0609020204030204" pitchFamily="49" charset="0"/>
                <a:ea typeface="Open Sans" panose="020B0606030504020204" pitchFamily="34" charset="0"/>
                <a:cs typeface="Open Sans" panose="020B0606030504020204" pitchFamily="34" charset="0"/>
              </a:rPr>
              <a:t>': 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plt.rcParams.update</a:t>
            </a:r>
            <a:r>
              <a:rPr lang="en-GB" sz="1000" dirty="0">
                <a:latin typeface="Consolas" panose="020B0609020204030204" pitchFamily="49" charset="0"/>
                <a:ea typeface="Open Sans" panose="020B0606030504020204" pitchFamily="34" charset="0"/>
                <a:cs typeface="Open Sans" panose="020B0606030504020204" pitchFamily="34" charset="0"/>
              </a:rPr>
              <a:t>(parameters)</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def</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deriv</a:t>
            </a:r>
            <a:r>
              <a:rPr lang="en-GB" sz="1000" dirty="0">
                <a:latin typeface="Consolas" panose="020B0609020204030204" pitchFamily="49" charset="0"/>
                <a:ea typeface="Open Sans" panose="020B0606030504020204" pitchFamily="34" charset="0"/>
                <a:cs typeface="Open Sans" panose="020B0606030504020204" pitchFamily="34" charset="0"/>
              </a:rPr>
              <a:t>(state,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 r,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Ns =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 =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C = lambda i: R*</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]/(R*</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 r*K - r*R - sum(C(</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)*Ns[</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N in enumerate(Ns):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eps[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]*C(</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 - ds[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return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Box 6"/>
          <p:cNvSpPr txBox="1"/>
          <p:nvPr/>
        </p:nvSpPr>
        <p:spPr>
          <a:xfrm>
            <a:off x="5375126" y="260648"/>
            <a:ext cx="6696744" cy="6155531"/>
          </a:xfrm>
          <a:prstGeom prst="rect">
            <a:avLst/>
          </a:prstGeom>
          <a:noFill/>
        </p:spPr>
        <p:txBody>
          <a:bodyPr wrap="square" lIns="0" tIns="0" rIns="0" bIns="0" rtlCol="0">
            <a:spAutoFit/>
          </a:bodyPr>
          <a:lstStyle/>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365 # day/</a:t>
            </a:r>
            <a:r>
              <a:rPr lang="en-GB" sz="1000" dirty="0" err="1">
                <a:latin typeface="Consolas" panose="020B0609020204030204" pitchFamily="49" charset="0"/>
                <a:ea typeface="Open Sans" panose="020B0606030504020204" pitchFamily="34" charset="0"/>
                <a:cs typeface="Open Sans" panose="020B0606030504020204" pitchFamily="34" charset="0"/>
              </a:rPr>
              <a:t>yr</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feed_freq</a:t>
            </a:r>
            <a:r>
              <a:rPr lang="en-GB" sz="1000" dirty="0">
                <a:latin typeface="Consolas" panose="020B0609020204030204" pitchFamily="49" charset="0"/>
                <a:ea typeface="Open Sans" panose="020B0606030504020204" pitchFamily="34" charset="0"/>
                <a:cs typeface="Open Sans" panose="020B0606030504020204" pitchFamily="34" charset="0"/>
              </a:rPr>
              <a:t> = 1 # 1/day (eats every day)</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feed_quant</a:t>
            </a:r>
            <a:r>
              <a:rPr lang="en-GB" sz="1000" dirty="0">
                <a:latin typeface="Consolas" panose="020B0609020204030204" pitchFamily="49" charset="0"/>
                <a:ea typeface="Open Sans" panose="020B0606030504020204" pitchFamily="34" charset="0"/>
                <a:cs typeface="Open Sans" panose="020B0606030504020204" pitchFamily="34" charset="0"/>
              </a:rPr>
              <a:t> = 0.01 # g (single meal quant)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feed_yr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feed_quant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feed_freq</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g/</a:t>
            </a:r>
            <a:r>
              <a:rPr lang="en-GB" sz="1000" dirty="0" err="1">
                <a:latin typeface="Consolas" panose="020B0609020204030204" pitchFamily="49" charset="0"/>
                <a:ea typeface="Open Sans" panose="020B0606030504020204" pitchFamily="34" charset="0"/>
                <a:cs typeface="Open Sans" panose="020B0606030504020204" pitchFamily="34" charset="0"/>
              </a:rPr>
              <a:t>yr</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offspring = 4 # </a:t>
            </a:r>
            <a:r>
              <a:rPr lang="en-GB" sz="1000" dirty="0" err="1">
                <a:latin typeface="Consolas" panose="020B0609020204030204" pitchFamily="49" charset="0"/>
                <a:ea typeface="Open Sans" panose="020B0606030504020204" pitchFamily="34" charset="0"/>
                <a:cs typeface="Open Sans" panose="020B0606030504020204" pitchFamily="34" charset="0"/>
              </a:rPr>
              <a:t>offspr</a:t>
            </a:r>
            <a:r>
              <a:rPr lang="en-GB" sz="1000" dirty="0">
                <a:latin typeface="Consolas" panose="020B0609020204030204" pitchFamily="49" charset="0"/>
                <a:ea typeface="Open Sans" panose="020B0606030504020204" pitchFamily="34" charset="0"/>
                <a:cs typeface="Open Sans" panose="020B0606030504020204" pitchFamily="34" charset="0"/>
              </a:rPr>
              <a:t>/(beetle*</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eps = [offspring/</a:t>
            </a:r>
            <a:r>
              <a:rPr lang="en-GB" sz="1000" dirty="0" err="1">
                <a:latin typeface="Consolas" panose="020B0609020204030204" pitchFamily="49" charset="0"/>
                <a:ea typeface="Open Sans" panose="020B0606030504020204" pitchFamily="34" charset="0"/>
                <a:cs typeface="Open Sans" panose="020B0606030504020204" pitchFamily="34" charset="0"/>
              </a:rPr>
              <a:t>feed_yr</a:t>
            </a:r>
            <a:r>
              <a:rPr lang="en-GB" sz="1000" dirty="0">
                <a:latin typeface="Consolas" panose="020B0609020204030204" pitchFamily="49" charset="0"/>
                <a:ea typeface="Open Sans" panose="020B0606030504020204" pitchFamily="34" charset="0"/>
                <a:cs typeface="Open Sans" panose="020B0606030504020204" pitchFamily="34" charset="0"/>
              </a:rPr>
              <a:t>]*2 # 1/g  # Unit: [#N/g]</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[0.0000012, 0.0000012] #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 /(day*beetle)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ds =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 [0.1, 0.12] # g/(beetle*day)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 = 10/</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K = 10000 # Unit: [g/</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1 # number of distinct resources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V = 20 # Unit: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 [0, 50, 50]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t = </a:t>
            </a:r>
            <a:r>
              <a:rPr lang="en-GB" sz="1000" dirty="0" err="1">
                <a:latin typeface="Consolas" panose="020B0609020204030204" pitchFamily="49" charset="0"/>
                <a:ea typeface="Open Sans" panose="020B0606030504020204" pitchFamily="34" charset="0"/>
                <a:cs typeface="Open Sans" panose="020B0606030504020204" pitchFamily="34" charset="0"/>
              </a:rPr>
              <a:t>np.linspace</a:t>
            </a:r>
            <a:r>
              <a:rPr lang="en-GB" sz="1000" dirty="0">
                <a:latin typeface="Consolas" panose="020B0609020204030204" pitchFamily="49" charset="0"/>
                <a:ea typeface="Open Sans" panose="020B0606030504020204" pitchFamily="34" charset="0"/>
                <a:cs typeface="Open Sans" panose="020B0606030504020204" pitchFamily="34" charset="0"/>
              </a:rPr>
              <a:t>(0, 15000, 100000)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 =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r,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sol =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deriv</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 N1, N2 = sol</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print("</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print(</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(0), </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(1))</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fig, ax1 = </a:t>
            </a:r>
            <a:r>
              <a:rPr lang="en-GB" sz="1000" dirty="0" err="1">
                <a:latin typeface="Consolas" panose="020B0609020204030204" pitchFamily="49" charset="0"/>
                <a:ea typeface="Open Sans" panose="020B0606030504020204" pitchFamily="34" charset="0"/>
                <a:cs typeface="Open Sans" panose="020B0606030504020204" pitchFamily="34" charset="0"/>
              </a:rPr>
              <a:t>plt.subplots</a:t>
            </a:r>
            <a:r>
              <a:rPr lang="en-GB" sz="1000" dirty="0">
                <a:latin typeface="Consolas" panose="020B0609020204030204" pitchFamily="49" charset="0"/>
                <a:ea typeface="Open Sans" panose="020B0606030504020204" pitchFamily="34" charset="0"/>
                <a:cs typeface="Open Sans" panose="020B0606030504020204" pitchFamily="34" charset="0"/>
              </a:rPr>
              <a:t>(1,1, </a:t>
            </a:r>
            <a:r>
              <a:rPr lang="en-GB" sz="1000" dirty="0" err="1">
                <a:latin typeface="Consolas" panose="020B0609020204030204" pitchFamily="49" charset="0"/>
                <a:ea typeface="Open Sans" panose="020B0606030504020204" pitchFamily="34" charset="0"/>
                <a:cs typeface="Open Sans" panose="020B0606030504020204" pitchFamily="34" charset="0"/>
              </a:rPr>
              <a:t>figsize</a:t>
            </a:r>
            <a:r>
              <a:rPr lang="en-GB" sz="1000" dirty="0">
                <a:latin typeface="Consolas" panose="020B0609020204030204" pitchFamily="49" charset="0"/>
                <a:ea typeface="Open Sans" panose="020B0606030504020204" pitchFamily="34" charset="0"/>
                <a:cs typeface="Open Sans" panose="020B0606030504020204" pitchFamily="34" charset="0"/>
              </a:rPr>
              <a:t>=(12, 6), </a:t>
            </a:r>
            <a:r>
              <a:rPr lang="en-GB" sz="1000" dirty="0" err="1">
                <a:latin typeface="Consolas" panose="020B0609020204030204" pitchFamily="49" charset="0"/>
                <a:ea typeface="Open Sans" panose="020B0606030504020204" pitchFamily="34" charset="0"/>
                <a:cs typeface="Open Sans" panose="020B0606030504020204" pitchFamily="34" charset="0"/>
              </a:rPr>
              <a:t>tight_layout</a:t>
            </a:r>
            <a:r>
              <a:rPr lang="en-GB" sz="1000" dirty="0">
                <a:latin typeface="Consolas" panose="020B0609020204030204" pitchFamily="49" charset="0"/>
                <a:ea typeface="Open Sans" panose="020B0606030504020204" pitchFamily="34" charset="0"/>
                <a:cs typeface="Open Sans" panose="020B0606030504020204" pitchFamily="34" charset="0"/>
              </a:rPr>
              <a:t>=True)</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 = ax1.twinx()</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ax1.grid()</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ax2.plot(t, R, label="R",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ax1.plot(t, N1, label="N1",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mediumvioletred</a:t>
            </a:r>
            <a:r>
              <a:rPr lang="en-GB" sz="1000" dirty="0">
                <a:latin typeface="Consolas" panose="020B0609020204030204" pitchFamily="49" charset="0"/>
                <a:ea typeface="Open Sans" panose="020B0606030504020204" pitchFamily="34" charset="0"/>
                <a:cs typeface="Open Sans" panose="020B0606030504020204" pitchFamily="34" charset="0"/>
              </a:rPr>
              <a:t>', alpha=0.8)</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ax1.plot(t, N2, label="N2",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rebeccapurple</a:t>
            </a:r>
            <a:r>
              <a:rPr lang="en-GB" sz="1000" dirty="0">
                <a:latin typeface="Consolas" panose="020B0609020204030204" pitchFamily="49" charset="0"/>
                <a:ea typeface="Open Sans" panose="020B0606030504020204" pitchFamily="34" charset="0"/>
                <a:cs typeface="Open Sans" panose="020B0606030504020204" pitchFamily="34" charset="0"/>
              </a:rPr>
              <a:t>', alpha=0.8)</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 [], label="R",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ax1.set_ylabel('Population density $\\left[m^{-2}\\right]$')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ax2.set_ylabel('Guano density $\\left[ \\frac{g}{m^{2}} \\right]$',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ax1.set_xlabel('Time [days]')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ax1.set_ylim(bottom=0)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ax2.set_ylim(bottom=0)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ax2.axhline(</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(1), linewidth=5, alpha=0.5,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 [], linewidth=5, alpha=0.5,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 label="R$^{*}$")</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ax1.legend(</a:t>
            </a:r>
            <a:r>
              <a:rPr lang="en-GB" sz="1000" dirty="0" err="1">
                <a:latin typeface="Consolas" panose="020B0609020204030204" pitchFamily="49" charset="0"/>
                <a:ea typeface="Open Sans" panose="020B0606030504020204" pitchFamily="34" charset="0"/>
                <a:cs typeface="Open Sans" panose="020B0606030504020204" pitchFamily="34" charset="0"/>
              </a:rPr>
              <a:t>bbox_to_anchor</a:t>
            </a:r>
            <a:r>
              <a:rPr lang="en-GB" sz="1000" dirty="0">
                <a:latin typeface="Consolas" panose="020B0609020204030204" pitchFamily="49" charset="0"/>
                <a:ea typeface="Open Sans" panose="020B0606030504020204" pitchFamily="34" charset="0"/>
                <a:cs typeface="Open Sans" panose="020B0606030504020204" pitchFamily="34" charset="0"/>
              </a:rPr>
              <a:t>=(1.15, 1), </a:t>
            </a:r>
            <a:r>
              <a:rPr lang="en-GB" sz="1000" dirty="0" err="1">
                <a:latin typeface="Consolas" panose="020B0609020204030204" pitchFamily="49" charset="0"/>
                <a:ea typeface="Open Sans" panose="020B0606030504020204" pitchFamily="34" charset="0"/>
                <a:cs typeface="Open Sans" panose="020B0606030504020204" pitchFamily="34" charset="0"/>
              </a:rPr>
              <a:t>loc</a:t>
            </a:r>
            <a:r>
              <a:rPr lang="en-GB" sz="1000" dirty="0">
                <a:latin typeface="Consolas" panose="020B0609020204030204" pitchFamily="49" charset="0"/>
                <a:ea typeface="Open Sans" panose="020B0606030504020204" pitchFamily="34" charset="0"/>
                <a:cs typeface="Open Sans" panose="020B0606030504020204" pitchFamily="34" charset="0"/>
              </a:rPr>
              <a:t>=2, </a:t>
            </a:r>
            <a:r>
              <a:rPr lang="en-GB" sz="1000" dirty="0" err="1">
                <a:latin typeface="Consolas" panose="020B0609020204030204" pitchFamily="49" charset="0"/>
                <a:ea typeface="Open Sans" panose="020B0606030504020204" pitchFamily="34" charset="0"/>
                <a:cs typeface="Open Sans" panose="020B0606030504020204" pitchFamily="34" charset="0"/>
              </a:rPr>
              <a:t>borderaxespad</a:t>
            </a:r>
            <a:r>
              <a:rPr lang="en-GB" sz="1000" dirty="0">
                <a:latin typeface="Consolas" panose="020B0609020204030204" pitchFamily="49" charset="0"/>
                <a:ea typeface="Open Sans" panose="020B0606030504020204" pitchFamily="34" charset="0"/>
                <a:cs typeface="Open Sans" panose="020B0606030504020204" pitchFamily="34" charset="0"/>
              </a:rPr>
              <a:t>=0.5,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=15) </a:t>
            </a:r>
          </a:p>
        </p:txBody>
      </p:sp>
    </p:spTree>
    <p:custDataLst>
      <p:custData r:id="rId1"/>
      <p:custData r:id="rId2"/>
    </p:custDataLst>
    <p:extLst>
      <p:ext uri="{BB962C8B-B14F-4D97-AF65-F5344CB8AC3E}">
        <p14:creationId xmlns:p14="http://schemas.microsoft.com/office/powerpoint/2010/main" val="30532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10488108"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Two consumers &amp; Two substitutable resources</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11</a:t>
            </a:fld>
            <a:endParaRPr lang="en-GB" dirty="0"/>
          </a:p>
        </p:txBody>
      </p:sp>
      <mc:AlternateContent xmlns:mc="http://schemas.openxmlformats.org/markup-compatibility/2006" xmlns:a14="http://schemas.microsoft.com/office/drawing/2010/main">
        <mc:Choice Requires="a14">
          <p:sp>
            <p:nvSpPr>
              <p:cNvPr id="53" name="TextBox 52"/>
              <p:cNvSpPr txBox="1"/>
              <p:nvPr/>
            </p:nvSpPr>
            <p:spPr>
              <a:xfrm>
                <a:off x="5625478" y="1324002"/>
                <a:ext cx="6564935" cy="2177006"/>
              </a:xfrm>
              <a:prstGeom prst="rect">
                <a:avLst/>
              </a:prstGeom>
              <a:noFill/>
            </p:spPr>
            <p:txBody>
              <a:bodyPr wrap="square" lIns="0" tIns="0" rIns="0" bIns="0" rtlCol="0">
                <a:spAutoFit/>
              </a:bodyPr>
              <a:lstStyle/>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sz="1400"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sz="1400"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endParaRPr lang="en-GB" i="1" dirty="0">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625478" y="1324002"/>
                <a:ext cx="6564935" cy="2177006"/>
              </a:xfrm>
              <a:prstGeom prst="rect">
                <a:avLst/>
              </a:prstGeom>
              <a:blipFill>
                <a:blip r:embed="rId4"/>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
        <p:nvSpPr>
          <p:cNvPr id="30" name="Rectangle 29"/>
          <p:cNvSpPr>
            <a:spLocks noChangeAspect="1"/>
          </p:cNvSpPr>
          <p:nvPr/>
        </p:nvSpPr>
        <p:spPr bwMode="auto">
          <a:xfrm>
            <a:off x="325785" y="1340769"/>
            <a:ext cx="5265365" cy="4176464"/>
          </a:xfrm>
          <a:prstGeom prst="rect">
            <a:avLst/>
          </a:prstGeom>
          <a:solidFill>
            <a:schemeClr val="accent5">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Oval 5"/>
          <p:cNvSpPr>
            <a:spLocks noChangeAspect="1"/>
          </p:cNvSpPr>
          <p:nvPr/>
        </p:nvSpPr>
        <p:spPr bwMode="auto">
          <a:xfrm>
            <a:off x="3819306" y="1556459"/>
            <a:ext cx="878177" cy="878177"/>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mc:AlternateContent xmlns:mc="http://schemas.openxmlformats.org/markup-compatibility/2006" xmlns:a14="http://schemas.microsoft.com/office/drawing/2010/main">
        <mc:Choice Requires="a14">
          <p:sp>
            <p:nvSpPr>
              <p:cNvPr id="36" name="Rectangle 35"/>
              <p:cNvSpPr/>
              <p:nvPr/>
            </p:nvSpPr>
            <p:spPr>
              <a:xfrm>
                <a:off x="3875639" y="1731220"/>
                <a:ext cx="968330" cy="4616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𝟏</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3875639" y="1731220"/>
                <a:ext cx="968330" cy="461665"/>
              </a:xfrm>
              <a:prstGeom prst="rect">
                <a:avLst/>
              </a:prstGeom>
              <a:blipFill>
                <a:blip r:embed="rId5"/>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960731" y="2171488"/>
                <a:ext cx="966093" cy="58477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3200" i="1" smtClean="0">
                              <a:solidFill>
                                <a:schemeClr val="accent6">
                                  <a:lumMod val="50000"/>
                                </a:schemeClr>
                              </a:solidFill>
                              <a:latin typeface="Cambria Math" panose="02040503050406030204" pitchFamily="18" charset="0"/>
                              <a:ea typeface="Cambria Math" panose="02040503050406030204" pitchFamily="18" charset="0"/>
                            </a:rPr>
                          </m:ctrlPr>
                        </m:sSubPr>
                        <m:e>
                          <m:r>
                            <a:rPr lang="en-GB" sz="3200" i="1">
                              <a:solidFill>
                                <a:schemeClr val="accent6">
                                  <a:lumMod val="50000"/>
                                </a:schemeClr>
                              </a:solidFill>
                              <a:latin typeface="Cambria Math" panose="02040503050406030204" pitchFamily="18" charset="0"/>
                              <a:ea typeface="Cambria Math" panose="02040503050406030204" pitchFamily="18" charset="0"/>
                            </a:rPr>
                            <m:t>𝑅</m:t>
                          </m:r>
                        </m:e>
                        <m:sub>
                          <m:r>
                            <a:rPr lang="en-GB" sz="3200" i="1">
                              <a:solidFill>
                                <a:schemeClr val="accent6">
                                  <a:lumMod val="50000"/>
                                </a:schemeClr>
                              </a:solidFill>
                              <a:latin typeface="Cambria Math" panose="02040503050406030204" pitchFamily="18" charset="0"/>
                              <a:ea typeface="Cambria Math" panose="02040503050406030204" pitchFamily="18" charset="0"/>
                            </a:rPr>
                            <m:t>1</m:t>
                          </m:r>
                        </m:sub>
                      </m:sSub>
                    </m:oMath>
                  </m:oMathPara>
                </a14:m>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960731" y="2171488"/>
                <a:ext cx="966093" cy="584775"/>
              </a:xfrm>
              <a:prstGeom prst="rect">
                <a:avLst/>
              </a:prstGeom>
              <a:blipFill>
                <a:blip r:embed="rId6"/>
                <a:stretch>
                  <a:fillRect/>
                </a:stretch>
              </a:blipFill>
            </p:spPr>
            <p:txBody>
              <a:bodyPr/>
              <a:lstStyle/>
              <a:p>
                <a:r>
                  <a:rPr lang="en-GB">
                    <a:noFill/>
                  </a:rPr>
                  <a:t> </a:t>
                </a:r>
              </a:p>
            </p:txBody>
          </p:sp>
        </mc:Fallback>
      </mc:AlternateContent>
      <p:cxnSp>
        <p:nvCxnSpPr>
          <p:cNvPr id="11" name="Straight Arrow Connector 10"/>
          <p:cNvCxnSpPr/>
          <p:nvPr/>
        </p:nvCxnSpPr>
        <p:spPr bwMode="auto">
          <a:xfrm flipV="1">
            <a:off x="1584834" y="1989306"/>
            <a:ext cx="2516728" cy="50928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4401711" y="2163147"/>
            <a:ext cx="468413" cy="41697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4">
            <a:extLst>
              <a:ext uri="{FF2B5EF4-FFF2-40B4-BE49-F238E27FC236}">
                <a16:creationId xmlns:a16="http://schemas.microsoft.com/office/drawing/2014/main" id="{732E0E34-D09B-8A41-A8B5-EF3AA89368F3}"/>
              </a:ext>
            </a:extLst>
          </p:cNvPr>
          <p:cNvSpPr>
            <a:spLocks noChangeAspect="1"/>
          </p:cNvSpPr>
          <p:nvPr/>
        </p:nvSpPr>
        <p:spPr bwMode="auto">
          <a:xfrm>
            <a:off x="3819306" y="4056368"/>
            <a:ext cx="878177" cy="878177"/>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sp>
        <p:nvSpPr>
          <p:cNvPr id="39" name="Oval 38">
            <a:extLst>
              <a:ext uri="{FF2B5EF4-FFF2-40B4-BE49-F238E27FC236}">
                <a16:creationId xmlns:a16="http://schemas.microsoft.com/office/drawing/2014/main" id="{7C2589A5-74C3-7B45-BB8A-DEE08F6A98F4}"/>
              </a:ext>
            </a:extLst>
          </p:cNvPr>
          <p:cNvSpPr>
            <a:spLocks noChangeAspect="1"/>
          </p:cNvSpPr>
          <p:nvPr/>
        </p:nvSpPr>
        <p:spPr bwMode="auto">
          <a:xfrm>
            <a:off x="931421" y="2111258"/>
            <a:ext cx="878177" cy="878177"/>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40" name="Straight Arrow Connector 39">
            <a:extLst>
              <a:ext uri="{FF2B5EF4-FFF2-40B4-BE49-F238E27FC236}">
                <a16:creationId xmlns:a16="http://schemas.microsoft.com/office/drawing/2014/main" id="{C53A67D0-637E-524A-BBD0-84A8FED7F50F}"/>
              </a:ext>
            </a:extLst>
          </p:cNvPr>
          <p:cNvCxnSpPr/>
          <p:nvPr/>
        </p:nvCxnSpPr>
        <p:spPr bwMode="auto">
          <a:xfrm>
            <a:off x="423214" y="2550346"/>
            <a:ext cx="761171"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8D525121-51C3-E74D-B5D6-F29972FEFDC4}"/>
              </a:ext>
            </a:extLst>
          </p:cNvPr>
          <p:cNvCxnSpPr/>
          <p:nvPr/>
        </p:nvCxnSpPr>
        <p:spPr bwMode="auto">
          <a:xfrm>
            <a:off x="1569589" y="2625870"/>
            <a:ext cx="2504041" cy="191677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08D2152-526F-F745-A3A6-F25A17678A0B}"/>
                  </a:ext>
                </a:extLst>
              </p:cNvPr>
              <p:cNvSpPr/>
              <p:nvPr/>
            </p:nvSpPr>
            <p:spPr>
              <a:xfrm>
                <a:off x="3837404" y="4245031"/>
                <a:ext cx="968330" cy="4616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𝟐</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43" name="Rectangle 42">
                <a:extLst>
                  <a:ext uri="{FF2B5EF4-FFF2-40B4-BE49-F238E27FC236}">
                    <a16:creationId xmlns:a16="http://schemas.microsoft.com/office/drawing/2014/main" id="{808D2152-526F-F745-A3A6-F25A17678A0B}"/>
                  </a:ext>
                </a:extLst>
              </p:cNvPr>
              <p:cNvSpPr>
                <a:spLocks noRot="1" noChangeAspect="1" noMove="1" noResize="1" noEditPoints="1" noAdjustHandles="1" noChangeArrowheads="1" noChangeShapeType="1" noTextEdit="1"/>
              </p:cNvSpPr>
              <p:nvPr/>
            </p:nvSpPr>
            <p:spPr>
              <a:xfrm>
                <a:off x="3837404" y="4245031"/>
                <a:ext cx="968330" cy="461665"/>
              </a:xfrm>
              <a:prstGeom prst="rect">
                <a:avLst/>
              </a:prstGeom>
              <a:blipFill>
                <a:blip r:embed="rId7"/>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3B6FBA7-941D-2942-9CFD-988CDB663C63}"/>
                  </a:ext>
                </a:extLst>
              </p:cNvPr>
              <p:cNvSpPr txBox="1"/>
              <p:nvPr/>
            </p:nvSpPr>
            <p:spPr>
              <a:xfrm rot="20911380">
                <a:off x="1801841" y="2009256"/>
                <a:ext cx="725968"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4" name="TextBox 43">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20911380">
                <a:off x="1801841" y="2009256"/>
                <a:ext cx="725968" cy="289182"/>
              </a:xfrm>
              <a:prstGeom prst="rect">
                <a:avLst/>
              </a:prstGeom>
              <a:blipFill>
                <a:blip r:embed="rId8"/>
                <a:stretch>
                  <a:fillRect l="-5512" r="-3150" b="-42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8EDF6C-5A0F-1546-8C59-60F3616A58A1}"/>
                  </a:ext>
                </a:extLst>
              </p:cNvPr>
              <p:cNvSpPr txBox="1"/>
              <p:nvPr/>
            </p:nvSpPr>
            <p:spPr>
              <a:xfrm rot="2319137">
                <a:off x="1875280" y="2716966"/>
                <a:ext cx="731290"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5" name="TextBox 44">
                <a:extLst>
                  <a:ext uri="{FF2B5EF4-FFF2-40B4-BE49-F238E27FC236}">
                    <a16:creationId xmlns:a16="http://schemas.microsoft.com/office/drawing/2014/main" id="{F68EDF6C-5A0F-1546-8C59-60F3616A58A1}"/>
                  </a:ext>
                </a:extLst>
              </p:cNvPr>
              <p:cNvSpPr txBox="1">
                <a:spLocks noRot="1" noChangeAspect="1" noMove="1" noResize="1" noEditPoints="1" noAdjustHandles="1" noChangeArrowheads="1" noChangeShapeType="1" noTextEdit="1"/>
              </p:cNvSpPr>
              <p:nvPr/>
            </p:nvSpPr>
            <p:spPr>
              <a:xfrm rot="2319137">
                <a:off x="1875280" y="2716966"/>
                <a:ext cx="731290" cy="289182"/>
              </a:xfrm>
              <a:prstGeom prst="rect">
                <a:avLst/>
              </a:prstGeom>
              <a:blipFill>
                <a:blip r:embed="rId9"/>
                <a:stretch>
                  <a:fillRect l="-4800" t="-1770" b="-53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56EC7BD-831A-CC43-8A68-FDDB75FA2C0E}"/>
                  </a:ext>
                </a:extLst>
              </p:cNvPr>
              <p:cNvSpPr txBox="1"/>
              <p:nvPr/>
            </p:nvSpPr>
            <p:spPr>
              <a:xfrm>
                <a:off x="4787635" y="2600831"/>
                <a:ext cx="601640" cy="27699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6" name="TextBox 45">
                <a:extLst>
                  <a:ext uri="{FF2B5EF4-FFF2-40B4-BE49-F238E27FC236}">
                    <a16:creationId xmlns:a16="http://schemas.microsoft.com/office/drawing/2014/main" id="{056EC7BD-831A-CC43-8A68-FDDB75FA2C0E}"/>
                  </a:ext>
                </a:extLst>
              </p:cNvPr>
              <p:cNvSpPr txBox="1">
                <a:spLocks noRot="1" noChangeAspect="1" noMove="1" noResize="1" noEditPoints="1" noAdjustHandles="1" noChangeArrowheads="1" noChangeShapeType="1" noTextEdit="1"/>
              </p:cNvSpPr>
              <p:nvPr/>
            </p:nvSpPr>
            <p:spPr>
              <a:xfrm>
                <a:off x="4787635" y="2600831"/>
                <a:ext cx="601640" cy="276999"/>
              </a:xfrm>
              <a:prstGeom prst="rect">
                <a:avLst/>
              </a:prstGeom>
              <a:blipFill>
                <a:blip r:embed="rId10"/>
                <a:stretch>
                  <a:fillRect l="-8081" r="-3030" b="-17778"/>
                </a:stretch>
              </a:blipFill>
            </p:spPr>
            <p:txBody>
              <a:bodyPr/>
              <a:lstStyle/>
              <a:p>
                <a:r>
                  <a:rPr lang="en-GB">
                    <a:noFill/>
                  </a:rPr>
                  <a:t> </a:t>
                </a:r>
              </a:p>
            </p:txBody>
          </p:sp>
        </mc:Fallback>
      </mc:AlternateContent>
      <p:cxnSp>
        <p:nvCxnSpPr>
          <p:cNvPr id="47" name="Straight Arrow Connector 46">
            <a:extLst>
              <a:ext uri="{FF2B5EF4-FFF2-40B4-BE49-F238E27FC236}">
                <a16:creationId xmlns:a16="http://schemas.microsoft.com/office/drawing/2014/main" id="{CFB9FFBA-5F80-A44B-BEFD-82244430E0DC}"/>
              </a:ext>
            </a:extLst>
          </p:cNvPr>
          <p:cNvCxnSpPr/>
          <p:nvPr/>
        </p:nvCxnSpPr>
        <p:spPr bwMode="auto">
          <a:xfrm>
            <a:off x="4345566" y="4686101"/>
            <a:ext cx="468413" cy="41697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763AA24-F0AF-734D-9B9D-A00215583A77}"/>
                  </a:ext>
                </a:extLst>
              </p:cNvPr>
              <p:cNvSpPr txBox="1"/>
              <p:nvPr/>
            </p:nvSpPr>
            <p:spPr>
              <a:xfrm>
                <a:off x="4779918" y="5096217"/>
                <a:ext cx="612284" cy="27699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8" name="TextBox 47">
                <a:extLst>
                  <a:ext uri="{FF2B5EF4-FFF2-40B4-BE49-F238E27FC236}">
                    <a16:creationId xmlns:a16="http://schemas.microsoft.com/office/drawing/2014/main" id="{F763AA24-F0AF-734D-9B9D-A00215583A77}"/>
                  </a:ext>
                </a:extLst>
              </p:cNvPr>
              <p:cNvSpPr txBox="1">
                <a:spLocks noRot="1" noChangeAspect="1" noMove="1" noResize="1" noEditPoints="1" noAdjustHandles="1" noChangeArrowheads="1" noChangeShapeType="1" noTextEdit="1"/>
              </p:cNvSpPr>
              <p:nvPr/>
            </p:nvSpPr>
            <p:spPr>
              <a:xfrm>
                <a:off x="4779918" y="5096217"/>
                <a:ext cx="612284" cy="276999"/>
              </a:xfrm>
              <a:prstGeom prst="rect">
                <a:avLst/>
              </a:prstGeom>
              <a:blipFill>
                <a:blip r:embed="rId11"/>
                <a:stretch>
                  <a:fillRect l="-7921" r="-2970" b="-17778"/>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60C8F2D2-5317-6E4D-ABD1-CA11EC3FE730}"/>
              </a:ext>
            </a:extLst>
          </p:cNvPr>
          <p:cNvCxnSpPr>
            <a:cxnSpLocks/>
          </p:cNvCxnSpPr>
          <p:nvPr/>
        </p:nvCxnSpPr>
        <p:spPr bwMode="auto">
          <a:xfrm flipV="1">
            <a:off x="1378467" y="1774411"/>
            <a:ext cx="9241" cy="43045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745D27-0097-3C4D-B5C5-E365DB5E9FDE}"/>
                  </a:ext>
                </a:extLst>
              </p:cNvPr>
              <p:cNvSpPr txBox="1"/>
              <p:nvPr/>
            </p:nvSpPr>
            <p:spPr>
              <a:xfrm>
                <a:off x="1170357" y="1489500"/>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i="1">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𝑅</m:t>
                          </m:r>
                        </m:e>
                        <m:sub>
                          <m:r>
                            <a:rPr lang="en-GB" sz="1800" i="1">
                              <a:latin typeface="Cambria Math" panose="02040503050406030204" pitchFamily="18" charset="0"/>
                              <a:ea typeface="Cambria Math" panose="02040503050406030204" pitchFamily="18" charset="0"/>
                            </a:rPr>
                            <m:t>1</m:t>
                          </m:r>
                        </m:sub>
                      </m:sSub>
                    </m:oMath>
                  </m:oMathPara>
                </a14:m>
                <a:endParaRPr lang="en-GB" sz="1800" i="1" dirty="0" err="1">
                  <a:latin typeface="+mn-lt"/>
                </a:endParaRPr>
              </a:p>
            </p:txBody>
          </p:sp>
        </mc:Choice>
        <mc:Fallback xmlns="">
          <p:sp>
            <p:nvSpPr>
              <p:cNvPr id="52" name="TextBox 5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1170357" y="1489500"/>
                <a:ext cx="496025" cy="276999"/>
              </a:xfrm>
              <a:prstGeom prst="rect">
                <a:avLst/>
              </a:prstGeom>
              <a:blipFill>
                <a:blip r:embed="rId12"/>
                <a:stretch>
                  <a:fillRect l="-4938" r="-3704"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rot="20778563">
                <a:off x="3260332" y="1742756"/>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3" name="Rectangle 2"/>
              <p:cNvSpPr>
                <a:spLocks noRot="1" noChangeAspect="1" noMove="1" noResize="1" noEditPoints="1" noAdjustHandles="1" noChangeArrowheads="1" noChangeShapeType="1" noTextEdit="1"/>
              </p:cNvSpPr>
              <p:nvPr/>
            </p:nvSpPr>
            <p:spPr>
              <a:xfrm rot="20778563">
                <a:off x="3260332" y="1742756"/>
                <a:ext cx="475807" cy="369332"/>
              </a:xfrm>
              <a:prstGeom prst="rect">
                <a:avLst/>
              </a:prstGeom>
              <a:blipFill>
                <a:blip r:embed="rId13"/>
                <a:stretch>
                  <a:fillRect r="-131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rot="2228423">
                <a:off x="3464906" y="3778007"/>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32" name="Rectangle 31"/>
              <p:cNvSpPr>
                <a:spLocks noRot="1" noChangeAspect="1" noMove="1" noResize="1" noEditPoints="1" noAdjustHandles="1" noChangeArrowheads="1" noChangeShapeType="1" noTextEdit="1"/>
              </p:cNvSpPr>
              <p:nvPr/>
            </p:nvSpPr>
            <p:spPr>
              <a:xfrm rot="2228423">
                <a:off x="3464906" y="3778007"/>
                <a:ext cx="475807" cy="369332"/>
              </a:xfrm>
              <a:prstGeom prst="rect">
                <a:avLst/>
              </a:prstGeom>
              <a:blipFill>
                <a:blip r:embed="rId14"/>
                <a:stretch>
                  <a:fillRect b="-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54562" y="3245110"/>
                <a:ext cx="6092825" cy="1551066"/>
              </a:xfrm>
              <a:prstGeom prst="rect">
                <a:avLst/>
              </a:prstGeom>
            </p:spPr>
            <p:txBody>
              <a:bodyPr>
                <a:spAutoFit/>
              </a:bodyPr>
              <a:lstStyle/>
              <a:p>
                <a:pPr>
                  <a:lnSpc>
                    <a:spcPct val="150000"/>
                  </a:lnSpc>
                  <a:spcBef>
                    <a:spcPts val="0"/>
                  </a:spcBef>
                </a:pPr>
                <a14:m>
                  <m:oMath xmlns:m="http://schemas.openxmlformats.org/officeDocument/2006/math">
                    <m:f>
                      <m:fPr>
                        <m:ctrlPr>
                          <a:rPr lang="en-GB" sz="200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 ∙(</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14:m>
                  <m:oMath xmlns:m="http://schemas.openxmlformats.org/officeDocument/2006/math">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854562" y="3245110"/>
                <a:ext cx="6092825" cy="1551066"/>
              </a:xfrm>
              <a:prstGeom prst="rect">
                <a:avLst/>
              </a:prstGeom>
              <a:blipFill>
                <a:blip r:embed="rId15"/>
                <a:stretch>
                  <a:fillRect/>
                </a:stretch>
              </a:blipFill>
            </p:spPr>
            <p:txBody>
              <a:bodyPr/>
              <a:lstStyle/>
              <a:p>
                <a:r>
                  <a:rPr lang="en-GB">
                    <a:noFill/>
                  </a:rPr>
                  <a:t> </a:t>
                </a:r>
              </a:p>
            </p:txBody>
          </p:sp>
        </mc:Fallback>
      </mc:AlternateContent>
      <p:sp>
        <p:nvSpPr>
          <p:cNvPr id="54" name="Oval 53">
            <a:extLst>
              <a:ext uri="{FF2B5EF4-FFF2-40B4-BE49-F238E27FC236}">
                <a16:creationId xmlns:a16="http://schemas.microsoft.com/office/drawing/2014/main" id="{7C2589A5-74C3-7B45-BB8A-DEE08F6A98F4}"/>
              </a:ext>
            </a:extLst>
          </p:cNvPr>
          <p:cNvSpPr>
            <a:spLocks noChangeAspect="1"/>
          </p:cNvSpPr>
          <p:nvPr/>
        </p:nvSpPr>
        <p:spPr bwMode="auto">
          <a:xfrm>
            <a:off x="943729" y="3552068"/>
            <a:ext cx="878177" cy="878177"/>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57" name="Straight Arrow Connector 56">
            <a:extLst>
              <a:ext uri="{FF2B5EF4-FFF2-40B4-BE49-F238E27FC236}">
                <a16:creationId xmlns:a16="http://schemas.microsoft.com/office/drawing/2014/main" id="{C53A67D0-637E-524A-BBD0-84A8FED7F50F}"/>
              </a:ext>
            </a:extLst>
          </p:cNvPr>
          <p:cNvCxnSpPr/>
          <p:nvPr/>
        </p:nvCxnSpPr>
        <p:spPr bwMode="auto">
          <a:xfrm>
            <a:off x="390235" y="4005824"/>
            <a:ext cx="761171"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8D525121-51C3-E74D-B5D6-F29972FEFDC4}"/>
              </a:ext>
            </a:extLst>
          </p:cNvPr>
          <p:cNvCxnSpPr/>
          <p:nvPr/>
        </p:nvCxnSpPr>
        <p:spPr bwMode="auto">
          <a:xfrm flipV="1">
            <a:off x="1599609" y="2111258"/>
            <a:ext cx="2497443" cy="1753876"/>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8D525121-51C3-E74D-B5D6-F29972FEFDC4}"/>
              </a:ext>
            </a:extLst>
          </p:cNvPr>
          <p:cNvCxnSpPr/>
          <p:nvPr/>
        </p:nvCxnSpPr>
        <p:spPr bwMode="auto">
          <a:xfrm>
            <a:off x="1567582" y="4034492"/>
            <a:ext cx="2495227" cy="589637"/>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3B6FBA7-941D-2942-9CFD-988CDB663C63}"/>
                  </a:ext>
                </a:extLst>
              </p:cNvPr>
              <p:cNvSpPr txBox="1"/>
              <p:nvPr/>
            </p:nvSpPr>
            <p:spPr>
              <a:xfrm rot="19397286">
                <a:off x="1831238" y="3509595"/>
                <a:ext cx="725968"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60" name="TextBox 59">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19397286">
                <a:off x="1831238" y="3509595"/>
                <a:ext cx="725968" cy="289182"/>
              </a:xfrm>
              <a:prstGeom prst="rect">
                <a:avLst/>
              </a:prstGeom>
              <a:blipFill>
                <a:blip r:embed="rId16"/>
                <a:stretch>
                  <a:fillRect l="-4032" r="-4839"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3B6FBA7-941D-2942-9CFD-988CDB663C63}"/>
                  </a:ext>
                </a:extLst>
              </p:cNvPr>
              <p:cNvSpPr txBox="1"/>
              <p:nvPr/>
            </p:nvSpPr>
            <p:spPr>
              <a:xfrm rot="900000">
                <a:off x="1760507" y="4204608"/>
                <a:ext cx="736612"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61" name="TextBox 60">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900000">
                <a:off x="1760507" y="4204608"/>
                <a:ext cx="736612" cy="289182"/>
              </a:xfrm>
              <a:prstGeom prst="rect">
                <a:avLst/>
              </a:prstGeom>
              <a:blipFill>
                <a:blip r:embed="rId17"/>
                <a:stretch>
                  <a:fillRect l="-5385" b="-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0745D27-0097-3C4D-B5C5-E365DB5E9FDE}"/>
                  </a:ext>
                </a:extLst>
              </p:cNvPr>
              <p:cNvSpPr txBox="1"/>
              <p:nvPr/>
            </p:nvSpPr>
            <p:spPr>
              <a:xfrm>
                <a:off x="409241" y="2183597"/>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i="1">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𝐾</m:t>
                          </m:r>
                        </m:e>
                        <m:sub>
                          <m:r>
                            <a:rPr lang="en-GB" sz="1800" i="1">
                              <a:latin typeface="Cambria Math" panose="02040503050406030204" pitchFamily="18" charset="0"/>
                              <a:ea typeface="Cambria Math" panose="02040503050406030204" pitchFamily="18" charset="0"/>
                            </a:rPr>
                            <m:t>1</m:t>
                          </m:r>
                        </m:sub>
                      </m:sSub>
                    </m:oMath>
                  </m:oMathPara>
                </a14:m>
                <a:endParaRPr lang="en-GB" sz="1800" i="1" dirty="0" err="1">
                  <a:latin typeface="+mn-lt"/>
                </a:endParaRPr>
              </a:p>
            </p:txBody>
          </p:sp>
        </mc:Choice>
        <mc:Fallback xmlns="">
          <p:sp>
            <p:nvSpPr>
              <p:cNvPr id="62" name="TextBox 6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409241" y="2183597"/>
                <a:ext cx="496025" cy="276999"/>
              </a:xfrm>
              <a:prstGeom prst="rect">
                <a:avLst/>
              </a:prstGeom>
              <a:blipFill>
                <a:blip r:embed="rId18"/>
                <a:stretch>
                  <a:fillRect l="-4878" r="-3659"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0745D27-0097-3C4D-B5C5-E365DB5E9FDE}"/>
                  </a:ext>
                </a:extLst>
              </p:cNvPr>
              <p:cNvSpPr txBox="1"/>
              <p:nvPr/>
            </p:nvSpPr>
            <p:spPr>
              <a:xfrm>
                <a:off x="1121497" y="4689559"/>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𝑅</m:t>
                          </m:r>
                        </m:e>
                        <m:sub>
                          <m:r>
                            <a:rPr lang="en-GB" sz="1800" b="0" i="1" smtClean="0">
                              <a:latin typeface="Cambria Math" panose="02040503050406030204" pitchFamily="18" charset="0"/>
                              <a:ea typeface="Cambria Math" panose="02040503050406030204" pitchFamily="18" charset="0"/>
                            </a:rPr>
                            <m:t>2</m:t>
                          </m:r>
                        </m:sub>
                      </m:sSub>
                    </m:oMath>
                  </m:oMathPara>
                </a14:m>
                <a:endParaRPr lang="en-GB" sz="1800" i="1" dirty="0" err="1">
                  <a:latin typeface="+mn-lt"/>
                </a:endParaRPr>
              </a:p>
            </p:txBody>
          </p:sp>
        </mc:Choice>
        <mc:Fallback xmlns="">
          <p:sp>
            <p:nvSpPr>
              <p:cNvPr id="63" name="TextBox 62">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1121497" y="4689559"/>
                <a:ext cx="496025" cy="276999"/>
              </a:xfrm>
              <a:prstGeom prst="rect">
                <a:avLst/>
              </a:prstGeom>
              <a:blipFill>
                <a:blip r:embed="rId19"/>
                <a:stretch>
                  <a:fillRect l="-6173" r="-4938" b="-17391"/>
                </a:stretch>
              </a:blipFill>
            </p:spPr>
            <p:txBody>
              <a:bodyPr/>
              <a:lstStyle/>
              <a:p>
                <a:r>
                  <a:rPr lang="en-GB">
                    <a:noFill/>
                  </a:rPr>
                  <a:t> </a:t>
                </a:r>
              </a:p>
            </p:txBody>
          </p:sp>
        </mc:Fallback>
      </mc:AlternateContent>
      <p:cxnSp>
        <p:nvCxnSpPr>
          <p:cNvPr id="64" name="Straight Arrow Connector 63">
            <a:extLst>
              <a:ext uri="{FF2B5EF4-FFF2-40B4-BE49-F238E27FC236}">
                <a16:creationId xmlns:a16="http://schemas.microsoft.com/office/drawing/2014/main" id="{60C8F2D2-5317-6E4D-ABD1-CA11EC3FE730}"/>
              </a:ext>
            </a:extLst>
          </p:cNvPr>
          <p:cNvCxnSpPr>
            <a:cxnSpLocks/>
            <a:endCxn id="63" idx="0"/>
          </p:cNvCxnSpPr>
          <p:nvPr/>
        </p:nvCxnSpPr>
        <p:spPr bwMode="auto">
          <a:xfrm>
            <a:off x="1358491" y="4219467"/>
            <a:ext cx="11019" cy="47009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0745D27-0097-3C4D-B5C5-E365DB5E9FDE}"/>
                  </a:ext>
                </a:extLst>
              </p:cNvPr>
              <p:cNvSpPr txBox="1"/>
              <p:nvPr/>
            </p:nvSpPr>
            <p:spPr>
              <a:xfrm>
                <a:off x="430801" y="4015401"/>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𝐾</m:t>
                          </m:r>
                        </m:e>
                        <m:sub>
                          <m:r>
                            <a:rPr lang="en-GB" sz="1800" b="0" i="1" smtClean="0">
                              <a:latin typeface="Cambria Math" panose="02040503050406030204" pitchFamily="18" charset="0"/>
                              <a:ea typeface="Cambria Math" panose="02040503050406030204" pitchFamily="18" charset="0"/>
                            </a:rPr>
                            <m:t>2</m:t>
                          </m:r>
                        </m:sub>
                      </m:sSub>
                    </m:oMath>
                  </m:oMathPara>
                </a14:m>
                <a:endParaRPr lang="en-GB" sz="1800" i="1" dirty="0" err="1">
                  <a:latin typeface="+mn-lt"/>
                </a:endParaRPr>
              </a:p>
            </p:txBody>
          </p:sp>
        </mc:Choice>
        <mc:Fallback xmlns="">
          <p:sp>
            <p:nvSpPr>
              <p:cNvPr id="65" name="TextBox 64">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430801" y="4015401"/>
                <a:ext cx="496025" cy="276999"/>
              </a:xfrm>
              <a:prstGeom prst="rect">
                <a:avLst/>
              </a:prstGeom>
              <a:blipFill>
                <a:blip r:embed="rId20"/>
                <a:stretch>
                  <a:fillRect l="-6173" r="-4938"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rot="1008287">
                <a:off x="3287574" y="4439463"/>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66" name="Rectangle 65"/>
              <p:cNvSpPr>
                <a:spLocks noRot="1" noChangeAspect="1" noMove="1" noResize="1" noEditPoints="1" noAdjustHandles="1" noChangeArrowheads="1" noChangeShapeType="1" noTextEdit="1"/>
              </p:cNvSpPr>
              <p:nvPr/>
            </p:nvSpPr>
            <p:spPr>
              <a:xfrm rot="1008287">
                <a:off x="3287574" y="4439463"/>
                <a:ext cx="475807" cy="369332"/>
              </a:xfrm>
              <a:prstGeom prst="rect">
                <a:avLst/>
              </a:prstGeom>
              <a:blipFill>
                <a:blip r:embed="rId21"/>
                <a:stretch>
                  <a:fillRect r="-4301" b="-61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rot="19543930">
                <a:off x="3517932" y="2342189"/>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67" name="Rectangle 66"/>
              <p:cNvSpPr>
                <a:spLocks noRot="1" noChangeAspect="1" noMove="1" noResize="1" noEditPoints="1" noAdjustHandles="1" noChangeArrowheads="1" noChangeShapeType="1" noTextEdit="1"/>
              </p:cNvSpPr>
              <p:nvPr/>
            </p:nvSpPr>
            <p:spPr>
              <a:xfrm rot="19543930">
                <a:off x="3517932" y="2342189"/>
                <a:ext cx="475807" cy="369332"/>
              </a:xfrm>
              <a:prstGeom prst="rect">
                <a:avLst/>
              </a:prstGeom>
              <a:blipFill>
                <a:blip r:embed="rId22"/>
                <a:stretch>
                  <a:fillRect r="-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944072" y="3628945"/>
                <a:ext cx="966093" cy="58477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3200" i="1" smtClean="0">
                              <a:solidFill>
                                <a:schemeClr val="accent6">
                                  <a:lumMod val="50000"/>
                                </a:schemeClr>
                              </a:solidFill>
                              <a:latin typeface="Cambria Math" panose="02040503050406030204" pitchFamily="18" charset="0"/>
                              <a:ea typeface="Cambria Math" panose="02040503050406030204" pitchFamily="18" charset="0"/>
                            </a:rPr>
                          </m:ctrlPr>
                        </m:sSubPr>
                        <m:e>
                          <m:r>
                            <a:rPr lang="en-GB" sz="3200" i="1">
                              <a:solidFill>
                                <a:schemeClr val="accent6">
                                  <a:lumMod val="50000"/>
                                </a:schemeClr>
                              </a:solidFill>
                              <a:latin typeface="Cambria Math" panose="02040503050406030204" pitchFamily="18" charset="0"/>
                              <a:ea typeface="Cambria Math" panose="02040503050406030204" pitchFamily="18" charset="0"/>
                            </a:rPr>
                            <m:t>𝑅</m:t>
                          </m:r>
                        </m:e>
                        <m:sub>
                          <m:r>
                            <a:rPr lang="en-GB" sz="3200" b="0" i="1" smtClean="0">
                              <a:solidFill>
                                <a:schemeClr val="accent6">
                                  <a:lumMod val="50000"/>
                                </a:schemeClr>
                              </a:solidFill>
                              <a:latin typeface="Cambria Math" panose="02040503050406030204" pitchFamily="18" charset="0"/>
                              <a:ea typeface="Cambria Math" panose="02040503050406030204" pitchFamily="18" charset="0"/>
                            </a:rPr>
                            <m:t>2</m:t>
                          </m:r>
                        </m:sub>
                      </m:sSub>
                    </m:oMath>
                  </m:oMathPara>
                </a14:m>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944072" y="3628945"/>
                <a:ext cx="966093" cy="584775"/>
              </a:xfrm>
              <a:prstGeom prst="rect">
                <a:avLst/>
              </a:prstGeom>
              <a:blipFill>
                <a:blip r:embed="rId23"/>
                <a:stretch>
                  <a:fillRect/>
                </a:stretch>
              </a:blipFill>
            </p:spPr>
            <p:txBody>
              <a:bodyPr/>
              <a:lstStyle/>
              <a:p>
                <a:r>
                  <a:rPr lang="en-GB">
                    <a:noFill/>
                  </a:rPr>
                  <a:t> </a:t>
                </a:r>
              </a:p>
            </p:txBody>
          </p:sp>
        </mc:Fallback>
      </mc:AlternateContent>
    </p:spTree>
    <p:custDataLst>
      <p:custData r:id="rId1"/>
      <p:custData r:id="rId2"/>
    </p:custDataLst>
    <p:extLst>
      <p:ext uri="{BB962C8B-B14F-4D97-AF65-F5344CB8AC3E}">
        <p14:creationId xmlns:p14="http://schemas.microsoft.com/office/powerpoint/2010/main" val="160771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886848944"/>
                  </p:ext>
                </p:extLst>
              </p:nvPr>
            </p:nvGraphicFramePr>
            <p:xfrm>
              <a:off x="286839" y="980728"/>
              <a:ext cx="11713023" cy="553047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05547">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325944">
                      <a:extLst>
                        <a:ext uri="{9D8B030D-6E8A-4147-A177-3AD203B41FA5}">
                          <a16:colId xmlns:a16="http://schemas.microsoft.com/office/drawing/2014/main" val="3457980876"/>
                        </a:ext>
                      </a:extLst>
                    </a:gridCol>
                    <a:gridCol w="1262444">
                      <a:extLst>
                        <a:ext uri="{9D8B030D-6E8A-4147-A177-3AD203B41FA5}">
                          <a16:colId xmlns:a16="http://schemas.microsoft.com/office/drawing/2014/main" val="3651549901"/>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tc>
                      <a:txBody>
                        <a:bodyPr/>
                        <a:lstStyle/>
                        <a:p>
                          <a:r>
                            <a:rPr lang="en-GB" dirty="0"/>
                            <a:t>Values N1</a:t>
                          </a:r>
                        </a:p>
                      </a:txBody>
                      <a:tcPr/>
                    </a:tc>
                    <a:tc>
                      <a:txBody>
                        <a:bodyPr/>
                        <a:lstStyle/>
                        <a:p>
                          <a:r>
                            <a:rPr lang="en-GB" dirty="0"/>
                            <a:t>Values N2</a:t>
                          </a:r>
                        </a:p>
                      </a:txBody>
                      <a:tcPr/>
                    </a:tc>
                    <a:tc>
                      <a:txBody>
                        <a:bodyPr/>
                        <a:lstStyle/>
                        <a:p>
                          <a:r>
                            <a:rPr lang="en-GB" dirty="0"/>
                            <a:t>Values R1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ValuesR1</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𝑑𝑎𝑦𝑠</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3.65</a:t>
                          </a:r>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0.10</a:t>
                          </a:r>
                        </a:p>
                      </a:txBody>
                      <a:tcPr>
                        <a:solidFill>
                          <a:schemeClr val="accent3">
                            <a:lumMod val="20000"/>
                            <a:lumOff val="80000"/>
                          </a:schemeClr>
                        </a:solidFill>
                      </a:tcPr>
                    </a:tc>
                    <a:tc>
                      <a:txBody>
                        <a:bodyPr/>
                        <a:lstStyle/>
                        <a:p>
                          <a:pPr algn="ctr"/>
                          <a:r>
                            <a:rPr lang="en-GB" dirty="0"/>
                            <a:t>0.15</a:t>
                          </a:r>
                        </a:p>
                      </a:txBody>
                      <a:tcPr>
                        <a:solidFill>
                          <a:schemeClr val="accent3">
                            <a:lumMod val="20000"/>
                            <a:lumOff val="80000"/>
                          </a:schemeClr>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0.1e-5,</a:t>
                          </a:r>
                          <a:r>
                            <a:rPr lang="en-GB" baseline="0" dirty="0"/>
                            <a:t> 0.112</a:t>
                          </a:r>
                          <a:r>
                            <a:rPr lang="en-GB" dirty="0"/>
                            <a:t>e-5</a:t>
                          </a:r>
                        </a:p>
                      </a:txBody>
                      <a:tcPr>
                        <a:solidFill>
                          <a:schemeClr val="accent3">
                            <a:lumMod val="20000"/>
                            <a:lumOff val="80000"/>
                          </a:schemeClr>
                        </a:solidFill>
                      </a:tcPr>
                    </a:tc>
                    <a:tc>
                      <a:txBody>
                        <a:bodyPr/>
                        <a:lstStyle/>
                        <a:p>
                          <a:pPr algn="ctr"/>
                          <a:r>
                            <a:rPr lang="en-GB" dirty="0"/>
                            <a:t>0.1e-5,</a:t>
                          </a:r>
                          <a:r>
                            <a:rPr lang="en-GB" baseline="0" dirty="0"/>
                            <a:t> 0.115</a:t>
                          </a:r>
                          <a:r>
                            <a:rPr lang="en-GB" dirty="0"/>
                            <a:t>e-5</a:t>
                          </a:r>
                        </a:p>
                      </a:txBody>
                      <a:tcPr>
                        <a:solidFill>
                          <a:schemeClr val="accent3">
                            <a:lumMod val="20000"/>
                            <a:lumOff val="80000"/>
                          </a:schemeClr>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Guano,</a:t>
                          </a:r>
                          <a:r>
                            <a:rPr lang="en-GB" b="1" baseline="0" dirty="0"/>
                            <a:t> </a:t>
                          </a:r>
                          <a14:m>
                            <m:oMath xmlns:m="http://schemas.openxmlformats.org/officeDocument/2006/math">
                              <m:r>
                                <a:rPr lang="en-GB" b="1" i="1" smtClean="0">
                                  <a:latin typeface="Cambria Math" panose="02040503050406030204" pitchFamily="18" charset="0"/>
                                </a:rPr>
                                <m:t>𝑹</m:t>
                              </m:r>
                            </m:oMath>
                          </a14:m>
                          <a:endParaRPr lang="en-GB" b="1" dirty="0"/>
                        </a:p>
                      </a:txBody>
                      <a:tcPr>
                        <a:solidFill>
                          <a:schemeClr val="accent6">
                            <a:lumMod val="40000"/>
                            <a:lumOff val="60000"/>
                          </a:schemeClr>
                        </a:solidFill>
                      </a:tcPr>
                    </a:tc>
                    <a:tc>
                      <a:txBody>
                        <a:bodyPr/>
                        <a:lstStyle/>
                        <a:p>
                          <a:endParaRPr lang="en-GB"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𝒈</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Influx-</a:t>
                          </a:r>
                          <a:r>
                            <a:rPr lang="en-GB" dirty="0" err="1"/>
                            <a:t>outflux</a:t>
                          </a:r>
                          <a:r>
                            <a:rPr lang="en-GB" dirty="0"/>
                            <a:t> rate,</a:t>
                          </a:r>
                          <a:r>
                            <a:rPr lang="en-GB" baseline="0" dirty="0"/>
                            <a:t> </a:t>
                          </a:r>
                          <a14:m>
                            <m:oMath xmlns:m="http://schemas.openxmlformats.org/officeDocument/2006/math">
                              <m:r>
                                <a:rPr lang="en-GB" b="0" i="1" baseline="0" smtClean="0">
                                  <a:latin typeface="Cambria Math" panose="02040503050406030204" pitchFamily="18" charset="0"/>
                                </a:rPr>
                                <m:t>𝑟</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10/365</a:t>
                          </a:r>
                        </a:p>
                      </a:txBody>
                      <a:tcPr>
                        <a:solidFill>
                          <a:srgbClr val="FEF0E8"/>
                        </a:solidFill>
                      </a:tcPr>
                    </a:tc>
                    <a:tc>
                      <a:txBody>
                        <a:bodyPr/>
                        <a:lstStyle/>
                        <a:p>
                          <a:pPr algn="ctr"/>
                          <a:r>
                            <a:rPr lang="en-GB" dirty="0"/>
                            <a:t>8/365</a:t>
                          </a:r>
                        </a:p>
                      </a:txBody>
                      <a:tcPr>
                        <a:solidFill>
                          <a:srgbClr val="FEF0E8"/>
                        </a:solidFill>
                      </a:tcPr>
                    </a:tc>
                    <a:extLst>
                      <a:ext uri="{0D108BD9-81ED-4DB2-BD59-A6C34878D82A}">
                        <a16:rowId xmlns:a16="http://schemas.microsoft.com/office/drawing/2014/main" val="401462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Carrying capacity, </a:t>
                          </a:r>
                          <a14:m>
                            <m:oMath xmlns:m="http://schemas.openxmlformats.org/officeDocument/2006/math">
                              <m:r>
                                <a:rPr lang="en-GB" b="0" i="1" baseline="0" smtClean="0">
                                  <a:latin typeface="Cambria Math" panose="02040503050406030204" pitchFamily="18" charset="0"/>
                                </a:rPr>
                                <m:t>𝐾</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10000</a:t>
                          </a:r>
                        </a:p>
                      </a:txBody>
                      <a:tcPr>
                        <a:solidFill>
                          <a:srgbClr val="FEF0E8"/>
                        </a:solidFill>
                      </a:tcPr>
                    </a:tc>
                    <a:tc>
                      <a:txBody>
                        <a:bodyPr/>
                        <a:lstStyle/>
                        <a:p>
                          <a:pPr algn="ctr"/>
                          <a:r>
                            <a:rPr lang="en-GB" dirty="0"/>
                            <a:t>10000</a:t>
                          </a:r>
                        </a:p>
                      </a:txBody>
                      <a:tcPr>
                        <a:solidFill>
                          <a:srgbClr val="FEF0E8"/>
                        </a:solidFill>
                      </a:tcPr>
                    </a:tc>
                    <a:extLst>
                      <a:ext uri="{0D108BD9-81ED-4DB2-BD59-A6C34878D82A}">
                        <a16:rowId xmlns:a16="http://schemas.microsoft.com/office/drawing/2014/main" val="148942566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886848944"/>
                  </p:ext>
                </p:extLst>
              </p:nvPr>
            </p:nvGraphicFramePr>
            <p:xfrm>
              <a:off x="286839" y="980728"/>
              <a:ext cx="11713023" cy="553047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05547">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325944">
                      <a:extLst>
                        <a:ext uri="{9D8B030D-6E8A-4147-A177-3AD203B41FA5}">
                          <a16:colId xmlns:a16="http://schemas.microsoft.com/office/drawing/2014/main" val="3457980876"/>
                        </a:ext>
                      </a:extLst>
                    </a:gridCol>
                    <a:gridCol w="1262444">
                      <a:extLst>
                        <a:ext uri="{9D8B030D-6E8A-4147-A177-3AD203B41FA5}">
                          <a16:colId xmlns:a16="http://schemas.microsoft.com/office/drawing/2014/main" val="3651549901"/>
                        </a:ext>
                      </a:extLst>
                    </a:gridCol>
                  </a:tblGrid>
                  <a:tr h="370840">
                    <a:tc>
                      <a:txBody>
                        <a:bodyPr/>
                        <a:lstStyle/>
                        <a:p>
                          <a:r>
                            <a:rPr lang="en-GB" dirty="0" smtClean="0"/>
                            <a:t>Parameter</a:t>
                          </a:r>
                          <a:endParaRPr lang="en-GB" dirty="0"/>
                        </a:p>
                      </a:txBody>
                      <a:tcPr/>
                    </a:tc>
                    <a:tc>
                      <a:txBody>
                        <a:bodyPr/>
                        <a:lstStyle/>
                        <a:p>
                          <a:r>
                            <a:rPr lang="en-GB" dirty="0" smtClean="0"/>
                            <a:t>Calculation</a:t>
                          </a:r>
                          <a:endParaRPr lang="en-GB" dirty="0"/>
                        </a:p>
                      </a:txBody>
                      <a:tcPr/>
                    </a:tc>
                    <a:tc>
                      <a:txBody>
                        <a:bodyPr/>
                        <a:lstStyle/>
                        <a:p>
                          <a:r>
                            <a:rPr lang="en-GB" dirty="0" smtClean="0"/>
                            <a:t>Unit</a:t>
                          </a:r>
                          <a:endParaRPr lang="en-GB" dirty="0"/>
                        </a:p>
                      </a:txBody>
                      <a:tcPr/>
                    </a:tc>
                    <a:tc>
                      <a:txBody>
                        <a:bodyPr/>
                        <a:lstStyle/>
                        <a:p>
                          <a:r>
                            <a:rPr lang="en-GB" dirty="0" smtClean="0"/>
                            <a:t>Values N1</a:t>
                          </a:r>
                          <a:endParaRPr lang="en-GB" dirty="0"/>
                        </a:p>
                      </a:txBody>
                      <a:tcPr/>
                    </a:tc>
                    <a:tc>
                      <a:txBody>
                        <a:bodyPr/>
                        <a:lstStyle/>
                        <a:p>
                          <a:r>
                            <a:rPr lang="en-GB" dirty="0" smtClean="0"/>
                            <a:t>Values N2</a:t>
                          </a:r>
                          <a:endParaRPr lang="en-GB" dirty="0"/>
                        </a:p>
                      </a:txBody>
                      <a:tcPr/>
                    </a:tc>
                    <a:tc>
                      <a:txBody>
                        <a:bodyPr/>
                        <a:lstStyle/>
                        <a:p>
                          <a:r>
                            <a:rPr lang="en-GB" dirty="0" smtClean="0"/>
                            <a:t>Values R1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ValuesR1</a:t>
                          </a:r>
                        </a:p>
                      </a:txBody>
                      <a:tcPr/>
                    </a:tc>
                    <a:extLst>
                      <a:ext uri="{0D108BD9-81ED-4DB2-BD59-A6C34878D82A}">
                        <a16:rowId xmlns:a16="http://schemas.microsoft.com/office/drawing/2014/main" val="3776362265"/>
                      </a:ext>
                    </a:extLst>
                  </a:tr>
                  <a:tr h="372237">
                    <a:tc>
                      <a:txBody>
                        <a:bodyPr/>
                        <a:lstStyle/>
                        <a:p>
                          <a:endParaRPr lang="en-US"/>
                        </a:p>
                      </a:txBody>
                      <a:tcPr>
                        <a:blipFill>
                          <a:blip r:embed="rId4"/>
                          <a:stretch>
                            <a:fillRect l="-231" t="-109836" r="-344804" b="-1465574"/>
                          </a:stretch>
                        </a:blipFill>
                      </a:tcPr>
                    </a:tc>
                    <a:tc>
                      <a:txBody>
                        <a:bodyPr/>
                        <a:lstStyle/>
                        <a:p>
                          <a:endParaRPr lang="en-GB" b="1" dirty="0"/>
                        </a:p>
                      </a:txBody>
                      <a:tcPr>
                        <a:solidFill>
                          <a:schemeClr val="accent2">
                            <a:lumMod val="40000"/>
                            <a:lumOff val="60000"/>
                          </a:schemeClr>
                        </a:solidFill>
                      </a:tcPr>
                    </a:tc>
                    <a:tc>
                      <a:txBody>
                        <a:bodyPr/>
                        <a:lstStyle/>
                        <a:p>
                          <a:endParaRPr lang="en-US"/>
                        </a:p>
                      </a:txBody>
                      <a:tcPr>
                        <a:blipFill>
                          <a:blip r:embed="rId4"/>
                          <a:stretch>
                            <a:fillRect l="-279643" t="-109836" r="-308571" b="-1465574"/>
                          </a:stretch>
                        </a:blip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endParaRPr lang="en-US"/>
                        </a:p>
                      </a:txBody>
                      <a:tcPr>
                        <a:blipFill>
                          <a:blip r:embed="rId4"/>
                          <a:stretch>
                            <a:fillRect l="-231" t="-209836" r="-344804" b="-136557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209836" r="-308571" b="-1365574"/>
                          </a:stretch>
                        </a:blip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US"/>
                        </a:p>
                      </a:txBody>
                      <a:tcPr>
                        <a:blipFill>
                          <a:blip r:embed="rId4"/>
                          <a:stretch>
                            <a:fillRect l="-124355" t="-309836" r="-327794" b="-1265574"/>
                          </a:stretch>
                        </a:blipFill>
                      </a:tcPr>
                    </a:tc>
                    <a:tc>
                      <a:txBody>
                        <a:bodyPr/>
                        <a:lstStyle/>
                        <a:p>
                          <a:endParaRPr lang="en-US"/>
                        </a:p>
                      </a:txBody>
                      <a:tcPr>
                        <a:blipFill>
                          <a:blip r:embed="rId4"/>
                          <a:stretch>
                            <a:fillRect l="-279643" t="-309836" r="-308571" b="-1265574"/>
                          </a:stretch>
                        </a:blip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US"/>
                        </a:p>
                      </a:txBody>
                      <a:tcPr>
                        <a:blipFill>
                          <a:blip r:embed="rId4"/>
                          <a:stretch>
                            <a:fillRect l="-231" t="-409836" r="-344804" b="-116557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409836" r="-308571" b="-1165574"/>
                          </a:stretch>
                        </a:blipFill>
                      </a:tcPr>
                    </a:tc>
                    <a:tc>
                      <a:txBody>
                        <a:bodyPr/>
                        <a:lstStyle/>
                        <a:p>
                          <a:pPr algn="ctr"/>
                          <a:r>
                            <a:rPr lang="en-US" dirty="0" smtClean="0"/>
                            <a:t>4</a:t>
                          </a:r>
                          <a:endParaRPr lang="en-GB" dirty="0"/>
                        </a:p>
                      </a:txBody>
                      <a:tcPr>
                        <a:solidFill>
                          <a:srgbClr val="E7E9FD"/>
                        </a:solidFill>
                      </a:tcPr>
                    </a:tc>
                    <a:tc>
                      <a:txBody>
                        <a:bodyPr/>
                        <a:lstStyle/>
                        <a:p>
                          <a:pPr algn="ctr"/>
                          <a:r>
                            <a:rPr lang="en-US" dirty="0" smtClean="0"/>
                            <a:t>4</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976685476"/>
                      </a:ext>
                    </a:extLst>
                  </a:tr>
                  <a:tr h="387795">
                    <a:tc>
                      <a:txBody>
                        <a:bodyPr/>
                        <a:lstStyle/>
                        <a:p>
                          <a:endParaRPr lang="en-US"/>
                        </a:p>
                      </a:txBody>
                      <a:tcPr>
                        <a:blipFill>
                          <a:blip r:embed="rId4"/>
                          <a:stretch>
                            <a:fillRect l="-231" t="-485938" r="-344804" b="-1010938"/>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485938" r="-308571" b="-1010938"/>
                          </a:stretch>
                        </a:blipFill>
                      </a:tcPr>
                    </a:tc>
                    <a:tc>
                      <a:txBody>
                        <a:bodyPr/>
                        <a:lstStyle/>
                        <a:p>
                          <a:pPr algn="ctr"/>
                          <a:r>
                            <a:rPr lang="en-US" dirty="0" smtClean="0"/>
                            <a:t>1</a:t>
                          </a:r>
                          <a:endParaRPr lang="en-GB" dirty="0"/>
                        </a:p>
                      </a:txBody>
                      <a:tcPr>
                        <a:solidFill>
                          <a:srgbClr val="E7E9FD"/>
                        </a:solidFill>
                      </a:tcPr>
                    </a:tc>
                    <a:tc>
                      <a:txBody>
                        <a:bodyPr/>
                        <a:lstStyle/>
                        <a:p>
                          <a:pPr algn="ctr"/>
                          <a:r>
                            <a:rPr lang="en-US" dirty="0" smtClean="0"/>
                            <a:t>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660273468"/>
                      </a:ext>
                    </a:extLst>
                  </a:tr>
                  <a:tr h="386969">
                    <a:tc>
                      <a:txBody>
                        <a:bodyPr/>
                        <a:lstStyle/>
                        <a:p>
                          <a:endParaRPr lang="en-US"/>
                        </a:p>
                      </a:txBody>
                      <a:tcPr>
                        <a:blipFill>
                          <a:blip r:embed="rId4"/>
                          <a:stretch>
                            <a:fillRect l="-231" t="-595238" r="-344804" b="-92698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595238" r="-308571" b="-926984"/>
                          </a:stretch>
                        </a:blipFill>
                      </a:tcPr>
                    </a:tc>
                    <a:tc>
                      <a:txBody>
                        <a:bodyPr/>
                        <a:lstStyle/>
                        <a:p>
                          <a:pPr algn="ctr"/>
                          <a:r>
                            <a:rPr lang="en-US" dirty="0" smtClean="0"/>
                            <a:t>0.01</a:t>
                          </a:r>
                          <a:endParaRPr lang="en-GB" dirty="0"/>
                        </a:p>
                      </a:txBody>
                      <a:tcPr>
                        <a:solidFill>
                          <a:srgbClr val="E7E9FD"/>
                        </a:solidFill>
                      </a:tcPr>
                    </a:tc>
                    <a:tc>
                      <a:txBody>
                        <a:bodyPr/>
                        <a:lstStyle/>
                        <a:p>
                          <a:pPr algn="ctr"/>
                          <a:r>
                            <a:rPr lang="en-US" dirty="0" smtClean="0"/>
                            <a:t>0.01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018975124"/>
                      </a:ext>
                    </a:extLst>
                  </a:tr>
                  <a:tr h="387795">
                    <a:tc>
                      <a:txBody>
                        <a:bodyPr/>
                        <a:lstStyle/>
                        <a:p>
                          <a:endParaRPr lang="en-US"/>
                        </a:p>
                      </a:txBody>
                      <a:tcPr>
                        <a:blipFill>
                          <a:blip r:embed="rId4"/>
                          <a:stretch>
                            <a:fillRect l="-231" t="-684375" r="-344804" b="-812500"/>
                          </a:stretch>
                        </a:blipFill>
                      </a:tcPr>
                    </a:tc>
                    <a:tc>
                      <a:txBody>
                        <a:bodyPr/>
                        <a:lstStyle/>
                        <a:p>
                          <a:endParaRPr lang="en-US"/>
                        </a:p>
                      </a:txBody>
                      <a:tcPr>
                        <a:blipFill>
                          <a:blip r:embed="rId4"/>
                          <a:stretch>
                            <a:fillRect l="-124355" t="-684375" r="-327794" b="-812500"/>
                          </a:stretch>
                        </a:blipFill>
                      </a:tcPr>
                    </a:tc>
                    <a:tc>
                      <a:txBody>
                        <a:bodyPr/>
                        <a:lstStyle/>
                        <a:p>
                          <a:endParaRPr lang="en-US"/>
                        </a:p>
                      </a:txBody>
                      <a:tcPr>
                        <a:blipFill>
                          <a:blip r:embed="rId4"/>
                          <a:stretch>
                            <a:fillRect l="-279643" t="-684375" r="-308571" b="-812500"/>
                          </a:stretch>
                        </a:blipFill>
                      </a:tcPr>
                    </a:tc>
                    <a:tc>
                      <a:txBody>
                        <a:bodyPr/>
                        <a:lstStyle/>
                        <a:p>
                          <a:pPr algn="ctr"/>
                          <a:r>
                            <a:rPr lang="en-GB" dirty="0" smtClean="0"/>
                            <a:t>3.65</a:t>
                          </a:r>
                          <a:endParaRPr lang="en-GB" dirty="0"/>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3.65</a:t>
                          </a:r>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US"/>
                        </a:p>
                      </a:txBody>
                      <a:tcPr>
                        <a:blipFill>
                          <a:blip r:embed="rId4"/>
                          <a:stretch>
                            <a:fillRect l="-231" t="-822951" r="-344804" b="-752459"/>
                          </a:stretch>
                        </a:blipFill>
                      </a:tcPr>
                    </a:tc>
                    <a:tc>
                      <a:txBody>
                        <a:bodyPr/>
                        <a:lstStyle/>
                        <a:p>
                          <a:endParaRPr lang="en-GB"/>
                        </a:p>
                      </a:txBody>
                      <a:tcPr>
                        <a:solidFill>
                          <a:srgbClr val="E7E9FD"/>
                        </a:solidFill>
                      </a:tcPr>
                    </a:tc>
                    <a:tc>
                      <a:txBody>
                        <a:bodyPr/>
                        <a:lstStyle/>
                        <a:p>
                          <a:endParaRPr lang="en-US"/>
                        </a:p>
                      </a:txBody>
                      <a:tcPr>
                        <a:blipFill>
                          <a:blip r:embed="rId4"/>
                          <a:stretch>
                            <a:fillRect l="-279643" t="-822951" r="-308571" b="-752459"/>
                          </a:stretch>
                        </a:blipFill>
                      </a:tcPr>
                    </a:tc>
                    <a:tc>
                      <a:txBody>
                        <a:bodyPr/>
                        <a:lstStyle/>
                        <a:p>
                          <a:pPr algn="ctr"/>
                          <a:r>
                            <a:rPr lang="en-GB" dirty="0" smtClean="0"/>
                            <a:t>0.10</a:t>
                          </a:r>
                          <a:endParaRPr lang="en-GB" dirty="0"/>
                        </a:p>
                      </a:txBody>
                      <a:tcPr>
                        <a:solidFill>
                          <a:schemeClr val="accent3">
                            <a:lumMod val="20000"/>
                            <a:lumOff val="80000"/>
                          </a:schemeClr>
                        </a:solidFill>
                      </a:tcPr>
                    </a:tc>
                    <a:tc>
                      <a:txBody>
                        <a:bodyPr/>
                        <a:lstStyle/>
                        <a:p>
                          <a:pPr algn="ctr"/>
                          <a:r>
                            <a:rPr lang="en-GB" dirty="0" smtClean="0"/>
                            <a:t>0.15</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298358641"/>
                      </a:ext>
                    </a:extLst>
                  </a:tr>
                  <a:tr h="387477">
                    <a:tc>
                      <a:txBody>
                        <a:bodyPr/>
                        <a:lstStyle/>
                        <a:p>
                          <a:endParaRPr lang="en-US"/>
                        </a:p>
                      </a:txBody>
                      <a:tcPr>
                        <a:blipFill>
                          <a:blip r:embed="rId4"/>
                          <a:stretch>
                            <a:fillRect l="-231" t="-879688" r="-344804" b="-617188"/>
                          </a:stretch>
                        </a:blipFill>
                      </a:tcPr>
                    </a:tc>
                    <a:tc>
                      <a:txBody>
                        <a:bodyPr/>
                        <a:lstStyle/>
                        <a:p>
                          <a:endParaRPr lang="en-US"/>
                        </a:p>
                      </a:txBody>
                      <a:tcPr>
                        <a:blipFill>
                          <a:blip r:embed="rId4"/>
                          <a:stretch>
                            <a:fillRect l="-124355" t="-879688" r="-327794" b="-617188"/>
                          </a:stretch>
                        </a:blipFill>
                      </a:tcPr>
                    </a:tc>
                    <a:tc>
                      <a:txBody>
                        <a:bodyPr/>
                        <a:lstStyle/>
                        <a:p>
                          <a:endParaRPr lang="en-US"/>
                        </a:p>
                      </a:txBody>
                      <a:tcPr>
                        <a:blipFill>
                          <a:blip r:embed="rId4"/>
                          <a:stretch>
                            <a:fillRect l="-279643" t="-879688" r="-308571" b="-617188"/>
                          </a:stretch>
                        </a:blip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831302107"/>
                      </a:ext>
                    </a:extLst>
                  </a:tr>
                  <a:tr h="640080">
                    <a:tc>
                      <a:txBody>
                        <a:bodyPr/>
                        <a:lstStyle/>
                        <a:p>
                          <a:endParaRPr lang="en-US"/>
                        </a:p>
                      </a:txBody>
                      <a:tcPr>
                        <a:blipFill>
                          <a:blip r:embed="rId4"/>
                          <a:stretch>
                            <a:fillRect l="-231" t="-597143" r="-344804" b="-276190"/>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597143" r="-308571" b="-276190"/>
                          </a:stretch>
                        </a:blipFill>
                      </a:tcPr>
                    </a:tc>
                    <a:tc>
                      <a:txBody>
                        <a:bodyPr/>
                        <a:lstStyle/>
                        <a:p>
                          <a:pPr algn="ctr"/>
                          <a:r>
                            <a:rPr lang="en-GB" dirty="0" smtClean="0"/>
                            <a:t>0.1e-5,</a:t>
                          </a:r>
                          <a:r>
                            <a:rPr lang="en-GB" baseline="0" dirty="0" smtClean="0"/>
                            <a:t> 0.112</a:t>
                          </a:r>
                          <a:r>
                            <a:rPr lang="en-GB" dirty="0" smtClean="0"/>
                            <a:t>e-5</a:t>
                          </a:r>
                          <a:endParaRPr lang="en-GB" dirty="0"/>
                        </a:p>
                      </a:txBody>
                      <a:tcPr>
                        <a:solidFill>
                          <a:schemeClr val="accent3">
                            <a:lumMod val="20000"/>
                            <a:lumOff val="80000"/>
                          </a:schemeClr>
                        </a:solidFill>
                      </a:tcPr>
                    </a:tc>
                    <a:tc>
                      <a:txBody>
                        <a:bodyPr/>
                        <a:lstStyle/>
                        <a:p>
                          <a:pPr algn="ctr"/>
                          <a:r>
                            <a:rPr lang="en-GB" dirty="0" smtClean="0"/>
                            <a:t>0.1e-5,</a:t>
                          </a:r>
                          <a:r>
                            <a:rPr lang="en-GB" baseline="0" dirty="0" smtClean="0"/>
                            <a:t> 0.115</a:t>
                          </a:r>
                          <a:r>
                            <a:rPr lang="en-GB" dirty="0" smtClean="0"/>
                            <a:t>e-5</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562557185"/>
                      </a:ext>
                    </a:extLst>
                  </a:tr>
                  <a:tr h="372237">
                    <a:tc>
                      <a:txBody>
                        <a:bodyPr/>
                        <a:lstStyle/>
                        <a:p>
                          <a:endParaRPr lang="en-US"/>
                        </a:p>
                      </a:txBody>
                      <a:tcPr>
                        <a:blipFill>
                          <a:blip r:embed="rId4"/>
                          <a:stretch>
                            <a:fillRect l="-231" t="-1200000" r="-344804" b="-375410"/>
                          </a:stretch>
                        </a:blipFill>
                      </a:tcPr>
                    </a:tc>
                    <a:tc>
                      <a:txBody>
                        <a:bodyPr/>
                        <a:lstStyle/>
                        <a:p>
                          <a:endParaRPr lang="en-GB" b="1" dirty="0"/>
                        </a:p>
                      </a:txBody>
                      <a:tcPr>
                        <a:solidFill>
                          <a:schemeClr val="accent6">
                            <a:lumMod val="40000"/>
                            <a:lumOff val="60000"/>
                          </a:schemeClr>
                        </a:solidFill>
                      </a:tcPr>
                    </a:tc>
                    <a:tc>
                      <a:txBody>
                        <a:bodyPr/>
                        <a:lstStyle/>
                        <a:p>
                          <a:endParaRPr lang="en-US"/>
                        </a:p>
                      </a:txBody>
                      <a:tcPr>
                        <a:blipFill>
                          <a:blip r:embed="rId4"/>
                          <a:stretch>
                            <a:fillRect l="-279643" t="-1200000" r="-308571" b="-375410"/>
                          </a:stretch>
                        </a:blip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endParaRPr lang="en-US"/>
                        </a:p>
                      </a:txBody>
                      <a:tcPr>
                        <a:blipFill>
                          <a:blip r:embed="rId4"/>
                          <a:stretch>
                            <a:fillRect l="-231" t="-1300000" r="-344804" b="-275410"/>
                          </a:stretch>
                        </a:blipFill>
                      </a:tcPr>
                    </a:tc>
                    <a:tc>
                      <a:txBody>
                        <a:bodyPr/>
                        <a:lstStyle/>
                        <a:p>
                          <a:endParaRPr lang="en-GB" dirty="0"/>
                        </a:p>
                      </a:txBody>
                      <a:tcPr>
                        <a:solidFill>
                          <a:srgbClr val="FEF0E8"/>
                        </a:solidFill>
                      </a:tcPr>
                    </a:tc>
                    <a:tc>
                      <a:txBody>
                        <a:bodyPr/>
                        <a:lstStyle/>
                        <a:p>
                          <a:endParaRPr lang="en-US"/>
                        </a:p>
                      </a:txBody>
                      <a:tcPr>
                        <a:blipFill>
                          <a:blip r:embed="rId4"/>
                          <a:stretch>
                            <a:fillRect l="-279643" t="-1300000" r="-308571" b="-275410"/>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10/365</a:t>
                          </a:r>
                          <a:endParaRPr lang="en-GB" dirty="0"/>
                        </a:p>
                      </a:txBody>
                      <a:tcPr>
                        <a:solidFill>
                          <a:srgbClr val="FEF0E8"/>
                        </a:solidFill>
                      </a:tcPr>
                    </a:tc>
                    <a:tc>
                      <a:txBody>
                        <a:bodyPr/>
                        <a:lstStyle/>
                        <a:p>
                          <a:pPr algn="ctr"/>
                          <a:r>
                            <a:rPr lang="en-GB" dirty="0" smtClean="0"/>
                            <a:t>8/365</a:t>
                          </a:r>
                          <a:endParaRPr lang="en-GB" dirty="0"/>
                        </a:p>
                      </a:txBody>
                      <a:tcPr>
                        <a:solidFill>
                          <a:srgbClr val="FEF0E8"/>
                        </a:solidFill>
                      </a:tcPr>
                    </a:tc>
                    <a:extLst>
                      <a:ext uri="{0D108BD9-81ED-4DB2-BD59-A6C34878D82A}">
                        <a16:rowId xmlns:a16="http://schemas.microsoft.com/office/drawing/2014/main" val="4014622706"/>
                      </a:ext>
                    </a:extLst>
                  </a:tr>
                  <a:tr h="370840">
                    <a:tc>
                      <a:txBody>
                        <a:bodyPr/>
                        <a:lstStyle/>
                        <a:p>
                          <a:endParaRPr lang="en-US"/>
                        </a:p>
                      </a:txBody>
                      <a:tcPr>
                        <a:blipFill>
                          <a:blip r:embed="rId4"/>
                          <a:stretch>
                            <a:fillRect l="-231" t="-1400000" r="-344804" b="-175410"/>
                          </a:stretch>
                        </a:blipFill>
                      </a:tcPr>
                    </a:tc>
                    <a:tc>
                      <a:txBody>
                        <a:bodyPr/>
                        <a:lstStyle/>
                        <a:p>
                          <a:endParaRPr lang="en-GB" dirty="0"/>
                        </a:p>
                      </a:txBody>
                      <a:tcPr>
                        <a:solidFill>
                          <a:srgbClr val="FEF0E8"/>
                        </a:solidFill>
                      </a:tcPr>
                    </a:tc>
                    <a:tc>
                      <a:txBody>
                        <a:bodyPr/>
                        <a:lstStyle/>
                        <a:p>
                          <a:endParaRPr lang="en-US"/>
                        </a:p>
                      </a:txBody>
                      <a:tcPr>
                        <a:blipFill>
                          <a:blip r:embed="rId4"/>
                          <a:stretch>
                            <a:fillRect l="-279643" t="-1400000" r="-308571" b="-175410"/>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extLst>
                      <a:ext uri="{0D108BD9-81ED-4DB2-BD59-A6C34878D82A}">
                        <a16:rowId xmlns:a16="http://schemas.microsoft.com/office/drawing/2014/main" val="1489425667"/>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12</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Estimation of values</a:t>
            </a:r>
          </a:p>
        </p:txBody>
      </p:sp>
      <p:pic>
        <p:nvPicPr>
          <p:cNvPr id="11" name="Picture 10"/>
          <p:cNvPicPr>
            <a:picLocks noChangeAspect="1"/>
          </p:cNvPicPr>
          <p:nvPr/>
        </p:nvPicPr>
        <p:blipFill rotWithShape="1">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8338258" y="-93358"/>
            <a:ext cx="936320" cy="1231241"/>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rotWithShape="1">
          <a:blip r:embed="rId6"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7313238" y="257835"/>
            <a:ext cx="608989" cy="800807"/>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72519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13</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Results</a:t>
            </a:r>
          </a:p>
        </p:txBody>
      </p:sp>
      <mc:AlternateContent xmlns:mc="http://schemas.openxmlformats.org/markup-compatibility/2006" xmlns:a14="http://schemas.microsoft.com/office/drawing/2010/main">
        <mc:Choice Requires="a14">
          <p:sp>
            <p:nvSpPr>
              <p:cNvPr id="6" name="TextBox 5"/>
              <p:cNvSpPr txBox="1"/>
              <p:nvPr/>
            </p:nvSpPr>
            <p:spPr>
              <a:xfrm>
                <a:off x="334567" y="1196752"/>
                <a:ext cx="2016224" cy="4801314"/>
              </a:xfrm>
              <a:prstGeom prst="rect">
                <a:avLst/>
              </a:prstGeom>
              <a:noFill/>
            </p:spPr>
            <p:txBody>
              <a:bodyPr wrap="square" lIns="0" tIns="0" rIns="0" bIns="0" rtlCol="0">
                <a:spAutoFit/>
              </a:bodyPr>
              <a:lstStyle/>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Initial parameters:</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r>
                          <a:rPr lang="en-GB" i="1">
                            <a:latin typeface="Cambria Math" panose="02040503050406030204" pitchFamily="18" charset="0"/>
                            <a:ea typeface="Cambria Math" panose="02040503050406030204" pitchFamily="18" charset="0"/>
                            <a:cs typeface="Open Sans" panose="020B0606030504020204" pitchFamily="34" charset="0"/>
                          </a:rPr>
                          <m:t>0</m:t>
                        </m:r>
                      </m:sub>
                    </m:sSub>
                    <m:r>
                      <a:rPr lang="en-GB"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Both beetles have a higher clearance rate b for resource 2, and we do see that this resource ‘stabilizes’ at lower values. Again, N2 is expected to win the competition eventually.</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4567" y="1196752"/>
                <a:ext cx="2016224" cy="4801314"/>
              </a:xfrm>
              <a:prstGeom prst="rect">
                <a:avLst/>
              </a:prstGeom>
              <a:blipFill>
                <a:blip r:embed="rId4"/>
                <a:stretch>
                  <a:fillRect l="-6344" t="-1269" r="-7855"/>
                </a:stretch>
              </a:blipFill>
            </p:spPr>
            <p:txBody>
              <a:bodyPr/>
              <a:lstStyle/>
              <a:p>
                <a:r>
                  <a:rPr lang="en-GB">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43" y="1448779"/>
            <a:ext cx="9511623" cy="4789701"/>
          </a:xfrm>
          <a:prstGeom prst="rect">
            <a:avLst/>
          </a:prstGeom>
        </p:spPr>
      </p:pic>
      <p:pic>
        <p:nvPicPr>
          <p:cNvPr id="8" name="Picture 7"/>
          <p:cNvPicPr>
            <a:picLocks noChangeAspect="1"/>
          </p:cNvPicPr>
          <p:nvPr/>
        </p:nvPicPr>
        <p:blipFill rotWithShape="1">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6094607" y="1346804"/>
            <a:ext cx="936320" cy="1231241"/>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rotWithShape="1">
          <a:blip r:embed="rId7"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7032961" y="3443226"/>
            <a:ext cx="608989" cy="800807"/>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292419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14</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Code in Python</a:t>
            </a:r>
          </a:p>
        </p:txBody>
      </p:sp>
      <p:sp>
        <p:nvSpPr>
          <p:cNvPr id="6" name="TextBox 5"/>
          <p:cNvSpPr txBox="1"/>
          <p:nvPr/>
        </p:nvSpPr>
        <p:spPr>
          <a:xfrm>
            <a:off x="334566" y="1196752"/>
            <a:ext cx="5616624" cy="5232202"/>
          </a:xfrm>
          <a:prstGeom prst="rect">
            <a:avLst/>
          </a:prstGeom>
          <a:noFill/>
        </p:spPr>
        <p:txBody>
          <a:bodyPr wrap="square" lIns="0" tIns="0" rIns="0" bIns="0" rtlCol="0">
            <a:spAutoFit/>
          </a:bodyPr>
          <a:lstStyle/>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def</a:t>
            </a:r>
            <a:r>
              <a:rPr lang="en-GB" sz="1000" dirty="0">
                <a:latin typeface="Consolas" panose="020B0609020204030204" pitchFamily="49" charset="0"/>
                <a:ea typeface="Open Sans" panose="020B0606030504020204" pitchFamily="34" charset="0"/>
                <a:cs typeface="Open Sans" panose="020B0606030504020204" pitchFamily="34" charset="0"/>
              </a:rPr>
              <a:t> deriv2(state,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Ns =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 = lambda j: </a:t>
            </a:r>
            <a:r>
              <a:rPr lang="en-GB" sz="1000" dirty="0" err="1">
                <a:latin typeface="Consolas" panose="020B0609020204030204" pitchFamily="49" charset="0"/>
                <a:ea typeface="Open Sans" panose="020B0606030504020204" pitchFamily="34" charset="0"/>
                <a:cs typeface="Open Sans" panose="020B0606030504020204" pitchFamily="34" charset="0"/>
              </a:rPr>
              <a:t>np.sum</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C = lambda j: </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(j) +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[j])</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 R in enumerate(</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]*(K - R) - sum(C(j)*Ns[j] for j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N in enumerate(Ns):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(eps[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]*C(</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ds[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return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([[0.1, 0.112],[0.1, 0.115]]) #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 /(day*beetle)</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np.multiply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1e-5)</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 [0.1, 0.15] # g/(beetle*day)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ds =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 [10/</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8/</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K = 10000 # Unit: [g/</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t = </a:t>
            </a:r>
            <a:r>
              <a:rPr lang="en-GB" sz="1000" dirty="0" err="1">
                <a:latin typeface="Consolas" panose="020B0609020204030204" pitchFamily="49" charset="0"/>
                <a:ea typeface="Open Sans" panose="020B0606030504020204" pitchFamily="34" charset="0"/>
                <a:cs typeface="Open Sans" panose="020B0606030504020204" pitchFamily="34" charset="0"/>
              </a:rPr>
              <a:t>np.linspace</a:t>
            </a:r>
            <a:r>
              <a:rPr lang="en-GB" sz="1000" dirty="0">
                <a:latin typeface="Consolas" panose="020B0609020204030204" pitchFamily="49" charset="0"/>
                <a:ea typeface="Open Sans" panose="020B0606030504020204" pitchFamily="34" charset="0"/>
                <a:cs typeface="Open Sans" panose="020B0606030504020204" pitchFamily="34" charset="0"/>
              </a:rPr>
              <a:t>(0, 15000, 100000)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 [0, 0, 50, 50]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2</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 =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sol =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r>
              <a:rPr lang="en-GB" sz="1000" dirty="0">
                <a:latin typeface="Consolas" panose="020B0609020204030204" pitchFamily="49" charset="0"/>
                <a:ea typeface="Open Sans" panose="020B0606030504020204" pitchFamily="34" charset="0"/>
                <a:cs typeface="Open Sans" panose="020B0606030504020204" pitchFamily="34" charset="0"/>
              </a:rPr>
              <a:t>(deriv2, </a:t>
            </a: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R1, R2, N1, N2 = sol</a:t>
            </a:r>
          </a:p>
        </p:txBody>
      </p:sp>
      <p:sp>
        <p:nvSpPr>
          <p:cNvPr id="7" name="TextBox 6"/>
          <p:cNvSpPr txBox="1"/>
          <p:nvPr/>
        </p:nvSpPr>
        <p:spPr>
          <a:xfrm>
            <a:off x="6106402" y="3356992"/>
            <a:ext cx="5832648" cy="2923877"/>
          </a:xfrm>
          <a:prstGeom prst="rect">
            <a:avLst/>
          </a:prstGeom>
          <a:noFill/>
        </p:spPr>
        <p:txBody>
          <a:bodyPr wrap="square" lIns="0" tIns="0" rIns="0" bIns="0" rtlCol="0">
            <a:spAutoFit/>
          </a:bodyPr>
          <a:lstStyle/>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fig, </a:t>
            </a:r>
            <a:r>
              <a:rPr lang="en-GB" sz="1000" dirty="0" err="1">
                <a:latin typeface="Consolas" panose="020B0609020204030204" pitchFamily="49" charset="0"/>
                <a:ea typeface="Open Sans" panose="020B0606030504020204" pitchFamily="34" charset="0"/>
                <a:cs typeface="Open Sans" panose="020B0606030504020204" pitchFamily="34" charset="0"/>
              </a:rPr>
              <a:t>ax</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plt.subplots</a:t>
            </a:r>
            <a:r>
              <a:rPr lang="en-GB" sz="1000" dirty="0">
                <a:latin typeface="Consolas" panose="020B0609020204030204" pitchFamily="49" charset="0"/>
                <a:ea typeface="Open Sans" panose="020B0606030504020204" pitchFamily="34" charset="0"/>
                <a:cs typeface="Open Sans" panose="020B0606030504020204" pitchFamily="34" charset="0"/>
              </a:rPr>
              <a:t>(1,1, </a:t>
            </a:r>
            <a:r>
              <a:rPr lang="en-GB" sz="1000" dirty="0" err="1">
                <a:latin typeface="Consolas" panose="020B0609020204030204" pitchFamily="49" charset="0"/>
                <a:ea typeface="Open Sans" panose="020B0606030504020204" pitchFamily="34" charset="0"/>
                <a:cs typeface="Open Sans" panose="020B0606030504020204" pitchFamily="34" charset="0"/>
              </a:rPr>
              <a:t>figsize</a:t>
            </a:r>
            <a:r>
              <a:rPr lang="en-GB" sz="1000" dirty="0">
                <a:latin typeface="Consolas" panose="020B0609020204030204" pitchFamily="49" charset="0"/>
                <a:ea typeface="Open Sans" panose="020B0606030504020204" pitchFamily="34" charset="0"/>
                <a:cs typeface="Open Sans" panose="020B0606030504020204" pitchFamily="34" charset="0"/>
              </a:rPr>
              <a:t>=(12, 6), </a:t>
            </a:r>
            <a:r>
              <a:rPr lang="en-GB" sz="1000" dirty="0" err="1">
                <a:latin typeface="Consolas" panose="020B0609020204030204" pitchFamily="49" charset="0"/>
                <a:ea typeface="Open Sans" panose="020B0606030504020204" pitchFamily="34" charset="0"/>
                <a:cs typeface="Open Sans" panose="020B0606030504020204" pitchFamily="34" charset="0"/>
              </a:rPr>
              <a:t>tight_layout</a:t>
            </a:r>
            <a:r>
              <a:rPr lang="en-GB" sz="1000" dirty="0">
                <a:latin typeface="Consolas" panose="020B0609020204030204" pitchFamily="49" charset="0"/>
                <a:ea typeface="Open Sans" panose="020B0606030504020204" pitchFamily="34" charset="0"/>
                <a:cs typeface="Open Sans" panose="020B0606030504020204" pitchFamily="34" charset="0"/>
              </a:rPr>
              <a:t>=True)</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ax.twinx</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ax_twin.plot</a:t>
            </a:r>
            <a:r>
              <a:rPr lang="en-GB" sz="1000" dirty="0">
                <a:latin typeface="Consolas" panose="020B0609020204030204" pitchFamily="49" charset="0"/>
                <a:ea typeface="Open Sans" panose="020B0606030504020204" pitchFamily="34" charset="0"/>
                <a:cs typeface="Open Sans" panose="020B0606030504020204" pitchFamily="34" charset="0"/>
              </a:rPr>
              <a:t>(t, R1 , label="R1",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ax_twin.plot</a:t>
            </a:r>
            <a:r>
              <a:rPr lang="en-GB" sz="1000" dirty="0">
                <a:latin typeface="Consolas" panose="020B0609020204030204" pitchFamily="49" charset="0"/>
                <a:ea typeface="Open Sans" panose="020B0606030504020204" pitchFamily="34" charset="0"/>
                <a:cs typeface="Open Sans" panose="020B0606030504020204" pitchFamily="34" charset="0"/>
              </a:rPr>
              <a:t>(t, R2 , label="R2",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skyblue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 [] , label="R1",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 [] , label="R2",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skyblue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(t, N1, label="N1",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mediumvioletred</a:t>
            </a:r>
            <a:r>
              <a:rPr lang="en-GB" sz="1000" dirty="0">
                <a:latin typeface="Consolas" panose="020B0609020204030204" pitchFamily="49" charset="0"/>
                <a:ea typeface="Open Sans" panose="020B0606030504020204" pitchFamily="34" charset="0"/>
                <a:cs typeface="Open Sans" panose="020B0606030504020204" pitchFamily="34" charset="0"/>
              </a:rPr>
              <a:t>',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(t, N2 , label="N2",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rebeccapurple</a:t>
            </a:r>
            <a:r>
              <a:rPr lang="en-GB" sz="1000" dirty="0">
                <a:latin typeface="Consolas" panose="020B0609020204030204" pitchFamily="49" charset="0"/>
                <a:ea typeface="Open Sans" panose="020B0606030504020204" pitchFamily="34" charset="0"/>
                <a:cs typeface="Open Sans" panose="020B0606030504020204" pitchFamily="34" charset="0"/>
              </a:rPr>
              <a:t>',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ax.set_ylabel</a:t>
            </a:r>
            <a:r>
              <a:rPr lang="en-GB" sz="1000" dirty="0">
                <a:latin typeface="Consolas" panose="020B0609020204030204" pitchFamily="49" charset="0"/>
                <a:ea typeface="Open Sans" panose="020B0606030504020204" pitchFamily="34" charset="0"/>
                <a:cs typeface="Open Sans" panose="020B0606030504020204" pitchFamily="34" charset="0"/>
              </a:rPr>
              <a:t>('Population density $\\left[ m^{-2} \\right]$')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ax_twin.set_ylabel</a:t>
            </a:r>
            <a:r>
              <a:rPr lang="en-GB" sz="1000" dirty="0">
                <a:latin typeface="Consolas" panose="020B0609020204030204" pitchFamily="49" charset="0"/>
                <a:ea typeface="Open Sans" panose="020B0606030504020204" pitchFamily="34" charset="0"/>
                <a:cs typeface="Open Sans" panose="020B0606030504020204" pitchFamily="34" charset="0"/>
              </a:rPr>
              <a:t>('Guano density $\\left[ \\frac{g}{m^{2}} \\right]$')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ax.set_xlabel</a:t>
            </a:r>
            <a:r>
              <a:rPr lang="en-GB" sz="1000" dirty="0">
                <a:latin typeface="Consolas" panose="020B0609020204030204" pitchFamily="49" charset="0"/>
                <a:ea typeface="Open Sans" panose="020B0606030504020204" pitchFamily="34" charset="0"/>
                <a:cs typeface="Open Sans" panose="020B0606030504020204" pitchFamily="34" charset="0"/>
              </a:rPr>
              <a:t>('Time [days]') </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ax.set_ylim</a:t>
            </a:r>
            <a:r>
              <a:rPr lang="en-GB" sz="1000" dirty="0">
                <a:latin typeface="Consolas" panose="020B0609020204030204" pitchFamily="49" charset="0"/>
                <a:ea typeface="Open Sans" panose="020B0606030504020204" pitchFamily="34" charset="0"/>
                <a:cs typeface="Open Sans" panose="020B0606030504020204" pitchFamily="34" charset="0"/>
              </a:rPr>
              <a:t>(bottom=0)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ax_twin.set_ylim</a:t>
            </a:r>
            <a:r>
              <a:rPr lang="en-GB" sz="1000" dirty="0">
                <a:latin typeface="Consolas" panose="020B0609020204030204" pitchFamily="49" charset="0"/>
                <a:ea typeface="Open Sans" panose="020B0606030504020204" pitchFamily="34" charset="0"/>
                <a:cs typeface="Open Sans" panose="020B0606030504020204" pitchFamily="34" charset="0"/>
              </a:rPr>
              <a:t>(bottom=0)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ax.legend</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bbox_to_anchor</a:t>
            </a:r>
            <a:r>
              <a:rPr lang="en-GB" sz="1000" dirty="0">
                <a:latin typeface="Consolas" panose="020B0609020204030204" pitchFamily="49" charset="0"/>
                <a:ea typeface="Open Sans" panose="020B0606030504020204" pitchFamily="34" charset="0"/>
                <a:cs typeface="Open Sans" panose="020B0606030504020204" pitchFamily="34" charset="0"/>
              </a:rPr>
              <a:t>=(1.15, 1), </a:t>
            </a:r>
            <a:r>
              <a:rPr lang="en-GB" sz="1000" dirty="0" err="1">
                <a:latin typeface="Consolas" panose="020B0609020204030204" pitchFamily="49" charset="0"/>
                <a:ea typeface="Open Sans" panose="020B0606030504020204" pitchFamily="34" charset="0"/>
                <a:cs typeface="Open Sans" panose="020B0606030504020204" pitchFamily="34" charset="0"/>
              </a:rPr>
              <a:t>loc</a:t>
            </a:r>
            <a:r>
              <a:rPr lang="en-GB" sz="1000" dirty="0">
                <a:latin typeface="Consolas" panose="020B0609020204030204" pitchFamily="49" charset="0"/>
                <a:ea typeface="Open Sans" panose="020B0606030504020204" pitchFamily="34" charset="0"/>
                <a:cs typeface="Open Sans" panose="020B0606030504020204" pitchFamily="34" charset="0"/>
              </a:rPr>
              <a:t>=2, </a:t>
            </a:r>
            <a:r>
              <a:rPr lang="en-GB" sz="1000" dirty="0" err="1">
                <a:latin typeface="Consolas" panose="020B0609020204030204" pitchFamily="49" charset="0"/>
                <a:ea typeface="Open Sans" panose="020B0606030504020204" pitchFamily="34" charset="0"/>
                <a:cs typeface="Open Sans" panose="020B0606030504020204" pitchFamily="34" charset="0"/>
              </a:rPr>
              <a:t>borderaxespad</a:t>
            </a:r>
            <a:r>
              <a:rPr lang="en-GB" sz="1000" dirty="0">
                <a:latin typeface="Consolas" panose="020B0609020204030204" pitchFamily="49" charset="0"/>
                <a:ea typeface="Open Sans" panose="020B0606030504020204" pitchFamily="34" charset="0"/>
                <a:cs typeface="Open Sans" panose="020B0606030504020204" pitchFamily="34" charset="0"/>
              </a:rPr>
              <a:t>=0.5,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=15)</a:t>
            </a:r>
          </a:p>
        </p:txBody>
      </p:sp>
    </p:spTree>
    <p:custDataLst>
      <p:custData r:id="rId1"/>
      <p:custData r:id="rId2"/>
    </p:custDataLst>
    <p:extLst>
      <p:ext uri="{BB962C8B-B14F-4D97-AF65-F5344CB8AC3E}">
        <p14:creationId xmlns:p14="http://schemas.microsoft.com/office/powerpoint/2010/main" val="400798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91363737"/>
                  </p:ext>
                </p:extLst>
              </p:nvPr>
            </p:nvGraphicFramePr>
            <p:xfrm>
              <a:off x="433221" y="1398588"/>
              <a:ext cx="6461602" cy="4518153"/>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Crayfish,</a:t>
                          </a:r>
                          <a:r>
                            <a:rPr lang="en-GB" sz="1800" b="1" baseline="0" dirty="0"/>
                            <a:t> </a:t>
                          </a:r>
                          <a14:m>
                            <m:oMath xmlns:m="http://schemas.openxmlformats.org/officeDocument/2006/math">
                              <m:r>
                                <a:rPr lang="en-GB" sz="1800" b="1" i="1" smtClean="0">
                                  <a:latin typeface="Cambria Math" panose="02040503050406030204" pitchFamily="18" charset="0"/>
                                </a:rPr>
                                <m:t>𝑵</m:t>
                              </m:r>
                            </m:oMath>
                          </a14:m>
                          <a:endParaRPr lang="en-GB" sz="1800" b="1" dirty="0"/>
                        </a:p>
                      </a:txBody>
                      <a:tcPr>
                        <a:solidFill>
                          <a:schemeClr val="accent2">
                            <a:lumMod val="40000"/>
                            <a:lumOff val="60000"/>
                          </a:schemeClr>
                        </a:solidFill>
                      </a:tcPr>
                    </a:tc>
                    <a:tc>
                      <a:txBody>
                        <a:bodyPr/>
                        <a:lstStyle/>
                        <a:p>
                          <a:endParaRPr lang="en-GB" sz="1800"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sz="1800"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sz="1800"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sz="1800" dirty="0"/>
                            <a:t>Longevity, </a:t>
                          </a:r>
                          <a14:m>
                            <m:oMath xmlns:m="http://schemas.openxmlformats.org/officeDocument/2006/math">
                              <m:r>
                                <a:rPr lang="el-GR" sz="1800" b="0" i="1" smtClean="0">
                                  <a:latin typeface="Cambria Math" panose="02040503050406030204" pitchFamily="18" charset="0"/>
                                </a:rPr>
                                <m:t>𝜆</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sz="1800" b="0" i="0" smtClean="0">
                                    <a:latin typeface="Cambria Math" panose="02040503050406030204" pitchFamily="18" charset="0"/>
                                    <a:ea typeface="Cambria Math" panose="02040503050406030204" pitchFamily="18" charset="0"/>
                                    <a:cs typeface="Open Sans" panose="020B0606030504020204" pitchFamily="34" charset="0"/>
                                  </a:rPr>
                                  <m:t>days</m:t>
                                </m:r>
                                <m:r>
                                  <a:rPr lang="en-GB" sz="1800"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1361036618"/>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Death rate</a:t>
                          </a:r>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sz="1800" b="0" i="1" smtClean="0">
                                        <a:latin typeface="Cambria Math" panose="02040503050406030204" pitchFamily="18" charset="0"/>
                                      </a:rPr>
                                      <m:t>𝜆</m:t>
                                    </m:r>
                                    <m:r>
                                      <m:rPr>
                                        <m:nor/>
                                      </m:rPr>
                                      <a:rPr lang="en-GB" sz="1800" dirty="0"/>
                                      <m:t> </m:t>
                                    </m:r>
                                  </m:den>
                                </m:f>
                              </m:oMath>
                            </m:oMathPara>
                          </a14:m>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m:rPr>
                                        <m:sty m:val="p"/>
                                      </m:rPr>
                                      <a:rPr lang="en-GB" sz="1800" b="0" i="0" smtClean="0">
                                        <a:latin typeface="Cambria Math" panose="02040503050406030204" pitchFamily="18" charset="0"/>
                                        <a:ea typeface="Cambria Math" panose="02040503050406030204" pitchFamily="18" charset="0"/>
                                        <a:cs typeface="Open Sans" panose="020B0606030504020204" pitchFamily="34" charset="0"/>
                                      </a:rPr>
                                      <m:t>days</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E7E9FD"/>
                        </a:solidFill>
                      </a:tcPr>
                    </a:tc>
                    <a:extLst>
                      <a:ext uri="{0D108BD9-81ED-4DB2-BD59-A6C34878D82A}">
                        <a16:rowId xmlns:a16="http://schemas.microsoft.com/office/drawing/2014/main" val="3325176680"/>
                      </a:ext>
                    </a:extLst>
                  </a:tr>
                  <a:tr h="370840">
                    <a:tc>
                      <a:txBody>
                        <a:bodyPr/>
                        <a:lstStyle/>
                        <a:p>
                          <a:r>
                            <a:rPr lang="en-GB" sz="1800" dirty="0"/>
                            <a:t>Offspring,</a:t>
                          </a:r>
                          <a:r>
                            <a:rPr lang="en-GB" sz="1800" dirty="0">
                              <a:ea typeface="Cambria Math" panose="02040503050406030204" pitchFamily="18" charset="0"/>
                              <a:cs typeface="Open Sans" panose="020B0606030504020204" pitchFamily="34" charset="0"/>
                            </a:rPr>
                            <a:t> </a:t>
                          </a:r>
                          <a14:m>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m:rPr>
                                        <m:sty m:val="p"/>
                                      </m:rPr>
                                      <a:rPr lang="en-GB" sz="1800" b="0" i="0" smtClean="0">
                                        <a:latin typeface="Cambria Math" panose="02040503050406030204" pitchFamily="18" charset="0"/>
                                        <a:ea typeface="Cambria Math" panose="02040503050406030204" pitchFamily="18" charset="0"/>
                                        <a:cs typeface="Open Sans" panose="020B0606030504020204" pitchFamily="34" charset="0"/>
                                      </a:rPr>
                                      <m:t>year</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3976685476"/>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3660273468"/>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sz="1800"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sz="1800" b="0" i="1" smtClean="0">
                                            <a:latin typeface="Cambria Math" panose="02040503050406030204" pitchFamily="18" charset="0"/>
                                            <a:ea typeface="Cambria Math" panose="02040503050406030204" pitchFamily="18" charset="0"/>
                                            <a:cs typeface="Open Sans" panose="020B0606030504020204" pitchFamily="34" charset="0"/>
                                          </a:rPr>
                                          <m:t>=365 </m:t>
                                        </m:r>
                                        <m:r>
                                          <a:rPr lang="en-GB" sz="1800" i="1" smtClean="0">
                                            <a:latin typeface="Cambria Math" panose="02040503050406030204" pitchFamily="18" charset="0"/>
                                            <a:ea typeface="Cambria Math" panose="02040503050406030204" pitchFamily="18" charset="0"/>
                                            <a:cs typeface="Open Sans" panose="020B0606030504020204" pitchFamily="34" charset="0"/>
                                          </a:rPr>
                                          <m:t>∙</m:t>
                                        </m:r>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i="1">
                                            <a:latin typeface="Cambria Math" panose="02040503050406030204" pitchFamily="18" charset="0"/>
                                            <a:ea typeface="Cambria Math" panose="02040503050406030204" pitchFamily="18" charset="0"/>
                                            <a:cs typeface="Open Sans" panose="020B0606030504020204" pitchFamily="34" charset="0"/>
                                          </a:rPr>
                                          <m:t>𝑓𝑟</m:t>
                                        </m:r>
                                      </m:sub>
                                    </m:sSub>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i="1">
                                        <a:latin typeface="Cambria Math" panose="02040503050406030204" pitchFamily="18" charset="0"/>
                                        <a:ea typeface="Cambria Math" panose="02040503050406030204" pitchFamily="18" charset="0"/>
                                        <a:cs typeface="Open Sans" panose="020B0606030504020204" pitchFamily="34" charset="0"/>
                                      </a:rPr>
                                      <m:t>𝑓</m:t>
                                    </m:r>
                                  </m:e>
                                  <m:sub>
                                    <m:r>
                                      <a:rPr lang="en-GB" sz="1800"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2978567167"/>
                      </a:ext>
                    </a:extLst>
                  </a:tr>
                  <a:tr h="370840">
                    <a:tc>
                      <a:txBody>
                        <a:bodyPr/>
                        <a:lstStyle/>
                        <a:p>
                          <a:r>
                            <a:rPr lang="en-GB" sz="1800" dirty="0"/>
                            <a:t>Max consumption, </a:t>
                          </a:r>
                          <a14:m>
                            <m:oMath xmlns:m="http://schemas.openxmlformats.org/officeDocument/2006/math">
                              <m:sSub>
                                <m:sSubPr>
                                  <m:ctrlPr>
                                    <a:rPr lang="en-GB" sz="1800" i="1" smtClean="0">
                                      <a:latin typeface="Cambria Math" panose="02040503050406030204" pitchFamily="18" charset="0"/>
                                      <a:ea typeface="Open Sans" panose="020B0606030504020204" pitchFamily="34" charset="0"/>
                                      <a:cs typeface="Open Sans" panose="020B0606030504020204" pitchFamily="34" charset="0"/>
                                    </a:rPr>
                                  </m:ctrlPr>
                                </m:sSubPr>
                                <m:e>
                                  <m:r>
                                    <a:rPr lang="en-GB" sz="1800"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sz="1800"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US"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1298358641"/>
                      </a:ext>
                    </a:extLst>
                  </a:tr>
                  <a:tr h="370840">
                    <a:tc>
                      <a:txBody>
                        <a:bodyPr/>
                        <a:lstStyle/>
                        <a:p>
                          <a:r>
                            <a:rPr lang="en-GB" sz="1800" dirty="0"/>
                            <a:t>Efficiency, </a:t>
                          </a:r>
                          <a14:m>
                            <m:oMath xmlns:m="http://schemas.openxmlformats.org/officeDocument/2006/math">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sz="1800"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Clearance rate, </a:t>
                          </a:r>
                          <a14:m>
                            <m:oMath xmlns:m="http://schemas.openxmlformats.org/officeDocument/2006/math">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Population growth</a:t>
                          </a:r>
                          <a:r>
                            <a:rPr lang="en-GB" sz="1800" baseline="0" dirty="0"/>
                            <a:t> </a:t>
                          </a:r>
                          <a:r>
                            <a:rPr lang="en-GB" sz="1800" dirty="0"/>
                            <a:t>rate,</a:t>
                          </a:r>
                          <a:r>
                            <a:rPr lang="en-GB" sz="1800" baseline="0" dirty="0"/>
                            <a:t> </a:t>
                          </a:r>
                          <a14:m>
                            <m:oMath xmlns:m="http://schemas.openxmlformats.org/officeDocument/2006/math">
                              <m:r>
                                <a:rPr lang="en-GB" sz="1800" b="0" i="1" baseline="0" smtClean="0">
                                  <a:latin typeface="Cambria Math" panose="02040503050406030204" pitchFamily="18" charset="0"/>
                                </a:rPr>
                                <m:t>𝑟</m:t>
                              </m:r>
                            </m:oMath>
                          </a14:m>
                          <a:endParaRPr lang="en-GB" sz="1800" dirty="0"/>
                        </a:p>
                      </a:txBody>
                      <a:tcPr>
                        <a:solidFill>
                          <a:srgbClr val="E7E9FD"/>
                        </a:solidFill>
                      </a:tcPr>
                    </a:tc>
                    <a:tc>
                      <a:txBody>
                        <a:bodyPr/>
                        <a:lstStyle/>
                        <a:p>
                          <a:endParaRPr lang="en-GB" sz="1800"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E7E9FD"/>
                        </a:solidFill>
                      </a:tcPr>
                    </a:tc>
                    <a:extLst>
                      <a:ext uri="{0D108BD9-81ED-4DB2-BD59-A6C34878D82A}">
                        <a16:rowId xmlns:a16="http://schemas.microsoft.com/office/drawing/2014/main" val="408574863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91363737"/>
                  </p:ext>
                </p:extLst>
              </p:nvPr>
            </p:nvGraphicFramePr>
            <p:xfrm>
              <a:off x="433221" y="1398588"/>
              <a:ext cx="6461602" cy="4518153"/>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2237">
                    <a:tc>
                      <a:txBody>
                        <a:bodyPr/>
                        <a:lstStyle/>
                        <a:p>
                          <a:endParaRPr lang="en-DE"/>
                        </a:p>
                      </a:txBody>
                      <a:tcPr>
                        <a:blipFill>
                          <a:blip r:embed="rId4"/>
                          <a:stretch>
                            <a:fillRect l="-457" t="-106667" r="-133790" b="-1160000"/>
                          </a:stretch>
                        </a:blipFill>
                      </a:tcPr>
                    </a:tc>
                    <a:tc>
                      <a:txBody>
                        <a:bodyPr/>
                        <a:lstStyle/>
                        <a:p>
                          <a:endParaRPr lang="en-GB" sz="1800" b="1" dirty="0"/>
                        </a:p>
                      </a:txBody>
                      <a:tcPr>
                        <a:solidFill>
                          <a:schemeClr val="accent2">
                            <a:lumMod val="40000"/>
                            <a:lumOff val="60000"/>
                          </a:schemeClr>
                        </a:solidFill>
                      </a:tcPr>
                    </a:tc>
                    <a:tc>
                      <a:txBody>
                        <a:bodyPr/>
                        <a:lstStyle/>
                        <a:p>
                          <a:endParaRPr lang="en-DE"/>
                        </a:p>
                      </a:txBody>
                      <a:tcPr>
                        <a:blipFill>
                          <a:blip r:embed="rId4"/>
                          <a:stretch>
                            <a:fillRect l="-261702" t="-106667" r="-2128" b="-1160000"/>
                          </a:stretch>
                        </a:blipFill>
                      </a:tcPr>
                    </a:tc>
                    <a:extLst>
                      <a:ext uri="{0D108BD9-81ED-4DB2-BD59-A6C34878D82A}">
                        <a16:rowId xmlns:a16="http://schemas.microsoft.com/office/drawing/2014/main" val="3070722182"/>
                      </a:ext>
                    </a:extLst>
                  </a:tr>
                  <a:tr h="370840">
                    <a:tc>
                      <a:txBody>
                        <a:bodyPr/>
                        <a:lstStyle/>
                        <a:p>
                          <a:endParaRPr lang="en-DE"/>
                        </a:p>
                      </a:txBody>
                      <a:tcPr>
                        <a:blipFill>
                          <a:blip r:embed="rId4"/>
                          <a:stretch>
                            <a:fillRect l="-457" t="-213793" r="-133790" b="-1100000"/>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213793" r="-2128" b="-1100000"/>
                          </a:stretch>
                        </a:blipFill>
                      </a:tcPr>
                    </a:tc>
                    <a:extLst>
                      <a:ext uri="{0D108BD9-81ED-4DB2-BD59-A6C34878D82A}">
                        <a16:rowId xmlns:a16="http://schemas.microsoft.com/office/drawing/2014/main" val="1361036618"/>
                      </a:ext>
                    </a:extLst>
                  </a:tr>
                  <a:tr h="370840">
                    <a:tc>
                      <a:txBody>
                        <a:bodyPr/>
                        <a:lstStyle/>
                        <a:p>
                          <a:r>
                            <a:rPr lang="en-GB" sz="1800" dirty="0">
                              <a:latin typeface="Open Sans" panose="020B0606030504020204" pitchFamily="34" charset="0"/>
                              <a:ea typeface="Open Sans" panose="020B0606030504020204" pitchFamily="34" charset="0"/>
                              <a:cs typeface="Open Sans" panose="020B0606030504020204" pitchFamily="34" charset="0"/>
                            </a:rPr>
                            <a:t>Death rate</a:t>
                          </a:r>
                          <a:endParaRPr lang="en-GB" sz="1800" dirty="0"/>
                        </a:p>
                      </a:txBody>
                      <a:tcPr>
                        <a:solidFill>
                          <a:srgbClr val="E7E9FD"/>
                        </a:solidFill>
                      </a:tcPr>
                    </a:tc>
                    <a:tc>
                      <a:txBody>
                        <a:bodyPr/>
                        <a:lstStyle/>
                        <a:p>
                          <a:endParaRPr lang="en-DE"/>
                        </a:p>
                      </a:txBody>
                      <a:tcPr>
                        <a:blipFill>
                          <a:blip r:embed="rId4"/>
                          <a:stretch>
                            <a:fillRect l="-147651" t="-313793" r="-96644" b="-1000000"/>
                          </a:stretch>
                        </a:blipFill>
                      </a:tcPr>
                    </a:tc>
                    <a:tc>
                      <a:txBody>
                        <a:bodyPr/>
                        <a:lstStyle/>
                        <a:p>
                          <a:endParaRPr lang="en-DE"/>
                        </a:p>
                      </a:txBody>
                      <a:tcPr>
                        <a:blipFill>
                          <a:blip r:embed="rId4"/>
                          <a:stretch>
                            <a:fillRect l="-261702" t="-313793" r="-2128" b="-1000000"/>
                          </a:stretch>
                        </a:blipFill>
                      </a:tcPr>
                    </a:tc>
                    <a:extLst>
                      <a:ext uri="{0D108BD9-81ED-4DB2-BD59-A6C34878D82A}">
                        <a16:rowId xmlns:a16="http://schemas.microsoft.com/office/drawing/2014/main" val="3325176680"/>
                      </a:ext>
                    </a:extLst>
                  </a:tr>
                  <a:tr h="370840">
                    <a:tc>
                      <a:txBody>
                        <a:bodyPr/>
                        <a:lstStyle/>
                        <a:p>
                          <a:endParaRPr lang="en-DE"/>
                        </a:p>
                      </a:txBody>
                      <a:tcPr>
                        <a:blipFill>
                          <a:blip r:embed="rId4"/>
                          <a:stretch>
                            <a:fillRect l="-457" t="-413793" r="-133790" b="-900000"/>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413793" r="-2128" b="-900000"/>
                          </a:stretch>
                        </a:blipFill>
                      </a:tcPr>
                    </a:tc>
                    <a:extLst>
                      <a:ext uri="{0D108BD9-81ED-4DB2-BD59-A6C34878D82A}">
                        <a16:rowId xmlns:a16="http://schemas.microsoft.com/office/drawing/2014/main" val="3976685476"/>
                      </a:ext>
                    </a:extLst>
                  </a:tr>
                  <a:tr h="387795">
                    <a:tc>
                      <a:txBody>
                        <a:bodyPr/>
                        <a:lstStyle/>
                        <a:p>
                          <a:endParaRPr lang="en-DE"/>
                        </a:p>
                      </a:txBody>
                      <a:tcPr>
                        <a:blipFill>
                          <a:blip r:embed="rId4"/>
                          <a:stretch>
                            <a:fillRect l="-457" t="-480645" r="-133790" b="-741935"/>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480645" r="-2128" b="-741935"/>
                          </a:stretch>
                        </a:blipFill>
                      </a:tcPr>
                    </a:tc>
                    <a:extLst>
                      <a:ext uri="{0D108BD9-81ED-4DB2-BD59-A6C34878D82A}">
                        <a16:rowId xmlns:a16="http://schemas.microsoft.com/office/drawing/2014/main" val="3660273468"/>
                      </a:ext>
                    </a:extLst>
                  </a:tr>
                  <a:tr h="386969">
                    <a:tc>
                      <a:txBody>
                        <a:bodyPr/>
                        <a:lstStyle/>
                        <a:p>
                          <a:endParaRPr lang="en-DE"/>
                        </a:p>
                      </a:txBody>
                      <a:tcPr>
                        <a:blipFill>
                          <a:blip r:embed="rId4"/>
                          <a:stretch>
                            <a:fillRect l="-457" t="-600000" r="-133790" b="-666667"/>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600000" r="-2128" b="-666667"/>
                          </a:stretch>
                        </a:blipFill>
                      </a:tcPr>
                    </a:tc>
                    <a:extLst>
                      <a:ext uri="{0D108BD9-81ED-4DB2-BD59-A6C34878D82A}">
                        <a16:rowId xmlns:a16="http://schemas.microsoft.com/office/drawing/2014/main" val="1018975124"/>
                      </a:ext>
                    </a:extLst>
                  </a:tr>
                  <a:tr h="387795">
                    <a:tc>
                      <a:txBody>
                        <a:bodyPr/>
                        <a:lstStyle/>
                        <a:p>
                          <a:endParaRPr lang="en-DE"/>
                        </a:p>
                      </a:txBody>
                      <a:tcPr>
                        <a:blipFill>
                          <a:blip r:embed="rId4"/>
                          <a:stretch>
                            <a:fillRect l="-457" t="-677419" r="-133790" b="-545161"/>
                          </a:stretch>
                        </a:blipFill>
                      </a:tcPr>
                    </a:tc>
                    <a:tc>
                      <a:txBody>
                        <a:bodyPr/>
                        <a:lstStyle/>
                        <a:p>
                          <a:endParaRPr lang="en-DE"/>
                        </a:p>
                      </a:txBody>
                      <a:tcPr>
                        <a:blipFill>
                          <a:blip r:embed="rId4"/>
                          <a:stretch>
                            <a:fillRect l="-147651" t="-677419" r="-96644" b="-545161"/>
                          </a:stretch>
                        </a:blipFill>
                      </a:tcPr>
                    </a:tc>
                    <a:tc>
                      <a:txBody>
                        <a:bodyPr/>
                        <a:lstStyle/>
                        <a:p>
                          <a:endParaRPr lang="en-DE"/>
                        </a:p>
                      </a:txBody>
                      <a:tcPr>
                        <a:blipFill>
                          <a:blip r:embed="rId4"/>
                          <a:stretch>
                            <a:fillRect l="-261702" t="-677419" r="-2128" b="-545161"/>
                          </a:stretch>
                        </a:blipFill>
                      </a:tcPr>
                    </a:tc>
                    <a:extLst>
                      <a:ext uri="{0D108BD9-81ED-4DB2-BD59-A6C34878D82A}">
                        <a16:rowId xmlns:a16="http://schemas.microsoft.com/office/drawing/2014/main" val="2978567167"/>
                      </a:ext>
                    </a:extLst>
                  </a:tr>
                  <a:tr h="370840">
                    <a:tc>
                      <a:txBody>
                        <a:bodyPr/>
                        <a:lstStyle/>
                        <a:p>
                          <a:endParaRPr lang="en-DE"/>
                        </a:p>
                      </a:txBody>
                      <a:tcPr>
                        <a:blipFill>
                          <a:blip r:embed="rId4"/>
                          <a:stretch>
                            <a:fillRect l="-457" t="-831034" r="-133790" b="-482759"/>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831034" r="-2128" b="-482759"/>
                          </a:stretch>
                        </a:blipFill>
                      </a:tcPr>
                    </a:tc>
                    <a:extLst>
                      <a:ext uri="{0D108BD9-81ED-4DB2-BD59-A6C34878D82A}">
                        <a16:rowId xmlns:a16="http://schemas.microsoft.com/office/drawing/2014/main" val="1298358641"/>
                      </a:ext>
                    </a:extLst>
                  </a:tr>
                  <a:tr h="387477">
                    <a:tc>
                      <a:txBody>
                        <a:bodyPr/>
                        <a:lstStyle/>
                        <a:p>
                          <a:endParaRPr lang="en-DE"/>
                        </a:p>
                      </a:txBody>
                      <a:tcPr>
                        <a:blipFill>
                          <a:blip r:embed="rId4"/>
                          <a:stretch>
                            <a:fillRect l="-457" t="-870968" r="-133790" b="-351613"/>
                          </a:stretch>
                        </a:blipFill>
                      </a:tcPr>
                    </a:tc>
                    <a:tc>
                      <a:txBody>
                        <a:bodyPr/>
                        <a:lstStyle/>
                        <a:p>
                          <a:endParaRPr lang="en-DE"/>
                        </a:p>
                      </a:txBody>
                      <a:tcPr>
                        <a:blipFill>
                          <a:blip r:embed="rId4"/>
                          <a:stretch>
                            <a:fillRect l="-147651" t="-870968" r="-96644" b="-351613"/>
                          </a:stretch>
                        </a:blipFill>
                      </a:tcPr>
                    </a:tc>
                    <a:tc>
                      <a:txBody>
                        <a:bodyPr/>
                        <a:lstStyle/>
                        <a:p>
                          <a:endParaRPr lang="en-DE"/>
                        </a:p>
                      </a:txBody>
                      <a:tcPr>
                        <a:blipFill>
                          <a:blip r:embed="rId4"/>
                          <a:stretch>
                            <a:fillRect l="-261702" t="-870968" r="-2128" b="-351613"/>
                          </a:stretch>
                        </a:blipFill>
                      </a:tcPr>
                    </a:tc>
                    <a:extLst>
                      <a:ext uri="{0D108BD9-81ED-4DB2-BD59-A6C34878D82A}">
                        <a16:rowId xmlns:a16="http://schemas.microsoft.com/office/drawing/2014/main" val="2831302107"/>
                      </a:ext>
                    </a:extLst>
                  </a:tr>
                  <a:tr h="370840">
                    <a:tc>
                      <a:txBody>
                        <a:bodyPr/>
                        <a:lstStyle/>
                        <a:p>
                          <a:endParaRPr lang="en-DE"/>
                        </a:p>
                      </a:txBody>
                      <a:tcPr>
                        <a:blipFill>
                          <a:blip r:embed="rId4"/>
                          <a:stretch>
                            <a:fillRect l="-457" t="-1037931" r="-133790" b="-275862"/>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1037931" r="-2128" b="-275862"/>
                          </a:stretch>
                        </a:blipFill>
                      </a:tcPr>
                    </a:tc>
                    <a:extLst>
                      <a:ext uri="{0D108BD9-81ED-4DB2-BD59-A6C34878D82A}">
                        <a16:rowId xmlns:a16="http://schemas.microsoft.com/office/drawing/2014/main" val="1562557185"/>
                      </a:ext>
                    </a:extLst>
                  </a:tr>
                  <a:tr h="370840">
                    <a:tc>
                      <a:txBody>
                        <a:bodyPr/>
                        <a:lstStyle/>
                        <a:p>
                          <a:endParaRPr lang="en-DE"/>
                        </a:p>
                      </a:txBody>
                      <a:tcPr>
                        <a:blipFill>
                          <a:blip r:embed="rId4"/>
                          <a:stretch>
                            <a:fillRect l="-457" t="-1137931" r="-133790" b="-175862"/>
                          </a:stretch>
                        </a:blipFill>
                      </a:tcPr>
                    </a:tc>
                    <a:tc>
                      <a:txBody>
                        <a:bodyPr/>
                        <a:lstStyle/>
                        <a:p>
                          <a:endParaRPr lang="en-GB" sz="1800" dirty="0"/>
                        </a:p>
                      </a:txBody>
                      <a:tcPr>
                        <a:solidFill>
                          <a:srgbClr val="E7E9FD"/>
                        </a:solidFill>
                      </a:tcPr>
                    </a:tc>
                    <a:tc>
                      <a:txBody>
                        <a:bodyPr/>
                        <a:lstStyle/>
                        <a:p>
                          <a:endParaRPr lang="en-DE"/>
                        </a:p>
                      </a:txBody>
                      <a:tcPr>
                        <a:blipFill>
                          <a:blip r:embed="rId4"/>
                          <a:stretch>
                            <a:fillRect l="-261702" t="-1137931" r="-2128" b="-175862"/>
                          </a:stretch>
                        </a:blipFill>
                      </a:tcPr>
                    </a:tc>
                    <a:extLst>
                      <a:ext uri="{0D108BD9-81ED-4DB2-BD59-A6C34878D82A}">
                        <a16:rowId xmlns:a16="http://schemas.microsoft.com/office/drawing/2014/main" val="4085748633"/>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2</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p>
        </p:txBody>
      </p:sp>
      <p:pic>
        <p:nvPicPr>
          <p:cNvPr id="7" name="Picture 6">
            <a:extLst>
              <a:ext uri="{FF2B5EF4-FFF2-40B4-BE49-F238E27FC236}">
                <a16:creationId xmlns:a16="http://schemas.microsoft.com/office/drawing/2014/main" id="{E9D8E92E-2D6A-DA49-B258-A9B872294DBF}"/>
              </a:ext>
            </a:extLst>
          </p:cNvPr>
          <p:cNvPicPr>
            <a:picLocks noChangeAspect="1"/>
          </p:cNvPicPr>
          <p:nvPr/>
        </p:nvPicPr>
        <p:blipFill>
          <a:blip r:embed="rId5"/>
          <a:stretch>
            <a:fillRect/>
          </a:stretch>
        </p:blipFill>
        <p:spPr>
          <a:xfrm>
            <a:off x="9658080" y="3276801"/>
            <a:ext cx="2278216" cy="2886684"/>
          </a:xfrm>
          <a:prstGeom prst="rect">
            <a:avLst/>
          </a:prstGeom>
        </p:spPr>
      </p:pic>
      <p:pic>
        <p:nvPicPr>
          <p:cNvPr id="1030" name="Picture 6" descr="Astacus Leptodactylus. Reduzca El Cangrejo Ibérico Sobre Fondo Blanco.  Fotos, Retratos, Imágenes Y Fotografía De Archivo Libres De Derecho. Image  11299377.">
            <a:extLst>
              <a:ext uri="{FF2B5EF4-FFF2-40B4-BE49-F238E27FC236}">
                <a16:creationId xmlns:a16="http://schemas.microsoft.com/office/drawing/2014/main" id="{B50B0967-5333-2B4B-A082-AD113918A4A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069" b="92069" l="10000" r="90000">
                        <a14:foregroundMark x1="53154" y1="92069" x2="53154" y2="92069"/>
                        <a14:foregroundMark x1="32923" y1="18391" x2="32923" y2="18391"/>
                        <a14:foregroundMark x1="33077" y1="18391" x2="33077" y2="18391"/>
                        <a14:foregroundMark x1="33923" y1="18391" x2="33923" y2="18391"/>
                        <a14:foregroundMark x1="34923" y1="19310" x2="34923" y2="19310"/>
                        <a14:foregroundMark x1="35692" y1="18966" x2="35692" y2="18966"/>
                        <a14:foregroundMark x1="36308" y1="19655" x2="36308" y2="19655"/>
                        <a14:foregroundMark x1="32308" y1="17816" x2="42692" y2="23218"/>
                        <a14:foregroundMark x1="64692" y1="16092" x2="76615" y2="8621"/>
                        <a14:foregroundMark x1="76846" y1="8276" x2="79615" y2="3218"/>
                        <a14:foregroundMark x1="78231" y1="8046" x2="78615" y2="5057"/>
                        <a14:foregroundMark x1="31154" y1="17471" x2="25231" y2="14943"/>
                        <a14:foregroundMark x1="25231" y1="14943" x2="25923" y2="11264"/>
                        <a14:foregroundMark x1="25769" y1="11609" x2="24000" y2="9540"/>
                        <a14:foregroundMark x1="25923" y1="9770" x2="25923" y2="9770"/>
                        <a14:foregroundMark x1="25154" y1="9540" x2="23385" y2="11839"/>
                        <a14:foregroundMark x1="25000" y1="11034" x2="23385" y2="10115"/>
                        <a14:foregroundMark x1="31308" y1="17471" x2="25692" y2="14828"/>
                        <a14:foregroundMark x1="25692" y1="14828" x2="24769" y2="13908"/>
                        <a14:foregroundMark x1="78231" y1="3908" x2="78615" y2="7701"/>
                        <a14:foregroundMark x1="77462" y1="7701" x2="74462" y2="10345"/>
                        <a14:foregroundMark x1="77077" y1="8276" x2="76615" y2="10115"/>
                        <a14:foregroundMark x1="78000" y1="6782" x2="79231" y2="8621"/>
                        <a14:foregroundMark x1="78846" y1="5057" x2="81385" y2="5977"/>
                        <a14:foregroundMark x1="79231" y1="3563" x2="81615" y2="2644"/>
                        <a14:foregroundMark x1="78846" y1="3908" x2="78846" y2="2069"/>
                      </a14:backgroundRemoval>
                    </a14:imgEffect>
                  </a14:imgLayer>
                </a14:imgProps>
              </a:ext>
              <a:ext uri="{28A0092B-C50C-407E-A947-70E740481C1C}">
                <a14:useLocalDpi xmlns:a14="http://schemas.microsoft.com/office/drawing/2010/main" val="0"/>
              </a:ext>
            </a:extLst>
          </a:blip>
          <a:srcRect/>
          <a:stretch>
            <a:fillRect/>
          </a:stretch>
        </p:blipFill>
        <p:spPr bwMode="auto">
          <a:xfrm rot="15895269">
            <a:off x="7839842" y="529676"/>
            <a:ext cx="3394733" cy="22719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DC9020-25E5-494D-9C57-F530049ED893}"/>
              </a:ext>
            </a:extLst>
          </p:cNvPr>
          <p:cNvSpPr txBox="1"/>
          <p:nvPr/>
        </p:nvSpPr>
        <p:spPr>
          <a:xfrm>
            <a:off x="7596140" y="2334445"/>
            <a:ext cx="2418932" cy="543739"/>
          </a:xfrm>
          <a:prstGeom prst="rect">
            <a:avLst/>
          </a:prstGeom>
          <a:noFill/>
        </p:spPr>
        <p:txBody>
          <a:bodyPr wrap="none" lIns="0" tIns="0" rIns="0" bIns="0" rtlCol="0">
            <a:spAutoFit/>
          </a:bodyPr>
          <a:lstStyle/>
          <a:p>
            <a:pPr>
              <a:spcBef>
                <a:spcPts val="432"/>
              </a:spcBef>
            </a:pPr>
            <a:r>
              <a:rPr lang="en-GB" dirty="0"/>
              <a:t>Crayfish</a:t>
            </a:r>
          </a:p>
          <a:p>
            <a:pPr>
              <a:spcBef>
                <a:spcPts val="432"/>
              </a:spcBef>
            </a:pPr>
            <a:r>
              <a:rPr lang="en-GB" i="1" dirty="0"/>
              <a:t>(</a:t>
            </a:r>
            <a:r>
              <a:rPr lang="en-GB" i="1" dirty="0" err="1"/>
              <a:t>Astacus</a:t>
            </a:r>
            <a:r>
              <a:rPr lang="en-GB" i="1" dirty="0"/>
              <a:t> </a:t>
            </a:r>
            <a:r>
              <a:rPr lang="en-GB" i="1" dirty="0" err="1"/>
              <a:t>leptodactylus</a:t>
            </a:r>
            <a:r>
              <a:rPr lang="en-GB" i="1" dirty="0"/>
              <a:t>)</a:t>
            </a:r>
            <a:endParaRPr lang="en-GB" dirty="0"/>
          </a:p>
        </p:txBody>
      </p:sp>
      <p:sp>
        <p:nvSpPr>
          <p:cNvPr id="30" name="TextBox 29">
            <a:extLst>
              <a:ext uri="{FF2B5EF4-FFF2-40B4-BE49-F238E27FC236}">
                <a16:creationId xmlns:a16="http://schemas.microsoft.com/office/drawing/2014/main" id="{231A23C2-0D28-1345-BB03-A653D2DBB438}"/>
              </a:ext>
            </a:extLst>
          </p:cNvPr>
          <p:cNvSpPr txBox="1"/>
          <p:nvPr/>
        </p:nvSpPr>
        <p:spPr>
          <a:xfrm>
            <a:off x="7206312" y="4125582"/>
            <a:ext cx="2649626" cy="984885"/>
          </a:xfrm>
          <a:prstGeom prst="rect">
            <a:avLst/>
          </a:prstGeom>
          <a:noFill/>
        </p:spPr>
        <p:txBody>
          <a:bodyPr wrap="square" lIns="0" tIns="0" rIns="0" bIns="0" rtlCol="0">
            <a:spAutoFit/>
          </a:bodyPr>
          <a:lstStyle/>
          <a:p>
            <a:pPr>
              <a:spcBef>
                <a:spcPts val="432"/>
              </a:spcBef>
            </a:pPr>
            <a:r>
              <a:rPr lang="en-GB" b="1" dirty="0"/>
              <a:t>Lake </a:t>
            </a:r>
            <a:r>
              <a:rPr lang="en-GB" b="1" dirty="0" err="1"/>
              <a:t>Eğirdir</a:t>
            </a:r>
            <a:r>
              <a:rPr lang="en-GB" b="1" dirty="0"/>
              <a:t> </a:t>
            </a:r>
            <a:br>
              <a:rPr lang="en-GB" dirty="0"/>
            </a:br>
            <a:r>
              <a:rPr lang="en-GB" dirty="0"/>
              <a:t>(located 180km north </a:t>
            </a:r>
            <a:br>
              <a:rPr lang="en-GB" dirty="0"/>
            </a:br>
            <a:r>
              <a:rPr lang="en-GB" dirty="0"/>
              <a:t>of Antalya, turkey)</a:t>
            </a:r>
            <a:br>
              <a:rPr lang="en-GB" dirty="0"/>
            </a:br>
            <a:r>
              <a:rPr lang="en-GB" dirty="0"/>
              <a:t>size (area): 482 km²</a:t>
            </a:r>
          </a:p>
        </p:txBody>
      </p:sp>
    </p:spTree>
    <p:custDataLst>
      <p:custData r:id="rId1"/>
      <p:custData r:id="rId2"/>
    </p:custDataLst>
    <p:extLst>
      <p:ext uri="{BB962C8B-B14F-4D97-AF65-F5344CB8AC3E}">
        <p14:creationId xmlns:p14="http://schemas.microsoft.com/office/powerpoint/2010/main" val="22135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23729194"/>
                  </p:ext>
                </p:extLst>
              </p:nvPr>
            </p:nvGraphicFramePr>
            <p:xfrm>
              <a:off x="415057" y="1417555"/>
              <a:ext cx="6461602" cy="2595880"/>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Carrying capacity, </a:t>
                          </a:r>
                          <a14:m>
                            <m:oMath xmlns:m="http://schemas.openxmlformats.org/officeDocument/2006/math">
                              <m:r>
                                <a:rPr lang="en-GB" sz="1800" b="0" i="1" baseline="0" smtClean="0">
                                  <a:latin typeface="Cambria Math" panose="02040503050406030204" pitchFamily="18" charset="0"/>
                                </a:rPr>
                                <m:t>𝐾</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FEF0E8"/>
                        </a:solidFill>
                      </a:tcPr>
                    </a:tc>
                    <a:extLst>
                      <a:ext uri="{0D108BD9-81ED-4DB2-BD59-A6C34878D82A}">
                        <a16:rowId xmlns:a16="http://schemas.microsoft.com/office/drawing/2014/main" val="14894256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Agent density, </a:t>
                          </a:r>
                          <a14:m>
                            <m:oMath xmlns:m="http://schemas.openxmlformats.org/officeDocument/2006/math">
                              <m:r>
                                <a:rPr lang="de-DE" sz="1800" b="0" i="1" smtClean="0">
                                  <a:latin typeface="Cambria Math" panose="02040503050406030204" pitchFamily="18" charset="0"/>
                                </a:rPr>
                                <m:t>𝐴</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𝐴</m:t>
                                    </m:r>
                                  </m:num>
                                  <m:den>
                                    <m:sSup>
                                      <m:sSupPr>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FEF0E8"/>
                        </a:solidFill>
                      </a:tcPr>
                    </a:tc>
                    <a:extLst>
                      <a:ext uri="{0D108BD9-81ED-4DB2-BD59-A6C34878D82A}">
                        <a16:rowId xmlns:a16="http://schemas.microsoft.com/office/drawing/2014/main" val="2661121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Profit, </a:t>
                          </a:r>
                          <a14:m>
                            <m:oMath xmlns:m="http://schemas.openxmlformats.org/officeDocument/2006/math">
                              <m:r>
                                <a:rPr lang="de-DE" sz="1800" b="0" i="1" smtClean="0">
                                  <a:latin typeface="Cambria Math" panose="02040503050406030204" pitchFamily="18" charset="0"/>
                                </a:rPr>
                                <m:t>𝑃</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num>
                                  <m:den>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𝑦𝑒𝑎𝑟</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𝐴</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sz="1800"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sz="1800" dirty="0"/>
                        </a:p>
                      </a:txBody>
                      <a:tcPr>
                        <a:solidFill>
                          <a:srgbClr val="FEF0E8"/>
                        </a:solidFill>
                      </a:tcPr>
                    </a:tc>
                    <a:extLst>
                      <a:ext uri="{0D108BD9-81ED-4DB2-BD59-A6C34878D82A}">
                        <a16:rowId xmlns:a16="http://schemas.microsoft.com/office/drawing/2014/main" val="1105894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Cost of exploitation, </a:t>
                          </a:r>
                          <a14:m>
                            <m:oMath xmlns:m="http://schemas.openxmlformats.org/officeDocument/2006/math">
                              <m:r>
                                <a:rPr lang="de-DE" sz="1800" b="0" i="1" smtClean="0">
                                  <a:latin typeface="Cambria Math" panose="02040503050406030204" pitchFamily="18" charset="0"/>
                                </a:rPr>
                                <m:t>𝑐</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sz="1800"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𝑐𝑜𝑠𝑡𝑠</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m:t>
                                    </m:r>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𝐴</m:t>
                                    </m:r>
                                  </m:num>
                                  <m:den>
                                    <m:r>
                                      <a:rPr lang="de-DE" sz="1800"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sz="1800"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sz="1800" dirty="0"/>
                        </a:p>
                      </a:txBody>
                      <a:tcPr>
                        <a:solidFill>
                          <a:srgbClr val="FEF0E8"/>
                        </a:solidFill>
                      </a:tcPr>
                    </a:tc>
                    <a:extLst>
                      <a:ext uri="{0D108BD9-81ED-4DB2-BD59-A6C34878D82A}">
                        <a16:rowId xmlns:a16="http://schemas.microsoft.com/office/drawing/2014/main" val="3861903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Effort increase rate, </a:t>
                          </a:r>
                          <a14:m>
                            <m:oMath xmlns:m="http://schemas.openxmlformats.org/officeDocument/2006/math">
                              <m:r>
                                <a:rPr lang="de-DE" sz="1800" b="0" i="1" smtClean="0">
                                  <a:latin typeface="Cambria Math" panose="02040503050406030204" pitchFamily="18" charset="0"/>
                                </a:rPr>
                                <m:t>𝑘</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a:solidFill>
                          <a:srgbClr val="FEF0E8"/>
                        </a:solidFill>
                      </a:tcPr>
                    </a:tc>
                    <a:extLst>
                      <a:ext uri="{0D108BD9-81ED-4DB2-BD59-A6C34878D82A}">
                        <a16:rowId xmlns:a16="http://schemas.microsoft.com/office/drawing/2014/main" val="18104622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Price, </a:t>
                          </a:r>
                          <a14:m>
                            <m:oMath xmlns:m="http://schemas.openxmlformats.org/officeDocument/2006/math">
                              <m:r>
                                <a:rPr lang="de-DE" sz="1800" b="0" i="1" smtClean="0">
                                  <a:latin typeface="Cambria Math" panose="02040503050406030204" pitchFamily="18" charset="0"/>
                                </a:rPr>
                                <m:t>𝑝</m:t>
                              </m:r>
                            </m:oMath>
                          </a14:m>
                          <a:endParaRPr lang="en-GB" sz="1800" dirty="0"/>
                        </a:p>
                      </a:txBody>
                      <a:tcPr>
                        <a:solidFill>
                          <a:srgbClr val="FEF0E8"/>
                        </a:solid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m:t>
                                </m:r>
                                <m:r>
                                  <a:rPr lang="de-DE" sz="1800" b="0" i="1" smtClean="0">
                                    <a:latin typeface="Cambria Math" panose="02040503050406030204" pitchFamily="18" charset="0"/>
                                  </a:rPr>
                                  <m:t>𝑁</m:t>
                                </m:r>
                                <m:r>
                                  <a:rPr lang="de-DE" sz="1800" b="0" i="1" smtClean="0">
                                    <a:latin typeface="Cambria Math" panose="02040503050406030204" pitchFamily="18" charset="0"/>
                                  </a:rPr>
                                  <m:t>]</m:t>
                                </m:r>
                              </m:oMath>
                            </m:oMathPara>
                          </a14:m>
                          <a:endParaRPr lang="en-GB" sz="1800" dirty="0"/>
                        </a:p>
                      </a:txBody>
                      <a:tcPr>
                        <a:solidFill>
                          <a:srgbClr val="FEF0E8"/>
                        </a:solidFill>
                      </a:tcPr>
                    </a:tc>
                    <a:extLst>
                      <a:ext uri="{0D108BD9-81ED-4DB2-BD59-A6C34878D82A}">
                        <a16:rowId xmlns:a16="http://schemas.microsoft.com/office/drawing/2014/main" val="385152222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23729194"/>
                  </p:ext>
                </p:extLst>
              </p:nvPr>
            </p:nvGraphicFramePr>
            <p:xfrm>
              <a:off x="415057" y="1417555"/>
              <a:ext cx="6461602" cy="2595880"/>
            </p:xfrm>
            <a:graphic>
              <a:graphicData uri="http://schemas.openxmlformats.org/drawingml/2006/table">
                <a:tbl>
                  <a:tblPr firstRow="1" bandRow="1">
                    <a:tableStyleId>{00A15C55-8517-42AA-B614-E9B94910E393}</a:tableStyleId>
                  </a:tblPr>
                  <a:tblGrid>
                    <a:gridCol w="2781456">
                      <a:extLst>
                        <a:ext uri="{9D8B030D-6E8A-4147-A177-3AD203B41FA5}">
                          <a16:colId xmlns:a16="http://schemas.microsoft.com/office/drawing/2014/main" val="2625630309"/>
                        </a:ext>
                      </a:extLst>
                    </a:gridCol>
                    <a:gridCol w="1884620">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sz="1800" dirty="0"/>
                            <a:t>Parameter</a:t>
                          </a:r>
                        </a:p>
                      </a:txBody>
                      <a:tcPr/>
                    </a:tc>
                    <a:tc>
                      <a:txBody>
                        <a:bodyPr/>
                        <a:lstStyle/>
                        <a:p>
                          <a:r>
                            <a:rPr lang="en-GB" sz="1800" dirty="0"/>
                            <a:t>Calculation</a:t>
                          </a:r>
                        </a:p>
                      </a:txBody>
                      <a:tcPr/>
                    </a:tc>
                    <a:tc>
                      <a:txBody>
                        <a:bodyPr/>
                        <a:lstStyle/>
                        <a:p>
                          <a:r>
                            <a:rPr lang="en-GB" sz="1800" dirty="0"/>
                            <a:t>Unit</a:t>
                          </a:r>
                        </a:p>
                      </a:txBody>
                      <a:tcPr/>
                    </a:tc>
                    <a:extLst>
                      <a:ext uri="{0D108BD9-81ED-4DB2-BD59-A6C34878D82A}">
                        <a16:rowId xmlns:a16="http://schemas.microsoft.com/office/drawing/2014/main" val="3776362265"/>
                      </a:ext>
                    </a:extLst>
                  </a:tr>
                  <a:tr h="370840">
                    <a:tc>
                      <a:txBody>
                        <a:bodyPr/>
                        <a:lstStyle/>
                        <a:p>
                          <a:endParaRPr lang="en-DE"/>
                        </a:p>
                      </a:txBody>
                      <a:tcPr>
                        <a:blipFill>
                          <a:blip r:embed="rId4"/>
                          <a:stretch>
                            <a:fillRect t="-106667" r="-132727" b="-513333"/>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106667" r="-1408" b="-513333"/>
                          </a:stretch>
                        </a:blipFill>
                      </a:tcPr>
                    </a:tc>
                    <a:extLst>
                      <a:ext uri="{0D108BD9-81ED-4DB2-BD59-A6C34878D82A}">
                        <a16:rowId xmlns:a16="http://schemas.microsoft.com/office/drawing/2014/main" val="1489425667"/>
                      </a:ext>
                    </a:extLst>
                  </a:tr>
                  <a:tr h="370840">
                    <a:tc>
                      <a:txBody>
                        <a:bodyPr/>
                        <a:lstStyle/>
                        <a:p>
                          <a:endParaRPr lang="en-DE"/>
                        </a:p>
                      </a:txBody>
                      <a:tcPr>
                        <a:blipFill>
                          <a:blip r:embed="rId4"/>
                          <a:stretch>
                            <a:fillRect t="-213793" r="-132727" b="-431034"/>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213793" r="-1408" b="-431034"/>
                          </a:stretch>
                        </a:blipFill>
                      </a:tcPr>
                    </a:tc>
                    <a:extLst>
                      <a:ext uri="{0D108BD9-81ED-4DB2-BD59-A6C34878D82A}">
                        <a16:rowId xmlns:a16="http://schemas.microsoft.com/office/drawing/2014/main" val="2661121652"/>
                      </a:ext>
                    </a:extLst>
                  </a:tr>
                  <a:tr h="370840">
                    <a:tc>
                      <a:txBody>
                        <a:bodyPr/>
                        <a:lstStyle/>
                        <a:p>
                          <a:endParaRPr lang="en-DE"/>
                        </a:p>
                      </a:txBody>
                      <a:tcPr>
                        <a:blipFill>
                          <a:blip r:embed="rId4"/>
                          <a:stretch>
                            <a:fillRect t="-303333" r="-132727" b="-316667"/>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303333" r="-1408" b="-316667"/>
                          </a:stretch>
                        </a:blipFill>
                      </a:tcPr>
                    </a:tc>
                    <a:extLst>
                      <a:ext uri="{0D108BD9-81ED-4DB2-BD59-A6C34878D82A}">
                        <a16:rowId xmlns:a16="http://schemas.microsoft.com/office/drawing/2014/main" val="1105894548"/>
                      </a:ext>
                    </a:extLst>
                  </a:tr>
                  <a:tr h="370840">
                    <a:tc>
                      <a:txBody>
                        <a:bodyPr/>
                        <a:lstStyle/>
                        <a:p>
                          <a:endParaRPr lang="en-DE"/>
                        </a:p>
                      </a:txBody>
                      <a:tcPr>
                        <a:blipFill>
                          <a:blip r:embed="rId4"/>
                          <a:stretch>
                            <a:fillRect t="-417241" r="-132727" b="-227586"/>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417241" r="-1408" b="-227586"/>
                          </a:stretch>
                        </a:blipFill>
                      </a:tcPr>
                    </a:tc>
                    <a:extLst>
                      <a:ext uri="{0D108BD9-81ED-4DB2-BD59-A6C34878D82A}">
                        <a16:rowId xmlns:a16="http://schemas.microsoft.com/office/drawing/2014/main" val="3861903226"/>
                      </a:ext>
                    </a:extLst>
                  </a:tr>
                  <a:tr h="370840">
                    <a:tc>
                      <a:txBody>
                        <a:bodyPr/>
                        <a:lstStyle/>
                        <a:p>
                          <a:endParaRPr lang="en-DE"/>
                        </a:p>
                      </a:txBody>
                      <a:tcPr>
                        <a:blipFill>
                          <a:blip r:embed="rId4"/>
                          <a:stretch>
                            <a:fillRect t="-500000" r="-132727" b="-120000"/>
                          </a:stretch>
                        </a:blipFill>
                      </a:tcPr>
                    </a:tc>
                    <a:tc>
                      <a:txBody>
                        <a:bodyPr/>
                        <a:lstStyle/>
                        <a:p>
                          <a:endParaRPr lang="en-GB" sz="1800"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a:solidFill>
                          <a:srgbClr val="FEF0E8"/>
                        </a:solidFill>
                      </a:tcPr>
                    </a:tc>
                    <a:extLst>
                      <a:ext uri="{0D108BD9-81ED-4DB2-BD59-A6C34878D82A}">
                        <a16:rowId xmlns:a16="http://schemas.microsoft.com/office/drawing/2014/main" val="1810462210"/>
                      </a:ext>
                    </a:extLst>
                  </a:tr>
                  <a:tr h="370840">
                    <a:tc>
                      <a:txBody>
                        <a:bodyPr/>
                        <a:lstStyle/>
                        <a:p>
                          <a:endParaRPr lang="en-DE"/>
                        </a:p>
                      </a:txBody>
                      <a:tcPr>
                        <a:blipFill>
                          <a:blip r:embed="rId4"/>
                          <a:stretch>
                            <a:fillRect t="-620690" r="-132727" b="-24138"/>
                          </a:stretch>
                        </a:blipFill>
                      </a:tcPr>
                    </a:tc>
                    <a:tc>
                      <a:txBody>
                        <a:bodyPr/>
                        <a:lstStyle/>
                        <a:p>
                          <a:endParaRPr lang="en-GB" sz="1800" dirty="0"/>
                        </a:p>
                      </a:txBody>
                      <a:tcPr>
                        <a:solidFill>
                          <a:srgbClr val="FEF0E8"/>
                        </a:solidFill>
                      </a:tcPr>
                    </a:tc>
                    <a:tc>
                      <a:txBody>
                        <a:bodyPr/>
                        <a:lstStyle/>
                        <a:p>
                          <a:endParaRPr lang="en-DE"/>
                        </a:p>
                      </a:txBody>
                      <a:tcPr>
                        <a:blipFill>
                          <a:blip r:embed="rId4"/>
                          <a:stretch>
                            <a:fillRect l="-259155" t="-620690" r="-1408" b="-24138"/>
                          </a:stretch>
                        </a:blipFill>
                      </a:tcPr>
                    </a:tc>
                    <a:extLst>
                      <a:ext uri="{0D108BD9-81ED-4DB2-BD59-A6C34878D82A}">
                        <a16:rowId xmlns:a16="http://schemas.microsoft.com/office/drawing/2014/main" val="3851522222"/>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p>
        </p:txBody>
      </p:sp>
      <p:pic>
        <p:nvPicPr>
          <p:cNvPr id="7" name="Picture 6">
            <a:extLst>
              <a:ext uri="{FF2B5EF4-FFF2-40B4-BE49-F238E27FC236}">
                <a16:creationId xmlns:a16="http://schemas.microsoft.com/office/drawing/2014/main" id="{E9D8E92E-2D6A-DA49-B258-A9B872294DBF}"/>
              </a:ext>
            </a:extLst>
          </p:cNvPr>
          <p:cNvPicPr>
            <a:picLocks noChangeAspect="1"/>
          </p:cNvPicPr>
          <p:nvPr/>
        </p:nvPicPr>
        <p:blipFill>
          <a:blip r:embed="rId5"/>
          <a:stretch>
            <a:fillRect/>
          </a:stretch>
        </p:blipFill>
        <p:spPr>
          <a:xfrm>
            <a:off x="9658080" y="3276801"/>
            <a:ext cx="2278216" cy="2886684"/>
          </a:xfrm>
          <a:prstGeom prst="rect">
            <a:avLst/>
          </a:prstGeom>
        </p:spPr>
      </p:pic>
      <p:pic>
        <p:nvPicPr>
          <p:cNvPr id="1030" name="Picture 6" descr="Astacus Leptodactylus. Reduzca El Cangrejo Ibérico Sobre Fondo Blanco.  Fotos, Retratos, Imágenes Y Fotografía De Archivo Libres De Derecho. Image  11299377.">
            <a:extLst>
              <a:ext uri="{FF2B5EF4-FFF2-40B4-BE49-F238E27FC236}">
                <a16:creationId xmlns:a16="http://schemas.microsoft.com/office/drawing/2014/main" id="{B50B0967-5333-2B4B-A082-AD113918A4A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069" b="92069" l="10000" r="90000">
                        <a14:foregroundMark x1="53154" y1="92069" x2="53154" y2="92069"/>
                        <a14:foregroundMark x1="32923" y1="18391" x2="32923" y2="18391"/>
                        <a14:foregroundMark x1="33077" y1="18391" x2="33077" y2="18391"/>
                        <a14:foregroundMark x1="33923" y1="18391" x2="33923" y2="18391"/>
                        <a14:foregroundMark x1="34923" y1="19310" x2="34923" y2="19310"/>
                        <a14:foregroundMark x1="35692" y1="18966" x2="35692" y2="18966"/>
                        <a14:foregroundMark x1="36308" y1="19655" x2="36308" y2="19655"/>
                        <a14:foregroundMark x1="32308" y1="17816" x2="42692" y2="23218"/>
                        <a14:foregroundMark x1="64692" y1="16092" x2="76615" y2="8621"/>
                        <a14:foregroundMark x1="76846" y1="8276" x2="79615" y2="3218"/>
                        <a14:foregroundMark x1="78231" y1="8046" x2="78615" y2="5057"/>
                        <a14:foregroundMark x1="31154" y1="17471" x2="25231" y2="14943"/>
                        <a14:foregroundMark x1="25231" y1="14943" x2="25923" y2="11264"/>
                        <a14:foregroundMark x1="25769" y1="11609" x2="24000" y2="9540"/>
                        <a14:foregroundMark x1="25923" y1="9770" x2="25923" y2="9770"/>
                        <a14:foregroundMark x1="25154" y1="9540" x2="23385" y2="11839"/>
                        <a14:foregroundMark x1="25000" y1="11034" x2="23385" y2="10115"/>
                        <a14:foregroundMark x1="31308" y1="17471" x2="25692" y2="14828"/>
                        <a14:foregroundMark x1="25692" y1="14828" x2="24769" y2="13908"/>
                        <a14:foregroundMark x1="78231" y1="3908" x2="78615" y2="7701"/>
                        <a14:foregroundMark x1="77462" y1="7701" x2="74462" y2="10345"/>
                        <a14:foregroundMark x1="77077" y1="8276" x2="76615" y2="10115"/>
                        <a14:foregroundMark x1="78000" y1="6782" x2="79231" y2="8621"/>
                        <a14:foregroundMark x1="78846" y1="5057" x2="81385" y2="5977"/>
                        <a14:foregroundMark x1="79231" y1="3563" x2="81615" y2="2644"/>
                        <a14:foregroundMark x1="78846" y1="3908" x2="78846" y2="2069"/>
                      </a14:backgroundRemoval>
                    </a14:imgEffect>
                  </a14:imgLayer>
                </a14:imgProps>
              </a:ext>
              <a:ext uri="{28A0092B-C50C-407E-A947-70E740481C1C}">
                <a14:useLocalDpi xmlns:a14="http://schemas.microsoft.com/office/drawing/2010/main" val="0"/>
              </a:ext>
            </a:extLst>
          </a:blip>
          <a:srcRect/>
          <a:stretch>
            <a:fillRect/>
          </a:stretch>
        </p:blipFill>
        <p:spPr bwMode="auto">
          <a:xfrm rot="15895269">
            <a:off x="7839842" y="529676"/>
            <a:ext cx="3394733" cy="22719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DC9020-25E5-494D-9C57-F530049ED893}"/>
              </a:ext>
            </a:extLst>
          </p:cNvPr>
          <p:cNvSpPr txBox="1"/>
          <p:nvPr/>
        </p:nvSpPr>
        <p:spPr>
          <a:xfrm>
            <a:off x="7596140" y="2334445"/>
            <a:ext cx="2418932" cy="543739"/>
          </a:xfrm>
          <a:prstGeom prst="rect">
            <a:avLst/>
          </a:prstGeom>
          <a:noFill/>
        </p:spPr>
        <p:txBody>
          <a:bodyPr wrap="none" lIns="0" tIns="0" rIns="0" bIns="0" rtlCol="0">
            <a:spAutoFit/>
          </a:bodyPr>
          <a:lstStyle/>
          <a:p>
            <a:pPr>
              <a:spcBef>
                <a:spcPts val="432"/>
              </a:spcBef>
            </a:pPr>
            <a:r>
              <a:rPr lang="en-GB" dirty="0"/>
              <a:t>Crayfish</a:t>
            </a:r>
          </a:p>
          <a:p>
            <a:pPr>
              <a:spcBef>
                <a:spcPts val="432"/>
              </a:spcBef>
            </a:pPr>
            <a:r>
              <a:rPr lang="en-GB" i="1" dirty="0"/>
              <a:t>(</a:t>
            </a:r>
            <a:r>
              <a:rPr lang="en-GB" i="1" dirty="0" err="1"/>
              <a:t>Astacus</a:t>
            </a:r>
            <a:r>
              <a:rPr lang="en-GB" i="1" dirty="0"/>
              <a:t> </a:t>
            </a:r>
            <a:r>
              <a:rPr lang="en-GB" i="1" dirty="0" err="1"/>
              <a:t>leptodactylus</a:t>
            </a:r>
            <a:r>
              <a:rPr lang="en-GB" i="1" dirty="0"/>
              <a:t>)</a:t>
            </a:r>
            <a:endParaRPr lang="en-GB" dirty="0"/>
          </a:p>
        </p:txBody>
      </p:sp>
      <p:sp>
        <p:nvSpPr>
          <p:cNvPr id="30" name="TextBox 29">
            <a:extLst>
              <a:ext uri="{FF2B5EF4-FFF2-40B4-BE49-F238E27FC236}">
                <a16:creationId xmlns:a16="http://schemas.microsoft.com/office/drawing/2014/main" id="{231A23C2-0D28-1345-BB03-A653D2DBB438}"/>
              </a:ext>
            </a:extLst>
          </p:cNvPr>
          <p:cNvSpPr txBox="1"/>
          <p:nvPr/>
        </p:nvSpPr>
        <p:spPr>
          <a:xfrm>
            <a:off x="7206312" y="4125582"/>
            <a:ext cx="2649626" cy="984885"/>
          </a:xfrm>
          <a:prstGeom prst="rect">
            <a:avLst/>
          </a:prstGeom>
          <a:noFill/>
        </p:spPr>
        <p:txBody>
          <a:bodyPr wrap="square" lIns="0" tIns="0" rIns="0" bIns="0" rtlCol="0">
            <a:spAutoFit/>
          </a:bodyPr>
          <a:lstStyle/>
          <a:p>
            <a:pPr>
              <a:spcBef>
                <a:spcPts val="432"/>
              </a:spcBef>
            </a:pPr>
            <a:r>
              <a:rPr lang="en-GB" b="1" dirty="0"/>
              <a:t>Lake </a:t>
            </a:r>
            <a:r>
              <a:rPr lang="en-GB" b="1" dirty="0" err="1"/>
              <a:t>Eğirdir</a:t>
            </a:r>
            <a:r>
              <a:rPr lang="en-GB" b="1" dirty="0"/>
              <a:t> </a:t>
            </a:r>
            <a:br>
              <a:rPr lang="en-GB" dirty="0"/>
            </a:br>
            <a:r>
              <a:rPr lang="en-GB" dirty="0"/>
              <a:t>(located 180km north </a:t>
            </a:r>
            <a:br>
              <a:rPr lang="en-GB" dirty="0"/>
            </a:br>
            <a:r>
              <a:rPr lang="en-GB" dirty="0"/>
              <a:t>of Antalya, turkey)</a:t>
            </a:r>
            <a:br>
              <a:rPr lang="en-GB" dirty="0"/>
            </a:br>
            <a:r>
              <a:rPr lang="en-GB" dirty="0"/>
              <a:t>size (area): 482 km²</a:t>
            </a:r>
          </a:p>
        </p:txBody>
      </p:sp>
    </p:spTree>
    <p:custDataLst>
      <p:custData r:id="rId1"/>
      <p:custData r:id="rId2"/>
    </p:custDataLst>
    <p:extLst>
      <p:ext uri="{BB962C8B-B14F-4D97-AF65-F5344CB8AC3E}">
        <p14:creationId xmlns:p14="http://schemas.microsoft.com/office/powerpoint/2010/main" val="80590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451604" y="1747639"/>
            <a:ext cx="5436324" cy="3490842"/>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0" name="Rectangle 59"/>
          <p:cNvSpPr/>
          <p:nvPr/>
        </p:nvSpPr>
        <p:spPr bwMode="auto">
          <a:xfrm>
            <a:off x="370760" y="1322233"/>
            <a:ext cx="5358908" cy="1878502"/>
          </a:xfrm>
          <a:prstGeom prst="rect">
            <a:avLst/>
          </a:prstGeom>
          <a:solidFill>
            <a:srgbClr val="FFF2EB"/>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59" name="Rectangle 58"/>
          <p:cNvSpPr/>
          <p:nvPr/>
        </p:nvSpPr>
        <p:spPr bwMode="auto">
          <a:xfrm>
            <a:off x="370760" y="3841996"/>
            <a:ext cx="5358908" cy="2305153"/>
          </a:xfrm>
          <a:prstGeom prst="rect">
            <a:avLst/>
          </a:prstGeom>
          <a:solidFill>
            <a:srgbClr val="E2E2F6"/>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description:</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4</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4</a:t>
            </a:fld>
            <a:endParaRPr lang="en-GB" dirty="0"/>
          </a:p>
        </p:txBody>
      </p:sp>
      <mc:AlternateContent xmlns:mc="http://schemas.openxmlformats.org/markup-compatibility/2006" xmlns:a14="http://schemas.microsoft.com/office/drawing/2010/main">
        <mc:Choice Requires="a14">
          <p:sp>
            <p:nvSpPr>
              <p:cNvPr id="33" name="Rectangle 32"/>
              <p:cNvSpPr/>
              <p:nvPr/>
            </p:nvSpPr>
            <p:spPr>
              <a:xfrm>
                <a:off x="514074" y="1933996"/>
                <a:ext cx="4131837" cy="91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num>
                        <m:den>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𝑟</m:t>
                      </m:r>
                      <m: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m:rPr>
                              <m:nor/>
                            </m:rPr>
                            <a:rPr lang="de-DE" sz="2800" b="0" i="0"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m:rPr>
                              <m:nor/>
                            </m:rPr>
                            <a:rPr lang="en-GB" sz="2800" dirty="0">
                              <a:solidFill>
                                <a:schemeClr val="accent6">
                                  <a:lumMod val="50000"/>
                                </a:schemeClr>
                              </a:solidFill>
                            </a:rPr>
                            <m:t>−</m:t>
                          </m:r>
                          <m:f>
                            <m:fPr>
                              <m:ctrlPr>
                                <a:rPr lang="en-GB" sz="2800" i="1" dirty="0" smtClean="0">
                                  <a:solidFill>
                                    <a:schemeClr val="accent6">
                                      <a:lumMod val="50000"/>
                                    </a:schemeClr>
                                  </a:solidFill>
                                  <a:latin typeface="Cambria Math" panose="02040503050406030204" pitchFamily="18" charset="0"/>
                                </a:rPr>
                              </m:ctrlPr>
                            </m:fPr>
                            <m:num>
                              <m:r>
                                <a:rPr lang="de-DE" sz="2800" b="0" i="1" dirty="0" smtClean="0">
                                  <a:solidFill>
                                    <a:schemeClr val="accent6">
                                      <a:lumMod val="50000"/>
                                    </a:schemeClr>
                                  </a:solidFill>
                                  <a:latin typeface="Cambria Math" panose="02040503050406030204" pitchFamily="18" charset="0"/>
                                </a:rPr>
                                <m:t>𝑁</m:t>
                              </m:r>
                            </m:num>
                            <m:den>
                              <m:r>
                                <a:rPr lang="de-DE" sz="2800" b="0" i="1" dirty="0" smtClean="0">
                                  <a:solidFill>
                                    <a:schemeClr val="accent6">
                                      <a:lumMod val="50000"/>
                                    </a:schemeClr>
                                  </a:solidFill>
                                  <a:latin typeface="Cambria Math" panose="02040503050406030204" pitchFamily="18" charset="0"/>
                                </a:rPr>
                                <m:t>𝐾</m:t>
                              </m:r>
                            </m:den>
                          </m:f>
                        </m:e>
                      </m:d>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𝐸𝑁</m:t>
                      </m:r>
                    </m:oMath>
                  </m:oMathPara>
                </a14:m>
                <a:endParaRPr lang="en-GB" sz="2800" dirty="0">
                  <a:solidFill>
                    <a:schemeClr val="accent6">
                      <a:lumMod val="50000"/>
                    </a:schemeClr>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514074" y="1933996"/>
                <a:ext cx="4131837" cy="919482"/>
              </a:xfrm>
              <a:prstGeom prst="rect">
                <a:avLst/>
              </a:prstGeom>
              <a:blipFill>
                <a:blip r:embed="rId4"/>
                <a:stretch>
                  <a:fillRect b="-6849"/>
                </a:stretch>
              </a:blipFill>
            </p:spPr>
            <p:txBody>
              <a:bodyPr/>
              <a:lstStyle/>
              <a:p>
                <a:r>
                  <a:rPr lang="en-DE">
                    <a:noFill/>
                  </a:rPr>
                  <a:t> </a:t>
                </a:r>
              </a:p>
            </p:txBody>
          </p:sp>
        </mc:Fallback>
      </mc:AlternateContent>
      <p:sp>
        <p:nvSpPr>
          <p:cNvPr id="38" name="TextBox 37"/>
          <p:cNvSpPr txBox="1"/>
          <p:nvPr/>
        </p:nvSpPr>
        <p:spPr>
          <a:xfrm>
            <a:off x="460728" y="1394516"/>
            <a:ext cx="4280456"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POPULATION – </a:t>
            </a:r>
            <a:r>
              <a:rPr lang="en-GB" sz="2800" b="1" dirty="0">
                <a:latin typeface="Ink Free" panose="03080402000500000000" pitchFamily="66" charset="0"/>
                <a:ea typeface="Open Sans" panose="020B0606030504020204" pitchFamily="34" charset="0"/>
                <a:cs typeface="Open Sans" panose="020B0606030504020204" pitchFamily="34" charset="0"/>
              </a:rPr>
              <a:t>Crayfish: </a:t>
            </a:r>
            <a:r>
              <a:rPr lang="en-GB" sz="2800" b="1" i="1" dirty="0">
                <a:latin typeface="Cambria Math" panose="02040503050406030204" pitchFamily="18" charset="0"/>
                <a:ea typeface="Cambria Math" panose="02040503050406030204" pitchFamily="18" charset="0"/>
                <a:cs typeface="Open Sans" panose="020B0606030504020204" pitchFamily="34" charset="0"/>
              </a:rPr>
              <a:t>N</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14074" y="4005064"/>
            <a:ext cx="4397972"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AGENTS – </a:t>
            </a:r>
            <a:r>
              <a:rPr lang="en-GB" sz="2800" b="1" dirty="0">
                <a:latin typeface="Ink Free" panose="03080402000500000000" pitchFamily="66" charset="0"/>
                <a:ea typeface="Open Sans" panose="020B0606030504020204" pitchFamily="34" charset="0"/>
                <a:cs typeface="Open Sans" panose="020B0606030504020204" pitchFamily="34" charset="0"/>
              </a:rPr>
              <a:t>Fishers: </a:t>
            </a:r>
            <a:r>
              <a:rPr lang="en-GB" sz="2800" b="1" i="1" dirty="0">
                <a:latin typeface="Cambria Math" panose="02040503050406030204" pitchFamily="18" charset="0"/>
                <a:ea typeface="Cambria Math" panose="02040503050406030204" pitchFamily="18" charset="0"/>
                <a:cs typeface="Open Sans" panose="020B0606030504020204" pitchFamily="34" charset="0"/>
              </a:rPr>
              <a:t>A</a:t>
            </a:r>
            <a:endParaRPr lang="en-GB" sz="2800" b="1" dirty="0">
              <a:latin typeface="Ink Free" panose="03080402000500000000" pitchFamily="66" charset="0"/>
              <a:ea typeface="Open Sans" panose="020B0606030504020204" pitchFamily="34" charset="0"/>
              <a:cs typeface="Open Sans" panose="020B0606030504020204" pitchFamily="34" charset="0"/>
            </a:endParaRPr>
          </a:p>
        </p:txBody>
      </p:sp>
      <p:sp>
        <p:nvSpPr>
          <p:cNvPr id="49" name="TextBox 48"/>
          <p:cNvSpPr txBox="1"/>
          <p:nvPr/>
        </p:nvSpPr>
        <p:spPr>
          <a:xfrm>
            <a:off x="6883558" y="2083806"/>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EXPLOITATION:</a:t>
            </a:r>
          </a:p>
        </p:txBody>
      </p:sp>
      <mc:AlternateContent xmlns:mc="http://schemas.openxmlformats.org/markup-compatibility/2006" xmlns:a14="http://schemas.microsoft.com/office/drawing/2010/main">
        <mc:Choice Requires="a14">
          <p:sp>
            <p:nvSpPr>
              <p:cNvPr id="50" name="Rectangle 49"/>
              <p:cNvSpPr/>
              <p:nvPr/>
            </p:nvSpPr>
            <p:spPr>
              <a:xfrm>
                <a:off x="666474" y="4805536"/>
                <a:ext cx="2532553" cy="910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𝐴</m:t>
                          </m:r>
                        </m:num>
                        <m:den>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𝑃𝑏𝑁</m:t>
                          </m:r>
                        </m:num>
                        <m:den>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𝑐</m:t>
                          </m:r>
                        </m:den>
                      </m:f>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1</m:t>
                      </m:r>
                    </m:oMath>
                  </m:oMathPara>
                </a14:m>
                <a:endParaRPr lang="en-GB" sz="2800" dirty="0">
                  <a:solidFill>
                    <a:schemeClr val="accent4">
                      <a:lumMod val="75000"/>
                      <a:lumOff val="25000"/>
                    </a:schemeClr>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666474" y="4805536"/>
                <a:ext cx="2532553" cy="910506"/>
              </a:xfrm>
              <a:prstGeom prst="rect">
                <a:avLst/>
              </a:prstGeom>
              <a:blipFill>
                <a:blip r:embed="rId5"/>
                <a:stretch>
                  <a:fillRect b="-6849"/>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BB2B358D-94E2-E74F-87A4-F438A4672C19}"/>
                  </a:ext>
                </a:extLst>
              </p:cNvPr>
              <p:cNvSpPr/>
              <p:nvPr/>
            </p:nvSpPr>
            <p:spPr>
              <a:xfrm>
                <a:off x="7103847" y="3150248"/>
                <a:ext cx="4329006" cy="91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𝑁</m:t>
                          </m:r>
                        </m:num>
                        <m:den>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𝑟</m:t>
                      </m:r>
                      <m:r>
                        <a:rPr lang="en-GB" sz="2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dPr>
                        <m:e>
                          <m:r>
                            <m:rPr>
                              <m:nor/>
                            </m:rPr>
                            <a:rPr lang="de-DE" sz="2800" b="0" i="0"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1</m:t>
                          </m:r>
                          <m:r>
                            <m:rPr>
                              <m:nor/>
                            </m:rPr>
                            <a:rPr lang="en-GB" sz="2800" dirty="0">
                              <a:solidFill>
                                <a:schemeClr val="tx1"/>
                              </a:solidFill>
                            </a:rPr>
                            <m:t>−</m:t>
                          </m:r>
                          <m:f>
                            <m:fPr>
                              <m:ctrlPr>
                                <a:rPr lang="en-GB" sz="2800" i="1" dirty="0" smtClean="0">
                                  <a:solidFill>
                                    <a:schemeClr val="tx1"/>
                                  </a:solidFill>
                                  <a:latin typeface="Cambria Math" panose="02040503050406030204" pitchFamily="18" charset="0"/>
                                </a:rPr>
                              </m:ctrlPr>
                            </m:fPr>
                            <m:num>
                              <m:r>
                                <a:rPr lang="de-DE" sz="2800" b="0" i="1" dirty="0" smtClean="0">
                                  <a:solidFill>
                                    <a:schemeClr val="tx1"/>
                                  </a:solidFill>
                                  <a:latin typeface="Cambria Math" panose="02040503050406030204" pitchFamily="18" charset="0"/>
                                </a:rPr>
                                <m:t>𝑁</m:t>
                              </m:r>
                            </m:num>
                            <m:den>
                              <m:r>
                                <a:rPr lang="de-DE" sz="2800" b="0" i="1" dirty="0" smtClean="0">
                                  <a:solidFill>
                                    <a:schemeClr val="tx1"/>
                                  </a:solidFill>
                                  <a:latin typeface="Cambria Math" panose="02040503050406030204" pitchFamily="18" charset="0"/>
                                </a:rPr>
                                <m:t>𝐾</m:t>
                              </m:r>
                            </m:den>
                          </m:f>
                        </m:e>
                      </m:d>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𝑁</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𝑏𝐴𝑁</m:t>
                      </m:r>
                    </m:oMath>
                  </m:oMathPara>
                </a14:m>
                <a:endParaRPr lang="en-GB" sz="2800" dirty="0">
                  <a:solidFill>
                    <a:schemeClr val="tx1"/>
                  </a:solidFill>
                </a:endParaRPr>
              </a:p>
            </p:txBody>
          </p:sp>
        </mc:Choice>
        <mc:Fallback xmlns="">
          <p:sp>
            <p:nvSpPr>
              <p:cNvPr id="23" name="Rectangle 22">
                <a:extLst>
                  <a:ext uri="{FF2B5EF4-FFF2-40B4-BE49-F238E27FC236}">
                    <a16:creationId xmlns:a16="http://schemas.microsoft.com/office/drawing/2014/main" id="{BB2B358D-94E2-E74F-87A4-F438A4672C19}"/>
                  </a:ext>
                </a:extLst>
              </p:cNvPr>
              <p:cNvSpPr>
                <a:spLocks noRot="1" noChangeAspect="1" noMove="1" noResize="1" noEditPoints="1" noAdjustHandles="1" noChangeArrowheads="1" noChangeShapeType="1" noTextEdit="1"/>
              </p:cNvSpPr>
              <p:nvPr/>
            </p:nvSpPr>
            <p:spPr>
              <a:xfrm>
                <a:off x="7103847" y="3150248"/>
                <a:ext cx="4329006" cy="919482"/>
              </a:xfrm>
              <a:prstGeom prst="rect">
                <a:avLst/>
              </a:prstGeom>
              <a:blipFill>
                <a:blip r:embed="rId6"/>
                <a:stretch>
                  <a:fillRect b="-5479"/>
                </a:stretch>
              </a:blipFill>
            </p:spPr>
            <p:txBody>
              <a:bodyPr/>
              <a:lstStyle/>
              <a:p>
                <a:r>
                  <a:rPr lang="en-DE">
                    <a:noFill/>
                  </a:rPr>
                  <a:t> </a:t>
                </a:r>
              </a:p>
            </p:txBody>
          </p:sp>
        </mc:Fallback>
      </mc:AlternateContent>
    </p:spTree>
    <p:custDataLst>
      <p:custData r:id="rId1"/>
      <p:custData r:id="rId2"/>
    </p:custDataLst>
    <p:extLst>
      <p:ext uri="{BB962C8B-B14F-4D97-AF65-F5344CB8AC3E}">
        <p14:creationId xmlns:p14="http://schemas.microsoft.com/office/powerpoint/2010/main" val="188502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Number estimations:</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5</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5</a:t>
            </a:fld>
            <a:endParaRPr lang="en-GB" dirty="0"/>
          </a:p>
        </p:txBody>
      </p:sp>
      <p:sp>
        <p:nvSpPr>
          <p:cNvPr id="4" name="TextBox 3">
            <a:extLst>
              <a:ext uri="{FF2B5EF4-FFF2-40B4-BE49-F238E27FC236}">
                <a16:creationId xmlns:a16="http://schemas.microsoft.com/office/drawing/2014/main" id="{C4522ABB-EB5A-BE41-BD8B-8FF9305F3BD9}"/>
              </a:ext>
            </a:extLst>
          </p:cNvPr>
          <p:cNvSpPr txBox="1"/>
          <p:nvPr/>
        </p:nvSpPr>
        <p:spPr>
          <a:xfrm>
            <a:off x="887641" y="1704975"/>
            <a:ext cx="4775517" cy="2492990"/>
          </a:xfrm>
          <a:prstGeom prst="rect">
            <a:avLst/>
          </a:prstGeom>
          <a:noFill/>
        </p:spPr>
        <p:txBody>
          <a:bodyPr wrap="square" lIns="0" tIns="0" rIns="0" bIns="0" rtlCol="0">
            <a:spAutoFit/>
          </a:bodyPr>
          <a:lstStyle/>
          <a:p>
            <a:pPr algn="l">
              <a:spcBef>
                <a:spcPts val="432"/>
              </a:spcBef>
            </a:pPr>
            <a:r>
              <a:rPr lang="en-GB" sz="1800" dirty="0">
                <a:latin typeface="+mn-lt"/>
              </a:rPr>
              <a:t>H</a:t>
            </a:r>
            <a:r>
              <a:rPr lang="en-DE" sz="1800" dirty="0">
                <a:latin typeface="+mn-lt"/>
              </a:rPr>
              <a:t>ighest yield measured: 65 kg/ha (1977)</a:t>
            </a:r>
          </a:p>
          <a:p>
            <a:pPr algn="l">
              <a:spcBef>
                <a:spcPts val="432"/>
              </a:spcBef>
            </a:pPr>
            <a:r>
              <a:rPr lang="en-GB" sz="1800" dirty="0">
                <a:latin typeface="+mn-lt"/>
              </a:rPr>
              <a:t>O</a:t>
            </a:r>
            <a:r>
              <a:rPr lang="en-DE" sz="1800" dirty="0">
                <a:latin typeface="+mn-lt"/>
              </a:rPr>
              <a:t>r: catch per unit effor: 1300 kg boat/year (1981)</a:t>
            </a:r>
          </a:p>
          <a:p>
            <a:pPr algn="l">
              <a:spcBef>
                <a:spcPts val="432"/>
              </a:spcBef>
            </a:pPr>
            <a:r>
              <a:rPr lang="en-GB" sz="1800" dirty="0">
                <a:latin typeface="+mn-lt"/>
              </a:rPr>
              <a:t>N</a:t>
            </a:r>
            <a:r>
              <a:rPr lang="en-DE" sz="1800" dirty="0">
                <a:latin typeface="+mn-lt"/>
              </a:rPr>
              <a:t>umber of fishing boats 115 (1999)</a:t>
            </a:r>
          </a:p>
          <a:p>
            <a:pPr algn="l">
              <a:spcBef>
                <a:spcPts val="432"/>
              </a:spcBef>
            </a:pPr>
            <a:r>
              <a:rPr lang="en-DE" sz="1800" dirty="0">
                <a:latin typeface="+mn-lt"/>
              </a:rPr>
              <a:t>(1764 fishermen in 1981)</a:t>
            </a:r>
          </a:p>
          <a:p>
            <a:pPr algn="l">
              <a:spcBef>
                <a:spcPts val="432"/>
              </a:spcBef>
            </a:pPr>
            <a:endParaRPr lang="en-DE" sz="1800" dirty="0">
              <a:latin typeface="+mn-lt"/>
            </a:endParaRPr>
          </a:p>
          <a:p>
            <a:pPr algn="l">
              <a:spcBef>
                <a:spcPts val="432"/>
              </a:spcBef>
            </a:pPr>
            <a:r>
              <a:rPr lang="en-GB" sz="1800" dirty="0">
                <a:latin typeface="+mn-lt"/>
              </a:rPr>
              <a:t>V</a:t>
            </a:r>
            <a:r>
              <a:rPr lang="en-DE" sz="1800" dirty="0">
                <a:latin typeface="+mn-lt"/>
              </a:rPr>
              <a:t>alue of annual yield</a:t>
            </a:r>
          </a:p>
          <a:p>
            <a:pPr>
              <a:spcBef>
                <a:spcPts val="432"/>
              </a:spcBef>
            </a:pPr>
            <a:r>
              <a:rPr lang="en-GB" dirty="0"/>
              <a:t>3,001,920 (in 1977) USD</a:t>
            </a:r>
            <a:endParaRPr lang="en-GB" sz="1800" dirty="0"/>
          </a:p>
        </p:txBody>
      </p:sp>
      <p:sp>
        <p:nvSpPr>
          <p:cNvPr id="17" name="TextBox 16">
            <a:extLst>
              <a:ext uri="{FF2B5EF4-FFF2-40B4-BE49-F238E27FC236}">
                <a16:creationId xmlns:a16="http://schemas.microsoft.com/office/drawing/2014/main" id="{DD6AFF1B-576E-CF41-BBEC-C15A94B0AB95}"/>
              </a:ext>
            </a:extLst>
          </p:cNvPr>
          <p:cNvSpPr txBox="1"/>
          <p:nvPr/>
        </p:nvSpPr>
        <p:spPr>
          <a:xfrm>
            <a:off x="6345279" y="1704975"/>
            <a:ext cx="4895856" cy="3457357"/>
          </a:xfrm>
          <a:prstGeom prst="rect">
            <a:avLst/>
          </a:prstGeom>
          <a:noFill/>
        </p:spPr>
        <p:txBody>
          <a:bodyPr wrap="square" lIns="0" tIns="0" rIns="0" bIns="0" rtlCol="0">
            <a:spAutoFit/>
          </a:bodyPr>
          <a:lstStyle/>
          <a:p>
            <a:pPr>
              <a:spcBef>
                <a:spcPts val="432"/>
              </a:spcBef>
            </a:pPr>
            <a:r>
              <a:rPr lang="en-GB" sz="1800" dirty="0">
                <a:latin typeface="+mn-lt"/>
              </a:rPr>
              <a:t>Female fecundity varies from 100 to 260 eggs (per year)</a:t>
            </a:r>
          </a:p>
          <a:p>
            <a:pPr>
              <a:spcBef>
                <a:spcPts val="432"/>
              </a:spcBef>
            </a:pPr>
            <a:endParaRPr lang="en-GB" sz="1800" dirty="0">
              <a:latin typeface="+mn-lt"/>
            </a:endParaRPr>
          </a:p>
          <a:p>
            <a:pPr>
              <a:spcBef>
                <a:spcPts val="432"/>
              </a:spcBef>
            </a:pPr>
            <a:r>
              <a:rPr lang="en-GB" sz="1800" dirty="0">
                <a:latin typeface="+mn-lt"/>
              </a:rPr>
              <a:t>maximum lifespan of crayfish species is around 9 years (average 7.5 years)</a:t>
            </a:r>
          </a:p>
          <a:p>
            <a:pPr>
              <a:spcBef>
                <a:spcPts val="432"/>
              </a:spcBef>
            </a:pPr>
            <a:endParaRPr lang="en-GB" sz="1800" dirty="0">
              <a:latin typeface="+mn-lt"/>
            </a:endParaRPr>
          </a:p>
          <a:p>
            <a:pPr>
              <a:spcBef>
                <a:spcPts val="432"/>
              </a:spcBef>
            </a:pPr>
            <a:r>
              <a:rPr lang="en-GB" sz="1800" dirty="0">
                <a:latin typeface="+mn-lt"/>
              </a:rPr>
              <a:t>25g per crayfish</a:t>
            </a:r>
          </a:p>
          <a:p>
            <a:pPr>
              <a:spcBef>
                <a:spcPts val="432"/>
              </a:spcBef>
            </a:pPr>
            <a:endParaRPr lang="en-GB" sz="1800" dirty="0">
              <a:latin typeface="+mn-lt"/>
            </a:endParaRPr>
          </a:p>
          <a:p>
            <a:pPr>
              <a:spcBef>
                <a:spcPts val="432"/>
              </a:spcBef>
            </a:pPr>
            <a:r>
              <a:rPr lang="en-GB" sz="1800" dirty="0">
                <a:latin typeface="+mn-lt"/>
              </a:rPr>
              <a:t>1 ha = 0.01 km^2</a:t>
            </a:r>
          </a:p>
          <a:p>
            <a:pPr>
              <a:spcBef>
                <a:spcPts val="432"/>
              </a:spcBef>
            </a:pPr>
            <a:r>
              <a:rPr lang="en-GB" sz="1800" dirty="0">
                <a:latin typeface="+mn-lt"/>
              </a:rPr>
              <a:t>ha * 100 -&gt; 1km^2</a:t>
            </a:r>
          </a:p>
          <a:p>
            <a:pPr>
              <a:spcBef>
                <a:spcPts val="432"/>
              </a:spcBef>
            </a:pPr>
            <a:r>
              <a:rPr lang="en-GB" sz="1800" dirty="0">
                <a:latin typeface="+mn-lt"/>
              </a:rPr>
              <a:t>6500 / </a:t>
            </a:r>
            <a:r>
              <a:rPr lang="en-GB" sz="1800">
                <a:latin typeface="+mn-lt"/>
              </a:rPr>
              <a:t>0.025 = 260000</a:t>
            </a:r>
            <a:endParaRPr lang="en-GB" sz="1800" dirty="0">
              <a:latin typeface="+mn-lt"/>
            </a:endParaRPr>
          </a:p>
        </p:txBody>
      </p:sp>
    </p:spTree>
    <p:custDataLst>
      <p:custData r:id="rId1"/>
      <p:custData r:id="rId2"/>
    </p:custDataLst>
    <p:extLst>
      <p:ext uri="{BB962C8B-B14F-4D97-AF65-F5344CB8AC3E}">
        <p14:creationId xmlns:p14="http://schemas.microsoft.com/office/powerpoint/2010/main" val="216977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599356" y="658238"/>
            <a:ext cx="5436324" cy="5651081"/>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0" name="Rectangle 59"/>
          <p:cNvSpPr/>
          <p:nvPr/>
        </p:nvSpPr>
        <p:spPr bwMode="auto">
          <a:xfrm>
            <a:off x="370760" y="1322233"/>
            <a:ext cx="5358908" cy="1878502"/>
          </a:xfrm>
          <a:prstGeom prst="rect">
            <a:avLst/>
          </a:prstGeom>
          <a:solidFill>
            <a:srgbClr val="FFF2EB"/>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59" name="Rectangle 58"/>
          <p:cNvSpPr/>
          <p:nvPr/>
        </p:nvSpPr>
        <p:spPr bwMode="auto">
          <a:xfrm>
            <a:off x="370760" y="3841996"/>
            <a:ext cx="5358908" cy="2305153"/>
          </a:xfrm>
          <a:prstGeom prst="rect">
            <a:avLst/>
          </a:prstGeom>
          <a:solidFill>
            <a:srgbClr val="E2E2F6"/>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description:</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6</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6</a:t>
            </a:fld>
            <a:endParaRPr lang="en-GB" dirty="0"/>
          </a:p>
        </p:txBody>
      </p:sp>
      <mc:AlternateContent xmlns:mc="http://schemas.openxmlformats.org/markup-compatibility/2006" xmlns:a14="http://schemas.microsoft.com/office/drawing/2010/main">
        <mc:Choice Requires="a14">
          <p:sp>
            <p:nvSpPr>
              <p:cNvPr id="33" name="Rectangle 32"/>
              <p:cNvSpPr/>
              <p:nvPr/>
            </p:nvSpPr>
            <p:spPr>
              <a:xfrm>
                <a:off x="514074" y="1933996"/>
                <a:ext cx="4131837" cy="919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num>
                        <m:den>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𝑟</m:t>
                      </m:r>
                      <m: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m:rPr>
                              <m:nor/>
                            </m:rPr>
                            <a:rPr lang="de-DE" sz="2800" b="0" i="0"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m:rPr>
                              <m:nor/>
                            </m:rPr>
                            <a:rPr lang="en-GB" sz="2800" dirty="0">
                              <a:solidFill>
                                <a:schemeClr val="accent6">
                                  <a:lumMod val="50000"/>
                                </a:schemeClr>
                              </a:solidFill>
                            </a:rPr>
                            <m:t>−</m:t>
                          </m:r>
                          <m:f>
                            <m:fPr>
                              <m:ctrlPr>
                                <a:rPr lang="en-GB" sz="2800" i="1" dirty="0" smtClean="0">
                                  <a:solidFill>
                                    <a:schemeClr val="accent6">
                                      <a:lumMod val="50000"/>
                                    </a:schemeClr>
                                  </a:solidFill>
                                  <a:latin typeface="Cambria Math" panose="02040503050406030204" pitchFamily="18" charset="0"/>
                                </a:rPr>
                              </m:ctrlPr>
                            </m:fPr>
                            <m:num>
                              <m:r>
                                <a:rPr lang="de-DE" sz="2800" b="0" i="1" dirty="0" smtClean="0">
                                  <a:solidFill>
                                    <a:schemeClr val="accent6">
                                      <a:lumMod val="50000"/>
                                    </a:schemeClr>
                                  </a:solidFill>
                                  <a:latin typeface="Cambria Math" panose="02040503050406030204" pitchFamily="18" charset="0"/>
                                </a:rPr>
                                <m:t>𝑁</m:t>
                              </m:r>
                            </m:num>
                            <m:den>
                              <m:r>
                                <a:rPr lang="de-DE" sz="2800" b="0" i="1" dirty="0" smtClean="0">
                                  <a:solidFill>
                                    <a:schemeClr val="accent6">
                                      <a:lumMod val="50000"/>
                                    </a:schemeClr>
                                  </a:solidFill>
                                  <a:latin typeface="Cambria Math" panose="02040503050406030204" pitchFamily="18" charset="0"/>
                                </a:rPr>
                                <m:t>𝐾</m:t>
                              </m:r>
                            </m:den>
                          </m:f>
                        </m:e>
                      </m:d>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𝐸𝑁</m:t>
                      </m:r>
                    </m:oMath>
                  </m:oMathPara>
                </a14:m>
                <a:endParaRPr lang="en-GB" sz="2800" dirty="0">
                  <a:solidFill>
                    <a:schemeClr val="accent6">
                      <a:lumMod val="50000"/>
                    </a:schemeClr>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514074" y="1933996"/>
                <a:ext cx="4131837" cy="919482"/>
              </a:xfrm>
              <a:prstGeom prst="rect">
                <a:avLst/>
              </a:prstGeom>
              <a:blipFill>
                <a:blip r:embed="rId4"/>
                <a:stretch>
                  <a:fillRect b="-6849"/>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907265" y="3853479"/>
                <a:ext cx="2669449"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𝜌</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nary>
                        <m:naryPr>
                          <m:chr m:val="∑"/>
                          <m:supHide m:val="on"/>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up/>
                        <m:e>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e>
                      </m:nary>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𝑖𝑗</m:t>
                          </m:r>
                        </m:sub>
                      </m:sSub>
                    </m:oMath>
                  </m:oMathPara>
                </a14:m>
                <a:endParaRPr lang="en-GB" sz="28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8907265" y="3853479"/>
                <a:ext cx="2669449" cy="113787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031310" y="1983016"/>
                <a:ext cx="3639651" cy="1088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𝐶</m:t>
                      </m:r>
                      <m:d>
                        <m:d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e>
                      </m:d>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b>
                            <m:sSub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l-GR"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𝜌</m:t>
                              </m:r>
                            </m:e>
                            <m:sub>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32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m:t>
                              </m:r>
                            </m:e>
                            <m:sub>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𝑚𝑎𝑥</m:t>
                              </m:r>
                            </m:sub>
                          </m:sSub>
                        </m:num>
                        <m:den>
                          <m:sSub>
                            <m:sSub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l-GR"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𝜌</m:t>
                              </m:r>
                            </m:e>
                            <m:sub>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32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𝑐</m:t>
                              </m:r>
                            </m:e>
                            <m:sub>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𝑚𝑎𝑥</m:t>
                              </m:r>
                            </m:sub>
                          </m:sSub>
                        </m:den>
                      </m:f>
                    </m:oMath>
                  </m:oMathPara>
                </a14:m>
                <a:endParaRPr lang="en-GB" sz="32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031310" y="1983016"/>
                <a:ext cx="3639651" cy="1088631"/>
              </a:xfrm>
              <a:prstGeom prst="rect">
                <a:avLst/>
              </a:prstGeom>
              <a:blipFill>
                <a:blip r:embed="rId6"/>
                <a:stretch>
                  <a:fillRect/>
                </a:stretch>
              </a:blipFill>
            </p:spPr>
            <p:txBody>
              <a:bodyPr/>
              <a:lstStyle/>
              <a:p>
                <a:r>
                  <a:rPr lang="en-GB">
                    <a:noFill/>
                  </a:rPr>
                  <a:t> </a:t>
                </a:r>
              </a:p>
            </p:txBody>
          </p:sp>
        </mc:Fallback>
      </mc:AlternateContent>
      <p:sp>
        <p:nvSpPr>
          <p:cNvPr id="38" name="TextBox 37"/>
          <p:cNvSpPr txBox="1"/>
          <p:nvPr/>
        </p:nvSpPr>
        <p:spPr>
          <a:xfrm>
            <a:off x="460728" y="1394516"/>
            <a:ext cx="4280456"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POPULATION – </a:t>
            </a:r>
            <a:r>
              <a:rPr lang="en-GB" sz="2800" b="1" dirty="0">
                <a:latin typeface="Ink Free" panose="03080402000500000000" pitchFamily="66" charset="0"/>
                <a:ea typeface="Open Sans" panose="020B0606030504020204" pitchFamily="34" charset="0"/>
                <a:cs typeface="Open Sans" panose="020B0606030504020204" pitchFamily="34" charset="0"/>
              </a:rPr>
              <a:t>Crayfish: </a:t>
            </a:r>
            <a:r>
              <a:rPr lang="en-GB" sz="2800" b="1" i="1" dirty="0">
                <a:latin typeface="Cambria Math" panose="02040503050406030204" pitchFamily="18" charset="0"/>
                <a:ea typeface="Cambria Math" panose="02040503050406030204" pitchFamily="18" charset="0"/>
                <a:cs typeface="Open Sans" panose="020B0606030504020204" pitchFamily="34" charset="0"/>
              </a:rPr>
              <a:t>N</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14074" y="4005064"/>
            <a:ext cx="4397972"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AGENTS – </a:t>
            </a:r>
            <a:r>
              <a:rPr lang="en-GB" sz="2800" b="1" dirty="0">
                <a:latin typeface="Ink Free" panose="03080402000500000000" pitchFamily="66" charset="0"/>
                <a:ea typeface="Open Sans" panose="020B0606030504020204" pitchFamily="34" charset="0"/>
                <a:cs typeface="Open Sans" panose="020B0606030504020204" pitchFamily="34" charset="0"/>
              </a:rPr>
              <a:t>Fishers: </a:t>
            </a:r>
            <a:r>
              <a:rPr lang="en-GB" sz="2800" b="1" i="1" dirty="0">
                <a:latin typeface="Cambria Math" panose="02040503050406030204" pitchFamily="18" charset="0"/>
                <a:ea typeface="Cambria Math" panose="02040503050406030204" pitchFamily="18" charset="0"/>
                <a:cs typeface="Open Sans" panose="020B0606030504020204" pitchFamily="34" charset="0"/>
              </a:rPr>
              <a:t>A</a:t>
            </a:r>
            <a:endParaRPr lang="en-GB" sz="2800" b="1" dirty="0">
              <a:latin typeface="Ink Free" panose="03080402000500000000" pitchFamily="66" charset="0"/>
              <a:ea typeface="Open Sans" panose="020B0606030504020204" pitchFamily="34" charset="0"/>
              <a:cs typeface="Open Sans" panose="020B0606030504020204" pitchFamily="34" charset="0"/>
            </a:endParaRPr>
          </a:p>
        </p:txBody>
      </p:sp>
      <p:sp>
        <p:nvSpPr>
          <p:cNvPr id="49" name="TextBox 48"/>
          <p:cNvSpPr txBox="1"/>
          <p:nvPr/>
        </p:nvSpPr>
        <p:spPr>
          <a:xfrm>
            <a:off x="7031310" y="994406"/>
            <a:ext cx="4788346" cy="615553"/>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CONSUMPTION:</a:t>
            </a:r>
          </a:p>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Functional response for consumer j</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0" name="Rectangle 49"/>
              <p:cNvSpPr/>
              <p:nvPr/>
            </p:nvSpPr>
            <p:spPr>
              <a:xfrm>
                <a:off x="666474" y="4805536"/>
                <a:ext cx="2532553" cy="910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m:t>
                          </m:r>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𝐴</m:t>
                          </m:r>
                        </m:num>
                        <m:den>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𝑃𝑏𝑁</m:t>
                          </m:r>
                        </m:num>
                        <m:den>
                          <m:r>
                            <a:rPr lang="de-DE"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𝑐</m:t>
                          </m:r>
                        </m:den>
                      </m:f>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de-DE"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1</m:t>
                      </m:r>
                    </m:oMath>
                  </m:oMathPara>
                </a14:m>
                <a:endParaRPr lang="en-GB" sz="2800" dirty="0">
                  <a:solidFill>
                    <a:schemeClr val="accent4">
                      <a:lumMod val="75000"/>
                      <a:lumOff val="25000"/>
                    </a:schemeClr>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666474" y="4805536"/>
                <a:ext cx="2532553" cy="910506"/>
              </a:xfrm>
              <a:prstGeom prst="rect">
                <a:avLst/>
              </a:prstGeom>
              <a:blipFill>
                <a:blip r:embed="rId7"/>
                <a:stretch>
                  <a:fillRect b="-6849"/>
                </a:stretch>
              </a:blipFill>
            </p:spPr>
            <p:txBody>
              <a:bodyPr/>
              <a:lstStyle/>
              <a:p>
                <a:r>
                  <a:rPr lang="en-DE">
                    <a:noFill/>
                  </a:rPr>
                  <a:t> </a:t>
                </a:r>
              </a:p>
            </p:txBody>
          </p:sp>
        </mc:Fallback>
      </mc:AlternateContent>
      <p:sp>
        <p:nvSpPr>
          <p:cNvPr id="54" name="TextBox 53"/>
          <p:cNvSpPr txBox="1"/>
          <p:nvPr/>
        </p:nvSpPr>
        <p:spPr>
          <a:xfrm>
            <a:off x="7031310" y="3540032"/>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For SUBSTITUTIONAL resources:</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56"/>
          <p:cNvSpPr txBox="1"/>
          <p:nvPr/>
        </p:nvSpPr>
        <p:spPr>
          <a:xfrm>
            <a:off x="7031310" y="5194969"/>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For ESSENTIAL resources:</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8" name="Rectangle 57"/>
              <p:cNvSpPr/>
              <p:nvPr/>
            </p:nvSpPr>
            <p:spPr>
              <a:xfrm>
                <a:off x="8944585" y="5589240"/>
                <a:ext cx="30298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𝜌</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GB" sz="2800" b="0" i="0"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min</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0"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en-GB" sz="2800" dirty="0">
                  <a:solidFill>
                    <a:schemeClr val="tx1"/>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8944585" y="5589240"/>
                <a:ext cx="3029804" cy="557910"/>
              </a:xfrm>
              <a:prstGeom prst="rect">
                <a:avLst/>
              </a:prstGeom>
              <a:blipFill>
                <a:blip r:embed="rId8"/>
                <a:stretch>
                  <a:fillRect/>
                </a:stretch>
              </a:blipFill>
            </p:spPr>
            <p:txBody>
              <a:bodyPr/>
              <a:lstStyle/>
              <a:p>
                <a:r>
                  <a:rPr lang="en-GB">
                    <a:noFill/>
                  </a:rPr>
                  <a:t> </a:t>
                </a:r>
              </a:p>
            </p:txBody>
          </p:sp>
        </mc:Fallback>
      </mc:AlternateContent>
      <p:sp>
        <p:nvSpPr>
          <p:cNvPr id="17" name="Arc 16"/>
          <p:cNvSpPr/>
          <p:nvPr/>
        </p:nvSpPr>
        <p:spPr bwMode="auto">
          <a:xfrm rot="18231643" flipH="1">
            <a:off x="8466706" y="2599050"/>
            <a:ext cx="2004312" cy="1892516"/>
          </a:xfrm>
          <a:prstGeom prst="arc">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2" name="Arc 61"/>
          <p:cNvSpPr/>
          <p:nvPr/>
        </p:nvSpPr>
        <p:spPr bwMode="auto">
          <a:xfrm rot="17569724" flipH="1">
            <a:off x="7405217" y="2467081"/>
            <a:ext cx="4664608" cy="2500459"/>
          </a:xfrm>
          <a:prstGeom prst="arc">
            <a:avLst>
              <a:gd name="adj1" fmla="val 16200000"/>
              <a:gd name="adj2" fmla="val 347436"/>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3" name="Arc 62"/>
          <p:cNvSpPr/>
          <p:nvPr/>
        </p:nvSpPr>
        <p:spPr bwMode="auto">
          <a:xfrm rot="9363693" flipH="1">
            <a:off x="-1990905" y="2803347"/>
            <a:ext cx="9430565" cy="2500459"/>
          </a:xfrm>
          <a:prstGeom prst="arc">
            <a:avLst>
              <a:gd name="adj1" fmla="val 16200000"/>
              <a:gd name="adj2" fmla="val 21312852"/>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4" name="Arc 63"/>
          <p:cNvSpPr/>
          <p:nvPr/>
        </p:nvSpPr>
        <p:spPr bwMode="auto">
          <a:xfrm rot="11436556" flipH="1">
            <a:off x="2462792" y="395778"/>
            <a:ext cx="4960269" cy="2500459"/>
          </a:xfrm>
          <a:prstGeom prst="arc">
            <a:avLst>
              <a:gd name="adj1" fmla="val 16200000"/>
              <a:gd name="adj2" fmla="val 20465099"/>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Tree>
    <p:custDataLst>
      <p:custData r:id="rId1"/>
      <p:custData r:id="rId2"/>
    </p:custDataLst>
    <p:extLst>
      <p:ext uri="{BB962C8B-B14F-4D97-AF65-F5344CB8AC3E}">
        <p14:creationId xmlns:p14="http://schemas.microsoft.com/office/powerpoint/2010/main" val="99147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325784" y="3923208"/>
            <a:ext cx="3445395" cy="2335014"/>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Two consumers &amp; One resource</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7</a:t>
            </a:fld>
            <a:endParaRPr lang="en-GB" dirty="0"/>
          </a:p>
        </p:txBody>
      </p:sp>
      <mc:AlternateContent xmlns:mc="http://schemas.openxmlformats.org/markup-compatibility/2006" xmlns:a14="http://schemas.microsoft.com/office/drawing/2010/main">
        <mc:Choice Requires="a14">
          <p:sp>
            <p:nvSpPr>
              <p:cNvPr id="53" name="TextBox 52"/>
              <p:cNvSpPr txBox="1"/>
              <p:nvPr/>
            </p:nvSpPr>
            <p:spPr>
              <a:xfrm>
                <a:off x="5086060" y="1088145"/>
                <a:ext cx="6968104" cy="1418530"/>
              </a:xfrm>
              <a:prstGeom prst="rect">
                <a:avLst/>
              </a:prstGeom>
              <a:noFill/>
            </p:spPr>
            <p:txBody>
              <a:bodyPr wrap="square" lIns="0" tIns="0" rIns="0" bIns="0" rtlCol="0">
                <a:spAutoFit/>
              </a:bodyPr>
              <a:lstStyle/>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endParaRPr lang="en-GB" i="1" dirty="0">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086060" y="1088145"/>
                <a:ext cx="6968104" cy="1418530"/>
              </a:xfrm>
              <a:prstGeom prst="rect">
                <a:avLst/>
              </a:prstGeom>
              <a:blipFill>
                <a:blip r:embed="rId4"/>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7</a:t>
            </a:fld>
            <a:endParaRPr lang="en-GB" dirty="0"/>
          </a:p>
        </p:txBody>
      </p:sp>
      <p:grpSp>
        <p:nvGrpSpPr>
          <p:cNvPr id="19" name="Group 18"/>
          <p:cNvGrpSpPr/>
          <p:nvPr/>
        </p:nvGrpSpPr>
        <p:grpSpPr>
          <a:xfrm>
            <a:off x="325785" y="1137771"/>
            <a:ext cx="5066417" cy="2640789"/>
            <a:chOff x="5894839" y="1039459"/>
            <a:chExt cx="6230784" cy="3247696"/>
          </a:xfrm>
        </p:grpSpPr>
        <p:sp>
          <p:nvSpPr>
            <p:cNvPr id="30" name="Rectangle 29"/>
            <p:cNvSpPr>
              <a:spLocks noChangeAspect="1"/>
            </p:cNvSpPr>
            <p:nvPr/>
          </p:nvSpPr>
          <p:spPr bwMode="auto">
            <a:xfrm>
              <a:off x="5894839" y="1039459"/>
              <a:ext cx="6121227" cy="3240359"/>
            </a:xfrm>
            <a:prstGeom prst="rect">
              <a:avLst/>
            </a:prstGeom>
            <a:solidFill>
              <a:schemeClr val="accent5">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Oval 5"/>
            <p:cNvSpPr>
              <a:spLocks noChangeAspect="1"/>
            </p:cNvSpPr>
            <p:nvPr/>
          </p:nvSpPr>
          <p:spPr bwMode="auto">
            <a:xfrm>
              <a:off x="10191243" y="1111586"/>
              <a:ext cx="1080000" cy="1080000"/>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mc:AlternateContent xmlns:mc="http://schemas.openxmlformats.org/markup-compatibility/2006" xmlns:a14="http://schemas.microsoft.com/office/drawing/2010/main">
          <mc:Choice Requires="a14">
            <p:sp>
              <p:nvSpPr>
                <p:cNvPr id="36" name="Rectangle 35"/>
                <p:cNvSpPr/>
                <p:nvPr/>
              </p:nvSpPr>
              <p:spPr>
                <a:xfrm>
                  <a:off x="10260523" y="1326510"/>
                  <a:ext cx="1190872" cy="5677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𝟏</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10260523" y="1326510"/>
                  <a:ext cx="1190872" cy="567765"/>
                </a:xfrm>
                <a:prstGeom prst="rect">
                  <a:avLst/>
                </a:prstGeom>
                <a:blipFill>
                  <a:blip r:embed="rId5"/>
                  <a:stretch>
                    <a:fillRect b="-3947"/>
                  </a:stretch>
                </a:blipFill>
              </p:spPr>
              <p:txBody>
                <a:bodyPr/>
                <a:lstStyle/>
                <a:p>
                  <a:r>
                    <a:rPr lang="en-GB">
                      <a:noFill/>
                    </a:rPr>
                    <a:t> </a:t>
                  </a:r>
                </a:p>
              </p:txBody>
            </p:sp>
          </mc:Fallback>
        </mc:AlternateContent>
        <p:sp>
          <p:nvSpPr>
            <p:cNvPr id="37" name="Rectangle 36"/>
            <p:cNvSpPr/>
            <p:nvPr/>
          </p:nvSpPr>
          <p:spPr>
            <a:xfrm>
              <a:off x="6540399" y="1909007"/>
              <a:ext cx="1188121" cy="719168"/>
            </a:xfrm>
            <a:prstGeom prst="rect">
              <a:avLst/>
            </a:prstGeom>
          </p:spPr>
          <p:txBody>
            <a:bodyPr wrap="square">
              <a:spAutoFit/>
            </a:bodyPr>
            <a:lstStyle/>
            <a:p>
              <a:pPr algn="ctr">
                <a:spcBef>
                  <a:spcPts val="0"/>
                </a:spcBef>
              </a:pPr>
              <a:r>
                <a:rPr lang="en-GB" sz="32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a:t>R</a:t>
              </a:r>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p:cxnSp>
          <p:nvCxnSpPr>
            <p:cNvPr id="11" name="Straight Arrow Connector 10"/>
            <p:cNvCxnSpPr/>
            <p:nvPr/>
          </p:nvCxnSpPr>
          <p:spPr bwMode="auto">
            <a:xfrm flipV="1">
              <a:off x="7443244" y="1643909"/>
              <a:ext cx="3095124" cy="626325"/>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10907497" y="1857703"/>
              <a:ext cx="576064" cy="51280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854415-2825-D046-90A7-396C2DF2DCD7}"/>
                    </a:ext>
                  </a:extLst>
                </p:cNvPr>
                <p:cNvSpPr txBox="1"/>
                <p:nvPr/>
              </p:nvSpPr>
              <p:spPr>
                <a:xfrm>
                  <a:off x="6143441" y="1964478"/>
                  <a:ext cx="489935" cy="340659"/>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𝑟</m:t>
                        </m:r>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𝐾</m:t>
                        </m:r>
                      </m:oMath>
                    </m:oMathPara>
                  </a14:m>
                  <a:endParaRPr lang="en-GB" sz="1800" dirty="0" err="1">
                    <a:latin typeface="+mn-lt"/>
                  </a:endParaRPr>
                </a:p>
              </p:txBody>
            </p:sp>
          </mc:Choice>
          <mc:Fallback xmlns="">
            <p:sp>
              <p:nvSpPr>
                <p:cNvPr id="4" name="TextBox 3">
                  <a:extLst>
                    <a:ext uri="{FF2B5EF4-FFF2-40B4-BE49-F238E27FC236}">
                      <a16:creationId xmlns:a16="http://schemas.microsoft.com/office/drawing/2014/main" id="{12854415-2825-D046-90A7-396C2DF2DCD7}"/>
                    </a:ext>
                  </a:extLst>
                </p:cNvPr>
                <p:cNvSpPr txBox="1">
                  <a:spLocks noRot="1" noChangeAspect="1" noMove="1" noResize="1" noEditPoints="1" noAdjustHandles="1" noChangeArrowheads="1" noChangeShapeType="1" noTextEdit="1"/>
                </p:cNvSpPr>
                <p:nvPr/>
              </p:nvSpPr>
              <p:spPr>
                <a:xfrm>
                  <a:off x="6143441" y="1964478"/>
                  <a:ext cx="489935" cy="340659"/>
                </a:xfrm>
                <a:prstGeom prst="rect">
                  <a:avLst/>
                </a:prstGeom>
                <a:blipFill>
                  <a:blip r:embed="rId6"/>
                  <a:stretch>
                    <a:fillRect l="-7692" r="-10769" b="-11111"/>
                  </a:stretch>
                </a:blipFill>
              </p:spPr>
              <p:txBody>
                <a:bodyPr/>
                <a:lstStyle/>
                <a:p>
                  <a:r>
                    <a:rPr lang="en-GB">
                      <a:noFill/>
                    </a:rPr>
                    <a:t> </a:t>
                  </a:r>
                </a:p>
              </p:txBody>
            </p:sp>
          </mc:Fallback>
        </mc:AlternateContent>
        <p:sp>
          <p:nvSpPr>
            <p:cNvPr id="35" name="Oval 34">
              <a:extLst>
                <a:ext uri="{FF2B5EF4-FFF2-40B4-BE49-F238E27FC236}">
                  <a16:creationId xmlns:a16="http://schemas.microsoft.com/office/drawing/2014/main" id="{732E0E34-D09B-8A41-A8B5-EF3AA89368F3}"/>
                </a:ext>
              </a:extLst>
            </p:cNvPr>
            <p:cNvSpPr>
              <a:spLocks noChangeAspect="1"/>
            </p:cNvSpPr>
            <p:nvPr/>
          </p:nvSpPr>
          <p:spPr bwMode="auto">
            <a:xfrm>
              <a:off x="10191243" y="2667668"/>
              <a:ext cx="1080000" cy="1080000"/>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sp>
          <p:nvSpPr>
            <p:cNvPr id="39" name="Oval 38">
              <a:extLst>
                <a:ext uri="{FF2B5EF4-FFF2-40B4-BE49-F238E27FC236}">
                  <a16:creationId xmlns:a16="http://schemas.microsoft.com/office/drawing/2014/main" id="{7C2589A5-74C3-7B45-BB8A-DEE08F6A98F4}"/>
                </a:ext>
              </a:extLst>
            </p:cNvPr>
            <p:cNvSpPr>
              <a:spLocks noChangeAspect="1"/>
            </p:cNvSpPr>
            <p:nvPr/>
          </p:nvSpPr>
          <p:spPr bwMode="auto">
            <a:xfrm>
              <a:off x="6639663" y="1793888"/>
              <a:ext cx="1080000" cy="1080000"/>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40" name="Straight Arrow Connector 39">
              <a:extLst>
                <a:ext uri="{FF2B5EF4-FFF2-40B4-BE49-F238E27FC236}">
                  <a16:creationId xmlns:a16="http://schemas.microsoft.com/office/drawing/2014/main" id="{C53A67D0-637E-524A-BBD0-84A8FED7F50F}"/>
                </a:ext>
              </a:extLst>
            </p:cNvPr>
            <p:cNvCxnSpPr/>
            <p:nvPr/>
          </p:nvCxnSpPr>
          <p:spPr bwMode="auto">
            <a:xfrm>
              <a:off x="6014659" y="2333888"/>
              <a:ext cx="936104"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8D525121-51C3-E74D-B5D6-F29972FEFDC4}"/>
                </a:ext>
              </a:extLst>
            </p:cNvPr>
            <p:cNvCxnSpPr/>
            <p:nvPr/>
          </p:nvCxnSpPr>
          <p:spPr bwMode="auto">
            <a:xfrm>
              <a:off x="7424495" y="2426769"/>
              <a:ext cx="3032957" cy="77593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08D2152-526F-F745-A3A6-F25A17678A0B}"/>
                    </a:ext>
                  </a:extLst>
                </p:cNvPr>
                <p:cNvSpPr/>
                <p:nvPr/>
              </p:nvSpPr>
              <p:spPr>
                <a:xfrm>
                  <a:off x="10213500" y="2899690"/>
                  <a:ext cx="1190872" cy="5677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𝟐</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43" name="Rectangle 42">
                  <a:extLst>
                    <a:ext uri="{FF2B5EF4-FFF2-40B4-BE49-F238E27FC236}">
                      <a16:creationId xmlns:a16="http://schemas.microsoft.com/office/drawing/2014/main" id="{808D2152-526F-F745-A3A6-F25A17678A0B}"/>
                    </a:ext>
                  </a:extLst>
                </p:cNvPr>
                <p:cNvSpPr>
                  <a:spLocks noRot="1" noChangeAspect="1" noMove="1" noResize="1" noEditPoints="1" noAdjustHandles="1" noChangeArrowheads="1" noChangeShapeType="1" noTextEdit="1"/>
                </p:cNvSpPr>
                <p:nvPr/>
              </p:nvSpPr>
              <p:spPr>
                <a:xfrm>
                  <a:off x="10213500" y="2899690"/>
                  <a:ext cx="1190872" cy="567765"/>
                </a:xfrm>
                <a:prstGeom prst="rect">
                  <a:avLst/>
                </a:prstGeom>
                <a:blipFill>
                  <a:blip r:embed="rId7"/>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3B6FBA7-941D-2942-9CFD-988CDB663C63}"/>
                    </a:ext>
                  </a:extLst>
                </p:cNvPr>
                <p:cNvSpPr txBox="1"/>
                <p:nvPr/>
              </p:nvSpPr>
              <p:spPr>
                <a:xfrm rot="20911380">
                  <a:off x="8040481" y="1675935"/>
                  <a:ext cx="729184"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4" name="TextBox 43">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20911380">
                  <a:off x="8040481" y="1675935"/>
                  <a:ext cx="729184" cy="340659"/>
                </a:xfrm>
                <a:prstGeom prst="rect">
                  <a:avLst/>
                </a:prstGeom>
                <a:blipFill>
                  <a:blip r:embed="rId8"/>
                  <a:stretch>
                    <a:fillRect l="-6667" r="-3810" b="-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8EDF6C-5A0F-1546-8C59-60F3616A58A1}"/>
                    </a:ext>
                  </a:extLst>
                </p:cNvPr>
                <p:cNvSpPr txBox="1"/>
                <p:nvPr/>
              </p:nvSpPr>
              <p:spPr>
                <a:xfrm rot="900000">
                  <a:off x="8056099" y="2730633"/>
                  <a:ext cx="742274"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5" name="TextBox 44">
                  <a:extLst>
                    <a:ext uri="{FF2B5EF4-FFF2-40B4-BE49-F238E27FC236}">
                      <a16:creationId xmlns:a16="http://schemas.microsoft.com/office/drawing/2014/main" id="{F68EDF6C-5A0F-1546-8C59-60F3616A58A1}"/>
                    </a:ext>
                  </a:extLst>
                </p:cNvPr>
                <p:cNvSpPr txBox="1">
                  <a:spLocks noRot="1" noChangeAspect="1" noMove="1" noResize="1" noEditPoints="1" noAdjustHandles="1" noChangeArrowheads="1" noChangeShapeType="1" noTextEdit="1"/>
                </p:cNvSpPr>
                <p:nvPr/>
              </p:nvSpPr>
              <p:spPr>
                <a:xfrm rot="900000">
                  <a:off x="8056099" y="2730633"/>
                  <a:ext cx="742274" cy="340659"/>
                </a:xfrm>
                <a:prstGeom prst="rect">
                  <a:avLst/>
                </a:prstGeom>
                <a:blipFill>
                  <a:blip r:embed="rId9"/>
                  <a:stretch>
                    <a:fillRect l="-7407" b="-1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56EC7BD-831A-CC43-8A68-FDDB75FA2C0E}"/>
                    </a:ext>
                  </a:extLst>
                </p:cNvPr>
                <p:cNvSpPr txBox="1"/>
                <p:nvPr/>
              </p:nvSpPr>
              <p:spPr>
                <a:xfrm>
                  <a:off x="11382114" y="2395975"/>
                  <a:ext cx="739909"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6" name="TextBox 45">
                  <a:extLst>
                    <a:ext uri="{FF2B5EF4-FFF2-40B4-BE49-F238E27FC236}">
                      <a16:creationId xmlns:a16="http://schemas.microsoft.com/office/drawing/2014/main" id="{056EC7BD-831A-CC43-8A68-FDDB75FA2C0E}"/>
                    </a:ext>
                  </a:extLst>
                </p:cNvPr>
                <p:cNvSpPr txBox="1">
                  <a:spLocks noRot="1" noChangeAspect="1" noMove="1" noResize="1" noEditPoints="1" noAdjustHandles="1" noChangeArrowheads="1" noChangeShapeType="1" noTextEdit="1"/>
                </p:cNvSpPr>
                <p:nvPr/>
              </p:nvSpPr>
              <p:spPr>
                <a:xfrm>
                  <a:off x="11382114" y="2395975"/>
                  <a:ext cx="739909" cy="340659"/>
                </a:xfrm>
                <a:prstGeom prst="rect">
                  <a:avLst/>
                </a:prstGeom>
                <a:blipFill>
                  <a:blip r:embed="rId10"/>
                  <a:stretch>
                    <a:fillRect l="-8081" r="-3030" b="-17778"/>
                  </a:stretch>
                </a:blipFill>
              </p:spPr>
              <p:txBody>
                <a:bodyPr/>
                <a:lstStyle/>
                <a:p>
                  <a:r>
                    <a:rPr lang="en-GB">
                      <a:noFill/>
                    </a:rPr>
                    <a:t> </a:t>
                  </a:r>
                </a:p>
              </p:txBody>
            </p:sp>
          </mc:Fallback>
        </mc:AlternateContent>
        <p:cxnSp>
          <p:nvCxnSpPr>
            <p:cNvPr id="47" name="Straight Arrow Connector 46">
              <a:extLst>
                <a:ext uri="{FF2B5EF4-FFF2-40B4-BE49-F238E27FC236}">
                  <a16:creationId xmlns:a16="http://schemas.microsoft.com/office/drawing/2014/main" id="{CFB9FFBA-5F80-A44B-BEFD-82244430E0DC}"/>
                </a:ext>
              </a:extLst>
            </p:cNvPr>
            <p:cNvCxnSpPr/>
            <p:nvPr/>
          </p:nvCxnSpPr>
          <p:spPr bwMode="auto">
            <a:xfrm>
              <a:off x="10838449" y="3442127"/>
              <a:ext cx="576064" cy="51280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763AA24-F0AF-734D-9B9D-A00215583A77}"/>
                    </a:ext>
                  </a:extLst>
                </p:cNvPr>
                <p:cNvSpPr txBox="1"/>
                <p:nvPr/>
              </p:nvSpPr>
              <p:spPr>
                <a:xfrm>
                  <a:off x="11372624" y="3946496"/>
                  <a:ext cx="752999"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8" name="TextBox 47">
                  <a:extLst>
                    <a:ext uri="{FF2B5EF4-FFF2-40B4-BE49-F238E27FC236}">
                      <a16:creationId xmlns:a16="http://schemas.microsoft.com/office/drawing/2014/main" id="{F763AA24-F0AF-734D-9B9D-A00215583A77}"/>
                    </a:ext>
                  </a:extLst>
                </p:cNvPr>
                <p:cNvSpPr txBox="1">
                  <a:spLocks noRot="1" noChangeAspect="1" noMove="1" noResize="1" noEditPoints="1" noAdjustHandles="1" noChangeArrowheads="1" noChangeShapeType="1" noTextEdit="1"/>
                </p:cNvSpPr>
                <p:nvPr/>
              </p:nvSpPr>
              <p:spPr>
                <a:xfrm>
                  <a:off x="11372624" y="3946496"/>
                  <a:ext cx="752999" cy="340659"/>
                </a:xfrm>
                <a:prstGeom prst="rect">
                  <a:avLst/>
                </a:prstGeom>
                <a:blipFill>
                  <a:blip r:embed="rId11"/>
                  <a:stretch>
                    <a:fillRect l="-7921" r="-2970" b="-17391"/>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60C8F2D2-5317-6E4D-ABD1-CA11EC3FE730}"/>
                </a:ext>
              </a:extLst>
            </p:cNvPr>
            <p:cNvCxnSpPr>
              <a:cxnSpLocks/>
            </p:cNvCxnSpPr>
            <p:nvPr/>
          </p:nvCxnSpPr>
          <p:spPr bwMode="auto">
            <a:xfrm>
              <a:off x="7238522" y="2582481"/>
              <a:ext cx="530403" cy="636961"/>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745D27-0097-3C4D-B5C5-E365DB5E9FDE}"/>
                    </a:ext>
                  </a:extLst>
                </p:cNvPr>
                <p:cNvSpPr txBox="1"/>
                <p:nvPr/>
              </p:nvSpPr>
              <p:spPr>
                <a:xfrm>
                  <a:off x="7619833" y="3226258"/>
                  <a:ext cx="610022" cy="340659"/>
                </a:xfrm>
                <a:prstGeom prst="rect">
                  <a:avLst/>
                </a:prstGeom>
                <a:noFill/>
              </p:spPr>
              <p:txBody>
                <a:bodyPr wrap="square" lIns="0" tIns="0" rIns="0" bIns="0" rtlCol="0">
                  <a:spAutoFit/>
                </a:bodyPr>
                <a:lstStyle/>
                <a:p>
                  <a:pPr>
                    <a:spcBef>
                      <a:spcPts val="432"/>
                    </a:spcBef>
                  </a:pPr>
                  <a:r>
                    <a:rPr lang="en-GB" sz="1800" b="0" dirty="0">
                      <a:ea typeface="Cambria Math" panose="02040503050406030204" pitchFamily="18" charset="0"/>
                    </a:rPr>
                    <a:t> </a:t>
                  </a:r>
                  <a14:m>
                    <m:oMath xmlns:m="http://schemas.openxmlformats.org/officeDocument/2006/math">
                      <m:r>
                        <m:rPr>
                          <m:sty m:val="p"/>
                        </m:rPr>
                        <a:rPr lang="en-GB" sz="1800" b="0" i="0" smtClean="0">
                          <a:latin typeface="Cambria Math" panose="02040503050406030204" pitchFamily="18" charset="0"/>
                          <a:ea typeface="Cambria Math" panose="02040503050406030204" pitchFamily="18" charset="0"/>
                        </a:rPr>
                        <m:t>r</m:t>
                      </m:r>
                      <m:r>
                        <a:rPr lang="en-GB" sz="1800" b="0" i="0"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𝑅</m:t>
                      </m:r>
                    </m:oMath>
                  </a14:m>
                  <a:endParaRPr lang="en-GB" sz="1800" i="1" dirty="0" err="1">
                    <a:latin typeface="+mn-lt"/>
                  </a:endParaRPr>
                </a:p>
              </p:txBody>
            </p:sp>
          </mc:Choice>
          <mc:Fallback xmlns="">
            <p:sp>
              <p:nvSpPr>
                <p:cNvPr id="52" name="TextBox 5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7619833" y="3226258"/>
                  <a:ext cx="610022" cy="340659"/>
                </a:xfrm>
                <a:prstGeom prst="rect">
                  <a:avLst/>
                </a:prstGeom>
                <a:blipFill>
                  <a:blip r:embed="rId12"/>
                  <a:stretch>
                    <a:fillRect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rot="20778563">
                  <a:off x="9503805" y="1340697"/>
                  <a:ext cx="585157" cy="45421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3" name="Rectangle 2"/>
                <p:cNvSpPr>
                  <a:spLocks noRot="1" noChangeAspect="1" noMove="1" noResize="1" noEditPoints="1" noAdjustHandles="1" noChangeArrowheads="1" noChangeShapeType="1" noTextEdit="1"/>
                </p:cNvSpPr>
                <p:nvPr/>
              </p:nvSpPr>
              <p:spPr>
                <a:xfrm rot="20778563">
                  <a:off x="9503805" y="1340697"/>
                  <a:ext cx="585157" cy="454212"/>
                </a:xfrm>
                <a:prstGeom prst="rect">
                  <a:avLst/>
                </a:prstGeom>
                <a:blipFill>
                  <a:blip r:embed="rId13"/>
                  <a:stretch>
                    <a:fillRect r="-131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rot="904893">
                  <a:off x="9497885" y="3060982"/>
                  <a:ext cx="585157" cy="45421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32" name="Rectangle 31"/>
                <p:cNvSpPr>
                  <a:spLocks noRot="1" noChangeAspect="1" noMove="1" noResize="1" noEditPoints="1" noAdjustHandles="1" noChangeArrowheads="1" noChangeShapeType="1" noTextEdit="1"/>
                </p:cNvSpPr>
                <p:nvPr/>
              </p:nvSpPr>
              <p:spPr>
                <a:xfrm rot="904893">
                  <a:off x="9497885" y="3060982"/>
                  <a:ext cx="585157" cy="454212"/>
                </a:xfrm>
                <a:prstGeom prst="rect">
                  <a:avLst/>
                </a:prstGeom>
                <a:blipFill>
                  <a:blip r:embed="rId14"/>
                  <a:stretch>
                    <a:fillRect r="-5435" b="-6329"/>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8" name="Rectangle 17"/>
              <p:cNvSpPr/>
              <p:nvPr/>
            </p:nvSpPr>
            <p:spPr>
              <a:xfrm>
                <a:off x="854883" y="4639235"/>
                <a:ext cx="2504019" cy="70436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𝑗</m:t>
                          </m:r>
                        </m:sub>
                        <m: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up>
                      </m:sSub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𝑗</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𝑚𝑎𝑥𝑗</m:t>
                              </m:r>
                            </m:sub>
                          </m:s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 </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1</m:t>
                          </m:r>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oMath>
                  </m:oMathPara>
                </a14:m>
                <a:endParaRPr lang="en-GB" sz="1800"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54883" y="4639235"/>
                <a:ext cx="2504019" cy="704360"/>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04499" y="1832845"/>
                <a:ext cx="6092825" cy="1483035"/>
              </a:xfrm>
              <a:prstGeom prst="rect">
                <a:avLst/>
              </a:prstGeom>
            </p:spPr>
            <p:txBody>
              <a:bodyPr>
                <a:spAutoFit/>
              </a:bodyPr>
              <a:lstStyle/>
              <a:p>
                <a:pPr>
                  <a:lnSpc>
                    <a:spcPct val="150000"/>
                  </a:lnSpc>
                  <a:spcBef>
                    <a:spcPts val="0"/>
                  </a:spcBef>
                </a:pPr>
                <a14:m>
                  <m:oMath xmlns:m="http://schemas.openxmlformats.org/officeDocument/2006/math">
                    <m:f>
                      <m:fPr>
                        <m:ctrlPr>
                          <a:rPr lang="en-GB" sz="200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 ∙(</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14:m>
                  <m:oMath xmlns:m="http://schemas.openxmlformats.org/officeDocument/2006/math">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p>
            </p:txBody>
          </p:sp>
        </mc:Choice>
        <mc:Fallback xmlns="">
          <p:sp>
            <p:nvSpPr>
              <p:cNvPr id="5" name="Rectangle 4"/>
              <p:cNvSpPr>
                <a:spLocks noRot="1" noChangeAspect="1" noMove="1" noResize="1" noEditPoints="1" noAdjustHandles="1" noChangeArrowheads="1" noChangeShapeType="1" noTextEdit="1"/>
              </p:cNvSpPr>
              <p:nvPr/>
            </p:nvSpPr>
            <p:spPr>
              <a:xfrm>
                <a:off x="5804499" y="1832845"/>
                <a:ext cx="6092825" cy="1483035"/>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32084" y="5497621"/>
                <a:ext cx="2349618" cy="66768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Sup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sz="1800" i="1">
                              <a:latin typeface="Cambria Math" panose="02040503050406030204" pitchFamily="18" charset="0"/>
                              <a:ea typeface="Cambria Math" panose="02040503050406030204" pitchFamily="18" charset="0"/>
                              <a:cs typeface="Open Sans" panose="020B0606030504020204" pitchFamily="34" charset="0"/>
                            </a:rPr>
                            <m:t>𝑗</m:t>
                          </m:r>
                        </m:sub>
                        <m:sup>
                          <m:r>
                            <a:rPr lang="en-GB" sz="1800" i="1">
                              <a:latin typeface="Cambria Math" panose="02040503050406030204" pitchFamily="18" charset="0"/>
                              <a:ea typeface="Cambria Math" panose="02040503050406030204" pitchFamily="18" charset="0"/>
                              <a:cs typeface="Open Sans" panose="020B0606030504020204" pitchFamily="34" charset="0"/>
                            </a:rPr>
                            <m:t>∗</m:t>
                          </m:r>
                        </m:sup>
                      </m:sSub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𝑟</m:t>
                          </m:r>
                          <m: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𝐾</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p>
                            <m:sSupPr>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𝑅</m:t>
                              </m:r>
                            </m:e>
                            <m: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up>
                          </m:s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oMath>
                  </m:oMathPara>
                </a14:m>
                <a:endParaRPr lang="en-GB" sz="18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932084" y="5497621"/>
                <a:ext cx="2349618" cy="667683"/>
              </a:xfrm>
              <a:prstGeom prst="rect">
                <a:avLst/>
              </a:prstGeom>
              <a:blipFill>
                <a:blip r:embed="rId17"/>
                <a:stretch>
                  <a:fillRect/>
                </a:stretch>
              </a:blipFill>
            </p:spPr>
            <p:txBody>
              <a:bodyPr/>
              <a:lstStyle/>
              <a:p>
                <a:r>
                  <a:rPr lang="en-GB">
                    <a:noFill/>
                  </a:rPr>
                  <a:t> </a:t>
                </a:r>
              </a:p>
            </p:txBody>
          </p:sp>
        </mc:Fallback>
      </mc:AlternateContent>
      <p:sp>
        <p:nvSpPr>
          <p:cNvPr id="34" name="TextBox 33"/>
          <p:cNvSpPr txBox="1"/>
          <p:nvPr/>
        </p:nvSpPr>
        <p:spPr>
          <a:xfrm>
            <a:off x="993649" y="4209488"/>
            <a:ext cx="2226487" cy="307777"/>
          </a:xfrm>
          <a:prstGeom prst="rect">
            <a:avLst/>
          </a:prstGeom>
          <a:noFill/>
        </p:spPr>
        <p:txBody>
          <a:bodyPr wrap="square" lIns="0" tIns="0" rIns="0" bIns="0" rtlCol="0">
            <a:spAutoFit/>
          </a:bodyPr>
          <a:lstStyle/>
          <a:p>
            <a:pPr algn="ct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Equilibria:</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42" name="Rectangle 41"/>
              <p:cNvSpPr/>
              <p:nvPr/>
            </p:nvSpPr>
            <p:spPr>
              <a:xfrm>
                <a:off x="6681568" y="4434392"/>
                <a:ext cx="3092320" cy="665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𝐺</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0</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𝑅</m:t>
                              </m:r>
                            </m:e>
                            <m:sub>
                              <m:r>
                                <a:rPr lang="en-GB" sz="1800" i="1">
                                  <a:latin typeface="Cambria Math" panose="02040503050406030204" pitchFamily="18" charset="0"/>
                                  <a:ea typeface="Cambria Math" panose="02040503050406030204" pitchFamily="18" charset="0"/>
                                  <a:cs typeface="Open Sans" panose="020B0606030504020204" pitchFamily="34" charset="0"/>
                                </a:rPr>
                                <m:t>0</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oMath>
                  </m:oMathPara>
                </a14:m>
                <a:endParaRPr lang="en-GB" sz="1800" dirty="0">
                  <a:solidFill>
                    <a:schemeClr val="tx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681568" y="4434392"/>
                <a:ext cx="3092320" cy="665054"/>
              </a:xfrm>
              <a:prstGeom prst="rect">
                <a:avLst/>
              </a:prstGeom>
              <a:blipFill>
                <a:blip r:embed="rId18"/>
                <a:stretch>
                  <a:fillRect/>
                </a:stretch>
              </a:blipFill>
            </p:spPr>
            <p:txBody>
              <a:bodyPr/>
              <a:lstStyle/>
              <a:p>
                <a:r>
                  <a:rPr lang="en-GB">
                    <a:noFill/>
                  </a:rPr>
                  <a:t> </a:t>
                </a:r>
              </a:p>
            </p:txBody>
          </p:sp>
        </mc:Fallback>
      </mc:AlternateContent>
      <p:sp>
        <p:nvSpPr>
          <p:cNvPr id="49" name="TextBox 48"/>
          <p:cNvSpPr txBox="1"/>
          <p:nvPr/>
        </p:nvSpPr>
        <p:spPr>
          <a:xfrm>
            <a:off x="7065639" y="3984111"/>
            <a:ext cx="345513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Initial growth rate:</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Left Brace 6"/>
          <p:cNvSpPr/>
          <p:nvPr/>
        </p:nvSpPr>
        <p:spPr bwMode="auto">
          <a:xfrm rot="16200000">
            <a:off x="8008517" y="2503752"/>
            <a:ext cx="438422" cy="2248820"/>
          </a:xfrm>
          <a:prstGeom prst="leftBrace">
            <a:avLst>
              <a:gd name="adj1" fmla="val 17603"/>
              <a:gd name="adj2" fmla="val 50904"/>
            </a:avLst>
          </a:prstGeom>
          <a:noFill/>
          <a:ln w="9525" cap="flat" cmpd="sng" algn="ctr">
            <a:solidFill>
              <a:schemeClr val="tx1"/>
            </a:solidFill>
            <a:prstDash val="solid"/>
            <a:miter lim="800000"/>
            <a:headEnd type="none" w="med" len="med"/>
            <a:tailEnd type="none" w="med" len="med"/>
          </a:ln>
          <a:effectLst/>
        </p:spPr>
        <p:txBody>
          <a:bodyPr rtlCol="0" anchor="ctr"/>
          <a:lstStyle/>
          <a:p>
            <a:pPr algn="ctr"/>
            <a:endParaRPr lang="en-GB"/>
          </a:p>
        </p:txBody>
      </p:sp>
      <mc:AlternateContent xmlns:mc="http://schemas.openxmlformats.org/markup-compatibility/2006" xmlns:a14="http://schemas.microsoft.com/office/drawing/2010/main">
        <mc:Choice Requires="a14">
          <p:sp>
            <p:nvSpPr>
              <p:cNvPr id="50" name="TextBox 49"/>
              <p:cNvSpPr txBox="1"/>
              <p:nvPr/>
            </p:nvSpPr>
            <p:spPr>
              <a:xfrm>
                <a:off x="5086060" y="5294375"/>
                <a:ext cx="6669514" cy="984885"/>
              </a:xfrm>
              <a:prstGeom prst="rect">
                <a:avLst/>
              </a:prstGeom>
              <a:noFill/>
            </p:spPr>
            <p:txBody>
              <a:bodyPr wrap="square" lIns="0" tIns="0" rIns="0" bIns="0" rtlCol="0">
                <a:spAutoFit/>
              </a:bodyPr>
              <a:lstStyle/>
              <a:p>
                <a:pPr algn="ct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i="1">
                            <a:latin typeface="Cambria Math" panose="02040503050406030204" pitchFamily="18" charset="0"/>
                            <a:ea typeface="Cambria Math" panose="02040503050406030204" pitchFamily="18" charset="0"/>
                            <a:cs typeface="Open Sans" panose="020B0606030504020204" pitchFamily="34" charset="0"/>
                          </a:rPr>
                          <m:t>0</m:t>
                        </m:r>
                      </m:sub>
                    </m:sSub>
                  </m:oMath>
                </a14:m>
                <a:r>
                  <a:rPr lang="en-GB" dirty="0">
                    <a:latin typeface="Open Sans" panose="020B0606030504020204" pitchFamily="34" charset="0"/>
                    <a:ea typeface="Open Sans" panose="020B0606030504020204" pitchFamily="34" charset="0"/>
                    <a:cs typeface="Open Sans" panose="020B0606030504020204" pitchFamily="34" charset="0"/>
                  </a:rPr>
                  <a:t> is low, then the species with low death rate will have an advantage at the beginning. </a:t>
                </a:r>
              </a:p>
              <a:p>
                <a:pPr algn="ct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i="1">
                            <a:latin typeface="Cambria Math" panose="02040503050406030204" pitchFamily="18" charset="0"/>
                            <a:ea typeface="Cambria Math" panose="02040503050406030204" pitchFamily="18" charset="0"/>
                            <a:cs typeface="Open Sans" panose="020B0606030504020204" pitchFamily="34" charset="0"/>
                          </a:rPr>
                          <m:t>0</m:t>
                        </m:r>
                      </m:sub>
                    </m:sSub>
                  </m:oMath>
                </a14:m>
                <a:r>
                  <a:rPr lang="en-GB" dirty="0">
                    <a:latin typeface="Open Sans" panose="020B0606030504020204" pitchFamily="34" charset="0"/>
                    <a:ea typeface="Open Sans" panose="020B0606030504020204" pitchFamily="34" charset="0"/>
                    <a:cs typeface="Open Sans" panose="020B0606030504020204" pitchFamily="34" charset="0"/>
                  </a:rPr>
                  <a:t> is high, then the species with higher efficiency, clearance rate and  maximum consumption will have an advantage.</a:t>
                </a: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086060" y="5294375"/>
                <a:ext cx="6669514" cy="984885"/>
              </a:xfrm>
              <a:prstGeom prst="rect">
                <a:avLst/>
              </a:prstGeom>
              <a:blipFill>
                <a:blip r:embed="rId19"/>
                <a:stretch>
                  <a:fillRect l="-1463" t="-6173" r="-3199" b="-11728"/>
                </a:stretch>
              </a:blipFill>
            </p:spPr>
            <p:txBody>
              <a:bodyPr/>
              <a:lstStyle/>
              <a:p>
                <a:r>
                  <a:rPr lang="en-GB">
                    <a:noFill/>
                  </a:rPr>
                  <a:t> </a:t>
                </a:r>
              </a:p>
            </p:txBody>
          </p:sp>
        </mc:Fallback>
      </mc:AlternateContent>
      <p:sp>
        <p:nvSpPr>
          <p:cNvPr id="54" name="Rectangle 53"/>
          <p:cNvSpPr/>
          <p:nvPr/>
        </p:nvSpPr>
        <p:spPr>
          <a:xfrm>
            <a:off x="325784" y="3219463"/>
            <a:ext cx="3775778" cy="600164"/>
          </a:xfrm>
          <a:prstGeom prst="rect">
            <a:avLst/>
          </a:prstGeom>
        </p:spPr>
        <p:txBody>
          <a:bodyPr wrap="square">
            <a:spAutoFit/>
          </a:bodyPr>
          <a:lstStyle/>
          <a:p>
            <a:pPr>
              <a:spcBef>
                <a:spcPts val="0"/>
              </a:spcBef>
            </a:pPr>
            <a:r>
              <a:rPr lang="en-GB" sz="1100" dirty="0">
                <a:latin typeface="Open Sans" panose="020B0606030504020204" pitchFamily="34" charset="0"/>
                <a:ea typeface="Open Sans" panose="020B0606030504020204" pitchFamily="34" charset="0"/>
                <a:cs typeface="Open Sans" panose="020B0606030504020204" pitchFamily="34" charset="0"/>
              </a:rPr>
              <a:t>Note: guano is coming into the islet system from the nesting birds, with rate r, and it is removed, with the same rate, as it dissolves to the soil and the sea.</a:t>
            </a:r>
          </a:p>
        </p:txBody>
      </p:sp>
      <p:pic>
        <p:nvPicPr>
          <p:cNvPr id="57" name="Picture 56"/>
          <p:cNvPicPr>
            <a:picLocks noChangeAspect="1"/>
          </p:cNvPicPr>
          <p:nvPr/>
        </p:nvPicPr>
        <p:blipFill rotWithShape="1">
          <a:blip r:embed="rId20"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3990442" y="3245043"/>
            <a:ext cx="950985" cy="1250525"/>
          </a:xfrm>
          <a:prstGeom prst="rect">
            <a:avLst/>
          </a:prstGeom>
          <a:effectLst>
            <a:outerShdw blurRad="50800" dist="38100" dir="2700000" algn="tl" rotWithShape="0">
              <a:prstClr val="black">
                <a:alpha val="40000"/>
              </a:prstClr>
            </a:outerShdw>
          </a:effectLst>
        </p:spPr>
      </p:pic>
      <p:pic>
        <p:nvPicPr>
          <p:cNvPr id="58" name="Picture 57"/>
          <p:cNvPicPr>
            <a:picLocks noChangeAspect="1"/>
          </p:cNvPicPr>
          <p:nvPr/>
        </p:nvPicPr>
        <p:blipFill rotWithShape="1">
          <a:blip r:embed="rId21"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22">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4730634" y="1093520"/>
            <a:ext cx="618526" cy="813349"/>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266593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9625187"/>
                  </p:ext>
                </p:extLst>
              </p:nvPr>
            </p:nvGraphicFramePr>
            <p:xfrm>
              <a:off x="262558" y="1196752"/>
              <a:ext cx="10350058" cy="526123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135444">
                      <a:extLst>
                        <a:ext uri="{9D8B030D-6E8A-4147-A177-3AD203B41FA5}">
                          <a16:colId xmlns:a16="http://schemas.microsoft.com/office/drawing/2014/main" val="3457980876"/>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tc>
                      <a:txBody>
                        <a:bodyPr/>
                        <a:lstStyle/>
                        <a:p>
                          <a:r>
                            <a:rPr lang="en-GB" dirty="0"/>
                            <a:t>Values N1</a:t>
                          </a:r>
                        </a:p>
                      </a:txBody>
                      <a:tcPr/>
                    </a:tc>
                    <a:tc>
                      <a:txBody>
                        <a:bodyPr/>
                        <a:lstStyle/>
                        <a:p>
                          <a:r>
                            <a:rPr lang="en-GB" dirty="0"/>
                            <a:t>Values N2</a:t>
                          </a:r>
                        </a:p>
                      </a:txBody>
                      <a:tcPr/>
                    </a:tc>
                    <a:tc>
                      <a:txBody>
                        <a:bodyPr/>
                        <a:lstStyle/>
                        <a:p>
                          <a:r>
                            <a:rPr lang="en-GB" dirty="0" err="1"/>
                            <a:t>ValuesR</a:t>
                          </a:r>
                          <a:endParaRPr lang="en-GB" dirty="0"/>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𝑑𝑎𝑦𝑠</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3.65</a:t>
                          </a:r>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0.10</a:t>
                          </a:r>
                        </a:p>
                      </a:txBody>
                      <a:tcPr>
                        <a:solidFill>
                          <a:schemeClr val="accent3">
                            <a:lumMod val="20000"/>
                            <a:lumOff val="80000"/>
                          </a:schemeClr>
                        </a:solidFill>
                      </a:tcPr>
                    </a:tc>
                    <a:tc>
                      <a:txBody>
                        <a:bodyPr/>
                        <a:lstStyle/>
                        <a:p>
                          <a:pPr algn="ctr"/>
                          <a:r>
                            <a:rPr lang="en-GB" dirty="0"/>
                            <a:t>0.12</a:t>
                          </a:r>
                        </a:p>
                      </a:txBody>
                      <a:tcPr>
                        <a:solidFill>
                          <a:schemeClr val="accent3">
                            <a:lumMod val="20000"/>
                            <a:lumOff val="80000"/>
                          </a:schemeClr>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0.0000012</a:t>
                          </a:r>
                        </a:p>
                      </a:txBody>
                      <a:tcPr>
                        <a:solidFill>
                          <a:srgbClr val="E7E9FD"/>
                        </a:solidFill>
                      </a:tcPr>
                    </a:tc>
                    <a:tc>
                      <a:txBody>
                        <a:bodyPr/>
                        <a:lstStyle/>
                        <a:p>
                          <a:pPr algn="ctr"/>
                          <a:r>
                            <a:rPr lang="en-GB" dirty="0"/>
                            <a:t>0.0000012</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Guano,</a:t>
                          </a:r>
                          <a:r>
                            <a:rPr lang="en-GB" b="1" baseline="0" dirty="0"/>
                            <a:t> </a:t>
                          </a:r>
                          <a14:m>
                            <m:oMath xmlns:m="http://schemas.openxmlformats.org/officeDocument/2006/math">
                              <m:r>
                                <a:rPr lang="en-GB" b="1" i="1" smtClean="0">
                                  <a:latin typeface="Cambria Math" panose="02040503050406030204" pitchFamily="18" charset="0"/>
                                </a:rPr>
                                <m:t>𝑹</m:t>
                              </m:r>
                            </m:oMath>
                          </a14:m>
                          <a:endParaRPr lang="en-GB" b="1" dirty="0"/>
                        </a:p>
                      </a:txBody>
                      <a:tcPr>
                        <a:solidFill>
                          <a:schemeClr val="accent6">
                            <a:lumMod val="40000"/>
                            <a:lumOff val="60000"/>
                          </a:schemeClr>
                        </a:solidFill>
                      </a:tcPr>
                    </a:tc>
                    <a:tc>
                      <a:txBody>
                        <a:bodyPr/>
                        <a:lstStyle/>
                        <a:p>
                          <a:endParaRPr lang="en-GB"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𝒈</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Influx-</a:t>
                          </a:r>
                          <a:r>
                            <a:rPr lang="en-GB" dirty="0" err="1"/>
                            <a:t>outflux</a:t>
                          </a:r>
                          <a:r>
                            <a:rPr lang="en-GB" dirty="0"/>
                            <a:t> rate,</a:t>
                          </a:r>
                          <a:r>
                            <a:rPr lang="en-GB" baseline="0" dirty="0"/>
                            <a:t> </a:t>
                          </a:r>
                          <a14:m>
                            <m:oMath xmlns:m="http://schemas.openxmlformats.org/officeDocument/2006/math">
                              <m:r>
                                <a:rPr lang="en-GB" b="0" i="1" baseline="0" smtClean="0">
                                  <a:latin typeface="Cambria Math" panose="02040503050406030204" pitchFamily="18" charset="0"/>
                                </a:rPr>
                                <m:t>𝑟</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10/365</a:t>
                          </a:r>
                        </a:p>
                      </a:txBody>
                      <a:tcPr>
                        <a:solidFill>
                          <a:srgbClr val="FEF0E8"/>
                        </a:solidFill>
                      </a:tcPr>
                    </a:tc>
                    <a:extLst>
                      <a:ext uri="{0D108BD9-81ED-4DB2-BD59-A6C34878D82A}">
                        <a16:rowId xmlns:a16="http://schemas.microsoft.com/office/drawing/2014/main" val="401462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Carrying capacity, </a:t>
                          </a:r>
                          <a14:m>
                            <m:oMath xmlns:m="http://schemas.openxmlformats.org/officeDocument/2006/math">
                              <m:r>
                                <a:rPr lang="en-GB" b="0" i="1" baseline="0" smtClean="0">
                                  <a:latin typeface="Cambria Math" panose="02040503050406030204" pitchFamily="18" charset="0"/>
                                </a:rPr>
                                <m:t>𝐾</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10000</a:t>
                          </a:r>
                        </a:p>
                      </a:txBody>
                      <a:tcPr>
                        <a:solidFill>
                          <a:srgbClr val="FEF0E8"/>
                        </a:solidFill>
                      </a:tcPr>
                    </a:tc>
                    <a:extLst>
                      <a:ext uri="{0D108BD9-81ED-4DB2-BD59-A6C34878D82A}">
                        <a16:rowId xmlns:a16="http://schemas.microsoft.com/office/drawing/2014/main" val="148942566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9625187"/>
                  </p:ext>
                </p:extLst>
              </p:nvPr>
            </p:nvGraphicFramePr>
            <p:xfrm>
              <a:off x="262558" y="1196752"/>
              <a:ext cx="10350058" cy="526123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135444">
                      <a:extLst>
                        <a:ext uri="{9D8B030D-6E8A-4147-A177-3AD203B41FA5}">
                          <a16:colId xmlns:a16="http://schemas.microsoft.com/office/drawing/2014/main" val="3457980876"/>
                        </a:ext>
                      </a:extLst>
                    </a:gridCol>
                  </a:tblGrid>
                  <a:tr h="370840">
                    <a:tc>
                      <a:txBody>
                        <a:bodyPr/>
                        <a:lstStyle/>
                        <a:p>
                          <a:r>
                            <a:rPr lang="en-GB" dirty="0" smtClean="0"/>
                            <a:t>Parameter</a:t>
                          </a:r>
                          <a:endParaRPr lang="en-GB" dirty="0"/>
                        </a:p>
                      </a:txBody>
                      <a:tcPr/>
                    </a:tc>
                    <a:tc>
                      <a:txBody>
                        <a:bodyPr/>
                        <a:lstStyle/>
                        <a:p>
                          <a:r>
                            <a:rPr lang="en-GB" dirty="0" smtClean="0"/>
                            <a:t>Calculation</a:t>
                          </a:r>
                          <a:endParaRPr lang="en-GB" dirty="0"/>
                        </a:p>
                      </a:txBody>
                      <a:tcPr/>
                    </a:tc>
                    <a:tc>
                      <a:txBody>
                        <a:bodyPr/>
                        <a:lstStyle/>
                        <a:p>
                          <a:r>
                            <a:rPr lang="en-GB" dirty="0" smtClean="0"/>
                            <a:t>Unit</a:t>
                          </a:r>
                          <a:endParaRPr lang="en-GB" dirty="0"/>
                        </a:p>
                      </a:txBody>
                      <a:tcPr/>
                    </a:tc>
                    <a:tc>
                      <a:txBody>
                        <a:bodyPr/>
                        <a:lstStyle/>
                        <a:p>
                          <a:r>
                            <a:rPr lang="en-GB" dirty="0" smtClean="0"/>
                            <a:t>Values N1</a:t>
                          </a:r>
                          <a:endParaRPr lang="en-GB" dirty="0"/>
                        </a:p>
                      </a:txBody>
                      <a:tcPr/>
                    </a:tc>
                    <a:tc>
                      <a:txBody>
                        <a:bodyPr/>
                        <a:lstStyle/>
                        <a:p>
                          <a:r>
                            <a:rPr lang="en-GB" dirty="0" smtClean="0"/>
                            <a:t>Values N2</a:t>
                          </a:r>
                          <a:endParaRPr lang="en-GB" dirty="0"/>
                        </a:p>
                      </a:txBody>
                      <a:tcPr/>
                    </a:tc>
                    <a:tc>
                      <a:txBody>
                        <a:bodyPr/>
                        <a:lstStyle/>
                        <a:p>
                          <a:r>
                            <a:rPr lang="en-GB" dirty="0" err="1" smtClean="0"/>
                            <a:t>ValuesR</a:t>
                          </a:r>
                          <a:endParaRPr lang="en-GB" dirty="0"/>
                        </a:p>
                      </a:txBody>
                      <a:tcPr/>
                    </a:tc>
                    <a:extLst>
                      <a:ext uri="{0D108BD9-81ED-4DB2-BD59-A6C34878D82A}">
                        <a16:rowId xmlns:a16="http://schemas.microsoft.com/office/drawing/2014/main" val="3776362265"/>
                      </a:ext>
                    </a:extLst>
                  </a:tr>
                  <a:tr h="372237">
                    <a:tc>
                      <a:txBody>
                        <a:bodyPr/>
                        <a:lstStyle/>
                        <a:p>
                          <a:endParaRPr lang="en-US"/>
                        </a:p>
                      </a:txBody>
                      <a:tcPr>
                        <a:blipFill>
                          <a:blip r:embed="rId4"/>
                          <a:stretch>
                            <a:fillRect l="-231" t="-111475" r="-294213" b="-1393443"/>
                          </a:stretch>
                        </a:blipFill>
                      </a:tcPr>
                    </a:tc>
                    <a:tc>
                      <a:txBody>
                        <a:bodyPr/>
                        <a:lstStyle/>
                        <a:p>
                          <a:endParaRPr lang="en-GB" b="1" dirty="0"/>
                        </a:p>
                      </a:txBody>
                      <a:tcPr>
                        <a:solidFill>
                          <a:schemeClr val="accent2">
                            <a:lumMod val="40000"/>
                            <a:lumOff val="60000"/>
                          </a:schemeClr>
                        </a:solidFill>
                      </a:tcPr>
                    </a:tc>
                    <a:tc>
                      <a:txBody>
                        <a:bodyPr/>
                        <a:lstStyle/>
                        <a:p>
                          <a:endParaRPr lang="en-US"/>
                        </a:p>
                      </a:txBody>
                      <a:tcPr>
                        <a:blipFill>
                          <a:blip r:embed="rId4"/>
                          <a:stretch>
                            <a:fillRect l="-265424" t="-111475" r="-212203" b="-1393443"/>
                          </a:stretch>
                        </a:blip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endParaRPr lang="en-US"/>
                        </a:p>
                      </a:txBody>
                      <a:tcPr>
                        <a:blipFill>
                          <a:blip r:embed="rId4"/>
                          <a:stretch>
                            <a:fillRect l="-231" t="-211475" r="-294213" b="-1293443"/>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211475" r="-212203" b="-1293443"/>
                          </a:stretch>
                        </a:blip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US"/>
                        </a:p>
                      </a:txBody>
                      <a:tcPr>
                        <a:blipFill>
                          <a:blip r:embed="rId4"/>
                          <a:stretch>
                            <a:fillRect l="-123714" t="-311475" r="-263143" b="-1193443"/>
                          </a:stretch>
                        </a:blipFill>
                      </a:tcPr>
                    </a:tc>
                    <a:tc>
                      <a:txBody>
                        <a:bodyPr/>
                        <a:lstStyle/>
                        <a:p>
                          <a:endParaRPr lang="en-US"/>
                        </a:p>
                      </a:txBody>
                      <a:tcPr>
                        <a:blipFill>
                          <a:blip r:embed="rId4"/>
                          <a:stretch>
                            <a:fillRect l="-265424" t="-311475" r="-212203" b="-1193443"/>
                          </a:stretch>
                        </a:blip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US"/>
                        </a:p>
                      </a:txBody>
                      <a:tcPr>
                        <a:blipFill>
                          <a:blip r:embed="rId4"/>
                          <a:stretch>
                            <a:fillRect l="-231" t="-411475" r="-294213" b="-1093443"/>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411475" r="-212203" b="-1093443"/>
                          </a:stretch>
                        </a:blipFill>
                      </a:tcPr>
                    </a:tc>
                    <a:tc>
                      <a:txBody>
                        <a:bodyPr/>
                        <a:lstStyle/>
                        <a:p>
                          <a:pPr algn="ctr"/>
                          <a:r>
                            <a:rPr lang="en-US" dirty="0" smtClean="0"/>
                            <a:t>4</a:t>
                          </a:r>
                          <a:endParaRPr lang="en-GB" dirty="0"/>
                        </a:p>
                      </a:txBody>
                      <a:tcPr>
                        <a:solidFill>
                          <a:srgbClr val="E7E9FD"/>
                        </a:solidFill>
                      </a:tcPr>
                    </a:tc>
                    <a:tc>
                      <a:txBody>
                        <a:bodyPr/>
                        <a:lstStyle/>
                        <a:p>
                          <a:pPr algn="ctr"/>
                          <a:r>
                            <a:rPr lang="en-US" dirty="0" smtClean="0"/>
                            <a:t>4</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976685476"/>
                      </a:ext>
                    </a:extLst>
                  </a:tr>
                  <a:tr h="387795">
                    <a:tc>
                      <a:txBody>
                        <a:bodyPr/>
                        <a:lstStyle/>
                        <a:p>
                          <a:endParaRPr lang="en-US"/>
                        </a:p>
                      </a:txBody>
                      <a:tcPr>
                        <a:blipFill>
                          <a:blip r:embed="rId4"/>
                          <a:stretch>
                            <a:fillRect l="-231" t="-495238" r="-294213" b="-958730"/>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495238" r="-212203" b="-958730"/>
                          </a:stretch>
                        </a:blipFill>
                      </a:tcPr>
                    </a:tc>
                    <a:tc>
                      <a:txBody>
                        <a:bodyPr/>
                        <a:lstStyle/>
                        <a:p>
                          <a:pPr algn="ctr"/>
                          <a:r>
                            <a:rPr lang="en-US" dirty="0" smtClean="0"/>
                            <a:t>1</a:t>
                          </a:r>
                          <a:endParaRPr lang="en-GB" dirty="0"/>
                        </a:p>
                      </a:txBody>
                      <a:tcPr>
                        <a:solidFill>
                          <a:srgbClr val="E7E9FD"/>
                        </a:solidFill>
                      </a:tcPr>
                    </a:tc>
                    <a:tc>
                      <a:txBody>
                        <a:bodyPr/>
                        <a:lstStyle/>
                        <a:p>
                          <a:pPr algn="ctr"/>
                          <a:r>
                            <a:rPr lang="en-US" dirty="0" smtClean="0"/>
                            <a:t>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660273468"/>
                      </a:ext>
                    </a:extLst>
                  </a:tr>
                  <a:tr h="386969">
                    <a:tc>
                      <a:txBody>
                        <a:bodyPr/>
                        <a:lstStyle/>
                        <a:p>
                          <a:endParaRPr lang="en-US"/>
                        </a:p>
                      </a:txBody>
                      <a:tcPr>
                        <a:blipFill>
                          <a:blip r:embed="rId4"/>
                          <a:stretch>
                            <a:fillRect l="-231" t="-585938" r="-294213" b="-843750"/>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585938" r="-212203" b="-843750"/>
                          </a:stretch>
                        </a:blipFill>
                      </a:tcPr>
                    </a:tc>
                    <a:tc>
                      <a:txBody>
                        <a:bodyPr/>
                        <a:lstStyle/>
                        <a:p>
                          <a:pPr algn="ctr"/>
                          <a:r>
                            <a:rPr lang="en-US" dirty="0" smtClean="0"/>
                            <a:t>0.01</a:t>
                          </a:r>
                          <a:endParaRPr lang="en-GB" dirty="0"/>
                        </a:p>
                      </a:txBody>
                      <a:tcPr>
                        <a:solidFill>
                          <a:srgbClr val="E7E9FD"/>
                        </a:solidFill>
                      </a:tcPr>
                    </a:tc>
                    <a:tc>
                      <a:txBody>
                        <a:bodyPr/>
                        <a:lstStyle/>
                        <a:p>
                          <a:pPr algn="ctr"/>
                          <a:r>
                            <a:rPr lang="en-US" dirty="0" smtClean="0"/>
                            <a:t>0.01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018975124"/>
                      </a:ext>
                    </a:extLst>
                  </a:tr>
                  <a:tr h="387795">
                    <a:tc>
                      <a:txBody>
                        <a:bodyPr/>
                        <a:lstStyle/>
                        <a:p>
                          <a:endParaRPr lang="en-US"/>
                        </a:p>
                      </a:txBody>
                      <a:tcPr>
                        <a:blipFill>
                          <a:blip r:embed="rId4"/>
                          <a:stretch>
                            <a:fillRect l="-231" t="-685938" r="-294213" b="-743750"/>
                          </a:stretch>
                        </a:blipFill>
                      </a:tcPr>
                    </a:tc>
                    <a:tc>
                      <a:txBody>
                        <a:bodyPr/>
                        <a:lstStyle/>
                        <a:p>
                          <a:endParaRPr lang="en-US"/>
                        </a:p>
                      </a:txBody>
                      <a:tcPr>
                        <a:blipFill>
                          <a:blip r:embed="rId4"/>
                          <a:stretch>
                            <a:fillRect l="-123714" t="-685938" r="-263143" b="-743750"/>
                          </a:stretch>
                        </a:blipFill>
                      </a:tcPr>
                    </a:tc>
                    <a:tc>
                      <a:txBody>
                        <a:bodyPr/>
                        <a:lstStyle/>
                        <a:p>
                          <a:endParaRPr lang="en-US"/>
                        </a:p>
                      </a:txBody>
                      <a:tcPr>
                        <a:blipFill>
                          <a:blip r:embed="rId4"/>
                          <a:stretch>
                            <a:fillRect l="-265424" t="-685938" r="-212203" b="-743750"/>
                          </a:stretch>
                        </a:blipFill>
                      </a:tcPr>
                    </a:tc>
                    <a:tc>
                      <a:txBody>
                        <a:bodyPr/>
                        <a:lstStyle/>
                        <a:p>
                          <a:pPr algn="ctr"/>
                          <a:r>
                            <a:rPr lang="en-GB" dirty="0" smtClean="0"/>
                            <a:t>3.65</a:t>
                          </a:r>
                          <a:endParaRPr lang="en-GB" dirty="0"/>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3.65</a:t>
                          </a:r>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US"/>
                        </a:p>
                      </a:txBody>
                      <a:tcPr>
                        <a:blipFill>
                          <a:blip r:embed="rId4"/>
                          <a:stretch>
                            <a:fillRect l="-231" t="-824590" r="-294213" b="-680328"/>
                          </a:stretch>
                        </a:blipFill>
                      </a:tcPr>
                    </a:tc>
                    <a:tc>
                      <a:txBody>
                        <a:bodyPr/>
                        <a:lstStyle/>
                        <a:p>
                          <a:endParaRPr lang="en-GB"/>
                        </a:p>
                      </a:txBody>
                      <a:tcPr>
                        <a:solidFill>
                          <a:srgbClr val="E7E9FD"/>
                        </a:solidFill>
                      </a:tcPr>
                    </a:tc>
                    <a:tc>
                      <a:txBody>
                        <a:bodyPr/>
                        <a:lstStyle/>
                        <a:p>
                          <a:endParaRPr lang="en-US"/>
                        </a:p>
                      </a:txBody>
                      <a:tcPr>
                        <a:blipFill>
                          <a:blip r:embed="rId4"/>
                          <a:stretch>
                            <a:fillRect l="-265424" t="-824590" r="-212203" b="-680328"/>
                          </a:stretch>
                        </a:blipFill>
                      </a:tcPr>
                    </a:tc>
                    <a:tc>
                      <a:txBody>
                        <a:bodyPr/>
                        <a:lstStyle/>
                        <a:p>
                          <a:pPr algn="ctr"/>
                          <a:r>
                            <a:rPr lang="en-GB" dirty="0" smtClean="0"/>
                            <a:t>0.10</a:t>
                          </a:r>
                          <a:endParaRPr lang="en-GB" dirty="0"/>
                        </a:p>
                      </a:txBody>
                      <a:tcPr>
                        <a:solidFill>
                          <a:schemeClr val="accent3">
                            <a:lumMod val="20000"/>
                            <a:lumOff val="80000"/>
                          </a:schemeClr>
                        </a:solidFill>
                      </a:tcPr>
                    </a:tc>
                    <a:tc>
                      <a:txBody>
                        <a:bodyPr/>
                        <a:lstStyle/>
                        <a:p>
                          <a:pPr algn="ctr"/>
                          <a:r>
                            <a:rPr lang="en-GB" dirty="0" smtClean="0"/>
                            <a:t>0.12</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298358641"/>
                      </a:ext>
                    </a:extLst>
                  </a:tr>
                  <a:tr h="387477">
                    <a:tc>
                      <a:txBody>
                        <a:bodyPr/>
                        <a:lstStyle/>
                        <a:p>
                          <a:endParaRPr lang="en-US"/>
                        </a:p>
                      </a:txBody>
                      <a:tcPr>
                        <a:blipFill>
                          <a:blip r:embed="rId4"/>
                          <a:stretch>
                            <a:fillRect l="-231" t="-895238" r="-294213" b="-558730"/>
                          </a:stretch>
                        </a:blipFill>
                      </a:tcPr>
                    </a:tc>
                    <a:tc>
                      <a:txBody>
                        <a:bodyPr/>
                        <a:lstStyle/>
                        <a:p>
                          <a:endParaRPr lang="en-US"/>
                        </a:p>
                      </a:txBody>
                      <a:tcPr>
                        <a:blipFill>
                          <a:blip r:embed="rId4"/>
                          <a:stretch>
                            <a:fillRect l="-123714" t="-895238" r="-263143" b="-558730"/>
                          </a:stretch>
                        </a:blipFill>
                      </a:tcPr>
                    </a:tc>
                    <a:tc>
                      <a:txBody>
                        <a:bodyPr/>
                        <a:lstStyle/>
                        <a:p>
                          <a:endParaRPr lang="en-US"/>
                        </a:p>
                      </a:txBody>
                      <a:tcPr>
                        <a:blipFill>
                          <a:blip r:embed="rId4"/>
                          <a:stretch>
                            <a:fillRect l="-265424" t="-895238" r="-212203" b="-558730"/>
                          </a:stretch>
                        </a:blip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endParaRPr lang="en-US"/>
                        </a:p>
                      </a:txBody>
                      <a:tcPr>
                        <a:blipFill>
                          <a:blip r:embed="rId4"/>
                          <a:stretch>
                            <a:fillRect l="-231" t="-1027869" r="-294213" b="-477049"/>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1027869" r="-212203" b="-477049"/>
                          </a:stretch>
                        </a:blipFill>
                      </a:tcPr>
                    </a:tc>
                    <a:tc>
                      <a:txBody>
                        <a:bodyPr/>
                        <a:lstStyle/>
                        <a:p>
                          <a:pPr algn="ctr"/>
                          <a:r>
                            <a:rPr lang="en-GB" dirty="0" smtClean="0"/>
                            <a:t>0.0000012</a:t>
                          </a:r>
                          <a:endParaRPr lang="en-GB" dirty="0"/>
                        </a:p>
                      </a:txBody>
                      <a:tcPr>
                        <a:solidFill>
                          <a:srgbClr val="E7E9FD"/>
                        </a:solidFill>
                      </a:tcPr>
                    </a:tc>
                    <a:tc>
                      <a:txBody>
                        <a:bodyPr/>
                        <a:lstStyle/>
                        <a:p>
                          <a:pPr algn="ctr"/>
                          <a:r>
                            <a:rPr lang="en-GB" dirty="0" smtClean="0"/>
                            <a:t>0.0000012</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562557185"/>
                      </a:ext>
                    </a:extLst>
                  </a:tr>
                  <a:tr h="372237">
                    <a:tc>
                      <a:txBody>
                        <a:bodyPr/>
                        <a:lstStyle/>
                        <a:p>
                          <a:endParaRPr lang="en-US"/>
                        </a:p>
                      </a:txBody>
                      <a:tcPr>
                        <a:blipFill>
                          <a:blip r:embed="rId4"/>
                          <a:stretch>
                            <a:fillRect l="-231" t="-1127869" r="-294213" b="-377049"/>
                          </a:stretch>
                        </a:blipFill>
                      </a:tcPr>
                    </a:tc>
                    <a:tc>
                      <a:txBody>
                        <a:bodyPr/>
                        <a:lstStyle/>
                        <a:p>
                          <a:endParaRPr lang="en-GB" b="1" dirty="0"/>
                        </a:p>
                      </a:txBody>
                      <a:tcPr>
                        <a:solidFill>
                          <a:schemeClr val="accent6">
                            <a:lumMod val="40000"/>
                            <a:lumOff val="60000"/>
                          </a:schemeClr>
                        </a:solidFill>
                      </a:tcPr>
                    </a:tc>
                    <a:tc>
                      <a:txBody>
                        <a:bodyPr/>
                        <a:lstStyle/>
                        <a:p>
                          <a:endParaRPr lang="en-US"/>
                        </a:p>
                      </a:txBody>
                      <a:tcPr>
                        <a:blipFill>
                          <a:blip r:embed="rId4"/>
                          <a:stretch>
                            <a:fillRect l="-265424" t="-1127869" r="-212203" b="-377049"/>
                          </a:stretch>
                        </a:blip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endParaRPr lang="en-US"/>
                        </a:p>
                      </a:txBody>
                      <a:tcPr>
                        <a:blipFill>
                          <a:blip r:embed="rId4"/>
                          <a:stretch>
                            <a:fillRect l="-231" t="-1227869" r="-294213" b="-277049"/>
                          </a:stretch>
                        </a:blipFill>
                      </a:tcPr>
                    </a:tc>
                    <a:tc>
                      <a:txBody>
                        <a:bodyPr/>
                        <a:lstStyle/>
                        <a:p>
                          <a:endParaRPr lang="en-GB" dirty="0"/>
                        </a:p>
                      </a:txBody>
                      <a:tcPr>
                        <a:solidFill>
                          <a:srgbClr val="FEF0E8"/>
                        </a:solidFill>
                      </a:tcPr>
                    </a:tc>
                    <a:tc>
                      <a:txBody>
                        <a:bodyPr/>
                        <a:lstStyle/>
                        <a:p>
                          <a:endParaRPr lang="en-US"/>
                        </a:p>
                      </a:txBody>
                      <a:tcPr>
                        <a:blipFill>
                          <a:blip r:embed="rId4"/>
                          <a:stretch>
                            <a:fillRect l="-265424" t="-1227869" r="-212203" b="-277049"/>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10/365</a:t>
                          </a:r>
                          <a:endParaRPr lang="en-GB" dirty="0"/>
                        </a:p>
                      </a:txBody>
                      <a:tcPr>
                        <a:solidFill>
                          <a:srgbClr val="FEF0E8"/>
                        </a:solidFill>
                      </a:tcPr>
                    </a:tc>
                    <a:extLst>
                      <a:ext uri="{0D108BD9-81ED-4DB2-BD59-A6C34878D82A}">
                        <a16:rowId xmlns:a16="http://schemas.microsoft.com/office/drawing/2014/main" val="4014622706"/>
                      </a:ext>
                    </a:extLst>
                  </a:tr>
                  <a:tr h="370840">
                    <a:tc>
                      <a:txBody>
                        <a:bodyPr/>
                        <a:lstStyle/>
                        <a:p>
                          <a:endParaRPr lang="en-US"/>
                        </a:p>
                      </a:txBody>
                      <a:tcPr>
                        <a:blipFill>
                          <a:blip r:embed="rId4"/>
                          <a:stretch>
                            <a:fillRect l="-231" t="-1327869" r="-294213" b="-177049"/>
                          </a:stretch>
                        </a:blipFill>
                      </a:tcPr>
                    </a:tc>
                    <a:tc>
                      <a:txBody>
                        <a:bodyPr/>
                        <a:lstStyle/>
                        <a:p>
                          <a:endParaRPr lang="en-GB" dirty="0"/>
                        </a:p>
                      </a:txBody>
                      <a:tcPr>
                        <a:solidFill>
                          <a:srgbClr val="FEF0E8"/>
                        </a:solidFill>
                      </a:tcPr>
                    </a:tc>
                    <a:tc>
                      <a:txBody>
                        <a:bodyPr/>
                        <a:lstStyle/>
                        <a:p>
                          <a:endParaRPr lang="en-US"/>
                        </a:p>
                      </a:txBody>
                      <a:tcPr>
                        <a:blipFill>
                          <a:blip r:embed="rId4"/>
                          <a:stretch>
                            <a:fillRect l="-265424" t="-1327869" r="-212203" b="-177049"/>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extLst>
                      <a:ext uri="{0D108BD9-81ED-4DB2-BD59-A6C34878D82A}">
                        <a16:rowId xmlns:a16="http://schemas.microsoft.com/office/drawing/2014/main" val="1489425667"/>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8</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Estimation of values</a:t>
            </a:r>
          </a:p>
        </p:txBody>
      </p:sp>
      <p:sp>
        <p:nvSpPr>
          <p:cNvPr id="7" name="TextBox 6"/>
          <p:cNvSpPr txBox="1"/>
          <p:nvPr/>
        </p:nvSpPr>
        <p:spPr>
          <a:xfrm>
            <a:off x="10822261" y="5013176"/>
            <a:ext cx="1249609" cy="846386"/>
          </a:xfrm>
          <a:prstGeom prst="rect">
            <a:avLst/>
          </a:prstGeom>
          <a:noFill/>
        </p:spPr>
        <p:txBody>
          <a:bodyPr wrap="square" lIns="0" tIns="0" rIns="0" bIns="0" rtlCol="0">
            <a:spAutoFit/>
          </a:bodyPr>
          <a:lstStyle/>
          <a:p>
            <a:pPr>
              <a:spcBef>
                <a:spcPts val="0"/>
              </a:spcBef>
            </a:pPr>
            <a:r>
              <a:rPr lang="en-GB" sz="1100" dirty="0">
                <a:latin typeface="Open Sans" panose="020B0606030504020204" pitchFamily="34" charset="0"/>
                <a:ea typeface="Open Sans" panose="020B0606030504020204" pitchFamily="34" charset="0"/>
                <a:cs typeface="Open Sans" panose="020B0606030504020204" pitchFamily="34" charset="0"/>
              </a:rPr>
              <a:t>We do realize that b looks very small, but it is the only way to produce a sensible graph.</a:t>
            </a:r>
            <a:endParaRPr lang="en-GB" sz="5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p:cNvCxnSpPr/>
          <p:nvPr/>
        </p:nvCxnSpPr>
        <p:spPr bwMode="auto">
          <a:xfrm>
            <a:off x="10343678" y="5157192"/>
            <a:ext cx="432048" cy="0"/>
          </a:xfrm>
          <a:prstGeom prst="straightConnector1">
            <a:avLst/>
          </a:prstGeom>
          <a:solidFill>
            <a:schemeClr val="accent1"/>
          </a:solidFill>
          <a:ln w="2857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13"/>
          <p:cNvPicPr>
            <a:picLocks noChangeAspect="1"/>
          </p:cNvPicPr>
          <p:nvPr/>
        </p:nvPicPr>
        <p:blipFill rotWithShape="1">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8391049" y="-65966"/>
            <a:ext cx="1101469" cy="1448408"/>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rotWithShape="1">
          <a:blip r:embed="rId6"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6988565" y="265300"/>
            <a:ext cx="716402" cy="942054"/>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82207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9</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Results</a:t>
            </a:r>
          </a:p>
        </p:txBody>
      </p:sp>
      <mc:AlternateContent xmlns:mc="http://schemas.openxmlformats.org/markup-compatibility/2006" xmlns:a14="http://schemas.microsoft.com/office/drawing/2010/main">
        <mc:Choice Requires="a14">
          <p:sp>
            <p:nvSpPr>
              <p:cNvPr id="6" name="TextBox 5"/>
              <p:cNvSpPr txBox="1"/>
              <p:nvPr/>
            </p:nvSpPr>
            <p:spPr>
              <a:xfrm>
                <a:off x="334566" y="1196752"/>
                <a:ext cx="2247077" cy="5293757"/>
              </a:xfrm>
              <a:prstGeom prst="rect">
                <a:avLst/>
              </a:prstGeom>
              <a:noFill/>
            </p:spPr>
            <p:txBody>
              <a:bodyPr wrap="square" lIns="0" tIns="0" rIns="0" bIns="0" rtlCol="0">
                <a:spAutoFit/>
              </a:bodyPr>
              <a:lstStyle/>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Initial parameters:</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Equilibrium:</a:t>
                </a: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For N1: </a:t>
                </a:r>
                <a14:m>
                  <m:oMath xmlns:m="http://schemas.openxmlformats.org/officeDocument/2006/math">
                    <m:sSubSup>
                      <m:sSubSupPr>
                        <m:ctrlPr>
                          <a:rPr lang="en-GB" i="1">
                            <a:latin typeface="Cambria Math" panose="02040503050406030204" pitchFamily="18" charset="0"/>
                            <a:ea typeface="Cambria Math" panose="02040503050406030204" pitchFamily="18" charset="0"/>
                            <a:cs typeface="Open Sans" panose="020B0606030504020204" pitchFamily="34" charset="0"/>
                          </a:rPr>
                        </m:ctrlPr>
                      </m:sSubSup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sub>
                      <m:sup>
                        <m:r>
                          <a:rPr lang="en-GB" i="1">
                            <a:latin typeface="Cambria Math" panose="02040503050406030204" pitchFamily="18" charset="0"/>
                            <a:ea typeface="Cambria Math" panose="02040503050406030204" pitchFamily="18" charset="0"/>
                            <a:cs typeface="Open Sans" panose="020B0606030504020204" pitchFamily="34" charset="0"/>
                          </a:rPr>
                          <m:t>∗</m:t>
                        </m:r>
                      </m:sup>
                    </m:sSubSup>
                    <m:r>
                      <a:rPr lang="en-GB" b="0" i="1" smtClean="0">
                        <a:latin typeface="Cambria Math" panose="02040503050406030204" pitchFamily="18" charset="0"/>
                        <a:ea typeface="Cambria Math" panose="02040503050406030204" pitchFamily="18" charset="0"/>
                        <a:cs typeface="Open Sans" panose="020B0606030504020204" pitchFamily="34" charset="0"/>
                      </a:rPr>
                      <m:t>=2136</m:t>
                    </m:r>
                  </m:oMath>
                </a14:m>
                <a:endParaRPr lang="en-GB" b="0" dirty="0">
                  <a:latin typeface="Open Sans" panose="020B0606030504020204" pitchFamily="34" charset="0"/>
                  <a:ea typeface="Cambria Math" panose="02040503050406030204" pitchFamily="18"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For N2: </a:t>
                </a:r>
                <a14:m>
                  <m:oMath xmlns:m="http://schemas.openxmlformats.org/officeDocument/2006/math">
                    <m:sSubSup>
                      <m:sSubSupPr>
                        <m:ctrlPr>
                          <a:rPr lang="en-GB" i="1">
                            <a:latin typeface="Cambria Math" panose="02040503050406030204" pitchFamily="18" charset="0"/>
                            <a:ea typeface="Cambria Math" panose="02040503050406030204" pitchFamily="18" charset="0"/>
                            <a:cs typeface="Open Sans" panose="020B0606030504020204" pitchFamily="34" charset="0"/>
                          </a:rPr>
                        </m:ctrlPr>
                      </m:sSubSup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sub>
                      <m:sup>
                        <m:r>
                          <a:rPr lang="en-GB" i="1">
                            <a:latin typeface="Cambria Math" panose="02040503050406030204" pitchFamily="18" charset="0"/>
                            <a:ea typeface="Cambria Math" panose="02040503050406030204" pitchFamily="18" charset="0"/>
                            <a:cs typeface="Open Sans" panose="020B0606030504020204" pitchFamily="34" charset="0"/>
                          </a:rPr>
                          <m:t>∗</m:t>
                        </m:r>
                      </m:sup>
                    </m:sSubSup>
                    <m:r>
                      <a:rPr lang="en-GB" i="1">
                        <a:latin typeface="Cambria Math" panose="02040503050406030204" pitchFamily="18" charset="0"/>
                        <a:ea typeface="Cambria Math" panose="02040503050406030204" pitchFamily="18" charset="0"/>
                        <a:cs typeface="Open Sans" panose="020B0606030504020204" pitchFamily="34" charset="0"/>
                      </a:rPr>
                      <m:t>=21</m:t>
                    </m:r>
                  </m:oMath>
                </a14:m>
                <a:r>
                  <a:rPr lang="en-GB" dirty="0">
                    <a:latin typeface="Open Sans" panose="020B0606030504020204" pitchFamily="34" charset="0"/>
                    <a:ea typeface="Open Sans" panose="020B0606030504020204" pitchFamily="34" charset="0"/>
                    <a:cs typeface="Open Sans" panose="020B0606030504020204" pitchFamily="34" charset="0"/>
                  </a:rPr>
                  <a:t>27</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N2 has a lower R* and thus will win the competition (eventually).</a:t>
                </a:r>
              </a:p>
              <a:p>
                <a:pPr>
                  <a:spcBef>
                    <a:spcPts val="0"/>
                  </a:spcBef>
                </a:pPr>
                <a:endParaRPr lang="en-GB"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The graph shows the transient phase, since the system is not stable for the amount of time the simulation was run for.</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4566" y="1196752"/>
                <a:ext cx="2247077" cy="5293757"/>
              </a:xfrm>
              <a:prstGeom prst="rect">
                <a:avLst/>
              </a:prstGeom>
              <a:blipFill>
                <a:blip r:embed="rId4"/>
                <a:stretch>
                  <a:fillRect l="-5707" t="-1151" r="-7065"/>
                </a:stretch>
              </a:blipFill>
            </p:spPr>
            <p:txBody>
              <a:bodyPr/>
              <a:lstStyle/>
              <a:p>
                <a:r>
                  <a:rPr lang="en-GB">
                    <a:noFill/>
                  </a:rPr>
                  <a:t> </a:t>
                </a:r>
              </a:p>
            </p:txBody>
          </p:sp>
        </mc:Fallback>
      </mc:AlternateContent>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43" y="1689194"/>
            <a:ext cx="9378480" cy="4722655"/>
          </a:xfrm>
          <a:prstGeom prst="rect">
            <a:avLst/>
          </a:prstGeom>
        </p:spPr>
      </p:pic>
      <p:sp>
        <p:nvSpPr>
          <p:cNvPr id="3" name="Rectangle 2"/>
          <p:cNvSpPr/>
          <p:nvPr/>
        </p:nvSpPr>
        <p:spPr>
          <a:xfrm>
            <a:off x="5846225" y="242740"/>
            <a:ext cx="6092825" cy="830997"/>
          </a:xfrm>
          <a:prstGeom prst="rect">
            <a:avLst/>
          </a:prstGeom>
        </p:spPr>
        <p:txBody>
          <a:bodyPr>
            <a:spAutoFit/>
          </a:bodyPr>
          <a:lstStyle/>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Note: N2 is also expected to ‘win’ at the start, as it has higher </a:t>
            </a:r>
            <a:r>
              <a:rPr lang="en-GB" dirty="0" err="1">
                <a:latin typeface="Open Sans" panose="020B0606030504020204" pitchFamily="34" charset="0"/>
                <a:ea typeface="Open Sans" panose="020B0606030504020204" pitchFamily="34" charset="0"/>
                <a:cs typeface="Open Sans" panose="020B0606030504020204" pitchFamily="34" charset="0"/>
              </a:rPr>
              <a:t>Cmax</a:t>
            </a:r>
            <a:r>
              <a:rPr lang="en-GB" dirty="0">
                <a:latin typeface="Open Sans" panose="020B0606030504020204" pitchFamily="34" charset="0"/>
                <a:ea typeface="Open Sans" panose="020B0606030504020204" pitchFamily="34" charset="0"/>
                <a:cs typeface="Open Sans" panose="020B0606030504020204" pitchFamily="34" charset="0"/>
              </a:rPr>
              <a:t>. However, since the system starts with 0 resources, the higher </a:t>
            </a:r>
            <a:r>
              <a:rPr lang="en-GB" dirty="0" err="1">
                <a:latin typeface="Open Sans" panose="020B0606030504020204" pitchFamily="34" charset="0"/>
                <a:ea typeface="Open Sans" panose="020B0606030504020204" pitchFamily="34" charset="0"/>
                <a:cs typeface="Open Sans" panose="020B0606030504020204" pitchFamily="34" charset="0"/>
              </a:rPr>
              <a:t>Cmax</a:t>
            </a:r>
            <a:r>
              <a:rPr lang="en-GB" dirty="0">
                <a:latin typeface="Open Sans" panose="020B0606030504020204" pitchFamily="34" charset="0"/>
                <a:ea typeface="Open Sans" panose="020B0606030504020204" pitchFamily="34" charset="0"/>
                <a:cs typeface="Open Sans" panose="020B0606030504020204" pitchFamily="34" charset="0"/>
              </a:rPr>
              <a:t> does not give an advantage at the first time step.</a:t>
            </a:r>
          </a:p>
        </p:txBody>
      </p:sp>
      <p:pic>
        <p:nvPicPr>
          <p:cNvPr id="9" name="Picture 8"/>
          <p:cNvPicPr>
            <a:picLocks noChangeAspect="1"/>
          </p:cNvPicPr>
          <p:nvPr/>
        </p:nvPicPr>
        <p:blipFill rotWithShape="1">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7621808" y="1154179"/>
            <a:ext cx="1099528" cy="1445856"/>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rotWithShape="1">
          <a:blip r:embed="rId7"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6913313" y="2326581"/>
            <a:ext cx="715140" cy="940394"/>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703703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solidFill>
            <a:schemeClr val="accent4"/>
          </a:solidFill>
          <a:prstDash val="solid"/>
          <a:miter lim="800000"/>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3.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4.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jMP4uc/2A/zo7UrVHWBBFw=="},{"name":"PresentationTitle","value":"AvlRTH9CWmogWkr2wzBeunOLXQaMfPEECzSA+U0O7ui5oW7ItQrLnVuFE1NXFP78BmFZOPzbdctsVVcqmHHkIg=="}]}]]></TemplafyFormConfiguration>
</file>

<file path=customXml/item15.xml><?xml version="1.0" encoding="utf-8"?>
<TemplafySlideTemplateConfiguration><![CDATA[{"documentContentValidatorConfiguration":{"enableDocumentContentValidator":false,"documentContentValidatorVersion":0},"elementsMetadata":[],"slideId":"636957681585013765","enableDocumentContentUpdater":true,"version":"1.2"}]]></TemplafySlideTemplateConfiguration>
</file>

<file path=customXml/item16.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FormConfiguration><![CDATA[{"formFields":[],"formDataEntries":[]}]]></TemplafySlideFormConfiguration>
</file>

<file path=customXml/item24.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5.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6.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7.xml><?xml version="1.0" encoding="utf-8"?>
<TemplafySlideFormConfiguration><![CDATA[{"formFields":[],"formDataEntries":[]}]]></TemplafySlideFormConfiguration>
</file>

<file path=customXml/item28.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9.xml><?xml version="1.0" encoding="utf-8"?>
<TemplafySlideFormConfiguration><![CDATA[{"formFields":[],"formDataEntries":[]}]]></TemplafySlideFormConfiguration>
</file>

<file path=customXml/item3.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30.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4.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TemplateConfiguration><![CDATA[{"elementsMetadata":[{"type":"shape","id":"3e2bb467-8b42-4c8b-93c8-6cd04590fb8c","elementConfiguration":{"binding":"UserProfile.Offices.Workarea_{{DocumentLanguage}}","disableUpdates":false,"type":"text"}},{"type":"shape","id":"195ca46f-6491-49f5-b421-acea6c84b62c","elementConfiguration":{"format":"{{DateFormats.GeneralDate}}","binding":"Form.Date","disableUpdates":false,"type":"date"}},{"type":"shape","id":"986187ad-f869-4614-ac7b-8322e2e57ef0","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1C194956-0A1F-467A-89D0-1D0EA1DFF978}">
  <ds:schemaRefs/>
</ds:datastoreItem>
</file>

<file path=customXml/itemProps10.xml><?xml version="1.0" encoding="utf-8"?>
<ds:datastoreItem xmlns:ds="http://schemas.openxmlformats.org/officeDocument/2006/customXml" ds:itemID="{7FEA1E6D-AEEC-41D9-9E9A-45BA2EAE1656}">
  <ds:schemaRefs/>
</ds:datastoreItem>
</file>

<file path=customXml/itemProps11.xml><?xml version="1.0" encoding="utf-8"?>
<ds:datastoreItem xmlns:ds="http://schemas.openxmlformats.org/officeDocument/2006/customXml" ds:itemID="{2DD74AFB-5874-4D2B-8FE8-68A022424665}">
  <ds:schemaRefs/>
</ds:datastoreItem>
</file>

<file path=customXml/itemProps12.xml><?xml version="1.0" encoding="utf-8"?>
<ds:datastoreItem xmlns:ds="http://schemas.openxmlformats.org/officeDocument/2006/customXml" ds:itemID="{E2BB9A4E-C538-E849-A13B-27696786232A}">
  <ds:schemaRefs/>
</ds:datastoreItem>
</file>

<file path=customXml/itemProps13.xml><?xml version="1.0" encoding="utf-8"?>
<ds:datastoreItem xmlns:ds="http://schemas.openxmlformats.org/officeDocument/2006/customXml" ds:itemID="{48BE63AF-9456-EE4A-9E2A-6A869DF419D1}">
  <ds:schemaRefs/>
</ds:datastoreItem>
</file>

<file path=customXml/itemProps14.xml><?xml version="1.0" encoding="utf-8"?>
<ds:datastoreItem xmlns:ds="http://schemas.openxmlformats.org/officeDocument/2006/customXml" ds:itemID="{5B29B696-7354-412C-9B8E-ED20D22F6B23}">
  <ds:schemaRefs/>
</ds:datastoreItem>
</file>

<file path=customXml/itemProps15.xml><?xml version="1.0" encoding="utf-8"?>
<ds:datastoreItem xmlns:ds="http://schemas.openxmlformats.org/officeDocument/2006/customXml" ds:itemID="{4D5E1A10-B5E6-482A-9521-846112537EBC}">
  <ds:schemaRefs/>
</ds:datastoreItem>
</file>

<file path=customXml/itemProps16.xml><?xml version="1.0" encoding="utf-8"?>
<ds:datastoreItem xmlns:ds="http://schemas.openxmlformats.org/officeDocument/2006/customXml" ds:itemID="{38CDA881-F553-440A-9AFC-133226E131B9}">
  <ds:schemaRefs/>
</ds:datastoreItem>
</file>

<file path=customXml/itemProps17.xml><?xml version="1.0" encoding="utf-8"?>
<ds:datastoreItem xmlns:ds="http://schemas.openxmlformats.org/officeDocument/2006/customXml" ds:itemID="{ADF0CC0E-D1A8-480F-93EB-34B4F6C9AB39}">
  <ds:schemaRefs/>
</ds:datastoreItem>
</file>

<file path=customXml/itemProps18.xml><?xml version="1.0" encoding="utf-8"?>
<ds:datastoreItem xmlns:ds="http://schemas.openxmlformats.org/officeDocument/2006/customXml" ds:itemID="{2C316146-E340-B045-B4C8-E56CA13FCE38}">
  <ds:schemaRefs/>
</ds:datastoreItem>
</file>

<file path=customXml/itemProps19.xml><?xml version="1.0" encoding="utf-8"?>
<ds:datastoreItem xmlns:ds="http://schemas.openxmlformats.org/officeDocument/2006/customXml" ds:itemID="{1E63F727-B9DE-48F4-865C-33F248ABE124}">
  <ds:schemaRefs/>
</ds:datastoreItem>
</file>

<file path=customXml/itemProps2.xml><?xml version="1.0" encoding="utf-8"?>
<ds:datastoreItem xmlns:ds="http://schemas.openxmlformats.org/officeDocument/2006/customXml" ds:itemID="{E66BB8CA-154A-42E5-913B-AD337C362EB7}">
  <ds:schemaRefs/>
</ds:datastoreItem>
</file>

<file path=customXml/itemProps20.xml><?xml version="1.0" encoding="utf-8"?>
<ds:datastoreItem xmlns:ds="http://schemas.openxmlformats.org/officeDocument/2006/customXml" ds:itemID="{3A362E96-E404-40A9-8341-DE9ED5DCBE4A}">
  <ds:schemaRefs/>
</ds:datastoreItem>
</file>

<file path=customXml/itemProps21.xml><?xml version="1.0" encoding="utf-8"?>
<ds:datastoreItem xmlns:ds="http://schemas.openxmlformats.org/officeDocument/2006/customXml" ds:itemID="{75FDBDE3-3EC3-45C4-8F98-957E1EB071DE}">
  <ds:schemaRefs/>
</ds:datastoreItem>
</file>

<file path=customXml/itemProps22.xml><?xml version="1.0" encoding="utf-8"?>
<ds:datastoreItem xmlns:ds="http://schemas.openxmlformats.org/officeDocument/2006/customXml" ds:itemID="{D6C5A144-64A1-4416-A09D-2ADE1E672858}">
  <ds:schemaRefs/>
</ds:datastoreItem>
</file>

<file path=customXml/itemProps23.xml><?xml version="1.0" encoding="utf-8"?>
<ds:datastoreItem xmlns:ds="http://schemas.openxmlformats.org/officeDocument/2006/customXml" ds:itemID="{7DB343EB-3A94-410F-B351-55FE66E1EA8B}">
  <ds:schemaRefs/>
</ds:datastoreItem>
</file>

<file path=customXml/itemProps24.xml><?xml version="1.0" encoding="utf-8"?>
<ds:datastoreItem xmlns:ds="http://schemas.openxmlformats.org/officeDocument/2006/customXml" ds:itemID="{E0C37874-BAA2-1A46-B5D6-6C7626C200CF}">
  <ds:schemaRefs/>
</ds:datastoreItem>
</file>

<file path=customXml/itemProps25.xml><?xml version="1.0" encoding="utf-8"?>
<ds:datastoreItem xmlns:ds="http://schemas.openxmlformats.org/officeDocument/2006/customXml" ds:itemID="{93F586B5-733E-4918-8E64-6943ED1A5D73}">
  <ds:schemaRefs/>
</ds:datastoreItem>
</file>

<file path=customXml/itemProps26.xml><?xml version="1.0" encoding="utf-8"?>
<ds:datastoreItem xmlns:ds="http://schemas.openxmlformats.org/officeDocument/2006/customXml" ds:itemID="{67F51BA0-8C8E-4F73-8D25-331AE302F02B}">
  <ds:schemaRefs/>
</ds:datastoreItem>
</file>

<file path=customXml/itemProps27.xml><?xml version="1.0" encoding="utf-8"?>
<ds:datastoreItem xmlns:ds="http://schemas.openxmlformats.org/officeDocument/2006/customXml" ds:itemID="{C422741F-C281-413E-A1DD-12F054411740}">
  <ds:schemaRefs/>
</ds:datastoreItem>
</file>

<file path=customXml/itemProps28.xml><?xml version="1.0" encoding="utf-8"?>
<ds:datastoreItem xmlns:ds="http://schemas.openxmlformats.org/officeDocument/2006/customXml" ds:itemID="{5E5D113F-4955-4A6B-9B78-30BEE3F4575B}">
  <ds:schemaRefs/>
</ds:datastoreItem>
</file>

<file path=customXml/itemProps29.xml><?xml version="1.0" encoding="utf-8"?>
<ds:datastoreItem xmlns:ds="http://schemas.openxmlformats.org/officeDocument/2006/customXml" ds:itemID="{197C38BF-156E-BD4B-B5A3-F73763736FE7}">
  <ds:schemaRefs/>
</ds:datastoreItem>
</file>

<file path=customXml/itemProps3.xml><?xml version="1.0" encoding="utf-8"?>
<ds:datastoreItem xmlns:ds="http://schemas.openxmlformats.org/officeDocument/2006/customXml" ds:itemID="{045D4D1F-E7B9-4317-8FCE-E4B208BCE1F0}">
  <ds:schemaRefs/>
</ds:datastoreItem>
</file>

<file path=customXml/itemProps30.xml><?xml version="1.0" encoding="utf-8"?>
<ds:datastoreItem xmlns:ds="http://schemas.openxmlformats.org/officeDocument/2006/customXml" ds:itemID="{34C26D7F-85E9-4B97-AC5B-0F9E7E6DA01E}">
  <ds:schemaRefs/>
</ds:datastoreItem>
</file>

<file path=customXml/itemProps4.xml><?xml version="1.0" encoding="utf-8"?>
<ds:datastoreItem xmlns:ds="http://schemas.openxmlformats.org/officeDocument/2006/customXml" ds:itemID="{882FF404-4B44-4D90-9A1B-4D666997B0A5}">
  <ds:schemaRefs/>
</ds:datastoreItem>
</file>

<file path=customXml/itemProps5.xml><?xml version="1.0" encoding="utf-8"?>
<ds:datastoreItem xmlns:ds="http://schemas.openxmlformats.org/officeDocument/2006/customXml" ds:itemID="{E0923886-CA3E-174F-AFFE-AF6D24696DF9}">
  <ds:schemaRefs/>
</ds:datastoreItem>
</file>

<file path=customXml/itemProps6.xml><?xml version="1.0" encoding="utf-8"?>
<ds:datastoreItem xmlns:ds="http://schemas.openxmlformats.org/officeDocument/2006/customXml" ds:itemID="{5BE774E6-6E45-4DFB-A804-FEEF4ED8AD42}">
  <ds:schemaRefs/>
</ds:datastoreItem>
</file>

<file path=customXml/itemProps7.xml><?xml version="1.0" encoding="utf-8"?>
<ds:datastoreItem xmlns:ds="http://schemas.openxmlformats.org/officeDocument/2006/customXml" ds:itemID="{1334258C-C3E7-4029-A615-C886A240FB15}">
  <ds:schemaRefs/>
</ds:datastoreItem>
</file>

<file path=customXml/itemProps8.xml><?xml version="1.0" encoding="utf-8"?>
<ds:datastoreItem xmlns:ds="http://schemas.openxmlformats.org/officeDocument/2006/customXml" ds:itemID="{B4032362-8140-4032-AD71-4B9B72E0B709}">
  <ds:schemaRefs/>
</ds:datastoreItem>
</file>

<file path=customXml/itemProps9.xml><?xml version="1.0" encoding="utf-8"?>
<ds:datastoreItem xmlns:ds="http://schemas.openxmlformats.org/officeDocument/2006/customXml" ds:itemID="{0B5D5806-530D-426A-9F59-F142B87F467F}">
  <ds:schemaRefs/>
</ds:datastoreItem>
</file>

<file path=docProps/app.xml><?xml version="1.0" encoding="utf-8"?>
<Properties xmlns="http://schemas.openxmlformats.org/officeDocument/2006/extended-properties" xmlns:vt="http://schemas.openxmlformats.org/officeDocument/2006/docPropsVTypes">
  <Template>1 DTU Template</Template>
  <TotalTime>2041</TotalTime>
  <Words>2630</Words>
  <Application>Microsoft Macintosh PowerPoint</Application>
  <PresentationFormat>Custom</PresentationFormat>
  <Paragraphs>465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Consolas</vt:lpstr>
      <vt:lpstr>Ink Free</vt:lpstr>
      <vt:lpstr>Open Sans</vt:lpstr>
      <vt:lpstr>Verdana</vt:lpstr>
      <vt:lpstr>Blank</vt:lpstr>
      <vt:lpstr>Tragedy of the commons</vt:lpstr>
      <vt:lpstr>General model parameters</vt:lpstr>
      <vt:lpstr>General model parameters</vt:lpstr>
      <vt:lpstr>General model description:</vt:lpstr>
      <vt:lpstr>Number estimations:</vt:lpstr>
      <vt:lpstr>General model description:</vt:lpstr>
      <vt:lpstr>Case 1: Two consumers &amp; One resource</vt:lpstr>
      <vt:lpstr>Case 1: Estimation of values</vt:lpstr>
      <vt:lpstr>Case 1: Results</vt:lpstr>
      <vt:lpstr>Case 1: Code in Python</vt:lpstr>
      <vt:lpstr>Case 2: Two consumers &amp; Two substitutable resources</vt:lpstr>
      <vt:lpstr>Case 2: Estimation of values</vt:lpstr>
      <vt:lpstr>Case 2: Results</vt:lpstr>
      <vt:lpstr>Case 2: Code in Python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Jonas Bolduan</cp:lastModifiedBy>
  <cp:revision>151</cp:revision>
  <dcterms:created xsi:type="dcterms:W3CDTF">2017-07-31T08:31:56Z</dcterms:created>
  <dcterms:modified xsi:type="dcterms:W3CDTF">2021-10-05T10:03:16Z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636806498806910458</vt:lpwstr>
  </property>
  <property fmtid="{D5CDD505-2E9C-101B-9397-08002B2CF9AE}" pid="5" name="TemplafyUserProfileId">
    <vt:lpwstr>637303945402291499</vt:lpwstr>
  </property>
  <property fmtid="{D5CDD505-2E9C-101B-9397-08002B2CF9AE}" pid="6" name="TemplafyLanguageCode">
    <vt:lpwstr>en-GB</vt:lpwstr>
  </property>
</Properties>
</file>