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19"/>
  </p:notesMasterIdLst>
  <p:handoutMasterIdLst>
    <p:handoutMasterId r:id="rId20"/>
  </p:handoutMasterIdLst>
  <p:sldIdLst>
    <p:sldId id="260" r:id="rId10"/>
    <p:sldId id="273" r:id="rId11"/>
    <p:sldId id="284" r:id="rId12"/>
    <p:sldId id="285" r:id="rId13"/>
    <p:sldId id="286" r:id="rId14"/>
    <p:sldId id="287" r:id="rId15"/>
    <p:sldId id="288" r:id="rId16"/>
    <p:sldId id="289" r:id="rId17"/>
    <p:sldId id="281" r:id="rId18"/>
  </p:sldIdLst>
  <p:sldSz cx="12190413" cy="6858000"/>
  <p:notesSz cx="6858000" cy="9144000"/>
  <p:custDataLst>
    <p:tags r:id="rId2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AC6E82-EF3E-4544-A0AF-58F5D1526B23}">
          <p14:sldIdLst>
            <p14:sldId id="260"/>
            <p14:sldId id="27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Archive" id="{93E69863-642C-714F-9B36-69274C552330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1585"/>
    <a:srgbClr val="4BB97C"/>
    <a:srgbClr val="F7BF8F"/>
    <a:srgbClr val="E289C1"/>
    <a:srgbClr val="E287C0"/>
    <a:srgbClr val="FFFFFF"/>
    <a:srgbClr val="FFE0C1"/>
    <a:srgbClr val="FFDDEE"/>
    <a:srgbClr val="FF99CC"/>
    <a:srgbClr val="F6D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26" autoAdjust="0"/>
    <p:restoredTop sz="94878" autoAdjust="0"/>
  </p:normalViewPr>
  <p:slideViewPr>
    <p:cSldViewPr showGuides="1">
      <p:cViewPr varScale="1">
        <p:scale>
          <a:sx n="117" d="100"/>
          <a:sy n="117" d="100"/>
        </p:scale>
        <p:origin x="149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3e2bb467-8b42-4c8b-93c8-6cd04590fb8c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Food</a:t>
            </a:r>
          </a:p>
        </p:txBody>
      </p:sp>
      <p:sp>
        <p:nvSpPr>
          <p:cNvPr id="5" name="date" descr="{&quot;templafy&quot;:{&quot;id&quot;:&quot;195ca46f-6491-49f5-b421-acea6c84b62c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26 October 2021</a:t>
            </a:r>
          </a:p>
        </p:txBody>
      </p:sp>
      <p:sp>
        <p:nvSpPr>
          <p:cNvPr id="7" name="text" descr="{&quot;templafy&quot;:{&quot;id&quot;:&quot;986187ad-f869-4614-ac7b-8322e2e57ef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Mathematical Models in Ecology - Trophic control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Seasonal succession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200" dirty="0"/>
              <a:t>Group: Amalia Bogri, Christian </a:t>
            </a:r>
            <a:r>
              <a:rPr lang="en-GB" sz="3200" dirty="0" err="1"/>
              <a:t>Berrig</a:t>
            </a:r>
            <a:r>
              <a:rPr lang="en-GB" sz="3200" dirty="0"/>
              <a:t> &amp; Jonas </a:t>
            </a:r>
            <a:r>
              <a:rPr lang="en-GB" sz="3200" dirty="0" err="1"/>
              <a:t>Bolduan</a:t>
            </a:r>
            <a:endParaRPr lang="en-GB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Mathematical Models in Ecology - Competition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903932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Seasonal succession: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02A19782-5A00-4B43-8469-19760162E4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189453"/>
                  </p:ext>
                </p:extLst>
              </p:nvPr>
            </p:nvGraphicFramePr>
            <p:xfrm>
              <a:off x="262558" y="1052736"/>
              <a:ext cx="9745141" cy="54000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994904">
                      <a:extLst>
                        <a:ext uri="{9D8B030D-6E8A-4147-A177-3AD203B41FA5}">
                          <a16:colId xmlns:a16="http://schemas.microsoft.com/office/drawing/2014/main" val="3546922884"/>
                        </a:ext>
                      </a:extLst>
                    </a:gridCol>
                    <a:gridCol w="984935">
                      <a:extLst>
                        <a:ext uri="{9D8B030D-6E8A-4147-A177-3AD203B41FA5}">
                          <a16:colId xmlns:a16="http://schemas.microsoft.com/office/drawing/2014/main" val="4141585766"/>
                        </a:ext>
                      </a:extLst>
                    </a:gridCol>
                    <a:gridCol w="765302">
                      <a:extLst>
                        <a:ext uri="{9D8B030D-6E8A-4147-A177-3AD203B41FA5}">
                          <a16:colId xmlns:a16="http://schemas.microsoft.com/office/drawing/2014/main" val="1343505978"/>
                        </a:ext>
                      </a:extLst>
                    </a:gridCol>
                  </a:tblGrid>
                  <a:tr h="337500">
                    <a:tc>
                      <a:txBody>
                        <a:bodyPr/>
                        <a:lstStyle/>
                        <a:p>
                          <a:r>
                            <a:rPr lang="en-GB" sz="1400" noProof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210277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pPr/>
                          <a:r>
                            <a:rPr lang="en-GB" sz="1400" noProof="0" dirty="0" smtClean="0"/>
                            <a:t>Concentration</a:t>
                          </a:r>
                          <a:r>
                            <a:rPr lang="en-GB" sz="1400" baseline="0" noProof="0" dirty="0"/>
                            <a:t> of nutrients</a:t>
                          </a:r>
                          <a:r>
                            <a:rPr lang="en-GB" sz="1400" noProof="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GB" sz="1400" b="0" i="0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400" b="0" i="1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400" b="0" i="1" noProof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400" b="0" i="0" noProof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  <m:r>
                                  <a:rPr lang="en-GB" sz="1400" b="0" i="0" noProof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sz="1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8841247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noProof="0" dirty="0"/>
                            <a:t>Concentration</a:t>
                          </a:r>
                          <a:r>
                            <a:rPr lang="en-GB" sz="1400" baseline="0" noProof="0" dirty="0"/>
                            <a:t> of phytoplankton</a:t>
                          </a:r>
                          <a:r>
                            <a:rPr lang="en-GB" sz="1400" noProof="0" dirty="0"/>
                            <a:t>,</a:t>
                          </a:r>
                          <a:r>
                            <a:rPr lang="en-GB" sz="1400" noProof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1" noProof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400" b="0" i="0" noProof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  <m:r>
                                  <a:rPr lang="en-GB" sz="1400" b="0" i="0" noProof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sz="1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9276165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noProof="0" dirty="0" smtClean="0"/>
                            <a:t>Concentration</a:t>
                          </a:r>
                          <a:r>
                            <a:rPr lang="en-GB" sz="1400" baseline="0" noProof="0" dirty="0"/>
                            <a:t> of </a:t>
                          </a:r>
                          <a:r>
                            <a:rPr lang="en-GB" sz="1400" baseline="0" noProof="0" dirty="0" smtClean="0"/>
                            <a:t>zooplankton</a:t>
                          </a:r>
                          <a:r>
                            <a:rPr lang="en-GB" sz="1400" noProof="0" dirty="0"/>
                            <a:t>,</a:t>
                          </a:r>
                          <a:r>
                            <a:rPr lang="en-GB" sz="1400" noProof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b="0" i="1" noProof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400" b="0" i="0" noProof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  <m:r>
                                  <a:rPr lang="en-GB" sz="1400" b="0" i="0" noProof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sz="1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813622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r>
                            <a:rPr lang="en-GB" sz="1400" b="0" noProof="0" dirty="0"/>
                            <a:t>Time, 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0" i="1" noProof="0" smtClean="0">
                                  <a:latin typeface="Cambria Math" panose="02040503050406030204" pitchFamily="18" charset="0"/>
                                </a:rPr>
                                <m:t>𝑑𝑎𝑦𝑠</m:t>
                              </m:r>
                            </m:oMath>
                          </a14:m>
                          <a:r>
                            <a:rPr lang="en-GB" sz="1400" noProof="0" dirty="0" smtClean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noProof="0" dirty="0" smtClean="0"/>
                            <a:t>365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∙5</m:t>
                              </m:r>
                            </m:oMath>
                          </a14:m>
                          <a:endParaRPr lang="en-GB" sz="1400" noProof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8949024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r>
                            <a:rPr lang="en-GB" sz="1400" noProof="0" dirty="0"/>
                            <a:t>Latitude, 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oMath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/>
                            <a:t>degrees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47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2274726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r>
                            <a:rPr lang="en-GB" sz="1400" noProof="0" dirty="0" smtClean="0"/>
                            <a:t>Diffusion rate, 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1" noProof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1400" b="0" i="1" noProof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sz="1400" noProof="0" dirty="0"/>
                                      <m:t> </m:t>
                                    </m:r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𝑑𝑎𝑦</m:t>
                                    </m:r>
                                  </m:e>
                                  <m:sup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0.3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114365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r>
                            <a:rPr lang="en-GB" sz="1400" noProof="0" dirty="0"/>
                            <a:t>Depth of mixed layer, 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1" noProof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400" b="0" i="1" noProof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60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166902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r>
                            <a:rPr lang="en-GB" sz="1400" noProof="0" dirty="0"/>
                            <a:t>Concentration</a:t>
                          </a:r>
                          <a:r>
                            <a:rPr lang="en-GB" sz="1400" baseline="0" noProof="0" dirty="0"/>
                            <a:t> of </a:t>
                          </a:r>
                          <a:r>
                            <a:rPr lang="en-GB" sz="1400" baseline="0" noProof="0" dirty="0" smtClean="0"/>
                            <a:t>deep nutrients</a:t>
                          </a:r>
                          <a:r>
                            <a:rPr lang="en-GB" sz="1400" noProof="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noProof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de-DE" sz="1400" b="0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400" b="0" i="0" noProof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  <m:r>
                                  <a:rPr lang="en-GB" sz="1400" b="0" i="0" noProof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sz="1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10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912798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r>
                            <a:rPr lang="en-GB" sz="1400" noProof="0" dirty="0"/>
                            <a:t>Concentration</a:t>
                          </a:r>
                          <a:r>
                            <a:rPr lang="en-GB" sz="1400" baseline="0" noProof="0" dirty="0"/>
                            <a:t> of </a:t>
                          </a:r>
                          <a:r>
                            <a:rPr lang="en-GB" sz="1400" baseline="0" noProof="0" dirty="0" smtClean="0"/>
                            <a:t>phytoplankton when grazing stops</a:t>
                          </a:r>
                          <a:r>
                            <a:rPr lang="en-GB" sz="1400" noProof="0" dirty="0" smtClean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noProof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de-DE" sz="1400" b="0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400" b="0" i="0" noProof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  <m:r>
                                  <a:rPr lang="en-GB" sz="1400" b="0" i="0" noProof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sz="1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0.1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136438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r>
                            <a:rPr lang="en-GB" sz="1400" noProof="0" dirty="0" smtClean="0"/>
                            <a:t>Half-saturation coefficient: </a:t>
                          </a:r>
                          <a:r>
                            <a:rPr lang="en-US" sz="1400" noProof="0" dirty="0" smtClean="0"/>
                            <a:t>concentration where phytoplankton feed at half their maximum rate</a:t>
                          </a:r>
                          <a14:m>
                            <m:oMath xmlns:m="http://schemas.openxmlformats.org/officeDocument/2006/math">
                              <m:r>
                                <a:rPr lang="en-GB" sz="1400" b="0" i="0" noProof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1400" b="0" i="0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noProof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400" b="0" i="1" noProof="0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4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400" b="0" i="0" noProof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  <m:r>
                                  <a:rPr lang="en-GB" sz="1400" b="0" i="0" noProof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sz="1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0.5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693455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r>
                            <a:rPr lang="en-GB" sz="1400" noProof="0" dirty="0"/>
                            <a:t>Half-saturation </a:t>
                          </a:r>
                          <a:r>
                            <a:rPr lang="en-GB" sz="1400" noProof="0" dirty="0" smtClean="0"/>
                            <a:t>coefficient,</a:t>
                          </a:r>
                          <a:r>
                            <a:rPr lang="en-US" sz="1400" noProof="0" dirty="0" smtClean="0"/>
                            <a:t> concentration where zooplankton feed at half their maximum rate:</a:t>
                          </a:r>
                          <a:r>
                            <a:rPr lang="en-GB" sz="1400" noProof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noProof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sz="1400" b="0" i="1" noProof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oMath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400" b="0" i="0" noProof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  <m:r>
                                  <a:rPr lang="en-GB" sz="1400" b="0" i="0" noProof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sz="1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1.0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543968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r>
                            <a:rPr lang="en-GB" sz="1400" noProof="0" dirty="0" smtClean="0"/>
                            <a:t>Phytoplankton metabolic loss</a:t>
                          </a:r>
                          <a:r>
                            <a:rPr lang="en-GB" sz="1400" baseline="0" noProof="0" dirty="0" smtClean="0"/>
                            <a:t> rate</a:t>
                          </a:r>
                          <a:r>
                            <a:rPr lang="en-GB" sz="1400" noProof="0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1" noProof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𝑑𝑎𝑦</m:t>
                                    </m:r>
                                  </m:e>
                                  <m:sup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0.07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784447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r>
                            <a:rPr lang="en-GB" sz="1400" noProof="0" dirty="0" smtClean="0"/>
                            <a:t>Zooplankton mortality </a:t>
                          </a:r>
                          <a:r>
                            <a:rPr lang="en-GB" sz="1400" noProof="0" dirty="0"/>
                            <a:t>rate, 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1" noProof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𝑑𝑎𝑦</m:t>
                                    </m:r>
                                  </m:e>
                                  <m:sup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0.07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623454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r>
                            <a:rPr lang="en-GB" sz="1400" noProof="0" dirty="0" smtClean="0"/>
                            <a:t>Grazing efficiency , </a:t>
                          </a:r>
                          <a14:m>
                            <m:oMath xmlns:m="http://schemas.openxmlformats.org/officeDocument/2006/math">
                              <m:r>
                                <a:rPr lang="de-DE" sz="1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err="1" smtClean="0"/>
                            <a:t>unitless</a:t>
                          </a:r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0.5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6683169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r>
                            <a:rPr lang="en-GB" sz="1400" noProof="0" dirty="0" smtClean="0"/>
                            <a:t>Zooplankton’s maximum grazing rate of phytoplankton,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4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0" i="1" noProof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sz="1400" b="0" i="1" noProof="0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sz="1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𝑑𝑎𝑦</m:t>
                                    </m:r>
                                  </m:e>
                                  <m:sup>
                                    <m:r>
                                      <a:rPr lang="en-GB" sz="1400" b="0" i="1" noProof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1.0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6301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02A19782-5A00-4B43-8469-19760162E4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7189453"/>
                  </p:ext>
                </p:extLst>
              </p:nvPr>
            </p:nvGraphicFramePr>
            <p:xfrm>
              <a:off x="262558" y="1052736"/>
              <a:ext cx="9745141" cy="54000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7994904">
                      <a:extLst>
                        <a:ext uri="{9D8B030D-6E8A-4147-A177-3AD203B41FA5}">
                          <a16:colId xmlns:a16="http://schemas.microsoft.com/office/drawing/2014/main" val="3546922884"/>
                        </a:ext>
                      </a:extLst>
                    </a:gridCol>
                    <a:gridCol w="984935">
                      <a:extLst>
                        <a:ext uri="{9D8B030D-6E8A-4147-A177-3AD203B41FA5}">
                          <a16:colId xmlns:a16="http://schemas.microsoft.com/office/drawing/2014/main" val="4141585766"/>
                        </a:ext>
                      </a:extLst>
                    </a:gridCol>
                    <a:gridCol w="765302">
                      <a:extLst>
                        <a:ext uri="{9D8B030D-6E8A-4147-A177-3AD203B41FA5}">
                          <a16:colId xmlns:a16="http://schemas.microsoft.com/office/drawing/2014/main" val="1343505978"/>
                        </a:ext>
                      </a:extLst>
                    </a:gridCol>
                  </a:tblGrid>
                  <a:tr h="337500">
                    <a:tc>
                      <a:txBody>
                        <a:bodyPr/>
                        <a:lstStyle/>
                        <a:p>
                          <a:r>
                            <a:rPr lang="en-GB" sz="1400" noProof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210277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" t="-100000" r="-22180" b="-139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5528" t="-100000" r="-80745" b="-1394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8841247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" t="-203636" r="-22180" b="-1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5528" t="-203636" r="-80745" b="-1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9276165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" t="-298214" r="-22180" b="-1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5528" t="-298214" r="-80745" b="-11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813622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" t="-405455" r="-22180" b="-11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5528" t="-405455" r="-80745" b="-11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69841" t="-405455" r="-3175" b="-11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949024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" t="-496429" r="-22180" b="-9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/>
                            <a:t>degrees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47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2274726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" t="-607273" r="-22180" b="-9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5528" t="-607273" r="-80745" b="-9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0.3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114365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" t="-694643" r="-22180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5528" t="-694643" r="-80745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60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166902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" t="-809091" r="-22180" b="-7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5528" t="-809091" r="-80745" b="-7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10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912798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" t="-909091" r="-22180" b="-6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5528" t="-909091" r="-80745" b="-6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0.1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4136438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" t="-991071" r="-22180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5528" t="-991071" r="-80745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0.5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693455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" t="-1110909" r="-22180" b="-4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5528" t="-1110909" r="-80745" b="-4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1.0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8543968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" t="-1189286" r="-22180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5528" t="-1189286" r="-80745" b="-3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0.07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784447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" t="-1312727" r="-22180" b="-2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5528" t="-1312727" r="-80745" b="-2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0.07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8623454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" t="-1387500" r="-2218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err="1" smtClean="0"/>
                            <a:t>unitless</a:t>
                          </a:r>
                          <a:endParaRPr lang="en-GB" sz="14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0.5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6683169"/>
                      </a:ext>
                    </a:extLst>
                  </a:tr>
                  <a:tr h="337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6" t="-1514545" r="-22180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5528" t="-1514545" r="-80745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noProof="0" dirty="0" smtClean="0"/>
                            <a:t>1.0</a:t>
                          </a:r>
                          <a:endParaRPr lang="en-GB" sz="14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630106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6104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7B66-774B-AF4D-A72E-69B4A041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7E447-CCE9-114E-9842-278EDE172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C4DF01-CAB3-3341-BC2B-5B6B29951648}"/>
                  </a:ext>
                </a:extLst>
              </p:cNvPr>
              <p:cNvSpPr txBox="1"/>
              <p:nvPr/>
            </p:nvSpPr>
            <p:spPr>
              <a:xfrm>
                <a:off x="1790075" y="1897186"/>
                <a:ext cx="4489178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de-D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r>
                            <a:rPr lang="de-D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C4DF01-CAB3-3341-BC2B-5B6B29951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75" y="1897186"/>
                <a:ext cx="4489178" cy="553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B944BC-B607-E841-A2F9-3276130D5028}"/>
                  </a:ext>
                </a:extLst>
              </p:cNvPr>
              <p:cNvSpPr txBox="1"/>
              <p:nvPr/>
            </p:nvSpPr>
            <p:spPr>
              <a:xfrm>
                <a:off x="1758875" y="2678631"/>
                <a:ext cx="6543714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=+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de-D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d>
                            <m:dPr>
                              <m:ctrlPr>
                                <a:rPr lang="de-DE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r>
                            <a:rPr lang="de-D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de-DE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B944BC-B607-E841-A2F9-3276130D5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875" y="2678631"/>
                <a:ext cx="6543714" cy="553228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AB16C5-F87A-624B-9F9F-E20C86F85BC4}"/>
                  </a:ext>
                </a:extLst>
              </p:cNvPr>
              <p:cNvSpPr txBox="1"/>
              <p:nvPr/>
            </p:nvSpPr>
            <p:spPr>
              <a:xfrm>
                <a:off x="1133840" y="4468430"/>
                <a:ext cx="7081242" cy="599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⁡(−0.025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1−0.8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𝜋𝜙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180°</m:t>
                                      </m:r>
                                    </m:den>
                                  </m:f>
                                </m:e>
                              </m:d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f>
                                        <m:f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365 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days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AB16C5-F87A-624B-9F9F-E20C86F85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40" y="4468430"/>
                <a:ext cx="7081242" cy="599331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3FE029-248B-1C43-B271-8ABCD37922C3}"/>
                  </a:ext>
                </a:extLst>
              </p:cNvPr>
              <p:cNvSpPr txBox="1"/>
              <p:nvPr/>
            </p:nvSpPr>
            <p:spPr>
              <a:xfrm>
                <a:off x="1790075" y="3476625"/>
                <a:ext cx="3720762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func>
                        <m:funcPr>
                          <m:ctrlPr>
                            <a:rPr lang="de-D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de-DE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𝑑𝑍</m:t>
                      </m:r>
                    </m:oMath>
                  </m:oMathPara>
                </a14:m>
                <a:endParaRPr lang="en-DE" dirty="0" err="1">
                  <a:latin typeface="+mn-lt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3FE029-248B-1C43-B271-8ABCD3792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75" y="3476625"/>
                <a:ext cx="3720762" cy="549253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8903932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Seasonal succession: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equations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1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7B66-774B-AF4D-A72E-69B4A041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7E447-CCE9-114E-9842-278EDE172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AB16C5-F87A-624B-9F9F-E20C86F85BC4}"/>
                  </a:ext>
                </a:extLst>
              </p:cNvPr>
              <p:cNvSpPr txBox="1"/>
              <p:nvPr/>
            </p:nvSpPr>
            <p:spPr>
              <a:xfrm>
                <a:off x="766614" y="1123626"/>
                <a:ext cx="7081242" cy="599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⁡(−0.025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1−0.8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𝜋𝜙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180°</m:t>
                                      </m:r>
                                    </m:den>
                                  </m:f>
                                </m:e>
                              </m:d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f>
                                        <m:f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365 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days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AB16C5-F87A-624B-9F9F-E20C86F85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14" y="1123626"/>
                <a:ext cx="7081242" cy="599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10642768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Seasonal succession: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growth rate as function of time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75" y="1893936"/>
            <a:ext cx="8928992" cy="44873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79582" y="5373216"/>
            <a:ext cx="25202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Oscillates between approximately 0.1 and 0.3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7B66-774B-AF4D-A72E-69B4A041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7E447-CCE9-114E-9842-278EDE172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10642768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Seasonal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succession</a:t>
            </a:r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nutrients, </a:t>
            </a:r>
            <a:r>
              <a:rPr lang="en-GB" dirty="0" err="1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phyto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zooplankton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" y="2193690"/>
            <a:ext cx="8280920" cy="41531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51384" y="1844824"/>
            <a:ext cx="3287666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the first year, we see stable oscillations. </a:t>
            </a:r>
          </a:p>
          <a:p>
            <a:pPr algn="l">
              <a:spcBef>
                <a:spcPts val="0"/>
              </a:spcBef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year, </a:t>
            </a:r>
            <a:r>
              <a:rPr lang="en-GB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GB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 nutrients peak first,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followed by the phytoplankton that feeds on them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  <a:p>
            <a:pPr algn="l">
              <a:spcBef>
                <a:spcPts val="0"/>
              </a:spcBef>
            </a:pPr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then the zooplankton that grazes on phytoplankton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Bef>
                <a:spcPts val="0"/>
              </a:spcBef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Likewise, </a:t>
            </a:r>
            <a:r>
              <a:rPr lang="en-GB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nutrients decrease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(used by phytoplankton), which decreases afterwards </a:t>
            </a:r>
            <a:r>
              <a:rPr lang="en-GB" dirty="0" smtClean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(grazed by zooplankton), which crashes last.</a:t>
            </a:r>
          </a:p>
          <a:p>
            <a:pPr algn="l">
              <a:spcBef>
                <a:spcPts val="0"/>
              </a:spcBef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GB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Nutrients recover and restart the seasonal succession 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due to the mixing with the deeper layer.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5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7B66-774B-AF4D-A72E-69B4A041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7E447-CCE9-114E-9842-278EDE172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10642768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Seasonal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succession: increase depth M (80 m)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5342" y="5157192"/>
            <a:ext cx="423842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M = 80 m, t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 oscillations are steeper, reaching higher maxima and lower minima compared to the ones with M= 60 m shown before. 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16" y="1052736"/>
            <a:ext cx="3899076" cy="1959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9" y="2708920"/>
            <a:ext cx="7582587" cy="37990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9062" y="1352381"/>
            <a:ext cx="31683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Growth rate oscillates between approximately 0.6 and 0.22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71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7B66-774B-AF4D-A72E-69B4A041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7E447-CCE9-114E-9842-278EDE172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10642768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Seasonal </a:t>
            </a:r>
            <a:r>
              <a:rPr lang="en-GB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succession: increase depth M (20 m)</a:t>
            </a:r>
            <a:endParaRPr lang="en-GB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5342" y="5157192"/>
            <a:ext cx="423842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M = 20 m, t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 oscillations are much smoother, reaching ‘lower’ maxima and ‘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higher’</a:t>
            </a: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minima compared to the ones with M= 60 m and M= 80 m shown before. 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9062" y="1352381"/>
            <a:ext cx="31683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Growth rate oscillates between approximately 0.3 and 0.9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2708920"/>
            <a:ext cx="7530958" cy="3777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54" y="1124744"/>
            <a:ext cx="4073996" cy="206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0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7B66-774B-AF4D-A72E-69B4A0417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7E447-CCE9-114E-9842-278EDE172E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4">
                <a:extLst>
                  <a:ext uri="{FF2B5EF4-FFF2-40B4-BE49-F238E27FC236}">
                    <a16:creationId xmlns:a16="http://schemas.microsoft.com/office/drawing/2014/main" id="{43AB9D89-4678-4B3C-8679-3E429EFBB2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3682" y="363830"/>
                <a:ext cx="10642768" cy="588818"/>
              </a:xfrm>
            </p:spPr>
            <p:txBody>
              <a:bodyPr/>
              <a:lstStyle/>
              <a:p>
                <a:r>
                  <a:rPr lang="en-GB" dirty="0">
                    <a:solidFill>
                      <a:schemeClr val="accent4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Seasonal </a:t>
                </a:r>
                <a:r>
                  <a:rPr lang="en-GB" dirty="0" smtClean="0">
                    <a:solidFill>
                      <a:schemeClr val="accent4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succession: dependence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sz="32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>
                    <a:solidFill>
                      <a:schemeClr val="accent4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=100</a:t>
                </a:r>
                <a:endParaRPr lang="en-GB" dirty="0">
                  <a:solidFill>
                    <a:schemeClr val="accent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0" name="Title 4">
                <a:extLst>
                  <a:ext uri="{FF2B5EF4-FFF2-40B4-BE49-F238E27FC236}">
                    <a16:creationId xmlns:a16="http://schemas.microsoft.com/office/drawing/2014/main" id="{43AB9D89-4678-4B3C-8679-3E429EFBB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3682" y="363830"/>
                <a:ext cx="10642768" cy="588818"/>
              </a:xfrm>
              <a:blipFill>
                <a:blip r:embed="rId2"/>
                <a:stretch>
                  <a:fillRect l="-2234" b="-40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855342" y="4725144"/>
            <a:ext cx="423842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expected, after the initial two years, the model reaches it’s oscillatory equilibrium. Therefore the amount of nutrients in the deep layer does not affect the long term production of the 3 components of the model. 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9062" y="1352381"/>
            <a:ext cx="316835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GB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expected, the growth rate does not change from the original model.</a:t>
            </a: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26" y="1067744"/>
            <a:ext cx="4393140" cy="22078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06709"/>
            <a:ext cx="7535366" cy="37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2" y="363830"/>
            <a:ext cx="9696020" cy="588818"/>
          </a:xfrm>
        </p:spPr>
        <p:txBody>
          <a:bodyPr/>
          <a:lstStyle/>
          <a:p>
            <a:r>
              <a:rPr lang="en-GB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code</a:t>
            </a: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8630961" y="6541200"/>
            <a:ext cx="324492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2558" y="1124744"/>
            <a:ext cx="7128792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Import stuff: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from </a:t>
            </a:r>
            <a:r>
              <a:rPr lang="en-GB" sz="800" dirty="0" err="1">
                <a:latin typeface="Consolas" panose="020B0609020204030204" pitchFamily="49" charset="0"/>
              </a:rPr>
              <a:t>scipy.integrate</a:t>
            </a:r>
            <a:r>
              <a:rPr lang="en-GB" sz="800" dirty="0">
                <a:latin typeface="Consolas" panose="020B0609020204030204" pitchFamily="49" charset="0"/>
              </a:rPr>
              <a:t> import </a:t>
            </a:r>
            <a:r>
              <a:rPr lang="en-GB" sz="800" dirty="0" err="1">
                <a:latin typeface="Consolas" panose="020B0609020204030204" pitchFamily="49" charset="0"/>
              </a:rPr>
              <a:t>odeint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import </a:t>
            </a:r>
            <a:r>
              <a:rPr lang="en-GB" sz="800" dirty="0" err="1">
                <a:latin typeface="Consolas" panose="020B0609020204030204" pitchFamily="49" charset="0"/>
              </a:rPr>
              <a:t>matplotlib.pyplot</a:t>
            </a:r>
            <a:r>
              <a:rPr lang="en-GB" sz="800" dirty="0">
                <a:latin typeface="Consolas" panose="020B0609020204030204" pitchFamily="49" charset="0"/>
              </a:rPr>
              <a:t> as </a:t>
            </a:r>
            <a:r>
              <a:rPr lang="en-GB" sz="800" dirty="0" err="1">
                <a:latin typeface="Consolas" panose="020B0609020204030204" pitchFamily="49" charset="0"/>
              </a:rPr>
              <a:t>plt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import </a:t>
            </a:r>
            <a:r>
              <a:rPr lang="en-GB" sz="800" dirty="0" err="1">
                <a:latin typeface="Consolas" panose="020B0609020204030204" pitchFamily="49" charset="0"/>
              </a:rPr>
              <a:t>numpy</a:t>
            </a:r>
            <a:r>
              <a:rPr lang="en-GB" sz="800" dirty="0">
                <a:latin typeface="Consolas" panose="020B0609020204030204" pitchFamily="49" charset="0"/>
              </a:rPr>
              <a:t> as np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import </a:t>
            </a:r>
            <a:r>
              <a:rPr lang="en-GB" sz="800" dirty="0" err="1">
                <a:latin typeface="Consolas" panose="020B0609020204030204" pitchFamily="49" charset="0"/>
              </a:rPr>
              <a:t>scipy</a:t>
            </a:r>
            <a:r>
              <a:rPr lang="en-GB" sz="800" dirty="0">
                <a:latin typeface="Consolas" panose="020B0609020204030204" pitchFamily="49" charset="0"/>
              </a:rPr>
              <a:t> as </a:t>
            </a:r>
            <a:r>
              <a:rPr lang="en-GB" sz="800" dirty="0" err="1">
                <a:latin typeface="Consolas" panose="020B0609020204030204" pitchFamily="49" charset="0"/>
              </a:rPr>
              <a:t>sp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from </a:t>
            </a:r>
            <a:r>
              <a:rPr lang="en-GB" sz="800" dirty="0" err="1">
                <a:latin typeface="Consolas" panose="020B0609020204030204" pitchFamily="49" charset="0"/>
              </a:rPr>
              <a:t>sympy</a:t>
            </a:r>
            <a:r>
              <a:rPr lang="en-GB" sz="800" dirty="0">
                <a:latin typeface="Consolas" panose="020B0609020204030204" pitchFamily="49" charset="0"/>
              </a:rPr>
              <a:t> import Symbol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from </a:t>
            </a:r>
            <a:r>
              <a:rPr lang="en-GB" sz="800" dirty="0" err="1">
                <a:latin typeface="Consolas" panose="020B0609020204030204" pitchFamily="49" charset="0"/>
              </a:rPr>
              <a:t>sympy.solvers</a:t>
            </a:r>
            <a:r>
              <a:rPr lang="en-GB" sz="800" dirty="0">
                <a:latin typeface="Consolas" panose="020B0609020204030204" pitchFamily="49" charset="0"/>
              </a:rPr>
              <a:t> import solve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This is for reasonable </a:t>
            </a:r>
            <a:r>
              <a:rPr lang="en-GB" sz="800" dirty="0" err="1">
                <a:latin typeface="Consolas" panose="020B0609020204030204" pitchFamily="49" charset="0"/>
              </a:rPr>
              <a:t>fontsize</a:t>
            </a:r>
            <a:r>
              <a:rPr lang="en-GB" sz="800" dirty="0">
                <a:latin typeface="Consolas" panose="020B0609020204030204" pitchFamily="49" charset="0"/>
              </a:rPr>
              <a:t> universally defined: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 = 16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parameters = {               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figure.titlesize</a:t>
            </a:r>
            <a:r>
              <a:rPr lang="en-GB" sz="800" dirty="0">
                <a:latin typeface="Consolas" panose="020B0609020204030204" pitchFamily="49" charset="0"/>
              </a:rPr>
              <a:t>': fs_label+6,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axes.labelsize</a:t>
            </a:r>
            <a:r>
              <a:rPr lang="en-GB" sz="800" dirty="0">
                <a:latin typeface="Consolas" panose="020B0609020204030204" pitchFamily="49" charset="0"/>
              </a:rPr>
              <a:t>': </a:t>
            </a: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axes.titlesize</a:t>
            </a:r>
            <a:r>
              <a:rPr lang="en-GB" sz="800" dirty="0">
                <a:latin typeface="Consolas" panose="020B0609020204030204" pitchFamily="49" charset="0"/>
              </a:rPr>
              <a:t>': fs_label+4,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xtick.labelsize</a:t>
            </a:r>
            <a:r>
              <a:rPr lang="en-GB" sz="800" dirty="0">
                <a:latin typeface="Consolas" panose="020B0609020204030204" pitchFamily="49" charset="0"/>
              </a:rPr>
              <a:t>': </a:t>
            </a: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ytick.labelsize</a:t>
            </a:r>
            <a:r>
              <a:rPr lang="en-GB" sz="800" dirty="0">
                <a:latin typeface="Consolas" panose="020B0609020204030204" pitchFamily="49" charset="0"/>
              </a:rPr>
              <a:t>': </a:t>
            </a: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legend.fontsize</a:t>
            </a:r>
            <a:r>
              <a:rPr lang="en-GB" sz="800" dirty="0">
                <a:latin typeface="Consolas" panose="020B0609020204030204" pitchFamily="49" charset="0"/>
              </a:rPr>
              <a:t>': </a:t>
            </a:r>
            <a:r>
              <a:rPr lang="en-GB" sz="800" dirty="0" err="1">
                <a:latin typeface="Consolas" panose="020B0609020204030204" pitchFamily="49" charset="0"/>
              </a:rPr>
              <a:t>fs_label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   '</a:t>
            </a:r>
            <a:r>
              <a:rPr lang="en-GB" sz="800" dirty="0" err="1">
                <a:latin typeface="Consolas" panose="020B0609020204030204" pitchFamily="49" charset="0"/>
              </a:rPr>
              <a:t>lines.linewidth</a:t>
            </a:r>
            <a:r>
              <a:rPr lang="en-GB" sz="800" dirty="0">
                <a:latin typeface="Consolas" panose="020B0609020204030204" pitchFamily="49" charset="0"/>
              </a:rPr>
              <a:t>': 5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         }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plt.rcParams.update</a:t>
            </a:r>
            <a:r>
              <a:rPr lang="en-GB" sz="800" dirty="0">
                <a:latin typeface="Consolas" panose="020B0609020204030204" pitchFamily="49" charset="0"/>
              </a:rPr>
              <a:t>(parameters)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# </a:t>
            </a:r>
            <a:r>
              <a:rPr lang="en-GB" sz="800" dirty="0">
                <a:latin typeface="Consolas" panose="020B0609020204030204" pitchFamily="49" charset="0"/>
              </a:rPr>
              <a:t>Time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years = 5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t_ticks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np.arange</a:t>
            </a:r>
            <a:r>
              <a:rPr lang="en-GB" sz="800" dirty="0">
                <a:latin typeface="Consolas" panose="020B0609020204030204" pitchFamily="49" charset="0"/>
              </a:rPr>
              <a:t>(0,365*years,365)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t_ticks_labels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np.arange</a:t>
            </a:r>
            <a:r>
              <a:rPr lang="en-GB" sz="800" dirty="0">
                <a:latin typeface="Consolas" panose="020B0609020204030204" pitchFamily="49" charset="0"/>
              </a:rPr>
              <a:t>(0, years)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t_list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np.linspace</a:t>
            </a:r>
            <a:r>
              <a:rPr lang="en-GB" sz="800" dirty="0">
                <a:latin typeface="Consolas" panose="020B0609020204030204" pitchFamily="49" charset="0"/>
              </a:rPr>
              <a:t>(0, 365*years, 10000)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params_dict</a:t>
            </a:r>
            <a:r>
              <a:rPr lang="en-GB" sz="800" dirty="0">
                <a:latin typeface="Consolas" panose="020B0609020204030204" pitchFamily="49" charset="0"/>
              </a:rPr>
              <a:t>=</a:t>
            </a:r>
            <a:r>
              <a:rPr lang="en-GB" sz="800" dirty="0" err="1">
                <a:latin typeface="Consolas" panose="020B0609020204030204" pitchFamily="49" charset="0"/>
              </a:rPr>
              <a:t>dict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H_P = 0.5, # </a:t>
            </a:r>
            <a:r>
              <a:rPr lang="en-GB" sz="800" dirty="0" err="1">
                <a:latin typeface="Consolas" panose="020B0609020204030204" pitchFamily="49" charset="0"/>
              </a:rPr>
              <a:t>mM</a:t>
            </a:r>
            <a:r>
              <a:rPr lang="en-GB" sz="800" dirty="0">
                <a:latin typeface="Consolas" panose="020B0609020204030204" pitchFamily="49" charset="0"/>
              </a:rPr>
              <a:t> m-3 # half-saturation coefficient: concentration where phytoplankton feed at half their maximum rate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H_Z = 1.0, # </a:t>
            </a:r>
            <a:r>
              <a:rPr lang="en-GB" sz="800" dirty="0" err="1">
                <a:latin typeface="Consolas" panose="020B0609020204030204" pitchFamily="49" charset="0"/>
              </a:rPr>
              <a:t>mM</a:t>
            </a:r>
            <a:r>
              <a:rPr lang="en-GB" sz="800" dirty="0">
                <a:latin typeface="Consolas" panose="020B0609020204030204" pitchFamily="49" charset="0"/>
              </a:rPr>
              <a:t> m-3 # half-saturation coefficient: concentration where zooplankton feed at half their maximum rate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P_0 = 0.1, # </a:t>
            </a:r>
            <a:r>
              <a:rPr lang="en-GB" sz="800" dirty="0" err="1">
                <a:latin typeface="Consolas" panose="020B0609020204030204" pitchFamily="49" charset="0"/>
              </a:rPr>
              <a:t>mM</a:t>
            </a:r>
            <a:r>
              <a:rPr lang="en-GB" sz="800" dirty="0">
                <a:latin typeface="Consolas" panose="020B0609020204030204" pitchFamily="49" charset="0"/>
              </a:rPr>
              <a:t> m-3 # concentration of phytoplankton below which grazing by zooplankton stops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N_0 = 10, # </a:t>
            </a:r>
            <a:r>
              <a:rPr lang="en-GB" sz="800" dirty="0" err="1">
                <a:latin typeface="Consolas" panose="020B0609020204030204" pitchFamily="49" charset="0"/>
              </a:rPr>
              <a:t>mM</a:t>
            </a:r>
            <a:r>
              <a:rPr lang="en-GB" sz="800" dirty="0">
                <a:latin typeface="Consolas" panose="020B0609020204030204" pitchFamily="49" charset="0"/>
              </a:rPr>
              <a:t> m-3 ## concentration of deep nutrients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C_max</a:t>
            </a:r>
            <a:r>
              <a:rPr lang="en-GB" sz="800" dirty="0">
                <a:latin typeface="Consolas" panose="020B0609020204030204" pitchFamily="49" charset="0"/>
              </a:rPr>
              <a:t> = 1.0, # d-1 # maximum grazing rate of zooplankton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r = 0.07, # d-1 # phytoplankton metabolic loss rate # </a:t>
            </a:r>
            <a:r>
              <a:rPr lang="en-GB" sz="800" dirty="0" err="1">
                <a:latin typeface="Consolas" panose="020B0609020204030204" pitchFamily="49" charset="0"/>
              </a:rPr>
              <a:t>carefull</a:t>
            </a:r>
            <a:r>
              <a:rPr lang="en-GB" sz="800" dirty="0">
                <a:latin typeface="Consolas" panose="020B0609020204030204" pitchFamily="49" charset="0"/>
              </a:rPr>
              <a:t>!! extremely sensitive </a:t>
            </a:r>
            <a:r>
              <a:rPr lang="en-GB" sz="800" dirty="0" err="1">
                <a:latin typeface="Consolas" panose="020B0609020204030204" pitchFamily="49" charset="0"/>
              </a:rPr>
              <a:t>param</a:t>
            </a:r>
            <a:r>
              <a:rPr lang="en-GB" sz="800" dirty="0">
                <a:latin typeface="Consolas" panose="020B0609020204030204" pitchFamily="49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eps = 0.5, # </a:t>
            </a:r>
            <a:r>
              <a:rPr lang="en-GB" sz="800" dirty="0" err="1">
                <a:latin typeface="Consolas" panose="020B0609020204030204" pitchFamily="49" charset="0"/>
              </a:rPr>
              <a:t>unitless</a:t>
            </a:r>
            <a:r>
              <a:rPr lang="en-GB" sz="800" dirty="0">
                <a:latin typeface="Consolas" panose="020B0609020204030204" pitchFamily="49" charset="0"/>
              </a:rPr>
              <a:t> # grazing efficiency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d = 0.07, # d-1 # loss of zooplankton to predators rate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M = 60, # m # depth of mixed layer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phi = </a:t>
            </a:r>
            <a:r>
              <a:rPr lang="en-GB" sz="800" dirty="0" err="1">
                <a:latin typeface="Consolas" panose="020B0609020204030204" pitchFamily="49" charset="0"/>
              </a:rPr>
              <a:t>np.pi</a:t>
            </a:r>
            <a:r>
              <a:rPr lang="en-GB" sz="800" dirty="0">
                <a:latin typeface="Consolas" panose="020B0609020204030204" pitchFamily="49" charset="0"/>
              </a:rPr>
              <a:t>*47/180, # latitude (normally as 47 # degrees), here phi is the azimuthal angle in </a:t>
            </a:r>
            <a:r>
              <a:rPr lang="en-GB" sz="800" dirty="0" smtClean="0">
                <a:latin typeface="Consolas" panose="020B0609020204030204" pitchFamily="49" charset="0"/>
              </a:rPr>
              <a:t>radians, </a:t>
            </a:r>
            <a:r>
              <a:rPr lang="en-GB" sz="800" dirty="0" err="1">
                <a:latin typeface="Consolas" panose="020B0609020204030204" pitchFamily="49" charset="0"/>
              </a:rPr>
              <a:t>s.t.</a:t>
            </a:r>
            <a:r>
              <a:rPr lang="en-GB" sz="800" dirty="0">
                <a:latin typeface="Consolas" panose="020B0609020204030204" pitchFamily="49" charset="0"/>
              </a:rPr>
              <a:t> </a:t>
            </a:r>
            <a:r>
              <a:rPr lang="en-GB" sz="800" dirty="0" smtClean="0">
                <a:latin typeface="Consolas" panose="020B0609020204030204" pitchFamily="49" charset="0"/>
              </a:rPr>
              <a:t>0&lt;=phi &lt;=pi  </a:t>
            </a: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m = 0.3 # m d-1# diffusion rate #3 #1 #0.3 # </a:t>
            </a:r>
            <a:r>
              <a:rPr lang="en-GB" sz="800" dirty="0" err="1">
                <a:latin typeface="Consolas" panose="020B0609020204030204" pitchFamily="49" charset="0"/>
              </a:rPr>
              <a:t>carefull</a:t>
            </a:r>
            <a:r>
              <a:rPr lang="en-GB" sz="800" dirty="0">
                <a:latin typeface="Consolas" panose="020B0609020204030204" pitchFamily="49" charset="0"/>
              </a:rPr>
              <a:t>!! extremely sensitive </a:t>
            </a:r>
            <a:r>
              <a:rPr lang="en-GB" sz="800" dirty="0" err="1">
                <a:latin typeface="Consolas" panose="020B0609020204030204" pitchFamily="49" charset="0"/>
              </a:rPr>
              <a:t>param</a:t>
            </a:r>
            <a:r>
              <a:rPr lang="en-GB" sz="800" dirty="0">
                <a:latin typeface="Consolas" panose="020B0609020204030204" pitchFamily="49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3038" y="322689"/>
            <a:ext cx="5256584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for </a:t>
            </a:r>
            <a:r>
              <a:rPr lang="en-GB" sz="800" dirty="0">
                <a:latin typeface="Consolas" panose="020B0609020204030204" pitchFamily="49" charset="0"/>
              </a:rPr>
              <a:t>k, v in </a:t>
            </a:r>
            <a:r>
              <a:rPr lang="en-GB" sz="800" dirty="0" err="1">
                <a:latin typeface="Consolas" panose="020B0609020204030204" pitchFamily="49" charset="0"/>
              </a:rPr>
              <a:t>params_dict.items</a:t>
            </a:r>
            <a:r>
              <a:rPr lang="en-GB" sz="800" dirty="0">
                <a:latin typeface="Consolas" panose="020B0609020204030204" pitchFamily="49" charset="0"/>
              </a:rPr>
              <a:t>():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  <a:r>
              <a:rPr lang="en-GB" sz="800" dirty="0" err="1">
                <a:latin typeface="Consolas" panose="020B0609020204030204" pitchFamily="49" charset="0"/>
              </a:rPr>
              <a:t>assign_str</a:t>
            </a:r>
            <a:r>
              <a:rPr lang="en-GB" sz="800" dirty="0">
                <a:latin typeface="Consolas" panose="020B0609020204030204" pitchFamily="49" charset="0"/>
              </a:rPr>
              <a:t> = f"{k} = {v}"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exec(</a:t>
            </a:r>
            <a:r>
              <a:rPr lang="en-GB" sz="800" dirty="0" err="1">
                <a:latin typeface="Consolas" panose="020B0609020204030204" pitchFamily="49" charset="0"/>
              </a:rPr>
              <a:t>assign_str</a:t>
            </a:r>
            <a:r>
              <a:rPr lang="en-GB" sz="800" dirty="0">
                <a:latin typeface="Consolas" panose="020B0609020204030204" pitchFamily="49" charset="0"/>
              </a:rPr>
              <a:t>) # Q:is this to just take the dictionary content and turn it into variables?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print(</a:t>
            </a:r>
            <a:r>
              <a:rPr lang="en-GB" sz="800" dirty="0" err="1">
                <a:latin typeface="Consolas" panose="020B0609020204030204" pitchFamily="49" charset="0"/>
              </a:rPr>
              <a:t>assign_str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params</a:t>
            </a:r>
            <a:r>
              <a:rPr lang="en-GB" sz="800" dirty="0">
                <a:latin typeface="Consolas" panose="020B0609020204030204" pitchFamily="49" charset="0"/>
              </a:rPr>
              <a:t> = tuple(</a:t>
            </a:r>
            <a:r>
              <a:rPr lang="en-GB" sz="800" dirty="0" err="1">
                <a:latin typeface="Consolas" panose="020B0609020204030204" pitchFamily="49" charset="0"/>
              </a:rPr>
              <a:t>params_dict.items</a:t>
            </a:r>
            <a:r>
              <a:rPr lang="en-GB" sz="800" dirty="0">
                <a:latin typeface="Consolas" panose="020B0609020204030204" pitchFamily="49" charset="0"/>
              </a:rPr>
              <a:t>())    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N_init</a:t>
            </a:r>
            <a:r>
              <a:rPr lang="en-GB" sz="800" dirty="0">
                <a:latin typeface="Consolas" panose="020B0609020204030204" pitchFamily="49" charset="0"/>
              </a:rPr>
              <a:t> = 1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P_init</a:t>
            </a:r>
            <a:r>
              <a:rPr lang="en-GB" sz="800" dirty="0">
                <a:latin typeface="Consolas" panose="020B0609020204030204" pitchFamily="49" charset="0"/>
              </a:rPr>
              <a:t> = 0.5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Z_init</a:t>
            </a:r>
            <a:r>
              <a:rPr lang="en-GB" sz="800" dirty="0">
                <a:latin typeface="Consolas" panose="020B0609020204030204" pitchFamily="49" charset="0"/>
              </a:rPr>
              <a:t> = 0.2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state_init</a:t>
            </a:r>
            <a:r>
              <a:rPr lang="en-GB" sz="800" dirty="0">
                <a:latin typeface="Consolas" panose="020B0609020204030204" pitchFamily="49" charset="0"/>
              </a:rPr>
              <a:t> = [</a:t>
            </a:r>
            <a:r>
              <a:rPr lang="en-GB" sz="800" dirty="0" err="1">
                <a:latin typeface="Consolas" panose="020B0609020204030204" pitchFamily="49" charset="0"/>
              </a:rPr>
              <a:t>N_init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P_init</a:t>
            </a:r>
            <a:r>
              <a:rPr lang="en-GB" sz="800" dirty="0">
                <a:latin typeface="Consolas" panose="020B0609020204030204" pitchFamily="49" charset="0"/>
              </a:rPr>
              <a:t>, </a:t>
            </a:r>
            <a:r>
              <a:rPr lang="en-GB" sz="800" dirty="0" err="1">
                <a:latin typeface="Consolas" panose="020B0609020204030204" pitchFamily="49" charset="0"/>
              </a:rPr>
              <a:t>Z_init</a:t>
            </a:r>
            <a:r>
              <a:rPr lang="en-GB" sz="800" dirty="0"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g = lambda t, phi, M: </a:t>
            </a:r>
            <a:r>
              <a:rPr lang="en-GB" sz="800" dirty="0" err="1">
                <a:latin typeface="Consolas" panose="020B0609020204030204" pitchFamily="49" charset="0"/>
              </a:rPr>
              <a:t>np.exp</a:t>
            </a:r>
            <a:r>
              <a:rPr lang="en-GB" sz="800" dirty="0">
                <a:latin typeface="Consolas" panose="020B0609020204030204" pitchFamily="49" charset="0"/>
              </a:rPr>
              <a:t>(-0.025*M)*(1- 0.8*</a:t>
            </a:r>
            <a:r>
              <a:rPr lang="en-GB" sz="800" dirty="0" err="1">
                <a:latin typeface="Consolas" panose="020B0609020204030204" pitchFamily="49" charset="0"/>
              </a:rPr>
              <a:t>np.sin</a:t>
            </a:r>
            <a:r>
              <a:rPr lang="en-GB" sz="800" dirty="0">
                <a:latin typeface="Consolas" panose="020B0609020204030204" pitchFamily="49" charset="0"/>
              </a:rPr>
              <a:t>(phi)*</a:t>
            </a:r>
            <a:r>
              <a:rPr lang="en-GB" sz="800" dirty="0" err="1">
                <a:latin typeface="Consolas" panose="020B0609020204030204" pitchFamily="49" charset="0"/>
              </a:rPr>
              <a:t>np.cos</a:t>
            </a:r>
            <a:r>
              <a:rPr lang="en-GB" sz="800" dirty="0">
                <a:latin typeface="Consolas" panose="020B0609020204030204" pitchFamily="49" charset="0"/>
              </a:rPr>
              <a:t>(t*(2*</a:t>
            </a:r>
            <a:r>
              <a:rPr lang="en-GB" sz="800" dirty="0" err="1">
                <a:latin typeface="Consolas" panose="020B0609020204030204" pitchFamily="49" charset="0"/>
              </a:rPr>
              <a:t>np.pi</a:t>
            </a:r>
            <a:r>
              <a:rPr lang="en-GB" sz="800" dirty="0">
                <a:latin typeface="Consolas" panose="020B0609020204030204" pitchFamily="49" charset="0"/>
              </a:rPr>
              <a:t>/365)))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uptake = lambda N, g, H_P=H_P, r=r: g*(N/(H_P + N)) - r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grazing = lambda P, P_0=P_0, </a:t>
            </a:r>
            <a:r>
              <a:rPr lang="en-GB" sz="800" dirty="0" err="1">
                <a:latin typeface="Consolas" panose="020B0609020204030204" pitchFamily="49" charset="0"/>
              </a:rPr>
              <a:t>C_max</a:t>
            </a:r>
            <a:r>
              <a:rPr lang="en-GB" sz="800" dirty="0">
                <a:latin typeface="Consolas" panose="020B0609020204030204" pitchFamily="49" charset="0"/>
              </a:rPr>
              <a:t>=</a:t>
            </a:r>
            <a:r>
              <a:rPr lang="en-GB" sz="800" dirty="0" err="1">
                <a:latin typeface="Consolas" panose="020B0609020204030204" pitchFamily="49" charset="0"/>
              </a:rPr>
              <a:t>C_max</a:t>
            </a:r>
            <a:r>
              <a:rPr lang="en-GB" sz="800" dirty="0">
                <a:latin typeface="Consolas" panose="020B0609020204030204" pitchFamily="49" charset="0"/>
              </a:rPr>
              <a:t>, H_Z=H_Z: max(0, </a:t>
            </a:r>
            <a:r>
              <a:rPr lang="en-GB" sz="800" dirty="0" err="1">
                <a:latin typeface="Consolas" panose="020B0609020204030204" pitchFamily="49" charset="0"/>
              </a:rPr>
              <a:t>C_max</a:t>
            </a:r>
            <a:r>
              <a:rPr lang="en-GB" sz="800" dirty="0">
                <a:latin typeface="Consolas" panose="020B0609020204030204" pitchFamily="49" charset="0"/>
              </a:rPr>
              <a:t>*(P-P_0)/(H_Z + (P - P_0)))</a:t>
            </a: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GB" sz="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# Question 1: plot the maximum growth rate of phytoplankton as a function of time</a:t>
            </a:r>
          </a:p>
          <a:p>
            <a:pPr>
              <a:spcBef>
                <a:spcPts val="0"/>
              </a:spcBef>
            </a:pPr>
            <a:r>
              <a:rPr lang="en-GB" sz="800" dirty="0">
                <a:latin typeface="Consolas" panose="020B0609020204030204" pitchFamily="49" charset="0"/>
              </a:rPr>
              <a:t>fig, </a:t>
            </a:r>
            <a:r>
              <a:rPr lang="en-GB" sz="800" dirty="0" err="1">
                <a:latin typeface="Consolas" panose="020B0609020204030204" pitchFamily="49" charset="0"/>
              </a:rPr>
              <a:t>ax</a:t>
            </a:r>
            <a:r>
              <a:rPr lang="en-GB" sz="800" dirty="0">
                <a:latin typeface="Consolas" panose="020B0609020204030204" pitchFamily="49" charset="0"/>
              </a:rPr>
              <a:t> = </a:t>
            </a:r>
            <a:r>
              <a:rPr lang="en-GB" sz="800" dirty="0" err="1">
                <a:latin typeface="Consolas" panose="020B0609020204030204" pitchFamily="49" charset="0"/>
              </a:rPr>
              <a:t>plt.subplots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figsize</a:t>
            </a:r>
            <a:r>
              <a:rPr lang="en-GB" sz="800" dirty="0">
                <a:latin typeface="Consolas" panose="020B0609020204030204" pitchFamily="49" charset="0"/>
              </a:rPr>
              <a:t>=(16,8))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ax.plot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t_list</a:t>
            </a:r>
            <a:r>
              <a:rPr lang="en-GB" sz="800" dirty="0">
                <a:latin typeface="Consolas" panose="020B0609020204030204" pitchFamily="49" charset="0"/>
              </a:rPr>
              <a:t>, g(</a:t>
            </a:r>
            <a:r>
              <a:rPr lang="en-GB" sz="800" dirty="0" err="1">
                <a:latin typeface="Consolas" panose="020B0609020204030204" pitchFamily="49" charset="0"/>
              </a:rPr>
              <a:t>t_list</a:t>
            </a:r>
            <a:r>
              <a:rPr lang="en-GB" sz="800" dirty="0">
                <a:latin typeface="Consolas" panose="020B0609020204030204" pitchFamily="49" charset="0"/>
              </a:rPr>
              <a:t>, phi, M))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ax.set_xlabel</a:t>
            </a:r>
            <a:r>
              <a:rPr lang="en-GB" sz="800" dirty="0">
                <a:latin typeface="Consolas" panose="020B0609020204030204" pitchFamily="49" charset="0"/>
              </a:rPr>
              <a:t>('Time in years')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ax.set_ylabel</a:t>
            </a:r>
            <a:r>
              <a:rPr lang="en-GB" sz="800" dirty="0">
                <a:latin typeface="Consolas" panose="020B0609020204030204" pitchFamily="49" charset="0"/>
              </a:rPr>
              <a:t>('Growth rate of phytoplankton in $days^{-1}$')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ax.set_xticks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t_ticks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ax.set_xticklabels</a:t>
            </a:r>
            <a:r>
              <a:rPr lang="en-GB" sz="800" dirty="0">
                <a:latin typeface="Consolas" panose="020B0609020204030204" pitchFamily="49" charset="0"/>
              </a:rPr>
              <a:t>(</a:t>
            </a:r>
            <a:r>
              <a:rPr lang="en-GB" sz="800" dirty="0" err="1">
                <a:latin typeface="Consolas" panose="020B0609020204030204" pitchFamily="49" charset="0"/>
              </a:rPr>
              <a:t>t_ticks_labels</a:t>
            </a:r>
            <a:r>
              <a:rPr lang="en-GB" sz="8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ax.grid</a:t>
            </a:r>
            <a:r>
              <a:rPr lang="en-GB" sz="800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GB" sz="800" dirty="0" err="1">
                <a:latin typeface="Consolas" panose="020B0609020204030204" pitchFamily="49" charset="0"/>
              </a:rPr>
              <a:t>plt.show</a:t>
            </a:r>
            <a:r>
              <a:rPr lang="en-GB" sz="800" dirty="0" smtClean="0">
                <a:latin typeface="Consolas" panose="020B0609020204030204" pitchFamily="49" charset="0"/>
              </a:rPr>
              <a:t>()</a:t>
            </a:r>
            <a:endParaRPr lang="en-GB" sz="8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8436" y="2852936"/>
            <a:ext cx="3728480" cy="35702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# Question 2: implement the model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def</a:t>
            </a:r>
            <a:r>
              <a:rPr lang="en-GB" sz="800" dirty="0" smtClean="0">
                <a:latin typeface="Consolas" panose="020B0609020204030204" pitchFamily="49" charset="0"/>
              </a:rPr>
              <a:t> </a:t>
            </a:r>
            <a:r>
              <a:rPr lang="en-GB" sz="800" dirty="0" err="1" smtClean="0">
                <a:latin typeface="Consolas" panose="020B0609020204030204" pitchFamily="49" charset="0"/>
              </a:rPr>
              <a:t>deriv</a:t>
            </a:r>
            <a:r>
              <a:rPr lang="en-GB" sz="800" dirty="0" smtClean="0">
                <a:latin typeface="Consolas" panose="020B0609020204030204" pitchFamily="49" charset="0"/>
              </a:rPr>
              <a:t>(state, t, *</a:t>
            </a:r>
            <a:r>
              <a:rPr lang="en-GB" sz="800" dirty="0" err="1" smtClean="0">
                <a:latin typeface="Consolas" panose="020B0609020204030204" pitchFamily="49" charset="0"/>
              </a:rPr>
              <a:t>params</a:t>
            </a:r>
            <a:r>
              <a:rPr lang="en-GB" sz="800" dirty="0" smtClean="0"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    for k, v in </a:t>
            </a:r>
            <a:r>
              <a:rPr lang="en-GB" sz="800" dirty="0" err="1" smtClean="0">
                <a:latin typeface="Consolas" panose="020B0609020204030204" pitchFamily="49" charset="0"/>
              </a:rPr>
              <a:t>params</a:t>
            </a:r>
            <a:r>
              <a:rPr lang="en-GB" sz="800" dirty="0" smtClean="0"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        </a:t>
            </a:r>
            <a:r>
              <a:rPr lang="en-GB" sz="800" dirty="0" err="1" smtClean="0">
                <a:latin typeface="Consolas" panose="020B0609020204030204" pitchFamily="49" charset="0"/>
              </a:rPr>
              <a:t>assign_str</a:t>
            </a:r>
            <a:r>
              <a:rPr lang="en-GB" sz="800" dirty="0" smtClean="0">
                <a:latin typeface="Consolas" panose="020B0609020204030204" pitchFamily="49" charset="0"/>
              </a:rPr>
              <a:t> = f"{k} = {v}"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        exec(</a:t>
            </a:r>
            <a:r>
              <a:rPr lang="en-GB" sz="800" dirty="0" err="1" smtClean="0">
                <a:latin typeface="Consolas" panose="020B0609020204030204" pitchFamily="49" charset="0"/>
              </a:rPr>
              <a:t>assign_str</a:t>
            </a:r>
            <a:r>
              <a:rPr lang="en-GB" sz="800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    N, P, Z = state   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    Up = uptake(N, g(t, phi, M), H_P=H_P, r=r)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    Gr = grazing(P, P_0=P_0, </a:t>
            </a:r>
            <a:r>
              <a:rPr lang="en-GB" sz="800" dirty="0" err="1" smtClean="0">
                <a:latin typeface="Consolas" panose="020B0609020204030204" pitchFamily="49" charset="0"/>
              </a:rPr>
              <a:t>C_max</a:t>
            </a:r>
            <a:r>
              <a:rPr lang="en-GB" sz="800" dirty="0" smtClean="0">
                <a:latin typeface="Consolas" panose="020B0609020204030204" pitchFamily="49" charset="0"/>
              </a:rPr>
              <a:t>=</a:t>
            </a:r>
            <a:r>
              <a:rPr lang="en-GB" sz="800" dirty="0" err="1" smtClean="0">
                <a:latin typeface="Consolas" panose="020B0609020204030204" pitchFamily="49" charset="0"/>
              </a:rPr>
              <a:t>C_max</a:t>
            </a:r>
            <a:r>
              <a:rPr lang="en-GB" sz="800" dirty="0" smtClean="0">
                <a:latin typeface="Consolas" panose="020B0609020204030204" pitchFamily="49" charset="0"/>
              </a:rPr>
              <a:t>, H_Z=H_Z)        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    </a:t>
            </a:r>
            <a:r>
              <a:rPr lang="en-GB" sz="800" dirty="0" err="1" smtClean="0">
                <a:latin typeface="Consolas" panose="020B0609020204030204" pitchFamily="49" charset="0"/>
              </a:rPr>
              <a:t>dNdt</a:t>
            </a:r>
            <a:r>
              <a:rPr lang="en-GB" sz="800" dirty="0" smtClean="0">
                <a:latin typeface="Consolas" panose="020B0609020204030204" pitchFamily="49" charset="0"/>
              </a:rPr>
              <a:t> = -Up*P + (m/M)*(N_0 - N) #+ exchange(N, N_0, m=m, M=M)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    </a:t>
            </a:r>
            <a:r>
              <a:rPr lang="en-GB" sz="800" dirty="0" err="1" smtClean="0">
                <a:latin typeface="Consolas" panose="020B0609020204030204" pitchFamily="49" charset="0"/>
              </a:rPr>
              <a:t>dPdt</a:t>
            </a:r>
            <a:r>
              <a:rPr lang="en-GB" sz="800" dirty="0" smtClean="0">
                <a:latin typeface="Consolas" panose="020B0609020204030204" pitchFamily="49" charset="0"/>
              </a:rPr>
              <a:t> = Up*P - Gr*Z - (m/M)*P # + exchange(P+P_0, P_0, m=m, M=M)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    </a:t>
            </a:r>
            <a:r>
              <a:rPr lang="en-GB" sz="800" dirty="0" err="1" smtClean="0">
                <a:latin typeface="Consolas" panose="020B0609020204030204" pitchFamily="49" charset="0"/>
              </a:rPr>
              <a:t>dZdt</a:t>
            </a:r>
            <a:r>
              <a:rPr lang="en-GB" sz="800" dirty="0" smtClean="0">
                <a:latin typeface="Consolas" panose="020B0609020204030204" pitchFamily="49" charset="0"/>
              </a:rPr>
              <a:t> = eps*Gr*Z - d*Z   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    return </a:t>
            </a:r>
            <a:r>
              <a:rPr lang="en-GB" sz="800" dirty="0" err="1" smtClean="0">
                <a:latin typeface="Consolas" panose="020B0609020204030204" pitchFamily="49" charset="0"/>
              </a:rPr>
              <a:t>np.array</a:t>
            </a:r>
            <a:r>
              <a:rPr lang="en-GB" sz="800" dirty="0" smtClean="0">
                <a:latin typeface="Consolas" panose="020B0609020204030204" pitchFamily="49" charset="0"/>
              </a:rPr>
              <a:t>([</a:t>
            </a:r>
            <a:r>
              <a:rPr lang="en-GB" sz="800" dirty="0" err="1" smtClean="0">
                <a:latin typeface="Consolas" panose="020B0609020204030204" pitchFamily="49" charset="0"/>
              </a:rPr>
              <a:t>dNdt</a:t>
            </a:r>
            <a:r>
              <a:rPr lang="en-GB" sz="800" dirty="0" smtClean="0">
                <a:latin typeface="Consolas" panose="020B0609020204030204" pitchFamily="49" charset="0"/>
              </a:rPr>
              <a:t>, </a:t>
            </a:r>
            <a:r>
              <a:rPr lang="en-GB" sz="800" dirty="0" err="1" smtClean="0">
                <a:latin typeface="Consolas" panose="020B0609020204030204" pitchFamily="49" charset="0"/>
              </a:rPr>
              <a:t>dPdt</a:t>
            </a:r>
            <a:r>
              <a:rPr lang="en-GB" sz="800" dirty="0" smtClean="0">
                <a:latin typeface="Consolas" panose="020B0609020204030204" pitchFamily="49" charset="0"/>
              </a:rPr>
              <a:t>, </a:t>
            </a:r>
            <a:r>
              <a:rPr lang="en-GB" sz="800" dirty="0" err="1" smtClean="0">
                <a:latin typeface="Consolas" panose="020B0609020204030204" pitchFamily="49" charset="0"/>
              </a:rPr>
              <a:t>dZdt</a:t>
            </a:r>
            <a:r>
              <a:rPr lang="en-GB" sz="800" dirty="0" smtClean="0"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ns = </a:t>
            </a:r>
            <a:r>
              <a:rPr lang="en-GB" sz="800" dirty="0" err="1" smtClean="0">
                <a:latin typeface="Consolas" panose="020B0609020204030204" pitchFamily="49" charset="0"/>
              </a:rPr>
              <a:t>odeint</a:t>
            </a:r>
            <a:r>
              <a:rPr lang="en-GB" sz="800" dirty="0" smtClean="0">
                <a:latin typeface="Consolas" panose="020B0609020204030204" pitchFamily="49" charset="0"/>
              </a:rPr>
              <a:t>(</a:t>
            </a:r>
            <a:r>
              <a:rPr lang="en-GB" sz="800" dirty="0" err="1" smtClean="0">
                <a:latin typeface="Consolas" panose="020B0609020204030204" pitchFamily="49" charset="0"/>
              </a:rPr>
              <a:t>deriv</a:t>
            </a:r>
            <a:r>
              <a:rPr lang="en-GB" sz="800" dirty="0" smtClean="0">
                <a:latin typeface="Consolas" panose="020B0609020204030204" pitchFamily="49" charset="0"/>
              </a:rPr>
              <a:t>, </a:t>
            </a:r>
            <a:r>
              <a:rPr lang="en-GB" sz="800" dirty="0" err="1" smtClean="0">
                <a:latin typeface="Consolas" panose="020B0609020204030204" pitchFamily="49" charset="0"/>
              </a:rPr>
              <a:t>state_init</a:t>
            </a:r>
            <a:r>
              <a:rPr lang="en-GB" sz="800" dirty="0" smtClean="0">
                <a:latin typeface="Consolas" panose="020B0609020204030204" pitchFamily="49" charset="0"/>
              </a:rPr>
              <a:t>, </a:t>
            </a:r>
            <a:r>
              <a:rPr lang="en-GB" sz="800" dirty="0" err="1" smtClean="0">
                <a:latin typeface="Consolas" panose="020B0609020204030204" pitchFamily="49" charset="0"/>
              </a:rPr>
              <a:t>t_list</a:t>
            </a:r>
            <a:r>
              <a:rPr lang="en-GB" sz="800" dirty="0" smtClean="0">
                <a:latin typeface="Consolas" panose="020B0609020204030204" pitchFamily="49" charset="0"/>
              </a:rPr>
              <a:t>, </a:t>
            </a:r>
            <a:r>
              <a:rPr lang="en-GB" sz="800" dirty="0" err="1" smtClean="0">
                <a:latin typeface="Consolas" panose="020B0609020204030204" pitchFamily="49" charset="0"/>
              </a:rPr>
              <a:t>args</a:t>
            </a:r>
            <a:r>
              <a:rPr lang="en-GB" sz="800" dirty="0" smtClean="0">
                <a:latin typeface="Consolas" panose="020B0609020204030204" pitchFamily="49" charset="0"/>
              </a:rPr>
              <a:t>=</a:t>
            </a:r>
            <a:r>
              <a:rPr lang="en-GB" sz="800" dirty="0" err="1" smtClean="0">
                <a:latin typeface="Consolas" panose="020B0609020204030204" pitchFamily="49" charset="0"/>
              </a:rPr>
              <a:t>params</a:t>
            </a:r>
            <a:r>
              <a:rPr lang="en-GB" sz="800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fig, </a:t>
            </a:r>
            <a:r>
              <a:rPr lang="en-GB" sz="800" dirty="0" err="1" smtClean="0">
                <a:latin typeface="Consolas" panose="020B0609020204030204" pitchFamily="49" charset="0"/>
              </a:rPr>
              <a:t>ax</a:t>
            </a:r>
            <a:r>
              <a:rPr lang="en-GB" sz="800" dirty="0" smtClean="0">
                <a:latin typeface="Consolas" panose="020B0609020204030204" pitchFamily="49" charset="0"/>
              </a:rPr>
              <a:t> = </a:t>
            </a:r>
            <a:r>
              <a:rPr lang="en-GB" sz="800" dirty="0" err="1" smtClean="0">
                <a:latin typeface="Consolas" panose="020B0609020204030204" pitchFamily="49" charset="0"/>
              </a:rPr>
              <a:t>plt.subplots</a:t>
            </a:r>
            <a:r>
              <a:rPr lang="en-GB" sz="800" dirty="0" smtClean="0">
                <a:latin typeface="Consolas" panose="020B0609020204030204" pitchFamily="49" charset="0"/>
              </a:rPr>
              <a:t>(</a:t>
            </a:r>
            <a:r>
              <a:rPr lang="en-GB" sz="800" dirty="0" err="1" smtClean="0">
                <a:latin typeface="Consolas" panose="020B0609020204030204" pitchFamily="49" charset="0"/>
              </a:rPr>
              <a:t>figsize</a:t>
            </a:r>
            <a:r>
              <a:rPr lang="en-GB" sz="800" dirty="0" smtClean="0">
                <a:latin typeface="Consolas" panose="020B0609020204030204" pitchFamily="49" charset="0"/>
              </a:rPr>
              <a:t>=(16,8))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lbls</a:t>
            </a:r>
            <a:r>
              <a:rPr lang="en-GB" sz="800" dirty="0" smtClean="0">
                <a:latin typeface="Consolas" panose="020B0609020204030204" pitchFamily="49" charset="0"/>
              </a:rPr>
              <a:t> = ["N", "P", "Z"]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for </a:t>
            </a:r>
            <a:r>
              <a:rPr lang="en-GB" sz="800" dirty="0" err="1" smtClean="0">
                <a:latin typeface="Consolas" panose="020B0609020204030204" pitchFamily="49" charset="0"/>
              </a:rPr>
              <a:t>i</a:t>
            </a:r>
            <a:r>
              <a:rPr lang="en-GB" sz="800" dirty="0" smtClean="0">
                <a:latin typeface="Consolas" panose="020B0609020204030204" pitchFamily="49" charset="0"/>
              </a:rPr>
              <a:t>, sol in enumerate(</a:t>
            </a:r>
            <a:r>
              <a:rPr lang="en-GB" sz="800" dirty="0" err="1" smtClean="0">
                <a:latin typeface="Consolas" panose="020B0609020204030204" pitchFamily="49" charset="0"/>
              </a:rPr>
              <a:t>ns.T</a:t>
            </a:r>
            <a:r>
              <a:rPr lang="en-GB" sz="800" dirty="0" smtClean="0"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    </a:t>
            </a:r>
            <a:r>
              <a:rPr lang="en-GB" sz="800" dirty="0" err="1" smtClean="0">
                <a:latin typeface="Consolas" panose="020B0609020204030204" pitchFamily="49" charset="0"/>
              </a:rPr>
              <a:t>ax.plot</a:t>
            </a:r>
            <a:r>
              <a:rPr lang="en-GB" sz="800" dirty="0" smtClean="0">
                <a:latin typeface="Consolas" panose="020B0609020204030204" pitchFamily="49" charset="0"/>
              </a:rPr>
              <a:t>(</a:t>
            </a:r>
            <a:r>
              <a:rPr lang="en-GB" sz="800" dirty="0" err="1" smtClean="0">
                <a:latin typeface="Consolas" panose="020B0609020204030204" pitchFamily="49" charset="0"/>
              </a:rPr>
              <a:t>t_list</a:t>
            </a:r>
            <a:r>
              <a:rPr lang="en-GB" sz="800" dirty="0" smtClean="0">
                <a:latin typeface="Consolas" panose="020B0609020204030204" pitchFamily="49" charset="0"/>
              </a:rPr>
              <a:t>, sol, label=</a:t>
            </a:r>
            <a:r>
              <a:rPr lang="en-GB" sz="800" dirty="0" err="1" smtClean="0">
                <a:latin typeface="Consolas" panose="020B0609020204030204" pitchFamily="49" charset="0"/>
              </a:rPr>
              <a:t>lbls</a:t>
            </a:r>
            <a:r>
              <a:rPr lang="en-GB" sz="800" dirty="0" smtClean="0">
                <a:latin typeface="Consolas" panose="020B0609020204030204" pitchFamily="49" charset="0"/>
              </a:rPr>
              <a:t>[</a:t>
            </a:r>
            <a:r>
              <a:rPr lang="en-GB" sz="800" dirty="0" err="1" smtClean="0">
                <a:latin typeface="Consolas" panose="020B0609020204030204" pitchFamily="49" charset="0"/>
              </a:rPr>
              <a:t>i</a:t>
            </a:r>
            <a:r>
              <a:rPr lang="en-GB" sz="800" dirty="0" smtClean="0">
                <a:latin typeface="Consolas" panose="020B0609020204030204" pitchFamily="49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en-GB" sz="800" dirty="0" smtClean="0"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ax.axhline</a:t>
            </a:r>
            <a:r>
              <a:rPr lang="en-GB" sz="800" dirty="0" smtClean="0">
                <a:latin typeface="Consolas" panose="020B0609020204030204" pitchFamily="49" charset="0"/>
              </a:rPr>
              <a:t>(N_0, </a:t>
            </a:r>
            <a:r>
              <a:rPr lang="en-GB" sz="800" dirty="0" err="1" smtClean="0">
                <a:latin typeface="Consolas" panose="020B0609020204030204" pitchFamily="49" charset="0"/>
              </a:rPr>
              <a:t>color</a:t>
            </a:r>
            <a:r>
              <a:rPr lang="en-GB" sz="800" dirty="0" smtClean="0">
                <a:latin typeface="Consolas" panose="020B0609020204030204" pitchFamily="49" charset="0"/>
              </a:rPr>
              <a:t>="cyan", alpha=0.3, label="$N_{0}$")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ax.axhline</a:t>
            </a:r>
            <a:r>
              <a:rPr lang="en-GB" sz="800" dirty="0" smtClean="0">
                <a:latin typeface="Consolas" panose="020B0609020204030204" pitchFamily="49" charset="0"/>
              </a:rPr>
              <a:t>(P_0, </a:t>
            </a:r>
            <a:r>
              <a:rPr lang="en-GB" sz="800" dirty="0" err="1" smtClean="0">
                <a:latin typeface="Consolas" panose="020B0609020204030204" pitchFamily="49" charset="0"/>
              </a:rPr>
              <a:t>color</a:t>
            </a:r>
            <a:r>
              <a:rPr lang="en-GB" sz="800" dirty="0" smtClean="0">
                <a:latin typeface="Consolas" panose="020B0609020204030204" pitchFamily="49" charset="0"/>
              </a:rPr>
              <a:t>="Magenta", alpha=0.3, label="$P_{0}$")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ax.set_xlabel</a:t>
            </a:r>
            <a:r>
              <a:rPr lang="en-GB" sz="800" dirty="0" smtClean="0">
                <a:latin typeface="Consolas" panose="020B0609020204030204" pitchFamily="49" charset="0"/>
              </a:rPr>
              <a:t>('Time in years')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ax.set_ylabel</a:t>
            </a:r>
            <a:r>
              <a:rPr lang="en-GB" sz="800" dirty="0" smtClean="0">
                <a:latin typeface="Consolas" panose="020B0609020204030204" pitchFamily="49" charset="0"/>
              </a:rPr>
              <a:t>('Log of concentration of N, P, Z in $ </a:t>
            </a:r>
            <a:r>
              <a:rPr lang="en-GB" sz="800" dirty="0" err="1" smtClean="0">
                <a:latin typeface="Consolas" panose="020B0609020204030204" pitchFamily="49" charset="0"/>
              </a:rPr>
              <a:t>mMdays</a:t>
            </a:r>
            <a:r>
              <a:rPr lang="en-GB" sz="800" dirty="0" smtClean="0">
                <a:latin typeface="Consolas" panose="020B0609020204030204" pitchFamily="49" charset="0"/>
              </a:rPr>
              <a:t>^{-1}$/')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ax.set_yscale</a:t>
            </a:r>
            <a:r>
              <a:rPr lang="en-GB" sz="800" dirty="0" smtClean="0">
                <a:latin typeface="Consolas" panose="020B0609020204030204" pitchFamily="49" charset="0"/>
              </a:rPr>
              <a:t>("log")</a:t>
            </a:r>
          </a:p>
          <a:p>
            <a:pPr>
              <a:spcBef>
                <a:spcPts val="0"/>
              </a:spcBef>
            </a:pPr>
            <a:endParaRPr lang="en-GB" sz="8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ax.set_xticks</a:t>
            </a:r>
            <a:r>
              <a:rPr lang="en-GB" sz="800" dirty="0" smtClean="0">
                <a:latin typeface="Consolas" panose="020B0609020204030204" pitchFamily="49" charset="0"/>
              </a:rPr>
              <a:t>(</a:t>
            </a:r>
            <a:r>
              <a:rPr lang="en-GB" sz="800" dirty="0" err="1" smtClean="0">
                <a:latin typeface="Consolas" panose="020B0609020204030204" pitchFamily="49" charset="0"/>
              </a:rPr>
              <a:t>t_ticks</a:t>
            </a:r>
            <a:r>
              <a:rPr lang="en-GB" sz="800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ax.set_xticklabels</a:t>
            </a:r>
            <a:r>
              <a:rPr lang="en-GB" sz="800" dirty="0" smtClean="0">
                <a:latin typeface="Consolas" panose="020B0609020204030204" pitchFamily="49" charset="0"/>
              </a:rPr>
              <a:t>(</a:t>
            </a:r>
            <a:r>
              <a:rPr lang="en-GB" sz="800" dirty="0" err="1" smtClean="0">
                <a:latin typeface="Consolas" panose="020B0609020204030204" pitchFamily="49" charset="0"/>
              </a:rPr>
              <a:t>t_ticks_labels</a:t>
            </a:r>
            <a:r>
              <a:rPr lang="en-GB" sz="800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ax.legend</a:t>
            </a:r>
            <a:r>
              <a:rPr lang="en-GB" sz="800" dirty="0" smtClean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GB" sz="800" dirty="0" err="1" smtClean="0">
                <a:latin typeface="Consolas" panose="020B0609020204030204" pitchFamily="49" charset="0"/>
              </a:rPr>
              <a:t>ax.grid</a:t>
            </a:r>
            <a:r>
              <a:rPr lang="en-GB" sz="800" dirty="0" smtClean="0">
                <a:latin typeface="Consolas" panose="020B0609020204030204" pitchFamily="49" charset="0"/>
              </a:rPr>
              <a:t>()</a:t>
            </a:r>
            <a:endParaRPr lang="en-GB" sz="8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34" y="1052736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latin typeface="+mn-lt"/>
              </a:rPr>
              <a:t>1</a:t>
            </a:r>
            <a:endParaRPr lang="en-GB" dirty="0" smtClean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5006" y="254794"/>
            <a:ext cx="2160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2</a:t>
            </a:r>
            <a:endParaRPr lang="en-GB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9422" y="2780928"/>
            <a:ext cx="2160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latin typeface="+mn-lt"/>
              </a:rPr>
              <a:t>3</a:t>
            </a:r>
            <a:endParaRPr lang="en-GB" dirty="0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63435" y="908720"/>
            <a:ext cx="1614378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 smtClean="0">
                <a:latin typeface="+mn-lt"/>
              </a:rPr>
              <a:t>For the rest of the model variants we just changed the parameters in the dictionary, and run the same code otherwise. </a:t>
            </a:r>
            <a:endParaRPr lang="en-GB" dirty="0" smtClean="0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533252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TemplateConfiguration><![CDATA[{"elementsMetadata":[{"type":"shape","id":"3e2bb467-8b42-4c8b-93c8-6cd04590fb8c","elementConfiguration":{"binding":"UserProfile.Offices.Workarea_{{DocumentLanguage}}","disableUpdates":false,"type":"text"}},{"type":"shape","id":"195ca46f-6491-49f5-b421-acea6c84b62c","elementConfiguration":{"format":"{{DateFormats.GeneralDate}}","binding":"Form.Date","disableUpdates":false,"type":"date"}},{"type":"shape","id":"986187ad-f869-4614-ac7b-8322e2e57ef0","elementConfiguration":{"binding":"Form.PresentationTitle","disableUpdates":false,"type":"text"}}],"transformationConfigurations":[{"language":"{{DocumentLanguage}}","disableUpdates":false,"type":"proofingLanguage"}],"templateName":"","templateDescription":"","enableDocumentContentUpdater":true,"version":"1.2"}]]></Templafy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wriTqFI9r4I6PxpAyBrmMA=="},{"name":"PresentationTitle","value":"AvlRTH9CWmogWkr2wzBeunOLXQaMfPEECzSA+U0O7uhz/fGca+JEfK5g+3BegwkLTPLM1OicYUOdTmPoGfMNpw=="}]}]]></Templafy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7FEA1E6D-AEEC-41D9-9E9A-45BA2EAE1656}">
  <ds:schemaRefs/>
</ds:datastoreItem>
</file>

<file path=customXml/itemProps2.xml><?xml version="1.0" encoding="utf-8"?>
<ds:datastoreItem xmlns:ds="http://schemas.openxmlformats.org/officeDocument/2006/customXml" ds:itemID="{E0923886-CA3E-174F-AFFE-AF6D24696DF9}">
  <ds:schemaRefs/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4.xml><?xml version="1.0" encoding="utf-8"?>
<ds:datastoreItem xmlns:ds="http://schemas.openxmlformats.org/officeDocument/2006/customXml" ds:itemID="{2ED0173C-AE09-4B7F-A60F-B997562C679E}">
  <ds:schemaRefs/>
</ds:datastoreItem>
</file>

<file path=customXml/itemProps5.xml><?xml version="1.0" encoding="utf-8"?>
<ds:datastoreItem xmlns:ds="http://schemas.openxmlformats.org/officeDocument/2006/customXml" ds:itemID="{5B29B696-7354-412C-9B8E-ED20D22F6B23}">
  <ds:schemaRefs/>
</ds:datastoreItem>
</file>

<file path=customXml/itemProps6.xml><?xml version="1.0" encoding="utf-8"?>
<ds:datastoreItem xmlns:ds="http://schemas.openxmlformats.org/officeDocument/2006/customXml" ds:itemID="{CECFFB35-AF9A-4B86-9FD1-57E874D1EC6C}">
  <ds:schemaRefs/>
</ds:datastoreItem>
</file>

<file path=customXml/itemProps7.xml><?xml version="1.0" encoding="utf-8"?>
<ds:datastoreItem xmlns:ds="http://schemas.openxmlformats.org/officeDocument/2006/customXml" ds:itemID="{4D5E1A10-B5E6-482A-9521-846112537EBC}">
  <ds:schemaRefs/>
</ds:datastoreItem>
</file>

<file path=customXml/itemProps8.xml><?xml version="1.0" encoding="utf-8"?>
<ds:datastoreItem xmlns:ds="http://schemas.openxmlformats.org/officeDocument/2006/customXml" ds:itemID="{E2BB9A4E-C538-E849-A13B-27696786232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1763</TotalTime>
  <Words>1547</Words>
  <Application>Microsoft Office PowerPoint</Application>
  <PresentationFormat>Custom</PresentationFormat>
  <Paragraphs>185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Cambria Math</vt:lpstr>
      <vt:lpstr>Consolas</vt:lpstr>
      <vt:lpstr>Open Sans</vt:lpstr>
      <vt:lpstr>Verdana</vt:lpstr>
      <vt:lpstr>Blank</vt:lpstr>
      <vt:lpstr>Seasonal succession</vt:lpstr>
      <vt:lpstr>Seasonal succession: model parameters</vt:lpstr>
      <vt:lpstr>Seasonal succession: equations</vt:lpstr>
      <vt:lpstr>Seasonal succession: growth rate as function of time</vt:lpstr>
      <vt:lpstr>Seasonal succession of nutrients, phyto &amp; zooplankton</vt:lpstr>
      <vt:lpstr>Seasonal succession: increase depth M (80 m)</vt:lpstr>
      <vt:lpstr>Seasonal succession: increase depth M (20 m)</vt:lpstr>
      <vt:lpstr>Seasonal succession: dependence on N_0=100</vt:lpstr>
      <vt:lpstr>Python code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Amalia Bogri</cp:lastModifiedBy>
  <cp:revision>145</cp:revision>
  <dcterms:created xsi:type="dcterms:W3CDTF">2017-07-31T08:31:56Z</dcterms:created>
  <dcterms:modified xsi:type="dcterms:W3CDTF">2021-11-09T21:49:51Z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637303945402291499</vt:lpwstr>
  </property>
  <property fmtid="{D5CDD505-2E9C-101B-9397-08002B2CF9AE}" pid="6" name="TemplafyLanguageCode">
    <vt:lpwstr>en-GB</vt:lpwstr>
  </property>
</Properties>
</file>