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25"/>
  </p:sldMasterIdLst>
  <p:notesMasterIdLst>
    <p:notesMasterId r:id="rId37"/>
  </p:notesMasterIdLst>
  <p:handoutMasterIdLst>
    <p:handoutMasterId r:id="rId38"/>
  </p:handoutMasterIdLst>
  <p:sldIdLst>
    <p:sldId id="260" r:id="rId26"/>
    <p:sldId id="273" r:id="rId27"/>
    <p:sldId id="274" r:id="rId28"/>
    <p:sldId id="276" r:id="rId29"/>
    <p:sldId id="281" r:id="rId30"/>
    <p:sldId id="275" r:id="rId31"/>
    <p:sldId id="278" r:id="rId32"/>
    <p:sldId id="282" r:id="rId33"/>
    <p:sldId id="279" r:id="rId34"/>
    <p:sldId id="280" r:id="rId35"/>
    <p:sldId id="283" r:id="rId36"/>
  </p:sldIdLst>
  <p:sldSz cx="12190413" cy="6858000"/>
  <p:notesSz cx="6858000" cy="9144000"/>
  <p:custDataLst>
    <p:tags r:id="rId3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4BB97C"/>
    <a:srgbClr val="F7BF8F"/>
    <a:srgbClr val="E289C1"/>
    <a:srgbClr val="E287C0"/>
    <a:srgbClr val="FFFFFF"/>
    <a:srgbClr val="FFE0C1"/>
    <a:srgbClr val="FFDDEE"/>
    <a:srgbClr val="FF99CC"/>
    <a:srgbClr val="F6D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878" autoAdjust="0"/>
  </p:normalViewPr>
  <p:slideViewPr>
    <p:cSldViewPr showGuides="1">
      <p:cViewPr>
        <p:scale>
          <a:sx n="100" d="100"/>
          <a:sy n="100" d="100"/>
        </p:scale>
        <p:origin x="1190" y="4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Food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26 October 2021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Mathematical Models in Ecology - Trophic control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customXml" Target="../../customXml/item10.xml"/><Relationship Id="rId16" Type="http://schemas.openxmlformats.org/officeDocument/2006/relationships/image" Target="../media/image21.png"/><Relationship Id="rId1" Type="http://schemas.openxmlformats.org/officeDocument/2006/relationships/customXml" Target="../../customXml/item9.xml"/><Relationship Id="rId6" Type="http://schemas.openxmlformats.org/officeDocument/2006/relationships/image" Target="../media/image3.jpeg"/><Relationship Id="rId11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Trophic control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119725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Bifurcation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 (r): Producers-Consumers-Predators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6066"/>
                  </p:ext>
                </p:extLst>
              </p:nvPr>
            </p:nvGraphicFramePr>
            <p:xfrm>
              <a:off x="5879182" y="2909664"/>
              <a:ext cx="5994655" cy="154527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835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12083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119124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1696339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de-D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6066"/>
                  </p:ext>
                </p:extLst>
              </p:nvPr>
            </p:nvGraphicFramePr>
            <p:xfrm>
              <a:off x="5879182" y="2909664"/>
              <a:ext cx="5994655" cy="154527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835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12083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119124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1696339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239" t="-1639" r="-25326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239" t="-1639" r="-15326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4317" t="-1639" r="-1439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7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" t="-198387" r="-192308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239" t="-198387" r="-253261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239" t="-198387" r="-153261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426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6" t="-264286" r="-19230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239" t="-264286" r="-25326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239" t="-264286" r="-15326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4317" t="-264286" r="-14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1198662" y="1467341"/>
            <a:ext cx="19428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F7BF8F"/>
                </a:solidFill>
                <a:latin typeface="Ink Free" panose="03080402000500000000" pitchFamily="66" charset="0"/>
              </a:rPr>
              <a:t>Top-down from predators</a:t>
            </a:r>
            <a:endParaRPr lang="en-GB" sz="1400" b="1" dirty="0" smtClean="0">
              <a:solidFill>
                <a:srgbClr val="F7BF8F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661429"/>
            <a:ext cx="4896544" cy="47839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7054" y="1951257"/>
            <a:ext cx="64408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solidFill>
                  <a:srgbClr val="4BB97C"/>
                </a:solidFill>
                <a:latin typeface="Ink Free" panose="03080402000500000000" pitchFamily="66" charset="0"/>
              </a:rPr>
              <a:t>After critical r, the producers grow until limited by their carrying capacity</a:t>
            </a:r>
            <a:endParaRPr lang="en-GB" b="1" dirty="0" smtClean="0">
              <a:solidFill>
                <a:srgbClr val="4BB97C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4227" y="4797152"/>
            <a:ext cx="51680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solidFill>
                  <a:srgbClr val="C71585"/>
                </a:solidFill>
                <a:latin typeface="Ink Free" panose="03080402000500000000" pitchFamily="66" charset="0"/>
              </a:rPr>
              <a:t>After critical r, the consumers are limited by the predators</a:t>
            </a:r>
            <a:endParaRPr lang="en-GB" b="1" dirty="0" smtClean="0">
              <a:solidFill>
                <a:srgbClr val="C71585"/>
              </a:solidFill>
              <a:latin typeface="Ink Free" panose="03080402000500000000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7054" y="1467341"/>
            <a:ext cx="4728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K = 15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8662" y="1259040"/>
            <a:ext cx="11188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Critical r = 0.4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065038" y="2393432"/>
                <a:ext cx="4816704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GB" dirty="0"/>
                      <m:t> </m:t>
                    </m:r>
                  </m:oMath>
                </a14:m>
                <a:r>
                  <a:rPr lang="en-GB" dirty="0" smtClean="0"/>
                  <a:t>,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/(1−</m:t>
                    </m:r>
                    <m:f>
                      <m:f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038" y="2393432"/>
                <a:ext cx="4816704" cy="516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168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</a:t>
            </a:r>
            <a:r>
              <a:rPr lang="en-GB" sz="800" dirty="0" smtClean="0">
                <a:latin typeface="Consolas" panose="020B0609020204030204" pitchFamily="49" charset="0"/>
              </a:rPr>
              <a:t>4</a:t>
            </a:r>
            <a:r>
              <a:rPr lang="en-GB" sz="800" dirty="0">
                <a:latin typeface="Consolas" panose="020B0609020204030204" pitchFamily="49" charset="0"/>
              </a:rPr>
              <a:t>: Bifurcation along another </a:t>
            </a:r>
            <a:r>
              <a:rPr lang="en-GB" sz="800" dirty="0" smtClean="0">
                <a:latin typeface="Consolas" panose="020B0609020204030204" pitchFamily="49" charset="0"/>
              </a:rPr>
              <a:t>parameter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Producer-consumer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= K, 0.01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(0.0, 10, 0.1)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r_eq_list</a:t>
            </a:r>
            <a:r>
              <a:rPr lang="en-GB" sz="800" dirty="0">
                <a:latin typeface="Consolas" panose="020B0609020204030204" pitchFamily="49" charset="0"/>
              </a:rPr>
              <a:t> = []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</a:t>
            </a:r>
            <a:r>
              <a:rPr lang="en-GB" sz="800" dirty="0" err="1">
                <a:latin typeface="Consolas" panose="020B0609020204030204" pitchFamily="49" charset="0"/>
              </a:rPr>
              <a:t>r_tmp</a:t>
            </a:r>
            <a:r>
              <a:rPr lang="en-GB" sz="800" dirty="0">
                <a:latin typeface="Consolas" panose="020B0609020204030204" pitchFamily="49" charset="0"/>
              </a:rPr>
              <a:t> in </a:t>
            </a:r>
            <a:r>
              <a:rPr lang="en-GB" sz="800" dirty="0" err="1">
                <a:latin typeface="Consolas" panose="020B0609020204030204" pitchFamily="49" charset="0"/>
              </a:rPr>
              <a:t>r_list</a:t>
            </a:r>
            <a:r>
              <a:rPr lang="en-GB" sz="800" dirty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(</a:t>
            </a:r>
            <a:r>
              <a:rPr lang="en-GB" sz="800" dirty="0" err="1">
                <a:latin typeface="Consolas" panose="020B0609020204030204" pitchFamily="49" charset="0"/>
              </a:rPr>
              <a:t>r_tmp</a:t>
            </a:r>
            <a:r>
              <a:rPr lang="en-GB" sz="800" dirty="0">
                <a:latin typeface="Consolas" panose="020B0609020204030204" pitchFamily="49" charset="0"/>
              </a:rPr>
              <a:t>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 =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= N[-1], C[-1]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r_eq_list.append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r_eq_list</a:t>
            </a:r>
            <a:r>
              <a:rPr lang="en-GB" sz="800" dirty="0">
                <a:latin typeface="Consolas" panose="020B0609020204030204" pitchFamily="49" charset="0"/>
              </a:rPr>
              <a:t>).</a:t>
            </a:r>
            <a:r>
              <a:rPr lang="en-GB" sz="800" dirty="0" smtClean="0">
                <a:latin typeface="Consolas" panose="020B0609020204030204" pitchFamily="49" charset="0"/>
              </a:rPr>
              <a:t>T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=(12,12))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label="$N^{*}$",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ax.plot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r_list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C_eq</a:t>
            </a:r>
            <a:r>
              <a:rPr lang="en-GB" sz="800" dirty="0" smtClean="0">
                <a:latin typeface="Consolas" panose="020B0609020204030204" pitchFamily="49" charset="0"/>
              </a:rPr>
              <a:t>, label="$C^{*}$", </a:t>
            </a:r>
            <a:r>
              <a:rPr lang="en-GB" sz="800" dirty="0" err="1" smtClean="0">
                <a:latin typeface="Consolas" panose="020B0609020204030204" pitchFamily="49" charset="0"/>
              </a:rPr>
              <a:t>color</a:t>
            </a:r>
            <a:r>
              <a:rPr lang="en-GB" sz="800" dirty="0" smtClean="0">
                <a:latin typeface="Consolas" panose="020B0609020204030204" pitchFamily="49" charset="0"/>
              </a:rPr>
              <a:t>='</a:t>
            </a:r>
            <a:r>
              <a:rPr lang="en-GB" sz="800" dirty="0" err="1" smtClean="0">
                <a:latin typeface="Consolas" panose="020B0609020204030204" pitchFamily="49" charset="0"/>
              </a:rPr>
              <a:t>mediumvioletred</a:t>
            </a:r>
            <a:r>
              <a:rPr lang="en-GB" sz="800" dirty="0" smtClean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("Consumer's growth rate r, units ${year^{-1}}$")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("Producer (N) and Consumer (C) density")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ax.grid</a:t>
            </a:r>
            <a:r>
              <a:rPr lang="en-GB" sz="800" dirty="0">
                <a:latin typeface="Consolas" panose="020B0609020204030204" pitchFamily="49" charset="0"/>
              </a:rPr>
              <a:t>(alpha = 0.5)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1230" y="363830"/>
            <a:ext cx="568771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#Producer-Consumer-Predator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= K, 0.01, 0.01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(0.0, 6, 0.1)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r_eq_list_predator</a:t>
            </a:r>
            <a:r>
              <a:rPr lang="en-GB" sz="800" dirty="0">
                <a:latin typeface="Consolas" panose="020B0609020204030204" pitchFamily="49" charset="0"/>
              </a:rPr>
              <a:t> = []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</a:t>
            </a:r>
            <a:r>
              <a:rPr lang="en-GB" sz="800" dirty="0" err="1">
                <a:latin typeface="Consolas" panose="020B0609020204030204" pitchFamily="49" charset="0"/>
              </a:rPr>
              <a:t>r_tmp</a:t>
            </a:r>
            <a:r>
              <a:rPr lang="en-GB" sz="800" dirty="0">
                <a:latin typeface="Consolas" panose="020B0609020204030204" pitchFamily="49" charset="0"/>
              </a:rPr>
              <a:t> in 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(</a:t>
            </a:r>
            <a:r>
              <a:rPr lang="en-GB" sz="800" dirty="0" err="1">
                <a:latin typeface="Consolas" panose="020B0609020204030204" pitchFamily="49" charset="0"/>
              </a:rPr>
              <a:t>r_tmp</a:t>
            </a:r>
            <a:r>
              <a:rPr lang="en-GB" sz="800" dirty="0">
                <a:latin typeface="Consolas" panose="020B0609020204030204" pitchFamily="49" charset="0"/>
              </a:rPr>
              <a:t>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dc, 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deriv_predator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C, P =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= N[-1], C[-1], P[-1]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r_eq_list_predator.append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P_eq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r_eq_list_predator</a:t>
            </a:r>
            <a:r>
              <a:rPr lang="en-GB" sz="800" dirty="0">
                <a:latin typeface="Consolas" panose="020B0609020204030204" pitchFamily="49" charset="0"/>
              </a:rPr>
              <a:t>).</a:t>
            </a:r>
            <a:r>
              <a:rPr lang="en-GB" sz="800" dirty="0" smtClean="0">
                <a:latin typeface="Consolas" panose="020B0609020204030204" pitchFamily="49" charset="0"/>
              </a:rPr>
              <a:t>T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r_crit1 =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/(1-N_crit/K)*</a:t>
            </a:r>
            <a:r>
              <a:rPr lang="en-GB" sz="800" dirty="0" err="1">
                <a:latin typeface="Consolas" panose="020B0609020204030204" pitchFamily="49" charset="0"/>
              </a:rPr>
              <a:t>C_crit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C_crit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/(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N_crit</a:t>
            </a:r>
            <a:r>
              <a:rPr lang="en-GB" sz="800" dirty="0">
                <a:latin typeface="Consolas" panose="020B0609020204030204" pitchFamily="49" charset="0"/>
              </a:rPr>
              <a:t> = dc/(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=(12,12))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label="$N^{*}$",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, label="$C^{*}$",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P_eq</a:t>
            </a:r>
            <a:r>
              <a:rPr lang="en-GB" sz="800" dirty="0">
                <a:latin typeface="Consolas" panose="020B0609020204030204" pitchFamily="49" charset="0"/>
              </a:rPr>
              <a:t>, label="$P^{*}$",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sandybrown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</a:t>
            </a: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[:50], </a:t>
            </a:r>
            <a:r>
              <a:rPr lang="en-GB" sz="800" dirty="0" err="1">
                <a:latin typeface="Consolas" panose="020B0609020204030204" pitchFamily="49" charset="0"/>
              </a:rPr>
              <a:t>r_list_predator</a:t>
            </a:r>
            <a:r>
              <a:rPr lang="en-GB" sz="800" dirty="0">
                <a:latin typeface="Consolas" panose="020B0609020204030204" pitchFamily="49" charset="0"/>
              </a:rPr>
              <a:t>[:50]*C_crit2, label="$P^{*}$", alpha=0.5,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=":")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ax.axvline</a:t>
            </a:r>
            <a:r>
              <a:rPr lang="en-GB" sz="800" dirty="0" smtClean="0">
                <a:latin typeface="Consolas" panose="020B0609020204030204" pitchFamily="49" charset="0"/>
              </a:rPr>
              <a:t>(r_crit1</a:t>
            </a:r>
            <a:r>
              <a:rPr lang="en-GB" sz="800" dirty="0">
                <a:latin typeface="Consolas" panose="020B0609020204030204" pitchFamily="49" charset="0"/>
              </a:rPr>
              <a:t>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ax.axhline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C_crit</a:t>
            </a:r>
            <a:r>
              <a:rPr lang="en-GB" sz="800" dirty="0">
                <a:latin typeface="Consolas" panose="020B0609020204030204" pitchFamily="49" charset="0"/>
              </a:rPr>
              <a:t>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ax.axhline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N_crit</a:t>
            </a:r>
            <a:r>
              <a:rPr lang="en-GB" sz="800" dirty="0">
                <a:latin typeface="Consolas" panose="020B0609020204030204" pitchFamily="49" charset="0"/>
              </a:rPr>
              <a:t>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="magenta")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ax.grid</a:t>
            </a:r>
            <a:r>
              <a:rPr lang="en-GB" sz="800" dirty="0">
                <a:latin typeface="Consolas" panose="020B0609020204030204" pitchFamily="49" charset="0"/>
              </a:rPr>
              <a:t>(alpha = 0.5)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("Consumer's growth rate r, units ${year^{-1}}$")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("Producer (N), Consumer (C) and Predator (P) density")</a:t>
            </a:r>
          </a:p>
          <a:p>
            <a:pPr>
              <a:spcBef>
                <a:spcPts val="0"/>
              </a:spcBef>
            </a:pPr>
            <a:endParaRPr lang="en-GB" sz="800" dirty="0" err="1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828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956390"/>
                  </p:ext>
                </p:extLst>
              </p:nvPr>
            </p:nvGraphicFramePr>
            <p:xfrm>
              <a:off x="3566235" y="1484784"/>
              <a:ext cx="4258246" cy="44500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5533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382585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770128">
                      <a:extLst>
                        <a:ext uri="{9D8B030D-6E8A-4147-A177-3AD203B41FA5}">
                          <a16:colId xmlns:a16="http://schemas.microsoft.com/office/drawing/2014/main" val="1557197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Producer </a:t>
                          </a:r>
                          <a:r>
                            <a:rPr lang="en-GB" sz="1600" dirty="0" smtClean="0"/>
                            <a:t>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GB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Carrying capacity</a:t>
                          </a:r>
                          <a:r>
                            <a:rPr lang="en-GB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baseline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8822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Consumer 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547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Clearance rate,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0.07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745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Death rate</a:t>
                          </a:r>
                          <a:r>
                            <a:rPr lang="en-GB" sz="1600" dirty="0" smtClean="0"/>
                            <a:t>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1/2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40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Efficiency,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𝑘𝑔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75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Predator </a:t>
                          </a:r>
                          <a:r>
                            <a:rPr lang="en-GB" sz="1600" dirty="0" smtClean="0"/>
                            <a:t>density,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59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Clearance rate,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de-DE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/</m:t>
                                    </m:r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𝑦𝑒𝑎𝑟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0.10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614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Death rate</a:t>
                          </a:r>
                          <a:r>
                            <a:rPr lang="en-GB" sz="1600" dirty="0" smtClean="0"/>
                            <a:t>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year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1/6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Efficiency,</a:t>
                          </a:r>
                          <a:r>
                            <a:rPr lang="en-GB" sz="16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Open Sans" panose="020B0606030504020204" pitchFamily="34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GB" sz="16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#</m:t>
                                        </m:r>
                                      </m:e>
                                      <m:sub>
                                        <m:r>
                                          <a:rPr lang="en-GB" sz="16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0.7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0241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956390"/>
                  </p:ext>
                </p:extLst>
              </p:nvPr>
            </p:nvGraphicFramePr>
            <p:xfrm>
              <a:off x="3566235" y="1484784"/>
              <a:ext cx="4258246" cy="44500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5533">
                      <a:extLst>
                        <a:ext uri="{9D8B030D-6E8A-4147-A177-3AD203B41FA5}">
                          <a16:colId xmlns:a16="http://schemas.microsoft.com/office/drawing/2014/main" val="2625630309"/>
                        </a:ext>
                      </a:extLst>
                    </a:gridCol>
                    <a:gridCol w="1382585">
                      <a:extLst>
                        <a:ext uri="{9D8B030D-6E8A-4147-A177-3AD203B41FA5}">
                          <a16:colId xmlns:a16="http://schemas.microsoft.com/office/drawing/2014/main" val="1559557530"/>
                        </a:ext>
                      </a:extLst>
                    </a:gridCol>
                    <a:gridCol w="770128">
                      <a:extLst>
                        <a:ext uri="{9D8B030D-6E8A-4147-A177-3AD203B41FA5}">
                          <a16:colId xmlns:a16="http://schemas.microsoft.com/office/drawing/2014/main" val="1557197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Value</a:t>
                          </a: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362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103279" r="-103179" b="-11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103279" r="-57269" b="-11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342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203279" r="-103179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203279" r="-57269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15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942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303279" r="-103179" b="-9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303279" r="-57269" b="-9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1</a:t>
                          </a:r>
                          <a:endParaRPr lang="en-GB" sz="16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8822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403279" r="-103179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403279" r="-57269" b="-8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1547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503279" r="-103179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503279" r="-57269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0.07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745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613333" r="-103179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613333" r="-57269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1/2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40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701639" r="-103179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701639" r="-57269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0.8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DDE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75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801639" r="-103179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801639" r="-57269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59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901639" r="-103179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901639" r="-57269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0.10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614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1001639" r="-103179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1001639" r="-57269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1/6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1101639" r="-103179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3304" t="-1101639" r="-57269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smtClean="0"/>
                            <a:t>0.7</a:t>
                          </a:r>
                          <a:endParaRPr lang="en-GB" sz="1600" dirty="0"/>
                        </a:p>
                      </a:txBody>
                      <a:tcPr>
                        <a:solidFill>
                          <a:srgbClr val="FFE0C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024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39987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Trophic chain: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9971" y="5013176"/>
            <a:ext cx="2098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PREDATOR -</a:t>
            </a:r>
            <a:r>
              <a:rPr lang="en-GB" sz="2000" b="1" dirty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Lizard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484" y="3509769"/>
            <a:ext cx="2191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 -</a:t>
            </a:r>
            <a:r>
              <a:rPr lang="en-GB" sz="2000" b="1" dirty="0" smtClean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Beetle</a:t>
            </a:r>
            <a:endParaRPr lang="en-GB" sz="2000" b="1" dirty="0">
              <a:latin typeface="Ink Free" panose="03080402000500000000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6654" y="2206417"/>
            <a:ext cx="222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PRODUCERS -</a:t>
            </a:r>
            <a:r>
              <a:rPr lang="en-GB" sz="2000" b="1" dirty="0" smtClean="0">
                <a:latin typeface="Ink Free" panose="03080402000500000000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Plants</a:t>
            </a:r>
            <a:endParaRPr lang="en-GB" sz="2000" b="1" dirty="0">
              <a:latin typeface="Ink Free" panose="03080402000500000000" pitchFamily="66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22236" r="32419" b="25865"/>
          <a:stretch/>
        </p:blipFill>
        <p:spPr>
          <a:xfrm>
            <a:off x="7956796" y="4434762"/>
            <a:ext cx="2152418" cy="15001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96" y="1505095"/>
            <a:ext cx="2215589" cy="14770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8"/>
          <a:stretch/>
        </p:blipFill>
        <p:spPr>
          <a:xfrm rot="2826960">
            <a:off x="7981740" y="3005917"/>
            <a:ext cx="742311" cy="976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8"/>
          <a:stretch/>
        </p:blipFill>
        <p:spPr>
          <a:xfrm rot="20770094">
            <a:off x="8693435" y="3351073"/>
            <a:ext cx="742311" cy="976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8"/>
          <a:stretch/>
        </p:blipFill>
        <p:spPr>
          <a:xfrm rot="7316151">
            <a:off x="9672695" y="3549967"/>
            <a:ext cx="742311" cy="976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10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8"/>
          <a:stretch/>
        </p:blipFill>
        <p:spPr>
          <a:xfrm rot="2826960">
            <a:off x="4052551" y="1483690"/>
            <a:ext cx="972075" cy="1278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0" r="17679"/>
          <a:stretch/>
        </p:blipFill>
        <p:spPr>
          <a:xfrm>
            <a:off x="694606" y="1434250"/>
            <a:ext cx="1440160" cy="147705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Lotka-Volterra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equations: Producers-Consumers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3739013" y="1477402"/>
            <a:ext cx="1417264" cy="1417264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4606" y="1443524"/>
            <a:ext cx="1413989" cy="1485020"/>
          </a:xfrm>
          <a:prstGeom prst="ellipse">
            <a:avLst/>
          </a:prstGeom>
          <a:solidFill>
            <a:srgbClr val="FFFFFF">
              <a:alpha val="40000"/>
            </a:srgb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2209" y="1924424"/>
            <a:ext cx="1190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C</a:t>
            </a:r>
            <a:endParaRPr lang="en-GB" sz="2000" b="1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0342" y="1924424"/>
            <a:ext cx="1188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N</a:t>
            </a:r>
            <a:endParaRPr lang="en-GB" sz="2000" b="1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rot="16200000">
            <a:off x="1113025" y="2489941"/>
            <a:ext cx="604215" cy="746320"/>
          </a:xfrm>
          <a:prstGeom prst="curvedRightArrow">
            <a:avLst>
              <a:gd name="adj1" fmla="val 3516"/>
              <a:gd name="adj2" fmla="val 29576"/>
              <a:gd name="adj3" fmla="val 25000"/>
            </a:avLst>
          </a:prstGeom>
          <a:solidFill>
            <a:schemeClr val="accent4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5477" y="3044977"/>
            <a:ext cx="1188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r</a:t>
            </a:r>
            <a:endParaRPr lang="en-GB" sz="1800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88293" y="2186034"/>
            <a:ext cx="23827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648076" y="1724369"/>
                <a:ext cx="17622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NC</a:t>
                </a:r>
                <a:endParaRPr lang="en-GB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76" y="1724369"/>
                <a:ext cx="1762269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>
            <a:off x="4685926" y="2385688"/>
            <a:ext cx="576064" cy="5128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61070" y="2819865"/>
                <a:ext cx="1188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GB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GB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𝐶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C</m:t>
                      </m:r>
                    </m:oMath>
                  </m:oMathPara>
                </a14:m>
                <a:endParaRPr lang="en-GB" sz="1800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70" y="2819865"/>
                <a:ext cx="118812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710830" y="2164794"/>
                <a:ext cx="14839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times</a:t>
                </a:r>
                <a:r>
                  <a:rPr lang="en-GB" sz="2000" b="1" i="1" dirty="0" smtClean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30" y="2164794"/>
                <a:ext cx="1483931" cy="400110"/>
              </a:xfrm>
              <a:prstGeom prst="rect">
                <a:avLst/>
              </a:prstGeom>
              <a:blipFill>
                <a:blip r:embed="rId8"/>
                <a:stretch>
                  <a:fillRect l="-452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/>
              <p:nvPr/>
            </p:nvSpPr>
            <p:spPr>
              <a:xfrm>
                <a:off x="7267538" y="1505190"/>
                <a:ext cx="360662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𝐶𝑁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38" y="1505190"/>
                <a:ext cx="3606628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/>
              <p:nvPr/>
            </p:nvSpPr>
            <p:spPr>
              <a:xfrm>
                <a:off x="7289171" y="2698673"/>
                <a:ext cx="277749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71" y="2698673"/>
                <a:ext cx="2777492" cy="701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072506"/>
                  </p:ext>
                </p:extLst>
              </p:nvPr>
            </p:nvGraphicFramePr>
            <p:xfrm>
              <a:off x="550590" y="3808388"/>
              <a:ext cx="6172269" cy="22362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742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2057423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2057423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GB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DE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GB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de-D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DE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072506"/>
                  </p:ext>
                </p:extLst>
              </p:nvPr>
            </p:nvGraphicFramePr>
            <p:xfrm>
              <a:off x="550590" y="3808388"/>
              <a:ext cx="6172269" cy="223628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742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2057423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2057423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</a:tblGrid>
                  <a:tr h="396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3" t="-6154" r="-101484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000" t="-6154" r="-1183" b="-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7215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96" t="-114407" r="-20088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3" t="-114407" r="-101484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 smtClean="0"/>
                            <a:t>0</a:t>
                          </a:r>
                          <a:endParaRPr lang="en-GB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7215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96" t="-212605" r="-200888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3" t="-212605" r="-10148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000" t="-212605" r="-1183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169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Bifurcation diagram (K)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Producers-Consumers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/>
              <p:nvPr/>
            </p:nvSpPr>
            <p:spPr>
              <a:xfrm>
                <a:off x="9175084" y="2231916"/>
                <a:ext cx="240591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𝐶𝑁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84" y="2231916"/>
                <a:ext cx="2405915" cy="553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/>
              <p:nvPr/>
            </p:nvSpPr>
            <p:spPr>
              <a:xfrm>
                <a:off x="9191550" y="3033508"/>
                <a:ext cx="1848519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550" y="3033508"/>
                <a:ext cx="1848519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89226"/>
                  </p:ext>
                </p:extLst>
              </p:nvPr>
            </p:nvGraphicFramePr>
            <p:xfrm>
              <a:off x="8658687" y="3957156"/>
              <a:ext cx="3212021" cy="19328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47242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634492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530287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6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6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GB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solidFill>
                                          <a:srgbClr val="E289C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D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GB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solidFill>
                                          <a:srgbClr val="E289C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E289C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DE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ℰ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89226"/>
                  </p:ext>
                </p:extLst>
              </p:nvPr>
            </p:nvGraphicFramePr>
            <p:xfrm>
              <a:off x="8658687" y="3957156"/>
              <a:ext cx="3212021" cy="193281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047242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634492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530287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6346" t="-1639" r="-2461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9921" t="-1639" r="-158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59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81" t="-125510" r="-20930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6346" t="-125510" r="-24615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59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81" t="-225510" r="-20930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6346" t="-225510" r="-24615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9921" t="-225510" r="-1587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2132856"/>
            <a:ext cx="8162212" cy="43780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0990" y="3799542"/>
            <a:ext cx="37173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Bifurcation at critical K: 9.4</a:t>
            </a:r>
            <a:endParaRPr lang="en-GB" sz="2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614" y="1917412"/>
            <a:ext cx="831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Bottom-up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2758" y="1917412"/>
            <a:ext cx="7309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Top-down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455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Import stuff: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scipy.integrate</a:t>
            </a:r>
            <a:r>
              <a:rPr lang="en-GB" sz="800" dirty="0">
                <a:latin typeface="Consolas" panose="020B0609020204030204" pitchFamily="49" charset="0"/>
              </a:rPr>
              <a:t> import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matplotlib.pyplot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plt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numpy</a:t>
            </a:r>
            <a:r>
              <a:rPr lang="en-GB" sz="800" dirty="0">
                <a:latin typeface="Consolas" panose="020B0609020204030204" pitchFamily="49" charset="0"/>
              </a:rPr>
              <a:t> as np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</a:t>
            </a:r>
            <a:r>
              <a:rPr lang="en-GB" sz="800" dirty="0">
                <a:latin typeface="Consolas" panose="020B0609020204030204" pitchFamily="49" charset="0"/>
              </a:rPr>
              <a:t> import Symbol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sympy.solvers</a:t>
            </a:r>
            <a:r>
              <a:rPr lang="en-GB" sz="800" dirty="0">
                <a:latin typeface="Consolas" panose="020B0609020204030204" pitchFamily="49" charset="0"/>
              </a:rPr>
              <a:t> import solve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fs_label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  <a:r>
              <a:rPr lang="en-GB" sz="800" dirty="0">
                <a:latin typeface="Consolas" panose="020B0609020204030204" pitchFamily="49" charset="0"/>
              </a:rPr>
              <a:t>= 20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parameters = {            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figure.titlesize</a:t>
            </a:r>
            <a:r>
              <a:rPr lang="en-GB" sz="800" dirty="0">
                <a:latin typeface="Consolas" panose="020B0609020204030204" pitchFamily="49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axes.titlesize</a:t>
            </a:r>
            <a:r>
              <a:rPr lang="en-GB" sz="800" dirty="0">
                <a:latin typeface="Consolas" panose="020B0609020204030204" pitchFamily="49" charset="0"/>
              </a:rPr>
              <a:t>': fs_label+4,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xtick.labelsize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ytick.labelsize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legend.fontsize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lines.linewidth</a:t>
            </a:r>
            <a:r>
              <a:rPr lang="en-GB" sz="800" dirty="0">
                <a:latin typeface="Consolas" panose="020B0609020204030204" pitchFamily="49" charset="0"/>
              </a:rPr>
              <a:t>': 6,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plt.rcParams.update</a:t>
            </a:r>
            <a:r>
              <a:rPr lang="en-GB" sz="800" dirty="0">
                <a:latin typeface="Consolas" panose="020B0609020204030204" pitchFamily="49" charset="0"/>
              </a:rPr>
              <a:t>(parameters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1.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t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(0, 1000, 10000) </a:t>
            </a: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we run it for so long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 we want to be sure the system reaches equilibrium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1            # Growth rate of producers. Dimension: 1/t, Unit: 1/year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 = 15           # Carrying capacity of producers. Dimension: weight/area, Unit: kg/</a:t>
            </a:r>
            <a:r>
              <a:rPr lang="en-GB" sz="800" dirty="0" err="1">
                <a:latin typeface="Consolas" panose="020B0609020204030204" pitchFamily="49" charset="0"/>
              </a:rPr>
              <a:t>sqm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 = 1/15        # Clearance rate of consumers. Dimension: area/time/consumer, Unit: </a:t>
            </a:r>
            <a:r>
              <a:rPr lang="en-GB" sz="800" dirty="0" err="1">
                <a:latin typeface="Consolas" panose="020B0609020204030204" pitchFamily="49" charset="0"/>
              </a:rPr>
              <a:t>sqm</a:t>
            </a:r>
            <a:r>
              <a:rPr lang="en-GB" sz="800" dirty="0">
                <a:latin typeface="Consolas" panose="020B0609020204030204" pitchFamily="49" charset="0"/>
              </a:rPr>
              <a:t>/year/#consumers </a:t>
            </a: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dc </a:t>
            </a:r>
            <a:r>
              <a:rPr lang="en-GB" sz="800" dirty="0">
                <a:latin typeface="Consolas" panose="020B0609020204030204" pitchFamily="49" charset="0"/>
              </a:rPr>
              <a:t>= 1/2         # Death rate of consumers. Dimension: 1/t, Unit: </a:t>
            </a:r>
            <a:r>
              <a:rPr lang="en-GB" sz="800" dirty="0" smtClean="0">
                <a:latin typeface="Consolas" panose="020B0609020204030204" pitchFamily="49" charset="0"/>
              </a:rPr>
              <a:t>1/year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 = 0.8       # Efficiency of consumption. Dimension: consumers/producers, Unit: #consumers/kg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deriv</a:t>
            </a:r>
            <a:r>
              <a:rPr lang="en-GB" sz="800" dirty="0">
                <a:latin typeface="Consolas" panose="020B0609020204030204" pitchFamily="49" charset="0"/>
              </a:rPr>
              <a:t>(state, t,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 = state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 =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dNdt</a:t>
            </a:r>
            <a:r>
              <a:rPr lang="en-GB" sz="800" dirty="0">
                <a:latin typeface="Consolas" panose="020B0609020204030204" pitchFamily="49" charset="0"/>
              </a:rPr>
              <a:t> = r*(1-N/K)*N -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*C*N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*C*N - dc*C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dNdt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 smtClean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1965" y="363830"/>
            <a:ext cx="6086975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Question 2: Making bifurcation diagram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= K, 0.02 # initial N and C are very close to equilibrium, so that the computations are faster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(0.1, 75, 0.1) # make array of K values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eq_list</a:t>
            </a:r>
            <a:r>
              <a:rPr lang="en-GB" sz="800" dirty="0">
                <a:latin typeface="Consolas" panose="020B0609020204030204" pitchFamily="49" charset="0"/>
              </a:rPr>
              <a:t> = [] # make list to place the values of N and C when they reach equilibrium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k in 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(r,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]) 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 =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= N[-1], C[-1] 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smtClean="0">
                <a:latin typeface="Consolas" panose="020B0609020204030204" pitchFamily="49" charset="0"/>
              </a:rPr>
              <a:t>   # </a:t>
            </a:r>
            <a:r>
              <a:rPr lang="en-GB" sz="800" dirty="0">
                <a:latin typeface="Consolas" panose="020B0609020204030204" pitchFamily="49" charset="0"/>
              </a:rPr>
              <a:t>assuming that all runs reached equilibrium, we save the last value of N and C as the equilibria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eq_list.append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 += 0.1 </a:t>
            </a: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smtClean="0">
                <a:latin typeface="Consolas" panose="020B0609020204030204" pitchFamily="49" charset="0"/>
              </a:rPr>
              <a:t>   # </a:t>
            </a:r>
            <a:r>
              <a:rPr lang="en-GB" sz="800" dirty="0">
                <a:latin typeface="Consolas" panose="020B0609020204030204" pitchFamily="49" charset="0"/>
              </a:rPr>
              <a:t>Then we </a:t>
            </a:r>
            <a:r>
              <a:rPr lang="en-GB" sz="800" dirty="0" err="1">
                <a:latin typeface="Consolas" panose="020B0609020204030204" pitchFamily="49" charset="0"/>
              </a:rPr>
              <a:t>pertrub</a:t>
            </a:r>
            <a:r>
              <a:rPr lang="en-GB" sz="800" dirty="0">
                <a:latin typeface="Consolas" panose="020B0609020204030204" pitchFamily="49" charset="0"/>
              </a:rPr>
              <a:t> a bit, because if we start from the exact equilibrium, the simulation gets stuck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eq_list</a:t>
            </a:r>
            <a:r>
              <a:rPr lang="en-GB" sz="800" dirty="0">
                <a:latin typeface="Consolas" panose="020B0609020204030204" pitchFamily="49" charset="0"/>
              </a:rPr>
              <a:t>).T # Put the list of equilibria in an array, and transpose </a:t>
            </a: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label="$N^{*}$",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, label="$C^{*}$",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("Carrying capacity K, units $\\</a:t>
            </a:r>
            <a:r>
              <a:rPr lang="en-GB" sz="800" dirty="0" err="1">
                <a:latin typeface="Consolas" panose="020B0609020204030204" pitchFamily="49" charset="0"/>
              </a:rPr>
              <a:t>frac</a:t>
            </a:r>
            <a:r>
              <a:rPr lang="en-GB" sz="800" dirty="0">
                <a:latin typeface="Consolas" panose="020B0609020204030204" pitchFamily="49" charset="0"/>
              </a:rPr>
              <a:t>{kg}{m^{2}}$")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("Producer (N) and Consumer (C) density")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ax.axvline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K_crit</a:t>
            </a:r>
            <a:r>
              <a:rPr lang="en-GB" sz="800" dirty="0">
                <a:latin typeface="Consolas" panose="020B0609020204030204" pitchFamily="49" charset="0"/>
              </a:rPr>
              <a:t>, alpha=0.5, 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="--",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', label="$K_{</a:t>
            </a:r>
            <a:r>
              <a:rPr lang="en-GB" sz="800" dirty="0" err="1">
                <a:latin typeface="Consolas" panose="020B0609020204030204" pitchFamily="49" charset="0"/>
              </a:rPr>
              <a:t>crit</a:t>
            </a:r>
            <a:r>
              <a:rPr lang="en-GB" sz="800" dirty="0">
                <a:latin typeface="Consolas" panose="020B0609020204030204" pitchFamily="49" charset="0"/>
              </a:rPr>
              <a:t>} = \\frac{d_{c}}{\\varepsilon_{c}*b_{c}}$")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ax.grid</a:t>
            </a:r>
            <a:r>
              <a:rPr lang="en-GB" sz="800" dirty="0">
                <a:latin typeface="Consolas" panose="020B0609020204030204" pitchFamily="49" charset="0"/>
              </a:rPr>
              <a:t>(alpha = 0.5)</a:t>
            </a:r>
            <a:endParaRPr lang="en-GB" sz="800" dirty="0" smtClean="0">
              <a:latin typeface="Consolas" panose="020B0609020204030204" pitchFamily="49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533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t="17385" r="52831" b="30716"/>
          <a:stretch/>
        </p:blipFill>
        <p:spPr>
          <a:xfrm>
            <a:off x="6743277" y="1434249"/>
            <a:ext cx="1440161" cy="147705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26" name="Oval 25"/>
          <p:cNvSpPr/>
          <p:nvPr/>
        </p:nvSpPr>
        <p:spPr bwMode="auto">
          <a:xfrm>
            <a:off x="6761238" y="1470419"/>
            <a:ext cx="1417264" cy="1417264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8"/>
          <a:stretch/>
        </p:blipFill>
        <p:spPr>
          <a:xfrm rot="2826960">
            <a:off x="4052551" y="1483690"/>
            <a:ext cx="972075" cy="1278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0" r="17679"/>
          <a:stretch/>
        </p:blipFill>
        <p:spPr>
          <a:xfrm>
            <a:off x="694606" y="1434250"/>
            <a:ext cx="1440160" cy="147705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1280196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Lotka-Volterra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equations: Producers-Consumers-Predators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3739013" y="1477402"/>
            <a:ext cx="1417264" cy="1417264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4606" y="1443524"/>
            <a:ext cx="1413989" cy="1485020"/>
          </a:xfrm>
          <a:prstGeom prst="ellipse">
            <a:avLst/>
          </a:prstGeom>
          <a:solidFill>
            <a:srgbClr val="FFFFFF">
              <a:alpha val="40000"/>
            </a:srgb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2209" y="1924424"/>
            <a:ext cx="1190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C</a:t>
            </a:r>
            <a:endParaRPr lang="en-GB" sz="2000" b="1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0342" y="1924424"/>
            <a:ext cx="1188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800" b="1" i="1" dirty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N</a:t>
            </a:r>
            <a:endParaRPr lang="en-GB" sz="2000" b="1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 rot="16200000">
            <a:off x="1113025" y="2489941"/>
            <a:ext cx="604215" cy="746320"/>
          </a:xfrm>
          <a:prstGeom prst="curvedRightArrow">
            <a:avLst>
              <a:gd name="adj1" fmla="val 3516"/>
              <a:gd name="adj2" fmla="val 29576"/>
              <a:gd name="adj3" fmla="val 25000"/>
            </a:avLst>
          </a:prstGeom>
          <a:solidFill>
            <a:schemeClr val="accent4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5477" y="3044977"/>
            <a:ext cx="1188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r</a:t>
            </a:r>
            <a:endParaRPr lang="en-GB" sz="1800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88293" y="2186034"/>
            <a:ext cx="23827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648076" y="1724369"/>
                <a:ext cx="17622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NC</a:t>
                </a:r>
                <a:endParaRPr lang="en-GB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76" y="1724369"/>
                <a:ext cx="176226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>
            <a:off x="4685926" y="2385688"/>
            <a:ext cx="576064" cy="5128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61070" y="2819865"/>
                <a:ext cx="1188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GB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GB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𝐶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C</m:t>
                      </m:r>
                    </m:oMath>
                  </m:oMathPara>
                </a14:m>
                <a:endParaRPr lang="en-GB" sz="1800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70" y="2819865"/>
                <a:ext cx="1188121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710830" y="2164794"/>
                <a:ext cx="14839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times</a:t>
                </a:r>
                <a:r>
                  <a:rPr lang="en-GB" sz="2000" b="1" i="1" dirty="0" smtClean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𝐶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30" y="2164794"/>
                <a:ext cx="1483931" cy="400110"/>
              </a:xfrm>
              <a:prstGeom prst="rect">
                <a:avLst/>
              </a:prstGeom>
              <a:blipFill>
                <a:blip r:embed="rId9"/>
                <a:stretch>
                  <a:fillRect l="-4527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874434" y="1915894"/>
            <a:ext cx="1190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GB" sz="28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P</a:t>
            </a:r>
            <a:endParaRPr lang="en-GB" sz="2000" b="1" i="1" dirty="0">
              <a:latin typeface="Cambria Math" panose="02040503050406030204" pitchFamily="18" charset="0"/>
              <a:ea typeface="Cambria Math" panose="02040503050406030204" pitchFamily="18" charset="0"/>
              <a:cs typeface="Open Sans" panose="020B0606030504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810518" y="2177504"/>
            <a:ext cx="23827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670301" y="1715839"/>
                <a:ext cx="17622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CP</a:t>
                </a:r>
                <a:endParaRPr lang="en-GB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01" y="1715839"/>
                <a:ext cx="1762269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 bwMode="auto">
          <a:xfrm>
            <a:off x="7708151" y="2377158"/>
            <a:ext cx="576064" cy="5128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7883295" y="2811335"/>
                <a:ext cx="11881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GB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P</m:t>
                      </m:r>
                    </m:oMath>
                  </m:oMathPara>
                </a14:m>
                <a:endParaRPr lang="en-GB" sz="1800" dirty="0">
                  <a:latin typeface="Cambria Math" panose="02040503050406030204" pitchFamily="18" charset="0"/>
                  <a:ea typeface="Cambria Math" panose="02040503050406030204" pitchFamily="18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295" y="2811335"/>
                <a:ext cx="1188121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733055" y="2156264"/>
                <a:ext cx="14839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times</a:t>
                </a:r>
                <a:r>
                  <a:rPr lang="en-GB" sz="2000" b="1" i="1" dirty="0" smtClean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𝑃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055" y="2156264"/>
                <a:ext cx="1483931" cy="400110"/>
              </a:xfrm>
              <a:prstGeom prst="rect">
                <a:avLst/>
              </a:prstGeom>
              <a:blipFill>
                <a:blip r:embed="rId12"/>
                <a:stretch>
                  <a:fillRect l="-4098" t="-9231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AE8CFD-090F-1642-B955-FAFBB7855193}"/>
                  </a:ext>
                </a:extLst>
              </p:cNvPr>
              <p:cNvSpPr txBox="1"/>
              <p:nvPr/>
            </p:nvSpPr>
            <p:spPr>
              <a:xfrm>
                <a:off x="8082026" y="3038606"/>
                <a:ext cx="3991949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AE8CFD-090F-1642-B955-FAFBB785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026" y="3038606"/>
                <a:ext cx="3991949" cy="676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712538-A465-7F48-9AE4-42A83A0CF36A}"/>
                  </a:ext>
                </a:extLst>
              </p:cNvPr>
              <p:cNvSpPr txBox="1"/>
              <p:nvPr/>
            </p:nvSpPr>
            <p:spPr>
              <a:xfrm>
                <a:off x="8849990" y="1320010"/>
                <a:ext cx="300492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𝐶𝑁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712538-A465-7F48-9AE4-42A83A0C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990" y="1320010"/>
                <a:ext cx="3004925" cy="6915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DD6C67-14FC-CB47-A37A-70D7EED4D9D9}"/>
                  </a:ext>
                </a:extLst>
              </p:cNvPr>
              <p:cNvSpPr txBox="1"/>
              <p:nvPr/>
            </p:nvSpPr>
            <p:spPr>
              <a:xfrm>
                <a:off x="8877524" y="2263519"/>
                <a:ext cx="319645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DD6C67-14FC-CB47-A37A-70D7EED4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24" y="2263519"/>
                <a:ext cx="3196451" cy="5843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570536"/>
                  </p:ext>
                </p:extLst>
              </p:nvPr>
            </p:nvGraphicFramePr>
            <p:xfrm>
              <a:off x="326057" y="3923890"/>
              <a:ext cx="8629396" cy="241909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95930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59219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585722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2455545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de-DE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DE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de-DE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DE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800" dirty="0" smtClean="0"/>
                            <a:t> 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dirty="0" smtClean="0"/>
                            <a:t> 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DE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8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8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800" dirty="0" smtClean="0"/>
                            <a:t> 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8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570536"/>
                  </p:ext>
                </p:extLst>
              </p:nvPr>
            </p:nvGraphicFramePr>
            <p:xfrm>
              <a:off x="326057" y="3923890"/>
              <a:ext cx="8629396" cy="241909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95930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59219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585722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2455545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88889" t="-6557" r="-255939" b="-5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88889" t="-6557" r="-155939" b="-5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51861" t="-6557" r="-993" b="-5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520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03" t="-146512" r="-188821" b="-2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88889" t="-146512" r="-255939" b="-2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5635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03" t="-230435" r="-18882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88889" t="-230435" r="-255939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88889" t="-230435" r="-155939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 smtClean="0"/>
                            <a:t>0</a:t>
                          </a:r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593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03" t="-310204" r="-188821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88889" t="-310204" r="-2559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88889" t="-310204" r="-1559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51861" t="-310204" r="-993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469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8" y="1428980"/>
            <a:ext cx="7050140" cy="511222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119725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Bifurcation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 (K): Producers-Consumers-Predators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73381" y="3383006"/>
            <a:ext cx="40780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1</a:t>
            </a:r>
            <a:r>
              <a:rPr lang="en-GB" sz="2400" b="1" baseline="30000" dirty="0" smtClean="0">
                <a:solidFill>
                  <a:srgbClr val="E289C1"/>
                </a:solidFill>
                <a:latin typeface="Ink Free" panose="03080402000500000000" pitchFamily="66" charset="0"/>
              </a:rPr>
              <a:t>st</a:t>
            </a:r>
            <a:r>
              <a:rPr lang="en-GB" sz="2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 bifurcation at critical K: 9.4</a:t>
            </a:r>
            <a:endParaRPr lang="en-GB" sz="2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606" y="1270445"/>
            <a:ext cx="831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Bottom-up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3562" y="1213536"/>
            <a:ext cx="19636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Top-down from consumers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106781"/>
                  </p:ext>
                </p:extLst>
              </p:nvPr>
            </p:nvGraphicFramePr>
            <p:xfrm>
              <a:off x="6066282" y="4493723"/>
              <a:ext cx="5994655" cy="195161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835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12083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119124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1696339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rgbClr val="E289C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>
                              <a:solidFill>
                                <a:srgbClr val="E289C1"/>
                              </a:solidFill>
                            </a:rPr>
                            <a:t> </a:t>
                          </a:r>
                          <a:endParaRPr lang="en-DE" sz="1200" dirty="0">
                            <a:solidFill>
                              <a:srgbClr val="E289C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rgbClr val="E289C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E289C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rgbClr val="F7BF8F"/>
                                  </a:solidFill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rgbClr val="F7BF8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>
                              <a:solidFill>
                                <a:srgbClr val="F7BF8F"/>
                              </a:solidFill>
                            </a:rPr>
                            <a:t> </a:t>
                          </a:r>
                          <a:endParaRPr lang="en-DE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rgbClr val="F7BF8F"/>
                                  </a:solidFill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rgbClr val="F7BF8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solidFill>
                                        <a:srgbClr val="F7BF8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rgbClr val="F7BF8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>
                              <a:solidFill>
                                <a:srgbClr val="F7BF8F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DE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/>
                            <a:t> 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GB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GB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GB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GB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106781"/>
                  </p:ext>
                </p:extLst>
              </p:nvPr>
            </p:nvGraphicFramePr>
            <p:xfrm>
              <a:off x="6066282" y="4493723"/>
              <a:ext cx="5994655" cy="195161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058353">
                      <a:extLst>
                        <a:ext uri="{9D8B030D-6E8A-4147-A177-3AD203B41FA5}">
                          <a16:colId xmlns:a16="http://schemas.microsoft.com/office/drawing/2014/main" val="2622803202"/>
                        </a:ext>
                      </a:extLst>
                    </a:gridCol>
                    <a:gridCol w="1120839">
                      <a:extLst>
                        <a:ext uri="{9D8B030D-6E8A-4147-A177-3AD203B41FA5}">
                          <a16:colId xmlns:a16="http://schemas.microsoft.com/office/drawing/2014/main" val="784846365"/>
                        </a:ext>
                      </a:extLst>
                    </a:gridCol>
                    <a:gridCol w="1119124">
                      <a:extLst>
                        <a:ext uri="{9D8B030D-6E8A-4147-A177-3AD203B41FA5}">
                          <a16:colId xmlns:a16="http://schemas.microsoft.com/office/drawing/2014/main" val="90395051"/>
                        </a:ext>
                      </a:extLst>
                    </a:gridCol>
                    <a:gridCol w="1696339">
                      <a:extLst>
                        <a:ext uri="{9D8B030D-6E8A-4147-A177-3AD203B41FA5}">
                          <a16:colId xmlns:a16="http://schemas.microsoft.com/office/drawing/2014/main" val="22591239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Region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4239" t="-1639" r="-253261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239" t="-1639" r="-153261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54317" t="-1639" r="-1439" b="-4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1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>
                              <a:solidFill>
                                <a:schemeClr val="bg1"/>
                              </a:solidFill>
                            </a:rPr>
                            <a:t>Trivial</a:t>
                          </a:r>
                          <a:endParaRPr lang="en-GB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718617"/>
                      </a:ext>
                    </a:extLst>
                  </a:tr>
                  <a:tr h="3774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" t="-198387" r="-192308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4239" t="-198387" r="-253261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6645226"/>
                      </a:ext>
                    </a:extLst>
                  </a:tr>
                  <a:tr h="4063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" t="-276119" r="-192308" b="-1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4239" t="-276119" r="-253261" b="-1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239" t="-276119" r="-153261" b="-1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449620"/>
                      </a:ext>
                    </a:extLst>
                  </a:tr>
                  <a:tr h="426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6" t="-360000" r="-19230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4239" t="-360000" r="-25326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4239" t="-360000" r="-15326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54317" t="-360000" r="-143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0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7679382" y="3845307"/>
            <a:ext cx="42303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2400" b="1" dirty="0" smtClean="0">
                <a:solidFill>
                  <a:srgbClr val="F7BF8F"/>
                </a:solidFill>
                <a:latin typeface="Ink Free" panose="03080402000500000000" pitchFamily="66" charset="0"/>
              </a:rPr>
              <a:t>2</a:t>
            </a:r>
            <a:r>
              <a:rPr lang="en-GB" sz="2400" b="1" baseline="30000" dirty="0" smtClean="0">
                <a:solidFill>
                  <a:srgbClr val="F7BF8F"/>
                </a:solidFill>
                <a:latin typeface="Ink Free" panose="03080402000500000000" pitchFamily="66" charset="0"/>
              </a:rPr>
              <a:t>nd</a:t>
            </a:r>
            <a:r>
              <a:rPr lang="en-GB" sz="2400" b="1" dirty="0" smtClean="0">
                <a:solidFill>
                  <a:srgbClr val="F7BF8F"/>
                </a:solidFill>
                <a:latin typeface="Ink Free" panose="03080402000500000000" pitchFamily="66" charset="0"/>
              </a:rPr>
              <a:t> bifurcation at critical K: 11.2</a:t>
            </a:r>
            <a:endParaRPr lang="en-GB" sz="2400" b="1" dirty="0" smtClean="0">
              <a:solidFill>
                <a:srgbClr val="F7BF8F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4766" y="995300"/>
            <a:ext cx="19428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F7BF8F"/>
                </a:solidFill>
                <a:latin typeface="Ink Free" panose="03080402000500000000" pitchFamily="66" charset="0"/>
              </a:rPr>
              <a:t>Top-down from predators</a:t>
            </a:r>
            <a:endParaRPr lang="en-GB" sz="1400" b="1" dirty="0" smtClean="0">
              <a:solidFill>
                <a:srgbClr val="F7BF8F"/>
              </a:solidFill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996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5472608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3: Add a predator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t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(0, 1000, 10000)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r = 1            # Growth rate of producers. Dimension: 1/t, Unit: 1/year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 = 15           # Carrying capacity of producers. Dimension: weight/area, Unit: kg/</a:t>
            </a:r>
            <a:r>
              <a:rPr lang="en-GB" sz="800" dirty="0" err="1">
                <a:latin typeface="Consolas" panose="020B0609020204030204" pitchFamily="49" charset="0"/>
              </a:rPr>
              <a:t>sqm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 = 1/15        # Clearance rate of consumers. Dimension: area/time/consumer, Unit: </a:t>
            </a:r>
            <a:r>
              <a:rPr lang="en-GB" sz="800" dirty="0" err="1">
                <a:latin typeface="Consolas" panose="020B0609020204030204" pitchFamily="49" charset="0"/>
              </a:rPr>
              <a:t>sqm</a:t>
            </a:r>
            <a:r>
              <a:rPr lang="en-GB" sz="800" dirty="0">
                <a:latin typeface="Consolas" panose="020B0609020204030204" pitchFamily="49" charset="0"/>
              </a:rPr>
              <a:t>/year/#consumers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dc = 1/2         # Death rate of consumers. Dimension: 1/t, Unit: 1/year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 = 0.8       # Efficiency of consumption. Dimension: consumers/producers, Unit: #consumers/kg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 = 1/10        # Clearance rate of predators. Dimension: area/time/predator, Unit: </a:t>
            </a:r>
            <a:r>
              <a:rPr lang="en-GB" sz="800" dirty="0" err="1">
                <a:latin typeface="Consolas" panose="020B0609020204030204" pitchFamily="49" charset="0"/>
              </a:rPr>
              <a:t>sqm</a:t>
            </a:r>
            <a:r>
              <a:rPr lang="en-GB" sz="800" dirty="0">
                <a:latin typeface="Consolas" panose="020B0609020204030204" pitchFamily="49" charset="0"/>
              </a:rPr>
              <a:t>/year/#predators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 = 1/6         # Death rate of consumers. Dimension: 1/t, Unit: 1/year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 = 0.7       # Efficiency of consumption. Dimension: predators/consumers, Unit: #predators/#consumers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def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deriv_predator</a:t>
            </a:r>
            <a:r>
              <a:rPr lang="en-GB" sz="800" dirty="0">
                <a:latin typeface="Consolas" panose="020B0609020204030204" pitchFamily="49" charset="0"/>
              </a:rPr>
              <a:t>(state, t, *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C, P = state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dc, 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dNdt</a:t>
            </a:r>
            <a:r>
              <a:rPr lang="en-GB" sz="800" dirty="0">
                <a:latin typeface="Consolas" panose="020B0609020204030204" pitchFamily="49" charset="0"/>
              </a:rPr>
              <a:t> = r*(1-N/K)*N -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*C*N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*C*N - dc*C - 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*C*P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dPdt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*C*P -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*P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return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dNdt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dCdt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dPdt</a:t>
            </a:r>
            <a:r>
              <a:rPr lang="en-GB" sz="800" dirty="0" smtClean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= K, 0.01, 0.01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(0.1, 40, 0.1)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eq_list</a:t>
            </a:r>
            <a:r>
              <a:rPr lang="en-GB" sz="800" dirty="0">
                <a:latin typeface="Consolas" panose="020B0609020204030204" pitchFamily="49" charset="0"/>
              </a:rPr>
              <a:t> = []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for k in 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(r, k, 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, dc, 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ns =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deriv_predator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, t, </a:t>
            </a:r>
            <a:r>
              <a:rPr lang="en-GB" sz="800" dirty="0" err="1">
                <a:latin typeface="Consolas" panose="020B0609020204030204" pitchFamily="49" charset="0"/>
              </a:rPr>
              <a:t>args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N, C, P = </a:t>
            </a:r>
            <a:r>
              <a:rPr lang="en-GB" sz="800" dirty="0" err="1">
                <a:latin typeface="Consolas" panose="020B0609020204030204" pitchFamily="49" charset="0"/>
              </a:rPr>
              <a:t>ns.T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= N[-1], C[-1], P[-1]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eq_list.append</a:t>
            </a:r>
            <a:r>
              <a:rPr lang="en-GB" sz="800" dirty="0">
                <a:latin typeface="Consolas" panose="020B0609020204030204" pitchFamily="49" charset="0"/>
              </a:rPr>
              <a:t>([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N_star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C_star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P_star</a:t>
            </a:r>
            <a:r>
              <a:rPr lang="en-GB" sz="800" dirty="0">
                <a:latin typeface="Consolas" panose="020B0609020204030204" pitchFamily="49" charset="0"/>
              </a:rPr>
              <a:t> += 0.1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P_eq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np.array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eq_list</a:t>
            </a:r>
            <a:r>
              <a:rPr lang="en-GB" sz="800" dirty="0">
                <a:latin typeface="Consolas" panose="020B0609020204030204" pitchFamily="49" charset="0"/>
              </a:rPr>
              <a:t>).T</a:t>
            </a:r>
            <a:endParaRPr lang="en-GB" sz="8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1230" y="363830"/>
            <a:ext cx="5687710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r_krit</a:t>
            </a:r>
            <a:r>
              <a:rPr lang="en-GB" sz="800" dirty="0">
                <a:latin typeface="Consolas" panose="020B0609020204030204" pitchFamily="49" charset="0"/>
              </a:rPr>
              <a:t> = (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)/(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K_crit1 = dc/(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K_crit2 = (dc/(</a:t>
            </a:r>
            <a:r>
              <a:rPr lang="en-GB" sz="800" dirty="0" err="1">
                <a:latin typeface="Consolas" panose="020B0609020204030204" pitchFamily="49" charset="0"/>
              </a:rPr>
              <a:t>epsc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))/(1-C_star*</a:t>
            </a:r>
            <a:r>
              <a:rPr lang="en-GB" sz="800" dirty="0" err="1">
                <a:latin typeface="Consolas" panose="020B0609020204030204" pitchFamily="49" charset="0"/>
              </a:rPr>
              <a:t>bc</a:t>
            </a:r>
            <a:r>
              <a:rPr lang="en-GB" sz="800" dirty="0">
                <a:latin typeface="Consolas" panose="020B0609020204030204" pitchFamily="49" charset="0"/>
              </a:rPr>
              <a:t>/r)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C_crit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dp</a:t>
            </a:r>
            <a:r>
              <a:rPr lang="en-GB" sz="800" dirty="0">
                <a:latin typeface="Consolas" panose="020B0609020204030204" pitchFamily="49" charset="0"/>
              </a:rPr>
              <a:t>/(</a:t>
            </a:r>
            <a:r>
              <a:rPr lang="en-GB" sz="800" dirty="0" err="1">
                <a:latin typeface="Consolas" panose="020B0609020204030204" pitchFamily="49" charset="0"/>
              </a:rPr>
              <a:t>epsp</a:t>
            </a:r>
            <a:r>
              <a:rPr lang="en-GB" sz="800" dirty="0">
                <a:latin typeface="Consolas" panose="020B0609020204030204" pitchFamily="49" charset="0"/>
              </a:rPr>
              <a:t>*</a:t>
            </a:r>
            <a:r>
              <a:rPr lang="en-GB" sz="800" dirty="0" err="1">
                <a:latin typeface="Consolas" panose="020B0609020204030204" pitchFamily="49" charset="0"/>
              </a:rPr>
              <a:t>bp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N_crit</a:t>
            </a:r>
            <a:r>
              <a:rPr lang="en-GB" sz="800" dirty="0">
                <a:latin typeface="Consolas" panose="020B0609020204030204" pitchFamily="49" charset="0"/>
              </a:rPr>
              <a:t> = K_crit1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=(12,12))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N_eq</a:t>
            </a:r>
            <a:r>
              <a:rPr lang="en-GB" sz="800" dirty="0">
                <a:latin typeface="Consolas" panose="020B0609020204030204" pitchFamily="49" charset="0"/>
              </a:rPr>
              <a:t>, label="$N^{*}$",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C_eq</a:t>
            </a:r>
            <a:r>
              <a:rPr lang="en-GB" sz="800" dirty="0">
                <a:latin typeface="Consolas" panose="020B0609020204030204" pitchFamily="49" charset="0"/>
              </a:rPr>
              <a:t>, label="$C^{*}$",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k_list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P_eq</a:t>
            </a:r>
            <a:r>
              <a:rPr lang="en-GB" sz="800" dirty="0">
                <a:latin typeface="Consolas" panose="020B0609020204030204" pitchFamily="49" charset="0"/>
              </a:rPr>
              <a:t>, label="$P^{*}$",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sandybrown</a:t>
            </a:r>
            <a:r>
              <a:rPr lang="en-GB" sz="800" dirty="0">
                <a:latin typeface="Consolas" panose="020B0609020204030204" pitchFamily="49" charset="0"/>
              </a:rPr>
              <a:t>', alpha = 0.7)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 = {"alpha":0.4, "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":"--"}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ax.axvline</a:t>
            </a:r>
            <a:r>
              <a:rPr lang="en-GB" sz="800" dirty="0">
                <a:latin typeface="Consolas" panose="020B0609020204030204" pitchFamily="49" charset="0"/>
              </a:rPr>
              <a:t>(K_crit1,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label="$K_{</a:t>
            </a:r>
            <a:r>
              <a:rPr lang="en-GB" sz="800" dirty="0" err="1">
                <a:latin typeface="Consolas" panose="020B0609020204030204" pitchFamily="49" charset="0"/>
              </a:rPr>
              <a:t>crit</a:t>
            </a:r>
            <a:r>
              <a:rPr lang="en-GB" sz="800" dirty="0">
                <a:latin typeface="Consolas" panose="020B0609020204030204" pitchFamily="49" charset="0"/>
              </a:rPr>
              <a:t>, 1} = \\frac{d_{c}}{\\varepsilon_{c} b_{c}}$")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ax.axvline</a:t>
            </a:r>
            <a:r>
              <a:rPr lang="en-GB" sz="800" dirty="0">
                <a:latin typeface="Consolas" panose="020B0609020204030204" pitchFamily="49" charset="0"/>
              </a:rPr>
              <a:t>(K_crit2,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='</a:t>
            </a:r>
            <a:r>
              <a:rPr lang="en-GB" sz="800" dirty="0" err="1">
                <a:latin typeface="Consolas" panose="020B0609020204030204" pitchFamily="49" charset="0"/>
              </a:rPr>
              <a:t>sandybrown</a:t>
            </a:r>
            <a:r>
              <a:rPr lang="en-GB" sz="800" dirty="0">
                <a:latin typeface="Consolas" panose="020B0609020204030204" pitchFamily="49" charset="0"/>
              </a:rPr>
              <a:t>',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label="$K_{</a:t>
            </a:r>
            <a:r>
              <a:rPr lang="en-GB" sz="800" dirty="0" err="1">
                <a:latin typeface="Consolas" panose="020B0609020204030204" pitchFamily="49" charset="0"/>
              </a:rPr>
              <a:t>crit</a:t>
            </a:r>
            <a:r>
              <a:rPr lang="en-GB" sz="800" dirty="0">
                <a:latin typeface="Consolas" panose="020B0609020204030204" pitchFamily="49" charset="0"/>
              </a:rPr>
              <a:t>, 2} = \\frac{d_{c}}{\\varepsilon_{c} b_{c}} \\left( \\frac{1}{1-\\frac{d_{p}}{\\varepsilon_{p} b_{p}} \\frac{b_{c}}{r}} \\right)$")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 = {"alpha":0.4, "</a:t>
            </a:r>
            <a:r>
              <a:rPr lang="en-GB" sz="800" dirty="0" err="1">
                <a:latin typeface="Consolas" panose="020B0609020204030204" pitchFamily="49" charset="0"/>
              </a:rPr>
              <a:t>linestyle</a:t>
            </a:r>
            <a:r>
              <a:rPr lang="en-GB" sz="800" dirty="0">
                <a:latin typeface="Consolas" panose="020B0609020204030204" pitchFamily="49" charset="0"/>
              </a:rPr>
              <a:t>":":"}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ax.axhline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N_crit</a:t>
            </a:r>
            <a:r>
              <a:rPr lang="en-GB" sz="800" dirty="0">
                <a:latin typeface="Consolas" panose="020B0609020204030204" pitchFamily="49" charset="0"/>
              </a:rPr>
              <a:t>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mediumseagreen</a:t>
            </a:r>
            <a:r>
              <a:rPr lang="en-GB" sz="800" dirty="0">
                <a:latin typeface="Consolas" panose="020B0609020204030204" pitchFamily="49" charset="0"/>
              </a:rPr>
              <a:t>',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label="$N^{*} = \\frac{d_{c}}{\\varepsilon_{c} b_{c}}$")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ax.axhline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C_crit</a:t>
            </a:r>
            <a:r>
              <a:rPr lang="en-GB" sz="800" dirty="0">
                <a:latin typeface="Consolas" panose="020B0609020204030204" pitchFamily="49" charset="0"/>
              </a:rPr>
              <a:t>, **</a:t>
            </a:r>
            <a:r>
              <a:rPr lang="en-GB" sz="800" dirty="0" err="1">
                <a:latin typeface="Consolas" panose="020B0609020204030204" pitchFamily="49" charset="0"/>
              </a:rPr>
              <a:t>crit_line_style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= '</a:t>
            </a:r>
            <a:r>
              <a:rPr lang="en-GB" sz="800" dirty="0" err="1">
                <a:latin typeface="Consolas" panose="020B0609020204030204" pitchFamily="49" charset="0"/>
              </a:rPr>
              <a:t>mediumvioletred</a:t>
            </a:r>
            <a:r>
              <a:rPr lang="en-GB" sz="800" dirty="0">
                <a:latin typeface="Consolas" panose="020B0609020204030204" pitchFamily="49" charset="0"/>
              </a:rPr>
              <a:t>',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label="$C^{*} = \\frac{d_{p}}{\\varepsilon_{p} b_{p}}$")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ax.legend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bbox_to_anchor</a:t>
            </a:r>
            <a:r>
              <a:rPr lang="en-GB" sz="800" dirty="0">
                <a:latin typeface="Consolas" panose="020B0609020204030204" pitchFamily="49" charset="0"/>
              </a:rPr>
              <a:t>=(1,1))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ax.grid</a:t>
            </a:r>
            <a:r>
              <a:rPr lang="en-GB" sz="800" dirty="0">
                <a:latin typeface="Consolas" panose="020B0609020204030204" pitchFamily="49" charset="0"/>
              </a:rPr>
              <a:t>(alpha = 0.5)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("Carrying capacity K, units $\\</a:t>
            </a:r>
            <a:r>
              <a:rPr lang="en-GB" sz="800" dirty="0" err="1">
                <a:latin typeface="Consolas" panose="020B0609020204030204" pitchFamily="49" charset="0"/>
              </a:rPr>
              <a:t>frac</a:t>
            </a:r>
            <a:r>
              <a:rPr lang="en-GB" sz="800" dirty="0">
                <a:latin typeface="Consolas" panose="020B0609020204030204" pitchFamily="49" charset="0"/>
              </a:rPr>
              <a:t>{kg}{m^{2}}$")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("Producer (N), Consumer (C) and Predator (P) density")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42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803686"/>
            <a:ext cx="4752528" cy="4643201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1" y="363830"/>
            <a:ext cx="11197255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Bifurcation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 (r): Producers-Consumers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511030" y="1588242"/>
            <a:ext cx="4728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400" b="1" dirty="0" smtClean="0">
                <a:solidFill>
                  <a:srgbClr val="E289C1"/>
                </a:solidFill>
                <a:latin typeface="Ink Free" panose="03080402000500000000" pitchFamily="66" charset="0"/>
              </a:rPr>
              <a:t>K = 15</a:t>
            </a:r>
            <a:endParaRPr lang="en-GB" sz="1400" b="1" dirty="0" smtClean="0">
              <a:solidFill>
                <a:srgbClr val="E289C1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4766" y="4872985"/>
            <a:ext cx="56233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solidFill>
                  <a:srgbClr val="4BB97C"/>
                </a:solidFill>
                <a:latin typeface="Ink Free" panose="03080402000500000000" pitchFamily="66" charset="0"/>
              </a:rPr>
              <a:t>After r=0.2, the producers are limited by their carrying capacity</a:t>
            </a:r>
            <a:endParaRPr lang="en-GB" b="1" dirty="0" smtClean="0">
              <a:solidFill>
                <a:srgbClr val="4BB97C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/>
              <p:nvPr/>
            </p:nvSpPr>
            <p:spPr>
              <a:xfrm>
                <a:off x="8759502" y="1809052"/>
                <a:ext cx="270291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𝐶𝑁</m:t>
                      </m:r>
                    </m:oMath>
                  </m:oMathPara>
                </a14:m>
                <a:endParaRPr lang="en-DE" sz="1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7BB859-02F1-5E40-B03A-34D684CB3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02" y="1809052"/>
                <a:ext cx="270291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/>
              <p:nvPr/>
            </p:nvSpPr>
            <p:spPr>
              <a:xfrm>
                <a:off x="9387501" y="2724205"/>
                <a:ext cx="208140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𝐶𝑁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DE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14A29F-1354-FE43-8778-35EADFF0B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01" y="2724205"/>
                <a:ext cx="2081404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63960" y="3399891"/>
            <a:ext cx="67037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 smtClean="0">
                <a:solidFill>
                  <a:srgbClr val="C71585"/>
                </a:solidFill>
                <a:latin typeface="Ink Free" panose="03080402000500000000" pitchFamily="66" charset="0"/>
              </a:rPr>
              <a:t>Consumers can eat more and more as the growth rate of producers increases</a:t>
            </a:r>
            <a:endParaRPr lang="en-GB" b="1" dirty="0" smtClean="0">
              <a:solidFill>
                <a:srgbClr val="C71585"/>
              </a:solidFill>
              <a:latin typeface="Ink Free" panose="03080402000500000000" pitchFamily="66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19201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wriTqFI9r4I6PxpAyBrmMA=="},{"name":"PresentationTitle","value":"AvlRTH9CWmogWkr2wzBeunOLXQaMfPEECzSA+U0O7uhz/fGca+JEfK5g+3BegwkLTPLM1OicYUOdTmPoGfMNpw=="}]}]]></Templafy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4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5B29B696-7354-412C-9B8E-ED20D22F6B23}">
  <ds:schemaRefs/>
</ds:datastoreItem>
</file>

<file path=customXml/itemProps10.xml><?xml version="1.0" encoding="utf-8"?>
<ds:datastoreItem xmlns:ds="http://schemas.openxmlformats.org/officeDocument/2006/customXml" ds:itemID="{13E49BFF-71DE-4302-A09B-0BBDE20F60B2}">
  <ds:schemaRefs/>
</ds:datastoreItem>
</file>

<file path=customXml/itemProps11.xml><?xml version="1.0" encoding="utf-8"?>
<ds:datastoreItem xmlns:ds="http://schemas.openxmlformats.org/officeDocument/2006/customXml" ds:itemID="{D76D9B27-DF92-4A21-8607-D7F4A32EEB91}">
  <ds:schemaRefs/>
</ds:datastoreItem>
</file>

<file path=customXml/itemProps12.xml><?xml version="1.0" encoding="utf-8"?>
<ds:datastoreItem xmlns:ds="http://schemas.openxmlformats.org/officeDocument/2006/customXml" ds:itemID="{D6831699-A57F-4869-90DF-828B8CA1A294}">
  <ds:schemaRefs/>
</ds:datastoreItem>
</file>

<file path=customXml/itemProps13.xml><?xml version="1.0" encoding="utf-8"?>
<ds:datastoreItem xmlns:ds="http://schemas.openxmlformats.org/officeDocument/2006/customXml" ds:itemID="{6C916F43-9124-44CD-9B93-66E69208B9B5}">
  <ds:schemaRefs/>
</ds:datastoreItem>
</file>

<file path=customXml/itemProps14.xml><?xml version="1.0" encoding="utf-8"?>
<ds:datastoreItem xmlns:ds="http://schemas.openxmlformats.org/officeDocument/2006/customXml" ds:itemID="{8D8E17F3-013D-4EA9-B994-8AC39CD19B9E}">
  <ds:schemaRefs/>
</ds:datastoreItem>
</file>

<file path=customXml/itemProps15.xml><?xml version="1.0" encoding="utf-8"?>
<ds:datastoreItem xmlns:ds="http://schemas.openxmlformats.org/officeDocument/2006/customXml" ds:itemID="{3BC71E59-3CBA-4BFE-BB71-F9439581AFED}">
  <ds:schemaRefs/>
</ds:datastoreItem>
</file>

<file path=customXml/itemProps16.xml><?xml version="1.0" encoding="utf-8"?>
<ds:datastoreItem xmlns:ds="http://schemas.openxmlformats.org/officeDocument/2006/customXml" ds:itemID="{8B18CE2E-9396-4F1B-BA01-7F1A4A9816A0}">
  <ds:schemaRefs/>
</ds:datastoreItem>
</file>

<file path=customXml/itemProps17.xml><?xml version="1.0" encoding="utf-8"?>
<ds:datastoreItem xmlns:ds="http://schemas.openxmlformats.org/officeDocument/2006/customXml" ds:itemID="{326FA57C-221C-4BB0-8F17-D88CFC52E2D4}">
  <ds:schemaRefs/>
</ds:datastoreItem>
</file>

<file path=customXml/itemProps18.xml><?xml version="1.0" encoding="utf-8"?>
<ds:datastoreItem xmlns:ds="http://schemas.openxmlformats.org/officeDocument/2006/customXml" ds:itemID="{7EF9038A-6E44-4B90-8107-75E64A5AC997}">
  <ds:schemaRefs/>
</ds:datastoreItem>
</file>

<file path=customXml/itemProps19.xml><?xml version="1.0" encoding="utf-8"?>
<ds:datastoreItem xmlns:ds="http://schemas.openxmlformats.org/officeDocument/2006/customXml" ds:itemID="{CECFFB35-AF9A-4B86-9FD1-57E874D1EC6C}">
  <ds:schemaRefs/>
</ds:datastoreItem>
</file>

<file path=customXml/itemProps2.xml><?xml version="1.0" encoding="utf-8"?>
<ds:datastoreItem xmlns:ds="http://schemas.openxmlformats.org/officeDocument/2006/customXml" ds:itemID="{4D5E1A10-B5E6-482A-9521-846112537EBC}">
  <ds:schemaRefs/>
</ds:datastoreItem>
</file>

<file path=customXml/itemProps20.xml><?xml version="1.0" encoding="utf-8"?>
<ds:datastoreItem xmlns:ds="http://schemas.openxmlformats.org/officeDocument/2006/customXml" ds:itemID="{2ED0173C-AE09-4B7F-A60F-B997562C679E}">
  <ds:schemaRefs/>
</ds:datastoreItem>
</file>

<file path=customXml/itemProps21.xml><?xml version="1.0" encoding="utf-8"?>
<ds:datastoreItem xmlns:ds="http://schemas.openxmlformats.org/officeDocument/2006/customXml" ds:itemID="{06A08628-70D4-45A7-B837-AFA6E606A0DB}">
  <ds:schemaRefs/>
</ds:datastoreItem>
</file>

<file path=customXml/itemProps22.xml><?xml version="1.0" encoding="utf-8"?>
<ds:datastoreItem xmlns:ds="http://schemas.openxmlformats.org/officeDocument/2006/customXml" ds:itemID="{D98EA6F3-ADEA-4C30-91D2-D0D67D6FEF58}">
  <ds:schemaRefs/>
</ds:datastoreItem>
</file>

<file path=customXml/itemProps23.xml><?xml version="1.0" encoding="utf-8"?>
<ds:datastoreItem xmlns:ds="http://schemas.openxmlformats.org/officeDocument/2006/customXml" ds:itemID="{D5EA0450-8A79-4C51-B393-654ABD242C18}">
  <ds:schemaRefs/>
</ds:datastoreItem>
</file>

<file path=customXml/itemProps24.xml><?xml version="1.0" encoding="utf-8"?>
<ds:datastoreItem xmlns:ds="http://schemas.openxmlformats.org/officeDocument/2006/customXml" ds:itemID="{C1527263-4AEE-4582-82C7-C8EFB95CBC11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7FEA1E6D-AEEC-41D9-9E9A-45BA2EAE1656}">
  <ds:schemaRefs/>
</ds:datastoreItem>
</file>

<file path=customXml/itemProps5.xml><?xml version="1.0" encoding="utf-8"?>
<ds:datastoreItem xmlns:ds="http://schemas.openxmlformats.org/officeDocument/2006/customXml" ds:itemID="{E2BB9A4E-C538-E849-A13B-27696786232A}">
  <ds:schemaRefs/>
</ds:datastoreItem>
</file>

<file path=customXml/itemProps6.xml><?xml version="1.0" encoding="utf-8"?>
<ds:datastoreItem xmlns:ds="http://schemas.openxmlformats.org/officeDocument/2006/customXml" ds:itemID="{E0923886-CA3E-174F-AFFE-AF6D24696DF9}">
  <ds:schemaRefs/>
</ds:datastoreItem>
</file>

<file path=customXml/itemProps7.xml><?xml version="1.0" encoding="utf-8"?>
<ds:datastoreItem xmlns:ds="http://schemas.openxmlformats.org/officeDocument/2006/customXml" ds:itemID="{42D5064B-52AA-417F-9880-734282874D29}">
  <ds:schemaRefs/>
</ds:datastoreItem>
</file>

<file path=customXml/itemProps8.xml><?xml version="1.0" encoding="utf-8"?>
<ds:datastoreItem xmlns:ds="http://schemas.openxmlformats.org/officeDocument/2006/customXml" ds:itemID="{E2B7188D-FA99-4860-A8E3-3D909F952BEB}">
  <ds:schemaRefs/>
</ds:datastoreItem>
</file>

<file path=customXml/itemProps9.xml><?xml version="1.0" encoding="utf-8"?>
<ds:datastoreItem xmlns:ds="http://schemas.openxmlformats.org/officeDocument/2006/customXml" ds:itemID="{685D9718-396E-4CC0-B2EE-4BB116087E3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1488</TotalTime>
  <Words>3345</Words>
  <Application>Microsoft Office PowerPoint</Application>
  <PresentationFormat>Custom</PresentationFormat>
  <Paragraphs>391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PGothic</vt:lpstr>
      <vt:lpstr>Arial</vt:lpstr>
      <vt:lpstr>Cambria Math</vt:lpstr>
      <vt:lpstr>Consolas</vt:lpstr>
      <vt:lpstr>Ink Free</vt:lpstr>
      <vt:lpstr>Open Sans</vt:lpstr>
      <vt:lpstr>Verdana</vt:lpstr>
      <vt:lpstr>Blank</vt:lpstr>
      <vt:lpstr>Trophic control</vt:lpstr>
      <vt:lpstr>Trophic chain: model parameters</vt:lpstr>
      <vt:lpstr>Lotka-Volterra equations: Producers-Consumers</vt:lpstr>
      <vt:lpstr>Bifurcation diagram (K): Producers-Consumers</vt:lpstr>
      <vt:lpstr>Python code</vt:lpstr>
      <vt:lpstr>Lotka-Volterra equations: Producers-Consumers-Predators</vt:lpstr>
      <vt:lpstr>Bifurcation diagram (K): Producers-Consumers-Predators</vt:lpstr>
      <vt:lpstr>Python code</vt:lpstr>
      <vt:lpstr>Bifurcation diagram (r): Producers-Consumers</vt:lpstr>
      <vt:lpstr>Bifurcation diagram (r): Producers-Consumers-Predators</vt:lpstr>
      <vt:lpstr>Python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132</cp:revision>
  <dcterms:created xsi:type="dcterms:W3CDTF">2017-07-31T08:31:56Z</dcterms:created>
  <dcterms:modified xsi:type="dcterms:W3CDTF">2021-10-26T21:00:04Z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