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30"/>
  </p:sldMasterIdLst>
  <p:notesMasterIdLst>
    <p:notesMasterId r:id="rId49"/>
  </p:notesMasterIdLst>
  <p:handoutMasterIdLst>
    <p:handoutMasterId r:id="rId50"/>
  </p:handoutMasterIdLst>
  <p:sldIdLst>
    <p:sldId id="260" r:id="rId31"/>
    <p:sldId id="257" r:id="rId32"/>
    <p:sldId id="261" r:id="rId33"/>
    <p:sldId id="262" r:id="rId34"/>
    <p:sldId id="263" r:id="rId35"/>
    <p:sldId id="264" r:id="rId36"/>
    <p:sldId id="265" r:id="rId37"/>
    <p:sldId id="267" r:id="rId38"/>
    <p:sldId id="268" r:id="rId39"/>
    <p:sldId id="271" r:id="rId40"/>
    <p:sldId id="270" r:id="rId41"/>
    <p:sldId id="272" r:id="rId42"/>
    <p:sldId id="274" r:id="rId43"/>
    <p:sldId id="275" r:id="rId44"/>
    <p:sldId id="276" r:id="rId45"/>
    <p:sldId id="278" r:id="rId46"/>
    <p:sldId id="279" r:id="rId47"/>
    <p:sldId id="280" r:id="rId48"/>
  </p:sldIdLst>
  <p:sldSz cx="12190413" cy="6858000"/>
  <p:notesSz cx="6858000" cy="9144000"/>
  <p:custDataLst>
    <p:tags r:id="rId51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080"/>
    <a:srgbClr val="2F3EEA"/>
    <a:srgbClr val="3CB371"/>
    <a:srgbClr val="4169E1"/>
    <a:srgbClr val="FFFFFF"/>
    <a:srgbClr val="990000"/>
    <a:srgbClr val="000000"/>
    <a:srgbClr val="FFCC00"/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10" autoAdjust="0"/>
    <p:restoredTop sz="94895" autoAdjust="0"/>
  </p:normalViewPr>
  <p:slideViewPr>
    <p:cSldViewPr showGuides="1">
      <p:cViewPr>
        <p:scale>
          <a:sx n="125" d="100"/>
          <a:sy n="125" d="100"/>
        </p:scale>
        <p:origin x="312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9.xml"/><Relationship Id="rId21" Type="http://schemas.openxmlformats.org/officeDocument/2006/relationships/customXml" Target="../customXml/item21.xml"/><Relationship Id="rId34" Type="http://schemas.openxmlformats.org/officeDocument/2006/relationships/slide" Target="slides/slide4.xml"/><Relationship Id="rId42" Type="http://schemas.openxmlformats.org/officeDocument/2006/relationships/slide" Target="slides/slide12.xml"/><Relationship Id="rId47" Type="http://schemas.openxmlformats.org/officeDocument/2006/relationships/slide" Target="slides/slide17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slide" Target="slides/slide3.xml"/><Relationship Id="rId38" Type="http://schemas.openxmlformats.org/officeDocument/2006/relationships/slide" Target="slides/slide8.xml"/><Relationship Id="rId46" Type="http://schemas.openxmlformats.org/officeDocument/2006/relationships/slide" Target="slides/slide16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slide" Target="slides/slide11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slide" Target="slides/slide2.xml"/><Relationship Id="rId37" Type="http://schemas.openxmlformats.org/officeDocument/2006/relationships/slide" Target="slides/slide7.xml"/><Relationship Id="rId40" Type="http://schemas.openxmlformats.org/officeDocument/2006/relationships/slide" Target="slides/slide10.xml"/><Relationship Id="rId45" Type="http://schemas.openxmlformats.org/officeDocument/2006/relationships/slide" Target="slides/slide15.xml"/><Relationship Id="rId53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" Target="slides/slide6.xml"/><Relationship Id="rId49" Type="http://schemas.openxmlformats.org/officeDocument/2006/relationships/notesMaster" Target="notesMasters/notesMaster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1.xml"/><Relationship Id="rId44" Type="http://schemas.openxmlformats.org/officeDocument/2006/relationships/slide" Target="slides/slide14.xml"/><Relationship Id="rId52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slideMaster" Target="slideMasters/slideMaster1.xml"/><Relationship Id="rId35" Type="http://schemas.openxmlformats.org/officeDocument/2006/relationships/slide" Target="slides/slide5.xml"/><Relationship Id="rId43" Type="http://schemas.openxmlformats.org/officeDocument/2006/relationships/slide" Target="slides/slide13.xml"/><Relationship Id="rId48" Type="http://schemas.openxmlformats.org/officeDocument/2006/relationships/slide" Target="slides/slide18.xml"/><Relationship Id="rId8" Type="http://schemas.openxmlformats.org/officeDocument/2006/relationships/customXml" Target="../customXml/item8.xml"/><Relationship Id="rId51" Type="http://schemas.openxmlformats.org/officeDocument/2006/relationships/tags" Target="tags/tag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could have made</a:t>
            </a:r>
            <a:r>
              <a:rPr lang="en-GB" baseline="0" dirty="0" smtClean="0"/>
              <a:t> a 4</a:t>
            </a:r>
            <a:r>
              <a:rPr lang="en-GB" baseline="30000" dirty="0" smtClean="0"/>
              <a:t>th</a:t>
            </a:r>
            <a:r>
              <a:rPr lang="en-GB" baseline="0" dirty="0" smtClean="0"/>
              <a:t> compartment for our hospitalized I, but we thought this is outside the scope.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1588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05984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97527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89536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24395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52652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2F3E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rgbClr val="2F3E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2F3E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7960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2F3E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16b88ff3-bba9-48d2-8e1c-9fe7f1110e47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 Food</a:t>
            </a:r>
          </a:p>
        </p:txBody>
      </p:sp>
      <p:sp>
        <p:nvSpPr>
          <p:cNvPr id="5" name="date" descr="{&quot;templafy&quot;:{&quot;id&quot;:&quot;c6a693af-aaa5-48cb-b3a2-c425f5949718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13 September 2021</a:t>
            </a:r>
          </a:p>
        </p:txBody>
      </p:sp>
      <p:sp>
        <p:nvSpPr>
          <p:cNvPr id="7" name="text" descr="{&quot;templafy&quot;:{&quot;id&quot;:&quot;15825e59-a19e-41a7-9af1-9cda61a7831d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GB" sz="700" dirty="0">
                <a:solidFill>
                  <a:schemeClr val="bg1"/>
                </a:solidFill>
                <a:latin typeface="+mn-lt"/>
              </a:rPr>
              <a:t>Mathematical Models in Ecology - SIR Models</a:t>
            </a: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5.xml"/><Relationship Id="rId1" Type="http://schemas.openxmlformats.org/officeDocument/2006/relationships/customXml" Target="../../customXml/item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6.png"/><Relationship Id="rId2" Type="http://schemas.openxmlformats.org/officeDocument/2006/relationships/customXml" Target="../../customXml/item27.xml"/><Relationship Id="rId1" Type="http://schemas.openxmlformats.org/officeDocument/2006/relationships/customXml" Target="../../customXml/item26.xml"/><Relationship Id="rId6" Type="http://schemas.openxmlformats.org/officeDocument/2006/relationships/image" Target="../media/image35.png"/><Relationship Id="rId5" Type="http://schemas.openxmlformats.org/officeDocument/2006/relationships/image" Target="../media/image38.png"/><Relationship Id="rId10" Type="http://schemas.openxmlformats.org/officeDocument/2006/relationships/image" Target="../media/image39.pn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42.png"/><Relationship Id="rId2" Type="http://schemas.openxmlformats.org/officeDocument/2006/relationships/customXml" Target="../../customXml/item25.xml"/><Relationship Id="rId1" Type="http://schemas.openxmlformats.org/officeDocument/2006/relationships/customXml" Target="../../customXml/item24.xml"/><Relationship Id="rId6" Type="http://schemas.openxmlformats.org/officeDocument/2006/relationships/image" Target="../media/image41.png"/><Relationship Id="rId11" Type="http://schemas.openxmlformats.org/officeDocument/2006/relationships/image" Target="../media/image31.png"/><Relationship Id="rId5" Type="http://schemas.openxmlformats.org/officeDocument/2006/relationships/image" Target="../media/image40.png"/><Relationship Id="rId10" Type="http://schemas.openxmlformats.org/officeDocument/2006/relationships/image" Target="../media/image44.png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47.png"/><Relationship Id="rId2" Type="http://schemas.openxmlformats.org/officeDocument/2006/relationships/customXml" Target="../../customXml/item29.xml"/><Relationship Id="rId1" Type="http://schemas.openxmlformats.org/officeDocument/2006/relationships/customXml" Target="../../customXml/item28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4.png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10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1.png"/><Relationship Id="rId2" Type="http://schemas.openxmlformats.org/officeDocument/2006/relationships/customXml" Target="../../customXml/item18.xml"/><Relationship Id="rId1" Type="http://schemas.openxmlformats.org/officeDocument/2006/relationships/customXml" Target="../../customXml/item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1.png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7.png"/><Relationship Id="rId2" Type="http://schemas.openxmlformats.org/officeDocument/2006/relationships/customXml" Target="../../customXml/item19.xml"/><Relationship Id="rId1" Type="http://schemas.openxmlformats.org/officeDocument/2006/relationships/customXml" Target="../../customXml/item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1.png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14.xml"/><Relationship Id="rId6" Type="http://schemas.openxmlformats.org/officeDocument/2006/relationships/image" Target="../media/image20.png"/><Relationship Id="rId5" Type="http://schemas.openxmlformats.org/officeDocument/2006/relationships/image" Target="../media/image190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6.png"/><Relationship Id="rId2" Type="http://schemas.openxmlformats.org/officeDocument/2006/relationships/customXml" Target="../../customXml/item16.xml"/><Relationship Id="rId1" Type="http://schemas.openxmlformats.org/officeDocument/2006/relationships/customXml" Target="../../customXml/item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90.png"/><Relationship Id="rId2" Type="http://schemas.openxmlformats.org/officeDocument/2006/relationships/customXml" Target="../../customXml/item20.xml"/><Relationship Id="rId1" Type="http://schemas.openxmlformats.org/officeDocument/2006/relationships/customXml" Target="../../customXml/item2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2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5.png"/><Relationship Id="rId2" Type="http://schemas.openxmlformats.org/officeDocument/2006/relationships/customXml" Target="../../customXml/item23.xml"/><Relationship Id="rId1" Type="http://schemas.openxmlformats.org/officeDocument/2006/relationships/customXml" Target="../../customXml/item22.xml"/><Relationship Id="rId6" Type="http://schemas.openxmlformats.org/officeDocument/2006/relationships/image" Target="../media/image34.png"/><Relationship Id="rId11" Type="http://schemas.openxmlformats.org/officeDocument/2006/relationships/image" Target="../media/image28.png"/><Relationship Id="rId5" Type="http://schemas.openxmlformats.org/officeDocument/2006/relationships/image" Target="../media/image33.png"/><Relationship Id="rId10" Type="http://schemas.openxmlformats.org/officeDocument/2006/relationships/image" Target="../media/image37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7200" dirty="0" smtClean="0"/>
              <a:t>Covid-19 epidemic </a:t>
            </a:r>
            <a:br>
              <a:rPr lang="en-GB" sz="7200" dirty="0" smtClean="0"/>
            </a:br>
            <a:r>
              <a:rPr lang="en-GB" sz="7200" dirty="0" smtClean="0"/>
              <a:t>by SIR models</a:t>
            </a:r>
            <a:endParaRPr lang="en-GB" sz="7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2400" dirty="0" smtClean="0"/>
              <a:t>Group: Amalia Bogri, Christian </a:t>
            </a:r>
            <a:r>
              <a:rPr lang="en-GB" sz="2400" dirty="0" err="1" smtClean="0"/>
              <a:t>Berrig</a:t>
            </a:r>
            <a:r>
              <a:rPr lang="en-GB" sz="2400" dirty="0" smtClean="0"/>
              <a:t> &amp; Jonas </a:t>
            </a:r>
            <a:r>
              <a:rPr lang="en-GB" sz="2400" dirty="0" err="1" smtClean="0"/>
              <a:t>Bolduan</a:t>
            </a:r>
            <a:endParaRPr lang="en-GB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5995EB-10E4-4119-B468-5CD7D10A093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65" y="2355407"/>
            <a:ext cx="8074658" cy="3999597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 bwMode="auto">
          <a:xfrm>
            <a:off x="141965" y="1050950"/>
            <a:ext cx="648072" cy="648072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936292" y="260648"/>
            <a:ext cx="4726866" cy="1945113"/>
          </a:xfrm>
          <a:prstGeom prst="rect">
            <a:avLst/>
          </a:prstGeom>
          <a:solidFill>
            <a:srgbClr val="2F3EEA">
              <a:alpha val="10196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288220" y="1050950"/>
            <a:ext cx="28533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sz="4000" dirty="0" smtClean="0">
                <a:solidFill>
                  <a:schemeClr val="bg1"/>
                </a:solidFill>
                <a:latin typeface="+mn-lt"/>
              </a:rPr>
              <a:t>f.</a:t>
            </a:r>
            <a:endParaRPr lang="en-GB" sz="4000" dirty="0" err="1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8999" y="476671"/>
            <a:ext cx="4488527" cy="16927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Interesting case of seasonality:</a:t>
            </a:r>
          </a:p>
          <a:p>
            <a:pPr>
              <a:spcBef>
                <a:spcPts val="0"/>
              </a:spcBef>
            </a:pPr>
            <a:r>
              <a:rPr lang="en-GB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With a (very) different set of initial parameters, we observed chaotic behaviour, and a strange attractor behaviour in the phase plane.</a:t>
            </a:r>
          </a:p>
          <a:p>
            <a:pPr>
              <a:spcBef>
                <a:spcPts val="0"/>
              </a:spcBef>
            </a:pP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endParaRPr lang="en-GB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838190" y="1540703"/>
            <a:ext cx="2273726" cy="648072"/>
            <a:chOff x="8326781" y="4160155"/>
            <a:chExt cx="2061608" cy="64807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8410249" y="4250441"/>
                  <a:ext cx="1660662" cy="46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 algn="l">
                    <a:spcBef>
                      <a:spcPts val="432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𝑑𝑆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GB" dirty="0" err="1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0249" y="4250441"/>
                  <a:ext cx="1660662" cy="4675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ounded Rectangle 27"/>
            <p:cNvSpPr/>
            <p:nvPr/>
          </p:nvSpPr>
          <p:spPr bwMode="auto">
            <a:xfrm>
              <a:off x="8326781" y="4160155"/>
              <a:ext cx="2061608" cy="648072"/>
            </a:xfrm>
            <a:prstGeom prst="roundRect">
              <a:avLst/>
            </a:prstGeom>
            <a:noFill/>
            <a:ln w="38100" cap="flat" cmpd="sng" algn="ctr">
              <a:solidFill>
                <a:srgbClr val="4169E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285396" y="1537826"/>
            <a:ext cx="1956241" cy="648072"/>
            <a:chOff x="10654819" y="3720418"/>
            <a:chExt cx="1956241" cy="64807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10694969" y="3807281"/>
                  <a:ext cx="1648656" cy="4675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432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𝑑𝐼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𝛽𝜑</m:t>
                        </m:r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GB" dirty="0" err="1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4969" y="3807281"/>
                  <a:ext cx="1648656" cy="4675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Rounded Rectangle 32"/>
            <p:cNvSpPr/>
            <p:nvPr/>
          </p:nvSpPr>
          <p:spPr bwMode="auto">
            <a:xfrm>
              <a:off x="10654819" y="3720418"/>
              <a:ext cx="1956241" cy="648072"/>
            </a:xfrm>
            <a:prstGeom prst="roundRect">
              <a:avLst/>
            </a:prstGeom>
            <a:noFill/>
            <a:ln w="38100" cap="flat" cmpd="sng" algn="ctr">
              <a:solidFill>
                <a:srgbClr val="F0808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324192" y="1537826"/>
            <a:ext cx="1627460" cy="851881"/>
            <a:chOff x="10694969" y="4462162"/>
            <a:chExt cx="868174" cy="8518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0694969" y="4549025"/>
                  <a:ext cx="868174" cy="7650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432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GB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  <a:p>
                  <a:pPr algn="l">
                    <a:spcBef>
                      <a:spcPts val="432"/>
                    </a:spcBef>
                  </a:pPr>
                  <a:endParaRPr lang="en-GB" dirty="0" err="1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4969" y="4549025"/>
                  <a:ext cx="868174" cy="76501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ounded Rectangle 35"/>
            <p:cNvSpPr/>
            <p:nvPr/>
          </p:nvSpPr>
          <p:spPr bwMode="auto">
            <a:xfrm>
              <a:off x="10731644" y="4462162"/>
              <a:ext cx="774803" cy="648072"/>
            </a:xfrm>
            <a:prstGeom prst="roundRect">
              <a:avLst/>
            </a:prstGeom>
            <a:noFill/>
            <a:ln w="38100" cap="flat" cmpd="sng" algn="ctr">
              <a:solidFill>
                <a:srgbClr val="3CB37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91" b="67448"/>
          <a:stretch/>
        </p:blipFill>
        <p:spPr>
          <a:xfrm>
            <a:off x="5741006" y="13981"/>
            <a:ext cx="2029460" cy="12911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026" y="2447856"/>
            <a:ext cx="3876567" cy="3876567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64456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438" y="2554840"/>
            <a:ext cx="3863396" cy="38633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68"/>
          <a:stretch/>
        </p:blipFill>
        <p:spPr>
          <a:xfrm>
            <a:off x="65187" y="2491694"/>
            <a:ext cx="8248620" cy="3989688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 bwMode="auto">
          <a:xfrm>
            <a:off x="141965" y="1050950"/>
            <a:ext cx="648072" cy="648072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936292" y="260648"/>
            <a:ext cx="4726866" cy="1945113"/>
          </a:xfrm>
          <a:prstGeom prst="rect">
            <a:avLst/>
          </a:prstGeom>
          <a:solidFill>
            <a:srgbClr val="2F3EEA">
              <a:alpha val="10196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288220" y="1050950"/>
            <a:ext cx="42800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sz="4000" dirty="0" smtClean="0">
                <a:solidFill>
                  <a:schemeClr val="bg1"/>
                </a:solidFill>
                <a:latin typeface="+mn-lt"/>
              </a:rPr>
              <a:t>g.</a:t>
            </a:r>
            <a:endParaRPr lang="en-GB" sz="4000" dirty="0" err="1" smtClean="0">
              <a:solidFill>
                <a:schemeClr val="bg1"/>
              </a:solidFill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1068394" y="441895"/>
                <a:ext cx="6310112" cy="19728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spcBef>
                    <a:spcPts val="0"/>
                  </a:spcBef>
                </a:pPr>
                <a:r>
                  <a:rPr lang="en-GB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Parameters: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Same as before, with loss of immunity.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Perceived risk</a:t>
                </a: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l-GR" sz="1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𝜷</m:t>
                    </m:r>
                  </m:oMath>
                </a14:m>
                <a:r>
                  <a:rPr lang="el-GR" sz="1800" b="1" dirty="0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GB" sz="1800" b="1" dirty="0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is a function of </a:t>
                </a:r>
                <a:r>
                  <a:rPr lang="en-GB" sz="1800" b="1" dirty="0" smtClean="0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S, </a:t>
                </a:r>
                <a14:m>
                  <m:oMath xmlns:m="http://schemas.openxmlformats.org/officeDocument/2006/math">
                    <m:r>
                      <a:rPr lang="el-G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𝜁</m:t>
                    </m:r>
                    <m: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S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GB" sz="1800" dirty="0" smtClean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ζ</m:t>
                      </m:r>
                      <m:d>
                        <m:dPr>
                          <m:ctrlP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</m:d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𝑆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/5∙</m:t>
                      </m:r>
                      <m:sSup>
                        <m:sSup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10</m:t>
                          </m:r>
                        </m:e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GB" sz="1800" b="1" dirty="0" smtClean="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GB" sz="1800" b="1" dirty="0" smtClean="0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When S decrease (i.e. </a:t>
                </a:r>
                <a:r>
                  <a:rPr lang="en-GB" sz="1800" b="1" i="1" dirty="0" smtClean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</a:t>
                </a:r>
                <a:r>
                  <a:rPr lang="en-GB" sz="1800" b="1" dirty="0" smtClean="0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increases), </a:t>
                </a:r>
                <a:endParaRPr lang="en-GB" sz="1800" b="1" i="1" dirty="0" smtClean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     </m:t>
                    </m:r>
                    <m:r>
                      <a:rPr lang="el-GR" sz="1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𝜷</m:t>
                    </m:r>
                  </m:oMath>
                </a14:m>
                <a:r>
                  <a:rPr lang="el-GR" sz="1800" b="1" dirty="0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GB" sz="1800" b="1" dirty="0" smtClean="0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decreases (i.e. we have less transmission).</a:t>
                </a:r>
                <a:endParaRPr lang="en-GB" sz="1800" b="1" dirty="0" smtClean="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GB" sz="18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394" y="441895"/>
                <a:ext cx="6310112" cy="1972848"/>
              </a:xfrm>
              <a:prstGeom prst="rect">
                <a:avLst/>
              </a:prstGeom>
              <a:blipFill>
                <a:blip r:embed="rId7"/>
                <a:stretch>
                  <a:fillRect l="-2415" t="-40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91" b="67448"/>
          <a:stretch/>
        </p:blipFill>
        <p:spPr>
          <a:xfrm>
            <a:off x="5741006" y="13981"/>
            <a:ext cx="2029460" cy="1291185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5838190" y="1540703"/>
            <a:ext cx="2273726" cy="648072"/>
            <a:chOff x="8326781" y="4160155"/>
            <a:chExt cx="2061608" cy="64807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8410249" y="4250441"/>
                  <a:ext cx="1626128" cy="46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 algn="l">
                    <a:spcBef>
                      <a:spcPts val="432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𝑑𝑆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𝛽𝜁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GB" dirty="0" err="1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0249" y="4250441"/>
                  <a:ext cx="1626128" cy="4675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ounded Rectangle 49"/>
            <p:cNvSpPr/>
            <p:nvPr/>
          </p:nvSpPr>
          <p:spPr bwMode="auto">
            <a:xfrm>
              <a:off x="8326781" y="4160155"/>
              <a:ext cx="2061608" cy="648072"/>
            </a:xfrm>
            <a:prstGeom prst="roundRect">
              <a:avLst/>
            </a:prstGeom>
            <a:noFill/>
            <a:ln w="38100" cap="flat" cmpd="sng" algn="ctr">
              <a:solidFill>
                <a:srgbClr val="4169E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85396" y="1537826"/>
            <a:ext cx="1956241" cy="648072"/>
            <a:chOff x="10654819" y="3720418"/>
            <a:chExt cx="1956241" cy="64807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0694969" y="3807281"/>
                  <a:ext cx="1610569" cy="4675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432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𝑑𝐼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𝜁</m:t>
                        </m:r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GB" dirty="0" err="1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4969" y="3807281"/>
                  <a:ext cx="1610569" cy="4675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Rounded Rectangle 52"/>
            <p:cNvSpPr/>
            <p:nvPr/>
          </p:nvSpPr>
          <p:spPr bwMode="auto">
            <a:xfrm>
              <a:off x="10654819" y="3720418"/>
              <a:ext cx="1956241" cy="648072"/>
            </a:xfrm>
            <a:prstGeom prst="roundRect">
              <a:avLst/>
            </a:prstGeom>
            <a:noFill/>
            <a:ln w="38100" cap="flat" cmpd="sng" algn="ctr">
              <a:solidFill>
                <a:srgbClr val="F0808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324192" y="1537826"/>
            <a:ext cx="1627460" cy="851881"/>
            <a:chOff x="10694969" y="4462162"/>
            <a:chExt cx="868174" cy="8518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10694969" y="4549025"/>
                  <a:ext cx="868174" cy="7650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432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GB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  <a:p>
                  <a:pPr algn="l">
                    <a:spcBef>
                      <a:spcPts val="432"/>
                    </a:spcBef>
                  </a:pPr>
                  <a:endParaRPr lang="en-GB" dirty="0" err="1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4969" y="4549025"/>
                  <a:ext cx="868174" cy="76501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Rounded Rectangle 55"/>
            <p:cNvSpPr/>
            <p:nvPr/>
          </p:nvSpPr>
          <p:spPr bwMode="auto">
            <a:xfrm>
              <a:off x="10731644" y="4462162"/>
              <a:ext cx="774803" cy="648072"/>
            </a:xfrm>
            <a:prstGeom prst="roundRect">
              <a:avLst/>
            </a:prstGeom>
            <a:noFill/>
            <a:ln w="38100" cap="flat" cmpd="sng" algn="ctr">
              <a:solidFill>
                <a:srgbClr val="3CB37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930223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87" y="2511426"/>
            <a:ext cx="8110820" cy="4017509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 bwMode="auto">
          <a:xfrm>
            <a:off x="141965" y="1050950"/>
            <a:ext cx="648072" cy="648072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936292" y="260648"/>
            <a:ext cx="4726866" cy="1945113"/>
          </a:xfrm>
          <a:prstGeom prst="rect">
            <a:avLst/>
          </a:prstGeom>
          <a:solidFill>
            <a:srgbClr val="2F3EEA">
              <a:alpha val="10196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288220" y="1050950"/>
            <a:ext cx="256480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sz="4000" dirty="0" smtClean="0">
                <a:solidFill>
                  <a:schemeClr val="bg1"/>
                </a:solidFill>
                <a:latin typeface="+mn-lt"/>
              </a:rPr>
              <a:t>j.</a:t>
            </a:r>
            <a:endParaRPr lang="en-GB" sz="4000" dirty="0" err="1" smtClean="0">
              <a:solidFill>
                <a:schemeClr val="bg1"/>
              </a:solidFill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1068394" y="441895"/>
                <a:ext cx="4521307" cy="1692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spcBef>
                    <a:spcPts val="0"/>
                  </a:spcBef>
                </a:pPr>
                <a:r>
                  <a:rPr lang="en-GB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SIR with vital dynamics: 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Same as </a:t>
                </a: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initial.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introduce new rate to account for deaths: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𝝁</m:t>
                    </m:r>
                    <m:r>
                      <a:rPr lang="el-GR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l-GR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𝟏</m:t>
                    </m:r>
                    <m:r>
                      <a:rPr lang="el-GR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/(</m:t>
                    </m:r>
                    <m:r>
                      <a:rPr lang="el-GR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𝟖𝟎</m:t>
                    </m:r>
                    <m:r>
                      <a:rPr lang="el-GR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𝟑𝟔𝟓</m:t>
                    </m:r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GB" sz="18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Duration of simulation: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𝑚𝑎𝑥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70</m:t>
                    </m:r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000 </m:t>
                    </m:r>
                    <m:r>
                      <a:rPr lang="en-GB" sz="18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m:rPr>
                        <m:sty m:val="p"/>
                      </m:rPr>
                      <a:rPr lang="en-GB" sz="18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days</m:t>
                    </m:r>
                    <m:r>
                      <a:rPr lang="en-GB" sz="18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endParaRPr lang="en-GB" sz="1800" dirty="0" err="1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GB" sz="18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394" y="441895"/>
                <a:ext cx="4521307" cy="1692771"/>
              </a:xfrm>
              <a:prstGeom prst="rect">
                <a:avLst/>
              </a:prstGeom>
              <a:blipFill>
                <a:blip r:embed="rId6"/>
                <a:stretch>
                  <a:fillRect l="-3369" t="-46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/>
          <p:cNvGrpSpPr/>
          <p:nvPr/>
        </p:nvGrpSpPr>
        <p:grpSpPr>
          <a:xfrm>
            <a:off x="5838190" y="1540703"/>
            <a:ext cx="2273726" cy="648072"/>
            <a:chOff x="8326781" y="4160155"/>
            <a:chExt cx="2061608" cy="64807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8410249" y="4250441"/>
                  <a:ext cx="1722580" cy="46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432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𝑑𝑆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GB" dirty="0" err="1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0249" y="4250441"/>
                  <a:ext cx="1722580" cy="4675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ounded Rectangle 49"/>
            <p:cNvSpPr/>
            <p:nvPr/>
          </p:nvSpPr>
          <p:spPr bwMode="auto">
            <a:xfrm>
              <a:off x="8326781" y="4160155"/>
              <a:ext cx="2061608" cy="648072"/>
            </a:xfrm>
            <a:prstGeom prst="roundRect">
              <a:avLst/>
            </a:prstGeom>
            <a:noFill/>
            <a:ln w="38100" cap="flat" cmpd="sng" algn="ctr">
              <a:solidFill>
                <a:srgbClr val="4169E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85396" y="1537826"/>
            <a:ext cx="1956241" cy="648072"/>
            <a:chOff x="10654819" y="3720418"/>
            <a:chExt cx="1956241" cy="64807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0694969" y="3807281"/>
                  <a:ext cx="1777217" cy="4675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432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𝑑𝐼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GB" dirty="0" err="1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4969" y="3807281"/>
                  <a:ext cx="1777217" cy="4675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Rounded Rectangle 52"/>
            <p:cNvSpPr/>
            <p:nvPr/>
          </p:nvSpPr>
          <p:spPr bwMode="auto">
            <a:xfrm>
              <a:off x="10654819" y="3720418"/>
              <a:ext cx="1956241" cy="648072"/>
            </a:xfrm>
            <a:prstGeom prst="roundRect">
              <a:avLst/>
            </a:prstGeom>
            <a:noFill/>
            <a:ln w="38100" cap="flat" cmpd="sng" algn="ctr">
              <a:solidFill>
                <a:srgbClr val="F0808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324193" y="1537826"/>
            <a:ext cx="1521179" cy="851881"/>
            <a:chOff x="10694969" y="4462162"/>
            <a:chExt cx="811478" cy="85188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10694969" y="4549025"/>
                  <a:ext cx="740369" cy="7650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432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GB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  <a:p>
                  <a:pPr algn="l">
                    <a:spcBef>
                      <a:spcPts val="432"/>
                    </a:spcBef>
                  </a:pPr>
                  <a:endParaRPr lang="en-GB" dirty="0" err="1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4969" y="4549025"/>
                  <a:ext cx="740369" cy="76501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Rounded Rectangle 55"/>
            <p:cNvSpPr/>
            <p:nvPr/>
          </p:nvSpPr>
          <p:spPr bwMode="auto">
            <a:xfrm>
              <a:off x="10731644" y="4462162"/>
              <a:ext cx="774803" cy="648072"/>
            </a:xfrm>
            <a:prstGeom prst="roundRect">
              <a:avLst/>
            </a:prstGeom>
            <a:noFill/>
            <a:ln w="38100" cap="flat" cmpd="sng" algn="ctr">
              <a:solidFill>
                <a:srgbClr val="3CB37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259" y="2696819"/>
            <a:ext cx="3669504" cy="3669504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4114144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638" y="260648"/>
            <a:ext cx="4104456" cy="634139"/>
          </a:xfrm>
        </p:spPr>
        <p:txBody>
          <a:bodyPr/>
          <a:lstStyle/>
          <a:p>
            <a:r>
              <a:rPr lang="en-GB" dirty="0" smtClean="0"/>
              <a:t>Code in Python: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90550" y="980728"/>
            <a:ext cx="4680520" cy="5262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# Import modules: 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from </a:t>
            </a:r>
            <a:r>
              <a:rPr lang="en-GB" sz="900" dirty="0" err="1">
                <a:latin typeface="Consolas" panose="020B0609020204030204" pitchFamily="49" charset="0"/>
              </a:rPr>
              <a:t>scipy.integrate</a:t>
            </a:r>
            <a:r>
              <a:rPr lang="en-GB" sz="900" dirty="0">
                <a:latin typeface="Consolas" panose="020B0609020204030204" pitchFamily="49" charset="0"/>
              </a:rPr>
              <a:t> import </a:t>
            </a:r>
            <a:r>
              <a:rPr lang="en-GB" sz="900" dirty="0" err="1">
                <a:latin typeface="Consolas" panose="020B0609020204030204" pitchFamily="49" charset="0"/>
              </a:rPr>
              <a:t>odeint</a:t>
            </a:r>
            <a:endParaRPr lang="en-GB" sz="9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import </a:t>
            </a:r>
            <a:r>
              <a:rPr lang="en-GB" sz="900" dirty="0" err="1">
                <a:latin typeface="Consolas" panose="020B0609020204030204" pitchFamily="49" charset="0"/>
              </a:rPr>
              <a:t>matplotlib.pyplot</a:t>
            </a:r>
            <a:r>
              <a:rPr lang="en-GB" sz="900" dirty="0">
                <a:latin typeface="Consolas" panose="020B0609020204030204" pitchFamily="49" charset="0"/>
              </a:rPr>
              <a:t> as </a:t>
            </a:r>
            <a:r>
              <a:rPr lang="en-GB" sz="900" dirty="0" err="1">
                <a:latin typeface="Consolas" panose="020B0609020204030204" pitchFamily="49" charset="0"/>
              </a:rPr>
              <a:t>plt</a:t>
            </a:r>
            <a:endParaRPr lang="en-GB" sz="9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import </a:t>
            </a:r>
            <a:r>
              <a:rPr lang="en-GB" sz="900" dirty="0" err="1">
                <a:latin typeface="Consolas" panose="020B0609020204030204" pitchFamily="49" charset="0"/>
              </a:rPr>
              <a:t>numpy</a:t>
            </a:r>
            <a:r>
              <a:rPr lang="en-GB" sz="900" dirty="0">
                <a:latin typeface="Consolas" panose="020B0609020204030204" pitchFamily="49" charset="0"/>
              </a:rPr>
              <a:t> as </a:t>
            </a:r>
            <a:r>
              <a:rPr lang="en-GB" sz="900" dirty="0" smtClean="0">
                <a:latin typeface="Consolas" panose="020B0609020204030204" pitchFamily="49" charset="0"/>
              </a:rPr>
              <a:t>np</a:t>
            </a:r>
          </a:p>
          <a:p>
            <a:pPr>
              <a:spcBef>
                <a:spcPts val="0"/>
              </a:spcBef>
            </a:pPr>
            <a:endParaRPr lang="en-GB" sz="900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# Define a function with the three SIR equations:</a:t>
            </a: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def</a:t>
            </a:r>
            <a:r>
              <a:rPr lang="en-GB" sz="900" dirty="0">
                <a:latin typeface="Consolas" panose="020B0609020204030204" pitchFamily="49" charset="0"/>
              </a:rPr>
              <a:t> S_I_R(z, t, b, v):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    S, I, R = z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    </a:t>
            </a:r>
            <a:r>
              <a:rPr lang="en-GB" sz="900" dirty="0" err="1">
                <a:latin typeface="Consolas" panose="020B0609020204030204" pitchFamily="49" charset="0"/>
              </a:rPr>
              <a:t>dSdt</a:t>
            </a:r>
            <a:r>
              <a:rPr lang="en-GB" sz="900" dirty="0">
                <a:latin typeface="Consolas" panose="020B0609020204030204" pitchFamily="49" charset="0"/>
              </a:rPr>
              <a:t> = -b * S * I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    </a:t>
            </a:r>
            <a:r>
              <a:rPr lang="en-GB" sz="900" dirty="0" err="1">
                <a:latin typeface="Consolas" panose="020B0609020204030204" pitchFamily="49" charset="0"/>
              </a:rPr>
              <a:t>dIdt</a:t>
            </a:r>
            <a:r>
              <a:rPr lang="en-GB" sz="900" dirty="0">
                <a:latin typeface="Consolas" panose="020B0609020204030204" pitchFamily="49" charset="0"/>
              </a:rPr>
              <a:t> = b * S * I - v * I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    </a:t>
            </a:r>
            <a:r>
              <a:rPr lang="en-GB" sz="900" dirty="0" err="1">
                <a:latin typeface="Consolas" panose="020B0609020204030204" pitchFamily="49" charset="0"/>
              </a:rPr>
              <a:t>dRdt</a:t>
            </a:r>
            <a:r>
              <a:rPr lang="en-GB" sz="900" dirty="0">
                <a:latin typeface="Consolas" panose="020B0609020204030204" pitchFamily="49" charset="0"/>
              </a:rPr>
              <a:t> = v * I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    </a:t>
            </a:r>
            <a:r>
              <a:rPr lang="en-GB" sz="900" dirty="0" err="1">
                <a:latin typeface="Consolas" panose="020B0609020204030204" pitchFamily="49" charset="0"/>
              </a:rPr>
              <a:t>dzdt</a:t>
            </a:r>
            <a:r>
              <a:rPr lang="en-GB" sz="900" dirty="0">
                <a:latin typeface="Consolas" panose="020B0609020204030204" pitchFamily="49" charset="0"/>
              </a:rPr>
              <a:t> = </a:t>
            </a:r>
            <a:r>
              <a:rPr lang="en-GB" sz="900" dirty="0" err="1">
                <a:latin typeface="Consolas" panose="020B0609020204030204" pitchFamily="49" charset="0"/>
              </a:rPr>
              <a:t>np.array</a:t>
            </a:r>
            <a:r>
              <a:rPr lang="en-GB" sz="900" dirty="0">
                <a:latin typeface="Consolas" panose="020B0609020204030204" pitchFamily="49" charset="0"/>
              </a:rPr>
              <a:t>([</a:t>
            </a:r>
            <a:r>
              <a:rPr lang="en-GB" sz="900" dirty="0" err="1">
                <a:latin typeface="Consolas" panose="020B0609020204030204" pitchFamily="49" charset="0"/>
              </a:rPr>
              <a:t>dSdt</a:t>
            </a:r>
            <a:r>
              <a:rPr lang="en-GB" sz="900" dirty="0">
                <a:latin typeface="Consolas" panose="020B0609020204030204" pitchFamily="49" charset="0"/>
              </a:rPr>
              <a:t>, </a:t>
            </a:r>
            <a:r>
              <a:rPr lang="en-GB" sz="900" dirty="0" err="1">
                <a:latin typeface="Consolas" panose="020B0609020204030204" pitchFamily="49" charset="0"/>
              </a:rPr>
              <a:t>dIdt</a:t>
            </a:r>
            <a:r>
              <a:rPr lang="en-GB" sz="900" dirty="0">
                <a:latin typeface="Consolas" panose="020B0609020204030204" pitchFamily="49" charset="0"/>
              </a:rPr>
              <a:t>, </a:t>
            </a:r>
            <a:r>
              <a:rPr lang="en-GB" sz="900" dirty="0" err="1">
                <a:latin typeface="Consolas" panose="020B0609020204030204" pitchFamily="49" charset="0"/>
              </a:rPr>
              <a:t>dRdt</a:t>
            </a:r>
            <a:r>
              <a:rPr lang="en-GB" sz="900" dirty="0">
                <a:latin typeface="Consolas" panose="020B0609020204030204" pitchFamily="49" charset="0"/>
              </a:rPr>
              <a:t>])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    return </a:t>
            </a:r>
            <a:r>
              <a:rPr lang="en-GB" sz="900" dirty="0" err="1" smtClean="0">
                <a:latin typeface="Consolas" panose="020B0609020204030204" pitchFamily="49" charset="0"/>
              </a:rPr>
              <a:t>dzdt</a:t>
            </a:r>
            <a:endParaRPr lang="en-GB" sz="900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GB" sz="9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# Parameters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T = 14 # average period of infectivity 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S0 = 6e6 # total </a:t>
            </a:r>
            <a:r>
              <a:rPr lang="en-US" sz="900" dirty="0" err="1">
                <a:latin typeface="Consolas" panose="020B0609020204030204" pitchFamily="49" charset="0"/>
              </a:rPr>
              <a:t>susceptibles</a:t>
            </a:r>
            <a:r>
              <a:rPr lang="en-US" sz="900" dirty="0">
                <a:latin typeface="Consolas" panose="020B0609020204030204" pitchFamily="49" charset="0"/>
              </a:rPr>
              <a:t> at the beginning of pandemic in Denmark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I0 = 15 # initial number of infected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R0 = 0 # initial number of recovered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N0 = S0 + I0 + R0 # total population number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z0 = </a:t>
            </a:r>
            <a:r>
              <a:rPr lang="en-US" sz="900" dirty="0" err="1">
                <a:latin typeface="Consolas" panose="020B0609020204030204" pitchFamily="49" charset="0"/>
              </a:rPr>
              <a:t>np.array</a:t>
            </a:r>
            <a:r>
              <a:rPr lang="en-US" sz="900" dirty="0">
                <a:latin typeface="Consolas" panose="020B0609020204030204" pitchFamily="49" charset="0"/>
              </a:rPr>
              <a:t>([S0, I0, R0]) # put all the initial conditions in an array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Q0 = 1.8 # reproductive number at the start of the pandemic in Denmark</a:t>
            </a:r>
          </a:p>
          <a:p>
            <a:pPr>
              <a:spcBef>
                <a:spcPts val="0"/>
              </a:spcBef>
            </a:pPr>
            <a:endParaRPr lang="en-US" sz="9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v = 1/T # calculate recovery rate (v)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b = Q0 * v / N0 # calculate transmission rate (b) </a:t>
            </a:r>
            <a:endParaRPr lang="en-US" sz="900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900" dirty="0" smtClean="0">
                <a:latin typeface="Consolas" panose="020B0609020204030204" pitchFamily="49" charset="0"/>
              </a:rPr>
              <a:t>par </a:t>
            </a:r>
            <a:r>
              <a:rPr lang="en-US" sz="900" dirty="0">
                <a:latin typeface="Consolas" panose="020B0609020204030204" pitchFamily="49" charset="0"/>
              </a:rPr>
              <a:t>= (b, v) # put parameters in a tuple to use in the ODE</a:t>
            </a:r>
          </a:p>
          <a:p>
            <a:pPr>
              <a:spcBef>
                <a:spcPts val="0"/>
              </a:spcBef>
            </a:pPr>
            <a:endParaRPr lang="en-US" sz="9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900" dirty="0" err="1">
                <a:latin typeface="Consolas" panose="020B0609020204030204" pitchFamily="49" charset="0"/>
              </a:rPr>
              <a:t>t_max</a:t>
            </a:r>
            <a:r>
              <a:rPr lang="en-US" sz="900" dirty="0">
                <a:latin typeface="Consolas" panose="020B0609020204030204" pitchFamily="49" charset="0"/>
              </a:rPr>
              <a:t> = 1000 # days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t = </a:t>
            </a:r>
            <a:r>
              <a:rPr lang="en-US" sz="900" dirty="0" err="1">
                <a:latin typeface="Consolas" panose="020B0609020204030204" pitchFamily="49" charset="0"/>
              </a:rPr>
              <a:t>np.linspace</a:t>
            </a:r>
            <a:r>
              <a:rPr lang="en-US" sz="900" dirty="0">
                <a:latin typeface="Consolas" panose="020B0609020204030204" pitchFamily="49" charset="0"/>
              </a:rPr>
              <a:t>(0, </a:t>
            </a:r>
            <a:r>
              <a:rPr lang="en-US" sz="900" dirty="0" err="1">
                <a:latin typeface="Consolas" panose="020B0609020204030204" pitchFamily="49" charset="0"/>
              </a:rPr>
              <a:t>t_max</a:t>
            </a:r>
            <a:r>
              <a:rPr lang="en-US" sz="900" dirty="0">
                <a:latin typeface="Consolas" panose="020B0609020204030204" pitchFamily="49" charset="0"/>
              </a:rPr>
              <a:t>, </a:t>
            </a:r>
            <a:r>
              <a:rPr lang="en-US" sz="900" dirty="0" err="1">
                <a:latin typeface="Consolas" panose="020B0609020204030204" pitchFamily="49" charset="0"/>
              </a:rPr>
              <a:t>t_max</a:t>
            </a:r>
            <a:r>
              <a:rPr lang="en-US" sz="900" dirty="0">
                <a:latin typeface="Consolas" panose="020B0609020204030204" pitchFamily="49" charset="0"/>
              </a:rPr>
              <a:t> + 1) # range for time 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# I used </a:t>
            </a:r>
            <a:r>
              <a:rPr lang="en-US" sz="900" dirty="0" err="1">
                <a:latin typeface="Consolas" panose="020B0609020204030204" pitchFamily="49" charset="0"/>
              </a:rPr>
              <a:t>t_max</a:t>
            </a:r>
            <a:r>
              <a:rPr lang="en-US" sz="900" dirty="0">
                <a:latin typeface="Consolas" panose="020B0609020204030204" pitchFamily="49" charset="0"/>
              </a:rPr>
              <a:t> + 1 for the step number so that I get exactly </a:t>
            </a:r>
            <a:r>
              <a:rPr lang="en-US" sz="900" dirty="0" err="1">
                <a:latin typeface="Consolas" panose="020B0609020204030204" pitchFamily="49" charset="0"/>
              </a:rPr>
              <a:t>t_max</a:t>
            </a:r>
            <a:r>
              <a:rPr lang="en-US" sz="900" dirty="0">
                <a:latin typeface="Consolas" panose="020B0609020204030204" pitchFamily="49" charset="0"/>
              </a:rPr>
              <a:t> days as </a:t>
            </a:r>
            <a:r>
              <a:rPr lang="en-US" sz="900" dirty="0" err="1">
                <a:latin typeface="Consolas" panose="020B0609020204030204" pitchFamily="49" charset="0"/>
              </a:rPr>
              <a:t>timesteps</a:t>
            </a:r>
            <a:r>
              <a:rPr lang="en-US" sz="900" dirty="0">
                <a:latin typeface="Consolas" panose="020B0609020204030204" pitchFamily="49" charset="0"/>
              </a:rPr>
              <a:t>, without funny decimal </a:t>
            </a:r>
            <a:r>
              <a:rPr lang="en-US" sz="900" dirty="0" smtClean="0">
                <a:latin typeface="Consolas" panose="020B0609020204030204" pitchFamily="49" charset="0"/>
              </a:rPr>
              <a:t>points</a:t>
            </a:r>
          </a:p>
          <a:p>
            <a:pPr>
              <a:spcBef>
                <a:spcPts val="0"/>
              </a:spcBef>
            </a:pPr>
            <a:endParaRPr lang="en-US" sz="9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# Solve the differential equation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ns = </a:t>
            </a:r>
            <a:r>
              <a:rPr lang="en-US" sz="900" dirty="0" err="1">
                <a:latin typeface="Consolas" panose="020B0609020204030204" pitchFamily="49" charset="0"/>
              </a:rPr>
              <a:t>odeint</a:t>
            </a:r>
            <a:r>
              <a:rPr lang="en-US" sz="900" dirty="0">
                <a:latin typeface="Consolas" panose="020B0609020204030204" pitchFamily="49" charset="0"/>
              </a:rPr>
              <a:t>(S_I_R, z0, t, </a:t>
            </a:r>
            <a:r>
              <a:rPr lang="en-US" sz="900" dirty="0" err="1">
                <a:latin typeface="Consolas" panose="020B0609020204030204" pitchFamily="49" charset="0"/>
              </a:rPr>
              <a:t>args</a:t>
            </a:r>
            <a:r>
              <a:rPr lang="en-US" sz="900" dirty="0">
                <a:latin typeface="Consolas" panose="020B0609020204030204" pitchFamily="49" charset="0"/>
              </a:rPr>
              <a:t> = par) </a:t>
            </a:r>
            <a:endParaRPr lang="en-US" sz="900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S, I, R = </a:t>
            </a:r>
            <a:r>
              <a:rPr lang="en-GB" sz="900" dirty="0" err="1" smtClean="0">
                <a:latin typeface="Consolas" panose="020B0609020204030204" pitchFamily="49" charset="0"/>
              </a:rPr>
              <a:t>ns.T</a:t>
            </a:r>
            <a:endParaRPr lang="en-GB" sz="900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GB" sz="9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clr</a:t>
            </a:r>
            <a:r>
              <a:rPr lang="en-GB" sz="900" dirty="0">
                <a:latin typeface="Consolas" panose="020B0609020204030204" pitchFamily="49" charset="0"/>
              </a:rPr>
              <a:t> = ['</a:t>
            </a:r>
            <a:r>
              <a:rPr lang="en-GB" sz="900" dirty="0" err="1">
                <a:latin typeface="Consolas" panose="020B0609020204030204" pitchFamily="49" charset="0"/>
              </a:rPr>
              <a:t>royalblue</a:t>
            </a:r>
            <a:r>
              <a:rPr lang="en-GB" sz="900" dirty="0">
                <a:latin typeface="Consolas" panose="020B0609020204030204" pitchFamily="49" charset="0"/>
              </a:rPr>
              <a:t>', '</a:t>
            </a:r>
            <a:r>
              <a:rPr lang="en-GB" sz="900" dirty="0" err="1">
                <a:latin typeface="Consolas" panose="020B0609020204030204" pitchFamily="49" charset="0"/>
              </a:rPr>
              <a:t>lightcoral</a:t>
            </a:r>
            <a:r>
              <a:rPr lang="en-GB" sz="900" dirty="0">
                <a:latin typeface="Consolas" panose="020B0609020204030204" pitchFamily="49" charset="0"/>
              </a:rPr>
              <a:t>', '</a:t>
            </a:r>
            <a:r>
              <a:rPr lang="en-GB" sz="900" dirty="0" err="1">
                <a:latin typeface="Consolas" panose="020B0609020204030204" pitchFamily="49" charset="0"/>
              </a:rPr>
              <a:t>mediumseagreen</a:t>
            </a:r>
            <a:r>
              <a:rPr lang="en-GB" sz="900" dirty="0">
                <a:latin typeface="Consolas" panose="020B0609020204030204" pitchFamily="49" charset="0"/>
              </a:rPr>
              <a:t>']</a:t>
            </a: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lbl</a:t>
            </a:r>
            <a:r>
              <a:rPr lang="en-GB" sz="900" dirty="0">
                <a:latin typeface="Consolas" panose="020B0609020204030204" pitchFamily="49" charset="0"/>
              </a:rPr>
              <a:t> = ['</a:t>
            </a:r>
            <a:r>
              <a:rPr lang="en-GB" sz="900" dirty="0" err="1">
                <a:latin typeface="Consolas" panose="020B0609020204030204" pitchFamily="49" charset="0"/>
              </a:rPr>
              <a:t>Susceptibles</a:t>
            </a:r>
            <a:r>
              <a:rPr lang="en-GB" sz="900" dirty="0">
                <a:latin typeface="Consolas" panose="020B0609020204030204" pitchFamily="49" charset="0"/>
              </a:rPr>
              <a:t>', 'Infected', 'Immune</a:t>
            </a:r>
            <a:r>
              <a:rPr lang="en-GB" sz="900" dirty="0" smtClean="0">
                <a:latin typeface="Consolas" panose="020B0609020204030204" pitchFamily="49" charset="0"/>
              </a:rPr>
              <a:t>']</a:t>
            </a:r>
            <a:endParaRPr lang="en-GB" sz="9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98554" y="183030"/>
            <a:ext cx="7001307" cy="38779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fig, </a:t>
            </a:r>
            <a:r>
              <a:rPr lang="en-GB" sz="900" dirty="0" err="1">
                <a:latin typeface="Consolas" panose="020B0609020204030204" pitchFamily="49" charset="0"/>
              </a:rPr>
              <a:t>ax</a:t>
            </a:r>
            <a:r>
              <a:rPr lang="en-GB" sz="900" dirty="0">
                <a:latin typeface="Consolas" panose="020B0609020204030204" pitchFamily="49" charset="0"/>
              </a:rPr>
              <a:t> = </a:t>
            </a:r>
            <a:r>
              <a:rPr lang="en-GB" sz="900" dirty="0" err="1">
                <a:latin typeface="Consolas" panose="020B0609020204030204" pitchFamily="49" charset="0"/>
              </a:rPr>
              <a:t>plt.subplots</a:t>
            </a:r>
            <a:r>
              <a:rPr lang="en-GB" sz="900" dirty="0">
                <a:latin typeface="Consolas" panose="020B0609020204030204" pitchFamily="49" charset="0"/>
              </a:rPr>
              <a:t>(</a:t>
            </a:r>
            <a:r>
              <a:rPr lang="en-GB" sz="900" dirty="0" err="1">
                <a:latin typeface="Consolas" panose="020B0609020204030204" pitchFamily="49" charset="0"/>
              </a:rPr>
              <a:t>figsize</a:t>
            </a:r>
            <a:r>
              <a:rPr lang="en-GB" sz="900" dirty="0">
                <a:latin typeface="Consolas" panose="020B0609020204030204" pitchFamily="49" charset="0"/>
              </a:rPr>
              <a:t>=(16,6), </a:t>
            </a:r>
            <a:r>
              <a:rPr lang="en-GB" sz="900" dirty="0" err="1">
                <a:latin typeface="Consolas" panose="020B0609020204030204" pitchFamily="49" charset="0"/>
              </a:rPr>
              <a:t>tight_layout</a:t>
            </a:r>
            <a:r>
              <a:rPr lang="en-GB" sz="900" dirty="0">
                <a:latin typeface="Consolas" panose="020B0609020204030204" pitchFamily="49" charset="0"/>
              </a:rPr>
              <a:t>=True)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for </a:t>
            </a:r>
            <a:r>
              <a:rPr lang="en-GB" sz="900" dirty="0" err="1">
                <a:latin typeface="Consolas" panose="020B0609020204030204" pitchFamily="49" charset="0"/>
              </a:rPr>
              <a:t>i</a:t>
            </a:r>
            <a:r>
              <a:rPr lang="en-GB" sz="900" dirty="0">
                <a:latin typeface="Consolas" panose="020B0609020204030204" pitchFamily="49" charset="0"/>
              </a:rPr>
              <a:t>, c in enumerate(</a:t>
            </a:r>
            <a:r>
              <a:rPr lang="en-GB" sz="900" dirty="0" err="1">
                <a:latin typeface="Consolas" panose="020B0609020204030204" pitchFamily="49" charset="0"/>
              </a:rPr>
              <a:t>ns.T</a:t>
            </a:r>
            <a:r>
              <a:rPr lang="en-GB" sz="900" dirty="0">
                <a:latin typeface="Consolas" panose="020B0609020204030204" pitchFamily="49" charset="0"/>
              </a:rPr>
              <a:t>):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    </a:t>
            </a:r>
            <a:r>
              <a:rPr lang="en-GB" sz="900" dirty="0" err="1">
                <a:latin typeface="Consolas" panose="020B0609020204030204" pitchFamily="49" charset="0"/>
              </a:rPr>
              <a:t>ax.plot</a:t>
            </a:r>
            <a:r>
              <a:rPr lang="en-GB" sz="900" dirty="0">
                <a:latin typeface="Consolas" panose="020B0609020204030204" pitchFamily="49" charset="0"/>
              </a:rPr>
              <a:t>(t, c, </a:t>
            </a:r>
            <a:r>
              <a:rPr lang="en-GB" sz="900" dirty="0" err="1">
                <a:latin typeface="Consolas" panose="020B0609020204030204" pitchFamily="49" charset="0"/>
              </a:rPr>
              <a:t>color</a:t>
            </a:r>
            <a:r>
              <a:rPr lang="en-GB" sz="900" dirty="0">
                <a:latin typeface="Consolas" panose="020B0609020204030204" pitchFamily="49" charset="0"/>
              </a:rPr>
              <a:t> = </a:t>
            </a:r>
            <a:r>
              <a:rPr lang="en-GB" sz="900" dirty="0" err="1">
                <a:latin typeface="Consolas" panose="020B0609020204030204" pitchFamily="49" charset="0"/>
              </a:rPr>
              <a:t>clr</a:t>
            </a:r>
            <a:r>
              <a:rPr lang="en-GB" sz="900" dirty="0">
                <a:latin typeface="Consolas" panose="020B0609020204030204" pitchFamily="49" charset="0"/>
              </a:rPr>
              <a:t>[</a:t>
            </a:r>
            <a:r>
              <a:rPr lang="en-GB" sz="900" dirty="0" err="1">
                <a:latin typeface="Consolas" panose="020B0609020204030204" pitchFamily="49" charset="0"/>
              </a:rPr>
              <a:t>i</a:t>
            </a:r>
            <a:r>
              <a:rPr lang="en-GB" sz="900" dirty="0">
                <a:latin typeface="Consolas" panose="020B0609020204030204" pitchFamily="49" charset="0"/>
              </a:rPr>
              <a:t>], label = </a:t>
            </a:r>
            <a:r>
              <a:rPr lang="en-GB" sz="900" dirty="0" err="1">
                <a:latin typeface="Consolas" panose="020B0609020204030204" pitchFamily="49" charset="0"/>
              </a:rPr>
              <a:t>lbl</a:t>
            </a:r>
            <a:r>
              <a:rPr lang="en-GB" sz="900" dirty="0">
                <a:latin typeface="Consolas" panose="020B0609020204030204" pitchFamily="49" charset="0"/>
              </a:rPr>
              <a:t>[</a:t>
            </a:r>
            <a:r>
              <a:rPr lang="en-GB" sz="900" dirty="0" err="1">
                <a:latin typeface="Consolas" panose="020B0609020204030204" pitchFamily="49" charset="0"/>
              </a:rPr>
              <a:t>i</a:t>
            </a:r>
            <a:r>
              <a:rPr lang="en-GB" sz="900" dirty="0">
                <a:latin typeface="Consolas" panose="020B0609020204030204" pitchFamily="49" charset="0"/>
              </a:rPr>
              <a:t>], linewidth=6)</a:t>
            </a: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ax.ticklabel_format</a:t>
            </a:r>
            <a:r>
              <a:rPr lang="en-GB" sz="900" dirty="0">
                <a:latin typeface="Consolas" panose="020B0609020204030204" pitchFamily="49" charset="0"/>
              </a:rPr>
              <a:t>(</a:t>
            </a:r>
            <a:r>
              <a:rPr lang="en-GB" sz="900" dirty="0" err="1">
                <a:latin typeface="Consolas" panose="020B0609020204030204" pitchFamily="49" charset="0"/>
              </a:rPr>
              <a:t>useOffset</a:t>
            </a:r>
            <a:r>
              <a:rPr lang="en-GB" sz="900" dirty="0">
                <a:latin typeface="Consolas" panose="020B0609020204030204" pitchFamily="49" charset="0"/>
              </a:rPr>
              <a:t>=False, style='plain') </a:t>
            </a: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ax.set_xlabel</a:t>
            </a:r>
            <a:r>
              <a:rPr lang="en-GB" sz="900" dirty="0">
                <a:latin typeface="Consolas" panose="020B0609020204030204" pitchFamily="49" charset="0"/>
              </a:rPr>
              <a:t>('Time [days]')</a:t>
            </a: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ax.set_ylabel</a:t>
            </a:r>
            <a:r>
              <a:rPr lang="en-GB" sz="900" dirty="0">
                <a:latin typeface="Consolas" panose="020B0609020204030204" pitchFamily="49" charset="0"/>
              </a:rPr>
              <a:t>('Number of individuals\n')</a:t>
            </a: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ax.legend</a:t>
            </a:r>
            <a:r>
              <a:rPr lang="en-GB" sz="900" dirty="0">
                <a:latin typeface="Consolas" panose="020B0609020204030204" pitchFamily="49" charset="0"/>
              </a:rPr>
              <a:t>(</a:t>
            </a:r>
            <a:r>
              <a:rPr lang="en-GB" sz="900" dirty="0" err="1">
                <a:latin typeface="Consolas" panose="020B0609020204030204" pitchFamily="49" charset="0"/>
              </a:rPr>
              <a:t>loc</a:t>
            </a:r>
            <a:r>
              <a:rPr lang="en-GB" sz="900" dirty="0">
                <a:latin typeface="Consolas" panose="020B0609020204030204" pitchFamily="49" charset="0"/>
              </a:rPr>
              <a:t>='upper </a:t>
            </a:r>
            <a:r>
              <a:rPr lang="en-GB" sz="900" dirty="0" err="1">
                <a:latin typeface="Consolas" panose="020B0609020204030204" pitchFamily="49" charset="0"/>
              </a:rPr>
              <a:t>center</a:t>
            </a:r>
            <a:r>
              <a:rPr lang="en-GB" sz="900" dirty="0">
                <a:latin typeface="Consolas" panose="020B0609020204030204" pitchFamily="49" charset="0"/>
              </a:rPr>
              <a:t>', </a:t>
            </a:r>
            <a:r>
              <a:rPr lang="en-GB" sz="900" dirty="0" err="1">
                <a:latin typeface="Consolas" panose="020B0609020204030204" pitchFamily="49" charset="0"/>
              </a:rPr>
              <a:t>bbox_to_anchor</a:t>
            </a:r>
            <a:r>
              <a:rPr lang="en-GB" sz="900" dirty="0">
                <a:latin typeface="Consolas" panose="020B0609020204030204" pitchFamily="49" charset="0"/>
              </a:rPr>
              <a:t>=(1.15, 1), </a:t>
            </a:r>
            <a:r>
              <a:rPr lang="en-GB" sz="900" dirty="0" err="1">
                <a:latin typeface="Consolas" panose="020B0609020204030204" pitchFamily="49" charset="0"/>
              </a:rPr>
              <a:t>borderaxespad</a:t>
            </a:r>
            <a:r>
              <a:rPr lang="en-GB" sz="900" dirty="0">
                <a:latin typeface="Consolas" panose="020B0609020204030204" pitchFamily="49" charset="0"/>
              </a:rPr>
              <a:t>=1)</a:t>
            </a: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print_parameters</a:t>
            </a:r>
            <a:r>
              <a:rPr lang="en-GB" sz="900" dirty="0" smtClean="0"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0"/>
              </a:spcBef>
            </a:pPr>
            <a:endParaRPr lang="en-GB" sz="9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GB" sz="900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900" dirty="0" smtClean="0">
                <a:latin typeface="Consolas" panose="020B0609020204030204" pitchFamily="49" charset="0"/>
              </a:rPr>
              <a:t># </a:t>
            </a:r>
            <a:r>
              <a:rPr lang="en-GB" sz="900" dirty="0">
                <a:latin typeface="Consolas" panose="020B0609020204030204" pitchFamily="49" charset="0"/>
              </a:rPr>
              <a:t>Calculate outbreak numbers:</a:t>
            </a: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outbreak_start</a:t>
            </a:r>
            <a:r>
              <a:rPr lang="en-GB" sz="900" dirty="0">
                <a:latin typeface="Consolas" panose="020B0609020204030204" pitchFamily="49" charset="0"/>
              </a:rPr>
              <a:t> = </a:t>
            </a:r>
            <a:r>
              <a:rPr lang="en-GB" sz="900" dirty="0" err="1">
                <a:latin typeface="Consolas" panose="020B0609020204030204" pitchFamily="49" charset="0"/>
              </a:rPr>
              <a:t>np.amin</a:t>
            </a:r>
            <a:r>
              <a:rPr lang="en-GB" sz="900" dirty="0">
                <a:latin typeface="Consolas" panose="020B0609020204030204" pitchFamily="49" charset="0"/>
              </a:rPr>
              <a:t>(</a:t>
            </a:r>
            <a:r>
              <a:rPr lang="en-GB" sz="900" dirty="0" err="1">
                <a:latin typeface="Consolas" panose="020B0609020204030204" pitchFamily="49" charset="0"/>
              </a:rPr>
              <a:t>np.where</a:t>
            </a:r>
            <a:r>
              <a:rPr lang="en-GB" sz="900" dirty="0">
                <a:latin typeface="Consolas" panose="020B0609020204030204" pitchFamily="49" charset="0"/>
              </a:rPr>
              <a:t>(I &gt; </a:t>
            </a:r>
            <a:r>
              <a:rPr lang="en-GB" sz="900" dirty="0" err="1">
                <a:latin typeface="Consolas" panose="020B0609020204030204" pitchFamily="49" charset="0"/>
              </a:rPr>
              <a:t>np.amax</a:t>
            </a:r>
            <a:r>
              <a:rPr lang="en-GB" sz="900" dirty="0">
                <a:latin typeface="Consolas" panose="020B0609020204030204" pitchFamily="49" charset="0"/>
              </a:rPr>
              <a:t>(I)*0.01))</a:t>
            </a: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outbreak_end</a:t>
            </a:r>
            <a:r>
              <a:rPr lang="en-GB" sz="900" dirty="0">
                <a:latin typeface="Consolas" panose="020B0609020204030204" pitchFamily="49" charset="0"/>
              </a:rPr>
              <a:t> = </a:t>
            </a:r>
            <a:r>
              <a:rPr lang="en-GB" sz="900" dirty="0" err="1">
                <a:latin typeface="Consolas" panose="020B0609020204030204" pitchFamily="49" charset="0"/>
              </a:rPr>
              <a:t>np.amax</a:t>
            </a:r>
            <a:r>
              <a:rPr lang="en-GB" sz="900" dirty="0">
                <a:latin typeface="Consolas" panose="020B0609020204030204" pitchFamily="49" charset="0"/>
              </a:rPr>
              <a:t>(</a:t>
            </a:r>
            <a:r>
              <a:rPr lang="en-GB" sz="900" dirty="0" err="1">
                <a:latin typeface="Consolas" panose="020B0609020204030204" pitchFamily="49" charset="0"/>
              </a:rPr>
              <a:t>np.where</a:t>
            </a:r>
            <a:r>
              <a:rPr lang="en-GB" sz="900" dirty="0">
                <a:latin typeface="Consolas" panose="020B0609020204030204" pitchFamily="49" charset="0"/>
              </a:rPr>
              <a:t>(I &gt; </a:t>
            </a:r>
            <a:r>
              <a:rPr lang="en-GB" sz="900" dirty="0" err="1">
                <a:latin typeface="Consolas" panose="020B0609020204030204" pitchFamily="49" charset="0"/>
              </a:rPr>
              <a:t>np.amax</a:t>
            </a:r>
            <a:r>
              <a:rPr lang="en-GB" sz="900" dirty="0">
                <a:latin typeface="Consolas" panose="020B0609020204030204" pitchFamily="49" charset="0"/>
              </a:rPr>
              <a:t>(I)*0.01))</a:t>
            </a: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outbreak_peak</a:t>
            </a:r>
            <a:r>
              <a:rPr lang="en-GB" sz="900" dirty="0">
                <a:latin typeface="Consolas" panose="020B0609020204030204" pitchFamily="49" charset="0"/>
              </a:rPr>
              <a:t> = t[</a:t>
            </a:r>
            <a:r>
              <a:rPr lang="en-GB" sz="900" dirty="0" err="1">
                <a:latin typeface="Consolas" panose="020B0609020204030204" pitchFamily="49" charset="0"/>
              </a:rPr>
              <a:t>np.argmax</a:t>
            </a:r>
            <a:r>
              <a:rPr lang="en-GB" sz="900" dirty="0">
                <a:latin typeface="Consolas" panose="020B0609020204030204" pitchFamily="49" charset="0"/>
              </a:rPr>
              <a:t>(I)] # when does it peak?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Imax = np.int(</a:t>
            </a:r>
            <a:r>
              <a:rPr lang="en-GB" sz="900" dirty="0" err="1">
                <a:latin typeface="Consolas" panose="020B0609020204030204" pitchFamily="49" charset="0"/>
              </a:rPr>
              <a:t>np.amax</a:t>
            </a:r>
            <a:r>
              <a:rPr lang="en-GB" sz="900" dirty="0">
                <a:latin typeface="Consolas" panose="020B0609020204030204" pitchFamily="49" charset="0"/>
              </a:rPr>
              <a:t>(I)) # maximum infected</a:t>
            </a: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outbreak_duration</a:t>
            </a:r>
            <a:r>
              <a:rPr lang="en-GB" sz="900" dirty="0">
                <a:latin typeface="Consolas" panose="020B0609020204030204" pitchFamily="49" charset="0"/>
              </a:rPr>
              <a:t> = </a:t>
            </a:r>
            <a:r>
              <a:rPr lang="en-GB" sz="900" dirty="0" err="1">
                <a:latin typeface="Consolas" panose="020B0609020204030204" pitchFamily="49" charset="0"/>
              </a:rPr>
              <a:t>outbreak_end</a:t>
            </a:r>
            <a:r>
              <a:rPr lang="en-GB" sz="900" dirty="0">
                <a:latin typeface="Consolas" panose="020B0609020204030204" pitchFamily="49" charset="0"/>
              </a:rPr>
              <a:t>  - </a:t>
            </a:r>
            <a:r>
              <a:rPr lang="en-GB" sz="900" dirty="0" err="1">
                <a:latin typeface="Consolas" panose="020B0609020204030204" pitchFamily="49" charset="0"/>
              </a:rPr>
              <a:t>outbreak_start</a:t>
            </a:r>
            <a:r>
              <a:rPr lang="en-GB" sz="900" dirty="0">
                <a:latin typeface="Consolas" panose="020B0609020204030204" pitchFamily="49" charset="0"/>
              </a:rPr>
              <a:t> # how long does it last?</a:t>
            </a: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not_sick</a:t>
            </a:r>
            <a:r>
              <a:rPr lang="en-GB" sz="900" dirty="0">
                <a:latin typeface="Consolas" panose="020B0609020204030204" pitchFamily="49" charset="0"/>
              </a:rPr>
              <a:t> = np.int(</a:t>
            </a:r>
            <a:r>
              <a:rPr lang="en-GB" sz="900" dirty="0" err="1">
                <a:latin typeface="Consolas" panose="020B0609020204030204" pitchFamily="49" charset="0"/>
              </a:rPr>
              <a:t>np.amin</a:t>
            </a:r>
            <a:r>
              <a:rPr lang="en-GB" sz="900" dirty="0">
                <a:latin typeface="Consolas" panose="020B0609020204030204" pitchFamily="49" charset="0"/>
              </a:rPr>
              <a:t>(S)) # number of susceptible people at equilibrium </a:t>
            </a: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not_sick_percentage</a:t>
            </a:r>
            <a:r>
              <a:rPr lang="en-GB" sz="900" dirty="0">
                <a:latin typeface="Consolas" panose="020B0609020204030204" pitchFamily="49" charset="0"/>
              </a:rPr>
              <a:t> = </a:t>
            </a:r>
            <a:r>
              <a:rPr lang="en-GB" sz="900" dirty="0" err="1">
                <a:latin typeface="Consolas" panose="020B0609020204030204" pitchFamily="49" charset="0"/>
              </a:rPr>
              <a:t>np.round</a:t>
            </a:r>
            <a:r>
              <a:rPr lang="en-GB" sz="900" dirty="0">
                <a:latin typeface="Consolas" panose="020B0609020204030204" pitchFamily="49" charset="0"/>
              </a:rPr>
              <a:t>(100 * </a:t>
            </a:r>
            <a:r>
              <a:rPr lang="en-GB" sz="900" dirty="0" err="1">
                <a:latin typeface="Consolas" panose="020B0609020204030204" pitchFamily="49" charset="0"/>
              </a:rPr>
              <a:t>not_sick</a:t>
            </a:r>
            <a:r>
              <a:rPr lang="en-GB" sz="900" dirty="0">
                <a:latin typeface="Consolas" panose="020B0609020204030204" pitchFamily="49" charset="0"/>
              </a:rPr>
              <a:t> / N0, 2) # find the </a:t>
            </a:r>
            <a:r>
              <a:rPr lang="en-GB" sz="900" dirty="0" err="1">
                <a:latin typeface="Consolas" panose="020B0609020204030204" pitchFamily="49" charset="0"/>
              </a:rPr>
              <a:t>persentage</a:t>
            </a:r>
            <a:r>
              <a:rPr lang="en-GB" sz="900" dirty="0">
                <a:latin typeface="Consolas" panose="020B0609020204030204" pitchFamily="49" charset="0"/>
              </a:rPr>
              <a:t> of not sick and round to 2 decimals</a:t>
            </a: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equilibrium_start</a:t>
            </a:r>
            <a:r>
              <a:rPr lang="en-GB" sz="900" dirty="0">
                <a:latin typeface="Consolas" panose="020B0609020204030204" pitchFamily="49" charset="0"/>
              </a:rPr>
              <a:t> = </a:t>
            </a:r>
            <a:r>
              <a:rPr lang="en-GB" sz="900" dirty="0" err="1">
                <a:latin typeface="Consolas" panose="020B0609020204030204" pitchFamily="49" charset="0"/>
              </a:rPr>
              <a:t>np.amin</a:t>
            </a:r>
            <a:r>
              <a:rPr lang="en-GB" sz="900" dirty="0">
                <a:latin typeface="Consolas" panose="020B0609020204030204" pitchFamily="49" charset="0"/>
              </a:rPr>
              <a:t>(</a:t>
            </a:r>
            <a:r>
              <a:rPr lang="en-GB" sz="900" dirty="0" err="1">
                <a:latin typeface="Consolas" panose="020B0609020204030204" pitchFamily="49" charset="0"/>
              </a:rPr>
              <a:t>np.where</a:t>
            </a:r>
            <a:r>
              <a:rPr lang="en-GB" sz="900" dirty="0">
                <a:latin typeface="Consolas" panose="020B0609020204030204" pitchFamily="49" charset="0"/>
              </a:rPr>
              <a:t>(S &lt; np.int((</a:t>
            </a:r>
            <a:r>
              <a:rPr lang="en-GB" sz="900" dirty="0" err="1">
                <a:latin typeface="Consolas" panose="020B0609020204030204" pitchFamily="49" charset="0"/>
              </a:rPr>
              <a:t>np.amin</a:t>
            </a:r>
            <a:r>
              <a:rPr lang="en-GB" sz="900" dirty="0">
                <a:latin typeface="Consolas" panose="020B0609020204030204" pitchFamily="49" charset="0"/>
              </a:rPr>
              <a:t>(S))+1))) # day when equations reach </a:t>
            </a:r>
            <a:r>
              <a:rPr lang="en-GB" sz="900" dirty="0" smtClean="0">
                <a:latin typeface="Consolas" panose="020B0609020204030204" pitchFamily="49" charset="0"/>
              </a:rPr>
              <a:t>equilibrium</a:t>
            </a:r>
          </a:p>
          <a:p>
            <a:pPr>
              <a:spcBef>
                <a:spcPts val="0"/>
              </a:spcBef>
            </a:pPr>
            <a:endParaRPr lang="en-GB" sz="9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def</a:t>
            </a:r>
            <a:r>
              <a:rPr lang="en-GB" sz="900" dirty="0">
                <a:latin typeface="Consolas" panose="020B0609020204030204" pitchFamily="49" charset="0"/>
              </a:rPr>
              <a:t> </a:t>
            </a:r>
            <a:r>
              <a:rPr lang="en-GB" sz="900" dirty="0" err="1">
                <a:latin typeface="Consolas" panose="020B0609020204030204" pitchFamily="49" charset="0"/>
              </a:rPr>
              <a:t>print_parameters</a:t>
            </a:r>
            <a:r>
              <a:rPr lang="en-GB" sz="900" dirty="0">
                <a:latin typeface="Consolas" panose="020B0609020204030204" pitchFamily="49" charset="0"/>
              </a:rPr>
              <a:t>():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    print(</a:t>
            </a:r>
            <a:r>
              <a:rPr lang="en-GB" sz="900" dirty="0" err="1">
                <a:latin typeface="Consolas" panose="020B0609020204030204" pitchFamily="49" charset="0"/>
              </a:rPr>
              <a:t>f'Transmission</a:t>
            </a:r>
            <a:r>
              <a:rPr lang="en-GB" sz="900" dirty="0">
                <a:latin typeface="Consolas" panose="020B0609020204030204" pitchFamily="49" charset="0"/>
              </a:rPr>
              <a:t> rate </a:t>
            </a:r>
            <a:r>
              <a:rPr lang="el-GR" sz="900" dirty="0">
                <a:latin typeface="Consolas" panose="020B0609020204030204" pitchFamily="49" charset="0"/>
              </a:rPr>
              <a:t>β: {</a:t>
            </a:r>
            <a:r>
              <a:rPr lang="en-GB" sz="900" dirty="0">
                <a:latin typeface="Consolas" panose="020B0609020204030204" pitchFamily="49" charset="0"/>
              </a:rPr>
              <a:t>b}.')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    print(</a:t>
            </a:r>
            <a:r>
              <a:rPr lang="en-GB" sz="900" dirty="0" err="1">
                <a:latin typeface="Consolas" panose="020B0609020204030204" pitchFamily="49" charset="0"/>
              </a:rPr>
              <a:t>f'Epidemic</a:t>
            </a:r>
            <a:r>
              <a:rPr lang="en-GB" sz="900" dirty="0">
                <a:latin typeface="Consolas" panose="020B0609020204030204" pitchFamily="49" charset="0"/>
              </a:rPr>
              <a:t> peaks at day {np.int(</a:t>
            </a:r>
            <a:r>
              <a:rPr lang="en-GB" sz="900" dirty="0" err="1">
                <a:latin typeface="Consolas" panose="020B0609020204030204" pitchFamily="49" charset="0"/>
              </a:rPr>
              <a:t>outbreak_peak</a:t>
            </a:r>
            <a:r>
              <a:rPr lang="en-GB" sz="900" dirty="0">
                <a:latin typeface="Consolas" panose="020B0609020204030204" pitchFamily="49" charset="0"/>
              </a:rPr>
              <a:t>)}.') 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    print(</a:t>
            </a:r>
            <a:r>
              <a:rPr lang="en-GB" sz="900" dirty="0" err="1">
                <a:latin typeface="Consolas" panose="020B0609020204030204" pitchFamily="49" charset="0"/>
              </a:rPr>
              <a:t>f'At</a:t>
            </a:r>
            <a:r>
              <a:rPr lang="en-GB" sz="900" dirty="0">
                <a:latin typeface="Consolas" panose="020B0609020204030204" pitchFamily="49" charset="0"/>
              </a:rPr>
              <a:t> peak, {Imax} persons were infected per day.')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    print(</a:t>
            </a:r>
            <a:r>
              <a:rPr lang="en-GB" sz="900" dirty="0" err="1">
                <a:latin typeface="Consolas" panose="020B0609020204030204" pitchFamily="49" charset="0"/>
              </a:rPr>
              <a:t>f'Epidemic</a:t>
            </a:r>
            <a:r>
              <a:rPr lang="en-GB" sz="900" dirty="0">
                <a:latin typeface="Consolas" panose="020B0609020204030204" pitchFamily="49" charset="0"/>
              </a:rPr>
              <a:t> lasts {</a:t>
            </a:r>
            <a:r>
              <a:rPr lang="en-GB" sz="900" dirty="0" err="1">
                <a:latin typeface="Consolas" panose="020B0609020204030204" pitchFamily="49" charset="0"/>
              </a:rPr>
              <a:t>outbreak_duration</a:t>
            </a:r>
            <a:r>
              <a:rPr lang="en-GB" sz="900" dirty="0">
                <a:latin typeface="Consolas" panose="020B0609020204030204" pitchFamily="49" charset="0"/>
              </a:rPr>
              <a:t>} days (I &gt; 0.01 of Imax).')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    print(f'{</a:t>
            </a:r>
            <a:r>
              <a:rPr lang="en-GB" sz="900" dirty="0" err="1">
                <a:latin typeface="Consolas" panose="020B0609020204030204" pitchFamily="49" charset="0"/>
              </a:rPr>
              <a:t>not_sick</a:t>
            </a:r>
            <a:r>
              <a:rPr lang="en-GB" sz="900" dirty="0">
                <a:latin typeface="Consolas" panose="020B0609020204030204" pitchFamily="49" charset="0"/>
              </a:rPr>
              <a:t>} persons did not get sick, i.e. {</a:t>
            </a:r>
            <a:r>
              <a:rPr lang="en-GB" sz="900" dirty="0" err="1">
                <a:latin typeface="Consolas" panose="020B0609020204030204" pitchFamily="49" charset="0"/>
              </a:rPr>
              <a:t>not_sick_percentage</a:t>
            </a:r>
            <a:r>
              <a:rPr lang="en-GB" sz="900" dirty="0">
                <a:latin typeface="Consolas" panose="020B0609020204030204" pitchFamily="49" charset="0"/>
              </a:rPr>
              <a:t>}% of the Danish population</a:t>
            </a:r>
            <a:r>
              <a:rPr lang="en-GB" sz="900" dirty="0" smtClean="0">
                <a:latin typeface="Consolas" panose="020B0609020204030204" pitchFamily="49" charset="0"/>
              </a:rPr>
              <a:t>.')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4148751" y="395952"/>
            <a:ext cx="648072" cy="648072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5006" y="395952"/>
            <a:ext cx="42800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sz="4000" dirty="0" smtClean="0">
                <a:solidFill>
                  <a:schemeClr val="bg1"/>
                </a:solidFill>
                <a:latin typeface="+mn-lt"/>
              </a:rPr>
              <a:t>a.</a:t>
            </a:r>
            <a:endParaRPr lang="en-GB" sz="4000" dirty="0" err="1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98555" y="4149080"/>
            <a:ext cx="7001307" cy="22159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900" dirty="0" smtClean="0">
                <a:latin typeface="Consolas" panose="020B0609020204030204" pitchFamily="49" charset="0"/>
              </a:rPr>
              <a:t>fig</a:t>
            </a:r>
            <a:r>
              <a:rPr lang="en-GB" sz="900" dirty="0">
                <a:latin typeface="Consolas" panose="020B0609020204030204" pitchFamily="49" charset="0"/>
              </a:rPr>
              <a:t>, </a:t>
            </a:r>
            <a:r>
              <a:rPr lang="en-GB" sz="900" dirty="0" err="1">
                <a:latin typeface="Consolas" panose="020B0609020204030204" pitchFamily="49" charset="0"/>
              </a:rPr>
              <a:t>ax</a:t>
            </a:r>
            <a:r>
              <a:rPr lang="en-GB" sz="900" dirty="0">
                <a:latin typeface="Consolas" panose="020B0609020204030204" pitchFamily="49" charset="0"/>
              </a:rPr>
              <a:t> = </a:t>
            </a:r>
            <a:r>
              <a:rPr lang="en-GB" sz="900" dirty="0" err="1">
                <a:latin typeface="Consolas" panose="020B0609020204030204" pitchFamily="49" charset="0"/>
              </a:rPr>
              <a:t>plt.subplots</a:t>
            </a:r>
            <a:r>
              <a:rPr lang="en-GB" sz="900" dirty="0">
                <a:latin typeface="Consolas" panose="020B0609020204030204" pitchFamily="49" charset="0"/>
              </a:rPr>
              <a:t>(</a:t>
            </a:r>
            <a:r>
              <a:rPr lang="en-GB" sz="900" dirty="0" err="1">
                <a:latin typeface="Consolas" panose="020B0609020204030204" pitchFamily="49" charset="0"/>
              </a:rPr>
              <a:t>figsize</a:t>
            </a:r>
            <a:r>
              <a:rPr lang="en-GB" sz="900" dirty="0">
                <a:latin typeface="Consolas" panose="020B0609020204030204" pitchFamily="49" charset="0"/>
              </a:rPr>
              <a:t>=(16,6), </a:t>
            </a:r>
            <a:r>
              <a:rPr lang="en-GB" sz="900" dirty="0" err="1">
                <a:latin typeface="Consolas" panose="020B0609020204030204" pitchFamily="49" charset="0"/>
              </a:rPr>
              <a:t>tight_layout</a:t>
            </a:r>
            <a:r>
              <a:rPr lang="en-GB" sz="900" dirty="0">
                <a:latin typeface="Consolas" panose="020B0609020204030204" pitchFamily="49" charset="0"/>
              </a:rPr>
              <a:t>=True)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for </a:t>
            </a:r>
            <a:r>
              <a:rPr lang="en-GB" sz="900" dirty="0" err="1">
                <a:latin typeface="Consolas" panose="020B0609020204030204" pitchFamily="49" charset="0"/>
              </a:rPr>
              <a:t>i</a:t>
            </a:r>
            <a:r>
              <a:rPr lang="en-GB" sz="900" dirty="0">
                <a:latin typeface="Consolas" panose="020B0609020204030204" pitchFamily="49" charset="0"/>
              </a:rPr>
              <a:t>, c in enumerate(</a:t>
            </a:r>
            <a:r>
              <a:rPr lang="en-GB" sz="900" dirty="0" err="1">
                <a:latin typeface="Consolas" panose="020B0609020204030204" pitchFamily="49" charset="0"/>
              </a:rPr>
              <a:t>ns.T</a:t>
            </a:r>
            <a:r>
              <a:rPr lang="en-GB" sz="900" dirty="0">
                <a:latin typeface="Consolas" panose="020B0609020204030204" pitchFamily="49" charset="0"/>
              </a:rPr>
              <a:t>):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    </a:t>
            </a:r>
            <a:r>
              <a:rPr lang="en-GB" sz="900" dirty="0" err="1">
                <a:latin typeface="Consolas" panose="020B0609020204030204" pitchFamily="49" charset="0"/>
              </a:rPr>
              <a:t>ax.plot</a:t>
            </a:r>
            <a:r>
              <a:rPr lang="en-GB" sz="900" dirty="0">
                <a:latin typeface="Consolas" panose="020B0609020204030204" pitchFamily="49" charset="0"/>
              </a:rPr>
              <a:t>(t, c, </a:t>
            </a:r>
            <a:r>
              <a:rPr lang="en-GB" sz="900" dirty="0" err="1">
                <a:latin typeface="Consolas" panose="020B0609020204030204" pitchFamily="49" charset="0"/>
              </a:rPr>
              <a:t>color</a:t>
            </a:r>
            <a:r>
              <a:rPr lang="en-GB" sz="900" dirty="0">
                <a:latin typeface="Consolas" panose="020B0609020204030204" pitchFamily="49" charset="0"/>
              </a:rPr>
              <a:t> = </a:t>
            </a:r>
            <a:r>
              <a:rPr lang="en-GB" sz="900" dirty="0" err="1">
                <a:latin typeface="Consolas" panose="020B0609020204030204" pitchFamily="49" charset="0"/>
              </a:rPr>
              <a:t>clr</a:t>
            </a:r>
            <a:r>
              <a:rPr lang="en-GB" sz="900" dirty="0">
                <a:latin typeface="Consolas" panose="020B0609020204030204" pitchFamily="49" charset="0"/>
              </a:rPr>
              <a:t>[</a:t>
            </a:r>
            <a:r>
              <a:rPr lang="en-GB" sz="900" dirty="0" err="1">
                <a:latin typeface="Consolas" panose="020B0609020204030204" pitchFamily="49" charset="0"/>
              </a:rPr>
              <a:t>i</a:t>
            </a:r>
            <a:r>
              <a:rPr lang="en-GB" sz="900" dirty="0">
                <a:latin typeface="Consolas" panose="020B0609020204030204" pitchFamily="49" charset="0"/>
              </a:rPr>
              <a:t>], label = </a:t>
            </a:r>
            <a:r>
              <a:rPr lang="en-GB" sz="900" dirty="0" err="1">
                <a:latin typeface="Consolas" panose="020B0609020204030204" pitchFamily="49" charset="0"/>
              </a:rPr>
              <a:t>lbl</a:t>
            </a:r>
            <a:r>
              <a:rPr lang="en-GB" sz="900" dirty="0">
                <a:latin typeface="Consolas" panose="020B0609020204030204" pitchFamily="49" charset="0"/>
              </a:rPr>
              <a:t>[</a:t>
            </a:r>
            <a:r>
              <a:rPr lang="en-GB" sz="900" dirty="0" err="1">
                <a:latin typeface="Consolas" panose="020B0609020204030204" pitchFamily="49" charset="0"/>
              </a:rPr>
              <a:t>i</a:t>
            </a:r>
            <a:r>
              <a:rPr lang="en-GB" sz="900" dirty="0">
                <a:latin typeface="Consolas" panose="020B0609020204030204" pitchFamily="49" charset="0"/>
              </a:rPr>
              <a:t>], linewidth=6</a:t>
            </a:r>
            <a:r>
              <a:rPr lang="en-GB" sz="900" dirty="0" smtClean="0">
                <a:latin typeface="Consolas" panose="020B0609020204030204" pitchFamily="49" charset="0"/>
              </a:rPr>
              <a:t>)</a:t>
            </a:r>
            <a:endParaRPr lang="en-GB" sz="9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ax.axvline</a:t>
            </a:r>
            <a:r>
              <a:rPr lang="en-GB" sz="900" dirty="0">
                <a:latin typeface="Consolas" panose="020B0609020204030204" pitchFamily="49" charset="0"/>
              </a:rPr>
              <a:t>(</a:t>
            </a:r>
            <a:r>
              <a:rPr lang="en-GB" sz="900" dirty="0" err="1">
                <a:latin typeface="Consolas" panose="020B0609020204030204" pitchFamily="49" charset="0"/>
              </a:rPr>
              <a:t>outbreak_start</a:t>
            </a:r>
            <a:r>
              <a:rPr lang="en-GB" sz="900" dirty="0">
                <a:latin typeface="Consolas" panose="020B0609020204030204" pitchFamily="49" charset="0"/>
              </a:rPr>
              <a:t>, </a:t>
            </a:r>
            <a:r>
              <a:rPr lang="en-GB" sz="900" dirty="0" err="1">
                <a:latin typeface="Consolas" panose="020B0609020204030204" pitchFamily="49" charset="0"/>
              </a:rPr>
              <a:t>color</a:t>
            </a:r>
            <a:r>
              <a:rPr lang="en-GB" sz="900" dirty="0">
                <a:latin typeface="Consolas" panose="020B0609020204030204" pitchFamily="49" charset="0"/>
              </a:rPr>
              <a:t>='firebrick', </a:t>
            </a:r>
            <a:r>
              <a:rPr lang="en-GB" sz="900" dirty="0" err="1">
                <a:latin typeface="Consolas" panose="020B0609020204030204" pitchFamily="49" charset="0"/>
              </a:rPr>
              <a:t>linestyle</a:t>
            </a:r>
            <a:r>
              <a:rPr lang="en-GB" sz="900" dirty="0">
                <a:latin typeface="Consolas" panose="020B0609020204030204" pitchFamily="49" charset="0"/>
              </a:rPr>
              <a:t>=':',linewidth=3, label='Outbreak begins')</a:t>
            </a: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ax.axvline</a:t>
            </a:r>
            <a:r>
              <a:rPr lang="en-GB" sz="900" dirty="0">
                <a:latin typeface="Consolas" panose="020B0609020204030204" pitchFamily="49" charset="0"/>
              </a:rPr>
              <a:t>(</a:t>
            </a:r>
            <a:r>
              <a:rPr lang="en-GB" sz="900" dirty="0" err="1">
                <a:latin typeface="Consolas" panose="020B0609020204030204" pitchFamily="49" charset="0"/>
              </a:rPr>
              <a:t>outbreak_end</a:t>
            </a:r>
            <a:r>
              <a:rPr lang="en-GB" sz="900" dirty="0">
                <a:latin typeface="Consolas" panose="020B0609020204030204" pitchFamily="49" charset="0"/>
              </a:rPr>
              <a:t>, </a:t>
            </a:r>
            <a:r>
              <a:rPr lang="en-GB" sz="900" dirty="0" err="1">
                <a:latin typeface="Consolas" panose="020B0609020204030204" pitchFamily="49" charset="0"/>
              </a:rPr>
              <a:t>color</a:t>
            </a:r>
            <a:r>
              <a:rPr lang="en-GB" sz="900" dirty="0">
                <a:latin typeface="Consolas" panose="020B0609020204030204" pitchFamily="49" charset="0"/>
              </a:rPr>
              <a:t>='</a:t>
            </a:r>
            <a:r>
              <a:rPr lang="en-GB" sz="900" dirty="0" err="1">
                <a:latin typeface="Consolas" panose="020B0609020204030204" pitchFamily="49" charset="0"/>
              </a:rPr>
              <a:t>cornflowerblue</a:t>
            </a:r>
            <a:r>
              <a:rPr lang="en-GB" sz="900" dirty="0">
                <a:latin typeface="Consolas" panose="020B0609020204030204" pitchFamily="49" charset="0"/>
              </a:rPr>
              <a:t>', </a:t>
            </a:r>
            <a:r>
              <a:rPr lang="en-GB" sz="900" dirty="0" err="1">
                <a:latin typeface="Consolas" panose="020B0609020204030204" pitchFamily="49" charset="0"/>
              </a:rPr>
              <a:t>linestyle</a:t>
            </a:r>
            <a:r>
              <a:rPr lang="en-GB" sz="900" dirty="0">
                <a:latin typeface="Consolas" panose="020B0609020204030204" pitchFamily="49" charset="0"/>
              </a:rPr>
              <a:t>=':',linewidth=3, label='Outbreak ends')</a:t>
            </a: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ax.axvline</a:t>
            </a:r>
            <a:r>
              <a:rPr lang="en-GB" sz="900" dirty="0">
                <a:latin typeface="Consolas" panose="020B0609020204030204" pitchFamily="49" charset="0"/>
              </a:rPr>
              <a:t>(</a:t>
            </a:r>
            <a:r>
              <a:rPr lang="en-GB" sz="900" dirty="0" err="1">
                <a:latin typeface="Consolas" panose="020B0609020204030204" pitchFamily="49" charset="0"/>
              </a:rPr>
              <a:t>outbreak_peak</a:t>
            </a:r>
            <a:r>
              <a:rPr lang="en-GB" sz="900" dirty="0">
                <a:latin typeface="Consolas" panose="020B0609020204030204" pitchFamily="49" charset="0"/>
              </a:rPr>
              <a:t>, </a:t>
            </a:r>
            <a:r>
              <a:rPr lang="en-GB" sz="900" dirty="0" err="1">
                <a:latin typeface="Consolas" panose="020B0609020204030204" pitchFamily="49" charset="0"/>
              </a:rPr>
              <a:t>color</a:t>
            </a:r>
            <a:r>
              <a:rPr lang="en-GB" sz="900" dirty="0">
                <a:latin typeface="Consolas" panose="020B0609020204030204" pitchFamily="49" charset="0"/>
              </a:rPr>
              <a:t>='salmon', </a:t>
            </a:r>
            <a:r>
              <a:rPr lang="en-GB" sz="900" dirty="0" err="1">
                <a:latin typeface="Consolas" panose="020B0609020204030204" pitchFamily="49" charset="0"/>
              </a:rPr>
              <a:t>linestyle</a:t>
            </a:r>
            <a:r>
              <a:rPr lang="en-GB" sz="900" dirty="0">
                <a:latin typeface="Consolas" panose="020B0609020204030204" pitchFamily="49" charset="0"/>
              </a:rPr>
              <a:t>=':',linewidth=4, label='Outbreak peaks</a:t>
            </a:r>
            <a:r>
              <a:rPr lang="en-GB" sz="900" dirty="0" smtClean="0">
                <a:latin typeface="Consolas" panose="020B0609020204030204" pitchFamily="49" charset="0"/>
              </a:rPr>
              <a:t>')</a:t>
            </a:r>
            <a:endParaRPr lang="en-GB" sz="9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ax.ticklabel_format</a:t>
            </a:r>
            <a:r>
              <a:rPr lang="en-GB" sz="900" dirty="0">
                <a:latin typeface="Consolas" panose="020B0609020204030204" pitchFamily="49" charset="0"/>
              </a:rPr>
              <a:t>(</a:t>
            </a:r>
            <a:r>
              <a:rPr lang="en-GB" sz="900" dirty="0" err="1">
                <a:latin typeface="Consolas" panose="020B0609020204030204" pitchFamily="49" charset="0"/>
              </a:rPr>
              <a:t>useOffset</a:t>
            </a:r>
            <a:r>
              <a:rPr lang="en-GB" sz="900" dirty="0">
                <a:latin typeface="Consolas" panose="020B0609020204030204" pitchFamily="49" charset="0"/>
              </a:rPr>
              <a:t>=False, style='plain') # just to show the full numbers and not raised to power</a:t>
            </a:r>
          </a:p>
          <a:p>
            <a:pPr>
              <a:spcBef>
                <a:spcPts val="0"/>
              </a:spcBef>
            </a:pPr>
            <a:r>
              <a:rPr lang="en-GB" sz="900" dirty="0" err="1" smtClean="0">
                <a:latin typeface="Consolas" panose="020B0609020204030204" pitchFamily="49" charset="0"/>
              </a:rPr>
              <a:t>ax.set_xlabel</a:t>
            </a:r>
            <a:r>
              <a:rPr lang="en-GB" sz="900" dirty="0">
                <a:latin typeface="Consolas" panose="020B0609020204030204" pitchFamily="49" charset="0"/>
              </a:rPr>
              <a:t>('Time [days]')</a:t>
            </a: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ax.set_ylabel</a:t>
            </a:r>
            <a:r>
              <a:rPr lang="en-GB" sz="900" dirty="0">
                <a:latin typeface="Consolas" panose="020B0609020204030204" pitchFamily="49" charset="0"/>
              </a:rPr>
              <a:t>('Number of individuals\n')</a:t>
            </a: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ax.legend</a:t>
            </a:r>
            <a:r>
              <a:rPr lang="en-GB" sz="900" dirty="0">
                <a:latin typeface="Consolas" panose="020B0609020204030204" pitchFamily="49" charset="0"/>
              </a:rPr>
              <a:t>(</a:t>
            </a:r>
            <a:r>
              <a:rPr lang="en-GB" sz="900" dirty="0" err="1">
                <a:latin typeface="Consolas" panose="020B0609020204030204" pitchFamily="49" charset="0"/>
              </a:rPr>
              <a:t>loc</a:t>
            </a:r>
            <a:r>
              <a:rPr lang="en-GB" sz="900" dirty="0">
                <a:latin typeface="Consolas" panose="020B0609020204030204" pitchFamily="49" charset="0"/>
              </a:rPr>
              <a:t>='upper </a:t>
            </a:r>
            <a:r>
              <a:rPr lang="en-GB" sz="900" dirty="0" err="1">
                <a:latin typeface="Consolas" panose="020B0609020204030204" pitchFamily="49" charset="0"/>
              </a:rPr>
              <a:t>center</a:t>
            </a:r>
            <a:r>
              <a:rPr lang="en-GB" sz="900" dirty="0">
                <a:latin typeface="Consolas" panose="020B0609020204030204" pitchFamily="49" charset="0"/>
              </a:rPr>
              <a:t>', </a:t>
            </a:r>
            <a:r>
              <a:rPr lang="en-GB" sz="900" dirty="0" err="1">
                <a:latin typeface="Consolas" panose="020B0609020204030204" pitchFamily="49" charset="0"/>
              </a:rPr>
              <a:t>bbox_to_anchor</a:t>
            </a:r>
            <a:r>
              <a:rPr lang="en-GB" sz="900" dirty="0">
                <a:latin typeface="Consolas" panose="020B0609020204030204" pitchFamily="49" charset="0"/>
              </a:rPr>
              <a:t>=(1.2, 1), </a:t>
            </a:r>
            <a:r>
              <a:rPr lang="en-GB" sz="900" dirty="0" err="1">
                <a:latin typeface="Consolas" panose="020B0609020204030204" pitchFamily="49" charset="0"/>
              </a:rPr>
              <a:t>borderaxespad</a:t>
            </a:r>
            <a:r>
              <a:rPr lang="en-GB" sz="900" dirty="0">
                <a:latin typeface="Consolas" panose="020B0609020204030204" pitchFamily="49" charset="0"/>
              </a:rPr>
              <a:t>=1) </a:t>
            </a:r>
            <a:endParaRPr lang="en-GB" sz="900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900" dirty="0" err="1" smtClean="0">
                <a:latin typeface="Consolas" panose="020B0609020204030204" pitchFamily="49" charset="0"/>
              </a:rPr>
              <a:t>print_parameters</a:t>
            </a:r>
            <a:r>
              <a:rPr lang="en-GB" sz="900" dirty="0" smtClean="0"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0"/>
              </a:spcBef>
            </a:pPr>
            <a:endParaRPr lang="en-GB" sz="900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900" dirty="0" smtClean="0">
                <a:latin typeface="Consolas" panose="020B0609020204030204" pitchFamily="49" charset="0"/>
              </a:rPr>
              <a:t># For the 10% increase we did exactly the same as above just using </a:t>
            </a:r>
            <a:r>
              <a:rPr lang="en-GB" sz="900" dirty="0" err="1" smtClean="0">
                <a:latin typeface="Consolas" panose="020B0609020204030204" pitchFamily="49" charset="0"/>
              </a:rPr>
              <a:t>b_incr</a:t>
            </a:r>
            <a:r>
              <a:rPr lang="en-GB" sz="900" dirty="0" smtClean="0">
                <a:latin typeface="Consolas" panose="020B0609020204030204" pitchFamily="49" charset="0"/>
              </a:rPr>
              <a:t> instead of b:</a:t>
            </a:r>
            <a:endParaRPr lang="en-GB" sz="9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fr-FR" sz="900" dirty="0" err="1">
                <a:latin typeface="Consolas" panose="020B0609020204030204" pitchFamily="49" charset="0"/>
              </a:rPr>
              <a:t>b_incr</a:t>
            </a:r>
            <a:r>
              <a:rPr lang="fr-FR" sz="900" dirty="0">
                <a:latin typeface="Consolas" panose="020B0609020204030204" pitchFamily="49" charset="0"/>
              </a:rPr>
              <a:t> = b + b*0.1</a:t>
            </a:r>
          </a:p>
          <a:p>
            <a:pPr>
              <a:spcBef>
                <a:spcPts val="0"/>
              </a:spcBef>
            </a:pPr>
            <a:r>
              <a:rPr lang="fr-FR" sz="900" dirty="0">
                <a:latin typeface="Consolas" panose="020B0609020204030204" pitchFamily="49" charset="0"/>
              </a:rPr>
              <a:t>par = (</a:t>
            </a:r>
            <a:r>
              <a:rPr lang="fr-FR" sz="900" dirty="0" err="1">
                <a:latin typeface="Consolas" panose="020B0609020204030204" pitchFamily="49" charset="0"/>
              </a:rPr>
              <a:t>b_incr</a:t>
            </a:r>
            <a:r>
              <a:rPr lang="fr-FR" sz="900" dirty="0">
                <a:latin typeface="Consolas" panose="020B0609020204030204" pitchFamily="49" charset="0"/>
              </a:rPr>
              <a:t>, v</a:t>
            </a:r>
            <a:r>
              <a:rPr lang="fr-FR" sz="900" dirty="0" smtClean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fr-FR" sz="900" dirty="0" smtClean="0">
                <a:latin typeface="Consolas" panose="020B0609020204030204" pitchFamily="49" charset="0"/>
              </a:rPr>
              <a:t># I </a:t>
            </a:r>
            <a:r>
              <a:rPr lang="fr-FR" sz="900" dirty="0" err="1" smtClean="0">
                <a:latin typeface="Consolas" panose="020B0609020204030204" pitchFamily="49" charset="0"/>
              </a:rPr>
              <a:t>will</a:t>
            </a:r>
            <a:r>
              <a:rPr lang="fr-FR" sz="900" dirty="0" smtClean="0">
                <a:latin typeface="Consolas" panose="020B0609020204030204" pitchFamily="49" charset="0"/>
              </a:rPr>
              <a:t> not copy </a:t>
            </a:r>
            <a:r>
              <a:rPr lang="fr-FR" sz="900" dirty="0" err="1" smtClean="0">
                <a:latin typeface="Consolas" panose="020B0609020204030204" pitchFamily="49" charset="0"/>
              </a:rPr>
              <a:t>paste</a:t>
            </a:r>
            <a:r>
              <a:rPr lang="fr-FR" sz="900" dirty="0" smtClean="0">
                <a:latin typeface="Consolas" panose="020B0609020204030204" pitchFamily="49" charset="0"/>
              </a:rPr>
              <a:t> the </a:t>
            </a:r>
            <a:r>
              <a:rPr lang="fr-FR" sz="900" dirty="0" err="1" smtClean="0">
                <a:latin typeface="Consolas" panose="020B0609020204030204" pitchFamily="49" charset="0"/>
              </a:rPr>
              <a:t>same</a:t>
            </a:r>
            <a:r>
              <a:rPr lang="fr-FR" sz="900" dirty="0" smtClean="0">
                <a:latin typeface="Consolas" panose="020B0609020204030204" pitchFamily="49" charset="0"/>
              </a:rPr>
              <a:t> code</a:t>
            </a:r>
            <a:endParaRPr lang="en-GB" sz="900" dirty="0">
              <a:latin typeface="Consolas" panose="020B0609020204030204" pitchFamily="49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0199662" y="1628800"/>
            <a:ext cx="648072" cy="648072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345917" y="1628800"/>
            <a:ext cx="42800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sz="4000" dirty="0" smtClean="0">
                <a:solidFill>
                  <a:schemeClr val="bg1"/>
                </a:solidFill>
                <a:latin typeface="+mn-lt"/>
              </a:rPr>
              <a:t>b.</a:t>
            </a:r>
            <a:endParaRPr lang="en-GB" sz="4000" dirty="0" err="1" smtClean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6285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638" y="260648"/>
            <a:ext cx="4104456" cy="634139"/>
          </a:xfrm>
        </p:spPr>
        <p:txBody>
          <a:bodyPr/>
          <a:lstStyle/>
          <a:p>
            <a:r>
              <a:rPr lang="en-GB" dirty="0" smtClean="0"/>
              <a:t>Code in Python: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90550" y="980728"/>
            <a:ext cx="5184576" cy="42934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# c. Phase space </a:t>
            </a:r>
            <a:r>
              <a:rPr lang="en-GB" sz="900" dirty="0" smtClean="0">
                <a:latin typeface="Consolas" panose="020B0609020204030204" pitchFamily="49" charset="0"/>
              </a:rPr>
              <a:t>plot:</a:t>
            </a:r>
            <a:endParaRPr lang="en-GB" sz="9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# Parameters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N = 6e6 # total population number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T = 14 # average period of infectivity 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R0 = 0 # initial number of recovered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Q0 = 1.8 # reproductive number at the start of the pandemic in Denmark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v = 1/T # calculate recovery rate (v)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b = Q0 * v / N0 # calculate transmission </a:t>
            </a:r>
            <a:r>
              <a:rPr lang="en-GB" sz="900" dirty="0" smtClean="0">
                <a:latin typeface="Consolas" panose="020B0609020204030204" pitchFamily="49" charset="0"/>
              </a:rPr>
              <a:t>rate</a:t>
            </a:r>
            <a:endParaRPr lang="en-GB" sz="9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t_max</a:t>
            </a:r>
            <a:r>
              <a:rPr lang="en-GB" sz="900" dirty="0">
                <a:latin typeface="Consolas" panose="020B0609020204030204" pitchFamily="49" charset="0"/>
              </a:rPr>
              <a:t> = 1000 # days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t = </a:t>
            </a:r>
            <a:r>
              <a:rPr lang="en-GB" sz="900" dirty="0" err="1">
                <a:latin typeface="Consolas" panose="020B0609020204030204" pitchFamily="49" charset="0"/>
              </a:rPr>
              <a:t>np.linspace</a:t>
            </a:r>
            <a:r>
              <a:rPr lang="en-GB" sz="900" dirty="0">
                <a:latin typeface="Consolas" panose="020B0609020204030204" pitchFamily="49" charset="0"/>
              </a:rPr>
              <a:t>(0, </a:t>
            </a:r>
            <a:r>
              <a:rPr lang="en-GB" sz="900" dirty="0" err="1">
                <a:latin typeface="Consolas" panose="020B0609020204030204" pitchFamily="49" charset="0"/>
              </a:rPr>
              <a:t>t_max</a:t>
            </a:r>
            <a:r>
              <a:rPr lang="en-GB" sz="900" dirty="0">
                <a:latin typeface="Consolas" panose="020B0609020204030204" pitchFamily="49" charset="0"/>
              </a:rPr>
              <a:t>, </a:t>
            </a:r>
            <a:r>
              <a:rPr lang="en-GB" sz="900" dirty="0" err="1">
                <a:latin typeface="Consolas" panose="020B0609020204030204" pitchFamily="49" charset="0"/>
              </a:rPr>
              <a:t>t_max</a:t>
            </a:r>
            <a:r>
              <a:rPr lang="en-GB" sz="900" dirty="0">
                <a:latin typeface="Consolas" panose="020B0609020204030204" pitchFamily="49" charset="0"/>
              </a:rPr>
              <a:t> + 1) # range for time </a:t>
            </a:r>
          </a:p>
          <a:p>
            <a:pPr>
              <a:spcBef>
                <a:spcPts val="0"/>
              </a:spcBef>
            </a:pPr>
            <a:endParaRPr lang="en-GB" sz="9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print(</a:t>
            </a:r>
            <a:r>
              <a:rPr lang="en-GB" sz="900" dirty="0" err="1">
                <a:latin typeface="Consolas" panose="020B0609020204030204" pitchFamily="49" charset="0"/>
              </a:rPr>
              <a:t>f"heard</a:t>
            </a:r>
            <a:r>
              <a:rPr lang="en-GB" sz="900" dirty="0">
                <a:latin typeface="Consolas" panose="020B0609020204030204" pitchFamily="49" charset="0"/>
              </a:rPr>
              <a:t> immunity at I=1-1/Q0={1-1/Q0}")</a:t>
            </a:r>
          </a:p>
          <a:p>
            <a:pPr>
              <a:spcBef>
                <a:spcPts val="0"/>
              </a:spcBef>
            </a:pPr>
            <a:endParaRPr lang="en-GB" sz="9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fig, </a:t>
            </a:r>
            <a:r>
              <a:rPr lang="en-GB" sz="900" dirty="0" err="1">
                <a:latin typeface="Consolas" panose="020B0609020204030204" pitchFamily="49" charset="0"/>
              </a:rPr>
              <a:t>ax</a:t>
            </a:r>
            <a:r>
              <a:rPr lang="en-GB" sz="900" dirty="0">
                <a:latin typeface="Consolas" panose="020B0609020204030204" pitchFamily="49" charset="0"/>
              </a:rPr>
              <a:t> = </a:t>
            </a:r>
            <a:r>
              <a:rPr lang="en-GB" sz="900" dirty="0" err="1">
                <a:latin typeface="Consolas" panose="020B0609020204030204" pitchFamily="49" charset="0"/>
              </a:rPr>
              <a:t>plt.subplots</a:t>
            </a:r>
            <a:r>
              <a:rPr lang="en-GB" sz="900" dirty="0">
                <a:latin typeface="Consolas" panose="020B0609020204030204" pitchFamily="49" charset="0"/>
              </a:rPr>
              <a:t>(</a:t>
            </a:r>
            <a:r>
              <a:rPr lang="en-GB" sz="900" dirty="0" err="1">
                <a:latin typeface="Consolas" panose="020B0609020204030204" pitchFamily="49" charset="0"/>
              </a:rPr>
              <a:t>figsize</a:t>
            </a:r>
            <a:r>
              <a:rPr lang="en-GB" sz="900" dirty="0">
                <a:latin typeface="Consolas" panose="020B0609020204030204" pitchFamily="49" charset="0"/>
              </a:rPr>
              <a:t>=(14,6), </a:t>
            </a:r>
            <a:r>
              <a:rPr lang="en-GB" sz="900" dirty="0" err="1">
                <a:latin typeface="Consolas" panose="020B0609020204030204" pitchFamily="49" charset="0"/>
              </a:rPr>
              <a:t>tight_layout</a:t>
            </a:r>
            <a:r>
              <a:rPr lang="en-GB" sz="900" dirty="0">
                <a:latin typeface="Consolas" panose="020B0609020204030204" pitchFamily="49" charset="0"/>
              </a:rPr>
              <a:t>=True</a:t>
            </a:r>
            <a:r>
              <a:rPr lang="en-GB" sz="900" dirty="0" smtClean="0">
                <a:latin typeface="Consolas" panose="020B0609020204030204" pitchFamily="49" charset="0"/>
              </a:rPr>
              <a:t>)</a:t>
            </a:r>
            <a:endParaRPr lang="en-GB" sz="9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I0s = </a:t>
            </a:r>
            <a:r>
              <a:rPr lang="en-GB" sz="900" dirty="0" err="1">
                <a:latin typeface="Consolas" panose="020B0609020204030204" pitchFamily="49" charset="0"/>
              </a:rPr>
              <a:t>np.linspace</a:t>
            </a:r>
            <a:r>
              <a:rPr lang="en-GB" sz="900" dirty="0">
                <a:latin typeface="Consolas" panose="020B0609020204030204" pitchFamily="49" charset="0"/>
              </a:rPr>
              <a:t>(0, </a:t>
            </a:r>
            <a:r>
              <a:rPr lang="en-GB" sz="900" dirty="0" err="1">
                <a:latin typeface="Consolas" panose="020B0609020204030204" pitchFamily="49" charset="0"/>
              </a:rPr>
              <a:t>int</a:t>
            </a:r>
            <a:r>
              <a:rPr lang="en-GB" sz="900" dirty="0">
                <a:latin typeface="Consolas" panose="020B0609020204030204" pitchFamily="49" charset="0"/>
              </a:rPr>
              <a:t>(6e6), 60)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for I0 in I0s: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    S0 = N-I0 # total </a:t>
            </a:r>
            <a:r>
              <a:rPr lang="en-GB" sz="900" dirty="0" err="1">
                <a:latin typeface="Consolas" panose="020B0609020204030204" pitchFamily="49" charset="0"/>
              </a:rPr>
              <a:t>susceptibles</a:t>
            </a:r>
            <a:r>
              <a:rPr lang="en-GB" sz="900" dirty="0">
                <a:latin typeface="Consolas" panose="020B0609020204030204" pitchFamily="49" charset="0"/>
              </a:rPr>
              <a:t> at the beginning of pandemic in Denmark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    </a:t>
            </a:r>
            <a:r>
              <a:rPr lang="en-GB" sz="900" dirty="0" err="1">
                <a:latin typeface="Consolas" panose="020B0609020204030204" pitchFamily="49" charset="0"/>
              </a:rPr>
              <a:t>col_cond</a:t>
            </a:r>
            <a:r>
              <a:rPr lang="en-GB" sz="900" dirty="0">
                <a:latin typeface="Consolas" panose="020B0609020204030204" pitchFamily="49" charset="0"/>
              </a:rPr>
              <a:t> = (I0/N &gt;= 1-1/Q0)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    c = </a:t>
            </a:r>
            <a:r>
              <a:rPr lang="en-GB" sz="900" dirty="0" err="1">
                <a:latin typeface="Consolas" panose="020B0609020204030204" pitchFamily="49" charset="0"/>
              </a:rPr>
              <a:t>int</a:t>
            </a:r>
            <a:r>
              <a:rPr lang="en-GB" sz="900" dirty="0">
                <a:latin typeface="Consolas" panose="020B0609020204030204" pitchFamily="49" charset="0"/>
              </a:rPr>
              <a:t>(</a:t>
            </a:r>
            <a:r>
              <a:rPr lang="en-GB" sz="900" dirty="0" err="1">
                <a:latin typeface="Consolas" panose="020B0609020204030204" pitchFamily="49" charset="0"/>
              </a:rPr>
              <a:t>col_cond</a:t>
            </a:r>
            <a:r>
              <a:rPr lang="en-GB" sz="900" dirty="0">
                <a:latin typeface="Consolas" panose="020B0609020204030204" pitchFamily="49" charset="0"/>
              </a:rPr>
              <a:t>)*"</a:t>
            </a:r>
            <a:r>
              <a:rPr lang="en-GB" sz="900" dirty="0" err="1">
                <a:latin typeface="Consolas" panose="020B0609020204030204" pitchFamily="49" charset="0"/>
              </a:rPr>
              <a:t>tab:blue</a:t>
            </a:r>
            <a:r>
              <a:rPr lang="en-GB" sz="900" dirty="0">
                <a:latin typeface="Consolas" panose="020B0609020204030204" pitchFamily="49" charset="0"/>
              </a:rPr>
              <a:t>" + (1-int(</a:t>
            </a:r>
            <a:r>
              <a:rPr lang="en-GB" sz="900" dirty="0" err="1">
                <a:latin typeface="Consolas" panose="020B0609020204030204" pitchFamily="49" charset="0"/>
              </a:rPr>
              <a:t>col_cond</a:t>
            </a:r>
            <a:r>
              <a:rPr lang="en-GB" sz="900" dirty="0">
                <a:latin typeface="Consolas" panose="020B0609020204030204" pitchFamily="49" charset="0"/>
              </a:rPr>
              <a:t>))*"</a:t>
            </a:r>
            <a:r>
              <a:rPr lang="en-GB" sz="900" dirty="0" err="1">
                <a:latin typeface="Consolas" panose="020B0609020204030204" pitchFamily="49" charset="0"/>
              </a:rPr>
              <a:t>tab:red</a:t>
            </a:r>
            <a:r>
              <a:rPr lang="en-GB" sz="900" dirty="0">
                <a:latin typeface="Consolas" panose="020B0609020204030204" pitchFamily="49" charset="0"/>
              </a:rPr>
              <a:t>"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        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    #</a:t>
            </a:r>
            <a:r>
              <a:rPr lang="en-GB" sz="900" dirty="0" err="1">
                <a:latin typeface="Consolas" panose="020B0609020204030204" pitchFamily="49" charset="0"/>
              </a:rPr>
              <a:t>state_init</a:t>
            </a:r>
            <a:r>
              <a:rPr lang="en-GB" sz="900" dirty="0">
                <a:latin typeface="Consolas" panose="020B0609020204030204" pitchFamily="49" charset="0"/>
              </a:rPr>
              <a:t> = </a:t>
            </a:r>
            <a:r>
              <a:rPr lang="en-GB" sz="900" dirty="0" err="1">
                <a:latin typeface="Consolas" panose="020B0609020204030204" pitchFamily="49" charset="0"/>
              </a:rPr>
              <a:t>np.array</a:t>
            </a:r>
            <a:r>
              <a:rPr lang="en-GB" sz="900" dirty="0">
                <a:latin typeface="Consolas" panose="020B0609020204030204" pitchFamily="49" charset="0"/>
              </a:rPr>
              <a:t>([N-I0, I0, 0])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    z0 = </a:t>
            </a:r>
            <a:r>
              <a:rPr lang="en-GB" sz="900" dirty="0" err="1">
                <a:latin typeface="Consolas" panose="020B0609020204030204" pitchFamily="49" charset="0"/>
              </a:rPr>
              <a:t>np.array</a:t>
            </a:r>
            <a:r>
              <a:rPr lang="en-GB" sz="900" dirty="0">
                <a:latin typeface="Consolas" panose="020B0609020204030204" pitchFamily="49" charset="0"/>
              </a:rPr>
              <a:t>([S0, I0, R0])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    </a:t>
            </a:r>
            <a:r>
              <a:rPr lang="en-GB" sz="900" dirty="0" err="1">
                <a:latin typeface="Consolas" panose="020B0609020204030204" pitchFamily="49" charset="0"/>
              </a:rPr>
              <a:t>params</a:t>
            </a:r>
            <a:r>
              <a:rPr lang="en-GB" sz="900" dirty="0">
                <a:latin typeface="Consolas" panose="020B0609020204030204" pitchFamily="49" charset="0"/>
              </a:rPr>
              <a:t> = (b, v)</a:t>
            </a:r>
          </a:p>
          <a:p>
            <a:pPr>
              <a:spcBef>
                <a:spcPts val="0"/>
              </a:spcBef>
            </a:pPr>
            <a:endParaRPr lang="en-GB" sz="9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    </a:t>
            </a:r>
            <a:r>
              <a:rPr lang="en-GB" sz="900" dirty="0" err="1">
                <a:latin typeface="Consolas" panose="020B0609020204030204" pitchFamily="49" charset="0"/>
              </a:rPr>
              <a:t>num_sol</a:t>
            </a:r>
            <a:r>
              <a:rPr lang="en-GB" sz="900" dirty="0">
                <a:latin typeface="Consolas" panose="020B0609020204030204" pitchFamily="49" charset="0"/>
              </a:rPr>
              <a:t> = </a:t>
            </a:r>
            <a:r>
              <a:rPr lang="en-GB" sz="900" dirty="0" err="1">
                <a:latin typeface="Consolas" panose="020B0609020204030204" pitchFamily="49" charset="0"/>
              </a:rPr>
              <a:t>odeint</a:t>
            </a:r>
            <a:r>
              <a:rPr lang="en-GB" sz="900" dirty="0">
                <a:latin typeface="Consolas" panose="020B0609020204030204" pitchFamily="49" charset="0"/>
              </a:rPr>
              <a:t>(S_I_R, z0, t, </a:t>
            </a:r>
            <a:r>
              <a:rPr lang="en-GB" sz="900" dirty="0" err="1">
                <a:latin typeface="Consolas" panose="020B0609020204030204" pitchFamily="49" charset="0"/>
              </a:rPr>
              <a:t>args</a:t>
            </a:r>
            <a:r>
              <a:rPr lang="en-GB" sz="900" dirty="0">
                <a:latin typeface="Consolas" panose="020B0609020204030204" pitchFamily="49" charset="0"/>
              </a:rPr>
              <a:t>=</a:t>
            </a:r>
            <a:r>
              <a:rPr lang="en-GB" sz="900" dirty="0" err="1">
                <a:latin typeface="Consolas" panose="020B0609020204030204" pitchFamily="49" charset="0"/>
              </a:rPr>
              <a:t>params</a:t>
            </a:r>
            <a:r>
              <a:rPr lang="en-GB" sz="900" dirty="0">
                <a:latin typeface="Consolas" panose="020B0609020204030204" pitchFamily="49" charset="0"/>
              </a:rPr>
              <a:t>).T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    S, I, R = </a:t>
            </a:r>
            <a:r>
              <a:rPr lang="en-GB" sz="900" dirty="0" err="1">
                <a:latin typeface="Consolas" panose="020B0609020204030204" pitchFamily="49" charset="0"/>
              </a:rPr>
              <a:t>num_sol</a:t>
            </a:r>
            <a:endParaRPr lang="en-GB" sz="9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    </a:t>
            </a:r>
            <a:r>
              <a:rPr lang="en-GB" sz="900" dirty="0" err="1">
                <a:latin typeface="Consolas" panose="020B0609020204030204" pitchFamily="49" charset="0"/>
              </a:rPr>
              <a:t>final_size</a:t>
            </a:r>
            <a:r>
              <a:rPr lang="en-GB" sz="900" dirty="0">
                <a:latin typeface="Consolas" panose="020B0609020204030204" pitchFamily="49" charset="0"/>
              </a:rPr>
              <a:t> = 1 - S[-1]/N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    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    lab = </a:t>
            </a:r>
            <a:r>
              <a:rPr lang="en-GB" sz="900" dirty="0" err="1">
                <a:latin typeface="Consolas" panose="020B0609020204030204" pitchFamily="49" charset="0"/>
              </a:rPr>
              <a:t>int</a:t>
            </a:r>
            <a:r>
              <a:rPr lang="en-GB" sz="900" dirty="0">
                <a:latin typeface="Consolas" panose="020B0609020204030204" pitchFamily="49" charset="0"/>
              </a:rPr>
              <a:t>(I0 == I0s[0])*"epidemic</a:t>
            </a:r>
            <a:r>
              <a:rPr lang="en-GB" sz="900" dirty="0" smtClean="0">
                <a:latin typeface="Consolas" panose="020B0609020204030204" pitchFamily="49" charset="0"/>
              </a:rPr>
              <a:t>"+</a:t>
            </a:r>
            <a:r>
              <a:rPr lang="en-GB" sz="900" dirty="0" err="1" smtClean="0">
                <a:latin typeface="Consolas" panose="020B0609020204030204" pitchFamily="49" charset="0"/>
              </a:rPr>
              <a:t>int</a:t>
            </a:r>
            <a:r>
              <a:rPr lang="en-GB" sz="900" dirty="0" smtClean="0">
                <a:latin typeface="Consolas" panose="020B0609020204030204" pitchFamily="49" charset="0"/>
              </a:rPr>
              <a:t>(I0 </a:t>
            </a:r>
            <a:r>
              <a:rPr lang="en-GB" sz="900" dirty="0">
                <a:latin typeface="Consolas" panose="020B0609020204030204" pitchFamily="49" charset="0"/>
              </a:rPr>
              <a:t>== I0s[-1])*"non-epidemic"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    </a:t>
            </a:r>
            <a:r>
              <a:rPr lang="en-GB" sz="900" dirty="0" err="1">
                <a:latin typeface="Consolas" panose="020B0609020204030204" pitchFamily="49" charset="0"/>
              </a:rPr>
              <a:t>ax.plot</a:t>
            </a:r>
            <a:r>
              <a:rPr lang="en-GB" sz="900" dirty="0">
                <a:latin typeface="Consolas" panose="020B0609020204030204" pitchFamily="49" charset="0"/>
              </a:rPr>
              <a:t>(S, I, </a:t>
            </a:r>
            <a:r>
              <a:rPr lang="en-GB" sz="900" dirty="0" err="1">
                <a:latin typeface="Consolas" panose="020B0609020204030204" pitchFamily="49" charset="0"/>
              </a:rPr>
              <a:t>color</a:t>
            </a:r>
            <a:r>
              <a:rPr lang="en-GB" sz="900" dirty="0">
                <a:latin typeface="Consolas" panose="020B0609020204030204" pitchFamily="49" charset="0"/>
              </a:rPr>
              <a:t>=c, label=lab)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    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21381" y="980728"/>
            <a:ext cx="5614385" cy="27699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heard_immune</a:t>
            </a:r>
            <a:r>
              <a:rPr lang="en-GB" sz="900" dirty="0">
                <a:latin typeface="Consolas" panose="020B0609020204030204" pitchFamily="49" charset="0"/>
              </a:rPr>
              <a:t> = (1-1/Q0)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I0 = (1-1/Q0)*N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S0 = N-I0 # total </a:t>
            </a:r>
            <a:r>
              <a:rPr lang="en-GB" sz="900" dirty="0" err="1">
                <a:latin typeface="Consolas" panose="020B0609020204030204" pitchFamily="49" charset="0"/>
              </a:rPr>
              <a:t>susceptibles</a:t>
            </a:r>
            <a:r>
              <a:rPr lang="en-GB" sz="900" dirty="0">
                <a:latin typeface="Consolas" panose="020B0609020204030204" pitchFamily="49" charset="0"/>
              </a:rPr>
              <a:t> at the beginning of pandemic in Denmark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z0 = </a:t>
            </a:r>
            <a:r>
              <a:rPr lang="en-GB" sz="900" dirty="0" err="1">
                <a:latin typeface="Consolas" panose="020B0609020204030204" pitchFamily="49" charset="0"/>
              </a:rPr>
              <a:t>np.array</a:t>
            </a:r>
            <a:r>
              <a:rPr lang="en-GB" sz="900" dirty="0">
                <a:latin typeface="Consolas" panose="020B0609020204030204" pitchFamily="49" charset="0"/>
              </a:rPr>
              <a:t>([S0, I0, R0])</a:t>
            </a: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params</a:t>
            </a:r>
            <a:r>
              <a:rPr lang="en-GB" sz="900" dirty="0">
                <a:latin typeface="Consolas" panose="020B0609020204030204" pitchFamily="49" charset="0"/>
              </a:rPr>
              <a:t> = (b, v)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    </a:t>
            </a: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num_sol</a:t>
            </a:r>
            <a:r>
              <a:rPr lang="en-GB" sz="900" dirty="0">
                <a:latin typeface="Consolas" panose="020B0609020204030204" pitchFamily="49" charset="0"/>
              </a:rPr>
              <a:t> = </a:t>
            </a:r>
            <a:r>
              <a:rPr lang="en-GB" sz="900" dirty="0" err="1">
                <a:latin typeface="Consolas" panose="020B0609020204030204" pitchFamily="49" charset="0"/>
              </a:rPr>
              <a:t>odeint</a:t>
            </a:r>
            <a:r>
              <a:rPr lang="en-GB" sz="900" dirty="0">
                <a:latin typeface="Consolas" panose="020B0609020204030204" pitchFamily="49" charset="0"/>
              </a:rPr>
              <a:t>(S_I_R, z0, t, </a:t>
            </a:r>
            <a:r>
              <a:rPr lang="en-GB" sz="900" dirty="0" err="1">
                <a:latin typeface="Consolas" panose="020B0609020204030204" pitchFamily="49" charset="0"/>
              </a:rPr>
              <a:t>args</a:t>
            </a:r>
            <a:r>
              <a:rPr lang="en-GB" sz="900" dirty="0">
                <a:latin typeface="Consolas" panose="020B0609020204030204" pitchFamily="49" charset="0"/>
              </a:rPr>
              <a:t>=</a:t>
            </a:r>
            <a:r>
              <a:rPr lang="en-GB" sz="900" dirty="0" err="1">
                <a:latin typeface="Consolas" panose="020B0609020204030204" pitchFamily="49" charset="0"/>
              </a:rPr>
              <a:t>params</a:t>
            </a:r>
            <a:r>
              <a:rPr lang="en-GB" sz="900" dirty="0">
                <a:latin typeface="Consolas" panose="020B0609020204030204" pitchFamily="49" charset="0"/>
              </a:rPr>
              <a:t>).T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S, I, R = </a:t>
            </a:r>
            <a:r>
              <a:rPr lang="en-GB" sz="900" dirty="0" err="1">
                <a:latin typeface="Consolas" panose="020B0609020204030204" pitchFamily="49" charset="0"/>
              </a:rPr>
              <a:t>num_sol</a:t>
            </a:r>
            <a:endParaRPr lang="en-GB" sz="9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ax.plot</a:t>
            </a:r>
            <a:r>
              <a:rPr lang="en-GB" sz="900" dirty="0">
                <a:latin typeface="Consolas" panose="020B0609020204030204" pitchFamily="49" charset="0"/>
              </a:rPr>
              <a:t>(S, I, </a:t>
            </a:r>
            <a:r>
              <a:rPr lang="en-GB" sz="900" dirty="0" err="1">
                <a:latin typeface="Consolas" panose="020B0609020204030204" pitchFamily="49" charset="0"/>
              </a:rPr>
              <a:t>color</a:t>
            </a:r>
            <a:r>
              <a:rPr lang="en-GB" sz="900" dirty="0">
                <a:latin typeface="Consolas" panose="020B0609020204030204" pitchFamily="49" charset="0"/>
              </a:rPr>
              <a:t>="</a:t>
            </a:r>
            <a:r>
              <a:rPr lang="en-GB" sz="900" dirty="0" err="1">
                <a:latin typeface="Consolas" panose="020B0609020204030204" pitchFamily="49" charset="0"/>
              </a:rPr>
              <a:t>tab:green</a:t>
            </a:r>
            <a:r>
              <a:rPr lang="en-GB" sz="900" dirty="0">
                <a:latin typeface="Consolas" panose="020B0609020204030204" pitchFamily="49" charset="0"/>
              </a:rPr>
              <a:t>", linewidth=5, alpha=1,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        label="critical trajectory")</a:t>
            </a: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ax.axhline</a:t>
            </a:r>
            <a:r>
              <a:rPr lang="en-GB" sz="900" dirty="0">
                <a:latin typeface="Consolas" panose="020B0609020204030204" pitchFamily="49" charset="0"/>
              </a:rPr>
              <a:t>(N*(1-1/Q0), </a:t>
            </a:r>
            <a:r>
              <a:rPr lang="en-GB" sz="900" dirty="0" err="1">
                <a:latin typeface="Consolas" panose="020B0609020204030204" pitchFamily="49" charset="0"/>
              </a:rPr>
              <a:t>color</a:t>
            </a:r>
            <a:r>
              <a:rPr lang="en-GB" sz="900" dirty="0">
                <a:latin typeface="Consolas" panose="020B0609020204030204" pitchFamily="49" charset="0"/>
              </a:rPr>
              <a:t>="</a:t>
            </a:r>
            <a:r>
              <a:rPr lang="en-GB" sz="900" dirty="0" err="1">
                <a:latin typeface="Consolas" panose="020B0609020204030204" pitchFamily="49" charset="0"/>
              </a:rPr>
              <a:t>tab:orange</a:t>
            </a:r>
            <a:r>
              <a:rPr lang="en-GB" sz="900" dirty="0">
                <a:latin typeface="Consolas" panose="020B0609020204030204" pitchFamily="49" charset="0"/>
              </a:rPr>
              <a:t>", </a:t>
            </a:r>
            <a:r>
              <a:rPr lang="en-GB" sz="900" dirty="0" err="1">
                <a:latin typeface="Consolas" panose="020B0609020204030204" pitchFamily="49" charset="0"/>
              </a:rPr>
              <a:t>linestyle</a:t>
            </a:r>
            <a:r>
              <a:rPr lang="en-GB" sz="900" dirty="0">
                <a:latin typeface="Consolas" panose="020B0609020204030204" pitchFamily="49" charset="0"/>
              </a:rPr>
              <a:t>=":", 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           label="critical $\\</a:t>
            </a:r>
            <a:r>
              <a:rPr lang="en-GB" sz="900" dirty="0" err="1">
                <a:latin typeface="Consolas" panose="020B0609020204030204" pitchFamily="49" charset="0"/>
              </a:rPr>
              <a:t>frac</a:t>
            </a:r>
            <a:r>
              <a:rPr lang="en-GB" sz="900" dirty="0">
                <a:latin typeface="Consolas" panose="020B0609020204030204" pitchFamily="49" charset="0"/>
              </a:rPr>
              <a:t>{I_{0}}{N}=1-\\</a:t>
            </a:r>
            <a:r>
              <a:rPr lang="en-GB" sz="900" dirty="0" err="1">
                <a:latin typeface="Consolas" panose="020B0609020204030204" pitchFamily="49" charset="0"/>
              </a:rPr>
              <a:t>frac</a:t>
            </a:r>
            <a:r>
              <a:rPr lang="en-GB" sz="900" dirty="0">
                <a:latin typeface="Consolas" panose="020B0609020204030204" pitchFamily="49" charset="0"/>
              </a:rPr>
              <a:t>{1}{Q_{0}} \\approx $" + </a:t>
            </a:r>
            <a:r>
              <a:rPr lang="en-GB" sz="900" dirty="0" err="1">
                <a:latin typeface="Consolas" panose="020B0609020204030204" pitchFamily="49" charset="0"/>
              </a:rPr>
              <a:t>str</a:t>
            </a:r>
            <a:r>
              <a:rPr lang="en-GB" sz="900" dirty="0">
                <a:latin typeface="Consolas" panose="020B0609020204030204" pitchFamily="49" charset="0"/>
              </a:rPr>
              <a:t>(round(1-1/Q0,2)))</a:t>
            </a: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ax.axvline</a:t>
            </a:r>
            <a:r>
              <a:rPr lang="en-GB" sz="900" dirty="0">
                <a:latin typeface="Consolas" panose="020B0609020204030204" pitchFamily="49" charset="0"/>
              </a:rPr>
              <a:t>(N/Q0, </a:t>
            </a:r>
            <a:r>
              <a:rPr lang="en-GB" sz="900" dirty="0" err="1">
                <a:latin typeface="Consolas" panose="020B0609020204030204" pitchFamily="49" charset="0"/>
              </a:rPr>
              <a:t>color</a:t>
            </a:r>
            <a:r>
              <a:rPr lang="en-GB" sz="900" dirty="0">
                <a:latin typeface="Consolas" panose="020B0609020204030204" pitchFamily="49" charset="0"/>
              </a:rPr>
              <a:t>="</a:t>
            </a:r>
            <a:r>
              <a:rPr lang="en-GB" sz="900" dirty="0" err="1">
                <a:latin typeface="Consolas" panose="020B0609020204030204" pitchFamily="49" charset="0"/>
              </a:rPr>
              <a:t>tab:green</a:t>
            </a:r>
            <a:r>
              <a:rPr lang="en-GB" sz="900" dirty="0">
                <a:latin typeface="Consolas" panose="020B0609020204030204" pitchFamily="49" charset="0"/>
              </a:rPr>
              <a:t>", </a:t>
            </a:r>
            <a:r>
              <a:rPr lang="en-GB" sz="900" dirty="0" err="1">
                <a:latin typeface="Consolas" panose="020B0609020204030204" pitchFamily="49" charset="0"/>
              </a:rPr>
              <a:t>linestyle</a:t>
            </a:r>
            <a:r>
              <a:rPr lang="en-GB" sz="900" dirty="0">
                <a:latin typeface="Consolas" panose="020B0609020204030204" pitchFamily="49" charset="0"/>
              </a:rPr>
              <a:t>=":", 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           label="critical $\\</a:t>
            </a:r>
            <a:r>
              <a:rPr lang="en-GB" sz="900" dirty="0" err="1">
                <a:latin typeface="Consolas" panose="020B0609020204030204" pitchFamily="49" charset="0"/>
              </a:rPr>
              <a:t>frac</a:t>
            </a:r>
            <a:r>
              <a:rPr lang="en-GB" sz="900" dirty="0">
                <a:latin typeface="Consolas" panose="020B0609020204030204" pitchFamily="49" charset="0"/>
              </a:rPr>
              <a:t>{S_{0}}{N}=\\</a:t>
            </a:r>
            <a:r>
              <a:rPr lang="en-GB" sz="900" dirty="0" err="1">
                <a:latin typeface="Consolas" panose="020B0609020204030204" pitchFamily="49" charset="0"/>
              </a:rPr>
              <a:t>frac</a:t>
            </a:r>
            <a:r>
              <a:rPr lang="en-GB" sz="900" dirty="0">
                <a:latin typeface="Consolas" panose="020B0609020204030204" pitchFamily="49" charset="0"/>
              </a:rPr>
              <a:t>{1}{Q_{0}} \\approx$"+str(round(1/Q0,2)))</a:t>
            </a:r>
          </a:p>
          <a:p>
            <a:pPr>
              <a:spcBef>
                <a:spcPts val="0"/>
              </a:spcBef>
            </a:pPr>
            <a:endParaRPr lang="en-GB" sz="9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ax.set_xlabel</a:t>
            </a:r>
            <a:r>
              <a:rPr lang="en-GB" sz="900" dirty="0">
                <a:latin typeface="Consolas" panose="020B0609020204030204" pitchFamily="49" charset="0"/>
              </a:rPr>
              <a:t>("</a:t>
            </a:r>
            <a:r>
              <a:rPr lang="en-GB" sz="900" dirty="0" err="1">
                <a:latin typeface="Consolas" panose="020B0609020204030204" pitchFamily="49" charset="0"/>
              </a:rPr>
              <a:t>Susceptibles</a:t>
            </a:r>
            <a:r>
              <a:rPr lang="en-GB" sz="900" dirty="0">
                <a:latin typeface="Consolas" panose="020B0609020204030204" pitchFamily="49" charset="0"/>
              </a:rPr>
              <a:t>")</a:t>
            </a: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ax.set_ylabel</a:t>
            </a:r>
            <a:r>
              <a:rPr lang="en-GB" sz="900" dirty="0">
                <a:latin typeface="Consolas" panose="020B0609020204030204" pitchFamily="49" charset="0"/>
              </a:rPr>
              <a:t>("Infected")</a:t>
            </a:r>
          </a:p>
          <a:p>
            <a:pPr>
              <a:spcBef>
                <a:spcPts val="0"/>
              </a:spcBef>
            </a:pPr>
            <a:r>
              <a:rPr lang="en-GB" sz="900" dirty="0" err="1" smtClean="0">
                <a:latin typeface="Consolas" panose="020B0609020204030204" pitchFamily="49" charset="0"/>
              </a:rPr>
              <a:t>ax.legend</a:t>
            </a:r>
            <a:r>
              <a:rPr lang="en-GB" sz="900" dirty="0" smtClean="0">
                <a:latin typeface="Consolas" panose="020B0609020204030204" pitchFamily="49" charset="0"/>
              </a:rPr>
              <a:t>(</a:t>
            </a:r>
            <a:r>
              <a:rPr lang="en-GB" sz="900" dirty="0" err="1" smtClean="0">
                <a:latin typeface="Consolas" panose="020B0609020204030204" pitchFamily="49" charset="0"/>
              </a:rPr>
              <a:t>loc</a:t>
            </a:r>
            <a:r>
              <a:rPr lang="en-GB" sz="900" dirty="0">
                <a:latin typeface="Consolas" panose="020B0609020204030204" pitchFamily="49" charset="0"/>
              </a:rPr>
              <a:t>='upper </a:t>
            </a:r>
            <a:r>
              <a:rPr lang="en-GB" sz="900" dirty="0" err="1">
                <a:latin typeface="Consolas" panose="020B0609020204030204" pitchFamily="49" charset="0"/>
              </a:rPr>
              <a:t>center</a:t>
            </a:r>
            <a:r>
              <a:rPr lang="en-GB" sz="900" dirty="0">
                <a:latin typeface="Consolas" panose="020B0609020204030204" pitchFamily="49" charset="0"/>
              </a:rPr>
              <a:t>', </a:t>
            </a:r>
            <a:r>
              <a:rPr lang="en-GB" sz="900" dirty="0" err="1">
                <a:latin typeface="Consolas" panose="020B0609020204030204" pitchFamily="49" charset="0"/>
              </a:rPr>
              <a:t>bbox_to_anchor</a:t>
            </a:r>
            <a:r>
              <a:rPr lang="en-GB" sz="900" dirty="0">
                <a:latin typeface="Consolas" panose="020B0609020204030204" pitchFamily="49" charset="0"/>
              </a:rPr>
              <a:t>=(1.5, 1), </a:t>
            </a:r>
            <a:r>
              <a:rPr lang="en-GB" sz="900" dirty="0" err="1">
                <a:latin typeface="Consolas" panose="020B0609020204030204" pitchFamily="49" charset="0"/>
              </a:rPr>
              <a:t>borderaxespad</a:t>
            </a:r>
            <a:r>
              <a:rPr lang="en-GB" sz="900" dirty="0">
                <a:latin typeface="Consolas" panose="020B0609020204030204" pitchFamily="49" charset="0"/>
              </a:rPr>
              <a:t>=1</a:t>
            </a:r>
            <a:r>
              <a:rPr lang="en-GB" sz="900" dirty="0" smtClean="0">
                <a:latin typeface="Consolas" panose="020B0609020204030204" pitchFamily="49" charset="0"/>
              </a:rPr>
              <a:t>)</a:t>
            </a:r>
            <a:endParaRPr lang="en-GB" sz="900" dirty="0">
              <a:latin typeface="Consolas" panose="020B0609020204030204" pitchFamily="49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148751" y="395952"/>
            <a:ext cx="648072" cy="648072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5006" y="395952"/>
            <a:ext cx="39914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sz="4000" dirty="0" smtClean="0">
                <a:solidFill>
                  <a:schemeClr val="bg1"/>
                </a:solidFill>
                <a:latin typeface="+mn-lt"/>
              </a:rPr>
              <a:t>c.</a:t>
            </a:r>
            <a:endParaRPr lang="en-GB" sz="4000" dirty="0" err="1" smtClean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5830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638" y="260648"/>
            <a:ext cx="4104456" cy="634139"/>
          </a:xfrm>
        </p:spPr>
        <p:txBody>
          <a:bodyPr/>
          <a:lstStyle/>
          <a:p>
            <a:r>
              <a:rPr lang="en-GB" dirty="0" smtClean="0"/>
              <a:t>Code in Python: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90550" y="980728"/>
            <a:ext cx="5184576" cy="4985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# d. Intensive care</a:t>
            </a:r>
          </a:p>
          <a:p>
            <a:pPr>
              <a:spcBef>
                <a:spcPts val="0"/>
              </a:spcBef>
            </a:pPr>
            <a:endParaRPr lang="en-GB" sz="9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# Parameters</a:t>
            </a:r>
          </a:p>
          <a:p>
            <a:pPr>
              <a:spcBef>
                <a:spcPts val="0"/>
              </a:spcBef>
            </a:pPr>
            <a:r>
              <a:rPr lang="en-GB" sz="900" dirty="0" smtClean="0">
                <a:latin typeface="Consolas" panose="020B0609020204030204" pitchFamily="49" charset="0"/>
              </a:rPr>
              <a:t>T </a:t>
            </a:r>
            <a:r>
              <a:rPr lang="en-GB" sz="900" dirty="0">
                <a:latin typeface="Consolas" panose="020B0609020204030204" pitchFamily="49" charset="0"/>
              </a:rPr>
              <a:t>= 14 # average period of infectivity 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S0 = 6e6 # total </a:t>
            </a:r>
            <a:r>
              <a:rPr lang="en-GB" sz="900" dirty="0" err="1">
                <a:latin typeface="Consolas" panose="020B0609020204030204" pitchFamily="49" charset="0"/>
              </a:rPr>
              <a:t>susceptibles</a:t>
            </a:r>
            <a:r>
              <a:rPr lang="en-GB" sz="900" dirty="0">
                <a:latin typeface="Consolas" panose="020B0609020204030204" pitchFamily="49" charset="0"/>
              </a:rPr>
              <a:t> at the beginning of pandemic in Denmark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I0 = 15 # initial number of infected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R0 = 0 # initial number of recovered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N0 = S0 + I0 + R0 # total population number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z0 = </a:t>
            </a:r>
            <a:r>
              <a:rPr lang="en-GB" sz="900" dirty="0" err="1">
                <a:latin typeface="Consolas" panose="020B0609020204030204" pitchFamily="49" charset="0"/>
              </a:rPr>
              <a:t>np.array</a:t>
            </a:r>
            <a:r>
              <a:rPr lang="en-GB" sz="900" dirty="0">
                <a:latin typeface="Consolas" panose="020B0609020204030204" pitchFamily="49" charset="0"/>
              </a:rPr>
              <a:t>([S0, I0, R0]) # put all the initial conditions in an array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Q0 = 1.8 # reproductive number at the start of the pandemic in Denmark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v = 1/T # calculate recovery rate (v)</a:t>
            </a:r>
          </a:p>
          <a:p>
            <a:pPr>
              <a:spcBef>
                <a:spcPts val="0"/>
              </a:spcBef>
            </a:pPr>
            <a:endParaRPr lang="en-GB" sz="9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b = (Q0 * v / S0) # I just tried different numbers! not sure if this is what they wanted!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par = (b, v) # put parameters in a tuple to use in the ODE</a:t>
            </a:r>
          </a:p>
          <a:p>
            <a:pPr>
              <a:spcBef>
                <a:spcPts val="0"/>
              </a:spcBef>
            </a:pPr>
            <a:endParaRPr lang="en-GB" sz="9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t_max</a:t>
            </a:r>
            <a:r>
              <a:rPr lang="en-GB" sz="900" dirty="0">
                <a:latin typeface="Consolas" panose="020B0609020204030204" pitchFamily="49" charset="0"/>
              </a:rPr>
              <a:t> = 3000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t = </a:t>
            </a:r>
            <a:r>
              <a:rPr lang="en-GB" sz="900" dirty="0" err="1">
                <a:latin typeface="Consolas" panose="020B0609020204030204" pitchFamily="49" charset="0"/>
              </a:rPr>
              <a:t>np.linspace</a:t>
            </a:r>
            <a:r>
              <a:rPr lang="en-GB" sz="900" dirty="0">
                <a:latin typeface="Consolas" panose="020B0609020204030204" pitchFamily="49" charset="0"/>
              </a:rPr>
              <a:t>(0, </a:t>
            </a:r>
            <a:r>
              <a:rPr lang="en-GB" sz="900" dirty="0" err="1">
                <a:latin typeface="Consolas" panose="020B0609020204030204" pitchFamily="49" charset="0"/>
              </a:rPr>
              <a:t>t_max</a:t>
            </a:r>
            <a:r>
              <a:rPr lang="en-GB" sz="900" dirty="0">
                <a:latin typeface="Consolas" panose="020B0609020204030204" pitchFamily="49" charset="0"/>
              </a:rPr>
              <a:t>, </a:t>
            </a:r>
            <a:r>
              <a:rPr lang="en-GB" sz="900" dirty="0" err="1">
                <a:latin typeface="Consolas" panose="020B0609020204030204" pitchFamily="49" charset="0"/>
              </a:rPr>
              <a:t>t_max</a:t>
            </a:r>
            <a:r>
              <a:rPr lang="en-GB" sz="900" dirty="0">
                <a:latin typeface="Consolas" panose="020B0609020204030204" pitchFamily="49" charset="0"/>
              </a:rPr>
              <a:t> + 1) # range for time </a:t>
            </a:r>
          </a:p>
          <a:p>
            <a:pPr>
              <a:spcBef>
                <a:spcPts val="0"/>
              </a:spcBef>
            </a:pPr>
            <a:endParaRPr lang="en-GB" sz="9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K = 900 # intensive care patient capacity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h = 0.05 # 5% of infected need intensive care</a:t>
            </a:r>
          </a:p>
          <a:p>
            <a:pPr>
              <a:spcBef>
                <a:spcPts val="0"/>
              </a:spcBef>
            </a:pPr>
            <a:endParaRPr lang="en-GB" sz="9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# Solve the differential equation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ns = </a:t>
            </a:r>
            <a:r>
              <a:rPr lang="en-GB" sz="900" dirty="0" err="1">
                <a:latin typeface="Consolas" panose="020B0609020204030204" pitchFamily="49" charset="0"/>
              </a:rPr>
              <a:t>odeint</a:t>
            </a:r>
            <a:r>
              <a:rPr lang="en-GB" sz="900" dirty="0">
                <a:latin typeface="Consolas" panose="020B0609020204030204" pitchFamily="49" charset="0"/>
              </a:rPr>
              <a:t>(S_I_R, z0, t, </a:t>
            </a:r>
            <a:r>
              <a:rPr lang="en-GB" sz="900" dirty="0" err="1">
                <a:latin typeface="Consolas" panose="020B0609020204030204" pitchFamily="49" charset="0"/>
              </a:rPr>
              <a:t>args</a:t>
            </a:r>
            <a:r>
              <a:rPr lang="en-GB" sz="900" dirty="0">
                <a:latin typeface="Consolas" panose="020B0609020204030204" pitchFamily="49" charset="0"/>
              </a:rPr>
              <a:t> = par)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S, I, R = </a:t>
            </a:r>
            <a:r>
              <a:rPr lang="en-GB" sz="900" dirty="0" err="1">
                <a:latin typeface="Consolas" panose="020B0609020204030204" pitchFamily="49" charset="0"/>
              </a:rPr>
              <a:t>ns.T</a:t>
            </a:r>
            <a:endParaRPr lang="en-GB" sz="9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GB" sz="9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# Calculate outbreak numbers:</a:t>
            </a: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outbreak_start</a:t>
            </a:r>
            <a:r>
              <a:rPr lang="en-GB" sz="900" dirty="0">
                <a:latin typeface="Consolas" panose="020B0609020204030204" pitchFamily="49" charset="0"/>
              </a:rPr>
              <a:t> = </a:t>
            </a:r>
            <a:r>
              <a:rPr lang="en-GB" sz="900" dirty="0" err="1">
                <a:latin typeface="Consolas" panose="020B0609020204030204" pitchFamily="49" charset="0"/>
              </a:rPr>
              <a:t>np.amin</a:t>
            </a:r>
            <a:r>
              <a:rPr lang="en-GB" sz="900" dirty="0">
                <a:latin typeface="Consolas" panose="020B0609020204030204" pitchFamily="49" charset="0"/>
              </a:rPr>
              <a:t>(</a:t>
            </a:r>
            <a:r>
              <a:rPr lang="en-GB" sz="900" dirty="0" err="1">
                <a:latin typeface="Consolas" panose="020B0609020204030204" pitchFamily="49" charset="0"/>
              </a:rPr>
              <a:t>np.where</a:t>
            </a:r>
            <a:r>
              <a:rPr lang="en-GB" sz="900" dirty="0">
                <a:latin typeface="Consolas" panose="020B0609020204030204" pitchFamily="49" charset="0"/>
              </a:rPr>
              <a:t>(I &gt; </a:t>
            </a:r>
            <a:r>
              <a:rPr lang="en-GB" sz="900" dirty="0" err="1">
                <a:latin typeface="Consolas" panose="020B0609020204030204" pitchFamily="49" charset="0"/>
              </a:rPr>
              <a:t>np.amax</a:t>
            </a:r>
            <a:r>
              <a:rPr lang="en-GB" sz="900" dirty="0">
                <a:latin typeface="Consolas" panose="020B0609020204030204" pitchFamily="49" charset="0"/>
              </a:rPr>
              <a:t>(I)*0.01))</a:t>
            </a: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outbreak_end</a:t>
            </a:r>
            <a:r>
              <a:rPr lang="en-GB" sz="900" dirty="0">
                <a:latin typeface="Consolas" panose="020B0609020204030204" pitchFamily="49" charset="0"/>
              </a:rPr>
              <a:t> = </a:t>
            </a:r>
            <a:r>
              <a:rPr lang="en-GB" sz="900" dirty="0" err="1">
                <a:latin typeface="Consolas" panose="020B0609020204030204" pitchFamily="49" charset="0"/>
              </a:rPr>
              <a:t>np.amax</a:t>
            </a:r>
            <a:r>
              <a:rPr lang="en-GB" sz="900" dirty="0">
                <a:latin typeface="Consolas" panose="020B0609020204030204" pitchFamily="49" charset="0"/>
              </a:rPr>
              <a:t>(</a:t>
            </a:r>
            <a:r>
              <a:rPr lang="en-GB" sz="900" dirty="0" err="1">
                <a:latin typeface="Consolas" panose="020B0609020204030204" pitchFamily="49" charset="0"/>
              </a:rPr>
              <a:t>np.where</a:t>
            </a:r>
            <a:r>
              <a:rPr lang="en-GB" sz="900" dirty="0">
                <a:latin typeface="Consolas" panose="020B0609020204030204" pitchFamily="49" charset="0"/>
              </a:rPr>
              <a:t>(I &gt; </a:t>
            </a:r>
            <a:r>
              <a:rPr lang="en-GB" sz="900" dirty="0" err="1">
                <a:latin typeface="Consolas" panose="020B0609020204030204" pitchFamily="49" charset="0"/>
              </a:rPr>
              <a:t>np.amax</a:t>
            </a:r>
            <a:r>
              <a:rPr lang="en-GB" sz="900" dirty="0">
                <a:latin typeface="Consolas" panose="020B0609020204030204" pitchFamily="49" charset="0"/>
              </a:rPr>
              <a:t>(I)*0.01))</a:t>
            </a: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outbreak_peak</a:t>
            </a:r>
            <a:r>
              <a:rPr lang="en-GB" sz="900" dirty="0">
                <a:latin typeface="Consolas" panose="020B0609020204030204" pitchFamily="49" charset="0"/>
              </a:rPr>
              <a:t> = t[</a:t>
            </a:r>
            <a:r>
              <a:rPr lang="en-GB" sz="900" dirty="0" err="1">
                <a:latin typeface="Consolas" panose="020B0609020204030204" pitchFamily="49" charset="0"/>
              </a:rPr>
              <a:t>np.argmax</a:t>
            </a:r>
            <a:r>
              <a:rPr lang="en-GB" sz="900" dirty="0">
                <a:latin typeface="Consolas" panose="020B0609020204030204" pitchFamily="49" charset="0"/>
              </a:rPr>
              <a:t>(I)] 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Imax = np.int(</a:t>
            </a:r>
            <a:r>
              <a:rPr lang="en-GB" sz="900" dirty="0" err="1">
                <a:latin typeface="Consolas" panose="020B0609020204030204" pitchFamily="49" charset="0"/>
              </a:rPr>
              <a:t>np.amax</a:t>
            </a:r>
            <a:r>
              <a:rPr lang="en-GB" sz="900" dirty="0">
                <a:latin typeface="Consolas" panose="020B0609020204030204" pitchFamily="49" charset="0"/>
              </a:rPr>
              <a:t>(I)) </a:t>
            </a: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outbreak_duration</a:t>
            </a:r>
            <a:r>
              <a:rPr lang="en-GB" sz="900" dirty="0">
                <a:latin typeface="Consolas" panose="020B0609020204030204" pitchFamily="49" charset="0"/>
              </a:rPr>
              <a:t> = </a:t>
            </a:r>
            <a:r>
              <a:rPr lang="en-GB" sz="900" dirty="0" err="1">
                <a:latin typeface="Consolas" panose="020B0609020204030204" pitchFamily="49" charset="0"/>
              </a:rPr>
              <a:t>outbreak_end</a:t>
            </a:r>
            <a:r>
              <a:rPr lang="en-GB" sz="900" dirty="0">
                <a:latin typeface="Consolas" panose="020B0609020204030204" pitchFamily="49" charset="0"/>
              </a:rPr>
              <a:t>  - </a:t>
            </a:r>
            <a:r>
              <a:rPr lang="en-GB" sz="900" dirty="0" err="1">
                <a:latin typeface="Consolas" panose="020B0609020204030204" pitchFamily="49" charset="0"/>
              </a:rPr>
              <a:t>outbreak_start</a:t>
            </a:r>
            <a:r>
              <a:rPr lang="en-GB" sz="900" dirty="0">
                <a:latin typeface="Consolas" panose="020B0609020204030204" pitchFamily="49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not_sick</a:t>
            </a:r>
            <a:r>
              <a:rPr lang="en-GB" sz="900" dirty="0">
                <a:latin typeface="Consolas" panose="020B0609020204030204" pitchFamily="49" charset="0"/>
              </a:rPr>
              <a:t> = np.int(</a:t>
            </a:r>
            <a:r>
              <a:rPr lang="en-GB" sz="900" dirty="0" err="1">
                <a:latin typeface="Consolas" panose="020B0609020204030204" pitchFamily="49" charset="0"/>
              </a:rPr>
              <a:t>np.amin</a:t>
            </a:r>
            <a:r>
              <a:rPr lang="en-GB" sz="900" dirty="0">
                <a:latin typeface="Consolas" panose="020B0609020204030204" pitchFamily="49" charset="0"/>
              </a:rPr>
              <a:t>(S))  </a:t>
            </a: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not_sick_percentage</a:t>
            </a:r>
            <a:r>
              <a:rPr lang="en-GB" sz="900" dirty="0">
                <a:latin typeface="Consolas" panose="020B0609020204030204" pitchFamily="49" charset="0"/>
              </a:rPr>
              <a:t> = </a:t>
            </a:r>
            <a:r>
              <a:rPr lang="en-GB" sz="900" dirty="0" err="1">
                <a:latin typeface="Consolas" panose="020B0609020204030204" pitchFamily="49" charset="0"/>
              </a:rPr>
              <a:t>np.round</a:t>
            </a:r>
            <a:r>
              <a:rPr lang="en-GB" sz="900" dirty="0">
                <a:latin typeface="Consolas" panose="020B0609020204030204" pitchFamily="49" charset="0"/>
              </a:rPr>
              <a:t>(100 * </a:t>
            </a:r>
            <a:r>
              <a:rPr lang="en-GB" sz="900" dirty="0" err="1">
                <a:latin typeface="Consolas" panose="020B0609020204030204" pitchFamily="49" charset="0"/>
              </a:rPr>
              <a:t>not_sick</a:t>
            </a:r>
            <a:r>
              <a:rPr lang="en-GB" sz="900" dirty="0">
                <a:latin typeface="Consolas" panose="020B0609020204030204" pitchFamily="49" charset="0"/>
              </a:rPr>
              <a:t> / N0, 2) </a:t>
            </a: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equilibrium_start</a:t>
            </a:r>
            <a:r>
              <a:rPr lang="en-GB" sz="900" dirty="0">
                <a:latin typeface="Consolas" panose="020B0609020204030204" pitchFamily="49" charset="0"/>
              </a:rPr>
              <a:t> = </a:t>
            </a:r>
            <a:r>
              <a:rPr lang="en-GB" sz="900" dirty="0" err="1">
                <a:latin typeface="Consolas" panose="020B0609020204030204" pitchFamily="49" charset="0"/>
              </a:rPr>
              <a:t>np.amin</a:t>
            </a:r>
            <a:r>
              <a:rPr lang="en-GB" sz="900" dirty="0">
                <a:latin typeface="Consolas" panose="020B0609020204030204" pitchFamily="49" charset="0"/>
              </a:rPr>
              <a:t>(</a:t>
            </a:r>
            <a:r>
              <a:rPr lang="en-GB" sz="900" dirty="0" err="1">
                <a:latin typeface="Consolas" panose="020B0609020204030204" pitchFamily="49" charset="0"/>
              </a:rPr>
              <a:t>np.where</a:t>
            </a:r>
            <a:r>
              <a:rPr lang="en-GB" sz="900" dirty="0">
                <a:latin typeface="Consolas" panose="020B0609020204030204" pitchFamily="49" charset="0"/>
              </a:rPr>
              <a:t>(S &lt; np.int((</a:t>
            </a:r>
            <a:r>
              <a:rPr lang="en-GB" sz="900" dirty="0" err="1">
                <a:latin typeface="Consolas" panose="020B0609020204030204" pitchFamily="49" charset="0"/>
              </a:rPr>
              <a:t>np.amin</a:t>
            </a:r>
            <a:r>
              <a:rPr lang="en-GB" sz="900" dirty="0">
                <a:latin typeface="Consolas" panose="020B0609020204030204" pitchFamily="49" charset="0"/>
              </a:rPr>
              <a:t>(S))+1)))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21381" y="980728"/>
            <a:ext cx="5614385" cy="40164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# Plot: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fig, </a:t>
            </a:r>
            <a:r>
              <a:rPr lang="en-GB" sz="900" dirty="0" err="1">
                <a:latin typeface="Consolas" panose="020B0609020204030204" pitchFamily="49" charset="0"/>
              </a:rPr>
              <a:t>ax</a:t>
            </a:r>
            <a:r>
              <a:rPr lang="en-GB" sz="900" dirty="0">
                <a:latin typeface="Consolas" panose="020B0609020204030204" pitchFamily="49" charset="0"/>
              </a:rPr>
              <a:t> = </a:t>
            </a:r>
            <a:r>
              <a:rPr lang="en-GB" sz="900" dirty="0" err="1">
                <a:latin typeface="Consolas" panose="020B0609020204030204" pitchFamily="49" charset="0"/>
              </a:rPr>
              <a:t>plt.subplots</a:t>
            </a:r>
            <a:r>
              <a:rPr lang="en-GB" sz="900" dirty="0">
                <a:latin typeface="Consolas" panose="020B0609020204030204" pitchFamily="49" charset="0"/>
              </a:rPr>
              <a:t>(</a:t>
            </a:r>
            <a:r>
              <a:rPr lang="en-GB" sz="900" dirty="0" err="1">
                <a:latin typeface="Consolas" panose="020B0609020204030204" pitchFamily="49" charset="0"/>
              </a:rPr>
              <a:t>figsize</a:t>
            </a:r>
            <a:r>
              <a:rPr lang="en-GB" sz="900" dirty="0">
                <a:latin typeface="Consolas" panose="020B0609020204030204" pitchFamily="49" charset="0"/>
              </a:rPr>
              <a:t>=(16,6), </a:t>
            </a:r>
            <a:r>
              <a:rPr lang="en-GB" sz="900" dirty="0" err="1">
                <a:latin typeface="Consolas" panose="020B0609020204030204" pitchFamily="49" charset="0"/>
              </a:rPr>
              <a:t>tight_layout</a:t>
            </a:r>
            <a:r>
              <a:rPr lang="en-GB" sz="900" dirty="0">
                <a:latin typeface="Consolas" panose="020B0609020204030204" pitchFamily="49" charset="0"/>
              </a:rPr>
              <a:t>=True)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for </a:t>
            </a:r>
            <a:r>
              <a:rPr lang="en-GB" sz="900" dirty="0" err="1">
                <a:latin typeface="Consolas" panose="020B0609020204030204" pitchFamily="49" charset="0"/>
              </a:rPr>
              <a:t>i</a:t>
            </a:r>
            <a:r>
              <a:rPr lang="en-GB" sz="900" dirty="0">
                <a:latin typeface="Consolas" panose="020B0609020204030204" pitchFamily="49" charset="0"/>
              </a:rPr>
              <a:t>, c in enumerate(</a:t>
            </a:r>
            <a:r>
              <a:rPr lang="en-GB" sz="900" dirty="0" err="1">
                <a:latin typeface="Consolas" panose="020B0609020204030204" pitchFamily="49" charset="0"/>
              </a:rPr>
              <a:t>ns.T</a:t>
            </a:r>
            <a:r>
              <a:rPr lang="en-GB" sz="900" dirty="0">
                <a:latin typeface="Consolas" panose="020B0609020204030204" pitchFamily="49" charset="0"/>
              </a:rPr>
              <a:t>):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    </a:t>
            </a:r>
            <a:r>
              <a:rPr lang="en-GB" sz="900" dirty="0" err="1">
                <a:latin typeface="Consolas" panose="020B0609020204030204" pitchFamily="49" charset="0"/>
              </a:rPr>
              <a:t>ax.plot</a:t>
            </a:r>
            <a:r>
              <a:rPr lang="en-GB" sz="900" dirty="0">
                <a:latin typeface="Consolas" panose="020B0609020204030204" pitchFamily="49" charset="0"/>
              </a:rPr>
              <a:t>(t, c, </a:t>
            </a:r>
            <a:r>
              <a:rPr lang="en-GB" sz="900" dirty="0" err="1">
                <a:latin typeface="Consolas" panose="020B0609020204030204" pitchFamily="49" charset="0"/>
              </a:rPr>
              <a:t>color</a:t>
            </a:r>
            <a:r>
              <a:rPr lang="en-GB" sz="900" dirty="0">
                <a:latin typeface="Consolas" panose="020B0609020204030204" pitchFamily="49" charset="0"/>
              </a:rPr>
              <a:t> = </a:t>
            </a:r>
            <a:r>
              <a:rPr lang="en-GB" sz="900" dirty="0" err="1">
                <a:latin typeface="Consolas" panose="020B0609020204030204" pitchFamily="49" charset="0"/>
              </a:rPr>
              <a:t>clr</a:t>
            </a:r>
            <a:r>
              <a:rPr lang="en-GB" sz="900" dirty="0">
                <a:latin typeface="Consolas" panose="020B0609020204030204" pitchFamily="49" charset="0"/>
              </a:rPr>
              <a:t>[</a:t>
            </a:r>
            <a:r>
              <a:rPr lang="en-GB" sz="900" dirty="0" err="1">
                <a:latin typeface="Consolas" panose="020B0609020204030204" pitchFamily="49" charset="0"/>
              </a:rPr>
              <a:t>i</a:t>
            </a:r>
            <a:r>
              <a:rPr lang="en-GB" sz="900" dirty="0">
                <a:latin typeface="Consolas" panose="020B0609020204030204" pitchFamily="49" charset="0"/>
              </a:rPr>
              <a:t>], label = </a:t>
            </a:r>
            <a:r>
              <a:rPr lang="en-GB" sz="900" dirty="0" err="1">
                <a:latin typeface="Consolas" panose="020B0609020204030204" pitchFamily="49" charset="0"/>
              </a:rPr>
              <a:t>lbl</a:t>
            </a:r>
            <a:r>
              <a:rPr lang="en-GB" sz="900" dirty="0">
                <a:latin typeface="Consolas" panose="020B0609020204030204" pitchFamily="49" charset="0"/>
              </a:rPr>
              <a:t>[</a:t>
            </a:r>
            <a:r>
              <a:rPr lang="en-GB" sz="900" dirty="0" err="1">
                <a:latin typeface="Consolas" panose="020B0609020204030204" pitchFamily="49" charset="0"/>
              </a:rPr>
              <a:t>i</a:t>
            </a:r>
            <a:r>
              <a:rPr lang="en-GB" sz="900" dirty="0">
                <a:latin typeface="Consolas" panose="020B0609020204030204" pitchFamily="49" charset="0"/>
              </a:rPr>
              <a:t>], linewidth=6)</a:t>
            </a:r>
          </a:p>
          <a:p>
            <a:pPr>
              <a:spcBef>
                <a:spcPts val="0"/>
              </a:spcBef>
            </a:pPr>
            <a:endParaRPr lang="en-GB" sz="9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ax.axvline</a:t>
            </a:r>
            <a:r>
              <a:rPr lang="en-GB" sz="900" dirty="0">
                <a:latin typeface="Consolas" panose="020B0609020204030204" pitchFamily="49" charset="0"/>
              </a:rPr>
              <a:t>(</a:t>
            </a:r>
            <a:r>
              <a:rPr lang="en-GB" sz="900" dirty="0" err="1">
                <a:latin typeface="Consolas" panose="020B0609020204030204" pitchFamily="49" charset="0"/>
              </a:rPr>
              <a:t>outbreak_start</a:t>
            </a:r>
            <a:r>
              <a:rPr lang="en-GB" sz="900" dirty="0">
                <a:latin typeface="Consolas" panose="020B0609020204030204" pitchFamily="49" charset="0"/>
              </a:rPr>
              <a:t>, </a:t>
            </a:r>
            <a:r>
              <a:rPr lang="en-GB" sz="900" dirty="0" err="1">
                <a:latin typeface="Consolas" panose="020B0609020204030204" pitchFamily="49" charset="0"/>
              </a:rPr>
              <a:t>color</a:t>
            </a:r>
            <a:r>
              <a:rPr lang="en-GB" sz="900" dirty="0">
                <a:latin typeface="Consolas" panose="020B0609020204030204" pitchFamily="49" charset="0"/>
              </a:rPr>
              <a:t>='firebrick', </a:t>
            </a:r>
            <a:r>
              <a:rPr lang="en-GB" sz="900" dirty="0" err="1">
                <a:latin typeface="Consolas" panose="020B0609020204030204" pitchFamily="49" charset="0"/>
              </a:rPr>
              <a:t>linestyle</a:t>
            </a:r>
            <a:r>
              <a:rPr lang="en-GB" sz="900" dirty="0">
                <a:latin typeface="Consolas" panose="020B0609020204030204" pitchFamily="49" charset="0"/>
              </a:rPr>
              <a:t>=':',linewidth=3, label='Outbreak begins')</a:t>
            </a: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ax.axvline</a:t>
            </a:r>
            <a:r>
              <a:rPr lang="en-GB" sz="900" dirty="0">
                <a:latin typeface="Consolas" panose="020B0609020204030204" pitchFamily="49" charset="0"/>
              </a:rPr>
              <a:t>(</a:t>
            </a:r>
            <a:r>
              <a:rPr lang="en-GB" sz="900" dirty="0" err="1">
                <a:latin typeface="Consolas" panose="020B0609020204030204" pitchFamily="49" charset="0"/>
              </a:rPr>
              <a:t>outbreak_end</a:t>
            </a:r>
            <a:r>
              <a:rPr lang="en-GB" sz="900" dirty="0">
                <a:latin typeface="Consolas" panose="020B0609020204030204" pitchFamily="49" charset="0"/>
              </a:rPr>
              <a:t>, </a:t>
            </a:r>
            <a:r>
              <a:rPr lang="en-GB" sz="900" dirty="0" err="1">
                <a:latin typeface="Consolas" panose="020B0609020204030204" pitchFamily="49" charset="0"/>
              </a:rPr>
              <a:t>color</a:t>
            </a:r>
            <a:r>
              <a:rPr lang="en-GB" sz="900" dirty="0">
                <a:latin typeface="Consolas" panose="020B0609020204030204" pitchFamily="49" charset="0"/>
              </a:rPr>
              <a:t>='</a:t>
            </a:r>
            <a:r>
              <a:rPr lang="en-GB" sz="900" dirty="0" err="1">
                <a:latin typeface="Consolas" panose="020B0609020204030204" pitchFamily="49" charset="0"/>
              </a:rPr>
              <a:t>cornflowerblue</a:t>
            </a:r>
            <a:r>
              <a:rPr lang="en-GB" sz="900" dirty="0">
                <a:latin typeface="Consolas" panose="020B0609020204030204" pitchFamily="49" charset="0"/>
              </a:rPr>
              <a:t>', </a:t>
            </a:r>
            <a:r>
              <a:rPr lang="en-GB" sz="900" dirty="0" err="1">
                <a:latin typeface="Consolas" panose="020B0609020204030204" pitchFamily="49" charset="0"/>
              </a:rPr>
              <a:t>linestyle</a:t>
            </a:r>
            <a:r>
              <a:rPr lang="en-GB" sz="900" dirty="0">
                <a:latin typeface="Consolas" panose="020B0609020204030204" pitchFamily="49" charset="0"/>
              </a:rPr>
              <a:t>=':',linewidth=3, label='Outbreak ends')</a:t>
            </a: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ax.axvline</a:t>
            </a:r>
            <a:r>
              <a:rPr lang="en-GB" sz="900" dirty="0">
                <a:latin typeface="Consolas" panose="020B0609020204030204" pitchFamily="49" charset="0"/>
              </a:rPr>
              <a:t>(</a:t>
            </a:r>
            <a:r>
              <a:rPr lang="en-GB" sz="900" dirty="0" err="1">
                <a:latin typeface="Consolas" panose="020B0609020204030204" pitchFamily="49" charset="0"/>
              </a:rPr>
              <a:t>outbreak_peak</a:t>
            </a:r>
            <a:r>
              <a:rPr lang="en-GB" sz="900" dirty="0">
                <a:latin typeface="Consolas" panose="020B0609020204030204" pitchFamily="49" charset="0"/>
              </a:rPr>
              <a:t>, </a:t>
            </a:r>
            <a:r>
              <a:rPr lang="en-GB" sz="900" dirty="0" err="1">
                <a:latin typeface="Consolas" panose="020B0609020204030204" pitchFamily="49" charset="0"/>
              </a:rPr>
              <a:t>color</a:t>
            </a:r>
            <a:r>
              <a:rPr lang="en-GB" sz="900" dirty="0">
                <a:latin typeface="Consolas" panose="020B0609020204030204" pitchFamily="49" charset="0"/>
              </a:rPr>
              <a:t>='salmon', </a:t>
            </a:r>
            <a:r>
              <a:rPr lang="en-GB" sz="900" dirty="0" err="1">
                <a:latin typeface="Consolas" panose="020B0609020204030204" pitchFamily="49" charset="0"/>
              </a:rPr>
              <a:t>linestyle</a:t>
            </a:r>
            <a:r>
              <a:rPr lang="en-GB" sz="900" dirty="0">
                <a:latin typeface="Consolas" panose="020B0609020204030204" pitchFamily="49" charset="0"/>
              </a:rPr>
              <a:t>=':',linewidth=4, label='Outbreak peaks')</a:t>
            </a: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ax.axhline</a:t>
            </a:r>
            <a:r>
              <a:rPr lang="en-GB" sz="900" dirty="0">
                <a:latin typeface="Consolas" panose="020B0609020204030204" pitchFamily="49" charset="0"/>
              </a:rPr>
              <a:t>(18000, </a:t>
            </a:r>
            <a:r>
              <a:rPr lang="en-GB" sz="900" dirty="0" err="1">
                <a:latin typeface="Consolas" panose="020B0609020204030204" pitchFamily="49" charset="0"/>
              </a:rPr>
              <a:t>color</a:t>
            </a:r>
            <a:r>
              <a:rPr lang="en-GB" sz="900" dirty="0">
                <a:latin typeface="Consolas" panose="020B0609020204030204" pitchFamily="49" charset="0"/>
              </a:rPr>
              <a:t>='blue', </a:t>
            </a:r>
            <a:r>
              <a:rPr lang="en-GB" sz="900" dirty="0" err="1">
                <a:latin typeface="Consolas" panose="020B0609020204030204" pitchFamily="49" charset="0"/>
              </a:rPr>
              <a:t>linestyle</a:t>
            </a:r>
            <a:r>
              <a:rPr lang="en-GB" sz="900" dirty="0">
                <a:latin typeface="Consolas" panose="020B0609020204030204" pitchFamily="49" charset="0"/>
              </a:rPr>
              <a:t>=':',linewidth=4, label='Threshold for int. care')</a:t>
            </a:r>
          </a:p>
          <a:p>
            <a:pPr>
              <a:spcBef>
                <a:spcPts val="0"/>
              </a:spcBef>
            </a:pPr>
            <a:endParaRPr lang="en-GB" sz="9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GB" sz="9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ax.ticklabel_format</a:t>
            </a:r>
            <a:r>
              <a:rPr lang="en-GB" sz="900" dirty="0">
                <a:latin typeface="Consolas" panose="020B0609020204030204" pitchFamily="49" charset="0"/>
              </a:rPr>
              <a:t>(</a:t>
            </a:r>
            <a:r>
              <a:rPr lang="en-GB" sz="900" dirty="0" err="1">
                <a:latin typeface="Consolas" panose="020B0609020204030204" pitchFamily="49" charset="0"/>
              </a:rPr>
              <a:t>useOffset</a:t>
            </a:r>
            <a:r>
              <a:rPr lang="en-GB" sz="900" dirty="0">
                <a:latin typeface="Consolas" panose="020B0609020204030204" pitchFamily="49" charset="0"/>
              </a:rPr>
              <a:t>=False, style='plain') </a:t>
            </a:r>
            <a:endParaRPr lang="en-GB" sz="900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900" dirty="0" err="1" smtClean="0">
                <a:latin typeface="Consolas" panose="020B0609020204030204" pitchFamily="49" charset="0"/>
              </a:rPr>
              <a:t>ax.set_xlabel</a:t>
            </a:r>
            <a:r>
              <a:rPr lang="en-GB" sz="900" dirty="0">
                <a:latin typeface="Consolas" panose="020B0609020204030204" pitchFamily="49" charset="0"/>
              </a:rPr>
              <a:t>('Time [days]')</a:t>
            </a: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ax.set_ylabel</a:t>
            </a:r>
            <a:r>
              <a:rPr lang="en-GB" sz="900" dirty="0">
                <a:latin typeface="Consolas" panose="020B0609020204030204" pitchFamily="49" charset="0"/>
              </a:rPr>
              <a:t>('Number of individuals')</a:t>
            </a: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ax.legend</a:t>
            </a:r>
            <a:r>
              <a:rPr lang="en-GB" sz="900" dirty="0">
                <a:latin typeface="Consolas" panose="020B0609020204030204" pitchFamily="49" charset="0"/>
              </a:rPr>
              <a:t>(</a:t>
            </a:r>
            <a:r>
              <a:rPr lang="en-GB" sz="900" dirty="0" err="1">
                <a:latin typeface="Consolas" panose="020B0609020204030204" pitchFamily="49" charset="0"/>
              </a:rPr>
              <a:t>loc</a:t>
            </a:r>
            <a:r>
              <a:rPr lang="en-GB" sz="900" dirty="0">
                <a:latin typeface="Consolas" panose="020B0609020204030204" pitchFamily="49" charset="0"/>
              </a:rPr>
              <a:t>='upper </a:t>
            </a:r>
            <a:r>
              <a:rPr lang="en-GB" sz="900" dirty="0" err="1">
                <a:latin typeface="Consolas" panose="020B0609020204030204" pitchFamily="49" charset="0"/>
              </a:rPr>
              <a:t>center</a:t>
            </a:r>
            <a:r>
              <a:rPr lang="en-GB" sz="900" dirty="0">
                <a:latin typeface="Consolas" panose="020B0609020204030204" pitchFamily="49" charset="0"/>
              </a:rPr>
              <a:t>', </a:t>
            </a:r>
            <a:r>
              <a:rPr lang="en-GB" sz="900" dirty="0" err="1">
                <a:latin typeface="Consolas" panose="020B0609020204030204" pitchFamily="49" charset="0"/>
              </a:rPr>
              <a:t>bbox_to_anchor</a:t>
            </a:r>
            <a:r>
              <a:rPr lang="en-GB" sz="900" dirty="0">
                <a:latin typeface="Consolas" panose="020B0609020204030204" pitchFamily="49" charset="0"/>
              </a:rPr>
              <a:t>=(1.3, 1), </a:t>
            </a:r>
            <a:r>
              <a:rPr lang="en-GB" sz="900" dirty="0" err="1">
                <a:latin typeface="Consolas" panose="020B0609020204030204" pitchFamily="49" charset="0"/>
              </a:rPr>
              <a:t>borderaxespad</a:t>
            </a:r>
            <a:r>
              <a:rPr lang="en-GB" sz="900" dirty="0">
                <a:latin typeface="Consolas" panose="020B0609020204030204" pitchFamily="49" charset="0"/>
              </a:rPr>
              <a:t>=1) # place legend outside the graph</a:t>
            </a:r>
          </a:p>
          <a:p>
            <a:pPr>
              <a:spcBef>
                <a:spcPts val="0"/>
              </a:spcBef>
            </a:pPr>
            <a:endParaRPr lang="en-GB" sz="9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print_parameters</a:t>
            </a:r>
            <a:r>
              <a:rPr lang="en-GB" sz="900" dirty="0"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0"/>
              </a:spcBef>
            </a:pPr>
            <a:endParaRPr lang="en-GB" sz="9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critically_ill</a:t>
            </a:r>
            <a:r>
              <a:rPr lang="en-GB" sz="900" dirty="0">
                <a:latin typeface="Consolas" panose="020B0609020204030204" pitchFamily="49" charset="0"/>
              </a:rPr>
              <a:t> = np.int(Imax * h)</a:t>
            </a:r>
          </a:p>
          <a:p>
            <a:pPr>
              <a:spcBef>
                <a:spcPts val="0"/>
              </a:spcBef>
            </a:pPr>
            <a:endParaRPr lang="en-GB" sz="9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if </a:t>
            </a:r>
            <a:r>
              <a:rPr lang="en-GB" sz="900" dirty="0" err="1">
                <a:latin typeface="Consolas" panose="020B0609020204030204" pitchFamily="49" charset="0"/>
              </a:rPr>
              <a:t>critically_ill</a:t>
            </a:r>
            <a:r>
              <a:rPr lang="en-GB" sz="900" dirty="0">
                <a:latin typeface="Consolas" panose="020B0609020204030204" pitchFamily="49" charset="0"/>
              </a:rPr>
              <a:t> &lt;= K: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    print(</a:t>
            </a:r>
            <a:r>
              <a:rPr lang="en-GB" sz="900" dirty="0" err="1">
                <a:latin typeface="Consolas" panose="020B0609020204030204" pitchFamily="49" charset="0"/>
              </a:rPr>
              <a:t>f'All</a:t>
            </a:r>
            <a:r>
              <a:rPr lang="en-GB" sz="900" dirty="0">
                <a:latin typeface="Consolas" panose="020B0609020204030204" pitchFamily="49" charset="0"/>
              </a:rPr>
              <a:t> critically ill patients ({</a:t>
            </a:r>
            <a:r>
              <a:rPr lang="en-GB" sz="900" dirty="0" err="1">
                <a:latin typeface="Consolas" panose="020B0609020204030204" pitchFamily="49" charset="0"/>
              </a:rPr>
              <a:t>critically_ill</a:t>
            </a:r>
            <a:r>
              <a:rPr lang="en-GB" sz="900" dirty="0">
                <a:latin typeface="Consolas" panose="020B0609020204030204" pitchFamily="49" charset="0"/>
              </a:rPr>
              <a:t>}) can get </a:t>
            </a:r>
            <a:r>
              <a:rPr lang="en-GB" sz="900" dirty="0" err="1">
                <a:latin typeface="Consolas" panose="020B0609020204030204" pitchFamily="49" charset="0"/>
              </a:rPr>
              <a:t>intentsive</a:t>
            </a:r>
            <a:r>
              <a:rPr lang="en-GB" sz="900" dirty="0">
                <a:latin typeface="Consolas" panose="020B0609020204030204" pitchFamily="49" charset="0"/>
              </a:rPr>
              <a:t> care')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else: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    print(</a:t>
            </a:r>
            <a:r>
              <a:rPr lang="en-GB" sz="900" dirty="0" err="1">
                <a:latin typeface="Consolas" panose="020B0609020204030204" pitchFamily="49" charset="0"/>
              </a:rPr>
              <a:t>f'Not</a:t>
            </a:r>
            <a:r>
              <a:rPr lang="en-GB" sz="900" dirty="0">
                <a:latin typeface="Consolas" panose="020B0609020204030204" pitchFamily="49" charset="0"/>
              </a:rPr>
              <a:t> all critically ill patients ({</a:t>
            </a:r>
            <a:r>
              <a:rPr lang="en-GB" sz="900" dirty="0" err="1">
                <a:latin typeface="Consolas" panose="020B0609020204030204" pitchFamily="49" charset="0"/>
              </a:rPr>
              <a:t>critically_ill</a:t>
            </a:r>
            <a:r>
              <a:rPr lang="en-GB" sz="900" dirty="0">
                <a:latin typeface="Consolas" panose="020B0609020204030204" pitchFamily="49" charset="0"/>
              </a:rPr>
              <a:t>}) can get intensive care')</a:t>
            </a:r>
            <a:endParaRPr lang="en-GB" sz="900" dirty="0">
              <a:latin typeface="Consolas" panose="020B0609020204030204" pitchFamily="49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148751" y="395952"/>
            <a:ext cx="648072" cy="648072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5006" y="395952"/>
            <a:ext cx="42800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sz="4000" dirty="0" smtClean="0">
                <a:solidFill>
                  <a:schemeClr val="bg1"/>
                </a:solidFill>
                <a:latin typeface="+mn-lt"/>
              </a:rPr>
              <a:t>d.</a:t>
            </a:r>
            <a:endParaRPr lang="en-GB" sz="4000" dirty="0" err="1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46459" y="5373216"/>
            <a:ext cx="5614385" cy="138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# </a:t>
            </a:r>
            <a:r>
              <a:rPr lang="en-GB" sz="900" dirty="0" smtClean="0">
                <a:latin typeface="Consolas" panose="020B0609020204030204" pitchFamily="49" charset="0"/>
              </a:rPr>
              <a:t>Then, we did the </a:t>
            </a:r>
            <a:r>
              <a:rPr lang="en-GB" sz="900" dirty="0">
                <a:latin typeface="Consolas" panose="020B0609020204030204" pitchFamily="49" charset="0"/>
              </a:rPr>
              <a:t>same for b = (Q0 * v / S0)*</a:t>
            </a:r>
            <a:r>
              <a:rPr lang="en-GB" sz="900" dirty="0" smtClean="0">
                <a:latin typeface="Consolas" panose="020B0609020204030204" pitchFamily="49" charset="0"/>
              </a:rPr>
              <a:t>0.6, and I am not showing this code</a:t>
            </a:r>
            <a:endParaRPr lang="en-GB" sz="9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663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638" y="260648"/>
            <a:ext cx="4104456" cy="634139"/>
          </a:xfrm>
        </p:spPr>
        <p:txBody>
          <a:bodyPr/>
          <a:lstStyle/>
          <a:p>
            <a:r>
              <a:rPr lang="en-GB" dirty="0" smtClean="0"/>
              <a:t>Code in Python: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90550" y="980728"/>
            <a:ext cx="5184576" cy="45704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# e. Loss of Immunity</a:t>
            </a:r>
          </a:p>
          <a:p>
            <a:pPr>
              <a:spcBef>
                <a:spcPts val="0"/>
              </a:spcBef>
            </a:pPr>
            <a:endParaRPr lang="en-US" sz="9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# Define a function with the three SIR equations:</a:t>
            </a:r>
          </a:p>
          <a:p>
            <a:pPr>
              <a:spcBef>
                <a:spcPts val="0"/>
              </a:spcBef>
            </a:pPr>
            <a:r>
              <a:rPr lang="en-US" sz="900" dirty="0" err="1">
                <a:latin typeface="Consolas" panose="020B0609020204030204" pitchFamily="49" charset="0"/>
              </a:rPr>
              <a:t>def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S_I_R_immunity</a:t>
            </a:r>
            <a:r>
              <a:rPr lang="en-US" sz="900" dirty="0">
                <a:latin typeface="Consolas" panose="020B0609020204030204" pitchFamily="49" charset="0"/>
              </a:rPr>
              <a:t>(z, t, b, v, g):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    S, I, R = z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dSdt</a:t>
            </a:r>
            <a:r>
              <a:rPr lang="en-US" sz="900" dirty="0">
                <a:latin typeface="Consolas" panose="020B0609020204030204" pitchFamily="49" charset="0"/>
              </a:rPr>
              <a:t> = -b * S * I + g * R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dIdt</a:t>
            </a:r>
            <a:r>
              <a:rPr lang="en-US" sz="900" dirty="0">
                <a:latin typeface="Consolas" panose="020B0609020204030204" pitchFamily="49" charset="0"/>
              </a:rPr>
              <a:t> = b * S * I - v * I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dRdt</a:t>
            </a:r>
            <a:r>
              <a:rPr lang="en-US" sz="900" dirty="0">
                <a:latin typeface="Consolas" panose="020B0609020204030204" pitchFamily="49" charset="0"/>
              </a:rPr>
              <a:t> = v * I - g * R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dzdt</a:t>
            </a:r>
            <a:r>
              <a:rPr lang="en-US" sz="900" dirty="0">
                <a:latin typeface="Consolas" panose="020B0609020204030204" pitchFamily="49" charset="0"/>
              </a:rPr>
              <a:t> = </a:t>
            </a:r>
            <a:r>
              <a:rPr lang="en-US" sz="900" dirty="0" err="1">
                <a:latin typeface="Consolas" panose="020B0609020204030204" pitchFamily="49" charset="0"/>
              </a:rPr>
              <a:t>np.array</a:t>
            </a:r>
            <a:r>
              <a:rPr lang="en-US" sz="900" dirty="0">
                <a:latin typeface="Consolas" panose="020B0609020204030204" pitchFamily="49" charset="0"/>
              </a:rPr>
              <a:t>([</a:t>
            </a:r>
            <a:r>
              <a:rPr lang="en-US" sz="900" dirty="0" err="1">
                <a:latin typeface="Consolas" panose="020B0609020204030204" pitchFamily="49" charset="0"/>
              </a:rPr>
              <a:t>dSdt</a:t>
            </a:r>
            <a:r>
              <a:rPr lang="en-US" sz="900" dirty="0">
                <a:latin typeface="Consolas" panose="020B0609020204030204" pitchFamily="49" charset="0"/>
              </a:rPr>
              <a:t>, </a:t>
            </a:r>
            <a:r>
              <a:rPr lang="en-US" sz="900" dirty="0" err="1">
                <a:latin typeface="Consolas" panose="020B0609020204030204" pitchFamily="49" charset="0"/>
              </a:rPr>
              <a:t>dIdt</a:t>
            </a:r>
            <a:r>
              <a:rPr lang="en-US" sz="900" dirty="0">
                <a:latin typeface="Consolas" panose="020B0609020204030204" pitchFamily="49" charset="0"/>
              </a:rPr>
              <a:t>, </a:t>
            </a:r>
            <a:r>
              <a:rPr lang="en-US" sz="900" dirty="0" err="1">
                <a:latin typeface="Consolas" panose="020B0609020204030204" pitchFamily="49" charset="0"/>
              </a:rPr>
              <a:t>dRdt</a:t>
            </a:r>
            <a:r>
              <a:rPr lang="en-US" sz="900" dirty="0">
                <a:latin typeface="Consolas" panose="020B0609020204030204" pitchFamily="49" charset="0"/>
              </a:rPr>
              <a:t>])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    return </a:t>
            </a:r>
            <a:r>
              <a:rPr lang="en-US" sz="900" dirty="0" err="1">
                <a:latin typeface="Consolas" panose="020B0609020204030204" pitchFamily="49" charset="0"/>
              </a:rPr>
              <a:t>dzdt</a:t>
            </a:r>
            <a:endParaRPr lang="en-US" sz="9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9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9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# Parameters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T = 14 # average period of infectivity 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S0 = 6e6 # total </a:t>
            </a:r>
            <a:r>
              <a:rPr lang="en-US" sz="900" dirty="0" err="1">
                <a:latin typeface="Consolas" panose="020B0609020204030204" pitchFamily="49" charset="0"/>
              </a:rPr>
              <a:t>susceptibles</a:t>
            </a:r>
            <a:r>
              <a:rPr lang="en-US" sz="900" dirty="0">
                <a:latin typeface="Consolas" panose="020B0609020204030204" pitchFamily="49" charset="0"/>
              </a:rPr>
              <a:t> at the beginning of pandemic in Denmark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I0 = 15 # initial number of infected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R0 = 0 # initial number of recovered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N0 = S0 + I0 + R0 # total population number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z0 = </a:t>
            </a:r>
            <a:r>
              <a:rPr lang="en-US" sz="900" dirty="0" err="1">
                <a:latin typeface="Consolas" panose="020B0609020204030204" pitchFamily="49" charset="0"/>
              </a:rPr>
              <a:t>np.array</a:t>
            </a:r>
            <a:r>
              <a:rPr lang="en-US" sz="900" dirty="0">
                <a:latin typeface="Consolas" panose="020B0609020204030204" pitchFamily="49" charset="0"/>
              </a:rPr>
              <a:t>([S0, I0, R0]) # put all the initial conditions in an array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Q0 = 1.8 # reproductive number at the start of the pandemic in Denmark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v = 1/T # calculate recovery rate (v)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b = Q0 * v / N0 # calculate transmission rate (b) with data from the beginning of the pandemic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g = 0.005 # 1/(365/2)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par = (b, v, g) # put parameters in a tuple to use in the ODE</a:t>
            </a:r>
          </a:p>
          <a:p>
            <a:pPr>
              <a:spcBef>
                <a:spcPts val="0"/>
              </a:spcBef>
            </a:pPr>
            <a:endParaRPr lang="en-US" sz="9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900" dirty="0" err="1">
                <a:latin typeface="Consolas" panose="020B0609020204030204" pitchFamily="49" charset="0"/>
              </a:rPr>
              <a:t>t_max</a:t>
            </a:r>
            <a:r>
              <a:rPr lang="en-US" sz="900" dirty="0">
                <a:latin typeface="Consolas" panose="020B0609020204030204" pitchFamily="49" charset="0"/>
              </a:rPr>
              <a:t> = 3000 # days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t = </a:t>
            </a:r>
            <a:r>
              <a:rPr lang="en-US" sz="900" dirty="0" err="1">
                <a:latin typeface="Consolas" panose="020B0609020204030204" pitchFamily="49" charset="0"/>
              </a:rPr>
              <a:t>np.linspace</a:t>
            </a:r>
            <a:r>
              <a:rPr lang="en-US" sz="900" dirty="0">
                <a:latin typeface="Consolas" panose="020B0609020204030204" pitchFamily="49" charset="0"/>
              </a:rPr>
              <a:t>(0, </a:t>
            </a:r>
            <a:r>
              <a:rPr lang="en-US" sz="900" dirty="0" err="1">
                <a:latin typeface="Consolas" panose="020B0609020204030204" pitchFamily="49" charset="0"/>
              </a:rPr>
              <a:t>t_max</a:t>
            </a:r>
            <a:r>
              <a:rPr lang="en-US" sz="900" dirty="0">
                <a:latin typeface="Consolas" panose="020B0609020204030204" pitchFamily="49" charset="0"/>
              </a:rPr>
              <a:t>, </a:t>
            </a:r>
            <a:r>
              <a:rPr lang="en-US" sz="900" dirty="0" err="1">
                <a:latin typeface="Consolas" panose="020B0609020204030204" pitchFamily="49" charset="0"/>
              </a:rPr>
              <a:t>t_max</a:t>
            </a:r>
            <a:r>
              <a:rPr lang="en-US" sz="900" dirty="0">
                <a:latin typeface="Consolas" panose="020B0609020204030204" pitchFamily="49" charset="0"/>
              </a:rPr>
              <a:t> + 1) # range for time </a:t>
            </a:r>
          </a:p>
          <a:p>
            <a:pPr>
              <a:spcBef>
                <a:spcPts val="0"/>
              </a:spcBef>
            </a:pPr>
            <a:endParaRPr lang="en-US" sz="9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9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# Solve the differential equation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ns = </a:t>
            </a:r>
            <a:r>
              <a:rPr lang="en-US" sz="900" dirty="0" err="1">
                <a:latin typeface="Consolas" panose="020B0609020204030204" pitchFamily="49" charset="0"/>
              </a:rPr>
              <a:t>odeint</a:t>
            </a:r>
            <a:r>
              <a:rPr lang="en-US" sz="900" dirty="0">
                <a:latin typeface="Consolas" panose="020B0609020204030204" pitchFamily="49" charset="0"/>
              </a:rPr>
              <a:t>(</a:t>
            </a:r>
            <a:r>
              <a:rPr lang="en-US" sz="900" dirty="0" err="1">
                <a:latin typeface="Consolas" panose="020B0609020204030204" pitchFamily="49" charset="0"/>
              </a:rPr>
              <a:t>S_I_R_immunity</a:t>
            </a:r>
            <a:r>
              <a:rPr lang="en-US" sz="900" dirty="0">
                <a:latin typeface="Consolas" panose="020B0609020204030204" pitchFamily="49" charset="0"/>
              </a:rPr>
              <a:t>, z0, t, </a:t>
            </a:r>
            <a:r>
              <a:rPr lang="en-US" sz="900" dirty="0" err="1">
                <a:latin typeface="Consolas" panose="020B0609020204030204" pitchFamily="49" charset="0"/>
              </a:rPr>
              <a:t>args</a:t>
            </a:r>
            <a:r>
              <a:rPr lang="en-US" sz="900" dirty="0">
                <a:latin typeface="Consolas" panose="020B0609020204030204" pitchFamily="49" charset="0"/>
              </a:rPr>
              <a:t> = par)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S, I, R = </a:t>
            </a:r>
            <a:r>
              <a:rPr lang="en-US" sz="900" dirty="0" err="1">
                <a:latin typeface="Consolas" panose="020B0609020204030204" pitchFamily="49" charset="0"/>
              </a:rPr>
              <a:t>ns.T</a:t>
            </a:r>
            <a:endParaRPr lang="en-US" sz="9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21381" y="404664"/>
            <a:ext cx="5614385" cy="5262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# Calculate outbreak numbers:</a:t>
            </a: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outbreak_start</a:t>
            </a:r>
            <a:r>
              <a:rPr lang="en-GB" sz="900" dirty="0">
                <a:latin typeface="Consolas" panose="020B0609020204030204" pitchFamily="49" charset="0"/>
              </a:rPr>
              <a:t> = </a:t>
            </a:r>
            <a:r>
              <a:rPr lang="en-GB" sz="900" dirty="0" err="1">
                <a:latin typeface="Consolas" panose="020B0609020204030204" pitchFamily="49" charset="0"/>
              </a:rPr>
              <a:t>np.amin</a:t>
            </a:r>
            <a:r>
              <a:rPr lang="en-GB" sz="900" dirty="0">
                <a:latin typeface="Consolas" panose="020B0609020204030204" pitchFamily="49" charset="0"/>
              </a:rPr>
              <a:t>(</a:t>
            </a:r>
            <a:r>
              <a:rPr lang="en-GB" sz="900" dirty="0" err="1">
                <a:latin typeface="Consolas" panose="020B0609020204030204" pitchFamily="49" charset="0"/>
              </a:rPr>
              <a:t>np.where</a:t>
            </a:r>
            <a:r>
              <a:rPr lang="en-GB" sz="900" dirty="0">
                <a:latin typeface="Consolas" panose="020B0609020204030204" pitchFamily="49" charset="0"/>
              </a:rPr>
              <a:t>(I &gt; </a:t>
            </a:r>
            <a:r>
              <a:rPr lang="en-GB" sz="900" dirty="0" err="1">
                <a:latin typeface="Consolas" panose="020B0609020204030204" pitchFamily="49" charset="0"/>
              </a:rPr>
              <a:t>np.amax</a:t>
            </a:r>
            <a:r>
              <a:rPr lang="en-GB" sz="900" dirty="0">
                <a:latin typeface="Consolas" panose="020B0609020204030204" pitchFamily="49" charset="0"/>
              </a:rPr>
              <a:t>(I)*0.01))</a:t>
            </a: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outbreak_end</a:t>
            </a:r>
            <a:r>
              <a:rPr lang="en-GB" sz="900" dirty="0">
                <a:latin typeface="Consolas" panose="020B0609020204030204" pitchFamily="49" charset="0"/>
              </a:rPr>
              <a:t> = </a:t>
            </a:r>
            <a:r>
              <a:rPr lang="en-GB" sz="900" dirty="0" err="1">
                <a:latin typeface="Consolas" panose="020B0609020204030204" pitchFamily="49" charset="0"/>
              </a:rPr>
              <a:t>np.amax</a:t>
            </a:r>
            <a:r>
              <a:rPr lang="en-GB" sz="900" dirty="0">
                <a:latin typeface="Consolas" panose="020B0609020204030204" pitchFamily="49" charset="0"/>
              </a:rPr>
              <a:t>(</a:t>
            </a:r>
            <a:r>
              <a:rPr lang="en-GB" sz="900" dirty="0" err="1">
                <a:latin typeface="Consolas" panose="020B0609020204030204" pitchFamily="49" charset="0"/>
              </a:rPr>
              <a:t>np.where</a:t>
            </a:r>
            <a:r>
              <a:rPr lang="en-GB" sz="900" dirty="0">
                <a:latin typeface="Consolas" panose="020B0609020204030204" pitchFamily="49" charset="0"/>
              </a:rPr>
              <a:t>(I &gt; </a:t>
            </a:r>
            <a:r>
              <a:rPr lang="en-GB" sz="900" dirty="0" err="1">
                <a:latin typeface="Consolas" panose="020B0609020204030204" pitchFamily="49" charset="0"/>
              </a:rPr>
              <a:t>np.amax</a:t>
            </a:r>
            <a:r>
              <a:rPr lang="en-GB" sz="900" dirty="0">
                <a:latin typeface="Consolas" panose="020B0609020204030204" pitchFamily="49" charset="0"/>
              </a:rPr>
              <a:t>(I)*0.01))</a:t>
            </a: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outbreak_peak</a:t>
            </a:r>
            <a:r>
              <a:rPr lang="en-GB" sz="900" dirty="0">
                <a:latin typeface="Consolas" panose="020B0609020204030204" pitchFamily="49" charset="0"/>
              </a:rPr>
              <a:t> = t[</a:t>
            </a:r>
            <a:r>
              <a:rPr lang="en-GB" sz="900" dirty="0" err="1">
                <a:latin typeface="Consolas" panose="020B0609020204030204" pitchFamily="49" charset="0"/>
              </a:rPr>
              <a:t>np.argmax</a:t>
            </a:r>
            <a:r>
              <a:rPr lang="en-GB" sz="900" dirty="0">
                <a:latin typeface="Consolas" panose="020B0609020204030204" pitchFamily="49" charset="0"/>
              </a:rPr>
              <a:t>(I)] 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Imax = np.int(</a:t>
            </a:r>
            <a:r>
              <a:rPr lang="en-GB" sz="900" dirty="0" err="1">
                <a:latin typeface="Consolas" panose="020B0609020204030204" pitchFamily="49" charset="0"/>
              </a:rPr>
              <a:t>np.amax</a:t>
            </a:r>
            <a:r>
              <a:rPr lang="en-GB" sz="900" dirty="0">
                <a:latin typeface="Consolas" panose="020B0609020204030204" pitchFamily="49" charset="0"/>
              </a:rPr>
              <a:t>(I)) </a:t>
            </a: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outbreak_duration</a:t>
            </a:r>
            <a:r>
              <a:rPr lang="en-GB" sz="900" dirty="0">
                <a:latin typeface="Consolas" panose="020B0609020204030204" pitchFamily="49" charset="0"/>
              </a:rPr>
              <a:t> = </a:t>
            </a:r>
            <a:r>
              <a:rPr lang="en-GB" sz="900" dirty="0" err="1">
                <a:latin typeface="Consolas" panose="020B0609020204030204" pitchFamily="49" charset="0"/>
              </a:rPr>
              <a:t>outbreak_end</a:t>
            </a:r>
            <a:r>
              <a:rPr lang="en-GB" sz="900" dirty="0">
                <a:latin typeface="Consolas" panose="020B0609020204030204" pitchFamily="49" charset="0"/>
              </a:rPr>
              <a:t>  - </a:t>
            </a:r>
            <a:r>
              <a:rPr lang="en-GB" sz="900" dirty="0" err="1">
                <a:latin typeface="Consolas" panose="020B0609020204030204" pitchFamily="49" charset="0"/>
              </a:rPr>
              <a:t>outbreak_start</a:t>
            </a:r>
            <a:r>
              <a:rPr lang="en-GB" sz="900" dirty="0">
                <a:latin typeface="Consolas" panose="020B0609020204030204" pitchFamily="49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not_sick</a:t>
            </a:r>
            <a:r>
              <a:rPr lang="en-GB" sz="900" dirty="0">
                <a:latin typeface="Consolas" panose="020B0609020204030204" pitchFamily="49" charset="0"/>
              </a:rPr>
              <a:t> = np.int(</a:t>
            </a:r>
            <a:r>
              <a:rPr lang="en-GB" sz="900" dirty="0" err="1">
                <a:latin typeface="Consolas" panose="020B0609020204030204" pitchFamily="49" charset="0"/>
              </a:rPr>
              <a:t>np.amin</a:t>
            </a:r>
            <a:r>
              <a:rPr lang="en-GB" sz="900" dirty="0">
                <a:latin typeface="Consolas" panose="020B0609020204030204" pitchFamily="49" charset="0"/>
              </a:rPr>
              <a:t>(S))  </a:t>
            </a: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not_sick_percentage</a:t>
            </a:r>
            <a:r>
              <a:rPr lang="en-GB" sz="900" dirty="0">
                <a:latin typeface="Consolas" panose="020B0609020204030204" pitchFamily="49" charset="0"/>
              </a:rPr>
              <a:t> = </a:t>
            </a:r>
            <a:r>
              <a:rPr lang="en-GB" sz="900" dirty="0" err="1">
                <a:latin typeface="Consolas" panose="020B0609020204030204" pitchFamily="49" charset="0"/>
              </a:rPr>
              <a:t>np.round</a:t>
            </a:r>
            <a:r>
              <a:rPr lang="en-GB" sz="900" dirty="0">
                <a:latin typeface="Consolas" panose="020B0609020204030204" pitchFamily="49" charset="0"/>
              </a:rPr>
              <a:t>(100 * </a:t>
            </a:r>
            <a:r>
              <a:rPr lang="en-GB" sz="900" dirty="0" err="1">
                <a:latin typeface="Consolas" panose="020B0609020204030204" pitchFamily="49" charset="0"/>
              </a:rPr>
              <a:t>not_sick</a:t>
            </a:r>
            <a:r>
              <a:rPr lang="en-GB" sz="900" dirty="0">
                <a:latin typeface="Consolas" panose="020B0609020204030204" pitchFamily="49" charset="0"/>
              </a:rPr>
              <a:t> / N0, 2) </a:t>
            </a: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equilibrium_start</a:t>
            </a:r>
            <a:r>
              <a:rPr lang="en-GB" sz="900" dirty="0">
                <a:latin typeface="Consolas" panose="020B0609020204030204" pitchFamily="49" charset="0"/>
              </a:rPr>
              <a:t> = </a:t>
            </a:r>
            <a:r>
              <a:rPr lang="en-GB" sz="900" dirty="0" err="1">
                <a:latin typeface="Consolas" panose="020B0609020204030204" pitchFamily="49" charset="0"/>
              </a:rPr>
              <a:t>np.amin</a:t>
            </a:r>
            <a:r>
              <a:rPr lang="en-GB" sz="900" dirty="0">
                <a:latin typeface="Consolas" panose="020B0609020204030204" pitchFamily="49" charset="0"/>
              </a:rPr>
              <a:t>(</a:t>
            </a:r>
            <a:r>
              <a:rPr lang="en-GB" sz="900" dirty="0" err="1">
                <a:latin typeface="Consolas" panose="020B0609020204030204" pitchFamily="49" charset="0"/>
              </a:rPr>
              <a:t>np.where</a:t>
            </a:r>
            <a:r>
              <a:rPr lang="en-GB" sz="900" dirty="0">
                <a:latin typeface="Consolas" panose="020B0609020204030204" pitchFamily="49" charset="0"/>
              </a:rPr>
              <a:t>(S &lt; np.int((</a:t>
            </a:r>
            <a:r>
              <a:rPr lang="en-GB" sz="900" dirty="0" err="1">
                <a:latin typeface="Consolas" panose="020B0609020204030204" pitchFamily="49" charset="0"/>
              </a:rPr>
              <a:t>np.amin</a:t>
            </a:r>
            <a:r>
              <a:rPr lang="en-GB" sz="900" dirty="0">
                <a:latin typeface="Consolas" panose="020B0609020204030204" pitchFamily="49" charset="0"/>
              </a:rPr>
              <a:t>(S))+1))) </a:t>
            </a:r>
          </a:p>
          <a:p>
            <a:pPr>
              <a:spcBef>
                <a:spcPts val="0"/>
              </a:spcBef>
            </a:pPr>
            <a:endParaRPr lang="en-GB" sz="9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# Plot: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fig, </a:t>
            </a:r>
            <a:r>
              <a:rPr lang="en-GB" sz="900" dirty="0" err="1">
                <a:latin typeface="Consolas" panose="020B0609020204030204" pitchFamily="49" charset="0"/>
              </a:rPr>
              <a:t>ax</a:t>
            </a:r>
            <a:r>
              <a:rPr lang="en-GB" sz="900" dirty="0">
                <a:latin typeface="Consolas" panose="020B0609020204030204" pitchFamily="49" charset="0"/>
              </a:rPr>
              <a:t> = </a:t>
            </a:r>
            <a:r>
              <a:rPr lang="en-GB" sz="900" dirty="0" err="1">
                <a:latin typeface="Consolas" panose="020B0609020204030204" pitchFamily="49" charset="0"/>
              </a:rPr>
              <a:t>plt.subplots</a:t>
            </a:r>
            <a:r>
              <a:rPr lang="en-GB" sz="900" dirty="0">
                <a:latin typeface="Consolas" panose="020B0609020204030204" pitchFamily="49" charset="0"/>
              </a:rPr>
              <a:t>(</a:t>
            </a:r>
            <a:r>
              <a:rPr lang="en-GB" sz="900" dirty="0" err="1">
                <a:latin typeface="Consolas" panose="020B0609020204030204" pitchFamily="49" charset="0"/>
              </a:rPr>
              <a:t>figsize</a:t>
            </a:r>
            <a:r>
              <a:rPr lang="en-GB" sz="900" dirty="0">
                <a:latin typeface="Consolas" panose="020B0609020204030204" pitchFamily="49" charset="0"/>
              </a:rPr>
              <a:t>=(16,6), </a:t>
            </a:r>
            <a:r>
              <a:rPr lang="en-GB" sz="900" dirty="0" err="1">
                <a:latin typeface="Consolas" panose="020B0609020204030204" pitchFamily="49" charset="0"/>
              </a:rPr>
              <a:t>tight_layout</a:t>
            </a:r>
            <a:r>
              <a:rPr lang="en-GB" sz="900" dirty="0">
                <a:latin typeface="Consolas" panose="020B0609020204030204" pitchFamily="49" charset="0"/>
              </a:rPr>
              <a:t>=True)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for </a:t>
            </a:r>
            <a:r>
              <a:rPr lang="en-GB" sz="900" dirty="0" err="1">
                <a:latin typeface="Consolas" panose="020B0609020204030204" pitchFamily="49" charset="0"/>
              </a:rPr>
              <a:t>i</a:t>
            </a:r>
            <a:r>
              <a:rPr lang="en-GB" sz="900" dirty="0">
                <a:latin typeface="Consolas" panose="020B0609020204030204" pitchFamily="49" charset="0"/>
              </a:rPr>
              <a:t>, c in enumerate(</a:t>
            </a:r>
            <a:r>
              <a:rPr lang="en-GB" sz="900" dirty="0" err="1">
                <a:latin typeface="Consolas" panose="020B0609020204030204" pitchFamily="49" charset="0"/>
              </a:rPr>
              <a:t>ns.T</a:t>
            </a:r>
            <a:r>
              <a:rPr lang="en-GB" sz="900" dirty="0">
                <a:latin typeface="Consolas" panose="020B0609020204030204" pitchFamily="49" charset="0"/>
              </a:rPr>
              <a:t>):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    </a:t>
            </a:r>
            <a:r>
              <a:rPr lang="en-GB" sz="900" dirty="0" err="1">
                <a:latin typeface="Consolas" panose="020B0609020204030204" pitchFamily="49" charset="0"/>
              </a:rPr>
              <a:t>ax.plot</a:t>
            </a:r>
            <a:r>
              <a:rPr lang="en-GB" sz="900" dirty="0">
                <a:latin typeface="Consolas" panose="020B0609020204030204" pitchFamily="49" charset="0"/>
              </a:rPr>
              <a:t>(t, c, </a:t>
            </a:r>
            <a:r>
              <a:rPr lang="en-GB" sz="900" dirty="0" err="1">
                <a:latin typeface="Consolas" panose="020B0609020204030204" pitchFamily="49" charset="0"/>
              </a:rPr>
              <a:t>color</a:t>
            </a:r>
            <a:r>
              <a:rPr lang="en-GB" sz="900" dirty="0">
                <a:latin typeface="Consolas" panose="020B0609020204030204" pitchFamily="49" charset="0"/>
              </a:rPr>
              <a:t> = </a:t>
            </a:r>
            <a:r>
              <a:rPr lang="en-GB" sz="900" dirty="0" err="1">
                <a:latin typeface="Consolas" panose="020B0609020204030204" pitchFamily="49" charset="0"/>
              </a:rPr>
              <a:t>clr</a:t>
            </a:r>
            <a:r>
              <a:rPr lang="en-GB" sz="900" dirty="0">
                <a:latin typeface="Consolas" panose="020B0609020204030204" pitchFamily="49" charset="0"/>
              </a:rPr>
              <a:t>[</a:t>
            </a:r>
            <a:r>
              <a:rPr lang="en-GB" sz="900" dirty="0" err="1">
                <a:latin typeface="Consolas" panose="020B0609020204030204" pitchFamily="49" charset="0"/>
              </a:rPr>
              <a:t>i</a:t>
            </a:r>
            <a:r>
              <a:rPr lang="en-GB" sz="900" dirty="0">
                <a:latin typeface="Consolas" panose="020B0609020204030204" pitchFamily="49" charset="0"/>
              </a:rPr>
              <a:t>], label = </a:t>
            </a:r>
            <a:r>
              <a:rPr lang="en-GB" sz="900" dirty="0" err="1">
                <a:latin typeface="Consolas" panose="020B0609020204030204" pitchFamily="49" charset="0"/>
              </a:rPr>
              <a:t>lbl</a:t>
            </a:r>
            <a:r>
              <a:rPr lang="en-GB" sz="900" dirty="0">
                <a:latin typeface="Consolas" panose="020B0609020204030204" pitchFamily="49" charset="0"/>
              </a:rPr>
              <a:t>[</a:t>
            </a:r>
            <a:r>
              <a:rPr lang="en-GB" sz="900" dirty="0" err="1">
                <a:latin typeface="Consolas" panose="020B0609020204030204" pitchFamily="49" charset="0"/>
              </a:rPr>
              <a:t>i</a:t>
            </a:r>
            <a:r>
              <a:rPr lang="en-GB" sz="900" dirty="0">
                <a:latin typeface="Consolas" panose="020B0609020204030204" pitchFamily="49" charset="0"/>
              </a:rPr>
              <a:t>], linewidth=6)</a:t>
            </a:r>
          </a:p>
          <a:p>
            <a:pPr>
              <a:spcBef>
                <a:spcPts val="0"/>
              </a:spcBef>
            </a:pPr>
            <a:endParaRPr lang="en-GB" sz="9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ax.ticklabel_format</a:t>
            </a:r>
            <a:r>
              <a:rPr lang="en-GB" sz="900" dirty="0">
                <a:latin typeface="Consolas" panose="020B0609020204030204" pitchFamily="49" charset="0"/>
              </a:rPr>
              <a:t>(</a:t>
            </a:r>
            <a:r>
              <a:rPr lang="en-GB" sz="900" dirty="0" err="1">
                <a:latin typeface="Consolas" panose="020B0609020204030204" pitchFamily="49" charset="0"/>
              </a:rPr>
              <a:t>useOffset</a:t>
            </a:r>
            <a:r>
              <a:rPr lang="en-GB" sz="900" dirty="0">
                <a:latin typeface="Consolas" panose="020B0609020204030204" pitchFamily="49" charset="0"/>
              </a:rPr>
              <a:t>=False, style='plain') </a:t>
            </a:r>
            <a:endParaRPr lang="en-GB" sz="900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900" dirty="0" err="1" smtClean="0">
                <a:latin typeface="Consolas" panose="020B0609020204030204" pitchFamily="49" charset="0"/>
              </a:rPr>
              <a:t>ax.set_xlabel</a:t>
            </a:r>
            <a:r>
              <a:rPr lang="en-GB" sz="900" dirty="0">
                <a:latin typeface="Consolas" panose="020B0609020204030204" pitchFamily="49" charset="0"/>
              </a:rPr>
              <a:t>('Time [days]')</a:t>
            </a: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ax.set_ylabel</a:t>
            </a:r>
            <a:r>
              <a:rPr lang="en-GB" sz="900" dirty="0">
                <a:latin typeface="Consolas" panose="020B0609020204030204" pitchFamily="49" charset="0"/>
              </a:rPr>
              <a:t>('Number of individuals')</a:t>
            </a: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ax.legend</a:t>
            </a:r>
            <a:r>
              <a:rPr lang="en-GB" sz="900" dirty="0">
                <a:latin typeface="Consolas" panose="020B0609020204030204" pitchFamily="49" charset="0"/>
              </a:rPr>
              <a:t>(</a:t>
            </a:r>
            <a:r>
              <a:rPr lang="en-GB" sz="900" dirty="0" err="1">
                <a:latin typeface="Consolas" panose="020B0609020204030204" pitchFamily="49" charset="0"/>
              </a:rPr>
              <a:t>loc</a:t>
            </a:r>
            <a:r>
              <a:rPr lang="en-GB" sz="900" dirty="0">
                <a:latin typeface="Consolas" panose="020B0609020204030204" pitchFamily="49" charset="0"/>
              </a:rPr>
              <a:t>='upper </a:t>
            </a:r>
            <a:r>
              <a:rPr lang="en-GB" sz="900" dirty="0" err="1">
                <a:latin typeface="Consolas" panose="020B0609020204030204" pitchFamily="49" charset="0"/>
              </a:rPr>
              <a:t>center</a:t>
            </a:r>
            <a:r>
              <a:rPr lang="en-GB" sz="900" dirty="0">
                <a:latin typeface="Consolas" panose="020B0609020204030204" pitchFamily="49" charset="0"/>
              </a:rPr>
              <a:t>', </a:t>
            </a:r>
            <a:r>
              <a:rPr lang="en-GB" sz="900" dirty="0" err="1">
                <a:latin typeface="Consolas" panose="020B0609020204030204" pitchFamily="49" charset="0"/>
              </a:rPr>
              <a:t>bbox_to_anchor</a:t>
            </a:r>
            <a:r>
              <a:rPr lang="en-GB" sz="900" dirty="0">
                <a:latin typeface="Consolas" panose="020B0609020204030204" pitchFamily="49" charset="0"/>
              </a:rPr>
              <a:t>=(1.2, 1), </a:t>
            </a:r>
            <a:r>
              <a:rPr lang="en-GB" sz="900" dirty="0" err="1">
                <a:latin typeface="Consolas" panose="020B0609020204030204" pitchFamily="49" charset="0"/>
              </a:rPr>
              <a:t>borderaxespad</a:t>
            </a:r>
            <a:r>
              <a:rPr lang="en-GB" sz="900" dirty="0">
                <a:latin typeface="Consolas" panose="020B0609020204030204" pitchFamily="49" charset="0"/>
              </a:rPr>
              <a:t>=1) # place legend outside the graph</a:t>
            </a: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plt.show</a:t>
            </a:r>
            <a:r>
              <a:rPr lang="en-GB" sz="900" dirty="0"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0"/>
              </a:spcBef>
            </a:pPr>
            <a:endParaRPr lang="en-GB" sz="9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print_parameters</a:t>
            </a:r>
            <a:r>
              <a:rPr lang="en-GB" sz="900" dirty="0"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0"/>
              </a:spcBef>
            </a:pPr>
            <a:endParaRPr lang="en-GB" sz="9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critically_ill</a:t>
            </a:r>
            <a:r>
              <a:rPr lang="en-GB" sz="900" dirty="0">
                <a:latin typeface="Consolas" panose="020B0609020204030204" pitchFamily="49" charset="0"/>
              </a:rPr>
              <a:t> = np.int(Imax * h)</a:t>
            </a:r>
          </a:p>
          <a:p>
            <a:pPr>
              <a:spcBef>
                <a:spcPts val="0"/>
              </a:spcBef>
            </a:pPr>
            <a:endParaRPr lang="en-GB" sz="9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if </a:t>
            </a:r>
            <a:r>
              <a:rPr lang="en-GB" sz="900" dirty="0" err="1">
                <a:latin typeface="Consolas" panose="020B0609020204030204" pitchFamily="49" charset="0"/>
              </a:rPr>
              <a:t>critically_ill</a:t>
            </a:r>
            <a:r>
              <a:rPr lang="en-GB" sz="900" dirty="0">
                <a:latin typeface="Consolas" panose="020B0609020204030204" pitchFamily="49" charset="0"/>
              </a:rPr>
              <a:t> &lt;= K: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    print(</a:t>
            </a:r>
            <a:r>
              <a:rPr lang="en-GB" sz="900" dirty="0" err="1">
                <a:latin typeface="Consolas" panose="020B0609020204030204" pitchFamily="49" charset="0"/>
              </a:rPr>
              <a:t>f'All</a:t>
            </a:r>
            <a:r>
              <a:rPr lang="en-GB" sz="900" dirty="0">
                <a:latin typeface="Consolas" panose="020B0609020204030204" pitchFamily="49" charset="0"/>
              </a:rPr>
              <a:t> critically ill patients ({</a:t>
            </a:r>
            <a:r>
              <a:rPr lang="en-GB" sz="900" dirty="0" err="1">
                <a:latin typeface="Consolas" panose="020B0609020204030204" pitchFamily="49" charset="0"/>
              </a:rPr>
              <a:t>critically_ill</a:t>
            </a:r>
            <a:r>
              <a:rPr lang="en-GB" sz="900" dirty="0">
                <a:latin typeface="Consolas" panose="020B0609020204030204" pitchFamily="49" charset="0"/>
              </a:rPr>
              <a:t>}) can get </a:t>
            </a:r>
            <a:r>
              <a:rPr lang="en-GB" sz="900" dirty="0" err="1">
                <a:latin typeface="Consolas" panose="020B0609020204030204" pitchFamily="49" charset="0"/>
              </a:rPr>
              <a:t>intentsive</a:t>
            </a:r>
            <a:r>
              <a:rPr lang="en-GB" sz="900" dirty="0">
                <a:latin typeface="Consolas" panose="020B0609020204030204" pitchFamily="49" charset="0"/>
              </a:rPr>
              <a:t> care')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else: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    print(</a:t>
            </a:r>
            <a:r>
              <a:rPr lang="en-GB" sz="900" dirty="0" err="1">
                <a:latin typeface="Consolas" panose="020B0609020204030204" pitchFamily="49" charset="0"/>
              </a:rPr>
              <a:t>f'Not</a:t>
            </a:r>
            <a:r>
              <a:rPr lang="en-GB" sz="900" dirty="0">
                <a:latin typeface="Consolas" panose="020B0609020204030204" pitchFamily="49" charset="0"/>
              </a:rPr>
              <a:t> all critically ill patients ({</a:t>
            </a:r>
            <a:r>
              <a:rPr lang="en-GB" sz="900" dirty="0" err="1">
                <a:latin typeface="Consolas" panose="020B0609020204030204" pitchFamily="49" charset="0"/>
              </a:rPr>
              <a:t>critically_ill</a:t>
            </a:r>
            <a:r>
              <a:rPr lang="en-GB" sz="900" dirty="0">
                <a:latin typeface="Consolas" panose="020B0609020204030204" pitchFamily="49" charset="0"/>
              </a:rPr>
              <a:t>}) can get intensive care')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    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# Making phase-plane plot: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fig, </a:t>
            </a:r>
            <a:r>
              <a:rPr lang="en-GB" sz="900" dirty="0" err="1">
                <a:latin typeface="Consolas" panose="020B0609020204030204" pitchFamily="49" charset="0"/>
              </a:rPr>
              <a:t>ax</a:t>
            </a:r>
            <a:r>
              <a:rPr lang="en-GB" sz="900" dirty="0">
                <a:latin typeface="Consolas" panose="020B0609020204030204" pitchFamily="49" charset="0"/>
              </a:rPr>
              <a:t> = </a:t>
            </a:r>
            <a:r>
              <a:rPr lang="en-GB" sz="900" dirty="0" err="1">
                <a:latin typeface="Consolas" panose="020B0609020204030204" pitchFamily="49" charset="0"/>
              </a:rPr>
              <a:t>plt.subplots</a:t>
            </a:r>
            <a:r>
              <a:rPr lang="en-GB" sz="900" dirty="0">
                <a:latin typeface="Consolas" panose="020B0609020204030204" pitchFamily="49" charset="0"/>
              </a:rPr>
              <a:t>(</a:t>
            </a:r>
            <a:r>
              <a:rPr lang="en-GB" sz="900" dirty="0" err="1">
                <a:latin typeface="Consolas" panose="020B0609020204030204" pitchFamily="49" charset="0"/>
              </a:rPr>
              <a:t>figsize</a:t>
            </a:r>
            <a:r>
              <a:rPr lang="en-GB" sz="900" dirty="0">
                <a:latin typeface="Consolas" panose="020B0609020204030204" pitchFamily="49" charset="0"/>
              </a:rPr>
              <a:t>=(8,8), </a:t>
            </a:r>
            <a:r>
              <a:rPr lang="en-GB" sz="900" dirty="0" err="1">
                <a:latin typeface="Consolas" panose="020B0609020204030204" pitchFamily="49" charset="0"/>
              </a:rPr>
              <a:t>tight_layout</a:t>
            </a:r>
            <a:r>
              <a:rPr lang="en-GB" sz="900" dirty="0">
                <a:latin typeface="Consolas" panose="020B0609020204030204" pitchFamily="49" charset="0"/>
              </a:rPr>
              <a:t>=True)</a:t>
            </a: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ax.ticklabel_format</a:t>
            </a:r>
            <a:r>
              <a:rPr lang="en-GB" sz="900" dirty="0">
                <a:latin typeface="Consolas" panose="020B0609020204030204" pitchFamily="49" charset="0"/>
              </a:rPr>
              <a:t>(</a:t>
            </a:r>
            <a:r>
              <a:rPr lang="en-GB" sz="900" dirty="0" err="1">
                <a:latin typeface="Consolas" panose="020B0609020204030204" pitchFamily="49" charset="0"/>
              </a:rPr>
              <a:t>useOffset</a:t>
            </a:r>
            <a:r>
              <a:rPr lang="en-GB" sz="900" dirty="0">
                <a:latin typeface="Consolas" panose="020B0609020204030204" pitchFamily="49" charset="0"/>
              </a:rPr>
              <a:t>=True) </a:t>
            </a:r>
            <a:endParaRPr lang="en-GB" sz="900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900" dirty="0" err="1" smtClean="0">
                <a:latin typeface="Consolas" panose="020B0609020204030204" pitchFamily="49" charset="0"/>
              </a:rPr>
              <a:t>ax.plot</a:t>
            </a:r>
            <a:r>
              <a:rPr lang="en-GB" sz="900" dirty="0" smtClean="0">
                <a:latin typeface="Consolas" panose="020B0609020204030204" pitchFamily="49" charset="0"/>
              </a:rPr>
              <a:t>(S</a:t>
            </a:r>
            <a:r>
              <a:rPr lang="en-GB" sz="900" dirty="0">
                <a:latin typeface="Consolas" panose="020B0609020204030204" pitchFamily="49" charset="0"/>
              </a:rPr>
              <a:t>, I, linewidth = 6)</a:t>
            </a: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ax.set_xlabel</a:t>
            </a:r>
            <a:r>
              <a:rPr lang="en-GB" sz="900" dirty="0">
                <a:latin typeface="Consolas" panose="020B0609020204030204" pitchFamily="49" charset="0"/>
              </a:rPr>
              <a:t>("Number of </a:t>
            </a:r>
            <a:r>
              <a:rPr lang="en-GB" sz="900" dirty="0" err="1">
                <a:latin typeface="Consolas" panose="020B0609020204030204" pitchFamily="49" charset="0"/>
              </a:rPr>
              <a:t>susceptibles</a:t>
            </a:r>
            <a:r>
              <a:rPr lang="en-GB" sz="900" dirty="0">
                <a:latin typeface="Consolas" panose="020B0609020204030204" pitchFamily="49" charset="0"/>
              </a:rPr>
              <a:t>")</a:t>
            </a: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ax.set_ylabel</a:t>
            </a:r>
            <a:r>
              <a:rPr lang="en-GB" sz="900" dirty="0">
                <a:latin typeface="Consolas" panose="020B0609020204030204" pitchFamily="49" charset="0"/>
              </a:rPr>
              <a:t>("Number of infected")</a:t>
            </a: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plt.show</a:t>
            </a:r>
            <a:r>
              <a:rPr lang="en-GB" sz="900" dirty="0">
                <a:latin typeface="Consolas" panose="020B0609020204030204" pitchFamily="49" charset="0"/>
              </a:rPr>
              <a:t>()</a:t>
            </a:r>
            <a:endParaRPr lang="en-GB" sz="900" dirty="0">
              <a:latin typeface="Consolas" panose="020B0609020204030204" pitchFamily="49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148751" y="395952"/>
            <a:ext cx="648072" cy="648072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5006" y="395952"/>
            <a:ext cx="42800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sz="4000" dirty="0" smtClean="0">
                <a:solidFill>
                  <a:schemeClr val="bg1"/>
                </a:solidFill>
                <a:latin typeface="+mn-lt"/>
              </a:rPr>
              <a:t>e.</a:t>
            </a:r>
            <a:endParaRPr lang="en-GB" sz="4000" dirty="0" err="1" smtClean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3057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638" y="260648"/>
            <a:ext cx="4104456" cy="634139"/>
          </a:xfrm>
        </p:spPr>
        <p:txBody>
          <a:bodyPr/>
          <a:lstStyle/>
          <a:p>
            <a:r>
              <a:rPr lang="en-GB" dirty="0" smtClean="0"/>
              <a:t>Code in Python: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90550" y="980728"/>
            <a:ext cx="5184576" cy="48474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# f. Seasonality</a:t>
            </a:r>
          </a:p>
          <a:p>
            <a:pPr>
              <a:spcBef>
                <a:spcPts val="0"/>
              </a:spcBef>
            </a:pPr>
            <a:endParaRPr lang="en-US" sz="9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# Define a function with the three SIR equations:</a:t>
            </a:r>
          </a:p>
          <a:p>
            <a:pPr>
              <a:spcBef>
                <a:spcPts val="0"/>
              </a:spcBef>
            </a:pPr>
            <a:r>
              <a:rPr lang="en-US" sz="900" dirty="0" err="1">
                <a:latin typeface="Consolas" panose="020B0609020204030204" pitchFamily="49" charset="0"/>
              </a:rPr>
              <a:t>def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S_I_R_seasonality</a:t>
            </a:r>
            <a:r>
              <a:rPr lang="en-US" sz="900" dirty="0">
                <a:latin typeface="Consolas" panose="020B0609020204030204" pitchFamily="49" charset="0"/>
              </a:rPr>
              <a:t>(z, t, b, v, g):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    #season = 0.31*(</a:t>
            </a:r>
            <a:r>
              <a:rPr lang="en-US" sz="900" dirty="0" err="1">
                <a:latin typeface="Consolas" panose="020B0609020204030204" pitchFamily="49" charset="0"/>
              </a:rPr>
              <a:t>np.sin</a:t>
            </a:r>
            <a:r>
              <a:rPr lang="en-US" sz="900" dirty="0">
                <a:latin typeface="Consolas" panose="020B0609020204030204" pitchFamily="49" charset="0"/>
              </a:rPr>
              <a:t>(((t/365)*2*</a:t>
            </a:r>
            <a:r>
              <a:rPr lang="en-US" sz="900" dirty="0" err="1">
                <a:latin typeface="Consolas" panose="020B0609020204030204" pitchFamily="49" charset="0"/>
              </a:rPr>
              <a:t>np.pi</a:t>
            </a:r>
            <a:r>
              <a:rPr lang="en-US" sz="900" dirty="0">
                <a:latin typeface="Consolas" panose="020B0609020204030204" pitchFamily="49" charset="0"/>
              </a:rPr>
              <a:t>)+200)+2) # </a:t>
            </a:r>
            <a:r>
              <a:rPr lang="en-US" sz="900" dirty="0" err="1">
                <a:latin typeface="Consolas" panose="020B0609020204030204" pitchFamily="49" charset="0"/>
              </a:rPr>
              <a:t>amalia's</a:t>
            </a:r>
            <a:endParaRPr lang="en-US" sz="9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    season = 1 + 0.5*</a:t>
            </a:r>
            <a:r>
              <a:rPr lang="en-US" sz="900" dirty="0" err="1">
                <a:latin typeface="Consolas" panose="020B0609020204030204" pitchFamily="49" charset="0"/>
              </a:rPr>
              <a:t>np.cos</a:t>
            </a:r>
            <a:r>
              <a:rPr lang="en-US" sz="900" dirty="0">
                <a:latin typeface="Consolas" panose="020B0609020204030204" pitchFamily="49" charset="0"/>
              </a:rPr>
              <a:t>(2*</a:t>
            </a:r>
            <a:r>
              <a:rPr lang="en-US" sz="900" dirty="0" err="1">
                <a:latin typeface="Consolas" panose="020B0609020204030204" pitchFamily="49" charset="0"/>
              </a:rPr>
              <a:t>np.pi</a:t>
            </a:r>
            <a:r>
              <a:rPr lang="en-US" sz="900" dirty="0">
                <a:latin typeface="Consolas" panose="020B0609020204030204" pitchFamily="49" charset="0"/>
              </a:rPr>
              <a:t>*t*1/365 + </a:t>
            </a:r>
            <a:r>
              <a:rPr lang="en-US" sz="900" dirty="0" err="1">
                <a:latin typeface="Consolas" panose="020B0609020204030204" pitchFamily="49" charset="0"/>
              </a:rPr>
              <a:t>np.pi</a:t>
            </a:r>
            <a:r>
              <a:rPr lang="en-US" sz="900" dirty="0">
                <a:latin typeface="Consolas" panose="020B0609020204030204" pitchFamily="49" charset="0"/>
              </a:rPr>
              <a:t>) # </a:t>
            </a:r>
            <a:r>
              <a:rPr lang="en-US" sz="900" dirty="0" err="1">
                <a:latin typeface="Consolas" panose="020B0609020204030204" pitchFamily="49" charset="0"/>
              </a:rPr>
              <a:t>christian's</a:t>
            </a:r>
            <a:endParaRPr lang="en-US" sz="9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    S, I, R = z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dSdt</a:t>
            </a:r>
            <a:r>
              <a:rPr lang="en-US" sz="900" dirty="0">
                <a:latin typeface="Consolas" panose="020B0609020204030204" pitchFamily="49" charset="0"/>
              </a:rPr>
              <a:t> = -(b*season) * S * I + g * R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dIdt</a:t>
            </a:r>
            <a:r>
              <a:rPr lang="en-US" sz="900" dirty="0">
                <a:latin typeface="Consolas" panose="020B0609020204030204" pitchFamily="49" charset="0"/>
              </a:rPr>
              <a:t> = (b*season) * S * I - v * I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dRdt</a:t>
            </a:r>
            <a:r>
              <a:rPr lang="en-US" sz="900" dirty="0">
                <a:latin typeface="Consolas" panose="020B0609020204030204" pitchFamily="49" charset="0"/>
              </a:rPr>
              <a:t> = v * I - g * R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dzdt</a:t>
            </a:r>
            <a:r>
              <a:rPr lang="en-US" sz="900" dirty="0">
                <a:latin typeface="Consolas" panose="020B0609020204030204" pitchFamily="49" charset="0"/>
              </a:rPr>
              <a:t> = </a:t>
            </a:r>
            <a:r>
              <a:rPr lang="en-US" sz="900" dirty="0" err="1">
                <a:latin typeface="Consolas" panose="020B0609020204030204" pitchFamily="49" charset="0"/>
              </a:rPr>
              <a:t>np.array</a:t>
            </a:r>
            <a:r>
              <a:rPr lang="en-US" sz="900" dirty="0">
                <a:latin typeface="Consolas" panose="020B0609020204030204" pitchFamily="49" charset="0"/>
              </a:rPr>
              <a:t>([</a:t>
            </a:r>
            <a:r>
              <a:rPr lang="en-US" sz="900" dirty="0" err="1">
                <a:latin typeface="Consolas" panose="020B0609020204030204" pitchFamily="49" charset="0"/>
              </a:rPr>
              <a:t>dSdt</a:t>
            </a:r>
            <a:r>
              <a:rPr lang="en-US" sz="900" dirty="0">
                <a:latin typeface="Consolas" panose="020B0609020204030204" pitchFamily="49" charset="0"/>
              </a:rPr>
              <a:t>, </a:t>
            </a:r>
            <a:r>
              <a:rPr lang="en-US" sz="900" dirty="0" err="1">
                <a:latin typeface="Consolas" panose="020B0609020204030204" pitchFamily="49" charset="0"/>
              </a:rPr>
              <a:t>dIdt</a:t>
            </a:r>
            <a:r>
              <a:rPr lang="en-US" sz="900" dirty="0">
                <a:latin typeface="Consolas" panose="020B0609020204030204" pitchFamily="49" charset="0"/>
              </a:rPr>
              <a:t>, </a:t>
            </a:r>
            <a:r>
              <a:rPr lang="en-US" sz="900" dirty="0" err="1">
                <a:latin typeface="Consolas" panose="020B0609020204030204" pitchFamily="49" charset="0"/>
              </a:rPr>
              <a:t>dRdt</a:t>
            </a:r>
            <a:r>
              <a:rPr lang="en-US" sz="900" dirty="0">
                <a:latin typeface="Consolas" panose="020B0609020204030204" pitchFamily="49" charset="0"/>
              </a:rPr>
              <a:t>])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    return </a:t>
            </a:r>
            <a:r>
              <a:rPr lang="en-US" sz="900" dirty="0" err="1">
                <a:latin typeface="Consolas" panose="020B0609020204030204" pitchFamily="49" charset="0"/>
              </a:rPr>
              <a:t>dzdt</a:t>
            </a:r>
            <a:endParaRPr lang="en-US" sz="9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9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9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    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# Parameters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T = 14 # average period of infectivity 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S0 = 6e6 # total </a:t>
            </a:r>
            <a:r>
              <a:rPr lang="en-US" sz="900" dirty="0" err="1">
                <a:latin typeface="Consolas" panose="020B0609020204030204" pitchFamily="49" charset="0"/>
              </a:rPr>
              <a:t>susceptibles</a:t>
            </a:r>
            <a:r>
              <a:rPr lang="en-US" sz="900" dirty="0">
                <a:latin typeface="Consolas" panose="020B0609020204030204" pitchFamily="49" charset="0"/>
              </a:rPr>
              <a:t> at the beginning of pandemic in Denmark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I0 = 15 # initial number of infected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R0 = 0 # initial number of recovered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N0 = S0 + I0 + R0 # total population number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z0 = </a:t>
            </a:r>
            <a:r>
              <a:rPr lang="en-US" sz="900" dirty="0" err="1">
                <a:latin typeface="Consolas" panose="020B0609020204030204" pitchFamily="49" charset="0"/>
              </a:rPr>
              <a:t>np.array</a:t>
            </a:r>
            <a:r>
              <a:rPr lang="en-US" sz="900" dirty="0">
                <a:latin typeface="Consolas" panose="020B0609020204030204" pitchFamily="49" charset="0"/>
              </a:rPr>
              <a:t>([S0, I0, R0]) # put all the initial conditions in an array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Q0 = 1.8 # reproductive number at the start of the pandemic in Denmark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v = 1/T # calculate recovery rate (v)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b = Q0 * v / N0 # calculate transmission rate (b) with data from the beginning of the pandemic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g = 0.005 # 1/(365/2)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par = (b, v, g) # put parameters in a tuple to use in the ODE</a:t>
            </a:r>
          </a:p>
          <a:p>
            <a:pPr>
              <a:spcBef>
                <a:spcPts val="0"/>
              </a:spcBef>
            </a:pPr>
            <a:endParaRPr lang="en-US" sz="9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900" dirty="0" err="1">
                <a:latin typeface="Consolas" panose="020B0609020204030204" pitchFamily="49" charset="0"/>
              </a:rPr>
              <a:t>t_max</a:t>
            </a:r>
            <a:r>
              <a:rPr lang="en-US" sz="900" dirty="0">
                <a:latin typeface="Consolas" panose="020B0609020204030204" pitchFamily="49" charset="0"/>
              </a:rPr>
              <a:t> = 3000 # days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t = </a:t>
            </a:r>
            <a:r>
              <a:rPr lang="en-US" sz="900" dirty="0" err="1">
                <a:latin typeface="Consolas" panose="020B0609020204030204" pitchFamily="49" charset="0"/>
              </a:rPr>
              <a:t>np.linspace</a:t>
            </a:r>
            <a:r>
              <a:rPr lang="en-US" sz="900" dirty="0">
                <a:latin typeface="Consolas" panose="020B0609020204030204" pitchFamily="49" charset="0"/>
              </a:rPr>
              <a:t>(0, </a:t>
            </a:r>
            <a:r>
              <a:rPr lang="en-US" sz="900" dirty="0" err="1">
                <a:latin typeface="Consolas" panose="020B0609020204030204" pitchFamily="49" charset="0"/>
              </a:rPr>
              <a:t>t_max</a:t>
            </a:r>
            <a:r>
              <a:rPr lang="en-US" sz="900" dirty="0">
                <a:latin typeface="Consolas" panose="020B0609020204030204" pitchFamily="49" charset="0"/>
              </a:rPr>
              <a:t>, </a:t>
            </a:r>
            <a:r>
              <a:rPr lang="en-US" sz="900" dirty="0" err="1">
                <a:latin typeface="Consolas" panose="020B0609020204030204" pitchFamily="49" charset="0"/>
              </a:rPr>
              <a:t>t_max</a:t>
            </a:r>
            <a:r>
              <a:rPr lang="en-US" sz="900" dirty="0">
                <a:latin typeface="Consolas" panose="020B0609020204030204" pitchFamily="49" charset="0"/>
              </a:rPr>
              <a:t> + 1) # range for time </a:t>
            </a:r>
          </a:p>
          <a:p>
            <a:pPr>
              <a:spcBef>
                <a:spcPts val="0"/>
              </a:spcBef>
            </a:pPr>
            <a:endParaRPr lang="en-US" sz="9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# Solve the differential equation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ns = </a:t>
            </a:r>
            <a:r>
              <a:rPr lang="en-US" sz="900" dirty="0" err="1">
                <a:latin typeface="Consolas" panose="020B0609020204030204" pitchFamily="49" charset="0"/>
              </a:rPr>
              <a:t>odeint</a:t>
            </a:r>
            <a:r>
              <a:rPr lang="en-US" sz="900" dirty="0">
                <a:latin typeface="Consolas" panose="020B0609020204030204" pitchFamily="49" charset="0"/>
              </a:rPr>
              <a:t>(</a:t>
            </a:r>
            <a:r>
              <a:rPr lang="en-US" sz="900" dirty="0" err="1">
                <a:latin typeface="Consolas" panose="020B0609020204030204" pitchFamily="49" charset="0"/>
              </a:rPr>
              <a:t>S_I_R_seasonality</a:t>
            </a:r>
            <a:r>
              <a:rPr lang="en-US" sz="900" dirty="0">
                <a:latin typeface="Consolas" panose="020B0609020204030204" pitchFamily="49" charset="0"/>
              </a:rPr>
              <a:t>, z0, t, </a:t>
            </a:r>
            <a:r>
              <a:rPr lang="en-US" sz="900" dirty="0" err="1">
                <a:latin typeface="Consolas" panose="020B0609020204030204" pitchFamily="49" charset="0"/>
              </a:rPr>
              <a:t>args</a:t>
            </a:r>
            <a:r>
              <a:rPr lang="en-US" sz="900" dirty="0">
                <a:latin typeface="Consolas" panose="020B0609020204030204" pitchFamily="49" charset="0"/>
              </a:rPr>
              <a:t> = par)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S, I, R = </a:t>
            </a:r>
            <a:r>
              <a:rPr lang="en-US" sz="900" dirty="0" err="1">
                <a:latin typeface="Consolas" panose="020B0609020204030204" pitchFamily="49" charset="0"/>
              </a:rPr>
              <a:t>ns.T</a:t>
            </a:r>
            <a:endParaRPr lang="en-US" sz="9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21381" y="404664"/>
            <a:ext cx="5614385" cy="51244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# Calculate outbreak numbers:</a:t>
            </a: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outbreak_start</a:t>
            </a:r>
            <a:r>
              <a:rPr lang="en-GB" sz="900" dirty="0">
                <a:latin typeface="Consolas" panose="020B0609020204030204" pitchFamily="49" charset="0"/>
              </a:rPr>
              <a:t> = </a:t>
            </a:r>
            <a:r>
              <a:rPr lang="en-GB" sz="900" dirty="0" err="1">
                <a:latin typeface="Consolas" panose="020B0609020204030204" pitchFamily="49" charset="0"/>
              </a:rPr>
              <a:t>np.amin</a:t>
            </a:r>
            <a:r>
              <a:rPr lang="en-GB" sz="900" dirty="0">
                <a:latin typeface="Consolas" panose="020B0609020204030204" pitchFamily="49" charset="0"/>
              </a:rPr>
              <a:t>(</a:t>
            </a:r>
            <a:r>
              <a:rPr lang="en-GB" sz="900" dirty="0" err="1">
                <a:latin typeface="Consolas" panose="020B0609020204030204" pitchFamily="49" charset="0"/>
              </a:rPr>
              <a:t>np.where</a:t>
            </a:r>
            <a:r>
              <a:rPr lang="en-GB" sz="900" dirty="0">
                <a:latin typeface="Consolas" panose="020B0609020204030204" pitchFamily="49" charset="0"/>
              </a:rPr>
              <a:t>(I &gt; </a:t>
            </a:r>
            <a:r>
              <a:rPr lang="en-GB" sz="900" dirty="0" err="1">
                <a:latin typeface="Consolas" panose="020B0609020204030204" pitchFamily="49" charset="0"/>
              </a:rPr>
              <a:t>np.amax</a:t>
            </a:r>
            <a:r>
              <a:rPr lang="en-GB" sz="900" dirty="0">
                <a:latin typeface="Consolas" panose="020B0609020204030204" pitchFamily="49" charset="0"/>
              </a:rPr>
              <a:t>(I)*0.01))</a:t>
            </a: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outbreak_end</a:t>
            </a:r>
            <a:r>
              <a:rPr lang="en-GB" sz="900" dirty="0">
                <a:latin typeface="Consolas" panose="020B0609020204030204" pitchFamily="49" charset="0"/>
              </a:rPr>
              <a:t> = </a:t>
            </a:r>
            <a:r>
              <a:rPr lang="en-GB" sz="900" dirty="0" err="1">
                <a:latin typeface="Consolas" panose="020B0609020204030204" pitchFamily="49" charset="0"/>
              </a:rPr>
              <a:t>np.amax</a:t>
            </a:r>
            <a:r>
              <a:rPr lang="en-GB" sz="900" dirty="0">
                <a:latin typeface="Consolas" panose="020B0609020204030204" pitchFamily="49" charset="0"/>
              </a:rPr>
              <a:t>(</a:t>
            </a:r>
            <a:r>
              <a:rPr lang="en-GB" sz="900" dirty="0" err="1">
                <a:latin typeface="Consolas" panose="020B0609020204030204" pitchFamily="49" charset="0"/>
              </a:rPr>
              <a:t>np.where</a:t>
            </a:r>
            <a:r>
              <a:rPr lang="en-GB" sz="900" dirty="0">
                <a:latin typeface="Consolas" panose="020B0609020204030204" pitchFamily="49" charset="0"/>
              </a:rPr>
              <a:t>(I &gt; </a:t>
            </a:r>
            <a:r>
              <a:rPr lang="en-GB" sz="900" dirty="0" err="1">
                <a:latin typeface="Consolas" panose="020B0609020204030204" pitchFamily="49" charset="0"/>
              </a:rPr>
              <a:t>np.amax</a:t>
            </a:r>
            <a:r>
              <a:rPr lang="en-GB" sz="900" dirty="0">
                <a:latin typeface="Consolas" panose="020B0609020204030204" pitchFamily="49" charset="0"/>
              </a:rPr>
              <a:t>(I)*0.01))</a:t>
            </a: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outbreak_peak</a:t>
            </a:r>
            <a:r>
              <a:rPr lang="en-GB" sz="900" dirty="0">
                <a:latin typeface="Consolas" panose="020B0609020204030204" pitchFamily="49" charset="0"/>
              </a:rPr>
              <a:t> = t[</a:t>
            </a:r>
            <a:r>
              <a:rPr lang="en-GB" sz="900" dirty="0" err="1">
                <a:latin typeface="Consolas" panose="020B0609020204030204" pitchFamily="49" charset="0"/>
              </a:rPr>
              <a:t>np.argmax</a:t>
            </a:r>
            <a:r>
              <a:rPr lang="en-GB" sz="900" dirty="0">
                <a:latin typeface="Consolas" panose="020B0609020204030204" pitchFamily="49" charset="0"/>
              </a:rPr>
              <a:t>(I)] 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Imax = np.int(</a:t>
            </a:r>
            <a:r>
              <a:rPr lang="en-GB" sz="900" dirty="0" err="1">
                <a:latin typeface="Consolas" panose="020B0609020204030204" pitchFamily="49" charset="0"/>
              </a:rPr>
              <a:t>np.amax</a:t>
            </a:r>
            <a:r>
              <a:rPr lang="en-GB" sz="900" dirty="0">
                <a:latin typeface="Consolas" panose="020B0609020204030204" pitchFamily="49" charset="0"/>
              </a:rPr>
              <a:t>(I)) </a:t>
            </a: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outbreak_duration</a:t>
            </a:r>
            <a:r>
              <a:rPr lang="en-GB" sz="900" dirty="0">
                <a:latin typeface="Consolas" panose="020B0609020204030204" pitchFamily="49" charset="0"/>
              </a:rPr>
              <a:t> = </a:t>
            </a:r>
            <a:r>
              <a:rPr lang="en-GB" sz="900" dirty="0" err="1">
                <a:latin typeface="Consolas" panose="020B0609020204030204" pitchFamily="49" charset="0"/>
              </a:rPr>
              <a:t>outbreak_end</a:t>
            </a:r>
            <a:r>
              <a:rPr lang="en-GB" sz="900" dirty="0">
                <a:latin typeface="Consolas" panose="020B0609020204030204" pitchFamily="49" charset="0"/>
              </a:rPr>
              <a:t>  - </a:t>
            </a:r>
            <a:r>
              <a:rPr lang="en-GB" sz="900" dirty="0" err="1">
                <a:latin typeface="Consolas" panose="020B0609020204030204" pitchFamily="49" charset="0"/>
              </a:rPr>
              <a:t>outbreak_start</a:t>
            </a:r>
            <a:r>
              <a:rPr lang="en-GB" sz="900" dirty="0">
                <a:latin typeface="Consolas" panose="020B0609020204030204" pitchFamily="49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not_sick</a:t>
            </a:r>
            <a:r>
              <a:rPr lang="en-GB" sz="900" dirty="0">
                <a:latin typeface="Consolas" panose="020B0609020204030204" pitchFamily="49" charset="0"/>
              </a:rPr>
              <a:t> = np.int(</a:t>
            </a:r>
            <a:r>
              <a:rPr lang="en-GB" sz="900" dirty="0" err="1">
                <a:latin typeface="Consolas" panose="020B0609020204030204" pitchFamily="49" charset="0"/>
              </a:rPr>
              <a:t>np.amin</a:t>
            </a:r>
            <a:r>
              <a:rPr lang="en-GB" sz="900" dirty="0">
                <a:latin typeface="Consolas" panose="020B0609020204030204" pitchFamily="49" charset="0"/>
              </a:rPr>
              <a:t>(S))  </a:t>
            </a: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not_sick_percentage</a:t>
            </a:r>
            <a:r>
              <a:rPr lang="en-GB" sz="900" dirty="0">
                <a:latin typeface="Consolas" panose="020B0609020204030204" pitchFamily="49" charset="0"/>
              </a:rPr>
              <a:t> = </a:t>
            </a:r>
            <a:r>
              <a:rPr lang="en-GB" sz="900" dirty="0" err="1">
                <a:latin typeface="Consolas" panose="020B0609020204030204" pitchFamily="49" charset="0"/>
              </a:rPr>
              <a:t>np.round</a:t>
            </a:r>
            <a:r>
              <a:rPr lang="en-GB" sz="900" dirty="0">
                <a:latin typeface="Consolas" panose="020B0609020204030204" pitchFamily="49" charset="0"/>
              </a:rPr>
              <a:t>(100 * </a:t>
            </a:r>
            <a:r>
              <a:rPr lang="en-GB" sz="900" dirty="0" err="1">
                <a:latin typeface="Consolas" panose="020B0609020204030204" pitchFamily="49" charset="0"/>
              </a:rPr>
              <a:t>not_sick</a:t>
            </a:r>
            <a:r>
              <a:rPr lang="en-GB" sz="900" dirty="0">
                <a:latin typeface="Consolas" panose="020B0609020204030204" pitchFamily="49" charset="0"/>
              </a:rPr>
              <a:t> / N0, 2) </a:t>
            </a: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equilibrium_start</a:t>
            </a:r>
            <a:r>
              <a:rPr lang="en-GB" sz="900" dirty="0">
                <a:latin typeface="Consolas" panose="020B0609020204030204" pitchFamily="49" charset="0"/>
              </a:rPr>
              <a:t> = </a:t>
            </a:r>
            <a:r>
              <a:rPr lang="en-GB" sz="900" dirty="0" err="1">
                <a:latin typeface="Consolas" panose="020B0609020204030204" pitchFamily="49" charset="0"/>
              </a:rPr>
              <a:t>np.amin</a:t>
            </a:r>
            <a:r>
              <a:rPr lang="en-GB" sz="900" dirty="0">
                <a:latin typeface="Consolas" panose="020B0609020204030204" pitchFamily="49" charset="0"/>
              </a:rPr>
              <a:t>(</a:t>
            </a:r>
            <a:r>
              <a:rPr lang="en-GB" sz="900" dirty="0" err="1">
                <a:latin typeface="Consolas" panose="020B0609020204030204" pitchFamily="49" charset="0"/>
              </a:rPr>
              <a:t>np.where</a:t>
            </a:r>
            <a:r>
              <a:rPr lang="en-GB" sz="900" dirty="0">
                <a:latin typeface="Consolas" panose="020B0609020204030204" pitchFamily="49" charset="0"/>
              </a:rPr>
              <a:t>(S &lt; np.int((</a:t>
            </a:r>
            <a:r>
              <a:rPr lang="en-GB" sz="900" dirty="0" err="1">
                <a:latin typeface="Consolas" panose="020B0609020204030204" pitchFamily="49" charset="0"/>
              </a:rPr>
              <a:t>np.amin</a:t>
            </a:r>
            <a:r>
              <a:rPr lang="en-GB" sz="900" dirty="0">
                <a:latin typeface="Consolas" panose="020B0609020204030204" pitchFamily="49" charset="0"/>
              </a:rPr>
              <a:t>(S))+1))) </a:t>
            </a:r>
          </a:p>
          <a:p>
            <a:pPr>
              <a:spcBef>
                <a:spcPts val="0"/>
              </a:spcBef>
            </a:pPr>
            <a:endParaRPr lang="en-GB" sz="9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GB" sz="9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# Plot: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fig, </a:t>
            </a:r>
            <a:r>
              <a:rPr lang="en-GB" sz="900" dirty="0" err="1">
                <a:latin typeface="Consolas" panose="020B0609020204030204" pitchFamily="49" charset="0"/>
              </a:rPr>
              <a:t>ax</a:t>
            </a:r>
            <a:r>
              <a:rPr lang="en-GB" sz="900" dirty="0">
                <a:latin typeface="Consolas" panose="020B0609020204030204" pitchFamily="49" charset="0"/>
              </a:rPr>
              <a:t> = </a:t>
            </a:r>
            <a:r>
              <a:rPr lang="en-GB" sz="900" dirty="0" err="1">
                <a:latin typeface="Consolas" panose="020B0609020204030204" pitchFamily="49" charset="0"/>
              </a:rPr>
              <a:t>plt.subplots</a:t>
            </a:r>
            <a:r>
              <a:rPr lang="en-GB" sz="900" dirty="0">
                <a:latin typeface="Consolas" panose="020B0609020204030204" pitchFamily="49" charset="0"/>
              </a:rPr>
              <a:t>(</a:t>
            </a:r>
            <a:r>
              <a:rPr lang="en-GB" sz="900" dirty="0" err="1">
                <a:latin typeface="Consolas" panose="020B0609020204030204" pitchFamily="49" charset="0"/>
              </a:rPr>
              <a:t>figsize</a:t>
            </a:r>
            <a:r>
              <a:rPr lang="en-GB" sz="900" dirty="0">
                <a:latin typeface="Consolas" panose="020B0609020204030204" pitchFamily="49" charset="0"/>
              </a:rPr>
              <a:t>=(16,6), </a:t>
            </a:r>
            <a:r>
              <a:rPr lang="en-GB" sz="900" dirty="0" err="1">
                <a:latin typeface="Consolas" panose="020B0609020204030204" pitchFamily="49" charset="0"/>
              </a:rPr>
              <a:t>tight_layout</a:t>
            </a:r>
            <a:r>
              <a:rPr lang="en-GB" sz="900" dirty="0">
                <a:latin typeface="Consolas" panose="020B0609020204030204" pitchFamily="49" charset="0"/>
              </a:rPr>
              <a:t>=True)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for </a:t>
            </a:r>
            <a:r>
              <a:rPr lang="en-GB" sz="900" dirty="0" err="1">
                <a:latin typeface="Consolas" panose="020B0609020204030204" pitchFamily="49" charset="0"/>
              </a:rPr>
              <a:t>i</a:t>
            </a:r>
            <a:r>
              <a:rPr lang="en-GB" sz="900" dirty="0">
                <a:latin typeface="Consolas" panose="020B0609020204030204" pitchFamily="49" charset="0"/>
              </a:rPr>
              <a:t>, c in enumerate(</a:t>
            </a:r>
            <a:r>
              <a:rPr lang="en-GB" sz="900" dirty="0" err="1">
                <a:latin typeface="Consolas" panose="020B0609020204030204" pitchFamily="49" charset="0"/>
              </a:rPr>
              <a:t>ns.T</a:t>
            </a:r>
            <a:r>
              <a:rPr lang="en-GB" sz="900" dirty="0">
                <a:latin typeface="Consolas" panose="020B0609020204030204" pitchFamily="49" charset="0"/>
              </a:rPr>
              <a:t>):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    </a:t>
            </a:r>
            <a:r>
              <a:rPr lang="en-GB" sz="900" dirty="0" err="1">
                <a:latin typeface="Consolas" panose="020B0609020204030204" pitchFamily="49" charset="0"/>
              </a:rPr>
              <a:t>ax.plot</a:t>
            </a:r>
            <a:r>
              <a:rPr lang="en-GB" sz="900" dirty="0">
                <a:latin typeface="Consolas" panose="020B0609020204030204" pitchFamily="49" charset="0"/>
              </a:rPr>
              <a:t>(t, c, </a:t>
            </a:r>
            <a:r>
              <a:rPr lang="en-GB" sz="900" dirty="0" err="1">
                <a:latin typeface="Consolas" panose="020B0609020204030204" pitchFamily="49" charset="0"/>
              </a:rPr>
              <a:t>color</a:t>
            </a:r>
            <a:r>
              <a:rPr lang="en-GB" sz="900" dirty="0">
                <a:latin typeface="Consolas" panose="020B0609020204030204" pitchFamily="49" charset="0"/>
              </a:rPr>
              <a:t> = </a:t>
            </a:r>
            <a:r>
              <a:rPr lang="en-GB" sz="900" dirty="0" err="1">
                <a:latin typeface="Consolas" panose="020B0609020204030204" pitchFamily="49" charset="0"/>
              </a:rPr>
              <a:t>clr</a:t>
            </a:r>
            <a:r>
              <a:rPr lang="en-GB" sz="900" dirty="0">
                <a:latin typeface="Consolas" panose="020B0609020204030204" pitchFamily="49" charset="0"/>
              </a:rPr>
              <a:t>[</a:t>
            </a:r>
            <a:r>
              <a:rPr lang="en-GB" sz="900" dirty="0" err="1">
                <a:latin typeface="Consolas" panose="020B0609020204030204" pitchFamily="49" charset="0"/>
              </a:rPr>
              <a:t>i</a:t>
            </a:r>
            <a:r>
              <a:rPr lang="en-GB" sz="900" dirty="0">
                <a:latin typeface="Consolas" panose="020B0609020204030204" pitchFamily="49" charset="0"/>
              </a:rPr>
              <a:t>], label = </a:t>
            </a:r>
            <a:r>
              <a:rPr lang="en-GB" sz="900" dirty="0" err="1">
                <a:latin typeface="Consolas" panose="020B0609020204030204" pitchFamily="49" charset="0"/>
              </a:rPr>
              <a:t>lbl</a:t>
            </a:r>
            <a:r>
              <a:rPr lang="en-GB" sz="900" dirty="0">
                <a:latin typeface="Consolas" panose="020B0609020204030204" pitchFamily="49" charset="0"/>
              </a:rPr>
              <a:t>[</a:t>
            </a:r>
            <a:r>
              <a:rPr lang="en-GB" sz="900" dirty="0" err="1">
                <a:latin typeface="Consolas" panose="020B0609020204030204" pitchFamily="49" charset="0"/>
              </a:rPr>
              <a:t>i</a:t>
            </a:r>
            <a:r>
              <a:rPr lang="en-GB" sz="900" dirty="0">
                <a:latin typeface="Consolas" panose="020B0609020204030204" pitchFamily="49" charset="0"/>
              </a:rPr>
              <a:t>], linewidth=6)</a:t>
            </a:r>
          </a:p>
          <a:p>
            <a:pPr>
              <a:spcBef>
                <a:spcPts val="0"/>
              </a:spcBef>
            </a:pPr>
            <a:endParaRPr lang="en-GB" sz="9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ax.ticklabel_format</a:t>
            </a:r>
            <a:r>
              <a:rPr lang="en-GB" sz="900" dirty="0">
                <a:latin typeface="Consolas" panose="020B0609020204030204" pitchFamily="49" charset="0"/>
              </a:rPr>
              <a:t>(</a:t>
            </a:r>
            <a:r>
              <a:rPr lang="en-GB" sz="900" dirty="0" err="1">
                <a:latin typeface="Consolas" panose="020B0609020204030204" pitchFamily="49" charset="0"/>
              </a:rPr>
              <a:t>useOffset</a:t>
            </a:r>
            <a:r>
              <a:rPr lang="en-GB" sz="900" dirty="0">
                <a:latin typeface="Consolas" panose="020B0609020204030204" pitchFamily="49" charset="0"/>
              </a:rPr>
              <a:t>=False, style='plain') </a:t>
            </a:r>
            <a:endParaRPr lang="en-GB" sz="900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900" dirty="0" err="1" smtClean="0">
                <a:latin typeface="Consolas" panose="020B0609020204030204" pitchFamily="49" charset="0"/>
              </a:rPr>
              <a:t>ax.set_xlabel</a:t>
            </a:r>
            <a:r>
              <a:rPr lang="en-GB" sz="900" dirty="0">
                <a:latin typeface="Consolas" panose="020B0609020204030204" pitchFamily="49" charset="0"/>
              </a:rPr>
              <a:t>('Time [days]')</a:t>
            </a: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ax.set_ylabel</a:t>
            </a:r>
            <a:r>
              <a:rPr lang="en-GB" sz="900" dirty="0">
                <a:latin typeface="Consolas" panose="020B0609020204030204" pitchFamily="49" charset="0"/>
              </a:rPr>
              <a:t>('Number of individuals')</a:t>
            </a: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ax.legend</a:t>
            </a:r>
            <a:r>
              <a:rPr lang="en-GB" sz="900" dirty="0">
                <a:latin typeface="Consolas" panose="020B0609020204030204" pitchFamily="49" charset="0"/>
              </a:rPr>
              <a:t>(</a:t>
            </a:r>
            <a:r>
              <a:rPr lang="en-GB" sz="900" dirty="0" err="1">
                <a:latin typeface="Consolas" panose="020B0609020204030204" pitchFamily="49" charset="0"/>
              </a:rPr>
              <a:t>loc</a:t>
            </a:r>
            <a:r>
              <a:rPr lang="en-GB" sz="900" dirty="0">
                <a:latin typeface="Consolas" panose="020B0609020204030204" pitchFamily="49" charset="0"/>
              </a:rPr>
              <a:t>='upper </a:t>
            </a:r>
            <a:r>
              <a:rPr lang="en-GB" sz="900" dirty="0" err="1">
                <a:latin typeface="Consolas" panose="020B0609020204030204" pitchFamily="49" charset="0"/>
              </a:rPr>
              <a:t>center</a:t>
            </a:r>
            <a:r>
              <a:rPr lang="en-GB" sz="900" dirty="0">
                <a:latin typeface="Consolas" panose="020B0609020204030204" pitchFamily="49" charset="0"/>
              </a:rPr>
              <a:t>', </a:t>
            </a:r>
            <a:r>
              <a:rPr lang="en-GB" sz="900" dirty="0" err="1">
                <a:latin typeface="Consolas" panose="020B0609020204030204" pitchFamily="49" charset="0"/>
              </a:rPr>
              <a:t>bbox_to_anchor</a:t>
            </a:r>
            <a:r>
              <a:rPr lang="en-GB" sz="900" dirty="0">
                <a:latin typeface="Consolas" panose="020B0609020204030204" pitchFamily="49" charset="0"/>
              </a:rPr>
              <a:t>=(1.2, 1), </a:t>
            </a:r>
            <a:r>
              <a:rPr lang="en-GB" sz="900" dirty="0" err="1">
                <a:latin typeface="Consolas" panose="020B0609020204030204" pitchFamily="49" charset="0"/>
              </a:rPr>
              <a:t>borderaxespad</a:t>
            </a:r>
            <a:r>
              <a:rPr lang="en-GB" sz="900" dirty="0">
                <a:latin typeface="Consolas" panose="020B0609020204030204" pitchFamily="49" charset="0"/>
              </a:rPr>
              <a:t>=1) </a:t>
            </a:r>
            <a:endParaRPr lang="en-GB" sz="900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900" dirty="0" err="1" smtClean="0">
                <a:latin typeface="Consolas" panose="020B0609020204030204" pitchFamily="49" charset="0"/>
              </a:rPr>
              <a:t>plt.show</a:t>
            </a:r>
            <a:r>
              <a:rPr lang="en-GB" sz="900" dirty="0"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0"/>
              </a:spcBef>
            </a:pPr>
            <a:endParaRPr lang="en-GB" sz="9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print_parameters</a:t>
            </a:r>
            <a:r>
              <a:rPr lang="en-GB" sz="900" dirty="0"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0"/>
              </a:spcBef>
            </a:pPr>
            <a:endParaRPr lang="en-GB" sz="9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critically_ill</a:t>
            </a:r>
            <a:r>
              <a:rPr lang="en-GB" sz="900" dirty="0">
                <a:latin typeface="Consolas" panose="020B0609020204030204" pitchFamily="49" charset="0"/>
              </a:rPr>
              <a:t> = np.int(Imax * h)</a:t>
            </a:r>
          </a:p>
          <a:p>
            <a:pPr>
              <a:spcBef>
                <a:spcPts val="0"/>
              </a:spcBef>
            </a:pPr>
            <a:endParaRPr lang="en-GB" sz="9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if </a:t>
            </a:r>
            <a:r>
              <a:rPr lang="en-GB" sz="900" dirty="0" err="1">
                <a:latin typeface="Consolas" panose="020B0609020204030204" pitchFamily="49" charset="0"/>
              </a:rPr>
              <a:t>critically_ill</a:t>
            </a:r>
            <a:r>
              <a:rPr lang="en-GB" sz="900" dirty="0">
                <a:latin typeface="Consolas" panose="020B0609020204030204" pitchFamily="49" charset="0"/>
              </a:rPr>
              <a:t> &lt;= K: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    print(</a:t>
            </a:r>
            <a:r>
              <a:rPr lang="en-GB" sz="900" dirty="0" err="1">
                <a:latin typeface="Consolas" panose="020B0609020204030204" pitchFamily="49" charset="0"/>
              </a:rPr>
              <a:t>f'All</a:t>
            </a:r>
            <a:r>
              <a:rPr lang="en-GB" sz="900" dirty="0">
                <a:latin typeface="Consolas" panose="020B0609020204030204" pitchFamily="49" charset="0"/>
              </a:rPr>
              <a:t> critically ill patients ({</a:t>
            </a:r>
            <a:r>
              <a:rPr lang="en-GB" sz="900" dirty="0" err="1">
                <a:latin typeface="Consolas" panose="020B0609020204030204" pitchFamily="49" charset="0"/>
              </a:rPr>
              <a:t>critically_ill</a:t>
            </a:r>
            <a:r>
              <a:rPr lang="en-GB" sz="900" dirty="0">
                <a:latin typeface="Consolas" panose="020B0609020204030204" pitchFamily="49" charset="0"/>
              </a:rPr>
              <a:t>}) can get </a:t>
            </a:r>
            <a:r>
              <a:rPr lang="en-GB" sz="900" dirty="0" err="1">
                <a:latin typeface="Consolas" panose="020B0609020204030204" pitchFamily="49" charset="0"/>
              </a:rPr>
              <a:t>intentsive</a:t>
            </a:r>
            <a:r>
              <a:rPr lang="en-GB" sz="900" dirty="0">
                <a:latin typeface="Consolas" panose="020B0609020204030204" pitchFamily="49" charset="0"/>
              </a:rPr>
              <a:t> care')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else: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    print(</a:t>
            </a:r>
            <a:r>
              <a:rPr lang="en-GB" sz="900" dirty="0" err="1">
                <a:latin typeface="Consolas" panose="020B0609020204030204" pitchFamily="49" charset="0"/>
              </a:rPr>
              <a:t>f'Not</a:t>
            </a:r>
            <a:r>
              <a:rPr lang="en-GB" sz="900" dirty="0">
                <a:latin typeface="Consolas" panose="020B0609020204030204" pitchFamily="49" charset="0"/>
              </a:rPr>
              <a:t> all critically ill patients ({</a:t>
            </a:r>
            <a:r>
              <a:rPr lang="en-GB" sz="900" dirty="0" err="1">
                <a:latin typeface="Consolas" panose="020B0609020204030204" pitchFamily="49" charset="0"/>
              </a:rPr>
              <a:t>critically_ill</a:t>
            </a:r>
            <a:r>
              <a:rPr lang="en-GB" sz="900" dirty="0">
                <a:latin typeface="Consolas" panose="020B0609020204030204" pitchFamily="49" charset="0"/>
              </a:rPr>
              <a:t>}) can get intensive care')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    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# Making phase-plane plot: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fig, </a:t>
            </a:r>
            <a:r>
              <a:rPr lang="en-GB" sz="900" dirty="0" err="1">
                <a:latin typeface="Consolas" panose="020B0609020204030204" pitchFamily="49" charset="0"/>
              </a:rPr>
              <a:t>ax</a:t>
            </a:r>
            <a:r>
              <a:rPr lang="en-GB" sz="900" dirty="0">
                <a:latin typeface="Consolas" panose="020B0609020204030204" pitchFamily="49" charset="0"/>
              </a:rPr>
              <a:t> = </a:t>
            </a:r>
            <a:r>
              <a:rPr lang="en-GB" sz="900" dirty="0" err="1">
                <a:latin typeface="Consolas" panose="020B0609020204030204" pitchFamily="49" charset="0"/>
              </a:rPr>
              <a:t>plt.subplots</a:t>
            </a:r>
            <a:r>
              <a:rPr lang="en-GB" sz="900" dirty="0">
                <a:latin typeface="Consolas" panose="020B0609020204030204" pitchFamily="49" charset="0"/>
              </a:rPr>
              <a:t>(</a:t>
            </a:r>
            <a:r>
              <a:rPr lang="en-GB" sz="900" dirty="0" err="1">
                <a:latin typeface="Consolas" panose="020B0609020204030204" pitchFamily="49" charset="0"/>
              </a:rPr>
              <a:t>figsize</a:t>
            </a:r>
            <a:r>
              <a:rPr lang="en-GB" sz="900" dirty="0">
                <a:latin typeface="Consolas" panose="020B0609020204030204" pitchFamily="49" charset="0"/>
              </a:rPr>
              <a:t>=(8,8), </a:t>
            </a:r>
            <a:r>
              <a:rPr lang="en-GB" sz="900" dirty="0" err="1">
                <a:latin typeface="Consolas" panose="020B0609020204030204" pitchFamily="49" charset="0"/>
              </a:rPr>
              <a:t>tight_layout</a:t>
            </a:r>
            <a:r>
              <a:rPr lang="en-GB" sz="900" dirty="0">
                <a:latin typeface="Consolas" panose="020B0609020204030204" pitchFamily="49" charset="0"/>
              </a:rPr>
              <a:t>=True)</a:t>
            </a: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ax.plot</a:t>
            </a:r>
            <a:r>
              <a:rPr lang="en-GB" sz="900" dirty="0">
                <a:latin typeface="Consolas" panose="020B0609020204030204" pitchFamily="49" charset="0"/>
              </a:rPr>
              <a:t>(S, I, linewidth = 6)</a:t>
            </a: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ax.set_xlabel</a:t>
            </a:r>
            <a:r>
              <a:rPr lang="en-GB" sz="900" dirty="0">
                <a:latin typeface="Consolas" panose="020B0609020204030204" pitchFamily="49" charset="0"/>
              </a:rPr>
              <a:t>("Number of </a:t>
            </a:r>
            <a:r>
              <a:rPr lang="en-GB" sz="900" dirty="0" err="1">
                <a:latin typeface="Consolas" panose="020B0609020204030204" pitchFamily="49" charset="0"/>
              </a:rPr>
              <a:t>susceptibles</a:t>
            </a:r>
            <a:r>
              <a:rPr lang="en-GB" sz="900" dirty="0">
                <a:latin typeface="Consolas" panose="020B0609020204030204" pitchFamily="49" charset="0"/>
              </a:rPr>
              <a:t>")</a:t>
            </a: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ax.set_ylabel</a:t>
            </a:r>
            <a:r>
              <a:rPr lang="en-GB" sz="900" dirty="0">
                <a:latin typeface="Consolas" panose="020B0609020204030204" pitchFamily="49" charset="0"/>
              </a:rPr>
              <a:t>("Number of infected")</a:t>
            </a: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plt.show</a:t>
            </a:r>
            <a:r>
              <a:rPr lang="en-GB" sz="900" dirty="0">
                <a:latin typeface="Consolas" panose="020B0609020204030204" pitchFamily="49" charset="0"/>
              </a:rPr>
              <a:t>()</a:t>
            </a:r>
            <a:endParaRPr lang="en-GB" sz="900" dirty="0">
              <a:latin typeface="Consolas" panose="020B0609020204030204" pitchFamily="49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148751" y="395952"/>
            <a:ext cx="648072" cy="648072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5006" y="395952"/>
            <a:ext cx="28533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sz="4000" dirty="0" smtClean="0">
                <a:solidFill>
                  <a:schemeClr val="bg1"/>
                </a:solidFill>
                <a:latin typeface="+mn-lt"/>
              </a:rPr>
              <a:t>f.</a:t>
            </a:r>
            <a:endParaRPr lang="en-GB" sz="4000" dirty="0" err="1" smtClean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7347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638" y="260648"/>
            <a:ext cx="4104456" cy="634139"/>
          </a:xfrm>
        </p:spPr>
        <p:txBody>
          <a:bodyPr/>
          <a:lstStyle/>
          <a:p>
            <a:r>
              <a:rPr lang="en-GB" dirty="0" smtClean="0"/>
              <a:t>Code in Python: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90550" y="980728"/>
            <a:ext cx="5184576" cy="48474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# (j) SIR w. vital dynamics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T = 14 # average period of infectivity 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S0 = 6e6 # total </a:t>
            </a:r>
            <a:r>
              <a:rPr lang="en-US" sz="900" dirty="0" err="1">
                <a:latin typeface="Consolas" panose="020B0609020204030204" pitchFamily="49" charset="0"/>
              </a:rPr>
              <a:t>susceptibles</a:t>
            </a:r>
            <a:r>
              <a:rPr lang="en-US" sz="900" dirty="0">
                <a:latin typeface="Consolas" panose="020B0609020204030204" pitchFamily="49" charset="0"/>
              </a:rPr>
              <a:t> at the beginning of pandemic in Denmark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I0 = 15 # initial number of infected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R0 = 0 # initial number of recovered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N0 = S0 + I0 + R0 # total population number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z0 = </a:t>
            </a:r>
            <a:r>
              <a:rPr lang="en-US" sz="900" dirty="0" err="1">
                <a:latin typeface="Consolas" panose="020B0609020204030204" pitchFamily="49" charset="0"/>
              </a:rPr>
              <a:t>np.array</a:t>
            </a:r>
            <a:r>
              <a:rPr lang="en-US" sz="900" dirty="0">
                <a:latin typeface="Consolas" panose="020B0609020204030204" pitchFamily="49" charset="0"/>
              </a:rPr>
              <a:t>([S0, I0, R0]) # put all the initial conditions in an array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Q0 = 1.8 # reproductive number at the start of the pandemic in Denmark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v = 1/T # calculate recovery rate (v)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b = Q0 * v / N0 # calculate transmission rate (b) with data from the beginning of the pandemic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g = 0.005 # 1/(365/2)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par = (b, v, g) # put parameters in a tuple to use in the ODE</a:t>
            </a:r>
          </a:p>
          <a:p>
            <a:pPr>
              <a:spcBef>
                <a:spcPts val="0"/>
              </a:spcBef>
            </a:pPr>
            <a:endParaRPr lang="en-US" sz="9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900" dirty="0" err="1">
                <a:latin typeface="Consolas" panose="020B0609020204030204" pitchFamily="49" charset="0"/>
              </a:rPr>
              <a:t>yr</a:t>
            </a:r>
            <a:r>
              <a:rPr lang="en-US" sz="900" dirty="0">
                <a:latin typeface="Consolas" panose="020B0609020204030204" pitchFamily="49" charset="0"/>
              </a:rPr>
              <a:t> = 365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mu = 1/(80*</a:t>
            </a:r>
            <a:r>
              <a:rPr lang="en-US" sz="900" dirty="0" err="1">
                <a:latin typeface="Consolas" panose="020B0609020204030204" pitchFamily="49" charset="0"/>
              </a:rPr>
              <a:t>yr</a:t>
            </a:r>
            <a:r>
              <a:rPr lang="en-US" sz="900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en-US" sz="9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I0 = 15</a:t>
            </a:r>
          </a:p>
          <a:p>
            <a:pPr>
              <a:spcBef>
                <a:spcPts val="0"/>
              </a:spcBef>
            </a:pPr>
            <a:endParaRPr lang="en-US" sz="9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900" dirty="0" err="1">
                <a:latin typeface="Consolas" panose="020B0609020204030204" pitchFamily="49" charset="0"/>
              </a:rPr>
              <a:t>t_max</a:t>
            </a:r>
            <a:r>
              <a:rPr lang="en-US" sz="900" dirty="0">
                <a:latin typeface="Consolas" panose="020B0609020204030204" pitchFamily="49" charset="0"/>
              </a:rPr>
              <a:t> = </a:t>
            </a:r>
            <a:r>
              <a:rPr lang="en-US" sz="900" dirty="0" err="1">
                <a:latin typeface="Consolas" panose="020B0609020204030204" pitchFamily="49" charset="0"/>
              </a:rPr>
              <a:t>yr</a:t>
            </a:r>
            <a:r>
              <a:rPr lang="en-US" sz="900" dirty="0">
                <a:latin typeface="Consolas" panose="020B0609020204030204" pitchFamily="49" charset="0"/>
              </a:rPr>
              <a:t>*200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t = </a:t>
            </a:r>
            <a:r>
              <a:rPr lang="en-US" sz="900" dirty="0" err="1">
                <a:latin typeface="Consolas" panose="020B0609020204030204" pitchFamily="49" charset="0"/>
              </a:rPr>
              <a:t>np.linspace</a:t>
            </a:r>
            <a:r>
              <a:rPr lang="en-US" sz="900" dirty="0">
                <a:latin typeface="Consolas" panose="020B0609020204030204" pitchFamily="49" charset="0"/>
              </a:rPr>
              <a:t>(0, </a:t>
            </a:r>
            <a:r>
              <a:rPr lang="en-US" sz="900" dirty="0" err="1">
                <a:latin typeface="Consolas" panose="020B0609020204030204" pitchFamily="49" charset="0"/>
              </a:rPr>
              <a:t>t_max</a:t>
            </a:r>
            <a:r>
              <a:rPr lang="en-US" sz="900" dirty="0">
                <a:latin typeface="Consolas" panose="020B0609020204030204" pitchFamily="49" charset="0"/>
              </a:rPr>
              <a:t>, 50*</a:t>
            </a:r>
            <a:r>
              <a:rPr lang="en-US" sz="900" dirty="0" err="1">
                <a:latin typeface="Consolas" panose="020B0609020204030204" pitchFamily="49" charset="0"/>
              </a:rPr>
              <a:t>t_max</a:t>
            </a:r>
            <a:r>
              <a:rPr lang="en-US" sz="900" dirty="0">
                <a:latin typeface="Consolas" panose="020B0609020204030204" pitchFamily="49" charset="0"/>
              </a:rPr>
              <a:t>) # range for time</a:t>
            </a:r>
          </a:p>
          <a:p>
            <a:pPr>
              <a:spcBef>
                <a:spcPts val="0"/>
              </a:spcBef>
            </a:pPr>
            <a:endParaRPr lang="en-US" sz="9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900" dirty="0" err="1">
                <a:latin typeface="Consolas" panose="020B0609020204030204" pitchFamily="49" charset="0"/>
              </a:rPr>
              <a:t>def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deriv</a:t>
            </a:r>
            <a:r>
              <a:rPr lang="en-US" sz="900" dirty="0">
                <a:latin typeface="Consolas" panose="020B0609020204030204" pitchFamily="49" charset="0"/>
              </a:rPr>
              <a:t>(state, t, beta, nu, mu):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    S, I, R = state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dS_dt</a:t>
            </a:r>
            <a:r>
              <a:rPr lang="en-US" sz="900" dirty="0">
                <a:latin typeface="Consolas" panose="020B0609020204030204" pitchFamily="49" charset="0"/>
              </a:rPr>
              <a:t> = mu*N - b*S*I - mu*S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dI_dt</a:t>
            </a:r>
            <a:r>
              <a:rPr lang="en-US" sz="900" dirty="0">
                <a:latin typeface="Consolas" panose="020B0609020204030204" pitchFamily="49" charset="0"/>
              </a:rPr>
              <a:t> = b*S*I - v*I - mu*I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dR_dt</a:t>
            </a:r>
            <a:r>
              <a:rPr lang="en-US" sz="900" dirty="0">
                <a:latin typeface="Consolas" panose="020B0609020204030204" pitchFamily="49" charset="0"/>
              </a:rPr>
              <a:t> = v*I - mu*R 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    return </a:t>
            </a:r>
            <a:r>
              <a:rPr lang="en-US" sz="900" dirty="0" err="1">
                <a:latin typeface="Consolas" panose="020B0609020204030204" pitchFamily="49" charset="0"/>
              </a:rPr>
              <a:t>np.array</a:t>
            </a:r>
            <a:r>
              <a:rPr lang="en-US" sz="900" dirty="0">
                <a:latin typeface="Consolas" panose="020B0609020204030204" pitchFamily="49" charset="0"/>
              </a:rPr>
              <a:t>([</a:t>
            </a:r>
            <a:r>
              <a:rPr lang="en-US" sz="900" dirty="0" err="1">
                <a:latin typeface="Consolas" panose="020B0609020204030204" pitchFamily="49" charset="0"/>
              </a:rPr>
              <a:t>dS_dt</a:t>
            </a:r>
            <a:r>
              <a:rPr lang="en-US" sz="900" dirty="0">
                <a:latin typeface="Consolas" panose="020B0609020204030204" pitchFamily="49" charset="0"/>
              </a:rPr>
              <a:t>, </a:t>
            </a:r>
            <a:r>
              <a:rPr lang="en-US" sz="900" dirty="0" err="1">
                <a:latin typeface="Consolas" panose="020B0609020204030204" pitchFamily="49" charset="0"/>
              </a:rPr>
              <a:t>dI_dt</a:t>
            </a:r>
            <a:r>
              <a:rPr lang="en-US" sz="900" dirty="0">
                <a:latin typeface="Consolas" panose="020B0609020204030204" pitchFamily="49" charset="0"/>
              </a:rPr>
              <a:t>, </a:t>
            </a:r>
            <a:r>
              <a:rPr lang="en-US" sz="900" dirty="0" err="1">
                <a:latin typeface="Consolas" panose="020B0609020204030204" pitchFamily="49" charset="0"/>
              </a:rPr>
              <a:t>dR_dt</a:t>
            </a:r>
            <a:r>
              <a:rPr lang="en-US" sz="900" dirty="0">
                <a:latin typeface="Consolas" panose="020B0609020204030204" pitchFamily="49" charset="0"/>
              </a:rPr>
              <a:t>])</a:t>
            </a:r>
          </a:p>
          <a:p>
            <a:pPr>
              <a:spcBef>
                <a:spcPts val="0"/>
              </a:spcBef>
            </a:pPr>
            <a:endParaRPr lang="en-US" sz="9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z0 = </a:t>
            </a:r>
            <a:r>
              <a:rPr lang="en-US" sz="900" dirty="0" err="1">
                <a:latin typeface="Consolas" panose="020B0609020204030204" pitchFamily="49" charset="0"/>
              </a:rPr>
              <a:t>np.array</a:t>
            </a:r>
            <a:r>
              <a:rPr lang="en-US" sz="900" dirty="0">
                <a:latin typeface="Consolas" panose="020B0609020204030204" pitchFamily="49" charset="0"/>
              </a:rPr>
              <a:t>([S0, I0, R0])</a:t>
            </a:r>
          </a:p>
          <a:p>
            <a:pPr>
              <a:spcBef>
                <a:spcPts val="0"/>
              </a:spcBef>
            </a:pPr>
            <a:r>
              <a:rPr lang="en-US" sz="900" dirty="0" err="1">
                <a:latin typeface="Consolas" panose="020B0609020204030204" pitchFamily="49" charset="0"/>
              </a:rPr>
              <a:t>params</a:t>
            </a:r>
            <a:r>
              <a:rPr lang="en-US" sz="900" dirty="0">
                <a:latin typeface="Consolas" panose="020B0609020204030204" pitchFamily="49" charset="0"/>
              </a:rPr>
              <a:t> = (b, v, mu)</a:t>
            </a:r>
          </a:p>
          <a:p>
            <a:pPr>
              <a:spcBef>
                <a:spcPts val="0"/>
              </a:spcBef>
            </a:pPr>
            <a:endParaRPr lang="en-US" sz="9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900" dirty="0" err="1">
                <a:latin typeface="Consolas" panose="020B0609020204030204" pitchFamily="49" charset="0"/>
              </a:rPr>
              <a:t>num_sol</a:t>
            </a:r>
            <a:r>
              <a:rPr lang="en-US" sz="900" dirty="0">
                <a:latin typeface="Consolas" panose="020B0609020204030204" pitchFamily="49" charset="0"/>
              </a:rPr>
              <a:t> = </a:t>
            </a:r>
            <a:r>
              <a:rPr lang="en-US" sz="900" dirty="0" err="1">
                <a:latin typeface="Consolas" panose="020B0609020204030204" pitchFamily="49" charset="0"/>
              </a:rPr>
              <a:t>odeint</a:t>
            </a:r>
            <a:r>
              <a:rPr lang="en-US" sz="900" dirty="0">
                <a:latin typeface="Consolas" panose="020B0609020204030204" pitchFamily="49" charset="0"/>
              </a:rPr>
              <a:t>(</a:t>
            </a:r>
            <a:r>
              <a:rPr lang="en-US" sz="900" dirty="0" err="1">
                <a:latin typeface="Consolas" panose="020B0609020204030204" pitchFamily="49" charset="0"/>
              </a:rPr>
              <a:t>deriv</a:t>
            </a:r>
            <a:r>
              <a:rPr lang="en-US" sz="900" dirty="0">
                <a:latin typeface="Consolas" panose="020B0609020204030204" pitchFamily="49" charset="0"/>
              </a:rPr>
              <a:t>, z0, t, </a:t>
            </a:r>
            <a:r>
              <a:rPr lang="en-US" sz="900" dirty="0" err="1">
                <a:latin typeface="Consolas" panose="020B0609020204030204" pitchFamily="49" charset="0"/>
              </a:rPr>
              <a:t>args</a:t>
            </a:r>
            <a:r>
              <a:rPr lang="en-US" sz="900" dirty="0">
                <a:latin typeface="Consolas" panose="020B0609020204030204" pitchFamily="49" charset="0"/>
              </a:rPr>
              <a:t>=</a:t>
            </a:r>
            <a:r>
              <a:rPr lang="en-US" sz="900" dirty="0" err="1">
                <a:latin typeface="Consolas" panose="020B0609020204030204" pitchFamily="49" charset="0"/>
              </a:rPr>
              <a:t>params</a:t>
            </a:r>
            <a:r>
              <a:rPr lang="en-US" sz="900" dirty="0">
                <a:latin typeface="Consolas" panose="020B0609020204030204" pitchFamily="49" charset="0"/>
              </a:rPr>
              <a:t>).T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</a:rPr>
              <a:t>S, I, R = </a:t>
            </a:r>
            <a:r>
              <a:rPr lang="en-US" sz="900" dirty="0" err="1">
                <a:latin typeface="Consolas" panose="020B0609020204030204" pitchFamily="49" charset="0"/>
              </a:rPr>
              <a:t>num_sol</a:t>
            </a:r>
            <a:endParaRPr lang="en-US" sz="9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900" dirty="0" err="1">
                <a:latin typeface="Consolas" panose="020B0609020204030204" pitchFamily="49" charset="0"/>
              </a:rPr>
              <a:t>final_size</a:t>
            </a:r>
            <a:r>
              <a:rPr lang="en-US" sz="900" dirty="0">
                <a:latin typeface="Consolas" panose="020B0609020204030204" pitchFamily="49" charset="0"/>
              </a:rPr>
              <a:t> = 1 - S[-1]/N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21381" y="980728"/>
            <a:ext cx="5614385" cy="24929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# Making a nice plot: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fig, </a:t>
            </a:r>
            <a:r>
              <a:rPr lang="en-GB" sz="900" dirty="0" err="1">
                <a:latin typeface="Consolas" panose="020B0609020204030204" pitchFamily="49" charset="0"/>
              </a:rPr>
              <a:t>ax</a:t>
            </a:r>
            <a:r>
              <a:rPr lang="en-GB" sz="900" dirty="0">
                <a:latin typeface="Consolas" panose="020B0609020204030204" pitchFamily="49" charset="0"/>
              </a:rPr>
              <a:t> = </a:t>
            </a:r>
            <a:r>
              <a:rPr lang="en-GB" sz="900" dirty="0" err="1">
                <a:latin typeface="Consolas" panose="020B0609020204030204" pitchFamily="49" charset="0"/>
              </a:rPr>
              <a:t>plt.subplots</a:t>
            </a:r>
            <a:r>
              <a:rPr lang="en-GB" sz="900" dirty="0">
                <a:latin typeface="Consolas" panose="020B0609020204030204" pitchFamily="49" charset="0"/>
              </a:rPr>
              <a:t>(</a:t>
            </a:r>
            <a:r>
              <a:rPr lang="en-GB" sz="900" dirty="0" err="1">
                <a:latin typeface="Consolas" panose="020B0609020204030204" pitchFamily="49" charset="0"/>
              </a:rPr>
              <a:t>figsize</a:t>
            </a:r>
            <a:r>
              <a:rPr lang="en-GB" sz="900" dirty="0">
                <a:latin typeface="Consolas" panose="020B0609020204030204" pitchFamily="49" charset="0"/>
              </a:rPr>
              <a:t>=(12,6), </a:t>
            </a:r>
            <a:r>
              <a:rPr lang="en-GB" sz="900" dirty="0" err="1">
                <a:latin typeface="Consolas" panose="020B0609020204030204" pitchFamily="49" charset="0"/>
              </a:rPr>
              <a:t>tight_layout</a:t>
            </a:r>
            <a:r>
              <a:rPr lang="en-GB" sz="900" dirty="0">
                <a:latin typeface="Consolas" panose="020B0609020204030204" pitchFamily="49" charset="0"/>
              </a:rPr>
              <a:t>=True)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for </a:t>
            </a:r>
            <a:r>
              <a:rPr lang="en-GB" sz="900" dirty="0" err="1">
                <a:latin typeface="Consolas" panose="020B0609020204030204" pitchFamily="49" charset="0"/>
              </a:rPr>
              <a:t>i</a:t>
            </a:r>
            <a:r>
              <a:rPr lang="en-GB" sz="900" dirty="0">
                <a:latin typeface="Consolas" panose="020B0609020204030204" pitchFamily="49" charset="0"/>
              </a:rPr>
              <a:t>, c in enumerate(</a:t>
            </a:r>
            <a:r>
              <a:rPr lang="en-GB" sz="900" dirty="0" err="1">
                <a:latin typeface="Consolas" panose="020B0609020204030204" pitchFamily="49" charset="0"/>
              </a:rPr>
              <a:t>num_sol</a:t>
            </a:r>
            <a:r>
              <a:rPr lang="en-GB" sz="900" dirty="0">
                <a:latin typeface="Consolas" panose="020B0609020204030204" pitchFamily="49" charset="0"/>
              </a:rPr>
              <a:t>):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    </a:t>
            </a:r>
            <a:r>
              <a:rPr lang="en-GB" sz="900" dirty="0" err="1">
                <a:latin typeface="Consolas" panose="020B0609020204030204" pitchFamily="49" charset="0"/>
              </a:rPr>
              <a:t>ax.plot</a:t>
            </a:r>
            <a:r>
              <a:rPr lang="en-GB" sz="900" dirty="0">
                <a:latin typeface="Consolas" panose="020B0609020204030204" pitchFamily="49" charset="0"/>
              </a:rPr>
              <a:t>(t, c, </a:t>
            </a:r>
            <a:r>
              <a:rPr lang="en-GB" sz="900" dirty="0" err="1">
                <a:latin typeface="Consolas" panose="020B0609020204030204" pitchFamily="49" charset="0"/>
              </a:rPr>
              <a:t>color</a:t>
            </a:r>
            <a:r>
              <a:rPr lang="en-GB" sz="900" dirty="0">
                <a:latin typeface="Consolas" panose="020B0609020204030204" pitchFamily="49" charset="0"/>
              </a:rPr>
              <a:t>=</a:t>
            </a:r>
            <a:r>
              <a:rPr lang="en-GB" sz="900" dirty="0" err="1">
                <a:latin typeface="Consolas" panose="020B0609020204030204" pitchFamily="49" charset="0"/>
              </a:rPr>
              <a:t>clr</a:t>
            </a:r>
            <a:r>
              <a:rPr lang="en-GB" sz="900" dirty="0">
                <a:latin typeface="Consolas" panose="020B0609020204030204" pitchFamily="49" charset="0"/>
              </a:rPr>
              <a:t>[</a:t>
            </a:r>
            <a:r>
              <a:rPr lang="en-GB" sz="900" dirty="0" err="1">
                <a:latin typeface="Consolas" panose="020B0609020204030204" pitchFamily="49" charset="0"/>
              </a:rPr>
              <a:t>i</a:t>
            </a:r>
            <a:r>
              <a:rPr lang="en-GB" sz="900" dirty="0">
                <a:latin typeface="Consolas" panose="020B0609020204030204" pitchFamily="49" charset="0"/>
              </a:rPr>
              <a:t>], label=</a:t>
            </a:r>
            <a:r>
              <a:rPr lang="en-GB" sz="900" dirty="0" err="1">
                <a:latin typeface="Consolas" panose="020B0609020204030204" pitchFamily="49" charset="0"/>
              </a:rPr>
              <a:t>lbl</a:t>
            </a:r>
            <a:r>
              <a:rPr lang="en-GB" sz="900" dirty="0">
                <a:latin typeface="Consolas" panose="020B0609020204030204" pitchFamily="49" charset="0"/>
              </a:rPr>
              <a:t>[</a:t>
            </a:r>
            <a:r>
              <a:rPr lang="en-GB" sz="900" dirty="0" err="1">
                <a:latin typeface="Consolas" panose="020B0609020204030204" pitchFamily="49" charset="0"/>
              </a:rPr>
              <a:t>i</a:t>
            </a:r>
            <a:r>
              <a:rPr lang="en-GB" sz="900" dirty="0">
                <a:latin typeface="Consolas" panose="020B0609020204030204" pitchFamily="49" charset="0"/>
              </a:rPr>
              <a:t>], linewidth=6)</a:t>
            </a:r>
          </a:p>
          <a:p>
            <a:pPr>
              <a:spcBef>
                <a:spcPts val="0"/>
              </a:spcBef>
            </a:pPr>
            <a:endParaRPr lang="en-GB" sz="9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ax.set_xlabel</a:t>
            </a:r>
            <a:r>
              <a:rPr lang="en-GB" sz="900" dirty="0">
                <a:latin typeface="Consolas" panose="020B0609020204030204" pitchFamily="49" charset="0"/>
              </a:rPr>
              <a:t>("t [days]")</a:t>
            </a: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ax.set_ylabel</a:t>
            </a:r>
            <a:r>
              <a:rPr lang="en-GB" sz="900" dirty="0">
                <a:latin typeface="Consolas" panose="020B0609020204030204" pitchFamily="49" charset="0"/>
              </a:rPr>
              <a:t>("Number of individuals")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# </a:t>
            </a:r>
            <a:r>
              <a:rPr lang="en-GB" sz="900" dirty="0" err="1">
                <a:latin typeface="Consolas" panose="020B0609020204030204" pitchFamily="49" charset="0"/>
              </a:rPr>
              <a:t>ax.set_yscale</a:t>
            </a:r>
            <a:r>
              <a:rPr lang="en-GB" sz="900" dirty="0">
                <a:latin typeface="Consolas" panose="020B0609020204030204" pitchFamily="49" charset="0"/>
              </a:rPr>
              <a:t>("log")</a:t>
            </a: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ax.legend</a:t>
            </a:r>
            <a:r>
              <a:rPr lang="en-GB" sz="900" dirty="0"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0"/>
              </a:spcBef>
            </a:pPr>
            <a:endParaRPr lang="en-GB" sz="9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# Making phase-plane plot: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fig, </a:t>
            </a:r>
            <a:r>
              <a:rPr lang="en-GB" sz="900" dirty="0" err="1">
                <a:latin typeface="Consolas" panose="020B0609020204030204" pitchFamily="49" charset="0"/>
              </a:rPr>
              <a:t>ax</a:t>
            </a:r>
            <a:r>
              <a:rPr lang="en-GB" sz="900" dirty="0">
                <a:latin typeface="Consolas" panose="020B0609020204030204" pitchFamily="49" charset="0"/>
              </a:rPr>
              <a:t> = </a:t>
            </a:r>
            <a:r>
              <a:rPr lang="en-GB" sz="900" dirty="0" err="1">
                <a:latin typeface="Consolas" panose="020B0609020204030204" pitchFamily="49" charset="0"/>
              </a:rPr>
              <a:t>plt.subplots</a:t>
            </a:r>
            <a:r>
              <a:rPr lang="en-GB" sz="900" dirty="0">
                <a:latin typeface="Consolas" panose="020B0609020204030204" pitchFamily="49" charset="0"/>
              </a:rPr>
              <a:t>(</a:t>
            </a:r>
            <a:r>
              <a:rPr lang="en-GB" sz="900" dirty="0" err="1">
                <a:latin typeface="Consolas" panose="020B0609020204030204" pitchFamily="49" charset="0"/>
              </a:rPr>
              <a:t>figsize</a:t>
            </a:r>
            <a:r>
              <a:rPr lang="en-GB" sz="900" dirty="0">
                <a:latin typeface="Consolas" panose="020B0609020204030204" pitchFamily="49" charset="0"/>
              </a:rPr>
              <a:t>=(8,8), </a:t>
            </a:r>
            <a:r>
              <a:rPr lang="en-GB" sz="900" dirty="0" err="1">
                <a:latin typeface="Consolas" panose="020B0609020204030204" pitchFamily="49" charset="0"/>
              </a:rPr>
              <a:t>tight_layout</a:t>
            </a:r>
            <a:r>
              <a:rPr lang="en-GB" sz="900" dirty="0">
                <a:latin typeface="Consolas" panose="020B0609020204030204" pitchFamily="49" charset="0"/>
              </a:rPr>
              <a:t>=True)</a:t>
            </a: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ax.plot</a:t>
            </a:r>
            <a:r>
              <a:rPr lang="en-GB" sz="900" dirty="0">
                <a:latin typeface="Consolas" panose="020B0609020204030204" pitchFamily="49" charset="0"/>
              </a:rPr>
              <a:t>(S, I, linewidth=6)</a:t>
            </a:r>
          </a:p>
          <a:p>
            <a:pPr>
              <a:spcBef>
                <a:spcPts val="0"/>
              </a:spcBef>
            </a:pPr>
            <a:endParaRPr lang="en-GB" sz="9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ax.set_xlabel</a:t>
            </a:r>
            <a:r>
              <a:rPr lang="en-GB" sz="900" dirty="0">
                <a:latin typeface="Consolas" panose="020B0609020204030204" pitchFamily="49" charset="0"/>
              </a:rPr>
              <a:t>("$S$")</a:t>
            </a:r>
          </a:p>
          <a:p>
            <a:pPr>
              <a:spcBef>
                <a:spcPts val="0"/>
              </a:spcBef>
            </a:pPr>
            <a:r>
              <a:rPr lang="en-GB" sz="900" dirty="0" err="1">
                <a:latin typeface="Consolas" panose="020B0609020204030204" pitchFamily="49" charset="0"/>
              </a:rPr>
              <a:t>ax.set_ylabel</a:t>
            </a:r>
            <a:r>
              <a:rPr lang="en-GB" sz="900" dirty="0">
                <a:latin typeface="Consolas" panose="020B0609020204030204" pitchFamily="49" charset="0"/>
              </a:rPr>
              <a:t>("$I$")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# </a:t>
            </a:r>
            <a:r>
              <a:rPr lang="en-GB" sz="900" dirty="0" err="1">
                <a:latin typeface="Consolas" panose="020B0609020204030204" pitchFamily="49" charset="0"/>
              </a:rPr>
              <a:t>ax.set_yscale</a:t>
            </a:r>
            <a:r>
              <a:rPr lang="en-GB" sz="900" dirty="0">
                <a:latin typeface="Consolas" panose="020B0609020204030204" pitchFamily="49" charset="0"/>
              </a:rPr>
              <a:t>("log")</a:t>
            </a:r>
          </a:p>
          <a:p>
            <a:pPr>
              <a:spcBef>
                <a:spcPts val="0"/>
              </a:spcBef>
            </a:pPr>
            <a:r>
              <a:rPr lang="en-GB" sz="900" dirty="0">
                <a:latin typeface="Consolas" panose="020B0609020204030204" pitchFamily="49" charset="0"/>
              </a:rPr>
              <a:t># </a:t>
            </a:r>
            <a:r>
              <a:rPr lang="en-GB" sz="900" dirty="0" err="1">
                <a:latin typeface="Consolas" panose="020B0609020204030204" pitchFamily="49" charset="0"/>
              </a:rPr>
              <a:t>ax.legend</a:t>
            </a:r>
            <a:r>
              <a:rPr lang="en-GB" sz="900" dirty="0">
                <a:latin typeface="Consolas" panose="020B0609020204030204" pitchFamily="49" charset="0"/>
              </a:rPr>
              <a:t>()</a:t>
            </a:r>
            <a:endParaRPr lang="en-GB" sz="900" dirty="0">
              <a:latin typeface="Consolas" panose="020B0609020204030204" pitchFamily="49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148751" y="395952"/>
            <a:ext cx="648072" cy="648072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5006" y="395952"/>
            <a:ext cx="256480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sz="4000" dirty="0" smtClean="0">
                <a:solidFill>
                  <a:schemeClr val="bg1"/>
                </a:solidFill>
                <a:latin typeface="+mn-lt"/>
              </a:rPr>
              <a:t>j.</a:t>
            </a:r>
            <a:endParaRPr lang="en-GB" sz="4000" dirty="0" err="1" smtClean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301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 bwMode="auto">
          <a:xfrm>
            <a:off x="141965" y="1050950"/>
            <a:ext cx="648072" cy="648072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936292" y="260648"/>
            <a:ext cx="11002758" cy="1945113"/>
          </a:xfrm>
          <a:prstGeom prst="rect">
            <a:avLst/>
          </a:prstGeom>
          <a:solidFill>
            <a:srgbClr val="2F3EEA">
              <a:alpha val="10196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</a:t>
            </a:fld>
            <a:endParaRPr lang="en-GB" dirty="0"/>
          </a:p>
        </p:txBody>
      </p:sp>
      <p:grpSp>
        <p:nvGrpSpPr>
          <p:cNvPr id="21" name="Group 20"/>
          <p:cNvGrpSpPr/>
          <p:nvPr/>
        </p:nvGrpSpPr>
        <p:grpSpPr>
          <a:xfrm>
            <a:off x="8903518" y="3573016"/>
            <a:ext cx="1194717" cy="648072"/>
            <a:chOff x="10611500" y="2978674"/>
            <a:chExt cx="1194717" cy="6480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0694969" y="3068960"/>
                  <a:ext cx="1027781" cy="46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 algn="l">
                    <a:spcBef>
                      <a:spcPts val="432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𝑑𝑆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𝐼𝑆</m:t>
                        </m:r>
                      </m:oMath>
                    </m:oMathPara>
                  </a14:m>
                  <a:endParaRPr lang="en-GB" dirty="0" err="1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4969" y="3068960"/>
                  <a:ext cx="1027781" cy="4675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ounded Rectangle 10"/>
            <p:cNvSpPr/>
            <p:nvPr/>
          </p:nvSpPr>
          <p:spPr bwMode="auto">
            <a:xfrm>
              <a:off x="10611500" y="2978674"/>
              <a:ext cx="1194717" cy="648072"/>
            </a:xfrm>
            <a:prstGeom prst="roundRect">
              <a:avLst/>
            </a:prstGeom>
            <a:noFill/>
            <a:ln w="38100" cap="flat" cmpd="sng" algn="ctr">
              <a:solidFill>
                <a:srgbClr val="4169E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903518" y="4366839"/>
            <a:ext cx="1417050" cy="648072"/>
            <a:chOff x="10654820" y="3720418"/>
            <a:chExt cx="1417050" cy="6480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0694969" y="3807281"/>
                  <a:ext cx="1334853" cy="4675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>
                    <a:spcBef>
                      <a:spcPts val="432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𝑑𝐼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GB" dirty="0" err="1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4969" y="3807281"/>
                  <a:ext cx="1334853" cy="4675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ounded Rectangle 11"/>
            <p:cNvSpPr/>
            <p:nvPr/>
          </p:nvSpPr>
          <p:spPr bwMode="auto">
            <a:xfrm>
              <a:off x="10654820" y="3720418"/>
              <a:ext cx="1417050" cy="648072"/>
            </a:xfrm>
            <a:prstGeom prst="roundRect">
              <a:avLst/>
            </a:prstGeom>
            <a:noFill/>
            <a:ln w="38100" cap="flat" cmpd="sng" algn="ctr">
              <a:solidFill>
                <a:srgbClr val="F0808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903518" y="5143758"/>
            <a:ext cx="851630" cy="648072"/>
            <a:chOff x="10654820" y="4462162"/>
            <a:chExt cx="851630" cy="6480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0694969" y="4549025"/>
                  <a:ext cx="778995" cy="4675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>
                    <a:spcBef>
                      <a:spcPts val="432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GB" dirty="0" err="1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4969" y="4549025"/>
                  <a:ext cx="778995" cy="4675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ounded Rectangle 13"/>
            <p:cNvSpPr/>
            <p:nvPr/>
          </p:nvSpPr>
          <p:spPr bwMode="auto">
            <a:xfrm>
              <a:off x="10654820" y="4462162"/>
              <a:ext cx="851630" cy="648072"/>
            </a:xfrm>
            <a:prstGeom prst="roundRect">
              <a:avLst/>
            </a:prstGeom>
            <a:noFill/>
            <a:ln w="38100" cap="flat" cmpd="sng" algn="ctr">
              <a:solidFill>
                <a:srgbClr val="3CB37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88220" y="1050950"/>
            <a:ext cx="42800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sz="4000" dirty="0" smtClean="0">
                <a:solidFill>
                  <a:schemeClr val="bg1"/>
                </a:solidFill>
                <a:latin typeface="+mn-lt"/>
              </a:rPr>
              <a:t>a.</a:t>
            </a:r>
            <a:endParaRPr lang="en-GB" sz="4000" dirty="0" err="1" smtClean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4" name="Content Placeholder 1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03" t="14828" b="55452"/>
          <a:stretch/>
        </p:blipFill>
        <p:spPr bwMode="auto">
          <a:xfrm>
            <a:off x="8836534" y="2351513"/>
            <a:ext cx="1931711" cy="115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Content Placeholder 25"/>
          <p:cNvPicPr>
            <a:picLocks noGrp="1" noChangeAspect="1"/>
          </p:cNvPicPr>
          <p:nvPr>
            <p:ph idx="1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09"/>
          <a:stretch/>
        </p:blipFill>
        <p:spPr>
          <a:xfrm>
            <a:off x="334566" y="2420888"/>
            <a:ext cx="8501968" cy="395012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1079000" y="556096"/>
                <a:ext cx="5234963" cy="14157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spcBef>
                    <a:spcPts val="0"/>
                  </a:spcBef>
                </a:pPr>
                <a:r>
                  <a:rPr lang="en-GB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Parameters: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Average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period of </a:t>
                </a:r>
                <a:r>
                  <a:rPr lang="en-US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infectivity: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=14 [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𝑑𝑎𝑦𝑠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sz="18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Initial number of </a:t>
                </a:r>
                <a:r>
                  <a:rPr lang="en-US" sz="18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susceptibles</a:t>
                </a:r>
                <a:r>
                  <a:rPr lang="en-US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4169E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800" b="1" i="1" smtClean="0">
                            <a:solidFill>
                              <a:srgbClr val="4169E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𝑺</m:t>
                        </m:r>
                      </m:e>
                      <m:sub>
                        <m:r>
                          <a:rPr lang="en-GB" sz="1800" b="1" i="1" smtClean="0">
                            <a:solidFill>
                              <a:srgbClr val="4169E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𝟎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=6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sSup>
                      <m:sSupPr>
                        <m:ctrlPr>
                          <a:rPr lang="en-GB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10</m:t>
                        </m:r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6</m:t>
                        </m:r>
                      </m:sup>
                    </m:sSup>
                    <m:r>
                      <a:rPr lang="en-GB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[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𝑝𝑒𝑟𝑠𝑜𝑛𝑠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endParaRPr lang="en-GB" sz="18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Initial number of </a:t>
                </a:r>
                <a:r>
                  <a:rPr lang="en-US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infected: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F0808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800" b="1" i="1" smtClean="0">
                            <a:solidFill>
                              <a:srgbClr val="F0808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𝑰</m:t>
                        </m:r>
                      </m:e>
                      <m:sub>
                        <m:r>
                          <a:rPr lang="en-GB" sz="1800" b="1" i="1">
                            <a:solidFill>
                              <a:srgbClr val="F0808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𝟎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15 </m:t>
                    </m:r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𝑝𝑒𝑟𝑠𝑜𝑛𝑠</m:t>
                    </m:r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Initial number of </a:t>
                </a:r>
                <a:r>
                  <a:rPr lang="en-US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recovered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3CB37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800" b="1" i="1" smtClean="0">
                            <a:solidFill>
                              <a:srgbClr val="3CB37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𝑹</m:t>
                        </m:r>
                      </m:e>
                      <m:sub>
                        <m:r>
                          <a:rPr lang="en-GB" sz="1800" b="1" i="1">
                            <a:solidFill>
                              <a:srgbClr val="3CB37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𝟎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 [</m:t>
                    </m:r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𝑝𝑒𝑟𝑠𝑜𝑛𝑠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endParaRPr lang="en-US" sz="18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000" y="556096"/>
                <a:ext cx="5234963" cy="1415772"/>
              </a:xfrm>
              <a:prstGeom prst="rect">
                <a:avLst/>
              </a:prstGeom>
              <a:blipFill>
                <a:blip r:embed="rId9"/>
                <a:stretch>
                  <a:fillRect l="-2910" t="-5603" b="-94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6557572" y="556096"/>
                <a:ext cx="5381478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Total population: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𝐼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Intrinsic reproductive number: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𝑄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=1.8</m:t>
                    </m:r>
                    <m:r>
                      <a:rPr lang="en-GB" sz="18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[</m:t>
                    </m:r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𝑝𝑒𝑟𝑠𝑜𝑛𝑠</m:t>
                    </m:r>
                    <m:r>
                      <a:rPr lang="en-GB" sz="18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endParaRPr lang="en-GB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Recovery rate: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den>
                    </m:f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GB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GB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14</m:t>
                        </m:r>
                      </m:den>
                    </m:f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≈0.07 [</m:t>
                    </m:r>
                    <m:f>
                      <m:fPr>
                        <m:type m:val="lin"/>
                        <m:ctrl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𝑑𝑎𝑦𝑠</m:t>
                        </m:r>
                      </m:den>
                    </m:f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endParaRPr lang="en-GB" sz="18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Transmission rate: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β</m:t>
                    </m:r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GB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∙</m:t>
                        </m:r>
                        <m: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𝜈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GB" sz="18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N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≈2.1∙</m:t>
                        </m:r>
                        <m:sSup>
                          <m:sSupPr>
                            <m:ctrlP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−8</m:t>
                            </m:r>
                          </m:sup>
                        </m:sSup>
                      </m:den>
                    </m:f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f>
                      <m:fPr>
                        <m:type m:val="lin"/>
                        <m:ctrl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𝑑𝑎𝑦𝑠</m:t>
                        </m:r>
                      </m:den>
                    </m:f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Duration of simulation: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𝑚𝑎𝑥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=1000 </m:t>
                    </m:r>
                    <m:r>
                      <a:rPr lang="en-GB" sz="18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m:rPr>
                        <m:sty m:val="p"/>
                      </m:rPr>
                      <a:rPr lang="en-GB" sz="18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days</m:t>
                    </m:r>
                    <m:r>
                      <a:rPr lang="en-GB" sz="18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endParaRPr lang="en-GB" sz="1800" dirty="0" err="1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572" y="556096"/>
                <a:ext cx="5381478" cy="1477328"/>
              </a:xfrm>
              <a:prstGeom prst="rect">
                <a:avLst/>
              </a:prstGeom>
              <a:blipFill>
                <a:blip r:embed="rId10"/>
                <a:stretch>
                  <a:fillRect l="-1019" t="-2058" r="-680" b="-246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79638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6" y="2411242"/>
            <a:ext cx="10273721" cy="3945705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 bwMode="auto">
          <a:xfrm>
            <a:off x="141965" y="1050950"/>
            <a:ext cx="648072" cy="648072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936292" y="260648"/>
            <a:ext cx="11002758" cy="1945113"/>
          </a:xfrm>
          <a:prstGeom prst="rect">
            <a:avLst/>
          </a:prstGeom>
          <a:solidFill>
            <a:srgbClr val="2F3EEA">
              <a:alpha val="10196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  <p:grpSp>
        <p:nvGrpSpPr>
          <p:cNvPr id="21" name="Group 20"/>
          <p:cNvGrpSpPr/>
          <p:nvPr/>
        </p:nvGrpSpPr>
        <p:grpSpPr>
          <a:xfrm>
            <a:off x="8371934" y="4423229"/>
            <a:ext cx="1194717" cy="648072"/>
            <a:chOff x="10611500" y="2978674"/>
            <a:chExt cx="1194717" cy="6480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0694969" y="3068960"/>
                  <a:ext cx="1027781" cy="46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 algn="l">
                    <a:spcBef>
                      <a:spcPts val="432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𝑑𝑆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𝐼𝑆</m:t>
                        </m:r>
                      </m:oMath>
                    </m:oMathPara>
                  </a14:m>
                  <a:endParaRPr lang="en-GB" dirty="0" err="1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4969" y="3068960"/>
                  <a:ext cx="1027781" cy="4675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ounded Rectangle 10"/>
            <p:cNvSpPr/>
            <p:nvPr/>
          </p:nvSpPr>
          <p:spPr bwMode="auto">
            <a:xfrm>
              <a:off x="10611500" y="2978674"/>
              <a:ext cx="1194717" cy="648072"/>
            </a:xfrm>
            <a:prstGeom prst="roundRect">
              <a:avLst/>
            </a:prstGeom>
            <a:noFill/>
            <a:ln w="38100" cap="flat" cmpd="sng" algn="ctr">
              <a:solidFill>
                <a:srgbClr val="4169E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371934" y="5170574"/>
            <a:ext cx="1417050" cy="648072"/>
            <a:chOff x="10654820" y="3720418"/>
            <a:chExt cx="1417050" cy="6480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0694969" y="3807281"/>
                  <a:ext cx="1334853" cy="4675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>
                    <a:spcBef>
                      <a:spcPts val="432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𝑑𝐼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GB" dirty="0" err="1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4969" y="3807281"/>
                  <a:ext cx="1334853" cy="4675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ounded Rectangle 11"/>
            <p:cNvSpPr/>
            <p:nvPr/>
          </p:nvSpPr>
          <p:spPr bwMode="auto">
            <a:xfrm>
              <a:off x="10654820" y="3720418"/>
              <a:ext cx="1417050" cy="648072"/>
            </a:xfrm>
            <a:prstGeom prst="roundRect">
              <a:avLst/>
            </a:prstGeom>
            <a:noFill/>
            <a:ln w="38100" cap="flat" cmpd="sng" algn="ctr">
              <a:solidFill>
                <a:srgbClr val="F0808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696628" y="4419762"/>
            <a:ext cx="851630" cy="648072"/>
            <a:chOff x="10654820" y="4462162"/>
            <a:chExt cx="851630" cy="6480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0694969" y="4549025"/>
                  <a:ext cx="778995" cy="4675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>
                    <a:spcBef>
                      <a:spcPts val="432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GB" dirty="0" err="1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4969" y="4549025"/>
                  <a:ext cx="778995" cy="4675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ounded Rectangle 13"/>
            <p:cNvSpPr/>
            <p:nvPr/>
          </p:nvSpPr>
          <p:spPr bwMode="auto">
            <a:xfrm>
              <a:off x="10654820" y="4462162"/>
              <a:ext cx="851630" cy="648072"/>
            </a:xfrm>
            <a:prstGeom prst="roundRect">
              <a:avLst/>
            </a:prstGeom>
            <a:noFill/>
            <a:ln w="38100" cap="flat" cmpd="sng" algn="ctr">
              <a:solidFill>
                <a:srgbClr val="3CB37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88220" y="1050950"/>
            <a:ext cx="42800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sz="4000" dirty="0" smtClean="0">
                <a:solidFill>
                  <a:schemeClr val="bg1"/>
                </a:solidFill>
                <a:latin typeface="+mn-lt"/>
              </a:rPr>
              <a:t>b.</a:t>
            </a:r>
            <a:endParaRPr lang="en-GB" sz="4000" dirty="0" err="1" smtClean="0">
              <a:solidFill>
                <a:schemeClr val="bg1"/>
              </a:solidFill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1079000" y="556096"/>
                <a:ext cx="4080101" cy="14157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spcBef>
                    <a:spcPts val="0"/>
                  </a:spcBef>
                </a:pPr>
                <a:r>
                  <a:rPr lang="en-GB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Parameters: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Same as before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β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≈2.1∙</m:t>
                    </m:r>
                    <m:sSup>
                      <m:sSupPr>
                        <m:ctrl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10</m:t>
                        </m:r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−8</m:t>
                        </m:r>
                      </m:sup>
                    </m:sSup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f>
                      <m:fPr>
                        <m:type m:val="lin"/>
                        <m:ctrl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𝑑𝑎𝑦𝑠</m:t>
                        </m:r>
                      </m:den>
                    </m:f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>
                  <a:spcBef>
                    <a:spcPts val="0"/>
                  </a:spcBef>
                </a:pPr>
                <a:endParaRPr lang="en-GB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>
                  <a:spcBef>
                    <a:spcPts val="0"/>
                  </a:spcBef>
                </a:pP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Definition of ‘</a:t>
                </a:r>
                <a:r>
                  <a:rPr lang="en-GB" sz="18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duration of epidemic</a:t>
                </a: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’:</a:t>
                </a:r>
              </a:p>
              <a:p>
                <a:pPr algn="l">
                  <a:spcBef>
                    <a:spcPts val="0"/>
                  </a:spcBef>
                </a:pP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period when </a:t>
                </a:r>
                <a14:m>
                  <m:oMath xmlns:m="http://schemas.openxmlformats.org/officeDocument/2006/math"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𝑰</m:t>
                    </m:r>
                    <m:d>
                      <m:dPr>
                        <m:ctrlPr>
                          <a:rPr lang="en-GB" sz="1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GB" sz="1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</m:e>
                    </m:d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sSub>
                      <m:sSubPr>
                        <m:ctrlPr>
                          <a:rPr lang="en-GB" sz="1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𝑰</m:t>
                        </m:r>
                      </m:e>
                      <m:sub>
                        <m:r>
                          <a:rPr lang="en-GB" sz="1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𝟎</m:t>
                        </m:r>
                      </m:sub>
                    </m:sSub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𝟎</m:t>
                    </m:r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𝟎𝟏</m:t>
                    </m:r>
                  </m:oMath>
                </a14:m>
                <a:endParaRPr lang="en-GB" sz="1800" b="1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000" y="556096"/>
                <a:ext cx="4080101" cy="1415772"/>
              </a:xfrm>
              <a:prstGeom prst="rect">
                <a:avLst/>
              </a:prstGeom>
              <a:blipFill>
                <a:blip r:embed="rId8"/>
                <a:stretch>
                  <a:fillRect l="-3737" t="-12069" b="-94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5733858" y="527730"/>
                <a:ext cx="6312412" cy="11387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spcBef>
                    <a:spcPts val="0"/>
                  </a:spcBef>
                </a:pPr>
                <a:r>
                  <a:rPr lang="en-GB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Results: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Epidemic lasted</a:t>
                </a:r>
                <a:r>
                  <a:rPr lang="en-GB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263 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𝑑𝑎𝑦𝑠</m:t>
                    </m:r>
                  </m:oMath>
                </a14:m>
                <a:endParaRPr lang="en-GB" sz="18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Epidemic peaked at: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day</m:t>
                    </m:r>
                    <m:r>
                      <a:rPr lang="en-GB" sz="1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218 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</m:oMath>
                </a14:m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𝐼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𝑚𝑎𝑥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707359</m:t>
                    </m:r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𝑝𝑒𝑟𝑠𝑜𝑛𝑠</m:t>
                    </m:r>
                  </m:oMath>
                </a14:m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  <a:endParaRPr lang="en-GB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Avoided getting sick: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26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.76%</m:t>
                    </m:r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of Danish population</a:t>
                </a:r>
                <a:endParaRPr lang="en-GB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858" y="527730"/>
                <a:ext cx="6312412" cy="1138773"/>
              </a:xfrm>
              <a:prstGeom prst="rect">
                <a:avLst/>
              </a:prstGeom>
              <a:blipFill>
                <a:blip r:embed="rId9"/>
                <a:stretch>
                  <a:fillRect l="-2512" t="-6989" b="-118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895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93" y="2425304"/>
            <a:ext cx="9962765" cy="3812466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 bwMode="auto">
          <a:xfrm>
            <a:off x="141965" y="1050950"/>
            <a:ext cx="648072" cy="648072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936292" y="260648"/>
            <a:ext cx="11002758" cy="1945113"/>
          </a:xfrm>
          <a:prstGeom prst="rect">
            <a:avLst/>
          </a:prstGeom>
          <a:solidFill>
            <a:srgbClr val="2F3EEA">
              <a:alpha val="10196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  <p:grpSp>
        <p:nvGrpSpPr>
          <p:cNvPr id="21" name="Group 20"/>
          <p:cNvGrpSpPr/>
          <p:nvPr/>
        </p:nvGrpSpPr>
        <p:grpSpPr>
          <a:xfrm>
            <a:off x="8371934" y="4423229"/>
            <a:ext cx="1194717" cy="648072"/>
            <a:chOff x="10611500" y="2978674"/>
            <a:chExt cx="1194717" cy="6480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0694969" y="3068960"/>
                  <a:ext cx="1027781" cy="46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 algn="l">
                    <a:spcBef>
                      <a:spcPts val="432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𝑑𝑆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𝐼𝑆</m:t>
                        </m:r>
                      </m:oMath>
                    </m:oMathPara>
                  </a14:m>
                  <a:endParaRPr lang="en-GB" dirty="0" err="1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4969" y="3068960"/>
                  <a:ext cx="1027781" cy="4675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ounded Rectangle 10"/>
            <p:cNvSpPr/>
            <p:nvPr/>
          </p:nvSpPr>
          <p:spPr bwMode="auto">
            <a:xfrm>
              <a:off x="10611500" y="2978674"/>
              <a:ext cx="1194717" cy="648072"/>
            </a:xfrm>
            <a:prstGeom prst="roundRect">
              <a:avLst/>
            </a:prstGeom>
            <a:noFill/>
            <a:ln w="38100" cap="flat" cmpd="sng" algn="ctr">
              <a:solidFill>
                <a:srgbClr val="4169E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371934" y="5170574"/>
            <a:ext cx="1417050" cy="648072"/>
            <a:chOff x="10654820" y="3720418"/>
            <a:chExt cx="1417050" cy="6480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0694969" y="3807281"/>
                  <a:ext cx="1334853" cy="4675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>
                    <a:spcBef>
                      <a:spcPts val="432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𝑑𝐼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GB" dirty="0" err="1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4969" y="3807281"/>
                  <a:ext cx="1334853" cy="4675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ounded Rectangle 11"/>
            <p:cNvSpPr/>
            <p:nvPr/>
          </p:nvSpPr>
          <p:spPr bwMode="auto">
            <a:xfrm>
              <a:off x="10654820" y="3720418"/>
              <a:ext cx="1417050" cy="648072"/>
            </a:xfrm>
            <a:prstGeom prst="roundRect">
              <a:avLst/>
            </a:prstGeom>
            <a:noFill/>
            <a:ln w="38100" cap="flat" cmpd="sng" algn="ctr">
              <a:solidFill>
                <a:srgbClr val="F0808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696628" y="4419762"/>
            <a:ext cx="851630" cy="648072"/>
            <a:chOff x="10654820" y="4462162"/>
            <a:chExt cx="851630" cy="6480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0694969" y="4549025"/>
                  <a:ext cx="778995" cy="4675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>
                    <a:spcBef>
                      <a:spcPts val="432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GB" dirty="0" err="1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4969" y="4549025"/>
                  <a:ext cx="778995" cy="4675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ounded Rectangle 13"/>
            <p:cNvSpPr/>
            <p:nvPr/>
          </p:nvSpPr>
          <p:spPr bwMode="auto">
            <a:xfrm>
              <a:off x="10654820" y="4462162"/>
              <a:ext cx="851630" cy="648072"/>
            </a:xfrm>
            <a:prstGeom prst="roundRect">
              <a:avLst/>
            </a:prstGeom>
            <a:noFill/>
            <a:ln w="38100" cap="flat" cmpd="sng" algn="ctr">
              <a:solidFill>
                <a:srgbClr val="3CB37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88220" y="1050950"/>
            <a:ext cx="42800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sz="4000" dirty="0" smtClean="0">
                <a:solidFill>
                  <a:schemeClr val="bg1"/>
                </a:solidFill>
                <a:latin typeface="+mn-lt"/>
              </a:rPr>
              <a:t>b.</a:t>
            </a:r>
            <a:endParaRPr lang="en-GB" sz="4000" dirty="0" err="1" smtClean="0">
              <a:solidFill>
                <a:schemeClr val="bg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079000" y="556096"/>
                <a:ext cx="4512150" cy="14157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spcBef>
                    <a:spcPts val="0"/>
                  </a:spcBef>
                </a:pPr>
                <a:r>
                  <a:rPr lang="en-GB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Parameters:</a:t>
                </a:r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l-GR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𝜷</m:t>
                    </m:r>
                    <m:r>
                      <a:rPr lang="el-GR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GB" sz="1800" b="1" dirty="0" smtClean="0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increased by </a:t>
                </a:r>
                <a14:m>
                  <m:oMath xmlns:m="http://schemas.openxmlformats.org/officeDocument/2006/math"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𝟏𝟎</m:t>
                    </m:r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% </m:t>
                    </m:r>
                  </m:oMath>
                </a14:m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β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≈2.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4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sSup>
                      <m:sSupPr>
                        <m:ctrl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10</m:t>
                        </m:r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−8</m:t>
                        </m:r>
                      </m:sup>
                    </m:sSup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f>
                      <m:fPr>
                        <m:type m:val="lin"/>
                        <m:ctrl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𝑑𝑎𝑦𝑠</m:t>
                        </m:r>
                      </m:den>
                    </m:f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>
                  <a:spcBef>
                    <a:spcPts val="0"/>
                  </a:spcBef>
                </a:pPr>
                <a:endParaRPr lang="en-GB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>
                  <a:spcBef>
                    <a:spcPts val="0"/>
                  </a:spcBef>
                </a:pP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Definition of ‘</a:t>
                </a:r>
                <a:r>
                  <a:rPr lang="en-GB" sz="1800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duration of epidemic</a:t>
                </a: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’:</a:t>
                </a:r>
              </a:p>
              <a:p>
                <a:pPr algn="l">
                  <a:spcBef>
                    <a:spcPts val="0"/>
                  </a:spcBef>
                </a:pP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period when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𝐼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𝐼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∙0.01</m:t>
                    </m:r>
                  </m:oMath>
                </a14:m>
                <a:endParaRPr lang="en-GB" sz="18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000" y="556096"/>
                <a:ext cx="4512150" cy="1415772"/>
              </a:xfrm>
              <a:prstGeom prst="rect">
                <a:avLst/>
              </a:prstGeom>
              <a:blipFill>
                <a:blip r:embed="rId8"/>
                <a:stretch>
                  <a:fillRect l="-3378" t="-12069" r="-1757" b="-94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5733858" y="527730"/>
                <a:ext cx="6049980" cy="11387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spcBef>
                    <a:spcPts val="0"/>
                  </a:spcBef>
                </a:pPr>
                <a:r>
                  <a:rPr lang="en-GB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Results: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Epidemic lasted</a:t>
                </a:r>
                <a:r>
                  <a:rPr lang="en-GB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224 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𝑑𝑎𝑦𝑠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endParaRPr lang="en-GB" sz="18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Epidemic peaked at: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day</m:t>
                    </m:r>
                    <m:r>
                      <a:rPr lang="en-GB" sz="1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182</m:t>
                    </m:r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</m:oMath>
                </a14:m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𝐼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𝑚𝑎𝑥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=899711</m:t>
                    </m:r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𝑝𝑒𝑟𝑠𝑜𝑛𝑠</m:t>
                    </m:r>
                  </m:oMath>
                </a14:m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  <a:endParaRPr lang="en-GB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Avoided getting sick: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0.8%</m:t>
                    </m:r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of Danish population</a:t>
                </a:r>
                <a:endParaRPr lang="en-GB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858" y="527730"/>
                <a:ext cx="6049980" cy="1138773"/>
              </a:xfrm>
              <a:prstGeom prst="rect">
                <a:avLst/>
              </a:prstGeom>
              <a:blipFill>
                <a:blip r:embed="rId9"/>
                <a:stretch>
                  <a:fillRect l="-2621" t="-6989" b="-118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Callout 4"/>
          <p:cNvSpPr/>
          <p:nvPr/>
        </p:nvSpPr>
        <p:spPr bwMode="auto">
          <a:xfrm>
            <a:off x="8371935" y="434021"/>
            <a:ext cx="1539696" cy="510721"/>
          </a:xfrm>
          <a:prstGeom prst="wedgeEllipseCallout">
            <a:avLst>
              <a:gd name="adj1" fmla="val -48108"/>
              <a:gd name="adj2" fmla="val 74741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k Free" panose="03080402000500000000" pitchFamily="66" charset="0"/>
              </a:rPr>
              <a:t>earlier!</a:t>
            </a:r>
          </a:p>
        </p:txBody>
      </p:sp>
      <p:sp>
        <p:nvSpPr>
          <p:cNvPr id="24" name="Oval Callout 23"/>
          <p:cNvSpPr/>
          <p:nvPr/>
        </p:nvSpPr>
        <p:spPr bwMode="auto">
          <a:xfrm>
            <a:off x="6608387" y="143758"/>
            <a:ext cx="1070995" cy="510721"/>
          </a:xfrm>
          <a:prstGeom prst="wedgeEllipseCallout">
            <a:avLst>
              <a:gd name="adj1" fmla="val -32894"/>
              <a:gd name="adj2" fmla="val 84066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k Free" panose="03080402000500000000" pitchFamily="66" charset="0"/>
              </a:rPr>
              <a:t>less!</a:t>
            </a:r>
          </a:p>
        </p:txBody>
      </p:sp>
      <p:sp>
        <p:nvSpPr>
          <p:cNvPr id="26" name="Oval Callout 25"/>
          <p:cNvSpPr/>
          <p:nvPr/>
        </p:nvSpPr>
        <p:spPr bwMode="auto">
          <a:xfrm>
            <a:off x="8573857" y="1835074"/>
            <a:ext cx="2952327" cy="510721"/>
          </a:xfrm>
          <a:prstGeom prst="wedgeEllipseCallout">
            <a:avLst>
              <a:gd name="adj1" fmla="val -63441"/>
              <a:gd name="adj2" fmla="val -89007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k Free" panose="03080402000500000000" pitchFamily="66" charset="0"/>
              </a:rPr>
              <a:t>More got sick</a:t>
            </a:r>
            <a:endParaRPr kumimoji="0" lang="en-GB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Ink Free" panose="03080402000500000000" pitchFamily="66" charset="0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26311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 bwMode="auto">
          <a:xfrm>
            <a:off x="141965" y="1050950"/>
            <a:ext cx="648072" cy="648072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936292" y="260648"/>
            <a:ext cx="11002758" cy="1945113"/>
          </a:xfrm>
          <a:prstGeom prst="rect">
            <a:avLst/>
          </a:prstGeom>
          <a:solidFill>
            <a:srgbClr val="2F3EEA">
              <a:alpha val="10196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  <p:grpSp>
        <p:nvGrpSpPr>
          <p:cNvPr id="21" name="Group 20"/>
          <p:cNvGrpSpPr/>
          <p:nvPr/>
        </p:nvGrpSpPr>
        <p:grpSpPr>
          <a:xfrm>
            <a:off x="5343929" y="4625871"/>
            <a:ext cx="1194717" cy="648072"/>
            <a:chOff x="10611500" y="2978674"/>
            <a:chExt cx="1194717" cy="6480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0694969" y="3068960"/>
                  <a:ext cx="1027781" cy="46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 algn="l">
                    <a:spcBef>
                      <a:spcPts val="432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𝑑𝑆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𝐼𝑆</m:t>
                        </m:r>
                      </m:oMath>
                    </m:oMathPara>
                  </a14:m>
                  <a:endParaRPr lang="en-GB" dirty="0" err="1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4969" y="3068960"/>
                  <a:ext cx="1027781" cy="4675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ounded Rectangle 10"/>
            <p:cNvSpPr/>
            <p:nvPr/>
          </p:nvSpPr>
          <p:spPr bwMode="auto">
            <a:xfrm>
              <a:off x="10611500" y="2978674"/>
              <a:ext cx="1194717" cy="648072"/>
            </a:xfrm>
            <a:prstGeom prst="roundRect">
              <a:avLst/>
            </a:prstGeom>
            <a:noFill/>
            <a:ln w="38100" cap="flat" cmpd="sng" algn="ctr">
              <a:solidFill>
                <a:srgbClr val="4169E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343929" y="5373216"/>
            <a:ext cx="1417050" cy="648072"/>
            <a:chOff x="10654820" y="3720418"/>
            <a:chExt cx="1417050" cy="6480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0694969" y="3807281"/>
                  <a:ext cx="1334853" cy="4675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>
                    <a:spcBef>
                      <a:spcPts val="432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𝑑𝐼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GB" dirty="0" err="1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4969" y="3807281"/>
                  <a:ext cx="1334853" cy="4675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ounded Rectangle 11"/>
            <p:cNvSpPr/>
            <p:nvPr/>
          </p:nvSpPr>
          <p:spPr bwMode="auto">
            <a:xfrm>
              <a:off x="10654820" y="3720418"/>
              <a:ext cx="1417050" cy="648072"/>
            </a:xfrm>
            <a:prstGeom prst="roundRect">
              <a:avLst/>
            </a:prstGeom>
            <a:noFill/>
            <a:ln w="38100" cap="flat" cmpd="sng" algn="ctr">
              <a:solidFill>
                <a:srgbClr val="F0808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68623" y="4622404"/>
            <a:ext cx="851630" cy="648072"/>
            <a:chOff x="10654820" y="4462162"/>
            <a:chExt cx="851630" cy="6480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0694969" y="4549025"/>
                  <a:ext cx="778995" cy="4675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>
                    <a:spcBef>
                      <a:spcPts val="432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GB" dirty="0" err="1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4969" y="4549025"/>
                  <a:ext cx="778995" cy="4675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ounded Rectangle 13"/>
            <p:cNvSpPr/>
            <p:nvPr/>
          </p:nvSpPr>
          <p:spPr bwMode="auto">
            <a:xfrm>
              <a:off x="10654820" y="4462162"/>
              <a:ext cx="851630" cy="648072"/>
            </a:xfrm>
            <a:prstGeom prst="roundRect">
              <a:avLst/>
            </a:prstGeom>
            <a:noFill/>
            <a:ln w="38100" cap="flat" cmpd="sng" algn="ctr">
              <a:solidFill>
                <a:srgbClr val="3CB37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88220" y="1050950"/>
            <a:ext cx="39914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sz="4000" dirty="0" smtClean="0">
                <a:solidFill>
                  <a:schemeClr val="bg1"/>
                </a:solidFill>
                <a:latin typeface="+mn-lt"/>
              </a:rPr>
              <a:t>c.</a:t>
            </a:r>
            <a:endParaRPr lang="en-GB" sz="4000" dirty="0" err="1" smtClean="0">
              <a:solidFill>
                <a:schemeClr val="bg1"/>
              </a:solidFill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1079000" y="556096"/>
                <a:ext cx="6384358" cy="14801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spcBef>
                    <a:spcPts val="0"/>
                  </a:spcBef>
                </a:pPr>
                <a:r>
                  <a:rPr lang="en-GB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Parameters:</a:t>
                </a:r>
              </a:p>
              <a:p>
                <a:pPr algn="l"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GB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∈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[0, 6∙</m:t>
                      </m:r>
                      <m:sSup>
                        <m:sSup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10</m:t>
                          </m:r>
                        </m:e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6</m:t>
                          </m:r>
                        </m:sup>
                      </m:sSup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lang="en-GB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>
                  <a:spcBef>
                    <a:spcPts val="0"/>
                  </a:spcBef>
                </a:pPr>
                <a:endParaRPr lang="en-GB" sz="18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>
                  <a:spcBef>
                    <a:spcPts val="0"/>
                  </a:spcBef>
                </a:pP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Herd immunity at</a:t>
                </a: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GB" sz="1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=1−</m:t>
                    </m:r>
                    <m:f>
                      <m:fPr>
                        <m:type m:val="skw"/>
                        <m:ctrlPr>
                          <a:rPr lang="en-GB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𝑄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den>
                    </m:f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≈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0.44</m:t>
                    </m:r>
                  </m:oMath>
                </a14:m>
                <a:endParaRPr lang="en-GB" sz="1800" b="0" dirty="0" smtClean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Critical for immunity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𝐼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1−</m:t>
                        </m:r>
                        <m:f>
                          <m:fPr>
                            <m:type m:val="skw"/>
                            <m:ctrlPr>
                              <a:rPr lang="en-GB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GB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𝑄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den>
                        </m:f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𝟐𝟔𝟒𝟎𝟎𝟎𝟎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[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𝑝𝑒𝑟𝑠𝑜𝑛𝑠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endParaRPr lang="en-GB" sz="18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000" y="556096"/>
                <a:ext cx="6384358" cy="1480149"/>
              </a:xfrm>
              <a:prstGeom prst="rect">
                <a:avLst/>
              </a:prstGeom>
              <a:blipFill>
                <a:blip r:embed="rId7"/>
                <a:stretch>
                  <a:fillRect l="-2388" t="-5350" b="-465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88" y="2344272"/>
            <a:ext cx="7665366" cy="4017448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64955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21" y="2376967"/>
            <a:ext cx="10130542" cy="4071422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 bwMode="auto">
          <a:xfrm>
            <a:off x="141965" y="1050950"/>
            <a:ext cx="648072" cy="648072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936292" y="260648"/>
            <a:ext cx="11002758" cy="1945113"/>
          </a:xfrm>
          <a:prstGeom prst="rect">
            <a:avLst/>
          </a:prstGeom>
          <a:solidFill>
            <a:srgbClr val="2F3EEA">
              <a:alpha val="10196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  <p:grpSp>
        <p:nvGrpSpPr>
          <p:cNvPr id="21" name="Group 20"/>
          <p:cNvGrpSpPr/>
          <p:nvPr/>
        </p:nvGrpSpPr>
        <p:grpSpPr>
          <a:xfrm>
            <a:off x="7763710" y="4724514"/>
            <a:ext cx="1194717" cy="648072"/>
            <a:chOff x="10611500" y="2978674"/>
            <a:chExt cx="1194717" cy="6480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0694969" y="3068960"/>
                  <a:ext cx="1027781" cy="46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 algn="l">
                    <a:spcBef>
                      <a:spcPts val="432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𝑑𝑆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𝐼𝑆</m:t>
                        </m:r>
                      </m:oMath>
                    </m:oMathPara>
                  </a14:m>
                  <a:endParaRPr lang="en-GB" dirty="0" err="1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4969" y="3068960"/>
                  <a:ext cx="1027781" cy="4675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ounded Rectangle 10"/>
            <p:cNvSpPr/>
            <p:nvPr/>
          </p:nvSpPr>
          <p:spPr bwMode="auto">
            <a:xfrm>
              <a:off x="10611500" y="2978674"/>
              <a:ext cx="1194717" cy="648072"/>
            </a:xfrm>
            <a:prstGeom prst="roundRect">
              <a:avLst/>
            </a:prstGeom>
            <a:noFill/>
            <a:ln w="38100" cap="flat" cmpd="sng" algn="ctr">
              <a:solidFill>
                <a:srgbClr val="4169E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763710" y="5453506"/>
            <a:ext cx="1417050" cy="648072"/>
            <a:chOff x="10654820" y="3720418"/>
            <a:chExt cx="1417050" cy="6480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0694969" y="3807281"/>
                  <a:ext cx="1334853" cy="4675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>
                    <a:spcBef>
                      <a:spcPts val="432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𝑑𝐼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GB" dirty="0" err="1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4969" y="3807281"/>
                  <a:ext cx="1334853" cy="4675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ounded Rectangle 11"/>
            <p:cNvSpPr/>
            <p:nvPr/>
          </p:nvSpPr>
          <p:spPr bwMode="auto">
            <a:xfrm>
              <a:off x="10654820" y="3720418"/>
              <a:ext cx="1417050" cy="648072"/>
            </a:xfrm>
            <a:prstGeom prst="roundRect">
              <a:avLst/>
            </a:prstGeom>
            <a:noFill/>
            <a:ln w="38100" cap="flat" cmpd="sng" algn="ctr">
              <a:solidFill>
                <a:srgbClr val="F0808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141291" y="4724514"/>
            <a:ext cx="851630" cy="648072"/>
            <a:chOff x="10654820" y="4462162"/>
            <a:chExt cx="851630" cy="6480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0694969" y="4549025"/>
                  <a:ext cx="778995" cy="4675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>
                    <a:spcBef>
                      <a:spcPts val="432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GB" dirty="0" err="1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4969" y="4549025"/>
                  <a:ext cx="778995" cy="4675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ounded Rectangle 13"/>
            <p:cNvSpPr/>
            <p:nvPr/>
          </p:nvSpPr>
          <p:spPr bwMode="auto">
            <a:xfrm>
              <a:off x="10654820" y="4462162"/>
              <a:ext cx="851630" cy="648072"/>
            </a:xfrm>
            <a:prstGeom prst="roundRect">
              <a:avLst/>
            </a:prstGeom>
            <a:noFill/>
            <a:ln w="38100" cap="flat" cmpd="sng" algn="ctr">
              <a:solidFill>
                <a:srgbClr val="3CB37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88220" y="1050950"/>
            <a:ext cx="42800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sz="4000" dirty="0" smtClean="0">
                <a:solidFill>
                  <a:schemeClr val="bg1"/>
                </a:solidFill>
                <a:latin typeface="+mn-lt"/>
              </a:rPr>
              <a:t>d.</a:t>
            </a:r>
            <a:endParaRPr lang="en-GB" sz="4000" dirty="0" err="1" smtClean="0">
              <a:solidFill>
                <a:schemeClr val="bg1"/>
              </a:solidFill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1078999" y="556096"/>
                <a:ext cx="6310112" cy="1692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spcBef>
                    <a:spcPts val="0"/>
                  </a:spcBef>
                </a:pPr>
                <a:r>
                  <a:rPr lang="en-GB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Parameters: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Same as before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β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≈2.1∙</m:t>
                    </m:r>
                    <m:sSup>
                      <m:sSupPr>
                        <m:ctrl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10</m:t>
                        </m:r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−8</m:t>
                        </m:r>
                      </m:sup>
                    </m:sSup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f>
                      <m:fPr>
                        <m:type m:val="lin"/>
                        <m:ctrl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𝑑𝑎𝑦𝑠</m:t>
                        </m:r>
                      </m:den>
                    </m:f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])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GB" sz="1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Intensive care patient capacity</a:t>
                </a: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𝑲</m:t>
                    </m:r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GB" sz="18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𝟗𝟎𝟎</m:t>
                    </m:r>
                    <m:r>
                      <a:rPr lang="en-GB" sz="18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[</m:t>
                    </m:r>
                    <m:r>
                      <a:rPr lang="en-GB" sz="18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𝐡𝐮𝐦𝐚𝐧𝐬</m:t>
                    </m:r>
                    <m:r>
                      <a:rPr lang="en-GB" sz="18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endParaRPr lang="en-GB" sz="1800" b="1" dirty="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Fraction of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𝐼</m:t>
                    </m:r>
                  </m:oMath>
                </a14:m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that needs int. care: </a:t>
                </a:r>
                <a14:m>
                  <m:oMath xmlns:m="http://schemas.openxmlformats.org/officeDocument/2006/math"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𝒉</m:t>
                    </m:r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𝟎</m:t>
                    </m:r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𝟎𝟓</m:t>
                    </m:r>
                  </m:oMath>
                </a14:m>
                <a:r>
                  <a:rPr lang="en-GB" sz="1800" b="1" dirty="0" smtClean="0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(i.e. 5% of infected)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Duration of simulation: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𝑚𝑎𝑥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3</m:t>
                    </m:r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000 </m:t>
                    </m:r>
                    <m:r>
                      <a:rPr lang="en-GB" sz="18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m:rPr>
                        <m:sty m:val="p"/>
                      </m:rPr>
                      <a:rPr lang="en-GB" sz="18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days</m:t>
                    </m:r>
                    <m:r>
                      <a:rPr lang="en-GB" sz="18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endParaRPr lang="en-GB" sz="1800" dirty="0" err="1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GB" sz="18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999" y="556096"/>
                <a:ext cx="6310112" cy="1692771"/>
              </a:xfrm>
              <a:prstGeom prst="rect">
                <a:avLst/>
              </a:prstGeom>
              <a:blipFill>
                <a:blip r:embed="rId8"/>
                <a:stretch>
                  <a:fillRect l="-2415" t="-100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7389111" y="608432"/>
                <a:ext cx="4549940" cy="11387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spcBef>
                    <a:spcPts val="0"/>
                  </a:spcBef>
                </a:pPr>
                <a:r>
                  <a:rPr lang="en-GB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Results: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With the initial conditions, </a:t>
                </a:r>
                <a:r>
                  <a:rPr lang="en-GB" sz="1800" b="1" dirty="0" smtClean="0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not all </a:t>
                </a: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critically ill patients can get admitted to intensive care at the peak of the epidemic </a:t>
                </a:r>
                <a:r>
                  <a:rPr lang="en-GB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𝐼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𝑐𝑟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=35368</m:t>
                    </m:r>
                  </m:oMath>
                </a14:m>
                <a:r>
                  <a:rPr lang="en-GB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GB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111" y="608432"/>
                <a:ext cx="4549940" cy="1138773"/>
              </a:xfrm>
              <a:prstGeom prst="rect">
                <a:avLst/>
              </a:prstGeom>
              <a:blipFill>
                <a:blip r:embed="rId9"/>
                <a:stretch>
                  <a:fillRect l="-3347" t="-6952" b="-112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516063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21" y="2354469"/>
            <a:ext cx="9780512" cy="3930746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 bwMode="auto">
          <a:xfrm>
            <a:off x="141965" y="1050950"/>
            <a:ext cx="648072" cy="648072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936292" y="260648"/>
            <a:ext cx="11002758" cy="1945113"/>
          </a:xfrm>
          <a:prstGeom prst="rect">
            <a:avLst/>
          </a:prstGeom>
          <a:solidFill>
            <a:srgbClr val="2F3EEA">
              <a:alpha val="10196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288220" y="1050950"/>
            <a:ext cx="42800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sz="4000" dirty="0" smtClean="0">
                <a:solidFill>
                  <a:schemeClr val="bg1"/>
                </a:solidFill>
                <a:latin typeface="+mn-lt"/>
              </a:rPr>
              <a:t>d.</a:t>
            </a:r>
            <a:endParaRPr lang="en-GB" sz="4000" dirty="0" err="1" smtClean="0">
              <a:solidFill>
                <a:schemeClr val="bg1"/>
              </a:solidFill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1078999" y="556096"/>
                <a:ext cx="6310112" cy="1692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spcBef>
                    <a:spcPts val="0"/>
                  </a:spcBef>
                </a:pPr>
                <a:r>
                  <a:rPr lang="en-GB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Parameters:</a:t>
                </a:r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β</m:t>
                    </m:r>
                    <m: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reduced to </a:t>
                </a:r>
                <a14:m>
                  <m:oMath xmlns:m="http://schemas.openxmlformats.org/officeDocument/2006/math">
                    <m:r>
                      <a:rPr lang="en-GB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0.6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β</m:t>
                    </m:r>
                    <m: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(so, </a:t>
                </a:r>
                <a14:m>
                  <m:oMath xmlns:m="http://schemas.openxmlformats.org/officeDocument/2006/math">
                    <m:r>
                      <a:rPr lang="el-GR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𝜷</m:t>
                    </m:r>
                    <m:r>
                      <a:rPr lang="en-GB" sz="1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≈</m:t>
                    </m:r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𝟏</m:t>
                    </m:r>
                    <m:r>
                      <a:rPr lang="en-GB" sz="1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𝟐</m:t>
                    </m:r>
                    <m:r>
                      <a:rPr lang="en-GB" sz="1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sSup>
                      <m:sSupPr>
                        <m:ctrlPr>
                          <a:rPr lang="en-GB" sz="18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GB" sz="18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𝟏𝟎</m:t>
                        </m:r>
                      </m:e>
                      <m:sup>
                        <m:r>
                          <a:rPr lang="en-GB" sz="18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GB" sz="18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𝟖</m:t>
                        </m:r>
                      </m:sup>
                    </m:sSup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f>
                      <m:fPr>
                        <m:type m:val="lin"/>
                        <m:ctrl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𝑑𝑎𝑦𝑠</m:t>
                        </m:r>
                      </m:den>
                    </m:f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])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GB" sz="1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Intensive care patient capacity</a:t>
                </a: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𝑲</m:t>
                    </m:r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GB" sz="18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𝟗𝟎𝟎</m:t>
                    </m:r>
                    <m:r>
                      <a:rPr lang="en-GB" sz="18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[</m:t>
                    </m:r>
                    <m:r>
                      <a:rPr lang="en-GB" sz="18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𝐡𝐮𝐦𝐚𝐧𝐬</m:t>
                    </m:r>
                    <m:r>
                      <a:rPr lang="en-GB" sz="18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endParaRPr lang="en-GB" sz="1800" b="1" dirty="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Fraction of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𝐼</m:t>
                    </m:r>
                  </m:oMath>
                </a14:m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that needs int. care: </a:t>
                </a:r>
                <a14:m>
                  <m:oMath xmlns:m="http://schemas.openxmlformats.org/officeDocument/2006/math"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𝒉</m:t>
                    </m:r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𝟎</m:t>
                    </m:r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𝟎𝟓</m:t>
                    </m:r>
                  </m:oMath>
                </a14:m>
                <a:r>
                  <a:rPr lang="en-GB" sz="1800" b="1" dirty="0" smtClean="0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(i.e. 5% of infected)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Duration of simulation: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𝑚𝑎𝑥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3</m:t>
                    </m:r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000 </m:t>
                    </m:r>
                    <m:r>
                      <a:rPr lang="en-GB" sz="18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m:rPr>
                        <m:sty m:val="p"/>
                      </m:rPr>
                      <a:rPr lang="en-GB" sz="18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days</m:t>
                    </m:r>
                    <m:r>
                      <a:rPr lang="en-GB" sz="18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endParaRPr lang="en-GB" sz="1800" dirty="0" err="1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GB" sz="18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999" y="556096"/>
                <a:ext cx="6310112" cy="1692771"/>
              </a:xfrm>
              <a:prstGeom prst="rect">
                <a:avLst/>
              </a:prstGeom>
              <a:blipFill>
                <a:blip r:embed="rId6"/>
                <a:stretch>
                  <a:fillRect l="-2415" t="-97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389111" y="608432"/>
                <a:ext cx="4549940" cy="11387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spcBef>
                    <a:spcPts val="0"/>
                  </a:spcBef>
                </a:pPr>
                <a:r>
                  <a:rPr lang="en-GB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Results: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With the new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β</m:t>
                    </m:r>
                  </m:oMath>
                </a14:m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GB" sz="1800" b="1" dirty="0" smtClean="0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all</a:t>
                </a: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critically ill patients can get admitted to intensive care at the peak of the epidemic </a:t>
                </a:r>
                <a:r>
                  <a:rPr lang="en-GB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𝐼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𝑐𝑟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844</m:t>
                    </m:r>
                  </m:oMath>
                </a14:m>
                <a:r>
                  <a:rPr lang="en-GB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GB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111" y="608432"/>
                <a:ext cx="4549940" cy="1138773"/>
              </a:xfrm>
              <a:prstGeom prst="rect">
                <a:avLst/>
              </a:prstGeom>
              <a:blipFill>
                <a:blip r:embed="rId7"/>
                <a:stretch>
                  <a:fillRect l="-3347" t="-6952" b="-112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 bwMode="auto">
          <a:xfrm>
            <a:off x="7103319" y="4653136"/>
            <a:ext cx="4968552" cy="1800200"/>
          </a:xfrm>
          <a:prstGeom prst="rect">
            <a:avLst/>
          </a:prstGeom>
          <a:solidFill>
            <a:srgbClr val="F08080">
              <a:alpha val="30196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7175326" y="4724658"/>
                <a:ext cx="4896544" cy="1692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spcBef>
                    <a:spcPts val="0"/>
                  </a:spcBef>
                </a:pPr>
                <a:r>
                  <a:rPr lang="en-GB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Considerations:</a:t>
                </a:r>
              </a:p>
              <a:p>
                <a:pPr marL="342900" indent="-342900">
                  <a:spcBef>
                    <a:spcPts val="0"/>
                  </a:spcBef>
                  <a:buAutoNum type="arabicPeriod"/>
                </a:pPr>
                <a14:m>
                  <m:oMath xmlns:m="http://schemas.openxmlformats.org/officeDocument/2006/math">
                    <m:r>
                      <a:rPr lang="el-GR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𝜈</m:t>
                    </m:r>
                    <m:r>
                      <a:rPr lang="el-GR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sould be higher for hospitalized (longer disease)       </a:t>
                </a: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lower capacity of intensive care</a:t>
                </a:r>
                <a:endParaRPr lang="en-GB" sz="18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spcBef>
                    <a:spcPts val="0"/>
                  </a:spcBef>
                  <a:buFontTx/>
                  <a:buAutoNum type="arabicPeriod"/>
                </a:pPr>
                <a:r>
                  <a:rPr lang="el-GR" sz="18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β</a:t>
                </a:r>
                <a14:m>
                  <m:oMath xmlns:m="http://schemas.openxmlformats.org/officeDocument/2006/math">
                    <m:r>
                      <a:rPr lang="el-GR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GB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sould</a:t>
                </a:r>
                <a:r>
                  <a:rPr lang="en-GB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be </a:t>
                </a: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lower </a:t>
                </a:r>
                <a:r>
                  <a:rPr lang="en-GB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</a:t>
                </a: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hospitalized (due to higher </a:t>
                </a:r>
                <a:r>
                  <a:rPr lang="en-GB" sz="18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spacial</a:t>
                </a: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isolation)</a:t>
                </a:r>
              </a:p>
              <a:p>
                <a:pPr marL="342900" indent="-342900">
                  <a:spcBef>
                    <a:spcPts val="0"/>
                  </a:spcBef>
                  <a:buFontTx/>
                  <a:buAutoNum type="arabicPeriod"/>
                </a:pPr>
                <a:r>
                  <a:rPr lang="en-GB" sz="18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h</a:t>
                </a: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differs between populations &amp; health systems</a:t>
                </a:r>
                <a:endParaRPr lang="en-GB" sz="18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326" y="4724658"/>
                <a:ext cx="4896544" cy="1692771"/>
              </a:xfrm>
              <a:prstGeom prst="rect">
                <a:avLst/>
              </a:prstGeom>
              <a:blipFill>
                <a:blip r:embed="rId8"/>
                <a:stretch>
                  <a:fillRect l="-3113" t="-4676" r="-1868" b="-75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 bwMode="auto">
          <a:xfrm>
            <a:off x="8327454" y="5445224"/>
            <a:ext cx="28803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427804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08"/>
          <a:stretch/>
        </p:blipFill>
        <p:spPr>
          <a:xfrm>
            <a:off x="70173" y="2486831"/>
            <a:ext cx="8113265" cy="3966505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 bwMode="auto">
          <a:xfrm>
            <a:off x="141965" y="1050950"/>
            <a:ext cx="648072" cy="648072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936292" y="260648"/>
            <a:ext cx="4726866" cy="1945113"/>
          </a:xfrm>
          <a:prstGeom prst="rect">
            <a:avLst/>
          </a:prstGeom>
          <a:solidFill>
            <a:srgbClr val="2F3EEA">
              <a:alpha val="10196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288220" y="1050950"/>
            <a:ext cx="42800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sz="4000" dirty="0" smtClean="0">
                <a:solidFill>
                  <a:schemeClr val="bg1"/>
                </a:solidFill>
                <a:latin typeface="+mn-lt"/>
              </a:rPr>
              <a:t>e.</a:t>
            </a:r>
            <a:endParaRPr lang="en-GB" sz="4000" dirty="0" err="1" smtClean="0">
              <a:solidFill>
                <a:schemeClr val="bg1"/>
              </a:solidFill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1078999" y="556096"/>
                <a:ext cx="6310112" cy="1692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spcBef>
                    <a:spcPts val="0"/>
                  </a:spcBef>
                </a:pPr>
                <a:r>
                  <a:rPr lang="en-GB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Parameters: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Same as initial.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Immunity duration: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𝑖𝑚</m:t>
                        </m:r>
                      </m:sub>
                    </m:sSub>
                    <m:r>
                      <a:rPr lang="en-GB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GB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365/2</m:t>
                    </m:r>
                  </m:oMath>
                </a14:m>
                <a:r>
                  <a:rPr lang="en-GB" sz="18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(half a year)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Loss of immunity </a:t>
                </a: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rate: </a:t>
                </a:r>
                <a14:m>
                  <m:oMath xmlns:m="http://schemas.openxmlformats.org/officeDocument/2006/math">
                    <m:r>
                      <a:rPr lang="el-GR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𝜸</m:t>
                    </m:r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𝟏</m:t>
                    </m:r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/</m:t>
                    </m:r>
                    <m:sSub>
                      <m:sSubPr>
                        <m:ctrlPr>
                          <a:rPr lang="el-GR" sz="18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8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𝑻</m:t>
                        </m:r>
                      </m:e>
                      <m:sub>
                        <m:r>
                          <a:rPr lang="en-GB" sz="18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𝒊𝒎</m:t>
                        </m:r>
                      </m:sub>
                    </m:sSub>
                    <m:r>
                      <a:rPr lang="en-GB" sz="1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l-GR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𝟎</m:t>
                    </m:r>
                    <m:r>
                      <a:rPr lang="el-GR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el-GR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𝟎𝟓</m:t>
                    </m:r>
                  </m:oMath>
                </a14:m>
                <a:endParaRPr lang="en-GB" sz="1800" b="1" dirty="0" smtClean="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Duration of simulation: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𝑚𝑎𝑥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3</m:t>
                    </m:r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000 </m:t>
                    </m:r>
                    <m:r>
                      <a:rPr lang="en-GB" sz="18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m:rPr>
                        <m:sty m:val="p"/>
                      </m:rPr>
                      <a:rPr lang="en-GB" sz="18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days</m:t>
                    </m:r>
                    <m:r>
                      <a:rPr lang="en-GB" sz="18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endParaRPr lang="en-GB" sz="1800" dirty="0" err="1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GB" sz="18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999" y="556096"/>
                <a:ext cx="6310112" cy="1692771"/>
              </a:xfrm>
              <a:prstGeom prst="rect">
                <a:avLst/>
              </a:prstGeom>
              <a:blipFill>
                <a:blip r:embed="rId6"/>
                <a:stretch>
                  <a:fillRect l="-2415" t="-46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5872766" y="1523245"/>
            <a:ext cx="1765939" cy="648072"/>
            <a:chOff x="10611499" y="2978674"/>
            <a:chExt cx="1601193" cy="6480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0694969" y="3068960"/>
                  <a:ext cx="1517723" cy="46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 algn="l">
                    <a:spcBef>
                      <a:spcPts val="432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𝑑𝑆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GB" dirty="0" err="1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4969" y="3068960"/>
                  <a:ext cx="1517723" cy="4675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ounded Rectangle 27"/>
            <p:cNvSpPr/>
            <p:nvPr/>
          </p:nvSpPr>
          <p:spPr bwMode="auto">
            <a:xfrm>
              <a:off x="10611499" y="2978674"/>
              <a:ext cx="1601192" cy="648072"/>
            </a:xfrm>
            <a:prstGeom prst="roundRect">
              <a:avLst/>
            </a:prstGeom>
            <a:noFill/>
            <a:ln w="38100" cap="flat" cmpd="sng" algn="ctr">
              <a:solidFill>
                <a:srgbClr val="4169E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848312" y="1523245"/>
            <a:ext cx="1417050" cy="648072"/>
            <a:chOff x="10654820" y="3720418"/>
            <a:chExt cx="1417050" cy="6480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10694969" y="3807281"/>
                  <a:ext cx="1334853" cy="4675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>
                    <a:spcBef>
                      <a:spcPts val="432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𝑑𝐼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GB" dirty="0" err="1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4969" y="3807281"/>
                  <a:ext cx="1334853" cy="4675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Rounded Rectangle 32"/>
            <p:cNvSpPr/>
            <p:nvPr/>
          </p:nvSpPr>
          <p:spPr bwMode="auto">
            <a:xfrm>
              <a:off x="10654820" y="3720418"/>
              <a:ext cx="1417050" cy="648072"/>
            </a:xfrm>
            <a:prstGeom prst="roundRect">
              <a:avLst/>
            </a:prstGeom>
            <a:noFill/>
            <a:ln w="38100" cap="flat" cmpd="sng" algn="ctr">
              <a:solidFill>
                <a:srgbClr val="F0808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9474969" y="1523245"/>
            <a:ext cx="1627460" cy="851881"/>
            <a:chOff x="10694969" y="4462162"/>
            <a:chExt cx="868174" cy="8518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0694969" y="4549025"/>
                  <a:ext cx="868174" cy="7650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432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GB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  <a:p>
                  <a:pPr algn="l">
                    <a:spcBef>
                      <a:spcPts val="432"/>
                    </a:spcBef>
                  </a:pPr>
                  <a:endParaRPr lang="en-GB" dirty="0" err="1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4969" y="4549025"/>
                  <a:ext cx="868174" cy="76501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ounded Rectangle 35"/>
            <p:cNvSpPr/>
            <p:nvPr/>
          </p:nvSpPr>
          <p:spPr bwMode="auto">
            <a:xfrm>
              <a:off x="10731644" y="4462162"/>
              <a:ext cx="774803" cy="648072"/>
            </a:xfrm>
            <a:prstGeom prst="roundRect">
              <a:avLst/>
            </a:prstGeom>
            <a:noFill/>
            <a:ln w="38100" cap="flat" cmpd="sng" algn="ctr">
              <a:solidFill>
                <a:srgbClr val="3CB37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438" y="2492895"/>
            <a:ext cx="3859481" cy="385948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91" b="67448"/>
          <a:stretch/>
        </p:blipFill>
        <p:spPr>
          <a:xfrm>
            <a:off x="5741006" y="13981"/>
            <a:ext cx="2029460" cy="1291185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74068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78"/>
          <a:stretch/>
        </p:blipFill>
        <p:spPr>
          <a:xfrm>
            <a:off x="93003" y="2424313"/>
            <a:ext cx="8234451" cy="4008758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 bwMode="auto">
          <a:xfrm>
            <a:off x="141965" y="1050950"/>
            <a:ext cx="648072" cy="648072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936292" y="260648"/>
            <a:ext cx="4726866" cy="1945113"/>
          </a:xfrm>
          <a:prstGeom prst="rect">
            <a:avLst/>
          </a:prstGeom>
          <a:solidFill>
            <a:srgbClr val="2F3EEA">
              <a:alpha val="10196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288220" y="1050950"/>
            <a:ext cx="28533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sz="4000" dirty="0" smtClean="0">
                <a:solidFill>
                  <a:schemeClr val="bg1"/>
                </a:solidFill>
                <a:latin typeface="+mn-lt"/>
              </a:rPr>
              <a:t>f.</a:t>
            </a:r>
            <a:endParaRPr lang="en-GB" sz="4000" dirty="0" err="1" smtClean="0">
              <a:solidFill>
                <a:schemeClr val="bg1"/>
              </a:solidFill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1078999" y="476672"/>
                <a:ext cx="6310112" cy="19161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spcBef>
                    <a:spcPts val="0"/>
                  </a:spcBef>
                </a:pPr>
                <a:r>
                  <a:rPr lang="en-GB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Parameters: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Same as </a:t>
                </a: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before, with loss of immunity.</a:t>
                </a:r>
                <a:endParaRPr lang="en-GB" sz="18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GB" sz="1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Seasonality</a:t>
                </a: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l-GR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𝜷</m:t>
                    </m:r>
                  </m:oMath>
                </a14:m>
                <a:r>
                  <a:rPr lang="el-GR" sz="1800" b="1" dirty="0" smtClean="0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GB" sz="1800" b="1" dirty="0" smtClean="0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is a function of time </a:t>
                </a:r>
                <a14:m>
                  <m:oMath xmlns:m="http://schemas.openxmlformats.org/officeDocument/2006/math">
                    <m:r>
                      <a:rPr lang="el-G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l-G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GB" sz="1800" b="0" dirty="0" smtClean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l-G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𝜑</m:t>
                      </m:r>
                      <m:d>
                        <m:dPr>
                          <m:ctrlPr>
                            <a:rPr lang="en-GB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=1+0.5∙</m:t>
                      </m:r>
                      <m:func>
                        <m:funcPr>
                          <m:ctrlPr>
                            <a:rPr lang="en-GB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cos</m:t>
                          </m:r>
                        </m:fName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(2∙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𝜋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GB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365</m:t>
                              </m:r>
                            </m:den>
                          </m:f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𝜋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l-GR" sz="1800" dirty="0" smtClean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Duration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simulation: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𝑚𝑎𝑥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3</m:t>
                    </m:r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000 </m:t>
                    </m:r>
                    <m:r>
                      <a:rPr lang="en-GB" sz="18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m:rPr>
                        <m:sty m:val="p"/>
                      </m:rPr>
                      <a:rPr lang="en-GB" sz="18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days</m:t>
                    </m:r>
                    <m:r>
                      <a:rPr lang="en-GB" sz="18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endParaRPr lang="en-GB" sz="1800" dirty="0" err="1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GB" sz="18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999" y="476672"/>
                <a:ext cx="6310112" cy="1916166"/>
              </a:xfrm>
              <a:prstGeom prst="rect">
                <a:avLst/>
              </a:prstGeom>
              <a:blipFill>
                <a:blip r:embed="rId6"/>
                <a:stretch>
                  <a:fillRect l="-2415" t="-41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5838190" y="1540703"/>
            <a:ext cx="2273726" cy="648072"/>
            <a:chOff x="8326781" y="4160155"/>
            <a:chExt cx="2061608" cy="64807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8410249" y="4250441"/>
                  <a:ext cx="1660662" cy="46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 algn="l">
                    <a:spcBef>
                      <a:spcPts val="432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𝑑𝑆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GB" dirty="0" err="1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0249" y="4250441"/>
                  <a:ext cx="1660662" cy="4675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ounded Rectangle 27"/>
            <p:cNvSpPr/>
            <p:nvPr/>
          </p:nvSpPr>
          <p:spPr bwMode="auto">
            <a:xfrm>
              <a:off x="8326781" y="4160155"/>
              <a:ext cx="2061608" cy="648072"/>
            </a:xfrm>
            <a:prstGeom prst="roundRect">
              <a:avLst/>
            </a:prstGeom>
            <a:noFill/>
            <a:ln w="38100" cap="flat" cmpd="sng" algn="ctr">
              <a:solidFill>
                <a:srgbClr val="4169E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285396" y="1537826"/>
            <a:ext cx="1956241" cy="648072"/>
            <a:chOff x="10654819" y="3720418"/>
            <a:chExt cx="1956241" cy="64807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10694969" y="3807281"/>
                  <a:ext cx="1648656" cy="4675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432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𝑑𝐼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𝛽𝜑</m:t>
                        </m:r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GB" dirty="0" err="1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4969" y="3807281"/>
                  <a:ext cx="1648656" cy="4675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Rounded Rectangle 32"/>
            <p:cNvSpPr/>
            <p:nvPr/>
          </p:nvSpPr>
          <p:spPr bwMode="auto">
            <a:xfrm>
              <a:off x="10654819" y="3720418"/>
              <a:ext cx="1956241" cy="648072"/>
            </a:xfrm>
            <a:prstGeom prst="roundRect">
              <a:avLst/>
            </a:prstGeom>
            <a:noFill/>
            <a:ln w="38100" cap="flat" cmpd="sng" algn="ctr">
              <a:solidFill>
                <a:srgbClr val="F0808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324192" y="1537826"/>
            <a:ext cx="1627460" cy="851881"/>
            <a:chOff x="10694969" y="4462162"/>
            <a:chExt cx="868174" cy="8518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0694969" y="4549025"/>
                  <a:ext cx="868174" cy="7650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432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GB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  <a:p>
                  <a:pPr algn="l">
                    <a:spcBef>
                      <a:spcPts val="432"/>
                    </a:spcBef>
                  </a:pPr>
                  <a:endParaRPr lang="en-GB" dirty="0" err="1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4969" y="4549025"/>
                  <a:ext cx="868174" cy="76501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ounded Rectangle 35"/>
            <p:cNvSpPr/>
            <p:nvPr/>
          </p:nvSpPr>
          <p:spPr bwMode="auto">
            <a:xfrm>
              <a:off x="10731644" y="4462162"/>
              <a:ext cx="774803" cy="648072"/>
            </a:xfrm>
            <a:prstGeom prst="roundRect">
              <a:avLst/>
            </a:prstGeom>
            <a:noFill/>
            <a:ln w="38100" cap="flat" cmpd="sng" algn="ctr">
              <a:solidFill>
                <a:srgbClr val="3CB37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396" y="2389707"/>
            <a:ext cx="3867573" cy="386757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91" b="67448"/>
          <a:stretch/>
        </p:blipFill>
        <p:spPr>
          <a:xfrm>
            <a:off x="5741006" y="13981"/>
            <a:ext cx="2029460" cy="1291185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1672032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9525" cap="flat" cmpd="sng" algn="ctr">
          <a:solidFill>
            <a:schemeClr val="accent2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TemplateConfiguration><![CDATA[{"documentContentValidatorConfiguration":{"enableDocumentContentValidator":false,"documentContentValidatorVersion":0},"elementsMetadata":[],"slideId":"636822015789305407","enableDocumentContentUpdater":true,"version":"1.2"}]]></TemplafySlideTemplateConfiguration>
</file>

<file path=customXml/item10.xml><?xml version="1.0" encoding="utf-8"?>
<TemplafySlideFormConfiguration><![CDATA[{"formFields":[],"formDataEntries":[]}]]></TemplafySlideFormConfiguration>
</file>

<file path=customXml/item1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98241C91DB53B44B9AE55543ACF6C55" ma:contentTypeVersion="11" ma:contentTypeDescription="Opret et nyt dokument." ma:contentTypeScope="" ma:versionID="1a1e1d13d41ac3a66162d5a15cdd9d70">
  <xsd:schema xmlns:xsd="http://www.w3.org/2001/XMLSchema" xmlns:xs="http://www.w3.org/2001/XMLSchema" xmlns:p="http://schemas.microsoft.com/office/2006/metadata/properties" xmlns:ns3="df336ca0-7f56-404c-9153-2f3524e1b955" targetNamespace="http://schemas.microsoft.com/office/2006/metadata/properties" ma:root="true" ma:fieldsID="ee89d968f1cd253e0451adc295e9df0f" ns3:_="">
    <xsd:import namespace="df336ca0-7f56-404c-9153-2f3524e1b95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336ca0-7f56-404c-9153-2f3524e1b9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2.xml><?xml version="1.0" encoding="utf-8"?>
<TemplafySlideTemplateConfiguration><![CDATA[{"documentContentValidatorConfiguration":{"enableDocumentContentValidator":false,"documentContentValidatorVersion":0},"elementsMetadata":[],"slideId":"636822015789305408","enableDocumentContentUpdater":true,"version":"1.2"}]]></TemplafySlideTemplateConfiguration>
</file>

<file path=customXml/item13.xml><?xml version="1.0" encoding="utf-8"?>
<TemplafySlideTemplateConfiguration><![CDATA[{"documentContentValidatorConfiguration":{"enableDocumentContentValidator":false,"documentContentValidatorVersion":0},"elementsMetadata":[],"slideId":"636822015789305408","enableDocumentContentUpdater":true,"version":"1.2"}]]></TemplafySlideTemplateConfiguration>
</file>

<file path=customXml/item14.xml><?xml version="1.0" encoding="utf-8"?>
<TemplafySlideTemplateConfiguration><![CDATA[{"documentContentValidatorConfiguration":{"enableDocumentContentValidator":false,"documentContentValidatorVersion":0},"elementsMetadata":[],"slideId":"636822015789305408","enableDocumentContentUpdater":true,"version":"1.2"}]]></TemplafySlideTemplateConfiguration>
</file>

<file path=customXml/item15.xml><?xml version="1.0" encoding="utf-8"?>
<TemplafySlideFormConfiguration><![CDATA[{"formFields":[],"formDataEntries":[]}]]></TemplafySlideFormConfiguration>
</file>

<file path=customXml/item16.xml><?xml version="1.0" encoding="utf-8"?>
<TemplafySlideFormConfiguration><![CDATA[{"formFields":[],"formDataEntries":[]}]]></TemplafySlideFormConfiguration>
</file>

<file path=customXml/item17.xml><?xml version="1.0" encoding="utf-8"?>
<TemplafyTemplateConfiguration><![CDATA[{"elementsMetadata":[{"type":"shape","id":"16b88ff3-bba9-48d2-8e1c-9fe7f1110e47","elementConfiguration":{"binding":"UserProfile.Offices.Workarea_{{DocumentLanguage}}","disableUpdates":false,"type":"text"}},{"type":"shape","id":"c6a693af-aaa5-48cb-b3a2-c425f5949718","elementConfiguration":{"format":"{{DateFormats.GeneralDate}}","binding":"Form.Date","disableUpdates":false,"type":"date"}},{"type":"shape","id":"15825e59-a19e-41a7-9af1-9cda61a7831d","elementConfiguration":{"binding":"Form.PresentationTitle","disableUpdates":false,"type":"text"}}],"transformationConfigurations":[{"language":"{{DocumentLanguage}}","disableUpdates":false,"type":"proofingLanguage"}],"templateName":"","templateDescription":"","enableDocumentContentUpdater":true,"version":"1.2"}]]></TemplafyTemplateConfiguration>
</file>

<file path=customXml/item18.xml><?xml version="1.0" encoding="utf-8"?>
<TemplafySlideFormConfiguration><![CDATA[{"formFields":[],"formDataEntries":[]}]]></TemplafySlideFormConfiguration>
</file>

<file path=customXml/item19.xml><?xml version="1.0" encoding="utf-8"?>
<TemplafySlideFormConfiguration><![CDATA[{"formFields":[],"formDataEntries":[]}]]></TemplafySlideFormConfiguration>
</file>

<file path=customXml/item2.xml><?xml version="1.0" encoding="utf-8"?>
<TemplafySlideTemplateConfiguration><![CDATA[{"documentContentValidatorConfiguration":{"enableDocumentContentValidator":false,"documentContentValidatorVersion":0},"elementsMetadata":[],"slideId":"636822015789305408","enableDocumentContentUpdater":true,"version":"1.2"}]]></TemplafySlideTemplateConfiguration>
</file>

<file path=customXml/item20.xml><?xml version="1.0" encoding="utf-8"?>
<TemplafySlideTemplateConfiguration><![CDATA[{"documentContentValidatorConfiguration":{"enableDocumentContentValidator":false,"documentContentValidatorVersion":0},"elementsMetadata":[],"slideId":"636822015789305408","enableDocumentContentUpdater":true,"version":"1.2"}]]></TemplafySlideTemplateConfiguration>
</file>

<file path=customXml/item21.xml><?xml version="1.0" encoding="utf-8"?>
<TemplafySlideFormConfiguration><![CDATA[{"formFields":[],"formDataEntries":[]}]]></TemplafySlideFormConfiguration>
</file>

<file path=customXml/item22.xml><?xml version="1.0" encoding="utf-8"?>
<TemplafySlideFormConfiguration><![CDATA[{"formFields":[],"formDataEntries":[]}]]></TemplafySlideFormConfiguration>
</file>

<file path=customXml/item23.xml><?xml version="1.0" encoding="utf-8"?>
<TemplafySlideTemplateConfiguration><![CDATA[{"documentContentValidatorConfiguration":{"enableDocumentContentValidator":false,"documentContentValidatorVersion":0},"elementsMetadata":[],"slideId":"636822015789305408","enableDocumentContentUpdater":true,"version":"1.2"}]]></TemplafySlideTemplateConfiguration>
</file>

<file path=customXml/item24.xml><?xml version="1.0" encoding="utf-8"?>
<TemplafySlideFormConfiguration><![CDATA[{"formFields":[],"formDataEntries":[]}]]></TemplafySlideFormConfiguration>
</file>

<file path=customXml/item25.xml><?xml version="1.0" encoding="utf-8"?>
<TemplafySlideTemplateConfiguration><![CDATA[{"documentContentValidatorConfiguration":{"enableDocumentContentValidator":false,"documentContentValidatorVersion":0},"elementsMetadata":[],"slideId":"636822015789305408","enableDocumentContentUpdater":true,"version":"1.2"}]]></TemplafySlideTemplateConfiguration>
</file>

<file path=customXml/item26.xml><?xml version="1.0" encoding="utf-8"?>
<TemplafySlideFormConfiguration><![CDATA[{"formFields":[],"formDataEntries":[]}]]></TemplafySlideFormConfiguration>
</file>

<file path=customXml/item27.xml><?xml version="1.0" encoding="utf-8"?>
<TemplafySlideTemplateConfiguration><![CDATA[{"documentContentValidatorConfiguration":{"enableDocumentContentValidator":false,"documentContentValidatorVersion":0},"elementsMetadata":[],"slideId":"636822015789305408","enableDocumentContentUpdater":true,"version":"1.2"}]]></TemplafySlideTemplateConfiguration>
</file>

<file path=customXml/item28.xml><?xml version="1.0" encoding="utf-8"?>
<TemplafySlideFormConfiguration><![CDATA[{"formFields":[],"formDataEntries":[]}]]></TemplafySlideFormConfiguration>
</file>

<file path=customXml/item29.xml><?xml version="1.0" encoding="utf-8"?>
<TemplafySlideTemplateConfiguration><![CDATA[{"documentContentValidatorConfiguration":{"enableDocumentContentValidator":false,"documentContentValidatorVersion":0},"elementsMetadata":[],"slideId":"636822015789305408","enableDocumentContentUpdater":true,"version":"1.2"}]]></TemplafySlideTemplateConfiguration>
</file>

<file path=customXml/item3.xml><?xml version="1.0" encoding="utf-8"?>
<TemplafySlideTemplateConfiguration><![CDATA[{"documentContentValidatorConfiguration":{"enableDocumentContentValidator":false,"documentContentValidatorVersion":0},"elementsMetadata":[],"slideId":"636822015789305408","enableDocumentContentUpdater":true,"version":"1.2"}]]></TemplafySlideTemplateConfiguration>
</file>

<file path=customXml/item4.xml><?xml version="1.0" encoding="utf-8"?>
<TemplafyFormConfiguration><![CDATA[{"formFields":[{"required":false,"helpTexts":{"prefix":"","postfix":""},"spacing":{},"type":"datePicker","name":"Date","label":"Date","fullyQualifiedName":"Date"},{"required":false,"placeholder":"","lines":0,"helpTexts":{"prefix":"","postfix":""},"spacing":{},"type":"textBox","name":"PresentationTitle","label":"Presentation title","fullyQualifiedName":"PresentationTitle"}],"formDataEntries":[{"name":"Date","value":"F0RN4GNeNHMiodvk+emwdw=="},{"name":"PresentationTitle","value":"AvlRTH9CWmogWkr2wzBeunOLXQaMfPEECzSA+U0O7uhsP7NvZPvgN1D+Cu9spp4+"}]}]]></TemplafyFormConfiguration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6.xml><?xml version="1.0" encoding="utf-8"?>
<TemplafySlideTemplateConfiguration><![CDATA[{"documentContentValidatorConfiguration":{"enableDocumentContentValidator":false,"documentContentValidatorVersion":0},"elementsMetadata":[],"slideId":"636822015789305408","enableDocumentContentUpdater":true,"version":"1.2"}]]></TemplafySlideTemplate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9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FEB336AD-412E-4A6A-BBCC-D419DF141969}">
  <ds:schemaRefs/>
</ds:datastoreItem>
</file>

<file path=customXml/itemProps10.xml><?xml version="1.0" encoding="utf-8"?>
<ds:datastoreItem xmlns:ds="http://schemas.openxmlformats.org/officeDocument/2006/customXml" ds:itemID="{09A4C5C1-E379-42C2-9CE4-96EAD0C517EB}">
  <ds:schemaRefs/>
</ds:datastoreItem>
</file>

<file path=customXml/itemProps11.xml><?xml version="1.0" encoding="utf-8"?>
<ds:datastoreItem xmlns:ds="http://schemas.openxmlformats.org/officeDocument/2006/customXml" ds:itemID="{CDE163C8-22D9-400F-B80A-A35C8BD429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336ca0-7f56-404c-9153-2f3524e1b9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2.xml><?xml version="1.0" encoding="utf-8"?>
<ds:datastoreItem xmlns:ds="http://schemas.openxmlformats.org/officeDocument/2006/customXml" ds:itemID="{D50E8133-9CED-46EC-A1A2-AD0A2ECAD61B}">
  <ds:schemaRefs/>
</ds:datastoreItem>
</file>

<file path=customXml/itemProps13.xml><?xml version="1.0" encoding="utf-8"?>
<ds:datastoreItem xmlns:ds="http://schemas.openxmlformats.org/officeDocument/2006/customXml" ds:itemID="{915C175F-0226-40F8-85ED-D8FF94578BC1}">
  <ds:schemaRefs/>
</ds:datastoreItem>
</file>

<file path=customXml/itemProps14.xml><?xml version="1.0" encoding="utf-8"?>
<ds:datastoreItem xmlns:ds="http://schemas.openxmlformats.org/officeDocument/2006/customXml" ds:itemID="{B241E66F-D4CA-44E8-BB74-E6B30E632753}">
  <ds:schemaRefs/>
</ds:datastoreItem>
</file>

<file path=customXml/itemProps15.xml><?xml version="1.0" encoding="utf-8"?>
<ds:datastoreItem xmlns:ds="http://schemas.openxmlformats.org/officeDocument/2006/customXml" ds:itemID="{67FA1DAD-F71B-4C9A-9254-C5592BC33837}">
  <ds:schemaRefs/>
</ds:datastoreItem>
</file>

<file path=customXml/itemProps16.xml><?xml version="1.0" encoding="utf-8"?>
<ds:datastoreItem xmlns:ds="http://schemas.openxmlformats.org/officeDocument/2006/customXml" ds:itemID="{376B37FD-5957-4DE4-8A6E-675F64270370}">
  <ds:schemaRefs/>
</ds:datastoreItem>
</file>

<file path=customXml/itemProps17.xml><?xml version="1.0" encoding="utf-8"?>
<ds:datastoreItem xmlns:ds="http://schemas.openxmlformats.org/officeDocument/2006/customXml" ds:itemID="{1334258C-C3E7-4029-A615-C886A240FB15}">
  <ds:schemaRefs/>
</ds:datastoreItem>
</file>

<file path=customXml/itemProps18.xml><?xml version="1.0" encoding="utf-8"?>
<ds:datastoreItem xmlns:ds="http://schemas.openxmlformats.org/officeDocument/2006/customXml" ds:itemID="{F19881D8-2E2A-4951-A133-FB9D8558F695}">
  <ds:schemaRefs/>
</ds:datastoreItem>
</file>

<file path=customXml/itemProps19.xml><?xml version="1.0" encoding="utf-8"?>
<ds:datastoreItem xmlns:ds="http://schemas.openxmlformats.org/officeDocument/2006/customXml" ds:itemID="{95AD3BAB-E1EC-4626-AB64-46C88D712715}">
  <ds:schemaRefs/>
</ds:datastoreItem>
</file>

<file path=customXml/itemProps2.xml><?xml version="1.0" encoding="utf-8"?>
<ds:datastoreItem xmlns:ds="http://schemas.openxmlformats.org/officeDocument/2006/customXml" ds:itemID="{0BD4F2BF-2447-479F-9361-969C9D71CAA0}">
  <ds:schemaRefs/>
</ds:datastoreItem>
</file>

<file path=customXml/itemProps20.xml><?xml version="1.0" encoding="utf-8"?>
<ds:datastoreItem xmlns:ds="http://schemas.openxmlformats.org/officeDocument/2006/customXml" ds:itemID="{4C33E8FA-8553-4DA6-9F24-B3F10E339CE3}">
  <ds:schemaRefs/>
</ds:datastoreItem>
</file>

<file path=customXml/itemProps21.xml><?xml version="1.0" encoding="utf-8"?>
<ds:datastoreItem xmlns:ds="http://schemas.openxmlformats.org/officeDocument/2006/customXml" ds:itemID="{7C0FBE21-F593-40CB-8FE4-4DDFA96956A6}">
  <ds:schemaRefs/>
</ds:datastoreItem>
</file>

<file path=customXml/itemProps22.xml><?xml version="1.0" encoding="utf-8"?>
<ds:datastoreItem xmlns:ds="http://schemas.openxmlformats.org/officeDocument/2006/customXml" ds:itemID="{F66DAAFA-7D43-423B-9520-954F50F77DB7}">
  <ds:schemaRefs/>
</ds:datastoreItem>
</file>

<file path=customXml/itemProps23.xml><?xml version="1.0" encoding="utf-8"?>
<ds:datastoreItem xmlns:ds="http://schemas.openxmlformats.org/officeDocument/2006/customXml" ds:itemID="{D815C293-BD27-46D2-A9C7-88510B638328}">
  <ds:schemaRefs/>
</ds:datastoreItem>
</file>

<file path=customXml/itemProps24.xml><?xml version="1.0" encoding="utf-8"?>
<ds:datastoreItem xmlns:ds="http://schemas.openxmlformats.org/officeDocument/2006/customXml" ds:itemID="{BBB6A595-562C-4FBC-9DF2-6FD3F619F62D}">
  <ds:schemaRefs/>
</ds:datastoreItem>
</file>

<file path=customXml/itemProps25.xml><?xml version="1.0" encoding="utf-8"?>
<ds:datastoreItem xmlns:ds="http://schemas.openxmlformats.org/officeDocument/2006/customXml" ds:itemID="{20D1896D-4BA7-42E2-BA80-CFE3EAB05EE2}">
  <ds:schemaRefs/>
</ds:datastoreItem>
</file>

<file path=customXml/itemProps26.xml><?xml version="1.0" encoding="utf-8"?>
<ds:datastoreItem xmlns:ds="http://schemas.openxmlformats.org/officeDocument/2006/customXml" ds:itemID="{83E81B01-9D13-410F-98F2-4853A37FD79B}">
  <ds:schemaRefs/>
</ds:datastoreItem>
</file>

<file path=customXml/itemProps27.xml><?xml version="1.0" encoding="utf-8"?>
<ds:datastoreItem xmlns:ds="http://schemas.openxmlformats.org/officeDocument/2006/customXml" ds:itemID="{4691C6F2-CD2A-4388-A132-CA80B93BA9BC}">
  <ds:schemaRefs/>
</ds:datastoreItem>
</file>

<file path=customXml/itemProps28.xml><?xml version="1.0" encoding="utf-8"?>
<ds:datastoreItem xmlns:ds="http://schemas.openxmlformats.org/officeDocument/2006/customXml" ds:itemID="{252B1BFF-C72A-4864-A267-9517BCE122F6}">
  <ds:schemaRefs/>
</ds:datastoreItem>
</file>

<file path=customXml/itemProps29.xml><?xml version="1.0" encoding="utf-8"?>
<ds:datastoreItem xmlns:ds="http://schemas.openxmlformats.org/officeDocument/2006/customXml" ds:itemID="{98ED3E9B-8ECC-4731-8FE1-14313D7D9C47}">
  <ds:schemaRefs/>
</ds:datastoreItem>
</file>

<file path=customXml/itemProps3.xml><?xml version="1.0" encoding="utf-8"?>
<ds:datastoreItem xmlns:ds="http://schemas.openxmlformats.org/officeDocument/2006/customXml" ds:itemID="{41250074-0A71-4918-8EBB-3FF2B90E7E52}">
  <ds:schemaRefs/>
</ds:datastoreItem>
</file>

<file path=customXml/itemProps4.xml><?xml version="1.0" encoding="utf-8"?>
<ds:datastoreItem xmlns:ds="http://schemas.openxmlformats.org/officeDocument/2006/customXml" ds:itemID="{C086A146-0E09-4AA0-A3DC-33B2C18DA71A}">
  <ds:schemaRefs/>
</ds:datastoreItem>
</file>

<file path=customXml/itemProps5.xml><?xml version="1.0" encoding="utf-8"?>
<ds:datastoreItem xmlns:ds="http://schemas.openxmlformats.org/officeDocument/2006/customXml" ds:itemID="{DE867865-EC07-43F2-AFEE-38BD97AA4067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df336ca0-7f56-404c-9153-2f3524e1b955"/>
    <ds:schemaRef ds:uri="http://www.w3.org/XML/1998/namespace"/>
    <ds:schemaRef ds:uri="http://purl.org/dc/dcmitype/"/>
  </ds:schemaRefs>
</ds:datastoreItem>
</file>

<file path=customXml/itemProps6.xml><?xml version="1.0" encoding="utf-8"?>
<ds:datastoreItem xmlns:ds="http://schemas.openxmlformats.org/officeDocument/2006/customXml" ds:itemID="{B917EF7A-B11F-4137-A061-E3AFCEC45668}">
  <ds:schemaRefs/>
</ds:datastoreItem>
</file>

<file path=customXml/itemProps7.xml><?xml version="1.0" encoding="utf-8"?>
<ds:datastoreItem xmlns:ds="http://schemas.openxmlformats.org/officeDocument/2006/customXml" ds:itemID="{88C38B71-DABC-45CF-8A65-D1562946942C}">
  <ds:schemaRefs/>
</ds:datastoreItem>
</file>

<file path=customXml/itemProps8.xml><?xml version="1.0" encoding="utf-8"?>
<ds:datastoreItem xmlns:ds="http://schemas.openxmlformats.org/officeDocument/2006/customXml" ds:itemID="{20A041B3-38A6-46C9-9EE7-9E899BB65375}">
  <ds:schemaRefs>
    <ds:schemaRef ds:uri="http://schemas.microsoft.com/sharepoint/v3/contenttype/forms"/>
  </ds:schemaRefs>
</ds:datastoreItem>
</file>

<file path=customXml/itemProps9.xml><?xml version="1.0" encoding="utf-8"?>
<ds:datastoreItem xmlns:ds="http://schemas.openxmlformats.org/officeDocument/2006/customXml" ds:itemID="{A4C49D8C-0B7D-4E21-AF1C-200E010DA8F0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1589</TotalTime>
  <Words>4265</Words>
  <Application>Microsoft Office PowerPoint</Application>
  <PresentationFormat>Custom</PresentationFormat>
  <Paragraphs>537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ＭＳ Ｐゴシック</vt:lpstr>
      <vt:lpstr>Arial</vt:lpstr>
      <vt:lpstr>Calibri</vt:lpstr>
      <vt:lpstr>Cambria Math</vt:lpstr>
      <vt:lpstr>Consolas</vt:lpstr>
      <vt:lpstr>Ink Free</vt:lpstr>
      <vt:lpstr>Verdana</vt:lpstr>
      <vt:lpstr>Blank</vt:lpstr>
      <vt:lpstr>Covid-19 epidemic  by SIR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in Python: </vt:lpstr>
      <vt:lpstr>Code in Python: </vt:lpstr>
      <vt:lpstr>Code in Python: </vt:lpstr>
      <vt:lpstr>Code in Python: </vt:lpstr>
      <vt:lpstr>Code in Python: </vt:lpstr>
      <vt:lpstr>Code in Python: 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</dc:creator>
  <cp:lastModifiedBy>Amalia Bogri</cp:lastModifiedBy>
  <cp:revision>107</cp:revision>
  <dcterms:created xsi:type="dcterms:W3CDTF">2017-07-31T08:31:56Z</dcterms:created>
  <dcterms:modified xsi:type="dcterms:W3CDTF">2021-09-14T16:07:42Z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imeStamp">
    <vt:lpwstr>2019-01-04T12:26:18.5555378Z</vt:lpwstr>
  </property>
  <property fmtid="{D5CDD505-2E9C-101B-9397-08002B2CF9AE}" pid="4" name="TemplafyTenantId">
    <vt:lpwstr>dtu</vt:lpwstr>
  </property>
  <property fmtid="{D5CDD505-2E9C-101B-9397-08002B2CF9AE}" pid="5" name="TemplafyTemplateId">
    <vt:lpwstr>636806498783428984</vt:lpwstr>
  </property>
  <property fmtid="{D5CDD505-2E9C-101B-9397-08002B2CF9AE}" pid="6" name="TemplafyUserProfileId">
    <vt:lpwstr>637303945402291499</vt:lpwstr>
  </property>
  <property fmtid="{D5CDD505-2E9C-101B-9397-08002B2CF9AE}" pid="7" name="TemplafyLanguageCode">
    <vt:lpwstr>en-GB</vt:lpwstr>
  </property>
  <property fmtid="{D5CDD505-2E9C-101B-9397-08002B2CF9AE}" pid="8" name="ContentTypeId">
    <vt:lpwstr>0x010100298241C91DB53B44B9AE55543ACF6C55</vt:lpwstr>
  </property>
</Properties>
</file>