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55"/>
  </p:sldMasterIdLst>
  <p:notesMasterIdLst>
    <p:notesMasterId r:id="rId72"/>
  </p:notesMasterIdLst>
  <p:handoutMasterIdLst>
    <p:handoutMasterId r:id="rId73"/>
  </p:handoutMasterIdLst>
  <p:sldIdLst>
    <p:sldId id="260" r:id="rId56"/>
    <p:sldId id="285" r:id="rId57"/>
    <p:sldId id="261" r:id="rId58"/>
    <p:sldId id="288" r:id="rId59"/>
    <p:sldId id="289" r:id="rId60"/>
    <p:sldId id="290" r:id="rId61"/>
    <p:sldId id="291" r:id="rId62"/>
    <p:sldId id="287" r:id="rId63"/>
    <p:sldId id="292" r:id="rId64"/>
    <p:sldId id="293" r:id="rId65"/>
    <p:sldId id="294" r:id="rId66"/>
    <p:sldId id="296" r:id="rId67"/>
    <p:sldId id="297" r:id="rId68"/>
    <p:sldId id="295" r:id="rId69"/>
    <p:sldId id="300" r:id="rId70"/>
    <p:sldId id="301" r:id="rId71"/>
  </p:sldIdLst>
  <p:sldSz cx="12190413" cy="6858000"/>
  <p:notesSz cx="6858000" cy="9144000"/>
  <p:custDataLst>
    <p:tags r:id="rId7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02D865-F801-9749-84A4-123D3DA4FBA9}">
          <p14:sldIdLst>
            <p14:sldId id="260"/>
            <p14:sldId id="285"/>
            <p14:sldId id="261"/>
            <p14:sldId id="288"/>
            <p14:sldId id="289"/>
            <p14:sldId id="290"/>
            <p14:sldId id="291"/>
            <p14:sldId id="287"/>
            <p14:sldId id="292"/>
            <p14:sldId id="293"/>
            <p14:sldId id="294"/>
            <p14:sldId id="296"/>
            <p14:sldId id="297"/>
            <p14:sldId id="295"/>
            <p14:sldId id="300"/>
            <p14:sldId id="301"/>
          </p14:sldIdLst>
        </p14:section>
        <p14:section name="Archive" id="{F9701F38-6F5E-CE48-AE32-0D5FE96E5A0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080"/>
    <a:srgbClr val="FF0066"/>
    <a:srgbClr val="000000"/>
    <a:srgbClr val="FEF0E8"/>
    <a:srgbClr val="E7E9FD"/>
    <a:srgbClr val="F6D04D"/>
    <a:srgbClr val="0033CC"/>
    <a:srgbClr val="171748"/>
    <a:srgbClr val="FFF2EB"/>
    <a:srgbClr val="E2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" autoAdjust="0"/>
    <p:restoredTop sz="94878" autoAdjust="0"/>
  </p:normalViewPr>
  <p:slideViewPr>
    <p:cSldViewPr showGuides="1">
      <p:cViewPr varScale="1">
        <p:scale>
          <a:sx n="131" d="100"/>
          <a:sy n="131" d="100"/>
        </p:scale>
        <p:origin x="210" y="1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slideMaster" Target="slideMasters/slideMaster1.xml"/><Relationship Id="rId63" Type="http://schemas.openxmlformats.org/officeDocument/2006/relationships/slide" Target="slides/slide8.xml"/><Relationship Id="rId68" Type="http://schemas.openxmlformats.org/officeDocument/2006/relationships/slide" Target="slides/slide13.xml"/><Relationship Id="rId76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" Target="slides/slide3.xml"/><Relationship Id="rId66" Type="http://schemas.openxmlformats.org/officeDocument/2006/relationships/slide" Target="slides/slide11.xml"/><Relationship Id="rId74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2.xml"/><Relationship Id="rId61" Type="http://schemas.openxmlformats.org/officeDocument/2006/relationships/slide" Target="slides/slide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5.xml"/><Relationship Id="rId65" Type="http://schemas.openxmlformats.org/officeDocument/2006/relationships/slide" Target="slides/slide10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1.xml"/><Relationship Id="rId64" Type="http://schemas.openxmlformats.org/officeDocument/2006/relationships/slide" Target="slides/slide9.xml"/><Relationship Id="rId69" Type="http://schemas.openxmlformats.org/officeDocument/2006/relationships/slide" Target="slides/slide14.xml"/><Relationship Id="rId77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4.xml"/><Relationship Id="rId67" Type="http://schemas.openxmlformats.org/officeDocument/2006/relationships/slide" Target="slides/slide1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7.xml"/><Relationship Id="rId70" Type="http://schemas.openxmlformats.org/officeDocument/2006/relationships/slide" Target="slides/slide15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181281FC-54B4-4547-A671-0E16254ECA74}" type="datetime1">
              <a:rPr lang="en-GB" smtClean="0"/>
              <a:t>05/10/2021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/>
              <a:t>Mathematical Models in Ecology - Competition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1AFC917D-1F23-C24A-A872-1275DB4EBA98}" type="datetime1">
              <a:rPr lang="en-GB" smtClean="0"/>
              <a:t>05/10/2021</a:t>
            </a:fld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/>
              <a:t>Mathematical Models in Ecology - Competition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3e2bb467-8b42-4c8b-93c8-6cd04590fb8c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Food</a:t>
            </a:r>
          </a:p>
        </p:txBody>
      </p:sp>
      <p:sp>
        <p:nvSpPr>
          <p:cNvPr id="5" name="date" descr="{&quot;templafy&quot;:{&quot;id&quot;:&quot;195ca46f-6491-49f5-b421-acea6c84b62c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28 September 2021</a:t>
            </a:r>
          </a:p>
        </p:txBody>
      </p:sp>
      <p:sp>
        <p:nvSpPr>
          <p:cNvPr id="7" name="text" descr="{&quot;templafy&quot;:{&quot;id&quot;:&quot;986187ad-f869-4614-ac7b-8322e2e57ef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Mathematical Models in Ecology - Competition systems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4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4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4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50.xml"/><Relationship Id="rId1" Type="http://schemas.openxmlformats.org/officeDocument/2006/relationships/customXml" Target="../../customXml/item49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1.png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5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3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3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36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3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3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Tragedy of the commons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/>
              <a:t>Group: Amalia Bogri, Christian </a:t>
            </a:r>
            <a:r>
              <a:rPr lang="en-GB" sz="3200" dirty="0" err="1"/>
              <a:t>Berrig</a:t>
            </a:r>
            <a:r>
              <a:rPr lang="en-GB" sz="3200" dirty="0"/>
              <a:t> &amp; Jonas </a:t>
            </a:r>
            <a:r>
              <a:rPr lang="en-GB" sz="3200" dirty="0" err="1"/>
              <a:t>Bolduan</a:t>
            </a:r>
            <a:endParaRPr lang="en-GB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 by agents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CB0BE-91D0-A64B-841F-B548B55FD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255446" y="4955650"/>
                <a:ext cx="3934967" cy="1729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 smtClean="0">
                    <a:latin typeface="+mj-lt"/>
                  </a:rPr>
                  <a:t>Equilibrium crayfish size: </a:t>
                </a:r>
              </a:p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 smtClean="0">
                    <a:latin typeface="+mj-lt"/>
                  </a:rPr>
                  <a:t>800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i="1" dirty="0">
                            <a:latin typeface="+mj-lt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+mj-lt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[</m:t>
                        </m:r>
                        <m:r>
                          <a:rPr lang="en-GB" i="1" dirty="0">
                            <a:latin typeface="+mj-lt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GB" i="1" dirty="0">
                                <a:latin typeface="+mj-lt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+mj-lt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𝑘𝑚</m:t>
                            </m:r>
                          </m:e>
                          <m:sup>
                            <m:r>
                              <a:rPr lang="en-GB" i="1" dirty="0">
                                <a:latin typeface="+mj-lt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i="1" dirty="0">
                        <a:latin typeface="+mj-lt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]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endParaRPr lang="en-GB" dirty="0" smtClean="0">
                  <a:latin typeface="+mj-lt"/>
                  <a:ea typeface="Cambria Math" panose="02040503050406030204" pitchFamily="18" charset="0"/>
                  <a:cs typeface="Open Sans" panose="020B0606030504020204" pitchFamily="34" charset="0"/>
                </a:endParaRPr>
              </a:p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 smtClean="0">
                    <a:latin typeface="+mj-lt"/>
                  </a:rPr>
                  <a:t>(negative agent size)</a:t>
                </a:r>
              </a:p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latin typeface="+mj-lt"/>
                </a:endParaRPr>
              </a:p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 smtClean="0">
                    <a:latin typeface="+mj-lt"/>
                  </a:rPr>
                  <a:t>Equilibrium agent size: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 smtClean="0">
                    <a:latin typeface="+mj-lt"/>
                  </a:rPr>
                  <a:t>318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i="1" dirty="0">
                            <a:latin typeface="+mj-lt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+mj-lt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[</m:t>
                        </m:r>
                        <m:r>
                          <a:rPr lang="en-GB" b="0" i="1" dirty="0" smtClean="0">
                            <a:latin typeface="+mj-lt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𝑏𝑜𝑎𝑡𝑠</m:t>
                        </m:r>
                      </m:num>
                      <m:den>
                        <m:sSup>
                          <m:sSupPr>
                            <m:ctrlPr>
                              <a:rPr lang="en-GB" i="1" dirty="0">
                                <a:latin typeface="+mj-lt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+mj-lt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𝑘𝑚</m:t>
                            </m:r>
                          </m:e>
                          <m:sup>
                            <m:r>
                              <a:rPr lang="en-GB" i="1" dirty="0">
                                <a:latin typeface="+mj-lt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i="1" dirty="0">
                        <a:latin typeface="+mj-lt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]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GB" dirty="0" smtClean="0">
                    <a:latin typeface="+mj-lt"/>
                  </a:rPr>
                  <a:t>(zero </a:t>
                </a:r>
                <a:r>
                  <a:rPr lang="en-GB" dirty="0" err="1" smtClean="0">
                    <a:latin typeface="+mj-lt"/>
                  </a:rPr>
                  <a:t>resourse</a:t>
                </a:r>
                <a:r>
                  <a:rPr lang="en-GB" dirty="0" smtClean="0">
                    <a:latin typeface="+mj-lt"/>
                  </a:rPr>
                  <a:t> size</a:t>
                </a:r>
                <a:r>
                  <a:rPr lang="en-GB" dirty="0">
                    <a:latin typeface="+mj-lt"/>
                  </a:rPr>
                  <a:t>)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latin typeface="+mj-lt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446" y="4955650"/>
                <a:ext cx="3934967" cy="1729448"/>
              </a:xfrm>
              <a:prstGeom prst="rect">
                <a:avLst/>
              </a:prstGeom>
              <a:blipFill>
                <a:blip r:embed="rId4"/>
                <a:stretch>
                  <a:fillRect l="-3096" t="-8099" b="-204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4" y="1484784"/>
            <a:ext cx="4392488" cy="2919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330" y="1484784"/>
            <a:ext cx="6939261" cy="2960007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6930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 by agents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CB0BE-91D0-A64B-841F-B548B55FD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1916832"/>
            <a:ext cx="10271671" cy="4143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799062" y="2492896"/>
                <a:ext cx="16970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F08080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𝑌</m:t>
                      </m:r>
                      <m:r>
                        <a:rPr lang="en-GB" sz="2800" i="1">
                          <a:solidFill>
                            <a:srgbClr val="F08080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F08080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𝑏𝐴</m:t>
                      </m:r>
                      <m:r>
                        <a:rPr lang="de-DE" sz="2800" b="0" i="1" smtClean="0">
                          <a:solidFill>
                            <a:srgbClr val="F08080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𝑁</m:t>
                      </m:r>
                    </m:oMath>
                  </m:oMathPara>
                </a14:m>
                <a:endParaRPr lang="en-GB" sz="3600" dirty="0">
                  <a:solidFill>
                    <a:srgbClr val="F08080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062" y="2492896"/>
                <a:ext cx="169700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630961" y="4653136"/>
                <a:ext cx="304720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/>
                  <a:t>Equilibrium </a:t>
                </a:r>
                <a:r>
                  <a:rPr lang="en-GB" dirty="0" smtClean="0"/>
                  <a:t>yield </a:t>
                </a:r>
                <a:r>
                  <a:rPr lang="en-GB" dirty="0"/>
                  <a:t>size: </a:t>
                </a:r>
              </a:p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 smtClean="0"/>
                  <a:t>1275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[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𝑘𝑚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]</m:t>
                    </m:r>
                    <m:r>
                      <m:rPr>
                        <m:nor/>
                      </m:rPr>
                      <a:rPr lang="en-GB" dirty="0"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endParaRPr lang="en-GB" dirty="0">
                  <a:ea typeface="Cambria Math" panose="02040503050406030204" pitchFamily="18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961" y="4653136"/>
                <a:ext cx="3047206" cy="584775"/>
              </a:xfrm>
              <a:prstGeom prst="rect">
                <a:avLst/>
              </a:prstGeom>
              <a:blipFill>
                <a:blip r:embed="rId6"/>
                <a:stretch>
                  <a:fillRect l="-1200" t="-15625" b="-9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4463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 by agents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CB0BE-91D0-A64B-841F-B548B55FD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" y="1052736"/>
            <a:ext cx="6452188" cy="26029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10781" y="1436864"/>
            <a:ext cx="324036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If the price triples (p = 15), the agents are doing better and have higher yield</a:t>
            </a:r>
            <a:endParaRPr lang="en-GB" sz="2000" dirty="0" smtClean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" y="3753488"/>
            <a:ext cx="6782678" cy="27363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73027" y="3864622"/>
            <a:ext cx="324036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If the cost triples (C = 60), the crayfish are doing better, and the agents have lower yield and numbers</a:t>
            </a:r>
            <a:endParaRPr lang="en-GB" sz="2000" dirty="0" smtClean="0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437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 by agents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CB0BE-91D0-A64B-841F-B548B55FD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30961" y="2750268"/>
            <a:ext cx="324036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If the rate at which effort is increased triples (w = 1.5), the system reaches equilibrium faster</a:t>
            </a:r>
            <a:endParaRPr lang="en-GB" sz="2000" dirty="0" smtClean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052736"/>
            <a:ext cx="8415595" cy="3395064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7052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 by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agents, python code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CB0BE-91D0-A64B-841F-B548B55FD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90550" y="1100045"/>
            <a:ext cx="4176464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# Parameters: 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K = 7000 # Carrying capacity 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b = 10/5 # Birth rate # Unit: [1 / year]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d = 1/5 # Death rate # Unit: [1 / year]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r = b-d # Growth rate # Unit: [1 / year] # r = 1.8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N0 = K # Initial population equal to Carrying capacity  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t = </a:t>
            </a:r>
            <a:r>
              <a:rPr lang="en-US" sz="800" dirty="0" err="1">
                <a:latin typeface="Consolas" panose="020B0609020204030204" pitchFamily="49" charset="0"/>
              </a:rPr>
              <a:t>np.linspace</a:t>
            </a:r>
            <a:r>
              <a:rPr lang="en-US" sz="800" dirty="0">
                <a:latin typeface="Consolas" panose="020B0609020204030204" pitchFamily="49" charset="0"/>
              </a:rPr>
              <a:t>(0, 1000, 10000) # in years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E = 0.8 # Effort # Exploitation  # Unit: [1/year</a:t>
            </a:r>
            <a:r>
              <a:rPr lang="en-US" sz="800" dirty="0" smtClean="0">
                <a:latin typeface="Consolas" panose="020B0609020204030204" pitchFamily="49" charset="0"/>
              </a:rPr>
              <a:t>]</a:t>
            </a: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w = 0.5 # rate at which effort is increased # Unit: [boat/</a:t>
            </a:r>
            <a:r>
              <a:rPr lang="en-US" sz="800" dirty="0" err="1">
                <a:latin typeface="Consolas" panose="020B0609020204030204" pitchFamily="49" charset="0"/>
              </a:rPr>
              <a:t>sqkm</a:t>
            </a:r>
            <a:r>
              <a:rPr lang="en-US" sz="800" dirty="0">
                <a:latin typeface="Consolas" panose="020B0609020204030204" pitchFamily="49" charset="0"/>
              </a:rPr>
              <a:t>/year]  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b = 0.005 # clearance rate # Unit: [km^2/ boat/year]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p= 5 # price per catch # Unit: [dollar/ crayfish]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C = 20 #cost of exploitation per agent per time # Unit [dollar/year/boat]</a:t>
            </a:r>
          </a:p>
          <a:p>
            <a:pPr>
              <a:spcBef>
                <a:spcPts val="0"/>
              </a:spcBef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 err="1">
                <a:latin typeface="Consolas" panose="020B0609020204030204" pitchFamily="49" charset="0"/>
              </a:rPr>
              <a:t>params</a:t>
            </a:r>
            <a:r>
              <a:rPr lang="en-US" sz="800" dirty="0">
                <a:latin typeface="Consolas" panose="020B0609020204030204" pitchFamily="49" charset="0"/>
              </a:rPr>
              <a:t> = (r, K, E, w, b, p </a:t>
            </a:r>
            <a:r>
              <a:rPr lang="en-US" sz="800" dirty="0" smtClean="0">
                <a:latin typeface="Consolas" panose="020B0609020204030204" pitchFamily="49" charset="0"/>
              </a:rPr>
              <a:t>)</a:t>
            </a: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 err="1">
                <a:latin typeface="Consolas" panose="020B0609020204030204" pitchFamily="49" charset="0"/>
              </a:rPr>
              <a:t>init_state</a:t>
            </a:r>
            <a:r>
              <a:rPr lang="en-US" sz="800" dirty="0">
                <a:latin typeface="Consolas" panose="020B0609020204030204" pitchFamily="49" charset="0"/>
              </a:rPr>
              <a:t> = [K, 100</a:t>
            </a:r>
            <a:r>
              <a:rPr lang="en-US" sz="800" dirty="0" smtClean="0"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solve([r*(1-(Ns/K))*Ns - Ns*As*b, w*(p*b*Ns/C - 1</a:t>
            </a:r>
            <a:r>
              <a:rPr lang="pt-BR" sz="800" dirty="0" smtClean="0">
                <a:latin typeface="Consolas" panose="020B0609020204030204" pitchFamily="49" charset="0"/>
              </a:rPr>
              <a:t>)])</a:t>
            </a:r>
          </a:p>
          <a:p>
            <a:pPr>
              <a:spcBef>
                <a:spcPts val="0"/>
              </a:spcBef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Y = lambda N, A: b*N*A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Ndot</a:t>
            </a:r>
            <a:r>
              <a:rPr lang="en-GB" sz="800" dirty="0">
                <a:latin typeface="Consolas" panose="020B0609020204030204" pitchFamily="49" charset="0"/>
              </a:rPr>
              <a:t> = lambda N: r*(1 - N/K)*N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Nstar_pred</a:t>
            </a:r>
            <a:r>
              <a:rPr lang="en-GB" sz="800" dirty="0">
                <a:latin typeface="Consolas" panose="020B0609020204030204" pitchFamily="49" charset="0"/>
              </a:rPr>
              <a:t> = lambda : C/(p*b)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Astar_pred</a:t>
            </a:r>
            <a:r>
              <a:rPr lang="en-GB" sz="800" dirty="0">
                <a:latin typeface="Consolas" panose="020B0609020204030204" pitchFamily="49" charset="0"/>
              </a:rPr>
              <a:t> = lambda </a:t>
            </a:r>
            <a:r>
              <a:rPr lang="en-GB" sz="800" dirty="0" err="1">
                <a:latin typeface="Consolas" panose="020B0609020204030204" pitchFamily="49" charset="0"/>
              </a:rPr>
              <a:t>Nst</a:t>
            </a:r>
            <a:r>
              <a:rPr lang="en-GB" sz="800" dirty="0">
                <a:latin typeface="Consolas" panose="020B0609020204030204" pitchFamily="49" charset="0"/>
              </a:rPr>
              <a:t>: (r/b)*(1-Nst/(K))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PI = lambda n: p*b*n - C # profit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def</a:t>
            </a:r>
            <a:r>
              <a:rPr lang="en-GB" sz="800" dirty="0">
                <a:latin typeface="Consolas" panose="020B0609020204030204" pitchFamily="49" charset="0"/>
              </a:rPr>
              <a:t> </a:t>
            </a:r>
            <a:r>
              <a:rPr lang="en-GB" sz="800" dirty="0" err="1">
                <a:latin typeface="Consolas" panose="020B0609020204030204" pitchFamily="49" charset="0"/>
              </a:rPr>
              <a:t>deriv_pred</a:t>
            </a:r>
            <a:r>
              <a:rPr lang="en-GB" sz="800" dirty="0">
                <a:latin typeface="Consolas" panose="020B0609020204030204" pitchFamily="49" charset="0"/>
              </a:rPr>
              <a:t>(state, t, *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N, A = state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r, K, E, w, b, p = 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# </a:t>
            </a:r>
            <a:r>
              <a:rPr lang="en-GB" sz="800" dirty="0" err="1">
                <a:latin typeface="Consolas" panose="020B0609020204030204" pitchFamily="49" charset="0"/>
              </a:rPr>
              <a:t>dN_dt</a:t>
            </a:r>
            <a:r>
              <a:rPr lang="en-GB" sz="800" dirty="0">
                <a:latin typeface="Consolas" panose="020B0609020204030204" pitchFamily="49" charset="0"/>
              </a:rPr>
              <a:t> = (r*(1 - N/K) - E)*N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dN_dt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Ndot</a:t>
            </a:r>
            <a:r>
              <a:rPr lang="en-GB" sz="800" dirty="0">
                <a:latin typeface="Consolas" panose="020B0609020204030204" pitchFamily="49" charset="0"/>
              </a:rPr>
              <a:t>(N) - Y(N, A)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dA_dt</a:t>
            </a:r>
            <a:r>
              <a:rPr lang="en-GB" sz="800" dirty="0">
                <a:latin typeface="Consolas" panose="020B0609020204030204" pitchFamily="49" charset="0"/>
              </a:rPr>
              <a:t> = w*PI(N)/C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return 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([</a:t>
            </a:r>
            <a:r>
              <a:rPr lang="en-GB" sz="800" dirty="0" err="1">
                <a:latin typeface="Consolas" panose="020B0609020204030204" pitchFamily="49" charset="0"/>
              </a:rPr>
              <a:t>dN_dt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dA_dt</a:t>
            </a:r>
            <a:r>
              <a:rPr lang="en-GB" sz="800" dirty="0" smtClean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sol = odeint(deriv_pred, init_state, t, params).T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N, A = sol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99514" y="1050489"/>
            <a:ext cx="7312316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fig, ax1 = plt.subplots(1,1, figsize=(15, 6), tight_layout=True)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ax2 = ax1.twinx()</a:t>
            </a:r>
          </a:p>
          <a:p>
            <a:pPr>
              <a:spcBef>
                <a:spcPts val="0"/>
              </a:spcBef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ax1.plot(t, N, label="Resource, N(t)", color='steelblue')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ax1.axhline(N[0], alpha=0.5, linestyle="--", color="cyan", linewidth=2, label="$N(0) = K$")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ax2.plot(t, A, label="Agents, A(t)", color='mediumvioletred')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ax1.axhline(Nstar_pred(), alpha=0.5, linestyle="--", color='steelblue', linewidth=2, label="$N^{*}$")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ax2.axhline(Astar_pred(Nstar_pred()), alpha=0.5, linestyle="--", color="magenta" , linewidth=2, label="$A^{*}$")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ax1.plot(t, Y(N,A), label='Yield $\\left[kg/km^{2} year\\right]$',  color = '</a:t>
            </a:r>
            <a:r>
              <a:rPr lang="en-US" sz="800" dirty="0" err="1">
                <a:latin typeface="Consolas" panose="020B0609020204030204" pitchFamily="49" charset="0"/>
              </a:rPr>
              <a:t>lightcoral</a:t>
            </a:r>
            <a:r>
              <a:rPr lang="en-US" sz="800" dirty="0" smtClean="0">
                <a:latin typeface="Consolas" panose="020B0609020204030204" pitchFamily="49" charset="0"/>
              </a:rPr>
              <a:t>')</a:t>
            </a:r>
            <a:endParaRPr lang="pt-BR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ax1.set_ylabel('Crayfish $\\left[kg/km^{2}\\right]$', color='steelblue')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ax2.set_ylabel('Agents $\\left[boats/km^{2}\\right]$', color='mediumvioletred') 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ax1.set_xlabel('Time [years]') 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ax1.plot([], [], color='mediumvioletred', label="Agents, A(t)")</a:t>
            </a:r>
          </a:p>
          <a:p>
            <a:pPr>
              <a:spcBef>
                <a:spcPts val="0"/>
              </a:spcBef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ax1.legend(bbox_to_anchor=(1.2, 1.), loc=2, borderaxespad=0.7, fontsize=20) 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ax1.set_ylim(bottom=0)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ax2.set_ylim(bottom=0)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ax2.set_ylim(0, 500)</a:t>
            </a:r>
          </a:p>
          <a:p>
            <a:pPr>
              <a:spcBef>
                <a:spcPts val="0"/>
              </a:spcBef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fig, ax1 = plt.subplots(1,1, figsize=(9, 6), tight_layout=True)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ax1.plot(N, A, color='mediumpurple')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ax1.set_xlabel('Crayfish $\\left[kg/km^{2}\\right]$', color='steelblue') 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ax1.set_ylabel('Agents $\\left[boats/km^{2}\\right]$', color='mediumvioletred') 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ax1.set_ylim(bottom=0)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ax1.grid()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plt.show()</a:t>
            </a:r>
          </a:p>
          <a:p>
            <a:pPr>
              <a:spcBef>
                <a:spcPts val="0"/>
              </a:spcBef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print(min(N))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print(max(A))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print(Nstar_pred())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print(Astar_pred(Nstar_pred()))</a:t>
            </a:r>
          </a:p>
          <a:p>
            <a:pPr>
              <a:spcBef>
                <a:spcPts val="0"/>
              </a:spcBef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ns = np.linspace(0, K, 1001)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fig, ax1 = plt.subplots(1,1, figsize=(14, 6), tight_layout=True)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ax1.plot(ns, Astar_pred(ns), color='mediumpurple', label="$A^{*} = \\frac{r}{b} \\left( 1- \\frac{N^{*}}{K} \\right)$")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ax1.axvline(K, alpha=0.5, linestyle="--", color='steelblue', linewidth=2, label="$K$")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ax1.axhline(r/b, alpha=0.5, linestyle="--", color='mediumvioletred', linewidth=2, label="$\\frac{r}{b}$")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ax1.axhline(C/(p*b), linestyle="--", color='mediumseagreen', linewidth=2, label="$\\frac{C}{pb}$")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ax1.set_xlabel("$N^{*}$")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ax1.set_xlabel('Crayfish $\\left[kg/km^{2}\\right]$', color='steelblue') 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ax1.set_ylabel('Equilibrium Agents $\\left[boats/km^{2}\\right]$', color='mediumvioletred') 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ax1.legend(bbox_to_anchor=(1.05, 1.), loc=2, borderaxespad=0.5, fontsize=20) 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ax1.grid()</a:t>
            </a:r>
            <a:endParaRPr lang="en-GB" sz="800" dirty="0">
              <a:latin typeface="Consolas" panose="020B0609020204030204" pitchFamily="49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1687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 bwMode="auto">
          <a:xfrm>
            <a:off x="370761" y="1322233"/>
            <a:ext cx="3132158" cy="145869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Yield independent of abundance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CB0BE-91D0-A64B-841F-B548B55FD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514074" y="1933996"/>
                <a:ext cx="2801921" cy="68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𝑑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𝑁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GB" sz="2000" i="1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𝑟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sz="2000" dirty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00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sz="2000" b="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de-DE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𝑁</m:t>
                      </m:r>
                      <m:r>
                        <a:rPr lang="en-GB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</m:t>
                      </m:r>
                      <m:r>
                        <a:rPr lang="en-GB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𝑧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𝐸</m:t>
                      </m:r>
                    </m:oMath>
                  </m:oMathPara>
                </a14:m>
                <a:endParaRPr lang="en-GB" sz="2800" dirty="0">
                  <a:solidFill>
                    <a:schemeClr val="accent4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4" y="1933996"/>
                <a:ext cx="2801921" cy="683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60728" y="1394516"/>
            <a:ext cx="24661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2800" b="1" dirty="0" smtClean="0">
                <a:latin typeface="Ink Free" panose="03080402000500000000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Crayfish</a:t>
            </a:r>
            <a:r>
              <a:rPr lang="en-GB" sz="2800" b="1" dirty="0">
                <a:latin typeface="Ink Free" panose="03080402000500000000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2800" b="1" i="1" dirty="0"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N</a:t>
            </a:r>
            <a:endParaRPr lang="en-GB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526652"/>
                  </p:ext>
                </p:extLst>
              </p:nvPr>
            </p:nvGraphicFramePr>
            <p:xfrm>
              <a:off x="3718942" y="1326302"/>
              <a:ext cx="6794087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18050">
                      <a:extLst>
                        <a:ext uri="{9D8B030D-6E8A-4147-A177-3AD203B41FA5}">
                          <a16:colId xmlns:a16="http://schemas.microsoft.com/office/drawing/2014/main" val="2625630309"/>
                        </a:ext>
                      </a:extLst>
                    </a:gridCol>
                    <a:gridCol w="1435119">
                      <a:extLst>
                        <a:ext uri="{9D8B030D-6E8A-4147-A177-3AD203B41FA5}">
                          <a16:colId xmlns:a16="http://schemas.microsoft.com/office/drawing/2014/main" val="660407387"/>
                        </a:ext>
                      </a:extLst>
                    </a:gridCol>
                    <a:gridCol w="1620459">
                      <a:extLst>
                        <a:ext uri="{9D8B030D-6E8A-4147-A177-3AD203B41FA5}">
                          <a16:colId xmlns:a16="http://schemas.microsoft.com/office/drawing/2014/main" val="1559557530"/>
                        </a:ext>
                      </a:extLst>
                    </a:gridCol>
                    <a:gridCol w="1620459">
                      <a:extLst>
                        <a:ext uri="{9D8B030D-6E8A-4147-A177-3AD203B41FA5}">
                          <a16:colId xmlns:a16="http://schemas.microsoft.com/office/drawing/2014/main" val="35911738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Calculation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Value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362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Resource density,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𝑘𝑔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𝑘𝑚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342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Carrying capacity,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𝑘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𝑘</m:t>
                                        </m:r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7000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942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Growth rate,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r</m:t>
                                </m:r>
                                <m: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𝑏𝑟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−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1.8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81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Effort,</a:t>
                          </a:r>
                          <a:r>
                            <a:rPr lang="en-GB" sz="16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0.8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39556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526652"/>
                  </p:ext>
                </p:extLst>
              </p:nvPr>
            </p:nvGraphicFramePr>
            <p:xfrm>
              <a:off x="3718942" y="1326302"/>
              <a:ext cx="6794087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18050">
                      <a:extLst>
                        <a:ext uri="{9D8B030D-6E8A-4147-A177-3AD203B41FA5}">
                          <a16:colId xmlns:a16="http://schemas.microsoft.com/office/drawing/2014/main" val="2625630309"/>
                        </a:ext>
                      </a:extLst>
                    </a:gridCol>
                    <a:gridCol w="1435119">
                      <a:extLst>
                        <a:ext uri="{9D8B030D-6E8A-4147-A177-3AD203B41FA5}">
                          <a16:colId xmlns:a16="http://schemas.microsoft.com/office/drawing/2014/main" val="660407387"/>
                        </a:ext>
                      </a:extLst>
                    </a:gridCol>
                    <a:gridCol w="1620459">
                      <a:extLst>
                        <a:ext uri="{9D8B030D-6E8A-4147-A177-3AD203B41FA5}">
                          <a16:colId xmlns:a16="http://schemas.microsoft.com/office/drawing/2014/main" val="1559557530"/>
                        </a:ext>
                      </a:extLst>
                    </a:gridCol>
                    <a:gridCol w="1620459">
                      <a:extLst>
                        <a:ext uri="{9D8B030D-6E8A-4147-A177-3AD203B41FA5}">
                          <a16:colId xmlns:a16="http://schemas.microsoft.com/office/drawing/2014/main" val="35911738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Calculation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Value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362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7" t="-103279" r="-221552" b="-4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9549" t="-103279" r="-101504" b="-4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342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7" t="-203279" r="-221552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9549" t="-203279" r="-101504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7000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942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7" t="-303279" r="-221552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48511" t="-303279" r="-228085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9549" t="-303279" r="-101504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1.8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81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7" t="-403279" r="-221552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9549" t="-403279" r="-101504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0.8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395564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84" y="3501008"/>
            <a:ext cx="5841571" cy="29070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8702" y="4857715"/>
            <a:ext cx="32403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The system reaches equilibrium relatively fast.</a:t>
            </a:r>
            <a:endParaRPr lang="en-GB" sz="2000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29" y="3501008"/>
            <a:ext cx="5524237" cy="2736304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63810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 by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agents, python code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CB0BE-91D0-A64B-841F-B548B55FD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90550" y="1100045"/>
            <a:ext cx="4176464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# Parameters: 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K = 7000 # Carrying capacity 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b = 10/5 # Birth rate # Unit: [1 / year]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d = 1/5 # Death rate # Unit: [1 / year]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r = b-d # Growth rate # Unit: [1 / year] # r = 1.8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N0 = K # Initial population equal to Carrying capacity  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t = </a:t>
            </a:r>
            <a:r>
              <a:rPr lang="en-US" sz="800" dirty="0" err="1">
                <a:latin typeface="Consolas" panose="020B0609020204030204" pitchFamily="49" charset="0"/>
              </a:rPr>
              <a:t>np.linspace</a:t>
            </a:r>
            <a:r>
              <a:rPr lang="en-US" sz="800" dirty="0">
                <a:latin typeface="Consolas" panose="020B0609020204030204" pitchFamily="49" charset="0"/>
              </a:rPr>
              <a:t>(0, 10, 100) # in years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E = 0.8 # Effort # Exploitation  # Unit: [1/year]</a:t>
            </a:r>
          </a:p>
          <a:p>
            <a:pPr>
              <a:spcBef>
                <a:spcPts val="0"/>
              </a:spcBef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w = 0.5 # rate at which effort is increased # Unit: [boat/</a:t>
            </a:r>
            <a:r>
              <a:rPr lang="en-US" sz="800" dirty="0" err="1">
                <a:latin typeface="Consolas" panose="020B0609020204030204" pitchFamily="49" charset="0"/>
              </a:rPr>
              <a:t>sqkm</a:t>
            </a:r>
            <a:r>
              <a:rPr lang="en-US" sz="800" dirty="0">
                <a:latin typeface="Consolas" panose="020B0609020204030204" pitchFamily="49" charset="0"/>
              </a:rPr>
              <a:t>/year]  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b = 0.005 # clearance rate # Unit: [km^2/ boat/year]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p= 5 # price per catch # Unit: [dollar/ crayfish]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C = 20 #cost of exploitation per agent per time # Unit [dollar/year/boat]</a:t>
            </a:r>
          </a:p>
          <a:p>
            <a:pPr>
              <a:spcBef>
                <a:spcPts val="0"/>
              </a:spcBef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 err="1">
                <a:latin typeface="Consolas" panose="020B0609020204030204" pitchFamily="49" charset="0"/>
              </a:rPr>
              <a:t>params</a:t>
            </a:r>
            <a:r>
              <a:rPr lang="en-US" sz="800" dirty="0">
                <a:latin typeface="Consolas" panose="020B0609020204030204" pitchFamily="49" charset="0"/>
              </a:rPr>
              <a:t> = (r, K, E, w, b, p )</a:t>
            </a:r>
          </a:p>
          <a:p>
            <a:pPr>
              <a:spcBef>
                <a:spcPts val="0"/>
              </a:spcBef>
            </a:pPr>
            <a:r>
              <a:rPr lang="en-US" sz="800" dirty="0" err="1">
                <a:latin typeface="Consolas" panose="020B0609020204030204" pitchFamily="49" charset="0"/>
              </a:rPr>
              <a:t>init_state</a:t>
            </a:r>
            <a:r>
              <a:rPr lang="en-US" sz="800" dirty="0">
                <a:latin typeface="Consolas" panose="020B0609020204030204" pitchFamily="49" charset="0"/>
              </a:rPr>
              <a:t> = [K, 100]</a:t>
            </a:r>
          </a:p>
          <a:p>
            <a:pPr>
              <a:spcBef>
                <a:spcPts val="0"/>
              </a:spcBef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Y = lambda : 3000*E ## TODO: choose parameters wisely!</a:t>
            </a:r>
          </a:p>
          <a:p>
            <a:pPr>
              <a:spcBef>
                <a:spcPts val="0"/>
              </a:spcBef>
            </a:pPr>
            <a:r>
              <a:rPr lang="en-US" sz="800" dirty="0" err="1">
                <a:latin typeface="Consolas" panose="020B0609020204030204" pitchFamily="49" charset="0"/>
              </a:rPr>
              <a:t>Ndot</a:t>
            </a:r>
            <a:r>
              <a:rPr lang="en-US" sz="800" dirty="0">
                <a:latin typeface="Consolas" panose="020B0609020204030204" pitchFamily="49" charset="0"/>
              </a:rPr>
              <a:t> = lambda N: r*(1 - N/K)*N</a:t>
            </a:r>
          </a:p>
          <a:p>
            <a:pPr>
              <a:spcBef>
                <a:spcPts val="0"/>
              </a:spcBef>
            </a:pPr>
            <a:r>
              <a:rPr lang="en-US" sz="800" dirty="0" err="1">
                <a:latin typeface="Consolas" panose="020B0609020204030204" pitchFamily="49" charset="0"/>
              </a:rPr>
              <a:t>Nstar_const_Y</a:t>
            </a:r>
            <a:r>
              <a:rPr lang="en-US" sz="800" dirty="0">
                <a:latin typeface="Consolas" panose="020B0609020204030204" pitchFamily="49" charset="0"/>
              </a:rPr>
              <a:t> = lambda : (1/2)*(K + </a:t>
            </a:r>
            <a:r>
              <a:rPr lang="en-US" sz="800" dirty="0" err="1">
                <a:latin typeface="Consolas" panose="020B0609020204030204" pitchFamily="49" charset="0"/>
              </a:rPr>
              <a:t>np.sqrt</a:t>
            </a:r>
            <a:r>
              <a:rPr lang="en-US" sz="800" dirty="0">
                <a:latin typeface="Consolas" panose="020B0609020204030204" pitchFamily="49" charset="0"/>
              </a:rPr>
              <a:t>((K*K) - 4*K*Y()/r))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# </a:t>
            </a:r>
            <a:r>
              <a:rPr lang="en-US" sz="800" dirty="0" err="1">
                <a:latin typeface="Consolas" panose="020B0609020204030204" pitchFamily="49" charset="0"/>
              </a:rPr>
              <a:t>Astar_const_Y</a:t>
            </a:r>
            <a:r>
              <a:rPr lang="en-US" sz="800" dirty="0">
                <a:latin typeface="Consolas" panose="020B0609020204030204" pitchFamily="49" charset="0"/>
              </a:rPr>
              <a:t> = lambda </a:t>
            </a:r>
            <a:r>
              <a:rPr lang="en-US" sz="800" dirty="0" err="1">
                <a:latin typeface="Consolas" panose="020B0609020204030204" pitchFamily="49" charset="0"/>
              </a:rPr>
              <a:t>Nst</a:t>
            </a:r>
            <a:r>
              <a:rPr lang="en-US" sz="800" dirty="0">
                <a:latin typeface="Consolas" panose="020B0609020204030204" pitchFamily="49" charset="0"/>
              </a:rPr>
              <a:t>: (r/b)*(1-Nst/(K))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#PI = lambda n: p*b*n - C # profit</a:t>
            </a:r>
          </a:p>
          <a:p>
            <a:pPr>
              <a:spcBef>
                <a:spcPts val="0"/>
              </a:spcBef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 err="1">
                <a:latin typeface="Consolas" panose="020B0609020204030204" pitchFamily="49" charset="0"/>
              </a:rPr>
              <a:t>def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deriv_const_Y</a:t>
            </a:r>
            <a:r>
              <a:rPr lang="en-US" sz="800" dirty="0">
                <a:latin typeface="Consolas" panose="020B0609020204030204" pitchFamily="49" charset="0"/>
              </a:rPr>
              <a:t>(state, t, *</a:t>
            </a:r>
            <a:r>
              <a:rPr lang="en-US" sz="800" dirty="0" err="1">
                <a:latin typeface="Consolas" panose="020B0609020204030204" pitchFamily="49" charset="0"/>
              </a:rPr>
              <a:t>params</a:t>
            </a:r>
            <a:r>
              <a:rPr lang="en-US" sz="800" dirty="0"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    N, A = state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    r, K, E, w, b, p = </a:t>
            </a:r>
            <a:r>
              <a:rPr lang="en-US" sz="800" dirty="0" err="1">
                <a:latin typeface="Consolas" panose="020B0609020204030204" pitchFamily="49" charset="0"/>
              </a:rPr>
              <a:t>params</a:t>
            </a: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    # </a:t>
            </a:r>
            <a:r>
              <a:rPr lang="en-US" sz="800" dirty="0" err="1">
                <a:latin typeface="Consolas" panose="020B0609020204030204" pitchFamily="49" charset="0"/>
              </a:rPr>
              <a:t>dN_dt</a:t>
            </a:r>
            <a:r>
              <a:rPr lang="en-US" sz="800" dirty="0">
                <a:latin typeface="Consolas" panose="020B0609020204030204" pitchFamily="49" charset="0"/>
              </a:rPr>
              <a:t> = (r*(1 - N/K) - E)*N 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</a:rPr>
              <a:t>dN_dt</a:t>
            </a:r>
            <a:r>
              <a:rPr lang="en-US" sz="800" dirty="0">
                <a:latin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</a:rPr>
              <a:t>Ndot</a:t>
            </a:r>
            <a:r>
              <a:rPr lang="en-US" sz="800" dirty="0">
                <a:latin typeface="Consolas" panose="020B0609020204030204" pitchFamily="49" charset="0"/>
              </a:rPr>
              <a:t>(N) - Y()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</a:rPr>
              <a:t>dA_dt</a:t>
            </a:r>
            <a:r>
              <a:rPr lang="en-US" sz="800" dirty="0">
                <a:latin typeface="Consolas" panose="020B0609020204030204" pitchFamily="49" charset="0"/>
              </a:rPr>
              <a:t> = w*PI(N)/C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    return </a:t>
            </a:r>
            <a:r>
              <a:rPr lang="en-US" sz="800" dirty="0" err="1">
                <a:latin typeface="Consolas" panose="020B0609020204030204" pitchFamily="49" charset="0"/>
              </a:rPr>
              <a:t>np.array</a:t>
            </a:r>
            <a:r>
              <a:rPr lang="en-US" sz="800" dirty="0">
                <a:latin typeface="Consolas" panose="020B0609020204030204" pitchFamily="49" charset="0"/>
              </a:rPr>
              <a:t>([</a:t>
            </a:r>
            <a:r>
              <a:rPr lang="en-US" sz="800" dirty="0" err="1">
                <a:latin typeface="Consolas" panose="020B0609020204030204" pitchFamily="49" charset="0"/>
              </a:rPr>
              <a:t>dN_dt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dA_dt</a:t>
            </a:r>
            <a:r>
              <a:rPr lang="en-US" sz="800" dirty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 err="1">
                <a:latin typeface="Consolas" panose="020B0609020204030204" pitchFamily="49" charset="0"/>
              </a:rPr>
              <a:t>params</a:t>
            </a:r>
            <a:r>
              <a:rPr lang="en-US" sz="800" dirty="0">
                <a:latin typeface="Consolas" panose="020B0609020204030204" pitchFamily="49" charset="0"/>
              </a:rPr>
              <a:t> = (r, K, E, w, b, p)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sol = </a:t>
            </a:r>
            <a:r>
              <a:rPr lang="en-US" sz="800" dirty="0" err="1">
                <a:latin typeface="Consolas" panose="020B0609020204030204" pitchFamily="49" charset="0"/>
              </a:rPr>
              <a:t>odeint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deriv_const_Y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init_state</a:t>
            </a:r>
            <a:r>
              <a:rPr lang="en-US" sz="800" dirty="0">
                <a:latin typeface="Consolas" panose="020B0609020204030204" pitchFamily="49" charset="0"/>
              </a:rPr>
              <a:t>, t, </a:t>
            </a:r>
            <a:r>
              <a:rPr lang="en-US" sz="800" dirty="0" err="1">
                <a:latin typeface="Consolas" panose="020B0609020204030204" pitchFamily="49" charset="0"/>
              </a:rPr>
              <a:t>params</a:t>
            </a:r>
            <a:r>
              <a:rPr lang="en-US" sz="800" dirty="0">
                <a:latin typeface="Consolas" panose="020B0609020204030204" pitchFamily="49" charset="0"/>
              </a:rPr>
              <a:t>).T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N, A = </a:t>
            </a:r>
            <a:r>
              <a:rPr lang="en-US" sz="800" dirty="0" smtClean="0">
                <a:latin typeface="Consolas" panose="020B0609020204030204" pitchFamily="49" charset="0"/>
              </a:rPr>
              <a:t>sol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3118" y="952648"/>
            <a:ext cx="6520228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fig, ax1 = </a:t>
            </a:r>
            <a:r>
              <a:rPr lang="en-US" sz="800" dirty="0" err="1">
                <a:latin typeface="Consolas" panose="020B0609020204030204" pitchFamily="49" charset="0"/>
              </a:rPr>
              <a:t>plt.subplots</a:t>
            </a:r>
            <a:r>
              <a:rPr lang="en-US" sz="800" dirty="0">
                <a:latin typeface="Consolas" panose="020B0609020204030204" pitchFamily="49" charset="0"/>
              </a:rPr>
              <a:t>(1,1, </a:t>
            </a:r>
            <a:r>
              <a:rPr lang="en-US" sz="800" dirty="0" err="1">
                <a:latin typeface="Consolas" panose="020B0609020204030204" pitchFamily="49" charset="0"/>
              </a:rPr>
              <a:t>figsize</a:t>
            </a:r>
            <a:r>
              <a:rPr lang="en-US" sz="800" dirty="0">
                <a:latin typeface="Consolas" panose="020B0609020204030204" pitchFamily="49" charset="0"/>
              </a:rPr>
              <a:t>=(12, 6), </a:t>
            </a:r>
            <a:r>
              <a:rPr lang="en-US" sz="800" dirty="0" err="1">
                <a:latin typeface="Consolas" panose="020B0609020204030204" pitchFamily="49" charset="0"/>
              </a:rPr>
              <a:t>tight_layout</a:t>
            </a:r>
            <a:r>
              <a:rPr lang="en-US" sz="800" dirty="0">
                <a:latin typeface="Consolas" panose="020B0609020204030204" pitchFamily="49" charset="0"/>
              </a:rPr>
              <a:t>=True)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ax2 = ax1.twinx()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# ax1.grid()</a:t>
            </a:r>
          </a:p>
          <a:p>
            <a:pPr>
              <a:spcBef>
                <a:spcPts val="0"/>
              </a:spcBef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ax1.plot(t, N, label="Resource, N(t)")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ax1.axhline(N[0], alpha=0.5, </a:t>
            </a:r>
            <a:r>
              <a:rPr lang="en-US" sz="800" dirty="0" err="1">
                <a:latin typeface="Consolas" panose="020B0609020204030204" pitchFamily="49" charset="0"/>
              </a:rPr>
              <a:t>linestyle</a:t>
            </a:r>
            <a:r>
              <a:rPr lang="en-US" sz="800" dirty="0">
                <a:latin typeface="Consolas" panose="020B0609020204030204" pitchFamily="49" charset="0"/>
              </a:rPr>
              <a:t>="--", color="cyan", linewidth=2, label="$N(0) = K$")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# ax1.plot(t, A, label="Agents, A(t)")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ax1.axhline(</a:t>
            </a:r>
            <a:r>
              <a:rPr lang="en-US" sz="800" dirty="0" err="1">
                <a:latin typeface="Consolas" panose="020B0609020204030204" pitchFamily="49" charset="0"/>
              </a:rPr>
              <a:t>Nstar_const_Y</a:t>
            </a:r>
            <a:r>
              <a:rPr lang="en-US" sz="800" dirty="0">
                <a:latin typeface="Consolas" panose="020B0609020204030204" pitchFamily="49" charset="0"/>
              </a:rPr>
              <a:t>(), alpha=0.5, </a:t>
            </a:r>
            <a:r>
              <a:rPr lang="en-US" sz="800" dirty="0" err="1">
                <a:latin typeface="Consolas" panose="020B0609020204030204" pitchFamily="49" charset="0"/>
              </a:rPr>
              <a:t>linestyle</a:t>
            </a:r>
            <a:r>
              <a:rPr lang="en-US" sz="800" dirty="0">
                <a:latin typeface="Consolas" panose="020B0609020204030204" pitchFamily="49" charset="0"/>
              </a:rPr>
              <a:t>="--", color="magenta", linewidth=2, label="$N^{*}$")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#ax1.axhline(</a:t>
            </a:r>
            <a:r>
              <a:rPr lang="en-US" sz="800" dirty="0" err="1">
                <a:latin typeface="Consolas" panose="020B0609020204030204" pitchFamily="49" charset="0"/>
              </a:rPr>
              <a:t>Astar_pred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Nstar_pred</a:t>
            </a:r>
            <a:r>
              <a:rPr lang="en-US" sz="800" dirty="0">
                <a:latin typeface="Consolas" panose="020B0609020204030204" pitchFamily="49" charset="0"/>
              </a:rPr>
              <a:t>()), alpha=0.5, </a:t>
            </a:r>
            <a:r>
              <a:rPr lang="en-US" sz="800" dirty="0" err="1">
                <a:latin typeface="Consolas" panose="020B0609020204030204" pitchFamily="49" charset="0"/>
              </a:rPr>
              <a:t>linestyle</a:t>
            </a:r>
            <a:r>
              <a:rPr lang="en-US" sz="800" dirty="0">
                <a:latin typeface="Consolas" panose="020B0609020204030204" pitchFamily="49" charset="0"/>
              </a:rPr>
              <a:t>="--", color="lime", linewidth=2, label="$A^{*}$")</a:t>
            </a:r>
          </a:p>
          <a:p>
            <a:pPr>
              <a:spcBef>
                <a:spcPts val="0"/>
              </a:spcBef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# ax1.set_ylabel('Resources [FILL]')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# ax2.set_ylabel('Agents [FILL]', color = '</a:t>
            </a:r>
            <a:r>
              <a:rPr lang="en-US" sz="800" dirty="0" err="1">
                <a:latin typeface="Consolas" panose="020B0609020204030204" pitchFamily="49" charset="0"/>
              </a:rPr>
              <a:t>mediumseagreen</a:t>
            </a:r>
            <a:r>
              <a:rPr lang="en-US" sz="800" dirty="0">
                <a:latin typeface="Consolas" panose="020B0609020204030204" pitchFamily="49" charset="0"/>
              </a:rPr>
              <a:t>') 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ax1.set_xlabel('Time [years]') 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ax1.set_ylim(bottom=0)</a:t>
            </a:r>
          </a:p>
          <a:p>
            <a:pPr>
              <a:spcBef>
                <a:spcPts val="0"/>
              </a:spcBef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>
                <a:latin typeface="Consolas" panose="020B0609020204030204" pitchFamily="49" charset="0"/>
              </a:rPr>
              <a:t>ax1.legend(</a:t>
            </a:r>
            <a:r>
              <a:rPr lang="en-US" sz="800" dirty="0" err="1">
                <a:latin typeface="Consolas" panose="020B0609020204030204" pitchFamily="49" charset="0"/>
              </a:rPr>
              <a:t>bbox_to_anchor</a:t>
            </a:r>
            <a:r>
              <a:rPr lang="en-US" sz="800" dirty="0">
                <a:latin typeface="Consolas" panose="020B0609020204030204" pitchFamily="49" charset="0"/>
              </a:rPr>
              <a:t>=(1.05, 1.), </a:t>
            </a:r>
            <a:r>
              <a:rPr lang="en-US" sz="800" dirty="0" err="1">
                <a:latin typeface="Consolas" panose="020B0609020204030204" pitchFamily="49" charset="0"/>
              </a:rPr>
              <a:t>loc</a:t>
            </a:r>
            <a:r>
              <a:rPr lang="en-US" sz="800" dirty="0">
                <a:latin typeface="Consolas" panose="020B0609020204030204" pitchFamily="49" charset="0"/>
              </a:rPr>
              <a:t>=2, </a:t>
            </a:r>
            <a:r>
              <a:rPr lang="en-US" sz="800" dirty="0" err="1">
                <a:latin typeface="Consolas" panose="020B0609020204030204" pitchFamily="49" charset="0"/>
              </a:rPr>
              <a:t>borderaxespad</a:t>
            </a:r>
            <a:r>
              <a:rPr lang="en-US" sz="800" dirty="0">
                <a:latin typeface="Consolas" panose="020B0609020204030204" pitchFamily="49" charset="0"/>
              </a:rPr>
              <a:t>=0.5, </a:t>
            </a:r>
            <a:r>
              <a:rPr lang="en-US" sz="800" dirty="0" err="1">
                <a:latin typeface="Consolas" panose="020B0609020204030204" pitchFamily="49" charset="0"/>
              </a:rPr>
              <a:t>fontsize</a:t>
            </a:r>
            <a:r>
              <a:rPr lang="en-US" sz="800" dirty="0">
                <a:latin typeface="Consolas" panose="020B0609020204030204" pitchFamily="49" charset="0"/>
              </a:rPr>
              <a:t>=15) </a:t>
            </a:r>
            <a:endParaRPr lang="en-US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ns = </a:t>
            </a:r>
            <a:r>
              <a:rPr lang="en-GB" sz="800" dirty="0" err="1">
                <a:latin typeface="Consolas" panose="020B0609020204030204" pitchFamily="49" charset="0"/>
              </a:rPr>
              <a:t>np.linspace</a:t>
            </a:r>
            <a:r>
              <a:rPr lang="en-GB" sz="800" dirty="0">
                <a:latin typeface="Consolas" panose="020B0609020204030204" pitchFamily="49" charset="0"/>
              </a:rPr>
              <a:t>(0, K, 1001)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Y_crit</a:t>
            </a:r>
            <a:r>
              <a:rPr lang="en-GB" sz="800" dirty="0">
                <a:latin typeface="Consolas" panose="020B0609020204030204" pitchFamily="49" charset="0"/>
              </a:rPr>
              <a:t> = K*r/4 # for higher yields than </a:t>
            </a:r>
            <a:r>
              <a:rPr lang="en-GB" sz="800" dirty="0" err="1">
                <a:latin typeface="Consolas" panose="020B0609020204030204" pitchFamily="49" charset="0"/>
              </a:rPr>
              <a:t>y_crit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    # no real solutions exists =&gt; no stabile real fixed-points,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    # everything is exterminated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fig, ax1 = </a:t>
            </a:r>
            <a:r>
              <a:rPr lang="en-GB" sz="800" dirty="0" err="1">
                <a:latin typeface="Consolas" panose="020B0609020204030204" pitchFamily="49" charset="0"/>
              </a:rPr>
              <a:t>plt.subplots</a:t>
            </a:r>
            <a:r>
              <a:rPr lang="en-GB" sz="800" dirty="0">
                <a:latin typeface="Consolas" panose="020B0609020204030204" pitchFamily="49" charset="0"/>
              </a:rPr>
              <a:t>(1,1, </a:t>
            </a:r>
            <a:r>
              <a:rPr lang="en-GB" sz="800" dirty="0" err="1">
                <a:latin typeface="Consolas" panose="020B0609020204030204" pitchFamily="49" charset="0"/>
              </a:rPr>
              <a:t>figsize</a:t>
            </a:r>
            <a:r>
              <a:rPr lang="en-GB" sz="800" dirty="0">
                <a:latin typeface="Consolas" panose="020B0609020204030204" pitchFamily="49" charset="0"/>
              </a:rPr>
              <a:t>=(12, 6), </a:t>
            </a:r>
            <a:r>
              <a:rPr lang="en-GB" sz="800" dirty="0" err="1">
                <a:latin typeface="Consolas" panose="020B0609020204030204" pitchFamily="49" charset="0"/>
              </a:rPr>
              <a:t>tight_layout</a:t>
            </a:r>
            <a:r>
              <a:rPr lang="en-GB" sz="800" dirty="0">
                <a:latin typeface="Consolas" panose="020B0609020204030204" pitchFamily="49" charset="0"/>
              </a:rPr>
              <a:t>=True)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ax1.plot(ns, </a:t>
            </a:r>
            <a:r>
              <a:rPr lang="en-GB" sz="800" dirty="0" err="1">
                <a:latin typeface="Consolas" panose="020B0609020204030204" pitchFamily="49" charset="0"/>
              </a:rPr>
              <a:t>Ndot</a:t>
            </a:r>
            <a:r>
              <a:rPr lang="en-GB" sz="800" dirty="0">
                <a:latin typeface="Consolas" panose="020B0609020204030204" pitchFamily="49" charset="0"/>
              </a:rPr>
              <a:t>(ns), label="</a:t>
            </a:r>
            <a:r>
              <a:rPr lang="en-GB" sz="800" dirty="0" err="1">
                <a:latin typeface="Consolas" panose="020B0609020204030204" pitchFamily="49" charset="0"/>
              </a:rPr>
              <a:t>Ndot</a:t>
            </a:r>
            <a:r>
              <a:rPr lang="en-GB" sz="800" dirty="0">
                <a:latin typeface="Consolas" panose="020B0609020204030204" pitchFamily="49" charset="0"/>
              </a:rPr>
              <a:t>, ($E = 0$)",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='</a:t>
            </a:r>
            <a:r>
              <a:rPr lang="en-GB" sz="800" dirty="0" err="1">
                <a:latin typeface="Consolas" panose="020B0609020204030204" pitchFamily="49" charset="0"/>
              </a:rPr>
              <a:t>mediumseagreen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ax1.plot(ns, [Y()]*</a:t>
            </a:r>
            <a:r>
              <a:rPr lang="en-GB" sz="800" dirty="0" err="1">
                <a:latin typeface="Consolas" panose="020B0609020204030204" pitchFamily="49" charset="0"/>
              </a:rPr>
              <a:t>len</a:t>
            </a:r>
            <a:r>
              <a:rPr lang="en-GB" sz="800" dirty="0">
                <a:latin typeface="Consolas" panose="020B0609020204030204" pitchFamily="49" charset="0"/>
              </a:rPr>
              <a:t>(ns), label="Yield ($Y = E N$)",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</a:t>
            </a:r>
            <a:r>
              <a:rPr lang="en-GB" sz="800" dirty="0" err="1">
                <a:latin typeface="Consolas" panose="020B0609020204030204" pitchFamily="49" charset="0"/>
              </a:rPr>
              <a:t>lightcoral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ax1.plot(ns, </a:t>
            </a:r>
            <a:r>
              <a:rPr lang="en-GB" sz="800" dirty="0" err="1">
                <a:latin typeface="Consolas" panose="020B0609020204030204" pitchFamily="49" charset="0"/>
              </a:rPr>
              <a:t>Ndot</a:t>
            </a:r>
            <a:r>
              <a:rPr lang="en-GB" sz="800" dirty="0">
                <a:latin typeface="Consolas" panose="020B0609020204030204" pitchFamily="49" charset="0"/>
              </a:rPr>
              <a:t>(ns) - Y(), label="</a:t>
            </a:r>
            <a:r>
              <a:rPr lang="en-GB" sz="800" dirty="0" err="1">
                <a:latin typeface="Consolas" panose="020B0609020204030204" pitchFamily="49" charset="0"/>
              </a:rPr>
              <a:t>Ndot</a:t>
            </a:r>
            <a:r>
              <a:rPr lang="en-GB" sz="800" dirty="0">
                <a:latin typeface="Consolas" panose="020B0609020204030204" pitchFamily="49" charset="0"/>
              </a:rPr>
              <a:t>, ($E \\neq 0$)",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='</a:t>
            </a:r>
            <a:r>
              <a:rPr lang="en-GB" sz="800" dirty="0" err="1">
                <a:latin typeface="Consolas" panose="020B0609020204030204" pitchFamily="49" charset="0"/>
              </a:rPr>
              <a:t>steelblue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ax1.axhline(0, alpha=0.5, </a:t>
            </a:r>
            <a:r>
              <a:rPr lang="en-GB" sz="800" dirty="0" err="1">
                <a:latin typeface="Consolas" panose="020B0609020204030204" pitchFamily="49" charset="0"/>
              </a:rPr>
              <a:t>linestyle</a:t>
            </a:r>
            <a:r>
              <a:rPr lang="en-GB" sz="800" dirty="0">
                <a:latin typeface="Consolas" panose="020B0609020204030204" pitchFamily="49" charset="0"/>
              </a:rPr>
              <a:t>="-",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="black", linewidth=2, label="0")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ax1.axhline(</a:t>
            </a:r>
            <a:r>
              <a:rPr lang="en-GB" sz="800" dirty="0" err="1">
                <a:latin typeface="Consolas" panose="020B0609020204030204" pitchFamily="49" charset="0"/>
              </a:rPr>
              <a:t>Y_crit</a:t>
            </a:r>
            <a:r>
              <a:rPr lang="en-GB" sz="800" dirty="0">
                <a:latin typeface="Consolas" panose="020B0609020204030204" pitchFamily="49" charset="0"/>
              </a:rPr>
              <a:t>, alpha=0.5, </a:t>
            </a:r>
            <a:r>
              <a:rPr lang="en-GB" sz="800" dirty="0" err="1">
                <a:latin typeface="Consolas" panose="020B0609020204030204" pitchFamily="49" charset="0"/>
              </a:rPr>
              <a:t>linestyle</a:t>
            </a:r>
            <a:r>
              <a:rPr lang="en-GB" sz="800" dirty="0">
                <a:latin typeface="Consolas" panose="020B0609020204030204" pitchFamily="49" charset="0"/>
              </a:rPr>
              <a:t>="--",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="cyan", linewidth=2, label="$Y_{</a:t>
            </a:r>
            <a:r>
              <a:rPr lang="en-GB" sz="800" dirty="0" err="1">
                <a:latin typeface="Consolas" panose="020B0609020204030204" pitchFamily="49" charset="0"/>
              </a:rPr>
              <a:t>crit</a:t>
            </a:r>
            <a:r>
              <a:rPr lang="en-GB" sz="800" dirty="0">
                <a:latin typeface="Consolas" panose="020B0609020204030204" pitchFamily="49" charset="0"/>
              </a:rPr>
              <a:t>}$")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ax1.plot(ns, </a:t>
            </a:r>
            <a:r>
              <a:rPr lang="en-GB" sz="800" dirty="0" err="1">
                <a:latin typeface="Consolas" panose="020B0609020204030204" pitchFamily="49" charset="0"/>
              </a:rPr>
              <a:t>Ndot</a:t>
            </a:r>
            <a:r>
              <a:rPr lang="en-GB" sz="800" dirty="0">
                <a:latin typeface="Consolas" panose="020B0609020204030204" pitchFamily="49" charset="0"/>
              </a:rPr>
              <a:t>(ns) - Y(), label="</a:t>
            </a:r>
            <a:r>
              <a:rPr lang="en-GB" sz="800" dirty="0" err="1">
                <a:latin typeface="Consolas" panose="020B0609020204030204" pitchFamily="49" charset="0"/>
              </a:rPr>
              <a:t>Ndot</a:t>
            </a:r>
            <a:r>
              <a:rPr lang="en-GB" sz="800" dirty="0">
                <a:latin typeface="Consolas" panose="020B0609020204030204" pitchFamily="49" charset="0"/>
              </a:rPr>
              <a:t>, ($E \\neq 0$)")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ax1.axvline(</a:t>
            </a:r>
            <a:r>
              <a:rPr lang="en-GB" sz="800" dirty="0" err="1">
                <a:latin typeface="Consolas" panose="020B0609020204030204" pitchFamily="49" charset="0"/>
              </a:rPr>
              <a:t>Nstar_const_Y</a:t>
            </a:r>
            <a:r>
              <a:rPr lang="en-GB" sz="800" dirty="0">
                <a:latin typeface="Consolas" panose="020B0609020204030204" pitchFamily="49" charset="0"/>
              </a:rPr>
              <a:t>(), alpha=0.5, </a:t>
            </a:r>
            <a:r>
              <a:rPr lang="en-GB" sz="800" dirty="0" err="1">
                <a:latin typeface="Consolas" panose="020B0609020204030204" pitchFamily="49" charset="0"/>
              </a:rPr>
              <a:t>linestyle</a:t>
            </a:r>
            <a:r>
              <a:rPr lang="en-GB" sz="800" dirty="0">
                <a:latin typeface="Consolas" panose="020B0609020204030204" pitchFamily="49" charset="0"/>
              </a:rPr>
              <a:t>="--",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="magenta", linewidth=2, 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ax1.set_xlabel('N')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ax1.legend()</a:t>
            </a:r>
            <a:endParaRPr lang="en-GB" sz="800" dirty="0">
              <a:latin typeface="Consolas" panose="020B0609020204030204" pitchFamily="49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4025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7480675"/>
                  </p:ext>
                </p:extLst>
              </p:nvPr>
            </p:nvGraphicFramePr>
            <p:xfrm>
              <a:off x="170541" y="952648"/>
              <a:ext cx="6794088" cy="55626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781456">
                      <a:extLst>
                        <a:ext uri="{9D8B030D-6E8A-4147-A177-3AD203B41FA5}">
                          <a16:colId xmlns:a16="http://schemas.microsoft.com/office/drawing/2014/main" val="2625630309"/>
                        </a:ext>
                      </a:extLst>
                    </a:gridCol>
                    <a:gridCol w="1884620">
                      <a:extLst>
                        <a:ext uri="{9D8B030D-6E8A-4147-A177-3AD203B41FA5}">
                          <a16:colId xmlns:a16="http://schemas.microsoft.com/office/drawing/2014/main" val="660407387"/>
                        </a:ext>
                      </a:extLst>
                    </a:gridCol>
                    <a:gridCol w="2128012">
                      <a:extLst>
                        <a:ext uri="{9D8B030D-6E8A-4147-A177-3AD203B41FA5}">
                          <a16:colId xmlns:a16="http://schemas.microsoft.com/office/drawing/2014/main" val="15595575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Calculation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Unit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362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Resource density,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𝑘𝑔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𝑘𝑚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342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Carrying capacity,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𝑘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𝑘</m:t>
                                        </m:r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942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Longevity, </a:t>
                          </a:r>
                          <a14:m>
                            <m:oMath xmlns:m="http://schemas.openxmlformats.org/officeDocument/2006/math">
                              <m:r>
                                <a:rPr lang="el-GR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years</m:t>
                                </m:r>
                                <m:r>
                                  <a:rPr lang="en-GB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8560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Death rate</a:t>
                          </a:r>
                          <a:r>
                            <a:rPr lang="en-GB" sz="1600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d</m:t>
                                </m:r>
                                <m: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=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l-GR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1600" dirty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818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Offspring,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years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21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Birth</a:t>
                          </a:r>
                          <a:r>
                            <a:rPr lang="en-GB" sz="1600" baseline="0" dirty="0" smtClean="0"/>
                            <a:t> rate</a:t>
                          </a:r>
                          <a:r>
                            <a:rPr lang="en-GB" sz="1600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𝑏𝑟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br</m:t>
                                </m:r>
                                <m: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=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l-GR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1600" dirty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1775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Growth rate,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r</m:t>
                                </m:r>
                                <m: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𝑏𝑟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−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81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Effort,</a:t>
                          </a:r>
                          <a:r>
                            <a:rPr lang="en-GB" sz="16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3955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Agent density,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𝑏𝑜𝑎𝑡𝑠</m:t>
                                    </m:r>
                                  </m:num>
                                  <m:den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𝑘</m:t>
                                    </m:r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121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Clearance rate,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𝑘𝑚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𝑏𝑜𝑎𝑡</m:t>
                                    </m:r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/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𝑦𝑒𝑎𝑟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95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Profit,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P</m:t>
                                </m:r>
                                <m: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𝑝𝑏𝑁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−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𝑦𝑒𝑎𝑟</m:t>
                                    </m:r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/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𝑏𝑜𝑎𝑡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5894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Cost of exploitation,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𝑦𝑒𝑎𝑟</m:t>
                                    </m:r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/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𝑏𝑜𝑎𝑡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190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Effort increase rate,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𝑏𝑜𝑎𝑡𝑠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𝑘𝑚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/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𝑦𝑒𝑎𝑟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462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Price,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[$/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15222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7480675"/>
                  </p:ext>
                </p:extLst>
              </p:nvPr>
            </p:nvGraphicFramePr>
            <p:xfrm>
              <a:off x="170541" y="952648"/>
              <a:ext cx="6794088" cy="55626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781456">
                      <a:extLst>
                        <a:ext uri="{9D8B030D-6E8A-4147-A177-3AD203B41FA5}">
                          <a16:colId xmlns:a16="http://schemas.microsoft.com/office/drawing/2014/main" val="2625630309"/>
                        </a:ext>
                      </a:extLst>
                    </a:gridCol>
                    <a:gridCol w="1884620">
                      <a:extLst>
                        <a:ext uri="{9D8B030D-6E8A-4147-A177-3AD203B41FA5}">
                          <a16:colId xmlns:a16="http://schemas.microsoft.com/office/drawing/2014/main" val="660407387"/>
                        </a:ext>
                      </a:extLst>
                    </a:gridCol>
                    <a:gridCol w="2128012">
                      <a:extLst>
                        <a:ext uri="{9D8B030D-6E8A-4147-A177-3AD203B41FA5}">
                          <a16:colId xmlns:a16="http://schemas.microsoft.com/office/drawing/2014/main" val="15595575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Calculation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Unit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362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" t="-104918" r="-145077" b="-13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43" t="-104918" r="-1143" b="-13393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342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" t="-204918" r="-145077" b="-12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43" t="-204918" r="-1143" b="-12393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942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" t="-310000" r="-145077" b="-1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43" t="-310000" r="-1143" b="-1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8560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" t="-403279" r="-145077" b="-10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8220" t="-403279" r="-114563" b="-10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43" t="-403279" r="-1143" b="-10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818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" t="-503279" r="-145077" b="-9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43" t="-503279" r="-1143" b="-9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21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" t="-603279" r="-145077" b="-8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8220" t="-603279" r="-114563" b="-8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43" t="-603279" r="-1143" b="-8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1775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" t="-703279" r="-145077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8220" t="-703279" r="-114563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43" t="-703279" r="-1143" b="-7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81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" t="-803279" r="-145077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43" t="-803279" r="-1143" b="-6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3955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" t="-903279" r="-145077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43" t="-903279" r="-1143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121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" t="-1003279" r="-145077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43" t="-1003279" r="-1143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95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" t="-1121667" r="-145077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8220" t="-1121667" r="-114563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43" t="-1121667" r="-1143" b="-3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5894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" t="-1201639" r="-145077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43" t="-1201639" r="-1143" b="-2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190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" t="-1301639" r="-145077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43" t="-1301639" r="-1143" b="-1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462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" t="-1401639" r="-145077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43" t="-1401639" r="-1143" b="-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15222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model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8E92E-2D6A-DA49-B258-A9B872294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080" y="3276801"/>
            <a:ext cx="2278216" cy="2886684"/>
          </a:xfrm>
          <a:prstGeom prst="rect">
            <a:avLst/>
          </a:prstGeom>
        </p:spPr>
      </p:pic>
      <p:pic>
        <p:nvPicPr>
          <p:cNvPr id="1030" name="Picture 6" descr="Astacus Leptodactylus. Reduzca El Cangrejo Ibérico Sobre Fondo Blanco.  Fotos, Retratos, Imágenes Y Fotografía De Archivo Libres De Derecho. Image  11299377.">
            <a:extLst>
              <a:ext uri="{FF2B5EF4-FFF2-40B4-BE49-F238E27FC236}">
                <a16:creationId xmlns:a16="http://schemas.microsoft.com/office/drawing/2014/main" id="{B50B0967-5333-2B4B-A082-AD113918A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069" b="92069" l="10000" r="90000">
                        <a14:foregroundMark x1="53154" y1="92069" x2="53154" y2="92069"/>
                        <a14:foregroundMark x1="32923" y1="18391" x2="32923" y2="18391"/>
                        <a14:foregroundMark x1="33077" y1="18391" x2="33077" y2="18391"/>
                        <a14:foregroundMark x1="33923" y1="18391" x2="33923" y2="18391"/>
                        <a14:foregroundMark x1="34923" y1="19310" x2="34923" y2="19310"/>
                        <a14:foregroundMark x1="35692" y1="18966" x2="35692" y2="18966"/>
                        <a14:foregroundMark x1="36308" y1="19655" x2="36308" y2="19655"/>
                        <a14:foregroundMark x1="32308" y1="17816" x2="42692" y2="23218"/>
                        <a14:foregroundMark x1="64692" y1="16092" x2="76615" y2="8621"/>
                        <a14:foregroundMark x1="76846" y1="8276" x2="79615" y2="3218"/>
                        <a14:foregroundMark x1="78231" y1="8046" x2="78615" y2="5057"/>
                        <a14:foregroundMark x1="31154" y1="17471" x2="25231" y2="14943"/>
                        <a14:foregroundMark x1="25231" y1="14943" x2="25923" y2="11264"/>
                        <a14:foregroundMark x1="25769" y1="11609" x2="24000" y2="9540"/>
                        <a14:foregroundMark x1="25923" y1="9770" x2="25923" y2="9770"/>
                        <a14:foregroundMark x1="25154" y1="9540" x2="23385" y2="11839"/>
                        <a14:foregroundMark x1="25000" y1="11034" x2="23385" y2="10115"/>
                        <a14:foregroundMark x1="31308" y1="17471" x2="25692" y2="14828"/>
                        <a14:foregroundMark x1="25692" y1="14828" x2="24769" y2="13908"/>
                        <a14:foregroundMark x1="78231" y1="3908" x2="78615" y2="7701"/>
                        <a14:foregroundMark x1="77462" y1="7701" x2="74462" y2="10345"/>
                        <a14:foregroundMark x1="77077" y1="8276" x2="76615" y2="10115"/>
                        <a14:foregroundMark x1="78000" y1="6782" x2="79231" y2="8621"/>
                        <a14:foregroundMark x1="78846" y1="5057" x2="81385" y2="5977"/>
                        <a14:foregroundMark x1="79231" y1="3563" x2="81615" y2="2644"/>
                        <a14:foregroundMark x1="78846" y1="3908" x2="78846" y2="20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95269">
            <a:off x="7839842" y="529676"/>
            <a:ext cx="3394733" cy="227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C9020-25E5-494D-9C57-F530049ED893}"/>
              </a:ext>
            </a:extLst>
          </p:cNvPr>
          <p:cNvSpPr txBox="1"/>
          <p:nvPr/>
        </p:nvSpPr>
        <p:spPr>
          <a:xfrm>
            <a:off x="9481789" y="2355347"/>
            <a:ext cx="2418932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dirty="0"/>
              <a:t>Crayfish</a:t>
            </a:r>
          </a:p>
          <a:p>
            <a:pPr>
              <a:spcBef>
                <a:spcPts val="432"/>
              </a:spcBef>
            </a:pPr>
            <a:r>
              <a:rPr lang="en-GB" i="1" dirty="0"/>
              <a:t>(</a:t>
            </a:r>
            <a:r>
              <a:rPr lang="en-GB" i="1" dirty="0" err="1"/>
              <a:t>Astacus</a:t>
            </a:r>
            <a:r>
              <a:rPr lang="en-GB" i="1" dirty="0"/>
              <a:t> </a:t>
            </a:r>
            <a:r>
              <a:rPr lang="en-GB" i="1" dirty="0" err="1"/>
              <a:t>leptodactylus</a:t>
            </a:r>
            <a:r>
              <a:rPr lang="en-GB" i="1" dirty="0"/>
              <a:t>)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1A23C2-0D28-1345-BB03-A653D2DBB438}"/>
              </a:ext>
            </a:extLst>
          </p:cNvPr>
          <p:cNvSpPr txBox="1"/>
          <p:nvPr/>
        </p:nvSpPr>
        <p:spPr>
          <a:xfrm>
            <a:off x="7391350" y="5156872"/>
            <a:ext cx="219261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432"/>
              </a:spcBef>
            </a:pPr>
            <a:r>
              <a:rPr lang="en-GB" b="1" dirty="0"/>
              <a:t>Lake </a:t>
            </a:r>
            <a:r>
              <a:rPr lang="en-GB" b="1" dirty="0" err="1"/>
              <a:t>Eğirdir</a:t>
            </a:r>
            <a:r>
              <a:rPr lang="en-GB" b="1" dirty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(180km </a:t>
            </a:r>
            <a:r>
              <a:rPr lang="en-GB" dirty="0"/>
              <a:t>north </a:t>
            </a:r>
            <a:br>
              <a:rPr lang="en-GB" dirty="0"/>
            </a:br>
            <a:r>
              <a:rPr lang="en-GB" dirty="0"/>
              <a:t>of Antalya, </a:t>
            </a:r>
            <a:r>
              <a:rPr lang="en-GB" dirty="0" smtClean="0"/>
              <a:t>Turkey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size (area): 482 km²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80590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 bwMode="auto">
          <a:xfrm>
            <a:off x="370761" y="1322233"/>
            <a:ext cx="3132158" cy="145869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 with constant effort model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CB0BE-91D0-A64B-841F-B548B55FD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514074" y="1933996"/>
                <a:ext cx="2862322" cy="68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𝑑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𝑁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GB" sz="2000" i="1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𝑟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sz="2000" dirty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00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sz="2000" b="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de-DE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𝑁</m:t>
                      </m:r>
                      <m:r>
                        <a:rPr lang="en-GB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𝐸𝑁</m:t>
                      </m:r>
                    </m:oMath>
                  </m:oMathPara>
                </a14:m>
                <a:endParaRPr lang="en-GB" sz="2800" dirty="0">
                  <a:solidFill>
                    <a:schemeClr val="accent4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4" y="1933996"/>
                <a:ext cx="2862322" cy="683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60728" y="1394516"/>
            <a:ext cx="24661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2800" b="1" dirty="0" smtClean="0">
                <a:latin typeface="Ink Free" panose="03080402000500000000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Crayfish</a:t>
            </a:r>
            <a:r>
              <a:rPr lang="en-GB" sz="2800" b="1" dirty="0">
                <a:latin typeface="Ink Free" panose="03080402000500000000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2800" b="1" i="1" dirty="0"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N</a:t>
            </a:r>
            <a:endParaRPr lang="en-GB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630293"/>
                  </p:ext>
                </p:extLst>
              </p:nvPr>
            </p:nvGraphicFramePr>
            <p:xfrm>
              <a:off x="4295006" y="1357012"/>
              <a:ext cx="6794087" cy="33375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18050">
                      <a:extLst>
                        <a:ext uri="{9D8B030D-6E8A-4147-A177-3AD203B41FA5}">
                          <a16:colId xmlns:a16="http://schemas.microsoft.com/office/drawing/2014/main" val="2625630309"/>
                        </a:ext>
                      </a:extLst>
                    </a:gridCol>
                    <a:gridCol w="1435119">
                      <a:extLst>
                        <a:ext uri="{9D8B030D-6E8A-4147-A177-3AD203B41FA5}">
                          <a16:colId xmlns:a16="http://schemas.microsoft.com/office/drawing/2014/main" val="660407387"/>
                        </a:ext>
                      </a:extLst>
                    </a:gridCol>
                    <a:gridCol w="1620459">
                      <a:extLst>
                        <a:ext uri="{9D8B030D-6E8A-4147-A177-3AD203B41FA5}">
                          <a16:colId xmlns:a16="http://schemas.microsoft.com/office/drawing/2014/main" val="1559557530"/>
                        </a:ext>
                      </a:extLst>
                    </a:gridCol>
                    <a:gridCol w="1620459">
                      <a:extLst>
                        <a:ext uri="{9D8B030D-6E8A-4147-A177-3AD203B41FA5}">
                          <a16:colId xmlns:a16="http://schemas.microsoft.com/office/drawing/2014/main" val="35911738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Calculation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Value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362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Resource density,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𝑘𝑔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𝑘𝑚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342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Carrying capacity,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𝑘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𝑘</m:t>
                                        </m:r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7000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942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Longevity, </a:t>
                          </a:r>
                          <a14:m>
                            <m:oMath xmlns:m="http://schemas.openxmlformats.org/officeDocument/2006/math">
                              <m:r>
                                <a:rPr lang="el-GR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years</m:t>
                                </m:r>
                                <m:r>
                                  <a:rPr lang="en-GB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a:t>5</a:t>
                          </a:r>
                          <a:endParaRPr lang="en-GB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8560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Death rate</a:t>
                          </a:r>
                          <a:r>
                            <a:rPr lang="en-GB" sz="1600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d</m:t>
                                </m:r>
                                <m: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=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l-GR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1600" dirty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GB" sz="1600" dirty="0" smtClean="0"/>
                            <a:t>1/5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818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Offspring,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years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10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21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Birth</a:t>
                          </a:r>
                          <a:r>
                            <a:rPr lang="en-GB" sz="1600" baseline="0" dirty="0" smtClean="0"/>
                            <a:t> rate</a:t>
                          </a:r>
                          <a:r>
                            <a:rPr lang="en-GB" sz="1600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𝑏𝑟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br</m:t>
                                </m:r>
                                <m: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=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l-GR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1600" dirty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10/5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1775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Growth rate,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r</m:t>
                                </m:r>
                                <m: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𝑏𝑟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−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1.8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81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Effort,</a:t>
                          </a:r>
                          <a:r>
                            <a:rPr lang="en-GB" sz="16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0.8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39556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630293"/>
                  </p:ext>
                </p:extLst>
              </p:nvPr>
            </p:nvGraphicFramePr>
            <p:xfrm>
              <a:off x="4295006" y="1357012"/>
              <a:ext cx="6794087" cy="33375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18050">
                      <a:extLst>
                        <a:ext uri="{9D8B030D-6E8A-4147-A177-3AD203B41FA5}">
                          <a16:colId xmlns:a16="http://schemas.microsoft.com/office/drawing/2014/main" val="2625630309"/>
                        </a:ext>
                      </a:extLst>
                    </a:gridCol>
                    <a:gridCol w="1435119">
                      <a:extLst>
                        <a:ext uri="{9D8B030D-6E8A-4147-A177-3AD203B41FA5}">
                          <a16:colId xmlns:a16="http://schemas.microsoft.com/office/drawing/2014/main" val="660407387"/>
                        </a:ext>
                      </a:extLst>
                    </a:gridCol>
                    <a:gridCol w="1620459">
                      <a:extLst>
                        <a:ext uri="{9D8B030D-6E8A-4147-A177-3AD203B41FA5}">
                          <a16:colId xmlns:a16="http://schemas.microsoft.com/office/drawing/2014/main" val="1559557530"/>
                        </a:ext>
                      </a:extLst>
                    </a:gridCol>
                    <a:gridCol w="1620459">
                      <a:extLst>
                        <a:ext uri="{9D8B030D-6E8A-4147-A177-3AD203B41FA5}">
                          <a16:colId xmlns:a16="http://schemas.microsoft.com/office/drawing/2014/main" val="35911738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Calculation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Value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362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7" t="-103279" r="-221839" b="-8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9925" t="-103279" r="-101504" b="-8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342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7" t="-203279" r="-221839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9925" t="-203279" r="-101504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7000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942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7" t="-303279" r="-221839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9925" t="-303279" r="-101504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a:t>5</a:t>
                          </a:r>
                          <a:endParaRPr lang="en-GB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8560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7" t="-403279" r="-221839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47881" t="-403279" r="-227119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9925" t="-403279" r="-101504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GB" sz="1600" dirty="0" smtClean="0"/>
                            <a:t>1/5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818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7" t="-503279" r="-221839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9925" t="-503279" r="-101504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10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21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7" t="-603279" r="-221839" b="-3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47881" t="-603279" r="-227119" b="-3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9925" t="-603279" r="-101504" b="-3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10/5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1775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7" t="-703279" r="-221839" b="-2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47881" t="-703279" r="-227119" b="-2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9925" t="-703279" r="-101504" b="-2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1.8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81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7" t="-803279" r="-221839" b="-1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9925" t="-803279" r="-101504" b="-1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0.8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3955647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8502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89" y="2132856"/>
            <a:ext cx="10568872" cy="3917135"/>
          </a:xfrm>
          <a:prstGeom prst="rect">
            <a:avLst/>
          </a:prstGeom>
        </p:spPr>
      </p:pic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 with constant effort model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CB0BE-91D0-A64B-841F-B548B55FD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10091650" y="4869160"/>
                <a:ext cx="1518749" cy="558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𝑁</m:t>
                          </m:r>
                        </m:e>
                      </m:acc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650" y="4869160"/>
                <a:ext cx="1518749" cy="558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32053" y="2891170"/>
            <a:ext cx="288032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The population size decreases as a function of time.</a:t>
            </a:r>
            <a:endParaRPr lang="en-GB" sz="2000" dirty="0" smtClean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327454" y="4091423"/>
                <a:ext cx="3528392" cy="99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 smtClean="0">
                    <a:latin typeface="+mn-lt"/>
                  </a:rPr>
                  <a:t>Equilibrium population size: </a:t>
                </a:r>
              </a:p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 smtClean="0">
                    <a:latin typeface="+mn-lt"/>
                  </a:rPr>
                  <a:t>Numerical solution: 3111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i="1" dirty="0">
                            <a:latin typeface="+mn-lt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+mn-lt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[</m:t>
                        </m:r>
                        <m:r>
                          <a:rPr lang="en-GB" i="1" dirty="0">
                            <a:latin typeface="+mn-lt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GB" i="1" dirty="0">
                                <a:latin typeface="+mn-lt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+mn-lt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𝑘𝑚</m:t>
                            </m:r>
                          </m:e>
                          <m:sup>
                            <m:r>
                              <a:rPr lang="en-GB" i="1" dirty="0">
                                <a:latin typeface="+mn-lt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i="1" dirty="0">
                        <a:latin typeface="+mn-lt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]</m:t>
                    </m:r>
                    <m:r>
                      <m:rPr>
                        <m:nor/>
                      </m:rPr>
                      <a:rPr lang="en-GB" dirty="0">
                        <a:latin typeface="+mn-lt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endParaRPr lang="en-GB" dirty="0" smtClean="0">
                  <a:latin typeface="+mn-lt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 smtClean="0">
                    <a:latin typeface="+mn-lt"/>
                  </a:rPr>
                  <a:t>Analytical solution:3888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i="1" dirty="0">
                            <a:latin typeface="+mn-lt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+mn-lt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[</m:t>
                        </m:r>
                        <m:r>
                          <a:rPr lang="en-GB" i="1" dirty="0">
                            <a:latin typeface="+mn-lt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GB" i="1" dirty="0">
                                <a:latin typeface="+mn-lt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+mn-lt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𝑘𝑚</m:t>
                            </m:r>
                          </m:e>
                          <m:sup>
                            <m:r>
                              <a:rPr lang="en-GB" i="1" dirty="0">
                                <a:latin typeface="+mn-lt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i="1" dirty="0">
                        <a:latin typeface="+mn-lt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]</m:t>
                    </m:r>
                    <m:r>
                      <m:rPr>
                        <m:nor/>
                      </m:rPr>
                      <a:rPr lang="en-GB" dirty="0">
                        <a:latin typeface="+mn-lt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endParaRPr lang="en-GB" dirty="0">
                  <a:latin typeface="+mn-lt"/>
                </a:endParaRPr>
              </a:p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454" y="4091423"/>
                <a:ext cx="3528392" cy="996683"/>
              </a:xfrm>
              <a:prstGeom prst="rect">
                <a:avLst/>
              </a:prstGeom>
              <a:blipFill>
                <a:blip r:embed="rId6"/>
                <a:stretch>
                  <a:fillRect l="-3454" t="-13415" b="-359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945607" y="557064"/>
                <a:ext cx="2862322" cy="68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𝑑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𝑁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GB" sz="2000" i="1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𝑟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sz="2000" dirty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00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sz="2000" b="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de-DE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𝑁</m:t>
                      </m:r>
                      <m:r>
                        <a:rPr lang="en-GB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𝐸𝑁</m:t>
                      </m:r>
                    </m:oMath>
                  </m:oMathPara>
                </a14:m>
                <a:endParaRPr lang="en-GB" sz="2800" dirty="0">
                  <a:solidFill>
                    <a:schemeClr val="accent4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607" y="557064"/>
                <a:ext cx="2862322" cy="683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728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 with constant effort model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CB0BE-91D0-A64B-841F-B548B55FD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8793207" y="404664"/>
                <a:ext cx="2862322" cy="68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𝑑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𝑁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GB" sz="2000" i="1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𝑟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sz="2000" dirty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00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sz="2000" b="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de-DE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𝑁</m:t>
                      </m:r>
                      <m:r>
                        <a:rPr lang="en-GB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𝐸𝑁</m:t>
                      </m:r>
                    </m:oMath>
                  </m:oMathPara>
                </a14:m>
                <a:endParaRPr lang="en-GB" sz="2800" dirty="0">
                  <a:solidFill>
                    <a:schemeClr val="accent4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207" y="404664"/>
                <a:ext cx="2862322" cy="683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8" y="2806099"/>
            <a:ext cx="9119543" cy="3379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4646" y="2090592"/>
            <a:ext cx="28803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The yield decreases as a function of time.</a:t>
            </a:r>
            <a:endParaRPr lang="en-GB" sz="2000" dirty="0" smtClean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346768" y="3204823"/>
                <a:ext cx="14998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F08080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𝑌</m:t>
                      </m:r>
                      <m:r>
                        <a:rPr lang="en-GB" sz="2800" i="1">
                          <a:solidFill>
                            <a:srgbClr val="F08080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de-DE" sz="2800" b="0" i="1" smtClean="0">
                          <a:solidFill>
                            <a:srgbClr val="F08080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𝐸𝑁</m:t>
                      </m:r>
                    </m:oMath>
                  </m:oMathPara>
                </a14:m>
                <a:endParaRPr lang="en-GB" sz="3600" dirty="0">
                  <a:solidFill>
                    <a:srgbClr val="F08080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68" y="3204823"/>
                <a:ext cx="149983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8195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2" y="2780928"/>
            <a:ext cx="9479582" cy="3513411"/>
          </a:xfrm>
          <a:prstGeom prst="rect">
            <a:avLst/>
          </a:prstGeom>
        </p:spPr>
      </p:pic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 with constant effort model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CB0BE-91D0-A64B-841F-B548B55FD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8793207" y="404664"/>
                <a:ext cx="2862322" cy="68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𝑑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𝑁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GB" sz="2000" i="1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𝑟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sz="2000" dirty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00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sz="2000" b="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de-DE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𝑁</m:t>
                      </m:r>
                      <m:r>
                        <a:rPr lang="en-GB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𝐸𝑁</m:t>
                      </m:r>
                    </m:oMath>
                  </m:oMathPara>
                </a14:m>
                <a:endParaRPr lang="en-GB" sz="2800" dirty="0">
                  <a:solidFill>
                    <a:schemeClr val="accent4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207" y="404664"/>
                <a:ext cx="2862322" cy="683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471470" y="3922080"/>
            <a:ext cx="28803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Maximum sustainable yield at r/2</a:t>
            </a:r>
            <a:endParaRPr lang="en-GB" sz="2000" dirty="0" smtClean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342678" y="3140968"/>
                <a:ext cx="14998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F08080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𝑌</m:t>
                      </m:r>
                      <m:r>
                        <a:rPr lang="en-GB" sz="2800" i="1">
                          <a:solidFill>
                            <a:srgbClr val="F08080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de-DE" sz="2800" b="0" i="1" smtClean="0">
                          <a:solidFill>
                            <a:srgbClr val="F08080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𝐸𝑁</m:t>
                      </m:r>
                    </m:oMath>
                  </m:oMathPara>
                </a14:m>
                <a:endParaRPr lang="en-GB" sz="3600" dirty="0">
                  <a:solidFill>
                    <a:srgbClr val="F08080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78" y="3140968"/>
                <a:ext cx="149983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090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10128068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 with constant effort model, python code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CB0BE-91D0-A64B-841F-B548B55FD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90550" y="1100045"/>
            <a:ext cx="6192688" cy="5293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# # -------- Logistic equation with exploitation factor---------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def deriv_e(N, t, r, K, E):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    return r*N*(1-(N/K))-</a:t>
            </a:r>
            <a:r>
              <a:rPr lang="pt-BR" sz="800" dirty="0" smtClean="0">
                <a:latin typeface="Consolas" panose="020B0609020204030204" pitchFamily="49" charset="0"/>
              </a:rPr>
              <a:t>E*N</a:t>
            </a:r>
          </a:p>
          <a:p>
            <a:pPr>
              <a:spcBef>
                <a:spcPts val="0"/>
              </a:spcBef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Question 2: Consider N0 = K, and constant effort E. How does population size vary as function of time? 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Parameters: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K = 7000 # Carrying capacity # Unit: [kg crayfish/ km^2]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b = 10/5 # Birth rate # Unit: [1 / year]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d = 1/5 # Death rate # Unit: [1 / year]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r = b-d # Growth rate # Unit: [1 / year] # r = 1.8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N0 = K # Initial population equal to Carrying capacity  # Unit: [kg crayfish/ km^2]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t = </a:t>
            </a:r>
            <a:r>
              <a:rPr lang="en-GB" sz="800" dirty="0" err="1">
                <a:latin typeface="Consolas" panose="020B0609020204030204" pitchFamily="49" charset="0"/>
              </a:rPr>
              <a:t>np.linspace</a:t>
            </a:r>
            <a:r>
              <a:rPr lang="en-GB" sz="800" dirty="0">
                <a:latin typeface="Consolas" panose="020B0609020204030204" pitchFamily="49" charset="0"/>
              </a:rPr>
              <a:t>(0, 10, 100) # in years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E = 0.8 # Effort # Exploitation  # Unit: [1/year]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par = (r, K, E)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E = 0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par = (r, K, E)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ns_e0 = </a:t>
            </a:r>
            <a:r>
              <a:rPr lang="en-GB" sz="800" dirty="0" err="1">
                <a:latin typeface="Consolas" panose="020B0609020204030204" pitchFamily="49" charset="0"/>
              </a:rPr>
              <a:t>odeint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deriv_e</a:t>
            </a:r>
            <a:r>
              <a:rPr lang="en-GB" sz="800" dirty="0">
                <a:latin typeface="Consolas" panose="020B0609020204030204" pitchFamily="49" charset="0"/>
              </a:rPr>
              <a:t>, N0, t, </a:t>
            </a:r>
            <a:r>
              <a:rPr lang="en-GB" sz="800" dirty="0" err="1">
                <a:latin typeface="Consolas" panose="020B0609020204030204" pitchFamily="49" charset="0"/>
              </a:rPr>
              <a:t>args</a:t>
            </a:r>
            <a:r>
              <a:rPr lang="en-GB" sz="800" dirty="0">
                <a:latin typeface="Consolas" panose="020B0609020204030204" pitchFamily="49" charset="0"/>
              </a:rPr>
              <a:t>=par) # numerical solution for exploitation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E = 1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par = (r, K, E)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ns_e1 = </a:t>
            </a:r>
            <a:r>
              <a:rPr lang="en-GB" sz="800" dirty="0" err="1">
                <a:latin typeface="Consolas" panose="020B0609020204030204" pitchFamily="49" charset="0"/>
              </a:rPr>
              <a:t>odeint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deriv_e</a:t>
            </a:r>
            <a:r>
              <a:rPr lang="en-GB" sz="800" dirty="0">
                <a:latin typeface="Consolas" panose="020B0609020204030204" pitchFamily="49" charset="0"/>
              </a:rPr>
              <a:t>, N0, t, </a:t>
            </a:r>
            <a:r>
              <a:rPr lang="en-GB" sz="800" dirty="0" err="1">
                <a:latin typeface="Consolas" panose="020B0609020204030204" pitchFamily="49" charset="0"/>
              </a:rPr>
              <a:t>args</a:t>
            </a:r>
            <a:r>
              <a:rPr lang="en-GB" sz="800" dirty="0">
                <a:latin typeface="Consolas" panose="020B0609020204030204" pitchFamily="49" charset="0"/>
              </a:rPr>
              <a:t>=par) # numerical solution for exploitation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fig,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plt.subplots</a:t>
            </a:r>
            <a:r>
              <a:rPr lang="en-GB" sz="800" dirty="0">
                <a:latin typeface="Consolas" panose="020B0609020204030204" pitchFamily="49" charset="0"/>
              </a:rPr>
              <a:t>(1,1, </a:t>
            </a:r>
            <a:r>
              <a:rPr lang="en-GB" sz="800" dirty="0" err="1">
                <a:latin typeface="Consolas" panose="020B0609020204030204" pitchFamily="49" charset="0"/>
              </a:rPr>
              <a:t>figsize</a:t>
            </a:r>
            <a:r>
              <a:rPr lang="en-GB" sz="800" dirty="0">
                <a:latin typeface="Consolas" panose="020B0609020204030204" pitchFamily="49" charset="0"/>
              </a:rPr>
              <a:t>=(16, 6), </a:t>
            </a:r>
            <a:r>
              <a:rPr lang="en-GB" sz="800" dirty="0" err="1">
                <a:latin typeface="Consolas" panose="020B0609020204030204" pitchFamily="49" charset="0"/>
              </a:rPr>
              <a:t>tight_layout</a:t>
            </a:r>
            <a:r>
              <a:rPr lang="en-GB" sz="800" dirty="0">
                <a:latin typeface="Consolas" panose="020B0609020204030204" pitchFamily="49" charset="0"/>
              </a:rPr>
              <a:t>=True)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(t, ns_e0, label = 'No exploitation',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='</a:t>
            </a:r>
            <a:r>
              <a:rPr lang="en-GB" sz="800" dirty="0" err="1">
                <a:latin typeface="Consolas" panose="020B0609020204030204" pitchFamily="49" charset="0"/>
              </a:rPr>
              <a:t>mediumseagreen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(t, ns_e1,  label = 'Exploitation, constant effort E=0.8',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='</a:t>
            </a:r>
            <a:r>
              <a:rPr lang="en-GB" sz="800" dirty="0" err="1">
                <a:latin typeface="Consolas" panose="020B0609020204030204" pitchFamily="49" charset="0"/>
              </a:rPr>
              <a:t>steelblue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ax.set_ylim</a:t>
            </a:r>
            <a:r>
              <a:rPr lang="en-GB" sz="800" dirty="0">
                <a:latin typeface="Consolas" panose="020B0609020204030204" pitchFamily="49" charset="0"/>
              </a:rPr>
              <a:t>(bottom=0)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ax.set_ylabel</a:t>
            </a:r>
            <a:r>
              <a:rPr lang="en-GB" sz="800" dirty="0">
                <a:latin typeface="Consolas" panose="020B0609020204030204" pitchFamily="49" charset="0"/>
              </a:rPr>
              <a:t>('Crayfish $\\left[kg/km^{2}\\right]$') 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ax.set_xlabel</a:t>
            </a:r>
            <a:r>
              <a:rPr lang="en-GB" sz="800" dirty="0">
                <a:latin typeface="Consolas" panose="020B0609020204030204" pitchFamily="49" charset="0"/>
              </a:rPr>
              <a:t>('Time [years]')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ax.legend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bbox_to_anchor</a:t>
            </a:r>
            <a:r>
              <a:rPr lang="en-GB" sz="800" dirty="0">
                <a:latin typeface="Consolas" panose="020B0609020204030204" pitchFamily="49" charset="0"/>
              </a:rPr>
              <a:t>=(1.0, 1), </a:t>
            </a:r>
            <a:r>
              <a:rPr lang="en-GB" sz="800" dirty="0" err="1">
                <a:latin typeface="Consolas" panose="020B0609020204030204" pitchFamily="49" charset="0"/>
              </a:rPr>
              <a:t>loc</a:t>
            </a:r>
            <a:r>
              <a:rPr lang="en-GB" sz="800" dirty="0">
                <a:latin typeface="Consolas" panose="020B0609020204030204" pitchFamily="49" charset="0"/>
              </a:rPr>
              <a:t>=2, </a:t>
            </a:r>
            <a:r>
              <a:rPr lang="en-GB" sz="800" dirty="0" err="1">
                <a:latin typeface="Consolas" panose="020B0609020204030204" pitchFamily="49" charset="0"/>
              </a:rPr>
              <a:t>borderaxespad</a:t>
            </a:r>
            <a:r>
              <a:rPr lang="en-GB" sz="800" dirty="0">
                <a:latin typeface="Consolas" panose="020B0609020204030204" pitchFamily="49" charset="0"/>
              </a:rPr>
              <a:t>=0.5, </a:t>
            </a:r>
            <a:r>
              <a:rPr lang="en-GB" sz="800" dirty="0" err="1">
                <a:latin typeface="Consolas" panose="020B0609020204030204" pitchFamily="49" charset="0"/>
              </a:rPr>
              <a:t>fontsize</a:t>
            </a:r>
            <a:r>
              <a:rPr lang="en-GB" sz="800" dirty="0">
                <a:latin typeface="Consolas" panose="020B0609020204030204" pitchFamily="49" charset="0"/>
              </a:rPr>
              <a:t>=15) 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plt.show</a:t>
            </a:r>
            <a:r>
              <a:rPr lang="en-GB" sz="800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print(</a:t>
            </a:r>
            <a:r>
              <a:rPr lang="en-GB" sz="800" dirty="0" err="1">
                <a:latin typeface="Consolas" panose="020B0609020204030204" pitchFamily="49" charset="0"/>
              </a:rPr>
              <a:t>f'Steady</a:t>
            </a:r>
            <a:r>
              <a:rPr lang="en-GB" sz="800" dirty="0">
                <a:latin typeface="Consolas" panose="020B0609020204030204" pitchFamily="49" charset="0"/>
              </a:rPr>
              <a:t> state at {min(ns_e1)} kg crayfish/</a:t>
            </a:r>
            <a:r>
              <a:rPr lang="en-GB" sz="800" dirty="0" err="1">
                <a:latin typeface="Consolas" panose="020B0609020204030204" pitchFamily="49" charset="0"/>
              </a:rPr>
              <a:t>sqkm</a:t>
            </a:r>
            <a:r>
              <a:rPr lang="en-GB" sz="800" dirty="0" smtClean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# </a:t>
            </a:r>
            <a:r>
              <a:rPr lang="en-GB" sz="800" dirty="0">
                <a:latin typeface="Consolas" panose="020B0609020204030204" pitchFamily="49" charset="0"/>
              </a:rPr>
              <a:t>Question 3: How does yield vary with time</a:t>
            </a:r>
            <a:r>
              <a:rPr lang="en-GB" sz="800" dirty="0" smtClean="0">
                <a:latin typeface="Consolas" panose="020B0609020204030204" pitchFamily="49" charset="0"/>
              </a:rPr>
              <a:t>?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E=0.8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fig,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plt.subplots</a:t>
            </a:r>
            <a:r>
              <a:rPr lang="en-GB" sz="800" dirty="0">
                <a:latin typeface="Consolas" panose="020B0609020204030204" pitchFamily="49" charset="0"/>
              </a:rPr>
              <a:t>(1,1, </a:t>
            </a:r>
            <a:r>
              <a:rPr lang="en-GB" sz="800" dirty="0" err="1">
                <a:latin typeface="Consolas" panose="020B0609020204030204" pitchFamily="49" charset="0"/>
              </a:rPr>
              <a:t>figsize</a:t>
            </a:r>
            <a:r>
              <a:rPr lang="en-GB" sz="800" dirty="0">
                <a:latin typeface="Consolas" panose="020B0609020204030204" pitchFamily="49" charset="0"/>
              </a:rPr>
              <a:t>=(16, 6), </a:t>
            </a:r>
            <a:r>
              <a:rPr lang="en-GB" sz="800" dirty="0" err="1">
                <a:latin typeface="Consolas" panose="020B0609020204030204" pitchFamily="49" charset="0"/>
              </a:rPr>
              <a:t>tight_layout</a:t>
            </a:r>
            <a:r>
              <a:rPr lang="en-GB" sz="800" dirty="0">
                <a:latin typeface="Consolas" panose="020B0609020204030204" pitchFamily="49" charset="0"/>
              </a:rPr>
              <a:t>=True)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(t, ns_e1*E,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</a:t>
            </a:r>
            <a:r>
              <a:rPr lang="en-GB" sz="800" dirty="0" err="1">
                <a:latin typeface="Consolas" panose="020B0609020204030204" pitchFamily="49" charset="0"/>
              </a:rPr>
              <a:t>lightcoral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ax.set_ylim</a:t>
            </a:r>
            <a:r>
              <a:rPr lang="en-GB" sz="800" dirty="0">
                <a:latin typeface="Consolas" panose="020B0609020204030204" pitchFamily="49" charset="0"/>
              </a:rPr>
              <a:t>(bottom=0)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ax.set_ylabel</a:t>
            </a:r>
            <a:r>
              <a:rPr lang="en-GB" sz="800" dirty="0">
                <a:latin typeface="Consolas" panose="020B0609020204030204" pitchFamily="49" charset="0"/>
              </a:rPr>
              <a:t>('Yield $\\left[kg/km^{2} year\\right]$') 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ax.set_xlabel</a:t>
            </a:r>
            <a:r>
              <a:rPr lang="en-GB" sz="800" dirty="0">
                <a:latin typeface="Consolas" panose="020B0609020204030204" pitchFamily="49" charset="0"/>
              </a:rPr>
              <a:t>('Time [years]')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plt.show</a:t>
            </a:r>
            <a:r>
              <a:rPr lang="en-GB" sz="800" dirty="0" smtClean="0">
                <a:latin typeface="Consolas" panose="020B0609020204030204" pitchFamily="49" charset="0"/>
              </a:rPr>
              <a:t>()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print(</a:t>
            </a:r>
            <a:r>
              <a:rPr lang="en-GB" sz="800" dirty="0" err="1">
                <a:latin typeface="Consolas" panose="020B0609020204030204" pitchFamily="49" charset="0"/>
              </a:rPr>
              <a:t>f'Steady</a:t>
            </a:r>
            <a:r>
              <a:rPr lang="en-GB" sz="800" dirty="0">
                <a:latin typeface="Consolas" panose="020B0609020204030204" pitchFamily="49" charset="0"/>
              </a:rPr>
              <a:t> state at yield {min(ns_e1*E)}')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7254" y="1052736"/>
            <a:ext cx="5308519" cy="4185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Es = np.linspace(0, r, 100)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Y = Es*(-K*(Es - r)/r)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fig, ax = plt.subplots(1,1, figsize=(16, 6), tight_layout=True)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ax.plot(Es, Es*(-K*(Es - r)/r), color = 'lightcoral')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ax.axvline(r, alpha=0.5, linestyle="--", color="magenta", linewidth=2, label='r')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ax.axvline(r/2, alpha=0.5, linestyle="--", color="blue", linewidth=2, label='r/2')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ax.axhline(max(Es*(-K*(Es - r)/r)), alpha=0.5, linestyle="--", color="blue", linewidth=2, label='Max sustainable yield')</a:t>
            </a:r>
          </a:p>
          <a:p>
            <a:pPr>
              <a:spcBef>
                <a:spcPts val="0"/>
              </a:spcBef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ax.set_ylabel('Yield $\\left[kg/km^{2} year\\right]$')  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ax.set_xlabel('Effort $\\left[year^{-1}\\right]$')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ax.legend(bbox_to_anchor=(1.0, 1), loc=2, borderaxespad=0.5, fontsize=15) 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plt.show()</a:t>
            </a: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print(f'Max sustainable yield at {max(Es*(-K*(Es - r)/r</a:t>
            </a:r>
            <a:r>
              <a:rPr lang="pt-BR" sz="800" dirty="0" smtClean="0">
                <a:latin typeface="Consolas" panose="020B0609020204030204" pitchFamily="49" charset="0"/>
              </a:rPr>
              <a:t>))}')</a:t>
            </a:r>
          </a:p>
          <a:p>
            <a:pPr>
              <a:spcBef>
                <a:spcPts val="0"/>
              </a:spcBef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pt-BR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Question 4. Does equilibrium population size and </a:t>
            </a:r>
            <a:r>
              <a:rPr lang="en-GB" sz="800" dirty="0" err="1">
                <a:latin typeface="Consolas" panose="020B0609020204030204" pitchFamily="49" charset="0"/>
              </a:rPr>
              <a:t>yeld</a:t>
            </a:r>
            <a:r>
              <a:rPr lang="en-GB" sz="800" dirty="0">
                <a:latin typeface="Consolas" panose="020B0609020204030204" pitchFamily="49" charset="0"/>
              </a:rPr>
              <a:t> converge to the exact analytical equilibrium?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Analytical solutions for steady states: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Solve for the equilibrium abundances of prey and predator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Ns = Symbol('Ns')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Nstar</a:t>
            </a:r>
            <a:r>
              <a:rPr lang="en-GB" sz="800" dirty="0">
                <a:latin typeface="Consolas" panose="020B0609020204030204" pitchFamily="49" charset="0"/>
              </a:rPr>
              <a:t> = solve([r*Ns*(1-(Ns/K))-E*Ns])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print(</a:t>
            </a:r>
            <a:r>
              <a:rPr lang="en-GB" sz="800" dirty="0" err="1">
                <a:latin typeface="Consolas" panose="020B0609020204030204" pitchFamily="49" charset="0"/>
              </a:rPr>
              <a:t>Nstar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Let's try with the full analytical solution, to be sure: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Ns = Symbol('Ns')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rs</a:t>
            </a:r>
            <a:r>
              <a:rPr lang="en-GB" sz="800" dirty="0">
                <a:latin typeface="Consolas" panose="020B0609020204030204" pitchFamily="49" charset="0"/>
              </a:rPr>
              <a:t> = Symbol('</a:t>
            </a:r>
            <a:r>
              <a:rPr lang="en-GB" sz="800" dirty="0" err="1">
                <a:latin typeface="Consolas" panose="020B0609020204030204" pitchFamily="49" charset="0"/>
              </a:rPr>
              <a:t>rs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Ks = Symbol('Ks')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Es</a:t>
            </a:r>
            <a:r>
              <a:rPr lang="en-GB" sz="800" dirty="0">
                <a:latin typeface="Consolas" panose="020B0609020204030204" pitchFamily="49" charset="0"/>
              </a:rPr>
              <a:t> = Symbol('</a:t>
            </a:r>
            <a:r>
              <a:rPr lang="en-GB" sz="800" dirty="0" err="1">
                <a:latin typeface="Consolas" panose="020B0609020204030204" pitchFamily="49" charset="0"/>
              </a:rPr>
              <a:t>Es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Nstar_symb</a:t>
            </a:r>
            <a:r>
              <a:rPr lang="en-GB" sz="800" dirty="0">
                <a:latin typeface="Consolas" panose="020B0609020204030204" pitchFamily="49" charset="0"/>
              </a:rPr>
              <a:t> = solve([(</a:t>
            </a:r>
            <a:r>
              <a:rPr lang="en-GB" sz="800" dirty="0" err="1">
                <a:latin typeface="Consolas" panose="020B0609020204030204" pitchFamily="49" charset="0"/>
              </a:rPr>
              <a:t>rs</a:t>
            </a:r>
            <a:r>
              <a:rPr lang="en-GB" sz="800" dirty="0">
                <a:latin typeface="Consolas" panose="020B0609020204030204" pitchFamily="49" charset="0"/>
              </a:rPr>
              <a:t>*(1-(Ns/Ks))-</a:t>
            </a:r>
            <a:r>
              <a:rPr lang="en-GB" sz="800" dirty="0" err="1">
                <a:latin typeface="Consolas" panose="020B0609020204030204" pitchFamily="49" charset="0"/>
              </a:rPr>
              <a:t>Es</a:t>
            </a:r>
            <a:r>
              <a:rPr lang="en-GB" sz="800" dirty="0">
                <a:latin typeface="Consolas" panose="020B0609020204030204" pitchFamily="49" charset="0"/>
              </a:rPr>
              <a:t>)*Ns], Ns)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print(</a:t>
            </a:r>
            <a:r>
              <a:rPr lang="en-GB" sz="800" dirty="0" err="1">
                <a:latin typeface="Consolas" panose="020B0609020204030204" pitchFamily="49" charset="0"/>
              </a:rPr>
              <a:t>Nstar_symb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print(-K*(E - r)/r)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158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 bwMode="auto">
          <a:xfrm>
            <a:off x="370760" y="1322233"/>
            <a:ext cx="4237502" cy="1878502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70760" y="3841996"/>
            <a:ext cx="4284286" cy="23051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 by agents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CB0BE-91D0-A64B-841F-B548B55FD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60728" y="1394516"/>
            <a:ext cx="42804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2800" b="1" dirty="0" smtClean="0">
                <a:latin typeface="Ink Free" panose="03080402000500000000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Crayfish</a:t>
            </a:r>
            <a:r>
              <a:rPr lang="en-GB" sz="2800" b="1" dirty="0">
                <a:latin typeface="Ink Free" panose="03080402000500000000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2800" b="1" i="1" dirty="0"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N</a:t>
            </a:r>
            <a:endParaRPr lang="en-GB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4074" y="4005064"/>
            <a:ext cx="43979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AGENTS – </a:t>
            </a:r>
            <a:r>
              <a:rPr lang="en-GB" sz="2800" b="1" dirty="0">
                <a:latin typeface="Ink Free" panose="03080402000500000000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Fishers: </a:t>
            </a:r>
            <a:r>
              <a:rPr lang="en-GB" sz="2800" b="1" i="1" dirty="0"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A</a:t>
            </a:r>
            <a:endParaRPr lang="en-GB" sz="2800" b="1" dirty="0">
              <a:latin typeface="Ink Free" panose="03080402000500000000" pitchFamily="66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666474" y="4805536"/>
                <a:ext cx="3105722" cy="910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𝐴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GB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𝑤</m:t>
                      </m:r>
                      <m:r>
                        <a:rPr lang="en-GB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(</m:t>
                      </m:r>
                      <m:f>
                        <m:fPr>
                          <m:ctrlPr>
                            <a:rPr lang="en-GB" sz="2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𝑃𝑏𝑁</m:t>
                          </m:r>
                        </m:num>
                        <m:den>
                          <m:r>
                            <a:rPr lang="de-DE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𝑐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</m:t>
                      </m:r>
                      <m:r>
                        <a:rPr lang="de-DE" sz="28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1</m:t>
                      </m:r>
                      <m:r>
                        <a:rPr lang="en-GB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74" y="4805536"/>
                <a:ext cx="3105722" cy="910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B2B358D-94E2-E74F-87A4-F438A4672C19}"/>
                  </a:ext>
                </a:extLst>
              </p:cNvPr>
              <p:cNvSpPr/>
              <p:nvPr/>
            </p:nvSpPr>
            <p:spPr>
              <a:xfrm>
                <a:off x="479952" y="2009052"/>
                <a:ext cx="4128310" cy="919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𝑁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GB" sz="2800" i="1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de-DE" sz="28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𝑟</m:t>
                      </m:r>
                      <m:d>
                        <m:dPr>
                          <m:ctrlPr>
                            <a:rPr lang="en-GB" sz="2800" i="1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sz="2800" b="0" i="0" smtClean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sz="2800" dirty="0">
                              <a:solidFill>
                                <a:schemeClr val="accent4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80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sz="2800" b="0" i="1" dirty="0" smtClean="0">
                                  <a:solidFill>
                                    <a:schemeClr val="accent4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de-DE" sz="28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𝑁</m:t>
                      </m:r>
                      <m:r>
                        <a:rPr lang="en-GB" sz="28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</m:t>
                      </m:r>
                      <m:r>
                        <a:rPr lang="de-DE" sz="2800" b="0" i="1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𝑏𝐴𝑁</m:t>
                      </m:r>
                    </m:oMath>
                  </m:oMathPara>
                </a14:m>
                <a:endParaRPr lang="en-GB" sz="2800" dirty="0">
                  <a:solidFill>
                    <a:schemeClr val="accent4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B2B358D-94E2-E74F-87A4-F438A4672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52" y="2009052"/>
                <a:ext cx="4128310" cy="9194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45755"/>
                  </p:ext>
                </p:extLst>
              </p:nvPr>
            </p:nvGraphicFramePr>
            <p:xfrm>
              <a:off x="4950760" y="1320415"/>
              <a:ext cx="7001152" cy="41249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070545">
                      <a:extLst>
                        <a:ext uri="{9D8B030D-6E8A-4147-A177-3AD203B41FA5}">
                          <a16:colId xmlns:a16="http://schemas.microsoft.com/office/drawing/2014/main" val="2625630309"/>
                        </a:ext>
                      </a:extLst>
                    </a:gridCol>
                    <a:gridCol w="1369949">
                      <a:extLst>
                        <a:ext uri="{9D8B030D-6E8A-4147-A177-3AD203B41FA5}">
                          <a16:colId xmlns:a16="http://schemas.microsoft.com/office/drawing/2014/main" val="660407387"/>
                        </a:ext>
                      </a:extLst>
                    </a:gridCol>
                    <a:gridCol w="1780329">
                      <a:extLst>
                        <a:ext uri="{9D8B030D-6E8A-4147-A177-3AD203B41FA5}">
                          <a16:colId xmlns:a16="http://schemas.microsoft.com/office/drawing/2014/main" val="1559557530"/>
                        </a:ext>
                      </a:extLst>
                    </a:gridCol>
                    <a:gridCol w="1780329">
                      <a:extLst>
                        <a:ext uri="{9D8B030D-6E8A-4147-A177-3AD203B41FA5}">
                          <a16:colId xmlns:a16="http://schemas.microsoft.com/office/drawing/2014/main" val="20761036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Calculation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Values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362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Resource density,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𝑘𝑔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𝑘𝑚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342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Carrying capacity,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𝑘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𝑘</m:t>
                                        </m:r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7000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942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Growth rate,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r</m:t>
                                </m:r>
                                <m: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𝑏𝑟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−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1.8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81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Agent density,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𝑏𝑜𝑎𝑡𝑠</m:t>
                                    </m:r>
                                  </m:num>
                                  <m:den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𝑘</m:t>
                                    </m:r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121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Clearance rate,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𝑘𝑚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𝑏𝑜𝑎𝑡</m:t>
                                    </m:r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/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𝑦𝑒𝑎𝑟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95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Profit,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P</m:t>
                                </m:r>
                                <m: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𝑝𝑏𝑁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−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𝑦𝑒𝑎𝑟</m:t>
                                    </m:r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/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𝑏𝑜𝑎𝑡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5894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Cost of exploitation,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𝑦𝑒𝑎𝑟</m:t>
                                    </m:r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/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𝑏𝑜𝑎𝑡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190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Effort increase rate,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[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𝑏𝑜𝑎𝑡𝑠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𝑘𝑚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/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𝑦𝑒𝑎𝑟</m:t>
                                    </m:r>
                                  </m:den>
                                </m:f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462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/>
                            <a:t>Price,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[$/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15222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45755"/>
                  </p:ext>
                </p:extLst>
              </p:nvPr>
            </p:nvGraphicFramePr>
            <p:xfrm>
              <a:off x="4950760" y="1320415"/>
              <a:ext cx="7001152" cy="41249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070545">
                      <a:extLst>
                        <a:ext uri="{9D8B030D-6E8A-4147-A177-3AD203B41FA5}">
                          <a16:colId xmlns:a16="http://schemas.microsoft.com/office/drawing/2014/main" val="2625630309"/>
                        </a:ext>
                      </a:extLst>
                    </a:gridCol>
                    <a:gridCol w="1369949">
                      <a:extLst>
                        <a:ext uri="{9D8B030D-6E8A-4147-A177-3AD203B41FA5}">
                          <a16:colId xmlns:a16="http://schemas.microsoft.com/office/drawing/2014/main" val="660407387"/>
                        </a:ext>
                      </a:extLst>
                    </a:gridCol>
                    <a:gridCol w="1780329">
                      <a:extLst>
                        <a:ext uri="{9D8B030D-6E8A-4147-A177-3AD203B41FA5}">
                          <a16:colId xmlns:a16="http://schemas.microsoft.com/office/drawing/2014/main" val="1559557530"/>
                        </a:ext>
                      </a:extLst>
                    </a:gridCol>
                    <a:gridCol w="1780329">
                      <a:extLst>
                        <a:ext uri="{9D8B030D-6E8A-4147-A177-3AD203B41FA5}">
                          <a16:colId xmlns:a16="http://schemas.microsoft.com/office/drawing/2014/main" val="20761036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Calculation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Values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362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4" t="-103279" r="-239118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3836" t="-103279" r="-101370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342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4" t="-203279" r="-239118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3836" t="-203279" r="-10137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7000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942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4" t="-303279" r="-239118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51556" t="-303279" r="-261333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3836" t="-303279" r="-101370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1.8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81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4" t="-403279" r="-239118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3836" t="-403279" r="-101370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121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4" t="-503279" r="-239118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3836" t="-503279" r="-101370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95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4" t="-603279" r="-239118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51556" t="-603279" r="-261333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3836" t="-603279" r="-101370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58945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4" t="-451579" r="-239118" b="-17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3836" t="-451579" r="-101370" b="-17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190322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4" t="-551579" r="-239118" b="-7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3836" t="-551579" r="-101370" b="-7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462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4" t="-1014754" r="-239118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3836" t="-1014754" r="-101370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1522222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8755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" y="1340768"/>
            <a:ext cx="10393606" cy="4320480"/>
          </a:xfrm>
          <a:prstGeom prst="rect">
            <a:avLst/>
          </a:prstGeom>
        </p:spPr>
      </p:pic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 by agents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CB0BE-91D0-A64B-841F-B548B55FD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327454" y="4091423"/>
                <a:ext cx="3528392" cy="1237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 smtClean="0">
                    <a:latin typeface="+mn-lt"/>
                  </a:rPr>
                  <a:t>Equilibrium crayfish size: </a:t>
                </a:r>
              </a:p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 smtClean="0">
                    <a:latin typeface="+mn-lt"/>
                  </a:rPr>
                  <a:t>800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i="1" dirty="0">
                            <a:latin typeface="+mn-lt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+mn-lt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[</m:t>
                        </m:r>
                        <m:r>
                          <a:rPr lang="en-GB" i="1" dirty="0">
                            <a:latin typeface="+mn-lt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GB" i="1" dirty="0">
                                <a:latin typeface="+mn-lt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+mn-lt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𝑘𝑚</m:t>
                            </m:r>
                          </m:e>
                          <m:sup>
                            <m:r>
                              <a:rPr lang="en-GB" i="1" dirty="0">
                                <a:latin typeface="+mn-lt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i="1" dirty="0">
                        <a:latin typeface="+mn-lt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]</m:t>
                    </m:r>
                    <m:r>
                      <m:rPr>
                        <m:nor/>
                      </m:rPr>
                      <a:rPr lang="en-GB" dirty="0">
                        <a:latin typeface="+mn-lt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endParaRPr lang="en-GB" dirty="0" smtClean="0">
                  <a:latin typeface="+mn-lt"/>
                </a:endParaRPr>
              </a:p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>
                  <a:latin typeface="+mn-lt"/>
                </a:endParaRPr>
              </a:p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 smtClean="0">
                    <a:latin typeface="+mn-lt"/>
                  </a:rPr>
                  <a:t>Equilibrium agent size: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 smtClean="0"/>
                  <a:t>318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[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𝑏𝑜𝑎𝑡𝑠</m:t>
                        </m:r>
                      </m:num>
                      <m:den>
                        <m:sSup>
                          <m:sSup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𝑘𝑚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]</m:t>
                    </m:r>
                    <m:r>
                      <m:rPr>
                        <m:nor/>
                      </m:rPr>
                      <a:rPr lang="en-GB" dirty="0"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454" y="4091423"/>
                <a:ext cx="3528392" cy="1237005"/>
              </a:xfrm>
              <a:prstGeom prst="rect">
                <a:avLst/>
              </a:prstGeom>
              <a:blipFill>
                <a:blip r:embed="rId5"/>
                <a:stretch>
                  <a:fillRect l="-3454" t="-10837" b="-49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64985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.xml><?xml version="1.0" encoding="utf-8"?>
<TemplafyTemplateConfiguration><![CDATA[{"elementsMetadata":[{"type":"shape","id":"3e2bb467-8b42-4c8b-93c8-6cd04590fb8c","elementConfiguration":{"binding":"UserProfile.Offices.Workarea_{{DocumentLanguage}}","disableUpdates":false,"type":"text"}},{"type":"shape","id":"195ca46f-6491-49f5-b421-acea6c84b62c","elementConfiguration":{"format":"{{DateFormats.GeneralDate}}","binding":"Form.Date","disableUpdates":false,"type":"date"}},{"type":"shape","id":"986187ad-f869-4614-ac7b-8322e2e57ef0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jMP4uc/2A/zo7UrVHWBBFw=="},{"name":"PresentationTitle","value":"AvlRTH9CWmogWkr2wzBeunOLXQaMfPEECzSA+U0O7ui5oW7ItQrLnVuFE1NXFP78BmFZOPzbdctsVVcqmHHkIg=="}]}]]></TemplafyForm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6.xml><?xml version="1.0" encoding="utf-8"?>
<TemplafySlideFormConfiguration><![CDATA[{"formFields":[],"formDataEntries":[]}]]></TemplafySlideFormConfiguration>
</file>

<file path=customXml/item27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8.xml><?xml version="1.0" encoding="utf-8"?>
<TemplafySlideFormConfiguration><![CDATA[{"formFields":[],"formDataEntries":[]}]]></TemplafySlideFormConfiguration>
</file>

<file path=customXml/item29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30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31.xml><?xml version="1.0" encoding="utf-8"?>
<TemplafySlideFormConfiguration><![CDATA[{"formFields":[],"formDataEntries":[]}]]></TemplafySlideFormConfiguration>
</file>

<file path=customXml/item32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33.xml><?xml version="1.0" encoding="utf-8"?>
<TemplafySlideFormConfiguration><![CDATA[{"formFields":[],"formDataEntries":[]}]]></TemplafySlideFormConfiguration>
</file>

<file path=customXml/item34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35.xml><?xml version="1.0" encoding="utf-8"?>
<TemplafySlideFormConfiguration><![CDATA[{"formFields":[],"formDataEntries":[]}]]></TemplafySlideFormConfiguration>
</file>

<file path=customXml/item36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37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38.xml><?xml version="1.0" encoding="utf-8"?>
<TemplafySlideFormConfiguration><![CDATA[{"formFields":[],"formDataEntries":[]}]]></TemplafySlideFormConfiguration>
</file>

<file path=customXml/item39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40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41.xml><?xml version="1.0" encoding="utf-8"?>
<TemplafySlideFormConfiguration><![CDATA[{"formFields":[],"formDataEntries":[]}]]></TemplafySlideFormConfiguration>
</file>

<file path=customXml/item42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43.xml><?xml version="1.0" encoding="utf-8"?>
<TemplafySlideFormConfiguration><![CDATA[{"formFields":[],"formDataEntries":[]}]]></TemplafySlideFormConfiguration>
</file>

<file path=customXml/item44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45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46.xml><?xml version="1.0" encoding="utf-8"?>
<TemplafySlideFormConfiguration><![CDATA[{"formFields":[],"formDataEntries":[]}]]></TemplafySlideFormConfiguration>
</file>

<file path=customXml/item47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48.xml><?xml version="1.0" encoding="utf-8"?>
<TemplafySlideFormConfiguration><![CDATA[{"formFields":[],"formDataEntries":[]}]]></TemplafySlideFormConfiguration>
</file>

<file path=customXml/item49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50.xml><?xml version="1.0" encoding="utf-8"?>
<TemplafySlideFormConfiguration><![CDATA[{"formFields":[],"formDataEntries":[]}]]></TemplafySlideFormConfiguration>
</file>

<file path=customXml/item51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52.xml><?xml version="1.0" encoding="utf-8"?>
<TemplafySlideFormConfiguration><![CDATA[{"formFields":[],"formDataEntries":[]}]]></TemplafySlideFormConfiguration>
</file>

<file path=customXml/item53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54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045D4D1F-E7B9-4317-8FCE-E4B208BCE1F0}">
  <ds:schemaRefs/>
</ds:datastoreItem>
</file>

<file path=customXml/itemProps10.xml><?xml version="1.0" encoding="utf-8"?>
<ds:datastoreItem xmlns:ds="http://schemas.openxmlformats.org/officeDocument/2006/customXml" ds:itemID="{2DD74AFB-5874-4D2B-8FE8-68A022424665}">
  <ds:schemaRefs/>
</ds:datastoreItem>
</file>

<file path=customXml/itemProps11.xml><?xml version="1.0" encoding="utf-8"?>
<ds:datastoreItem xmlns:ds="http://schemas.openxmlformats.org/officeDocument/2006/customXml" ds:itemID="{E0C37874-BAA2-1A46-B5D6-6C7626C200CF}">
  <ds:schemaRefs/>
</ds:datastoreItem>
</file>

<file path=customXml/itemProps12.xml><?xml version="1.0" encoding="utf-8"?>
<ds:datastoreItem xmlns:ds="http://schemas.openxmlformats.org/officeDocument/2006/customXml" ds:itemID="{1C194956-0A1F-467A-89D0-1D0EA1DFF978}">
  <ds:schemaRefs/>
</ds:datastoreItem>
</file>

<file path=customXml/itemProps13.xml><?xml version="1.0" encoding="utf-8"?>
<ds:datastoreItem xmlns:ds="http://schemas.openxmlformats.org/officeDocument/2006/customXml" ds:itemID="{5BE774E6-6E45-4DFB-A804-FEEF4ED8AD42}">
  <ds:schemaRefs/>
</ds:datastoreItem>
</file>

<file path=customXml/itemProps14.xml><?xml version="1.0" encoding="utf-8"?>
<ds:datastoreItem xmlns:ds="http://schemas.openxmlformats.org/officeDocument/2006/customXml" ds:itemID="{E0923886-CA3E-174F-AFFE-AF6D24696DF9}">
  <ds:schemaRefs/>
</ds:datastoreItem>
</file>

<file path=customXml/itemProps15.xml><?xml version="1.0" encoding="utf-8"?>
<ds:datastoreItem xmlns:ds="http://schemas.openxmlformats.org/officeDocument/2006/customXml" ds:itemID="{4D5E1A10-B5E6-482A-9521-846112537EBC}">
  <ds:schemaRefs/>
</ds:datastoreItem>
</file>

<file path=customXml/itemProps16.xml><?xml version="1.0" encoding="utf-8"?>
<ds:datastoreItem xmlns:ds="http://schemas.openxmlformats.org/officeDocument/2006/customXml" ds:itemID="{7DB343EB-3A94-410F-B351-55FE66E1EA8B}">
  <ds:schemaRefs/>
</ds:datastoreItem>
</file>

<file path=customXml/itemProps17.xml><?xml version="1.0" encoding="utf-8"?>
<ds:datastoreItem xmlns:ds="http://schemas.openxmlformats.org/officeDocument/2006/customXml" ds:itemID="{5E5D113F-4955-4A6B-9B78-30BEE3F4575B}">
  <ds:schemaRefs/>
</ds:datastoreItem>
</file>

<file path=customXml/itemProps18.xml><?xml version="1.0" encoding="utf-8"?>
<ds:datastoreItem xmlns:ds="http://schemas.openxmlformats.org/officeDocument/2006/customXml" ds:itemID="{7FEA1E6D-AEEC-41D9-9E9A-45BA2EAE1656}">
  <ds:schemaRefs/>
</ds:datastoreItem>
</file>

<file path=customXml/itemProps19.xml><?xml version="1.0" encoding="utf-8"?>
<ds:datastoreItem xmlns:ds="http://schemas.openxmlformats.org/officeDocument/2006/customXml" ds:itemID="{1E63F727-B9DE-48F4-865C-33F248ABE124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20.xml><?xml version="1.0" encoding="utf-8"?>
<ds:datastoreItem xmlns:ds="http://schemas.openxmlformats.org/officeDocument/2006/customXml" ds:itemID="{0B5D5806-530D-426A-9F59-F142B87F467F}">
  <ds:schemaRefs/>
</ds:datastoreItem>
</file>

<file path=customXml/itemProps21.xml><?xml version="1.0" encoding="utf-8"?>
<ds:datastoreItem xmlns:ds="http://schemas.openxmlformats.org/officeDocument/2006/customXml" ds:itemID="{5B29B696-7354-412C-9B8E-ED20D22F6B23}">
  <ds:schemaRefs/>
</ds:datastoreItem>
</file>

<file path=customXml/itemProps22.xml><?xml version="1.0" encoding="utf-8"?>
<ds:datastoreItem xmlns:ds="http://schemas.openxmlformats.org/officeDocument/2006/customXml" ds:itemID="{C422741F-C281-413E-A1DD-12F054411740}">
  <ds:schemaRefs/>
</ds:datastoreItem>
</file>

<file path=customXml/itemProps23.xml><?xml version="1.0" encoding="utf-8"?>
<ds:datastoreItem xmlns:ds="http://schemas.openxmlformats.org/officeDocument/2006/customXml" ds:itemID="{34C26D7F-85E9-4B97-AC5B-0F9E7E6DA01E}">
  <ds:schemaRefs/>
</ds:datastoreItem>
</file>

<file path=customXml/itemProps24.xml><?xml version="1.0" encoding="utf-8"?>
<ds:datastoreItem xmlns:ds="http://schemas.openxmlformats.org/officeDocument/2006/customXml" ds:itemID="{B4032362-8140-4032-AD71-4B9B72E0B709}">
  <ds:schemaRefs/>
</ds:datastoreItem>
</file>

<file path=customXml/itemProps25.xml><?xml version="1.0" encoding="utf-8"?>
<ds:datastoreItem xmlns:ds="http://schemas.openxmlformats.org/officeDocument/2006/customXml" ds:itemID="{48BE63AF-9456-EE4A-9E2A-6A869DF419D1}">
  <ds:schemaRefs/>
</ds:datastoreItem>
</file>

<file path=customXml/itemProps26.xml><?xml version="1.0" encoding="utf-8"?>
<ds:datastoreItem xmlns:ds="http://schemas.openxmlformats.org/officeDocument/2006/customXml" ds:itemID="{2C316146-E340-B045-B4C8-E56CA13FCE38}">
  <ds:schemaRefs/>
</ds:datastoreItem>
</file>

<file path=customXml/itemProps27.xml><?xml version="1.0" encoding="utf-8"?>
<ds:datastoreItem xmlns:ds="http://schemas.openxmlformats.org/officeDocument/2006/customXml" ds:itemID="{67F51BA0-8C8E-4F73-8D25-331AE302F02B}">
  <ds:schemaRefs/>
</ds:datastoreItem>
</file>

<file path=customXml/itemProps28.xml><?xml version="1.0" encoding="utf-8"?>
<ds:datastoreItem xmlns:ds="http://schemas.openxmlformats.org/officeDocument/2006/customXml" ds:itemID="{75FDBDE3-3EC3-45C4-8F98-957E1EB071DE}">
  <ds:schemaRefs/>
</ds:datastoreItem>
</file>

<file path=customXml/itemProps29.xml><?xml version="1.0" encoding="utf-8"?>
<ds:datastoreItem xmlns:ds="http://schemas.openxmlformats.org/officeDocument/2006/customXml" ds:itemID="{B6863703-2B05-4851-AFF2-CD5FCFCD822F}">
  <ds:schemaRefs/>
</ds:datastoreItem>
</file>

<file path=customXml/itemProps3.xml><?xml version="1.0" encoding="utf-8"?>
<ds:datastoreItem xmlns:ds="http://schemas.openxmlformats.org/officeDocument/2006/customXml" ds:itemID="{E2BB9A4E-C538-E849-A13B-27696786232A}">
  <ds:schemaRefs/>
</ds:datastoreItem>
</file>

<file path=customXml/itemProps30.xml><?xml version="1.0" encoding="utf-8"?>
<ds:datastoreItem xmlns:ds="http://schemas.openxmlformats.org/officeDocument/2006/customXml" ds:itemID="{E5579BF7-B88C-4A04-8363-2A92E400BA16}">
  <ds:schemaRefs/>
</ds:datastoreItem>
</file>

<file path=customXml/itemProps31.xml><?xml version="1.0" encoding="utf-8"?>
<ds:datastoreItem xmlns:ds="http://schemas.openxmlformats.org/officeDocument/2006/customXml" ds:itemID="{07327F4B-5BDE-430F-A1C3-E8F0E5C3431B}">
  <ds:schemaRefs/>
</ds:datastoreItem>
</file>

<file path=customXml/itemProps32.xml><?xml version="1.0" encoding="utf-8"?>
<ds:datastoreItem xmlns:ds="http://schemas.openxmlformats.org/officeDocument/2006/customXml" ds:itemID="{1C4F0A63-8338-49EE-B7A6-85C0A335D073}">
  <ds:schemaRefs/>
</ds:datastoreItem>
</file>

<file path=customXml/itemProps33.xml><?xml version="1.0" encoding="utf-8"?>
<ds:datastoreItem xmlns:ds="http://schemas.openxmlformats.org/officeDocument/2006/customXml" ds:itemID="{65FD6F78-1FB0-4EB9-843B-D7157A6E11D5}">
  <ds:schemaRefs/>
</ds:datastoreItem>
</file>

<file path=customXml/itemProps34.xml><?xml version="1.0" encoding="utf-8"?>
<ds:datastoreItem xmlns:ds="http://schemas.openxmlformats.org/officeDocument/2006/customXml" ds:itemID="{CE05EF4F-9656-43B1-BBEE-57449B9B2630}">
  <ds:schemaRefs/>
</ds:datastoreItem>
</file>

<file path=customXml/itemProps35.xml><?xml version="1.0" encoding="utf-8"?>
<ds:datastoreItem xmlns:ds="http://schemas.openxmlformats.org/officeDocument/2006/customXml" ds:itemID="{D430D335-D22F-434B-A2ED-95F3CEC3D24B}">
  <ds:schemaRefs/>
</ds:datastoreItem>
</file>

<file path=customXml/itemProps36.xml><?xml version="1.0" encoding="utf-8"?>
<ds:datastoreItem xmlns:ds="http://schemas.openxmlformats.org/officeDocument/2006/customXml" ds:itemID="{F4CB70A0-2785-4FBB-857F-2D889906F130}">
  <ds:schemaRefs/>
</ds:datastoreItem>
</file>

<file path=customXml/itemProps37.xml><?xml version="1.0" encoding="utf-8"?>
<ds:datastoreItem xmlns:ds="http://schemas.openxmlformats.org/officeDocument/2006/customXml" ds:itemID="{80EB6C28-48B3-4D78-914C-CEAEBB6F5FE6}">
  <ds:schemaRefs/>
</ds:datastoreItem>
</file>

<file path=customXml/itemProps38.xml><?xml version="1.0" encoding="utf-8"?>
<ds:datastoreItem xmlns:ds="http://schemas.openxmlformats.org/officeDocument/2006/customXml" ds:itemID="{F44731D4-957C-44D5-9A0B-4E27218A5473}">
  <ds:schemaRefs/>
</ds:datastoreItem>
</file>

<file path=customXml/itemProps39.xml><?xml version="1.0" encoding="utf-8"?>
<ds:datastoreItem xmlns:ds="http://schemas.openxmlformats.org/officeDocument/2006/customXml" ds:itemID="{B99CF8EC-2DC2-47AD-AE1E-D4DB93CD144D}">
  <ds:schemaRefs/>
</ds:datastoreItem>
</file>

<file path=customXml/itemProps4.xml><?xml version="1.0" encoding="utf-8"?>
<ds:datastoreItem xmlns:ds="http://schemas.openxmlformats.org/officeDocument/2006/customXml" ds:itemID="{ADF0CC0E-D1A8-480F-93EB-34B4F6C9AB39}">
  <ds:schemaRefs/>
</ds:datastoreItem>
</file>

<file path=customXml/itemProps40.xml><?xml version="1.0" encoding="utf-8"?>
<ds:datastoreItem xmlns:ds="http://schemas.openxmlformats.org/officeDocument/2006/customXml" ds:itemID="{6C28FCD8-5B7B-4437-8988-C8D9FB78AC7F}">
  <ds:schemaRefs/>
</ds:datastoreItem>
</file>

<file path=customXml/itemProps41.xml><?xml version="1.0" encoding="utf-8"?>
<ds:datastoreItem xmlns:ds="http://schemas.openxmlformats.org/officeDocument/2006/customXml" ds:itemID="{5D9E9F41-A7D3-4A7B-8B09-70D5140E2D77}">
  <ds:schemaRefs/>
</ds:datastoreItem>
</file>

<file path=customXml/itemProps42.xml><?xml version="1.0" encoding="utf-8"?>
<ds:datastoreItem xmlns:ds="http://schemas.openxmlformats.org/officeDocument/2006/customXml" ds:itemID="{373BA0D3-6FB8-4FE8-9DFD-2F83E01717A0}">
  <ds:schemaRefs/>
</ds:datastoreItem>
</file>

<file path=customXml/itemProps43.xml><?xml version="1.0" encoding="utf-8"?>
<ds:datastoreItem xmlns:ds="http://schemas.openxmlformats.org/officeDocument/2006/customXml" ds:itemID="{51EE1687-72F9-4DB5-AFEC-CAB321ADC6C8}">
  <ds:schemaRefs/>
</ds:datastoreItem>
</file>

<file path=customXml/itemProps44.xml><?xml version="1.0" encoding="utf-8"?>
<ds:datastoreItem xmlns:ds="http://schemas.openxmlformats.org/officeDocument/2006/customXml" ds:itemID="{D446A03F-2DEF-4FE7-9028-2DEE26903A00}">
  <ds:schemaRefs/>
</ds:datastoreItem>
</file>

<file path=customXml/itemProps45.xml><?xml version="1.0" encoding="utf-8"?>
<ds:datastoreItem xmlns:ds="http://schemas.openxmlformats.org/officeDocument/2006/customXml" ds:itemID="{C1966138-BE30-44BC-A8D1-534BD79A3915}">
  <ds:schemaRefs/>
</ds:datastoreItem>
</file>

<file path=customXml/itemProps46.xml><?xml version="1.0" encoding="utf-8"?>
<ds:datastoreItem xmlns:ds="http://schemas.openxmlformats.org/officeDocument/2006/customXml" ds:itemID="{381B3824-49D2-4C2F-8E20-FAE52B7D85C6}">
  <ds:schemaRefs/>
</ds:datastoreItem>
</file>

<file path=customXml/itemProps47.xml><?xml version="1.0" encoding="utf-8"?>
<ds:datastoreItem xmlns:ds="http://schemas.openxmlformats.org/officeDocument/2006/customXml" ds:itemID="{9E16BDE1-ACC4-470C-B27E-58BFEEE472DF}">
  <ds:schemaRefs/>
</ds:datastoreItem>
</file>

<file path=customXml/itemProps48.xml><?xml version="1.0" encoding="utf-8"?>
<ds:datastoreItem xmlns:ds="http://schemas.openxmlformats.org/officeDocument/2006/customXml" ds:itemID="{E494F4D5-7B6B-4685-AEED-87CE6FEA30D4}">
  <ds:schemaRefs/>
</ds:datastoreItem>
</file>

<file path=customXml/itemProps49.xml><?xml version="1.0" encoding="utf-8"?>
<ds:datastoreItem xmlns:ds="http://schemas.openxmlformats.org/officeDocument/2006/customXml" ds:itemID="{F81D29B0-48E4-4267-823E-7275E9754E8F}">
  <ds:schemaRefs/>
</ds:datastoreItem>
</file>

<file path=customXml/itemProps5.xml><?xml version="1.0" encoding="utf-8"?>
<ds:datastoreItem xmlns:ds="http://schemas.openxmlformats.org/officeDocument/2006/customXml" ds:itemID="{93F586B5-733E-4918-8E64-6943ED1A5D73}">
  <ds:schemaRefs/>
</ds:datastoreItem>
</file>

<file path=customXml/itemProps50.xml><?xml version="1.0" encoding="utf-8"?>
<ds:datastoreItem xmlns:ds="http://schemas.openxmlformats.org/officeDocument/2006/customXml" ds:itemID="{C4B70EC9-82A0-4849-A4E2-EBCE576A73F0}">
  <ds:schemaRefs/>
</ds:datastoreItem>
</file>

<file path=customXml/itemProps51.xml><?xml version="1.0" encoding="utf-8"?>
<ds:datastoreItem xmlns:ds="http://schemas.openxmlformats.org/officeDocument/2006/customXml" ds:itemID="{13198D25-2380-4CFB-A71E-70BA7225FBB3}">
  <ds:schemaRefs/>
</ds:datastoreItem>
</file>

<file path=customXml/itemProps52.xml><?xml version="1.0" encoding="utf-8"?>
<ds:datastoreItem xmlns:ds="http://schemas.openxmlformats.org/officeDocument/2006/customXml" ds:itemID="{06992E87-74D6-4076-8576-C5178904B570}">
  <ds:schemaRefs/>
</ds:datastoreItem>
</file>

<file path=customXml/itemProps53.xml><?xml version="1.0" encoding="utf-8"?>
<ds:datastoreItem xmlns:ds="http://schemas.openxmlformats.org/officeDocument/2006/customXml" ds:itemID="{8393CE2D-5C16-4C0B-929A-8AF43C1C87D0}">
  <ds:schemaRefs/>
</ds:datastoreItem>
</file>

<file path=customXml/itemProps54.xml><?xml version="1.0" encoding="utf-8"?>
<ds:datastoreItem xmlns:ds="http://schemas.openxmlformats.org/officeDocument/2006/customXml" ds:itemID="{C716A437-0521-47BB-8CB6-32678D20A833}">
  <ds:schemaRefs/>
</ds:datastoreItem>
</file>

<file path=customXml/itemProps6.xml><?xml version="1.0" encoding="utf-8"?>
<ds:datastoreItem xmlns:ds="http://schemas.openxmlformats.org/officeDocument/2006/customXml" ds:itemID="{E66BB8CA-154A-42E5-913B-AD337C362EB7}">
  <ds:schemaRefs/>
</ds:datastoreItem>
</file>

<file path=customXml/itemProps7.xml><?xml version="1.0" encoding="utf-8"?>
<ds:datastoreItem xmlns:ds="http://schemas.openxmlformats.org/officeDocument/2006/customXml" ds:itemID="{38CDA881-F553-440A-9AFC-133226E131B9}">
  <ds:schemaRefs/>
</ds:datastoreItem>
</file>

<file path=customXml/itemProps8.xml><?xml version="1.0" encoding="utf-8"?>
<ds:datastoreItem xmlns:ds="http://schemas.openxmlformats.org/officeDocument/2006/customXml" ds:itemID="{197C38BF-156E-BD4B-B5A3-F73763736FE7}">
  <ds:schemaRefs/>
</ds:datastoreItem>
</file>

<file path=customXml/itemProps9.xml><?xml version="1.0" encoding="utf-8"?>
<ds:datastoreItem xmlns:ds="http://schemas.openxmlformats.org/officeDocument/2006/customXml" ds:itemID="{3A362E96-E404-40A9-8341-DE9ED5DCBE4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2145</TotalTime>
  <Words>3154</Words>
  <Application>Microsoft Office PowerPoint</Application>
  <PresentationFormat>Custom</PresentationFormat>
  <Paragraphs>435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Cambria Math</vt:lpstr>
      <vt:lpstr>Consolas</vt:lpstr>
      <vt:lpstr>Ink Free</vt:lpstr>
      <vt:lpstr>Open Sans</vt:lpstr>
      <vt:lpstr>Verdana</vt:lpstr>
      <vt:lpstr>Blank</vt:lpstr>
      <vt:lpstr>Tragedy of the commons</vt:lpstr>
      <vt:lpstr>General model parameters</vt:lpstr>
      <vt:lpstr>Exploitation with constant effort model</vt:lpstr>
      <vt:lpstr>Exploitation with constant effort model</vt:lpstr>
      <vt:lpstr>Exploitation with constant effort model</vt:lpstr>
      <vt:lpstr>Exploitation with constant effort model</vt:lpstr>
      <vt:lpstr>Exploitation with constant effort model, python code</vt:lpstr>
      <vt:lpstr>Exploitation by agents</vt:lpstr>
      <vt:lpstr>Exploitation by agents</vt:lpstr>
      <vt:lpstr>Exploitation by agents</vt:lpstr>
      <vt:lpstr>Exploitation by agents</vt:lpstr>
      <vt:lpstr>Exploitation by agents</vt:lpstr>
      <vt:lpstr>Exploitation by agents</vt:lpstr>
      <vt:lpstr>Exploitation by agents, python code</vt:lpstr>
      <vt:lpstr>Yield independent of abundance</vt:lpstr>
      <vt:lpstr>Exploitation by agents, python code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Amalia Bogri</cp:lastModifiedBy>
  <cp:revision>163</cp:revision>
  <dcterms:created xsi:type="dcterms:W3CDTF">2017-07-31T08:31:56Z</dcterms:created>
  <dcterms:modified xsi:type="dcterms:W3CDTF">2021-10-05T17:18:17Z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637303945402291499</vt:lpwstr>
  </property>
  <property fmtid="{D5CDD505-2E9C-101B-9397-08002B2CF9AE}" pid="6" name="TemplafyLanguageCode">
    <vt:lpwstr>en-GB</vt:lpwstr>
  </property>
</Properties>
</file>