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7"/>
  </p:sldMasterIdLst>
  <p:notesMasterIdLst>
    <p:notesMasterId r:id="rId55"/>
  </p:notesMasterIdLst>
  <p:handoutMasterIdLst>
    <p:handoutMasterId r:id="rId56"/>
  </p:handoutMasterIdLst>
  <p:sldIdLst>
    <p:sldId id="260" r:id="rId38"/>
    <p:sldId id="287" r:id="rId39"/>
    <p:sldId id="275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79" r:id="rId52"/>
    <p:sldId id="299" r:id="rId53"/>
    <p:sldId id="300" r:id="rId54"/>
  </p:sldIdLst>
  <p:sldSz cx="12190413" cy="6858000"/>
  <p:notesSz cx="6858000" cy="9144000"/>
  <p:custDataLst>
    <p:tags r:id="rId5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02D865-F801-9749-84A4-123D3DA4FBA9}">
          <p14:sldIdLst>
            <p14:sldId id="260"/>
            <p14:sldId id="287"/>
            <p14:sldId id="27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Archive" id="{F9701F38-6F5E-CE48-AE32-0D5FE96E5A06}">
          <p14:sldIdLst>
            <p14:sldId id="279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CFE"/>
    <a:srgbClr val="4F94C4"/>
    <a:srgbClr val="88FFC3"/>
    <a:srgbClr val="6E8BE8"/>
    <a:srgbClr val="A5B8F1"/>
    <a:srgbClr val="1B8C1B"/>
    <a:srgbClr val="F4EEE4"/>
    <a:srgbClr val="FDD1CB"/>
    <a:srgbClr val="FBA69B"/>
    <a:srgbClr val="F0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8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2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1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81281FC-54B4-4547-A671-0E16254ECA74}" type="datetime1">
              <a:rPr lang="en-GB" smtClean="0"/>
              <a:t>12/10/2021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AFC917D-1F23-C24A-A872-1275DB4EBA98}" type="datetime1">
              <a:rPr lang="en-GB" smtClean="0"/>
              <a:t>12/10/2021</a:t>
            </a:fld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e2bb467-8b42-4c8b-93c8-6cd04590fb8c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Food</a:t>
            </a:r>
          </a:p>
        </p:txBody>
      </p:sp>
      <p:sp>
        <p:nvSpPr>
          <p:cNvPr id="5" name="date" descr="{&quot;templafy&quot;:{&quot;id&quot;:&quot;195ca46f-6491-49f5-b421-acea6c84b62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28 September 2021</a:t>
            </a:r>
          </a:p>
        </p:txBody>
      </p:sp>
      <p:sp>
        <p:nvSpPr>
          <p:cNvPr id="7" name="text" descr="{&quot;templafy&quot;:{&quot;id&quot;:&quot;986187ad-f869-4614-ac7b-8322e2e57ef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Mathematical Models in Ecology - Competition systems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8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0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3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.xml"/><Relationship Id="rId11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customXml" Target="../../customXml/item14.xml"/><Relationship Id="rId16" Type="http://schemas.openxmlformats.org/officeDocument/2006/relationships/image" Target="../media/image13.png"/><Relationship Id="rId1" Type="http://schemas.openxmlformats.org/officeDocument/2006/relationships/customXml" Target="../../customXml/item13.xml"/><Relationship Id="rId11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image" Target="../media/image7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8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Structured population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Group: Amalia Bogri, Christian </a:t>
            </a:r>
            <a:r>
              <a:rPr lang="en-GB" sz="3200" dirty="0" err="1"/>
              <a:t>Berrig</a:t>
            </a:r>
            <a:r>
              <a:rPr lang="en-GB" sz="3200" dirty="0"/>
              <a:t> &amp; Jonas </a:t>
            </a:r>
            <a:r>
              <a:rPr lang="en-GB" sz="3200" dirty="0" err="1"/>
              <a:t>Bolduan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66618-8E5D-6B4F-A19F-E32DACFE53C2}"/>
              </a:ext>
            </a:extLst>
          </p:cNvPr>
          <p:cNvSpPr txBox="1"/>
          <p:nvPr/>
        </p:nvSpPr>
        <p:spPr>
          <a:xfrm>
            <a:off x="2772104" y="3262350"/>
            <a:ext cx="6279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model parameters</a:t>
            </a:r>
            <a:endParaRPr lang="en-DE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dependence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334566" y="1332244"/>
            <a:ext cx="69847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We attempt to introduce a density dependence in the fecundity term. Now fecundity is defined as by: </a:t>
            </a:r>
            <a:endParaRPr lang="en-GB" sz="1800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/>
              <p:nvPr/>
            </p:nvSpPr>
            <p:spPr>
              <a:xfrm>
                <a:off x="334566" y="3219844"/>
                <a:ext cx="3836178" cy="975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)∙0.8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219844"/>
                <a:ext cx="3836178" cy="975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49558" y="1963367"/>
                <a:ext cx="2111797" cy="1014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)=25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>
                    <a:latin typeface="+mj-lt"/>
                  </a:rPr>
                  <a:t>where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8" y="1963367"/>
                <a:ext cx="2111797" cy="1014893"/>
              </a:xfrm>
              <a:prstGeom prst="rect">
                <a:avLst/>
              </a:prstGeom>
              <a:blipFill>
                <a:blip r:embed="rId5"/>
                <a:stretch>
                  <a:fillRect l="-1734" b="-6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78" y="2492896"/>
            <a:ext cx="7497057" cy="38840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334566" y="5252355"/>
            <a:ext cx="3989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With the current choice of parameters, the </a:t>
            </a:r>
            <a:r>
              <a:rPr lang="en-GB" sz="1800" b="1" dirty="0" smtClean="0">
                <a:latin typeface="+mn-lt"/>
              </a:rPr>
              <a:t>population declines </a:t>
            </a:r>
            <a:r>
              <a:rPr lang="en-GB" sz="1800" dirty="0" smtClean="0">
                <a:latin typeface="+mn-lt"/>
              </a:rPr>
              <a:t>in time. </a:t>
            </a:r>
            <a:endParaRPr lang="en-GB" sz="1800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7368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9" y="3281085"/>
            <a:ext cx="5580320" cy="2867973"/>
          </a:xfrm>
          <a:prstGeom prst="rect">
            <a:avLst/>
          </a:prstGeom>
        </p:spPr>
      </p:pic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dependence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/>
              <p:nvPr/>
            </p:nvSpPr>
            <p:spPr>
              <a:xfrm>
                <a:off x="863681" y="1373070"/>
                <a:ext cx="95770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solidFill>
                      <a:schemeClr val="tx1"/>
                    </a:solidFill>
                    <a:latin typeface="+mn-lt"/>
                  </a:rPr>
                  <a:t>For this system, the equilibrium condition is achieved at a dominant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𝒅𝒐𝒎</m:t>
                        </m:r>
                      </m:sub>
                    </m:sSub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800" dirty="0" smtClean="0">
                    <a:solidFill>
                      <a:schemeClr val="tx1"/>
                    </a:solidFill>
                    <a:latin typeface="+mn-lt"/>
                  </a:rPr>
                  <a:t> (since the system stops growing and r should be zero).</a:t>
                </a:r>
                <a:endParaRPr lang="en-GB" sz="180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1" y="1373070"/>
                <a:ext cx="9577064" cy="553998"/>
              </a:xfrm>
              <a:prstGeom prst="rect">
                <a:avLst/>
              </a:prstGeom>
              <a:blipFill>
                <a:blip r:embed="rId5"/>
                <a:stretch>
                  <a:fillRect l="-1528" t="-14286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863681" y="2279667"/>
            <a:ext cx="78238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Examining the growth rates in discrete and continuous time, we see, again, that they eventually approach the dominant eigenvalue and its respective r.</a:t>
            </a:r>
            <a:endParaRPr lang="en-GB" sz="18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14" y="3254087"/>
            <a:ext cx="5771836" cy="295355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6999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dependence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/>
              <p:nvPr/>
            </p:nvSpPr>
            <p:spPr>
              <a:xfrm>
                <a:off x="863681" y="1411285"/>
                <a:ext cx="9577064" cy="882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solidFill>
                      <a:schemeClr val="tx1"/>
                    </a:solidFill>
                    <a:latin typeface="+mn-lt"/>
                  </a:rPr>
                  <a:t>By calculating the value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 smtClean="0">
                    <a:solidFill>
                      <a:schemeClr val="tx1"/>
                    </a:solidFill>
                    <a:latin typeface="+mn-lt"/>
                  </a:rPr>
                  <a:t> for the equilibrium,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800" dirty="0" smtClean="0">
                    <a:solidFill>
                      <a:schemeClr val="tx1"/>
                    </a:solidFill>
                    <a:latin typeface="+mn-lt"/>
                  </a:rPr>
                  <a:t>, we can calculate the eigenvectors of the dominant </a:t>
                </a:r>
                <a:r>
                  <a:rPr lang="en-GB" sz="1800" dirty="0" smtClean="0">
                    <a:latin typeface="+mn-lt"/>
                  </a:rPr>
                  <a:t>eigenvalue. </a:t>
                </a:r>
                <a:endParaRPr lang="en-GB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 </a:t>
                </a: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0.8-6) ∙(3 ∙ 0.8-4)/(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GB" sz="180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1" y="1411285"/>
                <a:ext cx="9577064" cy="882293"/>
              </a:xfrm>
              <a:prstGeom prst="rect">
                <a:avLst/>
              </a:prstGeom>
              <a:blipFill>
                <a:blip r:embed="rId4"/>
                <a:stretch>
                  <a:fillRect l="-1528" t="-8333" b="-15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323157"/>
            <a:ext cx="8025729" cy="2958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/>
              <p:nvPr/>
            </p:nvSpPr>
            <p:spPr>
              <a:xfrm>
                <a:off x="5015086" y="1879972"/>
                <a:ext cx="3592842" cy="974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∙0.8∙1/4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86" y="1879972"/>
                <a:ext cx="3592842" cy="974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6610435" y="4899586"/>
            <a:ext cx="532859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As before:</a:t>
            </a: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plotting t</a:t>
            </a:r>
            <a:r>
              <a:rPr lang="en-GB" dirty="0" smtClean="0">
                <a:latin typeface="+mn-lt"/>
              </a:rPr>
              <a:t>he </a:t>
            </a:r>
            <a:r>
              <a:rPr lang="en-GB" b="1" dirty="0" smtClean="0">
                <a:latin typeface="+mn-lt"/>
              </a:rPr>
              <a:t>ratio of each life stage </a:t>
            </a:r>
            <a:r>
              <a:rPr lang="en-GB" dirty="0" smtClean="0">
                <a:latin typeface="+mn-lt"/>
              </a:rPr>
              <a:t>in the population, it is clear that </a:t>
            </a:r>
            <a:r>
              <a:rPr lang="en-US" dirty="0" smtClean="0">
                <a:latin typeface="+mn-lt"/>
              </a:rPr>
              <a:t>the </a:t>
            </a:r>
            <a:r>
              <a:rPr lang="en-US" b="1" dirty="0">
                <a:latin typeface="+mn-lt"/>
              </a:rPr>
              <a:t>stable stage-structure </a:t>
            </a:r>
            <a:r>
              <a:rPr lang="en-US" dirty="0">
                <a:latin typeface="+mn-lt"/>
              </a:rPr>
              <a:t>is </a:t>
            </a:r>
            <a:r>
              <a:rPr lang="en-US" dirty="0" smtClean="0">
                <a:latin typeface="+mn-lt"/>
              </a:rPr>
              <a:t>reached.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+mn-lt"/>
              </a:rPr>
              <a:t>The stable </a:t>
            </a:r>
            <a:r>
              <a:rPr lang="en-US" dirty="0" smtClean="0">
                <a:latin typeface="+mn-lt"/>
              </a:rPr>
              <a:t>ratios for each stage </a:t>
            </a:r>
            <a:r>
              <a:rPr lang="en-US" dirty="0" smtClean="0">
                <a:latin typeface="+mn-lt"/>
              </a:rPr>
              <a:t>coincide with the ratio of the eigenvector of the dominant eigenvalue to the sum of these eigenvectors, for each life stage.</a:t>
            </a:r>
            <a:endParaRPr lang="en-GB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88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dependence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/>
              <p:nvPr/>
            </p:nvSpPr>
            <p:spPr>
              <a:xfrm>
                <a:off x="334566" y="1332244"/>
                <a:ext cx="10873208" cy="882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Notably,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800" dirty="0" smtClean="0">
                    <a:latin typeface="+mn-lt"/>
                  </a:rPr>
                  <a:t> is </a:t>
                </a:r>
                <a:r>
                  <a:rPr lang="en-GB" sz="1800" dirty="0" smtClean="0">
                    <a:latin typeface="+mn-lt"/>
                  </a:rPr>
                  <a:t>the what </a:t>
                </a:r>
                <a:r>
                  <a:rPr lang="en-GB" sz="1800" dirty="0" smtClean="0">
                    <a:latin typeface="+mn-lt"/>
                  </a:rPr>
                  <a:t>matters for the values of the system in the stable stage structure, and not the actual form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. Of course, though, the transient stage is dependent on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800" b="0" dirty="0" smtClean="0">
                  <a:latin typeface="+mn-lt"/>
                </a:endParaRPr>
              </a:p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We compare the previous results with the ones using the new equation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1332244"/>
                <a:ext cx="10873208" cy="882293"/>
              </a:xfrm>
              <a:prstGeom prst="rect">
                <a:avLst/>
              </a:prstGeom>
              <a:blipFill>
                <a:blip r:embed="rId4"/>
                <a:stretch>
                  <a:fillRect l="-1345" t="-9028" b="-15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07374" y="1888999"/>
                <a:ext cx="33408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25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𝑎𝑁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>
                    <a:latin typeface="+mj-lt"/>
                  </a:rPr>
                  <a:t>where</a:t>
                </a:r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1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74" y="1888999"/>
                <a:ext cx="3340846" cy="369332"/>
              </a:xfrm>
              <a:prstGeom prst="rect">
                <a:avLst/>
              </a:prstGeom>
              <a:blipFill>
                <a:blip r:embed="rId5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14" y="2348880"/>
            <a:ext cx="4024707" cy="2068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48" y="2283511"/>
            <a:ext cx="4104366" cy="21002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91" y="4417355"/>
            <a:ext cx="4043121" cy="20373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84" y="4397368"/>
            <a:ext cx="3844848" cy="1976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37401" y="2924944"/>
                <a:ext cx="2108975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)=25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1" y="2924944"/>
                <a:ext cx="2108975" cy="6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38622" y="4869160"/>
                <a:ext cx="16528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2" y="4869160"/>
                <a:ext cx="165282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406574" y="5517232"/>
            <a:ext cx="27003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b="1" dirty="0" smtClean="0">
                <a:latin typeface="+mn-lt"/>
              </a:rPr>
              <a:t>Transient phases different, stable phases very similar.</a:t>
            </a:r>
            <a:endParaRPr lang="en-GB" b="1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8142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dependence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846734" y="2121848"/>
                <a:ext cx="2108975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)=25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34" y="2121848"/>
                <a:ext cx="2108975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846734" y="4589347"/>
                <a:ext cx="16528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34" y="4589347"/>
                <a:ext cx="16528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38" y="1424971"/>
            <a:ext cx="6077006" cy="2239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50" y="3954987"/>
            <a:ext cx="5879182" cy="2166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896436" y="5410892"/>
            <a:ext cx="27003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b="1" dirty="0" smtClean="0">
                <a:latin typeface="+mn-lt"/>
              </a:rPr>
              <a:t>Transient phases different, stable phases very similar.</a:t>
            </a:r>
            <a:endParaRPr lang="en-GB" b="1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9486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566" y="1196752"/>
            <a:ext cx="4896544" cy="5386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scipy.integrate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import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odeint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matplotlib.pyplot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as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as np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This is for reasonable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fontsize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universally defined: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fs_label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18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parameters = {               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figure.titlesize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': fs_label+6,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axes.labelsize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':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fs_label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axes.titlesize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': fs_label+6,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xtick.labelsize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':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fs_label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ytick.labelsize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':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fs_label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legend.fontsize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':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fs_label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lines.linewidth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': 5,</a:t>
            </a:r>
          </a:p>
          <a:p>
            <a:pPr>
              <a:spcBef>
                <a:spcPts val="0"/>
              </a:spcBef>
            </a:pP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plt.rcParams.update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(parameters)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 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([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0,       0,   25*0.8*1/4],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[0.8, 0.8*5/6, 0,   0],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0.8/6,   0,   0],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0,       0.8, 0.8*3/4]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getting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eigen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vals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vects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eig_res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np.linalg.eig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(L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lams,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vecs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eig_res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# extract the arrays into variables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getting only the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dominatingeigen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vals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+ corresponding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eigrn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vect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id_max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max(enumerate([abs(x) for x in lams]), key=lambda x: x[1])[0] #gives index of max eigenvalue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lam_dom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vec_dom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lams[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id_max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vecs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[:,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id_max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#defining max growth-rate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r = 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np.log(</a:t>
            </a:r>
            <a:r>
              <a:rPr lang="en-GB" sz="1000" dirty="0" err="1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lam_dom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5126" y="260648"/>
            <a:ext cx="6696744" cy="661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def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time_series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(n0,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=10):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ret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np.zeros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len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(lams)))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n = n0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ret[0] = n0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for t in range(1,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n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np.matmul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(L, n)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ret[t] = n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return 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ret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Fix time: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40 # how many steps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 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np.arange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 # make array with 40 steps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np.linspace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(0, 40, 21) </a:t>
            </a:r>
            <a:endParaRPr lang="en-US" sz="1000" dirty="0" smtClean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 err="1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xx_labels</a:t>
            </a: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 [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/2) for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 # for plot: make the labels for the x axis ticks</a:t>
            </a:r>
          </a:p>
          <a:p>
            <a:pPr>
              <a:spcBef>
                <a:spcPts val="0"/>
              </a:spcBef>
            </a:pPr>
            <a:endParaRPr lang="en-US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state_init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([100, 0, 0, 0]) # set initial number of individuals for the 4 stages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time_series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state_init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 # solve the function 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pop 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np.sum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axis=1) # find total population: </a:t>
            </a:r>
            <a:endParaRPr lang="en-US" sz="1000" dirty="0" smtClean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growth 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 pop[1:]/pop[:-1] # find growth rate: </a:t>
            </a:r>
            <a:endParaRPr lang="en-US" sz="1000" dirty="0" smtClean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proportions 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([s/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np.sum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(s) for s in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]) # find the proportions of each </a:t>
            </a: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stage</a:t>
            </a:r>
          </a:p>
          <a:p>
            <a:pPr>
              <a:spcBef>
                <a:spcPts val="0"/>
              </a:spcBef>
            </a:pPr>
            <a:endParaRPr lang="en-US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discrete_style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{"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linestyle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":None, "linewidth":0, "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marker":'o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', "markersize":6, "alpha":0.7}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labels = ["Eggs", "Larvae", "Pupae", "Adults"]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colors = ['tan', 'chocolate', 'salmon', 'maroon']</a:t>
            </a:r>
          </a:p>
          <a:p>
            <a:pPr>
              <a:spcBef>
                <a:spcPts val="0"/>
              </a:spcBef>
            </a:pPr>
            <a:endParaRPr lang="en-US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fig, ax =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plt.subplots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figsize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=(12, 6))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state in enumerate(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sim_res.T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(t, state, label=labels[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color=colors[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**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discrete_style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(t, pop[0]*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np.exp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(r*t), label="Population (Asymptotic solution, Forward)", color="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royalblue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", alpha=0.5)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(t, pop[-1]*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np.exp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(-r*t)[::-1], color='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springgreen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', label="Population (Asymptotic solution, Reverse)", alpha=0.5)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(t, pop, label="Population (Computed)", color='green', marker = '*',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markersize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10,alpha = 0.9, linewidth = 0</a:t>
            </a: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ax.set_xticklabels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xx_labels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ax.legend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bbox_to_anchor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=(1.0, 1),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loc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=2,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borderaxespad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=0.5, </a:t>
            </a: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fontsize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=15) 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ax.set_xlabel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("Time (months)")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ax.set_ylabel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("Number of individuals")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ax.grid</a:t>
            </a:r>
            <a:r>
              <a:rPr lang="en-US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(alpha = 0.5</a:t>
            </a: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GB" sz="1000" dirty="0" err="1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ax.set_yscale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('log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') # for second graph only!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532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566" y="1196752"/>
            <a:ext cx="5555812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Zoom in the plot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5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xx_ticks2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np.linspace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(0, 4, 9)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xx_labels2 = 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/2 for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in xx_ticks2]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plt.subplots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=(12, 6))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pop[0]*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np.exp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(r*t)[: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label="Population 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Assymptotic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solution, Forward)",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="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royalblue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", alpha=0.5)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pop[-1]*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np.exp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(-r*t)[::-1][: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label="Population 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Assymptotic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solution)",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='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springgreen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', alpha=0.5)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pop[: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label="Population (Computed)",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='green', marker = '*',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markersize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10,alpha = 0.9, linewidth = 0)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state in enumerate(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sim_res.T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state[: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end_tmp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label=labels[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**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discrete_style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(xx_ticks2)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(xx_labels2)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("Time (months)")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ax.set_ylabel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("Number of individuals")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ax.legend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bbox_to_anchor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=(1.0, 1),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loc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=2,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borderaxespad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=0.5,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fontsize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=15) 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3198" y="260648"/>
            <a:ext cx="6048672" cy="6001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plt.subplots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=(12, 6))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(t[1:], growth, label="Growth pr. \"generation\" (Computed)", alpha=0.7, marker=".",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markersize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=20, linewidth=3)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ax.axhline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lam_dom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label="Growth pr. \"generation\" (Dominant Eigen Val.)", alpha=0.5,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="magenta")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ax.legend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("Time (months)")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ax.set_ylabel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("Growth per 15 days")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ax.grid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(alpha = 0.5)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plt.subplots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=(12, 6))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(t[1:], np.log(growth), label="Growth rate $r$ (Computed)", alpha=0.7, marker=".",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markersize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=20, linewidth=3)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ax.axhline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(r, label="Growth rate $r$ (Asymptotic)", alpha=0.5,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="magenta")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ax.legend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("Time (months)")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ax.set_ylabel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("Growth rate, r (1/15 days)")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ax.grid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(alpha = 0.5)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plt.subplots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=(12, 6))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v in enumerate(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vec_dom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num_prop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(proportions).T[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label=labels[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]+" (numeric)", alpha = 0.7)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ax.axhline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(v/sum(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vec_dom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), alpha=0.5,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linestyle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=":",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num_prop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[0].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get_color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(), label=labels[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]+" (eigenvector component)")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ax.legend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bbox_to_anchor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=(1.0, 1),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loc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=2,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borderaxespad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=0.5,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fontsize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=15) 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("Time (months)")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ax.set_ylabel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("Percentage in the population")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ax.grid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(alpha = 0.5)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disregard warning, imaginary part is zero...</a:t>
            </a:r>
            <a:endParaRPr lang="en-US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6815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566" y="1196752"/>
            <a:ext cx="5555812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Question 3: Density dependence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#This defines the fecundity: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 = 1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f = lambda N: 25*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np.exp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(-a*N)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 = lambda N: 25*(1/(1 + a*N))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#...and use this functional dependency in the "next-gen" matrix.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 = lambda N: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([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0,       0,   f(N)*0.8*1/4],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[0.8, 0.8*5/6, 0,   0],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0.8*1/6, 0,   0],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0,       0.8, 0.8*3/4]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def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time_series_density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(n0,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=10):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ret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np.zeros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len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(lams)))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n = n0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ret[0] = n0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for t in range(1,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N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np.sum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(n)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n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np.matmul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(L(N), n)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    ret[t] = n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return 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ret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state_init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([100, 0, 0, 0])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time_series_density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state_init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t_end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pop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np.sum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axis=1)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growth = pop[1:]/pop[:-1]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proportions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([s/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np.sum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(s) for s in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])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3198" y="260648"/>
            <a:ext cx="6048672" cy="4462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plt.subplots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figsize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=(12, 6))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state in enumerate(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sim_res.T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(t, state, label=labels[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], **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discrete_style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GB" sz="1000" dirty="0" err="1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ax.plot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(t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pop, label="Population (Computed)",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='green', marker = '*',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markersize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10,alpha = 0.9, linewidth = 0)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ax.legend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xx_ticks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ax.set_xticklabels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xx_labels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ax.set_xlabel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("Time (months)")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ax.set_ylabel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("Number of individuals")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ax.grid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(alpha = 0.5</a:t>
            </a: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found the fecundity for eigenvalue=1, that is equilibrium condition.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f_star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(5*0.8-6)*(3*0.8-4)/(0.8**4)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L_star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np.array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([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0,       0,  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f_star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*0.8*1/4],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[0.8, 0.8*5/6, 0,   0],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0.8*1/6, 0,   0], 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[0,   0,       0.8, 0.8*3/4]</a:t>
            </a: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e, v =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np.linalg.eig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L_star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e_dom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v_dom</a:t>
            </a:r>
            <a:r>
              <a:rPr lang="en-GB" sz="1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e[3], v[:,3]</a:t>
            </a:r>
          </a:p>
          <a:p>
            <a:pPr>
              <a:spcBef>
                <a:spcPts val="0"/>
              </a:spcBef>
            </a:pP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THEN WE DID THE SAME PLOTS AS BEFORE (IN THE PROVIDED CODE), SO I WILL NOT WRITE IT AGAIN HERE AS IT IS LONG</a:t>
            </a:r>
            <a:endParaRPr lang="en-GB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# AFTERWARDS WE DID THE SAME THING WITH THE SECOND F EQUATION AND PLOTTED WITH THE EXACT SAME WAY</a:t>
            </a:r>
            <a:endParaRPr lang="en-US" sz="1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8593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59739" y="1196752"/>
            <a:ext cx="5796107" cy="511256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utoShape 4" descr="How To Start A Mealworm Farm: A Comprehensive Guide For Beginners »  Heritage Acres Market LLC">
            <a:extLst>
              <a:ext uri="{FF2B5EF4-FFF2-40B4-BE49-F238E27FC236}">
                <a16:creationId xmlns:a16="http://schemas.microsoft.com/office/drawing/2014/main" id="{DAEE7547-230F-B54F-9805-20ED48E23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2564111"/>
            <a:ext cx="1017289" cy="10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6425363" y="1415485"/>
            <a:ext cx="5328592" cy="4873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Beetles are </a:t>
            </a:r>
            <a:r>
              <a:rPr lang="en-GB" sz="1800" dirty="0" err="1" smtClean="0">
                <a:latin typeface="+mn-lt"/>
              </a:rPr>
              <a:t>holometabolous</a:t>
            </a:r>
            <a:r>
              <a:rPr lang="en-GB" sz="1800" dirty="0" smtClean="0">
                <a:latin typeface="+mn-lt"/>
              </a:rPr>
              <a:t> insects, </a:t>
            </a:r>
          </a:p>
          <a:p>
            <a:pPr algn="l">
              <a:spcBef>
                <a:spcPts val="432"/>
              </a:spcBef>
            </a:pPr>
            <a:r>
              <a:rPr lang="en-GB" sz="1800" dirty="0">
                <a:latin typeface="+mn-lt"/>
              </a:rPr>
              <a:t>	</a:t>
            </a:r>
            <a:r>
              <a:rPr lang="en-GB" sz="1800" dirty="0" smtClean="0">
                <a:latin typeface="+mn-lt"/>
              </a:rPr>
              <a:t>they go through metamorphosis</a:t>
            </a:r>
          </a:p>
          <a:p>
            <a:pPr algn="l">
              <a:spcBef>
                <a:spcPts val="432"/>
              </a:spcBef>
            </a:pPr>
            <a:endParaRPr lang="en-GB" sz="1800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The four life stages are: </a:t>
            </a:r>
          </a:p>
          <a:p>
            <a:pPr algn="l">
              <a:spcBef>
                <a:spcPts val="432"/>
              </a:spcBef>
            </a:pPr>
            <a:r>
              <a:rPr lang="en-GB" sz="1800" dirty="0">
                <a:latin typeface="+mn-lt"/>
              </a:rPr>
              <a:t>	</a:t>
            </a:r>
            <a:r>
              <a:rPr lang="en-GB" sz="1800" dirty="0" smtClean="0">
                <a:latin typeface="+mn-lt"/>
              </a:rPr>
              <a:t>egg, larva, pupa and adult beetle</a:t>
            </a:r>
          </a:p>
          <a:p>
            <a:pPr algn="l">
              <a:spcBef>
                <a:spcPts val="432"/>
              </a:spcBef>
            </a:pPr>
            <a:endParaRPr lang="en-GB" sz="1800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We will use a stage-structured model</a:t>
            </a:r>
          </a:p>
          <a:p>
            <a:pPr algn="l">
              <a:spcBef>
                <a:spcPts val="432"/>
              </a:spcBef>
            </a:pPr>
            <a:endParaRPr lang="en-GB" sz="1800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Our time step is 15 days (half a month) </a:t>
            </a:r>
          </a:p>
          <a:p>
            <a:pPr algn="l">
              <a:spcBef>
                <a:spcPts val="432"/>
              </a:spcBef>
            </a:pPr>
            <a:endParaRPr lang="en-GB" sz="1800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Only the adults are sexually mature</a:t>
            </a:r>
          </a:p>
          <a:p>
            <a:pPr algn="l">
              <a:spcBef>
                <a:spcPts val="432"/>
              </a:spcBef>
            </a:pPr>
            <a:endParaRPr lang="en-GB" sz="1800" dirty="0" smtClean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US" sz="1800" dirty="0" smtClean="0">
                <a:latin typeface="+mn-lt"/>
              </a:rPr>
              <a:t>We </a:t>
            </a:r>
            <a:r>
              <a:rPr lang="en-US" sz="1800" dirty="0">
                <a:latin typeface="+mn-lt"/>
              </a:rPr>
              <a:t>assume that each </a:t>
            </a:r>
            <a:r>
              <a:rPr lang="en-US" sz="1800" dirty="0" smtClean="0">
                <a:latin typeface="+mn-lt"/>
              </a:rPr>
              <a:t>adult </a:t>
            </a:r>
            <a:r>
              <a:rPr lang="en-US" sz="1800" dirty="0">
                <a:latin typeface="+mn-lt"/>
              </a:rPr>
              <a:t>produces 25 </a:t>
            </a:r>
            <a:r>
              <a:rPr lang="en-US" sz="1800" dirty="0" smtClean="0">
                <a:latin typeface="+mn-lt"/>
              </a:rPr>
              <a:t>eggs</a:t>
            </a:r>
          </a:p>
          <a:p>
            <a:pPr algn="l">
              <a:spcBef>
                <a:spcPts val="432"/>
              </a:spcBef>
            </a:pPr>
            <a:endParaRPr lang="en-US" sz="1800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US" sz="1800" dirty="0" smtClean="0">
                <a:latin typeface="+mn-lt"/>
              </a:rPr>
              <a:t>Dimension of each life stage: number of individuals</a:t>
            </a:r>
            <a:endParaRPr lang="en-US" sz="1800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81328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2BB361C-D444-DE4A-8506-E67A81F5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78" y="2334194"/>
            <a:ext cx="3650883" cy="33303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12790" y="2678723"/>
            <a:ext cx="13326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15 days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11030" y="5157192"/>
            <a:ext cx="13326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3 months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6654" y="5157192"/>
            <a:ext cx="13326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15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7897" y="2678723"/>
            <a:ext cx="13326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2 months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27054" y="2996952"/>
            <a:ext cx="1332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1 </a:t>
            </a:r>
            <a:r>
              <a:rPr lang="en-GB" sz="1800" dirty="0" err="1" smtClean="0">
                <a:latin typeface="Ink Free" panose="03080402000500000000" pitchFamily="66" charset="0"/>
              </a:rPr>
              <a:t>timestep</a:t>
            </a:r>
            <a:endParaRPr lang="en-GB" sz="1800" dirty="0" smtClean="0">
              <a:latin typeface="Ink Free" panose="03080402000500000000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5260" y="5456257"/>
            <a:ext cx="1332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6 </a:t>
            </a:r>
            <a:r>
              <a:rPr lang="en-GB" sz="1800" dirty="0" err="1" smtClean="0">
                <a:latin typeface="Ink Free" panose="03080402000500000000" pitchFamily="66" charset="0"/>
              </a:rPr>
              <a:t>timesteps</a:t>
            </a:r>
            <a:endParaRPr lang="en-GB" sz="1800" dirty="0" smtClean="0">
              <a:latin typeface="Ink Free" panose="03080402000500000000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5856" y="5456257"/>
            <a:ext cx="1332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1 </a:t>
            </a:r>
            <a:r>
              <a:rPr lang="en-GB" sz="1800" dirty="0" err="1" smtClean="0">
                <a:latin typeface="Ink Free" panose="03080402000500000000" pitchFamily="66" charset="0"/>
              </a:rPr>
              <a:t>timestep</a:t>
            </a:r>
            <a:endParaRPr lang="en-GB" sz="1800" dirty="0" smtClean="0">
              <a:latin typeface="Ink Free" panose="03080402000500000000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8582" y="2996952"/>
            <a:ext cx="1332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4 </a:t>
            </a:r>
            <a:r>
              <a:rPr lang="en-GB" sz="1800" dirty="0" err="1" smtClean="0">
                <a:latin typeface="Ink Free" panose="03080402000500000000" pitchFamily="66" charset="0"/>
              </a:rPr>
              <a:t>timesteps</a:t>
            </a:r>
            <a:endParaRPr lang="en-GB" sz="1800" dirty="0" smtClean="0">
              <a:latin typeface="Ink Free" panose="03080402000500000000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1773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414686" y="1016052"/>
            <a:ext cx="3578875" cy="650899"/>
          </a:xfrm>
          <a:prstGeom prst="rect">
            <a:avLst/>
          </a:prstGeom>
          <a:solidFill>
            <a:srgbClr val="F0E6D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743277" y="3994499"/>
            <a:ext cx="5126639" cy="1559422"/>
          </a:xfrm>
          <a:prstGeom prst="rect">
            <a:avLst/>
          </a:prstGeom>
          <a:solidFill>
            <a:srgbClr val="F2D4C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73809" y="1195959"/>
            <a:ext cx="5796107" cy="273630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utoShape 4" descr="How To Start A Mealworm Farm: A Comprehensive Guide For Beginners »  Heritage Acres Market LLC">
            <a:extLst>
              <a:ext uri="{FF2B5EF4-FFF2-40B4-BE49-F238E27FC236}">
                <a16:creationId xmlns:a16="http://schemas.microsoft.com/office/drawing/2014/main" id="{DAEE7547-230F-B54F-9805-20ED48E23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2564111"/>
            <a:ext cx="1017289" cy="10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B361C-D444-DE4A-8506-E67A81F5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78" y="2334194"/>
            <a:ext cx="3650883" cy="3330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79E71-125D-CC4C-B241-AF66459D8B59}"/>
                  </a:ext>
                </a:extLst>
              </p:cNvPr>
              <p:cNvSpPr txBox="1"/>
              <p:nvPr/>
            </p:nvSpPr>
            <p:spPr>
              <a:xfrm>
                <a:off x="489945" y="2427275"/>
                <a:ext cx="148534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79E71-125D-CC4C-B241-AF66459D8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5" y="2427275"/>
                <a:ext cx="1485342" cy="461024"/>
              </a:xfrm>
              <a:prstGeom prst="rect">
                <a:avLst/>
              </a:prstGeom>
              <a:blipFill>
                <a:blip r:embed="rId7"/>
                <a:stretch>
                  <a:fillRect l="-2542" t="-2703" r="-2542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F3E88BAA-1413-4844-A981-87462A090AF2}"/>
              </a:ext>
            </a:extLst>
          </p:cNvPr>
          <p:cNvSpPr/>
          <p:nvPr/>
        </p:nvSpPr>
        <p:spPr bwMode="auto">
          <a:xfrm rot="16445915">
            <a:off x="3068168" y="1873104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Curved Left Arrow 37">
            <a:extLst>
              <a:ext uri="{FF2B5EF4-FFF2-40B4-BE49-F238E27FC236}">
                <a16:creationId xmlns:a16="http://schemas.microsoft.com/office/drawing/2014/main" id="{23D534F9-2505-F146-8725-756DAA591A7B}"/>
              </a:ext>
            </a:extLst>
          </p:cNvPr>
          <p:cNvSpPr/>
          <p:nvPr/>
        </p:nvSpPr>
        <p:spPr bwMode="auto">
          <a:xfrm>
            <a:off x="4871070" y="3844647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187AD4AD-9C12-474A-9A6E-1CB430411B77}"/>
              </a:ext>
            </a:extLst>
          </p:cNvPr>
          <p:cNvSpPr/>
          <p:nvPr/>
        </p:nvSpPr>
        <p:spPr bwMode="auto">
          <a:xfrm rot="10800000">
            <a:off x="956249" y="3680651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19FBFCFE-420A-FD4D-99E6-0314E1C3335C}"/>
              </a:ext>
            </a:extLst>
          </p:cNvPr>
          <p:cNvSpPr/>
          <p:nvPr/>
        </p:nvSpPr>
        <p:spPr bwMode="auto">
          <a:xfrm rot="5400000">
            <a:off x="3002090" y="5603052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1B41F-F0C7-5941-B058-E1BAA930D0E8}"/>
                  </a:ext>
                </a:extLst>
              </p:cNvPr>
              <p:cNvSpPr txBox="1"/>
              <p:nvPr/>
            </p:nvSpPr>
            <p:spPr>
              <a:xfrm>
                <a:off x="5303118" y="3969483"/>
                <a:ext cx="1188467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1B41F-F0C7-5941-B058-E1BAA930D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118" y="3969483"/>
                <a:ext cx="1188467" cy="467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DD44FF-43A2-C744-8916-FB8A92F85D44}"/>
                  </a:ext>
                </a:extLst>
              </p:cNvPr>
              <p:cNvSpPr txBox="1"/>
              <p:nvPr/>
            </p:nvSpPr>
            <p:spPr>
              <a:xfrm>
                <a:off x="4512393" y="5026028"/>
                <a:ext cx="118846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DD44FF-43A2-C744-8916-FB8A92F8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393" y="5026028"/>
                <a:ext cx="1188467" cy="462627"/>
              </a:xfrm>
              <a:prstGeom prst="rect">
                <a:avLst/>
              </a:prstGeom>
              <a:blipFill>
                <a:blip r:embed="rId9"/>
                <a:stretch>
                  <a:fillRect l="-3191" t="-2632" r="-3191" b="-1052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8C5EF7-0560-0641-8D60-6034E8E75E66}"/>
                  </a:ext>
                </a:extLst>
              </p:cNvPr>
              <p:cNvSpPr txBox="1"/>
              <p:nvPr/>
            </p:nvSpPr>
            <p:spPr>
              <a:xfrm>
                <a:off x="2871885" y="1604968"/>
                <a:ext cx="734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8C5EF7-0560-0641-8D60-6034E8E7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85" y="1604968"/>
                <a:ext cx="734368" cy="246221"/>
              </a:xfrm>
              <a:prstGeom prst="rect">
                <a:avLst/>
              </a:prstGeom>
              <a:blipFill>
                <a:blip r:embed="rId10"/>
                <a:stretch>
                  <a:fillRect l="-5785" r="-4959" b="-24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2D4B34-2E4B-044E-8949-0E1CD4481B75}"/>
                  </a:ext>
                </a:extLst>
              </p:cNvPr>
              <p:cNvSpPr txBox="1"/>
              <p:nvPr/>
            </p:nvSpPr>
            <p:spPr>
              <a:xfrm>
                <a:off x="4329833" y="2564111"/>
                <a:ext cx="8898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2D4B34-2E4B-044E-8949-0E1CD448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33" y="2564111"/>
                <a:ext cx="889859" cy="246221"/>
              </a:xfrm>
              <a:prstGeom prst="rect">
                <a:avLst/>
              </a:prstGeom>
              <a:blipFill>
                <a:blip r:embed="rId11"/>
                <a:stretch>
                  <a:fillRect l="-4225" r="-5634" b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9CD04-74F3-B848-94AE-DCD80EFD71FC}"/>
                  </a:ext>
                </a:extLst>
              </p:cNvPr>
              <p:cNvSpPr txBox="1"/>
              <p:nvPr/>
            </p:nvSpPr>
            <p:spPr>
              <a:xfrm>
                <a:off x="3533560" y="5819092"/>
                <a:ext cx="7391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9CD04-74F3-B848-94AE-DCD80EFD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60" y="5819092"/>
                <a:ext cx="739112" cy="246221"/>
              </a:xfrm>
              <a:prstGeom prst="rect">
                <a:avLst/>
              </a:prstGeom>
              <a:blipFill>
                <a:blip r:embed="rId12"/>
                <a:stretch>
                  <a:fillRect l="-5085" r="-5085" b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2A7580-D7F6-AA4C-9AED-E97125A2CAF5}"/>
                  </a:ext>
                </a:extLst>
              </p:cNvPr>
              <p:cNvSpPr txBox="1"/>
              <p:nvPr/>
            </p:nvSpPr>
            <p:spPr>
              <a:xfrm>
                <a:off x="1136353" y="5242434"/>
                <a:ext cx="8946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2A7580-D7F6-AA4C-9AED-E97125A2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53" y="5242434"/>
                <a:ext cx="894604" cy="246221"/>
              </a:xfrm>
              <a:prstGeom prst="rect">
                <a:avLst/>
              </a:prstGeom>
              <a:blipFill>
                <a:blip r:embed="rId13"/>
                <a:stretch>
                  <a:fillRect l="-4225" r="-5634" b="-238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BB03E1-5068-9B47-9DE4-E5E8AAE61A56}"/>
                  </a:ext>
                </a:extLst>
              </p:cNvPr>
              <p:cNvSpPr txBox="1"/>
              <p:nvPr/>
            </p:nvSpPr>
            <p:spPr>
              <a:xfrm>
                <a:off x="127024" y="4234469"/>
                <a:ext cx="1188467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BB03E1-5068-9B47-9DE4-E5E8AAE6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4" y="4234469"/>
                <a:ext cx="1188467" cy="461024"/>
              </a:xfrm>
              <a:prstGeom prst="rect">
                <a:avLst/>
              </a:prstGeom>
              <a:blipFill>
                <a:blip r:embed="rId14"/>
                <a:stretch>
                  <a:fillRect l="-4255" t="-2703" r="-3191" b="-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/>
              <p:nvPr/>
            </p:nvSpPr>
            <p:spPr>
              <a:xfrm>
                <a:off x="6231898" y="1348734"/>
                <a:ext cx="5479932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To keep a ‘realistic’ population growth we introduce mortality: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	20% of the individuals of each life-stage die </a:t>
                </a:r>
                <a:br>
                  <a:rPr lang="en-GB" sz="1800" dirty="0" smtClean="0">
                    <a:latin typeface="+mn-lt"/>
                  </a:rPr>
                </a:br>
                <a:r>
                  <a:rPr lang="en-GB" sz="1800" dirty="0" smtClean="0">
                    <a:latin typeface="+mn-lt"/>
                  </a:rPr>
                  <a:t>	(i.e.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 probability of death)</a:t>
                </a:r>
              </a:p>
              <a:p>
                <a:pPr algn="l">
                  <a:spcBef>
                    <a:spcPts val="0"/>
                  </a:spcBef>
                </a:pPr>
                <a:endParaRPr lang="en-GB" sz="1800" dirty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+mn-lt"/>
                  </a:rPr>
                  <a:t>P</a:t>
                </a:r>
                <a:r>
                  <a:rPr lang="en-GB" sz="1800" dirty="0" smtClean="0">
                    <a:latin typeface="+mn-lt"/>
                  </a:rPr>
                  <a:t>robability of survival of each stage is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=0.8, </m:t>
                    </m:r>
                  </m:oMath>
                </a14:m>
                <a:r>
                  <a:rPr lang="en-DE" sz="1800" dirty="0" smtClean="0">
                    <a:latin typeface="+mn-lt"/>
                  </a:rPr>
                  <a:t> </a:t>
                </a:r>
                <a:endParaRPr lang="en-GB" sz="1800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	and is comprised of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	probability of staying in the same stage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1800" dirty="0" smtClean="0">
                    <a:latin typeface="+mn-lt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	&amp; probability of moving to next stage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18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98" y="1348734"/>
                <a:ext cx="5479932" cy="2492990"/>
              </a:xfrm>
              <a:prstGeom prst="rect">
                <a:avLst/>
              </a:prstGeom>
              <a:blipFill>
                <a:blip r:embed="rId15"/>
                <a:stretch>
                  <a:fillRect l="-2558" t="-3178" r="-667" b="-4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83655" y="1071735"/>
            <a:ext cx="33600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Zero probability of staying an egg </a:t>
            </a:r>
          </a:p>
          <a:p>
            <a:pPr algn="ctr">
              <a:spcBef>
                <a:spcPts val="0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(die or become larva)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87455" y="4093507"/>
            <a:ext cx="483529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The transition from larva to pupa takes </a:t>
            </a:r>
            <a:r>
              <a:rPr lang="en-GB" sz="1800" dirty="0">
                <a:latin typeface="Ink Free" panose="03080402000500000000" pitchFamily="66" charset="0"/>
              </a:rPr>
              <a:t>6 </a:t>
            </a:r>
            <a:r>
              <a:rPr lang="en-GB" sz="1800" dirty="0" err="1" smtClean="0">
                <a:latin typeface="Ink Free" panose="03080402000500000000" pitchFamily="66" charset="0"/>
              </a:rPr>
              <a:t>timesteps</a:t>
            </a:r>
            <a:r>
              <a:rPr lang="en-GB" sz="1800" dirty="0" smtClean="0">
                <a:latin typeface="Ink Free" panose="03080402000500000000" pitchFamily="66" charset="0"/>
              </a:rPr>
              <a:t>. </a:t>
            </a:r>
          </a:p>
          <a:p>
            <a:pPr algn="ctr">
              <a:spcBef>
                <a:spcPts val="0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We translate this into a 1/6 chance of the larvae to transform in one time step, </a:t>
            </a:r>
          </a:p>
          <a:p>
            <a:pPr algn="ctr">
              <a:spcBef>
                <a:spcPts val="0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and 5/6 to remain larvae.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00860" y="5616156"/>
            <a:ext cx="6169056" cy="711919"/>
          </a:xfrm>
          <a:prstGeom prst="rect">
            <a:avLst/>
          </a:prstGeom>
          <a:solidFill>
            <a:srgbClr val="D29E9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3878" y="5683314"/>
            <a:ext cx="58599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It takes 4 </a:t>
            </a:r>
            <a:r>
              <a:rPr lang="en-GB" sz="1800" dirty="0" err="1" smtClean="0">
                <a:latin typeface="Ink Free" panose="03080402000500000000" pitchFamily="66" charset="0"/>
              </a:rPr>
              <a:t>timesteps</a:t>
            </a:r>
            <a:r>
              <a:rPr lang="en-GB" sz="1800" dirty="0" smtClean="0">
                <a:latin typeface="Ink Free" panose="03080402000500000000" pitchFamily="66" charset="0"/>
              </a:rPr>
              <a:t> for adults to produce eggs, thus they have ¼ chance of producing 25 eggs in each time step 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1499" y="5619286"/>
            <a:ext cx="2157224" cy="650899"/>
          </a:xfrm>
          <a:prstGeom prst="rect">
            <a:avLst/>
          </a:prstGeom>
          <a:solidFill>
            <a:srgbClr val="FDD1C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499" y="5683314"/>
            <a:ext cx="21488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800" dirty="0" smtClean="0">
                <a:latin typeface="Ink Free" panose="03080402000500000000" pitchFamily="66" charset="0"/>
              </a:rPr>
              <a:t>Zero probability of staying a pupa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135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6959301" y="3990084"/>
            <a:ext cx="5034319" cy="2386829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utoShape 4" descr="How To Start A Mealworm Farm: A Comprehensive Guide For Beginners »  Heritage Acres Market LLC">
            <a:extLst>
              <a:ext uri="{FF2B5EF4-FFF2-40B4-BE49-F238E27FC236}">
                <a16:creationId xmlns:a16="http://schemas.microsoft.com/office/drawing/2014/main" id="{DAEE7547-230F-B54F-9805-20ED48E23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2564111"/>
            <a:ext cx="1017289" cy="10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B361C-D444-DE4A-8506-E67A81F5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78" y="2334194"/>
            <a:ext cx="3650883" cy="3330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77D4E1-626D-FD47-A8A6-58E02828B24D}"/>
              </a:ext>
            </a:extLst>
          </p:cNvPr>
          <p:cNvSpPr txBox="1"/>
          <p:nvPr/>
        </p:nvSpPr>
        <p:spPr>
          <a:xfrm>
            <a:off x="1054646" y="1379952"/>
            <a:ext cx="16911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4 s</a:t>
            </a:r>
            <a:r>
              <a:rPr lang="en-DE" dirty="0">
                <a:latin typeface="+mn-lt"/>
              </a:rPr>
              <a:t>tage structures: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79E71-125D-CC4C-B241-AF66459D8B59}"/>
                  </a:ext>
                </a:extLst>
              </p:cNvPr>
              <p:cNvSpPr txBox="1"/>
              <p:nvPr/>
            </p:nvSpPr>
            <p:spPr>
              <a:xfrm>
                <a:off x="489945" y="2427275"/>
                <a:ext cx="148534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79E71-125D-CC4C-B241-AF66459D8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5" y="2427275"/>
                <a:ext cx="1485342" cy="461024"/>
              </a:xfrm>
              <a:prstGeom prst="rect">
                <a:avLst/>
              </a:prstGeom>
              <a:blipFill>
                <a:blip r:embed="rId7"/>
                <a:stretch>
                  <a:fillRect l="-2542" t="-2703" r="-2542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F3E88BAA-1413-4844-A981-87462A090AF2}"/>
              </a:ext>
            </a:extLst>
          </p:cNvPr>
          <p:cNvSpPr/>
          <p:nvPr/>
        </p:nvSpPr>
        <p:spPr bwMode="auto">
          <a:xfrm rot="16445915">
            <a:off x="3068168" y="1873104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Curved Left Arrow 37">
            <a:extLst>
              <a:ext uri="{FF2B5EF4-FFF2-40B4-BE49-F238E27FC236}">
                <a16:creationId xmlns:a16="http://schemas.microsoft.com/office/drawing/2014/main" id="{23D534F9-2505-F146-8725-756DAA591A7B}"/>
              </a:ext>
            </a:extLst>
          </p:cNvPr>
          <p:cNvSpPr/>
          <p:nvPr/>
        </p:nvSpPr>
        <p:spPr bwMode="auto">
          <a:xfrm>
            <a:off x="5063620" y="3703153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187AD4AD-9C12-474A-9A6E-1CB430411B77}"/>
              </a:ext>
            </a:extLst>
          </p:cNvPr>
          <p:cNvSpPr/>
          <p:nvPr/>
        </p:nvSpPr>
        <p:spPr bwMode="auto">
          <a:xfrm rot="10800000">
            <a:off x="956249" y="3680651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19FBFCFE-420A-FD4D-99E6-0314E1C3335C}"/>
              </a:ext>
            </a:extLst>
          </p:cNvPr>
          <p:cNvSpPr/>
          <p:nvPr/>
        </p:nvSpPr>
        <p:spPr bwMode="auto">
          <a:xfrm rot="5400000">
            <a:off x="3002090" y="5603052"/>
            <a:ext cx="332056" cy="592465"/>
          </a:xfrm>
          <a:prstGeom prst="curvedLeftArrow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1B41F-F0C7-5941-B058-E1BAA930D0E8}"/>
                  </a:ext>
                </a:extLst>
              </p:cNvPr>
              <p:cNvSpPr txBox="1"/>
              <p:nvPr/>
            </p:nvSpPr>
            <p:spPr>
              <a:xfrm>
                <a:off x="5490214" y="3672978"/>
                <a:ext cx="1188467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1B41F-F0C7-5941-B058-E1BAA930D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214" y="3672978"/>
                <a:ext cx="1188467" cy="467629"/>
              </a:xfrm>
              <a:prstGeom prst="rect">
                <a:avLst/>
              </a:prstGeom>
              <a:blipFill>
                <a:blip r:embed="rId8"/>
                <a:stretch>
                  <a:fillRect l="-3158" t="-2703" r="-2105" b="-162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DD44FF-43A2-C744-8916-FB8A92F85D44}"/>
                  </a:ext>
                </a:extLst>
              </p:cNvPr>
              <p:cNvSpPr txBox="1"/>
              <p:nvPr/>
            </p:nvSpPr>
            <p:spPr>
              <a:xfrm>
                <a:off x="4512393" y="5026028"/>
                <a:ext cx="118846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DD44FF-43A2-C744-8916-FB8A92F8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393" y="5026028"/>
                <a:ext cx="1188467" cy="462627"/>
              </a:xfrm>
              <a:prstGeom prst="rect">
                <a:avLst/>
              </a:prstGeom>
              <a:blipFill>
                <a:blip r:embed="rId9"/>
                <a:stretch>
                  <a:fillRect l="-3191" t="-2632" r="-3191" b="-1052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8C5EF7-0560-0641-8D60-6034E8E75E66}"/>
                  </a:ext>
                </a:extLst>
              </p:cNvPr>
              <p:cNvSpPr txBox="1"/>
              <p:nvPr/>
            </p:nvSpPr>
            <p:spPr>
              <a:xfrm>
                <a:off x="3541538" y="1863843"/>
                <a:ext cx="734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8C5EF7-0560-0641-8D60-6034E8E7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538" y="1863843"/>
                <a:ext cx="734368" cy="246221"/>
              </a:xfrm>
              <a:prstGeom prst="rect">
                <a:avLst/>
              </a:prstGeom>
              <a:blipFill>
                <a:blip r:embed="rId10"/>
                <a:stretch>
                  <a:fillRect l="-5085" r="-5085" b="-238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2D4B34-2E4B-044E-8949-0E1CD4481B75}"/>
                  </a:ext>
                </a:extLst>
              </p:cNvPr>
              <p:cNvSpPr txBox="1"/>
              <p:nvPr/>
            </p:nvSpPr>
            <p:spPr>
              <a:xfrm>
                <a:off x="4329833" y="2564111"/>
                <a:ext cx="8898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2D4B34-2E4B-044E-8949-0E1CD448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33" y="2564111"/>
                <a:ext cx="889859" cy="246221"/>
              </a:xfrm>
              <a:prstGeom prst="rect">
                <a:avLst/>
              </a:prstGeom>
              <a:blipFill>
                <a:blip r:embed="rId11"/>
                <a:stretch>
                  <a:fillRect l="-4225" r="-5634" b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9CD04-74F3-B848-94AE-DCD80EFD71FC}"/>
                  </a:ext>
                </a:extLst>
              </p:cNvPr>
              <p:cNvSpPr txBox="1"/>
              <p:nvPr/>
            </p:nvSpPr>
            <p:spPr>
              <a:xfrm>
                <a:off x="3533560" y="5819092"/>
                <a:ext cx="7391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9CD04-74F3-B848-94AE-DCD80EFD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60" y="5819092"/>
                <a:ext cx="739112" cy="246221"/>
              </a:xfrm>
              <a:prstGeom prst="rect">
                <a:avLst/>
              </a:prstGeom>
              <a:blipFill>
                <a:blip r:embed="rId12"/>
                <a:stretch>
                  <a:fillRect l="-5085" r="-5085" b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2A7580-D7F6-AA4C-9AED-E97125A2CAF5}"/>
                  </a:ext>
                </a:extLst>
              </p:cNvPr>
              <p:cNvSpPr txBox="1"/>
              <p:nvPr/>
            </p:nvSpPr>
            <p:spPr>
              <a:xfrm>
                <a:off x="1136353" y="5242434"/>
                <a:ext cx="8946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2A7580-D7F6-AA4C-9AED-E97125A2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53" y="5242434"/>
                <a:ext cx="894604" cy="246221"/>
              </a:xfrm>
              <a:prstGeom prst="rect">
                <a:avLst/>
              </a:prstGeom>
              <a:blipFill>
                <a:blip r:embed="rId13"/>
                <a:stretch>
                  <a:fillRect l="-4225" r="-5634" b="-238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BB03E1-5068-9B47-9DE4-E5E8AAE61A56}"/>
                  </a:ext>
                </a:extLst>
              </p:cNvPr>
              <p:cNvSpPr txBox="1"/>
              <p:nvPr/>
            </p:nvSpPr>
            <p:spPr>
              <a:xfrm>
                <a:off x="127024" y="4234469"/>
                <a:ext cx="1188467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BB03E1-5068-9B47-9DE4-E5E8AAE6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4" y="4234469"/>
                <a:ext cx="1188467" cy="461024"/>
              </a:xfrm>
              <a:prstGeom prst="rect">
                <a:avLst/>
              </a:prstGeom>
              <a:blipFill>
                <a:blip r:embed="rId14"/>
                <a:stretch>
                  <a:fillRect l="-4255" t="-2703" r="-3191" b="-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/>
              <p:nvPr/>
            </p:nvSpPr>
            <p:spPr>
              <a:xfrm>
                <a:off x="6214156" y="1550482"/>
                <a:ext cx="5883918" cy="965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∙0.8∙1/4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56" y="1550482"/>
                <a:ext cx="5883918" cy="965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7325FA-7371-6945-8542-3BC82286B656}"/>
                  </a:ext>
                </a:extLst>
              </p:cNvPr>
              <p:cNvSpPr txBox="1"/>
              <p:nvPr/>
            </p:nvSpPr>
            <p:spPr>
              <a:xfrm>
                <a:off x="9141744" y="2924944"/>
                <a:ext cx="1230786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7325FA-7371-6945-8542-3BC82286B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744" y="2924944"/>
                <a:ext cx="1230786" cy="9071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6214156" y="1137142"/>
            <a:ext cx="53285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Matrix with model parameters: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7247334" y="3242651"/>
            <a:ext cx="18944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Initial conditions: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/>
              <p:nvPr/>
            </p:nvSpPr>
            <p:spPr>
              <a:xfrm>
                <a:off x="7088310" y="4101217"/>
                <a:ext cx="4850740" cy="2280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The eigenvalues of the matrix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GB" sz="1800" dirty="0" smtClean="0">
                    <a:latin typeface="+mn-lt"/>
                  </a:rPr>
                  <a:t> are complex numbers, so we expect </a:t>
                </a:r>
                <a:r>
                  <a:rPr lang="en-GB" sz="1800" b="1" dirty="0" smtClean="0">
                    <a:latin typeface="+mn-lt"/>
                  </a:rPr>
                  <a:t>oscillatory behaviour</a:t>
                </a:r>
                <a:r>
                  <a:rPr lang="en-GB" sz="1800" dirty="0" smtClean="0">
                    <a:latin typeface="+mn-lt"/>
                  </a:rPr>
                  <a:t>.</a:t>
                </a:r>
              </a:p>
              <a:p>
                <a:pPr algn="ctr">
                  <a:spcBef>
                    <a:spcPts val="432"/>
                  </a:spcBef>
                </a:pPr>
                <a:r>
                  <a:rPr lang="en-GB" sz="1400" dirty="0" smtClean="0">
                    <a:latin typeface="+mn-lt"/>
                  </a:rPr>
                  <a:t>-</a:t>
                </a:r>
                <a:r>
                  <a:rPr lang="en-GB" sz="1400" dirty="0">
                    <a:latin typeface="+mn-lt"/>
                  </a:rPr>
                  <a:t>0.55151171+0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400" dirty="0" smtClean="0">
                    <a:latin typeface="+mn-lt"/>
                  </a:rPr>
                  <a:t>         </a:t>
                </a:r>
              </a:p>
              <a:p>
                <a:pPr algn="ctr">
                  <a:spcBef>
                    <a:spcPts val="432"/>
                  </a:spcBef>
                </a:pPr>
                <a:r>
                  <a:rPr lang="en-GB" sz="1400" dirty="0" smtClean="0">
                    <a:latin typeface="+mn-lt"/>
                  </a:rPr>
                  <a:t>0.31639741+0.74332683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400" dirty="0" smtClean="0">
                    <a:latin typeface="+mn-lt"/>
                  </a:rPr>
                  <a:t>  </a:t>
                </a:r>
              </a:p>
              <a:p>
                <a:pPr algn="ctr">
                  <a:spcBef>
                    <a:spcPts val="432"/>
                  </a:spcBef>
                </a:pPr>
                <a:r>
                  <a:rPr lang="en-GB" sz="1400" dirty="0" smtClean="0">
                    <a:latin typeface="+mn-lt"/>
                  </a:rPr>
                  <a:t>0.31639741-0.74332683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400" dirty="0"/>
                  <a:t> </a:t>
                </a:r>
                <a:endParaRPr lang="en-GB" sz="1400" dirty="0">
                  <a:latin typeface="+mn-lt"/>
                </a:endParaRPr>
              </a:p>
              <a:p>
                <a:pPr algn="ctr">
                  <a:spcBef>
                    <a:spcPts val="432"/>
                  </a:spcBef>
                </a:pPr>
                <a:r>
                  <a:rPr lang="en-GB" sz="1400" b="1" dirty="0" smtClean="0">
                    <a:latin typeface="+mn-lt"/>
                  </a:rPr>
                  <a:t>1.18538356+0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b="1" dirty="0"/>
                  <a:t> </a:t>
                </a:r>
                <a:endParaRPr lang="en-GB" sz="1400" b="1" dirty="0" smtClean="0"/>
              </a:p>
              <a:p>
                <a:pPr algn="ctr"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The largest eigenvalue is &gt;1, so we expect the </a:t>
                </a:r>
                <a:r>
                  <a:rPr lang="en-GB" sz="1800" b="1" dirty="0" smtClean="0">
                    <a:latin typeface="+mn-lt"/>
                  </a:rPr>
                  <a:t>population to grow </a:t>
                </a:r>
                <a:r>
                  <a:rPr lang="en-GB" sz="1800" dirty="0" smtClean="0">
                    <a:latin typeface="+mn-lt"/>
                  </a:rPr>
                  <a:t>in time.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4101217"/>
                <a:ext cx="4850740" cy="2280111"/>
              </a:xfrm>
              <a:prstGeom prst="rect">
                <a:avLst/>
              </a:prstGeom>
              <a:blipFill>
                <a:blip r:embed="rId17"/>
                <a:stretch>
                  <a:fillRect l="-2387" t="-4011" r="-2638" b="-40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151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EA7BF-4C87-3644-89C8-10F5D9264856}"/>
              </a:ext>
            </a:extLst>
          </p:cNvPr>
          <p:cNvSpPr txBox="1"/>
          <p:nvPr/>
        </p:nvSpPr>
        <p:spPr>
          <a:xfrm>
            <a:off x="118542" y="6376914"/>
            <a:ext cx="3146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800" dirty="0" smtClean="0">
                <a:latin typeface="+mn-lt"/>
              </a:rPr>
              <a:t>Image s</a:t>
            </a:r>
            <a:r>
              <a:rPr lang="en-DE" sz="800" dirty="0">
                <a:latin typeface="+mn-lt"/>
              </a:rPr>
              <a:t>ource: </a:t>
            </a:r>
            <a:r>
              <a:rPr lang="en-GB" sz="800" dirty="0">
                <a:latin typeface="+mn-lt"/>
              </a:rPr>
              <a:t>https://</a:t>
            </a:r>
            <a:r>
              <a:rPr lang="en-GB" sz="800" dirty="0" err="1">
                <a:latin typeface="+mn-lt"/>
              </a:rPr>
              <a:t>www.heritageacresmarket.com</a:t>
            </a:r>
            <a:r>
              <a:rPr lang="en-GB" sz="800" dirty="0">
                <a:latin typeface="+mn-lt"/>
              </a:rPr>
              <a:t>/mealworm-farm/</a:t>
            </a:r>
            <a:endParaRPr lang="en-DE" sz="800" dirty="0" err="1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61"/>
          <a:stretch/>
        </p:blipFill>
        <p:spPr>
          <a:xfrm>
            <a:off x="4554778" y="2782637"/>
            <a:ext cx="7414295" cy="37427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334566" y="1332244"/>
            <a:ext cx="55446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We calculate the number of individuals at each stage by iterating for 40 steps (i.e. 20 months) through: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/>
              <p:nvPr/>
            </p:nvSpPr>
            <p:spPr>
              <a:xfrm>
                <a:off x="334566" y="1988840"/>
                <a:ext cx="4669612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𝑒𝑔𝑔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𝑙𝑎𝑟𝑣𝑎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𝑝𝑢𝑝𝑎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𝑎𝑑𝑢𝑙𝑡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𝑒𝑔𝑔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𝑙𝑎𝑟𝑣𝑎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𝑝𝑢𝑝𝑎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𝑎𝑑𝑢𝑙𝑡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D6C03E-1904-664C-A8E5-02335528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1988840"/>
                <a:ext cx="4669612" cy="959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5" b="52752"/>
          <a:stretch/>
        </p:blipFill>
        <p:spPr>
          <a:xfrm>
            <a:off x="8638257" y="1087629"/>
            <a:ext cx="3330816" cy="15972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5" t="4703" r="29451" b="71866"/>
          <a:stretch/>
        </p:blipFill>
        <p:spPr>
          <a:xfrm>
            <a:off x="46534" y="2060848"/>
            <a:ext cx="314061" cy="864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/>
              <p:nvPr/>
            </p:nvSpPr>
            <p:spPr>
              <a:xfrm>
                <a:off x="203564" y="3270844"/>
                <a:ext cx="4248472" cy="246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We find </a:t>
                </a:r>
                <a:r>
                  <a:rPr lang="en-GB" sz="1800" dirty="0" smtClean="0">
                    <a:solidFill>
                      <a:srgbClr val="1B8C1B"/>
                    </a:solidFill>
                    <a:latin typeface="+mn-lt"/>
                  </a:rPr>
                  <a:t>total </a:t>
                </a:r>
                <a:r>
                  <a:rPr lang="en-GB" sz="1800" dirty="0" smtClean="0">
                    <a:solidFill>
                      <a:srgbClr val="1B8C1B"/>
                    </a:solidFill>
                    <a:latin typeface="+mn-lt"/>
                  </a:rPr>
                  <a:t>population </a:t>
                </a:r>
                <a14:m>
                  <m:oMath xmlns:m="http://schemas.openxmlformats.org/officeDocument/2006/math">
                    <m:r>
                      <a:rPr lang="en-GB" sz="1800" i="1" dirty="0">
                        <a:solidFill>
                          <a:srgbClr val="1B8C1B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800" dirty="0" smtClean="0">
                    <a:solidFill>
                      <a:srgbClr val="1B8C1B"/>
                    </a:solidFill>
                    <a:latin typeface="+mn-lt"/>
                  </a:rPr>
                  <a:t> </a:t>
                </a:r>
                <a:r>
                  <a:rPr lang="en-GB" sz="1800" dirty="0" smtClean="0">
                    <a:latin typeface="+mn-lt"/>
                  </a:rPr>
                  <a:t>by summing the individuals of each life stage</a:t>
                </a:r>
                <a:r>
                  <a:rPr lang="en-GB" sz="1800" dirty="0" smtClean="0">
                    <a:latin typeface="+mn-lt"/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We calculate the exponential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solidFill>
                      <a:srgbClr val="6E8BE8"/>
                    </a:solidFill>
                    <a:latin typeface="+mn-lt"/>
                  </a:rPr>
                  <a:t>population growth in continuous time</a:t>
                </a:r>
                <a:r>
                  <a:rPr lang="en-GB" sz="1800" dirty="0" smtClean="0">
                    <a:solidFill>
                      <a:srgbClr val="A5B8F1"/>
                    </a:solidFill>
                    <a:latin typeface="+mn-lt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with the dominant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</m:sSub>
                  </m:oMath>
                </a14:m>
                <a:r>
                  <a:rPr lang="en-GB" sz="1800" dirty="0" smtClean="0">
                    <a:latin typeface="+mn-lt"/>
                  </a:rPr>
                  <a:t>: 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800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+mj-lt"/>
                  </a:rPr>
                  <a:t>w</a:t>
                </a:r>
                <a:r>
                  <a:rPr lang="en-GB" sz="1800" dirty="0" smtClean="0">
                    <a:latin typeface="+mj-lt"/>
                  </a:rPr>
                  <a:t>here </a:t>
                </a:r>
                <a:r>
                  <a:rPr lang="en-GB" sz="1800" dirty="0">
                    <a:latin typeface="+mj-lt"/>
                  </a:rPr>
                  <a:t>g</a:t>
                </a:r>
                <a:r>
                  <a:rPr lang="en-GB" sz="1800" dirty="0" smtClean="0">
                    <a:latin typeface="+mj-lt"/>
                  </a:rPr>
                  <a:t>rowth rate: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𝑑𝑜𝑚</m:t>
                            </m:r>
                          </m:sub>
                        </m:sSub>
                      </m:e>
                    </m:func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8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4" y="3270844"/>
                <a:ext cx="4248472" cy="2464970"/>
              </a:xfrm>
              <a:prstGeom prst="rect">
                <a:avLst/>
              </a:prstGeom>
              <a:blipFill>
                <a:blip r:embed="rId6"/>
                <a:stretch>
                  <a:fillRect l="-3300" t="-3218" b="-4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241876" y="2855345"/>
            <a:ext cx="3219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 smtClean="0">
                <a:solidFill>
                  <a:srgbClr val="6E8BE8"/>
                </a:solidFill>
              </a:rPr>
              <a:t>Using the dominant eigenvalue overestimates the growth of the population</a:t>
            </a:r>
            <a:endParaRPr lang="en-GB" dirty="0">
              <a:solidFill>
                <a:srgbClr val="6E8BE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3158" y="4504325"/>
            <a:ext cx="360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 smtClean="0">
                <a:solidFill>
                  <a:schemeClr val="accent3"/>
                </a:solidFill>
              </a:rPr>
              <a:t>We also used exponential </a:t>
            </a:r>
            <a:r>
              <a:rPr lang="en-GB" b="1" dirty="0" smtClean="0">
                <a:solidFill>
                  <a:schemeClr val="accent3"/>
                </a:solidFill>
              </a:rPr>
              <a:t>decay,</a:t>
            </a:r>
            <a:r>
              <a:rPr lang="en-GB" dirty="0" smtClean="0">
                <a:solidFill>
                  <a:schemeClr val="accent3"/>
                </a:solidFill>
              </a:rPr>
              <a:t> based on the </a:t>
            </a:r>
            <a:r>
              <a:rPr lang="en-GB" b="1" dirty="0" smtClean="0">
                <a:solidFill>
                  <a:schemeClr val="accent3"/>
                </a:solidFill>
              </a:rPr>
              <a:t>last step, </a:t>
            </a:r>
            <a:r>
              <a:rPr lang="en-GB" dirty="0" smtClean="0">
                <a:solidFill>
                  <a:schemeClr val="accent3"/>
                </a:solidFill>
              </a:rPr>
              <a:t>to calculate a more accurate continuous-time growth curve.</a:t>
            </a: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5" t="39222" r="29451" b="54920"/>
          <a:stretch/>
        </p:blipFill>
        <p:spPr>
          <a:xfrm>
            <a:off x="3476889" y="3573016"/>
            <a:ext cx="314061" cy="20881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7745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5" b="52752"/>
          <a:stretch/>
        </p:blipFill>
        <p:spPr>
          <a:xfrm>
            <a:off x="8471470" y="2171864"/>
            <a:ext cx="3330816" cy="159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2"/>
          <a:stretch/>
        </p:blipFill>
        <p:spPr>
          <a:xfrm>
            <a:off x="334566" y="2204864"/>
            <a:ext cx="8064896" cy="4215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1054646" y="1163257"/>
            <a:ext cx="79928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800" dirty="0" smtClean="0">
                <a:latin typeface="+mn-lt"/>
              </a:rPr>
              <a:t>Using </a:t>
            </a:r>
            <a:r>
              <a:rPr lang="en-GB" sz="1800" b="1" dirty="0" smtClean="0">
                <a:latin typeface="+mn-lt"/>
              </a:rPr>
              <a:t>semi-logarithmic axes, </a:t>
            </a:r>
            <a:r>
              <a:rPr lang="en-GB" sz="1800" dirty="0" smtClean="0">
                <a:latin typeface="+mn-lt"/>
              </a:rPr>
              <a:t>we can see that after the stable stage-structure is reached, the growth of each life stage on the ln-scale becomes linear and the lines become paralle</a:t>
            </a:r>
            <a:r>
              <a:rPr lang="en-GB" sz="1800" dirty="0" smtClean="0">
                <a:latin typeface="+mn-lt"/>
              </a:rPr>
              <a:t>l.</a:t>
            </a:r>
            <a:endParaRPr lang="en-GB" sz="1800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505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5" b="52752"/>
          <a:stretch/>
        </p:blipFill>
        <p:spPr>
          <a:xfrm>
            <a:off x="8471470" y="2171864"/>
            <a:ext cx="3330816" cy="1597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1054646" y="1434842"/>
            <a:ext cx="102971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800" b="1" dirty="0" smtClean="0">
                <a:latin typeface="+mn-lt"/>
              </a:rPr>
              <a:t>Zooming in </a:t>
            </a:r>
            <a:r>
              <a:rPr lang="en-GB" sz="1800" dirty="0" smtClean="0">
                <a:latin typeface="+mn-lt"/>
              </a:rPr>
              <a:t>the first 2 months of the simulation, we can observe the oscillation</a:t>
            </a:r>
            <a:r>
              <a:rPr lang="en-GB" sz="1800" dirty="0" smtClean="0">
                <a:latin typeface="+mn-lt"/>
              </a:rPr>
              <a:t>(s) of the system.</a:t>
            </a:r>
          </a:p>
          <a:p>
            <a:pPr>
              <a:spcBef>
                <a:spcPts val="0"/>
              </a:spcBef>
            </a:pPr>
            <a:endParaRPr lang="en-GB" sz="18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52"/>
          <a:stretch/>
        </p:blipFill>
        <p:spPr>
          <a:xfrm>
            <a:off x="430863" y="2228983"/>
            <a:ext cx="8039421" cy="416757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4062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/>
              <p:nvPr/>
            </p:nvSpPr>
            <p:spPr>
              <a:xfrm>
                <a:off x="1018642" y="1124744"/>
                <a:ext cx="10297144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We calculate the growth rate per generation in the discrete time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800" b="1" i="1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1" i="1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rgbClr val="4F94C4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de-DE" sz="1800" b="1" i="1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800" b="1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+mn-lt"/>
                  </a:rPr>
                  <a:t>In continuous time as: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1" i="1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𝒄𝒐𝒏</m:t>
                            </m:r>
                          </m:sub>
                        </m:sSub>
                        <m:r>
                          <a:rPr lang="en-GB" sz="1800" b="1" i="0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800" b="1" i="0" smtClean="0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sSub>
                          <m:sSubPr>
                            <m:ctrlPr>
                              <a:rPr lang="de-DE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smtClean="0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>
                            <a:solidFill>
                              <a:srgbClr val="4F94C4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de-DE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rgbClr val="4F94C4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GB" sz="1800" b="1" dirty="0" smtClean="0">
                    <a:solidFill>
                      <a:srgbClr val="4F94C4"/>
                    </a:solidFill>
                    <a:latin typeface="+mn-lt"/>
                  </a:rPr>
                  <a:t>)</a:t>
                </a:r>
              </a:p>
              <a:p>
                <a:pPr>
                  <a:spcBef>
                    <a:spcPts val="0"/>
                  </a:spcBef>
                </a:pPr>
                <a:endParaRPr lang="en-GB" sz="1800" dirty="0">
                  <a:solidFill>
                    <a:srgbClr val="4F94C4"/>
                  </a:solidFill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solidFill>
                      <a:schemeClr val="tx1"/>
                    </a:solidFill>
                    <a:latin typeface="+mn-lt"/>
                  </a:rPr>
                  <a:t>We compare it to the growth rate predicted by the dominant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rgbClr val="FE7C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1" i="1">
                            <a:solidFill>
                              <a:srgbClr val="FE7CFE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FE7CFE"/>
                            </a:solidFill>
                            <a:latin typeface="Cambria Math" panose="02040503050406030204" pitchFamily="18" charset="0"/>
                          </a:rPr>
                          <m:t>𝒅𝒐𝒎</m:t>
                        </m:r>
                      </m:sub>
                    </m:sSub>
                    <m:r>
                      <a:rPr lang="en-GB" sz="1800" b="1" i="1" smtClean="0">
                        <a:solidFill>
                          <a:srgbClr val="FE7CF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rgbClr val="FE7CFE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800" b="1" i="1" smtClean="0">
                        <a:solidFill>
                          <a:srgbClr val="FE7CF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rgbClr val="FE7CFE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GB" sz="1800" b="1" dirty="0" smtClean="0">
                    <a:solidFill>
                      <a:srgbClr val="FE7CFE"/>
                    </a:solidFill>
                    <a:latin typeface="+mn-lt"/>
                  </a:rPr>
                  <a:t> </a:t>
                </a:r>
                <a:r>
                  <a:rPr lang="en-GB" sz="1800" dirty="0" smtClean="0">
                    <a:solidFill>
                      <a:schemeClr val="tx1"/>
                    </a:solidFill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FE7CFE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800" b="1" i="1" smtClean="0">
                        <a:solidFill>
                          <a:srgbClr val="FE7CFE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b="1" i="1">
                            <a:solidFill>
                              <a:srgbClr val="FE7CF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b="1" i="1">
                            <a:solidFill>
                              <a:srgbClr val="FE7CFE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rgbClr val="FE7C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1" i="1">
                                <a:solidFill>
                                  <a:srgbClr val="FE7CFE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rgbClr val="FE7CFE"/>
                                </a:solidFill>
                                <a:latin typeface="Cambria Math" panose="02040503050406030204" pitchFamily="18" charset="0"/>
                              </a:rPr>
                              <m:t>𝒅𝒐𝒎</m:t>
                            </m:r>
                          </m:sub>
                        </m:sSub>
                      </m:e>
                    </m:func>
                  </m:oMath>
                </a14:m>
                <a:endParaRPr lang="en-GB" sz="1800" b="1" dirty="0" smtClean="0">
                  <a:solidFill>
                    <a:srgbClr val="FE7CFE"/>
                  </a:solidFill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endParaRPr lang="en-GB" sz="1800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b="1" dirty="0" smtClean="0">
                    <a:latin typeface="+mn-lt"/>
                  </a:rPr>
                  <a:t>As expected, in both cases, the computed growth rates eventually reach an equilibrium at the value predicted by the dominant eigenvalue. </a:t>
                </a:r>
                <a:endParaRPr lang="en-GB" sz="1800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BFCFBC-2DA7-384B-8C9E-3CB808D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42" y="1124744"/>
                <a:ext cx="10297144" cy="2215991"/>
              </a:xfrm>
              <a:prstGeom prst="rect">
                <a:avLst/>
              </a:prstGeom>
              <a:blipFill>
                <a:blip r:embed="rId4"/>
                <a:stretch>
                  <a:fillRect l="-1362" t="-3581" r="-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14" y="3448438"/>
            <a:ext cx="5795159" cy="3004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3451421"/>
            <a:ext cx="5669889" cy="296119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0143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015537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Stage-structured population: </a:t>
            </a:r>
            <a:r>
              <a:rPr lang="en-GB" i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Tenebrio </a:t>
            </a:r>
            <a:r>
              <a:rPr lang="en-GB" i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molitor</a:t>
            </a:r>
            <a:endParaRPr lang="en-GB" i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>
            <a:off x="617608" y="1196418"/>
            <a:ext cx="109204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800" dirty="0" smtClean="0">
                <a:latin typeface="+mn-lt"/>
              </a:rPr>
              <a:t>Plotting t</a:t>
            </a:r>
            <a:r>
              <a:rPr lang="en-GB" sz="1800" dirty="0" smtClean="0">
                <a:latin typeface="+mn-lt"/>
              </a:rPr>
              <a:t>he </a:t>
            </a:r>
            <a:r>
              <a:rPr lang="en-GB" sz="1800" b="1" dirty="0" smtClean="0">
                <a:latin typeface="+mn-lt"/>
              </a:rPr>
              <a:t>ratio of each life stage </a:t>
            </a:r>
            <a:r>
              <a:rPr lang="en-GB" sz="1800" dirty="0" smtClean="0">
                <a:latin typeface="+mn-lt"/>
              </a:rPr>
              <a:t>in the population, it is clear that </a:t>
            </a:r>
            <a:r>
              <a:rPr lang="en-US" sz="1800" dirty="0" smtClean="0">
                <a:latin typeface="+mn-lt"/>
              </a:rPr>
              <a:t>the </a:t>
            </a:r>
            <a:r>
              <a:rPr lang="en-US" sz="1800" b="1" dirty="0">
                <a:latin typeface="+mn-lt"/>
              </a:rPr>
              <a:t>stable stage-structure </a:t>
            </a:r>
            <a:r>
              <a:rPr lang="en-US" sz="1800" dirty="0">
                <a:latin typeface="+mn-lt"/>
              </a:rPr>
              <a:t>is </a:t>
            </a:r>
            <a:r>
              <a:rPr lang="en-US" sz="1800" dirty="0" smtClean="0">
                <a:latin typeface="+mn-lt"/>
              </a:rPr>
              <a:t>reached.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The stable </a:t>
            </a:r>
            <a:r>
              <a:rPr lang="en-US" sz="1800" dirty="0" smtClean="0">
                <a:latin typeface="+mn-lt"/>
              </a:rPr>
              <a:t>ratios for each stage </a:t>
            </a:r>
            <a:r>
              <a:rPr lang="en-US" sz="1800" dirty="0" smtClean="0">
                <a:latin typeface="+mn-lt"/>
              </a:rPr>
              <a:t>coincide with the ratio of the eigenvector of the dominant eigenvalue to the sum of these eigenvectors, for each life stage.</a:t>
            </a:r>
            <a:endParaRPr lang="en-GB" sz="18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/>
          <a:stretch/>
        </p:blipFill>
        <p:spPr>
          <a:xfrm>
            <a:off x="406574" y="2251094"/>
            <a:ext cx="11354705" cy="429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FCFBC-2DA7-384B-8C9E-3CB808DB050B}"/>
              </a:ext>
            </a:extLst>
          </p:cNvPr>
          <p:cNvSpPr txBox="1"/>
          <p:nvPr/>
        </p:nvSpPr>
        <p:spPr>
          <a:xfrm rot="16200000">
            <a:off x="-1889850" y="3136049"/>
            <a:ext cx="42996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800" dirty="0" smtClean="0">
                <a:latin typeface="+mn-lt"/>
              </a:rPr>
              <a:t>Ratio in the population</a:t>
            </a:r>
            <a:endParaRPr lang="en-GB" sz="1800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64322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jMP4uc/2A/zo7UrVHWBBFw=="},{"name":"PresentationTitle","value":"AvlRTH9CWmogWkr2wzBeunOLXQaMfPEECzSA+U0O7ui5oW7ItQrLnVuFE1NXFP78BmFZOPzbdctsVVcqmHHkIg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3e2bb467-8b42-4c8b-93c8-6cd04590fb8c","elementConfiguration":{"binding":"UserProfile.Offices.Workarea_{{DocumentLanguage}}","disableUpdates":false,"type":"text"}},{"type":"shape","id":"195ca46f-6491-49f5-b421-acea6c84b62c","elementConfiguration":{"format":"{{DateFormats.GeneralDate}}","binding":"Form.Date","disableUpdates":false,"type":"date"}},{"type":"shape","id":"986187ad-f869-4614-ac7b-8322e2e57ef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5B29B696-7354-412C-9B8E-ED20D22F6B23}">
  <ds:schemaRefs/>
</ds:datastoreItem>
</file>

<file path=customXml/itemProps10.xml><?xml version="1.0" encoding="utf-8"?>
<ds:datastoreItem xmlns:ds="http://schemas.openxmlformats.org/officeDocument/2006/customXml" ds:itemID="{D6C5A144-64A1-4416-A09D-2ADE1E672858}">
  <ds:schemaRefs/>
</ds:datastoreItem>
</file>

<file path=customXml/itemProps11.xml><?xml version="1.0" encoding="utf-8"?>
<ds:datastoreItem xmlns:ds="http://schemas.openxmlformats.org/officeDocument/2006/customXml" ds:itemID="{DA8C549A-91A9-4E69-93B6-445F193D051B}">
  <ds:schemaRefs/>
</ds:datastoreItem>
</file>

<file path=customXml/itemProps12.xml><?xml version="1.0" encoding="utf-8"?>
<ds:datastoreItem xmlns:ds="http://schemas.openxmlformats.org/officeDocument/2006/customXml" ds:itemID="{B4032362-8140-4032-AD71-4B9B72E0B709}">
  <ds:schemaRefs/>
</ds:datastoreItem>
</file>

<file path=customXml/itemProps13.xml><?xml version="1.0" encoding="utf-8"?>
<ds:datastoreItem xmlns:ds="http://schemas.openxmlformats.org/officeDocument/2006/customXml" ds:itemID="{3C2CBEF2-4668-4A1F-962B-28F3C87A57AC}">
  <ds:schemaRefs/>
</ds:datastoreItem>
</file>

<file path=customXml/itemProps14.xml><?xml version="1.0" encoding="utf-8"?>
<ds:datastoreItem xmlns:ds="http://schemas.openxmlformats.org/officeDocument/2006/customXml" ds:itemID="{C10C52F0-B210-41C5-AF5B-C546ECCBE9DA}">
  <ds:schemaRefs/>
</ds:datastoreItem>
</file>

<file path=customXml/itemProps15.xml><?xml version="1.0" encoding="utf-8"?>
<ds:datastoreItem xmlns:ds="http://schemas.openxmlformats.org/officeDocument/2006/customXml" ds:itemID="{8929DCD8-6833-4516-992F-D1C582A8729E}">
  <ds:schemaRefs/>
</ds:datastoreItem>
</file>

<file path=customXml/itemProps16.xml><?xml version="1.0" encoding="utf-8"?>
<ds:datastoreItem xmlns:ds="http://schemas.openxmlformats.org/officeDocument/2006/customXml" ds:itemID="{301272BD-C4D0-4AE7-8381-0E6FCBE54CF1}">
  <ds:schemaRefs/>
</ds:datastoreItem>
</file>

<file path=customXml/itemProps17.xml><?xml version="1.0" encoding="utf-8"?>
<ds:datastoreItem xmlns:ds="http://schemas.openxmlformats.org/officeDocument/2006/customXml" ds:itemID="{D55C13BD-DC87-43C1-AF0D-ABC15F2890E3}">
  <ds:schemaRefs/>
</ds:datastoreItem>
</file>

<file path=customXml/itemProps18.xml><?xml version="1.0" encoding="utf-8"?>
<ds:datastoreItem xmlns:ds="http://schemas.openxmlformats.org/officeDocument/2006/customXml" ds:itemID="{B699D148-B86C-4A25-9231-4A6ABD405D4D}">
  <ds:schemaRefs/>
</ds:datastoreItem>
</file>

<file path=customXml/itemProps19.xml><?xml version="1.0" encoding="utf-8"?>
<ds:datastoreItem xmlns:ds="http://schemas.openxmlformats.org/officeDocument/2006/customXml" ds:itemID="{40837CF7-552D-499E-B5C1-A6423E6F18BD}">
  <ds:schemaRefs/>
</ds:datastoreItem>
</file>

<file path=customXml/itemProps2.xml><?xml version="1.0" encoding="utf-8"?>
<ds:datastoreItem xmlns:ds="http://schemas.openxmlformats.org/officeDocument/2006/customXml" ds:itemID="{882FF404-4B44-4D90-9A1B-4D666997B0A5}">
  <ds:schemaRefs/>
</ds:datastoreItem>
</file>

<file path=customXml/itemProps20.xml><?xml version="1.0" encoding="utf-8"?>
<ds:datastoreItem xmlns:ds="http://schemas.openxmlformats.org/officeDocument/2006/customXml" ds:itemID="{AA6180D0-5BC2-4986-9117-80B54A9691BC}">
  <ds:schemaRefs/>
</ds:datastoreItem>
</file>

<file path=customXml/itemProps21.xml><?xml version="1.0" encoding="utf-8"?>
<ds:datastoreItem xmlns:ds="http://schemas.openxmlformats.org/officeDocument/2006/customXml" ds:itemID="{CD550C57-6013-470D-87D6-7EA73E4E2487}">
  <ds:schemaRefs/>
</ds:datastoreItem>
</file>

<file path=customXml/itemProps22.xml><?xml version="1.0" encoding="utf-8"?>
<ds:datastoreItem xmlns:ds="http://schemas.openxmlformats.org/officeDocument/2006/customXml" ds:itemID="{266B9BBC-1148-49B1-84FA-6AE17DF5AF57}">
  <ds:schemaRefs/>
</ds:datastoreItem>
</file>

<file path=customXml/itemProps23.xml><?xml version="1.0" encoding="utf-8"?>
<ds:datastoreItem xmlns:ds="http://schemas.openxmlformats.org/officeDocument/2006/customXml" ds:itemID="{DFE6219D-B113-4BF7-9C7E-1AC1B1B530B0}">
  <ds:schemaRefs/>
</ds:datastoreItem>
</file>

<file path=customXml/itemProps24.xml><?xml version="1.0" encoding="utf-8"?>
<ds:datastoreItem xmlns:ds="http://schemas.openxmlformats.org/officeDocument/2006/customXml" ds:itemID="{154F8599-15DD-41E7-BC92-386D79157AC9}">
  <ds:schemaRefs/>
</ds:datastoreItem>
</file>

<file path=customXml/itemProps25.xml><?xml version="1.0" encoding="utf-8"?>
<ds:datastoreItem xmlns:ds="http://schemas.openxmlformats.org/officeDocument/2006/customXml" ds:itemID="{7537FEBA-130D-449A-8E57-69328028C769}">
  <ds:schemaRefs/>
</ds:datastoreItem>
</file>

<file path=customXml/itemProps26.xml><?xml version="1.0" encoding="utf-8"?>
<ds:datastoreItem xmlns:ds="http://schemas.openxmlformats.org/officeDocument/2006/customXml" ds:itemID="{A20EC638-F80F-402D-8807-655E3A5D3AB1}">
  <ds:schemaRefs/>
</ds:datastoreItem>
</file>

<file path=customXml/itemProps27.xml><?xml version="1.0" encoding="utf-8"?>
<ds:datastoreItem xmlns:ds="http://schemas.openxmlformats.org/officeDocument/2006/customXml" ds:itemID="{9C1F9CAA-EBB0-405F-A96D-90B87D36E6CB}">
  <ds:schemaRefs/>
</ds:datastoreItem>
</file>

<file path=customXml/itemProps28.xml><?xml version="1.0" encoding="utf-8"?>
<ds:datastoreItem xmlns:ds="http://schemas.openxmlformats.org/officeDocument/2006/customXml" ds:itemID="{86CC1D3D-5CCC-4C31-AA1E-F0AB544F5F0F}">
  <ds:schemaRefs/>
</ds:datastoreItem>
</file>

<file path=customXml/itemProps29.xml><?xml version="1.0" encoding="utf-8"?>
<ds:datastoreItem xmlns:ds="http://schemas.openxmlformats.org/officeDocument/2006/customXml" ds:itemID="{75DF87B3-305D-4EF2-BF10-7ED5BEF90B69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30.xml><?xml version="1.0" encoding="utf-8"?>
<ds:datastoreItem xmlns:ds="http://schemas.openxmlformats.org/officeDocument/2006/customXml" ds:itemID="{E9DD9C0B-3CA1-462B-95EF-B99CE8B51378}">
  <ds:schemaRefs/>
</ds:datastoreItem>
</file>

<file path=customXml/itemProps31.xml><?xml version="1.0" encoding="utf-8"?>
<ds:datastoreItem xmlns:ds="http://schemas.openxmlformats.org/officeDocument/2006/customXml" ds:itemID="{31E79E20-E534-41A8-893D-4D2441D21BB8}">
  <ds:schemaRefs/>
</ds:datastoreItem>
</file>

<file path=customXml/itemProps32.xml><?xml version="1.0" encoding="utf-8"?>
<ds:datastoreItem xmlns:ds="http://schemas.openxmlformats.org/officeDocument/2006/customXml" ds:itemID="{3BED2455-5628-41F7-BDFB-DEEE6BF6CA59}">
  <ds:schemaRefs/>
</ds:datastoreItem>
</file>

<file path=customXml/itemProps33.xml><?xml version="1.0" encoding="utf-8"?>
<ds:datastoreItem xmlns:ds="http://schemas.openxmlformats.org/officeDocument/2006/customXml" ds:itemID="{71DF0036-7B72-448B-BDC6-4BDF547E8062}">
  <ds:schemaRefs/>
</ds:datastoreItem>
</file>

<file path=customXml/itemProps34.xml><?xml version="1.0" encoding="utf-8"?>
<ds:datastoreItem xmlns:ds="http://schemas.openxmlformats.org/officeDocument/2006/customXml" ds:itemID="{396DC471-C987-484C-BBC2-88A99A459665}">
  <ds:schemaRefs/>
</ds:datastoreItem>
</file>

<file path=customXml/itemProps35.xml><?xml version="1.0" encoding="utf-8"?>
<ds:datastoreItem xmlns:ds="http://schemas.openxmlformats.org/officeDocument/2006/customXml" ds:itemID="{EDAAB245-EBB7-4FF5-9B0A-6478D36F1E48}">
  <ds:schemaRefs/>
</ds:datastoreItem>
</file>

<file path=customXml/itemProps36.xml><?xml version="1.0" encoding="utf-8"?>
<ds:datastoreItem xmlns:ds="http://schemas.openxmlformats.org/officeDocument/2006/customXml" ds:itemID="{328EE49E-576D-41A6-A143-53E17E80174E}">
  <ds:schemaRefs/>
</ds:datastoreItem>
</file>

<file path=customXml/itemProps4.xml><?xml version="1.0" encoding="utf-8"?>
<ds:datastoreItem xmlns:ds="http://schemas.openxmlformats.org/officeDocument/2006/customXml" ds:itemID="{1E772E1C-F633-4060-B672-F00C16114037}">
  <ds:schemaRefs/>
</ds:datastoreItem>
</file>

<file path=customXml/itemProps5.xml><?xml version="1.0" encoding="utf-8"?>
<ds:datastoreItem xmlns:ds="http://schemas.openxmlformats.org/officeDocument/2006/customXml" ds:itemID="{7FEA1E6D-AEEC-41D9-9E9A-45BA2EAE1656}">
  <ds:schemaRefs/>
</ds:datastoreItem>
</file>

<file path=customXml/itemProps6.xml><?xml version="1.0" encoding="utf-8"?>
<ds:datastoreItem xmlns:ds="http://schemas.openxmlformats.org/officeDocument/2006/customXml" ds:itemID="{8175AF23-0C34-49AC-8981-CEC387CBCB4C}">
  <ds:schemaRefs/>
</ds:datastoreItem>
</file>

<file path=customXml/itemProps7.xml><?xml version="1.0" encoding="utf-8"?>
<ds:datastoreItem xmlns:ds="http://schemas.openxmlformats.org/officeDocument/2006/customXml" ds:itemID="{4D5E1A10-B5E6-482A-9521-846112537EBC}">
  <ds:schemaRefs/>
</ds:datastoreItem>
</file>

<file path=customXml/itemProps8.xml><?xml version="1.0" encoding="utf-8"?>
<ds:datastoreItem xmlns:ds="http://schemas.openxmlformats.org/officeDocument/2006/customXml" ds:itemID="{E3FE369D-3E43-474B-923F-CF35564BC3C6}">
  <ds:schemaRefs/>
</ds:datastoreItem>
</file>

<file path=customXml/itemProps9.xml><?xml version="1.0" encoding="utf-8"?>
<ds:datastoreItem xmlns:ds="http://schemas.openxmlformats.org/officeDocument/2006/customXml" ds:itemID="{93F586B5-733E-4918-8E64-6943ED1A5D7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2361</TotalTime>
  <Words>3193</Words>
  <Application>Microsoft Office PowerPoint</Application>
  <PresentationFormat>Custom</PresentationFormat>
  <Paragraphs>350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Cambria Math</vt:lpstr>
      <vt:lpstr>Consolas</vt:lpstr>
      <vt:lpstr>Ink Free</vt:lpstr>
      <vt:lpstr>Open Sans</vt:lpstr>
      <vt:lpstr>Verdana</vt:lpstr>
      <vt:lpstr>Blank</vt:lpstr>
      <vt:lpstr>Structured population models</vt:lpstr>
      <vt:lpstr>Stage-structured population: Tenebrio molitor</vt:lpstr>
      <vt:lpstr>Stage-structured population: Tenebrio molitor</vt:lpstr>
      <vt:lpstr>Stage-structured population: Tenebrio molitor</vt:lpstr>
      <vt:lpstr>Stage-structured population: Tenebrio molitor</vt:lpstr>
      <vt:lpstr>Stage-structured population: Tenebrio molitor</vt:lpstr>
      <vt:lpstr>Stage-structured population: Tenebrio molitor</vt:lpstr>
      <vt:lpstr>Stage-structured population: Tenebrio molitor</vt:lpstr>
      <vt:lpstr>Stage-structured population: Tenebrio molitor</vt:lpstr>
      <vt:lpstr>Stage-structured population: Density dependence</vt:lpstr>
      <vt:lpstr>Stage-structured population: Density dependence</vt:lpstr>
      <vt:lpstr>Stage-structured population: Density dependence</vt:lpstr>
      <vt:lpstr>Stage-structured population: Density dependence</vt:lpstr>
      <vt:lpstr>Stage-structured population: Density dependence</vt:lpstr>
      <vt:lpstr>Code in Python</vt:lpstr>
      <vt:lpstr>Code in Python</vt:lpstr>
      <vt:lpstr>Code in Python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178</cp:revision>
  <dcterms:created xsi:type="dcterms:W3CDTF">2017-07-31T08:31:56Z</dcterms:created>
  <dcterms:modified xsi:type="dcterms:W3CDTF">2021-10-12T21:34:02Z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637303945402291499</vt:lpwstr>
  </property>
  <property fmtid="{D5CDD505-2E9C-101B-9397-08002B2CF9AE}" pid="6" name="TemplafyLanguageCode">
    <vt:lpwstr>en-GB</vt:lpwstr>
  </property>
</Properties>
</file>