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256" r:id="rId2"/>
    <p:sldId id="261" r:id="rId3"/>
    <p:sldId id="257" r:id="rId4"/>
    <p:sldId id="259" r:id="rId5"/>
    <p:sldId id="258" r:id="rId6"/>
    <p:sldId id="260" r:id="rId7"/>
  </p:sldIdLst>
  <p:sldSz cx="32004000" cy="44958000"/>
  <p:notesSz cx="6797675" cy="9926638"/>
  <p:defaultTextStyle>
    <a:defPPr>
      <a:defRPr lang="de-DE"/>
    </a:defPPr>
    <a:lvl1pPr algn="l" rtl="0" fontAlgn="base">
      <a:spcBef>
        <a:spcPct val="0"/>
      </a:spcBef>
      <a:spcAft>
        <a:spcPct val="0"/>
      </a:spcAft>
      <a:defRPr sz="2400" b="1" kern="1200">
        <a:solidFill>
          <a:schemeClr val="bg1"/>
        </a:solidFill>
        <a:latin typeface="Times"/>
        <a:ea typeface="+mn-ea"/>
        <a:cs typeface="+mn-cs"/>
      </a:defRPr>
    </a:lvl1pPr>
    <a:lvl2pPr marL="457200" algn="l" rtl="0" fontAlgn="base">
      <a:spcBef>
        <a:spcPct val="0"/>
      </a:spcBef>
      <a:spcAft>
        <a:spcPct val="0"/>
      </a:spcAft>
      <a:defRPr sz="2400" b="1" kern="1200">
        <a:solidFill>
          <a:schemeClr val="bg1"/>
        </a:solidFill>
        <a:latin typeface="Times"/>
        <a:ea typeface="+mn-ea"/>
        <a:cs typeface="+mn-cs"/>
      </a:defRPr>
    </a:lvl2pPr>
    <a:lvl3pPr marL="914400" algn="l" rtl="0" fontAlgn="base">
      <a:spcBef>
        <a:spcPct val="0"/>
      </a:spcBef>
      <a:spcAft>
        <a:spcPct val="0"/>
      </a:spcAft>
      <a:defRPr sz="2400" b="1" kern="1200">
        <a:solidFill>
          <a:schemeClr val="bg1"/>
        </a:solidFill>
        <a:latin typeface="Times"/>
        <a:ea typeface="+mn-ea"/>
        <a:cs typeface="+mn-cs"/>
      </a:defRPr>
    </a:lvl3pPr>
    <a:lvl4pPr marL="1371600" algn="l" rtl="0" fontAlgn="base">
      <a:spcBef>
        <a:spcPct val="0"/>
      </a:spcBef>
      <a:spcAft>
        <a:spcPct val="0"/>
      </a:spcAft>
      <a:defRPr sz="2400" b="1" kern="1200">
        <a:solidFill>
          <a:schemeClr val="bg1"/>
        </a:solidFill>
        <a:latin typeface="Times"/>
        <a:ea typeface="+mn-ea"/>
        <a:cs typeface="+mn-cs"/>
      </a:defRPr>
    </a:lvl4pPr>
    <a:lvl5pPr marL="1828800" algn="l" rtl="0" fontAlgn="base">
      <a:spcBef>
        <a:spcPct val="0"/>
      </a:spcBef>
      <a:spcAft>
        <a:spcPct val="0"/>
      </a:spcAft>
      <a:defRPr sz="2400" b="1" kern="1200">
        <a:solidFill>
          <a:schemeClr val="bg1"/>
        </a:solidFill>
        <a:latin typeface="Times"/>
        <a:ea typeface="+mn-ea"/>
        <a:cs typeface="+mn-cs"/>
      </a:defRPr>
    </a:lvl5pPr>
    <a:lvl6pPr marL="2286000" algn="l" defTabSz="914400" rtl="0" eaLnBrk="1" latinLnBrk="0" hangingPunct="1">
      <a:defRPr sz="2400" b="1" kern="1200">
        <a:solidFill>
          <a:schemeClr val="bg1"/>
        </a:solidFill>
        <a:latin typeface="Times"/>
        <a:ea typeface="+mn-ea"/>
        <a:cs typeface="+mn-cs"/>
      </a:defRPr>
    </a:lvl6pPr>
    <a:lvl7pPr marL="2743200" algn="l" defTabSz="914400" rtl="0" eaLnBrk="1" latinLnBrk="0" hangingPunct="1">
      <a:defRPr sz="2400" b="1" kern="1200">
        <a:solidFill>
          <a:schemeClr val="bg1"/>
        </a:solidFill>
        <a:latin typeface="Times"/>
        <a:ea typeface="+mn-ea"/>
        <a:cs typeface="+mn-cs"/>
      </a:defRPr>
    </a:lvl7pPr>
    <a:lvl8pPr marL="3200400" algn="l" defTabSz="914400" rtl="0" eaLnBrk="1" latinLnBrk="0" hangingPunct="1">
      <a:defRPr sz="2400" b="1" kern="1200">
        <a:solidFill>
          <a:schemeClr val="bg1"/>
        </a:solidFill>
        <a:latin typeface="Times"/>
        <a:ea typeface="+mn-ea"/>
        <a:cs typeface="+mn-cs"/>
      </a:defRPr>
    </a:lvl8pPr>
    <a:lvl9pPr marL="3657600" algn="l" defTabSz="914400" rtl="0" eaLnBrk="1" latinLnBrk="0" hangingPunct="1">
      <a:defRPr sz="2400" b="1" kern="1200">
        <a:solidFill>
          <a:schemeClr val="bg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79646"/>
    <a:srgbClr val="BBE0E3"/>
    <a:srgbClr val="32757A"/>
    <a:srgbClr val="133C99"/>
    <a:srgbClr val="3C704A"/>
    <a:srgbClr val="656844"/>
    <a:srgbClr val="9E0E0E"/>
    <a:srgbClr val="93A10B"/>
    <a:srgbClr val="2D6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257" autoAdjust="0"/>
    <p:restoredTop sz="98975" autoAdjust="0"/>
  </p:normalViewPr>
  <p:slideViewPr>
    <p:cSldViewPr snapToObjects="1">
      <p:cViewPr>
        <p:scale>
          <a:sx n="33" d="100"/>
          <a:sy n="33" d="100"/>
        </p:scale>
        <p:origin x="534" y="690"/>
      </p:cViewPr>
      <p:guideLst>
        <p:guide orient="horz" pos="600"/>
        <p:guide orient="horz" pos="27766"/>
        <p:guide orient="horz" pos="6288"/>
        <p:guide orient="horz" pos="22851"/>
        <p:guide orient="horz" pos="20576"/>
        <p:guide orient="horz" pos="5469"/>
        <p:guide orient="horz" pos="13386"/>
        <p:guide orient="horz" pos="26037"/>
        <p:guide pos="615"/>
        <p:guide pos="19545"/>
        <p:guide pos="15586"/>
        <p:guide pos="4620"/>
        <p:guide pos="7577"/>
        <p:guide pos="8578"/>
        <p:guide pos="11582"/>
        <p:guide pos="125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50" d="100"/>
          <a:sy n="150" d="100"/>
        </p:scale>
        <p:origin x="-576" y="-84"/>
      </p:cViewPr>
      <p:guideLst>
        <p:guide orient="horz" pos="3127"/>
        <p:guide pos="2142"/>
      </p:guideLst>
    </p:cSldViewPr>
  </p:notesViewPr>
  <p:gridSpacing cx="72237" cy="72237"/>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0" y="0"/>
            <a:ext cx="2946400" cy="534988"/>
          </a:xfrm>
          <a:prstGeom prst="rect">
            <a:avLst/>
          </a:prstGeom>
          <a:noFill/>
          <a:ln w="9525">
            <a:noFill/>
            <a:miter lim="800000"/>
            <a:headEnd/>
            <a:tailEnd/>
          </a:ln>
        </p:spPr>
        <p:txBody>
          <a:bodyPr vert="horz" wrap="square" lIns="95059" tIns="47529" rIns="95059" bIns="47529" numCol="1" anchor="t" anchorCtr="0" compatLnSpc="1">
            <a:prstTxWarp prst="textNoShape">
              <a:avLst/>
            </a:prstTxWarp>
          </a:bodyPr>
          <a:lstStyle>
            <a:lvl1pPr defTabSz="950900" eaLnBrk="0" hangingPunct="0">
              <a:defRPr sz="1300" b="0">
                <a:solidFill>
                  <a:schemeClr val="tx1"/>
                </a:solidFill>
              </a:defRPr>
            </a:lvl1pPr>
          </a:lstStyle>
          <a:p>
            <a:pPr>
              <a:defRPr/>
            </a:pPr>
            <a:endParaRPr lang="en-US"/>
          </a:p>
        </p:txBody>
      </p:sp>
      <p:sp>
        <p:nvSpPr>
          <p:cNvPr id="6147" name="Rectangle 1027"/>
          <p:cNvSpPr>
            <a:spLocks noGrp="1" noChangeArrowheads="1"/>
          </p:cNvSpPr>
          <p:nvPr>
            <p:ph type="dt" sz="quarter" idx="1"/>
          </p:nvPr>
        </p:nvSpPr>
        <p:spPr bwMode="auto">
          <a:xfrm>
            <a:off x="3851275" y="0"/>
            <a:ext cx="2946400" cy="534988"/>
          </a:xfrm>
          <a:prstGeom prst="rect">
            <a:avLst/>
          </a:prstGeom>
          <a:noFill/>
          <a:ln w="9525">
            <a:noFill/>
            <a:miter lim="800000"/>
            <a:headEnd/>
            <a:tailEnd/>
          </a:ln>
        </p:spPr>
        <p:txBody>
          <a:bodyPr vert="horz" wrap="square" lIns="95059" tIns="47529" rIns="95059" bIns="47529" numCol="1" anchor="t" anchorCtr="0" compatLnSpc="1">
            <a:prstTxWarp prst="textNoShape">
              <a:avLst/>
            </a:prstTxWarp>
          </a:bodyPr>
          <a:lstStyle>
            <a:lvl1pPr algn="r" defTabSz="950900" eaLnBrk="0" hangingPunct="0">
              <a:defRPr sz="1300" b="0">
                <a:solidFill>
                  <a:schemeClr val="tx1"/>
                </a:solidFill>
              </a:defRPr>
            </a:lvl1pPr>
          </a:lstStyle>
          <a:p>
            <a:pPr>
              <a:defRPr/>
            </a:pPr>
            <a:endParaRPr lang="en-US"/>
          </a:p>
        </p:txBody>
      </p:sp>
      <p:sp>
        <p:nvSpPr>
          <p:cNvPr id="6148" name="Rectangle 1028"/>
          <p:cNvSpPr>
            <a:spLocks noGrp="1" noChangeArrowheads="1"/>
          </p:cNvSpPr>
          <p:nvPr>
            <p:ph type="ftr" sz="quarter" idx="2"/>
          </p:nvPr>
        </p:nvSpPr>
        <p:spPr bwMode="auto">
          <a:xfrm>
            <a:off x="0" y="9391650"/>
            <a:ext cx="2946400" cy="534988"/>
          </a:xfrm>
          <a:prstGeom prst="rect">
            <a:avLst/>
          </a:prstGeom>
          <a:noFill/>
          <a:ln w="9525">
            <a:noFill/>
            <a:miter lim="800000"/>
            <a:headEnd/>
            <a:tailEnd/>
          </a:ln>
        </p:spPr>
        <p:txBody>
          <a:bodyPr vert="horz" wrap="square" lIns="95059" tIns="47529" rIns="95059" bIns="47529" numCol="1" anchor="b" anchorCtr="0" compatLnSpc="1">
            <a:prstTxWarp prst="textNoShape">
              <a:avLst/>
            </a:prstTxWarp>
          </a:bodyPr>
          <a:lstStyle>
            <a:lvl1pPr defTabSz="950900" eaLnBrk="0" hangingPunct="0">
              <a:defRPr sz="1300" b="0">
                <a:solidFill>
                  <a:schemeClr val="tx1"/>
                </a:solidFill>
              </a:defRPr>
            </a:lvl1pPr>
          </a:lstStyle>
          <a:p>
            <a:pPr>
              <a:defRPr/>
            </a:pPr>
            <a:endParaRPr lang="en-US"/>
          </a:p>
        </p:txBody>
      </p:sp>
      <p:sp>
        <p:nvSpPr>
          <p:cNvPr id="6149" name="Rectangle 1029"/>
          <p:cNvSpPr>
            <a:spLocks noGrp="1" noChangeArrowheads="1"/>
          </p:cNvSpPr>
          <p:nvPr>
            <p:ph type="sldNum" sz="quarter" idx="3"/>
          </p:nvPr>
        </p:nvSpPr>
        <p:spPr bwMode="auto">
          <a:xfrm>
            <a:off x="3851275" y="9391650"/>
            <a:ext cx="2946400" cy="534988"/>
          </a:xfrm>
          <a:prstGeom prst="rect">
            <a:avLst/>
          </a:prstGeom>
          <a:noFill/>
          <a:ln w="9525">
            <a:noFill/>
            <a:miter lim="800000"/>
            <a:headEnd/>
            <a:tailEnd/>
          </a:ln>
        </p:spPr>
        <p:txBody>
          <a:bodyPr vert="horz" wrap="square" lIns="95059" tIns="47529" rIns="95059" bIns="47529" numCol="1" anchor="b" anchorCtr="0" compatLnSpc="1">
            <a:prstTxWarp prst="textNoShape">
              <a:avLst/>
            </a:prstTxWarp>
          </a:bodyPr>
          <a:lstStyle>
            <a:lvl1pPr algn="r" defTabSz="950900" eaLnBrk="0" hangingPunct="0">
              <a:defRPr sz="1300" b="0">
                <a:solidFill>
                  <a:schemeClr val="tx1"/>
                </a:solidFill>
              </a:defRPr>
            </a:lvl1pPr>
          </a:lstStyle>
          <a:p>
            <a:pPr>
              <a:defRPr/>
            </a:pPr>
            <a:fld id="{C5572343-370A-42B2-819B-5836D018F58D}" type="slidenum">
              <a:rPr lang="de-DE"/>
              <a:pPr>
                <a:defRPr/>
              </a:pPr>
              <a:t>‹Nr.›</a:t>
            </a:fld>
            <a:endParaRPr lang="de-DE"/>
          </a:p>
        </p:txBody>
      </p:sp>
    </p:spTree>
    <p:extLst>
      <p:ext uri="{BB962C8B-B14F-4D97-AF65-F5344CB8AC3E}">
        <p14:creationId xmlns:p14="http://schemas.microsoft.com/office/powerpoint/2010/main" val="233048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534988"/>
          </a:xfrm>
          <a:prstGeom prst="rect">
            <a:avLst/>
          </a:prstGeom>
          <a:noFill/>
          <a:ln w="9525">
            <a:noFill/>
            <a:miter lim="800000"/>
            <a:headEnd/>
            <a:tailEnd/>
          </a:ln>
        </p:spPr>
        <p:txBody>
          <a:bodyPr vert="horz" wrap="square" lIns="95059" tIns="47529" rIns="95059" bIns="47529" numCol="1" anchor="t" anchorCtr="0" compatLnSpc="1">
            <a:prstTxWarp prst="textNoShape">
              <a:avLst/>
            </a:prstTxWarp>
          </a:bodyPr>
          <a:lstStyle>
            <a:lvl1pPr defTabSz="950900" eaLnBrk="0" hangingPunct="0">
              <a:defRPr sz="1300" b="0">
                <a:solidFill>
                  <a:schemeClr val="tx1"/>
                </a:solidFill>
              </a:defRPr>
            </a:lvl1pPr>
          </a:lstStyle>
          <a:p>
            <a:pPr>
              <a:defRPr/>
            </a:pPr>
            <a:endParaRPr lang="en-US"/>
          </a:p>
        </p:txBody>
      </p:sp>
      <p:sp>
        <p:nvSpPr>
          <p:cNvPr id="3075" name="Rectangle 3"/>
          <p:cNvSpPr>
            <a:spLocks noGrp="1" noChangeArrowheads="1"/>
          </p:cNvSpPr>
          <p:nvPr>
            <p:ph type="dt" idx="1"/>
          </p:nvPr>
        </p:nvSpPr>
        <p:spPr bwMode="auto">
          <a:xfrm>
            <a:off x="3851275" y="0"/>
            <a:ext cx="2946400" cy="534988"/>
          </a:xfrm>
          <a:prstGeom prst="rect">
            <a:avLst/>
          </a:prstGeom>
          <a:noFill/>
          <a:ln w="9525">
            <a:noFill/>
            <a:miter lim="800000"/>
            <a:headEnd/>
            <a:tailEnd/>
          </a:ln>
        </p:spPr>
        <p:txBody>
          <a:bodyPr vert="horz" wrap="square" lIns="95059" tIns="47529" rIns="95059" bIns="47529" numCol="1" anchor="t" anchorCtr="0" compatLnSpc="1">
            <a:prstTxWarp prst="textNoShape">
              <a:avLst/>
            </a:prstTxWarp>
          </a:bodyPr>
          <a:lstStyle>
            <a:lvl1pPr algn="r" defTabSz="950900" eaLnBrk="0" hangingPunct="0">
              <a:defRPr sz="1300" b="0">
                <a:solidFill>
                  <a:schemeClr val="tx1"/>
                </a:solidFill>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076450" y="763588"/>
            <a:ext cx="2662238" cy="37417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4875" y="4733925"/>
            <a:ext cx="4987925" cy="4429125"/>
          </a:xfrm>
          <a:prstGeom prst="rect">
            <a:avLst/>
          </a:prstGeom>
          <a:noFill/>
          <a:ln w="9525">
            <a:noFill/>
            <a:miter lim="800000"/>
            <a:headEnd/>
            <a:tailEnd/>
          </a:ln>
        </p:spPr>
        <p:txBody>
          <a:bodyPr vert="horz" wrap="square" lIns="95059" tIns="47529" rIns="95059" bIns="47529"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9391650"/>
            <a:ext cx="2946400" cy="534988"/>
          </a:xfrm>
          <a:prstGeom prst="rect">
            <a:avLst/>
          </a:prstGeom>
          <a:noFill/>
          <a:ln w="9525">
            <a:noFill/>
            <a:miter lim="800000"/>
            <a:headEnd/>
            <a:tailEnd/>
          </a:ln>
        </p:spPr>
        <p:txBody>
          <a:bodyPr vert="horz" wrap="square" lIns="95059" tIns="47529" rIns="95059" bIns="47529" numCol="1" anchor="b" anchorCtr="0" compatLnSpc="1">
            <a:prstTxWarp prst="textNoShape">
              <a:avLst/>
            </a:prstTxWarp>
          </a:bodyPr>
          <a:lstStyle>
            <a:lvl1pPr defTabSz="950900" eaLnBrk="0" hangingPunct="0">
              <a:defRPr sz="1300" b="0">
                <a:solidFill>
                  <a:schemeClr val="tx1"/>
                </a:solidFill>
              </a:defRPr>
            </a:lvl1pPr>
          </a:lstStyle>
          <a:p>
            <a:pPr>
              <a:defRPr/>
            </a:pPr>
            <a:endParaRPr lang="en-US"/>
          </a:p>
        </p:txBody>
      </p:sp>
      <p:sp>
        <p:nvSpPr>
          <p:cNvPr id="3079" name="Rectangle 7"/>
          <p:cNvSpPr>
            <a:spLocks noGrp="1" noChangeArrowheads="1"/>
          </p:cNvSpPr>
          <p:nvPr>
            <p:ph type="sldNum" sz="quarter" idx="5"/>
          </p:nvPr>
        </p:nvSpPr>
        <p:spPr bwMode="auto">
          <a:xfrm>
            <a:off x="3851275" y="9391650"/>
            <a:ext cx="2946400" cy="534988"/>
          </a:xfrm>
          <a:prstGeom prst="rect">
            <a:avLst/>
          </a:prstGeom>
          <a:noFill/>
          <a:ln w="9525">
            <a:noFill/>
            <a:miter lim="800000"/>
            <a:headEnd/>
            <a:tailEnd/>
          </a:ln>
        </p:spPr>
        <p:txBody>
          <a:bodyPr vert="horz" wrap="square" lIns="95059" tIns="47529" rIns="95059" bIns="47529" numCol="1" anchor="b" anchorCtr="0" compatLnSpc="1">
            <a:prstTxWarp prst="textNoShape">
              <a:avLst/>
            </a:prstTxWarp>
          </a:bodyPr>
          <a:lstStyle>
            <a:lvl1pPr algn="r" defTabSz="950900" eaLnBrk="0" hangingPunct="0">
              <a:defRPr sz="1300" b="0">
                <a:solidFill>
                  <a:schemeClr val="tx1"/>
                </a:solidFill>
              </a:defRPr>
            </a:lvl1pPr>
          </a:lstStyle>
          <a:p>
            <a:pPr>
              <a:defRPr/>
            </a:pPr>
            <a:fld id="{C11060AE-779D-4B56-8767-C457EEC6E5B3}" type="slidenum">
              <a:rPr lang="de-DE"/>
              <a:pPr>
                <a:defRPr/>
              </a:pPr>
              <a:t>‹Nr.›</a:t>
            </a:fld>
            <a:endParaRPr lang="de-DE"/>
          </a:p>
        </p:txBody>
      </p:sp>
    </p:spTree>
    <p:extLst>
      <p:ext uri="{BB962C8B-B14F-4D97-AF65-F5344CB8AC3E}">
        <p14:creationId xmlns:p14="http://schemas.microsoft.com/office/powerpoint/2010/main" val="1542769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pPr defTabSz="949325"/>
            <a:fld id="{88D8A5D4-FEA5-489E-8246-DA5853B906B9}" type="slidenum">
              <a:rPr lang="de-DE" smtClean="0"/>
              <a:pPr defTabSz="949325"/>
              <a:t>1</a:t>
            </a:fld>
            <a:endParaRPr lang="de-DE"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de-AT" smtClean="0">
              <a:latin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pPr defTabSz="949325"/>
            <a:fld id="{88D8A5D4-FEA5-489E-8246-DA5853B906B9}" type="slidenum">
              <a:rPr lang="de-DE" smtClean="0"/>
              <a:pPr defTabSz="949325"/>
              <a:t>2</a:t>
            </a:fld>
            <a:endParaRPr lang="de-DE"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de-AT" smtClean="0">
              <a:latin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400300" y="13966825"/>
            <a:ext cx="27203400" cy="9636125"/>
          </a:xfrm>
          <a:prstGeom prst="rect">
            <a:avLst/>
          </a:prstGeo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4800600" y="25476200"/>
            <a:ext cx="22402800" cy="1148873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600200" y="1800225"/>
            <a:ext cx="28803600" cy="7493000"/>
          </a:xfrm>
          <a:prstGeom prst="rect">
            <a:avLst/>
          </a:prstGeom>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1600200" y="10490200"/>
            <a:ext cx="28803600" cy="2967037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3202900" y="1800225"/>
            <a:ext cx="7200900" cy="38360350"/>
          </a:xfrm>
          <a:prstGeom prst="rect">
            <a:avLst/>
          </a:prstGeo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1600200" y="1800225"/>
            <a:ext cx="21450300" cy="38360350"/>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600200" y="1800225"/>
            <a:ext cx="28803600" cy="7493000"/>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1600200" y="10490200"/>
            <a:ext cx="28803600" cy="29670375"/>
          </a:xfrm>
          <a:prstGeom prst="rect">
            <a:avLst/>
          </a:prstGeo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28888" y="28889325"/>
            <a:ext cx="27203400" cy="8929688"/>
          </a:xfrm>
          <a:prstGeom prst="rect">
            <a:avLst/>
          </a:prstGeo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2528888" y="19054763"/>
            <a:ext cx="27203400" cy="983456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600200" y="1800225"/>
            <a:ext cx="28803600" cy="7493000"/>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1600200" y="10490200"/>
            <a:ext cx="14325600" cy="296703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16078200" y="10490200"/>
            <a:ext cx="14325600" cy="296703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600200" y="1800225"/>
            <a:ext cx="28803600" cy="7493000"/>
          </a:xfrm>
          <a:prstGeom prst="rect">
            <a:avLst/>
          </a:prstGeo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1600200" y="10063163"/>
            <a:ext cx="14141450" cy="4194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1600200" y="14257338"/>
            <a:ext cx="14141450" cy="2590323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16257588" y="10063163"/>
            <a:ext cx="14146212" cy="4194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16257588" y="14257338"/>
            <a:ext cx="14146212" cy="2590323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00200" y="1790700"/>
            <a:ext cx="10529888" cy="7616825"/>
          </a:xfrm>
          <a:prstGeom prst="rect">
            <a:avLst/>
          </a:prstGeo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12512675" y="1790700"/>
            <a:ext cx="17891125" cy="383698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1600200" y="9407525"/>
            <a:ext cx="10529888" cy="307530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73800" y="31470600"/>
            <a:ext cx="19202400" cy="3714750"/>
          </a:xfrm>
          <a:prstGeom prst="rect">
            <a:avLst/>
          </a:prstGeo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6273800" y="4016375"/>
            <a:ext cx="19202400" cy="2697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6273800" y="35185350"/>
            <a:ext cx="19202400" cy="5276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Wiss_IFA_Tulln"/>
          <p:cNvPicPr>
            <a:picLocks noChangeAspect="1" noChangeArrowheads="1"/>
          </p:cNvPicPr>
          <p:nvPr userDrawn="1"/>
        </p:nvPicPr>
        <p:blipFill>
          <a:blip r:embed="rId13">
            <a:clrChange>
              <a:clrFrom>
                <a:srgbClr val="FFFFFF"/>
              </a:clrFrom>
              <a:clrTo>
                <a:srgbClr val="FFFFFF">
                  <a:alpha val="0"/>
                </a:srgbClr>
              </a:clrTo>
            </a:clrChange>
            <a:duotone>
              <a:schemeClr val="bg2">
                <a:shade val="45000"/>
                <a:satMod val="135000"/>
              </a:schemeClr>
              <a:prstClr val="white"/>
            </a:duotone>
          </a:blip>
          <a:srcRect l="37635" b="48259"/>
          <a:stretch>
            <a:fillRect/>
          </a:stretch>
        </p:blipFill>
        <p:spPr bwMode="auto">
          <a:xfrm>
            <a:off x="9818687" y="34028342"/>
            <a:ext cx="22185313" cy="1092965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00525" rtl="0" eaLnBrk="0" fontAlgn="base" hangingPunct="0">
        <a:spcBef>
          <a:spcPct val="0"/>
        </a:spcBef>
        <a:spcAft>
          <a:spcPct val="0"/>
        </a:spcAft>
        <a:defRPr sz="20300">
          <a:solidFill>
            <a:schemeClr val="tx2"/>
          </a:solidFill>
          <a:latin typeface="+mj-lt"/>
          <a:ea typeface="+mj-ea"/>
          <a:cs typeface="+mj-cs"/>
        </a:defRPr>
      </a:lvl1pPr>
      <a:lvl2pPr algn="ctr" defTabSz="4200525" rtl="0" eaLnBrk="0" fontAlgn="base" hangingPunct="0">
        <a:spcBef>
          <a:spcPct val="0"/>
        </a:spcBef>
        <a:spcAft>
          <a:spcPct val="0"/>
        </a:spcAft>
        <a:defRPr sz="20300">
          <a:solidFill>
            <a:schemeClr val="tx2"/>
          </a:solidFill>
          <a:latin typeface="Times" pitchFamily="18" charset="0"/>
        </a:defRPr>
      </a:lvl2pPr>
      <a:lvl3pPr algn="ctr" defTabSz="4200525" rtl="0" eaLnBrk="0" fontAlgn="base" hangingPunct="0">
        <a:spcBef>
          <a:spcPct val="0"/>
        </a:spcBef>
        <a:spcAft>
          <a:spcPct val="0"/>
        </a:spcAft>
        <a:defRPr sz="20300">
          <a:solidFill>
            <a:schemeClr val="tx2"/>
          </a:solidFill>
          <a:latin typeface="Times" pitchFamily="18" charset="0"/>
        </a:defRPr>
      </a:lvl3pPr>
      <a:lvl4pPr algn="ctr" defTabSz="4200525" rtl="0" eaLnBrk="0" fontAlgn="base" hangingPunct="0">
        <a:spcBef>
          <a:spcPct val="0"/>
        </a:spcBef>
        <a:spcAft>
          <a:spcPct val="0"/>
        </a:spcAft>
        <a:defRPr sz="20300">
          <a:solidFill>
            <a:schemeClr val="tx2"/>
          </a:solidFill>
          <a:latin typeface="Times" pitchFamily="18" charset="0"/>
        </a:defRPr>
      </a:lvl4pPr>
      <a:lvl5pPr algn="ctr" defTabSz="4200525" rtl="0" eaLnBrk="0" fontAlgn="base" hangingPunct="0">
        <a:spcBef>
          <a:spcPct val="0"/>
        </a:spcBef>
        <a:spcAft>
          <a:spcPct val="0"/>
        </a:spcAft>
        <a:defRPr sz="20300">
          <a:solidFill>
            <a:schemeClr val="tx2"/>
          </a:solidFill>
          <a:latin typeface="Times" pitchFamily="18" charset="0"/>
        </a:defRPr>
      </a:lvl5pPr>
      <a:lvl6pPr marL="457200" algn="ctr" defTabSz="4200525" rtl="0" fontAlgn="base">
        <a:spcBef>
          <a:spcPct val="0"/>
        </a:spcBef>
        <a:spcAft>
          <a:spcPct val="0"/>
        </a:spcAft>
        <a:defRPr sz="20300">
          <a:solidFill>
            <a:schemeClr val="tx2"/>
          </a:solidFill>
          <a:latin typeface="Times" pitchFamily="18" charset="0"/>
        </a:defRPr>
      </a:lvl6pPr>
      <a:lvl7pPr marL="914400" algn="ctr" defTabSz="4200525" rtl="0" fontAlgn="base">
        <a:spcBef>
          <a:spcPct val="0"/>
        </a:spcBef>
        <a:spcAft>
          <a:spcPct val="0"/>
        </a:spcAft>
        <a:defRPr sz="20300">
          <a:solidFill>
            <a:schemeClr val="tx2"/>
          </a:solidFill>
          <a:latin typeface="Times" pitchFamily="18" charset="0"/>
        </a:defRPr>
      </a:lvl7pPr>
      <a:lvl8pPr marL="1371600" algn="ctr" defTabSz="4200525" rtl="0" fontAlgn="base">
        <a:spcBef>
          <a:spcPct val="0"/>
        </a:spcBef>
        <a:spcAft>
          <a:spcPct val="0"/>
        </a:spcAft>
        <a:defRPr sz="20300">
          <a:solidFill>
            <a:schemeClr val="tx2"/>
          </a:solidFill>
          <a:latin typeface="Times" pitchFamily="18" charset="0"/>
        </a:defRPr>
      </a:lvl8pPr>
      <a:lvl9pPr marL="1828800" algn="ctr" defTabSz="4200525" rtl="0" fontAlgn="base">
        <a:spcBef>
          <a:spcPct val="0"/>
        </a:spcBef>
        <a:spcAft>
          <a:spcPct val="0"/>
        </a:spcAft>
        <a:defRPr sz="20300">
          <a:solidFill>
            <a:schemeClr val="tx2"/>
          </a:solidFill>
          <a:latin typeface="Times" pitchFamily="18" charset="0"/>
        </a:defRPr>
      </a:lvl9pPr>
    </p:titleStyle>
    <p:bodyStyle>
      <a:lvl1pPr marL="1574800" indent="-1574800" algn="l" defTabSz="4200525" rtl="0" eaLnBrk="0" fontAlgn="base" hangingPunct="0">
        <a:spcBef>
          <a:spcPct val="20000"/>
        </a:spcBef>
        <a:spcAft>
          <a:spcPct val="0"/>
        </a:spcAft>
        <a:buChar char="•"/>
        <a:defRPr sz="14700">
          <a:solidFill>
            <a:schemeClr val="tx1"/>
          </a:solidFill>
          <a:latin typeface="+mn-lt"/>
          <a:ea typeface="+mn-ea"/>
          <a:cs typeface="+mn-cs"/>
        </a:defRPr>
      </a:lvl1pPr>
      <a:lvl2pPr marL="3408363" indent="-1308100" algn="l" defTabSz="4200525" rtl="0" eaLnBrk="0" fontAlgn="base" hangingPunct="0">
        <a:spcBef>
          <a:spcPct val="20000"/>
        </a:spcBef>
        <a:spcAft>
          <a:spcPct val="0"/>
        </a:spcAft>
        <a:buChar char="–"/>
        <a:defRPr sz="12700">
          <a:solidFill>
            <a:schemeClr val="tx1"/>
          </a:solidFill>
          <a:latin typeface="+mn-lt"/>
        </a:defRPr>
      </a:lvl2pPr>
      <a:lvl3pPr marL="5249863" indent="-1049338" algn="l" defTabSz="4200525" rtl="0" eaLnBrk="0" fontAlgn="base" hangingPunct="0">
        <a:spcBef>
          <a:spcPct val="20000"/>
        </a:spcBef>
        <a:spcAft>
          <a:spcPct val="0"/>
        </a:spcAft>
        <a:buChar char="•"/>
        <a:defRPr sz="11200">
          <a:solidFill>
            <a:schemeClr val="tx1"/>
          </a:solidFill>
          <a:latin typeface="+mn-lt"/>
        </a:defRPr>
      </a:lvl3pPr>
      <a:lvl4pPr marL="7343775" indent="-1044575" algn="l" defTabSz="4200525" rtl="0" eaLnBrk="0" fontAlgn="base" hangingPunct="0">
        <a:spcBef>
          <a:spcPct val="20000"/>
        </a:spcBef>
        <a:spcAft>
          <a:spcPct val="0"/>
        </a:spcAft>
        <a:buChar char="–"/>
        <a:defRPr sz="9200">
          <a:solidFill>
            <a:schemeClr val="tx1"/>
          </a:solidFill>
          <a:latin typeface="+mn-lt"/>
        </a:defRPr>
      </a:lvl4pPr>
      <a:lvl5pPr marL="9436100" indent="-1042988" algn="l" defTabSz="4200525" rtl="0" eaLnBrk="0" fontAlgn="base" hangingPunct="0">
        <a:spcBef>
          <a:spcPct val="20000"/>
        </a:spcBef>
        <a:spcAft>
          <a:spcPct val="0"/>
        </a:spcAft>
        <a:buChar char="»"/>
        <a:defRPr sz="9200">
          <a:solidFill>
            <a:schemeClr val="tx1"/>
          </a:solidFill>
          <a:latin typeface="+mn-lt"/>
        </a:defRPr>
      </a:lvl5pPr>
      <a:lvl6pPr marL="9893300" indent="-1042988" algn="l" defTabSz="4200525" rtl="0" fontAlgn="base">
        <a:spcBef>
          <a:spcPct val="20000"/>
        </a:spcBef>
        <a:spcAft>
          <a:spcPct val="0"/>
        </a:spcAft>
        <a:buChar char="»"/>
        <a:defRPr sz="9200">
          <a:solidFill>
            <a:schemeClr val="tx1"/>
          </a:solidFill>
          <a:latin typeface="+mn-lt"/>
        </a:defRPr>
      </a:lvl6pPr>
      <a:lvl7pPr marL="10350500" indent="-1042988" algn="l" defTabSz="4200525" rtl="0" fontAlgn="base">
        <a:spcBef>
          <a:spcPct val="20000"/>
        </a:spcBef>
        <a:spcAft>
          <a:spcPct val="0"/>
        </a:spcAft>
        <a:buChar char="»"/>
        <a:defRPr sz="9200">
          <a:solidFill>
            <a:schemeClr val="tx1"/>
          </a:solidFill>
          <a:latin typeface="+mn-lt"/>
        </a:defRPr>
      </a:lvl7pPr>
      <a:lvl8pPr marL="10807700" indent="-1042988" algn="l" defTabSz="4200525" rtl="0" fontAlgn="base">
        <a:spcBef>
          <a:spcPct val="20000"/>
        </a:spcBef>
        <a:spcAft>
          <a:spcPct val="0"/>
        </a:spcAft>
        <a:buChar char="»"/>
        <a:defRPr sz="9200">
          <a:solidFill>
            <a:schemeClr val="tx1"/>
          </a:solidFill>
          <a:latin typeface="+mn-lt"/>
        </a:defRPr>
      </a:lvl8pPr>
      <a:lvl9pPr marL="11264900" indent="-1042988" algn="l" defTabSz="4200525" rtl="0" fontAlgn="base">
        <a:spcBef>
          <a:spcPct val="20000"/>
        </a:spcBef>
        <a:spcAft>
          <a:spcPct val="0"/>
        </a:spcAft>
        <a:buChar char="»"/>
        <a:defRPr sz="9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hyperlink" Target="mailto:rainer.schuhmacher@boku.ac.at" TargetMode="External"/><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openxmlformats.org/officeDocument/2006/relationships/hyperlink" Target="mailto:rainer.schuhmacher@boku.ac.at" TargetMode="External"/><Relationship Id="rId3" Type="http://schemas.openxmlformats.org/officeDocument/2006/relationships/image" Target="../media/image6.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4614" y="26184970"/>
            <a:ext cx="15124332" cy="6281003"/>
            <a:chOff x="13264357" y="28210002"/>
            <a:chExt cx="15124332" cy="6281003"/>
          </a:xfrm>
        </p:grpSpPr>
        <p:pic>
          <p:nvPicPr>
            <p:cNvPr id="2051" name="Picture 435"/>
            <p:cNvPicPr>
              <a:picLocks noChangeAspect="1" noChangeArrowheads="1"/>
            </p:cNvPicPr>
            <p:nvPr/>
          </p:nvPicPr>
          <p:blipFill rotWithShape="1">
            <a:blip r:embed="rId3">
              <a:clrChange>
                <a:clrFrom>
                  <a:srgbClr val="FFFFFF"/>
                </a:clrFrom>
                <a:clrTo>
                  <a:srgbClr val="FFFFFF">
                    <a:alpha val="0"/>
                  </a:srgbClr>
                </a:clrTo>
              </a:clrChange>
            </a:blip>
            <a:srcRect l="4783" t="49774" r="31874" b="12466"/>
            <a:stretch/>
          </p:blipFill>
          <p:spPr bwMode="auto">
            <a:xfrm>
              <a:off x="13264357" y="28210002"/>
              <a:ext cx="14777243" cy="6281003"/>
            </a:xfrm>
            <a:prstGeom prst="rect">
              <a:avLst/>
            </a:prstGeom>
            <a:noFill/>
            <a:ln w="9525">
              <a:noFill/>
              <a:miter lim="800000"/>
              <a:headEnd/>
              <a:tailEnd/>
            </a:ln>
          </p:spPr>
        </p:pic>
        <p:sp>
          <p:nvSpPr>
            <p:cNvPr id="260" name="Ellipse 259"/>
            <p:cNvSpPr/>
            <p:nvPr/>
          </p:nvSpPr>
          <p:spPr bwMode="auto">
            <a:xfrm>
              <a:off x="23660254" y="30824929"/>
              <a:ext cx="960437" cy="1507441"/>
            </a:xfrm>
            <a:prstGeom prst="ellipse">
              <a:avLst/>
            </a:prstGeom>
            <a:noFill/>
            <a:ln w="57150">
              <a:solidFill>
                <a:schemeClr val="tx2">
                  <a:lumMod val="75000"/>
                  <a:lumOff val="2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GB">
                <a:solidFill>
                  <a:schemeClr val="tx1"/>
                </a:solidFill>
              </a:endParaRPr>
            </a:p>
          </p:txBody>
        </p:sp>
        <p:sp>
          <p:nvSpPr>
            <p:cNvPr id="2291" name="Text Box 1626"/>
            <p:cNvSpPr txBox="1">
              <a:spLocks noChangeArrowheads="1"/>
            </p:cNvSpPr>
            <p:nvPr/>
          </p:nvSpPr>
          <p:spPr bwMode="auto">
            <a:xfrm>
              <a:off x="19024599" y="28846537"/>
              <a:ext cx="935037" cy="617537"/>
            </a:xfrm>
            <a:prstGeom prst="rect">
              <a:avLst/>
            </a:prstGeom>
            <a:noFill/>
            <a:ln w="12700">
              <a:noFill/>
              <a:miter lim="800000"/>
              <a:headEnd/>
              <a:tailEnd/>
            </a:ln>
          </p:spPr>
          <p:txBody>
            <a:bodyPr/>
            <a:lstStyle/>
            <a:p>
              <a:pPr algn="just" defTabSz="762000" eaLnBrk="0" hangingPunct="0"/>
              <a:r>
                <a:rPr lang="en-US" b="0" i="1" dirty="0" smtClean="0">
                  <a:solidFill>
                    <a:schemeClr val="tx1"/>
                  </a:solidFill>
                  <a:latin typeface="Verdana" pitchFamily="34" charset="0"/>
                </a:rPr>
                <a:t>m/z</a:t>
              </a:r>
              <a:endParaRPr lang="en-GB" b="0" i="1" dirty="0">
                <a:solidFill>
                  <a:schemeClr val="tx1"/>
                </a:solidFill>
                <a:latin typeface="Verdana" pitchFamily="34" charset="0"/>
              </a:endParaRPr>
            </a:p>
          </p:txBody>
        </p:sp>
        <p:sp>
          <p:nvSpPr>
            <p:cNvPr id="197" name="Text Box 1626"/>
            <p:cNvSpPr txBox="1">
              <a:spLocks noChangeArrowheads="1"/>
            </p:cNvSpPr>
            <p:nvPr/>
          </p:nvSpPr>
          <p:spPr bwMode="auto">
            <a:xfrm>
              <a:off x="26528139" y="29887394"/>
              <a:ext cx="1860550" cy="584200"/>
            </a:xfrm>
            <a:prstGeom prst="rect">
              <a:avLst/>
            </a:prstGeom>
            <a:noFill/>
            <a:ln w="12700">
              <a:noFill/>
              <a:miter lim="800000"/>
              <a:headEnd/>
              <a:tailEnd/>
            </a:ln>
          </p:spPr>
          <p:txBody>
            <a:bodyPr/>
            <a:lstStyle/>
            <a:p>
              <a:pPr algn="just" defTabSz="762000" eaLnBrk="0" hangingPunct="0"/>
              <a:r>
                <a:rPr lang="en-GB" b="0" dirty="0" smtClean="0">
                  <a:solidFill>
                    <a:schemeClr val="tx1"/>
                  </a:solidFill>
                  <a:latin typeface="Verdana" pitchFamily="34" charset="0"/>
                </a:rPr>
                <a:t>R</a:t>
              </a:r>
              <a:r>
                <a:rPr lang="en-GB" b="0" baseline="-25000" dirty="0" smtClean="0">
                  <a:solidFill>
                    <a:schemeClr val="tx1"/>
                  </a:solidFill>
                  <a:latin typeface="Verdana" pitchFamily="34" charset="0"/>
                </a:rPr>
                <a:t>t</a:t>
              </a:r>
              <a:endParaRPr lang="en-GB" b="0" baseline="-25000" dirty="0">
                <a:solidFill>
                  <a:schemeClr val="tx1"/>
                </a:solidFill>
                <a:latin typeface="Verdana" pitchFamily="34" charset="0"/>
              </a:endParaRPr>
            </a:p>
          </p:txBody>
        </p:sp>
      </p:grpSp>
      <p:sp>
        <p:nvSpPr>
          <p:cNvPr id="136" name="Rectangle 1584"/>
          <p:cNvSpPr>
            <a:spLocks noChangeArrowheads="1"/>
          </p:cNvSpPr>
          <p:nvPr/>
        </p:nvSpPr>
        <p:spPr bwMode="auto">
          <a:xfrm>
            <a:off x="7311287" y="19216443"/>
            <a:ext cx="4691801" cy="8322791"/>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4400" b="0" dirty="0">
              <a:solidFill>
                <a:schemeClr val="tx1"/>
              </a:solidFill>
              <a:latin typeface="Verdana" pitchFamily="34" charset="0"/>
            </a:endParaRPr>
          </a:p>
          <a:p>
            <a:pPr algn="ctr" defTabSz="762000" eaLnBrk="0" hangingPunct="0">
              <a:defRPr/>
            </a:pPr>
            <a:r>
              <a:rPr lang="en-GB" dirty="0">
                <a:solidFill>
                  <a:schemeClr val="accent4">
                    <a:lumMod val="75000"/>
                    <a:lumOff val="25000"/>
                  </a:schemeClr>
                </a:solidFill>
                <a:latin typeface="Verdana" pitchFamily="34" charset="0"/>
              </a:rPr>
              <a:t>Mass difference </a:t>
            </a:r>
            <a:r>
              <a:rPr lang="en-GB" b="0" dirty="0">
                <a:solidFill>
                  <a:schemeClr val="tx1"/>
                </a:solidFill>
                <a:latin typeface="Verdana" pitchFamily="34" charset="0"/>
              </a:rPr>
              <a:t>is proportional to the number of </a:t>
            </a:r>
            <a:r>
              <a:rPr lang="en-GB" b="0" dirty="0" smtClean="0">
                <a:solidFill>
                  <a:schemeClr val="tx1"/>
                </a:solidFill>
                <a:latin typeface="Verdana" pitchFamily="34" charset="0"/>
              </a:rPr>
              <a:t>labelled C-atoms </a:t>
            </a:r>
            <a:br>
              <a:rPr lang="en-GB" b="0" dirty="0" smtClean="0">
                <a:solidFill>
                  <a:schemeClr val="tx1"/>
                </a:solidFill>
                <a:latin typeface="Verdana" pitchFamily="34" charset="0"/>
              </a:rPr>
            </a:br>
            <a:r>
              <a:rPr lang="en-GB" b="0" dirty="0" smtClean="0">
                <a:solidFill>
                  <a:schemeClr val="tx1"/>
                </a:solidFill>
                <a:latin typeface="Verdana" pitchFamily="34" charset="0"/>
              </a:rPr>
              <a:t>in </a:t>
            </a:r>
            <a:r>
              <a:rPr lang="en-GB" b="0" dirty="0">
                <a:solidFill>
                  <a:schemeClr val="tx1"/>
                </a:solidFill>
                <a:latin typeface="Verdana" pitchFamily="34" charset="0"/>
              </a:rPr>
              <a:t>the </a:t>
            </a:r>
            <a:r>
              <a:rPr lang="en-GB" b="0" dirty="0" smtClean="0">
                <a:solidFill>
                  <a:schemeClr val="tx1"/>
                </a:solidFill>
                <a:latin typeface="Verdana" pitchFamily="34" charset="0"/>
              </a:rPr>
              <a:t>ion</a:t>
            </a:r>
          </a:p>
          <a:p>
            <a:pPr algn="ctr" defTabSz="762000" eaLnBrk="0" hangingPunct="0">
              <a:defRPr/>
            </a:pPr>
            <a:endParaRPr lang="en-GB" sz="1100" b="0" dirty="0">
              <a:solidFill>
                <a:schemeClr val="tx1"/>
              </a:solidFill>
              <a:latin typeface="Verdana" pitchFamily="34" charset="0"/>
            </a:endParaRPr>
          </a:p>
        </p:txBody>
      </p:sp>
      <p:cxnSp>
        <p:nvCxnSpPr>
          <p:cNvPr id="2487" name="Gerade Verbindung 205"/>
          <p:cNvCxnSpPr>
            <a:cxnSpLocks noChangeShapeType="1"/>
          </p:cNvCxnSpPr>
          <p:nvPr/>
        </p:nvCxnSpPr>
        <p:spPr bwMode="auto">
          <a:xfrm rot="5400000">
            <a:off x="6714331" y="20836487"/>
            <a:ext cx="2390775" cy="1587"/>
          </a:xfrm>
          <a:prstGeom prst="line">
            <a:avLst/>
          </a:prstGeom>
          <a:noFill/>
          <a:ln w="38100" cap="rnd" algn="ctr">
            <a:solidFill>
              <a:schemeClr val="tx1"/>
            </a:solidFill>
            <a:round/>
            <a:headEnd/>
            <a:tailEnd/>
          </a:ln>
        </p:spPr>
      </p:cxnSp>
      <p:cxnSp>
        <p:nvCxnSpPr>
          <p:cNvPr id="138" name="Gerade Verbindung 206"/>
          <p:cNvCxnSpPr>
            <a:cxnSpLocks noChangeShapeType="1"/>
          </p:cNvCxnSpPr>
          <p:nvPr/>
        </p:nvCxnSpPr>
        <p:spPr bwMode="auto">
          <a:xfrm rot="5400000" flipH="1" flipV="1">
            <a:off x="7508081" y="21411162"/>
            <a:ext cx="1241425" cy="1588"/>
          </a:xfrm>
          <a:prstGeom prst="line">
            <a:avLst/>
          </a:prstGeom>
          <a:noFill/>
          <a:ln w="38100" algn="ctr">
            <a:solidFill>
              <a:schemeClr val="tx2">
                <a:lumMod val="65000"/>
                <a:lumOff val="35000"/>
              </a:schemeClr>
            </a:solidFill>
            <a:round/>
            <a:headEnd/>
            <a:tailEnd/>
          </a:ln>
        </p:spPr>
      </p:cxnSp>
      <p:cxnSp>
        <p:nvCxnSpPr>
          <p:cNvPr id="139" name="Gerade Verbindung 207"/>
          <p:cNvCxnSpPr>
            <a:cxnSpLocks noChangeShapeType="1"/>
          </p:cNvCxnSpPr>
          <p:nvPr/>
        </p:nvCxnSpPr>
        <p:spPr bwMode="auto">
          <a:xfrm rot="5400000" flipH="1" flipV="1">
            <a:off x="7681119" y="21204787"/>
            <a:ext cx="1654175" cy="1587"/>
          </a:xfrm>
          <a:prstGeom prst="line">
            <a:avLst/>
          </a:prstGeom>
          <a:noFill/>
          <a:ln w="38100" algn="ctr">
            <a:solidFill>
              <a:schemeClr val="tx2">
                <a:lumMod val="65000"/>
                <a:lumOff val="35000"/>
              </a:schemeClr>
            </a:solidFill>
            <a:round/>
            <a:headEnd/>
            <a:tailEnd/>
          </a:ln>
        </p:spPr>
      </p:cxnSp>
      <p:cxnSp>
        <p:nvCxnSpPr>
          <p:cNvPr id="140" name="Gerade Verbindung 208"/>
          <p:cNvCxnSpPr>
            <a:cxnSpLocks noChangeShapeType="1"/>
          </p:cNvCxnSpPr>
          <p:nvPr/>
        </p:nvCxnSpPr>
        <p:spPr bwMode="auto">
          <a:xfrm rot="5400000" flipH="1" flipV="1">
            <a:off x="8511382" y="21676274"/>
            <a:ext cx="711200" cy="1587"/>
          </a:xfrm>
          <a:prstGeom prst="line">
            <a:avLst/>
          </a:prstGeom>
          <a:noFill/>
          <a:ln w="38100" algn="ctr">
            <a:solidFill>
              <a:schemeClr val="tx2">
                <a:lumMod val="65000"/>
                <a:lumOff val="35000"/>
              </a:schemeClr>
            </a:solidFill>
            <a:round/>
            <a:headEnd/>
            <a:tailEnd/>
          </a:ln>
        </p:spPr>
      </p:cxnSp>
      <p:sp>
        <p:nvSpPr>
          <p:cNvPr id="2491" name="Rectangle 1584"/>
          <p:cNvSpPr>
            <a:spLocks noChangeArrowheads="1"/>
          </p:cNvSpPr>
          <p:nvPr/>
        </p:nvSpPr>
        <p:spPr bwMode="auto">
          <a:xfrm rot="16200000">
            <a:off x="6764337" y="20769018"/>
            <a:ext cx="1679575" cy="460375"/>
          </a:xfrm>
          <a:prstGeom prst="rect">
            <a:avLst/>
          </a:prstGeom>
          <a:noFill/>
          <a:ln w="12700">
            <a:noFill/>
            <a:miter lim="800000"/>
            <a:headEnd/>
            <a:tailEnd/>
          </a:ln>
        </p:spPr>
        <p:txBody>
          <a:bodyPr lIns="0" tIns="44450" rIns="0" bIns="44450">
            <a:spAutoFit/>
          </a:bodyPr>
          <a:lstStyle/>
          <a:p>
            <a:pPr defTabSz="762000" eaLnBrk="0" hangingPunct="0"/>
            <a:r>
              <a:rPr lang="en-GB" b="0">
                <a:solidFill>
                  <a:schemeClr val="tx1"/>
                </a:solidFill>
                <a:latin typeface="Verdana" pitchFamily="34" charset="0"/>
              </a:rPr>
              <a:t>Intensity</a:t>
            </a:r>
          </a:p>
        </p:txBody>
      </p:sp>
      <p:sp>
        <p:nvSpPr>
          <p:cNvPr id="2492" name="Rectangle 1584"/>
          <p:cNvSpPr>
            <a:spLocks noChangeArrowheads="1"/>
          </p:cNvSpPr>
          <p:nvPr/>
        </p:nvSpPr>
        <p:spPr bwMode="auto">
          <a:xfrm>
            <a:off x="7910512" y="22027906"/>
            <a:ext cx="1679575" cy="368300"/>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m/z</a:t>
            </a:r>
          </a:p>
        </p:txBody>
      </p:sp>
      <p:cxnSp>
        <p:nvCxnSpPr>
          <p:cNvPr id="2493" name="Gerade Verbindung 192"/>
          <p:cNvCxnSpPr>
            <a:cxnSpLocks noChangeShapeType="1"/>
          </p:cNvCxnSpPr>
          <p:nvPr/>
        </p:nvCxnSpPr>
        <p:spPr bwMode="auto">
          <a:xfrm flipV="1">
            <a:off x="9112250" y="20568993"/>
            <a:ext cx="2" cy="1463675"/>
          </a:xfrm>
          <a:prstGeom prst="line">
            <a:avLst/>
          </a:prstGeom>
          <a:noFill/>
          <a:ln w="38100" algn="ctr">
            <a:solidFill>
              <a:srgbClr val="F79646"/>
            </a:solidFill>
            <a:round/>
            <a:headEnd/>
            <a:tailEnd/>
          </a:ln>
        </p:spPr>
      </p:cxnSp>
      <p:cxnSp>
        <p:nvCxnSpPr>
          <p:cNvPr id="2494" name="Gerade Verbindung 193"/>
          <p:cNvCxnSpPr>
            <a:cxnSpLocks noChangeShapeType="1"/>
          </p:cNvCxnSpPr>
          <p:nvPr/>
        </p:nvCxnSpPr>
        <p:spPr bwMode="auto">
          <a:xfrm flipV="1">
            <a:off x="9263062" y="21114750"/>
            <a:ext cx="11570" cy="916332"/>
          </a:xfrm>
          <a:prstGeom prst="line">
            <a:avLst/>
          </a:prstGeom>
          <a:noFill/>
          <a:ln w="38100" algn="ctr">
            <a:solidFill>
              <a:srgbClr val="F79646"/>
            </a:solidFill>
            <a:round/>
            <a:headEnd/>
            <a:tailEnd/>
          </a:ln>
        </p:spPr>
      </p:cxnSp>
      <p:cxnSp>
        <p:nvCxnSpPr>
          <p:cNvPr id="2495" name="Gerade Verbindung 195"/>
          <p:cNvCxnSpPr>
            <a:cxnSpLocks noChangeShapeType="1"/>
          </p:cNvCxnSpPr>
          <p:nvPr/>
        </p:nvCxnSpPr>
        <p:spPr bwMode="auto">
          <a:xfrm flipV="1">
            <a:off x="9417050" y="21672305"/>
            <a:ext cx="1590" cy="360364"/>
          </a:xfrm>
          <a:prstGeom prst="line">
            <a:avLst/>
          </a:prstGeom>
          <a:noFill/>
          <a:ln w="38100" algn="ctr">
            <a:solidFill>
              <a:srgbClr val="F79646"/>
            </a:solidFill>
            <a:round/>
            <a:headEnd/>
            <a:tailEnd/>
          </a:ln>
        </p:spPr>
      </p:cxnSp>
      <p:cxnSp>
        <p:nvCxnSpPr>
          <p:cNvPr id="2496" name="Gerade Verbindung 197"/>
          <p:cNvCxnSpPr>
            <a:cxnSpLocks noChangeShapeType="1"/>
          </p:cNvCxnSpPr>
          <p:nvPr/>
        </p:nvCxnSpPr>
        <p:spPr bwMode="auto">
          <a:xfrm rot="5400000" flipH="1" flipV="1">
            <a:off x="9952037" y="21408781"/>
            <a:ext cx="1243013" cy="1587"/>
          </a:xfrm>
          <a:prstGeom prst="line">
            <a:avLst/>
          </a:prstGeom>
          <a:noFill/>
          <a:ln w="38100" algn="ctr">
            <a:solidFill>
              <a:srgbClr val="4F81BD"/>
            </a:solidFill>
            <a:round/>
            <a:headEnd/>
            <a:tailEnd/>
          </a:ln>
        </p:spPr>
      </p:cxnSp>
      <p:cxnSp>
        <p:nvCxnSpPr>
          <p:cNvPr id="2497" name="Gerade Verbindung 198"/>
          <p:cNvCxnSpPr>
            <a:cxnSpLocks noChangeShapeType="1"/>
          </p:cNvCxnSpPr>
          <p:nvPr/>
        </p:nvCxnSpPr>
        <p:spPr bwMode="auto">
          <a:xfrm rot="5400000" flipH="1" flipV="1">
            <a:off x="10098087" y="21700881"/>
            <a:ext cx="658813" cy="1587"/>
          </a:xfrm>
          <a:prstGeom prst="line">
            <a:avLst/>
          </a:prstGeom>
          <a:noFill/>
          <a:ln w="38100" algn="ctr">
            <a:solidFill>
              <a:srgbClr val="4F81BD"/>
            </a:solidFill>
            <a:round/>
            <a:headEnd/>
            <a:tailEnd/>
          </a:ln>
        </p:spPr>
      </p:cxnSp>
      <p:cxnSp>
        <p:nvCxnSpPr>
          <p:cNvPr id="2498" name="Gerade Verbindung 199"/>
          <p:cNvCxnSpPr>
            <a:cxnSpLocks noChangeShapeType="1"/>
          </p:cNvCxnSpPr>
          <p:nvPr/>
        </p:nvCxnSpPr>
        <p:spPr bwMode="auto">
          <a:xfrm flipV="1">
            <a:off x="10277475" y="21738980"/>
            <a:ext cx="2" cy="293688"/>
          </a:xfrm>
          <a:prstGeom prst="line">
            <a:avLst/>
          </a:prstGeom>
          <a:noFill/>
          <a:ln w="38100" algn="ctr">
            <a:solidFill>
              <a:srgbClr val="4F81BD"/>
            </a:solidFill>
            <a:round/>
            <a:headEnd/>
            <a:tailEnd/>
          </a:ln>
        </p:spPr>
      </p:cxnSp>
      <p:cxnSp>
        <p:nvCxnSpPr>
          <p:cNvPr id="186" name="Gerade Verbindung 208"/>
          <p:cNvCxnSpPr>
            <a:cxnSpLocks noChangeShapeType="1"/>
          </p:cNvCxnSpPr>
          <p:nvPr/>
        </p:nvCxnSpPr>
        <p:spPr bwMode="auto">
          <a:xfrm rot="5400000" flipH="1" flipV="1">
            <a:off x="9244807" y="21671512"/>
            <a:ext cx="711200" cy="1587"/>
          </a:xfrm>
          <a:prstGeom prst="line">
            <a:avLst/>
          </a:prstGeom>
          <a:noFill/>
          <a:ln w="38100" algn="ctr">
            <a:solidFill>
              <a:schemeClr val="tx2">
                <a:lumMod val="65000"/>
                <a:lumOff val="35000"/>
              </a:schemeClr>
            </a:solidFill>
            <a:round/>
            <a:headEnd/>
            <a:tailEnd/>
          </a:ln>
        </p:spPr>
      </p:cxnSp>
      <p:cxnSp>
        <p:nvCxnSpPr>
          <p:cNvPr id="187" name="Gerade Verbindung 208"/>
          <p:cNvCxnSpPr>
            <a:cxnSpLocks noChangeShapeType="1"/>
          </p:cNvCxnSpPr>
          <p:nvPr/>
        </p:nvCxnSpPr>
        <p:spPr bwMode="auto">
          <a:xfrm rot="5400000" flipH="1" flipV="1">
            <a:off x="8590756" y="21914400"/>
            <a:ext cx="225425" cy="1588"/>
          </a:xfrm>
          <a:prstGeom prst="line">
            <a:avLst/>
          </a:prstGeom>
          <a:noFill/>
          <a:ln w="38100" algn="ctr">
            <a:solidFill>
              <a:schemeClr val="tx2">
                <a:lumMod val="65000"/>
                <a:lumOff val="35000"/>
              </a:schemeClr>
            </a:solidFill>
            <a:round/>
            <a:headEnd/>
            <a:tailEnd/>
          </a:ln>
        </p:spPr>
      </p:cxnSp>
      <p:cxnSp>
        <p:nvCxnSpPr>
          <p:cNvPr id="189" name="Gerade Verbindung 207"/>
          <p:cNvCxnSpPr>
            <a:cxnSpLocks noChangeShapeType="1"/>
          </p:cNvCxnSpPr>
          <p:nvPr/>
        </p:nvCxnSpPr>
        <p:spPr bwMode="auto">
          <a:xfrm rot="5400000" flipH="1" flipV="1">
            <a:off x="10060781" y="21204787"/>
            <a:ext cx="1654175" cy="1588"/>
          </a:xfrm>
          <a:prstGeom prst="line">
            <a:avLst/>
          </a:prstGeom>
          <a:noFill/>
          <a:ln w="38100" algn="ctr">
            <a:solidFill>
              <a:schemeClr val="tx2">
                <a:lumMod val="65000"/>
                <a:lumOff val="35000"/>
              </a:schemeClr>
            </a:solidFill>
            <a:round/>
            <a:headEnd/>
            <a:tailEnd/>
          </a:ln>
        </p:spPr>
      </p:cxnSp>
      <p:cxnSp>
        <p:nvCxnSpPr>
          <p:cNvPr id="190" name="Gerade Verbindung 207"/>
          <p:cNvCxnSpPr>
            <a:cxnSpLocks noChangeShapeType="1"/>
          </p:cNvCxnSpPr>
          <p:nvPr/>
        </p:nvCxnSpPr>
        <p:spPr bwMode="auto">
          <a:xfrm rot="5400000" flipH="1" flipV="1">
            <a:off x="10671969" y="21411162"/>
            <a:ext cx="1243012" cy="0"/>
          </a:xfrm>
          <a:prstGeom prst="line">
            <a:avLst/>
          </a:prstGeom>
          <a:noFill/>
          <a:ln w="38100" algn="ctr">
            <a:solidFill>
              <a:schemeClr val="tx2">
                <a:lumMod val="65000"/>
                <a:lumOff val="35000"/>
              </a:schemeClr>
            </a:solidFill>
            <a:round/>
            <a:headEnd/>
            <a:tailEnd/>
          </a:ln>
        </p:spPr>
      </p:cxnSp>
      <p:cxnSp>
        <p:nvCxnSpPr>
          <p:cNvPr id="192" name="Gerade Verbindung 208"/>
          <p:cNvCxnSpPr>
            <a:cxnSpLocks noChangeShapeType="1"/>
          </p:cNvCxnSpPr>
          <p:nvPr/>
        </p:nvCxnSpPr>
        <p:spPr bwMode="auto">
          <a:xfrm rot="5400000" flipH="1" flipV="1">
            <a:off x="9630569" y="21812799"/>
            <a:ext cx="438150" cy="1588"/>
          </a:xfrm>
          <a:prstGeom prst="line">
            <a:avLst/>
          </a:prstGeom>
          <a:noFill/>
          <a:ln w="38100" algn="ctr">
            <a:solidFill>
              <a:schemeClr val="tx2">
                <a:lumMod val="65000"/>
                <a:lumOff val="35000"/>
              </a:schemeClr>
            </a:solidFill>
            <a:round/>
            <a:headEnd/>
            <a:tailEnd/>
          </a:ln>
        </p:spPr>
      </p:cxnSp>
      <p:cxnSp>
        <p:nvCxnSpPr>
          <p:cNvPr id="193" name="Gerade Verbindung 208"/>
          <p:cNvCxnSpPr>
            <a:cxnSpLocks noChangeShapeType="1"/>
          </p:cNvCxnSpPr>
          <p:nvPr/>
        </p:nvCxnSpPr>
        <p:spPr bwMode="auto">
          <a:xfrm rot="5400000" flipH="1" flipV="1">
            <a:off x="8227219" y="21922337"/>
            <a:ext cx="225425" cy="1587"/>
          </a:xfrm>
          <a:prstGeom prst="line">
            <a:avLst/>
          </a:prstGeom>
          <a:noFill/>
          <a:ln w="38100" algn="ctr">
            <a:solidFill>
              <a:schemeClr val="tx2">
                <a:lumMod val="65000"/>
                <a:lumOff val="35000"/>
              </a:schemeClr>
            </a:solidFill>
            <a:round/>
            <a:headEnd/>
            <a:tailEnd/>
          </a:ln>
        </p:spPr>
      </p:cxnSp>
      <p:cxnSp>
        <p:nvCxnSpPr>
          <p:cNvPr id="194" name="Gerade Verbindung 208"/>
          <p:cNvCxnSpPr>
            <a:cxnSpLocks noChangeShapeType="1"/>
          </p:cNvCxnSpPr>
          <p:nvPr/>
        </p:nvCxnSpPr>
        <p:spPr bwMode="auto">
          <a:xfrm rot="5400000" flipH="1" flipV="1">
            <a:off x="10948988" y="21827881"/>
            <a:ext cx="414337" cy="1587"/>
          </a:xfrm>
          <a:prstGeom prst="line">
            <a:avLst/>
          </a:prstGeom>
          <a:noFill/>
          <a:ln w="38100" algn="ctr">
            <a:solidFill>
              <a:schemeClr val="tx2">
                <a:lumMod val="65000"/>
                <a:lumOff val="35000"/>
              </a:schemeClr>
            </a:solidFill>
            <a:round/>
            <a:headEnd/>
            <a:tailEnd/>
          </a:ln>
        </p:spPr>
      </p:cxnSp>
      <p:cxnSp>
        <p:nvCxnSpPr>
          <p:cNvPr id="195" name="Gerade Verbindung 208"/>
          <p:cNvCxnSpPr>
            <a:cxnSpLocks noChangeShapeType="1"/>
          </p:cNvCxnSpPr>
          <p:nvPr/>
        </p:nvCxnSpPr>
        <p:spPr bwMode="auto">
          <a:xfrm rot="5400000" flipH="1" flipV="1">
            <a:off x="11467306" y="21923925"/>
            <a:ext cx="225425" cy="1588"/>
          </a:xfrm>
          <a:prstGeom prst="line">
            <a:avLst/>
          </a:prstGeom>
          <a:noFill/>
          <a:ln w="38100" algn="ctr">
            <a:solidFill>
              <a:schemeClr val="tx2">
                <a:lumMod val="65000"/>
                <a:lumOff val="35000"/>
              </a:schemeClr>
            </a:solidFill>
            <a:round/>
            <a:headEnd/>
            <a:tailEnd/>
          </a:ln>
        </p:spPr>
      </p:cxnSp>
      <p:cxnSp>
        <p:nvCxnSpPr>
          <p:cNvPr id="2507" name="Gerade Verbindung 212"/>
          <p:cNvCxnSpPr>
            <a:cxnSpLocks noChangeShapeType="1"/>
          </p:cNvCxnSpPr>
          <p:nvPr/>
        </p:nvCxnSpPr>
        <p:spPr bwMode="auto">
          <a:xfrm rot="10800000">
            <a:off x="7910512" y="22032668"/>
            <a:ext cx="3835400" cy="1588"/>
          </a:xfrm>
          <a:prstGeom prst="line">
            <a:avLst/>
          </a:prstGeom>
          <a:noFill/>
          <a:ln w="38100" cap="rnd" algn="ctr">
            <a:solidFill>
              <a:schemeClr val="tx1"/>
            </a:solidFill>
            <a:round/>
            <a:headEnd/>
            <a:tailEnd/>
          </a:ln>
        </p:spPr>
      </p:cxnSp>
      <p:sp>
        <p:nvSpPr>
          <p:cNvPr id="200" name="Rectangle 1584"/>
          <p:cNvSpPr>
            <a:spLocks noChangeArrowheads="1"/>
          </p:cNvSpPr>
          <p:nvPr/>
        </p:nvSpPr>
        <p:spPr bwMode="auto">
          <a:xfrm>
            <a:off x="10550525" y="19933993"/>
            <a:ext cx="703263" cy="49212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3200" b="0" dirty="0">
                <a:solidFill>
                  <a:schemeClr val="tx1"/>
                </a:solidFill>
                <a:latin typeface="Verdana" pitchFamily="34" charset="0"/>
              </a:rPr>
              <a:t>?</a:t>
            </a:r>
          </a:p>
        </p:txBody>
      </p:sp>
      <p:cxnSp>
        <p:nvCxnSpPr>
          <p:cNvPr id="2509" name="Gerade Verbindung 205"/>
          <p:cNvCxnSpPr>
            <a:cxnSpLocks noChangeShapeType="1"/>
          </p:cNvCxnSpPr>
          <p:nvPr/>
        </p:nvCxnSpPr>
        <p:spPr bwMode="auto">
          <a:xfrm flipH="1">
            <a:off x="7918451" y="23127192"/>
            <a:ext cx="1587" cy="1993164"/>
          </a:xfrm>
          <a:prstGeom prst="line">
            <a:avLst/>
          </a:prstGeom>
          <a:noFill/>
          <a:ln w="38100" cap="rnd" algn="ctr">
            <a:solidFill>
              <a:schemeClr val="tx1"/>
            </a:solidFill>
            <a:round/>
            <a:headEnd/>
            <a:tailEnd/>
          </a:ln>
        </p:spPr>
      </p:cxnSp>
      <p:sp>
        <p:nvSpPr>
          <p:cNvPr id="2510" name="Rectangle 1584"/>
          <p:cNvSpPr>
            <a:spLocks noChangeArrowheads="1"/>
          </p:cNvSpPr>
          <p:nvPr/>
        </p:nvSpPr>
        <p:spPr bwMode="auto">
          <a:xfrm rot="16200000">
            <a:off x="6773862" y="24075781"/>
            <a:ext cx="1679575" cy="460375"/>
          </a:xfrm>
          <a:prstGeom prst="rect">
            <a:avLst/>
          </a:prstGeom>
          <a:noFill/>
          <a:ln w="12700">
            <a:noFill/>
            <a:miter lim="800000"/>
            <a:headEnd/>
            <a:tailEnd/>
          </a:ln>
        </p:spPr>
        <p:txBody>
          <a:bodyPr lIns="0" tIns="44450" rIns="0" bIns="44450">
            <a:spAutoFit/>
          </a:bodyPr>
          <a:lstStyle/>
          <a:p>
            <a:pPr defTabSz="762000" eaLnBrk="0" hangingPunct="0"/>
            <a:r>
              <a:rPr lang="en-GB" b="0">
                <a:solidFill>
                  <a:schemeClr val="tx1"/>
                </a:solidFill>
                <a:latin typeface="Verdana" pitchFamily="34" charset="0"/>
              </a:rPr>
              <a:t>Intensity</a:t>
            </a:r>
          </a:p>
        </p:txBody>
      </p:sp>
      <p:sp>
        <p:nvSpPr>
          <p:cNvPr id="2511" name="Rectangle 1584"/>
          <p:cNvSpPr>
            <a:spLocks noChangeArrowheads="1"/>
          </p:cNvSpPr>
          <p:nvPr/>
        </p:nvSpPr>
        <p:spPr bwMode="auto">
          <a:xfrm>
            <a:off x="7920037" y="25115593"/>
            <a:ext cx="1679575" cy="368300"/>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m/z</a:t>
            </a:r>
          </a:p>
        </p:txBody>
      </p:sp>
      <p:cxnSp>
        <p:nvCxnSpPr>
          <p:cNvPr id="2512" name="Gerade Verbindung 192"/>
          <p:cNvCxnSpPr>
            <a:cxnSpLocks noChangeShapeType="1"/>
          </p:cNvCxnSpPr>
          <p:nvPr/>
        </p:nvCxnSpPr>
        <p:spPr bwMode="auto">
          <a:xfrm flipH="1" flipV="1">
            <a:off x="9112252" y="23637046"/>
            <a:ext cx="9523" cy="1483311"/>
          </a:xfrm>
          <a:prstGeom prst="line">
            <a:avLst/>
          </a:prstGeom>
          <a:noFill/>
          <a:ln w="38100" algn="ctr">
            <a:solidFill>
              <a:srgbClr val="F79646"/>
            </a:solidFill>
            <a:round/>
            <a:headEnd/>
            <a:tailEnd/>
          </a:ln>
        </p:spPr>
      </p:cxnSp>
      <p:cxnSp>
        <p:nvCxnSpPr>
          <p:cNvPr id="2513" name="Gerade Verbindung 193"/>
          <p:cNvCxnSpPr>
            <a:cxnSpLocks noChangeShapeType="1"/>
          </p:cNvCxnSpPr>
          <p:nvPr/>
        </p:nvCxnSpPr>
        <p:spPr bwMode="auto">
          <a:xfrm flipV="1">
            <a:off x="9272587" y="24305968"/>
            <a:ext cx="2047" cy="812801"/>
          </a:xfrm>
          <a:prstGeom prst="line">
            <a:avLst/>
          </a:prstGeom>
          <a:noFill/>
          <a:ln w="38100" algn="ctr">
            <a:solidFill>
              <a:srgbClr val="F79646"/>
            </a:solidFill>
            <a:round/>
            <a:headEnd/>
            <a:tailEnd/>
          </a:ln>
        </p:spPr>
      </p:cxnSp>
      <p:cxnSp>
        <p:nvCxnSpPr>
          <p:cNvPr id="2514" name="Gerade Verbindung 195"/>
          <p:cNvCxnSpPr>
            <a:cxnSpLocks noChangeShapeType="1"/>
          </p:cNvCxnSpPr>
          <p:nvPr/>
        </p:nvCxnSpPr>
        <p:spPr bwMode="auto">
          <a:xfrm flipV="1">
            <a:off x="9426575" y="24712368"/>
            <a:ext cx="1590" cy="407989"/>
          </a:xfrm>
          <a:prstGeom prst="line">
            <a:avLst/>
          </a:prstGeom>
          <a:noFill/>
          <a:ln w="38100" algn="ctr">
            <a:solidFill>
              <a:srgbClr val="F79646"/>
            </a:solidFill>
            <a:round/>
            <a:headEnd/>
            <a:tailEnd/>
          </a:ln>
        </p:spPr>
      </p:cxnSp>
      <p:cxnSp>
        <p:nvCxnSpPr>
          <p:cNvPr id="2515" name="Gerade Verbindung 197"/>
          <p:cNvCxnSpPr>
            <a:cxnSpLocks noChangeShapeType="1"/>
          </p:cNvCxnSpPr>
          <p:nvPr/>
        </p:nvCxnSpPr>
        <p:spPr bwMode="auto">
          <a:xfrm rot="5400000" flipH="1" flipV="1">
            <a:off x="9961563" y="24496468"/>
            <a:ext cx="1243012" cy="1587"/>
          </a:xfrm>
          <a:prstGeom prst="line">
            <a:avLst/>
          </a:prstGeom>
          <a:noFill/>
          <a:ln w="38100" algn="ctr">
            <a:solidFill>
              <a:srgbClr val="4F81BD"/>
            </a:solidFill>
            <a:round/>
            <a:headEnd/>
            <a:tailEnd/>
          </a:ln>
        </p:spPr>
      </p:cxnSp>
      <p:cxnSp>
        <p:nvCxnSpPr>
          <p:cNvPr id="2516" name="Gerade Verbindung 198"/>
          <p:cNvCxnSpPr>
            <a:cxnSpLocks noChangeShapeType="1"/>
          </p:cNvCxnSpPr>
          <p:nvPr/>
        </p:nvCxnSpPr>
        <p:spPr bwMode="auto">
          <a:xfrm rot="5400000" flipH="1" flipV="1">
            <a:off x="10107613" y="24788568"/>
            <a:ext cx="658812" cy="1587"/>
          </a:xfrm>
          <a:prstGeom prst="line">
            <a:avLst/>
          </a:prstGeom>
          <a:noFill/>
          <a:ln w="38100" algn="ctr">
            <a:solidFill>
              <a:srgbClr val="4F81BD"/>
            </a:solidFill>
            <a:round/>
            <a:headEnd/>
            <a:tailEnd/>
          </a:ln>
        </p:spPr>
      </p:cxnSp>
      <p:cxnSp>
        <p:nvCxnSpPr>
          <p:cNvPr id="2517" name="Gerade Verbindung 199"/>
          <p:cNvCxnSpPr>
            <a:cxnSpLocks noChangeShapeType="1"/>
          </p:cNvCxnSpPr>
          <p:nvPr/>
        </p:nvCxnSpPr>
        <p:spPr bwMode="auto">
          <a:xfrm flipV="1">
            <a:off x="10287000" y="24836914"/>
            <a:ext cx="1590" cy="283442"/>
          </a:xfrm>
          <a:prstGeom prst="line">
            <a:avLst/>
          </a:prstGeom>
          <a:noFill/>
          <a:ln w="38100" algn="ctr">
            <a:solidFill>
              <a:srgbClr val="4F81BD"/>
            </a:solidFill>
            <a:round/>
            <a:headEnd/>
            <a:tailEnd/>
          </a:ln>
        </p:spPr>
      </p:cxnSp>
      <p:cxnSp>
        <p:nvCxnSpPr>
          <p:cNvPr id="2518" name="Gerade Verbindung 212"/>
          <p:cNvCxnSpPr>
            <a:cxnSpLocks noChangeShapeType="1"/>
          </p:cNvCxnSpPr>
          <p:nvPr/>
        </p:nvCxnSpPr>
        <p:spPr bwMode="auto">
          <a:xfrm rot="10800000">
            <a:off x="7920037" y="25120356"/>
            <a:ext cx="3835400" cy="1587"/>
          </a:xfrm>
          <a:prstGeom prst="line">
            <a:avLst/>
          </a:prstGeom>
          <a:noFill/>
          <a:ln w="38100" cap="rnd" algn="ctr">
            <a:solidFill>
              <a:schemeClr val="tx1"/>
            </a:solidFill>
            <a:round/>
            <a:headEnd/>
            <a:tailEnd/>
          </a:ln>
        </p:spPr>
      </p:cxnSp>
      <p:sp>
        <p:nvSpPr>
          <p:cNvPr id="224" name="Pfeil nach rechts 223"/>
          <p:cNvSpPr/>
          <p:nvPr/>
        </p:nvSpPr>
        <p:spPr bwMode="auto">
          <a:xfrm rot="5400000">
            <a:off x="9197182" y="22485899"/>
            <a:ext cx="919162" cy="739775"/>
          </a:xfrm>
          <a:prstGeom prst="rightArrow">
            <a:avLst>
              <a:gd name="adj1" fmla="val 50000"/>
              <a:gd name="adj2" fmla="val 87725"/>
            </a:avLst>
          </a:prstGeom>
          <a:ln w="28575" cmpd="sng">
            <a:solidFill>
              <a:schemeClr val="tx2">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sp>
        <p:nvSpPr>
          <p:cNvPr id="342" name="Rectangle 1584"/>
          <p:cNvSpPr>
            <a:spLocks noChangeArrowheads="1"/>
          </p:cNvSpPr>
          <p:nvPr/>
        </p:nvSpPr>
        <p:spPr bwMode="auto">
          <a:xfrm>
            <a:off x="8170863" y="19880018"/>
            <a:ext cx="703262" cy="49212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3200" b="0" dirty="0">
                <a:solidFill>
                  <a:schemeClr val="tx1"/>
                </a:solidFill>
                <a:latin typeface="Verdana" pitchFamily="34" charset="0"/>
              </a:rPr>
              <a:t>?</a:t>
            </a:r>
          </a:p>
        </p:txBody>
      </p:sp>
      <p:sp>
        <p:nvSpPr>
          <p:cNvPr id="343" name="Rectangle 1584"/>
          <p:cNvSpPr>
            <a:spLocks noChangeArrowheads="1"/>
          </p:cNvSpPr>
          <p:nvPr/>
        </p:nvSpPr>
        <p:spPr bwMode="auto">
          <a:xfrm>
            <a:off x="8774113" y="19958674"/>
            <a:ext cx="703262" cy="49212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3200" b="0" dirty="0">
                <a:solidFill>
                  <a:schemeClr val="tx1"/>
                </a:solidFill>
                <a:latin typeface="Verdana" pitchFamily="34" charset="0"/>
              </a:rPr>
              <a:t>?</a:t>
            </a:r>
          </a:p>
        </p:txBody>
      </p:sp>
      <p:sp>
        <p:nvSpPr>
          <p:cNvPr id="344" name="Rectangle 1584"/>
          <p:cNvSpPr>
            <a:spLocks noChangeArrowheads="1"/>
          </p:cNvSpPr>
          <p:nvPr/>
        </p:nvSpPr>
        <p:spPr bwMode="auto">
          <a:xfrm>
            <a:off x="9499600" y="19645068"/>
            <a:ext cx="703263" cy="92392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6000" b="0" dirty="0">
                <a:solidFill>
                  <a:schemeClr val="accent4">
                    <a:lumMod val="75000"/>
                    <a:lumOff val="25000"/>
                  </a:schemeClr>
                </a:solidFill>
                <a:latin typeface="Verdana" pitchFamily="34" charset="0"/>
              </a:rPr>
              <a:t>?</a:t>
            </a:r>
            <a:endParaRPr lang="en-GB" sz="3200" b="0" dirty="0">
              <a:solidFill>
                <a:schemeClr val="accent4">
                  <a:lumMod val="75000"/>
                  <a:lumOff val="25000"/>
                </a:schemeClr>
              </a:solidFill>
              <a:latin typeface="Verdana" pitchFamily="34" charset="0"/>
            </a:endParaRPr>
          </a:p>
        </p:txBody>
      </p:sp>
      <p:sp>
        <p:nvSpPr>
          <p:cNvPr id="345" name="Rectangle 1584"/>
          <p:cNvSpPr>
            <a:spLocks noChangeArrowheads="1"/>
          </p:cNvSpPr>
          <p:nvPr/>
        </p:nvSpPr>
        <p:spPr bwMode="auto">
          <a:xfrm>
            <a:off x="8774113" y="23137102"/>
            <a:ext cx="703262" cy="493713"/>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3200" b="0" dirty="0">
                <a:solidFill>
                  <a:schemeClr val="tx1"/>
                </a:solidFill>
                <a:latin typeface="Verdana" pitchFamily="34" charset="0"/>
              </a:rPr>
              <a:t>!</a:t>
            </a:r>
          </a:p>
        </p:txBody>
      </p:sp>
      <p:grpSp>
        <p:nvGrpSpPr>
          <p:cNvPr id="14" name="Group 13"/>
          <p:cNvGrpSpPr/>
          <p:nvPr/>
        </p:nvGrpSpPr>
        <p:grpSpPr>
          <a:xfrm>
            <a:off x="7287473" y="18077836"/>
            <a:ext cx="4721814" cy="769441"/>
            <a:chOff x="7238999" y="18750532"/>
            <a:chExt cx="4721814" cy="769441"/>
          </a:xfrm>
        </p:grpSpPr>
        <p:sp>
          <p:nvSpPr>
            <p:cNvPr id="145" name="Text Box 1388"/>
            <p:cNvSpPr txBox="1">
              <a:spLocks noChangeArrowheads="1"/>
            </p:cNvSpPr>
            <p:nvPr/>
          </p:nvSpPr>
          <p:spPr bwMode="auto">
            <a:xfrm>
              <a:off x="7262813" y="19425220"/>
              <a:ext cx="4698000"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44" name="Text Box 139"/>
            <p:cNvSpPr txBox="1">
              <a:spLocks noChangeArrowheads="1"/>
            </p:cNvSpPr>
            <p:nvPr/>
          </p:nvSpPr>
          <p:spPr bwMode="auto">
            <a:xfrm>
              <a:off x="7238999" y="18750532"/>
              <a:ext cx="4721813"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a:solidFill>
                    <a:schemeClr val="accent4">
                      <a:lumMod val="75000"/>
                      <a:lumOff val="25000"/>
                    </a:schemeClr>
                  </a:solidFill>
                  <a:latin typeface="Cambria" pitchFamily="18" charset="0"/>
                </a:rPr>
                <a:t>2. Ion pair </a:t>
              </a:r>
              <a:r>
                <a:rPr lang="en-GB" sz="4400" b="0" dirty="0" smtClean="0">
                  <a:solidFill>
                    <a:schemeClr val="accent4">
                      <a:lumMod val="75000"/>
                      <a:lumOff val="25000"/>
                    </a:schemeClr>
                  </a:solidFill>
                  <a:latin typeface="Cambria" pitchFamily="18" charset="0"/>
                </a:rPr>
                <a:t>selection</a:t>
              </a:r>
              <a:endParaRPr lang="en-GB" sz="6000" b="0" dirty="0">
                <a:solidFill>
                  <a:schemeClr val="accent4">
                    <a:lumMod val="75000"/>
                    <a:lumOff val="25000"/>
                  </a:schemeClr>
                </a:solidFill>
                <a:latin typeface="Cambria" pitchFamily="18" charset="0"/>
              </a:endParaRPr>
            </a:p>
          </p:txBody>
        </p:sp>
      </p:grpSp>
      <p:sp>
        <p:nvSpPr>
          <p:cNvPr id="2" name="Rectangle 1584"/>
          <p:cNvSpPr>
            <a:spLocks noChangeArrowheads="1"/>
          </p:cNvSpPr>
          <p:nvPr/>
        </p:nvSpPr>
        <p:spPr bwMode="auto">
          <a:xfrm>
            <a:off x="979488" y="7111001"/>
            <a:ext cx="12558712" cy="9661276"/>
          </a:xfrm>
          <a:prstGeom prst="rect">
            <a:avLst/>
          </a:prstGeom>
          <a:noFill/>
          <a:ln w="12700">
            <a:noFill/>
            <a:miter lim="800000"/>
            <a:headEnd/>
            <a:tailEnd/>
          </a:ln>
        </p:spPr>
        <p:txBody>
          <a:bodyPr wrap="square" lIns="90488" tIns="90000" rIns="90488" bIns="90000">
            <a:spAutoFit/>
          </a:bodyPr>
          <a:lstStyle/>
          <a:p>
            <a:pPr algn="just" defTabSz="762000" eaLnBrk="0" hangingPunct="0">
              <a:defRPr/>
            </a:pPr>
            <a:r>
              <a:rPr lang="en-GB" sz="2800" b="0" dirty="0" smtClean="0">
                <a:solidFill>
                  <a:schemeClr val="tx1"/>
                </a:solidFill>
                <a:latin typeface="Verdana" pitchFamily="34" charset="0"/>
              </a:rPr>
              <a:t>We developed a new software tool </a:t>
            </a:r>
            <a:r>
              <a:rPr lang="en-GB" sz="2800" dirty="0" smtClean="0">
                <a:solidFill>
                  <a:schemeClr val="accent4">
                    <a:lumMod val="75000"/>
                    <a:lumOff val="25000"/>
                  </a:schemeClr>
                </a:solidFill>
                <a:latin typeface="Verdana" pitchFamily="34" charset="0"/>
              </a:rPr>
              <a:t>MetExtract</a:t>
            </a:r>
            <a:r>
              <a:rPr lang="en-GB" sz="2800" b="0" dirty="0" smtClean="0">
                <a:solidFill>
                  <a:schemeClr val="accent4">
                    <a:lumMod val="75000"/>
                    <a:lumOff val="25000"/>
                  </a:schemeClr>
                </a:solidFill>
                <a:latin typeface="Verdana" pitchFamily="34" charset="0"/>
              </a:rPr>
              <a:t> [5] for the automated evaluation of </a:t>
            </a:r>
            <a:r>
              <a:rPr lang="en-GB" sz="2800" b="0" dirty="0" smtClean="0">
                <a:solidFill>
                  <a:schemeClr val="tx1"/>
                </a:solidFill>
                <a:latin typeface="Verdana" pitchFamily="34" charset="0"/>
              </a:rPr>
              <a:t>Liquid Chromatography High Resolution Mass Spectrometry (LC-HRMS) data derived from natural (</a:t>
            </a:r>
            <a:r>
              <a:rPr lang="en-GB" sz="2800" b="0" baseline="30000" dirty="0" smtClean="0">
                <a:solidFill>
                  <a:schemeClr val="tx1"/>
                </a:solidFill>
                <a:latin typeface="Verdana" pitchFamily="34" charset="0"/>
              </a:rPr>
              <a:t>12</a:t>
            </a:r>
            <a:r>
              <a:rPr lang="en-GB" sz="2800" b="0" dirty="0" smtClean="0">
                <a:solidFill>
                  <a:schemeClr val="tx1"/>
                </a:solidFill>
                <a:latin typeface="Verdana" pitchFamily="34" charset="0"/>
              </a:rPr>
              <a:t>C) and stable isotopically labelled (</a:t>
            </a:r>
            <a:r>
              <a:rPr lang="en-GB" sz="2800" b="0" baseline="30000" dirty="0" smtClean="0">
                <a:solidFill>
                  <a:schemeClr val="tx1"/>
                </a:solidFill>
                <a:latin typeface="Verdana" pitchFamily="34" charset="0"/>
              </a:rPr>
              <a:t>13</a:t>
            </a:r>
            <a:r>
              <a:rPr lang="en-GB" sz="2800" b="0" dirty="0" smtClean="0">
                <a:solidFill>
                  <a:schemeClr val="tx1"/>
                </a:solidFill>
                <a:latin typeface="Verdana" pitchFamily="34" charset="0"/>
              </a:rPr>
              <a:t>C) sample material. Our software uses the unique mirror symmetric isotopic distribution gained from 1:1 (</a:t>
            </a:r>
            <a:r>
              <a:rPr lang="en-GB" sz="2800" b="0" dirty="0" err="1" smtClean="0">
                <a:solidFill>
                  <a:schemeClr val="tx1"/>
                </a:solidFill>
                <a:latin typeface="Verdana" pitchFamily="34" charset="0"/>
              </a:rPr>
              <a:t>v:v</a:t>
            </a:r>
            <a:r>
              <a:rPr lang="en-GB" sz="2800" b="0" dirty="0" smtClean="0">
                <a:solidFill>
                  <a:schemeClr val="tx1"/>
                </a:solidFill>
                <a:latin typeface="Verdana" pitchFamily="34" charset="0"/>
              </a:rPr>
              <a:t>) mixtures of the two isotopologue forms to distinguish between biological relevant and non-relevant sample material. Additionally, the chromatographic information is used to verify this extraction process. Using this technique we are also able to determine the correct number of labelled carbon atoms for each metabolite ion. </a:t>
            </a:r>
          </a:p>
          <a:p>
            <a:pPr algn="just" defTabSz="762000" eaLnBrk="0" hangingPunct="0">
              <a:defRPr/>
            </a:pPr>
            <a:endParaRPr lang="en-GB" sz="2800" b="0" dirty="0">
              <a:solidFill>
                <a:schemeClr val="tx1"/>
              </a:solidFill>
              <a:latin typeface="Verdana" pitchFamily="34" charset="0"/>
            </a:endParaRPr>
          </a:p>
          <a:p>
            <a:pPr algn="just" defTabSz="762000" eaLnBrk="0" hangingPunct="0">
              <a:defRPr/>
            </a:pPr>
            <a:r>
              <a:rPr lang="en-GB" sz="2800" b="0" dirty="0" smtClean="0">
                <a:solidFill>
                  <a:schemeClr val="tx1"/>
                </a:solidFill>
                <a:latin typeface="Verdana" pitchFamily="34" charset="0"/>
              </a:rPr>
              <a:t>The algorithm was verified using 19 standard substances (</a:t>
            </a:r>
            <a:r>
              <a:rPr lang="en-GB" sz="2800" b="0" baseline="30000" dirty="0" smtClean="0">
                <a:solidFill>
                  <a:schemeClr val="tx1"/>
                </a:solidFill>
                <a:latin typeface="Verdana" pitchFamily="34" charset="0"/>
              </a:rPr>
              <a:t>12</a:t>
            </a:r>
            <a:r>
              <a:rPr lang="en-GB" sz="2800" b="0" dirty="0" smtClean="0">
                <a:solidFill>
                  <a:schemeClr val="tx1"/>
                </a:solidFill>
                <a:latin typeface="Verdana" pitchFamily="34" charset="0"/>
              </a:rPr>
              <a:t>C and </a:t>
            </a:r>
            <a:r>
              <a:rPr lang="en-GB" sz="2800" b="0" baseline="30000" dirty="0" smtClean="0">
                <a:solidFill>
                  <a:schemeClr val="tx1"/>
                </a:solidFill>
                <a:latin typeface="Verdana" pitchFamily="34" charset="0"/>
              </a:rPr>
              <a:t>13</a:t>
            </a:r>
            <a:r>
              <a:rPr lang="en-GB" sz="2800" b="0" dirty="0" smtClean="0">
                <a:solidFill>
                  <a:schemeClr val="tx1"/>
                </a:solidFill>
                <a:latin typeface="Verdana" pitchFamily="34" charset="0"/>
              </a:rPr>
              <a:t>C forms) spiked into a complex biological fungi matrix. MetExtract was able to extract 17 of the standards. Furthermore, different ion forms of the spiked substances were extracted by the developed algorithm and automatically clustered together. </a:t>
            </a:r>
          </a:p>
          <a:p>
            <a:pPr algn="just" defTabSz="762000" eaLnBrk="0" hangingPunct="0">
              <a:defRPr/>
            </a:pPr>
            <a:endParaRPr lang="en-GB" sz="2800" b="0" dirty="0">
              <a:solidFill>
                <a:schemeClr val="tx1"/>
              </a:solidFill>
              <a:latin typeface="Verdana" pitchFamily="34" charset="0"/>
            </a:endParaRPr>
          </a:p>
          <a:p>
            <a:pPr algn="just" defTabSz="762000" eaLnBrk="0" hangingPunct="0">
              <a:defRPr/>
            </a:pPr>
            <a:r>
              <a:rPr lang="en-GB" sz="2800" b="0" dirty="0" smtClean="0">
                <a:solidFill>
                  <a:schemeClr val="tx1"/>
                </a:solidFill>
                <a:latin typeface="Verdana" pitchFamily="34" charset="0"/>
              </a:rPr>
              <a:t>The performance of the algorithm is exemplified with two biological experiments:</a:t>
            </a:r>
          </a:p>
          <a:p>
            <a:pPr algn="just" defTabSz="762000" eaLnBrk="0" hangingPunct="0">
              <a:defRPr/>
            </a:pPr>
            <a:endParaRPr lang="en-GB" sz="2800" b="0" dirty="0" smtClean="0">
              <a:solidFill>
                <a:schemeClr val="tx1"/>
              </a:solidFill>
              <a:latin typeface="Verdana" pitchFamily="34" charset="0"/>
            </a:endParaRPr>
          </a:p>
          <a:p>
            <a:pPr marL="800100" indent="-342900" algn="just" defTabSz="762000" eaLnBrk="0" hangingPunct="0">
              <a:buFont typeface="Arial" pitchFamily="34" charset="0"/>
              <a:buChar char="•"/>
              <a:defRPr/>
            </a:pPr>
            <a:r>
              <a:rPr lang="en-GB" sz="2800" b="0" dirty="0" smtClean="0">
                <a:solidFill>
                  <a:schemeClr val="tx1"/>
                </a:solidFill>
                <a:latin typeface="Verdana" pitchFamily="34" charset="0"/>
              </a:rPr>
              <a:t>Full metabolome labelling of the fungi </a:t>
            </a:r>
            <a:r>
              <a:rPr lang="en-GB" sz="2800" b="0" i="1" dirty="0" smtClean="0">
                <a:solidFill>
                  <a:schemeClr val="tx1"/>
                </a:solidFill>
                <a:latin typeface="Verdana" pitchFamily="34" charset="0"/>
              </a:rPr>
              <a:t>Fusarium graminearum</a:t>
            </a:r>
          </a:p>
          <a:p>
            <a:pPr marL="800100" indent="-342900" algn="just" defTabSz="762000" eaLnBrk="0" hangingPunct="0">
              <a:buFont typeface="Arial" pitchFamily="34" charset="0"/>
              <a:buChar char="•"/>
              <a:defRPr/>
            </a:pPr>
            <a:r>
              <a:rPr lang="en-GB" sz="2800" b="0" dirty="0" smtClean="0">
                <a:solidFill>
                  <a:schemeClr val="tx1"/>
                </a:solidFill>
                <a:latin typeface="Verdana" pitchFamily="34" charset="0"/>
              </a:rPr>
              <a:t>Metabolisation of deoxynivalenol in wheat plants</a:t>
            </a:r>
            <a:endParaRPr lang="en-GB" sz="2800" b="0" dirty="0">
              <a:solidFill>
                <a:schemeClr val="tx1"/>
              </a:solidFill>
              <a:latin typeface="Verdana" pitchFamily="34" charset="0"/>
            </a:endParaRPr>
          </a:p>
        </p:txBody>
      </p:sp>
      <p:pic>
        <p:nvPicPr>
          <p:cNvPr id="205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259635" y="41611550"/>
            <a:ext cx="3021012" cy="13589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8" name="Picture 1508" descr="eu_flag_web"/>
          <p:cNvPicPr>
            <a:picLocks noChangeAspect="1" noChangeArrowheads="1"/>
          </p:cNvPicPr>
          <p:nvPr/>
        </p:nvPicPr>
        <p:blipFill>
          <a:blip r:embed="rId5"/>
          <a:srcRect/>
          <a:stretch>
            <a:fillRect/>
          </a:stretch>
        </p:blipFill>
        <p:spPr bwMode="auto">
          <a:xfrm>
            <a:off x="4974011" y="42957413"/>
            <a:ext cx="2292350" cy="14224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9" name="Picture 60" descr="NOEL Logo 4c_300 dpi"/>
          <p:cNvPicPr>
            <a:picLocks noChangeAspect="1" noChangeArrowheads="1"/>
          </p:cNvPicPr>
          <p:nvPr/>
        </p:nvPicPr>
        <p:blipFill>
          <a:blip r:embed="rId6" cstate="print">
            <a:clrChange>
              <a:clrFrom>
                <a:srgbClr val="FFFFFF"/>
              </a:clrFrom>
              <a:clrTo>
                <a:srgbClr val="FFFFFF">
                  <a:alpha val="0"/>
                </a:srgbClr>
              </a:clrTo>
            </a:clrChange>
          </a:blip>
          <a:srcRect l="6274"/>
          <a:stretch>
            <a:fillRect/>
          </a:stretch>
        </p:blipFill>
        <p:spPr bwMode="auto">
          <a:xfrm>
            <a:off x="2741985" y="42957413"/>
            <a:ext cx="1179512" cy="1599768"/>
          </a:xfrm>
          <a:prstGeom prst="rect">
            <a:avLst/>
          </a:prstGeom>
          <a:noFill/>
          <a:ln w="9525">
            <a:noFill/>
            <a:miter lim="800000"/>
            <a:headEnd/>
            <a:tailEnd/>
          </a:ln>
        </p:spPr>
      </p:pic>
      <p:sp>
        <p:nvSpPr>
          <p:cNvPr id="2060" name="Rectangle 629"/>
          <p:cNvSpPr>
            <a:spLocks noChangeArrowheads="1"/>
          </p:cNvSpPr>
          <p:nvPr/>
        </p:nvSpPr>
        <p:spPr bwMode="auto">
          <a:xfrm>
            <a:off x="962024" y="4203039"/>
            <a:ext cx="17402175" cy="1833248"/>
          </a:xfrm>
          <a:prstGeom prst="rect">
            <a:avLst/>
          </a:prstGeom>
          <a:noFill/>
          <a:ln w="12700">
            <a:noFill/>
            <a:miter lim="800000"/>
            <a:headEnd/>
            <a:tailEnd/>
          </a:ln>
        </p:spPr>
        <p:txBody>
          <a:bodyPr wrap="square" lIns="0" tIns="44450" rIns="90488" bIns="44450" numCol="2">
            <a:noAutofit/>
          </a:bodyPr>
          <a:lstStyle/>
          <a:p>
            <a:pPr defTabSz="762000" eaLnBrk="0" hangingPunct="0"/>
            <a:r>
              <a:rPr lang="en-GB" sz="3200" b="0" dirty="0">
                <a:solidFill>
                  <a:schemeClr val="tx1"/>
                </a:solidFill>
                <a:latin typeface="Verdana" pitchFamily="34" charset="0"/>
                <a:cs typeface="Times New Roman" pitchFamily="18" charset="0"/>
              </a:rPr>
              <a:t>Christoph </a:t>
            </a:r>
            <a:r>
              <a:rPr lang="en-GB" sz="3200" b="0" dirty="0" smtClean="0">
                <a:solidFill>
                  <a:schemeClr val="tx1"/>
                </a:solidFill>
                <a:latin typeface="Verdana" pitchFamily="34" charset="0"/>
                <a:cs typeface="Times New Roman" pitchFamily="18" charset="0"/>
              </a:rPr>
              <a:t>Bueschl, Bernhard Kluger, </a:t>
            </a:r>
            <a:br>
              <a:rPr lang="en-GB" sz="3200" b="0" dirty="0" smtClean="0">
                <a:solidFill>
                  <a:schemeClr val="tx1"/>
                </a:solidFill>
                <a:latin typeface="Verdana" pitchFamily="34" charset="0"/>
                <a:cs typeface="Times New Roman" pitchFamily="18" charset="0"/>
              </a:rPr>
            </a:br>
            <a:r>
              <a:rPr lang="en-GB" sz="3200" b="0" dirty="0" smtClean="0">
                <a:solidFill>
                  <a:schemeClr val="tx1"/>
                </a:solidFill>
                <a:latin typeface="Verdana" pitchFamily="34" charset="0"/>
                <a:cs typeface="Times New Roman" pitchFamily="18" charset="0"/>
              </a:rPr>
              <a:t>Nora Neumann, </a:t>
            </a:r>
            <a:r>
              <a:rPr lang="en-GB" sz="3200" b="0" u="sng" dirty="0" smtClean="0">
                <a:solidFill>
                  <a:schemeClr val="tx1"/>
                </a:solidFill>
                <a:latin typeface="Verdana" pitchFamily="34" charset="0"/>
                <a:cs typeface="Times New Roman" pitchFamily="18" charset="0"/>
              </a:rPr>
              <a:t>Rainer Schuhmacher</a:t>
            </a:r>
            <a:endParaRPr lang="en-GB" sz="3200" b="0" baseline="30000" dirty="0">
              <a:solidFill>
                <a:schemeClr val="tx1"/>
              </a:solidFill>
              <a:latin typeface="Verdana" pitchFamily="34" charset="0"/>
              <a:cs typeface="Times New Roman" pitchFamily="18" charset="0"/>
            </a:endParaRPr>
          </a:p>
          <a:p>
            <a:pPr defTabSz="762000" eaLnBrk="0" hangingPunct="0"/>
            <a:r>
              <a:rPr lang="en-GB" sz="2200" b="0" dirty="0" smtClean="0">
                <a:solidFill>
                  <a:schemeClr val="tx1"/>
                </a:solidFill>
                <a:latin typeface="Verdana" pitchFamily="34" charset="0"/>
                <a:cs typeface="Times New Roman" pitchFamily="18" charset="0"/>
              </a:rPr>
              <a:t>Correspondence: </a:t>
            </a:r>
            <a:r>
              <a:rPr lang="en-GB" sz="2200" b="0" dirty="0" smtClean="0">
                <a:solidFill>
                  <a:schemeClr val="tx1"/>
                </a:solidFill>
                <a:latin typeface="Verdana" pitchFamily="34" charset="0"/>
                <a:cs typeface="Times New Roman" pitchFamily="18" charset="0"/>
                <a:hlinkClick r:id="rId7"/>
              </a:rPr>
              <a:t>rainer.schuhmacher@boku.ac.at</a:t>
            </a:r>
            <a:endParaRPr lang="en-GB" sz="2200" b="0" dirty="0" smtClean="0">
              <a:solidFill>
                <a:schemeClr val="tx1"/>
              </a:solidFill>
              <a:latin typeface="Verdana" pitchFamily="34" charset="0"/>
              <a:cs typeface="Times New Roman" pitchFamily="18" charset="0"/>
            </a:endParaRPr>
          </a:p>
          <a:p>
            <a:pPr defTabSz="762000" eaLnBrk="0" hangingPunct="0"/>
            <a:endParaRPr lang="en-GB" sz="2200" b="0" dirty="0">
              <a:solidFill>
                <a:schemeClr val="tx1"/>
              </a:solidFill>
              <a:latin typeface="Verdana" pitchFamily="34" charset="0"/>
              <a:cs typeface="Times New Roman" pitchFamily="18" charset="0"/>
            </a:endParaRPr>
          </a:p>
          <a:p>
            <a:pPr defTabSz="762000" eaLnBrk="0" hangingPunct="0">
              <a:tabLst>
                <a:tab pos="342900" algn="l"/>
              </a:tabLst>
            </a:pPr>
            <a:r>
              <a:rPr lang="en-GB" sz="2200" b="0" smtClean="0">
                <a:solidFill>
                  <a:schemeClr val="tx1"/>
                </a:solidFill>
                <a:latin typeface="Verdana" pitchFamily="34" charset="0"/>
                <a:cs typeface="Times New Roman" pitchFamily="18" charset="0"/>
              </a:rPr>
              <a:t>Center </a:t>
            </a:r>
            <a:r>
              <a:rPr lang="en-GB" sz="2200" b="0" dirty="0" smtClean="0">
                <a:solidFill>
                  <a:schemeClr val="tx1"/>
                </a:solidFill>
                <a:latin typeface="Verdana" pitchFamily="34" charset="0"/>
                <a:cs typeface="Times New Roman" pitchFamily="18" charset="0"/>
              </a:rPr>
              <a:t>for </a:t>
            </a:r>
            <a:r>
              <a:rPr lang="en-GB" sz="2200" b="0" dirty="0">
                <a:solidFill>
                  <a:schemeClr val="tx1"/>
                </a:solidFill>
                <a:latin typeface="Verdana" pitchFamily="34" charset="0"/>
                <a:cs typeface="Times New Roman" pitchFamily="18" charset="0"/>
              </a:rPr>
              <a:t>Analytical </a:t>
            </a:r>
            <a:r>
              <a:rPr lang="en-GB" sz="2200" b="0" dirty="0" smtClean="0">
                <a:solidFill>
                  <a:schemeClr val="tx1"/>
                </a:solidFill>
                <a:latin typeface="Verdana" pitchFamily="34" charset="0"/>
                <a:cs typeface="Times New Roman" pitchFamily="18" charset="0"/>
              </a:rPr>
              <a:t>Chemistry, IFA-</a:t>
            </a:r>
            <a:r>
              <a:rPr lang="en-GB" sz="2200" b="0" dirty="0" err="1" smtClean="0">
                <a:solidFill>
                  <a:schemeClr val="tx1"/>
                </a:solidFill>
                <a:latin typeface="Verdana" pitchFamily="34" charset="0"/>
                <a:cs typeface="Times New Roman" pitchFamily="18" charset="0"/>
              </a:rPr>
              <a:t>Tulln</a:t>
            </a:r>
            <a:r>
              <a:rPr lang="en-GB" sz="2200" b="0" dirty="0">
                <a:solidFill>
                  <a:schemeClr val="tx1"/>
                </a:solidFill>
                <a:latin typeface="Verdana" pitchFamily="34" charset="0"/>
                <a:cs typeface="Times New Roman" pitchFamily="18" charset="0"/>
              </a:rPr>
              <a:t/>
            </a:r>
            <a:br>
              <a:rPr lang="en-GB" sz="2200" b="0" dirty="0">
                <a:solidFill>
                  <a:schemeClr val="tx1"/>
                </a:solidFill>
                <a:latin typeface="Verdana" pitchFamily="34" charset="0"/>
                <a:cs typeface="Times New Roman" pitchFamily="18" charset="0"/>
              </a:rPr>
            </a:br>
            <a:r>
              <a:rPr lang="en-GB" sz="2200" b="0" dirty="0" smtClean="0">
                <a:solidFill>
                  <a:schemeClr val="tx1"/>
                </a:solidFill>
                <a:latin typeface="Verdana" pitchFamily="34" charset="0"/>
                <a:cs typeface="Times New Roman" pitchFamily="18" charset="0"/>
              </a:rPr>
              <a:t>University </a:t>
            </a:r>
            <a:r>
              <a:rPr lang="en-GB" sz="2200" b="0" dirty="0">
                <a:solidFill>
                  <a:schemeClr val="tx1"/>
                </a:solidFill>
                <a:latin typeface="Verdana" pitchFamily="34" charset="0"/>
                <a:cs typeface="Times New Roman" pitchFamily="18" charset="0"/>
              </a:rPr>
              <a:t>of Natural Resources and Life Sciences Vienna</a:t>
            </a:r>
            <a:br>
              <a:rPr lang="en-GB" sz="2200" b="0" dirty="0">
                <a:solidFill>
                  <a:schemeClr val="tx1"/>
                </a:solidFill>
                <a:latin typeface="Verdana" pitchFamily="34" charset="0"/>
                <a:cs typeface="Times New Roman" pitchFamily="18" charset="0"/>
              </a:rPr>
            </a:br>
            <a:r>
              <a:rPr lang="en-GB" sz="2200" b="0" dirty="0" err="1" smtClean="0">
                <a:solidFill>
                  <a:schemeClr val="tx1"/>
                </a:solidFill>
                <a:latin typeface="Verdana" pitchFamily="34" charset="0"/>
                <a:cs typeface="Times New Roman" pitchFamily="18" charset="0"/>
              </a:rPr>
              <a:t>Konrad</a:t>
            </a:r>
            <a:r>
              <a:rPr lang="en-GB" sz="2200" b="0" dirty="0" smtClean="0">
                <a:solidFill>
                  <a:schemeClr val="tx1"/>
                </a:solidFill>
                <a:latin typeface="Verdana" pitchFamily="34" charset="0"/>
                <a:cs typeface="Times New Roman" pitchFamily="18" charset="0"/>
              </a:rPr>
              <a:t> </a:t>
            </a:r>
            <a:r>
              <a:rPr lang="en-GB" sz="2200" b="0" dirty="0">
                <a:solidFill>
                  <a:schemeClr val="tx1"/>
                </a:solidFill>
                <a:latin typeface="Verdana" pitchFamily="34" charset="0"/>
                <a:cs typeface="Times New Roman" pitchFamily="18" charset="0"/>
              </a:rPr>
              <a:t>Lorenz </a:t>
            </a:r>
            <a:r>
              <a:rPr lang="en-GB" sz="2200" b="0" dirty="0" err="1">
                <a:solidFill>
                  <a:schemeClr val="tx1"/>
                </a:solidFill>
                <a:latin typeface="Verdana" pitchFamily="34" charset="0"/>
                <a:cs typeface="Times New Roman" pitchFamily="18" charset="0"/>
              </a:rPr>
              <a:t>Straße</a:t>
            </a:r>
            <a:r>
              <a:rPr lang="en-GB" sz="2200" b="0" dirty="0">
                <a:solidFill>
                  <a:schemeClr val="tx1"/>
                </a:solidFill>
                <a:latin typeface="Verdana" pitchFamily="34" charset="0"/>
                <a:cs typeface="Times New Roman" pitchFamily="18" charset="0"/>
              </a:rPr>
              <a:t> 20, 3430 </a:t>
            </a:r>
            <a:r>
              <a:rPr lang="en-GB" sz="2200" b="0" dirty="0" err="1">
                <a:solidFill>
                  <a:schemeClr val="tx1"/>
                </a:solidFill>
                <a:latin typeface="Verdana" pitchFamily="34" charset="0"/>
                <a:cs typeface="Times New Roman" pitchFamily="18" charset="0"/>
              </a:rPr>
              <a:t>Tulln</a:t>
            </a:r>
            <a:r>
              <a:rPr lang="en-GB" sz="2200" b="0" dirty="0">
                <a:solidFill>
                  <a:schemeClr val="tx1"/>
                </a:solidFill>
                <a:latin typeface="Verdana" pitchFamily="34" charset="0"/>
                <a:cs typeface="Times New Roman" pitchFamily="18" charset="0"/>
              </a:rPr>
              <a:t>, Austria</a:t>
            </a:r>
            <a:r>
              <a:rPr lang="en-GB" sz="2200" dirty="0">
                <a:solidFill>
                  <a:schemeClr val="tx1"/>
                </a:solidFill>
                <a:latin typeface="Verdana" pitchFamily="34" charset="0"/>
                <a:cs typeface="Times New Roman" pitchFamily="18" charset="0"/>
                <a:sym typeface="Wingdings 2" pitchFamily="18" charset="2"/>
              </a:rPr>
              <a:t>	</a:t>
            </a:r>
            <a:endParaRPr lang="en-GB" sz="2200" dirty="0" smtClean="0">
              <a:solidFill>
                <a:schemeClr val="tx1"/>
              </a:solidFill>
              <a:latin typeface="Verdana" pitchFamily="34" charset="0"/>
              <a:cs typeface="Times New Roman" pitchFamily="18" charset="0"/>
              <a:sym typeface="Wingdings 2" pitchFamily="18" charset="2"/>
            </a:endParaRPr>
          </a:p>
        </p:txBody>
      </p:sp>
      <p:sp>
        <p:nvSpPr>
          <p:cNvPr id="2200" name="Text Box 152"/>
          <p:cNvSpPr txBox="1">
            <a:spLocks noChangeArrowheads="1"/>
          </p:cNvSpPr>
          <p:nvPr/>
        </p:nvSpPr>
        <p:spPr bwMode="auto">
          <a:xfrm>
            <a:off x="7769596" y="41611550"/>
            <a:ext cx="7148849" cy="2862322"/>
          </a:xfrm>
          <a:prstGeom prst="rect">
            <a:avLst/>
          </a:prstGeom>
          <a:noFill/>
          <a:ln w="9525">
            <a:noFill/>
            <a:miter lim="800000"/>
            <a:headEnd/>
            <a:tailEnd/>
          </a:ln>
          <a:effectLst/>
        </p:spPr>
        <p:txBody>
          <a:bodyPr wrap="square">
            <a:spAutoFit/>
          </a:bodyPr>
          <a:lstStyle/>
          <a:p>
            <a:pPr eaLnBrk="0" hangingPunct="0">
              <a:defRPr/>
            </a:pPr>
            <a:r>
              <a:rPr lang="en-GB" sz="3600" i="1" dirty="0" smtClean="0">
                <a:solidFill>
                  <a:schemeClr val="accent4">
                    <a:lumMod val="75000"/>
                    <a:lumOff val="25000"/>
                  </a:schemeClr>
                </a:solidFill>
                <a:latin typeface="Cambria" pitchFamily="18" charset="0"/>
              </a:rPr>
              <a:t>Acknowledgements</a:t>
            </a:r>
            <a:endParaRPr lang="en-GB" sz="800" b="0" dirty="0">
              <a:solidFill>
                <a:schemeClr val="tx1"/>
              </a:solidFill>
              <a:latin typeface="Verdana" pitchFamily="34" charset="0"/>
            </a:endParaRPr>
          </a:p>
          <a:p>
            <a:pPr eaLnBrk="0" hangingPunct="0">
              <a:defRPr/>
            </a:pPr>
            <a:r>
              <a:rPr lang="en-GB" b="0" dirty="0">
                <a:solidFill>
                  <a:schemeClr val="tx1"/>
                </a:solidFill>
              </a:rPr>
              <a:t>This work was supported by the Austrian Science Fund (project SFB Fusarium 3706-B11</a:t>
            </a:r>
            <a:r>
              <a:rPr lang="en-GB" b="0" dirty="0" smtClean="0">
                <a:solidFill>
                  <a:schemeClr val="tx1"/>
                </a:solidFill>
              </a:rPr>
              <a:t>), The WWTF (project </a:t>
            </a:r>
            <a:r>
              <a:rPr lang="en-GB" b="0" dirty="0" err="1" smtClean="0">
                <a:solidFill>
                  <a:schemeClr val="tx1"/>
                </a:solidFill>
              </a:rPr>
              <a:t>Toxi</a:t>
            </a:r>
            <a:r>
              <a:rPr lang="en-GB" b="0" dirty="0" smtClean="0">
                <a:solidFill>
                  <a:schemeClr val="tx1"/>
                </a:solidFill>
              </a:rPr>
              <a:t>-Genome 9793008037) </a:t>
            </a:r>
            <a:r>
              <a:rPr lang="en-GB" b="0" dirty="0">
                <a:solidFill>
                  <a:schemeClr val="tx1"/>
                </a:solidFill>
              </a:rPr>
              <a:t>and the Federal Country Lower Austria in co-operation with the European Regional Development Fund (ERDF) of the European Union.</a:t>
            </a:r>
            <a:endParaRPr lang="en-GB" sz="1700" i="1" dirty="0">
              <a:solidFill>
                <a:schemeClr val="tx1"/>
              </a:solidFill>
              <a:latin typeface="Arial" pitchFamily="34" charset="0"/>
            </a:endParaRPr>
          </a:p>
        </p:txBody>
      </p:sp>
      <p:grpSp>
        <p:nvGrpSpPr>
          <p:cNvPr id="11" name="Group 10"/>
          <p:cNvGrpSpPr/>
          <p:nvPr/>
        </p:nvGrpSpPr>
        <p:grpSpPr>
          <a:xfrm>
            <a:off x="14057537" y="-39422"/>
            <a:ext cx="19425817" cy="17028410"/>
            <a:chOff x="14713211" y="4728220"/>
            <a:chExt cx="18107303" cy="15872618"/>
          </a:xfrm>
        </p:grpSpPr>
        <p:pic>
          <p:nvPicPr>
            <p:cNvPr id="2052" name="Picture 434"/>
            <p:cNvPicPr>
              <a:picLocks noChangeAspect="1" noChangeArrowheads="1"/>
            </p:cNvPicPr>
            <p:nvPr/>
          </p:nvPicPr>
          <p:blipFill rotWithShape="1">
            <a:blip r:embed="rId8">
              <a:clrChange>
                <a:clrFrom>
                  <a:srgbClr val="FFFFFF"/>
                </a:clrFrom>
                <a:clrTo>
                  <a:srgbClr val="FFFFFF">
                    <a:alpha val="0"/>
                  </a:srgbClr>
                </a:clrTo>
              </a:clrChange>
            </a:blip>
            <a:srcRect l="3910" r="21715" b="2087"/>
            <a:stretch/>
          </p:blipFill>
          <p:spPr bwMode="auto">
            <a:xfrm>
              <a:off x="14713211" y="4728220"/>
              <a:ext cx="17049674" cy="15872618"/>
            </a:xfrm>
            <a:prstGeom prst="rect">
              <a:avLst/>
            </a:prstGeom>
            <a:noFill/>
            <a:ln w="9525">
              <a:noFill/>
              <a:miter lim="800000"/>
              <a:headEnd/>
              <a:tailEnd/>
            </a:ln>
          </p:spPr>
        </p:pic>
        <p:sp>
          <p:nvSpPr>
            <p:cNvPr id="2062" name="Text Box 1626"/>
            <p:cNvSpPr txBox="1">
              <a:spLocks noChangeArrowheads="1"/>
            </p:cNvSpPr>
            <p:nvPr/>
          </p:nvSpPr>
          <p:spPr bwMode="auto">
            <a:xfrm>
              <a:off x="14808200" y="17035497"/>
              <a:ext cx="2070100" cy="715963"/>
            </a:xfrm>
            <a:prstGeom prst="rect">
              <a:avLst/>
            </a:prstGeom>
            <a:noFill/>
            <a:ln w="12700">
              <a:noFill/>
              <a:miter lim="800000"/>
              <a:headEnd/>
              <a:tailEnd/>
            </a:ln>
          </p:spPr>
          <p:txBody>
            <a:bodyPr/>
            <a:lstStyle/>
            <a:p>
              <a:pPr algn="just" defTabSz="762000" eaLnBrk="0" hangingPunct="0"/>
              <a:r>
                <a:rPr lang="en-GB" b="0" i="1" dirty="0">
                  <a:solidFill>
                    <a:schemeClr val="tx1"/>
                  </a:solidFill>
                  <a:latin typeface="Verdana" pitchFamily="34" charset="0"/>
                </a:rPr>
                <a:t>m/z</a:t>
              </a:r>
            </a:p>
          </p:txBody>
        </p:sp>
        <p:sp>
          <p:nvSpPr>
            <p:cNvPr id="2063" name="Text Box 1626"/>
            <p:cNvSpPr txBox="1">
              <a:spLocks noChangeArrowheads="1"/>
            </p:cNvSpPr>
            <p:nvPr/>
          </p:nvSpPr>
          <p:spPr bwMode="auto">
            <a:xfrm>
              <a:off x="30959964" y="15030316"/>
              <a:ext cx="1860550" cy="584200"/>
            </a:xfrm>
            <a:prstGeom prst="rect">
              <a:avLst/>
            </a:prstGeom>
            <a:noFill/>
            <a:ln w="12700">
              <a:noFill/>
              <a:miter lim="800000"/>
              <a:headEnd/>
              <a:tailEnd/>
            </a:ln>
          </p:spPr>
          <p:txBody>
            <a:bodyPr/>
            <a:lstStyle/>
            <a:p>
              <a:pPr algn="just" defTabSz="762000" eaLnBrk="0" hangingPunct="0"/>
              <a:r>
                <a:rPr lang="en-GB" b="0" dirty="0" smtClean="0">
                  <a:solidFill>
                    <a:schemeClr val="tx1"/>
                  </a:solidFill>
                  <a:latin typeface="Verdana" pitchFamily="34" charset="0"/>
                </a:rPr>
                <a:t>R</a:t>
              </a:r>
              <a:r>
                <a:rPr lang="en-GB" b="0" baseline="-25000" dirty="0" smtClean="0">
                  <a:solidFill>
                    <a:schemeClr val="tx1"/>
                  </a:solidFill>
                  <a:latin typeface="Verdana" pitchFamily="34" charset="0"/>
                </a:rPr>
                <a:t>t</a:t>
              </a:r>
              <a:endParaRPr lang="en-GB" b="0" baseline="-25000" dirty="0">
                <a:solidFill>
                  <a:schemeClr val="tx1"/>
                </a:solidFill>
                <a:latin typeface="Verdana" pitchFamily="34" charset="0"/>
              </a:endParaRPr>
            </a:p>
          </p:txBody>
        </p:sp>
        <p:sp>
          <p:nvSpPr>
            <p:cNvPr id="221" name="Ellipse 220"/>
            <p:cNvSpPr/>
            <p:nvPr/>
          </p:nvSpPr>
          <p:spPr bwMode="auto">
            <a:xfrm>
              <a:off x="25085675" y="15385870"/>
              <a:ext cx="959761" cy="1506568"/>
            </a:xfrm>
            <a:prstGeom prst="ellipse">
              <a:avLst/>
            </a:prstGeom>
            <a:noFill/>
            <a:ln w="57150">
              <a:solidFill>
                <a:schemeClr val="tx2">
                  <a:lumMod val="75000"/>
                  <a:lumOff val="2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GB">
                <a:solidFill>
                  <a:schemeClr val="tx1"/>
                </a:solidFill>
              </a:endParaRPr>
            </a:p>
          </p:txBody>
        </p:sp>
        <p:sp>
          <p:nvSpPr>
            <p:cNvPr id="2065" name="Text Box 1626"/>
            <p:cNvSpPr txBox="1">
              <a:spLocks noChangeArrowheads="1"/>
            </p:cNvSpPr>
            <p:nvPr/>
          </p:nvSpPr>
          <p:spPr bwMode="auto">
            <a:xfrm rot="-5400000">
              <a:off x="20155693" y="11690995"/>
              <a:ext cx="2636838" cy="593725"/>
            </a:xfrm>
            <a:prstGeom prst="rect">
              <a:avLst/>
            </a:prstGeom>
            <a:noFill/>
            <a:ln w="12700">
              <a:noFill/>
              <a:miter lim="800000"/>
              <a:headEnd/>
              <a:tailEnd/>
            </a:ln>
          </p:spPr>
          <p:txBody>
            <a:bodyPr/>
            <a:lstStyle/>
            <a:p>
              <a:pPr algn="just" defTabSz="762000" eaLnBrk="0" hangingPunct="0"/>
              <a:r>
                <a:rPr lang="en-GB" b="0" dirty="0">
                  <a:solidFill>
                    <a:schemeClr val="tx1"/>
                  </a:solidFill>
                  <a:latin typeface="Verdana" pitchFamily="34" charset="0"/>
                </a:rPr>
                <a:t>Intensity *10</a:t>
              </a:r>
              <a:r>
                <a:rPr lang="en-GB" b="0" baseline="30000" dirty="0">
                  <a:solidFill>
                    <a:schemeClr val="tx1"/>
                  </a:solidFill>
                  <a:latin typeface="Verdana" pitchFamily="34" charset="0"/>
                </a:rPr>
                <a:t>6</a:t>
              </a:r>
              <a:endParaRPr lang="en-GB" b="0" dirty="0">
                <a:solidFill>
                  <a:schemeClr val="tx1"/>
                </a:solidFill>
                <a:latin typeface="Verdana" pitchFamily="34" charset="0"/>
              </a:endParaRPr>
            </a:p>
          </p:txBody>
        </p:sp>
      </p:grpSp>
      <p:sp>
        <p:nvSpPr>
          <p:cNvPr id="7" name="Text Box 139"/>
          <p:cNvSpPr txBox="1">
            <a:spLocks noChangeArrowheads="1"/>
          </p:cNvSpPr>
          <p:nvPr/>
        </p:nvSpPr>
        <p:spPr bwMode="auto">
          <a:xfrm>
            <a:off x="979488" y="952500"/>
            <a:ext cx="21908294" cy="3093154"/>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tIns="0">
            <a:spAutoFit/>
          </a:bodyPr>
          <a:lstStyle/>
          <a:p>
            <a:pPr eaLnBrk="0" hangingPunct="0">
              <a:defRPr/>
            </a:pPr>
            <a:r>
              <a:rPr lang="en-GB" sz="6600" dirty="0" smtClean="0">
                <a:solidFill>
                  <a:schemeClr val="accent4">
                    <a:lumMod val="85000"/>
                    <a:lumOff val="15000"/>
                  </a:schemeClr>
                </a:solidFill>
                <a:latin typeface="Cambria" pitchFamily="18" charset="0"/>
              </a:rPr>
              <a:t>MetExtract: </a:t>
            </a:r>
            <a:r>
              <a:rPr lang="en-GB" sz="6600" dirty="0">
                <a:solidFill>
                  <a:schemeClr val="accent4">
                    <a:lumMod val="85000"/>
                    <a:lumOff val="15000"/>
                  </a:schemeClr>
                </a:solidFill>
                <a:latin typeface="Cambria" pitchFamily="18" charset="0"/>
              </a:rPr>
              <a:t>A </a:t>
            </a:r>
            <a:r>
              <a:rPr lang="en-GB" sz="6600" dirty="0" smtClean="0">
                <a:solidFill>
                  <a:schemeClr val="accent4">
                    <a:lumMod val="85000"/>
                    <a:lumOff val="15000"/>
                  </a:schemeClr>
                </a:solidFill>
                <a:latin typeface="Cambria" pitchFamily="18" charset="0"/>
              </a:rPr>
              <a:t>software </a:t>
            </a:r>
            <a:r>
              <a:rPr lang="en-GB" sz="6600" dirty="0">
                <a:solidFill>
                  <a:schemeClr val="accent4">
                    <a:lumMod val="85000"/>
                    <a:lumOff val="15000"/>
                  </a:schemeClr>
                </a:solidFill>
                <a:latin typeface="Cambria" pitchFamily="18" charset="0"/>
              </a:rPr>
              <a:t>tool for the automated </a:t>
            </a:r>
            <a:r>
              <a:rPr lang="en-GB" sz="6600" dirty="0" smtClean="0">
                <a:solidFill>
                  <a:schemeClr val="accent4">
                    <a:lumMod val="85000"/>
                    <a:lumOff val="15000"/>
                  </a:schemeClr>
                </a:solidFill>
                <a:latin typeface="Cambria" pitchFamily="18" charset="0"/>
              </a:rPr>
              <a:t>data </a:t>
            </a:r>
            <a:r>
              <a:rPr lang="en-GB" sz="6600" dirty="0">
                <a:solidFill>
                  <a:schemeClr val="accent4">
                    <a:lumMod val="85000"/>
                    <a:lumOff val="15000"/>
                  </a:schemeClr>
                </a:solidFill>
                <a:latin typeface="Cambria" pitchFamily="18" charset="0"/>
              </a:rPr>
              <a:t>analysis of </a:t>
            </a:r>
            <a:r>
              <a:rPr lang="en-GB" sz="6600" dirty="0" smtClean="0">
                <a:solidFill>
                  <a:schemeClr val="accent4">
                    <a:lumMod val="85000"/>
                    <a:lumOff val="15000"/>
                  </a:schemeClr>
                </a:solidFill>
                <a:latin typeface="Cambria" pitchFamily="18" charset="0"/>
              </a:rPr>
              <a:t>LC-HRMS </a:t>
            </a:r>
            <a:r>
              <a:rPr lang="en-GB" sz="6600" dirty="0">
                <a:solidFill>
                  <a:schemeClr val="accent4">
                    <a:lumMod val="85000"/>
                    <a:lumOff val="15000"/>
                  </a:schemeClr>
                </a:solidFill>
                <a:latin typeface="Cambria" pitchFamily="18" charset="0"/>
              </a:rPr>
              <a:t>data derived from </a:t>
            </a:r>
            <a:r>
              <a:rPr lang="en-GB" sz="6600" i="1" dirty="0">
                <a:solidFill>
                  <a:schemeClr val="accent4">
                    <a:lumMod val="85000"/>
                    <a:lumOff val="15000"/>
                  </a:schemeClr>
                </a:solidFill>
                <a:latin typeface="Cambria" pitchFamily="18" charset="0"/>
              </a:rPr>
              <a:t>in vivo </a:t>
            </a:r>
            <a:r>
              <a:rPr lang="en-GB" sz="6600" dirty="0" smtClean="0">
                <a:solidFill>
                  <a:schemeClr val="accent4">
                    <a:lumMod val="85000"/>
                    <a:lumOff val="15000"/>
                  </a:schemeClr>
                </a:solidFill>
                <a:latin typeface="Cambria" pitchFamily="18" charset="0"/>
              </a:rPr>
              <a:t>isotopically </a:t>
            </a:r>
            <a:r>
              <a:rPr lang="en-GB" sz="6600" dirty="0">
                <a:solidFill>
                  <a:schemeClr val="accent4">
                    <a:lumMod val="85000"/>
                    <a:lumOff val="15000"/>
                  </a:schemeClr>
                </a:solidFill>
                <a:latin typeface="Cambria" pitchFamily="18" charset="0"/>
              </a:rPr>
              <a:t>labelled </a:t>
            </a:r>
            <a:r>
              <a:rPr lang="en-GB" sz="6600" dirty="0" smtClean="0">
                <a:solidFill>
                  <a:schemeClr val="accent4">
                    <a:lumMod val="85000"/>
                    <a:lumOff val="15000"/>
                  </a:schemeClr>
                </a:solidFill>
                <a:latin typeface="Cambria" pitchFamily="18" charset="0"/>
              </a:rPr>
              <a:t>samples</a:t>
            </a:r>
            <a:endParaRPr lang="en-GB" sz="6600" dirty="0">
              <a:solidFill>
                <a:schemeClr val="accent4">
                  <a:lumMod val="85000"/>
                  <a:lumOff val="15000"/>
                </a:schemeClr>
              </a:solidFill>
              <a:latin typeface="Cambria" pitchFamily="18" charset="0"/>
            </a:endParaRPr>
          </a:p>
        </p:txBody>
      </p:sp>
      <p:sp>
        <p:nvSpPr>
          <p:cNvPr id="155" name="Text Box 1388"/>
          <p:cNvSpPr txBox="1">
            <a:spLocks noChangeArrowheads="1"/>
          </p:cNvSpPr>
          <p:nvPr/>
        </p:nvSpPr>
        <p:spPr bwMode="auto">
          <a:xfrm>
            <a:off x="974724" y="6757672"/>
            <a:ext cx="12563476" cy="68400"/>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defPPr>
              <a:defRPr lang="de-DE"/>
            </a:defPPr>
            <a:lvl1pPr algn="ctr" eaLnBrk="0" hangingPunct="0">
              <a:defRPr sz="600">
                <a:latin typeface="Verdana" pitchFamily="34" charset="0"/>
              </a:defRPr>
            </a:lvl1pPr>
          </a:lstStyle>
          <a:p>
            <a:endParaRPr lang="en-GB"/>
          </a:p>
        </p:txBody>
      </p:sp>
      <p:sp>
        <p:nvSpPr>
          <p:cNvPr id="241" name="Text Box 1388"/>
          <p:cNvSpPr txBox="1">
            <a:spLocks noChangeArrowheads="1"/>
          </p:cNvSpPr>
          <p:nvPr/>
        </p:nvSpPr>
        <p:spPr bwMode="auto">
          <a:xfrm flipV="1">
            <a:off x="14074999" y="6756221"/>
            <a:ext cx="16970151" cy="68400"/>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defPPr>
              <a:defRPr lang="de-DE"/>
            </a:defPPr>
            <a:lvl1pPr algn="ctr" eaLnBrk="0" hangingPunct="0">
              <a:defRPr sz="600">
                <a:latin typeface="Verdana" pitchFamily="34" charset="0"/>
              </a:defRPr>
            </a:lvl1pPr>
          </a:lstStyle>
          <a:p>
            <a:endParaRPr lang="en-GB"/>
          </a:p>
        </p:txBody>
      </p:sp>
      <p:sp>
        <p:nvSpPr>
          <p:cNvPr id="4" name="Text Box 1626"/>
          <p:cNvSpPr txBox="1">
            <a:spLocks noChangeArrowheads="1"/>
          </p:cNvSpPr>
          <p:nvPr/>
        </p:nvSpPr>
        <p:spPr bwMode="auto">
          <a:xfrm>
            <a:off x="13943013" y="15378961"/>
            <a:ext cx="17068802" cy="1289753"/>
          </a:xfrm>
          <a:prstGeom prst="rect">
            <a:avLst/>
          </a:prstGeom>
          <a:noFill/>
          <a:ln w="12700">
            <a:noFill/>
            <a:miter lim="800000"/>
            <a:headEnd/>
            <a:tailEnd/>
          </a:ln>
        </p:spPr>
        <p:txBody>
          <a:bodyPr wrap="square" tIns="90000" bIns="90000">
            <a:spAutoFit/>
          </a:bodyPr>
          <a:lstStyle/>
          <a:p>
            <a:pPr algn="just" defTabSz="762000" eaLnBrk="0" hangingPunct="0">
              <a:defRPr/>
            </a:pPr>
            <a:r>
              <a:rPr lang="en-GB" u="sng" dirty="0">
                <a:solidFill>
                  <a:schemeClr val="accent4">
                    <a:lumMod val="75000"/>
                    <a:lumOff val="25000"/>
                  </a:schemeClr>
                </a:solidFill>
                <a:latin typeface="Verdana" pitchFamily="34" charset="0"/>
              </a:rPr>
              <a:t>Fig. 1</a:t>
            </a:r>
            <a:r>
              <a:rPr lang="en-GB" b="0" u="sng" dirty="0">
                <a:solidFill>
                  <a:schemeClr val="accent4">
                    <a:lumMod val="75000"/>
                    <a:lumOff val="25000"/>
                  </a:schemeClr>
                </a:solidFill>
                <a:latin typeface="Verdana" pitchFamily="34" charset="0"/>
              </a:rPr>
              <a:t>:</a:t>
            </a:r>
            <a:r>
              <a:rPr lang="en-GB" b="0" dirty="0">
                <a:solidFill>
                  <a:schemeClr val="accent4">
                    <a:lumMod val="75000"/>
                    <a:lumOff val="25000"/>
                  </a:schemeClr>
                </a:solidFill>
                <a:latin typeface="Verdana" pitchFamily="34" charset="0"/>
              </a:rPr>
              <a:t> </a:t>
            </a:r>
            <a:r>
              <a:rPr lang="en-GB" b="0" dirty="0" smtClean="0">
                <a:solidFill>
                  <a:schemeClr val="tx1"/>
                </a:solidFill>
                <a:latin typeface="Verdana" pitchFamily="34" charset="0"/>
              </a:rPr>
              <a:t>LC-HRMS </a:t>
            </a:r>
            <a:r>
              <a:rPr lang="en-GB" b="0" dirty="0">
                <a:solidFill>
                  <a:schemeClr val="tx1"/>
                </a:solidFill>
                <a:latin typeface="Verdana" pitchFamily="34" charset="0"/>
              </a:rPr>
              <a:t>chromatogram (ESI pos. mode) obtained </a:t>
            </a:r>
            <a:r>
              <a:rPr lang="en-GB" b="0" dirty="0" smtClean="0">
                <a:solidFill>
                  <a:schemeClr val="tx1"/>
                </a:solidFill>
                <a:latin typeface="Verdana" pitchFamily="34" charset="0"/>
              </a:rPr>
              <a:t>from the </a:t>
            </a:r>
            <a:r>
              <a:rPr lang="en-GB" dirty="0" smtClean="0">
                <a:solidFill>
                  <a:schemeClr val="accent4">
                    <a:lumMod val="75000"/>
                    <a:lumOff val="25000"/>
                  </a:schemeClr>
                </a:solidFill>
                <a:latin typeface="Verdana" pitchFamily="34" charset="0"/>
              </a:rPr>
              <a:t>verification </a:t>
            </a:r>
            <a:r>
              <a:rPr lang="en-GB" dirty="0">
                <a:solidFill>
                  <a:schemeClr val="accent4">
                    <a:lumMod val="75000"/>
                    <a:lumOff val="25000"/>
                  </a:schemeClr>
                </a:solidFill>
                <a:latin typeface="Verdana" pitchFamily="34" charset="0"/>
              </a:rPr>
              <a:t>experiment</a:t>
            </a:r>
            <a:r>
              <a:rPr lang="en-GB" b="0" dirty="0">
                <a:solidFill>
                  <a:schemeClr val="tx1"/>
                </a:solidFill>
                <a:latin typeface="Verdana" pitchFamily="34" charset="0"/>
              </a:rPr>
              <a:t>. The analysed sample contained </a:t>
            </a:r>
            <a:r>
              <a:rPr lang="en-GB" baseline="30000" dirty="0">
                <a:solidFill>
                  <a:schemeClr val="tx1">
                    <a:lumMod val="75000"/>
                    <a:lumOff val="25000"/>
                  </a:schemeClr>
                </a:solidFill>
                <a:latin typeface="Verdana" pitchFamily="34" charset="0"/>
              </a:rPr>
              <a:t>12</a:t>
            </a:r>
            <a:r>
              <a:rPr lang="en-GB" dirty="0">
                <a:solidFill>
                  <a:schemeClr val="tx1">
                    <a:lumMod val="75000"/>
                    <a:lumOff val="25000"/>
                  </a:schemeClr>
                </a:solidFill>
                <a:latin typeface="Verdana" pitchFamily="34" charset="0"/>
              </a:rPr>
              <a:t>C</a:t>
            </a:r>
            <a:r>
              <a:rPr lang="en-GB" b="0" dirty="0">
                <a:solidFill>
                  <a:schemeClr val="tx1"/>
                </a:solidFill>
                <a:latin typeface="Verdana" pitchFamily="34" charset="0"/>
              </a:rPr>
              <a:t>- </a:t>
            </a:r>
            <a:r>
              <a:rPr lang="en-GB" b="0" dirty="0" smtClean="0">
                <a:solidFill>
                  <a:schemeClr val="tx1"/>
                </a:solidFill>
                <a:latin typeface="Verdana" pitchFamily="34" charset="0"/>
              </a:rPr>
              <a:t>and </a:t>
            </a:r>
            <a:r>
              <a:rPr lang="en-GB" baseline="30000" dirty="0" smtClean="0">
                <a:solidFill>
                  <a:schemeClr val="tx1">
                    <a:lumMod val="75000"/>
                    <a:lumOff val="25000"/>
                  </a:schemeClr>
                </a:solidFill>
                <a:latin typeface="Verdana" pitchFamily="34" charset="0"/>
              </a:rPr>
              <a:t>13</a:t>
            </a:r>
            <a:r>
              <a:rPr lang="en-GB" dirty="0" smtClean="0">
                <a:solidFill>
                  <a:schemeClr val="tx1">
                    <a:lumMod val="75000"/>
                    <a:lumOff val="25000"/>
                  </a:schemeClr>
                </a:solidFill>
                <a:latin typeface="Verdana" pitchFamily="34" charset="0"/>
              </a:rPr>
              <a:t>C</a:t>
            </a:r>
            <a:r>
              <a:rPr lang="en-GB" b="0" dirty="0" smtClean="0">
                <a:solidFill>
                  <a:schemeClr val="tx1"/>
                </a:solidFill>
                <a:latin typeface="Verdana" pitchFamily="34" charset="0"/>
              </a:rPr>
              <a:t>-mycotoxins</a:t>
            </a:r>
            <a:r>
              <a:rPr lang="en-GB" b="0" dirty="0">
                <a:solidFill>
                  <a:schemeClr val="tx1"/>
                </a:solidFill>
                <a:latin typeface="Verdana" pitchFamily="34" charset="0"/>
              </a:rPr>
              <a:t>. Mass spectra show signals of both </a:t>
            </a:r>
            <a:r>
              <a:rPr lang="en-GB" dirty="0">
                <a:solidFill>
                  <a:schemeClr val="accent4">
                    <a:lumMod val="75000"/>
                    <a:lumOff val="25000"/>
                  </a:schemeClr>
                </a:solidFill>
                <a:latin typeface="Verdana" pitchFamily="34" charset="0"/>
              </a:rPr>
              <a:t>native and fully labelled </a:t>
            </a:r>
            <a:r>
              <a:rPr lang="en-GB" dirty="0" err="1">
                <a:solidFill>
                  <a:schemeClr val="accent4">
                    <a:lumMod val="75000"/>
                    <a:lumOff val="25000"/>
                  </a:schemeClr>
                </a:solidFill>
                <a:latin typeface="Verdana" pitchFamily="34" charset="0"/>
              </a:rPr>
              <a:t>mycotoxins</a:t>
            </a:r>
            <a:r>
              <a:rPr lang="en-GB" dirty="0">
                <a:solidFill>
                  <a:schemeClr val="accent4">
                    <a:lumMod val="75000"/>
                    <a:lumOff val="25000"/>
                  </a:schemeClr>
                </a:solidFill>
                <a:latin typeface="Verdana" pitchFamily="34" charset="0"/>
              </a:rPr>
              <a:t> </a:t>
            </a:r>
            <a:r>
              <a:rPr lang="en-GB" b="0" dirty="0">
                <a:solidFill>
                  <a:schemeClr val="tx1"/>
                </a:solidFill>
                <a:latin typeface="Verdana" pitchFamily="34" charset="0"/>
              </a:rPr>
              <a:t>(e.g. black circle</a:t>
            </a:r>
            <a:r>
              <a:rPr lang="en-GB" b="0" dirty="0" smtClean="0">
                <a:solidFill>
                  <a:schemeClr val="tx1"/>
                </a:solidFill>
                <a:latin typeface="Verdana" pitchFamily="34" charset="0"/>
              </a:rPr>
              <a:t>). Different carbon isotopologues </a:t>
            </a:r>
            <a:r>
              <a:rPr lang="en-GB" b="0" dirty="0">
                <a:solidFill>
                  <a:schemeClr val="tx1"/>
                </a:solidFill>
                <a:latin typeface="Verdana" pitchFamily="34" charset="0"/>
              </a:rPr>
              <a:t>are not separated during </a:t>
            </a:r>
            <a:r>
              <a:rPr lang="en-GB" b="0" dirty="0" smtClean="0">
                <a:solidFill>
                  <a:schemeClr val="tx1"/>
                </a:solidFill>
                <a:latin typeface="Verdana" pitchFamily="34" charset="0"/>
              </a:rPr>
              <a:t>chromatography</a:t>
            </a:r>
            <a:endParaRPr lang="en-GB" b="0" dirty="0">
              <a:solidFill>
                <a:schemeClr val="tx1"/>
              </a:solidFill>
              <a:latin typeface="Verdana" pitchFamily="34" charset="0"/>
            </a:endParaRPr>
          </a:p>
        </p:txBody>
      </p:sp>
      <p:sp>
        <p:nvSpPr>
          <p:cNvPr id="98" name="Text Box 1388"/>
          <p:cNvSpPr txBox="1">
            <a:spLocks noChangeArrowheads="1"/>
          </p:cNvSpPr>
          <p:nvPr/>
        </p:nvSpPr>
        <p:spPr bwMode="auto">
          <a:xfrm>
            <a:off x="974726" y="17797218"/>
            <a:ext cx="30037088" cy="68400"/>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07" name="Text Box 1388"/>
          <p:cNvSpPr txBox="1">
            <a:spLocks noChangeArrowheads="1"/>
          </p:cNvSpPr>
          <p:nvPr/>
        </p:nvSpPr>
        <p:spPr bwMode="auto">
          <a:xfrm>
            <a:off x="976313" y="41282937"/>
            <a:ext cx="30035500" cy="109538"/>
          </a:xfrm>
          <a:prstGeom prst="rect">
            <a:avLst/>
          </a:prstGeom>
          <a:solidFill>
            <a:schemeClr val="tx2">
              <a:lumMod val="75000"/>
              <a:lumOff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cxnSp>
        <p:nvCxnSpPr>
          <p:cNvPr id="2120" name="Form 230"/>
          <p:cNvCxnSpPr>
            <a:cxnSpLocks noChangeShapeType="1"/>
            <a:stCxn id="177" idx="2"/>
            <a:endCxn id="136" idx="0"/>
          </p:cNvCxnSpPr>
          <p:nvPr/>
        </p:nvCxnSpPr>
        <p:spPr bwMode="auto">
          <a:xfrm rot="5400000" flipH="1" flipV="1">
            <a:off x="428739" y="22124630"/>
            <a:ext cx="12136636" cy="6320262"/>
          </a:xfrm>
          <a:prstGeom prst="bentConnector5">
            <a:avLst>
              <a:gd name="adj1" fmla="val -1884"/>
              <a:gd name="adj2" fmla="val 50091"/>
              <a:gd name="adj3" fmla="val 101884"/>
            </a:avLst>
          </a:prstGeom>
          <a:noFill/>
          <a:ln w="38100" algn="ctr">
            <a:solidFill>
              <a:schemeClr val="tx1"/>
            </a:solidFill>
            <a:round/>
            <a:headEnd/>
            <a:tailEnd type="arrow" w="med" len="med"/>
          </a:ln>
          <a:effectLst>
            <a:outerShdw blurRad="50800" dist="38100" dir="2700000" algn="tl" rotWithShape="0">
              <a:prstClr val="black">
                <a:alpha val="40000"/>
              </a:prstClr>
            </a:outerShdw>
          </a:effectLst>
        </p:spPr>
      </p:cxnSp>
      <p:cxnSp>
        <p:nvCxnSpPr>
          <p:cNvPr id="2122" name="Form 325"/>
          <p:cNvCxnSpPr>
            <a:cxnSpLocks noChangeShapeType="1"/>
            <a:stCxn id="283" idx="2"/>
            <a:endCxn id="172" idx="0"/>
          </p:cNvCxnSpPr>
          <p:nvPr/>
        </p:nvCxnSpPr>
        <p:spPr bwMode="auto">
          <a:xfrm rot="5400000" flipH="1" flipV="1">
            <a:off x="15436274" y="19831823"/>
            <a:ext cx="7477195" cy="6367970"/>
          </a:xfrm>
          <a:prstGeom prst="bentConnector5">
            <a:avLst>
              <a:gd name="adj1" fmla="val -3057"/>
              <a:gd name="adj2" fmla="val 49917"/>
              <a:gd name="adj3" fmla="val 103057"/>
            </a:avLst>
          </a:prstGeom>
          <a:noFill/>
          <a:ln w="38100" algn="ctr">
            <a:solidFill>
              <a:schemeClr val="tx1"/>
            </a:solidFill>
            <a:round/>
            <a:headEnd/>
            <a:tailEnd type="arrow" w="med" len="med"/>
          </a:ln>
          <a:effectLst>
            <a:outerShdw blurRad="50800" dist="38100" dir="2700000" algn="tl" rotWithShape="0">
              <a:prstClr val="black">
                <a:alpha val="40000"/>
              </a:prstClr>
            </a:outerShdw>
          </a:effectLst>
        </p:spPr>
      </p:cxnSp>
      <p:sp>
        <p:nvSpPr>
          <p:cNvPr id="339" name="Text Box 1388"/>
          <p:cNvSpPr txBox="1">
            <a:spLocks noChangeArrowheads="1"/>
          </p:cNvSpPr>
          <p:nvPr/>
        </p:nvSpPr>
        <p:spPr bwMode="auto">
          <a:xfrm>
            <a:off x="974725" y="33316856"/>
            <a:ext cx="30052963" cy="73025"/>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defPPr>
              <a:defRPr lang="de-DE"/>
            </a:defPPr>
            <a:lvl1pPr algn="ctr" eaLnBrk="0" hangingPunct="0">
              <a:defRPr sz="600">
                <a:latin typeface="Verdana" pitchFamily="34" charset="0"/>
              </a:defRPr>
            </a:lvl1pPr>
          </a:lstStyle>
          <a:p>
            <a:endParaRPr lang="en-GB"/>
          </a:p>
        </p:txBody>
      </p:sp>
      <p:sp>
        <p:nvSpPr>
          <p:cNvPr id="177" name="Rectangle 1584"/>
          <p:cNvSpPr>
            <a:spLocks noChangeArrowheads="1"/>
          </p:cNvSpPr>
          <p:nvPr/>
        </p:nvSpPr>
        <p:spPr bwMode="auto">
          <a:xfrm>
            <a:off x="979488" y="28554877"/>
            <a:ext cx="4714875" cy="2798202"/>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sz="1100" dirty="0" smtClean="0">
              <a:solidFill>
                <a:schemeClr val="accent4">
                  <a:lumMod val="75000"/>
                  <a:lumOff val="25000"/>
                </a:schemeClr>
              </a:solidFill>
              <a:latin typeface="Verdana" pitchFamily="34" charset="0"/>
            </a:endParaRPr>
          </a:p>
          <a:p>
            <a:pPr algn="ctr" defTabSz="762000" eaLnBrk="0" hangingPunct="0">
              <a:defRPr/>
            </a:pPr>
            <a:r>
              <a:rPr lang="en-GB" dirty="0" smtClean="0">
                <a:solidFill>
                  <a:schemeClr val="accent4">
                    <a:lumMod val="75000"/>
                    <a:lumOff val="25000"/>
                  </a:schemeClr>
                </a:solidFill>
                <a:latin typeface="Verdana" pitchFamily="34" charset="0"/>
              </a:rPr>
              <a:t>Conversion </a:t>
            </a:r>
            <a:endParaRPr lang="en-GB" dirty="0">
              <a:solidFill>
                <a:schemeClr val="accent4">
                  <a:lumMod val="75000"/>
                  <a:lumOff val="25000"/>
                </a:schemeClr>
              </a:solidFill>
              <a:latin typeface="Verdana" pitchFamily="34" charset="0"/>
            </a:endParaRPr>
          </a:p>
          <a:p>
            <a:pPr algn="ctr" defTabSz="762000" eaLnBrk="0" hangingPunct="0">
              <a:defRPr/>
            </a:pPr>
            <a:endParaRPr lang="en-GB" sz="1200" b="0" dirty="0">
              <a:solidFill>
                <a:schemeClr val="tx1"/>
              </a:solidFill>
              <a:latin typeface="Verdana" pitchFamily="34" charset="0"/>
            </a:endParaRPr>
          </a:p>
          <a:p>
            <a:pPr algn="ctr" defTabSz="762000" eaLnBrk="0" hangingPunct="0">
              <a:defRPr/>
            </a:pPr>
            <a:r>
              <a:rPr lang="en-GB" b="0" dirty="0">
                <a:solidFill>
                  <a:schemeClr val="tx1"/>
                </a:solidFill>
                <a:latin typeface="Verdana" pitchFamily="34" charset="0"/>
              </a:rPr>
              <a:t>Vendor specific file format</a:t>
            </a: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r>
              <a:rPr lang="en-GB" b="0" dirty="0" err="1">
                <a:solidFill>
                  <a:schemeClr val="tx1"/>
                </a:solidFill>
                <a:latin typeface="Verdana" pitchFamily="34" charset="0"/>
              </a:rPr>
              <a:t>mzXML</a:t>
            </a:r>
            <a:r>
              <a:rPr lang="en-GB" b="0" dirty="0">
                <a:solidFill>
                  <a:schemeClr val="tx1"/>
                </a:solidFill>
                <a:latin typeface="Verdana" pitchFamily="34" charset="0"/>
              </a:rPr>
              <a:t> [1]</a:t>
            </a:r>
          </a:p>
          <a:p>
            <a:pPr algn="ctr" defTabSz="762000" eaLnBrk="0" hangingPunct="0">
              <a:defRPr/>
            </a:pPr>
            <a:r>
              <a:rPr lang="en-GB" b="0" dirty="0">
                <a:solidFill>
                  <a:schemeClr val="tx1"/>
                </a:solidFill>
                <a:latin typeface="Verdana" pitchFamily="34" charset="0"/>
              </a:rPr>
              <a:t>(open data format)</a:t>
            </a:r>
          </a:p>
          <a:p>
            <a:pPr algn="ctr" defTabSz="762000" eaLnBrk="0" hangingPunct="0">
              <a:defRPr/>
            </a:pPr>
            <a:endParaRPr lang="en-GB" sz="900" b="0" dirty="0">
              <a:solidFill>
                <a:schemeClr val="tx1"/>
              </a:solidFill>
              <a:latin typeface="Verdana" pitchFamily="34" charset="0"/>
            </a:endParaRPr>
          </a:p>
        </p:txBody>
      </p:sp>
      <p:sp>
        <p:nvSpPr>
          <p:cNvPr id="178" name="Pfeil nach rechts 177"/>
          <p:cNvSpPr/>
          <p:nvPr/>
        </p:nvSpPr>
        <p:spPr bwMode="auto">
          <a:xfrm rot="5400000">
            <a:off x="2717573" y="27415688"/>
            <a:ext cx="1175204" cy="1479550"/>
          </a:xfrm>
          <a:prstGeom prst="rightArrow">
            <a:avLst>
              <a:gd name="adj1" fmla="val 50000"/>
              <a:gd name="adj2" fmla="val 70557"/>
            </a:avLst>
          </a:prstGeom>
          <a:ln w="38100">
            <a:solidFill>
              <a:schemeClr val="tx2">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sp>
        <p:nvSpPr>
          <p:cNvPr id="180" name="Pfeil nach rechts 179"/>
          <p:cNvSpPr/>
          <p:nvPr/>
        </p:nvSpPr>
        <p:spPr bwMode="auto">
          <a:xfrm rot="5400000">
            <a:off x="3062288" y="29894974"/>
            <a:ext cx="552450" cy="444500"/>
          </a:xfrm>
          <a:prstGeom prst="rightArrow">
            <a:avLst>
              <a:gd name="adj1" fmla="val 50000"/>
              <a:gd name="adj2" fmla="val 87725"/>
            </a:avLst>
          </a:prstGeom>
          <a:ln w="28575" cmpd="sng">
            <a:solidFill>
              <a:schemeClr val="tx2">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grpSp>
        <p:nvGrpSpPr>
          <p:cNvPr id="13" name="Group 12"/>
          <p:cNvGrpSpPr/>
          <p:nvPr/>
        </p:nvGrpSpPr>
        <p:grpSpPr>
          <a:xfrm>
            <a:off x="939006" y="18077836"/>
            <a:ext cx="4713288" cy="769441"/>
            <a:chOff x="958850" y="18750532"/>
            <a:chExt cx="4713288" cy="769441"/>
          </a:xfrm>
        </p:grpSpPr>
        <p:sp>
          <p:nvSpPr>
            <p:cNvPr id="103" name="Text Box 1388"/>
            <p:cNvSpPr txBox="1">
              <a:spLocks noChangeArrowheads="1"/>
            </p:cNvSpPr>
            <p:nvPr/>
          </p:nvSpPr>
          <p:spPr bwMode="auto">
            <a:xfrm>
              <a:off x="974725" y="19425220"/>
              <a:ext cx="4697413"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04" name="Text Box 139"/>
            <p:cNvSpPr txBox="1">
              <a:spLocks noChangeArrowheads="1"/>
            </p:cNvSpPr>
            <p:nvPr/>
          </p:nvSpPr>
          <p:spPr bwMode="auto">
            <a:xfrm>
              <a:off x="958850" y="18750532"/>
              <a:ext cx="4713288"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a:solidFill>
                    <a:schemeClr val="accent4">
                      <a:lumMod val="75000"/>
                      <a:lumOff val="25000"/>
                    </a:schemeClr>
                  </a:solidFill>
                  <a:latin typeface="Cambria" pitchFamily="18" charset="0"/>
                </a:rPr>
                <a:t>1. Pre-processing</a:t>
              </a:r>
              <a:endParaRPr lang="en-GB" sz="6000" b="0" dirty="0">
                <a:solidFill>
                  <a:schemeClr val="accent4">
                    <a:lumMod val="75000"/>
                    <a:lumOff val="25000"/>
                  </a:schemeClr>
                </a:solidFill>
                <a:latin typeface="Cambria" pitchFamily="18" charset="0"/>
              </a:endParaRPr>
            </a:p>
          </p:txBody>
        </p:sp>
      </p:grpSp>
      <p:sp>
        <p:nvSpPr>
          <p:cNvPr id="3" name="Text Box 139"/>
          <p:cNvSpPr txBox="1">
            <a:spLocks noChangeArrowheads="1"/>
          </p:cNvSpPr>
          <p:nvPr/>
        </p:nvSpPr>
        <p:spPr bwMode="auto">
          <a:xfrm>
            <a:off x="952500" y="5765356"/>
            <a:ext cx="7556500" cy="1200329"/>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eaLnBrk="0" hangingPunct="0">
              <a:defRPr/>
            </a:pPr>
            <a:r>
              <a:rPr lang="en-GB" sz="7200" b="0" dirty="0" smtClean="0">
                <a:solidFill>
                  <a:schemeClr val="accent4">
                    <a:lumMod val="75000"/>
                    <a:lumOff val="25000"/>
                  </a:schemeClr>
                </a:solidFill>
                <a:latin typeface="Cambria" pitchFamily="18" charset="0"/>
              </a:rPr>
              <a:t>Introduction</a:t>
            </a:r>
            <a:endParaRPr lang="en-GB" sz="9600" b="0" dirty="0">
              <a:solidFill>
                <a:schemeClr val="accent4">
                  <a:lumMod val="75000"/>
                  <a:lumOff val="25000"/>
                </a:schemeClr>
              </a:solidFill>
              <a:latin typeface="Cambria" pitchFamily="18" charset="0"/>
            </a:endParaRPr>
          </a:p>
        </p:txBody>
      </p:sp>
      <p:sp>
        <p:nvSpPr>
          <p:cNvPr id="6" name="Text Box 139"/>
          <p:cNvSpPr txBox="1">
            <a:spLocks noChangeArrowheads="1"/>
          </p:cNvSpPr>
          <p:nvPr/>
        </p:nvSpPr>
        <p:spPr bwMode="auto">
          <a:xfrm>
            <a:off x="14057538" y="5811523"/>
            <a:ext cx="6171582" cy="1107996"/>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eaLnBrk="0" hangingPunct="0">
              <a:defRPr/>
            </a:pPr>
            <a:r>
              <a:rPr lang="en-GB" sz="6600" b="0" dirty="0" smtClean="0">
                <a:solidFill>
                  <a:schemeClr val="accent4">
                    <a:lumMod val="75000"/>
                    <a:lumOff val="25000"/>
                  </a:schemeClr>
                </a:solidFill>
                <a:latin typeface="Cambria" pitchFamily="18" charset="0"/>
              </a:rPr>
              <a:t>LC-HRMS </a:t>
            </a:r>
            <a:r>
              <a:rPr lang="en-GB" sz="6600" b="0" dirty="0">
                <a:solidFill>
                  <a:schemeClr val="accent4">
                    <a:lumMod val="75000"/>
                    <a:lumOff val="25000"/>
                  </a:schemeClr>
                </a:solidFill>
                <a:latin typeface="Cambria" pitchFamily="18" charset="0"/>
              </a:rPr>
              <a:t>Data</a:t>
            </a:r>
          </a:p>
        </p:txBody>
      </p:sp>
      <p:sp>
        <p:nvSpPr>
          <p:cNvPr id="99" name="Text Box 139"/>
          <p:cNvSpPr txBox="1">
            <a:spLocks noChangeArrowheads="1"/>
          </p:cNvSpPr>
          <p:nvPr/>
        </p:nvSpPr>
        <p:spPr bwMode="auto">
          <a:xfrm>
            <a:off x="952500" y="16866943"/>
            <a:ext cx="19642755" cy="1107996"/>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eaLnBrk="0" hangingPunct="0">
              <a:defRPr/>
            </a:pPr>
            <a:r>
              <a:rPr lang="en-GB" sz="6600" b="0" dirty="0" smtClean="0">
                <a:solidFill>
                  <a:schemeClr val="accent4">
                    <a:lumMod val="75000"/>
                    <a:lumOff val="25000"/>
                  </a:schemeClr>
                </a:solidFill>
                <a:latin typeface="Cambria" pitchFamily="18" charset="0"/>
              </a:rPr>
              <a:t>Algorithm details</a:t>
            </a:r>
            <a:endParaRPr lang="en-GB" sz="6600" b="0" dirty="0">
              <a:solidFill>
                <a:schemeClr val="accent4">
                  <a:lumMod val="75000"/>
                  <a:lumOff val="25000"/>
                </a:schemeClr>
              </a:solidFill>
              <a:latin typeface="Cambria" pitchFamily="18" charset="0"/>
            </a:endParaRPr>
          </a:p>
        </p:txBody>
      </p:sp>
      <p:sp>
        <p:nvSpPr>
          <p:cNvPr id="283" name="Rectangle 1584"/>
          <p:cNvSpPr>
            <a:spLocks noChangeArrowheads="1"/>
          </p:cNvSpPr>
          <p:nvPr/>
        </p:nvSpPr>
        <p:spPr bwMode="auto">
          <a:xfrm>
            <a:off x="13617575" y="19216444"/>
            <a:ext cx="4746624" cy="7537961"/>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sz="2200" b="0" dirty="0" smtClean="0">
              <a:solidFill>
                <a:schemeClr val="tx1"/>
              </a:solidFill>
              <a:latin typeface="Verdana" pitchFamily="34" charset="0"/>
            </a:endParaRPr>
          </a:p>
          <a:p>
            <a:pPr algn="ctr" defTabSz="762000" eaLnBrk="0" hangingPunct="0">
              <a:defRPr/>
            </a:pPr>
            <a:r>
              <a:rPr lang="en-GB" b="0" dirty="0" smtClean="0">
                <a:solidFill>
                  <a:schemeClr val="tx1"/>
                </a:solidFill>
                <a:latin typeface="Verdana" pitchFamily="34" charset="0"/>
              </a:rPr>
              <a:t>Extract </a:t>
            </a:r>
            <a:r>
              <a:rPr lang="en-GB" dirty="0">
                <a:solidFill>
                  <a:schemeClr val="accent4">
                    <a:lumMod val="75000"/>
                    <a:lumOff val="25000"/>
                  </a:schemeClr>
                </a:solidFill>
                <a:latin typeface="Verdana" pitchFamily="34" charset="0"/>
              </a:rPr>
              <a:t>EIC</a:t>
            </a:r>
            <a:r>
              <a:rPr lang="en-GB" b="0" dirty="0">
                <a:solidFill>
                  <a:schemeClr val="tx1"/>
                </a:solidFill>
                <a:latin typeface="Verdana" pitchFamily="34" charset="0"/>
              </a:rPr>
              <a:t> for each m/z value group and separate </a:t>
            </a:r>
            <a:r>
              <a:rPr lang="en-GB" dirty="0">
                <a:solidFill>
                  <a:schemeClr val="accent4">
                    <a:lumMod val="75000"/>
                    <a:lumOff val="25000"/>
                  </a:schemeClr>
                </a:solidFill>
                <a:latin typeface="Verdana" pitchFamily="34" charset="0"/>
              </a:rPr>
              <a:t>chromatographic peaks </a:t>
            </a:r>
            <a:r>
              <a:rPr lang="en-GB" b="0" dirty="0" smtClean="0">
                <a:solidFill>
                  <a:schemeClr val="tx1"/>
                </a:solidFill>
                <a:latin typeface="Verdana" pitchFamily="34" charset="0"/>
              </a:rPr>
              <a:t>using </a:t>
            </a:r>
            <a:r>
              <a:rPr lang="en-GB" b="0" dirty="0" err="1" smtClean="0">
                <a:solidFill>
                  <a:schemeClr val="tx1"/>
                </a:solidFill>
                <a:latin typeface="Verdana" pitchFamily="34" charset="0"/>
              </a:rPr>
              <a:t>MassSpecWavelet</a:t>
            </a:r>
            <a:r>
              <a:rPr lang="en-GB" b="0" dirty="0" smtClean="0">
                <a:solidFill>
                  <a:schemeClr val="tx1"/>
                </a:solidFill>
                <a:latin typeface="Verdana" pitchFamily="34" charset="0"/>
              </a:rPr>
              <a:t> [3]</a:t>
            </a:r>
            <a:endParaRPr lang="en-GB" sz="2000"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3600"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1800" b="0" dirty="0" smtClean="0">
              <a:solidFill>
                <a:schemeClr val="tx1"/>
              </a:solidFill>
              <a:latin typeface="Verdana" pitchFamily="34" charset="0"/>
            </a:endParaRPr>
          </a:p>
          <a:p>
            <a:pPr algn="ctr" defTabSz="762000" eaLnBrk="0" hangingPunct="0">
              <a:defRPr/>
            </a:pPr>
            <a:r>
              <a:rPr lang="en-GB" dirty="0" smtClean="0">
                <a:solidFill>
                  <a:schemeClr val="accent4">
                    <a:lumMod val="75000"/>
                    <a:lumOff val="25000"/>
                  </a:schemeClr>
                </a:solidFill>
                <a:latin typeface="Verdana" pitchFamily="34" charset="0"/>
              </a:rPr>
              <a:t>Verify</a:t>
            </a:r>
            <a:r>
              <a:rPr lang="en-GB" b="0" dirty="0" smtClean="0">
                <a:solidFill>
                  <a:schemeClr val="tx1"/>
                </a:solidFill>
                <a:latin typeface="Verdana" pitchFamily="34" charset="0"/>
              </a:rPr>
              <a:t> corresponding isotopologues by calculating their </a:t>
            </a:r>
            <a:r>
              <a:rPr lang="en-GB" dirty="0" smtClean="0">
                <a:solidFill>
                  <a:schemeClr val="accent4">
                    <a:lumMod val="75000"/>
                    <a:lumOff val="25000"/>
                  </a:schemeClr>
                </a:solidFill>
                <a:latin typeface="Verdana" pitchFamily="34" charset="0"/>
              </a:rPr>
              <a:t>correlation coefficient</a:t>
            </a:r>
            <a:endParaRPr lang="en-GB" dirty="0">
              <a:solidFill>
                <a:schemeClr val="accent4">
                  <a:lumMod val="75000"/>
                  <a:lumOff val="25000"/>
                </a:schemeClr>
              </a:solidFill>
              <a:latin typeface="Verdana" pitchFamily="34" charset="0"/>
            </a:endParaRPr>
          </a:p>
        </p:txBody>
      </p:sp>
      <p:cxnSp>
        <p:nvCxnSpPr>
          <p:cNvPr id="2449" name="Gerade Verbindung 205"/>
          <p:cNvCxnSpPr>
            <a:cxnSpLocks noChangeShapeType="1"/>
          </p:cNvCxnSpPr>
          <p:nvPr/>
        </p:nvCxnSpPr>
        <p:spPr bwMode="auto">
          <a:xfrm rot="5400000">
            <a:off x="13053219" y="22662112"/>
            <a:ext cx="2390775" cy="1587"/>
          </a:xfrm>
          <a:prstGeom prst="line">
            <a:avLst/>
          </a:prstGeom>
          <a:noFill/>
          <a:ln w="38100" cap="rnd" algn="ctr">
            <a:solidFill>
              <a:schemeClr val="tx1"/>
            </a:solidFill>
            <a:round/>
            <a:headEnd/>
            <a:tailEnd/>
          </a:ln>
        </p:spPr>
      </p:cxnSp>
      <p:sp>
        <p:nvSpPr>
          <p:cNvPr id="2450" name="Rectangle 1584"/>
          <p:cNvSpPr>
            <a:spLocks noChangeArrowheads="1"/>
          </p:cNvSpPr>
          <p:nvPr/>
        </p:nvSpPr>
        <p:spPr bwMode="auto">
          <a:xfrm rot="16200000">
            <a:off x="13103225" y="22813718"/>
            <a:ext cx="1679575" cy="460375"/>
          </a:xfrm>
          <a:prstGeom prst="rect">
            <a:avLst/>
          </a:prstGeom>
          <a:noFill/>
          <a:ln w="12700">
            <a:noFill/>
            <a:miter lim="800000"/>
            <a:headEnd/>
            <a:tailEnd/>
          </a:ln>
        </p:spPr>
        <p:txBody>
          <a:bodyPr lIns="0" tIns="44450" rIns="0" bIns="44450">
            <a:spAutoFit/>
          </a:bodyPr>
          <a:lstStyle/>
          <a:p>
            <a:pPr defTabSz="762000" eaLnBrk="0" hangingPunct="0"/>
            <a:r>
              <a:rPr lang="en-GB" b="0" dirty="0">
                <a:solidFill>
                  <a:schemeClr val="tx1"/>
                </a:solidFill>
                <a:latin typeface="Verdana" pitchFamily="34" charset="0"/>
              </a:rPr>
              <a:t>Intensity</a:t>
            </a:r>
          </a:p>
        </p:txBody>
      </p:sp>
      <p:sp>
        <p:nvSpPr>
          <p:cNvPr id="2451" name="Rectangle 1584"/>
          <p:cNvSpPr>
            <a:spLocks noChangeArrowheads="1"/>
          </p:cNvSpPr>
          <p:nvPr/>
        </p:nvSpPr>
        <p:spPr bwMode="auto">
          <a:xfrm>
            <a:off x="14249400" y="23834482"/>
            <a:ext cx="2363788" cy="369887"/>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Retention Time</a:t>
            </a:r>
          </a:p>
        </p:txBody>
      </p:sp>
      <p:cxnSp>
        <p:nvCxnSpPr>
          <p:cNvPr id="2452" name="Gerade Verbindung 212"/>
          <p:cNvCxnSpPr>
            <a:cxnSpLocks noChangeShapeType="1"/>
          </p:cNvCxnSpPr>
          <p:nvPr/>
        </p:nvCxnSpPr>
        <p:spPr bwMode="auto">
          <a:xfrm rot="10800000">
            <a:off x="14249400" y="23858293"/>
            <a:ext cx="3835400" cy="1588"/>
          </a:xfrm>
          <a:prstGeom prst="line">
            <a:avLst/>
          </a:prstGeom>
          <a:noFill/>
          <a:ln w="38100" cap="rnd" algn="ctr">
            <a:solidFill>
              <a:schemeClr val="tx1"/>
            </a:solidFill>
            <a:round/>
            <a:headEnd/>
            <a:tailEnd/>
          </a:ln>
        </p:spPr>
      </p:cxnSp>
      <p:cxnSp>
        <p:nvCxnSpPr>
          <p:cNvPr id="293" name="Gerade Verbindung 292"/>
          <p:cNvCxnSpPr/>
          <p:nvPr/>
        </p:nvCxnSpPr>
        <p:spPr bwMode="auto">
          <a:xfrm>
            <a:off x="15633700" y="21433075"/>
            <a:ext cx="2381" cy="3026875"/>
          </a:xfrm>
          <a:prstGeom prst="line">
            <a:avLst/>
          </a:prstGeom>
          <a:solidFill>
            <a:schemeClr val="accent1"/>
          </a:solidFill>
          <a:ln w="38100" cap="flat" cmpd="sng" algn="ctr">
            <a:solidFill>
              <a:schemeClr val="accent2">
                <a:lumMod val="75000"/>
              </a:schemeClr>
            </a:solidFill>
            <a:prstDash val="dashDot"/>
            <a:round/>
            <a:headEnd type="none" w="med" len="med"/>
            <a:tailEnd type="none" w="med" len="med"/>
          </a:ln>
          <a:effectLst/>
        </p:spPr>
      </p:cxnSp>
      <p:cxnSp>
        <p:nvCxnSpPr>
          <p:cNvPr id="295" name="Gerade Verbindung 294"/>
          <p:cNvCxnSpPr/>
          <p:nvPr/>
        </p:nvCxnSpPr>
        <p:spPr bwMode="auto">
          <a:xfrm>
            <a:off x="16239175" y="21433075"/>
            <a:ext cx="0" cy="3026875"/>
          </a:xfrm>
          <a:prstGeom prst="line">
            <a:avLst/>
          </a:prstGeom>
          <a:solidFill>
            <a:schemeClr val="accent1"/>
          </a:solidFill>
          <a:ln w="38100" cap="flat" cmpd="sng" algn="ctr">
            <a:solidFill>
              <a:schemeClr val="accent2">
                <a:lumMod val="75000"/>
              </a:schemeClr>
            </a:solidFill>
            <a:prstDash val="dashDot"/>
            <a:round/>
            <a:headEnd type="none" w="med" len="med"/>
            <a:tailEnd type="none" w="med" len="med"/>
          </a:ln>
          <a:effectLst/>
        </p:spPr>
      </p:cxnSp>
      <p:cxnSp>
        <p:nvCxnSpPr>
          <p:cNvPr id="296" name="Gerade Verbindung 295"/>
          <p:cNvCxnSpPr/>
          <p:nvPr/>
        </p:nvCxnSpPr>
        <p:spPr bwMode="auto">
          <a:xfrm>
            <a:off x="17022826" y="21433075"/>
            <a:ext cx="3905" cy="3026875"/>
          </a:xfrm>
          <a:prstGeom prst="line">
            <a:avLst/>
          </a:prstGeom>
          <a:solidFill>
            <a:schemeClr val="accent1"/>
          </a:solidFill>
          <a:ln w="38100" cap="flat" cmpd="sng" algn="ctr">
            <a:solidFill>
              <a:schemeClr val="accent5">
                <a:lumMod val="50000"/>
              </a:schemeClr>
            </a:solidFill>
            <a:prstDash val="dashDot"/>
            <a:round/>
            <a:headEnd type="none" w="med" len="med"/>
            <a:tailEnd type="none" w="med" len="med"/>
          </a:ln>
          <a:effectLst/>
        </p:spPr>
      </p:cxnSp>
      <p:cxnSp>
        <p:nvCxnSpPr>
          <p:cNvPr id="298" name="Gerade Verbindung 297"/>
          <p:cNvCxnSpPr/>
          <p:nvPr/>
        </p:nvCxnSpPr>
        <p:spPr bwMode="auto">
          <a:xfrm flipH="1">
            <a:off x="17568354" y="21433077"/>
            <a:ext cx="1" cy="3033950"/>
          </a:xfrm>
          <a:prstGeom prst="line">
            <a:avLst/>
          </a:prstGeom>
          <a:solidFill>
            <a:schemeClr val="accent1"/>
          </a:solidFill>
          <a:ln w="38100" cap="flat" cmpd="sng" algn="ctr">
            <a:solidFill>
              <a:schemeClr val="accent5">
                <a:lumMod val="50000"/>
              </a:schemeClr>
            </a:solidFill>
            <a:prstDash val="dashDot"/>
            <a:round/>
            <a:headEnd type="none" w="med" len="med"/>
            <a:tailEnd type="none" w="med" len="med"/>
          </a:ln>
          <a:effectLst/>
        </p:spPr>
      </p:cxnSp>
      <p:sp>
        <p:nvSpPr>
          <p:cNvPr id="300" name="Rectangle 1584"/>
          <p:cNvSpPr>
            <a:spLocks noChangeArrowheads="1"/>
          </p:cNvSpPr>
          <p:nvPr/>
        </p:nvSpPr>
        <p:spPr bwMode="auto">
          <a:xfrm>
            <a:off x="15447010" y="24467027"/>
            <a:ext cx="1127125" cy="369887"/>
          </a:xfrm>
          <a:prstGeom prst="rect">
            <a:avLst/>
          </a:prstGeom>
          <a:noFill/>
          <a:ln w="12700">
            <a:noFill/>
            <a:miter lim="800000"/>
            <a:headEnd/>
            <a:tailEnd/>
          </a:ln>
        </p:spPr>
        <p:txBody>
          <a:bodyPr lIns="0" tIns="0" rIns="0" bIns="0">
            <a:spAutoFit/>
          </a:bodyPr>
          <a:lstStyle/>
          <a:p>
            <a:pPr defTabSz="762000" eaLnBrk="0" hangingPunct="0">
              <a:defRPr/>
            </a:pPr>
            <a:r>
              <a:rPr lang="en-GB" b="0" dirty="0">
                <a:solidFill>
                  <a:schemeClr val="accent2">
                    <a:lumMod val="75000"/>
                  </a:schemeClr>
                </a:solidFill>
                <a:latin typeface="Verdana" pitchFamily="34" charset="0"/>
              </a:rPr>
              <a:t>Peak 1</a:t>
            </a:r>
          </a:p>
        </p:txBody>
      </p:sp>
      <p:sp>
        <p:nvSpPr>
          <p:cNvPr id="301" name="Rectangle 1584"/>
          <p:cNvSpPr>
            <a:spLocks noChangeArrowheads="1"/>
          </p:cNvSpPr>
          <p:nvPr/>
        </p:nvSpPr>
        <p:spPr bwMode="auto">
          <a:xfrm>
            <a:off x="16834485" y="24467027"/>
            <a:ext cx="1127125" cy="369887"/>
          </a:xfrm>
          <a:prstGeom prst="rect">
            <a:avLst/>
          </a:prstGeom>
          <a:noFill/>
          <a:ln w="12700">
            <a:noFill/>
            <a:miter lim="800000"/>
            <a:headEnd/>
            <a:tailEnd/>
          </a:ln>
        </p:spPr>
        <p:txBody>
          <a:bodyPr lIns="0" tIns="0" rIns="0" bIns="0">
            <a:spAutoFit/>
          </a:bodyPr>
          <a:lstStyle/>
          <a:p>
            <a:pPr defTabSz="762000" eaLnBrk="0" hangingPunct="0">
              <a:defRPr/>
            </a:pPr>
            <a:r>
              <a:rPr lang="en-GB" b="0" dirty="0">
                <a:solidFill>
                  <a:schemeClr val="accent5">
                    <a:lumMod val="50000"/>
                  </a:schemeClr>
                </a:solidFill>
                <a:latin typeface="Verdana" pitchFamily="34" charset="0"/>
              </a:rPr>
              <a:t>Peak 2</a:t>
            </a:r>
          </a:p>
        </p:txBody>
      </p:sp>
      <p:grpSp>
        <p:nvGrpSpPr>
          <p:cNvPr id="15" name="Group 14"/>
          <p:cNvGrpSpPr/>
          <p:nvPr/>
        </p:nvGrpSpPr>
        <p:grpSpPr>
          <a:xfrm>
            <a:off x="13644466" y="18077836"/>
            <a:ext cx="4698000" cy="769441"/>
            <a:chOff x="13538200" y="18750532"/>
            <a:chExt cx="4698000" cy="769441"/>
          </a:xfrm>
        </p:grpSpPr>
        <p:sp>
          <p:nvSpPr>
            <p:cNvPr id="147" name="Text Box 1388"/>
            <p:cNvSpPr txBox="1">
              <a:spLocks noChangeArrowheads="1"/>
            </p:cNvSpPr>
            <p:nvPr/>
          </p:nvSpPr>
          <p:spPr bwMode="auto">
            <a:xfrm>
              <a:off x="13538200" y="19425220"/>
              <a:ext cx="4698000"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46" name="Text Box 139"/>
            <p:cNvSpPr txBox="1">
              <a:spLocks noChangeArrowheads="1"/>
            </p:cNvSpPr>
            <p:nvPr/>
          </p:nvSpPr>
          <p:spPr bwMode="auto">
            <a:xfrm>
              <a:off x="13538200" y="18750532"/>
              <a:ext cx="4698000"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a:solidFill>
                    <a:schemeClr val="accent4">
                      <a:lumMod val="75000"/>
                      <a:lumOff val="25000"/>
                    </a:schemeClr>
                  </a:solidFill>
                  <a:latin typeface="Cambria" pitchFamily="18" charset="0"/>
                </a:rPr>
                <a:t>3. Peak </a:t>
              </a:r>
              <a:r>
                <a:rPr lang="en-GB" sz="4400" b="0" dirty="0" smtClean="0">
                  <a:solidFill>
                    <a:schemeClr val="accent4">
                      <a:lumMod val="75000"/>
                      <a:lumOff val="25000"/>
                    </a:schemeClr>
                  </a:solidFill>
                  <a:latin typeface="Cambria" pitchFamily="18" charset="0"/>
                </a:rPr>
                <a:t>picking</a:t>
              </a:r>
              <a:endParaRPr lang="en-GB" sz="6000" b="0" dirty="0">
                <a:solidFill>
                  <a:schemeClr val="accent4">
                    <a:lumMod val="75000"/>
                    <a:lumOff val="25000"/>
                  </a:schemeClr>
                </a:solidFill>
                <a:latin typeface="Cambria" pitchFamily="18" charset="0"/>
              </a:endParaRPr>
            </a:p>
          </p:txBody>
        </p:sp>
      </p:grpSp>
      <p:grpSp>
        <p:nvGrpSpPr>
          <p:cNvPr id="16" name="Group 15"/>
          <p:cNvGrpSpPr/>
          <p:nvPr/>
        </p:nvGrpSpPr>
        <p:grpSpPr>
          <a:xfrm>
            <a:off x="19977645" y="18077836"/>
            <a:ext cx="4698000" cy="769441"/>
            <a:chOff x="19777075" y="18750532"/>
            <a:chExt cx="4698000" cy="769441"/>
          </a:xfrm>
        </p:grpSpPr>
        <p:sp>
          <p:nvSpPr>
            <p:cNvPr id="149" name="Text Box 1388"/>
            <p:cNvSpPr txBox="1">
              <a:spLocks noChangeArrowheads="1"/>
            </p:cNvSpPr>
            <p:nvPr/>
          </p:nvSpPr>
          <p:spPr bwMode="auto">
            <a:xfrm>
              <a:off x="19777075" y="19425220"/>
              <a:ext cx="4698000"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48" name="Text Box 139"/>
            <p:cNvSpPr txBox="1">
              <a:spLocks noChangeArrowheads="1"/>
            </p:cNvSpPr>
            <p:nvPr/>
          </p:nvSpPr>
          <p:spPr bwMode="auto">
            <a:xfrm>
              <a:off x="19777075" y="18750532"/>
              <a:ext cx="4697999"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a:solidFill>
                    <a:schemeClr val="accent4">
                      <a:lumMod val="75000"/>
                      <a:lumOff val="25000"/>
                    </a:schemeClr>
                  </a:solidFill>
                  <a:latin typeface="Cambria" pitchFamily="18" charset="0"/>
                </a:rPr>
                <a:t>4. </a:t>
              </a:r>
              <a:r>
                <a:rPr lang="en-GB" sz="4400" b="0" dirty="0" smtClean="0">
                  <a:solidFill>
                    <a:schemeClr val="accent4">
                      <a:lumMod val="75000"/>
                      <a:lumOff val="25000"/>
                    </a:schemeClr>
                  </a:solidFill>
                  <a:latin typeface="Cambria" pitchFamily="18" charset="0"/>
                </a:rPr>
                <a:t>Feature grouping</a:t>
              </a:r>
              <a:endParaRPr lang="en-GB" sz="6600" b="0" dirty="0">
                <a:solidFill>
                  <a:schemeClr val="accent4">
                    <a:lumMod val="75000"/>
                    <a:lumOff val="25000"/>
                  </a:schemeClr>
                </a:solidFill>
                <a:latin typeface="Cambria" pitchFamily="18" charset="0"/>
              </a:endParaRPr>
            </a:p>
          </p:txBody>
        </p:sp>
      </p:grpSp>
      <p:sp>
        <p:nvSpPr>
          <p:cNvPr id="340" name="Text Box 139"/>
          <p:cNvSpPr txBox="1">
            <a:spLocks noChangeArrowheads="1"/>
          </p:cNvSpPr>
          <p:nvPr/>
        </p:nvSpPr>
        <p:spPr bwMode="auto">
          <a:xfrm>
            <a:off x="952499" y="32375469"/>
            <a:ext cx="24980901" cy="1015663"/>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pPr eaLnBrk="0" hangingPunct="0">
              <a:defRPr/>
            </a:pPr>
            <a:r>
              <a:rPr lang="en-GB" sz="6600" b="0" dirty="0" smtClean="0">
                <a:solidFill>
                  <a:schemeClr val="accent4">
                    <a:lumMod val="75000"/>
                    <a:lumOff val="25000"/>
                  </a:schemeClr>
                </a:solidFill>
                <a:latin typeface="Cambria" pitchFamily="18" charset="0"/>
              </a:rPr>
              <a:t>Experimental section</a:t>
            </a:r>
            <a:endParaRPr lang="en-GB" sz="6600" b="0" dirty="0">
              <a:solidFill>
                <a:schemeClr val="accent4">
                  <a:lumMod val="75000"/>
                  <a:lumOff val="25000"/>
                </a:schemeClr>
              </a:solidFill>
              <a:latin typeface="Cambria" pitchFamily="18" charset="0"/>
            </a:endParaRPr>
          </a:p>
        </p:txBody>
      </p:sp>
      <p:sp>
        <p:nvSpPr>
          <p:cNvPr id="247" name="Text Box 1388"/>
          <p:cNvSpPr txBox="1">
            <a:spLocks noChangeArrowheads="1"/>
          </p:cNvSpPr>
          <p:nvPr/>
        </p:nvSpPr>
        <p:spPr bwMode="auto">
          <a:xfrm>
            <a:off x="974725" y="34340793"/>
            <a:ext cx="9720000" cy="7315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249" name="Text Box 139"/>
          <p:cNvSpPr txBox="1">
            <a:spLocks noChangeArrowheads="1"/>
          </p:cNvSpPr>
          <p:nvPr/>
        </p:nvSpPr>
        <p:spPr bwMode="auto">
          <a:xfrm>
            <a:off x="958849" y="33689919"/>
            <a:ext cx="7915276"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smtClean="0">
                <a:solidFill>
                  <a:schemeClr val="accent4">
                    <a:lumMod val="75000"/>
                    <a:lumOff val="25000"/>
                  </a:schemeClr>
                </a:solidFill>
                <a:latin typeface="Cambria" pitchFamily="18" charset="0"/>
              </a:rPr>
              <a:t>Experimental Setup &amp; Results</a:t>
            </a:r>
            <a:endParaRPr lang="en-GB" sz="6000" b="0" dirty="0">
              <a:solidFill>
                <a:schemeClr val="accent4">
                  <a:lumMod val="75000"/>
                  <a:lumOff val="25000"/>
                </a:schemeClr>
              </a:solidFill>
              <a:latin typeface="Cambria" pitchFamily="18" charset="0"/>
            </a:endParaRPr>
          </a:p>
        </p:txBody>
      </p:sp>
      <p:sp>
        <p:nvSpPr>
          <p:cNvPr id="250" name="Rectangle 1584"/>
          <p:cNvSpPr>
            <a:spLocks noChangeArrowheads="1"/>
          </p:cNvSpPr>
          <p:nvPr/>
        </p:nvSpPr>
        <p:spPr bwMode="auto">
          <a:xfrm>
            <a:off x="952499" y="34470719"/>
            <a:ext cx="9742225" cy="4152419"/>
          </a:xfrm>
          <a:prstGeom prst="rect">
            <a:avLst/>
          </a:prstGeom>
          <a:noFill/>
          <a:ln w="12700">
            <a:noFill/>
            <a:miter lim="800000"/>
            <a:headEnd/>
            <a:tailEnd/>
          </a:ln>
        </p:spPr>
        <p:txBody>
          <a:bodyPr wrap="square" lIns="90488" tIns="44450" rIns="90488" bIns="44450">
            <a:spAutoFit/>
          </a:bodyPr>
          <a:lstStyle/>
          <a:p>
            <a:pPr algn="just" defTabSz="762000" eaLnBrk="0" hangingPunct="0">
              <a:defRPr/>
            </a:pPr>
            <a:r>
              <a:rPr lang="en-GB" b="0" dirty="0">
                <a:solidFill>
                  <a:schemeClr val="tx1"/>
                </a:solidFill>
                <a:latin typeface="Verdana" pitchFamily="34" charset="0"/>
              </a:rPr>
              <a:t>Verification of the algorithms performance was done using </a:t>
            </a:r>
            <a:r>
              <a:rPr lang="en-GB" dirty="0">
                <a:solidFill>
                  <a:schemeClr val="accent4">
                    <a:lumMod val="75000"/>
                    <a:lumOff val="25000"/>
                  </a:schemeClr>
                </a:solidFill>
                <a:latin typeface="Verdana" pitchFamily="34" charset="0"/>
              </a:rPr>
              <a:t>19 mycotoxin substances </a:t>
            </a:r>
            <a:r>
              <a:rPr lang="en-GB" b="0" dirty="0">
                <a:solidFill>
                  <a:schemeClr val="tx1"/>
                </a:solidFill>
                <a:latin typeface="Verdana" pitchFamily="34" charset="0"/>
              </a:rPr>
              <a:t>available as </a:t>
            </a:r>
            <a:r>
              <a:rPr lang="en-GB" b="0" baseline="30000" dirty="0">
                <a:solidFill>
                  <a:schemeClr val="tx1"/>
                </a:solidFill>
                <a:latin typeface="Verdana" pitchFamily="34" charset="0"/>
              </a:rPr>
              <a:t>12</a:t>
            </a:r>
            <a:r>
              <a:rPr lang="en-GB" b="0" dirty="0">
                <a:solidFill>
                  <a:schemeClr val="tx1"/>
                </a:solidFill>
                <a:latin typeface="Verdana" pitchFamily="34" charset="0"/>
              </a:rPr>
              <a:t>C- and </a:t>
            </a:r>
            <a:r>
              <a:rPr lang="en-GB" b="0" baseline="30000" dirty="0">
                <a:solidFill>
                  <a:schemeClr val="tx1"/>
                </a:solidFill>
                <a:latin typeface="Verdana" pitchFamily="34" charset="0"/>
              </a:rPr>
              <a:t>13</a:t>
            </a:r>
            <a:r>
              <a:rPr lang="en-GB" b="0" dirty="0">
                <a:solidFill>
                  <a:schemeClr val="tx1"/>
                </a:solidFill>
                <a:latin typeface="Verdana" pitchFamily="34" charset="0"/>
              </a:rPr>
              <a:t>C- labelled pure </a:t>
            </a:r>
            <a:r>
              <a:rPr lang="en-GB" b="0" dirty="0" smtClean="0">
                <a:solidFill>
                  <a:schemeClr val="tx1"/>
                </a:solidFill>
                <a:latin typeface="Verdana" pitchFamily="34" charset="0"/>
              </a:rPr>
              <a:t>standards</a:t>
            </a:r>
          </a:p>
          <a:p>
            <a:pPr algn="just" defTabSz="762000" eaLnBrk="0" hangingPunct="0">
              <a:defRPr/>
            </a:pPr>
            <a:endParaRPr lang="en-GB" dirty="0" smtClean="0">
              <a:solidFill>
                <a:schemeClr val="accent4">
                  <a:lumMod val="75000"/>
                  <a:lumOff val="25000"/>
                </a:schemeClr>
              </a:solidFill>
              <a:latin typeface="Verdana" pitchFamily="34" charset="0"/>
            </a:endParaRPr>
          </a:p>
          <a:p>
            <a:pPr algn="just" defTabSz="762000" eaLnBrk="0" hangingPunct="0">
              <a:defRPr/>
            </a:pPr>
            <a:r>
              <a:rPr lang="en-GB" dirty="0" smtClean="0">
                <a:solidFill>
                  <a:schemeClr val="accent4">
                    <a:lumMod val="75000"/>
                    <a:lumOff val="25000"/>
                  </a:schemeClr>
                </a:solidFill>
                <a:latin typeface="Verdana" pitchFamily="34" charset="0"/>
              </a:rPr>
              <a:t>17</a:t>
            </a:r>
            <a:r>
              <a:rPr lang="en-GB" b="0" dirty="0" smtClean="0">
                <a:solidFill>
                  <a:schemeClr val="tx1"/>
                </a:solidFill>
                <a:latin typeface="Verdana" pitchFamily="34" charset="0"/>
              </a:rPr>
              <a:t> </a:t>
            </a:r>
            <a:r>
              <a:rPr lang="en-GB" dirty="0" smtClean="0">
                <a:solidFill>
                  <a:schemeClr val="accent4">
                    <a:lumMod val="75000"/>
                    <a:lumOff val="25000"/>
                  </a:schemeClr>
                </a:solidFill>
                <a:latin typeface="Verdana" pitchFamily="34" charset="0"/>
              </a:rPr>
              <a:t>have been correctly assigned </a:t>
            </a:r>
            <a:r>
              <a:rPr lang="en-GB" b="0" dirty="0" smtClean="0">
                <a:solidFill>
                  <a:schemeClr val="tx1"/>
                </a:solidFill>
                <a:latin typeface="Verdana" pitchFamily="34" charset="0"/>
              </a:rPr>
              <a:t>in the LC-HRMS data. Various adduct ions have been recorded in both, positive and negative, ESI mode. The </a:t>
            </a:r>
            <a:r>
              <a:rPr lang="en-GB" dirty="0" smtClean="0">
                <a:solidFill>
                  <a:schemeClr val="accent4">
                    <a:lumMod val="75000"/>
                    <a:lumOff val="25000"/>
                  </a:schemeClr>
                </a:solidFill>
                <a:latin typeface="Verdana" pitchFamily="34" charset="0"/>
              </a:rPr>
              <a:t>correct number of C-atoms </a:t>
            </a:r>
            <a:r>
              <a:rPr lang="en-GB" b="0" dirty="0" smtClean="0">
                <a:solidFill>
                  <a:schemeClr val="tx1"/>
                </a:solidFill>
                <a:latin typeface="Verdana" pitchFamily="34" charset="0"/>
              </a:rPr>
              <a:t>was assigned to each extracted feature by the developed algorithm</a:t>
            </a:r>
          </a:p>
          <a:p>
            <a:pPr algn="just" defTabSz="762000" eaLnBrk="0" hangingPunct="0">
              <a:defRPr/>
            </a:pPr>
            <a:endParaRPr lang="en-GB" b="0" dirty="0">
              <a:solidFill>
                <a:schemeClr val="tx1"/>
              </a:solidFill>
              <a:latin typeface="Verdana" pitchFamily="34" charset="0"/>
            </a:endParaRPr>
          </a:p>
          <a:p>
            <a:pPr algn="just" defTabSz="762000" eaLnBrk="0" hangingPunct="0">
              <a:defRPr/>
            </a:pPr>
            <a:endParaRPr lang="en-GB" dirty="0">
              <a:solidFill>
                <a:schemeClr val="accent4">
                  <a:lumMod val="75000"/>
                  <a:lumOff val="25000"/>
                </a:schemeClr>
              </a:solidFill>
              <a:latin typeface="Verdana" pitchFamily="34" charset="0"/>
            </a:endParaRPr>
          </a:p>
        </p:txBody>
      </p:sp>
      <p:cxnSp>
        <p:nvCxnSpPr>
          <p:cNvPr id="246" name="Gerade Verbindung 245"/>
          <p:cNvCxnSpPr/>
          <p:nvPr/>
        </p:nvCxnSpPr>
        <p:spPr bwMode="auto">
          <a:xfrm>
            <a:off x="7920038" y="21540543"/>
            <a:ext cx="3825875" cy="1588"/>
          </a:xfrm>
          <a:prstGeom prst="line">
            <a:avLst/>
          </a:prstGeom>
          <a:solidFill>
            <a:schemeClr val="accent1"/>
          </a:solidFill>
          <a:ln w="38100" cap="flat" cmpd="sng" algn="ctr">
            <a:solidFill>
              <a:schemeClr val="accent6">
                <a:lumMod val="75000"/>
              </a:schemeClr>
            </a:solidFill>
            <a:prstDash val="dashDot"/>
            <a:round/>
            <a:headEnd type="none" w="med" len="med"/>
            <a:tailEnd type="none" w="med" len="med"/>
          </a:ln>
          <a:effectLst/>
        </p:spPr>
      </p:cxnSp>
      <p:sp>
        <p:nvSpPr>
          <p:cNvPr id="261" name="Rectangle 1584"/>
          <p:cNvSpPr>
            <a:spLocks noChangeArrowheads="1"/>
          </p:cNvSpPr>
          <p:nvPr/>
        </p:nvSpPr>
        <p:spPr bwMode="auto">
          <a:xfrm rot="16200000">
            <a:off x="10773569" y="20415799"/>
            <a:ext cx="1625600" cy="369888"/>
          </a:xfrm>
          <a:prstGeom prst="rect">
            <a:avLst/>
          </a:prstGeom>
          <a:noFill/>
          <a:ln w="12700">
            <a:noFill/>
            <a:miter lim="800000"/>
            <a:headEnd/>
            <a:tailEnd/>
          </a:ln>
        </p:spPr>
        <p:txBody>
          <a:bodyPr lIns="0" tIns="0" rIns="0" bIns="0">
            <a:spAutoFit/>
          </a:bodyPr>
          <a:lstStyle/>
          <a:p>
            <a:pPr defTabSz="762000" eaLnBrk="0" hangingPunct="0">
              <a:defRPr/>
            </a:pPr>
            <a:r>
              <a:rPr lang="en-GB" b="0" dirty="0">
                <a:solidFill>
                  <a:schemeClr val="accent6">
                    <a:lumMod val="75000"/>
                  </a:schemeClr>
                </a:solidFill>
                <a:latin typeface="Verdana" pitchFamily="34" charset="0"/>
              </a:rPr>
              <a:t>Threshold</a:t>
            </a:r>
          </a:p>
        </p:txBody>
      </p:sp>
      <p:cxnSp>
        <p:nvCxnSpPr>
          <p:cNvPr id="2295" name="Gerade Verbindung mit Pfeil 264"/>
          <p:cNvCxnSpPr>
            <a:cxnSpLocks noChangeShapeType="1"/>
          </p:cNvCxnSpPr>
          <p:nvPr/>
        </p:nvCxnSpPr>
        <p:spPr bwMode="auto">
          <a:xfrm>
            <a:off x="9263063" y="24101833"/>
            <a:ext cx="1163637" cy="1587"/>
          </a:xfrm>
          <a:prstGeom prst="straightConnector1">
            <a:avLst/>
          </a:prstGeom>
          <a:noFill/>
          <a:ln w="38100" algn="ctr">
            <a:solidFill>
              <a:schemeClr val="tx1"/>
            </a:solidFill>
            <a:round/>
            <a:headEnd type="arrow" w="med" len="med"/>
            <a:tailEnd type="arrow" w="med" len="med"/>
          </a:ln>
        </p:spPr>
      </p:cxnSp>
      <p:sp>
        <p:nvSpPr>
          <p:cNvPr id="2296" name="Rectangle 1584"/>
          <p:cNvSpPr>
            <a:spLocks noChangeArrowheads="1"/>
          </p:cNvSpPr>
          <p:nvPr/>
        </p:nvSpPr>
        <p:spPr bwMode="auto">
          <a:xfrm>
            <a:off x="9386888" y="23600183"/>
            <a:ext cx="1679575" cy="368300"/>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 m/z</a:t>
            </a:r>
          </a:p>
        </p:txBody>
      </p:sp>
      <p:cxnSp>
        <p:nvCxnSpPr>
          <p:cNvPr id="2121" name="Form 281"/>
          <p:cNvCxnSpPr>
            <a:cxnSpLocks noChangeShapeType="1"/>
            <a:stCxn id="136" idx="2"/>
            <a:endCxn id="283" idx="0"/>
          </p:cNvCxnSpPr>
          <p:nvPr/>
        </p:nvCxnSpPr>
        <p:spPr bwMode="auto">
          <a:xfrm rot="5400000" flipH="1" flipV="1">
            <a:off x="8662642" y="20210989"/>
            <a:ext cx="8322790" cy="6333699"/>
          </a:xfrm>
          <a:prstGeom prst="bentConnector5">
            <a:avLst>
              <a:gd name="adj1" fmla="val -2747"/>
              <a:gd name="adj2" fmla="val 49784"/>
              <a:gd name="adj3" fmla="val 102747"/>
            </a:avLst>
          </a:prstGeom>
          <a:noFill/>
          <a:ln w="38100" algn="ctr">
            <a:solidFill>
              <a:schemeClr val="tx1"/>
            </a:solidFill>
            <a:round/>
            <a:headEnd/>
            <a:tailEnd type="arrow" w="med" len="med"/>
          </a:ln>
          <a:effectLst>
            <a:outerShdw blurRad="50800" dist="38100" dir="2700000" algn="tl" rotWithShape="0">
              <a:prstClr val="black">
                <a:alpha val="40000"/>
              </a:prstClr>
            </a:outerShdw>
          </a:effectLst>
        </p:spPr>
      </p:cxnSp>
      <p:grpSp>
        <p:nvGrpSpPr>
          <p:cNvPr id="196" name="Gruppieren 195"/>
          <p:cNvGrpSpPr/>
          <p:nvPr/>
        </p:nvGrpSpPr>
        <p:grpSpPr>
          <a:xfrm>
            <a:off x="14395678" y="7111001"/>
            <a:ext cx="3395774" cy="5018362"/>
            <a:chOff x="17936660" y="10648950"/>
            <a:chExt cx="2884996" cy="4263521"/>
          </a:xfrm>
        </p:grpSpPr>
        <p:cxnSp>
          <p:nvCxnSpPr>
            <p:cNvPr id="2327" name="Gerade Verbindung 205"/>
            <p:cNvCxnSpPr>
              <a:cxnSpLocks noChangeShapeType="1"/>
            </p:cNvCxnSpPr>
            <p:nvPr/>
          </p:nvCxnSpPr>
          <p:spPr bwMode="auto">
            <a:xfrm rot="5400000">
              <a:off x="17623631" y="11487944"/>
              <a:ext cx="1679575" cy="1588"/>
            </a:xfrm>
            <a:prstGeom prst="line">
              <a:avLst/>
            </a:prstGeom>
            <a:noFill/>
            <a:ln w="38100" cap="rnd" algn="ctr">
              <a:solidFill>
                <a:schemeClr val="tx1"/>
              </a:solidFill>
              <a:round/>
              <a:headEnd/>
              <a:tailEnd/>
            </a:ln>
          </p:spPr>
        </p:cxnSp>
        <p:cxnSp>
          <p:nvCxnSpPr>
            <p:cNvPr id="2328" name="Gerade Verbindung 206"/>
            <p:cNvCxnSpPr>
              <a:cxnSpLocks noChangeShapeType="1"/>
            </p:cNvCxnSpPr>
            <p:nvPr/>
          </p:nvCxnSpPr>
          <p:spPr bwMode="auto">
            <a:xfrm rot="5400000" flipH="1" flipV="1">
              <a:off x="18061781" y="11707019"/>
              <a:ext cx="1241425" cy="1588"/>
            </a:xfrm>
            <a:prstGeom prst="line">
              <a:avLst/>
            </a:prstGeom>
            <a:noFill/>
            <a:ln w="38100" algn="ctr">
              <a:solidFill>
                <a:srgbClr val="F79646"/>
              </a:solidFill>
              <a:round/>
              <a:headEnd/>
              <a:tailEnd/>
            </a:ln>
          </p:spPr>
        </p:cxnSp>
        <p:cxnSp>
          <p:nvCxnSpPr>
            <p:cNvPr id="2329" name="Gerade Verbindung 207"/>
            <p:cNvCxnSpPr>
              <a:cxnSpLocks noChangeShapeType="1"/>
            </p:cNvCxnSpPr>
            <p:nvPr/>
          </p:nvCxnSpPr>
          <p:spPr bwMode="auto">
            <a:xfrm rot="5400000" flipH="1" flipV="1">
              <a:off x="18503900" y="11998325"/>
              <a:ext cx="658813" cy="1587"/>
            </a:xfrm>
            <a:prstGeom prst="line">
              <a:avLst/>
            </a:prstGeom>
            <a:noFill/>
            <a:ln w="38100" algn="ctr">
              <a:solidFill>
                <a:srgbClr val="F79646"/>
              </a:solidFill>
              <a:round/>
              <a:headEnd/>
              <a:tailEnd/>
            </a:ln>
          </p:spPr>
        </p:cxnSp>
        <p:cxnSp>
          <p:nvCxnSpPr>
            <p:cNvPr id="2330" name="Gerade Verbindung 208"/>
            <p:cNvCxnSpPr>
              <a:cxnSpLocks noChangeShapeType="1"/>
            </p:cNvCxnSpPr>
            <p:nvPr/>
          </p:nvCxnSpPr>
          <p:spPr bwMode="auto">
            <a:xfrm rot="5400000" flipH="1" flipV="1">
              <a:off x="18768219" y="12108656"/>
              <a:ext cx="438150" cy="1588"/>
            </a:xfrm>
            <a:prstGeom prst="line">
              <a:avLst/>
            </a:prstGeom>
            <a:noFill/>
            <a:ln w="38100" algn="ctr">
              <a:solidFill>
                <a:srgbClr val="F79646"/>
              </a:solidFill>
              <a:round/>
              <a:headEnd/>
              <a:tailEnd/>
            </a:ln>
          </p:spPr>
        </p:cxnSp>
        <p:sp>
          <p:nvSpPr>
            <p:cNvPr id="2332" name="Rectangle 1584"/>
            <p:cNvSpPr>
              <a:spLocks noChangeArrowheads="1"/>
            </p:cNvSpPr>
            <p:nvPr/>
          </p:nvSpPr>
          <p:spPr bwMode="auto">
            <a:xfrm rot="16200000">
              <a:off x="17318042" y="11292967"/>
              <a:ext cx="1679575" cy="442340"/>
            </a:xfrm>
            <a:prstGeom prst="rect">
              <a:avLst/>
            </a:prstGeom>
            <a:noFill/>
            <a:ln w="12700">
              <a:noFill/>
              <a:miter lim="800000"/>
              <a:headEnd/>
              <a:tailEnd/>
            </a:ln>
          </p:spPr>
          <p:txBody>
            <a:bodyPr lIns="0" tIns="44450" rIns="0" bIns="44450">
              <a:spAutoFit/>
            </a:bodyPr>
            <a:lstStyle/>
            <a:p>
              <a:pPr defTabSz="762000" eaLnBrk="0" hangingPunct="0"/>
              <a:r>
                <a:rPr lang="en-GB" sz="2800" b="0" dirty="0">
                  <a:solidFill>
                    <a:schemeClr val="tx1"/>
                  </a:solidFill>
                  <a:latin typeface="Verdana" pitchFamily="34" charset="0"/>
                </a:rPr>
                <a:t>Intensity</a:t>
              </a:r>
            </a:p>
          </p:txBody>
        </p:sp>
        <p:cxnSp>
          <p:nvCxnSpPr>
            <p:cNvPr id="2334" name="Gerade Verbindung 215"/>
            <p:cNvCxnSpPr>
              <a:cxnSpLocks noChangeShapeType="1"/>
            </p:cNvCxnSpPr>
            <p:nvPr/>
          </p:nvCxnSpPr>
          <p:spPr bwMode="auto">
            <a:xfrm rot="5400000">
              <a:off x="17606170" y="13662024"/>
              <a:ext cx="1679575" cy="1587"/>
            </a:xfrm>
            <a:prstGeom prst="line">
              <a:avLst/>
            </a:prstGeom>
            <a:noFill/>
            <a:ln w="38100" cap="rnd" algn="ctr">
              <a:solidFill>
                <a:schemeClr val="tx1"/>
              </a:solidFill>
              <a:round/>
              <a:headEnd/>
              <a:tailEnd/>
            </a:ln>
          </p:spPr>
        </p:cxnSp>
        <p:cxnSp>
          <p:nvCxnSpPr>
            <p:cNvPr id="2335" name="Gerade Verbindung 219"/>
            <p:cNvCxnSpPr>
              <a:cxnSpLocks noChangeShapeType="1"/>
            </p:cNvCxnSpPr>
            <p:nvPr/>
          </p:nvCxnSpPr>
          <p:spPr bwMode="auto">
            <a:xfrm rot="5400000" flipH="1" flipV="1">
              <a:off x="19504026" y="13880305"/>
              <a:ext cx="1243013" cy="1587"/>
            </a:xfrm>
            <a:prstGeom prst="line">
              <a:avLst/>
            </a:prstGeom>
            <a:noFill/>
            <a:ln w="38100" algn="ctr">
              <a:solidFill>
                <a:srgbClr val="4F81BD"/>
              </a:solidFill>
              <a:round/>
              <a:headEnd/>
              <a:tailEnd/>
            </a:ln>
          </p:spPr>
        </p:cxnSp>
        <p:cxnSp>
          <p:nvCxnSpPr>
            <p:cNvPr id="2336" name="Gerade Verbindung 222"/>
            <p:cNvCxnSpPr>
              <a:cxnSpLocks noChangeShapeType="1"/>
            </p:cNvCxnSpPr>
            <p:nvPr/>
          </p:nvCxnSpPr>
          <p:spPr bwMode="auto">
            <a:xfrm rot="5400000" flipH="1" flipV="1">
              <a:off x="19650076" y="14172405"/>
              <a:ext cx="658813" cy="1587"/>
            </a:xfrm>
            <a:prstGeom prst="line">
              <a:avLst/>
            </a:prstGeom>
            <a:noFill/>
            <a:ln w="38100" algn="ctr">
              <a:solidFill>
                <a:srgbClr val="4F81BD"/>
              </a:solidFill>
              <a:round/>
              <a:headEnd/>
              <a:tailEnd/>
            </a:ln>
          </p:spPr>
        </p:cxnSp>
        <p:cxnSp>
          <p:nvCxnSpPr>
            <p:cNvPr id="2337" name="Gerade Verbindung 223"/>
            <p:cNvCxnSpPr>
              <a:cxnSpLocks noChangeShapeType="1"/>
            </p:cNvCxnSpPr>
            <p:nvPr/>
          </p:nvCxnSpPr>
          <p:spPr bwMode="auto">
            <a:xfrm rot="5400000" flipH="1" flipV="1">
              <a:off x="19611183" y="14284323"/>
              <a:ext cx="438150" cy="1587"/>
            </a:xfrm>
            <a:prstGeom prst="line">
              <a:avLst/>
            </a:prstGeom>
            <a:noFill/>
            <a:ln w="38100" algn="ctr">
              <a:solidFill>
                <a:srgbClr val="4F81BD"/>
              </a:solidFill>
              <a:round/>
              <a:headEnd/>
              <a:tailEnd/>
            </a:ln>
          </p:spPr>
        </p:cxnSp>
        <p:cxnSp>
          <p:nvCxnSpPr>
            <p:cNvPr id="2338" name="Gerade Verbindung 224"/>
            <p:cNvCxnSpPr>
              <a:cxnSpLocks noChangeShapeType="1"/>
            </p:cNvCxnSpPr>
            <p:nvPr/>
          </p:nvCxnSpPr>
          <p:spPr bwMode="auto">
            <a:xfrm rot="10800000">
              <a:off x="18446751" y="14502605"/>
              <a:ext cx="1965325" cy="0"/>
            </a:xfrm>
            <a:prstGeom prst="line">
              <a:avLst/>
            </a:prstGeom>
            <a:noFill/>
            <a:ln w="38100" cap="rnd" algn="ctr">
              <a:solidFill>
                <a:schemeClr val="tx1"/>
              </a:solidFill>
              <a:round/>
              <a:headEnd/>
              <a:tailEnd/>
            </a:ln>
          </p:spPr>
        </p:cxnSp>
        <p:sp>
          <p:nvSpPr>
            <p:cNvPr id="279" name="Rectangle 1584"/>
            <p:cNvSpPr>
              <a:spLocks noChangeArrowheads="1"/>
            </p:cNvSpPr>
            <p:nvPr/>
          </p:nvSpPr>
          <p:spPr bwMode="auto">
            <a:xfrm rot="16200000">
              <a:off x="17318042" y="13451172"/>
              <a:ext cx="1679575" cy="442340"/>
            </a:xfrm>
            <a:prstGeom prst="rect">
              <a:avLst/>
            </a:prstGeom>
            <a:noFill/>
            <a:ln w="12700">
              <a:noFill/>
              <a:miter lim="800000"/>
              <a:headEnd/>
              <a:tailEnd/>
            </a:ln>
          </p:spPr>
          <p:txBody>
            <a:bodyPr lIns="0" tIns="44450" rIns="0" bIns="44450">
              <a:spAutoFit/>
            </a:bodyPr>
            <a:lstStyle/>
            <a:p>
              <a:pPr defTabSz="762000" eaLnBrk="0" hangingPunct="0"/>
              <a:r>
                <a:rPr lang="en-GB" sz="2800" b="0" dirty="0">
                  <a:solidFill>
                    <a:schemeClr val="tx1"/>
                  </a:solidFill>
                  <a:latin typeface="Verdana" pitchFamily="34" charset="0"/>
                </a:rPr>
                <a:t>Intensity</a:t>
              </a:r>
            </a:p>
          </p:txBody>
        </p:sp>
        <p:sp>
          <p:nvSpPr>
            <p:cNvPr id="290" name="Rectangle 1584"/>
            <p:cNvSpPr>
              <a:spLocks noChangeArrowheads="1"/>
            </p:cNvSpPr>
            <p:nvPr/>
          </p:nvSpPr>
          <p:spPr bwMode="auto">
            <a:xfrm>
              <a:off x="19002381" y="13843792"/>
              <a:ext cx="1679575" cy="366075"/>
            </a:xfrm>
            <a:prstGeom prst="rect">
              <a:avLst/>
            </a:prstGeom>
            <a:noFill/>
            <a:ln w="12700">
              <a:noFill/>
              <a:miter lim="800000"/>
              <a:headEnd/>
              <a:tailEnd/>
            </a:ln>
          </p:spPr>
          <p:txBody>
            <a:bodyPr lIns="0" tIns="0" rIns="0" bIns="0">
              <a:spAutoFit/>
            </a:bodyPr>
            <a:lstStyle/>
            <a:p>
              <a:pPr defTabSz="762000" eaLnBrk="0" hangingPunct="0"/>
              <a:r>
                <a:rPr lang="en-GB" sz="2800" b="0" baseline="30000" dirty="0" smtClean="0">
                  <a:solidFill>
                    <a:schemeClr val="tx1"/>
                  </a:solidFill>
                  <a:latin typeface="Verdana" pitchFamily="34" charset="0"/>
                </a:rPr>
                <a:t>13</a:t>
              </a:r>
              <a:r>
                <a:rPr lang="en-GB" sz="2800" b="0" dirty="0" smtClean="0">
                  <a:solidFill>
                    <a:schemeClr val="tx1"/>
                  </a:solidFill>
                  <a:latin typeface="Verdana" pitchFamily="34" charset="0"/>
                </a:rPr>
                <a:t>C</a:t>
              </a:r>
              <a:endParaRPr lang="en-GB" sz="2800" b="0" dirty="0">
                <a:solidFill>
                  <a:schemeClr val="tx1"/>
                </a:solidFill>
                <a:latin typeface="Verdana" pitchFamily="34" charset="0"/>
              </a:endParaRPr>
            </a:p>
          </p:txBody>
        </p:sp>
        <p:sp>
          <p:nvSpPr>
            <p:cNvPr id="292" name="Rectangle 1584"/>
            <p:cNvSpPr>
              <a:spLocks noChangeArrowheads="1"/>
            </p:cNvSpPr>
            <p:nvPr/>
          </p:nvSpPr>
          <p:spPr bwMode="auto">
            <a:xfrm>
              <a:off x="19142081" y="11447462"/>
              <a:ext cx="1679575" cy="366075"/>
            </a:xfrm>
            <a:prstGeom prst="rect">
              <a:avLst/>
            </a:prstGeom>
            <a:noFill/>
            <a:ln w="12700">
              <a:noFill/>
              <a:miter lim="800000"/>
              <a:headEnd/>
              <a:tailEnd/>
            </a:ln>
          </p:spPr>
          <p:txBody>
            <a:bodyPr lIns="0" tIns="0" rIns="0" bIns="0">
              <a:spAutoFit/>
            </a:bodyPr>
            <a:lstStyle/>
            <a:p>
              <a:pPr defTabSz="762000" eaLnBrk="0" hangingPunct="0"/>
              <a:r>
                <a:rPr lang="en-GB" sz="2800" b="0" baseline="30000" dirty="0" smtClean="0">
                  <a:solidFill>
                    <a:schemeClr val="tx1"/>
                  </a:solidFill>
                  <a:latin typeface="Verdana" pitchFamily="34" charset="0"/>
                </a:rPr>
                <a:t>12</a:t>
              </a:r>
              <a:r>
                <a:rPr lang="en-GB" sz="2800" b="0" dirty="0" smtClean="0">
                  <a:solidFill>
                    <a:schemeClr val="tx1"/>
                  </a:solidFill>
                  <a:latin typeface="Verdana" pitchFamily="34" charset="0"/>
                </a:rPr>
                <a:t>C</a:t>
              </a:r>
              <a:endParaRPr lang="en-GB" sz="2800" b="0" dirty="0">
                <a:solidFill>
                  <a:schemeClr val="tx1"/>
                </a:solidFill>
                <a:latin typeface="Verdana" pitchFamily="34" charset="0"/>
              </a:endParaRPr>
            </a:p>
          </p:txBody>
        </p:sp>
        <p:cxnSp>
          <p:nvCxnSpPr>
            <p:cNvPr id="2331" name="Gerade Verbindung 212"/>
            <p:cNvCxnSpPr>
              <a:cxnSpLocks noChangeShapeType="1"/>
            </p:cNvCxnSpPr>
            <p:nvPr/>
          </p:nvCxnSpPr>
          <p:spPr bwMode="auto">
            <a:xfrm rot="10800000">
              <a:off x="18464213" y="12328525"/>
              <a:ext cx="1965325" cy="0"/>
            </a:xfrm>
            <a:prstGeom prst="line">
              <a:avLst/>
            </a:prstGeom>
            <a:noFill/>
            <a:ln w="38100" cap="rnd" algn="ctr">
              <a:solidFill>
                <a:schemeClr val="tx1"/>
              </a:solidFill>
              <a:round/>
              <a:headEnd/>
              <a:tailEnd/>
            </a:ln>
          </p:spPr>
        </p:cxnSp>
        <p:sp>
          <p:nvSpPr>
            <p:cNvPr id="2339" name="Rectangle 1584"/>
            <p:cNvSpPr>
              <a:spLocks noChangeArrowheads="1"/>
            </p:cNvSpPr>
            <p:nvPr/>
          </p:nvSpPr>
          <p:spPr bwMode="auto">
            <a:xfrm>
              <a:off x="18446755" y="14546396"/>
              <a:ext cx="1679575" cy="366075"/>
            </a:xfrm>
            <a:prstGeom prst="rect">
              <a:avLst/>
            </a:prstGeom>
            <a:noFill/>
            <a:ln w="12700">
              <a:noFill/>
              <a:miter lim="800000"/>
              <a:headEnd/>
              <a:tailEnd/>
            </a:ln>
          </p:spPr>
          <p:txBody>
            <a:bodyPr lIns="0" tIns="0" rIns="0" bIns="0">
              <a:spAutoFit/>
            </a:bodyPr>
            <a:lstStyle/>
            <a:p>
              <a:pPr defTabSz="762000" eaLnBrk="0" hangingPunct="0"/>
              <a:r>
                <a:rPr lang="en-GB" sz="2800" b="0" dirty="0">
                  <a:solidFill>
                    <a:schemeClr val="tx1"/>
                  </a:solidFill>
                  <a:latin typeface="Verdana" pitchFamily="34" charset="0"/>
                </a:rPr>
                <a:t>m/z</a:t>
              </a:r>
            </a:p>
          </p:txBody>
        </p:sp>
        <p:cxnSp>
          <p:nvCxnSpPr>
            <p:cNvPr id="181" name="Gerade Verbindung 206"/>
            <p:cNvCxnSpPr>
              <a:cxnSpLocks noChangeShapeType="1"/>
            </p:cNvCxnSpPr>
            <p:nvPr/>
          </p:nvCxnSpPr>
          <p:spPr bwMode="auto">
            <a:xfrm rot="16200000" flipV="1">
              <a:off x="17598626" y="13407632"/>
              <a:ext cx="2176461" cy="3960"/>
            </a:xfrm>
            <a:prstGeom prst="line">
              <a:avLst/>
            </a:prstGeom>
            <a:ln>
              <a:prstDash val="dash"/>
              <a:headEnd/>
              <a:tailEnd/>
            </a:ln>
          </p:spPr>
          <p:style>
            <a:lnRef idx="1">
              <a:schemeClr val="dk1"/>
            </a:lnRef>
            <a:fillRef idx="0">
              <a:schemeClr val="dk1"/>
            </a:fillRef>
            <a:effectRef idx="0">
              <a:schemeClr val="dk1"/>
            </a:effectRef>
            <a:fontRef idx="minor">
              <a:schemeClr val="tx1"/>
            </a:fontRef>
          </p:style>
        </p:cxnSp>
        <p:cxnSp>
          <p:nvCxnSpPr>
            <p:cNvPr id="185" name="Gerade Verbindung mit Pfeil 184"/>
            <p:cNvCxnSpPr/>
            <p:nvPr/>
          </p:nvCxnSpPr>
          <p:spPr bwMode="auto">
            <a:xfrm>
              <a:off x="18776950" y="13332617"/>
              <a:ext cx="1291439" cy="1588"/>
            </a:xfrm>
            <a:prstGeom prst="straightConnector1">
              <a:avLst/>
            </a:prstGeom>
            <a:solidFill>
              <a:schemeClr val="accent1"/>
            </a:solidFill>
            <a:ln w="38100" cap="flat" cmpd="sng" algn="ctr">
              <a:solidFill>
                <a:schemeClr val="tx1"/>
              </a:solidFill>
              <a:prstDash val="solid"/>
              <a:round/>
              <a:headEnd type="arrow" w="med" len="med"/>
              <a:tailEnd type="arrow"/>
            </a:ln>
            <a:effectLst/>
          </p:spPr>
        </p:cxnSp>
        <p:sp>
          <p:nvSpPr>
            <p:cNvPr id="191" name="Rectangle 1584"/>
            <p:cNvSpPr>
              <a:spLocks noChangeArrowheads="1"/>
            </p:cNvSpPr>
            <p:nvPr/>
          </p:nvSpPr>
          <p:spPr bwMode="auto">
            <a:xfrm>
              <a:off x="18849979" y="12823030"/>
              <a:ext cx="1679575" cy="366075"/>
            </a:xfrm>
            <a:prstGeom prst="rect">
              <a:avLst/>
            </a:prstGeom>
            <a:noFill/>
            <a:ln w="12700">
              <a:noFill/>
              <a:miter lim="800000"/>
              <a:headEnd/>
              <a:tailEnd/>
            </a:ln>
          </p:spPr>
          <p:txBody>
            <a:bodyPr lIns="0" tIns="0" rIns="0" bIns="0">
              <a:spAutoFit/>
            </a:bodyPr>
            <a:lstStyle/>
            <a:p>
              <a:pPr defTabSz="762000" eaLnBrk="0" hangingPunct="0"/>
              <a:r>
                <a:rPr lang="el-GR" sz="2800" b="0" dirty="0" smtClean="0">
                  <a:solidFill>
                    <a:schemeClr val="tx1"/>
                  </a:solidFill>
                  <a:latin typeface="Verdana" pitchFamily="34" charset="0"/>
                </a:rPr>
                <a:t>Δ</a:t>
              </a:r>
              <a:r>
                <a:rPr lang="de-AT" sz="2800" b="0" i="1" dirty="0" smtClean="0">
                  <a:solidFill>
                    <a:schemeClr val="tx1"/>
                  </a:solidFill>
                  <a:latin typeface="Verdana" pitchFamily="34" charset="0"/>
                </a:rPr>
                <a:t>m/z </a:t>
              </a:r>
              <a:r>
                <a:rPr lang="de-AT" sz="2800" b="0" dirty="0" smtClean="0">
                  <a:solidFill>
                    <a:schemeClr val="tx1"/>
                  </a:solidFill>
                  <a:latin typeface="Lucida Sans Unicode"/>
                  <a:cs typeface="Lucida Sans Unicode"/>
                </a:rPr>
                <a:t>≙ </a:t>
              </a:r>
              <a:r>
                <a:rPr lang="de-AT" sz="2800" b="0" dirty="0" err="1" smtClean="0">
                  <a:solidFill>
                    <a:schemeClr val="tx1"/>
                  </a:solidFill>
                  <a:latin typeface="Lucida Sans Unicode"/>
                  <a:cs typeface="Lucida Sans Unicode"/>
                </a:rPr>
                <a:t>C</a:t>
              </a:r>
              <a:r>
                <a:rPr lang="de-AT" sz="2800" b="0" baseline="-25000" dirty="0" err="1" smtClean="0">
                  <a:solidFill>
                    <a:schemeClr val="tx1"/>
                  </a:solidFill>
                  <a:latin typeface="Lucida Sans Unicode"/>
                  <a:cs typeface="Lucida Sans Unicode"/>
                </a:rPr>
                <a:t>n</a:t>
              </a:r>
              <a:endParaRPr lang="en-GB" sz="2800" b="0" baseline="-25000" dirty="0">
                <a:solidFill>
                  <a:schemeClr val="tx1"/>
                </a:solidFill>
                <a:latin typeface="Verdana" pitchFamily="34" charset="0"/>
              </a:endParaRPr>
            </a:p>
          </p:txBody>
        </p:sp>
      </p:grpSp>
      <p:pic>
        <p:nvPicPr>
          <p:cNvPr id="1028" name="Picture 4" descr="http://www.wwtf.at/upload/WWTF_logo_en_RGB.jpg"/>
          <p:cNvPicPr>
            <a:picLocks noChangeAspect="1" noChangeArrowheads="1"/>
          </p:cNvPicPr>
          <p:nvPr/>
        </p:nvPicPr>
        <p:blipFill>
          <a:blip r:embed="rId9" cstate="print"/>
          <a:srcRect b="36668"/>
          <a:stretch>
            <a:fillRect/>
          </a:stretch>
        </p:blipFill>
        <p:spPr bwMode="auto">
          <a:xfrm>
            <a:off x="2060314" y="41861125"/>
            <a:ext cx="2752882" cy="1096288"/>
          </a:xfrm>
          <a:prstGeom prst="rect">
            <a:avLst/>
          </a:prstGeom>
          <a:noFill/>
        </p:spPr>
      </p:pic>
      <p:sp>
        <p:nvSpPr>
          <p:cNvPr id="237" name="Text Box 152"/>
          <p:cNvSpPr txBox="1">
            <a:spLocks noChangeArrowheads="1"/>
          </p:cNvSpPr>
          <p:nvPr/>
        </p:nvSpPr>
        <p:spPr bwMode="auto">
          <a:xfrm>
            <a:off x="16796607" y="41477331"/>
            <a:ext cx="13829669" cy="3139321"/>
          </a:xfrm>
          <a:prstGeom prst="rect">
            <a:avLst/>
          </a:prstGeom>
          <a:noFill/>
          <a:ln w="9525">
            <a:noFill/>
            <a:miter lim="800000"/>
            <a:headEnd/>
            <a:tailEnd/>
          </a:ln>
          <a:effectLst/>
        </p:spPr>
        <p:txBody>
          <a:bodyPr wrap="square">
            <a:spAutoFit/>
          </a:bodyPr>
          <a:lstStyle/>
          <a:p>
            <a:pPr eaLnBrk="0" hangingPunct="0">
              <a:defRPr/>
            </a:pPr>
            <a:r>
              <a:rPr lang="en-GB" sz="3600" i="1" dirty="0" smtClean="0">
                <a:solidFill>
                  <a:schemeClr val="accent4">
                    <a:lumMod val="75000"/>
                    <a:lumOff val="25000"/>
                  </a:schemeClr>
                </a:solidFill>
                <a:latin typeface="Cambria" pitchFamily="18" charset="0"/>
              </a:rPr>
              <a:t>References</a:t>
            </a:r>
            <a:endParaRPr lang="en-GB" sz="2000" i="1" dirty="0" smtClean="0">
              <a:solidFill>
                <a:schemeClr val="accent4">
                  <a:lumMod val="75000"/>
                  <a:lumOff val="25000"/>
                </a:schemeClr>
              </a:solidFill>
              <a:latin typeface="Cambria" pitchFamily="18" charset="0"/>
            </a:endParaRPr>
          </a:p>
          <a:p>
            <a:pPr eaLnBrk="0" hangingPunct="0">
              <a:defRPr/>
            </a:pPr>
            <a:endParaRPr lang="en-GB" sz="1000" i="1" dirty="0">
              <a:solidFill>
                <a:schemeClr val="accent4">
                  <a:lumMod val="75000"/>
                  <a:lumOff val="25000"/>
                </a:schemeClr>
              </a:solidFill>
              <a:latin typeface="Cambria" pitchFamily="18" charset="0"/>
            </a:endParaRPr>
          </a:p>
          <a:p>
            <a:pPr eaLnBrk="0" hangingPunct="0">
              <a:defRPr/>
            </a:pPr>
            <a:r>
              <a:rPr lang="en-GB" b="0" dirty="0">
                <a:solidFill>
                  <a:schemeClr val="tx1"/>
                </a:solidFill>
                <a:latin typeface="Verdana" pitchFamily="34" charset="0"/>
              </a:rPr>
              <a:t>[1] </a:t>
            </a:r>
            <a:r>
              <a:rPr lang="en-US" b="0" dirty="0" err="1">
                <a:solidFill>
                  <a:schemeClr val="tx1"/>
                </a:solidFill>
                <a:latin typeface="Verdana" pitchFamily="34" charset="0"/>
              </a:rPr>
              <a:t>Pedrioli</a:t>
            </a:r>
            <a:r>
              <a:rPr lang="en-US" b="0" dirty="0">
                <a:solidFill>
                  <a:schemeClr val="tx1"/>
                </a:solidFill>
                <a:latin typeface="Verdana" pitchFamily="34" charset="0"/>
              </a:rPr>
              <a:t> PG</a:t>
            </a:r>
            <a:r>
              <a:rPr lang="en-GB" b="0" dirty="0">
                <a:solidFill>
                  <a:schemeClr val="tx1"/>
                </a:solidFill>
                <a:latin typeface="Verdana" pitchFamily="34" charset="0"/>
              </a:rPr>
              <a:t>. </a:t>
            </a:r>
            <a:r>
              <a:rPr lang="en-GB" b="0" i="1" dirty="0">
                <a:solidFill>
                  <a:schemeClr val="tx1"/>
                </a:solidFill>
                <a:latin typeface="Verdana" pitchFamily="34" charset="0"/>
              </a:rPr>
              <a:t>et al</a:t>
            </a:r>
            <a:r>
              <a:rPr lang="en-GB" b="0" dirty="0">
                <a:solidFill>
                  <a:schemeClr val="tx1"/>
                </a:solidFill>
                <a:latin typeface="Verdana" pitchFamily="34" charset="0"/>
              </a:rPr>
              <a:t>. (2004). Nat </a:t>
            </a:r>
            <a:r>
              <a:rPr lang="en-GB" b="0" dirty="0" err="1" smtClean="0">
                <a:solidFill>
                  <a:schemeClr val="tx1"/>
                </a:solidFill>
                <a:latin typeface="Verdana" pitchFamily="34" charset="0"/>
              </a:rPr>
              <a:t>Biotechnol</a:t>
            </a:r>
            <a:r>
              <a:rPr lang="en-GB" b="0" dirty="0" smtClean="0">
                <a:solidFill>
                  <a:schemeClr val="tx1"/>
                </a:solidFill>
                <a:latin typeface="Verdana" pitchFamily="34" charset="0"/>
              </a:rPr>
              <a:t>. DOI</a:t>
            </a:r>
            <a:r>
              <a:rPr lang="en-GB" b="0" dirty="0">
                <a:solidFill>
                  <a:schemeClr val="tx1"/>
                </a:solidFill>
                <a:latin typeface="Verdana" pitchFamily="34" charset="0"/>
              </a:rPr>
              <a:t>: 10.1038/nbt1031 </a:t>
            </a:r>
          </a:p>
          <a:p>
            <a:pPr eaLnBrk="0" hangingPunct="0">
              <a:defRPr/>
            </a:pPr>
            <a:r>
              <a:rPr lang="en-GB" b="0" dirty="0">
                <a:solidFill>
                  <a:schemeClr val="tx1"/>
                </a:solidFill>
                <a:latin typeface="Verdana" pitchFamily="34" charset="0"/>
              </a:rPr>
              <a:t>[2] </a:t>
            </a:r>
            <a:r>
              <a:rPr lang="en-GB" b="0" dirty="0" smtClean="0">
                <a:solidFill>
                  <a:schemeClr val="tx1"/>
                </a:solidFill>
                <a:latin typeface="Verdana" pitchFamily="34" charset="0"/>
              </a:rPr>
              <a:t>Lehner </a:t>
            </a:r>
            <a:r>
              <a:rPr lang="en-GB" b="0" dirty="0">
                <a:solidFill>
                  <a:schemeClr val="tx1"/>
                </a:solidFill>
                <a:latin typeface="Verdana" pitchFamily="34" charset="0"/>
              </a:rPr>
              <a:t>S. </a:t>
            </a:r>
            <a:r>
              <a:rPr lang="en-GB" b="0" i="1" dirty="0">
                <a:solidFill>
                  <a:schemeClr val="tx1"/>
                </a:solidFill>
                <a:latin typeface="Verdana" pitchFamily="34" charset="0"/>
              </a:rPr>
              <a:t>et al</a:t>
            </a:r>
            <a:r>
              <a:rPr lang="en-GB" b="0" dirty="0">
                <a:solidFill>
                  <a:schemeClr val="tx1"/>
                </a:solidFill>
                <a:latin typeface="Verdana" pitchFamily="34" charset="0"/>
              </a:rPr>
              <a:t>. (2011). Food Add. </a:t>
            </a:r>
            <a:r>
              <a:rPr lang="en-GB" b="0" dirty="0" err="1">
                <a:solidFill>
                  <a:schemeClr val="tx1"/>
                </a:solidFill>
                <a:latin typeface="Verdana" pitchFamily="34" charset="0"/>
              </a:rPr>
              <a:t>Contam</a:t>
            </a:r>
            <a:r>
              <a:rPr lang="en-GB" b="0" dirty="0">
                <a:solidFill>
                  <a:schemeClr val="tx1"/>
                </a:solidFill>
                <a:latin typeface="Verdana" pitchFamily="34" charset="0"/>
              </a:rPr>
              <a:t>. DOI: </a:t>
            </a:r>
            <a:r>
              <a:rPr lang="en-GB" b="0" dirty="0" smtClean="0">
                <a:solidFill>
                  <a:schemeClr val="tx1"/>
                </a:solidFill>
                <a:latin typeface="Verdana" pitchFamily="34" charset="0"/>
              </a:rPr>
              <a:t>10.1080/19440049.2011.599340</a:t>
            </a:r>
          </a:p>
          <a:p>
            <a:pPr eaLnBrk="0" hangingPunct="0">
              <a:defRPr/>
            </a:pPr>
            <a:r>
              <a:rPr lang="en-GB" b="0" dirty="0" smtClean="0">
                <a:solidFill>
                  <a:schemeClr val="tx1"/>
                </a:solidFill>
                <a:latin typeface="Verdana" pitchFamily="34" charset="0"/>
              </a:rPr>
              <a:t>[3] Du P. </a:t>
            </a:r>
            <a:r>
              <a:rPr lang="en-GB" b="0" i="1" dirty="0" smtClean="0">
                <a:solidFill>
                  <a:schemeClr val="tx1"/>
                </a:solidFill>
                <a:latin typeface="Verdana" pitchFamily="34" charset="0"/>
              </a:rPr>
              <a:t>et al</a:t>
            </a:r>
            <a:r>
              <a:rPr lang="en-GB" b="0" dirty="0" smtClean="0">
                <a:solidFill>
                  <a:schemeClr val="tx1"/>
                </a:solidFill>
                <a:latin typeface="Verdana" pitchFamily="34" charset="0"/>
              </a:rPr>
              <a:t>. (2006). Bioinformatics. </a:t>
            </a:r>
            <a:r>
              <a:rPr lang="en-GB" b="0" dirty="0">
                <a:solidFill>
                  <a:schemeClr val="tx1"/>
                </a:solidFill>
                <a:latin typeface="Verdana" pitchFamily="34" charset="0"/>
              </a:rPr>
              <a:t>DOI: </a:t>
            </a:r>
            <a:r>
              <a:rPr lang="en-GB" b="0" dirty="0" smtClean="0">
                <a:solidFill>
                  <a:schemeClr val="tx1"/>
                </a:solidFill>
                <a:latin typeface="Verdana" pitchFamily="34" charset="0"/>
              </a:rPr>
              <a:t>10.1093/bioinformatics/btl355</a:t>
            </a:r>
          </a:p>
          <a:p>
            <a:pPr eaLnBrk="0" hangingPunct="0">
              <a:defRPr/>
            </a:pPr>
            <a:r>
              <a:rPr lang="en-GB" b="0" dirty="0" smtClean="0">
                <a:solidFill>
                  <a:schemeClr val="tx1"/>
                </a:solidFill>
                <a:latin typeface="Verdana" pitchFamily="34" charset="0"/>
              </a:rPr>
              <a:t>[4] Kluger B. </a:t>
            </a:r>
            <a:r>
              <a:rPr lang="en-GB" b="0" i="1" dirty="0" smtClean="0">
                <a:solidFill>
                  <a:schemeClr val="tx1"/>
                </a:solidFill>
                <a:latin typeface="Verdana" pitchFamily="34" charset="0"/>
              </a:rPr>
              <a:t>et al</a:t>
            </a:r>
            <a:r>
              <a:rPr lang="en-GB" b="0" dirty="0" smtClean="0">
                <a:solidFill>
                  <a:schemeClr val="tx1"/>
                </a:solidFill>
                <a:latin typeface="Verdana" pitchFamily="34" charset="0"/>
              </a:rPr>
              <a:t>. (2013</a:t>
            </a:r>
            <a:r>
              <a:rPr lang="en-GB" b="0" dirty="0">
                <a:solidFill>
                  <a:schemeClr val="tx1"/>
                </a:solidFill>
                <a:latin typeface="Verdana" pitchFamily="34" charset="0"/>
              </a:rPr>
              <a:t>). Anal </a:t>
            </a:r>
            <a:r>
              <a:rPr lang="en-GB" b="0" dirty="0" err="1">
                <a:solidFill>
                  <a:schemeClr val="tx1"/>
                </a:solidFill>
                <a:latin typeface="Verdana" pitchFamily="34" charset="0"/>
              </a:rPr>
              <a:t>Bioanal</a:t>
            </a:r>
            <a:r>
              <a:rPr lang="en-GB" b="0" dirty="0">
                <a:solidFill>
                  <a:schemeClr val="tx1"/>
                </a:solidFill>
                <a:latin typeface="Verdana" pitchFamily="34" charset="0"/>
              </a:rPr>
              <a:t> </a:t>
            </a:r>
            <a:r>
              <a:rPr lang="en-GB" b="0" dirty="0" smtClean="0">
                <a:solidFill>
                  <a:schemeClr val="tx1"/>
                </a:solidFill>
                <a:latin typeface="Verdana" pitchFamily="34" charset="0"/>
              </a:rPr>
              <a:t>Chem. </a:t>
            </a:r>
            <a:r>
              <a:rPr lang="en-GB" b="0" dirty="0">
                <a:solidFill>
                  <a:schemeClr val="tx1"/>
                </a:solidFill>
                <a:latin typeface="Verdana" pitchFamily="34" charset="0"/>
              </a:rPr>
              <a:t>DOI: 10.1007/s00216-012-6483-8</a:t>
            </a:r>
            <a:endParaRPr lang="en-GB" b="0" dirty="0" smtClean="0">
              <a:solidFill>
                <a:schemeClr val="tx1"/>
              </a:solidFill>
              <a:latin typeface="Verdana" pitchFamily="34" charset="0"/>
            </a:endParaRPr>
          </a:p>
          <a:p>
            <a:pPr eaLnBrk="0" hangingPunct="0">
              <a:defRPr/>
            </a:pPr>
            <a:r>
              <a:rPr lang="en-GB" b="0" dirty="0" smtClean="0">
                <a:solidFill>
                  <a:schemeClr val="tx1"/>
                </a:solidFill>
                <a:latin typeface="Verdana" pitchFamily="34" charset="0"/>
              </a:rPr>
              <a:t>[</a:t>
            </a:r>
            <a:r>
              <a:rPr lang="en-GB" b="0" dirty="0">
                <a:solidFill>
                  <a:schemeClr val="tx1"/>
                </a:solidFill>
                <a:latin typeface="Verdana" pitchFamily="34" charset="0"/>
              </a:rPr>
              <a:t>5</a:t>
            </a:r>
            <a:r>
              <a:rPr lang="en-GB" b="0" dirty="0" smtClean="0">
                <a:solidFill>
                  <a:schemeClr val="tx1"/>
                </a:solidFill>
                <a:latin typeface="Verdana" pitchFamily="34" charset="0"/>
              </a:rPr>
              <a:t>] Bueschl C. </a:t>
            </a:r>
            <a:r>
              <a:rPr lang="en-GB" b="0" i="1" dirty="0" smtClean="0">
                <a:solidFill>
                  <a:schemeClr val="tx1"/>
                </a:solidFill>
                <a:latin typeface="Verdana" pitchFamily="34" charset="0"/>
              </a:rPr>
              <a:t>et al</a:t>
            </a:r>
            <a:r>
              <a:rPr lang="en-GB" b="0" dirty="0" smtClean="0">
                <a:solidFill>
                  <a:schemeClr val="tx1"/>
                </a:solidFill>
                <a:latin typeface="Verdana" pitchFamily="34" charset="0"/>
              </a:rPr>
              <a:t>. (2012). Bioinformatics. DOI: 10.1093/bioinformatics/bts012</a:t>
            </a:r>
          </a:p>
          <a:p>
            <a:pPr eaLnBrk="0" hangingPunct="0">
              <a:defRPr/>
            </a:pPr>
            <a:r>
              <a:rPr lang="en-GB" b="0" dirty="0" smtClean="0">
                <a:solidFill>
                  <a:schemeClr val="tx1"/>
                </a:solidFill>
                <a:latin typeface="Verdana" pitchFamily="34" charset="0"/>
              </a:rPr>
              <a:t>[6] </a:t>
            </a:r>
            <a:r>
              <a:rPr lang="en-GB" b="0" dirty="0" err="1" smtClean="0">
                <a:solidFill>
                  <a:schemeClr val="tx1"/>
                </a:solidFill>
                <a:latin typeface="Verdana" pitchFamily="34" charset="0"/>
              </a:rPr>
              <a:t>Wehrens</a:t>
            </a:r>
            <a:r>
              <a:rPr lang="en-GB" b="0" dirty="0" smtClean="0">
                <a:solidFill>
                  <a:schemeClr val="tx1"/>
                </a:solidFill>
                <a:latin typeface="Verdana" pitchFamily="34" charset="0"/>
              </a:rPr>
              <a:t> R. </a:t>
            </a:r>
            <a:r>
              <a:rPr lang="en-GB" b="0" i="1" dirty="0" smtClean="0">
                <a:solidFill>
                  <a:schemeClr val="tx1"/>
                </a:solidFill>
                <a:latin typeface="Verdana" pitchFamily="34" charset="0"/>
              </a:rPr>
              <a:t>et al. </a:t>
            </a:r>
            <a:r>
              <a:rPr lang="en-GB" b="0" dirty="0" smtClean="0">
                <a:solidFill>
                  <a:schemeClr val="tx1"/>
                </a:solidFill>
                <a:latin typeface="Verdana" pitchFamily="34" charset="0"/>
              </a:rPr>
              <a:t>(2011). Springer. </a:t>
            </a:r>
            <a:r>
              <a:rPr lang="en-GB" b="0" dirty="0">
                <a:solidFill>
                  <a:schemeClr val="tx1"/>
                </a:solidFill>
                <a:latin typeface="Verdana" pitchFamily="34" charset="0"/>
              </a:rPr>
              <a:t>DOI: 10.1007/978-3-642-17841-2</a:t>
            </a:r>
            <a:endParaRPr lang="en-GB" b="0" dirty="0" smtClean="0">
              <a:solidFill>
                <a:schemeClr val="tx1"/>
              </a:solidFill>
              <a:latin typeface="Verdana" pitchFamily="34" charset="0"/>
            </a:endParaRPr>
          </a:p>
          <a:p>
            <a:pPr eaLnBrk="0" hangingPunct="0">
              <a:defRPr/>
            </a:pPr>
            <a:endParaRPr lang="en-GB" sz="800" b="0" dirty="0">
              <a:solidFill>
                <a:schemeClr val="tx1"/>
              </a:solidFill>
              <a:latin typeface="Verdana" pitchFamily="34" charset="0"/>
            </a:endParaRPr>
          </a:p>
        </p:txBody>
      </p:sp>
      <p:sp>
        <p:nvSpPr>
          <p:cNvPr id="351" name="Text Box 1626"/>
          <p:cNvSpPr txBox="1">
            <a:spLocks noChangeArrowheads="1"/>
          </p:cNvSpPr>
          <p:nvPr/>
        </p:nvSpPr>
        <p:spPr bwMode="auto">
          <a:xfrm>
            <a:off x="14933612" y="27391116"/>
            <a:ext cx="3957867" cy="5878512"/>
          </a:xfrm>
          <a:prstGeom prst="rect">
            <a:avLst/>
          </a:prstGeom>
          <a:noFill/>
          <a:ln w="12700">
            <a:noFill/>
            <a:miter lim="800000"/>
            <a:headEnd/>
            <a:tailEnd/>
          </a:ln>
        </p:spPr>
        <p:txBody>
          <a:bodyPr lIns="0"/>
          <a:lstStyle/>
          <a:p>
            <a:pPr algn="just" defTabSz="762000" eaLnBrk="0" hangingPunct="0">
              <a:defRPr/>
            </a:pPr>
            <a:r>
              <a:rPr lang="en-GB" u="sng" dirty="0">
                <a:solidFill>
                  <a:schemeClr val="accent4">
                    <a:lumMod val="75000"/>
                    <a:lumOff val="25000"/>
                  </a:schemeClr>
                </a:solidFill>
                <a:latin typeface="Verdana" pitchFamily="34" charset="0"/>
              </a:rPr>
              <a:t>Fig. 2</a:t>
            </a:r>
            <a:r>
              <a:rPr lang="en-GB" b="0" u="sng" dirty="0">
                <a:solidFill>
                  <a:schemeClr val="accent4">
                    <a:lumMod val="75000"/>
                    <a:lumOff val="25000"/>
                  </a:schemeClr>
                </a:solidFill>
                <a:latin typeface="Verdana" pitchFamily="34" charset="0"/>
              </a:rPr>
              <a:t>:</a:t>
            </a:r>
            <a:r>
              <a:rPr lang="en-GB" b="0" dirty="0">
                <a:solidFill>
                  <a:schemeClr val="accent4">
                    <a:lumMod val="75000"/>
                    <a:lumOff val="25000"/>
                  </a:schemeClr>
                </a:solidFill>
                <a:latin typeface="Verdana" pitchFamily="34" charset="0"/>
              </a:rPr>
              <a:t> </a:t>
            </a:r>
            <a:r>
              <a:rPr lang="en-GB" b="0" dirty="0">
                <a:solidFill>
                  <a:schemeClr val="tx1"/>
                </a:solidFill>
                <a:latin typeface="Verdana" pitchFamily="34" charset="0"/>
              </a:rPr>
              <a:t>LC/MS chromatogram (ESI pos. ionisation mode) </a:t>
            </a:r>
            <a:r>
              <a:rPr lang="en-GB" dirty="0">
                <a:solidFill>
                  <a:schemeClr val="accent4">
                    <a:lumMod val="75000"/>
                    <a:lumOff val="25000"/>
                  </a:schemeClr>
                </a:solidFill>
                <a:latin typeface="Verdana" pitchFamily="34" charset="0"/>
              </a:rPr>
              <a:t>after processing </a:t>
            </a:r>
            <a:r>
              <a:rPr lang="en-GB" b="0" dirty="0">
                <a:solidFill>
                  <a:schemeClr val="tx1"/>
                </a:solidFill>
                <a:latin typeface="Verdana" pitchFamily="34" charset="0"/>
              </a:rPr>
              <a:t>the data from Fig. 1 with </a:t>
            </a:r>
            <a:r>
              <a:rPr lang="en-GB" b="0" dirty="0" smtClean="0">
                <a:solidFill>
                  <a:schemeClr val="tx1"/>
                </a:solidFill>
                <a:latin typeface="Verdana" pitchFamily="34" charset="0"/>
              </a:rPr>
              <a:t>MetExtract. </a:t>
            </a:r>
            <a:r>
              <a:rPr lang="en-GB" b="0" dirty="0">
                <a:solidFill>
                  <a:schemeClr val="tx1"/>
                </a:solidFill>
                <a:latin typeface="Verdana" pitchFamily="34" charset="0"/>
              </a:rPr>
              <a:t>As one can see in the black circle, the double peaks resulting from different labelled structural isotopologues are </a:t>
            </a:r>
            <a:r>
              <a:rPr lang="en-GB" dirty="0">
                <a:solidFill>
                  <a:schemeClr val="accent4">
                    <a:lumMod val="75000"/>
                    <a:lumOff val="25000"/>
                  </a:schemeClr>
                </a:solidFill>
                <a:latin typeface="Verdana" pitchFamily="34" charset="0"/>
              </a:rPr>
              <a:t>removed</a:t>
            </a:r>
            <a:r>
              <a:rPr lang="en-GB" b="0" dirty="0">
                <a:solidFill>
                  <a:schemeClr val="tx1"/>
                </a:solidFill>
                <a:latin typeface="Verdana" pitchFamily="34" charset="0"/>
              </a:rPr>
              <a:t> as are </a:t>
            </a:r>
            <a:r>
              <a:rPr lang="en-GB" dirty="0">
                <a:solidFill>
                  <a:schemeClr val="accent4">
                    <a:lumMod val="75000"/>
                    <a:lumOff val="25000"/>
                  </a:schemeClr>
                </a:solidFill>
                <a:latin typeface="Verdana" pitchFamily="34" charset="0"/>
              </a:rPr>
              <a:t>unspecific MS signals</a:t>
            </a:r>
            <a:endParaRPr lang="en-GB" b="0" dirty="0">
              <a:solidFill>
                <a:schemeClr val="accent4">
                  <a:lumMod val="75000"/>
                  <a:lumOff val="25000"/>
                </a:schemeClr>
              </a:solidFill>
              <a:latin typeface="Verdana" pitchFamily="34" charset="0"/>
            </a:endParaRPr>
          </a:p>
        </p:txBody>
      </p:sp>
      <p:grpSp>
        <p:nvGrpSpPr>
          <p:cNvPr id="184" name="Gruppieren 183"/>
          <p:cNvGrpSpPr/>
          <p:nvPr/>
        </p:nvGrpSpPr>
        <p:grpSpPr>
          <a:xfrm>
            <a:off x="974725" y="21692362"/>
            <a:ext cx="4702175" cy="5983689"/>
            <a:chOff x="974725" y="24210963"/>
            <a:chExt cx="4702175" cy="5983689"/>
          </a:xfrm>
        </p:grpSpPr>
        <p:sp>
          <p:nvSpPr>
            <p:cNvPr id="154" name="Rectangle 1584"/>
            <p:cNvSpPr>
              <a:spLocks noChangeArrowheads="1"/>
            </p:cNvSpPr>
            <p:nvPr/>
          </p:nvSpPr>
          <p:spPr bwMode="auto">
            <a:xfrm>
              <a:off x="974725" y="24210963"/>
              <a:ext cx="4702175" cy="5983689"/>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sz="1200" dirty="0" smtClean="0">
                <a:solidFill>
                  <a:schemeClr val="accent4">
                    <a:lumMod val="75000"/>
                    <a:lumOff val="25000"/>
                  </a:schemeClr>
                </a:solidFill>
                <a:latin typeface="Verdana" pitchFamily="34" charset="0"/>
              </a:endParaRPr>
            </a:p>
            <a:p>
              <a:pPr algn="ctr" defTabSz="762000" eaLnBrk="0" hangingPunct="0">
                <a:defRPr/>
              </a:pPr>
              <a:endParaRPr lang="en-GB" dirty="0" smtClean="0">
                <a:solidFill>
                  <a:schemeClr val="accent4">
                    <a:lumMod val="75000"/>
                    <a:lumOff val="25000"/>
                  </a:schemeClr>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r>
                <a:rPr lang="en-GB" dirty="0" err="1" smtClean="0">
                  <a:solidFill>
                    <a:schemeClr val="accent4">
                      <a:lumMod val="75000"/>
                      <a:lumOff val="25000"/>
                    </a:schemeClr>
                  </a:solidFill>
                  <a:latin typeface="Verdana" pitchFamily="34" charset="0"/>
                </a:rPr>
                <a:t>Centroidation</a:t>
              </a:r>
              <a:endParaRPr lang="en-GB" dirty="0">
                <a:solidFill>
                  <a:schemeClr val="accent4">
                    <a:lumMod val="75000"/>
                    <a:lumOff val="25000"/>
                  </a:schemeClr>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1100" b="0" dirty="0">
                <a:solidFill>
                  <a:schemeClr val="tx1"/>
                </a:solidFill>
                <a:latin typeface="Verdana" pitchFamily="34" charset="0"/>
              </a:endParaRPr>
            </a:p>
          </p:txBody>
        </p:sp>
        <p:cxnSp>
          <p:nvCxnSpPr>
            <p:cNvPr id="2466" name="Gerade Verbindung 205"/>
            <p:cNvCxnSpPr>
              <a:cxnSpLocks noChangeShapeType="1"/>
            </p:cNvCxnSpPr>
            <p:nvPr/>
          </p:nvCxnSpPr>
          <p:spPr bwMode="auto">
            <a:xfrm rot="5400000">
              <a:off x="1639096" y="28702778"/>
              <a:ext cx="1679572" cy="1587"/>
            </a:xfrm>
            <a:prstGeom prst="line">
              <a:avLst/>
            </a:prstGeom>
            <a:noFill/>
            <a:ln w="38100" cap="rnd" algn="ctr">
              <a:solidFill>
                <a:schemeClr val="tx1"/>
              </a:solidFill>
              <a:round/>
              <a:headEnd/>
              <a:tailEnd/>
            </a:ln>
          </p:spPr>
        </p:cxnSp>
        <p:cxnSp>
          <p:nvCxnSpPr>
            <p:cNvPr id="158" name="Gerade Verbindung 206"/>
            <p:cNvCxnSpPr>
              <a:cxnSpLocks noChangeShapeType="1"/>
            </p:cNvCxnSpPr>
            <p:nvPr/>
          </p:nvCxnSpPr>
          <p:spPr bwMode="auto">
            <a:xfrm rot="5400000" flipH="1" flipV="1">
              <a:off x="2077244" y="28921869"/>
              <a:ext cx="1241425" cy="1587"/>
            </a:xfrm>
            <a:prstGeom prst="line">
              <a:avLst/>
            </a:prstGeom>
            <a:noFill/>
            <a:ln w="38100" algn="ctr">
              <a:solidFill>
                <a:schemeClr val="tx2">
                  <a:lumMod val="65000"/>
                  <a:lumOff val="35000"/>
                </a:schemeClr>
              </a:solidFill>
              <a:round/>
              <a:headEnd/>
              <a:tailEnd/>
            </a:ln>
          </p:spPr>
        </p:cxnSp>
        <p:cxnSp>
          <p:nvCxnSpPr>
            <p:cNvPr id="160" name="Gerade Verbindung 207"/>
            <p:cNvCxnSpPr>
              <a:cxnSpLocks noChangeShapeType="1"/>
            </p:cNvCxnSpPr>
            <p:nvPr/>
          </p:nvCxnSpPr>
          <p:spPr bwMode="auto">
            <a:xfrm rot="5400000" flipH="1" flipV="1">
              <a:off x="2747963" y="29213174"/>
              <a:ext cx="658812" cy="1588"/>
            </a:xfrm>
            <a:prstGeom prst="line">
              <a:avLst/>
            </a:prstGeom>
            <a:noFill/>
            <a:ln w="38100" algn="ctr">
              <a:solidFill>
                <a:schemeClr val="tx2">
                  <a:lumMod val="65000"/>
                  <a:lumOff val="35000"/>
                </a:schemeClr>
              </a:solidFill>
              <a:round/>
              <a:headEnd/>
              <a:tailEnd/>
            </a:ln>
          </p:spPr>
        </p:cxnSp>
        <p:cxnSp>
          <p:nvCxnSpPr>
            <p:cNvPr id="161" name="Gerade Verbindung 208"/>
            <p:cNvCxnSpPr>
              <a:cxnSpLocks noChangeShapeType="1"/>
            </p:cNvCxnSpPr>
            <p:nvPr/>
          </p:nvCxnSpPr>
          <p:spPr bwMode="auto">
            <a:xfrm rot="5400000" flipH="1" flipV="1">
              <a:off x="3217069" y="29323506"/>
              <a:ext cx="438150" cy="1588"/>
            </a:xfrm>
            <a:prstGeom prst="line">
              <a:avLst/>
            </a:prstGeom>
            <a:noFill/>
            <a:ln w="38100" algn="ctr">
              <a:solidFill>
                <a:schemeClr val="tx2">
                  <a:lumMod val="65000"/>
                  <a:lumOff val="35000"/>
                </a:schemeClr>
              </a:solidFill>
              <a:round/>
              <a:headEnd/>
              <a:tailEnd/>
            </a:ln>
          </p:spPr>
        </p:cxnSp>
        <p:cxnSp>
          <p:nvCxnSpPr>
            <p:cNvPr id="2470" name="Gerade Verbindung 212"/>
            <p:cNvCxnSpPr>
              <a:cxnSpLocks noChangeShapeType="1"/>
            </p:cNvCxnSpPr>
            <p:nvPr/>
          </p:nvCxnSpPr>
          <p:spPr bwMode="auto">
            <a:xfrm rot="10800000">
              <a:off x="2479675" y="29543357"/>
              <a:ext cx="1965325" cy="0"/>
            </a:xfrm>
            <a:prstGeom prst="line">
              <a:avLst/>
            </a:prstGeom>
            <a:noFill/>
            <a:ln w="38100" cap="rnd" algn="ctr">
              <a:solidFill>
                <a:schemeClr val="tx1"/>
              </a:solidFill>
              <a:round/>
              <a:headEnd/>
              <a:tailEnd/>
            </a:ln>
          </p:spPr>
        </p:cxnSp>
        <p:sp>
          <p:nvSpPr>
            <p:cNvPr id="2471" name="Rectangle 1584"/>
            <p:cNvSpPr>
              <a:spLocks noChangeArrowheads="1"/>
            </p:cNvSpPr>
            <p:nvPr/>
          </p:nvSpPr>
          <p:spPr bwMode="auto">
            <a:xfrm rot="16200000">
              <a:off x="1333502" y="28498784"/>
              <a:ext cx="1679572" cy="460375"/>
            </a:xfrm>
            <a:prstGeom prst="rect">
              <a:avLst/>
            </a:prstGeom>
            <a:noFill/>
            <a:ln w="12700">
              <a:noFill/>
              <a:miter lim="800000"/>
              <a:headEnd/>
              <a:tailEnd/>
            </a:ln>
          </p:spPr>
          <p:txBody>
            <a:bodyPr lIns="0" tIns="44450" rIns="0" bIns="44450">
              <a:spAutoFit/>
            </a:bodyPr>
            <a:lstStyle/>
            <a:p>
              <a:pPr defTabSz="762000" eaLnBrk="0" hangingPunct="0"/>
              <a:r>
                <a:rPr lang="en-GB" b="0">
                  <a:solidFill>
                    <a:schemeClr val="tx1"/>
                  </a:solidFill>
                  <a:latin typeface="Verdana" pitchFamily="34" charset="0"/>
                </a:rPr>
                <a:t>Intensity</a:t>
              </a:r>
            </a:p>
          </p:txBody>
        </p:sp>
        <p:sp>
          <p:nvSpPr>
            <p:cNvPr id="2472" name="Rectangle 1584"/>
            <p:cNvSpPr>
              <a:spLocks noChangeArrowheads="1"/>
            </p:cNvSpPr>
            <p:nvPr/>
          </p:nvSpPr>
          <p:spPr bwMode="auto">
            <a:xfrm>
              <a:off x="2479675" y="29538595"/>
              <a:ext cx="1679575" cy="368299"/>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m/z</a:t>
              </a:r>
            </a:p>
          </p:txBody>
        </p:sp>
        <p:cxnSp>
          <p:nvCxnSpPr>
            <p:cNvPr id="2473" name="Gerade Verbindung 205"/>
            <p:cNvCxnSpPr>
              <a:cxnSpLocks noChangeShapeType="1"/>
            </p:cNvCxnSpPr>
            <p:nvPr/>
          </p:nvCxnSpPr>
          <p:spPr bwMode="auto">
            <a:xfrm rot="5400000">
              <a:off x="1637508" y="25289667"/>
              <a:ext cx="1679572" cy="1588"/>
            </a:xfrm>
            <a:prstGeom prst="line">
              <a:avLst/>
            </a:prstGeom>
            <a:noFill/>
            <a:ln w="38100" cap="rnd" algn="ctr">
              <a:solidFill>
                <a:schemeClr val="tx1"/>
              </a:solidFill>
              <a:round/>
              <a:headEnd/>
              <a:tailEnd/>
            </a:ln>
          </p:spPr>
        </p:cxnSp>
        <p:sp>
          <p:nvSpPr>
            <p:cNvPr id="2474" name="Rectangle 1584"/>
            <p:cNvSpPr>
              <a:spLocks noChangeArrowheads="1"/>
            </p:cNvSpPr>
            <p:nvPr/>
          </p:nvSpPr>
          <p:spPr bwMode="auto">
            <a:xfrm rot="16200000">
              <a:off x="1331915" y="25085673"/>
              <a:ext cx="1679572" cy="460375"/>
            </a:xfrm>
            <a:prstGeom prst="rect">
              <a:avLst/>
            </a:prstGeom>
            <a:noFill/>
            <a:ln w="12700">
              <a:noFill/>
              <a:miter lim="800000"/>
              <a:headEnd/>
              <a:tailEnd/>
            </a:ln>
          </p:spPr>
          <p:txBody>
            <a:bodyPr lIns="0" tIns="44450" rIns="0" bIns="44450">
              <a:spAutoFit/>
            </a:bodyPr>
            <a:lstStyle/>
            <a:p>
              <a:pPr defTabSz="762000" eaLnBrk="0" hangingPunct="0"/>
              <a:r>
                <a:rPr lang="en-GB" b="0" dirty="0">
                  <a:solidFill>
                    <a:schemeClr val="tx1"/>
                  </a:solidFill>
                  <a:latin typeface="Verdana" pitchFamily="34" charset="0"/>
                </a:rPr>
                <a:t>Intensity</a:t>
              </a:r>
            </a:p>
          </p:txBody>
        </p:sp>
        <p:sp>
          <p:nvSpPr>
            <p:cNvPr id="2475" name="Rectangle 1584"/>
            <p:cNvSpPr>
              <a:spLocks noChangeArrowheads="1"/>
            </p:cNvSpPr>
            <p:nvPr/>
          </p:nvSpPr>
          <p:spPr bwMode="auto">
            <a:xfrm>
              <a:off x="2478088" y="26125483"/>
              <a:ext cx="1679575" cy="368299"/>
            </a:xfrm>
            <a:prstGeom prst="rect">
              <a:avLst/>
            </a:prstGeom>
            <a:noFill/>
            <a:ln w="12700">
              <a:noFill/>
              <a:miter lim="800000"/>
              <a:headEnd/>
              <a:tailEnd/>
            </a:ln>
          </p:spPr>
          <p:txBody>
            <a:bodyPr lIns="0" tIns="0" rIns="0" bIns="0">
              <a:spAutoFit/>
            </a:bodyPr>
            <a:lstStyle/>
            <a:p>
              <a:pPr defTabSz="762000" eaLnBrk="0" hangingPunct="0"/>
              <a:r>
                <a:rPr lang="en-GB" b="0" dirty="0">
                  <a:solidFill>
                    <a:schemeClr val="tx1"/>
                  </a:solidFill>
                  <a:latin typeface="Verdana" pitchFamily="34" charset="0"/>
                </a:rPr>
                <a:t>m/z</a:t>
              </a:r>
            </a:p>
          </p:txBody>
        </p:sp>
        <p:sp>
          <p:nvSpPr>
            <p:cNvPr id="173" name="Freihandform 172"/>
            <p:cNvSpPr/>
            <p:nvPr/>
          </p:nvSpPr>
          <p:spPr bwMode="auto">
            <a:xfrm>
              <a:off x="2586038" y="24744370"/>
              <a:ext cx="254000" cy="1390650"/>
            </a:xfrm>
            <a:custGeom>
              <a:avLst/>
              <a:gdLst>
                <a:gd name="connsiteX0" fmla="*/ 0 w 254000"/>
                <a:gd name="connsiteY0" fmla="*/ 865717 h 865717"/>
                <a:gd name="connsiteX1" fmla="*/ 127000 w 254000"/>
                <a:gd name="connsiteY1" fmla="*/ 2117 h 865717"/>
                <a:gd name="connsiteX2" fmla="*/ 254000 w 254000"/>
                <a:gd name="connsiteY2" fmla="*/ 853017 h 865717"/>
              </a:gdLst>
              <a:ahLst/>
              <a:cxnLst>
                <a:cxn ang="0">
                  <a:pos x="connsiteX0" y="connsiteY0"/>
                </a:cxn>
                <a:cxn ang="0">
                  <a:pos x="connsiteX1" y="connsiteY1"/>
                </a:cxn>
                <a:cxn ang="0">
                  <a:pos x="connsiteX2" y="connsiteY2"/>
                </a:cxn>
              </a:cxnLst>
              <a:rect l="l" t="t" r="r" b="b"/>
              <a:pathLst>
                <a:path w="254000" h="865717">
                  <a:moveTo>
                    <a:pt x="0" y="865717"/>
                  </a:moveTo>
                  <a:cubicBezTo>
                    <a:pt x="42333" y="434975"/>
                    <a:pt x="84667" y="4234"/>
                    <a:pt x="127000" y="2117"/>
                  </a:cubicBezTo>
                  <a:cubicBezTo>
                    <a:pt x="169333" y="0"/>
                    <a:pt x="211666" y="426508"/>
                    <a:pt x="254000" y="853017"/>
                  </a:cubicBezTo>
                </a:path>
              </a:pathLst>
            </a:custGeom>
            <a:solidFill>
              <a:schemeClr val="tx1">
                <a:lumMod val="65000"/>
                <a:lumOff val="35000"/>
              </a:schemeClr>
            </a:solidFill>
            <a:ln w="9525"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sp>
          <p:nvSpPr>
            <p:cNvPr id="174" name="Freihandform 173"/>
            <p:cNvSpPr/>
            <p:nvPr/>
          </p:nvSpPr>
          <p:spPr bwMode="auto">
            <a:xfrm>
              <a:off x="2967038" y="25287295"/>
              <a:ext cx="254000" cy="835025"/>
            </a:xfrm>
            <a:custGeom>
              <a:avLst/>
              <a:gdLst>
                <a:gd name="connsiteX0" fmla="*/ 0 w 254000"/>
                <a:gd name="connsiteY0" fmla="*/ 865717 h 865717"/>
                <a:gd name="connsiteX1" fmla="*/ 127000 w 254000"/>
                <a:gd name="connsiteY1" fmla="*/ 2117 h 865717"/>
                <a:gd name="connsiteX2" fmla="*/ 254000 w 254000"/>
                <a:gd name="connsiteY2" fmla="*/ 853017 h 865717"/>
              </a:gdLst>
              <a:ahLst/>
              <a:cxnLst>
                <a:cxn ang="0">
                  <a:pos x="connsiteX0" y="connsiteY0"/>
                </a:cxn>
                <a:cxn ang="0">
                  <a:pos x="connsiteX1" y="connsiteY1"/>
                </a:cxn>
                <a:cxn ang="0">
                  <a:pos x="connsiteX2" y="connsiteY2"/>
                </a:cxn>
              </a:cxnLst>
              <a:rect l="l" t="t" r="r" b="b"/>
              <a:pathLst>
                <a:path w="254000" h="865717">
                  <a:moveTo>
                    <a:pt x="0" y="865717"/>
                  </a:moveTo>
                  <a:cubicBezTo>
                    <a:pt x="42333" y="434975"/>
                    <a:pt x="84667" y="4234"/>
                    <a:pt x="127000" y="2117"/>
                  </a:cubicBezTo>
                  <a:cubicBezTo>
                    <a:pt x="169333" y="0"/>
                    <a:pt x="211666" y="426508"/>
                    <a:pt x="254000" y="853017"/>
                  </a:cubicBezTo>
                </a:path>
              </a:pathLst>
            </a:custGeom>
            <a:solidFill>
              <a:schemeClr val="tx1">
                <a:lumMod val="65000"/>
                <a:lumOff val="35000"/>
              </a:schemeClr>
            </a:solidFill>
            <a:ln w="9525"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sp>
          <p:nvSpPr>
            <p:cNvPr id="175" name="Freihandform 174"/>
            <p:cNvSpPr/>
            <p:nvPr/>
          </p:nvSpPr>
          <p:spPr bwMode="auto">
            <a:xfrm>
              <a:off x="3295650" y="25758783"/>
              <a:ext cx="254000" cy="371475"/>
            </a:xfrm>
            <a:custGeom>
              <a:avLst/>
              <a:gdLst>
                <a:gd name="connsiteX0" fmla="*/ 0 w 254000"/>
                <a:gd name="connsiteY0" fmla="*/ 865717 h 865717"/>
                <a:gd name="connsiteX1" fmla="*/ 127000 w 254000"/>
                <a:gd name="connsiteY1" fmla="*/ 2117 h 865717"/>
                <a:gd name="connsiteX2" fmla="*/ 254000 w 254000"/>
                <a:gd name="connsiteY2" fmla="*/ 853017 h 865717"/>
              </a:gdLst>
              <a:ahLst/>
              <a:cxnLst>
                <a:cxn ang="0">
                  <a:pos x="connsiteX0" y="connsiteY0"/>
                </a:cxn>
                <a:cxn ang="0">
                  <a:pos x="connsiteX1" y="connsiteY1"/>
                </a:cxn>
                <a:cxn ang="0">
                  <a:pos x="connsiteX2" y="connsiteY2"/>
                </a:cxn>
              </a:cxnLst>
              <a:rect l="l" t="t" r="r" b="b"/>
              <a:pathLst>
                <a:path w="254000" h="865717">
                  <a:moveTo>
                    <a:pt x="0" y="865717"/>
                  </a:moveTo>
                  <a:cubicBezTo>
                    <a:pt x="42333" y="434975"/>
                    <a:pt x="84667" y="4234"/>
                    <a:pt x="127000" y="2117"/>
                  </a:cubicBezTo>
                  <a:cubicBezTo>
                    <a:pt x="169333" y="0"/>
                    <a:pt x="211666" y="426508"/>
                    <a:pt x="254000" y="853017"/>
                  </a:cubicBezTo>
                </a:path>
              </a:pathLst>
            </a:custGeom>
            <a:solidFill>
              <a:schemeClr val="tx1">
                <a:lumMod val="65000"/>
                <a:lumOff val="35000"/>
              </a:schemeClr>
            </a:solidFill>
            <a:ln w="9525"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cxnSp>
          <p:nvCxnSpPr>
            <p:cNvPr id="2479" name="Gerade Verbindung 212"/>
            <p:cNvCxnSpPr>
              <a:cxnSpLocks noChangeShapeType="1"/>
            </p:cNvCxnSpPr>
            <p:nvPr/>
          </p:nvCxnSpPr>
          <p:spPr bwMode="auto">
            <a:xfrm rot="10800000">
              <a:off x="2478088" y="26130246"/>
              <a:ext cx="1965325" cy="0"/>
            </a:xfrm>
            <a:prstGeom prst="line">
              <a:avLst/>
            </a:prstGeom>
            <a:noFill/>
            <a:ln w="38100" cap="rnd" algn="ctr">
              <a:solidFill>
                <a:schemeClr val="tx1"/>
              </a:solidFill>
              <a:round/>
              <a:headEnd/>
              <a:tailEnd/>
            </a:ln>
          </p:spPr>
        </p:cxnSp>
        <p:sp>
          <p:nvSpPr>
            <p:cNvPr id="176" name="Pfeil nach rechts 175"/>
            <p:cNvSpPr/>
            <p:nvPr/>
          </p:nvSpPr>
          <p:spPr bwMode="auto">
            <a:xfrm rot="5400000">
              <a:off x="2877345" y="27242294"/>
              <a:ext cx="919162" cy="739775"/>
            </a:xfrm>
            <a:prstGeom prst="rightArrow">
              <a:avLst>
                <a:gd name="adj1" fmla="val 50000"/>
                <a:gd name="adj2" fmla="val 87725"/>
              </a:avLst>
            </a:prstGeom>
            <a:ln w="28575" cmpd="sng">
              <a:solidFill>
                <a:schemeClr val="tx2">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grpSp>
      <p:sp>
        <p:nvSpPr>
          <p:cNvPr id="156" name="Pfeil nach rechts 155"/>
          <p:cNvSpPr/>
          <p:nvPr/>
        </p:nvSpPr>
        <p:spPr bwMode="auto">
          <a:xfrm rot="5400000">
            <a:off x="2727322" y="20841408"/>
            <a:ext cx="1222382" cy="1479550"/>
          </a:xfrm>
          <a:prstGeom prst="rightArrow">
            <a:avLst>
              <a:gd name="adj1" fmla="val 50000"/>
              <a:gd name="adj2" fmla="val 70557"/>
            </a:avLst>
          </a:prstGeom>
          <a:ln w="38100">
            <a:solidFill>
              <a:schemeClr val="tx2">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sp>
        <p:nvSpPr>
          <p:cNvPr id="106" name="Rectangle 1584"/>
          <p:cNvSpPr>
            <a:spLocks noChangeArrowheads="1"/>
          </p:cNvSpPr>
          <p:nvPr/>
        </p:nvSpPr>
        <p:spPr bwMode="auto">
          <a:xfrm>
            <a:off x="974725" y="19216443"/>
            <a:ext cx="4714875" cy="1920875"/>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0488" tIns="44450" rIns="90488" bIns="44450">
            <a:spAutoFit/>
          </a:bodyPr>
          <a:lstStyle/>
          <a:p>
            <a:pPr algn="ctr" defTabSz="762000" eaLnBrk="0" hangingPunct="0">
              <a:defRPr/>
            </a:pPr>
            <a:endParaRPr lang="en-GB" sz="1100" dirty="0">
              <a:solidFill>
                <a:schemeClr val="accent4">
                  <a:lumMod val="75000"/>
                  <a:lumOff val="25000"/>
                </a:schemeClr>
              </a:solidFill>
              <a:latin typeface="Verdana" pitchFamily="34" charset="0"/>
            </a:endParaRPr>
          </a:p>
          <a:p>
            <a:pPr algn="ctr" defTabSz="762000" eaLnBrk="0" hangingPunct="0">
              <a:defRPr/>
            </a:pPr>
            <a:r>
              <a:rPr lang="en-GB" dirty="0">
                <a:solidFill>
                  <a:schemeClr val="accent4">
                    <a:lumMod val="75000"/>
                    <a:lumOff val="25000"/>
                  </a:schemeClr>
                </a:solidFill>
                <a:latin typeface="Verdana" pitchFamily="34" charset="0"/>
              </a:rPr>
              <a:t>MS-Full scan profile mode </a:t>
            </a:r>
          </a:p>
          <a:p>
            <a:pPr algn="ctr" defTabSz="762000" eaLnBrk="0" hangingPunct="0">
              <a:defRPr/>
            </a:pPr>
            <a:r>
              <a:rPr lang="en-GB" b="0" dirty="0" smtClean="0">
                <a:solidFill>
                  <a:schemeClr val="tx1"/>
                </a:solidFill>
                <a:latin typeface="Verdana" pitchFamily="34" charset="0"/>
              </a:rPr>
              <a:t>HRMS </a:t>
            </a:r>
            <a:r>
              <a:rPr lang="en-GB" b="0" dirty="0">
                <a:solidFill>
                  <a:schemeClr val="tx1"/>
                </a:solidFill>
                <a:latin typeface="Verdana" pitchFamily="34" charset="0"/>
              </a:rPr>
              <a:t>data</a:t>
            </a:r>
          </a:p>
          <a:p>
            <a:pPr algn="ctr" defTabSz="762000" eaLnBrk="0" hangingPunct="0">
              <a:defRPr/>
            </a:pPr>
            <a:r>
              <a:rPr lang="en-GB" b="0" dirty="0">
                <a:solidFill>
                  <a:schemeClr val="tx1"/>
                </a:solidFill>
                <a:latin typeface="Verdana" pitchFamily="34" charset="0"/>
              </a:rPr>
              <a:t>obtained from stable isotopically labelled samples</a:t>
            </a:r>
          </a:p>
          <a:p>
            <a:pPr algn="ctr" defTabSz="762000" eaLnBrk="0" hangingPunct="0">
              <a:defRPr/>
            </a:pPr>
            <a:endParaRPr lang="en-GB" sz="1200" b="0" dirty="0">
              <a:solidFill>
                <a:schemeClr val="tx1"/>
              </a:solidFill>
              <a:latin typeface="Verdana" pitchFamily="34" charset="0"/>
            </a:endParaRPr>
          </a:p>
        </p:txBody>
      </p:sp>
      <p:sp>
        <p:nvSpPr>
          <p:cNvPr id="169" name="Freihandform 290"/>
          <p:cNvSpPr/>
          <p:nvPr/>
        </p:nvSpPr>
        <p:spPr bwMode="auto">
          <a:xfrm flipV="1">
            <a:off x="14247813" y="22636923"/>
            <a:ext cx="3759200" cy="716836"/>
          </a:xfrm>
          <a:custGeom>
            <a:avLst/>
            <a:gdLst>
              <a:gd name="connsiteX0" fmla="*/ 0 w 3759200"/>
              <a:gd name="connsiteY0" fmla="*/ 1221317 h 1341967"/>
              <a:gd name="connsiteX1" fmla="*/ 647700 w 3759200"/>
              <a:gd name="connsiteY1" fmla="*/ 1170517 h 1341967"/>
              <a:gd name="connsiteX2" fmla="*/ 1219200 w 3759200"/>
              <a:gd name="connsiteY2" fmla="*/ 1246717 h 1341967"/>
              <a:gd name="connsiteX3" fmla="*/ 1358900 w 3759200"/>
              <a:gd name="connsiteY3" fmla="*/ 1246717 h 1341967"/>
              <a:gd name="connsiteX4" fmla="*/ 1498600 w 3759200"/>
              <a:gd name="connsiteY4" fmla="*/ 675217 h 1341967"/>
              <a:gd name="connsiteX5" fmla="*/ 1714500 w 3759200"/>
              <a:gd name="connsiteY5" fmla="*/ 65617 h 1341967"/>
              <a:gd name="connsiteX6" fmla="*/ 1854200 w 3759200"/>
              <a:gd name="connsiteY6" fmla="*/ 1068917 h 1341967"/>
              <a:gd name="connsiteX7" fmla="*/ 2070100 w 3759200"/>
              <a:gd name="connsiteY7" fmla="*/ 1259417 h 1341967"/>
              <a:gd name="connsiteX8" fmla="*/ 2324100 w 3759200"/>
              <a:gd name="connsiteY8" fmla="*/ 1272117 h 1341967"/>
              <a:gd name="connsiteX9" fmla="*/ 2552700 w 3759200"/>
              <a:gd name="connsiteY9" fmla="*/ 1259417 h 1341967"/>
              <a:gd name="connsiteX10" fmla="*/ 2768600 w 3759200"/>
              <a:gd name="connsiteY10" fmla="*/ 1183217 h 1341967"/>
              <a:gd name="connsiteX11" fmla="*/ 2971800 w 3759200"/>
              <a:gd name="connsiteY11" fmla="*/ 522817 h 1341967"/>
              <a:gd name="connsiteX12" fmla="*/ 3136900 w 3759200"/>
              <a:gd name="connsiteY12" fmla="*/ 687917 h 1341967"/>
              <a:gd name="connsiteX13" fmla="*/ 3251200 w 3759200"/>
              <a:gd name="connsiteY13" fmla="*/ 1132417 h 1341967"/>
              <a:gd name="connsiteX14" fmla="*/ 3378200 w 3759200"/>
              <a:gd name="connsiteY14" fmla="*/ 1246717 h 1341967"/>
              <a:gd name="connsiteX15" fmla="*/ 3543300 w 3759200"/>
              <a:gd name="connsiteY15" fmla="*/ 1284817 h 1341967"/>
              <a:gd name="connsiteX16" fmla="*/ 3759200 w 3759200"/>
              <a:gd name="connsiteY16" fmla="*/ 1297517 h 1341967"/>
              <a:gd name="connsiteX0" fmla="*/ 0 w 3759200"/>
              <a:gd name="connsiteY0" fmla="*/ 1281640 h 1341967"/>
              <a:gd name="connsiteX1" fmla="*/ 647700 w 3759200"/>
              <a:gd name="connsiteY1" fmla="*/ 1170517 h 1341967"/>
              <a:gd name="connsiteX2" fmla="*/ 1219200 w 3759200"/>
              <a:gd name="connsiteY2" fmla="*/ 1246717 h 1341967"/>
              <a:gd name="connsiteX3" fmla="*/ 1358900 w 3759200"/>
              <a:gd name="connsiteY3" fmla="*/ 1246717 h 1341967"/>
              <a:gd name="connsiteX4" fmla="*/ 1498600 w 3759200"/>
              <a:gd name="connsiteY4" fmla="*/ 675217 h 1341967"/>
              <a:gd name="connsiteX5" fmla="*/ 1714500 w 3759200"/>
              <a:gd name="connsiteY5" fmla="*/ 65617 h 1341967"/>
              <a:gd name="connsiteX6" fmla="*/ 1854200 w 3759200"/>
              <a:gd name="connsiteY6" fmla="*/ 1068917 h 1341967"/>
              <a:gd name="connsiteX7" fmla="*/ 2070100 w 3759200"/>
              <a:gd name="connsiteY7" fmla="*/ 1259417 h 1341967"/>
              <a:gd name="connsiteX8" fmla="*/ 2324100 w 3759200"/>
              <a:gd name="connsiteY8" fmla="*/ 1272117 h 1341967"/>
              <a:gd name="connsiteX9" fmla="*/ 2552700 w 3759200"/>
              <a:gd name="connsiteY9" fmla="*/ 1259417 h 1341967"/>
              <a:gd name="connsiteX10" fmla="*/ 2768600 w 3759200"/>
              <a:gd name="connsiteY10" fmla="*/ 1183217 h 1341967"/>
              <a:gd name="connsiteX11" fmla="*/ 2971800 w 3759200"/>
              <a:gd name="connsiteY11" fmla="*/ 522817 h 1341967"/>
              <a:gd name="connsiteX12" fmla="*/ 3136900 w 3759200"/>
              <a:gd name="connsiteY12" fmla="*/ 687917 h 1341967"/>
              <a:gd name="connsiteX13" fmla="*/ 3251200 w 3759200"/>
              <a:gd name="connsiteY13" fmla="*/ 1132417 h 1341967"/>
              <a:gd name="connsiteX14" fmla="*/ 3378200 w 3759200"/>
              <a:gd name="connsiteY14" fmla="*/ 1246717 h 1341967"/>
              <a:gd name="connsiteX15" fmla="*/ 3543300 w 3759200"/>
              <a:gd name="connsiteY15" fmla="*/ 1284817 h 1341967"/>
              <a:gd name="connsiteX16" fmla="*/ 3759200 w 3759200"/>
              <a:gd name="connsiteY16" fmla="*/ 1297517 h 1341967"/>
              <a:gd name="connsiteX0" fmla="*/ 0 w 3759200"/>
              <a:gd name="connsiteY0" fmla="*/ 1281640 h 1341967"/>
              <a:gd name="connsiteX1" fmla="*/ 647700 w 3759200"/>
              <a:gd name="connsiteY1" fmla="*/ 1170517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05984"/>
              <a:gd name="connsiteX1" fmla="*/ 647700 w 3759200"/>
              <a:gd name="connsiteY1" fmla="*/ 1230840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30839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38250 w 3759200"/>
              <a:gd name="connsiteY3" fmla="*/ 1291165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38250 w 3759200"/>
              <a:gd name="connsiteY3" fmla="*/ 1291165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54200 w 3759200"/>
              <a:gd name="connsiteY7" fmla="*/ 1068919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82800 w 3759200"/>
              <a:gd name="connsiteY9" fmla="*/ 1254129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82800 w 3759200"/>
              <a:gd name="connsiteY9" fmla="*/ 1254129 h 1305986"/>
              <a:gd name="connsiteX10" fmla="*/ 2171700 w 3759200"/>
              <a:gd name="connsiteY10" fmla="*/ 1250952 h 1305986"/>
              <a:gd name="connsiteX11" fmla="*/ 2324100 w 3759200"/>
              <a:gd name="connsiteY11" fmla="*/ 1272119 h 1305986"/>
              <a:gd name="connsiteX12" fmla="*/ 2552700 w 3759200"/>
              <a:gd name="connsiteY12" fmla="*/ 1259419 h 1305986"/>
              <a:gd name="connsiteX13" fmla="*/ 2768600 w 3759200"/>
              <a:gd name="connsiteY13" fmla="*/ 1183219 h 1305986"/>
              <a:gd name="connsiteX14" fmla="*/ 2971800 w 3759200"/>
              <a:gd name="connsiteY14" fmla="*/ 522819 h 1305986"/>
              <a:gd name="connsiteX15" fmla="*/ 3136900 w 3759200"/>
              <a:gd name="connsiteY15" fmla="*/ 687919 h 1305986"/>
              <a:gd name="connsiteX16" fmla="*/ 3251200 w 3759200"/>
              <a:gd name="connsiteY16" fmla="*/ 1132419 h 1305986"/>
              <a:gd name="connsiteX17" fmla="*/ 3378200 w 3759200"/>
              <a:gd name="connsiteY17" fmla="*/ 1246719 h 1305986"/>
              <a:gd name="connsiteX18" fmla="*/ 3543300 w 3759200"/>
              <a:gd name="connsiteY18" fmla="*/ 1284819 h 1305986"/>
              <a:gd name="connsiteX19" fmla="*/ 3759200 w 3759200"/>
              <a:gd name="connsiteY19"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21867"/>
              <a:gd name="connsiteX1" fmla="*/ 647700 w 3759200"/>
              <a:gd name="connsiteY1" fmla="*/ 1291166 h 1321867"/>
              <a:gd name="connsiteX2" fmla="*/ 1095375 w 3759200"/>
              <a:gd name="connsiteY2" fmla="*/ 1292226 h 1321867"/>
              <a:gd name="connsiteX3" fmla="*/ 1238250 w 3759200"/>
              <a:gd name="connsiteY3" fmla="*/ 1291167 h 1321867"/>
              <a:gd name="connsiteX4" fmla="*/ 1358900 w 3759200"/>
              <a:gd name="connsiteY4" fmla="*/ 1246719 h 1321867"/>
              <a:gd name="connsiteX5" fmla="*/ 1498600 w 3759200"/>
              <a:gd name="connsiteY5" fmla="*/ 675219 h 1321867"/>
              <a:gd name="connsiteX6" fmla="*/ 1651000 w 3759200"/>
              <a:gd name="connsiteY6" fmla="*/ 65617 h 1321867"/>
              <a:gd name="connsiteX7" fmla="*/ 1873250 w 3759200"/>
              <a:gd name="connsiteY7" fmla="*/ 1068921 h 1321867"/>
              <a:gd name="connsiteX8" fmla="*/ 2070100 w 3759200"/>
              <a:gd name="connsiteY8" fmla="*/ 1259419 h 1321867"/>
              <a:gd name="connsiteX9" fmla="*/ 2324100 w 3759200"/>
              <a:gd name="connsiteY9" fmla="*/ 1272119 h 1321867"/>
              <a:gd name="connsiteX10" fmla="*/ 2552700 w 3759200"/>
              <a:gd name="connsiteY10" fmla="*/ 1259419 h 1321867"/>
              <a:gd name="connsiteX11" fmla="*/ 2768600 w 3759200"/>
              <a:gd name="connsiteY11" fmla="*/ 1183219 h 1321867"/>
              <a:gd name="connsiteX12" fmla="*/ 2971800 w 3759200"/>
              <a:gd name="connsiteY12" fmla="*/ 522819 h 1321867"/>
              <a:gd name="connsiteX13" fmla="*/ 3136900 w 3759200"/>
              <a:gd name="connsiteY13" fmla="*/ 687919 h 1321867"/>
              <a:gd name="connsiteX14" fmla="*/ 3251200 w 3759200"/>
              <a:gd name="connsiteY14" fmla="*/ 1132419 h 1321867"/>
              <a:gd name="connsiteX15" fmla="*/ 3378200 w 3759200"/>
              <a:gd name="connsiteY15" fmla="*/ 1246719 h 1321867"/>
              <a:gd name="connsiteX16" fmla="*/ 3543300 w 3759200"/>
              <a:gd name="connsiteY16" fmla="*/ 1284819 h 1321867"/>
              <a:gd name="connsiteX17" fmla="*/ 3759200 w 3759200"/>
              <a:gd name="connsiteY17" fmla="*/ 1297519 h 1321867"/>
              <a:gd name="connsiteX0" fmla="*/ 0 w 3759200"/>
              <a:gd name="connsiteY0" fmla="*/ 1281642 h 1321867"/>
              <a:gd name="connsiteX1" fmla="*/ 647700 w 3759200"/>
              <a:gd name="connsiteY1" fmla="*/ 1291166 h 1321867"/>
              <a:gd name="connsiteX2" fmla="*/ 1095375 w 3759200"/>
              <a:gd name="connsiteY2" fmla="*/ 1292226 h 1321867"/>
              <a:gd name="connsiteX3" fmla="*/ 1238250 w 3759200"/>
              <a:gd name="connsiteY3" fmla="*/ 1291167 h 1321867"/>
              <a:gd name="connsiteX4" fmla="*/ 1358900 w 3759200"/>
              <a:gd name="connsiteY4" fmla="*/ 1246719 h 1321867"/>
              <a:gd name="connsiteX5" fmla="*/ 1498600 w 3759200"/>
              <a:gd name="connsiteY5" fmla="*/ 675219 h 1321867"/>
              <a:gd name="connsiteX6" fmla="*/ 1651000 w 3759200"/>
              <a:gd name="connsiteY6" fmla="*/ 65617 h 1321867"/>
              <a:gd name="connsiteX7" fmla="*/ 1873250 w 3759200"/>
              <a:gd name="connsiteY7" fmla="*/ 1068921 h 1321867"/>
              <a:gd name="connsiteX8" fmla="*/ 2070100 w 3759200"/>
              <a:gd name="connsiteY8" fmla="*/ 1259419 h 1321867"/>
              <a:gd name="connsiteX9" fmla="*/ 2324100 w 3759200"/>
              <a:gd name="connsiteY9" fmla="*/ 1272119 h 1321867"/>
              <a:gd name="connsiteX10" fmla="*/ 2552700 w 3759200"/>
              <a:gd name="connsiteY10" fmla="*/ 1259419 h 1321867"/>
              <a:gd name="connsiteX11" fmla="*/ 2768600 w 3759200"/>
              <a:gd name="connsiteY11" fmla="*/ 1183219 h 1321867"/>
              <a:gd name="connsiteX12" fmla="*/ 2971800 w 3759200"/>
              <a:gd name="connsiteY12" fmla="*/ 522819 h 1321867"/>
              <a:gd name="connsiteX13" fmla="*/ 3136900 w 3759200"/>
              <a:gd name="connsiteY13" fmla="*/ 687919 h 1321867"/>
              <a:gd name="connsiteX14" fmla="*/ 3251200 w 3759200"/>
              <a:gd name="connsiteY14" fmla="*/ 1132419 h 1321867"/>
              <a:gd name="connsiteX15" fmla="*/ 3378200 w 3759200"/>
              <a:gd name="connsiteY15" fmla="*/ 1246719 h 1321867"/>
              <a:gd name="connsiteX16" fmla="*/ 3543300 w 3759200"/>
              <a:gd name="connsiteY16" fmla="*/ 1284819 h 1321867"/>
              <a:gd name="connsiteX17" fmla="*/ 3759200 w 3759200"/>
              <a:gd name="connsiteY17" fmla="*/ 1297519 h 1321867"/>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378200 w 3759200"/>
              <a:gd name="connsiteY13" fmla="*/ 1246719 h 1308102"/>
              <a:gd name="connsiteX14" fmla="*/ 3543300 w 3759200"/>
              <a:gd name="connsiteY14" fmla="*/ 1284819 h 1308102"/>
              <a:gd name="connsiteX15" fmla="*/ 3759200 w 3759200"/>
              <a:gd name="connsiteY15"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84819 h 1308102"/>
              <a:gd name="connsiteX14" fmla="*/ 3759200 w 3759200"/>
              <a:gd name="connsiteY14"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84819 h 1308102"/>
              <a:gd name="connsiteX14" fmla="*/ 3759200 w 3759200"/>
              <a:gd name="connsiteY14"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72121 h 1308102"/>
              <a:gd name="connsiteX14" fmla="*/ 3759200 w 3759200"/>
              <a:gd name="connsiteY14" fmla="*/ 1297519 h 130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59200" h="1308102">
                <a:moveTo>
                  <a:pt x="0" y="1281642"/>
                </a:moveTo>
                <a:cubicBezTo>
                  <a:pt x="222250" y="1254125"/>
                  <a:pt x="444500" y="1296987"/>
                  <a:pt x="647700" y="1291166"/>
                </a:cubicBezTo>
                <a:cubicBezTo>
                  <a:pt x="812800" y="1279171"/>
                  <a:pt x="1000125" y="1279526"/>
                  <a:pt x="1095375" y="1292226"/>
                </a:cubicBezTo>
                <a:cubicBezTo>
                  <a:pt x="1136650" y="1297165"/>
                  <a:pt x="1194329" y="1288698"/>
                  <a:pt x="1238250" y="1291167"/>
                </a:cubicBezTo>
                <a:cubicBezTo>
                  <a:pt x="1288963" y="1287287"/>
                  <a:pt x="1319566" y="1289051"/>
                  <a:pt x="1358900" y="1246719"/>
                </a:cubicBezTo>
                <a:cubicBezTo>
                  <a:pt x="1405467" y="1151469"/>
                  <a:pt x="1449917" y="872069"/>
                  <a:pt x="1498600" y="675219"/>
                </a:cubicBezTo>
                <a:cubicBezTo>
                  <a:pt x="1547283" y="478369"/>
                  <a:pt x="1588558" y="0"/>
                  <a:pt x="1651000" y="65617"/>
                </a:cubicBezTo>
                <a:cubicBezTo>
                  <a:pt x="1713442" y="131234"/>
                  <a:pt x="1700653" y="784230"/>
                  <a:pt x="1873250" y="1068921"/>
                </a:cubicBezTo>
                <a:cubicBezTo>
                  <a:pt x="1985433" y="1270005"/>
                  <a:pt x="2210858" y="1240369"/>
                  <a:pt x="2324100" y="1272119"/>
                </a:cubicBezTo>
                <a:cubicBezTo>
                  <a:pt x="2473325" y="1291169"/>
                  <a:pt x="2660650" y="1308102"/>
                  <a:pt x="2768600" y="1183219"/>
                </a:cubicBezTo>
                <a:cubicBezTo>
                  <a:pt x="2876550" y="1058336"/>
                  <a:pt x="2910417" y="605369"/>
                  <a:pt x="2971800" y="522819"/>
                </a:cubicBezTo>
                <a:cubicBezTo>
                  <a:pt x="3033183" y="440269"/>
                  <a:pt x="3090333" y="586319"/>
                  <a:pt x="3136900" y="687919"/>
                </a:cubicBezTo>
                <a:cubicBezTo>
                  <a:pt x="3183467" y="789519"/>
                  <a:pt x="3183467" y="1032936"/>
                  <a:pt x="3251200" y="1132419"/>
                </a:cubicBezTo>
                <a:cubicBezTo>
                  <a:pt x="3377672" y="1238253"/>
                  <a:pt x="3458633" y="1244604"/>
                  <a:pt x="3543300" y="1272121"/>
                </a:cubicBezTo>
                <a:cubicBezTo>
                  <a:pt x="3606800" y="1280588"/>
                  <a:pt x="3683000" y="1295402"/>
                  <a:pt x="3759200" y="1297519"/>
                </a:cubicBezTo>
              </a:path>
            </a:pathLst>
          </a:custGeom>
          <a:noFill/>
          <a:ln w="38100" cap="flat" cmpd="sng" algn="ctr">
            <a:solidFill>
              <a:srgbClr val="4F81BD"/>
            </a:solid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sp>
        <p:nvSpPr>
          <p:cNvPr id="170" name="Rectangle 1584"/>
          <p:cNvSpPr>
            <a:spLocks noChangeArrowheads="1"/>
          </p:cNvSpPr>
          <p:nvPr/>
        </p:nvSpPr>
        <p:spPr bwMode="auto">
          <a:xfrm rot="16200000">
            <a:off x="14312431" y="22012936"/>
            <a:ext cx="661085" cy="460375"/>
          </a:xfrm>
          <a:prstGeom prst="rect">
            <a:avLst/>
          </a:prstGeom>
          <a:noFill/>
          <a:ln w="12700">
            <a:noFill/>
            <a:miter lim="800000"/>
            <a:headEnd/>
            <a:tailEnd/>
          </a:ln>
        </p:spPr>
        <p:txBody>
          <a:bodyPr wrap="square" lIns="0" tIns="44450" rIns="0" bIns="44450">
            <a:spAutoFit/>
          </a:bodyPr>
          <a:lstStyle/>
          <a:p>
            <a:pPr defTabSz="762000" eaLnBrk="0" hangingPunct="0"/>
            <a:r>
              <a:rPr lang="en-GB" b="0" baseline="30000" dirty="0" smtClean="0">
                <a:solidFill>
                  <a:schemeClr val="tx1"/>
                </a:solidFill>
                <a:latin typeface="Verdana" pitchFamily="34" charset="0"/>
              </a:rPr>
              <a:t>12</a:t>
            </a:r>
            <a:r>
              <a:rPr lang="en-GB" b="0" dirty="0" smtClean="0">
                <a:solidFill>
                  <a:schemeClr val="tx1"/>
                </a:solidFill>
                <a:latin typeface="Verdana" pitchFamily="34" charset="0"/>
              </a:rPr>
              <a:t>C</a:t>
            </a:r>
            <a:endParaRPr lang="en-GB" b="0" dirty="0">
              <a:solidFill>
                <a:schemeClr val="tx1"/>
              </a:solidFill>
              <a:latin typeface="Verdana" pitchFamily="34" charset="0"/>
            </a:endParaRPr>
          </a:p>
        </p:txBody>
      </p:sp>
      <p:sp>
        <p:nvSpPr>
          <p:cNvPr id="171" name="Rectangle 1584"/>
          <p:cNvSpPr>
            <a:spLocks noChangeArrowheads="1"/>
          </p:cNvSpPr>
          <p:nvPr/>
        </p:nvSpPr>
        <p:spPr bwMode="auto">
          <a:xfrm rot="16200000">
            <a:off x="14312431" y="22674022"/>
            <a:ext cx="661085" cy="460375"/>
          </a:xfrm>
          <a:prstGeom prst="rect">
            <a:avLst/>
          </a:prstGeom>
          <a:noFill/>
          <a:ln w="12700">
            <a:noFill/>
            <a:miter lim="800000"/>
            <a:headEnd/>
            <a:tailEnd/>
          </a:ln>
        </p:spPr>
        <p:txBody>
          <a:bodyPr wrap="square" lIns="0" tIns="44450" rIns="0" bIns="44450">
            <a:spAutoFit/>
          </a:bodyPr>
          <a:lstStyle/>
          <a:p>
            <a:pPr defTabSz="762000" eaLnBrk="0" hangingPunct="0"/>
            <a:r>
              <a:rPr lang="en-GB" b="0" baseline="30000" dirty="0" smtClean="0">
                <a:solidFill>
                  <a:schemeClr val="tx1"/>
                </a:solidFill>
                <a:latin typeface="Verdana" pitchFamily="34" charset="0"/>
              </a:rPr>
              <a:t>13</a:t>
            </a:r>
            <a:r>
              <a:rPr lang="en-GB" b="0" dirty="0" smtClean="0">
                <a:solidFill>
                  <a:schemeClr val="tx1"/>
                </a:solidFill>
                <a:latin typeface="Verdana" pitchFamily="34" charset="0"/>
              </a:rPr>
              <a:t>C</a:t>
            </a:r>
            <a:endParaRPr lang="en-GB" b="0" dirty="0">
              <a:solidFill>
                <a:schemeClr val="tx1"/>
              </a:solidFill>
              <a:latin typeface="Verdana" pitchFamily="34" charset="0"/>
            </a:endParaRPr>
          </a:p>
        </p:txBody>
      </p:sp>
      <p:cxnSp>
        <p:nvCxnSpPr>
          <p:cNvPr id="8" name="Straight Arrow Connector 7"/>
          <p:cNvCxnSpPr/>
          <p:nvPr/>
        </p:nvCxnSpPr>
        <p:spPr bwMode="auto">
          <a:xfrm flipH="1" flipV="1">
            <a:off x="14808151" y="21672305"/>
            <a:ext cx="0" cy="1840444"/>
          </a:xfrm>
          <a:prstGeom prst="straightConnector1">
            <a:avLst/>
          </a:prstGeom>
          <a:noFill/>
          <a:ln w="38100" cap="rnd" algn="ctr">
            <a:solidFill>
              <a:schemeClr val="tx1"/>
            </a:solidFill>
            <a:round/>
            <a:headEnd type="stealth" w="lg" len="lg"/>
            <a:tailEnd type="stealth" w="lg" len="lg"/>
          </a:ln>
        </p:spPr>
      </p:cxnSp>
      <p:sp>
        <p:nvSpPr>
          <p:cNvPr id="172" name="Rectangle 1584"/>
          <p:cNvSpPr>
            <a:spLocks noChangeArrowheads="1"/>
          </p:cNvSpPr>
          <p:nvPr/>
        </p:nvSpPr>
        <p:spPr bwMode="auto">
          <a:xfrm>
            <a:off x="19975035" y="19277210"/>
            <a:ext cx="4767643" cy="12323543"/>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000" tIns="90000" rIns="90000" bIns="90000">
            <a:spAutoFit/>
          </a:bodyPr>
          <a:lstStyle/>
          <a:p>
            <a:pPr algn="ctr" defTabSz="816331" eaLnBrk="0" hangingPunct="0">
              <a:tabLst>
                <a:tab pos="2020418" algn="l"/>
              </a:tabLst>
              <a:defRPr/>
            </a:pPr>
            <a:r>
              <a:rPr lang="en-GB" b="0" dirty="0" smtClean="0">
                <a:solidFill>
                  <a:schemeClr val="tx1"/>
                </a:solidFill>
                <a:latin typeface="Verdana" pitchFamily="34" charset="0"/>
              </a:rPr>
              <a:t>Use chromatographic peak profile to </a:t>
            </a:r>
            <a:r>
              <a:rPr lang="en-GB" dirty="0">
                <a:solidFill>
                  <a:schemeClr val="accent4">
                    <a:lumMod val="75000"/>
                    <a:lumOff val="25000"/>
                  </a:schemeClr>
                </a:solidFill>
                <a:latin typeface="Verdana" pitchFamily="34" charset="0"/>
              </a:rPr>
              <a:t>cluster</a:t>
            </a:r>
            <a:r>
              <a:rPr lang="en-GB" b="0" dirty="0" smtClean="0">
                <a:solidFill>
                  <a:schemeClr val="tx1"/>
                </a:solidFill>
                <a:latin typeface="Verdana" pitchFamily="34" charset="0"/>
              </a:rPr>
              <a:t> features based on their </a:t>
            </a:r>
            <a:r>
              <a:rPr lang="en-GB" dirty="0" smtClean="0">
                <a:solidFill>
                  <a:schemeClr val="accent4">
                    <a:lumMod val="75000"/>
                    <a:lumOff val="25000"/>
                  </a:schemeClr>
                </a:solidFill>
                <a:latin typeface="Verdana" pitchFamily="34" charset="0"/>
              </a:rPr>
              <a:t>similarity</a:t>
            </a:r>
          </a:p>
          <a:p>
            <a:pPr algn="ctr" defTabSz="816331" eaLnBrk="0" hangingPunct="0">
              <a:defRPr/>
            </a:pPr>
            <a:endParaRPr lang="en-GB" b="0" dirty="0">
              <a:solidFill>
                <a:schemeClr val="accent4">
                  <a:lumMod val="75000"/>
                  <a:lumOff val="25000"/>
                </a:schemeClr>
              </a:solidFill>
              <a:latin typeface="Verdana" pitchFamily="34" charset="0"/>
            </a:endParaRPr>
          </a:p>
          <a:p>
            <a:pPr algn="ctr" defTabSz="816331" eaLnBrk="0" hangingPunct="0">
              <a:defRPr/>
            </a:pPr>
            <a:endParaRPr lang="en-GB" b="0" dirty="0" smtClean="0">
              <a:solidFill>
                <a:schemeClr val="accent4">
                  <a:lumMod val="75000"/>
                  <a:lumOff val="25000"/>
                </a:schemeClr>
              </a:solidFill>
              <a:latin typeface="Verdana" pitchFamily="34" charset="0"/>
            </a:endParaRPr>
          </a:p>
          <a:p>
            <a:pPr algn="ctr" defTabSz="816331" eaLnBrk="0" hangingPunct="0">
              <a:defRPr/>
            </a:pPr>
            <a:endParaRPr lang="en-GB" b="0" dirty="0">
              <a:solidFill>
                <a:schemeClr val="accent4">
                  <a:lumMod val="75000"/>
                  <a:lumOff val="25000"/>
                </a:schemeClr>
              </a:solidFill>
              <a:latin typeface="Verdana" pitchFamily="34" charset="0"/>
            </a:endParaRPr>
          </a:p>
          <a:p>
            <a:pPr algn="ctr" defTabSz="816331" eaLnBrk="0" hangingPunct="0">
              <a:defRPr/>
            </a:pPr>
            <a:endParaRPr lang="en-GB" b="0" dirty="0" smtClean="0">
              <a:solidFill>
                <a:schemeClr val="accent4">
                  <a:lumMod val="75000"/>
                  <a:lumOff val="25000"/>
                </a:schemeClr>
              </a:solidFill>
              <a:latin typeface="Verdana" pitchFamily="34" charset="0"/>
            </a:endParaRPr>
          </a:p>
          <a:p>
            <a:pPr algn="ctr" defTabSz="816331" eaLnBrk="0" hangingPunct="0">
              <a:defRPr/>
            </a:pPr>
            <a:endParaRPr lang="en-GB" b="0" dirty="0">
              <a:solidFill>
                <a:schemeClr val="accent4">
                  <a:lumMod val="75000"/>
                  <a:lumOff val="25000"/>
                </a:schemeClr>
              </a:solidFill>
              <a:latin typeface="Verdana" pitchFamily="34" charset="0"/>
            </a:endParaRPr>
          </a:p>
          <a:p>
            <a:pPr algn="ctr" defTabSz="816331" eaLnBrk="0" hangingPunct="0">
              <a:defRPr/>
            </a:pPr>
            <a:endParaRPr lang="en-GB" b="0" dirty="0" smtClean="0">
              <a:solidFill>
                <a:schemeClr val="accent4">
                  <a:lumMod val="75000"/>
                  <a:lumOff val="25000"/>
                </a:schemeClr>
              </a:solidFill>
              <a:latin typeface="Verdana" pitchFamily="34" charset="0"/>
            </a:endParaRPr>
          </a:p>
          <a:p>
            <a:pPr algn="ctr" defTabSz="816331" eaLnBrk="0" hangingPunct="0">
              <a:defRPr/>
            </a:pPr>
            <a:endParaRPr lang="en-GB" b="0" dirty="0">
              <a:solidFill>
                <a:schemeClr val="accent4">
                  <a:lumMod val="75000"/>
                  <a:lumOff val="25000"/>
                </a:schemeClr>
              </a:solidFill>
              <a:latin typeface="Verdana" pitchFamily="34" charset="0"/>
            </a:endParaRPr>
          </a:p>
          <a:p>
            <a:pPr algn="ctr" defTabSz="816331" eaLnBrk="0" hangingPunct="0">
              <a:defRPr/>
            </a:pPr>
            <a:endParaRPr lang="en-GB" b="0" dirty="0" smtClean="0">
              <a:solidFill>
                <a:schemeClr val="accent4">
                  <a:lumMod val="75000"/>
                  <a:lumOff val="25000"/>
                </a:schemeClr>
              </a:solidFill>
              <a:latin typeface="Verdana" pitchFamily="34" charset="0"/>
            </a:endParaRPr>
          </a:p>
          <a:p>
            <a:pPr algn="ctr" defTabSz="816331" eaLnBrk="0" hangingPunct="0">
              <a:defRPr/>
            </a:pPr>
            <a:endParaRPr lang="en-GB" b="0" dirty="0">
              <a:solidFill>
                <a:schemeClr val="accent4">
                  <a:lumMod val="75000"/>
                  <a:lumOff val="25000"/>
                </a:schemeClr>
              </a:solidFill>
              <a:latin typeface="Verdana" pitchFamily="34" charset="0"/>
            </a:endParaRPr>
          </a:p>
          <a:p>
            <a:pPr algn="ctr" defTabSz="816331" eaLnBrk="0" hangingPunct="0">
              <a:defRPr/>
            </a:pPr>
            <a:endParaRPr lang="en-GB" b="0" dirty="0" smtClean="0">
              <a:solidFill>
                <a:schemeClr val="accent4">
                  <a:lumMod val="75000"/>
                  <a:lumOff val="25000"/>
                </a:schemeClr>
              </a:solidFill>
              <a:latin typeface="Verdana" pitchFamily="34" charset="0"/>
            </a:endParaRPr>
          </a:p>
          <a:p>
            <a:pPr algn="ctr" defTabSz="816331" eaLnBrk="0" hangingPunct="0">
              <a:defRPr/>
            </a:pPr>
            <a:endParaRPr lang="en-GB" b="0" dirty="0">
              <a:solidFill>
                <a:schemeClr val="accent4">
                  <a:lumMod val="75000"/>
                  <a:lumOff val="25000"/>
                </a:schemeClr>
              </a:solidFill>
              <a:latin typeface="Verdana" pitchFamily="34" charset="0"/>
            </a:endParaRPr>
          </a:p>
          <a:p>
            <a:pPr algn="ctr" defTabSz="816331" eaLnBrk="0" hangingPunct="0">
              <a:defRPr/>
            </a:pPr>
            <a:endParaRPr lang="en-GB" b="0" dirty="0" smtClean="0">
              <a:solidFill>
                <a:schemeClr val="accent4">
                  <a:lumMod val="75000"/>
                  <a:lumOff val="25000"/>
                </a:schemeClr>
              </a:solidFill>
              <a:latin typeface="Verdana" pitchFamily="34" charset="0"/>
            </a:endParaRPr>
          </a:p>
          <a:p>
            <a:pPr algn="ctr" defTabSz="816331" eaLnBrk="0" hangingPunct="0">
              <a:defRPr/>
            </a:pPr>
            <a:endParaRPr lang="en-GB" b="0" dirty="0">
              <a:solidFill>
                <a:schemeClr val="accent4">
                  <a:lumMod val="75000"/>
                  <a:lumOff val="25000"/>
                </a:schemeClr>
              </a:solidFill>
              <a:latin typeface="Verdana" pitchFamily="34" charset="0"/>
            </a:endParaRPr>
          </a:p>
          <a:p>
            <a:pPr algn="ctr" defTabSz="816331" eaLnBrk="0" hangingPunct="0">
              <a:defRPr/>
            </a:pPr>
            <a:endParaRPr lang="en-GB" b="0" dirty="0" smtClean="0">
              <a:solidFill>
                <a:schemeClr val="accent4">
                  <a:lumMod val="75000"/>
                  <a:lumOff val="25000"/>
                </a:schemeClr>
              </a:solidFill>
              <a:latin typeface="Verdana" pitchFamily="34" charset="0"/>
            </a:endParaRPr>
          </a:p>
          <a:p>
            <a:pPr algn="ctr" defTabSz="816331" eaLnBrk="0" hangingPunct="0">
              <a:defRPr/>
            </a:pPr>
            <a:endParaRPr lang="en-GB" sz="1200" dirty="0" smtClean="0">
              <a:solidFill>
                <a:schemeClr val="tx1"/>
              </a:solidFill>
              <a:latin typeface="Verdana" pitchFamily="34" charset="0"/>
            </a:endParaRPr>
          </a:p>
          <a:p>
            <a:pPr algn="ctr" defTabSz="816331" eaLnBrk="0" hangingPunct="0">
              <a:defRPr/>
            </a:pPr>
            <a:endParaRPr lang="en-GB" sz="1200" dirty="0">
              <a:solidFill>
                <a:schemeClr val="tx1"/>
              </a:solidFill>
              <a:latin typeface="Verdana" pitchFamily="34" charset="0"/>
            </a:endParaRPr>
          </a:p>
          <a:p>
            <a:pPr algn="ctr" defTabSz="816331" eaLnBrk="0" hangingPunct="0">
              <a:defRPr/>
            </a:pPr>
            <a:endParaRPr lang="en-GB" sz="1200" dirty="0" smtClean="0">
              <a:solidFill>
                <a:schemeClr val="tx1"/>
              </a:solidFill>
              <a:latin typeface="Verdana" pitchFamily="34" charset="0"/>
            </a:endParaRPr>
          </a:p>
          <a:p>
            <a:pPr algn="ctr" defTabSz="816331" eaLnBrk="0" hangingPunct="0">
              <a:defRPr/>
            </a:pPr>
            <a:r>
              <a:rPr lang="en-GB" dirty="0" smtClean="0">
                <a:solidFill>
                  <a:schemeClr val="tx1"/>
                </a:solidFill>
                <a:latin typeface="Verdana" pitchFamily="34" charset="0"/>
              </a:rPr>
              <a:t>Annotate relationship </a:t>
            </a:r>
            <a:r>
              <a:rPr lang="en-GB" b="0" dirty="0" smtClean="0">
                <a:solidFill>
                  <a:schemeClr val="tx1"/>
                </a:solidFill>
                <a:latin typeface="Verdana" pitchFamily="34" charset="0"/>
              </a:rPr>
              <a:t>between features in group</a:t>
            </a:r>
            <a:br>
              <a:rPr lang="en-GB" b="0" dirty="0" smtClean="0">
                <a:solidFill>
                  <a:schemeClr val="tx1"/>
                </a:solidFill>
                <a:latin typeface="Verdana" pitchFamily="34" charset="0"/>
              </a:rPr>
            </a:br>
            <a:endParaRPr lang="en-GB" b="0" dirty="0" smtClean="0">
              <a:solidFill>
                <a:schemeClr val="tx1"/>
              </a:solidFill>
              <a:latin typeface="Verdana" pitchFamily="34" charset="0"/>
            </a:endParaRPr>
          </a:p>
          <a:p>
            <a:pPr algn="ctr" defTabSz="816331" eaLnBrk="0" hangingPunct="0">
              <a:defRPr/>
            </a:pPr>
            <a:endParaRPr lang="en-GB" b="0" dirty="0">
              <a:solidFill>
                <a:schemeClr val="tx1"/>
              </a:solidFill>
              <a:latin typeface="Verdana" pitchFamily="34" charset="0"/>
            </a:endParaRPr>
          </a:p>
          <a:p>
            <a:pPr algn="ctr" defTabSz="816331" eaLnBrk="0" hangingPunct="0">
              <a:defRPr/>
            </a:pPr>
            <a:endParaRPr lang="en-GB" sz="1000" b="0" dirty="0" smtClean="0">
              <a:solidFill>
                <a:schemeClr val="tx1"/>
              </a:solidFill>
              <a:latin typeface="Verdana" pitchFamily="34" charset="0"/>
            </a:endParaRPr>
          </a:p>
          <a:p>
            <a:pPr algn="ctr" defTabSz="816331" eaLnBrk="0" hangingPunct="0">
              <a:defRPr/>
            </a:pPr>
            <a:endParaRPr lang="en-GB" sz="1100" b="0" dirty="0">
              <a:solidFill>
                <a:schemeClr val="tx1"/>
              </a:solidFill>
              <a:latin typeface="Verdana" pitchFamily="34" charset="0"/>
            </a:endParaRPr>
          </a:p>
          <a:p>
            <a:pPr algn="ctr" defTabSz="816331" eaLnBrk="0" hangingPunct="0">
              <a:defRPr/>
            </a:pPr>
            <a:endParaRPr lang="en-GB" sz="1600" b="0" dirty="0" smtClean="0">
              <a:solidFill>
                <a:schemeClr val="tx1"/>
              </a:solidFill>
              <a:latin typeface="Verdana" pitchFamily="34" charset="0"/>
            </a:endParaRPr>
          </a:p>
          <a:p>
            <a:pPr algn="ctr" defTabSz="816331" eaLnBrk="0" hangingPunct="0">
              <a:defRPr/>
            </a:pPr>
            <a:endParaRPr lang="en-GB" sz="1600" b="0" dirty="0" smtClean="0">
              <a:solidFill>
                <a:schemeClr val="tx1"/>
              </a:solidFill>
              <a:latin typeface="Verdana" pitchFamily="34" charset="0"/>
            </a:endParaRPr>
          </a:p>
          <a:p>
            <a:pPr algn="ctr" defTabSz="816331" eaLnBrk="0" hangingPunct="0">
              <a:defRPr/>
            </a:pPr>
            <a:endParaRPr lang="en-GB" b="0" dirty="0">
              <a:solidFill>
                <a:schemeClr val="tx1"/>
              </a:solidFill>
              <a:latin typeface="Verdana" pitchFamily="34" charset="0"/>
            </a:endParaRPr>
          </a:p>
          <a:p>
            <a:pPr algn="ctr" defTabSz="816331" eaLnBrk="0" hangingPunct="0">
              <a:defRPr/>
            </a:pPr>
            <a:endParaRPr lang="en-GB" sz="2000" b="0" dirty="0" smtClean="0">
              <a:solidFill>
                <a:schemeClr val="tx1"/>
              </a:solidFill>
              <a:latin typeface="Verdana" pitchFamily="34" charset="0"/>
            </a:endParaRPr>
          </a:p>
          <a:p>
            <a:pPr algn="ctr" defTabSz="816331" eaLnBrk="0" hangingPunct="0">
              <a:defRPr/>
            </a:pPr>
            <a:endParaRPr lang="en-GB" sz="2000" b="0" dirty="0" smtClean="0">
              <a:solidFill>
                <a:schemeClr val="tx1"/>
              </a:solidFill>
              <a:latin typeface="Verdana" pitchFamily="34" charset="0"/>
            </a:endParaRPr>
          </a:p>
          <a:p>
            <a:pPr algn="ctr" defTabSz="816331" eaLnBrk="0" hangingPunct="0">
              <a:defRPr/>
            </a:pPr>
            <a:endParaRPr lang="en-GB" b="0" dirty="0">
              <a:solidFill>
                <a:schemeClr val="tx1"/>
              </a:solidFill>
              <a:latin typeface="Verdana" pitchFamily="34" charset="0"/>
            </a:endParaRPr>
          </a:p>
          <a:p>
            <a:pPr algn="ctr" defTabSz="816331" eaLnBrk="0" hangingPunct="0">
              <a:defRPr/>
            </a:pPr>
            <a:endParaRPr lang="en-GB" b="0" dirty="0" smtClean="0">
              <a:solidFill>
                <a:schemeClr val="tx1"/>
              </a:solidFill>
              <a:latin typeface="Verdana" pitchFamily="34" charset="0"/>
            </a:endParaRPr>
          </a:p>
          <a:p>
            <a:pPr algn="ctr" defTabSz="816331" eaLnBrk="0" hangingPunct="0">
              <a:defRPr/>
            </a:pPr>
            <a:endParaRPr lang="en-GB" b="0" dirty="0">
              <a:solidFill>
                <a:schemeClr val="tx1"/>
              </a:solidFill>
              <a:latin typeface="Verdana" pitchFamily="34" charset="0"/>
            </a:endParaRPr>
          </a:p>
          <a:p>
            <a:pPr algn="ctr" defTabSz="816331" eaLnBrk="0" hangingPunct="0">
              <a:defRPr/>
            </a:pPr>
            <a:endParaRPr lang="en-GB" b="0" dirty="0" smtClean="0">
              <a:solidFill>
                <a:schemeClr val="tx1"/>
              </a:solidFill>
              <a:latin typeface="Verdana" pitchFamily="34" charset="0"/>
            </a:endParaRPr>
          </a:p>
          <a:p>
            <a:pPr algn="ctr" defTabSz="816331" eaLnBrk="0" hangingPunct="0">
              <a:defRPr/>
            </a:pPr>
            <a:endParaRPr lang="en-GB" sz="3600" b="0" dirty="0" smtClean="0">
              <a:solidFill>
                <a:schemeClr val="tx1"/>
              </a:solidFill>
              <a:latin typeface="Verdana" pitchFamily="34" charset="0"/>
            </a:endParaRPr>
          </a:p>
        </p:txBody>
      </p:sp>
      <p:grpSp>
        <p:nvGrpSpPr>
          <p:cNvPr id="179" name="Group 178"/>
          <p:cNvGrpSpPr/>
          <p:nvPr/>
        </p:nvGrpSpPr>
        <p:grpSpPr>
          <a:xfrm>
            <a:off x="20119507" y="20473358"/>
            <a:ext cx="4410079" cy="5438409"/>
            <a:chOff x="19712125" y="11054337"/>
            <a:chExt cx="4126390" cy="5067807"/>
          </a:xfrm>
        </p:grpSpPr>
        <p:grpSp>
          <p:nvGrpSpPr>
            <p:cNvPr id="182" name="Group 181"/>
            <p:cNvGrpSpPr/>
            <p:nvPr/>
          </p:nvGrpSpPr>
          <p:grpSpPr>
            <a:xfrm>
              <a:off x="19712125" y="11054337"/>
              <a:ext cx="4126389" cy="5067807"/>
              <a:chOff x="19712125" y="11054337"/>
              <a:chExt cx="4126389" cy="5067807"/>
            </a:xfrm>
          </p:grpSpPr>
          <p:pic>
            <p:nvPicPr>
              <p:cNvPr id="198" name="Picture 3" descr="C:\Users\cbueschl\Desktop\xics.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276" t="6447" r="34039" b="7950"/>
              <a:stretch/>
            </p:blipFill>
            <p:spPr bwMode="auto">
              <a:xfrm>
                <a:off x="20246475" y="11054337"/>
                <a:ext cx="3592039" cy="4571678"/>
              </a:xfrm>
              <a:prstGeom prst="rect">
                <a:avLst/>
              </a:prstGeom>
              <a:noFill/>
              <a:extLst>
                <a:ext uri="{909E8E84-426E-40DD-AFC4-6F175D3DCCD1}">
                  <a14:hiddenFill xmlns:a14="http://schemas.microsoft.com/office/drawing/2010/main">
                    <a:solidFill>
                      <a:srgbClr val="FFFFFF"/>
                    </a:solidFill>
                  </a14:hiddenFill>
                </a:ext>
              </a:extLst>
            </p:spPr>
          </p:pic>
          <p:grpSp>
            <p:nvGrpSpPr>
              <p:cNvPr id="199" name="Group 198"/>
              <p:cNvGrpSpPr/>
              <p:nvPr/>
            </p:nvGrpSpPr>
            <p:grpSpPr>
              <a:xfrm>
                <a:off x="19712125" y="11838412"/>
                <a:ext cx="4126389" cy="4283732"/>
                <a:chOff x="19542763" y="12254764"/>
                <a:chExt cx="4126389" cy="4283732"/>
              </a:xfrm>
            </p:grpSpPr>
            <p:cxnSp>
              <p:nvCxnSpPr>
                <p:cNvPr id="201" name="Gerade Verbindung 205"/>
                <p:cNvCxnSpPr>
                  <a:cxnSpLocks noChangeShapeType="1"/>
                </p:cNvCxnSpPr>
                <p:nvPr/>
              </p:nvCxnSpPr>
              <p:spPr bwMode="auto">
                <a:xfrm>
                  <a:off x="20077113" y="12807571"/>
                  <a:ext cx="1" cy="3384849"/>
                </a:xfrm>
                <a:prstGeom prst="line">
                  <a:avLst/>
                </a:prstGeom>
                <a:noFill/>
                <a:ln w="38100" cap="rnd" algn="ctr">
                  <a:solidFill>
                    <a:schemeClr val="tx1"/>
                  </a:solidFill>
                  <a:round/>
                  <a:headEnd/>
                  <a:tailEnd/>
                </a:ln>
              </p:spPr>
            </p:cxnSp>
            <p:sp>
              <p:nvSpPr>
                <p:cNvPr id="202" name="Rectangle 1584"/>
                <p:cNvSpPr>
                  <a:spLocks noChangeArrowheads="1"/>
                </p:cNvSpPr>
                <p:nvPr/>
              </p:nvSpPr>
              <p:spPr bwMode="auto">
                <a:xfrm rot="16200000">
                  <a:off x="18290105" y="13507422"/>
                  <a:ext cx="2964416" cy="459100"/>
                </a:xfrm>
                <a:prstGeom prst="rect">
                  <a:avLst/>
                </a:prstGeom>
                <a:noFill/>
                <a:ln w="12700">
                  <a:noFill/>
                  <a:miter lim="800000"/>
                  <a:headEnd/>
                  <a:tailEnd/>
                </a:ln>
              </p:spPr>
              <p:txBody>
                <a:bodyPr wrap="square" lIns="0" tIns="44450" rIns="0" bIns="44450">
                  <a:spAutoFit/>
                </a:bodyPr>
                <a:lstStyle/>
                <a:p>
                  <a:pPr defTabSz="816331" eaLnBrk="0" hangingPunct="0"/>
                  <a:r>
                    <a:rPr lang="en-GB" b="0" dirty="0" smtClean="0">
                      <a:solidFill>
                        <a:schemeClr val="tx1"/>
                      </a:solidFill>
                      <a:latin typeface="Verdana" pitchFamily="34" charset="0"/>
                    </a:rPr>
                    <a:t>0   Intensity</a:t>
                  </a:r>
                  <a:endParaRPr lang="en-GB" b="0" dirty="0">
                    <a:solidFill>
                      <a:schemeClr val="tx1"/>
                    </a:solidFill>
                    <a:latin typeface="Verdana" pitchFamily="34" charset="0"/>
                  </a:endParaRPr>
                </a:p>
              </p:txBody>
            </p:sp>
            <p:sp>
              <p:nvSpPr>
                <p:cNvPr id="203" name="Rectangle 1584"/>
                <p:cNvSpPr>
                  <a:spLocks noChangeArrowheads="1"/>
                </p:cNvSpPr>
                <p:nvPr/>
              </p:nvSpPr>
              <p:spPr bwMode="auto">
                <a:xfrm>
                  <a:off x="20078700" y="16168609"/>
                  <a:ext cx="2363788" cy="369887"/>
                </a:xfrm>
                <a:prstGeom prst="rect">
                  <a:avLst/>
                </a:prstGeom>
                <a:noFill/>
                <a:ln w="12700">
                  <a:noFill/>
                  <a:miter lim="800000"/>
                  <a:headEnd/>
                  <a:tailEnd/>
                </a:ln>
              </p:spPr>
              <p:txBody>
                <a:bodyPr lIns="0" tIns="0" rIns="0" bIns="0">
                  <a:spAutoFit/>
                </a:bodyPr>
                <a:lstStyle/>
                <a:p>
                  <a:pPr defTabSz="816331" eaLnBrk="0" hangingPunct="0"/>
                  <a:r>
                    <a:rPr lang="en-GB" b="0" dirty="0">
                      <a:solidFill>
                        <a:schemeClr val="tx1"/>
                      </a:solidFill>
                      <a:latin typeface="Verdana" pitchFamily="34" charset="0"/>
                    </a:rPr>
                    <a:t>Retention Time</a:t>
                  </a:r>
                </a:p>
              </p:txBody>
            </p:sp>
            <p:cxnSp>
              <p:nvCxnSpPr>
                <p:cNvPr id="204" name="Gerade Verbindung 212"/>
                <p:cNvCxnSpPr>
                  <a:cxnSpLocks noChangeShapeType="1"/>
                </p:cNvCxnSpPr>
                <p:nvPr/>
              </p:nvCxnSpPr>
              <p:spPr bwMode="auto">
                <a:xfrm flipH="1">
                  <a:off x="20078700" y="16192420"/>
                  <a:ext cx="3590452" cy="0"/>
                </a:xfrm>
                <a:prstGeom prst="line">
                  <a:avLst/>
                </a:prstGeom>
                <a:noFill/>
                <a:ln w="38100" cap="rnd" algn="ctr">
                  <a:solidFill>
                    <a:schemeClr val="tx1"/>
                  </a:solidFill>
                  <a:round/>
                  <a:headEnd/>
                  <a:tailEnd/>
                </a:ln>
              </p:spPr>
            </p:cxnSp>
            <p:sp>
              <p:nvSpPr>
                <p:cNvPr id="205" name="Rectangle 1584"/>
                <p:cNvSpPr>
                  <a:spLocks noChangeArrowheads="1"/>
                </p:cNvSpPr>
                <p:nvPr/>
              </p:nvSpPr>
              <p:spPr bwMode="auto">
                <a:xfrm rot="16200000">
                  <a:off x="19872014" y="14267172"/>
                  <a:ext cx="996156" cy="460375"/>
                </a:xfrm>
                <a:prstGeom prst="rect">
                  <a:avLst/>
                </a:prstGeom>
                <a:noFill/>
                <a:ln w="12700">
                  <a:noFill/>
                  <a:miter lim="800000"/>
                  <a:headEnd/>
                  <a:tailEnd/>
                </a:ln>
              </p:spPr>
              <p:txBody>
                <a:bodyPr wrap="square" lIns="0" tIns="44450" rIns="0" bIns="44450">
                  <a:spAutoFit/>
                </a:bodyPr>
                <a:lstStyle/>
                <a:p>
                  <a:pPr algn="ctr" defTabSz="816331" eaLnBrk="0" hangingPunct="0"/>
                  <a:r>
                    <a:rPr lang="en-GB" b="0" baseline="30000" dirty="0" smtClean="0">
                      <a:solidFill>
                        <a:schemeClr val="tx1"/>
                      </a:solidFill>
                      <a:latin typeface="Verdana" pitchFamily="34" charset="0"/>
                    </a:rPr>
                    <a:t>12</a:t>
                  </a:r>
                  <a:r>
                    <a:rPr lang="en-GB" b="0" dirty="0" smtClean="0">
                      <a:solidFill>
                        <a:schemeClr val="tx1"/>
                      </a:solidFill>
                      <a:latin typeface="Verdana" pitchFamily="34" charset="0"/>
                    </a:rPr>
                    <a:t>C</a:t>
                  </a:r>
                  <a:endParaRPr lang="en-GB" b="0" dirty="0">
                    <a:solidFill>
                      <a:schemeClr val="tx1"/>
                    </a:solidFill>
                    <a:latin typeface="Verdana" pitchFamily="34" charset="0"/>
                  </a:endParaRPr>
                </a:p>
              </p:txBody>
            </p:sp>
            <p:sp>
              <p:nvSpPr>
                <p:cNvPr id="206" name="Rectangle 1584"/>
                <p:cNvSpPr>
                  <a:spLocks noChangeArrowheads="1"/>
                </p:cNvSpPr>
                <p:nvPr/>
              </p:nvSpPr>
              <p:spPr bwMode="auto">
                <a:xfrm rot="16200000">
                  <a:off x="19872012" y="15263334"/>
                  <a:ext cx="996157" cy="460375"/>
                </a:xfrm>
                <a:prstGeom prst="rect">
                  <a:avLst/>
                </a:prstGeom>
                <a:noFill/>
                <a:ln w="12700">
                  <a:noFill/>
                  <a:miter lim="800000"/>
                  <a:headEnd/>
                  <a:tailEnd/>
                </a:ln>
              </p:spPr>
              <p:txBody>
                <a:bodyPr wrap="square" lIns="0" tIns="44450" rIns="0" bIns="44450">
                  <a:spAutoFit/>
                </a:bodyPr>
                <a:lstStyle/>
                <a:p>
                  <a:pPr algn="ctr" defTabSz="816331" eaLnBrk="0" hangingPunct="0"/>
                  <a:r>
                    <a:rPr lang="en-GB" b="0" baseline="30000" dirty="0" smtClean="0">
                      <a:solidFill>
                        <a:schemeClr val="tx1"/>
                      </a:solidFill>
                      <a:latin typeface="Verdana" pitchFamily="34" charset="0"/>
                    </a:rPr>
                    <a:t>13</a:t>
                  </a:r>
                  <a:r>
                    <a:rPr lang="en-GB" b="0" dirty="0" smtClean="0">
                      <a:solidFill>
                        <a:schemeClr val="tx1"/>
                      </a:solidFill>
                      <a:latin typeface="Verdana" pitchFamily="34" charset="0"/>
                    </a:rPr>
                    <a:t>C</a:t>
                  </a:r>
                  <a:endParaRPr lang="en-GB" b="0" dirty="0">
                    <a:solidFill>
                      <a:schemeClr val="tx1"/>
                    </a:solidFill>
                    <a:latin typeface="Verdana" pitchFamily="34" charset="0"/>
                  </a:endParaRPr>
                </a:p>
              </p:txBody>
            </p:sp>
            <p:cxnSp>
              <p:nvCxnSpPr>
                <p:cNvPr id="207" name="Straight Arrow Connector 206"/>
                <p:cNvCxnSpPr/>
                <p:nvPr/>
              </p:nvCxnSpPr>
              <p:spPr bwMode="auto">
                <a:xfrm flipV="1">
                  <a:off x="20524080" y="13999281"/>
                  <a:ext cx="0" cy="1992322"/>
                </a:xfrm>
                <a:prstGeom prst="straightConnector1">
                  <a:avLst/>
                </a:prstGeom>
                <a:noFill/>
                <a:ln w="38100" cap="rnd" algn="ctr">
                  <a:solidFill>
                    <a:schemeClr val="tx1"/>
                  </a:solidFill>
                  <a:round/>
                  <a:headEnd type="stealth" w="lg" len="lg"/>
                  <a:tailEnd type="stealth" w="lg" len="lg"/>
                </a:ln>
              </p:spPr>
            </p:cxnSp>
          </p:grpSp>
        </p:grpSp>
        <p:cxnSp>
          <p:nvCxnSpPr>
            <p:cNvPr id="188" name="Gerade Verbindung 212"/>
            <p:cNvCxnSpPr>
              <a:cxnSpLocks noChangeShapeType="1"/>
            </p:cNvCxnSpPr>
            <p:nvPr/>
          </p:nvCxnSpPr>
          <p:spPr bwMode="auto">
            <a:xfrm flipH="1">
              <a:off x="20107863" y="14701860"/>
              <a:ext cx="3730652" cy="0"/>
            </a:xfrm>
            <a:prstGeom prst="line">
              <a:avLst/>
            </a:prstGeom>
            <a:noFill/>
            <a:ln w="38100" cap="rnd" algn="ctr">
              <a:solidFill>
                <a:schemeClr val="tx1"/>
              </a:solidFill>
              <a:round/>
              <a:headEnd/>
              <a:tailEnd/>
            </a:ln>
          </p:spPr>
        </p:cxnSp>
      </p:grpSp>
      <p:grpSp>
        <p:nvGrpSpPr>
          <p:cNvPr id="208" name="Group 207"/>
          <p:cNvGrpSpPr/>
          <p:nvPr/>
        </p:nvGrpSpPr>
        <p:grpSpPr>
          <a:xfrm>
            <a:off x="20119509" y="26973348"/>
            <a:ext cx="4712382" cy="4356194"/>
            <a:chOff x="19801474" y="17133462"/>
            <a:chExt cx="4409246" cy="4059341"/>
          </a:xfrm>
        </p:grpSpPr>
        <p:grpSp>
          <p:nvGrpSpPr>
            <p:cNvPr id="209" name="Group 208"/>
            <p:cNvGrpSpPr/>
            <p:nvPr/>
          </p:nvGrpSpPr>
          <p:grpSpPr>
            <a:xfrm>
              <a:off x="19801474" y="17133462"/>
              <a:ext cx="4126387" cy="4059341"/>
              <a:chOff x="19801474" y="20220772"/>
              <a:chExt cx="4126387" cy="4059341"/>
            </a:xfrm>
          </p:grpSpPr>
          <p:pic>
            <p:nvPicPr>
              <p:cNvPr id="213" name="Picture 2" descr="C:\Users\cbueschl\Desktop\massspectrum.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7970" t="6546" r="21847" b="7705"/>
              <a:stretch/>
            </p:blipFill>
            <p:spPr bwMode="auto">
              <a:xfrm>
                <a:off x="20374988" y="20220772"/>
                <a:ext cx="3509248" cy="3727407"/>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Gerade Verbindung 205"/>
              <p:cNvCxnSpPr>
                <a:cxnSpLocks noChangeShapeType="1"/>
              </p:cNvCxnSpPr>
              <p:nvPr/>
            </p:nvCxnSpPr>
            <p:spPr bwMode="auto">
              <a:xfrm flipH="1">
                <a:off x="20336463" y="22257856"/>
                <a:ext cx="1586" cy="1654176"/>
              </a:xfrm>
              <a:prstGeom prst="line">
                <a:avLst/>
              </a:prstGeom>
              <a:noFill/>
              <a:ln w="38100" cap="rnd" algn="ctr">
                <a:solidFill>
                  <a:schemeClr val="tx1"/>
                </a:solidFill>
                <a:round/>
                <a:headEnd/>
                <a:tailEnd/>
              </a:ln>
            </p:spPr>
          </p:cxnSp>
          <p:sp>
            <p:nvSpPr>
              <p:cNvPr id="215" name="Rectangle 1584"/>
              <p:cNvSpPr>
                <a:spLocks noChangeArrowheads="1"/>
              </p:cNvSpPr>
              <p:nvPr/>
            </p:nvSpPr>
            <p:spPr bwMode="auto">
              <a:xfrm rot="16200000">
                <a:off x="19191874" y="22867457"/>
                <a:ext cx="1679575" cy="460375"/>
              </a:xfrm>
              <a:prstGeom prst="rect">
                <a:avLst/>
              </a:prstGeom>
              <a:noFill/>
              <a:ln w="12700">
                <a:noFill/>
                <a:miter lim="800000"/>
                <a:headEnd/>
                <a:tailEnd/>
              </a:ln>
            </p:spPr>
            <p:txBody>
              <a:bodyPr lIns="0" tIns="44450" rIns="0" bIns="44450">
                <a:spAutoFit/>
              </a:bodyPr>
              <a:lstStyle/>
              <a:p>
                <a:pPr defTabSz="816331" eaLnBrk="0" hangingPunct="0"/>
                <a:r>
                  <a:rPr lang="en-GB" b="0" dirty="0">
                    <a:solidFill>
                      <a:schemeClr val="tx1"/>
                    </a:solidFill>
                    <a:latin typeface="Verdana" pitchFamily="34" charset="0"/>
                  </a:rPr>
                  <a:t>Intensity</a:t>
                </a:r>
              </a:p>
            </p:txBody>
          </p:sp>
          <p:sp>
            <p:nvSpPr>
              <p:cNvPr id="216" name="Rectangle 1584"/>
              <p:cNvSpPr>
                <a:spLocks noChangeArrowheads="1"/>
              </p:cNvSpPr>
              <p:nvPr/>
            </p:nvSpPr>
            <p:spPr bwMode="auto">
              <a:xfrm>
                <a:off x="20338049" y="23907269"/>
                <a:ext cx="1679575" cy="372844"/>
              </a:xfrm>
              <a:prstGeom prst="rect">
                <a:avLst/>
              </a:prstGeom>
              <a:noFill/>
              <a:ln w="12700">
                <a:noFill/>
                <a:miter lim="800000"/>
                <a:headEnd/>
                <a:tailEnd/>
              </a:ln>
            </p:spPr>
            <p:txBody>
              <a:bodyPr lIns="0" tIns="0" rIns="0" bIns="0">
                <a:spAutoFit/>
              </a:bodyPr>
              <a:lstStyle/>
              <a:p>
                <a:pPr defTabSz="816331" eaLnBrk="0" hangingPunct="0"/>
                <a:r>
                  <a:rPr lang="en-GB" b="0" dirty="0">
                    <a:solidFill>
                      <a:schemeClr val="tx1"/>
                    </a:solidFill>
                    <a:latin typeface="Verdana" pitchFamily="34" charset="0"/>
                  </a:rPr>
                  <a:t>m/z</a:t>
                </a:r>
              </a:p>
            </p:txBody>
          </p:sp>
          <p:cxnSp>
            <p:nvCxnSpPr>
              <p:cNvPr id="217" name="Gerade Verbindung 212"/>
              <p:cNvCxnSpPr>
                <a:cxnSpLocks noChangeShapeType="1"/>
              </p:cNvCxnSpPr>
              <p:nvPr/>
            </p:nvCxnSpPr>
            <p:spPr bwMode="auto">
              <a:xfrm flipH="1">
                <a:off x="20338050" y="23912033"/>
                <a:ext cx="3589811" cy="0"/>
              </a:xfrm>
              <a:prstGeom prst="line">
                <a:avLst/>
              </a:prstGeom>
              <a:noFill/>
              <a:ln w="38100" cap="rnd" algn="ctr">
                <a:solidFill>
                  <a:schemeClr val="tx1"/>
                </a:solidFill>
                <a:round/>
                <a:headEnd/>
                <a:tailEnd/>
              </a:ln>
            </p:spPr>
          </p:cxnSp>
        </p:grpSp>
        <p:sp>
          <p:nvSpPr>
            <p:cNvPr id="210" name="Rectangle 1584"/>
            <p:cNvSpPr>
              <a:spLocks noChangeArrowheads="1"/>
            </p:cNvSpPr>
            <p:nvPr/>
          </p:nvSpPr>
          <p:spPr bwMode="auto">
            <a:xfrm>
              <a:off x="20071835" y="18342248"/>
              <a:ext cx="2044012" cy="369332"/>
            </a:xfrm>
            <a:prstGeom prst="rect">
              <a:avLst/>
            </a:prstGeom>
            <a:noFill/>
            <a:ln w="12700">
              <a:noFill/>
              <a:miter lim="800000"/>
              <a:headEnd/>
              <a:tailEnd/>
            </a:ln>
          </p:spPr>
          <p:txBody>
            <a:bodyPr wrap="square" lIns="0" tIns="0" rIns="0" bIns="0">
              <a:spAutoFit/>
            </a:bodyPr>
            <a:lstStyle/>
            <a:p>
              <a:pPr algn="ctr" defTabSz="816331" eaLnBrk="0" hangingPunct="0"/>
              <a:r>
                <a:rPr lang="en-GB" b="0" dirty="0" smtClean="0">
                  <a:solidFill>
                    <a:schemeClr val="tx1"/>
                  </a:solidFill>
                  <a:latin typeface="Verdana" pitchFamily="34" charset="0"/>
                </a:rPr>
                <a:t>[M-H</a:t>
              </a:r>
              <a:r>
                <a:rPr lang="en-GB" b="0" baseline="-25000" dirty="0" smtClean="0">
                  <a:solidFill>
                    <a:schemeClr val="tx1"/>
                  </a:solidFill>
                  <a:latin typeface="Verdana" pitchFamily="34" charset="0"/>
                </a:rPr>
                <a:t>2</a:t>
              </a:r>
              <a:r>
                <a:rPr lang="en-GB" b="0" dirty="0" smtClean="0">
                  <a:solidFill>
                    <a:schemeClr val="tx1"/>
                  </a:solidFill>
                  <a:latin typeface="Verdana" pitchFamily="34" charset="0"/>
                </a:rPr>
                <a:t>O+H]</a:t>
              </a:r>
              <a:r>
                <a:rPr lang="en-GB" b="0" baseline="30000" dirty="0" smtClean="0">
                  <a:solidFill>
                    <a:schemeClr val="tx1"/>
                  </a:solidFill>
                  <a:latin typeface="Verdana" pitchFamily="34" charset="0"/>
                </a:rPr>
                <a:t>+</a:t>
              </a:r>
              <a:endParaRPr lang="en-GB" b="0" dirty="0">
                <a:solidFill>
                  <a:schemeClr val="tx1"/>
                </a:solidFill>
                <a:latin typeface="Verdana" pitchFamily="34" charset="0"/>
              </a:endParaRPr>
            </a:p>
          </p:txBody>
        </p:sp>
        <p:sp>
          <p:nvSpPr>
            <p:cNvPr id="211" name="Rectangle 1584"/>
            <p:cNvSpPr>
              <a:spLocks noChangeArrowheads="1"/>
            </p:cNvSpPr>
            <p:nvPr/>
          </p:nvSpPr>
          <p:spPr bwMode="auto">
            <a:xfrm>
              <a:off x="21010916" y="18939194"/>
              <a:ext cx="2044012" cy="369332"/>
            </a:xfrm>
            <a:prstGeom prst="rect">
              <a:avLst/>
            </a:prstGeom>
            <a:noFill/>
            <a:ln w="12700">
              <a:noFill/>
              <a:miter lim="800000"/>
              <a:headEnd/>
              <a:tailEnd/>
            </a:ln>
          </p:spPr>
          <p:txBody>
            <a:bodyPr wrap="square" lIns="0" tIns="0" rIns="0" bIns="0">
              <a:spAutoFit/>
            </a:bodyPr>
            <a:lstStyle/>
            <a:p>
              <a:pPr algn="ctr" defTabSz="816331" eaLnBrk="0" hangingPunct="0"/>
              <a:r>
                <a:rPr lang="en-GB" b="0" dirty="0" smtClean="0">
                  <a:solidFill>
                    <a:schemeClr val="tx1"/>
                  </a:solidFill>
                  <a:latin typeface="Verdana" pitchFamily="34" charset="0"/>
                </a:rPr>
                <a:t>[M+H]</a:t>
              </a:r>
              <a:r>
                <a:rPr lang="en-GB" b="0" baseline="30000" dirty="0" smtClean="0">
                  <a:solidFill>
                    <a:schemeClr val="tx1"/>
                  </a:solidFill>
                  <a:latin typeface="Verdana" pitchFamily="34" charset="0"/>
                </a:rPr>
                <a:t>+</a:t>
              </a:r>
              <a:endParaRPr lang="en-GB" b="0" dirty="0">
                <a:solidFill>
                  <a:schemeClr val="tx1"/>
                </a:solidFill>
                <a:latin typeface="Verdana" pitchFamily="34" charset="0"/>
              </a:endParaRPr>
            </a:p>
          </p:txBody>
        </p:sp>
        <p:sp>
          <p:nvSpPr>
            <p:cNvPr id="212" name="Rectangle 1584"/>
            <p:cNvSpPr>
              <a:spLocks noChangeArrowheads="1"/>
            </p:cNvSpPr>
            <p:nvPr/>
          </p:nvSpPr>
          <p:spPr bwMode="auto">
            <a:xfrm>
              <a:off x="22166708" y="17350173"/>
              <a:ext cx="2044012" cy="369332"/>
            </a:xfrm>
            <a:prstGeom prst="rect">
              <a:avLst/>
            </a:prstGeom>
            <a:noFill/>
            <a:ln w="12700">
              <a:noFill/>
              <a:miter lim="800000"/>
              <a:headEnd/>
              <a:tailEnd/>
            </a:ln>
          </p:spPr>
          <p:txBody>
            <a:bodyPr wrap="square" lIns="0" tIns="0" rIns="0" bIns="0">
              <a:spAutoFit/>
            </a:bodyPr>
            <a:lstStyle/>
            <a:p>
              <a:pPr algn="ctr" defTabSz="816331" eaLnBrk="0" hangingPunct="0"/>
              <a:r>
                <a:rPr lang="en-GB" b="0" dirty="0" smtClean="0">
                  <a:solidFill>
                    <a:schemeClr val="tx1"/>
                  </a:solidFill>
                  <a:latin typeface="Verdana" pitchFamily="34" charset="0"/>
                </a:rPr>
                <a:t>[M+Na]</a:t>
              </a:r>
              <a:r>
                <a:rPr lang="en-GB" b="0" baseline="30000" dirty="0" smtClean="0">
                  <a:solidFill>
                    <a:schemeClr val="tx1"/>
                  </a:solidFill>
                  <a:latin typeface="Verdana" pitchFamily="34" charset="0"/>
                </a:rPr>
                <a:t>+</a:t>
              </a:r>
              <a:endParaRPr lang="en-GB" b="0" dirty="0">
                <a:solidFill>
                  <a:schemeClr val="tx1"/>
                </a:solidFill>
                <a:latin typeface="Verdana" pitchFamily="34" charset="0"/>
              </a:endParaRPr>
            </a:p>
          </p:txBody>
        </p:sp>
      </p:grpSp>
      <p:cxnSp>
        <p:nvCxnSpPr>
          <p:cNvPr id="220" name="Form 325"/>
          <p:cNvCxnSpPr>
            <a:cxnSpLocks noChangeShapeType="1"/>
            <a:stCxn id="172" idx="2"/>
            <a:endCxn id="276" idx="0"/>
          </p:cNvCxnSpPr>
          <p:nvPr/>
        </p:nvCxnSpPr>
        <p:spPr bwMode="auto">
          <a:xfrm rot="5400000" flipH="1" flipV="1">
            <a:off x="19250758" y="22386049"/>
            <a:ext cx="12322802" cy="6106605"/>
          </a:xfrm>
          <a:prstGeom prst="bentConnector5">
            <a:avLst>
              <a:gd name="adj1" fmla="val -1855"/>
              <a:gd name="adj2" fmla="val 50216"/>
              <a:gd name="adj3" fmla="val 101855"/>
            </a:avLst>
          </a:prstGeom>
          <a:noFill/>
          <a:ln w="38100" algn="ctr">
            <a:solidFill>
              <a:schemeClr val="tx1"/>
            </a:solidFill>
            <a:round/>
            <a:headEnd/>
            <a:tailEnd type="arrow" w="med" len="med"/>
          </a:ln>
          <a:effectLst>
            <a:outerShdw blurRad="50800" dist="38100" dir="2700000" algn="tl" rotWithShape="0">
              <a:prstClr val="black">
                <a:alpha val="40000"/>
              </a:prstClr>
            </a:outerShdw>
          </a:effectLst>
        </p:spPr>
      </p:cxnSp>
      <p:grpSp>
        <p:nvGrpSpPr>
          <p:cNvPr id="2134" name="Gruppieren 264"/>
          <p:cNvGrpSpPr>
            <a:grpSpLocks/>
          </p:cNvGrpSpPr>
          <p:nvPr/>
        </p:nvGrpSpPr>
        <p:grpSpPr bwMode="auto">
          <a:xfrm>
            <a:off x="25860375" y="23127191"/>
            <a:ext cx="5184773" cy="4919956"/>
            <a:chOff x="21018499" y="20102630"/>
            <a:chExt cx="5184770" cy="4919956"/>
          </a:xfrm>
        </p:grpSpPr>
        <p:sp>
          <p:nvSpPr>
            <p:cNvPr id="151" name="Text Box 1388"/>
            <p:cNvSpPr txBox="1">
              <a:spLocks noChangeArrowheads="1"/>
            </p:cNvSpPr>
            <p:nvPr/>
          </p:nvSpPr>
          <p:spPr bwMode="auto">
            <a:xfrm>
              <a:off x="21266150" y="20816888"/>
              <a:ext cx="4714872"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327" name="Rectangle 1584"/>
            <p:cNvSpPr>
              <a:spLocks noChangeArrowheads="1"/>
            </p:cNvSpPr>
            <p:nvPr/>
          </p:nvSpPr>
          <p:spPr bwMode="auto">
            <a:xfrm>
              <a:off x="21239163" y="21250275"/>
              <a:ext cx="4741859" cy="2921313"/>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0488" tIns="44450" rIns="90488" bIns="44450">
              <a:spAutoFit/>
            </a:bodyPr>
            <a:lstStyle/>
            <a:p>
              <a:pPr algn="ctr" defTabSz="762000" eaLnBrk="0" hangingPunct="0">
                <a:defRPr/>
              </a:pPr>
              <a:endParaRPr lang="en-GB" sz="2200" dirty="0" smtClean="0">
                <a:solidFill>
                  <a:schemeClr val="accent4">
                    <a:lumMod val="75000"/>
                    <a:lumOff val="25000"/>
                  </a:schemeClr>
                </a:solidFill>
                <a:latin typeface="Verdana" pitchFamily="34" charset="0"/>
              </a:endParaRPr>
            </a:p>
            <a:p>
              <a:pPr marL="338138" indent="298450" defTabSz="762000" eaLnBrk="0" hangingPunct="0">
                <a:buFont typeface="Arial" pitchFamily="34" charset="0"/>
                <a:buChar char="•"/>
                <a:tabLst>
                  <a:tab pos="795338" algn="l"/>
                </a:tabLst>
                <a:defRPr/>
              </a:pPr>
              <a:r>
                <a:rPr lang="en-GB" b="0" dirty="0" smtClean="0">
                  <a:solidFill>
                    <a:schemeClr val="tx1"/>
                  </a:solidFill>
                  <a:latin typeface="Verdana" pitchFamily="34" charset="0"/>
                </a:rPr>
                <a:t>Biological </a:t>
              </a:r>
              <a:r>
                <a:rPr lang="en-GB" b="0" dirty="0">
                  <a:solidFill>
                    <a:schemeClr val="tx1"/>
                  </a:solidFill>
                  <a:latin typeface="Verdana" pitchFamily="34" charset="0"/>
                </a:rPr>
                <a:t>replicates</a:t>
              </a:r>
            </a:p>
            <a:p>
              <a:pPr marL="338138" indent="298450" defTabSz="762000" eaLnBrk="0" hangingPunct="0">
                <a:buFont typeface="Arial" pitchFamily="34" charset="0"/>
                <a:buChar char="•"/>
                <a:tabLst>
                  <a:tab pos="795338" algn="l"/>
                </a:tabLst>
                <a:defRPr/>
              </a:pPr>
              <a:r>
                <a:rPr lang="en-GB" b="0" dirty="0">
                  <a:solidFill>
                    <a:schemeClr val="tx1"/>
                  </a:solidFill>
                  <a:latin typeface="Verdana" pitchFamily="34" charset="0"/>
                </a:rPr>
                <a:t>Technical replicates</a:t>
              </a:r>
            </a:p>
            <a:p>
              <a:pPr marL="338138" indent="298450" defTabSz="762000" eaLnBrk="0" hangingPunct="0">
                <a:buFont typeface="Arial" pitchFamily="34" charset="0"/>
                <a:buChar char="•"/>
                <a:tabLst>
                  <a:tab pos="795338" algn="l"/>
                </a:tabLst>
                <a:defRPr/>
              </a:pPr>
              <a:r>
                <a:rPr lang="en-GB" b="0" dirty="0">
                  <a:solidFill>
                    <a:schemeClr val="tx1"/>
                  </a:solidFill>
                  <a:latin typeface="Verdana" pitchFamily="34" charset="0"/>
                </a:rPr>
                <a:t>Time series analysis</a:t>
              </a:r>
            </a:p>
            <a:p>
              <a:pPr marL="338138" indent="298450" defTabSz="762000" eaLnBrk="0" hangingPunct="0">
                <a:buFont typeface="Arial" pitchFamily="34" charset="0"/>
                <a:buChar char="•"/>
                <a:tabLst>
                  <a:tab pos="636588" algn="l"/>
                </a:tabLst>
                <a:defRPr/>
              </a:pPr>
              <a:r>
                <a:rPr lang="en-GB" b="0" dirty="0" smtClean="0">
                  <a:solidFill>
                    <a:schemeClr val="tx1"/>
                  </a:solidFill>
                  <a:latin typeface="Verdana" pitchFamily="34" charset="0"/>
                </a:rPr>
                <a:t>Comparison </a:t>
              </a:r>
              <a:r>
                <a:rPr lang="en-GB" b="0" dirty="0">
                  <a:solidFill>
                    <a:schemeClr val="tx1"/>
                  </a:solidFill>
                  <a:latin typeface="Verdana" pitchFamily="34" charset="0"/>
                </a:rPr>
                <a:t>wild type &amp; 	</a:t>
              </a:r>
              <a:r>
                <a:rPr lang="en-GB" b="0" dirty="0" smtClean="0">
                  <a:solidFill>
                    <a:schemeClr val="tx1"/>
                  </a:solidFill>
                  <a:latin typeface="Verdana" pitchFamily="34" charset="0"/>
                </a:rPr>
                <a:t>mutant(s)</a:t>
              </a:r>
              <a:endParaRPr lang="en-GB" b="0" dirty="0">
                <a:solidFill>
                  <a:schemeClr val="tx1"/>
                </a:solidFill>
                <a:latin typeface="Verdana" pitchFamily="34" charset="0"/>
              </a:endParaRPr>
            </a:p>
            <a:p>
              <a:pPr marL="338138" indent="298450" defTabSz="762000" eaLnBrk="0" hangingPunct="0">
                <a:buFont typeface="Arial" pitchFamily="34" charset="0"/>
                <a:buChar char="•"/>
                <a:tabLst>
                  <a:tab pos="636588" algn="l"/>
                </a:tabLst>
                <a:defRPr/>
              </a:pPr>
              <a:r>
                <a:rPr lang="en-GB" b="0" dirty="0">
                  <a:solidFill>
                    <a:schemeClr val="tx1"/>
                  </a:solidFill>
                  <a:latin typeface="Verdana" pitchFamily="34" charset="0"/>
                </a:rPr>
                <a:t>..</a:t>
              </a:r>
            </a:p>
            <a:p>
              <a:pPr marL="338138" indent="298450" defTabSz="762000" eaLnBrk="0" hangingPunct="0">
                <a:tabLst>
                  <a:tab pos="636588" algn="l"/>
                </a:tabLst>
                <a:defRPr/>
              </a:pPr>
              <a:endParaRPr lang="en-GB" sz="1800" b="0" dirty="0">
                <a:solidFill>
                  <a:schemeClr val="tx1"/>
                </a:solidFill>
                <a:latin typeface="Verdana" pitchFamily="34" charset="0"/>
              </a:endParaRPr>
            </a:p>
          </p:txBody>
        </p:sp>
        <p:sp>
          <p:nvSpPr>
            <p:cNvPr id="2405" name="Runde Klammer links 328"/>
            <p:cNvSpPr>
              <a:spLocks/>
            </p:cNvSpPr>
            <p:nvPr/>
          </p:nvSpPr>
          <p:spPr bwMode="auto">
            <a:xfrm>
              <a:off x="21018499" y="20102631"/>
              <a:ext cx="522288" cy="4908921"/>
            </a:xfrm>
            <a:prstGeom prst="leftBracket">
              <a:avLst>
                <a:gd name="adj" fmla="val 0"/>
              </a:avLst>
            </a:prstGeom>
            <a:noFill/>
            <a:ln w="38100" algn="ctr">
              <a:solidFill>
                <a:schemeClr val="tx1"/>
              </a:solidFill>
              <a:round/>
              <a:headEnd/>
              <a:tailEnd/>
            </a:ln>
            <a:effectLst>
              <a:outerShdw blurRad="50800" dist="38100" dir="2700000" algn="tl" rotWithShape="0">
                <a:prstClr val="black">
                  <a:alpha val="40000"/>
                </a:prstClr>
              </a:outerShdw>
            </a:effectLst>
          </p:spPr>
          <p:txBody>
            <a:bodyPr/>
            <a:lstStyle/>
            <a:p>
              <a:pPr eaLnBrk="0" hangingPunct="0"/>
              <a:endParaRPr lang="en-US">
                <a:solidFill>
                  <a:schemeClr val="tx1"/>
                </a:solidFill>
              </a:endParaRPr>
            </a:p>
          </p:txBody>
        </p:sp>
        <p:sp>
          <p:nvSpPr>
            <p:cNvPr id="2406" name="Runde Klammer links 331"/>
            <p:cNvSpPr>
              <a:spLocks/>
            </p:cNvSpPr>
            <p:nvPr/>
          </p:nvSpPr>
          <p:spPr bwMode="auto">
            <a:xfrm rot="10800000">
              <a:off x="25679394" y="20102630"/>
              <a:ext cx="523875" cy="4919956"/>
            </a:xfrm>
            <a:prstGeom prst="leftBracket">
              <a:avLst>
                <a:gd name="adj" fmla="val 0"/>
              </a:avLst>
            </a:prstGeom>
            <a:noFill/>
            <a:ln w="38100" algn="ctr">
              <a:solidFill>
                <a:schemeClr val="tx1"/>
              </a:solidFill>
              <a:round/>
              <a:headEnd/>
              <a:tailEnd/>
            </a:ln>
            <a:effectLst>
              <a:outerShdw blurRad="50800" dist="38100" dir="2700000" algn="tl" rotWithShape="0">
                <a:prstClr val="black">
                  <a:alpha val="40000"/>
                </a:prstClr>
              </a:outerShdw>
            </a:effectLst>
          </p:spPr>
          <p:txBody>
            <a:bodyPr/>
            <a:lstStyle/>
            <a:p>
              <a:pPr eaLnBrk="0" hangingPunct="0"/>
              <a:endParaRPr lang="en-US">
                <a:solidFill>
                  <a:schemeClr val="tx1"/>
                </a:solidFill>
              </a:endParaRPr>
            </a:p>
          </p:txBody>
        </p:sp>
        <p:sp>
          <p:nvSpPr>
            <p:cNvPr id="335" name="Rectangle 1584"/>
            <p:cNvSpPr>
              <a:spLocks noChangeArrowheads="1"/>
            </p:cNvSpPr>
            <p:nvPr/>
          </p:nvSpPr>
          <p:spPr bwMode="auto">
            <a:xfrm>
              <a:off x="21277263" y="24374524"/>
              <a:ext cx="3149059" cy="520655"/>
            </a:xfrm>
            <a:prstGeom prst="rect">
              <a:avLst/>
            </a:prstGeom>
            <a:noFill/>
            <a:ln w="28575">
              <a:noFill/>
              <a:headEnd/>
              <a:tailEnd/>
            </a:ln>
            <a:effectLst/>
          </p:spPr>
          <p:style>
            <a:lnRef idx="2">
              <a:schemeClr val="accent4"/>
            </a:lnRef>
            <a:fillRef idx="1">
              <a:schemeClr val="lt1"/>
            </a:fillRef>
            <a:effectRef idx="0">
              <a:schemeClr val="accent4"/>
            </a:effectRef>
            <a:fontRef idx="minor">
              <a:schemeClr val="dk1"/>
            </a:fontRef>
          </p:style>
          <p:txBody>
            <a:bodyPr wrap="square" lIns="0" tIns="44450" rIns="90488" bIns="44450">
              <a:spAutoFit/>
            </a:bodyPr>
            <a:lstStyle/>
            <a:p>
              <a:pPr defTabSz="762000" eaLnBrk="0" hangingPunct="0">
                <a:defRPr/>
              </a:pPr>
              <a:r>
                <a:rPr lang="en-GB" sz="2800" b="0" dirty="0" smtClean="0">
                  <a:solidFill>
                    <a:schemeClr val="tx1">
                      <a:lumMod val="50000"/>
                      <a:lumOff val="50000"/>
                    </a:schemeClr>
                  </a:solidFill>
                  <a:latin typeface="Verdana" pitchFamily="34" charset="0"/>
                </a:rPr>
                <a:t>Further  analysis</a:t>
              </a:r>
              <a:endParaRPr lang="en-GB" b="0" dirty="0">
                <a:solidFill>
                  <a:schemeClr val="tx1">
                    <a:lumMod val="50000"/>
                    <a:lumOff val="50000"/>
                  </a:schemeClr>
                </a:solidFill>
                <a:latin typeface="Verdana" pitchFamily="34" charset="0"/>
              </a:endParaRPr>
            </a:p>
          </p:txBody>
        </p:sp>
        <p:sp>
          <p:nvSpPr>
            <p:cNvPr id="150" name="Text Box 139"/>
            <p:cNvSpPr txBox="1">
              <a:spLocks noChangeArrowheads="1"/>
            </p:cNvSpPr>
            <p:nvPr/>
          </p:nvSpPr>
          <p:spPr bwMode="auto">
            <a:xfrm>
              <a:off x="21266149" y="20142200"/>
              <a:ext cx="4714872"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smtClean="0">
                  <a:solidFill>
                    <a:schemeClr val="accent4">
                      <a:lumMod val="75000"/>
                      <a:lumOff val="25000"/>
                    </a:schemeClr>
                  </a:solidFill>
                  <a:latin typeface="Cambria" pitchFamily="18" charset="0"/>
                </a:rPr>
                <a:t>Statistical analysis</a:t>
              </a:r>
              <a:endParaRPr lang="en-GB" sz="6000" b="0" dirty="0">
                <a:solidFill>
                  <a:schemeClr val="accent4">
                    <a:lumMod val="75000"/>
                    <a:lumOff val="25000"/>
                  </a:schemeClr>
                </a:solidFill>
                <a:latin typeface="Cambria" pitchFamily="18" charset="0"/>
              </a:endParaRPr>
            </a:p>
          </p:txBody>
        </p:sp>
      </p:grpSp>
      <p:sp>
        <p:nvSpPr>
          <p:cNvPr id="276" name="Rectangle 1584"/>
          <p:cNvSpPr>
            <a:spLocks noChangeArrowheads="1"/>
          </p:cNvSpPr>
          <p:nvPr/>
        </p:nvSpPr>
        <p:spPr bwMode="auto">
          <a:xfrm>
            <a:off x="26108024" y="19277951"/>
            <a:ext cx="4714875" cy="3044080"/>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90000" rIns="90488" bIns="90000">
            <a:spAutoFit/>
          </a:bodyPr>
          <a:lstStyle/>
          <a:p>
            <a:pPr algn="ctr" defTabSz="762000" eaLnBrk="0" hangingPunct="0">
              <a:defRPr/>
            </a:pPr>
            <a:endParaRPr lang="en-GB" sz="900" dirty="0" smtClean="0">
              <a:solidFill>
                <a:schemeClr val="accent4">
                  <a:lumMod val="75000"/>
                  <a:lumOff val="25000"/>
                </a:schemeClr>
              </a:solidFill>
              <a:latin typeface="Verdana" pitchFamily="34" charset="0"/>
            </a:endParaRPr>
          </a:p>
          <a:p>
            <a:pPr algn="ctr" defTabSz="762000" eaLnBrk="0" hangingPunct="0">
              <a:defRPr/>
            </a:pPr>
            <a:r>
              <a:rPr lang="en-GB" dirty="0" smtClean="0">
                <a:solidFill>
                  <a:schemeClr val="accent4">
                    <a:lumMod val="75000"/>
                    <a:lumOff val="25000"/>
                  </a:schemeClr>
                </a:solidFill>
                <a:latin typeface="Verdana" pitchFamily="34" charset="0"/>
              </a:rPr>
              <a:t>Group </a:t>
            </a:r>
            <a:r>
              <a:rPr lang="en-GB" b="0" dirty="0" smtClean="0">
                <a:solidFill>
                  <a:schemeClr val="tx1"/>
                </a:solidFill>
                <a:latin typeface="Verdana" pitchFamily="34" charset="0"/>
              </a:rPr>
              <a:t>features found in different measurements (replicates, conditions, ..)</a:t>
            </a:r>
          </a:p>
          <a:p>
            <a:pPr algn="ctr" defTabSz="762000" eaLnBrk="0" hangingPunct="0">
              <a:defRPr/>
            </a:pPr>
            <a:endParaRPr lang="en-GB" b="0" dirty="0">
              <a:solidFill>
                <a:schemeClr val="tx1"/>
              </a:solidFill>
              <a:latin typeface="Verdana" pitchFamily="34" charset="0"/>
            </a:endParaRPr>
          </a:p>
          <a:p>
            <a:pPr algn="ctr" defTabSz="762000" eaLnBrk="0" hangingPunct="0">
              <a:defRPr/>
            </a:pPr>
            <a:r>
              <a:rPr lang="en-GB" b="0" dirty="0" smtClean="0">
                <a:solidFill>
                  <a:schemeClr val="tx1"/>
                </a:solidFill>
                <a:latin typeface="Verdana" pitchFamily="34" charset="0"/>
              </a:rPr>
              <a:t>Perform alignment if necessary (Polynomial Time warping [6])</a:t>
            </a:r>
            <a:endParaRPr lang="en-GB" b="0" dirty="0">
              <a:solidFill>
                <a:schemeClr val="tx1"/>
              </a:solidFill>
              <a:latin typeface="Verdana" pitchFamily="34" charset="0"/>
            </a:endParaRPr>
          </a:p>
          <a:p>
            <a:pPr algn="ctr" defTabSz="762000" eaLnBrk="0" hangingPunct="0">
              <a:defRPr/>
            </a:pPr>
            <a:endParaRPr lang="en-GB" sz="900" b="0" dirty="0">
              <a:solidFill>
                <a:schemeClr val="tx1"/>
              </a:solidFill>
              <a:latin typeface="Verdana" pitchFamily="34" charset="0"/>
            </a:endParaRPr>
          </a:p>
        </p:txBody>
      </p:sp>
      <p:grpSp>
        <p:nvGrpSpPr>
          <p:cNvPr id="17" name="Group 16"/>
          <p:cNvGrpSpPr/>
          <p:nvPr/>
        </p:nvGrpSpPr>
        <p:grpSpPr>
          <a:xfrm>
            <a:off x="26310824" y="18077836"/>
            <a:ext cx="4698000" cy="769441"/>
            <a:chOff x="26108025" y="18750531"/>
            <a:chExt cx="4698000" cy="769441"/>
          </a:xfrm>
        </p:grpSpPr>
        <p:sp>
          <p:nvSpPr>
            <p:cNvPr id="218" name="Text Box 1388"/>
            <p:cNvSpPr txBox="1">
              <a:spLocks noChangeArrowheads="1"/>
            </p:cNvSpPr>
            <p:nvPr/>
          </p:nvSpPr>
          <p:spPr bwMode="auto">
            <a:xfrm>
              <a:off x="26108025" y="19425219"/>
              <a:ext cx="4698000" cy="54000"/>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219" name="Text Box 139"/>
            <p:cNvSpPr txBox="1">
              <a:spLocks noChangeArrowheads="1"/>
            </p:cNvSpPr>
            <p:nvPr/>
          </p:nvSpPr>
          <p:spPr bwMode="auto">
            <a:xfrm>
              <a:off x="26108026" y="18750531"/>
              <a:ext cx="4697999"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a:solidFill>
                    <a:schemeClr val="accent4">
                      <a:lumMod val="75000"/>
                      <a:lumOff val="25000"/>
                    </a:schemeClr>
                  </a:solidFill>
                  <a:latin typeface="Cambria" pitchFamily="18" charset="0"/>
                </a:rPr>
                <a:t>5</a:t>
              </a:r>
              <a:r>
                <a:rPr lang="en-GB" sz="4400" b="0" dirty="0" smtClean="0">
                  <a:solidFill>
                    <a:schemeClr val="accent4">
                      <a:lumMod val="75000"/>
                      <a:lumOff val="25000"/>
                    </a:schemeClr>
                  </a:solidFill>
                  <a:latin typeface="Cambria" pitchFamily="18" charset="0"/>
                </a:rPr>
                <a:t>. Alignment</a:t>
              </a:r>
              <a:endParaRPr lang="en-GB" sz="6600" b="0" dirty="0">
                <a:solidFill>
                  <a:schemeClr val="accent4">
                    <a:lumMod val="75000"/>
                    <a:lumOff val="25000"/>
                  </a:schemeClr>
                </a:solidFill>
                <a:latin typeface="Cambria" pitchFamily="18" charset="0"/>
              </a:endParaRPr>
            </a:p>
          </p:txBody>
        </p:sp>
      </p:grpSp>
      <p:cxnSp>
        <p:nvCxnSpPr>
          <p:cNvPr id="222" name="Form 325"/>
          <p:cNvCxnSpPr>
            <a:cxnSpLocks noChangeShapeType="1"/>
            <a:stCxn id="276" idx="2"/>
            <a:endCxn id="150" idx="0"/>
          </p:cNvCxnSpPr>
          <p:nvPr/>
        </p:nvCxnSpPr>
        <p:spPr bwMode="auto">
          <a:xfrm rot="16200000" flipH="1">
            <a:off x="28043097" y="22744395"/>
            <a:ext cx="844730" cy="1"/>
          </a:xfrm>
          <a:prstGeom prst="bentConnector3">
            <a:avLst>
              <a:gd name="adj1" fmla="val 50000"/>
            </a:avLst>
          </a:prstGeom>
          <a:noFill/>
          <a:ln w="38100" algn="ctr">
            <a:solidFill>
              <a:schemeClr val="tx1">
                <a:lumMod val="50000"/>
                <a:lumOff val="50000"/>
              </a:schemeClr>
            </a:solidFill>
            <a:prstDash val="dash"/>
            <a:round/>
            <a:headEnd/>
            <a:tailEnd type="arrow" w="med" len="med"/>
          </a:ln>
          <a:effectLst>
            <a:outerShdw blurRad="50800" dist="38100" dir="2700000" algn="tl" rotWithShape="0">
              <a:prstClr val="black">
                <a:alpha val="40000"/>
              </a:prstClr>
            </a:outerShdw>
          </a:effectLst>
        </p:spPr>
      </p:cxnSp>
      <p:sp>
        <p:nvSpPr>
          <p:cNvPr id="20" name="Multiply 19"/>
          <p:cNvSpPr/>
          <p:nvPr/>
        </p:nvSpPr>
        <p:spPr bwMode="auto">
          <a:xfrm>
            <a:off x="16455149" y="21738980"/>
            <a:ext cx="481952" cy="481952"/>
          </a:xfrm>
          <a:prstGeom prst="mathMultiply">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Times" pitchFamily="18" charset="0"/>
            </a:endParaRPr>
          </a:p>
        </p:txBody>
      </p:sp>
      <p:sp>
        <p:nvSpPr>
          <p:cNvPr id="291" name="Freihandform 290"/>
          <p:cNvSpPr/>
          <p:nvPr/>
        </p:nvSpPr>
        <p:spPr bwMode="auto">
          <a:xfrm>
            <a:off x="14290675" y="21783589"/>
            <a:ext cx="3759200" cy="879939"/>
          </a:xfrm>
          <a:custGeom>
            <a:avLst/>
            <a:gdLst>
              <a:gd name="connsiteX0" fmla="*/ 0 w 3759200"/>
              <a:gd name="connsiteY0" fmla="*/ 1221317 h 1341967"/>
              <a:gd name="connsiteX1" fmla="*/ 647700 w 3759200"/>
              <a:gd name="connsiteY1" fmla="*/ 1170517 h 1341967"/>
              <a:gd name="connsiteX2" fmla="*/ 1219200 w 3759200"/>
              <a:gd name="connsiteY2" fmla="*/ 1246717 h 1341967"/>
              <a:gd name="connsiteX3" fmla="*/ 1358900 w 3759200"/>
              <a:gd name="connsiteY3" fmla="*/ 1246717 h 1341967"/>
              <a:gd name="connsiteX4" fmla="*/ 1498600 w 3759200"/>
              <a:gd name="connsiteY4" fmla="*/ 675217 h 1341967"/>
              <a:gd name="connsiteX5" fmla="*/ 1714500 w 3759200"/>
              <a:gd name="connsiteY5" fmla="*/ 65617 h 1341967"/>
              <a:gd name="connsiteX6" fmla="*/ 1854200 w 3759200"/>
              <a:gd name="connsiteY6" fmla="*/ 1068917 h 1341967"/>
              <a:gd name="connsiteX7" fmla="*/ 2070100 w 3759200"/>
              <a:gd name="connsiteY7" fmla="*/ 1259417 h 1341967"/>
              <a:gd name="connsiteX8" fmla="*/ 2324100 w 3759200"/>
              <a:gd name="connsiteY8" fmla="*/ 1272117 h 1341967"/>
              <a:gd name="connsiteX9" fmla="*/ 2552700 w 3759200"/>
              <a:gd name="connsiteY9" fmla="*/ 1259417 h 1341967"/>
              <a:gd name="connsiteX10" fmla="*/ 2768600 w 3759200"/>
              <a:gd name="connsiteY10" fmla="*/ 1183217 h 1341967"/>
              <a:gd name="connsiteX11" fmla="*/ 2971800 w 3759200"/>
              <a:gd name="connsiteY11" fmla="*/ 522817 h 1341967"/>
              <a:gd name="connsiteX12" fmla="*/ 3136900 w 3759200"/>
              <a:gd name="connsiteY12" fmla="*/ 687917 h 1341967"/>
              <a:gd name="connsiteX13" fmla="*/ 3251200 w 3759200"/>
              <a:gd name="connsiteY13" fmla="*/ 1132417 h 1341967"/>
              <a:gd name="connsiteX14" fmla="*/ 3378200 w 3759200"/>
              <a:gd name="connsiteY14" fmla="*/ 1246717 h 1341967"/>
              <a:gd name="connsiteX15" fmla="*/ 3543300 w 3759200"/>
              <a:gd name="connsiteY15" fmla="*/ 1284817 h 1341967"/>
              <a:gd name="connsiteX16" fmla="*/ 3759200 w 3759200"/>
              <a:gd name="connsiteY16" fmla="*/ 1297517 h 1341967"/>
              <a:gd name="connsiteX0" fmla="*/ 0 w 3759200"/>
              <a:gd name="connsiteY0" fmla="*/ 1281640 h 1341967"/>
              <a:gd name="connsiteX1" fmla="*/ 647700 w 3759200"/>
              <a:gd name="connsiteY1" fmla="*/ 1170517 h 1341967"/>
              <a:gd name="connsiteX2" fmla="*/ 1219200 w 3759200"/>
              <a:gd name="connsiteY2" fmla="*/ 1246717 h 1341967"/>
              <a:gd name="connsiteX3" fmla="*/ 1358900 w 3759200"/>
              <a:gd name="connsiteY3" fmla="*/ 1246717 h 1341967"/>
              <a:gd name="connsiteX4" fmla="*/ 1498600 w 3759200"/>
              <a:gd name="connsiteY4" fmla="*/ 675217 h 1341967"/>
              <a:gd name="connsiteX5" fmla="*/ 1714500 w 3759200"/>
              <a:gd name="connsiteY5" fmla="*/ 65617 h 1341967"/>
              <a:gd name="connsiteX6" fmla="*/ 1854200 w 3759200"/>
              <a:gd name="connsiteY6" fmla="*/ 1068917 h 1341967"/>
              <a:gd name="connsiteX7" fmla="*/ 2070100 w 3759200"/>
              <a:gd name="connsiteY7" fmla="*/ 1259417 h 1341967"/>
              <a:gd name="connsiteX8" fmla="*/ 2324100 w 3759200"/>
              <a:gd name="connsiteY8" fmla="*/ 1272117 h 1341967"/>
              <a:gd name="connsiteX9" fmla="*/ 2552700 w 3759200"/>
              <a:gd name="connsiteY9" fmla="*/ 1259417 h 1341967"/>
              <a:gd name="connsiteX10" fmla="*/ 2768600 w 3759200"/>
              <a:gd name="connsiteY10" fmla="*/ 1183217 h 1341967"/>
              <a:gd name="connsiteX11" fmla="*/ 2971800 w 3759200"/>
              <a:gd name="connsiteY11" fmla="*/ 522817 h 1341967"/>
              <a:gd name="connsiteX12" fmla="*/ 3136900 w 3759200"/>
              <a:gd name="connsiteY12" fmla="*/ 687917 h 1341967"/>
              <a:gd name="connsiteX13" fmla="*/ 3251200 w 3759200"/>
              <a:gd name="connsiteY13" fmla="*/ 1132417 h 1341967"/>
              <a:gd name="connsiteX14" fmla="*/ 3378200 w 3759200"/>
              <a:gd name="connsiteY14" fmla="*/ 1246717 h 1341967"/>
              <a:gd name="connsiteX15" fmla="*/ 3543300 w 3759200"/>
              <a:gd name="connsiteY15" fmla="*/ 1284817 h 1341967"/>
              <a:gd name="connsiteX16" fmla="*/ 3759200 w 3759200"/>
              <a:gd name="connsiteY16" fmla="*/ 1297517 h 1341967"/>
              <a:gd name="connsiteX0" fmla="*/ 0 w 3759200"/>
              <a:gd name="connsiteY0" fmla="*/ 1281640 h 1341967"/>
              <a:gd name="connsiteX1" fmla="*/ 647700 w 3759200"/>
              <a:gd name="connsiteY1" fmla="*/ 1170517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05984"/>
              <a:gd name="connsiteX1" fmla="*/ 647700 w 3759200"/>
              <a:gd name="connsiteY1" fmla="*/ 1230840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30839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38250 w 3759200"/>
              <a:gd name="connsiteY3" fmla="*/ 1291165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38250 w 3759200"/>
              <a:gd name="connsiteY3" fmla="*/ 1291165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54200 w 3759200"/>
              <a:gd name="connsiteY7" fmla="*/ 1068919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82800 w 3759200"/>
              <a:gd name="connsiteY9" fmla="*/ 1254129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82800 w 3759200"/>
              <a:gd name="connsiteY9" fmla="*/ 1254129 h 1305986"/>
              <a:gd name="connsiteX10" fmla="*/ 2171700 w 3759200"/>
              <a:gd name="connsiteY10" fmla="*/ 1250952 h 1305986"/>
              <a:gd name="connsiteX11" fmla="*/ 2324100 w 3759200"/>
              <a:gd name="connsiteY11" fmla="*/ 1272119 h 1305986"/>
              <a:gd name="connsiteX12" fmla="*/ 2552700 w 3759200"/>
              <a:gd name="connsiteY12" fmla="*/ 1259419 h 1305986"/>
              <a:gd name="connsiteX13" fmla="*/ 2768600 w 3759200"/>
              <a:gd name="connsiteY13" fmla="*/ 1183219 h 1305986"/>
              <a:gd name="connsiteX14" fmla="*/ 2971800 w 3759200"/>
              <a:gd name="connsiteY14" fmla="*/ 522819 h 1305986"/>
              <a:gd name="connsiteX15" fmla="*/ 3136900 w 3759200"/>
              <a:gd name="connsiteY15" fmla="*/ 687919 h 1305986"/>
              <a:gd name="connsiteX16" fmla="*/ 3251200 w 3759200"/>
              <a:gd name="connsiteY16" fmla="*/ 1132419 h 1305986"/>
              <a:gd name="connsiteX17" fmla="*/ 3378200 w 3759200"/>
              <a:gd name="connsiteY17" fmla="*/ 1246719 h 1305986"/>
              <a:gd name="connsiteX18" fmla="*/ 3543300 w 3759200"/>
              <a:gd name="connsiteY18" fmla="*/ 1284819 h 1305986"/>
              <a:gd name="connsiteX19" fmla="*/ 3759200 w 3759200"/>
              <a:gd name="connsiteY19"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21867"/>
              <a:gd name="connsiteX1" fmla="*/ 647700 w 3759200"/>
              <a:gd name="connsiteY1" fmla="*/ 1291166 h 1321867"/>
              <a:gd name="connsiteX2" fmla="*/ 1095375 w 3759200"/>
              <a:gd name="connsiteY2" fmla="*/ 1292226 h 1321867"/>
              <a:gd name="connsiteX3" fmla="*/ 1238250 w 3759200"/>
              <a:gd name="connsiteY3" fmla="*/ 1291167 h 1321867"/>
              <a:gd name="connsiteX4" fmla="*/ 1358900 w 3759200"/>
              <a:gd name="connsiteY4" fmla="*/ 1246719 h 1321867"/>
              <a:gd name="connsiteX5" fmla="*/ 1498600 w 3759200"/>
              <a:gd name="connsiteY5" fmla="*/ 675219 h 1321867"/>
              <a:gd name="connsiteX6" fmla="*/ 1651000 w 3759200"/>
              <a:gd name="connsiteY6" fmla="*/ 65617 h 1321867"/>
              <a:gd name="connsiteX7" fmla="*/ 1873250 w 3759200"/>
              <a:gd name="connsiteY7" fmla="*/ 1068921 h 1321867"/>
              <a:gd name="connsiteX8" fmla="*/ 2070100 w 3759200"/>
              <a:gd name="connsiteY8" fmla="*/ 1259419 h 1321867"/>
              <a:gd name="connsiteX9" fmla="*/ 2324100 w 3759200"/>
              <a:gd name="connsiteY9" fmla="*/ 1272119 h 1321867"/>
              <a:gd name="connsiteX10" fmla="*/ 2552700 w 3759200"/>
              <a:gd name="connsiteY10" fmla="*/ 1259419 h 1321867"/>
              <a:gd name="connsiteX11" fmla="*/ 2768600 w 3759200"/>
              <a:gd name="connsiteY11" fmla="*/ 1183219 h 1321867"/>
              <a:gd name="connsiteX12" fmla="*/ 2971800 w 3759200"/>
              <a:gd name="connsiteY12" fmla="*/ 522819 h 1321867"/>
              <a:gd name="connsiteX13" fmla="*/ 3136900 w 3759200"/>
              <a:gd name="connsiteY13" fmla="*/ 687919 h 1321867"/>
              <a:gd name="connsiteX14" fmla="*/ 3251200 w 3759200"/>
              <a:gd name="connsiteY14" fmla="*/ 1132419 h 1321867"/>
              <a:gd name="connsiteX15" fmla="*/ 3378200 w 3759200"/>
              <a:gd name="connsiteY15" fmla="*/ 1246719 h 1321867"/>
              <a:gd name="connsiteX16" fmla="*/ 3543300 w 3759200"/>
              <a:gd name="connsiteY16" fmla="*/ 1284819 h 1321867"/>
              <a:gd name="connsiteX17" fmla="*/ 3759200 w 3759200"/>
              <a:gd name="connsiteY17" fmla="*/ 1297519 h 1321867"/>
              <a:gd name="connsiteX0" fmla="*/ 0 w 3759200"/>
              <a:gd name="connsiteY0" fmla="*/ 1281642 h 1321867"/>
              <a:gd name="connsiteX1" fmla="*/ 647700 w 3759200"/>
              <a:gd name="connsiteY1" fmla="*/ 1291166 h 1321867"/>
              <a:gd name="connsiteX2" fmla="*/ 1095375 w 3759200"/>
              <a:gd name="connsiteY2" fmla="*/ 1292226 h 1321867"/>
              <a:gd name="connsiteX3" fmla="*/ 1238250 w 3759200"/>
              <a:gd name="connsiteY3" fmla="*/ 1291167 h 1321867"/>
              <a:gd name="connsiteX4" fmla="*/ 1358900 w 3759200"/>
              <a:gd name="connsiteY4" fmla="*/ 1246719 h 1321867"/>
              <a:gd name="connsiteX5" fmla="*/ 1498600 w 3759200"/>
              <a:gd name="connsiteY5" fmla="*/ 675219 h 1321867"/>
              <a:gd name="connsiteX6" fmla="*/ 1651000 w 3759200"/>
              <a:gd name="connsiteY6" fmla="*/ 65617 h 1321867"/>
              <a:gd name="connsiteX7" fmla="*/ 1873250 w 3759200"/>
              <a:gd name="connsiteY7" fmla="*/ 1068921 h 1321867"/>
              <a:gd name="connsiteX8" fmla="*/ 2070100 w 3759200"/>
              <a:gd name="connsiteY8" fmla="*/ 1259419 h 1321867"/>
              <a:gd name="connsiteX9" fmla="*/ 2324100 w 3759200"/>
              <a:gd name="connsiteY9" fmla="*/ 1272119 h 1321867"/>
              <a:gd name="connsiteX10" fmla="*/ 2552700 w 3759200"/>
              <a:gd name="connsiteY10" fmla="*/ 1259419 h 1321867"/>
              <a:gd name="connsiteX11" fmla="*/ 2768600 w 3759200"/>
              <a:gd name="connsiteY11" fmla="*/ 1183219 h 1321867"/>
              <a:gd name="connsiteX12" fmla="*/ 2971800 w 3759200"/>
              <a:gd name="connsiteY12" fmla="*/ 522819 h 1321867"/>
              <a:gd name="connsiteX13" fmla="*/ 3136900 w 3759200"/>
              <a:gd name="connsiteY13" fmla="*/ 687919 h 1321867"/>
              <a:gd name="connsiteX14" fmla="*/ 3251200 w 3759200"/>
              <a:gd name="connsiteY14" fmla="*/ 1132419 h 1321867"/>
              <a:gd name="connsiteX15" fmla="*/ 3378200 w 3759200"/>
              <a:gd name="connsiteY15" fmla="*/ 1246719 h 1321867"/>
              <a:gd name="connsiteX16" fmla="*/ 3543300 w 3759200"/>
              <a:gd name="connsiteY16" fmla="*/ 1284819 h 1321867"/>
              <a:gd name="connsiteX17" fmla="*/ 3759200 w 3759200"/>
              <a:gd name="connsiteY17" fmla="*/ 1297519 h 1321867"/>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378200 w 3759200"/>
              <a:gd name="connsiteY13" fmla="*/ 1246719 h 1308102"/>
              <a:gd name="connsiteX14" fmla="*/ 3543300 w 3759200"/>
              <a:gd name="connsiteY14" fmla="*/ 1284819 h 1308102"/>
              <a:gd name="connsiteX15" fmla="*/ 3759200 w 3759200"/>
              <a:gd name="connsiteY15"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84819 h 1308102"/>
              <a:gd name="connsiteX14" fmla="*/ 3759200 w 3759200"/>
              <a:gd name="connsiteY14"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84819 h 1308102"/>
              <a:gd name="connsiteX14" fmla="*/ 3759200 w 3759200"/>
              <a:gd name="connsiteY14"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72121 h 1308102"/>
              <a:gd name="connsiteX14" fmla="*/ 3759200 w 3759200"/>
              <a:gd name="connsiteY14" fmla="*/ 1297519 h 1308102"/>
              <a:gd name="connsiteX0" fmla="*/ 0 w 3759200"/>
              <a:gd name="connsiteY0" fmla="*/ 1222156 h 1238032"/>
              <a:gd name="connsiteX1" fmla="*/ 647700 w 3759200"/>
              <a:gd name="connsiteY1" fmla="*/ 1231680 h 1238032"/>
              <a:gd name="connsiteX2" fmla="*/ 1095375 w 3759200"/>
              <a:gd name="connsiteY2" fmla="*/ 1232740 h 1238032"/>
              <a:gd name="connsiteX3" fmla="*/ 1238250 w 3759200"/>
              <a:gd name="connsiteY3" fmla="*/ 1231681 h 1238032"/>
              <a:gd name="connsiteX4" fmla="*/ 1358900 w 3759200"/>
              <a:gd name="connsiteY4" fmla="*/ 1187233 h 1238032"/>
              <a:gd name="connsiteX5" fmla="*/ 1498600 w 3759200"/>
              <a:gd name="connsiteY5" fmla="*/ 615733 h 1238032"/>
              <a:gd name="connsiteX6" fmla="*/ 1651000 w 3759200"/>
              <a:gd name="connsiteY6" fmla="*/ 6131 h 1238032"/>
              <a:gd name="connsiteX7" fmla="*/ 1873250 w 3759200"/>
              <a:gd name="connsiteY7" fmla="*/ 1009435 h 1238032"/>
              <a:gd name="connsiteX8" fmla="*/ 2324100 w 3759200"/>
              <a:gd name="connsiteY8" fmla="*/ 1212633 h 1238032"/>
              <a:gd name="connsiteX9" fmla="*/ 2435225 w 3759200"/>
              <a:gd name="connsiteY9" fmla="*/ 1206406 h 1238032"/>
              <a:gd name="connsiteX10" fmla="*/ 2768600 w 3759200"/>
              <a:gd name="connsiteY10" fmla="*/ 1123733 h 1238032"/>
              <a:gd name="connsiteX11" fmla="*/ 2971800 w 3759200"/>
              <a:gd name="connsiteY11" fmla="*/ 463333 h 1238032"/>
              <a:gd name="connsiteX12" fmla="*/ 3136900 w 3759200"/>
              <a:gd name="connsiteY12" fmla="*/ 628433 h 1238032"/>
              <a:gd name="connsiteX13" fmla="*/ 3251200 w 3759200"/>
              <a:gd name="connsiteY13" fmla="*/ 1072933 h 1238032"/>
              <a:gd name="connsiteX14" fmla="*/ 3543300 w 3759200"/>
              <a:gd name="connsiteY14" fmla="*/ 1212635 h 1238032"/>
              <a:gd name="connsiteX15" fmla="*/ 3759200 w 3759200"/>
              <a:gd name="connsiteY15" fmla="*/ 1238033 h 1238032"/>
              <a:gd name="connsiteX0" fmla="*/ 0 w 3759200"/>
              <a:gd name="connsiteY0" fmla="*/ 1222156 h 1238033"/>
              <a:gd name="connsiteX1" fmla="*/ 647700 w 3759200"/>
              <a:gd name="connsiteY1" fmla="*/ 1231680 h 1238033"/>
              <a:gd name="connsiteX2" fmla="*/ 1095375 w 3759200"/>
              <a:gd name="connsiteY2" fmla="*/ 1232740 h 1238033"/>
              <a:gd name="connsiteX3" fmla="*/ 1238250 w 3759200"/>
              <a:gd name="connsiteY3" fmla="*/ 1231681 h 1238033"/>
              <a:gd name="connsiteX4" fmla="*/ 1358900 w 3759200"/>
              <a:gd name="connsiteY4" fmla="*/ 1187233 h 1238033"/>
              <a:gd name="connsiteX5" fmla="*/ 1498600 w 3759200"/>
              <a:gd name="connsiteY5" fmla="*/ 615733 h 1238033"/>
              <a:gd name="connsiteX6" fmla="*/ 1651000 w 3759200"/>
              <a:gd name="connsiteY6" fmla="*/ 6131 h 1238033"/>
              <a:gd name="connsiteX7" fmla="*/ 1873250 w 3759200"/>
              <a:gd name="connsiteY7" fmla="*/ 1009435 h 1238033"/>
              <a:gd name="connsiteX8" fmla="*/ 2324100 w 3759200"/>
              <a:gd name="connsiteY8" fmla="*/ 1212633 h 1238033"/>
              <a:gd name="connsiteX9" fmla="*/ 2435225 w 3759200"/>
              <a:gd name="connsiteY9" fmla="*/ 1206406 h 1238033"/>
              <a:gd name="connsiteX10" fmla="*/ 2557145 w 3759200"/>
              <a:gd name="connsiteY10" fmla="*/ 1184479 h 1238033"/>
              <a:gd name="connsiteX11" fmla="*/ 2768600 w 3759200"/>
              <a:gd name="connsiteY11" fmla="*/ 1123733 h 1238033"/>
              <a:gd name="connsiteX12" fmla="*/ 2971800 w 3759200"/>
              <a:gd name="connsiteY12" fmla="*/ 463333 h 1238033"/>
              <a:gd name="connsiteX13" fmla="*/ 3136900 w 3759200"/>
              <a:gd name="connsiteY13" fmla="*/ 628433 h 1238033"/>
              <a:gd name="connsiteX14" fmla="*/ 3251200 w 3759200"/>
              <a:gd name="connsiteY14" fmla="*/ 1072933 h 1238033"/>
              <a:gd name="connsiteX15" fmla="*/ 3543300 w 3759200"/>
              <a:gd name="connsiteY15" fmla="*/ 1212635 h 1238033"/>
              <a:gd name="connsiteX16" fmla="*/ 3759200 w 3759200"/>
              <a:gd name="connsiteY16" fmla="*/ 1238033 h 1238033"/>
              <a:gd name="connsiteX0" fmla="*/ 0 w 3759200"/>
              <a:gd name="connsiteY0" fmla="*/ 1222156 h 1238033"/>
              <a:gd name="connsiteX1" fmla="*/ 647700 w 3759200"/>
              <a:gd name="connsiteY1" fmla="*/ 1231680 h 1238033"/>
              <a:gd name="connsiteX2" fmla="*/ 1095375 w 3759200"/>
              <a:gd name="connsiteY2" fmla="*/ 1232740 h 1238033"/>
              <a:gd name="connsiteX3" fmla="*/ 1238250 w 3759200"/>
              <a:gd name="connsiteY3" fmla="*/ 1231681 h 1238033"/>
              <a:gd name="connsiteX4" fmla="*/ 1358900 w 3759200"/>
              <a:gd name="connsiteY4" fmla="*/ 1187233 h 1238033"/>
              <a:gd name="connsiteX5" fmla="*/ 1498600 w 3759200"/>
              <a:gd name="connsiteY5" fmla="*/ 615733 h 1238033"/>
              <a:gd name="connsiteX6" fmla="*/ 1651000 w 3759200"/>
              <a:gd name="connsiteY6" fmla="*/ 6131 h 1238033"/>
              <a:gd name="connsiteX7" fmla="*/ 1873250 w 3759200"/>
              <a:gd name="connsiteY7" fmla="*/ 1009435 h 1238033"/>
              <a:gd name="connsiteX8" fmla="*/ 2324100 w 3759200"/>
              <a:gd name="connsiteY8" fmla="*/ 1212633 h 1238033"/>
              <a:gd name="connsiteX9" fmla="*/ 2458085 w 3759200"/>
              <a:gd name="connsiteY9" fmla="*/ 833656 h 1238033"/>
              <a:gd name="connsiteX10" fmla="*/ 2557145 w 3759200"/>
              <a:gd name="connsiteY10" fmla="*/ 1184479 h 1238033"/>
              <a:gd name="connsiteX11" fmla="*/ 2768600 w 3759200"/>
              <a:gd name="connsiteY11" fmla="*/ 1123733 h 1238033"/>
              <a:gd name="connsiteX12" fmla="*/ 2971800 w 3759200"/>
              <a:gd name="connsiteY12" fmla="*/ 463333 h 1238033"/>
              <a:gd name="connsiteX13" fmla="*/ 3136900 w 3759200"/>
              <a:gd name="connsiteY13" fmla="*/ 628433 h 1238033"/>
              <a:gd name="connsiteX14" fmla="*/ 3251200 w 3759200"/>
              <a:gd name="connsiteY14" fmla="*/ 1072933 h 1238033"/>
              <a:gd name="connsiteX15" fmla="*/ 3543300 w 3759200"/>
              <a:gd name="connsiteY15" fmla="*/ 1212635 h 1238033"/>
              <a:gd name="connsiteX16" fmla="*/ 3759200 w 3759200"/>
              <a:gd name="connsiteY16" fmla="*/ 1238033 h 1238033"/>
              <a:gd name="connsiteX0" fmla="*/ 0 w 3759200"/>
              <a:gd name="connsiteY0" fmla="*/ 1222156 h 1238033"/>
              <a:gd name="connsiteX1" fmla="*/ 647700 w 3759200"/>
              <a:gd name="connsiteY1" fmla="*/ 1231680 h 1238033"/>
              <a:gd name="connsiteX2" fmla="*/ 1095375 w 3759200"/>
              <a:gd name="connsiteY2" fmla="*/ 1232740 h 1238033"/>
              <a:gd name="connsiteX3" fmla="*/ 1238250 w 3759200"/>
              <a:gd name="connsiteY3" fmla="*/ 1231681 h 1238033"/>
              <a:gd name="connsiteX4" fmla="*/ 1358900 w 3759200"/>
              <a:gd name="connsiteY4" fmla="*/ 1187233 h 1238033"/>
              <a:gd name="connsiteX5" fmla="*/ 1498600 w 3759200"/>
              <a:gd name="connsiteY5" fmla="*/ 615733 h 1238033"/>
              <a:gd name="connsiteX6" fmla="*/ 1651000 w 3759200"/>
              <a:gd name="connsiteY6" fmla="*/ 6131 h 1238033"/>
              <a:gd name="connsiteX7" fmla="*/ 1873250 w 3759200"/>
              <a:gd name="connsiteY7" fmla="*/ 1009435 h 1238033"/>
              <a:gd name="connsiteX8" fmla="*/ 2240280 w 3759200"/>
              <a:gd name="connsiteY8" fmla="*/ 1179744 h 1238033"/>
              <a:gd name="connsiteX9" fmla="*/ 2458085 w 3759200"/>
              <a:gd name="connsiteY9" fmla="*/ 833656 h 1238033"/>
              <a:gd name="connsiteX10" fmla="*/ 2557145 w 3759200"/>
              <a:gd name="connsiteY10" fmla="*/ 1184479 h 1238033"/>
              <a:gd name="connsiteX11" fmla="*/ 2768600 w 3759200"/>
              <a:gd name="connsiteY11" fmla="*/ 1123733 h 1238033"/>
              <a:gd name="connsiteX12" fmla="*/ 2971800 w 3759200"/>
              <a:gd name="connsiteY12" fmla="*/ 463333 h 1238033"/>
              <a:gd name="connsiteX13" fmla="*/ 3136900 w 3759200"/>
              <a:gd name="connsiteY13" fmla="*/ 628433 h 1238033"/>
              <a:gd name="connsiteX14" fmla="*/ 3251200 w 3759200"/>
              <a:gd name="connsiteY14" fmla="*/ 1072933 h 1238033"/>
              <a:gd name="connsiteX15" fmla="*/ 3543300 w 3759200"/>
              <a:gd name="connsiteY15" fmla="*/ 1212635 h 1238033"/>
              <a:gd name="connsiteX16" fmla="*/ 3759200 w 3759200"/>
              <a:gd name="connsiteY16" fmla="*/ 1238033 h 1238033"/>
              <a:gd name="connsiteX0" fmla="*/ 0 w 3759200"/>
              <a:gd name="connsiteY0" fmla="*/ 1222156 h 1238033"/>
              <a:gd name="connsiteX1" fmla="*/ 647700 w 3759200"/>
              <a:gd name="connsiteY1" fmla="*/ 1231680 h 1238033"/>
              <a:gd name="connsiteX2" fmla="*/ 1095375 w 3759200"/>
              <a:gd name="connsiteY2" fmla="*/ 1232740 h 1238033"/>
              <a:gd name="connsiteX3" fmla="*/ 1238250 w 3759200"/>
              <a:gd name="connsiteY3" fmla="*/ 1231681 h 1238033"/>
              <a:gd name="connsiteX4" fmla="*/ 1358900 w 3759200"/>
              <a:gd name="connsiteY4" fmla="*/ 1187233 h 1238033"/>
              <a:gd name="connsiteX5" fmla="*/ 1498600 w 3759200"/>
              <a:gd name="connsiteY5" fmla="*/ 615733 h 1238033"/>
              <a:gd name="connsiteX6" fmla="*/ 1651000 w 3759200"/>
              <a:gd name="connsiteY6" fmla="*/ 6131 h 1238033"/>
              <a:gd name="connsiteX7" fmla="*/ 1873250 w 3759200"/>
              <a:gd name="connsiteY7" fmla="*/ 1009435 h 1238033"/>
              <a:gd name="connsiteX8" fmla="*/ 2240280 w 3759200"/>
              <a:gd name="connsiteY8" fmla="*/ 1179744 h 1238033"/>
              <a:gd name="connsiteX9" fmla="*/ 2458085 w 3759200"/>
              <a:gd name="connsiteY9" fmla="*/ 833656 h 1238033"/>
              <a:gd name="connsiteX10" fmla="*/ 2557145 w 3759200"/>
              <a:gd name="connsiteY10" fmla="*/ 1184479 h 1238033"/>
              <a:gd name="connsiteX11" fmla="*/ 2768600 w 3759200"/>
              <a:gd name="connsiteY11" fmla="*/ 1123733 h 1238033"/>
              <a:gd name="connsiteX12" fmla="*/ 2971800 w 3759200"/>
              <a:gd name="connsiteY12" fmla="*/ 463333 h 1238033"/>
              <a:gd name="connsiteX13" fmla="*/ 3136900 w 3759200"/>
              <a:gd name="connsiteY13" fmla="*/ 628433 h 1238033"/>
              <a:gd name="connsiteX14" fmla="*/ 3251200 w 3759200"/>
              <a:gd name="connsiteY14" fmla="*/ 1072933 h 1238033"/>
              <a:gd name="connsiteX15" fmla="*/ 3543300 w 3759200"/>
              <a:gd name="connsiteY15" fmla="*/ 1212635 h 1238033"/>
              <a:gd name="connsiteX16" fmla="*/ 3759200 w 3759200"/>
              <a:gd name="connsiteY16" fmla="*/ 1238033 h 1238033"/>
              <a:gd name="connsiteX0" fmla="*/ 0 w 3759200"/>
              <a:gd name="connsiteY0" fmla="*/ 1222156 h 1238033"/>
              <a:gd name="connsiteX1" fmla="*/ 647700 w 3759200"/>
              <a:gd name="connsiteY1" fmla="*/ 1231680 h 1238033"/>
              <a:gd name="connsiteX2" fmla="*/ 1095375 w 3759200"/>
              <a:gd name="connsiteY2" fmla="*/ 1232740 h 1238033"/>
              <a:gd name="connsiteX3" fmla="*/ 1238250 w 3759200"/>
              <a:gd name="connsiteY3" fmla="*/ 1231681 h 1238033"/>
              <a:gd name="connsiteX4" fmla="*/ 1358900 w 3759200"/>
              <a:gd name="connsiteY4" fmla="*/ 1187233 h 1238033"/>
              <a:gd name="connsiteX5" fmla="*/ 1498600 w 3759200"/>
              <a:gd name="connsiteY5" fmla="*/ 615733 h 1238033"/>
              <a:gd name="connsiteX6" fmla="*/ 1651000 w 3759200"/>
              <a:gd name="connsiteY6" fmla="*/ 6131 h 1238033"/>
              <a:gd name="connsiteX7" fmla="*/ 1873250 w 3759200"/>
              <a:gd name="connsiteY7" fmla="*/ 1009435 h 1238033"/>
              <a:gd name="connsiteX8" fmla="*/ 2240280 w 3759200"/>
              <a:gd name="connsiteY8" fmla="*/ 1179744 h 1238033"/>
              <a:gd name="connsiteX9" fmla="*/ 2458085 w 3759200"/>
              <a:gd name="connsiteY9" fmla="*/ 833656 h 1238033"/>
              <a:gd name="connsiteX10" fmla="*/ 2580005 w 3759200"/>
              <a:gd name="connsiteY10" fmla="*/ 1184479 h 1238033"/>
              <a:gd name="connsiteX11" fmla="*/ 2768600 w 3759200"/>
              <a:gd name="connsiteY11" fmla="*/ 1123733 h 1238033"/>
              <a:gd name="connsiteX12" fmla="*/ 2971800 w 3759200"/>
              <a:gd name="connsiteY12" fmla="*/ 463333 h 1238033"/>
              <a:gd name="connsiteX13" fmla="*/ 3136900 w 3759200"/>
              <a:gd name="connsiteY13" fmla="*/ 628433 h 1238033"/>
              <a:gd name="connsiteX14" fmla="*/ 3251200 w 3759200"/>
              <a:gd name="connsiteY14" fmla="*/ 1072933 h 1238033"/>
              <a:gd name="connsiteX15" fmla="*/ 3543300 w 3759200"/>
              <a:gd name="connsiteY15" fmla="*/ 1212635 h 1238033"/>
              <a:gd name="connsiteX16" fmla="*/ 3759200 w 3759200"/>
              <a:gd name="connsiteY16" fmla="*/ 1238033 h 1238033"/>
              <a:gd name="connsiteX0" fmla="*/ 0 w 3759200"/>
              <a:gd name="connsiteY0" fmla="*/ 1222156 h 1238033"/>
              <a:gd name="connsiteX1" fmla="*/ 647700 w 3759200"/>
              <a:gd name="connsiteY1" fmla="*/ 1231680 h 1238033"/>
              <a:gd name="connsiteX2" fmla="*/ 1095375 w 3759200"/>
              <a:gd name="connsiteY2" fmla="*/ 1232740 h 1238033"/>
              <a:gd name="connsiteX3" fmla="*/ 1238250 w 3759200"/>
              <a:gd name="connsiteY3" fmla="*/ 1231681 h 1238033"/>
              <a:gd name="connsiteX4" fmla="*/ 1358900 w 3759200"/>
              <a:gd name="connsiteY4" fmla="*/ 1187233 h 1238033"/>
              <a:gd name="connsiteX5" fmla="*/ 1498600 w 3759200"/>
              <a:gd name="connsiteY5" fmla="*/ 615733 h 1238033"/>
              <a:gd name="connsiteX6" fmla="*/ 1651000 w 3759200"/>
              <a:gd name="connsiteY6" fmla="*/ 6131 h 1238033"/>
              <a:gd name="connsiteX7" fmla="*/ 1873250 w 3759200"/>
              <a:gd name="connsiteY7" fmla="*/ 1009435 h 1238033"/>
              <a:gd name="connsiteX8" fmla="*/ 2240280 w 3759200"/>
              <a:gd name="connsiteY8" fmla="*/ 1179744 h 1238033"/>
              <a:gd name="connsiteX9" fmla="*/ 2458085 w 3759200"/>
              <a:gd name="connsiteY9" fmla="*/ 833656 h 1238033"/>
              <a:gd name="connsiteX10" fmla="*/ 2580005 w 3759200"/>
              <a:gd name="connsiteY10" fmla="*/ 1184479 h 1238033"/>
              <a:gd name="connsiteX11" fmla="*/ 2768600 w 3759200"/>
              <a:gd name="connsiteY11" fmla="*/ 1123733 h 1238033"/>
              <a:gd name="connsiteX12" fmla="*/ 2971800 w 3759200"/>
              <a:gd name="connsiteY12" fmla="*/ 463333 h 1238033"/>
              <a:gd name="connsiteX13" fmla="*/ 3136900 w 3759200"/>
              <a:gd name="connsiteY13" fmla="*/ 628433 h 1238033"/>
              <a:gd name="connsiteX14" fmla="*/ 3251200 w 3759200"/>
              <a:gd name="connsiteY14" fmla="*/ 1072933 h 1238033"/>
              <a:gd name="connsiteX15" fmla="*/ 3543300 w 3759200"/>
              <a:gd name="connsiteY15" fmla="*/ 1212635 h 1238033"/>
              <a:gd name="connsiteX16" fmla="*/ 3759200 w 3759200"/>
              <a:gd name="connsiteY16" fmla="*/ 1238033 h 1238033"/>
              <a:gd name="connsiteX0" fmla="*/ 0 w 3759200"/>
              <a:gd name="connsiteY0" fmla="*/ 1222156 h 1238033"/>
              <a:gd name="connsiteX1" fmla="*/ 647700 w 3759200"/>
              <a:gd name="connsiteY1" fmla="*/ 1231680 h 1238033"/>
              <a:gd name="connsiteX2" fmla="*/ 1095375 w 3759200"/>
              <a:gd name="connsiteY2" fmla="*/ 1232740 h 1238033"/>
              <a:gd name="connsiteX3" fmla="*/ 1238250 w 3759200"/>
              <a:gd name="connsiteY3" fmla="*/ 1231681 h 1238033"/>
              <a:gd name="connsiteX4" fmla="*/ 1358900 w 3759200"/>
              <a:gd name="connsiteY4" fmla="*/ 1187233 h 1238033"/>
              <a:gd name="connsiteX5" fmla="*/ 1498600 w 3759200"/>
              <a:gd name="connsiteY5" fmla="*/ 615733 h 1238033"/>
              <a:gd name="connsiteX6" fmla="*/ 1651000 w 3759200"/>
              <a:gd name="connsiteY6" fmla="*/ 6131 h 1238033"/>
              <a:gd name="connsiteX7" fmla="*/ 1873250 w 3759200"/>
              <a:gd name="connsiteY7" fmla="*/ 1009435 h 1238033"/>
              <a:gd name="connsiteX8" fmla="*/ 2240280 w 3759200"/>
              <a:gd name="connsiteY8" fmla="*/ 1179744 h 1238033"/>
              <a:gd name="connsiteX9" fmla="*/ 2412365 w 3759200"/>
              <a:gd name="connsiteY9" fmla="*/ 603428 h 1238033"/>
              <a:gd name="connsiteX10" fmla="*/ 2580005 w 3759200"/>
              <a:gd name="connsiteY10" fmla="*/ 1184479 h 1238033"/>
              <a:gd name="connsiteX11" fmla="*/ 2768600 w 3759200"/>
              <a:gd name="connsiteY11" fmla="*/ 1123733 h 1238033"/>
              <a:gd name="connsiteX12" fmla="*/ 2971800 w 3759200"/>
              <a:gd name="connsiteY12" fmla="*/ 463333 h 1238033"/>
              <a:gd name="connsiteX13" fmla="*/ 3136900 w 3759200"/>
              <a:gd name="connsiteY13" fmla="*/ 628433 h 1238033"/>
              <a:gd name="connsiteX14" fmla="*/ 3251200 w 3759200"/>
              <a:gd name="connsiteY14" fmla="*/ 1072933 h 1238033"/>
              <a:gd name="connsiteX15" fmla="*/ 3543300 w 3759200"/>
              <a:gd name="connsiteY15" fmla="*/ 1212635 h 1238033"/>
              <a:gd name="connsiteX16" fmla="*/ 3759200 w 3759200"/>
              <a:gd name="connsiteY16" fmla="*/ 1238033 h 1238033"/>
              <a:gd name="connsiteX0" fmla="*/ 0 w 3759200"/>
              <a:gd name="connsiteY0" fmla="*/ 1266009 h 1266009"/>
              <a:gd name="connsiteX1" fmla="*/ 647700 w 3759200"/>
              <a:gd name="connsiteY1" fmla="*/ 1231680 h 1266009"/>
              <a:gd name="connsiteX2" fmla="*/ 1095375 w 3759200"/>
              <a:gd name="connsiteY2" fmla="*/ 1232740 h 1266009"/>
              <a:gd name="connsiteX3" fmla="*/ 1238250 w 3759200"/>
              <a:gd name="connsiteY3" fmla="*/ 1231681 h 1266009"/>
              <a:gd name="connsiteX4" fmla="*/ 1358900 w 3759200"/>
              <a:gd name="connsiteY4" fmla="*/ 1187233 h 1266009"/>
              <a:gd name="connsiteX5" fmla="*/ 1498600 w 3759200"/>
              <a:gd name="connsiteY5" fmla="*/ 615733 h 1266009"/>
              <a:gd name="connsiteX6" fmla="*/ 1651000 w 3759200"/>
              <a:gd name="connsiteY6" fmla="*/ 6131 h 1266009"/>
              <a:gd name="connsiteX7" fmla="*/ 1873250 w 3759200"/>
              <a:gd name="connsiteY7" fmla="*/ 1009435 h 1266009"/>
              <a:gd name="connsiteX8" fmla="*/ 2240280 w 3759200"/>
              <a:gd name="connsiteY8" fmla="*/ 1179744 h 1266009"/>
              <a:gd name="connsiteX9" fmla="*/ 2412365 w 3759200"/>
              <a:gd name="connsiteY9" fmla="*/ 603428 h 1266009"/>
              <a:gd name="connsiteX10" fmla="*/ 2580005 w 3759200"/>
              <a:gd name="connsiteY10" fmla="*/ 1184479 h 1266009"/>
              <a:gd name="connsiteX11" fmla="*/ 2768600 w 3759200"/>
              <a:gd name="connsiteY11" fmla="*/ 1123733 h 1266009"/>
              <a:gd name="connsiteX12" fmla="*/ 2971800 w 3759200"/>
              <a:gd name="connsiteY12" fmla="*/ 463333 h 1266009"/>
              <a:gd name="connsiteX13" fmla="*/ 3136900 w 3759200"/>
              <a:gd name="connsiteY13" fmla="*/ 628433 h 1266009"/>
              <a:gd name="connsiteX14" fmla="*/ 3251200 w 3759200"/>
              <a:gd name="connsiteY14" fmla="*/ 1072933 h 1266009"/>
              <a:gd name="connsiteX15" fmla="*/ 3543300 w 3759200"/>
              <a:gd name="connsiteY15" fmla="*/ 1212635 h 1266009"/>
              <a:gd name="connsiteX16" fmla="*/ 3759200 w 3759200"/>
              <a:gd name="connsiteY16" fmla="*/ 1238033 h 1266009"/>
              <a:gd name="connsiteX0" fmla="*/ 0 w 3759200"/>
              <a:gd name="connsiteY0" fmla="*/ 1266009 h 1266009"/>
              <a:gd name="connsiteX1" fmla="*/ 708660 w 3759200"/>
              <a:gd name="connsiteY1" fmla="*/ 1253607 h 1266009"/>
              <a:gd name="connsiteX2" fmla="*/ 1095375 w 3759200"/>
              <a:gd name="connsiteY2" fmla="*/ 1232740 h 1266009"/>
              <a:gd name="connsiteX3" fmla="*/ 1238250 w 3759200"/>
              <a:gd name="connsiteY3" fmla="*/ 1231681 h 1266009"/>
              <a:gd name="connsiteX4" fmla="*/ 1358900 w 3759200"/>
              <a:gd name="connsiteY4" fmla="*/ 1187233 h 1266009"/>
              <a:gd name="connsiteX5" fmla="*/ 1498600 w 3759200"/>
              <a:gd name="connsiteY5" fmla="*/ 615733 h 1266009"/>
              <a:gd name="connsiteX6" fmla="*/ 1651000 w 3759200"/>
              <a:gd name="connsiteY6" fmla="*/ 6131 h 1266009"/>
              <a:gd name="connsiteX7" fmla="*/ 1873250 w 3759200"/>
              <a:gd name="connsiteY7" fmla="*/ 1009435 h 1266009"/>
              <a:gd name="connsiteX8" fmla="*/ 2240280 w 3759200"/>
              <a:gd name="connsiteY8" fmla="*/ 1179744 h 1266009"/>
              <a:gd name="connsiteX9" fmla="*/ 2412365 w 3759200"/>
              <a:gd name="connsiteY9" fmla="*/ 603428 h 1266009"/>
              <a:gd name="connsiteX10" fmla="*/ 2580005 w 3759200"/>
              <a:gd name="connsiteY10" fmla="*/ 1184479 h 1266009"/>
              <a:gd name="connsiteX11" fmla="*/ 2768600 w 3759200"/>
              <a:gd name="connsiteY11" fmla="*/ 1123733 h 1266009"/>
              <a:gd name="connsiteX12" fmla="*/ 2971800 w 3759200"/>
              <a:gd name="connsiteY12" fmla="*/ 463333 h 1266009"/>
              <a:gd name="connsiteX13" fmla="*/ 3136900 w 3759200"/>
              <a:gd name="connsiteY13" fmla="*/ 628433 h 1266009"/>
              <a:gd name="connsiteX14" fmla="*/ 3251200 w 3759200"/>
              <a:gd name="connsiteY14" fmla="*/ 1072933 h 1266009"/>
              <a:gd name="connsiteX15" fmla="*/ 3543300 w 3759200"/>
              <a:gd name="connsiteY15" fmla="*/ 1212635 h 1266009"/>
              <a:gd name="connsiteX16" fmla="*/ 3759200 w 3759200"/>
              <a:gd name="connsiteY16" fmla="*/ 1238033 h 1266009"/>
              <a:gd name="connsiteX0" fmla="*/ 0 w 3759200"/>
              <a:gd name="connsiteY0" fmla="*/ 1266009 h 1266009"/>
              <a:gd name="connsiteX1" fmla="*/ 1095375 w 3759200"/>
              <a:gd name="connsiteY1" fmla="*/ 1232740 h 1266009"/>
              <a:gd name="connsiteX2" fmla="*/ 1238250 w 3759200"/>
              <a:gd name="connsiteY2" fmla="*/ 1231681 h 1266009"/>
              <a:gd name="connsiteX3" fmla="*/ 1358900 w 3759200"/>
              <a:gd name="connsiteY3" fmla="*/ 1187233 h 1266009"/>
              <a:gd name="connsiteX4" fmla="*/ 1498600 w 3759200"/>
              <a:gd name="connsiteY4" fmla="*/ 615733 h 1266009"/>
              <a:gd name="connsiteX5" fmla="*/ 1651000 w 3759200"/>
              <a:gd name="connsiteY5" fmla="*/ 6131 h 1266009"/>
              <a:gd name="connsiteX6" fmla="*/ 1873250 w 3759200"/>
              <a:gd name="connsiteY6" fmla="*/ 1009435 h 1266009"/>
              <a:gd name="connsiteX7" fmla="*/ 2240280 w 3759200"/>
              <a:gd name="connsiteY7" fmla="*/ 1179744 h 1266009"/>
              <a:gd name="connsiteX8" fmla="*/ 2412365 w 3759200"/>
              <a:gd name="connsiteY8" fmla="*/ 603428 h 1266009"/>
              <a:gd name="connsiteX9" fmla="*/ 2580005 w 3759200"/>
              <a:gd name="connsiteY9" fmla="*/ 1184479 h 1266009"/>
              <a:gd name="connsiteX10" fmla="*/ 2768600 w 3759200"/>
              <a:gd name="connsiteY10" fmla="*/ 1123733 h 1266009"/>
              <a:gd name="connsiteX11" fmla="*/ 2971800 w 3759200"/>
              <a:gd name="connsiteY11" fmla="*/ 463333 h 1266009"/>
              <a:gd name="connsiteX12" fmla="*/ 3136900 w 3759200"/>
              <a:gd name="connsiteY12" fmla="*/ 628433 h 1266009"/>
              <a:gd name="connsiteX13" fmla="*/ 3251200 w 3759200"/>
              <a:gd name="connsiteY13" fmla="*/ 1072933 h 1266009"/>
              <a:gd name="connsiteX14" fmla="*/ 3543300 w 3759200"/>
              <a:gd name="connsiteY14" fmla="*/ 1212635 h 1266009"/>
              <a:gd name="connsiteX15" fmla="*/ 3759200 w 3759200"/>
              <a:gd name="connsiteY15" fmla="*/ 1238033 h 126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9200" h="1266009">
                <a:moveTo>
                  <a:pt x="0" y="1266009"/>
                </a:moveTo>
                <a:lnTo>
                  <a:pt x="1095375" y="1232740"/>
                </a:lnTo>
                <a:cubicBezTo>
                  <a:pt x="1301750" y="1227019"/>
                  <a:pt x="1194329" y="1229212"/>
                  <a:pt x="1238250" y="1231681"/>
                </a:cubicBezTo>
                <a:cubicBezTo>
                  <a:pt x="1288963" y="1227801"/>
                  <a:pt x="1319566" y="1229565"/>
                  <a:pt x="1358900" y="1187233"/>
                </a:cubicBezTo>
                <a:cubicBezTo>
                  <a:pt x="1405467" y="1091983"/>
                  <a:pt x="1449917" y="812583"/>
                  <a:pt x="1498600" y="615733"/>
                </a:cubicBezTo>
                <a:cubicBezTo>
                  <a:pt x="1547283" y="418883"/>
                  <a:pt x="1588558" y="-59486"/>
                  <a:pt x="1651000" y="6131"/>
                </a:cubicBezTo>
                <a:cubicBezTo>
                  <a:pt x="1713442" y="71748"/>
                  <a:pt x="1700653" y="724744"/>
                  <a:pt x="1873250" y="1009435"/>
                </a:cubicBezTo>
                <a:cubicBezTo>
                  <a:pt x="1985433" y="1210519"/>
                  <a:pt x="2127038" y="1147994"/>
                  <a:pt x="2240280" y="1179744"/>
                </a:cubicBezTo>
                <a:cubicBezTo>
                  <a:pt x="2364422" y="1146792"/>
                  <a:pt x="2338282" y="618245"/>
                  <a:pt x="2412365" y="603428"/>
                </a:cubicBezTo>
                <a:cubicBezTo>
                  <a:pt x="2451206" y="598736"/>
                  <a:pt x="2501583" y="1121515"/>
                  <a:pt x="2580005" y="1184479"/>
                </a:cubicBezTo>
                <a:cubicBezTo>
                  <a:pt x="2635567" y="1170700"/>
                  <a:pt x="2703301" y="1243924"/>
                  <a:pt x="2768600" y="1123733"/>
                </a:cubicBezTo>
                <a:cubicBezTo>
                  <a:pt x="2833899" y="1003542"/>
                  <a:pt x="2910417" y="545883"/>
                  <a:pt x="2971800" y="463333"/>
                </a:cubicBezTo>
                <a:cubicBezTo>
                  <a:pt x="3033183" y="380783"/>
                  <a:pt x="3090333" y="526833"/>
                  <a:pt x="3136900" y="628433"/>
                </a:cubicBezTo>
                <a:cubicBezTo>
                  <a:pt x="3183467" y="730033"/>
                  <a:pt x="3183467" y="973450"/>
                  <a:pt x="3251200" y="1072933"/>
                </a:cubicBezTo>
                <a:cubicBezTo>
                  <a:pt x="3377672" y="1178767"/>
                  <a:pt x="3458633" y="1185118"/>
                  <a:pt x="3543300" y="1212635"/>
                </a:cubicBezTo>
                <a:cubicBezTo>
                  <a:pt x="3606800" y="1221102"/>
                  <a:pt x="3683000" y="1235916"/>
                  <a:pt x="3759200" y="1238033"/>
                </a:cubicBezTo>
              </a:path>
            </a:pathLst>
          </a:custGeom>
          <a:noFill/>
          <a:ln w="38100" cap="flat" cmpd="sng" algn="ctr">
            <a:solidFill>
              <a:srgbClr val="F79646"/>
            </a:solid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grpSp>
        <p:nvGrpSpPr>
          <p:cNvPr id="10" name="Group 9"/>
          <p:cNvGrpSpPr/>
          <p:nvPr/>
        </p:nvGrpSpPr>
        <p:grpSpPr>
          <a:xfrm>
            <a:off x="23511129" y="1358309"/>
            <a:ext cx="6554278" cy="3057807"/>
            <a:chOff x="14268312" y="1089002"/>
            <a:chExt cx="9828587" cy="4585390"/>
          </a:xfrm>
        </p:grpSpPr>
        <p:pic>
          <p:nvPicPr>
            <p:cNvPr id="168" name="Picture 5" descr="C:\Users\cbueschl\Desktop\BO_Logo_A3-A4_DE_CMYK-Seite001.png"/>
            <p:cNvPicPr>
              <a:picLocks noChangeAspect="1" noChangeArrowheads="1"/>
            </p:cNvPicPr>
            <p:nvPr/>
          </p:nvPicPr>
          <p:blipFill>
            <a:blip r:embed="rId12"/>
            <a:srcRect l="3300" t="6075" r="58746" b="24174"/>
            <a:stretch>
              <a:fillRect/>
            </a:stretch>
          </p:blipFill>
          <p:spPr bwMode="auto">
            <a:xfrm>
              <a:off x="19648362" y="1089002"/>
              <a:ext cx="4448537" cy="4585390"/>
            </a:xfrm>
            <a:prstGeom prst="rect">
              <a:avLst/>
            </a:prstGeom>
            <a:noFill/>
            <a:ln w="9525">
              <a:noFill/>
              <a:miter lim="800000"/>
              <a:headEnd/>
              <a:tailEnd/>
            </a:ln>
          </p:spPr>
        </p:pic>
        <p:pic>
          <p:nvPicPr>
            <p:cNvPr id="223" name="Picture 630" descr="LOGO"/>
            <p:cNvPicPr>
              <a:picLocks noChangeAspect="1" noChangeArrowheads="1"/>
            </p:cNvPicPr>
            <p:nvPr/>
          </p:nvPicPr>
          <p:blipFill rotWithShape="1">
            <a:blip r:embed="rId13">
              <a:clrChange>
                <a:clrFrom>
                  <a:srgbClr val="FFFFFF"/>
                </a:clrFrom>
                <a:clrTo>
                  <a:srgbClr val="FFFFFF">
                    <a:alpha val="0"/>
                  </a:srgbClr>
                </a:clrTo>
              </a:clrChange>
            </a:blip>
            <a:srcRect l="4576" t="6223" r="5623" b="7187"/>
            <a:stretch/>
          </p:blipFill>
          <p:spPr bwMode="auto">
            <a:xfrm>
              <a:off x="14268312" y="1215639"/>
              <a:ext cx="4703084" cy="4332406"/>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225" name="Text Box 1388"/>
          <p:cNvSpPr txBox="1">
            <a:spLocks noChangeArrowheads="1"/>
          </p:cNvSpPr>
          <p:nvPr/>
        </p:nvSpPr>
        <p:spPr bwMode="auto">
          <a:xfrm>
            <a:off x="11133270" y="34341703"/>
            <a:ext cx="9720000" cy="72000"/>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226" name="Text Box 139"/>
          <p:cNvSpPr txBox="1">
            <a:spLocks noChangeArrowheads="1"/>
          </p:cNvSpPr>
          <p:nvPr/>
        </p:nvSpPr>
        <p:spPr bwMode="auto">
          <a:xfrm>
            <a:off x="11118045" y="33689918"/>
            <a:ext cx="8436545"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smtClean="0">
                <a:solidFill>
                  <a:schemeClr val="accent4">
                    <a:lumMod val="75000"/>
                    <a:lumOff val="25000"/>
                  </a:schemeClr>
                </a:solidFill>
                <a:latin typeface="Cambria" pitchFamily="18" charset="0"/>
              </a:rPr>
              <a:t>Experimental Setup &amp; Results</a:t>
            </a:r>
            <a:endParaRPr lang="en-GB" sz="6000" b="0" dirty="0">
              <a:solidFill>
                <a:schemeClr val="accent4">
                  <a:lumMod val="75000"/>
                  <a:lumOff val="25000"/>
                </a:schemeClr>
              </a:solidFill>
              <a:latin typeface="Cambria" pitchFamily="18" charset="0"/>
            </a:endParaRPr>
          </a:p>
        </p:txBody>
      </p:sp>
      <p:sp>
        <p:nvSpPr>
          <p:cNvPr id="227" name="Rectangle 1584"/>
          <p:cNvSpPr>
            <a:spLocks noChangeArrowheads="1"/>
          </p:cNvSpPr>
          <p:nvPr/>
        </p:nvSpPr>
        <p:spPr bwMode="auto">
          <a:xfrm>
            <a:off x="11156950" y="34482078"/>
            <a:ext cx="9696320" cy="4152419"/>
          </a:xfrm>
          <a:prstGeom prst="rect">
            <a:avLst/>
          </a:prstGeom>
          <a:noFill/>
          <a:ln w="12700">
            <a:noFill/>
            <a:miter lim="800000"/>
            <a:headEnd/>
            <a:tailEnd/>
          </a:ln>
        </p:spPr>
        <p:txBody>
          <a:bodyPr wrap="square" lIns="90488" tIns="44450" rIns="90488" bIns="44450">
            <a:spAutoFit/>
          </a:bodyPr>
          <a:lstStyle/>
          <a:p>
            <a:pPr algn="just" defTabSz="762000" eaLnBrk="0" hangingPunct="0">
              <a:defRPr/>
            </a:pPr>
            <a:r>
              <a:rPr lang="en-GB" b="0" dirty="0">
                <a:solidFill>
                  <a:schemeClr val="tx1"/>
                </a:solidFill>
                <a:latin typeface="Verdana" pitchFamily="34" charset="0"/>
              </a:rPr>
              <a:t>Verification of the algorithms performance was done using </a:t>
            </a:r>
            <a:r>
              <a:rPr lang="en-GB" dirty="0">
                <a:solidFill>
                  <a:schemeClr val="accent4">
                    <a:lumMod val="75000"/>
                    <a:lumOff val="25000"/>
                  </a:schemeClr>
                </a:solidFill>
                <a:latin typeface="Verdana" pitchFamily="34" charset="0"/>
              </a:rPr>
              <a:t>19 mycotoxin substances </a:t>
            </a:r>
            <a:r>
              <a:rPr lang="en-GB" b="0" dirty="0">
                <a:solidFill>
                  <a:schemeClr val="tx1"/>
                </a:solidFill>
                <a:latin typeface="Verdana" pitchFamily="34" charset="0"/>
              </a:rPr>
              <a:t>available as </a:t>
            </a:r>
            <a:r>
              <a:rPr lang="en-GB" b="0" baseline="30000" dirty="0">
                <a:solidFill>
                  <a:schemeClr val="tx1"/>
                </a:solidFill>
                <a:latin typeface="Verdana" pitchFamily="34" charset="0"/>
              </a:rPr>
              <a:t>12</a:t>
            </a:r>
            <a:r>
              <a:rPr lang="en-GB" b="0" dirty="0">
                <a:solidFill>
                  <a:schemeClr val="tx1"/>
                </a:solidFill>
                <a:latin typeface="Verdana" pitchFamily="34" charset="0"/>
              </a:rPr>
              <a:t>C- and </a:t>
            </a:r>
            <a:r>
              <a:rPr lang="en-GB" b="0" baseline="30000" dirty="0">
                <a:solidFill>
                  <a:schemeClr val="tx1"/>
                </a:solidFill>
                <a:latin typeface="Verdana" pitchFamily="34" charset="0"/>
              </a:rPr>
              <a:t>13</a:t>
            </a:r>
            <a:r>
              <a:rPr lang="en-GB" b="0" dirty="0">
                <a:solidFill>
                  <a:schemeClr val="tx1"/>
                </a:solidFill>
                <a:latin typeface="Verdana" pitchFamily="34" charset="0"/>
              </a:rPr>
              <a:t>C- labelled pure </a:t>
            </a:r>
            <a:r>
              <a:rPr lang="en-GB" b="0" dirty="0" smtClean="0">
                <a:solidFill>
                  <a:schemeClr val="tx1"/>
                </a:solidFill>
                <a:latin typeface="Verdana" pitchFamily="34" charset="0"/>
              </a:rPr>
              <a:t>standards</a:t>
            </a:r>
          </a:p>
          <a:p>
            <a:pPr algn="just" defTabSz="762000" eaLnBrk="0" hangingPunct="0">
              <a:defRPr/>
            </a:pPr>
            <a:endParaRPr lang="en-GB" dirty="0" smtClean="0">
              <a:solidFill>
                <a:schemeClr val="accent4">
                  <a:lumMod val="75000"/>
                  <a:lumOff val="25000"/>
                </a:schemeClr>
              </a:solidFill>
              <a:latin typeface="Verdana" pitchFamily="34" charset="0"/>
            </a:endParaRPr>
          </a:p>
          <a:p>
            <a:pPr algn="just" defTabSz="762000" eaLnBrk="0" hangingPunct="0">
              <a:defRPr/>
            </a:pPr>
            <a:r>
              <a:rPr lang="en-GB" dirty="0" smtClean="0">
                <a:solidFill>
                  <a:schemeClr val="accent4">
                    <a:lumMod val="75000"/>
                    <a:lumOff val="25000"/>
                  </a:schemeClr>
                </a:solidFill>
                <a:latin typeface="Verdana" pitchFamily="34" charset="0"/>
              </a:rPr>
              <a:t>17</a:t>
            </a:r>
            <a:r>
              <a:rPr lang="en-GB" b="0" dirty="0" smtClean="0">
                <a:solidFill>
                  <a:schemeClr val="tx1"/>
                </a:solidFill>
                <a:latin typeface="Verdana" pitchFamily="34" charset="0"/>
              </a:rPr>
              <a:t> </a:t>
            </a:r>
            <a:r>
              <a:rPr lang="en-GB" dirty="0" smtClean="0">
                <a:solidFill>
                  <a:schemeClr val="accent4">
                    <a:lumMod val="75000"/>
                    <a:lumOff val="25000"/>
                  </a:schemeClr>
                </a:solidFill>
                <a:latin typeface="Verdana" pitchFamily="34" charset="0"/>
              </a:rPr>
              <a:t>have been correctly assigned </a:t>
            </a:r>
            <a:r>
              <a:rPr lang="en-GB" b="0" dirty="0" smtClean="0">
                <a:solidFill>
                  <a:schemeClr val="tx1"/>
                </a:solidFill>
                <a:latin typeface="Verdana" pitchFamily="34" charset="0"/>
              </a:rPr>
              <a:t>in the LC-HRMS data. Various adduct ions have been recorded in both, positive and negative, ESI mode. The </a:t>
            </a:r>
            <a:r>
              <a:rPr lang="en-GB" dirty="0" smtClean="0">
                <a:solidFill>
                  <a:schemeClr val="accent4">
                    <a:lumMod val="75000"/>
                    <a:lumOff val="25000"/>
                  </a:schemeClr>
                </a:solidFill>
                <a:latin typeface="Verdana" pitchFamily="34" charset="0"/>
              </a:rPr>
              <a:t>correct number of C-atoms </a:t>
            </a:r>
            <a:r>
              <a:rPr lang="en-GB" b="0" dirty="0" smtClean="0">
                <a:solidFill>
                  <a:schemeClr val="tx1"/>
                </a:solidFill>
                <a:latin typeface="Verdana" pitchFamily="34" charset="0"/>
              </a:rPr>
              <a:t>was assigned to each extracted feature by the developed algorithm</a:t>
            </a:r>
          </a:p>
          <a:p>
            <a:pPr algn="just" defTabSz="762000" eaLnBrk="0" hangingPunct="0">
              <a:defRPr/>
            </a:pPr>
            <a:endParaRPr lang="en-GB" b="0" dirty="0">
              <a:solidFill>
                <a:schemeClr val="tx1"/>
              </a:solidFill>
              <a:latin typeface="Verdana" pitchFamily="34" charset="0"/>
            </a:endParaRPr>
          </a:p>
          <a:p>
            <a:pPr algn="just" defTabSz="762000" eaLnBrk="0" hangingPunct="0">
              <a:defRPr/>
            </a:pPr>
            <a:endParaRPr lang="en-GB" dirty="0">
              <a:solidFill>
                <a:schemeClr val="accent4">
                  <a:lumMod val="75000"/>
                  <a:lumOff val="25000"/>
                </a:schemeClr>
              </a:solidFill>
              <a:latin typeface="Verdana" pitchFamily="34" charset="0"/>
            </a:endParaRPr>
          </a:p>
        </p:txBody>
      </p:sp>
      <p:sp>
        <p:nvSpPr>
          <p:cNvPr id="228" name="Text Box 1388"/>
          <p:cNvSpPr txBox="1">
            <a:spLocks noChangeArrowheads="1"/>
          </p:cNvSpPr>
          <p:nvPr/>
        </p:nvSpPr>
        <p:spPr bwMode="auto">
          <a:xfrm>
            <a:off x="21291814" y="34341703"/>
            <a:ext cx="9720000" cy="7315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229" name="Text Box 139"/>
          <p:cNvSpPr txBox="1">
            <a:spLocks noChangeArrowheads="1"/>
          </p:cNvSpPr>
          <p:nvPr/>
        </p:nvSpPr>
        <p:spPr bwMode="auto">
          <a:xfrm>
            <a:off x="21291814" y="33689919"/>
            <a:ext cx="8336858"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smtClean="0">
                <a:solidFill>
                  <a:schemeClr val="accent4">
                    <a:lumMod val="75000"/>
                    <a:lumOff val="25000"/>
                  </a:schemeClr>
                </a:solidFill>
                <a:latin typeface="Cambria" pitchFamily="18" charset="0"/>
              </a:rPr>
              <a:t>Experimental Setup &amp; Results</a:t>
            </a:r>
            <a:endParaRPr lang="en-GB" sz="6000" b="0" dirty="0">
              <a:solidFill>
                <a:schemeClr val="accent4">
                  <a:lumMod val="75000"/>
                  <a:lumOff val="25000"/>
                </a:schemeClr>
              </a:solidFill>
              <a:latin typeface="Cambria" pitchFamily="18" charset="0"/>
            </a:endParaRPr>
          </a:p>
        </p:txBody>
      </p:sp>
      <p:sp>
        <p:nvSpPr>
          <p:cNvPr id="230" name="Rectangle 1584"/>
          <p:cNvSpPr>
            <a:spLocks noChangeArrowheads="1"/>
          </p:cNvSpPr>
          <p:nvPr/>
        </p:nvSpPr>
        <p:spPr bwMode="auto">
          <a:xfrm>
            <a:off x="21296942" y="34482078"/>
            <a:ext cx="9711881" cy="4152419"/>
          </a:xfrm>
          <a:prstGeom prst="rect">
            <a:avLst/>
          </a:prstGeom>
          <a:noFill/>
          <a:ln w="12700">
            <a:noFill/>
            <a:miter lim="800000"/>
            <a:headEnd/>
            <a:tailEnd/>
          </a:ln>
        </p:spPr>
        <p:txBody>
          <a:bodyPr wrap="square" lIns="90488" tIns="44450" rIns="90488" bIns="44450">
            <a:spAutoFit/>
          </a:bodyPr>
          <a:lstStyle/>
          <a:p>
            <a:pPr algn="just" defTabSz="762000" eaLnBrk="0" hangingPunct="0">
              <a:defRPr/>
            </a:pPr>
            <a:r>
              <a:rPr lang="en-GB" b="0" dirty="0">
                <a:solidFill>
                  <a:schemeClr val="tx1"/>
                </a:solidFill>
                <a:latin typeface="Verdana" pitchFamily="34" charset="0"/>
              </a:rPr>
              <a:t>Verification of the algorithms performance was done using </a:t>
            </a:r>
            <a:r>
              <a:rPr lang="en-GB" dirty="0">
                <a:solidFill>
                  <a:schemeClr val="accent4">
                    <a:lumMod val="75000"/>
                    <a:lumOff val="25000"/>
                  </a:schemeClr>
                </a:solidFill>
                <a:latin typeface="Verdana" pitchFamily="34" charset="0"/>
              </a:rPr>
              <a:t>19 mycotoxin substances </a:t>
            </a:r>
            <a:r>
              <a:rPr lang="en-GB" b="0" dirty="0">
                <a:solidFill>
                  <a:schemeClr val="tx1"/>
                </a:solidFill>
                <a:latin typeface="Verdana" pitchFamily="34" charset="0"/>
              </a:rPr>
              <a:t>available as </a:t>
            </a:r>
            <a:r>
              <a:rPr lang="en-GB" b="0" baseline="30000" dirty="0">
                <a:solidFill>
                  <a:schemeClr val="tx1"/>
                </a:solidFill>
                <a:latin typeface="Verdana" pitchFamily="34" charset="0"/>
              </a:rPr>
              <a:t>12</a:t>
            </a:r>
            <a:r>
              <a:rPr lang="en-GB" b="0" dirty="0">
                <a:solidFill>
                  <a:schemeClr val="tx1"/>
                </a:solidFill>
                <a:latin typeface="Verdana" pitchFamily="34" charset="0"/>
              </a:rPr>
              <a:t>C- and </a:t>
            </a:r>
            <a:r>
              <a:rPr lang="en-GB" b="0" baseline="30000" dirty="0">
                <a:solidFill>
                  <a:schemeClr val="tx1"/>
                </a:solidFill>
                <a:latin typeface="Verdana" pitchFamily="34" charset="0"/>
              </a:rPr>
              <a:t>13</a:t>
            </a:r>
            <a:r>
              <a:rPr lang="en-GB" b="0" dirty="0">
                <a:solidFill>
                  <a:schemeClr val="tx1"/>
                </a:solidFill>
                <a:latin typeface="Verdana" pitchFamily="34" charset="0"/>
              </a:rPr>
              <a:t>C- labelled pure </a:t>
            </a:r>
            <a:r>
              <a:rPr lang="en-GB" b="0" dirty="0" smtClean="0">
                <a:solidFill>
                  <a:schemeClr val="tx1"/>
                </a:solidFill>
                <a:latin typeface="Verdana" pitchFamily="34" charset="0"/>
              </a:rPr>
              <a:t>standards</a:t>
            </a:r>
          </a:p>
          <a:p>
            <a:pPr algn="just" defTabSz="762000" eaLnBrk="0" hangingPunct="0">
              <a:defRPr/>
            </a:pPr>
            <a:endParaRPr lang="en-GB" dirty="0" smtClean="0">
              <a:solidFill>
                <a:schemeClr val="accent4">
                  <a:lumMod val="75000"/>
                  <a:lumOff val="25000"/>
                </a:schemeClr>
              </a:solidFill>
              <a:latin typeface="Verdana" pitchFamily="34" charset="0"/>
            </a:endParaRPr>
          </a:p>
          <a:p>
            <a:pPr algn="just" defTabSz="762000" eaLnBrk="0" hangingPunct="0">
              <a:defRPr/>
            </a:pPr>
            <a:r>
              <a:rPr lang="en-GB" dirty="0" smtClean="0">
                <a:solidFill>
                  <a:schemeClr val="accent4">
                    <a:lumMod val="75000"/>
                    <a:lumOff val="25000"/>
                  </a:schemeClr>
                </a:solidFill>
                <a:latin typeface="Verdana" pitchFamily="34" charset="0"/>
              </a:rPr>
              <a:t>17</a:t>
            </a:r>
            <a:r>
              <a:rPr lang="en-GB" b="0" dirty="0" smtClean="0">
                <a:solidFill>
                  <a:schemeClr val="tx1"/>
                </a:solidFill>
                <a:latin typeface="Verdana" pitchFamily="34" charset="0"/>
              </a:rPr>
              <a:t> </a:t>
            </a:r>
            <a:r>
              <a:rPr lang="en-GB" dirty="0" smtClean="0">
                <a:solidFill>
                  <a:schemeClr val="accent4">
                    <a:lumMod val="75000"/>
                    <a:lumOff val="25000"/>
                  </a:schemeClr>
                </a:solidFill>
                <a:latin typeface="Verdana" pitchFamily="34" charset="0"/>
              </a:rPr>
              <a:t>have been correctly assigned </a:t>
            </a:r>
            <a:r>
              <a:rPr lang="en-GB" b="0" dirty="0" smtClean="0">
                <a:solidFill>
                  <a:schemeClr val="tx1"/>
                </a:solidFill>
                <a:latin typeface="Verdana" pitchFamily="34" charset="0"/>
              </a:rPr>
              <a:t>in the LC-HRMS data. Various adduct ions have been recorded in both, positive and negative, ESI mode. The </a:t>
            </a:r>
            <a:r>
              <a:rPr lang="en-GB" dirty="0" smtClean="0">
                <a:solidFill>
                  <a:schemeClr val="accent4">
                    <a:lumMod val="75000"/>
                    <a:lumOff val="25000"/>
                  </a:schemeClr>
                </a:solidFill>
                <a:latin typeface="Verdana" pitchFamily="34" charset="0"/>
              </a:rPr>
              <a:t>correct number of C-atoms </a:t>
            </a:r>
            <a:r>
              <a:rPr lang="en-GB" b="0" dirty="0" smtClean="0">
                <a:solidFill>
                  <a:schemeClr val="tx1"/>
                </a:solidFill>
                <a:latin typeface="Verdana" pitchFamily="34" charset="0"/>
              </a:rPr>
              <a:t>was assigned to each extracted feature by the developed algorithm</a:t>
            </a:r>
          </a:p>
          <a:p>
            <a:pPr algn="just" defTabSz="762000" eaLnBrk="0" hangingPunct="0">
              <a:defRPr/>
            </a:pPr>
            <a:endParaRPr lang="en-GB" b="0" dirty="0">
              <a:solidFill>
                <a:schemeClr val="tx1"/>
              </a:solidFill>
              <a:latin typeface="Verdana" pitchFamily="34" charset="0"/>
            </a:endParaRPr>
          </a:p>
          <a:p>
            <a:pPr algn="just" defTabSz="762000" eaLnBrk="0" hangingPunct="0">
              <a:defRPr/>
            </a:pPr>
            <a:endParaRPr lang="en-GB" dirty="0">
              <a:solidFill>
                <a:schemeClr val="accent4">
                  <a:lumMod val="75000"/>
                  <a:lumOff val="25000"/>
                </a:schemeClr>
              </a:solidFill>
              <a:latin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34"/>
          <p:cNvPicPr>
            <a:picLocks noChangeAspect="1" noChangeArrowheads="1"/>
          </p:cNvPicPr>
          <p:nvPr/>
        </p:nvPicPr>
        <p:blipFill rotWithShape="1">
          <a:blip r:embed="rId3">
            <a:clrChange>
              <a:clrFrom>
                <a:srgbClr val="FFFFFF"/>
              </a:clrFrom>
              <a:clrTo>
                <a:srgbClr val="FFFFFF">
                  <a:alpha val="0"/>
                </a:srgbClr>
              </a:clrTo>
            </a:clrChange>
          </a:blip>
          <a:srcRect r="22935" b="2087"/>
          <a:stretch/>
        </p:blipFill>
        <p:spPr bwMode="auto">
          <a:xfrm>
            <a:off x="13816981" y="4728220"/>
            <a:ext cx="17666319" cy="15872618"/>
          </a:xfrm>
          <a:prstGeom prst="rect">
            <a:avLst/>
          </a:prstGeom>
          <a:noFill/>
          <a:ln w="9525">
            <a:noFill/>
            <a:miter lim="800000"/>
            <a:headEnd/>
            <a:tailEnd/>
          </a:ln>
        </p:spPr>
      </p:pic>
      <p:pic>
        <p:nvPicPr>
          <p:cNvPr id="2051" name="Picture 435"/>
          <p:cNvPicPr>
            <a:picLocks noChangeAspect="1" noChangeArrowheads="1"/>
          </p:cNvPicPr>
          <p:nvPr/>
        </p:nvPicPr>
        <p:blipFill>
          <a:blip r:embed="rId4">
            <a:clrChange>
              <a:clrFrom>
                <a:srgbClr val="FFFFFF"/>
              </a:clrFrom>
              <a:clrTo>
                <a:srgbClr val="FFFFFF">
                  <a:alpha val="0"/>
                </a:srgbClr>
              </a:clrTo>
            </a:clrChange>
          </a:blip>
          <a:srcRect l="-5325" t="38785" r="18209" b="1947"/>
          <a:stretch>
            <a:fillRect/>
          </a:stretch>
        </p:blipFill>
        <p:spPr bwMode="auto">
          <a:xfrm>
            <a:off x="10906125" y="26382194"/>
            <a:ext cx="20323175" cy="9858375"/>
          </a:xfrm>
          <a:prstGeom prst="rect">
            <a:avLst/>
          </a:prstGeom>
          <a:noFill/>
          <a:ln w="9525">
            <a:noFill/>
            <a:miter lim="800000"/>
            <a:headEnd/>
            <a:tailEnd/>
          </a:ln>
        </p:spPr>
      </p:pic>
      <p:grpSp>
        <p:nvGrpSpPr>
          <p:cNvPr id="2053" name="Gruppieren 267"/>
          <p:cNvGrpSpPr>
            <a:grpSpLocks/>
          </p:cNvGrpSpPr>
          <p:nvPr/>
        </p:nvGrpSpPr>
        <p:grpSpPr bwMode="auto">
          <a:xfrm>
            <a:off x="7238999" y="19298769"/>
            <a:ext cx="4991099" cy="9430866"/>
            <a:chOff x="6008687" y="20142200"/>
            <a:chExt cx="4991099" cy="9430866"/>
          </a:xfrm>
        </p:grpSpPr>
        <p:sp>
          <p:nvSpPr>
            <p:cNvPr id="145" name="Text Box 1388"/>
            <p:cNvSpPr txBox="1">
              <a:spLocks noChangeArrowheads="1"/>
            </p:cNvSpPr>
            <p:nvPr/>
          </p:nvSpPr>
          <p:spPr bwMode="auto">
            <a:xfrm>
              <a:off x="6032501" y="20816888"/>
              <a:ext cx="4754562"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36" name="Rectangle 1584"/>
            <p:cNvSpPr>
              <a:spLocks noChangeArrowheads="1"/>
            </p:cNvSpPr>
            <p:nvPr/>
          </p:nvSpPr>
          <p:spPr bwMode="auto">
            <a:xfrm>
              <a:off x="6030913" y="21250275"/>
              <a:ext cx="4741863" cy="8322791"/>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4400" b="0" dirty="0">
                <a:solidFill>
                  <a:schemeClr val="tx1"/>
                </a:solidFill>
                <a:latin typeface="Verdana" pitchFamily="34" charset="0"/>
              </a:endParaRPr>
            </a:p>
            <a:p>
              <a:pPr algn="ctr" defTabSz="762000" eaLnBrk="0" hangingPunct="0">
                <a:defRPr/>
              </a:pPr>
              <a:r>
                <a:rPr lang="en-GB" dirty="0">
                  <a:solidFill>
                    <a:schemeClr val="accent4">
                      <a:lumMod val="75000"/>
                      <a:lumOff val="25000"/>
                    </a:schemeClr>
                  </a:solidFill>
                  <a:latin typeface="Verdana" pitchFamily="34" charset="0"/>
                </a:rPr>
                <a:t>Mass difference </a:t>
              </a:r>
              <a:r>
                <a:rPr lang="en-GB" b="0" dirty="0">
                  <a:solidFill>
                    <a:schemeClr val="tx1"/>
                  </a:solidFill>
                  <a:latin typeface="Verdana" pitchFamily="34" charset="0"/>
                </a:rPr>
                <a:t>is proportional to the number of </a:t>
              </a:r>
              <a:r>
                <a:rPr lang="en-GB" b="0" dirty="0" smtClean="0">
                  <a:solidFill>
                    <a:schemeClr val="tx1"/>
                  </a:solidFill>
                  <a:latin typeface="Verdana" pitchFamily="34" charset="0"/>
                </a:rPr>
                <a:t>labelled C-atoms </a:t>
              </a:r>
              <a:br>
                <a:rPr lang="en-GB" b="0" dirty="0" smtClean="0">
                  <a:solidFill>
                    <a:schemeClr val="tx1"/>
                  </a:solidFill>
                  <a:latin typeface="Verdana" pitchFamily="34" charset="0"/>
                </a:rPr>
              </a:br>
              <a:r>
                <a:rPr lang="en-GB" b="0" dirty="0" smtClean="0">
                  <a:solidFill>
                    <a:schemeClr val="tx1"/>
                  </a:solidFill>
                  <a:latin typeface="Verdana" pitchFamily="34" charset="0"/>
                </a:rPr>
                <a:t>in </a:t>
              </a:r>
              <a:r>
                <a:rPr lang="en-GB" b="0" dirty="0">
                  <a:solidFill>
                    <a:schemeClr val="tx1"/>
                  </a:solidFill>
                  <a:latin typeface="Verdana" pitchFamily="34" charset="0"/>
                </a:rPr>
                <a:t>the </a:t>
              </a:r>
              <a:r>
                <a:rPr lang="en-GB" b="0" dirty="0" smtClean="0">
                  <a:solidFill>
                    <a:schemeClr val="tx1"/>
                  </a:solidFill>
                  <a:latin typeface="Verdana" pitchFamily="34" charset="0"/>
                </a:rPr>
                <a:t>ion</a:t>
              </a:r>
            </a:p>
            <a:p>
              <a:pPr algn="ctr" defTabSz="762000" eaLnBrk="0" hangingPunct="0">
                <a:defRPr/>
              </a:pPr>
              <a:endParaRPr lang="en-GB" sz="1100" b="0" dirty="0">
                <a:solidFill>
                  <a:schemeClr val="tx1"/>
                </a:solidFill>
                <a:latin typeface="Verdana" pitchFamily="34" charset="0"/>
              </a:endParaRPr>
            </a:p>
          </p:txBody>
        </p:sp>
        <p:cxnSp>
          <p:nvCxnSpPr>
            <p:cNvPr id="2487" name="Gerade Verbindung 205"/>
            <p:cNvCxnSpPr>
              <a:cxnSpLocks noChangeShapeType="1"/>
            </p:cNvCxnSpPr>
            <p:nvPr/>
          </p:nvCxnSpPr>
          <p:spPr bwMode="auto">
            <a:xfrm rot="5400000">
              <a:off x="5484019" y="22870319"/>
              <a:ext cx="2390775" cy="1587"/>
            </a:xfrm>
            <a:prstGeom prst="line">
              <a:avLst/>
            </a:prstGeom>
            <a:noFill/>
            <a:ln w="38100" cap="rnd" algn="ctr">
              <a:solidFill>
                <a:schemeClr val="tx1"/>
              </a:solidFill>
              <a:round/>
              <a:headEnd/>
              <a:tailEnd/>
            </a:ln>
          </p:spPr>
        </p:cxnSp>
        <p:cxnSp>
          <p:nvCxnSpPr>
            <p:cNvPr id="138" name="Gerade Verbindung 206"/>
            <p:cNvCxnSpPr>
              <a:cxnSpLocks noChangeShapeType="1"/>
            </p:cNvCxnSpPr>
            <p:nvPr/>
          </p:nvCxnSpPr>
          <p:spPr bwMode="auto">
            <a:xfrm rot="5400000" flipH="1" flipV="1">
              <a:off x="6277769" y="23444994"/>
              <a:ext cx="1241425" cy="1588"/>
            </a:xfrm>
            <a:prstGeom prst="line">
              <a:avLst/>
            </a:prstGeom>
            <a:noFill/>
            <a:ln w="38100" algn="ctr">
              <a:solidFill>
                <a:schemeClr val="tx2">
                  <a:lumMod val="65000"/>
                  <a:lumOff val="35000"/>
                </a:schemeClr>
              </a:solidFill>
              <a:round/>
              <a:headEnd/>
              <a:tailEnd/>
            </a:ln>
          </p:spPr>
        </p:cxnSp>
        <p:cxnSp>
          <p:nvCxnSpPr>
            <p:cNvPr id="139" name="Gerade Verbindung 207"/>
            <p:cNvCxnSpPr>
              <a:cxnSpLocks noChangeShapeType="1"/>
            </p:cNvCxnSpPr>
            <p:nvPr/>
          </p:nvCxnSpPr>
          <p:spPr bwMode="auto">
            <a:xfrm rot="5400000" flipH="1" flipV="1">
              <a:off x="6450807" y="23238619"/>
              <a:ext cx="1654175" cy="1587"/>
            </a:xfrm>
            <a:prstGeom prst="line">
              <a:avLst/>
            </a:prstGeom>
            <a:noFill/>
            <a:ln w="38100" algn="ctr">
              <a:solidFill>
                <a:schemeClr val="tx2">
                  <a:lumMod val="65000"/>
                  <a:lumOff val="35000"/>
                </a:schemeClr>
              </a:solidFill>
              <a:round/>
              <a:headEnd/>
              <a:tailEnd/>
            </a:ln>
          </p:spPr>
        </p:cxnSp>
        <p:cxnSp>
          <p:nvCxnSpPr>
            <p:cNvPr id="140" name="Gerade Verbindung 208"/>
            <p:cNvCxnSpPr>
              <a:cxnSpLocks noChangeShapeType="1"/>
            </p:cNvCxnSpPr>
            <p:nvPr/>
          </p:nvCxnSpPr>
          <p:spPr bwMode="auto">
            <a:xfrm rot="5400000" flipH="1" flipV="1">
              <a:off x="7281070" y="23710106"/>
              <a:ext cx="711200" cy="1587"/>
            </a:xfrm>
            <a:prstGeom prst="line">
              <a:avLst/>
            </a:prstGeom>
            <a:noFill/>
            <a:ln w="38100" algn="ctr">
              <a:solidFill>
                <a:schemeClr val="tx2">
                  <a:lumMod val="65000"/>
                  <a:lumOff val="35000"/>
                </a:schemeClr>
              </a:solidFill>
              <a:round/>
              <a:headEnd/>
              <a:tailEnd/>
            </a:ln>
          </p:spPr>
        </p:cxnSp>
        <p:sp>
          <p:nvSpPr>
            <p:cNvPr id="2491" name="Rectangle 1584"/>
            <p:cNvSpPr>
              <a:spLocks noChangeArrowheads="1"/>
            </p:cNvSpPr>
            <p:nvPr/>
          </p:nvSpPr>
          <p:spPr bwMode="auto">
            <a:xfrm rot="-5400000">
              <a:off x="5534025" y="22802850"/>
              <a:ext cx="1679575" cy="460375"/>
            </a:xfrm>
            <a:prstGeom prst="rect">
              <a:avLst/>
            </a:prstGeom>
            <a:noFill/>
            <a:ln w="12700">
              <a:noFill/>
              <a:miter lim="800000"/>
              <a:headEnd/>
              <a:tailEnd/>
            </a:ln>
          </p:spPr>
          <p:txBody>
            <a:bodyPr lIns="0" tIns="44450" rIns="0" bIns="44450">
              <a:spAutoFit/>
            </a:bodyPr>
            <a:lstStyle/>
            <a:p>
              <a:pPr defTabSz="762000" eaLnBrk="0" hangingPunct="0"/>
              <a:r>
                <a:rPr lang="en-GB" b="0">
                  <a:solidFill>
                    <a:schemeClr val="tx1"/>
                  </a:solidFill>
                  <a:latin typeface="Verdana" pitchFamily="34" charset="0"/>
                </a:rPr>
                <a:t>Intensity</a:t>
              </a:r>
            </a:p>
          </p:txBody>
        </p:sp>
        <p:sp>
          <p:nvSpPr>
            <p:cNvPr id="2492" name="Rectangle 1584"/>
            <p:cNvSpPr>
              <a:spLocks noChangeArrowheads="1"/>
            </p:cNvSpPr>
            <p:nvPr/>
          </p:nvSpPr>
          <p:spPr bwMode="auto">
            <a:xfrm>
              <a:off x="6680200" y="24061738"/>
              <a:ext cx="1679575" cy="368300"/>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m/z</a:t>
              </a:r>
            </a:p>
          </p:txBody>
        </p:sp>
        <p:cxnSp>
          <p:nvCxnSpPr>
            <p:cNvPr id="2493" name="Gerade Verbindung 192"/>
            <p:cNvCxnSpPr>
              <a:cxnSpLocks noChangeShapeType="1"/>
            </p:cNvCxnSpPr>
            <p:nvPr/>
          </p:nvCxnSpPr>
          <p:spPr bwMode="auto">
            <a:xfrm rot="5400000" flipH="1" flipV="1">
              <a:off x="7261226" y="23444200"/>
              <a:ext cx="1243012" cy="1587"/>
            </a:xfrm>
            <a:prstGeom prst="line">
              <a:avLst/>
            </a:prstGeom>
            <a:noFill/>
            <a:ln w="38100" algn="ctr">
              <a:solidFill>
                <a:srgbClr val="F79646"/>
              </a:solidFill>
              <a:round/>
              <a:headEnd/>
              <a:tailEnd/>
            </a:ln>
          </p:spPr>
        </p:cxnSp>
        <p:cxnSp>
          <p:nvCxnSpPr>
            <p:cNvPr id="2494" name="Gerade Verbindung 193"/>
            <p:cNvCxnSpPr>
              <a:cxnSpLocks noChangeShapeType="1"/>
            </p:cNvCxnSpPr>
            <p:nvPr/>
          </p:nvCxnSpPr>
          <p:spPr bwMode="auto">
            <a:xfrm rot="5400000" flipH="1" flipV="1">
              <a:off x="7704931" y="23735507"/>
              <a:ext cx="657225" cy="1588"/>
            </a:xfrm>
            <a:prstGeom prst="line">
              <a:avLst/>
            </a:prstGeom>
            <a:noFill/>
            <a:ln w="38100" algn="ctr">
              <a:solidFill>
                <a:srgbClr val="F79646"/>
              </a:solidFill>
              <a:round/>
              <a:headEnd/>
              <a:tailEnd/>
            </a:ln>
          </p:spPr>
        </p:cxnSp>
        <p:cxnSp>
          <p:nvCxnSpPr>
            <p:cNvPr id="2495" name="Gerade Verbindung 195"/>
            <p:cNvCxnSpPr>
              <a:cxnSpLocks noChangeShapeType="1"/>
            </p:cNvCxnSpPr>
            <p:nvPr/>
          </p:nvCxnSpPr>
          <p:spPr bwMode="auto">
            <a:xfrm rot="5400000" flipH="1" flipV="1">
              <a:off x="7968457" y="23846631"/>
              <a:ext cx="438150" cy="1587"/>
            </a:xfrm>
            <a:prstGeom prst="line">
              <a:avLst/>
            </a:prstGeom>
            <a:noFill/>
            <a:ln w="38100" algn="ctr">
              <a:solidFill>
                <a:srgbClr val="F79646"/>
              </a:solidFill>
              <a:round/>
              <a:headEnd/>
              <a:tailEnd/>
            </a:ln>
          </p:spPr>
        </p:cxnSp>
        <p:cxnSp>
          <p:nvCxnSpPr>
            <p:cNvPr id="2496" name="Gerade Verbindung 197"/>
            <p:cNvCxnSpPr>
              <a:cxnSpLocks noChangeShapeType="1"/>
            </p:cNvCxnSpPr>
            <p:nvPr/>
          </p:nvCxnSpPr>
          <p:spPr bwMode="auto">
            <a:xfrm rot="5400000" flipH="1" flipV="1">
              <a:off x="8721725" y="23442613"/>
              <a:ext cx="1243013" cy="1587"/>
            </a:xfrm>
            <a:prstGeom prst="line">
              <a:avLst/>
            </a:prstGeom>
            <a:noFill/>
            <a:ln w="38100" algn="ctr">
              <a:solidFill>
                <a:srgbClr val="4F81BD"/>
              </a:solidFill>
              <a:round/>
              <a:headEnd/>
              <a:tailEnd/>
            </a:ln>
          </p:spPr>
        </p:cxnSp>
        <p:cxnSp>
          <p:nvCxnSpPr>
            <p:cNvPr id="2497" name="Gerade Verbindung 198"/>
            <p:cNvCxnSpPr>
              <a:cxnSpLocks noChangeShapeType="1"/>
            </p:cNvCxnSpPr>
            <p:nvPr/>
          </p:nvCxnSpPr>
          <p:spPr bwMode="auto">
            <a:xfrm rot="5400000" flipH="1" flipV="1">
              <a:off x="8867775" y="23734713"/>
              <a:ext cx="658813" cy="1587"/>
            </a:xfrm>
            <a:prstGeom prst="line">
              <a:avLst/>
            </a:prstGeom>
            <a:noFill/>
            <a:ln w="38100" algn="ctr">
              <a:solidFill>
                <a:srgbClr val="4F81BD"/>
              </a:solidFill>
              <a:round/>
              <a:headEnd/>
              <a:tailEnd/>
            </a:ln>
          </p:spPr>
        </p:cxnSp>
        <p:cxnSp>
          <p:nvCxnSpPr>
            <p:cNvPr id="2498" name="Gerade Verbindung 199"/>
            <p:cNvCxnSpPr>
              <a:cxnSpLocks noChangeShapeType="1"/>
            </p:cNvCxnSpPr>
            <p:nvPr/>
          </p:nvCxnSpPr>
          <p:spPr bwMode="auto">
            <a:xfrm rot="5400000" flipH="1" flipV="1">
              <a:off x="8828882" y="23846631"/>
              <a:ext cx="438150" cy="1587"/>
            </a:xfrm>
            <a:prstGeom prst="line">
              <a:avLst/>
            </a:prstGeom>
            <a:noFill/>
            <a:ln w="38100" algn="ctr">
              <a:solidFill>
                <a:srgbClr val="4F81BD"/>
              </a:solidFill>
              <a:round/>
              <a:headEnd/>
              <a:tailEnd/>
            </a:ln>
          </p:spPr>
        </p:cxnSp>
        <p:cxnSp>
          <p:nvCxnSpPr>
            <p:cNvPr id="186" name="Gerade Verbindung 208"/>
            <p:cNvCxnSpPr>
              <a:cxnSpLocks noChangeShapeType="1"/>
            </p:cNvCxnSpPr>
            <p:nvPr/>
          </p:nvCxnSpPr>
          <p:spPr bwMode="auto">
            <a:xfrm rot="5400000" flipH="1" flipV="1">
              <a:off x="8014495" y="23705344"/>
              <a:ext cx="711200" cy="1587"/>
            </a:xfrm>
            <a:prstGeom prst="line">
              <a:avLst/>
            </a:prstGeom>
            <a:noFill/>
            <a:ln w="38100" algn="ctr">
              <a:solidFill>
                <a:schemeClr val="tx2">
                  <a:lumMod val="65000"/>
                  <a:lumOff val="35000"/>
                </a:schemeClr>
              </a:solidFill>
              <a:round/>
              <a:headEnd/>
              <a:tailEnd/>
            </a:ln>
          </p:spPr>
        </p:cxnSp>
        <p:cxnSp>
          <p:nvCxnSpPr>
            <p:cNvPr id="187" name="Gerade Verbindung 208"/>
            <p:cNvCxnSpPr>
              <a:cxnSpLocks noChangeShapeType="1"/>
            </p:cNvCxnSpPr>
            <p:nvPr/>
          </p:nvCxnSpPr>
          <p:spPr bwMode="auto">
            <a:xfrm rot="5400000" flipH="1" flipV="1">
              <a:off x="7360444" y="23948232"/>
              <a:ext cx="225425" cy="1588"/>
            </a:xfrm>
            <a:prstGeom prst="line">
              <a:avLst/>
            </a:prstGeom>
            <a:noFill/>
            <a:ln w="38100" algn="ctr">
              <a:solidFill>
                <a:schemeClr val="tx2">
                  <a:lumMod val="65000"/>
                  <a:lumOff val="35000"/>
                </a:schemeClr>
              </a:solidFill>
              <a:round/>
              <a:headEnd/>
              <a:tailEnd/>
            </a:ln>
          </p:spPr>
        </p:cxnSp>
        <p:cxnSp>
          <p:nvCxnSpPr>
            <p:cNvPr id="189" name="Gerade Verbindung 207"/>
            <p:cNvCxnSpPr>
              <a:cxnSpLocks noChangeShapeType="1"/>
            </p:cNvCxnSpPr>
            <p:nvPr/>
          </p:nvCxnSpPr>
          <p:spPr bwMode="auto">
            <a:xfrm rot="5400000" flipH="1" flipV="1">
              <a:off x="8830469" y="23238619"/>
              <a:ext cx="1654175" cy="1588"/>
            </a:xfrm>
            <a:prstGeom prst="line">
              <a:avLst/>
            </a:prstGeom>
            <a:noFill/>
            <a:ln w="38100" algn="ctr">
              <a:solidFill>
                <a:schemeClr val="tx2">
                  <a:lumMod val="65000"/>
                  <a:lumOff val="35000"/>
                </a:schemeClr>
              </a:solidFill>
              <a:round/>
              <a:headEnd/>
              <a:tailEnd/>
            </a:ln>
          </p:spPr>
        </p:cxnSp>
        <p:cxnSp>
          <p:nvCxnSpPr>
            <p:cNvPr id="190" name="Gerade Verbindung 207"/>
            <p:cNvCxnSpPr>
              <a:cxnSpLocks noChangeShapeType="1"/>
            </p:cNvCxnSpPr>
            <p:nvPr/>
          </p:nvCxnSpPr>
          <p:spPr bwMode="auto">
            <a:xfrm rot="5400000" flipH="1" flipV="1">
              <a:off x="9441657" y="23444994"/>
              <a:ext cx="1243012" cy="0"/>
            </a:xfrm>
            <a:prstGeom prst="line">
              <a:avLst/>
            </a:prstGeom>
            <a:noFill/>
            <a:ln w="38100" algn="ctr">
              <a:solidFill>
                <a:schemeClr val="tx2">
                  <a:lumMod val="65000"/>
                  <a:lumOff val="35000"/>
                </a:schemeClr>
              </a:solidFill>
              <a:round/>
              <a:headEnd/>
              <a:tailEnd/>
            </a:ln>
          </p:spPr>
        </p:cxnSp>
        <p:cxnSp>
          <p:nvCxnSpPr>
            <p:cNvPr id="192" name="Gerade Verbindung 208"/>
            <p:cNvCxnSpPr>
              <a:cxnSpLocks noChangeShapeType="1"/>
            </p:cNvCxnSpPr>
            <p:nvPr/>
          </p:nvCxnSpPr>
          <p:spPr bwMode="auto">
            <a:xfrm rot="5400000" flipH="1" flipV="1">
              <a:off x="8400257" y="23846631"/>
              <a:ext cx="438150" cy="1588"/>
            </a:xfrm>
            <a:prstGeom prst="line">
              <a:avLst/>
            </a:prstGeom>
            <a:noFill/>
            <a:ln w="38100" algn="ctr">
              <a:solidFill>
                <a:schemeClr val="tx2">
                  <a:lumMod val="65000"/>
                  <a:lumOff val="35000"/>
                </a:schemeClr>
              </a:solidFill>
              <a:round/>
              <a:headEnd/>
              <a:tailEnd/>
            </a:ln>
          </p:spPr>
        </p:cxnSp>
        <p:cxnSp>
          <p:nvCxnSpPr>
            <p:cNvPr id="193" name="Gerade Verbindung 208"/>
            <p:cNvCxnSpPr>
              <a:cxnSpLocks noChangeShapeType="1"/>
            </p:cNvCxnSpPr>
            <p:nvPr/>
          </p:nvCxnSpPr>
          <p:spPr bwMode="auto">
            <a:xfrm rot="5400000" flipH="1" flipV="1">
              <a:off x="6996907" y="23956169"/>
              <a:ext cx="225425" cy="1587"/>
            </a:xfrm>
            <a:prstGeom prst="line">
              <a:avLst/>
            </a:prstGeom>
            <a:noFill/>
            <a:ln w="38100" algn="ctr">
              <a:solidFill>
                <a:schemeClr val="tx2">
                  <a:lumMod val="65000"/>
                  <a:lumOff val="35000"/>
                </a:schemeClr>
              </a:solidFill>
              <a:round/>
              <a:headEnd/>
              <a:tailEnd/>
            </a:ln>
          </p:spPr>
        </p:cxnSp>
        <p:cxnSp>
          <p:nvCxnSpPr>
            <p:cNvPr id="194" name="Gerade Verbindung 208"/>
            <p:cNvCxnSpPr>
              <a:cxnSpLocks noChangeShapeType="1"/>
            </p:cNvCxnSpPr>
            <p:nvPr/>
          </p:nvCxnSpPr>
          <p:spPr bwMode="auto">
            <a:xfrm rot="5400000" flipH="1" flipV="1">
              <a:off x="9718676" y="23861713"/>
              <a:ext cx="414337" cy="1587"/>
            </a:xfrm>
            <a:prstGeom prst="line">
              <a:avLst/>
            </a:prstGeom>
            <a:noFill/>
            <a:ln w="38100" algn="ctr">
              <a:solidFill>
                <a:schemeClr val="tx2">
                  <a:lumMod val="65000"/>
                  <a:lumOff val="35000"/>
                </a:schemeClr>
              </a:solidFill>
              <a:round/>
              <a:headEnd/>
              <a:tailEnd/>
            </a:ln>
          </p:spPr>
        </p:cxnSp>
        <p:cxnSp>
          <p:nvCxnSpPr>
            <p:cNvPr id="195" name="Gerade Verbindung 208"/>
            <p:cNvCxnSpPr>
              <a:cxnSpLocks noChangeShapeType="1"/>
            </p:cNvCxnSpPr>
            <p:nvPr/>
          </p:nvCxnSpPr>
          <p:spPr bwMode="auto">
            <a:xfrm rot="5400000" flipH="1" flipV="1">
              <a:off x="10236994" y="23957757"/>
              <a:ext cx="225425" cy="1588"/>
            </a:xfrm>
            <a:prstGeom prst="line">
              <a:avLst/>
            </a:prstGeom>
            <a:noFill/>
            <a:ln w="38100" algn="ctr">
              <a:solidFill>
                <a:schemeClr val="tx2">
                  <a:lumMod val="65000"/>
                  <a:lumOff val="35000"/>
                </a:schemeClr>
              </a:solidFill>
              <a:round/>
              <a:headEnd/>
              <a:tailEnd/>
            </a:ln>
          </p:spPr>
        </p:cxnSp>
        <p:cxnSp>
          <p:nvCxnSpPr>
            <p:cNvPr id="2507" name="Gerade Verbindung 212"/>
            <p:cNvCxnSpPr>
              <a:cxnSpLocks noChangeShapeType="1"/>
            </p:cNvCxnSpPr>
            <p:nvPr/>
          </p:nvCxnSpPr>
          <p:spPr bwMode="auto">
            <a:xfrm rot="10800000">
              <a:off x="6680200" y="24066500"/>
              <a:ext cx="3835400" cy="1588"/>
            </a:xfrm>
            <a:prstGeom prst="line">
              <a:avLst/>
            </a:prstGeom>
            <a:noFill/>
            <a:ln w="38100" cap="rnd" algn="ctr">
              <a:solidFill>
                <a:schemeClr val="tx1"/>
              </a:solidFill>
              <a:round/>
              <a:headEnd/>
              <a:tailEnd/>
            </a:ln>
          </p:spPr>
        </p:cxnSp>
        <p:sp>
          <p:nvSpPr>
            <p:cNvPr id="200" name="Rectangle 1584"/>
            <p:cNvSpPr>
              <a:spLocks noChangeArrowheads="1"/>
            </p:cNvSpPr>
            <p:nvPr/>
          </p:nvSpPr>
          <p:spPr bwMode="auto">
            <a:xfrm>
              <a:off x="9320213" y="21967825"/>
              <a:ext cx="703263" cy="49212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3200" b="0" dirty="0">
                  <a:solidFill>
                    <a:schemeClr val="tx1"/>
                  </a:solidFill>
                  <a:latin typeface="Verdana" pitchFamily="34" charset="0"/>
                </a:rPr>
                <a:t>?</a:t>
              </a:r>
            </a:p>
          </p:txBody>
        </p:sp>
        <p:cxnSp>
          <p:nvCxnSpPr>
            <p:cNvPr id="2509" name="Gerade Verbindung 205"/>
            <p:cNvCxnSpPr>
              <a:cxnSpLocks noChangeShapeType="1"/>
            </p:cNvCxnSpPr>
            <p:nvPr/>
          </p:nvCxnSpPr>
          <p:spPr bwMode="auto">
            <a:xfrm rot="5400000">
              <a:off x="5493544" y="25958007"/>
              <a:ext cx="2390775" cy="1587"/>
            </a:xfrm>
            <a:prstGeom prst="line">
              <a:avLst/>
            </a:prstGeom>
            <a:noFill/>
            <a:ln w="38100" cap="rnd" algn="ctr">
              <a:solidFill>
                <a:schemeClr val="tx1"/>
              </a:solidFill>
              <a:round/>
              <a:headEnd/>
              <a:tailEnd/>
            </a:ln>
          </p:spPr>
        </p:cxnSp>
        <p:sp>
          <p:nvSpPr>
            <p:cNvPr id="2510" name="Rectangle 1584"/>
            <p:cNvSpPr>
              <a:spLocks noChangeArrowheads="1"/>
            </p:cNvSpPr>
            <p:nvPr/>
          </p:nvSpPr>
          <p:spPr bwMode="auto">
            <a:xfrm rot="-5400000">
              <a:off x="5543550" y="26109613"/>
              <a:ext cx="1679575" cy="460375"/>
            </a:xfrm>
            <a:prstGeom prst="rect">
              <a:avLst/>
            </a:prstGeom>
            <a:noFill/>
            <a:ln w="12700">
              <a:noFill/>
              <a:miter lim="800000"/>
              <a:headEnd/>
              <a:tailEnd/>
            </a:ln>
          </p:spPr>
          <p:txBody>
            <a:bodyPr lIns="0" tIns="44450" rIns="0" bIns="44450">
              <a:spAutoFit/>
            </a:bodyPr>
            <a:lstStyle/>
            <a:p>
              <a:pPr defTabSz="762000" eaLnBrk="0" hangingPunct="0"/>
              <a:r>
                <a:rPr lang="en-GB" b="0">
                  <a:solidFill>
                    <a:schemeClr val="tx1"/>
                  </a:solidFill>
                  <a:latin typeface="Verdana" pitchFamily="34" charset="0"/>
                </a:rPr>
                <a:t>Intensity</a:t>
              </a:r>
            </a:p>
          </p:txBody>
        </p:sp>
        <p:sp>
          <p:nvSpPr>
            <p:cNvPr id="2511" name="Rectangle 1584"/>
            <p:cNvSpPr>
              <a:spLocks noChangeArrowheads="1"/>
            </p:cNvSpPr>
            <p:nvPr/>
          </p:nvSpPr>
          <p:spPr bwMode="auto">
            <a:xfrm>
              <a:off x="6689725" y="27149425"/>
              <a:ext cx="1679575" cy="368300"/>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m/z</a:t>
              </a:r>
            </a:p>
          </p:txBody>
        </p:sp>
        <p:cxnSp>
          <p:nvCxnSpPr>
            <p:cNvPr id="2512" name="Gerade Verbindung 192"/>
            <p:cNvCxnSpPr>
              <a:cxnSpLocks noChangeShapeType="1"/>
            </p:cNvCxnSpPr>
            <p:nvPr/>
          </p:nvCxnSpPr>
          <p:spPr bwMode="auto">
            <a:xfrm rot="5400000" flipH="1" flipV="1">
              <a:off x="7270750" y="26531888"/>
              <a:ext cx="1243013" cy="1587"/>
            </a:xfrm>
            <a:prstGeom prst="line">
              <a:avLst/>
            </a:prstGeom>
            <a:noFill/>
            <a:ln w="38100" algn="ctr">
              <a:solidFill>
                <a:srgbClr val="F79646"/>
              </a:solidFill>
              <a:round/>
              <a:headEnd/>
              <a:tailEnd/>
            </a:ln>
          </p:spPr>
        </p:cxnSp>
        <p:cxnSp>
          <p:nvCxnSpPr>
            <p:cNvPr id="2513" name="Gerade Verbindung 193"/>
            <p:cNvCxnSpPr>
              <a:cxnSpLocks noChangeShapeType="1"/>
            </p:cNvCxnSpPr>
            <p:nvPr/>
          </p:nvCxnSpPr>
          <p:spPr bwMode="auto">
            <a:xfrm rot="5400000" flipH="1" flipV="1">
              <a:off x="7714456" y="26823194"/>
              <a:ext cx="657225" cy="1588"/>
            </a:xfrm>
            <a:prstGeom prst="line">
              <a:avLst/>
            </a:prstGeom>
            <a:noFill/>
            <a:ln w="38100" algn="ctr">
              <a:solidFill>
                <a:srgbClr val="F79646"/>
              </a:solidFill>
              <a:round/>
              <a:headEnd/>
              <a:tailEnd/>
            </a:ln>
          </p:spPr>
        </p:cxnSp>
        <p:cxnSp>
          <p:nvCxnSpPr>
            <p:cNvPr id="2514" name="Gerade Verbindung 195"/>
            <p:cNvCxnSpPr>
              <a:cxnSpLocks noChangeShapeType="1"/>
            </p:cNvCxnSpPr>
            <p:nvPr/>
          </p:nvCxnSpPr>
          <p:spPr bwMode="auto">
            <a:xfrm rot="5400000" flipH="1" flipV="1">
              <a:off x="7977982" y="26934319"/>
              <a:ext cx="438150" cy="1587"/>
            </a:xfrm>
            <a:prstGeom prst="line">
              <a:avLst/>
            </a:prstGeom>
            <a:noFill/>
            <a:ln w="38100" algn="ctr">
              <a:solidFill>
                <a:srgbClr val="F79646"/>
              </a:solidFill>
              <a:round/>
              <a:headEnd/>
              <a:tailEnd/>
            </a:ln>
          </p:spPr>
        </p:cxnSp>
        <p:cxnSp>
          <p:nvCxnSpPr>
            <p:cNvPr id="2515" name="Gerade Verbindung 197"/>
            <p:cNvCxnSpPr>
              <a:cxnSpLocks noChangeShapeType="1"/>
            </p:cNvCxnSpPr>
            <p:nvPr/>
          </p:nvCxnSpPr>
          <p:spPr bwMode="auto">
            <a:xfrm rot="5400000" flipH="1" flipV="1">
              <a:off x="8731251" y="26530300"/>
              <a:ext cx="1243012" cy="1587"/>
            </a:xfrm>
            <a:prstGeom prst="line">
              <a:avLst/>
            </a:prstGeom>
            <a:noFill/>
            <a:ln w="38100" algn="ctr">
              <a:solidFill>
                <a:srgbClr val="4F81BD"/>
              </a:solidFill>
              <a:round/>
              <a:headEnd/>
              <a:tailEnd/>
            </a:ln>
          </p:spPr>
        </p:cxnSp>
        <p:cxnSp>
          <p:nvCxnSpPr>
            <p:cNvPr id="2516" name="Gerade Verbindung 198"/>
            <p:cNvCxnSpPr>
              <a:cxnSpLocks noChangeShapeType="1"/>
            </p:cNvCxnSpPr>
            <p:nvPr/>
          </p:nvCxnSpPr>
          <p:spPr bwMode="auto">
            <a:xfrm rot="5400000" flipH="1" flipV="1">
              <a:off x="8877301" y="26822400"/>
              <a:ext cx="658812" cy="1587"/>
            </a:xfrm>
            <a:prstGeom prst="line">
              <a:avLst/>
            </a:prstGeom>
            <a:noFill/>
            <a:ln w="38100" algn="ctr">
              <a:solidFill>
                <a:srgbClr val="4F81BD"/>
              </a:solidFill>
              <a:round/>
              <a:headEnd/>
              <a:tailEnd/>
            </a:ln>
          </p:spPr>
        </p:cxnSp>
        <p:cxnSp>
          <p:nvCxnSpPr>
            <p:cNvPr id="2517" name="Gerade Verbindung 199"/>
            <p:cNvCxnSpPr>
              <a:cxnSpLocks noChangeShapeType="1"/>
            </p:cNvCxnSpPr>
            <p:nvPr/>
          </p:nvCxnSpPr>
          <p:spPr bwMode="auto">
            <a:xfrm rot="5400000" flipH="1" flipV="1">
              <a:off x="8838407" y="26934319"/>
              <a:ext cx="438150" cy="1587"/>
            </a:xfrm>
            <a:prstGeom prst="line">
              <a:avLst/>
            </a:prstGeom>
            <a:noFill/>
            <a:ln w="38100" algn="ctr">
              <a:solidFill>
                <a:srgbClr val="4F81BD"/>
              </a:solidFill>
              <a:round/>
              <a:headEnd/>
              <a:tailEnd/>
            </a:ln>
          </p:spPr>
        </p:cxnSp>
        <p:cxnSp>
          <p:nvCxnSpPr>
            <p:cNvPr id="2518" name="Gerade Verbindung 212"/>
            <p:cNvCxnSpPr>
              <a:cxnSpLocks noChangeShapeType="1"/>
            </p:cNvCxnSpPr>
            <p:nvPr/>
          </p:nvCxnSpPr>
          <p:spPr bwMode="auto">
            <a:xfrm rot="10800000">
              <a:off x="6689725" y="27154188"/>
              <a:ext cx="3835400" cy="1587"/>
            </a:xfrm>
            <a:prstGeom prst="line">
              <a:avLst/>
            </a:prstGeom>
            <a:noFill/>
            <a:ln w="38100" cap="rnd" algn="ctr">
              <a:solidFill>
                <a:schemeClr val="tx1"/>
              </a:solidFill>
              <a:round/>
              <a:headEnd/>
              <a:tailEnd/>
            </a:ln>
          </p:spPr>
        </p:cxnSp>
        <p:sp>
          <p:nvSpPr>
            <p:cNvPr id="224" name="Pfeil nach rechts 223"/>
            <p:cNvSpPr/>
            <p:nvPr/>
          </p:nvSpPr>
          <p:spPr bwMode="auto">
            <a:xfrm rot="5400000">
              <a:off x="7966870" y="24519731"/>
              <a:ext cx="919162" cy="739775"/>
            </a:xfrm>
            <a:prstGeom prst="rightArrow">
              <a:avLst>
                <a:gd name="adj1" fmla="val 50000"/>
                <a:gd name="adj2" fmla="val 87725"/>
              </a:avLst>
            </a:prstGeom>
            <a:ln w="28575" cmpd="sng">
              <a:solidFill>
                <a:schemeClr val="tx2">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sp>
          <p:nvSpPr>
            <p:cNvPr id="342" name="Rectangle 1584"/>
            <p:cNvSpPr>
              <a:spLocks noChangeArrowheads="1"/>
            </p:cNvSpPr>
            <p:nvPr/>
          </p:nvSpPr>
          <p:spPr bwMode="auto">
            <a:xfrm>
              <a:off x="6940551" y="21913850"/>
              <a:ext cx="703262" cy="49212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3200" b="0" dirty="0">
                  <a:solidFill>
                    <a:schemeClr val="tx1"/>
                  </a:solidFill>
                  <a:latin typeface="Verdana" pitchFamily="34" charset="0"/>
                </a:rPr>
                <a:t>?</a:t>
              </a:r>
            </a:p>
          </p:txBody>
        </p:sp>
        <p:sp>
          <p:nvSpPr>
            <p:cNvPr id="343" name="Rectangle 1584"/>
            <p:cNvSpPr>
              <a:spLocks noChangeArrowheads="1"/>
            </p:cNvSpPr>
            <p:nvPr/>
          </p:nvSpPr>
          <p:spPr bwMode="auto">
            <a:xfrm>
              <a:off x="7543801" y="22332950"/>
              <a:ext cx="703262" cy="49212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3200" b="0" dirty="0">
                  <a:solidFill>
                    <a:schemeClr val="tx1"/>
                  </a:solidFill>
                  <a:latin typeface="Verdana" pitchFamily="34" charset="0"/>
                </a:rPr>
                <a:t>?</a:t>
              </a:r>
            </a:p>
          </p:txBody>
        </p:sp>
        <p:sp>
          <p:nvSpPr>
            <p:cNvPr id="344" name="Rectangle 1584"/>
            <p:cNvSpPr>
              <a:spLocks noChangeArrowheads="1"/>
            </p:cNvSpPr>
            <p:nvPr/>
          </p:nvSpPr>
          <p:spPr bwMode="auto">
            <a:xfrm>
              <a:off x="8269288" y="21678900"/>
              <a:ext cx="703263" cy="92392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6000" b="0" dirty="0">
                  <a:solidFill>
                    <a:schemeClr val="accent4">
                      <a:lumMod val="75000"/>
                      <a:lumOff val="25000"/>
                    </a:schemeClr>
                  </a:solidFill>
                  <a:latin typeface="Verdana" pitchFamily="34" charset="0"/>
                </a:rPr>
                <a:t>?</a:t>
              </a:r>
              <a:endParaRPr lang="en-GB" sz="3200" b="0" dirty="0">
                <a:solidFill>
                  <a:schemeClr val="accent4">
                    <a:lumMod val="75000"/>
                    <a:lumOff val="25000"/>
                  </a:schemeClr>
                </a:solidFill>
                <a:latin typeface="Verdana" pitchFamily="34" charset="0"/>
              </a:endParaRPr>
            </a:p>
          </p:txBody>
        </p:sp>
        <p:sp>
          <p:nvSpPr>
            <p:cNvPr id="345" name="Rectangle 1584"/>
            <p:cNvSpPr>
              <a:spLocks noChangeArrowheads="1"/>
            </p:cNvSpPr>
            <p:nvPr/>
          </p:nvSpPr>
          <p:spPr bwMode="auto">
            <a:xfrm>
              <a:off x="7543801" y="25444450"/>
              <a:ext cx="703262" cy="493713"/>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3200" b="0" dirty="0">
                  <a:solidFill>
                    <a:schemeClr val="tx1"/>
                  </a:solidFill>
                  <a:latin typeface="Verdana" pitchFamily="34" charset="0"/>
                </a:rPr>
                <a:t>!</a:t>
              </a:r>
            </a:p>
          </p:txBody>
        </p:sp>
        <p:sp>
          <p:nvSpPr>
            <p:cNvPr id="144" name="Text Box 139"/>
            <p:cNvSpPr txBox="1">
              <a:spLocks noChangeArrowheads="1"/>
            </p:cNvSpPr>
            <p:nvPr/>
          </p:nvSpPr>
          <p:spPr bwMode="auto">
            <a:xfrm>
              <a:off x="6008687" y="20142200"/>
              <a:ext cx="4991099"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a:solidFill>
                    <a:schemeClr val="accent4">
                      <a:lumMod val="75000"/>
                      <a:lumOff val="25000"/>
                    </a:schemeClr>
                  </a:solidFill>
                  <a:latin typeface="Cambria" pitchFamily="18" charset="0"/>
                </a:rPr>
                <a:t>2. Ion pair </a:t>
              </a:r>
              <a:r>
                <a:rPr lang="en-GB" sz="4400" b="0" dirty="0" smtClean="0">
                  <a:solidFill>
                    <a:schemeClr val="accent4">
                      <a:lumMod val="75000"/>
                      <a:lumOff val="25000"/>
                    </a:schemeClr>
                  </a:solidFill>
                  <a:latin typeface="Cambria" pitchFamily="18" charset="0"/>
                </a:rPr>
                <a:t>selection</a:t>
              </a:r>
              <a:endParaRPr lang="en-GB" sz="6000" b="0" dirty="0">
                <a:solidFill>
                  <a:schemeClr val="accent4">
                    <a:lumMod val="75000"/>
                    <a:lumOff val="25000"/>
                  </a:schemeClr>
                </a:solidFill>
                <a:latin typeface="Cambria" pitchFamily="18" charset="0"/>
              </a:endParaRPr>
            </a:p>
          </p:txBody>
        </p:sp>
      </p:grpSp>
      <p:sp>
        <p:nvSpPr>
          <p:cNvPr id="2" name="Rectangle 1584"/>
          <p:cNvSpPr>
            <a:spLocks noChangeArrowheads="1"/>
          </p:cNvSpPr>
          <p:nvPr/>
        </p:nvSpPr>
        <p:spPr bwMode="auto">
          <a:xfrm>
            <a:off x="979488" y="9395950"/>
            <a:ext cx="11882436" cy="7845738"/>
          </a:xfrm>
          <a:prstGeom prst="rect">
            <a:avLst/>
          </a:prstGeom>
          <a:noFill/>
          <a:ln w="12700">
            <a:noFill/>
            <a:miter lim="800000"/>
            <a:headEnd/>
            <a:tailEnd/>
          </a:ln>
        </p:spPr>
        <p:txBody>
          <a:bodyPr wrap="square" lIns="90488" tIns="44450" rIns="90488" bIns="44450">
            <a:spAutoFit/>
          </a:bodyPr>
          <a:lstStyle/>
          <a:p>
            <a:pPr algn="just" defTabSz="762000" eaLnBrk="0" hangingPunct="0">
              <a:defRPr/>
            </a:pPr>
            <a:r>
              <a:rPr lang="en-GB" sz="2800" b="0" dirty="0" smtClean="0">
                <a:solidFill>
                  <a:schemeClr val="tx1"/>
                </a:solidFill>
                <a:latin typeface="Verdana" pitchFamily="34" charset="0"/>
              </a:rPr>
              <a:t>We developed a new software tool, </a:t>
            </a:r>
            <a:r>
              <a:rPr lang="en-GB" sz="2800" dirty="0" smtClean="0">
                <a:solidFill>
                  <a:schemeClr val="accent4">
                    <a:lumMod val="75000"/>
                    <a:lumOff val="25000"/>
                  </a:schemeClr>
                </a:solidFill>
                <a:latin typeface="Verdana" pitchFamily="34" charset="0"/>
              </a:rPr>
              <a:t>MetExtract</a:t>
            </a:r>
            <a:r>
              <a:rPr lang="en-GB" sz="2800" b="0" dirty="0" smtClean="0">
                <a:solidFill>
                  <a:schemeClr val="accent4">
                    <a:lumMod val="75000"/>
                    <a:lumOff val="25000"/>
                  </a:schemeClr>
                </a:solidFill>
                <a:latin typeface="Verdana" pitchFamily="34" charset="0"/>
              </a:rPr>
              <a:t> [5]</a:t>
            </a:r>
            <a:r>
              <a:rPr lang="en-GB" sz="2800" b="0" dirty="0" smtClean="0">
                <a:solidFill>
                  <a:schemeClr val="tx1"/>
                </a:solidFill>
                <a:latin typeface="Verdana" pitchFamily="34" charset="0"/>
              </a:rPr>
              <a:t>, to extract only information originating from natural and </a:t>
            </a:r>
            <a:r>
              <a:rPr lang="en-GB" sz="2800" dirty="0" smtClean="0">
                <a:solidFill>
                  <a:schemeClr val="accent4">
                    <a:lumMod val="75000"/>
                    <a:lumOff val="25000"/>
                  </a:schemeClr>
                </a:solidFill>
                <a:latin typeface="Verdana" pitchFamily="34" charset="0"/>
              </a:rPr>
              <a:t>stable isotopically labelled</a:t>
            </a:r>
            <a:r>
              <a:rPr lang="en-GB" sz="2800" b="0" dirty="0" smtClean="0">
                <a:solidFill>
                  <a:schemeClr val="tx1"/>
                </a:solidFill>
                <a:latin typeface="Verdana" pitchFamily="34" charset="0"/>
              </a:rPr>
              <a:t> pendants of a substance. The algorithm was verified using 19 standard substances (</a:t>
            </a:r>
            <a:r>
              <a:rPr lang="en-GB" sz="2800" b="0" baseline="30000" dirty="0" smtClean="0">
                <a:solidFill>
                  <a:schemeClr val="tx1"/>
                </a:solidFill>
                <a:latin typeface="Verdana" pitchFamily="34" charset="0"/>
              </a:rPr>
              <a:t>12</a:t>
            </a:r>
            <a:r>
              <a:rPr lang="en-GB" sz="2800" b="0" dirty="0" smtClean="0">
                <a:solidFill>
                  <a:schemeClr val="tx1"/>
                </a:solidFill>
                <a:latin typeface="Verdana" pitchFamily="34" charset="0"/>
              </a:rPr>
              <a:t>C and </a:t>
            </a:r>
            <a:r>
              <a:rPr lang="en-GB" sz="2800" b="0" baseline="30000" dirty="0" smtClean="0">
                <a:solidFill>
                  <a:schemeClr val="tx1"/>
                </a:solidFill>
                <a:latin typeface="Verdana" pitchFamily="34" charset="0"/>
              </a:rPr>
              <a:t>13</a:t>
            </a:r>
            <a:r>
              <a:rPr lang="en-GB" sz="2800" b="0" dirty="0" smtClean="0">
                <a:solidFill>
                  <a:schemeClr val="tx1"/>
                </a:solidFill>
                <a:latin typeface="Verdana" pitchFamily="34" charset="0"/>
              </a:rPr>
              <a:t>C forms) spiked into a complex biological fungi matrix. MetExtract was able to extract 17 of the standards. Furthermore, different ion forms of the spiked substances were extracted by the developed algorithm and automatically clustered together. </a:t>
            </a:r>
          </a:p>
          <a:p>
            <a:pPr algn="just" defTabSz="762000" eaLnBrk="0" hangingPunct="0">
              <a:defRPr/>
            </a:pPr>
            <a:endParaRPr lang="en-GB" sz="2800" b="0" dirty="0" smtClean="0">
              <a:solidFill>
                <a:schemeClr val="tx1"/>
              </a:solidFill>
              <a:latin typeface="Verdana" pitchFamily="34" charset="0"/>
            </a:endParaRPr>
          </a:p>
          <a:p>
            <a:pPr algn="just" defTabSz="762000" eaLnBrk="0" hangingPunct="0">
              <a:defRPr/>
            </a:pPr>
            <a:r>
              <a:rPr lang="en-GB" sz="2800" b="0" dirty="0" smtClean="0">
                <a:solidFill>
                  <a:schemeClr val="tx1"/>
                </a:solidFill>
                <a:latin typeface="Verdana" pitchFamily="34" charset="0"/>
              </a:rPr>
              <a:t>After verification of its capabilities, the algorithm was used to analyse the </a:t>
            </a:r>
            <a:r>
              <a:rPr lang="en-GB" sz="2800" dirty="0">
                <a:solidFill>
                  <a:schemeClr val="accent4">
                    <a:lumMod val="75000"/>
                    <a:lumOff val="25000"/>
                  </a:schemeClr>
                </a:solidFill>
                <a:latin typeface="Verdana" pitchFamily="34" charset="0"/>
              </a:rPr>
              <a:t>extracellular metabolome </a:t>
            </a:r>
            <a:r>
              <a:rPr lang="en-GB" sz="2800" b="0" dirty="0" smtClean="0">
                <a:solidFill>
                  <a:schemeClr val="tx1"/>
                </a:solidFill>
                <a:latin typeface="Verdana" pitchFamily="34" charset="0"/>
              </a:rPr>
              <a:t>of </a:t>
            </a:r>
            <a:r>
              <a:rPr lang="en-GB" sz="2800" b="0" i="1" dirty="0" smtClean="0">
                <a:solidFill>
                  <a:schemeClr val="tx1"/>
                </a:solidFill>
                <a:latin typeface="Verdana" pitchFamily="34" charset="0"/>
              </a:rPr>
              <a:t>F. graminearum </a:t>
            </a:r>
            <a:r>
              <a:rPr lang="en-GB" sz="2800" b="0" dirty="0" smtClean="0">
                <a:solidFill>
                  <a:schemeClr val="tx1"/>
                </a:solidFill>
                <a:latin typeface="Verdana" pitchFamily="34" charset="0"/>
              </a:rPr>
              <a:t>extract. Preliminary results suggest a total of 1348 features in the 3 epigenetic mutants (unpublished data). </a:t>
            </a:r>
          </a:p>
          <a:p>
            <a:pPr algn="just" defTabSz="762000" eaLnBrk="0" hangingPunct="0">
              <a:defRPr/>
            </a:pPr>
            <a:endParaRPr lang="en-GB" sz="2800" b="0" dirty="0" smtClean="0">
              <a:solidFill>
                <a:schemeClr val="tx1"/>
              </a:solidFill>
              <a:latin typeface="Verdana" pitchFamily="34" charset="0"/>
            </a:endParaRPr>
          </a:p>
          <a:p>
            <a:pPr algn="just" defTabSz="762000" eaLnBrk="0" hangingPunct="0">
              <a:defRPr/>
            </a:pPr>
            <a:r>
              <a:rPr lang="en-GB" sz="2800" b="0" dirty="0" smtClean="0">
                <a:solidFill>
                  <a:schemeClr val="tx1"/>
                </a:solidFill>
                <a:latin typeface="Verdana" pitchFamily="34" charset="0"/>
              </a:rPr>
              <a:t>More recently the MetExtract algorithm was also used to search for </a:t>
            </a:r>
            <a:r>
              <a:rPr lang="en-GB" sz="2800" dirty="0">
                <a:solidFill>
                  <a:schemeClr val="accent4">
                    <a:lumMod val="75000"/>
                    <a:lumOff val="25000"/>
                  </a:schemeClr>
                </a:solidFill>
                <a:latin typeface="Verdana" pitchFamily="34" charset="0"/>
              </a:rPr>
              <a:t>detoxification products </a:t>
            </a:r>
            <a:r>
              <a:rPr lang="en-GB" sz="2800" b="0" dirty="0" smtClean="0">
                <a:solidFill>
                  <a:schemeClr val="tx1"/>
                </a:solidFill>
                <a:latin typeface="Verdana" pitchFamily="34" charset="0"/>
              </a:rPr>
              <a:t>of the mycotoxin deoxynivalenol in wheat using </a:t>
            </a:r>
            <a:r>
              <a:rPr lang="en-GB" sz="2800" b="0" baseline="30000" dirty="0" smtClean="0">
                <a:solidFill>
                  <a:schemeClr val="tx1"/>
                </a:solidFill>
                <a:latin typeface="Verdana" pitchFamily="34" charset="0"/>
              </a:rPr>
              <a:t>12</a:t>
            </a:r>
            <a:r>
              <a:rPr lang="en-GB" sz="2800" b="0" dirty="0" smtClean="0">
                <a:solidFill>
                  <a:schemeClr val="tx1"/>
                </a:solidFill>
                <a:latin typeface="Verdana" pitchFamily="34" charset="0"/>
              </a:rPr>
              <a:t>C and </a:t>
            </a:r>
            <a:r>
              <a:rPr lang="en-GB" sz="2800" b="0" baseline="30000" dirty="0" smtClean="0">
                <a:solidFill>
                  <a:schemeClr val="tx1"/>
                </a:solidFill>
                <a:latin typeface="Verdana" pitchFamily="34" charset="0"/>
              </a:rPr>
              <a:t>13</a:t>
            </a:r>
            <a:r>
              <a:rPr lang="en-GB" sz="2800" b="0" dirty="0" smtClean="0">
                <a:solidFill>
                  <a:schemeClr val="tx1"/>
                </a:solidFill>
                <a:latin typeface="Verdana" pitchFamily="34" charset="0"/>
              </a:rPr>
              <a:t>C deoxynivalenol and Orbitrap LC-HRMS [4]. </a:t>
            </a:r>
            <a:endParaRPr lang="en-GB" sz="2800" b="0" dirty="0">
              <a:solidFill>
                <a:schemeClr val="tx1"/>
              </a:solidFill>
              <a:latin typeface="Verdana" pitchFamily="34" charset="0"/>
            </a:endParaRPr>
          </a:p>
        </p:txBody>
      </p:sp>
      <p:pic>
        <p:nvPicPr>
          <p:cNvPr id="2057"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259635" y="41611550"/>
            <a:ext cx="3021012" cy="13589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8" name="Picture 1508" descr="eu_flag_web"/>
          <p:cNvPicPr>
            <a:picLocks noChangeAspect="1" noChangeArrowheads="1"/>
          </p:cNvPicPr>
          <p:nvPr/>
        </p:nvPicPr>
        <p:blipFill>
          <a:blip r:embed="rId6"/>
          <a:srcRect/>
          <a:stretch>
            <a:fillRect/>
          </a:stretch>
        </p:blipFill>
        <p:spPr bwMode="auto">
          <a:xfrm>
            <a:off x="4974011" y="42957413"/>
            <a:ext cx="2292350" cy="14224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9" name="Picture 60" descr="NOEL Logo 4c_300 dpi"/>
          <p:cNvPicPr>
            <a:picLocks noChangeAspect="1" noChangeArrowheads="1"/>
          </p:cNvPicPr>
          <p:nvPr/>
        </p:nvPicPr>
        <p:blipFill>
          <a:blip r:embed="rId7" cstate="print">
            <a:clrChange>
              <a:clrFrom>
                <a:srgbClr val="FFFFFF"/>
              </a:clrFrom>
              <a:clrTo>
                <a:srgbClr val="FFFFFF">
                  <a:alpha val="0"/>
                </a:srgbClr>
              </a:clrTo>
            </a:clrChange>
          </a:blip>
          <a:srcRect l="6274"/>
          <a:stretch>
            <a:fillRect/>
          </a:stretch>
        </p:blipFill>
        <p:spPr bwMode="auto">
          <a:xfrm>
            <a:off x="2741985" y="42957413"/>
            <a:ext cx="1179512" cy="1599768"/>
          </a:xfrm>
          <a:prstGeom prst="rect">
            <a:avLst/>
          </a:prstGeom>
          <a:noFill/>
          <a:ln w="9525">
            <a:noFill/>
            <a:miter lim="800000"/>
            <a:headEnd/>
            <a:tailEnd/>
          </a:ln>
        </p:spPr>
      </p:pic>
      <p:sp>
        <p:nvSpPr>
          <p:cNvPr id="2060" name="Rectangle 629"/>
          <p:cNvSpPr>
            <a:spLocks noChangeArrowheads="1"/>
          </p:cNvSpPr>
          <p:nvPr/>
        </p:nvSpPr>
        <p:spPr bwMode="auto">
          <a:xfrm>
            <a:off x="962024" y="4536901"/>
            <a:ext cx="17402175" cy="2274982"/>
          </a:xfrm>
          <a:prstGeom prst="rect">
            <a:avLst/>
          </a:prstGeom>
          <a:noFill/>
          <a:ln w="12700">
            <a:noFill/>
            <a:miter lim="800000"/>
            <a:headEnd/>
            <a:tailEnd/>
          </a:ln>
        </p:spPr>
        <p:txBody>
          <a:bodyPr wrap="square" lIns="0" tIns="44450" rIns="90488" bIns="44450">
            <a:spAutoFit/>
          </a:bodyPr>
          <a:lstStyle/>
          <a:p>
            <a:pPr defTabSz="762000" eaLnBrk="0" hangingPunct="0"/>
            <a:r>
              <a:rPr lang="en-GB" sz="3200" b="0" dirty="0">
                <a:solidFill>
                  <a:schemeClr val="tx1"/>
                </a:solidFill>
                <a:latin typeface="Verdana" pitchFamily="34" charset="0"/>
                <a:cs typeface="Times New Roman" pitchFamily="18" charset="0"/>
              </a:rPr>
              <a:t>Christoph </a:t>
            </a:r>
            <a:r>
              <a:rPr lang="en-GB" sz="3200" b="0" dirty="0" smtClean="0">
                <a:solidFill>
                  <a:schemeClr val="tx1"/>
                </a:solidFill>
                <a:latin typeface="Verdana" pitchFamily="34" charset="0"/>
                <a:cs typeface="Times New Roman" pitchFamily="18" charset="0"/>
              </a:rPr>
              <a:t>Bueschl, Bernhard Kluger, Nora Neumann, </a:t>
            </a:r>
            <a:r>
              <a:rPr lang="en-GB" sz="3200" b="0" u="sng" dirty="0" smtClean="0">
                <a:solidFill>
                  <a:schemeClr val="tx1"/>
                </a:solidFill>
                <a:latin typeface="Verdana" pitchFamily="34" charset="0"/>
                <a:cs typeface="Times New Roman" pitchFamily="18" charset="0"/>
              </a:rPr>
              <a:t>Rainer Schuhmacher</a:t>
            </a:r>
            <a:endParaRPr lang="en-GB" sz="3200" b="0" baseline="30000" dirty="0">
              <a:solidFill>
                <a:schemeClr val="tx1"/>
              </a:solidFill>
              <a:latin typeface="Verdana" pitchFamily="34" charset="0"/>
              <a:cs typeface="Times New Roman" pitchFamily="18" charset="0"/>
            </a:endParaRPr>
          </a:p>
          <a:p>
            <a:pPr defTabSz="762000" eaLnBrk="0" hangingPunct="0"/>
            <a:r>
              <a:rPr lang="en-GB" sz="2200" b="0" dirty="0" smtClean="0">
                <a:solidFill>
                  <a:schemeClr val="tx1"/>
                </a:solidFill>
                <a:latin typeface="Verdana" pitchFamily="34" charset="0"/>
                <a:cs typeface="Times New Roman" pitchFamily="18" charset="0"/>
              </a:rPr>
              <a:t>Correspondence: </a:t>
            </a:r>
            <a:r>
              <a:rPr lang="en-GB" sz="2200" b="0" dirty="0" smtClean="0">
                <a:solidFill>
                  <a:schemeClr val="tx1"/>
                </a:solidFill>
                <a:latin typeface="Verdana" pitchFamily="34" charset="0"/>
                <a:cs typeface="Times New Roman" pitchFamily="18" charset="0"/>
                <a:hlinkClick r:id="rId8"/>
              </a:rPr>
              <a:t>rainer.schuhmacher@boku.ac.at</a:t>
            </a:r>
            <a:endParaRPr lang="en-GB" sz="2200" b="0" dirty="0" smtClean="0">
              <a:solidFill>
                <a:schemeClr val="tx1"/>
              </a:solidFill>
              <a:latin typeface="Verdana" pitchFamily="34" charset="0"/>
              <a:cs typeface="Times New Roman" pitchFamily="18" charset="0"/>
            </a:endParaRPr>
          </a:p>
          <a:p>
            <a:pPr defTabSz="762000" eaLnBrk="0" hangingPunct="0"/>
            <a:endParaRPr lang="en-GB" sz="2200" b="0" dirty="0">
              <a:solidFill>
                <a:schemeClr val="tx1"/>
              </a:solidFill>
              <a:latin typeface="Verdana" pitchFamily="34" charset="0"/>
              <a:cs typeface="Times New Roman" pitchFamily="18" charset="0"/>
            </a:endParaRPr>
          </a:p>
          <a:p>
            <a:pPr defTabSz="762000" eaLnBrk="0" hangingPunct="0">
              <a:tabLst>
                <a:tab pos="342900" algn="l"/>
              </a:tabLst>
            </a:pPr>
            <a:r>
              <a:rPr lang="en-GB" sz="2200" b="0" dirty="0" smtClean="0">
                <a:solidFill>
                  <a:schemeClr val="tx1"/>
                </a:solidFill>
                <a:latin typeface="Verdana" pitchFamily="34" charset="0"/>
                <a:cs typeface="Times New Roman" pitchFamily="18" charset="0"/>
              </a:rPr>
              <a:t>Institute for </a:t>
            </a:r>
            <a:r>
              <a:rPr lang="en-GB" sz="2200" b="0" dirty="0">
                <a:solidFill>
                  <a:schemeClr val="tx1"/>
                </a:solidFill>
                <a:latin typeface="Verdana" pitchFamily="34" charset="0"/>
                <a:cs typeface="Times New Roman" pitchFamily="18" charset="0"/>
              </a:rPr>
              <a:t>Analytical </a:t>
            </a:r>
            <a:r>
              <a:rPr lang="en-GB" sz="2200" b="0" dirty="0" smtClean="0">
                <a:solidFill>
                  <a:schemeClr val="tx1"/>
                </a:solidFill>
                <a:latin typeface="Verdana" pitchFamily="34" charset="0"/>
                <a:cs typeface="Times New Roman" pitchFamily="18" charset="0"/>
              </a:rPr>
              <a:t>Chemistry, IFA-</a:t>
            </a:r>
            <a:r>
              <a:rPr lang="en-GB" sz="2200" b="0" dirty="0" err="1" smtClean="0">
                <a:solidFill>
                  <a:schemeClr val="tx1"/>
                </a:solidFill>
                <a:latin typeface="Verdana" pitchFamily="34" charset="0"/>
                <a:cs typeface="Times New Roman" pitchFamily="18" charset="0"/>
              </a:rPr>
              <a:t>Tulln</a:t>
            </a:r>
            <a:r>
              <a:rPr lang="en-GB" sz="2200" b="0" dirty="0">
                <a:solidFill>
                  <a:schemeClr val="tx1"/>
                </a:solidFill>
                <a:latin typeface="Verdana" pitchFamily="34" charset="0"/>
                <a:cs typeface="Times New Roman" pitchFamily="18" charset="0"/>
              </a:rPr>
              <a:t/>
            </a:r>
            <a:br>
              <a:rPr lang="en-GB" sz="2200" b="0" dirty="0">
                <a:solidFill>
                  <a:schemeClr val="tx1"/>
                </a:solidFill>
                <a:latin typeface="Verdana" pitchFamily="34" charset="0"/>
                <a:cs typeface="Times New Roman" pitchFamily="18" charset="0"/>
              </a:rPr>
            </a:br>
            <a:r>
              <a:rPr lang="en-GB" sz="2200" b="0" dirty="0" smtClean="0">
                <a:solidFill>
                  <a:schemeClr val="tx1"/>
                </a:solidFill>
                <a:latin typeface="Verdana" pitchFamily="34" charset="0"/>
                <a:cs typeface="Times New Roman" pitchFamily="18" charset="0"/>
              </a:rPr>
              <a:t>University </a:t>
            </a:r>
            <a:r>
              <a:rPr lang="en-GB" sz="2200" b="0" dirty="0">
                <a:solidFill>
                  <a:schemeClr val="tx1"/>
                </a:solidFill>
                <a:latin typeface="Verdana" pitchFamily="34" charset="0"/>
                <a:cs typeface="Times New Roman" pitchFamily="18" charset="0"/>
              </a:rPr>
              <a:t>of Natural Resources and Life Sciences Vienna</a:t>
            </a:r>
            <a:br>
              <a:rPr lang="en-GB" sz="2200" b="0" dirty="0">
                <a:solidFill>
                  <a:schemeClr val="tx1"/>
                </a:solidFill>
                <a:latin typeface="Verdana" pitchFamily="34" charset="0"/>
                <a:cs typeface="Times New Roman" pitchFamily="18" charset="0"/>
              </a:rPr>
            </a:br>
            <a:r>
              <a:rPr lang="en-GB" sz="2200" b="0" dirty="0" err="1" smtClean="0">
                <a:solidFill>
                  <a:schemeClr val="tx1"/>
                </a:solidFill>
                <a:latin typeface="Verdana" pitchFamily="34" charset="0"/>
                <a:cs typeface="Times New Roman" pitchFamily="18" charset="0"/>
              </a:rPr>
              <a:t>Konrad</a:t>
            </a:r>
            <a:r>
              <a:rPr lang="en-GB" sz="2200" b="0" dirty="0" smtClean="0">
                <a:solidFill>
                  <a:schemeClr val="tx1"/>
                </a:solidFill>
                <a:latin typeface="Verdana" pitchFamily="34" charset="0"/>
                <a:cs typeface="Times New Roman" pitchFamily="18" charset="0"/>
              </a:rPr>
              <a:t> </a:t>
            </a:r>
            <a:r>
              <a:rPr lang="en-GB" sz="2200" b="0" dirty="0">
                <a:solidFill>
                  <a:schemeClr val="tx1"/>
                </a:solidFill>
                <a:latin typeface="Verdana" pitchFamily="34" charset="0"/>
                <a:cs typeface="Times New Roman" pitchFamily="18" charset="0"/>
              </a:rPr>
              <a:t>Lorenz </a:t>
            </a:r>
            <a:r>
              <a:rPr lang="en-GB" sz="2200" b="0" dirty="0" err="1">
                <a:solidFill>
                  <a:schemeClr val="tx1"/>
                </a:solidFill>
                <a:latin typeface="Verdana" pitchFamily="34" charset="0"/>
                <a:cs typeface="Times New Roman" pitchFamily="18" charset="0"/>
              </a:rPr>
              <a:t>Straße</a:t>
            </a:r>
            <a:r>
              <a:rPr lang="en-GB" sz="2200" b="0" dirty="0">
                <a:solidFill>
                  <a:schemeClr val="tx1"/>
                </a:solidFill>
                <a:latin typeface="Verdana" pitchFamily="34" charset="0"/>
                <a:cs typeface="Times New Roman" pitchFamily="18" charset="0"/>
              </a:rPr>
              <a:t> 20, 3430 </a:t>
            </a:r>
            <a:r>
              <a:rPr lang="en-GB" sz="2200" b="0" dirty="0" err="1">
                <a:solidFill>
                  <a:schemeClr val="tx1"/>
                </a:solidFill>
                <a:latin typeface="Verdana" pitchFamily="34" charset="0"/>
                <a:cs typeface="Times New Roman" pitchFamily="18" charset="0"/>
              </a:rPr>
              <a:t>Tulln</a:t>
            </a:r>
            <a:r>
              <a:rPr lang="en-GB" sz="2200" b="0" dirty="0">
                <a:solidFill>
                  <a:schemeClr val="tx1"/>
                </a:solidFill>
                <a:latin typeface="Verdana" pitchFamily="34" charset="0"/>
                <a:cs typeface="Times New Roman" pitchFamily="18" charset="0"/>
              </a:rPr>
              <a:t>, Austria</a:t>
            </a:r>
            <a:r>
              <a:rPr lang="en-GB" sz="2200" dirty="0">
                <a:solidFill>
                  <a:schemeClr val="tx1"/>
                </a:solidFill>
                <a:latin typeface="Verdana" pitchFamily="34" charset="0"/>
                <a:cs typeface="Times New Roman" pitchFamily="18" charset="0"/>
                <a:sym typeface="Wingdings 2" pitchFamily="18" charset="2"/>
              </a:rPr>
              <a:t>	</a:t>
            </a:r>
            <a:endParaRPr lang="en-GB" sz="2200" dirty="0" smtClean="0">
              <a:solidFill>
                <a:schemeClr val="tx1"/>
              </a:solidFill>
              <a:latin typeface="Verdana" pitchFamily="34" charset="0"/>
              <a:cs typeface="Times New Roman" pitchFamily="18" charset="0"/>
              <a:sym typeface="Wingdings 2" pitchFamily="18" charset="2"/>
            </a:endParaRPr>
          </a:p>
        </p:txBody>
      </p:sp>
      <p:sp>
        <p:nvSpPr>
          <p:cNvPr id="2200" name="Text Box 152"/>
          <p:cNvSpPr txBox="1">
            <a:spLocks noChangeArrowheads="1"/>
          </p:cNvSpPr>
          <p:nvPr/>
        </p:nvSpPr>
        <p:spPr bwMode="auto">
          <a:xfrm>
            <a:off x="7769596" y="41611550"/>
            <a:ext cx="7148849" cy="2862322"/>
          </a:xfrm>
          <a:prstGeom prst="rect">
            <a:avLst/>
          </a:prstGeom>
          <a:noFill/>
          <a:ln w="9525">
            <a:noFill/>
            <a:miter lim="800000"/>
            <a:headEnd/>
            <a:tailEnd/>
          </a:ln>
          <a:effectLst/>
        </p:spPr>
        <p:txBody>
          <a:bodyPr wrap="square">
            <a:spAutoFit/>
          </a:bodyPr>
          <a:lstStyle/>
          <a:p>
            <a:pPr eaLnBrk="0" hangingPunct="0">
              <a:defRPr/>
            </a:pPr>
            <a:r>
              <a:rPr lang="en-GB" sz="3600" i="1" dirty="0" smtClean="0">
                <a:solidFill>
                  <a:schemeClr val="accent4">
                    <a:lumMod val="75000"/>
                    <a:lumOff val="25000"/>
                  </a:schemeClr>
                </a:solidFill>
                <a:latin typeface="Cambria" pitchFamily="18" charset="0"/>
              </a:rPr>
              <a:t>Acknowledgements</a:t>
            </a:r>
            <a:endParaRPr lang="en-GB" sz="800" b="0" dirty="0">
              <a:solidFill>
                <a:schemeClr val="tx1"/>
              </a:solidFill>
              <a:latin typeface="Verdana" pitchFamily="34" charset="0"/>
            </a:endParaRPr>
          </a:p>
          <a:p>
            <a:pPr eaLnBrk="0" hangingPunct="0">
              <a:defRPr/>
            </a:pPr>
            <a:r>
              <a:rPr lang="en-GB" b="0" dirty="0">
                <a:solidFill>
                  <a:schemeClr val="tx1"/>
                </a:solidFill>
              </a:rPr>
              <a:t>This work was supported by the Austrian Science Fund (project SFB Fusarium 3706-B11</a:t>
            </a:r>
            <a:r>
              <a:rPr lang="en-GB" b="0" dirty="0" smtClean="0">
                <a:solidFill>
                  <a:schemeClr val="tx1"/>
                </a:solidFill>
              </a:rPr>
              <a:t>), The WWTF (project </a:t>
            </a:r>
            <a:r>
              <a:rPr lang="en-GB" b="0" dirty="0" err="1" smtClean="0">
                <a:solidFill>
                  <a:schemeClr val="tx1"/>
                </a:solidFill>
              </a:rPr>
              <a:t>Toxi</a:t>
            </a:r>
            <a:r>
              <a:rPr lang="en-GB" b="0" dirty="0" smtClean="0">
                <a:solidFill>
                  <a:schemeClr val="tx1"/>
                </a:solidFill>
              </a:rPr>
              <a:t>-Genome 9793008037) </a:t>
            </a:r>
            <a:r>
              <a:rPr lang="en-GB" b="0" dirty="0">
                <a:solidFill>
                  <a:schemeClr val="tx1"/>
                </a:solidFill>
              </a:rPr>
              <a:t>and the Federal Country Lower Austria in co-operation with the European Regional Development Fund (ERDF) of the European Union.</a:t>
            </a:r>
            <a:endParaRPr lang="en-GB" sz="1700" i="1" dirty="0">
              <a:solidFill>
                <a:schemeClr val="tx1"/>
              </a:solidFill>
              <a:latin typeface="Arial" pitchFamily="34" charset="0"/>
            </a:endParaRPr>
          </a:p>
        </p:txBody>
      </p:sp>
      <p:sp>
        <p:nvSpPr>
          <p:cNvPr id="2062" name="Text Box 1626"/>
          <p:cNvSpPr txBox="1">
            <a:spLocks noChangeArrowheads="1"/>
          </p:cNvSpPr>
          <p:nvPr/>
        </p:nvSpPr>
        <p:spPr bwMode="auto">
          <a:xfrm>
            <a:off x="14808200" y="16876563"/>
            <a:ext cx="2070100" cy="715963"/>
          </a:xfrm>
          <a:prstGeom prst="rect">
            <a:avLst/>
          </a:prstGeom>
          <a:noFill/>
          <a:ln w="12700">
            <a:noFill/>
            <a:miter lim="800000"/>
            <a:headEnd/>
            <a:tailEnd/>
          </a:ln>
        </p:spPr>
        <p:txBody>
          <a:bodyPr/>
          <a:lstStyle/>
          <a:p>
            <a:pPr algn="just" defTabSz="762000" eaLnBrk="0" hangingPunct="0"/>
            <a:r>
              <a:rPr lang="en-GB" b="0" i="1" dirty="0">
                <a:solidFill>
                  <a:schemeClr val="tx1"/>
                </a:solidFill>
                <a:latin typeface="Verdana" pitchFamily="34" charset="0"/>
              </a:rPr>
              <a:t>m/z</a:t>
            </a:r>
          </a:p>
        </p:txBody>
      </p:sp>
      <p:sp>
        <p:nvSpPr>
          <p:cNvPr id="2063" name="Text Box 1626"/>
          <p:cNvSpPr txBox="1">
            <a:spLocks noChangeArrowheads="1"/>
          </p:cNvSpPr>
          <p:nvPr/>
        </p:nvSpPr>
        <p:spPr bwMode="auto">
          <a:xfrm>
            <a:off x="31229300" y="14831863"/>
            <a:ext cx="1860550" cy="584200"/>
          </a:xfrm>
          <a:prstGeom prst="rect">
            <a:avLst/>
          </a:prstGeom>
          <a:noFill/>
          <a:ln w="12700">
            <a:noFill/>
            <a:miter lim="800000"/>
            <a:headEnd/>
            <a:tailEnd/>
          </a:ln>
        </p:spPr>
        <p:txBody>
          <a:bodyPr/>
          <a:lstStyle/>
          <a:p>
            <a:pPr algn="just" defTabSz="762000" eaLnBrk="0" hangingPunct="0"/>
            <a:r>
              <a:rPr lang="en-GB" b="0" dirty="0" smtClean="0">
                <a:solidFill>
                  <a:schemeClr val="tx1"/>
                </a:solidFill>
                <a:latin typeface="Verdana" pitchFamily="34" charset="0"/>
              </a:rPr>
              <a:t>R</a:t>
            </a:r>
            <a:r>
              <a:rPr lang="en-GB" b="0" baseline="-25000" dirty="0" smtClean="0">
                <a:solidFill>
                  <a:schemeClr val="tx1"/>
                </a:solidFill>
                <a:latin typeface="Verdana" pitchFamily="34" charset="0"/>
              </a:rPr>
              <a:t>t</a:t>
            </a:r>
            <a:endParaRPr lang="en-GB" b="0" baseline="-25000" dirty="0">
              <a:solidFill>
                <a:schemeClr val="tx1"/>
              </a:solidFill>
              <a:latin typeface="Verdana" pitchFamily="34" charset="0"/>
            </a:endParaRPr>
          </a:p>
        </p:txBody>
      </p:sp>
      <p:sp>
        <p:nvSpPr>
          <p:cNvPr id="221" name="Ellipse 220"/>
          <p:cNvSpPr/>
          <p:nvPr/>
        </p:nvSpPr>
        <p:spPr bwMode="auto">
          <a:xfrm>
            <a:off x="25085675" y="15385870"/>
            <a:ext cx="959761" cy="1506568"/>
          </a:xfrm>
          <a:prstGeom prst="ellipse">
            <a:avLst/>
          </a:prstGeom>
          <a:noFill/>
          <a:ln w="57150">
            <a:solidFill>
              <a:schemeClr val="tx2">
                <a:lumMod val="75000"/>
                <a:lumOff val="2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GB">
              <a:solidFill>
                <a:schemeClr val="tx1"/>
              </a:solidFill>
            </a:endParaRPr>
          </a:p>
        </p:txBody>
      </p:sp>
      <p:sp>
        <p:nvSpPr>
          <p:cNvPr id="2065" name="Text Box 1626"/>
          <p:cNvSpPr txBox="1">
            <a:spLocks noChangeArrowheads="1"/>
          </p:cNvSpPr>
          <p:nvPr/>
        </p:nvSpPr>
        <p:spPr bwMode="auto">
          <a:xfrm rot="-5400000">
            <a:off x="20155693" y="11690995"/>
            <a:ext cx="2636838" cy="593725"/>
          </a:xfrm>
          <a:prstGeom prst="rect">
            <a:avLst/>
          </a:prstGeom>
          <a:noFill/>
          <a:ln w="12700">
            <a:noFill/>
            <a:miter lim="800000"/>
            <a:headEnd/>
            <a:tailEnd/>
          </a:ln>
        </p:spPr>
        <p:txBody>
          <a:bodyPr/>
          <a:lstStyle/>
          <a:p>
            <a:pPr algn="just" defTabSz="762000" eaLnBrk="0" hangingPunct="0"/>
            <a:r>
              <a:rPr lang="en-GB" b="0" dirty="0">
                <a:solidFill>
                  <a:schemeClr val="tx1"/>
                </a:solidFill>
                <a:latin typeface="Verdana" pitchFamily="34" charset="0"/>
              </a:rPr>
              <a:t>Intensity *10</a:t>
            </a:r>
            <a:r>
              <a:rPr lang="en-GB" b="0" baseline="30000" dirty="0">
                <a:solidFill>
                  <a:schemeClr val="tx1"/>
                </a:solidFill>
                <a:latin typeface="Verdana" pitchFamily="34" charset="0"/>
              </a:rPr>
              <a:t>6</a:t>
            </a:r>
            <a:endParaRPr lang="en-GB" b="0" dirty="0">
              <a:solidFill>
                <a:schemeClr val="tx1"/>
              </a:solidFill>
              <a:latin typeface="Verdana" pitchFamily="34" charset="0"/>
            </a:endParaRPr>
          </a:p>
        </p:txBody>
      </p:sp>
      <p:sp>
        <p:nvSpPr>
          <p:cNvPr id="7" name="Text Box 139"/>
          <p:cNvSpPr txBox="1">
            <a:spLocks noChangeArrowheads="1"/>
          </p:cNvSpPr>
          <p:nvPr/>
        </p:nvSpPr>
        <p:spPr bwMode="auto">
          <a:xfrm>
            <a:off x="979488" y="952500"/>
            <a:ext cx="21908294" cy="3093154"/>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tIns="0">
            <a:spAutoFit/>
          </a:bodyPr>
          <a:lstStyle/>
          <a:p>
            <a:pPr eaLnBrk="0" hangingPunct="0">
              <a:defRPr/>
            </a:pPr>
            <a:r>
              <a:rPr lang="en-GB" sz="6600" dirty="0" smtClean="0">
                <a:solidFill>
                  <a:schemeClr val="accent4">
                    <a:lumMod val="85000"/>
                    <a:lumOff val="15000"/>
                  </a:schemeClr>
                </a:solidFill>
                <a:latin typeface="Cambria" pitchFamily="18" charset="0"/>
              </a:rPr>
              <a:t>MetExtract: </a:t>
            </a:r>
            <a:r>
              <a:rPr lang="en-GB" sz="6600" dirty="0">
                <a:solidFill>
                  <a:schemeClr val="accent4">
                    <a:lumMod val="85000"/>
                    <a:lumOff val="15000"/>
                  </a:schemeClr>
                </a:solidFill>
                <a:latin typeface="Cambria" pitchFamily="18" charset="0"/>
              </a:rPr>
              <a:t>A </a:t>
            </a:r>
            <a:r>
              <a:rPr lang="en-GB" sz="6600" dirty="0" smtClean="0">
                <a:solidFill>
                  <a:schemeClr val="accent4">
                    <a:lumMod val="85000"/>
                    <a:lumOff val="15000"/>
                  </a:schemeClr>
                </a:solidFill>
                <a:latin typeface="Cambria" pitchFamily="18" charset="0"/>
              </a:rPr>
              <a:t>software </a:t>
            </a:r>
            <a:r>
              <a:rPr lang="en-GB" sz="6600" dirty="0">
                <a:solidFill>
                  <a:schemeClr val="accent4">
                    <a:lumMod val="85000"/>
                    <a:lumOff val="15000"/>
                  </a:schemeClr>
                </a:solidFill>
                <a:latin typeface="Cambria" pitchFamily="18" charset="0"/>
              </a:rPr>
              <a:t>tool for the automated </a:t>
            </a:r>
            <a:r>
              <a:rPr lang="en-GB" sz="6600" dirty="0" smtClean="0">
                <a:solidFill>
                  <a:schemeClr val="accent4">
                    <a:lumMod val="85000"/>
                    <a:lumOff val="15000"/>
                  </a:schemeClr>
                </a:solidFill>
                <a:latin typeface="Cambria" pitchFamily="18" charset="0"/>
              </a:rPr>
              <a:t>data </a:t>
            </a:r>
            <a:r>
              <a:rPr lang="en-GB" sz="6600" dirty="0">
                <a:solidFill>
                  <a:schemeClr val="accent4">
                    <a:lumMod val="85000"/>
                    <a:lumOff val="15000"/>
                  </a:schemeClr>
                </a:solidFill>
                <a:latin typeface="Cambria" pitchFamily="18" charset="0"/>
              </a:rPr>
              <a:t>analysis of </a:t>
            </a:r>
            <a:r>
              <a:rPr lang="en-GB" sz="6600" dirty="0" smtClean="0">
                <a:solidFill>
                  <a:schemeClr val="accent4">
                    <a:lumMod val="85000"/>
                    <a:lumOff val="15000"/>
                  </a:schemeClr>
                </a:solidFill>
                <a:latin typeface="Cambria" pitchFamily="18" charset="0"/>
              </a:rPr>
              <a:t>LC-HRMS </a:t>
            </a:r>
            <a:r>
              <a:rPr lang="en-GB" sz="6600" dirty="0">
                <a:solidFill>
                  <a:schemeClr val="accent4">
                    <a:lumMod val="85000"/>
                    <a:lumOff val="15000"/>
                  </a:schemeClr>
                </a:solidFill>
                <a:latin typeface="Cambria" pitchFamily="18" charset="0"/>
              </a:rPr>
              <a:t>data derived from </a:t>
            </a:r>
            <a:r>
              <a:rPr lang="en-GB" sz="6600" i="1" dirty="0">
                <a:solidFill>
                  <a:schemeClr val="accent4">
                    <a:lumMod val="85000"/>
                    <a:lumOff val="15000"/>
                  </a:schemeClr>
                </a:solidFill>
                <a:latin typeface="Cambria" pitchFamily="18" charset="0"/>
              </a:rPr>
              <a:t>in vivo </a:t>
            </a:r>
            <a:r>
              <a:rPr lang="en-GB" sz="6600" dirty="0" smtClean="0">
                <a:solidFill>
                  <a:schemeClr val="accent4">
                    <a:lumMod val="85000"/>
                    <a:lumOff val="15000"/>
                  </a:schemeClr>
                </a:solidFill>
                <a:latin typeface="Cambria" pitchFamily="18" charset="0"/>
              </a:rPr>
              <a:t>isotopically </a:t>
            </a:r>
            <a:r>
              <a:rPr lang="en-GB" sz="6600" dirty="0">
                <a:solidFill>
                  <a:schemeClr val="accent4">
                    <a:lumMod val="85000"/>
                    <a:lumOff val="15000"/>
                  </a:schemeClr>
                </a:solidFill>
                <a:latin typeface="Cambria" pitchFamily="18" charset="0"/>
              </a:rPr>
              <a:t>labelled </a:t>
            </a:r>
            <a:r>
              <a:rPr lang="en-GB" sz="6600" dirty="0" smtClean="0">
                <a:solidFill>
                  <a:schemeClr val="accent4">
                    <a:lumMod val="85000"/>
                    <a:lumOff val="15000"/>
                  </a:schemeClr>
                </a:solidFill>
                <a:latin typeface="Cambria" pitchFamily="18" charset="0"/>
              </a:rPr>
              <a:t>samples</a:t>
            </a:r>
            <a:endParaRPr lang="en-GB" sz="6600" dirty="0">
              <a:solidFill>
                <a:schemeClr val="accent4">
                  <a:lumMod val="85000"/>
                  <a:lumOff val="15000"/>
                </a:schemeClr>
              </a:solidFill>
              <a:latin typeface="Cambria" pitchFamily="18" charset="0"/>
            </a:endParaRPr>
          </a:p>
        </p:txBody>
      </p:sp>
      <p:sp>
        <p:nvSpPr>
          <p:cNvPr id="155" name="Text Box 1388"/>
          <p:cNvSpPr txBox="1">
            <a:spLocks noChangeArrowheads="1"/>
          </p:cNvSpPr>
          <p:nvPr/>
        </p:nvSpPr>
        <p:spPr bwMode="auto">
          <a:xfrm>
            <a:off x="974724" y="8621563"/>
            <a:ext cx="11887200" cy="73025"/>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241" name="Text Box 1388"/>
          <p:cNvSpPr txBox="1">
            <a:spLocks noChangeArrowheads="1"/>
          </p:cNvSpPr>
          <p:nvPr/>
        </p:nvSpPr>
        <p:spPr bwMode="auto">
          <a:xfrm flipV="1">
            <a:off x="13730287" y="8627913"/>
            <a:ext cx="17314863" cy="69850"/>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defPPr>
              <a:defRPr lang="de-DE"/>
            </a:defPPr>
            <a:lvl1pPr algn="ctr" eaLnBrk="0" hangingPunct="0">
              <a:defRPr sz="600">
                <a:latin typeface="Verdana" pitchFamily="34" charset="0"/>
              </a:defRPr>
            </a:lvl1pPr>
          </a:lstStyle>
          <a:p>
            <a:endParaRPr lang="en-GB"/>
          </a:p>
        </p:txBody>
      </p:sp>
      <p:sp>
        <p:nvSpPr>
          <p:cNvPr id="4" name="Text Box 1626"/>
          <p:cNvSpPr txBox="1">
            <a:spLocks noChangeArrowheads="1"/>
          </p:cNvSpPr>
          <p:nvPr/>
        </p:nvSpPr>
        <p:spPr bwMode="auto">
          <a:xfrm>
            <a:off x="13730286" y="9354988"/>
            <a:ext cx="3421063" cy="6492875"/>
          </a:xfrm>
          <a:prstGeom prst="rect">
            <a:avLst/>
          </a:prstGeom>
          <a:noFill/>
          <a:ln w="12700">
            <a:noFill/>
            <a:miter lim="800000"/>
            <a:headEnd/>
            <a:tailEnd/>
          </a:ln>
        </p:spPr>
        <p:txBody>
          <a:bodyPr/>
          <a:lstStyle/>
          <a:p>
            <a:pPr algn="just" defTabSz="762000" eaLnBrk="0" hangingPunct="0">
              <a:defRPr/>
            </a:pPr>
            <a:r>
              <a:rPr lang="en-GB" i="1" u="sng" dirty="0">
                <a:solidFill>
                  <a:schemeClr val="accent4">
                    <a:lumMod val="75000"/>
                    <a:lumOff val="25000"/>
                  </a:schemeClr>
                </a:solidFill>
                <a:latin typeface="Verdana" pitchFamily="34" charset="0"/>
              </a:rPr>
              <a:t>Fig. 1</a:t>
            </a:r>
            <a:r>
              <a:rPr lang="en-GB" b="0" u="sng" dirty="0">
                <a:solidFill>
                  <a:schemeClr val="accent4">
                    <a:lumMod val="75000"/>
                    <a:lumOff val="25000"/>
                  </a:schemeClr>
                </a:solidFill>
                <a:latin typeface="Verdana" pitchFamily="34" charset="0"/>
              </a:rPr>
              <a:t>:</a:t>
            </a:r>
            <a:r>
              <a:rPr lang="en-GB" b="0" dirty="0">
                <a:solidFill>
                  <a:schemeClr val="accent4">
                    <a:lumMod val="75000"/>
                    <a:lumOff val="25000"/>
                  </a:schemeClr>
                </a:solidFill>
                <a:latin typeface="Verdana" pitchFamily="34" charset="0"/>
              </a:rPr>
              <a:t> </a:t>
            </a:r>
            <a:r>
              <a:rPr lang="en-GB" b="0" dirty="0" smtClean="0">
                <a:solidFill>
                  <a:schemeClr val="tx1"/>
                </a:solidFill>
                <a:latin typeface="Verdana" pitchFamily="34" charset="0"/>
              </a:rPr>
              <a:t>LC-HRMS </a:t>
            </a:r>
            <a:r>
              <a:rPr lang="en-GB" b="0" dirty="0">
                <a:solidFill>
                  <a:schemeClr val="tx1"/>
                </a:solidFill>
                <a:latin typeface="Verdana" pitchFamily="34" charset="0"/>
              </a:rPr>
              <a:t>chromatogram (ESI pos. mode) obtained from </a:t>
            </a:r>
            <a:r>
              <a:rPr lang="en-GB" dirty="0">
                <a:solidFill>
                  <a:schemeClr val="accent4">
                    <a:lumMod val="75000"/>
                    <a:lumOff val="25000"/>
                  </a:schemeClr>
                </a:solidFill>
                <a:latin typeface="Verdana" pitchFamily="34" charset="0"/>
              </a:rPr>
              <a:t>verification experiment</a:t>
            </a:r>
            <a:r>
              <a:rPr lang="en-GB" b="0" dirty="0">
                <a:solidFill>
                  <a:schemeClr val="tx1"/>
                </a:solidFill>
                <a:latin typeface="Verdana" pitchFamily="34" charset="0"/>
              </a:rPr>
              <a:t>. The analysed sample contained </a:t>
            </a:r>
            <a:r>
              <a:rPr lang="en-GB" baseline="30000" dirty="0">
                <a:solidFill>
                  <a:schemeClr val="tx1">
                    <a:lumMod val="75000"/>
                    <a:lumOff val="25000"/>
                  </a:schemeClr>
                </a:solidFill>
                <a:latin typeface="Verdana" pitchFamily="34" charset="0"/>
              </a:rPr>
              <a:t>12</a:t>
            </a:r>
            <a:r>
              <a:rPr lang="en-GB" dirty="0">
                <a:solidFill>
                  <a:schemeClr val="tx1">
                    <a:lumMod val="75000"/>
                    <a:lumOff val="25000"/>
                  </a:schemeClr>
                </a:solidFill>
                <a:latin typeface="Verdana" pitchFamily="34" charset="0"/>
              </a:rPr>
              <a:t>C</a:t>
            </a:r>
            <a:r>
              <a:rPr lang="en-GB" b="0" dirty="0">
                <a:solidFill>
                  <a:schemeClr val="tx1"/>
                </a:solidFill>
                <a:latin typeface="Verdana" pitchFamily="34" charset="0"/>
              </a:rPr>
              <a:t>- </a:t>
            </a:r>
            <a:r>
              <a:rPr lang="en-GB" b="0" dirty="0" smtClean="0">
                <a:solidFill>
                  <a:schemeClr val="tx1"/>
                </a:solidFill>
                <a:latin typeface="Verdana" pitchFamily="34" charset="0"/>
              </a:rPr>
              <a:t>and </a:t>
            </a:r>
            <a:r>
              <a:rPr lang="en-GB" baseline="30000" dirty="0" smtClean="0">
                <a:solidFill>
                  <a:schemeClr val="tx1">
                    <a:lumMod val="75000"/>
                    <a:lumOff val="25000"/>
                  </a:schemeClr>
                </a:solidFill>
                <a:latin typeface="Verdana" pitchFamily="34" charset="0"/>
              </a:rPr>
              <a:t>13</a:t>
            </a:r>
            <a:r>
              <a:rPr lang="en-GB" dirty="0" smtClean="0">
                <a:solidFill>
                  <a:schemeClr val="tx1">
                    <a:lumMod val="75000"/>
                    <a:lumOff val="25000"/>
                  </a:schemeClr>
                </a:solidFill>
                <a:latin typeface="Verdana" pitchFamily="34" charset="0"/>
              </a:rPr>
              <a:t>C</a:t>
            </a:r>
            <a:r>
              <a:rPr lang="en-GB" b="0" dirty="0" smtClean="0">
                <a:solidFill>
                  <a:schemeClr val="tx1"/>
                </a:solidFill>
                <a:latin typeface="Verdana" pitchFamily="34" charset="0"/>
              </a:rPr>
              <a:t>-mycotoxins</a:t>
            </a:r>
            <a:r>
              <a:rPr lang="en-GB" b="0" dirty="0">
                <a:solidFill>
                  <a:schemeClr val="tx1"/>
                </a:solidFill>
                <a:latin typeface="Verdana" pitchFamily="34" charset="0"/>
              </a:rPr>
              <a:t>. Mass spectra show signals of both </a:t>
            </a:r>
            <a:r>
              <a:rPr lang="en-GB" dirty="0">
                <a:solidFill>
                  <a:schemeClr val="accent4">
                    <a:lumMod val="75000"/>
                    <a:lumOff val="25000"/>
                  </a:schemeClr>
                </a:solidFill>
                <a:latin typeface="Verdana" pitchFamily="34" charset="0"/>
              </a:rPr>
              <a:t>native and fully labelled </a:t>
            </a:r>
            <a:r>
              <a:rPr lang="en-GB" dirty="0" err="1">
                <a:solidFill>
                  <a:schemeClr val="accent4">
                    <a:lumMod val="75000"/>
                    <a:lumOff val="25000"/>
                  </a:schemeClr>
                </a:solidFill>
                <a:latin typeface="Verdana" pitchFamily="34" charset="0"/>
              </a:rPr>
              <a:t>mycotoxins</a:t>
            </a:r>
            <a:r>
              <a:rPr lang="en-GB" dirty="0">
                <a:solidFill>
                  <a:schemeClr val="accent4">
                    <a:lumMod val="75000"/>
                    <a:lumOff val="25000"/>
                  </a:schemeClr>
                </a:solidFill>
                <a:latin typeface="Verdana" pitchFamily="34" charset="0"/>
              </a:rPr>
              <a:t> </a:t>
            </a:r>
            <a:r>
              <a:rPr lang="en-GB" b="0" dirty="0">
                <a:solidFill>
                  <a:schemeClr val="tx1"/>
                </a:solidFill>
                <a:latin typeface="Verdana" pitchFamily="34" charset="0"/>
              </a:rPr>
              <a:t>(e.g. black circle</a:t>
            </a:r>
            <a:r>
              <a:rPr lang="en-GB" b="0" dirty="0" smtClean="0">
                <a:solidFill>
                  <a:schemeClr val="tx1"/>
                </a:solidFill>
                <a:latin typeface="Verdana" pitchFamily="34" charset="0"/>
              </a:rPr>
              <a:t>). Different carbon isotopologues </a:t>
            </a:r>
            <a:r>
              <a:rPr lang="en-GB" b="0" dirty="0">
                <a:solidFill>
                  <a:schemeClr val="tx1"/>
                </a:solidFill>
                <a:latin typeface="Verdana" pitchFamily="34" charset="0"/>
              </a:rPr>
              <a:t>are not separated during chromatography</a:t>
            </a:r>
          </a:p>
          <a:p>
            <a:pPr algn="just" defTabSz="762000" eaLnBrk="0" hangingPunct="0">
              <a:defRPr/>
            </a:pPr>
            <a:endParaRPr lang="en-GB" b="0" dirty="0">
              <a:solidFill>
                <a:schemeClr val="tx1"/>
              </a:solidFill>
              <a:latin typeface="Verdana" pitchFamily="34" charset="0"/>
            </a:endParaRPr>
          </a:p>
        </p:txBody>
      </p:sp>
      <p:sp>
        <p:nvSpPr>
          <p:cNvPr id="98" name="Text Box 1388"/>
          <p:cNvSpPr txBox="1">
            <a:spLocks noChangeArrowheads="1"/>
          </p:cNvSpPr>
          <p:nvPr/>
        </p:nvSpPr>
        <p:spPr bwMode="auto">
          <a:xfrm>
            <a:off x="974725" y="18987619"/>
            <a:ext cx="30052963" cy="73025"/>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07" name="Text Box 1388"/>
          <p:cNvSpPr txBox="1">
            <a:spLocks noChangeArrowheads="1"/>
          </p:cNvSpPr>
          <p:nvPr/>
        </p:nvSpPr>
        <p:spPr bwMode="auto">
          <a:xfrm>
            <a:off x="976313" y="41282937"/>
            <a:ext cx="30035500" cy="109538"/>
          </a:xfrm>
          <a:prstGeom prst="rect">
            <a:avLst/>
          </a:prstGeom>
          <a:solidFill>
            <a:schemeClr val="tx2">
              <a:lumMod val="75000"/>
              <a:lumOff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cxnSp>
        <p:nvCxnSpPr>
          <p:cNvPr id="2120" name="Form 230"/>
          <p:cNvCxnSpPr>
            <a:cxnSpLocks noChangeShapeType="1"/>
            <a:stCxn id="177" idx="2"/>
            <a:endCxn id="136" idx="0"/>
          </p:cNvCxnSpPr>
          <p:nvPr/>
        </p:nvCxnSpPr>
        <p:spPr bwMode="auto">
          <a:xfrm rot="5400000" flipH="1" flipV="1">
            <a:off x="126090" y="23617679"/>
            <a:ext cx="12716902" cy="6295231"/>
          </a:xfrm>
          <a:prstGeom prst="bentConnector5">
            <a:avLst>
              <a:gd name="adj1" fmla="val -1798"/>
              <a:gd name="adj2" fmla="val 49893"/>
              <a:gd name="adj3" fmla="val 101798"/>
            </a:avLst>
          </a:prstGeom>
          <a:noFill/>
          <a:ln w="38100" algn="ctr">
            <a:solidFill>
              <a:schemeClr val="tx1"/>
            </a:solidFill>
            <a:round/>
            <a:headEnd/>
            <a:tailEnd type="arrow" w="med" len="med"/>
          </a:ln>
          <a:effectLst>
            <a:outerShdw blurRad="50800" dist="38100" dir="2700000" algn="tl" rotWithShape="0">
              <a:prstClr val="black">
                <a:alpha val="40000"/>
              </a:prstClr>
            </a:outerShdw>
          </a:effectLst>
        </p:spPr>
      </p:cxnSp>
      <p:cxnSp>
        <p:nvCxnSpPr>
          <p:cNvPr id="2122" name="Form 325"/>
          <p:cNvCxnSpPr>
            <a:cxnSpLocks noChangeShapeType="1"/>
            <a:stCxn id="283" idx="2"/>
            <a:endCxn id="302" idx="0"/>
          </p:cNvCxnSpPr>
          <p:nvPr/>
        </p:nvCxnSpPr>
        <p:spPr bwMode="auto">
          <a:xfrm rot="5400000" flipH="1" flipV="1">
            <a:off x="15040330" y="21252627"/>
            <a:ext cx="7953459" cy="6261894"/>
          </a:xfrm>
          <a:prstGeom prst="bentConnector5">
            <a:avLst>
              <a:gd name="adj1" fmla="val -2874"/>
              <a:gd name="adj2" fmla="val 49994"/>
              <a:gd name="adj3" fmla="val 102874"/>
            </a:avLst>
          </a:prstGeom>
          <a:noFill/>
          <a:ln w="38100" algn="ctr">
            <a:solidFill>
              <a:schemeClr val="tx1"/>
            </a:solidFill>
            <a:round/>
            <a:headEnd/>
            <a:tailEnd type="arrow" w="med" len="med"/>
          </a:ln>
          <a:effectLst>
            <a:outerShdw blurRad="50800" dist="38100" dir="2700000" algn="tl" rotWithShape="0">
              <a:prstClr val="black">
                <a:alpha val="40000"/>
              </a:prstClr>
            </a:outerShdw>
          </a:effectLst>
        </p:spPr>
      </p:cxnSp>
      <p:sp>
        <p:nvSpPr>
          <p:cNvPr id="339" name="Text Box 1388"/>
          <p:cNvSpPr txBox="1">
            <a:spLocks noChangeArrowheads="1"/>
          </p:cNvSpPr>
          <p:nvPr/>
        </p:nvSpPr>
        <p:spPr bwMode="auto">
          <a:xfrm>
            <a:off x="974725" y="35133316"/>
            <a:ext cx="30052963" cy="73025"/>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defPPr>
              <a:defRPr lang="de-DE"/>
            </a:defPPr>
            <a:lvl1pPr algn="ctr" eaLnBrk="0" hangingPunct="0">
              <a:defRPr sz="600">
                <a:latin typeface="Verdana" pitchFamily="34" charset="0"/>
              </a:defRPr>
            </a:lvl1pPr>
          </a:lstStyle>
          <a:p>
            <a:endParaRPr lang="en-GB"/>
          </a:p>
        </p:txBody>
      </p:sp>
      <p:sp>
        <p:nvSpPr>
          <p:cNvPr id="103" name="Text Box 1388"/>
          <p:cNvSpPr txBox="1">
            <a:spLocks noChangeArrowheads="1"/>
          </p:cNvSpPr>
          <p:nvPr/>
        </p:nvSpPr>
        <p:spPr bwMode="auto">
          <a:xfrm>
            <a:off x="974725" y="19973457"/>
            <a:ext cx="4697413"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77" name="Rectangle 1584"/>
          <p:cNvSpPr>
            <a:spLocks noChangeArrowheads="1"/>
          </p:cNvSpPr>
          <p:nvPr/>
        </p:nvSpPr>
        <p:spPr bwMode="auto">
          <a:xfrm>
            <a:off x="979488" y="30325544"/>
            <a:ext cx="4714875" cy="2798202"/>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sz="1100" dirty="0" smtClean="0">
              <a:solidFill>
                <a:schemeClr val="accent4">
                  <a:lumMod val="75000"/>
                  <a:lumOff val="25000"/>
                </a:schemeClr>
              </a:solidFill>
              <a:latin typeface="Verdana" pitchFamily="34" charset="0"/>
            </a:endParaRPr>
          </a:p>
          <a:p>
            <a:pPr algn="ctr" defTabSz="762000" eaLnBrk="0" hangingPunct="0">
              <a:defRPr/>
            </a:pPr>
            <a:r>
              <a:rPr lang="en-GB" dirty="0" smtClean="0">
                <a:solidFill>
                  <a:schemeClr val="accent4">
                    <a:lumMod val="75000"/>
                    <a:lumOff val="25000"/>
                  </a:schemeClr>
                </a:solidFill>
                <a:latin typeface="Verdana" pitchFamily="34" charset="0"/>
              </a:rPr>
              <a:t>Conversion </a:t>
            </a:r>
            <a:endParaRPr lang="en-GB" dirty="0">
              <a:solidFill>
                <a:schemeClr val="accent4">
                  <a:lumMod val="75000"/>
                  <a:lumOff val="25000"/>
                </a:schemeClr>
              </a:solidFill>
              <a:latin typeface="Verdana" pitchFamily="34" charset="0"/>
            </a:endParaRPr>
          </a:p>
          <a:p>
            <a:pPr algn="ctr" defTabSz="762000" eaLnBrk="0" hangingPunct="0">
              <a:defRPr/>
            </a:pPr>
            <a:endParaRPr lang="en-GB" sz="1200" b="0" dirty="0">
              <a:solidFill>
                <a:schemeClr val="tx1"/>
              </a:solidFill>
              <a:latin typeface="Verdana" pitchFamily="34" charset="0"/>
            </a:endParaRPr>
          </a:p>
          <a:p>
            <a:pPr algn="ctr" defTabSz="762000" eaLnBrk="0" hangingPunct="0">
              <a:defRPr/>
            </a:pPr>
            <a:r>
              <a:rPr lang="en-GB" b="0" dirty="0">
                <a:solidFill>
                  <a:schemeClr val="tx1"/>
                </a:solidFill>
                <a:latin typeface="Verdana" pitchFamily="34" charset="0"/>
              </a:rPr>
              <a:t>Vendor specific file format</a:t>
            </a: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r>
              <a:rPr lang="en-GB" b="0" dirty="0" err="1">
                <a:solidFill>
                  <a:schemeClr val="tx1"/>
                </a:solidFill>
                <a:latin typeface="Verdana" pitchFamily="34" charset="0"/>
              </a:rPr>
              <a:t>mzXML</a:t>
            </a:r>
            <a:r>
              <a:rPr lang="en-GB" b="0" dirty="0">
                <a:solidFill>
                  <a:schemeClr val="tx1"/>
                </a:solidFill>
                <a:latin typeface="Verdana" pitchFamily="34" charset="0"/>
              </a:rPr>
              <a:t> [1]</a:t>
            </a:r>
          </a:p>
          <a:p>
            <a:pPr algn="ctr" defTabSz="762000" eaLnBrk="0" hangingPunct="0">
              <a:defRPr/>
            </a:pPr>
            <a:r>
              <a:rPr lang="en-GB" b="0" dirty="0">
                <a:solidFill>
                  <a:schemeClr val="tx1"/>
                </a:solidFill>
                <a:latin typeface="Verdana" pitchFamily="34" charset="0"/>
              </a:rPr>
              <a:t>(open data format)</a:t>
            </a:r>
          </a:p>
          <a:p>
            <a:pPr algn="ctr" defTabSz="762000" eaLnBrk="0" hangingPunct="0">
              <a:defRPr/>
            </a:pPr>
            <a:endParaRPr lang="en-GB" sz="900" b="0" dirty="0">
              <a:solidFill>
                <a:schemeClr val="tx1"/>
              </a:solidFill>
              <a:latin typeface="Verdana" pitchFamily="34" charset="0"/>
            </a:endParaRPr>
          </a:p>
        </p:txBody>
      </p:sp>
      <p:sp>
        <p:nvSpPr>
          <p:cNvPr id="178" name="Pfeil nach rechts 177"/>
          <p:cNvSpPr/>
          <p:nvPr/>
        </p:nvSpPr>
        <p:spPr bwMode="auto">
          <a:xfrm rot="5400000">
            <a:off x="2717573" y="29151021"/>
            <a:ext cx="1175204" cy="1479550"/>
          </a:xfrm>
          <a:prstGeom prst="rightArrow">
            <a:avLst>
              <a:gd name="adj1" fmla="val 50000"/>
              <a:gd name="adj2" fmla="val 70557"/>
            </a:avLst>
          </a:prstGeom>
          <a:ln w="38100">
            <a:solidFill>
              <a:schemeClr val="tx2">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sp>
        <p:nvSpPr>
          <p:cNvPr id="180" name="Pfeil nach rechts 179"/>
          <p:cNvSpPr/>
          <p:nvPr/>
        </p:nvSpPr>
        <p:spPr bwMode="auto">
          <a:xfrm rot="5400000">
            <a:off x="3062288" y="31570144"/>
            <a:ext cx="552450" cy="444500"/>
          </a:xfrm>
          <a:prstGeom prst="rightArrow">
            <a:avLst>
              <a:gd name="adj1" fmla="val 50000"/>
              <a:gd name="adj2" fmla="val 87725"/>
            </a:avLst>
          </a:prstGeom>
          <a:ln w="28575" cmpd="sng">
            <a:solidFill>
              <a:schemeClr val="tx2">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sp>
        <p:nvSpPr>
          <p:cNvPr id="104" name="Text Box 139"/>
          <p:cNvSpPr txBox="1">
            <a:spLocks noChangeArrowheads="1"/>
          </p:cNvSpPr>
          <p:nvPr/>
        </p:nvSpPr>
        <p:spPr bwMode="auto">
          <a:xfrm>
            <a:off x="958850" y="19298769"/>
            <a:ext cx="4713288"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a:solidFill>
                  <a:schemeClr val="accent4">
                    <a:lumMod val="75000"/>
                    <a:lumOff val="25000"/>
                  </a:schemeClr>
                </a:solidFill>
                <a:latin typeface="Cambria" pitchFamily="18" charset="0"/>
              </a:rPr>
              <a:t>1. Pre-processing</a:t>
            </a:r>
            <a:endParaRPr lang="en-GB" sz="6000" b="0" dirty="0">
              <a:solidFill>
                <a:schemeClr val="accent4">
                  <a:lumMod val="75000"/>
                  <a:lumOff val="25000"/>
                </a:schemeClr>
              </a:solidFill>
              <a:latin typeface="Cambria" pitchFamily="18" charset="0"/>
            </a:endParaRPr>
          </a:p>
        </p:txBody>
      </p:sp>
      <p:sp>
        <p:nvSpPr>
          <p:cNvPr id="3" name="Text Box 139"/>
          <p:cNvSpPr txBox="1">
            <a:spLocks noChangeArrowheads="1"/>
          </p:cNvSpPr>
          <p:nvPr/>
        </p:nvSpPr>
        <p:spPr bwMode="auto">
          <a:xfrm>
            <a:off x="952500" y="7602388"/>
            <a:ext cx="11277599" cy="1200329"/>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eaLnBrk="0" hangingPunct="0">
              <a:defRPr/>
            </a:pPr>
            <a:r>
              <a:rPr lang="en-GB" sz="7200" b="0" dirty="0" smtClean="0">
                <a:solidFill>
                  <a:schemeClr val="accent4">
                    <a:lumMod val="75000"/>
                    <a:lumOff val="25000"/>
                  </a:schemeClr>
                </a:solidFill>
                <a:latin typeface="Cambria" pitchFamily="18" charset="0"/>
              </a:rPr>
              <a:t>Introduction</a:t>
            </a:r>
            <a:endParaRPr lang="en-GB" sz="9600" b="0" dirty="0">
              <a:solidFill>
                <a:schemeClr val="accent4">
                  <a:lumMod val="75000"/>
                  <a:lumOff val="25000"/>
                </a:schemeClr>
              </a:solidFill>
              <a:latin typeface="Cambria" pitchFamily="18" charset="0"/>
            </a:endParaRPr>
          </a:p>
        </p:txBody>
      </p:sp>
      <p:sp>
        <p:nvSpPr>
          <p:cNvPr id="6" name="Text Box 139"/>
          <p:cNvSpPr txBox="1">
            <a:spLocks noChangeArrowheads="1"/>
          </p:cNvSpPr>
          <p:nvPr/>
        </p:nvSpPr>
        <p:spPr bwMode="auto">
          <a:xfrm>
            <a:off x="13712825" y="7675413"/>
            <a:ext cx="11979275" cy="1107996"/>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eaLnBrk="0" hangingPunct="0">
              <a:defRPr/>
            </a:pPr>
            <a:r>
              <a:rPr lang="en-GB" sz="6600" b="0" dirty="0" smtClean="0">
                <a:solidFill>
                  <a:schemeClr val="accent4">
                    <a:lumMod val="75000"/>
                    <a:lumOff val="25000"/>
                  </a:schemeClr>
                </a:solidFill>
                <a:latin typeface="Cambria" pitchFamily="18" charset="0"/>
              </a:rPr>
              <a:t>LC-HRMS </a:t>
            </a:r>
            <a:r>
              <a:rPr lang="en-GB" sz="6600" b="0" dirty="0">
                <a:solidFill>
                  <a:schemeClr val="accent4">
                    <a:lumMod val="75000"/>
                    <a:lumOff val="25000"/>
                  </a:schemeClr>
                </a:solidFill>
                <a:latin typeface="Cambria" pitchFamily="18" charset="0"/>
              </a:rPr>
              <a:t>Data</a:t>
            </a:r>
          </a:p>
        </p:txBody>
      </p:sp>
      <p:sp>
        <p:nvSpPr>
          <p:cNvPr id="99" name="Text Box 139"/>
          <p:cNvSpPr txBox="1">
            <a:spLocks noChangeArrowheads="1"/>
          </p:cNvSpPr>
          <p:nvPr/>
        </p:nvSpPr>
        <p:spPr bwMode="auto">
          <a:xfrm>
            <a:off x="952500" y="18057344"/>
            <a:ext cx="19642755" cy="1107996"/>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eaLnBrk="0" hangingPunct="0">
              <a:defRPr/>
            </a:pPr>
            <a:r>
              <a:rPr lang="en-GB" sz="6600" b="0" dirty="0" smtClean="0">
                <a:solidFill>
                  <a:schemeClr val="accent4">
                    <a:lumMod val="75000"/>
                    <a:lumOff val="25000"/>
                  </a:schemeClr>
                </a:solidFill>
                <a:latin typeface="Cambria" pitchFamily="18" charset="0"/>
              </a:rPr>
              <a:t>Algorithm details</a:t>
            </a:r>
            <a:endParaRPr lang="en-GB" sz="6600" b="0" dirty="0">
              <a:solidFill>
                <a:schemeClr val="accent4">
                  <a:lumMod val="75000"/>
                  <a:lumOff val="25000"/>
                </a:schemeClr>
              </a:solidFill>
              <a:latin typeface="Cambria" pitchFamily="18" charset="0"/>
            </a:endParaRPr>
          </a:p>
        </p:txBody>
      </p:sp>
      <p:sp>
        <p:nvSpPr>
          <p:cNvPr id="147" name="Text Box 1388"/>
          <p:cNvSpPr txBox="1">
            <a:spLocks noChangeArrowheads="1"/>
          </p:cNvSpPr>
          <p:nvPr/>
        </p:nvSpPr>
        <p:spPr bwMode="auto">
          <a:xfrm>
            <a:off x="13538200" y="19973457"/>
            <a:ext cx="4718050"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283" name="Rectangle 1584"/>
          <p:cNvSpPr>
            <a:spLocks noChangeArrowheads="1"/>
          </p:cNvSpPr>
          <p:nvPr/>
        </p:nvSpPr>
        <p:spPr bwMode="auto">
          <a:xfrm>
            <a:off x="13515975" y="20406845"/>
            <a:ext cx="4740275" cy="7953458"/>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sz="2200" b="0" dirty="0" smtClean="0">
              <a:solidFill>
                <a:schemeClr val="tx1"/>
              </a:solidFill>
              <a:latin typeface="Verdana" pitchFamily="34" charset="0"/>
            </a:endParaRPr>
          </a:p>
          <a:p>
            <a:pPr algn="ctr" defTabSz="762000" eaLnBrk="0" hangingPunct="0">
              <a:defRPr/>
            </a:pPr>
            <a:r>
              <a:rPr lang="en-GB" b="0" dirty="0" smtClean="0">
                <a:solidFill>
                  <a:schemeClr val="tx1"/>
                </a:solidFill>
                <a:latin typeface="Verdana" pitchFamily="34" charset="0"/>
              </a:rPr>
              <a:t>Extract </a:t>
            </a:r>
            <a:r>
              <a:rPr lang="en-GB" dirty="0">
                <a:solidFill>
                  <a:schemeClr val="accent4">
                    <a:lumMod val="75000"/>
                    <a:lumOff val="25000"/>
                  </a:schemeClr>
                </a:solidFill>
                <a:latin typeface="Verdana" pitchFamily="34" charset="0"/>
              </a:rPr>
              <a:t>EIC</a:t>
            </a:r>
            <a:r>
              <a:rPr lang="en-GB" b="0" dirty="0">
                <a:solidFill>
                  <a:schemeClr val="tx1"/>
                </a:solidFill>
                <a:latin typeface="Verdana" pitchFamily="34" charset="0"/>
              </a:rPr>
              <a:t> for each m/z value group and separate </a:t>
            </a:r>
            <a:r>
              <a:rPr lang="en-GB" dirty="0">
                <a:solidFill>
                  <a:schemeClr val="accent4">
                    <a:lumMod val="75000"/>
                    <a:lumOff val="25000"/>
                  </a:schemeClr>
                </a:solidFill>
                <a:latin typeface="Verdana" pitchFamily="34" charset="0"/>
              </a:rPr>
              <a:t>chromatographic peaks </a:t>
            </a:r>
            <a:r>
              <a:rPr lang="en-GB" b="0" dirty="0" smtClean="0">
                <a:solidFill>
                  <a:schemeClr val="tx1"/>
                </a:solidFill>
                <a:latin typeface="Verdana" pitchFamily="34" charset="0"/>
              </a:rPr>
              <a:t>using </a:t>
            </a:r>
            <a:r>
              <a:rPr lang="en-GB" b="0" dirty="0" err="1" smtClean="0">
                <a:solidFill>
                  <a:schemeClr val="tx1"/>
                </a:solidFill>
                <a:latin typeface="Verdana" pitchFamily="34" charset="0"/>
              </a:rPr>
              <a:t>MassSpecWavelet</a:t>
            </a:r>
            <a:r>
              <a:rPr lang="en-GB" b="0" dirty="0" smtClean="0">
                <a:solidFill>
                  <a:schemeClr val="tx1"/>
                </a:solidFill>
                <a:latin typeface="Verdana" pitchFamily="34" charset="0"/>
              </a:rPr>
              <a:t> [3]</a:t>
            </a:r>
            <a:endParaRPr lang="en-GB" sz="2000"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3600"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1800" b="0" dirty="0" smtClean="0">
              <a:solidFill>
                <a:schemeClr val="tx1"/>
              </a:solidFill>
              <a:latin typeface="Verdana" pitchFamily="34" charset="0"/>
            </a:endParaRPr>
          </a:p>
          <a:p>
            <a:pPr algn="ctr" defTabSz="762000" eaLnBrk="0" hangingPunct="0">
              <a:defRPr/>
            </a:pPr>
            <a:endParaRPr lang="en-GB" sz="1800" b="0" dirty="0" smtClean="0">
              <a:solidFill>
                <a:schemeClr val="tx1"/>
              </a:solidFill>
              <a:latin typeface="Verdana" pitchFamily="34" charset="0"/>
            </a:endParaRPr>
          </a:p>
          <a:p>
            <a:pPr algn="ctr" defTabSz="762000" eaLnBrk="0" hangingPunct="0">
              <a:defRPr/>
            </a:pPr>
            <a:r>
              <a:rPr lang="en-GB" dirty="0" smtClean="0">
                <a:solidFill>
                  <a:schemeClr val="accent4">
                    <a:lumMod val="75000"/>
                    <a:lumOff val="25000"/>
                  </a:schemeClr>
                </a:solidFill>
                <a:latin typeface="Verdana" pitchFamily="34" charset="0"/>
              </a:rPr>
              <a:t>Verify</a:t>
            </a:r>
            <a:r>
              <a:rPr lang="en-GB" b="0" dirty="0" smtClean="0">
                <a:solidFill>
                  <a:schemeClr val="tx1"/>
                </a:solidFill>
                <a:latin typeface="Verdana" pitchFamily="34" charset="0"/>
              </a:rPr>
              <a:t> corresponding isotopologues by calculating their </a:t>
            </a:r>
            <a:r>
              <a:rPr lang="en-GB" dirty="0" smtClean="0">
                <a:solidFill>
                  <a:schemeClr val="accent4">
                    <a:lumMod val="75000"/>
                    <a:lumOff val="25000"/>
                  </a:schemeClr>
                </a:solidFill>
                <a:latin typeface="Verdana" pitchFamily="34" charset="0"/>
              </a:rPr>
              <a:t>correlation </a:t>
            </a:r>
            <a:r>
              <a:rPr lang="en-GB" dirty="0">
                <a:solidFill>
                  <a:schemeClr val="accent4">
                    <a:lumMod val="75000"/>
                    <a:lumOff val="25000"/>
                  </a:schemeClr>
                </a:solidFill>
                <a:latin typeface="Verdana" pitchFamily="34" charset="0"/>
              </a:rPr>
              <a:t>coefficient</a:t>
            </a:r>
          </a:p>
          <a:p>
            <a:pPr algn="ctr" defTabSz="762000" eaLnBrk="0" hangingPunct="0">
              <a:defRPr/>
            </a:pPr>
            <a:endParaRPr lang="en-GB" sz="1100" b="0" dirty="0">
              <a:solidFill>
                <a:schemeClr val="tx1"/>
              </a:solidFill>
              <a:latin typeface="Verdana" pitchFamily="34" charset="0"/>
            </a:endParaRPr>
          </a:p>
        </p:txBody>
      </p:sp>
      <p:cxnSp>
        <p:nvCxnSpPr>
          <p:cNvPr id="2449" name="Gerade Verbindung 205"/>
          <p:cNvCxnSpPr>
            <a:cxnSpLocks noChangeShapeType="1"/>
          </p:cNvCxnSpPr>
          <p:nvPr/>
        </p:nvCxnSpPr>
        <p:spPr bwMode="auto">
          <a:xfrm rot="5400000">
            <a:off x="13053219" y="23852513"/>
            <a:ext cx="2390775" cy="1587"/>
          </a:xfrm>
          <a:prstGeom prst="line">
            <a:avLst/>
          </a:prstGeom>
          <a:noFill/>
          <a:ln w="38100" cap="rnd" algn="ctr">
            <a:solidFill>
              <a:schemeClr val="tx1"/>
            </a:solidFill>
            <a:round/>
            <a:headEnd/>
            <a:tailEnd/>
          </a:ln>
        </p:spPr>
      </p:cxnSp>
      <p:sp>
        <p:nvSpPr>
          <p:cNvPr id="2450" name="Rectangle 1584"/>
          <p:cNvSpPr>
            <a:spLocks noChangeArrowheads="1"/>
          </p:cNvSpPr>
          <p:nvPr/>
        </p:nvSpPr>
        <p:spPr bwMode="auto">
          <a:xfrm rot="16200000">
            <a:off x="13103225" y="24004119"/>
            <a:ext cx="1679575" cy="460375"/>
          </a:xfrm>
          <a:prstGeom prst="rect">
            <a:avLst/>
          </a:prstGeom>
          <a:noFill/>
          <a:ln w="12700">
            <a:noFill/>
            <a:miter lim="800000"/>
            <a:headEnd/>
            <a:tailEnd/>
          </a:ln>
        </p:spPr>
        <p:txBody>
          <a:bodyPr lIns="0" tIns="44450" rIns="0" bIns="44450">
            <a:spAutoFit/>
          </a:bodyPr>
          <a:lstStyle/>
          <a:p>
            <a:pPr defTabSz="762000" eaLnBrk="0" hangingPunct="0"/>
            <a:r>
              <a:rPr lang="en-GB" b="0" dirty="0">
                <a:solidFill>
                  <a:schemeClr val="tx1"/>
                </a:solidFill>
                <a:latin typeface="Verdana" pitchFamily="34" charset="0"/>
              </a:rPr>
              <a:t>Intensity</a:t>
            </a:r>
          </a:p>
        </p:txBody>
      </p:sp>
      <p:sp>
        <p:nvSpPr>
          <p:cNvPr id="2451" name="Rectangle 1584"/>
          <p:cNvSpPr>
            <a:spLocks noChangeArrowheads="1"/>
          </p:cNvSpPr>
          <p:nvPr/>
        </p:nvSpPr>
        <p:spPr bwMode="auto">
          <a:xfrm>
            <a:off x="14249400" y="25024883"/>
            <a:ext cx="2363788" cy="369887"/>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Retention Time</a:t>
            </a:r>
          </a:p>
        </p:txBody>
      </p:sp>
      <p:cxnSp>
        <p:nvCxnSpPr>
          <p:cNvPr id="2452" name="Gerade Verbindung 212"/>
          <p:cNvCxnSpPr>
            <a:cxnSpLocks noChangeShapeType="1"/>
          </p:cNvCxnSpPr>
          <p:nvPr/>
        </p:nvCxnSpPr>
        <p:spPr bwMode="auto">
          <a:xfrm rot="10800000">
            <a:off x="14249400" y="25048694"/>
            <a:ext cx="3835400" cy="1588"/>
          </a:xfrm>
          <a:prstGeom prst="line">
            <a:avLst/>
          </a:prstGeom>
          <a:noFill/>
          <a:ln w="38100" cap="rnd" algn="ctr">
            <a:solidFill>
              <a:schemeClr val="tx1"/>
            </a:solidFill>
            <a:round/>
            <a:headEnd/>
            <a:tailEnd/>
          </a:ln>
        </p:spPr>
      </p:cxnSp>
      <p:cxnSp>
        <p:nvCxnSpPr>
          <p:cNvPr id="293" name="Gerade Verbindung 292"/>
          <p:cNvCxnSpPr/>
          <p:nvPr/>
        </p:nvCxnSpPr>
        <p:spPr bwMode="auto">
          <a:xfrm rot="16200000" flipH="1">
            <a:off x="14054137" y="24237481"/>
            <a:ext cx="3163889" cy="4763"/>
          </a:xfrm>
          <a:prstGeom prst="line">
            <a:avLst/>
          </a:prstGeom>
          <a:solidFill>
            <a:schemeClr val="accent1"/>
          </a:solidFill>
          <a:ln w="38100" cap="flat" cmpd="sng" algn="ctr">
            <a:solidFill>
              <a:schemeClr val="accent2">
                <a:lumMod val="75000"/>
              </a:schemeClr>
            </a:solidFill>
            <a:prstDash val="dashDot"/>
            <a:round/>
            <a:headEnd type="none" w="med" len="med"/>
            <a:tailEnd type="none" w="med" len="med"/>
          </a:ln>
          <a:effectLst/>
        </p:spPr>
      </p:cxnSp>
      <p:cxnSp>
        <p:nvCxnSpPr>
          <p:cNvPr id="295" name="Gerade Verbindung 294"/>
          <p:cNvCxnSpPr/>
          <p:nvPr/>
        </p:nvCxnSpPr>
        <p:spPr bwMode="auto">
          <a:xfrm rot="16200000" flipH="1">
            <a:off x="14685963" y="24210496"/>
            <a:ext cx="3217862" cy="4761"/>
          </a:xfrm>
          <a:prstGeom prst="line">
            <a:avLst/>
          </a:prstGeom>
          <a:solidFill>
            <a:schemeClr val="accent1"/>
          </a:solidFill>
          <a:ln w="38100" cap="flat" cmpd="sng" algn="ctr">
            <a:solidFill>
              <a:schemeClr val="accent2">
                <a:lumMod val="75000"/>
              </a:schemeClr>
            </a:solidFill>
            <a:prstDash val="dashDot"/>
            <a:round/>
            <a:headEnd type="none" w="med" len="med"/>
            <a:tailEnd type="none" w="med" len="med"/>
          </a:ln>
          <a:effectLst/>
        </p:spPr>
      </p:cxnSp>
      <p:cxnSp>
        <p:nvCxnSpPr>
          <p:cNvPr id="296" name="Gerade Verbindung 295"/>
          <p:cNvCxnSpPr/>
          <p:nvPr/>
        </p:nvCxnSpPr>
        <p:spPr bwMode="auto">
          <a:xfrm rot="5400000">
            <a:off x="15420578" y="24264072"/>
            <a:ext cx="3213894" cy="1588"/>
          </a:xfrm>
          <a:prstGeom prst="line">
            <a:avLst/>
          </a:prstGeom>
          <a:solidFill>
            <a:schemeClr val="accent1"/>
          </a:solidFill>
          <a:ln w="38100" cap="flat" cmpd="sng" algn="ctr">
            <a:solidFill>
              <a:schemeClr val="accent5">
                <a:lumMod val="50000"/>
              </a:schemeClr>
            </a:solidFill>
            <a:prstDash val="dashDot"/>
            <a:round/>
            <a:headEnd type="none" w="med" len="med"/>
            <a:tailEnd type="none" w="med" len="med"/>
          </a:ln>
          <a:effectLst/>
        </p:spPr>
      </p:cxnSp>
      <p:cxnSp>
        <p:nvCxnSpPr>
          <p:cNvPr id="298" name="Gerade Verbindung 297"/>
          <p:cNvCxnSpPr/>
          <p:nvPr/>
        </p:nvCxnSpPr>
        <p:spPr bwMode="auto">
          <a:xfrm rot="5400000">
            <a:off x="16098045" y="24239865"/>
            <a:ext cx="3163890" cy="3"/>
          </a:xfrm>
          <a:prstGeom prst="line">
            <a:avLst/>
          </a:prstGeom>
          <a:solidFill>
            <a:schemeClr val="accent1"/>
          </a:solidFill>
          <a:ln w="38100" cap="flat" cmpd="sng" algn="ctr">
            <a:solidFill>
              <a:schemeClr val="accent5">
                <a:lumMod val="50000"/>
              </a:schemeClr>
            </a:solidFill>
            <a:prstDash val="dashDot"/>
            <a:round/>
            <a:headEnd type="none" w="med" len="med"/>
            <a:tailEnd type="none" w="med" len="med"/>
          </a:ln>
          <a:effectLst/>
        </p:spPr>
      </p:cxnSp>
      <p:sp>
        <p:nvSpPr>
          <p:cNvPr id="291" name="Freihandform 290"/>
          <p:cNvSpPr/>
          <p:nvPr/>
        </p:nvSpPr>
        <p:spPr bwMode="auto">
          <a:xfrm>
            <a:off x="14290675" y="22932643"/>
            <a:ext cx="3759200" cy="909195"/>
          </a:xfrm>
          <a:custGeom>
            <a:avLst/>
            <a:gdLst>
              <a:gd name="connsiteX0" fmla="*/ 0 w 3759200"/>
              <a:gd name="connsiteY0" fmla="*/ 1221317 h 1341967"/>
              <a:gd name="connsiteX1" fmla="*/ 647700 w 3759200"/>
              <a:gd name="connsiteY1" fmla="*/ 1170517 h 1341967"/>
              <a:gd name="connsiteX2" fmla="*/ 1219200 w 3759200"/>
              <a:gd name="connsiteY2" fmla="*/ 1246717 h 1341967"/>
              <a:gd name="connsiteX3" fmla="*/ 1358900 w 3759200"/>
              <a:gd name="connsiteY3" fmla="*/ 1246717 h 1341967"/>
              <a:gd name="connsiteX4" fmla="*/ 1498600 w 3759200"/>
              <a:gd name="connsiteY4" fmla="*/ 675217 h 1341967"/>
              <a:gd name="connsiteX5" fmla="*/ 1714500 w 3759200"/>
              <a:gd name="connsiteY5" fmla="*/ 65617 h 1341967"/>
              <a:gd name="connsiteX6" fmla="*/ 1854200 w 3759200"/>
              <a:gd name="connsiteY6" fmla="*/ 1068917 h 1341967"/>
              <a:gd name="connsiteX7" fmla="*/ 2070100 w 3759200"/>
              <a:gd name="connsiteY7" fmla="*/ 1259417 h 1341967"/>
              <a:gd name="connsiteX8" fmla="*/ 2324100 w 3759200"/>
              <a:gd name="connsiteY8" fmla="*/ 1272117 h 1341967"/>
              <a:gd name="connsiteX9" fmla="*/ 2552700 w 3759200"/>
              <a:gd name="connsiteY9" fmla="*/ 1259417 h 1341967"/>
              <a:gd name="connsiteX10" fmla="*/ 2768600 w 3759200"/>
              <a:gd name="connsiteY10" fmla="*/ 1183217 h 1341967"/>
              <a:gd name="connsiteX11" fmla="*/ 2971800 w 3759200"/>
              <a:gd name="connsiteY11" fmla="*/ 522817 h 1341967"/>
              <a:gd name="connsiteX12" fmla="*/ 3136900 w 3759200"/>
              <a:gd name="connsiteY12" fmla="*/ 687917 h 1341967"/>
              <a:gd name="connsiteX13" fmla="*/ 3251200 w 3759200"/>
              <a:gd name="connsiteY13" fmla="*/ 1132417 h 1341967"/>
              <a:gd name="connsiteX14" fmla="*/ 3378200 w 3759200"/>
              <a:gd name="connsiteY14" fmla="*/ 1246717 h 1341967"/>
              <a:gd name="connsiteX15" fmla="*/ 3543300 w 3759200"/>
              <a:gd name="connsiteY15" fmla="*/ 1284817 h 1341967"/>
              <a:gd name="connsiteX16" fmla="*/ 3759200 w 3759200"/>
              <a:gd name="connsiteY16" fmla="*/ 1297517 h 1341967"/>
              <a:gd name="connsiteX0" fmla="*/ 0 w 3759200"/>
              <a:gd name="connsiteY0" fmla="*/ 1281640 h 1341967"/>
              <a:gd name="connsiteX1" fmla="*/ 647700 w 3759200"/>
              <a:gd name="connsiteY1" fmla="*/ 1170517 h 1341967"/>
              <a:gd name="connsiteX2" fmla="*/ 1219200 w 3759200"/>
              <a:gd name="connsiteY2" fmla="*/ 1246717 h 1341967"/>
              <a:gd name="connsiteX3" fmla="*/ 1358900 w 3759200"/>
              <a:gd name="connsiteY3" fmla="*/ 1246717 h 1341967"/>
              <a:gd name="connsiteX4" fmla="*/ 1498600 w 3759200"/>
              <a:gd name="connsiteY4" fmla="*/ 675217 h 1341967"/>
              <a:gd name="connsiteX5" fmla="*/ 1714500 w 3759200"/>
              <a:gd name="connsiteY5" fmla="*/ 65617 h 1341967"/>
              <a:gd name="connsiteX6" fmla="*/ 1854200 w 3759200"/>
              <a:gd name="connsiteY6" fmla="*/ 1068917 h 1341967"/>
              <a:gd name="connsiteX7" fmla="*/ 2070100 w 3759200"/>
              <a:gd name="connsiteY7" fmla="*/ 1259417 h 1341967"/>
              <a:gd name="connsiteX8" fmla="*/ 2324100 w 3759200"/>
              <a:gd name="connsiteY8" fmla="*/ 1272117 h 1341967"/>
              <a:gd name="connsiteX9" fmla="*/ 2552700 w 3759200"/>
              <a:gd name="connsiteY9" fmla="*/ 1259417 h 1341967"/>
              <a:gd name="connsiteX10" fmla="*/ 2768600 w 3759200"/>
              <a:gd name="connsiteY10" fmla="*/ 1183217 h 1341967"/>
              <a:gd name="connsiteX11" fmla="*/ 2971800 w 3759200"/>
              <a:gd name="connsiteY11" fmla="*/ 522817 h 1341967"/>
              <a:gd name="connsiteX12" fmla="*/ 3136900 w 3759200"/>
              <a:gd name="connsiteY12" fmla="*/ 687917 h 1341967"/>
              <a:gd name="connsiteX13" fmla="*/ 3251200 w 3759200"/>
              <a:gd name="connsiteY13" fmla="*/ 1132417 h 1341967"/>
              <a:gd name="connsiteX14" fmla="*/ 3378200 w 3759200"/>
              <a:gd name="connsiteY14" fmla="*/ 1246717 h 1341967"/>
              <a:gd name="connsiteX15" fmla="*/ 3543300 w 3759200"/>
              <a:gd name="connsiteY15" fmla="*/ 1284817 h 1341967"/>
              <a:gd name="connsiteX16" fmla="*/ 3759200 w 3759200"/>
              <a:gd name="connsiteY16" fmla="*/ 1297517 h 1341967"/>
              <a:gd name="connsiteX0" fmla="*/ 0 w 3759200"/>
              <a:gd name="connsiteY0" fmla="*/ 1281640 h 1341967"/>
              <a:gd name="connsiteX1" fmla="*/ 647700 w 3759200"/>
              <a:gd name="connsiteY1" fmla="*/ 1170517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05984"/>
              <a:gd name="connsiteX1" fmla="*/ 647700 w 3759200"/>
              <a:gd name="connsiteY1" fmla="*/ 1230840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30839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38250 w 3759200"/>
              <a:gd name="connsiteY3" fmla="*/ 1291165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38250 w 3759200"/>
              <a:gd name="connsiteY3" fmla="*/ 1291165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54200 w 3759200"/>
              <a:gd name="connsiteY7" fmla="*/ 1068919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82800 w 3759200"/>
              <a:gd name="connsiteY9" fmla="*/ 1254129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82800 w 3759200"/>
              <a:gd name="connsiteY9" fmla="*/ 1254129 h 1305986"/>
              <a:gd name="connsiteX10" fmla="*/ 2171700 w 3759200"/>
              <a:gd name="connsiteY10" fmla="*/ 1250952 h 1305986"/>
              <a:gd name="connsiteX11" fmla="*/ 2324100 w 3759200"/>
              <a:gd name="connsiteY11" fmla="*/ 1272119 h 1305986"/>
              <a:gd name="connsiteX12" fmla="*/ 2552700 w 3759200"/>
              <a:gd name="connsiteY12" fmla="*/ 1259419 h 1305986"/>
              <a:gd name="connsiteX13" fmla="*/ 2768600 w 3759200"/>
              <a:gd name="connsiteY13" fmla="*/ 1183219 h 1305986"/>
              <a:gd name="connsiteX14" fmla="*/ 2971800 w 3759200"/>
              <a:gd name="connsiteY14" fmla="*/ 522819 h 1305986"/>
              <a:gd name="connsiteX15" fmla="*/ 3136900 w 3759200"/>
              <a:gd name="connsiteY15" fmla="*/ 687919 h 1305986"/>
              <a:gd name="connsiteX16" fmla="*/ 3251200 w 3759200"/>
              <a:gd name="connsiteY16" fmla="*/ 1132419 h 1305986"/>
              <a:gd name="connsiteX17" fmla="*/ 3378200 w 3759200"/>
              <a:gd name="connsiteY17" fmla="*/ 1246719 h 1305986"/>
              <a:gd name="connsiteX18" fmla="*/ 3543300 w 3759200"/>
              <a:gd name="connsiteY18" fmla="*/ 1284819 h 1305986"/>
              <a:gd name="connsiteX19" fmla="*/ 3759200 w 3759200"/>
              <a:gd name="connsiteY19"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21867"/>
              <a:gd name="connsiteX1" fmla="*/ 647700 w 3759200"/>
              <a:gd name="connsiteY1" fmla="*/ 1291166 h 1321867"/>
              <a:gd name="connsiteX2" fmla="*/ 1095375 w 3759200"/>
              <a:gd name="connsiteY2" fmla="*/ 1292226 h 1321867"/>
              <a:gd name="connsiteX3" fmla="*/ 1238250 w 3759200"/>
              <a:gd name="connsiteY3" fmla="*/ 1291167 h 1321867"/>
              <a:gd name="connsiteX4" fmla="*/ 1358900 w 3759200"/>
              <a:gd name="connsiteY4" fmla="*/ 1246719 h 1321867"/>
              <a:gd name="connsiteX5" fmla="*/ 1498600 w 3759200"/>
              <a:gd name="connsiteY5" fmla="*/ 675219 h 1321867"/>
              <a:gd name="connsiteX6" fmla="*/ 1651000 w 3759200"/>
              <a:gd name="connsiteY6" fmla="*/ 65617 h 1321867"/>
              <a:gd name="connsiteX7" fmla="*/ 1873250 w 3759200"/>
              <a:gd name="connsiteY7" fmla="*/ 1068921 h 1321867"/>
              <a:gd name="connsiteX8" fmla="*/ 2070100 w 3759200"/>
              <a:gd name="connsiteY8" fmla="*/ 1259419 h 1321867"/>
              <a:gd name="connsiteX9" fmla="*/ 2324100 w 3759200"/>
              <a:gd name="connsiteY9" fmla="*/ 1272119 h 1321867"/>
              <a:gd name="connsiteX10" fmla="*/ 2552700 w 3759200"/>
              <a:gd name="connsiteY10" fmla="*/ 1259419 h 1321867"/>
              <a:gd name="connsiteX11" fmla="*/ 2768600 w 3759200"/>
              <a:gd name="connsiteY11" fmla="*/ 1183219 h 1321867"/>
              <a:gd name="connsiteX12" fmla="*/ 2971800 w 3759200"/>
              <a:gd name="connsiteY12" fmla="*/ 522819 h 1321867"/>
              <a:gd name="connsiteX13" fmla="*/ 3136900 w 3759200"/>
              <a:gd name="connsiteY13" fmla="*/ 687919 h 1321867"/>
              <a:gd name="connsiteX14" fmla="*/ 3251200 w 3759200"/>
              <a:gd name="connsiteY14" fmla="*/ 1132419 h 1321867"/>
              <a:gd name="connsiteX15" fmla="*/ 3378200 w 3759200"/>
              <a:gd name="connsiteY15" fmla="*/ 1246719 h 1321867"/>
              <a:gd name="connsiteX16" fmla="*/ 3543300 w 3759200"/>
              <a:gd name="connsiteY16" fmla="*/ 1284819 h 1321867"/>
              <a:gd name="connsiteX17" fmla="*/ 3759200 w 3759200"/>
              <a:gd name="connsiteY17" fmla="*/ 1297519 h 1321867"/>
              <a:gd name="connsiteX0" fmla="*/ 0 w 3759200"/>
              <a:gd name="connsiteY0" fmla="*/ 1281642 h 1321867"/>
              <a:gd name="connsiteX1" fmla="*/ 647700 w 3759200"/>
              <a:gd name="connsiteY1" fmla="*/ 1291166 h 1321867"/>
              <a:gd name="connsiteX2" fmla="*/ 1095375 w 3759200"/>
              <a:gd name="connsiteY2" fmla="*/ 1292226 h 1321867"/>
              <a:gd name="connsiteX3" fmla="*/ 1238250 w 3759200"/>
              <a:gd name="connsiteY3" fmla="*/ 1291167 h 1321867"/>
              <a:gd name="connsiteX4" fmla="*/ 1358900 w 3759200"/>
              <a:gd name="connsiteY4" fmla="*/ 1246719 h 1321867"/>
              <a:gd name="connsiteX5" fmla="*/ 1498600 w 3759200"/>
              <a:gd name="connsiteY5" fmla="*/ 675219 h 1321867"/>
              <a:gd name="connsiteX6" fmla="*/ 1651000 w 3759200"/>
              <a:gd name="connsiteY6" fmla="*/ 65617 h 1321867"/>
              <a:gd name="connsiteX7" fmla="*/ 1873250 w 3759200"/>
              <a:gd name="connsiteY7" fmla="*/ 1068921 h 1321867"/>
              <a:gd name="connsiteX8" fmla="*/ 2070100 w 3759200"/>
              <a:gd name="connsiteY8" fmla="*/ 1259419 h 1321867"/>
              <a:gd name="connsiteX9" fmla="*/ 2324100 w 3759200"/>
              <a:gd name="connsiteY9" fmla="*/ 1272119 h 1321867"/>
              <a:gd name="connsiteX10" fmla="*/ 2552700 w 3759200"/>
              <a:gd name="connsiteY10" fmla="*/ 1259419 h 1321867"/>
              <a:gd name="connsiteX11" fmla="*/ 2768600 w 3759200"/>
              <a:gd name="connsiteY11" fmla="*/ 1183219 h 1321867"/>
              <a:gd name="connsiteX12" fmla="*/ 2971800 w 3759200"/>
              <a:gd name="connsiteY12" fmla="*/ 522819 h 1321867"/>
              <a:gd name="connsiteX13" fmla="*/ 3136900 w 3759200"/>
              <a:gd name="connsiteY13" fmla="*/ 687919 h 1321867"/>
              <a:gd name="connsiteX14" fmla="*/ 3251200 w 3759200"/>
              <a:gd name="connsiteY14" fmla="*/ 1132419 h 1321867"/>
              <a:gd name="connsiteX15" fmla="*/ 3378200 w 3759200"/>
              <a:gd name="connsiteY15" fmla="*/ 1246719 h 1321867"/>
              <a:gd name="connsiteX16" fmla="*/ 3543300 w 3759200"/>
              <a:gd name="connsiteY16" fmla="*/ 1284819 h 1321867"/>
              <a:gd name="connsiteX17" fmla="*/ 3759200 w 3759200"/>
              <a:gd name="connsiteY17" fmla="*/ 1297519 h 1321867"/>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378200 w 3759200"/>
              <a:gd name="connsiteY13" fmla="*/ 1246719 h 1308102"/>
              <a:gd name="connsiteX14" fmla="*/ 3543300 w 3759200"/>
              <a:gd name="connsiteY14" fmla="*/ 1284819 h 1308102"/>
              <a:gd name="connsiteX15" fmla="*/ 3759200 w 3759200"/>
              <a:gd name="connsiteY15"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84819 h 1308102"/>
              <a:gd name="connsiteX14" fmla="*/ 3759200 w 3759200"/>
              <a:gd name="connsiteY14"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84819 h 1308102"/>
              <a:gd name="connsiteX14" fmla="*/ 3759200 w 3759200"/>
              <a:gd name="connsiteY14"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72121 h 1308102"/>
              <a:gd name="connsiteX14" fmla="*/ 3759200 w 3759200"/>
              <a:gd name="connsiteY14" fmla="*/ 1297519 h 130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59200" h="1308102">
                <a:moveTo>
                  <a:pt x="0" y="1281642"/>
                </a:moveTo>
                <a:cubicBezTo>
                  <a:pt x="222250" y="1254125"/>
                  <a:pt x="444500" y="1296987"/>
                  <a:pt x="647700" y="1291166"/>
                </a:cubicBezTo>
                <a:cubicBezTo>
                  <a:pt x="812800" y="1279171"/>
                  <a:pt x="1000125" y="1279526"/>
                  <a:pt x="1095375" y="1292226"/>
                </a:cubicBezTo>
                <a:cubicBezTo>
                  <a:pt x="1136650" y="1297165"/>
                  <a:pt x="1194329" y="1288698"/>
                  <a:pt x="1238250" y="1291167"/>
                </a:cubicBezTo>
                <a:cubicBezTo>
                  <a:pt x="1288963" y="1287287"/>
                  <a:pt x="1319566" y="1289051"/>
                  <a:pt x="1358900" y="1246719"/>
                </a:cubicBezTo>
                <a:cubicBezTo>
                  <a:pt x="1405467" y="1151469"/>
                  <a:pt x="1449917" y="872069"/>
                  <a:pt x="1498600" y="675219"/>
                </a:cubicBezTo>
                <a:cubicBezTo>
                  <a:pt x="1547283" y="478369"/>
                  <a:pt x="1588558" y="0"/>
                  <a:pt x="1651000" y="65617"/>
                </a:cubicBezTo>
                <a:cubicBezTo>
                  <a:pt x="1713442" y="131234"/>
                  <a:pt x="1700653" y="784230"/>
                  <a:pt x="1873250" y="1068921"/>
                </a:cubicBezTo>
                <a:cubicBezTo>
                  <a:pt x="1985433" y="1270005"/>
                  <a:pt x="2210858" y="1240369"/>
                  <a:pt x="2324100" y="1272119"/>
                </a:cubicBezTo>
                <a:cubicBezTo>
                  <a:pt x="2473325" y="1291169"/>
                  <a:pt x="2660650" y="1308102"/>
                  <a:pt x="2768600" y="1183219"/>
                </a:cubicBezTo>
                <a:cubicBezTo>
                  <a:pt x="2876550" y="1058336"/>
                  <a:pt x="2910417" y="605369"/>
                  <a:pt x="2971800" y="522819"/>
                </a:cubicBezTo>
                <a:cubicBezTo>
                  <a:pt x="3033183" y="440269"/>
                  <a:pt x="3090333" y="586319"/>
                  <a:pt x="3136900" y="687919"/>
                </a:cubicBezTo>
                <a:cubicBezTo>
                  <a:pt x="3183467" y="789519"/>
                  <a:pt x="3183467" y="1032936"/>
                  <a:pt x="3251200" y="1132419"/>
                </a:cubicBezTo>
                <a:cubicBezTo>
                  <a:pt x="3377672" y="1238253"/>
                  <a:pt x="3458633" y="1244604"/>
                  <a:pt x="3543300" y="1272121"/>
                </a:cubicBezTo>
                <a:cubicBezTo>
                  <a:pt x="3606800" y="1280588"/>
                  <a:pt x="3683000" y="1295402"/>
                  <a:pt x="3759200" y="1297519"/>
                </a:cubicBezTo>
              </a:path>
            </a:pathLst>
          </a:custGeom>
          <a:noFill/>
          <a:ln w="38100" cap="flat" cmpd="sng" algn="ctr">
            <a:solidFill>
              <a:schemeClr val="tx1">
                <a:lumMod val="85000"/>
                <a:lumOff val="15000"/>
              </a:schemeClr>
            </a:solid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sp>
        <p:nvSpPr>
          <p:cNvPr id="300" name="Rectangle 1584"/>
          <p:cNvSpPr>
            <a:spLocks noChangeArrowheads="1"/>
          </p:cNvSpPr>
          <p:nvPr/>
        </p:nvSpPr>
        <p:spPr bwMode="auto">
          <a:xfrm>
            <a:off x="15462250" y="25944044"/>
            <a:ext cx="1127125" cy="369887"/>
          </a:xfrm>
          <a:prstGeom prst="rect">
            <a:avLst/>
          </a:prstGeom>
          <a:noFill/>
          <a:ln w="12700">
            <a:noFill/>
            <a:miter lim="800000"/>
            <a:headEnd/>
            <a:tailEnd/>
          </a:ln>
        </p:spPr>
        <p:txBody>
          <a:bodyPr lIns="0" tIns="0" rIns="0" bIns="0">
            <a:spAutoFit/>
          </a:bodyPr>
          <a:lstStyle/>
          <a:p>
            <a:pPr defTabSz="762000" eaLnBrk="0" hangingPunct="0">
              <a:defRPr/>
            </a:pPr>
            <a:r>
              <a:rPr lang="en-GB" b="0" dirty="0">
                <a:solidFill>
                  <a:schemeClr val="accent2">
                    <a:lumMod val="75000"/>
                  </a:schemeClr>
                </a:solidFill>
                <a:latin typeface="Verdana" pitchFamily="34" charset="0"/>
              </a:rPr>
              <a:t>Peak 1</a:t>
            </a:r>
          </a:p>
        </p:txBody>
      </p:sp>
      <p:sp>
        <p:nvSpPr>
          <p:cNvPr id="301" name="Rectangle 1584"/>
          <p:cNvSpPr>
            <a:spLocks noChangeArrowheads="1"/>
          </p:cNvSpPr>
          <p:nvPr/>
        </p:nvSpPr>
        <p:spPr bwMode="auto">
          <a:xfrm>
            <a:off x="16849725" y="25944044"/>
            <a:ext cx="1127125" cy="369887"/>
          </a:xfrm>
          <a:prstGeom prst="rect">
            <a:avLst/>
          </a:prstGeom>
          <a:noFill/>
          <a:ln w="12700">
            <a:noFill/>
            <a:miter lim="800000"/>
            <a:headEnd/>
            <a:tailEnd/>
          </a:ln>
        </p:spPr>
        <p:txBody>
          <a:bodyPr lIns="0" tIns="0" rIns="0" bIns="0">
            <a:spAutoFit/>
          </a:bodyPr>
          <a:lstStyle/>
          <a:p>
            <a:pPr defTabSz="762000" eaLnBrk="0" hangingPunct="0">
              <a:defRPr/>
            </a:pPr>
            <a:r>
              <a:rPr lang="en-GB" b="0" dirty="0">
                <a:solidFill>
                  <a:schemeClr val="accent5">
                    <a:lumMod val="50000"/>
                  </a:schemeClr>
                </a:solidFill>
                <a:latin typeface="Verdana" pitchFamily="34" charset="0"/>
              </a:rPr>
              <a:t>Peak 2</a:t>
            </a:r>
          </a:p>
        </p:txBody>
      </p:sp>
      <p:sp>
        <p:nvSpPr>
          <p:cNvPr id="146" name="Text Box 139"/>
          <p:cNvSpPr txBox="1">
            <a:spLocks noChangeArrowheads="1"/>
          </p:cNvSpPr>
          <p:nvPr/>
        </p:nvSpPr>
        <p:spPr bwMode="auto">
          <a:xfrm>
            <a:off x="13538200" y="19298769"/>
            <a:ext cx="4022725"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lIns="0" rIns="0">
            <a:spAutoFit/>
          </a:bodyPr>
          <a:lstStyle/>
          <a:p>
            <a:pPr eaLnBrk="0" hangingPunct="0">
              <a:defRPr/>
            </a:pPr>
            <a:r>
              <a:rPr lang="en-GB" sz="4400" b="0" dirty="0">
                <a:solidFill>
                  <a:schemeClr val="accent4">
                    <a:lumMod val="75000"/>
                    <a:lumOff val="25000"/>
                  </a:schemeClr>
                </a:solidFill>
                <a:latin typeface="Cambria" pitchFamily="18" charset="0"/>
              </a:rPr>
              <a:t>3. Peak </a:t>
            </a:r>
            <a:r>
              <a:rPr lang="en-GB" sz="4400" b="0" dirty="0" smtClean="0">
                <a:solidFill>
                  <a:schemeClr val="accent4">
                    <a:lumMod val="75000"/>
                    <a:lumOff val="25000"/>
                  </a:schemeClr>
                </a:solidFill>
                <a:latin typeface="Cambria" pitchFamily="18" charset="0"/>
              </a:rPr>
              <a:t>picking</a:t>
            </a:r>
            <a:endParaRPr lang="en-GB" sz="6000" b="0" dirty="0">
              <a:solidFill>
                <a:schemeClr val="accent4">
                  <a:lumMod val="75000"/>
                  <a:lumOff val="25000"/>
                </a:schemeClr>
              </a:solidFill>
              <a:latin typeface="Cambria" pitchFamily="18" charset="0"/>
            </a:endParaRPr>
          </a:p>
        </p:txBody>
      </p:sp>
      <p:sp>
        <p:nvSpPr>
          <p:cNvPr id="149" name="Text Box 1388"/>
          <p:cNvSpPr txBox="1">
            <a:spLocks noChangeArrowheads="1"/>
          </p:cNvSpPr>
          <p:nvPr/>
        </p:nvSpPr>
        <p:spPr bwMode="auto">
          <a:xfrm>
            <a:off x="19777075" y="19973457"/>
            <a:ext cx="4741863"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148" name="Text Box 139"/>
          <p:cNvSpPr txBox="1">
            <a:spLocks noChangeArrowheads="1"/>
          </p:cNvSpPr>
          <p:nvPr/>
        </p:nvSpPr>
        <p:spPr bwMode="auto">
          <a:xfrm>
            <a:off x="19777076" y="19298769"/>
            <a:ext cx="4741862"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a:solidFill>
                  <a:schemeClr val="accent4">
                    <a:lumMod val="75000"/>
                    <a:lumOff val="25000"/>
                  </a:schemeClr>
                </a:solidFill>
                <a:latin typeface="Cambria" pitchFamily="18" charset="0"/>
              </a:rPr>
              <a:t>4. </a:t>
            </a:r>
            <a:r>
              <a:rPr lang="en-GB" sz="4400" b="0" dirty="0" smtClean="0">
                <a:solidFill>
                  <a:schemeClr val="accent4">
                    <a:lumMod val="75000"/>
                    <a:lumOff val="25000"/>
                  </a:schemeClr>
                </a:solidFill>
                <a:latin typeface="Cambria" pitchFamily="18" charset="0"/>
              </a:rPr>
              <a:t>Feature grouping</a:t>
            </a:r>
            <a:endParaRPr lang="en-GB" sz="6600" b="0" dirty="0">
              <a:solidFill>
                <a:schemeClr val="accent4">
                  <a:lumMod val="75000"/>
                  <a:lumOff val="25000"/>
                </a:schemeClr>
              </a:solidFill>
              <a:latin typeface="Cambria" pitchFamily="18" charset="0"/>
            </a:endParaRPr>
          </a:p>
        </p:txBody>
      </p:sp>
      <p:grpSp>
        <p:nvGrpSpPr>
          <p:cNvPr id="2134" name="Gruppieren 264"/>
          <p:cNvGrpSpPr>
            <a:grpSpLocks/>
          </p:cNvGrpSpPr>
          <p:nvPr/>
        </p:nvGrpSpPr>
        <p:grpSpPr bwMode="auto">
          <a:xfrm>
            <a:off x="25860375" y="19298769"/>
            <a:ext cx="5184774" cy="6122267"/>
            <a:chOff x="21018499" y="20142200"/>
            <a:chExt cx="5184771" cy="6122267"/>
          </a:xfrm>
        </p:grpSpPr>
        <p:sp>
          <p:nvSpPr>
            <p:cNvPr id="151" name="Text Box 1388"/>
            <p:cNvSpPr txBox="1">
              <a:spLocks noChangeArrowheads="1"/>
            </p:cNvSpPr>
            <p:nvPr/>
          </p:nvSpPr>
          <p:spPr bwMode="auto">
            <a:xfrm>
              <a:off x="21266150" y="20816888"/>
              <a:ext cx="4714872" cy="5556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327" name="Rectangle 1584"/>
            <p:cNvSpPr>
              <a:spLocks noChangeArrowheads="1"/>
            </p:cNvSpPr>
            <p:nvPr/>
          </p:nvSpPr>
          <p:spPr bwMode="auto">
            <a:xfrm>
              <a:off x="21239163" y="21250275"/>
              <a:ext cx="4741859" cy="2921313"/>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0488" tIns="44450" rIns="90488" bIns="44450">
              <a:spAutoFit/>
            </a:bodyPr>
            <a:lstStyle/>
            <a:p>
              <a:pPr algn="ctr" defTabSz="762000" eaLnBrk="0" hangingPunct="0">
                <a:defRPr/>
              </a:pPr>
              <a:endParaRPr lang="en-GB" sz="2200" dirty="0" smtClean="0">
                <a:solidFill>
                  <a:schemeClr val="accent4">
                    <a:lumMod val="75000"/>
                    <a:lumOff val="25000"/>
                  </a:schemeClr>
                </a:solidFill>
                <a:latin typeface="Verdana" pitchFamily="34" charset="0"/>
              </a:endParaRPr>
            </a:p>
            <a:p>
              <a:pPr marL="338138" indent="298450" defTabSz="762000" eaLnBrk="0" hangingPunct="0">
                <a:buFont typeface="Arial" pitchFamily="34" charset="0"/>
                <a:buChar char="•"/>
                <a:tabLst>
                  <a:tab pos="795338" algn="l"/>
                </a:tabLst>
                <a:defRPr/>
              </a:pPr>
              <a:r>
                <a:rPr lang="en-GB" b="0" dirty="0" smtClean="0">
                  <a:solidFill>
                    <a:schemeClr val="tx1"/>
                  </a:solidFill>
                  <a:latin typeface="Verdana" pitchFamily="34" charset="0"/>
                </a:rPr>
                <a:t>Biological </a:t>
              </a:r>
              <a:r>
                <a:rPr lang="en-GB" b="0" dirty="0">
                  <a:solidFill>
                    <a:schemeClr val="tx1"/>
                  </a:solidFill>
                  <a:latin typeface="Verdana" pitchFamily="34" charset="0"/>
                </a:rPr>
                <a:t>replicates</a:t>
              </a:r>
            </a:p>
            <a:p>
              <a:pPr marL="338138" indent="298450" defTabSz="762000" eaLnBrk="0" hangingPunct="0">
                <a:buFont typeface="Arial" pitchFamily="34" charset="0"/>
                <a:buChar char="•"/>
                <a:tabLst>
                  <a:tab pos="795338" algn="l"/>
                </a:tabLst>
                <a:defRPr/>
              </a:pPr>
              <a:r>
                <a:rPr lang="en-GB" b="0" dirty="0">
                  <a:solidFill>
                    <a:schemeClr val="tx1"/>
                  </a:solidFill>
                  <a:latin typeface="Verdana" pitchFamily="34" charset="0"/>
                </a:rPr>
                <a:t>Technical replicates</a:t>
              </a:r>
            </a:p>
            <a:p>
              <a:pPr marL="338138" indent="298450" defTabSz="762000" eaLnBrk="0" hangingPunct="0">
                <a:buFont typeface="Arial" pitchFamily="34" charset="0"/>
                <a:buChar char="•"/>
                <a:tabLst>
                  <a:tab pos="795338" algn="l"/>
                </a:tabLst>
                <a:defRPr/>
              </a:pPr>
              <a:r>
                <a:rPr lang="en-GB" b="0" dirty="0">
                  <a:solidFill>
                    <a:schemeClr val="tx1"/>
                  </a:solidFill>
                  <a:latin typeface="Verdana" pitchFamily="34" charset="0"/>
                </a:rPr>
                <a:t>Time series analysis</a:t>
              </a:r>
            </a:p>
            <a:p>
              <a:pPr marL="338138" indent="298450" defTabSz="762000" eaLnBrk="0" hangingPunct="0">
                <a:buFont typeface="Arial" pitchFamily="34" charset="0"/>
                <a:buChar char="•"/>
                <a:tabLst>
                  <a:tab pos="636588" algn="l"/>
                </a:tabLst>
                <a:defRPr/>
              </a:pPr>
              <a:r>
                <a:rPr lang="en-GB" b="0" dirty="0" smtClean="0">
                  <a:solidFill>
                    <a:schemeClr val="tx1"/>
                  </a:solidFill>
                  <a:latin typeface="Verdana" pitchFamily="34" charset="0"/>
                </a:rPr>
                <a:t>Comparison </a:t>
              </a:r>
              <a:r>
                <a:rPr lang="en-GB" b="0" dirty="0">
                  <a:solidFill>
                    <a:schemeClr val="tx1"/>
                  </a:solidFill>
                  <a:latin typeface="Verdana" pitchFamily="34" charset="0"/>
                </a:rPr>
                <a:t>wild type &amp; 	</a:t>
              </a:r>
              <a:r>
                <a:rPr lang="en-GB" b="0" dirty="0" smtClean="0">
                  <a:solidFill>
                    <a:schemeClr val="tx1"/>
                  </a:solidFill>
                  <a:latin typeface="Verdana" pitchFamily="34" charset="0"/>
                </a:rPr>
                <a:t>mutant(s)</a:t>
              </a:r>
              <a:endParaRPr lang="en-GB" b="0" dirty="0">
                <a:solidFill>
                  <a:schemeClr val="tx1"/>
                </a:solidFill>
                <a:latin typeface="Verdana" pitchFamily="34" charset="0"/>
              </a:endParaRPr>
            </a:p>
            <a:p>
              <a:pPr marL="338138" indent="298450" defTabSz="762000" eaLnBrk="0" hangingPunct="0">
                <a:buFont typeface="Arial" pitchFamily="34" charset="0"/>
                <a:buChar char="•"/>
                <a:tabLst>
                  <a:tab pos="636588" algn="l"/>
                </a:tabLst>
                <a:defRPr/>
              </a:pPr>
              <a:r>
                <a:rPr lang="en-GB" b="0" dirty="0">
                  <a:solidFill>
                    <a:schemeClr val="tx1"/>
                  </a:solidFill>
                  <a:latin typeface="Verdana" pitchFamily="34" charset="0"/>
                </a:rPr>
                <a:t>..</a:t>
              </a:r>
            </a:p>
            <a:p>
              <a:pPr marL="338138" indent="298450" defTabSz="762000" eaLnBrk="0" hangingPunct="0">
                <a:tabLst>
                  <a:tab pos="636588" algn="l"/>
                </a:tabLst>
                <a:defRPr/>
              </a:pPr>
              <a:endParaRPr lang="en-GB" sz="1800" b="0" dirty="0">
                <a:solidFill>
                  <a:schemeClr val="tx1"/>
                </a:solidFill>
                <a:latin typeface="Verdana" pitchFamily="34" charset="0"/>
              </a:endParaRPr>
            </a:p>
          </p:txBody>
        </p:sp>
        <p:sp>
          <p:nvSpPr>
            <p:cNvPr id="2405" name="Runde Klammer links 328"/>
            <p:cNvSpPr>
              <a:spLocks/>
            </p:cNvSpPr>
            <p:nvPr/>
          </p:nvSpPr>
          <p:spPr bwMode="auto">
            <a:xfrm>
              <a:off x="21018499" y="20215225"/>
              <a:ext cx="522288" cy="6035675"/>
            </a:xfrm>
            <a:prstGeom prst="leftBracket">
              <a:avLst>
                <a:gd name="adj" fmla="val 0"/>
              </a:avLst>
            </a:prstGeom>
            <a:noFill/>
            <a:ln w="38100" algn="ctr">
              <a:solidFill>
                <a:schemeClr val="tx1"/>
              </a:solidFill>
              <a:round/>
              <a:headEnd/>
              <a:tailEnd/>
            </a:ln>
            <a:effectLst>
              <a:outerShdw blurRad="50800" dist="38100" dir="2700000" algn="tl" rotWithShape="0">
                <a:prstClr val="black">
                  <a:alpha val="40000"/>
                </a:prstClr>
              </a:outerShdw>
            </a:effectLst>
          </p:spPr>
          <p:txBody>
            <a:bodyPr/>
            <a:lstStyle/>
            <a:p>
              <a:pPr eaLnBrk="0" hangingPunct="0"/>
              <a:endParaRPr lang="en-US">
                <a:solidFill>
                  <a:schemeClr val="tx1"/>
                </a:solidFill>
              </a:endParaRPr>
            </a:p>
          </p:txBody>
        </p:sp>
        <p:sp>
          <p:nvSpPr>
            <p:cNvPr id="2406" name="Runde Klammer links 331"/>
            <p:cNvSpPr>
              <a:spLocks/>
            </p:cNvSpPr>
            <p:nvPr/>
          </p:nvSpPr>
          <p:spPr bwMode="auto">
            <a:xfrm rot="10800000">
              <a:off x="25679395" y="20215224"/>
              <a:ext cx="523875" cy="6049243"/>
            </a:xfrm>
            <a:prstGeom prst="leftBracket">
              <a:avLst>
                <a:gd name="adj" fmla="val 0"/>
              </a:avLst>
            </a:prstGeom>
            <a:noFill/>
            <a:ln w="38100" algn="ctr">
              <a:solidFill>
                <a:schemeClr val="tx1"/>
              </a:solidFill>
              <a:round/>
              <a:headEnd/>
              <a:tailEnd/>
            </a:ln>
            <a:effectLst>
              <a:outerShdw blurRad="50800" dist="38100" dir="2700000" algn="tl" rotWithShape="0">
                <a:prstClr val="black">
                  <a:alpha val="40000"/>
                </a:prstClr>
              </a:outerShdw>
            </a:effectLst>
          </p:spPr>
          <p:txBody>
            <a:bodyPr/>
            <a:lstStyle/>
            <a:p>
              <a:pPr eaLnBrk="0" hangingPunct="0"/>
              <a:endParaRPr lang="en-US">
                <a:solidFill>
                  <a:schemeClr val="tx1"/>
                </a:solidFill>
              </a:endParaRPr>
            </a:p>
          </p:txBody>
        </p:sp>
        <p:sp>
          <p:nvSpPr>
            <p:cNvPr id="335" name="Rectangle 1584"/>
            <p:cNvSpPr>
              <a:spLocks noChangeArrowheads="1"/>
            </p:cNvSpPr>
            <p:nvPr/>
          </p:nvSpPr>
          <p:spPr bwMode="auto">
            <a:xfrm rot="16200000">
              <a:off x="24768652" y="24768657"/>
              <a:ext cx="1771643" cy="951542"/>
            </a:xfrm>
            <a:prstGeom prst="rect">
              <a:avLst/>
            </a:prstGeom>
            <a:noFill/>
            <a:ln w="28575">
              <a:noFill/>
              <a:headEnd/>
              <a:tailEnd/>
            </a:ln>
            <a:effectLst/>
          </p:spPr>
          <p:style>
            <a:lnRef idx="2">
              <a:schemeClr val="accent4"/>
            </a:lnRef>
            <a:fillRef idx="1">
              <a:schemeClr val="lt1"/>
            </a:fillRef>
            <a:effectRef idx="0">
              <a:schemeClr val="accent4"/>
            </a:effectRef>
            <a:fontRef idx="minor">
              <a:schemeClr val="dk1"/>
            </a:fontRef>
          </p:style>
          <p:txBody>
            <a:bodyPr wrap="square" lIns="0" tIns="44450" rIns="90488" bIns="44450">
              <a:spAutoFit/>
            </a:bodyPr>
            <a:lstStyle/>
            <a:p>
              <a:pPr defTabSz="762000" eaLnBrk="0" hangingPunct="0">
                <a:defRPr/>
              </a:pPr>
              <a:r>
                <a:rPr lang="en-GB" sz="2800" b="0" dirty="0" smtClean="0">
                  <a:solidFill>
                    <a:schemeClr val="tx1">
                      <a:lumMod val="50000"/>
                      <a:lumOff val="50000"/>
                    </a:schemeClr>
                  </a:solidFill>
                  <a:latin typeface="Verdana" pitchFamily="34" charset="0"/>
                </a:rPr>
                <a:t>Further  analysis</a:t>
              </a:r>
              <a:endParaRPr lang="en-GB" b="0" dirty="0">
                <a:solidFill>
                  <a:schemeClr val="tx1">
                    <a:lumMod val="50000"/>
                    <a:lumOff val="50000"/>
                  </a:schemeClr>
                </a:solidFill>
                <a:latin typeface="Verdana" pitchFamily="34" charset="0"/>
              </a:endParaRPr>
            </a:p>
          </p:txBody>
        </p:sp>
        <p:sp>
          <p:nvSpPr>
            <p:cNvPr id="150" name="Text Box 139"/>
            <p:cNvSpPr txBox="1">
              <a:spLocks noChangeArrowheads="1"/>
            </p:cNvSpPr>
            <p:nvPr/>
          </p:nvSpPr>
          <p:spPr bwMode="auto">
            <a:xfrm>
              <a:off x="21266149" y="20142200"/>
              <a:ext cx="4714872"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smtClean="0">
                  <a:solidFill>
                    <a:schemeClr val="accent4">
                      <a:lumMod val="75000"/>
                      <a:lumOff val="25000"/>
                    </a:schemeClr>
                  </a:solidFill>
                  <a:latin typeface="Cambria" pitchFamily="18" charset="0"/>
                </a:rPr>
                <a:t>Statistical analysis</a:t>
              </a:r>
              <a:endParaRPr lang="en-GB" sz="6000" b="0" dirty="0">
                <a:solidFill>
                  <a:schemeClr val="accent4">
                    <a:lumMod val="75000"/>
                    <a:lumOff val="25000"/>
                  </a:schemeClr>
                </a:solidFill>
                <a:latin typeface="Cambria" pitchFamily="18" charset="0"/>
              </a:endParaRPr>
            </a:p>
          </p:txBody>
        </p:sp>
      </p:grpSp>
      <p:sp>
        <p:nvSpPr>
          <p:cNvPr id="340" name="Text Box 139"/>
          <p:cNvSpPr txBox="1">
            <a:spLocks noChangeArrowheads="1"/>
          </p:cNvSpPr>
          <p:nvPr/>
        </p:nvSpPr>
        <p:spPr bwMode="auto">
          <a:xfrm>
            <a:off x="952499" y="34191929"/>
            <a:ext cx="24980901" cy="1015663"/>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pPr eaLnBrk="0" hangingPunct="0">
              <a:defRPr/>
            </a:pPr>
            <a:r>
              <a:rPr lang="en-GB" sz="6600" b="0" dirty="0">
                <a:solidFill>
                  <a:schemeClr val="accent4">
                    <a:lumMod val="75000"/>
                    <a:lumOff val="25000"/>
                  </a:schemeClr>
                </a:solidFill>
                <a:latin typeface="Cambria" pitchFamily="18" charset="0"/>
              </a:rPr>
              <a:t>Verification of </a:t>
            </a:r>
            <a:r>
              <a:rPr lang="en-GB" sz="6600" b="0" dirty="0" smtClean="0">
                <a:solidFill>
                  <a:schemeClr val="accent4">
                    <a:lumMod val="75000"/>
                    <a:lumOff val="25000"/>
                  </a:schemeClr>
                </a:solidFill>
                <a:latin typeface="Cambria" pitchFamily="18" charset="0"/>
              </a:rPr>
              <a:t>MetExtract </a:t>
            </a:r>
            <a:endParaRPr lang="en-GB" sz="6600" b="0" dirty="0">
              <a:solidFill>
                <a:schemeClr val="accent4">
                  <a:lumMod val="75000"/>
                  <a:lumOff val="25000"/>
                </a:schemeClr>
              </a:solidFill>
              <a:latin typeface="Cambria" pitchFamily="18" charset="0"/>
            </a:endParaRPr>
          </a:p>
        </p:txBody>
      </p:sp>
      <p:sp>
        <p:nvSpPr>
          <p:cNvPr id="247" name="Text Box 1388"/>
          <p:cNvSpPr txBox="1">
            <a:spLocks noChangeArrowheads="1"/>
          </p:cNvSpPr>
          <p:nvPr/>
        </p:nvSpPr>
        <p:spPr bwMode="auto">
          <a:xfrm>
            <a:off x="974725" y="36157253"/>
            <a:ext cx="9051926" cy="7315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249" name="Text Box 139"/>
          <p:cNvSpPr txBox="1">
            <a:spLocks noChangeArrowheads="1"/>
          </p:cNvSpPr>
          <p:nvPr/>
        </p:nvSpPr>
        <p:spPr bwMode="auto">
          <a:xfrm>
            <a:off x="958849" y="35506379"/>
            <a:ext cx="9763126"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rIns="0">
            <a:spAutoFit/>
          </a:bodyPr>
          <a:lstStyle/>
          <a:p>
            <a:pPr eaLnBrk="0" hangingPunct="0">
              <a:defRPr/>
            </a:pPr>
            <a:r>
              <a:rPr lang="en-GB" sz="4400" b="0" dirty="0" smtClean="0">
                <a:solidFill>
                  <a:schemeClr val="accent4">
                    <a:lumMod val="75000"/>
                    <a:lumOff val="25000"/>
                  </a:schemeClr>
                </a:solidFill>
                <a:latin typeface="Cambria" pitchFamily="18" charset="0"/>
              </a:rPr>
              <a:t>Experimental Setup &amp; Results</a:t>
            </a:r>
            <a:endParaRPr lang="en-GB" sz="6000" b="0" dirty="0">
              <a:solidFill>
                <a:schemeClr val="accent4">
                  <a:lumMod val="75000"/>
                  <a:lumOff val="25000"/>
                </a:schemeClr>
              </a:solidFill>
              <a:latin typeface="Cambria" pitchFamily="18" charset="0"/>
            </a:endParaRPr>
          </a:p>
        </p:txBody>
      </p:sp>
      <p:sp>
        <p:nvSpPr>
          <p:cNvPr id="250" name="Rectangle 1584"/>
          <p:cNvSpPr>
            <a:spLocks noChangeArrowheads="1"/>
          </p:cNvSpPr>
          <p:nvPr/>
        </p:nvSpPr>
        <p:spPr bwMode="auto">
          <a:xfrm>
            <a:off x="952500" y="36674779"/>
            <a:ext cx="9074152" cy="4152419"/>
          </a:xfrm>
          <a:prstGeom prst="rect">
            <a:avLst/>
          </a:prstGeom>
          <a:noFill/>
          <a:ln w="12700">
            <a:noFill/>
            <a:miter lim="800000"/>
            <a:headEnd/>
            <a:tailEnd/>
          </a:ln>
        </p:spPr>
        <p:txBody>
          <a:bodyPr wrap="square" lIns="90488" tIns="44450" rIns="90488" bIns="44450">
            <a:spAutoFit/>
          </a:bodyPr>
          <a:lstStyle/>
          <a:p>
            <a:pPr algn="just" defTabSz="762000" eaLnBrk="0" hangingPunct="0">
              <a:defRPr/>
            </a:pPr>
            <a:r>
              <a:rPr lang="en-GB" b="0" dirty="0">
                <a:solidFill>
                  <a:schemeClr val="tx1"/>
                </a:solidFill>
                <a:latin typeface="Verdana" pitchFamily="34" charset="0"/>
              </a:rPr>
              <a:t>Verification of the algorithms performance was done using </a:t>
            </a:r>
            <a:r>
              <a:rPr lang="en-GB" dirty="0">
                <a:solidFill>
                  <a:schemeClr val="accent4">
                    <a:lumMod val="75000"/>
                    <a:lumOff val="25000"/>
                  </a:schemeClr>
                </a:solidFill>
                <a:latin typeface="Verdana" pitchFamily="34" charset="0"/>
              </a:rPr>
              <a:t>19 mycotoxin substances </a:t>
            </a:r>
            <a:r>
              <a:rPr lang="en-GB" b="0" dirty="0">
                <a:solidFill>
                  <a:schemeClr val="tx1"/>
                </a:solidFill>
                <a:latin typeface="Verdana" pitchFamily="34" charset="0"/>
              </a:rPr>
              <a:t>available as </a:t>
            </a:r>
            <a:r>
              <a:rPr lang="en-GB" b="0" baseline="30000" dirty="0">
                <a:solidFill>
                  <a:schemeClr val="tx1"/>
                </a:solidFill>
                <a:latin typeface="Verdana" pitchFamily="34" charset="0"/>
              </a:rPr>
              <a:t>12</a:t>
            </a:r>
            <a:r>
              <a:rPr lang="en-GB" b="0" dirty="0">
                <a:solidFill>
                  <a:schemeClr val="tx1"/>
                </a:solidFill>
                <a:latin typeface="Verdana" pitchFamily="34" charset="0"/>
              </a:rPr>
              <a:t>C- and </a:t>
            </a:r>
            <a:r>
              <a:rPr lang="en-GB" b="0" baseline="30000" dirty="0">
                <a:solidFill>
                  <a:schemeClr val="tx1"/>
                </a:solidFill>
                <a:latin typeface="Verdana" pitchFamily="34" charset="0"/>
              </a:rPr>
              <a:t>13</a:t>
            </a:r>
            <a:r>
              <a:rPr lang="en-GB" b="0" dirty="0">
                <a:solidFill>
                  <a:schemeClr val="tx1"/>
                </a:solidFill>
                <a:latin typeface="Verdana" pitchFamily="34" charset="0"/>
              </a:rPr>
              <a:t>C- labelled pure </a:t>
            </a:r>
            <a:r>
              <a:rPr lang="en-GB" b="0" dirty="0" smtClean="0">
                <a:solidFill>
                  <a:schemeClr val="tx1"/>
                </a:solidFill>
                <a:latin typeface="Verdana" pitchFamily="34" charset="0"/>
              </a:rPr>
              <a:t>standards</a:t>
            </a:r>
          </a:p>
          <a:p>
            <a:pPr algn="just" defTabSz="762000" eaLnBrk="0" hangingPunct="0">
              <a:defRPr/>
            </a:pPr>
            <a:endParaRPr lang="en-GB" dirty="0" smtClean="0">
              <a:solidFill>
                <a:schemeClr val="accent4">
                  <a:lumMod val="75000"/>
                  <a:lumOff val="25000"/>
                </a:schemeClr>
              </a:solidFill>
              <a:latin typeface="Verdana" pitchFamily="34" charset="0"/>
            </a:endParaRPr>
          </a:p>
          <a:p>
            <a:pPr algn="just" defTabSz="762000" eaLnBrk="0" hangingPunct="0">
              <a:defRPr/>
            </a:pPr>
            <a:r>
              <a:rPr lang="en-GB" dirty="0" smtClean="0">
                <a:solidFill>
                  <a:schemeClr val="accent4">
                    <a:lumMod val="75000"/>
                    <a:lumOff val="25000"/>
                  </a:schemeClr>
                </a:solidFill>
                <a:latin typeface="Verdana" pitchFamily="34" charset="0"/>
              </a:rPr>
              <a:t>17</a:t>
            </a:r>
            <a:r>
              <a:rPr lang="en-GB" b="0" dirty="0" smtClean="0">
                <a:solidFill>
                  <a:schemeClr val="tx1"/>
                </a:solidFill>
                <a:latin typeface="Verdana" pitchFamily="34" charset="0"/>
              </a:rPr>
              <a:t> </a:t>
            </a:r>
            <a:r>
              <a:rPr lang="en-GB" dirty="0" smtClean="0">
                <a:solidFill>
                  <a:schemeClr val="accent4">
                    <a:lumMod val="75000"/>
                    <a:lumOff val="25000"/>
                  </a:schemeClr>
                </a:solidFill>
                <a:latin typeface="Verdana" pitchFamily="34" charset="0"/>
              </a:rPr>
              <a:t>have been correctly assigned </a:t>
            </a:r>
            <a:r>
              <a:rPr lang="en-GB" b="0" dirty="0" smtClean="0">
                <a:solidFill>
                  <a:schemeClr val="tx1"/>
                </a:solidFill>
                <a:latin typeface="Verdana" pitchFamily="34" charset="0"/>
              </a:rPr>
              <a:t>in the LC-HRMS data. Various adduct ions have been recorded in both, positive and negative, ESI mode. The </a:t>
            </a:r>
            <a:r>
              <a:rPr lang="en-GB" dirty="0" smtClean="0">
                <a:solidFill>
                  <a:schemeClr val="accent4">
                    <a:lumMod val="75000"/>
                    <a:lumOff val="25000"/>
                  </a:schemeClr>
                </a:solidFill>
                <a:latin typeface="Verdana" pitchFamily="34" charset="0"/>
              </a:rPr>
              <a:t>correct number of C-atoms </a:t>
            </a:r>
            <a:r>
              <a:rPr lang="en-GB" b="0" dirty="0" smtClean="0">
                <a:solidFill>
                  <a:schemeClr val="tx1"/>
                </a:solidFill>
                <a:latin typeface="Verdana" pitchFamily="34" charset="0"/>
              </a:rPr>
              <a:t>was assigned to each extracted feature by the developed algorithm</a:t>
            </a:r>
          </a:p>
          <a:p>
            <a:pPr algn="just" defTabSz="762000" eaLnBrk="0" hangingPunct="0">
              <a:defRPr/>
            </a:pPr>
            <a:endParaRPr lang="en-GB" b="0" dirty="0">
              <a:solidFill>
                <a:schemeClr val="tx1"/>
              </a:solidFill>
              <a:latin typeface="Verdana" pitchFamily="34" charset="0"/>
            </a:endParaRPr>
          </a:p>
          <a:p>
            <a:pPr algn="just" defTabSz="762000" eaLnBrk="0" hangingPunct="0">
              <a:defRPr/>
            </a:pPr>
            <a:endParaRPr lang="en-GB" dirty="0">
              <a:solidFill>
                <a:schemeClr val="accent4">
                  <a:lumMod val="75000"/>
                  <a:lumOff val="25000"/>
                </a:schemeClr>
              </a:solidFill>
              <a:latin typeface="Verdana" pitchFamily="34" charset="0"/>
            </a:endParaRPr>
          </a:p>
        </p:txBody>
      </p:sp>
      <p:graphicFrame>
        <p:nvGraphicFramePr>
          <p:cNvPr id="2536" name="Group 488"/>
          <p:cNvGraphicFramePr>
            <a:graphicFrameLocks noGrp="1"/>
          </p:cNvGraphicFramePr>
          <p:nvPr>
            <p:extLst>
              <p:ext uri="{D42A27DB-BD31-4B8C-83A1-F6EECF244321}">
                <p14:modId xmlns:p14="http://schemas.microsoft.com/office/powerpoint/2010/main" val="729708697"/>
              </p:ext>
            </p:extLst>
          </p:nvPr>
        </p:nvGraphicFramePr>
        <p:xfrm>
          <a:off x="10704466" y="35491265"/>
          <a:ext cx="8437609" cy="5126864"/>
        </p:xfrm>
        <a:graphic>
          <a:graphicData uri="http://schemas.openxmlformats.org/drawingml/2006/table">
            <a:tbl>
              <a:tblPr/>
              <a:tblGrid>
                <a:gridCol w="477884"/>
                <a:gridCol w="1898650"/>
                <a:gridCol w="1022350"/>
                <a:gridCol w="1825625"/>
                <a:gridCol w="1022350"/>
                <a:gridCol w="2190750"/>
              </a:tblGrid>
              <a:tr h="267018">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Times New Roman" pitchFamily="18" charset="0"/>
                        </a:rPr>
                        <a:t>Metabolite</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Times New Roman" pitchFamily="18" charset="0"/>
                        </a:rPr>
                        <a:t>Formula</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Mass accuracy (ppm)</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Times New Roman" pitchFamily="18" charset="0"/>
                        </a:rPr>
                        <a:t>RT (min)</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Times New Roman" pitchFamily="18" charset="0"/>
                        </a:rPr>
                        <a:t>Assigned adduct ions</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01</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Nivalenol</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15</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20</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7</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0.06</a:t>
                      </a:r>
                    </a:p>
                  </a:txBody>
                  <a:tcPr marL="9525" marR="9525" marT="9525"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5.07</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[M+HCOO]</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02</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Deoxynivalenol</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15</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20</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6</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0.41</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6.67</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[M+HCOO]</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M+Cl</a:t>
                      </a:r>
                      <a:r>
                        <a:rPr kumimoji="0" lang="en-US" sz="1400" b="0" i="0" u="none" strike="noStrike" cap="none" normalizeH="0" baseline="0" smtClean="0">
                          <a:ln>
                            <a:noFill/>
                          </a:ln>
                          <a:solidFill>
                            <a:srgbClr val="000000"/>
                          </a:solidFill>
                          <a:effectLst/>
                          <a:latin typeface="Calibri" pitchFamily="34" charset="0"/>
                        </a:rPr>
                        <a:t>]</a:t>
                      </a:r>
                      <a:r>
                        <a:rPr kumimoji="0" lang="en-US" sz="1400" b="0" i="0" u="none" strike="noStrike" cap="none" normalizeH="0" baseline="30000" smtClean="0">
                          <a:ln>
                            <a:noFill/>
                          </a:ln>
                          <a:solidFill>
                            <a:srgbClr val="000000"/>
                          </a:solidFill>
                          <a:effectLst/>
                          <a:latin typeface="Calibri" pitchFamily="34" charset="0"/>
                        </a:rPr>
                        <a:t>-</a:t>
                      </a:r>
                      <a:endParaRPr kumimoji="0" lang="en-US" sz="1400" b="0" i="0" u="none" strike="noStrike" cap="none" normalizeH="0" baseline="30000" dirty="0" smtClean="0">
                        <a:ln>
                          <a:noFill/>
                        </a:ln>
                        <a:solidFill>
                          <a:srgbClr val="000000"/>
                        </a:solidFill>
                        <a:effectLst/>
                        <a:latin typeface="Calibri" pitchFamily="34" charset="0"/>
                      </a:endParaRP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03</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Tetracycline</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dirty="0" smtClean="0">
                          <a:ln>
                            <a:noFill/>
                          </a:ln>
                          <a:solidFill>
                            <a:schemeClr val="tx1"/>
                          </a:solidFill>
                          <a:effectLst/>
                          <a:latin typeface="Calibri" pitchFamily="34" charset="0"/>
                          <a:cs typeface="Times New Roman" pitchFamily="18" charset="0"/>
                        </a:rPr>
                        <a:t>22</a:t>
                      </a:r>
                      <a:r>
                        <a:rPr kumimoji="0" lang="en-US" sz="1400" b="0" i="0" u="none" strike="noStrike" cap="none" normalizeH="0" baseline="0" dirty="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dirty="0" smtClean="0">
                          <a:ln>
                            <a:noFill/>
                          </a:ln>
                          <a:solidFill>
                            <a:schemeClr val="tx1"/>
                          </a:solidFill>
                          <a:effectLst/>
                          <a:latin typeface="Calibri" pitchFamily="34" charset="0"/>
                          <a:cs typeface="Times New Roman" pitchFamily="18" charset="0"/>
                        </a:rPr>
                        <a:t>24</a:t>
                      </a:r>
                      <a:r>
                        <a:rPr kumimoji="0" lang="en-US" sz="1400" b="0" i="0" u="none" strike="noStrike" cap="none" normalizeH="0" baseline="0" dirty="0" smtClean="0">
                          <a:ln>
                            <a:noFill/>
                          </a:ln>
                          <a:solidFill>
                            <a:schemeClr val="tx1"/>
                          </a:solidFill>
                          <a:effectLst/>
                          <a:latin typeface="Calibri" pitchFamily="34" charset="0"/>
                          <a:cs typeface="Times New Roman" pitchFamily="18" charset="0"/>
                        </a:rPr>
                        <a:t>N</a:t>
                      </a:r>
                      <a:r>
                        <a:rPr kumimoji="0" lang="en-US" sz="1400" b="0" i="0" u="none" strike="noStrike" cap="none" normalizeH="0" baseline="-25000" dirty="0" smtClean="0">
                          <a:ln>
                            <a:noFill/>
                          </a:ln>
                          <a:solidFill>
                            <a:schemeClr val="tx1"/>
                          </a:solidFill>
                          <a:effectLst/>
                          <a:latin typeface="Calibri" pitchFamily="34" charset="0"/>
                          <a:cs typeface="Times New Roman" pitchFamily="18" charset="0"/>
                        </a:rPr>
                        <a:t>2</a:t>
                      </a:r>
                      <a:r>
                        <a:rPr kumimoji="0" lang="en-US" sz="1400" b="0" i="0" u="none" strike="noStrike" cap="none" normalizeH="0" baseline="0" dirty="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dirty="0" smtClean="0">
                          <a:ln>
                            <a:noFill/>
                          </a:ln>
                          <a:solidFill>
                            <a:schemeClr val="tx1"/>
                          </a:solidFill>
                          <a:effectLst/>
                          <a:latin typeface="Calibri" pitchFamily="34" charset="0"/>
                          <a:cs typeface="Times New Roman" pitchFamily="18" charset="0"/>
                        </a:rPr>
                        <a:t>8</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1.69</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6.69</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04</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Oxytetracycline</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22</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24</a:t>
                      </a:r>
                      <a:r>
                        <a:rPr kumimoji="0" lang="en-US" sz="1400" b="0" i="0" u="none" strike="noStrike" cap="none" normalizeH="0" baseline="0" smtClean="0">
                          <a:ln>
                            <a:noFill/>
                          </a:ln>
                          <a:solidFill>
                            <a:schemeClr val="tx1"/>
                          </a:solidFill>
                          <a:effectLst/>
                          <a:latin typeface="Calibri" pitchFamily="34" charset="0"/>
                          <a:cs typeface="Times New Roman" pitchFamily="18" charset="0"/>
                        </a:rPr>
                        <a:t>N</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9</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ndParaRP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ndParaRP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05</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3-Acetyldeoxynivalenol</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17</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22</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7</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0.18</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9.26</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[M+HCOO]</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M+Cl</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06</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cs typeface="Times New Roman" pitchFamily="18" charset="0"/>
                        </a:rPr>
                        <a:t>Roquefortine</a:t>
                      </a:r>
                      <a:r>
                        <a:rPr kumimoji="0" lang="en-US" sz="1400" b="0" i="0" u="none" strike="noStrike" cap="none" normalizeH="0" baseline="0" dirty="0" smtClean="0">
                          <a:ln>
                            <a:noFill/>
                          </a:ln>
                          <a:solidFill>
                            <a:schemeClr val="tx1"/>
                          </a:solidFill>
                          <a:effectLst/>
                          <a:latin typeface="Calibri" pitchFamily="34" charset="0"/>
                          <a:cs typeface="Times New Roman" pitchFamily="18" charset="0"/>
                        </a:rPr>
                        <a:t> C</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22</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23</a:t>
                      </a:r>
                      <a:r>
                        <a:rPr kumimoji="0" lang="en-US" sz="1400" b="0" i="0" u="none" strike="noStrike" cap="none" normalizeH="0" baseline="0" smtClean="0">
                          <a:ln>
                            <a:noFill/>
                          </a:ln>
                          <a:solidFill>
                            <a:schemeClr val="tx1"/>
                          </a:solidFill>
                          <a:effectLst/>
                          <a:latin typeface="Calibri" pitchFamily="34" charset="0"/>
                          <a:cs typeface="Times New Roman" pitchFamily="18" charset="0"/>
                        </a:rPr>
                        <a:t>N</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5</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1.50</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10.01</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968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07</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cs typeface="Times New Roman" pitchFamily="18" charset="0"/>
                        </a:rPr>
                        <a:t>Aflatoxin</a:t>
                      </a:r>
                      <a:r>
                        <a:rPr kumimoji="0" lang="en-US" sz="1400" b="0" i="0" u="none" strike="noStrike" cap="none" normalizeH="0" baseline="0" dirty="0" smtClean="0">
                          <a:ln>
                            <a:noFill/>
                          </a:ln>
                          <a:solidFill>
                            <a:schemeClr val="tx1"/>
                          </a:solidFill>
                          <a:effectLst/>
                          <a:latin typeface="Calibri" pitchFamily="34" charset="0"/>
                          <a:cs typeface="Times New Roman" pitchFamily="18" charset="0"/>
                        </a:rPr>
                        <a:t> G2</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17</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14</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7</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1.54</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10.17</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[2M+Na]</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08</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Aflatoxin G1</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17</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12</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7</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1.59</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10.58</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[2M+Na]</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09</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Aflatoxin B2</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17</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14</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6</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1.71</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10.86</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[2M+Na]</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10</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Fumonisin B1</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34</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59</a:t>
                      </a:r>
                      <a:r>
                        <a:rPr kumimoji="0" lang="en-US" sz="1400" b="0" i="0" u="none" strike="noStrike" cap="none" normalizeH="0" baseline="0" smtClean="0">
                          <a:ln>
                            <a:noFill/>
                          </a:ln>
                          <a:solidFill>
                            <a:schemeClr val="tx1"/>
                          </a:solidFill>
                          <a:effectLst/>
                          <a:latin typeface="Calibri" pitchFamily="34" charset="0"/>
                          <a:cs typeface="Times New Roman" pitchFamily="18" charset="0"/>
                        </a:rPr>
                        <a:t>NO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1.20</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11.05</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endParaRPr kumimoji="0" lang="en-US" sz="1400" b="0" i="0" u="none" strike="noStrike" cap="none" normalizeH="0" baseline="0" dirty="0" smtClean="0">
                        <a:ln>
                          <a:noFill/>
                        </a:ln>
                        <a:solidFill>
                          <a:srgbClr val="000000"/>
                        </a:solidFill>
                        <a:effectLst/>
                        <a:latin typeface="Calibri" pitchFamily="34" charset="0"/>
                      </a:endParaRP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11</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Aflatoxin B1</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17</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12</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6</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1.80</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11.19</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12</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Fumonisin B2</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34</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59</a:t>
                      </a:r>
                      <a:r>
                        <a:rPr kumimoji="0" lang="en-US" sz="1400" b="0" i="0" u="none" strike="noStrike" cap="none" normalizeH="0" baseline="0" smtClean="0">
                          <a:ln>
                            <a:noFill/>
                          </a:ln>
                          <a:solidFill>
                            <a:schemeClr val="tx1"/>
                          </a:solidFill>
                          <a:effectLst/>
                          <a:latin typeface="Calibri" pitchFamily="34" charset="0"/>
                          <a:cs typeface="Times New Roman" pitchFamily="18" charset="0"/>
                        </a:rPr>
                        <a:t>NO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14</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1.10</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11.67</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[2M+Na]</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13</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Fumonisin B3</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34</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59</a:t>
                      </a:r>
                      <a:r>
                        <a:rPr kumimoji="0" lang="en-US" sz="1400" b="0" i="0" u="none" strike="noStrike" cap="none" normalizeH="0" baseline="0" smtClean="0">
                          <a:ln>
                            <a:noFill/>
                          </a:ln>
                          <a:solidFill>
                            <a:schemeClr val="tx1"/>
                          </a:solidFill>
                          <a:effectLst/>
                          <a:latin typeface="Calibri" pitchFamily="34" charset="0"/>
                          <a:cs typeface="Times New Roman" pitchFamily="18" charset="0"/>
                        </a:rPr>
                        <a:t>NO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14</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1.08</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Times New Roman" pitchFamily="18" charset="0"/>
                        </a:rPr>
                        <a:t>12.14</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14</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HT-2 toxin</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22</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32</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8</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1.98</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12.26</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15</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T2 Toxin</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24</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34</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9</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1.98</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12.96</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[2M+Na]</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[M+HCOO]</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M+Cl</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Times New Roman" pitchFamily="18" charset="0"/>
                        </a:rPr>
                        <a:t>16</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Zearalenone</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18</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22</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1.61</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13.84</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17</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Sterigmatocystin</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18</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12</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6</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1.07</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14.07</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1762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18</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Ochratoxin A</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20</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18</a:t>
                      </a:r>
                      <a:r>
                        <a:rPr kumimoji="0" lang="en-US" sz="1400" b="0" i="0" u="none" strike="noStrike" cap="none" normalizeH="0" baseline="0" smtClean="0">
                          <a:ln>
                            <a:noFill/>
                          </a:ln>
                          <a:solidFill>
                            <a:schemeClr val="tx1"/>
                          </a:solidFill>
                          <a:effectLst/>
                          <a:latin typeface="Calibri" pitchFamily="34" charset="0"/>
                          <a:cs typeface="Times New Roman" pitchFamily="18" charset="0"/>
                        </a:rPr>
                        <a:t>NO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6</a:t>
                      </a:r>
                      <a:r>
                        <a:rPr kumimoji="0" lang="en-US" sz="1400" b="0" i="0" u="none" strike="noStrike" cap="none" normalizeH="0" baseline="0" smtClean="0">
                          <a:ln>
                            <a:noFill/>
                          </a:ln>
                          <a:solidFill>
                            <a:schemeClr val="tx1"/>
                          </a:solidFill>
                          <a:effectLst/>
                          <a:latin typeface="Calibri" pitchFamily="34" charset="0"/>
                          <a:cs typeface="Times New Roman" pitchFamily="18" charset="0"/>
                        </a:rPr>
                        <a:t>Cl</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1.25</a:t>
                      </a:r>
                    </a:p>
                  </a:txBody>
                  <a:tcPr marL="9525" marR="9525" marT="9525"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14.16</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[M+H]</a:t>
                      </a:r>
                      <a:r>
                        <a:rPr kumimoji="0" lang="en-US" sz="1400" b="0" i="0" u="none" strike="noStrike" cap="none" normalizeH="0" baseline="30000" dirty="0" smtClean="0">
                          <a:ln>
                            <a:noFill/>
                          </a:ln>
                          <a:solidFill>
                            <a:srgbClr val="000000"/>
                          </a:solidFill>
                          <a:effectLst/>
                          <a:latin typeface="Calibri" pitchFamily="34" charset="0"/>
                        </a:rPr>
                        <a:t>+</a:t>
                      </a:r>
                      <a:r>
                        <a:rPr kumimoji="0" lang="en-US" sz="1400" b="0" i="0" u="none" strike="noStrike" cap="none" normalizeH="0" baseline="0" dirty="0" smtClean="0">
                          <a:ln>
                            <a:noFill/>
                          </a:ln>
                          <a:solidFill>
                            <a:srgbClr val="000000"/>
                          </a:solidFill>
                          <a:effectLst/>
                          <a:latin typeface="Calibri" pitchFamily="34" charset="0"/>
                        </a:rPr>
                        <a:t>, [</a:t>
                      </a:r>
                      <a:r>
                        <a:rPr kumimoji="0" lang="en-US" sz="1400" b="0" i="0" u="none" strike="noStrike" cap="none" normalizeH="0" baseline="0" dirty="0" err="1" smtClean="0">
                          <a:ln>
                            <a:noFill/>
                          </a:ln>
                          <a:solidFill>
                            <a:srgbClr val="000000"/>
                          </a:solidFill>
                          <a:effectLst/>
                          <a:latin typeface="Calibri" pitchFamily="34" charset="0"/>
                        </a:rPr>
                        <a:t>M+Na</a:t>
                      </a:r>
                      <a:r>
                        <a:rPr kumimoji="0" lang="en-US" sz="1400" b="0" i="0" u="none" strike="noStrike" cap="none" normalizeH="0" baseline="0" dirty="0" smtClean="0">
                          <a:ln>
                            <a:noFill/>
                          </a:ln>
                          <a:solidFill>
                            <a:srgbClr val="000000"/>
                          </a:solidFill>
                          <a:effectLst/>
                          <a:latin typeface="Calibri" pitchFamily="34" charset="0"/>
                        </a:rPr>
                        <a:t>]</a:t>
                      </a:r>
                      <a:r>
                        <a:rPr kumimoji="0" lang="en-US" sz="1400" b="0" i="0" u="none" strike="noStrike" cap="none" normalizeH="0" baseline="30000" dirty="0" smtClean="0">
                          <a:ln>
                            <a:noFill/>
                          </a:ln>
                          <a:solidFill>
                            <a:srgbClr val="000000"/>
                          </a:solidFill>
                          <a:effectLst/>
                          <a:latin typeface="Calibri" pitchFamily="34" charset="0"/>
                        </a:rPr>
                        <a:t>+</a:t>
                      </a:r>
                    </a:p>
                  </a:txBody>
                  <a:tcPr marL="9525" marR="9525" marT="9525" marB="0" horzOverflow="overflow">
                    <a:lnL>
                      <a:noFill/>
                    </a:lnL>
                    <a:lnR>
                      <a:noFill/>
                    </a:lnR>
                    <a:lnT>
                      <a:noFill/>
                    </a:lnT>
                    <a:lnB>
                      <a:noFill/>
                    </a:lnB>
                    <a:lnTlToBr>
                      <a:noFill/>
                    </a:lnTlToBr>
                    <a:lnBlToTr>
                      <a:noFill/>
                    </a:lnBlToTr>
                    <a:noFill/>
                  </a:tcPr>
                </a:tc>
              </a:tr>
              <a:tr h="2301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19</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Patulin</a:t>
                      </a:r>
                      <a:endParaRPr kumimoji="0" lang="en-US" sz="24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Times New Roman" pitchFamily="18" charset="0"/>
                        </a:rPr>
                        <a:t>C</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7</a:t>
                      </a:r>
                      <a:r>
                        <a:rPr kumimoji="0" lang="en-US" sz="1400" b="0" i="0" u="none" strike="noStrike" cap="none" normalizeH="0" baseline="0" smtClean="0">
                          <a:ln>
                            <a:noFill/>
                          </a:ln>
                          <a:solidFill>
                            <a:schemeClr val="tx1"/>
                          </a:solidFill>
                          <a:effectLst/>
                          <a:latin typeface="Calibri" pitchFamily="34" charset="0"/>
                          <a:cs typeface="Times New Roman" pitchFamily="18" charset="0"/>
                        </a:rPr>
                        <a:t>H</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6</a:t>
                      </a:r>
                      <a:r>
                        <a:rPr kumimoji="0" lang="en-US" sz="1400" b="0" i="0" u="none" strike="noStrike" cap="none" normalizeH="0" baseline="0" smtClean="0">
                          <a:ln>
                            <a:noFill/>
                          </a:ln>
                          <a:solidFill>
                            <a:schemeClr val="tx1"/>
                          </a:solidFill>
                          <a:effectLst/>
                          <a:latin typeface="Calibri" pitchFamily="34" charset="0"/>
                          <a:cs typeface="Times New Roman" pitchFamily="18" charset="0"/>
                        </a:rPr>
                        <a:t>O</a:t>
                      </a:r>
                      <a:r>
                        <a:rPr kumimoji="0" lang="en-US" sz="1400" b="0" i="0" u="none" strike="noStrike" cap="none" normalizeH="0" baseline="-25000" smtClean="0">
                          <a:ln>
                            <a:noFill/>
                          </a:ln>
                          <a:solidFill>
                            <a:schemeClr val="tx1"/>
                          </a:solidFill>
                          <a:effectLst/>
                          <a:latin typeface="Calibri" pitchFamily="34" charset="0"/>
                          <a:cs typeface="Times New Roman" pitchFamily="18" charset="0"/>
                        </a:rPr>
                        <a:t>4</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ndParaRPr>
                    </a:p>
                  </a:txBody>
                  <a:tcPr marL="9525" marR="9525" marT="9525" marB="0" horzOverflow="overflow">
                    <a:lnL>
                      <a:noFill/>
                    </a:lnL>
                    <a:lnR>
                      <a:noFill/>
                    </a:lnR>
                    <a:lnT>
                      <a:noFill/>
                    </a:lnT>
                    <a:lnB>
                      <a:noFill/>
                    </a:lnB>
                    <a:lnTlToBr>
                      <a:noFill/>
                    </a:lnTlToBr>
                    <a:lnBlToTr>
                      <a:noFill/>
                    </a:lnBlToTr>
                    <a:noFill/>
                  </a:tcPr>
                </a:tc>
              </a:tr>
            </a:tbl>
          </a:graphicData>
        </a:graphic>
      </p:graphicFrame>
      <p:sp>
        <p:nvSpPr>
          <p:cNvPr id="259" name="Text Box 1626"/>
          <p:cNvSpPr txBox="1">
            <a:spLocks noChangeArrowheads="1"/>
          </p:cNvSpPr>
          <p:nvPr/>
        </p:nvSpPr>
        <p:spPr bwMode="auto">
          <a:xfrm>
            <a:off x="19596608" y="36314415"/>
            <a:ext cx="11448542" cy="4303713"/>
          </a:xfrm>
          <a:prstGeom prst="rect">
            <a:avLst/>
          </a:prstGeom>
          <a:noFill/>
          <a:ln w="12700">
            <a:noFill/>
            <a:miter lim="800000"/>
            <a:headEnd/>
            <a:tailEnd/>
          </a:ln>
        </p:spPr>
        <p:txBody>
          <a:bodyPr/>
          <a:lstStyle/>
          <a:p>
            <a:pPr algn="just" defTabSz="762000" eaLnBrk="0" hangingPunct="0">
              <a:defRPr/>
            </a:pPr>
            <a:endParaRPr lang="en-US" sz="600" i="1" dirty="0" smtClean="0">
              <a:solidFill>
                <a:schemeClr val="accent4">
                  <a:lumMod val="75000"/>
                  <a:lumOff val="25000"/>
                </a:schemeClr>
              </a:solidFill>
              <a:latin typeface="Verdana" pitchFamily="34" charset="0"/>
            </a:endParaRPr>
          </a:p>
          <a:p>
            <a:pPr algn="just" defTabSz="762000" eaLnBrk="0" hangingPunct="0">
              <a:defRPr/>
            </a:pPr>
            <a:r>
              <a:rPr lang="en-US" sz="2200" i="1" dirty="0" smtClean="0">
                <a:solidFill>
                  <a:schemeClr val="accent4">
                    <a:lumMod val="75000"/>
                    <a:lumOff val="25000"/>
                  </a:schemeClr>
                </a:solidFill>
                <a:latin typeface="Verdana" pitchFamily="34" charset="0"/>
              </a:rPr>
              <a:t>Standard </a:t>
            </a:r>
            <a:r>
              <a:rPr lang="en-US" sz="2200" i="1" dirty="0">
                <a:solidFill>
                  <a:schemeClr val="accent4">
                    <a:lumMod val="75000"/>
                    <a:lumOff val="25000"/>
                  </a:schemeClr>
                </a:solidFill>
                <a:latin typeface="Verdana" pitchFamily="34" charset="0"/>
              </a:rPr>
              <a:t>preparation: </a:t>
            </a:r>
            <a:r>
              <a:rPr lang="en-US" sz="2200" b="0" dirty="0" smtClean="0">
                <a:solidFill>
                  <a:schemeClr val="tx1"/>
                </a:solidFill>
                <a:latin typeface="Verdana" pitchFamily="34" charset="0"/>
              </a:rPr>
              <a:t>Mixed </a:t>
            </a:r>
            <a:r>
              <a:rPr lang="en-US" sz="2200" b="0" dirty="0">
                <a:solidFill>
                  <a:schemeClr val="tx1"/>
                </a:solidFill>
                <a:latin typeface="Verdana" pitchFamily="34" charset="0"/>
              </a:rPr>
              <a:t>standard solutions (methanol/water, (1+1, </a:t>
            </a:r>
            <a:r>
              <a:rPr lang="en-US" sz="2200" b="0" dirty="0" err="1">
                <a:solidFill>
                  <a:schemeClr val="tx1"/>
                </a:solidFill>
                <a:latin typeface="Verdana" pitchFamily="34" charset="0"/>
              </a:rPr>
              <a:t>v+v</a:t>
            </a:r>
            <a:r>
              <a:rPr lang="en-US" sz="2200" b="0" dirty="0">
                <a:solidFill>
                  <a:schemeClr val="tx1"/>
                </a:solidFill>
                <a:latin typeface="Verdana" pitchFamily="34" charset="0"/>
              </a:rPr>
              <a:t>)) containing </a:t>
            </a:r>
            <a:r>
              <a:rPr lang="en-US" sz="2200" b="0" dirty="0" smtClean="0">
                <a:solidFill>
                  <a:schemeClr val="tx1"/>
                </a:solidFill>
                <a:latin typeface="Verdana" pitchFamily="34" charset="0"/>
              </a:rPr>
              <a:t>the native </a:t>
            </a:r>
            <a:r>
              <a:rPr lang="en-US" sz="2200" b="0" baseline="30000" dirty="0">
                <a:solidFill>
                  <a:schemeClr val="tx1"/>
                </a:solidFill>
                <a:latin typeface="Verdana" pitchFamily="34" charset="0"/>
              </a:rPr>
              <a:t>12</a:t>
            </a:r>
            <a:r>
              <a:rPr lang="en-US" sz="2200" b="0" dirty="0">
                <a:solidFill>
                  <a:schemeClr val="tx1"/>
                </a:solidFill>
                <a:latin typeface="Verdana" pitchFamily="34" charset="0"/>
              </a:rPr>
              <a:t>C- and fully </a:t>
            </a:r>
            <a:r>
              <a:rPr lang="en-US" sz="2200" b="0" baseline="30000" dirty="0">
                <a:solidFill>
                  <a:schemeClr val="tx1"/>
                </a:solidFill>
                <a:latin typeface="Verdana" pitchFamily="34" charset="0"/>
              </a:rPr>
              <a:t>13</a:t>
            </a:r>
            <a:r>
              <a:rPr lang="en-US" sz="2200" b="0" dirty="0">
                <a:solidFill>
                  <a:schemeClr val="tx1"/>
                </a:solidFill>
                <a:latin typeface="Verdana" pitchFamily="34" charset="0"/>
              </a:rPr>
              <a:t>C-labelled metabolites. </a:t>
            </a:r>
            <a:r>
              <a:rPr lang="en-US" sz="2200" b="0" dirty="0" smtClean="0">
                <a:solidFill>
                  <a:schemeClr val="tx1"/>
                </a:solidFill>
                <a:latin typeface="Verdana" pitchFamily="34" charset="0"/>
              </a:rPr>
              <a:t>Each of the metabolites </a:t>
            </a:r>
            <a:r>
              <a:rPr lang="en-US" sz="2200" b="0" dirty="0">
                <a:solidFill>
                  <a:schemeClr val="tx1"/>
                </a:solidFill>
                <a:latin typeface="Verdana" pitchFamily="34" charset="0"/>
              </a:rPr>
              <a:t>was measured at a concentration level of 500 µg/L, except the </a:t>
            </a:r>
            <a:r>
              <a:rPr lang="en-US" sz="2200" b="0" dirty="0" err="1">
                <a:solidFill>
                  <a:schemeClr val="tx1"/>
                </a:solidFill>
                <a:latin typeface="Verdana" pitchFamily="34" charset="0"/>
              </a:rPr>
              <a:t>aflatoxins</a:t>
            </a:r>
            <a:r>
              <a:rPr lang="en-US" sz="2200" b="0" dirty="0">
                <a:solidFill>
                  <a:schemeClr val="tx1"/>
                </a:solidFill>
                <a:latin typeface="Verdana" pitchFamily="34" charset="0"/>
              </a:rPr>
              <a:t> (250 µg/L). </a:t>
            </a:r>
          </a:p>
          <a:p>
            <a:pPr algn="just" defTabSz="762000" eaLnBrk="0" hangingPunct="0">
              <a:defRPr/>
            </a:pPr>
            <a:endParaRPr lang="en-US" sz="3200" b="0" dirty="0">
              <a:solidFill>
                <a:schemeClr val="tx1"/>
              </a:solidFill>
              <a:latin typeface="Verdana" pitchFamily="34" charset="0"/>
            </a:endParaRPr>
          </a:p>
          <a:p>
            <a:pPr algn="just" defTabSz="762000" eaLnBrk="0" hangingPunct="0">
              <a:defRPr/>
            </a:pPr>
            <a:r>
              <a:rPr lang="en-US" sz="2200" i="1" dirty="0" smtClean="0">
                <a:solidFill>
                  <a:schemeClr val="accent4">
                    <a:lumMod val="75000"/>
                    <a:lumOff val="25000"/>
                  </a:schemeClr>
                </a:solidFill>
                <a:latin typeface="Verdana" pitchFamily="34" charset="0"/>
              </a:rPr>
              <a:t>LC-HRMS </a:t>
            </a:r>
            <a:r>
              <a:rPr lang="en-US" sz="2200" i="1" dirty="0">
                <a:solidFill>
                  <a:schemeClr val="accent4">
                    <a:lumMod val="75000"/>
                    <a:lumOff val="25000"/>
                  </a:schemeClr>
                </a:solidFill>
                <a:latin typeface="Verdana" pitchFamily="34" charset="0"/>
              </a:rPr>
              <a:t>conditions:</a:t>
            </a:r>
            <a:r>
              <a:rPr lang="en-US" sz="2200" i="1" dirty="0">
                <a:solidFill>
                  <a:schemeClr val="tx1"/>
                </a:solidFill>
                <a:latin typeface="Verdana" pitchFamily="34" charset="0"/>
              </a:rPr>
              <a:t> </a:t>
            </a:r>
            <a:r>
              <a:rPr lang="en-US" sz="2200" b="0" dirty="0" smtClean="0">
                <a:solidFill>
                  <a:schemeClr val="tx1"/>
                </a:solidFill>
                <a:latin typeface="Verdana" pitchFamily="34" charset="0"/>
              </a:rPr>
              <a:t>Orbitrap Instrumentation </a:t>
            </a:r>
            <a:r>
              <a:rPr lang="en-US" sz="2200" b="0" dirty="0">
                <a:solidFill>
                  <a:schemeClr val="tx1"/>
                </a:solidFill>
                <a:latin typeface="Verdana" pitchFamily="34" charset="0"/>
              </a:rPr>
              <a:t>and HPLC parameters were identical as described </a:t>
            </a:r>
            <a:r>
              <a:rPr lang="en-US" sz="2200" b="0" dirty="0" smtClean="0">
                <a:solidFill>
                  <a:schemeClr val="tx1"/>
                </a:solidFill>
                <a:latin typeface="Verdana" pitchFamily="34" charset="0"/>
              </a:rPr>
              <a:t>by </a:t>
            </a:r>
            <a:r>
              <a:rPr lang="en-US" sz="2200" b="0" dirty="0">
                <a:solidFill>
                  <a:schemeClr val="tx1"/>
                </a:solidFill>
                <a:latin typeface="Verdana" pitchFamily="34" charset="0"/>
              </a:rPr>
              <a:t>Lehner </a:t>
            </a:r>
            <a:r>
              <a:rPr lang="en-US" sz="2200" b="0" i="1" dirty="0">
                <a:solidFill>
                  <a:schemeClr val="tx1"/>
                </a:solidFill>
                <a:latin typeface="Verdana" pitchFamily="34" charset="0"/>
              </a:rPr>
              <a:t>et al</a:t>
            </a:r>
            <a:r>
              <a:rPr lang="en-US" sz="2200" b="0" dirty="0">
                <a:solidFill>
                  <a:schemeClr val="tx1"/>
                </a:solidFill>
                <a:latin typeface="Verdana" pitchFamily="34" charset="0"/>
              </a:rPr>
              <a:t>. [2]. MS: Full scan resolving power 60,000 (FHWM @ m/z 400), scan range </a:t>
            </a:r>
            <a:r>
              <a:rPr lang="en-US" sz="2200" b="0" i="1" dirty="0">
                <a:solidFill>
                  <a:schemeClr val="tx1"/>
                </a:solidFill>
                <a:latin typeface="Verdana" pitchFamily="34" charset="0"/>
              </a:rPr>
              <a:t>m/z</a:t>
            </a:r>
            <a:r>
              <a:rPr lang="en-US" sz="2200" b="0" dirty="0">
                <a:solidFill>
                  <a:schemeClr val="tx1"/>
                </a:solidFill>
                <a:latin typeface="Verdana" pitchFamily="34" charset="0"/>
              </a:rPr>
              <a:t> 100-1,000. </a:t>
            </a:r>
          </a:p>
          <a:p>
            <a:pPr algn="just" defTabSz="762000" eaLnBrk="0" hangingPunct="0">
              <a:defRPr/>
            </a:pPr>
            <a:endParaRPr lang="en-US" sz="3200" b="0" dirty="0">
              <a:solidFill>
                <a:schemeClr val="tx1"/>
              </a:solidFill>
              <a:latin typeface="Verdana" pitchFamily="34" charset="0"/>
            </a:endParaRPr>
          </a:p>
          <a:p>
            <a:pPr algn="just" defTabSz="762000" eaLnBrk="0" hangingPunct="0">
              <a:defRPr/>
            </a:pPr>
            <a:r>
              <a:rPr lang="en-US" sz="2200" i="1" dirty="0" smtClean="0">
                <a:solidFill>
                  <a:schemeClr val="accent4">
                    <a:lumMod val="75000"/>
                    <a:lumOff val="25000"/>
                  </a:schemeClr>
                </a:solidFill>
                <a:latin typeface="Verdana" pitchFamily="34" charset="0"/>
              </a:rPr>
              <a:t>MetExtract processing: </a:t>
            </a:r>
            <a:r>
              <a:rPr lang="en-US" sz="2200" b="0" dirty="0" smtClean="0">
                <a:solidFill>
                  <a:schemeClr val="tx1"/>
                </a:solidFill>
                <a:latin typeface="Verdana" pitchFamily="34" charset="0"/>
              </a:rPr>
              <a:t>Selected </a:t>
            </a:r>
            <a:r>
              <a:rPr lang="en-US" sz="2200" b="0" dirty="0">
                <a:solidFill>
                  <a:schemeClr val="tx1"/>
                </a:solidFill>
                <a:latin typeface="Verdana" pitchFamily="34" charset="0"/>
              </a:rPr>
              <a:t>settings: Intensity threshold </a:t>
            </a:r>
            <a:r>
              <a:rPr lang="en-US" sz="2200" b="0" dirty="0" smtClean="0">
                <a:solidFill>
                  <a:schemeClr val="tx1"/>
                </a:solidFill>
                <a:latin typeface="Verdana" pitchFamily="34" charset="0"/>
              </a:rPr>
              <a:t>1,000</a:t>
            </a:r>
            <a:r>
              <a:rPr lang="en-US" sz="2200" b="0" dirty="0">
                <a:solidFill>
                  <a:schemeClr val="tx1"/>
                </a:solidFill>
                <a:latin typeface="Verdana" pitchFamily="34" charset="0"/>
              </a:rPr>
              <a:t>; Retention time range (min) 2.00-37.00; Number of C-atoms min 4; max 70.</a:t>
            </a:r>
          </a:p>
          <a:p>
            <a:pPr algn="just" defTabSz="762000" eaLnBrk="0" hangingPunct="0">
              <a:defRPr/>
            </a:pPr>
            <a:endParaRPr lang="en-US" sz="2000" b="0" dirty="0">
              <a:solidFill>
                <a:schemeClr val="tx1"/>
              </a:solidFill>
              <a:latin typeface="Verdana" pitchFamily="34" charset="0"/>
            </a:endParaRPr>
          </a:p>
        </p:txBody>
      </p:sp>
      <p:sp>
        <p:nvSpPr>
          <p:cNvPr id="262" name="Text Box 139"/>
          <p:cNvSpPr txBox="1">
            <a:spLocks noChangeArrowheads="1"/>
          </p:cNvSpPr>
          <p:nvPr/>
        </p:nvSpPr>
        <p:spPr bwMode="auto">
          <a:xfrm>
            <a:off x="19596100" y="35506379"/>
            <a:ext cx="4730750" cy="769441"/>
          </a:xfrm>
          <a:prstGeom prst="rect">
            <a:avLst/>
          </a:prstGeom>
          <a:noFill/>
          <a:ln w="9525">
            <a:noFill/>
            <a:miter lim="800000"/>
            <a:headEnd/>
            <a:tailEnd/>
          </a:ln>
          <a:effectLst>
            <a:outerShdw blurRad="50800" dist="38100" dir="2700000" algn="tl" rotWithShape="0">
              <a:prstClr val="black">
                <a:alpha val="40000"/>
              </a:prstClr>
            </a:outerShdw>
          </a:effectLst>
        </p:spPr>
        <p:txBody>
          <a:bodyPr lIns="0" rIns="0">
            <a:spAutoFit/>
          </a:bodyPr>
          <a:lstStyle/>
          <a:p>
            <a:pPr eaLnBrk="0" hangingPunct="0">
              <a:defRPr/>
            </a:pPr>
            <a:r>
              <a:rPr lang="en-GB" sz="4400" b="0" dirty="0" smtClean="0">
                <a:solidFill>
                  <a:schemeClr val="accent4">
                    <a:lumMod val="75000"/>
                    <a:lumOff val="25000"/>
                  </a:schemeClr>
                </a:solidFill>
                <a:latin typeface="Cambria" pitchFamily="18" charset="0"/>
              </a:rPr>
              <a:t>Material &amp; methods </a:t>
            </a:r>
            <a:endParaRPr lang="en-GB" sz="6000" b="0" dirty="0">
              <a:solidFill>
                <a:schemeClr val="accent4">
                  <a:lumMod val="75000"/>
                  <a:lumOff val="25000"/>
                </a:schemeClr>
              </a:solidFill>
              <a:latin typeface="Cambria" pitchFamily="18" charset="0"/>
            </a:endParaRPr>
          </a:p>
        </p:txBody>
      </p:sp>
      <p:sp>
        <p:nvSpPr>
          <p:cNvPr id="260" name="Ellipse 259"/>
          <p:cNvSpPr/>
          <p:nvPr/>
        </p:nvSpPr>
        <p:spPr bwMode="auto">
          <a:xfrm>
            <a:off x="23590250" y="30810415"/>
            <a:ext cx="960437" cy="1507441"/>
          </a:xfrm>
          <a:prstGeom prst="ellipse">
            <a:avLst/>
          </a:prstGeom>
          <a:noFill/>
          <a:ln w="57150">
            <a:solidFill>
              <a:schemeClr val="tx2">
                <a:lumMod val="75000"/>
                <a:lumOff val="2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GB">
              <a:solidFill>
                <a:schemeClr val="tx1"/>
              </a:solidFill>
            </a:endParaRPr>
          </a:p>
        </p:txBody>
      </p:sp>
      <p:sp>
        <p:nvSpPr>
          <p:cNvPr id="251" name="Text Box 1388"/>
          <p:cNvSpPr txBox="1">
            <a:spLocks noChangeArrowheads="1"/>
          </p:cNvSpPr>
          <p:nvPr/>
        </p:nvSpPr>
        <p:spPr bwMode="auto">
          <a:xfrm>
            <a:off x="19596608" y="36157253"/>
            <a:ext cx="11415205" cy="73152"/>
          </a:xfrm>
          <a:prstGeom prst="rect">
            <a:avLst/>
          </a:prstGeom>
          <a:solidFill>
            <a:schemeClr val="accent5">
              <a:lumMod val="25000"/>
            </a:schemeClr>
          </a:solidFill>
          <a:ln w="12700">
            <a:noFill/>
            <a:miter lim="800000"/>
            <a:headEnd/>
            <a:tailEnd/>
          </a:ln>
          <a:effectLst>
            <a:outerShdw blurRad="50800" dist="38100" dir="2700000" algn="tl" rotWithShape="0">
              <a:prstClr val="black">
                <a:alpha val="40000"/>
              </a:prstClr>
            </a:outerShdw>
          </a:effectLst>
        </p:spPr>
        <p:txBody>
          <a:bodyPr/>
          <a:lstStyle/>
          <a:p>
            <a:pPr algn="ctr" eaLnBrk="0" hangingPunct="0">
              <a:defRPr/>
            </a:pPr>
            <a:endParaRPr lang="en-GB" sz="600">
              <a:latin typeface="Verdana" pitchFamily="34" charset="0"/>
            </a:endParaRPr>
          </a:p>
        </p:txBody>
      </p:sp>
      <p:sp>
        <p:nvSpPr>
          <p:cNvPr id="2291" name="Text Box 1626"/>
          <p:cNvSpPr txBox="1">
            <a:spLocks noChangeArrowheads="1"/>
          </p:cNvSpPr>
          <p:nvPr/>
        </p:nvSpPr>
        <p:spPr bwMode="auto">
          <a:xfrm>
            <a:off x="14944725" y="31133581"/>
            <a:ext cx="935037" cy="617537"/>
          </a:xfrm>
          <a:prstGeom prst="rect">
            <a:avLst/>
          </a:prstGeom>
          <a:noFill/>
          <a:ln w="12700">
            <a:noFill/>
            <a:miter lim="800000"/>
            <a:headEnd/>
            <a:tailEnd/>
          </a:ln>
        </p:spPr>
        <p:txBody>
          <a:bodyPr/>
          <a:lstStyle/>
          <a:p>
            <a:pPr algn="just" defTabSz="762000" eaLnBrk="0" hangingPunct="0"/>
            <a:r>
              <a:rPr lang="en-US" b="0" dirty="0" smtClean="0">
                <a:solidFill>
                  <a:schemeClr val="tx1"/>
                </a:solidFill>
                <a:latin typeface="Verdana" pitchFamily="34" charset="0"/>
              </a:rPr>
              <a:t>m/z</a:t>
            </a:r>
            <a:endParaRPr lang="en-GB" b="0" dirty="0">
              <a:solidFill>
                <a:schemeClr val="tx1"/>
              </a:solidFill>
              <a:latin typeface="Verdana" pitchFamily="34" charset="0"/>
            </a:endParaRPr>
          </a:p>
        </p:txBody>
      </p:sp>
      <p:cxnSp>
        <p:nvCxnSpPr>
          <p:cNvPr id="246" name="Gerade Verbindung 245"/>
          <p:cNvCxnSpPr/>
          <p:nvPr/>
        </p:nvCxnSpPr>
        <p:spPr bwMode="auto">
          <a:xfrm>
            <a:off x="7920038" y="22730944"/>
            <a:ext cx="3825875" cy="1588"/>
          </a:xfrm>
          <a:prstGeom prst="line">
            <a:avLst/>
          </a:prstGeom>
          <a:solidFill>
            <a:schemeClr val="accent1"/>
          </a:solidFill>
          <a:ln w="38100" cap="flat" cmpd="sng" algn="ctr">
            <a:solidFill>
              <a:schemeClr val="accent6">
                <a:lumMod val="75000"/>
              </a:schemeClr>
            </a:solidFill>
            <a:prstDash val="dashDot"/>
            <a:round/>
            <a:headEnd type="none" w="med" len="med"/>
            <a:tailEnd type="none" w="med" len="med"/>
          </a:ln>
          <a:effectLst/>
        </p:spPr>
      </p:cxnSp>
      <p:sp>
        <p:nvSpPr>
          <p:cNvPr id="261" name="Rectangle 1584"/>
          <p:cNvSpPr>
            <a:spLocks noChangeArrowheads="1"/>
          </p:cNvSpPr>
          <p:nvPr/>
        </p:nvSpPr>
        <p:spPr bwMode="auto">
          <a:xfrm rot="16200000">
            <a:off x="10773569" y="21606200"/>
            <a:ext cx="1625600" cy="369888"/>
          </a:xfrm>
          <a:prstGeom prst="rect">
            <a:avLst/>
          </a:prstGeom>
          <a:noFill/>
          <a:ln w="12700">
            <a:noFill/>
            <a:miter lim="800000"/>
            <a:headEnd/>
            <a:tailEnd/>
          </a:ln>
        </p:spPr>
        <p:txBody>
          <a:bodyPr lIns="0" tIns="0" rIns="0" bIns="0">
            <a:spAutoFit/>
          </a:bodyPr>
          <a:lstStyle/>
          <a:p>
            <a:pPr defTabSz="762000" eaLnBrk="0" hangingPunct="0">
              <a:defRPr/>
            </a:pPr>
            <a:r>
              <a:rPr lang="en-GB" b="0" dirty="0">
                <a:solidFill>
                  <a:schemeClr val="accent6">
                    <a:lumMod val="75000"/>
                  </a:schemeClr>
                </a:solidFill>
                <a:latin typeface="Verdana" pitchFamily="34" charset="0"/>
              </a:rPr>
              <a:t>Threshold</a:t>
            </a:r>
          </a:p>
        </p:txBody>
      </p:sp>
      <p:cxnSp>
        <p:nvCxnSpPr>
          <p:cNvPr id="2295" name="Gerade Verbindung mit Pfeil 264"/>
          <p:cNvCxnSpPr>
            <a:cxnSpLocks noChangeShapeType="1"/>
          </p:cNvCxnSpPr>
          <p:nvPr/>
        </p:nvCxnSpPr>
        <p:spPr bwMode="auto">
          <a:xfrm>
            <a:off x="9263063" y="25405882"/>
            <a:ext cx="1163637" cy="1587"/>
          </a:xfrm>
          <a:prstGeom prst="straightConnector1">
            <a:avLst/>
          </a:prstGeom>
          <a:noFill/>
          <a:ln w="38100" algn="ctr">
            <a:solidFill>
              <a:schemeClr val="tx1"/>
            </a:solidFill>
            <a:round/>
            <a:headEnd type="arrow" w="med" len="med"/>
            <a:tailEnd type="arrow" w="med" len="med"/>
          </a:ln>
        </p:spPr>
      </p:cxnSp>
      <p:sp>
        <p:nvSpPr>
          <p:cNvPr id="2296" name="Rectangle 1584"/>
          <p:cNvSpPr>
            <a:spLocks noChangeArrowheads="1"/>
          </p:cNvSpPr>
          <p:nvPr/>
        </p:nvSpPr>
        <p:spPr bwMode="auto">
          <a:xfrm>
            <a:off x="9386888" y="24904232"/>
            <a:ext cx="1679575" cy="368300"/>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 m/z</a:t>
            </a:r>
          </a:p>
        </p:txBody>
      </p:sp>
      <p:cxnSp>
        <p:nvCxnSpPr>
          <p:cNvPr id="2121" name="Form 281"/>
          <p:cNvCxnSpPr>
            <a:cxnSpLocks noChangeShapeType="1"/>
            <a:stCxn id="136" idx="2"/>
            <a:endCxn id="283" idx="0"/>
          </p:cNvCxnSpPr>
          <p:nvPr/>
        </p:nvCxnSpPr>
        <p:spPr bwMode="auto">
          <a:xfrm rot="5400000" flipH="1" flipV="1">
            <a:off x="8597740" y="21441262"/>
            <a:ext cx="8322790" cy="6253956"/>
          </a:xfrm>
          <a:prstGeom prst="bentConnector5">
            <a:avLst>
              <a:gd name="adj1" fmla="val -2747"/>
              <a:gd name="adj2" fmla="val 50006"/>
              <a:gd name="adj3" fmla="val 102747"/>
            </a:avLst>
          </a:prstGeom>
          <a:noFill/>
          <a:ln w="38100" algn="ctr">
            <a:solidFill>
              <a:schemeClr val="tx1"/>
            </a:solidFill>
            <a:round/>
            <a:headEnd/>
            <a:tailEnd type="arrow" w="med" len="med"/>
          </a:ln>
          <a:effectLst>
            <a:outerShdw blurRad="50800" dist="38100" dir="2700000" algn="tl" rotWithShape="0">
              <a:prstClr val="black">
                <a:alpha val="40000"/>
              </a:prstClr>
            </a:outerShdw>
          </a:effectLst>
        </p:spPr>
      </p:cxnSp>
      <p:sp>
        <p:nvSpPr>
          <p:cNvPr id="276" name="Rectangle 1584"/>
          <p:cNvSpPr>
            <a:spLocks noChangeArrowheads="1"/>
          </p:cNvSpPr>
          <p:nvPr/>
        </p:nvSpPr>
        <p:spPr bwMode="auto">
          <a:xfrm>
            <a:off x="19822320" y="26325108"/>
            <a:ext cx="4714875" cy="2028761"/>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sz="900" dirty="0" smtClean="0">
              <a:solidFill>
                <a:schemeClr val="accent4">
                  <a:lumMod val="75000"/>
                  <a:lumOff val="25000"/>
                </a:schemeClr>
              </a:solidFill>
              <a:latin typeface="Verdana" pitchFamily="34" charset="0"/>
            </a:endParaRPr>
          </a:p>
          <a:p>
            <a:pPr algn="ctr" defTabSz="762000" eaLnBrk="0" hangingPunct="0">
              <a:defRPr/>
            </a:pPr>
            <a:r>
              <a:rPr lang="en-GB" dirty="0" smtClean="0">
                <a:solidFill>
                  <a:schemeClr val="accent4">
                    <a:lumMod val="75000"/>
                    <a:lumOff val="25000"/>
                  </a:schemeClr>
                </a:solidFill>
                <a:latin typeface="Verdana" pitchFamily="34" charset="0"/>
              </a:rPr>
              <a:t>Alignment</a:t>
            </a:r>
            <a:endParaRPr lang="en-GB" dirty="0">
              <a:solidFill>
                <a:schemeClr val="accent4">
                  <a:lumMod val="75000"/>
                  <a:lumOff val="25000"/>
                </a:schemeClr>
              </a:solidFill>
              <a:latin typeface="Verdana" pitchFamily="34" charset="0"/>
            </a:endParaRPr>
          </a:p>
          <a:p>
            <a:pPr algn="ctr" defTabSz="762000" eaLnBrk="0" hangingPunct="0">
              <a:defRPr/>
            </a:pPr>
            <a:endParaRPr lang="en-GB" sz="1200" b="0" dirty="0">
              <a:solidFill>
                <a:schemeClr val="tx1"/>
              </a:solidFill>
              <a:latin typeface="Verdana" pitchFamily="34" charset="0"/>
            </a:endParaRPr>
          </a:p>
          <a:p>
            <a:pPr algn="ctr" defTabSz="762000" eaLnBrk="0" hangingPunct="0">
              <a:defRPr/>
            </a:pPr>
            <a:r>
              <a:rPr lang="en-GB" dirty="0" smtClean="0">
                <a:solidFill>
                  <a:schemeClr val="accent4">
                    <a:lumMod val="75000"/>
                    <a:lumOff val="25000"/>
                  </a:schemeClr>
                </a:solidFill>
                <a:latin typeface="Verdana" pitchFamily="34" charset="0"/>
              </a:rPr>
              <a:t>Group </a:t>
            </a:r>
            <a:r>
              <a:rPr lang="en-GB" b="0" dirty="0" smtClean="0">
                <a:solidFill>
                  <a:schemeClr val="tx1"/>
                </a:solidFill>
                <a:latin typeface="Verdana" pitchFamily="34" charset="0"/>
              </a:rPr>
              <a:t>features found in different measurements (replicates, conditions, ..)</a:t>
            </a:r>
            <a:endParaRPr lang="en-GB" b="0" dirty="0">
              <a:solidFill>
                <a:schemeClr val="tx1"/>
              </a:solidFill>
              <a:latin typeface="Verdana" pitchFamily="34" charset="0"/>
            </a:endParaRPr>
          </a:p>
          <a:p>
            <a:pPr algn="ctr" defTabSz="762000" eaLnBrk="0" hangingPunct="0">
              <a:defRPr/>
            </a:pPr>
            <a:endParaRPr lang="en-GB" sz="900" b="0" dirty="0">
              <a:solidFill>
                <a:schemeClr val="tx1"/>
              </a:solidFill>
              <a:latin typeface="Verdana" pitchFamily="34" charset="0"/>
            </a:endParaRPr>
          </a:p>
        </p:txBody>
      </p:sp>
      <p:grpSp>
        <p:nvGrpSpPr>
          <p:cNvPr id="196" name="Gruppieren 195"/>
          <p:cNvGrpSpPr/>
          <p:nvPr/>
        </p:nvGrpSpPr>
        <p:grpSpPr>
          <a:xfrm>
            <a:off x="17591214" y="9081146"/>
            <a:ext cx="3395774" cy="5018362"/>
            <a:chOff x="17936660" y="10648950"/>
            <a:chExt cx="2884996" cy="4263521"/>
          </a:xfrm>
        </p:grpSpPr>
        <p:cxnSp>
          <p:nvCxnSpPr>
            <p:cNvPr id="2327" name="Gerade Verbindung 205"/>
            <p:cNvCxnSpPr>
              <a:cxnSpLocks noChangeShapeType="1"/>
            </p:cNvCxnSpPr>
            <p:nvPr/>
          </p:nvCxnSpPr>
          <p:spPr bwMode="auto">
            <a:xfrm rot="5400000">
              <a:off x="17623631" y="11487944"/>
              <a:ext cx="1679575" cy="1588"/>
            </a:xfrm>
            <a:prstGeom prst="line">
              <a:avLst/>
            </a:prstGeom>
            <a:noFill/>
            <a:ln w="38100" cap="rnd" algn="ctr">
              <a:solidFill>
                <a:schemeClr val="tx1"/>
              </a:solidFill>
              <a:round/>
              <a:headEnd/>
              <a:tailEnd/>
            </a:ln>
          </p:spPr>
        </p:cxnSp>
        <p:cxnSp>
          <p:nvCxnSpPr>
            <p:cNvPr id="2328" name="Gerade Verbindung 206"/>
            <p:cNvCxnSpPr>
              <a:cxnSpLocks noChangeShapeType="1"/>
            </p:cNvCxnSpPr>
            <p:nvPr/>
          </p:nvCxnSpPr>
          <p:spPr bwMode="auto">
            <a:xfrm rot="5400000" flipH="1" flipV="1">
              <a:off x="18061781" y="11707019"/>
              <a:ext cx="1241425" cy="1588"/>
            </a:xfrm>
            <a:prstGeom prst="line">
              <a:avLst/>
            </a:prstGeom>
            <a:noFill/>
            <a:ln w="38100" algn="ctr">
              <a:solidFill>
                <a:srgbClr val="F79646"/>
              </a:solidFill>
              <a:round/>
              <a:headEnd/>
              <a:tailEnd/>
            </a:ln>
          </p:spPr>
        </p:cxnSp>
        <p:cxnSp>
          <p:nvCxnSpPr>
            <p:cNvPr id="2329" name="Gerade Verbindung 207"/>
            <p:cNvCxnSpPr>
              <a:cxnSpLocks noChangeShapeType="1"/>
            </p:cNvCxnSpPr>
            <p:nvPr/>
          </p:nvCxnSpPr>
          <p:spPr bwMode="auto">
            <a:xfrm rot="5400000" flipH="1" flipV="1">
              <a:off x="18503900" y="11998325"/>
              <a:ext cx="658813" cy="1587"/>
            </a:xfrm>
            <a:prstGeom prst="line">
              <a:avLst/>
            </a:prstGeom>
            <a:noFill/>
            <a:ln w="38100" algn="ctr">
              <a:solidFill>
                <a:srgbClr val="F79646"/>
              </a:solidFill>
              <a:round/>
              <a:headEnd/>
              <a:tailEnd/>
            </a:ln>
          </p:spPr>
        </p:cxnSp>
        <p:cxnSp>
          <p:nvCxnSpPr>
            <p:cNvPr id="2330" name="Gerade Verbindung 208"/>
            <p:cNvCxnSpPr>
              <a:cxnSpLocks noChangeShapeType="1"/>
            </p:cNvCxnSpPr>
            <p:nvPr/>
          </p:nvCxnSpPr>
          <p:spPr bwMode="auto">
            <a:xfrm rot="5400000" flipH="1" flipV="1">
              <a:off x="18768219" y="12108656"/>
              <a:ext cx="438150" cy="1588"/>
            </a:xfrm>
            <a:prstGeom prst="line">
              <a:avLst/>
            </a:prstGeom>
            <a:noFill/>
            <a:ln w="38100" algn="ctr">
              <a:solidFill>
                <a:srgbClr val="F79646"/>
              </a:solidFill>
              <a:round/>
              <a:headEnd/>
              <a:tailEnd/>
            </a:ln>
          </p:spPr>
        </p:cxnSp>
        <p:sp>
          <p:nvSpPr>
            <p:cNvPr id="2332" name="Rectangle 1584"/>
            <p:cNvSpPr>
              <a:spLocks noChangeArrowheads="1"/>
            </p:cNvSpPr>
            <p:nvPr/>
          </p:nvSpPr>
          <p:spPr bwMode="auto">
            <a:xfrm rot="16200000">
              <a:off x="17318042" y="11292967"/>
              <a:ext cx="1679575" cy="442340"/>
            </a:xfrm>
            <a:prstGeom prst="rect">
              <a:avLst/>
            </a:prstGeom>
            <a:noFill/>
            <a:ln w="12700">
              <a:noFill/>
              <a:miter lim="800000"/>
              <a:headEnd/>
              <a:tailEnd/>
            </a:ln>
          </p:spPr>
          <p:txBody>
            <a:bodyPr lIns="0" tIns="44450" rIns="0" bIns="44450">
              <a:spAutoFit/>
            </a:bodyPr>
            <a:lstStyle/>
            <a:p>
              <a:pPr defTabSz="762000" eaLnBrk="0" hangingPunct="0"/>
              <a:r>
                <a:rPr lang="en-GB" sz="2800" b="0" dirty="0">
                  <a:solidFill>
                    <a:schemeClr val="tx1"/>
                  </a:solidFill>
                  <a:latin typeface="Verdana" pitchFamily="34" charset="0"/>
                </a:rPr>
                <a:t>Intensity</a:t>
              </a:r>
            </a:p>
          </p:txBody>
        </p:sp>
        <p:cxnSp>
          <p:nvCxnSpPr>
            <p:cNvPr id="2334" name="Gerade Verbindung 215"/>
            <p:cNvCxnSpPr>
              <a:cxnSpLocks noChangeShapeType="1"/>
            </p:cNvCxnSpPr>
            <p:nvPr/>
          </p:nvCxnSpPr>
          <p:spPr bwMode="auto">
            <a:xfrm rot="5400000">
              <a:off x="17606170" y="13662024"/>
              <a:ext cx="1679575" cy="1587"/>
            </a:xfrm>
            <a:prstGeom prst="line">
              <a:avLst/>
            </a:prstGeom>
            <a:noFill/>
            <a:ln w="38100" cap="rnd" algn="ctr">
              <a:solidFill>
                <a:schemeClr val="tx1"/>
              </a:solidFill>
              <a:round/>
              <a:headEnd/>
              <a:tailEnd/>
            </a:ln>
          </p:spPr>
        </p:cxnSp>
        <p:cxnSp>
          <p:nvCxnSpPr>
            <p:cNvPr id="2335" name="Gerade Verbindung 219"/>
            <p:cNvCxnSpPr>
              <a:cxnSpLocks noChangeShapeType="1"/>
            </p:cNvCxnSpPr>
            <p:nvPr/>
          </p:nvCxnSpPr>
          <p:spPr bwMode="auto">
            <a:xfrm rot="5400000" flipH="1" flipV="1">
              <a:off x="19504026" y="13880305"/>
              <a:ext cx="1243013" cy="1587"/>
            </a:xfrm>
            <a:prstGeom prst="line">
              <a:avLst/>
            </a:prstGeom>
            <a:noFill/>
            <a:ln w="38100" algn="ctr">
              <a:solidFill>
                <a:srgbClr val="4F81BD"/>
              </a:solidFill>
              <a:round/>
              <a:headEnd/>
              <a:tailEnd/>
            </a:ln>
          </p:spPr>
        </p:cxnSp>
        <p:cxnSp>
          <p:nvCxnSpPr>
            <p:cNvPr id="2336" name="Gerade Verbindung 222"/>
            <p:cNvCxnSpPr>
              <a:cxnSpLocks noChangeShapeType="1"/>
            </p:cNvCxnSpPr>
            <p:nvPr/>
          </p:nvCxnSpPr>
          <p:spPr bwMode="auto">
            <a:xfrm rot="5400000" flipH="1" flipV="1">
              <a:off x="19650076" y="14172405"/>
              <a:ext cx="658813" cy="1587"/>
            </a:xfrm>
            <a:prstGeom prst="line">
              <a:avLst/>
            </a:prstGeom>
            <a:noFill/>
            <a:ln w="38100" algn="ctr">
              <a:solidFill>
                <a:srgbClr val="4F81BD"/>
              </a:solidFill>
              <a:round/>
              <a:headEnd/>
              <a:tailEnd/>
            </a:ln>
          </p:spPr>
        </p:cxnSp>
        <p:cxnSp>
          <p:nvCxnSpPr>
            <p:cNvPr id="2337" name="Gerade Verbindung 223"/>
            <p:cNvCxnSpPr>
              <a:cxnSpLocks noChangeShapeType="1"/>
            </p:cNvCxnSpPr>
            <p:nvPr/>
          </p:nvCxnSpPr>
          <p:spPr bwMode="auto">
            <a:xfrm rot="5400000" flipH="1" flipV="1">
              <a:off x="19611183" y="14284323"/>
              <a:ext cx="438150" cy="1587"/>
            </a:xfrm>
            <a:prstGeom prst="line">
              <a:avLst/>
            </a:prstGeom>
            <a:noFill/>
            <a:ln w="38100" algn="ctr">
              <a:solidFill>
                <a:srgbClr val="4F81BD"/>
              </a:solidFill>
              <a:round/>
              <a:headEnd/>
              <a:tailEnd/>
            </a:ln>
          </p:spPr>
        </p:cxnSp>
        <p:cxnSp>
          <p:nvCxnSpPr>
            <p:cNvPr id="2338" name="Gerade Verbindung 224"/>
            <p:cNvCxnSpPr>
              <a:cxnSpLocks noChangeShapeType="1"/>
            </p:cNvCxnSpPr>
            <p:nvPr/>
          </p:nvCxnSpPr>
          <p:spPr bwMode="auto">
            <a:xfrm rot="10800000">
              <a:off x="18446751" y="14502605"/>
              <a:ext cx="1965325" cy="0"/>
            </a:xfrm>
            <a:prstGeom prst="line">
              <a:avLst/>
            </a:prstGeom>
            <a:noFill/>
            <a:ln w="38100" cap="rnd" algn="ctr">
              <a:solidFill>
                <a:schemeClr val="tx1"/>
              </a:solidFill>
              <a:round/>
              <a:headEnd/>
              <a:tailEnd/>
            </a:ln>
          </p:spPr>
        </p:cxnSp>
        <p:sp>
          <p:nvSpPr>
            <p:cNvPr id="279" name="Rectangle 1584"/>
            <p:cNvSpPr>
              <a:spLocks noChangeArrowheads="1"/>
            </p:cNvSpPr>
            <p:nvPr/>
          </p:nvSpPr>
          <p:spPr bwMode="auto">
            <a:xfrm rot="16200000">
              <a:off x="17318042" y="13451172"/>
              <a:ext cx="1679575" cy="442340"/>
            </a:xfrm>
            <a:prstGeom prst="rect">
              <a:avLst/>
            </a:prstGeom>
            <a:noFill/>
            <a:ln w="12700">
              <a:noFill/>
              <a:miter lim="800000"/>
              <a:headEnd/>
              <a:tailEnd/>
            </a:ln>
          </p:spPr>
          <p:txBody>
            <a:bodyPr lIns="0" tIns="44450" rIns="0" bIns="44450">
              <a:spAutoFit/>
            </a:bodyPr>
            <a:lstStyle/>
            <a:p>
              <a:pPr defTabSz="762000" eaLnBrk="0" hangingPunct="0"/>
              <a:r>
                <a:rPr lang="en-GB" sz="2800" b="0" dirty="0">
                  <a:solidFill>
                    <a:schemeClr val="tx1"/>
                  </a:solidFill>
                  <a:latin typeface="Verdana" pitchFamily="34" charset="0"/>
                </a:rPr>
                <a:t>Intensity</a:t>
              </a:r>
            </a:p>
          </p:txBody>
        </p:sp>
        <p:sp>
          <p:nvSpPr>
            <p:cNvPr id="290" name="Rectangle 1584"/>
            <p:cNvSpPr>
              <a:spLocks noChangeArrowheads="1"/>
            </p:cNvSpPr>
            <p:nvPr/>
          </p:nvSpPr>
          <p:spPr bwMode="auto">
            <a:xfrm>
              <a:off x="19002381" y="13843792"/>
              <a:ext cx="1679575" cy="366075"/>
            </a:xfrm>
            <a:prstGeom prst="rect">
              <a:avLst/>
            </a:prstGeom>
            <a:noFill/>
            <a:ln w="12700">
              <a:noFill/>
              <a:miter lim="800000"/>
              <a:headEnd/>
              <a:tailEnd/>
            </a:ln>
          </p:spPr>
          <p:txBody>
            <a:bodyPr lIns="0" tIns="0" rIns="0" bIns="0">
              <a:spAutoFit/>
            </a:bodyPr>
            <a:lstStyle/>
            <a:p>
              <a:pPr defTabSz="762000" eaLnBrk="0" hangingPunct="0"/>
              <a:r>
                <a:rPr lang="en-GB" sz="2800" b="0" baseline="30000" dirty="0" smtClean="0">
                  <a:solidFill>
                    <a:schemeClr val="tx1"/>
                  </a:solidFill>
                  <a:latin typeface="Verdana" pitchFamily="34" charset="0"/>
                </a:rPr>
                <a:t>13</a:t>
              </a:r>
              <a:r>
                <a:rPr lang="en-GB" sz="2800" b="0" dirty="0" smtClean="0">
                  <a:solidFill>
                    <a:schemeClr val="tx1"/>
                  </a:solidFill>
                  <a:latin typeface="Verdana" pitchFamily="34" charset="0"/>
                </a:rPr>
                <a:t>C</a:t>
              </a:r>
              <a:endParaRPr lang="en-GB" sz="2800" b="0" dirty="0">
                <a:solidFill>
                  <a:schemeClr val="tx1"/>
                </a:solidFill>
                <a:latin typeface="Verdana" pitchFamily="34" charset="0"/>
              </a:endParaRPr>
            </a:p>
          </p:txBody>
        </p:sp>
        <p:sp>
          <p:nvSpPr>
            <p:cNvPr id="292" name="Rectangle 1584"/>
            <p:cNvSpPr>
              <a:spLocks noChangeArrowheads="1"/>
            </p:cNvSpPr>
            <p:nvPr/>
          </p:nvSpPr>
          <p:spPr bwMode="auto">
            <a:xfrm>
              <a:off x="19142081" y="11447462"/>
              <a:ext cx="1679575" cy="366075"/>
            </a:xfrm>
            <a:prstGeom prst="rect">
              <a:avLst/>
            </a:prstGeom>
            <a:noFill/>
            <a:ln w="12700">
              <a:noFill/>
              <a:miter lim="800000"/>
              <a:headEnd/>
              <a:tailEnd/>
            </a:ln>
          </p:spPr>
          <p:txBody>
            <a:bodyPr lIns="0" tIns="0" rIns="0" bIns="0">
              <a:spAutoFit/>
            </a:bodyPr>
            <a:lstStyle/>
            <a:p>
              <a:pPr defTabSz="762000" eaLnBrk="0" hangingPunct="0"/>
              <a:r>
                <a:rPr lang="en-GB" sz="2800" b="0" baseline="30000" dirty="0" smtClean="0">
                  <a:solidFill>
                    <a:schemeClr val="tx1"/>
                  </a:solidFill>
                  <a:latin typeface="Verdana" pitchFamily="34" charset="0"/>
                </a:rPr>
                <a:t>12</a:t>
              </a:r>
              <a:r>
                <a:rPr lang="en-GB" sz="2800" b="0" dirty="0" smtClean="0">
                  <a:solidFill>
                    <a:schemeClr val="tx1"/>
                  </a:solidFill>
                  <a:latin typeface="Verdana" pitchFamily="34" charset="0"/>
                </a:rPr>
                <a:t>C</a:t>
              </a:r>
              <a:endParaRPr lang="en-GB" sz="2800" b="0" dirty="0">
                <a:solidFill>
                  <a:schemeClr val="tx1"/>
                </a:solidFill>
                <a:latin typeface="Verdana" pitchFamily="34" charset="0"/>
              </a:endParaRPr>
            </a:p>
          </p:txBody>
        </p:sp>
        <p:cxnSp>
          <p:nvCxnSpPr>
            <p:cNvPr id="2331" name="Gerade Verbindung 212"/>
            <p:cNvCxnSpPr>
              <a:cxnSpLocks noChangeShapeType="1"/>
            </p:cNvCxnSpPr>
            <p:nvPr/>
          </p:nvCxnSpPr>
          <p:spPr bwMode="auto">
            <a:xfrm rot="10800000">
              <a:off x="18464213" y="12328525"/>
              <a:ext cx="1965325" cy="0"/>
            </a:xfrm>
            <a:prstGeom prst="line">
              <a:avLst/>
            </a:prstGeom>
            <a:noFill/>
            <a:ln w="38100" cap="rnd" algn="ctr">
              <a:solidFill>
                <a:schemeClr val="tx1"/>
              </a:solidFill>
              <a:round/>
              <a:headEnd/>
              <a:tailEnd/>
            </a:ln>
          </p:spPr>
        </p:cxnSp>
        <p:sp>
          <p:nvSpPr>
            <p:cNvPr id="2339" name="Rectangle 1584"/>
            <p:cNvSpPr>
              <a:spLocks noChangeArrowheads="1"/>
            </p:cNvSpPr>
            <p:nvPr/>
          </p:nvSpPr>
          <p:spPr bwMode="auto">
            <a:xfrm>
              <a:off x="18446755" y="14546396"/>
              <a:ext cx="1679575" cy="366075"/>
            </a:xfrm>
            <a:prstGeom prst="rect">
              <a:avLst/>
            </a:prstGeom>
            <a:noFill/>
            <a:ln w="12700">
              <a:noFill/>
              <a:miter lim="800000"/>
              <a:headEnd/>
              <a:tailEnd/>
            </a:ln>
          </p:spPr>
          <p:txBody>
            <a:bodyPr lIns="0" tIns="0" rIns="0" bIns="0">
              <a:spAutoFit/>
            </a:bodyPr>
            <a:lstStyle/>
            <a:p>
              <a:pPr defTabSz="762000" eaLnBrk="0" hangingPunct="0"/>
              <a:r>
                <a:rPr lang="en-GB" sz="2800" b="0" dirty="0">
                  <a:solidFill>
                    <a:schemeClr val="tx1"/>
                  </a:solidFill>
                  <a:latin typeface="Verdana" pitchFamily="34" charset="0"/>
                </a:rPr>
                <a:t>m/z</a:t>
              </a:r>
            </a:p>
          </p:txBody>
        </p:sp>
        <p:cxnSp>
          <p:nvCxnSpPr>
            <p:cNvPr id="181" name="Gerade Verbindung 206"/>
            <p:cNvCxnSpPr>
              <a:cxnSpLocks noChangeShapeType="1"/>
            </p:cNvCxnSpPr>
            <p:nvPr/>
          </p:nvCxnSpPr>
          <p:spPr bwMode="auto">
            <a:xfrm rot="16200000" flipV="1">
              <a:off x="17598626" y="13407632"/>
              <a:ext cx="2176461" cy="3960"/>
            </a:xfrm>
            <a:prstGeom prst="line">
              <a:avLst/>
            </a:prstGeom>
            <a:ln>
              <a:prstDash val="dash"/>
              <a:headEnd/>
              <a:tailEnd/>
            </a:ln>
          </p:spPr>
          <p:style>
            <a:lnRef idx="1">
              <a:schemeClr val="dk1"/>
            </a:lnRef>
            <a:fillRef idx="0">
              <a:schemeClr val="dk1"/>
            </a:fillRef>
            <a:effectRef idx="0">
              <a:schemeClr val="dk1"/>
            </a:effectRef>
            <a:fontRef idx="minor">
              <a:schemeClr val="tx1"/>
            </a:fontRef>
          </p:style>
        </p:cxnSp>
        <p:cxnSp>
          <p:nvCxnSpPr>
            <p:cNvPr id="185" name="Gerade Verbindung mit Pfeil 184"/>
            <p:cNvCxnSpPr/>
            <p:nvPr/>
          </p:nvCxnSpPr>
          <p:spPr bwMode="auto">
            <a:xfrm>
              <a:off x="18776950" y="13332617"/>
              <a:ext cx="1291439" cy="1588"/>
            </a:xfrm>
            <a:prstGeom prst="straightConnector1">
              <a:avLst/>
            </a:prstGeom>
            <a:solidFill>
              <a:schemeClr val="accent1"/>
            </a:solidFill>
            <a:ln w="38100" cap="flat" cmpd="sng" algn="ctr">
              <a:solidFill>
                <a:schemeClr val="tx1"/>
              </a:solidFill>
              <a:prstDash val="solid"/>
              <a:round/>
              <a:headEnd type="arrow" w="med" len="med"/>
              <a:tailEnd type="arrow"/>
            </a:ln>
            <a:effectLst/>
          </p:spPr>
        </p:cxnSp>
        <p:sp>
          <p:nvSpPr>
            <p:cNvPr id="191" name="Rectangle 1584"/>
            <p:cNvSpPr>
              <a:spLocks noChangeArrowheads="1"/>
            </p:cNvSpPr>
            <p:nvPr/>
          </p:nvSpPr>
          <p:spPr bwMode="auto">
            <a:xfrm>
              <a:off x="18849979" y="12823030"/>
              <a:ext cx="1679575" cy="366075"/>
            </a:xfrm>
            <a:prstGeom prst="rect">
              <a:avLst/>
            </a:prstGeom>
            <a:noFill/>
            <a:ln w="12700">
              <a:noFill/>
              <a:miter lim="800000"/>
              <a:headEnd/>
              <a:tailEnd/>
            </a:ln>
          </p:spPr>
          <p:txBody>
            <a:bodyPr lIns="0" tIns="0" rIns="0" bIns="0">
              <a:spAutoFit/>
            </a:bodyPr>
            <a:lstStyle/>
            <a:p>
              <a:pPr defTabSz="762000" eaLnBrk="0" hangingPunct="0"/>
              <a:r>
                <a:rPr lang="el-GR" sz="2800" b="0" dirty="0" smtClean="0">
                  <a:solidFill>
                    <a:schemeClr val="tx1"/>
                  </a:solidFill>
                  <a:latin typeface="Verdana" pitchFamily="34" charset="0"/>
                </a:rPr>
                <a:t>Δ</a:t>
              </a:r>
              <a:r>
                <a:rPr lang="de-AT" sz="2800" b="0" i="1" dirty="0" smtClean="0">
                  <a:solidFill>
                    <a:schemeClr val="tx1"/>
                  </a:solidFill>
                  <a:latin typeface="Verdana" pitchFamily="34" charset="0"/>
                </a:rPr>
                <a:t>m/z </a:t>
              </a:r>
              <a:r>
                <a:rPr lang="de-AT" sz="2800" b="0" dirty="0" smtClean="0">
                  <a:solidFill>
                    <a:schemeClr val="tx1"/>
                  </a:solidFill>
                  <a:latin typeface="Lucida Sans Unicode"/>
                  <a:cs typeface="Lucida Sans Unicode"/>
                </a:rPr>
                <a:t>≙ </a:t>
              </a:r>
              <a:r>
                <a:rPr lang="de-AT" sz="2800" b="0" dirty="0" err="1" smtClean="0">
                  <a:solidFill>
                    <a:schemeClr val="tx1"/>
                  </a:solidFill>
                  <a:latin typeface="Lucida Sans Unicode"/>
                  <a:cs typeface="Lucida Sans Unicode"/>
                </a:rPr>
                <a:t>C</a:t>
              </a:r>
              <a:r>
                <a:rPr lang="de-AT" sz="2800" b="0" baseline="-25000" dirty="0" err="1" smtClean="0">
                  <a:solidFill>
                    <a:schemeClr val="tx1"/>
                  </a:solidFill>
                  <a:latin typeface="Lucida Sans Unicode"/>
                  <a:cs typeface="Lucida Sans Unicode"/>
                </a:rPr>
                <a:t>n</a:t>
              </a:r>
              <a:endParaRPr lang="en-GB" sz="2800" b="0" baseline="-25000" dirty="0">
                <a:solidFill>
                  <a:schemeClr val="tx1"/>
                </a:solidFill>
                <a:latin typeface="Verdana" pitchFamily="34" charset="0"/>
              </a:endParaRPr>
            </a:p>
          </p:txBody>
        </p:sp>
      </p:grpSp>
      <p:sp>
        <p:nvSpPr>
          <p:cNvPr id="197" name="Text Box 1626"/>
          <p:cNvSpPr txBox="1">
            <a:spLocks noChangeArrowheads="1"/>
          </p:cNvSpPr>
          <p:nvPr/>
        </p:nvSpPr>
        <p:spPr bwMode="auto">
          <a:xfrm>
            <a:off x="24761825" y="29595294"/>
            <a:ext cx="1860550" cy="584200"/>
          </a:xfrm>
          <a:prstGeom prst="rect">
            <a:avLst/>
          </a:prstGeom>
          <a:noFill/>
          <a:ln w="12700">
            <a:noFill/>
            <a:miter lim="800000"/>
            <a:headEnd/>
            <a:tailEnd/>
          </a:ln>
        </p:spPr>
        <p:txBody>
          <a:bodyPr/>
          <a:lstStyle/>
          <a:p>
            <a:pPr algn="just" defTabSz="762000" eaLnBrk="0" hangingPunct="0"/>
            <a:r>
              <a:rPr lang="en-GB" b="0" dirty="0" smtClean="0">
                <a:solidFill>
                  <a:schemeClr val="tx1"/>
                </a:solidFill>
                <a:latin typeface="Verdana" pitchFamily="34" charset="0"/>
              </a:rPr>
              <a:t>R</a:t>
            </a:r>
            <a:r>
              <a:rPr lang="en-GB" b="0" baseline="-25000" dirty="0" smtClean="0">
                <a:solidFill>
                  <a:schemeClr val="tx1"/>
                </a:solidFill>
                <a:latin typeface="Verdana" pitchFamily="34" charset="0"/>
              </a:rPr>
              <a:t>t</a:t>
            </a:r>
            <a:endParaRPr lang="en-GB" b="0" baseline="-25000" dirty="0">
              <a:solidFill>
                <a:schemeClr val="tx1"/>
              </a:solidFill>
              <a:latin typeface="Verdana" pitchFamily="34" charset="0"/>
            </a:endParaRPr>
          </a:p>
        </p:txBody>
      </p:sp>
      <p:pic>
        <p:nvPicPr>
          <p:cNvPr id="1028" name="Picture 4" descr="http://www.wwtf.at/upload/WWTF_logo_en_RGB.jpg"/>
          <p:cNvPicPr>
            <a:picLocks noChangeAspect="1" noChangeArrowheads="1"/>
          </p:cNvPicPr>
          <p:nvPr/>
        </p:nvPicPr>
        <p:blipFill>
          <a:blip r:embed="rId9" cstate="print"/>
          <a:srcRect b="36668"/>
          <a:stretch>
            <a:fillRect/>
          </a:stretch>
        </p:blipFill>
        <p:spPr bwMode="auto">
          <a:xfrm>
            <a:off x="2060314" y="41861125"/>
            <a:ext cx="2752882" cy="1096288"/>
          </a:xfrm>
          <a:prstGeom prst="rect">
            <a:avLst/>
          </a:prstGeom>
          <a:noFill/>
        </p:spPr>
      </p:pic>
      <p:sp>
        <p:nvSpPr>
          <p:cNvPr id="237" name="Text Box 152"/>
          <p:cNvSpPr txBox="1">
            <a:spLocks noChangeArrowheads="1"/>
          </p:cNvSpPr>
          <p:nvPr/>
        </p:nvSpPr>
        <p:spPr bwMode="auto">
          <a:xfrm>
            <a:off x="16796607" y="41624349"/>
            <a:ext cx="13829669" cy="2800767"/>
          </a:xfrm>
          <a:prstGeom prst="rect">
            <a:avLst/>
          </a:prstGeom>
          <a:noFill/>
          <a:ln w="9525">
            <a:noFill/>
            <a:miter lim="800000"/>
            <a:headEnd/>
            <a:tailEnd/>
          </a:ln>
          <a:effectLst/>
        </p:spPr>
        <p:txBody>
          <a:bodyPr wrap="square">
            <a:spAutoFit/>
          </a:bodyPr>
          <a:lstStyle/>
          <a:p>
            <a:pPr eaLnBrk="0" hangingPunct="0">
              <a:defRPr/>
            </a:pPr>
            <a:r>
              <a:rPr lang="en-GB" sz="3600" i="1" dirty="0" smtClean="0">
                <a:solidFill>
                  <a:schemeClr val="accent4">
                    <a:lumMod val="75000"/>
                    <a:lumOff val="25000"/>
                  </a:schemeClr>
                </a:solidFill>
                <a:latin typeface="Cambria" pitchFamily="18" charset="0"/>
              </a:rPr>
              <a:t>References</a:t>
            </a:r>
            <a:endParaRPr lang="en-GB" sz="2000" i="1" dirty="0" smtClean="0">
              <a:solidFill>
                <a:schemeClr val="accent4">
                  <a:lumMod val="75000"/>
                  <a:lumOff val="25000"/>
                </a:schemeClr>
              </a:solidFill>
              <a:latin typeface="Cambria" pitchFamily="18" charset="0"/>
            </a:endParaRPr>
          </a:p>
          <a:p>
            <a:pPr eaLnBrk="0" hangingPunct="0">
              <a:defRPr/>
            </a:pPr>
            <a:endParaRPr lang="en-GB" sz="1000" i="1" dirty="0">
              <a:solidFill>
                <a:schemeClr val="accent4">
                  <a:lumMod val="75000"/>
                  <a:lumOff val="25000"/>
                </a:schemeClr>
              </a:solidFill>
              <a:latin typeface="Cambria" pitchFamily="18" charset="0"/>
            </a:endParaRPr>
          </a:p>
          <a:p>
            <a:pPr eaLnBrk="0" hangingPunct="0">
              <a:defRPr/>
            </a:pPr>
            <a:r>
              <a:rPr lang="en-GB" b="0" dirty="0">
                <a:solidFill>
                  <a:schemeClr val="tx1"/>
                </a:solidFill>
                <a:latin typeface="Verdana" pitchFamily="34" charset="0"/>
              </a:rPr>
              <a:t>[1] </a:t>
            </a:r>
            <a:r>
              <a:rPr lang="en-US" b="0" dirty="0" err="1">
                <a:solidFill>
                  <a:schemeClr val="tx1"/>
                </a:solidFill>
                <a:latin typeface="Verdana" pitchFamily="34" charset="0"/>
              </a:rPr>
              <a:t>Pedrioli</a:t>
            </a:r>
            <a:r>
              <a:rPr lang="en-US" b="0" dirty="0">
                <a:solidFill>
                  <a:schemeClr val="tx1"/>
                </a:solidFill>
                <a:latin typeface="Verdana" pitchFamily="34" charset="0"/>
              </a:rPr>
              <a:t> PG</a:t>
            </a:r>
            <a:r>
              <a:rPr lang="en-GB" b="0" dirty="0">
                <a:solidFill>
                  <a:schemeClr val="tx1"/>
                </a:solidFill>
                <a:latin typeface="Verdana" pitchFamily="34" charset="0"/>
              </a:rPr>
              <a:t>. </a:t>
            </a:r>
            <a:r>
              <a:rPr lang="en-GB" b="0" i="1" dirty="0">
                <a:solidFill>
                  <a:schemeClr val="tx1"/>
                </a:solidFill>
                <a:latin typeface="Verdana" pitchFamily="34" charset="0"/>
              </a:rPr>
              <a:t>et al</a:t>
            </a:r>
            <a:r>
              <a:rPr lang="en-GB" b="0" dirty="0">
                <a:solidFill>
                  <a:schemeClr val="tx1"/>
                </a:solidFill>
                <a:latin typeface="Verdana" pitchFamily="34" charset="0"/>
              </a:rPr>
              <a:t>. (2004). Nat </a:t>
            </a:r>
            <a:r>
              <a:rPr lang="en-GB" b="0" dirty="0" err="1" smtClean="0">
                <a:solidFill>
                  <a:schemeClr val="tx1"/>
                </a:solidFill>
                <a:latin typeface="Verdana" pitchFamily="34" charset="0"/>
              </a:rPr>
              <a:t>Biotechnol</a:t>
            </a:r>
            <a:r>
              <a:rPr lang="en-GB" b="0" dirty="0" smtClean="0">
                <a:solidFill>
                  <a:schemeClr val="tx1"/>
                </a:solidFill>
                <a:latin typeface="Verdana" pitchFamily="34" charset="0"/>
              </a:rPr>
              <a:t>. DOI</a:t>
            </a:r>
            <a:r>
              <a:rPr lang="en-GB" b="0" dirty="0">
                <a:solidFill>
                  <a:schemeClr val="tx1"/>
                </a:solidFill>
                <a:latin typeface="Verdana" pitchFamily="34" charset="0"/>
              </a:rPr>
              <a:t>: 10.1038/nbt1031 </a:t>
            </a:r>
          </a:p>
          <a:p>
            <a:pPr eaLnBrk="0" hangingPunct="0">
              <a:defRPr/>
            </a:pPr>
            <a:r>
              <a:rPr lang="en-GB" b="0" dirty="0">
                <a:solidFill>
                  <a:schemeClr val="tx1"/>
                </a:solidFill>
                <a:latin typeface="Verdana" pitchFamily="34" charset="0"/>
              </a:rPr>
              <a:t>[2] </a:t>
            </a:r>
            <a:r>
              <a:rPr lang="en-GB" b="0" dirty="0" smtClean="0">
                <a:solidFill>
                  <a:schemeClr val="tx1"/>
                </a:solidFill>
                <a:latin typeface="Verdana" pitchFamily="34" charset="0"/>
              </a:rPr>
              <a:t>Lehner </a:t>
            </a:r>
            <a:r>
              <a:rPr lang="en-GB" b="0" dirty="0">
                <a:solidFill>
                  <a:schemeClr val="tx1"/>
                </a:solidFill>
                <a:latin typeface="Verdana" pitchFamily="34" charset="0"/>
              </a:rPr>
              <a:t>S. </a:t>
            </a:r>
            <a:r>
              <a:rPr lang="en-GB" b="0" i="1" dirty="0">
                <a:solidFill>
                  <a:schemeClr val="tx1"/>
                </a:solidFill>
                <a:latin typeface="Verdana" pitchFamily="34" charset="0"/>
              </a:rPr>
              <a:t>et al</a:t>
            </a:r>
            <a:r>
              <a:rPr lang="en-GB" b="0" dirty="0">
                <a:solidFill>
                  <a:schemeClr val="tx1"/>
                </a:solidFill>
                <a:latin typeface="Verdana" pitchFamily="34" charset="0"/>
              </a:rPr>
              <a:t>. (2011). Food Add. </a:t>
            </a:r>
            <a:r>
              <a:rPr lang="en-GB" b="0" dirty="0" err="1">
                <a:solidFill>
                  <a:schemeClr val="tx1"/>
                </a:solidFill>
                <a:latin typeface="Verdana" pitchFamily="34" charset="0"/>
              </a:rPr>
              <a:t>Contam</a:t>
            </a:r>
            <a:r>
              <a:rPr lang="en-GB" b="0" dirty="0">
                <a:solidFill>
                  <a:schemeClr val="tx1"/>
                </a:solidFill>
                <a:latin typeface="Verdana" pitchFamily="34" charset="0"/>
              </a:rPr>
              <a:t>. DOI: </a:t>
            </a:r>
            <a:r>
              <a:rPr lang="en-GB" b="0" dirty="0" smtClean="0">
                <a:solidFill>
                  <a:schemeClr val="tx1"/>
                </a:solidFill>
                <a:latin typeface="Verdana" pitchFamily="34" charset="0"/>
              </a:rPr>
              <a:t>10.1080/19440049.2011.599340</a:t>
            </a:r>
          </a:p>
          <a:p>
            <a:pPr eaLnBrk="0" hangingPunct="0">
              <a:defRPr/>
            </a:pPr>
            <a:r>
              <a:rPr lang="en-GB" b="0" dirty="0" smtClean="0">
                <a:solidFill>
                  <a:schemeClr val="tx1"/>
                </a:solidFill>
                <a:latin typeface="Verdana" pitchFamily="34" charset="0"/>
              </a:rPr>
              <a:t>[3] Du P. </a:t>
            </a:r>
            <a:r>
              <a:rPr lang="en-GB" b="0" i="1" dirty="0" smtClean="0">
                <a:solidFill>
                  <a:schemeClr val="tx1"/>
                </a:solidFill>
                <a:latin typeface="Verdana" pitchFamily="34" charset="0"/>
              </a:rPr>
              <a:t>et al</a:t>
            </a:r>
            <a:r>
              <a:rPr lang="en-GB" b="0" dirty="0" smtClean="0">
                <a:solidFill>
                  <a:schemeClr val="tx1"/>
                </a:solidFill>
                <a:latin typeface="Verdana" pitchFamily="34" charset="0"/>
              </a:rPr>
              <a:t>. (2006). Bioinformatics. </a:t>
            </a:r>
            <a:r>
              <a:rPr lang="en-GB" b="0" dirty="0">
                <a:solidFill>
                  <a:schemeClr val="tx1"/>
                </a:solidFill>
                <a:latin typeface="Verdana" pitchFamily="34" charset="0"/>
              </a:rPr>
              <a:t>DOI: </a:t>
            </a:r>
            <a:r>
              <a:rPr lang="en-GB" b="0" dirty="0" smtClean="0">
                <a:solidFill>
                  <a:schemeClr val="tx1"/>
                </a:solidFill>
                <a:latin typeface="Verdana" pitchFamily="34" charset="0"/>
              </a:rPr>
              <a:t>10.1093/bioinformatics/btl355</a:t>
            </a:r>
          </a:p>
          <a:p>
            <a:pPr eaLnBrk="0" hangingPunct="0">
              <a:defRPr/>
            </a:pPr>
            <a:r>
              <a:rPr lang="en-GB" b="0" dirty="0" smtClean="0">
                <a:solidFill>
                  <a:schemeClr val="tx1"/>
                </a:solidFill>
                <a:latin typeface="Verdana" pitchFamily="34" charset="0"/>
              </a:rPr>
              <a:t>[4] Kluger B. </a:t>
            </a:r>
            <a:r>
              <a:rPr lang="en-GB" b="0" i="1" dirty="0" smtClean="0">
                <a:solidFill>
                  <a:schemeClr val="tx1"/>
                </a:solidFill>
                <a:latin typeface="Verdana" pitchFamily="34" charset="0"/>
              </a:rPr>
              <a:t>et al</a:t>
            </a:r>
            <a:r>
              <a:rPr lang="en-GB" b="0" dirty="0" smtClean="0">
                <a:solidFill>
                  <a:schemeClr val="tx1"/>
                </a:solidFill>
                <a:latin typeface="Verdana" pitchFamily="34" charset="0"/>
              </a:rPr>
              <a:t>. (2012). TODO</a:t>
            </a:r>
          </a:p>
          <a:p>
            <a:pPr eaLnBrk="0" hangingPunct="0">
              <a:defRPr/>
            </a:pPr>
            <a:r>
              <a:rPr lang="en-GB" b="0" dirty="0" smtClean="0">
                <a:solidFill>
                  <a:schemeClr val="tx1"/>
                </a:solidFill>
                <a:latin typeface="Verdana" pitchFamily="34" charset="0"/>
              </a:rPr>
              <a:t>[5] Bueschl C. </a:t>
            </a:r>
            <a:r>
              <a:rPr lang="en-GB" b="0" i="1" dirty="0" smtClean="0">
                <a:solidFill>
                  <a:schemeClr val="tx1"/>
                </a:solidFill>
                <a:latin typeface="Verdana" pitchFamily="34" charset="0"/>
              </a:rPr>
              <a:t>et al</a:t>
            </a:r>
            <a:r>
              <a:rPr lang="en-GB" b="0" dirty="0" smtClean="0">
                <a:solidFill>
                  <a:schemeClr val="tx1"/>
                </a:solidFill>
                <a:latin typeface="Verdana" pitchFamily="34" charset="0"/>
              </a:rPr>
              <a:t>. (2012). Bioinformatics. DOI: 10.1093/bioinformatics/bts012</a:t>
            </a:r>
          </a:p>
          <a:p>
            <a:pPr eaLnBrk="0" hangingPunct="0">
              <a:defRPr/>
            </a:pPr>
            <a:endParaRPr lang="en-GB" sz="800" b="0" dirty="0">
              <a:solidFill>
                <a:schemeClr val="tx1"/>
              </a:solidFill>
              <a:latin typeface="Verdana" pitchFamily="34" charset="0"/>
            </a:endParaRPr>
          </a:p>
        </p:txBody>
      </p:sp>
      <p:sp>
        <p:nvSpPr>
          <p:cNvPr id="167" name="Rechteck 166"/>
          <p:cNvSpPr/>
          <p:nvPr/>
        </p:nvSpPr>
        <p:spPr bwMode="auto">
          <a:xfrm rot="461786">
            <a:off x="27464073" y="30502496"/>
            <a:ext cx="3973596" cy="94871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pitchFamily="18" charset="0"/>
            </a:endParaRPr>
          </a:p>
        </p:txBody>
      </p:sp>
      <p:sp>
        <p:nvSpPr>
          <p:cNvPr id="351" name="Text Box 1626"/>
          <p:cNvSpPr txBox="1">
            <a:spLocks noChangeArrowheads="1"/>
          </p:cNvSpPr>
          <p:nvPr/>
        </p:nvSpPr>
        <p:spPr bwMode="auto">
          <a:xfrm>
            <a:off x="27686000" y="28699944"/>
            <a:ext cx="3359150" cy="5878512"/>
          </a:xfrm>
          <a:prstGeom prst="rect">
            <a:avLst/>
          </a:prstGeom>
          <a:noFill/>
          <a:ln w="12700">
            <a:noFill/>
            <a:miter lim="800000"/>
            <a:headEnd/>
            <a:tailEnd/>
          </a:ln>
        </p:spPr>
        <p:txBody>
          <a:bodyPr lIns="0"/>
          <a:lstStyle/>
          <a:p>
            <a:pPr algn="just" defTabSz="762000" eaLnBrk="0" hangingPunct="0">
              <a:defRPr/>
            </a:pPr>
            <a:r>
              <a:rPr lang="en-GB" i="1" u="sng" dirty="0">
                <a:solidFill>
                  <a:schemeClr val="accent4">
                    <a:lumMod val="75000"/>
                    <a:lumOff val="25000"/>
                  </a:schemeClr>
                </a:solidFill>
                <a:latin typeface="Verdana" pitchFamily="34" charset="0"/>
              </a:rPr>
              <a:t>Fig. 2</a:t>
            </a:r>
            <a:r>
              <a:rPr lang="en-GB" b="0" u="sng" dirty="0">
                <a:solidFill>
                  <a:schemeClr val="accent4">
                    <a:lumMod val="75000"/>
                    <a:lumOff val="25000"/>
                  </a:schemeClr>
                </a:solidFill>
                <a:latin typeface="Verdana" pitchFamily="34" charset="0"/>
              </a:rPr>
              <a:t>:</a:t>
            </a:r>
            <a:r>
              <a:rPr lang="en-GB" b="0" dirty="0">
                <a:solidFill>
                  <a:schemeClr val="accent4">
                    <a:lumMod val="75000"/>
                    <a:lumOff val="25000"/>
                  </a:schemeClr>
                </a:solidFill>
                <a:latin typeface="Verdana" pitchFamily="34" charset="0"/>
              </a:rPr>
              <a:t> </a:t>
            </a:r>
            <a:r>
              <a:rPr lang="en-GB" b="0" dirty="0">
                <a:solidFill>
                  <a:schemeClr val="tx1"/>
                </a:solidFill>
                <a:latin typeface="Verdana" pitchFamily="34" charset="0"/>
              </a:rPr>
              <a:t>LC/MS chromatogram (ESI pos. ionisation mode) </a:t>
            </a:r>
            <a:r>
              <a:rPr lang="en-GB" dirty="0">
                <a:solidFill>
                  <a:schemeClr val="accent4">
                    <a:lumMod val="75000"/>
                    <a:lumOff val="25000"/>
                  </a:schemeClr>
                </a:solidFill>
                <a:latin typeface="Verdana" pitchFamily="34" charset="0"/>
              </a:rPr>
              <a:t>after processing </a:t>
            </a:r>
            <a:r>
              <a:rPr lang="en-GB" b="0" dirty="0">
                <a:solidFill>
                  <a:schemeClr val="tx1"/>
                </a:solidFill>
                <a:latin typeface="Verdana" pitchFamily="34" charset="0"/>
              </a:rPr>
              <a:t>the data from Fig. 1 with </a:t>
            </a:r>
            <a:r>
              <a:rPr lang="en-GB" b="0" dirty="0" smtClean="0">
                <a:solidFill>
                  <a:schemeClr val="tx1"/>
                </a:solidFill>
                <a:latin typeface="Verdana" pitchFamily="34" charset="0"/>
              </a:rPr>
              <a:t>MetExtract. </a:t>
            </a:r>
            <a:r>
              <a:rPr lang="en-GB" b="0" dirty="0">
                <a:solidFill>
                  <a:schemeClr val="tx1"/>
                </a:solidFill>
                <a:latin typeface="Verdana" pitchFamily="34" charset="0"/>
              </a:rPr>
              <a:t>As one can see in the black circle, the double peaks resulting from different labelled structural isotopologues are </a:t>
            </a:r>
            <a:r>
              <a:rPr lang="en-GB" dirty="0">
                <a:solidFill>
                  <a:schemeClr val="accent4">
                    <a:lumMod val="75000"/>
                    <a:lumOff val="25000"/>
                  </a:schemeClr>
                </a:solidFill>
                <a:latin typeface="Verdana" pitchFamily="34" charset="0"/>
              </a:rPr>
              <a:t>removed</a:t>
            </a:r>
            <a:r>
              <a:rPr lang="en-GB" b="0" dirty="0">
                <a:solidFill>
                  <a:schemeClr val="tx1"/>
                </a:solidFill>
                <a:latin typeface="Verdana" pitchFamily="34" charset="0"/>
              </a:rPr>
              <a:t> as are </a:t>
            </a:r>
            <a:r>
              <a:rPr lang="en-GB" dirty="0">
                <a:solidFill>
                  <a:schemeClr val="accent4">
                    <a:lumMod val="75000"/>
                    <a:lumOff val="25000"/>
                  </a:schemeClr>
                </a:solidFill>
                <a:latin typeface="Verdana" pitchFamily="34" charset="0"/>
              </a:rPr>
              <a:t>unspecific MS signals</a:t>
            </a:r>
            <a:endParaRPr lang="en-GB" b="0" dirty="0">
              <a:solidFill>
                <a:schemeClr val="accent4">
                  <a:lumMod val="75000"/>
                  <a:lumOff val="25000"/>
                </a:schemeClr>
              </a:solidFill>
              <a:latin typeface="Verdana" pitchFamily="34" charset="0"/>
            </a:endParaRPr>
          </a:p>
        </p:txBody>
      </p:sp>
      <p:sp>
        <p:nvSpPr>
          <p:cNvPr id="277" name="Pfeil nach rechts 276"/>
          <p:cNvSpPr/>
          <p:nvPr/>
        </p:nvSpPr>
        <p:spPr bwMode="auto">
          <a:xfrm rot="5400000">
            <a:off x="21618575" y="25205063"/>
            <a:ext cx="1058863" cy="1479550"/>
          </a:xfrm>
          <a:prstGeom prst="rightArrow">
            <a:avLst>
              <a:gd name="adj1" fmla="val 50000"/>
              <a:gd name="adj2" fmla="val 70557"/>
            </a:avLst>
          </a:prstGeom>
          <a:ln w="38100">
            <a:solidFill>
              <a:schemeClr val="tx2">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grpSp>
        <p:nvGrpSpPr>
          <p:cNvPr id="183" name="Gruppieren 182"/>
          <p:cNvGrpSpPr/>
          <p:nvPr/>
        </p:nvGrpSpPr>
        <p:grpSpPr>
          <a:xfrm>
            <a:off x="19777075" y="20406844"/>
            <a:ext cx="4741863" cy="5014193"/>
            <a:chOff x="19777075" y="21250275"/>
            <a:chExt cx="4741863" cy="5014193"/>
          </a:xfrm>
        </p:grpSpPr>
        <p:sp>
          <p:nvSpPr>
            <p:cNvPr id="302" name="Rectangle 1584"/>
            <p:cNvSpPr>
              <a:spLocks noChangeArrowheads="1"/>
            </p:cNvSpPr>
            <p:nvPr/>
          </p:nvSpPr>
          <p:spPr bwMode="auto">
            <a:xfrm>
              <a:off x="19777075" y="21250275"/>
              <a:ext cx="4741863" cy="5014193"/>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sz="2200" b="0" dirty="0" smtClean="0">
                <a:solidFill>
                  <a:schemeClr val="tx1"/>
                </a:solidFill>
                <a:latin typeface="Verdana" pitchFamily="34" charset="0"/>
              </a:endParaRPr>
            </a:p>
            <a:p>
              <a:pPr algn="ctr" defTabSz="762000" eaLnBrk="0" hangingPunct="0">
                <a:defRPr/>
              </a:pPr>
              <a:r>
                <a:rPr lang="en-GB" b="0" dirty="0" smtClean="0">
                  <a:solidFill>
                    <a:schemeClr val="tx1"/>
                  </a:solidFill>
                  <a:latin typeface="Verdana" pitchFamily="34" charset="0"/>
                </a:rPr>
                <a:t>Use chromatographic peak profile to </a:t>
              </a:r>
              <a:r>
                <a:rPr lang="en-GB" dirty="0">
                  <a:solidFill>
                    <a:schemeClr val="accent4">
                      <a:lumMod val="75000"/>
                      <a:lumOff val="25000"/>
                    </a:schemeClr>
                  </a:solidFill>
                  <a:latin typeface="Verdana" pitchFamily="34" charset="0"/>
                </a:rPr>
                <a:t>cluster</a:t>
              </a:r>
              <a:r>
                <a:rPr lang="en-GB" b="0" dirty="0" smtClean="0">
                  <a:solidFill>
                    <a:schemeClr val="tx1"/>
                  </a:solidFill>
                  <a:latin typeface="Verdana" pitchFamily="34" charset="0"/>
                </a:rPr>
                <a:t> features based on their </a:t>
              </a:r>
              <a:r>
                <a:rPr lang="en-GB" dirty="0">
                  <a:solidFill>
                    <a:schemeClr val="accent4">
                      <a:lumMod val="75000"/>
                      <a:lumOff val="25000"/>
                    </a:schemeClr>
                  </a:solidFill>
                  <a:latin typeface="Verdana" pitchFamily="34" charset="0"/>
                </a:rPr>
                <a:t>similarity</a:t>
              </a:r>
              <a:r>
                <a:rPr lang="en-GB" b="0" dirty="0" smtClean="0">
                  <a:solidFill>
                    <a:schemeClr val="tx1"/>
                  </a:solidFill>
                  <a:latin typeface="Verdana" pitchFamily="34" charset="0"/>
                </a:rPr>
                <a:t>. Allows to group different ion forms (known and unknown) </a:t>
              </a:r>
              <a:endParaRPr lang="en-GB" b="0" dirty="0">
                <a:solidFill>
                  <a:schemeClr val="tx1"/>
                </a:solidFill>
                <a:latin typeface="Verdana" pitchFamily="34" charset="0"/>
              </a:endParaRPr>
            </a:p>
            <a:p>
              <a:pPr algn="ctr" defTabSz="762000" eaLnBrk="0" hangingPunct="0">
                <a:defRPr/>
              </a:pPr>
              <a:endParaRPr lang="en-GB" b="0" dirty="0" smtClean="0">
                <a:solidFill>
                  <a:schemeClr val="tx1"/>
                </a:solidFill>
                <a:latin typeface="Verdana" pitchFamily="34" charset="0"/>
              </a:endParaRPr>
            </a:p>
            <a:p>
              <a:pPr algn="ctr" defTabSz="762000" eaLnBrk="0" hangingPunct="0">
                <a:defRPr/>
              </a:pPr>
              <a:endParaRPr lang="en-GB" sz="1800"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smtClean="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1600" b="0" dirty="0">
                <a:solidFill>
                  <a:schemeClr val="tx1"/>
                </a:solidFill>
                <a:latin typeface="Verdana" pitchFamily="34" charset="0"/>
              </a:endParaRPr>
            </a:p>
          </p:txBody>
        </p:sp>
        <p:sp>
          <p:nvSpPr>
            <p:cNvPr id="303" name="Rectangle 1584"/>
            <p:cNvSpPr>
              <a:spLocks noChangeArrowheads="1"/>
            </p:cNvSpPr>
            <p:nvPr/>
          </p:nvSpPr>
          <p:spPr bwMode="auto">
            <a:xfrm>
              <a:off x="19987418" y="24012525"/>
              <a:ext cx="1603375" cy="458787"/>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90488" tIns="44450" rIns="90488" bIns="44450">
              <a:spAutoFit/>
            </a:bodyPr>
            <a:lstStyle/>
            <a:p>
              <a:pPr algn="ctr" defTabSz="762000" eaLnBrk="0" hangingPunct="0">
                <a:defRPr/>
              </a:pPr>
              <a:r>
                <a:rPr lang="en-GB" b="0" dirty="0">
                  <a:solidFill>
                    <a:schemeClr val="tx1"/>
                  </a:solidFill>
                  <a:latin typeface="Verdana" pitchFamily="34" charset="0"/>
                </a:rPr>
                <a:t>[M+H]</a:t>
              </a:r>
              <a:r>
                <a:rPr lang="en-GB" b="0" baseline="30000" dirty="0">
                  <a:solidFill>
                    <a:schemeClr val="tx1"/>
                  </a:solidFill>
                  <a:latin typeface="Verdana" pitchFamily="34" charset="0"/>
                </a:rPr>
                <a:t>+</a:t>
              </a:r>
            </a:p>
          </p:txBody>
        </p:sp>
        <p:sp>
          <p:nvSpPr>
            <p:cNvPr id="304" name="Rectangle 1584"/>
            <p:cNvSpPr>
              <a:spLocks noChangeArrowheads="1"/>
            </p:cNvSpPr>
            <p:nvPr/>
          </p:nvSpPr>
          <p:spPr bwMode="auto">
            <a:xfrm>
              <a:off x="22561550" y="25523825"/>
              <a:ext cx="1603375" cy="46037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90488" tIns="44450" rIns="90488" bIns="44450">
              <a:spAutoFit/>
            </a:bodyPr>
            <a:lstStyle/>
            <a:p>
              <a:pPr algn="ctr" defTabSz="762000" eaLnBrk="0" hangingPunct="0">
                <a:defRPr/>
              </a:pPr>
              <a:r>
                <a:rPr lang="en-GB" b="0" dirty="0">
                  <a:solidFill>
                    <a:schemeClr val="tx1"/>
                  </a:solidFill>
                  <a:latin typeface="Verdana" pitchFamily="34" charset="0"/>
                </a:rPr>
                <a:t>[</a:t>
              </a:r>
              <a:r>
                <a:rPr lang="en-GB" b="0" dirty="0" smtClean="0">
                  <a:solidFill>
                    <a:schemeClr val="tx1"/>
                  </a:solidFill>
                  <a:latin typeface="Verdana" pitchFamily="34" charset="0"/>
                </a:rPr>
                <a:t>M-?+?]</a:t>
              </a:r>
              <a:r>
                <a:rPr lang="en-GB" b="0" baseline="46000" dirty="0" smtClean="0">
                  <a:solidFill>
                    <a:schemeClr val="tx1"/>
                  </a:solidFill>
                  <a:latin typeface="Verdana" pitchFamily="34" charset="0"/>
                </a:rPr>
                <a:t>+</a:t>
              </a:r>
              <a:endParaRPr lang="en-GB" b="0" baseline="46000" dirty="0">
                <a:solidFill>
                  <a:schemeClr val="tx1"/>
                </a:solidFill>
                <a:latin typeface="Verdana" pitchFamily="34" charset="0"/>
              </a:endParaRPr>
            </a:p>
          </p:txBody>
        </p:sp>
        <p:sp>
          <p:nvSpPr>
            <p:cNvPr id="305" name="Rectangle 1584"/>
            <p:cNvSpPr>
              <a:spLocks noChangeArrowheads="1"/>
            </p:cNvSpPr>
            <p:nvPr/>
          </p:nvSpPr>
          <p:spPr bwMode="auto">
            <a:xfrm>
              <a:off x="19968376" y="25517475"/>
              <a:ext cx="1603375" cy="46037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90488" tIns="44450" rIns="90488" bIns="44450">
              <a:spAutoFit/>
            </a:bodyPr>
            <a:lstStyle/>
            <a:p>
              <a:pPr algn="ctr" defTabSz="762000" eaLnBrk="0" hangingPunct="0">
                <a:defRPr/>
              </a:pPr>
              <a:r>
                <a:rPr lang="en-GB" b="0" dirty="0">
                  <a:solidFill>
                    <a:schemeClr val="tx1"/>
                  </a:solidFill>
                  <a:latin typeface="Verdana" pitchFamily="34" charset="0"/>
                </a:rPr>
                <a:t>[M+K]</a:t>
              </a:r>
              <a:r>
                <a:rPr lang="en-GB" b="0" baseline="46000" dirty="0">
                  <a:solidFill>
                    <a:schemeClr val="tx1"/>
                  </a:solidFill>
                  <a:latin typeface="Verdana" pitchFamily="34" charset="0"/>
                </a:rPr>
                <a:t>+</a:t>
              </a:r>
            </a:p>
          </p:txBody>
        </p:sp>
        <p:cxnSp>
          <p:nvCxnSpPr>
            <p:cNvPr id="2414" name="Gerade Verbindung mit Pfeil 316"/>
            <p:cNvCxnSpPr>
              <a:cxnSpLocks noChangeShapeType="1"/>
              <a:stCxn id="303" idx="2"/>
              <a:endCxn id="304" idx="1"/>
            </p:cNvCxnSpPr>
            <p:nvPr/>
          </p:nvCxnSpPr>
          <p:spPr bwMode="auto">
            <a:xfrm rot="16200000" flipH="1">
              <a:off x="21033978" y="24226440"/>
              <a:ext cx="1282701" cy="1772444"/>
            </a:xfrm>
            <a:prstGeom prst="straightConnector1">
              <a:avLst/>
            </a:prstGeom>
            <a:noFill/>
            <a:ln w="9525" algn="ctr">
              <a:solidFill>
                <a:schemeClr val="tx1"/>
              </a:solidFill>
              <a:round/>
              <a:headEnd/>
              <a:tailEnd type="arrow" w="med" len="med"/>
            </a:ln>
          </p:spPr>
        </p:cxnSp>
        <p:cxnSp>
          <p:nvCxnSpPr>
            <p:cNvPr id="2415" name="Gerade Verbindung mit Pfeil 318"/>
            <p:cNvCxnSpPr>
              <a:cxnSpLocks noChangeShapeType="1"/>
              <a:stCxn id="303" idx="2"/>
              <a:endCxn id="305" idx="0"/>
            </p:cNvCxnSpPr>
            <p:nvPr/>
          </p:nvCxnSpPr>
          <p:spPr bwMode="auto">
            <a:xfrm rot="5400000">
              <a:off x="20256504" y="24984872"/>
              <a:ext cx="1046163" cy="19042"/>
            </a:xfrm>
            <a:prstGeom prst="straightConnector1">
              <a:avLst/>
            </a:prstGeom>
            <a:noFill/>
            <a:ln w="9525" algn="ctr">
              <a:solidFill>
                <a:schemeClr val="tx1"/>
              </a:solidFill>
              <a:round/>
              <a:headEnd/>
              <a:tailEnd type="arrow" w="med" len="med"/>
            </a:ln>
          </p:spPr>
        </p:cxnSp>
        <p:sp>
          <p:nvSpPr>
            <p:cNvPr id="322" name="Rectangle 1584"/>
            <p:cNvSpPr>
              <a:spLocks noChangeArrowheads="1"/>
            </p:cNvSpPr>
            <p:nvPr/>
          </p:nvSpPr>
          <p:spPr bwMode="auto">
            <a:xfrm>
              <a:off x="21551900" y="23866475"/>
              <a:ext cx="2808288" cy="828675"/>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r>
                <a:rPr lang="en-GB" b="0" dirty="0">
                  <a:solidFill>
                    <a:schemeClr val="tx1"/>
                  </a:solidFill>
                  <a:latin typeface="Verdana" pitchFamily="34" charset="0"/>
                </a:rPr>
                <a:t>Mass difference</a:t>
              </a:r>
            </a:p>
            <a:p>
              <a:pPr algn="ctr" defTabSz="762000" eaLnBrk="0" hangingPunct="0">
                <a:defRPr/>
              </a:pPr>
              <a:r>
                <a:rPr lang="en-GB" b="0" dirty="0">
                  <a:solidFill>
                    <a:schemeClr val="tx1"/>
                  </a:solidFill>
                  <a:latin typeface="Verdana" pitchFamily="34" charset="0"/>
                </a:rPr>
                <a:t>C-atom number</a:t>
              </a:r>
            </a:p>
          </p:txBody>
        </p:sp>
      </p:grpSp>
      <p:grpSp>
        <p:nvGrpSpPr>
          <p:cNvPr id="184" name="Gruppieren 183"/>
          <p:cNvGrpSpPr/>
          <p:nvPr/>
        </p:nvGrpSpPr>
        <p:grpSpPr>
          <a:xfrm>
            <a:off x="974725" y="23367532"/>
            <a:ext cx="4702175" cy="5983689"/>
            <a:chOff x="974725" y="24210963"/>
            <a:chExt cx="4702175" cy="5983689"/>
          </a:xfrm>
        </p:grpSpPr>
        <p:sp>
          <p:nvSpPr>
            <p:cNvPr id="154" name="Rectangle 1584"/>
            <p:cNvSpPr>
              <a:spLocks noChangeArrowheads="1"/>
            </p:cNvSpPr>
            <p:nvPr/>
          </p:nvSpPr>
          <p:spPr bwMode="auto">
            <a:xfrm>
              <a:off x="974725" y="24210963"/>
              <a:ext cx="4702175" cy="5983689"/>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90488" tIns="44450" rIns="90488" bIns="44450">
              <a:spAutoFit/>
            </a:bodyPr>
            <a:lstStyle/>
            <a:p>
              <a:pPr algn="ctr" defTabSz="762000" eaLnBrk="0" hangingPunct="0">
                <a:defRPr/>
              </a:pPr>
              <a:endParaRPr lang="en-GB" sz="1200" dirty="0" smtClean="0">
                <a:solidFill>
                  <a:schemeClr val="accent4">
                    <a:lumMod val="75000"/>
                    <a:lumOff val="25000"/>
                  </a:schemeClr>
                </a:solidFill>
                <a:latin typeface="Verdana" pitchFamily="34" charset="0"/>
              </a:endParaRPr>
            </a:p>
            <a:p>
              <a:pPr algn="ctr" defTabSz="762000" eaLnBrk="0" hangingPunct="0">
                <a:defRPr/>
              </a:pPr>
              <a:endParaRPr lang="en-GB" dirty="0" smtClean="0">
                <a:solidFill>
                  <a:schemeClr val="accent4">
                    <a:lumMod val="75000"/>
                    <a:lumOff val="25000"/>
                  </a:schemeClr>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r>
                <a:rPr lang="en-GB" dirty="0" err="1" smtClean="0">
                  <a:solidFill>
                    <a:schemeClr val="accent4">
                      <a:lumMod val="75000"/>
                      <a:lumOff val="25000"/>
                    </a:schemeClr>
                  </a:solidFill>
                  <a:latin typeface="Verdana" pitchFamily="34" charset="0"/>
                </a:rPr>
                <a:t>Centroidation</a:t>
              </a:r>
              <a:endParaRPr lang="en-GB" dirty="0">
                <a:solidFill>
                  <a:schemeClr val="accent4">
                    <a:lumMod val="75000"/>
                    <a:lumOff val="25000"/>
                  </a:schemeClr>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b="0" dirty="0">
                <a:solidFill>
                  <a:schemeClr val="tx1"/>
                </a:solidFill>
                <a:latin typeface="Verdana" pitchFamily="34" charset="0"/>
              </a:endParaRPr>
            </a:p>
            <a:p>
              <a:pPr algn="ctr" defTabSz="762000" eaLnBrk="0" hangingPunct="0">
                <a:defRPr/>
              </a:pPr>
              <a:endParaRPr lang="en-GB" sz="1100" b="0" dirty="0">
                <a:solidFill>
                  <a:schemeClr val="tx1"/>
                </a:solidFill>
                <a:latin typeface="Verdana" pitchFamily="34" charset="0"/>
              </a:endParaRPr>
            </a:p>
          </p:txBody>
        </p:sp>
        <p:cxnSp>
          <p:nvCxnSpPr>
            <p:cNvPr id="2466" name="Gerade Verbindung 205"/>
            <p:cNvCxnSpPr>
              <a:cxnSpLocks noChangeShapeType="1"/>
            </p:cNvCxnSpPr>
            <p:nvPr/>
          </p:nvCxnSpPr>
          <p:spPr bwMode="auto">
            <a:xfrm rot="5400000">
              <a:off x="1639096" y="28702778"/>
              <a:ext cx="1679572" cy="1587"/>
            </a:xfrm>
            <a:prstGeom prst="line">
              <a:avLst/>
            </a:prstGeom>
            <a:noFill/>
            <a:ln w="38100" cap="rnd" algn="ctr">
              <a:solidFill>
                <a:schemeClr val="tx1"/>
              </a:solidFill>
              <a:round/>
              <a:headEnd/>
              <a:tailEnd/>
            </a:ln>
          </p:spPr>
        </p:cxnSp>
        <p:cxnSp>
          <p:nvCxnSpPr>
            <p:cNvPr id="158" name="Gerade Verbindung 206"/>
            <p:cNvCxnSpPr>
              <a:cxnSpLocks noChangeShapeType="1"/>
            </p:cNvCxnSpPr>
            <p:nvPr/>
          </p:nvCxnSpPr>
          <p:spPr bwMode="auto">
            <a:xfrm rot="5400000" flipH="1" flipV="1">
              <a:off x="2077244" y="28921869"/>
              <a:ext cx="1241425" cy="1587"/>
            </a:xfrm>
            <a:prstGeom prst="line">
              <a:avLst/>
            </a:prstGeom>
            <a:noFill/>
            <a:ln w="38100" algn="ctr">
              <a:solidFill>
                <a:schemeClr val="tx2">
                  <a:lumMod val="65000"/>
                  <a:lumOff val="35000"/>
                </a:schemeClr>
              </a:solidFill>
              <a:round/>
              <a:headEnd/>
              <a:tailEnd/>
            </a:ln>
          </p:spPr>
        </p:cxnSp>
        <p:cxnSp>
          <p:nvCxnSpPr>
            <p:cNvPr id="160" name="Gerade Verbindung 207"/>
            <p:cNvCxnSpPr>
              <a:cxnSpLocks noChangeShapeType="1"/>
            </p:cNvCxnSpPr>
            <p:nvPr/>
          </p:nvCxnSpPr>
          <p:spPr bwMode="auto">
            <a:xfrm rot="5400000" flipH="1" flipV="1">
              <a:off x="2747963" y="29213174"/>
              <a:ext cx="658812" cy="1588"/>
            </a:xfrm>
            <a:prstGeom prst="line">
              <a:avLst/>
            </a:prstGeom>
            <a:noFill/>
            <a:ln w="38100" algn="ctr">
              <a:solidFill>
                <a:schemeClr val="tx2">
                  <a:lumMod val="65000"/>
                  <a:lumOff val="35000"/>
                </a:schemeClr>
              </a:solidFill>
              <a:round/>
              <a:headEnd/>
              <a:tailEnd/>
            </a:ln>
          </p:spPr>
        </p:cxnSp>
        <p:cxnSp>
          <p:nvCxnSpPr>
            <p:cNvPr id="161" name="Gerade Verbindung 208"/>
            <p:cNvCxnSpPr>
              <a:cxnSpLocks noChangeShapeType="1"/>
            </p:cNvCxnSpPr>
            <p:nvPr/>
          </p:nvCxnSpPr>
          <p:spPr bwMode="auto">
            <a:xfrm rot="5400000" flipH="1" flipV="1">
              <a:off x="3217069" y="29323506"/>
              <a:ext cx="438150" cy="1588"/>
            </a:xfrm>
            <a:prstGeom prst="line">
              <a:avLst/>
            </a:prstGeom>
            <a:noFill/>
            <a:ln w="38100" algn="ctr">
              <a:solidFill>
                <a:schemeClr val="tx2">
                  <a:lumMod val="65000"/>
                  <a:lumOff val="35000"/>
                </a:schemeClr>
              </a:solidFill>
              <a:round/>
              <a:headEnd/>
              <a:tailEnd/>
            </a:ln>
          </p:spPr>
        </p:cxnSp>
        <p:cxnSp>
          <p:nvCxnSpPr>
            <p:cNvPr id="2470" name="Gerade Verbindung 212"/>
            <p:cNvCxnSpPr>
              <a:cxnSpLocks noChangeShapeType="1"/>
            </p:cNvCxnSpPr>
            <p:nvPr/>
          </p:nvCxnSpPr>
          <p:spPr bwMode="auto">
            <a:xfrm rot="10800000">
              <a:off x="2479675" y="29543357"/>
              <a:ext cx="1965325" cy="0"/>
            </a:xfrm>
            <a:prstGeom prst="line">
              <a:avLst/>
            </a:prstGeom>
            <a:noFill/>
            <a:ln w="38100" cap="rnd" algn="ctr">
              <a:solidFill>
                <a:schemeClr val="tx1"/>
              </a:solidFill>
              <a:round/>
              <a:headEnd/>
              <a:tailEnd/>
            </a:ln>
          </p:spPr>
        </p:cxnSp>
        <p:sp>
          <p:nvSpPr>
            <p:cNvPr id="2471" name="Rectangle 1584"/>
            <p:cNvSpPr>
              <a:spLocks noChangeArrowheads="1"/>
            </p:cNvSpPr>
            <p:nvPr/>
          </p:nvSpPr>
          <p:spPr bwMode="auto">
            <a:xfrm rot="16200000">
              <a:off x="1333502" y="28498784"/>
              <a:ext cx="1679572" cy="460375"/>
            </a:xfrm>
            <a:prstGeom prst="rect">
              <a:avLst/>
            </a:prstGeom>
            <a:noFill/>
            <a:ln w="12700">
              <a:noFill/>
              <a:miter lim="800000"/>
              <a:headEnd/>
              <a:tailEnd/>
            </a:ln>
          </p:spPr>
          <p:txBody>
            <a:bodyPr lIns="0" tIns="44450" rIns="0" bIns="44450">
              <a:spAutoFit/>
            </a:bodyPr>
            <a:lstStyle/>
            <a:p>
              <a:pPr defTabSz="762000" eaLnBrk="0" hangingPunct="0"/>
              <a:r>
                <a:rPr lang="en-GB" b="0">
                  <a:solidFill>
                    <a:schemeClr val="tx1"/>
                  </a:solidFill>
                  <a:latin typeface="Verdana" pitchFamily="34" charset="0"/>
                </a:rPr>
                <a:t>Intensity</a:t>
              </a:r>
            </a:p>
          </p:txBody>
        </p:sp>
        <p:sp>
          <p:nvSpPr>
            <p:cNvPr id="2472" name="Rectangle 1584"/>
            <p:cNvSpPr>
              <a:spLocks noChangeArrowheads="1"/>
            </p:cNvSpPr>
            <p:nvPr/>
          </p:nvSpPr>
          <p:spPr bwMode="auto">
            <a:xfrm>
              <a:off x="2479675" y="29538595"/>
              <a:ext cx="1679575" cy="368299"/>
            </a:xfrm>
            <a:prstGeom prst="rect">
              <a:avLst/>
            </a:prstGeom>
            <a:noFill/>
            <a:ln w="12700">
              <a:noFill/>
              <a:miter lim="800000"/>
              <a:headEnd/>
              <a:tailEnd/>
            </a:ln>
          </p:spPr>
          <p:txBody>
            <a:bodyPr lIns="0" tIns="0" rIns="0" bIns="0">
              <a:spAutoFit/>
            </a:bodyPr>
            <a:lstStyle/>
            <a:p>
              <a:pPr defTabSz="762000" eaLnBrk="0" hangingPunct="0"/>
              <a:r>
                <a:rPr lang="en-GB" b="0">
                  <a:solidFill>
                    <a:schemeClr val="tx1"/>
                  </a:solidFill>
                  <a:latin typeface="Verdana" pitchFamily="34" charset="0"/>
                </a:rPr>
                <a:t>m/z</a:t>
              </a:r>
            </a:p>
          </p:txBody>
        </p:sp>
        <p:cxnSp>
          <p:nvCxnSpPr>
            <p:cNvPr id="2473" name="Gerade Verbindung 205"/>
            <p:cNvCxnSpPr>
              <a:cxnSpLocks noChangeShapeType="1"/>
            </p:cNvCxnSpPr>
            <p:nvPr/>
          </p:nvCxnSpPr>
          <p:spPr bwMode="auto">
            <a:xfrm rot="5400000">
              <a:off x="1637508" y="25289667"/>
              <a:ext cx="1679572" cy="1588"/>
            </a:xfrm>
            <a:prstGeom prst="line">
              <a:avLst/>
            </a:prstGeom>
            <a:noFill/>
            <a:ln w="38100" cap="rnd" algn="ctr">
              <a:solidFill>
                <a:schemeClr val="tx1"/>
              </a:solidFill>
              <a:round/>
              <a:headEnd/>
              <a:tailEnd/>
            </a:ln>
          </p:spPr>
        </p:cxnSp>
        <p:sp>
          <p:nvSpPr>
            <p:cNvPr id="2474" name="Rectangle 1584"/>
            <p:cNvSpPr>
              <a:spLocks noChangeArrowheads="1"/>
            </p:cNvSpPr>
            <p:nvPr/>
          </p:nvSpPr>
          <p:spPr bwMode="auto">
            <a:xfrm rot="16200000">
              <a:off x="1331915" y="25085673"/>
              <a:ext cx="1679572" cy="460375"/>
            </a:xfrm>
            <a:prstGeom prst="rect">
              <a:avLst/>
            </a:prstGeom>
            <a:noFill/>
            <a:ln w="12700">
              <a:noFill/>
              <a:miter lim="800000"/>
              <a:headEnd/>
              <a:tailEnd/>
            </a:ln>
          </p:spPr>
          <p:txBody>
            <a:bodyPr lIns="0" tIns="44450" rIns="0" bIns="44450">
              <a:spAutoFit/>
            </a:bodyPr>
            <a:lstStyle/>
            <a:p>
              <a:pPr defTabSz="762000" eaLnBrk="0" hangingPunct="0"/>
              <a:r>
                <a:rPr lang="en-GB" b="0" dirty="0">
                  <a:solidFill>
                    <a:schemeClr val="tx1"/>
                  </a:solidFill>
                  <a:latin typeface="Verdana" pitchFamily="34" charset="0"/>
                </a:rPr>
                <a:t>Intensity</a:t>
              </a:r>
            </a:p>
          </p:txBody>
        </p:sp>
        <p:sp>
          <p:nvSpPr>
            <p:cNvPr id="2475" name="Rectangle 1584"/>
            <p:cNvSpPr>
              <a:spLocks noChangeArrowheads="1"/>
            </p:cNvSpPr>
            <p:nvPr/>
          </p:nvSpPr>
          <p:spPr bwMode="auto">
            <a:xfrm>
              <a:off x="2478088" y="26125483"/>
              <a:ext cx="1679575" cy="368299"/>
            </a:xfrm>
            <a:prstGeom prst="rect">
              <a:avLst/>
            </a:prstGeom>
            <a:noFill/>
            <a:ln w="12700">
              <a:noFill/>
              <a:miter lim="800000"/>
              <a:headEnd/>
              <a:tailEnd/>
            </a:ln>
          </p:spPr>
          <p:txBody>
            <a:bodyPr lIns="0" tIns="0" rIns="0" bIns="0">
              <a:spAutoFit/>
            </a:bodyPr>
            <a:lstStyle/>
            <a:p>
              <a:pPr defTabSz="762000" eaLnBrk="0" hangingPunct="0"/>
              <a:r>
                <a:rPr lang="en-GB" b="0" dirty="0">
                  <a:solidFill>
                    <a:schemeClr val="tx1"/>
                  </a:solidFill>
                  <a:latin typeface="Verdana" pitchFamily="34" charset="0"/>
                </a:rPr>
                <a:t>m/z</a:t>
              </a:r>
            </a:p>
          </p:txBody>
        </p:sp>
        <p:sp>
          <p:nvSpPr>
            <p:cNvPr id="173" name="Freihandform 172"/>
            <p:cNvSpPr/>
            <p:nvPr/>
          </p:nvSpPr>
          <p:spPr bwMode="auto">
            <a:xfrm>
              <a:off x="2586038" y="24744370"/>
              <a:ext cx="254000" cy="1390650"/>
            </a:xfrm>
            <a:custGeom>
              <a:avLst/>
              <a:gdLst>
                <a:gd name="connsiteX0" fmla="*/ 0 w 254000"/>
                <a:gd name="connsiteY0" fmla="*/ 865717 h 865717"/>
                <a:gd name="connsiteX1" fmla="*/ 127000 w 254000"/>
                <a:gd name="connsiteY1" fmla="*/ 2117 h 865717"/>
                <a:gd name="connsiteX2" fmla="*/ 254000 w 254000"/>
                <a:gd name="connsiteY2" fmla="*/ 853017 h 865717"/>
              </a:gdLst>
              <a:ahLst/>
              <a:cxnLst>
                <a:cxn ang="0">
                  <a:pos x="connsiteX0" y="connsiteY0"/>
                </a:cxn>
                <a:cxn ang="0">
                  <a:pos x="connsiteX1" y="connsiteY1"/>
                </a:cxn>
                <a:cxn ang="0">
                  <a:pos x="connsiteX2" y="connsiteY2"/>
                </a:cxn>
              </a:cxnLst>
              <a:rect l="l" t="t" r="r" b="b"/>
              <a:pathLst>
                <a:path w="254000" h="865717">
                  <a:moveTo>
                    <a:pt x="0" y="865717"/>
                  </a:moveTo>
                  <a:cubicBezTo>
                    <a:pt x="42333" y="434975"/>
                    <a:pt x="84667" y="4234"/>
                    <a:pt x="127000" y="2117"/>
                  </a:cubicBezTo>
                  <a:cubicBezTo>
                    <a:pt x="169333" y="0"/>
                    <a:pt x="211666" y="426508"/>
                    <a:pt x="254000" y="853017"/>
                  </a:cubicBezTo>
                </a:path>
              </a:pathLst>
            </a:custGeom>
            <a:solidFill>
              <a:schemeClr val="tx1">
                <a:lumMod val="65000"/>
                <a:lumOff val="35000"/>
              </a:schemeClr>
            </a:solidFill>
            <a:ln w="9525"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sp>
          <p:nvSpPr>
            <p:cNvPr id="174" name="Freihandform 173"/>
            <p:cNvSpPr/>
            <p:nvPr/>
          </p:nvSpPr>
          <p:spPr bwMode="auto">
            <a:xfrm>
              <a:off x="2967038" y="25287295"/>
              <a:ext cx="254000" cy="835025"/>
            </a:xfrm>
            <a:custGeom>
              <a:avLst/>
              <a:gdLst>
                <a:gd name="connsiteX0" fmla="*/ 0 w 254000"/>
                <a:gd name="connsiteY0" fmla="*/ 865717 h 865717"/>
                <a:gd name="connsiteX1" fmla="*/ 127000 w 254000"/>
                <a:gd name="connsiteY1" fmla="*/ 2117 h 865717"/>
                <a:gd name="connsiteX2" fmla="*/ 254000 w 254000"/>
                <a:gd name="connsiteY2" fmla="*/ 853017 h 865717"/>
              </a:gdLst>
              <a:ahLst/>
              <a:cxnLst>
                <a:cxn ang="0">
                  <a:pos x="connsiteX0" y="connsiteY0"/>
                </a:cxn>
                <a:cxn ang="0">
                  <a:pos x="connsiteX1" y="connsiteY1"/>
                </a:cxn>
                <a:cxn ang="0">
                  <a:pos x="connsiteX2" y="connsiteY2"/>
                </a:cxn>
              </a:cxnLst>
              <a:rect l="l" t="t" r="r" b="b"/>
              <a:pathLst>
                <a:path w="254000" h="865717">
                  <a:moveTo>
                    <a:pt x="0" y="865717"/>
                  </a:moveTo>
                  <a:cubicBezTo>
                    <a:pt x="42333" y="434975"/>
                    <a:pt x="84667" y="4234"/>
                    <a:pt x="127000" y="2117"/>
                  </a:cubicBezTo>
                  <a:cubicBezTo>
                    <a:pt x="169333" y="0"/>
                    <a:pt x="211666" y="426508"/>
                    <a:pt x="254000" y="853017"/>
                  </a:cubicBezTo>
                </a:path>
              </a:pathLst>
            </a:custGeom>
            <a:solidFill>
              <a:schemeClr val="tx1">
                <a:lumMod val="65000"/>
                <a:lumOff val="35000"/>
              </a:schemeClr>
            </a:solidFill>
            <a:ln w="9525"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sp>
          <p:nvSpPr>
            <p:cNvPr id="175" name="Freihandform 174"/>
            <p:cNvSpPr/>
            <p:nvPr/>
          </p:nvSpPr>
          <p:spPr bwMode="auto">
            <a:xfrm>
              <a:off x="3295650" y="25758783"/>
              <a:ext cx="254000" cy="371475"/>
            </a:xfrm>
            <a:custGeom>
              <a:avLst/>
              <a:gdLst>
                <a:gd name="connsiteX0" fmla="*/ 0 w 254000"/>
                <a:gd name="connsiteY0" fmla="*/ 865717 h 865717"/>
                <a:gd name="connsiteX1" fmla="*/ 127000 w 254000"/>
                <a:gd name="connsiteY1" fmla="*/ 2117 h 865717"/>
                <a:gd name="connsiteX2" fmla="*/ 254000 w 254000"/>
                <a:gd name="connsiteY2" fmla="*/ 853017 h 865717"/>
              </a:gdLst>
              <a:ahLst/>
              <a:cxnLst>
                <a:cxn ang="0">
                  <a:pos x="connsiteX0" y="connsiteY0"/>
                </a:cxn>
                <a:cxn ang="0">
                  <a:pos x="connsiteX1" y="connsiteY1"/>
                </a:cxn>
                <a:cxn ang="0">
                  <a:pos x="connsiteX2" y="connsiteY2"/>
                </a:cxn>
              </a:cxnLst>
              <a:rect l="l" t="t" r="r" b="b"/>
              <a:pathLst>
                <a:path w="254000" h="865717">
                  <a:moveTo>
                    <a:pt x="0" y="865717"/>
                  </a:moveTo>
                  <a:cubicBezTo>
                    <a:pt x="42333" y="434975"/>
                    <a:pt x="84667" y="4234"/>
                    <a:pt x="127000" y="2117"/>
                  </a:cubicBezTo>
                  <a:cubicBezTo>
                    <a:pt x="169333" y="0"/>
                    <a:pt x="211666" y="426508"/>
                    <a:pt x="254000" y="853017"/>
                  </a:cubicBezTo>
                </a:path>
              </a:pathLst>
            </a:custGeom>
            <a:solidFill>
              <a:schemeClr val="tx1">
                <a:lumMod val="65000"/>
                <a:lumOff val="35000"/>
              </a:schemeClr>
            </a:solidFill>
            <a:ln w="9525" cap="flat" cmpd="sng" algn="ctr">
              <a:no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cxnSp>
          <p:nvCxnSpPr>
            <p:cNvPr id="2479" name="Gerade Verbindung 212"/>
            <p:cNvCxnSpPr>
              <a:cxnSpLocks noChangeShapeType="1"/>
            </p:cNvCxnSpPr>
            <p:nvPr/>
          </p:nvCxnSpPr>
          <p:spPr bwMode="auto">
            <a:xfrm rot="10800000">
              <a:off x="2478088" y="26130246"/>
              <a:ext cx="1965325" cy="0"/>
            </a:xfrm>
            <a:prstGeom prst="line">
              <a:avLst/>
            </a:prstGeom>
            <a:noFill/>
            <a:ln w="38100" cap="rnd" algn="ctr">
              <a:solidFill>
                <a:schemeClr val="tx1"/>
              </a:solidFill>
              <a:round/>
              <a:headEnd/>
              <a:tailEnd/>
            </a:ln>
          </p:spPr>
        </p:cxnSp>
        <p:sp>
          <p:nvSpPr>
            <p:cNvPr id="176" name="Pfeil nach rechts 175"/>
            <p:cNvSpPr/>
            <p:nvPr/>
          </p:nvSpPr>
          <p:spPr bwMode="auto">
            <a:xfrm rot="5400000">
              <a:off x="2877345" y="27242294"/>
              <a:ext cx="919162" cy="739775"/>
            </a:xfrm>
            <a:prstGeom prst="rightArrow">
              <a:avLst>
                <a:gd name="adj1" fmla="val 50000"/>
                <a:gd name="adj2" fmla="val 87725"/>
              </a:avLst>
            </a:prstGeom>
            <a:ln w="28575" cmpd="sng">
              <a:solidFill>
                <a:schemeClr val="tx2">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grpSp>
      <p:sp>
        <p:nvSpPr>
          <p:cNvPr id="156" name="Pfeil nach rechts 155"/>
          <p:cNvSpPr/>
          <p:nvPr/>
        </p:nvSpPr>
        <p:spPr bwMode="auto">
          <a:xfrm rot="5400000">
            <a:off x="2727322" y="22164209"/>
            <a:ext cx="1222382" cy="1479550"/>
          </a:xfrm>
          <a:prstGeom prst="rightArrow">
            <a:avLst>
              <a:gd name="adj1" fmla="val 50000"/>
              <a:gd name="adj2" fmla="val 70557"/>
            </a:avLst>
          </a:prstGeom>
          <a:ln w="38100">
            <a:solidFill>
              <a:schemeClr val="tx2">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pPr eaLnBrk="0" hangingPunct="0">
              <a:defRPr/>
            </a:pPr>
            <a:endParaRPr lang="en-US">
              <a:solidFill>
                <a:schemeClr val="tx1"/>
              </a:solidFill>
            </a:endParaRPr>
          </a:p>
        </p:txBody>
      </p:sp>
      <p:sp>
        <p:nvSpPr>
          <p:cNvPr id="106" name="Rectangle 1584"/>
          <p:cNvSpPr>
            <a:spLocks noChangeArrowheads="1"/>
          </p:cNvSpPr>
          <p:nvPr/>
        </p:nvSpPr>
        <p:spPr bwMode="auto">
          <a:xfrm>
            <a:off x="974725" y="20406844"/>
            <a:ext cx="4714875" cy="1920875"/>
          </a:xfrm>
          <a:prstGeom prst="rect">
            <a:avLst/>
          </a:prstGeom>
          <a:ln w="28575" cap="rnd">
            <a:solidFill>
              <a:schemeClr val="accent4">
                <a:lumMod val="65000"/>
                <a:lumOff val="35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0488" tIns="44450" rIns="90488" bIns="44450">
            <a:spAutoFit/>
          </a:bodyPr>
          <a:lstStyle/>
          <a:p>
            <a:pPr algn="ctr" defTabSz="762000" eaLnBrk="0" hangingPunct="0">
              <a:defRPr/>
            </a:pPr>
            <a:endParaRPr lang="en-GB" sz="1100" dirty="0">
              <a:solidFill>
                <a:schemeClr val="accent4">
                  <a:lumMod val="75000"/>
                  <a:lumOff val="25000"/>
                </a:schemeClr>
              </a:solidFill>
              <a:latin typeface="Verdana" pitchFamily="34" charset="0"/>
            </a:endParaRPr>
          </a:p>
          <a:p>
            <a:pPr algn="ctr" defTabSz="762000" eaLnBrk="0" hangingPunct="0">
              <a:defRPr/>
            </a:pPr>
            <a:r>
              <a:rPr lang="en-GB" dirty="0">
                <a:solidFill>
                  <a:schemeClr val="accent4">
                    <a:lumMod val="75000"/>
                    <a:lumOff val="25000"/>
                  </a:schemeClr>
                </a:solidFill>
                <a:latin typeface="Verdana" pitchFamily="34" charset="0"/>
              </a:rPr>
              <a:t>MS-Full scan profile mode </a:t>
            </a:r>
          </a:p>
          <a:p>
            <a:pPr algn="ctr" defTabSz="762000" eaLnBrk="0" hangingPunct="0">
              <a:defRPr/>
            </a:pPr>
            <a:r>
              <a:rPr lang="en-GB" b="0" dirty="0" smtClean="0">
                <a:solidFill>
                  <a:schemeClr val="tx1"/>
                </a:solidFill>
                <a:latin typeface="Verdana" pitchFamily="34" charset="0"/>
              </a:rPr>
              <a:t>HRMS </a:t>
            </a:r>
            <a:r>
              <a:rPr lang="en-GB" b="0" dirty="0">
                <a:solidFill>
                  <a:schemeClr val="tx1"/>
                </a:solidFill>
                <a:latin typeface="Verdana" pitchFamily="34" charset="0"/>
              </a:rPr>
              <a:t>data</a:t>
            </a:r>
          </a:p>
          <a:p>
            <a:pPr algn="ctr" defTabSz="762000" eaLnBrk="0" hangingPunct="0">
              <a:defRPr/>
            </a:pPr>
            <a:r>
              <a:rPr lang="en-GB" b="0" dirty="0">
                <a:solidFill>
                  <a:schemeClr val="tx1"/>
                </a:solidFill>
                <a:latin typeface="Verdana" pitchFamily="34" charset="0"/>
              </a:rPr>
              <a:t>obtained from stable isotopically labelled samples</a:t>
            </a:r>
          </a:p>
          <a:p>
            <a:pPr algn="ctr" defTabSz="762000" eaLnBrk="0" hangingPunct="0">
              <a:defRPr/>
            </a:pPr>
            <a:endParaRPr lang="en-GB" sz="1200" b="0" dirty="0">
              <a:solidFill>
                <a:schemeClr val="tx1"/>
              </a:solidFill>
              <a:latin typeface="Verdana" pitchFamily="34" charset="0"/>
            </a:endParaRPr>
          </a:p>
        </p:txBody>
      </p:sp>
      <p:pic>
        <p:nvPicPr>
          <p:cNvPr id="168" name="Picture 5" descr="C:\Users\cbueschl\Desktop\BO_Logo_A3-A4_DE_CMYK-Seite001.png"/>
          <p:cNvPicPr>
            <a:picLocks noChangeAspect="1" noChangeArrowheads="1"/>
          </p:cNvPicPr>
          <p:nvPr/>
        </p:nvPicPr>
        <p:blipFill>
          <a:blip r:embed="rId10"/>
          <a:srcRect l="3300" t="6075" r="58746" b="24174"/>
          <a:stretch>
            <a:fillRect/>
          </a:stretch>
        </p:blipFill>
        <p:spPr bwMode="auto">
          <a:xfrm>
            <a:off x="26698724" y="880137"/>
            <a:ext cx="4593443" cy="4734754"/>
          </a:xfrm>
          <a:prstGeom prst="rect">
            <a:avLst/>
          </a:prstGeom>
          <a:noFill/>
          <a:ln w="9525">
            <a:noFill/>
            <a:miter lim="800000"/>
            <a:headEnd/>
            <a:tailEnd/>
          </a:ln>
        </p:spPr>
      </p:pic>
      <p:sp>
        <p:nvSpPr>
          <p:cNvPr id="169" name="Freihandform 290"/>
          <p:cNvSpPr/>
          <p:nvPr/>
        </p:nvSpPr>
        <p:spPr bwMode="auto">
          <a:xfrm flipV="1">
            <a:off x="14247813" y="23827324"/>
            <a:ext cx="3759200" cy="716836"/>
          </a:xfrm>
          <a:custGeom>
            <a:avLst/>
            <a:gdLst>
              <a:gd name="connsiteX0" fmla="*/ 0 w 3759200"/>
              <a:gd name="connsiteY0" fmla="*/ 1221317 h 1341967"/>
              <a:gd name="connsiteX1" fmla="*/ 647700 w 3759200"/>
              <a:gd name="connsiteY1" fmla="*/ 1170517 h 1341967"/>
              <a:gd name="connsiteX2" fmla="*/ 1219200 w 3759200"/>
              <a:gd name="connsiteY2" fmla="*/ 1246717 h 1341967"/>
              <a:gd name="connsiteX3" fmla="*/ 1358900 w 3759200"/>
              <a:gd name="connsiteY3" fmla="*/ 1246717 h 1341967"/>
              <a:gd name="connsiteX4" fmla="*/ 1498600 w 3759200"/>
              <a:gd name="connsiteY4" fmla="*/ 675217 h 1341967"/>
              <a:gd name="connsiteX5" fmla="*/ 1714500 w 3759200"/>
              <a:gd name="connsiteY5" fmla="*/ 65617 h 1341967"/>
              <a:gd name="connsiteX6" fmla="*/ 1854200 w 3759200"/>
              <a:gd name="connsiteY6" fmla="*/ 1068917 h 1341967"/>
              <a:gd name="connsiteX7" fmla="*/ 2070100 w 3759200"/>
              <a:gd name="connsiteY7" fmla="*/ 1259417 h 1341967"/>
              <a:gd name="connsiteX8" fmla="*/ 2324100 w 3759200"/>
              <a:gd name="connsiteY8" fmla="*/ 1272117 h 1341967"/>
              <a:gd name="connsiteX9" fmla="*/ 2552700 w 3759200"/>
              <a:gd name="connsiteY9" fmla="*/ 1259417 h 1341967"/>
              <a:gd name="connsiteX10" fmla="*/ 2768600 w 3759200"/>
              <a:gd name="connsiteY10" fmla="*/ 1183217 h 1341967"/>
              <a:gd name="connsiteX11" fmla="*/ 2971800 w 3759200"/>
              <a:gd name="connsiteY11" fmla="*/ 522817 h 1341967"/>
              <a:gd name="connsiteX12" fmla="*/ 3136900 w 3759200"/>
              <a:gd name="connsiteY12" fmla="*/ 687917 h 1341967"/>
              <a:gd name="connsiteX13" fmla="*/ 3251200 w 3759200"/>
              <a:gd name="connsiteY13" fmla="*/ 1132417 h 1341967"/>
              <a:gd name="connsiteX14" fmla="*/ 3378200 w 3759200"/>
              <a:gd name="connsiteY14" fmla="*/ 1246717 h 1341967"/>
              <a:gd name="connsiteX15" fmla="*/ 3543300 w 3759200"/>
              <a:gd name="connsiteY15" fmla="*/ 1284817 h 1341967"/>
              <a:gd name="connsiteX16" fmla="*/ 3759200 w 3759200"/>
              <a:gd name="connsiteY16" fmla="*/ 1297517 h 1341967"/>
              <a:gd name="connsiteX0" fmla="*/ 0 w 3759200"/>
              <a:gd name="connsiteY0" fmla="*/ 1281640 h 1341967"/>
              <a:gd name="connsiteX1" fmla="*/ 647700 w 3759200"/>
              <a:gd name="connsiteY1" fmla="*/ 1170517 h 1341967"/>
              <a:gd name="connsiteX2" fmla="*/ 1219200 w 3759200"/>
              <a:gd name="connsiteY2" fmla="*/ 1246717 h 1341967"/>
              <a:gd name="connsiteX3" fmla="*/ 1358900 w 3759200"/>
              <a:gd name="connsiteY3" fmla="*/ 1246717 h 1341967"/>
              <a:gd name="connsiteX4" fmla="*/ 1498600 w 3759200"/>
              <a:gd name="connsiteY4" fmla="*/ 675217 h 1341967"/>
              <a:gd name="connsiteX5" fmla="*/ 1714500 w 3759200"/>
              <a:gd name="connsiteY5" fmla="*/ 65617 h 1341967"/>
              <a:gd name="connsiteX6" fmla="*/ 1854200 w 3759200"/>
              <a:gd name="connsiteY6" fmla="*/ 1068917 h 1341967"/>
              <a:gd name="connsiteX7" fmla="*/ 2070100 w 3759200"/>
              <a:gd name="connsiteY7" fmla="*/ 1259417 h 1341967"/>
              <a:gd name="connsiteX8" fmla="*/ 2324100 w 3759200"/>
              <a:gd name="connsiteY8" fmla="*/ 1272117 h 1341967"/>
              <a:gd name="connsiteX9" fmla="*/ 2552700 w 3759200"/>
              <a:gd name="connsiteY9" fmla="*/ 1259417 h 1341967"/>
              <a:gd name="connsiteX10" fmla="*/ 2768600 w 3759200"/>
              <a:gd name="connsiteY10" fmla="*/ 1183217 h 1341967"/>
              <a:gd name="connsiteX11" fmla="*/ 2971800 w 3759200"/>
              <a:gd name="connsiteY11" fmla="*/ 522817 h 1341967"/>
              <a:gd name="connsiteX12" fmla="*/ 3136900 w 3759200"/>
              <a:gd name="connsiteY12" fmla="*/ 687917 h 1341967"/>
              <a:gd name="connsiteX13" fmla="*/ 3251200 w 3759200"/>
              <a:gd name="connsiteY13" fmla="*/ 1132417 h 1341967"/>
              <a:gd name="connsiteX14" fmla="*/ 3378200 w 3759200"/>
              <a:gd name="connsiteY14" fmla="*/ 1246717 h 1341967"/>
              <a:gd name="connsiteX15" fmla="*/ 3543300 w 3759200"/>
              <a:gd name="connsiteY15" fmla="*/ 1284817 h 1341967"/>
              <a:gd name="connsiteX16" fmla="*/ 3759200 w 3759200"/>
              <a:gd name="connsiteY16" fmla="*/ 1297517 h 1341967"/>
              <a:gd name="connsiteX0" fmla="*/ 0 w 3759200"/>
              <a:gd name="connsiteY0" fmla="*/ 1281640 h 1341967"/>
              <a:gd name="connsiteX1" fmla="*/ 647700 w 3759200"/>
              <a:gd name="connsiteY1" fmla="*/ 1170517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41967"/>
              <a:gd name="connsiteX1" fmla="*/ 647700 w 3759200"/>
              <a:gd name="connsiteY1" fmla="*/ 1230840 h 1341967"/>
              <a:gd name="connsiteX2" fmla="*/ 1095375 w 3759200"/>
              <a:gd name="connsiteY2" fmla="*/ 1231900 h 1341967"/>
              <a:gd name="connsiteX3" fmla="*/ 1219200 w 3759200"/>
              <a:gd name="connsiteY3" fmla="*/ 1246717 h 1341967"/>
              <a:gd name="connsiteX4" fmla="*/ 1358900 w 3759200"/>
              <a:gd name="connsiteY4" fmla="*/ 1246717 h 1341967"/>
              <a:gd name="connsiteX5" fmla="*/ 1498600 w 3759200"/>
              <a:gd name="connsiteY5" fmla="*/ 675217 h 1341967"/>
              <a:gd name="connsiteX6" fmla="*/ 1714500 w 3759200"/>
              <a:gd name="connsiteY6" fmla="*/ 65617 h 1341967"/>
              <a:gd name="connsiteX7" fmla="*/ 1854200 w 3759200"/>
              <a:gd name="connsiteY7" fmla="*/ 1068917 h 1341967"/>
              <a:gd name="connsiteX8" fmla="*/ 2070100 w 3759200"/>
              <a:gd name="connsiteY8" fmla="*/ 1259417 h 1341967"/>
              <a:gd name="connsiteX9" fmla="*/ 2324100 w 3759200"/>
              <a:gd name="connsiteY9" fmla="*/ 1272117 h 1341967"/>
              <a:gd name="connsiteX10" fmla="*/ 2552700 w 3759200"/>
              <a:gd name="connsiteY10" fmla="*/ 1259417 h 1341967"/>
              <a:gd name="connsiteX11" fmla="*/ 2768600 w 3759200"/>
              <a:gd name="connsiteY11" fmla="*/ 1183217 h 1341967"/>
              <a:gd name="connsiteX12" fmla="*/ 2971800 w 3759200"/>
              <a:gd name="connsiteY12" fmla="*/ 522817 h 1341967"/>
              <a:gd name="connsiteX13" fmla="*/ 3136900 w 3759200"/>
              <a:gd name="connsiteY13" fmla="*/ 687917 h 1341967"/>
              <a:gd name="connsiteX14" fmla="*/ 3251200 w 3759200"/>
              <a:gd name="connsiteY14" fmla="*/ 1132417 h 1341967"/>
              <a:gd name="connsiteX15" fmla="*/ 3378200 w 3759200"/>
              <a:gd name="connsiteY15" fmla="*/ 1246717 h 1341967"/>
              <a:gd name="connsiteX16" fmla="*/ 3543300 w 3759200"/>
              <a:gd name="connsiteY16" fmla="*/ 1284817 h 1341967"/>
              <a:gd name="connsiteX17" fmla="*/ 3759200 w 3759200"/>
              <a:gd name="connsiteY17" fmla="*/ 1297517 h 1341967"/>
              <a:gd name="connsiteX0" fmla="*/ 0 w 3759200"/>
              <a:gd name="connsiteY0" fmla="*/ 1281640 h 1305984"/>
              <a:gd name="connsiteX1" fmla="*/ 647700 w 3759200"/>
              <a:gd name="connsiteY1" fmla="*/ 1230840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30839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31900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19200 w 3759200"/>
              <a:gd name="connsiteY3" fmla="*/ 1246717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38250 w 3759200"/>
              <a:gd name="connsiteY3" fmla="*/ 1291165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0 h 1305984"/>
              <a:gd name="connsiteX1" fmla="*/ 647700 w 3759200"/>
              <a:gd name="connsiteY1" fmla="*/ 1291164 h 1305984"/>
              <a:gd name="connsiteX2" fmla="*/ 1095375 w 3759200"/>
              <a:gd name="connsiteY2" fmla="*/ 1292224 h 1305984"/>
              <a:gd name="connsiteX3" fmla="*/ 1238250 w 3759200"/>
              <a:gd name="connsiteY3" fmla="*/ 1291165 h 1305984"/>
              <a:gd name="connsiteX4" fmla="*/ 1358900 w 3759200"/>
              <a:gd name="connsiteY4" fmla="*/ 1246717 h 1305984"/>
              <a:gd name="connsiteX5" fmla="*/ 1498600 w 3759200"/>
              <a:gd name="connsiteY5" fmla="*/ 675217 h 1305984"/>
              <a:gd name="connsiteX6" fmla="*/ 1714500 w 3759200"/>
              <a:gd name="connsiteY6" fmla="*/ 65617 h 1305984"/>
              <a:gd name="connsiteX7" fmla="*/ 1854200 w 3759200"/>
              <a:gd name="connsiteY7" fmla="*/ 1068917 h 1305984"/>
              <a:gd name="connsiteX8" fmla="*/ 2070100 w 3759200"/>
              <a:gd name="connsiteY8" fmla="*/ 1259417 h 1305984"/>
              <a:gd name="connsiteX9" fmla="*/ 2324100 w 3759200"/>
              <a:gd name="connsiteY9" fmla="*/ 1272117 h 1305984"/>
              <a:gd name="connsiteX10" fmla="*/ 2552700 w 3759200"/>
              <a:gd name="connsiteY10" fmla="*/ 1259417 h 1305984"/>
              <a:gd name="connsiteX11" fmla="*/ 2768600 w 3759200"/>
              <a:gd name="connsiteY11" fmla="*/ 1183217 h 1305984"/>
              <a:gd name="connsiteX12" fmla="*/ 2971800 w 3759200"/>
              <a:gd name="connsiteY12" fmla="*/ 522817 h 1305984"/>
              <a:gd name="connsiteX13" fmla="*/ 3136900 w 3759200"/>
              <a:gd name="connsiteY13" fmla="*/ 687917 h 1305984"/>
              <a:gd name="connsiteX14" fmla="*/ 3251200 w 3759200"/>
              <a:gd name="connsiteY14" fmla="*/ 1132417 h 1305984"/>
              <a:gd name="connsiteX15" fmla="*/ 3378200 w 3759200"/>
              <a:gd name="connsiteY15" fmla="*/ 1246717 h 1305984"/>
              <a:gd name="connsiteX16" fmla="*/ 3543300 w 3759200"/>
              <a:gd name="connsiteY16" fmla="*/ 1284817 h 1305984"/>
              <a:gd name="connsiteX17" fmla="*/ 3759200 w 3759200"/>
              <a:gd name="connsiteY17" fmla="*/ 1297517 h 1305984"/>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54200 w 3759200"/>
              <a:gd name="connsiteY7" fmla="*/ 1068919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73275 w 3759200"/>
              <a:gd name="connsiteY9" fmla="*/ 1254127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82800 w 3759200"/>
              <a:gd name="connsiteY9" fmla="*/ 1254129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082800 w 3759200"/>
              <a:gd name="connsiteY9" fmla="*/ 1254129 h 1305986"/>
              <a:gd name="connsiteX10" fmla="*/ 2171700 w 3759200"/>
              <a:gd name="connsiteY10" fmla="*/ 1250952 h 1305986"/>
              <a:gd name="connsiteX11" fmla="*/ 2324100 w 3759200"/>
              <a:gd name="connsiteY11" fmla="*/ 1272119 h 1305986"/>
              <a:gd name="connsiteX12" fmla="*/ 2552700 w 3759200"/>
              <a:gd name="connsiteY12" fmla="*/ 1259419 h 1305986"/>
              <a:gd name="connsiteX13" fmla="*/ 2768600 w 3759200"/>
              <a:gd name="connsiteY13" fmla="*/ 1183219 h 1305986"/>
              <a:gd name="connsiteX14" fmla="*/ 2971800 w 3759200"/>
              <a:gd name="connsiteY14" fmla="*/ 522819 h 1305986"/>
              <a:gd name="connsiteX15" fmla="*/ 3136900 w 3759200"/>
              <a:gd name="connsiteY15" fmla="*/ 687919 h 1305986"/>
              <a:gd name="connsiteX16" fmla="*/ 3251200 w 3759200"/>
              <a:gd name="connsiteY16" fmla="*/ 1132419 h 1305986"/>
              <a:gd name="connsiteX17" fmla="*/ 3378200 w 3759200"/>
              <a:gd name="connsiteY17" fmla="*/ 1246719 h 1305986"/>
              <a:gd name="connsiteX18" fmla="*/ 3543300 w 3759200"/>
              <a:gd name="connsiteY18" fmla="*/ 1284819 h 1305986"/>
              <a:gd name="connsiteX19" fmla="*/ 3759200 w 3759200"/>
              <a:gd name="connsiteY19"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9367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171700 w 3759200"/>
              <a:gd name="connsiteY9" fmla="*/ 1250952 h 1305986"/>
              <a:gd name="connsiteX10" fmla="*/ 2324100 w 3759200"/>
              <a:gd name="connsiteY10" fmla="*/ 1272119 h 1305986"/>
              <a:gd name="connsiteX11" fmla="*/ 2552700 w 3759200"/>
              <a:gd name="connsiteY11" fmla="*/ 1259419 h 1305986"/>
              <a:gd name="connsiteX12" fmla="*/ 2768600 w 3759200"/>
              <a:gd name="connsiteY12" fmla="*/ 1183219 h 1305986"/>
              <a:gd name="connsiteX13" fmla="*/ 2971800 w 3759200"/>
              <a:gd name="connsiteY13" fmla="*/ 522819 h 1305986"/>
              <a:gd name="connsiteX14" fmla="*/ 3136900 w 3759200"/>
              <a:gd name="connsiteY14" fmla="*/ 687919 h 1305986"/>
              <a:gd name="connsiteX15" fmla="*/ 3251200 w 3759200"/>
              <a:gd name="connsiteY15" fmla="*/ 1132419 h 1305986"/>
              <a:gd name="connsiteX16" fmla="*/ 3378200 w 3759200"/>
              <a:gd name="connsiteY16" fmla="*/ 1246719 h 1305986"/>
              <a:gd name="connsiteX17" fmla="*/ 3543300 w 3759200"/>
              <a:gd name="connsiteY17" fmla="*/ 1284819 h 1305986"/>
              <a:gd name="connsiteX18" fmla="*/ 3759200 w 3759200"/>
              <a:gd name="connsiteY18"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070100 w 3759200"/>
              <a:gd name="connsiteY8" fmla="*/ 1259419 h 1305986"/>
              <a:gd name="connsiteX9" fmla="*/ 2324100 w 3759200"/>
              <a:gd name="connsiteY9" fmla="*/ 1272119 h 1305986"/>
              <a:gd name="connsiteX10" fmla="*/ 2552700 w 3759200"/>
              <a:gd name="connsiteY10" fmla="*/ 1259419 h 1305986"/>
              <a:gd name="connsiteX11" fmla="*/ 2768600 w 3759200"/>
              <a:gd name="connsiteY11" fmla="*/ 1183219 h 1305986"/>
              <a:gd name="connsiteX12" fmla="*/ 2971800 w 3759200"/>
              <a:gd name="connsiteY12" fmla="*/ 522819 h 1305986"/>
              <a:gd name="connsiteX13" fmla="*/ 3136900 w 3759200"/>
              <a:gd name="connsiteY13" fmla="*/ 687919 h 1305986"/>
              <a:gd name="connsiteX14" fmla="*/ 3251200 w 3759200"/>
              <a:gd name="connsiteY14" fmla="*/ 1132419 h 1305986"/>
              <a:gd name="connsiteX15" fmla="*/ 3378200 w 3759200"/>
              <a:gd name="connsiteY15" fmla="*/ 1246719 h 1305986"/>
              <a:gd name="connsiteX16" fmla="*/ 3543300 w 3759200"/>
              <a:gd name="connsiteY16" fmla="*/ 1284819 h 1305986"/>
              <a:gd name="connsiteX17" fmla="*/ 3759200 w 3759200"/>
              <a:gd name="connsiteY17" fmla="*/ 1297519 h 1305986"/>
              <a:gd name="connsiteX0" fmla="*/ 0 w 3759200"/>
              <a:gd name="connsiteY0" fmla="*/ 1281642 h 1321867"/>
              <a:gd name="connsiteX1" fmla="*/ 647700 w 3759200"/>
              <a:gd name="connsiteY1" fmla="*/ 1291166 h 1321867"/>
              <a:gd name="connsiteX2" fmla="*/ 1095375 w 3759200"/>
              <a:gd name="connsiteY2" fmla="*/ 1292226 h 1321867"/>
              <a:gd name="connsiteX3" fmla="*/ 1238250 w 3759200"/>
              <a:gd name="connsiteY3" fmla="*/ 1291167 h 1321867"/>
              <a:gd name="connsiteX4" fmla="*/ 1358900 w 3759200"/>
              <a:gd name="connsiteY4" fmla="*/ 1246719 h 1321867"/>
              <a:gd name="connsiteX5" fmla="*/ 1498600 w 3759200"/>
              <a:gd name="connsiteY5" fmla="*/ 675219 h 1321867"/>
              <a:gd name="connsiteX6" fmla="*/ 1651000 w 3759200"/>
              <a:gd name="connsiteY6" fmla="*/ 65617 h 1321867"/>
              <a:gd name="connsiteX7" fmla="*/ 1873250 w 3759200"/>
              <a:gd name="connsiteY7" fmla="*/ 1068921 h 1321867"/>
              <a:gd name="connsiteX8" fmla="*/ 2070100 w 3759200"/>
              <a:gd name="connsiteY8" fmla="*/ 1259419 h 1321867"/>
              <a:gd name="connsiteX9" fmla="*/ 2324100 w 3759200"/>
              <a:gd name="connsiteY9" fmla="*/ 1272119 h 1321867"/>
              <a:gd name="connsiteX10" fmla="*/ 2552700 w 3759200"/>
              <a:gd name="connsiteY10" fmla="*/ 1259419 h 1321867"/>
              <a:gd name="connsiteX11" fmla="*/ 2768600 w 3759200"/>
              <a:gd name="connsiteY11" fmla="*/ 1183219 h 1321867"/>
              <a:gd name="connsiteX12" fmla="*/ 2971800 w 3759200"/>
              <a:gd name="connsiteY12" fmla="*/ 522819 h 1321867"/>
              <a:gd name="connsiteX13" fmla="*/ 3136900 w 3759200"/>
              <a:gd name="connsiteY13" fmla="*/ 687919 h 1321867"/>
              <a:gd name="connsiteX14" fmla="*/ 3251200 w 3759200"/>
              <a:gd name="connsiteY14" fmla="*/ 1132419 h 1321867"/>
              <a:gd name="connsiteX15" fmla="*/ 3378200 w 3759200"/>
              <a:gd name="connsiteY15" fmla="*/ 1246719 h 1321867"/>
              <a:gd name="connsiteX16" fmla="*/ 3543300 w 3759200"/>
              <a:gd name="connsiteY16" fmla="*/ 1284819 h 1321867"/>
              <a:gd name="connsiteX17" fmla="*/ 3759200 w 3759200"/>
              <a:gd name="connsiteY17" fmla="*/ 1297519 h 1321867"/>
              <a:gd name="connsiteX0" fmla="*/ 0 w 3759200"/>
              <a:gd name="connsiteY0" fmla="*/ 1281642 h 1321867"/>
              <a:gd name="connsiteX1" fmla="*/ 647700 w 3759200"/>
              <a:gd name="connsiteY1" fmla="*/ 1291166 h 1321867"/>
              <a:gd name="connsiteX2" fmla="*/ 1095375 w 3759200"/>
              <a:gd name="connsiteY2" fmla="*/ 1292226 h 1321867"/>
              <a:gd name="connsiteX3" fmla="*/ 1238250 w 3759200"/>
              <a:gd name="connsiteY3" fmla="*/ 1291167 h 1321867"/>
              <a:gd name="connsiteX4" fmla="*/ 1358900 w 3759200"/>
              <a:gd name="connsiteY4" fmla="*/ 1246719 h 1321867"/>
              <a:gd name="connsiteX5" fmla="*/ 1498600 w 3759200"/>
              <a:gd name="connsiteY5" fmla="*/ 675219 h 1321867"/>
              <a:gd name="connsiteX6" fmla="*/ 1651000 w 3759200"/>
              <a:gd name="connsiteY6" fmla="*/ 65617 h 1321867"/>
              <a:gd name="connsiteX7" fmla="*/ 1873250 w 3759200"/>
              <a:gd name="connsiteY7" fmla="*/ 1068921 h 1321867"/>
              <a:gd name="connsiteX8" fmla="*/ 2070100 w 3759200"/>
              <a:gd name="connsiteY8" fmla="*/ 1259419 h 1321867"/>
              <a:gd name="connsiteX9" fmla="*/ 2324100 w 3759200"/>
              <a:gd name="connsiteY9" fmla="*/ 1272119 h 1321867"/>
              <a:gd name="connsiteX10" fmla="*/ 2552700 w 3759200"/>
              <a:gd name="connsiteY10" fmla="*/ 1259419 h 1321867"/>
              <a:gd name="connsiteX11" fmla="*/ 2768600 w 3759200"/>
              <a:gd name="connsiteY11" fmla="*/ 1183219 h 1321867"/>
              <a:gd name="connsiteX12" fmla="*/ 2971800 w 3759200"/>
              <a:gd name="connsiteY12" fmla="*/ 522819 h 1321867"/>
              <a:gd name="connsiteX13" fmla="*/ 3136900 w 3759200"/>
              <a:gd name="connsiteY13" fmla="*/ 687919 h 1321867"/>
              <a:gd name="connsiteX14" fmla="*/ 3251200 w 3759200"/>
              <a:gd name="connsiteY14" fmla="*/ 1132419 h 1321867"/>
              <a:gd name="connsiteX15" fmla="*/ 3378200 w 3759200"/>
              <a:gd name="connsiteY15" fmla="*/ 1246719 h 1321867"/>
              <a:gd name="connsiteX16" fmla="*/ 3543300 w 3759200"/>
              <a:gd name="connsiteY16" fmla="*/ 1284819 h 1321867"/>
              <a:gd name="connsiteX17" fmla="*/ 3759200 w 3759200"/>
              <a:gd name="connsiteY17" fmla="*/ 1297519 h 1321867"/>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5986"/>
              <a:gd name="connsiteX1" fmla="*/ 647700 w 3759200"/>
              <a:gd name="connsiteY1" fmla="*/ 1291166 h 1305986"/>
              <a:gd name="connsiteX2" fmla="*/ 1095375 w 3759200"/>
              <a:gd name="connsiteY2" fmla="*/ 1292226 h 1305986"/>
              <a:gd name="connsiteX3" fmla="*/ 1238250 w 3759200"/>
              <a:gd name="connsiteY3" fmla="*/ 1291167 h 1305986"/>
              <a:gd name="connsiteX4" fmla="*/ 1358900 w 3759200"/>
              <a:gd name="connsiteY4" fmla="*/ 1246719 h 1305986"/>
              <a:gd name="connsiteX5" fmla="*/ 1498600 w 3759200"/>
              <a:gd name="connsiteY5" fmla="*/ 675219 h 1305986"/>
              <a:gd name="connsiteX6" fmla="*/ 1651000 w 3759200"/>
              <a:gd name="connsiteY6" fmla="*/ 65617 h 1305986"/>
              <a:gd name="connsiteX7" fmla="*/ 1873250 w 3759200"/>
              <a:gd name="connsiteY7" fmla="*/ 1068921 h 1305986"/>
              <a:gd name="connsiteX8" fmla="*/ 2324100 w 3759200"/>
              <a:gd name="connsiteY8" fmla="*/ 1272119 h 1305986"/>
              <a:gd name="connsiteX9" fmla="*/ 2552700 w 3759200"/>
              <a:gd name="connsiteY9" fmla="*/ 1259419 h 1305986"/>
              <a:gd name="connsiteX10" fmla="*/ 2768600 w 3759200"/>
              <a:gd name="connsiteY10" fmla="*/ 1183219 h 1305986"/>
              <a:gd name="connsiteX11" fmla="*/ 2971800 w 3759200"/>
              <a:gd name="connsiteY11" fmla="*/ 522819 h 1305986"/>
              <a:gd name="connsiteX12" fmla="*/ 3136900 w 3759200"/>
              <a:gd name="connsiteY12" fmla="*/ 687919 h 1305986"/>
              <a:gd name="connsiteX13" fmla="*/ 3251200 w 3759200"/>
              <a:gd name="connsiteY13" fmla="*/ 1132419 h 1305986"/>
              <a:gd name="connsiteX14" fmla="*/ 3378200 w 3759200"/>
              <a:gd name="connsiteY14" fmla="*/ 1246719 h 1305986"/>
              <a:gd name="connsiteX15" fmla="*/ 3543300 w 3759200"/>
              <a:gd name="connsiteY15" fmla="*/ 1284819 h 1305986"/>
              <a:gd name="connsiteX16" fmla="*/ 3759200 w 3759200"/>
              <a:gd name="connsiteY16" fmla="*/ 1297519 h 1305986"/>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378200 w 3759200"/>
              <a:gd name="connsiteY13" fmla="*/ 1246719 h 1308102"/>
              <a:gd name="connsiteX14" fmla="*/ 3543300 w 3759200"/>
              <a:gd name="connsiteY14" fmla="*/ 1284819 h 1308102"/>
              <a:gd name="connsiteX15" fmla="*/ 3759200 w 3759200"/>
              <a:gd name="connsiteY15"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84819 h 1308102"/>
              <a:gd name="connsiteX14" fmla="*/ 3759200 w 3759200"/>
              <a:gd name="connsiteY14"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84819 h 1308102"/>
              <a:gd name="connsiteX14" fmla="*/ 3759200 w 3759200"/>
              <a:gd name="connsiteY14" fmla="*/ 1297519 h 1308102"/>
              <a:gd name="connsiteX0" fmla="*/ 0 w 3759200"/>
              <a:gd name="connsiteY0" fmla="*/ 1281642 h 1308102"/>
              <a:gd name="connsiteX1" fmla="*/ 647700 w 3759200"/>
              <a:gd name="connsiteY1" fmla="*/ 1291166 h 1308102"/>
              <a:gd name="connsiteX2" fmla="*/ 1095375 w 3759200"/>
              <a:gd name="connsiteY2" fmla="*/ 1292226 h 1308102"/>
              <a:gd name="connsiteX3" fmla="*/ 1238250 w 3759200"/>
              <a:gd name="connsiteY3" fmla="*/ 1291167 h 1308102"/>
              <a:gd name="connsiteX4" fmla="*/ 1358900 w 3759200"/>
              <a:gd name="connsiteY4" fmla="*/ 1246719 h 1308102"/>
              <a:gd name="connsiteX5" fmla="*/ 1498600 w 3759200"/>
              <a:gd name="connsiteY5" fmla="*/ 675219 h 1308102"/>
              <a:gd name="connsiteX6" fmla="*/ 1651000 w 3759200"/>
              <a:gd name="connsiteY6" fmla="*/ 65617 h 1308102"/>
              <a:gd name="connsiteX7" fmla="*/ 1873250 w 3759200"/>
              <a:gd name="connsiteY7" fmla="*/ 1068921 h 1308102"/>
              <a:gd name="connsiteX8" fmla="*/ 2324100 w 3759200"/>
              <a:gd name="connsiteY8" fmla="*/ 1272119 h 1308102"/>
              <a:gd name="connsiteX9" fmla="*/ 2768600 w 3759200"/>
              <a:gd name="connsiteY9" fmla="*/ 1183219 h 1308102"/>
              <a:gd name="connsiteX10" fmla="*/ 2971800 w 3759200"/>
              <a:gd name="connsiteY10" fmla="*/ 522819 h 1308102"/>
              <a:gd name="connsiteX11" fmla="*/ 3136900 w 3759200"/>
              <a:gd name="connsiteY11" fmla="*/ 687919 h 1308102"/>
              <a:gd name="connsiteX12" fmla="*/ 3251200 w 3759200"/>
              <a:gd name="connsiteY12" fmla="*/ 1132419 h 1308102"/>
              <a:gd name="connsiteX13" fmla="*/ 3543300 w 3759200"/>
              <a:gd name="connsiteY13" fmla="*/ 1272121 h 1308102"/>
              <a:gd name="connsiteX14" fmla="*/ 3759200 w 3759200"/>
              <a:gd name="connsiteY14" fmla="*/ 1297519 h 130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59200" h="1308102">
                <a:moveTo>
                  <a:pt x="0" y="1281642"/>
                </a:moveTo>
                <a:cubicBezTo>
                  <a:pt x="222250" y="1254125"/>
                  <a:pt x="444500" y="1296987"/>
                  <a:pt x="647700" y="1291166"/>
                </a:cubicBezTo>
                <a:cubicBezTo>
                  <a:pt x="812800" y="1279171"/>
                  <a:pt x="1000125" y="1279526"/>
                  <a:pt x="1095375" y="1292226"/>
                </a:cubicBezTo>
                <a:cubicBezTo>
                  <a:pt x="1136650" y="1297165"/>
                  <a:pt x="1194329" y="1288698"/>
                  <a:pt x="1238250" y="1291167"/>
                </a:cubicBezTo>
                <a:cubicBezTo>
                  <a:pt x="1288963" y="1287287"/>
                  <a:pt x="1319566" y="1289051"/>
                  <a:pt x="1358900" y="1246719"/>
                </a:cubicBezTo>
                <a:cubicBezTo>
                  <a:pt x="1405467" y="1151469"/>
                  <a:pt x="1449917" y="872069"/>
                  <a:pt x="1498600" y="675219"/>
                </a:cubicBezTo>
                <a:cubicBezTo>
                  <a:pt x="1547283" y="478369"/>
                  <a:pt x="1588558" y="0"/>
                  <a:pt x="1651000" y="65617"/>
                </a:cubicBezTo>
                <a:cubicBezTo>
                  <a:pt x="1713442" y="131234"/>
                  <a:pt x="1700653" y="784230"/>
                  <a:pt x="1873250" y="1068921"/>
                </a:cubicBezTo>
                <a:cubicBezTo>
                  <a:pt x="1985433" y="1270005"/>
                  <a:pt x="2210858" y="1240369"/>
                  <a:pt x="2324100" y="1272119"/>
                </a:cubicBezTo>
                <a:cubicBezTo>
                  <a:pt x="2473325" y="1291169"/>
                  <a:pt x="2660650" y="1308102"/>
                  <a:pt x="2768600" y="1183219"/>
                </a:cubicBezTo>
                <a:cubicBezTo>
                  <a:pt x="2876550" y="1058336"/>
                  <a:pt x="2910417" y="605369"/>
                  <a:pt x="2971800" y="522819"/>
                </a:cubicBezTo>
                <a:cubicBezTo>
                  <a:pt x="3033183" y="440269"/>
                  <a:pt x="3090333" y="586319"/>
                  <a:pt x="3136900" y="687919"/>
                </a:cubicBezTo>
                <a:cubicBezTo>
                  <a:pt x="3183467" y="789519"/>
                  <a:pt x="3183467" y="1032936"/>
                  <a:pt x="3251200" y="1132419"/>
                </a:cubicBezTo>
                <a:cubicBezTo>
                  <a:pt x="3377672" y="1238253"/>
                  <a:pt x="3458633" y="1244604"/>
                  <a:pt x="3543300" y="1272121"/>
                </a:cubicBezTo>
                <a:cubicBezTo>
                  <a:pt x="3606800" y="1280588"/>
                  <a:pt x="3683000" y="1295402"/>
                  <a:pt x="3759200" y="1297519"/>
                </a:cubicBezTo>
              </a:path>
            </a:pathLst>
          </a:custGeom>
          <a:noFill/>
          <a:ln w="38100" cap="flat" cmpd="sng" algn="ctr">
            <a:solidFill>
              <a:schemeClr val="tx1">
                <a:lumMod val="85000"/>
                <a:lumOff val="15000"/>
              </a:schemeClr>
            </a:solidFill>
            <a:prstDash val="solid"/>
            <a:round/>
            <a:headEnd type="none" w="med" len="med"/>
            <a:tailEnd type="none" w="med" len="med"/>
          </a:ln>
          <a:effectLst/>
        </p:spPr>
        <p:txBody>
          <a:bodyPr/>
          <a:lstStyle/>
          <a:p>
            <a:pPr eaLnBrk="0" hangingPunct="0">
              <a:defRPr/>
            </a:pPr>
            <a:endParaRPr lang="en-US">
              <a:solidFill>
                <a:schemeClr val="tx1"/>
              </a:solidFill>
              <a:latin typeface="Times" pitchFamily="18" charset="0"/>
            </a:endParaRPr>
          </a:p>
        </p:txBody>
      </p:sp>
      <p:sp>
        <p:nvSpPr>
          <p:cNvPr id="170" name="Rectangle 1584"/>
          <p:cNvSpPr>
            <a:spLocks noChangeArrowheads="1"/>
          </p:cNvSpPr>
          <p:nvPr/>
        </p:nvSpPr>
        <p:spPr bwMode="auto">
          <a:xfrm rot="16200000">
            <a:off x="14312431" y="23203337"/>
            <a:ext cx="661085" cy="460375"/>
          </a:xfrm>
          <a:prstGeom prst="rect">
            <a:avLst/>
          </a:prstGeom>
          <a:noFill/>
          <a:ln w="12700">
            <a:noFill/>
            <a:miter lim="800000"/>
            <a:headEnd/>
            <a:tailEnd/>
          </a:ln>
        </p:spPr>
        <p:txBody>
          <a:bodyPr wrap="square" lIns="0" tIns="44450" rIns="0" bIns="44450">
            <a:spAutoFit/>
          </a:bodyPr>
          <a:lstStyle/>
          <a:p>
            <a:pPr defTabSz="762000" eaLnBrk="0" hangingPunct="0"/>
            <a:r>
              <a:rPr lang="en-GB" b="0" baseline="30000" dirty="0" smtClean="0">
                <a:solidFill>
                  <a:schemeClr val="tx1"/>
                </a:solidFill>
                <a:latin typeface="Verdana" pitchFamily="34" charset="0"/>
              </a:rPr>
              <a:t>12</a:t>
            </a:r>
            <a:r>
              <a:rPr lang="en-GB" b="0" dirty="0" smtClean="0">
                <a:solidFill>
                  <a:schemeClr val="tx1"/>
                </a:solidFill>
                <a:latin typeface="Verdana" pitchFamily="34" charset="0"/>
              </a:rPr>
              <a:t>C</a:t>
            </a:r>
            <a:endParaRPr lang="en-GB" b="0" dirty="0">
              <a:solidFill>
                <a:schemeClr val="tx1"/>
              </a:solidFill>
              <a:latin typeface="Verdana" pitchFamily="34" charset="0"/>
            </a:endParaRPr>
          </a:p>
        </p:txBody>
      </p:sp>
      <p:sp>
        <p:nvSpPr>
          <p:cNvPr id="171" name="Rectangle 1584"/>
          <p:cNvSpPr>
            <a:spLocks noChangeArrowheads="1"/>
          </p:cNvSpPr>
          <p:nvPr/>
        </p:nvSpPr>
        <p:spPr bwMode="auto">
          <a:xfrm rot="16200000">
            <a:off x="14312431" y="23864423"/>
            <a:ext cx="661085" cy="460375"/>
          </a:xfrm>
          <a:prstGeom prst="rect">
            <a:avLst/>
          </a:prstGeom>
          <a:noFill/>
          <a:ln w="12700">
            <a:noFill/>
            <a:miter lim="800000"/>
            <a:headEnd/>
            <a:tailEnd/>
          </a:ln>
        </p:spPr>
        <p:txBody>
          <a:bodyPr wrap="square" lIns="0" tIns="44450" rIns="0" bIns="44450">
            <a:spAutoFit/>
          </a:bodyPr>
          <a:lstStyle/>
          <a:p>
            <a:pPr defTabSz="762000" eaLnBrk="0" hangingPunct="0"/>
            <a:r>
              <a:rPr lang="en-GB" b="0" baseline="30000" dirty="0" smtClean="0">
                <a:solidFill>
                  <a:schemeClr val="tx1"/>
                </a:solidFill>
                <a:latin typeface="Verdana" pitchFamily="34" charset="0"/>
              </a:rPr>
              <a:t>13</a:t>
            </a:r>
            <a:r>
              <a:rPr lang="en-GB" b="0" dirty="0" smtClean="0">
                <a:solidFill>
                  <a:schemeClr val="tx1"/>
                </a:solidFill>
                <a:latin typeface="Verdana" pitchFamily="34" charset="0"/>
              </a:rPr>
              <a:t>C</a:t>
            </a:r>
            <a:endParaRPr lang="en-GB" b="0" dirty="0">
              <a:solidFill>
                <a:schemeClr val="tx1"/>
              </a:solidFill>
              <a:latin typeface="Verdana" pitchFamily="34" charset="0"/>
            </a:endParaRPr>
          </a:p>
        </p:txBody>
      </p:sp>
      <p:cxnSp>
        <p:nvCxnSpPr>
          <p:cNvPr id="8" name="Straight Arrow Connector 7"/>
          <p:cNvCxnSpPr/>
          <p:nvPr/>
        </p:nvCxnSpPr>
        <p:spPr bwMode="auto">
          <a:xfrm flipH="1" flipV="1">
            <a:off x="14808151" y="22862706"/>
            <a:ext cx="0" cy="1840444"/>
          </a:xfrm>
          <a:prstGeom prst="straightConnector1">
            <a:avLst/>
          </a:prstGeom>
          <a:noFill/>
          <a:ln w="38100" cap="rnd" algn="ctr">
            <a:solidFill>
              <a:schemeClr val="tx1"/>
            </a:solidFill>
            <a:round/>
            <a:headEnd type="stealth" w="lg" len="lg"/>
            <a:tailEnd type="stealth" w="lg" len="lg"/>
          </a:ln>
        </p:spPr>
      </p:cxnSp>
    </p:spTree>
    <p:extLst>
      <p:ext uri="{BB962C8B-B14F-4D97-AF65-F5344CB8AC3E}">
        <p14:creationId xmlns:p14="http://schemas.microsoft.com/office/powerpoint/2010/main" val="1924810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tangle 226"/>
          <p:cNvSpPr/>
          <p:nvPr/>
        </p:nvSpPr>
        <p:spPr bwMode="auto">
          <a:xfrm>
            <a:off x="4733028" y="25189550"/>
            <a:ext cx="12411972" cy="8032216"/>
          </a:xfrm>
          <a:prstGeom prst="rect">
            <a:avLst/>
          </a:prstGeom>
          <a:solidFill>
            <a:srgbClr val="32757A">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de-AT">
              <a:solidFill>
                <a:schemeClr val="tx1"/>
              </a:solidFill>
              <a:latin typeface="Times" pitchFamily="18" charset="0"/>
            </a:endParaRPr>
          </a:p>
        </p:txBody>
      </p:sp>
      <p:sp>
        <p:nvSpPr>
          <p:cNvPr id="226" name="Rectangle 225"/>
          <p:cNvSpPr/>
          <p:nvPr/>
        </p:nvSpPr>
        <p:spPr bwMode="auto">
          <a:xfrm>
            <a:off x="17145000" y="20075362"/>
            <a:ext cx="14859000" cy="18639511"/>
          </a:xfrm>
          <a:prstGeom prst="rect">
            <a:avLst/>
          </a:prstGeom>
          <a:solidFill>
            <a:srgbClr val="32757A">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de-AT">
              <a:solidFill>
                <a:schemeClr val="tx1"/>
              </a:solidFill>
              <a:latin typeface="Times" pitchFamily="18" charset="0"/>
            </a:endParaRPr>
          </a:p>
        </p:txBody>
      </p:sp>
      <p:sp>
        <p:nvSpPr>
          <p:cNvPr id="224" name="Rectangle 223"/>
          <p:cNvSpPr/>
          <p:nvPr/>
        </p:nvSpPr>
        <p:spPr bwMode="auto">
          <a:xfrm>
            <a:off x="0" y="15579242"/>
            <a:ext cx="14956971" cy="7048788"/>
          </a:xfrm>
          <a:prstGeom prst="rect">
            <a:avLst/>
          </a:prstGeom>
          <a:solidFill>
            <a:srgbClr val="32757A">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225" name="Rectangle 1584"/>
          <p:cNvSpPr>
            <a:spLocks noChangeArrowheads="1"/>
          </p:cNvSpPr>
          <p:nvPr/>
        </p:nvSpPr>
        <p:spPr bwMode="auto">
          <a:xfrm rot="16200000">
            <a:off x="-2428464" y="18803546"/>
            <a:ext cx="6123812" cy="830997"/>
          </a:xfrm>
          <a:prstGeom prst="rect">
            <a:avLst/>
          </a:prstGeom>
          <a:noFill/>
          <a:ln w="12700">
            <a:noFill/>
            <a:miter lim="800000"/>
            <a:headEnd/>
            <a:tailEnd/>
          </a:ln>
        </p:spPr>
        <p:txBody>
          <a:bodyPr wrap="square" lIns="0" tIns="0" rIns="0" bIns="0">
            <a:spAutoFit/>
          </a:bodyPr>
          <a:lstStyle/>
          <a:p>
            <a:pPr defTabSz="762000" eaLnBrk="0" hangingPunct="0"/>
            <a:r>
              <a:rPr lang="en-GB" sz="5400" dirty="0" smtClean="0">
                <a:latin typeface="Verdana" pitchFamily="34" charset="0"/>
              </a:rPr>
              <a:t>Mass accuracy</a:t>
            </a:r>
          </a:p>
        </p:txBody>
      </p:sp>
      <p:sp>
        <p:nvSpPr>
          <p:cNvPr id="228" name="Rectangle 1584"/>
          <p:cNvSpPr>
            <a:spLocks noChangeArrowheads="1"/>
          </p:cNvSpPr>
          <p:nvPr/>
        </p:nvSpPr>
        <p:spPr bwMode="auto">
          <a:xfrm rot="5400000">
            <a:off x="25457835" y="25902774"/>
            <a:ext cx="11680971" cy="830997"/>
          </a:xfrm>
          <a:prstGeom prst="rect">
            <a:avLst/>
          </a:prstGeom>
          <a:noFill/>
          <a:ln w="12700">
            <a:noFill/>
            <a:miter lim="800000"/>
            <a:headEnd/>
            <a:tailEnd/>
          </a:ln>
        </p:spPr>
        <p:txBody>
          <a:bodyPr wrap="square" lIns="0" tIns="0" rIns="0" bIns="0">
            <a:spAutoFit/>
          </a:bodyPr>
          <a:lstStyle/>
          <a:p>
            <a:pPr defTabSz="762000" eaLnBrk="0" hangingPunct="0"/>
            <a:r>
              <a:rPr lang="en-GB" sz="5400" dirty="0" smtClean="0">
                <a:latin typeface="Verdana" pitchFamily="34" charset="0"/>
              </a:rPr>
              <a:t>Relative intensity accuracy</a:t>
            </a:r>
          </a:p>
        </p:txBody>
      </p:sp>
      <p:sp>
        <p:nvSpPr>
          <p:cNvPr id="229" name="Text Box 139"/>
          <p:cNvSpPr txBox="1">
            <a:spLocks noChangeArrowheads="1"/>
          </p:cNvSpPr>
          <p:nvPr/>
        </p:nvSpPr>
        <p:spPr bwMode="auto">
          <a:xfrm>
            <a:off x="7291297" y="2613825"/>
            <a:ext cx="17364600" cy="1061829"/>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tIns="0">
            <a:spAutoFit/>
          </a:bodyPr>
          <a:lstStyle/>
          <a:p>
            <a:pPr algn="ctr" eaLnBrk="0" hangingPunct="0">
              <a:defRPr/>
            </a:pPr>
            <a:r>
              <a:rPr lang="en-GB" sz="6600" dirty="0" err="1" smtClean="0">
                <a:solidFill>
                  <a:schemeClr val="accent4">
                    <a:lumMod val="85000"/>
                    <a:lumOff val="15000"/>
                  </a:schemeClr>
                </a:solidFill>
                <a:latin typeface="Cambria" pitchFamily="18" charset="0"/>
              </a:rPr>
              <a:t>PyMetExtract</a:t>
            </a:r>
            <a:r>
              <a:rPr lang="en-GB" sz="6600" dirty="0" smtClean="0">
                <a:solidFill>
                  <a:schemeClr val="accent4">
                    <a:lumMod val="85000"/>
                    <a:lumOff val="15000"/>
                  </a:schemeClr>
                </a:solidFill>
                <a:latin typeface="Cambria" pitchFamily="18" charset="0"/>
              </a:rPr>
              <a:t>: From Raw data to features [I]</a:t>
            </a:r>
            <a:endParaRPr lang="en-GB" sz="6600" dirty="0">
              <a:solidFill>
                <a:schemeClr val="accent4">
                  <a:lumMod val="85000"/>
                  <a:lumOff val="15000"/>
                </a:schemeClr>
              </a:solidFill>
              <a:latin typeface="Cambria" pitchFamily="18" charset="0"/>
            </a:endParaRPr>
          </a:p>
        </p:txBody>
      </p:sp>
      <p:sp>
        <p:nvSpPr>
          <p:cNvPr id="230" name="Rectangle 1584"/>
          <p:cNvSpPr>
            <a:spLocks noChangeArrowheads="1"/>
          </p:cNvSpPr>
          <p:nvPr/>
        </p:nvSpPr>
        <p:spPr bwMode="auto">
          <a:xfrm>
            <a:off x="7447197" y="3675654"/>
            <a:ext cx="17173755" cy="2462213"/>
          </a:xfrm>
          <a:prstGeom prst="rect">
            <a:avLst/>
          </a:prstGeom>
          <a:noFill/>
          <a:ln w="12700">
            <a:noFill/>
            <a:miter lim="800000"/>
            <a:headEnd/>
            <a:tailEnd/>
          </a:ln>
        </p:spPr>
        <p:txBody>
          <a:bodyPr wrap="square" lIns="0" tIns="0" rIns="0" bIns="0">
            <a:spAutoFit/>
          </a:bodyPr>
          <a:lstStyle/>
          <a:p>
            <a:pPr algn="just" defTabSz="762000" eaLnBrk="0" hangingPunct="0"/>
            <a:endParaRPr lang="en-GB" sz="3200" b="0" dirty="0" smtClean="0">
              <a:solidFill>
                <a:schemeClr val="tx1"/>
              </a:solidFill>
              <a:latin typeface="Verdana" pitchFamily="34" charset="0"/>
            </a:endParaRPr>
          </a:p>
          <a:p>
            <a:pPr algn="just" defTabSz="762000" eaLnBrk="0" hangingPunct="0"/>
            <a:r>
              <a:rPr lang="en-GB" sz="3200" b="0" dirty="0" smtClean="0">
                <a:solidFill>
                  <a:schemeClr val="tx1"/>
                </a:solidFill>
                <a:latin typeface="Verdana" pitchFamily="34" charset="0"/>
              </a:rPr>
              <a:t>The first step in the presented software is to extract interesting m/z ratios from the measurements mass spectra. Each mass peak in a spectra is checked, if it fulfils some requirements like </a:t>
            </a:r>
            <a:r>
              <a:rPr lang="en-GB" sz="3200" b="0" baseline="30000" dirty="0" smtClean="0">
                <a:solidFill>
                  <a:schemeClr val="tx1"/>
                </a:solidFill>
                <a:latin typeface="Verdana" pitchFamily="34" charset="0"/>
              </a:rPr>
              <a:t>12</a:t>
            </a:r>
            <a:r>
              <a:rPr lang="en-GB" sz="3200" b="0" dirty="0" smtClean="0">
                <a:solidFill>
                  <a:schemeClr val="tx1"/>
                </a:solidFill>
                <a:latin typeface="Verdana" pitchFamily="34" charset="0"/>
              </a:rPr>
              <a:t>C </a:t>
            </a:r>
            <a:r>
              <a:rPr lang="en-GB" sz="3200" b="0" baseline="30000" dirty="0">
                <a:solidFill>
                  <a:schemeClr val="tx1"/>
                </a:solidFill>
                <a:latin typeface="Verdana" pitchFamily="34" charset="0"/>
              </a:rPr>
              <a:t>13</a:t>
            </a:r>
            <a:r>
              <a:rPr lang="en-GB" sz="3200" b="0" dirty="0" smtClean="0">
                <a:solidFill>
                  <a:schemeClr val="tx1"/>
                </a:solidFill>
                <a:latin typeface="Verdana" pitchFamily="34" charset="0"/>
              </a:rPr>
              <a:t>C ratio (in tracer experiments), isotopic abundance according to the labelling degree and a certain mass accuracy. </a:t>
            </a:r>
            <a:endParaRPr lang="en-GB" b="0" dirty="0" smtClean="0">
              <a:solidFill>
                <a:schemeClr val="tx1"/>
              </a:solidFill>
              <a:latin typeface="Verdana" pitchFamily="34" charset="0"/>
            </a:endParaRPr>
          </a:p>
        </p:txBody>
      </p:sp>
      <p:grpSp>
        <p:nvGrpSpPr>
          <p:cNvPr id="223" name="Group 222"/>
          <p:cNvGrpSpPr/>
          <p:nvPr/>
        </p:nvGrpSpPr>
        <p:grpSpPr>
          <a:xfrm>
            <a:off x="5195468" y="7595929"/>
            <a:ext cx="23664718" cy="34314824"/>
            <a:chOff x="4441821" y="5321588"/>
            <a:chExt cx="23664718" cy="34314824"/>
          </a:xfrm>
        </p:grpSpPr>
        <p:grpSp>
          <p:nvGrpSpPr>
            <p:cNvPr id="44" name="Group 43"/>
            <p:cNvGrpSpPr/>
            <p:nvPr/>
          </p:nvGrpSpPr>
          <p:grpSpPr>
            <a:xfrm>
              <a:off x="4441821" y="5321588"/>
              <a:ext cx="7095327" cy="4412238"/>
              <a:chOff x="5066314" y="8264859"/>
              <a:chExt cx="4318986" cy="2685767"/>
            </a:xfrm>
          </p:grpSpPr>
          <p:cxnSp>
            <p:nvCxnSpPr>
              <p:cNvPr id="5" name="Gerade Verbindung 205"/>
              <p:cNvCxnSpPr>
                <a:cxnSpLocks noChangeShapeType="1"/>
              </p:cNvCxnSpPr>
              <p:nvPr/>
            </p:nvCxnSpPr>
            <p:spPr bwMode="auto">
              <a:xfrm rot="5400000">
                <a:off x="4353719" y="9459453"/>
                <a:ext cx="2390775" cy="1587"/>
              </a:xfrm>
              <a:prstGeom prst="line">
                <a:avLst/>
              </a:prstGeom>
              <a:noFill/>
              <a:ln w="38100" cap="rnd" algn="ctr">
                <a:solidFill>
                  <a:schemeClr val="tx1"/>
                </a:solidFill>
                <a:round/>
                <a:headEnd/>
                <a:tailEnd/>
              </a:ln>
            </p:spPr>
          </p:cxnSp>
          <p:cxnSp>
            <p:nvCxnSpPr>
              <p:cNvPr id="6" name="Gerade Verbindung 206"/>
              <p:cNvCxnSpPr>
                <a:cxnSpLocks noChangeShapeType="1"/>
              </p:cNvCxnSpPr>
              <p:nvPr/>
            </p:nvCxnSpPr>
            <p:spPr bwMode="auto">
              <a:xfrm rot="5400000" flipH="1" flipV="1">
                <a:off x="5147469" y="10034128"/>
                <a:ext cx="1241425" cy="1588"/>
              </a:xfrm>
              <a:prstGeom prst="line">
                <a:avLst/>
              </a:prstGeom>
              <a:noFill/>
              <a:ln w="38100" algn="ctr">
                <a:solidFill>
                  <a:schemeClr val="tx2">
                    <a:lumMod val="65000"/>
                    <a:lumOff val="35000"/>
                  </a:schemeClr>
                </a:solidFill>
                <a:round/>
                <a:headEnd/>
                <a:tailEnd/>
              </a:ln>
            </p:spPr>
          </p:cxnSp>
          <p:cxnSp>
            <p:nvCxnSpPr>
              <p:cNvPr id="7" name="Gerade Verbindung 207"/>
              <p:cNvCxnSpPr>
                <a:cxnSpLocks noChangeShapeType="1"/>
              </p:cNvCxnSpPr>
              <p:nvPr/>
            </p:nvCxnSpPr>
            <p:spPr bwMode="auto">
              <a:xfrm rot="5400000" flipH="1" flipV="1">
                <a:off x="5320507" y="9827753"/>
                <a:ext cx="1654175" cy="1587"/>
              </a:xfrm>
              <a:prstGeom prst="line">
                <a:avLst/>
              </a:prstGeom>
              <a:noFill/>
              <a:ln w="38100" algn="ctr">
                <a:solidFill>
                  <a:schemeClr val="tx2">
                    <a:lumMod val="65000"/>
                    <a:lumOff val="35000"/>
                  </a:schemeClr>
                </a:solidFill>
                <a:round/>
                <a:headEnd/>
                <a:tailEnd/>
              </a:ln>
            </p:spPr>
          </p:cxnSp>
          <p:cxnSp>
            <p:nvCxnSpPr>
              <p:cNvPr id="8" name="Gerade Verbindung 208"/>
              <p:cNvCxnSpPr>
                <a:cxnSpLocks noChangeShapeType="1"/>
              </p:cNvCxnSpPr>
              <p:nvPr/>
            </p:nvCxnSpPr>
            <p:spPr bwMode="auto">
              <a:xfrm rot="5400000" flipH="1" flipV="1">
                <a:off x="6150770" y="10299240"/>
                <a:ext cx="711200" cy="1587"/>
              </a:xfrm>
              <a:prstGeom prst="line">
                <a:avLst/>
              </a:prstGeom>
              <a:noFill/>
              <a:ln w="38100" algn="ctr">
                <a:solidFill>
                  <a:schemeClr val="tx2">
                    <a:lumMod val="65000"/>
                    <a:lumOff val="35000"/>
                  </a:schemeClr>
                </a:solidFill>
                <a:round/>
                <a:headEnd/>
                <a:tailEnd/>
              </a:ln>
            </p:spPr>
          </p:cxnSp>
          <p:sp>
            <p:nvSpPr>
              <p:cNvPr id="9" name="Rectangle 1584"/>
              <p:cNvSpPr>
                <a:spLocks noChangeArrowheads="1"/>
              </p:cNvSpPr>
              <p:nvPr/>
            </p:nvSpPr>
            <p:spPr bwMode="auto">
              <a:xfrm rot="16200000">
                <a:off x="4403725" y="9444972"/>
                <a:ext cx="1679575" cy="354397"/>
              </a:xfrm>
              <a:prstGeom prst="rect">
                <a:avLst/>
              </a:prstGeom>
              <a:noFill/>
              <a:ln w="12700">
                <a:noFill/>
                <a:miter lim="800000"/>
                <a:headEnd/>
                <a:tailEnd/>
              </a:ln>
            </p:spPr>
            <p:txBody>
              <a:bodyPr lIns="0" tIns="44450" rIns="0" bIns="44450">
                <a:spAutoFit/>
              </a:bodyPr>
              <a:lstStyle/>
              <a:p>
                <a:pPr defTabSz="762000" eaLnBrk="0" hangingPunct="0"/>
                <a:r>
                  <a:rPr lang="en-GB" sz="3200" b="0">
                    <a:solidFill>
                      <a:schemeClr val="tx1"/>
                    </a:solidFill>
                    <a:latin typeface="Verdana" pitchFamily="34" charset="0"/>
                  </a:rPr>
                  <a:t>Intensity</a:t>
                </a:r>
              </a:p>
            </p:txBody>
          </p:sp>
          <p:sp>
            <p:nvSpPr>
              <p:cNvPr id="10" name="Rectangle 1584"/>
              <p:cNvSpPr>
                <a:spLocks noChangeArrowheads="1"/>
              </p:cNvSpPr>
              <p:nvPr/>
            </p:nvSpPr>
            <p:spPr bwMode="auto">
              <a:xfrm>
                <a:off x="5549900" y="10650872"/>
                <a:ext cx="1679575" cy="299754"/>
              </a:xfrm>
              <a:prstGeom prst="rect">
                <a:avLst/>
              </a:prstGeom>
              <a:noFill/>
              <a:ln w="12700">
                <a:noFill/>
                <a:miter lim="800000"/>
                <a:headEnd/>
                <a:tailEnd/>
              </a:ln>
            </p:spPr>
            <p:txBody>
              <a:bodyPr lIns="0" tIns="0" rIns="0" bIns="0">
                <a:spAutoFit/>
              </a:bodyPr>
              <a:lstStyle/>
              <a:p>
                <a:pPr defTabSz="762000" eaLnBrk="0" hangingPunct="0"/>
                <a:r>
                  <a:rPr lang="en-GB" sz="3200" b="0">
                    <a:solidFill>
                      <a:schemeClr val="tx1"/>
                    </a:solidFill>
                    <a:latin typeface="Verdana" pitchFamily="34" charset="0"/>
                  </a:rPr>
                  <a:t>m/z</a:t>
                </a:r>
              </a:p>
            </p:txBody>
          </p:sp>
          <p:cxnSp>
            <p:nvCxnSpPr>
              <p:cNvPr id="11" name="Gerade Verbindung 192"/>
              <p:cNvCxnSpPr>
                <a:cxnSpLocks noChangeShapeType="1"/>
              </p:cNvCxnSpPr>
              <p:nvPr/>
            </p:nvCxnSpPr>
            <p:spPr bwMode="auto">
              <a:xfrm rot="5400000" flipH="1" flipV="1">
                <a:off x="6130926" y="10033334"/>
                <a:ext cx="1243012" cy="1587"/>
              </a:xfrm>
              <a:prstGeom prst="line">
                <a:avLst/>
              </a:prstGeom>
              <a:noFill/>
              <a:ln w="38100" algn="ctr">
                <a:solidFill>
                  <a:srgbClr val="F79646"/>
                </a:solidFill>
                <a:round/>
                <a:headEnd/>
                <a:tailEnd/>
              </a:ln>
            </p:spPr>
          </p:cxnSp>
          <p:cxnSp>
            <p:nvCxnSpPr>
              <p:cNvPr id="12" name="Gerade Verbindung 193"/>
              <p:cNvCxnSpPr>
                <a:cxnSpLocks noChangeShapeType="1"/>
              </p:cNvCxnSpPr>
              <p:nvPr/>
            </p:nvCxnSpPr>
            <p:spPr bwMode="auto">
              <a:xfrm rot="5400000" flipH="1" flipV="1">
                <a:off x="6574631" y="10324641"/>
                <a:ext cx="657225" cy="1588"/>
              </a:xfrm>
              <a:prstGeom prst="line">
                <a:avLst/>
              </a:prstGeom>
              <a:noFill/>
              <a:ln w="38100" algn="ctr">
                <a:solidFill>
                  <a:srgbClr val="F79646"/>
                </a:solidFill>
                <a:round/>
                <a:headEnd/>
                <a:tailEnd/>
              </a:ln>
            </p:spPr>
          </p:cxnSp>
          <p:cxnSp>
            <p:nvCxnSpPr>
              <p:cNvPr id="13" name="Gerade Verbindung 195"/>
              <p:cNvCxnSpPr>
                <a:cxnSpLocks noChangeShapeType="1"/>
              </p:cNvCxnSpPr>
              <p:nvPr/>
            </p:nvCxnSpPr>
            <p:spPr bwMode="auto">
              <a:xfrm rot="5400000" flipH="1" flipV="1">
                <a:off x="6838157" y="10435765"/>
                <a:ext cx="438150" cy="1587"/>
              </a:xfrm>
              <a:prstGeom prst="line">
                <a:avLst/>
              </a:prstGeom>
              <a:noFill/>
              <a:ln w="38100" algn="ctr">
                <a:solidFill>
                  <a:srgbClr val="F79646"/>
                </a:solidFill>
                <a:round/>
                <a:headEnd/>
                <a:tailEnd/>
              </a:ln>
            </p:spPr>
          </p:cxnSp>
          <p:cxnSp>
            <p:nvCxnSpPr>
              <p:cNvPr id="14" name="Gerade Verbindung 197"/>
              <p:cNvCxnSpPr>
                <a:cxnSpLocks noChangeShapeType="1"/>
              </p:cNvCxnSpPr>
              <p:nvPr/>
            </p:nvCxnSpPr>
            <p:spPr bwMode="auto">
              <a:xfrm rot="5400000" flipH="1" flipV="1">
                <a:off x="7591425" y="10031747"/>
                <a:ext cx="1243013" cy="1587"/>
              </a:xfrm>
              <a:prstGeom prst="line">
                <a:avLst/>
              </a:prstGeom>
              <a:noFill/>
              <a:ln w="38100" algn="ctr">
                <a:solidFill>
                  <a:srgbClr val="4F81BD"/>
                </a:solidFill>
                <a:round/>
                <a:headEnd/>
                <a:tailEnd/>
              </a:ln>
            </p:spPr>
          </p:cxnSp>
          <p:cxnSp>
            <p:nvCxnSpPr>
              <p:cNvPr id="15" name="Gerade Verbindung 198"/>
              <p:cNvCxnSpPr>
                <a:cxnSpLocks noChangeShapeType="1"/>
              </p:cNvCxnSpPr>
              <p:nvPr/>
            </p:nvCxnSpPr>
            <p:spPr bwMode="auto">
              <a:xfrm rot="5400000" flipH="1" flipV="1">
                <a:off x="7737475" y="10323847"/>
                <a:ext cx="658813" cy="1587"/>
              </a:xfrm>
              <a:prstGeom prst="line">
                <a:avLst/>
              </a:prstGeom>
              <a:noFill/>
              <a:ln w="38100" algn="ctr">
                <a:solidFill>
                  <a:srgbClr val="4F81BD"/>
                </a:solidFill>
                <a:round/>
                <a:headEnd/>
                <a:tailEnd/>
              </a:ln>
            </p:spPr>
          </p:cxnSp>
          <p:cxnSp>
            <p:nvCxnSpPr>
              <p:cNvPr id="16" name="Gerade Verbindung 199"/>
              <p:cNvCxnSpPr>
                <a:cxnSpLocks noChangeShapeType="1"/>
              </p:cNvCxnSpPr>
              <p:nvPr/>
            </p:nvCxnSpPr>
            <p:spPr bwMode="auto">
              <a:xfrm rot="5400000" flipH="1" flipV="1">
                <a:off x="7698582" y="10435765"/>
                <a:ext cx="438150" cy="1587"/>
              </a:xfrm>
              <a:prstGeom prst="line">
                <a:avLst/>
              </a:prstGeom>
              <a:noFill/>
              <a:ln w="38100" algn="ctr">
                <a:solidFill>
                  <a:srgbClr val="4F81BD"/>
                </a:solidFill>
                <a:round/>
                <a:headEnd/>
                <a:tailEnd/>
              </a:ln>
            </p:spPr>
          </p:cxnSp>
          <p:cxnSp>
            <p:nvCxnSpPr>
              <p:cNvPr id="17" name="Gerade Verbindung 208"/>
              <p:cNvCxnSpPr>
                <a:cxnSpLocks noChangeShapeType="1"/>
              </p:cNvCxnSpPr>
              <p:nvPr/>
            </p:nvCxnSpPr>
            <p:spPr bwMode="auto">
              <a:xfrm rot="5400000" flipH="1" flipV="1">
                <a:off x="6884195" y="10294478"/>
                <a:ext cx="711200" cy="1587"/>
              </a:xfrm>
              <a:prstGeom prst="line">
                <a:avLst/>
              </a:prstGeom>
              <a:noFill/>
              <a:ln w="38100" algn="ctr">
                <a:solidFill>
                  <a:schemeClr val="tx2">
                    <a:lumMod val="65000"/>
                    <a:lumOff val="35000"/>
                  </a:schemeClr>
                </a:solidFill>
                <a:round/>
                <a:headEnd/>
                <a:tailEnd/>
              </a:ln>
            </p:spPr>
          </p:cxnSp>
          <p:cxnSp>
            <p:nvCxnSpPr>
              <p:cNvPr id="18" name="Gerade Verbindung 208"/>
              <p:cNvCxnSpPr>
                <a:cxnSpLocks noChangeShapeType="1"/>
              </p:cNvCxnSpPr>
              <p:nvPr/>
            </p:nvCxnSpPr>
            <p:spPr bwMode="auto">
              <a:xfrm rot="5400000" flipH="1" flipV="1">
                <a:off x="6230144" y="10537366"/>
                <a:ext cx="225425" cy="1588"/>
              </a:xfrm>
              <a:prstGeom prst="line">
                <a:avLst/>
              </a:prstGeom>
              <a:noFill/>
              <a:ln w="38100" algn="ctr">
                <a:solidFill>
                  <a:schemeClr val="tx2">
                    <a:lumMod val="65000"/>
                    <a:lumOff val="35000"/>
                  </a:schemeClr>
                </a:solidFill>
                <a:round/>
                <a:headEnd/>
                <a:tailEnd/>
              </a:ln>
            </p:spPr>
          </p:cxnSp>
          <p:cxnSp>
            <p:nvCxnSpPr>
              <p:cNvPr id="19" name="Gerade Verbindung 207"/>
              <p:cNvCxnSpPr>
                <a:cxnSpLocks noChangeShapeType="1"/>
              </p:cNvCxnSpPr>
              <p:nvPr/>
            </p:nvCxnSpPr>
            <p:spPr bwMode="auto">
              <a:xfrm rot="5400000" flipH="1" flipV="1">
                <a:off x="7700169" y="9827753"/>
                <a:ext cx="1654175" cy="1588"/>
              </a:xfrm>
              <a:prstGeom prst="line">
                <a:avLst/>
              </a:prstGeom>
              <a:noFill/>
              <a:ln w="38100" algn="ctr">
                <a:solidFill>
                  <a:schemeClr val="tx2">
                    <a:lumMod val="65000"/>
                    <a:lumOff val="35000"/>
                  </a:schemeClr>
                </a:solidFill>
                <a:round/>
                <a:headEnd/>
                <a:tailEnd/>
              </a:ln>
            </p:spPr>
          </p:cxnSp>
          <p:cxnSp>
            <p:nvCxnSpPr>
              <p:cNvPr id="20" name="Gerade Verbindung 207"/>
              <p:cNvCxnSpPr>
                <a:cxnSpLocks noChangeShapeType="1"/>
              </p:cNvCxnSpPr>
              <p:nvPr/>
            </p:nvCxnSpPr>
            <p:spPr bwMode="auto">
              <a:xfrm rot="5400000" flipH="1" flipV="1">
                <a:off x="8311357" y="10034128"/>
                <a:ext cx="1243012" cy="0"/>
              </a:xfrm>
              <a:prstGeom prst="line">
                <a:avLst/>
              </a:prstGeom>
              <a:noFill/>
              <a:ln w="38100" algn="ctr">
                <a:solidFill>
                  <a:schemeClr val="tx2">
                    <a:lumMod val="65000"/>
                    <a:lumOff val="35000"/>
                  </a:schemeClr>
                </a:solidFill>
                <a:round/>
                <a:headEnd/>
                <a:tailEnd/>
              </a:ln>
            </p:spPr>
          </p:cxnSp>
          <p:cxnSp>
            <p:nvCxnSpPr>
              <p:cNvPr id="21" name="Gerade Verbindung 208"/>
              <p:cNvCxnSpPr>
                <a:cxnSpLocks noChangeShapeType="1"/>
              </p:cNvCxnSpPr>
              <p:nvPr/>
            </p:nvCxnSpPr>
            <p:spPr bwMode="auto">
              <a:xfrm rot="5400000" flipH="1" flipV="1">
                <a:off x="7269957" y="10435765"/>
                <a:ext cx="438150" cy="1588"/>
              </a:xfrm>
              <a:prstGeom prst="line">
                <a:avLst/>
              </a:prstGeom>
              <a:noFill/>
              <a:ln w="38100" algn="ctr">
                <a:solidFill>
                  <a:schemeClr val="tx2">
                    <a:lumMod val="65000"/>
                    <a:lumOff val="35000"/>
                  </a:schemeClr>
                </a:solidFill>
                <a:round/>
                <a:headEnd/>
                <a:tailEnd/>
              </a:ln>
            </p:spPr>
          </p:cxnSp>
          <p:cxnSp>
            <p:nvCxnSpPr>
              <p:cNvPr id="22" name="Gerade Verbindung 208"/>
              <p:cNvCxnSpPr>
                <a:cxnSpLocks noChangeShapeType="1"/>
              </p:cNvCxnSpPr>
              <p:nvPr/>
            </p:nvCxnSpPr>
            <p:spPr bwMode="auto">
              <a:xfrm rot="5400000" flipH="1" flipV="1">
                <a:off x="5866607" y="10545303"/>
                <a:ext cx="225425" cy="1587"/>
              </a:xfrm>
              <a:prstGeom prst="line">
                <a:avLst/>
              </a:prstGeom>
              <a:noFill/>
              <a:ln w="38100" algn="ctr">
                <a:solidFill>
                  <a:schemeClr val="tx2">
                    <a:lumMod val="65000"/>
                    <a:lumOff val="35000"/>
                  </a:schemeClr>
                </a:solidFill>
                <a:round/>
                <a:headEnd/>
                <a:tailEnd/>
              </a:ln>
            </p:spPr>
          </p:cxnSp>
          <p:cxnSp>
            <p:nvCxnSpPr>
              <p:cNvPr id="23" name="Gerade Verbindung 208"/>
              <p:cNvCxnSpPr>
                <a:cxnSpLocks noChangeShapeType="1"/>
              </p:cNvCxnSpPr>
              <p:nvPr/>
            </p:nvCxnSpPr>
            <p:spPr bwMode="auto">
              <a:xfrm rot="5400000" flipH="1" flipV="1">
                <a:off x="8588376" y="10450847"/>
                <a:ext cx="414337" cy="1587"/>
              </a:xfrm>
              <a:prstGeom prst="line">
                <a:avLst/>
              </a:prstGeom>
              <a:noFill/>
              <a:ln w="38100" algn="ctr">
                <a:solidFill>
                  <a:schemeClr val="tx2">
                    <a:lumMod val="65000"/>
                    <a:lumOff val="35000"/>
                  </a:schemeClr>
                </a:solidFill>
                <a:round/>
                <a:headEnd/>
                <a:tailEnd/>
              </a:ln>
            </p:spPr>
          </p:cxnSp>
          <p:cxnSp>
            <p:nvCxnSpPr>
              <p:cNvPr id="24" name="Gerade Verbindung 208"/>
              <p:cNvCxnSpPr>
                <a:cxnSpLocks noChangeShapeType="1"/>
              </p:cNvCxnSpPr>
              <p:nvPr/>
            </p:nvCxnSpPr>
            <p:spPr bwMode="auto">
              <a:xfrm rot="5400000" flipH="1" flipV="1">
                <a:off x="9106694" y="10546891"/>
                <a:ext cx="225425" cy="1588"/>
              </a:xfrm>
              <a:prstGeom prst="line">
                <a:avLst/>
              </a:prstGeom>
              <a:noFill/>
              <a:ln w="38100" algn="ctr">
                <a:solidFill>
                  <a:schemeClr val="tx2">
                    <a:lumMod val="65000"/>
                    <a:lumOff val="35000"/>
                  </a:schemeClr>
                </a:solidFill>
                <a:round/>
                <a:headEnd/>
                <a:tailEnd/>
              </a:ln>
            </p:spPr>
          </p:cxnSp>
          <p:cxnSp>
            <p:nvCxnSpPr>
              <p:cNvPr id="25" name="Gerade Verbindung 212"/>
              <p:cNvCxnSpPr>
                <a:cxnSpLocks noChangeShapeType="1"/>
              </p:cNvCxnSpPr>
              <p:nvPr/>
            </p:nvCxnSpPr>
            <p:spPr bwMode="auto">
              <a:xfrm rot="10800000">
                <a:off x="5549900" y="10655634"/>
                <a:ext cx="3835400" cy="1588"/>
              </a:xfrm>
              <a:prstGeom prst="line">
                <a:avLst/>
              </a:prstGeom>
              <a:noFill/>
              <a:ln w="38100" cap="rnd" algn="ctr">
                <a:solidFill>
                  <a:schemeClr val="tx1"/>
                </a:solidFill>
                <a:round/>
                <a:headEnd/>
                <a:tailEnd/>
              </a:ln>
            </p:spPr>
          </p:cxnSp>
          <p:sp>
            <p:nvSpPr>
              <p:cNvPr id="26" name="Rectangle 1584"/>
              <p:cNvSpPr>
                <a:spLocks noChangeArrowheads="1"/>
              </p:cNvSpPr>
              <p:nvPr/>
            </p:nvSpPr>
            <p:spPr bwMode="auto">
              <a:xfrm>
                <a:off x="8189913" y="8556959"/>
                <a:ext cx="703263" cy="374692"/>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4000" b="0" dirty="0">
                    <a:solidFill>
                      <a:schemeClr val="tx1"/>
                    </a:solidFill>
                    <a:latin typeface="Verdana" pitchFamily="34" charset="0"/>
                  </a:rPr>
                  <a:t>?</a:t>
                </a:r>
              </a:p>
            </p:txBody>
          </p:sp>
          <p:sp>
            <p:nvSpPr>
              <p:cNvPr id="38" name="Rectangle 1584"/>
              <p:cNvSpPr>
                <a:spLocks noChangeArrowheads="1"/>
              </p:cNvSpPr>
              <p:nvPr/>
            </p:nvSpPr>
            <p:spPr bwMode="auto">
              <a:xfrm>
                <a:off x="5810251" y="8502984"/>
                <a:ext cx="703262" cy="374692"/>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4000" b="0" dirty="0">
                    <a:solidFill>
                      <a:schemeClr val="tx1"/>
                    </a:solidFill>
                    <a:latin typeface="Verdana" pitchFamily="34" charset="0"/>
                  </a:rPr>
                  <a:t>?</a:t>
                </a:r>
              </a:p>
            </p:txBody>
          </p:sp>
          <p:sp>
            <p:nvSpPr>
              <p:cNvPr id="39" name="Rectangle 1584"/>
              <p:cNvSpPr>
                <a:spLocks noChangeArrowheads="1"/>
              </p:cNvSpPr>
              <p:nvPr/>
            </p:nvSpPr>
            <p:spPr bwMode="auto">
              <a:xfrm>
                <a:off x="6413501" y="8922084"/>
                <a:ext cx="703262" cy="374692"/>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4000" b="0" dirty="0">
                    <a:solidFill>
                      <a:schemeClr val="tx1"/>
                    </a:solidFill>
                    <a:latin typeface="Verdana" pitchFamily="34" charset="0"/>
                  </a:rPr>
                  <a:t>?</a:t>
                </a:r>
              </a:p>
            </p:txBody>
          </p:sp>
          <p:sp>
            <p:nvSpPr>
              <p:cNvPr id="40" name="Rectangle 1584"/>
              <p:cNvSpPr>
                <a:spLocks noChangeArrowheads="1"/>
              </p:cNvSpPr>
              <p:nvPr/>
            </p:nvSpPr>
            <p:spPr bwMode="auto">
              <a:xfrm>
                <a:off x="7138988" y="8268034"/>
                <a:ext cx="703263" cy="674447"/>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7200" b="0" dirty="0">
                    <a:solidFill>
                      <a:schemeClr val="accent4">
                        <a:lumMod val="75000"/>
                        <a:lumOff val="25000"/>
                      </a:schemeClr>
                    </a:solidFill>
                    <a:latin typeface="Verdana" pitchFamily="34" charset="0"/>
                  </a:rPr>
                  <a:t>?</a:t>
                </a:r>
                <a:endParaRPr lang="en-GB" sz="4000" b="0" dirty="0">
                  <a:solidFill>
                    <a:schemeClr val="accent4">
                      <a:lumMod val="75000"/>
                      <a:lumOff val="25000"/>
                    </a:schemeClr>
                  </a:solidFill>
                  <a:latin typeface="Verdana" pitchFamily="34" charset="0"/>
                </a:endParaRPr>
              </a:p>
            </p:txBody>
          </p:sp>
        </p:grpSp>
        <p:grpSp>
          <p:nvGrpSpPr>
            <p:cNvPr id="214" name="Group 213"/>
            <p:cNvGrpSpPr/>
            <p:nvPr/>
          </p:nvGrpSpPr>
          <p:grpSpPr>
            <a:xfrm>
              <a:off x="16806921" y="18389880"/>
              <a:ext cx="11299618" cy="7910462"/>
              <a:chOff x="734894" y="18087498"/>
              <a:chExt cx="11299618" cy="7910462"/>
            </a:xfrm>
          </p:grpSpPr>
          <p:grpSp>
            <p:nvGrpSpPr>
              <p:cNvPr id="90" name="Group 89"/>
              <p:cNvGrpSpPr/>
              <p:nvPr/>
            </p:nvGrpSpPr>
            <p:grpSpPr>
              <a:xfrm>
                <a:off x="734894" y="18087498"/>
                <a:ext cx="7095327" cy="4412237"/>
                <a:chOff x="20358293" y="4918455"/>
                <a:chExt cx="4318986" cy="2685766"/>
              </a:xfrm>
            </p:grpSpPr>
            <p:cxnSp>
              <p:nvCxnSpPr>
                <p:cNvPr id="91" name="Gerade Verbindung 205"/>
                <p:cNvCxnSpPr>
                  <a:cxnSpLocks noChangeShapeType="1"/>
                </p:cNvCxnSpPr>
                <p:nvPr/>
              </p:nvCxnSpPr>
              <p:spPr bwMode="auto">
                <a:xfrm rot="5400000">
                  <a:off x="19645698" y="6113049"/>
                  <a:ext cx="2390775" cy="1587"/>
                </a:xfrm>
                <a:prstGeom prst="line">
                  <a:avLst/>
                </a:prstGeom>
                <a:noFill/>
                <a:ln w="38100" cap="rnd" algn="ctr">
                  <a:solidFill>
                    <a:schemeClr val="tx1"/>
                  </a:solidFill>
                  <a:round/>
                  <a:headEnd/>
                  <a:tailEnd/>
                </a:ln>
              </p:spPr>
            </p:cxnSp>
            <p:sp>
              <p:nvSpPr>
                <p:cNvPr id="92" name="Rectangle 1584"/>
                <p:cNvSpPr>
                  <a:spLocks noChangeArrowheads="1"/>
                </p:cNvSpPr>
                <p:nvPr/>
              </p:nvSpPr>
              <p:spPr bwMode="auto">
                <a:xfrm rot="16200000">
                  <a:off x="19695704" y="6317644"/>
                  <a:ext cx="1679575" cy="354397"/>
                </a:xfrm>
                <a:prstGeom prst="rect">
                  <a:avLst/>
                </a:prstGeom>
                <a:noFill/>
                <a:ln w="12700">
                  <a:noFill/>
                  <a:miter lim="800000"/>
                  <a:headEnd/>
                  <a:tailEnd/>
                </a:ln>
              </p:spPr>
              <p:txBody>
                <a:bodyPr lIns="0" tIns="44450" rIns="0" bIns="44450">
                  <a:spAutoFit/>
                </a:bodyPr>
                <a:lstStyle/>
                <a:p>
                  <a:pPr defTabSz="762000" eaLnBrk="0" hangingPunct="0"/>
                  <a:r>
                    <a:rPr lang="en-GB" sz="3200" b="0">
                      <a:solidFill>
                        <a:schemeClr val="tx1"/>
                      </a:solidFill>
                      <a:latin typeface="Verdana" pitchFamily="34" charset="0"/>
                    </a:rPr>
                    <a:t>Intensity</a:t>
                  </a:r>
                </a:p>
              </p:txBody>
            </p:sp>
            <p:sp>
              <p:nvSpPr>
                <p:cNvPr id="93" name="Rectangle 1584"/>
                <p:cNvSpPr>
                  <a:spLocks noChangeArrowheads="1"/>
                </p:cNvSpPr>
                <p:nvPr/>
              </p:nvSpPr>
              <p:spPr bwMode="auto">
                <a:xfrm>
                  <a:off x="20841879" y="7304467"/>
                  <a:ext cx="1679575" cy="299754"/>
                </a:xfrm>
                <a:prstGeom prst="rect">
                  <a:avLst/>
                </a:prstGeom>
                <a:noFill/>
                <a:ln w="12700">
                  <a:noFill/>
                  <a:miter lim="800000"/>
                  <a:headEnd/>
                  <a:tailEnd/>
                </a:ln>
              </p:spPr>
              <p:txBody>
                <a:bodyPr lIns="0" tIns="0" rIns="0" bIns="0">
                  <a:spAutoFit/>
                </a:bodyPr>
                <a:lstStyle/>
                <a:p>
                  <a:pPr defTabSz="762000" eaLnBrk="0" hangingPunct="0"/>
                  <a:r>
                    <a:rPr lang="en-GB" sz="3200" b="0">
                      <a:solidFill>
                        <a:schemeClr val="tx1"/>
                      </a:solidFill>
                      <a:latin typeface="Verdana" pitchFamily="34" charset="0"/>
                    </a:rPr>
                    <a:t>m/z</a:t>
                  </a:r>
                </a:p>
              </p:txBody>
            </p:sp>
            <p:cxnSp>
              <p:nvCxnSpPr>
                <p:cNvPr id="94" name="Gerade Verbindung 192"/>
                <p:cNvCxnSpPr>
                  <a:cxnSpLocks noChangeShapeType="1"/>
                </p:cNvCxnSpPr>
                <p:nvPr/>
              </p:nvCxnSpPr>
              <p:spPr bwMode="auto">
                <a:xfrm rot="5400000" flipH="1" flipV="1">
                  <a:off x="21422904" y="6686930"/>
                  <a:ext cx="1243013" cy="1587"/>
                </a:xfrm>
                <a:prstGeom prst="line">
                  <a:avLst/>
                </a:prstGeom>
                <a:noFill/>
                <a:ln w="38100" algn="ctr">
                  <a:solidFill>
                    <a:srgbClr val="F79646"/>
                  </a:solidFill>
                  <a:round/>
                  <a:headEnd/>
                  <a:tailEnd/>
                </a:ln>
              </p:spPr>
            </p:cxnSp>
            <p:cxnSp>
              <p:nvCxnSpPr>
                <p:cNvPr id="95" name="Gerade Verbindung 193"/>
                <p:cNvCxnSpPr>
                  <a:cxnSpLocks noChangeShapeType="1"/>
                </p:cNvCxnSpPr>
                <p:nvPr/>
              </p:nvCxnSpPr>
              <p:spPr bwMode="auto">
                <a:xfrm rot="5400000" flipH="1" flipV="1">
                  <a:off x="21866610" y="6978236"/>
                  <a:ext cx="657225" cy="1588"/>
                </a:xfrm>
                <a:prstGeom prst="line">
                  <a:avLst/>
                </a:prstGeom>
                <a:noFill/>
                <a:ln w="38100" algn="ctr">
                  <a:solidFill>
                    <a:srgbClr val="F79646"/>
                  </a:solidFill>
                  <a:round/>
                  <a:headEnd/>
                  <a:tailEnd/>
                </a:ln>
              </p:spPr>
            </p:cxnSp>
            <p:cxnSp>
              <p:nvCxnSpPr>
                <p:cNvPr id="96" name="Gerade Verbindung 195"/>
                <p:cNvCxnSpPr>
                  <a:cxnSpLocks noChangeShapeType="1"/>
                </p:cNvCxnSpPr>
                <p:nvPr/>
              </p:nvCxnSpPr>
              <p:spPr bwMode="auto">
                <a:xfrm rot="5400000" flipH="1" flipV="1">
                  <a:off x="22130136" y="7089361"/>
                  <a:ext cx="438150" cy="1587"/>
                </a:xfrm>
                <a:prstGeom prst="line">
                  <a:avLst/>
                </a:prstGeom>
                <a:noFill/>
                <a:ln w="38100" algn="ctr">
                  <a:solidFill>
                    <a:srgbClr val="F79646"/>
                  </a:solidFill>
                  <a:round/>
                  <a:headEnd/>
                  <a:tailEnd/>
                </a:ln>
              </p:spPr>
            </p:cxnSp>
            <p:cxnSp>
              <p:nvCxnSpPr>
                <p:cNvPr id="97" name="Gerade Verbindung 197"/>
                <p:cNvCxnSpPr>
                  <a:cxnSpLocks noChangeShapeType="1"/>
                </p:cNvCxnSpPr>
                <p:nvPr/>
              </p:nvCxnSpPr>
              <p:spPr bwMode="auto">
                <a:xfrm rot="5400000" flipH="1" flipV="1">
                  <a:off x="22883405" y="6685342"/>
                  <a:ext cx="1243012" cy="1587"/>
                </a:xfrm>
                <a:prstGeom prst="line">
                  <a:avLst/>
                </a:prstGeom>
                <a:noFill/>
                <a:ln w="38100" algn="ctr">
                  <a:solidFill>
                    <a:srgbClr val="4F81BD"/>
                  </a:solidFill>
                  <a:round/>
                  <a:headEnd/>
                  <a:tailEnd/>
                </a:ln>
              </p:spPr>
            </p:cxnSp>
            <p:cxnSp>
              <p:nvCxnSpPr>
                <p:cNvPr id="98" name="Gerade Verbindung 198"/>
                <p:cNvCxnSpPr>
                  <a:cxnSpLocks noChangeShapeType="1"/>
                </p:cNvCxnSpPr>
                <p:nvPr/>
              </p:nvCxnSpPr>
              <p:spPr bwMode="auto">
                <a:xfrm rot="5400000" flipH="1" flipV="1">
                  <a:off x="23029455" y="6977442"/>
                  <a:ext cx="658812" cy="1587"/>
                </a:xfrm>
                <a:prstGeom prst="line">
                  <a:avLst/>
                </a:prstGeom>
                <a:noFill/>
                <a:ln w="38100" algn="ctr">
                  <a:solidFill>
                    <a:srgbClr val="4F81BD"/>
                  </a:solidFill>
                  <a:round/>
                  <a:headEnd/>
                  <a:tailEnd/>
                </a:ln>
              </p:spPr>
            </p:cxnSp>
            <p:cxnSp>
              <p:nvCxnSpPr>
                <p:cNvPr id="99" name="Gerade Verbindung 199"/>
                <p:cNvCxnSpPr>
                  <a:cxnSpLocks noChangeShapeType="1"/>
                </p:cNvCxnSpPr>
                <p:nvPr/>
              </p:nvCxnSpPr>
              <p:spPr bwMode="auto">
                <a:xfrm rot="5400000" flipH="1" flipV="1">
                  <a:off x="22990561" y="7089361"/>
                  <a:ext cx="438150" cy="1587"/>
                </a:xfrm>
                <a:prstGeom prst="line">
                  <a:avLst/>
                </a:prstGeom>
                <a:noFill/>
                <a:ln w="38100" algn="ctr">
                  <a:solidFill>
                    <a:srgbClr val="4F81BD"/>
                  </a:solidFill>
                  <a:round/>
                  <a:headEnd/>
                  <a:tailEnd/>
                </a:ln>
              </p:spPr>
            </p:cxnSp>
            <p:cxnSp>
              <p:nvCxnSpPr>
                <p:cNvPr id="100" name="Gerade Verbindung 212"/>
                <p:cNvCxnSpPr>
                  <a:cxnSpLocks noChangeShapeType="1"/>
                </p:cNvCxnSpPr>
                <p:nvPr/>
              </p:nvCxnSpPr>
              <p:spPr bwMode="auto">
                <a:xfrm rot="10800000">
                  <a:off x="20841879" y="7309230"/>
                  <a:ext cx="3835400" cy="1587"/>
                </a:xfrm>
                <a:prstGeom prst="line">
                  <a:avLst/>
                </a:prstGeom>
                <a:noFill/>
                <a:ln w="38100" cap="rnd" algn="ctr">
                  <a:solidFill>
                    <a:schemeClr val="tx1"/>
                  </a:solidFill>
                  <a:round/>
                  <a:headEnd/>
                  <a:tailEnd/>
                </a:ln>
              </p:spPr>
            </p:cxnSp>
          </p:grpSp>
          <p:cxnSp>
            <p:nvCxnSpPr>
              <p:cNvPr id="102" name="Straight Arrow Connector 101"/>
              <p:cNvCxnSpPr/>
              <p:nvPr/>
            </p:nvCxnSpPr>
            <p:spPr bwMode="auto">
              <a:xfrm>
                <a:off x="3499280" y="19098817"/>
                <a:ext cx="2361000" cy="0"/>
              </a:xfrm>
              <a:prstGeom prst="straightConnector1">
                <a:avLst/>
              </a:prstGeom>
              <a:noFill/>
              <a:ln w="38100" algn="ctr">
                <a:solidFill>
                  <a:schemeClr val="tx2">
                    <a:lumMod val="65000"/>
                    <a:lumOff val="35000"/>
                  </a:schemeClr>
                </a:solidFill>
                <a:round/>
                <a:headEnd/>
                <a:tailEnd type="stealth"/>
              </a:ln>
            </p:spPr>
          </p:cxnSp>
          <p:sp>
            <p:nvSpPr>
              <p:cNvPr id="103" name="Rectangle 1584"/>
              <p:cNvSpPr>
                <a:spLocks noChangeArrowheads="1"/>
              </p:cNvSpPr>
              <p:nvPr/>
            </p:nvSpPr>
            <p:spPr bwMode="auto">
              <a:xfrm>
                <a:off x="906854" y="22550862"/>
                <a:ext cx="11127658" cy="3447098"/>
              </a:xfrm>
              <a:prstGeom prst="rect">
                <a:avLst/>
              </a:prstGeom>
              <a:noFill/>
              <a:ln w="12700">
                <a:noFill/>
                <a:miter lim="800000"/>
                <a:headEnd/>
                <a:tailEnd/>
              </a:ln>
            </p:spPr>
            <p:txBody>
              <a:bodyPr wrap="square" lIns="0" tIns="0" rIns="0" bIns="0">
                <a:spAutoFit/>
              </a:bodyPr>
              <a:lstStyle/>
              <a:p>
                <a:pPr defTabSz="762000" eaLnBrk="0" hangingPunct="0"/>
                <a:endParaRPr lang="en-GB" sz="3200" b="0" dirty="0" smtClean="0">
                  <a:solidFill>
                    <a:schemeClr val="tx1"/>
                  </a:solidFill>
                  <a:latin typeface="Verdana" pitchFamily="34" charset="0"/>
                </a:endParaRPr>
              </a:p>
              <a:p>
                <a:pPr defTabSz="762000" eaLnBrk="0" hangingPunct="0"/>
                <a:r>
                  <a:rPr lang="en-GB" sz="3200" b="0" dirty="0">
                    <a:solidFill>
                      <a:schemeClr val="tx1"/>
                    </a:solidFill>
                    <a:latin typeface="Verdana" pitchFamily="34" charset="0"/>
                  </a:rPr>
                  <a:t>5</a:t>
                </a:r>
                <a:r>
                  <a:rPr lang="en-GB" sz="3200" b="0" dirty="0" smtClean="0">
                    <a:solidFill>
                      <a:schemeClr val="tx1"/>
                    </a:solidFill>
                    <a:latin typeface="Verdana" pitchFamily="34" charset="0"/>
                  </a:rPr>
                  <a:t>) Check, if the ratio of the two mono isotopic m/z peaks is within the specified settings (only in tracer mode)</a:t>
                </a:r>
              </a:p>
              <a:p>
                <a:pPr defTabSz="762000" eaLnBrk="0" hangingPunct="0"/>
                <a:endParaRPr lang="en-GB" b="0" dirty="0">
                  <a:solidFill>
                    <a:schemeClr val="tx1"/>
                  </a:solidFill>
                  <a:latin typeface="Verdana" pitchFamily="34" charset="0"/>
                </a:endParaRPr>
              </a:p>
              <a:p>
                <a:pPr defTabSz="762000" eaLnBrk="0" hangingPunct="0"/>
                <a:r>
                  <a:rPr lang="en-GB" b="0" dirty="0" smtClean="0">
                    <a:solidFill>
                      <a:schemeClr val="tx1"/>
                    </a:solidFill>
                    <a:latin typeface="Verdana" pitchFamily="34" charset="0"/>
                  </a:rPr>
                  <a:t>[Parameters: Setup tracers: </a:t>
                </a:r>
                <a:r>
                  <a:rPr lang="en-GB" b="0" dirty="0" err="1" smtClean="0">
                    <a:solidFill>
                      <a:schemeClr val="tx1"/>
                    </a:solidFill>
                    <a:latin typeface="Verdana" pitchFamily="34" charset="0"/>
                  </a:rPr>
                  <a:t>Monoisotopic</a:t>
                </a:r>
                <a:r>
                  <a:rPr lang="en-GB" b="0" dirty="0" smtClean="0">
                    <a:solidFill>
                      <a:schemeClr val="tx1"/>
                    </a:solidFill>
                    <a:latin typeface="Verdana" pitchFamily="34" charset="0"/>
                  </a:rPr>
                  <a:t> ratio is calculated from Element count, Purity natural, Purity labelled, Amount natural, Amount labelled, Lower error, Higher error]</a:t>
                </a:r>
              </a:p>
            </p:txBody>
          </p:sp>
          <p:cxnSp>
            <p:nvCxnSpPr>
              <p:cNvPr id="104" name="Gerade Verbindung 212"/>
              <p:cNvCxnSpPr>
                <a:cxnSpLocks noChangeShapeType="1"/>
              </p:cNvCxnSpPr>
              <p:nvPr/>
            </p:nvCxnSpPr>
            <p:spPr bwMode="auto">
              <a:xfrm flipH="1">
                <a:off x="3041497" y="19504976"/>
                <a:ext cx="3275495" cy="0"/>
              </a:xfrm>
              <a:prstGeom prst="line">
                <a:avLst/>
              </a:prstGeom>
              <a:noFill/>
              <a:ln w="38100" cap="rnd" algn="ctr">
                <a:solidFill>
                  <a:srgbClr val="92D050"/>
                </a:solidFill>
                <a:prstDash val="dash"/>
                <a:round/>
                <a:headEnd/>
                <a:tailEnd/>
              </a:ln>
            </p:spPr>
          </p:cxnSp>
          <p:cxnSp>
            <p:nvCxnSpPr>
              <p:cNvPr id="108" name="Gerade Verbindung 212"/>
              <p:cNvCxnSpPr>
                <a:cxnSpLocks noChangeShapeType="1"/>
              </p:cNvCxnSpPr>
              <p:nvPr/>
            </p:nvCxnSpPr>
            <p:spPr bwMode="auto">
              <a:xfrm flipH="1">
                <a:off x="3042032" y="20471320"/>
                <a:ext cx="3275495" cy="0"/>
              </a:xfrm>
              <a:prstGeom prst="line">
                <a:avLst/>
              </a:prstGeom>
              <a:noFill/>
              <a:ln w="38100" cap="rnd" algn="ctr">
                <a:solidFill>
                  <a:srgbClr val="92D050"/>
                </a:solidFill>
                <a:prstDash val="dash"/>
                <a:round/>
                <a:headEnd/>
                <a:tailEnd/>
              </a:ln>
            </p:spPr>
          </p:cxnSp>
          <p:cxnSp>
            <p:nvCxnSpPr>
              <p:cNvPr id="109" name="Gerade Verbindung 199"/>
              <p:cNvCxnSpPr>
                <a:cxnSpLocks noChangeShapeType="1"/>
              </p:cNvCxnSpPr>
              <p:nvPr/>
            </p:nvCxnSpPr>
            <p:spPr bwMode="auto">
              <a:xfrm rot="5400000" flipH="1" flipV="1">
                <a:off x="5895463" y="19999172"/>
                <a:ext cx="719803" cy="3818"/>
              </a:xfrm>
              <a:prstGeom prst="line">
                <a:avLst/>
              </a:prstGeom>
              <a:noFill/>
              <a:ln w="38100" algn="ctr">
                <a:solidFill>
                  <a:srgbClr val="92D050"/>
                </a:solidFill>
                <a:round/>
                <a:headEnd type="stealth"/>
                <a:tailEnd type="stealth"/>
              </a:ln>
            </p:spPr>
          </p:cxnSp>
          <p:sp>
            <p:nvSpPr>
              <p:cNvPr id="110" name="Rectangle 1584"/>
              <p:cNvSpPr>
                <a:spLocks noChangeArrowheads="1"/>
              </p:cNvSpPr>
              <p:nvPr/>
            </p:nvSpPr>
            <p:spPr bwMode="auto">
              <a:xfrm>
                <a:off x="6619768" y="19508638"/>
                <a:ext cx="3011966" cy="984885"/>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Allowed ratio</a:t>
                </a:r>
                <a:br>
                  <a:rPr lang="en-GB" sz="3200" b="0" dirty="0" smtClean="0">
                    <a:solidFill>
                      <a:schemeClr val="tx1"/>
                    </a:solidFill>
                    <a:latin typeface="Verdana" pitchFamily="34" charset="0"/>
                  </a:rPr>
                </a:br>
                <a:r>
                  <a:rPr lang="en-GB" sz="3200" b="0" dirty="0" smtClean="0">
                    <a:solidFill>
                      <a:schemeClr val="tx1"/>
                    </a:solidFill>
                    <a:latin typeface="Verdana" pitchFamily="34" charset="0"/>
                  </a:rPr>
                  <a:t>(</a:t>
                </a:r>
                <a:r>
                  <a:rPr lang="en-GB" sz="3200" b="0" dirty="0" err="1" smtClean="0">
                    <a:solidFill>
                      <a:schemeClr val="tx1"/>
                    </a:solidFill>
                    <a:latin typeface="Verdana" pitchFamily="34" charset="0"/>
                  </a:rPr>
                  <a:t>e.g</a:t>
                </a:r>
                <a:r>
                  <a:rPr lang="en-GB" sz="3200" b="0" dirty="0" smtClean="0">
                    <a:solidFill>
                      <a:schemeClr val="tx1"/>
                    </a:solidFill>
                    <a:latin typeface="Verdana" pitchFamily="34" charset="0"/>
                  </a:rPr>
                  <a:t>: 1:1)</a:t>
                </a:r>
              </a:p>
            </p:txBody>
          </p:sp>
          <p:sp>
            <p:nvSpPr>
              <p:cNvPr id="111" name="Rectangle 1584"/>
              <p:cNvSpPr>
                <a:spLocks noChangeArrowheads="1"/>
              </p:cNvSpPr>
              <p:nvPr/>
            </p:nvSpPr>
            <p:spPr bwMode="auto">
              <a:xfrm>
                <a:off x="3042032" y="18376447"/>
                <a:ext cx="3699039" cy="492443"/>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34 Carbon atoms</a:t>
                </a:r>
              </a:p>
            </p:txBody>
          </p:sp>
        </p:grpSp>
        <p:grpSp>
          <p:nvGrpSpPr>
            <p:cNvPr id="212" name="Group 211"/>
            <p:cNvGrpSpPr/>
            <p:nvPr/>
          </p:nvGrpSpPr>
          <p:grpSpPr>
            <a:xfrm>
              <a:off x="16806921" y="6457069"/>
              <a:ext cx="11299618" cy="9372648"/>
              <a:chOff x="10481342" y="952374"/>
              <a:chExt cx="11299618" cy="9372648"/>
            </a:xfrm>
          </p:grpSpPr>
          <p:grpSp>
            <p:nvGrpSpPr>
              <p:cNvPr id="45" name="Group 44"/>
              <p:cNvGrpSpPr/>
              <p:nvPr/>
            </p:nvGrpSpPr>
            <p:grpSpPr>
              <a:xfrm>
                <a:off x="10481343" y="2822220"/>
                <a:ext cx="7095327" cy="4412238"/>
                <a:chOff x="5066314" y="8264859"/>
                <a:chExt cx="4318986" cy="2685767"/>
              </a:xfrm>
            </p:grpSpPr>
            <p:cxnSp>
              <p:nvCxnSpPr>
                <p:cNvPr id="46" name="Gerade Verbindung 205"/>
                <p:cNvCxnSpPr>
                  <a:cxnSpLocks noChangeShapeType="1"/>
                </p:cNvCxnSpPr>
                <p:nvPr/>
              </p:nvCxnSpPr>
              <p:spPr bwMode="auto">
                <a:xfrm rot="5400000">
                  <a:off x="4353719" y="9459453"/>
                  <a:ext cx="2390775" cy="1587"/>
                </a:xfrm>
                <a:prstGeom prst="line">
                  <a:avLst/>
                </a:prstGeom>
                <a:noFill/>
                <a:ln w="38100" cap="rnd" algn="ctr">
                  <a:solidFill>
                    <a:schemeClr val="tx1"/>
                  </a:solidFill>
                  <a:round/>
                  <a:headEnd/>
                  <a:tailEnd/>
                </a:ln>
              </p:spPr>
            </p:cxnSp>
            <p:cxnSp>
              <p:nvCxnSpPr>
                <p:cNvPr id="47" name="Gerade Verbindung 206"/>
                <p:cNvCxnSpPr>
                  <a:cxnSpLocks noChangeShapeType="1"/>
                </p:cNvCxnSpPr>
                <p:nvPr/>
              </p:nvCxnSpPr>
              <p:spPr bwMode="auto">
                <a:xfrm rot="5400000" flipH="1" flipV="1">
                  <a:off x="5147469" y="10034128"/>
                  <a:ext cx="1241425" cy="1588"/>
                </a:xfrm>
                <a:prstGeom prst="line">
                  <a:avLst/>
                </a:prstGeom>
                <a:noFill/>
                <a:ln w="38100" algn="ctr">
                  <a:solidFill>
                    <a:schemeClr val="tx2">
                      <a:lumMod val="65000"/>
                      <a:lumOff val="35000"/>
                    </a:schemeClr>
                  </a:solidFill>
                  <a:round/>
                  <a:headEnd/>
                  <a:tailEnd/>
                </a:ln>
              </p:spPr>
            </p:cxnSp>
            <p:cxnSp>
              <p:nvCxnSpPr>
                <p:cNvPr id="48" name="Gerade Verbindung 207"/>
                <p:cNvCxnSpPr>
                  <a:cxnSpLocks noChangeShapeType="1"/>
                </p:cNvCxnSpPr>
                <p:nvPr/>
              </p:nvCxnSpPr>
              <p:spPr bwMode="auto">
                <a:xfrm rot="5400000" flipH="1" flipV="1">
                  <a:off x="5320507" y="9827753"/>
                  <a:ext cx="1654175" cy="1587"/>
                </a:xfrm>
                <a:prstGeom prst="line">
                  <a:avLst/>
                </a:prstGeom>
                <a:noFill/>
                <a:ln w="38100" algn="ctr">
                  <a:solidFill>
                    <a:schemeClr val="tx2">
                      <a:lumMod val="65000"/>
                      <a:lumOff val="35000"/>
                    </a:schemeClr>
                  </a:solidFill>
                  <a:round/>
                  <a:headEnd/>
                  <a:tailEnd/>
                </a:ln>
              </p:spPr>
            </p:cxnSp>
            <p:cxnSp>
              <p:nvCxnSpPr>
                <p:cNvPr id="49" name="Gerade Verbindung 208"/>
                <p:cNvCxnSpPr>
                  <a:cxnSpLocks noChangeShapeType="1"/>
                </p:cNvCxnSpPr>
                <p:nvPr/>
              </p:nvCxnSpPr>
              <p:spPr bwMode="auto">
                <a:xfrm rot="5400000" flipH="1" flipV="1">
                  <a:off x="6150770" y="10299240"/>
                  <a:ext cx="711200" cy="1587"/>
                </a:xfrm>
                <a:prstGeom prst="line">
                  <a:avLst/>
                </a:prstGeom>
                <a:noFill/>
                <a:ln w="38100" algn="ctr">
                  <a:solidFill>
                    <a:schemeClr val="tx2">
                      <a:lumMod val="65000"/>
                      <a:lumOff val="35000"/>
                    </a:schemeClr>
                  </a:solidFill>
                  <a:round/>
                  <a:headEnd/>
                  <a:tailEnd/>
                </a:ln>
              </p:spPr>
            </p:cxnSp>
            <p:sp>
              <p:nvSpPr>
                <p:cNvPr id="50" name="Rectangle 1584"/>
                <p:cNvSpPr>
                  <a:spLocks noChangeArrowheads="1"/>
                </p:cNvSpPr>
                <p:nvPr/>
              </p:nvSpPr>
              <p:spPr bwMode="auto">
                <a:xfrm rot="16200000">
                  <a:off x="4403725" y="9444972"/>
                  <a:ext cx="1679575" cy="354397"/>
                </a:xfrm>
                <a:prstGeom prst="rect">
                  <a:avLst/>
                </a:prstGeom>
                <a:noFill/>
                <a:ln w="12700">
                  <a:noFill/>
                  <a:miter lim="800000"/>
                  <a:headEnd/>
                  <a:tailEnd/>
                </a:ln>
              </p:spPr>
              <p:txBody>
                <a:bodyPr lIns="0" tIns="44450" rIns="0" bIns="44450">
                  <a:spAutoFit/>
                </a:bodyPr>
                <a:lstStyle/>
                <a:p>
                  <a:pPr defTabSz="762000" eaLnBrk="0" hangingPunct="0"/>
                  <a:r>
                    <a:rPr lang="en-GB" sz="3200" b="0" dirty="0">
                      <a:solidFill>
                        <a:schemeClr val="tx1"/>
                      </a:solidFill>
                      <a:latin typeface="Verdana" pitchFamily="34" charset="0"/>
                    </a:rPr>
                    <a:t>Intensity</a:t>
                  </a:r>
                </a:p>
              </p:txBody>
            </p:sp>
            <p:sp>
              <p:nvSpPr>
                <p:cNvPr id="51" name="Rectangle 1584"/>
                <p:cNvSpPr>
                  <a:spLocks noChangeArrowheads="1"/>
                </p:cNvSpPr>
                <p:nvPr/>
              </p:nvSpPr>
              <p:spPr bwMode="auto">
                <a:xfrm>
                  <a:off x="5549900" y="10650872"/>
                  <a:ext cx="1679575" cy="299754"/>
                </a:xfrm>
                <a:prstGeom prst="rect">
                  <a:avLst/>
                </a:prstGeom>
                <a:noFill/>
                <a:ln w="12700">
                  <a:noFill/>
                  <a:miter lim="800000"/>
                  <a:headEnd/>
                  <a:tailEnd/>
                </a:ln>
              </p:spPr>
              <p:txBody>
                <a:bodyPr lIns="0" tIns="0" rIns="0" bIns="0">
                  <a:spAutoFit/>
                </a:bodyPr>
                <a:lstStyle/>
                <a:p>
                  <a:pPr defTabSz="762000" eaLnBrk="0" hangingPunct="0"/>
                  <a:r>
                    <a:rPr lang="en-GB" sz="3200" b="0" dirty="0">
                      <a:solidFill>
                        <a:schemeClr val="tx1"/>
                      </a:solidFill>
                      <a:latin typeface="Verdana" pitchFamily="34" charset="0"/>
                    </a:rPr>
                    <a:t>m/z</a:t>
                  </a:r>
                </a:p>
              </p:txBody>
            </p:sp>
            <p:cxnSp>
              <p:nvCxnSpPr>
                <p:cNvPr id="52" name="Gerade Verbindung 192"/>
                <p:cNvCxnSpPr>
                  <a:cxnSpLocks noChangeShapeType="1"/>
                </p:cNvCxnSpPr>
                <p:nvPr/>
              </p:nvCxnSpPr>
              <p:spPr bwMode="auto">
                <a:xfrm rot="5400000" flipH="1" flipV="1">
                  <a:off x="6130926" y="10033334"/>
                  <a:ext cx="1243012" cy="1587"/>
                </a:xfrm>
                <a:prstGeom prst="line">
                  <a:avLst/>
                </a:prstGeom>
                <a:noFill/>
                <a:ln w="38100" algn="ctr">
                  <a:solidFill>
                    <a:srgbClr val="F79646"/>
                  </a:solidFill>
                  <a:round/>
                  <a:headEnd/>
                  <a:tailEnd/>
                </a:ln>
              </p:spPr>
            </p:cxnSp>
            <p:cxnSp>
              <p:nvCxnSpPr>
                <p:cNvPr id="53" name="Gerade Verbindung 193"/>
                <p:cNvCxnSpPr>
                  <a:cxnSpLocks noChangeShapeType="1"/>
                </p:cNvCxnSpPr>
                <p:nvPr/>
              </p:nvCxnSpPr>
              <p:spPr bwMode="auto">
                <a:xfrm rot="5400000" flipH="1" flipV="1">
                  <a:off x="6574631" y="10324641"/>
                  <a:ext cx="657225" cy="1588"/>
                </a:xfrm>
                <a:prstGeom prst="line">
                  <a:avLst/>
                </a:prstGeom>
                <a:noFill/>
                <a:ln w="38100" algn="ctr">
                  <a:solidFill>
                    <a:srgbClr val="F79646"/>
                  </a:solidFill>
                  <a:round/>
                  <a:headEnd/>
                  <a:tailEnd/>
                </a:ln>
              </p:spPr>
            </p:cxnSp>
            <p:cxnSp>
              <p:nvCxnSpPr>
                <p:cNvPr id="54" name="Gerade Verbindung 195"/>
                <p:cNvCxnSpPr>
                  <a:cxnSpLocks noChangeShapeType="1"/>
                </p:cNvCxnSpPr>
                <p:nvPr/>
              </p:nvCxnSpPr>
              <p:spPr bwMode="auto">
                <a:xfrm rot="5400000" flipH="1" flipV="1">
                  <a:off x="6838157" y="10435765"/>
                  <a:ext cx="438150" cy="1587"/>
                </a:xfrm>
                <a:prstGeom prst="line">
                  <a:avLst/>
                </a:prstGeom>
                <a:noFill/>
                <a:ln w="38100" algn="ctr">
                  <a:solidFill>
                    <a:srgbClr val="F79646"/>
                  </a:solidFill>
                  <a:round/>
                  <a:headEnd/>
                  <a:tailEnd/>
                </a:ln>
              </p:spPr>
            </p:cxnSp>
            <p:cxnSp>
              <p:nvCxnSpPr>
                <p:cNvPr id="55" name="Gerade Verbindung 197"/>
                <p:cNvCxnSpPr>
                  <a:cxnSpLocks noChangeShapeType="1"/>
                </p:cNvCxnSpPr>
                <p:nvPr/>
              </p:nvCxnSpPr>
              <p:spPr bwMode="auto">
                <a:xfrm rot="5400000" flipH="1" flipV="1">
                  <a:off x="7591425" y="10031747"/>
                  <a:ext cx="1243013" cy="1587"/>
                </a:xfrm>
                <a:prstGeom prst="line">
                  <a:avLst/>
                </a:prstGeom>
                <a:noFill/>
                <a:ln w="38100" algn="ctr">
                  <a:solidFill>
                    <a:srgbClr val="4F81BD"/>
                  </a:solidFill>
                  <a:round/>
                  <a:headEnd/>
                  <a:tailEnd/>
                </a:ln>
              </p:spPr>
            </p:cxnSp>
            <p:cxnSp>
              <p:nvCxnSpPr>
                <p:cNvPr id="56" name="Gerade Verbindung 198"/>
                <p:cNvCxnSpPr>
                  <a:cxnSpLocks noChangeShapeType="1"/>
                </p:cNvCxnSpPr>
                <p:nvPr/>
              </p:nvCxnSpPr>
              <p:spPr bwMode="auto">
                <a:xfrm rot="5400000" flipH="1" flipV="1">
                  <a:off x="7737475" y="10323847"/>
                  <a:ext cx="658813" cy="1587"/>
                </a:xfrm>
                <a:prstGeom prst="line">
                  <a:avLst/>
                </a:prstGeom>
                <a:noFill/>
                <a:ln w="38100" algn="ctr">
                  <a:solidFill>
                    <a:srgbClr val="4F81BD"/>
                  </a:solidFill>
                  <a:round/>
                  <a:headEnd/>
                  <a:tailEnd/>
                </a:ln>
              </p:spPr>
            </p:cxnSp>
            <p:cxnSp>
              <p:nvCxnSpPr>
                <p:cNvPr id="57" name="Gerade Verbindung 199"/>
                <p:cNvCxnSpPr>
                  <a:cxnSpLocks noChangeShapeType="1"/>
                </p:cNvCxnSpPr>
                <p:nvPr/>
              </p:nvCxnSpPr>
              <p:spPr bwMode="auto">
                <a:xfrm rot="5400000" flipH="1" flipV="1">
                  <a:off x="7698582" y="10435765"/>
                  <a:ext cx="438150" cy="1587"/>
                </a:xfrm>
                <a:prstGeom prst="line">
                  <a:avLst/>
                </a:prstGeom>
                <a:noFill/>
                <a:ln w="38100" algn="ctr">
                  <a:solidFill>
                    <a:srgbClr val="4F81BD"/>
                  </a:solidFill>
                  <a:round/>
                  <a:headEnd/>
                  <a:tailEnd/>
                </a:ln>
              </p:spPr>
            </p:cxnSp>
            <p:cxnSp>
              <p:nvCxnSpPr>
                <p:cNvPr id="58" name="Gerade Verbindung 208"/>
                <p:cNvCxnSpPr>
                  <a:cxnSpLocks noChangeShapeType="1"/>
                </p:cNvCxnSpPr>
                <p:nvPr/>
              </p:nvCxnSpPr>
              <p:spPr bwMode="auto">
                <a:xfrm rot="5400000" flipH="1" flipV="1">
                  <a:off x="6884195" y="10294478"/>
                  <a:ext cx="711200" cy="1587"/>
                </a:xfrm>
                <a:prstGeom prst="line">
                  <a:avLst/>
                </a:prstGeom>
                <a:noFill/>
                <a:ln w="38100" algn="ctr">
                  <a:solidFill>
                    <a:schemeClr val="tx2">
                      <a:lumMod val="65000"/>
                      <a:lumOff val="35000"/>
                    </a:schemeClr>
                  </a:solidFill>
                  <a:round/>
                  <a:headEnd/>
                  <a:tailEnd/>
                </a:ln>
              </p:spPr>
            </p:cxnSp>
            <p:cxnSp>
              <p:nvCxnSpPr>
                <p:cNvPr id="59" name="Gerade Verbindung 208"/>
                <p:cNvCxnSpPr>
                  <a:cxnSpLocks noChangeShapeType="1"/>
                </p:cNvCxnSpPr>
                <p:nvPr/>
              </p:nvCxnSpPr>
              <p:spPr bwMode="auto">
                <a:xfrm rot="5400000" flipH="1" flipV="1">
                  <a:off x="6230144" y="10537366"/>
                  <a:ext cx="225425" cy="1588"/>
                </a:xfrm>
                <a:prstGeom prst="line">
                  <a:avLst/>
                </a:prstGeom>
                <a:noFill/>
                <a:ln w="38100" algn="ctr">
                  <a:solidFill>
                    <a:schemeClr val="tx2">
                      <a:lumMod val="65000"/>
                      <a:lumOff val="35000"/>
                    </a:schemeClr>
                  </a:solidFill>
                  <a:round/>
                  <a:headEnd/>
                  <a:tailEnd/>
                </a:ln>
              </p:spPr>
            </p:cxnSp>
            <p:cxnSp>
              <p:nvCxnSpPr>
                <p:cNvPr id="60" name="Gerade Verbindung 207"/>
                <p:cNvCxnSpPr>
                  <a:cxnSpLocks noChangeShapeType="1"/>
                </p:cNvCxnSpPr>
                <p:nvPr/>
              </p:nvCxnSpPr>
              <p:spPr bwMode="auto">
                <a:xfrm rot="5400000" flipH="1" flipV="1">
                  <a:off x="7700169" y="9827753"/>
                  <a:ext cx="1654175" cy="1588"/>
                </a:xfrm>
                <a:prstGeom prst="line">
                  <a:avLst/>
                </a:prstGeom>
                <a:noFill/>
                <a:ln w="38100" algn="ctr">
                  <a:solidFill>
                    <a:schemeClr val="tx2">
                      <a:lumMod val="65000"/>
                      <a:lumOff val="35000"/>
                    </a:schemeClr>
                  </a:solidFill>
                  <a:round/>
                  <a:headEnd/>
                  <a:tailEnd/>
                </a:ln>
              </p:spPr>
            </p:cxnSp>
            <p:cxnSp>
              <p:nvCxnSpPr>
                <p:cNvPr id="61" name="Gerade Verbindung 207"/>
                <p:cNvCxnSpPr>
                  <a:cxnSpLocks noChangeShapeType="1"/>
                </p:cNvCxnSpPr>
                <p:nvPr/>
              </p:nvCxnSpPr>
              <p:spPr bwMode="auto">
                <a:xfrm rot="5400000" flipH="1" flipV="1">
                  <a:off x="8311357" y="10034128"/>
                  <a:ext cx="1243012" cy="0"/>
                </a:xfrm>
                <a:prstGeom prst="line">
                  <a:avLst/>
                </a:prstGeom>
                <a:noFill/>
                <a:ln w="38100" algn="ctr">
                  <a:solidFill>
                    <a:schemeClr val="tx2">
                      <a:lumMod val="65000"/>
                      <a:lumOff val="35000"/>
                    </a:schemeClr>
                  </a:solidFill>
                  <a:round/>
                  <a:headEnd/>
                  <a:tailEnd/>
                </a:ln>
              </p:spPr>
            </p:cxnSp>
            <p:cxnSp>
              <p:nvCxnSpPr>
                <p:cNvPr id="62" name="Gerade Verbindung 208"/>
                <p:cNvCxnSpPr>
                  <a:cxnSpLocks noChangeShapeType="1"/>
                </p:cNvCxnSpPr>
                <p:nvPr/>
              </p:nvCxnSpPr>
              <p:spPr bwMode="auto">
                <a:xfrm rot="5400000" flipH="1" flipV="1">
                  <a:off x="7269957" y="10435765"/>
                  <a:ext cx="438150" cy="1588"/>
                </a:xfrm>
                <a:prstGeom prst="line">
                  <a:avLst/>
                </a:prstGeom>
                <a:noFill/>
                <a:ln w="38100" algn="ctr">
                  <a:solidFill>
                    <a:schemeClr val="tx2">
                      <a:lumMod val="65000"/>
                      <a:lumOff val="35000"/>
                    </a:schemeClr>
                  </a:solidFill>
                  <a:round/>
                  <a:headEnd/>
                  <a:tailEnd/>
                </a:ln>
              </p:spPr>
            </p:cxnSp>
            <p:cxnSp>
              <p:nvCxnSpPr>
                <p:cNvPr id="63" name="Gerade Verbindung 208"/>
                <p:cNvCxnSpPr>
                  <a:cxnSpLocks noChangeShapeType="1"/>
                </p:cNvCxnSpPr>
                <p:nvPr/>
              </p:nvCxnSpPr>
              <p:spPr bwMode="auto">
                <a:xfrm rot="5400000" flipH="1" flipV="1">
                  <a:off x="5866607" y="10545303"/>
                  <a:ext cx="225425" cy="1587"/>
                </a:xfrm>
                <a:prstGeom prst="line">
                  <a:avLst/>
                </a:prstGeom>
                <a:noFill/>
                <a:ln w="38100" algn="ctr">
                  <a:solidFill>
                    <a:schemeClr val="tx2">
                      <a:lumMod val="65000"/>
                      <a:lumOff val="35000"/>
                    </a:schemeClr>
                  </a:solidFill>
                  <a:round/>
                  <a:headEnd/>
                  <a:tailEnd/>
                </a:ln>
              </p:spPr>
            </p:cxnSp>
            <p:cxnSp>
              <p:nvCxnSpPr>
                <p:cNvPr id="64" name="Gerade Verbindung 208"/>
                <p:cNvCxnSpPr>
                  <a:cxnSpLocks noChangeShapeType="1"/>
                </p:cNvCxnSpPr>
                <p:nvPr/>
              </p:nvCxnSpPr>
              <p:spPr bwMode="auto">
                <a:xfrm rot="5400000" flipH="1" flipV="1">
                  <a:off x="8588376" y="10450847"/>
                  <a:ext cx="414337" cy="1587"/>
                </a:xfrm>
                <a:prstGeom prst="line">
                  <a:avLst/>
                </a:prstGeom>
                <a:noFill/>
                <a:ln w="38100" algn="ctr">
                  <a:solidFill>
                    <a:schemeClr val="tx2">
                      <a:lumMod val="65000"/>
                      <a:lumOff val="35000"/>
                    </a:schemeClr>
                  </a:solidFill>
                  <a:round/>
                  <a:headEnd/>
                  <a:tailEnd/>
                </a:ln>
              </p:spPr>
            </p:cxnSp>
            <p:cxnSp>
              <p:nvCxnSpPr>
                <p:cNvPr id="65" name="Gerade Verbindung 208"/>
                <p:cNvCxnSpPr>
                  <a:cxnSpLocks noChangeShapeType="1"/>
                </p:cNvCxnSpPr>
                <p:nvPr/>
              </p:nvCxnSpPr>
              <p:spPr bwMode="auto">
                <a:xfrm rot="5400000" flipH="1" flipV="1">
                  <a:off x="9106694" y="10546891"/>
                  <a:ext cx="225425" cy="1588"/>
                </a:xfrm>
                <a:prstGeom prst="line">
                  <a:avLst/>
                </a:prstGeom>
                <a:noFill/>
                <a:ln w="38100" algn="ctr">
                  <a:solidFill>
                    <a:schemeClr val="tx2">
                      <a:lumMod val="65000"/>
                      <a:lumOff val="35000"/>
                    </a:schemeClr>
                  </a:solidFill>
                  <a:round/>
                  <a:headEnd/>
                  <a:tailEnd/>
                </a:ln>
              </p:spPr>
            </p:cxnSp>
            <p:cxnSp>
              <p:nvCxnSpPr>
                <p:cNvPr id="66" name="Gerade Verbindung 212"/>
                <p:cNvCxnSpPr>
                  <a:cxnSpLocks noChangeShapeType="1"/>
                </p:cNvCxnSpPr>
                <p:nvPr/>
              </p:nvCxnSpPr>
              <p:spPr bwMode="auto">
                <a:xfrm rot="10800000">
                  <a:off x="5549900" y="10655634"/>
                  <a:ext cx="3835400" cy="1588"/>
                </a:xfrm>
                <a:prstGeom prst="line">
                  <a:avLst/>
                </a:prstGeom>
                <a:noFill/>
                <a:ln w="38100" cap="rnd" algn="ctr">
                  <a:solidFill>
                    <a:schemeClr val="tx1"/>
                  </a:solidFill>
                  <a:round/>
                  <a:headEnd/>
                  <a:tailEnd/>
                </a:ln>
              </p:spPr>
            </p:cxnSp>
          </p:grpSp>
          <p:cxnSp>
            <p:nvCxnSpPr>
              <p:cNvPr id="73" name="Straight Arrow Connector 72"/>
              <p:cNvCxnSpPr/>
              <p:nvPr/>
            </p:nvCxnSpPr>
            <p:spPr bwMode="auto">
              <a:xfrm>
                <a:off x="12259001" y="2605509"/>
                <a:ext cx="3909361" cy="0"/>
              </a:xfrm>
              <a:prstGeom prst="straightConnector1">
                <a:avLst/>
              </a:prstGeom>
              <a:noFill/>
              <a:ln w="38100" algn="ctr">
                <a:solidFill>
                  <a:schemeClr val="tx2">
                    <a:lumMod val="65000"/>
                    <a:lumOff val="35000"/>
                  </a:schemeClr>
                </a:solidFill>
                <a:round/>
                <a:headEnd/>
                <a:tailEnd type="stealth"/>
              </a:ln>
            </p:spPr>
          </p:cxnSp>
          <p:cxnSp>
            <p:nvCxnSpPr>
              <p:cNvPr id="74" name="Straight Arrow Connector 73"/>
              <p:cNvCxnSpPr/>
              <p:nvPr/>
            </p:nvCxnSpPr>
            <p:spPr bwMode="auto">
              <a:xfrm>
                <a:off x="12259001" y="2776704"/>
                <a:ext cx="3392980" cy="0"/>
              </a:xfrm>
              <a:prstGeom prst="straightConnector1">
                <a:avLst/>
              </a:prstGeom>
              <a:noFill/>
              <a:ln w="38100" algn="ctr">
                <a:solidFill>
                  <a:schemeClr val="tx2">
                    <a:lumMod val="65000"/>
                    <a:lumOff val="35000"/>
                  </a:schemeClr>
                </a:solidFill>
                <a:round/>
                <a:headEnd/>
                <a:tailEnd type="stealth"/>
              </a:ln>
            </p:spPr>
          </p:cxnSp>
          <p:cxnSp>
            <p:nvCxnSpPr>
              <p:cNvPr id="76" name="Straight Arrow Connector 75"/>
              <p:cNvCxnSpPr/>
              <p:nvPr/>
            </p:nvCxnSpPr>
            <p:spPr bwMode="auto">
              <a:xfrm>
                <a:off x="12259001" y="2947899"/>
                <a:ext cx="2910506" cy="0"/>
              </a:xfrm>
              <a:prstGeom prst="straightConnector1">
                <a:avLst/>
              </a:prstGeom>
              <a:noFill/>
              <a:ln w="38100" algn="ctr">
                <a:solidFill>
                  <a:schemeClr val="tx2">
                    <a:lumMod val="65000"/>
                    <a:lumOff val="35000"/>
                  </a:schemeClr>
                </a:solidFill>
                <a:round/>
                <a:headEnd/>
                <a:tailEnd type="stealth"/>
              </a:ln>
            </p:spPr>
          </p:cxnSp>
          <p:cxnSp>
            <p:nvCxnSpPr>
              <p:cNvPr id="78" name="Straight Arrow Connector 77"/>
              <p:cNvCxnSpPr/>
              <p:nvPr/>
            </p:nvCxnSpPr>
            <p:spPr bwMode="auto">
              <a:xfrm>
                <a:off x="12259001" y="3119094"/>
                <a:ext cx="2361000" cy="0"/>
              </a:xfrm>
              <a:prstGeom prst="straightConnector1">
                <a:avLst/>
              </a:prstGeom>
              <a:noFill/>
              <a:ln w="38100" algn="ctr">
                <a:solidFill>
                  <a:schemeClr val="tx2">
                    <a:lumMod val="65000"/>
                    <a:lumOff val="35000"/>
                  </a:schemeClr>
                </a:solidFill>
                <a:round/>
                <a:headEnd/>
                <a:tailEnd type="stealth"/>
              </a:ln>
            </p:spPr>
          </p:cxnSp>
          <p:cxnSp>
            <p:nvCxnSpPr>
              <p:cNvPr id="80" name="Straight Arrow Connector 79"/>
              <p:cNvCxnSpPr/>
              <p:nvPr/>
            </p:nvCxnSpPr>
            <p:spPr bwMode="auto">
              <a:xfrm>
                <a:off x="13252639" y="3472353"/>
                <a:ext cx="3909361" cy="0"/>
              </a:xfrm>
              <a:prstGeom prst="straightConnector1">
                <a:avLst/>
              </a:prstGeom>
              <a:noFill/>
              <a:ln w="38100" algn="ctr">
                <a:solidFill>
                  <a:schemeClr val="tx2">
                    <a:lumMod val="65000"/>
                    <a:lumOff val="35000"/>
                  </a:schemeClr>
                </a:solidFill>
                <a:round/>
                <a:headEnd/>
                <a:tailEnd type="stealth"/>
              </a:ln>
            </p:spPr>
          </p:cxnSp>
          <p:cxnSp>
            <p:nvCxnSpPr>
              <p:cNvPr id="81" name="Straight Arrow Connector 80"/>
              <p:cNvCxnSpPr/>
              <p:nvPr/>
            </p:nvCxnSpPr>
            <p:spPr bwMode="auto">
              <a:xfrm>
                <a:off x="13252639" y="3643548"/>
                <a:ext cx="3392980" cy="0"/>
              </a:xfrm>
              <a:prstGeom prst="straightConnector1">
                <a:avLst/>
              </a:prstGeom>
              <a:noFill/>
              <a:ln w="38100" algn="ctr">
                <a:solidFill>
                  <a:schemeClr val="tx2">
                    <a:lumMod val="65000"/>
                    <a:lumOff val="35000"/>
                  </a:schemeClr>
                </a:solidFill>
                <a:round/>
                <a:headEnd/>
                <a:tailEnd type="stealth"/>
              </a:ln>
            </p:spPr>
          </p:cxnSp>
          <p:cxnSp>
            <p:nvCxnSpPr>
              <p:cNvPr id="82" name="Straight Arrow Connector 81"/>
              <p:cNvCxnSpPr/>
              <p:nvPr/>
            </p:nvCxnSpPr>
            <p:spPr bwMode="auto">
              <a:xfrm>
                <a:off x="13252639" y="3814743"/>
                <a:ext cx="2910506" cy="0"/>
              </a:xfrm>
              <a:prstGeom prst="straightConnector1">
                <a:avLst/>
              </a:prstGeom>
              <a:noFill/>
              <a:ln w="38100" algn="ctr">
                <a:solidFill>
                  <a:schemeClr val="tx2">
                    <a:lumMod val="65000"/>
                    <a:lumOff val="35000"/>
                  </a:schemeClr>
                </a:solidFill>
                <a:round/>
                <a:headEnd/>
                <a:tailEnd type="stealth"/>
              </a:ln>
            </p:spPr>
          </p:cxnSp>
          <p:cxnSp>
            <p:nvCxnSpPr>
              <p:cNvPr id="83" name="Straight Arrow Connector 82"/>
              <p:cNvCxnSpPr/>
              <p:nvPr/>
            </p:nvCxnSpPr>
            <p:spPr bwMode="auto">
              <a:xfrm>
                <a:off x="13252639" y="3985938"/>
                <a:ext cx="2361000" cy="0"/>
              </a:xfrm>
              <a:prstGeom prst="straightConnector1">
                <a:avLst/>
              </a:prstGeom>
              <a:noFill/>
              <a:ln w="38100" algn="ctr">
                <a:solidFill>
                  <a:schemeClr val="tx2">
                    <a:lumMod val="65000"/>
                    <a:lumOff val="35000"/>
                  </a:schemeClr>
                </a:solidFill>
                <a:round/>
                <a:headEnd/>
                <a:tailEnd type="stealth"/>
              </a:ln>
            </p:spPr>
          </p:cxnSp>
          <p:cxnSp>
            <p:nvCxnSpPr>
              <p:cNvPr id="84" name="Straight Arrow Connector 83"/>
              <p:cNvCxnSpPr/>
              <p:nvPr/>
            </p:nvCxnSpPr>
            <p:spPr bwMode="auto">
              <a:xfrm>
                <a:off x="14053290" y="1730739"/>
                <a:ext cx="3909361" cy="0"/>
              </a:xfrm>
              <a:prstGeom prst="straightConnector1">
                <a:avLst/>
              </a:prstGeom>
              <a:noFill/>
              <a:ln w="38100" algn="ctr">
                <a:solidFill>
                  <a:schemeClr val="tx2">
                    <a:lumMod val="65000"/>
                    <a:lumOff val="35000"/>
                  </a:schemeClr>
                </a:solidFill>
                <a:round/>
                <a:headEnd/>
                <a:tailEnd type="stealth"/>
              </a:ln>
            </p:spPr>
          </p:cxnSp>
          <p:cxnSp>
            <p:nvCxnSpPr>
              <p:cNvPr id="85" name="Straight Arrow Connector 84"/>
              <p:cNvCxnSpPr/>
              <p:nvPr/>
            </p:nvCxnSpPr>
            <p:spPr bwMode="auto">
              <a:xfrm>
                <a:off x="14053290" y="1901934"/>
                <a:ext cx="3392980" cy="0"/>
              </a:xfrm>
              <a:prstGeom prst="straightConnector1">
                <a:avLst/>
              </a:prstGeom>
              <a:noFill/>
              <a:ln w="38100" algn="ctr">
                <a:solidFill>
                  <a:schemeClr val="tx2">
                    <a:lumMod val="65000"/>
                    <a:lumOff val="35000"/>
                  </a:schemeClr>
                </a:solidFill>
                <a:round/>
                <a:headEnd/>
                <a:tailEnd type="stealth"/>
              </a:ln>
            </p:spPr>
          </p:cxnSp>
          <p:cxnSp>
            <p:nvCxnSpPr>
              <p:cNvPr id="86" name="Straight Arrow Connector 85"/>
              <p:cNvCxnSpPr/>
              <p:nvPr/>
            </p:nvCxnSpPr>
            <p:spPr bwMode="auto">
              <a:xfrm>
                <a:off x="14053290" y="2073129"/>
                <a:ext cx="2910506" cy="0"/>
              </a:xfrm>
              <a:prstGeom prst="straightConnector1">
                <a:avLst/>
              </a:prstGeom>
              <a:noFill/>
              <a:ln w="38100" algn="ctr">
                <a:solidFill>
                  <a:schemeClr val="tx2">
                    <a:lumMod val="65000"/>
                    <a:lumOff val="35000"/>
                  </a:schemeClr>
                </a:solidFill>
                <a:round/>
                <a:headEnd/>
                <a:tailEnd type="stealth"/>
              </a:ln>
            </p:spPr>
          </p:cxnSp>
          <p:cxnSp>
            <p:nvCxnSpPr>
              <p:cNvPr id="87" name="Straight Arrow Connector 86"/>
              <p:cNvCxnSpPr/>
              <p:nvPr/>
            </p:nvCxnSpPr>
            <p:spPr bwMode="auto">
              <a:xfrm>
                <a:off x="14053290" y="2244324"/>
                <a:ext cx="2361000" cy="0"/>
              </a:xfrm>
              <a:prstGeom prst="straightConnector1">
                <a:avLst/>
              </a:prstGeom>
              <a:noFill/>
              <a:ln w="38100" algn="ctr">
                <a:solidFill>
                  <a:schemeClr val="tx2">
                    <a:lumMod val="65000"/>
                    <a:lumOff val="35000"/>
                  </a:schemeClr>
                </a:solidFill>
                <a:round/>
                <a:headEnd/>
                <a:tailEnd type="stealth"/>
              </a:ln>
            </p:spPr>
          </p:cxnSp>
          <p:sp>
            <p:nvSpPr>
              <p:cNvPr id="88" name="Rectangle 1584"/>
              <p:cNvSpPr>
                <a:spLocks noChangeArrowheads="1"/>
              </p:cNvSpPr>
              <p:nvPr/>
            </p:nvSpPr>
            <p:spPr bwMode="auto">
              <a:xfrm>
                <a:off x="10481342" y="7247256"/>
                <a:ext cx="11299618" cy="3077766"/>
              </a:xfrm>
              <a:prstGeom prst="rect">
                <a:avLst/>
              </a:prstGeom>
              <a:noFill/>
              <a:ln w="12700">
                <a:noFill/>
                <a:miter lim="800000"/>
                <a:headEnd/>
                <a:tailEnd/>
              </a:ln>
            </p:spPr>
            <p:txBody>
              <a:bodyPr wrap="square" lIns="0" tIns="0" rIns="0" bIns="0">
                <a:spAutoFit/>
              </a:bodyPr>
              <a:lstStyle/>
              <a:p>
                <a:pPr defTabSz="762000" eaLnBrk="0" hangingPunct="0"/>
                <a:endParaRPr lang="en-GB" sz="3200" b="0" dirty="0" smtClean="0">
                  <a:solidFill>
                    <a:schemeClr val="tx1"/>
                  </a:solidFill>
                  <a:latin typeface="Verdana" pitchFamily="34" charset="0"/>
                </a:endParaRPr>
              </a:p>
              <a:p>
                <a:pPr defTabSz="762000" eaLnBrk="0" hangingPunct="0"/>
                <a:r>
                  <a:rPr lang="en-GB" sz="3200" b="0" dirty="0" smtClean="0">
                    <a:solidFill>
                      <a:schemeClr val="tx1"/>
                    </a:solidFill>
                    <a:latin typeface="Verdana" pitchFamily="34" charset="0"/>
                  </a:rPr>
                  <a:t>1) Iterate over all recorded mass spectra</a:t>
                </a:r>
              </a:p>
              <a:p>
                <a:pPr defTabSz="762000" eaLnBrk="0" hangingPunct="0"/>
                <a:r>
                  <a:rPr lang="en-GB" sz="3200" b="0" dirty="0" smtClean="0">
                    <a:solidFill>
                      <a:schemeClr val="tx1"/>
                    </a:solidFill>
                    <a:latin typeface="Verdana" pitchFamily="34" charset="0"/>
                  </a:rPr>
                  <a:t>2) Iterate over all detected m/z ratio above threshold</a:t>
                </a:r>
              </a:p>
              <a:p>
                <a:pPr defTabSz="762000" eaLnBrk="0" hangingPunct="0"/>
                <a:r>
                  <a:rPr lang="en-GB" sz="3200" b="0" dirty="0">
                    <a:solidFill>
                      <a:schemeClr val="tx1"/>
                    </a:solidFill>
                    <a:latin typeface="Verdana" pitchFamily="34" charset="0"/>
                  </a:rPr>
                  <a:t>3</a:t>
                </a:r>
                <a:r>
                  <a:rPr lang="en-GB" sz="3200" b="0" dirty="0" smtClean="0">
                    <a:solidFill>
                      <a:schemeClr val="tx1"/>
                    </a:solidFill>
                    <a:latin typeface="Verdana" pitchFamily="34" charset="0"/>
                  </a:rPr>
                  <a:t>) Iterate over allowed labelling element counts (3..n)</a:t>
                </a:r>
                <a:endParaRPr lang="en-GB" sz="3200" b="0" dirty="0">
                  <a:solidFill>
                    <a:schemeClr val="tx1"/>
                  </a:solidFill>
                  <a:latin typeface="Verdana" pitchFamily="34" charset="0"/>
                </a:endParaRPr>
              </a:p>
              <a:p>
                <a:pPr defTabSz="762000" eaLnBrk="0" hangingPunct="0"/>
                <a:endParaRPr lang="en-GB" b="0" dirty="0" smtClean="0">
                  <a:solidFill>
                    <a:schemeClr val="tx1"/>
                  </a:solidFill>
                  <a:latin typeface="Verdana" pitchFamily="34" charset="0"/>
                </a:endParaRPr>
              </a:p>
              <a:p>
                <a:pPr defTabSz="762000" eaLnBrk="0" hangingPunct="0"/>
                <a:r>
                  <a:rPr lang="en-GB" b="0" dirty="0" smtClean="0">
                    <a:solidFill>
                      <a:schemeClr val="tx1"/>
                    </a:solidFill>
                    <a:latin typeface="Verdana" pitchFamily="34" charset="0"/>
                  </a:rPr>
                  <a:t>[Parameters: Intensity threshold, Scan Range, Number of X atoms, Max. Loading]</a:t>
                </a:r>
              </a:p>
            </p:txBody>
          </p:sp>
          <p:sp>
            <p:nvSpPr>
              <p:cNvPr id="112" name="Rectangle 1584"/>
              <p:cNvSpPr>
                <a:spLocks noChangeArrowheads="1"/>
              </p:cNvSpPr>
              <p:nvPr/>
            </p:nvSpPr>
            <p:spPr bwMode="auto">
              <a:xfrm>
                <a:off x="12434335" y="952374"/>
                <a:ext cx="4529461" cy="492443"/>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3..n Carbon atoms</a:t>
                </a:r>
              </a:p>
            </p:txBody>
          </p:sp>
        </p:grpSp>
        <p:grpSp>
          <p:nvGrpSpPr>
            <p:cNvPr id="215" name="Group 214"/>
            <p:cNvGrpSpPr/>
            <p:nvPr/>
          </p:nvGrpSpPr>
          <p:grpSpPr>
            <a:xfrm>
              <a:off x="16806921" y="28983616"/>
              <a:ext cx="11299618" cy="7112061"/>
              <a:chOff x="12407079" y="25890080"/>
              <a:chExt cx="11299618" cy="7112061"/>
            </a:xfrm>
          </p:grpSpPr>
          <p:grpSp>
            <p:nvGrpSpPr>
              <p:cNvPr id="113" name="Group 112"/>
              <p:cNvGrpSpPr/>
              <p:nvPr/>
            </p:nvGrpSpPr>
            <p:grpSpPr>
              <a:xfrm>
                <a:off x="12407079" y="25890080"/>
                <a:ext cx="7095327" cy="4412237"/>
                <a:chOff x="20358293" y="4918455"/>
                <a:chExt cx="4318986" cy="2685766"/>
              </a:xfrm>
            </p:grpSpPr>
            <p:cxnSp>
              <p:nvCxnSpPr>
                <p:cNvPr id="114" name="Gerade Verbindung 205"/>
                <p:cNvCxnSpPr>
                  <a:cxnSpLocks noChangeShapeType="1"/>
                </p:cNvCxnSpPr>
                <p:nvPr/>
              </p:nvCxnSpPr>
              <p:spPr bwMode="auto">
                <a:xfrm rot="5400000">
                  <a:off x="19645698" y="6113049"/>
                  <a:ext cx="2390775" cy="1587"/>
                </a:xfrm>
                <a:prstGeom prst="line">
                  <a:avLst/>
                </a:prstGeom>
                <a:noFill/>
                <a:ln w="38100" cap="rnd" algn="ctr">
                  <a:solidFill>
                    <a:schemeClr val="tx1"/>
                  </a:solidFill>
                  <a:round/>
                  <a:headEnd/>
                  <a:tailEnd/>
                </a:ln>
              </p:spPr>
            </p:cxnSp>
            <p:sp>
              <p:nvSpPr>
                <p:cNvPr id="115" name="Rectangle 1584"/>
                <p:cNvSpPr>
                  <a:spLocks noChangeArrowheads="1"/>
                </p:cNvSpPr>
                <p:nvPr/>
              </p:nvSpPr>
              <p:spPr bwMode="auto">
                <a:xfrm rot="16200000">
                  <a:off x="19695704" y="6317644"/>
                  <a:ext cx="1679575" cy="354397"/>
                </a:xfrm>
                <a:prstGeom prst="rect">
                  <a:avLst/>
                </a:prstGeom>
                <a:noFill/>
                <a:ln w="12700">
                  <a:noFill/>
                  <a:miter lim="800000"/>
                  <a:headEnd/>
                  <a:tailEnd/>
                </a:ln>
              </p:spPr>
              <p:txBody>
                <a:bodyPr lIns="0" tIns="44450" rIns="0" bIns="44450">
                  <a:spAutoFit/>
                </a:bodyPr>
                <a:lstStyle/>
                <a:p>
                  <a:pPr defTabSz="762000" eaLnBrk="0" hangingPunct="0"/>
                  <a:r>
                    <a:rPr lang="en-GB" sz="3200" b="0">
                      <a:solidFill>
                        <a:schemeClr val="tx1"/>
                      </a:solidFill>
                      <a:latin typeface="Verdana" pitchFamily="34" charset="0"/>
                    </a:rPr>
                    <a:t>Intensity</a:t>
                  </a:r>
                </a:p>
              </p:txBody>
            </p:sp>
            <p:sp>
              <p:nvSpPr>
                <p:cNvPr id="116" name="Rectangle 1584"/>
                <p:cNvSpPr>
                  <a:spLocks noChangeArrowheads="1"/>
                </p:cNvSpPr>
                <p:nvPr/>
              </p:nvSpPr>
              <p:spPr bwMode="auto">
                <a:xfrm>
                  <a:off x="20841879" y="7304467"/>
                  <a:ext cx="1679575" cy="299754"/>
                </a:xfrm>
                <a:prstGeom prst="rect">
                  <a:avLst/>
                </a:prstGeom>
                <a:noFill/>
                <a:ln w="12700">
                  <a:noFill/>
                  <a:miter lim="800000"/>
                  <a:headEnd/>
                  <a:tailEnd/>
                </a:ln>
              </p:spPr>
              <p:txBody>
                <a:bodyPr lIns="0" tIns="0" rIns="0" bIns="0">
                  <a:spAutoFit/>
                </a:bodyPr>
                <a:lstStyle/>
                <a:p>
                  <a:pPr defTabSz="762000" eaLnBrk="0" hangingPunct="0"/>
                  <a:r>
                    <a:rPr lang="en-GB" sz="3200" b="0">
                      <a:solidFill>
                        <a:schemeClr val="tx1"/>
                      </a:solidFill>
                      <a:latin typeface="Verdana" pitchFamily="34" charset="0"/>
                    </a:rPr>
                    <a:t>m/z</a:t>
                  </a:r>
                </a:p>
              </p:txBody>
            </p:sp>
            <p:cxnSp>
              <p:nvCxnSpPr>
                <p:cNvPr id="117" name="Gerade Verbindung 192"/>
                <p:cNvCxnSpPr>
                  <a:cxnSpLocks noChangeShapeType="1"/>
                </p:cNvCxnSpPr>
                <p:nvPr/>
              </p:nvCxnSpPr>
              <p:spPr bwMode="auto">
                <a:xfrm rot="5400000" flipH="1" flipV="1">
                  <a:off x="21422904" y="6686930"/>
                  <a:ext cx="1243013" cy="1587"/>
                </a:xfrm>
                <a:prstGeom prst="line">
                  <a:avLst/>
                </a:prstGeom>
                <a:noFill/>
                <a:ln w="38100" algn="ctr">
                  <a:solidFill>
                    <a:srgbClr val="F79646"/>
                  </a:solidFill>
                  <a:round/>
                  <a:headEnd/>
                  <a:tailEnd/>
                </a:ln>
              </p:spPr>
            </p:cxnSp>
            <p:cxnSp>
              <p:nvCxnSpPr>
                <p:cNvPr id="118" name="Gerade Verbindung 193"/>
                <p:cNvCxnSpPr>
                  <a:cxnSpLocks noChangeShapeType="1"/>
                </p:cNvCxnSpPr>
                <p:nvPr/>
              </p:nvCxnSpPr>
              <p:spPr bwMode="auto">
                <a:xfrm rot="5400000" flipH="1" flipV="1">
                  <a:off x="21866610" y="6978236"/>
                  <a:ext cx="657225" cy="1588"/>
                </a:xfrm>
                <a:prstGeom prst="line">
                  <a:avLst/>
                </a:prstGeom>
                <a:noFill/>
                <a:ln w="38100" algn="ctr">
                  <a:solidFill>
                    <a:srgbClr val="F79646"/>
                  </a:solidFill>
                  <a:round/>
                  <a:headEnd/>
                  <a:tailEnd/>
                </a:ln>
              </p:spPr>
            </p:cxnSp>
            <p:cxnSp>
              <p:nvCxnSpPr>
                <p:cNvPr id="119" name="Gerade Verbindung 195"/>
                <p:cNvCxnSpPr>
                  <a:cxnSpLocks noChangeShapeType="1"/>
                </p:cNvCxnSpPr>
                <p:nvPr/>
              </p:nvCxnSpPr>
              <p:spPr bwMode="auto">
                <a:xfrm rot="5400000" flipH="1" flipV="1">
                  <a:off x="22130136" y="7089361"/>
                  <a:ext cx="438150" cy="1587"/>
                </a:xfrm>
                <a:prstGeom prst="line">
                  <a:avLst/>
                </a:prstGeom>
                <a:noFill/>
                <a:ln w="38100" algn="ctr">
                  <a:solidFill>
                    <a:srgbClr val="F79646"/>
                  </a:solidFill>
                  <a:round/>
                  <a:headEnd/>
                  <a:tailEnd/>
                </a:ln>
              </p:spPr>
            </p:cxnSp>
            <p:cxnSp>
              <p:nvCxnSpPr>
                <p:cNvPr id="120" name="Gerade Verbindung 197"/>
                <p:cNvCxnSpPr>
                  <a:cxnSpLocks noChangeShapeType="1"/>
                </p:cNvCxnSpPr>
                <p:nvPr/>
              </p:nvCxnSpPr>
              <p:spPr bwMode="auto">
                <a:xfrm rot="5400000" flipH="1" flipV="1">
                  <a:off x="22883405" y="6685342"/>
                  <a:ext cx="1243012" cy="1587"/>
                </a:xfrm>
                <a:prstGeom prst="line">
                  <a:avLst/>
                </a:prstGeom>
                <a:noFill/>
                <a:ln w="38100" algn="ctr">
                  <a:solidFill>
                    <a:srgbClr val="4F81BD"/>
                  </a:solidFill>
                  <a:round/>
                  <a:headEnd/>
                  <a:tailEnd/>
                </a:ln>
              </p:spPr>
            </p:cxnSp>
            <p:cxnSp>
              <p:nvCxnSpPr>
                <p:cNvPr id="121" name="Gerade Verbindung 198"/>
                <p:cNvCxnSpPr>
                  <a:cxnSpLocks noChangeShapeType="1"/>
                </p:cNvCxnSpPr>
                <p:nvPr/>
              </p:nvCxnSpPr>
              <p:spPr bwMode="auto">
                <a:xfrm rot="5400000" flipH="1" flipV="1">
                  <a:off x="23029455" y="6977442"/>
                  <a:ext cx="658812" cy="1587"/>
                </a:xfrm>
                <a:prstGeom prst="line">
                  <a:avLst/>
                </a:prstGeom>
                <a:noFill/>
                <a:ln w="38100" algn="ctr">
                  <a:solidFill>
                    <a:srgbClr val="4F81BD"/>
                  </a:solidFill>
                  <a:round/>
                  <a:headEnd/>
                  <a:tailEnd/>
                </a:ln>
              </p:spPr>
            </p:cxnSp>
            <p:cxnSp>
              <p:nvCxnSpPr>
                <p:cNvPr id="122" name="Gerade Verbindung 199"/>
                <p:cNvCxnSpPr>
                  <a:cxnSpLocks noChangeShapeType="1"/>
                </p:cNvCxnSpPr>
                <p:nvPr/>
              </p:nvCxnSpPr>
              <p:spPr bwMode="auto">
                <a:xfrm rot="5400000" flipH="1" flipV="1">
                  <a:off x="22990561" y="7089361"/>
                  <a:ext cx="438150" cy="1587"/>
                </a:xfrm>
                <a:prstGeom prst="line">
                  <a:avLst/>
                </a:prstGeom>
                <a:noFill/>
                <a:ln w="38100" algn="ctr">
                  <a:solidFill>
                    <a:srgbClr val="4F81BD"/>
                  </a:solidFill>
                  <a:round/>
                  <a:headEnd/>
                  <a:tailEnd/>
                </a:ln>
              </p:spPr>
            </p:cxnSp>
            <p:cxnSp>
              <p:nvCxnSpPr>
                <p:cNvPr id="123" name="Gerade Verbindung 212"/>
                <p:cNvCxnSpPr>
                  <a:cxnSpLocks noChangeShapeType="1"/>
                </p:cNvCxnSpPr>
                <p:nvPr/>
              </p:nvCxnSpPr>
              <p:spPr bwMode="auto">
                <a:xfrm rot="10800000">
                  <a:off x="20841879" y="7309230"/>
                  <a:ext cx="3835400" cy="1587"/>
                </a:xfrm>
                <a:prstGeom prst="line">
                  <a:avLst/>
                </a:prstGeom>
                <a:noFill/>
                <a:ln w="38100" cap="rnd" algn="ctr">
                  <a:solidFill>
                    <a:schemeClr val="tx1"/>
                  </a:solidFill>
                  <a:round/>
                  <a:headEnd/>
                  <a:tailEnd/>
                </a:ln>
              </p:spPr>
            </p:cxnSp>
          </p:grpSp>
          <p:cxnSp>
            <p:nvCxnSpPr>
              <p:cNvPr id="124" name="Straight Arrow Connector 123"/>
              <p:cNvCxnSpPr/>
              <p:nvPr/>
            </p:nvCxnSpPr>
            <p:spPr bwMode="auto">
              <a:xfrm>
                <a:off x="15171465" y="26901399"/>
                <a:ext cx="2361000" cy="0"/>
              </a:xfrm>
              <a:prstGeom prst="straightConnector1">
                <a:avLst/>
              </a:prstGeom>
              <a:noFill/>
              <a:ln w="38100" algn="ctr">
                <a:solidFill>
                  <a:schemeClr val="tx2">
                    <a:lumMod val="65000"/>
                    <a:lumOff val="35000"/>
                  </a:schemeClr>
                </a:solidFill>
                <a:round/>
                <a:headEnd/>
                <a:tailEnd type="stealth"/>
              </a:ln>
            </p:spPr>
          </p:cxnSp>
          <p:sp>
            <p:nvSpPr>
              <p:cNvPr id="125" name="Rectangle 1584"/>
              <p:cNvSpPr>
                <a:spLocks noChangeArrowheads="1"/>
              </p:cNvSpPr>
              <p:nvPr/>
            </p:nvSpPr>
            <p:spPr bwMode="auto">
              <a:xfrm>
                <a:off x="12530376" y="30293707"/>
                <a:ext cx="11176321" cy="2708434"/>
              </a:xfrm>
              <a:prstGeom prst="rect">
                <a:avLst/>
              </a:prstGeom>
              <a:noFill/>
              <a:ln w="12700">
                <a:noFill/>
                <a:miter lim="800000"/>
                <a:headEnd/>
                <a:tailEnd/>
              </a:ln>
            </p:spPr>
            <p:txBody>
              <a:bodyPr wrap="square" lIns="0" tIns="0" rIns="0" bIns="0">
                <a:spAutoFit/>
              </a:bodyPr>
              <a:lstStyle/>
              <a:p>
                <a:pPr defTabSz="762000" eaLnBrk="0" hangingPunct="0"/>
                <a:endParaRPr lang="en-GB" sz="3200" b="0" dirty="0" smtClean="0">
                  <a:solidFill>
                    <a:schemeClr val="tx1"/>
                  </a:solidFill>
                  <a:latin typeface="Verdana" pitchFamily="34" charset="0"/>
                </a:endParaRPr>
              </a:p>
              <a:p>
                <a:pPr defTabSz="762000" eaLnBrk="0" hangingPunct="0"/>
                <a:r>
                  <a:rPr lang="en-GB" sz="3200" b="0" dirty="0" smtClean="0">
                    <a:solidFill>
                      <a:schemeClr val="tx1"/>
                    </a:solidFill>
                    <a:latin typeface="Verdana" pitchFamily="34" charset="0"/>
                  </a:rPr>
                  <a:t>7) Check, if the abundance of the first carbon isotopologue</a:t>
                </a:r>
                <a:r>
                  <a:rPr lang="en-GB" sz="3200" b="0" dirty="0">
                    <a:solidFill>
                      <a:schemeClr val="tx1"/>
                    </a:solidFill>
                    <a:latin typeface="Verdana" pitchFamily="34" charset="0"/>
                  </a:rPr>
                  <a:t> </a:t>
                </a:r>
                <a:r>
                  <a:rPr lang="en-GB" sz="3200" b="0" dirty="0" smtClean="0">
                    <a:solidFill>
                      <a:schemeClr val="tx1"/>
                    </a:solidFill>
                    <a:latin typeface="Verdana" pitchFamily="34" charset="0"/>
                  </a:rPr>
                  <a:t>in the </a:t>
                </a:r>
                <a:r>
                  <a:rPr lang="en-GB" sz="3200" b="0" baseline="30000" dirty="0" smtClean="0">
                    <a:solidFill>
                      <a:schemeClr val="tx1"/>
                    </a:solidFill>
                    <a:latin typeface="Verdana" pitchFamily="34" charset="0"/>
                  </a:rPr>
                  <a:t>13</a:t>
                </a:r>
                <a:r>
                  <a:rPr lang="en-GB" sz="3200" b="0" dirty="0" smtClean="0">
                    <a:solidFill>
                      <a:schemeClr val="tx1"/>
                    </a:solidFill>
                    <a:latin typeface="Verdana" pitchFamily="34" charset="0"/>
                  </a:rPr>
                  <a:t>C form is within its expected boundaries (C</a:t>
                </a:r>
                <a:r>
                  <a:rPr lang="en-GB" sz="3200" b="0" baseline="-25000" dirty="0" smtClean="0">
                    <a:solidFill>
                      <a:schemeClr val="tx1"/>
                    </a:solidFill>
                    <a:latin typeface="Verdana" pitchFamily="34" charset="0"/>
                  </a:rPr>
                  <a:t>n</a:t>
                </a:r>
                <a:r>
                  <a:rPr lang="en-GB" sz="3200" b="0" dirty="0" smtClean="0">
                    <a:solidFill>
                      <a:schemeClr val="tx1"/>
                    </a:solidFill>
                    <a:latin typeface="Verdana" pitchFamily="34" charset="0"/>
                  </a:rPr>
                  <a:t>, Isotopic purity)</a:t>
                </a:r>
              </a:p>
              <a:p>
                <a:pPr defTabSz="762000" eaLnBrk="0" hangingPunct="0"/>
                <a:endParaRPr lang="en-GB" b="0" dirty="0">
                  <a:solidFill>
                    <a:schemeClr val="tx1"/>
                  </a:solidFill>
                  <a:latin typeface="Verdana" pitchFamily="34" charset="0"/>
                </a:endParaRPr>
              </a:p>
              <a:p>
                <a:pPr defTabSz="762000" eaLnBrk="0" hangingPunct="0"/>
                <a:r>
                  <a:rPr lang="en-GB" b="0" dirty="0" smtClean="0">
                    <a:solidFill>
                      <a:schemeClr val="tx1"/>
                    </a:solidFill>
                    <a:latin typeface="Verdana" pitchFamily="34" charset="0"/>
                  </a:rPr>
                  <a:t>[Parameters: Intensity abundance error Labelled ion]</a:t>
                </a:r>
              </a:p>
            </p:txBody>
          </p:sp>
          <p:cxnSp>
            <p:nvCxnSpPr>
              <p:cNvPr id="126" name="Gerade Verbindung 212"/>
              <p:cNvCxnSpPr>
                <a:cxnSpLocks noChangeShapeType="1"/>
              </p:cNvCxnSpPr>
              <p:nvPr/>
            </p:nvCxnSpPr>
            <p:spPr bwMode="auto">
              <a:xfrm flipH="1">
                <a:off x="17092633" y="28479804"/>
                <a:ext cx="1463179" cy="0"/>
              </a:xfrm>
              <a:prstGeom prst="line">
                <a:avLst/>
              </a:prstGeom>
              <a:noFill/>
              <a:ln w="38100" cap="rnd" algn="ctr">
                <a:solidFill>
                  <a:schemeClr val="accent5">
                    <a:lumMod val="50000"/>
                  </a:schemeClr>
                </a:solidFill>
                <a:prstDash val="dash"/>
                <a:round/>
                <a:headEnd/>
                <a:tailEnd/>
              </a:ln>
            </p:spPr>
          </p:cxnSp>
          <p:cxnSp>
            <p:nvCxnSpPr>
              <p:cNvPr id="127" name="Gerade Verbindung 212"/>
              <p:cNvCxnSpPr>
                <a:cxnSpLocks noChangeShapeType="1"/>
              </p:cNvCxnSpPr>
              <p:nvPr/>
            </p:nvCxnSpPr>
            <p:spPr bwMode="auto">
              <a:xfrm flipH="1">
                <a:off x="17090026" y="28908704"/>
                <a:ext cx="1455903" cy="0"/>
              </a:xfrm>
              <a:prstGeom prst="line">
                <a:avLst/>
              </a:prstGeom>
              <a:noFill/>
              <a:ln w="38100" cap="rnd" algn="ctr">
                <a:solidFill>
                  <a:schemeClr val="accent5">
                    <a:lumMod val="50000"/>
                  </a:schemeClr>
                </a:solidFill>
                <a:prstDash val="dash"/>
                <a:round/>
                <a:headEnd/>
                <a:tailEnd/>
              </a:ln>
            </p:spPr>
          </p:cxnSp>
          <p:cxnSp>
            <p:nvCxnSpPr>
              <p:cNvPr id="128" name="Gerade Verbindung 199"/>
              <p:cNvCxnSpPr>
                <a:cxnSpLocks noChangeShapeType="1"/>
              </p:cNvCxnSpPr>
              <p:nvPr/>
            </p:nvCxnSpPr>
            <p:spPr bwMode="auto">
              <a:xfrm flipV="1">
                <a:off x="18500590" y="28551983"/>
                <a:ext cx="0" cy="284484"/>
              </a:xfrm>
              <a:prstGeom prst="line">
                <a:avLst/>
              </a:prstGeom>
              <a:noFill/>
              <a:ln w="38100" algn="ctr">
                <a:solidFill>
                  <a:schemeClr val="accent5">
                    <a:lumMod val="50000"/>
                  </a:schemeClr>
                </a:solidFill>
                <a:round/>
                <a:headEnd type="stealth"/>
                <a:tailEnd type="stealth"/>
              </a:ln>
            </p:spPr>
          </p:cxnSp>
          <p:sp>
            <p:nvSpPr>
              <p:cNvPr id="129" name="Rectangle 1584"/>
              <p:cNvSpPr>
                <a:spLocks noChangeArrowheads="1"/>
              </p:cNvSpPr>
              <p:nvPr/>
            </p:nvSpPr>
            <p:spPr bwMode="auto">
              <a:xfrm>
                <a:off x="18773426" y="28201782"/>
                <a:ext cx="3011966" cy="984885"/>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Theoretical abundance</a:t>
                </a:r>
              </a:p>
            </p:txBody>
          </p:sp>
          <p:sp>
            <p:nvSpPr>
              <p:cNvPr id="130" name="Rectangle 1584"/>
              <p:cNvSpPr>
                <a:spLocks noChangeArrowheads="1"/>
              </p:cNvSpPr>
              <p:nvPr/>
            </p:nvSpPr>
            <p:spPr bwMode="auto">
              <a:xfrm>
                <a:off x="14714217" y="26179029"/>
                <a:ext cx="3699039" cy="492443"/>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34 Carbon atoms</a:t>
                </a:r>
              </a:p>
            </p:txBody>
          </p:sp>
        </p:grpSp>
        <p:grpSp>
          <p:nvGrpSpPr>
            <p:cNvPr id="216" name="Group 215"/>
            <p:cNvGrpSpPr/>
            <p:nvPr/>
          </p:nvGrpSpPr>
          <p:grpSpPr>
            <a:xfrm>
              <a:off x="4441821" y="23440527"/>
              <a:ext cx="10837809" cy="7171798"/>
              <a:chOff x="404874" y="26210630"/>
              <a:chExt cx="10837809" cy="7171798"/>
            </a:xfrm>
          </p:grpSpPr>
          <p:grpSp>
            <p:nvGrpSpPr>
              <p:cNvPr id="132" name="Group 131"/>
              <p:cNvGrpSpPr/>
              <p:nvPr/>
            </p:nvGrpSpPr>
            <p:grpSpPr>
              <a:xfrm>
                <a:off x="404874" y="26210630"/>
                <a:ext cx="7095327" cy="4412237"/>
                <a:chOff x="20358293" y="4918455"/>
                <a:chExt cx="4318986" cy="2685766"/>
              </a:xfrm>
            </p:grpSpPr>
            <p:cxnSp>
              <p:nvCxnSpPr>
                <p:cNvPr id="133" name="Gerade Verbindung 205"/>
                <p:cNvCxnSpPr>
                  <a:cxnSpLocks noChangeShapeType="1"/>
                </p:cNvCxnSpPr>
                <p:nvPr/>
              </p:nvCxnSpPr>
              <p:spPr bwMode="auto">
                <a:xfrm rot="5400000">
                  <a:off x="19645698" y="6113049"/>
                  <a:ext cx="2390775" cy="1587"/>
                </a:xfrm>
                <a:prstGeom prst="line">
                  <a:avLst/>
                </a:prstGeom>
                <a:noFill/>
                <a:ln w="38100" cap="rnd" algn="ctr">
                  <a:solidFill>
                    <a:schemeClr val="tx1"/>
                  </a:solidFill>
                  <a:round/>
                  <a:headEnd/>
                  <a:tailEnd/>
                </a:ln>
              </p:spPr>
            </p:cxnSp>
            <p:sp>
              <p:nvSpPr>
                <p:cNvPr id="134" name="Rectangle 1584"/>
                <p:cNvSpPr>
                  <a:spLocks noChangeArrowheads="1"/>
                </p:cNvSpPr>
                <p:nvPr/>
              </p:nvSpPr>
              <p:spPr bwMode="auto">
                <a:xfrm rot="16200000">
                  <a:off x="19695704" y="6317644"/>
                  <a:ext cx="1679575" cy="354397"/>
                </a:xfrm>
                <a:prstGeom prst="rect">
                  <a:avLst/>
                </a:prstGeom>
                <a:noFill/>
                <a:ln w="12700">
                  <a:noFill/>
                  <a:miter lim="800000"/>
                  <a:headEnd/>
                  <a:tailEnd/>
                </a:ln>
              </p:spPr>
              <p:txBody>
                <a:bodyPr lIns="0" tIns="44450" rIns="0" bIns="44450">
                  <a:spAutoFit/>
                </a:bodyPr>
                <a:lstStyle/>
                <a:p>
                  <a:pPr defTabSz="762000" eaLnBrk="0" hangingPunct="0"/>
                  <a:r>
                    <a:rPr lang="en-GB" sz="3200" b="0">
                      <a:solidFill>
                        <a:schemeClr val="tx1"/>
                      </a:solidFill>
                      <a:latin typeface="Verdana" pitchFamily="34" charset="0"/>
                    </a:rPr>
                    <a:t>Intensity</a:t>
                  </a:r>
                </a:p>
              </p:txBody>
            </p:sp>
            <p:sp>
              <p:nvSpPr>
                <p:cNvPr id="135" name="Rectangle 1584"/>
                <p:cNvSpPr>
                  <a:spLocks noChangeArrowheads="1"/>
                </p:cNvSpPr>
                <p:nvPr/>
              </p:nvSpPr>
              <p:spPr bwMode="auto">
                <a:xfrm>
                  <a:off x="20841879" y="7304467"/>
                  <a:ext cx="1679575" cy="299754"/>
                </a:xfrm>
                <a:prstGeom prst="rect">
                  <a:avLst/>
                </a:prstGeom>
                <a:noFill/>
                <a:ln w="12700">
                  <a:noFill/>
                  <a:miter lim="800000"/>
                  <a:headEnd/>
                  <a:tailEnd/>
                </a:ln>
              </p:spPr>
              <p:txBody>
                <a:bodyPr lIns="0" tIns="0" rIns="0" bIns="0">
                  <a:spAutoFit/>
                </a:bodyPr>
                <a:lstStyle/>
                <a:p>
                  <a:pPr defTabSz="762000" eaLnBrk="0" hangingPunct="0"/>
                  <a:r>
                    <a:rPr lang="en-GB" sz="3200" b="0">
                      <a:solidFill>
                        <a:schemeClr val="tx1"/>
                      </a:solidFill>
                      <a:latin typeface="Verdana" pitchFamily="34" charset="0"/>
                    </a:rPr>
                    <a:t>m/z</a:t>
                  </a:r>
                </a:p>
              </p:txBody>
            </p:sp>
            <p:cxnSp>
              <p:nvCxnSpPr>
                <p:cNvPr id="136" name="Gerade Verbindung 192"/>
                <p:cNvCxnSpPr>
                  <a:cxnSpLocks noChangeShapeType="1"/>
                </p:cNvCxnSpPr>
                <p:nvPr/>
              </p:nvCxnSpPr>
              <p:spPr bwMode="auto">
                <a:xfrm rot="5400000" flipH="1" flipV="1">
                  <a:off x="21422904" y="6686930"/>
                  <a:ext cx="1243013" cy="1587"/>
                </a:xfrm>
                <a:prstGeom prst="line">
                  <a:avLst/>
                </a:prstGeom>
                <a:noFill/>
                <a:ln w="38100" algn="ctr">
                  <a:solidFill>
                    <a:srgbClr val="F79646"/>
                  </a:solidFill>
                  <a:round/>
                  <a:headEnd/>
                  <a:tailEnd/>
                </a:ln>
              </p:spPr>
            </p:cxnSp>
            <p:cxnSp>
              <p:nvCxnSpPr>
                <p:cNvPr id="137" name="Gerade Verbindung 193"/>
                <p:cNvCxnSpPr>
                  <a:cxnSpLocks noChangeShapeType="1"/>
                </p:cNvCxnSpPr>
                <p:nvPr/>
              </p:nvCxnSpPr>
              <p:spPr bwMode="auto">
                <a:xfrm rot="5400000" flipH="1" flipV="1">
                  <a:off x="21866610" y="6978236"/>
                  <a:ext cx="657225" cy="1588"/>
                </a:xfrm>
                <a:prstGeom prst="line">
                  <a:avLst/>
                </a:prstGeom>
                <a:noFill/>
                <a:ln w="38100" algn="ctr">
                  <a:solidFill>
                    <a:srgbClr val="F79646"/>
                  </a:solidFill>
                  <a:round/>
                  <a:headEnd/>
                  <a:tailEnd/>
                </a:ln>
              </p:spPr>
            </p:cxnSp>
            <p:cxnSp>
              <p:nvCxnSpPr>
                <p:cNvPr id="138" name="Gerade Verbindung 195"/>
                <p:cNvCxnSpPr>
                  <a:cxnSpLocks noChangeShapeType="1"/>
                </p:cNvCxnSpPr>
                <p:nvPr/>
              </p:nvCxnSpPr>
              <p:spPr bwMode="auto">
                <a:xfrm rot="5400000" flipH="1" flipV="1">
                  <a:off x="22130136" y="7089361"/>
                  <a:ext cx="438150" cy="1587"/>
                </a:xfrm>
                <a:prstGeom prst="line">
                  <a:avLst/>
                </a:prstGeom>
                <a:noFill/>
                <a:ln w="38100" algn="ctr">
                  <a:solidFill>
                    <a:srgbClr val="F79646"/>
                  </a:solidFill>
                  <a:round/>
                  <a:headEnd/>
                  <a:tailEnd/>
                </a:ln>
              </p:spPr>
            </p:cxnSp>
            <p:cxnSp>
              <p:nvCxnSpPr>
                <p:cNvPr id="139" name="Gerade Verbindung 197"/>
                <p:cNvCxnSpPr>
                  <a:cxnSpLocks noChangeShapeType="1"/>
                </p:cNvCxnSpPr>
                <p:nvPr/>
              </p:nvCxnSpPr>
              <p:spPr bwMode="auto">
                <a:xfrm rot="5400000" flipH="1" flipV="1">
                  <a:off x="22883405" y="6685342"/>
                  <a:ext cx="1243012" cy="1587"/>
                </a:xfrm>
                <a:prstGeom prst="line">
                  <a:avLst/>
                </a:prstGeom>
                <a:noFill/>
                <a:ln w="38100" algn="ctr">
                  <a:solidFill>
                    <a:srgbClr val="4F81BD"/>
                  </a:solidFill>
                  <a:round/>
                  <a:headEnd/>
                  <a:tailEnd/>
                </a:ln>
              </p:spPr>
            </p:cxnSp>
            <p:cxnSp>
              <p:nvCxnSpPr>
                <p:cNvPr id="140" name="Gerade Verbindung 198"/>
                <p:cNvCxnSpPr>
                  <a:cxnSpLocks noChangeShapeType="1"/>
                </p:cNvCxnSpPr>
                <p:nvPr/>
              </p:nvCxnSpPr>
              <p:spPr bwMode="auto">
                <a:xfrm rot="5400000" flipH="1" flipV="1">
                  <a:off x="23029455" y="6977442"/>
                  <a:ext cx="658812" cy="1587"/>
                </a:xfrm>
                <a:prstGeom prst="line">
                  <a:avLst/>
                </a:prstGeom>
                <a:noFill/>
                <a:ln w="38100" algn="ctr">
                  <a:solidFill>
                    <a:srgbClr val="4F81BD"/>
                  </a:solidFill>
                  <a:round/>
                  <a:headEnd/>
                  <a:tailEnd/>
                </a:ln>
              </p:spPr>
            </p:cxnSp>
            <p:cxnSp>
              <p:nvCxnSpPr>
                <p:cNvPr id="141" name="Gerade Verbindung 199"/>
                <p:cNvCxnSpPr>
                  <a:cxnSpLocks noChangeShapeType="1"/>
                </p:cNvCxnSpPr>
                <p:nvPr/>
              </p:nvCxnSpPr>
              <p:spPr bwMode="auto">
                <a:xfrm rot="5400000" flipH="1" flipV="1">
                  <a:off x="22990561" y="7089361"/>
                  <a:ext cx="438150" cy="1587"/>
                </a:xfrm>
                <a:prstGeom prst="line">
                  <a:avLst/>
                </a:prstGeom>
                <a:noFill/>
                <a:ln w="38100" algn="ctr">
                  <a:solidFill>
                    <a:srgbClr val="4F81BD"/>
                  </a:solidFill>
                  <a:round/>
                  <a:headEnd/>
                  <a:tailEnd/>
                </a:ln>
              </p:spPr>
            </p:cxnSp>
            <p:cxnSp>
              <p:nvCxnSpPr>
                <p:cNvPr id="142" name="Gerade Verbindung 212"/>
                <p:cNvCxnSpPr>
                  <a:cxnSpLocks noChangeShapeType="1"/>
                </p:cNvCxnSpPr>
                <p:nvPr/>
              </p:nvCxnSpPr>
              <p:spPr bwMode="auto">
                <a:xfrm rot="10800000">
                  <a:off x="20841879" y="7309230"/>
                  <a:ext cx="3835400" cy="1587"/>
                </a:xfrm>
                <a:prstGeom prst="line">
                  <a:avLst/>
                </a:prstGeom>
                <a:noFill/>
                <a:ln w="38100" cap="rnd" algn="ctr">
                  <a:solidFill>
                    <a:schemeClr val="tx1"/>
                  </a:solidFill>
                  <a:round/>
                  <a:headEnd/>
                  <a:tailEnd/>
                </a:ln>
              </p:spPr>
            </p:cxnSp>
          </p:grpSp>
          <p:cxnSp>
            <p:nvCxnSpPr>
              <p:cNvPr id="143" name="Straight Arrow Connector 142"/>
              <p:cNvCxnSpPr/>
              <p:nvPr/>
            </p:nvCxnSpPr>
            <p:spPr bwMode="auto">
              <a:xfrm>
                <a:off x="3169260" y="27221949"/>
                <a:ext cx="2361000" cy="0"/>
              </a:xfrm>
              <a:prstGeom prst="straightConnector1">
                <a:avLst/>
              </a:prstGeom>
              <a:noFill/>
              <a:ln w="38100" algn="ctr">
                <a:solidFill>
                  <a:schemeClr val="tx2">
                    <a:lumMod val="65000"/>
                    <a:lumOff val="35000"/>
                  </a:schemeClr>
                </a:solidFill>
                <a:round/>
                <a:headEnd/>
                <a:tailEnd type="stealth"/>
              </a:ln>
            </p:spPr>
          </p:cxnSp>
          <p:sp>
            <p:nvSpPr>
              <p:cNvPr id="144" name="Rectangle 1584"/>
              <p:cNvSpPr>
                <a:spLocks noChangeArrowheads="1"/>
              </p:cNvSpPr>
              <p:nvPr/>
            </p:nvSpPr>
            <p:spPr bwMode="auto">
              <a:xfrm>
                <a:off x="576834" y="30673994"/>
                <a:ext cx="10665849" cy="2708434"/>
              </a:xfrm>
              <a:prstGeom prst="rect">
                <a:avLst/>
              </a:prstGeom>
              <a:noFill/>
              <a:ln w="12700">
                <a:noFill/>
                <a:miter lim="800000"/>
                <a:headEnd/>
                <a:tailEnd/>
              </a:ln>
            </p:spPr>
            <p:txBody>
              <a:bodyPr wrap="square" lIns="0" tIns="0" rIns="0" bIns="0">
                <a:spAutoFit/>
              </a:bodyPr>
              <a:lstStyle/>
              <a:p>
                <a:pPr defTabSz="762000" eaLnBrk="0" hangingPunct="0"/>
                <a:endParaRPr lang="en-GB" sz="3200" b="0" dirty="0" smtClean="0">
                  <a:solidFill>
                    <a:schemeClr val="tx1"/>
                  </a:solidFill>
                  <a:latin typeface="Verdana" pitchFamily="34" charset="0"/>
                </a:endParaRPr>
              </a:p>
              <a:p>
                <a:pPr defTabSz="762000" eaLnBrk="0" hangingPunct="0"/>
                <a:r>
                  <a:rPr lang="en-GB" sz="3200" b="0" dirty="0" smtClean="0">
                    <a:solidFill>
                      <a:schemeClr val="tx1"/>
                    </a:solidFill>
                    <a:latin typeface="Verdana" pitchFamily="34" charset="0"/>
                  </a:rPr>
                  <a:t>6) Check, if the abundance of the first carbon isotopologue</a:t>
                </a:r>
                <a:r>
                  <a:rPr lang="en-GB" sz="3200" b="0" dirty="0">
                    <a:solidFill>
                      <a:schemeClr val="tx1"/>
                    </a:solidFill>
                    <a:latin typeface="Verdana" pitchFamily="34" charset="0"/>
                  </a:rPr>
                  <a:t> </a:t>
                </a:r>
                <a:r>
                  <a:rPr lang="en-GB" sz="3200" b="0" dirty="0" smtClean="0">
                    <a:solidFill>
                      <a:schemeClr val="tx1"/>
                    </a:solidFill>
                    <a:latin typeface="Verdana" pitchFamily="34" charset="0"/>
                  </a:rPr>
                  <a:t>in the </a:t>
                </a:r>
                <a:r>
                  <a:rPr lang="en-GB" sz="3200" b="0" baseline="30000" dirty="0" smtClean="0">
                    <a:solidFill>
                      <a:schemeClr val="tx1"/>
                    </a:solidFill>
                    <a:latin typeface="Verdana" pitchFamily="34" charset="0"/>
                  </a:rPr>
                  <a:t>12</a:t>
                </a:r>
                <a:r>
                  <a:rPr lang="en-GB" sz="3200" b="0" dirty="0" smtClean="0">
                    <a:solidFill>
                      <a:schemeClr val="tx1"/>
                    </a:solidFill>
                    <a:latin typeface="Verdana" pitchFamily="34" charset="0"/>
                  </a:rPr>
                  <a:t>C form is within its expected boundaries (C</a:t>
                </a:r>
                <a:r>
                  <a:rPr lang="en-GB" sz="3200" b="0" baseline="-25000" dirty="0" smtClean="0">
                    <a:solidFill>
                      <a:schemeClr val="tx1"/>
                    </a:solidFill>
                    <a:latin typeface="Verdana" pitchFamily="34" charset="0"/>
                  </a:rPr>
                  <a:t>n</a:t>
                </a:r>
                <a:r>
                  <a:rPr lang="en-GB" sz="3200" b="0" dirty="0" smtClean="0">
                    <a:solidFill>
                      <a:schemeClr val="tx1"/>
                    </a:solidFill>
                    <a:latin typeface="Verdana" pitchFamily="34" charset="0"/>
                  </a:rPr>
                  <a:t>, Isotopic purity)</a:t>
                </a:r>
              </a:p>
              <a:p>
                <a:pPr defTabSz="762000" eaLnBrk="0" hangingPunct="0"/>
                <a:endParaRPr lang="en-GB" b="0" dirty="0">
                  <a:solidFill>
                    <a:schemeClr val="tx1"/>
                  </a:solidFill>
                  <a:latin typeface="Verdana" pitchFamily="34" charset="0"/>
                </a:endParaRPr>
              </a:p>
              <a:p>
                <a:pPr defTabSz="762000" eaLnBrk="0" hangingPunct="0"/>
                <a:r>
                  <a:rPr lang="en-GB" b="0" dirty="0" smtClean="0">
                    <a:solidFill>
                      <a:schemeClr val="tx1"/>
                    </a:solidFill>
                    <a:latin typeface="Verdana" pitchFamily="34" charset="0"/>
                  </a:rPr>
                  <a:t>[Parameters: Intensity abundance error Non-labelled ion]</a:t>
                </a:r>
                <a:endParaRPr lang="en-GB" sz="2000" b="0" dirty="0" smtClean="0">
                  <a:solidFill>
                    <a:schemeClr val="tx1"/>
                  </a:solidFill>
                  <a:latin typeface="Verdana" pitchFamily="34" charset="0"/>
                </a:endParaRPr>
              </a:p>
            </p:txBody>
          </p:sp>
          <p:cxnSp>
            <p:nvCxnSpPr>
              <p:cNvPr id="145" name="Gerade Verbindung 212"/>
              <p:cNvCxnSpPr>
                <a:cxnSpLocks noChangeShapeType="1"/>
              </p:cNvCxnSpPr>
              <p:nvPr/>
            </p:nvCxnSpPr>
            <p:spPr bwMode="auto">
              <a:xfrm flipH="1">
                <a:off x="3278110" y="28800354"/>
                <a:ext cx="3275495" cy="0"/>
              </a:xfrm>
              <a:prstGeom prst="line">
                <a:avLst/>
              </a:prstGeom>
              <a:noFill/>
              <a:ln w="38100" cap="rnd" algn="ctr">
                <a:solidFill>
                  <a:schemeClr val="accent1">
                    <a:lumMod val="75000"/>
                  </a:schemeClr>
                </a:solidFill>
                <a:prstDash val="dash"/>
                <a:round/>
                <a:headEnd/>
                <a:tailEnd/>
              </a:ln>
            </p:spPr>
          </p:cxnSp>
          <p:cxnSp>
            <p:nvCxnSpPr>
              <p:cNvPr id="146" name="Gerade Verbindung 212"/>
              <p:cNvCxnSpPr>
                <a:cxnSpLocks noChangeShapeType="1"/>
              </p:cNvCxnSpPr>
              <p:nvPr/>
            </p:nvCxnSpPr>
            <p:spPr bwMode="auto">
              <a:xfrm flipH="1">
                <a:off x="3268227" y="29229254"/>
                <a:ext cx="3275495" cy="0"/>
              </a:xfrm>
              <a:prstGeom prst="line">
                <a:avLst/>
              </a:prstGeom>
              <a:noFill/>
              <a:ln w="38100" cap="rnd" algn="ctr">
                <a:solidFill>
                  <a:schemeClr val="accent1">
                    <a:lumMod val="75000"/>
                  </a:schemeClr>
                </a:solidFill>
                <a:prstDash val="dash"/>
                <a:round/>
                <a:headEnd/>
                <a:tailEnd/>
              </a:ln>
            </p:spPr>
          </p:cxnSp>
          <p:cxnSp>
            <p:nvCxnSpPr>
              <p:cNvPr id="147" name="Gerade Verbindung 199"/>
              <p:cNvCxnSpPr>
                <a:cxnSpLocks noChangeShapeType="1"/>
              </p:cNvCxnSpPr>
              <p:nvPr/>
            </p:nvCxnSpPr>
            <p:spPr bwMode="auto">
              <a:xfrm flipV="1">
                <a:off x="6498385" y="28872533"/>
                <a:ext cx="0" cy="284484"/>
              </a:xfrm>
              <a:prstGeom prst="line">
                <a:avLst/>
              </a:prstGeom>
              <a:noFill/>
              <a:ln w="38100" algn="ctr">
                <a:solidFill>
                  <a:schemeClr val="accent1">
                    <a:lumMod val="75000"/>
                  </a:schemeClr>
                </a:solidFill>
                <a:round/>
                <a:headEnd type="stealth"/>
                <a:tailEnd type="stealth"/>
              </a:ln>
            </p:spPr>
          </p:cxnSp>
          <p:sp>
            <p:nvSpPr>
              <p:cNvPr id="148" name="Rectangle 1584"/>
              <p:cNvSpPr>
                <a:spLocks noChangeArrowheads="1"/>
              </p:cNvSpPr>
              <p:nvPr/>
            </p:nvSpPr>
            <p:spPr bwMode="auto">
              <a:xfrm>
                <a:off x="6771221" y="28522332"/>
                <a:ext cx="3011966" cy="984885"/>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Theoretical abundance</a:t>
                </a:r>
              </a:p>
            </p:txBody>
          </p:sp>
          <p:sp>
            <p:nvSpPr>
              <p:cNvPr id="149" name="Rectangle 1584"/>
              <p:cNvSpPr>
                <a:spLocks noChangeArrowheads="1"/>
              </p:cNvSpPr>
              <p:nvPr/>
            </p:nvSpPr>
            <p:spPr bwMode="auto">
              <a:xfrm>
                <a:off x="2712012" y="26499579"/>
                <a:ext cx="3699039" cy="492443"/>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34 Carbon atoms</a:t>
                </a:r>
              </a:p>
            </p:txBody>
          </p:sp>
        </p:grpSp>
        <p:grpSp>
          <p:nvGrpSpPr>
            <p:cNvPr id="217" name="Group 216"/>
            <p:cNvGrpSpPr/>
            <p:nvPr/>
          </p:nvGrpSpPr>
          <p:grpSpPr>
            <a:xfrm>
              <a:off x="4441821" y="33746847"/>
              <a:ext cx="10837809" cy="5889565"/>
              <a:chOff x="1745007" y="35224925"/>
              <a:chExt cx="10837809" cy="5889565"/>
            </a:xfrm>
          </p:grpSpPr>
          <p:grpSp>
            <p:nvGrpSpPr>
              <p:cNvPr id="43" name="Group 42"/>
              <p:cNvGrpSpPr/>
              <p:nvPr/>
            </p:nvGrpSpPr>
            <p:grpSpPr>
              <a:xfrm>
                <a:off x="1745007" y="35224925"/>
                <a:ext cx="7095327" cy="4412237"/>
                <a:chOff x="20358293" y="4918455"/>
                <a:chExt cx="4318986" cy="2685766"/>
              </a:xfrm>
            </p:grpSpPr>
            <p:cxnSp>
              <p:nvCxnSpPr>
                <p:cNvPr id="27" name="Gerade Verbindung 205"/>
                <p:cNvCxnSpPr>
                  <a:cxnSpLocks noChangeShapeType="1"/>
                </p:cNvCxnSpPr>
                <p:nvPr/>
              </p:nvCxnSpPr>
              <p:spPr bwMode="auto">
                <a:xfrm rot="5400000">
                  <a:off x="19645698" y="6113049"/>
                  <a:ext cx="2390775" cy="1587"/>
                </a:xfrm>
                <a:prstGeom prst="line">
                  <a:avLst/>
                </a:prstGeom>
                <a:noFill/>
                <a:ln w="38100" cap="rnd" algn="ctr">
                  <a:solidFill>
                    <a:schemeClr val="tx1"/>
                  </a:solidFill>
                  <a:round/>
                  <a:headEnd/>
                  <a:tailEnd/>
                </a:ln>
              </p:spPr>
            </p:cxnSp>
            <p:sp>
              <p:nvSpPr>
                <p:cNvPr id="28" name="Rectangle 1584"/>
                <p:cNvSpPr>
                  <a:spLocks noChangeArrowheads="1"/>
                </p:cNvSpPr>
                <p:nvPr/>
              </p:nvSpPr>
              <p:spPr bwMode="auto">
                <a:xfrm rot="16200000">
                  <a:off x="19695704" y="6317644"/>
                  <a:ext cx="1679575" cy="354397"/>
                </a:xfrm>
                <a:prstGeom prst="rect">
                  <a:avLst/>
                </a:prstGeom>
                <a:noFill/>
                <a:ln w="12700">
                  <a:noFill/>
                  <a:miter lim="800000"/>
                  <a:headEnd/>
                  <a:tailEnd/>
                </a:ln>
              </p:spPr>
              <p:txBody>
                <a:bodyPr lIns="0" tIns="44450" rIns="0" bIns="44450">
                  <a:spAutoFit/>
                </a:bodyPr>
                <a:lstStyle/>
                <a:p>
                  <a:pPr defTabSz="762000" eaLnBrk="0" hangingPunct="0"/>
                  <a:r>
                    <a:rPr lang="en-GB" sz="3200" b="0">
                      <a:solidFill>
                        <a:schemeClr val="tx1"/>
                      </a:solidFill>
                      <a:latin typeface="Verdana" pitchFamily="34" charset="0"/>
                    </a:rPr>
                    <a:t>Intensity</a:t>
                  </a:r>
                </a:p>
              </p:txBody>
            </p:sp>
            <p:sp>
              <p:nvSpPr>
                <p:cNvPr id="29" name="Rectangle 1584"/>
                <p:cNvSpPr>
                  <a:spLocks noChangeArrowheads="1"/>
                </p:cNvSpPr>
                <p:nvPr/>
              </p:nvSpPr>
              <p:spPr bwMode="auto">
                <a:xfrm>
                  <a:off x="20841879" y="7304467"/>
                  <a:ext cx="1679575" cy="299754"/>
                </a:xfrm>
                <a:prstGeom prst="rect">
                  <a:avLst/>
                </a:prstGeom>
                <a:noFill/>
                <a:ln w="12700">
                  <a:noFill/>
                  <a:miter lim="800000"/>
                  <a:headEnd/>
                  <a:tailEnd/>
                </a:ln>
              </p:spPr>
              <p:txBody>
                <a:bodyPr lIns="0" tIns="0" rIns="0" bIns="0">
                  <a:spAutoFit/>
                </a:bodyPr>
                <a:lstStyle/>
                <a:p>
                  <a:pPr defTabSz="762000" eaLnBrk="0" hangingPunct="0"/>
                  <a:r>
                    <a:rPr lang="en-GB" sz="3200" b="0">
                      <a:solidFill>
                        <a:schemeClr val="tx1"/>
                      </a:solidFill>
                      <a:latin typeface="Verdana" pitchFamily="34" charset="0"/>
                    </a:rPr>
                    <a:t>m/z</a:t>
                  </a:r>
                </a:p>
              </p:txBody>
            </p:sp>
            <p:cxnSp>
              <p:nvCxnSpPr>
                <p:cNvPr id="30" name="Gerade Verbindung 192"/>
                <p:cNvCxnSpPr>
                  <a:cxnSpLocks noChangeShapeType="1"/>
                </p:cNvCxnSpPr>
                <p:nvPr/>
              </p:nvCxnSpPr>
              <p:spPr bwMode="auto">
                <a:xfrm rot="5400000" flipH="1" flipV="1">
                  <a:off x="21422904" y="6686930"/>
                  <a:ext cx="1243013" cy="1587"/>
                </a:xfrm>
                <a:prstGeom prst="line">
                  <a:avLst/>
                </a:prstGeom>
                <a:noFill/>
                <a:ln w="38100" algn="ctr">
                  <a:solidFill>
                    <a:srgbClr val="F79646"/>
                  </a:solidFill>
                  <a:round/>
                  <a:headEnd/>
                  <a:tailEnd/>
                </a:ln>
              </p:spPr>
            </p:cxnSp>
            <p:cxnSp>
              <p:nvCxnSpPr>
                <p:cNvPr id="31" name="Gerade Verbindung 193"/>
                <p:cNvCxnSpPr>
                  <a:cxnSpLocks noChangeShapeType="1"/>
                </p:cNvCxnSpPr>
                <p:nvPr/>
              </p:nvCxnSpPr>
              <p:spPr bwMode="auto">
                <a:xfrm rot="5400000" flipH="1" flipV="1">
                  <a:off x="21866610" y="6978236"/>
                  <a:ext cx="657225" cy="1588"/>
                </a:xfrm>
                <a:prstGeom prst="line">
                  <a:avLst/>
                </a:prstGeom>
                <a:noFill/>
                <a:ln w="38100" algn="ctr">
                  <a:solidFill>
                    <a:srgbClr val="F79646"/>
                  </a:solidFill>
                  <a:round/>
                  <a:headEnd/>
                  <a:tailEnd/>
                </a:ln>
              </p:spPr>
            </p:cxnSp>
            <p:cxnSp>
              <p:nvCxnSpPr>
                <p:cNvPr id="32" name="Gerade Verbindung 195"/>
                <p:cNvCxnSpPr>
                  <a:cxnSpLocks noChangeShapeType="1"/>
                </p:cNvCxnSpPr>
                <p:nvPr/>
              </p:nvCxnSpPr>
              <p:spPr bwMode="auto">
                <a:xfrm rot="5400000" flipH="1" flipV="1">
                  <a:off x="22130136" y="7089361"/>
                  <a:ext cx="438150" cy="1587"/>
                </a:xfrm>
                <a:prstGeom prst="line">
                  <a:avLst/>
                </a:prstGeom>
                <a:noFill/>
                <a:ln w="38100" algn="ctr">
                  <a:solidFill>
                    <a:srgbClr val="F79646"/>
                  </a:solidFill>
                  <a:round/>
                  <a:headEnd/>
                  <a:tailEnd/>
                </a:ln>
              </p:spPr>
            </p:cxnSp>
            <p:cxnSp>
              <p:nvCxnSpPr>
                <p:cNvPr id="33" name="Gerade Verbindung 197"/>
                <p:cNvCxnSpPr>
                  <a:cxnSpLocks noChangeShapeType="1"/>
                </p:cNvCxnSpPr>
                <p:nvPr/>
              </p:nvCxnSpPr>
              <p:spPr bwMode="auto">
                <a:xfrm rot="5400000" flipH="1" flipV="1">
                  <a:off x="22883405" y="6685342"/>
                  <a:ext cx="1243012" cy="1587"/>
                </a:xfrm>
                <a:prstGeom prst="line">
                  <a:avLst/>
                </a:prstGeom>
                <a:noFill/>
                <a:ln w="38100" algn="ctr">
                  <a:solidFill>
                    <a:srgbClr val="4F81BD"/>
                  </a:solidFill>
                  <a:round/>
                  <a:headEnd/>
                  <a:tailEnd/>
                </a:ln>
              </p:spPr>
            </p:cxnSp>
            <p:cxnSp>
              <p:nvCxnSpPr>
                <p:cNvPr id="34" name="Gerade Verbindung 198"/>
                <p:cNvCxnSpPr>
                  <a:cxnSpLocks noChangeShapeType="1"/>
                </p:cNvCxnSpPr>
                <p:nvPr/>
              </p:nvCxnSpPr>
              <p:spPr bwMode="auto">
                <a:xfrm rot="5400000" flipH="1" flipV="1">
                  <a:off x="23029455" y="6977442"/>
                  <a:ext cx="658812" cy="1587"/>
                </a:xfrm>
                <a:prstGeom prst="line">
                  <a:avLst/>
                </a:prstGeom>
                <a:noFill/>
                <a:ln w="38100" algn="ctr">
                  <a:solidFill>
                    <a:srgbClr val="4F81BD"/>
                  </a:solidFill>
                  <a:round/>
                  <a:headEnd/>
                  <a:tailEnd/>
                </a:ln>
              </p:spPr>
            </p:cxnSp>
            <p:cxnSp>
              <p:nvCxnSpPr>
                <p:cNvPr id="35" name="Gerade Verbindung 199"/>
                <p:cNvCxnSpPr>
                  <a:cxnSpLocks noChangeShapeType="1"/>
                </p:cNvCxnSpPr>
                <p:nvPr/>
              </p:nvCxnSpPr>
              <p:spPr bwMode="auto">
                <a:xfrm rot="5400000" flipH="1" flipV="1">
                  <a:off x="22990561" y="7089361"/>
                  <a:ext cx="438150" cy="1587"/>
                </a:xfrm>
                <a:prstGeom prst="line">
                  <a:avLst/>
                </a:prstGeom>
                <a:noFill/>
                <a:ln w="38100" algn="ctr">
                  <a:solidFill>
                    <a:srgbClr val="4F81BD"/>
                  </a:solidFill>
                  <a:round/>
                  <a:headEnd/>
                  <a:tailEnd/>
                </a:ln>
              </p:spPr>
            </p:cxnSp>
            <p:cxnSp>
              <p:nvCxnSpPr>
                <p:cNvPr id="36" name="Gerade Verbindung 212"/>
                <p:cNvCxnSpPr>
                  <a:cxnSpLocks noChangeShapeType="1"/>
                </p:cNvCxnSpPr>
                <p:nvPr/>
              </p:nvCxnSpPr>
              <p:spPr bwMode="auto">
                <a:xfrm rot="10800000">
                  <a:off x="20841879" y="7309230"/>
                  <a:ext cx="3835400" cy="1587"/>
                </a:xfrm>
                <a:prstGeom prst="line">
                  <a:avLst/>
                </a:prstGeom>
                <a:noFill/>
                <a:ln w="38100" cap="rnd" algn="ctr">
                  <a:solidFill>
                    <a:schemeClr val="tx1"/>
                  </a:solidFill>
                  <a:round/>
                  <a:headEnd/>
                  <a:tailEnd/>
                </a:ln>
              </p:spPr>
            </p:cxnSp>
            <p:sp>
              <p:nvSpPr>
                <p:cNvPr id="41" name="Rectangle 1584"/>
                <p:cNvSpPr>
                  <a:spLocks noChangeArrowheads="1"/>
                </p:cNvSpPr>
                <p:nvPr/>
              </p:nvSpPr>
              <p:spPr bwMode="auto">
                <a:xfrm>
                  <a:off x="21695955" y="5599492"/>
                  <a:ext cx="703262" cy="374692"/>
                </a:xfrm>
                <a:prstGeom prst="rect">
                  <a:avLst/>
                </a:prstGeom>
                <a:noFill/>
                <a:ln w="28575">
                  <a:noFill/>
                  <a:headEnd/>
                  <a:tailEnd/>
                </a:ln>
              </p:spPr>
              <p:style>
                <a:lnRef idx="2">
                  <a:schemeClr val="accent4"/>
                </a:lnRef>
                <a:fillRef idx="1">
                  <a:schemeClr val="lt1"/>
                </a:fillRef>
                <a:effectRef idx="0">
                  <a:schemeClr val="accent4"/>
                </a:effectRef>
                <a:fontRef idx="minor">
                  <a:schemeClr val="dk1"/>
                </a:fontRef>
              </p:style>
              <p:txBody>
                <a:bodyPr lIns="0" tIns="0" rIns="0" bIns="0">
                  <a:spAutoFit/>
                </a:bodyPr>
                <a:lstStyle/>
                <a:p>
                  <a:pPr algn="ctr" defTabSz="762000" eaLnBrk="0" hangingPunct="0">
                    <a:defRPr/>
                  </a:pPr>
                  <a:r>
                    <a:rPr lang="en-GB" sz="4000" b="0" dirty="0">
                      <a:solidFill>
                        <a:schemeClr val="tx1"/>
                      </a:solidFill>
                      <a:latin typeface="Verdana" pitchFamily="34" charset="0"/>
                    </a:rPr>
                    <a:t>!</a:t>
                  </a:r>
                </a:p>
              </p:txBody>
            </p:sp>
          </p:grpSp>
          <p:cxnSp>
            <p:nvCxnSpPr>
              <p:cNvPr id="154" name="Straight Arrow Connector 153"/>
              <p:cNvCxnSpPr/>
              <p:nvPr/>
            </p:nvCxnSpPr>
            <p:spPr bwMode="auto">
              <a:xfrm>
                <a:off x="4453984" y="35952519"/>
                <a:ext cx="2361000" cy="0"/>
              </a:xfrm>
              <a:prstGeom prst="straightConnector1">
                <a:avLst/>
              </a:prstGeom>
              <a:noFill/>
              <a:ln w="38100" algn="ctr">
                <a:solidFill>
                  <a:schemeClr val="tx2">
                    <a:lumMod val="65000"/>
                    <a:lumOff val="35000"/>
                  </a:schemeClr>
                </a:solidFill>
                <a:round/>
                <a:headEnd/>
                <a:tailEnd type="stealth"/>
              </a:ln>
            </p:spPr>
          </p:cxnSp>
          <p:sp>
            <p:nvSpPr>
              <p:cNvPr id="155" name="Rectangle 1584"/>
              <p:cNvSpPr>
                <a:spLocks noChangeArrowheads="1"/>
              </p:cNvSpPr>
              <p:nvPr/>
            </p:nvSpPr>
            <p:spPr bwMode="auto">
              <a:xfrm>
                <a:off x="3996736" y="35230149"/>
                <a:ext cx="3699039" cy="492443"/>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34 Carbon atoms</a:t>
                </a:r>
              </a:p>
            </p:txBody>
          </p:sp>
          <p:sp>
            <p:nvSpPr>
              <p:cNvPr id="156" name="Rectangle 1584"/>
              <p:cNvSpPr>
                <a:spLocks noChangeArrowheads="1"/>
              </p:cNvSpPr>
              <p:nvPr/>
            </p:nvSpPr>
            <p:spPr bwMode="auto">
              <a:xfrm>
                <a:off x="1822236" y="39637162"/>
                <a:ext cx="10760580" cy="1477328"/>
              </a:xfrm>
              <a:prstGeom prst="rect">
                <a:avLst/>
              </a:prstGeom>
              <a:noFill/>
              <a:ln w="12700">
                <a:noFill/>
                <a:miter lim="800000"/>
                <a:headEnd/>
                <a:tailEnd/>
              </a:ln>
            </p:spPr>
            <p:txBody>
              <a:bodyPr wrap="square" lIns="0" tIns="0" rIns="0" bIns="0">
                <a:spAutoFit/>
              </a:bodyPr>
              <a:lstStyle/>
              <a:p>
                <a:pPr defTabSz="762000" eaLnBrk="0" hangingPunct="0"/>
                <a:endParaRPr lang="en-GB" sz="3200" b="0" dirty="0" smtClean="0">
                  <a:solidFill>
                    <a:schemeClr val="tx1"/>
                  </a:solidFill>
                  <a:latin typeface="Verdana" pitchFamily="34" charset="0"/>
                </a:endParaRPr>
              </a:p>
              <a:p>
                <a:pPr defTabSz="762000" eaLnBrk="0" hangingPunct="0"/>
                <a:r>
                  <a:rPr lang="en-GB" sz="3200" b="0" dirty="0">
                    <a:solidFill>
                      <a:schemeClr val="tx1"/>
                    </a:solidFill>
                    <a:latin typeface="Verdana" pitchFamily="34" charset="0"/>
                  </a:rPr>
                  <a:t>8</a:t>
                </a:r>
                <a:r>
                  <a:rPr lang="en-GB" sz="3200" b="0" dirty="0" smtClean="0">
                    <a:solidFill>
                      <a:schemeClr val="tx1"/>
                    </a:solidFill>
                    <a:latin typeface="Verdana" pitchFamily="34" charset="0"/>
                  </a:rPr>
                  <a:t>) Mass peak has n carbon atoms, is valid and will further processed</a:t>
                </a:r>
              </a:p>
            </p:txBody>
          </p:sp>
        </p:grpSp>
        <p:grpSp>
          <p:nvGrpSpPr>
            <p:cNvPr id="213" name="Group 212"/>
            <p:cNvGrpSpPr/>
            <p:nvPr/>
          </p:nvGrpSpPr>
          <p:grpSpPr>
            <a:xfrm>
              <a:off x="4441821" y="13831676"/>
              <a:ext cx="10837809" cy="6186913"/>
              <a:chOff x="10867324" y="11571213"/>
              <a:chExt cx="10837809" cy="6186913"/>
            </a:xfrm>
          </p:grpSpPr>
          <p:grpSp>
            <p:nvGrpSpPr>
              <p:cNvPr id="193" name="Group 192"/>
              <p:cNvGrpSpPr/>
              <p:nvPr/>
            </p:nvGrpSpPr>
            <p:grpSpPr>
              <a:xfrm>
                <a:off x="10867324" y="11571213"/>
                <a:ext cx="7095327" cy="4412237"/>
                <a:chOff x="20358293" y="4918455"/>
                <a:chExt cx="4318986" cy="2685766"/>
              </a:xfrm>
            </p:grpSpPr>
            <p:cxnSp>
              <p:nvCxnSpPr>
                <p:cNvPr id="194" name="Gerade Verbindung 205"/>
                <p:cNvCxnSpPr>
                  <a:cxnSpLocks noChangeShapeType="1"/>
                </p:cNvCxnSpPr>
                <p:nvPr/>
              </p:nvCxnSpPr>
              <p:spPr bwMode="auto">
                <a:xfrm rot="5400000">
                  <a:off x="19645698" y="6113049"/>
                  <a:ext cx="2390775" cy="1587"/>
                </a:xfrm>
                <a:prstGeom prst="line">
                  <a:avLst/>
                </a:prstGeom>
                <a:noFill/>
                <a:ln w="38100" cap="rnd" algn="ctr">
                  <a:solidFill>
                    <a:schemeClr val="tx1"/>
                  </a:solidFill>
                  <a:round/>
                  <a:headEnd/>
                  <a:tailEnd/>
                </a:ln>
              </p:spPr>
            </p:cxnSp>
            <p:sp>
              <p:nvSpPr>
                <p:cNvPr id="195" name="Rectangle 1584"/>
                <p:cNvSpPr>
                  <a:spLocks noChangeArrowheads="1"/>
                </p:cNvSpPr>
                <p:nvPr/>
              </p:nvSpPr>
              <p:spPr bwMode="auto">
                <a:xfrm rot="16200000">
                  <a:off x="19695704" y="6317644"/>
                  <a:ext cx="1679575" cy="354397"/>
                </a:xfrm>
                <a:prstGeom prst="rect">
                  <a:avLst/>
                </a:prstGeom>
                <a:noFill/>
                <a:ln w="12700">
                  <a:noFill/>
                  <a:miter lim="800000"/>
                  <a:headEnd/>
                  <a:tailEnd/>
                </a:ln>
              </p:spPr>
              <p:txBody>
                <a:bodyPr lIns="0" tIns="44450" rIns="0" bIns="44450">
                  <a:spAutoFit/>
                </a:bodyPr>
                <a:lstStyle/>
                <a:p>
                  <a:pPr defTabSz="762000" eaLnBrk="0" hangingPunct="0"/>
                  <a:r>
                    <a:rPr lang="en-GB" sz="3200" b="0">
                      <a:solidFill>
                        <a:schemeClr val="tx1"/>
                      </a:solidFill>
                      <a:latin typeface="Verdana" pitchFamily="34" charset="0"/>
                    </a:rPr>
                    <a:t>Intensity</a:t>
                  </a:r>
                </a:p>
              </p:txBody>
            </p:sp>
            <p:sp>
              <p:nvSpPr>
                <p:cNvPr id="196" name="Rectangle 1584"/>
                <p:cNvSpPr>
                  <a:spLocks noChangeArrowheads="1"/>
                </p:cNvSpPr>
                <p:nvPr/>
              </p:nvSpPr>
              <p:spPr bwMode="auto">
                <a:xfrm>
                  <a:off x="20841879" y="7304467"/>
                  <a:ext cx="1679575" cy="299754"/>
                </a:xfrm>
                <a:prstGeom prst="rect">
                  <a:avLst/>
                </a:prstGeom>
                <a:noFill/>
                <a:ln w="12700">
                  <a:noFill/>
                  <a:miter lim="800000"/>
                  <a:headEnd/>
                  <a:tailEnd/>
                </a:ln>
              </p:spPr>
              <p:txBody>
                <a:bodyPr lIns="0" tIns="0" rIns="0" bIns="0">
                  <a:spAutoFit/>
                </a:bodyPr>
                <a:lstStyle/>
                <a:p>
                  <a:pPr defTabSz="762000" eaLnBrk="0" hangingPunct="0"/>
                  <a:r>
                    <a:rPr lang="en-GB" sz="3200" b="0">
                      <a:solidFill>
                        <a:schemeClr val="tx1"/>
                      </a:solidFill>
                      <a:latin typeface="Verdana" pitchFamily="34" charset="0"/>
                    </a:rPr>
                    <a:t>m/z</a:t>
                  </a:r>
                </a:p>
              </p:txBody>
            </p:sp>
            <p:cxnSp>
              <p:nvCxnSpPr>
                <p:cNvPr id="197" name="Gerade Verbindung 192"/>
                <p:cNvCxnSpPr>
                  <a:cxnSpLocks noChangeShapeType="1"/>
                </p:cNvCxnSpPr>
                <p:nvPr/>
              </p:nvCxnSpPr>
              <p:spPr bwMode="auto">
                <a:xfrm rot="5400000" flipH="1" flipV="1">
                  <a:off x="21422904" y="6686930"/>
                  <a:ext cx="1243013" cy="1587"/>
                </a:xfrm>
                <a:prstGeom prst="line">
                  <a:avLst/>
                </a:prstGeom>
                <a:noFill/>
                <a:ln w="38100" algn="ctr">
                  <a:solidFill>
                    <a:srgbClr val="F79646"/>
                  </a:solidFill>
                  <a:round/>
                  <a:headEnd/>
                  <a:tailEnd/>
                </a:ln>
              </p:spPr>
            </p:cxnSp>
            <p:cxnSp>
              <p:nvCxnSpPr>
                <p:cNvPr id="198" name="Gerade Verbindung 193"/>
                <p:cNvCxnSpPr>
                  <a:cxnSpLocks noChangeShapeType="1"/>
                </p:cNvCxnSpPr>
                <p:nvPr/>
              </p:nvCxnSpPr>
              <p:spPr bwMode="auto">
                <a:xfrm rot="5400000" flipH="1" flipV="1">
                  <a:off x="21866610" y="6978236"/>
                  <a:ext cx="657225" cy="1588"/>
                </a:xfrm>
                <a:prstGeom prst="line">
                  <a:avLst/>
                </a:prstGeom>
                <a:noFill/>
                <a:ln w="38100" algn="ctr">
                  <a:solidFill>
                    <a:srgbClr val="F79646"/>
                  </a:solidFill>
                  <a:round/>
                  <a:headEnd/>
                  <a:tailEnd/>
                </a:ln>
              </p:spPr>
            </p:cxnSp>
            <p:cxnSp>
              <p:nvCxnSpPr>
                <p:cNvPr id="199" name="Gerade Verbindung 195"/>
                <p:cNvCxnSpPr>
                  <a:cxnSpLocks noChangeShapeType="1"/>
                </p:cNvCxnSpPr>
                <p:nvPr/>
              </p:nvCxnSpPr>
              <p:spPr bwMode="auto">
                <a:xfrm rot="5400000" flipH="1" flipV="1">
                  <a:off x="22130136" y="7089361"/>
                  <a:ext cx="438150" cy="1587"/>
                </a:xfrm>
                <a:prstGeom prst="line">
                  <a:avLst/>
                </a:prstGeom>
                <a:noFill/>
                <a:ln w="38100" algn="ctr">
                  <a:solidFill>
                    <a:srgbClr val="F79646"/>
                  </a:solidFill>
                  <a:round/>
                  <a:headEnd/>
                  <a:tailEnd/>
                </a:ln>
              </p:spPr>
            </p:cxnSp>
            <p:cxnSp>
              <p:nvCxnSpPr>
                <p:cNvPr id="200" name="Gerade Verbindung 197"/>
                <p:cNvCxnSpPr>
                  <a:cxnSpLocks noChangeShapeType="1"/>
                </p:cNvCxnSpPr>
                <p:nvPr/>
              </p:nvCxnSpPr>
              <p:spPr bwMode="auto">
                <a:xfrm rot="5400000" flipH="1" flipV="1">
                  <a:off x="22883405" y="6685342"/>
                  <a:ext cx="1243012" cy="1587"/>
                </a:xfrm>
                <a:prstGeom prst="line">
                  <a:avLst/>
                </a:prstGeom>
                <a:noFill/>
                <a:ln w="38100" algn="ctr">
                  <a:solidFill>
                    <a:srgbClr val="4F81BD"/>
                  </a:solidFill>
                  <a:round/>
                  <a:headEnd/>
                  <a:tailEnd/>
                </a:ln>
              </p:spPr>
            </p:cxnSp>
            <p:cxnSp>
              <p:nvCxnSpPr>
                <p:cNvPr id="201" name="Gerade Verbindung 198"/>
                <p:cNvCxnSpPr>
                  <a:cxnSpLocks noChangeShapeType="1"/>
                </p:cNvCxnSpPr>
                <p:nvPr/>
              </p:nvCxnSpPr>
              <p:spPr bwMode="auto">
                <a:xfrm rot="5400000" flipH="1" flipV="1">
                  <a:off x="23029455" y="6977442"/>
                  <a:ext cx="658812" cy="1587"/>
                </a:xfrm>
                <a:prstGeom prst="line">
                  <a:avLst/>
                </a:prstGeom>
                <a:noFill/>
                <a:ln w="38100" algn="ctr">
                  <a:solidFill>
                    <a:srgbClr val="4F81BD"/>
                  </a:solidFill>
                  <a:round/>
                  <a:headEnd/>
                  <a:tailEnd/>
                </a:ln>
              </p:spPr>
            </p:cxnSp>
            <p:cxnSp>
              <p:nvCxnSpPr>
                <p:cNvPr id="202" name="Gerade Verbindung 199"/>
                <p:cNvCxnSpPr>
                  <a:cxnSpLocks noChangeShapeType="1"/>
                </p:cNvCxnSpPr>
                <p:nvPr/>
              </p:nvCxnSpPr>
              <p:spPr bwMode="auto">
                <a:xfrm rot="5400000" flipH="1" flipV="1">
                  <a:off x="22990561" y="7089361"/>
                  <a:ext cx="438150" cy="1587"/>
                </a:xfrm>
                <a:prstGeom prst="line">
                  <a:avLst/>
                </a:prstGeom>
                <a:noFill/>
                <a:ln w="38100" algn="ctr">
                  <a:solidFill>
                    <a:srgbClr val="4F81BD"/>
                  </a:solidFill>
                  <a:round/>
                  <a:headEnd/>
                  <a:tailEnd/>
                </a:ln>
              </p:spPr>
            </p:cxnSp>
            <p:cxnSp>
              <p:nvCxnSpPr>
                <p:cNvPr id="203" name="Gerade Verbindung 212"/>
                <p:cNvCxnSpPr>
                  <a:cxnSpLocks noChangeShapeType="1"/>
                </p:cNvCxnSpPr>
                <p:nvPr/>
              </p:nvCxnSpPr>
              <p:spPr bwMode="auto">
                <a:xfrm rot="10800000">
                  <a:off x="20841879" y="7309230"/>
                  <a:ext cx="3835400" cy="1587"/>
                </a:xfrm>
                <a:prstGeom prst="line">
                  <a:avLst/>
                </a:prstGeom>
                <a:noFill/>
                <a:ln w="38100" cap="rnd" algn="ctr">
                  <a:solidFill>
                    <a:schemeClr val="tx1"/>
                  </a:solidFill>
                  <a:round/>
                  <a:headEnd/>
                  <a:tailEnd/>
                </a:ln>
              </p:spPr>
            </p:cxnSp>
          </p:grpSp>
          <p:cxnSp>
            <p:nvCxnSpPr>
              <p:cNvPr id="204" name="Straight Arrow Connector 203"/>
              <p:cNvCxnSpPr/>
              <p:nvPr/>
            </p:nvCxnSpPr>
            <p:spPr bwMode="auto">
              <a:xfrm>
                <a:off x="13631710" y="12582532"/>
                <a:ext cx="2361000" cy="0"/>
              </a:xfrm>
              <a:prstGeom prst="straightConnector1">
                <a:avLst/>
              </a:prstGeom>
              <a:noFill/>
              <a:ln w="38100" algn="ctr">
                <a:solidFill>
                  <a:schemeClr val="tx2">
                    <a:lumMod val="65000"/>
                    <a:lumOff val="35000"/>
                  </a:schemeClr>
                </a:solidFill>
                <a:round/>
                <a:headEnd/>
                <a:tailEnd type="stealth"/>
              </a:ln>
            </p:spPr>
          </p:cxnSp>
          <p:sp>
            <p:nvSpPr>
              <p:cNvPr id="205" name="Rectangle 1584"/>
              <p:cNvSpPr>
                <a:spLocks noChangeArrowheads="1"/>
              </p:cNvSpPr>
              <p:nvPr/>
            </p:nvSpPr>
            <p:spPr bwMode="auto">
              <a:xfrm>
                <a:off x="11039284" y="16034577"/>
                <a:ext cx="10665849" cy="1723549"/>
              </a:xfrm>
              <a:prstGeom prst="rect">
                <a:avLst/>
              </a:prstGeom>
              <a:noFill/>
              <a:ln w="12700">
                <a:noFill/>
                <a:miter lim="800000"/>
                <a:headEnd/>
                <a:tailEnd/>
              </a:ln>
            </p:spPr>
            <p:txBody>
              <a:bodyPr wrap="square" lIns="0" tIns="0" rIns="0" bIns="0">
                <a:spAutoFit/>
              </a:bodyPr>
              <a:lstStyle/>
              <a:p>
                <a:pPr marL="642938" indent="-642938" defTabSz="762000" eaLnBrk="0" hangingPunct="0"/>
                <a:endParaRPr lang="en-GB" sz="3200" b="0" dirty="0">
                  <a:solidFill>
                    <a:schemeClr val="tx1"/>
                  </a:solidFill>
                  <a:latin typeface="Verdana" pitchFamily="34" charset="0"/>
                </a:endParaRPr>
              </a:p>
              <a:p>
                <a:pPr defTabSz="762000" eaLnBrk="0" hangingPunct="0"/>
                <a:r>
                  <a:rPr lang="en-GB" sz="3200" b="0" dirty="0" smtClean="0">
                    <a:solidFill>
                      <a:schemeClr val="tx1"/>
                    </a:solidFill>
                    <a:latin typeface="Verdana" pitchFamily="34" charset="0"/>
                  </a:rPr>
                  <a:t>4) Check</a:t>
                </a:r>
                <a:r>
                  <a:rPr lang="en-GB" sz="3200" b="0" dirty="0">
                    <a:solidFill>
                      <a:schemeClr val="tx1"/>
                    </a:solidFill>
                    <a:latin typeface="Verdana" pitchFamily="34" charset="0"/>
                  </a:rPr>
                  <a:t>, if a calculated m/z ratio is </a:t>
                </a:r>
                <a:r>
                  <a:rPr lang="en-GB" sz="3200" b="0" dirty="0" smtClean="0">
                    <a:solidFill>
                      <a:schemeClr val="tx1"/>
                    </a:solidFill>
                    <a:latin typeface="Verdana" pitchFamily="34" charset="0"/>
                  </a:rPr>
                  <a:t>present</a:t>
                </a:r>
                <a:endParaRPr lang="en-GB" sz="3200" b="0" dirty="0">
                  <a:solidFill>
                    <a:schemeClr val="tx1"/>
                  </a:solidFill>
                  <a:latin typeface="Verdana" pitchFamily="34" charset="0"/>
                </a:endParaRPr>
              </a:p>
              <a:p>
                <a:pPr defTabSz="762000" eaLnBrk="0" hangingPunct="0"/>
                <a:endParaRPr lang="en-GB" b="0" dirty="0">
                  <a:solidFill>
                    <a:schemeClr val="tx1"/>
                  </a:solidFill>
                  <a:latin typeface="Verdana" pitchFamily="34" charset="0"/>
                </a:endParaRPr>
              </a:p>
              <a:p>
                <a:pPr defTabSz="762000" eaLnBrk="0" hangingPunct="0"/>
                <a:r>
                  <a:rPr lang="en-GB" b="0" dirty="0" smtClean="0">
                    <a:solidFill>
                      <a:schemeClr val="tx1"/>
                    </a:solidFill>
                    <a:latin typeface="Verdana" pitchFamily="34" charset="0"/>
                  </a:rPr>
                  <a:t>[Parameters: </a:t>
                </a:r>
                <a:r>
                  <a:rPr lang="en-GB" b="0" dirty="0">
                    <a:solidFill>
                      <a:schemeClr val="tx1"/>
                    </a:solidFill>
                    <a:latin typeface="Verdana" pitchFamily="34" charset="0"/>
                  </a:rPr>
                  <a:t>Max. mass deviation (+/-) </a:t>
                </a:r>
                <a:r>
                  <a:rPr lang="en-GB" b="0" dirty="0" smtClean="0">
                    <a:solidFill>
                      <a:schemeClr val="tx1"/>
                    </a:solidFill>
                    <a:latin typeface="Verdana" pitchFamily="34" charset="0"/>
                  </a:rPr>
                  <a:t>ppm]</a:t>
                </a:r>
              </a:p>
            </p:txBody>
          </p:sp>
          <p:cxnSp>
            <p:nvCxnSpPr>
              <p:cNvPr id="206" name="Gerade Verbindung 212"/>
              <p:cNvCxnSpPr>
                <a:cxnSpLocks noChangeShapeType="1"/>
              </p:cNvCxnSpPr>
              <p:nvPr/>
            </p:nvCxnSpPr>
            <p:spPr bwMode="auto">
              <a:xfrm rot="16200000" flipH="1">
                <a:off x="14282442" y="14475198"/>
                <a:ext cx="3275495" cy="0"/>
              </a:xfrm>
              <a:prstGeom prst="line">
                <a:avLst/>
              </a:prstGeom>
              <a:noFill/>
              <a:ln w="38100" cap="rnd" algn="ctr">
                <a:solidFill>
                  <a:srgbClr val="92D050"/>
                </a:solidFill>
                <a:prstDash val="dash"/>
                <a:round/>
                <a:headEnd/>
                <a:tailEnd/>
              </a:ln>
            </p:spPr>
          </p:cxnSp>
          <p:cxnSp>
            <p:nvCxnSpPr>
              <p:cNvPr id="207" name="Gerade Verbindung 212"/>
              <p:cNvCxnSpPr>
                <a:cxnSpLocks noChangeShapeType="1"/>
              </p:cNvCxnSpPr>
              <p:nvPr/>
            </p:nvCxnSpPr>
            <p:spPr bwMode="auto">
              <a:xfrm rot="16200000" flipH="1">
                <a:off x="14523241" y="14474663"/>
                <a:ext cx="3275495" cy="0"/>
              </a:xfrm>
              <a:prstGeom prst="line">
                <a:avLst/>
              </a:prstGeom>
              <a:noFill/>
              <a:ln w="38100" cap="rnd" algn="ctr">
                <a:solidFill>
                  <a:srgbClr val="92D050"/>
                </a:solidFill>
                <a:prstDash val="dash"/>
                <a:round/>
                <a:headEnd/>
                <a:tailEnd/>
              </a:ln>
            </p:spPr>
          </p:cxnSp>
          <p:sp>
            <p:nvSpPr>
              <p:cNvPr id="209" name="Rectangle 1584"/>
              <p:cNvSpPr>
                <a:spLocks noChangeArrowheads="1"/>
              </p:cNvSpPr>
              <p:nvPr/>
            </p:nvSpPr>
            <p:spPr bwMode="auto">
              <a:xfrm>
                <a:off x="16441042" y="12705889"/>
                <a:ext cx="3967415" cy="984885"/>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Allowed m/z error (</a:t>
                </a:r>
                <a:r>
                  <a:rPr lang="en-GB" sz="3200" b="0" dirty="0" err="1" smtClean="0">
                    <a:solidFill>
                      <a:schemeClr val="tx1"/>
                    </a:solidFill>
                    <a:latin typeface="Verdana" pitchFamily="34" charset="0"/>
                  </a:rPr>
                  <a:t>e.g</a:t>
                </a:r>
                <a:r>
                  <a:rPr lang="en-GB" sz="3200" b="0" dirty="0" smtClean="0">
                    <a:solidFill>
                      <a:schemeClr val="tx1"/>
                    </a:solidFill>
                    <a:latin typeface="Verdana" pitchFamily="34" charset="0"/>
                  </a:rPr>
                  <a:t>: 3 ppm)</a:t>
                </a:r>
              </a:p>
            </p:txBody>
          </p:sp>
          <p:sp>
            <p:nvSpPr>
              <p:cNvPr id="210" name="Rectangle 1584"/>
              <p:cNvSpPr>
                <a:spLocks noChangeArrowheads="1"/>
              </p:cNvSpPr>
              <p:nvPr/>
            </p:nvSpPr>
            <p:spPr bwMode="auto">
              <a:xfrm>
                <a:off x="13174462" y="11860162"/>
                <a:ext cx="3699039" cy="492443"/>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34 Carbon atoms</a:t>
                </a:r>
              </a:p>
            </p:txBody>
          </p:sp>
        </p:grpSp>
      </p:grpSp>
    </p:spTree>
    <p:extLst>
      <p:ext uri="{BB962C8B-B14F-4D97-AF65-F5344CB8AC3E}">
        <p14:creationId xmlns:p14="http://schemas.microsoft.com/office/powerpoint/2010/main" val="320311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 Box 139"/>
          <p:cNvSpPr txBox="1">
            <a:spLocks noChangeArrowheads="1"/>
          </p:cNvSpPr>
          <p:nvPr/>
        </p:nvSpPr>
        <p:spPr bwMode="auto">
          <a:xfrm>
            <a:off x="7291297" y="2613825"/>
            <a:ext cx="17364600" cy="1061829"/>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tIns="0">
            <a:spAutoFit/>
          </a:bodyPr>
          <a:lstStyle/>
          <a:p>
            <a:pPr algn="ctr" eaLnBrk="0" hangingPunct="0">
              <a:defRPr/>
            </a:pPr>
            <a:r>
              <a:rPr lang="en-GB" sz="6600" dirty="0" err="1" smtClean="0">
                <a:solidFill>
                  <a:schemeClr val="accent4">
                    <a:lumMod val="85000"/>
                    <a:lumOff val="15000"/>
                  </a:schemeClr>
                </a:solidFill>
                <a:latin typeface="Cambria" pitchFamily="18" charset="0"/>
              </a:rPr>
              <a:t>PyMetExtract</a:t>
            </a:r>
            <a:r>
              <a:rPr lang="en-GB" sz="6600" dirty="0" smtClean="0">
                <a:solidFill>
                  <a:schemeClr val="accent4">
                    <a:lumMod val="85000"/>
                    <a:lumOff val="15000"/>
                  </a:schemeClr>
                </a:solidFill>
                <a:latin typeface="Cambria" pitchFamily="18" charset="0"/>
              </a:rPr>
              <a:t>: From Raw data to features [II]</a:t>
            </a:r>
            <a:endParaRPr lang="en-GB" sz="6600" dirty="0">
              <a:solidFill>
                <a:schemeClr val="accent4">
                  <a:lumMod val="85000"/>
                  <a:lumOff val="15000"/>
                </a:schemeClr>
              </a:solidFill>
              <a:latin typeface="Cambria" pitchFamily="18" charset="0"/>
            </a:endParaRPr>
          </a:p>
        </p:txBody>
      </p:sp>
      <p:sp>
        <p:nvSpPr>
          <p:cNvPr id="230" name="Rectangle 1584"/>
          <p:cNvSpPr>
            <a:spLocks noChangeArrowheads="1"/>
          </p:cNvSpPr>
          <p:nvPr/>
        </p:nvSpPr>
        <p:spPr bwMode="auto">
          <a:xfrm>
            <a:off x="7447197" y="3675654"/>
            <a:ext cx="17173755" cy="5663089"/>
          </a:xfrm>
          <a:prstGeom prst="rect">
            <a:avLst/>
          </a:prstGeom>
          <a:noFill/>
          <a:ln w="12700">
            <a:noFill/>
            <a:miter lim="800000"/>
            <a:headEnd/>
            <a:tailEnd/>
          </a:ln>
        </p:spPr>
        <p:txBody>
          <a:bodyPr wrap="square" lIns="0" tIns="0" rIns="0" bIns="0">
            <a:spAutoFit/>
          </a:bodyPr>
          <a:lstStyle/>
          <a:p>
            <a:pPr algn="just" defTabSz="762000" eaLnBrk="0" hangingPunct="0"/>
            <a:endParaRPr lang="en-GB" sz="3200" b="0" dirty="0" smtClean="0">
              <a:solidFill>
                <a:schemeClr val="tx1"/>
              </a:solidFill>
              <a:latin typeface="Verdana" pitchFamily="34" charset="0"/>
            </a:endParaRPr>
          </a:p>
          <a:p>
            <a:pPr algn="just" defTabSz="762000" eaLnBrk="0" hangingPunct="0"/>
            <a:r>
              <a:rPr lang="en-GB" sz="3200" b="0" dirty="0" smtClean="0">
                <a:solidFill>
                  <a:schemeClr val="tx1"/>
                </a:solidFill>
                <a:latin typeface="Verdana" pitchFamily="34" charset="0"/>
              </a:rPr>
              <a:t>Mass peak grouping aim is to find found m/z values and cluster them together to avoid multiple m/z value peak picking therefore reducing the computational effort required. To perform this step, a hierarchical clustering algorithm is used. First, all extracted m/z ratios having the same number of carbon atoms are clustered together. During the tree splitting step only those clusters remain which have a delta ppm difference between their highest and lowest m/z ration less than a user defined value (typical setting: a multiple of the machine mass accuracy). This is repeated for all number of carbon atoms allowed for the data analysis. </a:t>
            </a:r>
          </a:p>
          <a:p>
            <a:pPr algn="just" defTabSz="762000" eaLnBrk="0" hangingPunct="0"/>
            <a:endParaRPr lang="en-GB" sz="3200" b="0" dirty="0" smtClean="0">
              <a:solidFill>
                <a:schemeClr val="tx1"/>
              </a:solidFill>
              <a:latin typeface="Verdana" pitchFamily="34" charset="0"/>
            </a:endParaRPr>
          </a:p>
          <a:p>
            <a:pPr algn="just" defTabSz="762000" eaLnBrk="0" hangingPunct="0"/>
            <a:r>
              <a:rPr lang="en-GB" b="0" dirty="0">
                <a:solidFill>
                  <a:schemeClr val="tx1"/>
                </a:solidFill>
                <a:latin typeface="Verdana" pitchFamily="34" charset="0"/>
              </a:rPr>
              <a:t>Parameters: </a:t>
            </a:r>
            <a:r>
              <a:rPr lang="en-GB" b="0" dirty="0" smtClean="0">
                <a:solidFill>
                  <a:schemeClr val="tx1"/>
                </a:solidFill>
                <a:latin typeface="Verdana" pitchFamily="34" charset="0"/>
              </a:rPr>
              <a:t>Min. Spectra, </a:t>
            </a:r>
            <a:r>
              <a:rPr lang="en-GB" b="0" dirty="0" err="1" smtClean="0">
                <a:solidFill>
                  <a:schemeClr val="tx1"/>
                </a:solidFill>
                <a:latin typeface="Verdana" pitchFamily="34" charset="0"/>
              </a:rPr>
              <a:t>Clust</a:t>
            </a:r>
            <a:r>
              <a:rPr lang="en-GB" b="0" dirty="0" smtClean="0">
                <a:solidFill>
                  <a:schemeClr val="tx1"/>
                </a:solidFill>
                <a:latin typeface="Verdana" pitchFamily="34" charset="0"/>
              </a:rPr>
              <a:t> PPM]</a:t>
            </a:r>
            <a:endParaRPr lang="en-GB" b="0" dirty="0">
              <a:solidFill>
                <a:schemeClr val="tx1"/>
              </a:solidFill>
              <a:latin typeface="Verdana" pitchFamily="34" charset="0"/>
            </a:endParaRPr>
          </a:p>
          <a:p>
            <a:pPr algn="just" defTabSz="762000" eaLnBrk="0" hangingPunct="0"/>
            <a:endParaRPr lang="en-GB" b="0" dirty="0" smtClean="0">
              <a:solidFill>
                <a:schemeClr val="tx1"/>
              </a:solidFill>
              <a:latin typeface="Verdana" pitchFamily="34" charset="0"/>
            </a:endParaRPr>
          </a:p>
        </p:txBody>
      </p:sp>
      <p:grpSp>
        <p:nvGrpSpPr>
          <p:cNvPr id="255" name="Group 254"/>
          <p:cNvGrpSpPr/>
          <p:nvPr/>
        </p:nvGrpSpPr>
        <p:grpSpPr>
          <a:xfrm>
            <a:off x="3175880" y="11825060"/>
            <a:ext cx="25716387" cy="14715308"/>
            <a:chOff x="3143799" y="10508698"/>
            <a:chExt cx="25716387" cy="14715308"/>
          </a:xfrm>
        </p:grpSpPr>
        <p:cxnSp>
          <p:nvCxnSpPr>
            <p:cNvPr id="134" name="Gerade Verbindung 205"/>
            <p:cNvCxnSpPr>
              <a:cxnSpLocks noChangeShapeType="1"/>
            </p:cNvCxnSpPr>
            <p:nvPr/>
          </p:nvCxnSpPr>
          <p:spPr bwMode="auto">
            <a:xfrm>
              <a:off x="3935638" y="10508698"/>
              <a:ext cx="1" cy="14230689"/>
            </a:xfrm>
            <a:prstGeom prst="line">
              <a:avLst/>
            </a:prstGeom>
            <a:noFill/>
            <a:ln w="38100" cap="rnd" algn="ctr">
              <a:solidFill>
                <a:schemeClr val="tx1"/>
              </a:solidFill>
              <a:round/>
              <a:headEnd/>
              <a:tailEnd/>
            </a:ln>
          </p:spPr>
        </p:cxnSp>
        <p:sp>
          <p:nvSpPr>
            <p:cNvPr id="138" name="Rectangle 1584"/>
            <p:cNvSpPr>
              <a:spLocks noChangeArrowheads="1"/>
            </p:cNvSpPr>
            <p:nvPr/>
          </p:nvSpPr>
          <p:spPr bwMode="auto">
            <a:xfrm rot="16200000">
              <a:off x="2055283" y="22750484"/>
              <a:ext cx="2759243" cy="582211"/>
            </a:xfrm>
            <a:prstGeom prst="rect">
              <a:avLst/>
            </a:prstGeom>
            <a:noFill/>
            <a:ln w="12700">
              <a:noFill/>
              <a:miter lim="800000"/>
              <a:headEnd/>
              <a:tailEnd/>
            </a:ln>
          </p:spPr>
          <p:txBody>
            <a:bodyPr lIns="0" tIns="44450" rIns="0" bIns="44450">
              <a:spAutoFit/>
            </a:bodyPr>
            <a:lstStyle/>
            <a:p>
              <a:pPr defTabSz="762000" eaLnBrk="0" hangingPunct="0"/>
              <a:r>
                <a:rPr lang="en-GB" sz="3200" b="0" dirty="0" smtClean="0">
                  <a:solidFill>
                    <a:schemeClr val="tx1"/>
                  </a:solidFill>
                  <a:latin typeface="Verdana" pitchFamily="34" charset="0"/>
                </a:rPr>
                <a:t>m/z</a:t>
              </a:r>
              <a:endParaRPr lang="en-GB" sz="3200" b="0" dirty="0">
                <a:solidFill>
                  <a:schemeClr val="tx1"/>
                </a:solidFill>
                <a:latin typeface="Verdana" pitchFamily="34" charset="0"/>
              </a:endParaRPr>
            </a:p>
          </p:txBody>
        </p:sp>
        <p:sp>
          <p:nvSpPr>
            <p:cNvPr id="139" name="Rectangle 1584"/>
            <p:cNvSpPr>
              <a:spLocks noChangeArrowheads="1"/>
            </p:cNvSpPr>
            <p:nvPr/>
          </p:nvSpPr>
          <p:spPr bwMode="auto">
            <a:xfrm>
              <a:off x="3938421" y="24731563"/>
              <a:ext cx="2759243" cy="492443"/>
            </a:xfrm>
            <a:prstGeom prst="rect">
              <a:avLst/>
            </a:prstGeom>
            <a:noFill/>
            <a:ln w="12700">
              <a:noFill/>
              <a:miter lim="800000"/>
              <a:headEnd/>
              <a:tailEnd/>
            </a:ln>
          </p:spPr>
          <p:txBody>
            <a:bodyPr lIns="0" tIns="0" rIns="0" bIns="0">
              <a:spAutoFit/>
            </a:bodyPr>
            <a:lstStyle/>
            <a:p>
              <a:pPr defTabSz="762000" eaLnBrk="0" hangingPunct="0"/>
              <a:r>
                <a:rPr lang="en-GB" sz="3200" b="0" dirty="0" smtClean="0">
                  <a:solidFill>
                    <a:schemeClr val="tx1"/>
                  </a:solidFill>
                  <a:latin typeface="Verdana" pitchFamily="34" charset="0"/>
                </a:rPr>
                <a:t>Time</a:t>
              </a:r>
              <a:endParaRPr lang="en-GB" sz="3200" b="0" dirty="0">
                <a:solidFill>
                  <a:schemeClr val="tx1"/>
                </a:solidFill>
                <a:latin typeface="Verdana" pitchFamily="34" charset="0"/>
              </a:endParaRPr>
            </a:p>
          </p:txBody>
        </p:sp>
        <p:cxnSp>
          <p:nvCxnSpPr>
            <p:cNvPr id="154" name="Gerade Verbindung 212"/>
            <p:cNvCxnSpPr>
              <a:cxnSpLocks noChangeShapeType="1"/>
            </p:cNvCxnSpPr>
            <p:nvPr/>
          </p:nvCxnSpPr>
          <p:spPr bwMode="auto">
            <a:xfrm flipH="1">
              <a:off x="3938247" y="24739388"/>
              <a:ext cx="14230863" cy="0"/>
            </a:xfrm>
            <a:prstGeom prst="line">
              <a:avLst/>
            </a:prstGeom>
            <a:noFill/>
            <a:ln w="38100" cap="rnd" algn="ctr">
              <a:solidFill>
                <a:schemeClr val="tx1"/>
              </a:solidFill>
              <a:round/>
              <a:headEnd/>
              <a:tailEnd/>
            </a:ln>
          </p:spPr>
        </p:cxnSp>
        <p:sp>
          <p:nvSpPr>
            <p:cNvPr id="224" name="Oval 223"/>
            <p:cNvSpPr/>
            <p:nvPr/>
          </p:nvSpPr>
          <p:spPr bwMode="auto">
            <a:xfrm rot="5400000">
              <a:off x="4949739" y="17286084"/>
              <a:ext cx="426480" cy="42648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62" name="Oval 161"/>
            <p:cNvSpPr/>
            <p:nvPr/>
          </p:nvSpPr>
          <p:spPr bwMode="auto">
            <a:xfrm rot="5400000">
              <a:off x="5556583" y="17358321"/>
              <a:ext cx="426480" cy="42648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63" name="Oval 162"/>
            <p:cNvSpPr/>
            <p:nvPr/>
          </p:nvSpPr>
          <p:spPr bwMode="auto">
            <a:xfrm rot="5400000">
              <a:off x="6278953" y="17286084"/>
              <a:ext cx="426480" cy="42648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64" name="Oval 163"/>
            <p:cNvSpPr/>
            <p:nvPr/>
          </p:nvSpPr>
          <p:spPr bwMode="auto">
            <a:xfrm rot="5400000">
              <a:off x="6733457" y="17311467"/>
              <a:ext cx="426480" cy="42648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65" name="Oval 164"/>
            <p:cNvSpPr/>
            <p:nvPr/>
          </p:nvSpPr>
          <p:spPr bwMode="auto">
            <a:xfrm rot="5400000">
              <a:off x="7340301" y="17383704"/>
              <a:ext cx="426480" cy="42648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66" name="Oval 165"/>
            <p:cNvSpPr/>
            <p:nvPr/>
          </p:nvSpPr>
          <p:spPr bwMode="auto">
            <a:xfrm rot="5400000">
              <a:off x="8062671" y="17311467"/>
              <a:ext cx="426480" cy="426480"/>
            </a:xfrm>
            <a:prstGeom prst="ellips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67" name="Oval 166"/>
            <p:cNvSpPr/>
            <p:nvPr/>
          </p:nvSpPr>
          <p:spPr bwMode="auto">
            <a:xfrm rot="5400000">
              <a:off x="7220777" y="22229187"/>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68" name="Oval 167"/>
            <p:cNvSpPr/>
            <p:nvPr/>
          </p:nvSpPr>
          <p:spPr bwMode="auto">
            <a:xfrm rot="5400000">
              <a:off x="7827621" y="22301424"/>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69" name="Oval 168"/>
            <p:cNvSpPr/>
            <p:nvPr/>
          </p:nvSpPr>
          <p:spPr bwMode="auto">
            <a:xfrm rot="5400000">
              <a:off x="8549991" y="22187787"/>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0" name="Oval 169"/>
            <p:cNvSpPr/>
            <p:nvPr/>
          </p:nvSpPr>
          <p:spPr bwMode="auto">
            <a:xfrm rot="5400000">
              <a:off x="9004495" y="22339203"/>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1" name="Oval 170"/>
            <p:cNvSpPr/>
            <p:nvPr/>
          </p:nvSpPr>
          <p:spPr bwMode="auto">
            <a:xfrm rot="5400000">
              <a:off x="9611339" y="22187787"/>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2" name="Oval 171"/>
            <p:cNvSpPr/>
            <p:nvPr/>
          </p:nvSpPr>
          <p:spPr bwMode="auto">
            <a:xfrm rot="5400000">
              <a:off x="10333709" y="22254570"/>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3" name="Oval 172"/>
            <p:cNvSpPr/>
            <p:nvPr/>
          </p:nvSpPr>
          <p:spPr bwMode="auto">
            <a:xfrm rot="5400000">
              <a:off x="13589883" y="22229187"/>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4" name="Oval 173"/>
            <p:cNvSpPr/>
            <p:nvPr/>
          </p:nvSpPr>
          <p:spPr bwMode="auto">
            <a:xfrm rot="5400000">
              <a:off x="14196727" y="22187787"/>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5" name="Oval 174"/>
            <p:cNvSpPr/>
            <p:nvPr/>
          </p:nvSpPr>
          <p:spPr bwMode="auto">
            <a:xfrm rot="5400000">
              <a:off x="14919097" y="22339203"/>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6" name="Oval 175"/>
            <p:cNvSpPr/>
            <p:nvPr/>
          </p:nvSpPr>
          <p:spPr bwMode="auto">
            <a:xfrm rot="5400000">
              <a:off x="15373601" y="22115550"/>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7" name="Oval 176"/>
            <p:cNvSpPr/>
            <p:nvPr/>
          </p:nvSpPr>
          <p:spPr bwMode="auto">
            <a:xfrm rot="5400000">
              <a:off x="15980445" y="22115550"/>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8" name="Oval 177"/>
            <p:cNvSpPr/>
            <p:nvPr/>
          </p:nvSpPr>
          <p:spPr bwMode="auto">
            <a:xfrm rot="5400000">
              <a:off x="16702815" y="22254570"/>
              <a:ext cx="426480" cy="42648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79" name="Oval 178"/>
            <p:cNvSpPr/>
            <p:nvPr/>
          </p:nvSpPr>
          <p:spPr bwMode="auto">
            <a:xfrm rot="5400000">
              <a:off x="8212530" y="22915488"/>
              <a:ext cx="426480" cy="426480"/>
            </a:xfrm>
            <a:prstGeom prst="ellipse">
              <a:avLst/>
            </a:prstGeom>
            <a:solidFill>
              <a:srgbClr val="BBE0E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0" name="Oval 179"/>
            <p:cNvSpPr/>
            <p:nvPr/>
          </p:nvSpPr>
          <p:spPr bwMode="auto">
            <a:xfrm rot="5400000">
              <a:off x="8819374" y="22987725"/>
              <a:ext cx="426480" cy="426480"/>
            </a:xfrm>
            <a:prstGeom prst="ellipse">
              <a:avLst/>
            </a:prstGeom>
            <a:solidFill>
              <a:srgbClr val="BBE0E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1" name="Oval 180"/>
            <p:cNvSpPr/>
            <p:nvPr/>
          </p:nvSpPr>
          <p:spPr bwMode="auto">
            <a:xfrm rot="5400000">
              <a:off x="9541744" y="22874088"/>
              <a:ext cx="426480" cy="426480"/>
            </a:xfrm>
            <a:prstGeom prst="ellipse">
              <a:avLst/>
            </a:prstGeom>
            <a:solidFill>
              <a:srgbClr val="BBE0E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2" name="Oval 181"/>
            <p:cNvSpPr/>
            <p:nvPr/>
          </p:nvSpPr>
          <p:spPr bwMode="auto">
            <a:xfrm rot="5400000">
              <a:off x="9996248" y="23025504"/>
              <a:ext cx="426480" cy="426480"/>
            </a:xfrm>
            <a:prstGeom prst="ellipse">
              <a:avLst/>
            </a:prstGeom>
            <a:solidFill>
              <a:srgbClr val="BBE0E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3" name="Oval 182"/>
            <p:cNvSpPr/>
            <p:nvPr/>
          </p:nvSpPr>
          <p:spPr bwMode="auto">
            <a:xfrm rot="5400000">
              <a:off x="10603092" y="22874088"/>
              <a:ext cx="426480" cy="426480"/>
            </a:xfrm>
            <a:prstGeom prst="ellipse">
              <a:avLst/>
            </a:prstGeom>
            <a:solidFill>
              <a:srgbClr val="BBE0E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4" name="Oval 183"/>
            <p:cNvSpPr/>
            <p:nvPr/>
          </p:nvSpPr>
          <p:spPr bwMode="auto">
            <a:xfrm rot="5400000">
              <a:off x="11325462" y="22940871"/>
              <a:ext cx="426480" cy="426480"/>
            </a:xfrm>
            <a:prstGeom prst="ellipse">
              <a:avLst/>
            </a:prstGeom>
            <a:solidFill>
              <a:srgbClr val="BBE0E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6" name="Oval 185"/>
            <p:cNvSpPr/>
            <p:nvPr/>
          </p:nvSpPr>
          <p:spPr bwMode="auto">
            <a:xfrm rot="5400000">
              <a:off x="10621697" y="13878454"/>
              <a:ext cx="426480" cy="42648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7" name="Oval 186"/>
            <p:cNvSpPr/>
            <p:nvPr/>
          </p:nvSpPr>
          <p:spPr bwMode="auto">
            <a:xfrm rot="5400000">
              <a:off x="11228541" y="13831600"/>
              <a:ext cx="426480" cy="42648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8" name="Oval 187"/>
            <p:cNvSpPr/>
            <p:nvPr/>
          </p:nvSpPr>
          <p:spPr bwMode="auto">
            <a:xfrm rot="5400000">
              <a:off x="11950911" y="13878454"/>
              <a:ext cx="426480" cy="42648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89" name="Oval 188"/>
            <p:cNvSpPr/>
            <p:nvPr/>
          </p:nvSpPr>
          <p:spPr bwMode="auto">
            <a:xfrm rot="5400000">
              <a:off x="12405415" y="13831600"/>
              <a:ext cx="426480" cy="42648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90" name="Oval 189"/>
            <p:cNvSpPr/>
            <p:nvPr/>
          </p:nvSpPr>
          <p:spPr bwMode="auto">
            <a:xfrm rot="5400000">
              <a:off x="13012259" y="13976074"/>
              <a:ext cx="426480" cy="42648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191" name="Oval 190"/>
            <p:cNvSpPr/>
            <p:nvPr/>
          </p:nvSpPr>
          <p:spPr bwMode="auto">
            <a:xfrm rot="5400000">
              <a:off x="13734629" y="14127490"/>
              <a:ext cx="426480" cy="42648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cxnSp>
          <p:nvCxnSpPr>
            <p:cNvPr id="228" name="Straight Connector 227"/>
            <p:cNvCxnSpPr/>
            <p:nvPr/>
          </p:nvCxnSpPr>
          <p:spPr bwMode="auto">
            <a:xfrm>
              <a:off x="18228093" y="13976074"/>
              <a:ext cx="255679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95" name="Straight Connector 194"/>
            <p:cNvCxnSpPr/>
            <p:nvPr/>
          </p:nvCxnSpPr>
          <p:spPr bwMode="auto">
            <a:xfrm>
              <a:off x="18241347" y="14128474"/>
              <a:ext cx="255679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96" name="Straight Connector 195"/>
            <p:cNvCxnSpPr/>
            <p:nvPr/>
          </p:nvCxnSpPr>
          <p:spPr bwMode="auto">
            <a:xfrm>
              <a:off x="18241347" y="14332804"/>
              <a:ext cx="255679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97" name="Straight Connector 196"/>
            <p:cNvCxnSpPr/>
            <p:nvPr/>
          </p:nvCxnSpPr>
          <p:spPr bwMode="auto">
            <a:xfrm>
              <a:off x="18241347" y="14485204"/>
              <a:ext cx="255679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98" name="Straight Connector 197"/>
            <p:cNvCxnSpPr/>
            <p:nvPr/>
          </p:nvCxnSpPr>
          <p:spPr bwMode="auto">
            <a:xfrm>
              <a:off x="18228093" y="17226739"/>
              <a:ext cx="2556792"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cxnSp>
          <p:nvCxnSpPr>
            <p:cNvPr id="199" name="Straight Connector 198"/>
            <p:cNvCxnSpPr/>
            <p:nvPr/>
          </p:nvCxnSpPr>
          <p:spPr bwMode="auto">
            <a:xfrm>
              <a:off x="18241347" y="17379139"/>
              <a:ext cx="2556792"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cxnSp>
          <p:nvCxnSpPr>
            <p:cNvPr id="200" name="Straight Connector 199"/>
            <p:cNvCxnSpPr/>
            <p:nvPr/>
          </p:nvCxnSpPr>
          <p:spPr bwMode="auto">
            <a:xfrm>
              <a:off x="18241347" y="17583469"/>
              <a:ext cx="2556792"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cxnSp>
          <p:nvCxnSpPr>
            <p:cNvPr id="201" name="Straight Connector 200"/>
            <p:cNvCxnSpPr/>
            <p:nvPr/>
          </p:nvCxnSpPr>
          <p:spPr bwMode="auto">
            <a:xfrm>
              <a:off x="18241347" y="17735869"/>
              <a:ext cx="2556792"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cxnSp>
          <p:nvCxnSpPr>
            <p:cNvPr id="202" name="Straight Connector 201"/>
            <p:cNvCxnSpPr/>
            <p:nvPr/>
          </p:nvCxnSpPr>
          <p:spPr bwMode="auto">
            <a:xfrm>
              <a:off x="18228093" y="22043313"/>
              <a:ext cx="2556792" cy="0"/>
            </a:xfrm>
            <a:prstGeom prst="line">
              <a:avLst/>
            </a:prstGeom>
            <a:solidFill>
              <a:schemeClr val="accent1"/>
            </a:solidFill>
            <a:ln w="9525" cap="flat" cmpd="sng" algn="ctr">
              <a:solidFill>
                <a:srgbClr val="92D050"/>
              </a:solidFill>
              <a:prstDash val="solid"/>
              <a:round/>
              <a:headEnd type="none" w="med" len="med"/>
              <a:tailEnd type="none" w="med" len="med"/>
            </a:ln>
            <a:effectLst/>
          </p:spPr>
        </p:cxnSp>
        <p:cxnSp>
          <p:nvCxnSpPr>
            <p:cNvPr id="203" name="Straight Connector 202"/>
            <p:cNvCxnSpPr/>
            <p:nvPr/>
          </p:nvCxnSpPr>
          <p:spPr bwMode="auto">
            <a:xfrm>
              <a:off x="18241347" y="22195713"/>
              <a:ext cx="2556792" cy="0"/>
            </a:xfrm>
            <a:prstGeom prst="line">
              <a:avLst/>
            </a:prstGeom>
            <a:solidFill>
              <a:schemeClr val="accent1"/>
            </a:solidFill>
            <a:ln w="9525" cap="flat" cmpd="sng" algn="ctr">
              <a:solidFill>
                <a:srgbClr val="92D050"/>
              </a:solidFill>
              <a:prstDash val="solid"/>
              <a:round/>
              <a:headEnd type="none" w="med" len="med"/>
              <a:tailEnd type="none" w="med" len="med"/>
            </a:ln>
            <a:effectLst/>
          </p:spPr>
        </p:cxnSp>
        <p:cxnSp>
          <p:nvCxnSpPr>
            <p:cNvPr id="204" name="Straight Connector 203"/>
            <p:cNvCxnSpPr/>
            <p:nvPr/>
          </p:nvCxnSpPr>
          <p:spPr bwMode="auto">
            <a:xfrm>
              <a:off x="18241347" y="22400043"/>
              <a:ext cx="2556792" cy="0"/>
            </a:xfrm>
            <a:prstGeom prst="line">
              <a:avLst/>
            </a:prstGeom>
            <a:solidFill>
              <a:schemeClr val="accent1"/>
            </a:solidFill>
            <a:ln w="9525" cap="flat" cmpd="sng" algn="ctr">
              <a:solidFill>
                <a:srgbClr val="92D050"/>
              </a:solidFill>
              <a:prstDash val="solid"/>
              <a:round/>
              <a:headEnd type="none" w="med" len="med"/>
              <a:tailEnd type="none" w="med" len="med"/>
            </a:ln>
            <a:effectLst/>
          </p:spPr>
        </p:cxnSp>
        <p:cxnSp>
          <p:nvCxnSpPr>
            <p:cNvPr id="205" name="Straight Connector 204"/>
            <p:cNvCxnSpPr/>
            <p:nvPr/>
          </p:nvCxnSpPr>
          <p:spPr bwMode="auto">
            <a:xfrm>
              <a:off x="18241347" y="22552443"/>
              <a:ext cx="2556792" cy="0"/>
            </a:xfrm>
            <a:prstGeom prst="line">
              <a:avLst/>
            </a:prstGeom>
            <a:solidFill>
              <a:schemeClr val="accent1"/>
            </a:solidFill>
            <a:ln w="9525" cap="flat" cmpd="sng" algn="ctr">
              <a:solidFill>
                <a:srgbClr val="92D050"/>
              </a:solidFill>
              <a:prstDash val="solid"/>
              <a:round/>
              <a:headEnd type="none" w="med" len="med"/>
              <a:tailEnd type="none" w="med" len="med"/>
            </a:ln>
            <a:effectLst/>
          </p:spPr>
        </p:cxnSp>
        <p:cxnSp>
          <p:nvCxnSpPr>
            <p:cNvPr id="206" name="Straight Connector 205"/>
            <p:cNvCxnSpPr/>
            <p:nvPr/>
          </p:nvCxnSpPr>
          <p:spPr bwMode="auto">
            <a:xfrm>
              <a:off x="18241347" y="22870016"/>
              <a:ext cx="2556792" cy="0"/>
            </a:xfrm>
            <a:prstGeom prst="line">
              <a:avLst/>
            </a:prstGeom>
            <a:solidFill>
              <a:schemeClr val="accent1"/>
            </a:solidFill>
            <a:ln w="9525" cap="flat" cmpd="sng" algn="ctr">
              <a:solidFill>
                <a:srgbClr val="BBE0E3"/>
              </a:solidFill>
              <a:prstDash val="solid"/>
              <a:round/>
              <a:headEnd type="none" w="med" len="med"/>
              <a:tailEnd type="none" w="med" len="med"/>
            </a:ln>
            <a:effectLst/>
          </p:spPr>
        </p:cxnSp>
        <p:cxnSp>
          <p:nvCxnSpPr>
            <p:cNvPr id="207" name="Straight Connector 206"/>
            <p:cNvCxnSpPr/>
            <p:nvPr/>
          </p:nvCxnSpPr>
          <p:spPr bwMode="auto">
            <a:xfrm>
              <a:off x="18241347" y="23022416"/>
              <a:ext cx="2556792" cy="0"/>
            </a:xfrm>
            <a:prstGeom prst="line">
              <a:avLst/>
            </a:prstGeom>
            <a:solidFill>
              <a:schemeClr val="accent1"/>
            </a:solidFill>
            <a:ln w="9525" cap="flat" cmpd="sng" algn="ctr">
              <a:solidFill>
                <a:srgbClr val="BBE0E3"/>
              </a:solidFill>
              <a:prstDash val="solid"/>
              <a:round/>
              <a:headEnd type="none" w="med" len="med"/>
              <a:tailEnd type="none" w="med" len="med"/>
            </a:ln>
            <a:effectLst/>
          </p:spPr>
        </p:cxnSp>
        <p:cxnSp>
          <p:nvCxnSpPr>
            <p:cNvPr id="208" name="Straight Connector 207"/>
            <p:cNvCxnSpPr/>
            <p:nvPr/>
          </p:nvCxnSpPr>
          <p:spPr bwMode="auto">
            <a:xfrm>
              <a:off x="18241347" y="23226746"/>
              <a:ext cx="2556792" cy="0"/>
            </a:xfrm>
            <a:prstGeom prst="line">
              <a:avLst/>
            </a:prstGeom>
            <a:solidFill>
              <a:schemeClr val="accent1"/>
            </a:solidFill>
            <a:ln w="9525" cap="flat" cmpd="sng" algn="ctr">
              <a:solidFill>
                <a:srgbClr val="BBE0E3"/>
              </a:solidFill>
              <a:prstDash val="solid"/>
              <a:round/>
              <a:headEnd type="none" w="med" len="med"/>
              <a:tailEnd type="none" w="med" len="med"/>
            </a:ln>
            <a:effectLst/>
          </p:spPr>
        </p:cxnSp>
        <p:cxnSp>
          <p:nvCxnSpPr>
            <p:cNvPr id="209" name="Straight Connector 208"/>
            <p:cNvCxnSpPr/>
            <p:nvPr/>
          </p:nvCxnSpPr>
          <p:spPr bwMode="auto">
            <a:xfrm>
              <a:off x="18241347" y="23379146"/>
              <a:ext cx="2556792" cy="0"/>
            </a:xfrm>
            <a:prstGeom prst="line">
              <a:avLst/>
            </a:prstGeom>
            <a:solidFill>
              <a:schemeClr val="accent1"/>
            </a:solidFill>
            <a:ln w="9525" cap="flat" cmpd="sng" algn="ctr">
              <a:solidFill>
                <a:srgbClr val="BBE0E3"/>
              </a:solidFill>
              <a:prstDash val="solid"/>
              <a:round/>
              <a:headEnd type="none" w="med" len="med"/>
              <a:tailEnd type="none" w="med" len="med"/>
            </a:ln>
            <a:effectLst/>
          </p:spPr>
        </p:cxnSp>
        <p:cxnSp>
          <p:nvCxnSpPr>
            <p:cNvPr id="232" name="Straight Connector 231"/>
            <p:cNvCxnSpPr/>
            <p:nvPr/>
          </p:nvCxnSpPr>
          <p:spPr bwMode="auto">
            <a:xfrm>
              <a:off x="20798139" y="13976074"/>
              <a:ext cx="0" cy="509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2" name="Straight Connector 211"/>
            <p:cNvCxnSpPr/>
            <p:nvPr/>
          </p:nvCxnSpPr>
          <p:spPr bwMode="auto">
            <a:xfrm>
              <a:off x="20789949" y="17230210"/>
              <a:ext cx="0" cy="509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3" name="Straight Connector 212"/>
            <p:cNvCxnSpPr/>
            <p:nvPr/>
          </p:nvCxnSpPr>
          <p:spPr bwMode="auto">
            <a:xfrm>
              <a:off x="20802516" y="22043313"/>
              <a:ext cx="0" cy="509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4" name="Straight Connector 213"/>
            <p:cNvCxnSpPr/>
            <p:nvPr/>
          </p:nvCxnSpPr>
          <p:spPr bwMode="auto">
            <a:xfrm>
              <a:off x="20802516" y="22874163"/>
              <a:ext cx="0" cy="509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4" name="Straight Connector 233"/>
            <p:cNvCxnSpPr/>
            <p:nvPr/>
          </p:nvCxnSpPr>
          <p:spPr bwMode="auto">
            <a:xfrm>
              <a:off x="20802516" y="23128728"/>
              <a:ext cx="833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7" name="Straight Connector 216"/>
            <p:cNvCxnSpPr/>
            <p:nvPr/>
          </p:nvCxnSpPr>
          <p:spPr bwMode="auto">
            <a:xfrm>
              <a:off x="20802516" y="22297878"/>
              <a:ext cx="8339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6" name="Straight Connector 235"/>
            <p:cNvCxnSpPr/>
            <p:nvPr/>
          </p:nvCxnSpPr>
          <p:spPr bwMode="auto">
            <a:xfrm flipV="1">
              <a:off x="21636486" y="22301424"/>
              <a:ext cx="0" cy="82730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8" name="Straight Connector 237"/>
            <p:cNvCxnSpPr/>
            <p:nvPr/>
          </p:nvCxnSpPr>
          <p:spPr bwMode="auto">
            <a:xfrm>
              <a:off x="20802516" y="14230639"/>
              <a:ext cx="170081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2" name="Straight Connector 221"/>
            <p:cNvCxnSpPr/>
            <p:nvPr/>
          </p:nvCxnSpPr>
          <p:spPr bwMode="auto">
            <a:xfrm>
              <a:off x="20784885" y="17486361"/>
              <a:ext cx="170081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2" name="Straight Connector 241"/>
            <p:cNvCxnSpPr/>
            <p:nvPr/>
          </p:nvCxnSpPr>
          <p:spPr bwMode="auto">
            <a:xfrm>
              <a:off x="22503330" y="14265022"/>
              <a:ext cx="0" cy="31943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4" name="Straight Connector 243"/>
            <p:cNvCxnSpPr/>
            <p:nvPr/>
          </p:nvCxnSpPr>
          <p:spPr bwMode="auto">
            <a:xfrm>
              <a:off x="21636486" y="22655667"/>
              <a:ext cx="39007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22503330" y="15709762"/>
              <a:ext cx="30339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8" name="Straight Connector 247"/>
            <p:cNvCxnSpPr/>
            <p:nvPr/>
          </p:nvCxnSpPr>
          <p:spPr bwMode="auto">
            <a:xfrm>
              <a:off x="25537284" y="15709762"/>
              <a:ext cx="0" cy="69459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0" name="Straight Connector 249"/>
            <p:cNvCxnSpPr/>
            <p:nvPr/>
          </p:nvCxnSpPr>
          <p:spPr bwMode="auto">
            <a:xfrm>
              <a:off x="25537284" y="19182714"/>
              <a:ext cx="332290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1" name="Rectangle 250"/>
            <p:cNvSpPr/>
            <p:nvPr/>
          </p:nvSpPr>
          <p:spPr bwMode="auto">
            <a:xfrm>
              <a:off x="17880162" y="13831601"/>
              <a:ext cx="3313542" cy="866843"/>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252" name="Rectangle 251"/>
            <p:cNvSpPr/>
            <p:nvPr/>
          </p:nvSpPr>
          <p:spPr bwMode="auto">
            <a:xfrm>
              <a:off x="17849718" y="17010028"/>
              <a:ext cx="3313542" cy="9108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253" name="Rectangle 252"/>
            <p:cNvSpPr/>
            <p:nvPr/>
          </p:nvSpPr>
          <p:spPr bwMode="auto">
            <a:xfrm>
              <a:off x="17849718" y="21849907"/>
              <a:ext cx="3313542" cy="887583"/>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254" name="Rectangle 253"/>
            <p:cNvSpPr/>
            <p:nvPr/>
          </p:nvSpPr>
          <p:spPr bwMode="auto">
            <a:xfrm>
              <a:off x="17849718" y="22800190"/>
              <a:ext cx="3313542" cy="783405"/>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grpSp>
      <p:sp>
        <p:nvSpPr>
          <p:cNvPr id="73" name="Rectangle 1584"/>
          <p:cNvSpPr>
            <a:spLocks noChangeArrowheads="1"/>
          </p:cNvSpPr>
          <p:nvPr/>
        </p:nvSpPr>
        <p:spPr bwMode="auto">
          <a:xfrm>
            <a:off x="22855973" y="15198614"/>
            <a:ext cx="271339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err="1" smtClean="0">
                <a:solidFill>
                  <a:schemeClr val="tx1"/>
                </a:solidFill>
                <a:latin typeface="Verdana" pitchFamily="34" charset="0"/>
              </a:rPr>
              <a:t>mz</a:t>
            </a:r>
            <a:r>
              <a:rPr lang="en-GB" sz="3200" b="0" dirty="0" smtClean="0">
                <a:solidFill>
                  <a:schemeClr val="tx1"/>
                </a:solidFill>
                <a:latin typeface="Verdana" pitchFamily="34" charset="0"/>
              </a:rPr>
              <a:t> bin</a:t>
            </a:r>
            <a:endParaRPr lang="en-GB" b="0" dirty="0" smtClean="0">
              <a:solidFill>
                <a:schemeClr val="tx1"/>
              </a:solidFill>
              <a:latin typeface="Verdana" pitchFamily="34" charset="0"/>
            </a:endParaRPr>
          </a:p>
        </p:txBody>
      </p:sp>
      <p:sp>
        <p:nvSpPr>
          <p:cNvPr id="74" name="Rectangle 1584"/>
          <p:cNvSpPr>
            <a:spLocks noChangeArrowheads="1"/>
          </p:cNvSpPr>
          <p:nvPr/>
        </p:nvSpPr>
        <p:spPr bwMode="auto">
          <a:xfrm>
            <a:off x="22695692" y="18323243"/>
            <a:ext cx="271339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err="1" smtClean="0">
                <a:solidFill>
                  <a:schemeClr val="tx1"/>
                </a:solidFill>
                <a:latin typeface="Verdana" pitchFamily="34" charset="0"/>
              </a:rPr>
              <a:t>mz</a:t>
            </a:r>
            <a:r>
              <a:rPr lang="en-GB" sz="3200" b="0" dirty="0" smtClean="0">
                <a:solidFill>
                  <a:schemeClr val="tx1"/>
                </a:solidFill>
                <a:latin typeface="Verdana" pitchFamily="34" charset="0"/>
              </a:rPr>
              <a:t> bin</a:t>
            </a:r>
            <a:endParaRPr lang="en-GB" b="0" dirty="0" smtClean="0">
              <a:solidFill>
                <a:schemeClr val="tx1"/>
              </a:solidFill>
              <a:latin typeface="Verdana" pitchFamily="34" charset="0"/>
            </a:endParaRPr>
          </a:p>
        </p:txBody>
      </p:sp>
      <p:sp>
        <p:nvSpPr>
          <p:cNvPr id="75" name="Rectangle 1584"/>
          <p:cNvSpPr>
            <a:spLocks noChangeArrowheads="1"/>
          </p:cNvSpPr>
          <p:nvPr/>
        </p:nvSpPr>
        <p:spPr bwMode="auto">
          <a:xfrm>
            <a:off x="22695692" y="23185690"/>
            <a:ext cx="271339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err="1" smtClean="0">
                <a:solidFill>
                  <a:schemeClr val="tx1"/>
                </a:solidFill>
                <a:latin typeface="Verdana" pitchFamily="34" charset="0"/>
              </a:rPr>
              <a:t>mz</a:t>
            </a:r>
            <a:r>
              <a:rPr lang="en-GB" sz="3200" b="0" dirty="0" smtClean="0">
                <a:solidFill>
                  <a:schemeClr val="tx1"/>
                </a:solidFill>
                <a:latin typeface="Verdana" pitchFamily="34" charset="0"/>
              </a:rPr>
              <a:t> bin</a:t>
            </a:r>
            <a:endParaRPr lang="en-GB" b="0" dirty="0" smtClean="0">
              <a:solidFill>
                <a:schemeClr val="tx1"/>
              </a:solidFill>
              <a:latin typeface="Verdana" pitchFamily="34" charset="0"/>
            </a:endParaRPr>
          </a:p>
        </p:txBody>
      </p:sp>
      <p:sp>
        <p:nvSpPr>
          <p:cNvPr id="76" name="Rectangle 1584"/>
          <p:cNvSpPr>
            <a:spLocks noChangeArrowheads="1"/>
          </p:cNvSpPr>
          <p:nvPr/>
        </p:nvSpPr>
        <p:spPr bwMode="auto">
          <a:xfrm>
            <a:off x="22695692" y="24338778"/>
            <a:ext cx="271339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err="1" smtClean="0">
                <a:solidFill>
                  <a:schemeClr val="tx1"/>
                </a:solidFill>
                <a:latin typeface="Verdana" pitchFamily="34" charset="0"/>
              </a:rPr>
              <a:t>mz</a:t>
            </a:r>
            <a:r>
              <a:rPr lang="en-GB" sz="3200" b="0" dirty="0" smtClean="0">
                <a:solidFill>
                  <a:schemeClr val="tx1"/>
                </a:solidFill>
                <a:latin typeface="Verdana" pitchFamily="34" charset="0"/>
              </a:rPr>
              <a:t> bin</a:t>
            </a:r>
            <a:endParaRPr lang="en-GB" b="0" dirty="0" smtClean="0">
              <a:solidFill>
                <a:schemeClr val="tx1"/>
              </a:solidFill>
              <a:latin typeface="Verdana" pitchFamily="34" charset="0"/>
            </a:endParaRPr>
          </a:p>
        </p:txBody>
      </p:sp>
    </p:spTree>
    <p:extLst>
      <p:ext uri="{BB962C8B-B14F-4D97-AF65-F5344CB8AC3E}">
        <p14:creationId xmlns:p14="http://schemas.microsoft.com/office/powerpoint/2010/main" val="354106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 Box 139"/>
          <p:cNvSpPr txBox="1">
            <a:spLocks noChangeArrowheads="1"/>
          </p:cNvSpPr>
          <p:nvPr/>
        </p:nvSpPr>
        <p:spPr bwMode="auto">
          <a:xfrm>
            <a:off x="6995769" y="2613825"/>
            <a:ext cx="17955656" cy="1061829"/>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tIns="0">
            <a:spAutoFit/>
          </a:bodyPr>
          <a:lstStyle/>
          <a:p>
            <a:pPr algn="ctr" eaLnBrk="0" hangingPunct="0">
              <a:defRPr/>
            </a:pPr>
            <a:r>
              <a:rPr lang="en-GB" sz="6600" dirty="0" err="1" smtClean="0">
                <a:solidFill>
                  <a:schemeClr val="accent4">
                    <a:lumMod val="85000"/>
                    <a:lumOff val="15000"/>
                  </a:schemeClr>
                </a:solidFill>
                <a:latin typeface="Cambria" pitchFamily="18" charset="0"/>
              </a:rPr>
              <a:t>PyMetExtract</a:t>
            </a:r>
            <a:r>
              <a:rPr lang="en-GB" sz="6600" dirty="0" smtClean="0">
                <a:solidFill>
                  <a:schemeClr val="accent4">
                    <a:lumMod val="85000"/>
                    <a:lumOff val="15000"/>
                  </a:schemeClr>
                </a:solidFill>
                <a:latin typeface="Cambria" pitchFamily="18" charset="0"/>
              </a:rPr>
              <a:t>: From Raw data to features [III]</a:t>
            </a:r>
            <a:endParaRPr lang="en-GB" sz="6600" dirty="0">
              <a:solidFill>
                <a:schemeClr val="accent4">
                  <a:lumMod val="85000"/>
                  <a:lumOff val="15000"/>
                </a:schemeClr>
              </a:solidFill>
              <a:latin typeface="Cambria" pitchFamily="18" charset="0"/>
            </a:endParaRPr>
          </a:p>
        </p:txBody>
      </p:sp>
      <p:sp>
        <p:nvSpPr>
          <p:cNvPr id="230" name="Rectangle 1584"/>
          <p:cNvSpPr>
            <a:spLocks noChangeArrowheads="1"/>
          </p:cNvSpPr>
          <p:nvPr/>
        </p:nvSpPr>
        <p:spPr bwMode="auto">
          <a:xfrm>
            <a:off x="7447197" y="3675654"/>
            <a:ext cx="17173755" cy="1969770"/>
          </a:xfrm>
          <a:prstGeom prst="rect">
            <a:avLst/>
          </a:prstGeom>
          <a:noFill/>
          <a:ln w="12700">
            <a:noFill/>
            <a:miter lim="800000"/>
            <a:headEnd/>
            <a:tailEnd/>
          </a:ln>
        </p:spPr>
        <p:txBody>
          <a:bodyPr wrap="square" lIns="0" tIns="0" rIns="0" bIns="0">
            <a:spAutoFit/>
          </a:bodyPr>
          <a:lstStyle/>
          <a:p>
            <a:pPr algn="just" defTabSz="762000" eaLnBrk="0" hangingPunct="0"/>
            <a:endParaRPr lang="en-GB" sz="3200" b="0" dirty="0" smtClean="0">
              <a:solidFill>
                <a:schemeClr val="tx1"/>
              </a:solidFill>
              <a:latin typeface="Verdana" pitchFamily="34" charset="0"/>
            </a:endParaRPr>
          </a:p>
          <a:p>
            <a:pPr algn="just" defTabSz="762000" eaLnBrk="0" hangingPunct="0"/>
            <a:r>
              <a:rPr lang="en-GB" sz="3200" b="0" dirty="0" smtClean="0">
                <a:solidFill>
                  <a:schemeClr val="tx1"/>
                </a:solidFill>
                <a:latin typeface="Verdana" pitchFamily="34" charset="0"/>
              </a:rPr>
              <a:t>The third step in the presented software is to chromatographic peaks denoting to one ion from the measurements. This task is accomplished using the Wavelet implementation of Du </a:t>
            </a:r>
            <a:r>
              <a:rPr lang="en-GB" sz="3200" b="0" i="1" dirty="0" smtClean="0">
                <a:solidFill>
                  <a:schemeClr val="tx1"/>
                </a:solidFill>
                <a:latin typeface="Verdana" pitchFamily="34" charset="0"/>
              </a:rPr>
              <a:t>et.al.</a:t>
            </a:r>
            <a:r>
              <a:rPr lang="en-GB" sz="3200" b="0" dirty="0" smtClean="0">
                <a:solidFill>
                  <a:schemeClr val="tx1"/>
                </a:solidFill>
                <a:latin typeface="Verdana" pitchFamily="34" charset="0"/>
              </a:rPr>
              <a:t> (2006) and R</a:t>
            </a:r>
            <a:endParaRPr lang="en-GB" b="0" dirty="0" smtClean="0">
              <a:solidFill>
                <a:schemeClr val="tx1"/>
              </a:solidFill>
              <a:latin typeface="Verdana" pitchFamily="34" charset="0"/>
            </a:endParaRPr>
          </a:p>
        </p:txBody>
      </p:sp>
      <p:sp>
        <p:nvSpPr>
          <p:cNvPr id="2" name="Rectangle 1"/>
          <p:cNvSpPr/>
          <p:nvPr/>
        </p:nvSpPr>
        <p:spPr>
          <a:xfrm>
            <a:off x="1276191" y="41549568"/>
            <a:ext cx="12226911" cy="2308324"/>
          </a:xfrm>
          <a:prstGeom prst="rect">
            <a:avLst/>
          </a:prstGeom>
        </p:spPr>
        <p:txBody>
          <a:bodyPr wrap="square">
            <a:spAutoFit/>
          </a:bodyPr>
          <a:lstStyle/>
          <a:p>
            <a:r>
              <a:rPr lang="de-AT" b="0" dirty="0" smtClean="0">
                <a:solidFill>
                  <a:schemeClr val="tx1"/>
                </a:solidFill>
                <a:latin typeface="Verdana" pitchFamily="34" charset="0"/>
                <a:ea typeface="Verdana" pitchFamily="34" charset="0"/>
                <a:cs typeface="Verdana" pitchFamily="34" charset="0"/>
              </a:rPr>
              <a:t>References</a:t>
            </a:r>
          </a:p>
          <a:p>
            <a:endParaRPr lang="de-AT" b="0" dirty="0">
              <a:solidFill>
                <a:schemeClr val="tx1"/>
              </a:solidFill>
              <a:latin typeface="Verdana" pitchFamily="34" charset="0"/>
              <a:ea typeface="Verdana" pitchFamily="34" charset="0"/>
              <a:cs typeface="Verdana" pitchFamily="34" charset="0"/>
            </a:endParaRPr>
          </a:p>
          <a:p>
            <a:r>
              <a:rPr lang="de-AT" b="0" dirty="0" smtClean="0">
                <a:solidFill>
                  <a:schemeClr val="tx1"/>
                </a:solidFill>
                <a:latin typeface="Verdana" pitchFamily="34" charset="0"/>
                <a:ea typeface="Verdana" pitchFamily="34" charset="0"/>
                <a:cs typeface="Verdana" pitchFamily="34" charset="0"/>
              </a:rPr>
              <a:t>Du</a:t>
            </a:r>
            <a:r>
              <a:rPr lang="de-AT" b="0" dirty="0">
                <a:solidFill>
                  <a:schemeClr val="tx1"/>
                </a:solidFill>
                <a:latin typeface="Verdana" pitchFamily="34" charset="0"/>
                <a:ea typeface="Verdana" pitchFamily="34" charset="0"/>
                <a:cs typeface="Verdana" pitchFamily="34" charset="0"/>
              </a:rPr>
              <a:t>, P.; Kibbe, W. A. &amp; Lin, S. </a:t>
            </a:r>
            <a:r>
              <a:rPr lang="de-AT" b="0" dirty="0" smtClean="0">
                <a:solidFill>
                  <a:schemeClr val="tx1"/>
                </a:solidFill>
                <a:latin typeface="Verdana" pitchFamily="34" charset="0"/>
                <a:ea typeface="Verdana" pitchFamily="34" charset="0"/>
                <a:cs typeface="Verdana" pitchFamily="34" charset="0"/>
              </a:rPr>
              <a:t>M. Improved </a:t>
            </a:r>
            <a:r>
              <a:rPr lang="de-AT" b="0" dirty="0">
                <a:solidFill>
                  <a:schemeClr val="tx1"/>
                </a:solidFill>
                <a:latin typeface="Verdana" pitchFamily="34" charset="0"/>
                <a:ea typeface="Verdana" pitchFamily="34" charset="0"/>
                <a:cs typeface="Verdana" pitchFamily="34" charset="0"/>
              </a:rPr>
              <a:t>peak detection in mass spectrum by incorporating continuous wavelet transform-based pattern </a:t>
            </a:r>
            <a:r>
              <a:rPr lang="de-AT" b="0" dirty="0" smtClean="0">
                <a:solidFill>
                  <a:schemeClr val="tx1"/>
                </a:solidFill>
                <a:latin typeface="Verdana" pitchFamily="34" charset="0"/>
                <a:ea typeface="Verdana" pitchFamily="34" charset="0"/>
                <a:cs typeface="Verdana" pitchFamily="34" charset="0"/>
              </a:rPr>
              <a:t>matching. </a:t>
            </a:r>
            <a:r>
              <a:rPr lang="de-AT" b="0" i="1" dirty="0" smtClean="0">
                <a:solidFill>
                  <a:schemeClr val="tx1"/>
                </a:solidFill>
                <a:latin typeface="Verdana" pitchFamily="34" charset="0"/>
                <a:ea typeface="Verdana" pitchFamily="34" charset="0"/>
                <a:cs typeface="Verdana" pitchFamily="34" charset="0"/>
              </a:rPr>
              <a:t>Bioinformatics</a:t>
            </a:r>
            <a:r>
              <a:rPr lang="de-AT" b="0" i="1" dirty="0">
                <a:solidFill>
                  <a:schemeClr val="tx1"/>
                </a:solidFill>
                <a:latin typeface="Verdana" pitchFamily="34" charset="0"/>
                <a:ea typeface="Verdana" pitchFamily="34" charset="0"/>
                <a:cs typeface="Verdana" pitchFamily="34" charset="0"/>
              </a:rPr>
              <a:t>, Robert H. Lurie Comprehensive Cancer Center, Northwestern University Chicago, IL 60611, USA., </a:t>
            </a:r>
            <a:r>
              <a:rPr lang="de-AT" b="0" dirty="0">
                <a:solidFill>
                  <a:schemeClr val="tx1"/>
                </a:solidFill>
                <a:latin typeface="Verdana" pitchFamily="34" charset="0"/>
                <a:ea typeface="Verdana" pitchFamily="34" charset="0"/>
                <a:cs typeface="Verdana" pitchFamily="34" charset="0"/>
              </a:rPr>
              <a:t>2006</a:t>
            </a:r>
            <a:r>
              <a:rPr lang="de-AT" b="0" i="1" dirty="0">
                <a:solidFill>
                  <a:schemeClr val="tx1"/>
                </a:solidFill>
                <a:latin typeface="Verdana" pitchFamily="34" charset="0"/>
                <a:ea typeface="Verdana" pitchFamily="34" charset="0"/>
                <a:cs typeface="Verdana" pitchFamily="34" charset="0"/>
              </a:rPr>
              <a:t>, 22</a:t>
            </a:r>
            <a:r>
              <a:rPr lang="de-AT" b="0" dirty="0">
                <a:solidFill>
                  <a:schemeClr val="tx1"/>
                </a:solidFill>
                <a:latin typeface="Verdana" pitchFamily="34" charset="0"/>
                <a:ea typeface="Verdana" pitchFamily="34" charset="0"/>
                <a:cs typeface="Verdana" pitchFamily="34" charset="0"/>
              </a:rPr>
              <a:t>, 2059-2065 </a:t>
            </a:r>
          </a:p>
        </p:txBody>
      </p:sp>
      <p:grpSp>
        <p:nvGrpSpPr>
          <p:cNvPr id="4" name="Gruppieren 3"/>
          <p:cNvGrpSpPr/>
          <p:nvPr/>
        </p:nvGrpSpPr>
        <p:grpSpPr>
          <a:xfrm>
            <a:off x="3348616" y="12484534"/>
            <a:ext cx="26585704" cy="23585973"/>
            <a:chOff x="3348616" y="12484534"/>
            <a:chExt cx="26585704" cy="23585973"/>
          </a:xfrm>
        </p:grpSpPr>
        <p:cxnSp>
          <p:nvCxnSpPr>
            <p:cNvPr id="346" name="Gerade Verbindung 212"/>
            <p:cNvCxnSpPr>
              <a:cxnSpLocks noChangeShapeType="1"/>
            </p:cNvCxnSpPr>
            <p:nvPr/>
          </p:nvCxnSpPr>
          <p:spPr bwMode="auto">
            <a:xfrm rot="10800000">
              <a:off x="18169111" y="25527095"/>
              <a:ext cx="11360441" cy="4701"/>
            </a:xfrm>
            <a:prstGeom prst="line">
              <a:avLst/>
            </a:prstGeom>
            <a:noFill/>
            <a:ln w="57150" cap="rnd" algn="ctr">
              <a:solidFill>
                <a:srgbClr val="92D050"/>
              </a:solidFill>
              <a:prstDash val="dash"/>
              <a:round/>
              <a:headEnd/>
              <a:tailEnd/>
            </a:ln>
          </p:spPr>
        </p:cxnSp>
        <p:cxnSp>
          <p:nvCxnSpPr>
            <p:cNvPr id="347" name="Gerade Verbindung 212"/>
            <p:cNvCxnSpPr>
              <a:cxnSpLocks noChangeShapeType="1"/>
            </p:cNvCxnSpPr>
            <p:nvPr/>
          </p:nvCxnSpPr>
          <p:spPr bwMode="auto">
            <a:xfrm rot="10800000">
              <a:off x="12606862" y="29264576"/>
              <a:ext cx="11360441" cy="4701"/>
            </a:xfrm>
            <a:prstGeom prst="line">
              <a:avLst/>
            </a:prstGeom>
            <a:noFill/>
            <a:ln w="57150" cap="rnd" algn="ctr">
              <a:solidFill>
                <a:srgbClr val="92D050"/>
              </a:solidFill>
              <a:prstDash val="dash"/>
              <a:round/>
              <a:headEnd/>
              <a:tailEnd/>
            </a:ln>
          </p:spPr>
        </p:cxnSp>
        <p:cxnSp>
          <p:nvCxnSpPr>
            <p:cNvPr id="191" name="Gerade Verbindung 205"/>
            <p:cNvCxnSpPr>
              <a:cxnSpLocks noChangeShapeType="1"/>
            </p:cNvCxnSpPr>
            <p:nvPr/>
          </p:nvCxnSpPr>
          <p:spPr bwMode="auto">
            <a:xfrm rot="5400000">
              <a:off x="7284538" y="25979354"/>
              <a:ext cx="7081465" cy="4701"/>
            </a:xfrm>
            <a:prstGeom prst="line">
              <a:avLst/>
            </a:prstGeom>
            <a:noFill/>
            <a:ln w="38100" cap="rnd" algn="ctr">
              <a:solidFill>
                <a:schemeClr val="tx1"/>
              </a:solidFill>
              <a:round/>
              <a:headEnd/>
              <a:tailEnd/>
            </a:ln>
          </p:spPr>
        </p:cxnSp>
        <p:sp>
          <p:nvSpPr>
            <p:cNvPr id="192" name="Rectangle 1584"/>
            <p:cNvSpPr>
              <a:spLocks noChangeArrowheads="1"/>
            </p:cNvSpPr>
            <p:nvPr/>
          </p:nvSpPr>
          <p:spPr bwMode="auto">
            <a:xfrm rot="16200000">
              <a:off x="8098577" y="26570672"/>
              <a:ext cx="4974894" cy="1049723"/>
            </a:xfrm>
            <a:prstGeom prst="rect">
              <a:avLst/>
            </a:prstGeom>
            <a:noFill/>
            <a:ln w="12700">
              <a:noFill/>
              <a:miter lim="800000"/>
              <a:headEnd/>
              <a:tailEnd/>
            </a:ln>
          </p:spPr>
          <p:txBody>
            <a:bodyPr lIns="0" tIns="44450" rIns="0" bIns="44450">
              <a:spAutoFit/>
            </a:bodyPr>
            <a:lstStyle/>
            <a:p>
              <a:pPr defTabSz="762000" eaLnBrk="0" hangingPunct="0"/>
              <a:r>
                <a:rPr lang="en-GB" sz="3200" b="0" dirty="0">
                  <a:solidFill>
                    <a:schemeClr val="tx1"/>
                  </a:solidFill>
                  <a:latin typeface="Verdana" pitchFamily="34" charset="0"/>
                </a:rPr>
                <a:t>Intensity</a:t>
              </a:r>
            </a:p>
          </p:txBody>
        </p:sp>
        <p:sp>
          <p:nvSpPr>
            <p:cNvPr id="208" name="Rectangle 1584"/>
            <p:cNvSpPr>
              <a:spLocks noChangeArrowheads="1"/>
            </p:cNvSpPr>
            <p:nvPr/>
          </p:nvSpPr>
          <p:spPr bwMode="auto">
            <a:xfrm>
              <a:off x="10822920" y="29639285"/>
              <a:ext cx="4974895" cy="887870"/>
            </a:xfrm>
            <a:prstGeom prst="rect">
              <a:avLst/>
            </a:prstGeom>
            <a:noFill/>
            <a:ln w="12700">
              <a:noFill/>
              <a:miter lim="800000"/>
              <a:headEnd/>
              <a:tailEnd/>
            </a:ln>
          </p:spPr>
          <p:txBody>
            <a:bodyPr lIns="0" tIns="0" rIns="0" bIns="0">
              <a:spAutoFit/>
            </a:bodyPr>
            <a:lstStyle/>
            <a:p>
              <a:pPr defTabSz="762000" eaLnBrk="0" hangingPunct="0"/>
              <a:r>
                <a:rPr lang="en-GB" sz="3200" b="0" dirty="0">
                  <a:solidFill>
                    <a:schemeClr val="tx1"/>
                  </a:solidFill>
                  <a:latin typeface="Verdana" pitchFamily="34" charset="0"/>
                </a:rPr>
                <a:t>m/z</a:t>
              </a:r>
            </a:p>
          </p:txBody>
        </p:sp>
        <p:cxnSp>
          <p:nvCxnSpPr>
            <p:cNvPr id="232" name="Gerade Verbindung 212"/>
            <p:cNvCxnSpPr>
              <a:cxnSpLocks noChangeShapeType="1"/>
            </p:cNvCxnSpPr>
            <p:nvPr/>
          </p:nvCxnSpPr>
          <p:spPr bwMode="auto">
            <a:xfrm rot="10800000">
              <a:off x="10827621" y="29522437"/>
              <a:ext cx="11360441" cy="4701"/>
            </a:xfrm>
            <a:prstGeom prst="line">
              <a:avLst/>
            </a:prstGeom>
            <a:noFill/>
            <a:ln w="38100" cap="rnd" algn="ctr">
              <a:solidFill>
                <a:schemeClr val="tx1"/>
              </a:solidFill>
              <a:round/>
              <a:headEnd/>
              <a:tailEnd/>
            </a:ln>
          </p:spPr>
        </p:cxnSp>
        <p:cxnSp>
          <p:nvCxnSpPr>
            <p:cNvPr id="233" name="Gerade Verbindung 212"/>
            <p:cNvCxnSpPr>
              <a:cxnSpLocks noChangeShapeType="1"/>
            </p:cNvCxnSpPr>
            <p:nvPr/>
          </p:nvCxnSpPr>
          <p:spPr bwMode="auto">
            <a:xfrm flipH="1">
              <a:off x="10827621" y="25981704"/>
              <a:ext cx="5580312" cy="3534900"/>
            </a:xfrm>
            <a:prstGeom prst="line">
              <a:avLst/>
            </a:prstGeom>
            <a:noFill/>
            <a:ln w="38100" cap="rnd" algn="ctr">
              <a:solidFill>
                <a:schemeClr val="tx1"/>
              </a:solidFill>
              <a:round/>
              <a:headEnd/>
              <a:tailEnd/>
            </a:ln>
          </p:spPr>
        </p:cxnSp>
        <p:sp>
          <p:nvSpPr>
            <p:cNvPr id="234" name="Rectangle 1584"/>
            <p:cNvSpPr>
              <a:spLocks noChangeArrowheads="1"/>
            </p:cNvSpPr>
            <p:nvPr/>
          </p:nvSpPr>
          <p:spPr bwMode="auto">
            <a:xfrm rot="19622421">
              <a:off x="10822919" y="27222016"/>
              <a:ext cx="4974895" cy="492443"/>
            </a:xfrm>
            <a:prstGeom prst="rect">
              <a:avLst/>
            </a:prstGeom>
            <a:noFill/>
            <a:ln w="12700">
              <a:noFill/>
              <a:miter lim="800000"/>
              <a:headEnd/>
              <a:tailEnd/>
            </a:ln>
          </p:spPr>
          <p:txBody>
            <a:bodyPr lIns="0" tIns="0" rIns="0" bIns="0">
              <a:spAutoFit/>
            </a:bodyPr>
            <a:lstStyle/>
            <a:p>
              <a:pPr defTabSz="762000" eaLnBrk="0" hangingPunct="0"/>
              <a:r>
                <a:rPr lang="en-GB" sz="3200" b="0" dirty="0" smtClean="0">
                  <a:solidFill>
                    <a:schemeClr val="tx1"/>
                  </a:solidFill>
                  <a:latin typeface="Verdana" pitchFamily="34" charset="0"/>
                </a:rPr>
                <a:t>R</a:t>
              </a:r>
              <a:r>
                <a:rPr lang="en-GB" sz="3200" b="0" baseline="-25000" dirty="0" smtClean="0">
                  <a:solidFill>
                    <a:schemeClr val="tx1"/>
                  </a:solidFill>
                  <a:latin typeface="Verdana" pitchFamily="34" charset="0"/>
                </a:rPr>
                <a:t>t</a:t>
              </a:r>
              <a:r>
                <a:rPr lang="en-GB" sz="3200" b="0" dirty="0" smtClean="0">
                  <a:solidFill>
                    <a:schemeClr val="tx1"/>
                  </a:solidFill>
                  <a:latin typeface="Verdana" pitchFamily="34" charset="0"/>
                </a:rPr>
                <a:t> </a:t>
              </a:r>
              <a:endParaRPr lang="en-GB" sz="3200" b="0" dirty="0">
                <a:solidFill>
                  <a:schemeClr val="tx1"/>
                </a:solidFill>
                <a:latin typeface="Verdana" pitchFamily="34" charset="0"/>
              </a:endParaRPr>
            </a:p>
          </p:txBody>
        </p:sp>
        <p:cxnSp>
          <p:nvCxnSpPr>
            <p:cNvPr id="235" name="Gerade Verbindung 212"/>
            <p:cNvCxnSpPr>
              <a:cxnSpLocks noChangeShapeType="1"/>
            </p:cNvCxnSpPr>
            <p:nvPr/>
          </p:nvCxnSpPr>
          <p:spPr bwMode="auto">
            <a:xfrm rot="10800000">
              <a:off x="11669549" y="29014543"/>
              <a:ext cx="11360441" cy="4701"/>
            </a:xfrm>
            <a:prstGeom prst="line">
              <a:avLst/>
            </a:prstGeom>
            <a:noFill/>
            <a:ln w="38100" cap="rnd" algn="ctr">
              <a:solidFill>
                <a:schemeClr val="tx1"/>
              </a:solidFill>
              <a:prstDash val="sysDot"/>
              <a:round/>
              <a:headEnd/>
              <a:tailEnd/>
            </a:ln>
          </p:spPr>
        </p:cxnSp>
        <p:cxnSp>
          <p:nvCxnSpPr>
            <p:cNvPr id="236" name="Gerade Verbindung 212"/>
            <p:cNvCxnSpPr>
              <a:cxnSpLocks noChangeShapeType="1"/>
            </p:cNvCxnSpPr>
            <p:nvPr/>
          </p:nvCxnSpPr>
          <p:spPr bwMode="auto">
            <a:xfrm rot="10800000">
              <a:off x="12464156" y="28508884"/>
              <a:ext cx="11360441" cy="4701"/>
            </a:xfrm>
            <a:prstGeom prst="line">
              <a:avLst/>
            </a:prstGeom>
            <a:noFill/>
            <a:ln w="38100" cap="rnd" algn="ctr">
              <a:solidFill>
                <a:schemeClr val="tx1"/>
              </a:solidFill>
              <a:prstDash val="sysDot"/>
              <a:round/>
              <a:headEnd/>
              <a:tailEnd/>
            </a:ln>
          </p:spPr>
        </p:cxnSp>
        <p:cxnSp>
          <p:nvCxnSpPr>
            <p:cNvPr id="238" name="Gerade Verbindung 212"/>
            <p:cNvCxnSpPr>
              <a:cxnSpLocks noChangeShapeType="1"/>
            </p:cNvCxnSpPr>
            <p:nvPr/>
          </p:nvCxnSpPr>
          <p:spPr bwMode="auto">
            <a:xfrm rot="10800000">
              <a:off x="13277996" y="27998523"/>
              <a:ext cx="11360441" cy="4701"/>
            </a:xfrm>
            <a:prstGeom prst="line">
              <a:avLst/>
            </a:prstGeom>
            <a:noFill/>
            <a:ln w="38100" cap="rnd" algn="ctr">
              <a:solidFill>
                <a:schemeClr val="tx1"/>
              </a:solidFill>
              <a:prstDash val="sysDot"/>
              <a:round/>
              <a:headEnd/>
              <a:tailEnd/>
            </a:ln>
          </p:spPr>
        </p:cxnSp>
        <p:cxnSp>
          <p:nvCxnSpPr>
            <p:cNvPr id="239" name="Gerade Verbindung 212"/>
            <p:cNvCxnSpPr>
              <a:cxnSpLocks noChangeShapeType="1"/>
            </p:cNvCxnSpPr>
            <p:nvPr/>
          </p:nvCxnSpPr>
          <p:spPr bwMode="auto">
            <a:xfrm rot="10800000">
              <a:off x="14197844" y="27420627"/>
              <a:ext cx="11360441" cy="4701"/>
            </a:xfrm>
            <a:prstGeom prst="line">
              <a:avLst/>
            </a:prstGeom>
            <a:noFill/>
            <a:ln w="38100" cap="rnd" algn="ctr">
              <a:solidFill>
                <a:schemeClr val="tx1"/>
              </a:solidFill>
              <a:prstDash val="sysDot"/>
              <a:round/>
              <a:headEnd/>
              <a:tailEnd/>
            </a:ln>
          </p:spPr>
        </p:cxnSp>
        <p:cxnSp>
          <p:nvCxnSpPr>
            <p:cNvPr id="240" name="Gerade Verbindung 212"/>
            <p:cNvCxnSpPr>
              <a:cxnSpLocks noChangeShapeType="1"/>
            </p:cNvCxnSpPr>
            <p:nvPr/>
          </p:nvCxnSpPr>
          <p:spPr bwMode="auto">
            <a:xfrm rot="10800000">
              <a:off x="14992451" y="26914968"/>
              <a:ext cx="11360441" cy="4701"/>
            </a:xfrm>
            <a:prstGeom prst="line">
              <a:avLst/>
            </a:prstGeom>
            <a:noFill/>
            <a:ln w="38100" cap="rnd" algn="ctr">
              <a:solidFill>
                <a:schemeClr val="tx1"/>
              </a:solidFill>
              <a:prstDash val="sysDot"/>
              <a:round/>
              <a:headEnd/>
              <a:tailEnd/>
            </a:ln>
          </p:spPr>
        </p:cxnSp>
        <p:cxnSp>
          <p:nvCxnSpPr>
            <p:cNvPr id="241" name="Gerade Verbindung 212"/>
            <p:cNvCxnSpPr>
              <a:cxnSpLocks noChangeShapeType="1"/>
            </p:cNvCxnSpPr>
            <p:nvPr/>
          </p:nvCxnSpPr>
          <p:spPr bwMode="auto">
            <a:xfrm rot="10800000">
              <a:off x="15787058" y="26404607"/>
              <a:ext cx="11360441" cy="4701"/>
            </a:xfrm>
            <a:prstGeom prst="line">
              <a:avLst/>
            </a:prstGeom>
            <a:noFill/>
            <a:ln w="38100" cap="rnd" algn="ctr">
              <a:solidFill>
                <a:schemeClr val="tx1"/>
              </a:solidFill>
              <a:prstDash val="sysDot"/>
              <a:round/>
              <a:headEnd/>
              <a:tailEnd/>
            </a:ln>
          </p:spPr>
        </p:cxnSp>
        <p:cxnSp>
          <p:nvCxnSpPr>
            <p:cNvPr id="243" name="Gerade Verbindung 212"/>
            <p:cNvCxnSpPr>
              <a:cxnSpLocks noChangeShapeType="1"/>
            </p:cNvCxnSpPr>
            <p:nvPr/>
          </p:nvCxnSpPr>
          <p:spPr bwMode="auto">
            <a:xfrm flipH="1">
              <a:off x="8350735" y="24666875"/>
              <a:ext cx="18002159" cy="11403632"/>
            </a:xfrm>
            <a:prstGeom prst="line">
              <a:avLst/>
            </a:prstGeom>
            <a:noFill/>
            <a:ln w="38100" cap="rnd" algn="ctr">
              <a:solidFill>
                <a:schemeClr val="tx1"/>
              </a:solidFill>
              <a:prstDash val="sysDot"/>
              <a:round/>
              <a:headEnd/>
              <a:tailEnd/>
            </a:ln>
          </p:spPr>
        </p:cxnSp>
        <p:cxnSp>
          <p:nvCxnSpPr>
            <p:cNvPr id="283" name="Gerade Verbindung 195"/>
            <p:cNvCxnSpPr>
              <a:cxnSpLocks noChangeShapeType="1"/>
            </p:cNvCxnSpPr>
            <p:nvPr/>
          </p:nvCxnSpPr>
          <p:spPr bwMode="auto">
            <a:xfrm rot="5400000" flipH="1" flipV="1">
              <a:off x="18855385" y="26267535"/>
              <a:ext cx="1290162" cy="4701"/>
            </a:xfrm>
            <a:prstGeom prst="line">
              <a:avLst/>
            </a:prstGeom>
            <a:noFill/>
            <a:ln w="38100" algn="ctr">
              <a:solidFill>
                <a:srgbClr val="F79646"/>
              </a:solidFill>
              <a:round/>
              <a:headEnd/>
              <a:tailEnd/>
            </a:ln>
          </p:spPr>
        </p:cxnSp>
        <p:cxnSp>
          <p:nvCxnSpPr>
            <p:cNvPr id="293" name="Gerade Verbindung 199"/>
            <p:cNvCxnSpPr>
              <a:cxnSpLocks noChangeShapeType="1"/>
            </p:cNvCxnSpPr>
            <p:nvPr/>
          </p:nvCxnSpPr>
          <p:spPr bwMode="auto">
            <a:xfrm rot="5400000" flipH="1" flipV="1">
              <a:off x="20009926" y="26188670"/>
              <a:ext cx="2434529" cy="4701"/>
            </a:xfrm>
            <a:prstGeom prst="line">
              <a:avLst/>
            </a:prstGeom>
            <a:noFill/>
            <a:ln w="38100" algn="ctr">
              <a:solidFill>
                <a:srgbClr val="4F81BD"/>
              </a:solidFill>
              <a:round/>
              <a:headEnd/>
              <a:tailEnd/>
            </a:ln>
          </p:spPr>
        </p:cxnSp>
        <p:cxnSp>
          <p:nvCxnSpPr>
            <p:cNvPr id="300" name="Gerade Verbindung 199"/>
            <p:cNvCxnSpPr>
              <a:cxnSpLocks noChangeShapeType="1"/>
            </p:cNvCxnSpPr>
            <p:nvPr/>
          </p:nvCxnSpPr>
          <p:spPr bwMode="auto">
            <a:xfrm rot="5400000" flipH="1" flipV="1">
              <a:off x="18305013" y="25953293"/>
              <a:ext cx="4095151" cy="4701"/>
            </a:xfrm>
            <a:prstGeom prst="line">
              <a:avLst/>
            </a:prstGeom>
            <a:noFill/>
            <a:ln w="38100" algn="ctr">
              <a:solidFill>
                <a:srgbClr val="4F81BD"/>
              </a:solidFill>
              <a:round/>
              <a:headEnd/>
              <a:tailEnd/>
            </a:ln>
          </p:spPr>
        </p:cxnSp>
        <p:grpSp>
          <p:nvGrpSpPr>
            <p:cNvPr id="89" name="Group 88"/>
            <p:cNvGrpSpPr/>
            <p:nvPr/>
          </p:nvGrpSpPr>
          <p:grpSpPr>
            <a:xfrm>
              <a:off x="14472050" y="28786194"/>
              <a:ext cx="4330699" cy="740945"/>
              <a:chOff x="10400348" y="23909867"/>
              <a:chExt cx="4330699" cy="740945"/>
            </a:xfrm>
          </p:grpSpPr>
          <p:cxnSp>
            <p:nvCxnSpPr>
              <p:cNvPr id="316" name="Gerade Verbindung 192"/>
              <p:cNvCxnSpPr>
                <a:cxnSpLocks noChangeShapeType="1"/>
              </p:cNvCxnSpPr>
              <p:nvPr/>
            </p:nvCxnSpPr>
            <p:spPr bwMode="auto">
              <a:xfrm rot="5400000" flipH="1" flipV="1">
                <a:off x="10032699" y="24278461"/>
                <a:ext cx="740000" cy="4701"/>
              </a:xfrm>
              <a:prstGeom prst="line">
                <a:avLst/>
              </a:prstGeom>
              <a:noFill/>
              <a:ln w="76200" algn="ctr">
                <a:solidFill>
                  <a:srgbClr val="F79646"/>
                </a:solidFill>
                <a:round/>
                <a:headEnd/>
                <a:tailEnd/>
              </a:ln>
            </p:spPr>
          </p:cxnSp>
          <p:cxnSp>
            <p:nvCxnSpPr>
              <p:cNvPr id="319" name="Gerade Verbindung 197"/>
              <p:cNvCxnSpPr>
                <a:cxnSpLocks noChangeShapeType="1"/>
              </p:cNvCxnSpPr>
              <p:nvPr/>
            </p:nvCxnSpPr>
            <p:spPr bwMode="auto">
              <a:xfrm rot="5400000" flipH="1" flipV="1">
                <a:off x="14358697" y="24277516"/>
                <a:ext cx="740000" cy="4701"/>
              </a:xfrm>
              <a:prstGeom prst="line">
                <a:avLst/>
              </a:prstGeom>
              <a:noFill/>
              <a:ln w="76200" algn="ctr">
                <a:solidFill>
                  <a:srgbClr val="4F81BD"/>
                </a:solidFill>
                <a:round/>
                <a:headEnd/>
                <a:tailEnd/>
              </a:ln>
            </p:spPr>
          </p:cxnSp>
        </p:grpSp>
        <p:cxnSp>
          <p:nvCxnSpPr>
            <p:cNvPr id="323" name="Gerade Verbindung 212"/>
            <p:cNvCxnSpPr>
              <a:cxnSpLocks noChangeShapeType="1"/>
            </p:cNvCxnSpPr>
            <p:nvPr/>
          </p:nvCxnSpPr>
          <p:spPr bwMode="auto">
            <a:xfrm flipH="1">
              <a:off x="4082895" y="24691459"/>
              <a:ext cx="17963352" cy="11379048"/>
            </a:xfrm>
            <a:prstGeom prst="line">
              <a:avLst/>
            </a:prstGeom>
            <a:noFill/>
            <a:ln w="38100" cap="rnd" algn="ctr">
              <a:solidFill>
                <a:schemeClr val="tx1"/>
              </a:solidFill>
              <a:prstDash val="sysDot"/>
              <a:round/>
              <a:headEnd/>
              <a:tailEnd/>
            </a:ln>
          </p:spPr>
        </p:cxnSp>
        <p:grpSp>
          <p:nvGrpSpPr>
            <p:cNvPr id="79" name="Group 78"/>
            <p:cNvGrpSpPr/>
            <p:nvPr/>
          </p:nvGrpSpPr>
          <p:grpSpPr>
            <a:xfrm>
              <a:off x="15184902" y="24608087"/>
              <a:ext cx="4330698" cy="4420036"/>
              <a:chOff x="11113200" y="19977088"/>
              <a:chExt cx="4330698" cy="4174707"/>
            </a:xfrm>
          </p:grpSpPr>
          <p:cxnSp>
            <p:nvCxnSpPr>
              <p:cNvPr id="309" name="Gerade Verbindung 192"/>
              <p:cNvCxnSpPr>
                <a:cxnSpLocks noChangeShapeType="1"/>
              </p:cNvCxnSpPr>
              <p:nvPr/>
            </p:nvCxnSpPr>
            <p:spPr bwMode="auto">
              <a:xfrm rot="5400000" flipH="1" flipV="1">
                <a:off x="9030859" y="22064753"/>
                <a:ext cx="4169383" cy="4701"/>
              </a:xfrm>
              <a:prstGeom prst="line">
                <a:avLst/>
              </a:prstGeom>
              <a:noFill/>
              <a:ln w="76200" algn="ctr">
                <a:solidFill>
                  <a:srgbClr val="F79646"/>
                </a:solidFill>
                <a:round/>
                <a:headEnd/>
                <a:tailEnd/>
              </a:ln>
            </p:spPr>
          </p:cxnSp>
          <p:cxnSp>
            <p:nvCxnSpPr>
              <p:cNvPr id="312" name="Gerade Verbindung 197"/>
              <p:cNvCxnSpPr>
                <a:cxnSpLocks noChangeShapeType="1"/>
              </p:cNvCxnSpPr>
              <p:nvPr/>
            </p:nvCxnSpPr>
            <p:spPr bwMode="auto">
              <a:xfrm rot="5400000" flipH="1" flipV="1">
                <a:off x="13356858" y="22059427"/>
                <a:ext cx="4169380" cy="4701"/>
              </a:xfrm>
              <a:prstGeom prst="line">
                <a:avLst/>
              </a:prstGeom>
              <a:noFill/>
              <a:ln w="76200" algn="ctr">
                <a:solidFill>
                  <a:srgbClr val="4F81BD"/>
                </a:solidFill>
                <a:round/>
                <a:headEnd/>
                <a:tailEnd/>
              </a:ln>
            </p:spPr>
          </p:cxnSp>
        </p:grpSp>
        <p:sp>
          <p:nvSpPr>
            <p:cNvPr id="327" name="Rectangle 1584"/>
            <p:cNvSpPr>
              <a:spLocks noChangeArrowheads="1"/>
            </p:cNvSpPr>
            <p:nvPr/>
          </p:nvSpPr>
          <p:spPr bwMode="auto">
            <a:xfrm>
              <a:off x="15135156" y="13554431"/>
              <a:ext cx="271339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baseline="30000" dirty="0" smtClean="0">
                  <a:solidFill>
                    <a:schemeClr val="tx1"/>
                  </a:solidFill>
                  <a:latin typeface="Verdana" pitchFamily="34" charset="0"/>
                </a:rPr>
                <a:t>12</a:t>
              </a:r>
              <a:r>
                <a:rPr lang="en-GB" sz="3200" b="0" dirty="0" smtClean="0">
                  <a:solidFill>
                    <a:schemeClr val="tx1"/>
                  </a:solidFill>
                  <a:latin typeface="Verdana" pitchFamily="34" charset="0"/>
                </a:rPr>
                <a:t>C @ </a:t>
              </a:r>
              <a:r>
                <a:rPr lang="en-GB" sz="3200" b="0" dirty="0" smtClean="0">
                  <a:solidFill>
                    <a:schemeClr val="tx1"/>
                  </a:solidFill>
                  <a:latin typeface="Verdana" pitchFamily="34" charset="0"/>
                </a:rPr>
                <a:t>x </a:t>
              </a:r>
              <a:r>
                <a:rPr lang="en-GB" sz="3200" b="0" dirty="0" smtClean="0">
                  <a:solidFill>
                    <a:schemeClr val="tx1"/>
                  </a:solidFill>
                  <a:latin typeface="Verdana" pitchFamily="34" charset="0"/>
                </a:rPr>
                <a:t>min</a:t>
              </a:r>
              <a:endParaRPr lang="en-GB" b="0" dirty="0" smtClean="0">
                <a:solidFill>
                  <a:schemeClr val="tx1"/>
                </a:solidFill>
                <a:latin typeface="Verdana" pitchFamily="34" charset="0"/>
              </a:endParaRPr>
            </a:p>
          </p:txBody>
        </p:sp>
        <p:sp>
          <p:nvSpPr>
            <p:cNvPr id="328" name="Rectangle 1584"/>
            <p:cNvSpPr>
              <a:spLocks noChangeArrowheads="1"/>
            </p:cNvSpPr>
            <p:nvPr/>
          </p:nvSpPr>
          <p:spPr bwMode="auto">
            <a:xfrm>
              <a:off x="19469376" y="13485822"/>
              <a:ext cx="271339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baseline="30000" dirty="0" smtClean="0">
                  <a:solidFill>
                    <a:schemeClr val="tx1"/>
                  </a:solidFill>
                  <a:latin typeface="Verdana" pitchFamily="34" charset="0"/>
                </a:rPr>
                <a:t>13</a:t>
              </a:r>
              <a:r>
                <a:rPr lang="en-GB" sz="3200" b="0" dirty="0" smtClean="0">
                  <a:solidFill>
                    <a:schemeClr val="tx1"/>
                  </a:solidFill>
                  <a:latin typeface="Verdana" pitchFamily="34" charset="0"/>
                </a:rPr>
                <a:t>C @ </a:t>
              </a:r>
              <a:r>
                <a:rPr lang="en-GB" sz="3200" b="0" dirty="0" smtClean="0">
                  <a:solidFill>
                    <a:schemeClr val="tx1"/>
                  </a:solidFill>
                  <a:latin typeface="Verdana" pitchFamily="34" charset="0"/>
                </a:rPr>
                <a:t>x </a:t>
              </a:r>
              <a:r>
                <a:rPr lang="en-GB" sz="3200" b="0" dirty="0" smtClean="0">
                  <a:solidFill>
                    <a:schemeClr val="tx1"/>
                  </a:solidFill>
                  <a:latin typeface="Verdana" pitchFamily="34" charset="0"/>
                </a:rPr>
                <a:t>min</a:t>
              </a:r>
              <a:endParaRPr lang="en-GB" b="0" dirty="0" smtClean="0">
                <a:solidFill>
                  <a:schemeClr val="tx1"/>
                </a:solidFill>
                <a:latin typeface="Verdana" pitchFamily="34" charset="0"/>
              </a:endParaRPr>
            </a:p>
          </p:txBody>
        </p:sp>
        <p:cxnSp>
          <p:nvCxnSpPr>
            <p:cNvPr id="329" name="Straight Arrow Connector 328"/>
            <p:cNvCxnSpPr/>
            <p:nvPr/>
          </p:nvCxnSpPr>
          <p:spPr bwMode="auto">
            <a:xfrm>
              <a:off x="15950302" y="13124638"/>
              <a:ext cx="4399936" cy="0"/>
            </a:xfrm>
            <a:prstGeom prst="straightConnector1">
              <a:avLst/>
            </a:prstGeom>
            <a:noFill/>
            <a:ln w="38100" algn="ctr">
              <a:solidFill>
                <a:schemeClr val="tx2">
                  <a:lumMod val="65000"/>
                  <a:lumOff val="35000"/>
                </a:schemeClr>
              </a:solidFill>
              <a:round/>
              <a:headEnd/>
              <a:tailEnd type="stealth"/>
            </a:ln>
          </p:spPr>
        </p:cxnSp>
        <p:sp>
          <p:nvSpPr>
            <p:cNvPr id="330" name="Rectangle 1584"/>
            <p:cNvSpPr>
              <a:spLocks noChangeArrowheads="1"/>
            </p:cNvSpPr>
            <p:nvPr/>
          </p:nvSpPr>
          <p:spPr bwMode="auto">
            <a:xfrm>
              <a:off x="16300750" y="12484534"/>
              <a:ext cx="3699039" cy="492443"/>
            </a:xfrm>
            <a:prstGeom prst="rect">
              <a:avLst/>
            </a:prstGeom>
            <a:noFill/>
            <a:ln w="12700">
              <a:noFill/>
              <a:miter lim="800000"/>
              <a:headEnd/>
              <a:tailEnd/>
            </a:ln>
          </p:spPr>
          <p:txBody>
            <a:bodyPr wrap="square" lIns="0" tIns="0" rIns="0" bIns="0">
              <a:spAutoFit/>
            </a:bodyPr>
            <a:lstStyle/>
            <a:p>
              <a:pPr defTabSz="762000" eaLnBrk="0" hangingPunct="0"/>
              <a:r>
                <a:rPr lang="en-GB" sz="3200" b="0" dirty="0" smtClean="0">
                  <a:solidFill>
                    <a:schemeClr val="tx1"/>
                  </a:solidFill>
                  <a:latin typeface="Verdana" pitchFamily="34" charset="0"/>
                </a:rPr>
                <a:t>N Carbon </a:t>
              </a:r>
              <a:r>
                <a:rPr lang="en-GB" sz="3200" b="0" dirty="0" smtClean="0">
                  <a:solidFill>
                    <a:schemeClr val="tx1"/>
                  </a:solidFill>
                  <a:latin typeface="Verdana" pitchFamily="34" charset="0"/>
                </a:rPr>
                <a:t>atoms</a:t>
              </a:r>
            </a:p>
          </p:txBody>
        </p:sp>
        <p:sp>
          <p:nvSpPr>
            <p:cNvPr id="333" name="Freeform 332"/>
            <p:cNvSpPr/>
            <p:nvPr/>
          </p:nvSpPr>
          <p:spPr bwMode="auto">
            <a:xfrm>
              <a:off x="5636037" y="14208193"/>
              <a:ext cx="17728883" cy="20828000"/>
            </a:xfrm>
            <a:custGeom>
              <a:avLst/>
              <a:gdLst>
                <a:gd name="connsiteX0" fmla="*/ 0 w 7010400"/>
                <a:gd name="connsiteY0" fmla="*/ 15220264 h 15220264"/>
                <a:gd name="connsiteX1" fmla="*/ 846667 w 7010400"/>
                <a:gd name="connsiteY1" fmla="*/ 12307731 h 15220264"/>
                <a:gd name="connsiteX2" fmla="*/ 1557867 w 7010400"/>
                <a:gd name="connsiteY2" fmla="*/ 10038664 h 15220264"/>
                <a:gd name="connsiteX3" fmla="*/ 2404534 w 7010400"/>
                <a:gd name="connsiteY3" fmla="*/ 14131 h 15220264"/>
                <a:gd name="connsiteX4" fmla="*/ 4368800 w 7010400"/>
                <a:gd name="connsiteY4" fmla="*/ 7905064 h 15220264"/>
                <a:gd name="connsiteX5" fmla="*/ 7010400 w 7010400"/>
                <a:gd name="connsiteY5" fmla="*/ 10749864 h 15220264"/>
                <a:gd name="connsiteX0" fmla="*/ 0 w 7010400"/>
                <a:gd name="connsiteY0" fmla="*/ 15220264 h 15220264"/>
                <a:gd name="connsiteX1" fmla="*/ 1557867 w 7010400"/>
                <a:gd name="connsiteY1" fmla="*/ 10038664 h 15220264"/>
                <a:gd name="connsiteX2" fmla="*/ 2404534 w 7010400"/>
                <a:gd name="connsiteY2" fmla="*/ 14131 h 15220264"/>
                <a:gd name="connsiteX3" fmla="*/ 4368800 w 7010400"/>
                <a:gd name="connsiteY3" fmla="*/ 7905064 h 15220264"/>
                <a:gd name="connsiteX4" fmla="*/ 7010400 w 7010400"/>
                <a:gd name="connsiteY4" fmla="*/ 10749864 h 15220264"/>
                <a:gd name="connsiteX0" fmla="*/ 0 w 7010400"/>
                <a:gd name="connsiteY0" fmla="*/ 15225059 h 15225059"/>
                <a:gd name="connsiteX1" fmla="*/ 1557867 w 7010400"/>
                <a:gd name="connsiteY1" fmla="*/ 10043459 h 15225059"/>
                <a:gd name="connsiteX2" fmla="*/ 2404534 w 7010400"/>
                <a:gd name="connsiteY2" fmla="*/ 18926 h 15225059"/>
                <a:gd name="connsiteX3" fmla="*/ 4368800 w 7010400"/>
                <a:gd name="connsiteY3" fmla="*/ 7909859 h 15225059"/>
                <a:gd name="connsiteX4" fmla="*/ 7010400 w 7010400"/>
                <a:gd name="connsiteY4" fmla="*/ 10754659 h 15225059"/>
                <a:gd name="connsiteX0" fmla="*/ 0 w 7010400"/>
                <a:gd name="connsiteY0" fmla="*/ 15223143 h 15223143"/>
                <a:gd name="connsiteX1" fmla="*/ 1557867 w 7010400"/>
                <a:gd name="connsiteY1" fmla="*/ 10041543 h 15223143"/>
                <a:gd name="connsiteX2" fmla="*/ 2404534 w 7010400"/>
                <a:gd name="connsiteY2" fmla="*/ 17010 h 15223143"/>
                <a:gd name="connsiteX3" fmla="*/ 4368800 w 7010400"/>
                <a:gd name="connsiteY3" fmla="*/ 7907943 h 15223143"/>
                <a:gd name="connsiteX4" fmla="*/ 7010400 w 7010400"/>
                <a:gd name="connsiteY4" fmla="*/ 10752743 h 15223143"/>
                <a:gd name="connsiteX0" fmla="*/ 0 w 7010400"/>
                <a:gd name="connsiteY0" fmla="*/ 16437607 h 16437607"/>
                <a:gd name="connsiteX1" fmla="*/ 1557867 w 7010400"/>
                <a:gd name="connsiteY1" fmla="*/ 11256007 h 16437607"/>
                <a:gd name="connsiteX2" fmla="*/ 2675468 w 7010400"/>
                <a:gd name="connsiteY2" fmla="*/ 12274 h 16437607"/>
                <a:gd name="connsiteX3" fmla="*/ 4368800 w 7010400"/>
                <a:gd name="connsiteY3" fmla="*/ 9122407 h 16437607"/>
                <a:gd name="connsiteX4" fmla="*/ 7010400 w 7010400"/>
                <a:gd name="connsiteY4" fmla="*/ 11967207 h 16437607"/>
                <a:gd name="connsiteX0" fmla="*/ 0 w 7010400"/>
                <a:gd name="connsiteY0" fmla="*/ 16437459 h 16437459"/>
                <a:gd name="connsiteX1" fmla="*/ 1557867 w 7010400"/>
                <a:gd name="connsiteY1" fmla="*/ 11255859 h 16437459"/>
                <a:gd name="connsiteX2" fmla="*/ 2675468 w 7010400"/>
                <a:gd name="connsiteY2" fmla="*/ 12126 h 16437459"/>
                <a:gd name="connsiteX3" fmla="*/ 4368800 w 7010400"/>
                <a:gd name="connsiteY3" fmla="*/ 9122259 h 16437459"/>
                <a:gd name="connsiteX4" fmla="*/ 4233334 w 7010400"/>
                <a:gd name="connsiteY4" fmla="*/ 11391327 h 16437459"/>
                <a:gd name="connsiteX5" fmla="*/ 7010400 w 7010400"/>
                <a:gd name="connsiteY5" fmla="*/ 11967059 h 16437459"/>
                <a:gd name="connsiteX0" fmla="*/ 0 w 7010400"/>
                <a:gd name="connsiteY0" fmla="*/ 16437607 h 16437607"/>
                <a:gd name="connsiteX1" fmla="*/ 1557867 w 7010400"/>
                <a:gd name="connsiteY1" fmla="*/ 11256007 h 16437607"/>
                <a:gd name="connsiteX2" fmla="*/ 2675468 w 7010400"/>
                <a:gd name="connsiteY2" fmla="*/ 12274 h 16437607"/>
                <a:gd name="connsiteX3" fmla="*/ 4368800 w 7010400"/>
                <a:gd name="connsiteY3" fmla="*/ 9122407 h 16437607"/>
                <a:gd name="connsiteX4" fmla="*/ 7010400 w 7010400"/>
                <a:gd name="connsiteY4" fmla="*/ 11967207 h 16437607"/>
                <a:gd name="connsiteX0" fmla="*/ 0 w 7010400"/>
                <a:gd name="connsiteY0" fmla="*/ 16430453 h 16430453"/>
                <a:gd name="connsiteX1" fmla="*/ 1557867 w 7010400"/>
                <a:gd name="connsiteY1" fmla="*/ 11248853 h 16430453"/>
                <a:gd name="connsiteX2" fmla="*/ 2675468 w 7010400"/>
                <a:gd name="connsiteY2" fmla="*/ 5120 h 16430453"/>
                <a:gd name="connsiteX3" fmla="*/ 4978400 w 7010400"/>
                <a:gd name="connsiteY3" fmla="*/ 9826453 h 16430453"/>
                <a:gd name="connsiteX4" fmla="*/ 7010400 w 7010400"/>
                <a:gd name="connsiteY4" fmla="*/ 11960053 h 16430453"/>
                <a:gd name="connsiteX0" fmla="*/ 0 w 7010400"/>
                <a:gd name="connsiteY0" fmla="*/ 16430432 h 16430432"/>
                <a:gd name="connsiteX1" fmla="*/ 1557867 w 7010400"/>
                <a:gd name="connsiteY1" fmla="*/ 11248832 h 16430432"/>
                <a:gd name="connsiteX2" fmla="*/ 2675468 w 7010400"/>
                <a:gd name="connsiteY2" fmla="*/ 5099 h 16430432"/>
                <a:gd name="connsiteX3" fmla="*/ 4978400 w 7010400"/>
                <a:gd name="connsiteY3" fmla="*/ 9826432 h 16430432"/>
                <a:gd name="connsiteX4" fmla="*/ 7010400 w 7010400"/>
                <a:gd name="connsiteY4" fmla="*/ 11960032 h 16430432"/>
                <a:gd name="connsiteX0" fmla="*/ 0 w 7010400"/>
                <a:gd name="connsiteY0" fmla="*/ 16427510 h 16427510"/>
                <a:gd name="connsiteX1" fmla="*/ 1557867 w 7010400"/>
                <a:gd name="connsiteY1" fmla="*/ 11245910 h 16427510"/>
                <a:gd name="connsiteX2" fmla="*/ 2675468 w 7010400"/>
                <a:gd name="connsiteY2" fmla="*/ 2177 h 16427510"/>
                <a:gd name="connsiteX3" fmla="*/ 5350933 w 7010400"/>
                <a:gd name="connsiteY3" fmla="*/ 10297643 h 16427510"/>
                <a:gd name="connsiteX4" fmla="*/ 7010400 w 7010400"/>
                <a:gd name="connsiteY4" fmla="*/ 11957110 h 16427510"/>
                <a:gd name="connsiteX0" fmla="*/ 0 w 7010400"/>
                <a:gd name="connsiteY0" fmla="*/ 16427502 h 16427502"/>
                <a:gd name="connsiteX1" fmla="*/ 1557867 w 7010400"/>
                <a:gd name="connsiteY1" fmla="*/ 11245902 h 16427502"/>
                <a:gd name="connsiteX2" fmla="*/ 2675468 w 7010400"/>
                <a:gd name="connsiteY2" fmla="*/ 2169 h 16427502"/>
                <a:gd name="connsiteX3" fmla="*/ 5350933 w 7010400"/>
                <a:gd name="connsiteY3" fmla="*/ 10297635 h 16427502"/>
                <a:gd name="connsiteX4" fmla="*/ 7010400 w 7010400"/>
                <a:gd name="connsiteY4" fmla="*/ 11957102 h 16427502"/>
                <a:gd name="connsiteX0" fmla="*/ 0 w 7010400"/>
                <a:gd name="connsiteY0" fmla="*/ 16427665 h 16427665"/>
                <a:gd name="connsiteX1" fmla="*/ 1557867 w 7010400"/>
                <a:gd name="connsiteY1" fmla="*/ 11246065 h 16427665"/>
                <a:gd name="connsiteX2" fmla="*/ 2675468 w 7010400"/>
                <a:gd name="connsiteY2" fmla="*/ 2332 h 16427665"/>
                <a:gd name="connsiteX3" fmla="*/ 5554133 w 7010400"/>
                <a:gd name="connsiteY3" fmla="*/ 10263931 h 16427665"/>
                <a:gd name="connsiteX4" fmla="*/ 7010400 w 7010400"/>
                <a:gd name="connsiteY4" fmla="*/ 11957265 h 16427665"/>
                <a:gd name="connsiteX0" fmla="*/ 0 w 7010400"/>
                <a:gd name="connsiteY0" fmla="*/ 16427612 h 16427612"/>
                <a:gd name="connsiteX1" fmla="*/ 1557867 w 7010400"/>
                <a:gd name="connsiteY1" fmla="*/ 11246012 h 16427612"/>
                <a:gd name="connsiteX2" fmla="*/ 2675468 w 7010400"/>
                <a:gd name="connsiteY2" fmla="*/ 2279 h 16427612"/>
                <a:gd name="connsiteX3" fmla="*/ 5554133 w 7010400"/>
                <a:gd name="connsiteY3" fmla="*/ 10263878 h 16427612"/>
                <a:gd name="connsiteX4" fmla="*/ 7010400 w 7010400"/>
                <a:gd name="connsiteY4" fmla="*/ 11957212 h 16427612"/>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41731 h 16441731"/>
                <a:gd name="connsiteX1" fmla="*/ 1557867 w 7044267"/>
                <a:gd name="connsiteY1" fmla="*/ 11260131 h 16441731"/>
                <a:gd name="connsiteX2" fmla="*/ 2675468 w 7044267"/>
                <a:gd name="connsiteY2" fmla="*/ 16398 h 16441731"/>
                <a:gd name="connsiteX3" fmla="*/ 4741333 w 7044267"/>
                <a:gd name="connsiteY3" fmla="*/ 8821731 h 16441731"/>
                <a:gd name="connsiteX4" fmla="*/ 7044267 w 7044267"/>
                <a:gd name="connsiteY4" fmla="*/ 11700398 h 16441731"/>
                <a:gd name="connsiteX0" fmla="*/ 0 w 7044267"/>
                <a:gd name="connsiteY0" fmla="*/ 16440969 h 16440969"/>
                <a:gd name="connsiteX1" fmla="*/ 1557867 w 7044267"/>
                <a:gd name="connsiteY1" fmla="*/ 11259369 h 16440969"/>
                <a:gd name="connsiteX2" fmla="*/ 2675468 w 7044267"/>
                <a:gd name="connsiteY2" fmla="*/ 15636 h 16440969"/>
                <a:gd name="connsiteX3" fmla="*/ 4741333 w 7044267"/>
                <a:gd name="connsiteY3" fmla="*/ 8820969 h 16440969"/>
                <a:gd name="connsiteX4" fmla="*/ 7044267 w 7044267"/>
                <a:gd name="connsiteY4" fmla="*/ 11699636 h 16440969"/>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25801 h 16425801"/>
                <a:gd name="connsiteX1" fmla="*/ 1557867 w 7044267"/>
                <a:gd name="connsiteY1" fmla="*/ 11244201 h 16425801"/>
                <a:gd name="connsiteX2" fmla="*/ 2675468 w 7044267"/>
                <a:gd name="connsiteY2" fmla="*/ 468 h 16425801"/>
                <a:gd name="connsiteX3" fmla="*/ 7044267 w 7044267"/>
                <a:gd name="connsiteY3" fmla="*/ 11684468 h 16425801"/>
                <a:gd name="connsiteX0" fmla="*/ 0 w 7044267"/>
                <a:gd name="connsiteY0" fmla="*/ 16425801 h 16425801"/>
                <a:gd name="connsiteX1" fmla="*/ 1557867 w 7044267"/>
                <a:gd name="connsiteY1" fmla="*/ 11244201 h 16425801"/>
                <a:gd name="connsiteX2" fmla="*/ 2675468 w 7044267"/>
                <a:gd name="connsiteY2" fmla="*/ 468 h 16425801"/>
                <a:gd name="connsiteX3" fmla="*/ 7044267 w 7044267"/>
                <a:gd name="connsiteY3" fmla="*/ 11684468 h 16425801"/>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5883493 h 15883493"/>
                <a:gd name="connsiteX1" fmla="*/ 1557867 w 7247467"/>
                <a:gd name="connsiteY1" fmla="*/ 10701893 h 15883493"/>
                <a:gd name="connsiteX2" fmla="*/ 2607734 w 7247467"/>
                <a:gd name="connsiteY2" fmla="*/ 27 h 15883493"/>
                <a:gd name="connsiteX3" fmla="*/ 7247467 w 7247467"/>
                <a:gd name="connsiteY3" fmla="*/ 10803494 h 15883493"/>
                <a:gd name="connsiteX0" fmla="*/ 0 w 7281333"/>
                <a:gd name="connsiteY0" fmla="*/ 15883516 h 15883516"/>
                <a:gd name="connsiteX1" fmla="*/ 1557867 w 7281333"/>
                <a:gd name="connsiteY1" fmla="*/ 10701916 h 15883516"/>
                <a:gd name="connsiteX2" fmla="*/ 2607734 w 7281333"/>
                <a:gd name="connsiteY2" fmla="*/ 50 h 15883516"/>
                <a:gd name="connsiteX3" fmla="*/ 7281333 w 7281333"/>
                <a:gd name="connsiteY3" fmla="*/ 10532583 h 15883516"/>
                <a:gd name="connsiteX0" fmla="*/ 0 w 7924800"/>
                <a:gd name="connsiteY0" fmla="*/ 15883466 h 15883466"/>
                <a:gd name="connsiteX1" fmla="*/ 1557867 w 7924800"/>
                <a:gd name="connsiteY1" fmla="*/ 10701866 h 15883466"/>
                <a:gd name="connsiteX2" fmla="*/ 2607734 w 7924800"/>
                <a:gd name="connsiteY2" fmla="*/ 0 h 15883466"/>
                <a:gd name="connsiteX3" fmla="*/ 7924800 w 7924800"/>
                <a:gd name="connsiteY3" fmla="*/ 10701867 h 15883466"/>
                <a:gd name="connsiteX0" fmla="*/ 0 w 7924800"/>
                <a:gd name="connsiteY0" fmla="*/ 15883466 h 15883466"/>
                <a:gd name="connsiteX1" fmla="*/ 1557867 w 7924800"/>
                <a:gd name="connsiteY1" fmla="*/ 10701866 h 15883466"/>
                <a:gd name="connsiteX2" fmla="*/ 2607734 w 7924800"/>
                <a:gd name="connsiteY2" fmla="*/ 0 h 15883466"/>
                <a:gd name="connsiteX3" fmla="*/ 7924800 w 7924800"/>
                <a:gd name="connsiteY3" fmla="*/ 10701867 h 15883466"/>
                <a:gd name="connsiteX0" fmla="*/ 0 w 8313728"/>
                <a:gd name="connsiteY0" fmla="*/ 15883466 h 15883466"/>
                <a:gd name="connsiteX1" fmla="*/ 1557867 w 8313728"/>
                <a:gd name="connsiteY1" fmla="*/ 10701866 h 15883466"/>
                <a:gd name="connsiteX2" fmla="*/ 2607734 w 8313728"/>
                <a:gd name="connsiteY2" fmla="*/ 0 h 15883466"/>
                <a:gd name="connsiteX3" fmla="*/ 7924800 w 8313728"/>
                <a:gd name="connsiteY3" fmla="*/ 10701867 h 15883466"/>
                <a:gd name="connsiteX4" fmla="*/ 7907509 w 8313728"/>
                <a:gd name="connsiteY4" fmla="*/ 10640793 h 15883466"/>
                <a:gd name="connsiteX0" fmla="*/ 0 w 9736319"/>
                <a:gd name="connsiteY0" fmla="*/ 15883466 h 15883466"/>
                <a:gd name="connsiteX1" fmla="*/ 1557867 w 9736319"/>
                <a:gd name="connsiteY1" fmla="*/ 10701866 h 15883466"/>
                <a:gd name="connsiteX2" fmla="*/ 2607734 w 9736319"/>
                <a:gd name="connsiteY2" fmla="*/ 0 h 15883466"/>
                <a:gd name="connsiteX3" fmla="*/ 7924800 w 9736319"/>
                <a:gd name="connsiteY3" fmla="*/ 10701867 h 15883466"/>
                <a:gd name="connsiteX4" fmla="*/ 9736309 w 9736319"/>
                <a:gd name="connsiteY4" fmla="*/ 9455460 h 15883466"/>
                <a:gd name="connsiteX0" fmla="*/ 0 w 9736359"/>
                <a:gd name="connsiteY0" fmla="*/ 15883466 h 15883466"/>
                <a:gd name="connsiteX1" fmla="*/ 1557867 w 9736359"/>
                <a:gd name="connsiteY1" fmla="*/ 10701866 h 15883466"/>
                <a:gd name="connsiteX2" fmla="*/ 2607734 w 9736359"/>
                <a:gd name="connsiteY2" fmla="*/ 0 h 15883466"/>
                <a:gd name="connsiteX3" fmla="*/ 7924800 w 9736359"/>
                <a:gd name="connsiteY3" fmla="*/ 10701867 h 15883466"/>
                <a:gd name="connsiteX4" fmla="*/ 9736309 w 9736359"/>
                <a:gd name="connsiteY4" fmla="*/ 9455460 h 15883466"/>
                <a:gd name="connsiteX0" fmla="*/ 0 w 9770217"/>
                <a:gd name="connsiteY0" fmla="*/ 15883466 h 15883466"/>
                <a:gd name="connsiteX1" fmla="*/ 1557867 w 9770217"/>
                <a:gd name="connsiteY1" fmla="*/ 10701866 h 15883466"/>
                <a:gd name="connsiteX2" fmla="*/ 2607734 w 9770217"/>
                <a:gd name="connsiteY2" fmla="*/ 0 h 15883466"/>
                <a:gd name="connsiteX3" fmla="*/ 7924800 w 9770217"/>
                <a:gd name="connsiteY3" fmla="*/ 10701867 h 15883466"/>
                <a:gd name="connsiteX4" fmla="*/ 9770175 w 9770217"/>
                <a:gd name="connsiteY4" fmla="*/ 9760260 h 15883466"/>
                <a:gd name="connsiteX0" fmla="*/ 184222 w 9954439"/>
                <a:gd name="connsiteY0" fmla="*/ 15883466 h 16299019"/>
                <a:gd name="connsiteX1" fmla="*/ 99198 w 9954439"/>
                <a:gd name="connsiteY1" fmla="*/ 15923993 h 16299019"/>
                <a:gd name="connsiteX2" fmla="*/ 1742089 w 9954439"/>
                <a:gd name="connsiteY2" fmla="*/ 10701866 h 16299019"/>
                <a:gd name="connsiteX3" fmla="*/ 2791956 w 9954439"/>
                <a:gd name="connsiteY3" fmla="*/ 0 h 16299019"/>
                <a:gd name="connsiteX4" fmla="*/ 8109022 w 9954439"/>
                <a:gd name="connsiteY4" fmla="*/ 10701867 h 16299019"/>
                <a:gd name="connsiteX5" fmla="*/ 9954397 w 9954439"/>
                <a:gd name="connsiteY5" fmla="*/ 9760260 h 16299019"/>
                <a:gd name="connsiteX0" fmla="*/ 903316 w 10673533"/>
                <a:gd name="connsiteY0" fmla="*/ 15883466 h 16299019"/>
                <a:gd name="connsiteX1" fmla="*/ 39358 w 10673533"/>
                <a:gd name="connsiteY1" fmla="*/ 15923993 h 16299019"/>
                <a:gd name="connsiteX2" fmla="*/ 2461183 w 10673533"/>
                <a:gd name="connsiteY2" fmla="*/ 10701866 h 16299019"/>
                <a:gd name="connsiteX3" fmla="*/ 3511050 w 10673533"/>
                <a:gd name="connsiteY3" fmla="*/ 0 h 16299019"/>
                <a:gd name="connsiteX4" fmla="*/ 8828116 w 10673533"/>
                <a:gd name="connsiteY4" fmla="*/ 10701867 h 16299019"/>
                <a:gd name="connsiteX5" fmla="*/ 10673491 w 10673533"/>
                <a:gd name="connsiteY5" fmla="*/ 9760260 h 16299019"/>
                <a:gd name="connsiteX0" fmla="*/ 518 w 11159269"/>
                <a:gd name="connsiteY0" fmla="*/ 17305866 h 17305930"/>
                <a:gd name="connsiteX1" fmla="*/ 525094 w 11159269"/>
                <a:gd name="connsiteY1" fmla="*/ 15923993 h 17305930"/>
                <a:gd name="connsiteX2" fmla="*/ 2946919 w 11159269"/>
                <a:gd name="connsiteY2" fmla="*/ 10701866 h 17305930"/>
                <a:gd name="connsiteX3" fmla="*/ 3996786 w 11159269"/>
                <a:gd name="connsiteY3" fmla="*/ 0 h 17305930"/>
                <a:gd name="connsiteX4" fmla="*/ 9313852 w 11159269"/>
                <a:gd name="connsiteY4" fmla="*/ 10701867 h 17305930"/>
                <a:gd name="connsiteX5" fmla="*/ 11159227 w 11159269"/>
                <a:gd name="connsiteY5" fmla="*/ 9760260 h 17305930"/>
                <a:gd name="connsiteX0" fmla="*/ 110 w 11158861"/>
                <a:gd name="connsiteY0" fmla="*/ 17305866 h 17305914"/>
                <a:gd name="connsiteX1" fmla="*/ 1608419 w 11158861"/>
                <a:gd name="connsiteY1" fmla="*/ 15754660 h 17305914"/>
                <a:gd name="connsiteX2" fmla="*/ 2946511 w 11158861"/>
                <a:gd name="connsiteY2" fmla="*/ 10701866 h 17305914"/>
                <a:gd name="connsiteX3" fmla="*/ 3996378 w 11158861"/>
                <a:gd name="connsiteY3" fmla="*/ 0 h 17305914"/>
                <a:gd name="connsiteX4" fmla="*/ 9313444 w 11158861"/>
                <a:gd name="connsiteY4" fmla="*/ 10701867 h 17305914"/>
                <a:gd name="connsiteX5" fmla="*/ 11158819 w 11158861"/>
                <a:gd name="connsiteY5" fmla="*/ 9760260 h 17305914"/>
                <a:gd name="connsiteX0" fmla="*/ 161 w 11158912"/>
                <a:gd name="connsiteY0" fmla="*/ 17305866 h 17305902"/>
                <a:gd name="connsiteX1" fmla="*/ 1608470 w 11158912"/>
                <a:gd name="connsiteY1" fmla="*/ 15754660 h 17305902"/>
                <a:gd name="connsiteX2" fmla="*/ 2946562 w 11158912"/>
                <a:gd name="connsiteY2" fmla="*/ 10701866 h 17305902"/>
                <a:gd name="connsiteX3" fmla="*/ 3996429 w 11158912"/>
                <a:gd name="connsiteY3" fmla="*/ 0 h 17305902"/>
                <a:gd name="connsiteX4" fmla="*/ 9313495 w 11158912"/>
                <a:gd name="connsiteY4" fmla="*/ 10701867 h 17305902"/>
                <a:gd name="connsiteX5" fmla="*/ 11158870 w 11158912"/>
                <a:gd name="connsiteY5" fmla="*/ 9760260 h 17305902"/>
                <a:gd name="connsiteX0" fmla="*/ 110 w 11158861"/>
                <a:gd name="connsiteY0" fmla="*/ 17305866 h 17305914"/>
                <a:gd name="connsiteX1" fmla="*/ 1608419 w 11158861"/>
                <a:gd name="connsiteY1" fmla="*/ 15754660 h 17305914"/>
                <a:gd name="connsiteX2" fmla="*/ 2946511 w 11158861"/>
                <a:gd name="connsiteY2" fmla="*/ 10701866 h 17305914"/>
                <a:gd name="connsiteX3" fmla="*/ 3996378 w 11158861"/>
                <a:gd name="connsiteY3" fmla="*/ 0 h 17305914"/>
                <a:gd name="connsiteX4" fmla="*/ 9313444 w 11158861"/>
                <a:gd name="connsiteY4" fmla="*/ 10701867 h 17305914"/>
                <a:gd name="connsiteX5" fmla="*/ 11158819 w 11158861"/>
                <a:gd name="connsiteY5" fmla="*/ 9760260 h 17305914"/>
                <a:gd name="connsiteX0" fmla="*/ 140 w 11158891"/>
                <a:gd name="connsiteY0" fmla="*/ 17305866 h 17305903"/>
                <a:gd name="connsiteX1" fmla="*/ 1608449 w 11158891"/>
                <a:gd name="connsiteY1" fmla="*/ 15754660 h 17305903"/>
                <a:gd name="connsiteX2" fmla="*/ 2946541 w 11158891"/>
                <a:gd name="connsiteY2" fmla="*/ 10701866 h 17305903"/>
                <a:gd name="connsiteX3" fmla="*/ 3996408 w 11158891"/>
                <a:gd name="connsiteY3" fmla="*/ 0 h 17305903"/>
                <a:gd name="connsiteX4" fmla="*/ 9313474 w 11158891"/>
                <a:gd name="connsiteY4" fmla="*/ 10701867 h 17305903"/>
                <a:gd name="connsiteX5" fmla="*/ 11158849 w 11158891"/>
                <a:gd name="connsiteY5" fmla="*/ 9760260 h 17305903"/>
                <a:gd name="connsiteX0" fmla="*/ 103 w 11531387"/>
                <a:gd name="connsiteY0" fmla="*/ 16797866 h 16798456"/>
                <a:gd name="connsiteX1" fmla="*/ 1980945 w 11531387"/>
                <a:gd name="connsiteY1" fmla="*/ 15754660 h 16798456"/>
                <a:gd name="connsiteX2" fmla="*/ 3319037 w 11531387"/>
                <a:gd name="connsiteY2" fmla="*/ 10701866 h 16798456"/>
                <a:gd name="connsiteX3" fmla="*/ 4368904 w 11531387"/>
                <a:gd name="connsiteY3" fmla="*/ 0 h 16798456"/>
                <a:gd name="connsiteX4" fmla="*/ 9685970 w 11531387"/>
                <a:gd name="connsiteY4" fmla="*/ 10701867 h 16798456"/>
                <a:gd name="connsiteX5" fmla="*/ 11531345 w 11531387"/>
                <a:gd name="connsiteY5" fmla="*/ 9760260 h 16798456"/>
                <a:gd name="connsiteX0" fmla="*/ 111 w 11531395"/>
                <a:gd name="connsiteY0" fmla="*/ 16797866 h 16798055"/>
                <a:gd name="connsiteX1" fmla="*/ 1879353 w 11531395"/>
                <a:gd name="connsiteY1" fmla="*/ 15619194 h 16798055"/>
                <a:gd name="connsiteX2" fmla="*/ 3319045 w 11531395"/>
                <a:gd name="connsiteY2" fmla="*/ 10701866 h 16798055"/>
                <a:gd name="connsiteX3" fmla="*/ 4368912 w 11531395"/>
                <a:gd name="connsiteY3" fmla="*/ 0 h 16798055"/>
                <a:gd name="connsiteX4" fmla="*/ 9685978 w 11531395"/>
                <a:gd name="connsiteY4" fmla="*/ 10701867 h 16798055"/>
                <a:gd name="connsiteX5" fmla="*/ 11531353 w 11531395"/>
                <a:gd name="connsiteY5" fmla="*/ 9760260 h 16798055"/>
                <a:gd name="connsiteX0" fmla="*/ 193 w 11531477"/>
                <a:gd name="connsiteY0" fmla="*/ 16797866 h 16797964"/>
                <a:gd name="connsiteX1" fmla="*/ 1879435 w 11531477"/>
                <a:gd name="connsiteY1" fmla="*/ 15619194 h 16797964"/>
                <a:gd name="connsiteX2" fmla="*/ 3319127 w 11531477"/>
                <a:gd name="connsiteY2" fmla="*/ 10701866 h 16797964"/>
                <a:gd name="connsiteX3" fmla="*/ 4368994 w 11531477"/>
                <a:gd name="connsiteY3" fmla="*/ 0 h 16797964"/>
                <a:gd name="connsiteX4" fmla="*/ 9686060 w 11531477"/>
                <a:gd name="connsiteY4" fmla="*/ 10701867 h 16797964"/>
                <a:gd name="connsiteX5" fmla="*/ 11531435 w 11531477"/>
                <a:gd name="connsiteY5" fmla="*/ 9760260 h 16797964"/>
                <a:gd name="connsiteX0" fmla="*/ 15 w 21454232"/>
                <a:gd name="connsiteY0" fmla="*/ 22419733 h 22419740"/>
                <a:gd name="connsiteX1" fmla="*/ 11802190 w 21454232"/>
                <a:gd name="connsiteY1" fmla="*/ 15619194 h 22419740"/>
                <a:gd name="connsiteX2" fmla="*/ 13241882 w 21454232"/>
                <a:gd name="connsiteY2" fmla="*/ 10701866 h 22419740"/>
                <a:gd name="connsiteX3" fmla="*/ 14291749 w 21454232"/>
                <a:gd name="connsiteY3" fmla="*/ 0 h 22419740"/>
                <a:gd name="connsiteX4" fmla="*/ 19608815 w 21454232"/>
                <a:gd name="connsiteY4" fmla="*/ 10701867 h 22419740"/>
                <a:gd name="connsiteX5" fmla="*/ 21454190 w 21454232"/>
                <a:gd name="connsiteY5" fmla="*/ 9760260 h 22419740"/>
                <a:gd name="connsiteX0" fmla="*/ 15 w 21928365"/>
                <a:gd name="connsiteY0" fmla="*/ 23469599 h 23469604"/>
                <a:gd name="connsiteX1" fmla="*/ 12276323 w 21928365"/>
                <a:gd name="connsiteY1" fmla="*/ 15619194 h 23469604"/>
                <a:gd name="connsiteX2" fmla="*/ 13716015 w 21928365"/>
                <a:gd name="connsiteY2" fmla="*/ 10701866 h 23469604"/>
                <a:gd name="connsiteX3" fmla="*/ 14765882 w 21928365"/>
                <a:gd name="connsiteY3" fmla="*/ 0 h 23469604"/>
                <a:gd name="connsiteX4" fmla="*/ 20082948 w 21928365"/>
                <a:gd name="connsiteY4" fmla="*/ 10701867 h 23469604"/>
                <a:gd name="connsiteX5" fmla="*/ 21928323 w 21928365"/>
                <a:gd name="connsiteY5" fmla="*/ 9760260 h 23469604"/>
                <a:gd name="connsiteX0" fmla="*/ 15 w 21928365"/>
                <a:gd name="connsiteY0" fmla="*/ 23469599 h 23469604"/>
                <a:gd name="connsiteX1" fmla="*/ 12276323 w 21928365"/>
                <a:gd name="connsiteY1" fmla="*/ 15619194 h 23469604"/>
                <a:gd name="connsiteX2" fmla="*/ 13716015 w 21928365"/>
                <a:gd name="connsiteY2" fmla="*/ 10701866 h 23469604"/>
                <a:gd name="connsiteX3" fmla="*/ 14765882 w 21928365"/>
                <a:gd name="connsiteY3" fmla="*/ 0 h 23469604"/>
                <a:gd name="connsiteX4" fmla="*/ 20082948 w 21928365"/>
                <a:gd name="connsiteY4" fmla="*/ 10701867 h 23469604"/>
                <a:gd name="connsiteX5" fmla="*/ 21928323 w 21928365"/>
                <a:gd name="connsiteY5" fmla="*/ 9760260 h 23469604"/>
                <a:gd name="connsiteX0" fmla="*/ 14 w 21928364"/>
                <a:gd name="connsiteY0" fmla="*/ 23469599 h 23469603"/>
                <a:gd name="connsiteX1" fmla="*/ 12276322 w 21928364"/>
                <a:gd name="connsiteY1" fmla="*/ 15619194 h 23469603"/>
                <a:gd name="connsiteX2" fmla="*/ 13716014 w 21928364"/>
                <a:gd name="connsiteY2" fmla="*/ 10701866 h 23469603"/>
                <a:gd name="connsiteX3" fmla="*/ 14765881 w 21928364"/>
                <a:gd name="connsiteY3" fmla="*/ 0 h 23469603"/>
                <a:gd name="connsiteX4" fmla="*/ 20082947 w 21928364"/>
                <a:gd name="connsiteY4" fmla="*/ 10701867 h 23469603"/>
                <a:gd name="connsiteX5" fmla="*/ 21928322 w 21928364"/>
                <a:gd name="connsiteY5" fmla="*/ 9760260 h 23469603"/>
                <a:gd name="connsiteX0" fmla="*/ 0 w 21928350"/>
                <a:gd name="connsiteY0" fmla="*/ 23469599 h 23469599"/>
                <a:gd name="connsiteX1" fmla="*/ 7805909 w 21928350"/>
                <a:gd name="connsiteY1" fmla="*/ 18541177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7602709 w 21928350"/>
                <a:gd name="connsiteY1" fmla="*/ 17051042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7602709 w 21928350"/>
                <a:gd name="connsiteY1" fmla="*/ 17051042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7602709 w 21928350"/>
                <a:gd name="connsiteY1" fmla="*/ 17051042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7602709 w 21928350"/>
                <a:gd name="connsiteY1" fmla="*/ 17051042 h 23469599"/>
                <a:gd name="connsiteX2" fmla="*/ 10582975 w 21928350"/>
                <a:gd name="connsiteY2" fmla="*/ 15967310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7602709 w 21928350"/>
                <a:gd name="connsiteY1" fmla="*/ 17051042 h 23469599"/>
                <a:gd name="connsiteX2" fmla="*/ 10176575 w 21928350"/>
                <a:gd name="connsiteY2" fmla="*/ 17051044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7602709 w 21928350"/>
                <a:gd name="connsiteY1" fmla="*/ 17051042 h 23469599"/>
                <a:gd name="connsiteX2" fmla="*/ 10176575 w 21928350"/>
                <a:gd name="connsiteY2" fmla="*/ 17051044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7602709 w 21928350"/>
                <a:gd name="connsiteY1" fmla="*/ 17051042 h 23469599"/>
                <a:gd name="connsiteX2" fmla="*/ 10176575 w 21928350"/>
                <a:gd name="connsiteY2" fmla="*/ 17051044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6383509 w 21928350"/>
                <a:gd name="connsiteY1" fmla="*/ 17931577 h 23469599"/>
                <a:gd name="connsiteX2" fmla="*/ 7602709 w 21928350"/>
                <a:gd name="connsiteY2" fmla="*/ 17051042 h 23469599"/>
                <a:gd name="connsiteX3" fmla="*/ 10176575 w 21928350"/>
                <a:gd name="connsiteY3" fmla="*/ 17051044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6925375 w 21928350"/>
                <a:gd name="connsiteY1" fmla="*/ 19150776 h 23469599"/>
                <a:gd name="connsiteX2" fmla="*/ 7602709 w 21928350"/>
                <a:gd name="connsiteY2" fmla="*/ 17051042 h 23469599"/>
                <a:gd name="connsiteX3" fmla="*/ 10176575 w 21928350"/>
                <a:gd name="connsiteY3" fmla="*/ 17051044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6925375 w 21928350"/>
                <a:gd name="connsiteY1" fmla="*/ 19150776 h 23469599"/>
                <a:gd name="connsiteX2" fmla="*/ 8246175 w 21928350"/>
                <a:gd name="connsiteY2" fmla="*/ 16915575 h 23469599"/>
                <a:gd name="connsiteX3" fmla="*/ 10176575 w 21928350"/>
                <a:gd name="connsiteY3" fmla="*/ 17051044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6925375 w 21928350"/>
                <a:gd name="connsiteY1" fmla="*/ 19150776 h 23469599"/>
                <a:gd name="connsiteX2" fmla="*/ 8246175 w 21928350"/>
                <a:gd name="connsiteY2" fmla="*/ 16915575 h 23469599"/>
                <a:gd name="connsiteX3" fmla="*/ 10176575 w 21928350"/>
                <a:gd name="connsiteY3" fmla="*/ 17051044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17728883"/>
                <a:gd name="connsiteY0" fmla="*/ 20828000 h 20828000"/>
                <a:gd name="connsiteX1" fmla="*/ 2725908 w 17728883"/>
                <a:gd name="connsiteY1" fmla="*/ 19150776 h 20828000"/>
                <a:gd name="connsiteX2" fmla="*/ 4046708 w 17728883"/>
                <a:gd name="connsiteY2" fmla="*/ 16915575 h 20828000"/>
                <a:gd name="connsiteX3" fmla="*/ 5977108 w 17728883"/>
                <a:gd name="connsiteY3" fmla="*/ 17051044 h 20828000"/>
                <a:gd name="connsiteX4" fmla="*/ 8076841 w 17728883"/>
                <a:gd name="connsiteY4" fmla="*/ 15619194 h 20828000"/>
                <a:gd name="connsiteX5" fmla="*/ 9516533 w 17728883"/>
                <a:gd name="connsiteY5" fmla="*/ 10701866 h 20828000"/>
                <a:gd name="connsiteX6" fmla="*/ 10566400 w 17728883"/>
                <a:gd name="connsiteY6" fmla="*/ 0 h 20828000"/>
                <a:gd name="connsiteX7" fmla="*/ 15883466 w 17728883"/>
                <a:gd name="connsiteY7" fmla="*/ 10701867 h 20828000"/>
                <a:gd name="connsiteX8" fmla="*/ 17728841 w 17728883"/>
                <a:gd name="connsiteY8" fmla="*/ 9760260 h 208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8883" h="20828000">
                  <a:moveTo>
                    <a:pt x="0" y="20828000"/>
                  </a:moveTo>
                  <a:lnTo>
                    <a:pt x="2725908" y="19150776"/>
                  </a:lnTo>
                  <a:cubicBezTo>
                    <a:pt x="3993026" y="18081017"/>
                    <a:pt x="3674174" y="16114064"/>
                    <a:pt x="4046708" y="16915575"/>
                  </a:cubicBezTo>
                  <a:cubicBezTo>
                    <a:pt x="4419242" y="17717086"/>
                    <a:pt x="5198175" y="17289685"/>
                    <a:pt x="5977108" y="17051044"/>
                  </a:cubicBezTo>
                  <a:cubicBezTo>
                    <a:pt x="6722174" y="16541471"/>
                    <a:pt x="6978937" y="16508056"/>
                    <a:pt x="8076841" y="15619194"/>
                  </a:cubicBezTo>
                  <a:cubicBezTo>
                    <a:pt x="9174745" y="14730332"/>
                    <a:pt x="9101607" y="13305065"/>
                    <a:pt x="9516533" y="10701866"/>
                  </a:cubicBezTo>
                  <a:cubicBezTo>
                    <a:pt x="9931460" y="8098667"/>
                    <a:pt x="9505245" y="0"/>
                    <a:pt x="10566400" y="0"/>
                  </a:cubicBezTo>
                  <a:cubicBezTo>
                    <a:pt x="11627555" y="0"/>
                    <a:pt x="11755967" y="12602634"/>
                    <a:pt x="15883466" y="10701867"/>
                  </a:cubicBezTo>
                  <a:cubicBezTo>
                    <a:pt x="17511829" y="10003065"/>
                    <a:pt x="17732443" y="9772984"/>
                    <a:pt x="17728841" y="9760260"/>
                  </a:cubicBezTo>
                </a:path>
              </a:pathLst>
            </a:custGeom>
            <a:noFill/>
            <a:ln w="76200" algn="ctr">
              <a:solidFill>
                <a:srgbClr val="F79646"/>
              </a:solidFill>
              <a:round/>
              <a:headEnd/>
              <a:tailEnd/>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cxnSp>
          <p:nvCxnSpPr>
            <p:cNvPr id="339" name="Gerade Verbindung 212"/>
            <p:cNvCxnSpPr>
              <a:cxnSpLocks noChangeShapeType="1"/>
            </p:cNvCxnSpPr>
            <p:nvPr/>
          </p:nvCxnSpPr>
          <p:spPr bwMode="auto">
            <a:xfrm rot="10800000">
              <a:off x="8659202" y="32343899"/>
              <a:ext cx="11360441" cy="4701"/>
            </a:xfrm>
            <a:prstGeom prst="line">
              <a:avLst/>
            </a:prstGeom>
            <a:noFill/>
            <a:ln w="38100" cap="rnd" algn="ctr">
              <a:solidFill>
                <a:schemeClr val="tx1"/>
              </a:solidFill>
              <a:prstDash val="sysDot"/>
              <a:round/>
              <a:headEnd/>
              <a:tailEnd/>
            </a:ln>
          </p:spPr>
        </p:cxnSp>
        <p:cxnSp>
          <p:nvCxnSpPr>
            <p:cNvPr id="340" name="Gerade Verbindung 212"/>
            <p:cNvCxnSpPr>
              <a:cxnSpLocks noChangeShapeType="1"/>
            </p:cNvCxnSpPr>
            <p:nvPr/>
          </p:nvCxnSpPr>
          <p:spPr bwMode="auto">
            <a:xfrm rot="10800000">
              <a:off x="4902878" y="34746748"/>
              <a:ext cx="11360441" cy="4701"/>
            </a:xfrm>
            <a:prstGeom prst="line">
              <a:avLst/>
            </a:prstGeom>
            <a:noFill/>
            <a:ln w="38100" cap="rnd" algn="ctr">
              <a:solidFill>
                <a:schemeClr val="tx1"/>
              </a:solidFill>
              <a:prstDash val="sysDot"/>
              <a:round/>
              <a:headEnd/>
              <a:tailEnd/>
            </a:ln>
          </p:spPr>
        </p:cxnSp>
        <p:sp>
          <p:nvSpPr>
            <p:cNvPr id="342" name="Rectangle 1584"/>
            <p:cNvSpPr>
              <a:spLocks noChangeArrowheads="1"/>
            </p:cNvSpPr>
            <p:nvPr/>
          </p:nvSpPr>
          <p:spPr bwMode="auto">
            <a:xfrm>
              <a:off x="7815742" y="30280933"/>
              <a:ext cx="3575640"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Peak_1 @ </a:t>
              </a:r>
              <a:r>
                <a:rPr lang="en-GB" sz="3200" b="0" dirty="0" smtClean="0">
                  <a:solidFill>
                    <a:schemeClr val="tx1"/>
                  </a:solidFill>
                  <a:latin typeface="Verdana" pitchFamily="34" charset="0"/>
                </a:rPr>
                <a:t>y </a:t>
              </a:r>
              <a:r>
                <a:rPr lang="en-GB" sz="3200" b="0" dirty="0" smtClean="0">
                  <a:solidFill>
                    <a:schemeClr val="tx1"/>
                  </a:solidFill>
                  <a:latin typeface="Verdana" pitchFamily="34" charset="0"/>
                </a:rPr>
                <a:t>min</a:t>
              </a:r>
              <a:endParaRPr lang="en-GB" b="0" dirty="0" smtClean="0">
                <a:solidFill>
                  <a:schemeClr val="tx1"/>
                </a:solidFill>
                <a:latin typeface="Verdana" pitchFamily="34" charset="0"/>
              </a:endParaRPr>
            </a:p>
          </p:txBody>
        </p:sp>
        <p:sp>
          <p:nvSpPr>
            <p:cNvPr id="343" name="Rectangle 1584"/>
            <p:cNvSpPr>
              <a:spLocks noChangeArrowheads="1"/>
            </p:cNvSpPr>
            <p:nvPr/>
          </p:nvSpPr>
          <p:spPr bwMode="auto">
            <a:xfrm>
              <a:off x="9132925" y="32832253"/>
              <a:ext cx="3483630"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Peak_2 @ </a:t>
              </a:r>
              <a:r>
                <a:rPr lang="en-GB" sz="3200" b="0" dirty="0" smtClean="0">
                  <a:solidFill>
                    <a:schemeClr val="tx1"/>
                  </a:solidFill>
                  <a:latin typeface="Verdana" pitchFamily="34" charset="0"/>
                </a:rPr>
                <a:t>z </a:t>
              </a:r>
              <a:r>
                <a:rPr lang="en-GB" sz="3200" b="0" dirty="0" smtClean="0">
                  <a:solidFill>
                    <a:schemeClr val="tx1"/>
                  </a:solidFill>
                  <a:latin typeface="Verdana" pitchFamily="34" charset="0"/>
                </a:rPr>
                <a:t>min</a:t>
              </a:r>
              <a:endParaRPr lang="en-GB" b="0" dirty="0" smtClean="0">
                <a:solidFill>
                  <a:schemeClr val="tx1"/>
                </a:solidFill>
                <a:latin typeface="Verdana" pitchFamily="34" charset="0"/>
              </a:endParaRPr>
            </a:p>
          </p:txBody>
        </p:sp>
        <p:cxnSp>
          <p:nvCxnSpPr>
            <p:cNvPr id="348" name="Gerade Verbindung 212"/>
            <p:cNvCxnSpPr>
              <a:cxnSpLocks noChangeShapeType="1"/>
            </p:cNvCxnSpPr>
            <p:nvPr/>
          </p:nvCxnSpPr>
          <p:spPr bwMode="auto">
            <a:xfrm flipH="1">
              <a:off x="23795070" y="25784378"/>
              <a:ext cx="5010942" cy="3174227"/>
            </a:xfrm>
            <a:prstGeom prst="line">
              <a:avLst/>
            </a:prstGeom>
            <a:noFill/>
            <a:ln w="57150" cap="rnd" algn="ctr">
              <a:solidFill>
                <a:srgbClr val="92D050"/>
              </a:solidFill>
              <a:round/>
              <a:headEnd type="stealth"/>
              <a:tailEnd type="stealth"/>
            </a:ln>
          </p:spPr>
        </p:cxnSp>
        <p:sp>
          <p:nvSpPr>
            <p:cNvPr id="350" name="Rectangle 1584"/>
            <p:cNvSpPr>
              <a:spLocks noChangeArrowheads="1"/>
            </p:cNvSpPr>
            <p:nvPr/>
          </p:nvSpPr>
          <p:spPr bwMode="auto">
            <a:xfrm>
              <a:off x="26358680" y="27468237"/>
              <a:ext cx="3575640" cy="1477328"/>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Peak width used to calculate the peak correlation</a:t>
              </a:r>
              <a:endParaRPr lang="en-GB" b="0" dirty="0" smtClean="0">
                <a:solidFill>
                  <a:schemeClr val="tx1"/>
                </a:solidFill>
                <a:latin typeface="Verdana" pitchFamily="34" charset="0"/>
              </a:endParaRPr>
            </a:p>
          </p:txBody>
        </p:sp>
        <p:sp>
          <p:nvSpPr>
            <p:cNvPr id="351" name="Rectangle 1584"/>
            <p:cNvSpPr>
              <a:spLocks noChangeArrowheads="1"/>
            </p:cNvSpPr>
            <p:nvPr/>
          </p:nvSpPr>
          <p:spPr bwMode="auto">
            <a:xfrm>
              <a:off x="16758507" y="31839386"/>
              <a:ext cx="3575640"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Peak is ignored</a:t>
              </a:r>
              <a:endParaRPr lang="en-GB" b="0" dirty="0" smtClean="0">
                <a:solidFill>
                  <a:schemeClr val="tx1"/>
                </a:solidFill>
                <a:latin typeface="Verdana" pitchFamily="34" charset="0"/>
              </a:endParaRPr>
            </a:p>
          </p:txBody>
        </p:sp>
        <p:sp>
          <p:nvSpPr>
            <p:cNvPr id="352" name="Rectangle 1584"/>
            <p:cNvSpPr>
              <a:spLocks noChangeArrowheads="1"/>
            </p:cNvSpPr>
            <p:nvPr/>
          </p:nvSpPr>
          <p:spPr bwMode="auto">
            <a:xfrm>
              <a:off x="13040559" y="34266847"/>
              <a:ext cx="3575640"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Peak is ignored</a:t>
              </a:r>
              <a:endParaRPr lang="en-GB" b="0" dirty="0" smtClean="0">
                <a:solidFill>
                  <a:schemeClr val="tx1"/>
                </a:solidFill>
                <a:latin typeface="Verdana" pitchFamily="34" charset="0"/>
              </a:endParaRPr>
            </a:p>
          </p:txBody>
        </p:sp>
        <p:grpSp>
          <p:nvGrpSpPr>
            <p:cNvPr id="70" name="Group 69"/>
            <p:cNvGrpSpPr/>
            <p:nvPr/>
          </p:nvGrpSpPr>
          <p:grpSpPr>
            <a:xfrm>
              <a:off x="19349823" y="24417395"/>
              <a:ext cx="4330698" cy="1987213"/>
              <a:chOff x="15278121" y="19541068"/>
              <a:chExt cx="4330698" cy="1987213"/>
            </a:xfrm>
          </p:grpSpPr>
          <p:cxnSp>
            <p:nvCxnSpPr>
              <p:cNvPr id="274" name="Gerade Verbindung 192"/>
              <p:cNvCxnSpPr>
                <a:cxnSpLocks noChangeShapeType="1"/>
              </p:cNvCxnSpPr>
              <p:nvPr/>
            </p:nvCxnSpPr>
            <p:spPr bwMode="auto">
              <a:xfrm rot="5400000" flipH="1" flipV="1">
                <a:off x="14288133" y="20533591"/>
                <a:ext cx="1984678" cy="4701"/>
              </a:xfrm>
              <a:prstGeom prst="line">
                <a:avLst/>
              </a:prstGeom>
              <a:noFill/>
              <a:ln w="76200" algn="ctr">
                <a:solidFill>
                  <a:srgbClr val="F79646"/>
                </a:solidFill>
                <a:round/>
                <a:headEnd/>
                <a:tailEnd/>
              </a:ln>
            </p:spPr>
          </p:cxnSp>
          <p:cxnSp>
            <p:nvCxnSpPr>
              <p:cNvPr id="277" name="Gerade Verbindung 197"/>
              <p:cNvCxnSpPr>
                <a:cxnSpLocks noChangeShapeType="1"/>
              </p:cNvCxnSpPr>
              <p:nvPr/>
            </p:nvCxnSpPr>
            <p:spPr bwMode="auto">
              <a:xfrm rot="5400000" flipH="1" flipV="1">
                <a:off x="18614131" y="20531055"/>
                <a:ext cx="1984676" cy="4701"/>
              </a:xfrm>
              <a:prstGeom prst="line">
                <a:avLst/>
              </a:prstGeom>
              <a:noFill/>
              <a:ln w="76200" algn="ctr">
                <a:solidFill>
                  <a:srgbClr val="4F81BD"/>
                </a:solidFill>
                <a:round/>
                <a:headEnd/>
                <a:tailEnd/>
              </a:ln>
            </p:spPr>
          </p:cxnSp>
        </p:grpSp>
        <p:grpSp>
          <p:nvGrpSpPr>
            <p:cNvPr id="71" name="Group 70"/>
            <p:cNvGrpSpPr/>
            <p:nvPr/>
          </p:nvGrpSpPr>
          <p:grpSpPr>
            <a:xfrm>
              <a:off x="18595297" y="23135298"/>
              <a:ext cx="4330698" cy="3779670"/>
              <a:chOff x="14523595" y="18373831"/>
              <a:chExt cx="4330698" cy="3664810"/>
            </a:xfrm>
          </p:grpSpPr>
          <p:cxnSp>
            <p:nvCxnSpPr>
              <p:cNvPr id="281" name="Gerade Verbindung 192"/>
              <p:cNvCxnSpPr>
                <a:cxnSpLocks noChangeShapeType="1"/>
              </p:cNvCxnSpPr>
              <p:nvPr/>
            </p:nvCxnSpPr>
            <p:spPr bwMode="auto">
              <a:xfrm rot="5400000" flipH="1" flipV="1">
                <a:off x="12695877" y="20206222"/>
                <a:ext cx="3660137" cy="4701"/>
              </a:xfrm>
              <a:prstGeom prst="line">
                <a:avLst/>
              </a:prstGeom>
              <a:noFill/>
              <a:ln w="76200" algn="ctr">
                <a:solidFill>
                  <a:srgbClr val="F79646"/>
                </a:solidFill>
                <a:round/>
                <a:headEnd/>
                <a:tailEnd/>
              </a:ln>
            </p:spPr>
          </p:cxnSp>
          <p:cxnSp>
            <p:nvCxnSpPr>
              <p:cNvPr id="284" name="Gerade Verbindung 197"/>
              <p:cNvCxnSpPr>
                <a:cxnSpLocks noChangeShapeType="1"/>
              </p:cNvCxnSpPr>
              <p:nvPr/>
            </p:nvCxnSpPr>
            <p:spPr bwMode="auto">
              <a:xfrm rot="5400000" flipH="1" flipV="1">
                <a:off x="17021876" y="20201547"/>
                <a:ext cx="3660134" cy="4701"/>
              </a:xfrm>
              <a:prstGeom prst="line">
                <a:avLst/>
              </a:prstGeom>
              <a:noFill/>
              <a:ln w="76200" algn="ctr">
                <a:solidFill>
                  <a:srgbClr val="4F81BD"/>
                </a:solidFill>
                <a:round/>
                <a:headEnd/>
                <a:tailEnd/>
              </a:ln>
            </p:spPr>
          </p:cxnSp>
        </p:grpSp>
        <p:grpSp>
          <p:nvGrpSpPr>
            <p:cNvPr id="72" name="Group 71"/>
            <p:cNvGrpSpPr/>
            <p:nvPr/>
          </p:nvGrpSpPr>
          <p:grpSpPr>
            <a:xfrm>
              <a:off x="17773445" y="20580784"/>
              <a:ext cx="4330698" cy="6827504"/>
              <a:chOff x="13701743" y="15616484"/>
              <a:chExt cx="4330698" cy="6915477"/>
            </a:xfrm>
          </p:grpSpPr>
          <p:cxnSp>
            <p:nvCxnSpPr>
              <p:cNvPr id="288" name="Gerade Verbindung 192"/>
              <p:cNvCxnSpPr>
                <a:cxnSpLocks noChangeShapeType="1"/>
              </p:cNvCxnSpPr>
              <p:nvPr/>
            </p:nvCxnSpPr>
            <p:spPr bwMode="auto">
              <a:xfrm rot="5400000" flipH="1" flipV="1">
                <a:off x="10250765" y="19076282"/>
                <a:ext cx="6906657" cy="4701"/>
              </a:xfrm>
              <a:prstGeom prst="line">
                <a:avLst/>
              </a:prstGeom>
              <a:noFill/>
              <a:ln w="76200" algn="ctr">
                <a:solidFill>
                  <a:srgbClr val="F79646"/>
                </a:solidFill>
                <a:round/>
                <a:headEnd/>
                <a:tailEnd/>
              </a:ln>
            </p:spPr>
          </p:cxnSp>
          <p:cxnSp>
            <p:nvCxnSpPr>
              <p:cNvPr id="291" name="Gerade Verbindung 197"/>
              <p:cNvCxnSpPr>
                <a:cxnSpLocks noChangeShapeType="1"/>
              </p:cNvCxnSpPr>
              <p:nvPr/>
            </p:nvCxnSpPr>
            <p:spPr bwMode="auto">
              <a:xfrm rot="5400000" flipH="1" flipV="1">
                <a:off x="14576765" y="19067459"/>
                <a:ext cx="6906652" cy="4701"/>
              </a:xfrm>
              <a:prstGeom prst="line">
                <a:avLst/>
              </a:prstGeom>
              <a:noFill/>
              <a:ln w="76200" algn="ctr">
                <a:solidFill>
                  <a:srgbClr val="4F81BD"/>
                </a:solidFill>
                <a:round/>
                <a:headEnd/>
                <a:tailEnd/>
              </a:ln>
            </p:spPr>
          </p:cxnSp>
        </p:grpSp>
        <p:grpSp>
          <p:nvGrpSpPr>
            <p:cNvPr id="75" name="Group 74"/>
            <p:cNvGrpSpPr/>
            <p:nvPr/>
          </p:nvGrpSpPr>
          <p:grpSpPr>
            <a:xfrm>
              <a:off x="16898842" y="16211984"/>
              <a:ext cx="4330700" cy="11791240"/>
              <a:chOff x="12827140" y="11494289"/>
              <a:chExt cx="4330700" cy="11632608"/>
            </a:xfrm>
          </p:grpSpPr>
          <p:cxnSp>
            <p:nvCxnSpPr>
              <p:cNvPr id="295" name="Gerade Verbindung 192"/>
              <p:cNvCxnSpPr>
                <a:cxnSpLocks noChangeShapeType="1"/>
              </p:cNvCxnSpPr>
              <p:nvPr/>
            </p:nvCxnSpPr>
            <p:spPr bwMode="auto">
              <a:xfrm rot="5400000" flipH="1" flipV="1">
                <a:off x="7020605" y="17315660"/>
                <a:ext cx="11617772" cy="4701"/>
              </a:xfrm>
              <a:prstGeom prst="line">
                <a:avLst/>
              </a:prstGeom>
              <a:noFill/>
              <a:ln w="76200" algn="ctr">
                <a:solidFill>
                  <a:srgbClr val="F79646"/>
                </a:solidFill>
                <a:round/>
                <a:headEnd/>
                <a:tailEnd/>
              </a:ln>
            </p:spPr>
          </p:cxnSp>
          <p:cxnSp>
            <p:nvCxnSpPr>
              <p:cNvPr id="298" name="Gerade Verbindung 197"/>
              <p:cNvCxnSpPr>
                <a:cxnSpLocks noChangeShapeType="1"/>
              </p:cNvCxnSpPr>
              <p:nvPr/>
            </p:nvCxnSpPr>
            <p:spPr bwMode="auto">
              <a:xfrm rot="5400000" flipH="1" flipV="1">
                <a:off x="11346608" y="17300820"/>
                <a:ext cx="11617763" cy="4701"/>
              </a:xfrm>
              <a:prstGeom prst="line">
                <a:avLst/>
              </a:prstGeom>
              <a:noFill/>
              <a:ln w="76200" algn="ctr">
                <a:solidFill>
                  <a:srgbClr val="4F81BD"/>
                </a:solidFill>
                <a:round/>
                <a:headEnd/>
                <a:tailEnd/>
              </a:ln>
            </p:spPr>
          </p:cxnSp>
        </p:grpSp>
        <p:grpSp>
          <p:nvGrpSpPr>
            <p:cNvPr id="77" name="Group 76"/>
            <p:cNvGrpSpPr/>
            <p:nvPr/>
          </p:nvGrpSpPr>
          <p:grpSpPr>
            <a:xfrm>
              <a:off x="16036235" y="14267070"/>
              <a:ext cx="4330698" cy="14233681"/>
              <a:chOff x="11964533" y="9516531"/>
              <a:chExt cx="4330698" cy="14107893"/>
            </a:xfrm>
          </p:grpSpPr>
          <p:cxnSp>
            <p:nvCxnSpPr>
              <p:cNvPr id="302" name="Gerade Verbindung 192"/>
              <p:cNvCxnSpPr>
                <a:cxnSpLocks noChangeShapeType="1"/>
              </p:cNvCxnSpPr>
              <p:nvPr/>
            </p:nvCxnSpPr>
            <p:spPr bwMode="auto">
              <a:xfrm rot="5400000" flipH="1" flipV="1">
                <a:off x="4921933" y="16577123"/>
                <a:ext cx="14089901" cy="4701"/>
              </a:xfrm>
              <a:prstGeom prst="line">
                <a:avLst/>
              </a:prstGeom>
              <a:noFill/>
              <a:ln w="76200" algn="ctr">
                <a:solidFill>
                  <a:srgbClr val="F79646"/>
                </a:solidFill>
                <a:round/>
                <a:headEnd/>
                <a:tailEnd/>
              </a:ln>
            </p:spPr>
          </p:cxnSp>
          <p:cxnSp>
            <p:nvCxnSpPr>
              <p:cNvPr id="305" name="Gerade Verbindung 197"/>
              <p:cNvCxnSpPr>
                <a:cxnSpLocks noChangeShapeType="1"/>
              </p:cNvCxnSpPr>
              <p:nvPr/>
            </p:nvCxnSpPr>
            <p:spPr bwMode="auto">
              <a:xfrm rot="5400000" flipH="1" flipV="1">
                <a:off x="9247936" y="16559125"/>
                <a:ext cx="14089889" cy="4701"/>
              </a:xfrm>
              <a:prstGeom prst="line">
                <a:avLst/>
              </a:prstGeom>
              <a:noFill/>
              <a:ln w="76200" algn="ctr">
                <a:solidFill>
                  <a:srgbClr val="4F81BD"/>
                </a:solidFill>
                <a:round/>
                <a:headEnd/>
                <a:tailEnd/>
              </a:ln>
            </p:spPr>
          </p:cxnSp>
        </p:grpSp>
        <p:sp>
          <p:nvSpPr>
            <p:cNvPr id="322" name="Freeform 321"/>
            <p:cNvSpPr/>
            <p:nvPr/>
          </p:nvSpPr>
          <p:spPr bwMode="auto">
            <a:xfrm>
              <a:off x="8925576" y="14216865"/>
              <a:ext cx="18751233" cy="21371984"/>
            </a:xfrm>
            <a:custGeom>
              <a:avLst/>
              <a:gdLst>
                <a:gd name="connsiteX0" fmla="*/ 0 w 7010400"/>
                <a:gd name="connsiteY0" fmla="*/ 15220264 h 15220264"/>
                <a:gd name="connsiteX1" fmla="*/ 846667 w 7010400"/>
                <a:gd name="connsiteY1" fmla="*/ 12307731 h 15220264"/>
                <a:gd name="connsiteX2" fmla="*/ 1557867 w 7010400"/>
                <a:gd name="connsiteY2" fmla="*/ 10038664 h 15220264"/>
                <a:gd name="connsiteX3" fmla="*/ 2404534 w 7010400"/>
                <a:gd name="connsiteY3" fmla="*/ 14131 h 15220264"/>
                <a:gd name="connsiteX4" fmla="*/ 4368800 w 7010400"/>
                <a:gd name="connsiteY4" fmla="*/ 7905064 h 15220264"/>
                <a:gd name="connsiteX5" fmla="*/ 7010400 w 7010400"/>
                <a:gd name="connsiteY5" fmla="*/ 10749864 h 15220264"/>
                <a:gd name="connsiteX0" fmla="*/ 0 w 7010400"/>
                <a:gd name="connsiteY0" fmla="*/ 15220264 h 15220264"/>
                <a:gd name="connsiteX1" fmla="*/ 1557867 w 7010400"/>
                <a:gd name="connsiteY1" fmla="*/ 10038664 h 15220264"/>
                <a:gd name="connsiteX2" fmla="*/ 2404534 w 7010400"/>
                <a:gd name="connsiteY2" fmla="*/ 14131 h 15220264"/>
                <a:gd name="connsiteX3" fmla="*/ 4368800 w 7010400"/>
                <a:gd name="connsiteY3" fmla="*/ 7905064 h 15220264"/>
                <a:gd name="connsiteX4" fmla="*/ 7010400 w 7010400"/>
                <a:gd name="connsiteY4" fmla="*/ 10749864 h 15220264"/>
                <a:gd name="connsiteX0" fmla="*/ 0 w 7010400"/>
                <a:gd name="connsiteY0" fmla="*/ 15225059 h 15225059"/>
                <a:gd name="connsiteX1" fmla="*/ 1557867 w 7010400"/>
                <a:gd name="connsiteY1" fmla="*/ 10043459 h 15225059"/>
                <a:gd name="connsiteX2" fmla="*/ 2404534 w 7010400"/>
                <a:gd name="connsiteY2" fmla="*/ 18926 h 15225059"/>
                <a:gd name="connsiteX3" fmla="*/ 4368800 w 7010400"/>
                <a:gd name="connsiteY3" fmla="*/ 7909859 h 15225059"/>
                <a:gd name="connsiteX4" fmla="*/ 7010400 w 7010400"/>
                <a:gd name="connsiteY4" fmla="*/ 10754659 h 15225059"/>
                <a:gd name="connsiteX0" fmla="*/ 0 w 7010400"/>
                <a:gd name="connsiteY0" fmla="*/ 15223143 h 15223143"/>
                <a:gd name="connsiteX1" fmla="*/ 1557867 w 7010400"/>
                <a:gd name="connsiteY1" fmla="*/ 10041543 h 15223143"/>
                <a:gd name="connsiteX2" fmla="*/ 2404534 w 7010400"/>
                <a:gd name="connsiteY2" fmla="*/ 17010 h 15223143"/>
                <a:gd name="connsiteX3" fmla="*/ 4368800 w 7010400"/>
                <a:gd name="connsiteY3" fmla="*/ 7907943 h 15223143"/>
                <a:gd name="connsiteX4" fmla="*/ 7010400 w 7010400"/>
                <a:gd name="connsiteY4" fmla="*/ 10752743 h 15223143"/>
                <a:gd name="connsiteX0" fmla="*/ 0 w 7010400"/>
                <a:gd name="connsiteY0" fmla="*/ 16437607 h 16437607"/>
                <a:gd name="connsiteX1" fmla="*/ 1557867 w 7010400"/>
                <a:gd name="connsiteY1" fmla="*/ 11256007 h 16437607"/>
                <a:gd name="connsiteX2" fmla="*/ 2675468 w 7010400"/>
                <a:gd name="connsiteY2" fmla="*/ 12274 h 16437607"/>
                <a:gd name="connsiteX3" fmla="*/ 4368800 w 7010400"/>
                <a:gd name="connsiteY3" fmla="*/ 9122407 h 16437607"/>
                <a:gd name="connsiteX4" fmla="*/ 7010400 w 7010400"/>
                <a:gd name="connsiteY4" fmla="*/ 11967207 h 16437607"/>
                <a:gd name="connsiteX0" fmla="*/ 0 w 7010400"/>
                <a:gd name="connsiteY0" fmla="*/ 16437459 h 16437459"/>
                <a:gd name="connsiteX1" fmla="*/ 1557867 w 7010400"/>
                <a:gd name="connsiteY1" fmla="*/ 11255859 h 16437459"/>
                <a:gd name="connsiteX2" fmla="*/ 2675468 w 7010400"/>
                <a:gd name="connsiteY2" fmla="*/ 12126 h 16437459"/>
                <a:gd name="connsiteX3" fmla="*/ 4368800 w 7010400"/>
                <a:gd name="connsiteY3" fmla="*/ 9122259 h 16437459"/>
                <a:gd name="connsiteX4" fmla="*/ 4233334 w 7010400"/>
                <a:gd name="connsiteY4" fmla="*/ 11391327 h 16437459"/>
                <a:gd name="connsiteX5" fmla="*/ 7010400 w 7010400"/>
                <a:gd name="connsiteY5" fmla="*/ 11967059 h 16437459"/>
                <a:gd name="connsiteX0" fmla="*/ 0 w 7010400"/>
                <a:gd name="connsiteY0" fmla="*/ 16437607 h 16437607"/>
                <a:gd name="connsiteX1" fmla="*/ 1557867 w 7010400"/>
                <a:gd name="connsiteY1" fmla="*/ 11256007 h 16437607"/>
                <a:gd name="connsiteX2" fmla="*/ 2675468 w 7010400"/>
                <a:gd name="connsiteY2" fmla="*/ 12274 h 16437607"/>
                <a:gd name="connsiteX3" fmla="*/ 4368800 w 7010400"/>
                <a:gd name="connsiteY3" fmla="*/ 9122407 h 16437607"/>
                <a:gd name="connsiteX4" fmla="*/ 7010400 w 7010400"/>
                <a:gd name="connsiteY4" fmla="*/ 11967207 h 16437607"/>
                <a:gd name="connsiteX0" fmla="*/ 0 w 7010400"/>
                <a:gd name="connsiteY0" fmla="*/ 16430453 h 16430453"/>
                <a:gd name="connsiteX1" fmla="*/ 1557867 w 7010400"/>
                <a:gd name="connsiteY1" fmla="*/ 11248853 h 16430453"/>
                <a:gd name="connsiteX2" fmla="*/ 2675468 w 7010400"/>
                <a:gd name="connsiteY2" fmla="*/ 5120 h 16430453"/>
                <a:gd name="connsiteX3" fmla="*/ 4978400 w 7010400"/>
                <a:gd name="connsiteY3" fmla="*/ 9826453 h 16430453"/>
                <a:gd name="connsiteX4" fmla="*/ 7010400 w 7010400"/>
                <a:gd name="connsiteY4" fmla="*/ 11960053 h 16430453"/>
                <a:gd name="connsiteX0" fmla="*/ 0 w 7010400"/>
                <a:gd name="connsiteY0" fmla="*/ 16430432 h 16430432"/>
                <a:gd name="connsiteX1" fmla="*/ 1557867 w 7010400"/>
                <a:gd name="connsiteY1" fmla="*/ 11248832 h 16430432"/>
                <a:gd name="connsiteX2" fmla="*/ 2675468 w 7010400"/>
                <a:gd name="connsiteY2" fmla="*/ 5099 h 16430432"/>
                <a:gd name="connsiteX3" fmla="*/ 4978400 w 7010400"/>
                <a:gd name="connsiteY3" fmla="*/ 9826432 h 16430432"/>
                <a:gd name="connsiteX4" fmla="*/ 7010400 w 7010400"/>
                <a:gd name="connsiteY4" fmla="*/ 11960032 h 16430432"/>
                <a:gd name="connsiteX0" fmla="*/ 0 w 7010400"/>
                <a:gd name="connsiteY0" fmla="*/ 16427510 h 16427510"/>
                <a:gd name="connsiteX1" fmla="*/ 1557867 w 7010400"/>
                <a:gd name="connsiteY1" fmla="*/ 11245910 h 16427510"/>
                <a:gd name="connsiteX2" fmla="*/ 2675468 w 7010400"/>
                <a:gd name="connsiteY2" fmla="*/ 2177 h 16427510"/>
                <a:gd name="connsiteX3" fmla="*/ 5350933 w 7010400"/>
                <a:gd name="connsiteY3" fmla="*/ 10297643 h 16427510"/>
                <a:gd name="connsiteX4" fmla="*/ 7010400 w 7010400"/>
                <a:gd name="connsiteY4" fmla="*/ 11957110 h 16427510"/>
                <a:gd name="connsiteX0" fmla="*/ 0 w 7010400"/>
                <a:gd name="connsiteY0" fmla="*/ 16427502 h 16427502"/>
                <a:gd name="connsiteX1" fmla="*/ 1557867 w 7010400"/>
                <a:gd name="connsiteY1" fmla="*/ 11245902 h 16427502"/>
                <a:gd name="connsiteX2" fmla="*/ 2675468 w 7010400"/>
                <a:gd name="connsiteY2" fmla="*/ 2169 h 16427502"/>
                <a:gd name="connsiteX3" fmla="*/ 5350933 w 7010400"/>
                <a:gd name="connsiteY3" fmla="*/ 10297635 h 16427502"/>
                <a:gd name="connsiteX4" fmla="*/ 7010400 w 7010400"/>
                <a:gd name="connsiteY4" fmla="*/ 11957102 h 16427502"/>
                <a:gd name="connsiteX0" fmla="*/ 0 w 7010400"/>
                <a:gd name="connsiteY0" fmla="*/ 16427665 h 16427665"/>
                <a:gd name="connsiteX1" fmla="*/ 1557867 w 7010400"/>
                <a:gd name="connsiteY1" fmla="*/ 11246065 h 16427665"/>
                <a:gd name="connsiteX2" fmla="*/ 2675468 w 7010400"/>
                <a:gd name="connsiteY2" fmla="*/ 2332 h 16427665"/>
                <a:gd name="connsiteX3" fmla="*/ 5554133 w 7010400"/>
                <a:gd name="connsiteY3" fmla="*/ 10263931 h 16427665"/>
                <a:gd name="connsiteX4" fmla="*/ 7010400 w 7010400"/>
                <a:gd name="connsiteY4" fmla="*/ 11957265 h 16427665"/>
                <a:gd name="connsiteX0" fmla="*/ 0 w 7010400"/>
                <a:gd name="connsiteY0" fmla="*/ 16427612 h 16427612"/>
                <a:gd name="connsiteX1" fmla="*/ 1557867 w 7010400"/>
                <a:gd name="connsiteY1" fmla="*/ 11246012 h 16427612"/>
                <a:gd name="connsiteX2" fmla="*/ 2675468 w 7010400"/>
                <a:gd name="connsiteY2" fmla="*/ 2279 h 16427612"/>
                <a:gd name="connsiteX3" fmla="*/ 5554133 w 7010400"/>
                <a:gd name="connsiteY3" fmla="*/ 10263878 h 16427612"/>
                <a:gd name="connsiteX4" fmla="*/ 7010400 w 7010400"/>
                <a:gd name="connsiteY4" fmla="*/ 11957212 h 16427612"/>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41731 h 16441731"/>
                <a:gd name="connsiteX1" fmla="*/ 1557867 w 7044267"/>
                <a:gd name="connsiteY1" fmla="*/ 11260131 h 16441731"/>
                <a:gd name="connsiteX2" fmla="*/ 2675468 w 7044267"/>
                <a:gd name="connsiteY2" fmla="*/ 16398 h 16441731"/>
                <a:gd name="connsiteX3" fmla="*/ 4741333 w 7044267"/>
                <a:gd name="connsiteY3" fmla="*/ 8821731 h 16441731"/>
                <a:gd name="connsiteX4" fmla="*/ 7044267 w 7044267"/>
                <a:gd name="connsiteY4" fmla="*/ 11700398 h 16441731"/>
                <a:gd name="connsiteX0" fmla="*/ 0 w 7044267"/>
                <a:gd name="connsiteY0" fmla="*/ 16440969 h 16440969"/>
                <a:gd name="connsiteX1" fmla="*/ 1557867 w 7044267"/>
                <a:gd name="connsiteY1" fmla="*/ 11259369 h 16440969"/>
                <a:gd name="connsiteX2" fmla="*/ 2675468 w 7044267"/>
                <a:gd name="connsiteY2" fmla="*/ 15636 h 16440969"/>
                <a:gd name="connsiteX3" fmla="*/ 4741333 w 7044267"/>
                <a:gd name="connsiteY3" fmla="*/ 8820969 h 16440969"/>
                <a:gd name="connsiteX4" fmla="*/ 7044267 w 7044267"/>
                <a:gd name="connsiteY4" fmla="*/ 11699636 h 16440969"/>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25801 h 16425801"/>
                <a:gd name="connsiteX1" fmla="*/ 1557867 w 7044267"/>
                <a:gd name="connsiteY1" fmla="*/ 11244201 h 16425801"/>
                <a:gd name="connsiteX2" fmla="*/ 2675468 w 7044267"/>
                <a:gd name="connsiteY2" fmla="*/ 468 h 16425801"/>
                <a:gd name="connsiteX3" fmla="*/ 7044267 w 7044267"/>
                <a:gd name="connsiteY3" fmla="*/ 11684468 h 16425801"/>
                <a:gd name="connsiteX0" fmla="*/ 0 w 7044267"/>
                <a:gd name="connsiteY0" fmla="*/ 16425801 h 16425801"/>
                <a:gd name="connsiteX1" fmla="*/ 1557867 w 7044267"/>
                <a:gd name="connsiteY1" fmla="*/ 11244201 h 16425801"/>
                <a:gd name="connsiteX2" fmla="*/ 2675468 w 7044267"/>
                <a:gd name="connsiteY2" fmla="*/ 468 h 16425801"/>
                <a:gd name="connsiteX3" fmla="*/ 7044267 w 7044267"/>
                <a:gd name="connsiteY3" fmla="*/ 11684468 h 16425801"/>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5883493 h 15883493"/>
                <a:gd name="connsiteX1" fmla="*/ 1557867 w 7247467"/>
                <a:gd name="connsiteY1" fmla="*/ 10701893 h 15883493"/>
                <a:gd name="connsiteX2" fmla="*/ 2607734 w 7247467"/>
                <a:gd name="connsiteY2" fmla="*/ 27 h 15883493"/>
                <a:gd name="connsiteX3" fmla="*/ 7247467 w 7247467"/>
                <a:gd name="connsiteY3" fmla="*/ 10803494 h 15883493"/>
                <a:gd name="connsiteX0" fmla="*/ 0 w 7281333"/>
                <a:gd name="connsiteY0" fmla="*/ 15883516 h 15883516"/>
                <a:gd name="connsiteX1" fmla="*/ 1557867 w 7281333"/>
                <a:gd name="connsiteY1" fmla="*/ 10701916 h 15883516"/>
                <a:gd name="connsiteX2" fmla="*/ 2607734 w 7281333"/>
                <a:gd name="connsiteY2" fmla="*/ 50 h 15883516"/>
                <a:gd name="connsiteX3" fmla="*/ 7281333 w 7281333"/>
                <a:gd name="connsiteY3" fmla="*/ 10532583 h 15883516"/>
                <a:gd name="connsiteX0" fmla="*/ 0 w 7924800"/>
                <a:gd name="connsiteY0" fmla="*/ 15883466 h 15883466"/>
                <a:gd name="connsiteX1" fmla="*/ 1557867 w 7924800"/>
                <a:gd name="connsiteY1" fmla="*/ 10701866 h 15883466"/>
                <a:gd name="connsiteX2" fmla="*/ 2607734 w 7924800"/>
                <a:gd name="connsiteY2" fmla="*/ 0 h 15883466"/>
                <a:gd name="connsiteX3" fmla="*/ 7924800 w 7924800"/>
                <a:gd name="connsiteY3" fmla="*/ 10701867 h 15883466"/>
                <a:gd name="connsiteX0" fmla="*/ 0 w 7924800"/>
                <a:gd name="connsiteY0" fmla="*/ 15883466 h 15883466"/>
                <a:gd name="connsiteX1" fmla="*/ 1557867 w 7924800"/>
                <a:gd name="connsiteY1" fmla="*/ 10701866 h 15883466"/>
                <a:gd name="connsiteX2" fmla="*/ 2607734 w 7924800"/>
                <a:gd name="connsiteY2" fmla="*/ 0 h 15883466"/>
                <a:gd name="connsiteX3" fmla="*/ 7924800 w 7924800"/>
                <a:gd name="connsiteY3" fmla="*/ 10701867 h 15883466"/>
                <a:gd name="connsiteX0" fmla="*/ 0 w 8313728"/>
                <a:gd name="connsiteY0" fmla="*/ 15883466 h 15883466"/>
                <a:gd name="connsiteX1" fmla="*/ 1557867 w 8313728"/>
                <a:gd name="connsiteY1" fmla="*/ 10701866 h 15883466"/>
                <a:gd name="connsiteX2" fmla="*/ 2607734 w 8313728"/>
                <a:gd name="connsiteY2" fmla="*/ 0 h 15883466"/>
                <a:gd name="connsiteX3" fmla="*/ 7924800 w 8313728"/>
                <a:gd name="connsiteY3" fmla="*/ 10701867 h 15883466"/>
                <a:gd name="connsiteX4" fmla="*/ 7907509 w 8313728"/>
                <a:gd name="connsiteY4" fmla="*/ 10640793 h 15883466"/>
                <a:gd name="connsiteX0" fmla="*/ 0 w 9736319"/>
                <a:gd name="connsiteY0" fmla="*/ 15883466 h 15883466"/>
                <a:gd name="connsiteX1" fmla="*/ 1557867 w 9736319"/>
                <a:gd name="connsiteY1" fmla="*/ 10701866 h 15883466"/>
                <a:gd name="connsiteX2" fmla="*/ 2607734 w 9736319"/>
                <a:gd name="connsiteY2" fmla="*/ 0 h 15883466"/>
                <a:gd name="connsiteX3" fmla="*/ 7924800 w 9736319"/>
                <a:gd name="connsiteY3" fmla="*/ 10701867 h 15883466"/>
                <a:gd name="connsiteX4" fmla="*/ 9736309 w 9736319"/>
                <a:gd name="connsiteY4" fmla="*/ 9455460 h 15883466"/>
                <a:gd name="connsiteX0" fmla="*/ 0 w 9736359"/>
                <a:gd name="connsiteY0" fmla="*/ 15883466 h 15883466"/>
                <a:gd name="connsiteX1" fmla="*/ 1557867 w 9736359"/>
                <a:gd name="connsiteY1" fmla="*/ 10701866 h 15883466"/>
                <a:gd name="connsiteX2" fmla="*/ 2607734 w 9736359"/>
                <a:gd name="connsiteY2" fmla="*/ 0 h 15883466"/>
                <a:gd name="connsiteX3" fmla="*/ 7924800 w 9736359"/>
                <a:gd name="connsiteY3" fmla="*/ 10701867 h 15883466"/>
                <a:gd name="connsiteX4" fmla="*/ 9736309 w 9736359"/>
                <a:gd name="connsiteY4" fmla="*/ 9455460 h 15883466"/>
                <a:gd name="connsiteX0" fmla="*/ 0 w 9770217"/>
                <a:gd name="connsiteY0" fmla="*/ 15883466 h 15883466"/>
                <a:gd name="connsiteX1" fmla="*/ 1557867 w 9770217"/>
                <a:gd name="connsiteY1" fmla="*/ 10701866 h 15883466"/>
                <a:gd name="connsiteX2" fmla="*/ 2607734 w 9770217"/>
                <a:gd name="connsiteY2" fmla="*/ 0 h 15883466"/>
                <a:gd name="connsiteX3" fmla="*/ 7924800 w 9770217"/>
                <a:gd name="connsiteY3" fmla="*/ 10701867 h 15883466"/>
                <a:gd name="connsiteX4" fmla="*/ 9770175 w 9770217"/>
                <a:gd name="connsiteY4" fmla="*/ 9760260 h 15883466"/>
                <a:gd name="connsiteX0" fmla="*/ 184222 w 9954439"/>
                <a:gd name="connsiteY0" fmla="*/ 15883466 h 16299019"/>
                <a:gd name="connsiteX1" fmla="*/ 99198 w 9954439"/>
                <a:gd name="connsiteY1" fmla="*/ 15923993 h 16299019"/>
                <a:gd name="connsiteX2" fmla="*/ 1742089 w 9954439"/>
                <a:gd name="connsiteY2" fmla="*/ 10701866 h 16299019"/>
                <a:gd name="connsiteX3" fmla="*/ 2791956 w 9954439"/>
                <a:gd name="connsiteY3" fmla="*/ 0 h 16299019"/>
                <a:gd name="connsiteX4" fmla="*/ 8109022 w 9954439"/>
                <a:gd name="connsiteY4" fmla="*/ 10701867 h 16299019"/>
                <a:gd name="connsiteX5" fmla="*/ 9954397 w 9954439"/>
                <a:gd name="connsiteY5" fmla="*/ 9760260 h 16299019"/>
                <a:gd name="connsiteX0" fmla="*/ 903316 w 10673533"/>
                <a:gd name="connsiteY0" fmla="*/ 15883466 h 16299019"/>
                <a:gd name="connsiteX1" fmla="*/ 39358 w 10673533"/>
                <a:gd name="connsiteY1" fmla="*/ 15923993 h 16299019"/>
                <a:gd name="connsiteX2" fmla="*/ 2461183 w 10673533"/>
                <a:gd name="connsiteY2" fmla="*/ 10701866 h 16299019"/>
                <a:gd name="connsiteX3" fmla="*/ 3511050 w 10673533"/>
                <a:gd name="connsiteY3" fmla="*/ 0 h 16299019"/>
                <a:gd name="connsiteX4" fmla="*/ 8828116 w 10673533"/>
                <a:gd name="connsiteY4" fmla="*/ 10701867 h 16299019"/>
                <a:gd name="connsiteX5" fmla="*/ 10673491 w 10673533"/>
                <a:gd name="connsiteY5" fmla="*/ 9760260 h 16299019"/>
                <a:gd name="connsiteX0" fmla="*/ 518 w 11159269"/>
                <a:gd name="connsiteY0" fmla="*/ 17305866 h 17305930"/>
                <a:gd name="connsiteX1" fmla="*/ 525094 w 11159269"/>
                <a:gd name="connsiteY1" fmla="*/ 15923993 h 17305930"/>
                <a:gd name="connsiteX2" fmla="*/ 2946919 w 11159269"/>
                <a:gd name="connsiteY2" fmla="*/ 10701866 h 17305930"/>
                <a:gd name="connsiteX3" fmla="*/ 3996786 w 11159269"/>
                <a:gd name="connsiteY3" fmla="*/ 0 h 17305930"/>
                <a:gd name="connsiteX4" fmla="*/ 9313852 w 11159269"/>
                <a:gd name="connsiteY4" fmla="*/ 10701867 h 17305930"/>
                <a:gd name="connsiteX5" fmla="*/ 11159227 w 11159269"/>
                <a:gd name="connsiteY5" fmla="*/ 9760260 h 17305930"/>
                <a:gd name="connsiteX0" fmla="*/ 110 w 11158861"/>
                <a:gd name="connsiteY0" fmla="*/ 17305866 h 17305914"/>
                <a:gd name="connsiteX1" fmla="*/ 1608419 w 11158861"/>
                <a:gd name="connsiteY1" fmla="*/ 15754660 h 17305914"/>
                <a:gd name="connsiteX2" fmla="*/ 2946511 w 11158861"/>
                <a:gd name="connsiteY2" fmla="*/ 10701866 h 17305914"/>
                <a:gd name="connsiteX3" fmla="*/ 3996378 w 11158861"/>
                <a:gd name="connsiteY3" fmla="*/ 0 h 17305914"/>
                <a:gd name="connsiteX4" fmla="*/ 9313444 w 11158861"/>
                <a:gd name="connsiteY4" fmla="*/ 10701867 h 17305914"/>
                <a:gd name="connsiteX5" fmla="*/ 11158819 w 11158861"/>
                <a:gd name="connsiteY5" fmla="*/ 9760260 h 17305914"/>
                <a:gd name="connsiteX0" fmla="*/ 161 w 11158912"/>
                <a:gd name="connsiteY0" fmla="*/ 17305866 h 17305902"/>
                <a:gd name="connsiteX1" fmla="*/ 1608470 w 11158912"/>
                <a:gd name="connsiteY1" fmla="*/ 15754660 h 17305902"/>
                <a:gd name="connsiteX2" fmla="*/ 2946562 w 11158912"/>
                <a:gd name="connsiteY2" fmla="*/ 10701866 h 17305902"/>
                <a:gd name="connsiteX3" fmla="*/ 3996429 w 11158912"/>
                <a:gd name="connsiteY3" fmla="*/ 0 h 17305902"/>
                <a:gd name="connsiteX4" fmla="*/ 9313495 w 11158912"/>
                <a:gd name="connsiteY4" fmla="*/ 10701867 h 17305902"/>
                <a:gd name="connsiteX5" fmla="*/ 11158870 w 11158912"/>
                <a:gd name="connsiteY5" fmla="*/ 9760260 h 17305902"/>
                <a:gd name="connsiteX0" fmla="*/ 110 w 11158861"/>
                <a:gd name="connsiteY0" fmla="*/ 17305866 h 17305914"/>
                <a:gd name="connsiteX1" fmla="*/ 1608419 w 11158861"/>
                <a:gd name="connsiteY1" fmla="*/ 15754660 h 17305914"/>
                <a:gd name="connsiteX2" fmla="*/ 2946511 w 11158861"/>
                <a:gd name="connsiteY2" fmla="*/ 10701866 h 17305914"/>
                <a:gd name="connsiteX3" fmla="*/ 3996378 w 11158861"/>
                <a:gd name="connsiteY3" fmla="*/ 0 h 17305914"/>
                <a:gd name="connsiteX4" fmla="*/ 9313444 w 11158861"/>
                <a:gd name="connsiteY4" fmla="*/ 10701867 h 17305914"/>
                <a:gd name="connsiteX5" fmla="*/ 11158819 w 11158861"/>
                <a:gd name="connsiteY5" fmla="*/ 9760260 h 17305914"/>
                <a:gd name="connsiteX0" fmla="*/ 140 w 11158891"/>
                <a:gd name="connsiteY0" fmla="*/ 17305866 h 17305903"/>
                <a:gd name="connsiteX1" fmla="*/ 1608449 w 11158891"/>
                <a:gd name="connsiteY1" fmla="*/ 15754660 h 17305903"/>
                <a:gd name="connsiteX2" fmla="*/ 2946541 w 11158891"/>
                <a:gd name="connsiteY2" fmla="*/ 10701866 h 17305903"/>
                <a:gd name="connsiteX3" fmla="*/ 3996408 w 11158891"/>
                <a:gd name="connsiteY3" fmla="*/ 0 h 17305903"/>
                <a:gd name="connsiteX4" fmla="*/ 9313474 w 11158891"/>
                <a:gd name="connsiteY4" fmla="*/ 10701867 h 17305903"/>
                <a:gd name="connsiteX5" fmla="*/ 11158849 w 11158891"/>
                <a:gd name="connsiteY5" fmla="*/ 9760260 h 17305903"/>
                <a:gd name="connsiteX0" fmla="*/ 103 w 11531387"/>
                <a:gd name="connsiteY0" fmla="*/ 16797866 h 16798456"/>
                <a:gd name="connsiteX1" fmla="*/ 1980945 w 11531387"/>
                <a:gd name="connsiteY1" fmla="*/ 15754660 h 16798456"/>
                <a:gd name="connsiteX2" fmla="*/ 3319037 w 11531387"/>
                <a:gd name="connsiteY2" fmla="*/ 10701866 h 16798456"/>
                <a:gd name="connsiteX3" fmla="*/ 4368904 w 11531387"/>
                <a:gd name="connsiteY3" fmla="*/ 0 h 16798456"/>
                <a:gd name="connsiteX4" fmla="*/ 9685970 w 11531387"/>
                <a:gd name="connsiteY4" fmla="*/ 10701867 h 16798456"/>
                <a:gd name="connsiteX5" fmla="*/ 11531345 w 11531387"/>
                <a:gd name="connsiteY5" fmla="*/ 9760260 h 16798456"/>
                <a:gd name="connsiteX0" fmla="*/ 111 w 11531395"/>
                <a:gd name="connsiteY0" fmla="*/ 16797866 h 16798055"/>
                <a:gd name="connsiteX1" fmla="*/ 1879353 w 11531395"/>
                <a:gd name="connsiteY1" fmla="*/ 15619194 h 16798055"/>
                <a:gd name="connsiteX2" fmla="*/ 3319045 w 11531395"/>
                <a:gd name="connsiteY2" fmla="*/ 10701866 h 16798055"/>
                <a:gd name="connsiteX3" fmla="*/ 4368912 w 11531395"/>
                <a:gd name="connsiteY3" fmla="*/ 0 h 16798055"/>
                <a:gd name="connsiteX4" fmla="*/ 9685978 w 11531395"/>
                <a:gd name="connsiteY4" fmla="*/ 10701867 h 16798055"/>
                <a:gd name="connsiteX5" fmla="*/ 11531353 w 11531395"/>
                <a:gd name="connsiteY5" fmla="*/ 9760260 h 16798055"/>
                <a:gd name="connsiteX0" fmla="*/ 193 w 11531477"/>
                <a:gd name="connsiteY0" fmla="*/ 16797866 h 16797964"/>
                <a:gd name="connsiteX1" fmla="*/ 1879435 w 11531477"/>
                <a:gd name="connsiteY1" fmla="*/ 15619194 h 16797964"/>
                <a:gd name="connsiteX2" fmla="*/ 3319127 w 11531477"/>
                <a:gd name="connsiteY2" fmla="*/ 10701866 h 16797964"/>
                <a:gd name="connsiteX3" fmla="*/ 4368994 w 11531477"/>
                <a:gd name="connsiteY3" fmla="*/ 0 h 16797964"/>
                <a:gd name="connsiteX4" fmla="*/ 9686060 w 11531477"/>
                <a:gd name="connsiteY4" fmla="*/ 10701867 h 16797964"/>
                <a:gd name="connsiteX5" fmla="*/ 11531435 w 11531477"/>
                <a:gd name="connsiteY5" fmla="*/ 9760260 h 16797964"/>
                <a:gd name="connsiteX0" fmla="*/ 15 w 21454232"/>
                <a:gd name="connsiteY0" fmla="*/ 22419733 h 22419740"/>
                <a:gd name="connsiteX1" fmla="*/ 11802190 w 21454232"/>
                <a:gd name="connsiteY1" fmla="*/ 15619194 h 22419740"/>
                <a:gd name="connsiteX2" fmla="*/ 13241882 w 21454232"/>
                <a:gd name="connsiteY2" fmla="*/ 10701866 h 22419740"/>
                <a:gd name="connsiteX3" fmla="*/ 14291749 w 21454232"/>
                <a:gd name="connsiteY3" fmla="*/ 0 h 22419740"/>
                <a:gd name="connsiteX4" fmla="*/ 19608815 w 21454232"/>
                <a:gd name="connsiteY4" fmla="*/ 10701867 h 22419740"/>
                <a:gd name="connsiteX5" fmla="*/ 21454190 w 21454232"/>
                <a:gd name="connsiteY5" fmla="*/ 9760260 h 22419740"/>
                <a:gd name="connsiteX0" fmla="*/ 15 w 21928365"/>
                <a:gd name="connsiteY0" fmla="*/ 23469599 h 23469604"/>
                <a:gd name="connsiteX1" fmla="*/ 12276323 w 21928365"/>
                <a:gd name="connsiteY1" fmla="*/ 15619194 h 23469604"/>
                <a:gd name="connsiteX2" fmla="*/ 13716015 w 21928365"/>
                <a:gd name="connsiteY2" fmla="*/ 10701866 h 23469604"/>
                <a:gd name="connsiteX3" fmla="*/ 14765882 w 21928365"/>
                <a:gd name="connsiteY3" fmla="*/ 0 h 23469604"/>
                <a:gd name="connsiteX4" fmla="*/ 20082948 w 21928365"/>
                <a:gd name="connsiteY4" fmla="*/ 10701867 h 23469604"/>
                <a:gd name="connsiteX5" fmla="*/ 21928323 w 21928365"/>
                <a:gd name="connsiteY5" fmla="*/ 9760260 h 23469604"/>
                <a:gd name="connsiteX0" fmla="*/ 15 w 21928365"/>
                <a:gd name="connsiteY0" fmla="*/ 23469599 h 23469604"/>
                <a:gd name="connsiteX1" fmla="*/ 12276323 w 21928365"/>
                <a:gd name="connsiteY1" fmla="*/ 15619194 h 23469604"/>
                <a:gd name="connsiteX2" fmla="*/ 13716015 w 21928365"/>
                <a:gd name="connsiteY2" fmla="*/ 10701866 h 23469604"/>
                <a:gd name="connsiteX3" fmla="*/ 14765882 w 21928365"/>
                <a:gd name="connsiteY3" fmla="*/ 0 h 23469604"/>
                <a:gd name="connsiteX4" fmla="*/ 20082948 w 21928365"/>
                <a:gd name="connsiteY4" fmla="*/ 10701867 h 23469604"/>
                <a:gd name="connsiteX5" fmla="*/ 21928323 w 21928365"/>
                <a:gd name="connsiteY5" fmla="*/ 9760260 h 23469604"/>
                <a:gd name="connsiteX0" fmla="*/ 14 w 21928364"/>
                <a:gd name="connsiteY0" fmla="*/ 23469599 h 23469603"/>
                <a:gd name="connsiteX1" fmla="*/ 12276322 w 21928364"/>
                <a:gd name="connsiteY1" fmla="*/ 15619194 h 23469603"/>
                <a:gd name="connsiteX2" fmla="*/ 13716014 w 21928364"/>
                <a:gd name="connsiteY2" fmla="*/ 10701866 h 23469603"/>
                <a:gd name="connsiteX3" fmla="*/ 14765881 w 21928364"/>
                <a:gd name="connsiteY3" fmla="*/ 0 h 23469603"/>
                <a:gd name="connsiteX4" fmla="*/ 20082947 w 21928364"/>
                <a:gd name="connsiteY4" fmla="*/ 10701867 h 23469603"/>
                <a:gd name="connsiteX5" fmla="*/ 21928322 w 21928364"/>
                <a:gd name="connsiteY5" fmla="*/ 9760260 h 23469603"/>
                <a:gd name="connsiteX0" fmla="*/ 0 w 21928350"/>
                <a:gd name="connsiteY0" fmla="*/ 23469599 h 23469599"/>
                <a:gd name="connsiteX1" fmla="*/ 3460152 w 21928350"/>
                <a:gd name="connsiteY1" fmla="*/ 21174105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3460152 w 21928350"/>
                <a:gd name="connsiteY1" fmla="*/ 21174105 h 23469599"/>
                <a:gd name="connsiteX2" fmla="*/ 4510019 w 21928350"/>
                <a:gd name="connsiteY2" fmla="*/ 20564505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3460152 w 21928350"/>
                <a:gd name="connsiteY1" fmla="*/ 21174105 h 23469599"/>
                <a:gd name="connsiteX2" fmla="*/ 4510019 w 21928350"/>
                <a:gd name="connsiteY2" fmla="*/ 20564505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3460152 w 21928350"/>
                <a:gd name="connsiteY1" fmla="*/ 21174105 h 23469599"/>
                <a:gd name="connsiteX2" fmla="*/ 4510019 w 21928350"/>
                <a:gd name="connsiteY2" fmla="*/ 20564505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3460152 w 21928350"/>
                <a:gd name="connsiteY1" fmla="*/ 21174105 h 23469599"/>
                <a:gd name="connsiteX2" fmla="*/ 4510019 w 21928350"/>
                <a:gd name="connsiteY2" fmla="*/ 20564505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3460152 w 21928350"/>
                <a:gd name="connsiteY1" fmla="*/ 21174105 h 23469599"/>
                <a:gd name="connsiteX2" fmla="*/ 4408419 w 21928350"/>
                <a:gd name="connsiteY2" fmla="*/ 19175971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3460152 w 21928350"/>
                <a:gd name="connsiteY1" fmla="*/ 21174105 h 23469599"/>
                <a:gd name="connsiteX2" fmla="*/ 4408419 w 21928350"/>
                <a:gd name="connsiteY2" fmla="*/ 19175971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3460152 w 21928350"/>
                <a:gd name="connsiteY1" fmla="*/ 21174105 h 23469599"/>
                <a:gd name="connsiteX2" fmla="*/ 4408419 w 21928350"/>
                <a:gd name="connsiteY2" fmla="*/ 19175971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3460152 w 21928350"/>
                <a:gd name="connsiteY1" fmla="*/ 21174105 h 23469599"/>
                <a:gd name="connsiteX2" fmla="*/ 4408419 w 21928350"/>
                <a:gd name="connsiteY2" fmla="*/ 19175971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3460152 w 21928350"/>
                <a:gd name="connsiteY1" fmla="*/ 21174105 h 23469599"/>
                <a:gd name="connsiteX2" fmla="*/ 4239085 w 21928350"/>
                <a:gd name="connsiteY2" fmla="*/ 19480772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3460152 w 21928350"/>
                <a:gd name="connsiteY1" fmla="*/ 21174105 h 23469599"/>
                <a:gd name="connsiteX2" fmla="*/ 4239085 w 21928350"/>
                <a:gd name="connsiteY2" fmla="*/ 19480772 h 23469599"/>
                <a:gd name="connsiteX3" fmla="*/ 5390552 w 21928350"/>
                <a:gd name="connsiteY3" fmla="*/ 20056505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78789 w 19534872"/>
                <a:gd name="connsiteY0" fmla="*/ 21810134 h 21853642"/>
                <a:gd name="connsiteX1" fmla="*/ 1066674 w 19534872"/>
                <a:gd name="connsiteY1" fmla="*/ 21174105 h 21853642"/>
                <a:gd name="connsiteX2" fmla="*/ 1845607 w 19534872"/>
                <a:gd name="connsiteY2" fmla="*/ 19480772 h 21853642"/>
                <a:gd name="connsiteX3" fmla="*/ 2997074 w 19534872"/>
                <a:gd name="connsiteY3" fmla="*/ 20056505 h 21853642"/>
                <a:gd name="connsiteX4" fmla="*/ 9882830 w 19534872"/>
                <a:gd name="connsiteY4" fmla="*/ 15619194 h 21853642"/>
                <a:gd name="connsiteX5" fmla="*/ 11322522 w 19534872"/>
                <a:gd name="connsiteY5" fmla="*/ 10701866 h 21853642"/>
                <a:gd name="connsiteX6" fmla="*/ 12372389 w 19534872"/>
                <a:gd name="connsiteY6" fmla="*/ 0 h 21853642"/>
                <a:gd name="connsiteX7" fmla="*/ 17689455 w 19534872"/>
                <a:gd name="connsiteY7" fmla="*/ 10701867 h 21853642"/>
                <a:gd name="connsiteX8" fmla="*/ 19534830 w 19534872"/>
                <a:gd name="connsiteY8" fmla="*/ 9760260 h 21853642"/>
                <a:gd name="connsiteX0" fmla="*/ 207768 w 19663851"/>
                <a:gd name="connsiteY0" fmla="*/ 21810134 h 21945525"/>
                <a:gd name="connsiteX1" fmla="*/ 1195653 w 19663851"/>
                <a:gd name="connsiteY1" fmla="*/ 21174105 h 21945525"/>
                <a:gd name="connsiteX2" fmla="*/ 1974586 w 19663851"/>
                <a:gd name="connsiteY2" fmla="*/ 19480772 h 21945525"/>
                <a:gd name="connsiteX3" fmla="*/ 3126053 w 19663851"/>
                <a:gd name="connsiteY3" fmla="*/ 20056505 h 21945525"/>
                <a:gd name="connsiteX4" fmla="*/ 10011809 w 19663851"/>
                <a:gd name="connsiteY4" fmla="*/ 15619194 h 21945525"/>
                <a:gd name="connsiteX5" fmla="*/ 11451501 w 19663851"/>
                <a:gd name="connsiteY5" fmla="*/ 10701866 h 21945525"/>
                <a:gd name="connsiteX6" fmla="*/ 12501368 w 19663851"/>
                <a:gd name="connsiteY6" fmla="*/ 0 h 21945525"/>
                <a:gd name="connsiteX7" fmla="*/ 17818434 w 19663851"/>
                <a:gd name="connsiteY7" fmla="*/ 10701867 h 21945525"/>
                <a:gd name="connsiteX8" fmla="*/ 19663809 w 19663851"/>
                <a:gd name="connsiteY8" fmla="*/ 9760260 h 21945525"/>
                <a:gd name="connsiteX0" fmla="*/ 0 w 19456083"/>
                <a:gd name="connsiteY0" fmla="*/ 21810134 h 21810134"/>
                <a:gd name="connsiteX1" fmla="*/ 987885 w 19456083"/>
                <a:gd name="connsiteY1" fmla="*/ 21174105 h 21810134"/>
                <a:gd name="connsiteX2" fmla="*/ 1766818 w 19456083"/>
                <a:gd name="connsiteY2" fmla="*/ 19480772 h 21810134"/>
                <a:gd name="connsiteX3" fmla="*/ 2918285 w 19456083"/>
                <a:gd name="connsiteY3" fmla="*/ 20056505 h 21810134"/>
                <a:gd name="connsiteX4" fmla="*/ 9804041 w 19456083"/>
                <a:gd name="connsiteY4" fmla="*/ 15619194 h 21810134"/>
                <a:gd name="connsiteX5" fmla="*/ 11243733 w 19456083"/>
                <a:gd name="connsiteY5" fmla="*/ 10701866 h 21810134"/>
                <a:gd name="connsiteX6" fmla="*/ 12293600 w 19456083"/>
                <a:gd name="connsiteY6" fmla="*/ 0 h 21810134"/>
                <a:gd name="connsiteX7" fmla="*/ 17610666 w 19456083"/>
                <a:gd name="connsiteY7" fmla="*/ 10701867 h 21810134"/>
                <a:gd name="connsiteX8" fmla="*/ 19456041 w 19456083"/>
                <a:gd name="connsiteY8" fmla="*/ 9760260 h 21810134"/>
                <a:gd name="connsiteX0" fmla="*/ 0 w 19456083"/>
                <a:gd name="connsiteY0" fmla="*/ 21810134 h 21810134"/>
                <a:gd name="connsiteX1" fmla="*/ 987885 w 19456083"/>
                <a:gd name="connsiteY1" fmla="*/ 21174105 h 21810134"/>
                <a:gd name="connsiteX2" fmla="*/ 1766818 w 19456083"/>
                <a:gd name="connsiteY2" fmla="*/ 19480772 h 21810134"/>
                <a:gd name="connsiteX3" fmla="*/ 2918285 w 19456083"/>
                <a:gd name="connsiteY3" fmla="*/ 20056505 h 21810134"/>
                <a:gd name="connsiteX4" fmla="*/ 9804041 w 19456083"/>
                <a:gd name="connsiteY4" fmla="*/ 15619194 h 21810134"/>
                <a:gd name="connsiteX5" fmla="*/ 11243733 w 19456083"/>
                <a:gd name="connsiteY5" fmla="*/ 10701866 h 21810134"/>
                <a:gd name="connsiteX6" fmla="*/ 12293600 w 19456083"/>
                <a:gd name="connsiteY6" fmla="*/ 0 h 21810134"/>
                <a:gd name="connsiteX7" fmla="*/ 17610666 w 19456083"/>
                <a:gd name="connsiteY7" fmla="*/ 10701867 h 21810134"/>
                <a:gd name="connsiteX8" fmla="*/ 19456041 w 19456083"/>
                <a:gd name="connsiteY8" fmla="*/ 9760260 h 21810134"/>
                <a:gd name="connsiteX0" fmla="*/ 0 w 19456083"/>
                <a:gd name="connsiteY0" fmla="*/ 21810134 h 21810134"/>
                <a:gd name="connsiteX1" fmla="*/ 987885 w 19456083"/>
                <a:gd name="connsiteY1" fmla="*/ 21174105 h 21810134"/>
                <a:gd name="connsiteX2" fmla="*/ 1766818 w 19456083"/>
                <a:gd name="connsiteY2" fmla="*/ 19480772 h 21810134"/>
                <a:gd name="connsiteX3" fmla="*/ 2918285 w 19456083"/>
                <a:gd name="connsiteY3" fmla="*/ 20056505 h 21810134"/>
                <a:gd name="connsiteX4" fmla="*/ 9804041 w 19456083"/>
                <a:gd name="connsiteY4" fmla="*/ 15619194 h 21810134"/>
                <a:gd name="connsiteX5" fmla="*/ 11243733 w 19456083"/>
                <a:gd name="connsiteY5" fmla="*/ 10701866 h 21810134"/>
                <a:gd name="connsiteX6" fmla="*/ 12293600 w 19456083"/>
                <a:gd name="connsiteY6" fmla="*/ 0 h 21810134"/>
                <a:gd name="connsiteX7" fmla="*/ 17610666 w 19456083"/>
                <a:gd name="connsiteY7" fmla="*/ 10701867 h 21810134"/>
                <a:gd name="connsiteX8" fmla="*/ 19456041 w 19456083"/>
                <a:gd name="connsiteY8" fmla="*/ 9760260 h 21810134"/>
                <a:gd name="connsiteX0" fmla="*/ 0 w 18751233"/>
                <a:gd name="connsiteY0" fmla="*/ 21371984 h 21376972"/>
                <a:gd name="connsiteX1" fmla="*/ 283035 w 18751233"/>
                <a:gd name="connsiteY1" fmla="*/ 21174105 h 21376972"/>
                <a:gd name="connsiteX2" fmla="*/ 1061968 w 18751233"/>
                <a:gd name="connsiteY2" fmla="*/ 19480772 h 21376972"/>
                <a:gd name="connsiteX3" fmla="*/ 2213435 w 18751233"/>
                <a:gd name="connsiteY3" fmla="*/ 20056505 h 21376972"/>
                <a:gd name="connsiteX4" fmla="*/ 9099191 w 18751233"/>
                <a:gd name="connsiteY4" fmla="*/ 15619194 h 21376972"/>
                <a:gd name="connsiteX5" fmla="*/ 10538883 w 18751233"/>
                <a:gd name="connsiteY5" fmla="*/ 10701866 h 21376972"/>
                <a:gd name="connsiteX6" fmla="*/ 11588750 w 18751233"/>
                <a:gd name="connsiteY6" fmla="*/ 0 h 21376972"/>
                <a:gd name="connsiteX7" fmla="*/ 16905816 w 18751233"/>
                <a:gd name="connsiteY7" fmla="*/ 10701867 h 21376972"/>
                <a:gd name="connsiteX8" fmla="*/ 18751191 w 18751233"/>
                <a:gd name="connsiteY8" fmla="*/ 9760260 h 21376972"/>
                <a:gd name="connsiteX0" fmla="*/ 0 w 18751233"/>
                <a:gd name="connsiteY0" fmla="*/ 21371984 h 21371984"/>
                <a:gd name="connsiteX1" fmla="*/ 283035 w 18751233"/>
                <a:gd name="connsiteY1" fmla="*/ 21174105 h 21371984"/>
                <a:gd name="connsiteX2" fmla="*/ 1061968 w 18751233"/>
                <a:gd name="connsiteY2" fmla="*/ 19480772 h 21371984"/>
                <a:gd name="connsiteX3" fmla="*/ 2213435 w 18751233"/>
                <a:gd name="connsiteY3" fmla="*/ 20056505 h 21371984"/>
                <a:gd name="connsiteX4" fmla="*/ 9099191 w 18751233"/>
                <a:gd name="connsiteY4" fmla="*/ 15619194 h 21371984"/>
                <a:gd name="connsiteX5" fmla="*/ 10538883 w 18751233"/>
                <a:gd name="connsiteY5" fmla="*/ 10701866 h 21371984"/>
                <a:gd name="connsiteX6" fmla="*/ 11588750 w 18751233"/>
                <a:gd name="connsiteY6" fmla="*/ 0 h 21371984"/>
                <a:gd name="connsiteX7" fmla="*/ 16905816 w 18751233"/>
                <a:gd name="connsiteY7" fmla="*/ 10701867 h 21371984"/>
                <a:gd name="connsiteX8" fmla="*/ 18751191 w 18751233"/>
                <a:gd name="connsiteY8" fmla="*/ 9760260 h 21371984"/>
                <a:gd name="connsiteX0" fmla="*/ 0 w 18751233"/>
                <a:gd name="connsiteY0" fmla="*/ 21371984 h 21371984"/>
                <a:gd name="connsiteX1" fmla="*/ 283035 w 18751233"/>
                <a:gd name="connsiteY1" fmla="*/ 21174105 h 21371984"/>
                <a:gd name="connsiteX2" fmla="*/ 1061968 w 18751233"/>
                <a:gd name="connsiteY2" fmla="*/ 19480772 h 21371984"/>
                <a:gd name="connsiteX3" fmla="*/ 2213435 w 18751233"/>
                <a:gd name="connsiteY3" fmla="*/ 20056505 h 21371984"/>
                <a:gd name="connsiteX4" fmla="*/ 9099191 w 18751233"/>
                <a:gd name="connsiteY4" fmla="*/ 15619194 h 21371984"/>
                <a:gd name="connsiteX5" fmla="*/ 10538883 w 18751233"/>
                <a:gd name="connsiteY5" fmla="*/ 10701866 h 21371984"/>
                <a:gd name="connsiteX6" fmla="*/ 11588750 w 18751233"/>
                <a:gd name="connsiteY6" fmla="*/ 0 h 21371984"/>
                <a:gd name="connsiteX7" fmla="*/ 16905816 w 18751233"/>
                <a:gd name="connsiteY7" fmla="*/ 10701867 h 21371984"/>
                <a:gd name="connsiteX8" fmla="*/ 18751191 w 18751233"/>
                <a:gd name="connsiteY8" fmla="*/ 9760260 h 21371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51233" h="21371984">
                  <a:moveTo>
                    <a:pt x="0" y="21371984"/>
                  </a:moveTo>
                  <a:cubicBezTo>
                    <a:pt x="62342" y="21332302"/>
                    <a:pt x="-38209" y="21339882"/>
                    <a:pt x="283035" y="21174105"/>
                  </a:cubicBezTo>
                  <a:cubicBezTo>
                    <a:pt x="758480" y="20928754"/>
                    <a:pt x="774102" y="20445972"/>
                    <a:pt x="1061968" y="19480772"/>
                  </a:cubicBezTo>
                  <a:cubicBezTo>
                    <a:pt x="1349834" y="18515572"/>
                    <a:pt x="919054" y="20880723"/>
                    <a:pt x="2213435" y="20056505"/>
                  </a:cubicBezTo>
                  <a:cubicBezTo>
                    <a:pt x="3507816" y="19232287"/>
                    <a:pt x="8084149" y="16399367"/>
                    <a:pt x="9099191" y="15619194"/>
                  </a:cubicBezTo>
                  <a:cubicBezTo>
                    <a:pt x="10114233" y="14839021"/>
                    <a:pt x="10123957" y="13305065"/>
                    <a:pt x="10538883" y="10701866"/>
                  </a:cubicBezTo>
                  <a:cubicBezTo>
                    <a:pt x="10953810" y="8098667"/>
                    <a:pt x="10527595" y="0"/>
                    <a:pt x="11588750" y="0"/>
                  </a:cubicBezTo>
                  <a:cubicBezTo>
                    <a:pt x="12649905" y="0"/>
                    <a:pt x="12778317" y="12602634"/>
                    <a:pt x="16905816" y="10701867"/>
                  </a:cubicBezTo>
                  <a:cubicBezTo>
                    <a:pt x="18534179" y="10003065"/>
                    <a:pt x="18754793" y="9772984"/>
                    <a:pt x="18751191" y="9760260"/>
                  </a:cubicBezTo>
                </a:path>
              </a:pathLst>
            </a:custGeom>
            <a:noFill/>
            <a:ln w="76200" algn="ctr">
              <a:solidFill>
                <a:srgbClr val="4F81BD"/>
              </a:solidFill>
              <a:round/>
              <a:headEnd/>
              <a:tailEnd/>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60" name="Rectangle 1584"/>
            <p:cNvSpPr>
              <a:spLocks noChangeArrowheads="1"/>
            </p:cNvSpPr>
            <p:nvPr/>
          </p:nvSpPr>
          <p:spPr bwMode="auto">
            <a:xfrm rot="19624050">
              <a:off x="3348616" y="35085820"/>
              <a:ext cx="271339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M</a:t>
              </a:r>
              <a:endParaRPr lang="en-GB" b="0" dirty="0" smtClean="0">
                <a:solidFill>
                  <a:schemeClr val="tx1"/>
                </a:solidFill>
                <a:latin typeface="Verdana" pitchFamily="34" charset="0"/>
              </a:endParaRPr>
            </a:p>
          </p:txBody>
        </p:sp>
        <p:sp>
          <p:nvSpPr>
            <p:cNvPr id="61" name="Rectangle 1584"/>
            <p:cNvSpPr>
              <a:spLocks noChangeArrowheads="1"/>
            </p:cNvSpPr>
            <p:nvPr/>
          </p:nvSpPr>
          <p:spPr bwMode="auto">
            <a:xfrm rot="19624050">
              <a:off x="7308295" y="34031896"/>
              <a:ext cx="6593011"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M’</a:t>
              </a:r>
              <a:endParaRPr lang="en-GB" b="0" dirty="0" smtClean="0">
                <a:solidFill>
                  <a:schemeClr val="tx1"/>
                </a:solidFill>
                <a:latin typeface="Verdana" pitchFamily="34" charset="0"/>
              </a:endParaRPr>
            </a:p>
          </p:txBody>
        </p:sp>
      </p:grpSp>
    </p:spTree>
    <p:extLst>
      <p:ext uri="{BB962C8B-B14F-4D97-AF65-F5344CB8AC3E}">
        <p14:creationId xmlns:p14="http://schemas.microsoft.com/office/powerpoint/2010/main" val="59223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 Box 139"/>
          <p:cNvSpPr txBox="1">
            <a:spLocks noChangeArrowheads="1"/>
          </p:cNvSpPr>
          <p:nvPr/>
        </p:nvSpPr>
        <p:spPr bwMode="auto">
          <a:xfrm>
            <a:off x="6905317" y="2613825"/>
            <a:ext cx="18136560" cy="1061829"/>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0" tIns="0">
            <a:spAutoFit/>
          </a:bodyPr>
          <a:lstStyle/>
          <a:p>
            <a:pPr algn="ctr" eaLnBrk="0" hangingPunct="0">
              <a:defRPr/>
            </a:pPr>
            <a:r>
              <a:rPr lang="en-GB" sz="6600" dirty="0" err="1" smtClean="0">
                <a:solidFill>
                  <a:schemeClr val="accent4">
                    <a:lumMod val="85000"/>
                    <a:lumOff val="15000"/>
                  </a:schemeClr>
                </a:solidFill>
                <a:latin typeface="Cambria" pitchFamily="18" charset="0"/>
              </a:rPr>
              <a:t>PyMetExtract</a:t>
            </a:r>
            <a:r>
              <a:rPr lang="en-GB" sz="6600" dirty="0" smtClean="0">
                <a:solidFill>
                  <a:schemeClr val="accent4">
                    <a:lumMod val="85000"/>
                    <a:lumOff val="15000"/>
                  </a:schemeClr>
                </a:solidFill>
                <a:latin typeface="Cambria" pitchFamily="18" charset="0"/>
              </a:rPr>
              <a:t>: From Raw data to features [IV]</a:t>
            </a:r>
            <a:endParaRPr lang="en-GB" sz="6600" dirty="0">
              <a:solidFill>
                <a:schemeClr val="accent4">
                  <a:lumMod val="85000"/>
                  <a:lumOff val="15000"/>
                </a:schemeClr>
              </a:solidFill>
              <a:latin typeface="Cambria" pitchFamily="18" charset="0"/>
            </a:endParaRPr>
          </a:p>
        </p:txBody>
      </p:sp>
      <p:sp>
        <p:nvSpPr>
          <p:cNvPr id="230" name="Rectangle 1584"/>
          <p:cNvSpPr>
            <a:spLocks noChangeArrowheads="1"/>
          </p:cNvSpPr>
          <p:nvPr/>
        </p:nvSpPr>
        <p:spPr bwMode="auto">
          <a:xfrm>
            <a:off x="7447197" y="3675654"/>
            <a:ext cx="17173755" cy="3447098"/>
          </a:xfrm>
          <a:prstGeom prst="rect">
            <a:avLst/>
          </a:prstGeom>
          <a:noFill/>
          <a:ln w="12700">
            <a:noFill/>
            <a:miter lim="800000"/>
            <a:headEnd/>
            <a:tailEnd/>
          </a:ln>
        </p:spPr>
        <p:txBody>
          <a:bodyPr wrap="square" lIns="0" tIns="0" rIns="0" bIns="0">
            <a:spAutoFit/>
          </a:bodyPr>
          <a:lstStyle/>
          <a:p>
            <a:pPr algn="just" defTabSz="762000" eaLnBrk="0" hangingPunct="0"/>
            <a:endParaRPr lang="en-GB" sz="3200" b="0" dirty="0" smtClean="0">
              <a:solidFill>
                <a:schemeClr val="tx1"/>
              </a:solidFill>
              <a:latin typeface="Verdana" pitchFamily="34" charset="0"/>
            </a:endParaRPr>
          </a:p>
          <a:p>
            <a:pPr algn="just" defTabSz="762000" eaLnBrk="0" hangingPunct="0"/>
            <a:r>
              <a:rPr lang="en-GB" sz="3200" b="0" dirty="0" smtClean="0">
                <a:solidFill>
                  <a:schemeClr val="tx1"/>
                </a:solidFill>
                <a:latin typeface="Verdana" pitchFamily="34" charset="0"/>
              </a:rPr>
              <a:t>The fourth step in the presented software is to find groups of features belonging to the same metabolite. Such different features are commonly in-source fragmentation products, different adducts and polymer ions. The untargeted grouping is performed using the Pearson correlation coefficient. To try and explain the relationship in the group a sum formula generation based on the features m/z distance is performed. </a:t>
            </a:r>
            <a:endParaRPr lang="en-GB" b="0" dirty="0" smtClean="0">
              <a:solidFill>
                <a:schemeClr val="tx1"/>
              </a:solidFill>
              <a:latin typeface="Verdana" pitchFamily="34" charset="0"/>
            </a:endParaRPr>
          </a:p>
        </p:txBody>
      </p:sp>
      <p:grpSp>
        <p:nvGrpSpPr>
          <p:cNvPr id="315" name="Group 314"/>
          <p:cNvGrpSpPr/>
          <p:nvPr/>
        </p:nvGrpSpPr>
        <p:grpSpPr>
          <a:xfrm>
            <a:off x="2972901" y="20962023"/>
            <a:ext cx="26168079" cy="17130498"/>
            <a:chOff x="2972901" y="19517283"/>
            <a:chExt cx="26168079" cy="17130498"/>
          </a:xfrm>
        </p:grpSpPr>
        <p:cxnSp>
          <p:nvCxnSpPr>
            <p:cNvPr id="167" name="Gerade Verbindung 205"/>
            <p:cNvCxnSpPr>
              <a:cxnSpLocks noChangeShapeType="1"/>
            </p:cNvCxnSpPr>
            <p:nvPr/>
          </p:nvCxnSpPr>
          <p:spPr bwMode="auto">
            <a:xfrm rot="5400000">
              <a:off x="196277" y="32099980"/>
              <a:ext cx="7081465" cy="4701"/>
            </a:xfrm>
            <a:prstGeom prst="line">
              <a:avLst/>
            </a:prstGeom>
            <a:noFill/>
            <a:ln w="38100" cap="rnd" algn="ctr">
              <a:solidFill>
                <a:schemeClr val="tx1"/>
              </a:solidFill>
              <a:round/>
              <a:headEnd/>
              <a:tailEnd/>
            </a:ln>
          </p:spPr>
        </p:cxnSp>
        <p:sp>
          <p:nvSpPr>
            <p:cNvPr id="168" name="Rectangle 1584"/>
            <p:cNvSpPr>
              <a:spLocks noChangeArrowheads="1"/>
            </p:cNvSpPr>
            <p:nvPr/>
          </p:nvSpPr>
          <p:spPr bwMode="auto">
            <a:xfrm rot="16200000">
              <a:off x="1010316" y="32691298"/>
              <a:ext cx="4974894" cy="1049723"/>
            </a:xfrm>
            <a:prstGeom prst="rect">
              <a:avLst/>
            </a:prstGeom>
            <a:noFill/>
            <a:ln w="12700">
              <a:noFill/>
              <a:miter lim="800000"/>
              <a:headEnd/>
              <a:tailEnd/>
            </a:ln>
          </p:spPr>
          <p:txBody>
            <a:bodyPr lIns="0" tIns="44450" rIns="0" bIns="44450">
              <a:spAutoFit/>
            </a:bodyPr>
            <a:lstStyle/>
            <a:p>
              <a:pPr defTabSz="762000" eaLnBrk="0" hangingPunct="0"/>
              <a:r>
                <a:rPr lang="en-GB" sz="3200" b="0" dirty="0">
                  <a:solidFill>
                    <a:schemeClr val="tx1"/>
                  </a:solidFill>
                  <a:latin typeface="Verdana" pitchFamily="34" charset="0"/>
                </a:rPr>
                <a:t>Intensity</a:t>
              </a:r>
            </a:p>
          </p:txBody>
        </p:sp>
        <p:sp>
          <p:nvSpPr>
            <p:cNvPr id="169" name="Rectangle 1584"/>
            <p:cNvSpPr>
              <a:spLocks noChangeArrowheads="1"/>
            </p:cNvSpPr>
            <p:nvPr/>
          </p:nvSpPr>
          <p:spPr bwMode="auto">
            <a:xfrm>
              <a:off x="3734659" y="35759911"/>
              <a:ext cx="4974895" cy="887870"/>
            </a:xfrm>
            <a:prstGeom prst="rect">
              <a:avLst/>
            </a:prstGeom>
            <a:noFill/>
            <a:ln w="12700">
              <a:noFill/>
              <a:miter lim="800000"/>
              <a:headEnd/>
              <a:tailEnd/>
            </a:ln>
          </p:spPr>
          <p:txBody>
            <a:bodyPr lIns="0" tIns="0" rIns="0" bIns="0">
              <a:spAutoFit/>
            </a:bodyPr>
            <a:lstStyle/>
            <a:p>
              <a:pPr defTabSz="762000" eaLnBrk="0" hangingPunct="0"/>
              <a:r>
                <a:rPr lang="en-GB" sz="3200" b="0" dirty="0">
                  <a:solidFill>
                    <a:schemeClr val="tx1"/>
                  </a:solidFill>
                  <a:latin typeface="Verdana" pitchFamily="34" charset="0"/>
                </a:rPr>
                <a:t>m/z</a:t>
              </a:r>
            </a:p>
          </p:txBody>
        </p:sp>
        <p:cxnSp>
          <p:nvCxnSpPr>
            <p:cNvPr id="170" name="Gerade Verbindung 212"/>
            <p:cNvCxnSpPr>
              <a:cxnSpLocks noChangeShapeType="1"/>
            </p:cNvCxnSpPr>
            <p:nvPr/>
          </p:nvCxnSpPr>
          <p:spPr bwMode="auto">
            <a:xfrm flipH="1">
              <a:off x="3739361" y="35643063"/>
              <a:ext cx="20532232" cy="1"/>
            </a:xfrm>
            <a:prstGeom prst="line">
              <a:avLst/>
            </a:prstGeom>
            <a:noFill/>
            <a:ln w="38100" cap="rnd" algn="ctr">
              <a:solidFill>
                <a:schemeClr val="tx1"/>
              </a:solidFill>
              <a:round/>
              <a:headEnd/>
              <a:tailEnd/>
            </a:ln>
          </p:spPr>
        </p:cxnSp>
        <p:cxnSp>
          <p:nvCxnSpPr>
            <p:cNvPr id="171" name="Gerade Verbindung 212"/>
            <p:cNvCxnSpPr>
              <a:cxnSpLocks noChangeShapeType="1"/>
            </p:cNvCxnSpPr>
            <p:nvPr/>
          </p:nvCxnSpPr>
          <p:spPr bwMode="auto">
            <a:xfrm flipH="1">
              <a:off x="3739360" y="28663141"/>
              <a:ext cx="11009532" cy="6974089"/>
            </a:xfrm>
            <a:prstGeom prst="line">
              <a:avLst/>
            </a:prstGeom>
            <a:noFill/>
            <a:ln w="38100" cap="rnd" algn="ctr">
              <a:solidFill>
                <a:schemeClr val="tx1"/>
              </a:solidFill>
              <a:round/>
              <a:headEnd/>
              <a:tailEnd/>
            </a:ln>
          </p:spPr>
        </p:cxnSp>
        <p:sp>
          <p:nvSpPr>
            <p:cNvPr id="172" name="Rectangle 1584"/>
            <p:cNvSpPr>
              <a:spLocks noChangeArrowheads="1"/>
            </p:cNvSpPr>
            <p:nvPr/>
          </p:nvSpPr>
          <p:spPr bwMode="auto">
            <a:xfrm rot="19622421">
              <a:off x="3734658" y="33342642"/>
              <a:ext cx="4974895" cy="492443"/>
            </a:xfrm>
            <a:prstGeom prst="rect">
              <a:avLst/>
            </a:prstGeom>
            <a:noFill/>
            <a:ln w="12700">
              <a:noFill/>
              <a:miter lim="800000"/>
              <a:headEnd/>
              <a:tailEnd/>
            </a:ln>
          </p:spPr>
          <p:txBody>
            <a:bodyPr lIns="0" tIns="0" rIns="0" bIns="0">
              <a:spAutoFit/>
            </a:bodyPr>
            <a:lstStyle/>
            <a:p>
              <a:pPr defTabSz="762000" eaLnBrk="0" hangingPunct="0"/>
              <a:r>
                <a:rPr lang="en-GB" sz="3200" b="0" dirty="0" smtClean="0">
                  <a:solidFill>
                    <a:schemeClr val="tx1"/>
                  </a:solidFill>
                  <a:latin typeface="Verdana" pitchFamily="34" charset="0"/>
                </a:rPr>
                <a:t>R</a:t>
              </a:r>
              <a:r>
                <a:rPr lang="en-GB" sz="3200" b="0" baseline="-25000" dirty="0" smtClean="0">
                  <a:solidFill>
                    <a:schemeClr val="tx1"/>
                  </a:solidFill>
                  <a:latin typeface="Verdana" pitchFamily="34" charset="0"/>
                </a:rPr>
                <a:t>t</a:t>
              </a:r>
              <a:r>
                <a:rPr lang="en-GB" sz="3200" b="0" dirty="0" smtClean="0">
                  <a:solidFill>
                    <a:schemeClr val="tx1"/>
                  </a:solidFill>
                  <a:latin typeface="Verdana" pitchFamily="34" charset="0"/>
                </a:rPr>
                <a:t> </a:t>
              </a:r>
              <a:endParaRPr lang="en-GB" sz="3200" b="0" dirty="0">
                <a:solidFill>
                  <a:schemeClr val="tx1"/>
                </a:solidFill>
                <a:latin typeface="Verdana" pitchFamily="34" charset="0"/>
              </a:endParaRPr>
            </a:p>
          </p:txBody>
        </p:sp>
        <p:cxnSp>
          <p:nvCxnSpPr>
            <p:cNvPr id="173" name="Gerade Verbindung 212"/>
            <p:cNvCxnSpPr>
              <a:cxnSpLocks noChangeShapeType="1"/>
            </p:cNvCxnSpPr>
            <p:nvPr/>
          </p:nvCxnSpPr>
          <p:spPr bwMode="auto">
            <a:xfrm flipH="1">
              <a:off x="4581289" y="35135169"/>
              <a:ext cx="20586656" cy="1"/>
            </a:xfrm>
            <a:prstGeom prst="line">
              <a:avLst/>
            </a:prstGeom>
            <a:noFill/>
            <a:ln w="38100" cap="rnd" algn="ctr">
              <a:solidFill>
                <a:schemeClr val="tx1"/>
              </a:solidFill>
              <a:prstDash val="sysDot"/>
              <a:round/>
              <a:headEnd/>
              <a:tailEnd/>
            </a:ln>
          </p:spPr>
        </p:cxnSp>
        <p:cxnSp>
          <p:nvCxnSpPr>
            <p:cNvPr id="174" name="Gerade Verbindung 212"/>
            <p:cNvCxnSpPr>
              <a:cxnSpLocks noChangeShapeType="1"/>
            </p:cNvCxnSpPr>
            <p:nvPr/>
          </p:nvCxnSpPr>
          <p:spPr bwMode="auto">
            <a:xfrm flipH="1">
              <a:off x="5375896" y="34629510"/>
              <a:ext cx="20464931" cy="1"/>
            </a:xfrm>
            <a:prstGeom prst="line">
              <a:avLst/>
            </a:prstGeom>
            <a:noFill/>
            <a:ln w="38100" cap="rnd" algn="ctr">
              <a:solidFill>
                <a:schemeClr val="tx1"/>
              </a:solidFill>
              <a:prstDash val="sysDot"/>
              <a:round/>
              <a:headEnd/>
              <a:tailEnd/>
            </a:ln>
          </p:spPr>
        </p:cxnSp>
        <p:cxnSp>
          <p:nvCxnSpPr>
            <p:cNvPr id="175" name="Gerade Verbindung 212"/>
            <p:cNvCxnSpPr>
              <a:cxnSpLocks noChangeShapeType="1"/>
            </p:cNvCxnSpPr>
            <p:nvPr/>
          </p:nvCxnSpPr>
          <p:spPr bwMode="auto">
            <a:xfrm flipH="1">
              <a:off x="6189736" y="34119149"/>
              <a:ext cx="20567423" cy="1"/>
            </a:xfrm>
            <a:prstGeom prst="line">
              <a:avLst/>
            </a:prstGeom>
            <a:noFill/>
            <a:ln w="38100" cap="rnd" algn="ctr">
              <a:solidFill>
                <a:schemeClr val="tx1"/>
              </a:solidFill>
              <a:prstDash val="sysDot"/>
              <a:round/>
              <a:headEnd/>
              <a:tailEnd/>
            </a:ln>
          </p:spPr>
        </p:cxnSp>
        <p:cxnSp>
          <p:nvCxnSpPr>
            <p:cNvPr id="176" name="Gerade Verbindung 212"/>
            <p:cNvCxnSpPr>
              <a:cxnSpLocks noChangeShapeType="1"/>
            </p:cNvCxnSpPr>
            <p:nvPr/>
          </p:nvCxnSpPr>
          <p:spPr bwMode="auto">
            <a:xfrm flipH="1">
              <a:off x="7109584" y="33541253"/>
              <a:ext cx="20442182" cy="1"/>
            </a:xfrm>
            <a:prstGeom prst="line">
              <a:avLst/>
            </a:prstGeom>
            <a:noFill/>
            <a:ln w="38100" cap="rnd" algn="ctr">
              <a:solidFill>
                <a:schemeClr val="tx1"/>
              </a:solidFill>
              <a:prstDash val="sysDot"/>
              <a:round/>
              <a:headEnd/>
              <a:tailEnd/>
            </a:ln>
          </p:spPr>
        </p:cxnSp>
        <p:cxnSp>
          <p:nvCxnSpPr>
            <p:cNvPr id="177" name="Gerade Verbindung 212"/>
            <p:cNvCxnSpPr>
              <a:cxnSpLocks noChangeShapeType="1"/>
            </p:cNvCxnSpPr>
            <p:nvPr/>
          </p:nvCxnSpPr>
          <p:spPr bwMode="auto">
            <a:xfrm flipH="1">
              <a:off x="7904191" y="33035594"/>
              <a:ext cx="20514419" cy="1"/>
            </a:xfrm>
            <a:prstGeom prst="line">
              <a:avLst/>
            </a:prstGeom>
            <a:noFill/>
            <a:ln w="38100" cap="rnd" algn="ctr">
              <a:solidFill>
                <a:schemeClr val="tx1"/>
              </a:solidFill>
              <a:prstDash val="sysDot"/>
              <a:round/>
              <a:headEnd/>
              <a:tailEnd/>
            </a:ln>
          </p:spPr>
        </p:cxnSp>
        <p:cxnSp>
          <p:nvCxnSpPr>
            <p:cNvPr id="178" name="Gerade Verbindung 212"/>
            <p:cNvCxnSpPr>
              <a:cxnSpLocks noChangeShapeType="1"/>
            </p:cNvCxnSpPr>
            <p:nvPr/>
          </p:nvCxnSpPr>
          <p:spPr bwMode="auto">
            <a:xfrm flipH="1">
              <a:off x="8698798" y="32525233"/>
              <a:ext cx="20442182" cy="1"/>
            </a:xfrm>
            <a:prstGeom prst="line">
              <a:avLst/>
            </a:prstGeom>
            <a:noFill/>
            <a:ln w="38100" cap="rnd" algn="ctr">
              <a:solidFill>
                <a:schemeClr val="tx1"/>
              </a:solidFill>
              <a:prstDash val="sysDot"/>
              <a:round/>
              <a:headEnd/>
              <a:tailEnd/>
            </a:ln>
          </p:spPr>
        </p:cxnSp>
        <p:cxnSp>
          <p:nvCxnSpPr>
            <p:cNvPr id="179" name="Gerade Verbindung 212"/>
            <p:cNvCxnSpPr>
              <a:cxnSpLocks noChangeShapeType="1"/>
            </p:cNvCxnSpPr>
            <p:nvPr/>
          </p:nvCxnSpPr>
          <p:spPr bwMode="auto">
            <a:xfrm flipH="1">
              <a:off x="4920894" y="29811578"/>
              <a:ext cx="10737100" cy="6801512"/>
            </a:xfrm>
            <a:prstGeom prst="line">
              <a:avLst/>
            </a:prstGeom>
            <a:noFill/>
            <a:ln w="38100" cap="rnd" algn="ctr">
              <a:solidFill>
                <a:schemeClr val="tx1"/>
              </a:solidFill>
              <a:prstDash val="sysDot"/>
              <a:round/>
              <a:headEnd/>
              <a:tailEnd/>
            </a:ln>
          </p:spPr>
        </p:cxnSp>
        <p:cxnSp>
          <p:nvCxnSpPr>
            <p:cNvPr id="184" name="Gerade Verbindung 192"/>
            <p:cNvCxnSpPr>
              <a:cxnSpLocks noChangeShapeType="1"/>
            </p:cNvCxnSpPr>
            <p:nvPr/>
          </p:nvCxnSpPr>
          <p:spPr bwMode="auto">
            <a:xfrm flipV="1">
              <a:off x="14564285" y="34678752"/>
              <a:ext cx="4704" cy="969013"/>
            </a:xfrm>
            <a:prstGeom prst="line">
              <a:avLst/>
            </a:prstGeom>
            <a:noFill/>
            <a:ln w="76200" algn="ctr">
              <a:solidFill>
                <a:srgbClr val="F79646"/>
              </a:solidFill>
              <a:round/>
              <a:headEnd/>
              <a:tailEnd/>
            </a:ln>
          </p:spPr>
        </p:cxnSp>
        <p:cxnSp>
          <p:nvCxnSpPr>
            <p:cNvPr id="186" name="Gerade Verbindung 212"/>
            <p:cNvCxnSpPr>
              <a:cxnSpLocks noChangeShapeType="1"/>
            </p:cNvCxnSpPr>
            <p:nvPr/>
          </p:nvCxnSpPr>
          <p:spPr bwMode="auto">
            <a:xfrm flipH="1">
              <a:off x="13370232" y="30812085"/>
              <a:ext cx="8768251" cy="5554328"/>
            </a:xfrm>
            <a:prstGeom prst="line">
              <a:avLst/>
            </a:prstGeom>
            <a:noFill/>
            <a:ln w="38100" cap="rnd" algn="ctr">
              <a:solidFill>
                <a:schemeClr val="tx1"/>
              </a:solidFill>
              <a:prstDash val="sysDot"/>
              <a:round/>
              <a:headEnd/>
              <a:tailEnd/>
            </a:ln>
          </p:spPr>
        </p:cxnSp>
        <p:cxnSp>
          <p:nvCxnSpPr>
            <p:cNvPr id="188" name="Gerade Verbindung 192"/>
            <p:cNvCxnSpPr>
              <a:cxnSpLocks noChangeShapeType="1"/>
            </p:cNvCxnSpPr>
            <p:nvPr/>
          </p:nvCxnSpPr>
          <p:spPr bwMode="auto">
            <a:xfrm rot="5400000" flipH="1" flipV="1">
              <a:off x="18452070" y="31530544"/>
              <a:ext cx="1984678" cy="4701"/>
            </a:xfrm>
            <a:prstGeom prst="line">
              <a:avLst/>
            </a:prstGeom>
            <a:noFill/>
            <a:ln w="76200" algn="ctr">
              <a:solidFill>
                <a:srgbClr val="F79646"/>
              </a:solidFill>
              <a:round/>
              <a:headEnd/>
              <a:tailEnd/>
            </a:ln>
          </p:spPr>
        </p:cxnSp>
        <p:cxnSp>
          <p:nvCxnSpPr>
            <p:cNvPr id="191" name="Gerade Verbindung 192"/>
            <p:cNvCxnSpPr>
              <a:cxnSpLocks noChangeShapeType="1"/>
            </p:cNvCxnSpPr>
            <p:nvPr/>
          </p:nvCxnSpPr>
          <p:spPr bwMode="auto">
            <a:xfrm rot="5400000" flipH="1" flipV="1">
              <a:off x="16802457" y="31145818"/>
              <a:ext cx="3774851" cy="4701"/>
            </a:xfrm>
            <a:prstGeom prst="line">
              <a:avLst/>
            </a:prstGeom>
            <a:noFill/>
            <a:ln w="76200" algn="ctr">
              <a:solidFill>
                <a:srgbClr val="F79646"/>
              </a:solidFill>
              <a:round/>
              <a:headEnd/>
              <a:tailEnd/>
            </a:ln>
          </p:spPr>
        </p:cxnSp>
        <p:cxnSp>
          <p:nvCxnSpPr>
            <p:cNvPr id="211" name="Gerade Verbindung 192"/>
            <p:cNvCxnSpPr>
              <a:cxnSpLocks noChangeShapeType="1"/>
            </p:cNvCxnSpPr>
            <p:nvPr/>
          </p:nvCxnSpPr>
          <p:spPr bwMode="auto">
            <a:xfrm flipV="1">
              <a:off x="17865679" y="26813220"/>
              <a:ext cx="2353" cy="6715694"/>
            </a:xfrm>
            <a:prstGeom prst="line">
              <a:avLst/>
            </a:prstGeom>
            <a:noFill/>
            <a:ln w="76200" algn="ctr">
              <a:solidFill>
                <a:srgbClr val="F79646"/>
              </a:solidFill>
              <a:round/>
              <a:headEnd/>
              <a:tailEnd/>
            </a:ln>
          </p:spPr>
        </p:cxnSp>
        <p:cxnSp>
          <p:nvCxnSpPr>
            <p:cNvPr id="220" name="Gerade Verbindung 192"/>
            <p:cNvCxnSpPr>
              <a:cxnSpLocks noChangeShapeType="1"/>
            </p:cNvCxnSpPr>
            <p:nvPr/>
          </p:nvCxnSpPr>
          <p:spPr bwMode="auto">
            <a:xfrm flipV="1">
              <a:off x="16991077" y="22551237"/>
              <a:ext cx="4704" cy="11572613"/>
            </a:xfrm>
            <a:prstGeom prst="line">
              <a:avLst/>
            </a:prstGeom>
            <a:noFill/>
            <a:ln w="76200" algn="ctr">
              <a:solidFill>
                <a:srgbClr val="F79646"/>
              </a:solidFill>
              <a:round/>
              <a:headEnd/>
              <a:tailEnd/>
            </a:ln>
          </p:spPr>
        </p:cxnSp>
        <p:cxnSp>
          <p:nvCxnSpPr>
            <p:cNvPr id="232" name="Gerade Verbindung 192"/>
            <p:cNvCxnSpPr>
              <a:cxnSpLocks noChangeShapeType="1"/>
            </p:cNvCxnSpPr>
            <p:nvPr/>
          </p:nvCxnSpPr>
          <p:spPr bwMode="auto">
            <a:xfrm rot="5400000" flipH="1" flipV="1">
              <a:off x="9023056" y="27511262"/>
              <a:ext cx="14215529" cy="4701"/>
            </a:xfrm>
            <a:prstGeom prst="line">
              <a:avLst/>
            </a:prstGeom>
            <a:noFill/>
            <a:ln w="76200" algn="ctr">
              <a:solidFill>
                <a:srgbClr val="F79646"/>
              </a:solidFill>
              <a:round/>
              <a:headEnd/>
              <a:tailEnd/>
            </a:ln>
          </p:spPr>
        </p:cxnSp>
        <p:cxnSp>
          <p:nvCxnSpPr>
            <p:cNvPr id="235" name="Gerade Verbindung 192"/>
            <p:cNvCxnSpPr>
              <a:cxnSpLocks noChangeShapeType="1"/>
            </p:cNvCxnSpPr>
            <p:nvPr/>
          </p:nvCxnSpPr>
          <p:spPr bwMode="auto">
            <a:xfrm flipV="1">
              <a:off x="15277137" y="30540555"/>
              <a:ext cx="0" cy="4608195"/>
            </a:xfrm>
            <a:prstGeom prst="line">
              <a:avLst/>
            </a:prstGeom>
            <a:noFill/>
            <a:ln w="76200" algn="ctr">
              <a:solidFill>
                <a:srgbClr val="F79646"/>
              </a:solidFill>
              <a:round/>
              <a:headEnd/>
              <a:tailEnd/>
            </a:ln>
          </p:spPr>
        </p:cxnSp>
        <p:cxnSp>
          <p:nvCxnSpPr>
            <p:cNvPr id="185" name="Gerade Verbindung 197"/>
            <p:cNvCxnSpPr>
              <a:cxnSpLocks noChangeShapeType="1"/>
            </p:cNvCxnSpPr>
            <p:nvPr/>
          </p:nvCxnSpPr>
          <p:spPr bwMode="auto">
            <a:xfrm rot="5400000" flipH="1" flipV="1">
              <a:off x="6384804" y="35464402"/>
              <a:ext cx="360134" cy="4701"/>
            </a:xfrm>
            <a:prstGeom prst="line">
              <a:avLst/>
            </a:prstGeom>
            <a:noFill/>
            <a:ln w="76200" algn="ctr">
              <a:solidFill>
                <a:srgbClr val="92D050"/>
              </a:solidFill>
              <a:round/>
              <a:headEnd/>
              <a:tailEnd/>
            </a:ln>
          </p:spPr>
        </p:cxnSp>
        <p:cxnSp>
          <p:nvCxnSpPr>
            <p:cNvPr id="189" name="Gerade Verbindung 197"/>
            <p:cNvCxnSpPr>
              <a:cxnSpLocks noChangeShapeType="1"/>
            </p:cNvCxnSpPr>
            <p:nvPr/>
          </p:nvCxnSpPr>
          <p:spPr bwMode="auto">
            <a:xfrm flipV="1">
              <a:off x="11440293" y="31859299"/>
              <a:ext cx="0" cy="679140"/>
            </a:xfrm>
            <a:prstGeom prst="line">
              <a:avLst/>
            </a:prstGeom>
            <a:noFill/>
            <a:ln w="76200" algn="ctr">
              <a:solidFill>
                <a:srgbClr val="92D050"/>
              </a:solidFill>
              <a:round/>
              <a:headEnd/>
              <a:tailEnd/>
            </a:ln>
          </p:spPr>
        </p:cxnSp>
        <p:cxnSp>
          <p:nvCxnSpPr>
            <p:cNvPr id="192" name="Gerade Verbindung 197"/>
            <p:cNvCxnSpPr>
              <a:cxnSpLocks noChangeShapeType="1"/>
            </p:cNvCxnSpPr>
            <p:nvPr/>
          </p:nvCxnSpPr>
          <p:spPr bwMode="auto">
            <a:xfrm flipV="1">
              <a:off x="10685765" y="31572561"/>
              <a:ext cx="2" cy="1475910"/>
            </a:xfrm>
            <a:prstGeom prst="line">
              <a:avLst/>
            </a:prstGeom>
            <a:noFill/>
            <a:ln w="76200" algn="ctr">
              <a:solidFill>
                <a:srgbClr val="92D050"/>
              </a:solidFill>
              <a:round/>
              <a:headEnd/>
              <a:tailEnd/>
            </a:ln>
          </p:spPr>
        </p:cxnSp>
        <p:cxnSp>
          <p:nvCxnSpPr>
            <p:cNvPr id="218" name="Gerade Verbindung 197"/>
            <p:cNvCxnSpPr>
              <a:cxnSpLocks noChangeShapeType="1"/>
            </p:cNvCxnSpPr>
            <p:nvPr/>
          </p:nvCxnSpPr>
          <p:spPr bwMode="auto">
            <a:xfrm rot="5400000" flipH="1" flipV="1">
              <a:off x="8207024" y="31856949"/>
              <a:ext cx="3318482" cy="4701"/>
            </a:xfrm>
            <a:prstGeom prst="line">
              <a:avLst/>
            </a:prstGeom>
            <a:noFill/>
            <a:ln w="76200" algn="ctr">
              <a:solidFill>
                <a:srgbClr val="92D050"/>
              </a:solidFill>
              <a:round/>
              <a:headEnd/>
              <a:tailEnd/>
            </a:ln>
          </p:spPr>
        </p:cxnSp>
        <p:cxnSp>
          <p:nvCxnSpPr>
            <p:cNvPr id="221" name="Gerade Verbindung 197"/>
            <p:cNvCxnSpPr>
              <a:cxnSpLocks noChangeShapeType="1"/>
            </p:cNvCxnSpPr>
            <p:nvPr/>
          </p:nvCxnSpPr>
          <p:spPr bwMode="auto">
            <a:xfrm rot="5400000" flipH="1" flipV="1">
              <a:off x="6126120" y="31232962"/>
              <a:ext cx="5731086" cy="4701"/>
            </a:xfrm>
            <a:prstGeom prst="line">
              <a:avLst/>
            </a:prstGeom>
            <a:noFill/>
            <a:ln w="76200" algn="ctr">
              <a:solidFill>
                <a:srgbClr val="92D050"/>
              </a:solidFill>
              <a:round/>
              <a:headEnd/>
              <a:tailEnd/>
            </a:ln>
          </p:spPr>
        </p:cxnSp>
        <p:cxnSp>
          <p:nvCxnSpPr>
            <p:cNvPr id="233" name="Gerade Verbindung 197"/>
            <p:cNvCxnSpPr>
              <a:cxnSpLocks noChangeShapeType="1"/>
            </p:cNvCxnSpPr>
            <p:nvPr/>
          </p:nvCxnSpPr>
          <p:spPr bwMode="auto">
            <a:xfrm rot="5400000" flipH="1" flipV="1">
              <a:off x="4669942" y="31217289"/>
              <a:ext cx="6918225" cy="4701"/>
            </a:xfrm>
            <a:prstGeom prst="line">
              <a:avLst/>
            </a:prstGeom>
            <a:noFill/>
            <a:ln w="76200" algn="ctr">
              <a:solidFill>
                <a:srgbClr val="92D050"/>
              </a:solidFill>
              <a:round/>
              <a:headEnd/>
              <a:tailEnd/>
            </a:ln>
          </p:spPr>
        </p:cxnSp>
        <p:cxnSp>
          <p:nvCxnSpPr>
            <p:cNvPr id="236" name="Gerade Verbindung 197"/>
            <p:cNvCxnSpPr>
              <a:cxnSpLocks noChangeShapeType="1"/>
            </p:cNvCxnSpPr>
            <p:nvPr/>
          </p:nvCxnSpPr>
          <p:spPr bwMode="auto">
            <a:xfrm flipV="1">
              <a:off x="7275371" y="32493062"/>
              <a:ext cx="2" cy="2672582"/>
            </a:xfrm>
            <a:prstGeom prst="line">
              <a:avLst/>
            </a:prstGeom>
            <a:noFill/>
            <a:ln w="76200" algn="ctr">
              <a:solidFill>
                <a:srgbClr val="92D050"/>
              </a:solidFill>
              <a:round/>
              <a:headEnd/>
              <a:tailEnd/>
            </a:ln>
          </p:spPr>
        </p:cxnSp>
        <p:sp>
          <p:nvSpPr>
            <p:cNvPr id="239" name="Rectangle 1584"/>
            <p:cNvSpPr>
              <a:spLocks noChangeArrowheads="1"/>
            </p:cNvSpPr>
            <p:nvPr/>
          </p:nvSpPr>
          <p:spPr bwMode="auto">
            <a:xfrm>
              <a:off x="13796644" y="19517283"/>
              <a:ext cx="4083518"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Feature_1 @ 5 min</a:t>
              </a:r>
              <a:endParaRPr lang="en-GB" b="0" baseline="30000" dirty="0" smtClean="0">
                <a:solidFill>
                  <a:schemeClr val="tx1"/>
                </a:solidFill>
                <a:latin typeface="Verdana" pitchFamily="34" charset="0"/>
              </a:endParaRPr>
            </a:p>
          </p:txBody>
        </p:sp>
        <p:sp>
          <p:nvSpPr>
            <p:cNvPr id="243" name="Freeform 242"/>
            <p:cNvSpPr/>
            <p:nvPr/>
          </p:nvSpPr>
          <p:spPr bwMode="auto">
            <a:xfrm>
              <a:off x="12774233" y="20328819"/>
              <a:ext cx="9945808" cy="16289866"/>
            </a:xfrm>
            <a:custGeom>
              <a:avLst/>
              <a:gdLst>
                <a:gd name="connsiteX0" fmla="*/ 0 w 7010400"/>
                <a:gd name="connsiteY0" fmla="*/ 15220264 h 15220264"/>
                <a:gd name="connsiteX1" fmla="*/ 846667 w 7010400"/>
                <a:gd name="connsiteY1" fmla="*/ 12307731 h 15220264"/>
                <a:gd name="connsiteX2" fmla="*/ 1557867 w 7010400"/>
                <a:gd name="connsiteY2" fmla="*/ 10038664 h 15220264"/>
                <a:gd name="connsiteX3" fmla="*/ 2404534 w 7010400"/>
                <a:gd name="connsiteY3" fmla="*/ 14131 h 15220264"/>
                <a:gd name="connsiteX4" fmla="*/ 4368800 w 7010400"/>
                <a:gd name="connsiteY4" fmla="*/ 7905064 h 15220264"/>
                <a:gd name="connsiteX5" fmla="*/ 7010400 w 7010400"/>
                <a:gd name="connsiteY5" fmla="*/ 10749864 h 15220264"/>
                <a:gd name="connsiteX0" fmla="*/ 0 w 7010400"/>
                <a:gd name="connsiteY0" fmla="*/ 15220264 h 15220264"/>
                <a:gd name="connsiteX1" fmla="*/ 1557867 w 7010400"/>
                <a:gd name="connsiteY1" fmla="*/ 10038664 h 15220264"/>
                <a:gd name="connsiteX2" fmla="*/ 2404534 w 7010400"/>
                <a:gd name="connsiteY2" fmla="*/ 14131 h 15220264"/>
                <a:gd name="connsiteX3" fmla="*/ 4368800 w 7010400"/>
                <a:gd name="connsiteY3" fmla="*/ 7905064 h 15220264"/>
                <a:gd name="connsiteX4" fmla="*/ 7010400 w 7010400"/>
                <a:gd name="connsiteY4" fmla="*/ 10749864 h 15220264"/>
                <a:gd name="connsiteX0" fmla="*/ 0 w 7010400"/>
                <a:gd name="connsiteY0" fmla="*/ 15225059 h 15225059"/>
                <a:gd name="connsiteX1" fmla="*/ 1557867 w 7010400"/>
                <a:gd name="connsiteY1" fmla="*/ 10043459 h 15225059"/>
                <a:gd name="connsiteX2" fmla="*/ 2404534 w 7010400"/>
                <a:gd name="connsiteY2" fmla="*/ 18926 h 15225059"/>
                <a:gd name="connsiteX3" fmla="*/ 4368800 w 7010400"/>
                <a:gd name="connsiteY3" fmla="*/ 7909859 h 15225059"/>
                <a:gd name="connsiteX4" fmla="*/ 7010400 w 7010400"/>
                <a:gd name="connsiteY4" fmla="*/ 10754659 h 15225059"/>
                <a:gd name="connsiteX0" fmla="*/ 0 w 7010400"/>
                <a:gd name="connsiteY0" fmla="*/ 15223143 h 15223143"/>
                <a:gd name="connsiteX1" fmla="*/ 1557867 w 7010400"/>
                <a:gd name="connsiteY1" fmla="*/ 10041543 h 15223143"/>
                <a:gd name="connsiteX2" fmla="*/ 2404534 w 7010400"/>
                <a:gd name="connsiteY2" fmla="*/ 17010 h 15223143"/>
                <a:gd name="connsiteX3" fmla="*/ 4368800 w 7010400"/>
                <a:gd name="connsiteY3" fmla="*/ 7907943 h 15223143"/>
                <a:gd name="connsiteX4" fmla="*/ 7010400 w 7010400"/>
                <a:gd name="connsiteY4" fmla="*/ 10752743 h 15223143"/>
                <a:gd name="connsiteX0" fmla="*/ 0 w 7010400"/>
                <a:gd name="connsiteY0" fmla="*/ 16437607 h 16437607"/>
                <a:gd name="connsiteX1" fmla="*/ 1557867 w 7010400"/>
                <a:gd name="connsiteY1" fmla="*/ 11256007 h 16437607"/>
                <a:gd name="connsiteX2" fmla="*/ 2675468 w 7010400"/>
                <a:gd name="connsiteY2" fmla="*/ 12274 h 16437607"/>
                <a:gd name="connsiteX3" fmla="*/ 4368800 w 7010400"/>
                <a:gd name="connsiteY3" fmla="*/ 9122407 h 16437607"/>
                <a:gd name="connsiteX4" fmla="*/ 7010400 w 7010400"/>
                <a:gd name="connsiteY4" fmla="*/ 11967207 h 16437607"/>
                <a:gd name="connsiteX0" fmla="*/ 0 w 7010400"/>
                <a:gd name="connsiteY0" fmla="*/ 16437459 h 16437459"/>
                <a:gd name="connsiteX1" fmla="*/ 1557867 w 7010400"/>
                <a:gd name="connsiteY1" fmla="*/ 11255859 h 16437459"/>
                <a:gd name="connsiteX2" fmla="*/ 2675468 w 7010400"/>
                <a:gd name="connsiteY2" fmla="*/ 12126 h 16437459"/>
                <a:gd name="connsiteX3" fmla="*/ 4368800 w 7010400"/>
                <a:gd name="connsiteY3" fmla="*/ 9122259 h 16437459"/>
                <a:gd name="connsiteX4" fmla="*/ 4233334 w 7010400"/>
                <a:gd name="connsiteY4" fmla="*/ 11391327 h 16437459"/>
                <a:gd name="connsiteX5" fmla="*/ 7010400 w 7010400"/>
                <a:gd name="connsiteY5" fmla="*/ 11967059 h 16437459"/>
                <a:gd name="connsiteX0" fmla="*/ 0 w 7010400"/>
                <a:gd name="connsiteY0" fmla="*/ 16437607 h 16437607"/>
                <a:gd name="connsiteX1" fmla="*/ 1557867 w 7010400"/>
                <a:gd name="connsiteY1" fmla="*/ 11256007 h 16437607"/>
                <a:gd name="connsiteX2" fmla="*/ 2675468 w 7010400"/>
                <a:gd name="connsiteY2" fmla="*/ 12274 h 16437607"/>
                <a:gd name="connsiteX3" fmla="*/ 4368800 w 7010400"/>
                <a:gd name="connsiteY3" fmla="*/ 9122407 h 16437607"/>
                <a:gd name="connsiteX4" fmla="*/ 7010400 w 7010400"/>
                <a:gd name="connsiteY4" fmla="*/ 11967207 h 16437607"/>
                <a:gd name="connsiteX0" fmla="*/ 0 w 7010400"/>
                <a:gd name="connsiteY0" fmla="*/ 16430453 h 16430453"/>
                <a:gd name="connsiteX1" fmla="*/ 1557867 w 7010400"/>
                <a:gd name="connsiteY1" fmla="*/ 11248853 h 16430453"/>
                <a:gd name="connsiteX2" fmla="*/ 2675468 w 7010400"/>
                <a:gd name="connsiteY2" fmla="*/ 5120 h 16430453"/>
                <a:gd name="connsiteX3" fmla="*/ 4978400 w 7010400"/>
                <a:gd name="connsiteY3" fmla="*/ 9826453 h 16430453"/>
                <a:gd name="connsiteX4" fmla="*/ 7010400 w 7010400"/>
                <a:gd name="connsiteY4" fmla="*/ 11960053 h 16430453"/>
                <a:gd name="connsiteX0" fmla="*/ 0 w 7010400"/>
                <a:gd name="connsiteY0" fmla="*/ 16430432 h 16430432"/>
                <a:gd name="connsiteX1" fmla="*/ 1557867 w 7010400"/>
                <a:gd name="connsiteY1" fmla="*/ 11248832 h 16430432"/>
                <a:gd name="connsiteX2" fmla="*/ 2675468 w 7010400"/>
                <a:gd name="connsiteY2" fmla="*/ 5099 h 16430432"/>
                <a:gd name="connsiteX3" fmla="*/ 4978400 w 7010400"/>
                <a:gd name="connsiteY3" fmla="*/ 9826432 h 16430432"/>
                <a:gd name="connsiteX4" fmla="*/ 7010400 w 7010400"/>
                <a:gd name="connsiteY4" fmla="*/ 11960032 h 16430432"/>
                <a:gd name="connsiteX0" fmla="*/ 0 w 7010400"/>
                <a:gd name="connsiteY0" fmla="*/ 16427510 h 16427510"/>
                <a:gd name="connsiteX1" fmla="*/ 1557867 w 7010400"/>
                <a:gd name="connsiteY1" fmla="*/ 11245910 h 16427510"/>
                <a:gd name="connsiteX2" fmla="*/ 2675468 w 7010400"/>
                <a:gd name="connsiteY2" fmla="*/ 2177 h 16427510"/>
                <a:gd name="connsiteX3" fmla="*/ 5350933 w 7010400"/>
                <a:gd name="connsiteY3" fmla="*/ 10297643 h 16427510"/>
                <a:gd name="connsiteX4" fmla="*/ 7010400 w 7010400"/>
                <a:gd name="connsiteY4" fmla="*/ 11957110 h 16427510"/>
                <a:gd name="connsiteX0" fmla="*/ 0 w 7010400"/>
                <a:gd name="connsiteY0" fmla="*/ 16427502 h 16427502"/>
                <a:gd name="connsiteX1" fmla="*/ 1557867 w 7010400"/>
                <a:gd name="connsiteY1" fmla="*/ 11245902 h 16427502"/>
                <a:gd name="connsiteX2" fmla="*/ 2675468 w 7010400"/>
                <a:gd name="connsiteY2" fmla="*/ 2169 h 16427502"/>
                <a:gd name="connsiteX3" fmla="*/ 5350933 w 7010400"/>
                <a:gd name="connsiteY3" fmla="*/ 10297635 h 16427502"/>
                <a:gd name="connsiteX4" fmla="*/ 7010400 w 7010400"/>
                <a:gd name="connsiteY4" fmla="*/ 11957102 h 16427502"/>
                <a:gd name="connsiteX0" fmla="*/ 0 w 7010400"/>
                <a:gd name="connsiteY0" fmla="*/ 16427665 h 16427665"/>
                <a:gd name="connsiteX1" fmla="*/ 1557867 w 7010400"/>
                <a:gd name="connsiteY1" fmla="*/ 11246065 h 16427665"/>
                <a:gd name="connsiteX2" fmla="*/ 2675468 w 7010400"/>
                <a:gd name="connsiteY2" fmla="*/ 2332 h 16427665"/>
                <a:gd name="connsiteX3" fmla="*/ 5554133 w 7010400"/>
                <a:gd name="connsiteY3" fmla="*/ 10263931 h 16427665"/>
                <a:gd name="connsiteX4" fmla="*/ 7010400 w 7010400"/>
                <a:gd name="connsiteY4" fmla="*/ 11957265 h 16427665"/>
                <a:gd name="connsiteX0" fmla="*/ 0 w 7010400"/>
                <a:gd name="connsiteY0" fmla="*/ 16427612 h 16427612"/>
                <a:gd name="connsiteX1" fmla="*/ 1557867 w 7010400"/>
                <a:gd name="connsiteY1" fmla="*/ 11246012 h 16427612"/>
                <a:gd name="connsiteX2" fmla="*/ 2675468 w 7010400"/>
                <a:gd name="connsiteY2" fmla="*/ 2279 h 16427612"/>
                <a:gd name="connsiteX3" fmla="*/ 5554133 w 7010400"/>
                <a:gd name="connsiteY3" fmla="*/ 10263878 h 16427612"/>
                <a:gd name="connsiteX4" fmla="*/ 7010400 w 7010400"/>
                <a:gd name="connsiteY4" fmla="*/ 11957212 h 16427612"/>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27671 h 16427671"/>
                <a:gd name="connsiteX1" fmla="*/ 1557867 w 7044267"/>
                <a:gd name="connsiteY1" fmla="*/ 11246071 h 16427671"/>
                <a:gd name="connsiteX2" fmla="*/ 2675468 w 7044267"/>
                <a:gd name="connsiteY2" fmla="*/ 2338 h 16427671"/>
                <a:gd name="connsiteX3" fmla="*/ 5554133 w 7044267"/>
                <a:gd name="connsiteY3" fmla="*/ 10263937 h 16427671"/>
                <a:gd name="connsiteX4" fmla="*/ 7044267 w 7044267"/>
                <a:gd name="connsiteY4" fmla="*/ 11686338 h 16427671"/>
                <a:gd name="connsiteX0" fmla="*/ 0 w 7044267"/>
                <a:gd name="connsiteY0" fmla="*/ 16441731 h 16441731"/>
                <a:gd name="connsiteX1" fmla="*/ 1557867 w 7044267"/>
                <a:gd name="connsiteY1" fmla="*/ 11260131 h 16441731"/>
                <a:gd name="connsiteX2" fmla="*/ 2675468 w 7044267"/>
                <a:gd name="connsiteY2" fmla="*/ 16398 h 16441731"/>
                <a:gd name="connsiteX3" fmla="*/ 4741333 w 7044267"/>
                <a:gd name="connsiteY3" fmla="*/ 8821731 h 16441731"/>
                <a:gd name="connsiteX4" fmla="*/ 7044267 w 7044267"/>
                <a:gd name="connsiteY4" fmla="*/ 11700398 h 16441731"/>
                <a:gd name="connsiteX0" fmla="*/ 0 w 7044267"/>
                <a:gd name="connsiteY0" fmla="*/ 16440969 h 16440969"/>
                <a:gd name="connsiteX1" fmla="*/ 1557867 w 7044267"/>
                <a:gd name="connsiteY1" fmla="*/ 11259369 h 16440969"/>
                <a:gd name="connsiteX2" fmla="*/ 2675468 w 7044267"/>
                <a:gd name="connsiteY2" fmla="*/ 15636 h 16440969"/>
                <a:gd name="connsiteX3" fmla="*/ 4741333 w 7044267"/>
                <a:gd name="connsiteY3" fmla="*/ 8820969 h 16440969"/>
                <a:gd name="connsiteX4" fmla="*/ 7044267 w 7044267"/>
                <a:gd name="connsiteY4" fmla="*/ 11699636 h 16440969"/>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31523 h 16431523"/>
                <a:gd name="connsiteX1" fmla="*/ 1557867 w 7044267"/>
                <a:gd name="connsiteY1" fmla="*/ 11249923 h 16431523"/>
                <a:gd name="connsiteX2" fmla="*/ 2675468 w 7044267"/>
                <a:gd name="connsiteY2" fmla="*/ 6190 h 16431523"/>
                <a:gd name="connsiteX3" fmla="*/ 5046133 w 7044267"/>
                <a:gd name="connsiteY3" fmla="*/ 9658190 h 16431523"/>
                <a:gd name="connsiteX4" fmla="*/ 7044267 w 7044267"/>
                <a:gd name="connsiteY4" fmla="*/ 11690190 h 16431523"/>
                <a:gd name="connsiteX0" fmla="*/ 0 w 7044267"/>
                <a:gd name="connsiteY0" fmla="*/ 16425801 h 16425801"/>
                <a:gd name="connsiteX1" fmla="*/ 1557867 w 7044267"/>
                <a:gd name="connsiteY1" fmla="*/ 11244201 h 16425801"/>
                <a:gd name="connsiteX2" fmla="*/ 2675468 w 7044267"/>
                <a:gd name="connsiteY2" fmla="*/ 468 h 16425801"/>
                <a:gd name="connsiteX3" fmla="*/ 7044267 w 7044267"/>
                <a:gd name="connsiteY3" fmla="*/ 11684468 h 16425801"/>
                <a:gd name="connsiteX0" fmla="*/ 0 w 7044267"/>
                <a:gd name="connsiteY0" fmla="*/ 16425801 h 16425801"/>
                <a:gd name="connsiteX1" fmla="*/ 1557867 w 7044267"/>
                <a:gd name="connsiteY1" fmla="*/ 11244201 h 16425801"/>
                <a:gd name="connsiteX2" fmla="*/ 2675468 w 7044267"/>
                <a:gd name="connsiteY2" fmla="*/ 468 h 16425801"/>
                <a:gd name="connsiteX3" fmla="*/ 7044267 w 7044267"/>
                <a:gd name="connsiteY3" fmla="*/ 11684468 h 16425801"/>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6425359 h 16425359"/>
                <a:gd name="connsiteX1" fmla="*/ 1557867 w 7247467"/>
                <a:gd name="connsiteY1" fmla="*/ 11243759 h 16425359"/>
                <a:gd name="connsiteX2" fmla="*/ 2675468 w 7247467"/>
                <a:gd name="connsiteY2" fmla="*/ 26 h 16425359"/>
                <a:gd name="connsiteX3" fmla="*/ 7247467 w 7247467"/>
                <a:gd name="connsiteY3" fmla="*/ 11345360 h 16425359"/>
                <a:gd name="connsiteX0" fmla="*/ 0 w 7247467"/>
                <a:gd name="connsiteY0" fmla="*/ 15883493 h 15883493"/>
                <a:gd name="connsiteX1" fmla="*/ 1557867 w 7247467"/>
                <a:gd name="connsiteY1" fmla="*/ 10701893 h 15883493"/>
                <a:gd name="connsiteX2" fmla="*/ 2607734 w 7247467"/>
                <a:gd name="connsiteY2" fmla="*/ 27 h 15883493"/>
                <a:gd name="connsiteX3" fmla="*/ 7247467 w 7247467"/>
                <a:gd name="connsiteY3" fmla="*/ 10803494 h 15883493"/>
                <a:gd name="connsiteX0" fmla="*/ 0 w 7281333"/>
                <a:gd name="connsiteY0" fmla="*/ 15883516 h 15883516"/>
                <a:gd name="connsiteX1" fmla="*/ 1557867 w 7281333"/>
                <a:gd name="connsiteY1" fmla="*/ 10701916 h 15883516"/>
                <a:gd name="connsiteX2" fmla="*/ 2607734 w 7281333"/>
                <a:gd name="connsiteY2" fmla="*/ 50 h 15883516"/>
                <a:gd name="connsiteX3" fmla="*/ 7281333 w 7281333"/>
                <a:gd name="connsiteY3" fmla="*/ 10532583 h 15883516"/>
                <a:gd name="connsiteX0" fmla="*/ 0 w 7924800"/>
                <a:gd name="connsiteY0" fmla="*/ 15883466 h 15883466"/>
                <a:gd name="connsiteX1" fmla="*/ 1557867 w 7924800"/>
                <a:gd name="connsiteY1" fmla="*/ 10701866 h 15883466"/>
                <a:gd name="connsiteX2" fmla="*/ 2607734 w 7924800"/>
                <a:gd name="connsiteY2" fmla="*/ 0 h 15883466"/>
                <a:gd name="connsiteX3" fmla="*/ 7924800 w 7924800"/>
                <a:gd name="connsiteY3" fmla="*/ 10701867 h 15883466"/>
                <a:gd name="connsiteX0" fmla="*/ 0 w 7924800"/>
                <a:gd name="connsiteY0" fmla="*/ 15883466 h 15883466"/>
                <a:gd name="connsiteX1" fmla="*/ 1557867 w 7924800"/>
                <a:gd name="connsiteY1" fmla="*/ 10701866 h 15883466"/>
                <a:gd name="connsiteX2" fmla="*/ 2607734 w 7924800"/>
                <a:gd name="connsiteY2" fmla="*/ 0 h 15883466"/>
                <a:gd name="connsiteX3" fmla="*/ 7924800 w 7924800"/>
                <a:gd name="connsiteY3" fmla="*/ 10701867 h 15883466"/>
                <a:gd name="connsiteX0" fmla="*/ 0 w 8313728"/>
                <a:gd name="connsiteY0" fmla="*/ 15883466 h 15883466"/>
                <a:gd name="connsiteX1" fmla="*/ 1557867 w 8313728"/>
                <a:gd name="connsiteY1" fmla="*/ 10701866 h 15883466"/>
                <a:gd name="connsiteX2" fmla="*/ 2607734 w 8313728"/>
                <a:gd name="connsiteY2" fmla="*/ 0 h 15883466"/>
                <a:gd name="connsiteX3" fmla="*/ 7924800 w 8313728"/>
                <a:gd name="connsiteY3" fmla="*/ 10701867 h 15883466"/>
                <a:gd name="connsiteX4" fmla="*/ 7907509 w 8313728"/>
                <a:gd name="connsiteY4" fmla="*/ 10640793 h 15883466"/>
                <a:gd name="connsiteX0" fmla="*/ 0 w 9736319"/>
                <a:gd name="connsiteY0" fmla="*/ 15883466 h 15883466"/>
                <a:gd name="connsiteX1" fmla="*/ 1557867 w 9736319"/>
                <a:gd name="connsiteY1" fmla="*/ 10701866 h 15883466"/>
                <a:gd name="connsiteX2" fmla="*/ 2607734 w 9736319"/>
                <a:gd name="connsiteY2" fmla="*/ 0 h 15883466"/>
                <a:gd name="connsiteX3" fmla="*/ 7924800 w 9736319"/>
                <a:gd name="connsiteY3" fmla="*/ 10701867 h 15883466"/>
                <a:gd name="connsiteX4" fmla="*/ 9736309 w 9736319"/>
                <a:gd name="connsiteY4" fmla="*/ 9455460 h 15883466"/>
                <a:gd name="connsiteX0" fmla="*/ 0 w 9736359"/>
                <a:gd name="connsiteY0" fmla="*/ 15883466 h 15883466"/>
                <a:gd name="connsiteX1" fmla="*/ 1557867 w 9736359"/>
                <a:gd name="connsiteY1" fmla="*/ 10701866 h 15883466"/>
                <a:gd name="connsiteX2" fmla="*/ 2607734 w 9736359"/>
                <a:gd name="connsiteY2" fmla="*/ 0 h 15883466"/>
                <a:gd name="connsiteX3" fmla="*/ 7924800 w 9736359"/>
                <a:gd name="connsiteY3" fmla="*/ 10701867 h 15883466"/>
                <a:gd name="connsiteX4" fmla="*/ 9736309 w 9736359"/>
                <a:gd name="connsiteY4" fmla="*/ 9455460 h 15883466"/>
                <a:gd name="connsiteX0" fmla="*/ 0 w 9770217"/>
                <a:gd name="connsiteY0" fmla="*/ 15883466 h 15883466"/>
                <a:gd name="connsiteX1" fmla="*/ 1557867 w 9770217"/>
                <a:gd name="connsiteY1" fmla="*/ 10701866 h 15883466"/>
                <a:gd name="connsiteX2" fmla="*/ 2607734 w 9770217"/>
                <a:gd name="connsiteY2" fmla="*/ 0 h 15883466"/>
                <a:gd name="connsiteX3" fmla="*/ 7924800 w 9770217"/>
                <a:gd name="connsiteY3" fmla="*/ 10701867 h 15883466"/>
                <a:gd name="connsiteX4" fmla="*/ 9770175 w 9770217"/>
                <a:gd name="connsiteY4" fmla="*/ 9760260 h 15883466"/>
                <a:gd name="connsiteX0" fmla="*/ 184222 w 9954439"/>
                <a:gd name="connsiteY0" fmla="*/ 15883466 h 16299019"/>
                <a:gd name="connsiteX1" fmla="*/ 99198 w 9954439"/>
                <a:gd name="connsiteY1" fmla="*/ 15923993 h 16299019"/>
                <a:gd name="connsiteX2" fmla="*/ 1742089 w 9954439"/>
                <a:gd name="connsiteY2" fmla="*/ 10701866 h 16299019"/>
                <a:gd name="connsiteX3" fmla="*/ 2791956 w 9954439"/>
                <a:gd name="connsiteY3" fmla="*/ 0 h 16299019"/>
                <a:gd name="connsiteX4" fmla="*/ 8109022 w 9954439"/>
                <a:gd name="connsiteY4" fmla="*/ 10701867 h 16299019"/>
                <a:gd name="connsiteX5" fmla="*/ 9954397 w 9954439"/>
                <a:gd name="connsiteY5" fmla="*/ 9760260 h 16299019"/>
                <a:gd name="connsiteX0" fmla="*/ 903316 w 10673533"/>
                <a:gd name="connsiteY0" fmla="*/ 15883466 h 16299019"/>
                <a:gd name="connsiteX1" fmla="*/ 39358 w 10673533"/>
                <a:gd name="connsiteY1" fmla="*/ 15923993 h 16299019"/>
                <a:gd name="connsiteX2" fmla="*/ 2461183 w 10673533"/>
                <a:gd name="connsiteY2" fmla="*/ 10701866 h 16299019"/>
                <a:gd name="connsiteX3" fmla="*/ 3511050 w 10673533"/>
                <a:gd name="connsiteY3" fmla="*/ 0 h 16299019"/>
                <a:gd name="connsiteX4" fmla="*/ 8828116 w 10673533"/>
                <a:gd name="connsiteY4" fmla="*/ 10701867 h 16299019"/>
                <a:gd name="connsiteX5" fmla="*/ 10673491 w 10673533"/>
                <a:gd name="connsiteY5" fmla="*/ 9760260 h 16299019"/>
                <a:gd name="connsiteX0" fmla="*/ 518 w 11159269"/>
                <a:gd name="connsiteY0" fmla="*/ 17305866 h 17305930"/>
                <a:gd name="connsiteX1" fmla="*/ 525094 w 11159269"/>
                <a:gd name="connsiteY1" fmla="*/ 15923993 h 17305930"/>
                <a:gd name="connsiteX2" fmla="*/ 2946919 w 11159269"/>
                <a:gd name="connsiteY2" fmla="*/ 10701866 h 17305930"/>
                <a:gd name="connsiteX3" fmla="*/ 3996786 w 11159269"/>
                <a:gd name="connsiteY3" fmla="*/ 0 h 17305930"/>
                <a:gd name="connsiteX4" fmla="*/ 9313852 w 11159269"/>
                <a:gd name="connsiteY4" fmla="*/ 10701867 h 17305930"/>
                <a:gd name="connsiteX5" fmla="*/ 11159227 w 11159269"/>
                <a:gd name="connsiteY5" fmla="*/ 9760260 h 17305930"/>
                <a:gd name="connsiteX0" fmla="*/ 110 w 11158861"/>
                <a:gd name="connsiteY0" fmla="*/ 17305866 h 17305914"/>
                <a:gd name="connsiteX1" fmla="*/ 1608419 w 11158861"/>
                <a:gd name="connsiteY1" fmla="*/ 15754660 h 17305914"/>
                <a:gd name="connsiteX2" fmla="*/ 2946511 w 11158861"/>
                <a:gd name="connsiteY2" fmla="*/ 10701866 h 17305914"/>
                <a:gd name="connsiteX3" fmla="*/ 3996378 w 11158861"/>
                <a:gd name="connsiteY3" fmla="*/ 0 h 17305914"/>
                <a:gd name="connsiteX4" fmla="*/ 9313444 w 11158861"/>
                <a:gd name="connsiteY4" fmla="*/ 10701867 h 17305914"/>
                <a:gd name="connsiteX5" fmla="*/ 11158819 w 11158861"/>
                <a:gd name="connsiteY5" fmla="*/ 9760260 h 17305914"/>
                <a:gd name="connsiteX0" fmla="*/ 161 w 11158912"/>
                <a:gd name="connsiteY0" fmla="*/ 17305866 h 17305902"/>
                <a:gd name="connsiteX1" fmla="*/ 1608470 w 11158912"/>
                <a:gd name="connsiteY1" fmla="*/ 15754660 h 17305902"/>
                <a:gd name="connsiteX2" fmla="*/ 2946562 w 11158912"/>
                <a:gd name="connsiteY2" fmla="*/ 10701866 h 17305902"/>
                <a:gd name="connsiteX3" fmla="*/ 3996429 w 11158912"/>
                <a:gd name="connsiteY3" fmla="*/ 0 h 17305902"/>
                <a:gd name="connsiteX4" fmla="*/ 9313495 w 11158912"/>
                <a:gd name="connsiteY4" fmla="*/ 10701867 h 17305902"/>
                <a:gd name="connsiteX5" fmla="*/ 11158870 w 11158912"/>
                <a:gd name="connsiteY5" fmla="*/ 9760260 h 17305902"/>
                <a:gd name="connsiteX0" fmla="*/ 110 w 11158861"/>
                <a:gd name="connsiteY0" fmla="*/ 17305866 h 17305914"/>
                <a:gd name="connsiteX1" fmla="*/ 1608419 w 11158861"/>
                <a:gd name="connsiteY1" fmla="*/ 15754660 h 17305914"/>
                <a:gd name="connsiteX2" fmla="*/ 2946511 w 11158861"/>
                <a:gd name="connsiteY2" fmla="*/ 10701866 h 17305914"/>
                <a:gd name="connsiteX3" fmla="*/ 3996378 w 11158861"/>
                <a:gd name="connsiteY3" fmla="*/ 0 h 17305914"/>
                <a:gd name="connsiteX4" fmla="*/ 9313444 w 11158861"/>
                <a:gd name="connsiteY4" fmla="*/ 10701867 h 17305914"/>
                <a:gd name="connsiteX5" fmla="*/ 11158819 w 11158861"/>
                <a:gd name="connsiteY5" fmla="*/ 9760260 h 17305914"/>
                <a:gd name="connsiteX0" fmla="*/ 140 w 11158891"/>
                <a:gd name="connsiteY0" fmla="*/ 17305866 h 17305903"/>
                <a:gd name="connsiteX1" fmla="*/ 1608449 w 11158891"/>
                <a:gd name="connsiteY1" fmla="*/ 15754660 h 17305903"/>
                <a:gd name="connsiteX2" fmla="*/ 2946541 w 11158891"/>
                <a:gd name="connsiteY2" fmla="*/ 10701866 h 17305903"/>
                <a:gd name="connsiteX3" fmla="*/ 3996408 w 11158891"/>
                <a:gd name="connsiteY3" fmla="*/ 0 h 17305903"/>
                <a:gd name="connsiteX4" fmla="*/ 9313474 w 11158891"/>
                <a:gd name="connsiteY4" fmla="*/ 10701867 h 17305903"/>
                <a:gd name="connsiteX5" fmla="*/ 11158849 w 11158891"/>
                <a:gd name="connsiteY5" fmla="*/ 9760260 h 17305903"/>
                <a:gd name="connsiteX0" fmla="*/ 103 w 11531387"/>
                <a:gd name="connsiteY0" fmla="*/ 16797866 h 16798456"/>
                <a:gd name="connsiteX1" fmla="*/ 1980945 w 11531387"/>
                <a:gd name="connsiteY1" fmla="*/ 15754660 h 16798456"/>
                <a:gd name="connsiteX2" fmla="*/ 3319037 w 11531387"/>
                <a:gd name="connsiteY2" fmla="*/ 10701866 h 16798456"/>
                <a:gd name="connsiteX3" fmla="*/ 4368904 w 11531387"/>
                <a:gd name="connsiteY3" fmla="*/ 0 h 16798456"/>
                <a:gd name="connsiteX4" fmla="*/ 9685970 w 11531387"/>
                <a:gd name="connsiteY4" fmla="*/ 10701867 h 16798456"/>
                <a:gd name="connsiteX5" fmla="*/ 11531345 w 11531387"/>
                <a:gd name="connsiteY5" fmla="*/ 9760260 h 16798456"/>
                <a:gd name="connsiteX0" fmla="*/ 111 w 11531395"/>
                <a:gd name="connsiteY0" fmla="*/ 16797866 h 16798055"/>
                <a:gd name="connsiteX1" fmla="*/ 1879353 w 11531395"/>
                <a:gd name="connsiteY1" fmla="*/ 15619194 h 16798055"/>
                <a:gd name="connsiteX2" fmla="*/ 3319045 w 11531395"/>
                <a:gd name="connsiteY2" fmla="*/ 10701866 h 16798055"/>
                <a:gd name="connsiteX3" fmla="*/ 4368912 w 11531395"/>
                <a:gd name="connsiteY3" fmla="*/ 0 h 16798055"/>
                <a:gd name="connsiteX4" fmla="*/ 9685978 w 11531395"/>
                <a:gd name="connsiteY4" fmla="*/ 10701867 h 16798055"/>
                <a:gd name="connsiteX5" fmla="*/ 11531353 w 11531395"/>
                <a:gd name="connsiteY5" fmla="*/ 9760260 h 16798055"/>
                <a:gd name="connsiteX0" fmla="*/ 193 w 11531477"/>
                <a:gd name="connsiteY0" fmla="*/ 16797866 h 16797964"/>
                <a:gd name="connsiteX1" fmla="*/ 1879435 w 11531477"/>
                <a:gd name="connsiteY1" fmla="*/ 15619194 h 16797964"/>
                <a:gd name="connsiteX2" fmla="*/ 3319127 w 11531477"/>
                <a:gd name="connsiteY2" fmla="*/ 10701866 h 16797964"/>
                <a:gd name="connsiteX3" fmla="*/ 4368994 w 11531477"/>
                <a:gd name="connsiteY3" fmla="*/ 0 h 16797964"/>
                <a:gd name="connsiteX4" fmla="*/ 9686060 w 11531477"/>
                <a:gd name="connsiteY4" fmla="*/ 10701867 h 16797964"/>
                <a:gd name="connsiteX5" fmla="*/ 11531435 w 11531477"/>
                <a:gd name="connsiteY5" fmla="*/ 9760260 h 16797964"/>
                <a:gd name="connsiteX0" fmla="*/ 15 w 21454232"/>
                <a:gd name="connsiteY0" fmla="*/ 22419733 h 22419740"/>
                <a:gd name="connsiteX1" fmla="*/ 11802190 w 21454232"/>
                <a:gd name="connsiteY1" fmla="*/ 15619194 h 22419740"/>
                <a:gd name="connsiteX2" fmla="*/ 13241882 w 21454232"/>
                <a:gd name="connsiteY2" fmla="*/ 10701866 h 22419740"/>
                <a:gd name="connsiteX3" fmla="*/ 14291749 w 21454232"/>
                <a:gd name="connsiteY3" fmla="*/ 0 h 22419740"/>
                <a:gd name="connsiteX4" fmla="*/ 19608815 w 21454232"/>
                <a:gd name="connsiteY4" fmla="*/ 10701867 h 22419740"/>
                <a:gd name="connsiteX5" fmla="*/ 21454190 w 21454232"/>
                <a:gd name="connsiteY5" fmla="*/ 9760260 h 22419740"/>
                <a:gd name="connsiteX0" fmla="*/ 15 w 21928365"/>
                <a:gd name="connsiteY0" fmla="*/ 23469599 h 23469604"/>
                <a:gd name="connsiteX1" fmla="*/ 12276323 w 21928365"/>
                <a:gd name="connsiteY1" fmla="*/ 15619194 h 23469604"/>
                <a:gd name="connsiteX2" fmla="*/ 13716015 w 21928365"/>
                <a:gd name="connsiteY2" fmla="*/ 10701866 h 23469604"/>
                <a:gd name="connsiteX3" fmla="*/ 14765882 w 21928365"/>
                <a:gd name="connsiteY3" fmla="*/ 0 h 23469604"/>
                <a:gd name="connsiteX4" fmla="*/ 20082948 w 21928365"/>
                <a:gd name="connsiteY4" fmla="*/ 10701867 h 23469604"/>
                <a:gd name="connsiteX5" fmla="*/ 21928323 w 21928365"/>
                <a:gd name="connsiteY5" fmla="*/ 9760260 h 23469604"/>
                <a:gd name="connsiteX0" fmla="*/ 15 w 21928365"/>
                <a:gd name="connsiteY0" fmla="*/ 23469599 h 23469604"/>
                <a:gd name="connsiteX1" fmla="*/ 12276323 w 21928365"/>
                <a:gd name="connsiteY1" fmla="*/ 15619194 h 23469604"/>
                <a:gd name="connsiteX2" fmla="*/ 13716015 w 21928365"/>
                <a:gd name="connsiteY2" fmla="*/ 10701866 h 23469604"/>
                <a:gd name="connsiteX3" fmla="*/ 14765882 w 21928365"/>
                <a:gd name="connsiteY3" fmla="*/ 0 h 23469604"/>
                <a:gd name="connsiteX4" fmla="*/ 20082948 w 21928365"/>
                <a:gd name="connsiteY4" fmla="*/ 10701867 h 23469604"/>
                <a:gd name="connsiteX5" fmla="*/ 21928323 w 21928365"/>
                <a:gd name="connsiteY5" fmla="*/ 9760260 h 23469604"/>
                <a:gd name="connsiteX0" fmla="*/ 14 w 21928364"/>
                <a:gd name="connsiteY0" fmla="*/ 23469599 h 23469603"/>
                <a:gd name="connsiteX1" fmla="*/ 12276322 w 21928364"/>
                <a:gd name="connsiteY1" fmla="*/ 15619194 h 23469603"/>
                <a:gd name="connsiteX2" fmla="*/ 13716014 w 21928364"/>
                <a:gd name="connsiteY2" fmla="*/ 10701866 h 23469603"/>
                <a:gd name="connsiteX3" fmla="*/ 14765881 w 21928364"/>
                <a:gd name="connsiteY3" fmla="*/ 0 h 23469603"/>
                <a:gd name="connsiteX4" fmla="*/ 20082947 w 21928364"/>
                <a:gd name="connsiteY4" fmla="*/ 10701867 h 23469603"/>
                <a:gd name="connsiteX5" fmla="*/ 21928322 w 21928364"/>
                <a:gd name="connsiteY5" fmla="*/ 9760260 h 23469603"/>
                <a:gd name="connsiteX0" fmla="*/ 0 w 21928350"/>
                <a:gd name="connsiteY0" fmla="*/ 23469599 h 23469599"/>
                <a:gd name="connsiteX1" fmla="*/ 7805909 w 21928350"/>
                <a:gd name="connsiteY1" fmla="*/ 18541177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7602709 w 21928350"/>
                <a:gd name="connsiteY1" fmla="*/ 17051042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7602709 w 21928350"/>
                <a:gd name="connsiteY1" fmla="*/ 17051042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7602709 w 21928350"/>
                <a:gd name="connsiteY1" fmla="*/ 17051042 h 23469599"/>
                <a:gd name="connsiteX2" fmla="*/ 12276308 w 21928350"/>
                <a:gd name="connsiteY2" fmla="*/ 15619194 h 23469599"/>
                <a:gd name="connsiteX3" fmla="*/ 13716000 w 21928350"/>
                <a:gd name="connsiteY3" fmla="*/ 10701866 h 23469599"/>
                <a:gd name="connsiteX4" fmla="*/ 14765867 w 21928350"/>
                <a:gd name="connsiteY4" fmla="*/ 0 h 23469599"/>
                <a:gd name="connsiteX5" fmla="*/ 20082933 w 21928350"/>
                <a:gd name="connsiteY5" fmla="*/ 10701867 h 23469599"/>
                <a:gd name="connsiteX6" fmla="*/ 21928308 w 21928350"/>
                <a:gd name="connsiteY6" fmla="*/ 9760260 h 23469599"/>
                <a:gd name="connsiteX0" fmla="*/ 0 w 21928350"/>
                <a:gd name="connsiteY0" fmla="*/ 23469599 h 23469599"/>
                <a:gd name="connsiteX1" fmla="*/ 7602709 w 21928350"/>
                <a:gd name="connsiteY1" fmla="*/ 17051042 h 23469599"/>
                <a:gd name="connsiteX2" fmla="*/ 10582975 w 21928350"/>
                <a:gd name="connsiteY2" fmla="*/ 15967310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7602709 w 21928350"/>
                <a:gd name="connsiteY1" fmla="*/ 17051042 h 23469599"/>
                <a:gd name="connsiteX2" fmla="*/ 10176575 w 21928350"/>
                <a:gd name="connsiteY2" fmla="*/ 17051044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7602709 w 21928350"/>
                <a:gd name="connsiteY1" fmla="*/ 17051042 h 23469599"/>
                <a:gd name="connsiteX2" fmla="*/ 10176575 w 21928350"/>
                <a:gd name="connsiteY2" fmla="*/ 17051044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7602709 w 21928350"/>
                <a:gd name="connsiteY1" fmla="*/ 17051042 h 23469599"/>
                <a:gd name="connsiteX2" fmla="*/ 10176575 w 21928350"/>
                <a:gd name="connsiteY2" fmla="*/ 17051044 h 23469599"/>
                <a:gd name="connsiteX3" fmla="*/ 12276308 w 21928350"/>
                <a:gd name="connsiteY3" fmla="*/ 15619194 h 23469599"/>
                <a:gd name="connsiteX4" fmla="*/ 13716000 w 21928350"/>
                <a:gd name="connsiteY4" fmla="*/ 10701866 h 23469599"/>
                <a:gd name="connsiteX5" fmla="*/ 14765867 w 21928350"/>
                <a:gd name="connsiteY5" fmla="*/ 0 h 23469599"/>
                <a:gd name="connsiteX6" fmla="*/ 20082933 w 21928350"/>
                <a:gd name="connsiteY6" fmla="*/ 10701867 h 23469599"/>
                <a:gd name="connsiteX7" fmla="*/ 21928308 w 21928350"/>
                <a:gd name="connsiteY7" fmla="*/ 9760260 h 23469599"/>
                <a:gd name="connsiteX0" fmla="*/ 0 w 21928350"/>
                <a:gd name="connsiteY0" fmla="*/ 23469599 h 23469599"/>
                <a:gd name="connsiteX1" fmla="*/ 6383509 w 21928350"/>
                <a:gd name="connsiteY1" fmla="*/ 17931577 h 23469599"/>
                <a:gd name="connsiteX2" fmla="*/ 7602709 w 21928350"/>
                <a:gd name="connsiteY2" fmla="*/ 17051042 h 23469599"/>
                <a:gd name="connsiteX3" fmla="*/ 10176575 w 21928350"/>
                <a:gd name="connsiteY3" fmla="*/ 17051044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6925375 w 21928350"/>
                <a:gd name="connsiteY1" fmla="*/ 19150776 h 23469599"/>
                <a:gd name="connsiteX2" fmla="*/ 7602709 w 21928350"/>
                <a:gd name="connsiteY2" fmla="*/ 17051042 h 23469599"/>
                <a:gd name="connsiteX3" fmla="*/ 10176575 w 21928350"/>
                <a:gd name="connsiteY3" fmla="*/ 17051044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6925375 w 21928350"/>
                <a:gd name="connsiteY1" fmla="*/ 19150776 h 23469599"/>
                <a:gd name="connsiteX2" fmla="*/ 8246175 w 21928350"/>
                <a:gd name="connsiteY2" fmla="*/ 16915575 h 23469599"/>
                <a:gd name="connsiteX3" fmla="*/ 10176575 w 21928350"/>
                <a:gd name="connsiteY3" fmla="*/ 17051044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21928350"/>
                <a:gd name="connsiteY0" fmla="*/ 23469599 h 23469599"/>
                <a:gd name="connsiteX1" fmla="*/ 6925375 w 21928350"/>
                <a:gd name="connsiteY1" fmla="*/ 19150776 h 23469599"/>
                <a:gd name="connsiteX2" fmla="*/ 8246175 w 21928350"/>
                <a:gd name="connsiteY2" fmla="*/ 16915575 h 23469599"/>
                <a:gd name="connsiteX3" fmla="*/ 10176575 w 21928350"/>
                <a:gd name="connsiteY3" fmla="*/ 17051044 h 23469599"/>
                <a:gd name="connsiteX4" fmla="*/ 12276308 w 21928350"/>
                <a:gd name="connsiteY4" fmla="*/ 15619194 h 23469599"/>
                <a:gd name="connsiteX5" fmla="*/ 13716000 w 21928350"/>
                <a:gd name="connsiteY5" fmla="*/ 10701866 h 23469599"/>
                <a:gd name="connsiteX6" fmla="*/ 14765867 w 21928350"/>
                <a:gd name="connsiteY6" fmla="*/ 0 h 23469599"/>
                <a:gd name="connsiteX7" fmla="*/ 20082933 w 21928350"/>
                <a:gd name="connsiteY7" fmla="*/ 10701867 h 23469599"/>
                <a:gd name="connsiteX8" fmla="*/ 21928308 w 21928350"/>
                <a:gd name="connsiteY8" fmla="*/ 9760260 h 23469599"/>
                <a:gd name="connsiteX0" fmla="*/ 0 w 17728883"/>
                <a:gd name="connsiteY0" fmla="*/ 20828000 h 20828000"/>
                <a:gd name="connsiteX1" fmla="*/ 2725908 w 17728883"/>
                <a:gd name="connsiteY1" fmla="*/ 19150776 h 20828000"/>
                <a:gd name="connsiteX2" fmla="*/ 4046708 w 17728883"/>
                <a:gd name="connsiteY2" fmla="*/ 16915575 h 20828000"/>
                <a:gd name="connsiteX3" fmla="*/ 5977108 w 17728883"/>
                <a:gd name="connsiteY3" fmla="*/ 17051044 h 20828000"/>
                <a:gd name="connsiteX4" fmla="*/ 8076841 w 17728883"/>
                <a:gd name="connsiteY4" fmla="*/ 15619194 h 20828000"/>
                <a:gd name="connsiteX5" fmla="*/ 9516533 w 17728883"/>
                <a:gd name="connsiteY5" fmla="*/ 10701866 h 20828000"/>
                <a:gd name="connsiteX6" fmla="*/ 10566400 w 17728883"/>
                <a:gd name="connsiteY6" fmla="*/ 0 h 20828000"/>
                <a:gd name="connsiteX7" fmla="*/ 15883466 w 17728883"/>
                <a:gd name="connsiteY7" fmla="*/ 10701867 h 20828000"/>
                <a:gd name="connsiteX8" fmla="*/ 17728841 w 17728883"/>
                <a:gd name="connsiteY8" fmla="*/ 9760260 h 20828000"/>
                <a:gd name="connsiteX0" fmla="*/ 0 w 17728883"/>
                <a:gd name="connsiteY0" fmla="*/ 20828000 h 20828000"/>
                <a:gd name="connsiteX1" fmla="*/ 4046708 w 17728883"/>
                <a:gd name="connsiteY1" fmla="*/ 16915575 h 20828000"/>
                <a:gd name="connsiteX2" fmla="*/ 5977108 w 17728883"/>
                <a:gd name="connsiteY2" fmla="*/ 17051044 h 20828000"/>
                <a:gd name="connsiteX3" fmla="*/ 8076841 w 17728883"/>
                <a:gd name="connsiteY3" fmla="*/ 15619194 h 20828000"/>
                <a:gd name="connsiteX4" fmla="*/ 9516533 w 17728883"/>
                <a:gd name="connsiteY4" fmla="*/ 10701866 h 20828000"/>
                <a:gd name="connsiteX5" fmla="*/ 10566400 w 17728883"/>
                <a:gd name="connsiteY5" fmla="*/ 0 h 20828000"/>
                <a:gd name="connsiteX6" fmla="*/ 15883466 w 17728883"/>
                <a:gd name="connsiteY6" fmla="*/ 10701867 h 20828000"/>
                <a:gd name="connsiteX7" fmla="*/ 17728841 w 17728883"/>
                <a:gd name="connsiteY7" fmla="*/ 9760260 h 20828000"/>
                <a:gd name="connsiteX0" fmla="*/ 0 w 17728883"/>
                <a:gd name="connsiteY0" fmla="*/ 20828000 h 20828000"/>
                <a:gd name="connsiteX1" fmla="*/ 5977108 w 17728883"/>
                <a:gd name="connsiteY1" fmla="*/ 17051044 h 20828000"/>
                <a:gd name="connsiteX2" fmla="*/ 8076841 w 17728883"/>
                <a:gd name="connsiteY2" fmla="*/ 15619194 h 20828000"/>
                <a:gd name="connsiteX3" fmla="*/ 9516533 w 17728883"/>
                <a:gd name="connsiteY3" fmla="*/ 10701866 h 20828000"/>
                <a:gd name="connsiteX4" fmla="*/ 10566400 w 17728883"/>
                <a:gd name="connsiteY4" fmla="*/ 0 h 20828000"/>
                <a:gd name="connsiteX5" fmla="*/ 15883466 w 17728883"/>
                <a:gd name="connsiteY5" fmla="*/ 10701867 h 20828000"/>
                <a:gd name="connsiteX6" fmla="*/ 17728841 w 17728883"/>
                <a:gd name="connsiteY6" fmla="*/ 9760260 h 20828000"/>
                <a:gd name="connsiteX0" fmla="*/ 0 w 17728883"/>
                <a:gd name="connsiteY0" fmla="*/ 20828000 h 20828000"/>
                <a:gd name="connsiteX1" fmla="*/ 8076841 w 17728883"/>
                <a:gd name="connsiteY1" fmla="*/ 15619194 h 20828000"/>
                <a:gd name="connsiteX2" fmla="*/ 9516533 w 17728883"/>
                <a:gd name="connsiteY2" fmla="*/ 10701866 h 20828000"/>
                <a:gd name="connsiteX3" fmla="*/ 10566400 w 17728883"/>
                <a:gd name="connsiteY3" fmla="*/ 0 h 20828000"/>
                <a:gd name="connsiteX4" fmla="*/ 15883466 w 17728883"/>
                <a:gd name="connsiteY4" fmla="*/ 10701867 h 20828000"/>
                <a:gd name="connsiteX5" fmla="*/ 17728841 w 17728883"/>
                <a:gd name="connsiteY5" fmla="*/ 9760260 h 20828000"/>
                <a:gd name="connsiteX0" fmla="*/ 0 w 10650749"/>
                <a:gd name="connsiteY0" fmla="*/ 16289866 h 16289866"/>
                <a:gd name="connsiteX1" fmla="*/ 998707 w 10650749"/>
                <a:gd name="connsiteY1" fmla="*/ 15619194 h 16289866"/>
                <a:gd name="connsiteX2" fmla="*/ 2438399 w 10650749"/>
                <a:gd name="connsiteY2" fmla="*/ 10701866 h 16289866"/>
                <a:gd name="connsiteX3" fmla="*/ 3488266 w 10650749"/>
                <a:gd name="connsiteY3" fmla="*/ 0 h 16289866"/>
                <a:gd name="connsiteX4" fmla="*/ 8805332 w 10650749"/>
                <a:gd name="connsiteY4" fmla="*/ 10701867 h 16289866"/>
                <a:gd name="connsiteX5" fmla="*/ 10650707 w 10650749"/>
                <a:gd name="connsiteY5" fmla="*/ 9760260 h 16289866"/>
                <a:gd name="connsiteX0" fmla="*/ 0 w 10650749"/>
                <a:gd name="connsiteY0" fmla="*/ 16289866 h 16289866"/>
                <a:gd name="connsiteX1" fmla="*/ 998707 w 10650749"/>
                <a:gd name="connsiteY1" fmla="*/ 15619194 h 16289866"/>
                <a:gd name="connsiteX2" fmla="*/ 2438399 w 10650749"/>
                <a:gd name="connsiteY2" fmla="*/ 10701866 h 16289866"/>
                <a:gd name="connsiteX3" fmla="*/ 3488266 w 10650749"/>
                <a:gd name="connsiteY3" fmla="*/ 0 h 16289866"/>
                <a:gd name="connsiteX4" fmla="*/ 8805332 w 10650749"/>
                <a:gd name="connsiteY4" fmla="*/ 10701867 h 16289866"/>
                <a:gd name="connsiteX5" fmla="*/ 10650707 w 10650749"/>
                <a:gd name="connsiteY5" fmla="*/ 9760260 h 16289866"/>
                <a:gd name="connsiteX0" fmla="*/ 0 w 10650749"/>
                <a:gd name="connsiteY0" fmla="*/ 16289866 h 16289866"/>
                <a:gd name="connsiteX1" fmla="*/ 1032574 w 10650749"/>
                <a:gd name="connsiteY1" fmla="*/ 15551461 h 16289866"/>
                <a:gd name="connsiteX2" fmla="*/ 2438399 w 10650749"/>
                <a:gd name="connsiteY2" fmla="*/ 10701866 h 16289866"/>
                <a:gd name="connsiteX3" fmla="*/ 3488266 w 10650749"/>
                <a:gd name="connsiteY3" fmla="*/ 0 h 16289866"/>
                <a:gd name="connsiteX4" fmla="*/ 8805332 w 10650749"/>
                <a:gd name="connsiteY4" fmla="*/ 10701867 h 16289866"/>
                <a:gd name="connsiteX5" fmla="*/ 10650707 w 10650749"/>
                <a:gd name="connsiteY5" fmla="*/ 9760260 h 16289866"/>
                <a:gd name="connsiteX0" fmla="*/ 0 w 9945808"/>
                <a:gd name="connsiteY0" fmla="*/ 16289866 h 16289866"/>
                <a:gd name="connsiteX1" fmla="*/ 1032574 w 9945808"/>
                <a:gd name="connsiteY1" fmla="*/ 15551461 h 16289866"/>
                <a:gd name="connsiteX2" fmla="*/ 2438399 w 9945808"/>
                <a:gd name="connsiteY2" fmla="*/ 10701866 h 16289866"/>
                <a:gd name="connsiteX3" fmla="*/ 3488266 w 9945808"/>
                <a:gd name="connsiteY3" fmla="*/ 0 h 16289866"/>
                <a:gd name="connsiteX4" fmla="*/ 8805332 w 9945808"/>
                <a:gd name="connsiteY4" fmla="*/ 10701867 h 16289866"/>
                <a:gd name="connsiteX5" fmla="*/ 9837907 w 9945808"/>
                <a:gd name="connsiteY5" fmla="*/ 10200526 h 1628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5808" h="16289866">
                  <a:moveTo>
                    <a:pt x="0" y="16289866"/>
                  </a:moveTo>
                  <a:cubicBezTo>
                    <a:pt x="332902" y="16066309"/>
                    <a:pt x="50441" y="16245727"/>
                    <a:pt x="1032574" y="15551461"/>
                  </a:cubicBezTo>
                  <a:cubicBezTo>
                    <a:pt x="2014707" y="14857195"/>
                    <a:pt x="2029117" y="13293776"/>
                    <a:pt x="2438399" y="10701866"/>
                  </a:cubicBezTo>
                  <a:cubicBezTo>
                    <a:pt x="2847681" y="8109956"/>
                    <a:pt x="2427111" y="0"/>
                    <a:pt x="3488266" y="0"/>
                  </a:cubicBezTo>
                  <a:cubicBezTo>
                    <a:pt x="4549421" y="0"/>
                    <a:pt x="4677833" y="12602634"/>
                    <a:pt x="8805332" y="10701867"/>
                  </a:cubicBezTo>
                  <a:cubicBezTo>
                    <a:pt x="10433695" y="10003065"/>
                    <a:pt x="9841509" y="10213250"/>
                    <a:pt x="9837907" y="10200526"/>
                  </a:cubicBezTo>
                </a:path>
              </a:pathLst>
            </a:custGeom>
            <a:noFill/>
            <a:ln w="76200" algn="ctr">
              <a:solidFill>
                <a:srgbClr val="F79646"/>
              </a:solidFill>
              <a:round/>
              <a:headEnd/>
              <a:tailEnd/>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cxnSp>
          <p:nvCxnSpPr>
            <p:cNvPr id="263" name="Gerade Verbindung 212"/>
            <p:cNvCxnSpPr>
              <a:cxnSpLocks noChangeShapeType="1"/>
            </p:cNvCxnSpPr>
            <p:nvPr/>
          </p:nvCxnSpPr>
          <p:spPr bwMode="auto">
            <a:xfrm flipH="1">
              <a:off x="19644801" y="30810213"/>
              <a:ext cx="9215385" cy="5837568"/>
            </a:xfrm>
            <a:prstGeom prst="line">
              <a:avLst/>
            </a:prstGeom>
            <a:noFill/>
            <a:ln w="38100" cap="rnd" algn="ctr">
              <a:solidFill>
                <a:schemeClr val="tx1"/>
              </a:solidFill>
              <a:prstDash val="sysDot"/>
              <a:round/>
              <a:headEnd/>
              <a:tailEnd/>
            </a:ln>
          </p:spPr>
        </p:cxnSp>
        <p:cxnSp>
          <p:nvCxnSpPr>
            <p:cNvPr id="264" name="Gerade Verbindung 197"/>
            <p:cNvCxnSpPr>
              <a:cxnSpLocks noChangeShapeType="1"/>
            </p:cNvCxnSpPr>
            <p:nvPr/>
          </p:nvCxnSpPr>
          <p:spPr bwMode="auto">
            <a:xfrm flipV="1">
              <a:off x="21255647" y="35518896"/>
              <a:ext cx="2" cy="103237"/>
            </a:xfrm>
            <a:prstGeom prst="line">
              <a:avLst/>
            </a:prstGeom>
            <a:noFill/>
            <a:ln w="76200" algn="ctr">
              <a:solidFill>
                <a:srgbClr val="7030A0"/>
              </a:solidFill>
              <a:round/>
              <a:headEnd/>
              <a:tailEnd/>
            </a:ln>
          </p:spPr>
        </p:cxnSp>
        <p:cxnSp>
          <p:nvCxnSpPr>
            <p:cNvPr id="265" name="Gerade Verbindung 197"/>
            <p:cNvCxnSpPr>
              <a:cxnSpLocks noChangeShapeType="1"/>
            </p:cNvCxnSpPr>
            <p:nvPr/>
          </p:nvCxnSpPr>
          <p:spPr bwMode="auto">
            <a:xfrm flipV="1">
              <a:off x="26133420" y="32198869"/>
              <a:ext cx="4704" cy="360872"/>
            </a:xfrm>
            <a:prstGeom prst="line">
              <a:avLst/>
            </a:prstGeom>
            <a:noFill/>
            <a:ln w="76200" algn="ctr">
              <a:solidFill>
                <a:srgbClr val="7030A0"/>
              </a:solidFill>
              <a:round/>
              <a:headEnd/>
              <a:tailEnd/>
            </a:ln>
          </p:spPr>
        </p:cxnSp>
        <p:cxnSp>
          <p:nvCxnSpPr>
            <p:cNvPr id="266" name="Gerade Verbindung 197"/>
            <p:cNvCxnSpPr>
              <a:cxnSpLocks noChangeShapeType="1"/>
            </p:cNvCxnSpPr>
            <p:nvPr/>
          </p:nvCxnSpPr>
          <p:spPr bwMode="auto">
            <a:xfrm flipV="1">
              <a:off x="25378892" y="32102330"/>
              <a:ext cx="0" cy="956896"/>
            </a:xfrm>
            <a:prstGeom prst="line">
              <a:avLst/>
            </a:prstGeom>
            <a:noFill/>
            <a:ln w="76200" algn="ctr">
              <a:solidFill>
                <a:srgbClr val="7030A0"/>
              </a:solidFill>
              <a:round/>
              <a:headEnd/>
              <a:tailEnd/>
            </a:ln>
          </p:spPr>
        </p:cxnSp>
        <p:cxnSp>
          <p:nvCxnSpPr>
            <p:cNvPr id="267" name="Gerade Verbindung 197"/>
            <p:cNvCxnSpPr>
              <a:cxnSpLocks noChangeShapeType="1"/>
            </p:cNvCxnSpPr>
            <p:nvPr/>
          </p:nvCxnSpPr>
          <p:spPr bwMode="auto">
            <a:xfrm flipV="1">
              <a:off x="24557041" y="31532894"/>
              <a:ext cx="0" cy="2014456"/>
            </a:xfrm>
            <a:prstGeom prst="line">
              <a:avLst/>
            </a:prstGeom>
            <a:noFill/>
            <a:ln w="76200" algn="ctr">
              <a:solidFill>
                <a:srgbClr val="7030A0"/>
              </a:solidFill>
              <a:round/>
              <a:headEnd/>
              <a:tailEnd/>
            </a:ln>
          </p:spPr>
        </p:cxnSp>
        <p:cxnSp>
          <p:nvCxnSpPr>
            <p:cNvPr id="268" name="Gerade Verbindung 197"/>
            <p:cNvCxnSpPr>
              <a:cxnSpLocks noChangeShapeType="1"/>
            </p:cNvCxnSpPr>
            <p:nvPr/>
          </p:nvCxnSpPr>
          <p:spPr bwMode="auto">
            <a:xfrm rot="5400000" flipH="1" flipV="1">
              <a:off x="22041919" y="32490712"/>
              <a:ext cx="3285742" cy="4701"/>
            </a:xfrm>
            <a:prstGeom prst="line">
              <a:avLst/>
            </a:prstGeom>
            <a:noFill/>
            <a:ln w="76200" algn="ctr">
              <a:solidFill>
                <a:srgbClr val="7030A0"/>
              </a:solidFill>
              <a:round/>
              <a:headEnd/>
              <a:tailEnd/>
            </a:ln>
          </p:spPr>
        </p:cxnSp>
        <p:cxnSp>
          <p:nvCxnSpPr>
            <p:cNvPr id="269" name="Gerade Verbindung 197"/>
            <p:cNvCxnSpPr>
              <a:cxnSpLocks noChangeShapeType="1"/>
            </p:cNvCxnSpPr>
            <p:nvPr/>
          </p:nvCxnSpPr>
          <p:spPr bwMode="auto">
            <a:xfrm rot="5400000" flipH="1" flipV="1">
              <a:off x="20839006" y="32614306"/>
              <a:ext cx="3966352" cy="4701"/>
            </a:xfrm>
            <a:prstGeom prst="line">
              <a:avLst/>
            </a:prstGeom>
            <a:noFill/>
            <a:ln w="76200" algn="ctr">
              <a:solidFill>
                <a:srgbClr val="7030A0"/>
              </a:solidFill>
              <a:round/>
              <a:headEnd/>
              <a:tailEnd/>
            </a:ln>
          </p:spPr>
        </p:cxnSp>
        <p:cxnSp>
          <p:nvCxnSpPr>
            <p:cNvPr id="270" name="Gerade Verbindung 197"/>
            <p:cNvCxnSpPr>
              <a:cxnSpLocks noChangeShapeType="1"/>
            </p:cNvCxnSpPr>
            <p:nvPr/>
          </p:nvCxnSpPr>
          <p:spPr bwMode="auto">
            <a:xfrm flipV="1">
              <a:off x="21968498" y="33728997"/>
              <a:ext cx="2" cy="1455416"/>
            </a:xfrm>
            <a:prstGeom prst="line">
              <a:avLst/>
            </a:prstGeom>
            <a:noFill/>
            <a:ln w="76200" algn="ctr">
              <a:solidFill>
                <a:srgbClr val="7030A0"/>
              </a:solidFill>
              <a:round/>
              <a:headEnd/>
              <a:tailEnd/>
            </a:ln>
          </p:spPr>
        </p:cxnSp>
        <p:sp>
          <p:nvSpPr>
            <p:cNvPr id="272" name="Freeform 271"/>
            <p:cNvSpPr/>
            <p:nvPr/>
          </p:nvSpPr>
          <p:spPr bwMode="auto">
            <a:xfrm>
              <a:off x="4963138" y="27635723"/>
              <a:ext cx="9144000" cy="8977367"/>
            </a:xfrm>
            <a:custGeom>
              <a:avLst/>
              <a:gdLst>
                <a:gd name="connsiteX0" fmla="*/ 0 w 8602133"/>
                <a:gd name="connsiteY0" fmla="*/ 8651322 h 8783200"/>
                <a:gd name="connsiteX1" fmla="*/ 1083733 w 8602133"/>
                <a:gd name="connsiteY1" fmla="*/ 7601456 h 8783200"/>
                <a:gd name="connsiteX2" fmla="*/ 2607733 w 8602133"/>
                <a:gd name="connsiteY2" fmla="*/ 49189 h 8783200"/>
                <a:gd name="connsiteX3" fmla="*/ 6129866 w 8602133"/>
                <a:gd name="connsiteY3" fmla="*/ 4282522 h 8783200"/>
                <a:gd name="connsiteX4" fmla="*/ 8602133 w 8602133"/>
                <a:gd name="connsiteY4" fmla="*/ 3063322 h 8783200"/>
                <a:gd name="connsiteX0" fmla="*/ 0 w 8602133"/>
                <a:gd name="connsiteY0" fmla="*/ 8660676 h 8916610"/>
                <a:gd name="connsiteX1" fmla="*/ 948267 w 8602133"/>
                <a:gd name="connsiteY1" fmla="*/ 7949476 h 8916610"/>
                <a:gd name="connsiteX2" fmla="*/ 2607733 w 8602133"/>
                <a:gd name="connsiteY2" fmla="*/ 58543 h 8916610"/>
                <a:gd name="connsiteX3" fmla="*/ 6129866 w 8602133"/>
                <a:gd name="connsiteY3" fmla="*/ 4291876 h 8916610"/>
                <a:gd name="connsiteX4" fmla="*/ 8602133 w 8602133"/>
                <a:gd name="connsiteY4" fmla="*/ 3072676 h 8916610"/>
                <a:gd name="connsiteX0" fmla="*/ 0 w 8602133"/>
                <a:gd name="connsiteY0" fmla="*/ 8660676 h 8713709"/>
                <a:gd name="connsiteX1" fmla="*/ 948267 w 8602133"/>
                <a:gd name="connsiteY1" fmla="*/ 7949476 h 8713709"/>
                <a:gd name="connsiteX2" fmla="*/ 2607733 w 8602133"/>
                <a:gd name="connsiteY2" fmla="*/ 58543 h 8713709"/>
                <a:gd name="connsiteX3" fmla="*/ 6129866 w 8602133"/>
                <a:gd name="connsiteY3" fmla="*/ 4291876 h 8713709"/>
                <a:gd name="connsiteX4" fmla="*/ 8602133 w 8602133"/>
                <a:gd name="connsiteY4" fmla="*/ 3072676 h 8713709"/>
                <a:gd name="connsiteX0" fmla="*/ 0 w 8602133"/>
                <a:gd name="connsiteY0" fmla="*/ 8660676 h 8660676"/>
                <a:gd name="connsiteX1" fmla="*/ 948267 w 8602133"/>
                <a:gd name="connsiteY1" fmla="*/ 7949476 h 8660676"/>
                <a:gd name="connsiteX2" fmla="*/ 2607733 w 8602133"/>
                <a:gd name="connsiteY2" fmla="*/ 58543 h 8660676"/>
                <a:gd name="connsiteX3" fmla="*/ 6129866 w 8602133"/>
                <a:gd name="connsiteY3" fmla="*/ 4291876 h 8660676"/>
                <a:gd name="connsiteX4" fmla="*/ 8602133 w 8602133"/>
                <a:gd name="connsiteY4" fmla="*/ 3072676 h 8660676"/>
                <a:gd name="connsiteX0" fmla="*/ 0 w 8602133"/>
                <a:gd name="connsiteY0" fmla="*/ 8663604 h 8663604"/>
                <a:gd name="connsiteX1" fmla="*/ 711200 w 8602133"/>
                <a:gd name="connsiteY1" fmla="*/ 8054004 h 8663604"/>
                <a:gd name="connsiteX2" fmla="*/ 2607733 w 8602133"/>
                <a:gd name="connsiteY2" fmla="*/ 61471 h 8663604"/>
                <a:gd name="connsiteX3" fmla="*/ 6129866 w 8602133"/>
                <a:gd name="connsiteY3" fmla="*/ 4294804 h 8663604"/>
                <a:gd name="connsiteX4" fmla="*/ 8602133 w 8602133"/>
                <a:gd name="connsiteY4" fmla="*/ 3075604 h 8663604"/>
                <a:gd name="connsiteX0" fmla="*/ 0 w 8602133"/>
                <a:gd name="connsiteY0" fmla="*/ 8672567 h 8672567"/>
                <a:gd name="connsiteX1" fmla="*/ 711200 w 8602133"/>
                <a:gd name="connsiteY1" fmla="*/ 8062967 h 8672567"/>
                <a:gd name="connsiteX2" fmla="*/ 2607733 w 8602133"/>
                <a:gd name="connsiteY2" fmla="*/ 70434 h 8672567"/>
                <a:gd name="connsiteX3" fmla="*/ 5384799 w 8602133"/>
                <a:gd name="connsiteY3" fmla="*/ 4100567 h 8672567"/>
                <a:gd name="connsiteX4" fmla="*/ 8602133 w 8602133"/>
                <a:gd name="connsiteY4" fmla="*/ 3084567 h 8672567"/>
                <a:gd name="connsiteX0" fmla="*/ 0 w 8602133"/>
                <a:gd name="connsiteY0" fmla="*/ 8672567 h 8672567"/>
                <a:gd name="connsiteX1" fmla="*/ 711200 w 8602133"/>
                <a:gd name="connsiteY1" fmla="*/ 8062967 h 8672567"/>
                <a:gd name="connsiteX2" fmla="*/ 2607733 w 8602133"/>
                <a:gd name="connsiteY2" fmla="*/ 70434 h 8672567"/>
                <a:gd name="connsiteX3" fmla="*/ 5384799 w 8602133"/>
                <a:gd name="connsiteY3" fmla="*/ 4100567 h 8672567"/>
                <a:gd name="connsiteX4" fmla="*/ 8602133 w 8602133"/>
                <a:gd name="connsiteY4" fmla="*/ 3084567 h 8672567"/>
                <a:gd name="connsiteX0" fmla="*/ 0 w 9144000"/>
                <a:gd name="connsiteY0" fmla="*/ 8977367 h 8977367"/>
                <a:gd name="connsiteX1" fmla="*/ 1253067 w 9144000"/>
                <a:gd name="connsiteY1" fmla="*/ 8062967 h 8977367"/>
                <a:gd name="connsiteX2" fmla="*/ 3149600 w 9144000"/>
                <a:gd name="connsiteY2" fmla="*/ 70434 h 8977367"/>
                <a:gd name="connsiteX3" fmla="*/ 5926666 w 9144000"/>
                <a:gd name="connsiteY3" fmla="*/ 4100567 h 8977367"/>
                <a:gd name="connsiteX4" fmla="*/ 9144000 w 9144000"/>
                <a:gd name="connsiteY4" fmla="*/ 3084567 h 8977367"/>
                <a:gd name="connsiteX0" fmla="*/ 0 w 9144000"/>
                <a:gd name="connsiteY0" fmla="*/ 8977367 h 8977367"/>
                <a:gd name="connsiteX1" fmla="*/ 1253067 w 9144000"/>
                <a:gd name="connsiteY1" fmla="*/ 8062967 h 8977367"/>
                <a:gd name="connsiteX2" fmla="*/ 3149600 w 9144000"/>
                <a:gd name="connsiteY2" fmla="*/ 70434 h 8977367"/>
                <a:gd name="connsiteX3" fmla="*/ 5926666 w 9144000"/>
                <a:gd name="connsiteY3" fmla="*/ 4100567 h 8977367"/>
                <a:gd name="connsiteX4" fmla="*/ 9144000 w 9144000"/>
                <a:gd name="connsiteY4" fmla="*/ 3084567 h 8977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77367">
                  <a:moveTo>
                    <a:pt x="0" y="8977367"/>
                  </a:moveTo>
                  <a:cubicBezTo>
                    <a:pt x="595488" y="8525812"/>
                    <a:pt x="-16933" y="8870123"/>
                    <a:pt x="1253067" y="8062967"/>
                  </a:cubicBezTo>
                  <a:cubicBezTo>
                    <a:pt x="2523067" y="7255811"/>
                    <a:pt x="2370667" y="730834"/>
                    <a:pt x="3149600" y="70434"/>
                  </a:cubicBezTo>
                  <a:cubicBezTo>
                    <a:pt x="3928533" y="-589966"/>
                    <a:pt x="4927599" y="3598211"/>
                    <a:pt x="5926666" y="4100567"/>
                  </a:cubicBezTo>
                  <a:cubicBezTo>
                    <a:pt x="6925733" y="4602922"/>
                    <a:pt x="7967134" y="3945344"/>
                    <a:pt x="9144000" y="3084567"/>
                  </a:cubicBezTo>
                </a:path>
              </a:pathLst>
            </a:custGeom>
            <a:noFill/>
            <a:ln w="76200" algn="ctr">
              <a:solidFill>
                <a:srgbClr val="92D050"/>
              </a:solidFill>
              <a:round/>
              <a:headEnd/>
              <a:tailEnd/>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282" name="Freeform 281"/>
            <p:cNvSpPr/>
            <p:nvPr/>
          </p:nvSpPr>
          <p:spPr bwMode="auto">
            <a:xfrm>
              <a:off x="19822498" y="30586384"/>
              <a:ext cx="8470900" cy="5970530"/>
            </a:xfrm>
            <a:custGeom>
              <a:avLst/>
              <a:gdLst>
                <a:gd name="connsiteX0" fmla="*/ 0 w 8331200"/>
                <a:gd name="connsiteY0" fmla="*/ 5825431 h 5850171"/>
                <a:gd name="connsiteX1" fmla="*/ 1151467 w 8331200"/>
                <a:gd name="connsiteY1" fmla="*/ 4978765 h 5850171"/>
                <a:gd name="connsiteX2" fmla="*/ 2743200 w 8331200"/>
                <a:gd name="connsiteY2" fmla="*/ 101965 h 5850171"/>
                <a:gd name="connsiteX3" fmla="*/ 5791200 w 8331200"/>
                <a:gd name="connsiteY3" fmla="*/ 1592098 h 5850171"/>
                <a:gd name="connsiteX4" fmla="*/ 8331200 w 8331200"/>
                <a:gd name="connsiteY4" fmla="*/ 677698 h 5850171"/>
                <a:gd name="connsiteX0" fmla="*/ 0 w 8331200"/>
                <a:gd name="connsiteY0" fmla="*/ 5825199 h 5849939"/>
                <a:gd name="connsiteX1" fmla="*/ 1151467 w 8331200"/>
                <a:gd name="connsiteY1" fmla="*/ 4978533 h 5849939"/>
                <a:gd name="connsiteX2" fmla="*/ 2743200 w 8331200"/>
                <a:gd name="connsiteY2" fmla="*/ 101733 h 5849939"/>
                <a:gd name="connsiteX3" fmla="*/ 5791200 w 8331200"/>
                <a:gd name="connsiteY3" fmla="*/ 1591866 h 5849939"/>
                <a:gd name="connsiteX4" fmla="*/ 8331200 w 8331200"/>
                <a:gd name="connsiteY4" fmla="*/ 643599 h 5849939"/>
                <a:gd name="connsiteX0" fmla="*/ 0 w 8331200"/>
                <a:gd name="connsiteY0" fmla="*/ 5825199 h 5825199"/>
                <a:gd name="connsiteX1" fmla="*/ 1151467 w 8331200"/>
                <a:gd name="connsiteY1" fmla="*/ 4978533 h 5825199"/>
                <a:gd name="connsiteX2" fmla="*/ 2743200 w 8331200"/>
                <a:gd name="connsiteY2" fmla="*/ 101733 h 5825199"/>
                <a:gd name="connsiteX3" fmla="*/ 5791200 w 8331200"/>
                <a:gd name="connsiteY3" fmla="*/ 1591866 h 5825199"/>
                <a:gd name="connsiteX4" fmla="*/ 8331200 w 8331200"/>
                <a:gd name="connsiteY4" fmla="*/ 643599 h 5825199"/>
                <a:gd name="connsiteX0" fmla="*/ 0 w 8432800"/>
                <a:gd name="connsiteY0" fmla="*/ 5960666 h 5960666"/>
                <a:gd name="connsiteX1" fmla="*/ 1253067 w 8432800"/>
                <a:gd name="connsiteY1" fmla="*/ 4978533 h 5960666"/>
                <a:gd name="connsiteX2" fmla="*/ 2844800 w 8432800"/>
                <a:gd name="connsiteY2" fmla="*/ 101733 h 5960666"/>
                <a:gd name="connsiteX3" fmla="*/ 5892800 w 8432800"/>
                <a:gd name="connsiteY3" fmla="*/ 1591866 h 5960666"/>
                <a:gd name="connsiteX4" fmla="*/ 8432800 w 8432800"/>
                <a:gd name="connsiteY4" fmla="*/ 643599 h 5960666"/>
                <a:gd name="connsiteX0" fmla="*/ 0 w 8432800"/>
                <a:gd name="connsiteY0" fmla="*/ 5960666 h 5960666"/>
                <a:gd name="connsiteX1" fmla="*/ 1253067 w 8432800"/>
                <a:gd name="connsiteY1" fmla="*/ 4978533 h 5960666"/>
                <a:gd name="connsiteX2" fmla="*/ 2844800 w 8432800"/>
                <a:gd name="connsiteY2" fmla="*/ 101733 h 5960666"/>
                <a:gd name="connsiteX3" fmla="*/ 5892800 w 8432800"/>
                <a:gd name="connsiteY3" fmla="*/ 1591866 h 5960666"/>
                <a:gd name="connsiteX4" fmla="*/ 8432800 w 8432800"/>
                <a:gd name="connsiteY4" fmla="*/ 643599 h 5960666"/>
                <a:gd name="connsiteX0" fmla="*/ 0 w 8432800"/>
                <a:gd name="connsiteY0" fmla="*/ 5968869 h 5968869"/>
                <a:gd name="connsiteX1" fmla="*/ 1320800 w 8432800"/>
                <a:gd name="connsiteY1" fmla="*/ 5156069 h 5968869"/>
                <a:gd name="connsiteX2" fmla="*/ 2844800 w 8432800"/>
                <a:gd name="connsiteY2" fmla="*/ 109936 h 5968869"/>
                <a:gd name="connsiteX3" fmla="*/ 5892800 w 8432800"/>
                <a:gd name="connsiteY3" fmla="*/ 1600069 h 5968869"/>
                <a:gd name="connsiteX4" fmla="*/ 8432800 w 8432800"/>
                <a:gd name="connsiteY4" fmla="*/ 651802 h 5968869"/>
                <a:gd name="connsiteX0" fmla="*/ 0 w 8432800"/>
                <a:gd name="connsiteY0" fmla="*/ 5970530 h 5970530"/>
                <a:gd name="connsiteX1" fmla="*/ 1117600 w 8432800"/>
                <a:gd name="connsiteY1" fmla="*/ 5191597 h 5970530"/>
                <a:gd name="connsiteX2" fmla="*/ 2844800 w 8432800"/>
                <a:gd name="connsiteY2" fmla="*/ 111597 h 5970530"/>
                <a:gd name="connsiteX3" fmla="*/ 5892800 w 8432800"/>
                <a:gd name="connsiteY3" fmla="*/ 1601730 h 5970530"/>
                <a:gd name="connsiteX4" fmla="*/ 8432800 w 8432800"/>
                <a:gd name="connsiteY4" fmla="*/ 653463 h 5970530"/>
                <a:gd name="connsiteX0" fmla="*/ 0 w 8432800"/>
                <a:gd name="connsiteY0" fmla="*/ 5970530 h 5970530"/>
                <a:gd name="connsiteX1" fmla="*/ 1117600 w 8432800"/>
                <a:gd name="connsiteY1" fmla="*/ 5191597 h 5970530"/>
                <a:gd name="connsiteX2" fmla="*/ 2844800 w 8432800"/>
                <a:gd name="connsiteY2" fmla="*/ 111597 h 5970530"/>
                <a:gd name="connsiteX3" fmla="*/ 5892800 w 8432800"/>
                <a:gd name="connsiteY3" fmla="*/ 1601730 h 5970530"/>
                <a:gd name="connsiteX4" fmla="*/ 8432800 w 8432800"/>
                <a:gd name="connsiteY4" fmla="*/ 653463 h 5970530"/>
                <a:gd name="connsiteX0" fmla="*/ 0 w 8432800"/>
                <a:gd name="connsiteY0" fmla="*/ 5970530 h 5970530"/>
                <a:gd name="connsiteX1" fmla="*/ 1117600 w 8432800"/>
                <a:gd name="connsiteY1" fmla="*/ 5191597 h 5970530"/>
                <a:gd name="connsiteX2" fmla="*/ 2844800 w 8432800"/>
                <a:gd name="connsiteY2" fmla="*/ 111597 h 5970530"/>
                <a:gd name="connsiteX3" fmla="*/ 5892800 w 8432800"/>
                <a:gd name="connsiteY3" fmla="*/ 1601730 h 5970530"/>
                <a:gd name="connsiteX4" fmla="*/ 8432800 w 8432800"/>
                <a:gd name="connsiteY4" fmla="*/ 551863 h 5970530"/>
                <a:gd name="connsiteX0" fmla="*/ 0 w 8432800"/>
                <a:gd name="connsiteY0" fmla="*/ 5970530 h 5970530"/>
                <a:gd name="connsiteX1" fmla="*/ 1117600 w 8432800"/>
                <a:gd name="connsiteY1" fmla="*/ 5191597 h 5970530"/>
                <a:gd name="connsiteX2" fmla="*/ 2844800 w 8432800"/>
                <a:gd name="connsiteY2" fmla="*/ 111597 h 5970530"/>
                <a:gd name="connsiteX3" fmla="*/ 5892800 w 8432800"/>
                <a:gd name="connsiteY3" fmla="*/ 1601730 h 5970530"/>
                <a:gd name="connsiteX4" fmla="*/ 8432800 w 8432800"/>
                <a:gd name="connsiteY4" fmla="*/ 551863 h 5970530"/>
                <a:gd name="connsiteX0" fmla="*/ 0 w 8483600"/>
                <a:gd name="connsiteY0" fmla="*/ 5919730 h 5919730"/>
                <a:gd name="connsiteX1" fmla="*/ 1168400 w 8483600"/>
                <a:gd name="connsiteY1" fmla="*/ 5191597 h 5919730"/>
                <a:gd name="connsiteX2" fmla="*/ 2895600 w 8483600"/>
                <a:gd name="connsiteY2" fmla="*/ 111597 h 5919730"/>
                <a:gd name="connsiteX3" fmla="*/ 5943600 w 8483600"/>
                <a:gd name="connsiteY3" fmla="*/ 1601730 h 5919730"/>
                <a:gd name="connsiteX4" fmla="*/ 8483600 w 8483600"/>
                <a:gd name="connsiteY4" fmla="*/ 551863 h 5919730"/>
                <a:gd name="connsiteX0" fmla="*/ 0 w 8483600"/>
                <a:gd name="connsiteY0" fmla="*/ 5919730 h 5919730"/>
                <a:gd name="connsiteX1" fmla="*/ 1168400 w 8483600"/>
                <a:gd name="connsiteY1" fmla="*/ 5191597 h 5919730"/>
                <a:gd name="connsiteX2" fmla="*/ 2895600 w 8483600"/>
                <a:gd name="connsiteY2" fmla="*/ 111597 h 5919730"/>
                <a:gd name="connsiteX3" fmla="*/ 5943600 w 8483600"/>
                <a:gd name="connsiteY3" fmla="*/ 1601730 h 5919730"/>
                <a:gd name="connsiteX4" fmla="*/ 8483600 w 8483600"/>
                <a:gd name="connsiteY4" fmla="*/ 551863 h 5919730"/>
                <a:gd name="connsiteX0" fmla="*/ 0 w 8470900"/>
                <a:gd name="connsiteY0" fmla="*/ 5970530 h 5970530"/>
                <a:gd name="connsiteX1" fmla="*/ 1155700 w 8470900"/>
                <a:gd name="connsiteY1" fmla="*/ 5191597 h 5970530"/>
                <a:gd name="connsiteX2" fmla="*/ 2882900 w 8470900"/>
                <a:gd name="connsiteY2" fmla="*/ 111597 h 5970530"/>
                <a:gd name="connsiteX3" fmla="*/ 5930900 w 8470900"/>
                <a:gd name="connsiteY3" fmla="*/ 1601730 h 5970530"/>
                <a:gd name="connsiteX4" fmla="*/ 8470900 w 8470900"/>
                <a:gd name="connsiteY4" fmla="*/ 551863 h 5970530"/>
                <a:gd name="connsiteX0" fmla="*/ 0 w 8470900"/>
                <a:gd name="connsiteY0" fmla="*/ 5970530 h 5970530"/>
                <a:gd name="connsiteX1" fmla="*/ 1155700 w 8470900"/>
                <a:gd name="connsiteY1" fmla="*/ 5191597 h 5970530"/>
                <a:gd name="connsiteX2" fmla="*/ 2882900 w 8470900"/>
                <a:gd name="connsiteY2" fmla="*/ 111597 h 5970530"/>
                <a:gd name="connsiteX3" fmla="*/ 5930900 w 8470900"/>
                <a:gd name="connsiteY3" fmla="*/ 1601730 h 5970530"/>
                <a:gd name="connsiteX4" fmla="*/ 8470900 w 8470900"/>
                <a:gd name="connsiteY4" fmla="*/ 551863 h 5970530"/>
                <a:gd name="connsiteX0" fmla="*/ 0 w 8470900"/>
                <a:gd name="connsiteY0" fmla="*/ 5970530 h 5970530"/>
                <a:gd name="connsiteX1" fmla="*/ 1155700 w 8470900"/>
                <a:gd name="connsiteY1" fmla="*/ 5191597 h 5970530"/>
                <a:gd name="connsiteX2" fmla="*/ 2882900 w 8470900"/>
                <a:gd name="connsiteY2" fmla="*/ 111597 h 5970530"/>
                <a:gd name="connsiteX3" fmla="*/ 5930900 w 8470900"/>
                <a:gd name="connsiteY3" fmla="*/ 1601730 h 5970530"/>
                <a:gd name="connsiteX4" fmla="*/ 8470900 w 8470900"/>
                <a:gd name="connsiteY4" fmla="*/ 551863 h 5970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900" h="5970530">
                  <a:moveTo>
                    <a:pt x="0" y="5970530"/>
                  </a:moveTo>
                  <a:cubicBezTo>
                    <a:pt x="618066" y="5617752"/>
                    <a:pt x="-213783" y="6066486"/>
                    <a:pt x="1155700" y="5191597"/>
                  </a:cubicBezTo>
                  <a:cubicBezTo>
                    <a:pt x="2525183" y="4316708"/>
                    <a:pt x="2087033" y="709908"/>
                    <a:pt x="2882900" y="111597"/>
                  </a:cubicBezTo>
                  <a:cubicBezTo>
                    <a:pt x="3678767" y="-486714"/>
                    <a:pt x="4999567" y="1511419"/>
                    <a:pt x="5930900" y="1601730"/>
                  </a:cubicBezTo>
                  <a:cubicBezTo>
                    <a:pt x="6862233" y="1692041"/>
                    <a:pt x="7666566" y="1057040"/>
                    <a:pt x="8470900" y="551863"/>
                  </a:cubicBezTo>
                </a:path>
              </a:pathLst>
            </a:custGeom>
            <a:noFill/>
            <a:ln w="76200" algn="ctr">
              <a:solidFill>
                <a:srgbClr val="7030A0"/>
              </a:solidFill>
              <a:round/>
              <a:headEnd/>
              <a:tailEnd/>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288" name="Rectangle 1584"/>
            <p:cNvSpPr>
              <a:spLocks noChangeArrowheads="1"/>
            </p:cNvSpPr>
            <p:nvPr/>
          </p:nvSpPr>
          <p:spPr bwMode="auto">
            <a:xfrm>
              <a:off x="5833432" y="26813220"/>
              <a:ext cx="525645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Feature_2 @ 5.03 min</a:t>
              </a:r>
              <a:endParaRPr lang="en-GB" b="0" dirty="0" smtClean="0">
                <a:solidFill>
                  <a:schemeClr val="tx1"/>
                </a:solidFill>
                <a:latin typeface="Verdana" pitchFamily="34" charset="0"/>
              </a:endParaRPr>
            </a:p>
          </p:txBody>
        </p:sp>
        <p:sp>
          <p:nvSpPr>
            <p:cNvPr id="289" name="Rectangle 1584"/>
            <p:cNvSpPr>
              <a:spLocks noChangeArrowheads="1"/>
            </p:cNvSpPr>
            <p:nvPr/>
          </p:nvSpPr>
          <p:spPr bwMode="auto">
            <a:xfrm>
              <a:off x="20591122" y="29811578"/>
              <a:ext cx="525645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Feature_3 @ 4.98 min</a:t>
              </a:r>
              <a:endParaRPr lang="en-GB" b="0" dirty="0" smtClean="0">
                <a:solidFill>
                  <a:schemeClr val="tx1"/>
                </a:solidFill>
                <a:latin typeface="Verdana" pitchFamily="34" charset="0"/>
              </a:endParaRPr>
            </a:p>
          </p:txBody>
        </p:sp>
      </p:grpSp>
      <p:sp>
        <p:nvSpPr>
          <p:cNvPr id="311" name="Rectangle 1584"/>
          <p:cNvSpPr>
            <a:spLocks noChangeArrowheads="1"/>
          </p:cNvSpPr>
          <p:nvPr/>
        </p:nvSpPr>
        <p:spPr bwMode="auto">
          <a:xfrm>
            <a:off x="3244897" y="10541218"/>
            <a:ext cx="10760580" cy="10587514"/>
          </a:xfrm>
          <a:prstGeom prst="rect">
            <a:avLst/>
          </a:prstGeom>
          <a:noFill/>
          <a:ln w="12700">
            <a:noFill/>
            <a:miter lim="800000"/>
            <a:headEnd/>
            <a:tailEnd/>
          </a:ln>
        </p:spPr>
        <p:txBody>
          <a:bodyPr wrap="square" lIns="0" tIns="0" rIns="0" bIns="0">
            <a:spAutoFit/>
          </a:bodyPr>
          <a:lstStyle/>
          <a:p>
            <a:pPr defTabSz="762000" eaLnBrk="0" hangingPunct="0"/>
            <a:endParaRPr lang="en-GB" sz="3200" b="0" dirty="0" smtClean="0">
              <a:solidFill>
                <a:schemeClr val="tx1"/>
              </a:solidFill>
              <a:latin typeface="Verdana" pitchFamily="34" charset="0"/>
            </a:endParaRPr>
          </a:p>
          <a:p>
            <a:pPr defTabSz="762000" eaLnBrk="0" hangingPunct="0"/>
            <a:r>
              <a:rPr lang="en-GB" sz="3200" b="0" dirty="0" smtClean="0">
                <a:solidFill>
                  <a:schemeClr val="tx1"/>
                </a:solidFill>
                <a:latin typeface="Verdana" pitchFamily="34" charset="0"/>
              </a:rPr>
              <a:t>12.a) Untargeted feature grouping is based on the fact that ions from the same metabolite have to have identical (or at least very similar) chromatographic peaks as the peak shape is determined before ionisation during the chromatography. Using the Pearson correlation coefficient, extracted features are compared. If their correlation is above a certain threshold, the features are put in the same group</a:t>
            </a:r>
          </a:p>
          <a:p>
            <a:pPr defTabSz="762000" eaLnBrk="0" hangingPunct="0"/>
            <a:r>
              <a:rPr lang="en-GB" sz="3200" b="0" dirty="0" smtClean="0">
                <a:solidFill>
                  <a:schemeClr val="tx1"/>
                </a:solidFill>
                <a:latin typeface="Verdana" pitchFamily="34" charset="0"/>
              </a:rPr>
              <a:t>12.b) Using the m/z ratio difference between two grouped features, possible losses and gains are calculated to determine the relationship between the features. Over conventional approaches having no labelled material the relationship can be further refined using the number of extracted carbon atoms. </a:t>
            </a:r>
          </a:p>
          <a:p>
            <a:pPr defTabSz="762000" eaLnBrk="0" hangingPunct="0"/>
            <a:endParaRPr lang="en-GB" b="0" dirty="0" smtClean="0">
              <a:solidFill>
                <a:schemeClr val="tx1"/>
              </a:solidFill>
              <a:latin typeface="Verdana" pitchFamily="34" charset="0"/>
            </a:endParaRPr>
          </a:p>
          <a:p>
            <a:pPr defTabSz="762000" eaLnBrk="0" hangingPunct="0"/>
            <a:r>
              <a:rPr lang="en-GB" b="0" dirty="0" smtClean="0">
                <a:solidFill>
                  <a:schemeClr val="tx1"/>
                </a:solidFill>
                <a:latin typeface="Verdana" pitchFamily="34" charset="0"/>
              </a:rPr>
              <a:t>[Parameters: Feature grouping]</a:t>
            </a:r>
            <a:endParaRPr lang="en-GB" b="0" dirty="0">
              <a:solidFill>
                <a:schemeClr val="tx1"/>
              </a:solidFill>
              <a:latin typeface="Verdana" pitchFamily="34" charset="0"/>
            </a:endParaRPr>
          </a:p>
          <a:p>
            <a:pPr defTabSz="762000" eaLnBrk="0" hangingPunct="0"/>
            <a:endParaRPr lang="en-GB" b="0" dirty="0">
              <a:solidFill>
                <a:schemeClr val="tx1"/>
              </a:solidFill>
              <a:latin typeface="Verdana" pitchFamily="34" charset="0"/>
            </a:endParaRPr>
          </a:p>
          <a:p>
            <a:pPr defTabSz="762000" eaLnBrk="0" hangingPunct="0"/>
            <a:r>
              <a:rPr lang="en-GB" b="0" dirty="0">
                <a:solidFill>
                  <a:schemeClr val="tx1"/>
                </a:solidFill>
                <a:latin typeface="Verdana" pitchFamily="34" charset="0"/>
              </a:rPr>
              <a:t>Note: Graphical illustration may not </a:t>
            </a:r>
            <a:r>
              <a:rPr lang="en-GB" b="0" dirty="0" smtClean="0">
                <a:solidFill>
                  <a:schemeClr val="tx1"/>
                </a:solidFill>
                <a:latin typeface="Verdana" pitchFamily="34" charset="0"/>
              </a:rPr>
              <a:t>suggest </a:t>
            </a:r>
            <a:r>
              <a:rPr lang="en-GB" b="0" dirty="0">
                <a:solidFill>
                  <a:schemeClr val="tx1"/>
                </a:solidFill>
                <a:latin typeface="Verdana" pitchFamily="34" charset="0"/>
              </a:rPr>
              <a:t>high </a:t>
            </a:r>
            <a:r>
              <a:rPr lang="en-GB" b="0" dirty="0" smtClean="0">
                <a:solidFill>
                  <a:schemeClr val="tx1"/>
                </a:solidFill>
                <a:latin typeface="Verdana" pitchFamily="34" charset="0"/>
              </a:rPr>
              <a:t>correlations between the features. </a:t>
            </a:r>
            <a:r>
              <a:rPr lang="en-GB" b="0" dirty="0">
                <a:solidFill>
                  <a:schemeClr val="tx1"/>
                </a:solidFill>
                <a:latin typeface="Verdana" pitchFamily="34" charset="0"/>
              </a:rPr>
              <a:t>However, it </a:t>
            </a:r>
            <a:r>
              <a:rPr lang="en-GB" b="0" dirty="0" smtClean="0">
                <a:solidFill>
                  <a:schemeClr val="tx1"/>
                </a:solidFill>
                <a:latin typeface="Verdana" pitchFamily="34" charset="0"/>
              </a:rPr>
              <a:t>should</a:t>
            </a:r>
            <a:endParaRPr lang="en-GB" b="0" dirty="0">
              <a:solidFill>
                <a:schemeClr val="tx1"/>
              </a:solidFill>
              <a:latin typeface="Verdana" pitchFamily="34" charset="0"/>
            </a:endParaRPr>
          </a:p>
        </p:txBody>
      </p:sp>
      <p:grpSp>
        <p:nvGrpSpPr>
          <p:cNvPr id="316" name="Group 315"/>
          <p:cNvGrpSpPr/>
          <p:nvPr/>
        </p:nvGrpSpPr>
        <p:grpSpPr>
          <a:xfrm>
            <a:off x="16790255" y="8438241"/>
            <a:ext cx="12858186" cy="14738858"/>
            <a:chOff x="16735470" y="8350626"/>
            <a:chExt cx="12858186" cy="14738858"/>
          </a:xfrm>
        </p:grpSpPr>
        <p:grpSp>
          <p:nvGrpSpPr>
            <p:cNvPr id="79" name="Group 78"/>
            <p:cNvGrpSpPr/>
            <p:nvPr/>
          </p:nvGrpSpPr>
          <p:grpSpPr>
            <a:xfrm>
              <a:off x="17719515" y="10505124"/>
              <a:ext cx="10994848" cy="9260576"/>
              <a:chOff x="15595480" y="18319010"/>
              <a:chExt cx="10994848" cy="9260576"/>
            </a:xfrm>
          </p:grpSpPr>
          <p:sp>
            <p:nvSpPr>
              <p:cNvPr id="72" name="Isosceles Triangle 71"/>
              <p:cNvSpPr/>
              <p:nvPr/>
            </p:nvSpPr>
            <p:spPr bwMode="auto">
              <a:xfrm rot="1361952">
                <a:off x="18222711" y="19806110"/>
                <a:ext cx="6049883" cy="5215417"/>
              </a:xfrm>
              <a:prstGeom prst="triangle">
                <a:avLst/>
              </a:prstGeom>
              <a:no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70" name="Oval 69"/>
              <p:cNvSpPr/>
              <p:nvPr/>
            </p:nvSpPr>
            <p:spPr bwMode="auto">
              <a:xfrm>
                <a:off x="20680452" y="18319010"/>
                <a:ext cx="3185477" cy="3185477"/>
              </a:xfrm>
              <a:prstGeom prst="ellipse">
                <a:avLst/>
              </a:prstGeom>
              <a:solidFill>
                <a:schemeClr val="bg1"/>
              </a:solidFill>
              <a:ln w="76200" algn="ctr">
                <a:solidFill>
                  <a:srgbClr val="F79646"/>
                </a:solidFill>
                <a:round/>
                <a:headEnd/>
                <a:tailEnd/>
              </a:ln>
            </p:spPr>
            <p:txBody>
              <a:bodyPr vert="horz" wrap="square" lIns="91440" tIns="45720" rIns="91440" bIns="45720" numCol="1" rtlCol="0" anchor="ctr" anchorCtr="0" compatLnSpc="1">
                <a:prstTxWarp prst="textNoShape">
                  <a:avLst/>
                </a:prstTxWarp>
              </a:bodyPr>
              <a:lstStyle/>
              <a:p>
                <a:pPr algn="ctr" eaLnBrk="0" hangingPunct="0"/>
                <a:r>
                  <a:rPr lang="de-AT" sz="3200" b="0" dirty="0" smtClean="0">
                    <a:solidFill>
                      <a:schemeClr val="tx1"/>
                    </a:solidFill>
                    <a:latin typeface="Verdana" pitchFamily="34" charset="0"/>
                    <a:ea typeface="Verdana" pitchFamily="34" charset="0"/>
                    <a:cs typeface="Verdana" pitchFamily="34" charset="0"/>
                  </a:rPr>
                  <a:t>Feature_1</a:t>
                </a:r>
                <a:br>
                  <a:rPr lang="de-AT" sz="3200" b="0" dirty="0" smtClean="0">
                    <a:solidFill>
                      <a:schemeClr val="tx1"/>
                    </a:solidFill>
                    <a:latin typeface="Verdana" pitchFamily="34" charset="0"/>
                    <a:ea typeface="Verdana" pitchFamily="34" charset="0"/>
                    <a:cs typeface="Verdana" pitchFamily="34" charset="0"/>
                  </a:rPr>
                </a:br>
                <a:r>
                  <a:rPr lang="de-AT" sz="3200" b="0" dirty="0" smtClean="0">
                    <a:solidFill>
                      <a:schemeClr val="tx1"/>
                    </a:solidFill>
                    <a:latin typeface="Verdana" pitchFamily="34" charset="0"/>
                    <a:ea typeface="Verdana" pitchFamily="34" charset="0"/>
                    <a:cs typeface="Verdana" pitchFamily="34" charset="0"/>
                  </a:rPr>
                  <a:t>C</a:t>
                </a:r>
                <a:r>
                  <a:rPr lang="de-AT" sz="3200" b="0" baseline="-25000" dirty="0" smtClean="0">
                    <a:solidFill>
                      <a:schemeClr val="tx1"/>
                    </a:solidFill>
                    <a:latin typeface="Verdana" pitchFamily="34" charset="0"/>
                    <a:ea typeface="Verdana" pitchFamily="34" charset="0"/>
                    <a:cs typeface="Verdana" pitchFamily="34" charset="0"/>
                  </a:rPr>
                  <a:t>n</a:t>
                </a:r>
                <a:r>
                  <a:rPr lang="de-AT" sz="3200" b="0" dirty="0" smtClean="0">
                    <a:solidFill>
                      <a:schemeClr val="tx1"/>
                    </a:solidFill>
                    <a:latin typeface="Verdana" pitchFamily="34" charset="0"/>
                    <a:ea typeface="Verdana" pitchFamily="34" charset="0"/>
                    <a:cs typeface="Verdana" pitchFamily="34" charset="0"/>
                  </a:rPr>
                  <a:t>=34</a:t>
                </a:r>
                <a:endParaRPr lang="de-AT" sz="3200" b="0" dirty="0">
                  <a:solidFill>
                    <a:schemeClr val="tx1"/>
                  </a:solidFill>
                  <a:latin typeface="Verdana" pitchFamily="34" charset="0"/>
                  <a:ea typeface="Verdana" pitchFamily="34" charset="0"/>
                  <a:cs typeface="Verdana" pitchFamily="34" charset="0"/>
                </a:endParaRPr>
              </a:p>
            </p:txBody>
          </p:sp>
          <p:sp>
            <p:nvSpPr>
              <p:cNvPr id="291" name="Oval 290"/>
              <p:cNvSpPr/>
              <p:nvPr/>
            </p:nvSpPr>
            <p:spPr bwMode="auto">
              <a:xfrm>
                <a:off x="15941548" y="22059555"/>
                <a:ext cx="3185477" cy="3185477"/>
              </a:xfrm>
              <a:prstGeom prst="ellipse">
                <a:avLst/>
              </a:prstGeom>
              <a:solidFill>
                <a:schemeClr val="bg1"/>
              </a:solidFill>
              <a:ln w="76200" algn="ctr">
                <a:solidFill>
                  <a:srgbClr val="7030A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de-AT" sz="3200" b="0" dirty="0" smtClean="0">
                    <a:solidFill>
                      <a:schemeClr val="tx1"/>
                    </a:solidFill>
                    <a:latin typeface="Verdana" pitchFamily="34" charset="0"/>
                    <a:ea typeface="Verdana" pitchFamily="34" charset="0"/>
                    <a:cs typeface="Verdana" pitchFamily="34" charset="0"/>
                  </a:rPr>
                  <a:t>Feature_3</a:t>
                </a:r>
                <a:r>
                  <a:rPr lang="de-AT" sz="3200" b="0" dirty="0">
                    <a:solidFill>
                      <a:schemeClr val="tx1"/>
                    </a:solidFill>
                    <a:latin typeface="Verdana" pitchFamily="34" charset="0"/>
                    <a:ea typeface="Verdana" pitchFamily="34" charset="0"/>
                    <a:cs typeface="Verdana" pitchFamily="34" charset="0"/>
                  </a:rPr>
                  <a:t/>
                </a:r>
                <a:br>
                  <a:rPr lang="de-AT" sz="3200" b="0" dirty="0">
                    <a:solidFill>
                      <a:schemeClr val="tx1"/>
                    </a:solidFill>
                    <a:latin typeface="Verdana" pitchFamily="34" charset="0"/>
                    <a:ea typeface="Verdana" pitchFamily="34" charset="0"/>
                    <a:cs typeface="Verdana" pitchFamily="34" charset="0"/>
                  </a:rPr>
                </a:br>
                <a:r>
                  <a:rPr lang="de-AT" sz="3200" b="0" dirty="0" smtClean="0">
                    <a:solidFill>
                      <a:schemeClr val="tx1"/>
                    </a:solidFill>
                    <a:latin typeface="Verdana" pitchFamily="34" charset="0"/>
                    <a:ea typeface="Verdana" pitchFamily="34" charset="0"/>
                    <a:cs typeface="Verdana" pitchFamily="34" charset="0"/>
                  </a:rPr>
                  <a:t>C</a:t>
                </a:r>
                <a:r>
                  <a:rPr lang="de-AT" sz="3200" b="0" baseline="-25000" dirty="0" smtClean="0">
                    <a:solidFill>
                      <a:schemeClr val="tx1"/>
                    </a:solidFill>
                    <a:latin typeface="Verdana" pitchFamily="34" charset="0"/>
                    <a:ea typeface="Verdana" pitchFamily="34" charset="0"/>
                    <a:cs typeface="Verdana" pitchFamily="34" charset="0"/>
                  </a:rPr>
                  <a:t>n</a:t>
                </a:r>
                <a:r>
                  <a:rPr lang="de-AT" sz="3200" b="0" dirty="0" smtClean="0">
                    <a:solidFill>
                      <a:schemeClr val="tx1"/>
                    </a:solidFill>
                    <a:latin typeface="Verdana" pitchFamily="34" charset="0"/>
                    <a:ea typeface="Verdana" pitchFamily="34" charset="0"/>
                    <a:cs typeface="Verdana" pitchFamily="34" charset="0"/>
                  </a:rPr>
                  <a:t>=34</a:t>
                </a:r>
                <a:endParaRPr lang="de-AT" sz="3200" b="0" dirty="0">
                  <a:solidFill>
                    <a:schemeClr val="tx1"/>
                  </a:solidFill>
                  <a:latin typeface="Verdana" pitchFamily="34" charset="0"/>
                  <a:ea typeface="Verdana" pitchFamily="34" charset="0"/>
                  <a:cs typeface="Verdana" pitchFamily="34" charset="0"/>
                </a:endParaRPr>
              </a:p>
            </p:txBody>
          </p:sp>
          <p:sp>
            <p:nvSpPr>
              <p:cNvPr id="303" name="Rectangle 1584"/>
              <p:cNvSpPr>
                <a:spLocks noChangeArrowheads="1"/>
              </p:cNvSpPr>
              <p:nvPr/>
            </p:nvSpPr>
            <p:spPr bwMode="auto">
              <a:xfrm rot="1371437">
                <a:off x="18998769" y="25335653"/>
                <a:ext cx="4083518"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err="1" smtClean="0">
                    <a:solidFill>
                      <a:schemeClr val="tx1"/>
                    </a:solidFill>
                    <a:latin typeface="Verdana" pitchFamily="34" charset="0"/>
                  </a:rPr>
                  <a:t>corr</a:t>
                </a:r>
                <a:r>
                  <a:rPr lang="en-GB" sz="3200" b="0" dirty="0" smtClean="0">
                    <a:solidFill>
                      <a:schemeClr val="tx1"/>
                    </a:solidFill>
                    <a:latin typeface="Verdana" pitchFamily="34" charset="0"/>
                  </a:rPr>
                  <a:t>=0.98</a:t>
                </a:r>
                <a:endParaRPr lang="en-GB" b="0" dirty="0" smtClean="0">
                  <a:solidFill>
                    <a:schemeClr val="tx1"/>
                  </a:solidFill>
                  <a:latin typeface="Verdana" pitchFamily="34" charset="0"/>
                </a:endParaRPr>
              </a:p>
            </p:txBody>
          </p:sp>
          <p:sp>
            <p:nvSpPr>
              <p:cNvPr id="304" name="Rectangle 1584"/>
              <p:cNvSpPr>
                <a:spLocks noChangeArrowheads="1"/>
              </p:cNvSpPr>
              <p:nvPr/>
            </p:nvSpPr>
            <p:spPr bwMode="auto">
              <a:xfrm rot="19313268">
                <a:off x="18346576" y="20571252"/>
                <a:ext cx="4083518"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err="1" smtClean="0">
                    <a:solidFill>
                      <a:schemeClr val="tx1"/>
                    </a:solidFill>
                    <a:latin typeface="Verdana" pitchFamily="34" charset="0"/>
                  </a:rPr>
                  <a:t>corr</a:t>
                </a:r>
                <a:r>
                  <a:rPr lang="en-GB" sz="3200" b="0" dirty="0" smtClean="0">
                    <a:solidFill>
                      <a:schemeClr val="tx1"/>
                    </a:solidFill>
                    <a:latin typeface="Verdana" pitchFamily="34" charset="0"/>
                  </a:rPr>
                  <a:t>=0.89</a:t>
                </a:r>
                <a:endParaRPr lang="en-GB" b="0" dirty="0" smtClean="0">
                  <a:solidFill>
                    <a:schemeClr val="tx1"/>
                  </a:solidFill>
                  <a:latin typeface="Verdana" pitchFamily="34" charset="0"/>
                </a:endParaRPr>
              </a:p>
            </p:txBody>
          </p:sp>
          <p:sp>
            <p:nvSpPr>
              <p:cNvPr id="305" name="Rectangle 1584"/>
              <p:cNvSpPr>
                <a:spLocks noChangeArrowheads="1"/>
              </p:cNvSpPr>
              <p:nvPr/>
            </p:nvSpPr>
            <p:spPr bwMode="auto">
              <a:xfrm rot="4914587">
                <a:off x="21230024" y="23663092"/>
                <a:ext cx="4083518"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err="1" smtClean="0">
                    <a:solidFill>
                      <a:schemeClr val="tx1"/>
                    </a:solidFill>
                    <a:latin typeface="Verdana" pitchFamily="34" charset="0"/>
                  </a:rPr>
                  <a:t>corr</a:t>
                </a:r>
                <a:r>
                  <a:rPr lang="en-GB" sz="3200" b="0" dirty="0" smtClean="0">
                    <a:solidFill>
                      <a:schemeClr val="tx1"/>
                    </a:solidFill>
                    <a:latin typeface="Verdana" pitchFamily="34" charset="0"/>
                  </a:rPr>
                  <a:t>=0.92</a:t>
                </a:r>
                <a:endParaRPr lang="en-GB" b="0" dirty="0" smtClean="0">
                  <a:solidFill>
                    <a:schemeClr val="tx1"/>
                  </a:solidFill>
                  <a:latin typeface="Verdana" pitchFamily="34" charset="0"/>
                </a:endParaRPr>
              </a:p>
            </p:txBody>
          </p:sp>
          <p:sp>
            <p:nvSpPr>
              <p:cNvPr id="306" name="Freeform 305"/>
              <p:cNvSpPr/>
              <p:nvPr/>
            </p:nvSpPr>
            <p:spPr bwMode="auto">
              <a:xfrm rot="6621340">
                <a:off x="16757190" y="19099924"/>
                <a:ext cx="3958138" cy="2577274"/>
              </a:xfrm>
              <a:custGeom>
                <a:avLst/>
                <a:gdLst>
                  <a:gd name="connsiteX0" fmla="*/ 0 w 3081866"/>
                  <a:gd name="connsiteY0" fmla="*/ 0 h 3285067"/>
                  <a:gd name="connsiteX1" fmla="*/ 3081866 w 3081866"/>
                  <a:gd name="connsiteY1" fmla="*/ 3285067 h 3285067"/>
                  <a:gd name="connsiteX0" fmla="*/ 0 w 3081866"/>
                  <a:gd name="connsiteY0" fmla="*/ 0 h 3285067"/>
                  <a:gd name="connsiteX1" fmla="*/ 3081866 w 3081866"/>
                  <a:gd name="connsiteY1" fmla="*/ 3285067 h 3285067"/>
                  <a:gd name="connsiteX0" fmla="*/ 0 w 3081866"/>
                  <a:gd name="connsiteY0" fmla="*/ 0 h 3285067"/>
                  <a:gd name="connsiteX1" fmla="*/ 3081866 w 3081866"/>
                  <a:gd name="connsiteY1" fmla="*/ 3285067 h 3285067"/>
                  <a:gd name="connsiteX0" fmla="*/ 0 w 3081866"/>
                  <a:gd name="connsiteY0" fmla="*/ 0 h 3285067"/>
                  <a:gd name="connsiteX1" fmla="*/ 3081866 w 3081866"/>
                  <a:gd name="connsiteY1" fmla="*/ 3285067 h 3285067"/>
                  <a:gd name="connsiteX0" fmla="*/ 0 w 3955630"/>
                  <a:gd name="connsiteY0" fmla="*/ 0 h 2423390"/>
                  <a:gd name="connsiteX1" fmla="*/ 3955630 w 3955630"/>
                  <a:gd name="connsiteY1" fmla="*/ 2423390 h 2423390"/>
                  <a:gd name="connsiteX0" fmla="*/ 0 w 3955630"/>
                  <a:gd name="connsiteY0" fmla="*/ 0 h 2576819"/>
                  <a:gd name="connsiteX1" fmla="*/ 3955630 w 3955630"/>
                  <a:gd name="connsiteY1" fmla="*/ 2423390 h 2576819"/>
                  <a:gd name="connsiteX0" fmla="*/ 2508 w 3958138"/>
                  <a:gd name="connsiteY0" fmla="*/ 0 h 2577274"/>
                  <a:gd name="connsiteX1" fmla="*/ 3958138 w 3958138"/>
                  <a:gd name="connsiteY1" fmla="*/ 2423390 h 2577274"/>
                </a:gdLst>
                <a:ahLst/>
                <a:cxnLst>
                  <a:cxn ang="0">
                    <a:pos x="connsiteX0" y="connsiteY0"/>
                  </a:cxn>
                  <a:cxn ang="0">
                    <a:pos x="connsiteX1" y="connsiteY1"/>
                  </a:cxn>
                </a:cxnLst>
                <a:rect l="l" t="t" r="r" b="b"/>
                <a:pathLst>
                  <a:path w="3958138" h="2577274">
                    <a:moveTo>
                      <a:pt x="2508" y="0"/>
                    </a:moveTo>
                    <a:cubicBezTo>
                      <a:pt x="-75852" y="1339680"/>
                      <a:pt x="1691196" y="3112814"/>
                      <a:pt x="3958138" y="242339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307" name="Rectangle 1584"/>
              <p:cNvSpPr>
                <a:spLocks noChangeArrowheads="1"/>
              </p:cNvSpPr>
              <p:nvPr/>
            </p:nvSpPr>
            <p:spPr bwMode="auto">
              <a:xfrm rot="18928897">
                <a:off x="15595480" y="18883487"/>
                <a:ext cx="454028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[M+H]</a:t>
                </a:r>
                <a:r>
                  <a:rPr lang="en-GB" sz="3200" b="0" baseline="30000" dirty="0" smtClean="0">
                    <a:solidFill>
                      <a:schemeClr val="tx1"/>
                    </a:solidFill>
                    <a:latin typeface="Verdana" pitchFamily="34" charset="0"/>
                  </a:rPr>
                  <a:t>+</a:t>
                </a:r>
                <a:r>
                  <a:rPr lang="en-GB" sz="3200" b="0" dirty="0" smtClean="0">
                    <a:solidFill>
                      <a:schemeClr val="tx1"/>
                    </a:solidFill>
                    <a:latin typeface="Verdana" pitchFamily="34" charset="0"/>
                  </a:rPr>
                  <a:t> </a:t>
                </a:r>
                <a:r>
                  <a:rPr lang="en-GB" sz="3200" b="0" dirty="0" smtClean="0">
                    <a:solidFill>
                      <a:schemeClr val="tx1"/>
                    </a:solidFill>
                    <a:latin typeface="Verdana" pitchFamily="34" charset="0"/>
                    <a:sym typeface="Wingdings" pitchFamily="2" charset="2"/>
                  </a:rPr>
                  <a:t></a:t>
                </a:r>
                <a:r>
                  <a:rPr lang="en-GB" sz="3200" b="0" dirty="0" smtClean="0">
                    <a:solidFill>
                      <a:schemeClr val="tx1"/>
                    </a:solidFill>
                    <a:latin typeface="Verdana" pitchFamily="34" charset="0"/>
                  </a:rPr>
                  <a:t> [</a:t>
                </a:r>
                <a:r>
                  <a:rPr lang="en-GB" sz="3200" b="0" dirty="0" err="1" smtClean="0">
                    <a:solidFill>
                      <a:schemeClr val="tx1"/>
                    </a:solidFill>
                    <a:latin typeface="Verdana" pitchFamily="34" charset="0"/>
                  </a:rPr>
                  <a:t>N+Na</a:t>
                </a:r>
                <a:r>
                  <a:rPr lang="en-GB" sz="3200" b="0" dirty="0" smtClean="0">
                    <a:solidFill>
                      <a:schemeClr val="tx1"/>
                    </a:solidFill>
                    <a:latin typeface="Verdana" pitchFamily="34" charset="0"/>
                  </a:rPr>
                  <a:t>]</a:t>
                </a:r>
                <a:r>
                  <a:rPr lang="en-GB" sz="3200" b="0" baseline="30000" dirty="0" smtClean="0">
                    <a:solidFill>
                      <a:schemeClr val="tx1"/>
                    </a:solidFill>
                    <a:latin typeface="Verdana" pitchFamily="34" charset="0"/>
                  </a:rPr>
                  <a:t>+</a:t>
                </a:r>
                <a:endParaRPr lang="en-GB" b="0" baseline="30000" dirty="0" smtClean="0">
                  <a:solidFill>
                    <a:schemeClr val="tx1"/>
                  </a:solidFill>
                  <a:latin typeface="Verdana" pitchFamily="34" charset="0"/>
                </a:endParaRPr>
              </a:p>
            </p:txBody>
          </p:sp>
          <p:sp>
            <p:nvSpPr>
              <p:cNvPr id="308" name="Freeform 307"/>
              <p:cNvSpPr/>
              <p:nvPr/>
            </p:nvSpPr>
            <p:spPr bwMode="auto">
              <a:xfrm rot="13792124">
                <a:off x="22561234" y="21374915"/>
                <a:ext cx="3957932" cy="2672745"/>
              </a:xfrm>
              <a:custGeom>
                <a:avLst/>
                <a:gdLst>
                  <a:gd name="connsiteX0" fmla="*/ 0 w 3081866"/>
                  <a:gd name="connsiteY0" fmla="*/ 0 h 3285067"/>
                  <a:gd name="connsiteX1" fmla="*/ 3081866 w 3081866"/>
                  <a:gd name="connsiteY1" fmla="*/ 3285067 h 3285067"/>
                  <a:gd name="connsiteX0" fmla="*/ 0 w 3081866"/>
                  <a:gd name="connsiteY0" fmla="*/ 0 h 3285067"/>
                  <a:gd name="connsiteX1" fmla="*/ 3081866 w 3081866"/>
                  <a:gd name="connsiteY1" fmla="*/ 3285067 h 3285067"/>
                  <a:gd name="connsiteX0" fmla="*/ 0 w 3081866"/>
                  <a:gd name="connsiteY0" fmla="*/ 0 h 3285067"/>
                  <a:gd name="connsiteX1" fmla="*/ 3081866 w 3081866"/>
                  <a:gd name="connsiteY1" fmla="*/ 3285067 h 3285067"/>
                  <a:gd name="connsiteX0" fmla="*/ 0 w 3081866"/>
                  <a:gd name="connsiteY0" fmla="*/ 0 h 3285067"/>
                  <a:gd name="connsiteX1" fmla="*/ 3081866 w 3081866"/>
                  <a:gd name="connsiteY1" fmla="*/ 3285067 h 3285067"/>
                  <a:gd name="connsiteX0" fmla="*/ 0 w 3955630"/>
                  <a:gd name="connsiteY0" fmla="*/ 0 h 2423390"/>
                  <a:gd name="connsiteX1" fmla="*/ 3955630 w 3955630"/>
                  <a:gd name="connsiteY1" fmla="*/ 2423390 h 2423390"/>
                  <a:gd name="connsiteX0" fmla="*/ 0 w 3955630"/>
                  <a:gd name="connsiteY0" fmla="*/ 0 h 2576819"/>
                  <a:gd name="connsiteX1" fmla="*/ 3955630 w 3955630"/>
                  <a:gd name="connsiteY1" fmla="*/ 2423390 h 2576819"/>
                  <a:gd name="connsiteX0" fmla="*/ 2508 w 3958138"/>
                  <a:gd name="connsiteY0" fmla="*/ 0 h 2577274"/>
                  <a:gd name="connsiteX1" fmla="*/ 3958138 w 3958138"/>
                  <a:gd name="connsiteY1" fmla="*/ 2423390 h 2577274"/>
                  <a:gd name="connsiteX0" fmla="*/ 2302 w 3957932"/>
                  <a:gd name="connsiteY0" fmla="*/ 0 h 2672745"/>
                  <a:gd name="connsiteX1" fmla="*/ 3957932 w 3957932"/>
                  <a:gd name="connsiteY1" fmla="*/ 2423390 h 2672745"/>
                </a:gdLst>
                <a:ahLst/>
                <a:cxnLst>
                  <a:cxn ang="0">
                    <a:pos x="connsiteX0" y="connsiteY0"/>
                  </a:cxn>
                  <a:cxn ang="0">
                    <a:pos x="connsiteX1" y="connsiteY1"/>
                  </a:cxn>
                </a:cxnLst>
                <a:rect l="l" t="t" r="r" b="b"/>
                <a:pathLst>
                  <a:path w="3957932" h="2672745">
                    <a:moveTo>
                      <a:pt x="2302" y="0"/>
                    </a:moveTo>
                    <a:cubicBezTo>
                      <a:pt x="-76058" y="1339680"/>
                      <a:pt x="1858546" y="3386950"/>
                      <a:pt x="3957932" y="2423390"/>
                    </a:cubicBezTo>
                  </a:path>
                </a:pathLst>
              </a:custGeom>
              <a:noFill/>
              <a:ln w="9525" cap="flat" cmpd="sng" algn="ctr">
                <a:solidFill>
                  <a:schemeClr val="tx1"/>
                </a:solidFill>
                <a:prstDash val="solid"/>
                <a:round/>
                <a:headEnd type="stealth" w="lg" len="lg"/>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309" name="Rectangle 1584"/>
              <p:cNvSpPr>
                <a:spLocks noChangeArrowheads="1"/>
              </p:cNvSpPr>
              <p:nvPr/>
            </p:nvSpPr>
            <p:spPr bwMode="auto">
              <a:xfrm rot="4511061">
                <a:off x="24073966" y="23331527"/>
                <a:ext cx="4540282" cy="492443"/>
              </a:xfrm>
              <a:prstGeom prst="rect">
                <a:avLst/>
              </a:prstGeom>
              <a:noFill/>
              <a:ln w="12700">
                <a:noFill/>
                <a:miter lim="800000"/>
                <a:headEnd/>
                <a:tailEnd/>
              </a:ln>
            </p:spPr>
            <p:txBody>
              <a:bodyPr wrap="square" lIns="0" tIns="0" rIns="0" bIns="0">
                <a:spAutoFit/>
              </a:bodyPr>
              <a:lstStyle/>
              <a:p>
                <a:pPr algn="just" defTabSz="762000" eaLnBrk="0" hangingPunct="0"/>
                <a:r>
                  <a:rPr lang="en-GB" sz="3200" b="0" dirty="0" smtClean="0">
                    <a:solidFill>
                      <a:schemeClr val="tx1"/>
                    </a:solidFill>
                    <a:latin typeface="Verdana" pitchFamily="34" charset="0"/>
                  </a:rPr>
                  <a:t>-H</a:t>
                </a:r>
                <a:r>
                  <a:rPr lang="en-GB" sz="3200" b="0" baseline="-25000" dirty="0" smtClean="0">
                    <a:solidFill>
                      <a:schemeClr val="tx1"/>
                    </a:solidFill>
                    <a:latin typeface="Verdana" pitchFamily="34" charset="0"/>
                  </a:rPr>
                  <a:t>2</a:t>
                </a:r>
                <a:r>
                  <a:rPr lang="en-GB" sz="3200" b="0" dirty="0" smtClean="0">
                    <a:solidFill>
                      <a:schemeClr val="tx1"/>
                    </a:solidFill>
                    <a:latin typeface="Verdana" pitchFamily="34" charset="0"/>
                  </a:rPr>
                  <a:t>O</a:t>
                </a:r>
                <a:endParaRPr lang="en-GB" b="0" baseline="30000" dirty="0" smtClean="0">
                  <a:solidFill>
                    <a:schemeClr val="tx1"/>
                  </a:solidFill>
                  <a:latin typeface="Verdana" pitchFamily="34" charset="0"/>
                </a:endParaRPr>
              </a:p>
            </p:txBody>
          </p:sp>
          <p:sp>
            <p:nvSpPr>
              <p:cNvPr id="310" name="Oval 309"/>
              <p:cNvSpPr/>
              <p:nvPr/>
            </p:nvSpPr>
            <p:spPr bwMode="auto">
              <a:xfrm>
                <a:off x="21517966" y="24394109"/>
                <a:ext cx="3185477" cy="3185477"/>
              </a:xfrm>
              <a:prstGeom prst="ellipse">
                <a:avLst/>
              </a:prstGeom>
              <a:solidFill>
                <a:schemeClr val="bg1"/>
              </a:solidFill>
              <a:ln w="76200" algn="ctr">
                <a:solidFill>
                  <a:srgbClr val="92D05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r>
                  <a:rPr lang="de-AT" sz="3200" b="0" dirty="0" smtClean="0">
                    <a:solidFill>
                      <a:schemeClr val="tx1"/>
                    </a:solidFill>
                    <a:latin typeface="Verdana" pitchFamily="34" charset="0"/>
                    <a:ea typeface="Verdana" pitchFamily="34" charset="0"/>
                    <a:cs typeface="Verdana" pitchFamily="34" charset="0"/>
                  </a:rPr>
                  <a:t>Feature_2</a:t>
                </a:r>
                <a:r>
                  <a:rPr lang="de-AT" sz="3200" b="0" dirty="0">
                    <a:solidFill>
                      <a:schemeClr val="tx1"/>
                    </a:solidFill>
                    <a:latin typeface="Verdana" pitchFamily="34" charset="0"/>
                    <a:ea typeface="Verdana" pitchFamily="34" charset="0"/>
                    <a:cs typeface="Verdana" pitchFamily="34" charset="0"/>
                  </a:rPr>
                  <a:t/>
                </a:r>
                <a:br>
                  <a:rPr lang="de-AT" sz="3200" b="0" dirty="0">
                    <a:solidFill>
                      <a:schemeClr val="tx1"/>
                    </a:solidFill>
                    <a:latin typeface="Verdana" pitchFamily="34" charset="0"/>
                    <a:ea typeface="Verdana" pitchFamily="34" charset="0"/>
                    <a:cs typeface="Verdana" pitchFamily="34" charset="0"/>
                  </a:rPr>
                </a:br>
                <a:r>
                  <a:rPr lang="de-AT" sz="3200" b="0" dirty="0" smtClean="0">
                    <a:solidFill>
                      <a:schemeClr val="tx1"/>
                    </a:solidFill>
                    <a:latin typeface="Verdana" pitchFamily="34" charset="0"/>
                    <a:ea typeface="Verdana" pitchFamily="34" charset="0"/>
                    <a:cs typeface="Verdana" pitchFamily="34" charset="0"/>
                  </a:rPr>
                  <a:t>C</a:t>
                </a:r>
                <a:r>
                  <a:rPr lang="de-AT" sz="3200" b="0" baseline="-25000" dirty="0" smtClean="0">
                    <a:solidFill>
                      <a:schemeClr val="tx1"/>
                    </a:solidFill>
                    <a:latin typeface="Verdana" pitchFamily="34" charset="0"/>
                    <a:ea typeface="Verdana" pitchFamily="34" charset="0"/>
                    <a:cs typeface="Verdana" pitchFamily="34" charset="0"/>
                  </a:rPr>
                  <a:t>n</a:t>
                </a:r>
                <a:r>
                  <a:rPr lang="de-AT" sz="3200" b="0" dirty="0" smtClean="0">
                    <a:solidFill>
                      <a:schemeClr val="tx1"/>
                    </a:solidFill>
                    <a:latin typeface="Verdana" pitchFamily="34" charset="0"/>
                    <a:ea typeface="Verdana" pitchFamily="34" charset="0"/>
                    <a:cs typeface="Verdana" pitchFamily="34" charset="0"/>
                  </a:rPr>
                  <a:t>=34</a:t>
                </a:r>
                <a:endParaRPr lang="de-AT" sz="3200" b="0" dirty="0">
                  <a:solidFill>
                    <a:schemeClr val="tx1"/>
                  </a:solidFill>
                  <a:latin typeface="Verdana" pitchFamily="34" charset="0"/>
                  <a:ea typeface="Verdana" pitchFamily="34" charset="0"/>
                  <a:cs typeface="Verdana" pitchFamily="34" charset="0"/>
                </a:endParaRPr>
              </a:p>
            </p:txBody>
          </p:sp>
        </p:grpSp>
        <p:sp>
          <p:nvSpPr>
            <p:cNvPr id="313" name="Oval 312"/>
            <p:cNvSpPr/>
            <p:nvPr/>
          </p:nvSpPr>
          <p:spPr bwMode="auto">
            <a:xfrm>
              <a:off x="16735470" y="8350626"/>
              <a:ext cx="12858186" cy="12858186"/>
            </a:xfrm>
            <a:prstGeom prst="ellipse">
              <a:avLst/>
            </a:prstGeom>
            <a:noFill/>
            <a:ln w="76200"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1" i="0" u="none" strike="noStrike" cap="none" normalizeH="0" baseline="0" smtClean="0">
                <a:ln>
                  <a:noFill/>
                </a:ln>
                <a:solidFill>
                  <a:schemeClr val="tx1"/>
                </a:solidFill>
                <a:effectLst/>
                <a:latin typeface="Times" pitchFamily="18" charset="0"/>
              </a:endParaRPr>
            </a:p>
          </p:txBody>
        </p:sp>
        <p:sp>
          <p:nvSpPr>
            <p:cNvPr id="314" name="Rectangle 1584"/>
            <p:cNvSpPr>
              <a:spLocks noChangeArrowheads="1"/>
            </p:cNvSpPr>
            <p:nvPr/>
          </p:nvSpPr>
          <p:spPr bwMode="auto">
            <a:xfrm>
              <a:off x="21122804" y="21612156"/>
              <a:ext cx="4083518" cy="1477328"/>
            </a:xfrm>
            <a:prstGeom prst="rect">
              <a:avLst/>
            </a:prstGeom>
            <a:noFill/>
            <a:ln w="12700">
              <a:noFill/>
              <a:miter lim="800000"/>
              <a:headEnd/>
              <a:tailEnd/>
            </a:ln>
          </p:spPr>
          <p:txBody>
            <a:bodyPr wrap="square" lIns="0" tIns="0" rIns="0" bIns="0">
              <a:spAutoFit/>
            </a:bodyPr>
            <a:lstStyle/>
            <a:p>
              <a:pPr algn="ctr" defTabSz="762000" eaLnBrk="0" hangingPunct="0"/>
              <a:r>
                <a:rPr lang="en-GB" sz="3200" b="0" dirty="0" smtClean="0">
                  <a:solidFill>
                    <a:schemeClr val="tx1"/>
                  </a:solidFill>
                  <a:latin typeface="Verdana" pitchFamily="34" charset="0"/>
                </a:rPr>
                <a:t>Feature group 1</a:t>
              </a:r>
              <a:endParaRPr lang="en-GB" sz="3200" b="0" dirty="0">
                <a:solidFill>
                  <a:schemeClr val="tx1"/>
                </a:solidFill>
                <a:latin typeface="Verdana" pitchFamily="34" charset="0"/>
              </a:endParaRPr>
            </a:p>
            <a:p>
              <a:pPr algn="ctr" defTabSz="762000" eaLnBrk="0" hangingPunct="0"/>
              <a:r>
                <a:rPr lang="en-GB" sz="3200" b="0" dirty="0" smtClean="0">
                  <a:solidFill>
                    <a:schemeClr val="tx1"/>
                  </a:solidFill>
                  <a:latin typeface="Verdana" pitchFamily="34" charset="0"/>
                </a:rPr>
                <a:t>3 features</a:t>
              </a:r>
            </a:p>
            <a:p>
              <a:pPr algn="ctr" defTabSz="762000" eaLnBrk="0" hangingPunct="0"/>
              <a:r>
                <a:rPr lang="en-GB" sz="3200" b="0" dirty="0" smtClean="0">
                  <a:solidFill>
                    <a:schemeClr val="tx1"/>
                  </a:solidFill>
                  <a:latin typeface="Verdana" pitchFamily="34" charset="0"/>
                </a:rPr>
                <a:t>R</a:t>
              </a:r>
              <a:r>
                <a:rPr lang="en-GB" sz="3200" b="0" baseline="-25000" dirty="0" smtClean="0">
                  <a:solidFill>
                    <a:schemeClr val="tx1"/>
                  </a:solidFill>
                  <a:latin typeface="Verdana" pitchFamily="34" charset="0"/>
                </a:rPr>
                <a:t>t</a:t>
              </a:r>
              <a:r>
                <a:rPr lang="en-GB" sz="3200" b="0" dirty="0" smtClean="0">
                  <a:solidFill>
                    <a:schemeClr val="tx1"/>
                  </a:solidFill>
                  <a:latin typeface="Verdana" pitchFamily="34" charset="0"/>
                </a:rPr>
                <a:t>: 5 min</a:t>
              </a:r>
            </a:p>
          </p:txBody>
        </p:sp>
      </p:grpSp>
    </p:spTree>
    <p:extLst>
      <p:ext uri="{BB962C8B-B14F-4D97-AF65-F5344CB8AC3E}">
        <p14:creationId xmlns:p14="http://schemas.microsoft.com/office/powerpoint/2010/main" val="3541067584"/>
      </p:ext>
    </p:extLst>
  </p:cSld>
  <p:clrMapOvr>
    <a:masterClrMapping/>
  </p:clrMapOvr>
</p:sld>
</file>

<file path=ppt/theme/theme1.xml><?xml version="1.0" encoding="utf-8"?>
<a:theme xmlns:a="http://schemas.openxmlformats.org/drawingml/2006/main" name="Leer">
  <a:themeElements>
    <a:clrScheme name="Le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
      <a:majorFont>
        <a:latin typeface="Times"/>
        <a:ea typeface=""/>
        <a:cs typeface=""/>
      </a:majorFont>
      <a:minorFont>
        <a:latin typeface="Time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smtClean="0">
            <a:ln>
              <a:noFill/>
            </a:ln>
            <a:solidFill>
              <a:schemeClr val="tx1"/>
            </a:solidFill>
            <a:effectLst/>
            <a:latin typeface="Times" pitchFamily="18" charset="0"/>
          </a:defRPr>
        </a:defPPr>
      </a:lstStyle>
    </a:lnDef>
  </a:objectDefaults>
  <a:extraClrSchemeLst>
    <a:extraClrScheme>
      <a:clrScheme name="Le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2734</Words>
  <Application>Microsoft Office PowerPoint</Application>
  <PresentationFormat>Benutzerdefiniert</PresentationFormat>
  <Paragraphs>576</Paragraphs>
  <Slides>6</Slides>
  <Notes>2</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Leer</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Instant</dc:creator>
  <cp:lastModifiedBy>cbueschl</cp:lastModifiedBy>
  <cp:revision>1583</cp:revision>
  <cp:lastPrinted>2004-02-19T18:27:00Z</cp:lastPrinted>
  <dcterms:created xsi:type="dcterms:W3CDTF">2004-02-19T17:42:42Z</dcterms:created>
  <dcterms:modified xsi:type="dcterms:W3CDTF">2015-04-09T15:35:44Z</dcterms:modified>
</cp:coreProperties>
</file>