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3891200" cy="32918400"/>
  <p:notesSz cx="9239250" cy="11982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6700"/>
    <a:srgbClr val="445468"/>
    <a:srgbClr val="7F9EC3"/>
    <a:srgbClr val="E5D9FF"/>
    <a:srgbClr val="D2BFFF"/>
    <a:srgbClr val="C3A8EA"/>
    <a:srgbClr val="804000"/>
    <a:srgbClr val="FFEBB0"/>
    <a:srgbClr val="FFE788"/>
    <a:srgbClr val="006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3654" autoAdjust="0"/>
  </p:normalViewPr>
  <p:slideViewPr>
    <p:cSldViewPr snapToObjects="1">
      <p:cViewPr>
        <p:scale>
          <a:sx n="63" d="100"/>
          <a:sy n="63" d="100"/>
        </p:scale>
        <p:origin x="6224" y="8880"/>
      </p:cViewPr>
      <p:guideLst>
        <p:guide orient="horz" pos="1108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t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t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b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b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fld id="{56A6134A-9986-4884-ADAB-C57241D325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2738" y="889000"/>
            <a:ext cx="60594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b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b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fld id="{23124DF2-DDA8-402F-81DD-AC1D1E5694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pPr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6" cy="7054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4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7" y="1317625"/>
            <a:ext cx="9874956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4" cy="21724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6" cy="653732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6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6" y="7369176"/>
            <a:ext cx="19401367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6" y="10439401"/>
            <a:ext cx="19401367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6" cy="2720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6" cy="1975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6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7F9E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696579" y="29413200"/>
            <a:ext cx="12554821" cy="27619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22" name="Text Box 261"/>
          <p:cNvSpPr txBox="1">
            <a:spLocks noChangeArrowheads="1"/>
          </p:cNvSpPr>
          <p:nvPr/>
        </p:nvSpPr>
        <p:spPr bwMode="auto">
          <a:xfrm>
            <a:off x="17696579" y="29184600"/>
            <a:ext cx="12554821" cy="283667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en-AU" sz="3000" dirty="0" smtClean="0">
                <a:effectLst/>
                <a:latin typeface="Baskerville SemiBold Italic"/>
                <a:cs typeface="Baskerville SemiBold Italic"/>
              </a:rPr>
              <a:t>Length of unoriented de Bruijn sequences</a:t>
            </a:r>
          </a:p>
          <a:p>
            <a:pPr algn="just">
              <a:lnSpc>
                <a:spcPct val="125000"/>
              </a:lnSpc>
            </a:pPr>
            <a:r>
              <a:rPr lang="en-AU" sz="2800" dirty="0" smtClean="0">
                <a:effectLst/>
                <a:latin typeface="Baskerville"/>
                <a:cs typeface="Baskerville"/>
              </a:rPr>
              <a:t>The length of any optimal </a:t>
            </a:r>
            <a:r>
              <a:rPr lang="en-AU" sz="2800" i="1" dirty="0" err="1" smtClean="0">
                <a:effectLst/>
                <a:latin typeface="Baskerville"/>
                <a:cs typeface="Baskerville"/>
              </a:rPr>
              <a:t>uB</a:t>
            </a:r>
            <a:r>
              <a:rPr lang="en-AU" sz="2800" i="1" dirty="0" smtClean="0">
                <a:effectLst/>
                <a:latin typeface="Baskerville"/>
                <a:cs typeface="Baskerville"/>
              </a:rPr>
              <a:t>(</a:t>
            </a:r>
            <a:r>
              <a:rPr lang="en-AU" sz="2800" i="1" dirty="0" err="1" smtClean="0">
                <a:effectLst/>
                <a:latin typeface="Baskerville"/>
                <a:cs typeface="Baskerville"/>
              </a:rPr>
              <a:t>k,n</a:t>
            </a:r>
            <a:r>
              <a:rPr lang="en-AU" sz="2800" i="1" dirty="0" smtClean="0">
                <a:effectLst/>
                <a:latin typeface="Baskerville"/>
                <a:cs typeface="Baskerville"/>
              </a:rPr>
              <a:t>) </a:t>
            </a:r>
            <a:r>
              <a:rPr lang="en-AU" sz="2800" dirty="0" smtClean="0">
                <a:effectLst/>
                <a:latin typeface="Baskerville"/>
                <a:cs typeface="Baskerville"/>
              </a:rPr>
              <a:t>sequence </a:t>
            </a:r>
            <a:r>
              <a:rPr lang="en-AU" sz="2800" i="1" dirty="0" smtClean="0">
                <a:effectLst/>
                <a:latin typeface="Baskerville"/>
                <a:cs typeface="Baskerville"/>
              </a:rPr>
              <a:t>L(</a:t>
            </a:r>
            <a:r>
              <a:rPr lang="en-AU" sz="2800" i="1" dirty="0" err="1" smtClean="0">
                <a:effectLst/>
                <a:latin typeface="Baskerville"/>
                <a:cs typeface="Baskerville"/>
              </a:rPr>
              <a:t>k,n</a:t>
            </a:r>
            <a:r>
              <a:rPr lang="en-AU" sz="2800" i="1" dirty="0" smtClean="0">
                <a:effectLst/>
                <a:latin typeface="Baskerville"/>
                <a:cs typeface="Baskerville"/>
              </a:rPr>
              <a:t>),</a:t>
            </a:r>
            <a:r>
              <a:rPr lang="en-AU" sz="2800" dirty="0" smtClean="0">
                <a:effectLst/>
                <a:latin typeface="Baskerville"/>
                <a:cs typeface="Baskerville"/>
              </a:rPr>
              <a:t> </a:t>
            </a:r>
            <a:r>
              <a:rPr lang="en-AU" sz="2800" dirty="0">
                <a:effectLst/>
                <a:latin typeface="Baskerville"/>
                <a:cs typeface="Baskerville"/>
              </a:rPr>
              <a:t>is the length required to see all palindromes of length </a:t>
            </a:r>
            <a:r>
              <a:rPr lang="en-AU" sz="2800" i="1" dirty="0">
                <a:effectLst/>
                <a:latin typeface="Baskerville"/>
                <a:cs typeface="Baskerville"/>
              </a:rPr>
              <a:t>n</a:t>
            </a:r>
            <a:r>
              <a:rPr lang="en-AU" sz="2800" dirty="0">
                <a:effectLst/>
                <a:latin typeface="Baskerville"/>
                <a:cs typeface="Baskerville"/>
              </a:rPr>
              <a:t> on </a:t>
            </a:r>
            <a:r>
              <a:rPr lang="en-AU" sz="2800" i="1" dirty="0">
                <a:effectLst/>
                <a:latin typeface="Baskerville"/>
                <a:cs typeface="Baskerville"/>
              </a:rPr>
              <a:t>k</a:t>
            </a:r>
            <a:r>
              <a:rPr lang="en-AU" sz="2800" dirty="0">
                <a:effectLst/>
                <a:latin typeface="Baskerville"/>
                <a:cs typeface="Baskerville"/>
              </a:rPr>
              <a:t> symbols and half of all non-palindromes. </a:t>
            </a:r>
            <a:endParaRPr lang="en-AU" sz="2800" dirty="0" smtClean="0">
              <a:effectLst/>
              <a:latin typeface="Baskerville"/>
              <a:cs typeface="Baskerville"/>
            </a:endParaRPr>
          </a:p>
          <a:p>
            <a:pPr algn="just">
              <a:lnSpc>
                <a:spcPct val="125000"/>
              </a:lnSpc>
            </a:pPr>
            <a:endParaRPr lang="en-AU" sz="2000" dirty="0" smtClean="0">
              <a:effectLst/>
              <a:latin typeface="Baskerville"/>
              <a:cs typeface="Baskerville"/>
            </a:endParaRPr>
          </a:p>
          <a:p>
            <a:pPr algn="ctr">
              <a:lnSpc>
                <a:spcPct val="125000"/>
              </a:lnSpc>
            </a:pPr>
            <a:r>
              <a:rPr lang="en-AU" sz="2800" i="1" dirty="0" smtClean="0">
                <a:effectLst/>
                <a:latin typeface="Baskerville"/>
                <a:cs typeface="Baskerville"/>
              </a:rPr>
              <a:t>L(</a:t>
            </a:r>
            <a:r>
              <a:rPr lang="en-AU" sz="2800" i="1" dirty="0" err="1" smtClean="0">
                <a:effectLst/>
                <a:latin typeface="Baskerville"/>
                <a:cs typeface="Baskerville"/>
              </a:rPr>
              <a:t>k,n</a:t>
            </a:r>
            <a:r>
              <a:rPr lang="en-AU" sz="2800" i="1" dirty="0" smtClean="0">
                <a:effectLst/>
                <a:latin typeface="Baskerville"/>
                <a:cs typeface="Baskerville"/>
              </a:rPr>
              <a:t>) =</a:t>
            </a:r>
            <a:r>
              <a:rPr lang="en-AU" sz="2800" dirty="0" smtClean="0">
                <a:effectLst/>
                <a:latin typeface="Baskerville"/>
                <a:cs typeface="Baskerville"/>
              </a:rPr>
              <a:t> </a:t>
            </a:r>
            <a:r>
              <a:rPr lang="en-AU" sz="2800" dirty="0">
                <a:effectLst/>
                <a:latin typeface="Baskerville"/>
                <a:cs typeface="Baskerville"/>
              </a:rPr>
              <a:t>(</a:t>
            </a:r>
            <a:r>
              <a:rPr lang="en-AU" sz="2800" i="1" dirty="0" err="1">
                <a:effectLst/>
                <a:latin typeface="Baskerville"/>
                <a:cs typeface="Baskerville"/>
              </a:rPr>
              <a:t>k</a:t>
            </a:r>
            <a:r>
              <a:rPr lang="en-AU" sz="2800" i="1" baseline="30000" dirty="0" err="1">
                <a:effectLst/>
                <a:latin typeface="Baskerville"/>
                <a:cs typeface="Baskerville"/>
              </a:rPr>
              <a:t>n</a:t>
            </a:r>
            <a:r>
              <a:rPr lang="en-AU" sz="2800" dirty="0">
                <a:effectLst/>
                <a:latin typeface="Baskerville"/>
                <a:cs typeface="Baskerville"/>
              </a:rPr>
              <a:t> + </a:t>
            </a:r>
            <a:r>
              <a:rPr lang="en-AU" sz="2800" i="1" dirty="0" err="1">
                <a:effectLst/>
                <a:latin typeface="Baskerville"/>
                <a:cs typeface="Baskerville"/>
              </a:rPr>
              <a:t>k</a:t>
            </a:r>
            <a:r>
              <a:rPr lang="en-AU" sz="2800" baseline="30000" dirty="0" err="1">
                <a:effectLst/>
                <a:latin typeface="Baskerville"/>
                <a:cs typeface="Baskerville"/>
              </a:rPr>
              <a:t>⌈</a:t>
            </a:r>
            <a:r>
              <a:rPr lang="en-AU" sz="2800" i="1" baseline="30000" dirty="0" err="1">
                <a:effectLst/>
                <a:latin typeface="Baskerville"/>
                <a:cs typeface="Baskerville"/>
              </a:rPr>
              <a:t>n</a:t>
            </a:r>
            <a:r>
              <a:rPr lang="en-AU" sz="2800" baseline="30000" dirty="0">
                <a:effectLst/>
                <a:latin typeface="Baskerville"/>
                <a:cs typeface="Baskerville"/>
              </a:rPr>
              <a:t>/2⌉ </a:t>
            </a:r>
            <a:r>
              <a:rPr lang="en-AU" sz="2800" dirty="0">
                <a:effectLst/>
                <a:latin typeface="Baskerville"/>
                <a:cs typeface="Baskerville"/>
              </a:rPr>
              <a:t>+ 2</a:t>
            </a:r>
            <a:r>
              <a:rPr lang="en-AU" sz="2800" i="1" dirty="0">
                <a:effectLst/>
                <a:latin typeface="Baskerville"/>
                <a:cs typeface="Baskerville"/>
              </a:rPr>
              <a:t>n</a:t>
            </a:r>
            <a:r>
              <a:rPr lang="en-AU" sz="2800" dirty="0">
                <a:effectLst/>
                <a:latin typeface="Baskerville"/>
                <a:cs typeface="Baskerville"/>
              </a:rPr>
              <a:t> − 2)/</a:t>
            </a:r>
            <a:r>
              <a:rPr lang="en-AU" sz="2800" dirty="0" smtClean="0">
                <a:effectLst/>
                <a:latin typeface="Baskerville"/>
                <a:cs typeface="Baskerville"/>
              </a:rPr>
              <a:t>2.</a:t>
            </a:r>
          </a:p>
        </p:txBody>
      </p:sp>
      <p:sp>
        <p:nvSpPr>
          <p:cNvPr id="56" name="Text Box 255"/>
          <p:cNvSpPr txBox="1">
            <a:spLocks noChangeArrowheads="1"/>
          </p:cNvSpPr>
          <p:nvPr/>
        </p:nvSpPr>
        <p:spPr bwMode="auto">
          <a:xfrm>
            <a:off x="31927800" y="32318980"/>
            <a:ext cx="1196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effectLst/>
                <a:latin typeface="Baskerville"/>
                <a:cs typeface="Baskerville"/>
              </a:rPr>
              <a:t>This work is supported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Baskerville"/>
                <a:cs typeface="Baskerville"/>
              </a:rPr>
              <a:t>by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effectLst/>
                <a:latin typeface="Baskerville"/>
                <a:cs typeface="Baskerville"/>
              </a:rPr>
              <a:t>the NSF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Baskerville"/>
                <a:cs typeface="Baskerville"/>
              </a:rPr>
              <a:t>grant DMS- 1022635 to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effectLst/>
                <a:latin typeface="Baskerville"/>
                <a:cs typeface="Baskerville"/>
              </a:rPr>
              <a:t>Patrick Shipman. 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Baskerville"/>
              <a:cs typeface="Baskerville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0" y="20186852"/>
            <a:ext cx="16078200" cy="11969548"/>
            <a:chOff x="762000" y="20093017"/>
            <a:chExt cx="14393404" cy="11739748"/>
          </a:xfrm>
          <a:effectLst>
            <a:glow rad="317500">
              <a:schemeClr val="bg2">
                <a:lumMod val="10000"/>
                <a:alpha val="50000"/>
              </a:schemeClr>
            </a:glow>
          </a:effectLst>
        </p:grpSpPr>
        <p:sp>
          <p:nvSpPr>
            <p:cNvPr id="38" name="Text Box 247"/>
            <p:cNvSpPr txBox="1">
              <a:spLocks noChangeArrowheads="1"/>
            </p:cNvSpPr>
            <p:nvPr/>
          </p:nvSpPr>
          <p:spPr bwMode="auto">
            <a:xfrm>
              <a:off x="762000" y="21029932"/>
              <a:ext cx="14393404" cy="10802833"/>
            </a:xfrm>
            <a:prstGeom prst="rect">
              <a:avLst/>
            </a:prstGeom>
            <a:ln>
              <a:headEnd/>
              <a:tailEnd/>
            </a:ln>
            <a:effectLst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2880" tIns="91440" rIns="182880" bIns="182880">
              <a:spAutoFit/>
            </a:bodyPr>
            <a:lstStyle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7013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ja-JP" sz="28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Consider the sequence</a:t>
              </a:r>
              <a:r>
                <a:rPr lang="en-US" altLang="ja-JP" sz="2800" dirty="0">
                  <a:effectLst/>
                  <a:latin typeface="Baskerville"/>
                  <a:ea typeface="ＭＳ Ｐゴシック" charset="-128"/>
                  <a:cs typeface="Baskerville"/>
                </a:rPr>
                <a:t> </a:t>
              </a:r>
              <a:r>
                <a:rPr lang="en-US" altLang="ja-JP" sz="28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00010111.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This sequence has each of the binary palindromes of length 3 as subwords, 000, 010, 101, and 111, but only one member of each of the pairs {001, 100} and {011, 110}. Each non-palindrome word of length 3 appears either forwards or backwards exactly once. We call such a sequence an </a:t>
              </a:r>
              <a:r>
                <a:rPr lang="en-US" sz="2800" i="1" dirty="0" smtClean="0">
                  <a:effectLst/>
                  <a:latin typeface="Baskerville"/>
                  <a:cs typeface="Baskerville"/>
                </a:rPr>
                <a:t>unoriented de Bruijn sequence of optimal length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. 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T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wo words </a:t>
              </a:r>
              <a:r>
                <a:rPr lang="en-US" sz="2800" b="1" dirty="0" smtClean="0">
                  <a:effectLst/>
                  <a:latin typeface="Baskerville"/>
                  <a:cs typeface="Baskerville"/>
                </a:rPr>
                <a:t>v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and </a:t>
              </a:r>
              <a:r>
                <a:rPr lang="en-US" sz="2800" b="1" dirty="0" smtClean="0">
                  <a:effectLst/>
                  <a:latin typeface="Baskerville"/>
                  <a:cs typeface="Baskerville"/>
                </a:rPr>
                <a:t>v’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are </a:t>
              </a:r>
              <a:r>
                <a:rPr lang="en-US" sz="2800" i="1" dirty="0" smtClean="0">
                  <a:effectLst/>
                  <a:latin typeface="Baskerville"/>
                  <a:cs typeface="Baskerville"/>
                </a:rPr>
                <a:t>reflections or reflected pairs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if </a:t>
              </a:r>
              <a:r>
                <a:rPr lang="en-US" sz="2800" b="1" dirty="0" smtClean="0">
                  <a:effectLst/>
                  <a:latin typeface="Baskerville"/>
                  <a:cs typeface="Baskerville"/>
                </a:rPr>
                <a:t>v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= v</a:t>
              </a:r>
              <a:r>
                <a:rPr lang="en-US" sz="2800" baseline="-25000" dirty="0" smtClean="0">
                  <a:effectLst/>
                  <a:latin typeface="Baskerville"/>
                  <a:cs typeface="Baskerville"/>
                </a:rPr>
                <a:t>1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 v</a:t>
              </a:r>
              <a:r>
                <a:rPr lang="en-US" sz="2800" baseline="-25000" dirty="0" smtClean="0">
                  <a:effectLst/>
                  <a:latin typeface="Baskerville"/>
                  <a:cs typeface="Baskerville"/>
                </a:rPr>
                <a:t>2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 … v</a:t>
              </a:r>
              <a:r>
                <a:rPr lang="en-US" sz="2800" baseline="-25000" dirty="0" smtClean="0">
                  <a:effectLst/>
                  <a:latin typeface="Baskerville"/>
                  <a:cs typeface="Baskerville"/>
                </a:rPr>
                <a:t>n-1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 </a:t>
              </a:r>
              <a:r>
                <a:rPr lang="en-US" sz="2800" dirty="0" err="1" smtClean="0">
                  <a:effectLst/>
                  <a:latin typeface="Baskerville"/>
                  <a:cs typeface="Baskerville"/>
                </a:rPr>
                <a:t>v</a:t>
              </a:r>
              <a:r>
                <a:rPr lang="en-US" sz="2800" baseline="-25000" dirty="0" err="1" smtClean="0">
                  <a:effectLst/>
                  <a:latin typeface="Baskerville"/>
                  <a:cs typeface="Baskerville"/>
                </a:rPr>
                <a:t>n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 and </a:t>
              </a:r>
              <a:r>
                <a:rPr lang="en-US" sz="2800" b="1" dirty="0" smtClean="0">
                  <a:effectLst/>
                  <a:latin typeface="Baskerville"/>
                  <a:cs typeface="Baskerville"/>
                </a:rPr>
                <a:t>v’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=  </a:t>
              </a:r>
              <a:r>
                <a:rPr lang="en-US" sz="2800" dirty="0" err="1" smtClean="0">
                  <a:effectLst/>
                  <a:latin typeface="Baskerville"/>
                  <a:cs typeface="Baskerville"/>
                </a:rPr>
                <a:t>v</a:t>
              </a:r>
              <a:r>
                <a:rPr lang="en-US" sz="2800" baseline="-25000" dirty="0" err="1" smtClean="0">
                  <a:effectLst/>
                  <a:latin typeface="Baskerville"/>
                  <a:cs typeface="Baskerville"/>
                </a:rPr>
                <a:t>n</a:t>
              </a:r>
              <a:r>
                <a:rPr lang="en-US" sz="2800" baseline="-25000" dirty="0" smtClean="0">
                  <a:effectLst/>
                  <a:latin typeface="Baskerville"/>
                  <a:cs typeface="Baskerville"/>
                </a:rPr>
                <a:t> 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v</a:t>
              </a:r>
              <a:r>
                <a:rPr lang="en-US" sz="2800" baseline="-25000" dirty="0">
                  <a:effectLst/>
                  <a:latin typeface="Baskerville"/>
                  <a:cs typeface="Baskerville"/>
                </a:rPr>
                <a:t>n-1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 … v</a:t>
              </a:r>
              <a:r>
                <a:rPr lang="en-US" sz="2800" baseline="-25000" dirty="0" smtClean="0">
                  <a:effectLst/>
                  <a:latin typeface="Baskerville"/>
                  <a:cs typeface="Baskerville"/>
                </a:rPr>
                <a:t>2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 v</a:t>
              </a:r>
              <a:r>
                <a:rPr lang="en-US" sz="2800" baseline="-25000" dirty="0" smtClean="0">
                  <a:effectLst/>
                  <a:latin typeface="Baskerville"/>
                  <a:cs typeface="Baskerville"/>
                </a:rPr>
                <a:t>1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. </a:t>
              </a:r>
              <a:r>
                <a:rPr lang="en-US" altLang="zh-CN" sz="2800" dirty="0">
                  <a:effectLst/>
                  <a:latin typeface="Baskerville"/>
                  <a:ea typeface="SimSun" pitchFamily="2" charset="-122"/>
                  <a:cs typeface="Baskerville"/>
                </a:rPr>
                <a:t>Table 1 provides the reflected pairs for </a:t>
              </a:r>
              <a:r>
                <a:rPr lang="en-US" altLang="zh-CN" sz="2800" i="1" dirty="0">
                  <a:effectLst/>
                  <a:latin typeface="Baskerville"/>
                  <a:ea typeface="SimSun" pitchFamily="2" charset="-122"/>
                  <a:cs typeface="Baskerville"/>
                </a:rPr>
                <a:t>k </a:t>
              </a:r>
              <a:r>
                <a:rPr lang="en-US" altLang="zh-CN" sz="2800" dirty="0">
                  <a:effectLst/>
                  <a:latin typeface="Baskerville"/>
                  <a:ea typeface="SimSun" pitchFamily="2" charset="-122"/>
                  <a:cs typeface="Baskerville"/>
                </a:rPr>
                <a:t>= 2, </a:t>
              </a:r>
              <a:r>
                <a:rPr lang="en-US" altLang="zh-CN" sz="2800" i="1" dirty="0">
                  <a:effectLst/>
                  <a:latin typeface="Baskerville"/>
                  <a:ea typeface="SimSun" pitchFamily="2" charset="-122"/>
                  <a:cs typeface="Baskerville"/>
                </a:rPr>
                <a:t>n </a:t>
              </a:r>
              <a:r>
                <a:rPr lang="en-US" altLang="zh-CN" sz="2800" dirty="0">
                  <a:effectLst/>
                  <a:latin typeface="Baskerville"/>
                  <a:ea typeface="SimSun" pitchFamily="2" charset="-122"/>
                  <a:cs typeface="Baskerville"/>
                </a:rPr>
                <a:t>= 4. </a:t>
              </a:r>
              <a:endParaRPr lang="en-US" sz="2800" dirty="0"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sz="2800" dirty="0" smtClean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sz="2800" dirty="0">
                <a:ln w="25400">
                  <a:solidFill>
                    <a:srgbClr val="804000"/>
                  </a:solidFill>
                </a:ln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2800" dirty="0" smtClean="0">
                <a:effectLst/>
                <a:latin typeface="Baskerville"/>
                <a:ea typeface="SimSun" pitchFamily="2" charset="-122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2800" dirty="0" smtClean="0">
                <a:ln w="19050">
                  <a:solidFill>
                    <a:srgbClr val="804000"/>
                  </a:solidFill>
                </a:ln>
                <a:effectLst/>
                <a:latin typeface="Baskerville"/>
                <a:ea typeface="SimSun" pitchFamily="2" charset="-122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2800" dirty="0">
                <a:effectLst/>
                <a:latin typeface="Baskerville"/>
                <a:ea typeface="SimSun" pitchFamily="2" charset="-122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2800" dirty="0" smtClean="0">
                <a:effectLst/>
                <a:latin typeface="Baskerville"/>
                <a:ea typeface="SimSun" pitchFamily="2" charset="-122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2800" dirty="0">
                <a:effectLst/>
                <a:latin typeface="Baskerville"/>
                <a:ea typeface="SimSun" pitchFamily="2" charset="-122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2800" dirty="0" smtClean="0">
                <a:effectLst/>
                <a:latin typeface="Baskerville"/>
                <a:ea typeface="SimSun" pitchFamily="2" charset="-122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1000" dirty="0" smtClean="0">
                <a:effectLst/>
                <a:latin typeface="Baskerville"/>
                <a:ea typeface="SimSun" pitchFamily="2" charset="-122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800" b="1" dirty="0" smtClean="0">
                  <a:effectLst/>
                  <a:latin typeface="Baskerville"/>
                  <a:ea typeface="SimSun" pitchFamily="2" charset="-122"/>
                  <a:cs typeface="Baskerville"/>
                </a:rPr>
                <a:t>Definition 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An </a:t>
              </a:r>
              <a:r>
                <a:rPr lang="en-US" sz="2800" i="1" dirty="0">
                  <a:effectLst/>
                  <a:latin typeface="Baskerville"/>
                  <a:cs typeface="Baskerville"/>
                </a:rPr>
                <a:t>unoriented de Bruijn sequence </a:t>
              </a:r>
              <a:r>
                <a:rPr lang="en-US" sz="2800" i="1" dirty="0" err="1">
                  <a:effectLst/>
                  <a:latin typeface="Baskerville"/>
                  <a:cs typeface="Baskerville"/>
                </a:rPr>
                <a:t>uB</a:t>
              </a:r>
              <a:r>
                <a:rPr lang="en-US" sz="2800" i="1" dirty="0">
                  <a:effectLst/>
                  <a:latin typeface="Baskerville"/>
                  <a:cs typeface="Baskerville"/>
                </a:rPr>
                <a:t>(</a:t>
              </a:r>
              <a:r>
                <a:rPr lang="en-US" sz="2800" i="1" dirty="0" err="1">
                  <a:effectLst/>
                  <a:latin typeface="Baskerville"/>
                  <a:cs typeface="Baskerville"/>
                </a:rPr>
                <a:t>k,n</a:t>
              </a:r>
              <a:r>
                <a:rPr lang="en-US" sz="2800" i="1" dirty="0">
                  <a:effectLst/>
                  <a:latin typeface="Baskerville"/>
                  <a:cs typeface="Baskerville"/>
                </a:rPr>
                <a:t>) 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is a sequence of characters drawn from an alphabet </a:t>
              </a:r>
              <a:r>
                <a:rPr lang="en-US" sz="2800" dirty="0" err="1" smtClean="0">
                  <a:effectLst/>
                  <a:latin typeface="Baskerville"/>
                  <a:cs typeface="Baskerville"/>
                </a:rPr>
                <a:t>Σ</a:t>
              </a:r>
              <a:r>
                <a:rPr lang="en-US" sz="2800" baseline="-25000" dirty="0" err="1" smtClean="0">
                  <a:effectLst/>
                  <a:latin typeface="Baskerville"/>
                  <a:cs typeface="Baskerville"/>
                </a:rPr>
                <a:t>k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 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of </a:t>
              </a:r>
              <a:r>
                <a:rPr lang="en-US" sz="2800" i="1" dirty="0">
                  <a:effectLst/>
                  <a:latin typeface="Baskerville"/>
                  <a:cs typeface="Baskerville"/>
                </a:rPr>
                <a:t>k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 symbols that (</a:t>
              </a:r>
              <a:r>
                <a:rPr lang="en-US" sz="2800" dirty="0" err="1">
                  <a:effectLst/>
                  <a:latin typeface="Baskerville"/>
                  <a:cs typeface="Baskerville"/>
                </a:rPr>
                <a:t>i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) contains as subwords a member from each of the length-</a:t>
              </a:r>
              <a:r>
                <a:rPr lang="en-US" sz="2800" i="1" dirty="0">
                  <a:effectLst/>
                  <a:latin typeface="Baskerville"/>
                  <a:cs typeface="Baskerville"/>
                </a:rPr>
                <a:t>n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 reflections on </a:t>
              </a:r>
              <a:r>
                <a:rPr lang="en-US" sz="2800" i="1" dirty="0">
                  <a:effectLst/>
                  <a:latin typeface="Baskerville"/>
                  <a:cs typeface="Baskerville"/>
                </a:rPr>
                <a:t>k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 symbols, and (ii) is of the shortest length amongst all such sequences satisfying property (</a:t>
              </a:r>
              <a:r>
                <a:rPr lang="en-US" sz="2800" dirty="0" err="1">
                  <a:effectLst/>
                  <a:latin typeface="Baskerville"/>
                  <a:cs typeface="Baskerville"/>
                </a:rPr>
                <a:t>i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). </a:t>
              </a:r>
              <a:endParaRPr lang="en-US" sz="2800" dirty="0" smtClean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sz="2000" dirty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800" dirty="0" smtClean="0">
                  <a:effectLst/>
                  <a:latin typeface="Baskerville"/>
                  <a:ea typeface="SimSun" pitchFamily="2" charset="-122"/>
                  <a:cs typeface="Baskerville"/>
                </a:rPr>
                <a:t>When read </a:t>
              </a:r>
              <a:r>
                <a:rPr lang="en-US" altLang="zh-CN" sz="2800" dirty="0">
                  <a:effectLst/>
                  <a:latin typeface="Baskerville"/>
                  <a:ea typeface="SimSun" pitchFamily="2" charset="-122"/>
                  <a:cs typeface="Baskerville"/>
                </a:rPr>
                <a:t>forward and backward, </a:t>
              </a:r>
              <a:r>
                <a:rPr lang="en-US" altLang="zh-CN" sz="2800" dirty="0" smtClean="0">
                  <a:effectLst/>
                  <a:latin typeface="Baskerville"/>
                  <a:ea typeface="SimSun" pitchFamily="2" charset="-122"/>
                  <a:cs typeface="Baskerville"/>
                </a:rPr>
                <a:t>the </a:t>
              </a:r>
              <a:r>
                <a:rPr lang="en-US" sz="2800" i="1" dirty="0" err="1">
                  <a:effectLst/>
                  <a:latin typeface="Baskerville"/>
                  <a:cs typeface="Baskerville"/>
                </a:rPr>
                <a:t>uB</a:t>
              </a:r>
              <a:r>
                <a:rPr lang="en-US" sz="2800" i="1" dirty="0">
                  <a:effectLst/>
                  <a:latin typeface="Baskerville"/>
                  <a:cs typeface="Baskerville"/>
                </a:rPr>
                <a:t>(</a:t>
              </a:r>
              <a:r>
                <a:rPr lang="en-US" sz="2800" i="1" dirty="0" err="1">
                  <a:effectLst/>
                  <a:latin typeface="Baskerville"/>
                  <a:cs typeface="Baskerville"/>
                </a:rPr>
                <a:t>k,</a:t>
              </a:r>
              <a:r>
                <a:rPr lang="en-US" sz="2800" i="1" dirty="0" err="1" smtClean="0">
                  <a:effectLst/>
                  <a:latin typeface="Baskerville"/>
                  <a:cs typeface="Baskerville"/>
                </a:rPr>
                <a:t>n</a:t>
              </a:r>
              <a:r>
                <a:rPr lang="en-US" sz="2800" i="1" dirty="0" smtClean="0">
                  <a:effectLst/>
                  <a:latin typeface="Baskerville"/>
                  <a:cs typeface="Baskerville"/>
                </a:rPr>
                <a:t>)</a:t>
              </a:r>
              <a:r>
                <a:rPr lang="en-US" altLang="zh-CN" sz="2800" dirty="0" smtClean="0">
                  <a:effectLst/>
                  <a:latin typeface="Baskerville"/>
                  <a:ea typeface="SimSun" pitchFamily="2" charset="-122"/>
                  <a:cs typeface="Baskerville"/>
                </a:rPr>
                <a:t> </a:t>
              </a:r>
              <a:r>
                <a:rPr lang="en-US" altLang="zh-CN" sz="2800" dirty="0">
                  <a:effectLst/>
                  <a:latin typeface="Baskerville"/>
                  <a:ea typeface="SimSun" pitchFamily="2" charset="-122"/>
                  <a:cs typeface="Baskerville"/>
                </a:rPr>
                <a:t>sequence sees every word of length </a:t>
              </a:r>
              <a:r>
                <a:rPr lang="en-US" altLang="zh-CN" sz="2800" i="1" dirty="0">
                  <a:effectLst/>
                  <a:latin typeface="Baskerville"/>
                  <a:ea typeface="SimSun" pitchFamily="2" charset="-122"/>
                  <a:cs typeface="Baskerville"/>
                </a:rPr>
                <a:t>n </a:t>
              </a:r>
              <a:r>
                <a:rPr lang="en-US" altLang="zh-CN" sz="2800" dirty="0">
                  <a:effectLst/>
                  <a:latin typeface="Baskerville"/>
                  <a:ea typeface="SimSun" pitchFamily="2" charset="-122"/>
                  <a:cs typeface="Baskerville"/>
                </a:rPr>
                <a:t>on </a:t>
              </a:r>
              <a:r>
                <a:rPr lang="en-US" altLang="zh-CN" sz="2800" i="1" dirty="0">
                  <a:effectLst/>
                  <a:latin typeface="Baskerville"/>
                  <a:ea typeface="SimSun" pitchFamily="2" charset="-122"/>
                  <a:cs typeface="Baskerville"/>
                </a:rPr>
                <a:t>k </a:t>
              </a:r>
              <a:r>
                <a:rPr lang="en-US" altLang="zh-CN" sz="2800" dirty="0">
                  <a:effectLst/>
                  <a:latin typeface="Baskerville"/>
                  <a:ea typeface="SimSun" pitchFamily="2" charset="-122"/>
                  <a:cs typeface="Baskerville"/>
                </a:rPr>
                <a:t>symbols. </a:t>
              </a:r>
              <a:r>
                <a:rPr lang="en-US" altLang="zh-CN" sz="2800" dirty="0" smtClean="0">
                  <a:effectLst/>
                  <a:latin typeface="Baskerville"/>
                  <a:ea typeface="SimSun" pitchFamily="2" charset="-122"/>
                  <a:cs typeface="Baskerville"/>
                </a:rPr>
                <a:t>We say that an </a:t>
              </a:r>
              <a:r>
                <a:rPr lang="en-US" sz="2800" i="1" dirty="0">
                  <a:effectLst/>
                  <a:latin typeface="Baskerville"/>
                  <a:cs typeface="Baskerville"/>
                </a:rPr>
                <a:t>unoriented de Bruijn sequence of optimal </a:t>
              </a:r>
              <a:r>
                <a:rPr lang="en-US" sz="2800" i="1" dirty="0" smtClean="0">
                  <a:effectLst/>
                  <a:latin typeface="Baskerville"/>
                  <a:cs typeface="Baskerville"/>
                </a:rPr>
                <a:t>length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satisfies the additional property that (iii) it contains as subwords exactly one member from each of the 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length-</a:t>
              </a:r>
              <a:r>
                <a:rPr lang="en-US" sz="2800" i="1" dirty="0">
                  <a:effectLst/>
                  <a:latin typeface="Baskerville"/>
                  <a:cs typeface="Baskerville"/>
                </a:rPr>
                <a:t>n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 reflections on </a:t>
              </a:r>
              <a:r>
                <a:rPr lang="en-US" sz="2800" i="1" dirty="0">
                  <a:effectLst/>
                  <a:latin typeface="Baskerville"/>
                  <a:cs typeface="Baskerville"/>
                </a:rPr>
                <a:t>k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symbols.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62000" y="20093017"/>
              <a:ext cx="14393404" cy="952218"/>
              <a:chOff x="1066799" y="5840559"/>
              <a:chExt cx="11007725" cy="946293"/>
            </a:xfrm>
          </p:grpSpPr>
          <p:sp>
            <p:nvSpPr>
              <p:cNvPr id="74" name="Text Box 248"/>
              <p:cNvSpPr txBox="1">
                <a:spLocks noChangeArrowheads="1"/>
              </p:cNvSpPr>
              <p:nvPr/>
            </p:nvSpPr>
            <p:spPr bwMode="auto">
              <a:xfrm>
                <a:off x="1066799" y="5840559"/>
                <a:ext cx="11007725" cy="946293"/>
              </a:xfrm>
              <a:prstGeom prst="rect">
                <a:avLst/>
              </a:prstGeom>
              <a:solidFill>
                <a:srgbClr val="BB6700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zh-CN" sz="3600" b="1" dirty="0"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endParaRPr>
              </a:p>
            </p:txBody>
          </p:sp>
          <p:sp>
            <p:nvSpPr>
              <p:cNvPr id="75" name="Text Box 248"/>
              <p:cNvSpPr txBox="1">
                <a:spLocks noChangeArrowheads="1"/>
              </p:cNvSpPr>
              <p:nvPr/>
            </p:nvSpPr>
            <p:spPr bwMode="auto">
              <a:xfrm>
                <a:off x="1157514" y="5948652"/>
                <a:ext cx="10805886" cy="769441"/>
              </a:xfrm>
              <a:prstGeom prst="rect">
                <a:avLst/>
              </a:prstGeom>
              <a:solidFill>
                <a:srgbClr val="BB6700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zh-CN" sz="4400" b="1" dirty="0" smtClean="0">
                    <a:solidFill>
                      <a:schemeClr val="bg1"/>
                    </a:solidFill>
                    <a:effectLst/>
                    <a:latin typeface="Baskerville"/>
                    <a:ea typeface="SimSun" pitchFamily="2" charset="-122"/>
                    <a:cs typeface="Baskerville"/>
                  </a:rPr>
                  <a:t>UNORIENTED DE BRUIJN SEQUENCES</a:t>
                </a:r>
                <a:endParaRPr lang="en-US" altLang="zh-CN" sz="3200" b="1" dirty="0">
                  <a:solidFill>
                    <a:schemeClr val="bg1"/>
                  </a:solidFill>
                  <a:effectLst/>
                  <a:latin typeface="Baskerville"/>
                  <a:ea typeface="SimSun" pitchFamily="2" charset="-122"/>
                  <a:cs typeface="Baskerville"/>
                </a:endParaRPr>
              </a:p>
            </p:txBody>
          </p:sp>
        </p:grp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89666"/>
              </p:ext>
            </p:extLst>
          </p:nvPr>
        </p:nvGraphicFramePr>
        <p:xfrm>
          <a:off x="3505200" y="24460200"/>
          <a:ext cx="4572000" cy="302090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524000"/>
                <a:gridCol w="1524000"/>
                <a:gridCol w="1524000"/>
              </a:tblGrid>
              <a:tr h="37930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Baskerville"/>
                          <a:cs typeface="Baskerville"/>
                        </a:rPr>
                        <a:t>Table 1: Reflected Pairs: k =</a:t>
                      </a:r>
                      <a:r>
                        <a:rPr lang="en-US" sz="1800" b="0" baseline="0" dirty="0" smtClean="0">
                          <a:latin typeface="Baskerville"/>
                          <a:cs typeface="Baskerville"/>
                        </a:rPr>
                        <a:t> 2, n = 4</a:t>
                      </a:r>
                      <a:endParaRPr lang="en-US" sz="1800" b="0" dirty="0">
                        <a:latin typeface="Baskerville"/>
                        <a:cs typeface="Baskervill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Baskerville"/>
                          <a:cs typeface="Baskerville"/>
                        </a:rPr>
                        <a:t>w</a:t>
                      </a:r>
                      <a:endParaRPr lang="en-US" sz="1800" b="1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Baskerville"/>
                          <a:cs typeface="Baskerville"/>
                        </a:rPr>
                        <a:t>w’</a:t>
                      </a:r>
                      <a:endParaRPr lang="en-US" sz="1800" b="1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Baskerville"/>
                          <a:cs typeface="Baskerville"/>
                        </a:rPr>
                        <a:t>w = w’</a:t>
                      </a:r>
                      <a:endParaRPr lang="en-US" sz="1800" b="1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skerville"/>
                          <a:cs typeface="Baskerville"/>
                        </a:rPr>
                        <a:t>0001</a:t>
                      </a:r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skerville"/>
                          <a:cs typeface="Baskerville"/>
                        </a:rPr>
                        <a:t>1000</a:t>
                      </a:r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skerville"/>
                          <a:cs typeface="Baskerville"/>
                        </a:rPr>
                        <a:t>0000</a:t>
                      </a:r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skerville"/>
                          <a:cs typeface="Baskerville"/>
                        </a:rPr>
                        <a:t>0010</a:t>
                      </a:r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skerville"/>
                          <a:cs typeface="Baskerville"/>
                        </a:rPr>
                        <a:t>0100</a:t>
                      </a:r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skerville"/>
                          <a:cs typeface="Baskerville"/>
                        </a:rPr>
                        <a:t>0110</a:t>
                      </a:r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skerville"/>
                          <a:cs typeface="Baskerville"/>
                        </a:rPr>
                        <a:t>0011</a:t>
                      </a:r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skerville"/>
                          <a:cs typeface="Baskerville"/>
                        </a:rPr>
                        <a:t>1100</a:t>
                      </a:r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skerville"/>
                          <a:cs typeface="Baskerville"/>
                        </a:rPr>
                        <a:t>1001</a:t>
                      </a:r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skerville"/>
                          <a:cs typeface="Baskerville"/>
                        </a:rPr>
                        <a:t>0101</a:t>
                      </a:r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skerville"/>
                          <a:cs typeface="Baskerville"/>
                        </a:rPr>
                        <a:t>1010</a:t>
                      </a:r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skerville"/>
                          <a:cs typeface="Baskerville"/>
                        </a:rPr>
                        <a:t>1111</a:t>
                      </a:r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skerville"/>
                          <a:cs typeface="Baskerville"/>
                        </a:rPr>
                        <a:t>0111</a:t>
                      </a:r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skerville"/>
                          <a:cs typeface="Baskerville"/>
                        </a:rPr>
                        <a:t>1110</a:t>
                      </a:r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skerville"/>
                          <a:cs typeface="Baskerville"/>
                        </a:rPr>
                        <a:t>1011</a:t>
                      </a:r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skerville"/>
                          <a:cs typeface="Baskerville"/>
                        </a:rPr>
                        <a:t>1101</a:t>
                      </a:r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 bwMode="auto">
          <a:xfrm>
            <a:off x="17686713" y="17297400"/>
            <a:ext cx="12564685" cy="11125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25" name="Picture 24" descr="uBg2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"/>
          <a:stretch/>
        </p:blipFill>
        <p:spPr>
          <a:xfrm>
            <a:off x="18019676" y="18288000"/>
            <a:ext cx="4800235" cy="4014707"/>
          </a:xfrm>
          <a:prstGeom prst="rect">
            <a:avLst/>
          </a:prstGeom>
        </p:spPr>
      </p:pic>
      <p:pic>
        <p:nvPicPr>
          <p:cNvPr id="26" name="Picture 25" descr="uBg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142" y="17526000"/>
            <a:ext cx="4889170" cy="4724400"/>
          </a:xfrm>
          <a:prstGeom prst="rect">
            <a:avLst/>
          </a:prstGeom>
        </p:spPr>
      </p:pic>
      <p:sp>
        <p:nvSpPr>
          <p:cNvPr id="99" name="Circular Arrow 98"/>
          <p:cNvSpPr/>
          <p:nvPr/>
        </p:nvSpPr>
        <p:spPr bwMode="auto">
          <a:xfrm>
            <a:off x="19885520" y="18431240"/>
            <a:ext cx="1409265" cy="1230996"/>
          </a:xfrm>
          <a:prstGeom prst="circularArrow">
            <a:avLst/>
          </a:prstGeom>
          <a:solidFill>
            <a:srgbClr val="BB67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BB6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01" name="Circular Arrow 100"/>
          <p:cNvSpPr/>
          <p:nvPr/>
        </p:nvSpPr>
        <p:spPr bwMode="auto">
          <a:xfrm>
            <a:off x="26869041" y="17678400"/>
            <a:ext cx="1020159" cy="1047768"/>
          </a:xfrm>
          <a:prstGeom prst="circularArrow">
            <a:avLst/>
          </a:prstGeom>
          <a:solidFill>
            <a:srgbClr val="BB67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BB6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05" name="Text Box 261"/>
          <p:cNvSpPr txBox="1">
            <a:spLocks noChangeArrowheads="1"/>
          </p:cNvSpPr>
          <p:nvPr/>
        </p:nvSpPr>
        <p:spPr bwMode="auto">
          <a:xfrm>
            <a:off x="17675483" y="22118310"/>
            <a:ext cx="12559278" cy="630429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200" i="1" dirty="0" smtClean="0">
                <a:effectLst/>
                <a:latin typeface="Baskerville"/>
                <a:cs typeface="Baskerville"/>
              </a:rPr>
              <a:t>                    </a:t>
            </a:r>
            <a:r>
              <a:rPr lang="en-AU" sz="2200" dirty="0" smtClean="0">
                <a:effectLst/>
                <a:latin typeface="Baskerville"/>
                <a:cs typeface="Baskerville"/>
              </a:rPr>
              <a:t> (a) </a:t>
            </a:r>
            <a:r>
              <a:rPr lang="en-AU" sz="2200" i="1" dirty="0" err="1" smtClean="0">
                <a:effectLst/>
                <a:latin typeface="Baskerville"/>
                <a:cs typeface="Baskerville"/>
              </a:rPr>
              <a:t>Bg</a:t>
            </a:r>
            <a:r>
              <a:rPr lang="en-AU" sz="2200" i="1" dirty="0" smtClean="0">
                <a:effectLst/>
                <a:latin typeface="Baskerville"/>
                <a:cs typeface="Baskerville"/>
              </a:rPr>
              <a:t>(</a:t>
            </a:r>
            <a:r>
              <a:rPr lang="en-AU" sz="2200" dirty="0" smtClean="0">
                <a:effectLst/>
                <a:latin typeface="Baskerville"/>
                <a:cs typeface="Baskerville"/>
              </a:rPr>
              <a:t>2,3</a:t>
            </a:r>
            <a:r>
              <a:rPr lang="en-AU" sz="2200" i="1" dirty="0" smtClean="0">
                <a:effectLst/>
                <a:latin typeface="Baskerville"/>
                <a:cs typeface="Baskerville"/>
              </a:rPr>
              <a:t>); </a:t>
            </a:r>
            <a:r>
              <a:rPr lang="en-AU" sz="2200" i="1" dirty="0" err="1" smtClean="0">
                <a:effectLst/>
                <a:latin typeface="Baskerville"/>
                <a:cs typeface="Baskerville"/>
              </a:rPr>
              <a:t>uBg</a:t>
            </a:r>
            <a:r>
              <a:rPr lang="en-AU" sz="2200" i="1" dirty="0" smtClean="0">
                <a:effectLst/>
                <a:latin typeface="Baskerville"/>
                <a:cs typeface="Baskerville"/>
              </a:rPr>
              <a:t>(</a:t>
            </a:r>
            <a:r>
              <a:rPr lang="en-AU" sz="2200" dirty="0" smtClean="0">
                <a:effectLst/>
                <a:latin typeface="Baskerville"/>
                <a:cs typeface="Baskerville"/>
              </a:rPr>
              <a:t>2,3</a:t>
            </a:r>
            <a:r>
              <a:rPr lang="en-AU" sz="2200" i="1" dirty="0" smtClean="0">
                <a:effectLst/>
                <a:latin typeface="Baskerville"/>
                <a:cs typeface="Baskerville"/>
              </a:rPr>
              <a:t>)</a:t>
            </a:r>
            <a:r>
              <a:rPr lang="en-AU" sz="2200" dirty="0" smtClean="0">
                <a:effectLst/>
                <a:latin typeface="Baskerville"/>
                <a:cs typeface="Baskerville"/>
              </a:rPr>
              <a:t> </a:t>
            </a:r>
            <a:r>
              <a:rPr lang="en-AU" sz="2200" dirty="0">
                <a:effectLst/>
                <a:latin typeface="Baskerville"/>
                <a:cs typeface="Baskerville"/>
              </a:rPr>
              <a:t>			</a:t>
            </a:r>
            <a:r>
              <a:rPr lang="en-AU" sz="2200" dirty="0" smtClean="0">
                <a:effectLst/>
                <a:latin typeface="Baskerville"/>
                <a:cs typeface="Baskerville"/>
              </a:rPr>
              <a:t>                         (b) </a:t>
            </a:r>
            <a:r>
              <a:rPr lang="en-AU" sz="2200" i="1" dirty="0" err="1" smtClean="0">
                <a:effectLst/>
                <a:latin typeface="Baskerville"/>
                <a:cs typeface="Baskerville"/>
              </a:rPr>
              <a:t>Bg</a:t>
            </a:r>
            <a:r>
              <a:rPr lang="en-AU" sz="2200" i="1" dirty="0" smtClean="0">
                <a:effectLst/>
                <a:latin typeface="Baskerville"/>
                <a:cs typeface="Baskerville"/>
              </a:rPr>
              <a:t>(</a:t>
            </a:r>
            <a:r>
              <a:rPr lang="en-AU" sz="2200" dirty="0" smtClean="0">
                <a:effectLst/>
                <a:latin typeface="Baskerville"/>
                <a:cs typeface="Baskerville"/>
              </a:rPr>
              <a:t>2,4</a:t>
            </a:r>
            <a:r>
              <a:rPr lang="en-AU" sz="2200" i="1" dirty="0" smtClean="0">
                <a:effectLst/>
                <a:latin typeface="Baskerville"/>
                <a:cs typeface="Baskerville"/>
              </a:rPr>
              <a:t>)</a:t>
            </a:r>
            <a:r>
              <a:rPr lang="en-AU" sz="2200" i="1" dirty="0">
                <a:effectLst/>
                <a:latin typeface="Baskerville"/>
                <a:cs typeface="Baskerville"/>
              </a:rPr>
              <a:t>; </a:t>
            </a:r>
            <a:r>
              <a:rPr lang="en-AU" sz="2200" i="1" dirty="0" err="1" smtClean="0">
                <a:effectLst/>
                <a:latin typeface="Baskerville"/>
                <a:cs typeface="Baskerville"/>
              </a:rPr>
              <a:t>uBg</a:t>
            </a:r>
            <a:r>
              <a:rPr lang="en-AU" sz="2200" i="1" dirty="0" smtClean="0">
                <a:effectLst/>
                <a:latin typeface="Baskerville"/>
                <a:cs typeface="Baskerville"/>
              </a:rPr>
              <a:t>(</a:t>
            </a:r>
            <a:r>
              <a:rPr lang="en-AU" sz="2200" dirty="0" smtClean="0">
                <a:effectLst/>
                <a:latin typeface="Baskerville"/>
                <a:cs typeface="Baskerville"/>
              </a:rPr>
              <a:t>2,4</a:t>
            </a:r>
            <a:r>
              <a:rPr lang="en-AU" sz="2200" i="1" dirty="0" smtClean="0">
                <a:effectLst/>
                <a:latin typeface="Baskerville"/>
                <a:cs typeface="Baskerville"/>
              </a:rPr>
              <a:t>)</a:t>
            </a:r>
            <a:endParaRPr lang="en-AU" sz="2200" i="1" dirty="0">
              <a:effectLst/>
              <a:latin typeface="Baskerville"/>
              <a:cs typeface="Baskerville"/>
            </a:endParaRPr>
          </a:p>
          <a:p>
            <a:pPr>
              <a:lnSpc>
                <a:spcPct val="125000"/>
              </a:lnSpc>
            </a:pPr>
            <a:endParaRPr lang="en-AU" sz="2200" i="1" dirty="0">
              <a:effectLst/>
              <a:latin typeface="Baskerville"/>
              <a:cs typeface="Baskerville"/>
            </a:endParaRPr>
          </a:p>
          <a:p>
            <a:pPr marL="457200" indent="-457200">
              <a:lnSpc>
                <a:spcPct val="125000"/>
              </a:lnSpc>
              <a:buAutoNum type="alphaLcParenBoth"/>
            </a:pPr>
            <a:endParaRPr lang="en-AU" sz="2200" dirty="0" smtClean="0">
              <a:effectLst/>
              <a:latin typeface="Baskerville"/>
              <a:cs typeface="Baskerville"/>
            </a:endParaRPr>
          </a:p>
          <a:p>
            <a:pPr>
              <a:lnSpc>
                <a:spcPct val="125000"/>
              </a:lnSpc>
            </a:pPr>
            <a:endParaRPr lang="en-AU" sz="2200" dirty="0">
              <a:effectLst/>
              <a:latin typeface="Baskerville"/>
              <a:cs typeface="Baskerville"/>
            </a:endParaRPr>
          </a:p>
          <a:p>
            <a:pPr>
              <a:lnSpc>
                <a:spcPct val="125000"/>
              </a:lnSpc>
            </a:pPr>
            <a:endParaRPr lang="en-AU" sz="2200" dirty="0" smtClean="0">
              <a:effectLst/>
              <a:latin typeface="Baskerville"/>
              <a:cs typeface="Baskerville"/>
            </a:endParaRPr>
          </a:p>
          <a:p>
            <a:pPr>
              <a:lnSpc>
                <a:spcPct val="125000"/>
              </a:lnSpc>
            </a:pPr>
            <a:r>
              <a:rPr lang="en-AU" sz="2200" dirty="0" smtClean="0">
                <a:effectLst/>
                <a:latin typeface="Baskerville"/>
                <a:cs typeface="Baskerville"/>
              </a:rPr>
              <a:t>			       </a:t>
            </a:r>
          </a:p>
          <a:p>
            <a:pPr>
              <a:lnSpc>
                <a:spcPct val="125000"/>
              </a:lnSpc>
            </a:pPr>
            <a:r>
              <a:rPr lang="en-AU" sz="2200" dirty="0">
                <a:effectLst/>
                <a:latin typeface="Baskerville"/>
                <a:cs typeface="Baskerville"/>
              </a:rPr>
              <a:t> </a:t>
            </a:r>
            <a:r>
              <a:rPr lang="en-AU" sz="2200" dirty="0" smtClean="0">
                <a:effectLst/>
                <a:latin typeface="Baskerville"/>
                <a:cs typeface="Baskerville"/>
              </a:rPr>
              <a:t>                                       </a:t>
            </a:r>
          </a:p>
          <a:p>
            <a:pPr>
              <a:lnSpc>
                <a:spcPct val="125000"/>
              </a:lnSpc>
            </a:pPr>
            <a:endParaRPr lang="en-AU" sz="2200" dirty="0">
              <a:effectLst/>
              <a:latin typeface="Baskerville"/>
              <a:cs typeface="Baskerville"/>
            </a:endParaRPr>
          </a:p>
          <a:p>
            <a:pPr>
              <a:lnSpc>
                <a:spcPct val="125000"/>
              </a:lnSpc>
            </a:pPr>
            <a:endParaRPr lang="en-AU" sz="2200" dirty="0" smtClean="0">
              <a:effectLst/>
              <a:latin typeface="Baskerville"/>
              <a:cs typeface="Baskerville"/>
            </a:endParaRPr>
          </a:p>
          <a:p>
            <a:pPr>
              <a:lnSpc>
                <a:spcPct val="125000"/>
              </a:lnSpc>
            </a:pPr>
            <a:r>
              <a:rPr lang="en-AU" sz="2200" dirty="0">
                <a:effectLst/>
                <a:latin typeface="Baskerville"/>
                <a:cs typeface="Baskerville"/>
              </a:rPr>
              <a:t> </a:t>
            </a:r>
            <a:r>
              <a:rPr lang="en-AU" sz="2200" dirty="0" smtClean="0">
                <a:effectLst/>
                <a:latin typeface="Baskerville"/>
                <a:cs typeface="Baskerville"/>
              </a:rPr>
              <a:t>     				</a:t>
            </a:r>
          </a:p>
          <a:p>
            <a:pPr>
              <a:lnSpc>
                <a:spcPct val="125000"/>
              </a:lnSpc>
            </a:pPr>
            <a:r>
              <a:rPr lang="en-AU" sz="2200" dirty="0">
                <a:effectLst/>
                <a:latin typeface="Baskerville"/>
                <a:cs typeface="Baskerville"/>
              </a:rPr>
              <a:t> </a:t>
            </a:r>
            <a:r>
              <a:rPr lang="en-AU" sz="2200" dirty="0" smtClean="0">
                <a:effectLst/>
                <a:latin typeface="Baskerville"/>
                <a:cs typeface="Baskerville"/>
              </a:rPr>
              <a:t>					    (c) </a:t>
            </a:r>
            <a:r>
              <a:rPr lang="en-AU" sz="2200" i="1" dirty="0" err="1" smtClean="0">
                <a:effectLst/>
                <a:latin typeface="Baskerville"/>
                <a:cs typeface="Baskerville"/>
              </a:rPr>
              <a:t>Bg</a:t>
            </a:r>
            <a:r>
              <a:rPr lang="en-AU" sz="2200" i="1" dirty="0" smtClean="0">
                <a:effectLst/>
                <a:latin typeface="Baskerville"/>
                <a:cs typeface="Baskerville"/>
              </a:rPr>
              <a:t>(</a:t>
            </a:r>
            <a:r>
              <a:rPr lang="en-AU" sz="2200" dirty="0" smtClean="0">
                <a:effectLst/>
                <a:latin typeface="Baskerville"/>
                <a:cs typeface="Baskerville"/>
              </a:rPr>
              <a:t>3,3</a:t>
            </a:r>
            <a:r>
              <a:rPr lang="en-AU" sz="2200" i="1" dirty="0" smtClean="0">
                <a:effectLst/>
                <a:latin typeface="Baskerville"/>
                <a:cs typeface="Baskerville"/>
              </a:rPr>
              <a:t>)</a:t>
            </a:r>
            <a:r>
              <a:rPr lang="en-AU" sz="2200" i="1" dirty="0">
                <a:effectLst/>
                <a:latin typeface="Baskerville"/>
                <a:cs typeface="Baskerville"/>
              </a:rPr>
              <a:t>; </a:t>
            </a:r>
            <a:r>
              <a:rPr lang="en-AU" sz="2200" i="1" dirty="0" err="1" smtClean="0">
                <a:effectLst/>
                <a:latin typeface="Baskerville"/>
                <a:cs typeface="Baskerville"/>
              </a:rPr>
              <a:t>uBg</a:t>
            </a:r>
            <a:r>
              <a:rPr lang="en-AU" sz="2200" i="1" dirty="0" smtClean="0">
                <a:effectLst/>
                <a:latin typeface="Baskerville"/>
                <a:cs typeface="Baskerville"/>
              </a:rPr>
              <a:t>(</a:t>
            </a:r>
            <a:r>
              <a:rPr lang="en-AU" sz="2200" dirty="0" smtClean="0">
                <a:effectLst/>
                <a:latin typeface="Baskerville"/>
                <a:cs typeface="Baskerville"/>
              </a:rPr>
              <a:t>3,3</a:t>
            </a:r>
            <a:r>
              <a:rPr lang="en-AU" sz="2200" i="1" dirty="0" smtClean="0">
                <a:effectLst/>
                <a:latin typeface="Baskerville"/>
                <a:cs typeface="Baskerville"/>
              </a:rPr>
              <a:t>)</a:t>
            </a:r>
          </a:p>
          <a:p>
            <a:pPr>
              <a:lnSpc>
                <a:spcPct val="125000"/>
              </a:lnSpc>
            </a:pPr>
            <a:endParaRPr lang="en-AU" sz="1000" i="1" dirty="0">
              <a:effectLst/>
              <a:latin typeface="Baskerville"/>
              <a:cs typeface="Baskerville"/>
            </a:endParaRPr>
          </a:p>
          <a:p>
            <a:pPr algn="just">
              <a:lnSpc>
                <a:spcPct val="125000"/>
              </a:lnSpc>
            </a:pPr>
            <a:r>
              <a:rPr lang="en-AU" sz="2200" b="1" dirty="0" smtClean="0">
                <a:effectLst/>
                <a:latin typeface="Baskerville"/>
                <a:cs typeface="Baskerville"/>
              </a:rPr>
              <a:t>Figure 2</a:t>
            </a:r>
            <a:r>
              <a:rPr lang="en-AU" sz="2200" dirty="0" smtClean="0">
                <a:effectLst/>
                <a:latin typeface="Baskerville"/>
                <a:cs typeface="Baskerville"/>
              </a:rPr>
              <a:t>: Original de Bruijn graphs (left) and analogous unoriented de Bruijn graphs (right) </a:t>
            </a:r>
            <a:r>
              <a:rPr lang="en-AU" sz="2000" dirty="0" smtClean="0">
                <a:effectLst/>
              </a:rPr>
              <a:t>which contain </a:t>
            </a:r>
          </a:p>
          <a:p>
            <a:pPr algn="just">
              <a:lnSpc>
                <a:spcPct val="125000"/>
              </a:lnSpc>
            </a:pPr>
            <a:r>
              <a:rPr lang="en-AU" sz="2000" dirty="0" smtClean="0">
                <a:effectLst/>
              </a:rPr>
              <a:t>(</a:t>
            </a:r>
            <a:r>
              <a:rPr lang="en-AU" sz="2000" i="1" dirty="0" err="1">
                <a:effectLst/>
              </a:rPr>
              <a:t>k</a:t>
            </a:r>
            <a:r>
              <a:rPr lang="en-AU" sz="2000" i="1" baseline="30000" dirty="0" err="1">
                <a:effectLst/>
              </a:rPr>
              <a:t>n</a:t>
            </a:r>
            <a:r>
              <a:rPr lang="en-AU" sz="2000" dirty="0" err="1">
                <a:effectLst/>
              </a:rPr>
              <a:t>+</a:t>
            </a:r>
            <a:r>
              <a:rPr lang="en-AU" sz="2000" i="1" dirty="0" err="1" smtClean="0">
                <a:effectLst/>
              </a:rPr>
              <a:t>k</a:t>
            </a:r>
            <a:r>
              <a:rPr lang="en-AU" sz="2000" i="1" baseline="30000" dirty="0" err="1" smtClean="0">
                <a:effectLst/>
              </a:rPr>
              <a:t>n</a:t>
            </a:r>
            <a:r>
              <a:rPr lang="en-AU" sz="2000" baseline="30000" dirty="0">
                <a:effectLst/>
              </a:rPr>
              <a:t>/</a:t>
            </a:r>
            <a:r>
              <a:rPr lang="en-AU" sz="2000" baseline="30000" dirty="0" smtClean="0">
                <a:effectLst/>
              </a:rPr>
              <a:t>2</a:t>
            </a:r>
            <a:r>
              <a:rPr lang="en-AU" sz="2000" dirty="0" smtClean="0">
                <a:effectLst/>
              </a:rPr>
              <a:t>)</a:t>
            </a:r>
            <a:r>
              <a:rPr lang="en-AU" sz="2000" dirty="0">
                <a:effectLst/>
              </a:rPr>
              <a:t>/2 vertices </a:t>
            </a:r>
            <a:r>
              <a:rPr lang="en-AU" sz="2000" dirty="0" smtClean="0">
                <a:effectLst/>
              </a:rPr>
              <a:t>labelled </a:t>
            </a:r>
            <a:r>
              <a:rPr lang="en-AU" sz="2000" dirty="0">
                <a:effectLst/>
              </a:rPr>
              <a:t>by the equivalence classes [</a:t>
            </a:r>
            <a:r>
              <a:rPr lang="en-AU" sz="2000" b="1" dirty="0">
                <a:effectLst/>
              </a:rPr>
              <a:t>v</a:t>
            </a:r>
            <a:r>
              <a:rPr lang="en-AU" sz="2000" dirty="0">
                <a:effectLst/>
              </a:rPr>
              <a:t>] of </a:t>
            </a:r>
            <a:r>
              <a:rPr lang="en-AU" sz="2000" i="1" dirty="0">
                <a:effectLst/>
              </a:rPr>
              <a:t>k</a:t>
            </a:r>
            <a:r>
              <a:rPr lang="en-AU" sz="2000" dirty="0" smtClean="0">
                <a:effectLst/>
              </a:rPr>
              <a:t>-</a:t>
            </a:r>
            <a:r>
              <a:rPr lang="en-AU" sz="2000" dirty="0" err="1" smtClean="0">
                <a:effectLst/>
              </a:rPr>
              <a:t>ary</a:t>
            </a:r>
            <a:r>
              <a:rPr lang="en-AU" sz="2000" dirty="0" smtClean="0">
                <a:effectLst/>
              </a:rPr>
              <a:t> </a:t>
            </a:r>
            <a:r>
              <a:rPr lang="en-AU" sz="2000" dirty="0">
                <a:effectLst/>
              </a:rPr>
              <a:t>words of </a:t>
            </a:r>
            <a:r>
              <a:rPr lang="en-AU" sz="2000" dirty="0" smtClean="0">
                <a:effectLst/>
              </a:rPr>
              <a:t>length (</a:t>
            </a:r>
            <a:r>
              <a:rPr lang="en-AU" sz="2000" i="1" dirty="0" smtClean="0">
                <a:effectLst/>
              </a:rPr>
              <a:t>n</a:t>
            </a:r>
            <a:r>
              <a:rPr lang="en-AU" sz="2000" dirty="0" smtClean="0">
                <a:effectLst/>
              </a:rPr>
              <a:t> – 1). </a:t>
            </a:r>
            <a:r>
              <a:rPr lang="en-AU" sz="2000" dirty="0">
                <a:effectLst/>
              </a:rPr>
              <a:t>There is an (undirected) edge [</a:t>
            </a:r>
            <a:r>
              <a:rPr lang="en-AU" sz="2000" b="1" dirty="0">
                <a:effectLst/>
              </a:rPr>
              <a:t>v</a:t>
            </a:r>
            <a:r>
              <a:rPr lang="en-AU" sz="2000" dirty="0" smtClean="0">
                <a:effectLst/>
              </a:rPr>
              <a:t>] </a:t>
            </a:r>
            <a:r>
              <a:rPr lang="en-US" sz="2000" dirty="0">
                <a:effectLst/>
                <a:latin typeface="Baskerville"/>
                <a:cs typeface="Baskerville"/>
              </a:rPr>
              <a:t>→</a:t>
            </a:r>
            <a:r>
              <a:rPr lang="en-AU" sz="2000" dirty="0" smtClean="0">
                <a:effectLst/>
              </a:rPr>
              <a:t> [</a:t>
            </a:r>
            <a:r>
              <a:rPr lang="en-AU" sz="2000" b="1" dirty="0">
                <a:effectLst/>
              </a:rPr>
              <a:t>w</a:t>
            </a:r>
            <a:r>
              <a:rPr lang="en-AU" sz="2000" dirty="0">
                <a:effectLst/>
              </a:rPr>
              <a:t>] if </a:t>
            </a:r>
            <a:r>
              <a:rPr lang="en-AU" sz="2000" b="1" dirty="0">
                <a:effectLst/>
              </a:rPr>
              <a:t>v</a:t>
            </a:r>
            <a:r>
              <a:rPr lang="en-AU" sz="2000" dirty="0">
                <a:effectLst/>
              </a:rPr>
              <a:t> </a:t>
            </a:r>
            <a:r>
              <a:rPr lang="en-US" sz="2000" dirty="0">
                <a:effectLst/>
                <a:latin typeface="Baskerville"/>
                <a:cs typeface="Baskerville"/>
              </a:rPr>
              <a:t>→</a:t>
            </a:r>
            <a:r>
              <a:rPr lang="en-AU" sz="2000" dirty="0" smtClean="0">
                <a:effectLst/>
              </a:rPr>
              <a:t> </a:t>
            </a:r>
            <a:r>
              <a:rPr lang="en-AU" sz="2000" b="1" dirty="0">
                <a:effectLst/>
              </a:rPr>
              <a:t>w</a:t>
            </a:r>
            <a:r>
              <a:rPr lang="en-AU" sz="2000" dirty="0">
                <a:effectLst/>
              </a:rPr>
              <a:t> or </a:t>
            </a:r>
            <a:r>
              <a:rPr lang="en-AU" sz="2000" b="1" dirty="0">
                <a:effectLst/>
              </a:rPr>
              <a:t>v</a:t>
            </a:r>
            <a:r>
              <a:rPr lang="en-AU" sz="2000" dirty="0">
                <a:effectLst/>
              </a:rPr>
              <a:t> </a:t>
            </a:r>
            <a:r>
              <a:rPr lang="en-US" sz="2000" dirty="0">
                <a:effectLst/>
                <a:latin typeface="Baskerville"/>
                <a:cs typeface="Baskerville"/>
              </a:rPr>
              <a:t>→</a:t>
            </a:r>
            <a:r>
              <a:rPr lang="en-AU" sz="2000" dirty="0" smtClean="0">
                <a:effectLst/>
              </a:rPr>
              <a:t> </a:t>
            </a:r>
            <a:r>
              <a:rPr lang="en-AU" sz="2000" b="1" dirty="0" smtClean="0">
                <a:effectLst/>
              </a:rPr>
              <a:t>w’</a:t>
            </a:r>
            <a:r>
              <a:rPr lang="en-AU" sz="2000" dirty="0" smtClean="0">
                <a:effectLst/>
              </a:rPr>
              <a:t> </a:t>
            </a:r>
            <a:r>
              <a:rPr lang="en-AU" sz="2000" dirty="0">
                <a:effectLst/>
              </a:rPr>
              <a:t>is a (directed) edge in the de Bruijn graph </a:t>
            </a:r>
            <a:r>
              <a:rPr lang="en-AU" sz="2000" i="1" dirty="0" err="1">
                <a:effectLst/>
              </a:rPr>
              <a:t>Bg</a:t>
            </a:r>
            <a:r>
              <a:rPr lang="en-AU" sz="2000" i="1" dirty="0">
                <a:effectLst/>
              </a:rPr>
              <a:t>(</a:t>
            </a:r>
            <a:r>
              <a:rPr lang="en-AU" sz="2000" i="1" dirty="0" err="1">
                <a:effectLst/>
              </a:rPr>
              <a:t>k,n</a:t>
            </a:r>
            <a:r>
              <a:rPr lang="en-AU" sz="2000" i="1" dirty="0" smtClean="0">
                <a:effectLst/>
              </a:rPr>
              <a:t>).</a:t>
            </a:r>
            <a:endParaRPr lang="en-AU" sz="2000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100206" y="18516600"/>
            <a:ext cx="11932843" cy="993234"/>
            <a:chOff x="3276600" y="19380720"/>
            <a:chExt cx="17192454" cy="952218"/>
          </a:xfrm>
        </p:grpSpPr>
        <p:sp>
          <p:nvSpPr>
            <p:cNvPr id="78" name="Text Box 248"/>
            <p:cNvSpPr txBox="1">
              <a:spLocks noChangeArrowheads="1"/>
            </p:cNvSpPr>
            <p:nvPr/>
          </p:nvSpPr>
          <p:spPr bwMode="auto">
            <a:xfrm>
              <a:off x="3276600" y="19380720"/>
              <a:ext cx="17192454" cy="952218"/>
            </a:xfrm>
            <a:prstGeom prst="rect">
              <a:avLst/>
            </a:prstGeom>
            <a:solidFill>
              <a:srgbClr val="BB67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79" name="Text Box 248"/>
            <p:cNvSpPr txBox="1">
              <a:spLocks noChangeArrowheads="1"/>
            </p:cNvSpPr>
            <p:nvPr/>
          </p:nvSpPr>
          <p:spPr bwMode="auto">
            <a:xfrm>
              <a:off x="3418520" y="19489490"/>
              <a:ext cx="16905430" cy="774259"/>
            </a:xfrm>
            <a:prstGeom prst="rect">
              <a:avLst/>
            </a:prstGeom>
            <a:solidFill>
              <a:srgbClr val="BB67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Baskerville"/>
                  <a:ea typeface="SimSun" pitchFamily="2" charset="-122"/>
                  <a:cs typeface="Baskerville"/>
                </a:rPr>
                <a:t>FUTURE WORK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Baskerville"/>
                <a:ea typeface="SimSun" pitchFamily="2" charset="-122"/>
                <a:cs typeface="Baskerville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089601" y="19507198"/>
            <a:ext cx="11943448" cy="7459978"/>
            <a:chOff x="31089601" y="20223970"/>
            <a:chExt cx="11943448" cy="11957296"/>
          </a:xfrm>
        </p:grpSpPr>
        <p:sp>
          <p:nvSpPr>
            <p:cNvPr id="48" name="Text Box 261"/>
            <p:cNvSpPr txBox="1">
              <a:spLocks noChangeArrowheads="1"/>
            </p:cNvSpPr>
            <p:nvPr/>
          </p:nvSpPr>
          <p:spPr bwMode="auto">
            <a:xfrm>
              <a:off x="31089601" y="20223970"/>
              <a:ext cx="6278004" cy="11957296"/>
            </a:xfrm>
            <a:prstGeom prst="rect">
              <a:avLst/>
            </a:prstGeom>
            <a:solidFill>
              <a:schemeClr val="bg1"/>
            </a:solidFill>
            <a:ln w="57150" cmpd="thinThick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2880" tIns="91440" rIns="182880" bIns="182880">
              <a:no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25000"/>
                </a:lnSpc>
              </a:pPr>
              <a:r>
                <a:rPr lang="en-AU" sz="3000" dirty="0" err="1" smtClean="0">
                  <a:effectLst/>
                  <a:latin typeface="Baskerville SemiBold Italic"/>
                  <a:cs typeface="Baskerville SemiBold Italic"/>
                </a:rPr>
                <a:t>uB</a:t>
              </a:r>
              <a:r>
                <a:rPr lang="en-AU" sz="3000" dirty="0" smtClean="0">
                  <a:effectLst/>
                  <a:latin typeface="Baskerville SemiBold Italic"/>
                  <a:cs typeface="Baskerville SemiBold Italic"/>
                </a:rPr>
                <a:t>(</a:t>
              </a:r>
              <a:r>
                <a:rPr lang="en-AU" sz="3000" dirty="0" err="1" smtClean="0">
                  <a:effectLst/>
                  <a:latin typeface="Baskerville SemiBold Italic"/>
                  <a:cs typeface="Baskerville SemiBold Italic"/>
                </a:rPr>
                <a:t>k,n</a:t>
              </a:r>
              <a:r>
                <a:rPr lang="en-AU" sz="3000" dirty="0" smtClean="0">
                  <a:effectLst/>
                  <a:latin typeface="Baskerville SemiBold Italic"/>
                  <a:cs typeface="Baskerville SemiBold Italic"/>
                </a:rPr>
                <a:t>) of suboptimal length</a:t>
              </a:r>
            </a:p>
            <a:p>
              <a:pPr algn="just">
                <a:lnSpc>
                  <a:spcPct val="125000"/>
                </a:lnSpc>
              </a:pPr>
              <a:r>
                <a:rPr lang="en-AU" sz="2800" dirty="0" smtClean="0">
                  <a:effectLst/>
                  <a:latin typeface="Baskerville"/>
                  <a:cs typeface="Baskerville"/>
                </a:rPr>
                <a:t>What is the minimum length of existing unoriented de Bruijn sequences where either </a:t>
              </a:r>
              <a:r>
                <a:rPr lang="en-AU" sz="2800" i="1" dirty="0" smtClean="0">
                  <a:effectLst/>
                  <a:latin typeface="Baskerville"/>
                  <a:cs typeface="Baskerville"/>
                </a:rPr>
                <a:t>k </a:t>
              </a:r>
              <a:r>
                <a:rPr lang="en-AU" sz="2800" dirty="0" smtClean="0">
                  <a:effectLst/>
                  <a:latin typeface="Baskerville"/>
                  <a:cs typeface="Baskerville"/>
                </a:rPr>
                <a:t>or</a:t>
              </a:r>
              <a:r>
                <a:rPr lang="en-AU" sz="2800" i="1" dirty="0" smtClean="0">
                  <a:effectLst/>
                  <a:latin typeface="Baskerville"/>
                  <a:cs typeface="Baskerville"/>
                </a:rPr>
                <a:t> n </a:t>
              </a:r>
              <a:r>
                <a:rPr lang="en-AU" sz="2800" dirty="0" smtClean="0">
                  <a:effectLst/>
                  <a:latin typeface="Baskerville"/>
                  <a:cs typeface="Baskerville"/>
                </a:rPr>
                <a:t>is greater than 3? These sequences would be constructed in such a way that </a:t>
              </a:r>
              <a:r>
                <a:rPr lang="en-AU" sz="2800" dirty="0">
                  <a:effectLst/>
                  <a:latin typeface="Baskerville"/>
                  <a:cs typeface="Baskerville"/>
                </a:rPr>
                <a:t>the minimum number of edges </a:t>
              </a:r>
              <a:r>
                <a:rPr lang="en-AU" sz="2800" dirty="0" smtClean="0">
                  <a:effectLst/>
                  <a:latin typeface="Baskerville"/>
                  <a:cs typeface="Baskerville"/>
                </a:rPr>
                <a:t>are repeated </a:t>
              </a:r>
              <a:r>
                <a:rPr lang="en-AU" sz="2800" dirty="0">
                  <a:effectLst/>
                  <a:latin typeface="Baskerville"/>
                  <a:cs typeface="Baskerville"/>
                </a:rPr>
                <a:t>in </a:t>
              </a:r>
              <a:r>
                <a:rPr lang="en-AU" sz="2800" i="1" dirty="0" err="1">
                  <a:effectLst/>
                  <a:latin typeface="Baskerville"/>
                  <a:cs typeface="Baskerville"/>
                </a:rPr>
                <a:t>uBg</a:t>
              </a:r>
              <a:r>
                <a:rPr lang="en-AU" sz="2800" i="1" dirty="0">
                  <a:effectLst/>
                  <a:latin typeface="Baskerville"/>
                  <a:cs typeface="Baskerville"/>
                </a:rPr>
                <a:t>(</a:t>
              </a:r>
              <a:r>
                <a:rPr lang="en-AU" sz="2800" i="1" dirty="0" err="1">
                  <a:effectLst/>
                  <a:latin typeface="Baskerville"/>
                  <a:cs typeface="Baskerville"/>
                </a:rPr>
                <a:t>k</a:t>
              </a:r>
              <a:r>
                <a:rPr lang="en-AU" sz="2800" i="1" dirty="0" err="1" smtClean="0">
                  <a:effectLst/>
                  <a:latin typeface="Baskerville"/>
                  <a:cs typeface="Baskerville"/>
                </a:rPr>
                <a:t>,n</a:t>
              </a:r>
              <a:r>
                <a:rPr lang="en-AU" sz="2800" i="1" dirty="0" smtClean="0">
                  <a:effectLst/>
                  <a:latin typeface="Baskerville"/>
                  <a:cs typeface="Baskerville"/>
                </a:rPr>
                <a:t>) </a:t>
              </a:r>
              <a:r>
                <a:rPr lang="en-AU" sz="2800" dirty="0" smtClean="0">
                  <a:effectLst/>
                  <a:latin typeface="Baskerville"/>
                  <a:cs typeface="Baskerville"/>
                </a:rPr>
                <a:t>in order for the </a:t>
              </a:r>
              <a:r>
                <a:rPr lang="en-AU" sz="2800" dirty="0">
                  <a:effectLst/>
                  <a:latin typeface="Baskerville"/>
                  <a:cs typeface="Baskerville"/>
                </a:rPr>
                <a:t>resulting graph </a:t>
              </a:r>
              <a:r>
                <a:rPr lang="en-AU" sz="2800" dirty="0" smtClean="0">
                  <a:effectLst/>
                  <a:latin typeface="Baskerville"/>
                  <a:cs typeface="Baskerville"/>
                </a:rPr>
                <a:t>to have an alternating </a:t>
              </a:r>
              <a:r>
                <a:rPr lang="en-AU" sz="2800" dirty="0">
                  <a:effectLst/>
                  <a:latin typeface="Baskerville"/>
                  <a:cs typeface="Baskerville"/>
                </a:rPr>
                <a:t>Eulerian </a:t>
              </a:r>
              <a:r>
                <a:rPr lang="en-AU" sz="2800" dirty="0" smtClean="0">
                  <a:effectLst/>
                  <a:latin typeface="Baskerville"/>
                  <a:cs typeface="Baskerville"/>
                </a:rPr>
                <a:t>path, as in Fig. 5.</a:t>
              </a:r>
            </a:p>
            <a:p>
              <a:pPr algn="just">
                <a:lnSpc>
                  <a:spcPct val="125000"/>
                </a:lnSpc>
              </a:pPr>
              <a:endParaRPr lang="en-AU" sz="2800" dirty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5000"/>
                </a:lnSpc>
              </a:pPr>
              <a:r>
                <a:rPr lang="en-AU" sz="2800" dirty="0" smtClean="0">
                  <a:effectLst/>
                  <a:latin typeface="Baskerville"/>
                  <a:cs typeface="Baskerville"/>
                </a:rPr>
                <a:t>(a) </a:t>
              </a:r>
              <a:r>
                <a:rPr lang="en-AU" sz="2800" dirty="0" smtClean="0">
                  <a:effectLst/>
                  <a:latin typeface="Baskerville SemiBold"/>
                  <a:cs typeface="Baskerville SemiBold"/>
                </a:rPr>
                <a:t>00001011001111</a:t>
              </a:r>
              <a:endParaRPr lang="en-AU" sz="2800" dirty="0">
                <a:effectLst/>
                <a:latin typeface="Baskerville SemiBold"/>
                <a:cs typeface="Baskerville SemiBold"/>
              </a:endParaRPr>
            </a:p>
            <a:p>
              <a:pPr algn="just">
                <a:lnSpc>
                  <a:spcPct val="125000"/>
                </a:lnSpc>
              </a:pPr>
              <a:r>
                <a:rPr lang="en-AU" sz="2800" dirty="0" smtClean="0">
                  <a:effectLst/>
                  <a:latin typeface="Baskerville"/>
                  <a:cs typeface="Baskerville"/>
                </a:rPr>
                <a:t>(b) </a:t>
              </a:r>
              <a:r>
                <a:rPr lang="en-AU" sz="2800" dirty="0" smtClean="0">
                  <a:effectLst/>
                  <a:latin typeface="Baskerville SemiBold"/>
                  <a:cs typeface="Baskerville SemiBold"/>
                </a:rPr>
                <a:t>00000100011101100101011111</a:t>
              </a:r>
            </a:p>
            <a:p>
              <a:pPr>
                <a:lnSpc>
                  <a:spcPct val="125000"/>
                </a:lnSpc>
              </a:pPr>
              <a:endParaRPr lang="en-AU" sz="2800" dirty="0">
                <a:effectLst/>
                <a:latin typeface="Baskerville"/>
                <a:cs typeface="Baskerville"/>
              </a:endParaRPr>
            </a:p>
            <a:p>
              <a:pPr>
                <a:lnSpc>
                  <a:spcPct val="125000"/>
                </a:lnSpc>
              </a:pPr>
              <a:endParaRPr lang="en-AU" sz="2800" dirty="0" smtClean="0">
                <a:effectLst/>
                <a:latin typeface="Baskerville"/>
                <a:cs typeface="Baskerville"/>
              </a:endParaRPr>
            </a:p>
          </p:txBody>
        </p:sp>
        <p:sp>
          <p:nvSpPr>
            <p:cNvPr id="118" name="Text Box 261"/>
            <p:cNvSpPr txBox="1">
              <a:spLocks noChangeArrowheads="1"/>
            </p:cNvSpPr>
            <p:nvPr/>
          </p:nvSpPr>
          <p:spPr bwMode="auto">
            <a:xfrm>
              <a:off x="37261801" y="20223970"/>
              <a:ext cx="5771248" cy="11951192"/>
            </a:xfrm>
            <a:prstGeom prst="rect">
              <a:avLst/>
            </a:prstGeom>
            <a:solidFill>
              <a:schemeClr val="bg1"/>
            </a:solidFill>
            <a:ln w="57150" cmpd="thinThick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2880" tIns="91440" rIns="182880" bIns="182880">
              <a:no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25000"/>
                </a:lnSpc>
              </a:pPr>
              <a:endParaRPr lang="en-AU" sz="3000" dirty="0" smtClean="0">
                <a:effectLst/>
                <a:latin typeface="Baskerville"/>
                <a:cs typeface="Baskerville"/>
              </a:endParaRPr>
            </a:p>
            <a:p>
              <a:pPr>
                <a:lnSpc>
                  <a:spcPct val="125000"/>
                </a:lnSpc>
              </a:pPr>
              <a:endParaRPr lang="en-AU" sz="3000" dirty="0">
                <a:effectLst/>
                <a:latin typeface="Baskerville"/>
                <a:cs typeface="Baskerville"/>
              </a:endParaRPr>
            </a:p>
            <a:p>
              <a:pPr>
                <a:lnSpc>
                  <a:spcPct val="125000"/>
                </a:lnSpc>
              </a:pPr>
              <a:endParaRPr lang="en-AU" sz="3000" dirty="0" smtClean="0">
                <a:effectLst/>
                <a:latin typeface="Baskerville"/>
                <a:cs typeface="Baskerville"/>
              </a:endParaRPr>
            </a:p>
            <a:p>
              <a:pPr>
                <a:lnSpc>
                  <a:spcPct val="125000"/>
                </a:lnSpc>
              </a:pPr>
              <a:endParaRPr lang="en-AU" sz="3000" dirty="0">
                <a:effectLst/>
                <a:latin typeface="Baskerville"/>
                <a:cs typeface="Baskerville"/>
              </a:endParaRPr>
            </a:p>
            <a:p>
              <a:pPr>
                <a:lnSpc>
                  <a:spcPct val="125000"/>
                </a:lnSpc>
              </a:pPr>
              <a:endParaRPr lang="en-AU" sz="2800" dirty="0">
                <a:effectLst/>
                <a:latin typeface="Baskerville"/>
                <a:cs typeface="Baskerville"/>
              </a:endParaRPr>
            </a:p>
            <a:p>
              <a:pPr>
                <a:lnSpc>
                  <a:spcPct val="125000"/>
                </a:lnSpc>
              </a:pPr>
              <a:endParaRPr lang="en-AU" sz="2800" dirty="0" smtClean="0">
                <a:effectLst/>
                <a:latin typeface="Baskerville"/>
                <a:cs typeface="Baskerville"/>
              </a:endParaRPr>
            </a:p>
            <a:p>
              <a:pPr>
                <a:lnSpc>
                  <a:spcPct val="125000"/>
                </a:lnSpc>
              </a:pPr>
              <a:endParaRPr lang="en-AU" sz="2800" dirty="0">
                <a:effectLst/>
                <a:latin typeface="Baskerville"/>
                <a:cs typeface="Baskerville"/>
              </a:endParaRPr>
            </a:p>
            <a:p>
              <a:pPr>
                <a:lnSpc>
                  <a:spcPct val="125000"/>
                </a:lnSpc>
              </a:pPr>
              <a:r>
                <a:rPr lang="en-AU" sz="2200" dirty="0" smtClean="0">
                  <a:effectLst/>
                  <a:latin typeface="Baskerville"/>
                  <a:cs typeface="Baskerville"/>
                </a:rPr>
                <a:t> </a:t>
              </a:r>
              <a:endParaRPr lang="en-AU" sz="2200" dirty="0">
                <a:effectLst/>
                <a:latin typeface="Baskerville"/>
                <a:cs typeface="Baskerville"/>
              </a:endParaRPr>
            </a:p>
            <a:p>
              <a:pPr>
                <a:lnSpc>
                  <a:spcPct val="125000"/>
                </a:lnSpc>
              </a:pPr>
              <a:r>
                <a:rPr lang="en-AU" sz="2200" dirty="0" smtClean="0">
                  <a:effectLst/>
                  <a:latin typeface="Baskerville"/>
                  <a:cs typeface="Baskerville"/>
                </a:rPr>
                <a:t>     </a:t>
              </a:r>
            </a:p>
            <a:p>
              <a:pPr>
                <a:lnSpc>
                  <a:spcPct val="125000"/>
                </a:lnSpc>
              </a:pPr>
              <a:r>
                <a:rPr lang="en-AU" sz="2200" dirty="0" smtClean="0">
                  <a:effectLst/>
                  <a:latin typeface="Baskerville"/>
                  <a:cs typeface="Baskerville"/>
                </a:rPr>
                <a:t>       (a) </a:t>
              </a:r>
              <a:r>
                <a:rPr lang="en-AU" sz="2200" i="1" dirty="0" err="1">
                  <a:effectLst/>
                  <a:latin typeface="Baskerville"/>
                  <a:cs typeface="Baskerville"/>
                </a:rPr>
                <a:t>uBg</a:t>
              </a:r>
              <a:r>
                <a:rPr lang="en-AU" sz="2200" i="1" dirty="0" smtClean="0">
                  <a:effectLst/>
                  <a:latin typeface="Baskerville"/>
                  <a:cs typeface="Baskerville"/>
                </a:rPr>
                <a:t>(</a:t>
              </a:r>
              <a:r>
                <a:rPr lang="en-AU" sz="2200" dirty="0" smtClean="0">
                  <a:effectLst/>
                  <a:latin typeface="Baskerville"/>
                  <a:cs typeface="Baskerville"/>
                </a:rPr>
                <a:t>2,4</a:t>
              </a:r>
              <a:r>
                <a:rPr lang="en-AU" sz="2200" i="1" dirty="0" smtClean="0">
                  <a:effectLst/>
                  <a:latin typeface="Baskerville"/>
                  <a:cs typeface="Baskerville"/>
                </a:rPr>
                <a:t>) 	                      </a:t>
              </a:r>
              <a:r>
                <a:rPr lang="en-AU" sz="2200" dirty="0" smtClean="0">
                  <a:effectLst/>
                  <a:latin typeface="Baskerville"/>
                  <a:cs typeface="Baskerville"/>
                </a:rPr>
                <a:t>(b) </a:t>
              </a:r>
              <a:r>
                <a:rPr lang="en-AU" sz="2200" i="1" dirty="0" err="1" smtClean="0">
                  <a:effectLst/>
                  <a:latin typeface="Baskerville"/>
                  <a:cs typeface="Baskerville"/>
                </a:rPr>
                <a:t>uBg</a:t>
              </a:r>
              <a:r>
                <a:rPr lang="en-AU" sz="2200" i="1" dirty="0" smtClean="0">
                  <a:effectLst/>
                  <a:latin typeface="Baskerville"/>
                  <a:cs typeface="Baskerville"/>
                </a:rPr>
                <a:t>(</a:t>
              </a:r>
              <a:r>
                <a:rPr lang="en-AU" sz="2200" dirty="0" smtClean="0">
                  <a:effectLst/>
                  <a:latin typeface="Baskerville"/>
                  <a:cs typeface="Baskerville"/>
                </a:rPr>
                <a:t>2,5</a:t>
              </a:r>
              <a:r>
                <a:rPr lang="en-AU" sz="2200" i="1" dirty="0" smtClean="0">
                  <a:effectLst/>
                  <a:latin typeface="Baskerville"/>
                  <a:cs typeface="Baskerville"/>
                </a:rPr>
                <a:t>)</a:t>
              </a:r>
              <a:endParaRPr lang="en-AU" sz="2200" b="1" dirty="0">
                <a:effectLst/>
                <a:latin typeface="Baskerville"/>
                <a:cs typeface="Baskerville"/>
              </a:endParaRPr>
            </a:p>
            <a:p>
              <a:pPr>
                <a:lnSpc>
                  <a:spcPct val="125000"/>
                </a:lnSpc>
              </a:pPr>
              <a:endParaRPr lang="en-AU" sz="1500" b="1" dirty="0" smtClean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5000"/>
                </a:lnSpc>
              </a:pPr>
              <a:r>
                <a:rPr lang="en-AU" sz="2200" b="1" dirty="0" smtClean="0">
                  <a:effectLst/>
                  <a:latin typeface="Baskerville"/>
                  <a:cs typeface="Baskerville"/>
                </a:rPr>
                <a:t>Figure 5 (top): </a:t>
              </a:r>
              <a:r>
                <a:rPr lang="en-AU" sz="2200" dirty="0" smtClean="0">
                  <a:effectLst/>
                  <a:latin typeface="Baskerville"/>
                  <a:cs typeface="Baskerville"/>
                </a:rPr>
                <a:t>Unoriented de Bruijn graphs with additional edges (dotted) that give rise to unoriented de Bruijn sequences of suboptimal length.</a:t>
              </a:r>
            </a:p>
            <a:p>
              <a:pPr algn="just">
                <a:lnSpc>
                  <a:spcPct val="125000"/>
                </a:lnSpc>
              </a:pPr>
              <a:endParaRPr lang="en-AU" sz="2200" dirty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AU" sz="2200" b="1" dirty="0" smtClean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AU" sz="2200" b="1" dirty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AU" sz="2200" b="1" dirty="0" smtClean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AU" sz="2200" b="1" dirty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AU" sz="2200" b="1" dirty="0" smtClean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5000"/>
                </a:lnSpc>
              </a:pPr>
              <a:endParaRPr lang="en-AU" sz="2200" b="1" dirty="0" smtClean="0">
                <a:effectLst/>
                <a:latin typeface="Baskerville"/>
                <a:cs typeface="Baskerville"/>
              </a:endParaRPr>
            </a:p>
          </p:txBody>
        </p:sp>
      </p:grpSp>
      <p:pic>
        <p:nvPicPr>
          <p:cNvPr id="119" name="Picture 118" descr="udBvisual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5" r="13662" b="49037"/>
          <a:stretch/>
        </p:blipFill>
        <p:spPr>
          <a:xfrm>
            <a:off x="10039215" y="23469600"/>
            <a:ext cx="5048385" cy="5105400"/>
          </a:xfrm>
          <a:prstGeom prst="rect">
            <a:avLst/>
          </a:prstGeom>
        </p:spPr>
      </p:pic>
      <p:sp>
        <p:nvSpPr>
          <p:cNvPr id="36" name="Text Box 262"/>
          <p:cNvSpPr txBox="1">
            <a:spLocks noChangeArrowheads="1"/>
          </p:cNvSpPr>
          <p:nvPr/>
        </p:nvSpPr>
        <p:spPr bwMode="auto">
          <a:xfrm>
            <a:off x="0" y="167386"/>
            <a:ext cx="43891200" cy="371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BF0B"/>
                  </a:outerShdw>
                </a:effectLst>
              </a14:hiddenEffects>
            </a:ext>
          </a:extLst>
        </p:spPr>
        <p:txBody>
          <a:bodyPr lIns="61170" tIns="30584" rIns="61170" bIns="30584" anchor="ctr"/>
          <a:lstStyle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7500" dirty="0" smtClean="0">
                <a:effectLst/>
                <a:latin typeface="Baskerville SemiBold"/>
                <a:ea typeface="SimSun" pitchFamily="2" charset="-122"/>
                <a:cs typeface="Baskerville SemiBold"/>
              </a:rPr>
              <a:t>CONSTRUCTION AND OPTIMALITY OF UNORIENTED DE BRUIJN SEQUENCES</a:t>
            </a:r>
            <a:endParaRPr lang="en-US" altLang="zh-CN" sz="7500" dirty="0">
              <a:effectLst/>
              <a:latin typeface="Baskerville SemiBold"/>
              <a:ea typeface="SimSun" pitchFamily="2" charset="-122"/>
              <a:cs typeface="Baskerville SemiBold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5600" dirty="0" smtClean="0">
                <a:effectLst/>
                <a:latin typeface="Baskerville"/>
                <a:ea typeface="SimSun" pitchFamily="2" charset="-122"/>
                <a:cs typeface="Baskerville"/>
              </a:rPr>
              <a:t>CHRISTIE BURRIS</a:t>
            </a:r>
            <a:endParaRPr lang="en-US" altLang="zh-CN" sz="5600" dirty="0">
              <a:effectLst/>
              <a:latin typeface="Baskerville"/>
              <a:ea typeface="SimSun" pitchFamily="2" charset="-122"/>
              <a:cs typeface="Baskerville"/>
            </a:endParaRPr>
          </a:p>
          <a:p>
            <a:pPr algn="ctr"/>
            <a:r>
              <a:rPr lang="en-US" altLang="zh-CN" sz="4200" dirty="0" smtClean="0">
                <a:effectLst/>
                <a:latin typeface="Baskerville"/>
                <a:ea typeface="SimSun" pitchFamily="2" charset="-122"/>
                <a:cs typeface="Baskerville"/>
              </a:rPr>
              <a:t>COLORADO STATE UNIVERSITY</a:t>
            </a:r>
            <a:endParaRPr lang="en-US" altLang="zh-CN" sz="4200" dirty="0">
              <a:effectLst/>
              <a:latin typeface="Baskerville"/>
              <a:ea typeface="SimSun" pitchFamily="2" charset="-122"/>
              <a:cs typeface="Baskerville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31165800" y="4495800"/>
            <a:ext cx="11867248" cy="13182600"/>
            <a:chOff x="31851600" y="1600200"/>
            <a:chExt cx="11867248" cy="13838270"/>
          </a:xfrm>
        </p:grpSpPr>
        <p:sp>
          <p:nvSpPr>
            <p:cNvPr id="45" name="Text Box 244"/>
            <p:cNvSpPr txBox="1">
              <a:spLocks noChangeArrowheads="1"/>
            </p:cNvSpPr>
            <p:nvPr/>
          </p:nvSpPr>
          <p:spPr bwMode="auto">
            <a:xfrm>
              <a:off x="31851600" y="2514600"/>
              <a:ext cx="11847557" cy="12923870"/>
            </a:xfrm>
            <a:prstGeom prst="rect">
              <a:avLst/>
            </a:prstGeom>
            <a:solidFill>
              <a:schemeClr val="bg1"/>
            </a:solidFill>
            <a:ln w="57150" cmpd="thinThick">
              <a:noFill/>
              <a:miter lim="800000"/>
              <a:headEnd/>
              <a:tailEnd/>
            </a:ln>
            <a:effectLst>
              <a:glow rad="381000">
                <a:schemeClr val="bg2">
                  <a:lumMod val="10000"/>
                  <a:alpha val="75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wrap="square" lIns="182880" tIns="91440" rIns="182880" bIns="182880">
              <a:no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sz="2800" b="1" dirty="0" smtClean="0">
                  <a:effectLst/>
                  <a:latin typeface="Baskerville"/>
                  <a:cs typeface="Baskerville"/>
                </a:rPr>
                <a:t>Theorem </a:t>
              </a:r>
              <a:r>
                <a:rPr lang="en-US" sz="2800" b="1" dirty="0">
                  <a:effectLst/>
                  <a:latin typeface="Baskerville"/>
                  <a:cs typeface="Baskerville"/>
                </a:rPr>
                <a:t>1</a:t>
              </a:r>
              <a:r>
                <a:rPr lang="en-US" sz="2800" b="1" i="1" dirty="0" smtClean="0">
                  <a:effectLst/>
                  <a:latin typeface="Baskerville"/>
                  <a:cs typeface="Baskerville"/>
                </a:rPr>
                <a:t>.</a:t>
              </a:r>
              <a:r>
                <a:rPr lang="en-US" sz="2800" b="1" dirty="0" smtClean="0">
                  <a:effectLst/>
                  <a:latin typeface="Baskerville"/>
                  <a:cs typeface="Baskerville"/>
                </a:rPr>
                <a:t>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An </a:t>
              </a:r>
              <a:r>
                <a:rPr lang="en-US" sz="2800" dirty="0" err="1" smtClean="0">
                  <a:effectLst/>
                  <a:latin typeface="Baskerville"/>
                  <a:cs typeface="Baskerville"/>
                </a:rPr>
                <a:t>unoriented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 de Bruijn sequence of optimal length </a:t>
              </a:r>
              <a:r>
                <a:rPr lang="en-US" sz="2800" i="1" dirty="0" err="1">
                  <a:effectLst/>
                  <a:latin typeface="Baskerville"/>
                  <a:cs typeface="Baskerville"/>
                </a:rPr>
                <a:t>uB</a:t>
              </a:r>
              <a:r>
                <a:rPr lang="en-US" sz="2800" i="1" dirty="0">
                  <a:effectLst/>
                  <a:latin typeface="Baskerville"/>
                  <a:cs typeface="Baskerville"/>
                </a:rPr>
                <a:t>(</a:t>
              </a:r>
              <a:r>
                <a:rPr lang="en-US" sz="2800" i="1" dirty="0" err="1">
                  <a:effectLst/>
                  <a:latin typeface="Baskerville"/>
                  <a:cs typeface="Baskerville"/>
                </a:rPr>
                <a:t>k,n</a:t>
              </a:r>
              <a:r>
                <a:rPr lang="en-US" sz="2800" i="1" dirty="0">
                  <a:effectLst/>
                  <a:latin typeface="Baskerville"/>
                  <a:cs typeface="Baskerville"/>
                </a:rPr>
                <a:t>)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exists </a:t>
              </a:r>
              <a:r>
                <a:rPr lang="en-US" sz="2800" dirty="0" err="1" smtClean="0">
                  <a:effectLst/>
                  <a:latin typeface="Baskerville"/>
                  <a:cs typeface="Baskerville"/>
                </a:rPr>
                <a:t>iff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 </a:t>
              </a:r>
              <a:r>
                <a:rPr lang="en-US" sz="2800" i="1" dirty="0" smtClean="0">
                  <a:effectLst/>
                  <a:latin typeface="Baskerville"/>
                  <a:cs typeface="Baskerville"/>
                </a:rPr>
                <a:t>k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is 2 or odd and</a:t>
              </a:r>
              <a:r>
                <a:rPr lang="en-US" sz="2800" i="1" dirty="0" smtClean="0">
                  <a:effectLst/>
                  <a:latin typeface="Baskerville"/>
                  <a:cs typeface="Baskerville"/>
                </a:rPr>
                <a:t> </a:t>
              </a:r>
              <a:r>
                <a:rPr lang="en-US" sz="2800" i="1" dirty="0">
                  <a:effectLst/>
                  <a:latin typeface="Baskerville"/>
                  <a:cs typeface="Baskerville"/>
                </a:rPr>
                <a:t>n 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≤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3.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/>
              </a:r>
              <a:br>
                <a:rPr lang="en-US" sz="2800" dirty="0">
                  <a:effectLst/>
                  <a:latin typeface="Baskerville"/>
                  <a:cs typeface="Baskerville"/>
                </a:rPr>
              </a:br>
              <a:endParaRPr lang="en-US" sz="2800" dirty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sz="2800" dirty="0" smtClean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sz="2800" dirty="0" smtClean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sz="2800" dirty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sz="2800" dirty="0" smtClean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sz="2800" dirty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sz="2800" dirty="0" smtClean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sz="2800" dirty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sz="2800" dirty="0" smtClean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sz="2800" dirty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sz="2800" dirty="0" smtClean="0">
                <a:effectLst/>
                <a:latin typeface="Baskerville"/>
                <a:cs typeface="Baskerville"/>
              </a:endParaRPr>
            </a:p>
            <a:p>
              <a:pPr marL="457200" indent="-457200" algn="just">
                <a:lnSpc>
                  <a:spcPct val="120000"/>
                </a:lnSpc>
                <a:buAutoNum type="alphaLcParenBoth"/>
              </a:pPr>
              <a:r>
                <a:rPr lang="en-US" sz="2200" i="1" dirty="0" err="1" smtClean="0">
                  <a:effectLst/>
                  <a:latin typeface="Baskerville"/>
                  <a:cs typeface="Baskerville"/>
                </a:rPr>
                <a:t>uBg</a:t>
              </a:r>
              <a:r>
                <a:rPr lang="en-US" sz="2200" i="1" dirty="0" smtClean="0">
                  <a:effectLst/>
                  <a:latin typeface="Baskerville"/>
                  <a:cs typeface="Baskerville"/>
                </a:rPr>
                <a:t>(</a:t>
              </a:r>
              <a:r>
                <a:rPr lang="en-US" sz="2200" dirty="0" smtClean="0">
                  <a:effectLst/>
                  <a:latin typeface="Baskerville"/>
                  <a:cs typeface="Baskerville"/>
                </a:rPr>
                <a:t>2,2</a:t>
              </a:r>
              <a:r>
                <a:rPr lang="en-US" sz="2200" i="1" dirty="0" smtClean="0">
                  <a:effectLst/>
                  <a:latin typeface="Baskerville"/>
                  <a:cs typeface="Baskerville"/>
                </a:rPr>
                <a:t>)	   </a:t>
              </a:r>
              <a:r>
                <a:rPr lang="en-US" sz="2200" dirty="0" smtClean="0">
                  <a:effectLst/>
                  <a:latin typeface="Baskerville"/>
                  <a:cs typeface="Baskerville"/>
                </a:rPr>
                <a:t>(b) </a:t>
              </a:r>
              <a:r>
                <a:rPr lang="en-US" sz="2200" i="1" dirty="0" err="1" smtClean="0">
                  <a:effectLst/>
                  <a:latin typeface="Baskerville"/>
                  <a:cs typeface="Baskerville"/>
                </a:rPr>
                <a:t>uBg</a:t>
              </a:r>
              <a:r>
                <a:rPr lang="en-US" sz="2200" i="1" dirty="0" smtClean="0">
                  <a:effectLst/>
                  <a:latin typeface="Baskerville"/>
                  <a:cs typeface="Baskerville"/>
                </a:rPr>
                <a:t>(</a:t>
              </a:r>
              <a:r>
                <a:rPr lang="en-US" sz="2200" dirty="0" smtClean="0">
                  <a:effectLst/>
                  <a:latin typeface="Baskerville"/>
                  <a:cs typeface="Baskerville"/>
                </a:rPr>
                <a:t>3,2</a:t>
              </a:r>
              <a:r>
                <a:rPr lang="en-US" sz="2200" i="1" dirty="0" smtClean="0">
                  <a:effectLst/>
                  <a:latin typeface="Baskerville"/>
                  <a:cs typeface="Baskerville"/>
                </a:rPr>
                <a:t>) 		       </a:t>
              </a:r>
              <a:r>
                <a:rPr lang="en-US" sz="2200" dirty="0" smtClean="0">
                  <a:effectLst/>
                  <a:latin typeface="Baskerville"/>
                  <a:cs typeface="Baskerville"/>
                </a:rPr>
                <a:t>(c) </a:t>
              </a:r>
              <a:r>
                <a:rPr lang="en-US" sz="2200" i="1" dirty="0" err="1" smtClean="0">
                  <a:effectLst/>
                  <a:latin typeface="Baskerville"/>
                  <a:cs typeface="Baskerville"/>
                </a:rPr>
                <a:t>uBg</a:t>
              </a:r>
              <a:r>
                <a:rPr lang="en-US" sz="2200" dirty="0" smtClean="0">
                  <a:effectLst/>
                  <a:latin typeface="Baskerville"/>
                  <a:cs typeface="Baskerville"/>
                </a:rPr>
                <a:t>(2,3</a:t>
              </a:r>
              <a:r>
                <a:rPr lang="en-US" sz="2200" i="1" dirty="0" smtClean="0">
                  <a:effectLst/>
                  <a:latin typeface="Baskerville"/>
                  <a:cs typeface="Baskerville"/>
                </a:rPr>
                <a:t>)			          </a:t>
              </a:r>
              <a:r>
                <a:rPr lang="en-US" sz="2200" dirty="0" smtClean="0">
                  <a:effectLst/>
                  <a:latin typeface="Baskerville"/>
                  <a:cs typeface="Baskerville"/>
                </a:rPr>
                <a:t>(d) </a:t>
              </a:r>
              <a:r>
                <a:rPr lang="en-US" sz="2200" i="1" dirty="0" err="1" smtClean="0">
                  <a:effectLst/>
                  <a:latin typeface="Baskerville"/>
                  <a:cs typeface="Baskerville"/>
                </a:rPr>
                <a:t>uB</a:t>
              </a:r>
              <a:r>
                <a:rPr lang="en-US" sz="2200" i="1" dirty="0" smtClean="0">
                  <a:effectLst/>
                  <a:latin typeface="Baskerville"/>
                  <a:cs typeface="Baskerville"/>
                </a:rPr>
                <a:t>(3,3)</a:t>
              </a:r>
            </a:p>
            <a:p>
              <a:pPr algn="just">
                <a:lnSpc>
                  <a:spcPct val="120000"/>
                </a:lnSpc>
              </a:pPr>
              <a:endParaRPr lang="en-US" sz="1000" dirty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sz="2200" b="1" dirty="0" smtClean="0">
                  <a:effectLst/>
                  <a:latin typeface="Baskerville"/>
                  <a:cs typeface="Baskerville"/>
                </a:rPr>
                <a:t>Figure 3</a:t>
              </a:r>
              <a:r>
                <a:rPr lang="en-US" sz="2200" dirty="0" smtClean="0">
                  <a:effectLst/>
                  <a:latin typeface="Baskerville"/>
                  <a:cs typeface="Baskerville"/>
                </a:rPr>
                <a:t>: </a:t>
              </a:r>
              <a:r>
                <a:rPr lang="en-US" sz="2200" dirty="0">
                  <a:effectLst/>
                  <a:latin typeface="Baskerville"/>
                  <a:cs typeface="Baskerville"/>
                </a:rPr>
                <a:t>Optimal unoriented de B</a:t>
              </a:r>
              <a:r>
                <a:rPr lang="en-US" sz="2200" dirty="0" smtClean="0">
                  <a:effectLst/>
                  <a:latin typeface="Baskerville"/>
                  <a:cs typeface="Baskerville"/>
                </a:rPr>
                <a:t>ruijn sequences </a:t>
              </a:r>
              <a:r>
                <a:rPr lang="en-US" sz="2200" dirty="0">
                  <a:effectLst/>
                  <a:latin typeface="Baskerville"/>
                  <a:cs typeface="Baskerville"/>
                </a:rPr>
                <a:t>represented on unoriented de Bruijn graphs. Note that unoriented de Bruijn </a:t>
              </a:r>
              <a:r>
                <a:rPr lang="en-US" sz="2200" dirty="0" smtClean="0">
                  <a:effectLst/>
                  <a:latin typeface="Baskerville"/>
                  <a:cs typeface="Baskerville"/>
                </a:rPr>
                <a:t>graphs are undirected</a:t>
              </a:r>
              <a:r>
                <a:rPr lang="en-US" sz="2200" dirty="0">
                  <a:effectLst/>
                  <a:latin typeface="Baskerville"/>
                  <a:cs typeface="Baskerville"/>
                </a:rPr>
                <a:t>. The paths taken on each graph (a) - (d) </a:t>
              </a:r>
              <a:r>
                <a:rPr lang="en-US" sz="2200" dirty="0" smtClean="0">
                  <a:effectLst/>
                  <a:latin typeface="Baskerville"/>
                  <a:cs typeface="Baskerville"/>
                </a:rPr>
                <a:t>follow the </a:t>
              </a:r>
              <a:r>
                <a:rPr lang="en-US" sz="2200" dirty="0">
                  <a:effectLst/>
                  <a:latin typeface="Baskerville"/>
                  <a:cs typeface="Baskerville"/>
                </a:rPr>
                <a:t>directed edges, beginning at the constant 0 vertex (colored red</a:t>
              </a:r>
              <a:r>
                <a:rPr lang="en-US" sz="2200" dirty="0" smtClean="0">
                  <a:effectLst/>
                  <a:latin typeface="Baskerville"/>
                  <a:cs typeface="Baskerville"/>
                </a:rPr>
                <a:t>).</a:t>
              </a:r>
            </a:p>
            <a:p>
              <a:pPr algn="just">
                <a:lnSpc>
                  <a:spcPct val="120000"/>
                </a:lnSpc>
              </a:pPr>
              <a:endParaRPr lang="en-US" sz="2000" dirty="0"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sz="2800" dirty="0" smtClean="0">
                  <a:effectLst/>
                  <a:latin typeface="Baskerville"/>
                  <a:cs typeface="Baskerville"/>
                </a:rPr>
                <a:t>The proof is constructed by counting </a:t>
              </a:r>
              <a:r>
                <a:rPr lang="en-US" sz="2800" i="1" dirty="0" err="1" smtClean="0">
                  <a:effectLst/>
                  <a:latin typeface="Baskerville"/>
                  <a:cs typeface="Baskerville"/>
                </a:rPr>
                <a:t>ov</a:t>
              </a:r>
              <a:r>
                <a:rPr lang="en-US" sz="2800" i="1" dirty="0" smtClean="0">
                  <a:effectLst/>
                  <a:latin typeface="Baskerville"/>
                  <a:cs typeface="Baskerville"/>
                </a:rPr>
                <a:t>(</a:t>
              </a:r>
              <a:r>
                <a:rPr lang="en-US" sz="2800" i="1" dirty="0" err="1" smtClean="0">
                  <a:effectLst/>
                  <a:latin typeface="Baskerville"/>
                  <a:cs typeface="Baskerville"/>
                </a:rPr>
                <a:t>k,n</a:t>
              </a:r>
              <a:r>
                <a:rPr lang="en-US" sz="2800" i="1" dirty="0" smtClean="0">
                  <a:effectLst/>
                  <a:latin typeface="Baskerville"/>
                  <a:cs typeface="Baskerville"/>
                </a:rPr>
                <a:t>)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, the number of odd-degree vertices in unoriented de Bruijn graphs. Only vertices for which </a:t>
              </a:r>
              <a:r>
                <a:rPr lang="en-AU" sz="2800" dirty="0">
                  <a:effectLst/>
                  <a:latin typeface="Baskerville"/>
                  <a:cs typeface="Baskerville"/>
                </a:rPr>
                <a:t>exactly one of either the first or last </a:t>
              </a:r>
              <a:r>
                <a:rPr lang="en-AU" sz="2800" dirty="0" smtClean="0">
                  <a:effectLst/>
                  <a:latin typeface="Baskerville"/>
                  <a:cs typeface="Baskerville"/>
                </a:rPr>
                <a:t>(</a:t>
              </a:r>
              <a:r>
                <a:rPr lang="en-AU" sz="2800" i="1" dirty="0" smtClean="0">
                  <a:effectLst/>
                  <a:latin typeface="Baskerville"/>
                  <a:cs typeface="Baskerville"/>
                </a:rPr>
                <a:t>n</a:t>
              </a:r>
              <a:r>
                <a:rPr lang="en-AU" sz="2800" dirty="0">
                  <a:effectLst/>
                  <a:latin typeface="Baskerville"/>
                  <a:cs typeface="Baskerville"/>
                </a:rPr>
                <a:t>−</a:t>
              </a:r>
              <a:r>
                <a:rPr lang="en-AU" sz="2800" dirty="0" smtClean="0">
                  <a:effectLst/>
                  <a:latin typeface="Baskerville"/>
                  <a:cs typeface="Baskerville"/>
                </a:rPr>
                <a:t>2) </a:t>
              </a:r>
              <a:r>
                <a:rPr lang="en-AU" sz="2800" dirty="0">
                  <a:effectLst/>
                  <a:latin typeface="Baskerville"/>
                  <a:cs typeface="Baskerville"/>
                </a:rPr>
                <a:t>characters form a </a:t>
              </a:r>
              <a:r>
                <a:rPr lang="en-AU" sz="2800" dirty="0" smtClean="0">
                  <a:effectLst/>
                  <a:latin typeface="Baskerville"/>
                  <a:cs typeface="Baskerville"/>
                </a:rPr>
                <a:t>palindrome have odd degree. The count of such vertices is found by subtracting from (total #-vertices) the (#-vertices with the above property).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 For </a:t>
              </a:r>
              <a:r>
                <a:rPr lang="en-US" sz="2800" i="1" dirty="0" smtClean="0">
                  <a:effectLst/>
                  <a:latin typeface="Baskerville"/>
                  <a:cs typeface="Baskerville"/>
                </a:rPr>
                <a:t>k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even and</a:t>
              </a:r>
              <a:r>
                <a:rPr lang="en-US" sz="2800" i="1" dirty="0" smtClean="0">
                  <a:effectLst/>
                  <a:latin typeface="Baskerville"/>
                  <a:cs typeface="Baskerville"/>
                </a:rPr>
                <a:t>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greater than 2 and </a:t>
              </a:r>
              <a:r>
                <a:rPr lang="en-US" sz="2800" i="1" dirty="0" smtClean="0">
                  <a:effectLst/>
                  <a:latin typeface="Baskerville"/>
                  <a:cs typeface="Baskerville"/>
                </a:rPr>
                <a:t>n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greater than 3, there are more odd vertices than are allowed.</a:t>
              </a:r>
              <a:endParaRPr lang="en-US" sz="2800" dirty="0">
                <a:effectLst/>
                <a:latin typeface="Baskerville"/>
                <a:cs typeface="Baskerville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31851600" y="1600200"/>
              <a:ext cx="11867248" cy="946293"/>
              <a:chOff x="1066799" y="5840559"/>
              <a:chExt cx="11007725" cy="946293"/>
            </a:xfrm>
          </p:grpSpPr>
          <p:sp>
            <p:nvSpPr>
              <p:cNvPr id="71" name="Text Box 248"/>
              <p:cNvSpPr txBox="1">
                <a:spLocks noChangeArrowheads="1"/>
              </p:cNvSpPr>
              <p:nvPr/>
            </p:nvSpPr>
            <p:spPr bwMode="auto">
              <a:xfrm>
                <a:off x="1066799" y="5840559"/>
                <a:ext cx="11007725" cy="946293"/>
              </a:xfrm>
              <a:prstGeom prst="rect">
                <a:avLst/>
              </a:prstGeom>
              <a:solidFill>
                <a:srgbClr val="BB6700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zh-CN" sz="3600" b="1" dirty="0"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endParaRPr>
              </a:p>
            </p:txBody>
          </p:sp>
          <p:sp>
            <p:nvSpPr>
              <p:cNvPr id="72" name="Text Box 248"/>
              <p:cNvSpPr txBox="1">
                <a:spLocks noChangeArrowheads="1"/>
              </p:cNvSpPr>
              <p:nvPr/>
            </p:nvSpPr>
            <p:spPr bwMode="auto">
              <a:xfrm>
                <a:off x="1157514" y="5948651"/>
                <a:ext cx="10805886" cy="807711"/>
              </a:xfrm>
              <a:prstGeom prst="rect">
                <a:avLst/>
              </a:prstGeom>
              <a:solidFill>
                <a:srgbClr val="BB6700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zh-CN" sz="4400" b="1" dirty="0" smtClean="0">
                    <a:solidFill>
                      <a:schemeClr val="bg1"/>
                    </a:solidFill>
                    <a:effectLst/>
                    <a:latin typeface="Baskerville"/>
                    <a:ea typeface="SimSun" pitchFamily="2" charset="-122"/>
                    <a:cs typeface="Baskerville"/>
                  </a:rPr>
                  <a:t>EXISTENCE</a:t>
                </a:r>
                <a:endParaRPr lang="en-US" altLang="zh-CN" sz="3200" b="1" dirty="0">
                  <a:solidFill>
                    <a:schemeClr val="bg1"/>
                  </a:solidFill>
                  <a:effectLst/>
                  <a:latin typeface="Baskerville"/>
                  <a:ea typeface="SimSun" pitchFamily="2" charset="-122"/>
                  <a:cs typeface="Baskerville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62000" y="4495801"/>
            <a:ext cx="16078200" cy="15038060"/>
            <a:chOff x="762000" y="4876800"/>
            <a:chExt cx="14393404" cy="15461961"/>
          </a:xfrm>
        </p:grpSpPr>
        <p:grpSp>
          <p:nvGrpSpPr>
            <p:cNvPr id="39" name="Group 38"/>
            <p:cNvGrpSpPr/>
            <p:nvPr/>
          </p:nvGrpSpPr>
          <p:grpSpPr>
            <a:xfrm>
              <a:off x="762000" y="4876800"/>
              <a:ext cx="14393404" cy="990599"/>
              <a:chOff x="1066799" y="5840559"/>
              <a:chExt cx="11007725" cy="946293"/>
            </a:xfrm>
          </p:grpSpPr>
          <p:sp>
            <p:nvSpPr>
              <p:cNvPr id="40" name="Text Box 248"/>
              <p:cNvSpPr txBox="1">
                <a:spLocks noChangeArrowheads="1"/>
              </p:cNvSpPr>
              <p:nvPr/>
            </p:nvSpPr>
            <p:spPr bwMode="auto">
              <a:xfrm>
                <a:off x="1066799" y="5840559"/>
                <a:ext cx="11007725" cy="946293"/>
              </a:xfrm>
              <a:prstGeom prst="rect">
                <a:avLst/>
              </a:prstGeom>
              <a:solidFill>
                <a:srgbClr val="BB6700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zh-CN" sz="3600" b="1" dirty="0"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endParaRPr>
              </a:p>
            </p:txBody>
          </p:sp>
          <p:sp>
            <p:nvSpPr>
              <p:cNvPr id="41" name="Text Box 248"/>
              <p:cNvSpPr txBox="1">
                <a:spLocks noChangeArrowheads="1"/>
              </p:cNvSpPr>
              <p:nvPr/>
            </p:nvSpPr>
            <p:spPr bwMode="auto">
              <a:xfrm>
                <a:off x="1153817" y="5948652"/>
                <a:ext cx="10805886" cy="735027"/>
              </a:xfrm>
              <a:prstGeom prst="rect">
                <a:avLst/>
              </a:prstGeom>
              <a:solidFill>
                <a:srgbClr val="BB6700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zh-CN" sz="4400" b="1" dirty="0" smtClean="0">
                    <a:solidFill>
                      <a:schemeClr val="bg1"/>
                    </a:solidFill>
                    <a:effectLst/>
                    <a:latin typeface="Baskerville"/>
                    <a:ea typeface="SimSun" pitchFamily="2" charset="-122"/>
                    <a:cs typeface="Baskerville"/>
                  </a:rPr>
                  <a:t>ORIGINAL DE BRUIJN SEQUENCES</a:t>
                </a:r>
                <a:endParaRPr lang="en-US" altLang="zh-CN" sz="3200" b="1" dirty="0">
                  <a:solidFill>
                    <a:schemeClr val="bg1"/>
                  </a:solidFill>
                  <a:effectLst/>
                  <a:latin typeface="Baskerville"/>
                  <a:ea typeface="SimSun" pitchFamily="2" charset="-122"/>
                  <a:cs typeface="Baskerville"/>
                </a:endParaRPr>
              </a:p>
            </p:txBody>
          </p:sp>
        </p:grpSp>
        <p:sp>
          <p:nvSpPr>
            <p:cNvPr id="76" name="Text Box 244"/>
            <p:cNvSpPr txBox="1">
              <a:spLocks noChangeArrowheads="1"/>
            </p:cNvSpPr>
            <p:nvPr/>
          </p:nvSpPr>
          <p:spPr bwMode="auto">
            <a:xfrm>
              <a:off x="762000" y="5867400"/>
              <a:ext cx="14393404" cy="14471361"/>
            </a:xfrm>
            <a:prstGeom prst="rect">
              <a:avLst/>
            </a:prstGeom>
            <a:solidFill>
              <a:schemeClr val="bg1"/>
            </a:solidFill>
            <a:ln w="57150" cmpd="thinThick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2880" tIns="91440" rIns="182880" bIns="182880" numCol="1" spcCol="27432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3000" dirty="0" smtClean="0">
                  <a:effectLst/>
                  <a:latin typeface="Baskerville SemiBold Italic"/>
                  <a:ea typeface="ＭＳ Ｐゴシック" charset="-128"/>
                  <a:cs typeface="Baskerville SemiBold Italic"/>
                </a:rPr>
                <a:t>For positive integers k and n, does there exist a word which has as </a:t>
              </a:r>
              <a:r>
                <a:rPr lang="en-US" altLang="zh-CN" sz="3000" dirty="0" err="1" smtClean="0">
                  <a:effectLst/>
                  <a:latin typeface="Baskerville SemiBold Italic"/>
                  <a:ea typeface="ＭＳ Ｐゴシック" charset="-128"/>
                  <a:cs typeface="Baskerville SemiBold Italic"/>
                </a:rPr>
                <a:t>subwords</a:t>
              </a:r>
              <a:r>
                <a:rPr lang="en-US" altLang="zh-CN" sz="3000" dirty="0" smtClean="0">
                  <a:effectLst/>
                  <a:latin typeface="Baskerville SemiBold Italic"/>
                  <a:ea typeface="ＭＳ Ｐゴシック" charset="-128"/>
                  <a:cs typeface="Baskerville SemiBold Italic"/>
                </a:rPr>
                <a:t> every word of length n on k symbols exactly once?</a:t>
              </a:r>
            </a:p>
            <a:p>
              <a:pPr algn="ctr">
                <a:lnSpc>
                  <a:spcPct val="120000"/>
                </a:lnSpc>
              </a:pPr>
              <a:endParaRPr lang="en-US" altLang="zh-CN" sz="3000" dirty="0" smtClean="0">
                <a:effectLst/>
                <a:latin typeface="Baskerville SemiBold Italic"/>
                <a:ea typeface="ＭＳ Ｐゴシック" charset="-128"/>
                <a:cs typeface="Baskerville SemiBold Italic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8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Yes; </a:t>
              </a:r>
              <a:r>
                <a:rPr lang="en-US" altLang="zh-CN" sz="2800" dirty="0">
                  <a:effectLst/>
                  <a:latin typeface="Baskerville"/>
                  <a:ea typeface="ＭＳ Ｐゴシック" charset="-128"/>
                  <a:cs typeface="Baskerville"/>
                </a:rPr>
                <a:t>a</a:t>
              </a:r>
              <a:r>
                <a:rPr lang="en-US" altLang="zh-CN" sz="28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 de Bruijn sequence </a:t>
              </a:r>
              <a:r>
                <a:rPr lang="en-US" altLang="zh-CN" sz="2800" i="1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B(</a:t>
              </a:r>
              <a:r>
                <a:rPr lang="en-US" altLang="zh-CN" sz="2800" i="1" dirty="0" err="1" smtClean="0">
                  <a:effectLst/>
                  <a:latin typeface="Baskerville"/>
                  <a:ea typeface="ＭＳ Ｐゴシック" charset="-128"/>
                  <a:cs typeface="Baskerville"/>
                </a:rPr>
                <a:t>k,n</a:t>
              </a:r>
              <a:r>
                <a:rPr lang="en-US" altLang="zh-CN" sz="2800" i="1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)</a:t>
              </a:r>
              <a:r>
                <a:rPr lang="en-US" altLang="zh-CN" sz="28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! Its length-</a:t>
              </a:r>
              <a:r>
                <a:rPr lang="en-US" altLang="zh-CN" sz="2800" i="1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n</a:t>
              </a:r>
              <a:r>
                <a:rPr lang="en-US" altLang="zh-CN" sz="28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 </a:t>
              </a:r>
              <a:r>
                <a:rPr lang="en-US" altLang="zh-CN" sz="2800" dirty="0" err="1" smtClean="0">
                  <a:effectLst/>
                  <a:latin typeface="Baskerville"/>
                  <a:ea typeface="ＭＳ Ｐゴシック" charset="-128"/>
                  <a:cs typeface="Baskerville"/>
                </a:rPr>
                <a:t>subwords</a:t>
              </a:r>
              <a:r>
                <a:rPr lang="en-US" altLang="zh-CN" sz="28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 are exactly the set of </a:t>
              </a:r>
              <a:r>
                <a:rPr lang="en-US" altLang="zh-CN" sz="2800" i="1" dirty="0" err="1" smtClean="0">
                  <a:effectLst/>
                  <a:latin typeface="Baskerville"/>
                  <a:ea typeface="ＭＳ Ｐゴシック" charset="-128"/>
                  <a:cs typeface="Baskerville"/>
                </a:rPr>
                <a:t>k</a:t>
              </a:r>
              <a:r>
                <a:rPr lang="en-US" altLang="zh-CN" sz="2800" i="1" baseline="30000" dirty="0" err="1" smtClean="0">
                  <a:effectLst/>
                  <a:latin typeface="Baskerville"/>
                  <a:ea typeface="ＭＳ Ｐゴシック" charset="-128"/>
                  <a:cs typeface="Baskerville"/>
                </a:rPr>
                <a:t>n</a:t>
              </a:r>
              <a:r>
                <a:rPr lang="en-US" altLang="zh-CN" sz="28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 words of length </a:t>
              </a:r>
              <a:r>
                <a:rPr lang="en-US" altLang="zh-CN" sz="2800" i="1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n</a:t>
              </a:r>
              <a:r>
                <a:rPr lang="en-US" altLang="zh-CN" sz="28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 on </a:t>
              </a:r>
              <a:r>
                <a:rPr lang="en-US" altLang="zh-CN" sz="2800" i="1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k</a:t>
              </a:r>
              <a:r>
                <a:rPr lang="en-US" altLang="zh-CN" sz="28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 symbols</a:t>
              </a:r>
              <a:r>
                <a:rPr lang="en-US" altLang="zh-CN" sz="2800" dirty="0">
                  <a:effectLst/>
                  <a:latin typeface="Baskerville"/>
                  <a:ea typeface="ＭＳ Ｐゴシック" charset="-128"/>
                  <a:cs typeface="Baskerville"/>
                </a:rPr>
                <a:t>. The length of such a sequence is </a:t>
              </a:r>
              <a:r>
                <a:rPr lang="en-US" altLang="zh-CN" sz="2800" i="1" dirty="0" err="1">
                  <a:effectLst/>
                  <a:latin typeface="Baskerville"/>
                  <a:ea typeface="ＭＳ Ｐゴシック" charset="-128"/>
                  <a:cs typeface="Baskerville"/>
                </a:rPr>
                <a:t>k</a:t>
              </a:r>
              <a:r>
                <a:rPr lang="en-US" altLang="zh-CN" sz="2800" i="1" baseline="30000" dirty="0" err="1">
                  <a:effectLst/>
                  <a:latin typeface="Baskerville"/>
                  <a:ea typeface="ＭＳ Ｐゴシック" charset="-128"/>
                  <a:cs typeface="Baskerville"/>
                </a:rPr>
                <a:t>n</a:t>
              </a:r>
              <a:r>
                <a:rPr lang="en-US" altLang="zh-CN" sz="2800" i="1" dirty="0">
                  <a:effectLst/>
                  <a:latin typeface="Baskerville"/>
                  <a:ea typeface="ＭＳ Ｐゴシック" charset="-128"/>
                  <a:cs typeface="Baskerville"/>
                </a:rPr>
                <a:t> + n – </a:t>
              </a:r>
              <a:r>
                <a:rPr lang="en-US" altLang="zh-CN" sz="2800" dirty="0">
                  <a:effectLst/>
                  <a:latin typeface="Baskerville"/>
                  <a:ea typeface="ＭＳ Ｐゴシック" charset="-128"/>
                  <a:cs typeface="Baskerville"/>
                </a:rPr>
                <a:t>1. </a:t>
              </a:r>
              <a:r>
                <a:rPr lang="en-US" altLang="zh-CN" sz="28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Consider the example where </a:t>
              </a:r>
              <a:r>
                <a:rPr lang="en-US" altLang="zh-CN" sz="2800" i="1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k = </a:t>
              </a:r>
              <a:r>
                <a:rPr lang="en-US" altLang="zh-CN" sz="28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2</a:t>
              </a:r>
              <a:r>
                <a:rPr lang="en-US" altLang="zh-CN" sz="2800" i="1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, n = </a:t>
              </a:r>
              <a:r>
                <a:rPr lang="en-US" altLang="zh-CN" sz="28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3</a:t>
              </a:r>
              <a:r>
                <a:rPr lang="en-US" altLang="zh-CN" sz="2800" i="1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. 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zh-CN" sz="3000" i="1" dirty="0" smtClean="0">
                  <a:effectLst/>
                  <a:latin typeface="Baskerville SemiBold"/>
                  <a:ea typeface="ＭＳ Ｐゴシック" charset="-128"/>
                  <a:cs typeface="Baskerville SemiBold"/>
                </a:rPr>
                <a:t>B</a:t>
              </a:r>
              <a:r>
                <a:rPr lang="en-US" altLang="zh-CN" sz="3000" dirty="0" smtClean="0">
                  <a:effectLst/>
                  <a:latin typeface="Baskerville SemiBold"/>
                  <a:ea typeface="ＭＳ Ｐゴシック" charset="-128"/>
                  <a:cs typeface="Baskerville SemiBold"/>
                </a:rPr>
                <a:t>(2,3) = 0100011101</a:t>
              </a:r>
            </a:p>
            <a:p>
              <a:pPr algn="just">
                <a:lnSpc>
                  <a:spcPct val="200000"/>
                </a:lnSpc>
              </a:pPr>
              <a:r>
                <a:rPr lang="en-US" altLang="zh-CN" sz="2800" i="1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B</a:t>
              </a:r>
              <a:r>
                <a:rPr lang="en-US" altLang="zh-CN" sz="28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(2,3) contains every binary word of length 3—010, 100, 000, 001, 011, 111, 110, 101—exactly once. </a:t>
              </a:r>
            </a:p>
            <a:p>
              <a:pPr algn="just">
                <a:lnSpc>
                  <a:spcPct val="200000"/>
                </a:lnSpc>
              </a:pPr>
              <a:endParaRPr lang="en-US" sz="2000" dirty="0">
                <a:effectLst/>
                <a:latin typeface="Baskerville"/>
                <a:ea typeface="ＭＳ Ｐゴシック" charset="-128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sz="3000" dirty="0" smtClean="0">
                  <a:effectLst/>
                  <a:latin typeface="Baskerville SemiBold Italic"/>
                  <a:cs typeface="Baskerville SemiBold Italic"/>
                </a:rPr>
                <a:t>Constructing de Bruijn sequences from de Bruijn graphs </a:t>
              </a:r>
              <a:r>
                <a:rPr lang="en-US" sz="3000" dirty="0" err="1" smtClean="0">
                  <a:effectLst/>
                  <a:latin typeface="Baskerville SemiBold Italic"/>
                  <a:cs typeface="Baskerville SemiBold Italic"/>
                </a:rPr>
                <a:t>Bg</a:t>
              </a:r>
              <a:r>
                <a:rPr lang="en-US" sz="3000" dirty="0" smtClean="0">
                  <a:effectLst/>
                  <a:latin typeface="Baskerville SemiBold Italic"/>
                  <a:cs typeface="Baskerville SemiBold Italic"/>
                </a:rPr>
                <a:t>(</a:t>
              </a:r>
              <a:r>
                <a:rPr lang="en-US" sz="3000" dirty="0" err="1" smtClean="0">
                  <a:effectLst/>
                  <a:latin typeface="Baskerville SemiBold Italic"/>
                  <a:cs typeface="Baskerville SemiBold Italic"/>
                </a:rPr>
                <a:t>k,n</a:t>
              </a:r>
              <a:r>
                <a:rPr lang="en-US" sz="3000" dirty="0" smtClean="0">
                  <a:effectLst/>
                  <a:latin typeface="Baskerville SemiBold Italic"/>
                  <a:cs typeface="Baskerville SemiBold Italic"/>
                </a:rPr>
                <a:t>)</a:t>
              </a:r>
            </a:p>
            <a:p>
              <a:pPr algn="just">
                <a:lnSpc>
                  <a:spcPct val="120000"/>
                </a:lnSpc>
              </a:pPr>
              <a:endParaRPr lang="en-US" sz="2800" dirty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sz="3000" dirty="0">
                <a:effectLst/>
                <a:latin typeface="Baskerville SemiBold Italic"/>
                <a:cs typeface="Baskerville SemiBold Italic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2800" dirty="0" smtClean="0">
                <a:effectLst/>
                <a:latin typeface="Baskerville"/>
                <a:ea typeface="ＭＳ Ｐゴシック" charset="-128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2800" dirty="0">
                <a:effectLst/>
                <a:latin typeface="Baskerville"/>
                <a:ea typeface="ＭＳ Ｐゴシック" charset="-128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2800" dirty="0" smtClean="0">
                <a:effectLst/>
                <a:latin typeface="Baskerville"/>
                <a:ea typeface="ＭＳ Ｐゴシック" charset="-128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2800" dirty="0">
                <a:effectLst/>
                <a:latin typeface="Baskerville"/>
                <a:ea typeface="ＭＳ Ｐゴシック" charset="-128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2800" dirty="0" smtClean="0">
                <a:effectLst/>
                <a:latin typeface="Baskerville"/>
                <a:ea typeface="ＭＳ Ｐゴシック" charset="-128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2800" dirty="0" smtClean="0">
                <a:effectLst/>
                <a:latin typeface="Baskerville"/>
                <a:ea typeface="ＭＳ Ｐゴシック" charset="-128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2800" dirty="0">
                <a:effectLst/>
                <a:latin typeface="Baskerville"/>
                <a:ea typeface="ＭＳ Ｐゴシック" charset="-128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1000" dirty="0" smtClean="0">
                <a:effectLst/>
                <a:latin typeface="Baskerville"/>
                <a:ea typeface="ＭＳ Ｐゴシック" charset="-128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2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      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22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            (a) </a:t>
              </a:r>
              <a:r>
                <a:rPr lang="en-US" altLang="zh-CN" sz="2200" i="1" dirty="0" err="1" smtClean="0">
                  <a:effectLst/>
                  <a:latin typeface="Baskerville"/>
                  <a:ea typeface="ＭＳ Ｐゴシック" charset="-128"/>
                  <a:cs typeface="Baskerville"/>
                </a:rPr>
                <a:t>Bg</a:t>
              </a:r>
              <a:r>
                <a:rPr lang="en-US" altLang="zh-CN" sz="22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(2,3)</a:t>
              </a:r>
              <a:r>
                <a:rPr lang="en-US" altLang="zh-CN" sz="2200" i="1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	</a:t>
              </a:r>
              <a:r>
                <a:rPr lang="en-US" altLang="zh-CN" sz="2200" i="1" dirty="0">
                  <a:effectLst/>
                  <a:latin typeface="Baskerville"/>
                  <a:ea typeface="ＭＳ Ｐゴシック" charset="-128"/>
                  <a:cs typeface="Baskerville"/>
                </a:rPr>
                <a:t> </a:t>
              </a:r>
              <a:r>
                <a:rPr lang="en-US" altLang="zh-CN" sz="2200" i="1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                  </a:t>
              </a:r>
              <a:r>
                <a:rPr lang="en-US" altLang="zh-CN" sz="22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(b) </a:t>
              </a:r>
              <a:r>
                <a:rPr lang="en-US" altLang="zh-CN" sz="2200" i="1" dirty="0" err="1" smtClean="0">
                  <a:effectLst/>
                  <a:latin typeface="Baskerville"/>
                  <a:ea typeface="ＭＳ Ｐゴシック" charset="-128"/>
                  <a:cs typeface="Baskerville"/>
                </a:rPr>
                <a:t>Bg</a:t>
              </a:r>
              <a:r>
                <a:rPr lang="en-US" altLang="zh-CN" sz="22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(2,4</a:t>
              </a:r>
              <a:r>
                <a:rPr lang="en-US" altLang="zh-CN" sz="2200" i="1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)		                             </a:t>
              </a:r>
              <a:r>
                <a:rPr lang="en-US" altLang="zh-CN" sz="22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(c) </a:t>
              </a:r>
              <a:r>
                <a:rPr lang="en-US" altLang="zh-CN" sz="2200" i="1" dirty="0" err="1" smtClean="0">
                  <a:effectLst/>
                  <a:latin typeface="Baskerville"/>
                  <a:ea typeface="ＭＳ Ｐゴシック" charset="-128"/>
                  <a:cs typeface="Baskerville"/>
                </a:rPr>
                <a:t>Bg</a:t>
              </a:r>
              <a:r>
                <a:rPr lang="en-US" altLang="zh-CN" sz="2200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(3,3</a:t>
              </a:r>
              <a:r>
                <a:rPr lang="en-US" altLang="zh-CN" sz="2200" i="1" dirty="0" smtClean="0">
                  <a:effectLst/>
                  <a:latin typeface="Baskerville"/>
                  <a:ea typeface="ＭＳ Ｐゴシック" charset="-128"/>
                  <a:cs typeface="Baskerville"/>
                </a:rPr>
                <a:t>)</a:t>
              </a:r>
              <a:endParaRPr lang="en-US" altLang="zh-CN" sz="2200" dirty="0">
                <a:effectLst/>
                <a:latin typeface="Baskerville"/>
                <a:ea typeface="ＭＳ Ｐゴシック" charset="-128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endParaRPr lang="en-US" sz="1000" dirty="0" smtClean="0">
                <a:effectLst/>
                <a:latin typeface="Baskerville"/>
                <a:cs typeface="Baskerville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sz="2800" dirty="0" smtClean="0">
                  <a:effectLst/>
                  <a:latin typeface="Baskerville"/>
                  <a:cs typeface="Baskerville"/>
                </a:rPr>
                <a:t>In 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the case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of Fig. 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1a, the sequence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0100011101 is </a:t>
              </a:r>
              <a:r>
                <a:rPr lang="en-US" sz="2800" dirty="0">
                  <a:effectLst/>
                  <a:latin typeface="Baskerville"/>
                  <a:cs typeface="Baskerville"/>
                </a:rPr>
                <a:t>formed by the </a:t>
              </a:r>
              <a:r>
                <a:rPr lang="en-US" sz="2800" dirty="0" smtClean="0">
                  <a:effectLst/>
                  <a:latin typeface="Baskerville"/>
                  <a:cs typeface="Baskerville"/>
                </a:rPr>
                <a:t>Eulerian circuit </a:t>
              </a:r>
              <a:endParaRPr lang="en-US" sz="2800" dirty="0">
                <a:effectLst/>
                <a:latin typeface="Baskerville"/>
                <a:cs typeface="Baskerville"/>
              </a:endParaRPr>
            </a:p>
            <a:p>
              <a:pPr algn="ctr">
                <a:lnSpc>
                  <a:spcPct val="120000"/>
                </a:lnSpc>
              </a:pPr>
              <a:r>
                <a:rPr lang="en-US" sz="3000" dirty="0" smtClean="0">
                  <a:effectLst/>
                  <a:latin typeface="Baskerville"/>
                  <a:cs typeface="Baskerville"/>
                </a:rPr>
                <a:t>01 </a:t>
              </a:r>
              <a:r>
                <a:rPr lang="en-US" sz="3000" dirty="0">
                  <a:effectLst/>
                  <a:latin typeface="Baskerville"/>
                  <a:cs typeface="Baskerville"/>
                </a:rPr>
                <a:t>→</a:t>
              </a:r>
              <a:r>
                <a:rPr lang="en-US" sz="3000" dirty="0">
                  <a:effectLst/>
                  <a:latin typeface="Baskerville"/>
                  <a:cs typeface="Baskerville"/>
                  <a:sym typeface="Wingdings"/>
                </a:rPr>
                <a:t> </a:t>
              </a:r>
              <a:r>
                <a:rPr lang="en-US" sz="3000" dirty="0" smtClean="0">
                  <a:effectLst/>
                  <a:latin typeface="Baskerville"/>
                  <a:cs typeface="Baskerville"/>
                  <a:sym typeface="Wingdings"/>
                </a:rPr>
                <a:t>10 </a:t>
              </a:r>
              <a:r>
                <a:rPr lang="en-US" sz="3000" dirty="0">
                  <a:effectLst/>
                  <a:latin typeface="Baskerville"/>
                  <a:cs typeface="Baskerville"/>
                </a:rPr>
                <a:t>→</a:t>
              </a:r>
              <a:r>
                <a:rPr lang="en-US" sz="3000" dirty="0">
                  <a:effectLst/>
                  <a:latin typeface="Baskerville"/>
                  <a:cs typeface="Baskerville"/>
                  <a:sym typeface="Wingdings"/>
                </a:rPr>
                <a:t> </a:t>
              </a:r>
              <a:r>
                <a:rPr lang="en-US" sz="3000" dirty="0" smtClean="0">
                  <a:effectLst/>
                  <a:latin typeface="Baskerville"/>
                  <a:cs typeface="Baskerville"/>
                  <a:sym typeface="Wingdings"/>
                </a:rPr>
                <a:t>00 </a:t>
              </a:r>
              <a:r>
                <a:rPr lang="en-US" sz="3000" dirty="0">
                  <a:effectLst/>
                  <a:latin typeface="Baskerville"/>
                  <a:cs typeface="Baskerville"/>
                </a:rPr>
                <a:t>→</a:t>
              </a:r>
              <a:r>
                <a:rPr lang="en-US" sz="3000" dirty="0">
                  <a:effectLst/>
                  <a:latin typeface="Baskerville"/>
                  <a:cs typeface="Baskerville"/>
                  <a:sym typeface="Wingdings"/>
                </a:rPr>
                <a:t> </a:t>
              </a:r>
              <a:r>
                <a:rPr lang="en-US" sz="3000" dirty="0" smtClean="0">
                  <a:effectLst/>
                  <a:latin typeface="Baskerville"/>
                  <a:cs typeface="Baskerville"/>
                  <a:sym typeface="Wingdings"/>
                </a:rPr>
                <a:t>00 </a:t>
              </a:r>
              <a:r>
                <a:rPr lang="en-US" sz="3000" dirty="0">
                  <a:effectLst/>
                  <a:latin typeface="Baskerville"/>
                  <a:cs typeface="Baskerville"/>
                </a:rPr>
                <a:t>→</a:t>
              </a:r>
              <a:r>
                <a:rPr lang="en-US" sz="3000" dirty="0">
                  <a:effectLst/>
                  <a:latin typeface="Baskerville"/>
                  <a:cs typeface="Baskerville"/>
                  <a:sym typeface="Wingdings"/>
                </a:rPr>
                <a:t> 01 </a:t>
              </a:r>
              <a:r>
                <a:rPr lang="en-US" sz="3000" dirty="0">
                  <a:effectLst/>
                  <a:latin typeface="Baskerville"/>
                  <a:cs typeface="Baskerville"/>
                </a:rPr>
                <a:t>→</a:t>
              </a:r>
              <a:r>
                <a:rPr lang="en-US" sz="3000" dirty="0">
                  <a:effectLst/>
                  <a:latin typeface="Baskerville"/>
                  <a:cs typeface="Baskerville"/>
                  <a:sym typeface="Wingdings"/>
                </a:rPr>
                <a:t> 11 </a:t>
              </a:r>
              <a:r>
                <a:rPr lang="en-US" sz="3000" dirty="0">
                  <a:effectLst/>
                  <a:latin typeface="Baskerville"/>
                  <a:cs typeface="Baskerville"/>
                </a:rPr>
                <a:t>→</a:t>
              </a:r>
              <a:r>
                <a:rPr lang="en-US" sz="3000" dirty="0">
                  <a:effectLst/>
                  <a:latin typeface="Baskerville"/>
                  <a:cs typeface="Baskerville"/>
                  <a:sym typeface="Wingdings"/>
                </a:rPr>
                <a:t> 11 </a:t>
              </a:r>
              <a:r>
                <a:rPr lang="en-US" sz="3000" dirty="0">
                  <a:effectLst/>
                  <a:latin typeface="Baskerville"/>
                  <a:cs typeface="Baskerville"/>
                </a:rPr>
                <a:t>→</a:t>
              </a:r>
              <a:r>
                <a:rPr lang="en-US" sz="3000" dirty="0">
                  <a:effectLst/>
                  <a:latin typeface="Baskerville"/>
                  <a:cs typeface="Baskerville"/>
                  <a:sym typeface="Wingdings"/>
                </a:rPr>
                <a:t> 10 </a:t>
              </a:r>
              <a:r>
                <a:rPr lang="en-US" sz="3000" dirty="0">
                  <a:effectLst/>
                  <a:latin typeface="Baskerville"/>
                  <a:cs typeface="Baskerville"/>
                </a:rPr>
                <a:t>→</a:t>
              </a:r>
              <a:r>
                <a:rPr lang="en-US" sz="3000" dirty="0">
                  <a:effectLst/>
                  <a:latin typeface="Baskerville"/>
                  <a:cs typeface="Baskerville"/>
                  <a:sym typeface="Wingdings"/>
                </a:rPr>
                <a:t> </a:t>
              </a:r>
              <a:r>
                <a:rPr lang="en-US" sz="3000" dirty="0" smtClean="0">
                  <a:effectLst/>
                  <a:latin typeface="Baskerville"/>
                  <a:cs typeface="Baskerville"/>
                  <a:sym typeface="Wingdings"/>
                </a:rPr>
                <a:t>01</a:t>
              </a:r>
              <a:endParaRPr lang="en-US" sz="1000" dirty="0">
                <a:effectLst/>
                <a:latin typeface="Baskerville"/>
                <a:cs typeface="Baskerville"/>
                <a:sym typeface="Wingdings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sz="2800" dirty="0">
                  <a:effectLst/>
                  <a:latin typeface="Baskerville"/>
                  <a:cs typeface="Baskerville"/>
                  <a:sym typeface="Wingdings"/>
                </a:rPr>
                <a:t>which corresponds to the </a:t>
              </a:r>
              <a:r>
                <a:rPr lang="en-US" sz="2800" dirty="0" err="1" smtClean="0">
                  <a:effectLst/>
                  <a:latin typeface="Baskerville"/>
                  <a:cs typeface="Baskerville"/>
                  <a:sym typeface="Wingdings"/>
                </a:rPr>
                <a:t>subwords</a:t>
              </a:r>
              <a:r>
                <a:rPr lang="en-US" sz="2800" dirty="0" smtClean="0">
                  <a:effectLst/>
                  <a:latin typeface="Baskerville"/>
                  <a:cs typeface="Baskerville"/>
                  <a:sym typeface="Wingdings"/>
                </a:rPr>
                <a:t> in the order seen above</a:t>
              </a:r>
              <a:endParaRPr lang="en-US" sz="2800" dirty="0">
                <a:effectLst/>
                <a:latin typeface="Baskerville"/>
                <a:cs typeface="Baskerville"/>
                <a:sym typeface="Wingdings"/>
              </a:endParaRPr>
            </a:p>
            <a:p>
              <a:pPr algn="ctr">
                <a:lnSpc>
                  <a:spcPct val="120000"/>
                </a:lnSpc>
              </a:pPr>
              <a:r>
                <a:rPr lang="en-US" sz="3000" dirty="0" smtClean="0">
                  <a:effectLst/>
                  <a:latin typeface="Baskerville"/>
                  <a:cs typeface="Baskerville"/>
                  <a:sym typeface="Wingdings"/>
                </a:rPr>
                <a:t>010 </a:t>
              </a:r>
              <a:r>
                <a:rPr lang="en-US" sz="3000" dirty="0" smtClean="0">
                  <a:effectLst/>
                  <a:latin typeface="Baskerville"/>
                  <a:cs typeface="Baskerville"/>
                </a:rPr>
                <a:t>→</a:t>
              </a:r>
              <a:r>
                <a:rPr lang="en-US" sz="3000" dirty="0" smtClean="0">
                  <a:effectLst/>
                  <a:latin typeface="Baskerville"/>
                  <a:cs typeface="Baskerville"/>
                  <a:sym typeface="Wingdings"/>
                </a:rPr>
                <a:t> 100 </a:t>
              </a:r>
              <a:r>
                <a:rPr lang="en-US" sz="3000" dirty="0">
                  <a:effectLst/>
                  <a:latin typeface="Baskerville"/>
                  <a:cs typeface="Baskerville"/>
                </a:rPr>
                <a:t>→</a:t>
              </a:r>
              <a:r>
                <a:rPr lang="en-US" sz="3000" dirty="0">
                  <a:effectLst/>
                  <a:latin typeface="Baskerville"/>
                  <a:cs typeface="Baskerville"/>
                  <a:sym typeface="Wingdings"/>
                </a:rPr>
                <a:t> </a:t>
              </a:r>
              <a:r>
                <a:rPr lang="en-US" sz="3000" dirty="0" smtClean="0">
                  <a:effectLst/>
                  <a:latin typeface="Baskerville"/>
                  <a:cs typeface="Baskerville"/>
                  <a:sym typeface="Wingdings"/>
                </a:rPr>
                <a:t>000 </a:t>
              </a:r>
              <a:r>
                <a:rPr lang="en-US" sz="3000" dirty="0">
                  <a:effectLst/>
                  <a:latin typeface="Baskerville"/>
                  <a:cs typeface="Baskerville"/>
                </a:rPr>
                <a:t>→</a:t>
              </a:r>
              <a:r>
                <a:rPr lang="en-US" sz="3000" dirty="0">
                  <a:effectLst/>
                  <a:latin typeface="Baskerville"/>
                  <a:cs typeface="Baskerville"/>
                  <a:sym typeface="Wingdings"/>
                </a:rPr>
                <a:t> </a:t>
              </a:r>
              <a:r>
                <a:rPr lang="en-US" sz="3000" dirty="0" smtClean="0">
                  <a:effectLst/>
                  <a:latin typeface="Baskerville"/>
                  <a:cs typeface="Baskerville"/>
                  <a:sym typeface="Wingdings"/>
                </a:rPr>
                <a:t>001 </a:t>
              </a:r>
              <a:r>
                <a:rPr lang="en-US" sz="3000" dirty="0">
                  <a:effectLst/>
                  <a:latin typeface="Baskerville"/>
                  <a:cs typeface="Baskerville"/>
                </a:rPr>
                <a:t>→</a:t>
              </a:r>
              <a:r>
                <a:rPr lang="en-US" sz="3000" dirty="0">
                  <a:effectLst/>
                  <a:latin typeface="Baskerville"/>
                  <a:cs typeface="Baskerville"/>
                  <a:sym typeface="Wingdings"/>
                </a:rPr>
                <a:t> </a:t>
              </a:r>
              <a:r>
                <a:rPr lang="en-US" sz="3000" dirty="0" smtClean="0">
                  <a:effectLst/>
                  <a:latin typeface="Baskerville"/>
                  <a:cs typeface="Baskerville"/>
                  <a:sym typeface="Wingdings"/>
                </a:rPr>
                <a:t>011 </a:t>
              </a:r>
              <a:r>
                <a:rPr lang="en-US" sz="3000" dirty="0">
                  <a:effectLst/>
                  <a:latin typeface="Baskerville"/>
                  <a:cs typeface="Baskerville"/>
                </a:rPr>
                <a:t>→</a:t>
              </a:r>
              <a:r>
                <a:rPr lang="en-US" sz="3000" dirty="0">
                  <a:effectLst/>
                  <a:latin typeface="Baskerville"/>
                  <a:cs typeface="Baskerville"/>
                  <a:sym typeface="Wingdings"/>
                </a:rPr>
                <a:t> 111 </a:t>
              </a:r>
              <a:r>
                <a:rPr lang="en-US" sz="3000" dirty="0">
                  <a:effectLst/>
                  <a:latin typeface="Baskerville"/>
                  <a:cs typeface="Baskerville"/>
                </a:rPr>
                <a:t>→</a:t>
              </a:r>
              <a:r>
                <a:rPr lang="en-US" sz="3000" dirty="0">
                  <a:effectLst/>
                  <a:latin typeface="Baskerville"/>
                  <a:cs typeface="Baskerville"/>
                  <a:sym typeface="Wingdings"/>
                </a:rPr>
                <a:t> 110 </a:t>
              </a:r>
              <a:r>
                <a:rPr lang="en-US" sz="3000" dirty="0">
                  <a:effectLst/>
                  <a:latin typeface="Baskerville"/>
                  <a:cs typeface="Baskerville"/>
                </a:rPr>
                <a:t>→</a:t>
              </a:r>
              <a:r>
                <a:rPr lang="en-US" sz="3000" dirty="0">
                  <a:effectLst/>
                  <a:latin typeface="Baskerville"/>
                  <a:cs typeface="Baskerville"/>
                  <a:sym typeface="Wingdings"/>
                </a:rPr>
                <a:t> </a:t>
              </a:r>
              <a:r>
                <a:rPr lang="en-US" sz="3000" dirty="0" smtClean="0">
                  <a:effectLst/>
                  <a:latin typeface="Baskerville"/>
                  <a:cs typeface="Baskerville"/>
                  <a:sym typeface="Wingdings"/>
                </a:rPr>
                <a:t>101.</a:t>
              </a:r>
              <a:endParaRPr lang="en-US" sz="3000" dirty="0">
                <a:effectLst/>
                <a:latin typeface="Baskerville"/>
                <a:cs typeface="Baskerville"/>
                <a:sym typeface="Wingding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62984" y="11413356"/>
            <a:ext cx="11762416" cy="5045844"/>
            <a:chOff x="11165335" y="7239000"/>
            <a:chExt cx="5684175" cy="2438399"/>
          </a:xfrm>
        </p:grpSpPr>
        <p:pic>
          <p:nvPicPr>
            <p:cNvPr id="3" name="Picture 2" descr="Bg23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2" r="1"/>
            <a:stretch/>
          </p:blipFill>
          <p:spPr>
            <a:xfrm>
              <a:off x="11165335" y="7297038"/>
              <a:ext cx="1406283" cy="2330202"/>
            </a:xfrm>
            <a:prstGeom prst="rect">
              <a:avLst/>
            </a:prstGeom>
          </p:spPr>
        </p:pic>
        <p:pic>
          <p:nvPicPr>
            <p:cNvPr id="4" name="Picture 3" descr="Bg24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5847" y="7239000"/>
              <a:ext cx="1680396" cy="2416428"/>
            </a:xfrm>
            <a:prstGeom prst="rect">
              <a:avLst/>
            </a:prstGeom>
          </p:spPr>
        </p:pic>
        <p:pic>
          <p:nvPicPr>
            <p:cNvPr id="6" name="Picture 5" descr="Bg33.pn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7"/>
            <a:stretch/>
          </p:blipFill>
          <p:spPr>
            <a:xfrm>
              <a:off x="14267019" y="7239000"/>
              <a:ext cx="2582491" cy="2438399"/>
            </a:xfrm>
            <a:prstGeom prst="rect">
              <a:avLst/>
            </a:prstGeom>
          </p:spPr>
        </p:pic>
      </p:grp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00819"/>
              </p:ext>
            </p:extLst>
          </p:nvPr>
        </p:nvGraphicFramePr>
        <p:xfrm>
          <a:off x="34143950" y="6858000"/>
          <a:ext cx="6096000" cy="15849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14021"/>
                <a:gridCol w="1633979"/>
                <a:gridCol w="3048000"/>
              </a:tblGrid>
              <a:tr h="382025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askerville"/>
                          <a:cs typeface="Baskerville"/>
                        </a:rPr>
                        <a:t>Table 2: Optimal Unoriented</a:t>
                      </a:r>
                      <a:r>
                        <a:rPr lang="en-US" sz="2000" b="0" baseline="0" dirty="0" smtClean="0">
                          <a:latin typeface="Baskerville"/>
                          <a:cs typeface="Baskerville"/>
                        </a:rPr>
                        <a:t> de Bruijn Sequences</a:t>
                      </a:r>
                      <a:endParaRPr lang="en-US" sz="2000" b="0" dirty="0">
                        <a:latin typeface="Baskerville"/>
                        <a:cs typeface="Baskervill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025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baseline="0" dirty="0" smtClean="0">
                          <a:latin typeface="Baskerville SemiBold"/>
                          <a:cs typeface="Baskerville SemiBold"/>
                        </a:rPr>
                        <a:t>n</a:t>
                      </a:r>
                      <a:r>
                        <a:rPr lang="en-US" sz="2000" b="0" i="0" baseline="0" dirty="0" smtClean="0">
                          <a:latin typeface="Baskerville SemiBold"/>
                          <a:cs typeface="Baskerville SemiBold"/>
                        </a:rPr>
                        <a:t> = 2</a:t>
                      </a:r>
                      <a:endParaRPr lang="en-US" sz="2000" b="0" i="0" dirty="0">
                        <a:latin typeface="Baskerville SemiBold"/>
                        <a:cs typeface="Baskerville Semi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latin typeface="Baskerville SemiBold"/>
                          <a:cs typeface="Baskerville SemiBold"/>
                        </a:rPr>
                        <a:t>n</a:t>
                      </a:r>
                      <a:r>
                        <a:rPr lang="en-US" sz="2000" b="0" i="0" baseline="0" dirty="0" smtClean="0">
                          <a:latin typeface="Baskerville SemiBold"/>
                          <a:cs typeface="Baskerville SemiBold"/>
                        </a:rPr>
                        <a:t> = 3</a:t>
                      </a:r>
                      <a:endParaRPr lang="en-US" sz="2000" b="0" i="0" dirty="0">
                        <a:latin typeface="Baskerville SemiBold"/>
                        <a:cs typeface="Baskerville Semi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025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latin typeface="Baskerville SemiBold"/>
                          <a:cs typeface="Baskerville SemiBold"/>
                        </a:rPr>
                        <a:t>k</a:t>
                      </a:r>
                      <a:r>
                        <a:rPr lang="en-US" sz="2000" b="0" i="0" dirty="0" smtClean="0">
                          <a:latin typeface="Baskerville SemiBold"/>
                          <a:cs typeface="Baskerville SemiBold"/>
                        </a:rPr>
                        <a:t> = 2</a:t>
                      </a:r>
                      <a:endParaRPr lang="en-US" sz="2000" b="0" i="0" dirty="0">
                        <a:latin typeface="Baskerville SemiBold"/>
                        <a:cs typeface="Baskerville Semi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Baskerville"/>
                          <a:cs typeface="Baskerville"/>
                        </a:rPr>
                        <a:t>0011</a:t>
                      </a:r>
                      <a:endParaRPr lang="en-US" sz="2000" dirty="0">
                        <a:solidFill>
                          <a:schemeClr val="bg1"/>
                        </a:solidFill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FFFFFF"/>
                          </a:solidFill>
                          <a:latin typeface="Baskerville"/>
                          <a:cs typeface="Baskerville"/>
                        </a:rPr>
                        <a:t>00010111</a:t>
                      </a:r>
                      <a:endParaRPr lang="en-US" sz="2000" dirty="0">
                        <a:solidFill>
                          <a:srgbClr val="FFFFFF"/>
                        </a:solidFill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744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latin typeface="Baskerville SemiBold"/>
                          <a:cs typeface="Baskerville SemiBold"/>
                        </a:rPr>
                        <a:t>k</a:t>
                      </a:r>
                      <a:r>
                        <a:rPr lang="en-US" sz="2000" b="0" i="0" baseline="0" dirty="0" smtClean="0">
                          <a:latin typeface="Baskerville SemiBold"/>
                          <a:cs typeface="Baskerville SemiBold"/>
                        </a:rPr>
                        <a:t> = 3</a:t>
                      </a:r>
                      <a:endParaRPr lang="en-US" sz="2000" b="0" i="0" dirty="0">
                        <a:latin typeface="Baskerville SemiBold"/>
                        <a:cs typeface="Baskerville Semi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FFFFFF"/>
                          </a:solidFill>
                          <a:latin typeface="Baskerville"/>
                          <a:cs typeface="Baskerville"/>
                        </a:rPr>
                        <a:t>0011220</a:t>
                      </a:r>
                      <a:endParaRPr lang="en-US" sz="2000" dirty="0">
                        <a:solidFill>
                          <a:srgbClr val="FFFFFF"/>
                        </a:solidFill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FFFFFF"/>
                          </a:solidFill>
                          <a:latin typeface="Baskerville"/>
                          <a:cs typeface="Baskerville"/>
                        </a:rPr>
                        <a:t>00010111212020122200</a:t>
                      </a:r>
                      <a:endParaRPr lang="en-US" sz="2000" dirty="0">
                        <a:solidFill>
                          <a:srgbClr val="FFFFFF"/>
                        </a:solidFill>
                        <a:latin typeface="Baskerville"/>
                        <a:cs typeface="Baskervill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0" name="Group 119"/>
          <p:cNvGrpSpPr/>
          <p:nvPr/>
        </p:nvGrpSpPr>
        <p:grpSpPr>
          <a:xfrm>
            <a:off x="17678400" y="4495800"/>
            <a:ext cx="12573000" cy="11993414"/>
            <a:chOff x="17678400" y="4876800"/>
            <a:chExt cx="12573000" cy="11993414"/>
          </a:xfrm>
        </p:grpSpPr>
        <p:grpSp>
          <p:nvGrpSpPr>
            <p:cNvPr id="19" name="Group 18"/>
            <p:cNvGrpSpPr/>
            <p:nvPr/>
          </p:nvGrpSpPr>
          <p:grpSpPr>
            <a:xfrm>
              <a:off x="17678400" y="4876800"/>
              <a:ext cx="12573000" cy="11993414"/>
              <a:chOff x="18440399" y="4902200"/>
              <a:chExt cx="24844304" cy="11993414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8440401" y="4902200"/>
                <a:ext cx="24844302" cy="946293"/>
                <a:chOff x="1066800" y="5840559"/>
                <a:chExt cx="24844302" cy="946293"/>
              </a:xfrm>
            </p:grpSpPr>
            <p:sp>
              <p:nvSpPr>
                <p:cNvPr id="84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1066800" y="5840559"/>
                  <a:ext cx="24844302" cy="946293"/>
                </a:xfrm>
                <a:prstGeom prst="rect">
                  <a:avLst/>
                </a:prstGeom>
                <a:solidFill>
                  <a:srgbClr val="BB6700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zh-CN" sz="3600" b="1" dirty="0">
                    <a:effectLst/>
                    <a:latin typeface="Lucida Sans" pitchFamily="34" charset="0"/>
                    <a:ea typeface="SimSun" pitchFamily="2" charset="-122"/>
                    <a:cs typeface="Lucida Sans" pitchFamily="34" charset="0"/>
                  </a:endParaRPr>
                </a:p>
              </p:txBody>
            </p:sp>
            <p:sp>
              <p:nvSpPr>
                <p:cNvPr id="85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1253291" y="5916759"/>
                  <a:ext cx="24356668" cy="762854"/>
                </a:xfrm>
                <a:prstGeom prst="rect">
                  <a:avLst/>
                </a:prstGeom>
                <a:solidFill>
                  <a:srgbClr val="BB6700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zh-CN" sz="4400" b="1" dirty="0" smtClean="0">
                      <a:solidFill>
                        <a:schemeClr val="bg1"/>
                      </a:solidFill>
                      <a:effectLst/>
                      <a:latin typeface="Baskerville"/>
                      <a:ea typeface="SimSun" pitchFamily="2" charset="-122"/>
                      <a:cs typeface="Baskerville"/>
                    </a:rPr>
                    <a:t>CONSTRUCTION &amp; COMPLEXITY</a:t>
                  </a:r>
                  <a:endParaRPr lang="en-US" altLang="zh-CN" sz="3200" b="1" dirty="0">
                    <a:solidFill>
                      <a:schemeClr val="bg1"/>
                    </a:solidFill>
                    <a:effectLst/>
                    <a:latin typeface="Baskerville"/>
                    <a:ea typeface="SimSun" pitchFamily="2" charset="-122"/>
                    <a:cs typeface="Baskerville"/>
                  </a:endParaRPr>
                </a:p>
              </p:txBody>
            </p:sp>
          </p:grpSp>
          <p:sp>
            <p:nvSpPr>
              <p:cNvPr id="96" name="Text Box 244"/>
              <p:cNvSpPr txBox="1">
                <a:spLocks noChangeArrowheads="1"/>
              </p:cNvSpPr>
              <p:nvPr/>
            </p:nvSpPr>
            <p:spPr bwMode="auto">
              <a:xfrm>
                <a:off x="18440399" y="5848493"/>
                <a:ext cx="24844304" cy="11047121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82880" tIns="91440" rIns="182880" bIns="18288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6858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en-US" sz="3000" dirty="0" smtClean="0">
                    <a:effectLst/>
                    <a:latin typeface="Baskerville SemiBold Italic"/>
                    <a:cs typeface="Baskerville SemiBold Italic"/>
                  </a:rPr>
                  <a:t>Forming unoriented de Bruijn sequences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 smtClean="0">
                    <a:effectLst/>
                    <a:latin typeface="Baskerville"/>
                    <a:cs typeface="Baskerville"/>
                  </a:rPr>
                  <a:t>As an original de Bruijn sequence is formed following an Eulerian circuit in a de Bruijn graph, an </a:t>
                </a:r>
                <a:r>
                  <a:rPr lang="en-US" sz="2800" dirty="0">
                    <a:effectLst/>
                    <a:latin typeface="Baskerville"/>
                    <a:cs typeface="Baskerville"/>
                  </a:rPr>
                  <a:t>unoriented de Bruijn sequence of optimal length would be formed by following a path in a de Bruijn 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</a:rPr>
                  <a:t>graph </a:t>
                </a:r>
                <a:r>
                  <a:rPr lang="en-US" sz="2800" dirty="0">
                    <a:effectLst/>
                    <a:latin typeface="Baskerville"/>
                    <a:cs typeface="Baskerville"/>
                  </a:rPr>
                  <a:t>that traverses exactly one of the two edges corresponding to each reflected pair. </a:t>
                </a:r>
                <a:endParaRPr lang="en-US" sz="2800" dirty="0" smtClean="0">
                  <a:effectLst/>
                  <a:latin typeface="Baskerville"/>
                  <a:cs typeface="Baskerville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000" dirty="0" smtClean="0">
                  <a:effectLst/>
                  <a:latin typeface="Baskerville"/>
                  <a:cs typeface="Baskerville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3000" dirty="0" smtClean="0">
                    <a:effectLst/>
                    <a:latin typeface="Baskerville SemiBold Italic"/>
                    <a:cs typeface="Baskerville SemiBold Italic"/>
                  </a:rPr>
                  <a:t>Complexity of unoriented de Bruijn graphs</a:t>
                </a:r>
                <a:endParaRPr lang="en-US" sz="3000" dirty="0">
                  <a:effectLst/>
                  <a:latin typeface="Baskerville SemiBold Italic"/>
                  <a:cs typeface="Baskerville SemiBold Italic"/>
                </a:endParaRPr>
              </a:p>
              <a:p>
                <a:pPr marL="457200" indent="-457200" algn="just">
                  <a:lnSpc>
                    <a:spcPct val="120000"/>
                  </a:lnSpc>
                  <a:buFont typeface="Arial"/>
                  <a:buChar char="•"/>
                </a:pPr>
                <a:r>
                  <a:rPr lang="en-US" sz="2800" dirty="0" smtClean="0">
                    <a:effectLst/>
                    <a:latin typeface="Baskerville"/>
                    <a:cs typeface="Baskerville"/>
                  </a:rPr>
                  <a:t>Edges in the </a:t>
                </a:r>
                <a:r>
                  <a:rPr lang="en-US" sz="2800" i="1" dirty="0" smtClean="0">
                    <a:effectLst/>
                    <a:latin typeface="Baskerville"/>
                    <a:cs typeface="Baskerville"/>
                  </a:rPr>
                  <a:t>(</a:t>
                </a:r>
                <a:r>
                  <a:rPr lang="en-US" sz="2800" i="1" dirty="0" err="1" smtClean="0">
                    <a:effectLst/>
                    <a:latin typeface="Baskerville"/>
                    <a:cs typeface="Baskerville"/>
                  </a:rPr>
                  <a:t>k,n</a:t>
                </a:r>
                <a:r>
                  <a:rPr lang="en-US" sz="2800" i="1" dirty="0" smtClean="0">
                    <a:effectLst/>
                    <a:latin typeface="Baskerville"/>
                    <a:cs typeface="Baskerville"/>
                  </a:rPr>
                  <a:t>)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</a:rPr>
                  <a:t>-unoriented de Bruijn graph are identified by the pair of reflections that can be formed by the adjacent </a:t>
                </a:r>
                <a:r>
                  <a:rPr lang="en-US" sz="2800" dirty="0">
                    <a:effectLst/>
                    <a:latin typeface="Baskerville"/>
                    <a:cs typeface="Baskerville"/>
                  </a:rPr>
                  <a:t>vertices. 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</a:rPr>
                  <a:t>The case below holds in general.</a:t>
                </a:r>
                <a:endParaRPr lang="en-US" sz="2800" dirty="0">
                  <a:effectLst/>
                  <a:latin typeface="Baskerville"/>
                  <a:cs typeface="Baskerville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sz="2800" dirty="0" smtClean="0">
                  <a:effectLst/>
                  <a:latin typeface="Baskerville"/>
                  <a:cs typeface="Baskerville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sz="2800" dirty="0">
                  <a:effectLst/>
                  <a:latin typeface="Baskerville"/>
                  <a:cs typeface="Baskerville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sz="2800" dirty="0" smtClean="0">
                  <a:effectLst/>
                  <a:latin typeface="Baskerville"/>
                  <a:cs typeface="Baskerville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sz="2800" dirty="0" smtClean="0">
                  <a:effectLst/>
                  <a:latin typeface="Baskerville"/>
                  <a:cs typeface="Baskerville"/>
                </a:endParaRPr>
              </a:p>
              <a:p>
                <a:pPr marL="457200" indent="-457200" algn="just">
                  <a:lnSpc>
                    <a:spcPct val="120000"/>
                  </a:lnSpc>
                  <a:buFont typeface="Arial"/>
                  <a:buChar char="•"/>
                </a:pPr>
                <a:r>
                  <a:rPr lang="en-US" sz="2800" dirty="0" smtClean="0">
                    <a:effectLst/>
                    <a:latin typeface="Baskerville"/>
                    <a:cs typeface="Baskerville"/>
                  </a:rPr>
                  <a:t>As </a:t>
                </a:r>
                <a:r>
                  <a:rPr lang="en-US" sz="2800" dirty="0">
                    <a:effectLst/>
                    <a:latin typeface="Baskerville"/>
                    <a:cs typeface="Baskerville"/>
                  </a:rPr>
                  <a:t>the graph is traversed, the subword that is seen in the sequence is determined by the direction taken on each edge. 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</a:rPr>
                  <a:t>As such, the ability to traverse an edge is conditional upon which of the two length-(</a:t>
                </a:r>
                <a:r>
                  <a:rPr lang="en-US" sz="2800" i="1" dirty="0" smtClean="0">
                    <a:effectLst/>
                    <a:latin typeface="Baskerville"/>
                    <a:cs typeface="Baskerville"/>
                  </a:rPr>
                  <a:t>n – 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</a:rPr>
                  <a:t>1) words was previously traversed.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ffectLst/>
                    <a:latin typeface="Baskerville"/>
                    <a:cs typeface="Baskerville"/>
                  </a:rPr>
                  <a:t>	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</a:rPr>
                  <a:t>[11] </a:t>
                </a:r>
                <a:r>
                  <a:rPr lang="en-US" sz="2800" dirty="0">
                    <a:effectLst/>
                    <a:latin typeface="Baskerville"/>
                    <a:cs typeface="Baskerville"/>
                  </a:rPr>
                  <a:t>→</a:t>
                </a:r>
                <a:r>
                  <a:rPr lang="en-US" sz="2800" dirty="0">
                    <a:effectLst/>
                    <a:latin typeface="Baskerville"/>
                    <a:cs typeface="Baskerville"/>
                    <a:sym typeface="Wingdings"/>
                  </a:rPr>
                  <a:t> 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  <a:sym typeface="Wingdings"/>
                  </a:rPr>
                  <a:t>[21] </a:t>
                </a:r>
                <a:r>
                  <a:rPr lang="en-US" sz="2800" dirty="0">
                    <a:effectLst/>
                    <a:latin typeface="Baskerville"/>
                    <a:cs typeface="Baskerville"/>
                  </a:rPr>
                  <a:t>→</a:t>
                </a:r>
                <a:r>
                  <a:rPr lang="en-US" sz="2800" dirty="0">
                    <a:effectLst/>
                    <a:latin typeface="Baskerville"/>
                    <a:cs typeface="Baskerville"/>
                    <a:sym typeface="Wingdings"/>
                  </a:rPr>
                  <a:t> 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  <a:sym typeface="Wingdings"/>
                  </a:rPr>
                  <a:t>[21] </a:t>
                </a:r>
                <a:r>
                  <a:rPr lang="en-US" sz="2800" dirty="0">
                    <a:effectLst/>
                    <a:latin typeface="Baskerville"/>
                    <a:cs typeface="Baskerville"/>
                  </a:rPr>
                  <a:t>→</a:t>
                </a:r>
                <a:r>
                  <a:rPr lang="en-US" sz="2800" dirty="0">
                    <a:effectLst/>
                    <a:latin typeface="Baskerville"/>
                    <a:cs typeface="Baskerville"/>
                    <a:sym typeface="Wingdings"/>
                  </a:rPr>
                  <a:t> 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  <a:sym typeface="Wingdings"/>
                  </a:rPr>
                  <a:t>[21] </a:t>
                </a:r>
                <a:r>
                  <a:rPr lang="en-US" sz="2800" dirty="0">
                    <a:effectLst/>
                    <a:latin typeface="Baskerville"/>
                    <a:cs typeface="Baskerville"/>
                  </a:rPr>
                  <a:t>→</a:t>
                </a:r>
                <a:r>
                  <a:rPr lang="en-US" sz="2800" dirty="0">
                    <a:effectLst/>
                    <a:latin typeface="Baskerville"/>
                    <a:cs typeface="Baskerville"/>
                    <a:sym typeface="Wingdings"/>
                  </a:rPr>
                  <a:t> [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  <a:sym typeface="Wingdings"/>
                  </a:rPr>
                  <a:t>22]		</a:t>
                </a:r>
                <a:r>
                  <a:rPr lang="en-US" sz="2800" dirty="0">
                    <a:effectLst/>
                    <a:latin typeface="Baskerville"/>
                    <a:cs typeface="Baskerville"/>
                  </a:rPr>
                  <a:t>[11] →</a:t>
                </a:r>
                <a:r>
                  <a:rPr lang="en-US" sz="2800" dirty="0">
                    <a:effectLst/>
                    <a:latin typeface="Baskerville"/>
                    <a:cs typeface="Baskerville"/>
                    <a:sym typeface="Wingdings"/>
                  </a:rPr>
                  <a:t> [21] </a:t>
                </a:r>
                <a:r>
                  <a:rPr lang="en-US" sz="2800" dirty="0">
                    <a:effectLst/>
                    <a:latin typeface="Baskerville"/>
                    <a:cs typeface="Baskerville"/>
                  </a:rPr>
                  <a:t>→</a:t>
                </a:r>
                <a:r>
                  <a:rPr lang="en-US" sz="2800" dirty="0">
                    <a:effectLst/>
                    <a:latin typeface="Baskerville"/>
                    <a:cs typeface="Baskerville"/>
                    <a:sym typeface="Wingdings"/>
                  </a:rPr>
                  <a:t> [21] </a:t>
                </a:r>
                <a:r>
                  <a:rPr lang="en-US" sz="2800" dirty="0">
                    <a:effectLst/>
                    <a:latin typeface="Baskerville"/>
                    <a:cs typeface="Baskerville"/>
                  </a:rPr>
                  <a:t>→</a:t>
                </a:r>
                <a:r>
                  <a:rPr lang="en-US" sz="2800" dirty="0">
                    <a:effectLst/>
                    <a:latin typeface="Baskerville"/>
                    <a:cs typeface="Baskerville"/>
                    <a:sym typeface="Wingdings"/>
                  </a:rPr>
                  <a:t> [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  <a:sym typeface="Wingdings"/>
                  </a:rPr>
                  <a:t>22]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 smtClean="0">
                    <a:effectLst/>
                    <a:latin typeface="Baskerville"/>
                    <a:cs typeface="Baskerville"/>
                    <a:sym typeface="Wingdings"/>
                  </a:rPr>
                  <a:t>                  112 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</a:rPr>
                  <a:t>→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  <a:sym typeface="Wingdings"/>
                  </a:rPr>
                  <a:t> 121 </a:t>
                </a:r>
                <a:r>
                  <a:rPr lang="en-US" sz="2800" dirty="0">
                    <a:effectLst/>
                    <a:latin typeface="Baskerville"/>
                    <a:cs typeface="Baskerville"/>
                  </a:rPr>
                  <a:t>→</a:t>
                </a:r>
                <a:r>
                  <a:rPr lang="en-US" sz="2800" dirty="0">
                    <a:effectLst/>
                    <a:latin typeface="Baskerville"/>
                    <a:cs typeface="Baskerville"/>
                    <a:sym typeface="Wingdings"/>
                  </a:rPr>
                  <a:t> 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  <a:sym typeface="Wingdings"/>
                  </a:rPr>
                  <a:t>212 </a:t>
                </a:r>
                <a:r>
                  <a:rPr lang="en-US" sz="2800" dirty="0">
                    <a:effectLst/>
                    <a:latin typeface="Baskerville"/>
                    <a:cs typeface="Baskerville"/>
                  </a:rPr>
                  <a:t>→</a:t>
                </a:r>
                <a:r>
                  <a:rPr lang="en-US" sz="2800" dirty="0">
                    <a:effectLst/>
                    <a:latin typeface="Baskerville"/>
                    <a:cs typeface="Baskerville"/>
                    <a:sym typeface="Wingdings"/>
                  </a:rPr>
                  <a:t> 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  <a:sym typeface="Wingdings"/>
                  </a:rPr>
                  <a:t>122 		</a:t>
                </a:r>
                <a:r>
                  <a:rPr lang="en-US" sz="2800" dirty="0">
                    <a:effectLst/>
                    <a:latin typeface="Baskerville"/>
                    <a:cs typeface="Baskerville"/>
                    <a:sym typeface="Wingdings"/>
                  </a:rPr>
                  <a:t>	 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  <a:sym typeface="Wingdings"/>
                  </a:rPr>
                  <a:t>       </a:t>
                </a:r>
                <a:r>
                  <a:rPr lang="en-US" sz="2800" dirty="0">
                    <a:effectLst/>
                    <a:latin typeface="Baskerville"/>
                    <a:cs typeface="Baskerville"/>
                    <a:sym typeface="Wingdings"/>
                  </a:rPr>
                  <a:t>112 </a:t>
                </a:r>
                <a:r>
                  <a:rPr lang="en-US" sz="2800" dirty="0">
                    <a:effectLst/>
                    <a:latin typeface="Baskerville"/>
                    <a:cs typeface="Baskerville"/>
                  </a:rPr>
                  <a:t>→</a:t>
                </a:r>
                <a:r>
                  <a:rPr lang="en-US" sz="2800" dirty="0">
                    <a:effectLst/>
                    <a:latin typeface="Baskerville"/>
                    <a:cs typeface="Baskerville"/>
                    <a:sym typeface="Wingdings"/>
                  </a:rPr>
                  <a:t> 121 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</a:rPr>
                  <a:t>→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  <a:sym typeface="Wingdings"/>
                  </a:rPr>
                  <a:t> </a:t>
                </a:r>
                <a:r>
                  <a:rPr lang="en-US" sz="2800" dirty="0">
                    <a:effectLst/>
                    <a:latin typeface="Baskerville"/>
                    <a:cs typeface="Baskerville"/>
                    <a:sym typeface="Wingdings"/>
                  </a:rPr>
                  <a:t>122 </a:t>
                </a:r>
                <a:endParaRPr lang="en-US" sz="2800" dirty="0" smtClean="0">
                  <a:effectLst/>
                  <a:latin typeface="Baskerville"/>
                  <a:cs typeface="Baskerville"/>
                  <a:sym typeface="Wingdings"/>
                </a:endParaRPr>
              </a:p>
              <a:p>
                <a:pPr marL="457200" indent="-457200" algn="just">
                  <a:lnSpc>
                    <a:spcPct val="120000"/>
                  </a:lnSpc>
                  <a:buFont typeface="Arial"/>
                  <a:buChar char="•"/>
                </a:pPr>
                <a:r>
                  <a:rPr lang="en-US" sz="2800" dirty="0" smtClean="0">
                    <a:effectLst/>
                    <a:latin typeface="Baskerville"/>
                    <a:cs typeface="Baskerville"/>
                  </a:rPr>
                  <a:t>In order to form a valid unoriented de Bruijn sequence, one must traverse an </a:t>
                </a:r>
                <a:r>
                  <a:rPr lang="en-US" sz="2800" i="1" dirty="0">
                    <a:effectLst/>
                    <a:latin typeface="Baskerville"/>
                    <a:cs typeface="Baskerville"/>
                  </a:rPr>
                  <a:t>alternating Eulerian path </a:t>
                </a:r>
                <a:r>
                  <a:rPr lang="en-US" sz="2800" dirty="0">
                    <a:effectLst/>
                    <a:latin typeface="Baskerville"/>
                    <a:cs typeface="Baskerville"/>
                  </a:rPr>
                  <a:t>– an Eulerian path that </a:t>
                </a:r>
                <a:r>
                  <a:rPr lang="en-US" sz="2800" dirty="0" smtClean="0">
                    <a:effectLst/>
                    <a:latin typeface="Baskerville"/>
                    <a:cs typeface="Baskerville"/>
                  </a:rPr>
                  <a:t>respects the above conditions.</a:t>
                </a:r>
                <a:endParaRPr lang="en-US" sz="2800" dirty="0">
                  <a:latin typeface="Baskerville"/>
                  <a:cs typeface="Baskerville"/>
                </a:endParaRPr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 bwMode="auto">
            <a:xfrm>
              <a:off x="28222899" y="14678725"/>
              <a:ext cx="152400" cy="4088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Straight Connector 112"/>
            <p:cNvCxnSpPr/>
            <p:nvPr/>
          </p:nvCxnSpPr>
          <p:spPr bwMode="auto">
            <a:xfrm>
              <a:off x="27660600" y="15135925"/>
              <a:ext cx="152400" cy="4088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1" name="TextBox 120"/>
          <p:cNvSpPr txBox="1"/>
          <p:nvPr/>
        </p:nvSpPr>
        <p:spPr>
          <a:xfrm>
            <a:off x="12801601" y="11489353"/>
            <a:ext cx="36575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b="1" dirty="0">
                <a:effectLst/>
                <a:latin typeface="Baskerville"/>
                <a:cs typeface="Baskerville"/>
              </a:rPr>
              <a:t>Figure 1</a:t>
            </a:r>
            <a:r>
              <a:rPr lang="en-AU" b="1" dirty="0" smtClean="0">
                <a:effectLst/>
                <a:latin typeface="Baskerville"/>
                <a:cs typeface="Baskerville"/>
              </a:rPr>
              <a:t>: </a:t>
            </a:r>
            <a:r>
              <a:rPr lang="en-AU" i="1" dirty="0" err="1" smtClean="0">
                <a:effectLst/>
                <a:latin typeface="Baskerville"/>
                <a:cs typeface="Baskerville"/>
              </a:rPr>
              <a:t>Bg</a:t>
            </a:r>
            <a:r>
              <a:rPr lang="en-AU" i="1" dirty="0" smtClean="0">
                <a:effectLst/>
                <a:latin typeface="Baskerville"/>
                <a:cs typeface="Baskerville"/>
              </a:rPr>
              <a:t>(</a:t>
            </a:r>
            <a:r>
              <a:rPr lang="en-AU" i="1" dirty="0" err="1" smtClean="0">
                <a:effectLst/>
                <a:latin typeface="Baskerville"/>
                <a:cs typeface="Baskerville"/>
              </a:rPr>
              <a:t>k,n</a:t>
            </a:r>
            <a:r>
              <a:rPr lang="en-AU" i="1" dirty="0" smtClean="0">
                <a:effectLst/>
                <a:latin typeface="Baskerville"/>
                <a:cs typeface="Baskerville"/>
              </a:rPr>
              <a:t>)</a:t>
            </a:r>
            <a:r>
              <a:rPr lang="en-AU" dirty="0" smtClean="0">
                <a:effectLst/>
                <a:latin typeface="Baskerville"/>
                <a:cs typeface="Baskerville"/>
              </a:rPr>
              <a:t> with vertices corresponding </a:t>
            </a:r>
            <a:r>
              <a:rPr lang="en-AU" dirty="0">
                <a:effectLst/>
                <a:latin typeface="Baskerville"/>
                <a:cs typeface="Baskerville"/>
              </a:rPr>
              <a:t>to words of length </a:t>
            </a:r>
            <a:r>
              <a:rPr lang="en-AU" dirty="0" smtClean="0">
                <a:effectLst/>
                <a:latin typeface="Baskerville"/>
                <a:cs typeface="Baskerville"/>
              </a:rPr>
              <a:t>(</a:t>
            </a:r>
            <a:r>
              <a:rPr lang="en-AU" i="1" dirty="0" smtClean="0">
                <a:effectLst/>
                <a:latin typeface="Baskerville"/>
                <a:cs typeface="Baskerville"/>
              </a:rPr>
              <a:t>n</a:t>
            </a:r>
            <a:r>
              <a:rPr lang="en-AU" dirty="0" smtClean="0">
                <a:effectLst/>
                <a:latin typeface="Baskerville"/>
                <a:cs typeface="Baskerville"/>
              </a:rPr>
              <a:t> – 1) on </a:t>
            </a:r>
            <a:r>
              <a:rPr lang="en-AU" i="1" dirty="0">
                <a:effectLst/>
                <a:latin typeface="Baskerville"/>
                <a:cs typeface="Baskerville"/>
              </a:rPr>
              <a:t>k </a:t>
            </a:r>
            <a:r>
              <a:rPr lang="en-AU" dirty="0">
                <a:effectLst/>
                <a:latin typeface="Baskerville"/>
                <a:cs typeface="Baskerville"/>
              </a:rPr>
              <a:t>symbols</a:t>
            </a:r>
            <a:r>
              <a:rPr lang="en-AU" dirty="0" smtClean="0">
                <a:effectLst/>
                <a:latin typeface="Baskerville"/>
                <a:cs typeface="Baskerville"/>
              </a:rPr>
              <a:t>. </a:t>
            </a:r>
            <a:r>
              <a:rPr lang="en-AU" dirty="0">
                <a:effectLst/>
                <a:latin typeface="Baskerville"/>
                <a:cs typeface="Baskerville"/>
              </a:rPr>
              <a:t>Each </a:t>
            </a:r>
            <a:r>
              <a:rPr lang="en-AU" dirty="0" smtClean="0">
                <a:effectLst/>
                <a:latin typeface="Baskerville"/>
                <a:cs typeface="Baskerville"/>
              </a:rPr>
              <a:t>edge conn-</a:t>
            </a:r>
            <a:r>
              <a:rPr lang="en-AU" dirty="0" err="1" smtClean="0">
                <a:effectLst/>
                <a:latin typeface="Baskerville"/>
                <a:cs typeface="Baskerville"/>
              </a:rPr>
              <a:t>ects</a:t>
            </a:r>
            <a:r>
              <a:rPr lang="en-AU" dirty="0" smtClean="0">
                <a:effectLst/>
                <a:latin typeface="Baskerville"/>
                <a:cs typeface="Baskerville"/>
              </a:rPr>
              <a:t> </a:t>
            </a:r>
            <a:r>
              <a:rPr lang="en-AU" dirty="0">
                <a:effectLst/>
                <a:latin typeface="Baskerville"/>
                <a:cs typeface="Baskerville"/>
              </a:rPr>
              <a:t>a word to each </a:t>
            </a:r>
            <a:r>
              <a:rPr lang="en-AU" dirty="0" smtClean="0">
                <a:effectLst/>
                <a:latin typeface="Baskerville"/>
                <a:cs typeface="Baskerville"/>
              </a:rPr>
              <a:t>possible </a:t>
            </a:r>
            <a:r>
              <a:rPr lang="en-AU" dirty="0">
                <a:effectLst/>
                <a:latin typeface="Baskerville"/>
                <a:cs typeface="Baskerville"/>
              </a:rPr>
              <a:t>consecutive word in a </a:t>
            </a:r>
            <a:r>
              <a:rPr lang="en-AU" dirty="0" err="1" smtClean="0">
                <a:effectLst/>
                <a:latin typeface="Baskerville"/>
                <a:cs typeface="Baskerville"/>
              </a:rPr>
              <a:t>sequ-ence</a:t>
            </a:r>
            <a:r>
              <a:rPr lang="en-AU" dirty="0">
                <a:effectLst/>
                <a:latin typeface="Baskerville"/>
                <a:cs typeface="Baskerville"/>
              </a:rPr>
              <a:t>. Beginning at any vertex, </a:t>
            </a:r>
            <a:r>
              <a:rPr lang="en-AU" i="1" dirty="0" smtClean="0">
                <a:effectLst/>
                <a:latin typeface="Baskerville"/>
                <a:cs typeface="Baskerville"/>
              </a:rPr>
              <a:t>B</a:t>
            </a:r>
            <a:r>
              <a:rPr lang="en-AU" dirty="0" smtClean="0">
                <a:effectLst/>
                <a:latin typeface="Baskerville"/>
                <a:cs typeface="Baskerville"/>
              </a:rPr>
              <a:t>(</a:t>
            </a:r>
            <a:r>
              <a:rPr lang="en-AU" i="1" dirty="0" err="1" smtClean="0">
                <a:effectLst/>
                <a:latin typeface="Baskerville"/>
                <a:cs typeface="Baskerville"/>
              </a:rPr>
              <a:t>k,n</a:t>
            </a:r>
            <a:r>
              <a:rPr lang="en-AU" dirty="0" smtClean="0">
                <a:effectLst/>
                <a:latin typeface="Baskerville"/>
                <a:cs typeface="Baskerville"/>
              </a:rPr>
              <a:t>) </a:t>
            </a:r>
            <a:r>
              <a:rPr lang="en-AU" dirty="0">
                <a:effectLst/>
                <a:latin typeface="Baskerville"/>
                <a:cs typeface="Baskerville"/>
              </a:rPr>
              <a:t>can be formed by tracing an Eulerian circuit—a path that sees every edge exactly once, and begins and ends at the same vertex</a:t>
            </a:r>
            <a:r>
              <a:rPr lang="en-AU" dirty="0" smtClean="0">
                <a:effectLst/>
                <a:latin typeface="Baskerville"/>
                <a:cs typeface="Baskerville"/>
              </a:rPr>
              <a:t>. </a:t>
            </a:r>
            <a:endParaRPr lang="en-US" sz="2200" dirty="0">
              <a:latin typeface="Baskerville"/>
              <a:cs typeface="Baskerville"/>
            </a:endParaRPr>
          </a:p>
        </p:txBody>
      </p:sp>
      <p:pic>
        <p:nvPicPr>
          <p:cNvPr id="11" name="Picture 10" descr="ramlogo3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950" y="76200"/>
            <a:ext cx="3447644" cy="4053822"/>
          </a:xfrm>
          <a:prstGeom prst="rect">
            <a:avLst/>
          </a:prstGeom>
        </p:spPr>
      </p:pic>
      <p:pic>
        <p:nvPicPr>
          <p:cNvPr id="13" name="Picture 12" descr="uBg3.3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4317" r="5259" b="5520"/>
          <a:stretch/>
        </p:blipFill>
        <p:spPr>
          <a:xfrm>
            <a:off x="24161230" y="23774400"/>
            <a:ext cx="4066192" cy="2639909"/>
          </a:xfrm>
          <a:prstGeom prst="rect">
            <a:avLst/>
          </a:prstGeom>
        </p:spPr>
      </p:pic>
      <p:sp>
        <p:nvSpPr>
          <p:cNvPr id="102" name="Circular Arrow 101"/>
          <p:cNvSpPr/>
          <p:nvPr/>
        </p:nvSpPr>
        <p:spPr bwMode="auto">
          <a:xfrm>
            <a:off x="23469600" y="23541591"/>
            <a:ext cx="1905000" cy="153439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47336"/>
              <a:gd name="adj5" fmla="val 12500"/>
            </a:avLst>
          </a:prstGeom>
          <a:solidFill>
            <a:srgbClr val="BB67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BB6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2" name="Picture 1" descr="Bg33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" t="2119" r="3361" b="4162"/>
          <a:stretch/>
        </p:blipFill>
        <p:spPr>
          <a:xfrm>
            <a:off x="20497800" y="23622000"/>
            <a:ext cx="3066973" cy="277325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auto">
          <a:xfrm>
            <a:off x="31089601" y="27584400"/>
            <a:ext cx="11923756" cy="45907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17" name="Picture 16" descr="dB_udB_ratio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05" y="27889200"/>
            <a:ext cx="4347995" cy="399170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114510" y="27620908"/>
            <a:ext cx="5810196" cy="4924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 smtClean="0">
                <a:effectLst/>
                <a:latin typeface="Baskerville SemiBold Italic"/>
                <a:cs typeface="Baskerville SemiBold Italic"/>
              </a:rPr>
              <a:t>How optimal is suboptimal?</a:t>
            </a:r>
          </a:p>
          <a:p>
            <a:r>
              <a:rPr lang="en-AU" sz="2800" dirty="0" smtClean="0">
                <a:effectLst/>
                <a:latin typeface="Baskerville"/>
                <a:cs typeface="Baskerville"/>
              </a:rPr>
              <a:t>The length of an </a:t>
            </a:r>
            <a:r>
              <a:rPr lang="en-AU" sz="2800" dirty="0" err="1" smtClean="0">
                <a:effectLst/>
                <a:latin typeface="Baskerville"/>
                <a:cs typeface="Baskerville"/>
              </a:rPr>
              <a:t>unoriented</a:t>
            </a:r>
            <a:r>
              <a:rPr lang="en-AU" sz="2800" dirty="0" smtClean="0">
                <a:effectLst/>
                <a:latin typeface="Baskerville"/>
                <a:cs typeface="Baskerville"/>
              </a:rPr>
              <a:t> de Bruijn sequence is bounded above by </a:t>
            </a:r>
          </a:p>
          <a:p>
            <a:r>
              <a:rPr lang="en-AU" sz="2800" i="1" dirty="0" smtClean="0">
                <a:effectLst/>
                <a:latin typeface="Baskerville"/>
                <a:cs typeface="Baskerville"/>
              </a:rPr>
              <a:t>L(</a:t>
            </a:r>
            <a:r>
              <a:rPr lang="en-AU" sz="2800" i="1" dirty="0" err="1" smtClean="0">
                <a:effectLst/>
                <a:latin typeface="Baskerville"/>
                <a:cs typeface="Baskerville"/>
              </a:rPr>
              <a:t>k,n</a:t>
            </a:r>
            <a:r>
              <a:rPr lang="en-AU" sz="2800" i="1" dirty="0" smtClean="0">
                <a:effectLst/>
                <a:latin typeface="Baskerville"/>
                <a:cs typeface="Baskerville"/>
              </a:rPr>
              <a:t>) + (n –1)(</a:t>
            </a:r>
            <a:r>
              <a:rPr lang="en-AU" sz="2800" i="1" dirty="0" err="1" smtClean="0">
                <a:effectLst/>
                <a:latin typeface="Baskerville"/>
                <a:cs typeface="Baskerville"/>
              </a:rPr>
              <a:t>ov</a:t>
            </a:r>
            <a:r>
              <a:rPr lang="en-AU" sz="2800" i="1" dirty="0" smtClean="0">
                <a:effectLst/>
                <a:latin typeface="Baskerville"/>
                <a:cs typeface="Baskerville"/>
              </a:rPr>
              <a:t>(</a:t>
            </a:r>
            <a:r>
              <a:rPr lang="en-AU" sz="2800" i="1" dirty="0" err="1" smtClean="0">
                <a:effectLst/>
                <a:latin typeface="Baskerville"/>
                <a:cs typeface="Baskerville"/>
              </a:rPr>
              <a:t>k,n</a:t>
            </a:r>
            <a:r>
              <a:rPr lang="en-AU" sz="2800" i="1" dirty="0" smtClean="0">
                <a:effectLst/>
                <a:latin typeface="Baskerville"/>
                <a:cs typeface="Baskerville"/>
              </a:rPr>
              <a:t>)/2 –1). </a:t>
            </a:r>
          </a:p>
          <a:p>
            <a:endParaRPr lang="en-AU" sz="2800" i="1" dirty="0">
              <a:effectLst/>
              <a:latin typeface="Baskerville"/>
              <a:cs typeface="Baskerville"/>
            </a:endParaRPr>
          </a:p>
          <a:p>
            <a:endParaRPr lang="en-AU" sz="2800" dirty="0" smtClean="0">
              <a:effectLst/>
              <a:latin typeface="Baskerville"/>
              <a:cs typeface="Baskerville"/>
            </a:endParaRPr>
          </a:p>
          <a:p>
            <a:r>
              <a:rPr lang="en-AU" b="1" dirty="0" smtClean="0">
                <a:effectLst/>
                <a:latin typeface="Baskerville"/>
                <a:cs typeface="Baskerville"/>
              </a:rPr>
              <a:t>Figure </a:t>
            </a:r>
            <a:r>
              <a:rPr lang="en-AU" b="1" dirty="0">
                <a:effectLst/>
                <a:latin typeface="Baskerville"/>
                <a:cs typeface="Baskerville"/>
              </a:rPr>
              <a:t>6 (left): </a:t>
            </a:r>
            <a:r>
              <a:rPr lang="en-AU" dirty="0">
                <a:effectLst/>
                <a:latin typeface="Baskerville"/>
                <a:cs typeface="Baskerville"/>
              </a:rPr>
              <a:t>Plot of r(</a:t>
            </a:r>
            <a:r>
              <a:rPr lang="en-AU" i="1" dirty="0" err="1">
                <a:effectLst/>
                <a:latin typeface="Baskerville"/>
                <a:cs typeface="Baskerville"/>
              </a:rPr>
              <a:t>k,n</a:t>
            </a:r>
            <a:r>
              <a:rPr lang="en-AU" dirty="0">
                <a:effectLst/>
                <a:latin typeface="Baskerville"/>
                <a:cs typeface="Baskerville"/>
              </a:rPr>
              <a:t>), the ratio of the upper bound on the length of </a:t>
            </a:r>
            <a:r>
              <a:rPr lang="en-AU" i="1" dirty="0" err="1">
                <a:effectLst/>
                <a:latin typeface="Baskerville"/>
                <a:cs typeface="Baskerville"/>
              </a:rPr>
              <a:t>uB</a:t>
            </a:r>
            <a:r>
              <a:rPr lang="en-AU" i="1" dirty="0">
                <a:effectLst/>
                <a:latin typeface="Baskerville"/>
                <a:cs typeface="Baskerville"/>
              </a:rPr>
              <a:t>(</a:t>
            </a:r>
            <a:r>
              <a:rPr lang="en-AU" i="1" dirty="0" err="1">
                <a:effectLst/>
                <a:latin typeface="Baskerville"/>
                <a:cs typeface="Baskerville"/>
              </a:rPr>
              <a:t>k,n</a:t>
            </a:r>
            <a:r>
              <a:rPr lang="en-AU" i="1" dirty="0">
                <a:effectLst/>
                <a:latin typeface="Baskerville"/>
                <a:cs typeface="Baskerville"/>
              </a:rPr>
              <a:t>)</a:t>
            </a:r>
            <a:r>
              <a:rPr lang="en-AU" dirty="0">
                <a:effectLst/>
                <a:latin typeface="Baskerville"/>
                <a:cs typeface="Baskerville"/>
              </a:rPr>
              <a:t> to the length of </a:t>
            </a:r>
            <a:r>
              <a:rPr lang="en-AU" i="1" dirty="0">
                <a:effectLst/>
                <a:latin typeface="Baskerville"/>
                <a:cs typeface="Baskerville"/>
              </a:rPr>
              <a:t>B(</a:t>
            </a:r>
            <a:r>
              <a:rPr lang="en-AU" i="1" dirty="0" err="1">
                <a:effectLst/>
                <a:latin typeface="Baskerville"/>
                <a:cs typeface="Baskerville"/>
              </a:rPr>
              <a:t>k,n</a:t>
            </a:r>
            <a:r>
              <a:rPr lang="en-AU" i="1" dirty="0">
                <a:effectLst/>
                <a:latin typeface="Baskerville"/>
                <a:cs typeface="Baskerville"/>
              </a:rPr>
              <a:t>) </a:t>
            </a:r>
            <a:r>
              <a:rPr lang="en-AU" dirty="0">
                <a:effectLst/>
                <a:latin typeface="Baskerville"/>
                <a:cs typeface="Baskerville"/>
              </a:rPr>
              <a:t>over the range 2 ≤ </a:t>
            </a:r>
            <a:r>
              <a:rPr lang="en-AU" i="1" dirty="0">
                <a:effectLst/>
                <a:latin typeface="Baskerville"/>
                <a:cs typeface="Baskerville"/>
              </a:rPr>
              <a:t>n, k </a:t>
            </a:r>
            <a:r>
              <a:rPr lang="en-AU" dirty="0">
                <a:effectLst/>
                <a:latin typeface="Baskerville"/>
                <a:cs typeface="Baskerville"/>
              </a:rPr>
              <a:t>≤ 10. Note the rapid convergence to 1/2 as </a:t>
            </a:r>
            <a:r>
              <a:rPr lang="en-AU" i="1" dirty="0">
                <a:effectLst/>
                <a:latin typeface="Baskerville"/>
                <a:cs typeface="Baskerville"/>
              </a:rPr>
              <a:t>n</a:t>
            </a:r>
            <a:r>
              <a:rPr lang="en-AU" dirty="0">
                <a:effectLst/>
                <a:latin typeface="Baskerville"/>
                <a:cs typeface="Baskerville"/>
              </a:rPr>
              <a:t> or </a:t>
            </a:r>
            <a:r>
              <a:rPr lang="en-AU" i="1" dirty="0">
                <a:effectLst/>
                <a:latin typeface="Baskerville"/>
                <a:cs typeface="Baskerville"/>
              </a:rPr>
              <a:t>k</a:t>
            </a:r>
            <a:r>
              <a:rPr lang="en-AU" dirty="0">
                <a:effectLst/>
                <a:latin typeface="Baskerville"/>
                <a:cs typeface="Baskerville"/>
              </a:rPr>
              <a:t> increases. </a:t>
            </a:r>
            <a:endParaRPr lang="en-AU" dirty="0">
              <a:latin typeface="Baskerville"/>
              <a:cs typeface="Baskerville"/>
            </a:endParaRP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18200" y="8659248"/>
            <a:ext cx="11518846" cy="34565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107400" y="10271080"/>
            <a:ext cx="3506811" cy="228848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504645" y="10204363"/>
            <a:ext cx="2211995" cy="24448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023800" y="19662235"/>
            <a:ext cx="1245514" cy="471379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157400" y="19662236"/>
            <a:ext cx="2505613" cy="46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8624</TotalTime>
  <Words>1045</Words>
  <Application>Microsoft Macintosh PowerPoint</Application>
  <PresentationFormat>Custom</PresentationFormat>
  <Paragraphs>152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Christie Burris</cp:lastModifiedBy>
  <cp:revision>195</cp:revision>
  <cp:lastPrinted>2000-08-03T00:31:24Z</cp:lastPrinted>
  <dcterms:created xsi:type="dcterms:W3CDTF">2000-02-09T15:01:13Z</dcterms:created>
  <dcterms:modified xsi:type="dcterms:W3CDTF">2015-12-08T20:17:49Z</dcterms:modified>
  <cp:category>research posters template</cp:category>
</cp:coreProperties>
</file>