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1" r:id="rId3"/>
    <p:sldId id="270" r:id="rId4"/>
    <p:sldId id="280" r:id="rId5"/>
    <p:sldId id="282" r:id="rId6"/>
    <p:sldId id="283" r:id="rId7"/>
    <p:sldId id="281" r:id="rId8"/>
    <p:sldId id="28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1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9DB87-C4B0-4502-8AC7-04F97454CD5C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D8F6-1C57-4D5D-8355-00C91E28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7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DDBC4-9752-40AA-BC60-2DF2C4D11E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34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37" y="55500"/>
            <a:ext cx="1457325" cy="11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4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3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6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37" y="55500"/>
            <a:ext cx="1457325" cy="1149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9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7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4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2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37" y="55500"/>
            <a:ext cx="1457325" cy="114992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87E59-8F88-4E28-BC23-503E22833FD1}" type="datetimeFigureOut">
              <a:rPr lang="zh-CN" altLang="en-US" smtClean="0"/>
              <a:t>2018/5/24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8B91-CE69-461E-9021-3F941D65C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5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:\blue whale\诺德\200861233052412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2843644"/>
            <a:ext cx="4662441" cy="34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057" y="679731"/>
            <a:ext cx="8077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TT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电子物料系统项目介绍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05433" y="6340474"/>
            <a:ext cx="2417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Deland Information Proprietary Information </a:t>
            </a:r>
            <a:br>
              <a:rPr lang="en-US" altLang="zh-CN" sz="900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</a:br>
            <a:r>
              <a:rPr lang="en-US" altLang="zh-CN" sz="900" dirty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Subject to restrictions on the cover or first page</a:t>
            </a:r>
          </a:p>
        </p:txBody>
      </p:sp>
    </p:spTree>
    <p:extLst>
      <p:ext uri="{BB962C8B-B14F-4D97-AF65-F5344CB8AC3E}">
        <p14:creationId xmlns:p14="http://schemas.microsoft.com/office/powerpoint/2010/main" val="183631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项目计划和各阶段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项目目标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项目组织方式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变更管理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8827" y="2286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5"/>
                </a:solidFill>
              </a:rPr>
              <a:t>Project Schedule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17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8827" y="2286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5"/>
                </a:solidFill>
              </a:rPr>
              <a:t>Project Schedule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7" y="1554210"/>
            <a:ext cx="11343629" cy="40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4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8827" y="2286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5"/>
                </a:solidFill>
              </a:rPr>
              <a:t>Project Goal &amp; Acceptance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668" y="3832699"/>
            <a:ext cx="525417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验收标准</a:t>
            </a:r>
            <a:endParaRPr lang="en-US" altLang="zh-C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/>
              <a:t>完成甲方功能要求的可执行产品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/>
              <a:t>各阶段应交付文档</a:t>
            </a:r>
          </a:p>
        </p:txBody>
      </p:sp>
      <p:sp>
        <p:nvSpPr>
          <p:cNvPr id="7" name="矩形 6"/>
          <p:cNvSpPr/>
          <p:nvPr/>
        </p:nvSpPr>
        <p:spPr>
          <a:xfrm>
            <a:off x="873668" y="1554210"/>
            <a:ext cx="715121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主要</a:t>
            </a:r>
            <a:r>
              <a:rPr lang="zh-CN" altLang="en-US" sz="2800" dirty="0"/>
              <a:t>功能</a:t>
            </a:r>
            <a:r>
              <a:rPr lang="zh-CN" altLang="zh-CN" sz="2800" dirty="0"/>
              <a:t>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成品</a:t>
            </a:r>
            <a:r>
              <a:rPr lang="en-US" altLang="zh-CN" sz="2400" dirty="0"/>
              <a:t>BOM</a:t>
            </a:r>
            <a:r>
              <a:rPr lang="zh-CN" altLang="zh-CN" sz="2400" dirty="0"/>
              <a:t>展开计算</a:t>
            </a:r>
            <a:r>
              <a:rPr lang="zh-CN" altLang="en-US" sz="2400" dirty="0"/>
              <a:t>功能</a:t>
            </a:r>
            <a:r>
              <a:rPr lang="zh-CN" altLang="zh-CN" sz="2400" dirty="0"/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物料齐套计算功能；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销售订单变更和各类情况模拟功能</a:t>
            </a:r>
            <a:r>
              <a:rPr lang="zh-CN" altLang="en-US" sz="2400" dirty="0"/>
              <a:t>；</a:t>
            </a:r>
            <a:endParaRPr lang="zh-CN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与</a:t>
            </a:r>
            <a:r>
              <a:rPr lang="en-US" altLang="zh-CN" sz="2400" dirty="0"/>
              <a:t>ERP</a:t>
            </a:r>
            <a:r>
              <a:rPr lang="zh-CN" altLang="en-US" sz="2400" dirty="0"/>
              <a:t>和其他确认类型手工导入的</a:t>
            </a:r>
            <a:r>
              <a:rPr lang="zh-CN" altLang="zh-CN" sz="2400" dirty="0"/>
              <a:t>数据接口。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85164"/>
              </p:ext>
            </p:extLst>
          </p:nvPr>
        </p:nvGraphicFramePr>
        <p:xfrm>
          <a:off x="5891195" y="3682573"/>
          <a:ext cx="603694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824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交付文档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24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项目规划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项目开发计划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24">
                <a:tc>
                  <a:txBody>
                    <a:bodyPr/>
                    <a:lstStyle/>
                    <a:p>
                      <a:r>
                        <a:rPr lang="zh-CN" altLang="en-US" dirty="0"/>
                        <a:t>蓝图设计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开发需求规格说明书（签字）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24"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接口说明书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测试报告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同意上线确认书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（签字）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24">
                <a:tc>
                  <a:txBody>
                    <a:bodyPr/>
                    <a:lstStyle/>
                    <a:p>
                      <a:r>
                        <a:rPr lang="zh-CN" altLang="en-US" dirty="0"/>
                        <a:t>上线切换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用户手册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824">
                <a:tc>
                  <a:txBody>
                    <a:bodyPr/>
                    <a:lstStyle/>
                    <a:p>
                      <a:r>
                        <a:rPr lang="zh-CN" altLang="en-US" dirty="0"/>
                        <a:t>验收阶段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验收报告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（签字）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29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249531" y="1560665"/>
            <a:ext cx="8995050" cy="595086"/>
          </a:xfrm>
          <a:prstGeom prst="roundRect">
            <a:avLst/>
          </a:prstGeom>
          <a:solidFill>
            <a:srgbClr val="0070C0"/>
          </a:solidFill>
          <a:ln w="12700">
            <a:solidFill>
              <a:srgbClr val="3374B5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Project Committee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49531" y="2276920"/>
            <a:ext cx="2016000" cy="4110232"/>
            <a:chOff x="336000" y="1717360"/>
            <a:chExt cx="2016000" cy="4110232"/>
          </a:xfrm>
          <a:solidFill>
            <a:schemeClr val="bg1"/>
          </a:solidFill>
        </p:grpSpPr>
        <p:sp>
          <p:nvSpPr>
            <p:cNvPr id="6" name="圆角矩形 5"/>
            <p:cNvSpPr/>
            <p:nvPr/>
          </p:nvSpPr>
          <p:spPr bwMode="auto">
            <a:xfrm>
              <a:off x="336000" y="1717360"/>
              <a:ext cx="2016000" cy="4110232"/>
            </a:xfrm>
            <a:prstGeom prst="roundRect">
              <a:avLst>
                <a:gd name="adj" fmla="val 3719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400" dirty="0">
                <a:solidFill>
                  <a:schemeClr val="tx1"/>
                </a:solidFill>
                <a:latin typeface="Arial" charset="0"/>
                <a:ea typeface="ＭＳ Ｐゴシック" pitchFamily="1" charset="-128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协调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公司内部资源，执行项目计划任务</a:t>
              </a: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协同确认需求方案</a:t>
              </a: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组织用户测试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用户与管理层确认功能交付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组织用户参加系统培训</a:t>
              </a: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项目收尾工作</a:t>
              </a: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36000" y="1717360"/>
              <a:ext cx="2016000" cy="720000"/>
            </a:xfrm>
            <a:prstGeom prst="roundRect">
              <a:avLst>
                <a:gd name="adj" fmla="val 7683"/>
              </a:avLst>
            </a:prstGeom>
            <a:solidFill>
              <a:srgbClr val="0070C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PM(TT)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75881" y="2276920"/>
            <a:ext cx="2016000" cy="4110232"/>
            <a:chOff x="336000" y="1717360"/>
            <a:chExt cx="2016000" cy="3846285"/>
          </a:xfrm>
          <a:solidFill>
            <a:schemeClr val="bg1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336000" y="1717360"/>
              <a:ext cx="2016000" cy="3846285"/>
            </a:xfrm>
            <a:prstGeom prst="roundRect">
              <a:avLst>
                <a:gd name="adj" fmla="val 3719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400" dirty="0">
                <a:solidFill>
                  <a:schemeClr val="tx1"/>
                </a:solidFill>
                <a:latin typeface="Arial" charset="0"/>
                <a:ea typeface="ＭＳ Ｐゴシック" pitchFamily="1" charset="-128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按项目计划要求完成各项交付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协调德联顾问资源满足各项任务要求</a:t>
              </a: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TT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项目经理及用户的沟通窗口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向双方管理层汇报项目进展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管理项目质量，完成项目验收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36000" y="1717360"/>
              <a:ext cx="2016000" cy="720000"/>
            </a:xfrm>
            <a:prstGeom prst="roundRect">
              <a:avLst>
                <a:gd name="adj" fmla="val 7683"/>
              </a:avLst>
            </a:prstGeom>
            <a:solidFill>
              <a:srgbClr val="0070C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PM(Deland)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02231" y="2276921"/>
            <a:ext cx="2016000" cy="4110231"/>
            <a:chOff x="336000" y="1717360"/>
            <a:chExt cx="2016000" cy="3846285"/>
          </a:xfrm>
          <a:solidFill>
            <a:schemeClr val="bg1"/>
          </a:solidFill>
        </p:grpSpPr>
        <p:sp>
          <p:nvSpPr>
            <p:cNvPr id="12" name="圆角矩形 11"/>
            <p:cNvSpPr/>
            <p:nvPr/>
          </p:nvSpPr>
          <p:spPr bwMode="auto">
            <a:xfrm>
              <a:off x="336000" y="1717360"/>
              <a:ext cx="2016000" cy="3846285"/>
            </a:xfrm>
            <a:prstGeom prst="roundRect">
              <a:avLst>
                <a:gd name="adj" fmla="val 3719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400" dirty="0">
                <a:solidFill>
                  <a:schemeClr val="tx1"/>
                </a:solidFill>
                <a:latin typeface="Arial" charset="0"/>
                <a:ea typeface="ＭＳ Ｐゴシック" pitchFamily="1" charset="-128"/>
              </a:endParaRPr>
            </a:p>
            <a:p>
              <a:pPr marL="285750" indent="-2857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收集并提出、整理详细需求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整理测试和生成环境数据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参加系统测试</a:t>
              </a: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参加系统培训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为项目验收提供支持</a:t>
              </a: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36000" y="1717360"/>
              <a:ext cx="2016000" cy="720000"/>
            </a:xfrm>
            <a:prstGeom prst="roundRect">
              <a:avLst>
                <a:gd name="adj" fmla="val 7683"/>
              </a:avLst>
            </a:prstGeom>
            <a:solidFill>
              <a:srgbClr val="0070C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Key User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228581" y="2276921"/>
            <a:ext cx="2016000" cy="4110231"/>
            <a:chOff x="336000" y="1717360"/>
            <a:chExt cx="2016000" cy="3846285"/>
          </a:xfrm>
          <a:solidFill>
            <a:schemeClr val="bg1"/>
          </a:solidFill>
        </p:grpSpPr>
        <p:sp>
          <p:nvSpPr>
            <p:cNvPr id="15" name="圆角矩形 14"/>
            <p:cNvSpPr/>
            <p:nvPr/>
          </p:nvSpPr>
          <p:spPr bwMode="auto">
            <a:xfrm>
              <a:off x="336000" y="1717360"/>
              <a:ext cx="2016000" cy="3846285"/>
            </a:xfrm>
            <a:prstGeom prst="roundRect">
              <a:avLst>
                <a:gd name="adj" fmla="val 3719"/>
              </a:avLst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400" dirty="0">
                <a:solidFill>
                  <a:schemeClr val="tx1"/>
                </a:solidFill>
                <a:latin typeface="Arial" charset="0"/>
                <a:ea typeface="ＭＳ Ｐゴシック" pitchFamily="1" charset="-128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提供系统可运行的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环境，如服务器、网络、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接口方案等</a:t>
              </a: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保障环境的可持续运行和数据安全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36000" y="1717360"/>
              <a:ext cx="2016000" cy="720000"/>
            </a:xfrm>
            <a:prstGeom prst="roundRect">
              <a:avLst>
                <a:gd name="adj" fmla="val 7683"/>
              </a:avLst>
            </a:prstGeom>
            <a:solidFill>
              <a:srgbClr val="0070C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Support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518827" y="2286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5"/>
                </a:solidFill>
              </a:rPr>
              <a:t>Project Organization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5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8827" y="2286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5"/>
                </a:solidFill>
              </a:rPr>
              <a:t>Communication Plan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47284"/>
              </p:ext>
            </p:extLst>
          </p:nvPr>
        </p:nvGraphicFramePr>
        <p:xfrm>
          <a:off x="789910" y="1554210"/>
          <a:ext cx="9973434" cy="40713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93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8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会议名称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参与人员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会议目的及主要内容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时间</a:t>
                      </a: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频率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62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项目指导委员会定期汇报会议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指导委员会成员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项目经理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关键用户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讨论、认可项目阶段性重要成果，并就项目开展中的重大议题达成共识。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每个项目里程碑阶段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62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重大变更或问题解决会议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指导委员会成员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项目经理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关键用户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针对项目组提请升级的重大变更请求或问题，向相关的指导委员会成员汇报，并达成共识。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按需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62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项目状态例会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项目经理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关键用户</a:t>
                      </a:r>
                      <a:endParaRPr lang="en-US" altLang="zh-CN" sz="1400" dirty="0">
                        <a:latin typeface="+mn-ea"/>
                        <a:ea typeface="+mn-ea"/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以周计划为基础，小结上周工作成果，针对重点问题</a:t>
                      </a: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风险</a:t>
                      </a:r>
                      <a:r>
                        <a:rPr lang="en-US" altLang="zh-CN" sz="14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变更等重要议题达成共识，计划本周工作内容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每周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62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项目通告和宣传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项目经理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以需要的形式由客户方项目经理发起，对用户作项目进展或成果的宣传和告知，如上线通告，培训通知等</a:t>
                      </a: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按需</a:t>
                      </a:r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27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8827" y="2286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5"/>
                </a:solidFill>
              </a:rPr>
              <a:t>Change Management</a:t>
            </a:r>
            <a:endParaRPr lang="zh-CN" altLang="en-US" sz="4000" dirty="0">
              <a:solidFill>
                <a:schemeClr val="accent5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28667"/>
              </p:ext>
            </p:extLst>
          </p:nvPr>
        </p:nvGraphicFramePr>
        <p:xfrm>
          <a:off x="518827" y="1427209"/>
          <a:ext cx="5090403" cy="2526471"/>
        </p:xfrm>
        <a:graphic>
          <a:graphicData uri="http://schemas.openxmlformats.org/drawingml/2006/table">
            <a:tbl>
              <a:tblPr/>
              <a:tblGrid>
                <a:gridCol w="155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61">
                <a:tc gridSpan="4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800" b="1" kern="100" cap="small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变更申请审批</a:t>
                      </a:r>
                    </a:p>
                  </a:txBody>
                  <a:tcPr marL="68405" marR="68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cap="small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0" kern="100" cap="small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5" marR="68405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0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项目角色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职位</a:t>
                      </a:r>
                    </a:p>
                  </a:txBody>
                  <a:tcPr marL="68405" marR="68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日期</a:t>
                      </a: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审批意见</a:t>
                      </a: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签名</a:t>
                      </a:r>
                    </a:p>
                  </a:txBody>
                  <a:tcPr marL="68405" marR="68405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733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Committee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TT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405" marR="68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5" marR="68405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88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项目经理（</a:t>
                      </a: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TT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68405" marR="68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405" marR="68405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284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项目经理（</a:t>
                      </a: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Deland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marL="68405" marR="684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405" marR="684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405" marR="68405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4652"/>
              </p:ext>
            </p:extLst>
          </p:nvPr>
        </p:nvGraphicFramePr>
        <p:xfrm>
          <a:off x="6009540" y="1427209"/>
          <a:ext cx="5242660" cy="4976945"/>
        </p:xfrm>
        <a:graphic>
          <a:graphicData uri="http://schemas.openxmlformats.org/drawingml/2006/table">
            <a:tbl>
              <a:tblPr/>
              <a:tblGrid>
                <a:gridCol w="145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590">
                <a:tc gridSpan="2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400" b="1" kern="100" cap="small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变更申请信息（由变更申请人员填写）</a:t>
                      </a:r>
                    </a:p>
                  </a:txBody>
                  <a:tcPr marL="42113" marR="42113" marT="0" marB="0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86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变更申请编号</a:t>
                      </a:r>
                      <a:endParaRPr lang="zh-CN" sz="14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effectLst/>
                          <a:latin typeface="+mn-ea"/>
                          <a:ea typeface="+mn-ea"/>
                        </a:rPr>
                        <a:t>PCR003</a:t>
                      </a:r>
                      <a:endParaRPr lang="zh-CN" sz="14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86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变更申请人</a:t>
                      </a:r>
                      <a:endParaRPr lang="zh-CN" sz="14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zh-CN" sz="14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586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申请日期</a:t>
                      </a:r>
                      <a:endParaRPr lang="zh-CN" sz="14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effectLst/>
                          <a:latin typeface="+mn-ea"/>
                          <a:ea typeface="+mn-ea"/>
                        </a:rPr>
                        <a:t>2018年X月XX日</a:t>
                      </a:r>
                      <a:endParaRPr lang="zh-CN" sz="14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86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要求完成日期</a:t>
                      </a:r>
                      <a:endParaRPr lang="zh-CN" sz="14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effectLst/>
                          <a:latin typeface="+mn-ea"/>
                          <a:ea typeface="+mn-ea"/>
                        </a:rPr>
                        <a:t>2018年X月XX日</a:t>
                      </a:r>
                      <a:endParaRPr lang="zh-CN" sz="14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586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项目阶段</a:t>
                      </a:r>
                      <a:endParaRPr lang="zh-CN" sz="14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effectLst/>
                          <a:latin typeface="+mn-ea"/>
                          <a:ea typeface="+mn-ea"/>
                        </a:rPr>
                        <a:t>蓝图设计  系统实现   测试和部署  上线</a:t>
                      </a:r>
                      <a:r>
                        <a:rPr lang="en-US" sz="1400" b="0" kern="1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400" b="0" kern="100" baseline="0" dirty="0">
                          <a:effectLst/>
                          <a:latin typeface="+mn-ea"/>
                          <a:ea typeface="+mn-ea"/>
                        </a:rPr>
                        <a:t>试运行</a:t>
                      </a:r>
                      <a:endParaRPr lang="en-US" sz="14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41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变更类型</a:t>
                      </a:r>
                      <a:endParaRPr lang="zh-CN" sz="14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effectLst/>
                          <a:latin typeface="+mn-ea"/>
                          <a:ea typeface="+mn-ea"/>
                        </a:rPr>
                        <a:t>需求变更    设计变更    实施周期变更</a:t>
                      </a:r>
                    </a:p>
                  </a:txBody>
                  <a:tcPr marL="42113" marR="421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71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优先级</a:t>
                      </a:r>
                      <a:endParaRPr lang="zh-CN" sz="14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对项目成功重要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但是不做变更也有其他的变通方案存在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低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希望有此变更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但是如果变更不执行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对项目也不会有太大影响</a:t>
                      </a:r>
                      <a:r>
                        <a:rPr lang="en-US" sz="14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  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66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可能影响的系统/</a:t>
                      </a:r>
                      <a:r>
                        <a:rPr lang="zh-CN" sz="1400" b="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模块</a:t>
                      </a:r>
                      <a:endParaRPr lang="zh-CN" sz="14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+mj-lt"/>
                        <a:buAutoNum type="arabicPeriod"/>
                      </a:pPr>
                      <a:r>
                        <a:rPr lang="en-US" altLang="zh-CN" sz="1400" kern="100" dirty="0">
                          <a:effectLst/>
                          <a:latin typeface="+mn-ea"/>
                          <a:ea typeface="+mn-ea"/>
                        </a:rPr>
                        <a:t>XXX</a:t>
                      </a:r>
                      <a:r>
                        <a:rPr lang="zh-CN" altLang="en-US" sz="1400" kern="100" dirty="0">
                          <a:effectLst/>
                          <a:latin typeface="+mn-ea"/>
                          <a:ea typeface="+mn-ea"/>
                        </a:rPr>
                        <a:t>功能的增加，</a:t>
                      </a:r>
                      <a:r>
                        <a:rPr lang="en-US" altLang="zh-CN" sz="1400" kern="100" dirty="0">
                          <a:effectLst/>
                          <a:latin typeface="+mn-ea"/>
                          <a:ea typeface="+mn-ea"/>
                        </a:rPr>
                        <a:t>XXX</a:t>
                      </a:r>
                      <a:r>
                        <a:rPr lang="zh-CN" altLang="en-US" sz="1400" kern="100" dirty="0">
                          <a:effectLst/>
                          <a:latin typeface="+mn-ea"/>
                          <a:ea typeface="+mn-ea"/>
                        </a:rPr>
                        <a:t>数据接口方式的改变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；</a:t>
                      </a:r>
                    </a:p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系统开发运维与支持。</a:t>
                      </a:r>
                    </a:p>
                  </a:txBody>
                  <a:tcPr marL="42113" marR="4211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859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变更申请详细描述</a:t>
                      </a:r>
                      <a:endParaRPr lang="zh-CN" sz="14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+mj-lt"/>
                        <a:buAutoNum type="arabicPeriod"/>
                      </a:pPr>
                      <a:r>
                        <a:rPr lang="en-US" altLang="zh-CN" sz="1400" kern="100" dirty="0">
                          <a:effectLst/>
                          <a:latin typeface="+mn-ea"/>
                          <a:ea typeface="+mn-ea"/>
                        </a:rPr>
                        <a:t>XXXX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53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变更申请的理由</a:t>
                      </a:r>
                      <a:endParaRPr lang="zh-CN" sz="1400" b="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+mj-lt"/>
                        <a:buAutoNum type="arabicPeriod"/>
                      </a:pPr>
                      <a:r>
                        <a:rPr lang="zh-CN" altLang="en-US" sz="1400" kern="100" dirty="0">
                          <a:effectLst/>
                          <a:latin typeface="+mn-ea"/>
                          <a:ea typeface="+mn-ea"/>
                        </a:rPr>
                        <a:t>为了提高</a:t>
                      </a:r>
                      <a:r>
                        <a:rPr lang="en-US" altLang="zh-CN" sz="1400" kern="100" dirty="0">
                          <a:effectLst/>
                          <a:latin typeface="+mn-ea"/>
                          <a:ea typeface="+mn-ea"/>
                        </a:rPr>
                        <a:t>XXX</a:t>
                      </a:r>
                      <a:r>
                        <a:rPr lang="zh-CN" altLang="en-US" sz="1400" kern="100" dirty="0">
                          <a:effectLst/>
                          <a:latin typeface="+mn-ea"/>
                          <a:ea typeface="+mn-ea"/>
                        </a:rPr>
                        <a:t>便捷性，需增加</a:t>
                      </a:r>
                      <a:r>
                        <a:rPr lang="en-US" altLang="zh-CN" sz="1400" kern="100" dirty="0">
                          <a:effectLst/>
                          <a:latin typeface="+mn-ea"/>
                          <a:ea typeface="+mn-ea"/>
                        </a:rPr>
                        <a:t>XXX</a:t>
                      </a:r>
                      <a:r>
                        <a:rPr lang="zh-CN" altLang="en-US" sz="1400" kern="100" dirty="0">
                          <a:effectLst/>
                          <a:latin typeface="+mn-ea"/>
                          <a:ea typeface="+mn-ea"/>
                        </a:rPr>
                        <a:t>功能，能够节省</a:t>
                      </a:r>
                      <a:r>
                        <a:rPr lang="en-US" altLang="zh-CN" sz="1400" kern="100" dirty="0">
                          <a:effectLst/>
                          <a:latin typeface="+mn-ea"/>
                          <a:ea typeface="+mn-ea"/>
                        </a:rPr>
                        <a:t>XXX</a:t>
                      </a:r>
                      <a:r>
                        <a:rPr lang="zh-CN" sz="1400" kern="100" dirty="0">
                          <a:effectLst/>
                          <a:latin typeface="+mn-ea"/>
                          <a:ea typeface="+mn-ea"/>
                        </a:rPr>
                        <a:t>；</a:t>
                      </a:r>
                    </a:p>
                  </a:txBody>
                  <a:tcPr marL="42113" marR="42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5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alt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范围影响分析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+mj-lt"/>
                        <a:buNone/>
                      </a:pPr>
                      <a:r>
                        <a:rPr lang="zh-CN" altLang="en-US" sz="1400" kern="100" dirty="0">
                          <a:effectLst/>
                          <a:latin typeface="+mn-ea"/>
                          <a:ea typeface="+mn-ea"/>
                        </a:rPr>
                        <a:t>包括组织范围、功能范围、开发范围等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55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altLang="zh-CN" sz="14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进度影响分析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+mj-lt"/>
                        <a:buNone/>
                      </a:pPr>
                      <a:r>
                        <a:rPr lang="zh-CN" altLang="en-US" sz="1400" kern="100" dirty="0">
                          <a:effectLst/>
                          <a:latin typeface="+mn-ea"/>
                          <a:ea typeface="+mn-ea"/>
                        </a:rPr>
                        <a:t>项目阶段由</a:t>
                      </a:r>
                      <a:r>
                        <a:rPr lang="en-US" altLang="zh-CN" sz="1400" kern="100" dirty="0">
                          <a:effectLst/>
                          <a:latin typeface="+mn-ea"/>
                          <a:ea typeface="+mn-ea"/>
                        </a:rPr>
                        <a:t>2018/XX/XX</a:t>
                      </a:r>
                      <a:r>
                        <a:rPr lang="en-US" altLang="zh-CN" sz="1400" kern="1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400" kern="100" dirty="0">
                          <a:effectLst/>
                          <a:latin typeface="+mn-ea"/>
                          <a:ea typeface="+mn-ea"/>
                        </a:rPr>
                        <a:t>延续至 </a:t>
                      </a:r>
                      <a:r>
                        <a:rPr lang="en-US" altLang="zh-CN" sz="1400" kern="100" dirty="0">
                          <a:effectLst/>
                          <a:latin typeface="+mn-ea"/>
                          <a:ea typeface="+mn-ea"/>
                        </a:rPr>
                        <a:t>2018/XX/XX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2113" marR="42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预算影响分析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2113" marR="42113" marT="0" marB="0" anchor="ctr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+mj-lt"/>
                        <a:buAutoNum type="arabicPeriod"/>
                      </a:pPr>
                      <a:r>
                        <a:rPr lang="zh-CN" altLang="zh-CN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以</a:t>
                      </a:r>
                      <a:r>
                        <a:rPr lang="zh-CN" altLang="en-US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双方公司商务协商为准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2113" marR="42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1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56" y="966670"/>
            <a:ext cx="7405285" cy="492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94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605</Words>
  <Application>Microsoft Office PowerPoint</Application>
  <PresentationFormat>宽屏</PresentationFormat>
  <Paragraphs>141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Project Schedule</vt:lpstr>
      <vt:lpstr>Project Schedule</vt:lpstr>
      <vt:lpstr>Project Goal &amp; Acceptance</vt:lpstr>
      <vt:lpstr>Project Organization</vt:lpstr>
      <vt:lpstr>Communication Plan</vt:lpstr>
      <vt:lpstr>Change Management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sean tung</dc:creator>
  <cp:lastModifiedBy>tang bowen 唐博文</cp:lastModifiedBy>
  <cp:revision>66</cp:revision>
  <dcterms:created xsi:type="dcterms:W3CDTF">2017-09-19T14:39:12Z</dcterms:created>
  <dcterms:modified xsi:type="dcterms:W3CDTF">2018-05-24T08:59:18Z</dcterms:modified>
</cp:coreProperties>
</file>