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B5BD-6B9E-4F0E-A4C4-7912A5C0760B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D8F-8173-4FB7-B9C6-D3FB059FC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1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B5BD-6B9E-4F0E-A4C4-7912A5C0760B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D8F-8173-4FB7-B9C6-D3FB059FC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6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B5BD-6B9E-4F0E-A4C4-7912A5C0760B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D8F-8173-4FB7-B9C6-D3FB059FC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B5BD-6B9E-4F0E-A4C4-7912A5C0760B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D8F-8173-4FB7-B9C6-D3FB059FC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B5BD-6B9E-4F0E-A4C4-7912A5C0760B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D8F-8173-4FB7-B9C6-D3FB059FC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B5BD-6B9E-4F0E-A4C4-7912A5C0760B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D8F-8173-4FB7-B9C6-D3FB059FC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3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B5BD-6B9E-4F0E-A4C4-7912A5C0760B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D8F-8173-4FB7-B9C6-D3FB059FC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B5BD-6B9E-4F0E-A4C4-7912A5C0760B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D8F-8173-4FB7-B9C6-D3FB059FC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8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B5BD-6B9E-4F0E-A4C4-7912A5C0760B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D8F-8173-4FB7-B9C6-D3FB059FC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2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B5BD-6B9E-4F0E-A4C4-7912A5C0760B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D8F-8173-4FB7-B9C6-D3FB059FC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B5BD-6B9E-4F0E-A4C4-7912A5C0760B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D8F-8173-4FB7-B9C6-D3FB059FC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9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B5BD-6B9E-4F0E-A4C4-7912A5C0760B}" type="datetimeFigureOut">
              <a:rPr lang="en-US" smtClean="0"/>
              <a:t>2015-03-11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DFD8F-8173-4FB7-B9C6-D3FB059FC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9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&#23457;&#25209;&#27969;&#31243;.vsd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229577" y="751411"/>
            <a:ext cx="1365812" cy="613458"/>
            <a:chOff x="3213418" y="751411"/>
            <a:chExt cx="1365812" cy="613458"/>
          </a:xfrm>
        </p:grpSpPr>
        <p:sp>
          <p:nvSpPr>
            <p:cNvPr id="9" name="Rounded Rectangle 8"/>
            <p:cNvSpPr/>
            <p:nvPr/>
          </p:nvSpPr>
          <p:spPr>
            <a:xfrm>
              <a:off x="3213418" y="751411"/>
              <a:ext cx="1365812" cy="613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02642" y="859513"/>
              <a:ext cx="1099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系统设置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34701" y="2534856"/>
            <a:ext cx="1365812" cy="383022"/>
            <a:chOff x="6542589" y="3246171"/>
            <a:chExt cx="1365812" cy="383022"/>
          </a:xfrm>
        </p:grpSpPr>
        <p:sp>
          <p:nvSpPr>
            <p:cNvPr id="11" name="Rounded Rectangle 10"/>
            <p:cNvSpPr/>
            <p:nvPr/>
          </p:nvSpPr>
          <p:spPr>
            <a:xfrm>
              <a:off x="6542589" y="3246171"/>
              <a:ext cx="1365812" cy="3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75697" y="3290639"/>
              <a:ext cx="109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基本信息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99197" y="2604832"/>
            <a:ext cx="1365812" cy="613458"/>
            <a:chOff x="3121307" y="3246171"/>
            <a:chExt cx="1365812" cy="613458"/>
          </a:xfrm>
        </p:grpSpPr>
        <p:sp>
          <p:nvSpPr>
            <p:cNvPr id="13" name="Rounded Rectangle 12"/>
            <p:cNvSpPr/>
            <p:nvPr/>
          </p:nvSpPr>
          <p:spPr>
            <a:xfrm>
              <a:off x="3121307" y="3246171"/>
              <a:ext cx="1365812" cy="613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54415" y="3362975"/>
              <a:ext cx="1099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个人中心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85692" y="4642503"/>
            <a:ext cx="1365812" cy="613458"/>
            <a:chOff x="3036425" y="4978169"/>
            <a:chExt cx="1365812" cy="613458"/>
          </a:xfrm>
        </p:grpSpPr>
        <p:sp>
          <p:nvSpPr>
            <p:cNvPr id="15" name="Rounded Rectangle 14"/>
            <p:cNvSpPr/>
            <p:nvPr/>
          </p:nvSpPr>
          <p:spPr>
            <a:xfrm>
              <a:off x="3036425" y="4978169"/>
              <a:ext cx="1365812" cy="613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9533" y="5094973"/>
              <a:ext cx="1099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财务系统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1196" y="1096332"/>
            <a:ext cx="1365812" cy="389575"/>
            <a:chOff x="6566705" y="1951391"/>
            <a:chExt cx="1365812" cy="389575"/>
          </a:xfrm>
        </p:grpSpPr>
        <p:sp>
          <p:nvSpPr>
            <p:cNvPr id="17" name="Rounded Rectangle 16"/>
            <p:cNvSpPr/>
            <p:nvPr/>
          </p:nvSpPr>
          <p:spPr>
            <a:xfrm>
              <a:off x="6566705" y="1951391"/>
              <a:ext cx="1365812" cy="3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6561" y="2002412"/>
              <a:ext cx="109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用户管理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11551" y="587541"/>
            <a:ext cx="1365812" cy="376705"/>
            <a:chOff x="6542589" y="1162384"/>
            <a:chExt cx="1365812" cy="376705"/>
          </a:xfrm>
        </p:grpSpPr>
        <p:sp>
          <p:nvSpPr>
            <p:cNvPr id="19" name="Rounded Rectangle 18"/>
            <p:cNvSpPr/>
            <p:nvPr/>
          </p:nvSpPr>
          <p:spPr>
            <a:xfrm>
              <a:off x="6542589" y="1162384"/>
              <a:ext cx="1365812" cy="3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06561" y="1200535"/>
              <a:ext cx="109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组织管理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11551" y="78750"/>
            <a:ext cx="1365812" cy="383293"/>
            <a:chOff x="6532944" y="368118"/>
            <a:chExt cx="1365812" cy="383293"/>
          </a:xfrm>
        </p:grpSpPr>
        <p:sp>
          <p:nvSpPr>
            <p:cNvPr id="21" name="Rounded Rectangle 20"/>
            <p:cNvSpPr/>
            <p:nvPr/>
          </p:nvSpPr>
          <p:spPr>
            <a:xfrm>
              <a:off x="6532944" y="368118"/>
              <a:ext cx="1365812" cy="3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06561" y="412857"/>
              <a:ext cx="109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角色管理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34701" y="3043647"/>
            <a:ext cx="1365812" cy="383022"/>
            <a:chOff x="6542589" y="3246171"/>
            <a:chExt cx="1365812" cy="383022"/>
          </a:xfrm>
        </p:grpSpPr>
        <p:sp>
          <p:nvSpPr>
            <p:cNvPr id="31" name="Rounded Rectangle 30"/>
            <p:cNvSpPr/>
            <p:nvPr/>
          </p:nvSpPr>
          <p:spPr>
            <a:xfrm>
              <a:off x="6542589" y="3246171"/>
              <a:ext cx="1365812" cy="3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75697" y="3290639"/>
              <a:ext cx="109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考勤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99970" y="5341812"/>
            <a:ext cx="1365812" cy="383022"/>
            <a:chOff x="6542589" y="3246171"/>
            <a:chExt cx="1365812" cy="383022"/>
          </a:xfrm>
        </p:grpSpPr>
        <p:sp>
          <p:nvSpPr>
            <p:cNvPr id="34" name="Rounded Rectangle 33"/>
            <p:cNvSpPr/>
            <p:nvPr/>
          </p:nvSpPr>
          <p:spPr>
            <a:xfrm>
              <a:off x="6542589" y="3246171"/>
              <a:ext cx="1365812" cy="3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75697" y="3290639"/>
              <a:ext cx="109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报表查询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9971" y="4765129"/>
            <a:ext cx="1365812" cy="383022"/>
            <a:chOff x="6542589" y="3246171"/>
            <a:chExt cx="1365812" cy="383022"/>
          </a:xfrm>
        </p:grpSpPr>
        <p:sp>
          <p:nvSpPr>
            <p:cNvPr id="37" name="Rounded Rectangle 36"/>
            <p:cNvSpPr/>
            <p:nvPr/>
          </p:nvSpPr>
          <p:spPr>
            <a:xfrm>
              <a:off x="6542589" y="3246171"/>
              <a:ext cx="1365812" cy="3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75697" y="3290639"/>
              <a:ext cx="109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财务审批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610585" y="4195888"/>
            <a:ext cx="1365812" cy="383022"/>
            <a:chOff x="6542589" y="3246171"/>
            <a:chExt cx="1365812" cy="383022"/>
          </a:xfrm>
        </p:grpSpPr>
        <p:sp>
          <p:nvSpPr>
            <p:cNvPr id="40" name="Rounded Rectangle 39"/>
            <p:cNvSpPr/>
            <p:nvPr/>
          </p:nvSpPr>
          <p:spPr>
            <a:xfrm>
              <a:off x="6542589" y="3246171"/>
              <a:ext cx="1365812" cy="3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75697" y="3290639"/>
              <a:ext cx="109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财务申请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643875" y="3378436"/>
            <a:ext cx="53706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包括：</a:t>
            </a:r>
            <a:endParaRPr lang="en-US" altLang="zh-CN" sz="1600" dirty="0" smtClean="0"/>
          </a:p>
          <a:p>
            <a:r>
              <a:rPr lang="zh-CN" altLang="en-US" sz="1600" dirty="0" smtClean="0"/>
              <a:t>年度项目经费概算表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年度收支预算表</a:t>
            </a:r>
            <a:endParaRPr lang="en-US" altLang="zh-CN" sz="1600" dirty="0" smtClean="0"/>
          </a:p>
          <a:p>
            <a:r>
              <a:rPr lang="zh-CN" altLang="en-US" sz="1600" dirty="0" smtClean="0"/>
              <a:t>年度非项目经费概算表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统一结算申请表</a:t>
            </a:r>
            <a:endParaRPr lang="en-US" altLang="zh-CN" sz="1600" dirty="0" smtClean="0"/>
          </a:p>
          <a:p>
            <a:r>
              <a:rPr lang="zh-CN" altLang="en-US" sz="1600" dirty="0"/>
              <a:t>到款</a:t>
            </a:r>
            <a:r>
              <a:rPr lang="zh-CN" altLang="en-US" sz="1600" dirty="0" smtClean="0"/>
              <a:t>分配表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合同审批表</a:t>
            </a:r>
            <a:endParaRPr lang="en-US" altLang="zh-CN" sz="1600" dirty="0" smtClean="0"/>
          </a:p>
          <a:p>
            <a:r>
              <a:rPr lang="zh-CN" altLang="en-US" sz="1600" dirty="0"/>
              <a:t>费用</a:t>
            </a:r>
            <a:r>
              <a:rPr lang="zh-CN" altLang="en-US" sz="1600" dirty="0" smtClean="0"/>
              <a:t>报销表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宴请申请表</a:t>
            </a:r>
            <a:endParaRPr lang="en-US" altLang="zh-CN" sz="1600" dirty="0" smtClean="0"/>
          </a:p>
          <a:p>
            <a:r>
              <a:rPr lang="zh-CN" altLang="en-US" sz="1600" dirty="0"/>
              <a:t>出差报销</a:t>
            </a:r>
            <a:r>
              <a:rPr lang="zh-CN" altLang="en-US" sz="1600" dirty="0" smtClean="0"/>
              <a:t>表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员工用餐申请表</a:t>
            </a:r>
            <a:endParaRPr lang="en-US" altLang="zh-CN" sz="1600" dirty="0" smtClean="0"/>
          </a:p>
          <a:p>
            <a:r>
              <a:rPr lang="zh-CN" altLang="en-US" sz="1600" dirty="0" smtClean="0"/>
              <a:t>出差申请表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固定资产保修表</a:t>
            </a:r>
            <a:endParaRPr lang="en-US" altLang="zh-CN" sz="1600" dirty="0" smtClean="0"/>
          </a:p>
          <a:p>
            <a:r>
              <a:rPr lang="zh-CN" altLang="en-US" sz="1600" dirty="0"/>
              <a:t>工资</a:t>
            </a:r>
            <a:r>
              <a:rPr lang="zh-CN" altLang="en-US" sz="1600" dirty="0" smtClean="0"/>
              <a:t>报销单</a:t>
            </a:r>
            <a:r>
              <a:rPr lang="en-US" altLang="zh-CN" sz="1600" dirty="0" smtClean="0"/>
              <a:t>		</a:t>
            </a:r>
            <a:r>
              <a:rPr lang="zh-CN" altLang="en-US" sz="1600" b="1" dirty="0" smtClean="0"/>
              <a:t>月</a:t>
            </a:r>
            <a:r>
              <a:rPr lang="en-US" altLang="zh-CN" sz="1600" b="1" dirty="0" smtClean="0"/>
              <a:t>/</a:t>
            </a:r>
            <a:r>
              <a:rPr lang="zh-CN" altLang="en-US" sz="1600" b="1" dirty="0" smtClean="0"/>
              <a:t>年收支一览表</a:t>
            </a:r>
            <a:endParaRPr lang="en-US" altLang="zh-CN" sz="1600" b="1" dirty="0" smtClean="0"/>
          </a:p>
          <a:p>
            <a:r>
              <a:rPr lang="zh-CN" altLang="en-US" sz="1600" dirty="0" smtClean="0"/>
              <a:t>办公用品购买申请表</a:t>
            </a:r>
            <a:r>
              <a:rPr lang="en-US" altLang="zh-CN" sz="1600" dirty="0" smtClean="0"/>
              <a:t>	</a:t>
            </a:r>
            <a:r>
              <a:rPr lang="zh-CN" altLang="en-US" sz="1600" b="1" dirty="0" smtClean="0"/>
              <a:t>月</a:t>
            </a:r>
            <a:r>
              <a:rPr lang="en-US" altLang="zh-CN" sz="1600" b="1" dirty="0" smtClean="0"/>
              <a:t>/</a:t>
            </a:r>
            <a:r>
              <a:rPr lang="zh-CN" altLang="en-US" sz="1600" b="1" dirty="0" smtClean="0"/>
              <a:t>年收支汇总表</a:t>
            </a:r>
            <a:endParaRPr lang="en-US" altLang="zh-CN" sz="1600" b="1" dirty="0" smtClean="0"/>
          </a:p>
          <a:p>
            <a:r>
              <a:rPr lang="zh-CN" altLang="en-US" sz="1600" dirty="0" smtClean="0"/>
              <a:t>资金使用审批表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利润表</a:t>
            </a:r>
            <a:endParaRPr lang="en-US" altLang="zh-CN" sz="1600" dirty="0" smtClean="0"/>
          </a:p>
          <a:p>
            <a:r>
              <a:rPr lang="zh-CN" altLang="en-US" sz="1600" b="1" dirty="0" smtClean="0"/>
              <a:t>财务记账工作表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资产负债表</a:t>
            </a:r>
            <a:endParaRPr lang="en-US" altLang="zh-CN" sz="1600" dirty="0" smtClean="0"/>
          </a:p>
          <a:p>
            <a:r>
              <a:rPr lang="zh-CN" altLang="en-US" sz="1600" b="1" dirty="0"/>
              <a:t>出纳工作表</a:t>
            </a:r>
            <a:endParaRPr 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643875" y="1228845"/>
            <a:ext cx="38775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包括：</a:t>
            </a:r>
            <a:endParaRPr lang="en-US" altLang="zh-CN" sz="1600" dirty="0" smtClean="0"/>
          </a:p>
          <a:p>
            <a:r>
              <a:rPr lang="zh-CN" altLang="en-US" sz="1600" dirty="0"/>
              <a:t>加班</a:t>
            </a:r>
            <a:r>
              <a:rPr lang="zh-CN" altLang="en-US" sz="1600" dirty="0" smtClean="0"/>
              <a:t>申请表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周报</a:t>
            </a:r>
            <a:endParaRPr lang="en-US" altLang="zh-CN" sz="1600" dirty="0" smtClean="0"/>
          </a:p>
          <a:p>
            <a:r>
              <a:rPr lang="zh-CN" altLang="en-US" sz="1600" dirty="0"/>
              <a:t>调休</a:t>
            </a:r>
            <a:r>
              <a:rPr lang="zh-CN" altLang="en-US" sz="1600" dirty="0" smtClean="0"/>
              <a:t>申请表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月绩效考核</a:t>
            </a:r>
            <a:endParaRPr lang="en-US" altLang="zh-CN" sz="1600" dirty="0" smtClean="0"/>
          </a:p>
          <a:p>
            <a:r>
              <a:rPr lang="zh-CN" altLang="en-US" sz="1600" dirty="0" smtClean="0"/>
              <a:t>请假单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年度绩效考核</a:t>
            </a:r>
            <a:endParaRPr lang="en-US" altLang="zh-CN" sz="1600" dirty="0" smtClean="0"/>
          </a:p>
          <a:p>
            <a:r>
              <a:rPr lang="zh-CN" altLang="en-US" sz="1600" dirty="0" smtClean="0"/>
              <a:t>转正申请表</a:t>
            </a:r>
            <a:endParaRPr lang="en-US" altLang="zh-CN" sz="1600" dirty="0" smtClean="0"/>
          </a:p>
          <a:p>
            <a:r>
              <a:rPr lang="zh-CN" altLang="en-US" sz="1600" dirty="0"/>
              <a:t>转正考核</a:t>
            </a:r>
            <a:r>
              <a:rPr lang="zh-CN" altLang="en-US" sz="1600" dirty="0" smtClean="0"/>
              <a:t>表</a:t>
            </a:r>
            <a:endParaRPr lang="en-US" altLang="zh-CN" sz="1600" dirty="0" smtClean="0"/>
          </a:p>
          <a:p>
            <a:r>
              <a:rPr lang="zh-CN" altLang="en-US" sz="1600" dirty="0"/>
              <a:t>离职申请表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318800" y="6169306"/>
            <a:ext cx="328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其他：车辆使用登记表</a:t>
            </a:r>
            <a:endParaRPr lang="en-US" altLang="zh-CN" sz="1600" dirty="0" smtClean="0"/>
          </a:p>
          <a:p>
            <a:r>
              <a:rPr lang="zh-CN" altLang="en-US" sz="1600" dirty="0"/>
              <a:t>安全</a:t>
            </a:r>
            <a:r>
              <a:rPr lang="zh-CN" altLang="en-US" sz="1600" dirty="0" smtClean="0"/>
              <a:t>卫生状况检查表</a:t>
            </a:r>
            <a:endParaRPr lang="en-US" sz="16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87292" y="2436857"/>
            <a:ext cx="1261641" cy="983495"/>
            <a:chOff x="57881" y="2534856"/>
            <a:chExt cx="1365812" cy="613458"/>
          </a:xfrm>
        </p:grpSpPr>
        <p:sp>
          <p:nvSpPr>
            <p:cNvPr id="2" name="Rounded Rectangle 1"/>
            <p:cNvSpPr/>
            <p:nvPr/>
          </p:nvSpPr>
          <p:spPr>
            <a:xfrm>
              <a:off x="57881" y="2534856"/>
              <a:ext cx="1365812" cy="613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3499" y="2664669"/>
              <a:ext cx="1099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OA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系统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14445" y="1597169"/>
            <a:ext cx="1365812" cy="376705"/>
            <a:chOff x="6532944" y="368118"/>
            <a:chExt cx="1365812" cy="376705"/>
          </a:xfrm>
        </p:grpSpPr>
        <p:sp>
          <p:nvSpPr>
            <p:cNvPr id="45" name="Rounded Rectangle 44"/>
            <p:cNvSpPr/>
            <p:nvPr/>
          </p:nvSpPr>
          <p:spPr>
            <a:xfrm>
              <a:off x="6532944" y="368118"/>
              <a:ext cx="1365812" cy="3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06561" y="412857"/>
              <a:ext cx="10995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</a:rPr>
                <a:t>项目账号管理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ight Arrow 4"/>
          <p:cNvSpPr/>
          <p:nvPr/>
        </p:nvSpPr>
        <p:spPr>
          <a:xfrm rot="19703438">
            <a:off x="1383804" y="1488788"/>
            <a:ext cx="562144" cy="44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542329" y="2644973"/>
            <a:ext cx="510254" cy="44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444215">
            <a:off x="1394108" y="3981691"/>
            <a:ext cx="582945" cy="427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审批流程实现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需要一张</a:t>
            </a:r>
            <a:r>
              <a:rPr lang="zh-CN" altLang="en-US" b="1" dirty="0" smtClean="0">
                <a:solidFill>
                  <a:srgbClr val="FF0000"/>
                </a:solidFill>
              </a:rPr>
              <a:t>标准化</a:t>
            </a:r>
            <a:r>
              <a:rPr lang="zh-CN" altLang="en-US" dirty="0" smtClean="0"/>
              <a:t>的申请表</a:t>
            </a:r>
            <a:r>
              <a:rPr lang="en-US" altLang="zh-CN" dirty="0" err="1" smtClean="0"/>
              <a:t>ApplyAll</a:t>
            </a:r>
            <a:r>
              <a:rPr lang="zh-CN" altLang="en-US" dirty="0" smtClean="0"/>
              <a:t>，包含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申请</a:t>
            </a:r>
            <a:r>
              <a:rPr lang="zh-CN" altLang="en-US" b="1" i="1" u="sng" dirty="0" smtClean="0">
                <a:solidFill>
                  <a:srgbClr val="FF0000"/>
                </a:solidFill>
              </a:rPr>
              <a:t>类型</a:t>
            </a:r>
            <a:r>
              <a:rPr lang="zh-CN" altLang="en-US" dirty="0" smtClean="0"/>
              <a:t>（比如：转正申请、费用报销等）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申请人编号</a:t>
            </a:r>
            <a:endParaRPr lang="en-US" altLang="zh-CN" dirty="0" smtClean="0"/>
          </a:p>
          <a:p>
            <a:pPr lvl="1"/>
            <a:r>
              <a:rPr lang="zh-CN" altLang="en-US" dirty="0"/>
              <a:t>申请</a:t>
            </a:r>
            <a:r>
              <a:rPr lang="zh-CN" altLang="en-US" dirty="0" smtClean="0"/>
              <a:t>日期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下一审批人（完成则更新为提交人姓名）</a:t>
            </a:r>
            <a:endParaRPr lang="en-US" dirty="0"/>
          </a:p>
          <a:p>
            <a:r>
              <a:rPr lang="zh-CN" altLang="en-US" dirty="0" smtClean="0"/>
              <a:t>每次提交申请，除了在具体的申请表对应的数据库表中插入记录以外，还需要在</a:t>
            </a:r>
            <a:r>
              <a:rPr lang="en-US" altLang="zh-CN" dirty="0" err="1" smtClean="0"/>
              <a:t>ApplyAll</a:t>
            </a:r>
            <a:r>
              <a:rPr lang="zh-CN" altLang="en-US" dirty="0" smtClean="0"/>
              <a:t>中插入简化后的标准信息</a:t>
            </a:r>
            <a:endParaRPr lang="en-US" altLang="zh-CN" dirty="0" smtClean="0"/>
          </a:p>
          <a:p>
            <a:r>
              <a:rPr lang="zh-CN" altLang="en-US" dirty="0" smtClean="0"/>
              <a:t>每次用户登录，从</a:t>
            </a:r>
            <a:r>
              <a:rPr lang="en-US" altLang="zh-CN" dirty="0" err="1" smtClean="0"/>
              <a:t>ApplyAll</a:t>
            </a:r>
            <a:r>
              <a:rPr lang="zh-CN" altLang="en-US" dirty="0" smtClean="0"/>
              <a:t>中选出审批人为登录用户的记录，生成待</a:t>
            </a:r>
            <a:r>
              <a:rPr lang="zh-CN" altLang="en-US" smtClean="0"/>
              <a:t>审批记录，倒序排列</a:t>
            </a:r>
            <a:endParaRPr lang="en-US" altLang="zh-CN" dirty="0" smtClean="0"/>
          </a:p>
          <a:p>
            <a:r>
              <a:rPr lang="zh-CN" altLang="en-US" dirty="0" smtClean="0"/>
              <a:t>用户点击进入相应的具体表中查询记录，生成申请详细信息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9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收支一览表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需要一张</a:t>
            </a:r>
            <a:r>
              <a:rPr lang="zh-CN" altLang="en-US" dirty="0" smtClean="0">
                <a:solidFill>
                  <a:srgbClr val="FF0000"/>
                </a:solidFill>
              </a:rPr>
              <a:t>标准化</a:t>
            </a:r>
            <a:r>
              <a:rPr lang="zh-CN" altLang="en-US" dirty="0" smtClean="0"/>
              <a:t>的收支明细表</a:t>
            </a:r>
            <a:r>
              <a:rPr lang="en-US" altLang="zh-CN" dirty="0" err="1" smtClean="0"/>
              <a:t>AllCashFlow</a:t>
            </a:r>
            <a:r>
              <a:rPr lang="zh-CN" altLang="en-US" dirty="0" smtClean="0"/>
              <a:t>，包含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支出</a:t>
            </a:r>
            <a:endParaRPr lang="en-US" altLang="zh-CN" dirty="0" smtClean="0"/>
          </a:p>
          <a:p>
            <a:pPr lvl="1"/>
            <a:r>
              <a:rPr lang="zh-CN" altLang="en-US" dirty="0"/>
              <a:t>发生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经办人编号</a:t>
            </a:r>
            <a:endParaRPr lang="en-US" altLang="zh-CN" dirty="0" smtClean="0"/>
          </a:p>
          <a:p>
            <a:pPr lvl="1"/>
            <a:r>
              <a:rPr lang="zh-CN" altLang="en-US" dirty="0"/>
              <a:t>项目</a:t>
            </a:r>
            <a:r>
              <a:rPr lang="zh-CN" altLang="en-US" dirty="0" smtClean="0"/>
              <a:t>编号（非项目支出，为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或者特定标识）</a:t>
            </a:r>
            <a:endParaRPr lang="en-US" dirty="0"/>
          </a:p>
          <a:p>
            <a:r>
              <a:rPr lang="zh-CN" altLang="en-US" dirty="0" smtClean="0"/>
              <a:t>审批流程结束后，若最终审批通过，且是涉及财务的事项，除更新相应的财务具体表之外，还要插入记录到收支明细表</a:t>
            </a:r>
            <a:r>
              <a:rPr lang="en-US" altLang="zh-CN" dirty="0" err="1" smtClean="0"/>
              <a:t>AllCashFlow</a:t>
            </a:r>
            <a:endParaRPr lang="en-US" altLang="zh-CN" dirty="0" smtClean="0"/>
          </a:p>
          <a:p>
            <a:r>
              <a:rPr lang="zh-CN" altLang="en-US" dirty="0" smtClean="0"/>
              <a:t>这样，月度年度收支报表直接由</a:t>
            </a:r>
            <a:r>
              <a:rPr lang="en-US" altLang="zh-CN" dirty="0" err="1" smtClean="0"/>
              <a:t>AllCashFlow</a:t>
            </a:r>
            <a:r>
              <a:rPr lang="zh-CN" altLang="en-US" dirty="0" smtClean="0"/>
              <a:t>生成即可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6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230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PowerPoint Presentation</vt:lpstr>
      <vt:lpstr>审批流程实现</vt:lpstr>
      <vt:lpstr>收支一览表</vt:lpstr>
    </vt:vector>
  </TitlesOfParts>
  <Company>PKU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Ma</dc:creator>
  <cp:lastModifiedBy>Tyler Ma</cp:lastModifiedBy>
  <cp:revision>17</cp:revision>
  <dcterms:created xsi:type="dcterms:W3CDTF">2015-01-25T05:54:50Z</dcterms:created>
  <dcterms:modified xsi:type="dcterms:W3CDTF">2015-03-11T02:16:54Z</dcterms:modified>
</cp:coreProperties>
</file>