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66" r:id="rId5"/>
    <p:sldId id="258" r:id="rId6"/>
    <p:sldId id="259" r:id="rId7"/>
    <p:sldId id="260" r:id="rId8"/>
    <p:sldId id="261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6831-10A2-4861-93C3-1DC40DA0830A}" type="datetimeFigureOut">
              <a:rPr lang="en-US" smtClean="0"/>
              <a:t>2015-03-11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5014-1FCD-47D6-A41F-184BC152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6831-10A2-4861-93C3-1DC40DA0830A}" type="datetimeFigureOut">
              <a:rPr lang="en-US" smtClean="0"/>
              <a:t>2015-03-11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5014-1FCD-47D6-A41F-184BC152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2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6831-10A2-4861-93C3-1DC40DA0830A}" type="datetimeFigureOut">
              <a:rPr lang="en-US" smtClean="0"/>
              <a:t>2015-03-11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5014-1FCD-47D6-A41F-184BC152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6831-10A2-4861-93C3-1DC40DA0830A}" type="datetimeFigureOut">
              <a:rPr lang="en-US" smtClean="0"/>
              <a:t>2015-03-11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5014-1FCD-47D6-A41F-184BC152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4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6831-10A2-4861-93C3-1DC40DA0830A}" type="datetimeFigureOut">
              <a:rPr lang="en-US" smtClean="0"/>
              <a:t>2015-03-11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5014-1FCD-47D6-A41F-184BC152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6831-10A2-4861-93C3-1DC40DA0830A}" type="datetimeFigureOut">
              <a:rPr lang="en-US" smtClean="0"/>
              <a:t>2015-03-11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5014-1FCD-47D6-A41F-184BC152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1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6831-10A2-4861-93C3-1DC40DA0830A}" type="datetimeFigureOut">
              <a:rPr lang="en-US" smtClean="0"/>
              <a:t>2015-03-11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5014-1FCD-47D6-A41F-184BC152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9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6831-10A2-4861-93C3-1DC40DA0830A}" type="datetimeFigureOut">
              <a:rPr lang="en-US" smtClean="0"/>
              <a:t>2015-03-11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5014-1FCD-47D6-A41F-184BC152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2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6831-10A2-4861-93C3-1DC40DA0830A}" type="datetimeFigureOut">
              <a:rPr lang="en-US" smtClean="0"/>
              <a:t>2015-03-11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5014-1FCD-47D6-A41F-184BC152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6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6831-10A2-4861-93C3-1DC40DA0830A}" type="datetimeFigureOut">
              <a:rPr lang="en-US" smtClean="0"/>
              <a:t>2015-03-11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5014-1FCD-47D6-A41F-184BC152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6831-10A2-4861-93C3-1DC40DA0830A}" type="datetimeFigureOut">
              <a:rPr lang="en-US" smtClean="0"/>
              <a:t>2015-03-11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5014-1FCD-47D6-A41F-184BC152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1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A6831-10A2-4861-93C3-1DC40DA0830A}" type="datetimeFigureOut">
              <a:rPr lang="en-US" smtClean="0"/>
              <a:t>2015-03-11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25014-1FCD-47D6-A41F-184BC152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&#25152;&#26377;&#34920;&#26684;.doc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229577" y="751411"/>
            <a:ext cx="1365812" cy="613458"/>
            <a:chOff x="3213418" y="751411"/>
            <a:chExt cx="1365812" cy="613458"/>
          </a:xfrm>
        </p:grpSpPr>
        <p:sp>
          <p:nvSpPr>
            <p:cNvPr id="9" name="Rounded Rectangle 8"/>
            <p:cNvSpPr/>
            <p:nvPr/>
          </p:nvSpPr>
          <p:spPr>
            <a:xfrm>
              <a:off x="3213418" y="751411"/>
              <a:ext cx="1365812" cy="6134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02642" y="859513"/>
              <a:ext cx="1099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系统设置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34701" y="2534856"/>
            <a:ext cx="1365812" cy="383022"/>
            <a:chOff x="6542589" y="3246171"/>
            <a:chExt cx="1365812" cy="383022"/>
          </a:xfrm>
        </p:grpSpPr>
        <p:sp>
          <p:nvSpPr>
            <p:cNvPr id="11" name="Rounded Rectangle 10"/>
            <p:cNvSpPr/>
            <p:nvPr/>
          </p:nvSpPr>
          <p:spPr>
            <a:xfrm>
              <a:off x="6542589" y="3246171"/>
              <a:ext cx="1365812" cy="3767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75697" y="3290639"/>
              <a:ext cx="1099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基本信息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199197" y="2604832"/>
            <a:ext cx="1365812" cy="613458"/>
            <a:chOff x="3121307" y="3246171"/>
            <a:chExt cx="1365812" cy="613458"/>
          </a:xfrm>
        </p:grpSpPr>
        <p:sp>
          <p:nvSpPr>
            <p:cNvPr id="13" name="Rounded Rectangle 12"/>
            <p:cNvSpPr/>
            <p:nvPr/>
          </p:nvSpPr>
          <p:spPr>
            <a:xfrm>
              <a:off x="3121307" y="3246171"/>
              <a:ext cx="1365812" cy="6134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54415" y="3362975"/>
              <a:ext cx="1099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个人中心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85692" y="4642503"/>
            <a:ext cx="1365812" cy="613458"/>
            <a:chOff x="3036425" y="4978169"/>
            <a:chExt cx="1365812" cy="613458"/>
          </a:xfrm>
        </p:grpSpPr>
        <p:sp>
          <p:nvSpPr>
            <p:cNvPr id="15" name="Rounded Rectangle 14"/>
            <p:cNvSpPr/>
            <p:nvPr/>
          </p:nvSpPr>
          <p:spPr>
            <a:xfrm>
              <a:off x="3036425" y="4978169"/>
              <a:ext cx="1365812" cy="6134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69533" y="5094973"/>
              <a:ext cx="1099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财务系统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21196" y="1096332"/>
            <a:ext cx="1365812" cy="389575"/>
            <a:chOff x="6566705" y="1951391"/>
            <a:chExt cx="1365812" cy="389575"/>
          </a:xfrm>
        </p:grpSpPr>
        <p:sp>
          <p:nvSpPr>
            <p:cNvPr id="17" name="Rounded Rectangle 16"/>
            <p:cNvSpPr/>
            <p:nvPr/>
          </p:nvSpPr>
          <p:spPr>
            <a:xfrm>
              <a:off x="6566705" y="1951391"/>
              <a:ext cx="1365812" cy="3767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6561" y="2002412"/>
              <a:ext cx="1099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用户管理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611551" y="587541"/>
            <a:ext cx="1365812" cy="376705"/>
            <a:chOff x="6542589" y="1162384"/>
            <a:chExt cx="1365812" cy="376705"/>
          </a:xfrm>
        </p:grpSpPr>
        <p:sp>
          <p:nvSpPr>
            <p:cNvPr id="19" name="Rounded Rectangle 18"/>
            <p:cNvSpPr/>
            <p:nvPr/>
          </p:nvSpPr>
          <p:spPr>
            <a:xfrm>
              <a:off x="6542589" y="1162384"/>
              <a:ext cx="1365812" cy="3767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06561" y="1200535"/>
              <a:ext cx="1099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组织管理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11551" y="78750"/>
            <a:ext cx="1365812" cy="383293"/>
            <a:chOff x="6532944" y="368118"/>
            <a:chExt cx="1365812" cy="383293"/>
          </a:xfrm>
        </p:grpSpPr>
        <p:sp>
          <p:nvSpPr>
            <p:cNvPr id="21" name="Rounded Rectangle 20"/>
            <p:cNvSpPr/>
            <p:nvPr/>
          </p:nvSpPr>
          <p:spPr>
            <a:xfrm>
              <a:off x="6532944" y="368118"/>
              <a:ext cx="1365812" cy="3767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06561" y="412857"/>
              <a:ext cx="1099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角色管理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634701" y="3043647"/>
            <a:ext cx="1365812" cy="383022"/>
            <a:chOff x="6542589" y="3246171"/>
            <a:chExt cx="1365812" cy="383022"/>
          </a:xfrm>
        </p:grpSpPr>
        <p:sp>
          <p:nvSpPr>
            <p:cNvPr id="31" name="Rounded Rectangle 30"/>
            <p:cNvSpPr/>
            <p:nvPr/>
          </p:nvSpPr>
          <p:spPr>
            <a:xfrm>
              <a:off x="6542589" y="3246171"/>
              <a:ext cx="1365812" cy="3767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75697" y="3290639"/>
              <a:ext cx="1099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考勤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99970" y="5341812"/>
            <a:ext cx="1365812" cy="383022"/>
            <a:chOff x="6542589" y="3246171"/>
            <a:chExt cx="1365812" cy="383022"/>
          </a:xfrm>
        </p:grpSpPr>
        <p:sp>
          <p:nvSpPr>
            <p:cNvPr id="34" name="Rounded Rectangle 33"/>
            <p:cNvSpPr/>
            <p:nvPr/>
          </p:nvSpPr>
          <p:spPr>
            <a:xfrm>
              <a:off x="6542589" y="3246171"/>
              <a:ext cx="1365812" cy="3767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75697" y="3290639"/>
              <a:ext cx="1099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报表查询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99971" y="4765129"/>
            <a:ext cx="1365812" cy="383022"/>
            <a:chOff x="6542589" y="3246171"/>
            <a:chExt cx="1365812" cy="383022"/>
          </a:xfrm>
        </p:grpSpPr>
        <p:sp>
          <p:nvSpPr>
            <p:cNvPr id="37" name="Rounded Rectangle 36"/>
            <p:cNvSpPr/>
            <p:nvPr/>
          </p:nvSpPr>
          <p:spPr>
            <a:xfrm>
              <a:off x="6542589" y="3246171"/>
              <a:ext cx="1365812" cy="3767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75697" y="3290639"/>
              <a:ext cx="1099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财务审批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610585" y="4195888"/>
            <a:ext cx="1365812" cy="383022"/>
            <a:chOff x="6542589" y="3246171"/>
            <a:chExt cx="1365812" cy="383022"/>
          </a:xfrm>
        </p:grpSpPr>
        <p:sp>
          <p:nvSpPr>
            <p:cNvPr id="40" name="Rounded Rectangle 39"/>
            <p:cNvSpPr/>
            <p:nvPr/>
          </p:nvSpPr>
          <p:spPr>
            <a:xfrm>
              <a:off x="6542589" y="3246171"/>
              <a:ext cx="1365812" cy="3767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675697" y="3290639"/>
              <a:ext cx="1099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财务申请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643875" y="3378436"/>
            <a:ext cx="53706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包括：</a:t>
            </a:r>
            <a:endParaRPr lang="en-US" altLang="zh-CN" sz="1600" dirty="0" smtClean="0"/>
          </a:p>
          <a:p>
            <a:r>
              <a:rPr lang="zh-CN" altLang="en-US" sz="1600" dirty="0" smtClean="0"/>
              <a:t>年度项目经费概算表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年度收支预算表</a:t>
            </a:r>
            <a:endParaRPr lang="en-US" altLang="zh-CN" sz="1600" dirty="0" smtClean="0"/>
          </a:p>
          <a:p>
            <a:r>
              <a:rPr lang="zh-CN" altLang="en-US" sz="1600" dirty="0" smtClean="0"/>
              <a:t>年度非项目经费概算表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统一结算申请表</a:t>
            </a:r>
            <a:endParaRPr lang="en-US" altLang="zh-CN" sz="1600" dirty="0" smtClean="0"/>
          </a:p>
          <a:p>
            <a:r>
              <a:rPr lang="zh-CN" altLang="en-US" sz="1600" dirty="0"/>
              <a:t>到款</a:t>
            </a:r>
            <a:r>
              <a:rPr lang="zh-CN" altLang="en-US" sz="1600" dirty="0" smtClean="0"/>
              <a:t>分配表</a:t>
            </a:r>
            <a:r>
              <a:rPr lang="en-US" altLang="zh-CN" sz="1600" dirty="0" smtClean="0"/>
              <a:t>		</a:t>
            </a:r>
            <a:r>
              <a:rPr lang="zh-CN" altLang="en-US" sz="1600" dirty="0" smtClean="0"/>
              <a:t>合同审批表</a:t>
            </a:r>
            <a:endParaRPr lang="en-US" altLang="zh-CN" sz="1600" dirty="0" smtClean="0"/>
          </a:p>
          <a:p>
            <a:r>
              <a:rPr lang="zh-CN" altLang="en-US" sz="1600" dirty="0"/>
              <a:t>费用</a:t>
            </a:r>
            <a:r>
              <a:rPr lang="zh-CN" altLang="en-US" sz="1600" dirty="0" smtClean="0"/>
              <a:t>报销表</a:t>
            </a:r>
            <a:r>
              <a:rPr lang="en-US" altLang="zh-CN" sz="1600" dirty="0" smtClean="0"/>
              <a:t>		</a:t>
            </a:r>
            <a:r>
              <a:rPr lang="zh-CN" altLang="en-US" sz="1600" dirty="0" smtClean="0"/>
              <a:t>宴请申请表</a:t>
            </a:r>
            <a:endParaRPr lang="en-US" altLang="zh-CN" sz="1600" dirty="0" smtClean="0"/>
          </a:p>
          <a:p>
            <a:r>
              <a:rPr lang="zh-CN" altLang="en-US" sz="1600" dirty="0"/>
              <a:t>出差报销</a:t>
            </a:r>
            <a:r>
              <a:rPr lang="zh-CN" altLang="en-US" sz="1600" dirty="0" smtClean="0"/>
              <a:t>表</a:t>
            </a:r>
            <a:r>
              <a:rPr lang="en-US" altLang="zh-CN" sz="1600" dirty="0" smtClean="0"/>
              <a:t>		</a:t>
            </a:r>
            <a:r>
              <a:rPr lang="zh-CN" altLang="en-US" sz="1600" dirty="0" smtClean="0"/>
              <a:t>员工用餐申请表</a:t>
            </a:r>
            <a:endParaRPr lang="en-US" altLang="zh-CN" sz="1600" dirty="0" smtClean="0"/>
          </a:p>
          <a:p>
            <a:r>
              <a:rPr lang="zh-CN" altLang="en-US" sz="1600" dirty="0" smtClean="0"/>
              <a:t>出差申请表</a:t>
            </a:r>
            <a:r>
              <a:rPr lang="en-US" altLang="zh-CN" sz="1600" dirty="0" smtClean="0"/>
              <a:t>		</a:t>
            </a:r>
            <a:r>
              <a:rPr lang="zh-CN" altLang="en-US" sz="1600" dirty="0" smtClean="0"/>
              <a:t>固定资产保修表</a:t>
            </a:r>
            <a:endParaRPr lang="en-US" altLang="zh-CN" sz="1600" dirty="0" smtClean="0"/>
          </a:p>
          <a:p>
            <a:r>
              <a:rPr lang="zh-CN" altLang="en-US" sz="1600" dirty="0"/>
              <a:t>工资</a:t>
            </a:r>
            <a:r>
              <a:rPr lang="zh-CN" altLang="en-US" sz="1600" dirty="0" smtClean="0"/>
              <a:t>报销单</a:t>
            </a:r>
            <a:r>
              <a:rPr lang="en-US" altLang="zh-CN" sz="1600" dirty="0" smtClean="0"/>
              <a:t>		</a:t>
            </a:r>
            <a:r>
              <a:rPr lang="zh-CN" altLang="en-US" sz="1600" b="1" dirty="0" smtClean="0"/>
              <a:t>月</a:t>
            </a:r>
            <a:r>
              <a:rPr lang="en-US" altLang="zh-CN" sz="1600" b="1" dirty="0" smtClean="0"/>
              <a:t>/</a:t>
            </a:r>
            <a:r>
              <a:rPr lang="zh-CN" altLang="en-US" sz="1600" b="1" dirty="0" smtClean="0"/>
              <a:t>年收支一览表</a:t>
            </a:r>
            <a:endParaRPr lang="en-US" altLang="zh-CN" sz="1600" b="1" dirty="0" smtClean="0"/>
          </a:p>
          <a:p>
            <a:r>
              <a:rPr lang="zh-CN" altLang="en-US" sz="1600" dirty="0" smtClean="0"/>
              <a:t>办公用品购买申请表</a:t>
            </a:r>
            <a:r>
              <a:rPr lang="en-US" altLang="zh-CN" sz="1600" dirty="0" smtClean="0"/>
              <a:t>	</a:t>
            </a:r>
            <a:r>
              <a:rPr lang="zh-CN" altLang="en-US" sz="1600" b="1" dirty="0" smtClean="0"/>
              <a:t>月</a:t>
            </a:r>
            <a:r>
              <a:rPr lang="en-US" altLang="zh-CN" sz="1600" b="1" dirty="0" smtClean="0"/>
              <a:t>/</a:t>
            </a:r>
            <a:r>
              <a:rPr lang="zh-CN" altLang="en-US" sz="1600" b="1" dirty="0" smtClean="0"/>
              <a:t>年收支汇总表</a:t>
            </a:r>
            <a:endParaRPr lang="en-US" altLang="zh-CN" sz="1600" b="1" dirty="0" smtClean="0"/>
          </a:p>
          <a:p>
            <a:r>
              <a:rPr lang="zh-CN" altLang="en-US" sz="1600" dirty="0" smtClean="0"/>
              <a:t>资金使用审批表</a:t>
            </a:r>
            <a:r>
              <a:rPr lang="en-US" altLang="zh-CN" sz="1600" dirty="0" smtClean="0"/>
              <a:t>		</a:t>
            </a:r>
            <a:r>
              <a:rPr lang="zh-CN" altLang="en-US" sz="1600" dirty="0" smtClean="0"/>
              <a:t>利润表</a:t>
            </a:r>
            <a:endParaRPr lang="en-US" altLang="zh-CN" sz="1600" dirty="0" smtClean="0"/>
          </a:p>
          <a:p>
            <a:r>
              <a:rPr lang="zh-CN" altLang="en-US" sz="1600" b="1" dirty="0" smtClean="0"/>
              <a:t>财务记账工作表</a:t>
            </a:r>
            <a:r>
              <a:rPr lang="en-US" altLang="zh-CN" sz="1600" dirty="0" smtClean="0"/>
              <a:t>		</a:t>
            </a:r>
            <a:r>
              <a:rPr lang="zh-CN" altLang="en-US" sz="1600" dirty="0" smtClean="0"/>
              <a:t>资产负债表</a:t>
            </a:r>
            <a:endParaRPr lang="en-US" altLang="zh-CN" sz="1600" dirty="0" smtClean="0"/>
          </a:p>
          <a:p>
            <a:r>
              <a:rPr lang="zh-CN" altLang="en-US" sz="1600" b="1" dirty="0"/>
              <a:t>出纳工作表</a:t>
            </a:r>
            <a:endParaRPr lang="en-US" sz="1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643875" y="1228845"/>
            <a:ext cx="38775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包括：</a:t>
            </a:r>
            <a:endParaRPr lang="en-US" altLang="zh-CN" sz="1600" dirty="0" smtClean="0"/>
          </a:p>
          <a:p>
            <a:r>
              <a:rPr lang="zh-CN" altLang="en-US" sz="1600" dirty="0"/>
              <a:t>加班</a:t>
            </a:r>
            <a:r>
              <a:rPr lang="zh-CN" altLang="en-US" sz="1600" dirty="0" smtClean="0"/>
              <a:t>申请表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周报</a:t>
            </a:r>
            <a:endParaRPr lang="en-US" altLang="zh-CN" sz="1600" dirty="0" smtClean="0"/>
          </a:p>
          <a:p>
            <a:r>
              <a:rPr lang="zh-CN" altLang="en-US" sz="1600" dirty="0"/>
              <a:t>调休</a:t>
            </a:r>
            <a:r>
              <a:rPr lang="zh-CN" altLang="en-US" sz="1600" dirty="0" smtClean="0"/>
              <a:t>申请表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月绩效考核</a:t>
            </a:r>
            <a:endParaRPr lang="en-US" altLang="zh-CN" sz="1600" dirty="0" smtClean="0"/>
          </a:p>
          <a:p>
            <a:r>
              <a:rPr lang="zh-CN" altLang="en-US" sz="1600" dirty="0" smtClean="0"/>
              <a:t>请假单</a:t>
            </a:r>
            <a:r>
              <a:rPr lang="en-US" altLang="zh-CN" sz="1600" dirty="0" smtClean="0"/>
              <a:t>		</a:t>
            </a:r>
            <a:r>
              <a:rPr lang="zh-CN" altLang="en-US" sz="1600" dirty="0" smtClean="0"/>
              <a:t>年度绩效考核</a:t>
            </a:r>
            <a:endParaRPr lang="en-US" altLang="zh-CN" sz="1600" dirty="0" smtClean="0"/>
          </a:p>
          <a:p>
            <a:r>
              <a:rPr lang="zh-CN" altLang="en-US" sz="1600" dirty="0" smtClean="0"/>
              <a:t>转正申请表</a:t>
            </a:r>
            <a:endParaRPr lang="en-US" altLang="zh-CN" sz="1600" dirty="0" smtClean="0"/>
          </a:p>
          <a:p>
            <a:r>
              <a:rPr lang="zh-CN" altLang="en-US" sz="1600" dirty="0"/>
              <a:t>转正考核</a:t>
            </a:r>
            <a:r>
              <a:rPr lang="zh-CN" altLang="en-US" sz="1600" dirty="0" smtClean="0"/>
              <a:t>表</a:t>
            </a:r>
            <a:endParaRPr lang="en-US" altLang="zh-CN" sz="1600" dirty="0" smtClean="0"/>
          </a:p>
          <a:p>
            <a:r>
              <a:rPr lang="zh-CN" altLang="en-US" sz="1600" dirty="0"/>
              <a:t>离职申请表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2318800" y="6169306"/>
            <a:ext cx="3283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其他：车辆使用登记表</a:t>
            </a:r>
            <a:endParaRPr lang="en-US" altLang="zh-CN" sz="1600" dirty="0" smtClean="0"/>
          </a:p>
          <a:p>
            <a:r>
              <a:rPr lang="zh-CN" altLang="en-US" sz="1600" dirty="0"/>
              <a:t>安全</a:t>
            </a:r>
            <a:r>
              <a:rPr lang="zh-CN" altLang="en-US" sz="1600" dirty="0" smtClean="0"/>
              <a:t>卫生状况检查表</a:t>
            </a:r>
            <a:endParaRPr lang="en-US" sz="16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87292" y="2436857"/>
            <a:ext cx="1261641" cy="983495"/>
            <a:chOff x="57881" y="2534856"/>
            <a:chExt cx="1365812" cy="613458"/>
          </a:xfrm>
        </p:grpSpPr>
        <p:sp>
          <p:nvSpPr>
            <p:cNvPr id="2" name="Rounded Rectangle 1"/>
            <p:cNvSpPr/>
            <p:nvPr/>
          </p:nvSpPr>
          <p:spPr>
            <a:xfrm>
              <a:off x="57881" y="2534856"/>
              <a:ext cx="1365812" cy="6134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63499" y="2664669"/>
              <a:ext cx="1099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OA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系统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614445" y="1597169"/>
            <a:ext cx="1365812" cy="376705"/>
            <a:chOff x="6532944" y="368118"/>
            <a:chExt cx="1365812" cy="376705"/>
          </a:xfrm>
        </p:grpSpPr>
        <p:sp>
          <p:nvSpPr>
            <p:cNvPr id="45" name="Rounded Rectangle 44"/>
            <p:cNvSpPr/>
            <p:nvPr/>
          </p:nvSpPr>
          <p:spPr>
            <a:xfrm>
              <a:off x="6532944" y="368118"/>
              <a:ext cx="1365812" cy="3767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06561" y="412857"/>
              <a:ext cx="10995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</a:rPr>
                <a:t>项目账号管理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ight Arrow 4"/>
          <p:cNvSpPr/>
          <p:nvPr/>
        </p:nvSpPr>
        <p:spPr>
          <a:xfrm rot="19703438">
            <a:off x="1383804" y="1488788"/>
            <a:ext cx="562144" cy="44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542329" y="2644973"/>
            <a:ext cx="510254" cy="443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2444215">
            <a:off x="1394108" y="3981691"/>
            <a:ext cx="582945" cy="427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2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会计、出纳在现有系统中的工作流程截图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超支是指超过合同额度？还是项目额度？一个项目有多个合同么？</a:t>
            </a:r>
          </a:p>
          <a:p>
            <a:pPr lvl="1"/>
            <a:r>
              <a:rPr lang="zh-CN" altLang="en-US" dirty="0" smtClean="0"/>
              <a:t>一个员工有没有可能同时跟多个项目，因为项目经理要审批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/>
              <a:t>综合管理部审批特指财务负责人？</a:t>
            </a:r>
            <a:r>
              <a:rPr lang="zh-CN" altLang="en-US" dirty="0">
                <a:hlinkClick r:id="rId2" action="ppaction://hlinkfile"/>
              </a:rPr>
              <a:t>宴请</a:t>
            </a:r>
            <a:r>
              <a:rPr lang="zh-CN" altLang="en-US" dirty="0" smtClean="0">
                <a:hlinkClick r:id="rId2" action="ppaction://hlinkfile"/>
              </a:rPr>
              <a:t>申请</a:t>
            </a:r>
            <a:endParaRPr lang="en-US" altLang="zh-CN" dirty="0" smtClean="0"/>
          </a:p>
          <a:p>
            <a:pPr lvl="1"/>
            <a:r>
              <a:rPr lang="zh-CN" altLang="en-US" dirty="0"/>
              <a:t>到款分配无需审核？立项单位、凭证号？承担部门、参加部门这些在具体项目的项目预算表中有体现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/>
              <a:t>原来</a:t>
            </a:r>
            <a:r>
              <a:rPr lang="zh-CN" altLang="en-US" smtClean="0"/>
              <a:t>数据库的数据字典，用于数据迁移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毕业设计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系统开发，进度。。。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9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Thanks~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2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27" y="125687"/>
            <a:ext cx="10695008" cy="694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4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-57150"/>
            <a:ext cx="9563100" cy="697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6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893" y="121296"/>
            <a:ext cx="9502211" cy="617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6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18" y="246444"/>
            <a:ext cx="9439275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4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083" y="2226559"/>
            <a:ext cx="65722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6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93" y="0"/>
            <a:ext cx="9496425" cy="4810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630" y="4313800"/>
            <a:ext cx="79057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5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552450"/>
            <a:ext cx="1056322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9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31" y="0"/>
            <a:ext cx="9658350" cy="30384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166" y="3427312"/>
            <a:ext cx="78962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1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155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其他</vt:lpstr>
      <vt:lpstr>Thanks~</vt:lpstr>
    </vt:vector>
  </TitlesOfParts>
  <Company>PKU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Ma</dc:creator>
  <cp:lastModifiedBy>Tyler Ma</cp:lastModifiedBy>
  <cp:revision>3</cp:revision>
  <dcterms:created xsi:type="dcterms:W3CDTF">2015-03-11T01:59:22Z</dcterms:created>
  <dcterms:modified xsi:type="dcterms:W3CDTF">2015-03-11T02:18:05Z</dcterms:modified>
</cp:coreProperties>
</file>