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3" r:id="rId7"/>
    <p:sldMasterId id="2147483745" r:id="rId8"/>
  </p:sldMasterIdLst>
  <p:notesMasterIdLst>
    <p:notesMasterId r:id="rId22"/>
  </p:notesMasterIdLst>
  <p:sldIdLst>
    <p:sldId id="256" r:id="rId9"/>
    <p:sldId id="257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2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B91EC-5E66-4FC1-923A-A961476E96DD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ED5DA-FE47-4515-BCC0-2633F6153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0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9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4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1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6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247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8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3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89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35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968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31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117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5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66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414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9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17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237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022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6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460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536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020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37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15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298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78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87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476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6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1126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957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02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2779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75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5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560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63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7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4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722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14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93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63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86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99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2100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6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45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73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3705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50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6235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45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809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620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0"/>
            <a:ext cx="9550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1851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3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95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0065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8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64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58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2173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5060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372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56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13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79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205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800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748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240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557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5143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7834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316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6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11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6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53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9304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31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7" descr="bg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30" name="图片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36000" y="54102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7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8" descr="bg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48683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" descr="HP_White_RGB_150_LG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550401" y="152401"/>
            <a:ext cx="2334684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828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7" descr="bg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36000" y="54102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06151" y="49213"/>
            <a:ext cx="91228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16951" y="55626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5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101" name="Picture 1" descr="HP_White_RGB_150_LG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图片 2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28575"/>
            <a:ext cx="20870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8" descr="bg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48683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" descr="HP_White_RGB_150_L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50401" y="152401"/>
            <a:ext cx="2334684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5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24" name="图片 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4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6150" name="图片 9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2032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5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7172" name="图片 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4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8197" name="图片 9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8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819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200" name="Freeform 6"/>
            <p:cNvSpPr>
              <a:spLocks noEditPoint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8166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902" y="1120112"/>
            <a:ext cx="2550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Spark</a:t>
            </a:r>
            <a:r>
              <a:rPr lang="zh-CN" altLang="en-US" sz="4000" dirty="0" smtClean="0"/>
              <a:t>模型</a:t>
            </a:r>
            <a:endParaRPr lang="en-US" altLang="zh-CN" sz="4000" dirty="0" smtClean="0"/>
          </a:p>
        </p:txBody>
      </p:sp>
      <p:sp>
        <p:nvSpPr>
          <p:cNvPr id="5" name="矩形 4"/>
          <p:cNvSpPr/>
          <p:nvPr/>
        </p:nvSpPr>
        <p:spPr>
          <a:xfrm>
            <a:off x="8036588" y="51986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济宁慧与产学研基地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3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、转换</a:t>
            </a:r>
            <a:endParaRPr lang="en-US" altLang="zh-CN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42" y="865364"/>
            <a:ext cx="6485714" cy="5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89" y="6160060"/>
            <a:ext cx="6466667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操作</a:t>
            </a:r>
            <a:endParaRPr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60" y="897072"/>
            <a:ext cx="6495238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操作</a:t>
            </a:r>
            <a:endParaRPr lang="en-US" altLang="zh-CN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99" y="1103774"/>
            <a:ext cx="6476190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5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5</a:t>
            </a:r>
            <a:r>
              <a:rPr lang="zh-CN" altLang="en-US" sz="4000" dirty="0"/>
              <a:t>、</a:t>
            </a:r>
            <a:r>
              <a:rPr lang="en-US" altLang="zh-CN" sz="4000" dirty="0"/>
              <a:t>RDD </a:t>
            </a:r>
            <a:r>
              <a:rPr lang="zh-CN" altLang="en-US" sz="4000" dirty="0"/>
              <a:t>缓存</a:t>
            </a:r>
          </a:p>
        </p:txBody>
      </p:sp>
      <p:sp>
        <p:nvSpPr>
          <p:cNvPr id="3" name="矩形 2"/>
          <p:cNvSpPr/>
          <p:nvPr/>
        </p:nvSpPr>
        <p:spPr>
          <a:xfrm>
            <a:off x="1026013" y="2075526"/>
            <a:ext cx="962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 </a:t>
            </a:r>
            <a:r>
              <a:rPr lang="zh-CN" altLang="en-US" dirty="0"/>
              <a:t>中，</a:t>
            </a:r>
            <a:r>
              <a:rPr lang="en-US" altLang="zh-CN" dirty="0"/>
              <a:t>RDD </a:t>
            </a:r>
            <a:r>
              <a:rPr lang="zh-CN" altLang="en-US" dirty="0"/>
              <a:t>类可以使用 </a:t>
            </a:r>
            <a:r>
              <a:rPr lang="en-US" altLang="zh-CN" dirty="0"/>
              <a:t>cache() </a:t>
            </a:r>
            <a:r>
              <a:rPr lang="zh-CN" altLang="en-US" dirty="0"/>
              <a:t>和 </a:t>
            </a:r>
            <a:r>
              <a:rPr lang="en-US" altLang="zh-CN" dirty="0"/>
              <a:t>persist() </a:t>
            </a:r>
            <a:r>
              <a:rPr lang="zh-CN" altLang="en-US" dirty="0"/>
              <a:t>方法来缓存。</a:t>
            </a:r>
            <a:r>
              <a:rPr lang="en-US" altLang="zh-CN" dirty="0"/>
              <a:t>cache()</a:t>
            </a:r>
            <a:r>
              <a:rPr lang="zh-CN" altLang="en-US" dirty="0"/>
              <a:t>是 </a:t>
            </a:r>
            <a:r>
              <a:rPr lang="en-US" altLang="zh-CN" dirty="0"/>
              <a:t>persist()</a:t>
            </a:r>
            <a:r>
              <a:rPr lang="zh-CN" altLang="en-US" dirty="0"/>
              <a:t>的</a:t>
            </a:r>
            <a:r>
              <a:rPr lang="zh-CN" altLang="en-US" dirty="0" smtClean="0"/>
              <a:t>特例，而 </a:t>
            </a:r>
            <a:r>
              <a:rPr lang="en-US" altLang="zh-CN" dirty="0"/>
              <a:t>persist ()</a:t>
            </a:r>
            <a:r>
              <a:rPr lang="zh-CN" altLang="en-US" dirty="0" smtClean="0"/>
              <a:t>可以</a:t>
            </a:r>
            <a:r>
              <a:rPr lang="zh-CN" altLang="en-US" dirty="0"/>
              <a:t>指定一个 </a:t>
            </a:r>
            <a:r>
              <a:rPr lang="en-US" altLang="zh-CN" dirty="0" err="1" smtClean="0"/>
              <a:t>StorageLevel</a:t>
            </a:r>
            <a:r>
              <a:rPr lang="zh-CN" altLang="en-US" dirty="0" smtClean="0"/>
              <a:t>（缓存策略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6014" y="1129663"/>
            <a:ext cx="962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 </a:t>
            </a:r>
            <a:r>
              <a:rPr lang="zh-CN" altLang="en-US" dirty="0"/>
              <a:t>可以使用 </a:t>
            </a:r>
            <a:r>
              <a:rPr lang="en-US" altLang="zh-CN" dirty="0"/>
              <a:t>persist </a:t>
            </a:r>
            <a:r>
              <a:rPr lang="zh-CN" altLang="en-US" dirty="0"/>
              <a:t>和 </a:t>
            </a:r>
            <a:r>
              <a:rPr lang="en-US" altLang="zh-CN" dirty="0"/>
              <a:t>cache </a:t>
            </a:r>
            <a:r>
              <a:rPr lang="zh-CN" altLang="en-US" dirty="0"/>
              <a:t>方法将任意 </a:t>
            </a:r>
            <a:r>
              <a:rPr lang="en-US" altLang="zh-CN" dirty="0"/>
              <a:t>RDD </a:t>
            </a:r>
            <a:r>
              <a:rPr lang="zh-CN" altLang="en-US" dirty="0"/>
              <a:t>缓存到内存、磁盘文件系统中。缓存 是容错的，如果一个 </a:t>
            </a:r>
            <a:r>
              <a:rPr lang="en-US" altLang="zh-CN" dirty="0"/>
              <a:t>RDD </a:t>
            </a:r>
            <a:r>
              <a:rPr lang="zh-CN" altLang="en-US" dirty="0"/>
              <a:t>分片丢失，可以通过构建它的 </a:t>
            </a:r>
            <a:r>
              <a:rPr lang="en-US" altLang="zh-CN" dirty="0"/>
              <a:t>transformation </a:t>
            </a:r>
            <a:r>
              <a:rPr lang="zh-CN" altLang="en-US" dirty="0"/>
              <a:t>自动重构。</a:t>
            </a:r>
          </a:p>
        </p:txBody>
      </p:sp>
    </p:spTree>
    <p:extLst>
      <p:ext uri="{BB962C8B-B14F-4D97-AF65-F5344CB8AC3E}">
        <p14:creationId xmlns:p14="http://schemas.microsoft.com/office/powerpoint/2010/main" val="144138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31322" y="1484954"/>
            <a:ext cx="98363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Spark </a:t>
            </a:r>
            <a:r>
              <a:rPr lang="zh-CN" altLang="en-US" sz="3200" dirty="0"/>
              <a:t>编程模型</a:t>
            </a:r>
            <a:endParaRPr lang="en-US" altLang="zh-CN" sz="3200" dirty="0" smtClean="0"/>
          </a:p>
          <a:p>
            <a:r>
              <a:rPr lang="en-US" altLang="zh-CN" sz="3200" dirty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简介</a:t>
            </a:r>
            <a:endParaRPr lang="en-US" altLang="zh-CN" sz="3200" dirty="0" smtClean="0"/>
          </a:p>
          <a:p>
            <a:r>
              <a:rPr lang="en-US" altLang="zh-CN" sz="3200" dirty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RDD </a:t>
            </a:r>
            <a:r>
              <a:rPr lang="zh-CN" altLang="en-US" sz="3200" dirty="0"/>
              <a:t>基础数据类型</a:t>
            </a:r>
            <a:endParaRPr lang="en-US" altLang="zh-CN" sz="3200" dirty="0" smtClean="0"/>
          </a:p>
          <a:p>
            <a:r>
              <a:rPr lang="en-US" altLang="zh-CN" sz="3200" dirty="0"/>
              <a:t>4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转换与操作</a:t>
            </a:r>
            <a:endParaRPr lang="en-US" altLang="zh-CN" sz="3200" dirty="0" smtClean="0"/>
          </a:p>
          <a:p>
            <a:r>
              <a:rPr lang="en-US" altLang="zh-CN" sz="3200" dirty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RDD </a:t>
            </a:r>
            <a:r>
              <a:rPr lang="zh-CN" altLang="en-US" sz="3200" dirty="0"/>
              <a:t>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大纲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61" y="1282960"/>
            <a:ext cx="11041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应用程序（</a:t>
            </a:r>
            <a:r>
              <a:rPr lang="en-US" altLang="zh-CN" dirty="0"/>
              <a:t>Application</a:t>
            </a:r>
            <a:r>
              <a:rPr lang="zh-CN" altLang="en-US" dirty="0"/>
              <a:t>）： 基于 </a:t>
            </a:r>
            <a:r>
              <a:rPr lang="en-US" altLang="zh-CN" dirty="0"/>
              <a:t>Spark </a:t>
            </a:r>
            <a:r>
              <a:rPr lang="zh-CN" altLang="en-US" dirty="0"/>
              <a:t>的用户程序，包含了一个 </a:t>
            </a:r>
            <a:r>
              <a:rPr lang="en-US" altLang="zh-CN" dirty="0"/>
              <a:t>Driver Program </a:t>
            </a:r>
            <a:r>
              <a:rPr lang="zh-CN" altLang="en-US" dirty="0"/>
              <a:t>和集群 中多个的 </a:t>
            </a:r>
            <a:r>
              <a:rPr lang="en-US" altLang="zh-CN" dirty="0"/>
              <a:t>Executor</a:t>
            </a:r>
            <a:r>
              <a:rPr lang="zh-CN" altLang="en-US" dirty="0"/>
              <a:t>；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 </a:t>
            </a:r>
            <a:r>
              <a:rPr lang="zh-CN" altLang="en-US" dirty="0"/>
              <a:t>驱动程序（</a:t>
            </a:r>
            <a:r>
              <a:rPr lang="en-US" altLang="zh-CN" dirty="0">
                <a:solidFill>
                  <a:srgbClr val="FF0000"/>
                </a:solidFill>
              </a:rPr>
              <a:t>Driver Program</a:t>
            </a:r>
            <a:r>
              <a:rPr lang="zh-CN" altLang="en-US" dirty="0"/>
              <a:t>）：运行 </a:t>
            </a:r>
            <a:r>
              <a:rPr lang="en-US" altLang="zh-CN" dirty="0"/>
              <a:t>Application </a:t>
            </a:r>
            <a:r>
              <a:rPr lang="zh-CN" altLang="en-US" dirty="0"/>
              <a:t>的 </a:t>
            </a:r>
            <a:r>
              <a:rPr lang="en-US" altLang="zh-CN" dirty="0"/>
              <a:t>main()</a:t>
            </a:r>
            <a:r>
              <a:rPr lang="zh-CN" altLang="en-US" dirty="0"/>
              <a:t>函数并且创建 </a:t>
            </a:r>
            <a:r>
              <a:rPr lang="en-US" altLang="zh-CN" dirty="0" err="1">
                <a:solidFill>
                  <a:srgbClr val="FF0000"/>
                </a:solidFill>
              </a:rPr>
              <a:t>SparkContext</a:t>
            </a:r>
            <a:r>
              <a:rPr lang="zh-CN" altLang="en-US" dirty="0"/>
              <a:t>， 通常用 </a:t>
            </a:r>
            <a:r>
              <a:rPr lang="en-US" altLang="zh-CN" dirty="0" err="1"/>
              <a:t>SparkContext</a:t>
            </a:r>
            <a:r>
              <a:rPr lang="en-US" altLang="zh-CN" dirty="0"/>
              <a:t> </a:t>
            </a:r>
            <a:r>
              <a:rPr lang="zh-CN" altLang="en-US" dirty="0"/>
              <a:t>代表 </a:t>
            </a:r>
            <a:r>
              <a:rPr lang="en-US" altLang="zh-CN" dirty="0"/>
              <a:t>Driver Program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执行</a:t>
            </a:r>
            <a:r>
              <a:rPr lang="zh-CN" altLang="en-US" dirty="0"/>
              <a:t>单元（</a:t>
            </a:r>
            <a:r>
              <a:rPr lang="en-US" altLang="zh-CN" dirty="0">
                <a:solidFill>
                  <a:srgbClr val="FF0000"/>
                </a:solidFill>
              </a:rPr>
              <a:t>Executor</a:t>
            </a:r>
            <a:r>
              <a:rPr lang="zh-CN" altLang="en-US" dirty="0"/>
              <a:t>）： 是为某 </a:t>
            </a:r>
            <a:r>
              <a:rPr lang="en-US" altLang="zh-CN" dirty="0"/>
              <a:t>Application </a:t>
            </a:r>
            <a:r>
              <a:rPr lang="zh-CN" altLang="en-US" dirty="0"/>
              <a:t>运行在 </a:t>
            </a:r>
            <a:r>
              <a:rPr lang="en-US" altLang="zh-CN" dirty="0"/>
              <a:t>Worker Node </a:t>
            </a:r>
            <a:r>
              <a:rPr lang="zh-CN" altLang="en-US" dirty="0"/>
              <a:t>上的一个进程，该进 程负责运行 </a:t>
            </a:r>
            <a:r>
              <a:rPr lang="en-US" altLang="zh-CN" dirty="0"/>
              <a:t>Task</a:t>
            </a:r>
            <a:r>
              <a:rPr lang="zh-CN" altLang="en-US" dirty="0"/>
              <a:t>，并且负责将数据存在内存或者磁盘上，每个 </a:t>
            </a:r>
            <a:r>
              <a:rPr lang="en-US" altLang="zh-CN" dirty="0"/>
              <a:t>Application </a:t>
            </a:r>
            <a:r>
              <a:rPr lang="zh-CN" altLang="en-US" dirty="0"/>
              <a:t>都有各自独立 的 </a:t>
            </a:r>
            <a:r>
              <a:rPr lang="en-US" altLang="zh-CN" dirty="0"/>
              <a:t>Executors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集群</a:t>
            </a:r>
            <a:r>
              <a:rPr lang="zh-CN" altLang="en-US" dirty="0"/>
              <a:t>管理程序（</a:t>
            </a:r>
            <a:r>
              <a:rPr lang="en-US" altLang="zh-CN" dirty="0"/>
              <a:t>Cluster Manager</a:t>
            </a:r>
            <a:r>
              <a:rPr lang="zh-CN" altLang="en-US" dirty="0"/>
              <a:t>）： 在集群上获取资源的外部服务</a:t>
            </a:r>
            <a:r>
              <a:rPr lang="en-US" altLang="zh-CN" dirty="0"/>
              <a:t>(</a:t>
            </a:r>
            <a:r>
              <a:rPr lang="zh-CN" altLang="en-US" dirty="0"/>
              <a:t>例如：</a:t>
            </a:r>
            <a:r>
              <a:rPr lang="en-US" altLang="zh-CN" dirty="0"/>
              <a:t>Standalone</a:t>
            </a:r>
            <a:r>
              <a:rPr lang="zh-CN" altLang="en-US" dirty="0"/>
              <a:t>、 </a:t>
            </a:r>
            <a:r>
              <a:rPr lang="en-US" altLang="zh-CN" dirty="0" err="1"/>
              <a:t>Mesos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Yarn)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操作</a:t>
            </a:r>
            <a:r>
              <a:rPr lang="zh-CN" altLang="en-US" dirty="0"/>
              <a:t>（</a:t>
            </a:r>
            <a:r>
              <a:rPr lang="en-US" altLang="zh-CN" dirty="0"/>
              <a:t>Operation</a:t>
            </a:r>
            <a:r>
              <a:rPr lang="zh-CN" altLang="en-US" dirty="0"/>
              <a:t>）：作用于 </a:t>
            </a:r>
            <a:r>
              <a:rPr lang="en-US" altLang="zh-CN" dirty="0"/>
              <a:t>RDD </a:t>
            </a:r>
            <a:r>
              <a:rPr lang="zh-CN" altLang="en-US" dirty="0"/>
              <a:t>的各种操作分为 </a:t>
            </a:r>
            <a:r>
              <a:rPr lang="en-US" altLang="zh-CN" dirty="0"/>
              <a:t>Transformation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r>
              <a:rPr lang="zh-CN" altLang="en-US" dirty="0"/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 </a:t>
            </a:r>
            <a:r>
              <a:rPr lang="zh-CN" altLang="en-US" sz="4000" dirty="0"/>
              <a:t>编程模型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69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 </a:t>
            </a:r>
            <a:r>
              <a:rPr lang="zh-CN" altLang="en-US" sz="4000" dirty="0"/>
              <a:t>编程模型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15" y="1113863"/>
            <a:ext cx="8066667" cy="42761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>
            <a:off x="10470524" y="5550794"/>
            <a:ext cx="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697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439" y="1537369"/>
            <a:ext cx="10732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首先</a:t>
            </a:r>
            <a:r>
              <a:rPr lang="zh-CN" altLang="en-US" dirty="0"/>
              <a:t>了解，</a:t>
            </a:r>
            <a:r>
              <a:rPr lang="en-US" altLang="zh-CN" dirty="0"/>
              <a:t>RDD(Resilient Distributed Datasets),</a:t>
            </a:r>
            <a:r>
              <a:rPr lang="zh-CN" altLang="en-US" dirty="0"/>
              <a:t>弹性分布式数据集，</a:t>
            </a:r>
            <a:r>
              <a:rPr lang="en-US" altLang="zh-CN" dirty="0"/>
              <a:t>RDD </a:t>
            </a:r>
            <a:r>
              <a:rPr lang="zh-CN" altLang="en-US" dirty="0"/>
              <a:t>是 </a:t>
            </a:r>
            <a:r>
              <a:rPr lang="en-US" altLang="zh-CN" dirty="0"/>
              <a:t>Spark </a:t>
            </a:r>
            <a:r>
              <a:rPr lang="zh-CN" altLang="en-US" dirty="0"/>
              <a:t>的最基本抽象</a:t>
            </a:r>
            <a:r>
              <a:rPr lang="en-US" altLang="zh-CN" dirty="0"/>
              <a:t>,</a:t>
            </a:r>
            <a:r>
              <a:rPr lang="zh-CN" altLang="en-US" dirty="0"/>
              <a:t>是对分布式内存的抽象使用，实现了以操作本地集合的方式来 操作分布式数据集的抽象实现。</a:t>
            </a:r>
            <a:r>
              <a:rPr lang="en-US" altLang="zh-CN" dirty="0"/>
              <a:t>RDD </a:t>
            </a:r>
            <a:r>
              <a:rPr lang="zh-CN" altLang="en-US" dirty="0"/>
              <a:t>是 </a:t>
            </a:r>
            <a:r>
              <a:rPr lang="en-US" altLang="zh-CN" dirty="0"/>
              <a:t>Spark </a:t>
            </a:r>
            <a:r>
              <a:rPr lang="zh-CN" altLang="en-US" dirty="0"/>
              <a:t>最核心的东西，它表示已被分区，不可变的并能 够被并行操作的数据集合，不同的数据集格式对应不同的 </a:t>
            </a:r>
            <a:r>
              <a:rPr lang="en-US" altLang="zh-CN" dirty="0"/>
              <a:t>RDD </a:t>
            </a:r>
            <a:r>
              <a:rPr lang="zh-CN" altLang="en-US" dirty="0"/>
              <a:t>实现。</a:t>
            </a:r>
            <a:r>
              <a:rPr lang="en-US" altLang="zh-CN" dirty="0"/>
              <a:t>RDD </a:t>
            </a:r>
            <a:r>
              <a:rPr lang="zh-CN" altLang="en-US" dirty="0"/>
              <a:t>必须是可序列化的。 </a:t>
            </a:r>
            <a:r>
              <a:rPr lang="en-US" altLang="zh-CN" dirty="0"/>
              <a:t>RDD </a:t>
            </a:r>
            <a:r>
              <a:rPr lang="zh-CN" altLang="en-US" dirty="0"/>
              <a:t>可以 </a:t>
            </a:r>
            <a:r>
              <a:rPr lang="en-US" altLang="zh-CN" dirty="0"/>
              <a:t>cache </a:t>
            </a:r>
            <a:r>
              <a:rPr lang="zh-CN" altLang="en-US" dirty="0"/>
              <a:t>到内存中，每次对 </a:t>
            </a:r>
            <a:r>
              <a:rPr lang="en-US" altLang="zh-CN" dirty="0"/>
              <a:t>RDD </a:t>
            </a:r>
            <a:r>
              <a:rPr lang="zh-CN" altLang="en-US" dirty="0"/>
              <a:t>数据集的操作之后的结果，都可以存放到内存中，下 一个操作可以直接从内存中输入，省去了 </a:t>
            </a:r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/>
              <a:t>大量的磁盘 </a:t>
            </a:r>
            <a:r>
              <a:rPr lang="en-US" altLang="zh-CN" dirty="0"/>
              <a:t>IO </a:t>
            </a:r>
            <a:r>
              <a:rPr lang="zh-CN" altLang="en-US" dirty="0"/>
              <a:t>操作。这对于迭代运算比 较常见的机器学习算法</a:t>
            </a:r>
            <a:r>
              <a:rPr lang="en-US" altLang="zh-CN" dirty="0"/>
              <a:t>, </a:t>
            </a:r>
            <a:r>
              <a:rPr lang="zh-CN" altLang="en-US" dirty="0"/>
              <a:t>交互式数据挖掘来说，效率提升非常大。</a:t>
            </a:r>
          </a:p>
        </p:txBody>
      </p:sp>
      <p:sp>
        <p:nvSpPr>
          <p:cNvPr id="3" name="矩形 2"/>
          <p:cNvSpPr/>
          <p:nvPr/>
        </p:nvSpPr>
        <p:spPr>
          <a:xfrm>
            <a:off x="768438" y="3430769"/>
            <a:ext cx="10732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RDD </a:t>
            </a:r>
            <a:r>
              <a:rPr lang="zh-CN" altLang="en-US" dirty="0"/>
              <a:t>最适合那种在数据集上的所有元素都执行相同操作的批处理式应用。在这种情况下， </a:t>
            </a:r>
            <a:r>
              <a:rPr lang="en-US" altLang="zh-CN" dirty="0"/>
              <a:t>RDD </a:t>
            </a:r>
            <a:r>
              <a:rPr lang="zh-CN" altLang="en-US" dirty="0"/>
              <a:t>只需记录血统中每个转换就能还原丢失的数据分区，而无需记录大量的数据操作日志。所 以 </a:t>
            </a:r>
            <a:r>
              <a:rPr lang="en-US" altLang="zh-CN" dirty="0"/>
              <a:t>RDD </a:t>
            </a:r>
            <a:r>
              <a:rPr lang="zh-CN" altLang="en-US" dirty="0"/>
              <a:t>不适合那些需要异步、细粒度更新状态的应用 ，比如 </a:t>
            </a:r>
            <a:r>
              <a:rPr lang="en-US" altLang="zh-CN" dirty="0"/>
              <a:t>Web </a:t>
            </a:r>
            <a:r>
              <a:rPr lang="zh-CN" altLang="en-US" dirty="0"/>
              <a:t>应用的存储系统，或增量 式的 </a:t>
            </a:r>
            <a:r>
              <a:rPr lang="en-US" altLang="zh-CN" dirty="0"/>
              <a:t>Web </a:t>
            </a:r>
            <a:r>
              <a:rPr lang="zh-CN" altLang="en-US" dirty="0"/>
              <a:t>爬虫等。对于这些应用，使用具有事务更新日志和数据检查点的数据库系统更为高 效。</a:t>
            </a:r>
          </a:p>
        </p:txBody>
      </p:sp>
      <p:sp>
        <p:nvSpPr>
          <p:cNvPr id="4" name="矩形 3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RDD</a:t>
            </a:r>
            <a:r>
              <a:rPr lang="zh-CN" altLang="en-US" sz="4000" dirty="0"/>
              <a:t>简介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4485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RDD</a:t>
            </a:r>
            <a:r>
              <a:rPr lang="zh-CN" altLang="en-US" sz="4000" dirty="0"/>
              <a:t>基础数据类型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13892" y="1183507"/>
            <a:ext cx="9006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目前</a:t>
            </a:r>
            <a:r>
              <a:rPr lang="zh-CN" altLang="en-US" dirty="0"/>
              <a:t>有两种类型的基础 </a:t>
            </a:r>
            <a:r>
              <a:rPr lang="en-US" altLang="zh-CN" dirty="0"/>
              <a:t>RDD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并行</a:t>
            </a:r>
            <a:r>
              <a:rPr lang="zh-CN" altLang="en-US" dirty="0"/>
              <a:t>集合（</a:t>
            </a:r>
            <a:r>
              <a:rPr lang="en-US" altLang="zh-CN" dirty="0"/>
              <a:t>Parallelized Collections</a:t>
            </a:r>
            <a:r>
              <a:rPr lang="zh-CN" altLang="en-US" dirty="0"/>
              <a:t>）：接收一个已经存在的 </a:t>
            </a:r>
            <a:r>
              <a:rPr lang="en-US" altLang="zh-CN" dirty="0"/>
              <a:t>Scala </a:t>
            </a:r>
            <a:r>
              <a:rPr lang="zh-CN" altLang="en-US" dirty="0"/>
              <a:t>集合，然后进行各种并行计算。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   Hadoop </a:t>
            </a:r>
            <a:r>
              <a:rPr lang="zh-CN" altLang="en-US" dirty="0"/>
              <a:t>数据集（</a:t>
            </a:r>
            <a:r>
              <a:rPr lang="en-US" altLang="zh-CN" dirty="0"/>
              <a:t>Hadoop Datasets</a:t>
            </a:r>
            <a:r>
              <a:rPr lang="zh-CN" altLang="en-US" dirty="0"/>
              <a:t>）：在一个文件的 每条记录上运行函数。只要文件系统是 </a:t>
            </a:r>
            <a:r>
              <a:rPr lang="en-US" altLang="zh-CN" dirty="0"/>
              <a:t>HDFS</a:t>
            </a:r>
            <a:r>
              <a:rPr lang="zh-CN" altLang="en-US" dirty="0"/>
              <a:t>，或者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支持的任意存储系统即可。</a:t>
            </a:r>
          </a:p>
        </p:txBody>
      </p:sp>
    </p:spTree>
    <p:extLst>
      <p:ext uri="{BB962C8B-B14F-4D97-AF65-F5344CB8AC3E}">
        <p14:creationId xmlns:p14="http://schemas.microsoft.com/office/powerpoint/2010/main" val="41906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RDD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—— </a:t>
            </a:r>
            <a:r>
              <a:rPr lang="zh-CN" altLang="en-US" sz="4000" dirty="0" smtClean="0"/>
              <a:t>并行化</a:t>
            </a:r>
            <a:r>
              <a:rPr lang="zh-CN" altLang="en-US" sz="4000" dirty="0"/>
              <a:t>集合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897228" y="1083439"/>
            <a:ext cx="99210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并行化集合是通过调用 </a:t>
            </a:r>
            <a:r>
              <a:rPr lang="en-US" altLang="zh-CN" dirty="0" err="1"/>
              <a:t>SparkContext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parallelize </a:t>
            </a:r>
            <a:r>
              <a:rPr lang="zh-CN" altLang="en-US" dirty="0"/>
              <a:t>方法，在一个已经存在的 </a:t>
            </a:r>
            <a:r>
              <a:rPr lang="en-US" altLang="zh-CN" dirty="0"/>
              <a:t>Scala </a:t>
            </a:r>
            <a:r>
              <a:rPr lang="zh-CN" altLang="en-US" dirty="0"/>
              <a:t>集合</a:t>
            </a:r>
            <a:r>
              <a:rPr lang="zh-CN" altLang="en-US" dirty="0" smtClean="0"/>
              <a:t>上创建</a:t>
            </a:r>
            <a:r>
              <a:rPr lang="zh-CN" altLang="en-US" dirty="0"/>
              <a:t>的（一个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zh-CN" altLang="en-US" dirty="0"/>
              <a:t>对象）。集合的对象将会被拷贝，创建出一个可以被并行操作的分布式数据集。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，下面的解释器输出，演示了如何从一个数组创建一个并行集合。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(Array(1 to 10)) </a:t>
            </a:r>
            <a:r>
              <a:rPr lang="zh-CN" altLang="en-US" dirty="0"/>
              <a:t>根据能启动的 </a:t>
            </a:r>
            <a:r>
              <a:rPr lang="en-US" altLang="zh-CN" dirty="0"/>
              <a:t>executor </a:t>
            </a:r>
            <a:r>
              <a:rPr lang="zh-CN" altLang="en-US" dirty="0"/>
              <a:t>的数量来进行切分 多个 </a:t>
            </a:r>
            <a:r>
              <a:rPr lang="en-US" altLang="zh-CN" dirty="0"/>
              <a:t>slice</a:t>
            </a:r>
            <a:r>
              <a:rPr lang="zh-CN" altLang="en-US" dirty="0"/>
              <a:t>，每一个 </a:t>
            </a:r>
            <a:r>
              <a:rPr lang="en-US" altLang="zh-CN" dirty="0"/>
              <a:t>slice </a:t>
            </a:r>
            <a:r>
              <a:rPr lang="zh-CN" altLang="en-US" dirty="0"/>
              <a:t>启动一个 </a:t>
            </a:r>
            <a:r>
              <a:rPr lang="en-US" altLang="zh-CN" dirty="0"/>
              <a:t>Task </a:t>
            </a:r>
            <a:r>
              <a:rPr lang="zh-CN" altLang="en-US" dirty="0"/>
              <a:t>来进行处理。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(Array(1 to 10), 5) </a:t>
            </a:r>
            <a:r>
              <a:rPr lang="zh-CN" altLang="en-US" dirty="0"/>
              <a:t>指定了 </a:t>
            </a:r>
            <a:r>
              <a:rPr lang="en-US" altLang="zh-CN" dirty="0"/>
              <a:t>partition </a:t>
            </a:r>
            <a:r>
              <a:rPr lang="zh-CN" altLang="en-US" dirty="0"/>
              <a:t>的</a:t>
            </a:r>
            <a:r>
              <a:rPr lang="zh-CN" altLang="en-US" dirty="0" smtClean="0"/>
              <a:t>数量。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RDD —— Hadoop </a:t>
            </a:r>
            <a:r>
              <a:rPr lang="zh-CN" altLang="en-US" sz="4000" dirty="0"/>
              <a:t>数据集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794195" y="1183507"/>
            <a:ext cx="11028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 </a:t>
            </a:r>
            <a:r>
              <a:rPr lang="zh-CN" altLang="en-US" dirty="0"/>
              <a:t>可以将任何 </a:t>
            </a:r>
            <a:r>
              <a:rPr lang="en-US" altLang="zh-CN" dirty="0"/>
              <a:t>Hadoop </a:t>
            </a:r>
            <a:r>
              <a:rPr lang="zh-CN" altLang="en-US" dirty="0"/>
              <a:t>所支持的存储资源转化成 </a:t>
            </a:r>
            <a:r>
              <a:rPr lang="en-US" altLang="zh-CN" dirty="0"/>
              <a:t>RDD,</a:t>
            </a:r>
            <a:r>
              <a:rPr lang="zh-CN" altLang="en-US" dirty="0"/>
              <a:t>如本地文件（需要网络文件系统， 所有的节点都必须能访问到）、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Cassandra</a:t>
            </a:r>
            <a:r>
              <a:rPr lang="zh-CN" altLang="en-US" dirty="0"/>
              <a:t>、</a:t>
            </a:r>
            <a:r>
              <a:rPr lang="en-US" altLang="zh-CN" dirty="0" err="1"/>
              <a:t>HBase</a:t>
            </a:r>
            <a:r>
              <a:rPr lang="zh-CN" altLang="en-US" dirty="0"/>
              <a:t>、</a:t>
            </a:r>
            <a:r>
              <a:rPr lang="en-US" altLang="zh-CN" dirty="0"/>
              <a:t>Amazon S3 </a:t>
            </a:r>
            <a:r>
              <a:rPr lang="zh-CN" altLang="en-US" dirty="0"/>
              <a:t>等，</a:t>
            </a:r>
            <a:r>
              <a:rPr lang="en-US" altLang="zh-CN" dirty="0"/>
              <a:t>Spark </a:t>
            </a:r>
            <a:r>
              <a:rPr lang="zh-CN" altLang="en-US" dirty="0"/>
              <a:t>支持文本 文件、</a:t>
            </a:r>
            <a:r>
              <a:rPr lang="en-US" altLang="zh-CN" dirty="0" err="1"/>
              <a:t>SequenceFiles</a:t>
            </a:r>
            <a:r>
              <a:rPr lang="en-US" altLang="zh-CN" dirty="0"/>
              <a:t> </a:t>
            </a:r>
            <a:r>
              <a:rPr lang="zh-CN" altLang="en-US" dirty="0"/>
              <a:t>和任何 </a:t>
            </a:r>
            <a:r>
              <a:rPr lang="en-US" altLang="zh-CN" dirty="0"/>
              <a:t>Hadoop </a:t>
            </a:r>
            <a:r>
              <a:rPr lang="en-US" altLang="zh-CN" dirty="0" err="1"/>
              <a:t>InputFormat</a:t>
            </a:r>
            <a:r>
              <a:rPr lang="en-US" altLang="zh-CN" dirty="0"/>
              <a:t> </a:t>
            </a:r>
            <a:r>
              <a:rPr lang="zh-CN" altLang="en-US" dirty="0"/>
              <a:t>格式。</a:t>
            </a:r>
          </a:p>
        </p:txBody>
      </p:sp>
      <p:sp>
        <p:nvSpPr>
          <p:cNvPr id="4" name="矩形 3"/>
          <p:cNvSpPr/>
          <p:nvPr/>
        </p:nvSpPr>
        <p:spPr>
          <a:xfrm>
            <a:off x="794195" y="2259292"/>
            <a:ext cx="8774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textFile</a:t>
            </a:r>
            <a:r>
              <a:rPr lang="en-US" altLang="zh-CN" dirty="0"/>
              <a:t>()</a:t>
            </a:r>
            <a:r>
              <a:rPr lang="zh-CN" altLang="en-US" dirty="0"/>
              <a:t>方法可以将本地文件或 </a:t>
            </a:r>
            <a:r>
              <a:rPr lang="en-US" altLang="zh-CN" dirty="0"/>
              <a:t>HDFS </a:t>
            </a:r>
            <a:r>
              <a:rPr lang="zh-CN" altLang="en-US" dirty="0"/>
              <a:t>文件转换成 </a:t>
            </a:r>
            <a:r>
              <a:rPr lang="en-US" altLang="zh-CN" dirty="0"/>
              <a:t>RDD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4194" y="2781079"/>
            <a:ext cx="10036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支持整个文件目录读取，文件可以是文本或者压缩文件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等，自动执行解压缩并加载 数据</a:t>
            </a:r>
            <a:r>
              <a:rPr lang="en-US" altLang="zh-CN" dirty="0"/>
              <a:t>)</a:t>
            </a:r>
            <a:r>
              <a:rPr lang="zh-CN" altLang="en-US" dirty="0"/>
              <a:t>。如 </a:t>
            </a:r>
            <a:r>
              <a:rPr lang="en-US" altLang="zh-CN" dirty="0" err="1"/>
              <a:t>textFile</a:t>
            </a:r>
            <a:r>
              <a:rPr lang="zh-CN" altLang="en-US" dirty="0"/>
              <a:t>（”</a:t>
            </a:r>
            <a:r>
              <a:rPr lang="en-US" altLang="zh-CN" dirty="0"/>
              <a:t>file:///dfs/data”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794193" y="3579865"/>
            <a:ext cx="1012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支持通配符读取</a:t>
            </a:r>
            <a:r>
              <a:rPr lang="en-US" altLang="zh-CN" dirty="0"/>
              <a:t>,</a:t>
            </a:r>
            <a:r>
              <a:rPr lang="zh-CN" altLang="en-US" dirty="0"/>
              <a:t>例如： </a:t>
            </a:r>
            <a:r>
              <a:rPr lang="en-US" altLang="zh-CN" dirty="0" err="1"/>
              <a:t>val</a:t>
            </a:r>
            <a:r>
              <a:rPr lang="en-US" altLang="zh-CN" dirty="0"/>
              <a:t> rdd1 = </a:t>
            </a:r>
            <a:r>
              <a:rPr lang="en-US" altLang="zh-CN" dirty="0" err="1"/>
              <a:t>sc.textFile</a:t>
            </a:r>
            <a:r>
              <a:rPr lang="en-US" altLang="zh-CN" dirty="0"/>
              <a:t>("file:///root/access_log/access_log*.filter")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55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、转换</a:t>
            </a:r>
            <a:r>
              <a:rPr lang="zh-CN" altLang="en-US" sz="4000" dirty="0"/>
              <a:t>与操作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910107" y="1019457"/>
            <a:ext cx="10371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 </a:t>
            </a:r>
            <a:r>
              <a:rPr lang="en-US" altLang="zh-CN" dirty="0"/>
              <a:t>RDD </a:t>
            </a:r>
            <a:r>
              <a:rPr lang="zh-CN" altLang="en-US" dirty="0"/>
              <a:t>可以有两种计算方式：转换（返回值还是一个 </a:t>
            </a:r>
            <a:r>
              <a:rPr lang="en-US" altLang="zh-CN" dirty="0"/>
              <a:t>RDD</a:t>
            </a:r>
            <a:r>
              <a:rPr lang="zh-CN" altLang="en-US" dirty="0"/>
              <a:t>）与操作（返回值不是一个 </a:t>
            </a:r>
            <a:r>
              <a:rPr lang="en-US" altLang="zh-CN" dirty="0"/>
              <a:t>RDD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910107" y="1573043"/>
            <a:ext cx="10371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转换</a:t>
            </a:r>
            <a:r>
              <a:rPr lang="en-US" altLang="zh-CN" dirty="0"/>
              <a:t>(Transformations) (</a:t>
            </a:r>
            <a:r>
              <a:rPr lang="zh-CN" altLang="en-US" dirty="0"/>
              <a:t>如：</a:t>
            </a:r>
            <a:r>
              <a:rPr lang="en-US" altLang="zh-CN" dirty="0"/>
              <a:t>map, filter, </a:t>
            </a:r>
            <a:r>
              <a:rPr lang="en-US" altLang="zh-CN" dirty="0" err="1"/>
              <a:t>groupBy</a:t>
            </a:r>
            <a:r>
              <a:rPr lang="en-US" altLang="zh-CN" dirty="0"/>
              <a:t>, join 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Transformations </a:t>
            </a:r>
            <a:r>
              <a:rPr lang="zh-CN" altLang="en-US" dirty="0"/>
              <a:t>操作是 </a:t>
            </a:r>
            <a:r>
              <a:rPr lang="en-US" altLang="zh-CN" dirty="0"/>
              <a:t>Lazy </a:t>
            </a:r>
            <a:r>
              <a:rPr lang="zh-CN" altLang="en-US" dirty="0"/>
              <a:t>的，也就是说从一个 </a:t>
            </a:r>
            <a:r>
              <a:rPr lang="en-US" altLang="zh-CN" dirty="0"/>
              <a:t>RDD </a:t>
            </a:r>
            <a:r>
              <a:rPr lang="zh-CN" altLang="en-US" dirty="0"/>
              <a:t>转换生成另一个 </a:t>
            </a:r>
            <a:r>
              <a:rPr lang="en-US" altLang="zh-CN" dirty="0"/>
              <a:t>RDD </a:t>
            </a:r>
            <a:r>
              <a:rPr lang="zh-CN" altLang="en-US" dirty="0"/>
              <a:t>的操作不是马上执行，</a:t>
            </a:r>
            <a:r>
              <a:rPr lang="en-US" altLang="zh-CN" dirty="0"/>
              <a:t>Spark </a:t>
            </a:r>
            <a:r>
              <a:rPr lang="zh-CN" altLang="en-US" dirty="0"/>
              <a:t>在遇到 </a:t>
            </a:r>
            <a:r>
              <a:rPr lang="en-US" altLang="zh-CN" dirty="0"/>
              <a:t>Transformations </a:t>
            </a:r>
            <a:r>
              <a:rPr lang="zh-CN" altLang="en-US" dirty="0"/>
              <a:t>操作时只会记录需要这样的操作，并不会去执行，需要等到有 </a:t>
            </a:r>
            <a:r>
              <a:rPr lang="en-US" altLang="zh-CN" dirty="0"/>
              <a:t>Actions </a:t>
            </a:r>
            <a:r>
              <a:rPr lang="zh-CN" altLang="en-US" dirty="0"/>
              <a:t>操 作的时候才会真正启动计算过程进行计算。</a:t>
            </a:r>
          </a:p>
        </p:txBody>
      </p:sp>
      <p:sp>
        <p:nvSpPr>
          <p:cNvPr id="5" name="矩形 4"/>
          <p:cNvSpPr/>
          <p:nvPr/>
        </p:nvSpPr>
        <p:spPr>
          <a:xfrm>
            <a:off x="910107" y="2965990"/>
            <a:ext cx="10165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操作</a:t>
            </a:r>
            <a:r>
              <a:rPr lang="en-US" altLang="zh-CN" dirty="0"/>
              <a:t>(Actions) (</a:t>
            </a:r>
            <a:r>
              <a:rPr lang="zh-CN" altLang="en-US" dirty="0"/>
              <a:t>如：</a:t>
            </a:r>
            <a:r>
              <a:rPr lang="en-US" altLang="zh-CN" dirty="0"/>
              <a:t>count, collect, save 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Actions </a:t>
            </a:r>
            <a:r>
              <a:rPr lang="zh-CN" altLang="en-US" dirty="0"/>
              <a:t>操作会返回结果或把 </a:t>
            </a:r>
            <a:r>
              <a:rPr lang="en-US" altLang="zh-CN" dirty="0"/>
              <a:t>RDD </a:t>
            </a:r>
            <a:r>
              <a:rPr lang="zh-CN" altLang="en-US" dirty="0"/>
              <a:t>数据写到 存储系统中。</a:t>
            </a:r>
            <a:r>
              <a:rPr lang="en-US" altLang="zh-CN" dirty="0"/>
              <a:t>Actions </a:t>
            </a:r>
            <a:r>
              <a:rPr lang="zh-CN" altLang="en-US" dirty="0"/>
              <a:t>是触发 </a:t>
            </a:r>
            <a:r>
              <a:rPr lang="en-US" altLang="zh-CN" dirty="0"/>
              <a:t>Spark </a:t>
            </a:r>
            <a:r>
              <a:rPr lang="zh-CN" altLang="en-US" dirty="0"/>
              <a:t>启动计算的动因。</a:t>
            </a:r>
          </a:p>
        </p:txBody>
      </p:sp>
    </p:spTree>
    <p:extLst>
      <p:ext uri="{BB962C8B-B14F-4D97-AF65-F5344CB8AC3E}">
        <p14:creationId xmlns:p14="http://schemas.microsoft.com/office/powerpoint/2010/main" val="329024762"/>
      </p:ext>
    </p:extLst>
  </p:cSld>
  <p:clrMapOvr>
    <a:masterClrMapping/>
  </p:clrMapOvr>
</p:sld>
</file>

<file path=ppt/theme/theme1.xml><?xml version="1.0" encoding="utf-8"?>
<a:theme xmlns:a="http://schemas.openxmlformats.org/drawingml/2006/main" name="教研模板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教研模板" id="{4ADB5D15-2E4C-48EA-971C-13243556EB72}" vid="{D6E51827-6D0F-44BD-A4A9-456A387909D7}"/>
    </a:ext>
  </a:extLst>
</a:theme>
</file>

<file path=ppt/theme/theme2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java ppt主题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ppt主题" id="{EFE1721B-27DC-48E2-A46A-4FAD08288359}" vid="{87548811-4430-4C48-9B47-C39E7053608C}"/>
    </a:ext>
  </a:extLst>
</a:theme>
</file>

<file path=ppt/theme/theme5.xml><?xml version="1.0" encoding="utf-8"?>
<a:theme xmlns:a="http://schemas.openxmlformats.org/drawingml/2006/main" name="5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8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教研模板</Template>
  <TotalTime>12118</TotalTime>
  <Words>989</Words>
  <Application>Microsoft Office PowerPoint</Application>
  <PresentationFormat>宽屏</PresentationFormat>
  <Paragraphs>44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HP Simplified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教研模板</vt:lpstr>
      <vt:lpstr>3_自定义设计方案</vt:lpstr>
      <vt:lpstr>4_自定义设计方案</vt:lpstr>
      <vt:lpstr>java ppt主题</vt:lpstr>
      <vt:lpstr>5_自定义设计方案</vt:lpstr>
      <vt:lpstr>6_自定义设计方案</vt:lpstr>
      <vt:lpstr>ppt主题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yaohuicheng</dc:creator>
  <cp:lastModifiedBy>yaohuicheng</cp:lastModifiedBy>
  <cp:revision>709</cp:revision>
  <dcterms:created xsi:type="dcterms:W3CDTF">2017-02-27T01:18:45Z</dcterms:created>
  <dcterms:modified xsi:type="dcterms:W3CDTF">2018-03-15T06:57:26Z</dcterms:modified>
</cp:coreProperties>
</file>