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3" r:id="rId7"/>
    <p:sldMasterId id="2147483745" r:id="rId8"/>
  </p:sldMasterIdLst>
  <p:notesMasterIdLst>
    <p:notesMasterId r:id="rId34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70" r:id="rId16"/>
    <p:sldId id="264" r:id="rId17"/>
    <p:sldId id="263" r:id="rId18"/>
    <p:sldId id="265" r:id="rId19"/>
    <p:sldId id="285" r:id="rId20"/>
    <p:sldId id="280" r:id="rId21"/>
    <p:sldId id="282" r:id="rId22"/>
    <p:sldId id="266" r:id="rId23"/>
    <p:sldId id="267" r:id="rId24"/>
    <p:sldId id="279" r:id="rId25"/>
    <p:sldId id="283" r:id="rId26"/>
    <p:sldId id="284" r:id="rId27"/>
    <p:sldId id="271" r:id="rId28"/>
    <p:sldId id="274" r:id="rId29"/>
    <p:sldId id="27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5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B91EC-5E66-4FC1-923A-A961476E96DD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ED5DA-FE47-4515-BCC0-2633F6153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0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D5DA-FE47-4515-BCC0-2633F6153A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9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备注：  不需要设置 所有的环境变量，可以不用设置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JAVA_HOME=/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/local/java/jdk1.8.0_73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SCALA_HOME=/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/scala-2.11.7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HADOOP_HOME=/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HADOOP_CONF_DIR=/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SPARK_MASTER_IP=192.168.58.180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SPARK_WORKER_MEMORY=1g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SPARK_WORKER_CORES=1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SPARK_HOME=/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/local/spark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SPARK_DIST_CLASSPATH=$(/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D5DA-FE47-4515-BCC0-2633F6153A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0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单机部署也可以不用设置。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D5DA-FE47-4515-BCC0-2633F6153A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5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单机部署也可以不用设置。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D5DA-FE47-4515-BCC0-2633F6153A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8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[Stage 0:&gt; (0 + 2) / 2]/home/spark2.0/python/lib/pyspark.zip/</a:t>
            </a:r>
            <a:r>
              <a:rPr lang="en-US" altLang="zh-CN" dirty="0" err="1" smtClean="0"/>
              <a:t>pyspark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/context.py:487: </a:t>
            </a:r>
            <a:r>
              <a:rPr lang="en-US" altLang="zh-CN" dirty="0" err="1" smtClean="0"/>
              <a:t>DeprecationWarning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HiveContext</a:t>
            </a:r>
            <a:r>
              <a:rPr lang="en-US" altLang="zh-CN" dirty="0" smtClean="0"/>
              <a:t> is deprecated in Spark 2.0.0. Please use </a:t>
            </a:r>
            <a:r>
              <a:rPr lang="en-US" altLang="zh-CN" dirty="0" err="1" smtClean="0"/>
              <a:t>SparkSession.builder.enableHiveSupport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getOrCreate</a:t>
            </a:r>
            <a:r>
              <a:rPr lang="en-US" altLang="zh-CN" dirty="0" smtClean="0"/>
              <a:t>() instead.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D5DA-FE47-4515-BCC0-2633F6153A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7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./bin/spark-submit --class </a:t>
            </a:r>
            <a:r>
              <a:rPr lang="en-US" altLang="zh-CN" dirty="0" err="1" smtClean="0"/>
              <a:t>org.apache.spark.examples.SparkPi</a:t>
            </a:r>
            <a:r>
              <a:rPr lang="en-US" altLang="zh-CN" dirty="0" smtClean="0"/>
              <a:t> --master  local examples/jars/spark-examples_2.11-2.0.1.jar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容易执行，修改为</a:t>
            </a:r>
            <a:r>
              <a:rPr lang="en-US" altLang="zh-CN" dirty="0" smtClean="0"/>
              <a:t>spark://hadoop1:7077 </a:t>
            </a:r>
            <a:r>
              <a:rPr lang="zh-CN" altLang="en-US" dirty="0" smtClean="0"/>
              <a:t>方式，经常有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18/03/13 15:38:05 WARN </a:t>
            </a:r>
            <a:r>
              <a:rPr lang="en-US" altLang="zh-CN" dirty="0" err="1" smtClean="0"/>
              <a:t>TaskSchedulerImpl</a:t>
            </a:r>
            <a:r>
              <a:rPr lang="en-US" altLang="zh-CN" dirty="0" smtClean="0"/>
              <a:t>: Initial job has not accepted any resources; check your cluster UI to ensure that workers are registered and have sufficient resources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异常。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解决：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出了更改了对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的配置外，需要研究。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D5DA-FE47-4515-BCC0-2633F6153A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5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D5DA-FE47-4515-BCC0-2633F6153A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30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D5DA-FE47-4515-BCC0-2633F6153A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95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D5DA-FE47-4515-BCC0-2633F6153A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7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6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9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4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1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6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2473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8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33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89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335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968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31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7117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5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37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66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4145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9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117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237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022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67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6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4609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536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0202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5375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6152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2984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178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3876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4762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06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1126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9575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025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2779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754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53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8560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63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5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472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045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722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5814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393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63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786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4990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2100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6871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45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9733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3705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8508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6235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45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0809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6620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0"/>
            <a:ext cx="9550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1851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230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95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0065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38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664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58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2173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5060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9372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56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213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79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2056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80073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87488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4240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9557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5143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7834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2316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86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5114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6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953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93046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31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7" descr="bg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" y="0"/>
            <a:ext cx="1224068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pic>
        <p:nvPicPr>
          <p:cNvPr id="1030" name="图片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636000" y="5410200"/>
            <a:ext cx="29464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" descr="HP_White_RGB_150_LG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146367" y="28576"/>
            <a:ext cx="912284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17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8" descr="bg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48683" y="0"/>
            <a:ext cx="1224068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" descr="HP_White_RGB_150_LG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550401" y="152401"/>
            <a:ext cx="2334684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828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7" descr="bg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" y="0"/>
            <a:ext cx="1224068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图片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636000" y="5410200"/>
            <a:ext cx="29464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1" descr="HP_White_RGB_150_LG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146367" y="28576"/>
            <a:ext cx="912284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" descr="HP_White_RGB_150_LG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106151" y="49213"/>
            <a:ext cx="91228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图片 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616951" y="5562600"/>
            <a:ext cx="29464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58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4101" name="Picture 1" descr="HP_White_RGB_150_LG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146367" y="28576"/>
            <a:ext cx="912284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图片 2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" y="28575"/>
            <a:ext cx="20870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98" descr="bg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48683" y="0"/>
            <a:ext cx="1224068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1" descr="HP_White_RGB_150_LG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50401" y="152401"/>
            <a:ext cx="2334684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456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124" name="图片 5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4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HP_White_RGB_150_LG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146367" y="28576"/>
            <a:ext cx="912284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6150" name="图片 9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2032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758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7172" name="图片 5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74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8197" name="图片 9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8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819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347" cy="496794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200" name="Freeform 6"/>
            <p:cNvSpPr>
              <a:spLocks noEditPoints="1"/>
            </p:cNvSpPr>
            <p:nvPr/>
          </p:nvSpPr>
          <p:spPr bwMode="auto">
            <a:xfrm>
              <a:off x="3578225" y="1965885"/>
              <a:ext cx="5038725" cy="1291665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8166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902" y="1120112"/>
            <a:ext cx="3576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Spark</a:t>
            </a:r>
            <a:r>
              <a:rPr lang="zh-CN" altLang="en-US" sz="4000" dirty="0" smtClean="0"/>
              <a:t>实战分析</a:t>
            </a:r>
            <a:endParaRPr lang="en-US" altLang="zh-CN" sz="4000" dirty="0" smtClean="0"/>
          </a:p>
        </p:txBody>
      </p:sp>
      <p:sp>
        <p:nvSpPr>
          <p:cNvPr id="5" name="矩形 4"/>
          <p:cNvSpPr/>
          <p:nvPr/>
        </p:nvSpPr>
        <p:spPr>
          <a:xfrm>
            <a:off x="8036588" y="519860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济宁慧与产学研基地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3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0025" y="839725"/>
            <a:ext cx="11760413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[root@hadoop1 bin]# </a:t>
            </a:r>
            <a:r>
              <a:rPr lang="zh-CN" altLang="en-US" dirty="0" smtClean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 spark-shell –master spark://hadoop1:707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Using Spark‘s </a:t>
            </a:r>
            <a:r>
              <a:rPr lang="zh-CN" altLang="en-US" dirty="0">
                <a:solidFill>
                  <a:schemeClr val="bg1"/>
                </a:solidFill>
              </a:rPr>
              <a:t>default log4j profile: org/apache/spark/log4j-defaults.</a:t>
            </a:r>
            <a:r>
              <a:rPr lang="zh-CN" altLang="en-US" dirty="0" smtClean="0">
                <a:solidFill>
                  <a:schemeClr val="bg1"/>
                </a:solidFill>
              </a:rPr>
              <a:t>properties Setting </a:t>
            </a:r>
            <a:r>
              <a:rPr lang="zh-CN" altLang="en-US" dirty="0">
                <a:solidFill>
                  <a:schemeClr val="bg1"/>
                </a:solidFill>
              </a:rPr>
              <a:t>default log level to "WARN".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To adjust logging level use sc.setLogLevel(newLevel).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18/03/13 11:58:14 WARN NativeCodeLoader: Unable to load native-hadoop library for your </a:t>
            </a:r>
            <a:r>
              <a:rPr lang="zh-CN" altLang="en-US" dirty="0" smtClean="0">
                <a:solidFill>
                  <a:schemeClr val="bg1"/>
                </a:solidFill>
              </a:rPr>
              <a:t>platform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18/03/13 </a:t>
            </a:r>
            <a:r>
              <a:rPr lang="zh-CN" altLang="en-US" dirty="0">
                <a:solidFill>
                  <a:schemeClr val="bg1"/>
                </a:solidFill>
              </a:rPr>
              <a:t>11:58:21 WARN SparkContext: Use an existing SparkContext, some configuration may not take effect.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Spark context Web UI available at http://192.168.25.141:4040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Spark context available as 'sc' (master = local[*], app id = local-1520913498775).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Spark session available as 'spark'.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Welcome to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____              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/ __/__  ___ _____/ /__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_\ \/ _ \/ _ `/ __/  '_/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/___/ .__/\_,_/_/ /_/\_\   version 2.0.1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/_/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  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Using Scala version 2.11.8 (Java HotSpot(TM) 64-Bit Server VM, Java 1.8.0_121)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Type in expressions to have them evaluated.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Type :help for more information</a:t>
            </a:r>
            <a:r>
              <a:rPr lang="zh-CN" altLang="en-US" dirty="0" smtClean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scala</a:t>
            </a:r>
            <a:r>
              <a:rPr lang="zh-CN" altLang="en-US" dirty="0" smtClean="0">
                <a:solidFill>
                  <a:schemeClr val="bg1"/>
                </a:solidFill>
              </a:rPr>
              <a:t>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277" y="0"/>
            <a:ext cx="9768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3</a:t>
            </a:r>
            <a:r>
              <a:rPr lang="zh-CN" altLang="en-US" sz="4000" dirty="0"/>
              <a:t>、 </a:t>
            </a:r>
            <a:r>
              <a:rPr lang="en-US" altLang="zh-CN" sz="4000" dirty="0" smtClean="0"/>
              <a:t>Spark shell with </a:t>
            </a:r>
            <a:r>
              <a:rPr lang="en-US" altLang="zh-CN" sz="4000" dirty="0" err="1" smtClean="0"/>
              <a:t>scala</a:t>
            </a:r>
            <a:r>
              <a:rPr lang="zh-CN" altLang="en-US" sz="4000" dirty="0" smtClean="0"/>
              <a:t>环境测试 </a:t>
            </a:r>
            <a:r>
              <a:rPr lang="en-US" altLang="zh-CN" sz="4000" dirty="0" smtClean="0"/>
              <a:t>–</a:t>
            </a:r>
            <a:r>
              <a:rPr lang="zh-CN" altLang="en-US" sz="4000" dirty="0" smtClean="0"/>
              <a:t>详细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9321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5277" y="1522044"/>
            <a:ext cx="1178887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scala</a:t>
            </a:r>
            <a:r>
              <a:rPr lang="zh-CN" altLang="en-US" dirty="0">
                <a:solidFill>
                  <a:schemeClr val="bg1"/>
                </a:solidFill>
              </a:rPr>
              <a:t>&gt; val lines =sc.textFile("/home</a:t>
            </a:r>
            <a:r>
              <a:rPr lang="zh-CN" altLang="en-US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yao</a:t>
            </a:r>
            <a:r>
              <a:rPr lang="zh-CN" altLang="en-US" dirty="0" smtClean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hellospark")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lines: org.apache.spark.rdd.RDD[String] = /home/yao/hellospark MapPartitionsRDD[1] at textFile at &lt;console&gt;:24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scala&gt; lines.count()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res0: Long = 3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scala&gt; lines.first()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res1: String = hello spark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scala&gt; </a:t>
            </a:r>
          </a:p>
        </p:txBody>
      </p:sp>
      <p:sp>
        <p:nvSpPr>
          <p:cNvPr id="7" name="矩形 6"/>
          <p:cNvSpPr/>
          <p:nvPr/>
        </p:nvSpPr>
        <p:spPr>
          <a:xfrm>
            <a:off x="215277" y="0"/>
            <a:ext cx="78944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3</a:t>
            </a:r>
            <a:r>
              <a:rPr lang="zh-CN" altLang="en-US" sz="4000" dirty="0"/>
              <a:t>、 </a:t>
            </a:r>
            <a:r>
              <a:rPr lang="en-US" altLang="zh-CN" sz="4000" dirty="0" smtClean="0"/>
              <a:t>Spark shell with </a:t>
            </a:r>
            <a:r>
              <a:rPr lang="en-US" altLang="zh-CN" sz="4000" dirty="0" err="1" smtClean="0"/>
              <a:t>scala</a:t>
            </a:r>
            <a:r>
              <a:rPr lang="zh-CN" altLang="en-US" sz="4000" dirty="0" smtClean="0"/>
              <a:t>环境测试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856039" y="1077762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Georgia" panose="02040502050405020303" pitchFamily="18" charset="0"/>
              </a:rPr>
              <a:t>读取测试文件</a:t>
            </a:r>
            <a:r>
              <a:rPr lang="zh-CN" altLang="en-US" dirty="0" smtClean="0"/>
              <a:t>/</a:t>
            </a:r>
            <a:r>
              <a:rPr lang="zh-CN" altLang="en-US" dirty="0"/>
              <a:t>home/yao/hellospark </a:t>
            </a:r>
            <a:r>
              <a:rPr lang="zh-CN" altLang="en-US" dirty="0" smtClean="0">
                <a:latin typeface="Georgia" panose="02040502050405020303" pitchFamily="18" charset="0"/>
              </a:rPr>
              <a:t>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6039" y="55923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64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11151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3</a:t>
            </a:r>
            <a:r>
              <a:rPr lang="zh-CN" altLang="en-US" sz="4000" dirty="0"/>
              <a:t>、 </a:t>
            </a:r>
            <a:r>
              <a:rPr lang="en-US" altLang="zh-CN" sz="4000" dirty="0" err="1" smtClean="0"/>
              <a:t>scala</a:t>
            </a:r>
            <a:r>
              <a:rPr lang="zh-CN" altLang="en-US" sz="4000" dirty="0" smtClean="0"/>
              <a:t>脚本使用详解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439885" y="742003"/>
            <a:ext cx="317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/>
              <a:t>scala</a:t>
            </a:r>
            <a:r>
              <a:rPr lang="zh-CN" altLang="en-US" sz="2800" dirty="0"/>
              <a:t>脚本使用详解</a:t>
            </a:r>
          </a:p>
        </p:txBody>
      </p:sp>
      <p:sp>
        <p:nvSpPr>
          <p:cNvPr id="4" name="矩形 3"/>
          <p:cNvSpPr/>
          <p:nvPr/>
        </p:nvSpPr>
        <p:spPr>
          <a:xfrm>
            <a:off x="1039318" y="1365941"/>
            <a:ext cx="1065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5916" y="1294014"/>
            <a:ext cx="1073833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rdd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sc.textFile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://hadoop1:9000/user/spark/</a:t>
            </a:r>
            <a:r>
              <a:rPr lang="en-US" altLang="zh-CN" dirty="0" err="1">
                <a:solidFill>
                  <a:schemeClr val="bg1"/>
                </a:solidFill>
              </a:rPr>
              <a:t>helloworld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hellospark</a:t>
            </a:r>
            <a:r>
              <a:rPr lang="en-US" altLang="zh-CN" dirty="0" smtClean="0">
                <a:solidFill>
                  <a:schemeClr val="bg1"/>
                </a:solidFill>
              </a:rPr>
              <a:t>")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5916" y="1657745"/>
            <a:ext cx="1073833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scala&gt; rdd.cache()</a:t>
            </a:r>
          </a:p>
        </p:txBody>
      </p:sp>
      <p:sp>
        <p:nvSpPr>
          <p:cNvPr id="8" name="矩形 7"/>
          <p:cNvSpPr/>
          <p:nvPr/>
        </p:nvSpPr>
        <p:spPr>
          <a:xfrm>
            <a:off x="835917" y="2014891"/>
            <a:ext cx="1073833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scala&gt; val wordcount=rdd.flatMap(_.split(" ")).map(x=&gt;(x,1)).reduceByKey(_+_)</a:t>
            </a:r>
          </a:p>
        </p:txBody>
      </p:sp>
      <p:sp>
        <p:nvSpPr>
          <p:cNvPr id="9" name="矩形 8"/>
          <p:cNvSpPr/>
          <p:nvPr/>
        </p:nvSpPr>
        <p:spPr>
          <a:xfrm>
            <a:off x="835916" y="2339253"/>
            <a:ext cx="1073833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scala&gt; wordcount.take(10</a:t>
            </a:r>
            <a:r>
              <a:rPr lang="zh-CN" altLang="en-US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9518" y="2750758"/>
            <a:ext cx="11041295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sc.textFile</a:t>
            </a:r>
            <a:r>
              <a:rPr lang="zh-CN" altLang="en-US" dirty="0"/>
              <a:t>：从 </a:t>
            </a:r>
            <a:r>
              <a:rPr lang="en-US" altLang="zh-CN" dirty="0"/>
              <a:t>HDFS </a:t>
            </a:r>
            <a:r>
              <a:rPr lang="zh-CN" altLang="en-US" dirty="0"/>
              <a:t>文件中创建出一个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，转化为“</a:t>
            </a:r>
            <a:r>
              <a:rPr lang="en-US" altLang="zh-CN" dirty="0" err="1" smtClean="0"/>
              <a:t>MappedRDD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cache()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rdd</a:t>
            </a:r>
            <a:r>
              <a:rPr lang="zh-CN" altLang="en-US" dirty="0" smtClean="0"/>
              <a:t>缓存；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flatMap(_.split</a:t>
            </a:r>
            <a:r>
              <a:rPr lang="zh-CN" altLang="en-US" dirty="0" smtClean="0"/>
              <a:t>(“ ”))：</a:t>
            </a:r>
            <a:r>
              <a:rPr lang="zh-CN" altLang="en-US" dirty="0"/>
              <a:t>类似于 </a:t>
            </a:r>
            <a:r>
              <a:rPr lang="en-US" altLang="zh-CN" dirty="0"/>
              <a:t>map</a:t>
            </a:r>
            <a:r>
              <a:rPr lang="zh-CN" altLang="en-US" dirty="0"/>
              <a:t>，但是每一个输入元素，会被映射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zh-CN" altLang="en-US" dirty="0"/>
              <a:t>多个输出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;</a:t>
            </a:r>
            <a:r>
              <a:rPr lang="zh-CN" altLang="en-US" dirty="0" smtClean="0"/>
              <a:t>本例中，对</a:t>
            </a:r>
            <a:r>
              <a:rPr lang="zh-CN" altLang="en-US" dirty="0"/>
              <a:t>读入</a:t>
            </a:r>
            <a:r>
              <a:rPr lang="zh-CN" altLang="en-US" dirty="0" smtClean="0"/>
              <a:t>数据（</a:t>
            </a:r>
            <a:r>
              <a:rPr lang="en-US" altLang="zh-CN" dirty="0" smtClean="0"/>
              <a:t>_</a:t>
            </a:r>
            <a:r>
              <a:rPr lang="zh-CN" altLang="en-US" dirty="0"/>
              <a:t>指代一个集合中的每个</a:t>
            </a:r>
            <a:r>
              <a:rPr lang="zh-CN" altLang="en-US" dirty="0" smtClean="0"/>
              <a:t>元素）使用</a:t>
            </a:r>
            <a:r>
              <a:rPr lang="zh-CN" altLang="en-US" dirty="0"/>
              <a:t>“ ”分隔符进行</a:t>
            </a:r>
            <a:r>
              <a:rPr lang="zh-CN" altLang="en-US" dirty="0" smtClean="0"/>
              <a:t>拆分，转化为“</a:t>
            </a:r>
            <a:r>
              <a:rPr lang="en-US" altLang="zh-CN" dirty="0" err="1"/>
              <a:t>FlatMappedRDD</a:t>
            </a:r>
            <a:r>
              <a:rPr lang="zh-CN" altLang="en-US" dirty="0" smtClean="0"/>
              <a:t>” 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map</a:t>
            </a:r>
            <a:r>
              <a:rPr lang="zh-CN" altLang="en-US" dirty="0"/>
              <a:t>(x=&gt;(x,1</a:t>
            </a:r>
            <a:r>
              <a:rPr lang="zh-CN" altLang="en-US" dirty="0" smtClean="0"/>
              <a:t>))   </a:t>
            </a:r>
            <a:r>
              <a:rPr lang="en-US" altLang="zh-CN" dirty="0" smtClean="0"/>
              <a:t>:</a:t>
            </a:r>
            <a:r>
              <a:rPr lang="zh-CN" altLang="en-US" dirty="0"/>
              <a:t>返回一个新的分布式数据集，由每个原元素经过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r>
              <a:rPr lang="zh-CN" altLang="en-US" dirty="0" smtClean="0"/>
              <a:t>转换后组成，把</a:t>
            </a:r>
            <a:r>
              <a:rPr lang="zh-CN" altLang="en-US" dirty="0"/>
              <a:t>原</a:t>
            </a:r>
            <a:r>
              <a:rPr lang="en-US" altLang="zh-CN" dirty="0"/>
              <a:t>RDD</a:t>
            </a:r>
            <a:r>
              <a:rPr lang="zh-CN" altLang="en-US" dirty="0"/>
              <a:t>中每个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产生</a:t>
            </a:r>
            <a:r>
              <a:rPr lang="zh-CN" altLang="en-US" dirty="0"/>
              <a:t>一个新的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数值对</a:t>
            </a:r>
            <a:r>
              <a:rPr lang="en-US" altLang="zh-CN" dirty="0" smtClean="0"/>
              <a:t> (x,1)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转换为“</a:t>
            </a:r>
            <a:r>
              <a:rPr lang="en-US" altLang="zh-CN" dirty="0" err="1"/>
              <a:t>MappedRDD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reduceByKey(_+_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zh-CN" altLang="en-US" dirty="0" smtClean="0"/>
              <a:t>对单词</a:t>
            </a:r>
            <a:r>
              <a:rPr lang="zh-CN" altLang="en-US" dirty="0"/>
              <a:t>的频度</a:t>
            </a:r>
            <a:r>
              <a:rPr lang="zh-CN" altLang="en-US" dirty="0" smtClean="0"/>
              <a:t>统计，生成“</a:t>
            </a:r>
            <a:r>
              <a:rPr lang="en-US" altLang="zh-CN" dirty="0" err="1" smtClean="0"/>
              <a:t>ShuffledRDD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sortByKey(</a:t>
            </a:r>
            <a:r>
              <a:rPr lang="zh-CN" altLang="en-US" dirty="0" smtClean="0"/>
              <a:t>false</a:t>
            </a:r>
            <a:r>
              <a:rPr lang="zh-CN" altLang="en-US" dirty="0"/>
              <a:t>）：使用 </a:t>
            </a:r>
            <a:r>
              <a:rPr lang="en-US" altLang="zh-CN" dirty="0" err="1"/>
              <a:t>sortByKey</a:t>
            </a:r>
            <a:r>
              <a:rPr lang="en-US" altLang="zh-CN" dirty="0"/>
              <a:t>(false)</a:t>
            </a:r>
            <a:r>
              <a:rPr lang="zh-CN" altLang="en-US" dirty="0"/>
              <a:t>对数据进行按 </a:t>
            </a:r>
            <a:r>
              <a:rPr lang="en-US" altLang="zh-CN" dirty="0"/>
              <a:t>Key </a:t>
            </a:r>
            <a:r>
              <a:rPr lang="zh-CN" altLang="en-US" dirty="0"/>
              <a:t>值进行倒</a:t>
            </a:r>
            <a:r>
              <a:rPr lang="zh-CN" altLang="en-US" dirty="0" smtClean="0"/>
              <a:t>排。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collect()</a:t>
            </a:r>
            <a:r>
              <a:rPr lang="zh-CN" altLang="en-US" dirty="0" smtClean="0"/>
              <a:t>，</a:t>
            </a:r>
            <a:r>
              <a:rPr lang="zh-CN" altLang="en-US" dirty="0"/>
              <a:t>转换，运行作业。在 </a:t>
            </a:r>
            <a:r>
              <a:rPr lang="en-US" altLang="zh-CN" dirty="0"/>
              <a:t>Driver </a:t>
            </a:r>
            <a:r>
              <a:rPr lang="zh-CN" altLang="en-US" dirty="0"/>
              <a:t>的程序中，以数组的形式，返回数据集的所有元素。这 通常会在使用 </a:t>
            </a:r>
            <a:r>
              <a:rPr lang="en-US" altLang="zh-CN" dirty="0"/>
              <a:t>filter </a:t>
            </a:r>
            <a:r>
              <a:rPr lang="zh-CN" altLang="en-US" dirty="0"/>
              <a:t>或者其它操作后，返回一个足够小的数据</a:t>
            </a:r>
            <a:r>
              <a:rPr lang="zh-CN" altLang="en-US" dirty="0" smtClean="0"/>
              <a:t>子集</a:t>
            </a:r>
            <a:r>
              <a:rPr lang="zh-CN" altLang="en-US" dirty="0"/>
              <a:t>再使用，直接将整个 </a:t>
            </a:r>
            <a:r>
              <a:rPr lang="en-US" altLang="zh-CN" dirty="0"/>
              <a:t>RDD </a:t>
            </a:r>
            <a:r>
              <a:rPr lang="zh-CN" altLang="en-US" dirty="0"/>
              <a:t>集 </a:t>
            </a:r>
            <a:r>
              <a:rPr lang="en-US" altLang="zh-CN" dirty="0"/>
              <a:t>Collect </a:t>
            </a:r>
            <a:r>
              <a:rPr lang="zh-CN" altLang="en-US" dirty="0"/>
              <a:t>返回，很可能会让 </a:t>
            </a:r>
            <a:r>
              <a:rPr lang="en-US" altLang="zh-CN" dirty="0"/>
              <a:t>Driver </a:t>
            </a:r>
            <a:r>
              <a:rPr lang="zh-CN" altLang="en-US" dirty="0" smtClean="0"/>
              <a:t>程序内存溢出。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take(n</a:t>
            </a:r>
            <a:r>
              <a:rPr lang="en-US" altLang="zh-CN" dirty="0" smtClean="0"/>
              <a:t>)</a:t>
            </a:r>
            <a:r>
              <a:rPr lang="zh-CN" altLang="en-US" dirty="0"/>
              <a:t>返回一个数组，由数据集的前 </a:t>
            </a:r>
            <a:r>
              <a:rPr lang="en-US" altLang="zh-CN" dirty="0"/>
              <a:t>n </a:t>
            </a:r>
            <a:r>
              <a:rPr lang="zh-CN" altLang="en-US" dirty="0"/>
              <a:t>个元素组成。注意，这个操作目 前并非在多个节点上，并行执行，而是 </a:t>
            </a:r>
            <a:r>
              <a:rPr lang="en-US" altLang="zh-CN" dirty="0"/>
              <a:t>Driver </a:t>
            </a:r>
            <a:r>
              <a:rPr lang="zh-CN" altLang="en-US" dirty="0"/>
              <a:t>程序所在机器，单 机计算所有的元素</a:t>
            </a:r>
            <a:r>
              <a:rPr lang="en-US" altLang="zh-CN" dirty="0"/>
              <a:t>(Gateway </a:t>
            </a:r>
            <a:r>
              <a:rPr lang="zh-CN" altLang="en-US" dirty="0"/>
              <a:t>的内存压力会增大，需要谨慎使用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56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247" y="1420562"/>
            <a:ext cx="11767278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[root@hadoop1 bin]# ./pyspark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Python 2.6.6 (r266:84292, Nov 22 2013, 12:16:22)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[GCC 4.4.7 20120313 (Red Hat 4.4.7-4)] on linux2 Type "help", "copyright", "credits" or "license" for information.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/home/spark2.0/python/pyspark/sql/context.py:487: DeprecationWarning: HiveContext is deprecated in Spark 2.0.0. Please use SparkSession.builder.enableHiveSupport().getOrCreate() instead.  DeprecationWarning)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Using Spark's default log4j profile: org/apache/spark/log4j-defaults.propertiesSetting default log level to "WARN".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To adjust logging level use sc.setLogLevel(newLevel).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18/03/15 10:23:02 WARN NativeCodeLoader: Unable to load native-hadoop library for your platform... using builtin-java classes where applicable Welcome to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____              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/ __/__  ___ _____/ /__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_\ \/ _ \/ _ `/ __/  '_/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/__ / .__/\_,_/_/ /_/\_\   version 2.0.1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/_/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Using Python version 2.6.6 (r266:84292, Nov 22 2013 12:16:22)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SparkSession available as 'spark'.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&gt;&gt;&gt; </a:t>
            </a:r>
          </a:p>
        </p:txBody>
      </p:sp>
      <p:sp>
        <p:nvSpPr>
          <p:cNvPr id="3" name="矩形 2"/>
          <p:cNvSpPr/>
          <p:nvPr/>
        </p:nvSpPr>
        <p:spPr>
          <a:xfrm>
            <a:off x="215277" y="0"/>
            <a:ext cx="8913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4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Spark shell with python</a:t>
            </a:r>
            <a:r>
              <a:rPr lang="zh-CN" altLang="en-US" sz="4000" dirty="0" smtClean="0"/>
              <a:t>环境测试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448807" y="879558"/>
            <a:ext cx="353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进入</a:t>
            </a:r>
            <a:r>
              <a:rPr lang="en-US" altLang="zh-CN" dirty="0" smtClean="0"/>
              <a:t>python shell:./bin/</a:t>
            </a:r>
            <a:r>
              <a:rPr lang="en-US" altLang="zh-CN" dirty="0" err="1" smtClean="0"/>
              <a:t>pyspark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0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5277" y="1447094"/>
            <a:ext cx="1178887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textFile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sc.textFile</a:t>
            </a:r>
            <a:r>
              <a:rPr lang="en-US" altLang="zh-CN" dirty="0">
                <a:solidFill>
                  <a:schemeClr val="bg1"/>
                </a:solidFill>
              </a:rPr>
              <a:t>("/home/</a:t>
            </a:r>
            <a:r>
              <a:rPr lang="en-US" altLang="zh-CN" dirty="0" err="1">
                <a:solidFill>
                  <a:schemeClr val="bg1"/>
                </a:solidFill>
              </a:rPr>
              <a:t>yao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hellospark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textFile.count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[Stage 0:&gt; 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chemeClr val="bg1"/>
                </a:solidFill>
              </a:rPr>
              <a:t>0 + 2) / 2]/home/spark2.0/python/lib/pyspark.zip/</a:t>
            </a:r>
            <a:r>
              <a:rPr lang="en-US" altLang="zh-CN" dirty="0" err="1">
                <a:solidFill>
                  <a:schemeClr val="bg1"/>
                </a:solidFill>
              </a:rPr>
              <a:t>pyspark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sql</a:t>
            </a:r>
            <a:r>
              <a:rPr lang="en-US" altLang="zh-CN" dirty="0">
                <a:solidFill>
                  <a:schemeClr val="bg1"/>
                </a:solidFill>
              </a:rPr>
              <a:t>/context.py:487: </a:t>
            </a:r>
            <a:r>
              <a:rPr lang="en-US" altLang="zh-CN" dirty="0" err="1">
                <a:solidFill>
                  <a:schemeClr val="bg1"/>
                </a:solidFill>
              </a:rPr>
              <a:t>DeprecationWarning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HiveContext</a:t>
            </a:r>
            <a:r>
              <a:rPr lang="en-US" altLang="zh-CN" dirty="0">
                <a:solidFill>
                  <a:schemeClr val="bg1"/>
                </a:solidFill>
              </a:rPr>
              <a:t> is deprecated in Spark 2.0.0. Please use </a:t>
            </a:r>
            <a:r>
              <a:rPr lang="en-US" altLang="zh-CN" dirty="0" err="1">
                <a:solidFill>
                  <a:schemeClr val="bg1"/>
                </a:solidFill>
              </a:rPr>
              <a:t>SparkSession.builder.enableHiveSupport</a:t>
            </a:r>
            <a:r>
              <a:rPr lang="en-US" altLang="zh-CN" dirty="0">
                <a:solidFill>
                  <a:schemeClr val="bg1"/>
                </a:solidFill>
              </a:rPr>
              <a:t>().</a:t>
            </a:r>
            <a:r>
              <a:rPr lang="en-US" altLang="zh-CN" dirty="0" err="1">
                <a:solidFill>
                  <a:schemeClr val="bg1"/>
                </a:solidFill>
              </a:rPr>
              <a:t>getOrCreate</a:t>
            </a:r>
            <a:r>
              <a:rPr lang="en-US" altLang="zh-CN" dirty="0">
                <a:solidFill>
                  <a:schemeClr val="bg1"/>
                </a:solidFill>
              </a:rPr>
              <a:t>() instead.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                                                                           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textFile.first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u'hello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spark‘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039" y="1002812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Georgia" panose="02040502050405020303" pitchFamily="18" charset="0"/>
              </a:rPr>
              <a:t>读取测试文件</a:t>
            </a:r>
            <a:r>
              <a:rPr lang="zh-CN" altLang="en-US" dirty="0"/>
              <a:t>/home/yao/hellospark </a:t>
            </a:r>
            <a:r>
              <a:rPr lang="zh-CN" altLang="en-US" dirty="0">
                <a:latin typeface="Georgia" panose="02040502050405020303" pitchFamily="18" charset="0"/>
              </a:rPr>
              <a:t>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5277" y="0"/>
            <a:ext cx="8823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4</a:t>
            </a:r>
            <a:r>
              <a:rPr lang="zh-CN" altLang="en-US" sz="4000" dirty="0"/>
              <a:t>、 </a:t>
            </a:r>
            <a:r>
              <a:rPr lang="en-US" altLang="zh-CN" sz="4000" dirty="0" smtClean="0"/>
              <a:t>Spark shell with python</a:t>
            </a:r>
            <a:r>
              <a:rPr lang="zh-CN" altLang="en-US" sz="4000" dirty="0" smtClean="0"/>
              <a:t>环境测试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1197861" y="5130685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&gt;&gt;</a:t>
            </a:r>
            <a:r>
              <a:rPr lang="zh-CN" altLang="en-US" dirty="0" smtClean="0">
                <a:solidFill>
                  <a:schemeClr val="bg1"/>
                </a:solidFill>
              </a:rPr>
              <a:t>&gt; </a:t>
            </a:r>
            <a:r>
              <a:rPr lang="en-US" altLang="zh-CN" dirty="0" smtClean="0">
                <a:solidFill>
                  <a:schemeClr val="bg1"/>
                </a:solidFill>
              </a:rPr>
              <a:t>exit()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[root@hadoop1 sbin]# </a:t>
            </a:r>
          </a:p>
        </p:txBody>
      </p:sp>
      <p:sp>
        <p:nvSpPr>
          <p:cNvPr id="13" name="矩形 12"/>
          <p:cNvSpPr/>
          <p:nvPr/>
        </p:nvSpPr>
        <p:spPr>
          <a:xfrm>
            <a:off x="856039" y="4645270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退出，</a:t>
            </a:r>
            <a:r>
              <a:rPr lang="en-US" altLang="zh-CN" dirty="0" smtClean="0"/>
              <a:t>exit()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19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277" y="0"/>
            <a:ext cx="8055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5</a:t>
            </a:r>
            <a:r>
              <a:rPr lang="zh-CN" altLang="en-US" sz="4000" b="1" dirty="0" smtClean="0"/>
              <a:t>、</a:t>
            </a:r>
            <a:r>
              <a:rPr lang="en-US" altLang="zh-CN" sz="4000" b="1" dirty="0" smtClean="0"/>
              <a:t>Spark</a:t>
            </a:r>
            <a:r>
              <a:rPr lang="zh-CN" altLang="en-US" sz="4000" b="1" dirty="0" smtClean="0"/>
              <a:t>小例子</a:t>
            </a:r>
            <a:r>
              <a:rPr lang="en-US" altLang="zh-CN" sz="4000" b="1" dirty="0" smtClean="0"/>
              <a:t>——</a:t>
            </a:r>
            <a:r>
              <a:rPr lang="zh-CN" altLang="en-US" sz="4000" b="1" dirty="0">
                <a:latin typeface="-apple-system"/>
              </a:rPr>
              <a:t>计算圆周率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215277" y="1612045"/>
            <a:ext cx="11838178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[root@hadoop1 spark2.0]# ./bin/spark-submit --class </a:t>
            </a:r>
            <a:r>
              <a:rPr lang="en-US" altLang="zh-CN" dirty="0" err="1">
                <a:solidFill>
                  <a:schemeClr val="bg1"/>
                </a:solidFill>
              </a:rPr>
              <a:t>org.apache.spark.examples.SparkPi</a:t>
            </a:r>
            <a:r>
              <a:rPr lang="en-US" altLang="zh-CN" dirty="0">
                <a:solidFill>
                  <a:schemeClr val="bg1"/>
                </a:solidFill>
              </a:rPr>
              <a:t> --master spark://hadoop1:7077 </a:t>
            </a:r>
            <a:r>
              <a:rPr lang="en-US" altLang="zh-CN" dirty="0" smtClean="0">
                <a:solidFill>
                  <a:schemeClr val="bg1"/>
                </a:solidFill>
              </a:rPr>
              <a:t>examples/jars/spark-examples_2.11-2.0.1.jar 100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Using </a:t>
            </a:r>
            <a:r>
              <a:rPr lang="zh-CN" altLang="en-US" dirty="0">
                <a:solidFill>
                  <a:schemeClr val="bg1"/>
                </a:solidFill>
              </a:rPr>
              <a:t>Spark's default log4j profile: org/apache/spark/log4j-defaults.properties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18/03/13 13:49:43 INFO SparkContext: Running Spark version 2.0.1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18/03/13 </a:t>
            </a:r>
            <a:r>
              <a:rPr lang="zh-CN" altLang="en-US" dirty="0">
                <a:solidFill>
                  <a:schemeClr val="bg1"/>
                </a:solidFill>
              </a:rPr>
              <a:t>13:49:46 INFO SecurityManager: Changing view acls to: </a:t>
            </a:r>
            <a:r>
              <a:rPr lang="zh-CN" altLang="en-US" dirty="0" smtClean="0">
                <a:solidFill>
                  <a:schemeClr val="bg1"/>
                </a:solidFill>
              </a:rPr>
              <a:t>root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18/03/13 </a:t>
            </a:r>
            <a:r>
              <a:rPr lang="zh-CN" altLang="en-US" dirty="0">
                <a:solidFill>
                  <a:schemeClr val="bg1"/>
                </a:solidFill>
              </a:rPr>
              <a:t>13:49:48 INFO SparkEnv: Registering OutputCommitCoordinator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18/03/13 13:49:49 INFO Utils: Successfully started service 'SparkUI' on port </a:t>
            </a:r>
            <a:r>
              <a:rPr lang="zh-CN" altLang="en-US" dirty="0" smtClean="0">
                <a:solidFill>
                  <a:schemeClr val="bg1"/>
                </a:solidFill>
              </a:rPr>
              <a:t>4040.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………………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……………….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18/03/13 </a:t>
            </a:r>
            <a:r>
              <a:rPr lang="zh-CN" altLang="en-US" dirty="0">
                <a:solidFill>
                  <a:schemeClr val="bg1"/>
                </a:solidFill>
              </a:rPr>
              <a:t>13:49:49 INFO SparkUI: Bound SparkUI to 0.0.0.0, and started at http://192.168.25.141:4040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18/03/13 13:49:49 INFO SparkContext: Added JAR file:/home/spark2.0/examples/jars/spark-examples_2.11-2.0.1.jar at spark://192.168.25.141:44877/jars/spark-examples_2.11-2.0.1.jar with timestamp 1520920189791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18/03/13 13:49:50 INFO Executor: Starting executor ID driver on host localhost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18/03/13 </a:t>
            </a:r>
            <a:r>
              <a:rPr lang="zh-CN" altLang="en-US" dirty="0">
                <a:solidFill>
                  <a:schemeClr val="bg1"/>
                </a:solidFill>
              </a:rPr>
              <a:t>13:49:51 INFO BlockManagerMasterEndpoint: Registering block manager </a:t>
            </a:r>
            <a:r>
              <a:rPr lang="zh-CN" altLang="en-US" dirty="0" smtClean="0">
                <a:solidFill>
                  <a:schemeClr val="bg1"/>
                </a:solidFill>
              </a:rPr>
              <a:t>18/03/13 </a:t>
            </a:r>
            <a:r>
              <a:rPr lang="zh-CN" altLang="en-US" dirty="0">
                <a:solidFill>
                  <a:schemeClr val="bg1"/>
                </a:solidFill>
              </a:rPr>
              <a:t>13:49:58 INFO DAGScheduler: ResultStage 0 (reduce at SparkPi.scala:38) finished in 1.952 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18/03/13 13:49:58 INFO DAGScheduler: Job 0 finished: reduce at SparkPi.scala:38, took 3.453593 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Pi is roughly 3.14479572397862</a:t>
            </a:r>
          </a:p>
        </p:txBody>
      </p:sp>
      <p:sp>
        <p:nvSpPr>
          <p:cNvPr id="5" name="矩形 4"/>
          <p:cNvSpPr/>
          <p:nvPr/>
        </p:nvSpPr>
        <p:spPr>
          <a:xfrm>
            <a:off x="215277" y="894027"/>
            <a:ext cx="11838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[root@hadoop1 spark2.0]# ./bin/spark-submit --class </a:t>
            </a:r>
            <a:r>
              <a:rPr lang="en-US" altLang="zh-CN" dirty="0" err="1"/>
              <a:t>org.apache.spark.examples.SparkPi</a:t>
            </a:r>
            <a:r>
              <a:rPr lang="en-US" altLang="zh-CN" dirty="0"/>
              <a:t> </a:t>
            </a:r>
            <a:r>
              <a:rPr lang="en-US" altLang="zh-CN" dirty="0" smtClean="0"/>
              <a:t>--master spark</a:t>
            </a:r>
            <a:r>
              <a:rPr lang="en-US" altLang="zh-CN" dirty="0"/>
              <a:t>://hadoop1:7077 examples/jars/spark-examples_2.11-2.0.1.jar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49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277" y="0"/>
            <a:ext cx="8055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5</a:t>
            </a:r>
            <a:r>
              <a:rPr lang="zh-CN" altLang="en-US" sz="4000" b="1" dirty="0" smtClean="0"/>
              <a:t>、</a:t>
            </a:r>
            <a:r>
              <a:rPr lang="en-US" altLang="zh-CN" sz="4000" b="1" dirty="0" smtClean="0"/>
              <a:t>Spark</a:t>
            </a:r>
            <a:r>
              <a:rPr lang="zh-CN" altLang="en-US" sz="4000" b="1" dirty="0"/>
              <a:t>小</a:t>
            </a:r>
            <a:r>
              <a:rPr lang="zh-CN" altLang="en-US" sz="4000" b="1" dirty="0" smtClean="0"/>
              <a:t>例子</a:t>
            </a:r>
            <a:r>
              <a:rPr lang="en-US" altLang="zh-CN" sz="4000" b="1" dirty="0" smtClean="0"/>
              <a:t>——</a:t>
            </a:r>
            <a:r>
              <a:rPr lang="zh-CN" altLang="en-US" sz="4000" b="1" dirty="0" smtClean="0">
                <a:latin typeface="-apple-system"/>
              </a:rPr>
              <a:t>计算圆周率</a:t>
            </a:r>
            <a:endParaRPr lang="zh-CN" altLang="en-US" sz="4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7" y="944072"/>
            <a:ext cx="11838178" cy="3546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277" y="5275831"/>
            <a:ext cx="10834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54545"/>
                </a:solidFill>
                <a:latin typeface="PingFang SC"/>
              </a:rPr>
              <a:t>就出现了上面的错误</a:t>
            </a:r>
          </a:p>
          <a:p>
            <a:r>
              <a:rPr lang="zh-CN" altLang="en-US" dirty="0">
                <a:solidFill>
                  <a:srgbClr val="454545"/>
                </a:solidFill>
                <a:latin typeface="PingFang SC"/>
              </a:rPr>
              <a:t>解决办法是 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紧接着</a:t>
            </a:r>
            <a:r>
              <a:rPr lang="en-US" altLang="zh-CN" dirty="0" smtClean="0">
                <a:solidFill>
                  <a:srgbClr val="454545"/>
                </a:solidFill>
                <a:latin typeface="PingFang SC"/>
              </a:rPr>
              <a:t>spark-submit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后面</a:t>
            </a:r>
            <a:r>
              <a:rPr lang="zh-CN" altLang="en-US" dirty="0">
                <a:solidFill>
                  <a:srgbClr val="454545"/>
                </a:solidFill>
                <a:latin typeface="PingFang SC"/>
              </a:rPr>
              <a:t>加</a:t>
            </a:r>
            <a:r>
              <a:rPr lang="en-US" altLang="zh-CN" dirty="0">
                <a:solidFill>
                  <a:srgbClr val="454545"/>
                </a:solidFill>
                <a:latin typeface="PingFang SC"/>
              </a:rPr>
              <a:t>--executor-memory </a:t>
            </a:r>
            <a:r>
              <a:rPr lang="en-US" altLang="zh-CN" dirty="0" smtClean="0">
                <a:solidFill>
                  <a:srgbClr val="454545"/>
                </a:solidFill>
                <a:latin typeface="PingFang SC"/>
              </a:rPr>
              <a:t>512m </a:t>
            </a:r>
            <a:r>
              <a:rPr lang="en-US" altLang="zh-CN" dirty="0">
                <a:solidFill>
                  <a:srgbClr val="454545"/>
                </a:solidFill>
                <a:latin typeface="PingFang SC"/>
              </a:rPr>
              <a:t> </a:t>
            </a:r>
            <a:r>
              <a:rPr lang="zh-CN" altLang="en-US" dirty="0">
                <a:solidFill>
                  <a:srgbClr val="454545"/>
                </a:solidFill>
                <a:latin typeface="PingFang SC"/>
              </a:rPr>
              <a:t>就运行正常了</a:t>
            </a:r>
            <a:r>
              <a:rPr lang="en-US" altLang="zh-CN" dirty="0" smtClean="0">
                <a:solidFill>
                  <a:srgbClr val="454545"/>
                </a:solidFill>
                <a:latin typeface="PingFang SC"/>
              </a:rPr>
              <a:t>.</a:t>
            </a:r>
            <a:endParaRPr lang="en-US" altLang="zh-CN" dirty="0">
              <a:solidFill>
                <a:srgbClr val="454545"/>
              </a:solidFill>
              <a:latin typeface="PingFang SC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132" y="4546375"/>
            <a:ext cx="118381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18/03/13 14:26:28 WARN TaskSchedulerImpl: Initial job has not accepted any resources; check your cluster UI to ensure that workers are registered and have sufficient resources</a:t>
            </a:r>
          </a:p>
        </p:txBody>
      </p:sp>
    </p:spTree>
    <p:extLst>
      <p:ext uri="{BB962C8B-B14F-4D97-AF65-F5344CB8AC3E}">
        <p14:creationId xmlns:p14="http://schemas.microsoft.com/office/powerpoint/2010/main" val="304876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3101" y="1161314"/>
            <a:ext cx="969733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参数</a:t>
            </a:r>
            <a:r>
              <a:rPr lang="zh-CN" altLang="en-US" sz="2000" dirty="0" smtClean="0"/>
              <a:t>说明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master </a:t>
            </a:r>
            <a:r>
              <a:rPr lang="en-US" altLang="zh-CN" sz="2000" dirty="0" err="1"/>
              <a:t>Master</a:t>
            </a:r>
            <a:r>
              <a:rPr lang="en-US" altLang="zh-CN" sz="2000" dirty="0"/>
              <a:t> </a:t>
            </a:r>
            <a:r>
              <a:rPr lang="zh-CN" altLang="en-US" sz="2000" dirty="0"/>
              <a:t>所在地址，可以有 </a:t>
            </a:r>
            <a:r>
              <a:rPr lang="en-US" altLang="zh-CN" sz="2000" dirty="0" err="1"/>
              <a:t>Mesos</a:t>
            </a:r>
            <a:r>
              <a:rPr lang="zh-CN" altLang="en-US" sz="2000" dirty="0"/>
              <a:t>、</a:t>
            </a:r>
            <a:r>
              <a:rPr lang="en-US" altLang="zh-CN" sz="2000" dirty="0"/>
              <a:t>Spark</a:t>
            </a:r>
            <a:r>
              <a:rPr lang="zh-CN" altLang="en-US" sz="2000" dirty="0"/>
              <a:t>、</a:t>
            </a:r>
            <a:r>
              <a:rPr lang="en-US" altLang="zh-CN" sz="2000" dirty="0"/>
              <a:t>YARN </a:t>
            </a:r>
            <a:r>
              <a:rPr lang="zh-CN" altLang="en-US" sz="2000" dirty="0"/>
              <a:t>和 </a:t>
            </a:r>
            <a:r>
              <a:rPr lang="en-US" altLang="zh-CN" sz="2000" dirty="0"/>
              <a:t>Local </a:t>
            </a:r>
            <a:r>
              <a:rPr lang="zh-CN" altLang="en-US" sz="2000" dirty="0"/>
              <a:t>四种，在这里为 </a:t>
            </a:r>
            <a:r>
              <a:rPr lang="en-US" altLang="zh-CN" sz="2000" dirty="0"/>
              <a:t>Spark Standalone </a:t>
            </a:r>
            <a:r>
              <a:rPr lang="zh-CN" altLang="en-US" sz="2000" dirty="0"/>
              <a:t>集群，地址为 </a:t>
            </a:r>
            <a:r>
              <a:rPr lang="en-US" altLang="zh-CN" sz="2000" dirty="0"/>
              <a:t>spark://</a:t>
            </a:r>
            <a:r>
              <a:rPr lang="en-US" altLang="zh-CN" sz="2000" dirty="0" smtClean="0"/>
              <a:t>hadoop1:7077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class </a:t>
            </a:r>
            <a:r>
              <a:rPr lang="zh-CN" altLang="en-US" sz="2000" dirty="0"/>
              <a:t>应用程序调用的类名，这里为 </a:t>
            </a:r>
            <a:r>
              <a:rPr lang="en-US" altLang="zh-CN" sz="2000" dirty="0" err="1" smtClean="0"/>
              <a:t>org.apache.spark.examples.SparkPi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executor-memory </a:t>
            </a:r>
            <a:r>
              <a:rPr lang="zh-CN" altLang="en-US" sz="2000" dirty="0"/>
              <a:t>每个 </a:t>
            </a:r>
            <a:r>
              <a:rPr lang="en-US" altLang="zh-CN" sz="2000" dirty="0"/>
              <a:t>executor </a:t>
            </a:r>
            <a:r>
              <a:rPr lang="zh-CN" altLang="en-US" sz="2000" dirty="0"/>
              <a:t>所分配的内存大小，这里为 </a:t>
            </a:r>
            <a:r>
              <a:rPr lang="en-US" altLang="zh-CN" sz="2000" dirty="0" smtClean="0"/>
              <a:t>512M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执行 </a:t>
            </a:r>
            <a:r>
              <a:rPr lang="en-US" altLang="zh-CN" sz="2000" dirty="0"/>
              <a:t>jar </a:t>
            </a:r>
            <a:r>
              <a:rPr lang="zh-CN" altLang="en-US" sz="2000" dirty="0"/>
              <a:t>包 这里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examples/jars/spark-examples_2.11-2.0.1.jar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分片</a:t>
            </a:r>
            <a:r>
              <a:rPr lang="zh-CN" altLang="en-US" sz="2000" dirty="0"/>
              <a:t>数目 这里数目为 </a:t>
            </a:r>
            <a:r>
              <a:rPr lang="en-US" altLang="zh-CN" sz="2000" dirty="0" smtClean="0"/>
              <a:t>100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15277" y="0"/>
            <a:ext cx="8055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5</a:t>
            </a:r>
            <a:r>
              <a:rPr lang="zh-CN" altLang="en-US" sz="4000" b="1" dirty="0" smtClean="0"/>
              <a:t>、</a:t>
            </a:r>
            <a:r>
              <a:rPr lang="en-US" altLang="zh-CN" sz="4000" b="1" dirty="0" smtClean="0"/>
              <a:t>Spark</a:t>
            </a:r>
            <a:r>
              <a:rPr lang="zh-CN" altLang="en-US" sz="4000" dirty="0"/>
              <a:t>参数</a:t>
            </a:r>
            <a:r>
              <a:rPr lang="zh-CN" altLang="en-US" sz="4000" dirty="0" smtClean="0"/>
              <a:t>说明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5939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275" y="1188450"/>
            <a:ext cx="114175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从 </a:t>
            </a:r>
            <a:r>
              <a:rPr lang="en-US" altLang="zh-CN" dirty="0"/>
              <a:t>Spark1.0.0 </a:t>
            </a:r>
            <a:r>
              <a:rPr lang="zh-CN" altLang="en-US" dirty="0"/>
              <a:t>开始，</a:t>
            </a:r>
            <a:r>
              <a:rPr lang="en-US" altLang="zh-CN" dirty="0"/>
              <a:t>Spark </a:t>
            </a:r>
            <a:r>
              <a:rPr lang="zh-CN" altLang="en-US" dirty="0"/>
              <a:t>提供了一个易用的应用程序部署工具 </a:t>
            </a:r>
            <a:r>
              <a:rPr lang="en-US" altLang="zh-CN" dirty="0"/>
              <a:t>bin/spark-submit</a:t>
            </a:r>
            <a:r>
              <a:rPr lang="zh-CN" altLang="en-US" dirty="0"/>
              <a:t>，可以 完成 </a:t>
            </a:r>
            <a:r>
              <a:rPr lang="en-US" altLang="zh-CN" dirty="0"/>
              <a:t>Spark </a:t>
            </a:r>
            <a:r>
              <a:rPr lang="zh-CN" altLang="en-US" dirty="0"/>
              <a:t>应用程序在 </a:t>
            </a:r>
            <a:r>
              <a:rPr lang="en-US" altLang="zh-CN" dirty="0"/>
              <a:t>local</a:t>
            </a:r>
            <a:r>
              <a:rPr lang="zh-CN" altLang="en-US" dirty="0"/>
              <a:t>、</a:t>
            </a:r>
            <a:r>
              <a:rPr lang="en-US" altLang="zh-CN" dirty="0"/>
              <a:t>Standalone</a:t>
            </a:r>
            <a:r>
              <a:rPr lang="zh-CN" altLang="en-US" dirty="0"/>
              <a:t>、</a:t>
            </a:r>
            <a:r>
              <a:rPr lang="en-US" altLang="zh-CN" dirty="0"/>
              <a:t>YARN</a:t>
            </a:r>
            <a:r>
              <a:rPr lang="zh-CN" altLang="en-US" dirty="0"/>
              <a:t>、</a:t>
            </a:r>
            <a:r>
              <a:rPr lang="en-US" altLang="zh-CN" dirty="0" err="1"/>
              <a:t>Mesos</a:t>
            </a:r>
            <a:r>
              <a:rPr lang="en-US" altLang="zh-CN" dirty="0"/>
              <a:t> </a:t>
            </a:r>
            <a:r>
              <a:rPr lang="zh-CN" altLang="en-US" dirty="0"/>
              <a:t>上的快捷部署。该工具语法及参 数说明如下： </a:t>
            </a:r>
            <a:endParaRPr lang="en-US" altLang="zh-CN" dirty="0" smtClean="0"/>
          </a:p>
          <a:p>
            <a:r>
              <a:rPr lang="en-US" altLang="zh-CN" dirty="0" smtClean="0"/>
              <a:t>Usage</a:t>
            </a:r>
            <a:r>
              <a:rPr lang="en-US" altLang="zh-CN" dirty="0"/>
              <a:t>: spark-submit [options] [app options]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Options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master MASTER_URL spark://host:port, mesos://host:port, yarn, or local.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deploy-mode DEPLOY_MODE driver </a:t>
            </a:r>
            <a:r>
              <a:rPr lang="zh-CN" altLang="en-US" dirty="0"/>
              <a:t>运行之处，</a:t>
            </a:r>
            <a:r>
              <a:rPr lang="en-US" altLang="zh-CN" dirty="0"/>
              <a:t>client </a:t>
            </a:r>
            <a:r>
              <a:rPr lang="zh-CN" altLang="en-US" dirty="0"/>
              <a:t>运行在本机，</a:t>
            </a:r>
            <a:r>
              <a:rPr lang="en-US" altLang="zh-CN" dirty="0"/>
              <a:t>cluster </a:t>
            </a:r>
            <a:r>
              <a:rPr lang="zh-CN" altLang="en-US" dirty="0"/>
              <a:t>运行在集群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class CLASS_NAME </a:t>
            </a:r>
            <a:r>
              <a:rPr lang="zh-CN" altLang="en-US" dirty="0"/>
              <a:t>应用程序包的要运行的 </a:t>
            </a:r>
            <a:r>
              <a:rPr lang="en-US" altLang="zh-CN" dirty="0"/>
              <a:t>class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name </a:t>
            </a:r>
            <a:r>
              <a:rPr lang="en-US" altLang="zh-CN" dirty="0" err="1"/>
              <a:t>NAME</a:t>
            </a:r>
            <a:r>
              <a:rPr lang="en-US" altLang="zh-CN" dirty="0"/>
              <a:t> </a:t>
            </a:r>
            <a:r>
              <a:rPr lang="zh-CN" altLang="en-US" dirty="0"/>
              <a:t>应用程序名称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jars </a:t>
            </a:r>
            <a:r>
              <a:rPr lang="en-US" altLang="zh-CN" dirty="0" err="1"/>
              <a:t>JARS</a:t>
            </a:r>
            <a:r>
              <a:rPr lang="en-US" altLang="zh-CN" dirty="0"/>
              <a:t> </a:t>
            </a:r>
            <a:r>
              <a:rPr lang="zh-CN" altLang="en-US" dirty="0"/>
              <a:t>用逗号隔开的 </a:t>
            </a:r>
            <a:r>
              <a:rPr lang="en-US" altLang="zh-CN" dirty="0"/>
              <a:t>driver </a:t>
            </a:r>
            <a:r>
              <a:rPr lang="zh-CN" altLang="en-US" dirty="0"/>
              <a:t>本地 </a:t>
            </a:r>
            <a:r>
              <a:rPr lang="en-US" altLang="zh-CN" dirty="0"/>
              <a:t>jar </a:t>
            </a:r>
            <a:r>
              <a:rPr lang="zh-CN" altLang="en-US" dirty="0"/>
              <a:t>包列表以及 </a:t>
            </a:r>
            <a:r>
              <a:rPr lang="en-US" altLang="zh-CN" dirty="0"/>
              <a:t>executor </a:t>
            </a:r>
            <a:r>
              <a:rPr lang="zh-CN" altLang="en-US" dirty="0"/>
              <a:t>类路径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/>
              <a:t>py</a:t>
            </a:r>
            <a:r>
              <a:rPr lang="en-US" altLang="zh-CN" dirty="0"/>
              <a:t>-files PY_FILES </a:t>
            </a:r>
            <a:r>
              <a:rPr lang="zh-CN" altLang="en-US" dirty="0"/>
              <a:t>用逗号隔开的放置在 </a:t>
            </a:r>
            <a:r>
              <a:rPr lang="en-US" altLang="zh-CN" dirty="0"/>
              <a:t>Python </a:t>
            </a:r>
            <a:r>
              <a:rPr lang="zh-CN" altLang="en-US" dirty="0"/>
              <a:t>应用程序 </a:t>
            </a:r>
            <a:r>
              <a:rPr lang="en-US" altLang="zh-CN" dirty="0"/>
              <a:t>PYTHONPATH </a:t>
            </a:r>
            <a:r>
              <a:rPr lang="zh-CN" altLang="en-US" dirty="0"/>
              <a:t>上的</a:t>
            </a:r>
            <a:r>
              <a:rPr lang="en-US" altLang="zh-CN" dirty="0"/>
              <a:t>.zip, .egg, .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文件列表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files </a:t>
            </a:r>
            <a:r>
              <a:rPr lang="en-US" altLang="zh-CN" dirty="0" err="1"/>
              <a:t>FILES</a:t>
            </a:r>
            <a:r>
              <a:rPr lang="en-US" altLang="zh-CN" dirty="0"/>
              <a:t> </a:t>
            </a:r>
            <a:r>
              <a:rPr lang="zh-CN" altLang="en-US" dirty="0"/>
              <a:t>用逗号隔开的要放置在每个 </a:t>
            </a:r>
            <a:r>
              <a:rPr lang="en-US" altLang="zh-CN" dirty="0"/>
              <a:t>executor </a:t>
            </a:r>
            <a:r>
              <a:rPr lang="zh-CN" altLang="en-US" dirty="0"/>
              <a:t>工作目录的文件列表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properties-file FILE </a:t>
            </a:r>
            <a:r>
              <a:rPr lang="zh-CN" altLang="en-US" dirty="0"/>
              <a:t>设置应用程序属性的文件放置位置，默认是 </a:t>
            </a:r>
            <a:r>
              <a:rPr lang="en-US" altLang="zh-CN" dirty="0" err="1"/>
              <a:t>conf</a:t>
            </a:r>
            <a:r>
              <a:rPr lang="en-US" altLang="zh-CN" dirty="0"/>
              <a:t>/spark-</a:t>
            </a:r>
            <a:r>
              <a:rPr lang="en-US" altLang="zh-CN" dirty="0" err="1"/>
              <a:t>defaults.conf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driver-memory MEM driver </a:t>
            </a:r>
            <a:r>
              <a:rPr lang="zh-CN" altLang="en-US" dirty="0"/>
              <a:t>内存大小，默认 </a:t>
            </a:r>
            <a:r>
              <a:rPr lang="en-US" altLang="zh-CN" dirty="0"/>
              <a:t>512M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driver-java-options driver </a:t>
            </a:r>
            <a:r>
              <a:rPr lang="zh-CN" altLang="en-US" dirty="0"/>
              <a:t>的 </a:t>
            </a:r>
            <a:r>
              <a:rPr lang="en-US" altLang="zh-CN" dirty="0"/>
              <a:t>java </a:t>
            </a:r>
            <a:r>
              <a:rPr lang="zh-CN" altLang="en-US" dirty="0"/>
              <a:t>选项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driver-library-path driver </a:t>
            </a:r>
            <a:r>
              <a:rPr lang="zh-CN" altLang="en-US" dirty="0"/>
              <a:t>的库路径 </a:t>
            </a:r>
            <a:r>
              <a:rPr lang="en-US" altLang="zh-CN" dirty="0"/>
              <a:t>Extra library path entries to pass to the driver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driver-class-path driver </a:t>
            </a:r>
            <a:r>
              <a:rPr lang="zh-CN" altLang="en-US" dirty="0"/>
              <a:t>的类路径，用</a:t>
            </a:r>
            <a:r>
              <a:rPr lang="en-US" altLang="zh-CN" dirty="0"/>
              <a:t>--jars </a:t>
            </a:r>
            <a:r>
              <a:rPr lang="zh-CN" altLang="en-US" dirty="0"/>
              <a:t>添加的 </a:t>
            </a:r>
            <a:r>
              <a:rPr lang="en-US" altLang="zh-CN" dirty="0"/>
              <a:t>jar </a:t>
            </a:r>
            <a:r>
              <a:rPr lang="zh-CN" altLang="en-US" dirty="0"/>
              <a:t>包会自动包含在类路径里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executor-memory MEM executor </a:t>
            </a:r>
            <a:r>
              <a:rPr lang="zh-CN" altLang="en-US" dirty="0"/>
              <a:t>内存大小，默认 </a:t>
            </a:r>
            <a:r>
              <a:rPr lang="en-US" altLang="zh-CN" dirty="0" smtClean="0"/>
              <a:t>1G </a:t>
            </a:r>
          </a:p>
        </p:txBody>
      </p:sp>
      <p:sp>
        <p:nvSpPr>
          <p:cNvPr id="4" name="矩形 3"/>
          <p:cNvSpPr/>
          <p:nvPr/>
        </p:nvSpPr>
        <p:spPr>
          <a:xfrm>
            <a:off x="215277" y="0"/>
            <a:ext cx="11192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5</a:t>
            </a:r>
            <a:r>
              <a:rPr lang="zh-CN" altLang="en-US" sz="4000" dirty="0" smtClean="0"/>
              <a:t>、附录：应用程序</a:t>
            </a:r>
            <a:r>
              <a:rPr lang="zh-CN" altLang="en-US" sz="4000" dirty="0"/>
              <a:t>部署工具 </a:t>
            </a:r>
            <a:r>
              <a:rPr lang="en-US" altLang="zh-CN" sz="4000" dirty="0"/>
              <a:t>bin/spark-submit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7722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662" y="1338272"/>
            <a:ext cx="112676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Spark standalone with cluster deploy mode only: </a:t>
            </a:r>
          </a:p>
          <a:p>
            <a:r>
              <a:rPr lang="en-US" altLang="zh-CN" dirty="0"/>
              <a:t>--driver-cores NUM driver </a:t>
            </a:r>
            <a:r>
              <a:rPr lang="zh-CN" altLang="en-US" dirty="0"/>
              <a:t>使用内核数，默认为 </a:t>
            </a:r>
            <a:r>
              <a:rPr lang="en-US" altLang="zh-CN" dirty="0"/>
              <a:t>1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supervise </a:t>
            </a:r>
            <a:r>
              <a:rPr lang="zh-CN" altLang="en-US" dirty="0"/>
              <a:t>如果设置了该参数，</a:t>
            </a:r>
            <a:r>
              <a:rPr lang="en-US" altLang="zh-CN" dirty="0"/>
              <a:t>driver </a:t>
            </a:r>
            <a:r>
              <a:rPr lang="zh-CN" altLang="en-US" dirty="0"/>
              <a:t>失败是会重启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Spark </a:t>
            </a:r>
            <a:r>
              <a:rPr lang="en-US" altLang="zh-CN" dirty="0"/>
              <a:t>standalone and </a:t>
            </a:r>
            <a:r>
              <a:rPr lang="en-US" altLang="zh-CN" dirty="0" err="1"/>
              <a:t>Mesos</a:t>
            </a:r>
            <a:r>
              <a:rPr lang="en-US" altLang="zh-CN" dirty="0"/>
              <a:t> only: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total-executor-cores NUM executor </a:t>
            </a:r>
            <a:r>
              <a:rPr lang="zh-CN" altLang="en-US" dirty="0"/>
              <a:t>使用的总核数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YARN-only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executor-cores </a:t>
            </a:r>
            <a:r>
              <a:rPr lang="en-US" altLang="zh-CN" dirty="0" smtClean="0"/>
              <a:t> NUM </a:t>
            </a:r>
            <a:r>
              <a:rPr lang="zh-CN" altLang="en-US" dirty="0"/>
              <a:t>每个 </a:t>
            </a:r>
            <a:r>
              <a:rPr lang="en-US" altLang="zh-CN" dirty="0"/>
              <a:t>executor </a:t>
            </a:r>
            <a:r>
              <a:rPr lang="zh-CN" altLang="en-US" dirty="0"/>
              <a:t>使用的内核数，默认为 </a:t>
            </a:r>
            <a:r>
              <a:rPr lang="en-US" altLang="zh-CN" dirty="0"/>
              <a:t>1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queue </a:t>
            </a:r>
            <a:r>
              <a:rPr lang="en-US" altLang="zh-CN" dirty="0" smtClean="0"/>
              <a:t> QUEUE_NAME </a:t>
            </a:r>
            <a:r>
              <a:rPr lang="zh-CN" altLang="en-US" dirty="0"/>
              <a:t>提交应用程序给哪个 </a:t>
            </a:r>
            <a:r>
              <a:rPr lang="en-US" altLang="zh-CN" dirty="0"/>
              <a:t>YARN </a:t>
            </a:r>
            <a:r>
              <a:rPr lang="zh-CN" altLang="en-US" dirty="0"/>
              <a:t>的队列，默认是 </a:t>
            </a:r>
            <a:r>
              <a:rPr lang="en-US" altLang="zh-CN" dirty="0"/>
              <a:t>default </a:t>
            </a:r>
            <a:r>
              <a:rPr lang="zh-CN" altLang="en-US" dirty="0"/>
              <a:t>队列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/>
              <a:t>num</a:t>
            </a:r>
            <a:r>
              <a:rPr lang="en-US" altLang="zh-CN" dirty="0"/>
              <a:t>-executors </a:t>
            </a:r>
            <a:r>
              <a:rPr lang="en-US" altLang="zh-CN" dirty="0" smtClean="0"/>
              <a:t> NUM </a:t>
            </a:r>
            <a:r>
              <a:rPr lang="zh-CN" altLang="en-US" dirty="0"/>
              <a:t>启动的 </a:t>
            </a:r>
            <a:r>
              <a:rPr lang="en-US" altLang="zh-CN" dirty="0"/>
              <a:t>executor </a:t>
            </a:r>
            <a:r>
              <a:rPr lang="zh-CN" altLang="en-US" dirty="0"/>
              <a:t>数量，默认是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archives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ARCHIVES</a:t>
            </a:r>
            <a:r>
              <a:rPr lang="en-US" altLang="zh-CN" dirty="0" smtClean="0"/>
              <a:t> </a:t>
            </a:r>
            <a:r>
              <a:rPr lang="zh-CN" altLang="en-US" dirty="0"/>
              <a:t>被每个 </a:t>
            </a:r>
            <a:r>
              <a:rPr lang="en-US" altLang="zh-CN" dirty="0"/>
              <a:t>executor </a:t>
            </a:r>
            <a:r>
              <a:rPr lang="zh-CN" altLang="en-US" dirty="0"/>
              <a:t>提取到工作目录的档案列表，用逗号隔开</a:t>
            </a:r>
          </a:p>
        </p:txBody>
      </p:sp>
      <p:sp>
        <p:nvSpPr>
          <p:cNvPr id="3" name="矩形 2"/>
          <p:cNvSpPr/>
          <p:nvPr/>
        </p:nvSpPr>
        <p:spPr>
          <a:xfrm>
            <a:off x="215276" y="0"/>
            <a:ext cx="111472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5</a:t>
            </a:r>
            <a:r>
              <a:rPr lang="zh-CN" altLang="en-US" sz="4000" dirty="0" smtClean="0"/>
              <a:t>、附录：应用程序</a:t>
            </a:r>
            <a:r>
              <a:rPr lang="zh-CN" altLang="en-US" sz="4000" dirty="0"/>
              <a:t>部署工具 </a:t>
            </a:r>
            <a:r>
              <a:rPr lang="en-US" altLang="zh-CN" sz="4000" dirty="0"/>
              <a:t>bin/spark-submit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7445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70714" y="1369045"/>
            <a:ext cx="98363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、基本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概念 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环境搭建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scala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环境测试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spark with python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spark.examples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圆周率计算练习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、综合分析案例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大纲</a:t>
            </a:r>
            <a:r>
              <a:rPr lang="en-US" altLang="zh-CN" sz="40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sz="40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0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277" y="0"/>
            <a:ext cx="11151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6</a:t>
            </a:r>
            <a:r>
              <a:rPr lang="zh-CN" altLang="en-US" sz="4000" dirty="0" smtClean="0"/>
              <a:t>、综合：</a:t>
            </a:r>
            <a:r>
              <a:rPr lang="en-US" altLang="zh-CN" sz="4000" dirty="0" smtClean="0"/>
              <a:t>Spark</a:t>
            </a:r>
            <a:r>
              <a:rPr lang="zh-CN" altLang="en-US" sz="4000" dirty="0" smtClean="0"/>
              <a:t>分析</a:t>
            </a:r>
            <a:r>
              <a:rPr lang="en-US" altLang="zh-CN" sz="4000" dirty="0" smtClean="0"/>
              <a:t>HDFS</a:t>
            </a:r>
            <a:r>
              <a:rPr lang="zh-CN" altLang="en-US" sz="4000" dirty="0" smtClean="0"/>
              <a:t>中文件：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754966" y="1110400"/>
            <a:ext cx="10105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 </a:t>
            </a:r>
            <a:r>
              <a:rPr lang="en-US" altLang="zh-CN" dirty="0"/>
              <a:t>Spark-shell </a:t>
            </a:r>
            <a:r>
              <a:rPr lang="zh-CN" altLang="en-US" dirty="0" smtClean="0"/>
              <a:t>测试：</a:t>
            </a:r>
            <a:endParaRPr lang="en-US" altLang="zh-CN" dirty="0" smtClean="0"/>
          </a:p>
          <a:p>
            <a:r>
              <a:rPr lang="zh-CN" altLang="en-US" dirty="0" smtClean="0"/>
              <a:t>       在 </a:t>
            </a:r>
            <a:r>
              <a:rPr lang="en-US" altLang="zh-CN" dirty="0"/>
              <a:t>Hadoop </a:t>
            </a:r>
            <a:r>
              <a:rPr lang="zh-CN" altLang="en-US" dirty="0"/>
              <a:t>中大家都知道的 </a:t>
            </a:r>
            <a:r>
              <a:rPr lang="en-US" altLang="zh-CN" dirty="0" err="1"/>
              <a:t>WordCout</a:t>
            </a:r>
            <a:r>
              <a:rPr lang="en-US" altLang="zh-CN" dirty="0"/>
              <a:t> </a:t>
            </a:r>
            <a:r>
              <a:rPr lang="zh-CN" altLang="en-US" dirty="0"/>
              <a:t>程序，在 </a:t>
            </a:r>
            <a:r>
              <a:rPr lang="en-US" altLang="zh-CN" dirty="0" err="1"/>
              <a:t>MapReduce</a:t>
            </a:r>
            <a:r>
              <a:rPr lang="en-US" altLang="zh-CN" dirty="0"/>
              <a:t> </a:t>
            </a:r>
            <a:r>
              <a:rPr lang="zh-CN" altLang="en-US" dirty="0"/>
              <a:t>实现 </a:t>
            </a:r>
            <a:r>
              <a:rPr lang="en-US" altLang="zh-CN" dirty="0" err="1"/>
              <a:t>WordCout</a:t>
            </a:r>
            <a:r>
              <a:rPr lang="en-US" altLang="zh-CN" dirty="0"/>
              <a:t> </a:t>
            </a:r>
            <a:r>
              <a:rPr lang="zh-CN" altLang="en-US" dirty="0"/>
              <a:t>需要 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Reduce </a:t>
            </a:r>
            <a:r>
              <a:rPr lang="zh-CN" altLang="en-US" dirty="0"/>
              <a:t>和 </a:t>
            </a:r>
            <a:r>
              <a:rPr lang="en-US" altLang="zh-CN" dirty="0"/>
              <a:t>Job </a:t>
            </a:r>
            <a:r>
              <a:rPr lang="zh-CN" altLang="en-US" dirty="0"/>
              <a:t>三个部分，而在 </a:t>
            </a:r>
            <a:r>
              <a:rPr lang="en-US" altLang="zh-CN" dirty="0"/>
              <a:t>Spark </a:t>
            </a:r>
            <a:r>
              <a:rPr lang="zh-CN" altLang="en-US" dirty="0"/>
              <a:t>中甚至一行就能够搞</a:t>
            </a:r>
            <a:r>
              <a:rPr lang="zh-CN" altLang="en-US" dirty="0" smtClean="0"/>
              <a:t>定。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4966" y="2251578"/>
            <a:ext cx="7269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启动 </a:t>
            </a:r>
            <a:r>
              <a:rPr lang="en-US" altLang="zh-CN" dirty="0" smtClean="0"/>
              <a:t>HDFS</a:t>
            </a:r>
            <a:r>
              <a:rPr lang="zh-CN" altLang="en-US" dirty="0"/>
              <a:t>，上</a:t>
            </a:r>
            <a:r>
              <a:rPr lang="zh-CN" altLang="en-US" dirty="0" smtClean="0"/>
              <a:t>传日志分析数据文件</a:t>
            </a:r>
            <a:r>
              <a:rPr lang="en-US" altLang="zh-CN" dirty="0" err="1"/>
              <a:t>SogouQ.sample</a:t>
            </a:r>
            <a:r>
              <a:rPr lang="zh-CN" altLang="en-US" dirty="0" smtClean="0"/>
              <a:t>到 </a:t>
            </a:r>
            <a:r>
              <a:rPr lang="en-US" altLang="zh-CN" dirty="0"/>
              <a:t>HDFS 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4455" y="2838758"/>
            <a:ext cx="1085087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smtClean="0">
                <a:solidFill>
                  <a:schemeClr val="bg1"/>
                </a:solidFill>
              </a:rPr>
              <a:t>root@hadoop1 ]#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 fs -</a:t>
            </a:r>
            <a:r>
              <a:rPr lang="en-US" altLang="zh-CN" dirty="0" err="1">
                <a:solidFill>
                  <a:schemeClr val="bg1"/>
                </a:solidFill>
              </a:rPr>
              <a:t>mkdir</a:t>
            </a:r>
            <a:r>
              <a:rPr lang="en-US" altLang="zh-CN" dirty="0">
                <a:solidFill>
                  <a:schemeClr val="bg1"/>
                </a:solidFill>
              </a:rPr>
              <a:t> -p /</a:t>
            </a:r>
            <a:r>
              <a:rPr lang="en-US" altLang="zh-CN" dirty="0" smtClean="0">
                <a:solidFill>
                  <a:schemeClr val="bg1"/>
                </a:solidFill>
              </a:rPr>
              <a:t>user/spark/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smtClean="0">
                <a:solidFill>
                  <a:schemeClr val="bg1"/>
                </a:solidFill>
              </a:rPr>
              <a:t>root@hadoop1 ]#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 fs -put </a:t>
            </a:r>
            <a:r>
              <a:rPr lang="en-US" altLang="zh-CN" dirty="0" smtClean="0">
                <a:solidFill>
                  <a:schemeClr val="bg1"/>
                </a:solidFill>
              </a:rPr>
              <a:t> /</a:t>
            </a:r>
            <a:r>
              <a:rPr lang="en-US" altLang="zh-CN" dirty="0">
                <a:solidFill>
                  <a:schemeClr val="bg1"/>
                </a:solidFill>
              </a:rPr>
              <a:t>home/</a:t>
            </a:r>
            <a:r>
              <a:rPr lang="en-US" altLang="zh-CN" dirty="0" err="1">
                <a:solidFill>
                  <a:schemeClr val="bg1"/>
                </a:solidFill>
              </a:rPr>
              <a:t>yao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SogouQ.sample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/user/spark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4454" y="3702937"/>
            <a:ext cx="1085087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文件部分内容</a:t>
            </a:r>
            <a:r>
              <a:rPr lang="zh-CN" altLang="en-US" dirty="0">
                <a:solidFill>
                  <a:schemeClr val="bg1"/>
                </a:solidFill>
              </a:rPr>
              <a:t>如下：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[root@hadoop1 yao]# vi </a:t>
            </a:r>
            <a:r>
              <a:rPr lang="en-US" altLang="zh-CN" dirty="0" err="1">
                <a:solidFill>
                  <a:schemeClr val="bg1"/>
                </a:solidFill>
              </a:rPr>
              <a:t>SogouQ.sample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00:00:01        01532039495118448      </a:t>
            </a:r>
            <a:r>
              <a:rPr lang="en-US" altLang="zh-CN" dirty="0" smtClean="0">
                <a:solidFill>
                  <a:schemeClr val="bg1"/>
                </a:solidFill>
              </a:rPr>
              <a:t>[</a:t>
            </a:r>
            <a:r>
              <a:rPr lang="zh-CN" altLang="en-US" dirty="0">
                <a:solidFill>
                  <a:schemeClr val="bg1"/>
                </a:solidFill>
              </a:rPr>
              <a:t>不锈钢</a:t>
            </a:r>
            <a:r>
              <a:rPr lang="en-US" altLang="zh-CN" dirty="0">
                <a:solidFill>
                  <a:schemeClr val="bg1"/>
                </a:solidFill>
              </a:rPr>
              <a:t>]        1 </a:t>
            </a:r>
            <a:r>
              <a:rPr lang="en-US" altLang="zh-CN" dirty="0" smtClean="0">
                <a:solidFill>
                  <a:schemeClr val="bg1"/>
                </a:solidFill>
              </a:rPr>
              <a:t>2     www.51bxg.com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endParaRPr lang="en-US" altLang="zh-CN" u="sng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00:00:01        8761939261737872        [</a:t>
            </a:r>
            <a:r>
              <a:rPr lang="zh-CN" altLang="en-US" dirty="0">
                <a:solidFill>
                  <a:schemeClr val="bg1"/>
                </a:solidFill>
              </a:rPr>
              <a:t>年轻人住房问题</a:t>
            </a:r>
            <a:r>
              <a:rPr lang="en-US" altLang="zh-CN" dirty="0">
                <a:solidFill>
                  <a:schemeClr val="bg1"/>
                </a:solidFill>
              </a:rPr>
              <a:t>] </a:t>
            </a:r>
            <a:r>
              <a:rPr lang="en-US" altLang="zh-CN" dirty="0" smtClean="0">
                <a:solidFill>
                  <a:schemeClr val="bg1"/>
                </a:solidFill>
              </a:rPr>
              <a:t>   11 </a:t>
            </a:r>
            <a:r>
              <a:rPr lang="en-US" altLang="zh-CN" dirty="0">
                <a:solidFill>
                  <a:schemeClr val="bg1"/>
                </a:solidFill>
              </a:rPr>
              <a:t>7    news.qq.com/a/20070810/002446.htm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11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4966" y="1154299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启动 </a:t>
            </a:r>
            <a:r>
              <a:rPr lang="en-US" altLang="zh-CN" dirty="0"/>
              <a:t>Spark-shell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0726" y="1601279"/>
            <a:ext cx="1003495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./bin/spark-shell </a:t>
            </a:r>
            <a:r>
              <a:rPr lang="en-US" altLang="zh-CN" dirty="0">
                <a:solidFill>
                  <a:schemeClr val="bg1"/>
                </a:solidFill>
              </a:rPr>
              <a:t>--master spark://hadoop1:7077 --executor-memory 512m --driver-memory </a:t>
            </a:r>
            <a:r>
              <a:rPr lang="en-US" altLang="zh-CN" dirty="0" smtClean="0">
                <a:solidFill>
                  <a:schemeClr val="bg1"/>
                </a:solidFill>
              </a:rPr>
              <a:t>512m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966" y="2304480"/>
            <a:ext cx="483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运行 </a:t>
            </a:r>
            <a:r>
              <a:rPr lang="zh-CN" altLang="en-US" dirty="0" smtClean="0"/>
              <a:t>计算脚本</a:t>
            </a:r>
            <a:r>
              <a:rPr lang="zh-CN" altLang="en-US" dirty="0"/>
              <a:t>，</a:t>
            </a:r>
            <a:r>
              <a:rPr lang="zh-CN" altLang="en-US" dirty="0" smtClean="0"/>
              <a:t>我们使用 </a:t>
            </a:r>
            <a:r>
              <a:rPr lang="en-US" altLang="zh-CN" dirty="0" err="1" smtClean="0"/>
              <a:t>scala</a:t>
            </a:r>
            <a:r>
              <a:rPr lang="zh-CN" altLang="en-US" dirty="0"/>
              <a:t>脚本</a:t>
            </a:r>
            <a:r>
              <a:rPr lang="zh-CN" altLang="en-US" dirty="0" smtClean="0"/>
              <a:t>编写：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5421" y="3377717"/>
            <a:ext cx="1168556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scala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en-US" altLang="zh-CN" sz="1600" dirty="0" err="1">
                <a:solidFill>
                  <a:schemeClr val="bg1"/>
                </a:solidFill>
              </a:rPr>
              <a:t>val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rdd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sc.textFile</a:t>
            </a:r>
            <a:r>
              <a:rPr lang="en-US" altLang="zh-CN" sz="1600" dirty="0">
                <a:solidFill>
                  <a:schemeClr val="bg1"/>
                </a:solidFill>
              </a:rPr>
              <a:t>("</a:t>
            </a:r>
            <a:r>
              <a:rPr lang="en-US" altLang="zh-CN" sz="1600" dirty="0" err="1">
                <a:solidFill>
                  <a:schemeClr val="bg1"/>
                </a:solidFill>
              </a:rPr>
              <a:t>hdfs</a:t>
            </a:r>
            <a:r>
              <a:rPr lang="en-US" altLang="zh-CN" sz="1600" dirty="0">
                <a:solidFill>
                  <a:schemeClr val="bg1"/>
                </a:solidFill>
              </a:rPr>
              <a:t>://hadoop1:9000/user/spark/</a:t>
            </a:r>
            <a:r>
              <a:rPr lang="en-US" altLang="zh-CN" sz="1600" dirty="0" err="1">
                <a:solidFill>
                  <a:schemeClr val="bg1"/>
                </a:solidFill>
              </a:rPr>
              <a:t>SogouQ.sample</a:t>
            </a:r>
            <a:r>
              <a:rPr lang="en-US" altLang="zh-CN" sz="1600" dirty="0" smtClean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rdd</a:t>
            </a:r>
            <a:r>
              <a:rPr lang="en-US" altLang="zh-CN" sz="1600" dirty="0">
                <a:solidFill>
                  <a:schemeClr val="bg1"/>
                </a:solidFill>
              </a:rPr>
              <a:t>: </a:t>
            </a:r>
            <a:r>
              <a:rPr lang="en-US" altLang="zh-CN" sz="1600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sz="1600" dirty="0">
                <a:solidFill>
                  <a:schemeClr val="bg1"/>
                </a:solidFill>
              </a:rPr>
              <a:t>[String] = hdfs://hadoop1:9000/user/spark/SogouQ.sample </a:t>
            </a:r>
            <a:r>
              <a:rPr lang="en-US" altLang="zh-CN" sz="1600" dirty="0" err="1">
                <a:solidFill>
                  <a:schemeClr val="bg1"/>
                </a:solidFill>
              </a:rPr>
              <a:t>MapPartitionsRDD</a:t>
            </a:r>
            <a:r>
              <a:rPr lang="en-US" altLang="zh-CN" sz="1600" dirty="0">
                <a:solidFill>
                  <a:schemeClr val="bg1"/>
                </a:solidFill>
              </a:rPr>
              <a:t>[1] at </a:t>
            </a:r>
            <a:r>
              <a:rPr lang="en-US" altLang="zh-CN" sz="1600" dirty="0" err="1">
                <a:solidFill>
                  <a:schemeClr val="bg1"/>
                </a:solidFill>
              </a:rPr>
              <a:t>textFile</a:t>
            </a:r>
            <a:r>
              <a:rPr lang="en-US" altLang="zh-CN" sz="1600" dirty="0">
                <a:solidFill>
                  <a:schemeClr val="bg1"/>
                </a:solidFill>
              </a:rPr>
              <a:t> at &lt;console&gt;:</a:t>
            </a:r>
            <a:r>
              <a:rPr lang="en-US" altLang="zh-CN" sz="1600" dirty="0" smtClean="0">
                <a:solidFill>
                  <a:schemeClr val="bg1"/>
                </a:solidFill>
              </a:rPr>
              <a:t>24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scala&gt; rdd.cache</a:t>
            </a:r>
            <a:r>
              <a:rPr lang="zh-CN" altLang="en-US" sz="1600" dirty="0" smtClean="0">
                <a:solidFill>
                  <a:schemeClr val="bg1"/>
                </a:solidFill>
              </a:rPr>
              <a:t>()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res0</a:t>
            </a:r>
            <a:r>
              <a:rPr lang="en-US" altLang="zh-CN" sz="1600" dirty="0">
                <a:solidFill>
                  <a:schemeClr val="bg1"/>
                </a:solidFill>
              </a:rPr>
              <a:t>: </a:t>
            </a:r>
            <a:r>
              <a:rPr lang="en-US" altLang="zh-CN" sz="1600" dirty="0" err="1">
                <a:solidFill>
                  <a:schemeClr val="bg1"/>
                </a:solidFill>
              </a:rPr>
              <a:t>rdd.type</a:t>
            </a:r>
            <a:r>
              <a:rPr lang="en-US" altLang="zh-CN" sz="1600" dirty="0">
                <a:solidFill>
                  <a:schemeClr val="bg1"/>
                </a:solidFill>
              </a:rPr>
              <a:t> = hdfs://hadoop1:9000/user/spark/SogouQ.sample </a:t>
            </a:r>
            <a:r>
              <a:rPr lang="en-US" altLang="zh-CN" sz="1600" dirty="0" err="1">
                <a:solidFill>
                  <a:schemeClr val="bg1"/>
                </a:solidFill>
              </a:rPr>
              <a:t>MapPartitionsRDD</a:t>
            </a:r>
            <a:r>
              <a:rPr lang="en-US" altLang="zh-CN" sz="1600" dirty="0">
                <a:solidFill>
                  <a:schemeClr val="bg1"/>
                </a:solidFill>
              </a:rPr>
              <a:t>[1] at </a:t>
            </a:r>
            <a:r>
              <a:rPr lang="en-US" altLang="zh-CN" sz="1600" dirty="0" err="1">
                <a:solidFill>
                  <a:schemeClr val="bg1"/>
                </a:solidFill>
              </a:rPr>
              <a:t>textFile</a:t>
            </a:r>
            <a:r>
              <a:rPr lang="en-US" altLang="zh-CN" sz="1600" dirty="0">
                <a:solidFill>
                  <a:schemeClr val="bg1"/>
                </a:solidFill>
              </a:rPr>
              <a:t> at &lt;console&gt;:</a:t>
            </a:r>
            <a:r>
              <a:rPr lang="en-US" altLang="zh-CN" sz="1600" dirty="0" smtClean="0">
                <a:solidFill>
                  <a:schemeClr val="bg1"/>
                </a:solidFill>
              </a:rPr>
              <a:t>24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scala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en-US" altLang="zh-CN" sz="1600" dirty="0" err="1">
                <a:solidFill>
                  <a:schemeClr val="bg1"/>
                </a:solidFill>
              </a:rPr>
              <a:t>val</a:t>
            </a:r>
            <a:r>
              <a:rPr lang="en-US" altLang="zh-CN" sz="1600" dirty="0">
                <a:solidFill>
                  <a:schemeClr val="bg1"/>
                </a:solidFill>
              </a:rPr>
              <a:t> rdd2=</a:t>
            </a:r>
            <a:r>
              <a:rPr lang="en-US" altLang="zh-CN" sz="1600" dirty="0" err="1">
                <a:solidFill>
                  <a:schemeClr val="bg1"/>
                </a:solidFill>
              </a:rPr>
              <a:t>rdd.map</a:t>
            </a:r>
            <a:r>
              <a:rPr lang="en-US" altLang="zh-CN" sz="1600" dirty="0">
                <a:solidFill>
                  <a:schemeClr val="bg1"/>
                </a:solidFill>
              </a:rPr>
              <a:t>(_.split('\t')).filter(_.length==5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rdd2</a:t>
            </a:r>
            <a:r>
              <a:rPr lang="en-US" altLang="zh-CN" sz="1600" dirty="0">
                <a:solidFill>
                  <a:schemeClr val="bg1"/>
                </a:solidFill>
              </a:rPr>
              <a:t>: </a:t>
            </a:r>
            <a:r>
              <a:rPr lang="en-US" altLang="zh-CN" sz="1600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sz="1600" dirty="0">
                <a:solidFill>
                  <a:schemeClr val="bg1"/>
                </a:solidFill>
              </a:rPr>
              <a:t>[Array[String]] = </a:t>
            </a:r>
            <a:r>
              <a:rPr lang="en-US" altLang="zh-CN" sz="1600" dirty="0" err="1">
                <a:solidFill>
                  <a:schemeClr val="bg1"/>
                </a:solidFill>
              </a:rPr>
              <a:t>MapPartitionsRDD</a:t>
            </a:r>
            <a:r>
              <a:rPr lang="en-US" altLang="zh-CN" sz="1600" dirty="0">
                <a:solidFill>
                  <a:schemeClr val="bg1"/>
                </a:solidFill>
              </a:rPr>
              <a:t>[3] at filter at &lt;console&gt;:</a:t>
            </a:r>
            <a:r>
              <a:rPr lang="en-US" altLang="zh-CN" sz="1600" dirty="0" smtClean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6" name="矩形 15"/>
          <p:cNvSpPr/>
          <p:nvPr/>
        </p:nvSpPr>
        <p:spPr>
          <a:xfrm>
            <a:off x="215277" y="0"/>
            <a:ext cx="11151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6</a:t>
            </a:r>
            <a:r>
              <a:rPr lang="zh-CN" altLang="en-US" sz="4000" dirty="0"/>
              <a:t>、综合： </a:t>
            </a:r>
            <a:r>
              <a:rPr lang="en-US" altLang="zh-CN" sz="4000" dirty="0" smtClean="0"/>
              <a:t>Spark</a:t>
            </a:r>
            <a:r>
              <a:rPr lang="zh-CN" altLang="en-US" sz="4000" dirty="0" smtClean="0"/>
              <a:t>分析</a:t>
            </a:r>
            <a:r>
              <a:rPr lang="en-US" altLang="zh-CN" sz="4000" dirty="0" smtClean="0"/>
              <a:t>HDFS</a:t>
            </a:r>
            <a:r>
              <a:rPr lang="zh-CN" altLang="en-US" sz="4000" dirty="0" smtClean="0"/>
              <a:t>中文件：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1120726" y="5358895"/>
            <a:ext cx="8250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过滤每行为 </a:t>
            </a:r>
            <a:r>
              <a:rPr lang="en-US" altLang="zh-CN" dirty="0" smtClean="0"/>
              <a:t>5 </a:t>
            </a:r>
            <a:r>
              <a:rPr lang="zh-CN" altLang="en-US" dirty="0"/>
              <a:t>个字段 的</a:t>
            </a:r>
            <a:r>
              <a:rPr lang="zh-CN" altLang="en-US" dirty="0" smtClean="0"/>
              <a:t>数据，过滤垃圾数据，不符合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个字段即为非法的过滤。</a:t>
            </a:r>
            <a:endParaRPr lang="en-US" altLang="zh-CN" dirty="0"/>
          </a:p>
          <a:p>
            <a:r>
              <a:rPr lang="zh-CN" altLang="en-US" dirty="0" smtClean="0"/>
              <a:t>接下一页：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4966" y="2843089"/>
            <a:ext cx="642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：查询</a:t>
            </a:r>
            <a:r>
              <a:rPr lang="zh-CN" altLang="en-US" dirty="0"/>
              <a:t>搜索结果排名第 </a:t>
            </a:r>
            <a:r>
              <a:rPr lang="en-US" altLang="zh-CN" dirty="0"/>
              <a:t>1 </a:t>
            </a:r>
            <a:r>
              <a:rPr lang="zh-CN" altLang="en-US" dirty="0"/>
              <a:t>点击次序排在第 </a:t>
            </a:r>
            <a:r>
              <a:rPr lang="en-US" altLang="zh-CN" dirty="0"/>
              <a:t>2 </a:t>
            </a:r>
            <a:r>
              <a:rPr lang="zh-CN" altLang="en-US" dirty="0"/>
              <a:t>的</a:t>
            </a:r>
            <a:r>
              <a:rPr lang="zh-CN" altLang="en-US" dirty="0" smtClean="0"/>
              <a:t>数据：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14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5277" y="0"/>
            <a:ext cx="11151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6</a:t>
            </a:r>
            <a:r>
              <a:rPr lang="zh-CN" altLang="en-US" sz="4000" dirty="0"/>
              <a:t>、综合： </a:t>
            </a:r>
            <a:r>
              <a:rPr lang="en-US" altLang="zh-CN" sz="4000" dirty="0" smtClean="0"/>
              <a:t>Spark</a:t>
            </a:r>
            <a:r>
              <a:rPr lang="zh-CN" altLang="en-US" sz="4000" dirty="0" smtClean="0"/>
              <a:t>分析</a:t>
            </a:r>
            <a:r>
              <a:rPr lang="en-US" altLang="zh-CN" sz="4000" dirty="0" smtClean="0"/>
              <a:t>HDFS</a:t>
            </a:r>
            <a:r>
              <a:rPr lang="zh-CN" altLang="en-US" sz="4000" dirty="0" smtClean="0"/>
              <a:t>中文件：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653738" y="977037"/>
            <a:ext cx="11220762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scala&gt; val rdd2=rdd.map(_.split('\t')).filter(_.length==5) 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rdd2: org.apache.spark.rdd.RDD[Array[String]] = MapPartitionsRDD</a:t>
            </a:r>
            <a:r>
              <a:rPr lang="zh-CN" altLang="en-US" sz="1600" dirty="0" smtClean="0">
                <a:solidFill>
                  <a:schemeClr val="bg1"/>
                </a:solidFill>
              </a:rPr>
              <a:t>[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</a:rPr>
              <a:t>] </a:t>
            </a:r>
            <a:r>
              <a:rPr lang="zh-CN" altLang="en-US" sz="1600" dirty="0">
                <a:solidFill>
                  <a:schemeClr val="bg1"/>
                </a:solidFill>
              </a:rPr>
              <a:t>at filter at &lt;console&gt;:26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scala&gt; rdd2.count()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res9: Long = </a:t>
            </a:r>
            <a:r>
              <a:rPr lang="zh-CN" altLang="en-US" sz="1600" dirty="0" smtClean="0">
                <a:solidFill>
                  <a:schemeClr val="bg1"/>
                </a:solidFill>
              </a:rPr>
              <a:t>10000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scala</a:t>
            </a:r>
            <a:r>
              <a:rPr lang="en-US" altLang="zh-CN" sz="1600" dirty="0">
                <a:solidFill>
                  <a:schemeClr val="bg1"/>
                </a:solidFill>
              </a:rPr>
              <a:t>&gt; rdd2.first()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18/03/15 16:52:22 WARN Executor: 1 block locks were not released by TID = 18: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[rdd_1_0]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res11: Array[String] = Array(00:00:00, 2982199073774412, [360</a:t>
            </a:r>
            <a:r>
              <a:rPr lang="zh-CN" altLang="en-US" sz="1600" dirty="0">
                <a:solidFill>
                  <a:schemeClr val="bg1"/>
                </a:solidFill>
              </a:rPr>
              <a:t>安全卫士</a:t>
            </a:r>
            <a:r>
              <a:rPr lang="en-US" altLang="zh-CN" sz="1600" dirty="0">
                <a:solidFill>
                  <a:schemeClr val="bg1"/>
                </a:solidFill>
              </a:rPr>
              <a:t>], 8 3, download.it.com.cn/</a:t>
            </a:r>
            <a:r>
              <a:rPr lang="en-US" altLang="zh-CN" sz="1600" dirty="0" err="1">
                <a:solidFill>
                  <a:schemeClr val="bg1"/>
                </a:solidFill>
              </a:rPr>
              <a:t>softweb</a:t>
            </a:r>
            <a:r>
              <a:rPr lang="en-US" altLang="zh-CN" sz="1600" dirty="0">
                <a:solidFill>
                  <a:schemeClr val="bg1"/>
                </a:solidFill>
              </a:rPr>
              <a:t>/software/firewall/antivirus/20067/17938.html)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scala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rdd3 </a:t>
            </a:r>
            <a:r>
              <a:rPr lang="en-US" altLang="zh-CN" sz="1600" dirty="0">
                <a:solidFill>
                  <a:schemeClr val="bg1"/>
                </a:solidFill>
              </a:rPr>
              <a:t>= rdd2.filter(_(3).split(' ')(0).</a:t>
            </a:r>
            <a:r>
              <a:rPr lang="en-US" altLang="zh-CN" sz="1600" dirty="0" err="1">
                <a:solidFill>
                  <a:schemeClr val="bg1"/>
                </a:solidFill>
              </a:rPr>
              <a:t>toInt</a:t>
            </a:r>
            <a:r>
              <a:rPr lang="en-US" altLang="zh-CN" sz="1600" dirty="0">
                <a:solidFill>
                  <a:schemeClr val="bg1"/>
                </a:solidFill>
              </a:rPr>
              <a:t> == 1).filter(_(3).split(' ')(1).</a:t>
            </a:r>
            <a:r>
              <a:rPr lang="en-US" altLang="zh-CN" sz="1600" dirty="0" err="1">
                <a:solidFill>
                  <a:schemeClr val="bg1"/>
                </a:solidFill>
              </a:rPr>
              <a:t>toInt</a:t>
            </a:r>
            <a:r>
              <a:rPr lang="en-US" altLang="zh-CN" sz="1600" dirty="0">
                <a:solidFill>
                  <a:schemeClr val="bg1"/>
                </a:solidFill>
              </a:rPr>
              <a:t> == 2)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rdd3: </a:t>
            </a:r>
            <a:r>
              <a:rPr lang="en-US" altLang="zh-CN" sz="1600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sz="1600" dirty="0">
                <a:solidFill>
                  <a:schemeClr val="bg1"/>
                </a:solidFill>
              </a:rPr>
              <a:t>[Array[String]] = </a:t>
            </a:r>
            <a:r>
              <a:rPr lang="en-US" altLang="zh-CN" sz="1600" dirty="0" err="1">
                <a:solidFill>
                  <a:schemeClr val="bg1"/>
                </a:solidFill>
              </a:rPr>
              <a:t>MapPartitionsRDD</a:t>
            </a:r>
            <a:r>
              <a:rPr lang="en-US" altLang="zh-CN" sz="1600" dirty="0">
                <a:solidFill>
                  <a:schemeClr val="bg1"/>
                </a:solidFill>
              </a:rPr>
              <a:t>[28] at filter at &lt;console&gt;:28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scala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en-US" altLang="zh-CN" sz="1600" dirty="0" smtClean="0">
                <a:solidFill>
                  <a:schemeClr val="bg1"/>
                </a:solidFill>
              </a:rPr>
              <a:t>rdd3.count</a:t>
            </a:r>
            <a:r>
              <a:rPr lang="en-US" altLang="zh-CN" sz="16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res24: Long = </a:t>
            </a:r>
            <a:r>
              <a:rPr lang="en-US" altLang="zh-CN" sz="1600" dirty="0" smtClean="0">
                <a:solidFill>
                  <a:schemeClr val="bg1"/>
                </a:solidFill>
              </a:rPr>
              <a:t>390</a:t>
            </a:r>
          </a:p>
        </p:txBody>
      </p:sp>
      <p:sp>
        <p:nvSpPr>
          <p:cNvPr id="9" name="矩形 8"/>
          <p:cNvSpPr/>
          <p:nvPr/>
        </p:nvSpPr>
        <p:spPr>
          <a:xfrm>
            <a:off x="3557590" y="6000710"/>
            <a:ext cx="716093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小提示：</a:t>
            </a:r>
            <a:r>
              <a:rPr lang="en-US" altLang="zh-CN" dirty="0" smtClean="0"/>
              <a:t>rdd3.toDebugString </a:t>
            </a:r>
            <a:r>
              <a:rPr lang="zh-CN" altLang="en-US" dirty="0"/>
              <a:t>可以查看 </a:t>
            </a:r>
            <a:r>
              <a:rPr lang="en-US" altLang="zh-CN" dirty="0"/>
              <a:t>rdd3 </a:t>
            </a:r>
            <a:r>
              <a:rPr lang="zh-CN" altLang="en-US" dirty="0"/>
              <a:t>的 </a:t>
            </a:r>
            <a:r>
              <a:rPr lang="en-US" altLang="zh-CN" dirty="0"/>
              <a:t>RDD </a:t>
            </a:r>
            <a:r>
              <a:rPr lang="zh-CN" altLang="en-US" dirty="0"/>
              <a:t>详细变换</a:t>
            </a:r>
            <a:r>
              <a:rPr lang="zh-CN" altLang="en-US" dirty="0" smtClean="0"/>
              <a:t>过程。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8338" y="5425802"/>
            <a:ext cx="323678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答案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：数据为</a:t>
            </a:r>
            <a:r>
              <a:rPr lang="en-US" altLang="zh-CN" dirty="0" smtClean="0"/>
              <a:t>390</a:t>
            </a:r>
            <a:r>
              <a:rPr lang="zh-CN" altLang="en-US" dirty="0" smtClean="0"/>
              <a:t>条符合的。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54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3586" y="913111"/>
            <a:ext cx="7795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问题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Session </a:t>
            </a:r>
            <a:r>
              <a:rPr lang="zh-CN" altLang="en-US" sz="2000" dirty="0"/>
              <a:t>查询次数排行</a:t>
            </a:r>
            <a:r>
              <a:rPr lang="zh-CN" altLang="en-US" sz="2000" dirty="0" smtClean="0"/>
              <a:t>榜，并把查询结果</a:t>
            </a:r>
            <a:r>
              <a:rPr lang="zh-CN" altLang="en-US" sz="2000" dirty="0"/>
              <a:t>保存在 </a:t>
            </a:r>
            <a:r>
              <a:rPr lang="en-US" altLang="zh-CN" sz="2000" dirty="0"/>
              <a:t>HDFS </a:t>
            </a:r>
            <a:r>
              <a:rPr lang="zh-CN" altLang="en-US" sz="2000" dirty="0" smtClean="0"/>
              <a:t>中？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15277" y="0"/>
            <a:ext cx="11151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6</a:t>
            </a:r>
            <a:r>
              <a:rPr lang="zh-CN" altLang="en-US" sz="4000" dirty="0"/>
              <a:t>、综合： </a:t>
            </a:r>
            <a:r>
              <a:rPr lang="en-US" altLang="zh-CN" sz="4000" dirty="0" smtClean="0"/>
              <a:t>Spark</a:t>
            </a:r>
            <a:r>
              <a:rPr lang="zh-CN" altLang="en-US" sz="4000" dirty="0" smtClean="0"/>
              <a:t>分析</a:t>
            </a:r>
            <a:r>
              <a:rPr lang="en-US" altLang="zh-CN" sz="4000" dirty="0" smtClean="0"/>
              <a:t>HDFS</a:t>
            </a:r>
            <a:r>
              <a:rPr lang="zh-CN" altLang="en-US" sz="4000" dirty="0" smtClean="0"/>
              <a:t>中文件：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873586" y="4058139"/>
            <a:ext cx="95123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s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cala</a:t>
            </a:r>
            <a:r>
              <a:rPr lang="en-US" altLang="zh-CN" sz="1600" dirty="0" smtClean="0">
                <a:solidFill>
                  <a:schemeClr val="bg1"/>
                </a:solidFill>
              </a:rPr>
              <a:t>&gt;rdd4.saveAsTextFile</a:t>
            </a:r>
            <a:r>
              <a:rPr lang="en-US" altLang="zh-CN" sz="1600" dirty="0">
                <a:solidFill>
                  <a:schemeClr val="bg1"/>
                </a:solidFill>
              </a:rPr>
              <a:t>("</a:t>
            </a:r>
            <a:r>
              <a:rPr lang="en-US" altLang="zh-CN" sz="1600" dirty="0" err="1">
                <a:solidFill>
                  <a:schemeClr val="bg1"/>
                </a:solidFill>
              </a:rPr>
              <a:t>hdfs</a:t>
            </a:r>
            <a:r>
              <a:rPr lang="en-US" altLang="zh-CN" sz="1600" dirty="0">
                <a:solidFill>
                  <a:schemeClr val="bg1"/>
                </a:solidFill>
              </a:rPr>
              <a:t>://</a:t>
            </a:r>
            <a:r>
              <a:rPr lang="en-US" altLang="zh-CN" sz="1600" dirty="0" smtClean="0">
                <a:solidFill>
                  <a:schemeClr val="bg1"/>
                </a:solidFill>
              </a:rPr>
              <a:t>hadoop1:9000/user/spark/output1")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5920" y="5467050"/>
            <a:ext cx="754565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-apple-system"/>
              </a:rPr>
              <a:t>._n </a:t>
            </a:r>
            <a:r>
              <a:rPr lang="zh-CN" altLang="en-US" dirty="0">
                <a:latin typeface="-apple-system"/>
              </a:rPr>
              <a:t>为获取元组第</a:t>
            </a:r>
            <a:r>
              <a:rPr lang="en-US" altLang="zh-CN" dirty="0">
                <a:latin typeface="-apple-system"/>
              </a:rPr>
              <a:t>n</a:t>
            </a:r>
            <a:r>
              <a:rPr lang="zh-CN" altLang="en-US" dirty="0" smtClean="0">
                <a:latin typeface="-apple-system"/>
              </a:rPr>
              <a:t>项， </a:t>
            </a:r>
            <a:r>
              <a:rPr lang="zh-CN" altLang="en-US" dirty="0" smtClean="0"/>
              <a:t>map</a:t>
            </a:r>
            <a:r>
              <a:rPr lang="zh-CN" altLang="en-US" dirty="0"/>
              <a:t>(x=&gt;(x._2,x._1</a:t>
            </a:r>
            <a:r>
              <a:rPr lang="zh-CN" altLang="en-US" dirty="0" smtClean="0"/>
              <a:t>))为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交互。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3586" y="1503594"/>
            <a:ext cx="10899314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scala&gt; var rdd4 = rdd2.map(x=&gt;(x(1),1)).reduceByKey(_+_).map(x=&gt;(x._2,x._1)).sortByKey(false).map(x=&gt;(x._2,x._1))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rdd4: org.apache.spark.rdd.RDD[(String, Int)] = MapPartitionsRDD[15] at map at &lt;console&gt;:28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scala&gt; rdd4.count()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res17: Long = 4787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scala&gt; rdd4.first()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res18: (String, Int) = (1011517038707826,27)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scala&gt; </a:t>
            </a:r>
          </a:p>
        </p:txBody>
      </p:sp>
      <p:sp>
        <p:nvSpPr>
          <p:cNvPr id="8" name="矩形 7"/>
          <p:cNvSpPr/>
          <p:nvPr/>
        </p:nvSpPr>
        <p:spPr>
          <a:xfrm>
            <a:off x="873585" y="4531762"/>
            <a:ext cx="10493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合并文件：</a:t>
            </a:r>
            <a:endParaRPr lang="en-US" altLang="zh-CN" dirty="0" smtClean="0"/>
          </a:p>
          <a:p>
            <a:r>
              <a:rPr lang="zh-CN" altLang="en-US" dirty="0" smtClean="0"/>
              <a:t>[</a:t>
            </a:r>
            <a:r>
              <a:rPr lang="zh-CN" altLang="en-US" dirty="0"/>
              <a:t>root@hadoop1 yao]# hadoop fs -getmerge /user/spark/output2 /home/yao/</a:t>
            </a:r>
            <a:r>
              <a:rPr lang="zh-CN" altLang="en-US" dirty="0" smtClean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87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285" y="1238261"/>
            <a:ext cx="4817344" cy="341632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答案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/>
              <a:t>root@hadoop1 </a:t>
            </a:r>
            <a:r>
              <a:rPr lang="en-US" altLang="zh-CN" dirty="0" err="1"/>
              <a:t>yao</a:t>
            </a:r>
            <a:r>
              <a:rPr lang="en-US" altLang="zh-CN" dirty="0"/>
              <a:t>]# head /home/</a:t>
            </a:r>
            <a:r>
              <a:rPr lang="en-US" altLang="zh-CN" dirty="0" err="1"/>
              <a:t>yao</a:t>
            </a:r>
            <a:r>
              <a:rPr lang="en-US" altLang="zh-CN" dirty="0"/>
              <a:t>/result </a:t>
            </a:r>
          </a:p>
          <a:p>
            <a:r>
              <a:rPr lang="en-US" altLang="zh-CN" dirty="0"/>
              <a:t>(1011517038707826,27)</a:t>
            </a:r>
          </a:p>
          <a:p>
            <a:r>
              <a:rPr lang="en-US" altLang="zh-CN" dirty="0"/>
              <a:t>(7230120314300312,23)</a:t>
            </a:r>
          </a:p>
          <a:p>
            <a:r>
              <a:rPr lang="en-US" altLang="zh-CN" dirty="0"/>
              <a:t>(9026201537815861,19)</a:t>
            </a:r>
          </a:p>
          <a:p>
            <a:r>
              <a:rPr lang="en-US" altLang="zh-CN" dirty="0"/>
              <a:t>(7650543509505572,19)</a:t>
            </a:r>
          </a:p>
          <a:p>
            <a:r>
              <a:rPr lang="en-US" altLang="zh-CN" dirty="0"/>
              <a:t>(2512392400865138,19)</a:t>
            </a:r>
          </a:p>
          <a:p>
            <a:r>
              <a:rPr lang="en-US" altLang="zh-CN" dirty="0"/>
              <a:t>(2091027677053418,17)</a:t>
            </a:r>
          </a:p>
          <a:p>
            <a:r>
              <a:rPr lang="en-US" altLang="zh-CN" dirty="0"/>
              <a:t>(9882234129973235,17)</a:t>
            </a:r>
          </a:p>
          <a:p>
            <a:r>
              <a:rPr lang="en-US" altLang="zh-CN" dirty="0"/>
              <a:t>(1251665057098315,16)</a:t>
            </a:r>
          </a:p>
          <a:p>
            <a:r>
              <a:rPr lang="en-US" altLang="zh-CN" dirty="0"/>
              <a:t>(03151010454922942,16)</a:t>
            </a:r>
          </a:p>
          <a:p>
            <a:r>
              <a:rPr lang="en-US" altLang="zh-CN" dirty="0"/>
              <a:t>(36118470827709276,16)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5277" y="0"/>
            <a:ext cx="11151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6</a:t>
            </a:r>
            <a:r>
              <a:rPr lang="zh-CN" altLang="en-US" sz="4000" dirty="0"/>
              <a:t>、综合： </a:t>
            </a:r>
            <a:r>
              <a:rPr lang="en-US" altLang="zh-CN" sz="4000" dirty="0" smtClean="0"/>
              <a:t>Spark</a:t>
            </a:r>
            <a:r>
              <a:rPr lang="zh-CN" altLang="en-US" sz="4000" dirty="0" smtClean="0"/>
              <a:t>分析</a:t>
            </a:r>
            <a:r>
              <a:rPr lang="en-US" altLang="zh-CN" sz="4000" dirty="0" smtClean="0"/>
              <a:t>HDFS</a:t>
            </a:r>
            <a:r>
              <a:rPr lang="zh-CN" altLang="en-US" sz="4000" dirty="0" smtClean="0"/>
              <a:t>中文件：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17647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11151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*</a:t>
            </a:r>
            <a:r>
              <a:rPr lang="en-US" altLang="zh-CN" sz="4000" dirty="0" smtClean="0"/>
              <a:t>6</a:t>
            </a:r>
            <a:r>
              <a:rPr lang="zh-CN" altLang="en-US" sz="4000" dirty="0" smtClean="0"/>
              <a:t>、思考作业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873586" y="913111"/>
            <a:ext cx="6811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问题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：热点新闻排行榜，并把查询结果</a:t>
            </a:r>
            <a:r>
              <a:rPr lang="zh-CN" altLang="en-US" sz="2000" dirty="0"/>
              <a:t>保存在 </a:t>
            </a:r>
            <a:r>
              <a:rPr lang="en-US" altLang="zh-CN" sz="2000" dirty="0"/>
              <a:t>HDFS </a:t>
            </a:r>
            <a:r>
              <a:rPr lang="zh-CN" altLang="en-US" sz="2000" dirty="0" smtClean="0"/>
              <a:t>中？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73586" y="16532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[root@hadoop1 yao]# head /home/yao/result                                   </a:t>
            </a:r>
          </a:p>
          <a:p>
            <a:r>
              <a:rPr lang="zh-CN" altLang="en-US" dirty="0"/>
              <a:t>([汶川地震原因],335)</a:t>
            </a:r>
          </a:p>
          <a:p>
            <a:r>
              <a:rPr lang="zh-CN" altLang="en-US" dirty="0"/>
              <a:t>([哄抢救灾物资],308)</a:t>
            </a:r>
          </a:p>
          <a:p>
            <a:r>
              <a:rPr lang="zh-CN" altLang="en-US" dirty="0"/>
              <a:t>([封杀莎朗斯通],110)</a:t>
            </a:r>
          </a:p>
          <a:p>
            <a:r>
              <a:rPr lang="zh-CN" altLang="en-US" dirty="0"/>
              <a:t>([印尼排华是怎么回事],77)</a:t>
            </a:r>
          </a:p>
          <a:p>
            <a:r>
              <a:rPr lang="zh-CN" altLang="en-US" dirty="0"/>
              <a:t>([朝鲜能不能打败韩国],60)</a:t>
            </a:r>
          </a:p>
          <a:p>
            <a:r>
              <a:rPr lang="zh-CN" altLang="en-US" dirty="0"/>
              <a:t>([杨丞琳辱华惨痛下场],48)</a:t>
            </a:r>
          </a:p>
          <a:p>
            <a:r>
              <a:rPr lang="zh-CN" altLang="en-US" dirty="0"/>
              <a:t>([印尼残害女华人+图片],47</a:t>
            </a:r>
            <a:r>
              <a:rPr lang="zh-CN" altLang="en-US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2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Spark</a:t>
            </a:r>
            <a:r>
              <a:rPr lang="zh-CN" altLang="en-US" sz="4000" dirty="0" smtClean="0"/>
              <a:t>基本</a:t>
            </a:r>
            <a:r>
              <a:rPr lang="zh-CN" altLang="en-US" sz="4000" dirty="0"/>
              <a:t>概念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04" y="1509952"/>
            <a:ext cx="7095238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0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Spark</a:t>
            </a:r>
            <a:r>
              <a:rPr lang="zh-CN" altLang="en-US" sz="4000" dirty="0" smtClean="0"/>
              <a:t>安装配置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055366" y="1164811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下载地址：http</a:t>
            </a:r>
            <a:r>
              <a:rPr lang="zh-CN" altLang="en-US" dirty="0"/>
              <a:t>://spark.apache.org/downloads.html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5" y="1741515"/>
            <a:ext cx="9917623" cy="24765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55365" y="44254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black Verdana"/>
              </a:rPr>
              <a:t>并解</a:t>
            </a:r>
            <a:r>
              <a:rPr lang="zh-CN" altLang="en-US" b="1" dirty="0">
                <a:latin typeface="black Verdana"/>
              </a:rPr>
              <a:t>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1265" y="4882338"/>
            <a:ext cx="508126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lack Verdana"/>
              </a:rPr>
              <a:t>tar -</a:t>
            </a:r>
            <a:r>
              <a:rPr lang="en-US" altLang="zh-CN" dirty="0" err="1">
                <a:solidFill>
                  <a:schemeClr val="bg1"/>
                </a:solidFill>
                <a:latin typeface="black Verdana"/>
              </a:rPr>
              <a:t>zxvf</a:t>
            </a:r>
            <a:r>
              <a:rPr lang="en-US" altLang="zh-CN" dirty="0">
                <a:solidFill>
                  <a:schemeClr val="bg1"/>
                </a:solidFill>
                <a:latin typeface="black Verdana"/>
              </a:rPr>
              <a:t> </a:t>
            </a:r>
            <a:r>
              <a:rPr lang="en-US" altLang="zh-CN" dirty="0" smtClean="0">
                <a:solidFill>
                  <a:schemeClr val="bg1"/>
                </a:solidFill>
                <a:latin typeface="black Verdana"/>
              </a:rPr>
              <a:t>spark-2.0.1-bin-hadoop2.7.tgz</a:t>
            </a:r>
            <a:endParaRPr lang="en-US" altLang="zh-CN" dirty="0">
              <a:solidFill>
                <a:schemeClr val="bg1"/>
              </a:solidFill>
              <a:latin typeface="black 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0251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Spark</a:t>
            </a:r>
            <a:r>
              <a:rPr lang="zh-CN" altLang="en-US" sz="4000" dirty="0" smtClean="0"/>
              <a:t>安装配置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893718" y="1132199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PingFang SC"/>
              </a:rPr>
              <a:t>配置环境变量</a:t>
            </a:r>
            <a:endParaRPr lang="zh-CN" altLang="en-US" b="1" i="0" dirty="0">
              <a:effectLst/>
              <a:latin typeface="PingFang SC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290" y="17326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vi /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/profile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# spark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2.0.1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export SPARK_HOME=/home/spark2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export PATH=$PATH:$SPARK_HOME/bin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保存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退出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重新编译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profile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source /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/profile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1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2</a:t>
            </a:r>
            <a:r>
              <a:rPr lang="zh-CN" altLang="en-US" sz="4000" dirty="0"/>
              <a:t>、 </a:t>
            </a:r>
            <a:r>
              <a:rPr lang="en-US" altLang="zh-CN" sz="4000" dirty="0" smtClean="0"/>
              <a:t>Spark</a:t>
            </a:r>
            <a:r>
              <a:rPr lang="zh-CN" altLang="en-US" sz="4000" dirty="0" smtClean="0"/>
              <a:t>安装配置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893718" y="1132199"/>
            <a:ext cx="5188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/>
              <a:t>配置文件</a:t>
            </a:r>
            <a:r>
              <a:rPr lang="en-US" altLang="zh-CN" b="1" dirty="0" smtClean="0"/>
              <a:t>spark-env.sh   (/home/spark2/</a:t>
            </a:r>
            <a:r>
              <a:rPr lang="en-US" altLang="zh-CN" b="1" dirty="0" err="1" smtClean="0"/>
              <a:t>conf</a:t>
            </a:r>
            <a:r>
              <a:rPr lang="en-US" altLang="zh-CN" b="1" dirty="0"/>
              <a:t>)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710" y="1676736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>spark-env.sh</a:t>
            </a:r>
            <a:endParaRPr lang="en-US" altLang="zh-CN" dirty="0">
              <a:solidFill>
                <a:schemeClr val="bg1"/>
              </a:solidFill>
              <a:latin typeface="black Verdana"/>
            </a:endParaRPr>
          </a:p>
          <a:p>
            <a:r>
              <a:rPr lang="en-US" altLang="zh-CN" b="1" dirty="0" err="1">
                <a:solidFill>
                  <a:schemeClr val="bg1"/>
                </a:solidFill>
                <a:latin typeface="black Verdana"/>
              </a:rPr>
              <a:t>cp</a:t>
            </a:r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black Verdana"/>
              </a:rPr>
              <a:t>spark-</a:t>
            </a:r>
            <a:r>
              <a:rPr lang="en-US" altLang="zh-CN" b="1" dirty="0" err="1" smtClean="0">
                <a:solidFill>
                  <a:schemeClr val="bg1"/>
                </a:solidFill>
                <a:latin typeface="black Verdana"/>
              </a:rPr>
              <a:t>env.sh.template</a:t>
            </a:r>
            <a:r>
              <a:rPr lang="en-US" altLang="zh-CN" b="1" dirty="0" smtClean="0">
                <a:solidFill>
                  <a:schemeClr val="bg1"/>
                </a:solidFill>
                <a:latin typeface="black Verdan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>spark-env.sh</a:t>
            </a:r>
          </a:p>
        </p:txBody>
      </p:sp>
      <p:sp>
        <p:nvSpPr>
          <p:cNvPr id="6" name="矩形 5"/>
          <p:cNvSpPr/>
          <p:nvPr/>
        </p:nvSpPr>
        <p:spPr>
          <a:xfrm>
            <a:off x="1130709" y="2613030"/>
            <a:ext cx="913416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>vi spark-env.sh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>export </a:t>
            </a:r>
            <a:r>
              <a:rPr lang="en-US" altLang="zh-CN" b="1" dirty="0" smtClean="0">
                <a:solidFill>
                  <a:schemeClr val="bg1"/>
                </a:solidFill>
                <a:latin typeface="black Verdana"/>
              </a:rPr>
              <a:t>JAVA_HOME=/home/jdk1.8                       # java</a:t>
            </a:r>
            <a:r>
              <a:rPr lang="zh-CN" altLang="en-US" b="1" dirty="0" smtClean="0">
                <a:solidFill>
                  <a:schemeClr val="bg1"/>
                </a:solidFill>
                <a:latin typeface="black Verdana"/>
              </a:rPr>
              <a:t>环境设置</a:t>
            </a:r>
            <a:r>
              <a:rPr lang="en-US" altLang="zh-CN" b="1" dirty="0" smtClean="0">
                <a:solidFill>
                  <a:schemeClr val="bg1"/>
                </a:solidFill>
                <a:latin typeface="black Verdan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black Verdana"/>
              </a:rPr>
            </a:br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>export </a:t>
            </a:r>
            <a:r>
              <a:rPr lang="en-US" altLang="zh-CN" b="1" dirty="0" smtClean="0">
                <a:solidFill>
                  <a:schemeClr val="bg1"/>
                </a:solidFill>
                <a:latin typeface="black Verdana"/>
              </a:rPr>
              <a:t>SPARK_MASTER_HOST=hadoop1                    # </a:t>
            </a:r>
            <a:r>
              <a:rPr lang="zh-CN" altLang="en-US" b="1" dirty="0" smtClean="0">
                <a:solidFill>
                  <a:schemeClr val="bg1"/>
                </a:solidFill>
                <a:latin typeface="black Verdana"/>
              </a:rPr>
              <a:t>或</a:t>
            </a:r>
            <a:r>
              <a:rPr lang="en-US" altLang="zh-CN" b="1" dirty="0" smtClean="0">
                <a:solidFill>
                  <a:schemeClr val="bg1"/>
                </a:solidFill>
                <a:latin typeface="black Verdana"/>
              </a:rPr>
              <a:t>IP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>export </a:t>
            </a:r>
            <a:r>
              <a:rPr lang="en-US" altLang="zh-CN" b="1" dirty="0" smtClean="0">
                <a:solidFill>
                  <a:schemeClr val="bg1"/>
                </a:solidFill>
                <a:latin typeface="black Verdana"/>
              </a:rPr>
              <a:t>SPARK_LOCAL_IP=192.168.25.141                # </a:t>
            </a:r>
            <a:r>
              <a:rPr lang="zh-CN" altLang="en-US" dirty="0" smtClean="0">
                <a:solidFill>
                  <a:schemeClr val="bg1"/>
                </a:solidFill>
              </a:rPr>
              <a:t>机器</a:t>
            </a:r>
            <a:r>
              <a:rPr lang="zh-CN" altLang="en-US" dirty="0">
                <a:solidFill>
                  <a:schemeClr val="bg1"/>
                </a:solidFill>
              </a:rPr>
              <a:t>绑定的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</a:rPr>
              <a:t>地址 </a:t>
            </a:r>
            <a:endParaRPr lang="en-US" altLang="zh-CN" b="1" dirty="0" smtClean="0">
              <a:solidFill>
                <a:schemeClr val="bg1"/>
              </a:solidFill>
              <a:latin typeface="black Verdana"/>
            </a:endParaRPr>
          </a:p>
          <a:p>
            <a:pPr lvl="0"/>
            <a:r>
              <a:rPr lang="zh-CN" altLang="zh-CN" b="1" dirty="0" smtClean="0">
                <a:solidFill>
                  <a:schemeClr val="bg1"/>
                </a:solidFill>
                <a:latin typeface="black Verdana"/>
              </a:rPr>
              <a:t>export </a:t>
            </a:r>
            <a:r>
              <a:rPr lang="zh-CN" altLang="zh-CN" b="1" dirty="0">
                <a:solidFill>
                  <a:schemeClr val="bg1"/>
                </a:solidFill>
                <a:latin typeface="black Verdana"/>
              </a:rPr>
              <a:t>SPARK_WORKER_MEMORY=1g </a:t>
            </a:r>
            <a:r>
              <a:rPr lang="en-US" altLang="zh-CN" b="1" dirty="0" smtClean="0">
                <a:solidFill>
                  <a:schemeClr val="bg1"/>
                </a:solidFill>
                <a:latin typeface="black Verdana"/>
              </a:rPr>
              <a:t>                      # </a:t>
            </a:r>
            <a:r>
              <a:rPr lang="zh-CN" altLang="en-US" b="1" dirty="0" smtClean="0">
                <a:solidFill>
                  <a:schemeClr val="bg1"/>
                </a:solidFill>
                <a:latin typeface="black Verdana"/>
              </a:rPr>
              <a:t>内存分配</a:t>
            </a:r>
            <a:endParaRPr lang="en-US" altLang="zh-CN" b="1" dirty="0" smtClean="0">
              <a:solidFill>
                <a:schemeClr val="bg1"/>
              </a:solidFill>
              <a:latin typeface="black Verdana"/>
            </a:endParaRPr>
          </a:p>
          <a:p>
            <a:r>
              <a:rPr lang="zh-CN" altLang="zh-CN" b="1" dirty="0">
                <a:solidFill>
                  <a:schemeClr val="bg1"/>
                </a:solidFill>
                <a:latin typeface="black Verdana"/>
              </a:rPr>
              <a:t>export </a:t>
            </a:r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>MASTER=spark</a:t>
            </a:r>
            <a:r>
              <a:rPr lang="en-US" altLang="zh-CN" b="1" dirty="0" smtClean="0">
                <a:solidFill>
                  <a:schemeClr val="bg1"/>
                </a:solidFill>
                <a:latin typeface="black Verdana"/>
              </a:rPr>
              <a:t>://hadoop1:7070 </a:t>
            </a:r>
            <a:endParaRPr lang="en-US" altLang="zh-CN" b="1" dirty="0">
              <a:solidFill>
                <a:schemeClr val="bg1"/>
              </a:solidFill>
              <a:latin typeface="black Verdan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>#</a:t>
            </a:r>
            <a:r>
              <a:rPr lang="zh-CN" altLang="zh-CN" b="1" dirty="0">
                <a:solidFill>
                  <a:schemeClr val="bg1"/>
                </a:solidFill>
                <a:latin typeface="black Verdana"/>
              </a:rPr>
              <a:t>export SCALA_HOME=/usr/share/scala</a:t>
            </a:r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>                  # </a:t>
            </a:r>
            <a:r>
              <a:rPr lang="en-US" altLang="zh-CN" b="1" dirty="0" err="1">
                <a:solidFill>
                  <a:schemeClr val="bg1"/>
                </a:solidFill>
                <a:latin typeface="black Verdana"/>
              </a:rPr>
              <a:t>scala</a:t>
            </a:r>
            <a:r>
              <a:rPr lang="en-US" altLang="zh-CN" b="1" dirty="0">
                <a:solidFill>
                  <a:schemeClr val="bg1"/>
                </a:solidFill>
                <a:latin typeface="black Verdan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black Verdana"/>
              </a:rPr>
              <a:t>环境设置</a:t>
            </a:r>
            <a:r>
              <a:rPr lang="zh-CN" altLang="zh-CN" b="1" dirty="0">
                <a:solidFill>
                  <a:schemeClr val="bg1"/>
                </a:solidFill>
                <a:latin typeface="black Verdana"/>
              </a:rPr>
              <a:t> </a:t>
            </a:r>
            <a:endParaRPr lang="en-US" altLang="zh-CN" b="1" dirty="0">
              <a:solidFill>
                <a:schemeClr val="bg1"/>
              </a:solidFill>
              <a:latin typeface="black Verdana"/>
            </a:endParaRPr>
          </a:p>
          <a:p>
            <a:pPr lvl="0"/>
            <a:r>
              <a:rPr lang="en-US" altLang="zh-CN" b="1" dirty="0" smtClean="0">
                <a:solidFill>
                  <a:schemeClr val="bg1"/>
                </a:solidFill>
                <a:latin typeface="black Verdana"/>
              </a:rPr>
              <a:t>#</a:t>
            </a:r>
            <a:r>
              <a:rPr lang="zh-CN" altLang="zh-CN" b="1" dirty="0" smtClean="0">
                <a:solidFill>
                  <a:schemeClr val="bg1"/>
                </a:solidFill>
                <a:latin typeface="black Verdana"/>
              </a:rPr>
              <a:t>export </a:t>
            </a:r>
            <a:r>
              <a:rPr lang="zh-CN" altLang="zh-CN" b="1" dirty="0">
                <a:solidFill>
                  <a:schemeClr val="bg1"/>
                </a:solidFill>
                <a:latin typeface="black Verdana"/>
              </a:rPr>
              <a:t>HADOOP_CONF_DIR=/opt/hadoop-2.7.3/etc/hadoop </a:t>
            </a:r>
            <a:r>
              <a:rPr lang="en-US" altLang="zh-CN" b="1" dirty="0" smtClean="0">
                <a:solidFill>
                  <a:schemeClr val="bg1"/>
                </a:solidFill>
                <a:latin typeface="black Verdana"/>
              </a:rPr>
              <a:t># </a:t>
            </a:r>
            <a:r>
              <a:rPr lang="en-US" altLang="zh-CN" b="1" dirty="0" err="1" smtClean="0">
                <a:solidFill>
                  <a:schemeClr val="bg1"/>
                </a:solidFill>
                <a:latin typeface="black Verdana"/>
              </a:rPr>
              <a:t>hadoop</a:t>
            </a:r>
            <a:r>
              <a:rPr lang="zh-CN" altLang="en-US" b="1" dirty="0" smtClean="0">
                <a:solidFill>
                  <a:schemeClr val="bg1"/>
                </a:solidFill>
                <a:latin typeface="black Verdana"/>
              </a:rPr>
              <a:t>环境设置</a:t>
            </a:r>
            <a:endParaRPr lang="en-US" altLang="zh-CN" b="1" dirty="0" smtClean="0">
              <a:solidFill>
                <a:schemeClr val="bg1"/>
              </a:solidFill>
              <a:latin typeface="black Verdana"/>
            </a:endParaRPr>
          </a:p>
          <a:p>
            <a:pPr lvl="0"/>
            <a:endParaRPr lang="en-US" altLang="zh-CN" b="1" dirty="0">
              <a:solidFill>
                <a:schemeClr val="bg1"/>
              </a:solidFill>
              <a:latin typeface="black 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3727" y="5779005"/>
            <a:ext cx="577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Scala</a:t>
            </a:r>
            <a:r>
              <a:rPr lang="zh-CN" altLang="en-US" b="1" dirty="0" smtClean="0">
                <a:solidFill>
                  <a:srgbClr val="FF0000"/>
                </a:solidFill>
              </a:rPr>
              <a:t>暂时可以不配置；</a:t>
            </a:r>
            <a:r>
              <a:rPr lang="en-US" altLang="zh-CN" b="1" dirty="0" err="1" smtClean="0">
                <a:solidFill>
                  <a:srgbClr val="FF0000"/>
                </a:solidFill>
              </a:rPr>
              <a:t>hadoop</a:t>
            </a:r>
            <a:r>
              <a:rPr lang="zh-CN" altLang="en-US" b="1" dirty="0" smtClean="0">
                <a:solidFill>
                  <a:srgbClr val="FF0000"/>
                </a:solidFill>
              </a:rPr>
              <a:t>环境也可以不用配置。</a:t>
            </a:r>
            <a:endParaRPr lang="zh-CN" altLang="en-US" b="1" i="0" dirty="0">
              <a:solidFill>
                <a:srgbClr val="FF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96298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 </a:t>
            </a:r>
            <a:r>
              <a:rPr lang="en-US" altLang="zh-CN" sz="4000" dirty="0" smtClean="0"/>
              <a:t>Spark Master</a:t>
            </a:r>
            <a:r>
              <a:rPr lang="zh-CN" altLang="en-US" sz="4000" dirty="0" smtClean="0"/>
              <a:t>启动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703639" y="1014150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启动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master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节点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6870" y="3560792"/>
            <a:ext cx="319409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F4F4F"/>
                </a:solidFill>
                <a:latin typeface="-apple-system"/>
              </a:rPr>
              <a:t>webUI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访问端口：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8080 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，</a:t>
            </a:r>
            <a:endParaRPr lang="en-US" altLang="zh-CN" dirty="0" smtClean="0">
              <a:solidFill>
                <a:srgbClr val="4F4F4F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如被占用，转化为</a:t>
            </a:r>
            <a:r>
              <a:rPr lang="en-US" altLang="zh-CN" dirty="0" smtClean="0">
                <a:solidFill>
                  <a:srgbClr val="4F4F4F"/>
                </a:solidFill>
                <a:latin typeface="-apple-system"/>
              </a:rPr>
              <a:t>8081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端口。</a:t>
            </a:r>
            <a:endParaRPr lang="en-US" altLang="zh-CN" dirty="0" smtClean="0">
              <a:solidFill>
                <a:srgbClr val="4F4F4F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Master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默认监听端口：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7077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7485" y="2718264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查看界面：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44" y="2683338"/>
            <a:ext cx="6085714" cy="408571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6870" y="1450708"/>
            <a:ext cx="10657094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-apple-system"/>
              </a:rPr>
              <a:t>[root@hadoop1 spark2.0]# ./sbin/start-master.sh</a:t>
            </a:r>
          </a:p>
          <a:p>
            <a:r>
              <a:rPr lang="zh-CN" altLang="en-US" dirty="0">
                <a:solidFill>
                  <a:schemeClr val="bg1"/>
                </a:solidFill>
                <a:latin typeface="-apple-system"/>
              </a:rPr>
              <a:t>starting org.apache.spark.deploy.master.Master, logging to /home/spark2.0/logs/spark-root-org.apache.spark.deploy.master.Master-1-hadoop1.out</a:t>
            </a:r>
          </a:p>
          <a:p>
            <a:r>
              <a:rPr lang="zh-CN" altLang="en-US" dirty="0">
                <a:solidFill>
                  <a:schemeClr val="bg1"/>
                </a:solidFill>
                <a:latin typeface="-apple-system"/>
              </a:rPr>
              <a:t>[root@hadoop1 spark2.0]# </a:t>
            </a:r>
          </a:p>
        </p:txBody>
      </p:sp>
    </p:spTree>
    <p:extLst>
      <p:ext uri="{BB962C8B-B14F-4D97-AF65-F5344CB8AC3E}">
        <p14:creationId xmlns:p14="http://schemas.microsoft.com/office/powerpoint/2010/main" val="369496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77" y="0"/>
            <a:ext cx="72091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3</a:t>
            </a:r>
            <a:r>
              <a:rPr lang="zh-CN" altLang="en-US" sz="4000" dirty="0"/>
              <a:t>、 </a:t>
            </a:r>
            <a:r>
              <a:rPr lang="en-US" altLang="zh-CN" sz="4000" dirty="0" smtClean="0"/>
              <a:t>Spark </a:t>
            </a:r>
            <a:r>
              <a:rPr lang="en-US" altLang="zh-CN" sz="4000" dirty="0" err="1" smtClean="0"/>
              <a:t>woker</a:t>
            </a:r>
            <a:r>
              <a:rPr lang="zh-CN" altLang="en-US" sz="4000" dirty="0" smtClean="0"/>
              <a:t>启动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703639" y="1014150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启动</a:t>
            </a:r>
            <a:r>
              <a:rPr lang="en-US" altLang="zh-CN" dirty="0" err="1" smtClean="0">
                <a:solidFill>
                  <a:srgbClr val="4F4F4F"/>
                </a:solidFill>
                <a:latin typeface="-apple-system"/>
              </a:rPr>
              <a:t>woker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节点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6870" y="2816510"/>
            <a:ext cx="739255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参数：表示</a:t>
            </a:r>
            <a:r>
              <a:rPr lang="en-US" altLang="zh-CN" dirty="0"/>
              <a:t>master</a:t>
            </a:r>
            <a:r>
              <a:rPr lang="zh-CN" altLang="en-US" dirty="0"/>
              <a:t>节点的访问地址（注意</a:t>
            </a:r>
            <a:r>
              <a:rPr lang="en-US" altLang="zh-CN" dirty="0"/>
              <a:t>host-</a:t>
            </a:r>
            <a:r>
              <a:rPr lang="en-US" altLang="zh-CN" dirty="0" err="1"/>
              <a:t>ip</a:t>
            </a:r>
            <a:r>
              <a:rPr lang="zh-CN" altLang="en-US" dirty="0"/>
              <a:t>映射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3639" y="3275370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查看：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66870" y="1450708"/>
            <a:ext cx="10657094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-apple-system"/>
              </a:rPr>
              <a:t>[root@hadoop1 </a:t>
            </a:r>
            <a:r>
              <a:rPr lang="en-US" altLang="zh-CN" dirty="0" err="1">
                <a:solidFill>
                  <a:schemeClr val="bg1"/>
                </a:solidFill>
                <a:latin typeface="-apple-system"/>
              </a:rPr>
              <a:t>conf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]# ../sbin/start-slave.sh spark://hadoop1:7077</a:t>
            </a:r>
          </a:p>
          <a:p>
            <a:r>
              <a:rPr lang="en-US" altLang="zh-CN" dirty="0">
                <a:solidFill>
                  <a:schemeClr val="bg1"/>
                </a:solidFill>
                <a:latin typeface="-apple-system"/>
              </a:rPr>
              <a:t>starting </a:t>
            </a:r>
            <a:r>
              <a:rPr lang="en-US" altLang="zh-CN" dirty="0" err="1">
                <a:solidFill>
                  <a:schemeClr val="bg1"/>
                </a:solidFill>
                <a:latin typeface="-apple-system"/>
              </a:rPr>
              <a:t>org.apache.spark.deploy.worker.Worker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, logging to /home/spark2.0/logs/spark-root-org.apache.spark.deploy.worker.Worker-1-hadoop1.out</a:t>
            </a:r>
          </a:p>
          <a:p>
            <a:r>
              <a:rPr lang="en-US" altLang="zh-CN" dirty="0">
                <a:solidFill>
                  <a:schemeClr val="bg1"/>
                </a:solidFill>
                <a:latin typeface="-apple-system"/>
              </a:rPr>
              <a:t>[root@hadoop1 </a:t>
            </a:r>
            <a:r>
              <a:rPr lang="en-US" altLang="zh-CN" dirty="0" err="1">
                <a:solidFill>
                  <a:schemeClr val="bg1"/>
                </a:solidFill>
                <a:latin typeface="-apple-system"/>
              </a:rPr>
              <a:t>conf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]# </a:t>
            </a:r>
            <a:endParaRPr lang="zh-CN" altLang="en-US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70" y="3734230"/>
            <a:ext cx="10698527" cy="28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5277" y="0"/>
            <a:ext cx="8913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3</a:t>
            </a:r>
            <a:r>
              <a:rPr lang="zh-CN" altLang="en-US" sz="4000" dirty="0"/>
              <a:t>、 </a:t>
            </a:r>
            <a:r>
              <a:rPr lang="en-US" altLang="zh-CN" sz="4000" dirty="0" smtClean="0"/>
              <a:t>Spark shell with </a:t>
            </a:r>
            <a:r>
              <a:rPr lang="en-US" altLang="zh-CN" sz="4000" dirty="0" err="1" smtClean="0"/>
              <a:t>scala</a:t>
            </a:r>
            <a:r>
              <a:rPr lang="zh-CN" altLang="en-US" sz="4000" dirty="0" smtClean="0"/>
              <a:t>环境测试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703639" y="1014150"/>
            <a:ext cx="45736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创建测试文件</a:t>
            </a:r>
            <a:r>
              <a:rPr lang="en-US" altLang="zh-CN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helloSpark</a:t>
            </a:r>
            <a:r>
              <a:rPr lang="zh-CN" alt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，并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输入</a:t>
            </a:r>
            <a:r>
              <a:rPr lang="zh-CN" alt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内容：</a:t>
            </a:r>
            <a:endParaRPr lang="en-US" altLang="zh-CN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Hello spark1</a:t>
            </a:r>
          </a:p>
          <a:p>
            <a:r>
              <a:rPr lang="en-US" altLang="zh-CN" dirty="0" smtClean="0"/>
              <a:t>      Hello spark2</a:t>
            </a:r>
          </a:p>
          <a:p>
            <a:r>
              <a:rPr lang="en-US" altLang="zh-CN" dirty="0" smtClean="0"/>
              <a:t>      Hello spark3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3639" y="2376670"/>
            <a:ext cx="3376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进入</a:t>
            </a:r>
            <a:r>
              <a:rPr lang="en-US" altLang="zh-CN" dirty="0"/>
              <a:t>Scala shell:./spark-shell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45460" y="2833248"/>
            <a:ext cx="6776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单机</a:t>
            </a:r>
            <a:r>
              <a:rPr lang="en-US" altLang="zh-CN" dirty="0"/>
              <a:t>Spark</a:t>
            </a:r>
            <a:r>
              <a:rPr lang="zh-CN" altLang="en-US" dirty="0"/>
              <a:t>集群：</a:t>
            </a:r>
            <a:r>
              <a:rPr lang="en-US" altLang="zh-CN" dirty="0"/>
              <a:t>spark-shell –master spark</a:t>
            </a:r>
            <a:r>
              <a:rPr lang="en-US" altLang="zh-CN" dirty="0" smtClean="0"/>
              <a:t>://hadoop1:7077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Spark </a:t>
            </a:r>
            <a:r>
              <a:rPr lang="en-US" altLang="zh-CN" dirty="0"/>
              <a:t>Scala</a:t>
            </a:r>
            <a:r>
              <a:rPr lang="zh-CN" altLang="en-US" dirty="0"/>
              <a:t>交互式开发环境，“</a:t>
            </a:r>
            <a:r>
              <a:rPr lang="en-US" altLang="zh-CN" dirty="0"/>
              <a:t>:quit”</a:t>
            </a:r>
            <a:r>
              <a:rPr lang="zh-CN" altLang="en-US" dirty="0"/>
              <a:t>退出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1045460" y="5595380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scala</a:t>
            </a:r>
            <a:r>
              <a:rPr lang="zh-CN" altLang="en-US" dirty="0">
                <a:solidFill>
                  <a:schemeClr val="bg1"/>
                </a:solidFill>
              </a:rPr>
              <a:t>&gt; :quit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[root@hadoop1 sbin]# </a:t>
            </a:r>
          </a:p>
        </p:txBody>
      </p:sp>
      <p:sp>
        <p:nvSpPr>
          <p:cNvPr id="10" name="矩形 9"/>
          <p:cNvSpPr/>
          <p:nvPr/>
        </p:nvSpPr>
        <p:spPr>
          <a:xfrm>
            <a:off x="703638" y="5109965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退出，</a:t>
            </a:r>
            <a:r>
              <a:rPr lang="en-US" altLang="zh-CN" dirty="0" smtClean="0"/>
              <a:t>:quit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638" y="3517424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查看进程：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45460" y="3886756"/>
            <a:ext cx="46847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[root@hadoop1 logs]# jps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5378 SparkSubmit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10837 Worker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5065 Master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53389"/>
      </p:ext>
    </p:extLst>
  </p:cSld>
  <p:clrMapOvr>
    <a:masterClrMapping/>
  </p:clrMapOvr>
</p:sld>
</file>

<file path=ppt/theme/theme1.xml><?xml version="1.0" encoding="utf-8"?>
<a:theme xmlns:a="http://schemas.openxmlformats.org/drawingml/2006/main" name="教研模板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教研模板" id="{4ADB5D15-2E4C-48EA-971C-13243556EB72}" vid="{D6E51827-6D0F-44BD-A4A9-456A387909D7}"/>
    </a:ext>
  </a:extLst>
</a:theme>
</file>

<file path=ppt/theme/theme2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java ppt主题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ppt主题" id="{EFE1721B-27DC-48E2-A46A-4FAD08288359}" vid="{87548811-4430-4C48-9B47-C39E7053608C}"/>
    </a:ext>
  </a:extLst>
</a:theme>
</file>

<file path=ppt/theme/theme5.xml><?xml version="1.0" encoding="utf-8"?>
<a:theme xmlns:a="http://schemas.openxmlformats.org/drawingml/2006/main" name="5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" id="{5B3CFE8A-C452-407A-B64B-92B95BEAA7C4}" vid="{12AFE5CA-0EFF-4F9A-9522-31A72D4AD157}"/>
    </a:ext>
  </a:extLst>
</a:theme>
</file>

<file path=ppt/theme/theme8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教研模板</Template>
  <TotalTime>21416</TotalTime>
  <Words>3142</Words>
  <Application>Microsoft Office PowerPoint</Application>
  <PresentationFormat>宽屏</PresentationFormat>
  <Paragraphs>306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-apple-system</vt:lpstr>
      <vt:lpstr>black Verdana</vt:lpstr>
      <vt:lpstr>HP Simplified</vt:lpstr>
      <vt:lpstr>PingFang SC</vt:lpstr>
      <vt:lpstr>黑体</vt:lpstr>
      <vt:lpstr>华文细黑</vt:lpstr>
      <vt:lpstr>宋体</vt:lpstr>
      <vt:lpstr>微软雅黑</vt:lpstr>
      <vt:lpstr>Arial</vt:lpstr>
      <vt:lpstr>Calibri</vt:lpstr>
      <vt:lpstr>Consolas</vt:lpstr>
      <vt:lpstr>Georgia</vt:lpstr>
      <vt:lpstr>Wingdings</vt:lpstr>
      <vt:lpstr>教研模板</vt:lpstr>
      <vt:lpstr>3_自定义设计方案</vt:lpstr>
      <vt:lpstr>4_自定义设计方案</vt:lpstr>
      <vt:lpstr>java ppt主题</vt:lpstr>
      <vt:lpstr>5_自定义设计方案</vt:lpstr>
      <vt:lpstr>6_自定义设计方案</vt:lpstr>
      <vt:lpstr>ppt主题</vt:lpstr>
      <vt:lpstr>7_自定义设计方案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yaohuicheng</dc:creator>
  <cp:lastModifiedBy>yaohuicheng</cp:lastModifiedBy>
  <cp:revision>1285</cp:revision>
  <dcterms:created xsi:type="dcterms:W3CDTF">2017-02-27T01:18:45Z</dcterms:created>
  <dcterms:modified xsi:type="dcterms:W3CDTF">2018-03-15T10:29:00Z</dcterms:modified>
</cp:coreProperties>
</file>