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338" r:id="rId3"/>
    <p:sldId id="386" r:id="rId5"/>
    <p:sldId id="387" r:id="rId6"/>
    <p:sldId id="388" r:id="rId7"/>
    <p:sldId id="389" r:id="rId8"/>
    <p:sldId id="390" r:id="rId9"/>
    <p:sldId id="392" r:id="rId10"/>
    <p:sldId id="394" r:id="rId11"/>
    <p:sldId id="396" r:id="rId12"/>
    <p:sldId id="398" r:id="rId13"/>
    <p:sldId id="355" r:id="rId14"/>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258"/>
    <a:srgbClr val="572F78"/>
    <a:srgbClr val="29A7E1"/>
    <a:srgbClr val="0BB0F0"/>
    <a:srgbClr val="3AA3EC"/>
    <a:srgbClr val="006EBB"/>
    <a:srgbClr val="1B3951"/>
    <a:srgbClr val="10D8D3"/>
    <a:srgbClr val="39A4EC"/>
    <a:srgbClr val="0F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07" autoAdjust="0"/>
    <p:restoredTop sz="94660"/>
  </p:normalViewPr>
  <p:slideViewPr>
    <p:cSldViewPr>
      <p:cViewPr varScale="1">
        <p:scale>
          <a:sx n="65" d="100"/>
          <a:sy n="65" d="100"/>
        </p:scale>
        <p:origin x="1062" y="78"/>
      </p:cViewPr>
      <p:guideLst>
        <p:guide orient="horz" pos="2103"/>
        <p:guide pos="2915"/>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F46DE7-085E-4FE3-8C0F-7528420E999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0"/>
            <a:ext cx="6324600" cy="762000"/>
          </a:xfrm>
        </p:spPr>
        <p:txBody>
          <a:bodyPr/>
          <a:lstStyle>
            <a:lvl1pPr algn="l">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lvl1pPr marL="0" indent="0">
              <a:lnSpc>
                <a:spcPct val="150000"/>
              </a:lnSpc>
              <a:buNone/>
              <a:defRPr sz="2000" b="0">
                <a:latin typeface="微软雅黑" panose="020B0503020204020204" pitchFamily="34" charset="-122"/>
                <a:ea typeface="微软雅黑" panose="020B0503020204020204" pitchFamily="34" charset="-122"/>
              </a:defRPr>
            </a:lvl1pPr>
          </a:lstStyle>
          <a:p>
            <a:pPr lvl="0"/>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01</a:t>
              </a:r>
              <a:endParaRPr lang="zh-CN" altLang="en-US" sz="233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03</a:t>
              </a:r>
              <a:endParaRPr lang="zh-CN" altLang="en-US" sz="233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02</a:t>
              </a:r>
              <a:endParaRPr lang="zh-CN" altLang="en-US" sz="233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04</a:t>
              </a:r>
              <a:endParaRPr lang="zh-CN" altLang="en-US" sz="233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schemeClr val="bg1"/>
                  </a:solidFill>
                  <a:cs typeface="+mn-ea"/>
                  <a:sym typeface="+mn-lt"/>
                </a:rPr>
                <a:t>01</a:t>
              </a:r>
              <a:endParaRPr lang="zh-CN" altLang="en-US" sz="2015" dirty="0">
                <a:solidFill>
                  <a:schemeClr val="bg1"/>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schemeClr val="bg1"/>
                  </a:solidFill>
                  <a:cs typeface="+mn-ea"/>
                  <a:sym typeface="+mn-lt"/>
                </a:rPr>
                <a:t>02</a:t>
              </a:r>
              <a:endParaRPr lang="zh-CN" altLang="en-US" sz="2015" dirty="0">
                <a:solidFill>
                  <a:schemeClr val="bg1"/>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schemeClr val="bg1"/>
                </a:solidFill>
                <a:cs typeface="+mn-ea"/>
                <a:sym typeface="+mn-lt"/>
              </a:rPr>
              <a:t>03</a:t>
            </a:r>
            <a:endParaRPr lang="zh-CN" altLang="en-US" sz="201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9.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xml"/><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image" Target="../media/image23.jpe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3.xml"/><Relationship Id="rId2" Type="http://schemas.openxmlformats.org/officeDocument/2006/relationships/image" Target="../media/image28.png"/><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1435100" y="3265805"/>
            <a:ext cx="7563485" cy="569595"/>
          </a:xfrm>
          <a:prstGeom prst="rect">
            <a:avLst/>
          </a:prstGeom>
          <a:noFill/>
        </p:spPr>
        <p:txBody>
          <a:bodyPr wrap="square" rtlCol="0">
            <a:spAutoFit/>
          </a:bodyPr>
          <a:lstStyle/>
          <a:p>
            <a:pPr algn="ctr"/>
            <a:r>
              <a:rPr lang="zh-CN" altLang="en-US" sz="3110" b="1" spc="360" dirty="0">
                <a:solidFill>
                  <a:schemeClr val="bg1"/>
                </a:solidFill>
                <a:uFillTx/>
                <a:latin typeface="+mj-ea"/>
                <a:ea typeface="+mj-ea"/>
                <a:cs typeface="+mn-ea"/>
                <a:sym typeface="+mn-lt"/>
              </a:rPr>
              <a:t>交通标志识别</a:t>
            </a:r>
            <a:endParaRPr lang="zh-CN" altLang="en-US" sz="3110" b="1" spc="360" dirty="0">
              <a:solidFill>
                <a:schemeClr val="bg1"/>
              </a:solidFill>
              <a:uFillTx/>
              <a:latin typeface="+mj-ea"/>
              <a:ea typeface="+mj-ea"/>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231139" y="1011554"/>
            <a:ext cx="8628380" cy="4744720"/>
          </a:xfrm>
          <a:prstGeom prst="rect">
            <a:avLst/>
          </a:prstGeom>
        </p:spPr>
        <p:txBody>
          <a:bodyPr vert="horz" wrap="square" lIns="0" tIns="12700" rIns="0" bIns="0" rtlCol="0">
            <a:spAutoFit/>
          </a:bodyPr>
          <a:p>
            <a:pPr marL="12700">
              <a:lnSpc>
                <a:spcPct val="100000"/>
              </a:lnSpc>
              <a:spcBef>
                <a:spcPts val="100"/>
              </a:spcBef>
            </a:pPr>
            <a:r>
              <a:rPr lang="en-US" sz="2400">
                <a:latin typeface="Calibri" panose="020F0502020204030204"/>
                <a:cs typeface="Calibri" panose="020F0502020204030204"/>
              </a:rPr>
              <a:t>Object Proposals Bing</a:t>
            </a:r>
            <a:endParaRPr lang="en-US" sz="2400">
              <a:latin typeface="Calibri" panose="020F0502020204030204"/>
              <a:cs typeface="Calibri" panose="020F0502020204030204"/>
            </a:endParaRPr>
          </a:p>
          <a:p>
            <a:pPr marL="12700">
              <a:lnSpc>
                <a:spcPct val="100000"/>
              </a:lnSpc>
              <a:spcBef>
                <a:spcPts val="100"/>
              </a:spcBef>
            </a:pPr>
            <a:r>
              <a:rPr lang="en-US" sz="2400">
                <a:latin typeface="Calibri" panose="020F0502020204030204"/>
                <a:cs typeface="Calibri" panose="020F0502020204030204"/>
              </a:rPr>
              <a:t>1.</a:t>
            </a:r>
            <a:r>
              <a:rPr lang="zh-CN" altLang="en-US" sz="2400">
                <a:latin typeface="Calibri" panose="020F0502020204030204"/>
                <a:cs typeface="Calibri" panose="020F0502020204030204"/>
              </a:rPr>
              <a:t>相对</a:t>
            </a:r>
            <a:r>
              <a:rPr lang="en-US" altLang="zh-CN" sz="2400">
                <a:latin typeface="Calibri" panose="020F0502020204030204"/>
                <a:cs typeface="Calibri" panose="020F0502020204030204"/>
              </a:rPr>
              <a:t>Region-CNN</a:t>
            </a:r>
            <a:r>
              <a:rPr lang="zh-CN" altLang="en-US" sz="2400">
                <a:latin typeface="Calibri" panose="020F0502020204030204"/>
                <a:cs typeface="Calibri" panose="020F0502020204030204"/>
              </a:rPr>
              <a:t>，</a:t>
            </a:r>
            <a:r>
              <a:rPr lang="en-US" altLang="zh-CN" sz="2400">
                <a:latin typeface="Calibri" panose="020F0502020204030204"/>
                <a:cs typeface="Calibri" panose="020F0502020204030204"/>
              </a:rPr>
              <a:t>Bing</a:t>
            </a:r>
            <a:r>
              <a:rPr lang="zh-CN" altLang="en-US" sz="2400">
                <a:latin typeface="Calibri" panose="020F0502020204030204"/>
                <a:cs typeface="Calibri" panose="020F0502020204030204"/>
              </a:rPr>
              <a:t>是搜索选择有物体的区域，基于有物体的区域像素</a:t>
            </a:r>
            <a:r>
              <a:rPr lang="en-US" altLang="zh-CN" sz="2400">
                <a:latin typeface="Calibri" panose="020F0502020204030204"/>
                <a:cs typeface="Calibri" panose="020F0502020204030204"/>
              </a:rPr>
              <a:t>resize</a:t>
            </a:r>
            <a:r>
              <a:rPr lang="zh-CN" altLang="en-US" sz="2400">
                <a:latin typeface="Calibri" panose="020F0502020204030204"/>
                <a:cs typeface="Calibri" panose="020F0502020204030204"/>
              </a:rPr>
              <a:t>和背景区域像素</a:t>
            </a:r>
            <a:r>
              <a:rPr lang="en-US" altLang="zh-CN" sz="2400">
                <a:latin typeface="Calibri" panose="020F0502020204030204"/>
                <a:cs typeface="Calibri" panose="020F0502020204030204"/>
              </a:rPr>
              <a:t>resize</a:t>
            </a:r>
            <a:r>
              <a:rPr lang="zh-CN" altLang="en-US" sz="2400">
                <a:latin typeface="Calibri" panose="020F0502020204030204"/>
                <a:cs typeface="Calibri" panose="020F0502020204030204"/>
              </a:rPr>
              <a:t>差异大来筛选；适合检测目标比较少的情况；后者会根据像素计算边界，锁定目标区域；</a:t>
            </a:r>
            <a:endParaRPr lang="zh-CN" altLang="en-US" sz="2400">
              <a:latin typeface="Calibri" panose="020F0502020204030204"/>
              <a:cs typeface="Calibri" panose="020F0502020204030204"/>
            </a:endParaRPr>
          </a:p>
          <a:p>
            <a:pPr marL="12700">
              <a:lnSpc>
                <a:spcPct val="100000"/>
              </a:lnSpc>
              <a:spcBef>
                <a:spcPts val="100"/>
              </a:spcBef>
            </a:pPr>
            <a:r>
              <a:rPr lang="en-US" altLang="zh-CN" sz="2400">
                <a:latin typeface="Calibri" panose="020F0502020204030204"/>
                <a:cs typeface="Calibri" panose="020F0502020204030204"/>
              </a:rPr>
              <a:t>2.</a:t>
            </a:r>
            <a:r>
              <a:rPr lang="zh-CN" altLang="en-US" sz="2400">
                <a:latin typeface="Calibri" panose="020F0502020204030204"/>
                <a:cs typeface="Calibri" panose="020F0502020204030204"/>
              </a:rPr>
              <a:t>识别交通标志，种类较少，比较单一，</a:t>
            </a:r>
            <a:r>
              <a:rPr lang="en-US" altLang="zh-CN" sz="2400">
                <a:latin typeface="Calibri" panose="020F0502020204030204"/>
                <a:cs typeface="Calibri" panose="020F0502020204030204"/>
              </a:rPr>
              <a:t>Bing</a:t>
            </a:r>
            <a:r>
              <a:rPr lang="zh-CN" altLang="en-US" sz="2400">
                <a:latin typeface="Calibri" panose="020F0502020204030204"/>
                <a:cs typeface="Calibri" panose="020F0502020204030204"/>
              </a:rPr>
              <a:t>更合适；</a:t>
            </a:r>
            <a:endParaRPr lang="zh-CN" altLang="en-US" sz="2400">
              <a:latin typeface="Calibri" panose="020F0502020204030204"/>
              <a:cs typeface="Calibri" panose="020F0502020204030204"/>
            </a:endParaRPr>
          </a:p>
          <a:p>
            <a:pPr marL="12700">
              <a:lnSpc>
                <a:spcPct val="100000"/>
              </a:lnSpc>
              <a:spcBef>
                <a:spcPts val="100"/>
              </a:spcBef>
            </a:pPr>
            <a:r>
              <a:rPr lang="en-US" altLang="zh-CN" sz="2400">
                <a:latin typeface="Calibri" panose="020F0502020204030204"/>
                <a:cs typeface="Calibri" panose="020F0502020204030204"/>
              </a:rPr>
              <a:t>3.Bing</a:t>
            </a:r>
            <a:r>
              <a:rPr lang="zh-CN" altLang="en-US" sz="2400">
                <a:latin typeface="Calibri" panose="020F0502020204030204"/>
                <a:cs typeface="Calibri" panose="020F0502020204030204"/>
              </a:rPr>
              <a:t>在选择区域时，运算较为简单，节省时间，另外应用了二值标准梯度，进行加速；</a:t>
            </a:r>
            <a:r>
              <a:rPr lang="en-US" altLang="zh-CN" sz="2400">
                <a:latin typeface="Calibri" panose="020F0502020204030204"/>
                <a:cs typeface="Calibri" panose="020F0502020204030204"/>
              </a:rPr>
              <a:t>C++</a:t>
            </a:r>
            <a:endParaRPr lang="en-US" altLang="zh-CN" sz="2400">
              <a:latin typeface="Calibri" panose="020F0502020204030204"/>
              <a:cs typeface="Calibri" panose="020F0502020204030204"/>
            </a:endParaRPr>
          </a:p>
          <a:p>
            <a:pPr marL="12700">
              <a:lnSpc>
                <a:spcPct val="100000"/>
              </a:lnSpc>
              <a:spcBef>
                <a:spcPts val="100"/>
              </a:spcBef>
            </a:pPr>
            <a:r>
              <a:rPr lang="en-US" altLang="zh-CN" sz="2400">
                <a:latin typeface="Calibri" panose="020F0502020204030204"/>
                <a:cs typeface="Calibri" panose="020F0502020204030204"/>
              </a:rPr>
              <a:t>4.</a:t>
            </a:r>
            <a:r>
              <a:rPr lang="zh-CN" altLang="en-US" sz="2400">
                <a:latin typeface="Calibri" panose="020F0502020204030204"/>
                <a:cs typeface="Calibri" panose="020F0502020204030204"/>
              </a:rPr>
              <a:t>根据图像大小设定固定图像格式，并创建</a:t>
            </a:r>
            <a:r>
              <a:rPr lang="en-US" altLang="zh-CN" sz="2400">
                <a:latin typeface="Calibri" panose="020F0502020204030204"/>
                <a:cs typeface="Calibri" panose="020F0502020204030204"/>
              </a:rPr>
              <a:t>1000</a:t>
            </a:r>
            <a:r>
              <a:rPr lang="zh-CN" altLang="en-US" sz="2400">
                <a:latin typeface="Calibri" panose="020F0502020204030204"/>
                <a:cs typeface="Calibri" panose="020F0502020204030204"/>
              </a:rPr>
              <a:t>个或者更多；</a:t>
            </a:r>
            <a:endParaRPr lang="zh-CN" altLang="en-US" sz="2400">
              <a:latin typeface="Calibri" panose="020F0502020204030204"/>
              <a:cs typeface="Calibri" panose="020F0502020204030204"/>
            </a:endParaRPr>
          </a:p>
          <a:p>
            <a:pPr marL="12700">
              <a:lnSpc>
                <a:spcPct val="100000"/>
              </a:lnSpc>
              <a:spcBef>
                <a:spcPts val="100"/>
              </a:spcBef>
            </a:pPr>
            <a:r>
              <a:rPr lang="en-US" altLang="zh-CN" sz="2400">
                <a:latin typeface="Calibri" panose="020F0502020204030204"/>
                <a:cs typeface="Calibri" panose="020F0502020204030204"/>
              </a:rPr>
              <a:t>5.</a:t>
            </a:r>
            <a:r>
              <a:rPr lang="zh-CN" altLang="en-US" sz="2400">
                <a:latin typeface="Calibri" panose="020F0502020204030204"/>
                <a:cs typeface="Calibri" panose="020F0502020204030204"/>
              </a:rPr>
              <a:t>还可以测试直接分类；</a:t>
            </a:r>
            <a:endParaRPr lang="zh-CN" altLang="en-US" sz="2400">
              <a:latin typeface="Calibri" panose="020F0502020204030204"/>
              <a:cs typeface="Calibri" panose="020F0502020204030204"/>
            </a:endParaRPr>
          </a:p>
          <a:p>
            <a:pPr marL="12700">
              <a:lnSpc>
                <a:spcPct val="100000"/>
              </a:lnSpc>
              <a:spcBef>
                <a:spcPts val="100"/>
              </a:spcBef>
            </a:pPr>
            <a:r>
              <a:rPr lang="en-US" altLang="zh-CN" sz="2400">
                <a:latin typeface="Calibri" panose="020F0502020204030204"/>
                <a:cs typeface="Calibri" panose="020F0502020204030204"/>
              </a:rPr>
              <a:t>6.python</a:t>
            </a:r>
            <a:r>
              <a:rPr lang="zh-CN" altLang="en-US" sz="2400">
                <a:latin typeface="Calibri" panose="020F0502020204030204"/>
                <a:cs typeface="Calibri" panose="020F0502020204030204"/>
              </a:rPr>
              <a:t>测试可行行，转移到</a:t>
            </a:r>
            <a:r>
              <a:rPr lang="en-US" altLang="zh-CN" sz="2400">
                <a:latin typeface="Calibri" panose="020F0502020204030204"/>
                <a:cs typeface="Calibri" panose="020F0502020204030204"/>
              </a:rPr>
              <a:t>c++</a:t>
            </a:r>
            <a:r>
              <a:rPr lang="zh-CN" altLang="en-US" sz="2400">
                <a:latin typeface="Calibri" panose="020F0502020204030204"/>
                <a:cs typeface="Calibri" panose="020F0502020204030204"/>
              </a:rPr>
              <a:t>上进行加速处理；</a:t>
            </a:r>
            <a:endParaRPr lang="zh-CN" altLang="en-US" sz="2000">
              <a:latin typeface="Calibri" panose="020F0502020204030204"/>
              <a:cs typeface="Calibri" panose="020F0502020204030204"/>
            </a:endParaRPr>
          </a:p>
          <a:p>
            <a:pPr marL="355600" indent="-342900">
              <a:lnSpc>
                <a:spcPct val="100000"/>
              </a:lnSpc>
              <a:spcBef>
                <a:spcPts val="100"/>
              </a:spcBef>
              <a:buFont typeface="Wingdings" panose="05000000000000000000" charset="0"/>
              <a:buChar char="Ø"/>
            </a:pPr>
            <a:endParaRPr lang="zh-CN" altLang="en-US" sz="2000">
              <a:latin typeface="Calibri" panose="020F0502020204030204"/>
              <a:cs typeface="Calibri" panose="020F0502020204030204"/>
            </a:endParaRPr>
          </a:p>
          <a:p>
            <a:pPr marL="12700" indent="0">
              <a:lnSpc>
                <a:spcPct val="100000"/>
              </a:lnSpc>
              <a:spcBef>
                <a:spcPts val="100"/>
              </a:spcBef>
              <a:buFont typeface="Wingdings" panose="05000000000000000000" charset="0"/>
              <a:buNone/>
            </a:pPr>
            <a:endParaRPr lang="en-US" sz="2000">
              <a:latin typeface="Calibri" panose="020F0502020204030204"/>
              <a:cs typeface="Calibri" panose="020F0502020204030204"/>
            </a:endParaRPr>
          </a:p>
          <a:p>
            <a:pPr marL="12700">
              <a:lnSpc>
                <a:spcPct val="100000"/>
              </a:lnSpc>
              <a:spcBef>
                <a:spcPts val="100"/>
              </a:spcBef>
            </a:pPr>
            <a:endParaRPr lang="en-US" sz="2000">
              <a:latin typeface="Calibri" panose="020F0502020204030204"/>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3042083" y="3266052"/>
            <a:ext cx="5231873" cy="714375"/>
          </a:xfrm>
          <a:prstGeom prst="rect">
            <a:avLst/>
          </a:prstGeom>
          <a:noFill/>
        </p:spPr>
        <p:txBody>
          <a:bodyPr wrap="square" rtlCol="0">
            <a:spAutoFit/>
          </a:bodyPr>
          <a:lstStyle/>
          <a:p>
            <a:pPr algn="ctr"/>
            <a:r>
              <a:rPr lang="zh-CN" altLang="en-US" sz="4050" b="1" dirty="0">
                <a:solidFill>
                  <a:schemeClr val="bg1"/>
                </a:solidFill>
                <a:cs typeface="+mn-ea"/>
                <a:sym typeface="+mn-lt"/>
              </a:rPr>
              <a:t>谢 谢 观 看！</a:t>
            </a:r>
            <a:endParaRPr lang="zh-CN" altLang="en-US" sz="4050"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231139" y="1083309"/>
            <a:ext cx="8628380" cy="1146175"/>
          </a:xfrm>
          <a:prstGeom prst="rect">
            <a:avLst/>
          </a:prstGeom>
        </p:spPr>
        <p:txBody>
          <a:bodyPr vert="horz" wrap="square" lIns="0" tIns="12700" rIns="0" bIns="0" rtlCol="0">
            <a:spAutoFit/>
          </a:bodyPr>
          <a:p>
            <a:pPr marL="12700">
              <a:lnSpc>
                <a:spcPct val="100000"/>
              </a:lnSpc>
              <a:spcBef>
                <a:spcPts val="100"/>
              </a:spcBef>
            </a:pPr>
            <a:r>
              <a:rPr lang="en-US" sz="2400">
                <a:latin typeface="Calibri" panose="020F0502020204030204"/>
                <a:cs typeface="Calibri" panose="020F0502020204030204"/>
              </a:rPr>
              <a:t>1.kuhung/SSD_keras</a:t>
            </a:r>
            <a:endParaRPr 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数据集：</a:t>
            </a:r>
            <a:r>
              <a:rPr lang="en-US" altLang="zh-CN" sz="2400">
                <a:latin typeface="Calibri" panose="020F0502020204030204"/>
                <a:cs typeface="Calibri" panose="020F0502020204030204"/>
              </a:rPr>
              <a:t>--</a:t>
            </a:r>
            <a:endParaRPr lang="zh-CN" alt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编程语言：</a:t>
            </a:r>
            <a:r>
              <a:rPr lang="en-US" altLang="zh-CN" sz="2400">
                <a:latin typeface="Calibri" panose="020F0502020204030204"/>
                <a:cs typeface="Calibri" panose="020F0502020204030204"/>
              </a:rPr>
              <a:t>Python</a:t>
            </a:r>
            <a:endParaRPr lang="en-US" altLang="zh-CN" sz="2400">
              <a:latin typeface="Calibri" panose="020F0502020204030204"/>
              <a:cs typeface="Calibri" panose="020F0502020204030204"/>
            </a:endParaRPr>
          </a:p>
        </p:txBody>
      </p:sp>
      <p:pic>
        <p:nvPicPr>
          <p:cNvPr id="2" name="图片 1"/>
          <p:cNvPicPr>
            <a:picLocks noChangeAspect="1"/>
          </p:cNvPicPr>
          <p:nvPr/>
        </p:nvPicPr>
        <p:blipFill>
          <a:blip r:embed="rId1"/>
          <a:stretch>
            <a:fillRect/>
          </a:stretch>
        </p:blipFill>
        <p:spPr>
          <a:xfrm>
            <a:off x="3046095" y="2545715"/>
            <a:ext cx="2656840" cy="3523615"/>
          </a:xfrm>
          <a:prstGeom prst="rect">
            <a:avLst/>
          </a:prstGeom>
        </p:spPr>
      </p:pic>
      <p:pic>
        <p:nvPicPr>
          <p:cNvPr id="3" name="图片 2"/>
          <p:cNvPicPr>
            <a:picLocks noChangeAspect="1"/>
          </p:cNvPicPr>
          <p:nvPr/>
        </p:nvPicPr>
        <p:blipFill>
          <a:blip r:embed="rId2"/>
          <a:stretch>
            <a:fillRect/>
          </a:stretch>
        </p:blipFill>
        <p:spPr>
          <a:xfrm>
            <a:off x="419100" y="2787015"/>
            <a:ext cx="2228850" cy="733425"/>
          </a:xfrm>
          <a:prstGeom prst="rect">
            <a:avLst/>
          </a:prstGeom>
        </p:spPr>
      </p:pic>
      <p:sp>
        <p:nvSpPr>
          <p:cNvPr id="4" name="文本框 3"/>
          <p:cNvSpPr txBox="1"/>
          <p:nvPr/>
        </p:nvSpPr>
        <p:spPr>
          <a:xfrm>
            <a:off x="4056380" y="930275"/>
            <a:ext cx="4693285" cy="742315"/>
          </a:xfrm>
          <a:prstGeom prst="rect">
            <a:avLst/>
          </a:prstGeom>
          <a:noFill/>
        </p:spPr>
        <p:txBody>
          <a:bodyPr wrap="square" rtlCol="0">
            <a:spAutoFit/>
          </a:bodyPr>
          <a:p>
            <a:r>
              <a:rPr lang="en-US" altLang="zh-CN">
                <a:solidFill>
                  <a:srgbClr val="FF0000"/>
                </a:solidFill>
              </a:rPr>
              <a:t>Note</a:t>
            </a:r>
            <a:r>
              <a:rPr lang="zh-CN" altLang="en-US">
                <a:solidFill>
                  <a:srgbClr val="FF0000"/>
                </a:solidFill>
              </a:rPr>
              <a:t>：</a:t>
            </a:r>
            <a:endParaRPr lang="zh-CN" altLang="en-US">
              <a:solidFill>
                <a:srgbClr val="FF0000"/>
              </a:solidFill>
            </a:endParaRPr>
          </a:p>
          <a:p>
            <a:r>
              <a:rPr lang="en-US" altLang="zh-CN">
                <a:solidFill>
                  <a:srgbClr val="FF0000"/>
                </a:solidFill>
              </a:rPr>
              <a:t>1.</a:t>
            </a:r>
            <a:r>
              <a:rPr lang="zh-CN" altLang="en-US">
                <a:solidFill>
                  <a:srgbClr val="FF0000"/>
                </a:solidFill>
              </a:rPr>
              <a:t>一张图中仅仅实现单个标识检测</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231139" y="1083309"/>
            <a:ext cx="8628380" cy="1146175"/>
          </a:xfrm>
          <a:prstGeom prst="rect">
            <a:avLst/>
          </a:prstGeom>
        </p:spPr>
        <p:txBody>
          <a:bodyPr vert="horz" wrap="square" lIns="0" tIns="12700" rIns="0" bIns="0" rtlCol="0">
            <a:spAutoFit/>
          </a:bodyPr>
          <a:p>
            <a:pPr marL="12700">
              <a:lnSpc>
                <a:spcPct val="100000"/>
              </a:lnSpc>
              <a:spcBef>
                <a:spcPts val="100"/>
              </a:spcBef>
            </a:pPr>
            <a:r>
              <a:rPr lang="en-US" sz="2400">
                <a:latin typeface="Calibri" panose="020F0502020204030204"/>
                <a:cs typeface="Calibri" panose="020F0502020204030204"/>
              </a:rPr>
              <a:t>2.TrafficSignRecognizer</a:t>
            </a:r>
            <a:endParaRPr 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数据集：</a:t>
            </a:r>
            <a:r>
              <a:rPr lang="en-US" altLang="zh-CN" sz="2400">
                <a:latin typeface="Calibri" panose="020F0502020204030204"/>
                <a:cs typeface="Calibri" panose="020F0502020204030204"/>
              </a:rPr>
              <a:t>--</a:t>
            </a:r>
            <a:endParaRPr lang="zh-CN" alt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编程语言：</a:t>
            </a:r>
            <a:r>
              <a:rPr lang="en-US" altLang="zh-CN" sz="2400">
                <a:latin typeface="Calibri" panose="020F0502020204030204"/>
                <a:cs typeface="Calibri" panose="020F0502020204030204"/>
              </a:rPr>
              <a:t>C++</a:t>
            </a:r>
            <a:endParaRPr lang="en-US" altLang="zh-CN" sz="2400">
              <a:latin typeface="Calibri" panose="020F0502020204030204"/>
              <a:cs typeface="Calibri" panose="020F0502020204030204"/>
            </a:endParaRPr>
          </a:p>
        </p:txBody>
      </p:sp>
      <p:pic>
        <p:nvPicPr>
          <p:cNvPr id="3" name="图片 2"/>
          <p:cNvPicPr>
            <a:picLocks noChangeAspect="1"/>
          </p:cNvPicPr>
          <p:nvPr/>
        </p:nvPicPr>
        <p:blipFill>
          <a:blip r:embed="rId1"/>
          <a:stretch>
            <a:fillRect/>
          </a:stretch>
        </p:blipFill>
        <p:spPr>
          <a:xfrm>
            <a:off x="4224020" y="4323080"/>
            <a:ext cx="2847340" cy="1943100"/>
          </a:xfrm>
          <a:prstGeom prst="rect">
            <a:avLst/>
          </a:prstGeom>
        </p:spPr>
      </p:pic>
      <p:pic>
        <p:nvPicPr>
          <p:cNvPr id="4" name="图片 3"/>
          <p:cNvPicPr>
            <a:picLocks noChangeAspect="1"/>
          </p:cNvPicPr>
          <p:nvPr/>
        </p:nvPicPr>
        <p:blipFill>
          <a:blip r:embed="rId2"/>
          <a:stretch>
            <a:fillRect/>
          </a:stretch>
        </p:blipFill>
        <p:spPr>
          <a:xfrm>
            <a:off x="1699895" y="4466590"/>
            <a:ext cx="2047875" cy="1971675"/>
          </a:xfrm>
          <a:prstGeom prst="rect">
            <a:avLst/>
          </a:prstGeom>
        </p:spPr>
      </p:pic>
      <p:pic>
        <p:nvPicPr>
          <p:cNvPr id="6" name="图片 5"/>
          <p:cNvPicPr>
            <a:picLocks noChangeAspect="1"/>
          </p:cNvPicPr>
          <p:nvPr/>
        </p:nvPicPr>
        <p:blipFill>
          <a:blip r:embed="rId3"/>
          <a:stretch>
            <a:fillRect/>
          </a:stretch>
        </p:blipFill>
        <p:spPr>
          <a:xfrm>
            <a:off x="1699895" y="2435860"/>
            <a:ext cx="1668145" cy="1887220"/>
          </a:xfrm>
          <a:prstGeom prst="rect">
            <a:avLst/>
          </a:prstGeom>
        </p:spPr>
      </p:pic>
      <p:pic>
        <p:nvPicPr>
          <p:cNvPr id="7" name="图片 6"/>
          <p:cNvPicPr>
            <a:picLocks noChangeAspect="1"/>
          </p:cNvPicPr>
          <p:nvPr/>
        </p:nvPicPr>
        <p:blipFill>
          <a:blip r:embed="rId4"/>
          <a:stretch>
            <a:fillRect/>
          </a:stretch>
        </p:blipFill>
        <p:spPr>
          <a:xfrm>
            <a:off x="3782060" y="2747645"/>
            <a:ext cx="4018915" cy="1362075"/>
          </a:xfrm>
          <a:prstGeom prst="rect">
            <a:avLst/>
          </a:prstGeom>
        </p:spPr>
      </p:pic>
      <p:sp>
        <p:nvSpPr>
          <p:cNvPr id="2" name="文本框 1"/>
          <p:cNvSpPr txBox="1"/>
          <p:nvPr/>
        </p:nvSpPr>
        <p:spPr>
          <a:xfrm>
            <a:off x="4056380" y="1145540"/>
            <a:ext cx="4693285" cy="742315"/>
          </a:xfrm>
          <a:prstGeom prst="rect">
            <a:avLst/>
          </a:prstGeom>
          <a:noFill/>
        </p:spPr>
        <p:txBody>
          <a:bodyPr wrap="square" rtlCol="0">
            <a:spAutoFit/>
          </a:bodyPr>
          <a:p>
            <a:r>
              <a:rPr lang="en-US" altLang="zh-CN">
                <a:solidFill>
                  <a:srgbClr val="FF0000"/>
                </a:solidFill>
              </a:rPr>
              <a:t>Note</a:t>
            </a:r>
            <a:r>
              <a:rPr lang="zh-CN" altLang="en-US">
                <a:solidFill>
                  <a:srgbClr val="FF0000"/>
                </a:solidFill>
              </a:rPr>
              <a:t>：</a:t>
            </a:r>
            <a:endParaRPr lang="zh-CN" altLang="en-US">
              <a:solidFill>
                <a:srgbClr val="FF0000"/>
              </a:solidFill>
            </a:endParaRPr>
          </a:p>
          <a:p>
            <a:r>
              <a:rPr lang="en-US" altLang="zh-CN">
                <a:solidFill>
                  <a:srgbClr val="FF0000"/>
                </a:solidFill>
              </a:rPr>
              <a:t>1.</a:t>
            </a:r>
            <a:r>
              <a:rPr lang="zh-CN" altLang="en-US">
                <a:solidFill>
                  <a:srgbClr val="FF0000"/>
                </a:solidFill>
              </a:rPr>
              <a:t>一张图中仅仅实现单个标识检测</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31140" y="2229485"/>
            <a:ext cx="2343150" cy="2362200"/>
          </a:xfrm>
          <a:prstGeom prst="rect">
            <a:avLst/>
          </a:prstGeom>
        </p:spPr>
      </p:pic>
      <p:sp>
        <p:nvSpPr>
          <p:cNvPr id="2" name="object 2"/>
          <p:cNvSpPr txBox="1"/>
          <p:nvPr/>
        </p:nvSpPr>
        <p:spPr>
          <a:xfrm>
            <a:off x="231139" y="652779"/>
            <a:ext cx="8628380" cy="1528445"/>
          </a:xfrm>
          <a:prstGeom prst="rect">
            <a:avLst/>
          </a:prstGeom>
        </p:spPr>
        <p:txBody>
          <a:bodyPr vert="horz" wrap="square" lIns="0" tIns="12700" rIns="0" bIns="0" rtlCol="0">
            <a:spAutoFit/>
          </a:bodyPr>
          <a:p>
            <a:pPr marL="12700">
              <a:lnSpc>
                <a:spcPct val="100000"/>
              </a:lnSpc>
              <a:spcBef>
                <a:spcPts val="100"/>
              </a:spcBef>
            </a:pPr>
            <a:r>
              <a:rPr lang="en-US" sz="2400">
                <a:latin typeface="Calibri" panose="020F0502020204030204"/>
                <a:cs typeface="Calibri" panose="020F0502020204030204"/>
              </a:rPr>
              <a:t>3.Traffic_sign_detect_tersorflow</a:t>
            </a:r>
            <a:endParaRPr 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数据集：</a:t>
            </a:r>
            <a:r>
              <a:rPr lang="en-US" sz="2400">
                <a:latin typeface="Calibri" panose="020F0502020204030204"/>
                <a:cs typeface="Calibri" panose="020F0502020204030204"/>
              </a:rPr>
              <a:t>TsingHua-Tencent 100K</a:t>
            </a:r>
            <a:endParaRPr 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编程语言：</a:t>
            </a:r>
            <a:r>
              <a:rPr lang="en-US" altLang="zh-CN" sz="2400">
                <a:latin typeface="Calibri" panose="020F0502020204030204"/>
                <a:cs typeface="Calibri" panose="020F0502020204030204"/>
              </a:rPr>
              <a:t>Python</a:t>
            </a:r>
            <a:endParaRPr lang="en-US" sz="2400">
              <a:latin typeface="Calibri" panose="020F0502020204030204"/>
              <a:cs typeface="Calibri" panose="020F0502020204030204"/>
            </a:endParaRPr>
          </a:p>
          <a:p>
            <a:pPr marL="12700">
              <a:lnSpc>
                <a:spcPct val="100000"/>
              </a:lnSpc>
              <a:spcBef>
                <a:spcPts val="100"/>
              </a:spcBef>
            </a:pPr>
            <a:endParaRPr lang="en-US" sz="2400">
              <a:latin typeface="Calibri" panose="020F0502020204030204"/>
              <a:cs typeface="Calibri" panose="020F0502020204030204"/>
            </a:endParaRPr>
          </a:p>
        </p:txBody>
      </p:sp>
      <p:sp>
        <p:nvSpPr>
          <p:cNvPr id="5" name="文本框 4"/>
          <p:cNvSpPr txBox="1"/>
          <p:nvPr/>
        </p:nvSpPr>
        <p:spPr>
          <a:xfrm>
            <a:off x="4323715" y="1903095"/>
            <a:ext cx="4351655" cy="2045335"/>
          </a:xfrm>
          <a:prstGeom prst="rect">
            <a:avLst/>
          </a:prstGeom>
          <a:noFill/>
        </p:spPr>
        <p:txBody>
          <a:bodyPr wrap="square" rtlCol="0">
            <a:spAutoFit/>
          </a:bodyPr>
          <a:p>
            <a:r>
              <a:rPr lang="en-US" altLang="zh-CN">
                <a:solidFill>
                  <a:srgbClr val="FF0000"/>
                </a:solidFill>
              </a:rPr>
              <a:t>Note</a:t>
            </a:r>
            <a:r>
              <a:rPr lang="zh-CN" altLang="en-US">
                <a:solidFill>
                  <a:srgbClr val="FF0000"/>
                </a:solidFill>
              </a:rPr>
              <a:t>：</a:t>
            </a:r>
            <a:endParaRPr lang="zh-CN" altLang="en-US">
              <a:solidFill>
                <a:srgbClr val="FF0000"/>
              </a:solidFill>
            </a:endParaRPr>
          </a:p>
          <a:p>
            <a:r>
              <a:rPr lang="en-US" altLang="zh-CN">
                <a:solidFill>
                  <a:srgbClr val="FF0000"/>
                </a:solidFill>
              </a:rPr>
              <a:t>1.</a:t>
            </a:r>
            <a:r>
              <a:rPr lang="zh-CN" altLang="en-US">
                <a:solidFill>
                  <a:srgbClr val="FF0000"/>
                </a:solidFill>
              </a:rPr>
              <a:t>一张图中可以实现多个标识检测，精准度都还不错；</a:t>
            </a:r>
            <a:endParaRPr lang="zh-CN" altLang="en-US">
              <a:solidFill>
                <a:srgbClr val="FF0000"/>
              </a:solidFill>
            </a:endParaRPr>
          </a:p>
          <a:p>
            <a:r>
              <a:rPr lang="en-US" altLang="zh-CN">
                <a:solidFill>
                  <a:srgbClr val="FF0000"/>
                </a:solidFill>
              </a:rPr>
              <a:t>2.</a:t>
            </a:r>
            <a:r>
              <a:rPr lang="zh-CN" altLang="en-US">
                <a:solidFill>
                  <a:srgbClr val="FF0000"/>
                </a:solidFill>
              </a:rPr>
              <a:t>代码用</a:t>
            </a:r>
            <a:r>
              <a:rPr lang="en-US" altLang="zh-CN">
                <a:solidFill>
                  <a:srgbClr val="FF0000"/>
                </a:solidFill>
              </a:rPr>
              <a:t>Python</a:t>
            </a:r>
            <a:r>
              <a:rPr lang="zh-CN" altLang="en-US">
                <a:solidFill>
                  <a:srgbClr val="FF0000"/>
                </a:solidFill>
              </a:rPr>
              <a:t>实现，复杂度大，需转化为</a:t>
            </a:r>
            <a:r>
              <a:rPr lang="en-US" altLang="zh-CN">
                <a:solidFill>
                  <a:srgbClr val="FF0000"/>
                </a:solidFill>
              </a:rPr>
              <a:t>C++</a:t>
            </a:r>
            <a:r>
              <a:rPr lang="zh-CN" altLang="en-US">
                <a:solidFill>
                  <a:srgbClr val="FF0000"/>
                </a:solidFill>
              </a:rPr>
              <a:t>；</a:t>
            </a:r>
            <a:endParaRPr lang="zh-CN" altLang="en-US">
              <a:solidFill>
                <a:srgbClr val="FF0000"/>
              </a:solidFill>
            </a:endParaRPr>
          </a:p>
          <a:p>
            <a:r>
              <a:rPr lang="en-US" altLang="zh-CN">
                <a:solidFill>
                  <a:srgbClr val="FF0000"/>
                </a:solidFill>
              </a:rPr>
              <a:t>3. </a:t>
            </a:r>
            <a:r>
              <a:rPr lang="zh-CN" altLang="en-US">
                <a:solidFill>
                  <a:srgbClr val="FF0000"/>
                </a:solidFill>
              </a:rPr>
              <a:t>覆盖了绝大多数交通标牌的识别；</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87630" y="148590"/>
            <a:ext cx="5209540" cy="1314450"/>
          </a:xfrm>
          <a:prstGeom prst="rect">
            <a:avLst/>
          </a:prstGeom>
        </p:spPr>
      </p:pic>
      <p:pic>
        <p:nvPicPr>
          <p:cNvPr id="8" name="图片 7"/>
          <p:cNvPicPr>
            <a:picLocks noChangeAspect="1"/>
          </p:cNvPicPr>
          <p:nvPr/>
        </p:nvPicPr>
        <p:blipFill>
          <a:blip r:embed="rId2"/>
          <a:stretch>
            <a:fillRect/>
          </a:stretch>
        </p:blipFill>
        <p:spPr>
          <a:xfrm>
            <a:off x="87630" y="1534795"/>
            <a:ext cx="5238115" cy="1876425"/>
          </a:xfrm>
          <a:prstGeom prst="rect">
            <a:avLst/>
          </a:prstGeom>
        </p:spPr>
      </p:pic>
      <p:pic>
        <p:nvPicPr>
          <p:cNvPr id="9" name="图片 8"/>
          <p:cNvPicPr>
            <a:picLocks noChangeAspect="1"/>
          </p:cNvPicPr>
          <p:nvPr/>
        </p:nvPicPr>
        <p:blipFill>
          <a:blip r:embed="rId3"/>
          <a:stretch>
            <a:fillRect/>
          </a:stretch>
        </p:blipFill>
        <p:spPr>
          <a:xfrm>
            <a:off x="5396865" y="450215"/>
            <a:ext cx="3585210" cy="2071370"/>
          </a:xfrm>
          <a:prstGeom prst="rect">
            <a:avLst/>
          </a:prstGeom>
        </p:spPr>
      </p:pic>
      <p:pic>
        <p:nvPicPr>
          <p:cNvPr id="2" name="图片 1" descr="w"/>
          <p:cNvPicPr>
            <a:picLocks noChangeAspect="1"/>
          </p:cNvPicPr>
          <p:nvPr/>
        </p:nvPicPr>
        <p:blipFill>
          <a:blip r:embed="rId4"/>
          <a:stretch>
            <a:fillRect/>
          </a:stretch>
        </p:blipFill>
        <p:spPr>
          <a:xfrm>
            <a:off x="701675" y="3612515"/>
            <a:ext cx="7416165"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231139" y="1083309"/>
            <a:ext cx="8628380" cy="1528445"/>
          </a:xfrm>
          <a:prstGeom prst="rect">
            <a:avLst/>
          </a:prstGeom>
        </p:spPr>
        <p:txBody>
          <a:bodyPr vert="horz" wrap="square" lIns="0" tIns="12700" rIns="0" bIns="0" rtlCol="0">
            <a:spAutoFit/>
          </a:bodyPr>
          <a:p>
            <a:pPr marL="12700">
              <a:lnSpc>
                <a:spcPct val="100000"/>
              </a:lnSpc>
              <a:spcBef>
                <a:spcPts val="100"/>
              </a:spcBef>
            </a:pPr>
            <a:r>
              <a:rPr lang="en-US" sz="2400">
                <a:latin typeface="Calibri" panose="020F0502020204030204"/>
                <a:cs typeface="Calibri" panose="020F0502020204030204"/>
              </a:rPr>
              <a:t>4.dl-trafficsigns-detection</a:t>
            </a:r>
            <a:endParaRPr 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数据集：</a:t>
            </a:r>
            <a:r>
              <a:rPr lang="en-US" sz="2400">
                <a:latin typeface="Calibri" panose="020F0502020204030204"/>
                <a:cs typeface="Calibri" panose="020F0502020204030204"/>
              </a:rPr>
              <a:t>German Traffic Sign Dataset</a:t>
            </a:r>
            <a:endParaRPr 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编程语言：</a:t>
            </a:r>
            <a:r>
              <a:rPr lang="en-US" altLang="zh-CN" sz="2400">
                <a:latin typeface="Calibri" panose="020F0502020204030204"/>
                <a:cs typeface="Calibri" panose="020F0502020204030204"/>
              </a:rPr>
              <a:t>Python</a:t>
            </a:r>
            <a:endParaRPr lang="en-US" sz="2400">
              <a:latin typeface="Calibri" panose="020F0502020204030204"/>
              <a:cs typeface="Calibri" panose="020F0502020204030204"/>
            </a:endParaRPr>
          </a:p>
          <a:p>
            <a:pPr marL="12700">
              <a:lnSpc>
                <a:spcPct val="100000"/>
              </a:lnSpc>
              <a:spcBef>
                <a:spcPts val="100"/>
              </a:spcBef>
            </a:pPr>
            <a:endParaRPr lang="en-US" sz="2400">
              <a:latin typeface="Calibri" panose="020F0502020204030204"/>
              <a:cs typeface="Calibri" panose="020F0502020204030204"/>
            </a:endParaRPr>
          </a:p>
        </p:txBody>
      </p:sp>
      <p:pic>
        <p:nvPicPr>
          <p:cNvPr id="2" name="图片 1"/>
          <p:cNvPicPr>
            <a:picLocks noChangeAspect="1"/>
          </p:cNvPicPr>
          <p:nvPr/>
        </p:nvPicPr>
        <p:blipFill>
          <a:blip r:embed="rId1"/>
          <a:stretch>
            <a:fillRect/>
          </a:stretch>
        </p:blipFill>
        <p:spPr>
          <a:xfrm>
            <a:off x="1128395" y="2660015"/>
            <a:ext cx="3056890" cy="3037840"/>
          </a:xfrm>
          <a:prstGeom prst="rect">
            <a:avLst/>
          </a:prstGeom>
        </p:spPr>
      </p:pic>
      <p:pic>
        <p:nvPicPr>
          <p:cNvPr id="3" name="图片 2"/>
          <p:cNvPicPr>
            <a:picLocks noChangeAspect="1"/>
          </p:cNvPicPr>
          <p:nvPr/>
        </p:nvPicPr>
        <p:blipFill>
          <a:blip r:embed="rId2"/>
          <a:stretch>
            <a:fillRect/>
          </a:stretch>
        </p:blipFill>
        <p:spPr>
          <a:xfrm>
            <a:off x="4914900" y="3790950"/>
            <a:ext cx="2076450" cy="1428750"/>
          </a:xfrm>
          <a:prstGeom prst="rect">
            <a:avLst/>
          </a:prstGeom>
        </p:spPr>
      </p:pic>
      <p:sp>
        <p:nvSpPr>
          <p:cNvPr id="4" name="文本框 3"/>
          <p:cNvSpPr txBox="1"/>
          <p:nvPr/>
        </p:nvSpPr>
        <p:spPr>
          <a:xfrm>
            <a:off x="4467225" y="1903095"/>
            <a:ext cx="4351655" cy="1068070"/>
          </a:xfrm>
          <a:prstGeom prst="rect">
            <a:avLst/>
          </a:prstGeom>
          <a:noFill/>
        </p:spPr>
        <p:txBody>
          <a:bodyPr wrap="square" rtlCol="0">
            <a:spAutoFit/>
          </a:bodyPr>
          <a:p>
            <a:r>
              <a:rPr lang="en-US" altLang="zh-CN">
                <a:solidFill>
                  <a:srgbClr val="FF0000"/>
                </a:solidFill>
              </a:rPr>
              <a:t>Note</a:t>
            </a:r>
            <a:r>
              <a:rPr lang="zh-CN" altLang="en-US">
                <a:solidFill>
                  <a:srgbClr val="FF0000"/>
                </a:solidFill>
              </a:rPr>
              <a:t>：</a:t>
            </a:r>
            <a:endParaRPr lang="zh-CN" altLang="en-US">
              <a:solidFill>
                <a:srgbClr val="FF0000"/>
              </a:solidFill>
            </a:endParaRPr>
          </a:p>
          <a:p>
            <a:r>
              <a:rPr lang="en-US" altLang="zh-CN">
                <a:solidFill>
                  <a:srgbClr val="FF0000"/>
                </a:solidFill>
              </a:rPr>
              <a:t>1.</a:t>
            </a:r>
            <a:r>
              <a:rPr lang="zh-CN" altLang="en-US">
                <a:solidFill>
                  <a:srgbClr val="FF0000"/>
                </a:solidFill>
              </a:rPr>
              <a:t>一张图中仅仅能实现单个交通标示识别；</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231139" y="1083309"/>
            <a:ext cx="8628380" cy="1146175"/>
          </a:xfrm>
          <a:prstGeom prst="rect">
            <a:avLst/>
          </a:prstGeom>
        </p:spPr>
        <p:txBody>
          <a:bodyPr vert="horz" wrap="square" lIns="0" tIns="12700" rIns="0" bIns="0" rtlCol="0">
            <a:spAutoFit/>
          </a:bodyPr>
          <a:p>
            <a:pPr marL="12700">
              <a:lnSpc>
                <a:spcPct val="100000"/>
              </a:lnSpc>
              <a:spcBef>
                <a:spcPts val="100"/>
              </a:spcBef>
            </a:pPr>
            <a:r>
              <a:rPr lang="en-US" sz="2400">
                <a:latin typeface="Calibri" panose="020F0502020204030204"/>
                <a:cs typeface="Calibri" panose="020F0502020204030204"/>
              </a:rPr>
              <a:t>5.Traffic_sign_Classify</a:t>
            </a:r>
            <a:endParaRPr 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数据集：</a:t>
            </a:r>
            <a:r>
              <a:rPr lang="en-US" sz="2400">
                <a:latin typeface="Calibri" panose="020F0502020204030204"/>
                <a:cs typeface="Calibri" panose="020F0502020204030204"/>
                <a:sym typeface="+mn-ea"/>
              </a:rPr>
              <a:t>German Traffic Sign Dataset</a:t>
            </a:r>
            <a:endParaRPr lang="en-US" sz="2400">
              <a:latin typeface="Calibri" panose="020F0502020204030204"/>
              <a:cs typeface="Calibri" panose="020F0502020204030204"/>
              <a:sym typeface="+mn-ea"/>
            </a:endParaRPr>
          </a:p>
          <a:p>
            <a:pPr marL="12700">
              <a:lnSpc>
                <a:spcPct val="100000"/>
              </a:lnSpc>
              <a:spcBef>
                <a:spcPts val="100"/>
              </a:spcBef>
            </a:pPr>
            <a:r>
              <a:rPr lang="zh-CN" altLang="en-US" sz="2400">
                <a:latin typeface="Calibri" panose="020F0502020204030204"/>
                <a:cs typeface="Calibri" panose="020F0502020204030204"/>
              </a:rPr>
              <a:t>编程语言：</a:t>
            </a:r>
            <a:r>
              <a:rPr lang="en-US" altLang="zh-CN" sz="2400">
                <a:latin typeface="Calibri" panose="020F0502020204030204"/>
                <a:cs typeface="Calibri" panose="020F0502020204030204"/>
              </a:rPr>
              <a:t>python</a:t>
            </a:r>
            <a:endParaRPr lang="en-US" altLang="zh-CN" sz="2400">
              <a:latin typeface="Calibri" panose="020F0502020204030204"/>
              <a:cs typeface="Calibri" panose="020F0502020204030204"/>
            </a:endParaRPr>
          </a:p>
        </p:txBody>
      </p:sp>
      <p:pic>
        <p:nvPicPr>
          <p:cNvPr id="4" name="图片 3"/>
          <p:cNvPicPr>
            <a:picLocks noChangeAspect="1"/>
          </p:cNvPicPr>
          <p:nvPr/>
        </p:nvPicPr>
        <p:blipFill>
          <a:blip r:embed="rId1"/>
          <a:stretch>
            <a:fillRect/>
          </a:stretch>
        </p:blipFill>
        <p:spPr>
          <a:xfrm>
            <a:off x="549910" y="2211070"/>
            <a:ext cx="7990205" cy="3618865"/>
          </a:xfrm>
          <a:prstGeom prst="rect">
            <a:avLst/>
          </a:prstGeom>
        </p:spPr>
      </p:pic>
      <p:sp>
        <p:nvSpPr>
          <p:cNvPr id="2" name="文本框 1"/>
          <p:cNvSpPr txBox="1"/>
          <p:nvPr/>
        </p:nvSpPr>
        <p:spPr>
          <a:xfrm>
            <a:off x="5041265" y="611505"/>
            <a:ext cx="4105910" cy="1068070"/>
          </a:xfrm>
          <a:prstGeom prst="rect">
            <a:avLst/>
          </a:prstGeom>
          <a:noFill/>
        </p:spPr>
        <p:txBody>
          <a:bodyPr wrap="square" rtlCol="0">
            <a:spAutoFit/>
          </a:bodyPr>
          <a:p>
            <a:r>
              <a:rPr lang="en-US" altLang="zh-CN">
                <a:solidFill>
                  <a:srgbClr val="FF0000"/>
                </a:solidFill>
              </a:rPr>
              <a:t>Note</a:t>
            </a:r>
            <a:r>
              <a:rPr lang="zh-CN" altLang="en-US">
                <a:solidFill>
                  <a:srgbClr val="FF0000"/>
                </a:solidFill>
              </a:rPr>
              <a:t>：</a:t>
            </a:r>
            <a:endParaRPr lang="zh-CN" altLang="en-US">
              <a:solidFill>
                <a:srgbClr val="FF0000"/>
              </a:solidFill>
            </a:endParaRPr>
          </a:p>
          <a:p>
            <a:r>
              <a:rPr lang="en-US" altLang="zh-CN">
                <a:solidFill>
                  <a:srgbClr val="FF0000"/>
                </a:solidFill>
              </a:rPr>
              <a:t>1.</a:t>
            </a:r>
            <a:r>
              <a:rPr lang="zh-CN" altLang="en-US">
                <a:solidFill>
                  <a:srgbClr val="FF0000"/>
                </a:solidFill>
              </a:rPr>
              <a:t>一张图中仅仅能实现单个交通标示识别；</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231139" y="1083309"/>
            <a:ext cx="8628380" cy="1146175"/>
          </a:xfrm>
          <a:prstGeom prst="rect">
            <a:avLst/>
          </a:prstGeom>
        </p:spPr>
        <p:txBody>
          <a:bodyPr vert="horz" wrap="square" lIns="0" tIns="12700" rIns="0" bIns="0" rtlCol="0">
            <a:spAutoFit/>
          </a:bodyPr>
          <a:p>
            <a:pPr marL="12700">
              <a:lnSpc>
                <a:spcPct val="100000"/>
              </a:lnSpc>
              <a:spcBef>
                <a:spcPts val="100"/>
              </a:spcBef>
            </a:pPr>
            <a:r>
              <a:rPr lang="en-US" sz="2400">
                <a:latin typeface="Calibri" panose="020F0502020204030204"/>
                <a:cs typeface="Calibri" panose="020F0502020204030204"/>
              </a:rPr>
              <a:t>6.TrafficSignRecognition</a:t>
            </a:r>
            <a:endParaRPr 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数据集：</a:t>
            </a:r>
            <a:r>
              <a:rPr lang="en-US" altLang="zh-CN" sz="2400">
                <a:latin typeface="Calibri" panose="020F0502020204030204"/>
                <a:cs typeface="Calibri" panose="020F0502020204030204"/>
              </a:rPr>
              <a:t>----</a:t>
            </a:r>
            <a:endParaRPr lang="zh-CN" altLang="en-US" sz="2400">
              <a:latin typeface="Calibri" panose="020F0502020204030204"/>
              <a:cs typeface="Calibri" panose="020F0502020204030204"/>
            </a:endParaRPr>
          </a:p>
          <a:p>
            <a:pPr marL="12700">
              <a:lnSpc>
                <a:spcPct val="100000"/>
              </a:lnSpc>
              <a:spcBef>
                <a:spcPts val="100"/>
              </a:spcBef>
            </a:pPr>
            <a:r>
              <a:rPr lang="zh-CN" altLang="en-US" sz="2400">
                <a:latin typeface="Calibri" panose="020F0502020204030204"/>
                <a:cs typeface="Calibri" panose="020F0502020204030204"/>
              </a:rPr>
              <a:t>编程语言：</a:t>
            </a:r>
            <a:r>
              <a:rPr lang="en-US" altLang="zh-CN" sz="2400">
                <a:latin typeface="Calibri" panose="020F0502020204030204"/>
                <a:cs typeface="Calibri" panose="020F0502020204030204"/>
              </a:rPr>
              <a:t>Java</a:t>
            </a:r>
            <a:r>
              <a:rPr lang="zh-CN" altLang="en-US" sz="2400">
                <a:latin typeface="Calibri" panose="020F0502020204030204"/>
                <a:cs typeface="Calibri" panose="020F0502020204030204"/>
              </a:rPr>
              <a:t>和</a:t>
            </a:r>
            <a:r>
              <a:rPr lang="en-US" altLang="zh-CN" sz="2400">
                <a:latin typeface="Calibri" panose="020F0502020204030204"/>
                <a:cs typeface="Calibri" panose="020F0502020204030204"/>
              </a:rPr>
              <a:t>c++</a:t>
            </a:r>
            <a:endParaRPr lang="en-US" altLang="zh-CN" sz="2400">
              <a:latin typeface="Calibri" panose="020F0502020204030204"/>
              <a:cs typeface="Calibri" panose="020F0502020204030204"/>
            </a:endParaRPr>
          </a:p>
        </p:txBody>
      </p:sp>
      <p:pic>
        <p:nvPicPr>
          <p:cNvPr id="2" name="图片 1"/>
          <p:cNvPicPr>
            <a:picLocks noChangeAspect="1"/>
          </p:cNvPicPr>
          <p:nvPr/>
        </p:nvPicPr>
        <p:blipFill>
          <a:blip r:embed="rId1"/>
          <a:stretch>
            <a:fillRect/>
          </a:stretch>
        </p:blipFill>
        <p:spPr>
          <a:xfrm>
            <a:off x="126365" y="2475865"/>
            <a:ext cx="4497705" cy="3065145"/>
          </a:xfrm>
          <a:prstGeom prst="rect">
            <a:avLst/>
          </a:prstGeom>
        </p:spPr>
      </p:pic>
      <p:pic>
        <p:nvPicPr>
          <p:cNvPr id="3" name="图片 2"/>
          <p:cNvPicPr>
            <a:picLocks noChangeAspect="1"/>
          </p:cNvPicPr>
          <p:nvPr/>
        </p:nvPicPr>
        <p:blipFill>
          <a:blip r:embed="rId2"/>
          <a:stretch>
            <a:fillRect/>
          </a:stretch>
        </p:blipFill>
        <p:spPr>
          <a:xfrm>
            <a:off x="4718050" y="2475865"/>
            <a:ext cx="4328160" cy="3065780"/>
          </a:xfrm>
          <a:prstGeom prst="rect">
            <a:avLst/>
          </a:prstGeom>
        </p:spPr>
      </p:pic>
      <p:sp>
        <p:nvSpPr>
          <p:cNvPr id="4" name="文本框 3"/>
          <p:cNvSpPr txBox="1"/>
          <p:nvPr/>
        </p:nvSpPr>
        <p:spPr>
          <a:xfrm>
            <a:off x="4826000" y="1042035"/>
            <a:ext cx="4105910" cy="742315"/>
          </a:xfrm>
          <a:prstGeom prst="rect">
            <a:avLst/>
          </a:prstGeom>
          <a:noFill/>
        </p:spPr>
        <p:txBody>
          <a:bodyPr wrap="square" rtlCol="0">
            <a:spAutoFit/>
          </a:bodyPr>
          <a:p>
            <a:r>
              <a:rPr lang="en-US" altLang="zh-CN">
                <a:solidFill>
                  <a:srgbClr val="FF0000"/>
                </a:solidFill>
              </a:rPr>
              <a:t>Note</a:t>
            </a:r>
            <a:r>
              <a:rPr lang="zh-CN" altLang="en-US">
                <a:solidFill>
                  <a:srgbClr val="FF0000"/>
                </a:solidFill>
              </a:rPr>
              <a:t>：</a:t>
            </a:r>
            <a:endParaRPr lang="zh-CN" altLang="en-US">
              <a:solidFill>
                <a:srgbClr val="FF0000"/>
              </a:solidFill>
            </a:endParaRPr>
          </a:p>
          <a:p>
            <a:r>
              <a:rPr lang="en-US" altLang="zh-CN">
                <a:solidFill>
                  <a:srgbClr val="FF0000"/>
                </a:solidFill>
              </a:rPr>
              <a:t>1.</a:t>
            </a:r>
            <a:r>
              <a:rPr lang="zh-CN" altLang="en-US">
                <a:solidFill>
                  <a:srgbClr val="FF0000"/>
                </a:solidFill>
              </a:rPr>
              <a:t>一张图中仅仅识别限速标牌；</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p:nvPr/>
        </p:nvSpPr>
        <p:spPr>
          <a:xfrm>
            <a:off x="231139" y="1011554"/>
            <a:ext cx="8628380" cy="4537075"/>
          </a:xfrm>
          <a:prstGeom prst="rect">
            <a:avLst/>
          </a:prstGeom>
        </p:spPr>
        <p:txBody>
          <a:bodyPr vert="horz" wrap="square" lIns="0" tIns="12700" rIns="0" bIns="0" rtlCol="0">
            <a:spAutoFit/>
          </a:bodyPr>
          <a:p>
            <a:pPr marL="12700">
              <a:lnSpc>
                <a:spcPct val="100000"/>
              </a:lnSpc>
              <a:spcBef>
                <a:spcPts val="100"/>
              </a:spcBef>
            </a:pPr>
            <a:r>
              <a:rPr lang="zh-CN" altLang="en-US" sz="2400">
                <a:latin typeface="Calibri" panose="020F0502020204030204"/>
                <a:cs typeface="Calibri" panose="020F0502020204030204"/>
              </a:rPr>
              <a:t>方案选择：</a:t>
            </a:r>
            <a:endParaRPr lang="zh-CN" altLang="en-US" sz="2400">
              <a:latin typeface="Calibri" panose="020F0502020204030204"/>
              <a:cs typeface="Calibri" panose="020F0502020204030204"/>
            </a:endParaRPr>
          </a:p>
          <a:p>
            <a:pPr marL="12700">
              <a:lnSpc>
                <a:spcPct val="100000"/>
              </a:lnSpc>
              <a:spcBef>
                <a:spcPts val="100"/>
              </a:spcBef>
            </a:pPr>
            <a:r>
              <a:rPr lang="en-US" sz="2000">
                <a:latin typeface="Calibri" panose="020F0502020204030204"/>
                <a:cs typeface="Calibri" panose="020F0502020204030204"/>
              </a:rPr>
              <a:t>1.</a:t>
            </a:r>
            <a:r>
              <a:rPr lang="zh-CN" altLang="en-US" sz="2000">
                <a:latin typeface="Calibri" panose="020F0502020204030204"/>
                <a:cs typeface="Calibri" panose="020F0502020204030204"/>
              </a:rPr>
              <a:t>选择</a:t>
            </a:r>
            <a:r>
              <a:rPr lang="en-US" altLang="zh-CN" sz="2000">
                <a:latin typeface="Calibri" panose="020F0502020204030204"/>
                <a:cs typeface="Calibri" panose="020F0502020204030204"/>
              </a:rPr>
              <a:t>3# </a:t>
            </a:r>
            <a:r>
              <a:rPr lang="en-US" sz="2000">
                <a:latin typeface="Calibri" panose="020F0502020204030204"/>
                <a:cs typeface="Calibri" panose="020F0502020204030204"/>
                <a:sym typeface="+mn-ea"/>
              </a:rPr>
              <a:t>Traffic_sign_detect_tersorflow </a:t>
            </a:r>
            <a:r>
              <a:rPr lang="zh-CN" altLang="en-US" sz="2000">
                <a:latin typeface="Calibri" panose="020F0502020204030204"/>
                <a:cs typeface="Calibri" panose="020F0502020204030204"/>
                <a:sym typeface="+mn-ea"/>
              </a:rPr>
              <a:t>：</a:t>
            </a:r>
            <a:r>
              <a:rPr lang="en-US" altLang="zh-CN" sz="2000">
                <a:latin typeface="Calibri" panose="020F0502020204030204"/>
                <a:cs typeface="Calibri" panose="020F0502020204030204"/>
                <a:sym typeface="+mn-ea"/>
              </a:rPr>
              <a:t>python</a:t>
            </a:r>
            <a:r>
              <a:rPr lang="zh-CN" altLang="en-US" sz="2000">
                <a:latin typeface="Calibri" panose="020F0502020204030204"/>
                <a:cs typeface="Calibri" panose="020F0502020204030204"/>
                <a:sym typeface="+mn-ea"/>
              </a:rPr>
              <a:t>实现</a:t>
            </a:r>
            <a:endParaRPr lang="en-US" sz="2000">
              <a:latin typeface="Calibri" panose="020F0502020204030204"/>
              <a:cs typeface="Calibri" panose="020F0502020204030204"/>
              <a:sym typeface="+mn-ea"/>
            </a:endParaRPr>
          </a:p>
          <a:p>
            <a:pPr marL="355600" indent="-342900">
              <a:lnSpc>
                <a:spcPct val="100000"/>
              </a:lnSpc>
              <a:spcBef>
                <a:spcPts val="100"/>
              </a:spcBef>
              <a:buFont typeface="Wingdings" panose="05000000000000000000" charset="0"/>
              <a:buChar char="Ø"/>
            </a:pPr>
            <a:r>
              <a:rPr lang="zh-CN" altLang="en-US" sz="2000">
                <a:latin typeface="Calibri" panose="020F0502020204030204"/>
                <a:cs typeface="Calibri" panose="020F0502020204030204"/>
                <a:sym typeface="+mn-ea"/>
              </a:rPr>
              <a:t>可以实现一张图多目标检测；</a:t>
            </a:r>
            <a:endParaRPr lang="zh-CN" altLang="en-US" sz="2000">
              <a:latin typeface="Calibri" panose="020F0502020204030204"/>
              <a:cs typeface="Calibri" panose="020F0502020204030204"/>
              <a:sym typeface="+mn-ea"/>
            </a:endParaRPr>
          </a:p>
          <a:p>
            <a:pPr marL="355600" indent="-342900">
              <a:lnSpc>
                <a:spcPct val="100000"/>
              </a:lnSpc>
              <a:spcBef>
                <a:spcPts val="100"/>
              </a:spcBef>
              <a:buFont typeface="Wingdings" panose="05000000000000000000" charset="0"/>
              <a:buChar char="Ø"/>
            </a:pPr>
            <a:r>
              <a:rPr lang="zh-CN" altLang="en-US" sz="2000">
                <a:latin typeface="Calibri" panose="020F0502020204030204"/>
                <a:cs typeface="Calibri" panose="020F0502020204030204"/>
                <a:sym typeface="+mn-ea"/>
              </a:rPr>
              <a:t>该模型是已经训练好了的，如果需要包含地面划线指示，则需要重新训练或者重新添加模型；</a:t>
            </a:r>
            <a:endParaRPr lang="zh-CN" altLang="en-US" sz="2000">
              <a:latin typeface="Calibri" panose="020F0502020204030204"/>
              <a:cs typeface="Calibri" panose="020F0502020204030204"/>
              <a:sym typeface="+mn-ea"/>
            </a:endParaRPr>
          </a:p>
          <a:p>
            <a:pPr marL="355600" indent="-342900">
              <a:lnSpc>
                <a:spcPct val="100000"/>
              </a:lnSpc>
              <a:spcBef>
                <a:spcPts val="100"/>
              </a:spcBef>
              <a:buFont typeface="Wingdings" panose="05000000000000000000" charset="0"/>
              <a:buChar char="Ø"/>
            </a:pPr>
            <a:r>
              <a:rPr lang="zh-CN" altLang="en-US" sz="2000">
                <a:latin typeface="Calibri" panose="020F0502020204030204"/>
                <a:cs typeface="Calibri" panose="020F0502020204030204"/>
                <a:sym typeface="+mn-ea"/>
              </a:rPr>
              <a:t>能检测的是悬挂的交通标识，不包括路面的划线（数据集中没有）；</a:t>
            </a:r>
            <a:endParaRPr lang="zh-CN" altLang="en-US" sz="2000">
              <a:latin typeface="Calibri" panose="020F0502020204030204"/>
              <a:cs typeface="Calibri" panose="020F0502020204030204"/>
              <a:sym typeface="+mn-ea"/>
            </a:endParaRPr>
          </a:p>
          <a:p>
            <a:pPr marL="355600" indent="-342900">
              <a:lnSpc>
                <a:spcPct val="100000"/>
              </a:lnSpc>
              <a:spcBef>
                <a:spcPts val="100"/>
              </a:spcBef>
              <a:buFont typeface="Wingdings" panose="05000000000000000000" charset="0"/>
              <a:buChar char="Ø"/>
            </a:pPr>
            <a:r>
              <a:rPr lang="zh-CN" altLang="en-US" sz="2000">
                <a:latin typeface="Calibri" panose="020F0502020204030204"/>
                <a:cs typeface="Calibri" panose="020F0502020204030204"/>
                <a:sym typeface="+mn-ea"/>
              </a:rPr>
              <a:t>高清图片（约</a:t>
            </a:r>
            <a:r>
              <a:rPr lang="en-US" altLang="zh-CN" sz="2000">
                <a:latin typeface="Calibri" panose="020F0502020204030204"/>
                <a:cs typeface="Calibri" panose="020F0502020204030204"/>
                <a:sym typeface="+mn-ea"/>
              </a:rPr>
              <a:t>1M</a:t>
            </a:r>
            <a:r>
              <a:rPr lang="zh-CN" altLang="en-US" sz="2000">
                <a:latin typeface="Calibri" panose="020F0502020204030204"/>
                <a:cs typeface="Calibri" panose="020F0502020204030204"/>
                <a:sym typeface="+mn-ea"/>
              </a:rPr>
              <a:t>的图片）耗时较长</a:t>
            </a:r>
            <a:r>
              <a:rPr lang="en-US" altLang="zh-CN" sz="2000">
                <a:latin typeface="Calibri" panose="020F0502020204030204"/>
                <a:cs typeface="Calibri" panose="020F0502020204030204"/>
                <a:sym typeface="+mn-ea"/>
              </a:rPr>
              <a:t>10s+</a:t>
            </a:r>
            <a:r>
              <a:rPr lang="zh-CN" altLang="en-US" sz="2000">
                <a:latin typeface="Calibri" panose="020F0502020204030204"/>
                <a:cs typeface="Calibri" panose="020F0502020204030204"/>
                <a:sym typeface="+mn-ea"/>
              </a:rPr>
              <a:t>，普清照片（约</a:t>
            </a:r>
            <a:r>
              <a:rPr lang="en-US" altLang="zh-CN" sz="2000">
                <a:latin typeface="Calibri" panose="020F0502020204030204"/>
                <a:cs typeface="Calibri" panose="020F0502020204030204"/>
                <a:sym typeface="+mn-ea"/>
              </a:rPr>
              <a:t>20k</a:t>
            </a:r>
            <a:r>
              <a:rPr lang="zh-CN" altLang="en-US" sz="2000">
                <a:latin typeface="Calibri" panose="020F0502020204030204"/>
                <a:cs typeface="Calibri" panose="020F0502020204030204"/>
                <a:sym typeface="+mn-ea"/>
              </a:rPr>
              <a:t>）耗时约</a:t>
            </a:r>
            <a:r>
              <a:rPr lang="en-US" altLang="zh-CN" sz="2000">
                <a:latin typeface="Calibri" panose="020F0502020204030204"/>
                <a:cs typeface="Calibri" panose="020F0502020204030204"/>
                <a:sym typeface="+mn-ea"/>
              </a:rPr>
              <a:t>1s</a:t>
            </a:r>
            <a:r>
              <a:rPr lang="zh-CN" altLang="en-US" sz="2000">
                <a:latin typeface="Calibri" panose="020F0502020204030204"/>
                <a:cs typeface="Calibri" panose="020F0502020204030204"/>
                <a:sym typeface="+mn-ea"/>
              </a:rPr>
              <a:t>；</a:t>
            </a:r>
            <a:endParaRPr lang="zh-CN" altLang="en-US" sz="2000">
              <a:latin typeface="Calibri" panose="020F0502020204030204"/>
              <a:cs typeface="Calibri" panose="020F0502020204030204"/>
              <a:sym typeface="+mn-ea"/>
            </a:endParaRPr>
          </a:p>
          <a:p>
            <a:pPr marL="355600" indent="-342900">
              <a:lnSpc>
                <a:spcPct val="100000"/>
              </a:lnSpc>
              <a:spcBef>
                <a:spcPts val="100"/>
              </a:spcBef>
              <a:buFont typeface="Wingdings" panose="05000000000000000000" charset="0"/>
              <a:buChar char="Ø"/>
            </a:pPr>
            <a:r>
              <a:rPr lang="zh-CN" altLang="en-US" sz="2000">
                <a:latin typeface="Calibri" panose="020F0502020204030204"/>
                <a:cs typeface="Calibri" panose="020F0502020204030204"/>
                <a:sym typeface="+mn-ea"/>
              </a:rPr>
              <a:t>需要做的工作：将Python语言转换为C++语言；</a:t>
            </a:r>
            <a:endParaRPr lang="en-US" sz="2400">
              <a:latin typeface="Calibri" panose="020F0502020204030204"/>
              <a:cs typeface="Calibri" panose="020F0502020204030204"/>
              <a:sym typeface="+mn-ea"/>
            </a:endParaRPr>
          </a:p>
          <a:p>
            <a:pPr marL="12700">
              <a:lnSpc>
                <a:spcPct val="100000"/>
              </a:lnSpc>
              <a:spcBef>
                <a:spcPts val="100"/>
              </a:spcBef>
            </a:pPr>
            <a:r>
              <a:rPr lang="en-US" sz="2000">
                <a:latin typeface="Calibri" panose="020F0502020204030204"/>
                <a:cs typeface="Calibri" panose="020F0502020204030204"/>
                <a:sym typeface="+mn-ea"/>
              </a:rPr>
              <a:t>2. YOLO</a:t>
            </a:r>
            <a:r>
              <a:rPr lang="zh-CN" altLang="en-US" sz="2000">
                <a:latin typeface="Calibri" panose="020F0502020204030204"/>
                <a:cs typeface="Calibri" panose="020F0502020204030204"/>
                <a:sym typeface="+mn-ea"/>
              </a:rPr>
              <a:t>：</a:t>
            </a:r>
            <a:r>
              <a:rPr lang="en-US" altLang="zh-CN" sz="2000">
                <a:latin typeface="Calibri" panose="020F0502020204030204"/>
                <a:cs typeface="Calibri" panose="020F0502020204030204"/>
                <a:sym typeface="+mn-ea"/>
              </a:rPr>
              <a:t>C++</a:t>
            </a:r>
            <a:r>
              <a:rPr lang="zh-CN" altLang="en-US" sz="2000">
                <a:latin typeface="Calibri" panose="020F0502020204030204"/>
                <a:cs typeface="Calibri" panose="020F0502020204030204"/>
                <a:sym typeface="+mn-ea"/>
              </a:rPr>
              <a:t>实现</a:t>
            </a:r>
            <a:endParaRPr lang="en-US" sz="2000">
              <a:latin typeface="Calibri" panose="020F0502020204030204"/>
              <a:cs typeface="Calibri" panose="020F0502020204030204"/>
              <a:sym typeface="+mn-ea"/>
            </a:endParaRPr>
          </a:p>
          <a:p>
            <a:pPr marL="355600" indent="-342900">
              <a:lnSpc>
                <a:spcPct val="100000"/>
              </a:lnSpc>
              <a:spcBef>
                <a:spcPts val="100"/>
              </a:spcBef>
              <a:buFont typeface="Wingdings" panose="05000000000000000000" charset="0"/>
              <a:buChar char="Ø"/>
            </a:pPr>
            <a:r>
              <a:rPr lang="zh-CN" altLang="en-US" sz="2000">
                <a:latin typeface="Calibri" panose="020F0502020204030204"/>
                <a:cs typeface="Calibri" panose="020F0502020204030204"/>
              </a:rPr>
              <a:t>可以实现一张图多目标检测；</a:t>
            </a:r>
            <a:endParaRPr lang="zh-CN" altLang="en-US" sz="2000">
              <a:latin typeface="Calibri" panose="020F0502020204030204"/>
              <a:cs typeface="Calibri" panose="020F0502020204030204"/>
            </a:endParaRPr>
          </a:p>
          <a:p>
            <a:pPr marL="355600" indent="-342900">
              <a:lnSpc>
                <a:spcPct val="100000"/>
              </a:lnSpc>
              <a:spcBef>
                <a:spcPts val="100"/>
              </a:spcBef>
              <a:buFont typeface="Wingdings" panose="05000000000000000000" charset="0"/>
              <a:buChar char="Ø"/>
            </a:pPr>
            <a:r>
              <a:rPr lang="zh-CN" altLang="en-US" sz="2000">
                <a:latin typeface="Calibri" panose="020F0502020204030204"/>
                <a:cs typeface="Calibri" panose="020F0502020204030204"/>
              </a:rPr>
              <a:t>没有针对交通标志识别的以训练好的模型，需要自己找标准数据集训练；</a:t>
            </a:r>
            <a:endParaRPr lang="zh-CN" altLang="en-US" sz="2000">
              <a:latin typeface="Calibri" panose="020F0502020204030204"/>
              <a:cs typeface="Calibri" panose="020F0502020204030204"/>
            </a:endParaRPr>
          </a:p>
          <a:p>
            <a:pPr marL="355600" indent="-342900">
              <a:lnSpc>
                <a:spcPct val="100000"/>
              </a:lnSpc>
              <a:spcBef>
                <a:spcPts val="100"/>
              </a:spcBef>
              <a:buFont typeface="Wingdings" panose="05000000000000000000" charset="0"/>
              <a:buChar char="Ø"/>
            </a:pPr>
            <a:endParaRPr lang="zh-CN" altLang="en-US" sz="2000">
              <a:latin typeface="Calibri" panose="020F0502020204030204"/>
              <a:cs typeface="Calibri" panose="020F0502020204030204"/>
            </a:endParaRPr>
          </a:p>
          <a:p>
            <a:pPr marL="12700" indent="0">
              <a:lnSpc>
                <a:spcPct val="100000"/>
              </a:lnSpc>
              <a:spcBef>
                <a:spcPts val="100"/>
              </a:spcBef>
              <a:buFont typeface="Wingdings" panose="05000000000000000000" charset="0"/>
              <a:buNone/>
            </a:pPr>
            <a:endParaRPr lang="en-US" sz="2000">
              <a:latin typeface="Calibri" panose="020F0502020204030204"/>
              <a:cs typeface="Calibri" panose="020F0502020204030204"/>
            </a:endParaRPr>
          </a:p>
          <a:p>
            <a:pPr marL="12700">
              <a:lnSpc>
                <a:spcPct val="100000"/>
              </a:lnSpc>
              <a:spcBef>
                <a:spcPts val="100"/>
              </a:spcBef>
            </a:pPr>
            <a:endParaRPr lang="en-US" sz="2000">
              <a:latin typeface="Calibri" panose="020F0502020204030204"/>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1038</Words>
  <Application>WPS 演示</Application>
  <PresentationFormat>宽屏</PresentationFormat>
  <Paragraphs>75</Paragraphs>
  <Slides>11</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微软雅黑</vt:lpstr>
      <vt:lpstr>Calibri</vt:lpstr>
      <vt:lpstr>Wingdings</vt:lpstr>
      <vt:lpstr>Abadi MT</vt:lpstr>
      <vt:lpstr>Segoe Print</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243</cp:revision>
  <dcterms:created xsi:type="dcterms:W3CDTF">2015-11-21T04:10:00Z</dcterms:created>
  <dcterms:modified xsi:type="dcterms:W3CDTF">2018-06-06T08:40:45Z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