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259" autoAdjust="0"/>
  </p:normalViewPr>
  <p:slideViewPr>
    <p:cSldViewPr>
      <p:cViewPr varScale="1">
        <p:scale>
          <a:sx n="38" d="100"/>
          <a:sy n="38" d="100"/>
        </p:scale>
        <p:origin x="23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7F7CC-A872-48FD-8AF2-878D62F983E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661DC-6BA5-4F2C-8CAB-9C2CB8937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2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学生近视与老年人远视的概念（讲解）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61DC-6BA5-4F2C-8CAB-9C2CB8937B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3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贝叶斯分类器通常是基于这样一个假定：“给定目标值时属性之间相互条件独立”。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库中虽然对朴素贝叶斯分类算法做了实现，但是对于建模针对性的问题，分别做了以下几种贝叶斯分类的变种模型封装。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）高斯朴素贝叶斯（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Naive Bayes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）多项式朴素贝叶斯（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 Naive Bayes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）伯努利朴素贝叶斯（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Bernoulli Naive Bayes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训练的方式非常相近，引用时所写的代码也非常简短。其中，高斯朴素贝叶斯是利用高斯概率密度公式来进行分类拟合的。多项式朴素贝叶斯多用于高维度向量分类，最常用的场景是文章分类。伯努利朴素贝叶斯一般是针对布尔类型特征值的向量做分类的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61DC-6BA5-4F2C-8CAB-9C2CB8937B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4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朴素贝</a:t>
            </a:r>
            <a:r>
              <a:rPr lang="zh-CN" altLang="en-US" b="1" smtClean="0"/>
              <a:t>叶斯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82960"/>
          </a:xfrm>
        </p:spPr>
        <p:txBody>
          <a:bodyPr/>
          <a:lstStyle/>
          <a:p>
            <a:r>
              <a:rPr lang="zh-CN" altLang="en-US" dirty="0" smtClean="0"/>
              <a:t>朴素贝叶斯说明及现实应用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6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概率分析图示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761920" y="1419748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没病人群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343814" y="1553344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有病人群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3224" y="364996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年老检查有病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370817" y="364996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年老检查没病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468410" y="364996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年轻检查没病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566003" y="364996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年轻检查有病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663596" y="3649960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年轻检查有病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761189" y="3649960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年轻检查没病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6858782" y="3649960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年老检查没病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956376" y="3649960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年老检查有病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566003" y="5060032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误诊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3596" y="5060032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确诊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9832" y="6309320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{ </a:t>
            </a:r>
            <a:r>
              <a:rPr lang="zh-CN" altLang="en-US" b="1" dirty="0" smtClean="0">
                <a:solidFill>
                  <a:srgbClr val="C00000"/>
                </a:solidFill>
              </a:rPr>
              <a:t>年轻检查有病的人员构成 </a:t>
            </a:r>
            <a:r>
              <a:rPr lang="en-US" altLang="zh-CN" b="1" dirty="0" smtClean="0">
                <a:solidFill>
                  <a:srgbClr val="C00000"/>
                </a:solidFill>
              </a:rPr>
              <a:t>}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>
            <a:stCxn id="3" idx="4"/>
            <a:endCxn id="5" idx="0"/>
          </p:cNvCxnSpPr>
          <p:nvPr/>
        </p:nvCxnSpPr>
        <p:spPr>
          <a:xfrm flipH="1">
            <a:off x="730424" y="2334148"/>
            <a:ext cx="1488696" cy="13158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4"/>
            <a:endCxn id="6" idx="0"/>
          </p:cNvCxnSpPr>
          <p:nvPr/>
        </p:nvCxnSpPr>
        <p:spPr>
          <a:xfrm flipH="1">
            <a:off x="1828017" y="2334148"/>
            <a:ext cx="391103" cy="13158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4"/>
            <a:endCxn id="7" idx="0"/>
          </p:cNvCxnSpPr>
          <p:nvPr/>
        </p:nvCxnSpPr>
        <p:spPr>
          <a:xfrm>
            <a:off x="2219120" y="2334148"/>
            <a:ext cx="706490" cy="13158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4"/>
            <a:endCxn id="8" idx="0"/>
          </p:cNvCxnSpPr>
          <p:nvPr/>
        </p:nvCxnSpPr>
        <p:spPr>
          <a:xfrm>
            <a:off x="2219120" y="2334148"/>
            <a:ext cx="1804083" cy="13158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3" idx="0"/>
          </p:cNvCxnSpPr>
          <p:nvPr/>
        </p:nvCxnSpPr>
        <p:spPr>
          <a:xfrm>
            <a:off x="4023203" y="4564360"/>
            <a:ext cx="0" cy="4956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  <a:endCxn id="9" idx="0"/>
          </p:cNvCxnSpPr>
          <p:nvPr/>
        </p:nvCxnSpPr>
        <p:spPr>
          <a:xfrm flipH="1">
            <a:off x="5120796" y="2333833"/>
            <a:ext cx="1356929" cy="131612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4"/>
            <a:endCxn id="10" idx="0"/>
          </p:cNvCxnSpPr>
          <p:nvPr/>
        </p:nvCxnSpPr>
        <p:spPr>
          <a:xfrm flipH="1">
            <a:off x="6218389" y="2467744"/>
            <a:ext cx="582625" cy="11822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4"/>
            <a:endCxn id="11" idx="0"/>
          </p:cNvCxnSpPr>
          <p:nvPr/>
        </p:nvCxnSpPr>
        <p:spPr>
          <a:xfrm>
            <a:off x="6801014" y="2467744"/>
            <a:ext cx="514968" cy="11822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5"/>
            <a:endCxn id="12" idx="0"/>
          </p:cNvCxnSpPr>
          <p:nvPr/>
        </p:nvCxnSpPr>
        <p:spPr>
          <a:xfrm>
            <a:off x="7124303" y="2333833"/>
            <a:ext cx="1289273" cy="131612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2"/>
            <a:endCxn id="14" idx="0"/>
          </p:cNvCxnSpPr>
          <p:nvPr/>
        </p:nvCxnSpPr>
        <p:spPr>
          <a:xfrm>
            <a:off x="5120796" y="4564360"/>
            <a:ext cx="0" cy="4956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案例应用到的知识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7893" y="2348880"/>
            <a:ext cx="2948243" cy="219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特征条件独立假设</a:t>
            </a:r>
            <a:endParaRPr lang="en-US" altLang="zh-CN" sz="24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贝叶斯定理</a:t>
            </a:r>
            <a:endParaRPr lang="en-US" altLang="zh-CN" sz="24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条件概率最大化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25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特征的条件独立假设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3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我们的目的是通过“目前已知的数据”判断未知的结果，那么这个已知的数据就被称为“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特征</a:t>
            </a:r>
            <a:r>
              <a:rPr lang="zh-CN" altLang="en-US" sz="2000" dirty="0" smtClean="0"/>
              <a:t>”。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特征的条件独立假设说明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85142"/>
            <a:ext cx="2839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上述案例中的</a:t>
            </a:r>
            <a:r>
              <a:rPr lang="zh-CN" altLang="en-US" sz="2000" b="1" dirty="0" smtClean="0"/>
              <a:t>特征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是否年轻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检查结果是否为阳性</a:t>
            </a: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201357"/>
            <a:ext cx="75608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</a:rPr>
              <a:t>重要假设：</a:t>
            </a:r>
            <a:r>
              <a:rPr lang="zh-CN" altLang="en-US" sz="2000" dirty="0" smtClean="0"/>
              <a:t>上述两个特征之间是独立的，在判断人有没有病的时候，我们认为“是否年轻”和“检查是否为阳性”之间没有联系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</a:rPr>
              <a:t>因此：</a:t>
            </a:r>
            <a:r>
              <a:rPr lang="zh-CN" altLang="en-US" sz="2000" dirty="0" smtClean="0"/>
              <a:t>随机抽取一个检查者，他“年轻”并且结果为阳性的概率就等于“年轻”的概率乘以“检查结果为阳性”的概率；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上面这个假设就是条件独立假设，如果</a:t>
            </a:r>
            <a:r>
              <a:rPr lang="zh-CN" altLang="en-US" sz="2000" b="1" dirty="0" smtClean="0"/>
              <a:t>变量不满足独立性，则不可以将两者概率相乘；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6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贝叶斯定理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贝叶斯定理主要描述在给定特征数据的情况下，判定属于某个类别的</a:t>
            </a:r>
            <a:r>
              <a:rPr lang="zh-CN" altLang="zh-CN" b="1" dirty="0" smtClean="0"/>
              <a:t>概率</a:t>
            </a:r>
            <a:r>
              <a:rPr lang="zh-CN" altLang="en-US" b="1" dirty="0"/>
              <a:t>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420888"/>
            <a:ext cx="66247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贝叶斯公式说明：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年轻人检查为阳性，并且真实得病概率 </a:t>
            </a:r>
            <a:r>
              <a:rPr lang="en-US" altLang="zh-CN" sz="2000" dirty="0"/>
              <a:t>P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A|B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= A / B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= 99 / (99 + 171)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真实得病的人中“检查为阳性”且“年轻”的数目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人群中所有“检查为阳性”且“年轻”的数目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8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后验概率最大化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412776"/>
            <a:ext cx="77768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后验概率最大化解释：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i="1" u="sng" dirty="0" smtClean="0"/>
              <a:t>我们</a:t>
            </a:r>
            <a:r>
              <a:rPr lang="zh-CN" altLang="zh-CN" sz="2000" i="1" u="sng" dirty="0"/>
              <a:t>知道一个</a:t>
            </a:r>
            <a:r>
              <a:rPr lang="en-US" altLang="zh-CN" sz="2000" i="1" u="sng" dirty="0"/>
              <a:t>“</a:t>
            </a:r>
            <a:r>
              <a:rPr lang="zh-CN" altLang="zh-CN" sz="2000" i="1" u="sng" dirty="0"/>
              <a:t>年轻</a:t>
            </a:r>
            <a:r>
              <a:rPr lang="en-US" altLang="zh-CN" sz="2000" i="1" u="sng" dirty="0"/>
              <a:t>”</a:t>
            </a:r>
            <a:r>
              <a:rPr lang="zh-CN" altLang="zh-CN" sz="2000" i="1" u="sng" dirty="0"/>
              <a:t>人</a:t>
            </a:r>
            <a:r>
              <a:rPr lang="en-US" altLang="zh-CN" sz="2000" i="1" u="sng" dirty="0"/>
              <a:t>“</a:t>
            </a:r>
            <a:r>
              <a:rPr lang="zh-CN" altLang="zh-CN" sz="2000" i="1" u="sng" dirty="0"/>
              <a:t>检查为阳性</a:t>
            </a:r>
            <a:r>
              <a:rPr lang="en-US" altLang="zh-CN" sz="2000" i="1" u="sng" dirty="0"/>
              <a:t>”</a:t>
            </a:r>
            <a:r>
              <a:rPr lang="zh-CN" altLang="zh-CN" sz="2000" i="1" u="sng" dirty="0"/>
              <a:t>，现在需要你告诉他有病还是没病</a:t>
            </a:r>
            <a:r>
              <a:rPr lang="zh-CN" altLang="zh-CN" sz="2000" i="1" u="sng" dirty="0" smtClean="0"/>
              <a:t>。</a:t>
            </a:r>
            <a:endParaRPr lang="en-US" altLang="zh-CN" sz="2000" i="1" u="sng" dirty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我们</a:t>
            </a:r>
            <a:r>
              <a:rPr lang="zh-CN" altLang="zh-CN" sz="2000" dirty="0"/>
              <a:t>只要用上文公式做计算，看看这个</a:t>
            </a:r>
            <a:r>
              <a:rPr lang="en-US" altLang="zh-CN" sz="2000" dirty="0"/>
              <a:t>“</a:t>
            </a:r>
            <a:r>
              <a:rPr lang="zh-CN" altLang="zh-CN" sz="2000" dirty="0"/>
              <a:t>年轻</a:t>
            </a:r>
            <a:r>
              <a:rPr lang="en-US" altLang="zh-CN" sz="2000" dirty="0"/>
              <a:t>”</a:t>
            </a:r>
            <a:r>
              <a:rPr lang="zh-CN" altLang="zh-CN" sz="2000" dirty="0"/>
              <a:t>并且</a:t>
            </a:r>
            <a:r>
              <a:rPr lang="en-US" altLang="zh-CN" sz="2000" dirty="0"/>
              <a:t>“</a:t>
            </a:r>
            <a:r>
              <a:rPr lang="zh-CN" altLang="zh-CN" sz="2000" dirty="0"/>
              <a:t>检查结果为阳性</a:t>
            </a:r>
            <a:r>
              <a:rPr lang="en-US" altLang="zh-CN" sz="2000" dirty="0"/>
              <a:t>”</a:t>
            </a:r>
            <a:r>
              <a:rPr lang="zh-CN" altLang="zh-CN" sz="2000" dirty="0"/>
              <a:t>的人到底是得病的概率更高，还是没得病的概率更高</a:t>
            </a:r>
            <a:r>
              <a:rPr lang="zh-CN" altLang="zh-CN" sz="2000" dirty="0" smtClean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这个</a:t>
            </a:r>
            <a:r>
              <a:rPr lang="zh-CN" altLang="zh-CN" sz="2000" dirty="0"/>
              <a:t>就是后验概率最大化的直观解释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后验概率最大化意义：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</a:t>
            </a:r>
            <a:r>
              <a:rPr lang="zh-CN" altLang="zh-CN" sz="2000" dirty="0" smtClean="0"/>
              <a:t>上面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例子，我们</a:t>
            </a:r>
            <a:r>
              <a:rPr lang="zh-CN" altLang="en-US" sz="2000" dirty="0" smtClean="0"/>
              <a:t>可以告诉“患者”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检查结果为阳性也不</a:t>
            </a:r>
            <a:r>
              <a:rPr lang="zh-CN" altLang="zh-CN" sz="2000" dirty="0" smtClean="0"/>
              <a:t>意味着就</a:t>
            </a:r>
            <a:r>
              <a:rPr lang="zh-CN" altLang="zh-CN" sz="2000" dirty="0"/>
              <a:t>得病了，但是为了安全起见，需要后续跟进复查。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0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背景概述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844824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在</a:t>
            </a:r>
            <a:r>
              <a:rPr lang="zh-CN" altLang="zh-CN" sz="2400" b="1" dirty="0"/>
              <a:t>现实生活中，我们经常要利用观测现象（</a:t>
            </a:r>
            <a:r>
              <a:rPr lang="zh-CN" altLang="zh-CN" sz="2400" b="1" u="sng" dirty="0">
                <a:solidFill>
                  <a:srgbClr val="FF0000"/>
                </a:solidFill>
              </a:rPr>
              <a:t>特征数据</a:t>
            </a:r>
            <a:r>
              <a:rPr lang="zh-CN" altLang="zh-CN" sz="2400" b="1" dirty="0"/>
              <a:t>）推测现象背后的原因。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395536" y="3140968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看</a:t>
            </a:r>
            <a:r>
              <a:rPr lang="zh-CN" altLang="zh-CN" dirty="0" smtClean="0"/>
              <a:t>到</a:t>
            </a:r>
            <a:r>
              <a:rPr lang="zh-CN" altLang="zh-CN" dirty="0"/>
              <a:t>草地湿了，需要判断是不是下雨导致的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 smtClean="0"/>
              <a:t>今天</a:t>
            </a:r>
            <a:r>
              <a:rPr lang="zh-CN" altLang="zh-CN" dirty="0"/>
              <a:t>的交易量大涨，需要判断是有新资金入场、还是存量资金雄起了一把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 smtClean="0"/>
              <a:t>去</a:t>
            </a:r>
            <a:r>
              <a:rPr lang="zh-CN" altLang="zh-CN" dirty="0"/>
              <a:t>医院体检，检查结果为阳性，是因为真的得病了，还是因为医院的</a:t>
            </a:r>
            <a:r>
              <a:rPr lang="zh-CN" altLang="zh-CN" dirty="0" smtClean="0"/>
              <a:t>误诊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2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朴素贝叶斯简介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2060848"/>
            <a:ext cx="8136904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朴素贝叶斯算法可以</a:t>
            </a:r>
            <a:r>
              <a:rPr lang="zh-CN" altLang="zh-CN" sz="2000" b="1" u="sng" dirty="0">
                <a:solidFill>
                  <a:srgbClr val="FF0000"/>
                </a:solidFill>
              </a:rPr>
              <a:t>利用历史数据的分布</a:t>
            </a:r>
            <a:r>
              <a:rPr lang="zh-CN" altLang="zh-CN" sz="2000" dirty="0"/>
              <a:t>，给你一个最有可能的结果，使你犯错误的概率最小化。</a:t>
            </a:r>
          </a:p>
        </p:txBody>
      </p:sp>
    </p:spTree>
    <p:extLst>
      <p:ext uri="{BB962C8B-B14F-4D97-AF65-F5344CB8AC3E}">
        <p14:creationId xmlns:p14="http://schemas.microsoft.com/office/powerpoint/2010/main" val="35558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朴素贝叶斯定义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06084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朴素贝叶斯法是基于贝叶斯定理，特征条件独立假设和后验概率最大化的分类方法。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203848" y="4459168"/>
            <a:ext cx="2866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难以理解，通过示例说明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示例说明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1772816"/>
            <a:ext cx="8208912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i="1" u="sng" dirty="0" smtClean="0">
                <a:solidFill>
                  <a:srgbClr val="FF0000"/>
                </a:solidFill>
              </a:rPr>
              <a:t>例子：</a:t>
            </a:r>
            <a:r>
              <a:rPr lang="zh-CN" altLang="en-US" sz="2000" dirty="0" smtClean="0"/>
              <a:t>某种疾病，年轻人得病的概率远远小于老年人。如果一个年轻人检查为阳性，那么他就能直接确诊吗？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85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示例（图例）分析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3304" y="1525434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年轻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161656" y="152543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13984" y="1525434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检查阳性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3304" y="447776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年长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161656" y="4477762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有病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13984" y="447776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检查阴性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2"/>
            <a:endCxn id="3" idx="3"/>
          </p:cNvCxnSpPr>
          <p:nvPr/>
        </p:nvCxnSpPr>
        <p:spPr>
          <a:xfrm flipH="1">
            <a:off x="1907704" y="1982634"/>
            <a:ext cx="22539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  <a:endCxn id="5" idx="1"/>
          </p:cNvCxnSpPr>
          <p:nvPr/>
        </p:nvCxnSpPr>
        <p:spPr>
          <a:xfrm>
            <a:off x="5076056" y="1982634"/>
            <a:ext cx="2037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  <a:endCxn id="10" idx="0"/>
          </p:cNvCxnSpPr>
          <p:nvPr/>
        </p:nvCxnSpPr>
        <p:spPr>
          <a:xfrm>
            <a:off x="4942145" y="2305923"/>
            <a:ext cx="2629039" cy="217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7"/>
            <a:endCxn id="5" idx="2"/>
          </p:cNvCxnSpPr>
          <p:nvPr/>
        </p:nvCxnSpPr>
        <p:spPr>
          <a:xfrm flipV="1">
            <a:off x="4942145" y="2439834"/>
            <a:ext cx="2629039" cy="217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6"/>
            <a:endCxn id="10" idx="1"/>
          </p:cNvCxnSpPr>
          <p:nvPr/>
        </p:nvCxnSpPr>
        <p:spPr>
          <a:xfrm>
            <a:off x="5076056" y="4934962"/>
            <a:ext cx="2037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6" idx="3"/>
          </p:cNvCxnSpPr>
          <p:nvPr/>
        </p:nvCxnSpPr>
        <p:spPr>
          <a:xfrm flipH="1">
            <a:off x="1907704" y="4934962"/>
            <a:ext cx="22539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1"/>
          </p:cNvCxnSpPr>
          <p:nvPr/>
        </p:nvCxnSpPr>
        <p:spPr>
          <a:xfrm flipH="1" flipV="1">
            <a:off x="1569368" y="2439834"/>
            <a:ext cx="2726199" cy="217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3"/>
            <a:endCxn id="6" idx="0"/>
          </p:cNvCxnSpPr>
          <p:nvPr/>
        </p:nvCxnSpPr>
        <p:spPr>
          <a:xfrm flipH="1">
            <a:off x="1450504" y="2305923"/>
            <a:ext cx="2845063" cy="217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1832" y="2701156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人群中</a:t>
            </a:r>
            <a:r>
              <a:rPr lang="en-US" altLang="zh-CN" dirty="0" smtClean="0"/>
              <a:t>90%</a:t>
            </a:r>
            <a:r>
              <a:rPr lang="zh-CN" altLang="en-US" dirty="0" smtClean="0"/>
              <a:t>没病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91832" y="3892406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人群中</a:t>
            </a:r>
            <a:r>
              <a:rPr lang="en-US" altLang="zh-CN" dirty="0" smtClean="0"/>
              <a:t>10%</a:t>
            </a:r>
            <a:r>
              <a:rPr lang="zh-CN" altLang="en-US" dirty="0" smtClean="0"/>
              <a:t>有病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65692" y="13407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95%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23267" y="13702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1%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73424" y="25164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5%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24202" y="40770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5%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3035" y="52074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95%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1623" y="52064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1%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71306" y="25164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99%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44603" y="41401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99%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568" y="6093296"/>
            <a:ext cx="788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如果一个年轻人检查结果为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阳性</a:t>
            </a:r>
            <a:r>
              <a:rPr lang="zh-CN" altLang="en-US" sz="2400" dirty="0" smtClean="0"/>
              <a:t>，他究竟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有病还是没病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828181"/>
            <a:ext cx="1800200" cy="21077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</a:rPr>
              <a:t>人群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有病：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0%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没病：</a:t>
            </a:r>
            <a:r>
              <a:rPr lang="en-US" altLang="zh-CN" sz="2000" dirty="0"/>
              <a:t>9</a:t>
            </a:r>
            <a:r>
              <a:rPr lang="en-US" altLang="zh-CN" sz="2000" dirty="0" smtClean="0"/>
              <a:t>0%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63211" y="1604045"/>
            <a:ext cx="1828869" cy="2107763"/>
          </a:xfrm>
          <a:prstGeom prst="roundRect">
            <a:avLst/>
          </a:prstGeom>
          <a:ln>
            <a:solidFill>
              <a:srgbClr val="00B05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</a:rPr>
              <a:t>没病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年轻人：</a:t>
            </a:r>
            <a:r>
              <a:rPr lang="en-US" altLang="zh-CN" sz="2000" dirty="0" smtClean="0"/>
              <a:t>95%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老年人：</a:t>
            </a:r>
            <a:r>
              <a:rPr lang="en-US" altLang="zh-CN" sz="2000" dirty="0" smtClean="0"/>
              <a:t>5%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15327" y="1574308"/>
            <a:ext cx="1828869" cy="210776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有病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年轻人：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%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老年人：</a:t>
            </a:r>
            <a:r>
              <a:rPr lang="en-US" altLang="zh-CN" sz="2000" dirty="0" smtClean="0"/>
              <a:t>9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463210" y="4264389"/>
            <a:ext cx="1828869" cy="2107763"/>
          </a:xfrm>
          <a:prstGeom prst="roundRect">
            <a:avLst/>
          </a:prstGeom>
          <a:ln>
            <a:solidFill>
              <a:srgbClr val="00B05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</a:rPr>
              <a:t>没病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阳性：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%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阴性：</a:t>
            </a:r>
            <a:r>
              <a:rPr lang="en-US" altLang="zh-CN" sz="2000" dirty="0" smtClean="0"/>
              <a:t>99%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15326" y="4273565"/>
            <a:ext cx="1828869" cy="210776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病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阳性：</a:t>
            </a:r>
            <a:r>
              <a:rPr lang="en-US" altLang="zh-CN" sz="2000" dirty="0" smtClean="0"/>
              <a:t>99%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阴性：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sp>
        <p:nvSpPr>
          <p:cNvPr id="20" name="左大括号 19"/>
          <p:cNvSpPr/>
          <p:nvPr/>
        </p:nvSpPr>
        <p:spPr>
          <a:xfrm>
            <a:off x="2627784" y="1604045"/>
            <a:ext cx="504056" cy="4777283"/>
          </a:xfrm>
          <a:prstGeom prst="leftBrace">
            <a:avLst>
              <a:gd name="adj1" fmla="val 83920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概率说明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65614"/>
            <a:ext cx="82089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说明：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没病检查为阳性的概率：</a:t>
            </a:r>
            <a:r>
              <a:rPr lang="en-US" altLang="zh-CN" sz="2000" dirty="0" smtClean="0"/>
              <a:t>1%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没病检查为阴性的概率：</a:t>
            </a:r>
            <a:r>
              <a:rPr lang="en-US" altLang="zh-CN" sz="2000" dirty="0" smtClean="0"/>
              <a:t>99%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i="1" u="sng" dirty="0" smtClean="0">
                <a:solidFill>
                  <a:srgbClr val="FF0000"/>
                </a:solidFill>
              </a:rPr>
              <a:t>假设：</a:t>
            </a:r>
            <a:r>
              <a:rPr lang="zh-CN" altLang="en-US" sz="2000" dirty="0" smtClean="0"/>
              <a:t>一个人年轻人，去医院体检，体检结果是有病，那么这个人真实得病的概率有多大</a:t>
            </a:r>
            <a:r>
              <a:rPr lang="en-US" altLang="zh-CN" sz="2000" dirty="0" smtClean="0"/>
              <a:t>?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是得病的概率高还是没病的概率高？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概率分析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0648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样本人群：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20000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人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没病人群：</a:t>
            </a:r>
            <a:r>
              <a:rPr lang="en-US" altLang="zh-CN" sz="2000" dirty="0" smtClean="0"/>
              <a:t>20000 </a:t>
            </a:r>
            <a:r>
              <a:rPr lang="zh-CN" altLang="en-US" sz="2000" dirty="0" smtClean="0"/>
              <a:t>*  </a:t>
            </a:r>
            <a:r>
              <a:rPr lang="en-US" altLang="zh-CN" sz="2000" dirty="0" smtClean="0"/>
              <a:t>90 % = 18000</a:t>
            </a:r>
            <a:r>
              <a:rPr lang="zh-CN" altLang="en-US" sz="2000" dirty="0" smtClean="0"/>
              <a:t>人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没病年轻人：</a:t>
            </a:r>
            <a:r>
              <a:rPr lang="en-US" altLang="zh-CN" sz="2000" dirty="0" smtClean="0"/>
              <a:t>18000 * 95% = 17100</a:t>
            </a:r>
            <a:r>
              <a:rPr lang="zh-CN" altLang="en-US" sz="2000" dirty="0" smtClean="0"/>
              <a:t>人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没病年轻人检查为阳性：</a:t>
            </a:r>
            <a:r>
              <a:rPr lang="en-US" altLang="zh-CN" sz="2000" dirty="0" smtClean="0"/>
              <a:t>17100 * 1% = 171</a:t>
            </a:r>
            <a:r>
              <a:rPr lang="zh-CN" altLang="en-US" sz="2000" dirty="0" smtClean="0"/>
              <a:t>人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有病人群：</a:t>
            </a:r>
            <a:r>
              <a:rPr lang="en-US" altLang="zh-CN" sz="2000" smtClean="0"/>
              <a:t>20000 </a:t>
            </a:r>
            <a:r>
              <a:rPr lang="en-US" altLang="zh-CN" sz="2000" dirty="0" smtClean="0"/>
              <a:t>*  10% = 2000</a:t>
            </a:r>
            <a:r>
              <a:rPr lang="zh-CN" altLang="en-US" sz="2000" dirty="0" smtClean="0"/>
              <a:t>人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有病年轻人：</a:t>
            </a:r>
            <a:r>
              <a:rPr lang="en-US" altLang="zh-CN" sz="2000" dirty="0" smtClean="0"/>
              <a:t>2000 </a:t>
            </a:r>
            <a:r>
              <a:rPr lang="zh-CN" altLang="en-US" sz="2000" dirty="0" smtClean="0"/>
              <a:t>* 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% =  100</a:t>
            </a:r>
            <a:r>
              <a:rPr lang="zh-CN" altLang="en-US" sz="2000" dirty="0" smtClean="0"/>
              <a:t>人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有病年轻人检查为阳性：</a:t>
            </a:r>
            <a:r>
              <a:rPr lang="en-US" altLang="zh-CN" sz="2000" dirty="0" smtClean="0"/>
              <a:t>100 * 99% = 99 </a:t>
            </a:r>
            <a:r>
              <a:rPr lang="zh-CN" altLang="en-US" sz="2000" dirty="0" smtClean="0"/>
              <a:t>人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没病年轻人检查为阳性的概率：</a:t>
            </a:r>
            <a:r>
              <a:rPr lang="en-US" altLang="zh-CN" sz="2000" dirty="0" smtClean="0"/>
              <a:t>171 / (99 + 171)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= 63.3%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有病年轻人检查为阳性的概率： </a:t>
            </a:r>
            <a:r>
              <a:rPr lang="en-US" altLang="zh-CN" sz="2000" dirty="0" smtClean="0"/>
              <a:t>99 / (99 + 171)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 36.7%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1605</Words>
  <Application>Microsoft Office PowerPoint</Application>
  <PresentationFormat>全屏显示(4:3)</PresentationFormat>
  <Paragraphs>130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Wingdings</vt:lpstr>
      <vt:lpstr>Office 主题</vt:lpstr>
      <vt:lpstr>朴素贝叶斯</vt:lpstr>
      <vt:lpstr>背景概述</vt:lpstr>
      <vt:lpstr>朴素贝叶斯简介</vt:lpstr>
      <vt:lpstr>朴素贝叶斯定义</vt:lpstr>
      <vt:lpstr>示例说明</vt:lpstr>
      <vt:lpstr>示例（图例）分析</vt:lpstr>
      <vt:lpstr>概率说明</vt:lpstr>
      <vt:lpstr>概率说明</vt:lpstr>
      <vt:lpstr>概率分析</vt:lpstr>
      <vt:lpstr>概率分析图示</vt:lpstr>
      <vt:lpstr>案例应用到的知识</vt:lpstr>
      <vt:lpstr>特征的条件独立假设</vt:lpstr>
      <vt:lpstr>特征的条件独立假设说明</vt:lpstr>
      <vt:lpstr>贝叶斯定理</vt:lpstr>
      <vt:lpstr>后验概率最大化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112</cp:revision>
  <dcterms:created xsi:type="dcterms:W3CDTF">2017-12-07T05:25:12Z</dcterms:created>
  <dcterms:modified xsi:type="dcterms:W3CDTF">2018-01-10T03:41:47Z</dcterms:modified>
</cp:coreProperties>
</file>