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92" r:id="rId3"/>
    <p:sldMasterId id="2147483705" r:id="rId4"/>
    <p:sldMasterId id="2147483718" r:id="rId5"/>
    <p:sldMasterId id="2147483731" r:id="rId6"/>
    <p:sldMasterId id="2147483744" r:id="rId7"/>
    <p:sldMasterId id="2147483757" r:id="rId8"/>
  </p:sldMasterIdLst>
  <p:notesMasterIdLst>
    <p:notesMasterId r:id="rId66"/>
  </p:notesMasterIdLst>
  <p:sldIdLst>
    <p:sldId id="259" r:id="rId9"/>
    <p:sldId id="308" r:id="rId10"/>
    <p:sldId id="347" r:id="rId11"/>
    <p:sldId id="333" r:id="rId12"/>
    <p:sldId id="346" r:id="rId13"/>
    <p:sldId id="344" r:id="rId14"/>
    <p:sldId id="348" r:id="rId15"/>
    <p:sldId id="345" r:id="rId16"/>
    <p:sldId id="374" r:id="rId17"/>
    <p:sldId id="379" r:id="rId18"/>
    <p:sldId id="380" r:id="rId19"/>
    <p:sldId id="381" r:id="rId20"/>
    <p:sldId id="382" r:id="rId21"/>
    <p:sldId id="375" r:id="rId22"/>
    <p:sldId id="350" r:id="rId23"/>
    <p:sldId id="351" r:id="rId24"/>
    <p:sldId id="355" r:id="rId25"/>
    <p:sldId id="356" r:id="rId26"/>
    <p:sldId id="357" r:id="rId27"/>
    <p:sldId id="391" r:id="rId28"/>
    <p:sldId id="392" r:id="rId29"/>
    <p:sldId id="390" r:id="rId30"/>
    <p:sldId id="383" r:id="rId31"/>
    <p:sldId id="384" r:id="rId32"/>
    <p:sldId id="385" r:id="rId33"/>
    <p:sldId id="393" r:id="rId34"/>
    <p:sldId id="360" r:id="rId35"/>
    <p:sldId id="394" r:id="rId36"/>
    <p:sldId id="388" r:id="rId37"/>
    <p:sldId id="395" r:id="rId38"/>
    <p:sldId id="396" r:id="rId39"/>
    <p:sldId id="397" r:id="rId40"/>
    <p:sldId id="398" r:id="rId41"/>
    <p:sldId id="399" r:id="rId42"/>
    <p:sldId id="404" r:id="rId43"/>
    <p:sldId id="403" r:id="rId44"/>
    <p:sldId id="400" r:id="rId45"/>
    <p:sldId id="405" r:id="rId46"/>
    <p:sldId id="389" r:id="rId47"/>
    <p:sldId id="407" r:id="rId48"/>
    <p:sldId id="408" r:id="rId49"/>
    <p:sldId id="411" r:id="rId50"/>
    <p:sldId id="409" r:id="rId51"/>
    <p:sldId id="410" r:id="rId52"/>
    <p:sldId id="412" r:id="rId53"/>
    <p:sldId id="413" r:id="rId54"/>
    <p:sldId id="415" r:id="rId55"/>
    <p:sldId id="414" r:id="rId56"/>
    <p:sldId id="416" r:id="rId57"/>
    <p:sldId id="417" r:id="rId58"/>
    <p:sldId id="418" r:id="rId59"/>
    <p:sldId id="419" r:id="rId60"/>
    <p:sldId id="420" r:id="rId61"/>
    <p:sldId id="421" r:id="rId62"/>
    <p:sldId id="406" r:id="rId63"/>
    <p:sldId id="372" r:id="rId64"/>
    <p:sldId id="34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86691" autoAdjust="0"/>
  </p:normalViewPr>
  <p:slideViewPr>
    <p:cSldViewPr>
      <p:cViewPr varScale="1">
        <p:scale>
          <a:sx n="57" d="100"/>
          <a:sy n="57" d="100"/>
        </p:scale>
        <p:origin x="-15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6EFEF-7C29-4E6E-871D-B6BCE3D38A17}" type="datetimeFigureOut">
              <a:rPr lang="en-US" smtClean="0"/>
              <a:pPr/>
              <a:t>1/29/2018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46DE7-085E-4FE3-8C0F-7528420E999F}" type="slidenum">
              <a:rPr lang="en-US" smtClean="0"/>
              <a:pPr/>
              <a:t>‹#›</a:t>
            </a:fld>
            <a:endParaRPr lang="en-US"/>
          </a:p>
        </p:txBody>
      </p:sp>
    </p:spTree>
    <p:extLst>
      <p:ext uri="{BB962C8B-B14F-4D97-AF65-F5344CB8AC3E}">
        <p14:creationId xmlns:p14="http://schemas.microsoft.com/office/powerpoint/2010/main" val="397456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1</a:t>
            </a:fld>
            <a:endParaRPr lang="en-US"/>
          </a:p>
        </p:txBody>
      </p:sp>
    </p:spTree>
    <p:extLst>
      <p:ext uri="{BB962C8B-B14F-4D97-AF65-F5344CB8AC3E}">
        <p14:creationId xmlns:p14="http://schemas.microsoft.com/office/powerpoint/2010/main" val="422673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A4F46DE7-085E-4FE3-8C0F-7528420E999F}" type="slidenum">
              <a:rPr lang="en-US" smtClean="0"/>
              <a:pPr/>
              <a:t>13</a:t>
            </a:fld>
            <a:endParaRPr lang="en-US"/>
          </a:p>
        </p:txBody>
      </p:sp>
    </p:spTree>
    <p:extLst>
      <p:ext uri="{BB962C8B-B14F-4D97-AF65-F5344CB8AC3E}">
        <p14:creationId xmlns:p14="http://schemas.microsoft.com/office/powerpoint/2010/main" val="3031136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这些符号所代表的具体意义是：给定某个由</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表示的数据点，那么该数据点来自类别</a:t>
            </a:r>
            <a:r>
              <a:rPr lang="en-US" altLang="zh-CN" dirty="0" smtClean="0"/>
              <a:t>c₁</a:t>
            </a:r>
            <a:r>
              <a:rPr lang="zh-CN" altLang="en-US" sz="1200" b="0" i="0" kern="1200" dirty="0" smtClean="0">
                <a:solidFill>
                  <a:schemeClr val="tx1"/>
                </a:solidFill>
                <a:effectLst/>
                <a:latin typeface="+mn-lt"/>
                <a:ea typeface="+mn-ea"/>
                <a:cs typeface="+mn-cs"/>
              </a:rPr>
              <a:t>的概率是多少？数据点来自类别</a:t>
            </a:r>
            <a:r>
              <a:rPr lang="en-US" altLang="zh-CN" dirty="0" smtClean="0"/>
              <a:t>c₂</a:t>
            </a:r>
            <a:r>
              <a:rPr lang="zh-CN" altLang="en-US" sz="1200" b="0" i="0" kern="1200" dirty="0" smtClean="0">
                <a:solidFill>
                  <a:schemeClr val="tx1"/>
                </a:solidFill>
                <a:effectLst/>
                <a:latin typeface="+mn-lt"/>
                <a:ea typeface="+mn-ea"/>
                <a:cs typeface="+mn-cs"/>
              </a:rPr>
              <a:t>的概率又是多少？</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j-ea"/>
                <a:ea typeface="+mn-ea"/>
                <a:cs typeface="+mn-cs"/>
              </a:rPr>
              <a:t>使用贝叶斯准则，可以通过已知的三个概率值来计算未知的概率值；</a:t>
            </a:r>
          </a:p>
        </p:txBody>
      </p:sp>
      <p:sp>
        <p:nvSpPr>
          <p:cNvPr id="4" name="灯片编号占位符 3"/>
          <p:cNvSpPr>
            <a:spLocks noGrp="1"/>
          </p:cNvSpPr>
          <p:nvPr>
            <p:ph type="sldNum" sz="quarter" idx="10"/>
          </p:nvPr>
        </p:nvSpPr>
        <p:spPr/>
        <p:txBody>
          <a:bodyPr/>
          <a:lstStyle/>
          <a:p>
            <a:fld id="{A4F46DE7-085E-4FE3-8C0F-7528420E999F}" type="slidenum">
              <a:rPr lang="en-US" smtClean="0"/>
              <a:pPr/>
              <a:t>14</a:t>
            </a:fld>
            <a:endParaRPr lang="en-US"/>
          </a:p>
        </p:txBody>
      </p:sp>
    </p:spTree>
    <p:extLst>
      <p:ext uri="{BB962C8B-B14F-4D97-AF65-F5344CB8AC3E}">
        <p14:creationId xmlns:p14="http://schemas.microsoft.com/office/powerpoint/2010/main" val="156982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15</a:t>
            </a:fld>
            <a:endParaRPr lang="en-US"/>
          </a:p>
        </p:txBody>
      </p:sp>
    </p:spTree>
    <p:extLst>
      <p:ext uri="{BB962C8B-B14F-4D97-AF65-F5344CB8AC3E}">
        <p14:creationId xmlns:p14="http://schemas.microsoft.com/office/powerpoint/2010/main" val="1388272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16</a:t>
            </a:fld>
            <a:endParaRPr lang="en-US"/>
          </a:p>
        </p:txBody>
      </p:sp>
    </p:spTree>
    <p:extLst>
      <p:ext uri="{BB962C8B-B14F-4D97-AF65-F5344CB8AC3E}">
        <p14:creationId xmlns:p14="http://schemas.microsoft.com/office/powerpoint/2010/main" val="62929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17</a:t>
            </a:fld>
            <a:endParaRPr lang="en-US"/>
          </a:p>
        </p:txBody>
      </p:sp>
    </p:spTree>
    <p:extLst>
      <p:ext uri="{BB962C8B-B14F-4D97-AF65-F5344CB8AC3E}">
        <p14:creationId xmlns:p14="http://schemas.microsoft.com/office/powerpoint/2010/main" val="109871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18</a:t>
            </a:fld>
            <a:endParaRPr lang="en-US"/>
          </a:p>
        </p:txBody>
      </p:sp>
    </p:spTree>
    <p:extLst>
      <p:ext uri="{BB962C8B-B14F-4D97-AF65-F5344CB8AC3E}">
        <p14:creationId xmlns:p14="http://schemas.microsoft.com/office/powerpoint/2010/main" val="63550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j-ea"/>
                <a:ea typeface="+mn-ea"/>
                <a:cs typeface="+mn-cs"/>
              </a:rPr>
              <a:t>过滤这类内容是一个很常见的需求。对此问题建立两个类别：侮辱类和非侮辱类，使用</a:t>
            </a:r>
            <a:r>
              <a:rPr lang="en-US" altLang="zh-CN" sz="1000" kern="1200" dirty="0" smtClean="0">
                <a:solidFill>
                  <a:schemeClr val="tx1"/>
                </a:solidFill>
                <a:latin typeface="+mj-ea"/>
                <a:ea typeface="+mn-ea"/>
                <a:cs typeface="+mn-cs"/>
              </a:rPr>
              <a:t>1</a:t>
            </a:r>
            <a:r>
              <a:rPr lang="zh-CN" altLang="en-US" sz="1000" kern="1200" dirty="0" smtClean="0">
                <a:solidFill>
                  <a:schemeClr val="tx1"/>
                </a:solidFill>
                <a:latin typeface="+mj-ea"/>
                <a:ea typeface="+mn-ea"/>
                <a:cs typeface="+mn-cs"/>
              </a:rPr>
              <a:t>和</a:t>
            </a:r>
            <a:r>
              <a:rPr lang="en-US" altLang="zh-CN" sz="1000" kern="1200" dirty="0" smtClean="0">
                <a:solidFill>
                  <a:schemeClr val="tx1"/>
                </a:solidFill>
                <a:latin typeface="+mj-ea"/>
                <a:ea typeface="+mn-ea"/>
                <a:cs typeface="+mn-cs"/>
              </a:rPr>
              <a:t>0</a:t>
            </a:r>
            <a:r>
              <a:rPr lang="zh-CN" altLang="en-US" sz="1000" kern="1200" dirty="0" smtClean="0">
                <a:solidFill>
                  <a:schemeClr val="tx1"/>
                </a:solidFill>
                <a:latin typeface="+mj-ea"/>
                <a:ea typeface="+mn-ea"/>
                <a:cs typeface="+mn-cs"/>
              </a:rPr>
              <a:t>分别表示。</a:t>
            </a:r>
            <a:endParaRPr lang="zh-CN" altLang="zh-CN" sz="1000" kern="1200" dirty="0" smtClean="0">
              <a:solidFill>
                <a:schemeClr val="tx1"/>
              </a:solidFill>
              <a:latin typeface="+mj-ea"/>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19</a:t>
            </a:fld>
            <a:endParaRPr lang="en-US"/>
          </a:p>
        </p:txBody>
      </p:sp>
    </p:spTree>
    <p:extLst>
      <p:ext uri="{BB962C8B-B14F-4D97-AF65-F5344CB8AC3E}">
        <p14:creationId xmlns:p14="http://schemas.microsoft.com/office/powerpoint/2010/main" val="435877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介绍一些利用</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实现朴素贝叶斯过程中需要考虑的问题；</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20</a:t>
            </a:fld>
            <a:endParaRPr lang="en-US"/>
          </a:p>
        </p:txBody>
      </p:sp>
    </p:spTree>
    <p:extLst>
      <p:ext uri="{BB962C8B-B14F-4D97-AF65-F5344CB8AC3E}">
        <p14:creationId xmlns:p14="http://schemas.microsoft.com/office/powerpoint/2010/main" val="1441411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21</a:t>
            </a:fld>
            <a:endParaRPr lang="en-US"/>
          </a:p>
        </p:txBody>
      </p:sp>
    </p:spTree>
    <p:extLst>
      <p:ext uri="{BB962C8B-B14F-4D97-AF65-F5344CB8AC3E}">
        <p14:creationId xmlns:p14="http://schemas.microsoft.com/office/powerpoint/2010/main" val="1858591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将把文本看成单词向量或者词条向量，也就是说将句子转换为向量；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考虑出现在所有文档中的所有单词，再决定将哪些词纳入词汇表或者说所要的词汇集合；</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然后必须要将每一篇文档转换为词汇表上的向量；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英文有</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万多词汇</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22</a:t>
            </a:fld>
            <a:endParaRPr lang="en-US"/>
          </a:p>
        </p:txBody>
      </p:sp>
    </p:spTree>
    <p:extLst>
      <p:ext uri="{BB962C8B-B14F-4D97-AF65-F5344CB8AC3E}">
        <p14:creationId xmlns:p14="http://schemas.microsoft.com/office/powerpoint/2010/main" val="2135635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a:t>
            </a:fld>
            <a:endParaRPr lang="en-US"/>
          </a:p>
        </p:txBody>
      </p:sp>
    </p:spTree>
    <p:extLst>
      <p:ext uri="{BB962C8B-B14F-4D97-AF65-F5344CB8AC3E}">
        <p14:creationId xmlns:p14="http://schemas.microsoft.com/office/powerpoint/2010/main" val="2553085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sz="1200" b="0" i="0" kern="1200" dirty="0" smtClean="0">
                <a:solidFill>
                  <a:schemeClr val="tx1"/>
                </a:solidFill>
                <a:effectLst/>
                <a:latin typeface="+mn-lt"/>
                <a:ea typeface="+mn-ea"/>
                <a:cs typeface="+mn-cs"/>
              </a:rPr>
              <a:t>my dog has flea problems help, please. </a:t>
            </a:r>
            <a:r>
              <a:rPr lang="zh-CN" altLang="en-US" sz="1200" b="0" i="0" kern="1200" dirty="0" smtClean="0">
                <a:solidFill>
                  <a:schemeClr val="tx1"/>
                </a:solidFill>
                <a:effectLst/>
                <a:latin typeface="+mn-lt"/>
                <a:ea typeface="+mn-ea"/>
                <a:cs typeface="+mn-cs"/>
              </a:rPr>
              <a:t>正常</a:t>
            </a:r>
            <a:r>
              <a:rPr lang="en-US" altLang="zh-CN" sz="1200" b="0" i="0" kern="1200" dirty="0" smtClean="0">
                <a:solidFill>
                  <a:schemeClr val="tx1"/>
                </a:solidFill>
                <a:effectLst/>
                <a:latin typeface="+mn-lt"/>
                <a:ea typeface="+mn-ea"/>
                <a:cs typeface="+mn-cs"/>
              </a:rPr>
              <a:t>(0)</a:t>
            </a:r>
          </a:p>
          <a:p>
            <a:pPr marL="228600" indent="-228600">
              <a:buFont typeface="+mj-lt"/>
              <a:buAutoNum type="arabicPeriod"/>
            </a:pPr>
            <a:r>
              <a:rPr lang="en-US" altLang="zh-CN" sz="1200" b="0" i="0" kern="1200" dirty="0" smtClean="0">
                <a:solidFill>
                  <a:schemeClr val="tx1"/>
                </a:solidFill>
                <a:effectLst/>
                <a:latin typeface="+mn-lt"/>
                <a:ea typeface="+mn-ea"/>
                <a:cs typeface="+mn-cs"/>
              </a:rPr>
              <a:t>maybe not take hine to dog partk stupid. </a:t>
            </a:r>
            <a:r>
              <a:rPr lang="zh-CN" altLang="en-US" sz="1200" b="0" i="0" kern="1200" dirty="0" smtClean="0">
                <a:solidFill>
                  <a:schemeClr val="tx1"/>
                </a:solidFill>
                <a:effectLst/>
                <a:latin typeface="+mn-lt"/>
                <a:ea typeface="+mn-ea"/>
                <a:cs typeface="+mn-cs"/>
              </a:rPr>
              <a:t>侮辱</a:t>
            </a:r>
            <a:r>
              <a:rPr lang="en-US" altLang="zh-CN" sz="1200" b="0" i="0" kern="1200" dirty="0" smtClean="0">
                <a:solidFill>
                  <a:schemeClr val="tx1"/>
                </a:solidFill>
                <a:effectLst/>
                <a:latin typeface="+mn-lt"/>
                <a:ea typeface="+mn-ea"/>
                <a:cs typeface="+mn-cs"/>
              </a:rPr>
              <a:t>(1)</a:t>
            </a:r>
          </a:p>
          <a:p>
            <a:pPr marL="228600" indent="-228600">
              <a:buFont typeface="+mj-lt"/>
              <a:buAutoNum type="arabicPeriod"/>
            </a:pPr>
            <a:r>
              <a:rPr lang="en-US" altLang="zh-CN" sz="1200" b="0" i="0" kern="1200" dirty="0" smtClean="0">
                <a:solidFill>
                  <a:schemeClr val="tx1"/>
                </a:solidFill>
                <a:effectLst/>
                <a:latin typeface="+mn-lt"/>
                <a:ea typeface="+mn-ea"/>
                <a:cs typeface="+mn-cs"/>
              </a:rPr>
              <a:t>my dalmation is so cute, I love him. </a:t>
            </a:r>
            <a:r>
              <a:rPr lang="zh-CN" altLang="en-US" sz="1200" b="0" i="0" kern="1200" dirty="0" smtClean="0">
                <a:solidFill>
                  <a:schemeClr val="tx1"/>
                </a:solidFill>
                <a:effectLst/>
                <a:latin typeface="+mn-lt"/>
                <a:ea typeface="+mn-ea"/>
                <a:cs typeface="+mn-cs"/>
              </a:rPr>
              <a:t>正常</a:t>
            </a:r>
            <a:r>
              <a:rPr lang="en-US" altLang="zh-CN" sz="1200" b="0" i="0" kern="1200" dirty="0" smtClean="0">
                <a:solidFill>
                  <a:schemeClr val="tx1"/>
                </a:solidFill>
                <a:effectLst/>
                <a:latin typeface="+mn-lt"/>
                <a:ea typeface="+mn-ea"/>
                <a:cs typeface="+mn-cs"/>
              </a:rPr>
              <a:t>(0)</a:t>
            </a:r>
          </a:p>
          <a:p>
            <a:pPr marL="228600" indent="-228600">
              <a:buFont typeface="+mj-lt"/>
              <a:buAutoNum type="arabicPeriod"/>
            </a:pPr>
            <a:r>
              <a:rPr lang="en-US" altLang="zh-CN" sz="1200" b="0" i="0" kern="1200" dirty="0" smtClean="0">
                <a:solidFill>
                  <a:schemeClr val="tx1"/>
                </a:solidFill>
                <a:effectLst/>
                <a:latin typeface="+mn-lt"/>
                <a:ea typeface="+mn-ea"/>
                <a:cs typeface="+mn-cs"/>
              </a:rPr>
              <a:t>stop posting stupid worthless garbage. </a:t>
            </a:r>
            <a:r>
              <a:rPr lang="zh-CN" altLang="en-US" sz="1200" b="0" i="0" kern="1200" dirty="0" smtClean="0">
                <a:solidFill>
                  <a:schemeClr val="tx1"/>
                </a:solidFill>
                <a:effectLst/>
                <a:latin typeface="+mn-lt"/>
                <a:ea typeface="+mn-ea"/>
                <a:cs typeface="+mn-cs"/>
              </a:rPr>
              <a:t>侮辱</a:t>
            </a:r>
            <a:r>
              <a:rPr lang="en-US" altLang="zh-CN" sz="1200" b="0" i="0" kern="1200" dirty="0" smtClean="0">
                <a:solidFill>
                  <a:schemeClr val="tx1"/>
                </a:solidFill>
                <a:effectLst/>
                <a:latin typeface="+mn-lt"/>
                <a:ea typeface="+mn-ea"/>
                <a:cs typeface="+mn-cs"/>
              </a:rPr>
              <a:t>(1)</a:t>
            </a:r>
          </a:p>
          <a:p>
            <a:pPr marL="228600" indent="-228600">
              <a:buFont typeface="+mj-lt"/>
              <a:buAutoNum type="arabicPeriod"/>
            </a:pPr>
            <a:r>
              <a:rPr lang="en-US" altLang="zh-CN" sz="1200" b="0" i="0" kern="1200" dirty="0" smtClean="0">
                <a:solidFill>
                  <a:schemeClr val="tx1"/>
                </a:solidFill>
                <a:effectLst/>
                <a:latin typeface="+mn-lt"/>
                <a:ea typeface="+mn-ea"/>
                <a:cs typeface="+mn-cs"/>
              </a:rPr>
              <a:t>mr. licks ate my steak how to stop hime. </a:t>
            </a:r>
            <a:r>
              <a:rPr lang="zh-CN" altLang="en-US" sz="1200" b="0" i="0" kern="1200" dirty="0" smtClean="0">
                <a:solidFill>
                  <a:schemeClr val="tx1"/>
                </a:solidFill>
                <a:effectLst/>
                <a:latin typeface="+mn-lt"/>
                <a:ea typeface="+mn-ea"/>
                <a:cs typeface="+mn-cs"/>
              </a:rPr>
              <a:t>正常</a:t>
            </a:r>
            <a:r>
              <a:rPr lang="en-US" altLang="zh-CN" sz="1200" b="0" i="0" kern="1200" dirty="0" smtClean="0">
                <a:solidFill>
                  <a:schemeClr val="tx1"/>
                </a:solidFill>
                <a:effectLst/>
                <a:latin typeface="+mn-lt"/>
                <a:ea typeface="+mn-ea"/>
                <a:cs typeface="+mn-cs"/>
              </a:rPr>
              <a:t>(0)</a:t>
            </a:r>
          </a:p>
          <a:p>
            <a:pPr marL="228600" indent="-228600">
              <a:buFont typeface="+mj-lt"/>
              <a:buAutoNum type="arabicPeriod"/>
            </a:pPr>
            <a:r>
              <a:rPr lang="en-US" altLang="zh-CN" sz="1200" b="0" i="0" kern="1200" dirty="0" smtClean="0">
                <a:solidFill>
                  <a:schemeClr val="tx1"/>
                </a:solidFill>
                <a:effectLst/>
                <a:latin typeface="+mn-lt"/>
                <a:ea typeface="+mn-ea"/>
                <a:cs typeface="+mn-cs"/>
              </a:rPr>
              <a:t>quit buying worthless dog food stupid. </a:t>
            </a:r>
            <a:r>
              <a:rPr lang="zh-CN" altLang="en-US" sz="1200" b="0" i="0" kern="1200" dirty="0" smtClean="0">
                <a:solidFill>
                  <a:schemeClr val="tx1"/>
                </a:solidFill>
                <a:effectLst/>
                <a:latin typeface="+mn-lt"/>
                <a:ea typeface="+mn-ea"/>
                <a:cs typeface="+mn-cs"/>
              </a:rPr>
              <a:t>侮辱</a:t>
            </a:r>
            <a:r>
              <a:rPr lang="en-US" altLang="zh-CN" sz="1200" b="0" i="0" kern="1200" dirty="0" smtClean="0">
                <a:solidFill>
                  <a:schemeClr val="tx1"/>
                </a:solidFill>
                <a:effectLst/>
                <a:latin typeface="+mn-lt"/>
                <a:ea typeface="+mn-ea"/>
                <a:cs typeface="+mn-cs"/>
              </a:rPr>
              <a:t>(1)</a:t>
            </a:r>
          </a:p>
          <a:p>
            <a:pPr marL="0" indent="0">
              <a:buFont typeface="+mj-lt"/>
              <a:buNone/>
            </a:pP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23</a:t>
            </a:fld>
            <a:endParaRPr lang="en-US"/>
          </a:p>
        </p:txBody>
      </p:sp>
    </p:spTree>
    <p:extLst>
      <p:ext uri="{BB962C8B-B14F-4D97-AF65-F5344CB8AC3E}">
        <p14:creationId xmlns:p14="http://schemas.microsoft.com/office/powerpoint/2010/main" val="4072166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24</a:t>
            </a:fld>
            <a:endParaRPr lang="en-US"/>
          </a:p>
        </p:txBody>
      </p:sp>
    </p:spTree>
    <p:extLst>
      <p:ext uri="{BB962C8B-B14F-4D97-AF65-F5344CB8AC3E}">
        <p14:creationId xmlns:p14="http://schemas.microsoft.com/office/powerpoint/2010/main" val="3911186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0" i="0" kern="1200" dirty="0" smtClean="0">
                <a:solidFill>
                  <a:schemeClr val="tx1"/>
                </a:solidFill>
                <a:effectLst/>
                <a:latin typeface="+mn-lt"/>
                <a:ea typeface="+mn-ea"/>
                <a:cs typeface="+mn-cs"/>
              </a:rPr>
              <a:t>朴素贝叶斯分类器通常有两种实现方式：一种基于贝努利模型实现，一种基于多项式模型实现。这里采用前一种实现方式。该实现方式中并不考虑词在文档中出现的次数，只考虑出不出现，因此在这个意义上相当于假设词是等权重的</a:t>
            </a:r>
            <a:endParaRPr lang="zh-CN" altLang="en-US" sz="800" kern="1200" dirty="0">
              <a:solidFill>
                <a:schemeClr val="tx1"/>
              </a:solidFill>
              <a:latin typeface="+mj-ea"/>
              <a:ea typeface="+mn-ea"/>
              <a:cs typeface="+mn-cs"/>
            </a:endParaRPr>
          </a:p>
        </p:txBody>
      </p:sp>
      <p:sp>
        <p:nvSpPr>
          <p:cNvPr id="4" name="灯片编号占位符 3"/>
          <p:cNvSpPr>
            <a:spLocks noGrp="1"/>
          </p:cNvSpPr>
          <p:nvPr>
            <p:ph type="sldNum" sz="quarter" idx="10"/>
          </p:nvPr>
        </p:nvSpPr>
        <p:spPr/>
        <p:txBody>
          <a:bodyPr/>
          <a:lstStyle/>
          <a:p>
            <a:fld id="{A4F46DE7-085E-4FE3-8C0F-7528420E999F}" type="slidenum">
              <a:rPr lang="en-US" smtClean="0"/>
              <a:pPr/>
              <a:t>25</a:t>
            </a:fld>
            <a:endParaRPr lang="en-US"/>
          </a:p>
        </p:txBody>
      </p:sp>
    </p:spTree>
    <p:extLst>
      <p:ext uri="{BB962C8B-B14F-4D97-AF65-F5344CB8AC3E}">
        <p14:creationId xmlns:p14="http://schemas.microsoft.com/office/powerpoint/2010/main" val="226716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26</a:t>
            </a:fld>
            <a:endParaRPr lang="en-US"/>
          </a:p>
        </p:txBody>
      </p:sp>
    </p:spTree>
    <p:extLst>
      <p:ext uri="{BB962C8B-B14F-4D97-AF65-F5344CB8AC3E}">
        <p14:creationId xmlns:p14="http://schemas.microsoft.com/office/powerpoint/2010/main" val="2357630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27</a:t>
            </a:fld>
            <a:endParaRPr lang="en-US"/>
          </a:p>
        </p:txBody>
      </p:sp>
    </p:spTree>
    <p:extLst>
      <p:ext uri="{BB962C8B-B14F-4D97-AF65-F5344CB8AC3E}">
        <p14:creationId xmlns:p14="http://schemas.microsoft.com/office/powerpoint/2010/main" val="3961957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如果将</a:t>
            </a:r>
            <a:r>
              <a:rPr lang="en-US" altLang="zh-CN" sz="1200" b="1"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展开为一个个独立特征，那么就可以将上述概率写作</a:t>
            </a:r>
            <a:r>
              <a:rPr lang="en-US" altLang="zh-CN" dirty="0" smtClean="0"/>
              <a:t>p(w</a:t>
            </a:r>
            <a:r>
              <a:rPr lang="en-US" altLang="zh-CN" baseline="-25000" dirty="0" smtClean="0">
                <a:effectLst/>
              </a:rPr>
              <a:t>0</a:t>
            </a:r>
            <a:r>
              <a:rPr lang="en-US" altLang="zh-CN" dirty="0" smtClean="0"/>
              <a:t>,w</a:t>
            </a:r>
            <a:r>
              <a:rPr lang="en-US" altLang="zh-CN" baseline="-25000" dirty="0" smtClean="0">
                <a:effectLst/>
              </a:rPr>
              <a:t>1</a:t>
            </a:r>
            <a:r>
              <a:rPr lang="en-US" altLang="zh-CN" dirty="0" smtClean="0"/>
              <a:t>,w</a:t>
            </a:r>
            <a:r>
              <a:rPr lang="en-US" altLang="zh-CN" baseline="-25000" dirty="0" smtClean="0">
                <a:effectLst/>
              </a:rPr>
              <a:t>2</a:t>
            </a:r>
            <a:r>
              <a:rPr lang="en-US" altLang="zh-CN" dirty="0" smtClean="0"/>
              <a:t>..w</a:t>
            </a:r>
            <a:r>
              <a:rPr lang="en-US" altLang="zh-CN" baseline="-25000" dirty="0" smtClean="0">
                <a:effectLst/>
              </a:rPr>
              <a:t>N</a:t>
            </a:r>
            <a:r>
              <a:rPr lang="en-US" altLang="zh-CN" dirty="0" smtClean="0"/>
              <a:t>|c</a:t>
            </a:r>
            <a:r>
              <a:rPr lang="en-US" altLang="zh-CN" baseline="-25000" dirty="0" smtClean="0">
                <a:effectLst/>
              </a:rPr>
              <a:t>i</a:t>
            </a:r>
            <a:r>
              <a:rPr lang="en-US" altLang="zh-CN" dirty="0" smtClean="0"/>
              <a:t>)</a:t>
            </a:r>
            <a:r>
              <a:rPr lang="zh-CN" altLang="en-US" sz="1200" b="0" i="0" kern="1200" dirty="0" smtClean="0">
                <a:solidFill>
                  <a:schemeClr val="tx1"/>
                </a:solidFill>
                <a:effectLst/>
                <a:latin typeface="+mn-lt"/>
                <a:ea typeface="+mn-ea"/>
                <a:cs typeface="+mn-cs"/>
              </a:rPr>
              <a:t>。这里假设所有词都互相独立，该假设也称作条件独立性假设，它意味着可以使用</a:t>
            </a:r>
            <a:r>
              <a:rPr lang="en-US" altLang="zh-CN" dirty="0" smtClean="0"/>
              <a:t>p(w</a:t>
            </a:r>
            <a:r>
              <a:rPr lang="en-US" altLang="zh-CN" baseline="-25000" dirty="0" smtClean="0">
                <a:effectLst/>
              </a:rPr>
              <a:t>0</a:t>
            </a:r>
            <a:r>
              <a:rPr lang="en-US" altLang="zh-CN" dirty="0" smtClean="0"/>
              <a:t>|c</a:t>
            </a:r>
            <a:r>
              <a:rPr lang="en-US" altLang="zh-CN" baseline="-25000" dirty="0" smtClean="0">
                <a:effectLst/>
              </a:rPr>
              <a:t>i</a:t>
            </a:r>
            <a:r>
              <a:rPr lang="en-US" altLang="zh-CN" dirty="0" smtClean="0"/>
              <a:t>)p(w</a:t>
            </a:r>
            <a:r>
              <a:rPr lang="en-US" altLang="zh-CN" baseline="-25000" dirty="0" smtClean="0">
                <a:effectLst/>
              </a:rPr>
              <a:t>1</a:t>
            </a:r>
            <a:r>
              <a:rPr lang="en-US" altLang="zh-CN" dirty="0" smtClean="0"/>
              <a:t>|c</a:t>
            </a:r>
            <a:r>
              <a:rPr lang="en-US" altLang="zh-CN" baseline="-25000" dirty="0" smtClean="0">
                <a:effectLst/>
              </a:rPr>
              <a:t>i</a:t>
            </a:r>
            <a:r>
              <a:rPr lang="en-US" altLang="zh-CN" dirty="0" smtClean="0"/>
              <a:t>)p(w</a:t>
            </a:r>
            <a:r>
              <a:rPr lang="en-US" altLang="zh-CN" baseline="-25000" dirty="0" smtClean="0">
                <a:effectLst/>
              </a:rPr>
              <a:t>2</a:t>
            </a:r>
            <a:r>
              <a:rPr lang="en-US" altLang="zh-CN" dirty="0" smtClean="0"/>
              <a:t>|c</a:t>
            </a:r>
            <a:r>
              <a:rPr lang="en-US" altLang="zh-CN" baseline="-25000" dirty="0" smtClean="0">
                <a:effectLst/>
              </a:rPr>
              <a:t>i</a:t>
            </a:r>
            <a:r>
              <a:rPr lang="en-US" altLang="zh-CN" dirty="0" smtClean="0"/>
              <a:t>)...p(w</a:t>
            </a:r>
            <a:r>
              <a:rPr lang="en-US" altLang="zh-CN" baseline="-25000" dirty="0" smtClean="0">
                <a:effectLst/>
              </a:rPr>
              <a:t>N</a:t>
            </a:r>
            <a:r>
              <a:rPr lang="en-US" altLang="zh-CN" dirty="0" smtClean="0"/>
              <a:t>|c</a:t>
            </a:r>
            <a:r>
              <a:rPr lang="en-US" altLang="zh-CN" baseline="-25000" dirty="0" smtClean="0">
                <a:effectLst/>
              </a:rPr>
              <a:t>i</a:t>
            </a:r>
            <a:r>
              <a:rPr lang="en-US" altLang="zh-CN" dirty="0" smtClean="0"/>
              <a:t>)</a:t>
            </a:r>
            <a:r>
              <a:rPr lang="zh-CN" altLang="en-US" sz="1200" b="0" i="0" kern="1200" dirty="0" smtClean="0">
                <a:solidFill>
                  <a:schemeClr val="tx1"/>
                </a:solidFill>
                <a:effectLst/>
                <a:latin typeface="+mn-lt"/>
                <a:ea typeface="+mn-ea"/>
                <a:cs typeface="+mn-cs"/>
              </a:rPr>
              <a:t>来计算上述概率，这就极大地简化了计算的过程。</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28</a:t>
            </a:fld>
            <a:endParaRPr lang="en-US"/>
          </a:p>
        </p:txBody>
      </p:sp>
    </p:spTree>
    <p:extLst>
      <p:ext uri="{BB962C8B-B14F-4D97-AF65-F5344CB8AC3E}">
        <p14:creationId xmlns:p14="http://schemas.microsoft.com/office/powerpoint/2010/main" val="122433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29</a:t>
            </a:fld>
            <a:endParaRPr lang="en-US"/>
          </a:p>
        </p:txBody>
      </p:sp>
    </p:spTree>
    <p:extLst>
      <p:ext uri="{BB962C8B-B14F-4D97-AF65-F5344CB8AC3E}">
        <p14:creationId xmlns:p14="http://schemas.microsoft.com/office/powerpoint/2010/main" val="3537793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30</a:t>
            </a:fld>
            <a:endParaRPr lang="en-US"/>
          </a:p>
        </p:txBody>
      </p:sp>
    </p:spTree>
    <p:extLst>
      <p:ext uri="{BB962C8B-B14F-4D97-AF65-F5344CB8AC3E}">
        <p14:creationId xmlns:p14="http://schemas.microsoft.com/office/powerpoint/2010/main" val="1963617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31</a:t>
            </a:fld>
            <a:endParaRPr lang="en-US"/>
          </a:p>
        </p:txBody>
      </p:sp>
    </p:spTree>
    <p:extLst>
      <p:ext uri="{BB962C8B-B14F-4D97-AF65-F5344CB8AC3E}">
        <p14:creationId xmlns:p14="http://schemas.microsoft.com/office/powerpoint/2010/main" val="2151607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采用自然对数进行处理不会有任何损失</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对比函数</a:t>
            </a:r>
            <a:r>
              <a:rPr lang="en-US" altLang="zh-CN" sz="1200" b="0" i="0" kern="1200" dirty="0" smtClean="0">
                <a:solidFill>
                  <a:schemeClr val="tx1"/>
                </a:solidFill>
                <a:effectLst/>
                <a:latin typeface="+mn-lt"/>
                <a:ea typeface="+mn-ea"/>
                <a:cs typeface="+mn-cs"/>
              </a:rPr>
              <a:t>f(x)</a:t>
            </a:r>
            <a:r>
              <a:rPr lang="zh-CN" altLang="en-US" sz="1200" b="0" i="0" kern="1200" dirty="0" smtClean="0">
                <a:solidFill>
                  <a:schemeClr val="tx1"/>
                </a:solidFill>
                <a:effectLst/>
                <a:latin typeface="+mn-lt"/>
                <a:ea typeface="+mn-ea"/>
                <a:cs typeface="+mn-cs"/>
              </a:rPr>
              <a:t>与 </a:t>
            </a:r>
            <a:r>
              <a:rPr lang="en-US" altLang="zh-CN" sz="1200" b="0" i="0" kern="1200" dirty="0" smtClean="0">
                <a:solidFill>
                  <a:schemeClr val="tx1"/>
                </a:solidFill>
                <a:effectLst/>
                <a:latin typeface="+mn-lt"/>
                <a:ea typeface="+mn-ea"/>
                <a:cs typeface="+mn-cs"/>
              </a:rPr>
              <a:t>ln(fx)</a:t>
            </a:r>
            <a:r>
              <a:rPr lang="zh-CN" altLang="en-US" sz="1200" b="0" i="0" kern="1200" dirty="0" smtClean="0">
                <a:solidFill>
                  <a:schemeClr val="tx1"/>
                </a:solidFill>
                <a:effectLst/>
                <a:latin typeface="+mn-lt"/>
                <a:ea typeface="+mn-ea"/>
                <a:cs typeface="+mn-cs"/>
              </a:rPr>
              <a:t>曲线</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检查这两条曲线，就会发现它们在相同区域内同时增加或者减少，并且在相同点上取到极值。它们的取值虽然不同，但不影响最终结果。</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32</a:t>
            </a:fld>
            <a:endParaRPr lang="en-US"/>
          </a:p>
        </p:txBody>
      </p:sp>
    </p:spTree>
    <p:extLst>
      <p:ext uri="{BB962C8B-B14F-4D97-AF65-F5344CB8AC3E}">
        <p14:creationId xmlns:p14="http://schemas.microsoft.com/office/powerpoint/2010/main" val="1267806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我们称之为“朴素”，是因为整个形式化过程只做最原始、最简单的假设。不必担心，你会详细了解到这些假设。</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6</a:t>
            </a:fld>
            <a:endParaRPr lang="en-US"/>
          </a:p>
        </p:txBody>
      </p:sp>
    </p:spTree>
    <p:extLst>
      <p:ext uri="{BB962C8B-B14F-4D97-AF65-F5344CB8AC3E}">
        <p14:creationId xmlns:p14="http://schemas.microsoft.com/office/powerpoint/2010/main" val="235881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33</a:t>
            </a:fld>
            <a:endParaRPr lang="en-US"/>
          </a:p>
        </p:txBody>
      </p:sp>
    </p:spTree>
    <p:extLst>
      <p:ext uri="{BB962C8B-B14F-4D97-AF65-F5344CB8AC3E}">
        <p14:creationId xmlns:p14="http://schemas.microsoft.com/office/powerpoint/2010/main" val="290521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这里的相乘是指对应元素相乘，即先将两个向量中的第</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个元素相乘，然后将第</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个元素相乘，以此类推。</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34</a:t>
            </a:fld>
            <a:endParaRPr lang="en-US"/>
          </a:p>
        </p:txBody>
      </p:sp>
    </p:spTree>
    <p:extLst>
      <p:ext uri="{BB962C8B-B14F-4D97-AF65-F5344CB8AC3E}">
        <p14:creationId xmlns:p14="http://schemas.microsoft.com/office/powerpoint/2010/main" val="1355277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如果一个词在文档中出现不止一次，这可能意味着包含该词是否出现在文档中所不能表达的某种信息，这种方法被称为</a:t>
            </a:r>
            <a:r>
              <a:rPr lang="zh-CN" altLang="en-US" sz="1200" b="1" i="0" kern="1200" dirty="0" smtClean="0">
                <a:solidFill>
                  <a:schemeClr val="tx1"/>
                </a:solidFill>
                <a:effectLst/>
                <a:latin typeface="+mn-lt"/>
                <a:ea typeface="+mn-ea"/>
                <a:cs typeface="+mn-cs"/>
              </a:rPr>
              <a:t>词袋模型</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bag-of-words model</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35</a:t>
            </a:fld>
            <a:endParaRPr lang="en-US"/>
          </a:p>
        </p:txBody>
      </p:sp>
    </p:spTree>
    <p:extLst>
      <p:ext uri="{BB962C8B-B14F-4D97-AF65-F5344CB8AC3E}">
        <p14:creationId xmlns:p14="http://schemas.microsoft.com/office/powerpoint/2010/main" val="192480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36</a:t>
            </a:fld>
            <a:endParaRPr lang="en-US"/>
          </a:p>
        </p:txBody>
      </p:sp>
    </p:spTree>
    <p:extLst>
      <p:ext uri="{BB962C8B-B14F-4D97-AF65-F5344CB8AC3E}">
        <p14:creationId xmlns:p14="http://schemas.microsoft.com/office/powerpoint/2010/main" val="730159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如果一个词在文档中出现不止一次，这可能意味着包含该词是否出现在文档中所不能表达的某种信息，这种方法被称为</a:t>
            </a:r>
            <a:r>
              <a:rPr lang="zh-CN" altLang="en-US" sz="1200" b="1" i="0" kern="1200" dirty="0" smtClean="0">
                <a:solidFill>
                  <a:schemeClr val="tx1"/>
                </a:solidFill>
                <a:effectLst/>
                <a:latin typeface="+mn-lt"/>
                <a:ea typeface="+mn-ea"/>
                <a:cs typeface="+mn-cs"/>
              </a:rPr>
              <a:t>词袋模型</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bag-of-words model</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37</a:t>
            </a:fld>
            <a:endParaRPr lang="en-US"/>
          </a:p>
        </p:txBody>
      </p:sp>
    </p:spTree>
    <p:extLst>
      <p:ext uri="{BB962C8B-B14F-4D97-AF65-F5344CB8AC3E}">
        <p14:creationId xmlns:p14="http://schemas.microsoft.com/office/powerpoint/2010/main" val="1447351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如果一个词在文档中出现不止一次，这可能意味着包含该词是否出现在文档中所不能表达的某种信息，这种方法被称为</a:t>
            </a:r>
            <a:r>
              <a:rPr lang="zh-CN" altLang="en-US" sz="1200" b="1" i="0" kern="1200" dirty="0" smtClean="0">
                <a:solidFill>
                  <a:schemeClr val="tx1"/>
                </a:solidFill>
                <a:effectLst/>
                <a:latin typeface="+mn-lt"/>
                <a:ea typeface="+mn-ea"/>
                <a:cs typeface="+mn-cs"/>
              </a:rPr>
              <a:t>词袋模型</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bag-of-words model</a:t>
            </a:r>
            <a:r>
              <a:rPr lang="zh-CN" altLang="en-US" sz="1200" b="0" i="0" kern="120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38</a:t>
            </a:fld>
            <a:endParaRPr lang="en-US"/>
          </a:p>
        </p:txBody>
      </p:sp>
    </p:spTree>
    <p:extLst>
      <p:ext uri="{BB962C8B-B14F-4D97-AF65-F5344CB8AC3E}">
        <p14:creationId xmlns:p14="http://schemas.microsoft.com/office/powerpoint/2010/main" val="576528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39</a:t>
            </a:fld>
            <a:endParaRPr lang="en-US"/>
          </a:p>
        </p:txBody>
      </p:sp>
    </p:spTree>
    <p:extLst>
      <p:ext uri="{BB962C8B-B14F-4D97-AF65-F5344CB8AC3E}">
        <p14:creationId xmlns:p14="http://schemas.microsoft.com/office/powerpoint/2010/main" val="3628255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40</a:t>
            </a:fld>
            <a:endParaRPr lang="en-US"/>
          </a:p>
        </p:txBody>
      </p:sp>
    </p:spTree>
    <p:extLst>
      <p:ext uri="{BB962C8B-B14F-4D97-AF65-F5344CB8AC3E}">
        <p14:creationId xmlns:p14="http://schemas.microsoft.com/office/powerpoint/2010/main" val="784747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文件夹</a:t>
            </a:r>
            <a:r>
              <a:rPr lang="en-US" altLang="zh-CN" sz="1200" b="0" i="0" kern="1200" dirty="0" smtClean="0">
                <a:solidFill>
                  <a:schemeClr val="tx1"/>
                </a:solidFill>
                <a:effectLst/>
                <a:latin typeface="+mn-lt"/>
                <a:ea typeface="+mn-ea"/>
                <a:cs typeface="+mn-cs"/>
              </a:rPr>
              <a:t>ham</a:t>
            </a:r>
            <a:r>
              <a:rPr lang="zh-CN" altLang="en-US" sz="1200" b="0" i="0" kern="1200" dirty="0" smtClean="0">
                <a:solidFill>
                  <a:schemeClr val="tx1"/>
                </a:solidFill>
                <a:effectLst/>
                <a:latin typeface="+mn-lt"/>
                <a:ea typeface="+mn-ea"/>
                <a:cs typeface="+mn-cs"/>
              </a:rPr>
              <a:t>下的</a:t>
            </a:r>
            <a:r>
              <a:rPr lang="en-US" altLang="zh-CN" sz="1200" b="0" i="0" kern="1200" dirty="0" smtClean="0">
                <a:solidFill>
                  <a:schemeClr val="tx1"/>
                </a:solidFill>
                <a:effectLst/>
                <a:latin typeface="+mn-lt"/>
                <a:ea typeface="+mn-ea"/>
                <a:cs typeface="+mn-cs"/>
              </a:rPr>
              <a:t>6.txt</a:t>
            </a:r>
            <a:r>
              <a:rPr lang="zh-CN" altLang="en-US" sz="1200" b="0" i="0" kern="1200" dirty="0" smtClean="0">
                <a:solidFill>
                  <a:schemeClr val="tx1"/>
                </a:solidFill>
                <a:effectLst/>
                <a:latin typeface="+mn-lt"/>
                <a:ea typeface="+mn-ea"/>
                <a:cs typeface="+mn-cs"/>
              </a:rPr>
              <a:t>文件非常长，这是某公司告知我他们不再进行某些支持的一封邮件。需要注意的是，由于是</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answer.py?hl=en&amp;answer=174623</a:t>
            </a:r>
            <a:r>
              <a:rPr lang="zh-CN" altLang="en-US" sz="1200" b="0" i="0" kern="1200" dirty="0" smtClean="0">
                <a:solidFill>
                  <a:schemeClr val="tx1"/>
                </a:solidFill>
                <a:effectLst/>
                <a:latin typeface="+mn-lt"/>
                <a:ea typeface="+mn-ea"/>
                <a:cs typeface="+mn-cs"/>
              </a:rPr>
              <a:t>的一部分，因而会出现</a:t>
            </a:r>
            <a:r>
              <a:rPr lang="en-US" altLang="zh-CN" sz="1200" b="0" i="0" kern="1200" dirty="0" smtClean="0">
                <a:solidFill>
                  <a:schemeClr val="tx1"/>
                </a:solidFill>
                <a:effectLst/>
                <a:latin typeface="+mn-lt"/>
                <a:ea typeface="+mn-ea"/>
                <a:cs typeface="+mn-cs"/>
              </a:rPr>
              <a:t>en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py</a:t>
            </a:r>
            <a:r>
              <a:rPr lang="zh-CN" altLang="en-US" sz="1200" b="0" i="0" kern="1200" dirty="0" smtClean="0">
                <a:solidFill>
                  <a:schemeClr val="tx1"/>
                </a:solidFill>
                <a:effectLst/>
                <a:latin typeface="+mn-lt"/>
                <a:ea typeface="+mn-ea"/>
                <a:cs typeface="+mn-cs"/>
              </a:rPr>
              <a:t>这样的单词。当对</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进行切分时，会得到很多的词。我们是想去掉这些单词，因此在实现时会过滤掉长度小于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的字符串。</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41</a:t>
            </a:fld>
            <a:endParaRPr lang="en-US"/>
          </a:p>
        </p:txBody>
      </p:sp>
    </p:spTree>
    <p:extLst>
      <p:ext uri="{BB962C8B-B14F-4D97-AF65-F5344CB8AC3E}">
        <p14:creationId xmlns:p14="http://schemas.microsoft.com/office/powerpoint/2010/main" val="3554736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kern="1200" dirty="0" smtClean="0">
                <a:solidFill>
                  <a:schemeClr val="tx1"/>
                </a:solidFill>
                <a:latin typeface="+mj-ea"/>
                <a:ea typeface="+mn-ea"/>
                <a:cs typeface="+mn-cs"/>
              </a:rPr>
              <a:t>append()</a:t>
            </a:r>
            <a:r>
              <a:rPr lang="zh-CN" altLang="en-US" sz="1000" kern="1200" dirty="0" smtClean="0">
                <a:solidFill>
                  <a:schemeClr val="tx1"/>
                </a:solidFill>
                <a:latin typeface="+mj-ea"/>
                <a:ea typeface="+mn-ea"/>
                <a:cs typeface="+mn-cs"/>
              </a:rPr>
              <a:t>与</a:t>
            </a:r>
            <a:r>
              <a:rPr lang="en-US" altLang="zh-CN" sz="1000" kern="1200" dirty="0" smtClean="0">
                <a:solidFill>
                  <a:schemeClr val="tx1"/>
                </a:solidFill>
                <a:latin typeface="+mj-ea"/>
                <a:ea typeface="+mn-ea"/>
                <a:cs typeface="+mn-cs"/>
              </a:rPr>
              <a:t>extend()</a:t>
            </a:r>
            <a:r>
              <a:rPr lang="zh-CN" altLang="en-US" sz="1000" kern="1200" dirty="0" smtClean="0">
                <a:solidFill>
                  <a:schemeClr val="tx1"/>
                </a:solidFill>
                <a:latin typeface="+mj-ea"/>
                <a:ea typeface="+mn-ea"/>
                <a:cs typeface="+mn-cs"/>
              </a:rPr>
              <a:t>区别</a:t>
            </a:r>
            <a:endParaRPr lang="en-US" altLang="zh-CN" sz="1000" kern="1200" dirty="0" smtClean="0">
              <a:solidFill>
                <a:schemeClr val="tx1"/>
              </a:solidFill>
              <a:latin typeface="+mj-ea"/>
              <a:ea typeface="+mn-ea"/>
              <a:cs typeface="+mn-cs"/>
            </a:endParaRPr>
          </a:p>
          <a:p>
            <a:r>
              <a:rPr lang="en-US" altLang="zh-CN" sz="1000" kern="1200" dirty="0" smtClean="0">
                <a:solidFill>
                  <a:schemeClr val="tx1"/>
                </a:solidFill>
                <a:latin typeface="+mj-ea"/>
                <a:ea typeface="+mn-ea"/>
                <a:cs typeface="+mn-cs"/>
              </a:rPr>
              <a:t>Append()</a:t>
            </a:r>
            <a:r>
              <a:rPr lang="zh-CN" altLang="en-US" sz="1000" kern="1200" dirty="0" smtClean="0">
                <a:solidFill>
                  <a:schemeClr val="tx1"/>
                </a:solidFill>
                <a:latin typeface="+mj-ea"/>
                <a:ea typeface="+mn-ea"/>
                <a:cs typeface="+mn-cs"/>
              </a:rPr>
              <a:t>是追加</a:t>
            </a:r>
            <a:r>
              <a:rPr lang="en-US" altLang="zh-CN" sz="1000" kern="1200" dirty="0" smtClean="0">
                <a:solidFill>
                  <a:schemeClr val="tx1"/>
                </a:solidFill>
                <a:latin typeface="+mj-ea"/>
                <a:ea typeface="+mn-ea"/>
                <a:cs typeface="+mn-cs"/>
              </a:rPr>
              <a:t>[1,2,[3,4,5]], extend</a:t>
            </a:r>
            <a:r>
              <a:rPr lang="zh-CN" altLang="en-US" sz="1000" kern="1200" dirty="0" smtClean="0">
                <a:solidFill>
                  <a:schemeClr val="tx1"/>
                </a:solidFill>
                <a:latin typeface="+mj-ea"/>
                <a:ea typeface="+mn-ea"/>
                <a:cs typeface="+mn-cs"/>
              </a:rPr>
              <a:t>是扩展：</a:t>
            </a:r>
            <a:r>
              <a:rPr lang="en-US" altLang="zh-CN" sz="1000" kern="1200" dirty="0" smtClean="0">
                <a:solidFill>
                  <a:schemeClr val="tx1"/>
                </a:solidFill>
                <a:latin typeface="+mj-ea"/>
                <a:ea typeface="+mn-ea"/>
                <a:cs typeface="+mn-cs"/>
              </a:rPr>
              <a:t>[1,2,3,4,5]</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42</a:t>
            </a:fld>
            <a:endParaRPr lang="en-US"/>
          </a:p>
        </p:txBody>
      </p:sp>
    </p:spTree>
    <p:extLst>
      <p:ext uri="{BB962C8B-B14F-4D97-AF65-F5344CB8AC3E}">
        <p14:creationId xmlns:p14="http://schemas.microsoft.com/office/powerpoint/2010/main" val="44055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7</a:t>
            </a:fld>
            <a:endParaRPr lang="en-US"/>
          </a:p>
        </p:txBody>
      </p:sp>
    </p:spTree>
    <p:extLst>
      <p:ext uri="{BB962C8B-B14F-4D97-AF65-F5344CB8AC3E}">
        <p14:creationId xmlns:p14="http://schemas.microsoft.com/office/powerpoint/2010/main" val="30093819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kern="1200" dirty="0" smtClean="0">
                <a:solidFill>
                  <a:schemeClr val="tx1"/>
                </a:solidFill>
                <a:latin typeface="+mj-ea"/>
                <a:ea typeface="+mn-ea"/>
                <a:cs typeface="+mn-cs"/>
              </a:rPr>
              <a:t>append()</a:t>
            </a:r>
            <a:r>
              <a:rPr lang="zh-CN" altLang="en-US" sz="1000" kern="1200" dirty="0" smtClean="0">
                <a:solidFill>
                  <a:schemeClr val="tx1"/>
                </a:solidFill>
                <a:latin typeface="+mj-ea"/>
                <a:ea typeface="+mn-ea"/>
                <a:cs typeface="+mn-cs"/>
              </a:rPr>
              <a:t>与</a:t>
            </a:r>
            <a:r>
              <a:rPr lang="en-US" altLang="zh-CN" sz="1000" kern="1200" dirty="0" smtClean="0">
                <a:solidFill>
                  <a:schemeClr val="tx1"/>
                </a:solidFill>
                <a:latin typeface="+mj-ea"/>
                <a:ea typeface="+mn-ea"/>
                <a:cs typeface="+mn-cs"/>
              </a:rPr>
              <a:t>extend()</a:t>
            </a:r>
            <a:r>
              <a:rPr lang="zh-CN" altLang="en-US" sz="1000" kern="1200" dirty="0" smtClean="0">
                <a:solidFill>
                  <a:schemeClr val="tx1"/>
                </a:solidFill>
                <a:latin typeface="+mj-ea"/>
                <a:ea typeface="+mn-ea"/>
                <a:cs typeface="+mn-cs"/>
              </a:rPr>
              <a:t>区别</a:t>
            </a:r>
            <a:endParaRPr lang="en-US" altLang="zh-CN" sz="1000" kern="1200" dirty="0" smtClean="0">
              <a:solidFill>
                <a:schemeClr val="tx1"/>
              </a:solidFill>
              <a:latin typeface="+mj-ea"/>
              <a:ea typeface="+mn-ea"/>
              <a:cs typeface="+mn-cs"/>
            </a:endParaRPr>
          </a:p>
          <a:p>
            <a:r>
              <a:rPr lang="en-US" altLang="zh-CN" sz="1000" kern="1200" dirty="0" smtClean="0">
                <a:solidFill>
                  <a:schemeClr val="tx1"/>
                </a:solidFill>
                <a:latin typeface="+mj-ea"/>
                <a:ea typeface="+mn-ea"/>
                <a:cs typeface="+mn-cs"/>
              </a:rPr>
              <a:t>Append()</a:t>
            </a:r>
            <a:r>
              <a:rPr lang="zh-CN" altLang="en-US" sz="1000" kern="1200" dirty="0" smtClean="0">
                <a:solidFill>
                  <a:schemeClr val="tx1"/>
                </a:solidFill>
                <a:latin typeface="+mj-ea"/>
                <a:ea typeface="+mn-ea"/>
                <a:cs typeface="+mn-cs"/>
              </a:rPr>
              <a:t>是追加</a:t>
            </a:r>
            <a:r>
              <a:rPr lang="en-US" altLang="zh-CN" sz="1000" kern="1200" dirty="0" smtClean="0">
                <a:solidFill>
                  <a:schemeClr val="tx1"/>
                </a:solidFill>
                <a:latin typeface="+mj-ea"/>
                <a:ea typeface="+mn-ea"/>
                <a:cs typeface="+mn-cs"/>
              </a:rPr>
              <a:t>[1,2,[3,4,5]], extend</a:t>
            </a:r>
            <a:r>
              <a:rPr lang="zh-CN" altLang="en-US" sz="1000" kern="1200" dirty="0" smtClean="0">
                <a:solidFill>
                  <a:schemeClr val="tx1"/>
                </a:solidFill>
                <a:latin typeface="+mj-ea"/>
                <a:ea typeface="+mn-ea"/>
                <a:cs typeface="+mn-cs"/>
              </a:rPr>
              <a:t>是扩展：</a:t>
            </a:r>
            <a:r>
              <a:rPr lang="en-US" altLang="zh-CN" sz="1000" kern="1200" dirty="0" smtClean="0">
                <a:solidFill>
                  <a:schemeClr val="tx1"/>
                </a:solidFill>
                <a:latin typeface="+mj-ea"/>
                <a:ea typeface="+mn-ea"/>
                <a:cs typeface="+mn-cs"/>
              </a:rPr>
              <a:t>[1,2,3,4,5]</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43</a:t>
            </a:fld>
            <a:endParaRPr lang="en-US"/>
          </a:p>
        </p:txBody>
      </p:sp>
    </p:spTree>
    <p:extLst>
      <p:ext uri="{BB962C8B-B14F-4D97-AF65-F5344CB8AC3E}">
        <p14:creationId xmlns:p14="http://schemas.microsoft.com/office/powerpoint/2010/main" val="26673387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kern="1200" dirty="0" smtClean="0">
                <a:solidFill>
                  <a:schemeClr val="tx1"/>
                </a:solidFill>
                <a:latin typeface="+mj-ea"/>
                <a:ea typeface="+mn-ea"/>
                <a:cs typeface="+mn-cs"/>
              </a:rPr>
              <a:t>1random.uniform(0,</a:t>
            </a:r>
            <a:r>
              <a:rPr lang="en-US" altLang="zh-CN" sz="1000" kern="1200" baseline="0" dirty="0" smtClean="0">
                <a:solidFill>
                  <a:schemeClr val="tx1"/>
                </a:solidFill>
                <a:latin typeface="+mj-ea"/>
                <a:ea typeface="+mn-ea"/>
                <a:cs typeface="+mn-cs"/>
              </a:rPr>
              <a:t> len(training_set)</a:t>
            </a:r>
            <a:r>
              <a:rPr lang="en-US" altLang="zh-CN" sz="1000" kern="1200" dirty="0" smtClean="0">
                <a:solidFill>
                  <a:schemeClr val="tx1"/>
                </a:solidFill>
                <a:latin typeface="+mj-ea"/>
                <a:ea typeface="+mn-ea"/>
                <a:cs typeface="+mn-cs"/>
              </a:rPr>
              <a:t>)</a:t>
            </a:r>
          </a:p>
          <a:p>
            <a:r>
              <a:rPr lang="en-US" altLang="zh-CN" sz="1000" kern="1200" dirty="0" smtClean="0">
                <a:solidFill>
                  <a:schemeClr val="tx1"/>
                </a:solidFill>
                <a:latin typeface="+mj-ea"/>
                <a:ea typeface="+mn-ea"/>
                <a:cs typeface="+mn-cs"/>
              </a:rPr>
              <a:t>2test_set.append(training_set[rand_index])</a:t>
            </a:r>
          </a:p>
          <a:p>
            <a:r>
              <a:rPr lang="en-US" altLang="zh-CN" sz="1000" kern="1200" dirty="0" smtClean="0">
                <a:solidFill>
                  <a:schemeClr val="tx1"/>
                </a:solidFill>
                <a:latin typeface="+mj-ea"/>
                <a:ea typeface="+mn-ea"/>
                <a:cs typeface="+mn-cs"/>
              </a:rPr>
              <a:t>3del(training_set[rand_index])</a:t>
            </a:r>
          </a:p>
          <a:p>
            <a:r>
              <a:rPr lang="zh-CN" altLang="en-US" sz="1000" kern="1200" dirty="0" smtClean="0">
                <a:solidFill>
                  <a:schemeClr val="tx1"/>
                </a:solidFill>
                <a:latin typeface="+mj-ea"/>
                <a:ea typeface="+mn-ea"/>
                <a:cs typeface="+mn-cs"/>
              </a:rPr>
              <a:t>同时将</a:t>
            </a:r>
            <a:r>
              <a:rPr lang="en-US" altLang="zh-CN" sz="1000" kern="1200" dirty="0" smtClean="0">
                <a:solidFill>
                  <a:schemeClr val="tx1"/>
                </a:solidFill>
                <a:latin typeface="+mj-ea"/>
                <a:ea typeface="+mn-ea"/>
                <a:cs typeface="+mn-cs"/>
              </a:rPr>
              <a:t>train_class</a:t>
            </a:r>
            <a:r>
              <a:rPr lang="zh-CN" altLang="en-US" sz="1000" kern="1200" dirty="0" smtClean="0">
                <a:solidFill>
                  <a:schemeClr val="tx1"/>
                </a:solidFill>
                <a:latin typeface="+mj-ea"/>
                <a:ea typeface="+mn-ea"/>
                <a:cs typeface="+mn-cs"/>
              </a:rPr>
              <a:t>一并放入</a:t>
            </a:r>
            <a:endParaRPr lang="en-US" altLang="zh-CN" sz="1000" kern="1200" dirty="0" smtClean="0">
              <a:solidFill>
                <a:schemeClr val="tx1"/>
              </a:solidFill>
              <a:latin typeface="+mj-ea"/>
              <a:ea typeface="+mn-ea"/>
              <a:cs typeface="+mn-cs"/>
            </a:endParaRPr>
          </a:p>
          <a:p>
            <a:r>
              <a:rPr lang="en-US" altLang="zh-CN" sz="1000" dirty="0" smtClean="0"/>
              <a:t>textParse()</a:t>
            </a:r>
            <a:r>
              <a:rPr lang="zh-CN" altLang="en-US" sz="1200" b="0" i="0" kern="1200" dirty="0" smtClean="0">
                <a:solidFill>
                  <a:schemeClr val="tx1"/>
                </a:solidFill>
                <a:effectLst/>
                <a:latin typeface="+mn-lt"/>
                <a:ea typeface="+mn-ea"/>
                <a:cs typeface="+mn-cs"/>
              </a:rPr>
              <a:t>接受一个大字符串并将其解析为字符串列表。该函数去掉少于两个字符的字符串，并将所有字符串转换为小写。</a:t>
            </a:r>
            <a:endParaRPr lang="en-US" altLang="zh-CN" sz="1000" kern="1200" dirty="0" smtClean="0">
              <a:solidFill>
                <a:schemeClr val="tx1"/>
              </a:solidFill>
              <a:latin typeface="+mj-ea"/>
              <a:ea typeface="+mn-ea"/>
              <a:cs typeface="+mn-cs"/>
            </a:endParaRPr>
          </a:p>
          <a:p>
            <a:r>
              <a:rPr lang="en-US" altLang="zh-CN" sz="1000" kern="1200" dirty="0" smtClean="0">
                <a:solidFill>
                  <a:schemeClr val="tx1"/>
                </a:solidFill>
                <a:latin typeface="+mj-ea"/>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44</a:t>
            </a:fld>
            <a:endParaRPr lang="en-US"/>
          </a:p>
        </p:txBody>
      </p:sp>
    </p:spTree>
    <p:extLst>
      <p:ext uri="{BB962C8B-B14F-4D97-AF65-F5344CB8AC3E}">
        <p14:creationId xmlns:p14="http://schemas.microsoft.com/office/powerpoint/2010/main" val="1463252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45</a:t>
            </a:fld>
            <a:endParaRPr lang="en-US"/>
          </a:p>
        </p:txBody>
      </p:sp>
    </p:spTree>
    <p:extLst>
      <p:ext uri="{BB962C8B-B14F-4D97-AF65-F5344CB8AC3E}">
        <p14:creationId xmlns:p14="http://schemas.microsoft.com/office/powerpoint/2010/main" val="34184669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46</a:t>
            </a:fld>
            <a:endParaRPr lang="en-US"/>
          </a:p>
        </p:txBody>
      </p:sp>
    </p:spTree>
    <p:extLst>
      <p:ext uri="{BB962C8B-B14F-4D97-AF65-F5344CB8AC3E}">
        <p14:creationId xmlns:p14="http://schemas.microsoft.com/office/powerpoint/2010/main" val="16079223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47</a:t>
            </a:fld>
            <a:endParaRPr lang="en-US"/>
          </a:p>
        </p:txBody>
      </p:sp>
    </p:spTree>
    <p:extLst>
      <p:ext uri="{BB962C8B-B14F-4D97-AF65-F5344CB8AC3E}">
        <p14:creationId xmlns:p14="http://schemas.microsoft.com/office/powerpoint/2010/main" val="6476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48</a:t>
            </a:fld>
            <a:endParaRPr lang="en-US"/>
          </a:p>
        </p:txBody>
      </p:sp>
    </p:spTree>
    <p:extLst>
      <p:ext uri="{BB962C8B-B14F-4D97-AF65-F5344CB8AC3E}">
        <p14:creationId xmlns:p14="http://schemas.microsoft.com/office/powerpoint/2010/main" val="24097182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http://newyork.craigslist.org/stp/index.rss</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49</a:t>
            </a:fld>
            <a:endParaRPr lang="en-US"/>
          </a:p>
        </p:txBody>
      </p:sp>
    </p:spTree>
    <p:extLst>
      <p:ext uri="{BB962C8B-B14F-4D97-AF65-F5344CB8AC3E}">
        <p14:creationId xmlns:p14="http://schemas.microsoft.com/office/powerpoint/2010/main" val="4112297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http://newyork.craigslist.org/stp/index.rss</a:t>
            </a:r>
          </a:p>
          <a:p>
            <a:r>
              <a:rPr lang="en-US" altLang="zh-CN" dirty="0" smtClean="0"/>
              <a:t>http://sfbay.craigslist.org/stp/index.rss</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50</a:t>
            </a:fld>
            <a:endParaRPr lang="en-US"/>
          </a:p>
        </p:txBody>
      </p:sp>
    </p:spTree>
    <p:extLst>
      <p:ext uri="{BB962C8B-B14F-4D97-AF65-F5344CB8AC3E}">
        <p14:creationId xmlns:p14="http://schemas.microsoft.com/office/powerpoint/2010/main" val="42891424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http://newyork.craigslist.org/stp/index.rss</a:t>
            </a:r>
          </a:p>
          <a:p>
            <a:r>
              <a:rPr lang="en-US" altLang="zh-CN" dirty="0" smtClean="0"/>
              <a:t>http://sfbay.craigslist.org/stp/index.rss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51</a:t>
            </a:fld>
            <a:endParaRPr lang="en-US"/>
          </a:p>
        </p:txBody>
      </p:sp>
    </p:spTree>
    <p:extLst>
      <p:ext uri="{BB962C8B-B14F-4D97-AF65-F5344CB8AC3E}">
        <p14:creationId xmlns:p14="http://schemas.microsoft.com/office/powerpoint/2010/main" val="19870409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52</a:t>
            </a:fld>
            <a:endParaRPr lang="en-US"/>
          </a:p>
        </p:txBody>
      </p:sp>
    </p:spTree>
    <p:extLst>
      <p:ext uri="{BB962C8B-B14F-4D97-AF65-F5344CB8AC3E}">
        <p14:creationId xmlns:p14="http://schemas.microsoft.com/office/powerpoint/2010/main" val="357262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8</a:t>
            </a:fld>
            <a:endParaRPr lang="en-US"/>
          </a:p>
        </p:txBody>
      </p:sp>
    </p:spTree>
    <p:extLst>
      <p:ext uri="{BB962C8B-B14F-4D97-AF65-F5344CB8AC3E}">
        <p14:creationId xmlns:p14="http://schemas.microsoft.com/office/powerpoint/2010/main" val="981795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b="0" kern="1200" dirty="0" smtClean="0">
                <a:solidFill>
                  <a:schemeClr val="tx1"/>
                </a:solidFill>
                <a:latin typeface="+mj-ea"/>
                <a:ea typeface="+mn-ea"/>
                <a:cs typeface="+mn-cs"/>
              </a:rPr>
              <a:t>当</a:t>
            </a:r>
            <a:r>
              <a:rPr lang="en-US" altLang="zh-CN" sz="1000" b="0" kern="1200" dirty="0" smtClean="0">
                <a:solidFill>
                  <a:schemeClr val="tx1"/>
                </a:solidFill>
                <a:latin typeface="+mj-ea"/>
                <a:ea typeface="+mn-ea"/>
                <a:cs typeface="+mn-cs"/>
              </a:rPr>
              <a:t>p_0_v[i] &gt; -6.0</a:t>
            </a:r>
            <a:r>
              <a:rPr lang="zh-CN" altLang="en-US" sz="1000" b="0" kern="1200" dirty="0" smtClean="0">
                <a:solidFill>
                  <a:schemeClr val="tx1"/>
                </a:solidFill>
                <a:latin typeface="+mj-ea"/>
                <a:ea typeface="+mn-ea"/>
                <a:cs typeface="+mn-cs"/>
              </a:rPr>
              <a:t>时将词添加到</a:t>
            </a:r>
            <a:r>
              <a:rPr lang="en-US" altLang="zh-CN" sz="1000" b="0" kern="1200" dirty="0" smtClean="0">
                <a:solidFill>
                  <a:schemeClr val="tx1"/>
                </a:solidFill>
                <a:latin typeface="+mj-ea"/>
                <a:ea typeface="+mn-ea"/>
                <a:cs typeface="+mn-cs"/>
              </a:rPr>
              <a:t>top_ny</a:t>
            </a:r>
            <a:r>
              <a:rPr lang="zh-CN" altLang="en-US" sz="1000" b="0" kern="1200" dirty="0" smtClean="0">
                <a:solidFill>
                  <a:schemeClr val="tx1"/>
                </a:solidFill>
                <a:latin typeface="+mj-ea"/>
                <a:ea typeface="+mn-ea"/>
                <a:cs typeface="+mn-cs"/>
              </a:rPr>
              <a:t>词汇列表</a:t>
            </a:r>
            <a:endParaRPr lang="en-US" altLang="zh-CN" sz="1000" b="0" kern="1200" dirty="0" smtClean="0">
              <a:solidFill>
                <a:schemeClr val="tx1"/>
              </a:solidFill>
              <a:latin typeface="+mj-ea"/>
              <a:ea typeface="+mn-ea"/>
              <a:cs typeface="+mn-cs"/>
            </a:endParaRPr>
          </a:p>
          <a:p>
            <a:r>
              <a:rPr lang="zh-CN" altLang="en-US" sz="1000" b="0" dirty="0" smtClean="0"/>
              <a:t>这些元组会按照它们的条件概率进行排序。</a:t>
            </a:r>
            <a:endParaRPr lang="en-US" altLang="zh-CN" sz="1000" b="0" kern="1200" dirty="0" smtClean="0">
              <a:solidFill>
                <a:schemeClr val="tx1"/>
              </a:solidFill>
              <a:latin typeface="+mj-ea"/>
              <a:ea typeface="+mn-ea"/>
              <a:cs typeface="+mn-cs"/>
            </a:endParaRPr>
          </a:p>
        </p:txBody>
      </p:sp>
      <p:sp>
        <p:nvSpPr>
          <p:cNvPr id="4" name="灯片编号占位符 3"/>
          <p:cNvSpPr>
            <a:spLocks noGrp="1"/>
          </p:cNvSpPr>
          <p:nvPr>
            <p:ph type="sldNum" sz="quarter" idx="10"/>
          </p:nvPr>
        </p:nvSpPr>
        <p:spPr/>
        <p:txBody>
          <a:bodyPr/>
          <a:lstStyle/>
          <a:p>
            <a:fld id="{A4F46DE7-085E-4FE3-8C0F-7528420E999F}" type="slidenum">
              <a:rPr lang="en-US" smtClean="0"/>
              <a:pPr/>
              <a:t>53</a:t>
            </a:fld>
            <a:endParaRPr lang="en-US"/>
          </a:p>
        </p:txBody>
      </p:sp>
    </p:spTree>
    <p:extLst>
      <p:ext uri="{BB962C8B-B14F-4D97-AF65-F5344CB8AC3E}">
        <p14:creationId xmlns:p14="http://schemas.microsoft.com/office/powerpoint/2010/main" val="2169395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b="0" kern="1200" dirty="0" smtClean="0">
                <a:solidFill>
                  <a:schemeClr val="tx1"/>
                </a:solidFill>
                <a:latin typeface="+mj-ea"/>
                <a:ea typeface="+mn-ea"/>
                <a:cs typeface="+mn-cs"/>
              </a:rPr>
              <a:t>移除停用词后错误率也会降低</a:t>
            </a:r>
            <a:endParaRPr lang="en-US" altLang="zh-CN" sz="1000" b="0" kern="1200" dirty="0" smtClean="0">
              <a:solidFill>
                <a:schemeClr val="tx1"/>
              </a:solidFill>
              <a:latin typeface="+mj-ea"/>
              <a:ea typeface="+mn-ea"/>
              <a:cs typeface="+mn-cs"/>
            </a:endParaRPr>
          </a:p>
        </p:txBody>
      </p:sp>
      <p:sp>
        <p:nvSpPr>
          <p:cNvPr id="4" name="灯片编号占位符 3"/>
          <p:cNvSpPr>
            <a:spLocks noGrp="1"/>
          </p:cNvSpPr>
          <p:nvPr>
            <p:ph type="sldNum" sz="quarter" idx="10"/>
          </p:nvPr>
        </p:nvSpPr>
        <p:spPr/>
        <p:txBody>
          <a:bodyPr/>
          <a:lstStyle/>
          <a:p>
            <a:fld id="{A4F46DE7-085E-4FE3-8C0F-7528420E999F}" type="slidenum">
              <a:rPr lang="en-US" smtClean="0"/>
              <a:pPr/>
              <a:t>54</a:t>
            </a:fld>
            <a:endParaRPr lang="en-US"/>
          </a:p>
        </p:txBody>
      </p:sp>
    </p:spTree>
    <p:extLst>
      <p:ext uri="{BB962C8B-B14F-4D97-AF65-F5344CB8AC3E}">
        <p14:creationId xmlns:p14="http://schemas.microsoft.com/office/powerpoint/2010/main" val="21117863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55</a:t>
            </a:fld>
            <a:endParaRPr lang="en-US"/>
          </a:p>
        </p:txBody>
      </p:sp>
    </p:spTree>
    <p:extLst>
      <p:ext uri="{BB962C8B-B14F-4D97-AF65-F5344CB8AC3E}">
        <p14:creationId xmlns:p14="http://schemas.microsoft.com/office/powerpoint/2010/main" val="38769603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56</a:t>
            </a:fld>
            <a:endParaRPr lang="en-US"/>
          </a:p>
        </p:txBody>
      </p:sp>
    </p:spTree>
    <p:extLst>
      <p:ext uri="{BB962C8B-B14F-4D97-AF65-F5344CB8AC3E}">
        <p14:creationId xmlns:p14="http://schemas.microsoft.com/office/powerpoint/2010/main" val="42360776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57</a:t>
            </a:fld>
            <a:endParaRPr lang="en-US"/>
          </a:p>
        </p:txBody>
      </p:sp>
    </p:spTree>
    <p:extLst>
      <p:ext uri="{BB962C8B-B14F-4D97-AF65-F5344CB8AC3E}">
        <p14:creationId xmlns:p14="http://schemas.microsoft.com/office/powerpoint/2010/main" val="375394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一个包含</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块石头的集合，石头的颜色为灰色或者黑色。如果随机从中取一块石头，那么取到灰色石头的概率为</a:t>
            </a:r>
            <a:r>
              <a:rPr lang="en-US" altLang="zh-CN" sz="1200" b="0" i="0" kern="1200" dirty="0" smtClean="0">
                <a:solidFill>
                  <a:schemeClr val="tx1"/>
                </a:solidFill>
                <a:effectLst/>
                <a:latin typeface="+mn-lt"/>
                <a:ea typeface="+mn-ea"/>
                <a:cs typeface="+mn-cs"/>
              </a:rPr>
              <a:t>3/7</a:t>
            </a:r>
            <a:r>
              <a:rPr lang="zh-CN" altLang="en-US" sz="1200" b="0" i="0" kern="1200" dirty="0" smtClean="0">
                <a:solidFill>
                  <a:schemeClr val="tx1"/>
                </a:solidFill>
                <a:effectLst/>
                <a:latin typeface="+mn-lt"/>
                <a:ea typeface="+mn-ea"/>
                <a:cs typeface="+mn-cs"/>
              </a:rPr>
              <a:t>。类似地，取到黑色石头的概率为</a:t>
            </a:r>
            <a:r>
              <a:rPr lang="en-US" altLang="zh-CN" sz="1200" b="0" i="0" kern="1200" dirty="0" smtClean="0">
                <a:solidFill>
                  <a:schemeClr val="tx1"/>
                </a:solidFill>
                <a:effectLst/>
                <a:latin typeface="+mn-lt"/>
                <a:ea typeface="+mn-ea"/>
                <a:cs typeface="+mn-cs"/>
              </a:rPr>
              <a:t>4/7</a:t>
            </a:r>
            <a:endParaRPr lang="zh-CN" altLang="en-US" b="0" dirty="0"/>
          </a:p>
        </p:txBody>
      </p:sp>
      <p:sp>
        <p:nvSpPr>
          <p:cNvPr id="4" name="灯片编号占位符 3"/>
          <p:cNvSpPr>
            <a:spLocks noGrp="1"/>
          </p:cNvSpPr>
          <p:nvPr>
            <p:ph type="sldNum" sz="quarter" idx="10"/>
          </p:nvPr>
        </p:nvSpPr>
        <p:spPr/>
        <p:txBody>
          <a:bodyPr/>
          <a:lstStyle/>
          <a:p>
            <a:fld id="{A4F46DE7-085E-4FE3-8C0F-7528420E999F}" type="slidenum">
              <a:rPr lang="en-US" smtClean="0"/>
              <a:pPr/>
              <a:t>9</a:t>
            </a:fld>
            <a:endParaRPr lang="en-US"/>
          </a:p>
        </p:txBody>
      </p:sp>
    </p:spTree>
    <p:extLst>
      <p:ext uri="{BB962C8B-B14F-4D97-AF65-F5344CB8AC3E}">
        <p14:creationId xmlns:p14="http://schemas.microsoft.com/office/powerpoint/2010/main" val="168781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要计算</a:t>
            </a:r>
            <a:r>
              <a:rPr lang="en-US" altLang="zh-CN" dirty="0" smtClean="0"/>
              <a:t>P(gray)</a:t>
            </a:r>
            <a:r>
              <a:rPr lang="zh-CN" altLang="en-US" sz="1200" b="0" i="0" kern="1200" dirty="0" smtClean="0">
                <a:solidFill>
                  <a:schemeClr val="tx1"/>
                </a:solidFill>
                <a:effectLst/>
                <a:latin typeface="+mn-lt"/>
                <a:ea typeface="+mn-ea"/>
                <a:cs typeface="+mn-cs"/>
              </a:rPr>
              <a:t>或者</a:t>
            </a:r>
            <a:r>
              <a:rPr lang="en-US" altLang="zh-CN" dirty="0" smtClean="0"/>
              <a:t>P(black)</a:t>
            </a:r>
            <a:r>
              <a:rPr lang="zh-CN" altLang="en-US" sz="1200" b="0" i="0" kern="1200" dirty="0" smtClean="0">
                <a:solidFill>
                  <a:schemeClr val="tx1"/>
                </a:solidFill>
                <a:effectLst/>
                <a:latin typeface="+mn-lt"/>
                <a:ea typeface="+mn-ea"/>
                <a:cs typeface="+mn-cs"/>
              </a:rPr>
              <a:t>，事先得知道石头所在桶的信息会不会改变结果？你有可能已经想到计算从</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桶中取到灰色石头的概率的办法，这就是所谓的</a:t>
            </a:r>
            <a:r>
              <a:rPr lang="zh-CN" altLang="en-US" sz="1200" b="1" i="0" kern="1200" dirty="0" smtClean="0">
                <a:solidFill>
                  <a:schemeClr val="tx1"/>
                </a:solidFill>
                <a:effectLst/>
                <a:latin typeface="+mn-lt"/>
                <a:ea typeface="+mn-ea"/>
                <a:cs typeface="+mn-cs"/>
              </a:rPr>
              <a:t>条件概率</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conditional probability</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pPr/>
              <a:t>10</a:t>
            </a:fld>
            <a:endParaRPr lang="en-US"/>
          </a:p>
        </p:txBody>
      </p:sp>
    </p:spTree>
    <p:extLst>
      <p:ext uri="{BB962C8B-B14F-4D97-AF65-F5344CB8AC3E}">
        <p14:creationId xmlns:p14="http://schemas.microsoft.com/office/powerpoint/2010/main" val="221613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A4F46DE7-085E-4FE3-8C0F-7528420E999F}" type="slidenum">
              <a:rPr lang="en-US" smtClean="0"/>
              <a:pPr/>
              <a:t>11</a:t>
            </a:fld>
            <a:endParaRPr lang="en-US"/>
          </a:p>
        </p:txBody>
      </p:sp>
    </p:spTree>
    <p:extLst>
      <p:ext uri="{BB962C8B-B14F-4D97-AF65-F5344CB8AC3E}">
        <p14:creationId xmlns:p14="http://schemas.microsoft.com/office/powerpoint/2010/main" val="2326844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A4F46DE7-085E-4FE3-8C0F-7528420E999F}" type="slidenum">
              <a:rPr lang="en-US" smtClean="0"/>
              <a:pPr/>
              <a:t>12</a:t>
            </a:fld>
            <a:endParaRPr lang="en-US"/>
          </a:p>
        </p:txBody>
      </p:sp>
    </p:spTree>
    <p:extLst>
      <p:ext uri="{BB962C8B-B14F-4D97-AF65-F5344CB8AC3E}">
        <p14:creationId xmlns:p14="http://schemas.microsoft.com/office/powerpoint/2010/main" val="648294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2"/>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4" y="487705"/>
            <a:ext cx="1974941" cy="1974941"/>
          </a:xfrm>
          <a:prstGeom prst="rect">
            <a:avLst/>
          </a:prstGeom>
        </p:spPr>
      </p:pic>
      <p:sp>
        <p:nvSpPr>
          <p:cNvPr id="6" name="TextBox 5"/>
          <p:cNvSpPr txBox="1"/>
          <p:nvPr userDrawn="1"/>
        </p:nvSpPr>
        <p:spPr>
          <a:xfrm>
            <a:off x="329186" y="6345071"/>
            <a:ext cx="8012545" cy="304800"/>
          </a:xfrm>
          <a:prstGeom prst="rect">
            <a:avLst/>
          </a:prstGeom>
          <a:noFill/>
        </p:spPr>
        <p:txBody>
          <a:bodyPr wrap="square" lIns="0" rtlCol="0">
            <a:noAutofit/>
          </a:bodyPr>
          <a:lstStyle/>
          <a:p>
            <a:pPr defTabSz="457200">
              <a:defRPr/>
            </a:pPr>
            <a:r>
              <a:rPr lang="zh-CN" altLang="en-US" sz="700" dirty="0" smtClean="0">
                <a:solidFill>
                  <a:prstClr val="black"/>
                </a:solidFill>
                <a:cs typeface="HP Simplified"/>
              </a:rPr>
              <a:t>惠普国际软件人才基地教材</a:t>
            </a:r>
            <a:endParaRPr lang="en-US" sz="700" dirty="0" smtClean="0">
              <a:solidFill>
                <a:prstClr val="black"/>
              </a:solidFill>
              <a:cs typeface="HP Simplified"/>
            </a:endParaRPr>
          </a:p>
        </p:txBody>
      </p:sp>
    </p:spTree>
    <p:extLst>
      <p:ext uri="{BB962C8B-B14F-4D97-AF65-F5344CB8AC3E}">
        <p14:creationId xmlns:p14="http://schemas.microsoft.com/office/powerpoint/2010/main" val="36388646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Half-page text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9" y="1584963"/>
            <a:ext cx="3878263" cy="4293059"/>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8" name="TextBox 7"/>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3458903001"/>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568541704"/>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51663875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6"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2697737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9" y="1584961"/>
            <a:ext cx="3878263" cy="4296588"/>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9" name="TextBox 8"/>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spTree>
    <p:extLst>
      <p:ext uri="{BB962C8B-B14F-4D97-AF65-F5344CB8AC3E}">
        <p14:creationId xmlns:p14="http://schemas.microsoft.com/office/powerpoint/2010/main" val="42389762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6"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4960"/>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584963"/>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8"/>
          </p:nvPr>
        </p:nvSpPr>
        <p:spPr>
          <a:xfrm>
            <a:off x="5919788" y="1584960"/>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10" name="TextBox 9"/>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11"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35905237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5" y="256458"/>
            <a:ext cx="7222352" cy="2675604"/>
          </a:xfrm>
          <a:prstGeom prst="rect">
            <a:avLst/>
          </a:prstGeom>
        </p:spPr>
        <p:txBody>
          <a:bodyPr wrap="square" lIns="0" tIns="0" rIns="0" bIns="0" anchor="t" anchorCtr="0">
            <a:noAutofit/>
          </a:bodyPr>
          <a:lstStyle>
            <a:lvl1pPr algn="l">
              <a:lnSpc>
                <a:spcPct val="90000"/>
              </a:lnSpc>
              <a:defRPr sz="44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8" y="6386346"/>
            <a:ext cx="8012545" cy="304800"/>
          </a:xfrm>
          <a:prstGeom prst="rect">
            <a:avLst/>
          </a:prstGeom>
          <a:noFill/>
        </p:spPr>
        <p:txBody>
          <a:bodyPr wrap="square" lIns="0" rtlCol="0">
            <a:noAutofit/>
          </a:bodyPr>
          <a:lstStyle/>
          <a:p>
            <a:pPr defTabSz="457200">
              <a:defRPr/>
            </a:pPr>
            <a:r>
              <a:rPr lang="en-US" sz="700" dirty="0">
                <a:solidFill>
                  <a:prstClr val="white"/>
                </a:solidFill>
                <a:cs typeface="HP Simplified"/>
              </a:rPr>
              <a:t>© Copyright 2012 Hewlett-Packard Development Company, L.P.  The information contained herein is subject to change without notice.</a:t>
            </a:r>
          </a:p>
        </p:txBody>
      </p:sp>
      <p:pic>
        <p:nvPicPr>
          <p:cNvPr id="8" name="Picture 7" descr="HPR_White_RGB_150_SMnoR.png"/>
          <p:cNvPicPr>
            <a:picLocks noChangeAspect="1"/>
          </p:cNvPicPr>
          <p:nvPr userDrawn="1"/>
        </p:nvPicPr>
        <p:blipFill>
          <a:blip r:embed="rId2" cstate="print"/>
          <a:stretch>
            <a:fillRect/>
          </a:stretch>
        </p:blipFill>
        <p:spPr>
          <a:xfrm>
            <a:off x="8503920" y="6265863"/>
            <a:ext cx="356592" cy="356592"/>
          </a:xfrm>
          <a:prstGeom prst="rect">
            <a:avLst/>
          </a:prstGeom>
        </p:spPr>
      </p:pic>
    </p:spTree>
    <p:extLst>
      <p:ext uri="{BB962C8B-B14F-4D97-AF65-F5344CB8AC3E}">
        <p14:creationId xmlns:p14="http://schemas.microsoft.com/office/powerpoint/2010/main" val="13999098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398836385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0096D6"/>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564904"/>
            <a:ext cx="8229600" cy="1584176"/>
          </a:xfrm>
        </p:spPr>
        <p:txBody>
          <a:bodyPr/>
          <a:lstStyle>
            <a:lvl1pPr marL="0" indent="0" algn="ctr">
              <a:buNone/>
              <a:defRPr sz="4000">
                <a:solidFill>
                  <a:schemeClr val="bg1"/>
                </a:solidFill>
                <a:latin typeface="微软雅黑" panose="020B0503020204020204" pitchFamily="34" charset="-122"/>
                <a:ea typeface="微软雅黑" panose="020B0503020204020204" pitchFamily="34" charset="-122"/>
              </a:defRPr>
            </a:lvl1pPr>
          </a:lstStyle>
          <a:p>
            <a:pPr lvl="0"/>
            <a:endParaRPr lang="en-US" dirty="0"/>
          </a:p>
        </p:txBody>
      </p:sp>
    </p:spTree>
    <p:extLst>
      <p:ext uri="{BB962C8B-B14F-4D97-AF65-F5344CB8AC3E}">
        <p14:creationId xmlns:p14="http://schemas.microsoft.com/office/powerpoint/2010/main" val="4002706040"/>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92225219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0766194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976784320"/>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06439285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
        <p:nvSpPr>
          <p:cNvPr id="16" name="Title 1"/>
          <p:cNvSpPr>
            <a:spLocks noGrp="1"/>
          </p:cNvSpPr>
          <p:nvPr>
            <p:ph type="ctrTitle" hasCustomPrompt="1"/>
          </p:nvPr>
        </p:nvSpPr>
        <p:spPr bwMode="black">
          <a:xfrm>
            <a:off x="329185"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6" y="6345071"/>
            <a:ext cx="8012545" cy="304800"/>
          </a:xfrm>
          <a:prstGeom prst="rect">
            <a:avLst/>
          </a:prstGeom>
          <a:noFill/>
        </p:spPr>
        <p:txBody>
          <a:bodyPr wrap="square" lIns="0"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Tree>
    <p:extLst>
      <p:ext uri="{BB962C8B-B14F-4D97-AF65-F5344CB8AC3E}">
        <p14:creationId xmlns:p14="http://schemas.microsoft.com/office/powerpoint/2010/main" val="32007481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54299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91486793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24514778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88572300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75945281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2"/>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4" y="487705"/>
            <a:ext cx="1974941" cy="1974941"/>
          </a:xfrm>
          <a:prstGeom prst="rect">
            <a:avLst/>
          </a:prstGeom>
        </p:spPr>
      </p:pic>
      <p:sp>
        <p:nvSpPr>
          <p:cNvPr id="6" name="TextBox 5"/>
          <p:cNvSpPr txBox="1"/>
          <p:nvPr userDrawn="1"/>
        </p:nvSpPr>
        <p:spPr>
          <a:xfrm>
            <a:off x="329186" y="6345071"/>
            <a:ext cx="8012545" cy="304800"/>
          </a:xfrm>
          <a:prstGeom prst="rect">
            <a:avLst/>
          </a:prstGeom>
          <a:noFill/>
        </p:spPr>
        <p:txBody>
          <a:bodyPr wrap="square" lIns="0" rtlCol="0">
            <a:noAutofit/>
          </a:bodyPr>
          <a:lstStyle/>
          <a:p>
            <a:pPr defTabSz="457200">
              <a:defRPr/>
            </a:pPr>
            <a:r>
              <a:rPr lang="zh-CN" altLang="en-US" sz="700" dirty="0" smtClean="0">
                <a:solidFill>
                  <a:prstClr val="black"/>
                </a:solidFill>
                <a:cs typeface="HP Simplified"/>
              </a:rPr>
              <a:t>惠普国际软件人才基地教材</a:t>
            </a:r>
            <a:endParaRPr lang="en-US" sz="700" dirty="0" smtClean="0">
              <a:solidFill>
                <a:prstClr val="black"/>
              </a:solidFill>
              <a:cs typeface="HP Simplified"/>
            </a:endParaRPr>
          </a:p>
        </p:txBody>
      </p:sp>
    </p:spTree>
    <p:extLst>
      <p:ext uri="{BB962C8B-B14F-4D97-AF65-F5344CB8AC3E}">
        <p14:creationId xmlns:p14="http://schemas.microsoft.com/office/powerpoint/2010/main" val="30107732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4" name="TextBox 3"/>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5"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373771598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
        <p:nvSpPr>
          <p:cNvPr id="16" name="Title 1"/>
          <p:cNvSpPr>
            <a:spLocks noGrp="1"/>
          </p:cNvSpPr>
          <p:nvPr>
            <p:ph type="ctrTitle" hasCustomPrompt="1"/>
          </p:nvPr>
        </p:nvSpPr>
        <p:spPr bwMode="black">
          <a:xfrm>
            <a:off x="329185"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6" y="6345071"/>
            <a:ext cx="8012545" cy="304800"/>
          </a:xfrm>
          <a:prstGeom prst="rect">
            <a:avLst/>
          </a:prstGeom>
          <a:noFill/>
        </p:spPr>
        <p:txBody>
          <a:bodyPr wrap="square" lIns="0"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Tree>
    <p:extLst>
      <p:ext uri="{BB962C8B-B14F-4D97-AF65-F5344CB8AC3E}">
        <p14:creationId xmlns:p14="http://schemas.microsoft.com/office/powerpoint/2010/main" val="72203952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5" y="256458"/>
            <a:ext cx="7222352" cy="2675604"/>
          </a:xfrm>
          <a:prstGeom prst="rect">
            <a:avLst/>
          </a:prstGeom>
        </p:spPr>
        <p:txBody>
          <a:bodyPr wrap="square" lIns="0" tIns="0" rIns="0" bIns="0" anchor="t" anchorCtr="0">
            <a:noAutofit/>
          </a:bodyPr>
          <a:lstStyle>
            <a:lvl1pPr algn="l">
              <a:lnSpc>
                <a:spcPct val="90000"/>
              </a:lnSpc>
              <a:defRPr sz="44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8" y="6386346"/>
            <a:ext cx="8012545" cy="304800"/>
          </a:xfrm>
          <a:prstGeom prst="rect">
            <a:avLst/>
          </a:prstGeom>
          <a:noFill/>
        </p:spPr>
        <p:txBody>
          <a:bodyPr wrap="square" lIns="0" rtlCol="0">
            <a:noAutofit/>
          </a:bodyPr>
          <a:lstStyle/>
          <a:p>
            <a:pPr defTabSz="457200">
              <a:defRPr/>
            </a:pPr>
            <a:r>
              <a:rPr lang="en-US" sz="700" dirty="0">
                <a:solidFill>
                  <a:prstClr val="white"/>
                </a:solidFill>
                <a:cs typeface="HP Simplified"/>
              </a:rPr>
              <a:t>© Copyright 2012 Hewlett-Packard Development Company, L.P.  The information contained herein is subject to change without notice.</a:t>
            </a:r>
          </a:p>
        </p:txBody>
      </p:sp>
      <p:pic>
        <p:nvPicPr>
          <p:cNvPr id="8" name="Picture 7" descr="HPR_White_RGB_150_SMnoR.png"/>
          <p:cNvPicPr>
            <a:picLocks noChangeAspect="1"/>
          </p:cNvPicPr>
          <p:nvPr userDrawn="1"/>
        </p:nvPicPr>
        <p:blipFill>
          <a:blip r:embed="rId2" cstate="print"/>
          <a:stretch>
            <a:fillRect/>
          </a:stretch>
        </p:blipFill>
        <p:spPr>
          <a:xfrm>
            <a:off x="8503920" y="6265863"/>
            <a:ext cx="356592" cy="356592"/>
          </a:xfrm>
          <a:prstGeom prst="rect">
            <a:avLst/>
          </a:prstGeom>
        </p:spPr>
      </p:pic>
    </p:spTree>
    <p:extLst>
      <p:ext uri="{BB962C8B-B14F-4D97-AF65-F5344CB8AC3E}">
        <p14:creationId xmlns:p14="http://schemas.microsoft.com/office/powerpoint/2010/main" val="276709087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4894480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7914570"/>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6324600" cy="762000"/>
          </a:xfrm>
        </p:spPr>
        <p:txBody>
          <a:bodyPr/>
          <a:lstStyle>
            <a:lvl1pPr algn="l">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内容占位符 2"/>
          <p:cNvSpPr>
            <a:spLocks noGrp="1"/>
          </p:cNvSpPr>
          <p:nvPr>
            <p:ph idx="1"/>
          </p:nvPr>
        </p:nvSpPr>
        <p:spPr/>
        <p:txBody>
          <a:bodyPr/>
          <a:lstStyle>
            <a:lvl1pPr marL="0" indent="0">
              <a:lnSpc>
                <a:spcPct val="150000"/>
              </a:lnSpc>
              <a:buNone/>
              <a:defRPr sz="2000" b="0">
                <a:latin typeface="微软雅黑" panose="020B0503020204020204" pitchFamily="34" charset="-122"/>
                <a:ea typeface="微软雅黑" panose="020B0503020204020204" pitchFamily="34" charset="-122"/>
              </a:defRPr>
            </a:lvl1pPr>
          </a:lstStyle>
          <a:p>
            <a:pPr lvl="0"/>
            <a:endParaRPr lang="en-US" dirty="0"/>
          </a:p>
        </p:txBody>
      </p:sp>
    </p:spTree>
    <p:extLst>
      <p:ext uri="{BB962C8B-B14F-4D97-AF65-F5344CB8AC3E}">
        <p14:creationId xmlns:p14="http://schemas.microsoft.com/office/powerpoint/2010/main" val="34488264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648802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4003904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21456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329514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0285239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05518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4877936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66258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45306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5" y="321226"/>
            <a:ext cx="7222352" cy="2675604"/>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6" y="6345071"/>
            <a:ext cx="8012545" cy="3048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9" name="TextBox 8"/>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10" name="Picture 3"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343119976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6"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2963710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0096D6"/>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564904"/>
            <a:ext cx="8229600" cy="1584176"/>
          </a:xfrm>
        </p:spPr>
        <p:txBody>
          <a:bodyPr/>
          <a:lstStyle>
            <a:lvl1pPr marL="0" indent="0" algn="ctr">
              <a:buNone/>
              <a:defRPr sz="4000">
                <a:solidFill>
                  <a:schemeClr val="bg1"/>
                </a:solidFill>
                <a:latin typeface="微软雅黑" panose="020B0503020204020204" pitchFamily="34" charset="-122"/>
                <a:ea typeface="微软雅黑" panose="020B0503020204020204" pitchFamily="34" charset="-122"/>
              </a:defRPr>
            </a:lvl1pPr>
          </a:lstStyle>
          <a:p>
            <a:pPr lvl="0"/>
            <a:endParaRPr lang="en-US" dirty="0"/>
          </a:p>
        </p:txBody>
      </p:sp>
    </p:spTree>
    <p:extLst>
      <p:ext uri="{BB962C8B-B14F-4D97-AF65-F5344CB8AC3E}">
        <p14:creationId xmlns:p14="http://schemas.microsoft.com/office/powerpoint/2010/main" val="2727862438"/>
      </p:ext>
    </p:extLst>
  </p:cSld>
  <p:clrMapOvr>
    <a:masterClrMapping/>
  </p:clrMapOvr>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0096D6"/>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564904"/>
            <a:ext cx="8229600" cy="1584176"/>
          </a:xfrm>
        </p:spPr>
        <p:txBody>
          <a:bodyPr/>
          <a:lstStyle>
            <a:lvl1pPr marL="0" indent="0" algn="ctr">
              <a:buNone/>
              <a:defRPr sz="4000">
                <a:solidFill>
                  <a:schemeClr val="bg1"/>
                </a:solidFill>
                <a:latin typeface="微软雅黑" panose="020B0503020204020204" pitchFamily="34" charset="-122"/>
                <a:ea typeface="微软雅黑" panose="020B0503020204020204" pitchFamily="34" charset="-122"/>
              </a:defRPr>
            </a:lvl1pPr>
          </a:lstStyle>
          <a:p>
            <a:pPr lvl="0"/>
            <a:endParaRPr lang="en-US" dirty="0"/>
          </a:p>
        </p:txBody>
      </p:sp>
    </p:spTree>
    <p:extLst>
      <p:ext uri="{BB962C8B-B14F-4D97-AF65-F5344CB8AC3E}">
        <p14:creationId xmlns:p14="http://schemas.microsoft.com/office/powerpoint/2010/main" val="1664967643"/>
      </p:ext>
    </p:extLst>
  </p:cSld>
  <p:clrMapOvr>
    <a:masterClrMapping/>
  </p:clrMapOvr>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15844781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3188870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17210166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34271974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39872334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42942402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178381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4" name="TextBox 3"/>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5"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3727030350"/>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37275615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20667824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37551360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29104365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6"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ltLang="en-US"/>
          </a:p>
        </p:txBody>
      </p:sp>
    </p:spTree>
    <p:extLst>
      <p:ext uri="{BB962C8B-B14F-4D97-AF65-F5344CB8AC3E}">
        <p14:creationId xmlns:p14="http://schemas.microsoft.com/office/powerpoint/2010/main" val="27300651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4419716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2929422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3155108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3146139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405769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with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8117904"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5" name="TextBox 4"/>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8"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258013653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7343364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6560132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3996416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2895019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8687658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9430530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6"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7339273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2692065837"/>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228803520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304778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8" name="TextBox 7"/>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2799795371"/>
      </p:ext>
    </p:extLst>
  </p:cSld>
  <p:clrMapOvr>
    <a:masterClrMapping/>
  </p:clrMapOvr>
  <p:timing>
    <p:tnLst>
      <p:par>
        <p:cTn id="1" dur="indefinite" restart="never" nodeType="tmRoot"/>
      </p:par>
    </p:tnLst>
  </p:timing>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262044468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9073545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84381119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325553276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330288355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20385692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66350158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9700496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6"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3756738162"/>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5830748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1pPr marL="173038" indent="-173038">
              <a:buFont typeface="HP Simplified" pitchFamily="34" charset="0"/>
              <a:buChar char="•"/>
              <a:defRPr sz="1400" b="0">
                <a:solidFill>
                  <a:srgbClr val="000000"/>
                </a:solidFill>
              </a:defRPr>
            </a:lvl1pPr>
            <a:lvl2pPr marL="346075" indent="-173038">
              <a:buSzPct val="80000"/>
              <a:buFont typeface="HP Simplified"/>
              <a:buChar char="−"/>
              <a:tabLst/>
              <a:defRPr sz="1400">
                <a:solidFill>
                  <a:srgbClr val="000000"/>
                </a:solidFill>
              </a:defRPr>
            </a:lvl2pPr>
            <a:lvl3pPr marL="515938" indent="-169863">
              <a:tabLst/>
              <a:defRPr sz="1400">
                <a:solidFill>
                  <a:srgbClr val="000000"/>
                </a:solidFill>
              </a:defRPr>
            </a:lvl3pPr>
            <a:lvl4pPr marL="693738" indent="-180975">
              <a:defRPr sz="1400">
                <a:solidFill>
                  <a:srgbClr val="000000"/>
                </a:solidFill>
              </a:defRPr>
            </a:lvl4pPr>
            <a:lvl5pPr marL="838200" indent="-150813">
              <a:tabLst/>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8" name="TextBox 7"/>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4120086289"/>
      </p:ext>
    </p:extLst>
  </p:cSld>
  <p:clrMapOvr>
    <a:masterClrMapping/>
  </p:clrMapOvr>
  <p:timing>
    <p:tnLst>
      <p:par>
        <p:cTn id="1" dur="indefinite" restart="never" nodeType="tmRoot"/>
      </p:par>
    </p:tnLst>
  </p:timing>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879858083"/>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84724564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303010106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3191919669"/>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466566705"/>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2161926668"/>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44525599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5175133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125358304"/>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347955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6" y="313420"/>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584963"/>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6" y="1584960"/>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6" name="TextBox 5"/>
          <p:cNvSpPr txBox="1"/>
          <p:nvPr userDrawn="1"/>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7" name="TextBox 6"/>
          <p:cNvSpPr txBox="1"/>
          <p:nvPr userDrawn="1"/>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1266779615"/>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6"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252045567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652033280"/>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400614316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470204995"/>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2"/>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3497278385"/>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559842423"/>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72054015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4215687380"/>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1095553174"/>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prstClr val="black"/>
              </a:solidFill>
            </a:endParaRPr>
          </a:p>
        </p:txBody>
      </p:sp>
    </p:spTree>
    <p:extLst>
      <p:ext uri="{BB962C8B-B14F-4D97-AF65-F5344CB8AC3E}">
        <p14:creationId xmlns:p14="http://schemas.microsoft.com/office/powerpoint/2010/main" val="246790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7.png"/><Relationship Id="rId2" Type="http://schemas.openxmlformats.org/officeDocument/2006/relationships/slideLayout" Target="../slideLayouts/slideLayout30.xml"/><Relationship Id="rId16" Type="http://schemas.openxmlformats.org/officeDocument/2006/relationships/image" Target="../media/image6.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4.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7.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theme" Target="../theme/theme5.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image" Target="../media/image7.png"/><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6.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7.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7.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7.pn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6.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heme" Target="../theme/theme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7.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313419"/>
            <a:ext cx="8123236" cy="574516"/>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584960"/>
            <a:ext cx="8119872"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3"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8" name="TextBox 7"/>
          <p:cNvSpPr txBox="1"/>
          <p:nvPr/>
        </p:nvSpPr>
        <p:spPr bwMode="gray">
          <a:xfrm>
            <a:off x="329186" y="6351993"/>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4" name="Picture 3" descr="HP_Blue_RGB_150_SM.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03939" y="6047252"/>
            <a:ext cx="493735" cy="493735"/>
          </a:xfrm>
          <a:prstGeom prst="rect">
            <a:avLst/>
          </a:prstGeom>
        </p:spPr>
      </p:pic>
    </p:spTree>
    <p:extLst>
      <p:ext uri="{BB962C8B-B14F-4D97-AF65-F5344CB8AC3E}">
        <p14:creationId xmlns:p14="http://schemas.microsoft.com/office/powerpoint/2010/main" val="253511835"/>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2"/>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62242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48601"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1"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spTree>
    <p:extLst>
      <p:ext uri="{BB962C8B-B14F-4D97-AF65-F5344CB8AC3E}">
        <p14:creationId xmlns:p14="http://schemas.microsoft.com/office/powerpoint/2010/main" val="237970507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70" r:id="rId13"/>
    <p:sldLayoutId id="2147483771" r:id="rId14"/>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buFont typeface="Arial" panose="020B0604020202020204" pitchFamily="34" charset="0"/>
              <a:buNone/>
              <a:defRPr sz="1400">
                <a:solidFill>
                  <a:srgbClr val="000000"/>
                </a:solidFill>
                <a:latin typeface="Arial"/>
                <a:ea typeface="华文细黑"/>
              </a:defRPr>
            </a:lvl1pPr>
          </a:lstStyle>
          <a:p>
            <a:pPr>
              <a:defRPr/>
            </a:pPr>
            <a:endParaRPr lang="en-US" altLang="en-US"/>
          </a:p>
        </p:txBody>
      </p:sp>
      <p:pic>
        <p:nvPicPr>
          <p:cNvPr id="1029"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1"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0" name="Group 5"/>
          <p:cNvGrpSpPr>
            <a:grpSpLocks noChangeAspect="1"/>
          </p:cNvGrpSpPr>
          <p:nvPr/>
        </p:nvGrpSpPr>
        <p:grpSpPr bwMode="auto">
          <a:xfrm>
            <a:off x="152401" y="6170613"/>
            <a:ext cx="1339850" cy="539750"/>
            <a:chOff x="3578225" y="1146175"/>
            <a:chExt cx="5038725" cy="2111375"/>
          </a:xfrm>
        </p:grpSpPr>
        <p:sp>
          <p:nvSpPr>
            <p:cNvPr id="1031"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800" smtClean="0">
                <a:solidFill>
                  <a:srgbClr val="000000"/>
                </a:solidFill>
                <a:ea typeface="宋体" panose="02010600030101010101" pitchFamily="2" charset="-122"/>
              </a:endParaRPr>
            </a:p>
          </p:txBody>
        </p:sp>
        <p:sp>
          <p:nvSpPr>
            <p:cNvPr id="1032"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800" smtClean="0">
                <a:solidFill>
                  <a:srgbClr val="000000"/>
                </a:solidFill>
                <a:ea typeface="宋体" panose="02010600030101010101" pitchFamily="2" charset="-122"/>
              </a:endParaRPr>
            </a:p>
          </p:txBody>
        </p:sp>
      </p:grpSp>
    </p:spTree>
    <p:extLst>
      <p:ext uri="{BB962C8B-B14F-4D97-AF65-F5344CB8AC3E}">
        <p14:creationId xmlns:p14="http://schemas.microsoft.com/office/powerpoint/2010/main" val="182780082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xStyles>
    <p:titleStyle>
      <a:lvl1pPr algn="ctr" rtl="0" fontAlgn="base">
        <a:spcBef>
          <a:spcPct val="0"/>
        </a:spcBef>
        <a:spcAft>
          <a:spcPct val="0"/>
        </a:spcAft>
        <a:defRPr sz="3200" b="1" kern="1200">
          <a:solidFill>
            <a:schemeClr val="bg1"/>
          </a:solidFill>
          <a:latin typeface="+mj-lt"/>
          <a:ea typeface="+mj-ea"/>
          <a:cs typeface="+mj-cs"/>
        </a:defRPr>
      </a:lvl1pPr>
      <a:lvl2pPr algn="ctr" rtl="0" fontAlgn="base">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fontAlgn="base">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fontAlgn="base">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fontAlgn="base">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fontAlgn="base">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defTabSz="457200">
              <a:defRPr/>
            </a:pPr>
            <a:endParaRPr lang="en-US" altLang="en-US">
              <a:solidFill>
                <a:srgbClr val="000000"/>
              </a:solidFill>
            </a:endParaRPr>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1"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1"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sz="1800">
                <a:solidFill>
                  <a:srgbClr val="000000"/>
                </a:solidFill>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sz="1800">
                <a:solidFill>
                  <a:srgbClr val="000000"/>
                </a:solidFill>
              </a:endParaRPr>
            </a:p>
          </p:txBody>
        </p:sp>
      </p:grpSp>
    </p:spTree>
    <p:extLst>
      <p:ext uri="{BB962C8B-B14F-4D97-AF65-F5344CB8AC3E}">
        <p14:creationId xmlns:p14="http://schemas.microsoft.com/office/powerpoint/2010/main" val="126616518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defTabSz="457200">
              <a:defRPr/>
            </a:pPr>
            <a:endParaRPr lang="en-US" altLang="en-US">
              <a:solidFill>
                <a:prstClr val="black"/>
              </a:solidFill>
            </a:endParaRPr>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1"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1"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sz="1800">
                <a:solidFill>
                  <a:prstClr val="black"/>
                </a:solidFill>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sz="1800">
                <a:solidFill>
                  <a:prstClr val="black"/>
                </a:solidFill>
              </a:endParaRPr>
            </a:p>
          </p:txBody>
        </p:sp>
      </p:grpSp>
    </p:spTree>
    <p:extLst>
      <p:ext uri="{BB962C8B-B14F-4D97-AF65-F5344CB8AC3E}">
        <p14:creationId xmlns:p14="http://schemas.microsoft.com/office/powerpoint/2010/main" val="48462097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defTabSz="457200">
              <a:defRPr/>
            </a:pPr>
            <a:endParaRPr lang="en-US" altLang="en-US">
              <a:solidFill>
                <a:prstClr val="black"/>
              </a:solidFill>
            </a:endParaRPr>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1"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1"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sz="1800">
                <a:solidFill>
                  <a:prstClr val="black"/>
                </a:solidFill>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sz="1800">
                <a:solidFill>
                  <a:prstClr val="black"/>
                </a:solidFill>
              </a:endParaRPr>
            </a:p>
          </p:txBody>
        </p:sp>
      </p:grpSp>
    </p:spTree>
    <p:extLst>
      <p:ext uri="{BB962C8B-B14F-4D97-AF65-F5344CB8AC3E}">
        <p14:creationId xmlns:p14="http://schemas.microsoft.com/office/powerpoint/2010/main" val="36406396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defTabSz="457200">
              <a:defRPr/>
            </a:pPr>
            <a:endParaRPr lang="en-US" altLang="en-US">
              <a:solidFill>
                <a:prstClr val="black"/>
              </a:solidFill>
            </a:endParaRPr>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1"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1"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sz="1800">
                <a:solidFill>
                  <a:prstClr val="black"/>
                </a:solidFill>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sz="1800">
                <a:solidFill>
                  <a:prstClr val="black"/>
                </a:solidFill>
              </a:endParaRPr>
            </a:p>
          </p:txBody>
        </p:sp>
      </p:grpSp>
    </p:spTree>
    <p:extLst>
      <p:ext uri="{BB962C8B-B14F-4D97-AF65-F5344CB8AC3E}">
        <p14:creationId xmlns:p14="http://schemas.microsoft.com/office/powerpoint/2010/main" val="124880762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1022122"/>
            <a:ext cx="8424936" cy="2387600"/>
          </a:xfrm>
        </p:spPr>
        <p:txBody>
          <a:bodyPr/>
          <a:lstStyle/>
          <a:p>
            <a:r>
              <a:rPr lang="zh-CN" altLang="en-US" sz="4800" dirty="0" smtClean="0">
                <a:latin typeface="微软雅黑" panose="020B0503020204020204" pitchFamily="34" charset="-122"/>
                <a:ea typeface="微软雅黑" panose="020B0503020204020204" pitchFamily="34" charset="-122"/>
              </a:rPr>
              <a:t>机器学习</a:t>
            </a:r>
            <a:r>
              <a:rPr lang="en-US" altLang="zh-CN" sz="4800" dirty="0" smtClean="0">
                <a:latin typeface="微软雅黑" panose="020B0503020204020204" pitchFamily="34" charset="-122"/>
                <a:ea typeface="微软雅黑" panose="020B0503020204020204" pitchFamily="34" charset="-122"/>
              </a:rPr>
              <a:t>-</a:t>
            </a:r>
            <a:r>
              <a:rPr lang="zh-CN" altLang="en-US" sz="4800" dirty="0" smtClean="0">
                <a:latin typeface="微软雅黑" panose="020B0503020204020204" pitchFamily="34" charset="-122"/>
                <a:ea typeface="微软雅黑" panose="020B0503020204020204" pitchFamily="34" charset="-122"/>
              </a:rPr>
              <a:t>朴素贝叶斯算法</a:t>
            </a:r>
            <a:endParaRPr 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251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3.2  </a:t>
            </a:r>
            <a:r>
              <a:rPr lang="zh-CN" altLang="en-US" dirty="0"/>
              <a:t>条</a:t>
            </a:r>
            <a:r>
              <a:rPr lang="zh-CN" altLang="en-US" dirty="0" smtClean="0"/>
              <a:t>件概率（</a:t>
            </a:r>
            <a:r>
              <a:rPr lang="en-US" altLang="zh-CN" dirty="0"/>
              <a:t>1</a:t>
            </a:r>
            <a:r>
              <a:rPr lang="zh-CN" altLang="en-US" dirty="0" smtClean="0"/>
              <a:t>）</a:t>
            </a:r>
            <a:endParaRPr lang="zh-CN" altLang="en-US" dirty="0"/>
          </a:p>
        </p:txBody>
      </p:sp>
      <p:sp>
        <p:nvSpPr>
          <p:cNvPr id="4" name="矩形 3"/>
          <p:cNvSpPr/>
          <p:nvPr/>
        </p:nvSpPr>
        <p:spPr>
          <a:xfrm>
            <a:off x="683568" y="1148542"/>
            <a:ext cx="8136904" cy="1338828"/>
          </a:xfrm>
          <a:prstGeom prst="rect">
            <a:avLst/>
          </a:prstGeom>
        </p:spPr>
        <p:txBody>
          <a:bodyPr wrap="square">
            <a:spAutoFit/>
          </a:bodyPr>
          <a:lstStyle/>
          <a:p>
            <a:pPr>
              <a:lnSpc>
                <a:spcPct val="150000"/>
              </a:lnSpc>
            </a:pPr>
            <a:r>
              <a:rPr lang="zh-CN" altLang="en-US" dirty="0" smtClean="0">
                <a:solidFill>
                  <a:srgbClr val="000000"/>
                </a:solidFill>
                <a:latin typeface="+mj-ea"/>
                <a:ea typeface="+mj-ea"/>
              </a:rPr>
              <a:t>设：</a:t>
            </a:r>
            <a:r>
              <a:rPr lang="zh-CN" altLang="en-US" dirty="0">
                <a:latin typeface="+mj-ea"/>
                <a:ea typeface="+mj-ea"/>
              </a:rPr>
              <a:t>如果这</a:t>
            </a:r>
            <a:r>
              <a:rPr lang="en-US" altLang="zh-CN" dirty="0">
                <a:latin typeface="+mj-ea"/>
                <a:ea typeface="+mj-ea"/>
              </a:rPr>
              <a:t>7</a:t>
            </a:r>
            <a:r>
              <a:rPr lang="zh-CN" altLang="en-US" dirty="0">
                <a:latin typeface="+mj-ea"/>
                <a:ea typeface="+mj-ea"/>
              </a:rPr>
              <a:t>块石头如图</a:t>
            </a:r>
            <a:r>
              <a:rPr lang="en-US" altLang="zh-CN" dirty="0">
                <a:latin typeface="+mj-ea"/>
                <a:ea typeface="+mj-ea"/>
              </a:rPr>
              <a:t>4-3</a:t>
            </a:r>
            <a:r>
              <a:rPr lang="zh-CN" altLang="en-US" dirty="0">
                <a:latin typeface="+mj-ea"/>
                <a:ea typeface="+mj-ea"/>
              </a:rPr>
              <a:t>所示放在两个桶中</a:t>
            </a:r>
            <a:r>
              <a:rPr lang="zh-CN" altLang="en-US" dirty="0" smtClean="0">
                <a:solidFill>
                  <a:srgbClr val="000000"/>
                </a:solidFill>
                <a:latin typeface="+mj-ea"/>
                <a:ea typeface="+mj-ea"/>
              </a:rPr>
              <a:t>。</a:t>
            </a:r>
            <a:endParaRPr lang="en-US" altLang="zh-CN" dirty="0" smtClean="0">
              <a:solidFill>
                <a:srgbClr val="000000"/>
              </a:solidFill>
              <a:latin typeface="+mj-ea"/>
              <a:ea typeface="+mj-ea"/>
            </a:endParaRPr>
          </a:p>
          <a:p>
            <a:pPr>
              <a:lnSpc>
                <a:spcPct val="150000"/>
              </a:lnSpc>
            </a:pPr>
            <a:r>
              <a:rPr lang="zh-CN" altLang="en-US" dirty="0" smtClean="0">
                <a:solidFill>
                  <a:srgbClr val="000000"/>
                </a:solidFill>
                <a:latin typeface="+mj-ea"/>
                <a:ea typeface="+mj-ea"/>
              </a:rPr>
              <a:t>求：</a:t>
            </a:r>
            <a:r>
              <a:rPr lang="zh-CN" altLang="en-US" dirty="0">
                <a:solidFill>
                  <a:srgbClr val="000000"/>
                </a:solidFill>
                <a:latin typeface="+mj-ea"/>
                <a:ea typeface="+mj-ea"/>
              </a:rPr>
              <a:t>从罐子中随机取出一块石头，那么是灰色石头的可能性是多少？</a:t>
            </a:r>
            <a:r>
              <a:rPr lang="zh-CN" altLang="en-US" dirty="0" smtClean="0">
                <a:latin typeface="+mj-ea"/>
                <a:ea typeface="+mj-ea"/>
              </a:rPr>
              <a:t>概</a:t>
            </a:r>
            <a:r>
              <a:rPr lang="zh-CN" altLang="en-US" dirty="0">
                <a:latin typeface="+mj-ea"/>
                <a:ea typeface="+mj-ea"/>
              </a:rPr>
              <a:t>率应该如何计算？</a:t>
            </a:r>
          </a:p>
        </p:txBody>
      </p:sp>
      <p:pic>
        <p:nvPicPr>
          <p:cNvPr id="7" name="图片 6"/>
          <p:cNvPicPr>
            <a:picLocks noChangeAspect="1"/>
          </p:cNvPicPr>
          <p:nvPr/>
        </p:nvPicPr>
        <p:blipFill>
          <a:blip r:embed="rId3"/>
          <a:stretch>
            <a:fillRect/>
          </a:stretch>
        </p:blipFill>
        <p:spPr>
          <a:xfrm>
            <a:off x="3583615" y="3033471"/>
            <a:ext cx="1904762" cy="933333"/>
          </a:xfrm>
          <a:prstGeom prst="rect">
            <a:avLst/>
          </a:prstGeom>
        </p:spPr>
      </p:pic>
      <p:pic>
        <p:nvPicPr>
          <p:cNvPr id="3" name="图片 2"/>
          <p:cNvPicPr>
            <a:picLocks noChangeAspect="1"/>
          </p:cNvPicPr>
          <p:nvPr/>
        </p:nvPicPr>
        <p:blipFill>
          <a:blip r:embed="rId4"/>
          <a:stretch>
            <a:fillRect/>
          </a:stretch>
        </p:blipFill>
        <p:spPr>
          <a:xfrm>
            <a:off x="1238666" y="2816200"/>
            <a:ext cx="6666667" cy="1980952"/>
          </a:xfrm>
          <a:prstGeom prst="rect">
            <a:avLst/>
          </a:prstGeom>
        </p:spPr>
      </p:pic>
      <p:sp>
        <p:nvSpPr>
          <p:cNvPr id="9" name="矩形 8"/>
          <p:cNvSpPr/>
          <p:nvPr/>
        </p:nvSpPr>
        <p:spPr>
          <a:xfrm>
            <a:off x="683568" y="5014423"/>
            <a:ext cx="7349161" cy="1273875"/>
          </a:xfrm>
          <a:prstGeom prst="rect">
            <a:avLst/>
          </a:prstGeom>
        </p:spPr>
        <p:txBody>
          <a:bodyPr wrap="square">
            <a:spAutoFit/>
          </a:bodyPr>
          <a:lstStyle/>
          <a:p>
            <a:pPr>
              <a:lnSpc>
                <a:spcPct val="150000"/>
              </a:lnSpc>
            </a:pPr>
            <a:r>
              <a:rPr lang="zh-CN" altLang="en-US" dirty="0">
                <a:latin typeface="+mj-ea"/>
                <a:ea typeface="+mj-ea"/>
              </a:rPr>
              <a:t>从B桶取到灰色石头的概率，这个概率可以记作P(gray|bucketB</a:t>
            </a:r>
            <a:r>
              <a:rPr lang="zh-CN" altLang="en-US" dirty="0" smtClean="0">
                <a:latin typeface="+mj-ea"/>
                <a:ea typeface="+mj-ea"/>
              </a:rPr>
              <a:t>)：</a:t>
            </a:r>
            <a:endParaRPr lang="en-US" altLang="zh-CN" dirty="0" smtClean="0">
              <a:latin typeface="+mj-ea"/>
              <a:ea typeface="+mj-ea"/>
            </a:endParaRPr>
          </a:p>
          <a:p>
            <a:pPr>
              <a:lnSpc>
                <a:spcPct val="150000"/>
              </a:lnSpc>
            </a:pPr>
            <a:r>
              <a:rPr lang="zh-CN" altLang="en-US" b="1" dirty="0" smtClean="0">
                <a:latin typeface="+mj-ea"/>
                <a:ea typeface="+mj-ea"/>
              </a:rPr>
              <a:t>P(gray|bucketB)</a:t>
            </a:r>
            <a:r>
              <a:rPr lang="en-US" altLang="zh-CN" b="1" dirty="0" smtClean="0">
                <a:latin typeface="+mj-ea"/>
                <a:ea typeface="+mj-ea"/>
              </a:rPr>
              <a:t>=1/3</a:t>
            </a:r>
          </a:p>
          <a:p>
            <a:pPr>
              <a:lnSpc>
                <a:spcPct val="150000"/>
              </a:lnSpc>
            </a:pPr>
            <a:r>
              <a:rPr lang="en-US" altLang="zh-CN" b="1" dirty="0">
                <a:latin typeface="+mj-ea"/>
                <a:ea typeface="+mj-ea"/>
              </a:rPr>
              <a:t>P(gray|bucketA</a:t>
            </a:r>
            <a:r>
              <a:rPr lang="en-US" altLang="zh-CN" b="1" dirty="0" smtClean="0">
                <a:latin typeface="+mj-ea"/>
                <a:ea typeface="+mj-ea"/>
              </a:rPr>
              <a:t>)=2/4</a:t>
            </a:r>
            <a:endParaRPr lang="en-US" altLang="zh-CN" b="1" dirty="0">
              <a:latin typeface="+mj-ea"/>
              <a:ea typeface="+mj-ea"/>
            </a:endParaRPr>
          </a:p>
        </p:txBody>
      </p:sp>
    </p:spTree>
    <p:extLst>
      <p:ext uri="{BB962C8B-B14F-4D97-AF65-F5344CB8AC3E}">
        <p14:creationId xmlns:p14="http://schemas.microsoft.com/office/powerpoint/2010/main" val="4100006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3.2  </a:t>
            </a:r>
            <a:r>
              <a:rPr lang="zh-CN" altLang="en-US" dirty="0"/>
              <a:t>条</a:t>
            </a:r>
            <a:r>
              <a:rPr lang="zh-CN" altLang="en-US" dirty="0" smtClean="0"/>
              <a:t>件概率（计算公式）</a:t>
            </a:r>
            <a:endParaRPr lang="zh-CN" altLang="en-US" dirty="0"/>
          </a:p>
        </p:txBody>
      </p:sp>
      <p:sp>
        <p:nvSpPr>
          <p:cNvPr id="4" name="矩形 3"/>
          <p:cNvSpPr/>
          <p:nvPr/>
        </p:nvSpPr>
        <p:spPr>
          <a:xfrm>
            <a:off x="683568" y="1484784"/>
            <a:ext cx="7632848" cy="369332"/>
          </a:xfrm>
          <a:prstGeom prst="rect">
            <a:avLst/>
          </a:prstGeom>
        </p:spPr>
        <p:txBody>
          <a:bodyPr wrap="square">
            <a:spAutoFit/>
          </a:bodyPr>
          <a:lstStyle/>
          <a:p>
            <a:r>
              <a:rPr lang="zh-CN" altLang="en-US" b="1" dirty="0">
                <a:latin typeface="+mj-ea"/>
                <a:ea typeface="+mj-ea"/>
              </a:rPr>
              <a:t>条件概率的计算公</a:t>
            </a:r>
            <a:r>
              <a:rPr lang="zh-CN" altLang="en-US" b="1" dirty="0" smtClean="0">
                <a:latin typeface="+mj-ea"/>
                <a:ea typeface="+mj-ea"/>
              </a:rPr>
              <a:t>式：</a:t>
            </a:r>
            <a:endParaRPr lang="zh-CN" altLang="en-US" b="1" dirty="0">
              <a:latin typeface="+mj-ea"/>
              <a:ea typeface="+mj-ea"/>
            </a:endParaRPr>
          </a:p>
        </p:txBody>
      </p:sp>
      <p:sp>
        <p:nvSpPr>
          <p:cNvPr id="3" name="矩形 2"/>
          <p:cNvSpPr/>
          <p:nvPr/>
        </p:nvSpPr>
        <p:spPr>
          <a:xfrm>
            <a:off x="683568" y="2169248"/>
            <a:ext cx="6912768" cy="369332"/>
          </a:xfrm>
          <a:prstGeom prst="rect">
            <a:avLst/>
          </a:prstGeom>
        </p:spPr>
        <p:txBody>
          <a:bodyPr wrap="square">
            <a:spAutoFit/>
          </a:bodyPr>
          <a:lstStyle/>
          <a:p>
            <a:r>
              <a:rPr lang="en-US" altLang="zh-CN" b="1" dirty="0">
                <a:solidFill>
                  <a:srgbClr val="000000"/>
                </a:solidFill>
                <a:latin typeface="+mj-ea"/>
                <a:ea typeface="+mj-ea"/>
              </a:rPr>
              <a:t>P(gray|bucketB) = P(gray and bucketB)/P(bucketB)</a:t>
            </a:r>
            <a:endParaRPr lang="zh-CN" altLang="en-US" b="1" dirty="0">
              <a:latin typeface="+mj-ea"/>
              <a:ea typeface="+mj-ea"/>
            </a:endParaRPr>
          </a:p>
        </p:txBody>
      </p:sp>
      <p:sp>
        <p:nvSpPr>
          <p:cNvPr id="9" name="矩形 8"/>
          <p:cNvSpPr/>
          <p:nvPr/>
        </p:nvSpPr>
        <p:spPr>
          <a:xfrm>
            <a:off x="683568" y="2780928"/>
            <a:ext cx="7848872" cy="3416320"/>
          </a:xfrm>
          <a:prstGeom prst="rect">
            <a:avLst/>
          </a:prstGeom>
        </p:spPr>
        <p:txBody>
          <a:bodyPr wrap="square">
            <a:spAutoFit/>
          </a:bodyPr>
          <a:lstStyle/>
          <a:p>
            <a:pPr marL="342900" indent="-342900">
              <a:lnSpc>
                <a:spcPct val="150000"/>
              </a:lnSpc>
              <a:buFont typeface="+mj-lt"/>
              <a:buAutoNum type="arabicPeriod"/>
            </a:pPr>
            <a:r>
              <a:rPr lang="zh-CN" altLang="en-US" dirty="0" smtClean="0">
                <a:latin typeface="+mj-ea"/>
                <a:ea typeface="+mj-ea"/>
              </a:rPr>
              <a:t>B</a:t>
            </a:r>
            <a:r>
              <a:rPr lang="zh-CN" altLang="en-US" dirty="0">
                <a:latin typeface="+mj-ea"/>
                <a:ea typeface="+mj-ea"/>
              </a:rPr>
              <a:t>桶中灰色石头的个数除以两个桶中总的石头</a:t>
            </a:r>
            <a:r>
              <a:rPr lang="zh-CN" altLang="en-US" dirty="0" smtClean="0">
                <a:latin typeface="+mj-ea"/>
                <a:ea typeface="+mj-ea"/>
              </a:rPr>
              <a:t>数</a:t>
            </a:r>
            <a:endParaRPr lang="en-US" altLang="zh-CN" dirty="0">
              <a:latin typeface="+mj-ea"/>
              <a:ea typeface="+mj-ea"/>
            </a:endParaRPr>
          </a:p>
          <a:p>
            <a:pPr lvl="1">
              <a:lnSpc>
                <a:spcPct val="150000"/>
              </a:lnSpc>
            </a:pPr>
            <a:r>
              <a:rPr lang="zh-CN" altLang="en-US" b="1" dirty="0" smtClean="0">
                <a:latin typeface="+mj-ea"/>
                <a:ea typeface="+mj-ea"/>
              </a:rPr>
              <a:t>P(gray </a:t>
            </a:r>
            <a:r>
              <a:rPr lang="zh-CN" altLang="en-US" b="1" dirty="0">
                <a:latin typeface="+mj-ea"/>
                <a:ea typeface="+mj-ea"/>
              </a:rPr>
              <a:t>and bucketB) = </a:t>
            </a:r>
            <a:r>
              <a:rPr lang="zh-CN" altLang="en-US" b="1" dirty="0" smtClean="0">
                <a:latin typeface="+mj-ea"/>
                <a:ea typeface="+mj-ea"/>
              </a:rPr>
              <a:t>1/7</a:t>
            </a:r>
            <a:endParaRPr lang="en-US" altLang="zh-CN" b="1" dirty="0">
              <a:latin typeface="+mj-ea"/>
              <a:ea typeface="+mj-ea"/>
            </a:endParaRPr>
          </a:p>
          <a:p>
            <a:pPr marL="342900" indent="-342900">
              <a:lnSpc>
                <a:spcPct val="150000"/>
              </a:lnSpc>
              <a:buFont typeface="+mj-lt"/>
              <a:buAutoNum type="arabicPeriod"/>
            </a:pPr>
            <a:r>
              <a:rPr lang="zh-CN" altLang="en-US" dirty="0" smtClean="0">
                <a:latin typeface="+mj-ea"/>
                <a:ea typeface="+mj-ea"/>
              </a:rPr>
              <a:t>B</a:t>
            </a:r>
            <a:r>
              <a:rPr lang="zh-CN" altLang="en-US" dirty="0">
                <a:latin typeface="+mj-ea"/>
                <a:ea typeface="+mj-ea"/>
              </a:rPr>
              <a:t>桶中有3块石头</a:t>
            </a:r>
            <a:r>
              <a:rPr lang="zh-CN" altLang="en-US" dirty="0" smtClean="0">
                <a:latin typeface="+mj-ea"/>
                <a:ea typeface="+mj-ea"/>
              </a:rPr>
              <a:t>，总</a:t>
            </a:r>
            <a:r>
              <a:rPr lang="zh-CN" altLang="en-US" dirty="0">
                <a:latin typeface="+mj-ea"/>
                <a:ea typeface="+mj-ea"/>
              </a:rPr>
              <a:t>石头数为</a:t>
            </a:r>
            <a:r>
              <a:rPr lang="zh-CN" altLang="en-US" dirty="0" smtClean="0">
                <a:latin typeface="+mj-ea"/>
                <a:ea typeface="+mj-ea"/>
              </a:rPr>
              <a:t>7</a:t>
            </a:r>
            <a:endParaRPr lang="en-US" altLang="zh-CN" dirty="0" smtClean="0">
              <a:latin typeface="+mj-ea"/>
              <a:ea typeface="+mj-ea"/>
            </a:endParaRPr>
          </a:p>
          <a:p>
            <a:pPr lvl="1">
              <a:lnSpc>
                <a:spcPct val="150000"/>
              </a:lnSpc>
            </a:pPr>
            <a:r>
              <a:rPr lang="zh-CN" altLang="en-US" b="1" dirty="0" smtClean="0">
                <a:latin typeface="+mj-ea"/>
                <a:ea typeface="+mj-ea"/>
              </a:rPr>
              <a:t>P(bucketB)</a:t>
            </a:r>
            <a:r>
              <a:rPr lang="en-US" altLang="zh-CN" b="1" dirty="0">
                <a:latin typeface="+mj-ea"/>
                <a:ea typeface="+mj-ea"/>
              </a:rPr>
              <a:t>=</a:t>
            </a:r>
            <a:r>
              <a:rPr lang="zh-CN" altLang="en-US" b="1" dirty="0" smtClean="0">
                <a:latin typeface="+mj-ea"/>
                <a:ea typeface="+mj-ea"/>
              </a:rPr>
              <a:t>3/7</a:t>
            </a:r>
            <a:endParaRPr lang="en-US" altLang="zh-CN" b="1" dirty="0">
              <a:latin typeface="+mj-ea"/>
              <a:ea typeface="+mj-ea"/>
            </a:endParaRPr>
          </a:p>
          <a:p>
            <a:pPr>
              <a:lnSpc>
                <a:spcPct val="150000"/>
              </a:lnSpc>
            </a:pPr>
            <a:endParaRPr lang="en-US" altLang="zh-CN" dirty="0" smtClean="0">
              <a:latin typeface="+mj-ea"/>
              <a:ea typeface="+mj-ea"/>
            </a:endParaRPr>
          </a:p>
          <a:p>
            <a:pPr>
              <a:lnSpc>
                <a:spcPct val="150000"/>
              </a:lnSpc>
            </a:pPr>
            <a:r>
              <a:rPr lang="zh-CN" altLang="en-US" b="1" dirty="0" smtClean="0">
                <a:latin typeface="+mj-ea"/>
                <a:ea typeface="+mj-ea"/>
              </a:rPr>
              <a:t>P(gray|bucketB</a:t>
            </a:r>
            <a:r>
              <a:rPr lang="zh-CN" altLang="en-US" b="1" dirty="0">
                <a:latin typeface="+mj-ea"/>
                <a:ea typeface="+mj-ea"/>
              </a:rPr>
              <a:t>) </a:t>
            </a:r>
            <a:endParaRPr lang="en-US" altLang="zh-CN" b="1" dirty="0" smtClean="0">
              <a:latin typeface="+mj-ea"/>
              <a:ea typeface="+mj-ea"/>
            </a:endParaRPr>
          </a:p>
          <a:p>
            <a:pPr>
              <a:lnSpc>
                <a:spcPct val="150000"/>
              </a:lnSpc>
            </a:pPr>
            <a:r>
              <a:rPr lang="zh-CN" altLang="en-US" b="1" dirty="0" smtClean="0">
                <a:latin typeface="+mj-ea"/>
                <a:ea typeface="+mj-ea"/>
              </a:rPr>
              <a:t>= </a:t>
            </a:r>
            <a:r>
              <a:rPr lang="zh-CN" altLang="en-US" b="1" dirty="0">
                <a:latin typeface="+mj-ea"/>
                <a:ea typeface="+mj-ea"/>
              </a:rPr>
              <a:t>P(gray and bucketB)/P(bucketB) </a:t>
            </a:r>
            <a:endParaRPr lang="en-US" altLang="zh-CN" b="1" dirty="0" smtClean="0">
              <a:latin typeface="+mj-ea"/>
              <a:ea typeface="+mj-ea"/>
            </a:endParaRPr>
          </a:p>
          <a:p>
            <a:pPr>
              <a:lnSpc>
                <a:spcPct val="150000"/>
              </a:lnSpc>
            </a:pPr>
            <a:r>
              <a:rPr lang="zh-CN" altLang="en-US" b="1" dirty="0" smtClean="0">
                <a:latin typeface="+mj-ea"/>
                <a:ea typeface="+mj-ea"/>
              </a:rPr>
              <a:t>= </a:t>
            </a:r>
            <a:r>
              <a:rPr lang="zh-CN" altLang="en-US" b="1" dirty="0">
                <a:latin typeface="+mj-ea"/>
                <a:ea typeface="+mj-ea"/>
              </a:rPr>
              <a:t>(1/7) / (3/7) = </a:t>
            </a:r>
            <a:r>
              <a:rPr lang="zh-CN" altLang="en-US" b="1" dirty="0" smtClean="0">
                <a:latin typeface="+mj-ea"/>
                <a:ea typeface="+mj-ea"/>
              </a:rPr>
              <a:t>1/3</a:t>
            </a:r>
            <a:endParaRPr lang="zh-CN" altLang="en-US" b="1" dirty="0">
              <a:latin typeface="+mj-ea"/>
              <a:ea typeface="+mj-ea"/>
            </a:endParaRPr>
          </a:p>
        </p:txBody>
      </p:sp>
    </p:spTree>
    <p:extLst>
      <p:ext uri="{BB962C8B-B14F-4D97-AF65-F5344CB8AC3E}">
        <p14:creationId xmlns:p14="http://schemas.microsoft.com/office/powerpoint/2010/main" val="392776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3.2  </a:t>
            </a:r>
            <a:r>
              <a:rPr lang="zh-CN" altLang="en-US" dirty="0"/>
              <a:t>条</a:t>
            </a:r>
            <a:r>
              <a:rPr lang="zh-CN" altLang="en-US" dirty="0" smtClean="0"/>
              <a:t>件概率（贝叶斯准则）</a:t>
            </a:r>
            <a:endParaRPr lang="zh-CN" altLang="en-US" dirty="0"/>
          </a:p>
        </p:txBody>
      </p:sp>
      <p:sp>
        <p:nvSpPr>
          <p:cNvPr id="9" name="矩形 8"/>
          <p:cNvSpPr/>
          <p:nvPr/>
        </p:nvSpPr>
        <p:spPr>
          <a:xfrm>
            <a:off x="683568" y="1628800"/>
            <a:ext cx="7848872" cy="2104872"/>
          </a:xfrm>
          <a:prstGeom prst="rect">
            <a:avLst/>
          </a:prstGeom>
        </p:spPr>
        <p:txBody>
          <a:bodyPr wrap="square">
            <a:spAutoFit/>
          </a:bodyPr>
          <a:lstStyle/>
          <a:p>
            <a:pPr>
              <a:lnSpc>
                <a:spcPct val="150000"/>
              </a:lnSpc>
            </a:pPr>
            <a:r>
              <a:rPr lang="zh-CN" altLang="en-US" dirty="0">
                <a:latin typeface="+mj-ea"/>
                <a:ea typeface="+mj-ea"/>
              </a:rPr>
              <a:t>另一种有效计算条件概率的方法称为贝叶斯准</a:t>
            </a:r>
            <a:r>
              <a:rPr lang="zh-CN" altLang="en-US" dirty="0" smtClean="0">
                <a:latin typeface="+mj-ea"/>
                <a:ea typeface="+mj-ea"/>
              </a:rPr>
              <a:t>则；</a:t>
            </a:r>
            <a:endParaRPr lang="en-US" altLang="zh-CN" dirty="0" smtClean="0">
              <a:latin typeface="+mj-ea"/>
              <a:ea typeface="+mj-ea"/>
            </a:endParaRPr>
          </a:p>
          <a:p>
            <a:pPr>
              <a:lnSpc>
                <a:spcPct val="150000"/>
              </a:lnSpc>
            </a:pPr>
            <a:endParaRPr lang="en-US" altLang="zh-CN" dirty="0" smtClean="0">
              <a:latin typeface="+mj-ea"/>
              <a:ea typeface="+mj-ea"/>
            </a:endParaRPr>
          </a:p>
          <a:p>
            <a:pPr>
              <a:lnSpc>
                <a:spcPct val="150000"/>
              </a:lnSpc>
            </a:pPr>
            <a:r>
              <a:rPr lang="zh-CN" altLang="en-US" dirty="0" smtClean="0">
                <a:latin typeface="+mj-ea"/>
                <a:ea typeface="+mj-ea"/>
              </a:rPr>
              <a:t>贝</a:t>
            </a:r>
            <a:r>
              <a:rPr lang="zh-CN" altLang="en-US" dirty="0">
                <a:latin typeface="+mj-ea"/>
                <a:ea typeface="+mj-ea"/>
              </a:rPr>
              <a:t>叶斯准则告诉我们如何交换条件概率中的条件与结</a:t>
            </a:r>
            <a:r>
              <a:rPr lang="zh-CN" altLang="en-US" dirty="0" smtClean="0">
                <a:latin typeface="+mj-ea"/>
                <a:ea typeface="+mj-ea"/>
              </a:rPr>
              <a:t>果：</a:t>
            </a:r>
            <a:endParaRPr lang="en-US" altLang="zh-CN" dirty="0" smtClean="0">
              <a:latin typeface="+mj-ea"/>
              <a:ea typeface="+mj-ea"/>
            </a:endParaRPr>
          </a:p>
          <a:p>
            <a:pPr>
              <a:lnSpc>
                <a:spcPct val="150000"/>
              </a:lnSpc>
            </a:pPr>
            <a:endParaRPr lang="en-US" altLang="zh-CN" dirty="0">
              <a:latin typeface="+mj-ea"/>
              <a:ea typeface="+mj-ea"/>
            </a:endParaRPr>
          </a:p>
          <a:p>
            <a:pPr>
              <a:lnSpc>
                <a:spcPct val="150000"/>
              </a:lnSpc>
            </a:pPr>
            <a:r>
              <a:rPr lang="zh-CN" altLang="en-US" dirty="0" smtClean="0">
                <a:latin typeface="+mj-ea"/>
                <a:ea typeface="+mj-ea"/>
              </a:rPr>
              <a:t>即</a:t>
            </a:r>
            <a:r>
              <a:rPr lang="zh-CN" altLang="en-US" dirty="0">
                <a:latin typeface="+mj-ea"/>
                <a:ea typeface="+mj-ea"/>
              </a:rPr>
              <a:t>如果已知</a:t>
            </a:r>
            <a:r>
              <a:rPr lang="en-US" altLang="zh-CN" dirty="0">
                <a:latin typeface="+mj-ea"/>
                <a:ea typeface="+mj-ea"/>
              </a:rPr>
              <a:t>P(x|c)</a:t>
            </a:r>
            <a:r>
              <a:rPr lang="zh-CN" altLang="en-US" dirty="0">
                <a:latin typeface="+mj-ea"/>
                <a:ea typeface="+mj-ea"/>
              </a:rPr>
              <a:t>，要求</a:t>
            </a:r>
            <a:r>
              <a:rPr lang="en-US" altLang="zh-CN" dirty="0">
                <a:latin typeface="+mj-ea"/>
                <a:ea typeface="+mj-ea"/>
              </a:rPr>
              <a:t>P(c|x)</a:t>
            </a:r>
            <a:r>
              <a:rPr lang="zh-CN" altLang="en-US" dirty="0">
                <a:latin typeface="+mj-ea"/>
                <a:ea typeface="+mj-ea"/>
              </a:rPr>
              <a:t>，那么可以使用下面的计算方法：</a:t>
            </a:r>
            <a:endParaRPr lang="zh-CN" altLang="en-US" b="1" dirty="0">
              <a:latin typeface="+mj-ea"/>
              <a:ea typeface="+mj-ea"/>
            </a:endParaRPr>
          </a:p>
        </p:txBody>
      </p:sp>
      <p:pic>
        <p:nvPicPr>
          <p:cNvPr id="6" name="图片 5"/>
          <p:cNvPicPr>
            <a:picLocks noChangeAspect="1"/>
          </p:cNvPicPr>
          <p:nvPr/>
        </p:nvPicPr>
        <p:blipFill>
          <a:blip r:embed="rId3"/>
          <a:stretch>
            <a:fillRect/>
          </a:stretch>
        </p:blipFill>
        <p:spPr>
          <a:xfrm>
            <a:off x="2627784" y="4600472"/>
            <a:ext cx="3414704" cy="1348808"/>
          </a:xfrm>
          <a:prstGeom prst="rect">
            <a:avLst/>
          </a:prstGeom>
        </p:spPr>
      </p:pic>
    </p:spTree>
    <p:extLst>
      <p:ext uri="{BB962C8B-B14F-4D97-AF65-F5344CB8AC3E}">
        <p14:creationId xmlns:p14="http://schemas.microsoft.com/office/powerpoint/2010/main" val="3548534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3.2  </a:t>
            </a:r>
            <a:r>
              <a:rPr lang="zh-CN" altLang="en-US" dirty="0"/>
              <a:t>条</a:t>
            </a:r>
            <a:r>
              <a:rPr lang="zh-CN" altLang="en-US" dirty="0" smtClean="0"/>
              <a:t>件概率（贝叶斯准则）</a:t>
            </a:r>
            <a:endParaRPr lang="zh-CN" altLang="en-US" dirty="0"/>
          </a:p>
        </p:txBody>
      </p:sp>
      <p:sp>
        <p:nvSpPr>
          <p:cNvPr id="9" name="矩形 8"/>
          <p:cNvSpPr/>
          <p:nvPr/>
        </p:nvSpPr>
        <p:spPr>
          <a:xfrm>
            <a:off x="539552" y="2941130"/>
            <a:ext cx="7848872" cy="2585323"/>
          </a:xfrm>
          <a:prstGeom prst="rect">
            <a:avLst/>
          </a:prstGeom>
        </p:spPr>
        <p:txBody>
          <a:bodyPr wrap="square">
            <a:spAutoFit/>
          </a:bodyPr>
          <a:lstStyle/>
          <a:p>
            <a:pPr>
              <a:lnSpc>
                <a:spcPct val="150000"/>
              </a:lnSpc>
            </a:pPr>
            <a:r>
              <a:rPr lang="en-US" altLang="zh-CN" b="1" dirty="0" smtClean="0">
                <a:latin typeface="+mj-ea"/>
                <a:ea typeface="+mj-ea"/>
              </a:rPr>
              <a:t>P</a:t>
            </a:r>
            <a:r>
              <a:rPr lang="zh-CN" altLang="en-US" b="1" dirty="0" smtClean="0">
                <a:latin typeface="+mj-ea"/>
                <a:ea typeface="+mj-ea"/>
              </a:rPr>
              <a:t>（</a:t>
            </a:r>
            <a:r>
              <a:rPr lang="en-US" altLang="zh-CN" b="1" dirty="0" smtClean="0">
                <a:latin typeface="+mj-ea"/>
                <a:ea typeface="+mj-ea"/>
              </a:rPr>
              <a:t>C</a:t>
            </a:r>
            <a:r>
              <a:rPr lang="zh-CN" altLang="en-US" b="1" dirty="0" smtClean="0">
                <a:latin typeface="+mj-ea"/>
                <a:ea typeface="+mj-ea"/>
              </a:rPr>
              <a:t>）叫做</a:t>
            </a:r>
            <a:r>
              <a:rPr lang="en-US" altLang="zh-CN" b="1" dirty="0">
                <a:latin typeface="+mj-ea"/>
                <a:ea typeface="+mj-ea"/>
              </a:rPr>
              <a:t>C</a:t>
            </a:r>
            <a:r>
              <a:rPr lang="zh-CN" altLang="en-US" b="1" dirty="0" smtClean="0">
                <a:latin typeface="+mj-ea"/>
                <a:ea typeface="+mj-ea"/>
              </a:rPr>
              <a:t>事</a:t>
            </a:r>
            <a:r>
              <a:rPr lang="zh-CN" altLang="en-US" b="1" dirty="0">
                <a:latin typeface="+mj-ea"/>
                <a:ea typeface="+mj-ea"/>
              </a:rPr>
              <a:t>件的先验概率，</a:t>
            </a:r>
            <a:r>
              <a:rPr lang="zh-CN" altLang="en-US" dirty="0">
                <a:latin typeface="+mj-ea"/>
                <a:ea typeface="+mj-ea"/>
              </a:rPr>
              <a:t>就是一般情况下，认</a:t>
            </a:r>
            <a:r>
              <a:rPr lang="zh-CN" altLang="en-US" dirty="0" smtClean="0">
                <a:latin typeface="+mj-ea"/>
                <a:ea typeface="+mj-ea"/>
              </a:rPr>
              <a:t>为</a:t>
            </a:r>
            <a:r>
              <a:rPr lang="en-US" altLang="zh-CN" dirty="0">
                <a:latin typeface="+mj-ea"/>
                <a:ea typeface="+mj-ea"/>
              </a:rPr>
              <a:t>C</a:t>
            </a:r>
            <a:r>
              <a:rPr lang="zh-CN" altLang="en-US" dirty="0" smtClean="0">
                <a:latin typeface="+mj-ea"/>
                <a:ea typeface="+mj-ea"/>
              </a:rPr>
              <a:t>发</a:t>
            </a:r>
            <a:r>
              <a:rPr lang="zh-CN" altLang="en-US" dirty="0">
                <a:latin typeface="+mj-ea"/>
                <a:ea typeface="+mj-ea"/>
              </a:rPr>
              <a:t>生的概</a:t>
            </a:r>
            <a:r>
              <a:rPr lang="zh-CN" altLang="en-US" dirty="0" smtClean="0">
                <a:latin typeface="+mj-ea"/>
                <a:ea typeface="+mj-ea"/>
              </a:rPr>
              <a:t>率；</a:t>
            </a:r>
            <a:endParaRPr lang="zh-CN" altLang="en-US" dirty="0">
              <a:latin typeface="+mj-ea"/>
              <a:ea typeface="+mj-ea"/>
            </a:endParaRPr>
          </a:p>
          <a:p>
            <a:pPr>
              <a:lnSpc>
                <a:spcPct val="150000"/>
              </a:lnSpc>
            </a:pPr>
            <a:r>
              <a:rPr lang="en-US" altLang="zh-CN" b="1" dirty="0" smtClean="0">
                <a:latin typeface="+mj-ea"/>
                <a:ea typeface="+mj-ea"/>
              </a:rPr>
              <a:t>P</a:t>
            </a:r>
            <a:r>
              <a:rPr lang="zh-CN" altLang="en-US" b="1" dirty="0" smtClean="0">
                <a:latin typeface="+mj-ea"/>
                <a:ea typeface="+mj-ea"/>
              </a:rPr>
              <a:t>（</a:t>
            </a:r>
            <a:r>
              <a:rPr lang="en-US" altLang="zh-CN" b="1" dirty="0" smtClean="0">
                <a:latin typeface="+mj-ea"/>
                <a:ea typeface="+mj-ea"/>
              </a:rPr>
              <a:t>X|C</a:t>
            </a:r>
            <a:r>
              <a:rPr lang="zh-CN" altLang="en-US" b="1" dirty="0" smtClean="0">
                <a:latin typeface="+mj-ea"/>
                <a:ea typeface="+mj-ea"/>
              </a:rPr>
              <a:t>）叫</a:t>
            </a:r>
            <a:r>
              <a:rPr lang="zh-CN" altLang="en-US" b="1" dirty="0">
                <a:latin typeface="+mj-ea"/>
                <a:ea typeface="+mj-ea"/>
              </a:rPr>
              <a:t>做似然度，</a:t>
            </a:r>
            <a:r>
              <a:rPr lang="zh-CN" altLang="en-US" dirty="0" smtClean="0">
                <a:latin typeface="+mj-ea"/>
                <a:ea typeface="+mj-ea"/>
              </a:rPr>
              <a:t>是</a:t>
            </a:r>
            <a:r>
              <a:rPr lang="en-US" altLang="zh-CN" dirty="0">
                <a:latin typeface="+mj-ea"/>
                <a:ea typeface="+mj-ea"/>
              </a:rPr>
              <a:t>C</a:t>
            </a:r>
            <a:r>
              <a:rPr lang="zh-CN" altLang="en-US" dirty="0" smtClean="0">
                <a:latin typeface="+mj-ea"/>
                <a:ea typeface="+mj-ea"/>
              </a:rPr>
              <a:t>假</a:t>
            </a:r>
            <a:r>
              <a:rPr lang="zh-CN" altLang="en-US" dirty="0">
                <a:latin typeface="+mj-ea"/>
                <a:ea typeface="+mj-ea"/>
              </a:rPr>
              <a:t>设条件成立的情况下发</a:t>
            </a:r>
            <a:r>
              <a:rPr lang="zh-CN" altLang="en-US" dirty="0" smtClean="0">
                <a:latin typeface="+mj-ea"/>
                <a:ea typeface="+mj-ea"/>
              </a:rPr>
              <a:t>生</a:t>
            </a:r>
            <a:r>
              <a:rPr lang="en-US" altLang="zh-CN" dirty="0">
                <a:latin typeface="+mj-ea"/>
                <a:ea typeface="+mj-ea"/>
              </a:rPr>
              <a:t>X</a:t>
            </a:r>
            <a:r>
              <a:rPr lang="zh-CN" altLang="en-US" dirty="0" smtClean="0">
                <a:latin typeface="+mj-ea"/>
                <a:ea typeface="+mj-ea"/>
              </a:rPr>
              <a:t>的</a:t>
            </a:r>
            <a:r>
              <a:rPr lang="zh-CN" altLang="en-US" dirty="0">
                <a:latin typeface="+mj-ea"/>
                <a:ea typeface="+mj-ea"/>
              </a:rPr>
              <a:t>概</a:t>
            </a:r>
            <a:r>
              <a:rPr lang="zh-CN" altLang="en-US" dirty="0" smtClean="0">
                <a:latin typeface="+mj-ea"/>
                <a:ea typeface="+mj-ea"/>
              </a:rPr>
              <a:t>率；</a:t>
            </a:r>
            <a:endParaRPr lang="zh-CN" altLang="en-US" dirty="0">
              <a:latin typeface="+mj-ea"/>
              <a:ea typeface="+mj-ea"/>
            </a:endParaRPr>
          </a:p>
          <a:p>
            <a:pPr>
              <a:lnSpc>
                <a:spcPct val="150000"/>
              </a:lnSpc>
            </a:pPr>
            <a:r>
              <a:rPr lang="en-US" altLang="zh-CN" b="1" dirty="0" smtClean="0">
                <a:latin typeface="+mj-ea"/>
                <a:ea typeface="+mj-ea"/>
              </a:rPr>
              <a:t>eP(C|X)</a:t>
            </a:r>
            <a:r>
              <a:rPr lang="zh-CN" altLang="en-US" b="1" dirty="0" smtClean="0">
                <a:latin typeface="+mj-ea"/>
                <a:ea typeface="+mj-ea"/>
              </a:rPr>
              <a:t>叫</a:t>
            </a:r>
            <a:r>
              <a:rPr lang="zh-CN" altLang="en-US" b="1" dirty="0">
                <a:latin typeface="+mj-ea"/>
                <a:ea typeface="+mj-ea"/>
              </a:rPr>
              <a:t>做后验概率</a:t>
            </a:r>
            <a:r>
              <a:rPr lang="zh-CN" altLang="en-US" dirty="0">
                <a:latin typeface="+mj-ea"/>
                <a:ea typeface="+mj-ea"/>
              </a:rPr>
              <a:t>，</a:t>
            </a:r>
            <a:r>
              <a:rPr lang="zh-CN" altLang="en-US" dirty="0" smtClean="0">
                <a:latin typeface="+mj-ea"/>
                <a:ea typeface="+mj-ea"/>
              </a:rPr>
              <a:t>在</a:t>
            </a:r>
            <a:r>
              <a:rPr lang="en-US" altLang="zh-CN" dirty="0">
                <a:latin typeface="+mj-ea"/>
                <a:ea typeface="+mj-ea"/>
              </a:rPr>
              <a:t>X</a:t>
            </a:r>
            <a:r>
              <a:rPr lang="zh-CN" altLang="en-US" dirty="0" smtClean="0">
                <a:latin typeface="+mj-ea"/>
                <a:ea typeface="+mj-ea"/>
              </a:rPr>
              <a:t>发</a:t>
            </a:r>
            <a:r>
              <a:rPr lang="zh-CN" altLang="en-US" dirty="0">
                <a:latin typeface="+mj-ea"/>
                <a:ea typeface="+mj-ea"/>
              </a:rPr>
              <a:t>生的情况下发</a:t>
            </a:r>
            <a:r>
              <a:rPr lang="zh-CN" altLang="en-US" dirty="0" smtClean="0">
                <a:latin typeface="+mj-ea"/>
                <a:ea typeface="+mj-ea"/>
              </a:rPr>
              <a:t>生</a:t>
            </a:r>
            <a:r>
              <a:rPr lang="en-US" altLang="zh-CN" dirty="0">
                <a:latin typeface="+mj-ea"/>
                <a:ea typeface="+mj-ea"/>
              </a:rPr>
              <a:t>C</a:t>
            </a:r>
            <a:r>
              <a:rPr lang="zh-CN" altLang="en-US" dirty="0" smtClean="0">
                <a:latin typeface="+mj-ea"/>
                <a:ea typeface="+mj-ea"/>
              </a:rPr>
              <a:t>的</a:t>
            </a:r>
            <a:r>
              <a:rPr lang="zh-CN" altLang="en-US" dirty="0">
                <a:latin typeface="+mj-ea"/>
                <a:ea typeface="+mj-ea"/>
              </a:rPr>
              <a:t>概率，也就是</a:t>
            </a:r>
            <a:r>
              <a:rPr lang="zh-CN" altLang="en-US" b="1" dirty="0">
                <a:latin typeface="+mj-ea"/>
                <a:ea typeface="+mj-ea"/>
              </a:rPr>
              <a:t>要计算的概</a:t>
            </a:r>
            <a:r>
              <a:rPr lang="zh-CN" altLang="en-US" b="1" dirty="0" smtClean="0">
                <a:latin typeface="+mj-ea"/>
                <a:ea typeface="+mj-ea"/>
              </a:rPr>
              <a:t>率；</a:t>
            </a:r>
            <a:endParaRPr lang="zh-CN" altLang="en-US" b="1" dirty="0">
              <a:latin typeface="+mj-ea"/>
              <a:ea typeface="+mj-ea"/>
            </a:endParaRPr>
          </a:p>
          <a:p>
            <a:pPr>
              <a:lnSpc>
                <a:spcPct val="150000"/>
              </a:lnSpc>
            </a:pPr>
            <a:r>
              <a:rPr lang="en-US" altLang="zh-CN" b="1" dirty="0">
                <a:latin typeface="+mj-ea"/>
                <a:ea typeface="+mj-ea"/>
              </a:rPr>
              <a:t>P</a:t>
            </a:r>
            <a:r>
              <a:rPr lang="zh-CN" altLang="en-US" b="1" dirty="0" smtClean="0">
                <a:latin typeface="+mj-ea"/>
                <a:ea typeface="+mj-ea"/>
              </a:rPr>
              <a:t>（</a:t>
            </a:r>
            <a:r>
              <a:rPr lang="en-US" altLang="zh-CN" b="1" dirty="0">
                <a:latin typeface="+mj-ea"/>
                <a:ea typeface="+mj-ea"/>
              </a:rPr>
              <a:t>X</a:t>
            </a:r>
            <a:r>
              <a:rPr lang="zh-CN" altLang="en-US" b="1" dirty="0" smtClean="0">
                <a:latin typeface="+mj-ea"/>
                <a:ea typeface="+mj-ea"/>
              </a:rPr>
              <a:t>）</a:t>
            </a:r>
            <a:r>
              <a:rPr lang="zh-CN" altLang="en-US" b="1" dirty="0">
                <a:latin typeface="+mj-ea"/>
                <a:ea typeface="+mj-ea"/>
              </a:rPr>
              <a:t>叫做标准化常量</a:t>
            </a:r>
            <a:r>
              <a:rPr lang="zh-CN" altLang="en-US" dirty="0">
                <a:latin typeface="+mj-ea"/>
                <a:ea typeface="+mj-ea"/>
              </a:rPr>
              <a:t>，</a:t>
            </a:r>
            <a:r>
              <a:rPr lang="zh-CN" altLang="en-US" dirty="0" smtClean="0">
                <a:latin typeface="+mj-ea"/>
                <a:ea typeface="+mj-ea"/>
              </a:rPr>
              <a:t>和</a:t>
            </a:r>
            <a:r>
              <a:rPr lang="en-US" altLang="zh-CN" dirty="0">
                <a:latin typeface="+mj-ea"/>
                <a:ea typeface="+mj-ea"/>
              </a:rPr>
              <a:t>C</a:t>
            </a:r>
            <a:r>
              <a:rPr lang="zh-CN" altLang="en-US" dirty="0" smtClean="0">
                <a:latin typeface="+mj-ea"/>
                <a:ea typeface="+mj-ea"/>
              </a:rPr>
              <a:t>的</a:t>
            </a:r>
            <a:r>
              <a:rPr lang="zh-CN" altLang="en-US" dirty="0">
                <a:latin typeface="+mj-ea"/>
                <a:ea typeface="+mj-ea"/>
              </a:rPr>
              <a:t>先验概率定义类似，就是一般情况下</a:t>
            </a:r>
            <a:r>
              <a:rPr lang="zh-CN" altLang="en-US" dirty="0" smtClean="0">
                <a:latin typeface="+mj-ea"/>
                <a:ea typeface="+mj-ea"/>
              </a:rPr>
              <a:t>，</a:t>
            </a:r>
            <a:r>
              <a:rPr lang="en-US" altLang="zh-CN" dirty="0">
                <a:latin typeface="+mj-ea"/>
                <a:ea typeface="+mj-ea"/>
              </a:rPr>
              <a:t>X</a:t>
            </a:r>
            <a:r>
              <a:rPr lang="zh-CN" altLang="en-US" dirty="0" smtClean="0">
                <a:latin typeface="+mj-ea"/>
                <a:ea typeface="+mj-ea"/>
              </a:rPr>
              <a:t>的</a:t>
            </a:r>
            <a:r>
              <a:rPr lang="zh-CN" altLang="en-US" dirty="0">
                <a:latin typeface="+mj-ea"/>
                <a:ea typeface="+mj-ea"/>
              </a:rPr>
              <a:t>发生概</a:t>
            </a:r>
            <a:r>
              <a:rPr lang="zh-CN" altLang="en-US" dirty="0" smtClean="0">
                <a:latin typeface="+mj-ea"/>
                <a:ea typeface="+mj-ea"/>
              </a:rPr>
              <a:t>率；</a:t>
            </a:r>
            <a:endParaRPr lang="zh-CN" altLang="en-US" dirty="0">
              <a:latin typeface="+mj-ea"/>
              <a:ea typeface="+mj-ea"/>
            </a:endParaRPr>
          </a:p>
        </p:txBody>
      </p:sp>
      <p:pic>
        <p:nvPicPr>
          <p:cNvPr id="6" name="图片 5"/>
          <p:cNvPicPr>
            <a:picLocks noChangeAspect="1"/>
          </p:cNvPicPr>
          <p:nvPr/>
        </p:nvPicPr>
        <p:blipFill>
          <a:blip r:embed="rId3"/>
          <a:stretch>
            <a:fillRect/>
          </a:stretch>
        </p:blipFill>
        <p:spPr>
          <a:xfrm>
            <a:off x="2540612" y="1177161"/>
            <a:ext cx="3414704" cy="1348808"/>
          </a:xfrm>
          <a:prstGeom prst="rect">
            <a:avLst/>
          </a:prstGeom>
        </p:spPr>
      </p:pic>
    </p:spTree>
    <p:extLst>
      <p:ext uri="{BB962C8B-B14F-4D97-AF65-F5344CB8AC3E}">
        <p14:creationId xmlns:p14="http://schemas.microsoft.com/office/powerpoint/2010/main" val="82388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3.2 </a:t>
            </a:r>
            <a:r>
              <a:rPr lang="zh-CN" altLang="en-US" dirty="0" smtClean="0"/>
              <a:t>使</a:t>
            </a:r>
            <a:r>
              <a:rPr lang="zh-CN" altLang="en-US" dirty="0"/>
              <a:t>用条件概率来分类</a:t>
            </a:r>
          </a:p>
        </p:txBody>
      </p:sp>
      <p:sp>
        <p:nvSpPr>
          <p:cNvPr id="7" name="矩形 6"/>
          <p:cNvSpPr/>
          <p:nvPr/>
        </p:nvSpPr>
        <p:spPr>
          <a:xfrm>
            <a:off x="755576" y="1196752"/>
            <a:ext cx="7920880" cy="5078313"/>
          </a:xfrm>
          <a:prstGeom prst="rect">
            <a:avLst/>
          </a:prstGeom>
        </p:spPr>
        <p:txBody>
          <a:bodyPr wrap="square">
            <a:spAutoFit/>
          </a:bodyPr>
          <a:lstStyle/>
          <a:p>
            <a:pPr>
              <a:lnSpc>
                <a:spcPct val="150000"/>
              </a:lnSpc>
            </a:pPr>
            <a:r>
              <a:rPr lang="zh-CN" altLang="en-US" dirty="0" smtClean="0">
                <a:solidFill>
                  <a:srgbClr val="000000"/>
                </a:solidFill>
                <a:latin typeface="+mj-ea"/>
                <a:ea typeface="+mj-ea"/>
              </a:rPr>
              <a:t>贝</a:t>
            </a:r>
            <a:r>
              <a:rPr lang="zh-CN" altLang="en-US" dirty="0">
                <a:solidFill>
                  <a:srgbClr val="000000"/>
                </a:solidFill>
                <a:latin typeface="+mj-ea"/>
                <a:ea typeface="+mj-ea"/>
              </a:rPr>
              <a:t>叶斯决策理论要求计算两个概率</a:t>
            </a:r>
            <a:r>
              <a:rPr lang="en-US" altLang="zh-CN" dirty="0">
                <a:solidFill>
                  <a:srgbClr val="000000"/>
                </a:solidFill>
                <a:latin typeface="+mj-ea"/>
                <a:ea typeface="+mj-ea"/>
              </a:rPr>
              <a:t>p1(x, y)</a:t>
            </a:r>
            <a:r>
              <a:rPr lang="zh-CN" altLang="en-US" dirty="0">
                <a:solidFill>
                  <a:srgbClr val="000000"/>
                </a:solidFill>
                <a:latin typeface="+mj-ea"/>
                <a:ea typeface="+mj-ea"/>
              </a:rPr>
              <a:t>和</a:t>
            </a:r>
            <a:r>
              <a:rPr lang="en-US" altLang="zh-CN" dirty="0">
                <a:solidFill>
                  <a:srgbClr val="000000"/>
                </a:solidFill>
                <a:latin typeface="+mj-ea"/>
                <a:ea typeface="+mj-ea"/>
              </a:rPr>
              <a:t>p2(x, y)</a:t>
            </a:r>
            <a:r>
              <a:rPr lang="zh-CN" altLang="en-US" dirty="0">
                <a:solidFill>
                  <a:srgbClr val="000000"/>
                </a:solidFill>
                <a:latin typeface="+mj-ea"/>
                <a:ea typeface="+mj-ea"/>
              </a:rPr>
              <a:t>：</a:t>
            </a:r>
            <a:endParaRPr lang="zh-CN" altLang="en-US" b="1" dirty="0">
              <a:solidFill>
                <a:srgbClr val="000000"/>
              </a:solidFill>
              <a:latin typeface="+mj-ea"/>
              <a:ea typeface="+mj-ea"/>
            </a:endParaRPr>
          </a:p>
          <a:p>
            <a:pPr>
              <a:lnSpc>
                <a:spcPct val="150000"/>
              </a:lnSpc>
            </a:pPr>
            <a:r>
              <a:rPr lang="zh-CN" altLang="en-US" b="1" dirty="0" smtClean="0">
                <a:latin typeface="+mj-ea"/>
                <a:ea typeface="+mj-ea"/>
              </a:rPr>
              <a:t>如</a:t>
            </a:r>
            <a:r>
              <a:rPr lang="zh-CN" altLang="en-US" b="1" dirty="0">
                <a:latin typeface="+mj-ea"/>
                <a:ea typeface="+mj-ea"/>
              </a:rPr>
              <a:t>果p1(x, y) &gt; p2(x, y)，那么属于类别1；</a:t>
            </a:r>
          </a:p>
          <a:p>
            <a:pPr>
              <a:lnSpc>
                <a:spcPct val="150000"/>
              </a:lnSpc>
            </a:pPr>
            <a:r>
              <a:rPr lang="zh-CN" altLang="en-US" b="1" dirty="0">
                <a:latin typeface="+mj-ea"/>
                <a:ea typeface="+mj-ea"/>
              </a:rPr>
              <a:t>如果p2(x, y) &gt; p1(x, y)，那么属于类别</a:t>
            </a:r>
            <a:r>
              <a:rPr lang="zh-CN" altLang="en-US" b="1" dirty="0" smtClean="0">
                <a:latin typeface="+mj-ea"/>
                <a:ea typeface="+mj-ea"/>
              </a:rPr>
              <a:t>2；</a:t>
            </a:r>
            <a:endParaRPr lang="en-US" altLang="zh-CN" b="1" dirty="0" smtClean="0">
              <a:latin typeface="+mj-ea"/>
              <a:ea typeface="+mj-ea"/>
            </a:endParaRPr>
          </a:p>
          <a:p>
            <a:pPr>
              <a:lnSpc>
                <a:spcPct val="150000"/>
              </a:lnSpc>
            </a:pPr>
            <a:r>
              <a:rPr lang="zh-CN" altLang="en-US" dirty="0">
                <a:latin typeface="+mj-ea"/>
                <a:ea typeface="+mj-ea"/>
              </a:rPr>
              <a:t>使用</a:t>
            </a:r>
            <a:r>
              <a:rPr lang="en-US" altLang="zh-CN" dirty="0">
                <a:latin typeface="+mj-ea"/>
                <a:ea typeface="+mj-ea"/>
              </a:rPr>
              <a:t>p1( )</a:t>
            </a:r>
            <a:r>
              <a:rPr lang="zh-CN" altLang="en-US" dirty="0">
                <a:latin typeface="+mj-ea"/>
                <a:ea typeface="+mj-ea"/>
              </a:rPr>
              <a:t>和</a:t>
            </a:r>
            <a:r>
              <a:rPr lang="en-US" altLang="zh-CN" dirty="0">
                <a:latin typeface="+mj-ea"/>
                <a:ea typeface="+mj-ea"/>
              </a:rPr>
              <a:t>p2( )</a:t>
            </a:r>
            <a:r>
              <a:rPr lang="zh-CN" altLang="en-US" dirty="0">
                <a:latin typeface="+mj-ea"/>
                <a:ea typeface="+mj-ea"/>
              </a:rPr>
              <a:t>只是为了尽可能简化描述，而真正需要计算和比较的是</a:t>
            </a:r>
            <a:r>
              <a:rPr lang="en-US" altLang="zh-CN" dirty="0">
                <a:latin typeface="+mj-ea"/>
                <a:ea typeface="+mj-ea"/>
              </a:rPr>
              <a:t>p(c₁|x, y)</a:t>
            </a:r>
            <a:r>
              <a:rPr lang="zh-CN" altLang="en-US" dirty="0">
                <a:latin typeface="+mj-ea"/>
                <a:ea typeface="+mj-ea"/>
              </a:rPr>
              <a:t>和</a:t>
            </a:r>
            <a:r>
              <a:rPr lang="en-US" altLang="zh-CN" dirty="0">
                <a:latin typeface="+mj-ea"/>
                <a:ea typeface="+mj-ea"/>
              </a:rPr>
              <a:t>p(c₂|x, y</a:t>
            </a:r>
            <a:r>
              <a:rPr lang="en-US" altLang="zh-CN" dirty="0" smtClean="0">
                <a:latin typeface="+mj-ea"/>
                <a:ea typeface="+mj-ea"/>
              </a:rPr>
              <a:t>)</a:t>
            </a:r>
          </a:p>
          <a:p>
            <a:pPr>
              <a:lnSpc>
                <a:spcPct val="150000"/>
              </a:lnSpc>
            </a:pPr>
            <a:endParaRPr lang="en-US" altLang="zh-CN" dirty="0" smtClean="0">
              <a:latin typeface="+mj-ea"/>
              <a:ea typeface="+mj-ea"/>
            </a:endParaRPr>
          </a:p>
          <a:p>
            <a:pPr>
              <a:lnSpc>
                <a:spcPct val="150000"/>
              </a:lnSpc>
            </a:pPr>
            <a:r>
              <a:rPr lang="zh-CN" altLang="en-US" dirty="0">
                <a:latin typeface="+mj-ea"/>
                <a:ea typeface="+mj-ea"/>
              </a:rPr>
              <a:t>这些符号所代表的具体意义是：给定某个由</a:t>
            </a:r>
            <a:r>
              <a:rPr lang="en-US" altLang="zh-CN" dirty="0">
                <a:latin typeface="+mj-ea"/>
                <a:ea typeface="+mj-ea"/>
              </a:rPr>
              <a:t>x</a:t>
            </a:r>
            <a:r>
              <a:rPr lang="zh-CN" altLang="en-US" dirty="0">
                <a:latin typeface="+mj-ea"/>
                <a:ea typeface="+mj-ea"/>
              </a:rPr>
              <a:t>、</a:t>
            </a:r>
            <a:r>
              <a:rPr lang="en-US" altLang="zh-CN" dirty="0">
                <a:latin typeface="+mj-ea"/>
                <a:ea typeface="+mj-ea"/>
              </a:rPr>
              <a:t>y</a:t>
            </a:r>
            <a:r>
              <a:rPr lang="zh-CN" altLang="en-US" dirty="0">
                <a:latin typeface="+mj-ea"/>
                <a:ea typeface="+mj-ea"/>
              </a:rPr>
              <a:t>表示的数据点，那么该数据点来自类别</a:t>
            </a:r>
            <a:r>
              <a:rPr lang="en-US" altLang="zh-CN" dirty="0">
                <a:latin typeface="+mj-ea"/>
                <a:ea typeface="+mj-ea"/>
              </a:rPr>
              <a:t>c₁</a:t>
            </a:r>
            <a:r>
              <a:rPr lang="zh-CN" altLang="en-US" dirty="0">
                <a:latin typeface="+mj-ea"/>
                <a:ea typeface="+mj-ea"/>
              </a:rPr>
              <a:t>的概率是多少？数据点来自类别</a:t>
            </a:r>
            <a:r>
              <a:rPr lang="en-US" altLang="zh-CN" dirty="0">
                <a:latin typeface="+mj-ea"/>
                <a:ea typeface="+mj-ea"/>
              </a:rPr>
              <a:t>c₂</a:t>
            </a:r>
            <a:r>
              <a:rPr lang="zh-CN" altLang="en-US" dirty="0">
                <a:latin typeface="+mj-ea"/>
                <a:ea typeface="+mj-ea"/>
              </a:rPr>
              <a:t>的概率又是多少？</a:t>
            </a:r>
          </a:p>
          <a:p>
            <a:pPr>
              <a:lnSpc>
                <a:spcPct val="150000"/>
              </a:lnSpc>
            </a:pPr>
            <a:endParaRPr lang="en-US" altLang="zh-CN" dirty="0" smtClean="0">
              <a:latin typeface="+mj-ea"/>
              <a:ea typeface="+mj-ea"/>
            </a:endParaRPr>
          </a:p>
          <a:p>
            <a:pPr>
              <a:lnSpc>
                <a:spcPct val="150000"/>
              </a:lnSpc>
            </a:pPr>
            <a:r>
              <a:rPr lang="zh-CN" altLang="en-US" b="1" dirty="0" smtClean="0">
                <a:latin typeface="+mj-ea"/>
                <a:ea typeface="+mj-ea"/>
              </a:rPr>
              <a:t>如</a:t>
            </a:r>
            <a:r>
              <a:rPr lang="zh-CN" altLang="en-US" b="1" dirty="0">
                <a:latin typeface="+mj-ea"/>
                <a:ea typeface="+mj-ea"/>
              </a:rPr>
              <a:t>果P(c₁|x, y) &gt; P(c₂|x, y)，那么属于类别c</a:t>
            </a:r>
            <a:r>
              <a:rPr lang="zh-CN" altLang="en-US" b="1" dirty="0" smtClean="0">
                <a:latin typeface="+mj-ea"/>
                <a:ea typeface="+mj-ea"/>
              </a:rPr>
              <a:t>₁；</a:t>
            </a:r>
            <a:endParaRPr lang="zh-CN" altLang="en-US" b="1" dirty="0">
              <a:latin typeface="+mj-ea"/>
              <a:ea typeface="+mj-ea"/>
            </a:endParaRPr>
          </a:p>
          <a:p>
            <a:pPr>
              <a:lnSpc>
                <a:spcPct val="150000"/>
              </a:lnSpc>
            </a:pPr>
            <a:r>
              <a:rPr lang="zh-CN" altLang="en-US" b="1" dirty="0">
                <a:latin typeface="+mj-ea"/>
                <a:ea typeface="+mj-ea"/>
              </a:rPr>
              <a:t>如果P(c₁|x, y) &lt; P(c₂|x, y)，那么属于类别c</a:t>
            </a:r>
            <a:r>
              <a:rPr lang="zh-CN" altLang="en-US" b="1" dirty="0" smtClean="0">
                <a:latin typeface="+mj-ea"/>
                <a:ea typeface="+mj-ea"/>
              </a:rPr>
              <a:t>₂</a:t>
            </a:r>
            <a:r>
              <a:rPr lang="zh-CN" altLang="en-US" b="1" dirty="0">
                <a:latin typeface="+mj-ea"/>
                <a:ea typeface="+mj-ea"/>
              </a:rPr>
              <a:t>；</a:t>
            </a:r>
            <a:endParaRPr lang="en-US" altLang="zh-CN" b="1" dirty="0" smtClean="0">
              <a:latin typeface="+mj-ea"/>
              <a:ea typeface="+mj-ea"/>
            </a:endParaRPr>
          </a:p>
          <a:p>
            <a:pPr>
              <a:lnSpc>
                <a:spcPct val="150000"/>
              </a:lnSpc>
            </a:pPr>
            <a:endParaRPr lang="zh-CN" altLang="en-US" dirty="0">
              <a:latin typeface="+mj-ea"/>
              <a:ea typeface="+mj-ea"/>
            </a:endParaRPr>
          </a:p>
        </p:txBody>
      </p:sp>
    </p:spTree>
    <p:extLst>
      <p:ext uri="{BB962C8B-B14F-4D97-AF65-F5344CB8AC3E}">
        <p14:creationId xmlns:p14="http://schemas.microsoft.com/office/powerpoint/2010/main" val="2817736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smtClean="0">
                <a:latin typeface="微软雅黑" panose="020B0503020204020204" pitchFamily="34" charset="-122"/>
                <a:ea typeface="微软雅黑" panose="020B0503020204020204" pitchFamily="34" charset="-122"/>
              </a:rPr>
              <a:t>4. </a:t>
            </a:r>
            <a:r>
              <a:rPr lang="zh-CN" altLang="en-US" sz="4000" dirty="0" smtClean="0">
                <a:latin typeface="微软雅黑" panose="020B0503020204020204" pitchFamily="34" charset="-122"/>
                <a:ea typeface="微软雅黑" panose="020B0503020204020204" pitchFamily="34" charset="-122"/>
              </a:rPr>
              <a:t>朴素贝叶斯算法应用流程</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3350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a:t>
            </a:r>
            <a:r>
              <a:rPr lang="en-US" altLang="zh-CN" dirty="0" smtClean="0"/>
              <a:t>. </a:t>
            </a:r>
            <a:r>
              <a:rPr lang="zh-CN" altLang="en-US" dirty="0" smtClean="0"/>
              <a:t>朴素贝叶斯算法应用流程</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523769981"/>
              </p:ext>
            </p:extLst>
          </p:nvPr>
        </p:nvGraphicFramePr>
        <p:xfrm>
          <a:off x="467544" y="1124744"/>
          <a:ext cx="8136904" cy="4541520"/>
        </p:xfrm>
        <a:graphic>
          <a:graphicData uri="http://schemas.openxmlformats.org/drawingml/2006/table">
            <a:tbl>
              <a:tblPr firstRow="1" bandRow="1">
                <a:tableStyleId>{BDBED569-4797-4DF1-A0F4-6AAB3CD982D8}</a:tableStyleId>
              </a:tblPr>
              <a:tblGrid>
                <a:gridCol w="952972"/>
                <a:gridCol w="1466108"/>
                <a:gridCol w="5717824"/>
              </a:tblGrid>
              <a:tr h="370840">
                <a:tc>
                  <a:txBody>
                    <a:bodyPr/>
                    <a:lstStyle/>
                    <a:p>
                      <a:pPr algn="ctr">
                        <a:lnSpc>
                          <a:spcPct val="200000"/>
                        </a:lnSpc>
                      </a:pPr>
                      <a:r>
                        <a:rPr lang="zh-CN" altLang="en-US" sz="1600" dirty="0" smtClean="0">
                          <a:latin typeface="+mj-ea"/>
                          <a:ea typeface="+mj-ea"/>
                        </a:rPr>
                        <a:t>步骤</a:t>
                      </a:r>
                      <a:endParaRPr lang="zh-CN" altLang="en-US" sz="1600" b="1" dirty="0">
                        <a:latin typeface="+mj-ea"/>
                        <a:ea typeface="+mj-ea"/>
                      </a:endParaRPr>
                    </a:p>
                  </a:txBody>
                  <a:tcPr anchor="ctr"/>
                </a:tc>
                <a:tc>
                  <a:txBody>
                    <a:bodyPr/>
                    <a:lstStyle/>
                    <a:p>
                      <a:pPr algn="ctr">
                        <a:lnSpc>
                          <a:spcPct val="200000"/>
                        </a:lnSpc>
                      </a:pPr>
                      <a:r>
                        <a:rPr lang="zh-CN" altLang="en-US" sz="1600" dirty="0" smtClean="0">
                          <a:latin typeface="+mj-ea"/>
                          <a:ea typeface="+mj-ea"/>
                        </a:rPr>
                        <a:t>项目</a:t>
                      </a:r>
                      <a:endParaRPr lang="zh-CN" altLang="en-US" sz="1600" b="1" dirty="0">
                        <a:latin typeface="+mj-ea"/>
                        <a:ea typeface="+mj-ea"/>
                      </a:endParaRPr>
                    </a:p>
                  </a:txBody>
                  <a:tcPr anchor="ctr"/>
                </a:tc>
                <a:tc>
                  <a:txBody>
                    <a:bodyPr/>
                    <a:lstStyle/>
                    <a:p>
                      <a:pPr>
                        <a:lnSpc>
                          <a:spcPct val="200000"/>
                        </a:lnSpc>
                      </a:pPr>
                      <a:r>
                        <a:rPr lang="zh-CN" altLang="en-US" sz="1600" dirty="0" smtClean="0">
                          <a:latin typeface="+mj-ea"/>
                          <a:ea typeface="+mj-ea"/>
                        </a:rPr>
                        <a:t>描述</a:t>
                      </a:r>
                      <a:endParaRPr lang="zh-CN" altLang="en-US" sz="1600" b="1" dirty="0">
                        <a:latin typeface="+mj-ea"/>
                        <a:ea typeface="+mj-ea"/>
                      </a:endParaRPr>
                    </a:p>
                  </a:txBody>
                  <a:tcPr anchor="ctr"/>
                </a:tc>
              </a:tr>
              <a:tr h="370840">
                <a:tc>
                  <a:txBody>
                    <a:bodyPr/>
                    <a:lstStyle/>
                    <a:p>
                      <a:pPr algn="ctr">
                        <a:lnSpc>
                          <a:spcPct val="200000"/>
                        </a:lnSpc>
                      </a:pPr>
                      <a:r>
                        <a:rPr lang="en-US" altLang="zh-CN" sz="1600" dirty="0" smtClean="0">
                          <a:latin typeface="+mj-ea"/>
                          <a:ea typeface="+mj-ea"/>
                        </a:rPr>
                        <a:t>1</a:t>
                      </a:r>
                      <a:endParaRPr lang="zh-CN" altLang="en-US" sz="1600" dirty="0">
                        <a:latin typeface="+mj-ea"/>
                        <a:ea typeface="+mj-ea"/>
                      </a:endParaRPr>
                    </a:p>
                  </a:txBody>
                  <a:tcPr anchor="ctr"/>
                </a:tc>
                <a:tc>
                  <a:txBody>
                    <a:bodyPr/>
                    <a:lstStyle/>
                    <a:p>
                      <a:pPr algn="ctr">
                        <a:lnSpc>
                          <a:spcPct val="200000"/>
                        </a:lnSpc>
                      </a:pPr>
                      <a:r>
                        <a:rPr lang="zh-CN" altLang="en-US" sz="1600" dirty="0" smtClean="0">
                          <a:latin typeface="+mj-ea"/>
                          <a:ea typeface="+mj-ea"/>
                        </a:rPr>
                        <a:t>收集数据</a:t>
                      </a:r>
                      <a:endParaRPr lang="zh-CN" altLang="en-US" sz="1600" dirty="0">
                        <a:latin typeface="+mj-ea"/>
                        <a:ea typeface="+mj-ea"/>
                      </a:endParaRPr>
                    </a:p>
                  </a:txBody>
                  <a:tcPr anchor="ctr"/>
                </a:tc>
                <a:tc>
                  <a:txBody>
                    <a:bodyPr/>
                    <a:lstStyle/>
                    <a:p>
                      <a:pPr>
                        <a:lnSpc>
                          <a:spcPct val="200000"/>
                        </a:lnSpc>
                      </a:pPr>
                      <a:r>
                        <a:rPr lang="zh-CN" altLang="en-US" sz="1600" dirty="0" smtClean="0">
                          <a:latin typeface="+mj-ea"/>
                          <a:ea typeface="+mj-ea"/>
                        </a:rPr>
                        <a:t>可以使用任何方法</a:t>
                      </a:r>
                      <a:endParaRPr lang="zh-CN" altLang="en-US" sz="1600" dirty="0">
                        <a:latin typeface="+mj-ea"/>
                        <a:ea typeface="+mj-ea"/>
                      </a:endParaRPr>
                    </a:p>
                  </a:txBody>
                  <a:tcPr anchor="ctr"/>
                </a:tc>
              </a:tr>
              <a:tr h="370840">
                <a:tc>
                  <a:txBody>
                    <a:bodyPr/>
                    <a:lstStyle/>
                    <a:p>
                      <a:pPr algn="ctr">
                        <a:lnSpc>
                          <a:spcPct val="200000"/>
                        </a:lnSpc>
                      </a:pPr>
                      <a:r>
                        <a:rPr lang="en-US" altLang="zh-CN" sz="1600" dirty="0" smtClean="0">
                          <a:latin typeface="+mj-ea"/>
                          <a:ea typeface="+mj-ea"/>
                        </a:rPr>
                        <a:t>2</a:t>
                      </a:r>
                      <a:endParaRPr lang="zh-CN" altLang="en-US" sz="1600" dirty="0">
                        <a:latin typeface="+mj-ea"/>
                        <a:ea typeface="+mj-ea"/>
                      </a:endParaRPr>
                    </a:p>
                  </a:txBody>
                  <a:tcPr anchor="ctr"/>
                </a:tc>
                <a:tc>
                  <a:txBody>
                    <a:bodyPr/>
                    <a:lstStyle/>
                    <a:p>
                      <a:pPr algn="ctr">
                        <a:lnSpc>
                          <a:spcPct val="200000"/>
                        </a:lnSpc>
                      </a:pPr>
                      <a:r>
                        <a:rPr lang="zh-CN" altLang="en-US" sz="1600" dirty="0" smtClean="0">
                          <a:latin typeface="+mj-ea"/>
                          <a:ea typeface="+mj-ea"/>
                        </a:rPr>
                        <a:t>准备数据</a:t>
                      </a:r>
                      <a:endParaRPr lang="zh-CN" altLang="en-US" sz="1600" dirty="0">
                        <a:latin typeface="+mj-ea"/>
                        <a:ea typeface="+mj-ea"/>
                      </a:endParaRPr>
                    </a:p>
                  </a:txBody>
                  <a:tcPr anchor="ctr"/>
                </a:tc>
                <a:tc>
                  <a:txBody>
                    <a:bodyPr/>
                    <a:lstStyle/>
                    <a:p>
                      <a:pPr>
                        <a:lnSpc>
                          <a:spcPct val="200000"/>
                        </a:lnSpc>
                      </a:pPr>
                      <a:r>
                        <a:rPr lang="zh-CN" altLang="en-US" sz="1600" b="0" i="0" kern="1200" dirty="0" smtClean="0">
                          <a:solidFill>
                            <a:schemeClr val="tx1"/>
                          </a:solidFill>
                          <a:effectLst/>
                          <a:latin typeface="+mj-ea"/>
                          <a:ea typeface="+mj-ea"/>
                          <a:cs typeface="+mn-cs"/>
                        </a:rPr>
                        <a:t>需要数值型或者布尔型数据</a:t>
                      </a:r>
                      <a:endParaRPr lang="zh-CN" altLang="en-US" sz="1600" dirty="0">
                        <a:latin typeface="+mj-ea"/>
                        <a:ea typeface="+mj-ea"/>
                      </a:endParaRPr>
                    </a:p>
                  </a:txBody>
                  <a:tcPr anchor="ctr"/>
                </a:tc>
              </a:tr>
              <a:tr h="370840">
                <a:tc>
                  <a:txBody>
                    <a:bodyPr/>
                    <a:lstStyle/>
                    <a:p>
                      <a:pPr algn="ctr">
                        <a:lnSpc>
                          <a:spcPct val="200000"/>
                        </a:lnSpc>
                      </a:pPr>
                      <a:r>
                        <a:rPr lang="en-US" altLang="zh-CN" sz="1600" dirty="0" smtClean="0">
                          <a:latin typeface="+mj-ea"/>
                          <a:ea typeface="+mj-ea"/>
                        </a:rPr>
                        <a:t>3</a:t>
                      </a:r>
                      <a:endParaRPr lang="zh-CN" altLang="en-US" sz="1600" dirty="0">
                        <a:latin typeface="+mj-ea"/>
                        <a:ea typeface="+mj-ea"/>
                      </a:endParaRPr>
                    </a:p>
                  </a:txBody>
                  <a:tcPr anchor="ctr"/>
                </a:tc>
                <a:tc>
                  <a:txBody>
                    <a:bodyPr/>
                    <a:lstStyle/>
                    <a:p>
                      <a:pPr algn="ctr">
                        <a:lnSpc>
                          <a:spcPct val="200000"/>
                        </a:lnSpc>
                      </a:pPr>
                      <a:r>
                        <a:rPr lang="zh-CN" altLang="en-US" sz="1600" dirty="0" smtClean="0">
                          <a:latin typeface="+mj-ea"/>
                          <a:ea typeface="+mj-ea"/>
                        </a:rPr>
                        <a:t>分析数据</a:t>
                      </a:r>
                      <a:endParaRPr lang="zh-CN" altLang="en-US" sz="1600" dirty="0">
                        <a:latin typeface="+mj-ea"/>
                        <a:ea typeface="+mj-ea"/>
                      </a:endParaRPr>
                    </a:p>
                  </a:txBody>
                  <a:tcPr anchor="ctr"/>
                </a:tc>
                <a:tc>
                  <a:txBody>
                    <a:bodyPr/>
                    <a:lstStyle/>
                    <a:p>
                      <a:pPr>
                        <a:lnSpc>
                          <a:spcPct val="200000"/>
                        </a:lnSpc>
                      </a:pPr>
                      <a:r>
                        <a:rPr lang="zh-CN" altLang="en-US" sz="1600" b="0" i="0" kern="1200" dirty="0" smtClean="0">
                          <a:solidFill>
                            <a:schemeClr val="tx1"/>
                          </a:solidFill>
                          <a:effectLst/>
                          <a:latin typeface="+mj-ea"/>
                          <a:ea typeface="+mj-ea"/>
                          <a:cs typeface="+mn-cs"/>
                        </a:rPr>
                        <a:t>有大量特征时，绘制特征作用不大，此时使用直方图效果更好</a:t>
                      </a:r>
                      <a:endParaRPr lang="zh-CN" altLang="en-US" sz="1600" dirty="0">
                        <a:latin typeface="+mj-ea"/>
                        <a:ea typeface="+mj-ea"/>
                      </a:endParaRPr>
                    </a:p>
                  </a:txBody>
                  <a:tcPr anchor="ctr"/>
                </a:tc>
              </a:tr>
              <a:tr h="333852">
                <a:tc>
                  <a:txBody>
                    <a:bodyPr/>
                    <a:lstStyle/>
                    <a:p>
                      <a:pPr algn="ctr">
                        <a:lnSpc>
                          <a:spcPct val="200000"/>
                        </a:lnSpc>
                      </a:pPr>
                      <a:r>
                        <a:rPr lang="en-US" altLang="zh-CN" sz="1600" i="1" u="none" dirty="0" smtClean="0">
                          <a:latin typeface="+mj-ea"/>
                          <a:ea typeface="+mj-ea"/>
                        </a:rPr>
                        <a:t>4</a:t>
                      </a:r>
                      <a:endParaRPr lang="zh-CN" altLang="en-US" sz="1600" i="1" u="none" dirty="0">
                        <a:solidFill>
                          <a:schemeClr val="bg1">
                            <a:lumMod val="65000"/>
                          </a:schemeClr>
                        </a:solidFill>
                        <a:latin typeface="+mj-ea"/>
                        <a:ea typeface="+mj-ea"/>
                      </a:endParaRPr>
                    </a:p>
                  </a:txBody>
                  <a:tcPr anchor="ctr"/>
                </a:tc>
                <a:tc>
                  <a:txBody>
                    <a:bodyPr/>
                    <a:lstStyle/>
                    <a:p>
                      <a:pPr algn="ctr">
                        <a:lnSpc>
                          <a:spcPct val="200000"/>
                        </a:lnSpc>
                      </a:pPr>
                      <a:r>
                        <a:rPr lang="zh-CN" altLang="en-US" sz="1600" i="0" u="none" dirty="0" smtClean="0">
                          <a:latin typeface="+mj-ea"/>
                          <a:ea typeface="+mj-ea"/>
                        </a:rPr>
                        <a:t>训练算法</a:t>
                      </a:r>
                      <a:endParaRPr lang="zh-CN" altLang="en-US" sz="1600" i="0" u="none" dirty="0">
                        <a:solidFill>
                          <a:schemeClr val="bg1">
                            <a:lumMod val="65000"/>
                          </a:schemeClr>
                        </a:solidFill>
                        <a:latin typeface="+mj-ea"/>
                        <a:ea typeface="+mj-ea"/>
                      </a:endParaRPr>
                    </a:p>
                  </a:txBody>
                  <a:tcPr anchor="ctr"/>
                </a:tc>
                <a:tc>
                  <a:txBody>
                    <a:bodyPr/>
                    <a:lstStyle/>
                    <a:p>
                      <a:pPr>
                        <a:lnSpc>
                          <a:spcPct val="200000"/>
                        </a:lnSpc>
                      </a:pPr>
                      <a:r>
                        <a:rPr lang="zh-CN" altLang="en-US" sz="1600" b="0" i="0" kern="1200" dirty="0" smtClean="0">
                          <a:solidFill>
                            <a:schemeClr val="tx1"/>
                          </a:solidFill>
                          <a:effectLst/>
                          <a:latin typeface="+mj-ea"/>
                          <a:ea typeface="+mj-ea"/>
                          <a:cs typeface="+mn-cs"/>
                        </a:rPr>
                        <a:t>计算不同的独立特征的条件概率</a:t>
                      </a:r>
                      <a:endParaRPr lang="zh-CN" altLang="en-US" sz="1600" i="1" u="none" dirty="0">
                        <a:solidFill>
                          <a:schemeClr val="bg1">
                            <a:lumMod val="65000"/>
                          </a:schemeClr>
                        </a:solidFill>
                        <a:latin typeface="+mj-ea"/>
                        <a:ea typeface="+mj-ea"/>
                      </a:endParaRPr>
                    </a:p>
                  </a:txBody>
                  <a:tcPr anchor="ctr"/>
                </a:tc>
              </a:tr>
              <a:tr h="370840">
                <a:tc>
                  <a:txBody>
                    <a:bodyPr/>
                    <a:lstStyle/>
                    <a:p>
                      <a:pPr algn="ctr">
                        <a:lnSpc>
                          <a:spcPct val="200000"/>
                        </a:lnSpc>
                      </a:pPr>
                      <a:r>
                        <a:rPr lang="en-US" altLang="zh-CN" sz="1600" dirty="0" smtClean="0">
                          <a:latin typeface="+mj-ea"/>
                          <a:ea typeface="+mj-ea"/>
                        </a:rPr>
                        <a:t>5</a:t>
                      </a:r>
                      <a:endParaRPr lang="zh-CN" altLang="en-US" sz="1600" dirty="0">
                        <a:latin typeface="+mj-ea"/>
                        <a:ea typeface="+mj-ea"/>
                      </a:endParaRPr>
                    </a:p>
                  </a:txBody>
                  <a:tcPr anchor="ctr"/>
                </a:tc>
                <a:tc>
                  <a:txBody>
                    <a:bodyPr/>
                    <a:lstStyle/>
                    <a:p>
                      <a:pPr algn="ctr">
                        <a:lnSpc>
                          <a:spcPct val="200000"/>
                        </a:lnSpc>
                      </a:pPr>
                      <a:r>
                        <a:rPr lang="zh-CN" altLang="en-US" sz="1600" dirty="0" smtClean="0">
                          <a:latin typeface="+mj-ea"/>
                          <a:ea typeface="+mj-ea"/>
                        </a:rPr>
                        <a:t>测试算法</a:t>
                      </a:r>
                      <a:endParaRPr lang="zh-CN" altLang="en-US" sz="1600" dirty="0">
                        <a:latin typeface="+mj-ea"/>
                        <a:ea typeface="+mj-ea"/>
                      </a:endParaRPr>
                    </a:p>
                  </a:txBody>
                  <a:tcPr anchor="ctr"/>
                </a:tc>
                <a:tc>
                  <a:txBody>
                    <a:bodyPr/>
                    <a:lstStyle/>
                    <a:p>
                      <a:pPr>
                        <a:lnSpc>
                          <a:spcPct val="200000"/>
                        </a:lnSpc>
                      </a:pPr>
                      <a:r>
                        <a:rPr lang="zh-CN" altLang="en-US" sz="1600" dirty="0" smtClean="0">
                          <a:latin typeface="+mj-ea"/>
                          <a:ea typeface="+mj-ea"/>
                        </a:rPr>
                        <a:t>计算错误率</a:t>
                      </a:r>
                      <a:endParaRPr lang="zh-CN" altLang="en-US" sz="1600" dirty="0">
                        <a:latin typeface="+mj-ea"/>
                        <a:ea typeface="+mj-ea"/>
                      </a:endParaRPr>
                    </a:p>
                  </a:txBody>
                  <a:tcPr anchor="ctr"/>
                </a:tc>
              </a:tr>
              <a:tr h="370840">
                <a:tc>
                  <a:txBody>
                    <a:bodyPr/>
                    <a:lstStyle/>
                    <a:p>
                      <a:pPr algn="ctr">
                        <a:lnSpc>
                          <a:spcPct val="200000"/>
                        </a:lnSpc>
                      </a:pPr>
                      <a:r>
                        <a:rPr lang="en-US" altLang="zh-CN" sz="1600" dirty="0" smtClean="0">
                          <a:latin typeface="+mj-ea"/>
                          <a:ea typeface="+mj-ea"/>
                        </a:rPr>
                        <a:t>6</a:t>
                      </a:r>
                      <a:endParaRPr lang="zh-CN" altLang="en-US" sz="1600" dirty="0">
                        <a:latin typeface="+mj-ea"/>
                        <a:ea typeface="+mj-ea"/>
                      </a:endParaRPr>
                    </a:p>
                  </a:txBody>
                  <a:tcPr anchor="ctr"/>
                </a:tc>
                <a:tc>
                  <a:txBody>
                    <a:bodyPr/>
                    <a:lstStyle/>
                    <a:p>
                      <a:pPr algn="ctr">
                        <a:lnSpc>
                          <a:spcPct val="200000"/>
                        </a:lnSpc>
                      </a:pPr>
                      <a:r>
                        <a:rPr lang="zh-CN" altLang="en-US" sz="1600" dirty="0" smtClean="0">
                          <a:latin typeface="+mj-ea"/>
                          <a:ea typeface="+mj-ea"/>
                        </a:rPr>
                        <a:t>应用算法</a:t>
                      </a:r>
                      <a:endParaRPr lang="zh-CN" altLang="en-US" sz="1600" dirty="0">
                        <a:latin typeface="+mj-ea"/>
                        <a:ea typeface="+mj-ea"/>
                      </a:endParaRPr>
                    </a:p>
                  </a:txBody>
                  <a:tcPr anchor="ctr"/>
                </a:tc>
                <a:tc>
                  <a:txBody>
                    <a:bodyPr/>
                    <a:lstStyle/>
                    <a:p>
                      <a:pPr>
                        <a:lnSpc>
                          <a:spcPct val="200000"/>
                        </a:lnSpc>
                      </a:pPr>
                      <a:r>
                        <a:rPr lang="zh-CN" altLang="en-US" sz="1600" b="0" i="0" kern="1200" dirty="0" smtClean="0">
                          <a:solidFill>
                            <a:schemeClr val="tx1"/>
                          </a:solidFill>
                          <a:effectLst/>
                          <a:latin typeface="+mj-ea"/>
                          <a:ea typeface="+mj-ea"/>
                          <a:cs typeface="+mn-cs"/>
                        </a:rPr>
                        <a:t>一个常见的朴素贝叶斯应用是文档分类。可以在任意的分类场景中使用朴素贝叶斯分类器，不一定非要是文本；</a:t>
                      </a:r>
                      <a:endParaRPr lang="zh-CN" altLang="en-US" sz="1600" dirty="0">
                        <a:latin typeface="+mj-ea"/>
                        <a:ea typeface="+mj-ea"/>
                      </a:endParaRPr>
                    </a:p>
                  </a:txBody>
                  <a:tcPr anchor="ctr"/>
                </a:tc>
              </a:tr>
            </a:tbl>
          </a:graphicData>
        </a:graphic>
      </p:graphicFrame>
    </p:spTree>
    <p:extLst>
      <p:ext uri="{BB962C8B-B14F-4D97-AF65-F5344CB8AC3E}">
        <p14:creationId xmlns:p14="http://schemas.microsoft.com/office/powerpoint/2010/main" val="224277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smtClean="0">
                <a:latin typeface="微软雅黑" panose="020B0503020204020204" pitchFamily="34" charset="-122"/>
                <a:ea typeface="微软雅黑" panose="020B0503020204020204" pitchFamily="34" charset="-122"/>
              </a:rPr>
              <a:t>5. </a:t>
            </a:r>
            <a:r>
              <a:rPr lang="zh-CN" altLang="en-US" sz="4000" dirty="0">
                <a:latin typeface="微软雅黑" panose="020B0503020204020204" pitchFamily="34" charset="-122"/>
                <a:ea typeface="微软雅黑" panose="020B0503020204020204" pitchFamily="34" charset="-122"/>
              </a:rPr>
              <a:t>案</a:t>
            </a:r>
            <a:r>
              <a:rPr lang="zh-CN" altLang="en-US" sz="4000" dirty="0" smtClean="0">
                <a:latin typeface="微软雅黑" panose="020B0503020204020204" pitchFamily="34" charset="-122"/>
                <a:ea typeface="微软雅黑" panose="020B0503020204020204" pitchFamily="34" charset="-122"/>
              </a:rPr>
              <a:t>例与任务</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step by step</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070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smtClean="0">
                <a:latin typeface="微软雅黑" panose="020B0503020204020204" pitchFamily="34" charset="-122"/>
                <a:ea typeface="微软雅黑" panose="020B0503020204020204" pitchFamily="34" charset="-122"/>
              </a:rPr>
              <a:t>5. 1 </a:t>
            </a:r>
            <a:r>
              <a:rPr lang="zh-CN" altLang="en-US" sz="4000" dirty="0" smtClean="0">
                <a:latin typeface="微软雅黑" panose="020B0503020204020204" pitchFamily="34" charset="-122"/>
                <a:ea typeface="微软雅黑" panose="020B0503020204020204" pitchFamily="34" charset="-122"/>
              </a:rPr>
              <a:t>任务</a:t>
            </a:r>
            <a:r>
              <a:rPr lang="en-US" altLang="zh-CN" sz="4000" dirty="0" smtClean="0">
                <a:latin typeface="微软雅黑" panose="020B0503020204020204" pitchFamily="34" charset="-122"/>
                <a:ea typeface="微软雅黑" panose="020B0503020204020204" pitchFamily="34" charset="-122"/>
              </a:rPr>
              <a:t>-1</a:t>
            </a:r>
            <a:br>
              <a:rPr lang="en-US" altLang="zh-CN" sz="4000" dirty="0" smtClean="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（最小可用朴素贝叶斯算法）</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7155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04856" cy="762000"/>
          </a:xfrm>
        </p:spPr>
        <p:txBody>
          <a:bodyPr/>
          <a:lstStyle/>
          <a:p>
            <a:r>
              <a:rPr lang="en-US" altLang="zh-CN" dirty="0"/>
              <a:t>	5</a:t>
            </a:r>
            <a:r>
              <a:rPr lang="en-US" altLang="zh-CN" dirty="0" smtClean="0"/>
              <a:t>.1 </a:t>
            </a:r>
            <a:r>
              <a:rPr lang="zh-CN" altLang="en-US" dirty="0"/>
              <a:t>需</a:t>
            </a:r>
            <a:r>
              <a:rPr lang="zh-CN" altLang="en-US" dirty="0" smtClean="0"/>
              <a:t>求说明</a:t>
            </a:r>
            <a:endParaRPr lang="zh-CN" altLang="en-US" dirty="0"/>
          </a:p>
        </p:txBody>
      </p:sp>
      <p:sp>
        <p:nvSpPr>
          <p:cNvPr id="5" name="矩形 4"/>
          <p:cNvSpPr/>
          <p:nvPr/>
        </p:nvSpPr>
        <p:spPr>
          <a:xfrm>
            <a:off x="618555" y="1268760"/>
            <a:ext cx="7848872" cy="378565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200000"/>
              </a:lnSpc>
            </a:pPr>
            <a:r>
              <a:rPr lang="zh-CN" altLang="en-US" sz="2000" b="1" dirty="0" smtClean="0">
                <a:latin typeface="+mj-ea"/>
                <a:ea typeface="+mj-ea"/>
              </a:rPr>
              <a:t>场景：在</a:t>
            </a:r>
            <a:r>
              <a:rPr lang="zh-CN" altLang="en-US" sz="2000" b="1" dirty="0">
                <a:latin typeface="+mj-ea"/>
                <a:ea typeface="+mj-ea"/>
              </a:rPr>
              <a:t>线社区</a:t>
            </a:r>
            <a:r>
              <a:rPr lang="zh-CN" altLang="en-US" sz="2000" b="1" dirty="0" smtClean="0">
                <a:latin typeface="+mj-ea"/>
                <a:ea typeface="+mj-ea"/>
              </a:rPr>
              <a:t>的“发言”</a:t>
            </a:r>
            <a:endParaRPr lang="en-US" altLang="zh-CN" sz="2000" b="1" dirty="0" smtClean="0">
              <a:latin typeface="+mj-ea"/>
              <a:ea typeface="+mj-ea"/>
            </a:endParaRPr>
          </a:p>
          <a:p>
            <a:pPr>
              <a:lnSpc>
                <a:spcPct val="200000"/>
              </a:lnSpc>
            </a:pPr>
            <a:r>
              <a:rPr lang="zh-CN" altLang="en-US" sz="2000" b="1" dirty="0">
                <a:latin typeface="+mj-ea"/>
                <a:ea typeface="+mj-ea"/>
              </a:rPr>
              <a:t>需</a:t>
            </a:r>
            <a:r>
              <a:rPr lang="zh-CN" altLang="en-US" sz="2000" b="1" dirty="0" smtClean="0">
                <a:latin typeface="+mj-ea"/>
                <a:ea typeface="+mj-ea"/>
              </a:rPr>
              <a:t>求：</a:t>
            </a:r>
            <a:r>
              <a:rPr lang="zh-CN" altLang="en-US" sz="2000" dirty="0" smtClean="0">
                <a:latin typeface="+mj-ea"/>
                <a:ea typeface="+mj-ea"/>
              </a:rPr>
              <a:t>为</a:t>
            </a:r>
            <a:r>
              <a:rPr lang="zh-CN" altLang="en-US" sz="2000" dirty="0">
                <a:latin typeface="+mj-ea"/>
                <a:ea typeface="+mj-ea"/>
              </a:rPr>
              <a:t>了不影响社区</a:t>
            </a:r>
            <a:r>
              <a:rPr lang="zh-CN" altLang="en-US" sz="2000" dirty="0" smtClean="0">
                <a:latin typeface="+mj-ea"/>
                <a:ea typeface="+mj-ea"/>
              </a:rPr>
              <a:t>的和谐发</a:t>
            </a:r>
            <a:r>
              <a:rPr lang="zh-CN" altLang="en-US" sz="2000" dirty="0">
                <a:latin typeface="+mj-ea"/>
                <a:ea typeface="+mj-ea"/>
              </a:rPr>
              <a:t>展，我们要屏蔽侮辱性的言论</a:t>
            </a:r>
            <a:r>
              <a:rPr lang="zh-CN" altLang="en-US" sz="2000" dirty="0" smtClean="0">
                <a:latin typeface="+mj-ea"/>
                <a:ea typeface="+mj-ea"/>
              </a:rPr>
              <a:t>，因此我们要</a:t>
            </a:r>
            <a:r>
              <a:rPr lang="zh-CN" altLang="en-US" sz="2000" dirty="0">
                <a:latin typeface="+mj-ea"/>
                <a:ea typeface="+mj-ea"/>
              </a:rPr>
              <a:t>构建一个快速过滤</a:t>
            </a:r>
            <a:r>
              <a:rPr lang="zh-CN" altLang="en-US" sz="2000" dirty="0" smtClean="0">
                <a:latin typeface="+mj-ea"/>
                <a:ea typeface="+mj-ea"/>
              </a:rPr>
              <a:t>器；</a:t>
            </a:r>
            <a:endParaRPr lang="en-US" altLang="zh-CN" sz="2000" dirty="0" smtClean="0">
              <a:latin typeface="+mj-ea"/>
              <a:ea typeface="+mj-ea"/>
            </a:endParaRPr>
          </a:p>
          <a:p>
            <a:pPr>
              <a:lnSpc>
                <a:spcPct val="200000"/>
              </a:lnSpc>
            </a:pPr>
            <a:endParaRPr lang="en-US" altLang="zh-CN" sz="2000" dirty="0">
              <a:latin typeface="+mj-ea"/>
              <a:ea typeface="+mj-ea"/>
            </a:endParaRPr>
          </a:p>
          <a:p>
            <a:pPr>
              <a:lnSpc>
                <a:spcPct val="200000"/>
              </a:lnSpc>
            </a:pPr>
            <a:r>
              <a:rPr lang="zh-CN" altLang="en-US" sz="2000" b="1" dirty="0" smtClean="0">
                <a:latin typeface="+mj-ea"/>
                <a:ea typeface="+mj-ea"/>
              </a:rPr>
              <a:t>说明：</a:t>
            </a:r>
            <a:r>
              <a:rPr lang="zh-CN" altLang="en-US" sz="2000" dirty="0" smtClean="0">
                <a:latin typeface="+mj-ea"/>
                <a:ea typeface="+mj-ea"/>
              </a:rPr>
              <a:t>如</a:t>
            </a:r>
            <a:r>
              <a:rPr lang="zh-CN" altLang="en-US" sz="2000" dirty="0">
                <a:latin typeface="+mj-ea"/>
                <a:ea typeface="+mj-ea"/>
              </a:rPr>
              <a:t>果某条留言使用了负面或者侮辱性的语言，那么就将该留言标识为内容不</a:t>
            </a:r>
            <a:r>
              <a:rPr lang="zh-CN" altLang="en-US" sz="2000" dirty="0" smtClean="0">
                <a:latin typeface="+mj-ea"/>
                <a:ea typeface="+mj-ea"/>
              </a:rPr>
              <a:t>当</a:t>
            </a:r>
            <a:r>
              <a:rPr lang="zh-CN" altLang="en-US" sz="2000" dirty="0">
                <a:latin typeface="+mj-ea"/>
                <a:ea typeface="+mj-ea"/>
              </a:rPr>
              <a:t>；</a:t>
            </a:r>
            <a:endParaRPr lang="zh-CN" altLang="zh-CN" sz="2000" dirty="0">
              <a:latin typeface="+mj-ea"/>
              <a:ea typeface="+mj-ea"/>
            </a:endParaRPr>
          </a:p>
        </p:txBody>
      </p:sp>
    </p:spTree>
    <p:extLst>
      <p:ext uri="{BB962C8B-B14F-4D97-AF65-F5344CB8AC3E}">
        <p14:creationId xmlns:p14="http://schemas.microsoft.com/office/powerpoint/2010/main" val="788678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8229600" cy="850900"/>
          </a:xfrm>
        </p:spPr>
        <p:txBody>
          <a:bodyPr vert="horz" wrap="square" lIns="91440" tIns="45720" rIns="91440" bIns="45720" numCol="1" rtlCol="0" anchor="ctr" anchorCtr="0" compatLnSpc="1">
            <a:prstTxWarp prst="textNoShape">
              <a:avLst/>
            </a:prstTxWarp>
            <a:normAutofit/>
          </a:bodyPr>
          <a:lstStyle/>
          <a:p>
            <a:pPr algn="l"/>
            <a:r>
              <a:rPr lang="zh-CN" altLang="en-US" sz="2800" dirty="0">
                <a:latin typeface="微软雅黑" panose="020B0503020204020204" pitchFamily="34" charset="-122"/>
                <a:ea typeface="微软雅黑" panose="020B0503020204020204" pitchFamily="34" charset="-122"/>
              </a:rPr>
              <a:t>主要内容</a:t>
            </a:r>
          </a:p>
        </p:txBody>
      </p:sp>
      <p:sp>
        <p:nvSpPr>
          <p:cNvPr id="3" name="内容占位符 2"/>
          <p:cNvSpPr>
            <a:spLocks noGrp="1"/>
          </p:cNvSpPr>
          <p:nvPr>
            <p:ph idx="4294967295"/>
          </p:nvPr>
        </p:nvSpPr>
        <p:spPr>
          <a:xfrm>
            <a:off x="467544" y="1628800"/>
            <a:ext cx="5165725" cy="4392488"/>
          </a:xfrm>
        </p:spPr>
        <p:txBody>
          <a:bodyPr>
            <a:noAutofit/>
          </a:bodyPr>
          <a:lstStyle/>
          <a:p>
            <a:pPr marL="914400" lvl="1" indent="-457200">
              <a:lnSpc>
                <a:spcPct val="150000"/>
              </a:lnSpc>
              <a:buClrTx/>
              <a:buFont typeface="+mj-lt"/>
              <a:buAutoNum type="arabicPeriod"/>
            </a:pPr>
            <a:r>
              <a:rPr lang="zh-CN" altLang="en-US" dirty="0" smtClean="0">
                <a:latin typeface="微软雅黑" panose="020B0503020204020204" pitchFamily="34" charset="-122"/>
                <a:ea typeface="微软雅黑" panose="020B0503020204020204" pitchFamily="34" charset="-122"/>
              </a:rPr>
              <a:t>主要</a:t>
            </a:r>
            <a:r>
              <a:rPr lang="zh-CN" altLang="en-US" dirty="0">
                <a:latin typeface="微软雅黑" panose="020B0503020204020204" pitchFamily="34" charset="-122"/>
                <a:ea typeface="微软雅黑" panose="020B0503020204020204" pitchFamily="34" charset="-122"/>
              </a:rPr>
              <a:t>知识</a:t>
            </a:r>
            <a:r>
              <a:rPr lang="zh-CN" altLang="en-US" dirty="0" smtClean="0">
                <a:latin typeface="微软雅黑" panose="020B0503020204020204" pitchFamily="34" charset="-122"/>
                <a:ea typeface="微软雅黑" panose="020B0503020204020204" pitchFamily="34" charset="-122"/>
              </a:rPr>
              <a:t>内容</a:t>
            </a:r>
            <a:endParaRPr lang="en-US" altLang="zh-CN" dirty="0" smtClean="0">
              <a:latin typeface="微软雅黑" panose="020B0503020204020204" pitchFamily="34" charset="-122"/>
              <a:ea typeface="微软雅黑" panose="020B0503020204020204" pitchFamily="34" charset="-122"/>
            </a:endParaRPr>
          </a:p>
          <a:p>
            <a:pPr marL="914400" lvl="1" indent="-457200">
              <a:lnSpc>
                <a:spcPct val="150000"/>
              </a:lnSpc>
              <a:buClrTx/>
              <a:buFont typeface="+mj-lt"/>
              <a:buAutoNum type="arabicPeriod"/>
            </a:pPr>
            <a:r>
              <a:rPr lang="zh-CN" altLang="en-US" dirty="0" smtClean="0">
                <a:latin typeface="微软雅黑" panose="020B0503020204020204" pitchFamily="34" charset="-122"/>
                <a:ea typeface="微软雅黑" panose="020B0503020204020204" pitchFamily="34" charset="-122"/>
              </a:rPr>
              <a:t>学习路径</a:t>
            </a:r>
            <a:endParaRPr lang="en-US" altLang="zh-CN" dirty="0" smtClean="0">
              <a:latin typeface="微软雅黑" panose="020B0503020204020204" pitchFamily="34" charset="-122"/>
              <a:ea typeface="微软雅黑" panose="020B0503020204020204" pitchFamily="34" charset="-122"/>
            </a:endParaRPr>
          </a:p>
          <a:p>
            <a:pPr marL="914400" lvl="1" indent="-457200">
              <a:lnSpc>
                <a:spcPct val="150000"/>
              </a:lnSpc>
              <a:buClrTx/>
              <a:buFont typeface="+mj-lt"/>
              <a:buAutoNum type="arabicPeriod"/>
            </a:pPr>
            <a:r>
              <a:rPr lang="zh-CN" altLang="en-US" dirty="0" smtClean="0">
                <a:latin typeface="微软雅黑" panose="020B0503020204020204" pitchFamily="34" charset="-122"/>
                <a:ea typeface="微软雅黑" panose="020B0503020204020204" pitchFamily="34" charset="-122"/>
              </a:rPr>
              <a:t>朴素贝叶斯算法概述</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ClrTx/>
              <a:buFont typeface="+mj-lt"/>
              <a:buAutoNum type="arabicPeriod"/>
            </a:pPr>
            <a:r>
              <a:rPr lang="zh-CN" altLang="en-US" dirty="0" smtClean="0">
                <a:latin typeface="微软雅黑" panose="020B0503020204020204" pitchFamily="34" charset="-122"/>
                <a:ea typeface="微软雅黑" panose="020B0503020204020204" pitchFamily="34" charset="-122"/>
              </a:rPr>
              <a:t>朴素贝叶斯算法应用流程</a:t>
            </a:r>
            <a:endParaRPr lang="en-US" altLang="zh-CN" dirty="0" smtClean="0">
              <a:latin typeface="微软雅黑" panose="020B0503020204020204" pitchFamily="34" charset="-122"/>
              <a:ea typeface="微软雅黑" panose="020B0503020204020204" pitchFamily="34" charset="-122"/>
            </a:endParaRPr>
          </a:p>
          <a:p>
            <a:pPr marL="914400" lvl="1" indent="-457200">
              <a:lnSpc>
                <a:spcPct val="150000"/>
              </a:lnSpc>
              <a:buClrTx/>
              <a:buFont typeface="+mj-lt"/>
              <a:buAutoNum type="arabicPeriod"/>
            </a:pPr>
            <a:r>
              <a:rPr lang="zh-CN" altLang="en-US" dirty="0" smtClean="0">
                <a:latin typeface="微软雅黑" panose="020B0503020204020204" pitchFamily="34" charset="-122"/>
                <a:ea typeface="微软雅黑" panose="020B0503020204020204" pitchFamily="34" charset="-122"/>
              </a:rPr>
              <a:t>案例与任务</a:t>
            </a:r>
            <a:endParaRPr lang="en-US" altLang="zh-CN" dirty="0" smtClean="0">
              <a:latin typeface="微软雅黑" panose="020B0503020204020204" pitchFamily="34" charset="-122"/>
              <a:ea typeface="微软雅黑" panose="020B0503020204020204" pitchFamily="34" charset="-122"/>
            </a:endParaRPr>
          </a:p>
          <a:p>
            <a:pPr marL="914400" lvl="1" indent="-457200">
              <a:lnSpc>
                <a:spcPct val="150000"/>
              </a:lnSpc>
              <a:buClrTx/>
              <a:buFont typeface="+mj-lt"/>
              <a:buAutoNum type="arabicPeriod"/>
            </a:pPr>
            <a:r>
              <a:rPr lang="zh-CN" altLang="en-US" dirty="0" smtClean="0">
                <a:latin typeface="微软雅黑" panose="020B0503020204020204" pitchFamily="34" charset="-122"/>
                <a:ea typeface="微软雅黑" panose="020B0503020204020204" pitchFamily="34" charset="-122"/>
              </a:rPr>
              <a:t>总结</a:t>
            </a:r>
            <a:endParaRPr lang="en-US" altLang="zh-CN"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493" y="2575560"/>
            <a:ext cx="3106109" cy="2329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7340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04856" cy="762000"/>
          </a:xfrm>
        </p:spPr>
        <p:txBody>
          <a:bodyPr/>
          <a:lstStyle/>
          <a:p>
            <a:r>
              <a:rPr lang="en-US" altLang="zh-CN" dirty="0"/>
              <a:t>	</a:t>
            </a:r>
            <a:r>
              <a:rPr lang="en-US" altLang="zh-CN" dirty="0" smtClean="0"/>
              <a:t>5.2 </a:t>
            </a:r>
            <a:r>
              <a:rPr lang="zh-CN" altLang="en-US" dirty="0"/>
              <a:t>实</a:t>
            </a:r>
            <a:r>
              <a:rPr lang="zh-CN" altLang="en-US" dirty="0" smtClean="0"/>
              <a:t>现步骤</a:t>
            </a:r>
            <a:endParaRPr lang="zh-CN" altLang="en-US" dirty="0"/>
          </a:p>
        </p:txBody>
      </p:sp>
      <p:sp>
        <p:nvSpPr>
          <p:cNvPr id="3" name="矩形 2"/>
          <p:cNvSpPr/>
          <p:nvPr/>
        </p:nvSpPr>
        <p:spPr>
          <a:xfrm>
            <a:off x="1043608" y="1844824"/>
            <a:ext cx="4572000" cy="1418273"/>
          </a:xfrm>
          <a:prstGeom prst="rect">
            <a:avLst/>
          </a:prstGeom>
        </p:spPr>
        <p:txBody>
          <a:bodyPr>
            <a:spAutoFit/>
          </a:bodyPr>
          <a:lstStyle/>
          <a:p>
            <a:pPr marL="342900" indent="-342900">
              <a:lnSpc>
                <a:spcPct val="150000"/>
              </a:lnSpc>
              <a:buFont typeface="+mj-lt"/>
              <a:buAutoNum type="arabicPeriod"/>
            </a:pPr>
            <a:r>
              <a:rPr lang="zh-CN" altLang="en-US" sz="2000" dirty="0" smtClean="0">
                <a:solidFill>
                  <a:srgbClr val="000000"/>
                </a:solidFill>
                <a:latin typeface="Liberation Serif"/>
              </a:rPr>
              <a:t>将</a:t>
            </a:r>
            <a:r>
              <a:rPr lang="zh-CN" altLang="en-US" sz="2000" dirty="0">
                <a:solidFill>
                  <a:srgbClr val="000000"/>
                </a:solidFill>
                <a:latin typeface="Liberation Serif"/>
              </a:rPr>
              <a:t>文本转换为数字向</a:t>
            </a:r>
            <a:r>
              <a:rPr lang="zh-CN" altLang="en-US" sz="2000" dirty="0" smtClean="0">
                <a:solidFill>
                  <a:srgbClr val="000000"/>
                </a:solidFill>
                <a:latin typeface="Liberation Serif"/>
              </a:rPr>
              <a:t>量</a:t>
            </a:r>
            <a:endParaRPr lang="en-US" altLang="zh-CN" sz="2000" dirty="0">
              <a:solidFill>
                <a:srgbClr val="000000"/>
              </a:solidFill>
              <a:latin typeface="Liberation Serif"/>
            </a:endParaRPr>
          </a:p>
          <a:p>
            <a:pPr marL="342900" indent="-342900">
              <a:lnSpc>
                <a:spcPct val="150000"/>
              </a:lnSpc>
              <a:buFont typeface="+mj-lt"/>
              <a:buAutoNum type="arabicPeriod"/>
            </a:pPr>
            <a:r>
              <a:rPr lang="zh-CN" altLang="en-US" sz="2000" dirty="0" smtClean="0">
                <a:solidFill>
                  <a:srgbClr val="000000"/>
                </a:solidFill>
                <a:latin typeface="Liberation Serif"/>
              </a:rPr>
              <a:t>基</a:t>
            </a:r>
            <a:r>
              <a:rPr lang="zh-CN" altLang="en-US" sz="2000" dirty="0">
                <a:solidFill>
                  <a:srgbClr val="000000"/>
                </a:solidFill>
                <a:latin typeface="Liberation Serif"/>
              </a:rPr>
              <a:t>于这些向量来计算条件概</a:t>
            </a:r>
            <a:r>
              <a:rPr lang="zh-CN" altLang="en-US" sz="2000" dirty="0" smtClean="0">
                <a:solidFill>
                  <a:srgbClr val="000000"/>
                </a:solidFill>
                <a:latin typeface="Liberation Serif"/>
              </a:rPr>
              <a:t>率</a:t>
            </a:r>
            <a:endParaRPr lang="en-US" altLang="zh-CN" sz="2000" dirty="0" smtClean="0">
              <a:solidFill>
                <a:srgbClr val="000000"/>
              </a:solidFill>
              <a:latin typeface="Liberation Serif"/>
            </a:endParaRPr>
          </a:p>
          <a:p>
            <a:pPr marL="342900" indent="-342900">
              <a:lnSpc>
                <a:spcPct val="150000"/>
              </a:lnSpc>
              <a:buFont typeface="+mj-lt"/>
              <a:buAutoNum type="arabicPeriod"/>
            </a:pPr>
            <a:r>
              <a:rPr lang="zh-CN" altLang="en-US" sz="2000" dirty="0" smtClean="0">
                <a:solidFill>
                  <a:srgbClr val="000000"/>
                </a:solidFill>
                <a:latin typeface="Liberation Serif"/>
              </a:rPr>
              <a:t>在条件基</a:t>
            </a:r>
            <a:r>
              <a:rPr lang="zh-CN" altLang="en-US" sz="2000" dirty="0">
                <a:solidFill>
                  <a:srgbClr val="000000"/>
                </a:solidFill>
                <a:latin typeface="Liberation Serif"/>
              </a:rPr>
              <a:t>础上构建分类</a:t>
            </a:r>
            <a:r>
              <a:rPr lang="zh-CN" altLang="en-US" sz="2000" dirty="0" smtClean="0">
                <a:solidFill>
                  <a:srgbClr val="000000"/>
                </a:solidFill>
                <a:latin typeface="Liberation Serif"/>
              </a:rPr>
              <a:t>器</a:t>
            </a:r>
            <a:endParaRPr lang="en-US" altLang="zh-CN" sz="2000" dirty="0" smtClean="0">
              <a:solidFill>
                <a:srgbClr val="000000"/>
              </a:solidFill>
              <a:latin typeface="Liberation Serif"/>
            </a:endParaRPr>
          </a:p>
        </p:txBody>
      </p:sp>
    </p:spTree>
    <p:extLst>
      <p:ext uri="{BB962C8B-B14F-4D97-AF65-F5344CB8AC3E}">
        <p14:creationId xmlns:p14="http://schemas.microsoft.com/office/powerpoint/2010/main" val="2827281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smtClean="0">
                <a:latin typeface="微软雅黑" panose="020B0503020204020204" pitchFamily="34" charset="-122"/>
                <a:ea typeface="微软雅黑" panose="020B0503020204020204" pitchFamily="34" charset="-122"/>
              </a:rPr>
              <a:t>5.3 </a:t>
            </a:r>
            <a:r>
              <a:rPr lang="zh-CN" altLang="en-US" sz="4000" dirty="0" smtClean="0">
                <a:latin typeface="微软雅黑" panose="020B0503020204020204" pitchFamily="34" charset="-122"/>
                <a:ea typeface="微软雅黑" panose="020B0503020204020204" pitchFamily="34" charset="-122"/>
              </a:rPr>
              <a:t>准备数据</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6739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04856" cy="762000"/>
          </a:xfrm>
        </p:spPr>
        <p:txBody>
          <a:bodyPr/>
          <a:lstStyle/>
          <a:p>
            <a:r>
              <a:rPr lang="en-US" altLang="zh-CN" dirty="0"/>
              <a:t>	</a:t>
            </a:r>
            <a:r>
              <a:rPr lang="en-US" altLang="zh-CN" dirty="0" smtClean="0"/>
              <a:t>5.3.1 </a:t>
            </a:r>
            <a:r>
              <a:rPr lang="zh-CN" altLang="en-US" dirty="0" smtClean="0"/>
              <a:t>准备数据：</a:t>
            </a:r>
            <a:r>
              <a:rPr lang="zh-CN" altLang="en-US" dirty="0"/>
              <a:t>从文本中构建词向量</a:t>
            </a:r>
          </a:p>
        </p:txBody>
      </p:sp>
      <p:sp>
        <p:nvSpPr>
          <p:cNvPr id="5" name="矩形 4"/>
          <p:cNvSpPr/>
          <p:nvPr/>
        </p:nvSpPr>
        <p:spPr>
          <a:xfrm>
            <a:off x="618555" y="1268760"/>
            <a:ext cx="7848872" cy="286232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200000"/>
              </a:lnSpc>
            </a:pPr>
            <a:r>
              <a:rPr lang="zh-CN" altLang="en-US" b="1" dirty="0" smtClean="0">
                <a:latin typeface="+mj-ea"/>
                <a:ea typeface="+mj-ea"/>
              </a:rPr>
              <a:t>需求：</a:t>
            </a:r>
            <a:endParaRPr lang="en-US" altLang="zh-CN" b="1" dirty="0" smtClean="0">
              <a:latin typeface="+mj-ea"/>
              <a:ea typeface="+mj-ea"/>
            </a:endParaRPr>
          </a:p>
          <a:p>
            <a:pPr marL="342900" indent="-342900">
              <a:lnSpc>
                <a:spcPct val="200000"/>
              </a:lnSpc>
              <a:buFont typeface="+mj-lt"/>
              <a:buAutoNum type="arabicPeriod"/>
            </a:pPr>
            <a:r>
              <a:rPr lang="zh-CN" altLang="en-US" dirty="0">
                <a:latin typeface="+mj-ea"/>
                <a:ea typeface="+mj-ea"/>
              </a:rPr>
              <a:t>将把文本看成单词向量或者词条向量，也就是说将句子转换为向</a:t>
            </a:r>
            <a:r>
              <a:rPr lang="zh-CN" altLang="en-US" dirty="0" smtClean="0">
                <a:latin typeface="+mj-ea"/>
                <a:ea typeface="+mj-ea"/>
              </a:rPr>
              <a:t>量</a:t>
            </a:r>
            <a:r>
              <a:rPr lang="zh-CN" altLang="en-US" dirty="0">
                <a:latin typeface="+mj-ea"/>
                <a:ea typeface="+mj-ea"/>
              </a:rPr>
              <a:t>；</a:t>
            </a:r>
            <a:endParaRPr lang="en-US" altLang="zh-CN" dirty="0" smtClean="0">
              <a:latin typeface="+mj-ea"/>
              <a:ea typeface="+mj-ea"/>
            </a:endParaRPr>
          </a:p>
          <a:p>
            <a:pPr marL="342900" indent="-342900">
              <a:lnSpc>
                <a:spcPct val="200000"/>
              </a:lnSpc>
              <a:buFont typeface="+mj-lt"/>
              <a:buAutoNum type="arabicPeriod"/>
            </a:pPr>
            <a:r>
              <a:rPr lang="zh-CN" altLang="en-US" i="1" dirty="0" smtClean="0">
                <a:latin typeface="+mj-ea"/>
                <a:ea typeface="+mj-ea"/>
              </a:rPr>
              <a:t>考</a:t>
            </a:r>
            <a:r>
              <a:rPr lang="zh-CN" altLang="en-US" i="1" dirty="0">
                <a:latin typeface="+mj-ea"/>
                <a:ea typeface="+mj-ea"/>
              </a:rPr>
              <a:t>虑出现在所有文档中的所有单词，再决定将哪些词纳入词汇表或者说所要的词汇集</a:t>
            </a:r>
            <a:r>
              <a:rPr lang="zh-CN" altLang="en-US" i="1" dirty="0" smtClean="0">
                <a:latin typeface="+mj-ea"/>
                <a:ea typeface="+mj-ea"/>
              </a:rPr>
              <a:t>合；</a:t>
            </a:r>
            <a:endParaRPr lang="en-US" altLang="zh-CN" i="1" dirty="0">
              <a:latin typeface="+mj-ea"/>
              <a:ea typeface="+mj-ea"/>
            </a:endParaRPr>
          </a:p>
          <a:p>
            <a:pPr marL="342900" indent="-342900">
              <a:lnSpc>
                <a:spcPct val="200000"/>
              </a:lnSpc>
              <a:buFont typeface="+mj-lt"/>
              <a:buAutoNum type="arabicPeriod"/>
            </a:pPr>
            <a:r>
              <a:rPr lang="zh-CN" altLang="en-US" dirty="0" smtClean="0">
                <a:latin typeface="+mj-ea"/>
                <a:ea typeface="+mj-ea"/>
              </a:rPr>
              <a:t>必须将</a:t>
            </a:r>
            <a:r>
              <a:rPr lang="zh-CN" altLang="en-US" dirty="0">
                <a:latin typeface="+mj-ea"/>
                <a:ea typeface="+mj-ea"/>
              </a:rPr>
              <a:t>每一篇文档转换为词汇表上的向</a:t>
            </a:r>
            <a:r>
              <a:rPr lang="zh-CN" altLang="en-US" dirty="0" smtClean="0">
                <a:latin typeface="+mj-ea"/>
                <a:ea typeface="+mj-ea"/>
              </a:rPr>
              <a:t>量；</a:t>
            </a:r>
            <a:endParaRPr lang="zh-CN" altLang="zh-CN" dirty="0">
              <a:latin typeface="+mj-ea"/>
              <a:ea typeface="+mj-ea"/>
            </a:endParaRPr>
          </a:p>
        </p:txBody>
      </p:sp>
      <p:sp>
        <p:nvSpPr>
          <p:cNvPr id="3" name="文本框 2"/>
          <p:cNvSpPr txBox="1"/>
          <p:nvPr/>
        </p:nvSpPr>
        <p:spPr>
          <a:xfrm>
            <a:off x="2084625" y="4437112"/>
            <a:ext cx="4972836" cy="1200329"/>
          </a:xfrm>
          <a:prstGeom prst="rect">
            <a:avLst/>
          </a:prstGeom>
          <a:noFill/>
        </p:spPr>
        <p:txBody>
          <a:bodyPr wrap="none" rtlCol="0">
            <a:spAutoFit/>
          </a:bodyPr>
          <a:lstStyle/>
          <a:p>
            <a:r>
              <a:rPr lang="en-US" altLang="zh-CN" b="1" dirty="0" smtClean="0">
                <a:solidFill>
                  <a:srgbClr val="FF0000"/>
                </a:solidFill>
                <a:latin typeface="+mj-ea"/>
                <a:ea typeface="+mj-ea"/>
              </a:rPr>
              <a:t>How are you -&gt;[‘how’, ‘are’, ‘you’]</a:t>
            </a:r>
          </a:p>
          <a:p>
            <a:r>
              <a:rPr lang="en-US" altLang="zh-CN" b="1" dirty="0" smtClean="0">
                <a:solidFill>
                  <a:srgbClr val="FF0000"/>
                </a:solidFill>
                <a:latin typeface="+mj-ea"/>
                <a:ea typeface="+mj-ea"/>
              </a:rPr>
              <a:t>Are you ok ? -&gt;[‘are’, ‘you’, ‘ok’]</a:t>
            </a:r>
          </a:p>
          <a:p>
            <a:endParaRPr lang="en-US" altLang="zh-CN" b="1" dirty="0">
              <a:solidFill>
                <a:srgbClr val="FF0000"/>
              </a:solidFill>
              <a:latin typeface="+mj-ea"/>
              <a:ea typeface="+mj-ea"/>
            </a:endParaRPr>
          </a:p>
          <a:p>
            <a:r>
              <a:rPr lang="en-US" altLang="zh-CN" b="1" dirty="0" smtClean="0">
                <a:solidFill>
                  <a:srgbClr val="FF0000"/>
                </a:solidFill>
                <a:latin typeface="+mj-ea"/>
                <a:ea typeface="+mj-ea"/>
              </a:rPr>
              <a:t>[‘how’, ‘are’, ‘you’, ‘ok’]</a:t>
            </a:r>
            <a:endParaRPr lang="zh-CN" altLang="en-US" b="1" dirty="0">
              <a:solidFill>
                <a:srgbClr val="FF0000"/>
              </a:solidFill>
              <a:latin typeface="+mj-ea"/>
              <a:ea typeface="+mj-ea"/>
            </a:endParaRPr>
          </a:p>
        </p:txBody>
      </p:sp>
    </p:spTree>
    <p:extLst>
      <p:ext uri="{BB962C8B-B14F-4D97-AF65-F5344CB8AC3E}">
        <p14:creationId xmlns:p14="http://schemas.microsoft.com/office/powerpoint/2010/main" val="1249635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04856" cy="762000"/>
          </a:xfrm>
        </p:spPr>
        <p:txBody>
          <a:bodyPr/>
          <a:lstStyle/>
          <a:p>
            <a:r>
              <a:rPr lang="en-US" altLang="zh-CN" dirty="0"/>
              <a:t>	</a:t>
            </a:r>
            <a:r>
              <a:rPr lang="en-US" altLang="zh-CN" dirty="0" smtClean="0"/>
              <a:t>5.3.2 </a:t>
            </a:r>
            <a:r>
              <a:rPr lang="zh-CN" altLang="en-US" dirty="0" smtClean="0"/>
              <a:t>准备数据：创建实验样本数据</a:t>
            </a:r>
            <a:endParaRPr lang="zh-CN" altLang="en-US" dirty="0"/>
          </a:p>
        </p:txBody>
      </p:sp>
      <p:sp>
        <p:nvSpPr>
          <p:cNvPr id="5" name="矩形 4"/>
          <p:cNvSpPr/>
          <p:nvPr/>
        </p:nvSpPr>
        <p:spPr>
          <a:xfrm>
            <a:off x="618555" y="1268760"/>
            <a:ext cx="7848872" cy="39703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200000"/>
              </a:lnSpc>
            </a:pPr>
            <a:r>
              <a:rPr lang="zh-CN" altLang="en-US" b="1" dirty="0" smtClean="0">
                <a:latin typeface="+mj-ea"/>
                <a:ea typeface="+mj-ea"/>
              </a:rPr>
              <a:t>步骤 </a:t>
            </a:r>
            <a:r>
              <a:rPr lang="en-US" altLang="zh-CN" b="1" dirty="0" smtClean="0">
                <a:latin typeface="+mj-ea"/>
                <a:ea typeface="+mj-ea"/>
              </a:rPr>
              <a:t>1 </a:t>
            </a:r>
          </a:p>
          <a:p>
            <a:pPr>
              <a:lnSpc>
                <a:spcPct val="200000"/>
              </a:lnSpc>
            </a:pPr>
            <a:r>
              <a:rPr lang="zh-CN" altLang="en-US" b="1" dirty="0" smtClean="0">
                <a:latin typeface="+mj-ea"/>
                <a:ea typeface="+mj-ea"/>
              </a:rPr>
              <a:t>函数：</a:t>
            </a:r>
            <a:r>
              <a:rPr lang="en-US" altLang="zh-CN" b="1" dirty="0" smtClean="0">
                <a:latin typeface="+mj-ea"/>
                <a:ea typeface="+mj-ea"/>
              </a:rPr>
              <a:t>load_data_set()</a:t>
            </a:r>
            <a:r>
              <a:rPr lang="zh-CN" altLang="en-US" b="1" dirty="0" smtClean="0">
                <a:latin typeface="+mj-ea"/>
                <a:ea typeface="+mj-ea"/>
              </a:rPr>
              <a:t>：</a:t>
            </a:r>
            <a:endParaRPr lang="en-US" altLang="zh-CN" b="1" dirty="0" smtClean="0">
              <a:latin typeface="+mj-ea"/>
              <a:ea typeface="+mj-ea"/>
            </a:endParaRPr>
          </a:p>
          <a:p>
            <a:pPr>
              <a:lnSpc>
                <a:spcPct val="200000"/>
              </a:lnSpc>
            </a:pPr>
            <a:r>
              <a:rPr lang="zh-CN" altLang="en-US" b="1" dirty="0" smtClean="0">
                <a:latin typeface="+mj-ea"/>
                <a:ea typeface="+mj-ea"/>
              </a:rPr>
              <a:t>说明：创</a:t>
            </a:r>
            <a:r>
              <a:rPr lang="zh-CN" altLang="en-US" b="1" dirty="0">
                <a:latin typeface="+mj-ea"/>
                <a:ea typeface="+mj-ea"/>
              </a:rPr>
              <a:t>建了一些实验样</a:t>
            </a:r>
            <a:r>
              <a:rPr lang="zh-CN" altLang="en-US" b="1" dirty="0" smtClean="0">
                <a:latin typeface="+mj-ea"/>
                <a:ea typeface="+mj-ea"/>
              </a:rPr>
              <a:t>本</a:t>
            </a:r>
            <a:endParaRPr lang="en-US" altLang="zh-CN" b="1" dirty="0">
              <a:latin typeface="+mj-ea"/>
              <a:ea typeface="+mj-ea"/>
            </a:endParaRPr>
          </a:p>
          <a:p>
            <a:pPr marL="285750" indent="-285750">
              <a:lnSpc>
                <a:spcPct val="200000"/>
              </a:lnSpc>
              <a:buFont typeface="Arial" panose="020B0604020202020204" pitchFamily="34" charset="0"/>
              <a:buChar char="•"/>
            </a:pPr>
            <a:r>
              <a:rPr lang="zh-CN" altLang="en-US" dirty="0" smtClean="0">
                <a:latin typeface="+mj-ea"/>
                <a:ea typeface="+mj-ea"/>
              </a:rPr>
              <a:t>返</a:t>
            </a:r>
            <a:r>
              <a:rPr lang="zh-CN" altLang="en-US" dirty="0">
                <a:latin typeface="+mj-ea"/>
                <a:ea typeface="+mj-ea"/>
              </a:rPr>
              <a:t>回的第一个变量是进行词条切分后的文档集</a:t>
            </a:r>
            <a:r>
              <a:rPr lang="zh-CN" altLang="en-US" dirty="0" smtClean="0">
                <a:latin typeface="+mj-ea"/>
                <a:ea typeface="+mj-ea"/>
              </a:rPr>
              <a:t>合</a:t>
            </a:r>
            <a:endParaRPr lang="en-US" altLang="zh-CN" dirty="0">
              <a:latin typeface="+mj-ea"/>
              <a:ea typeface="+mj-ea"/>
            </a:endParaRPr>
          </a:p>
          <a:p>
            <a:pPr marL="285750" indent="-285750">
              <a:lnSpc>
                <a:spcPct val="200000"/>
              </a:lnSpc>
              <a:buFont typeface="Arial" panose="020B0604020202020204" pitchFamily="34" charset="0"/>
              <a:buChar char="•"/>
            </a:pPr>
            <a:r>
              <a:rPr lang="zh-CN" altLang="en-US" dirty="0" smtClean="0">
                <a:latin typeface="+mj-ea"/>
                <a:ea typeface="+mj-ea"/>
              </a:rPr>
              <a:t>函</a:t>
            </a:r>
            <a:r>
              <a:rPr lang="zh-CN" altLang="en-US" dirty="0">
                <a:latin typeface="+mj-ea"/>
                <a:ea typeface="+mj-ea"/>
              </a:rPr>
              <a:t>数返回的第二个变量是一个类别标签的集</a:t>
            </a:r>
            <a:r>
              <a:rPr lang="zh-CN" altLang="en-US" dirty="0" smtClean="0">
                <a:latin typeface="+mj-ea"/>
                <a:ea typeface="+mj-ea"/>
              </a:rPr>
              <a:t>合</a:t>
            </a:r>
            <a:endParaRPr lang="en-US" altLang="zh-CN" dirty="0" smtClean="0">
              <a:latin typeface="+mj-ea"/>
              <a:ea typeface="+mj-ea"/>
            </a:endParaRPr>
          </a:p>
          <a:p>
            <a:pPr>
              <a:lnSpc>
                <a:spcPct val="200000"/>
              </a:lnSpc>
            </a:pPr>
            <a:r>
              <a:rPr lang="zh-CN" altLang="en-US" dirty="0" smtClean="0">
                <a:latin typeface="+mj-ea"/>
                <a:ea typeface="+mj-ea"/>
              </a:rPr>
              <a:t>说明：这</a:t>
            </a:r>
            <a:r>
              <a:rPr lang="zh-CN" altLang="en-US" dirty="0">
                <a:latin typeface="+mj-ea"/>
                <a:ea typeface="+mj-ea"/>
              </a:rPr>
              <a:t>里有两类，侮辱性和非侮辱</a:t>
            </a:r>
            <a:r>
              <a:rPr lang="zh-CN" altLang="en-US" dirty="0" smtClean="0">
                <a:latin typeface="+mj-ea"/>
                <a:ea typeface="+mj-ea"/>
              </a:rPr>
              <a:t>性</a:t>
            </a:r>
            <a:r>
              <a:rPr lang="zh-CN" altLang="en-US" dirty="0">
                <a:latin typeface="+mj-ea"/>
                <a:ea typeface="+mj-ea"/>
              </a:rPr>
              <a:t>；</a:t>
            </a:r>
            <a:r>
              <a:rPr lang="zh-CN" altLang="en-US" dirty="0" smtClean="0">
                <a:latin typeface="+mj-ea"/>
                <a:ea typeface="+mj-ea"/>
              </a:rPr>
              <a:t>这</a:t>
            </a:r>
            <a:r>
              <a:rPr lang="zh-CN" altLang="en-US" dirty="0">
                <a:latin typeface="+mj-ea"/>
                <a:ea typeface="+mj-ea"/>
              </a:rPr>
              <a:t>些文本的类别由人工标注，这些标注信息用于训练程序以便自动检测侮辱性留</a:t>
            </a:r>
            <a:r>
              <a:rPr lang="zh-CN" altLang="en-US" dirty="0" smtClean="0">
                <a:latin typeface="+mj-ea"/>
                <a:ea typeface="+mj-ea"/>
              </a:rPr>
              <a:t>言；</a:t>
            </a:r>
            <a:endParaRPr lang="zh-CN" altLang="en-US" dirty="0">
              <a:latin typeface="+mj-ea"/>
              <a:ea typeface="+mj-ea"/>
            </a:endParaRPr>
          </a:p>
        </p:txBody>
      </p:sp>
    </p:spTree>
    <p:extLst>
      <p:ext uri="{BB962C8B-B14F-4D97-AF65-F5344CB8AC3E}">
        <p14:creationId xmlns:p14="http://schemas.microsoft.com/office/powerpoint/2010/main" val="2983394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04856" cy="762000"/>
          </a:xfrm>
        </p:spPr>
        <p:txBody>
          <a:bodyPr/>
          <a:lstStyle/>
          <a:p>
            <a:r>
              <a:rPr lang="en-US" altLang="zh-CN" dirty="0"/>
              <a:t>	</a:t>
            </a:r>
            <a:r>
              <a:rPr lang="en-US" altLang="zh-CN" dirty="0" smtClean="0"/>
              <a:t>5.3.3 </a:t>
            </a:r>
            <a:r>
              <a:rPr lang="zh-CN" altLang="en-US" dirty="0" smtClean="0"/>
              <a:t>准备数据：</a:t>
            </a:r>
            <a:r>
              <a:rPr lang="zh-CN" altLang="en-US" dirty="0"/>
              <a:t>创</a:t>
            </a:r>
            <a:r>
              <a:rPr lang="zh-CN" altLang="en-US" dirty="0" smtClean="0"/>
              <a:t>建词汇表</a:t>
            </a:r>
            <a:endParaRPr lang="zh-CN" altLang="en-US" dirty="0"/>
          </a:p>
        </p:txBody>
      </p:sp>
      <p:sp>
        <p:nvSpPr>
          <p:cNvPr id="5" name="矩形 4"/>
          <p:cNvSpPr/>
          <p:nvPr/>
        </p:nvSpPr>
        <p:spPr>
          <a:xfrm>
            <a:off x="618555" y="1268760"/>
            <a:ext cx="7848872" cy="452431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200000"/>
              </a:lnSpc>
            </a:pPr>
            <a:r>
              <a:rPr lang="zh-CN" altLang="en-US" b="1" dirty="0" smtClean="0">
                <a:latin typeface="+mj-ea"/>
                <a:ea typeface="+mj-ea"/>
              </a:rPr>
              <a:t>步骤 </a:t>
            </a:r>
            <a:r>
              <a:rPr lang="en-US" altLang="zh-CN" b="1" dirty="0">
                <a:latin typeface="+mj-ea"/>
                <a:ea typeface="+mj-ea"/>
              </a:rPr>
              <a:t>2</a:t>
            </a:r>
            <a:endParaRPr lang="en-US" altLang="zh-CN" b="1" dirty="0" smtClean="0">
              <a:latin typeface="+mj-ea"/>
              <a:ea typeface="+mj-ea"/>
            </a:endParaRPr>
          </a:p>
          <a:p>
            <a:pPr>
              <a:lnSpc>
                <a:spcPct val="200000"/>
              </a:lnSpc>
            </a:pPr>
            <a:r>
              <a:rPr lang="zh-CN" altLang="en-US" b="1" dirty="0" smtClean="0">
                <a:solidFill>
                  <a:schemeClr val="tx1"/>
                </a:solidFill>
                <a:latin typeface="+mj-ea"/>
                <a:ea typeface="+mj-ea"/>
              </a:rPr>
              <a:t>函数：</a:t>
            </a:r>
            <a:r>
              <a:rPr lang="en-US" altLang="zh-CN" b="1" dirty="0" smtClean="0">
                <a:solidFill>
                  <a:schemeClr val="tx1"/>
                </a:solidFill>
                <a:latin typeface="+mj-ea"/>
                <a:ea typeface="+mj-ea"/>
              </a:rPr>
              <a:t>create_vocab_list(data_set)</a:t>
            </a:r>
          </a:p>
          <a:p>
            <a:pPr>
              <a:lnSpc>
                <a:spcPct val="200000"/>
              </a:lnSpc>
            </a:pPr>
            <a:r>
              <a:rPr lang="zh-CN" altLang="en-US" b="1" dirty="0" smtClean="0">
                <a:solidFill>
                  <a:schemeClr val="tx1"/>
                </a:solidFill>
                <a:latin typeface="+mj-ea"/>
                <a:ea typeface="+mj-ea"/>
              </a:rPr>
              <a:t>说明：创</a:t>
            </a:r>
            <a:r>
              <a:rPr lang="zh-CN" altLang="en-US" b="1" dirty="0">
                <a:solidFill>
                  <a:schemeClr val="tx1"/>
                </a:solidFill>
                <a:latin typeface="+mj-ea"/>
                <a:ea typeface="+mj-ea"/>
              </a:rPr>
              <a:t>建一个包含在所有文档中出现的不重复词的列</a:t>
            </a:r>
            <a:r>
              <a:rPr lang="zh-CN" altLang="en-US" b="1" dirty="0" smtClean="0">
                <a:solidFill>
                  <a:schemeClr val="tx1"/>
                </a:solidFill>
                <a:latin typeface="+mj-ea"/>
                <a:ea typeface="+mj-ea"/>
              </a:rPr>
              <a:t>表</a:t>
            </a:r>
            <a:endParaRPr lang="en-US" altLang="zh-CN" b="1" dirty="0" smtClean="0">
              <a:solidFill>
                <a:schemeClr val="tx1"/>
              </a:solidFill>
              <a:latin typeface="+mj-ea"/>
              <a:ea typeface="+mj-ea"/>
            </a:endParaRPr>
          </a:p>
          <a:p>
            <a:pPr>
              <a:lnSpc>
                <a:spcPct val="200000"/>
              </a:lnSpc>
            </a:pPr>
            <a:r>
              <a:rPr lang="zh-CN" altLang="en-US" dirty="0" smtClean="0">
                <a:solidFill>
                  <a:schemeClr val="tx1"/>
                </a:solidFill>
                <a:latin typeface="+mj-ea"/>
                <a:ea typeface="+mj-ea"/>
              </a:rPr>
              <a:t>（将词</a:t>
            </a:r>
            <a:r>
              <a:rPr lang="zh-CN" altLang="en-US" dirty="0">
                <a:solidFill>
                  <a:schemeClr val="tx1"/>
                </a:solidFill>
                <a:latin typeface="+mj-ea"/>
                <a:ea typeface="+mj-ea"/>
              </a:rPr>
              <a:t>条列表输给</a:t>
            </a:r>
            <a:r>
              <a:rPr lang="en-US" altLang="zh-CN" dirty="0">
                <a:solidFill>
                  <a:schemeClr val="tx1"/>
                </a:solidFill>
                <a:latin typeface="+mj-ea"/>
                <a:ea typeface="+mj-ea"/>
              </a:rPr>
              <a:t>set</a:t>
            </a:r>
            <a:r>
              <a:rPr lang="zh-CN" altLang="en-US" dirty="0">
                <a:solidFill>
                  <a:schemeClr val="tx1"/>
                </a:solidFill>
                <a:latin typeface="+mj-ea"/>
                <a:ea typeface="+mj-ea"/>
              </a:rPr>
              <a:t>构造函数，</a:t>
            </a:r>
            <a:r>
              <a:rPr lang="en-US" altLang="zh-CN" dirty="0" smtClean="0">
                <a:solidFill>
                  <a:schemeClr val="tx1"/>
                </a:solidFill>
                <a:latin typeface="+mj-ea"/>
                <a:ea typeface="+mj-ea"/>
              </a:rPr>
              <a:t>set</a:t>
            </a:r>
            <a:r>
              <a:rPr lang="zh-CN" altLang="en-US" dirty="0" smtClean="0">
                <a:solidFill>
                  <a:schemeClr val="tx1"/>
                </a:solidFill>
                <a:latin typeface="+mj-ea"/>
                <a:ea typeface="+mj-ea"/>
              </a:rPr>
              <a:t>会</a:t>
            </a:r>
            <a:r>
              <a:rPr lang="zh-CN" altLang="en-US" dirty="0">
                <a:solidFill>
                  <a:schemeClr val="tx1"/>
                </a:solidFill>
                <a:latin typeface="+mj-ea"/>
                <a:ea typeface="+mj-ea"/>
              </a:rPr>
              <a:t>返回一个不重复词</a:t>
            </a:r>
            <a:r>
              <a:rPr lang="zh-CN" altLang="en-US" dirty="0" smtClean="0">
                <a:solidFill>
                  <a:schemeClr val="tx1"/>
                </a:solidFill>
                <a:latin typeface="+mj-ea"/>
                <a:ea typeface="+mj-ea"/>
              </a:rPr>
              <a:t>表）</a:t>
            </a:r>
            <a:endParaRPr lang="en-US" altLang="zh-CN" dirty="0" smtClean="0">
              <a:solidFill>
                <a:schemeClr val="tx1"/>
              </a:solidFill>
              <a:latin typeface="+mj-ea"/>
              <a:ea typeface="+mj-ea"/>
            </a:endParaRPr>
          </a:p>
          <a:p>
            <a:pPr>
              <a:lnSpc>
                <a:spcPct val="200000"/>
              </a:lnSpc>
            </a:pPr>
            <a:endParaRPr lang="en-US" altLang="zh-CN" dirty="0" smtClean="0">
              <a:solidFill>
                <a:schemeClr val="tx1"/>
              </a:solidFill>
              <a:latin typeface="+mj-ea"/>
              <a:ea typeface="+mj-ea"/>
            </a:endParaRPr>
          </a:p>
          <a:p>
            <a:pPr marL="342900" indent="-342900">
              <a:lnSpc>
                <a:spcPct val="200000"/>
              </a:lnSpc>
              <a:buFont typeface="+mj-lt"/>
              <a:buAutoNum type="arabicPeriod"/>
            </a:pPr>
            <a:r>
              <a:rPr lang="zh-CN" altLang="en-US" dirty="0" smtClean="0">
                <a:solidFill>
                  <a:schemeClr val="tx1"/>
                </a:solidFill>
                <a:latin typeface="+mj-ea"/>
                <a:ea typeface="+mj-ea"/>
              </a:rPr>
              <a:t>创</a:t>
            </a:r>
            <a:r>
              <a:rPr lang="zh-CN" altLang="en-US" dirty="0">
                <a:solidFill>
                  <a:schemeClr val="tx1"/>
                </a:solidFill>
                <a:latin typeface="+mj-ea"/>
                <a:ea typeface="+mj-ea"/>
              </a:rPr>
              <a:t>建一个空集</a:t>
            </a:r>
            <a:r>
              <a:rPr lang="zh-CN" altLang="en-US" dirty="0" smtClean="0">
                <a:solidFill>
                  <a:schemeClr val="tx1"/>
                </a:solidFill>
                <a:latin typeface="+mj-ea"/>
                <a:ea typeface="+mj-ea"/>
              </a:rPr>
              <a:t>合；</a:t>
            </a:r>
            <a:endParaRPr lang="en-US" altLang="zh-CN" dirty="0" smtClean="0">
              <a:solidFill>
                <a:schemeClr val="tx1"/>
              </a:solidFill>
              <a:latin typeface="+mj-ea"/>
              <a:ea typeface="+mj-ea"/>
            </a:endParaRPr>
          </a:p>
          <a:p>
            <a:pPr marL="342900" indent="-342900">
              <a:lnSpc>
                <a:spcPct val="200000"/>
              </a:lnSpc>
              <a:buFont typeface="+mj-lt"/>
              <a:buAutoNum type="arabicPeriod"/>
            </a:pPr>
            <a:r>
              <a:rPr lang="zh-CN" altLang="en-US" dirty="0" smtClean="0">
                <a:solidFill>
                  <a:schemeClr val="tx1"/>
                </a:solidFill>
                <a:latin typeface="+mj-ea"/>
                <a:ea typeface="+mj-ea"/>
              </a:rPr>
              <a:t>将</a:t>
            </a:r>
            <a:r>
              <a:rPr lang="zh-CN" altLang="en-US" dirty="0">
                <a:solidFill>
                  <a:schemeClr val="tx1"/>
                </a:solidFill>
                <a:latin typeface="+mj-ea"/>
                <a:ea typeface="+mj-ea"/>
              </a:rPr>
              <a:t>每篇文档返回的新词集合添加到该集合</a:t>
            </a:r>
            <a:r>
              <a:rPr lang="zh-CN" altLang="en-US" dirty="0" smtClean="0">
                <a:solidFill>
                  <a:schemeClr val="tx1"/>
                </a:solidFill>
                <a:latin typeface="+mj-ea"/>
                <a:ea typeface="+mj-ea"/>
              </a:rPr>
              <a:t>中；</a:t>
            </a:r>
            <a:endParaRPr lang="en-US" altLang="zh-CN" dirty="0">
              <a:solidFill>
                <a:schemeClr val="tx1"/>
              </a:solidFill>
              <a:latin typeface="+mj-ea"/>
              <a:ea typeface="+mj-ea"/>
            </a:endParaRPr>
          </a:p>
          <a:p>
            <a:pPr marL="342900" indent="-342900">
              <a:lnSpc>
                <a:spcPct val="200000"/>
              </a:lnSpc>
              <a:buFont typeface="+mj-lt"/>
              <a:buAutoNum type="arabicPeriod"/>
            </a:pPr>
            <a:r>
              <a:rPr lang="zh-CN" altLang="en-US" dirty="0" smtClean="0">
                <a:solidFill>
                  <a:schemeClr val="tx1"/>
                </a:solidFill>
                <a:latin typeface="+mj-ea"/>
                <a:ea typeface="+mj-ea"/>
              </a:rPr>
              <a:t>操</a:t>
            </a:r>
            <a:r>
              <a:rPr lang="zh-CN" altLang="en-US" dirty="0">
                <a:solidFill>
                  <a:schemeClr val="tx1"/>
                </a:solidFill>
                <a:latin typeface="+mj-ea"/>
                <a:ea typeface="+mj-ea"/>
              </a:rPr>
              <a:t>作符</a:t>
            </a:r>
            <a:r>
              <a:rPr lang="en-US" altLang="zh-CN" b="1" dirty="0">
                <a:solidFill>
                  <a:schemeClr val="tx1"/>
                </a:solidFill>
                <a:latin typeface="+mj-ea"/>
                <a:ea typeface="+mj-ea"/>
              </a:rPr>
              <a:t>|</a:t>
            </a:r>
            <a:r>
              <a:rPr lang="zh-CN" altLang="en-US" dirty="0">
                <a:solidFill>
                  <a:schemeClr val="tx1"/>
                </a:solidFill>
                <a:latin typeface="+mj-ea"/>
                <a:ea typeface="+mj-ea"/>
              </a:rPr>
              <a:t>用于求两个集合的并</a:t>
            </a:r>
            <a:r>
              <a:rPr lang="zh-CN" altLang="en-US" dirty="0" smtClean="0">
                <a:solidFill>
                  <a:schemeClr val="tx1"/>
                </a:solidFill>
                <a:latin typeface="+mj-ea"/>
                <a:ea typeface="+mj-ea"/>
              </a:rPr>
              <a:t>集</a:t>
            </a:r>
            <a:r>
              <a:rPr lang="zh-CN" altLang="en-US" dirty="0">
                <a:solidFill>
                  <a:schemeClr val="tx1"/>
                </a:solidFill>
                <a:latin typeface="+mj-ea"/>
                <a:ea typeface="+mj-ea"/>
              </a:rPr>
              <a:t>；</a:t>
            </a:r>
          </a:p>
        </p:txBody>
      </p:sp>
    </p:spTree>
    <p:extLst>
      <p:ext uri="{BB962C8B-B14F-4D97-AF65-F5344CB8AC3E}">
        <p14:creationId xmlns:p14="http://schemas.microsoft.com/office/powerpoint/2010/main" val="1534875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04856" cy="762000"/>
          </a:xfrm>
        </p:spPr>
        <p:txBody>
          <a:bodyPr/>
          <a:lstStyle/>
          <a:p>
            <a:r>
              <a:rPr lang="en-US" altLang="zh-CN" dirty="0"/>
              <a:t>	</a:t>
            </a:r>
            <a:r>
              <a:rPr lang="en-US" altLang="zh-CN" dirty="0" smtClean="0"/>
              <a:t>5.3.4 </a:t>
            </a:r>
            <a:r>
              <a:rPr lang="zh-CN" altLang="en-US" dirty="0" smtClean="0"/>
              <a:t>准备数据：将词汇表转换成向量</a:t>
            </a:r>
            <a:endParaRPr lang="zh-CN" altLang="en-US" dirty="0"/>
          </a:p>
        </p:txBody>
      </p:sp>
      <p:sp>
        <p:nvSpPr>
          <p:cNvPr id="5" name="矩形 4"/>
          <p:cNvSpPr/>
          <p:nvPr/>
        </p:nvSpPr>
        <p:spPr>
          <a:xfrm>
            <a:off x="618555" y="1268760"/>
            <a:ext cx="7848872" cy="452431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200000"/>
              </a:lnSpc>
            </a:pPr>
            <a:r>
              <a:rPr lang="zh-CN" altLang="en-US" b="1" dirty="0" smtClean="0">
                <a:latin typeface="+mj-ea"/>
                <a:ea typeface="+mj-ea"/>
              </a:rPr>
              <a:t>步骤 </a:t>
            </a:r>
            <a:r>
              <a:rPr lang="en-US" altLang="zh-CN" b="1" dirty="0" smtClean="0">
                <a:latin typeface="+mj-ea"/>
                <a:ea typeface="+mj-ea"/>
              </a:rPr>
              <a:t>3</a:t>
            </a:r>
          </a:p>
          <a:p>
            <a:pPr>
              <a:lnSpc>
                <a:spcPct val="200000"/>
              </a:lnSpc>
            </a:pPr>
            <a:r>
              <a:rPr lang="zh-CN" altLang="en-US" b="1" dirty="0" smtClean="0">
                <a:solidFill>
                  <a:schemeClr val="tx1"/>
                </a:solidFill>
                <a:latin typeface="+mj-ea"/>
                <a:ea typeface="+mj-ea"/>
              </a:rPr>
              <a:t>函数：</a:t>
            </a:r>
            <a:r>
              <a:rPr lang="en-US" altLang="zh-CN" b="1" dirty="0" smtClean="0">
                <a:solidFill>
                  <a:schemeClr val="tx1"/>
                </a:solidFill>
                <a:latin typeface="+mj-ea"/>
                <a:ea typeface="+mj-ea"/>
              </a:rPr>
              <a:t>set_of_words_to_vec()</a:t>
            </a:r>
          </a:p>
          <a:p>
            <a:pPr>
              <a:lnSpc>
                <a:spcPct val="200000"/>
              </a:lnSpc>
            </a:pPr>
            <a:r>
              <a:rPr lang="zh-CN" altLang="en-US" b="1" dirty="0" smtClean="0">
                <a:solidFill>
                  <a:schemeClr val="tx1"/>
                </a:solidFill>
                <a:latin typeface="+mj-ea"/>
                <a:ea typeface="+mj-ea"/>
              </a:rPr>
              <a:t>说明：该</a:t>
            </a:r>
            <a:r>
              <a:rPr lang="zh-CN" altLang="en-US" b="1" dirty="0">
                <a:solidFill>
                  <a:schemeClr val="tx1"/>
                </a:solidFill>
                <a:latin typeface="+mj-ea"/>
                <a:ea typeface="+mj-ea"/>
              </a:rPr>
              <a:t>函数的输入参数为词汇表及某个文档，输出的是文档向量，向量的每一元素为</a:t>
            </a:r>
            <a:r>
              <a:rPr lang="en-US" altLang="zh-CN" b="1" dirty="0">
                <a:solidFill>
                  <a:schemeClr val="tx1"/>
                </a:solidFill>
                <a:latin typeface="+mj-ea"/>
                <a:ea typeface="+mj-ea"/>
              </a:rPr>
              <a:t>1</a:t>
            </a:r>
            <a:r>
              <a:rPr lang="zh-CN" altLang="en-US" b="1" dirty="0">
                <a:solidFill>
                  <a:schemeClr val="tx1"/>
                </a:solidFill>
                <a:latin typeface="+mj-ea"/>
                <a:ea typeface="+mj-ea"/>
              </a:rPr>
              <a:t>或</a:t>
            </a:r>
            <a:r>
              <a:rPr lang="en-US" altLang="zh-CN" b="1" dirty="0">
                <a:solidFill>
                  <a:schemeClr val="tx1"/>
                </a:solidFill>
                <a:latin typeface="+mj-ea"/>
                <a:ea typeface="+mj-ea"/>
              </a:rPr>
              <a:t>0</a:t>
            </a:r>
            <a:r>
              <a:rPr lang="zh-CN" altLang="en-US" b="1" dirty="0">
                <a:solidFill>
                  <a:schemeClr val="tx1"/>
                </a:solidFill>
                <a:latin typeface="+mj-ea"/>
                <a:ea typeface="+mj-ea"/>
              </a:rPr>
              <a:t>，分别表示词汇表中的单词在输入文档中是否出</a:t>
            </a:r>
            <a:r>
              <a:rPr lang="zh-CN" altLang="en-US" b="1" dirty="0" smtClean="0">
                <a:solidFill>
                  <a:schemeClr val="tx1"/>
                </a:solidFill>
                <a:latin typeface="+mj-ea"/>
                <a:ea typeface="+mj-ea"/>
              </a:rPr>
              <a:t>现</a:t>
            </a:r>
            <a:r>
              <a:rPr lang="zh-CN" altLang="en-US" b="1" dirty="0">
                <a:solidFill>
                  <a:schemeClr val="tx1"/>
                </a:solidFill>
                <a:latin typeface="+mj-ea"/>
                <a:ea typeface="+mj-ea"/>
              </a:rPr>
              <a:t>；</a:t>
            </a:r>
            <a:endParaRPr lang="en-US" altLang="zh-CN" b="1" dirty="0" smtClean="0">
              <a:solidFill>
                <a:schemeClr val="tx1"/>
              </a:solidFill>
              <a:latin typeface="+mj-ea"/>
              <a:ea typeface="+mj-ea"/>
            </a:endParaRPr>
          </a:p>
          <a:p>
            <a:pPr>
              <a:lnSpc>
                <a:spcPct val="200000"/>
              </a:lnSpc>
            </a:pPr>
            <a:endParaRPr lang="en-US" altLang="zh-CN" dirty="0">
              <a:solidFill>
                <a:schemeClr val="tx1"/>
              </a:solidFill>
              <a:latin typeface="+mj-ea"/>
              <a:ea typeface="+mj-ea"/>
            </a:endParaRPr>
          </a:p>
          <a:p>
            <a:pPr marL="342900" indent="-342900">
              <a:lnSpc>
                <a:spcPct val="200000"/>
              </a:lnSpc>
              <a:buFont typeface="+mj-lt"/>
              <a:buAutoNum type="arabicPeriod"/>
            </a:pPr>
            <a:r>
              <a:rPr lang="zh-CN" altLang="en-US" dirty="0" smtClean="0">
                <a:solidFill>
                  <a:schemeClr val="tx1"/>
                </a:solidFill>
                <a:latin typeface="+mj-ea"/>
                <a:ea typeface="+mj-ea"/>
              </a:rPr>
              <a:t>创</a:t>
            </a:r>
            <a:r>
              <a:rPr lang="zh-CN" altLang="en-US" dirty="0">
                <a:solidFill>
                  <a:schemeClr val="tx1"/>
                </a:solidFill>
                <a:latin typeface="+mj-ea"/>
                <a:ea typeface="+mj-ea"/>
              </a:rPr>
              <a:t>建一个和词汇表等长的向量，并将其元素都设置为</a:t>
            </a:r>
            <a:r>
              <a:rPr lang="en-US" altLang="zh-CN" dirty="0" smtClean="0">
                <a:solidFill>
                  <a:schemeClr val="tx1"/>
                </a:solidFill>
                <a:latin typeface="+mj-ea"/>
                <a:ea typeface="+mj-ea"/>
              </a:rPr>
              <a:t>0</a:t>
            </a:r>
            <a:endParaRPr lang="en-US" altLang="zh-CN" dirty="0">
              <a:solidFill>
                <a:schemeClr val="tx1"/>
              </a:solidFill>
              <a:latin typeface="+mj-ea"/>
              <a:ea typeface="+mj-ea"/>
            </a:endParaRPr>
          </a:p>
          <a:p>
            <a:pPr marL="342900" indent="-342900">
              <a:lnSpc>
                <a:spcPct val="200000"/>
              </a:lnSpc>
              <a:buFont typeface="+mj-lt"/>
              <a:buAutoNum type="arabicPeriod"/>
            </a:pPr>
            <a:r>
              <a:rPr lang="zh-CN" altLang="en-US" dirty="0" smtClean="0">
                <a:solidFill>
                  <a:schemeClr val="tx1"/>
                </a:solidFill>
                <a:latin typeface="+mj-ea"/>
                <a:ea typeface="+mj-ea"/>
              </a:rPr>
              <a:t>遍</a:t>
            </a:r>
            <a:r>
              <a:rPr lang="zh-CN" altLang="en-US" dirty="0">
                <a:solidFill>
                  <a:schemeClr val="tx1"/>
                </a:solidFill>
                <a:latin typeface="+mj-ea"/>
                <a:ea typeface="+mj-ea"/>
              </a:rPr>
              <a:t>历文档中的所有单词，如果出现了词汇表中的单词，则将输出的文档向量中的对应值设</a:t>
            </a:r>
            <a:r>
              <a:rPr lang="zh-CN" altLang="en-US" dirty="0" smtClean="0">
                <a:solidFill>
                  <a:schemeClr val="tx1"/>
                </a:solidFill>
                <a:latin typeface="+mj-ea"/>
                <a:ea typeface="+mj-ea"/>
              </a:rPr>
              <a:t>为</a:t>
            </a:r>
            <a:r>
              <a:rPr lang="en-US" altLang="zh-CN" dirty="0" smtClean="0">
                <a:solidFill>
                  <a:schemeClr val="tx1"/>
                </a:solidFill>
                <a:latin typeface="+mj-ea"/>
                <a:ea typeface="+mj-ea"/>
              </a:rPr>
              <a:t>1</a:t>
            </a:r>
            <a:r>
              <a:rPr lang="zh-CN" altLang="en-US" dirty="0" smtClean="0">
                <a:solidFill>
                  <a:schemeClr val="tx1"/>
                </a:solidFill>
                <a:latin typeface="+mj-ea"/>
                <a:ea typeface="+mj-ea"/>
              </a:rPr>
              <a:t>；</a:t>
            </a:r>
            <a:endParaRPr lang="zh-CN" altLang="en-US" dirty="0">
              <a:solidFill>
                <a:schemeClr val="tx1"/>
              </a:solidFill>
              <a:latin typeface="+mj-ea"/>
              <a:ea typeface="+mj-ea"/>
            </a:endParaRPr>
          </a:p>
        </p:txBody>
      </p:sp>
    </p:spTree>
    <p:extLst>
      <p:ext uri="{BB962C8B-B14F-4D97-AF65-F5344CB8AC3E}">
        <p14:creationId xmlns:p14="http://schemas.microsoft.com/office/powerpoint/2010/main" val="3899481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zh-CN" altLang="en-US" sz="4000" dirty="0" smtClean="0">
                <a:latin typeface="微软雅黑" panose="020B0503020204020204" pitchFamily="34" charset="-122"/>
                <a:ea typeface="微软雅黑" panose="020B0503020204020204" pitchFamily="34" charset="-122"/>
              </a:rPr>
              <a:t>训练算法</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38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128792" cy="762000"/>
          </a:xfrm>
        </p:spPr>
        <p:txBody>
          <a:bodyPr/>
          <a:lstStyle/>
          <a:p>
            <a:r>
              <a:rPr lang="en-US" altLang="zh-CN" dirty="0"/>
              <a:t>	</a:t>
            </a:r>
            <a:r>
              <a:rPr lang="en-US" altLang="zh-CN" dirty="0" smtClean="0"/>
              <a:t>5.4.1 </a:t>
            </a:r>
            <a:r>
              <a:rPr lang="zh-CN" altLang="en-US" dirty="0" smtClean="0"/>
              <a:t>训</a:t>
            </a:r>
            <a:r>
              <a:rPr lang="zh-CN" altLang="en-US" dirty="0"/>
              <a:t>练算法：从词向量计算概率</a:t>
            </a:r>
          </a:p>
        </p:txBody>
      </p:sp>
      <p:pic>
        <p:nvPicPr>
          <p:cNvPr id="3" name="图片 2"/>
          <p:cNvPicPr>
            <a:picLocks noChangeAspect="1"/>
          </p:cNvPicPr>
          <p:nvPr/>
        </p:nvPicPr>
        <p:blipFill>
          <a:blip r:embed="rId3"/>
          <a:stretch>
            <a:fillRect/>
          </a:stretch>
        </p:blipFill>
        <p:spPr>
          <a:xfrm>
            <a:off x="4560748" y="1772816"/>
            <a:ext cx="4387398" cy="1096850"/>
          </a:xfrm>
          <a:prstGeom prst="rect">
            <a:avLst/>
          </a:prstGeom>
        </p:spPr>
      </p:pic>
      <p:pic>
        <p:nvPicPr>
          <p:cNvPr id="5" name="图片 4"/>
          <p:cNvPicPr>
            <a:picLocks noChangeAspect="1"/>
          </p:cNvPicPr>
          <p:nvPr/>
        </p:nvPicPr>
        <p:blipFill>
          <a:blip r:embed="rId4"/>
          <a:stretch>
            <a:fillRect/>
          </a:stretch>
        </p:blipFill>
        <p:spPr>
          <a:xfrm>
            <a:off x="797837" y="1772816"/>
            <a:ext cx="3414704" cy="1348808"/>
          </a:xfrm>
          <a:prstGeom prst="rect">
            <a:avLst/>
          </a:prstGeom>
        </p:spPr>
      </p:pic>
      <p:sp>
        <p:nvSpPr>
          <p:cNvPr id="6" name="右箭头 5"/>
          <p:cNvSpPr/>
          <p:nvPr/>
        </p:nvSpPr>
        <p:spPr bwMode="auto">
          <a:xfrm>
            <a:off x="4392270" y="2069213"/>
            <a:ext cx="359459" cy="504056"/>
          </a:xfrm>
          <a:prstGeom prst="rightArrow">
            <a:avLst/>
          </a:pr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endParaRPr>
          </a:p>
        </p:txBody>
      </p:sp>
      <p:sp>
        <p:nvSpPr>
          <p:cNvPr id="7" name="矩形 6"/>
          <p:cNvSpPr/>
          <p:nvPr/>
        </p:nvSpPr>
        <p:spPr>
          <a:xfrm>
            <a:off x="539552" y="3418981"/>
            <a:ext cx="7848871"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mj-ea"/>
                <a:ea typeface="+mj-ea"/>
              </a:rPr>
              <a:t>重写贝叶斯准则，将之前的</a:t>
            </a:r>
            <a:r>
              <a:rPr lang="en-US" altLang="zh-CN" dirty="0">
                <a:solidFill>
                  <a:srgbClr val="000000"/>
                </a:solidFill>
                <a:latin typeface="+mj-ea"/>
                <a:ea typeface="+mj-ea"/>
              </a:rPr>
              <a:t>x</a:t>
            </a:r>
            <a:r>
              <a:rPr lang="zh-CN" altLang="en-US" dirty="0">
                <a:solidFill>
                  <a:srgbClr val="000000"/>
                </a:solidFill>
                <a:latin typeface="+mj-ea"/>
                <a:ea typeface="+mj-ea"/>
              </a:rPr>
              <a:t>、</a:t>
            </a:r>
            <a:r>
              <a:rPr lang="en-US" altLang="zh-CN" dirty="0">
                <a:solidFill>
                  <a:srgbClr val="000000"/>
                </a:solidFill>
                <a:latin typeface="+mj-ea"/>
                <a:ea typeface="+mj-ea"/>
              </a:rPr>
              <a:t>y </a:t>
            </a:r>
            <a:r>
              <a:rPr lang="zh-CN" altLang="en-US" dirty="0">
                <a:solidFill>
                  <a:srgbClr val="000000"/>
                </a:solidFill>
                <a:latin typeface="+mj-ea"/>
                <a:ea typeface="+mj-ea"/>
              </a:rPr>
              <a:t>替换为</a:t>
            </a:r>
            <a:r>
              <a:rPr lang="en-US" altLang="zh-CN" b="1" dirty="0" smtClean="0">
                <a:solidFill>
                  <a:srgbClr val="000000"/>
                </a:solidFill>
                <a:latin typeface="+mj-ea"/>
                <a:ea typeface="+mj-ea"/>
              </a:rPr>
              <a:t>w</a:t>
            </a:r>
            <a:r>
              <a:rPr lang="zh-CN" altLang="en-US" dirty="0">
                <a:solidFill>
                  <a:srgbClr val="000000"/>
                </a:solidFill>
                <a:latin typeface="+mj-ea"/>
                <a:ea typeface="+mj-ea"/>
              </a:rPr>
              <a:t>；</a:t>
            </a:r>
            <a:endParaRPr lang="en-US" altLang="zh-CN" dirty="0" smtClean="0">
              <a:solidFill>
                <a:srgbClr val="000000"/>
              </a:solidFill>
              <a:latin typeface="+mj-ea"/>
              <a:ea typeface="+mj-ea"/>
            </a:endParaRPr>
          </a:p>
          <a:p>
            <a:pPr marL="285750" indent="-285750">
              <a:lnSpc>
                <a:spcPct val="150000"/>
              </a:lnSpc>
              <a:buFont typeface="Arial" panose="020B0604020202020204" pitchFamily="34" charset="0"/>
              <a:buChar char="•"/>
            </a:pPr>
            <a:r>
              <a:rPr lang="zh-CN" altLang="en-US" dirty="0" smtClean="0">
                <a:solidFill>
                  <a:srgbClr val="000000"/>
                </a:solidFill>
                <a:latin typeface="+mj-ea"/>
                <a:ea typeface="+mj-ea"/>
              </a:rPr>
              <a:t>粗</a:t>
            </a:r>
            <a:r>
              <a:rPr lang="zh-CN" altLang="en-US" dirty="0">
                <a:solidFill>
                  <a:srgbClr val="000000"/>
                </a:solidFill>
                <a:latin typeface="+mj-ea"/>
                <a:ea typeface="+mj-ea"/>
              </a:rPr>
              <a:t>体</a:t>
            </a:r>
            <a:r>
              <a:rPr lang="en-US" altLang="zh-CN" b="1" dirty="0">
                <a:solidFill>
                  <a:srgbClr val="000000"/>
                </a:solidFill>
                <a:latin typeface="+mj-ea"/>
                <a:ea typeface="+mj-ea"/>
              </a:rPr>
              <a:t>w</a:t>
            </a:r>
            <a:r>
              <a:rPr lang="zh-CN" altLang="en-US" dirty="0">
                <a:solidFill>
                  <a:srgbClr val="000000"/>
                </a:solidFill>
                <a:latin typeface="+mj-ea"/>
                <a:ea typeface="+mj-ea"/>
              </a:rPr>
              <a:t>表示这是一个向量，即它由多个数值组</a:t>
            </a:r>
            <a:r>
              <a:rPr lang="zh-CN" altLang="en-US" dirty="0" smtClean="0">
                <a:solidFill>
                  <a:srgbClr val="000000"/>
                </a:solidFill>
                <a:latin typeface="+mj-ea"/>
                <a:ea typeface="+mj-ea"/>
              </a:rPr>
              <a:t>成（数</a:t>
            </a:r>
            <a:r>
              <a:rPr lang="zh-CN" altLang="en-US" dirty="0">
                <a:solidFill>
                  <a:srgbClr val="000000"/>
                </a:solidFill>
                <a:latin typeface="+mj-ea"/>
                <a:ea typeface="+mj-ea"/>
              </a:rPr>
              <a:t>值个数与词汇表中的词个数相</a:t>
            </a:r>
            <a:r>
              <a:rPr lang="zh-CN" altLang="en-US" dirty="0" smtClean="0">
                <a:solidFill>
                  <a:srgbClr val="000000"/>
                </a:solidFill>
                <a:latin typeface="+mj-ea"/>
                <a:ea typeface="+mj-ea"/>
              </a:rPr>
              <a:t>同）；</a:t>
            </a:r>
            <a:endParaRPr lang="zh-CN" altLang="en-US" dirty="0">
              <a:latin typeface="+mj-ea"/>
              <a:ea typeface="+mj-ea"/>
            </a:endParaRPr>
          </a:p>
        </p:txBody>
      </p:sp>
    </p:spTree>
    <p:extLst>
      <p:ext uri="{BB962C8B-B14F-4D97-AF65-F5344CB8AC3E}">
        <p14:creationId xmlns:p14="http://schemas.microsoft.com/office/powerpoint/2010/main" val="2026992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128792" cy="762000"/>
          </a:xfrm>
        </p:spPr>
        <p:txBody>
          <a:bodyPr/>
          <a:lstStyle/>
          <a:p>
            <a:r>
              <a:rPr lang="en-US" altLang="zh-CN" dirty="0"/>
              <a:t>	</a:t>
            </a:r>
            <a:r>
              <a:rPr lang="en-US" altLang="zh-CN" dirty="0" smtClean="0"/>
              <a:t>5.4.2 </a:t>
            </a:r>
            <a:r>
              <a:rPr lang="zh-CN" altLang="en-US" dirty="0" smtClean="0"/>
              <a:t>训</a:t>
            </a:r>
            <a:r>
              <a:rPr lang="zh-CN" altLang="en-US" dirty="0"/>
              <a:t>练算法</a:t>
            </a:r>
            <a:r>
              <a:rPr lang="zh-CN" altLang="en-US" dirty="0" smtClean="0"/>
              <a:t>：计算概率方法</a:t>
            </a:r>
            <a:endParaRPr lang="zh-CN" altLang="en-US" dirty="0"/>
          </a:p>
        </p:txBody>
      </p:sp>
      <p:pic>
        <p:nvPicPr>
          <p:cNvPr id="3" name="图片 2"/>
          <p:cNvPicPr>
            <a:picLocks noChangeAspect="1"/>
          </p:cNvPicPr>
          <p:nvPr/>
        </p:nvPicPr>
        <p:blipFill>
          <a:blip r:embed="rId3"/>
          <a:stretch>
            <a:fillRect/>
          </a:stretch>
        </p:blipFill>
        <p:spPr>
          <a:xfrm>
            <a:off x="539552" y="993640"/>
            <a:ext cx="4387398" cy="1096850"/>
          </a:xfrm>
          <a:prstGeom prst="rect">
            <a:avLst/>
          </a:prstGeom>
        </p:spPr>
      </p:pic>
      <p:sp>
        <p:nvSpPr>
          <p:cNvPr id="7" name="矩形 6"/>
          <p:cNvSpPr/>
          <p:nvPr/>
        </p:nvSpPr>
        <p:spPr>
          <a:xfrm>
            <a:off x="539552" y="2311808"/>
            <a:ext cx="8280920" cy="1754326"/>
          </a:xfrm>
          <a:prstGeom prst="rect">
            <a:avLst/>
          </a:prstGeom>
        </p:spPr>
        <p:txBody>
          <a:bodyPr wrap="square">
            <a:spAutoFit/>
          </a:bodyPr>
          <a:lstStyle/>
          <a:p>
            <a:pPr>
              <a:lnSpc>
                <a:spcPct val="150000"/>
              </a:lnSpc>
            </a:pPr>
            <a:r>
              <a:rPr lang="en-US" altLang="zh-CN" b="1" dirty="0">
                <a:solidFill>
                  <a:srgbClr val="000000"/>
                </a:solidFill>
                <a:latin typeface="+mj-ea"/>
              </a:rPr>
              <a:t>p(ci</a:t>
            </a:r>
            <a:r>
              <a:rPr lang="en-US" altLang="zh-CN" b="1" dirty="0" smtClean="0">
                <a:solidFill>
                  <a:srgbClr val="000000"/>
                </a:solidFill>
                <a:latin typeface="+mj-ea"/>
              </a:rPr>
              <a:t>) </a:t>
            </a:r>
            <a:r>
              <a:rPr lang="zh-CN" altLang="en-US" b="1" dirty="0" smtClean="0">
                <a:solidFill>
                  <a:srgbClr val="000000"/>
                </a:solidFill>
                <a:latin typeface="+mj-ea"/>
              </a:rPr>
              <a:t>：</a:t>
            </a:r>
            <a:r>
              <a:rPr lang="zh-CN" altLang="en-US" dirty="0" smtClean="0">
                <a:solidFill>
                  <a:srgbClr val="000000"/>
                </a:solidFill>
                <a:latin typeface="+mj-ea"/>
                <a:ea typeface="+mj-ea"/>
              </a:rPr>
              <a:t>通</a:t>
            </a:r>
            <a:r>
              <a:rPr lang="zh-CN" altLang="en-US" dirty="0">
                <a:solidFill>
                  <a:srgbClr val="000000"/>
                </a:solidFill>
                <a:latin typeface="+mj-ea"/>
                <a:ea typeface="+mj-ea"/>
              </a:rPr>
              <a:t>过类别</a:t>
            </a:r>
            <a:r>
              <a:rPr lang="en-US" altLang="zh-CN" dirty="0">
                <a:solidFill>
                  <a:srgbClr val="000000"/>
                </a:solidFill>
                <a:latin typeface="+mj-ea"/>
                <a:ea typeface="+mj-ea"/>
              </a:rPr>
              <a:t>i</a:t>
            </a:r>
            <a:r>
              <a:rPr lang="zh-CN" altLang="en-US" dirty="0">
                <a:solidFill>
                  <a:srgbClr val="000000"/>
                </a:solidFill>
                <a:latin typeface="+mj-ea"/>
                <a:ea typeface="+mj-ea"/>
              </a:rPr>
              <a:t>（侮辱性留言或非侮辱性留言）中文档数除以总的文档数来计算概</a:t>
            </a:r>
            <a:r>
              <a:rPr lang="zh-CN" altLang="en-US" dirty="0" smtClean="0">
                <a:solidFill>
                  <a:srgbClr val="000000"/>
                </a:solidFill>
                <a:latin typeface="+mj-ea"/>
                <a:ea typeface="+mj-ea"/>
              </a:rPr>
              <a:t>率。</a:t>
            </a:r>
            <a:endParaRPr lang="en-US" altLang="zh-CN" dirty="0" smtClean="0">
              <a:solidFill>
                <a:srgbClr val="000000"/>
              </a:solidFill>
              <a:latin typeface="+mj-ea"/>
              <a:ea typeface="+mj-ea"/>
            </a:endParaRPr>
          </a:p>
          <a:p>
            <a:pPr>
              <a:lnSpc>
                <a:spcPct val="150000"/>
              </a:lnSpc>
            </a:pPr>
            <a:r>
              <a:rPr lang="en-US" altLang="zh-CN" b="1" dirty="0" smtClean="0">
                <a:solidFill>
                  <a:srgbClr val="000000"/>
                </a:solidFill>
                <a:latin typeface="+mj-ea"/>
                <a:ea typeface="+mj-ea"/>
              </a:rPr>
              <a:t>p(w|ci)</a:t>
            </a:r>
            <a:r>
              <a:rPr lang="zh-CN" altLang="en-US" b="1" dirty="0" smtClean="0">
                <a:solidFill>
                  <a:srgbClr val="000000"/>
                </a:solidFill>
                <a:latin typeface="+mj-ea"/>
                <a:ea typeface="+mj-ea"/>
              </a:rPr>
              <a:t>：</a:t>
            </a:r>
            <a:r>
              <a:rPr lang="zh-CN" altLang="en-US" dirty="0" smtClean="0">
                <a:solidFill>
                  <a:srgbClr val="000000"/>
                </a:solidFill>
                <a:latin typeface="+mj-ea"/>
                <a:ea typeface="+mj-ea"/>
              </a:rPr>
              <a:t>如</a:t>
            </a:r>
            <a:r>
              <a:rPr lang="zh-CN" altLang="en-US" dirty="0">
                <a:solidFill>
                  <a:srgbClr val="000000"/>
                </a:solidFill>
                <a:latin typeface="+mj-ea"/>
                <a:ea typeface="+mj-ea"/>
              </a:rPr>
              <a:t>果将</a:t>
            </a:r>
            <a:r>
              <a:rPr lang="en-US" altLang="zh-CN" dirty="0">
                <a:solidFill>
                  <a:srgbClr val="000000"/>
                </a:solidFill>
                <a:latin typeface="+mj-ea"/>
                <a:ea typeface="+mj-ea"/>
              </a:rPr>
              <a:t>w</a:t>
            </a:r>
            <a:r>
              <a:rPr lang="zh-CN" altLang="en-US" dirty="0">
                <a:solidFill>
                  <a:srgbClr val="000000"/>
                </a:solidFill>
                <a:latin typeface="+mj-ea"/>
                <a:ea typeface="+mj-ea"/>
              </a:rPr>
              <a:t>展开为一个个独立特征，那</a:t>
            </a:r>
            <a:r>
              <a:rPr lang="zh-CN" altLang="en-US" dirty="0" smtClean="0">
                <a:solidFill>
                  <a:srgbClr val="000000"/>
                </a:solidFill>
                <a:latin typeface="+mj-ea"/>
                <a:ea typeface="+mj-ea"/>
              </a:rPr>
              <a:t>么</a:t>
            </a:r>
            <a:r>
              <a:rPr lang="en-US" altLang="zh-CN" dirty="0">
                <a:solidFill>
                  <a:srgbClr val="000000"/>
                </a:solidFill>
                <a:latin typeface="+mj-ea"/>
              </a:rPr>
              <a:t>p(w|ci) </a:t>
            </a:r>
            <a:r>
              <a:rPr lang="en-US" altLang="zh-CN" dirty="0" smtClean="0">
                <a:solidFill>
                  <a:srgbClr val="000000"/>
                </a:solidFill>
                <a:latin typeface="+mj-ea"/>
              </a:rPr>
              <a:t>= </a:t>
            </a:r>
            <a:r>
              <a:rPr lang="en-US" altLang="zh-CN" dirty="0" smtClean="0">
                <a:solidFill>
                  <a:srgbClr val="000000"/>
                </a:solidFill>
                <a:latin typeface="+mj-ea"/>
                <a:ea typeface="+mj-ea"/>
              </a:rPr>
              <a:t>p(w0,w1,w2</a:t>
            </a:r>
            <a:r>
              <a:rPr lang="en-US" altLang="zh-CN" dirty="0">
                <a:solidFill>
                  <a:srgbClr val="000000"/>
                </a:solidFill>
                <a:latin typeface="+mj-ea"/>
                <a:ea typeface="+mj-ea"/>
              </a:rPr>
              <a:t>..</a:t>
            </a:r>
            <a:r>
              <a:rPr lang="en-US" altLang="zh-CN" dirty="0" smtClean="0">
                <a:solidFill>
                  <a:srgbClr val="000000"/>
                </a:solidFill>
                <a:latin typeface="+mj-ea"/>
                <a:ea typeface="+mj-ea"/>
              </a:rPr>
              <a:t>wN|ci</a:t>
            </a:r>
            <a:r>
              <a:rPr lang="zh-CN" altLang="en-US" dirty="0" smtClean="0">
                <a:solidFill>
                  <a:srgbClr val="000000"/>
                </a:solidFill>
                <a:latin typeface="+mj-ea"/>
                <a:ea typeface="+mj-ea"/>
              </a:rPr>
              <a:t>）</a:t>
            </a:r>
            <a:r>
              <a:rPr lang="zh-CN" altLang="en-US" i="1" dirty="0" smtClean="0">
                <a:solidFill>
                  <a:srgbClr val="000000"/>
                </a:solidFill>
                <a:latin typeface="+mj-ea"/>
                <a:ea typeface="+mj-ea"/>
              </a:rPr>
              <a:t>（</a:t>
            </a:r>
            <a:r>
              <a:rPr lang="zh-CN" altLang="en-US" i="1" dirty="0">
                <a:solidFill>
                  <a:srgbClr val="000000"/>
                </a:solidFill>
                <a:latin typeface="+mj-ea"/>
              </a:rPr>
              <a:t>朴素贝叶斯假</a:t>
            </a:r>
            <a:r>
              <a:rPr lang="zh-CN" altLang="en-US" i="1" dirty="0" smtClean="0">
                <a:solidFill>
                  <a:srgbClr val="000000"/>
                </a:solidFill>
                <a:latin typeface="+mj-ea"/>
              </a:rPr>
              <a:t>设</a:t>
            </a:r>
            <a:r>
              <a:rPr lang="zh-CN" altLang="en-US" i="1" dirty="0" smtClean="0">
                <a:solidFill>
                  <a:srgbClr val="000000"/>
                </a:solidFill>
                <a:latin typeface="+mj-ea"/>
                <a:ea typeface="+mj-ea"/>
              </a:rPr>
              <a:t>）</a:t>
            </a:r>
            <a:endParaRPr lang="zh-CN" altLang="en-US" i="1" dirty="0">
              <a:latin typeface="+mj-ea"/>
              <a:ea typeface="+mj-ea"/>
            </a:endParaRPr>
          </a:p>
        </p:txBody>
      </p:sp>
    </p:spTree>
    <p:extLst>
      <p:ext uri="{BB962C8B-B14F-4D97-AF65-F5344CB8AC3E}">
        <p14:creationId xmlns:p14="http://schemas.microsoft.com/office/powerpoint/2010/main" val="1453910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128792" cy="762000"/>
          </a:xfrm>
        </p:spPr>
        <p:txBody>
          <a:bodyPr/>
          <a:lstStyle/>
          <a:p>
            <a:r>
              <a:rPr lang="en-US" altLang="zh-CN" dirty="0"/>
              <a:t>	</a:t>
            </a:r>
            <a:r>
              <a:rPr lang="en-US" altLang="zh-CN" dirty="0" smtClean="0"/>
              <a:t>5.4.3 </a:t>
            </a:r>
            <a:r>
              <a:rPr lang="zh-CN" altLang="en-US" dirty="0" smtClean="0"/>
              <a:t>训</a:t>
            </a:r>
            <a:r>
              <a:rPr lang="zh-CN" altLang="en-US" dirty="0"/>
              <a:t>练算法</a:t>
            </a:r>
            <a:r>
              <a:rPr lang="zh-CN" altLang="en-US" dirty="0" smtClean="0"/>
              <a:t>：伪代码说明</a:t>
            </a:r>
            <a:endParaRPr lang="zh-CN" altLang="en-US" dirty="0"/>
          </a:p>
        </p:txBody>
      </p:sp>
      <p:sp>
        <p:nvSpPr>
          <p:cNvPr id="8" name="矩形 7"/>
          <p:cNvSpPr/>
          <p:nvPr/>
        </p:nvSpPr>
        <p:spPr>
          <a:xfrm>
            <a:off x="755576" y="1124744"/>
            <a:ext cx="7344816" cy="4662815"/>
          </a:xfrm>
          <a:prstGeom prst="rect">
            <a:avLst/>
          </a:prstGeom>
        </p:spPr>
        <p:txBody>
          <a:bodyPr wrap="square">
            <a:spAutoFit/>
          </a:bodyPr>
          <a:lstStyle/>
          <a:p>
            <a:pPr>
              <a:lnSpc>
                <a:spcPct val="150000"/>
              </a:lnSpc>
            </a:pPr>
            <a:r>
              <a:rPr lang="zh-CN" altLang="en-US" dirty="0" smtClean="0">
                <a:latin typeface="+mj-ea"/>
                <a:ea typeface="+mj-ea"/>
              </a:rPr>
              <a:t>计算方法伪代码：</a:t>
            </a:r>
            <a:endParaRPr lang="en-US" altLang="zh-CN" dirty="0" smtClean="0">
              <a:latin typeface="+mj-ea"/>
              <a:ea typeface="+mj-ea"/>
            </a:endParaRPr>
          </a:p>
          <a:p>
            <a:pPr>
              <a:lnSpc>
                <a:spcPct val="150000"/>
              </a:lnSpc>
            </a:pPr>
            <a:endParaRPr lang="en-US" altLang="zh-CN" dirty="0">
              <a:latin typeface="+mj-ea"/>
              <a:ea typeface="+mj-ea"/>
            </a:endParaRPr>
          </a:p>
          <a:p>
            <a:pPr>
              <a:lnSpc>
                <a:spcPct val="150000"/>
              </a:lnSpc>
            </a:pPr>
            <a:r>
              <a:rPr lang="zh-CN" altLang="en-US" b="1" dirty="0">
                <a:latin typeface="+mj-ea"/>
                <a:ea typeface="+mj-ea"/>
              </a:rPr>
              <a:t>计算每个类别中的文档数目</a:t>
            </a:r>
          </a:p>
          <a:p>
            <a:pPr>
              <a:lnSpc>
                <a:spcPct val="150000"/>
              </a:lnSpc>
            </a:pPr>
            <a:r>
              <a:rPr lang="zh-CN" altLang="en-US" dirty="0">
                <a:latin typeface="+mj-ea"/>
                <a:ea typeface="+mj-ea"/>
              </a:rPr>
              <a:t>对每篇训练文档：</a:t>
            </a:r>
          </a:p>
          <a:p>
            <a:pPr>
              <a:lnSpc>
                <a:spcPct val="150000"/>
              </a:lnSpc>
            </a:pPr>
            <a:r>
              <a:rPr lang="zh-CN" altLang="en-US" dirty="0">
                <a:latin typeface="+mj-ea"/>
                <a:ea typeface="+mj-ea"/>
              </a:rPr>
              <a:t>    对每个类别： </a:t>
            </a:r>
          </a:p>
          <a:p>
            <a:pPr>
              <a:lnSpc>
                <a:spcPct val="150000"/>
              </a:lnSpc>
            </a:pPr>
            <a:r>
              <a:rPr lang="zh-CN" altLang="en-US" dirty="0">
                <a:latin typeface="+mj-ea"/>
                <a:ea typeface="+mj-ea"/>
              </a:rPr>
              <a:t>        如果词条出现在文档中→ 增加该词条的计数值</a:t>
            </a:r>
          </a:p>
          <a:p>
            <a:pPr>
              <a:lnSpc>
                <a:spcPct val="150000"/>
              </a:lnSpc>
            </a:pPr>
            <a:r>
              <a:rPr lang="zh-CN" altLang="en-US" dirty="0">
                <a:latin typeface="+mj-ea"/>
                <a:ea typeface="+mj-ea"/>
              </a:rPr>
              <a:t>        增加所有词条的计数值</a:t>
            </a:r>
          </a:p>
          <a:p>
            <a:pPr>
              <a:lnSpc>
                <a:spcPct val="150000"/>
              </a:lnSpc>
            </a:pPr>
            <a:r>
              <a:rPr lang="zh-CN" altLang="en-US" dirty="0">
                <a:latin typeface="+mj-ea"/>
                <a:ea typeface="+mj-ea"/>
              </a:rPr>
              <a:t>    对每个类别：</a:t>
            </a:r>
          </a:p>
          <a:p>
            <a:pPr>
              <a:lnSpc>
                <a:spcPct val="150000"/>
              </a:lnSpc>
            </a:pPr>
            <a:r>
              <a:rPr lang="zh-CN" altLang="en-US" dirty="0">
                <a:latin typeface="+mj-ea"/>
                <a:ea typeface="+mj-ea"/>
              </a:rPr>
              <a:t>        对每个词条：</a:t>
            </a:r>
          </a:p>
          <a:p>
            <a:pPr>
              <a:lnSpc>
                <a:spcPct val="150000"/>
              </a:lnSpc>
            </a:pPr>
            <a:r>
              <a:rPr lang="zh-CN" altLang="en-US" dirty="0">
                <a:latin typeface="+mj-ea"/>
                <a:ea typeface="+mj-ea"/>
              </a:rPr>
              <a:t>            将该词条的数目除以总词条数目得到条件概率</a:t>
            </a:r>
          </a:p>
          <a:p>
            <a:pPr>
              <a:lnSpc>
                <a:spcPct val="150000"/>
              </a:lnSpc>
            </a:pPr>
            <a:r>
              <a:rPr lang="zh-CN" altLang="en-US" dirty="0">
                <a:latin typeface="+mj-ea"/>
                <a:ea typeface="+mj-ea"/>
              </a:rPr>
              <a:t>    返回每个类别的条件概率</a:t>
            </a:r>
          </a:p>
        </p:txBody>
      </p:sp>
    </p:spTree>
    <p:extLst>
      <p:ext uri="{BB962C8B-B14F-4D97-AF65-F5344CB8AC3E}">
        <p14:creationId xmlns:p14="http://schemas.microsoft.com/office/powerpoint/2010/main" val="91431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a:latin typeface="微软雅黑" panose="020B0503020204020204" pitchFamily="34" charset="-122"/>
                <a:ea typeface="微软雅黑" panose="020B0503020204020204" pitchFamily="34" charset="-122"/>
              </a:rPr>
              <a:t>1</a:t>
            </a:r>
            <a:r>
              <a:rPr lang="en-US" altLang="zh-CN" sz="4000" dirty="0" smtClean="0">
                <a:latin typeface="微软雅黑" panose="020B0503020204020204" pitchFamily="34" charset="-122"/>
                <a:ea typeface="微软雅黑" panose="020B0503020204020204" pitchFamily="34" charset="-122"/>
              </a:rPr>
              <a:t>. </a:t>
            </a:r>
            <a:r>
              <a:rPr lang="zh-CN" altLang="en-US" sz="4000" dirty="0" smtClean="0">
                <a:latin typeface="微软雅黑" panose="020B0503020204020204" pitchFamily="34" charset="-122"/>
                <a:ea typeface="微软雅黑" panose="020B0503020204020204" pitchFamily="34" charset="-122"/>
              </a:rPr>
              <a:t>主要内容</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6875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128792" cy="762000"/>
          </a:xfrm>
        </p:spPr>
        <p:txBody>
          <a:bodyPr/>
          <a:lstStyle/>
          <a:p>
            <a:r>
              <a:rPr lang="en-US" altLang="zh-CN" dirty="0"/>
              <a:t>	</a:t>
            </a:r>
            <a:r>
              <a:rPr lang="en-US" altLang="zh-CN" dirty="0" smtClean="0"/>
              <a:t>5.4.4 </a:t>
            </a:r>
            <a:r>
              <a:rPr lang="zh-CN" altLang="en-US" dirty="0" smtClean="0"/>
              <a:t>训</a:t>
            </a:r>
            <a:r>
              <a:rPr lang="zh-CN" altLang="en-US" dirty="0"/>
              <a:t>练算法</a:t>
            </a:r>
            <a:r>
              <a:rPr lang="zh-CN" altLang="en-US" dirty="0" smtClean="0"/>
              <a:t>：实现步骤</a:t>
            </a:r>
            <a:endParaRPr lang="zh-CN" altLang="en-US" dirty="0"/>
          </a:p>
        </p:txBody>
      </p:sp>
      <p:sp>
        <p:nvSpPr>
          <p:cNvPr id="8" name="矩形 7"/>
          <p:cNvSpPr/>
          <p:nvPr/>
        </p:nvSpPr>
        <p:spPr>
          <a:xfrm>
            <a:off x="755576" y="1124744"/>
            <a:ext cx="7344816" cy="5078313"/>
          </a:xfrm>
          <a:prstGeom prst="rect">
            <a:avLst/>
          </a:prstGeom>
        </p:spPr>
        <p:txBody>
          <a:bodyPr wrap="square">
            <a:spAutoFit/>
          </a:bodyPr>
          <a:lstStyle/>
          <a:p>
            <a:pPr>
              <a:lnSpc>
                <a:spcPct val="150000"/>
              </a:lnSpc>
            </a:pPr>
            <a:r>
              <a:rPr lang="zh-CN" altLang="en-US" b="1" dirty="0" smtClean="0">
                <a:latin typeface="+mj-ea"/>
                <a:ea typeface="+mj-ea"/>
              </a:rPr>
              <a:t>步骤：</a:t>
            </a:r>
            <a:endParaRPr lang="en-US" altLang="zh-CN" b="1" dirty="0" smtClean="0">
              <a:latin typeface="+mj-ea"/>
              <a:ea typeface="+mj-ea"/>
            </a:endParaRPr>
          </a:p>
          <a:p>
            <a:pPr>
              <a:lnSpc>
                <a:spcPct val="150000"/>
              </a:lnSpc>
            </a:pPr>
            <a:r>
              <a:rPr lang="zh-CN" altLang="en-US" dirty="0">
                <a:latin typeface="+mj-ea"/>
                <a:ea typeface="+mj-ea"/>
              </a:rPr>
              <a:t>函</a:t>
            </a:r>
            <a:r>
              <a:rPr lang="zh-CN" altLang="en-US" dirty="0" smtClean="0">
                <a:latin typeface="+mj-ea"/>
                <a:ea typeface="+mj-ea"/>
              </a:rPr>
              <a:t>数：</a:t>
            </a:r>
            <a:r>
              <a:rPr lang="en-US" altLang="zh-CN" dirty="0" smtClean="0">
                <a:latin typeface="+mj-ea"/>
                <a:ea typeface="+mj-ea"/>
              </a:rPr>
              <a:t>train_nb(train_data_set, train_category)</a:t>
            </a:r>
          </a:p>
          <a:p>
            <a:pPr marL="342900" indent="-342900">
              <a:lnSpc>
                <a:spcPct val="150000"/>
              </a:lnSpc>
              <a:buFont typeface="+mj-lt"/>
              <a:buAutoNum type="arabicPeriod"/>
            </a:pPr>
            <a:r>
              <a:rPr lang="en-US" altLang="zh-CN" dirty="0" smtClean="0">
                <a:latin typeface="+mj-ea"/>
                <a:ea typeface="+mj-ea"/>
              </a:rPr>
              <a:t>Train_size = </a:t>
            </a:r>
            <a:r>
              <a:rPr lang="zh-CN" altLang="en-US" dirty="0" smtClean="0">
                <a:latin typeface="+mj-ea"/>
                <a:ea typeface="+mj-ea"/>
              </a:rPr>
              <a:t>获取训练集</a:t>
            </a:r>
            <a:r>
              <a:rPr lang="en-US" altLang="zh-CN" dirty="0" smtClean="0">
                <a:latin typeface="+mj-ea"/>
                <a:ea typeface="+mj-ea"/>
              </a:rPr>
              <a:t>size</a:t>
            </a:r>
          </a:p>
          <a:p>
            <a:pPr marL="342900" indent="-342900">
              <a:lnSpc>
                <a:spcPct val="150000"/>
              </a:lnSpc>
              <a:buFont typeface="+mj-lt"/>
              <a:buAutoNum type="arabicPeriod"/>
            </a:pPr>
            <a:r>
              <a:rPr lang="en-US" altLang="zh-CN" dirty="0" smtClean="0">
                <a:latin typeface="+mj-ea"/>
                <a:ea typeface="+mj-ea"/>
              </a:rPr>
              <a:t>Num_words =</a:t>
            </a:r>
            <a:r>
              <a:rPr lang="zh-CN" altLang="en-US" dirty="0" smtClean="0">
                <a:latin typeface="+mj-ea"/>
                <a:ea typeface="+mj-ea"/>
              </a:rPr>
              <a:t>统计单词数量</a:t>
            </a:r>
            <a:endParaRPr lang="en-US" altLang="zh-CN" dirty="0" smtClean="0">
              <a:latin typeface="+mj-ea"/>
              <a:ea typeface="+mj-ea"/>
            </a:endParaRPr>
          </a:p>
          <a:p>
            <a:pPr marL="342900" indent="-342900">
              <a:lnSpc>
                <a:spcPct val="150000"/>
              </a:lnSpc>
              <a:buFont typeface="+mj-lt"/>
              <a:buAutoNum type="arabicPeriod"/>
            </a:pPr>
            <a:r>
              <a:rPr lang="en-US" altLang="zh-CN" dirty="0" smtClean="0">
                <a:latin typeface="+mj-ea"/>
                <a:ea typeface="+mj-ea"/>
              </a:rPr>
              <a:t>P_abusive = </a:t>
            </a:r>
            <a:r>
              <a:rPr lang="zh-CN" altLang="en-US" dirty="0" smtClean="0">
                <a:latin typeface="+mj-ea"/>
                <a:ea typeface="+mj-ea"/>
              </a:rPr>
              <a:t>训练分类值（</a:t>
            </a:r>
            <a:r>
              <a:rPr lang="en-US" altLang="zh-CN" dirty="0" smtClean="0">
                <a:latin typeface="+mj-ea"/>
                <a:ea typeface="+mj-ea"/>
              </a:rPr>
              <a:t>0</a:t>
            </a:r>
            <a:r>
              <a:rPr lang="zh-CN" altLang="en-US" dirty="0" smtClean="0">
                <a:latin typeface="+mj-ea"/>
                <a:ea typeface="+mj-ea"/>
              </a:rPr>
              <a:t>：</a:t>
            </a:r>
            <a:r>
              <a:rPr lang="en-US" altLang="zh-CN" dirty="0" smtClean="0">
                <a:latin typeface="+mj-ea"/>
                <a:ea typeface="+mj-ea"/>
              </a:rPr>
              <a:t>1</a:t>
            </a:r>
            <a:r>
              <a:rPr lang="zh-CN" altLang="en-US" dirty="0" smtClean="0">
                <a:latin typeface="+mj-ea"/>
                <a:ea typeface="+mj-ea"/>
              </a:rPr>
              <a:t>）求合 </a:t>
            </a:r>
            <a:r>
              <a:rPr lang="en-US" altLang="zh-CN" dirty="0" smtClean="0">
                <a:latin typeface="+mj-ea"/>
                <a:ea typeface="+mj-ea"/>
              </a:rPr>
              <a:t>/ Train_size</a:t>
            </a:r>
          </a:p>
          <a:p>
            <a:pPr marL="342900" indent="-342900">
              <a:lnSpc>
                <a:spcPct val="150000"/>
              </a:lnSpc>
              <a:buFont typeface="+mj-lt"/>
              <a:buAutoNum type="arabicPeriod"/>
            </a:pPr>
            <a:r>
              <a:rPr lang="en-US" altLang="zh-CN" dirty="0" smtClean="0">
                <a:latin typeface="+mj-ea"/>
                <a:ea typeface="+mj-ea"/>
              </a:rPr>
              <a:t>P_0_num, P_1_num = </a:t>
            </a:r>
            <a:r>
              <a:rPr lang="zh-CN" altLang="en-US" dirty="0" smtClean="0">
                <a:latin typeface="+mj-ea"/>
                <a:ea typeface="+mj-ea"/>
              </a:rPr>
              <a:t>使用</a:t>
            </a:r>
            <a:r>
              <a:rPr lang="en-US" altLang="zh-CN" dirty="0" smtClean="0">
                <a:latin typeface="+mj-ea"/>
                <a:ea typeface="+mj-ea"/>
              </a:rPr>
              <a:t>zeros</a:t>
            </a:r>
            <a:r>
              <a:rPr lang="zh-CN" altLang="en-US" dirty="0" smtClean="0">
                <a:latin typeface="+mj-ea"/>
                <a:ea typeface="+mj-ea"/>
              </a:rPr>
              <a:t>（</a:t>
            </a:r>
            <a:r>
              <a:rPr lang="en-US" altLang="zh-CN" dirty="0" smtClean="0">
                <a:latin typeface="+mj-ea"/>
                <a:ea typeface="+mj-ea"/>
              </a:rPr>
              <a:t>num_words</a:t>
            </a:r>
            <a:r>
              <a:rPr lang="zh-CN" altLang="en-US" dirty="0" smtClean="0">
                <a:latin typeface="+mj-ea"/>
                <a:ea typeface="+mj-ea"/>
              </a:rPr>
              <a:t>）</a:t>
            </a:r>
            <a:r>
              <a:rPr lang="en-US" altLang="zh-CN" dirty="0" smtClean="0">
                <a:latin typeface="+mj-ea"/>
                <a:ea typeface="+mj-ea"/>
              </a:rPr>
              <a:t> </a:t>
            </a:r>
            <a:r>
              <a:rPr lang="zh-CN" altLang="en-US" dirty="0">
                <a:latin typeface="+mj-ea"/>
                <a:ea typeface="+mj-ea"/>
              </a:rPr>
              <a:t>初</a:t>
            </a:r>
            <a:r>
              <a:rPr lang="zh-CN" altLang="en-US" dirty="0" smtClean="0">
                <a:latin typeface="+mj-ea"/>
                <a:ea typeface="+mj-ea"/>
              </a:rPr>
              <a:t>始化分类概率向量</a:t>
            </a:r>
            <a:endParaRPr lang="en-US" altLang="zh-CN" dirty="0" smtClean="0">
              <a:latin typeface="+mj-ea"/>
              <a:ea typeface="+mj-ea"/>
            </a:endParaRPr>
          </a:p>
          <a:p>
            <a:pPr marL="342900" indent="-342900">
              <a:lnSpc>
                <a:spcPct val="150000"/>
              </a:lnSpc>
              <a:buFont typeface="+mj-lt"/>
              <a:buAutoNum type="arabicPeriod"/>
            </a:pPr>
            <a:r>
              <a:rPr lang="en-US" altLang="zh-CN" dirty="0" smtClean="0">
                <a:latin typeface="+mj-ea"/>
                <a:ea typeface="+mj-ea"/>
              </a:rPr>
              <a:t>P_0_denom, P_1_denom = </a:t>
            </a:r>
            <a:r>
              <a:rPr lang="zh-CN" altLang="en-US" dirty="0" smtClean="0">
                <a:latin typeface="+mj-ea"/>
                <a:ea typeface="+mj-ea"/>
              </a:rPr>
              <a:t>初始化分类词汇量</a:t>
            </a:r>
            <a:endParaRPr lang="en-US" altLang="zh-CN" dirty="0" smtClean="0">
              <a:latin typeface="+mj-ea"/>
              <a:ea typeface="+mj-ea"/>
            </a:endParaRPr>
          </a:p>
          <a:p>
            <a:pPr marL="342900" indent="-342900">
              <a:lnSpc>
                <a:spcPct val="150000"/>
              </a:lnSpc>
              <a:buFont typeface="+mj-lt"/>
              <a:buAutoNum type="arabicPeriod"/>
            </a:pPr>
            <a:r>
              <a:rPr lang="zh-CN" altLang="en-US" dirty="0">
                <a:latin typeface="+mj-ea"/>
                <a:ea typeface="+mj-ea"/>
              </a:rPr>
              <a:t>判</a:t>
            </a:r>
            <a:r>
              <a:rPr lang="zh-CN" altLang="en-US" dirty="0" smtClean="0">
                <a:latin typeface="+mj-ea"/>
                <a:ea typeface="+mj-ea"/>
              </a:rPr>
              <a:t>断每一条训练集分类，并对分类向量词对应值 </a:t>
            </a:r>
            <a:r>
              <a:rPr lang="en-US" altLang="zh-CN" dirty="0" smtClean="0">
                <a:latin typeface="+mj-ea"/>
                <a:ea typeface="+mj-ea"/>
              </a:rPr>
              <a:t>+1 </a:t>
            </a:r>
            <a:r>
              <a:rPr lang="zh-CN" altLang="en-US" dirty="0" smtClean="0">
                <a:latin typeface="+mj-ea"/>
                <a:ea typeface="+mj-ea"/>
              </a:rPr>
              <a:t>和</a:t>
            </a:r>
            <a:r>
              <a:rPr lang="zh-CN" altLang="en-US" dirty="0">
                <a:latin typeface="+mj-ea"/>
                <a:ea typeface="+mj-ea"/>
              </a:rPr>
              <a:t>增加</a:t>
            </a:r>
            <a:r>
              <a:rPr lang="zh-CN" altLang="en-US" dirty="0" smtClean="0">
                <a:latin typeface="+mj-ea"/>
                <a:ea typeface="+mj-ea"/>
              </a:rPr>
              <a:t>词汇总量</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使用概率公式分别求出（单个词汇</a:t>
            </a:r>
            <a:r>
              <a:rPr lang="en-US" altLang="zh-CN" dirty="0" smtClean="0">
                <a:latin typeface="+mj-ea"/>
                <a:ea typeface="+mj-ea"/>
              </a:rPr>
              <a:t>|</a:t>
            </a:r>
            <a:r>
              <a:rPr lang="zh-CN" altLang="en-US" dirty="0" smtClean="0">
                <a:latin typeface="+mj-ea"/>
                <a:ea typeface="+mj-ea"/>
              </a:rPr>
              <a:t>词汇总量）单个词汇频率</a:t>
            </a:r>
            <a:r>
              <a:rPr lang="en-US" altLang="zh-CN" dirty="0" smtClean="0">
                <a:latin typeface="+mj-ea"/>
                <a:ea typeface="+mj-ea"/>
              </a:rPr>
              <a:t>/</a:t>
            </a:r>
            <a:r>
              <a:rPr lang="zh-CN" altLang="en-US" dirty="0" smtClean="0">
                <a:latin typeface="+mj-ea"/>
                <a:ea typeface="+mj-ea"/>
              </a:rPr>
              <a:t>总量</a:t>
            </a:r>
            <a:endParaRPr lang="en-US" altLang="zh-CN" dirty="0" smtClean="0">
              <a:latin typeface="+mj-ea"/>
              <a:ea typeface="+mj-ea"/>
            </a:endParaRPr>
          </a:p>
          <a:p>
            <a:pPr marL="342900" indent="-342900">
              <a:lnSpc>
                <a:spcPct val="150000"/>
              </a:lnSpc>
              <a:buFont typeface="+mj-lt"/>
              <a:buAutoNum type="arabicPeriod"/>
            </a:pPr>
            <a:r>
              <a:rPr lang="zh-CN" altLang="en-US" dirty="0">
                <a:latin typeface="+mj-ea"/>
                <a:ea typeface="+mj-ea"/>
              </a:rPr>
              <a:t>返</a:t>
            </a:r>
            <a:r>
              <a:rPr lang="zh-CN" altLang="en-US" dirty="0" smtClean="0">
                <a:latin typeface="+mj-ea"/>
                <a:ea typeface="+mj-ea"/>
              </a:rPr>
              <a:t>回分类向量概率和分类概率</a:t>
            </a:r>
            <a:endParaRPr lang="en-US" altLang="zh-CN" dirty="0">
              <a:latin typeface="+mj-ea"/>
              <a:ea typeface="+mj-ea"/>
            </a:endParaRPr>
          </a:p>
        </p:txBody>
      </p:sp>
    </p:spTree>
    <p:extLst>
      <p:ext uri="{BB962C8B-B14F-4D97-AF65-F5344CB8AC3E}">
        <p14:creationId xmlns:p14="http://schemas.microsoft.com/office/powerpoint/2010/main" val="1254739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zh-CN" altLang="en-US" sz="4000" dirty="0" smtClean="0">
                <a:latin typeface="微软雅黑" panose="020B0503020204020204" pitchFamily="34" charset="-122"/>
                <a:ea typeface="微软雅黑" panose="020B0503020204020204" pitchFamily="34" charset="-122"/>
              </a:rPr>
              <a:t>优化训练算法</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3824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76864" cy="762000"/>
          </a:xfrm>
        </p:spPr>
        <p:txBody>
          <a:bodyPr/>
          <a:lstStyle/>
          <a:p>
            <a:r>
              <a:rPr lang="en-US" altLang="zh-CN" dirty="0" smtClean="0"/>
              <a:t>5.5 </a:t>
            </a:r>
            <a:r>
              <a:rPr lang="zh-CN" altLang="en-US" dirty="0" smtClean="0"/>
              <a:t>根</a:t>
            </a:r>
            <a:r>
              <a:rPr lang="zh-CN" altLang="en-US" dirty="0"/>
              <a:t>据现实情况修改分类器</a:t>
            </a:r>
          </a:p>
        </p:txBody>
      </p:sp>
      <p:sp>
        <p:nvSpPr>
          <p:cNvPr id="4" name="矩形 3"/>
          <p:cNvSpPr/>
          <p:nvPr/>
        </p:nvSpPr>
        <p:spPr>
          <a:xfrm>
            <a:off x="611560" y="1196752"/>
            <a:ext cx="7776864" cy="3416320"/>
          </a:xfrm>
          <a:prstGeom prst="rect">
            <a:avLst/>
          </a:prstGeom>
        </p:spPr>
        <p:txBody>
          <a:bodyPr wrap="square">
            <a:spAutoFit/>
          </a:bodyPr>
          <a:lstStyle/>
          <a:p>
            <a:r>
              <a:rPr lang="zh-CN" altLang="en-US" b="1" dirty="0" smtClean="0">
                <a:latin typeface="+mj-ea"/>
                <a:ea typeface="+mj-ea"/>
              </a:rPr>
              <a:t>问题：</a:t>
            </a:r>
            <a:r>
              <a:rPr lang="zh-CN" altLang="en-US" dirty="0" smtClean="0">
                <a:latin typeface="+mj-ea"/>
                <a:ea typeface="+mj-ea"/>
              </a:rPr>
              <a:t>用</a:t>
            </a:r>
            <a:r>
              <a:rPr lang="zh-CN" altLang="en-US" dirty="0">
                <a:latin typeface="+mj-ea"/>
                <a:ea typeface="+mj-ea"/>
              </a:rPr>
              <a:t>贝叶斯分类器对文档进行分类时，要计算多个概率的乘积以获得文档属于某个类别的概率，即计算p(w0|1)p(w1|1)p(w2|1</a:t>
            </a:r>
            <a:r>
              <a:rPr lang="zh-CN" altLang="en-US" dirty="0" smtClean="0">
                <a:latin typeface="+mj-ea"/>
                <a:ea typeface="+mj-ea"/>
              </a:rPr>
              <a:t>)。</a:t>
            </a:r>
            <a:r>
              <a:rPr lang="zh-CN" altLang="en-US" b="1" u="sng" dirty="0" smtClean="0">
                <a:latin typeface="+mj-ea"/>
                <a:ea typeface="+mj-ea"/>
              </a:rPr>
              <a:t>（如</a:t>
            </a:r>
            <a:r>
              <a:rPr lang="zh-CN" altLang="en-US" b="1" u="sng" dirty="0">
                <a:latin typeface="+mj-ea"/>
                <a:ea typeface="+mj-ea"/>
              </a:rPr>
              <a:t>果其中一个概率值为0，那么最后的乘积也为0</a:t>
            </a:r>
            <a:r>
              <a:rPr lang="zh-CN" altLang="en-US" b="1" u="sng" dirty="0" smtClean="0">
                <a:latin typeface="+mj-ea"/>
                <a:ea typeface="+mj-ea"/>
              </a:rPr>
              <a:t>。)</a:t>
            </a:r>
            <a:endParaRPr lang="en-US" altLang="zh-CN" b="1" u="sng" dirty="0" smtClean="0">
              <a:latin typeface="+mj-ea"/>
              <a:ea typeface="+mj-ea"/>
            </a:endParaRPr>
          </a:p>
          <a:p>
            <a:endParaRPr lang="en-US" altLang="zh-CN" dirty="0">
              <a:latin typeface="+mj-ea"/>
              <a:ea typeface="+mj-ea"/>
            </a:endParaRPr>
          </a:p>
          <a:p>
            <a:r>
              <a:rPr lang="zh-CN" altLang="en-US" b="1" dirty="0" smtClean="0">
                <a:latin typeface="+mj-ea"/>
                <a:ea typeface="+mj-ea"/>
              </a:rPr>
              <a:t>解决方案：</a:t>
            </a:r>
            <a:r>
              <a:rPr lang="zh-CN" altLang="en-US" dirty="0" smtClean="0">
                <a:latin typeface="+mj-ea"/>
                <a:ea typeface="+mj-ea"/>
              </a:rPr>
              <a:t>为</a:t>
            </a:r>
            <a:r>
              <a:rPr lang="zh-CN" altLang="en-US" dirty="0">
                <a:latin typeface="+mj-ea"/>
                <a:ea typeface="+mj-ea"/>
              </a:rPr>
              <a:t>降低这种影响，可以将所有词的出现数初始化为</a:t>
            </a:r>
            <a:r>
              <a:rPr lang="en-US" altLang="zh-CN" dirty="0">
                <a:latin typeface="+mj-ea"/>
                <a:ea typeface="+mj-ea"/>
              </a:rPr>
              <a:t>1</a:t>
            </a:r>
            <a:r>
              <a:rPr lang="zh-CN" altLang="en-US" dirty="0">
                <a:latin typeface="+mj-ea"/>
                <a:ea typeface="+mj-ea"/>
              </a:rPr>
              <a:t>，并将分母初始化为</a:t>
            </a:r>
            <a:r>
              <a:rPr lang="en-US" altLang="zh-CN" dirty="0">
                <a:latin typeface="+mj-ea"/>
                <a:ea typeface="+mj-ea"/>
              </a:rPr>
              <a:t>2</a:t>
            </a:r>
            <a:r>
              <a:rPr lang="zh-CN" altLang="en-US" dirty="0" smtClean="0">
                <a:latin typeface="+mj-ea"/>
                <a:ea typeface="+mj-ea"/>
              </a:rPr>
              <a:t>。</a:t>
            </a:r>
            <a:endParaRPr lang="en-US" altLang="zh-CN" dirty="0" smtClean="0">
              <a:latin typeface="+mj-ea"/>
              <a:ea typeface="+mj-ea"/>
            </a:endParaRPr>
          </a:p>
          <a:p>
            <a:endParaRPr lang="en-US" altLang="zh-CN" dirty="0">
              <a:latin typeface="+mj-ea"/>
              <a:ea typeface="+mj-ea"/>
            </a:endParaRPr>
          </a:p>
          <a:p>
            <a:r>
              <a:rPr lang="zh-CN" altLang="en-US" b="1" dirty="0" smtClean="0">
                <a:latin typeface="+mj-ea"/>
                <a:ea typeface="+mj-ea"/>
              </a:rPr>
              <a:t>问题：</a:t>
            </a:r>
            <a:r>
              <a:rPr lang="zh-CN" altLang="en-US" dirty="0" smtClean="0">
                <a:latin typeface="+mj-ea"/>
                <a:ea typeface="+mj-ea"/>
              </a:rPr>
              <a:t>当</a:t>
            </a:r>
            <a:r>
              <a:rPr lang="zh-CN" altLang="en-US" dirty="0">
                <a:latin typeface="+mj-ea"/>
                <a:ea typeface="+mj-ea"/>
              </a:rPr>
              <a:t>计算乘积</a:t>
            </a:r>
            <a:r>
              <a:rPr lang="en-US" altLang="zh-CN" dirty="0">
                <a:latin typeface="+mj-ea"/>
                <a:ea typeface="+mj-ea"/>
              </a:rPr>
              <a:t>p(w0|ci)p(w1|ci)p(w2|ci)...p(wN|ci)</a:t>
            </a:r>
            <a:r>
              <a:rPr lang="zh-CN" altLang="en-US" dirty="0">
                <a:latin typeface="+mj-ea"/>
                <a:ea typeface="+mj-ea"/>
              </a:rPr>
              <a:t>时，由于大部分因子都非常小</a:t>
            </a:r>
            <a:r>
              <a:rPr lang="zh-CN" altLang="en-US" dirty="0" smtClean="0">
                <a:latin typeface="+mj-ea"/>
                <a:ea typeface="+mj-ea"/>
              </a:rPr>
              <a:t>，因此程</a:t>
            </a:r>
            <a:r>
              <a:rPr lang="zh-CN" altLang="en-US" dirty="0">
                <a:latin typeface="+mj-ea"/>
                <a:ea typeface="+mj-ea"/>
              </a:rPr>
              <a:t>序会下溢出或者得到不正确的答</a:t>
            </a:r>
            <a:r>
              <a:rPr lang="zh-CN" altLang="en-US" dirty="0" smtClean="0">
                <a:latin typeface="+mj-ea"/>
                <a:ea typeface="+mj-ea"/>
              </a:rPr>
              <a:t>案；</a:t>
            </a:r>
            <a:endParaRPr lang="en-US" altLang="zh-CN" dirty="0" smtClean="0">
              <a:latin typeface="+mj-ea"/>
              <a:ea typeface="+mj-ea"/>
            </a:endParaRPr>
          </a:p>
          <a:p>
            <a:endParaRPr lang="en-US" altLang="zh-CN" dirty="0" smtClean="0">
              <a:latin typeface="+mj-ea"/>
              <a:ea typeface="+mj-ea"/>
            </a:endParaRPr>
          </a:p>
          <a:p>
            <a:r>
              <a:rPr lang="zh-CN" altLang="en-US" b="1" dirty="0" smtClean="0">
                <a:latin typeface="+mj-ea"/>
                <a:ea typeface="+mj-ea"/>
              </a:rPr>
              <a:t>解决</a:t>
            </a:r>
            <a:r>
              <a:rPr lang="zh-CN" altLang="en-US" b="1" dirty="0">
                <a:latin typeface="+mj-ea"/>
                <a:ea typeface="+mj-ea"/>
              </a:rPr>
              <a:t>方</a:t>
            </a:r>
            <a:r>
              <a:rPr lang="zh-CN" altLang="en-US" b="1" dirty="0" smtClean="0">
                <a:latin typeface="+mj-ea"/>
                <a:ea typeface="+mj-ea"/>
              </a:rPr>
              <a:t>案：</a:t>
            </a:r>
            <a:r>
              <a:rPr lang="zh-CN" altLang="en-US" dirty="0" smtClean="0">
                <a:latin typeface="+mj-ea"/>
                <a:ea typeface="+mj-ea"/>
              </a:rPr>
              <a:t>是</a:t>
            </a:r>
            <a:r>
              <a:rPr lang="zh-CN" altLang="en-US" dirty="0">
                <a:latin typeface="+mj-ea"/>
                <a:ea typeface="+mj-ea"/>
              </a:rPr>
              <a:t>对乘积取自然对数。在代数中有</a:t>
            </a:r>
            <a:r>
              <a:rPr lang="en-US" altLang="zh-CN" dirty="0">
                <a:latin typeface="+mj-ea"/>
                <a:ea typeface="+mj-ea"/>
              </a:rPr>
              <a:t>ln(a*b) = ln(a)+ln(b)</a:t>
            </a:r>
            <a:r>
              <a:rPr lang="zh-CN" altLang="en-US" dirty="0">
                <a:latin typeface="+mj-ea"/>
                <a:ea typeface="+mj-ea"/>
              </a:rPr>
              <a:t>，于是通过求对数可以避免下溢出或者浮点数舍入导致的错</a:t>
            </a:r>
            <a:r>
              <a:rPr lang="zh-CN" altLang="en-US" dirty="0" smtClean="0">
                <a:latin typeface="+mj-ea"/>
                <a:ea typeface="+mj-ea"/>
              </a:rPr>
              <a:t>误；</a:t>
            </a:r>
            <a:endParaRPr lang="zh-CN" altLang="en-US" dirty="0">
              <a:latin typeface="+mj-ea"/>
              <a:ea typeface="+mj-ea"/>
            </a:endParaRPr>
          </a:p>
        </p:txBody>
      </p:sp>
      <p:pic>
        <p:nvPicPr>
          <p:cNvPr id="7" name="图片 6"/>
          <p:cNvPicPr>
            <a:picLocks noChangeAspect="1"/>
          </p:cNvPicPr>
          <p:nvPr/>
        </p:nvPicPr>
        <p:blipFill>
          <a:blip r:embed="rId3"/>
          <a:stretch>
            <a:fillRect/>
          </a:stretch>
        </p:blipFill>
        <p:spPr>
          <a:xfrm>
            <a:off x="1721757" y="980728"/>
            <a:ext cx="6666667" cy="4761905"/>
          </a:xfrm>
          <a:prstGeom prst="rect">
            <a:avLst/>
          </a:prstGeom>
        </p:spPr>
      </p:pic>
    </p:spTree>
    <p:extLst>
      <p:ext uri="{BB962C8B-B14F-4D97-AF65-F5344CB8AC3E}">
        <p14:creationId xmlns:p14="http://schemas.microsoft.com/office/powerpoint/2010/main" val="336747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zh-CN" altLang="en-US" sz="4000" dirty="0" smtClean="0">
                <a:latin typeface="微软雅黑" panose="020B0503020204020204" pitchFamily="34" charset="-122"/>
                <a:ea typeface="微软雅黑" panose="020B0503020204020204" pitchFamily="34" charset="-122"/>
              </a:rPr>
              <a:t>构建分类器</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8629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76864" cy="762000"/>
          </a:xfrm>
        </p:spPr>
        <p:txBody>
          <a:bodyPr/>
          <a:lstStyle/>
          <a:p>
            <a:r>
              <a:rPr lang="en-US" altLang="zh-CN" dirty="0" smtClean="0"/>
              <a:t>5.6 </a:t>
            </a:r>
            <a:r>
              <a:rPr lang="zh-CN" altLang="en-US" dirty="0" smtClean="0"/>
              <a:t>构建分类器</a:t>
            </a:r>
            <a:endParaRPr lang="zh-CN" altLang="en-US" dirty="0"/>
          </a:p>
        </p:txBody>
      </p:sp>
      <p:sp>
        <p:nvSpPr>
          <p:cNvPr id="3" name="矩形 2"/>
          <p:cNvSpPr/>
          <p:nvPr/>
        </p:nvSpPr>
        <p:spPr>
          <a:xfrm>
            <a:off x="539552" y="1052736"/>
            <a:ext cx="7776864" cy="5355312"/>
          </a:xfrm>
          <a:prstGeom prst="rect">
            <a:avLst/>
          </a:prstGeom>
        </p:spPr>
        <p:txBody>
          <a:bodyPr wrap="square">
            <a:spAutoFit/>
          </a:bodyPr>
          <a:lstStyle/>
          <a:p>
            <a:r>
              <a:rPr lang="zh-CN" altLang="en-US" b="1" dirty="0" smtClean="0">
                <a:solidFill>
                  <a:srgbClr val="000000"/>
                </a:solidFill>
                <a:latin typeface="+mj-ea"/>
                <a:ea typeface="+mj-ea"/>
              </a:rPr>
              <a:t>步骤：</a:t>
            </a:r>
            <a:endParaRPr lang="en-US" altLang="zh-CN" b="1" dirty="0" smtClean="0">
              <a:solidFill>
                <a:srgbClr val="000000"/>
              </a:solidFill>
              <a:latin typeface="+mj-ea"/>
              <a:ea typeface="+mj-ea"/>
            </a:endParaRPr>
          </a:p>
          <a:p>
            <a:pPr>
              <a:lnSpc>
                <a:spcPct val="150000"/>
              </a:lnSpc>
            </a:pPr>
            <a:endParaRPr lang="en-US" altLang="zh-CN" b="1" dirty="0">
              <a:solidFill>
                <a:srgbClr val="000000"/>
              </a:solidFill>
              <a:latin typeface="+mj-ea"/>
              <a:ea typeface="+mj-ea"/>
            </a:endParaRPr>
          </a:p>
          <a:p>
            <a:pPr>
              <a:lnSpc>
                <a:spcPct val="150000"/>
              </a:lnSpc>
            </a:pPr>
            <a:r>
              <a:rPr lang="zh-CN" altLang="en-US" b="1" dirty="0" smtClean="0">
                <a:solidFill>
                  <a:srgbClr val="000000"/>
                </a:solidFill>
                <a:latin typeface="+mj-ea"/>
                <a:ea typeface="+mj-ea"/>
              </a:rPr>
              <a:t>函数：</a:t>
            </a:r>
            <a:r>
              <a:rPr lang="en-US" altLang="zh-CN" b="1" dirty="0" smtClean="0">
                <a:solidFill>
                  <a:srgbClr val="000000"/>
                </a:solidFill>
                <a:latin typeface="+mj-ea"/>
                <a:ea typeface="+mj-ea"/>
              </a:rPr>
              <a:t>classify_nb(vec_to_classify, p_0_v, p_1_v, p_class_0)</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使</a:t>
            </a:r>
            <a:r>
              <a:rPr lang="zh-CN" altLang="en-US" dirty="0">
                <a:solidFill>
                  <a:srgbClr val="000000"/>
                </a:solidFill>
                <a:latin typeface="+mj-ea"/>
                <a:ea typeface="+mj-ea"/>
              </a:rPr>
              <a:t>用</a:t>
            </a:r>
            <a:r>
              <a:rPr lang="en-US" altLang="zh-CN" dirty="0">
                <a:solidFill>
                  <a:srgbClr val="000000"/>
                </a:solidFill>
                <a:latin typeface="+mj-ea"/>
                <a:ea typeface="+mj-ea"/>
              </a:rPr>
              <a:t>NumPy</a:t>
            </a:r>
            <a:r>
              <a:rPr lang="zh-CN" altLang="en-US" dirty="0">
                <a:solidFill>
                  <a:srgbClr val="000000"/>
                </a:solidFill>
                <a:latin typeface="+mj-ea"/>
                <a:ea typeface="+mj-ea"/>
              </a:rPr>
              <a:t>的数组来计算两个向量相乘的结</a:t>
            </a:r>
            <a:r>
              <a:rPr lang="zh-CN" altLang="en-US" dirty="0" smtClean="0">
                <a:solidFill>
                  <a:srgbClr val="000000"/>
                </a:solidFill>
                <a:latin typeface="+mj-ea"/>
                <a:ea typeface="+mj-ea"/>
              </a:rPr>
              <a:t>果</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将</a:t>
            </a:r>
            <a:r>
              <a:rPr lang="zh-CN" altLang="en-US" dirty="0">
                <a:solidFill>
                  <a:srgbClr val="000000"/>
                </a:solidFill>
                <a:latin typeface="+mj-ea"/>
                <a:ea typeface="+mj-ea"/>
              </a:rPr>
              <a:t>词汇表中所有词的对应值相</a:t>
            </a:r>
            <a:r>
              <a:rPr lang="zh-CN" altLang="en-US" dirty="0" smtClean="0">
                <a:solidFill>
                  <a:srgbClr val="000000"/>
                </a:solidFill>
                <a:latin typeface="+mj-ea"/>
                <a:ea typeface="+mj-ea"/>
              </a:rPr>
              <a:t>加</a:t>
            </a:r>
            <a:endParaRPr lang="en-US" altLang="zh-CN" dirty="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然</a:t>
            </a:r>
            <a:r>
              <a:rPr lang="zh-CN" altLang="en-US" dirty="0">
                <a:solidFill>
                  <a:srgbClr val="000000"/>
                </a:solidFill>
                <a:latin typeface="+mj-ea"/>
                <a:ea typeface="+mj-ea"/>
              </a:rPr>
              <a:t>后将该值加到类别的对数概率</a:t>
            </a:r>
            <a:r>
              <a:rPr lang="zh-CN" altLang="en-US" dirty="0" smtClean="0">
                <a:solidFill>
                  <a:srgbClr val="000000"/>
                </a:solidFill>
                <a:latin typeface="+mj-ea"/>
                <a:ea typeface="+mj-ea"/>
              </a:rPr>
              <a:t>上</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比</a:t>
            </a:r>
            <a:r>
              <a:rPr lang="zh-CN" altLang="en-US" dirty="0">
                <a:solidFill>
                  <a:srgbClr val="000000"/>
                </a:solidFill>
                <a:latin typeface="+mj-ea"/>
                <a:ea typeface="+mj-ea"/>
              </a:rPr>
              <a:t>较类别的概率返回大概率对应的类别标</a:t>
            </a:r>
            <a:r>
              <a:rPr lang="zh-CN" altLang="en-US" dirty="0" smtClean="0">
                <a:solidFill>
                  <a:srgbClr val="000000"/>
                </a:solidFill>
                <a:latin typeface="+mj-ea"/>
                <a:ea typeface="+mj-ea"/>
              </a:rPr>
              <a:t>签</a:t>
            </a:r>
            <a:endParaRPr lang="en-US" altLang="zh-CN" dirty="0" smtClean="0">
              <a:solidFill>
                <a:srgbClr val="000000"/>
              </a:solidFill>
              <a:latin typeface="+mj-ea"/>
              <a:ea typeface="+mj-ea"/>
            </a:endParaRPr>
          </a:p>
          <a:p>
            <a:pPr marL="342900" indent="-342900">
              <a:lnSpc>
                <a:spcPct val="150000"/>
              </a:lnSpc>
              <a:buFont typeface="+mj-lt"/>
              <a:buAutoNum type="arabicPeriod"/>
            </a:pPr>
            <a:endParaRPr lang="en-US" altLang="zh-CN" dirty="0">
              <a:solidFill>
                <a:srgbClr val="000000"/>
              </a:solidFill>
              <a:latin typeface="+mj-ea"/>
              <a:ea typeface="+mj-ea"/>
            </a:endParaRPr>
          </a:p>
          <a:p>
            <a:pPr>
              <a:lnSpc>
                <a:spcPct val="150000"/>
              </a:lnSpc>
            </a:pPr>
            <a:r>
              <a:rPr lang="zh-CN" altLang="en-US" dirty="0" smtClean="0">
                <a:solidFill>
                  <a:srgbClr val="000000"/>
                </a:solidFill>
                <a:latin typeface="+mj-ea"/>
                <a:ea typeface="+mj-ea"/>
              </a:rPr>
              <a:t>说明（参数）：</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待分类向量</a:t>
            </a:r>
            <a:endParaRPr lang="en-US" altLang="zh-CN" dirty="0" smtClean="0">
              <a:solidFill>
                <a:srgbClr val="000000"/>
              </a:solidFill>
              <a:latin typeface="+mj-ea"/>
              <a:ea typeface="+mj-ea"/>
            </a:endParaRPr>
          </a:p>
          <a:p>
            <a:pPr marL="342900" indent="-342900">
              <a:lnSpc>
                <a:spcPct val="150000"/>
              </a:lnSpc>
              <a:buFont typeface="+mj-lt"/>
              <a:buAutoNum type="arabicPeriod"/>
            </a:pPr>
            <a:r>
              <a:rPr lang="en-US" altLang="zh-CN" dirty="0" smtClean="0">
                <a:solidFill>
                  <a:srgbClr val="000000"/>
                </a:solidFill>
                <a:latin typeface="+mj-ea"/>
                <a:ea typeface="+mj-ea"/>
              </a:rPr>
              <a:t>0</a:t>
            </a:r>
            <a:r>
              <a:rPr lang="zh-CN" altLang="en-US" dirty="0" smtClean="0">
                <a:solidFill>
                  <a:srgbClr val="000000"/>
                </a:solidFill>
                <a:latin typeface="+mj-ea"/>
                <a:ea typeface="+mj-ea"/>
              </a:rPr>
              <a:t>分类概率向量</a:t>
            </a:r>
            <a:endParaRPr lang="en-US" altLang="zh-CN" dirty="0" smtClean="0">
              <a:solidFill>
                <a:srgbClr val="000000"/>
              </a:solidFill>
              <a:latin typeface="+mj-ea"/>
              <a:ea typeface="+mj-ea"/>
            </a:endParaRPr>
          </a:p>
          <a:p>
            <a:pPr marL="342900" indent="-342900">
              <a:lnSpc>
                <a:spcPct val="150000"/>
              </a:lnSpc>
              <a:buFont typeface="+mj-lt"/>
              <a:buAutoNum type="arabicPeriod"/>
            </a:pPr>
            <a:r>
              <a:rPr lang="en-US" altLang="zh-CN" dirty="0" smtClean="0">
                <a:solidFill>
                  <a:srgbClr val="000000"/>
                </a:solidFill>
                <a:latin typeface="+mj-ea"/>
                <a:ea typeface="+mj-ea"/>
              </a:rPr>
              <a:t>1</a:t>
            </a:r>
            <a:r>
              <a:rPr lang="zh-CN" altLang="en-US" dirty="0" smtClean="0">
                <a:solidFill>
                  <a:srgbClr val="000000"/>
                </a:solidFill>
                <a:latin typeface="+mj-ea"/>
                <a:ea typeface="+mj-ea"/>
              </a:rPr>
              <a:t>分类概率向量</a:t>
            </a:r>
            <a:endParaRPr lang="en-US" altLang="zh-CN" dirty="0" smtClean="0">
              <a:solidFill>
                <a:srgbClr val="000000"/>
              </a:solidFill>
              <a:latin typeface="+mj-ea"/>
              <a:ea typeface="+mj-ea"/>
            </a:endParaRPr>
          </a:p>
          <a:p>
            <a:pPr marL="342900" indent="-342900">
              <a:lnSpc>
                <a:spcPct val="150000"/>
              </a:lnSpc>
              <a:buFont typeface="+mj-lt"/>
              <a:buAutoNum type="arabicPeriod"/>
            </a:pPr>
            <a:r>
              <a:rPr lang="en-US" altLang="zh-CN" dirty="0" smtClean="0">
                <a:solidFill>
                  <a:srgbClr val="000000"/>
                </a:solidFill>
                <a:latin typeface="+mj-ea"/>
                <a:ea typeface="+mj-ea"/>
              </a:rPr>
              <a:t>1</a:t>
            </a:r>
            <a:r>
              <a:rPr lang="zh-CN" altLang="en-US" dirty="0" smtClean="0">
                <a:solidFill>
                  <a:srgbClr val="000000"/>
                </a:solidFill>
                <a:latin typeface="+mj-ea"/>
                <a:ea typeface="+mj-ea"/>
              </a:rPr>
              <a:t>分类概率</a:t>
            </a:r>
            <a:endParaRPr lang="en-US" altLang="zh-CN" dirty="0" smtClean="0">
              <a:solidFill>
                <a:srgbClr val="000000"/>
              </a:solidFill>
              <a:latin typeface="+mj-ea"/>
              <a:ea typeface="+mj-ea"/>
            </a:endParaRPr>
          </a:p>
        </p:txBody>
      </p:sp>
    </p:spTree>
    <p:extLst>
      <p:ext uri="{BB962C8B-B14F-4D97-AF65-F5344CB8AC3E}">
        <p14:creationId xmlns:p14="http://schemas.microsoft.com/office/powerpoint/2010/main" val="1038183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76864" cy="762000"/>
          </a:xfrm>
        </p:spPr>
        <p:txBody>
          <a:bodyPr/>
          <a:lstStyle/>
          <a:p>
            <a:r>
              <a:rPr lang="en-US" altLang="zh-CN" dirty="0" smtClean="0"/>
              <a:t>5.7 </a:t>
            </a:r>
            <a:r>
              <a:rPr lang="zh-CN" altLang="en-US" dirty="0" smtClean="0"/>
              <a:t>测试朴素贝叶斯</a:t>
            </a:r>
            <a:endParaRPr lang="zh-CN" altLang="en-US" b="0" dirty="0"/>
          </a:p>
        </p:txBody>
      </p:sp>
      <p:sp>
        <p:nvSpPr>
          <p:cNvPr id="3" name="矩形 2"/>
          <p:cNvSpPr/>
          <p:nvPr/>
        </p:nvSpPr>
        <p:spPr>
          <a:xfrm>
            <a:off x="539552" y="1052736"/>
            <a:ext cx="7776864" cy="3277820"/>
          </a:xfrm>
          <a:prstGeom prst="rect">
            <a:avLst/>
          </a:prstGeom>
        </p:spPr>
        <p:txBody>
          <a:bodyPr wrap="square">
            <a:spAutoFit/>
          </a:bodyPr>
          <a:lstStyle/>
          <a:p>
            <a:r>
              <a:rPr lang="zh-CN" altLang="en-US" b="1" dirty="0" smtClean="0">
                <a:solidFill>
                  <a:srgbClr val="000000"/>
                </a:solidFill>
                <a:latin typeface="+mj-ea"/>
                <a:ea typeface="+mj-ea"/>
              </a:rPr>
              <a:t>步骤：</a:t>
            </a:r>
            <a:endParaRPr lang="en-US" altLang="zh-CN" b="1" dirty="0" smtClean="0">
              <a:solidFill>
                <a:srgbClr val="000000"/>
              </a:solidFill>
              <a:latin typeface="+mj-ea"/>
              <a:ea typeface="+mj-ea"/>
            </a:endParaRPr>
          </a:p>
          <a:p>
            <a:pPr>
              <a:lnSpc>
                <a:spcPct val="150000"/>
              </a:lnSpc>
            </a:pPr>
            <a:endParaRPr lang="en-US" altLang="zh-CN" b="1" dirty="0">
              <a:solidFill>
                <a:srgbClr val="000000"/>
              </a:solidFill>
              <a:latin typeface="+mj-ea"/>
              <a:ea typeface="+mj-ea"/>
            </a:endParaRPr>
          </a:p>
          <a:p>
            <a:pPr>
              <a:lnSpc>
                <a:spcPct val="150000"/>
              </a:lnSpc>
            </a:pPr>
            <a:r>
              <a:rPr lang="zh-CN" altLang="en-US" b="1" dirty="0" smtClean="0">
                <a:solidFill>
                  <a:srgbClr val="000000"/>
                </a:solidFill>
                <a:latin typeface="+mj-ea"/>
                <a:ea typeface="+mj-ea"/>
              </a:rPr>
              <a:t>函数：</a:t>
            </a:r>
            <a:r>
              <a:rPr lang="en-US" altLang="zh-CN" b="1" dirty="0" smtClean="0">
                <a:solidFill>
                  <a:srgbClr val="000000"/>
                </a:solidFill>
                <a:latin typeface="+mj-ea"/>
                <a:ea typeface="+mj-ea"/>
              </a:rPr>
              <a:t>testing_nb()</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a:solidFill>
                  <a:srgbClr val="000000"/>
                </a:solidFill>
                <a:latin typeface="+mj-ea"/>
                <a:ea typeface="+mj-ea"/>
              </a:rPr>
              <a:t>获</a:t>
            </a:r>
            <a:r>
              <a:rPr lang="zh-CN" altLang="en-US" dirty="0" smtClean="0">
                <a:solidFill>
                  <a:srgbClr val="000000"/>
                </a:solidFill>
                <a:latin typeface="+mj-ea"/>
                <a:ea typeface="+mj-ea"/>
              </a:rPr>
              <a:t>取数据集</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a:solidFill>
                  <a:srgbClr val="000000"/>
                </a:solidFill>
                <a:latin typeface="+mj-ea"/>
                <a:ea typeface="+mj-ea"/>
              </a:rPr>
              <a:t>创</a:t>
            </a:r>
            <a:r>
              <a:rPr lang="zh-CN" altLang="en-US" dirty="0" smtClean="0">
                <a:solidFill>
                  <a:srgbClr val="000000"/>
                </a:solidFill>
                <a:latin typeface="+mj-ea"/>
                <a:ea typeface="+mj-ea"/>
              </a:rPr>
              <a:t>建词汇表</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创建训练集</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a:solidFill>
                  <a:srgbClr val="000000"/>
                </a:solidFill>
                <a:latin typeface="+mj-ea"/>
                <a:ea typeface="+mj-ea"/>
              </a:rPr>
              <a:t>训</a:t>
            </a:r>
            <a:r>
              <a:rPr lang="zh-CN" altLang="en-US" dirty="0" smtClean="0">
                <a:solidFill>
                  <a:srgbClr val="000000"/>
                </a:solidFill>
                <a:latin typeface="+mj-ea"/>
                <a:ea typeface="+mj-ea"/>
              </a:rPr>
              <a:t>练朴素贝叶斯算法</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a:solidFill>
                  <a:srgbClr val="000000"/>
                </a:solidFill>
                <a:latin typeface="+mj-ea"/>
                <a:ea typeface="+mj-ea"/>
              </a:rPr>
              <a:t>验</a:t>
            </a:r>
            <a:r>
              <a:rPr lang="zh-CN" altLang="en-US" dirty="0" smtClean="0">
                <a:solidFill>
                  <a:srgbClr val="000000"/>
                </a:solidFill>
                <a:latin typeface="+mj-ea"/>
                <a:ea typeface="+mj-ea"/>
              </a:rPr>
              <a:t>证集验证训练好的模型</a:t>
            </a:r>
            <a:endParaRPr lang="en-US" altLang="zh-CN" dirty="0" smtClean="0">
              <a:solidFill>
                <a:srgbClr val="000000"/>
              </a:solidFill>
              <a:latin typeface="+mj-ea"/>
              <a:ea typeface="+mj-ea"/>
            </a:endParaRPr>
          </a:p>
        </p:txBody>
      </p:sp>
    </p:spTree>
    <p:extLst>
      <p:ext uri="{BB962C8B-B14F-4D97-AF65-F5344CB8AC3E}">
        <p14:creationId xmlns:p14="http://schemas.microsoft.com/office/powerpoint/2010/main" val="73580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zh-CN" altLang="en-US" sz="4000" dirty="0" smtClean="0">
                <a:latin typeface="微软雅黑" panose="020B0503020204020204" pitchFamily="34" charset="-122"/>
                <a:ea typeface="微软雅黑" panose="020B0503020204020204" pitchFamily="34" charset="-122"/>
              </a:rPr>
              <a:t>准备数据</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zh-CN" altLang="en-US" sz="2000" dirty="0" smtClean="0">
                <a:latin typeface="微软雅黑" panose="020B0503020204020204" pitchFamily="34" charset="-122"/>
                <a:ea typeface="微软雅黑" panose="020B0503020204020204" pitchFamily="34" charset="-122"/>
              </a:rPr>
              <a:t>词袋模型</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5357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76864" cy="762000"/>
          </a:xfrm>
        </p:spPr>
        <p:txBody>
          <a:bodyPr/>
          <a:lstStyle/>
          <a:p>
            <a:r>
              <a:rPr lang="en-US" altLang="zh-CN" dirty="0" smtClean="0"/>
              <a:t>5.8 </a:t>
            </a:r>
            <a:r>
              <a:rPr lang="zh-CN" altLang="en-US" dirty="0" smtClean="0"/>
              <a:t>词</a:t>
            </a:r>
            <a:r>
              <a:rPr lang="zh-CN" altLang="en-US" dirty="0"/>
              <a:t>集与词袋模型</a:t>
            </a:r>
          </a:p>
        </p:txBody>
      </p:sp>
      <p:sp>
        <p:nvSpPr>
          <p:cNvPr id="3" name="矩形 2"/>
          <p:cNvSpPr/>
          <p:nvPr/>
        </p:nvSpPr>
        <p:spPr>
          <a:xfrm>
            <a:off x="539552" y="1052736"/>
            <a:ext cx="8280920" cy="1323439"/>
          </a:xfrm>
          <a:prstGeom prst="rect">
            <a:avLst/>
          </a:prstGeom>
        </p:spPr>
        <p:txBody>
          <a:bodyPr wrap="square">
            <a:spAutoFit/>
          </a:bodyPr>
          <a:lstStyle/>
          <a:p>
            <a:pPr>
              <a:lnSpc>
                <a:spcPct val="200000"/>
              </a:lnSpc>
            </a:pPr>
            <a:r>
              <a:rPr lang="zh-CN" altLang="en-US" sz="2000" b="1" dirty="0">
                <a:latin typeface="+mj-ea"/>
                <a:ea typeface="+mj-ea"/>
              </a:rPr>
              <a:t>词集模型（</a:t>
            </a:r>
            <a:r>
              <a:rPr lang="en-US" altLang="zh-CN" sz="2000" b="1" dirty="0">
                <a:latin typeface="+mj-ea"/>
                <a:ea typeface="+mj-ea"/>
              </a:rPr>
              <a:t>set-of-words </a:t>
            </a:r>
            <a:r>
              <a:rPr lang="en-US" altLang="zh-CN" sz="2000" b="1" dirty="0" smtClean="0">
                <a:latin typeface="+mj-ea"/>
                <a:ea typeface="+mj-ea"/>
              </a:rPr>
              <a:t>mode</a:t>
            </a:r>
            <a:r>
              <a:rPr lang="zh-CN" altLang="en-US" sz="2000" b="1" dirty="0" smtClean="0">
                <a:latin typeface="+mj-ea"/>
                <a:ea typeface="+mj-ea"/>
              </a:rPr>
              <a:t>）：</a:t>
            </a:r>
            <a:r>
              <a:rPr lang="zh-CN" altLang="en-US" sz="2000" dirty="0" smtClean="0">
                <a:latin typeface="+mj-ea"/>
                <a:ea typeface="+mj-ea"/>
              </a:rPr>
              <a:t>将</a:t>
            </a:r>
            <a:r>
              <a:rPr lang="zh-CN" altLang="en-US" sz="2000" dirty="0">
                <a:latin typeface="+mj-ea"/>
                <a:ea typeface="+mj-ea"/>
              </a:rPr>
              <a:t>每个词的出现与否作为一个特征</a:t>
            </a:r>
            <a:br>
              <a:rPr lang="zh-CN" altLang="en-US" sz="2000" dirty="0">
                <a:latin typeface="+mj-ea"/>
                <a:ea typeface="+mj-ea"/>
              </a:rPr>
            </a:br>
            <a:r>
              <a:rPr lang="zh-CN" altLang="en-US" sz="2000" b="1" dirty="0">
                <a:latin typeface="+mj-ea"/>
                <a:ea typeface="+mj-ea"/>
              </a:rPr>
              <a:t>词袋模型（</a:t>
            </a:r>
            <a:r>
              <a:rPr lang="en-US" altLang="zh-CN" sz="2000" b="1" dirty="0">
                <a:latin typeface="+mj-ea"/>
                <a:ea typeface="+mj-ea"/>
              </a:rPr>
              <a:t>bag-of-words model</a:t>
            </a:r>
            <a:r>
              <a:rPr lang="zh-CN" altLang="en-US" sz="2000" b="1" dirty="0" smtClean="0">
                <a:latin typeface="+mj-ea"/>
                <a:ea typeface="+mj-ea"/>
              </a:rPr>
              <a:t>）：</a:t>
            </a:r>
            <a:r>
              <a:rPr lang="zh-CN" altLang="en-US" sz="2000" dirty="0" smtClean="0">
                <a:latin typeface="+mj-ea"/>
                <a:ea typeface="+mj-ea"/>
              </a:rPr>
              <a:t>将每词汇出现次数作为一个特征</a:t>
            </a:r>
            <a:endParaRPr lang="en-US" altLang="zh-CN" sz="2000" dirty="0" smtClean="0">
              <a:latin typeface="+mj-ea"/>
              <a:ea typeface="+mj-ea"/>
            </a:endParaRPr>
          </a:p>
        </p:txBody>
      </p:sp>
    </p:spTree>
    <p:extLst>
      <p:ext uri="{BB962C8B-B14F-4D97-AF65-F5344CB8AC3E}">
        <p14:creationId xmlns:p14="http://schemas.microsoft.com/office/powerpoint/2010/main" val="1923757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776864" cy="762000"/>
          </a:xfrm>
        </p:spPr>
        <p:txBody>
          <a:bodyPr/>
          <a:lstStyle/>
          <a:p>
            <a:r>
              <a:rPr lang="en-US" altLang="zh-CN" dirty="0" smtClean="0"/>
              <a:t>5.8 </a:t>
            </a:r>
            <a:r>
              <a:rPr lang="zh-CN" altLang="en-US" dirty="0" smtClean="0"/>
              <a:t>构建词袋模型</a:t>
            </a:r>
            <a:endParaRPr lang="zh-CN" altLang="en-US" dirty="0"/>
          </a:p>
        </p:txBody>
      </p:sp>
      <p:sp>
        <p:nvSpPr>
          <p:cNvPr id="3" name="矩形 2"/>
          <p:cNvSpPr/>
          <p:nvPr/>
        </p:nvSpPr>
        <p:spPr>
          <a:xfrm>
            <a:off x="539552" y="1052736"/>
            <a:ext cx="8280920" cy="5016758"/>
          </a:xfrm>
          <a:prstGeom prst="rect">
            <a:avLst/>
          </a:prstGeom>
        </p:spPr>
        <p:txBody>
          <a:bodyPr wrap="square">
            <a:spAutoFit/>
          </a:bodyPr>
          <a:lstStyle/>
          <a:p>
            <a:pPr>
              <a:lnSpc>
                <a:spcPct val="200000"/>
              </a:lnSpc>
            </a:pPr>
            <a:r>
              <a:rPr lang="zh-CN" altLang="en-US" sz="2000" b="1" dirty="0" smtClean="0">
                <a:latin typeface="+mj-ea"/>
                <a:ea typeface="+mj-ea"/>
              </a:rPr>
              <a:t>步骤</a:t>
            </a:r>
            <a:endParaRPr lang="en-US" altLang="zh-CN" sz="2000" b="1" dirty="0" smtClean="0">
              <a:latin typeface="+mj-ea"/>
              <a:ea typeface="+mj-ea"/>
            </a:endParaRPr>
          </a:p>
          <a:p>
            <a:pPr>
              <a:lnSpc>
                <a:spcPct val="200000"/>
              </a:lnSpc>
            </a:pPr>
            <a:r>
              <a:rPr lang="zh-CN" altLang="en-US" sz="2000" b="1" dirty="0">
                <a:latin typeface="+mj-ea"/>
                <a:ea typeface="+mj-ea"/>
              </a:rPr>
              <a:t>创建</a:t>
            </a:r>
            <a:r>
              <a:rPr lang="zh-CN" altLang="en-US" sz="2000" b="1" dirty="0" smtClean="0">
                <a:latin typeface="+mj-ea"/>
                <a:ea typeface="+mj-ea"/>
              </a:rPr>
              <a:t>函数</a:t>
            </a:r>
            <a:r>
              <a:rPr lang="zh-CN" altLang="en-US" sz="2000" dirty="0" smtClean="0">
                <a:latin typeface="+mj-ea"/>
                <a:ea typeface="+mj-ea"/>
              </a:rPr>
              <a:t>：</a:t>
            </a:r>
            <a:r>
              <a:rPr lang="en-US" altLang="zh-CN" sz="2000" dirty="0" smtClean="0">
                <a:latin typeface="+mj-ea"/>
                <a:ea typeface="+mj-ea"/>
              </a:rPr>
              <a:t>bag_of_words_to_vec(vocab_list, input_set):</a:t>
            </a:r>
          </a:p>
          <a:p>
            <a:pPr marL="457200" indent="-457200">
              <a:lnSpc>
                <a:spcPct val="200000"/>
              </a:lnSpc>
              <a:buFont typeface="+mj-lt"/>
              <a:buAutoNum type="arabicPeriod"/>
            </a:pPr>
            <a:r>
              <a:rPr lang="zh-CN" altLang="en-US" sz="2000" dirty="0" smtClean="0">
                <a:latin typeface="+mj-ea"/>
                <a:ea typeface="+mj-ea"/>
              </a:rPr>
              <a:t>创建词汇表等长列表</a:t>
            </a:r>
            <a:endParaRPr lang="en-US" altLang="zh-CN" sz="2000" dirty="0" smtClean="0">
              <a:latin typeface="+mj-ea"/>
              <a:ea typeface="+mj-ea"/>
            </a:endParaRPr>
          </a:p>
          <a:p>
            <a:pPr marL="457200" indent="-457200">
              <a:lnSpc>
                <a:spcPct val="200000"/>
              </a:lnSpc>
              <a:buFont typeface="+mj-lt"/>
              <a:buAutoNum type="arabicPeriod"/>
            </a:pPr>
            <a:r>
              <a:rPr lang="en-US" altLang="zh-CN" sz="2000" dirty="0" smtClean="0">
                <a:latin typeface="+mj-ea"/>
                <a:ea typeface="+mj-ea"/>
              </a:rPr>
              <a:t>input_set</a:t>
            </a:r>
            <a:r>
              <a:rPr lang="zh-CN" altLang="en-US" sz="2000" dirty="0" smtClean="0">
                <a:latin typeface="+mj-ea"/>
                <a:ea typeface="+mj-ea"/>
              </a:rPr>
              <a:t>中词汇在词汇表中，则词汇表值</a:t>
            </a:r>
            <a:r>
              <a:rPr lang="en-US" altLang="zh-CN" sz="2000" dirty="0" smtClean="0">
                <a:latin typeface="+mj-ea"/>
                <a:ea typeface="+mj-ea"/>
              </a:rPr>
              <a:t>+1</a:t>
            </a:r>
            <a:endParaRPr lang="en-US" altLang="zh-CN" sz="2000" dirty="0">
              <a:latin typeface="+mj-ea"/>
              <a:ea typeface="+mj-ea"/>
            </a:endParaRPr>
          </a:p>
          <a:p>
            <a:pPr>
              <a:lnSpc>
                <a:spcPct val="200000"/>
              </a:lnSpc>
            </a:pPr>
            <a:endParaRPr lang="en-US" altLang="zh-CN" sz="2000" dirty="0" smtClean="0">
              <a:latin typeface="+mj-ea"/>
              <a:ea typeface="+mj-ea"/>
            </a:endParaRPr>
          </a:p>
          <a:p>
            <a:pPr>
              <a:lnSpc>
                <a:spcPct val="200000"/>
              </a:lnSpc>
            </a:pPr>
            <a:r>
              <a:rPr lang="zh-CN" altLang="en-US" sz="2000" dirty="0" smtClean="0">
                <a:latin typeface="+mj-ea"/>
                <a:ea typeface="+mj-ea"/>
              </a:rPr>
              <a:t>说明：</a:t>
            </a:r>
            <a:endParaRPr lang="en-US" altLang="zh-CN" sz="2000" dirty="0" smtClean="0">
              <a:latin typeface="+mj-ea"/>
              <a:ea typeface="+mj-ea"/>
            </a:endParaRPr>
          </a:p>
          <a:p>
            <a:pPr>
              <a:lnSpc>
                <a:spcPct val="200000"/>
              </a:lnSpc>
            </a:pPr>
            <a:r>
              <a:rPr lang="en-US" altLang="zh-CN" sz="2000" dirty="0" smtClean="0">
                <a:latin typeface="+mj-ea"/>
                <a:ea typeface="+mj-ea"/>
              </a:rPr>
              <a:t>vocab_list </a:t>
            </a:r>
            <a:r>
              <a:rPr lang="zh-CN" altLang="en-US" sz="2000" dirty="0" smtClean="0">
                <a:latin typeface="+mj-ea"/>
                <a:ea typeface="+mj-ea"/>
              </a:rPr>
              <a:t>词汇表</a:t>
            </a:r>
            <a:endParaRPr lang="en-US" altLang="zh-CN" sz="2000" dirty="0" smtClean="0">
              <a:latin typeface="+mj-ea"/>
              <a:ea typeface="+mj-ea"/>
            </a:endParaRPr>
          </a:p>
          <a:p>
            <a:pPr>
              <a:lnSpc>
                <a:spcPct val="200000"/>
              </a:lnSpc>
            </a:pPr>
            <a:r>
              <a:rPr lang="en-US" altLang="zh-CN" sz="2000" dirty="0" smtClean="0">
                <a:latin typeface="+mj-ea"/>
                <a:ea typeface="+mj-ea"/>
              </a:rPr>
              <a:t>input_set </a:t>
            </a:r>
            <a:r>
              <a:rPr lang="zh-CN" altLang="en-US" sz="2000" dirty="0" smtClean="0">
                <a:latin typeface="+mj-ea"/>
                <a:ea typeface="+mj-ea"/>
              </a:rPr>
              <a:t>输入数据集</a:t>
            </a:r>
            <a:endParaRPr lang="en-US" altLang="zh-CN" sz="2000" dirty="0" smtClean="0">
              <a:latin typeface="+mj-ea"/>
              <a:ea typeface="+mj-ea"/>
            </a:endParaRPr>
          </a:p>
        </p:txBody>
      </p:sp>
    </p:spTree>
    <p:extLst>
      <p:ext uri="{BB962C8B-B14F-4D97-AF65-F5344CB8AC3E}">
        <p14:creationId xmlns:p14="http://schemas.microsoft.com/office/powerpoint/2010/main" val="29196495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a:latin typeface="微软雅黑" panose="020B0503020204020204" pitchFamily="34" charset="-122"/>
                <a:ea typeface="微软雅黑" panose="020B0503020204020204" pitchFamily="34" charset="-122"/>
              </a:rPr>
              <a:t>6</a:t>
            </a:r>
            <a:r>
              <a:rPr lang="en-US" altLang="zh-CN" sz="4000" dirty="0" smtClean="0">
                <a:latin typeface="微软雅黑" panose="020B0503020204020204" pitchFamily="34" charset="-122"/>
                <a:ea typeface="微软雅黑" panose="020B0503020204020204" pitchFamily="34" charset="-122"/>
              </a:rPr>
              <a:t>. </a:t>
            </a:r>
            <a:r>
              <a:rPr lang="zh-CN" altLang="en-US" sz="4000" dirty="0">
                <a:latin typeface="微软雅黑" panose="020B0503020204020204" pitchFamily="34" charset="-122"/>
                <a:ea typeface="微软雅黑" panose="020B0503020204020204" pitchFamily="34" charset="-122"/>
              </a:rPr>
              <a:t>示</a:t>
            </a:r>
            <a:r>
              <a:rPr lang="zh-CN" altLang="en-US" sz="4000" dirty="0" smtClean="0">
                <a:latin typeface="微软雅黑" panose="020B0503020204020204" pitchFamily="34" charset="-122"/>
                <a:ea typeface="微软雅黑" panose="020B0503020204020204" pitchFamily="34" charset="-122"/>
              </a:rPr>
              <a:t>例</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垃圾邮件过滤器</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465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 </a:t>
            </a:r>
            <a:r>
              <a:rPr lang="zh-CN" altLang="en-US" dirty="0" smtClean="0"/>
              <a:t>主要知识内容</a:t>
            </a:r>
            <a:endParaRPr lang="zh-CN" altLang="en-US" dirty="0"/>
          </a:p>
        </p:txBody>
      </p:sp>
      <p:sp>
        <p:nvSpPr>
          <p:cNvPr id="5" name="矩形 4"/>
          <p:cNvSpPr/>
          <p:nvPr/>
        </p:nvSpPr>
        <p:spPr>
          <a:xfrm>
            <a:off x="1187624" y="1772816"/>
            <a:ext cx="6408712" cy="1882695"/>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b="1" dirty="0">
                <a:latin typeface="+mj-ea"/>
                <a:ea typeface="+mj-ea"/>
              </a:rPr>
              <a:t>使用概率分布进行分类</a:t>
            </a:r>
          </a:p>
          <a:p>
            <a:pPr marL="342900" indent="-342900">
              <a:lnSpc>
                <a:spcPct val="150000"/>
              </a:lnSpc>
              <a:buFont typeface="Wingdings" panose="05000000000000000000" pitchFamily="2" charset="2"/>
              <a:buChar char="l"/>
            </a:pPr>
            <a:r>
              <a:rPr lang="zh-CN" altLang="en-US" sz="2000" dirty="0">
                <a:latin typeface="+mj-ea"/>
                <a:ea typeface="+mj-ea"/>
              </a:rPr>
              <a:t>学习朴素贝叶斯分类器</a:t>
            </a:r>
          </a:p>
          <a:p>
            <a:pPr marL="342900" indent="-342900">
              <a:lnSpc>
                <a:spcPct val="150000"/>
              </a:lnSpc>
              <a:buFont typeface="Wingdings" panose="05000000000000000000" pitchFamily="2" charset="2"/>
              <a:buChar char="l"/>
            </a:pPr>
            <a:r>
              <a:rPr lang="zh-CN" altLang="en-US" sz="2000" dirty="0">
                <a:latin typeface="+mj-ea"/>
                <a:ea typeface="+mj-ea"/>
              </a:rPr>
              <a:t>解析</a:t>
            </a:r>
            <a:r>
              <a:rPr lang="en-US" altLang="zh-CN" sz="2000" dirty="0">
                <a:latin typeface="+mj-ea"/>
                <a:ea typeface="+mj-ea"/>
              </a:rPr>
              <a:t>RSS</a:t>
            </a:r>
            <a:r>
              <a:rPr lang="zh-CN" altLang="en-US" sz="2000" dirty="0">
                <a:latin typeface="+mj-ea"/>
                <a:ea typeface="+mj-ea"/>
              </a:rPr>
              <a:t>源数据</a:t>
            </a:r>
          </a:p>
          <a:p>
            <a:pPr marL="342900" indent="-342900">
              <a:lnSpc>
                <a:spcPct val="150000"/>
              </a:lnSpc>
              <a:buFont typeface="Wingdings" panose="05000000000000000000" pitchFamily="2" charset="2"/>
              <a:buChar char="l"/>
            </a:pPr>
            <a:r>
              <a:rPr lang="zh-CN" altLang="en-US" sz="2000" dirty="0">
                <a:latin typeface="+mj-ea"/>
                <a:ea typeface="+mj-ea"/>
              </a:rPr>
              <a:t>使用朴素贝叶斯来分析不同地区的态度</a:t>
            </a:r>
          </a:p>
        </p:txBody>
      </p:sp>
    </p:spTree>
    <p:extLst>
      <p:ext uri="{BB962C8B-B14F-4D97-AF65-F5344CB8AC3E}">
        <p14:creationId xmlns:p14="http://schemas.microsoft.com/office/powerpoint/2010/main" val="1568338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6.1 </a:t>
            </a:r>
            <a:r>
              <a:rPr lang="zh-CN" altLang="en-US" dirty="0"/>
              <a:t>测</a:t>
            </a:r>
            <a:r>
              <a:rPr lang="zh-CN" altLang="en-US" dirty="0" smtClean="0"/>
              <a:t>试垃圾邮件</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949850727"/>
              </p:ext>
            </p:extLst>
          </p:nvPr>
        </p:nvGraphicFramePr>
        <p:xfrm>
          <a:off x="467544" y="1124744"/>
          <a:ext cx="8136904" cy="5516880"/>
        </p:xfrm>
        <a:graphic>
          <a:graphicData uri="http://schemas.openxmlformats.org/drawingml/2006/table">
            <a:tbl>
              <a:tblPr firstRow="1" bandRow="1">
                <a:tableStyleId>{BDBED569-4797-4DF1-A0F4-6AAB3CD982D8}</a:tableStyleId>
              </a:tblPr>
              <a:tblGrid>
                <a:gridCol w="952972"/>
                <a:gridCol w="1466108"/>
                <a:gridCol w="5717824"/>
              </a:tblGrid>
              <a:tr h="370840">
                <a:tc>
                  <a:txBody>
                    <a:bodyPr/>
                    <a:lstStyle/>
                    <a:p>
                      <a:pPr algn="ctr">
                        <a:lnSpc>
                          <a:spcPct val="200000"/>
                        </a:lnSpc>
                      </a:pPr>
                      <a:r>
                        <a:rPr lang="zh-CN" altLang="en-US" sz="1600" dirty="0" smtClean="0">
                          <a:latin typeface="+mj-ea"/>
                          <a:ea typeface="+mj-ea"/>
                        </a:rPr>
                        <a:t>步骤</a:t>
                      </a:r>
                      <a:endParaRPr lang="zh-CN" altLang="en-US" sz="1600" b="1" dirty="0">
                        <a:latin typeface="+mj-ea"/>
                        <a:ea typeface="+mj-ea"/>
                      </a:endParaRPr>
                    </a:p>
                  </a:txBody>
                  <a:tcPr anchor="ctr"/>
                </a:tc>
                <a:tc>
                  <a:txBody>
                    <a:bodyPr/>
                    <a:lstStyle/>
                    <a:p>
                      <a:pPr algn="ctr">
                        <a:lnSpc>
                          <a:spcPct val="200000"/>
                        </a:lnSpc>
                      </a:pPr>
                      <a:r>
                        <a:rPr lang="zh-CN" altLang="en-US" sz="1600" dirty="0" smtClean="0">
                          <a:latin typeface="+mj-ea"/>
                          <a:ea typeface="+mj-ea"/>
                        </a:rPr>
                        <a:t>项目</a:t>
                      </a:r>
                      <a:endParaRPr lang="zh-CN" altLang="en-US" sz="1600" b="1" dirty="0">
                        <a:latin typeface="+mj-ea"/>
                        <a:ea typeface="+mj-ea"/>
                      </a:endParaRPr>
                    </a:p>
                  </a:txBody>
                  <a:tcPr anchor="ctr"/>
                </a:tc>
                <a:tc>
                  <a:txBody>
                    <a:bodyPr/>
                    <a:lstStyle/>
                    <a:p>
                      <a:pPr>
                        <a:lnSpc>
                          <a:spcPct val="200000"/>
                        </a:lnSpc>
                      </a:pPr>
                      <a:r>
                        <a:rPr lang="zh-CN" altLang="en-US" sz="1600" dirty="0" smtClean="0">
                          <a:latin typeface="+mj-ea"/>
                          <a:ea typeface="+mj-ea"/>
                        </a:rPr>
                        <a:t>描述</a:t>
                      </a:r>
                      <a:endParaRPr lang="zh-CN" altLang="en-US" sz="1600" b="1" dirty="0">
                        <a:latin typeface="+mj-ea"/>
                        <a:ea typeface="+mj-ea"/>
                      </a:endParaRPr>
                    </a:p>
                  </a:txBody>
                  <a:tcPr anchor="ctr"/>
                </a:tc>
              </a:tr>
              <a:tr h="370840">
                <a:tc>
                  <a:txBody>
                    <a:bodyPr/>
                    <a:lstStyle/>
                    <a:p>
                      <a:pPr algn="ctr">
                        <a:lnSpc>
                          <a:spcPct val="200000"/>
                        </a:lnSpc>
                      </a:pPr>
                      <a:r>
                        <a:rPr lang="en-US" altLang="zh-CN" sz="1800" dirty="0" smtClean="0">
                          <a:latin typeface="+mj-ea"/>
                          <a:ea typeface="+mj-ea"/>
                        </a:rPr>
                        <a:t>1</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收集数据</a:t>
                      </a:r>
                      <a:endParaRPr lang="zh-CN" altLang="en-US" sz="1800" dirty="0">
                        <a:latin typeface="+mj-ea"/>
                        <a:ea typeface="+mj-ea"/>
                      </a:endParaRPr>
                    </a:p>
                  </a:txBody>
                  <a:tcPr anchor="ctr"/>
                </a:tc>
                <a:tc>
                  <a:txBody>
                    <a:bodyPr/>
                    <a:lstStyle/>
                    <a:p>
                      <a:pPr>
                        <a:lnSpc>
                          <a:spcPct val="200000"/>
                        </a:lnSpc>
                      </a:pPr>
                      <a:r>
                        <a:rPr lang="zh-CN" altLang="en-US" sz="1800" dirty="0" smtClean="0">
                          <a:latin typeface="+mj-ea"/>
                          <a:ea typeface="+mj-ea"/>
                        </a:rPr>
                        <a:t>提供的文本文件</a:t>
                      </a:r>
                      <a:endParaRPr lang="zh-CN" altLang="en-US" sz="1800" dirty="0">
                        <a:latin typeface="+mj-ea"/>
                        <a:ea typeface="+mj-ea"/>
                      </a:endParaRPr>
                    </a:p>
                  </a:txBody>
                  <a:tcPr anchor="ctr"/>
                </a:tc>
              </a:tr>
              <a:tr h="370840">
                <a:tc>
                  <a:txBody>
                    <a:bodyPr/>
                    <a:lstStyle/>
                    <a:p>
                      <a:pPr algn="ctr">
                        <a:lnSpc>
                          <a:spcPct val="200000"/>
                        </a:lnSpc>
                      </a:pPr>
                      <a:r>
                        <a:rPr lang="en-US" altLang="zh-CN" sz="1800" dirty="0" smtClean="0">
                          <a:latin typeface="+mj-ea"/>
                          <a:ea typeface="+mj-ea"/>
                        </a:rPr>
                        <a:t>2</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准备数据</a:t>
                      </a:r>
                      <a:endParaRPr lang="zh-CN" altLang="en-US" sz="1800" dirty="0">
                        <a:latin typeface="+mj-ea"/>
                        <a:ea typeface="+mj-ea"/>
                      </a:endParaRPr>
                    </a:p>
                  </a:txBody>
                  <a:tcPr anchor="ctr"/>
                </a:tc>
                <a:tc>
                  <a:txBody>
                    <a:bodyPr/>
                    <a:lstStyle/>
                    <a:p>
                      <a:pPr>
                        <a:lnSpc>
                          <a:spcPct val="200000"/>
                        </a:lnSpc>
                      </a:pPr>
                      <a:r>
                        <a:rPr lang="zh-CN" altLang="en-US" sz="1800" dirty="0" smtClean="0">
                          <a:latin typeface="+mj-ea"/>
                          <a:ea typeface="+mj-ea"/>
                        </a:rPr>
                        <a:t>将文本文件解析成词条向量</a:t>
                      </a:r>
                      <a:endParaRPr lang="zh-CN" altLang="en-US" sz="1800" dirty="0">
                        <a:latin typeface="+mj-ea"/>
                        <a:ea typeface="+mj-ea"/>
                      </a:endParaRPr>
                    </a:p>
                  </a:txBody>
                  <a:tcPr anchor="ctr"/>
                </a:tc>
              </a:tr>
              <a:tr h="370840">
                <a:tc>
                  <a:txBody>
                    <a:bodyPr/>
                    <a:lstStyle/>
                    <a:p>
                      <a:pPr algn="ctr">
                        <a:lnSpc>
                          <a:spcPct val="200000"/>
                        </a:lnSpc>
                      </a:pPr>
                      <a:r>
                        <a:rPr lang="en-US" altLang="zh-CN" sz="1800" dirty="0" smtClean="0">
                          <a:latin typeface="+mj-ea"/>
                          <a:ea typeface="+mj-ea"/>
                        </a:rPr>
                        <a:t>3</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分析数据</a:t>
                      </a:r>
                      <a:endParaRPr lang="zh-CN" altLang="en-US" sz="1800" dirty="0">
                        <a:latin typeface="+mj-ea"/>
                        <a:ea typeface="+mj-ea"/>
                      </a:endParaRPr>
                    </a:p>
                  </a:txBody>
                  <a:tcPr anchor="ctr"/>
                </a:tc>
                <a:tc>
                  <a:txBody>
                    <a:bodyPr/>
                    <a:lstStyle/>
                    <a:p>
                      <a:pPr>
                        <a:lnSpc>
                          <a:spcPct val="200000"/>
                        </a:lnSpc>
                      </a:pPr>
                      <a:r>
                        <a:rPr lang="zh-CN" altLang="en-US" sz="1800" b="0" i="0" kern="1200" dirty="0" smtClean="0">
                          <a:solidFill>
                            <a:schemeClr val="tx1"/>
                          </a:solidFill>
                          <a:effectLst/>
                          <a:latin typeface="+mj-ea"/>
                          <a:ea typeface="+mj-ea"/>
                          <a:cs typeface="+mn-cs"/>
                        </a:rPr>
                        <a:t>检查词条确保</a:t>
                      </a:r>
                      <a:r>
                        <a:rPr lang="zh-CN" altLang="en-US" sz="1800" b="0" i="0" kern="1200" baseline="0" dirty="0" smtClean="0">
                          <a:solidFill>
                            <a:schemeClr val="tx1"/>
                          </a:solidFill>
                          <a:effectLst/>
                          <a:latin typeface="+mj-ea"/>
                          <a:ea typeface="+mj-ea"/>
                          <a:cs typeface="+mn-cs"/>
                        </a:rPr>
                        <a:t>解析的正确性</a:t>
                      </a:r>
                      <a:endParaRPr lang="zh-CN" altLang="en-US" sz="1800" dirty="0">
                        <a:latin typeface="+mj-ea"/>
                        <a:ea typeface="+mj-ea"/>
                      </a:endParaRPr>
                    </a:p>
                  </a:txBody>
                  <a:tcPr anchor="ctr"/>
                </a:tc>
              </a:tr>
              <a:tr h="333852">
                <a:tc>
                  <a:txBody>
                    <a:bodyPr/>
                    <a:lstStyle/>
                    <a:p>
                      <a:pPr algn="ctr">
                        <a:lnSpc>
                          <a:spcPct val="200000"/>
                        </a:lnSpc>
                      </a:pPr>
                      <a:r>
                        <a:rPr lang="en-US" altLang="zh-CN" sz="1800" i="1" u="none" dirty="0" smtClean="0">
                          <a:latin typeface="+mj-ea"/>
                          <a:ea typeface="+mj-ea"/>
                        </a:rPr>
                        <a:t>4</a:t>
                      </a:r>
                      <a:endParaRPr lang="zh-CN" altLang="en-US" sz="1800" i="1" u="none" dirty="0">
                        <a:solidFill>
                          <a:schemeClr val="bg1">
                            <a:lumMod val="65000"/>
                          </a:schemeClr>
                        </a:solidFill>
                        <a:latin typeface="+mj-ea"/>
                        <a:ea typeface="+mj-ea"/>
                      </a:endParaRPr>
                    </a:p>
                  </a:txBody>
                  <a:tcPr anchor="ctr"/>
                </a:tc>
                <a:tc>
                  <a:txBody>
                    <a:bodyPr/>
                    <a:lstStyle/>
                    <a:p>
                      <a:pPr algn="ctr">
                        <a:lnSpc>
                          <a:spcPct val="200000"/>
                        </a:lnSpc>
                      </a:pPr>
                      <a:r>
                        <a:rPr lang="zh-CN" altLang="en-US" sz="1800" i="0" u="none" dirty="0" smtClean="0">
                          <a:latin typeface="+mj-ea"/>
                          <a:ea typeface="+mj-ea"/>
                        </a:rPr>
                        <a:t>训练算法</a:t>
                      </a:r>
                      <a:endParaRPr lang="zh-CN" altLang="en-US" sz="1800" i="0" u="none" dirty="0">
                        <a:solidFill>
                          <a:schemeClr val="bg1">
                            <a:lumMod val="65000"/>
                          </a:schemeClr>
                        </a:solidFill>
                        <a:latin typeface="+mj-ea"/>
                        <a:ea typeface="+mj-ea"/>
                      </a:endParaRPr>
                    </a:p>
                  </a:txBody>
                  <a:tcPr anchor="ctr"/>
                </a:tc>
                <a:tc>
                  <a:txBody>
                    <a:bodyPr/>
                    <a:lstStyle/>
                    <a:p>
                      <a:pPr marL="0" algn="l" defTabSz="914400" rtl="0" eaLnBrk="1" latinLnBrk="0" hangingPunct="1">
                        <a:lnSpc>
                          <a:spcPct val="200000"/>
                        </a:lnSpc>
                      </a:pPr>
                      <a:r>
                        <a:rPr lang="zh-CN" altLang="en-US" sz="1800" b="0" i="0" kern="1200" dirty="0" smtClean="0">
                          <a:solidFill>
                            <a:schemeClr val="tx1"/>
                          </a:solidFill>
                          <a:effectLst/>
                          <a:latin typeface="+mj-ea"/>
                          <a:ea typeface="+mj-ea"/>
                          <a:cs typeface="+mn-cs"/>
                        </a:rPr>
                        <a:t>使用之前建构的的</a:t>
                      </a:r>
                      <a:r>
                        <a:rPr lang="en-US" altLang="zh-CN" sz="1800" b="0" i="0" kern="1200" dirty="0" smtClean="0">
                          <a:solidFill>
                            <a:schemeClr val="tx1"/>
                          </a:solidFill>
                          <a:effectLst/>
                          <a:latin typeface="+mj-ea"/>
                          <a:ea typeface="+mj-ea"/>
                          <a:cs typeface="+mn-cs"/>
                        </a:rPr>
                        <a:t>train_nb</a:t>
                      </a:r>
                      <a:r>
                        <a:rPr lang="zh-CN" altLang="en-US" sz="1800" b="0" i="0" kern="1200" dirty="0" smtClean="0">
                          <a:solidFill>
                            <a:schemeClr val="tx1"/>
                          </a:solidFill>
                          <a:effectLst/>
                          <a:latin typeface="+mj-ea"/>
                          <a:ea typeface="+mj-ea"/>
                          <a:cs typeface="+mn-cs"/>
                        </a:rPr>
                        <a:t>函数</a:t>
                      </a:r>
                      <a:endParaRPr lang="zh-CN" altLang="en-US" sz="1800" b="0" i="0" kern="1200" dirty="0">
                        <a:solidFill>
                          <a:schemeClr val="tx1"/>
                        </a:solidFill>
                        <a:effectLst/>
                        <a:latin typeface="+mj-ea"/>
                        <a:ea typeface="+mj-ea"/>
                        <a:cs typeface="+mn-cs"/>
                      </a:endParaRPr>
                    </a:p>
                  </a:txBody>
                  <a:tcPr anchor="ctr"/>
                </a:tc>
              </a:tr>
              <a:tr h="370840">
                <a:tc>
                  <a:txBody>
                    <a:bodyPr/>
                    <a:lstStyle/>
                    <a:p>
                      <a:pPr algn="ctr">
                        <a:lnSpc>
                          <a:spcPct val="200000"/>
                        </a:lnSpc>
                      </a:pPr>
                      <a:r>
                        <a:rPr lang="en-US" altLang="zh-CN" sz="1800" dirty="0" smtClean="0">
                          <a:latin typeface="+mj-ea"/>
                          <a:ea typeface="+mj-ea"/>
                        </a:rPr>
                        <a:t>5</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测试算法</a:t>
                      </a:r>
                      <a:endParaRPr lang="zh-CN" altLang="en-US" sz="1800" dirty="0">
                        <a:latin typeface="+mj-ea"/>
                        <a:ea typeface="+mj-ea"/>
                      </a:endParaRPr>
                    </a:p>
                  </a:txBody>
                  <a:tcPr anchor="ctr"/>
                </a:tc>
                <a:tc>
                  <a:txBody>
                    <a:bodyPr/>
                    <a:lstStyle/>
                    <a:p>
                      <a:pPr>
                        <a:lnSpc>
                          <a:spcPct val="200000"/>
                        </a:lnSpc>
                      </a:pPr>
                      <a:r>
                        <a:rPr lang="zh-CN" altLang="en-US" sz="1800" dirty="0" smtClean="0">
                          <a:latin typeface="+mj-ea"/>
                          <a:ea typeface="+mj-ea"/>
                        </a:rPr>
                        <a:t>使用</a:t>
                      </a:r>
                      <a:r>
                        <a:rPr lang="en-US" altLang="zh-CN" sz="1800" dirty="0" smtClean="0">
                          <a:latin typeface="+mj-ea"/>
                          <a:ea typeface="+mj-ea"/>
                        </a:rPr>
                        <a:t>classify_nb()</a:t>
                      </a:r>
                      <a:r>
                        <a:rPr lang="zh-CN" altLang="en-US" sz="1800" dirty="0" smtClean="0">
                          <a:latin typeface="+mj-ea"/>
                          <a:ea typeface="+mj-ea"/>
                        </a:rPr>
                        <a:t>，并构建</a:t>
                      </a:r>
                      <a:r>
                        <a:rPr lang="zh-CN" altLang="en-US" sz="1800" baseline="0" dirty="0" smtClean="0">
                          <a:latin typeface="+mj-ea"/>
                          <a:ea typeface="+mj-ea"/>
                        </a:rPr>
                        <a:t>一个新的测试函数来计算文档的错误率</a:t>
                      </a:r>
                      <a:endParaRPr lang="zh-CN" altLang="en-US" sz="1800" dirty="0">
                        <a:latin typeface="+mj-ea"/>
                        <a:ea typeface="+mj-ea"/>
                      </a:endParaRPr>
                    </a:p>
                  </a:txBody>
                  <a:tcPr anchor="ctr"/>
                </a:tc>
              </a:tr>
              <a:tr h="370840">
                <a:tc>
                  <a:txBody>
                    <a:bodyPr/>
                    <a:lstStyle/>
                    <a:p>
                      <a:pPr algn="ctr">
                        <a:lnSpc>
                          <a:spcPct val="200000"/>
                        </a:lnSpc>
                      </a:pPr>
                      <a:r>
                        <a:rPr lang="en-US" altLang="zh-CN" sz="1800" dirty="0" smtClean="0">
                          <a:latin typeface="+mj-ea"/>
                          <a:ea typeface="+mj-ea"/>
                        </a:rPr>
                        <a:t>6</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应用算法</a:t>
                      </a:r>
                      <a:endParaRPr lang="zh-CN" altLang="en-US" sz="1800" dirty="0">
                        <a:latin typeface="+mj-ea"/>
                        <a:ea typeface="+mj-ea"/>
                      </a:endParaRPr>
                    </a:p>
                  </a:txBody>
                  <a:tcPr anchor="ctr"/>
                </a:tc>
                <a:tc>
                  <a:txBody>
                    <a:bodyPr/>
                    <a:lstStyle/>
                    <a:p>
                      <a:pPr>
                        <a:lnSpc>
                          <a:spcPct val="200000"/>
                        </a:lnSpc>
                      </a:pPr>
                      <a:r>
                        <a:rPr lang="zh-CN" altLang="en-US" sz="1800" b="0" i="0" kern="1200" dirty="0" smtClean="0">
                          <a:solidFill>
                            <a:schemeClr val="tx1"/>
                          </a:solidFill>
                          <a:effectLst/>
                          <a:latin typeface="+mj-ea"/>
                          <a:ea typeface="+mj-ea"/>
                          <a:cs typeface="+mn-cs"/>
                        </a:rPr>
                        <a:t>构建一人完整的程序对一组文档进行分类，将错分的文档输出到屏幕上</a:t>
                      </a:r>
                      <a:endParaRPr lang="zh-CN" altLang="en-US" sz="1800" dirty="0">
                        <a:latin typeface="+mj-ea"/>
                        <a:ea typeface="+mj-ea"/>
                      </a:endParaRPr>
                    </a:p>
                  </a:txBody>
                  <a:tcPr anchor="ctr"/>
                </a:tc>
              </a:tr>
            </a:tbl>
          </a:graphicData>
        </a:graphic>
      </p:graphicFrame>
    </p:spTree>
    <p:extLst>
      <p:ext uri="{BB962C8B-B14F-4D97-AF65-F5344CB8AC3E}">
        <p14:creationId xmlns:p14="http://schemas.microsoft.com/office/powerpoint/2010/main" val="3351718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6.2 </a:t>
            </a:r>
            <a:r>
              <a:rPr lang="zh-CN" altLang="en-US" dirty="0" smtClean="0"/>
              <a:t>准备数据：切分文本</a:t>
            </a:r>
            <a:endParaRPr lang="zh-CN" altLang="en-US" dirty="0"/>
          </a:p>
        </p:txBody>
      </p:sp>
      <p:sp>
        <p:nvSpPr>
          <p:cNvPr id="4" name="矩形 3"/>
          <p:cNvSpPr/>
          <p:nvPr/>
        </p:nvSpPr>
        <p:spPr>
          <a:xfrm>
            <a:off x="827584" y="1268760"/>
            <a:ext cx="7848872" cy="4247317"/>
          </a:xfrm>
          <a:prstGeom prst="rect">
            <a:avLst/>
          </a:prstGeom>
        </p:spPr>
        <p:txBody>
          <a:bodyPr wrap="square">
            <a:spAutoFit/>
          </a:bodyPr>
          <a:lstStyle/>
          <a:p>
            <a:pPr>
              <a:lnSpc>
                <a:spcPct val="150000"/>
              </a:lnSpc>
            </a:pPr>
            <a:r>
              <a:rPr lang="en-US" altLang="zh-CN" dirty="0" smtClean="0">
                <a:latin typeface="+mj-ea"/>
                <a:ea typeface="+mj-ea"/>
              </a:rPr>
              <a:t>Words = ‘</a:t>
            </a:r>
            <a:r>
              <a:rPr lang="zh-CN" altLang="en-US" dirty="0" smtClean="0">
                <a:latin typeface="+mj-ea"/>
                <a:ea typeface="+mj-ea"/>
              </a:rPr>
              <a:t>This </a:t>
            </a:r>
            <a:r>
              <a:rPr lang="zh-CN" altLang="en-US" dirty="0">
                <a:latin typeface="+mj-ea"/>
                <a:ea typeface="+mj-ea"/>
              </a:rPr>
              <a:t>book is the best book on Python or M.L. I have ever laid eyes upon</a:t>
            </a:r>
            <a:r>
              <a:rPr lang="zh-CN" altLang="en-US" dirty="0" smtClean="0">
                <a:latin typeface="+mj-ea"/>
                <a:ea typeface="+mj-ea"/>
              </a:rPr>
              <a:t>.</a:t>
            </a:r>
            <a:r>
              <a:rPr lang="en-US" altLang="zh-CN" dirty="0" smtClean="0">
                <a:latin typeface="+mj-ea"/>
                <a:ea typeface="+mj-ea"/>
              </a:rPr>
              <a:t>’</a:t>
            </a:r>
          </a:p>
          <a:p>
            <a:pPr>
              <a:lnSpc>
                <a:spcPct val="150000"/>
              </a:lnSpc>
            </a:pPr>
            <a:endParaRPr lang="en-US" altLang="zh-CN" dirty="0">
              <a:latin typeface="+mj-ea"/>
              <a:ea typeface="+mj-ea"/>
            </a:endParaRPr>
          </a:p>
          <a:p>
            <a:pPr>
              <a:lnSpc>
                <a:spcPct val="150000"/>
              </a:lnSpc>
            </a:pPr>
            <a:r>
              <a:rPr lang="zh-CN" altLang="en-US" b="1" dirty="0" smtClean="0">
                <a:latin typeface="+mj-ea"/>
                <a:ea typeface="+mj-ea"/>
              </a:rPr>
              <a:t>要求：</a:t>
            </a:r>
            <a:endParaRPr lang="en-US" altLang="zh-CN" b="1" dirty="0" smtClean="0">
              <a:latin typeface="+mj-ea"/>
              <a:ea typeface="+mj-ea"/>
            </a:endParaRPr>
          </a:p>
          <a:p>
            <a:pPr marL="342900" indent="-342900">
              <a:lnSpc>
                <a:spcPct val="150000"/>
              </a:lnSpc>
              <a:buFont typeface="+mj-lt"/>
              <a:buAutoNum type="arabicPeriod"/>
            </a:pPr>
            <a:r>
              <a:rPr lang="zh-CN" altLang="en-US" dirty="0" smtClean="0">
                <a:latin typeface="+mj-ea"/>
                <a:ea typeface="+mj-ea"/>
              </a:rPr>
              <a:t>使用</a:t>
            </a:r>
            <a:r>
              <a:rPr lang="en-US" altLang="zh-CN" dirty="0" smtClean="0">
                <a:latin typeface="+mj-ea"/>
                <a:ea typeface="+mj-ea"/>
              </a:rPr>
              <a:t>split()</a:t>
            </a:r>
            <a:r>
              <a:rPr lang="zh-CN" altLang="en-US" dirty="0" smtClean="0">
                <a:latin typeface="+mj-ea"/>
                <a:ea typeface="+mj-ea"/>
              </a:rPr>
              <a:t>方法对</a:t>
            </a:r>
            <a:r>
              <a:rPr lang="en-US" altLang="zh-CN" dirty="0" smtClean="0">
                <a:latin typeface="+mj-ea"/>
                <a:ea typeface="+mj-ea"/>
              </a:rPr>
              <a:t>words</a:t>
            </a:r>
            <a:r>
              <a:rPr lang="zh-CN" altLang="en-US" dirty="0" smtClean="0">
                <a:latin typeface="+mj-ea"/>
                <a:ea typeface="+mj-ea"/>
              </a:rPr>
              <a:t>进行切分查看效果</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导入</a:t>
            </a:r>
            <a:r>
              <a:rPr lang="en-US" altLang="zh-CN" dirty="0" smtClean="0">
                <a:latin typeface="+mj-ea"/>
                <a:ea typeface="+mj-ea"/>
              </a:rPr>
              <a:t>re</a:t>
            </a:r>
            <a:r>
              <a:rPr lang="zh-CN" altLang="en-US" dirty="0" smtClean="0">
                <a:latin typeface="+mj-ea"/>
                <a:ea typeface="+mj-ea"/>
              </a:rPr>
              <a:t>，并使用</a:t>
            </a:r>
            <a:r>
              <a:rPr lang="en-US" altLang="zh-CN" dirty="0" smtClean="0">
                <a:latin typeface="+mj-ea"/>
                <a:ea typeface="+mj-ea"/>
              </a:rPr>
              <a:t>re.compile(‘\\w*).splite(words)</a:t>
            </a:r>
            <a:r>
              <a:rPr lang="zh-CN" altLang="en-US" dirty="0" smtClean="0">
                <a:latin typeface="+mj-ea"/>
                <a:ea typeface="+mj-ea"/>
              </a:rPr>
              <a:t>进行切分</a:t>
            </a:r>
            <a:endParaRPr lang="en-US" altLang="zh-CN" dirty="0">
              <a:latin typeface="+mj-ea"/>
              <a:ea typeface="+mj-ea"/>
            </a:endParaRPr>
          </a:p>
          <a:p>
            <a:pPr marL="342900" indent="-342900">
              <a:lnSpc>
                <a:spcPct val="150000"/>
              </a:lnSpc>
              <a:buFont typeface="+mj-lt"/>
              <a:buAutoNum type="arabicPeriod"/>
            </a:pPr>
            <a:r>
              <a:rPr lang="zh-CN" altLang="en-US" dirty="0" smtClean="0">
                <a:latin typeface="+mj-ea"/>
                <a:ea typeface="+mj-ea"/>
              </a:rPr>
              <a:t>对比切分效果</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对第</a:t>
            </a:r>
            <a:r>
              <a:rPr lang="en-US" altLang="zh-CN" dirty="0" smtClean="0">
                <a:latin typeface="+mj-ea"/>
                <a:ea typeface="+mj-ea"/>
              </a:rPr>
              <a:t>2</a:t>
            </a:r>
            <a:r>
              <a:rPr lang="zh-CN" altLang="en-US" dirty="0" smtClean="0">
                <a:latin typeface="+mj-ea"/>
                <a:ea typeface="+mj-ea"/>
              </a:rPr>
              <a:t>步的操作结果进行处理，只返回大于词汇长度大于</a:t>
            </a:r>
            <a:r>
              <a:rPr lang="en-US" altLang="zh-CN" dirty="0" smtClean="0">
                <a:latin typeface="+mj-ea"/>
                <a:ea typeface="+mj-ea"/>
              </a:rPr>
              <a:t>0</a:t>
            </a:r>
            <a:r>
              <a:rPr lang="zh-CN" altLang="en-US" dirty="0" smtClean="0">
                <a:latin typeface="+mj-ea"/>
                <a:ea typeface="+mj-ea"/>
              </a:rPr>
              <a:t>的结果；</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将所有词汇统一转换为小写字母</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将使用</a:t>
            </a:r>
            <a:r>
              <a:rPr lang="en-US" altLang="zh-CN" dirty="0" smtClean="0">
                <a:latin typeface="+mj-ea"/>
                <a:ea typeface="+mj-ea"/>
              </a:rPr>
              <a:t>re</a:t>
            </a:r>
            <a:r>
              <a:rPr lang="zh-CN" altLang="en-US" dirty="0" smtClean="0">
                <a:latin typeface="+mj-ea"/>
                <a:ea typeface="+mj-ea"/>
              </a:rPr>
              <a:t>部分代码重构成方法</a:t>
            </a:r>
            <a:r>
              <a:rPr lang="en-US" altLang="zh-CN" smtClean="0">
                <a:latin typeface="+mj-ea"/>
                <a:ea typeface="+mj-ea"/>
              </a:rPr>
              <a:t>text_parse(big_string</a:t>
            </a:r>
            <a:r>
              <a:rPr lang="en-US" altLang="zh-CN" dirty="0" smtClean="0">
                <a:latin typeface="+mj-ea"/>
                <a:ea typeface="+mj-ea"/>
              </a:rPr>
              <a:t>):return </a:t>
            </a:r>
            <a:r>
              <a:rPr lang="zh-CN" altLang="en-US" dirty="0" smtClean="0">
                <a:latin typeface="+mj-ea"/>
                <a:ea typeface="+mj-ea"/>
              </a:rPr>
              <a:t>词汇表</a:t>
            </a:r>
            <a:endParaRPr lang="zh-CN" altLang="en-US" dirty="0">
              <a:latin typeface="+mj-ea"/>
              <a:ea typeface="+mj-ea"/>
            </a:endParaRPr>
          </a:p>
        </p:txBody>
      </p:sp>
    </p:spTree>
    <p:extLst>
      <p:ext uri="{BB962C8B-B14F-4D97-AF65-F5344CB8AC3E}">
        <p14:creationId xmlns:p14="http://schemas.microsoft.com/office/powerpoint/2010/main" val="4372059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6.3 </a:t>
            </a:r>
            <a:r>
              <a:rPr lang="zh-CN" altLang="en-US" dirty="0" smtClean="0"/>
              <a:t>垃圾邮件测试函数</a:t>
            </a:r>
            <a:endParaRPr lang="zh-CN" altLang="en-US" dirty="0"/>
          </a:p>
        </p:txBody>
      </p:sp>
      <p:sp>
        <p:nvSpPr>
          <p:cNvPr id="4" name="矩形 3"/>
          <p:cNvSpPr/>
          <p:nvPr/>
        </p:nvSpPr>
        <p:spPr>
          <a:xfrm>
            <a:off x="827584" y="1268760"/>
            <a:ext cx="7848872" cy="3416320"/>
          </a:xfrm>
          <a:prstGeom prst="rect">
            <a:avLst/>
          </a:prstGeom>
        </p:spPr>
        <p:txBody>
          <a:bodyPr wrap="square">
            <a:spAutoFit/>
          </a:bodyPr>
          <a:lstStyle/>
          <a:p>
            <a:pPr>
              <a:lnSpc>
                <a:spcPct val="150000"/>
              </a:lnSpc>
            </a:pPr>
            <a:r>
              <a:rPr lang="zh-CN" altLang="en-US" b="1" dirty="0">
                <a:latin typeface="+mj-ea"/>
                <a:ea typeface="+mj-ea"/>
              </a:rPr>
              <a:t>步骤</a:t>
            </a:r>
            <a:r>
              <a:rPr lang="zh-CN" altLang="en-US" b="1" dirty="0" smtClean="0">
                <a:latin typeface="+mj-ea"/>
                <a:ea typeface="+mj-ea"/>
              </a:rPr>
              <a:t>：</a:t>
            </a:r>
            <a:endParaRPr lang="en-US" altLang="zh-CN" b="1" dirty="0">
              <a:latin typeface="+mj-ea"/>
              <a:ea typeface="+mj-ea"/>
            </a:endParaRPr>
          </a:p>
          <a:p>
            <a:pPr>
              <a:lnSpc>
                <a:spcPct val="150000"/>
              </a:lnSpc>
            </a:pPr>
            <a:r>
              <a:rPr lang="zh-CN" altLang="en-US" dirty="0">
                <a:latin typeface="+mj-ea"/>
                <a:ea typeface="+mj-ea"/>
              </a:rPr>
              <a:t>创</a:t>
            </a:r>
            <a:r>
              <a:rPr lang="zh-CN" altLang="en-US" dirty="0" smtClean="0">
                <a:latin typeface="+mj-ea"/>
                <a:ea typeface="+mj-ea"/>
              </a:rPr>
              <a:t>建函数：</a:t>
            </a:r>
            <a:r>
              <a:rPr lang="en-US" altLang="zh-CN" dirty="0" smtClean="0">
                <a:latin typeface="+mj-ea"/>
                <a:ea typeface="+mj-ea"/>
              </a:rPr>
              <a:t>spam_test():</a:t>
            </a:r>
          </a:p>
          <a:p>
            <a:pPr>
              <a:lnSpc>
                <a:spcPct val="150000"/>
              </a:lnSpc>
            </a:pPr>
            <a:r>
              <a:rPr lang="zh-CN" altLang="en-US" dirty="0" smtClean="0">
                <a:latin typeface="+mj-ea"/>
                <a:ea typeface="+mj-ea"/>
              </a:rPr>
              <a:t>一，处理数据并得到词汇表</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将</a:t>
            </a:r>
            <a:r>
              <a:rPr lang="en-US" altLang="zh-CN" dirty="0" smtClean="0">
                <a:latin typeface="+mj-ea"/>
                <a:ea typeface="+mj-ea"/>
              </a:rPr>
              <a:t>spam</a:t>
            </a:r>
            <a:r>
              <a:rPr lang="zh-CN" altLang="en-US" dirty="0" smtClean="0">
                <a:latin typeface="+mj-ea"/>
                <a:ea typeface="+mj-ea"/>
              </a:rPr>
              <a:t>文件夹中的文本</a:t>
            </a:r>
            <a:r>
              <a:rPr lang="en-US" altLang="zh-CN" dirty="0" smtClean="0">
                <a:latin typeface="+mj-ea"/>
                <a:ea typeface="+mj-ea"/>
              </a:rPr>
              <a:t>read()</a:t>
            </a:r>
            <a:r>
              <a:rPr lang="zh-CN" altLang="en-US" dirty="0" smtClean="0">
                <a:latin typeface="+mj-ea"/>
                <a:ea typeface="+mj-ea"/>
              </a:rPr>
              <a:t>出来，并用</a:t>
            </a:r>
            <a:r>
              <a:rPr lang="en-US" altLang="zh-CN" dirty="0" smtClean="0">
                <a:latin typeface="+mj-ea"/>
                <a:ea typeface="+mj-ea"/>
              </a:rPr>
              <a:t>text_parse</a:t>
            </a:r>
            <a:r>
              <a:rPr lang="zh-CN" altLang="en-US" dirty="0" smtClean="0">
                <a:latin typeface="+mj-ea"/>
                <a:ea typeface="+mj-ea"/>
              </a:rPr>
              <a:t>获得词汇表</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创建</a:t>
            </a:r>
            <a:r>
              <a:rPr lang="en-US" altLang="zh-CN" dirty="0" smtClean="0">
                <a:latin typeface="+mj-ea"/>
                <a:ea typeface="+mj-ea"/>
              </a:rPr>
              <a:t>doc_list(</a:t>
            </a:r>
            <a:r>
              <a:rPr lang="zh-CN" altLang="en-US" dirty="0" smtClean="0">
                <a:latin typeface="+mj-ea"/>
                <a:ea typeface="+mj-ea"/>
              </a:rPr>
              <a:t>保存垃圾邮件词汇列表</a:t>
            </a:r>
            <a:r>
              <a:rPr lang="en-US" altLang="zh-CN" dirty="0" smtClean="0">
                <a:latin typeface="+mj-ea"/>
                <a:ea typeface="+mj-ea"/>
              </a:rPr>
              <a:t>)</a:t>
            </a:r>
          </a:p>
          <a:p>
            <a:pPr marL="342900" indent="-342900">
              <a:lnSpc>
                <a:spcPct val="150000"/>
              </a:lnSpc>
              <a:buFont typeface="+mj-lt"/>
              <a:buAutoNum type="arabicPeriod"/>
            </a:pPr>
            <a:r>
              <a:rPr lang="zh-CN" altLang="en-US" dirty="0">
                <a:latin typeface="+mj-ea"/>
                <a:ea typeface="+mj-ea"/>
              </a:rPr>
              <a:t>创</a:t>
            </a:r>
            <a:r>
              <a:rPr lang="zh-CN" altLang="en-US" dirty="0" smtClean="0">
                <a:latin typeface="+mj-ea"/>
                <a:ea typeface="+mj-ea"/>
              </a:rPr>
              <a:t>建</a:t>
            </a:r>
            <a:r>
              <a:rPr lang="en-US" altLang="zh-CN" dirty="0" smtClean="0">
                <a:latin typeface="+mj-ea"/>
                <a:ea typeface="+mj-ea"/>
              </a:rPr>
              <a:t>class_list(spam</a:t>
            </a:r>
            <a:r>
              <a:rPr lang="zh-CN" altLang="en-US" dirty="0" smtClean="0">
                <a:latin typeface="+mj-ea"/>
                <a:ea typeface="+mj-ea"/>
              </a:rPr>
              <a:t>邮件分类为</a:t>
            </a:r>
            <a:r>
              <a:rPr lang="en-US" altLang="zh-CN" dirty="0" smtClean="0">
                <a:latin typeface="+mj-ea"/>
                <a:ea typeface="+mj-ea"/>
              </a:rPr>
              <a:t>1,ham</a:t>
            </a:r>
            <a:r>
              <a:rPr lang="zh-CN" altLang="en-US" dirty="0" smtClean="0">
                <a:latin typeface="+mj-ea"/>
                <a:ea typeface="+mj-ea"/>
              </a:rPr>
              <a:t>邮件分类为</a:t>
            </a:r>
            <a:r>
              <a:rPr lang="en-US" altLang="zh-CN" dirty="0">
                <a:latin typeface="+mj-ea"/>
                <a:ea typeface="+mj-ea"/>
              </a:rPr>
              <a:t>0</a:t>
            </a:r>
            <a:r>
              <a:rPr lang="en-US" altLang="zh-CN" dirty="0" smtClean="0">
                <a:latin typeface="+mj-ea"/>
                <a:ea typeface="+mj-ea"/>
              </a:rPr>
              <a:t>)</a:t>
            </a:r>
          </a:p>
          <a:p>
            <a:pPr marL="342900" indent="-342900">
              <a:lnSpc>
                <a:spcPct val="150000"/>
              </a:lnSpc>
              <a:buFont typeface="+mj-lt"/>
              <a:buAutoNum type="arabicPeriod"/>
            </a:pPr>
            <a:r>
              <a:rPr lang="zh-CN" altLang="en-US" dirty="0">
                <a:latin typeface="+mj-ea"/>
                <a:ea typeface="+mj-ea"/>
              </a:rPr>
              <a:t>创</a:t>
            </a:r>
            <a:r>
              <a:rPr lang="zh-CN" altLang="en-US" dirty="0" smtClean="0">
                <a:latin typeface="+mj-ea"/>
                <a:ea typeface="+mj-ea"/>
              </a:rPr>
              <a:t>建</a:t>
            </a:r>
            <a:r>
              <a:rPr lang="en-US" altLang="zh-CN" dirty="0" smtClean="0">
                <a:latin typeface="+mj-ea"/>
                <a:ea typeface="+mj-ea"/>
              </a:rPr>
              <a:t>full_text(ham</a:t>
            </a:r>
            <a:r>
              <a:rPr lang="zh-CN" altLang="en-US" dirty="0" smtClean="0">
                <a:latin typeface="+mj-ea"/>
                <a:ea typeface="+mj-ea"/>
              </a:rPr>
              <a:t>邮件全部词汇列表</a:t>
            </a:r>
            <a:r>
              <a:rPr lang="en-US" altLang="zh-CN" dirty="0" smtClean="0">
                <a:latin typeface="+mj-ea"/>
                <a:ea typeface="+mj-ea"/>
              </a:rPr>
              <a:t>)</a:t>
            </a:r>
            <a:endParaRPr lang="en-US" altLang="zh-CN" dirty="0">
              <a:latin typeface="+mj-ea"/>
              <a:ea typeface="+mj-ea"/>
            </a:endParaRPr>
          </a:p>
          <a:p>
            <a:pPr marL="342900" indent="-342900">
              <a:lnSpc>
                <a:spcPct val="150000"/>
              </a:lnSpc>
              <a:buFont typeface="+mj-lt"/>
              <a:buAutoNum type="arabicPeriod"/>
            </a:pPr>
            <a:r>
              <a:rPr lang="zh-CN" altLang="en-US" dirty="0" smtClean="0">
                <a:latin typeface="+mj-ea"/>
                <a:ea typeface="+mj-ea"/>
              </a:rPr>
              <a:t>分别处理</a:t>
            </a:r>
            <a:r>
              <a:rPr lang="en-US" altLang="zh-CN" dirty="0" smtClean="0">
                <a:latin typeface="+mj-ea"/>
                <a:ea typeface="+mj-ea"/>
              </a:rPr>
              <a:t>ham</a:t>
            </a:r>
            <a:r>
              <a:rPr lang="zh-CN" altLang="en-US" dirty="0" smtClean="0">
                <a:latin typeface="+mj-ea"/>
                <a:ea typeface="+mj-ea"/>
              </a:rPr>
              <a:t>和</a:t>
            </a:r>
            <a:r>
              <a:rPr lang="en-US" altLang="zh-CN" dirty="0" smtClean="0">
                <a:latin typeface="+mj-ea"/>
                <a:ea typeface="+mj-ea"/>
              </a:rPr>
              <a:t>spam</a:t>
            </a:r>
            <a:r>
              <a:rPr lang="zh-CN" altLang="en-US" dirty="0" smtClean="0">
                <a:latin typeface="+mj-ea"/>
                <a:ea typeface="+mj-ea"/>
              </a:rPr>
              <a:t>文件夹中内容</a:t>
            </a:r>
            <a:endParaRPr lang="en-US" altLang="zh-CN" dirty="0" smtClean="0">
              <a:latin typeface="+mj-ea"/>
              <a:ea typeface="+mj-ea"/>
            </a:endParaRPr>
          </a:p>
        </p:txBody>
      </p:sp>
    </p:spTree>
    <p:extLst>
      <p:ext uri="{BB962C8B-B14F-4D97-AF65-F5344CB8AC3E}">
        <p14:creationId xmlns:p14="http://schemas.microsoft.com/office/powerpoint/2010/main" val="1948045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6.3 </a:t>
            </a:r>
            <a:r>
              <a:rPr lang="zh-CN" altLang="en-US" dirty="0" smtClean="0"/>
              <a:t>垃圾邮件测试函数</a:t>
            </a:r>
            <a:endParaRPr lang="zh-CN" altLang="en-US" dirty="0"/>
          </a:p>
        </p:txBody>
      </p:sp>
      <p:sp>
        <p:nvSpPr>
          <p:cNvPr id="4" name="矩形 3"/>
          <p:cNvSpPr/>
          <p:nvPr/>
        </p:nvSpPr>
        <p:spPr>
          <a:xfrm>
            <a:off x="827584" y="1268760"/>
            <a:ext cx="7848872" cy="3416320"/>
          </a:xfrm>
          <a:prstGeom prst="rect">
            <a:avLst/>
          </a:prstGeom>
        </p:spPr>
        <p:txBody>
          <a:bodyPr wrap="square">
            <a:spAutoFit/>
          </a:bodyPr>
          <a:lstStyle/>
          <a:p>
            <a:pPr>
              <a:lnSpc>
                <a:spcPct val="150000"/>
              </a:lnSpc>
            </a:pPr>
            <a:r>
              <a:rPr lang="zh-CN" altLang="en-US" b="1" dirty="0">
                <a:latin typeface="+mj-ea"/>
                <a:ea typeface="+mj-ea"/>
              </a:rPr>
              <a:t>步骤</a:t>
            </a:r>
            <a:r>
              <a:rPr lang="zh-CN" altLang="en-US" b="1" dirty="0" smtClean="0">
                <a:latin typeface="+mj-ea"/>
                <a:ea typeface="+mj-ea"/>
              </a:rPr>
              <a:t>：</a:t>
            </a:r>
            <a:endParaRPr lang="en-US" altLang="zh-CN" b="1" dirty="0">
              <a:latin typeface="+mj-ea"/>
              <a:ea typeface="+mj-ea"/>
            </a:endParaRPr>
          </a:p>
          <a:p>
            <a:pPr>
              <a:lnSpc>
                <a:spcPct val="150000"/>
              </a:lnSpc>
            </a:pPr>
            <a:r>
              <a:rPr lang="zh-CN" altLang="en-US" dirty="0">
                <a:latin typeface="+mj-ea"/>
                <a:ea typeface="+mj-ea"/>
              </a:rPr>
              <a:t>创</a:t>
            </a:r>
            <a:r>
              <a:rPr lang="zh-CN" altLang="en-US" dirty="0" smtClean="0">
                <a:latin typeface="+mj-ea"/>
                <a:ea typeface="+mj-ea"/>
              </a:rPr>
              <a:t>建函数：</a:t>
            </a:r>
            <a:r>
              <a:rPr lang="en-US" altLang="zh-CN" dirty="0" smtClean="0">
                <a:latin typeface="+mj-ea"/>
                <a:ea typeface="+mj-ea"/>
              </a:rPr>
              <a:t>spam_test():</a:t>
            </a:r>
          </a:p>
          <a:p>
            <a:pPr>
              <a:lnSpc>
                <a:spcPct val="150000"/>
              </a:lnSpc>
            </a:pPr>
            <a:r>
              <a:rPr lang="zh-CN" altLang="en-US" dirty="0" smtClean="0">
                <a:latin typeface="+mj-ea"/>
                <a:ea typeface="+mj-ea"/>
              </a:rPr>
              <a:t>一，处理数据并得到词汇表</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将</a:t>
            </a:r>
            <a:r>
              <a:rPr lang="en-US" altLang="zh-CN" dirty="0" smtClean="0">
                <a:latin typeface="+mj-ea"/>
                <a:ea typeface="+mj-ea"/>
              </a:rPr>
              <a:t>spam</a:t>
            </a:r>
            <a:r>
              <a:rPr lang="zh-CN" altLang="en-US" dirty="0" smtClean="0">
                <a:latin typeface="+mj-ea"/>
                <a:ea typeface="+mj-ea"/>
              </a:rPr>
              <a:t>文件夹中的文本</a:t>
            </a:r>
            <a:r>
              <a:rPr lang="en-US" altLang="zh-CN" dirty="0" smtClean="0">
                <a:latin typeface="+mj-ea"/>
                <a:ea typeface="+mj-ea"/>
              </a:rPr>
              <a:t>read()</a:t>
            </a:r>
            <a:r>
              <a:rPr lang="zh-CN" altLang="en-US" dirty="0" smtClean="0">
                <a:latin typeface="+mj-ea"/>
                <a:ea typeface="+mj-ea"/>
              </a:rPr>
              <a:t>出来，并用</a:t>
            </a:r>
            <a:r>
              <a:rPr lang="en-US" altLang="zh-CN" dirty="0" smtClean="0">
                <a:latin typeface="+mj-ea"/>
                <a:ea typeface="+mj-ea"/>
              </a:rPr>
              <a:t>text_parse</a:t>
            </a:r>
            <a:r>
              <a:rPr lang="zh-CN" altLang="en-US" dirty="0" smtClean="0">
                <a:latin typeface="+mj-ea"/>
                <a:ea typeface="+mj-ea"/>
              </a:rPr>
              <a:t>获得词汇表</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创建</a:t>
            </a:r>
            <a:r>
              <a:rPr lang="en-US" altLang="zh-CN" dirty="0" smtClean="0">
                <a:latin typeface="+mj-ea"/>
                <a:ea typeface="+mj-ea"/>
              </a:rPr>
              <a:t>doc_list(</a:t>
            </a:r>
            <a:r>
              <a:rPr lang="zh-CN" altLang="en-US" dirty="0" smtClean="0">
                <a:latin typeface="+mj-ea"/>
                <a:ea typeface="+mj-ea"/>
              </a:rPr>
              <a:t>保存垃圾邮件词汇列表</a:t>
            </a:r>
            <a:r>
              <a:rPr lang="en-US" altLang="zh-CN" dirty="0" smtClean="0">
                <a:latin typeface="+mj-ea"/>
                <a:ea typeface="+mj-ea"/>
              </a:rPr>
              <a:t>)</a:t>
            </a:r>
          </a:p>
          <a:p>
            <a:pPr marL="342900" indent="-342900">
              <a:lnSpc>
                <a:spcPct val="150000"/>
              </a:lnSpc>
              <a:buFont typeface="+mj-lt"/>
              <a:buAutoNum type="arabicPeriod"/>
            </a:pPr>
            <a:r>
              <a:rPr lang="zh-CN" altLang="en-US" dirty="0">
                <a:latin typeface="+mj-ea"/>
                <a:ea typeface="+mj-ea"/>
              </a:rPr>
              <a:t>创</a:t>
            </a:r>
            <a:r>
              <a:rPr lang="zh-CN" altLang="en-US" dirty="0" smtClean="0">
                <a:latin typeface="+mj-ea"/>
                <a:ea typeface="+mj-ea"/>
              </a:rPr>
              <a:t>建</a:t>
            </a:r>
            <a:r>
              <a:rPr lang="en-US" altLang="zh-CN" dirty="0" smtClean="0">
                <a:latin typeface="+mj-ea"/>
                <a:ea typeface="+mj-ea"/>
              </a:rPr>
              <a:t>class_list(spam</a:t>
            </a:r>
            <a:r>
              <a:rPr lang="zh-CN" altLang="en-US" dirty="0" smtClean="0">
                <a:latin typeface="+mj-ea"/>
                <a:ea typeface="+mj-ea"/>
              </a:rPr>
              <a:t>邮件分类为</a:t>
            </a:r>
            <a:r>
              <a:rPr lang="en-US" altLang="zh-CN" dirty="0" smtClean="0">
                <a:latin typeface="+mj-ea"/>
                <a:ea typeface="+mj-ea"/>
              </a:rPr>
              <a:t>1,ham</a:t>
            </a:r>
            <a:r>
              <a:rPr lang="zh-CN" altLang="en-US" dirty="0" smtClean="0">
                <a:latin typeface="+mj-ea"/>
                <a:ea typeface="+mj-ea"/>
              </a:rPr>
              <a:t>邮件分类为</a:t>
            </a:r>
            <a:r>
              <a:rPr lang="en-US" altLang="zh-CN" dirty="0">
                <a:latin typeface="+mj-ea"/>
                <a:ea typeface="+mj-ea"/>
              </a:rPr>
              <a:t>0</a:t>
            </a:r>
            <a:r>
              <a:rPr lang="en-US" altLang="zh-CN" dirty="0" smtClean="0">
                <a:latin typeface="+mj-ea"/>
                <a:ea typeface="+mj-ea"/>
              </a:rPr>
              <a:t>)</a:t>
            </a:r>
          </a:p>
          <a:p>
            <a:pPr marL="342900" indent="-342900">
              <a:lnSpc>
                <a:spcPct val="150000"/>
              </a:lnSpc>
              <a:buFont typeface="+mj-lt"/>
              <a:buAutoNum type="arabicPeriod"/>
            </a:pPr>
            <a:r>
              <a:rPr lang="zh-CN" altLang="en-US" dirty="0">
                <a:latin typeface="+mj-ea"/>
                <a:ea typeface="+mj-ea"/>
              </a:rPr>
              <a:t>创</a:t>
            </a:r>
            <a:r>
              <a:rPr lang="zh-CN" altLang="en-US" dirty="0" smtClean="0">
                <a:latin typeface="+mj-ea"/>
                <a:ea typeface="+mj-ea"/>
              </a:rPr>
              <a:t>建</a:t>
            </a:r>
            <a:r>
              <a:rPr lang="en-US" altLang="zh-CN" dirty="0" smtClean="0">
                <a:latin typeface="+mj-ea"/>
                <a:ea typeface="+mj-ea"/>
              </a:rPr>
              <a:t>full_text(ham</a:t>
            </a:r>
            <a:r>
              <a:rPr lang="zh-CN" altLang="en-US" dirty="0" smtClean="0">
                <a:latin typeface="+mj-ea"/>
                <a:ea typeface="+mj-ea"/>
              </a:rPr>
              <a:t>邮件全部词汇列表</a:t>
            </a:r>
            <a:r>
              <a:rPr lang="en-US" altLang="zh-CN" dirty="0" smtClean="0">
                <a:latin typeface="+mj-ea"/>
                <a:ea typeface="+mj-ea"/>
              </a:rPr>
              <a:t>)</a:t>
            </a:r>
            <a:endParaRPr lang="en-US" altLang="zh-CN" dirty="0">
              <a:latin typeface="+mj-ea"/>
              <a:ea typeface="+mj-ea"/>
            </a:endParaRPr>
          </a:p>
          <a:p>
            <a:pPr marL="342900" indent="-342900">
              <a:lnSpc>
                <a:spcPct val="150000"/>
              </a:lnSpc>
              <a:buFont typeface="+mj-lt"/>
              <a:buAutoNum type="arabicPeriod"/>
            </a:pPr>
            <a:r>
              <a:rPr lang="zh-CN" altLang="en-US" dirty="0" smtClean="0">
                <a:latin typeface="+mj-ea"/>
                <a:ea typeface="+mj-ea"/>
              </a:rPr>
              <a:t>分别处理</a:t>
            </a:r>
            <a:r>
              <a:rPr lang="en-US" altLang="zh-CN" dirty="0" smtClean="0">
                <a:latin typeface="+mj-ea"/>
                <a:ea typeface="+mj-ea"/>
              </a:rPr>
              <a:t>ham</a:t>
            </a:r>
            <a:r>
              <a:rPr lang="zh-CN" altLang="en-US" dirty="0" smtClean="0">
                <a:latin typeface="+mj-ea"/>
                <a:ea typeface="+mj-ea"/>
              </a:rPr>
              <a:t>和</a:t>
            </a:r>
            <a:r>
              <a:rPr lang="en-US" altLang="zh-CN" dirty="0" smtClean="0">
                <a:latin typeface="+mj-ea"/>
                <a:ea typeface="+mj-ea"/>
              </a:rPr>
              <a:t>spam</a:t>
            </a:r>
            <a:r>
              <a:rPr lang="zh-CN" altLang="en-US" dirty="0" smtClean="0">
                <a:latin typeface="+mj-ea"/>
                <a:ea typeface="+mj-ea"/>
              </a:rPr>
              <a:t>文件夹中内容</a:t>
            </a:r>
            <a:endParaRPr lang="en-US" altLang="zh-CN" dirty="0" smtClean="0">
              <a:latin typeface="+mj-ea"/>
              <a:ea typeface="+mj-ea"/>
            </a:endParaRPr>
          </a:p>
        </p:txBody>
      </p:sp>
    </p:spTree>
    <p:extLst>
      <p:ext uri="{BB962C8B-B14F-4D97-AF65-F5344CB8AC3E}">
        <p14:creationId xmlns:p14="http://schemas.microsoft.com/office/powerpoint/2010/main" val="1529358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6.3 </a:t>
            </a:r>
            <a:r>
              <a:rPr lang="zh-CN" altLang="en-US" dirty="0" smtClean="0"/>
              <a:t>垃圾邮件测试函数</a:t>
            </a:r>
            <a:endParaRPr lang="zh-CN" altLang="en-US" dirty="0"/>
          </a:p>
        </p:txBody>
      </p:sp>
      <p:sp>
        <p:nvSpPr>
          <p:cNvPr id="4" name="矩形 3"/>
          <p:cNvSpPr/>
          <p:nvPr/>
        </p:nvSpPr>
        <p:spPr>
          <a:xfrm>
            <a:off x="827584" y="1268760"/>
            <a:ext cx="7848872" cy="3831818"/>
          </a:xfrm>
          <a:prstGeom prst="rect">
            <a:avLst/>
          </a:prstGeom>
        </p:spPr>
        <p:txBody>
          <a:bodyPr wrap="square">
            <a:spAutoFit/>
          </a:bodyPr>
          <a:lstStyle/>
          <a:p>
            <a:pPr>
              <a:lnSpc>
                <a:spcPct val="150000"/>
              </a:lnSpc>
            </a:pPr>
            <a:r>
              <a:rPr lang="zh-CN" altLang="en-US" b="1" dirty="0">
                <a:latin typeface="+mj-ea"/>
                <a:ea typeface="+mj-ea"/>
              </a:rPr>
              <a:t>步骤</a:t>
            </a:r>
            <a:r>
              <a:rPr lang="zh-CN" altLang="en-US" b="1" dirty="0" smtClean="0">
                <a:latin typeface="+mj-ea"/>
                <a:ea typeface="+mj-ea"/>
              </a:rPr>
              <a:t>：</a:t>
            </a:r>
            <a:endParaRPr lang="en-US" altLang="zh-CN" b="1" dirty="0">
              <a:latin typeface="+mj-ea"/>
              <a:ea typeface="+mj-ea"/>
            </a:endParaRPr>
          </a:p>
          <a:p>
            <a:pPr>
              <a:lnSpc>
                <a:spcPct val="150000"/>
              </a:lnSpc>
            </a:pPr>
            <a:r>
              <a:rPr lang="zh-CN" altLang="en-US" dirty="0">
                <a:latin typeface="+mj-ea"/>
                <a:ea typeface="+mj-ea"/>
              </a:rPr>
              <a:t>创</a:t>
            </a:r>
            <a:r>
              <a:rPr lang="zh-CN" altLang="en-US" dirty="0" smtClean="0">
                <a:latin typeface="+mj-ea"/>
                <a:ea typeface="+mj-ea"/>
              </a:rPr>
              <a:t>建函数：</a:t>
            </a:r>
            <a:r>
              <a:rPr lang="en-US" altLang="zh-CN" dirty="0" smtClean="0">
                <a:latin typeface="+mj-ea"/>
                <a:ea typeface="+mj-ea"/>
              </a:rPr>
              <a:t>spam_test():</a:t>
            </a:r>
          </a:p>
          <a:p>
            <a:pPr>
              <a:lnSpc>
                <a:spcPct val="150000"/>
              </a:lnSpc>
            </a:pPr>
            <a:r>
              <a:rPr lang="zh-CN" altLang="en-US" dirty="0">
                <a:latin typeface="+mj-ea"/>
                <a:ea typeface="+mj-ea"/>
              </a:rPr>
              <a:t>二</a:t>
            </a:r>
            <a:r>
              <a:rPr lang="zh-CN" altLang="en-US" dirty="0" smtClean="0">
                <a:latin typeface="+mj-ea"/>
                <a:ea typeface="+mj-ea"/>
              </a:rPr>
              <a:t>，随机构建设训练集</a:t>
            </a:r>
            <a:endParaRPr lang="en-US" altLang="zh-CN" dirty="0" smtClean="0">
              <a:latin typeface="+mj-ea"/>
              <a:ea typeface="+mj-ea"/>
            </a:endParaRPr>
          </a:p>
          <a:p>
            <a:pPr marL="342900" indent="-342900">
              <a:lnSpc>
                <a:spcPct val="150000"/>
              </a:lnSpc>
              <a:buFont typeface="+mj-lt"/>
              <a:buAutoNum type="arabicPeriod"/>
            </a:pPr>
            <a:r>
              <a:rPr lang="zh-CN" altLang="en-US" dirty="0">
                <a:latin typeface="+mj-ea"/>
                <a:ea typeface="+mj-ea"/>
              </a:rPr>
              <a:t>训</a:t>
            </a:r>
            <a:r>
              <a:rPr lang="zh-CN" altLang="en-US" dirty="0" smtClean="0">
                <a:latin typeface="+mj-ea"/>
                <a:ea typeface="+mj-ea"/>
              </a:rPr>
              <a:t>练集样本为</a:t>
            </a:r>
            <a:r>
              <a:rPr lang="en-US" altLang="zh-CN" dirty="0" smtClean="0">
                <a:latin typeface="+mj-ea"/>
                <a:ea typeface="+mj-ea"/>
              </a:rPr>
              <a:t>50</a:t>
            </a:r>
            <a:r>
              <a:rPr lang="zh-CN" altLang="en-US" dirty="0" smtClean="0">
                <a:latin typeface="+mj-ea"/>
                <a:ea typeface="+mj-ea"/>
              </a:rPr>
              <a:t>，随机从训练中取出</a:t>
            </a:r>
            <a:r>
              <a:rPr lang="en-US" altLang="zh-CN" dirty="0" smtClean="0">
                <a:latin typeface="+mj-ea"/>
                <a:ea typeface="+mj-ea"/>
              </a:rPr>
              <a:t>10</a:t>
            </a:r>
            <a:r>
              <a:rPr lang="zh-CN" altLang="en-US" dirty="0" smtClean="0">
                <a:latin typeface="+mj-ea"/>
                <a:ea typeface="+mj-ea"/>
              </a:rPr>
              <a:t>条数据做为测试集</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使用</a:t>
            </a:r>
            <a:r>
              <a:rPr lang="en-US" altLang="zh-CN" dirty="0" smtClean="0">
                <a:latin typeface="+mj-ea"/>
                <a:ea typeface="+mj-ea"/>
              </a:rPr>
              <a:t>set_of_word_to_vec</a:t>
            </a:r>
            <a:r>
              <a:rPr lang="zh-CN" altLang="en-US" dirty="0" smtClean="0">
                <a:latin typeface="+mj-ea"/>
                <a:ea typeface="+mj-ea"/>
              </a:rPr>
              <a:t>将</a:t>
            </a:r>
            <a:r>
              <a:rPr lang="zh-CN" altLang="en-US" dirty="0">
                <a:latin typeface="+mj-ea"/>
                <a:ea typeface="+mj-ea"/>
              </a:rPr>
              <a:t>训</a:t>
            </a:r>
            <a:r>
              <a:rPr lang="zh-CN" altLang="en-US" dirty="0" smtClean="0">
                <a:latin typeface="+mj-ea"/>
                <a:ea typeface="+mj-ea"/>
              </a:rPr>
              <a:t>练集实例转换为向量，并放入训练集中</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使用得到的词汇表数组和分类训练</a:t>
            </a:r>
            <a:r>
              <a:rPr lang="en-US" altLang="zh-CN" dirty="0" smtClean="0">
                <a:latin typeface="+mj-ea"/>
                <a:ea typeface="+mj-ea"/>
              </a:rPr>
              <a:t>train_db</a:t>
            </a:r>
            <a:r>
              <a:rPr lang="zh-CN" altLang="en-US" dirty="0" smtClean="0">
                <a:latin typeface="+mj-ea"/>
                <a:ea typeface="+mj-ea"/>
              </a:rPr>
              <a:t>得到向量</a:t>
            </a:r>
            <a:r>
              <a:rPr lang="en-US" altLang="zh-CN" dirty="0" smtClean="0">
                <a:latin typeface="+mj-ea"/>
                <a:ea typeface="+mj-ea"/>
              </a:rPr>
              <a:t>spam</a:t>
            </a:r>
            <a:r>
              <a:rPr lang="zh-CN" altLang="en-US" dirty="0" smtClean="0">
                <a:latin typeface="+mj-ea"/>
                <a:ea typeface="+mj-ea"/>
              </a:rPr>
              <a:t>，向量</a:t>
            </a:r>
            <a:r>
              <a:rPr lang="en-US" altLang="zh-CN" dirty="0" smtClean="0">
                <a:latin typeface="+mj-ea"/>
                <a:ea typeface="+mj-ea"/>
              </a:rPr>
              <a:t>ham</a:t>
            </a:r>
            <a:r>
              <a:rPr lang="zh-CN" altLang="en-US" dirty="0" smtClean="0">
                <a:latin typeface="+mj-ea"/>
                <a:ea typeface="+mj-ea"/>
              </a:rPr>
              <a:t>以及垃圾邮件概率</a:t>
            </a:r>
            <a:r>
              <a:rPr lang="en-US" altLang="zh-CN" dirty="0" smtClean="0">
                <a:latin typeface="+mj-ea"/>
                <a:ea typeface="+mj-ea"/>
              </a:rPr>
              <a:t>s</a:t>
            </a:r>
          </a:p>
          <a:p>
            <a:pPr marL="342900" indent="-342900">
              <a:lnSpc>
                <a:spcPct val="150000"/>
              </a:lnSpc>
              <a:buFont typeface="+mj-lt"/>
              <a:buAutoNum type="arabicPeriod"/>
            </a:pPr>
            <a:r>
              <a:rPr lang="zh-CN" altLang="en-US" dirty="0" smtClean="0">
                <a:latin typeface="+mj-ea"/>
                <a:ea typeface="+mj-ea"/>
              </a:rPr>
              <a:t>使用测试集和，得到的模型</a:t>
            </a:r>
            <a:r>
              <a:rPr lang="en-US" altLang="zh-CN" dirty="0" smtClean="0">
                <a:latin typeface="+mj-ea"/>
                <a:ea typeface="+mj-ea"/>
              </a:rPr>
              <a:t>(spam</a:t>
            </a:r>
            <a:r>
              <a:rPr lang="zh-CN" altLang="en-US" dirty="0" smtClean="0">
                <a:latin typeface="+mj-ea"/>
                <a:ea typeface="+mj-ea"/>
              </a:rPr>
              <a:t>词汇向量概率，</a:t>
            </a:r>
            <a:r>
              <a:rPr lang="en-US" altLang="zh-CN" dirty="0" smtClean="0">
                <a:latin typeface="+mj-ea"/>
                <a:ea typeface="+mj-ea"/>
              </a:rPr>
              <a:t>ham</a:t>
            </a:r>
            <a:r>
              <a:rPr lang="zh-CN" altLang="en-US" dirty="0" smtClean="0">
                <a:latin typeface="+mj-ea"/>
                <a:ea typeface="+mj-ea"/>
              </a:rPr>
              <a:t>词汇向量概率，垃圾邮件概率</a:t>
            </a:r>
            <a:r>
              <a:rPr lang="en-US" altLang="zh-CN" dirty="0" smtClean="0">
                <a:latin typeface="+mj-ea"/>
                <a:ea typeface="+mj-ea"/>
              </a:rPr>
              <a:t>)</a:t>
            </a:r>
            <a:r>
              <a:rPr lang="zh-CN" altLang="en-US" dirty="0" smtClean="0">
                <a:latin typeface="+mj-ea"/>
                <a:ea typeface="+mj-ea"/>
              </a:rPr>
              <a:t>调用</a:t>
            </a:r>
            <a:r>
              <a:rPr lang="en-US" altLang="zh-CN" dirty="0" smtClean="0">
                <a:latin typeface="+mj-ea"/>
                <a:ea typeface="+mj-ea"/>
              </a:rPr>
              <a:t>classify_nb</a:t>
            </a:r>
            <a:r>
              <a:rPr lang="zh-CN" altLang="en-US" dirty="0" smtClean="0">
                <a:latin typeface="+mj-ea"/>
                <a:ea typeface="+mj-ea"/>
              </a:rPr>
              <a:t>进行分类并统计错误率</a:t>
            </a:r>
            <a:endParaRPr lang="en-US" altLang="zh-CN" dirty="0" smtClean="0">
              <a:latin typeface="+mj-ea"/>
              <a:ea typeface="+mj-ea"/>
            </a:endParaRPr>
          </a:p>
        </p:txBody>
      </p:sp>
    </p:spTree>
    <p:extLst>
      <p:ext uri="{BB962C8B-B14F-4D97-AF65-F5344CB8AC3E}">
        <p14:creationId xmlns:p14="http://schemas.microsoft.com/office/powerpoint/2010/main" val="3651151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6.4 </a:t>
            </a:r>
            <a:r>
              <a:rPr lang="zh-CN" altLang="en-US" dirty="0" smtClean="0"/>
              <a:t>垃圾邮件测试</a:t>
            </a:r>
            <a:r>
              <a:rPr lang="zh-CN" altLang="en-US" dirty="0"/>
              <a:t>结</a:t>
            </a:r>
            <a:r>
              <a:rPr lang="zh-CN" altLang="en-US" dirty="0" smtClean="0"/>
              <a:t>果说明</a:t>
            </a:r>
            <a:endParaRPr lang="zh-CN" altLang="en-US" dirty="0"/>
          </a:p>
        </p:txBody>
      </p:sp>
      <p:sp>
        <p:nvSpPr>
          <p:cNvPr id="3" name="矩形 2"/>
          <p:cNvSpPr/>
          <p:nvPr/>
        </p:nvSpPr>
        <p:spPr>
          <a:xfrm>
            <a:off x="755576" y="1628800"/>
            <a:ext cx="7776864" cy="1703736"/>
          </a:xfrm>
          <a:prstGeom prst="rect">
            <a:avLst/>
          </a:prstGeom>
        </p:spPr>
        <p:txBody>
          <a:bodyPr wrap="square">
            <a:spAutoFit/>
          </a:bodyPr>
          <a:lstStyle/>
          <a:p>
            <a:pPr>
              <a:lnSpc>
                <a:spcPct val="150000"/>
              </a:lnSpc>
            </a:pPr>
            <a:r>
              <a:rPr lang="zh-CN" altLang="en-US" dirty="0">
                <a:solidFill>
                  <a:srgbClr val="000000"/>
                </a:solidFill>
                <a:latin typeface="+mj-ea"/>
                <a:ea typeface="+mj-ea"/>
              </a:rPr>
              <a:t>如果想要更好地估计错误率，那么就应该将上述过程重复多次，比如说</a:t>
            </a:r>
            <a:r>
              <a:rPr lang="en-US" altLang="zh-CN" dirty="0">
                <a:solidFill>
                  <a:srgbClr val="000000"/>
                </a:solidFill>
                <a:latin typeface="+mj-ea"/>
                <a:ea typeface="+mj-ea"/>
              </a:rPr>
              <a:t>10</a:t>
            </a:r>
            <a:r>
              <a:rPr lang="zh-CN" altLang="en-US" dirty="0">
                <a:solidFill>
                  <a:srgbClr val="000000"/>
                </a:solidFill>
                <a:latin typeface="+mj-ea"/>
                <a:ea typeface="+mj-ea"/>
              </a:rPr>
              <a:t>次，然后求平均值</a:t>
            </a:r>
            <a:r>
              <a:rPr lang="zh-CN" altLang="en-US" dirty="0" smtClean="0">
                <a:solidFill>
                  <a:srgbClr val="000000"/>
                </a:solidFill>
                <a:latin typeface="+mj-ea"/>
                <a:ea typeface="+mj-ea"/>
              </a:rPr>
              <a:t>。</a:t>
            </a:r>
            <a:endParaRPr lang="en-US" altLang="zh-CN" dirty="0" smtClean="0">
              <a:solidFill>
                <a:srgbClr val="000000"/>
              </a:solidFill>
              <a:latin typeface="+mj-ea"/>
              <a:ea typeface="+mj-ea"/>
            </a:endParaRPr>
          </a:p>
          <a:p>
            <a:pPr>
              <a:lnSpc>
                <a:spcPct val="150000"/>
              </a:lnSpc>
            </a:pPr>
            <a:endParaRPr lang="en-US" altLang="zh-CN" dirty="0">
              <a:solidFill>
                <a:srgbClr val="000000"/>
              </a:solidFill>
              <a:latin typeface="+mj-ea"/>
              <a:ea typeface="+mj-ea"/>
            </a:endParaRPr>
          </a:p>
          <a:p>
            <a:pPr>
              <a:lnSpc>
                <a:spcPct val="150000"/>
              </a:lnSpc>
            </a:pPr>
            <a:r>
              <a:rPr lang="zh-CN" altLang="en-US" dirty="0">
                <a:latin typeface="+mj-ea"/>
                <a:ea typeface="+mj-ea"/>
              </a:rPr>
              <a:t>相比之下，将垃圾邮件误判为正常邮件要比将正常邮件归到垃圾邮件好。</a:t>
            </a:r>
          </a:p>
        </p:txBody>
      </p:sp>
    </p:spTree>
    <p:extLst>
      <p:ext uri="{BB962C8B-B14F-4D97-AF65-F5344CB8AC3E}">
        <p14:creationId xmlns:p14="http://schemas.microsoft.com/office/powerpoint/2010/main" val="5342786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smtClean="0">
                <a:latin typeface="微软雅黑" panose="020B0503020204020204" pitchFamily="34" charset="-122"/>
                <a:ea typeface="微软雅黑" panose="020B0503020204020204" pitchFamily="34" charset="-122"/>
              </a:rPr>
              <a:t>7. </a:t>
            </a:r>
            <a:r>
              <a:rPr lang="zh-CN" altLang="en-US" sz="4000" dirty="0">
                <a:latin typeface="微软雅黑" panose="020B0503020204020204" pitchFamily="34" charset="-122"/>
                <a:ea typeface="微软雅黑" panose="020B0503020204020204" pitchFamily="34" charset="-122"/>
              </a:rPr>
              <a:t>示</a:t>
            </a:r>
            <a:r>
              <a:rPr lang="zh-CN" altLang="en-US" sz="4000" dirty="0" smtClean="0">
                <a:latin typeface="微软雅黑" panose="020B0503020204020204" pitchFamily="34" charset="-122"/>
                <a:ea typeface="微软雅黑" panose="020B0503020204020204" pitchFamily="34" charset="-122"/>
              </a:rPr>
              <a:t>例</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个人广告获取区域倾向</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9424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7.1</a:t>
            </a:r>
            <a:r>
              <a:rPr lang="zh-CN" altLang="en-US" dirty="0"/>
              <a:t>个人广告获取区域倾向</a:t>
            </a:r>
          </a:p>
        </p:txBody>
      </p:sp>
      <p:sp>
        <p:nvSpPr>
          <p:cNvPr id="3" name="矩形 2"/>
          <p:cNvSpPr/>
          <p:nvPr/>
        </p:nvSpPr>
        <p:spPr>
          <a:xfrm>
            <a:off x="755576" y="1628800"/>
            <a:ext cx="7776864" cy="2585323"/>
          </a:xfrm>
          <a:prstGeom prst="rect">
            <a:avLst/>
          </a:prstGeom>
        </p:spPr>
        <p:txBody>
          <a:bodyPr wrap="square">
            <a:spAutoFit/>
          </a:bodyPr>
          <a:lstStyle/>
          <a:p>
            <a:pPr>
              <a:lnSpc>
                <a:spcPct val="150000"/>
              </a:lnSpc>
            </a:pPr>
            <a:r>
              <a:rPr lang="zh-CN" altLang="en-US" b="1" dirty="0">
                <a:solidFill>
                  <a:srgbClr val="000000"/>
                </a:solidFill>
                <a:latin typeface="+mj-ea"/>
                <a:ea typeface="+mj-ea"/>
              </a:rPr>
              <a:t>需</a:t>
            </a:r>
            <a:r>
              <a:rPr lang="zh-CN" altLang="en-US" b="1" dirty="0" smtClean="0">
                <a:solidFill>
                  <a:srgbClr val="000000"/>
                </a:solidFill>
                <a:latin typeface="+mj-ea"/>
                <a:ea typeface="+mj-ea"/>
              </a:rPr>
              <a:t>求目标：</a:t>
            </a:r>
            <a:endParaRPr lang="en-US" altLang="zh-CN" b="1" dirty="0" smtClean="0">
              <a:solidFill>
                <a:srgbClr val="000000"/>
              </a:solidFill>
              <a:latin typeface="+mj-ea"/>
              <a:ea typeface="+mj-ea"/>
            </a:endParaRPr>
          </a:p>
          <a:p>
            <a:pPr>
              <a:lnSpc>
                <a:spcPct val="150000"/>
              </a:lnSpc>
            </a:pPr>
            <a:endParaRPr lang="en-US" altLang="zh-CN" dirty="0" smtClean="0">
              <a:solidFill>
                <a:srgbClr val="000000"/>
              </a:solidFill>
              <a:latin typeface="+mj-ea"/>
              <a:ea typeface="+mj-ea"/>
            </a:endParaRPr>
          </a:p>
          <a:p>
            <a:pPr>
              <a:lnSpc>
                <a:spcPct val="150000"/>
              </a:lnSpc>
            </a:pPr>
            <a:r>
              <a:rPr lang="zh-CN" altLang="en-US" dirty="0">
                <a:latin typeface="+mj-ea"/>
                <a:ea typeface="+mj-ea"/>
              </a:rPr>
              <a:t>将使用来自不同城市的广告训练一个分类器，然后观察分类器的效</a:t>
            </a:r>
            <a:r>
              <a:rPr lang="zh-CN" altLang="en-US" dirty="0" smtClean="0">
                <a:latin typeface="+mj-ea"/>
                <a:ea typeface="+mj-ea"/>
              </a:rPr>
              <a:t>果</a:t>
            </a:r>
            <a:r>
              <a:rPr lang="zh-CN" altLang="en-US" dirty="0">
                <a:latin typeface="+mj-ea"/>
                <a:ea typeface="+mj-ea"/>
              </a:rPr>
              <a:t>；</a:t>
            </a:r>
            <a:endParaRPr lang="en-US" altLang="zh-CN" dirty="0" smtClean="0">
              <a:latin typeface="+mj-ea"/>
              <a:ea typeface="+mj-ea"/>
            </a:endParaRPr>
          </a:p>
          <a:p>
            <a:pPr>
              <a:lnSpc>
                <a:spcPct val="150000"/>
              </a:lnSpc>
            </a:pPr>
            <a:endParaRPr lang="en-US" altLang="zh-CN" dirty="0">
              <a:latin typeface="+mj-ea"/>
              <a:ea typeface="+mj-ea"/>
            </a:endParaRPr>
          </a:p>
          <a:p>
            <a:pPr>
              <a:lnSpc>
                <a:spcPct val="150000"/>
              </a:lnSpc>
            </a:pPr>
            <a:r>
              <a:rPr lang="zh-CN" altLang="en-US" dirty="0" smtClean="0">
                <a:latin typeface="+mj-ea"/>
                <a:ea typeface="+mj-ea"/>
              </a:rPr>
              <a:t>我</a:t>
            </a:r>
            <a:r>
              <a:rPr lang="zh-CN" altLang="en-US" dirty="0">
                <a:latin typeface="+mj-ea"/>
                <a:ea typeface="+mj-ea"/>
              </a:rPr>
              <a:t>们的目的并不是使用该分类器进行分类，而是通过观察单词和条件概率值来发现与特定城市相关的内</a:t>
            </a:r>
            <a:r>
              <a:rPr lang="zh-CN" altLang="en-US" dirty="0" smtClean="0">
                <a:latin typeface="+mj-ea"/>
                <a:ea typeface="+mj-ea"/>
              </a:rPr>
              <a:t>容；</a:t>
            </a:r>
            <a:endParaRPr lang="zh-CN" altLang="en-US" dirty="0">
              <a:latin typeface="+mj-ea"/>
              <a:ea typeface="+mj-ea"/>
            </a:endParaRPr>
          </a:p>
        </p:txBody>
      </p:sp>
    </p:spTree>
    <p:extLst>
      <p:ext uri="{BB962C8B-B14F-4D97-AF65-F5344CB8AC3E}">
        <p14:creationId xmlns:p14="http://schemas.microsoft.com/office/powerpoint/2010/main" val="7345650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7.1 </a:t>
            </a:r>
            <a:r>
              <a:rPr lang="zh-CN" altLang="en-US" dirty="0" smtClean="0"/>
              <a:t>个</a:t>
            </a:r>
            <a:r>
              <a:rPr lang="zh-CN" altLang="en-US" dirty="0"/>
              <a:t>人广告获取区域倾向</a:t>
            </a:r>
          </a:p>
        </p:txBody>
      </p:sp>
      <p:graphicFrame>
        <p:nvGraphicFramePr>
          <p:cNvPr id="7" name="表格 6"/>
          <p:cNvGraphicFramePr>
            <a:graphicFrameLocks noGrp="1"/>
          </p:cNvGraphicFramePr>
          <p:nvPr>
            <p:extLst>
              <p:ext uri="{D42A27DB-BD31-4B8C-83A1-F6EECF244321}">
                <p14:modId xmlns:p14="http://schemas.microsoft.com/office/powerpoint/2010/main" val="3930567154"/>
              </p:ext>
            </p:extLst>
          </p:nvPr>
        </p:nvGraphicFramePr>
        <p:xfrm>
          <a:off x="467544" y="1124744"/>
          <a:ext cx="8136904" cy="5593824"/>
        </p:xfrm>
        <a:graphic>
          <a:graphicData uri="http://schemas.openxmlformats.org/drawingml/2006/table">
            <a:tbl>
              <a:tblPr firstRow="1" bandRow="1">
                <a:tableStyleId>{BDBED569-4797-4DF1-A0F4-6AAB3CD982D8}</a:tableStyleId>
              </a:tblPr>
              <a:tblGrid>
                <a:gridCol w="952972"/>
                <a:gridCol w="1466108"/>
                <a:gridCol w="5717824"/>
              </a:tblGrid>
              <a:tr h="370840">
                <a:tc>
                  <a:txBody>
                    <a:bodyPr/>
                    <a:lstStyle/>
                    <a:p>
                      <a:pPr algn="ctr">
                        <a:lnSpc>
                          <a:spcPct val="200000"/>
                        </a:lnSpc>
                      </a:pPr>
                      <a:r>
                        <a:rPr lang="zh-CN" altLang="en-US" sz="1600" dirty="0" smtClean="0">
                          <a:latin typeface="+mj-ea"/>
                          <a:ea typeface="+mj-ea"/>
                        </a:rPr>
                        <a:t>步骤</a:t>
                      </a:r>
                      <a:endParaRPr lang="zh-CN" altLang="en-US" sz="1600" b="1" dirty="0">
                        <a:latin typeface="+mj-ea"/>
                        <a:ea typeface="+mj-ea"/>
                      </a:endParaRPr>
                    </a:p>
                  </a:txBody>
                  <a:tcPr anchor="ctr"/>
                </a:tc>
                <a:tc>
                  <a:txBody>
                    <a:bodyPr/>
                    <a:lstStyle/>
                    <a:p>
                      <a:pPr algn="ctr">
                        <a:lnSpc>
                          <a:spcPct val="200000"/>
                        </a:lnSpc>
                      </a:pPr>
                      <a:r>
                        <a:rPr lang="zh-CN" altLang="en-US" sz="1600" dirty="0" smtClean="0">
                          <a:latin typeface="+mj-ea"/>
                          <a:ea typeface="+mj-ea"/>
                        </a:rPr>
                        <a:t>项目</a:t>
                      </a:r>
                      <a:endParaRPr lang="zh-CN" altLang="en-US" sz="1600" b="1" dirty="0">
                        <a:latin typeface="+mj-ea"/>
                        <a:ea typeface="+mj-ea"/>
                      </a:endParaRPr>
                    </a:p>
                  </a:txBody>
                  <a:tcPr anchor="ctr"/>
                </a:tc>
                <a:tc>
                  <a:txBody>
                    <a:bodyPr/>
                    <a:lstStyle/>
                    <a:p>
                      <a:pPr>
                        <a:lnSpc>
                          <a:spcPct val="200000"/>
                        </a:lnSpc>
                      </a:pPr>
                      <a:r>
                        <a:rPr lang="zh-CN" altLang="en-US" sz="1600" dirty="0" smtClean="0">
                          <a:latin typeface="+mj-ea"/>
                          <a:ea typeface="+mj-ea"/>
                        </a:rPr>
                        <a:t>描述</a:t>
                      </a:r>
                      <a:endParaRPr lang="zh-CN" altLang="en-US" sz="1600" b="1" dirty="0">
                        <a:latin typeface="+mj-ea"/>
                        <a:ea typeface="+mj-ea"/>
                      </a:endParaRPr>
                    </a:p>
                  </a:txBody>
                  <a:tcPr anchor="ctr"/>
                </a:tc>
              </a:tr>
              <a:tr h="717024">
                <a:tc>
                  <a:txBody>
                    <a:bodyPr/>
                    <a:lstStyle/>
                    <a:p>
                      <a:pPr algn="ctr">
                        <a:lnSpc>
                          <a:spcPct val="200000"/>
                        </a:lnSpc>
                      </a:pPr>
                      <a:r>
                        <a:rPr lang="en-US" altLang="zh-CN" sz="1800" dirty="0" smtClean="0">
                          <a:latin typeface="+mj-ea"/>
                          <a:ea typeface="+mj-ea"/>
                        </a:rPr>
                        <a:t>1</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收集数据</a:t>
                      </a:r>
                      <a:endParaRPr lang="zh-CN" altLang="en-US" sz="1800" dirty="0">
                        <a:latin typeface="+mj-ea"/>
                        <a:ea typeface="+mj-ea"/>
                      </a:endParaRPr>
                    </a:p>
                  </a:txBody>
                  <a:tcPr anchor="ctr"/>
                </a:tc>
                <a:tc>
                  <a:txBody>
                    <a:bodyPr/>
                    <a:lstStyle/>
                    <a:p>
                      <a:pPr>
                        <a:lnSpc>
                          <a:spcPct val="200000"/>
                        </a:lnSpc>
                      </a:pPr>
                      <a:r>
                        <a:rPr lang="zh-CN" altLang="en-US" sz="1800" b="0" i="0" kern="1200" dirty="0" smtClean="0">
                          <a:solidFill>
                            <a:schemeClr val="tx1"/>
                          </a:solidFill>
                          <a:effectLst/>
                          <a:latin typeface="+mn-lt"/>
                          <a:ea typeface="+mn-ea"/>
                          <a:cs typeface="+mn-cs"/>
                        </a:rPr>
                        <a:t>从</a:t>
                      </a:r>
                      <a:r>
                        <a:rPr lang="en-US" altLang="zh-CN" sz="1800" b="0" i="0" kern="1200" dirty="0" smtClean="0">
                          <a:solidFill>
                            <a:schemeClr val="tx1"/>
                          </a:solidFill>
                          <a:effectLst/>
                          <a:latin typeface="+mn-lt"/>
                          <a:ea typeface="+mn-ea"/>
                          <a:cs typeface="+mn-cs"/>
                        </a:rPr>
                        <a:t>RSS</a:t>
                      </a:r>
                      <a:r>
                        <a:rPr lang="zh-CN" altLang="en-US" sz="1800" b="0" i="0" kern="1200" dirty="0" smtClean="0">
                          <a:solidFill>
                            <a:schemeClr val="tx1"/>
                          </a:solidFill>
                          <a:effectLst/>
                          <a:latin typeface="+mn-lt"/>
                          <a:ea typeface="+mn-ea"/>
                          <a:cs typeface="+mn-cs"/>
                        </a:rPr>
                        <a:t>源收集内容，这里需要对</a:t>
                      </a:r>
                      <a:r>
                        <a:rPr lang="en-US" altLang="zh-CN" sz="1800" b="0" i="0" kern="1200" dirty="0" smtClean="0">
                          <a:solidFill>
                            <a:schemeClr val="tx1"/>
                          </a:solidFill>
                          <a:effectLst/>
                          <a:latin typeface="+mn-lt"/>
                          <a:ea typeface="+mn-ea"/>
                          <a:cs typeface="+mn-cs"/>
                        </a:rPr>
                        <a:t>RSS</a:t>
                      </a:r>
                      <a:r>
                        <a:rPr lang="zh-CN" altLang="en-US" sz="1800" b="0" i="0" kern="1200" dirty="0" smtClean="0">
                          <a:solidFill>
                            <a:schemeClr val="tx1"/>
                          </a:solidFill>
                          <a:effectLst/>
                          <a:latin typeface="+mn-lt"/>
                          <a:ea typeface="+mn-ea"/>
                          <a:cs typeface="+mn-cs"/>
                        </a:rPr>
                        <a:t>源构建一个接口。</a:t>
                      </a:r>
                      <a:endParaRPr lang="zh-CN" altLang="en-US" sz="1800" dirty="0">
                        <a:latin typeface="+mj-ea"/>
                        <a:ea typeface="+mj-ea"/>
                      </a:endParaRPr>
                    </a:p>
                  </a:txBody>
                  <a:tcPr anchor="ctr"/>
                </a:tc>
              </a:tr>
              <a:tr h="370840">
                <a:tc>
                  <a:txBody>
                    <a:bodyPr/>
                    <a:lstStyle/>
                    <a:p>
                      <a:pPr algn="ctr">
                        <a:lnSpc>
                          <a:spcPct val="200000"/>
                        </a:lnSpc>
                      </a:pPr>
                      <a:r>
                        <a:rPr lang="en-US" altLang="zh-CN" sz="1800" dirty="0" smtClean="0">
                          <a:latin typeface="+mj-ea"/>
                          <a:ea typeface="+mj-ea"/>
                        </a:rPr>
                        <a:t>2</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准备数据</a:t>
                      </a:r>
                      <a:endParaRPr lang="zh-CN" altLang="en-US" sz="1800" dirty="0">
                        <a:latin typeface="+mj-ea"/>
                        <a:ea typeface="+mj-ea"/>
                      </a:endParaRPr>
                    </a:p>
                  </a:txBody>
                  <a:tcPr anchor="ctr"/>
                </a:tc>
                <a:tc>
                  <a:txBody>
                    <a:bodyPr/>
                    <a:lstStyle/>
                    <a:p>
                      <a:r>
                        <a:rPr lang="zh-CN" altLang="en-US" dirty="0" smtClean="0"/>
                        <a:t>将文本文件解析成词条向更是</a:t>
                      </a:r>
                      <a:endParaRPr lang="zh-CN" altLang="en-US" dirty="0"/>
                    </a:p>
                  </a:txBody>
                  <a:tcPr anchor="ctr"/>
                </a:tc>
              </a:tr>
              <a:tr h="370840">
                <a:tc>
                  <a:txBody>
                    <a:bodyPr/>
                    <a:lstStyle/>
                    <a:p>
                      <a:pPr algn="ctr">
                        <a:lnSpc>
                          <a:spcPct val="200000"/>
                        </a:lnSpc>
                      </a:pPr>
                      <a:r>
                        <a:rPr lang="en-US" altLang="zh-CN" sz="1800" dirty="0" smtClean="0">
                          <a:latin typeface="+mj-ea"/>
                          <a:ea typeface="+mj-ea"/>
                        </a:rPr>
                        <a:t>3</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分析数据</a:t>
                      </a:r>
                      <a:endParaRPr lang="zh-CN" altLang="en-US" sz="1800" dirty="0">
                        <a:latin typeface="+mj-ea"/>
                        <a:ea typeface="+mj-ea"/>
                      </a:endParaRPr>
                    </a:p>
                  </a:txBody>
                  <a:tcPr anchor="ctr"/>
                </a:tc>
                <a:tc>
                  <a:txBody>
                    <a:bodyPr/>
                    <a:lstStyle/>
                    <a:p>
                      <a:pPr>
                        <a:lnSpc>
                          <a:spcPct val="200000"/>
                        </a:lnSpc>
                      </a:pPr>
                      <a:r>
                        <a:rPr lang="zh-CN" altLang="en-US" sz="1800" dirty="0" smtClean="0">
                          <a:latin typeface="+mj-ea"/>
                          <a:ea typeface="+mj-ea"/>
                        </a:rPr>
                        <a:t>检查词条确保解析的正确性</a:t>
                      </a:r>
                      <a:endParaRPr lang="zh-CN" altLang="en-US" sz="1800" dirty="0">
                        <a:latin typeface="+mj-ea"/>
                        <a:ea typeface="+mj-ea"/>
                      </a:endParaRPr>
                    </a:p>
                  </a:txBody>
                  <a:tcPr anchor="ctr"/>
                </a:tc>
              </a:tr>
              <a:tr h="333852">
                <a:tc>
                  <a:txBody>
                    <a:bodyPr/>
                    <a:lstStyle/>
                    <a:p>
                      <a:pPr algn="ctr">
                        <a:lnSpc>
                          <a:spcPct val="200000"/>
                        </a:lnSpc>
                      </a:pPr>
                      <a:r>
                        <a:rPr lang="en-US" altLang="zh-CN" sz="1800" i="1" u="none" dirty="0" smtClean="0">
                          <a:latin typeface="+mj-ea"/>
                          <a:ea typeface="+mj-ea"/>
                        </a:rPr>
                        <a:t>4</a:t>
                      </a:r>
                      <a:endParaRPr lang="zh-CN" altLang="en-US" sz="1800" i="1" u="none" dirty="0">
                        <a:solidFill>
                          <a:schemeClr val="bg1">
                            <a:lumMod val="65000"/>
                          </a:schemeClr>
                        </a:solidFill>
                        <a:latin typeface="+mj-ea"/>
                        <a:ea typeface="+mj-ea"/>
                      </a:endParaRPr>
                    </a:p>
                  </a:txBody>
                  <a:tcPr anchor="ctr"/>
                </a:tc>
                <a:tc>
                  <a:txBody>
                    <a:bodyPr/>
                    <a:lstStyle/>
                    <a:p>
                      <a:pPr algn="ctr">
                        <a:lnSpc>
                          <a:spcPct val="200000"/>
                        </a:lnSpc>
                      </a:pPr>
                      <a:r>
                        <a:rPr lang="zh-CN" altLang="en-US" sz="1800" i="0" u="none" dirty="0" smtClean="0">
                          <a:latin typeface="+mj-ea"/>
                          <a:ea typeface="+mj-ea"/>
                        </a:rPr>
                        <a:t>训练算法</a:t>
                      </a:r>
                      <a:endParaRPr lang="zh-CN" altLang="en-US" sz="1800" i="0" u="none" dirty="0">
                        <a:solidFill>
                          <a:schemeClr val="bg1">
                            <a:lumMod val="65000"/>
                          </a:schemeClr>
                        </a:solidFill>
                        <a:latin typeface="+mj-ea"/>
                        <a:ea typeface="+mj-ea"/>
                      </a:endParaRPr>
                    </a:p>
                  </a:txBody>
                  <a:tcPr anchor="ctr"/>
                </a:tc>
                <a:tc>
                  <a:txBody>
                    <a:bodyPr/>
                    <a:lstStyle/>
                    <a:p>
                      <a:pPr>
                        <a:lnSpc>
                          <a:spcPct val="200000"/>
                        </a:lnSpc>
                      </a:pPr>
                      <a:r>
                        <a:rPr lang="zh-CN" altLang="en-US" sz="1800" dirty="0" smtClean="0">
                          <a:latin typeface="+mj-ea"/>
                          <a:ea typeface="+mj-ea"/>
                        </a:rPr>
                        <a:t>使用已经创建的</a:t>
                      </a:r>
                      <a:r>
                        <a:rPr lang="en-US" altLang="zh-CN" sz="1800" dirty="0" smtClean="0">
                          <a:latin typeface="+mj-ea"/>
                          <a:ea typeface="+mj-ea"/>
                        </a:rPr>
                        <a:t>train_nb()</a:t>
                      </a:r>
                      <a:r>
                        <a:rPr lang="zh-CN" altLang="en-US" sz="1800" dirty="0" smtClean="0">
                          <a:latin typeface="+mj-ea"/>
                          <a:ea typeface="+mj-ea"/>
                        </a:rPr>
                        <a:t>函数</a:t>
                      </a:r>
                      <a:endParaRPr lang="zh-CN" altLang="en-US" sz="1800" dirty="0">
                        <a:latin typeface="+mj-ea"/>
                        <a:ea typeface="+mj-ea"/>
                      </a:endParaRPr>
                    </a:p>
                  </a:txBody>
                  <a:tcPr anchor="ctr"/>
                </a:tc>
              </a:tr>
              <a:tr h="370840">
                <a:tc>
                  <a:txBody>
                    <a:bodyPr/>
                    <a:lstStyle/>
                    <a:p>
                      <a:pPr algn="ctr">
                        <a:lnSpc>
                          <a:spcPct val="200000"/>
                        </a:lnSpc>
                      </a:pPr>
                      <a:r>
                        <a:rPr lang="en-US" altLang="zh-CN" sz="1800" dirty="0" smtClean="0">
                          <a:latin typeface="+mj-ea"/>
                          <a:ea typeface="+mj-ea"/>
                        </a:rPr>
                        <a:t>5</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测试算法</a:t>
                      </a:r>
                      <a:endParaRPr lang="zh-CN" altLang="en-US" sz="1800" dirty="0">
                        <a:latin typeface="+mj-ea"/>
                        <a:ea typeface="+mj-ea"/>
                      </a:endParaRPr>
                    </a:p>
                  </a:txBody>
                  <a:tcPr anchor="ctr"/>
                </a:tc>
                <a:tc>
                  <a:txBody>
                    <a:bodyPr/>
                    <a:lstStyle/>
                    <a:p>
                      <a:pPr>
                        <a:lnSpc>
                          <a:spcPct val="200000"/>
                        </a:lnSpc>
                      </a:pPr>
                      <a:r>
                        <a:rPr lang="zh-CN" altLang="en-US" sz="1800" dirty="0" smtClean="0">
                          <a:latin typeface="+mj-ea"/>
                          <a:ea typeface="+mj-ea"/>
                        </a:rPr>
                        <a:t>观察错误率，确保分类器可用，可以修改切分程序，以降低错误率，提高分类结果</a:t>
                      </a:r>
                      <a:endParaRPr lang="zh-CN" altLang="en-US" sz="1800" dirty="0">
                        <a:latin typeface="+mj-ea"/>
                        <a:ea typeface="+mj-ea"/>
                      </a:endParaRPr>
                    </a:p>
                  </a:txBody>
                  <a:tcPr anchor="ctr"/>
                </a:tc>
              </a:tr>
              <a:tr h="370840">
                <a:tc>
                  <a:txBody>
                    <a:bodyPr/>
                    <a:lstStyle/>
                    <a:p>
                      <a:pPr algn="ctr">
                        <a:lnSpc>
                          <a:spcPct val="200000"/>
                        </a:lnSpc>
                      </a:pPr>
                      <a:r>
                        <a:rPr lang="en-US" altLang="zh-CN" sz="1800" dirty="0" smtClean="0">
                          <a:latin typeface="+mj-ea"/>
                          <a:ea typeface="+mj-ea"/>
                        </a:rPr>
                        <a:t>6</a:t>
                      </a:r>
                      <a:endParaRPr lang="zh-CN" altLang="en-US" sz="1800" dirty="0">
                        <a:latin typeface="+mj-ea"/>
                        <a:ea typeface="+mj-ea"/>
                      </a:endParaRPr>
                    </a:p>
                  </a:txBody>
                  <a:tcPr anchor="ctr"/>
                </a:tc>
                <a:tc>
                  <a:txBody>
                    <a:bodyPr/>
                    <a:lstStyle/>
                    <a:p>
                      <a:pPr algn="ctr">
                        <a:lnSpc>
                          <a:spcPct val="200000"/>
                        </a:lnSpc>
                      </a:pPr>
                      <a:r>
                        <a:rPr lang="zh-CN" altLang="en-US" sz="1800" dirty="0" smtClean="0">
                          <a:latin typeface="+mj-ea"/>
                          <a:ea typeface="+mj-ea"/>
                        </a:rPr>
                        <a:t>应用算法</a:t>
                      </a:r>
                      <a:endParaRPr lang="zh-CN" altLang="en-US" sz="1800" dirty="0">
                        <a:latin typeface="+mj-ea"/>
                        <a:ea typeface="+mj-ea"/>
                      </a:endParaRPr>
                    </a:p>
                  </a:txBody>
                  <a:tcPr anchor="ctr"/>
                </a:tc>
                <a:tc>
                  <a:txBody>
                    <a:bodyPr/>
                    <a:lstStyle/>
                    <a:p>
                      <a:pPr>
                        <a:lnSpc>
                          <a:spcPct val="200000"/>
                        </a:lnSpc>
                      </a:pPr>
                      <a:r>
                        <a:rPr lang="zh-CN" altLang="en-US" sz="1800" b="0" i="0" kern="1200" dirty="0" smtClean="0">
                          <a:solidFill>
                            <a:schemeClr val="tx1"/>
                          </a:solidFill>
                          <a:effectLst/>
                          <a:latin typeface="+mj-ea"/>
                          <a:ea typeface="+mj-ea"/>
                          <a:cs typeface="+mn-cs"/>
                        </a:rPr>
                        <a:t>构建一个完整的程序，封闭所有内容，给定两个</a:t>
                      </a:r>
                      <a:r>
                        <a:rPr lang="en-US" altLang="zh-CN" sz="1800" b="0" i="0" kern="1200" dirty="0" smtClean="0">
                          <a:solidFill>
                            <a:schemeClr val="tx1"/>
                          </a:solidFill>
                          <a:effectLst/>
                          <a:latin typeface="+mj-ea"/>
                          <a:ea typeface="+mj-ea"/>
                          <a:cs typeface="+mn-cs"/>
                        </a:rPr>
                        <a:t>RSS</a:t>
                      </a:r>
                      <a:r>
                        <a:rPr lang="zh-CN" altLang="en-US" sz="1800" b="0" i="0" kern="1200" dirty="0" smtClean="0">
                          <a:solidFill>
                            <a:schemeClr val="tx1"/>
                          </a:solidFill>
                          <a:effectLst/>
                          <a:latin typeface="+mj-ea"/>
                          <a:ea typeface="+mj-ea"/>
                          <a:cs typeface="+mn-cs"/>
                        </a:rPr>
                        <a:t>源，该</a:t>
                      </a:r>
                      <a:r>
                        <a:rPr lang="zh-CN" altLang="en-US" sz="1800" b="0" i="0" kern="1200" baseline="0" dirty="0" smtClean="0">
                          <a:solidFill>
                            <a:schemeClr val="tx1"/>
                          </a:solidFill>
                          <a:effectLst/>
                          <a:latin typeface="+mj-ea"/>
                          <a:ea typeface="+mj-ea"/>
                          <a:cs typeface="+mn-cs"/>
                        </a:rPr>
                        <a:t>程序会显示常用的公共词</a:t>
                      </a:r>
                      <a:endParaRPr lang="zh-CN" altLang="en-US" sz="1800" dirty="0">
                        <a:latin typeface="+mj-ea"/>
                        <a:ea typeface="+mj-ea"/>
                      </a:endParaRPr>
                    </a:p>
                  </a:txBody>
                  <a:tcPr anchor="ctr"/>
                </a:tc>
              </a:tr>
            </a:tbl>
          </a:graphicData>
        </a:graphic>
      </p:graphicFrame>
    </p:spTree>
    <p:extLst>
      <p:ext uri="{BB962C8B-B14F-4D97-AF65-F5344CB8AC3E}">
        <p14:creationId xmlns:p14="http://schemas.microsoft.com/office/powerpoint/2010/main" val="3508684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7.1 </a:t>
            </a:r>
            <a:r>
              <a:rPr lang="zh-CN" altLang="en-US" dirty="0" smtClean="0"/>
              <a:t>收集数据：导入</a:t>
            </a:r>
            <a:r>
              <a:rPr lang="en-US" altLang="zh-CN" dirty="0" smtClean="0"/>
              <a:t>RSS</a:t>
            </a:r>
            <a:r>
              <a:rPr lang="zh-CN" altLang="en-US" dirty="0" smtClean="0"/>
              <a:t>源</a:t>
            </a:r>
            <a:endParaRPr lang="zh-CN" altLang="en-US" dirty="0"/>
          </a:p>
        </p:txBody>
      </p:sp>
      <p:sp>
        <p:nvSpPr>
          <p:cNvPr id="3" name="矩形 2"/>
          <p:cNvSpPr/>
          <p:nvPr/>
        </p:nvSpPr>
        <p:spPr>
          <a:xfrm>
            <a:off x="755576" y="1628800"/>
            <a:ext cx="7776864" cy="1754326"/>
          </a:xfrm>
          <a:prstGeom prst="rect">
            <a:avLst/>
          </a:prstGeom>
        </p:spPr>
        <p:txBody>
          <a:bodyPr wrap="square">
            <a:spAutoFit/>
          </a:bodyPr>
          <a:lstStyle/>
          <a:p>
            <a:pPr>
              <a:lnSpc>
                <a:spcPct val="150000"/>
              </a:lnSpc>
            </a:pPr>
            <a:r>
              <a:rPr lang="zh-CN" altLang="en-US" b="1" dirty="0">
                <a:solidFill>
                  <a:srgbClr val="000000"/>
                </a:solidFill>
                <a:latin typeface="+mj-ea"/>
                <a:ea typeface="+mj-ea"/>
              </a:rPr>
              <a:t>步</a:t>
            </a:r>
            <a:r>
              <a:rPr lang="zh-CN" altLang="en-US" b="1" dirty="0" smtClean="0">
                <a:solidFill>
                  <a:srgbClr val="000000"/>
                </a:solidFill>
                <a:latin typeface="+mj-ea"/>
                <a:ea typeface="+mj-ea"/>
              </a:rPr>
              <a:t>骤：</a:t>
            </a:r>
            <a:endParaRPr lang="en-US" altLang="zh-CN" b="1" dirty="0" smtClean="0">
              <a:solidFill>
                <a:srgbClr val="000000"/>
              </a:solidFill>
              <a:latin typeface="+mj-ea"/>
              <a:ea typeface="+mj-ea"/>
            </a:endParaRPr>
          </a:p>
          <a:p>
            <a:pPr>
              <a:lnSpc>
                <a:spcPct val="150000"/>
              </a:lnSpc>
            </a:pPr>
            <a:r>
              <a:rPr lang="zh-CN" altLang="en-US" dirty="0" smtClean="0">
                <a:solidFill>
                  <a:srgbClr val="000000"/>
                </a:solidFill>
                <a:latin typeface="+mj-ea"/>
                <a:ea typeface="+mj-ea"/>
              </a:rPr>
              <a:t>在虚拟环境命令行下，</a:t>
            </a:r>
            <a:r>
              <a:rPr lang="en-US" altLang="zh-CN" dirty="0" smtClean="0">
                <a:solidFill>
                  <a:srgbClr val="000000"/>
                </a:solidFill>
                <a:latin typeface="+mj-ea"/>
                <a:ea typeface="+mj-ea"/>
              </a:rPr>
              <a:t>pip install feedparser</a:t>
            </a:r>
          </a:p>
          <a:p>
            <a:pPr>
              <a:lnSpc>
                <a:spcPct val="150000"/>
              </a:lnSpc>
            </a:pPr>
            <a:r>
              <a:rPr lang="zh-CN" altLang="en-US" dirty="0" smtClean="0">
                <a:latin typeface="+mj-ea"/>
                <a:ea typeface="+mj-ea"/>
              </a:rPr>
              <a:t>使用</a:t>
            </a:r>
            <a:r>
              <a:rPr lang="en-US" altLang="zh-CN" dirty="0" smtClean="0">
                <a:latin typeface="+mj-ea"/>
                <a:ea typeface="+mj-ea"/>
              </a:rPr>
              <a:t>:</a:t>
            </a:r>
            <a:r>
              <a:rPr lang="en-US" altLang="zh-CN" dirty="0">
                <a:latin typeface="+mj-ea"/>
                <a:ea typeface="+mj-ea"/>
              </a:rPr>
              <a:t>feedparser.parse(‘http://news.qq.com/newsgn/rss_newsgn.xml</a:t>
            </a:r>
            <a:r>
              <a:rPr lang="en-US" altLang="zh-CN" dirty="0" smtClean="0">
                <a:latin typeface="+mj-ea"/>
                <a:ea typeface="+mj-ea"/>
              </a:rPr>
              <a:t>’)</a:t>
            </a:r>
            <a:r>
              <a:rPr lang="zh-CN" altLang="en-US" dirty="0" smtClean="0">
                <a:latin typeface="+mj-ea"/>
                <a:ea typeface="+mj-ea"/>
              </a:rPr>
              <a:t>获取数据，并打印来看看它的内容和长度</a:t>
            </a:r>
            <a:endParaRPr lang="zh-CN" altLang="en-US" dirty="0">
              <a:latin typeface="+mj-ea"/>
              <a:ea typeface="+mj-ea"/>
            </a:endParaRPr>
          </a:p>
        </p:txBody>
      </p:sp>
    </p:spTree>
    <p:extLst>
      <p:ext uri="{BB962C8B-B14F-4D97-AF65-F5344CB8AC3E}">
        <p14:creationId xmlns:p14="http://schemas.microsoft.com/office/powerpoint/2010/main" val="361468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a:latin typeface="微软雅黑" panose="020B0503020204020204" pitchFamily="34" charset="-122"/>
                <a:ea typeface="微软雅黑" panose="020B0503020204020204" pitchFamily="34" charset="-122"/>
              </a:rPr>
              <a:t>2</a:t>
            </a:r>
            <a:r>
              <a:rPr lang="en-US" altLang="zh-CN" sz="4000" dirty="0" smtClean="0">
                <a:latin typeface="微软雅黑" panose="020B0503020204020204" pitchFamily="34" charset="-122"/>
                <a:ea typeface="微软雅黑" panose="020B0503020204020204" pitchFamily="34" charset="-122"/>
              </a:rPr>
              <a:t>. </a:t>
            </a:r>
            <a:r>
              <a:rPr lang="zh-CN" altLang="en-US" sz="4000" dirty="0" smtClean="0">
                <a:latin typeface="微软雅黑" panose="020B0503020204020204" pitchFamily="34" charset="-122"/>
                <a:ea typeface="微软雅黑" panose="020B0503020204020204" pitchFamily="34" charset="-122"/>
              </a:rPr>
              <a:t>学习路径</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2135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200800" cy="762000"/>
          </a:xfrm>
        </p:spPr>
        <p:txBody>
          <a:bodyPr/>
          <a:lstStyle/>
          <a:p>
            <a:r>
              <a:rPr lang="en-US" altLang="zh-CN" dirty="0"/>
              <a:t>	</a:t>
            </a:r>
            <a:r>
              <a:rPr lang="en-US" altLang="zh-CN" dirty="0" smtClean="0"/>
              <a:t>7.3 RSS</a:t>
            </a:r>
            <a:r>
              <a:rPr lang="zh-CN" altLang="en-US" dirty="0" smtClean="0"/>
              <a:t>源分类器及高频词去除函数</a:t>
            </a:r>
            <a:endParaRPr lang="zh-CN" altLang="en-US" dirty="0"/>
          </a:p>
        </p:txBody>
      </p:sp>
      <p:sp>
        <p:nvSpPr>
          <p:cNvPr id="3" name="矩形 2"/>
          <p:cNvSpPr/>
          <p:nvPr/>
        </p:nvSpPr>
        <p:spPr>
          <a:xfrm>
            <a:off x="755576" y="1628800"/>
            <a:ext cx="7776864" cy="4247317"/>
          </a:xfrm>
          <a:prstGeom prst="rect">
            <a:avLst/>
          </a:prstGeom>
        </p:spPr>
        <p:txBody>
          <a:bodyPr wrap="square">
            <a:spAutoFit/>
          </a:bodyPr>
          <a:lstStyle/>
          <a:p>
            <a:pPr>
              <a:lnSpc>
                <a:spcPct val="150000"/>
              </a:lnSpc>
            </a:pPr>
            <a:r>
              <a:rPr lang="zh-CN" altLang="en-US" b="1" dirty="0">
                <a:solidFill>
                  <a:srgbClr val="000000"/>
                </a:solidFill>
                <a:latin typeface="+mj-ea"/>
                <a:ea typeface="+mj-ea"/>
              </a:rPr>
              <a:t>步</a:t>
            </a:r>
            <a:r>
              <a:rPr lang="zh-CN" altLang="en-US" b="1" dirty="0" smtClean="0">
                <a:solidFill>
                  <a:srgbClr val="000000"/>
                </a:solidFill>
                <a:latin typeface="+mj-ea"/>
                <a:ea typeface="+mj-ea"/>
              </a:rPr>
              <a:t>骤：</a:t>
            </a:r>
            <a:endParaRPr lang="en-US" altLang="zh-CN" b="1" dirty="0" smtClean="0">
              <a:solidFill>
                <a:srgbClr val="000000"/>
              </a:solidFill>
              <a:latin typeface="+mj-ea"/>
              <a:ea typeface="+mj-ea"/>
            </a:endParaRPr>
          </a:p>
          <a:p>
            <a:pPr>
              <a:lnSpc>
                <a:spcPct val="150000"/>
              </a:lnSpc>
            </a:pPr>
            <a:r>
              <a:rPr lang="zh-CN" altLang="en-US" dirty="0">
                <a:solidFill>
                  <a:srgbClr val="000000"/>
                </a:solidFill>
                <a:latin typeface="+mj-ea"/>
                <a:ea typeface="+mj-ea"/>
              </a:rPr>
              <a:t>创</a:t>
            </a:r>
            <a:r>
              <a:rPr lang="zh-CN" altLang="en-US" dirty="0" smtClean="0">
                <a:solidFill>
                  <a:srgbClr val="000000"/>
                </a:solidFill>
                <a:latin typeface="+mj-ea"/>
                <a:ea typeface="+mj-ea"/>
              </a:rPr>
              <a:t>建函数：</a:t>
            </a:r>
            <a:r>
              <a:rPr lang="en-US" altLang="zh-CN" dirty="0" smtClean="0">
                <a:solidFill>
                  <a:srgbClr val="000000"/>
                </a:solidFill>
                <a:latin typeface="+mj-ea"/>
                <a:ea typeface="+mj-ea"/>
              </a:rPr>
              <a:t>calc_most_freq(vocab_list, full_text)</a:t>
            </a:r>
          </a:p>
          <a:p>
            <a:pPr marL="342900" indent="-342900">
              <a:lnSpc>
                <a:spcPct val="150000"/>
              </a:lnSpc>
              <a:buFont typeface="+mj-lt"/>
              <a:buAutoNum type="arabicPeriod"/>
            </a:pPr>
            <a:r>
              <a:rPr lang="zh-CN" altLang="en-US" dirty="0" smtClean="0">
                <a:solidFill>
                  <a:srgbClr val="000000"/>
                </a:solidFill>
                <a:latin typeface="+mj-ea"/>
                <a:ea typeface="+mj-ea"/>
              </a:rPr>
              <a:t>统计词汇表中词在全部词汇表中出现在频次（每出现一次</a:t>
            </a:r>
            <a:r>
              <a:rPr lang="en-US" altLang="zh-CN" dirty="0" smtClean="0">
                <a:solidFill>
                  <a:srgbClr val="000000"/>
                </a:solidFill>
                <a:latin typeface="+mj-ea"/>
                <a:ea typeface="+mj-ea"/>
              </a:rPr>
              <a:t>+1</a:t>
            </a:r>
            <a:r>
              <a:rPr lang="zh-CN" altLang="en-US" dirty="0" smtClean="0">
                <a:solidFill>
                  <a:srgbClr val="000000"/>
                </a:solidFill>
                <a:latin typeface="+mj-ea"/>
                <a:ea typeface="+mj-ea"/>
              </a:rPr>
              <a:t>）</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使用</a:t>
            </a:r>
            <a:r>
              <a:rPr lang="en-US" altLang="zh-CN" dirty="0" smtClean="0">
                <a:solidFill>
                  <a:srgbClr val="000000"/>
                </a:solidFill>
                <a:latin typeface="+mj-ea"/>
                <a:ea typeface="+mj-ea"/>
              </a:rPr>
              <a:t>sorted()</a:t>
            </a:r>
            <a:r>
              <a:rPr lang="zh-CN" altLang="en-US" dirty="0" smtClean="0">
                <a:solidFill>
                  <a:srgbClr val="000000"/>
                </a:solidFill>
                <a:latin typeface="+mj-ea"/>
                <a:ea typeface="+mj-ea"/>
              </a:rPr>
              <a:t>排序后，将前</a:t>
            </a:r>
            <a:r>
              <a:rPr lang="en-US" altLang="zh-CN" dirty="0" smtClean="0">
                <a:solidFill>
                  <a:srgbClr val="000000"/>
                </a:solidFill>
                <a:latin typeface="+mj-ea"/>
                <a:ea typeface="+mj-ea"/>
              </a:rPr>
              <a:t>30</a:t>
            </a:r>
            <a:r>
              <a:rPr lang="zh-CN" altLang="en-US" dirty="0" smtClean="0">
                <a:solidFill>
                  <a:srgbClr val="000000"/>
                </a:solidFill>
                <a:latin typeface="+mj-ea"/>
                <a:ea typeface="+mj-ea"/>
              </a:rPr>
              <a:t>个词汇切掉后返回</a:t>
            </a:r>
            <a:endParaRPr lang="en-US" altLang="zh-CN" dirty="0" smtClean="0">
              <a:solidFill>
                <a:srgbClr val="000000"/>
              </a:solidFill>
              <a:latin typeface="+mj-ea"/>
              <a:ea typeface="+mj-ea"/>
            </a:endParaRPr>
          </a:p>
          <a:p>
            <a:pPr>
              <a:lnSpc>
                <a:spcPct val="150000"/>
              </a:lnSpc>
            </a:pPr>
            <a:endParaRPr lang="en-US" altLang="zh-CN" dirty="0">
              <a:solidFill>
                <a:srgbClr val="000000"/>
              </a:solidFill>
              <a:latin typeface="+mj-ea"/>
              <a:ea typeface="+mj-ea"/>
            </a:endParaRPr>
          </a:p>
          <a:p>
            <a:pPr>
              <a:lnSpc>
                <a:spcPct val="150000"/>
              </a:lnSpc>
            </a:pPr>
            <a:endParaRPr lang="en-US" altLang="zh-CN" dirty="0" smtClean="0">
              <a:solidFill>
                <a:srgbClr val="000000"/>
              </a:solidFill>
              <a:latin typeface="+mj-ea"/>
              <a:ea typeface="+mj-ea"/>
            </a:endParaRPr>
          </a:p>
          <a:p>
            <a:pPr>
              <a:lnSpc>
                <a:spcPct val="150000"/>
              </a:lnSpc>
            </a:pPr>
            <a:endParaRPr lang="en-US" altLang="zh-CN" dirty="0">
              <a:solidFill>
                <a:srgbClr val="000000"/>
              </a:solidFill>
              <a:latin typeface="+mj-ea"/>
              <a:ea typeface="+mj-ea"/>
            </a:endParaRPr>
          </a:p>
          <a:p>
            <a:pPr>
              <a:lnSpc>
                <a:spcPct val="150000"/>
              </a:lnSpc>
            </a:pPr>
            <a:r>
              <a:rPr lang="zh-CN" altLang="en-US" dirty="0" smtClean="0">
                <a:solidFill>
                  <a:srgbClr val="000000"/>
                </a:solidFill>
                <a:latin typeface="+mj-ea"/>
                <a:ea typeface="+mj-ea"/>
              </a:rPr>
              <a:t>说明：</a:t>
            </a:r>
            <a:endParaRPr lang="en-US" altLang="zh-CN" dirty="0" smtClean="0">
              <a:solidFill>
                <a:srgbClr val="000000"/>
              </a:solidFill>
              <a:latin typeface="+mj-ea"/>
              <a:ea typeface="+mj-ea"/>
            </a:endParaRPr>
          </a:p>
          <a:p>
            <a:pPr>
              <a:lnSpc>
                <a:spcPct val="150000"/>
              </a:lnSpc>
            </a:pPr>
            <a:r>
              <a:rPr lang="en-US" altLang="zh-CN" dirty="0" smtClean="0">
                <a:solidFill>
                  <a:srgbClr val="000000"/>
                </a:solidFill>
                <a:latin typeface="+mj-ea"/>
                <a:ea typeface="+mj-ea"/>
              </a:rPr>
              <a:t>vocab_list</a:t>
            </a:r>
            <a:r>
              <a:rPr lang="zh-CN" altLang="en-US" dirty="0" smtClean="0">
                <a:solidFill>
                  <a:srgbClr val="000000"/>
                </a:solidFill>
                <a:latin typeface="+mj-ea"/>
                <a:ea typeface="+mj-ea"/>
              </a:rPr>
              <a:t>：词汇表（非重复）</a:t>
            </a:r>
            <a:endParaRPr lang="en-US" altLang="zh-CN" dirty="0" smtClean="0">
              <a:solidFill>
                <a:srgbClr val="000000"/>
              </a:solidFill>
              <a:latin typeface="+mj-ea"/>
              <a:ea typeface="+mj-ea"/>
            </a:endParaRPr>
          </a:p>
          <a:p>
            <a:pPr>
              <a:lnSpc>
                <a:spcPct val="150000"/>
              </a:lnSpc>
            </a:pPr>
            <a:r>
              <a:rPr lang="en-US" altLang="zh-CN" dirty="0">
                <a:solidFill>
                  <a:srgbClr val="000000"/>
                </a:solidFill>
                <a:latin typeface="+mj-ea"/>
                <a:ea typeface="+mj-ea"/>
              </a:rPr>
              <a:t>f</a:t>
            </a:r>
            <a:r>
              <a:rPr lang="en-US" altLang="zh-CN" dirty="0" smtClean="0">
                <a:solidFill>
                  <a:srgbClr val="000000"/>
                </a:solidFill>
                <a:latin typeface="+mj-ea"/>
                <a:ea typeface="+mj-ea"/>
              </a:rPr>
              <a:t>ull_text</a:t>
            </a:r>
            <a:r>
              <a:rPr lang="zh-CN" altLang="en-US" dirty="0" smtClean="0">
                <a:solidFill>
                  <a:srgbClr val="000000"/>
                </a:solidFill>
                <a:latin typeface="+mj-ea"/>
                <a:ea typeface="+mj-ea"/>
              </a:rPr>
              <a:t>：全部词汇表</a:t>
            </a:r>
            <a:endParaRPr lang="zh-CN" altLang="en-US" dirty="0">
              <a:latin typeface="+mj-ea"/>
              <a:ea typeface="+mj-ea"/>
            </a:endParaRPr>
          </a:p>
        </p:txBody>
      </p:sp>
    </p:spTree>
    <p:extLst>
      <p:ext uri="{BB962C8B-B14F-4D97-AF65-F5344CB8AC3E}">
        <p14:creationId xmlns:p14="http://schemas.microsoft.com/office/powerpoint/2010/main" val="8971352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200800" cy="762000"/>
          </a:xfrm>
        </p:spPr>
        <p:txBody>
          <a:bodyPr/>
          <a:lstStyle/>
          <a:p>
            <a:r>
              <a:rPr lang="en-US" altLang="zh-CN" dirty="0"/>
              <a:t>	</a:t>
            </a:r>
            <a:r>
              <a:rPr lang="en-US" altLang="zh-CN" dirty="0" smtClean="0"/>
              <a:t>7.3 RSS</a:t>
            </a:r>
            <a:r>
              <a:rPr lang="zh-CN" altLang="en-US" dirty="0" smtClean="0"/>
              <a:t>源词汇表及训练测试模型</a:t>
            </a:r>
            <a:endParaRPr lang="zh-CN" altLang="en-US" dirty="0"/>
          </a:p>
        </p:txBody>
      </p:sp>
      <p:sp>
        <p:nvSpPr>
          <p:cNvPr id="3" name="矩形 2"/>
          <p:cNvSpPr/>
          <p:nvPr/>
        </p:nvSpPr>
        <p:spPr>
          <a:xfrm>
            <a:off x="755576" y="1124744"/>
            <a:ext cx="7776864" cy="5493812"/>
          </a:xfrm>
          <a:prstGeom prst="rect">
            <a:avLst/>
          </a:prstGeom>
        </p:spPr>
        <p:txBody>
          <a:bodyPr wrap="square">
            <a:spAutoFit/>
          </a:bodyPr>
          <a:lstStyle/>
          <a:p>
            <a:pPr>
              <a:lnSpc>
                <a:spcPct val="150000"/>
              </a:lnSpc>
            </a:pPr>
            <a:r>
              <a:rPr lang="zh-CN" altLang="en-US" b="1" dirty="0">
                <a:solidFill>
                  <a:srgbClr val="000000"/>
                </a:solidFill>
                <a:latin typeface="+mj-ea"/>
                <a:ea typeface="+mj-ea"/>
              </a:rPr>
              <a:t>步</a:t>
            </a:r>
            <a:r>
              <a:rPr lang="zh-CN" altLang="en-US" b="1" dirty="0" smtClean="0">
                <a:solidFill>
                  <a:srgbClr val="000000"/>
                </a:solidFill>
                <a:latin typeface="+mj-ea"/>
                <a:ea typeface="+mj-ea"/>
              </a:rPr>
              <a:t>骤：</a:t>
            </a:r>
            <a:endParaRPr lang="en-US" altLang="zh-CN" b="1" dirty="0" smtClean="0">
              <a:solidFill>
                <a:srgbClr val="000000"/>
              </a:solidFill>
              <a:latin typeface="+mj-ea"/>
              <a:ea typeface="+mj-ea"/>
            </a:endParaRPr>
          </a:p>
          <a:p>
            <a:pPr>
              <a:lnSpc>
                <a:spcPct val="150000"/>
              </a:lnSpc>
            </a:pPr>
            <a:r>
              <a:rPr lang="zh-CN" altLang="en-US" dirty="0">
                <a:solidFill>
                  <a:srgbClr val="000000"/>
                </a:solidFill>
                <a:latin typeface="+mj-ea"/>
                <a:ea typeface="+mj-ea"/>
              </a:rPr>
              <a:t>创</a:t>
            </a:r>
            <a:r>
              <a:rPr lang="zh-CN" altLang="en-US" dirty="0" smtClean="0">
                <a:solidFill>
                  <a:srgbClr val="000000"/>
                </a:solidFill>
                <a:latin typeface="+mj-ea"/>
                <a:ea typeface="+mj-ea"/>
              </a:rPr>
              <a:t>建函数：</a:t>
            </a:r>
            <a:r>
              <a:rPr lang="en-US" altLang="zh-CN" dirty="0" smtClean="0">
                <a:solidFill>
                  <a:srgbClr val="000000"/>
                </a:solidFill>
                <a:latin typeface="+mj-ea"/>
                <a:ea typeface="+mj-ea"/>
              </a:rPr>
              <a:t>local_words (feed_1,feed_2)</a:t>
            </a:r>
          </a:p>
          <a:p>
            <a:pPr marL="342900" indent="-342900">
              <a:lnSpc>
                <a:spcPct val="150000"/>
              </a:lnSpc>
              <a:buFont typeface="+mj-lt"/>
              <a:buAutoNum type="arabicPeriod"/>
            </a:pPr>
            <a:r>
              <a:rPr lang="zh-CN" altLang="en-US" dirty="0">
                <a:solidFill>
                  <a:srgbClr val="000000"/>
                </a:solidFill>
                <a:latin typeface="+mj-ea"/>
                <a:ea typeface="+mj-ea"/>
              </a:rPr>
              <a:t>根</a:t>
            </a:r>
            <a:r>
              <a:rPr lang="zh-CN" altLang="en-US" dirty="0" smtClean="0">
                <a:solidFill>
                  <a:srgbClr val="000000"/>
                </a:solidFill>
                <a:latin typeface="+mj-ea"/>
                <a:ea typeface="+mj-ea"/>
              </a:rPr>
              <a:t>据</a:t>
            </a:r>
            <a:r>
              <a:rPr lang="en-US" altLang="zh-CN" dirty="0" smtClean="0">
                <a:solidFill>
                  <a:srgbClr val="000000"/>
                </a:solidFill>
                <a:latin typeface="+mj-ea"/>
                <a:ea typeface="+mj-ea"/>
              </a:rPr>
              <a:t>rss</a:t>
            </a:r>
            <a:r>
              <a:rPr lang="zh-CN" altLang="en-US" dirty="0" smtClean="0">
                <a:solidFill>
                  <a:srgbClr val="000000"/>
                </a:solidFill>
                <a:latin typeface="+mj-ea"/>
                <a:ea typeface="+mj-ea"/>
              </a:rPr>
              <a:t>结构，参考邮件词汇处理方式设计</a:t>
            </a:r>
            <a:r>
              <a:rPr lang="en-US" altLang="zh-CN" dirty="0" smtClean="0">
                <a:solidFill>
                  <a:srgbClr val="000000"/>
                </a:solidFill>
                <a:latin typeface="+mj-ea"/>
                <a:ea typeface="+mj-ea"/>
              </a:rPr>
              <a:t>local_words</a:t>
            </a:r>
            <a:r>
              <a:rPr lang="zh-CN" altLang="en-US" dirty="0" smtClean="0">
                <a:solidFill>
                  <a:srgbClr val="000000"/>
                </a:solidFill>
                <a:latin typeface="+mj-ea"/>
                <a:ea typeface="+mj-ea"/>
              </a:rPr>
              <a:t>函数</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获取</a:t>
            </a:r>
            <a:r>
              <a:rPr lang="en-US" altLang="zh-CN" dirty="0" smtClean="0">
                <a:solidFill>
                  <a:srgbClr val="000000"/>
                </a:solidFill>
                <a:latin typeface="+mj-ea"/>
                <a:ea typeface="+mj-ea"/>
              </a:rPr>
              <a:t>feed</a:t>
            </a:r>
            <a:r>
              <a:rPr lang="zh-CN" altLang="en-US" dirty="0" smtClean="0">
                <a:solidFill>
                  <a:srgbClr val="000000"/>
                </a:solidFill>
                <a:latin typeface="+mj-ea"/>
                <a:ea typeface="+mj-ea"/>
              </a:rPr>
              <a:t>下词汇表及条数</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使用</a:t>
            </a:r>
            <a:r>
              <a:rPr lang="en-US" altLang="zh-CN" dirty="0" smtClean="0">
                <a:solidFill>
                  <a:srgbClr val="000000"/>
                </a:solidFill>
                <a:latin typeface="+mj-ea"/>
                <a:ea typeface="+mj-ea"/>
              </a:rPr>
              <a:t>calc_most_freq</a:t>
            </a:r>
            <a:r>
              <a:rPr lang="zh-CN" altLang="en-US" dirty="0" smtClean="0">
                <a:solidFill>
                  <a:srgbClr val="000000"/>
                </a:solidFill>
                <a:latin typeface="+mj-ea"/>
                <a:ea typeface="+mj-ea"/>
              </a:rPr>
              <a:t>计算排名前三十词汇表</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将排名前三十词汇表从词汇表中移除</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使用词袋模型创建训练集和分类</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a:solidFill>
                  <a:srgbClr val="000000"/>
                </a:solidFill>
                <a:latin typeface="+mj-ea"/>
                <a:ea typeface="+mj-ea"/>
              </a:rPr>
              <a:t>仍</a:t>
            </a:r>
            <a:r>
              <a:rPr lang="zh-CN" altLang="en-US" dirty="0" smtClean="0">
                <a:solidFill>
                  <a:srgbClr val="000000"/>
                </a:solidFill>
                <a:latin typeface="+mj-ea"/>
                <a:ea typeface="+mj-ea"/>
              </a:rPr>
              <a:t>旧随机数创建训练集</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使用</a:t>
            </a:r>
            <a:r>
              <a:rPr lang="en-US" altLang="zh-CN" dirty="0" smtClean="0">
                <a:solidFill>
                  <a:srgbClr val="000000"/>
                </a:solidFill>
                <a:latin typeface="+mj-ea"/>
                <a:ea typeface="+mj-ea"/>
              </a:rPr>
              <a:t>train_nb</a:t>
            </a:r>
            <a:r>
              <a:rPr lang="zh-CN" altLang="en-US" dirty="0" smtClean="0">
                <a:solidFill>
                  <a:srgbClr val="000000"/>
                </a:solidFill>
                <a:latin typeface="+mj-ea"/>
                <a:ea typeface="+mj-ea"/>
              </a:rPr>
              <a:t>得到训练模型</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smtClean="0">
                <a:solidFill>
                  <a:srgbClr val="000000"/>
                </a:solidFill>
                <a:latin typeface="+mj-ea"/>
                <a:ea typeface="+mj-ea"/>
              </a:rPr>
              <a:t>使用测试集尝试返回模型正确率</a:t>
            </a:r>
            <a:endParaRPr lang="en-US" altLang="zh-CN" dirty="0" smtClean="0">
              <a:solidFill>
                <a:srgbClr val="000000"/>
              </a:solidFill>
              <a:latin typeface="+mj-ea"/>
              <a:ea typeface="+mj-ea"/>
            </a:endParaRPr>
          </a:p>
          <a:p>
            <a:pPr marL="342900" indent="-342900">
              <a:lnSpc>
                <a:spcPct val="150000"/>
              </a:lnSpc>
              <a:buFont typeface="+mj-lt"/>
              <a:buAutoNum type="arabicPeriod"/>
            </a:pPr>
            <a:endParaRPr lang="en-US" altLang="zh-CN" dirty="0" smtClean="0">
              <a:solidFill>
                <a:srgbClr val="000000"/>
              </a:solidFill>
              <a:latin typeface="+mj-ea"/>
              <a:ea typeface="+mj-ea"/>
            </a:endParaRPr>
          </a:p>
          <a:p>
            <a:pPr marL="342900" indent="-342900">
              <a:lnSpc>
                <a:spcPct val="150000"/>
              </a:lnSpc>
              <a:buFont typeface="+mj-lt"/>
              <a:buAutoNum type="arabicPeriod"/>
            </a:pPr>
            <a:endParaRPr lang="en-US" altLang="zh-CN" dirty="0" smtClean="0">
              <a:solidFill>
                <a:srgbClr val="000000"/>
              </a:solidFill>
              <a:latin typeface="+mj-ea"/>
              <a:ea typeface="+mj-ea"/>
            </a:endParaRPr>
          </a:p>
          <a:p>
            <a:pPr marL="342900" indent="-342900">
              <a:lnSpc>
                <a:spcPct val="150000"/>
              </a:lnSpc>
              <a:buFont typeface="+mj-lt"/>
              <a:buAutoNum type="arabicPeriod"/>
            </a:pPr>
            <a:endParaRPr lang="en-US" altLang="zh-CN" dirty="0" smtClean="0">
              <a:solidFill>
                <a:srgbClr val="000000"/>
              </a:solidFill>
              <a:latin typeface="+mj-ea"/>
              <a:ea typeface="+mj-ea"/>
            </a:endParaRPr>
          </a:p>
        </p:txBody>
      </p:sp>
    </p:spTree>
    <p:extLst>
      <p:ext uri="{BB962C8B-B14F-4D97-AF65-F5344CB8AC3E}">
        <p14:creationId xmlns:p14="http://schemas.microsoft.com/office/powerpoint/2010/main" val="13059385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200800" cy="762000"/>
          </a:xfrm>
        </p:spPr>
        <p:txBody>
          <a:bodyPr/>
          <a:lstStyle/>
          <a:p>
            <a:r>
              <a:rPr lang="en-US" altLang="zh-CN" dirty="0"/>
              <a:t>	</a:t>
            </a:r>
            <a:r>
              <a:rPr lang="en-US" altLang="zh-CN" dirty="0" smtClean="0"/>
              <a:t>7.4 </a:t>
            </a:r>
            <a:r>
              <a:rPr lang="zh-CN" altLang="en-US" dirty="0"/>
              <a:t>训</a:t>
            </a:r>
            <a:r>
              <a:rPr lang="zh-CN" altLang="en-US" dirty="0" smtClean="0"/>
              <a:t>练结果及正确率说明</a:t>
            </a:r>
            <a:endParaRPr lang="zh-CN" altLang="en-US" dirty="0"/>
          </a:p>
        </p:txBody>
      </p:sp>
      <p:sp>
        <p:nvSpPr>
          <p:cNvPr id="3" name="矩形 2"/>
          <p:cNvSpPr/>
          <p:nvPr/>
        </p:nvSpPr>
        <p:spPr>
          <a:xfrm>
            <a:off x="755576" y="1124744"/>
            <a:ext cx="7776864" cy="4662815"/>
          </a:xfrm>
          <a:prstGeom prst="rect">
            <a:avLst/>
          </a:prstGeom>
        </p:spPr>
        <p:txBody>
          <a:bodyPr wrap="square">
            <a:spAutoFit/>
          </a:bodyPr>
          <a:lstStyle/>
          <a:p>
            <a:pPr marL="342900" indent="-342900">
              <a:lnSpc>
                <a:spcPct val="150000"/>
              </a:lnSpc>
              <a:buFont typeface="+mj-lt"/>
              <a:buAutoNum type="arabicPeriod"/>
            </a:pPr>
            <a:r>
              <a:rPr lang="zh-CN" altLang="en-US" dirty="0" smtClean="0">
                <a:latin typeface="+mj-ea"/>
                <a:ea typeface="+mj-ea"/>
              </a:rPr>
              <a:t>注释掉</a:t>
            </a:r>
            <a:r>
              <a:rPr lang="zh-CN" altLang="en-US" dirty="0">
                <a:latin typeface="+mj-ea"/>
                <a:ea typeface="+mj-ea"/>
              </a:rPr>
              <a:t>用于移除高频词的三行代码，然后比较注释前后的分类性</a:t>
            </a:r>
            <a:r>
              <a:rPr lang="zh-CN" altLang="en-US" dirty="0" smtClean="0">
                <a:latin typeface="+mj-ea"/>
                <a:ea typeface="+mj-ea"/>
              </a:rPr>
              <a:t>能；</a:t>
            </a:r>
            <a:endParaRPr lang="en-US" altLang="zh-CN" dirty="0" smtClean="0">
              <a:solidFill>
                <a:srgbClr val="000000"/>
              </a:solidFill>
              <a:latin typeface="+mj-ea"/>
              <a:ea typeface="+mj-ea"/>
            </a:endParaRPr>
          </a:p>
          <a:p>
            <a:pPr marL="342900" indent="-342900">
              <a:lnSpc>
                <a:spcPct val="150000"/>
              </a:lnSpc>
              <a:buFont typeface="+mj-lt"/>
              <a:buAutoNum type="arabicPeriod"/>
            </a:pPr>
            <a:r>
              <a:rPr lang="zh-CN" altLang="en-US" dirty="0">
                <a:latin typeface="+mj-ea"/>
                <a:ea typeface="+mj-ea"/>
              </a:rPr>
              <a:t>词汇表中的一小部分单词却占据了所有文本用词的一大部</a:t>
            </a:r>
            <a:r>
              <a:rPr lang="zh-CN" altLang="en-US" dirty="0" smtClean="0">
                <a:latin typeface="+mj-ea"/>
                <a:ea typeface="+mj-ea"/>
              </a:rPr>
              <a:t>分；</a:t>
            </a:r>
            <a:endParaRPr lang="en-US" altLang="zh-CN" dirty="0" smtClean="0">
              <a:latin typeface="+mj-ea"/>
              <a:ea typeface="+mj-ea"/>
            </a:endParaRPr>
          </a:p>
          <a:p>
            <a:pPr>
              <a:lnSpc>
                <a:spcPct val="150000"/>
              </a:lnSpc>
            </a:pPr>
            <a:endParaRPr lang="en-US" altLang="zh-CN" dirty="0" smtClean="0">
              <a:latin typeface="+mj-ea"/>
              <a:ea typeface="+mj-ea"/>
            </a:endParaRPr>
          </a:p>
          <a:p>
            <a:pPr>
              <a:lnSpc>
                <a:spcPct val="150000"/>
              </a:lnSpc>
            </a:pPr>
            <a:r>
              <a:rPr lang="zh-CN" altLang="en-US" dirty="0" smtClean="0">
                <a:latin typeface="+mj-ea"/>
                <a:ea typeface="+mj-ea"/>
              </a:rPr>
              <a:t>产</a:t>
            </a:r>
            <a:r>
              <a:rPr lang="zh-CN" altLang="en-US" dirty="0">
                <a:latin typeface="+mj-ea"/>
                <a:ea typeface="+mj-ea"/>
              </a:rPr>
              <a:t>生这种现象的原因是因为语言中大部分都是冗余和结构辅助性内容。另一个常用的方法是不仅移除高频词，同时从某个预定词表中移除结构上的辅助词。该词表称为</a:t>
            </a:r>
            <a:r>
              <a:rPr lang="zh-CN" altLang="en-US" b="1" dirty="0">
                <a:latin typeface="+mj-ea"/>
                <a:ea typeface="+mj-ea"/>
              </a:rPr>
              <a:t>停用词表</a:t>
            </a:r>
            <a:r>
              <a:rPr lang="zh-CN" altLang="en-US" dirty="0">
                <a:latin typeface="+mj-ea"/>
                <a:ea typeface="+mj-ea"/>
              </a:rPr>
              <a:t>（</a:t>
            </a:r>
            <a:r>
              <a:rPr lang="en-US" altLang="zh-CN" dirty="0">
                <a:latin typeface="+mj-ea"/>
                <a:ea typeface="+mj-ea"/>
              </a:rPr>
              <a:t>stop word list</a:t>
            </a:r>
            <a:r>
              <a:rPr lang="zh-CN" altLang="en-US" dirty="0" smtClean="0">
                <a:latin typeface="+mj-ea"/>
                <a:ea typeface="+mj-ea"/>
              </a:rPr>
              <a:t>）</a:t>
            </a:r>
            <a:endParaRPr lang="en-US" altLang="zh-CN" dirty="0" smtClean="0">
              <a:latin typeface="+mj-ea"/>
              <a:ea typeface="+mj-ea"/>
            </a:endParaRPr>
          </a:p>
          <a:p>
            <a:pPr>
              <a:lnSpc>
                <a:spcPct val="150000"/>
              </a:lnSpc>
            </a:pPr>
            <a:endParaRPr lang="en-US" altLang="zh-CN" dirty="0" smtClean="0">
              <a:latin typeface="+mj-ea"/>
              <a:ea typeface="+mj-ea"/>
            </a:endParaRPr>
          </a:p>
          <a:p>
            <a:pPr>
              <a:lnSpc>
                <a:spcPct val="150000"/>
              </a:lnSpc>
            </a:pPr>
            <a:r>
              <a:rPr lang="zh-CN" altLang="en-US" b="1" dirty="0" smtClean="0">
                <a:solidFill>
                  <a:srgbClr val="000000"/>
                </a:solidFill>
                <a:latin typeface="+mj-ea"/>
                <a:ea typeface="+mj-ea"/>
              </a:rPr>
              <a:t>（自己动手查询一下）</a:t>
            </a:r>
            <a:endParaRPr lang="en-US" altLang="zh-CN" b="1" dirty="0">
              <a:solidFill>
                <a:srgbClr val="000000"/>
              </a:solidFill>
              <a:latin typeface="+mj-ea"/>
              <a:ea typeface="+mj-ea"/>
            </a:endParaRPr>
          </a:p>
          <a:p>
            <a:pPr>
              <a:lnSpc>
                <a:spcPct val="150000"/>
              </a:lnSpc>
            </a:pPr>
            <a:endParaRPr lang="en-US" altLang="zh-CN" dirty="0" smtClean="0">
              <a:latin typeface="+mj-ea"/>
              <a:ea typeface="+mj-ea"/>
            </a:endParaRPr>
          </a:p>
          <a:p>
            <a:pPr>
              <a:lnSpc>
                <a:spcPct val="150000"/>
              </a:lnSpc>
            </a:pPr>
            <a:r>
              <a:rPr lang="zh-CN" altLang="en-US" b="1" dirty="0" smtClean="0">
                <a:latin typeface="+mj-ea"/>
                <a:ea typeface="+mj-ea"/>
              </a:rPr>
              <a:t>为</a:t>
            </a:r>
            <a:r>
              <a:rPr lang="zh-CN" altLang="en-US" b="1" dirty="0">
                <a:latin typeface="+mj-ea"/>
                <a:ea typeface="+mj-ea"/>
              </a:rPr>
              <a:t>了得到错误率的精确估计，应该多次进行上述实验，然后取平均值。</a:t>
            </a:r>
            <a:r>
              <a:rPr lang="zh-CN" altLang="en-US" dirty="0">
                <a:latin typeface="+mj-ea"/>
                <a:ea typeface="+mj-ea"/>
              </a:rPr>
              <a:t>这里的错误率要远高于垃圾邮件中的错误率。</a:t>
            </a:r>
            <a:endParaRPr lang="en-US" altLang="zh-CN" dirty="0" smtClean="0">
              <a:solidFill>
                <a:srgbClr val="000000"/>
              </a:solidFill>
              <a:latin typeface="+mj-ea"/>
              <a:ea typeface="+mj-ea"/>
            </a:endParaRPr>
          </a:p>
        </p:txBody>
      </p:sp>
    </p:spTree>
    <p:extLst>
      <p:ext uri="{BB962C8B-B14F-4D97-AF65-F5344CB8AC3E}">
        <p14:creationId xmlns:p14="http://schemas.microsoft.com/office/powerpoint/2010/main" val="32675064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200800" cy="762000"/>
          </a:xfrm>
        </p:spPr>
        <p:txBody>
          <a:bodyPr/>
          <a:lstStyle/>
          <a:p>
            <a:r>
              <a:rPr lang="en-US" altLang="zh-CN" dirty="0"/>
              <a:t>	</a:t>
            </a:r>
            <a:r>
              <a:rPr lang="en-US" altLang="zh-CN" dirty="0" smtClean="0"/>
              <a:t>7.5 </a:t>
            </a:r>
            <a:r>
              <a:rPr lang="zh-CN" altLang="en-US" dirty="0" smtClean="0"/>
              <a:t>分</a:t>
            </a:r>
            <a:r>
              <a:rPr lang="zh-CN" altLang="en-US" dirty="0"/>
              <a:t>析数据：显示地域相关的用词</a:t>
            </a:r>
          </a:p>
        </p:txBody>
      </p:sp>
      <p:sp>
        <p:nvSpPr>
          <p:cNvPr id="4" name="矩形 3"/>
          <p:cNvSpPr/>
          <p:nvPr/>
        </p:nvSpPr>
        <p:spPr>
          <a:xfrm>
            <a:off x="755576" y="1124744"/>
            <a:ext cx="7776864" cy="2585323"/>
          </a:xfrm>
          <a:prstGeom prst="rect">
            <a:avLst/>
          </a:prstGeom>
        </p:spPr>
        <p:txBody>
          <a:bodyPr wrap="square">
            <a:spAutoFit/>
          </a:bodyPr>
          <a:lstStyle/>
          <a:p>
            <a:pPr>
              <a:lnSpc>
                <a:spcPct val="150000"/>
              </a:lnSpc>
            </a:pPr>
            <a:r>
              <a:rPr lang="zh-CN" altLang="en-US" b="1" dirty="0">
                <a:solidFill>
                  <a:srgbClr val="000000"/>
                </a:solidFill>
                <a:latin typeface="+mj-ea"/>
                <a:ea typeface="+mj-ea"/>
              </a:rPr>
              <a:t>步</a:t>
            </a:r>
            <a:r>
              <a:rPr lang="zh-CN" altLang="en-US" b="1" dirty="0" smtClean="0">
                <a:solidFill>
                  <a:srgbClr val="000000"/>
                </a:solidFill>
                <a:latin typeface="+mj-ea"/>
                <a:ea typeface="+mj-ea"/>
              </a:rPr>
              <a:t>骤：</a:t>
            </a:r>
            <a:endParaRPr lang="en-US" altLang="zh-CN" b="1" dirty="0" smtClean="0">
              <a:solidFill>
                <a:srgbClr val="000000"/>
              </a:solidFill>
              <a:latin typeface="+mj-ea"/>
              <a:ea typeface="+mj-ea"/>
            </a:endParaRPr>
          </a:p>
          <a:p>
            <a:pPr>
              <a:lnSpc>
                <a:spcPct val="150000"/>
              </a:lnSpc>
            </a:pPr>
            <a:r>
              <a:rPr lang="zh-CN" altLang="en-US" dirty="0">
                <a:solidFill>
                  <a:srgbClr val="000000"/>
                </a:solidFill>
                <a:latin typeface="+mj-ea"/>
                <a:ea typeface="+mj-ea"/>
              </a:rPr>
              <a:t>创</a:t>
            </a:r>
            <a:r>
              <a:rPr lang="zh-CN" altLang="en-US" dirty="0" smtClean="0">
                <a:solidFill>
                  <a:srgbClr val="000000"/>
                </a:solidFill>
                <a:latin typeface="+mj-ea"/>
                <a:ea typeface="+mj-ea"/>
              </a:rPr>
              <a:t>建函数：</a:t>
            </a:r>
            <a:r>
              <a:rPr lang="en-US" altLang="zh-CN" dirty="0" smtClean="0">
                <a:solidFill>
                  <a:srgbClr val="000000"/>
                </a:solidFill>
                <a:latin typeface="+mj-ea"/>
                <a:ea typeface="+mj-ea"/>
              </a:rPr>
              <a:t>get_top_words(feed_ny,feed_sf)</a:t>
            </a:r>
          </a:p>
          <a:p>
            <a:pPr marL="342900" indent="-342900">
              <a:lnSpc>
                <a:spcPct val="150000"/>
              </a:lnSpc>
              <a:buFont typeface="+mj-lt"/>
              <a:buAutoNum type="arabicPeriod"/>
            </a:pPr>
            <a:r>
              <a:rPr lang="zh-CN" altLang="en-US" dirty="0" smtClean="0">
                <a:latin typeface="+mj-ea"/>
                <a:ea typeface="+mj-ea"/>
              </a:rPr>
              <a:t>使</a:t>
            </a:r>
            <a:r>
              <a:rPr lang="zh-CN" altLang="en-US" dirty="0">
                <a:latin typeface="+mj-ea"/>
                <a:ea typeface="+mj-ea"/>
              </a:rPr>
              <a:t>用两个</a:t>
            </a:r>
            <a:r>
              <a:rPr lang="en-US" altLang="zh-CN" dirty="0">
                <a:latin typeface="+mj-ea"/>
                <a:ea typeface="+mj-ea"/>
              </a:rPr>
              <a:t>RSS</a:t>
            </a:r>
            <a:r>
              <a:rPr lang="zh-CN" altLang="en-US" dirty="0">
                <a:latin typeface="+mj-ea"/>
                <a:ea typeface="+mj-ea"/>
              </a:rPr>
              <a:t>源作为输</a:t>
            </a:r>
            <a:r>
              <a:rPr lang="zh-CN" altLang="en-US" dirty="0" smtClean="0">
                <a:latin typeface="+mj-ea"/>
                <a:ea typeface="+mj-ea"/>
              </a:rPr>
              <a:t>入</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然</a:t>
            </a:r>
            <a:r>
              <a:rPr lang="zh-CN" altLang="en-US" dirty="0">
                <a:latin typeface="+mj-ea"/>
                <a:ea typeface="+mj-ea"/>
              </a:rPr>
              <a:t>后训练并测试朴素贝叶斯分类器，返回使用的概率值</a:t>
            </a:r>
            <a:r>
              <a:rPr lang="zh-CN" altLang="en-US" dirty="0" smtClean="0">
                <a:latin typeface="+mj-ea"/>
                <a:ea typeface="+mj-ea"/>
              </a:rPr>
              <a:t>。</a:t>
            </a:r>
            <a:endParaRPr lang="en-US" altLang="zh-CN" dirty="0" smtClean="0">
              <a:latin typeface="+mj-ea"/>
              <a:ea typeface="+mj-ea"/>
            </a:endParaRPr>
          </a:p>
          <a:p>
            <a:pPr marL="342900" indent="-342900">
              <a:lnSpc>
                <a:spcPct val="150000"/>
              </a:lnSpc>
              <a:buFont typeface="+mj-lt"/>
              <a:buAutoNum type="arabicPeriod"/>
            </a:pPr>
            <a:r>
              <a:rPr lang="zh-CN" altLang="en-US" dirty="0" smtClean="0">
                <a:latin typeface="+mj-ea"/>
                <a:ea typeface="+mj-ea"/>
              </a:rPr>
              <a:t>创</a:t>
            </a:r>
            <a:r>
              <a:rPr lang="zh-CN" altLang="en-US" dirty="0">
                <a:latin typeface="+mj-ea"/>
                <a:ea typeface="+mj-ea"/>
              </a:rPr>
              <a:t>建两个列表用于元组的存</a:t>
            </a:r>
            <a:r>
              <a:rPr lang="zh-CN" altLang="en-US" dirty="0" smtClean="0">
                <a:latin typeface="+mj-ea"/>
                <a:ea typeface="+mj-ea"/>
              </a:rPr>
              <a:t>储</a:t>
            </a:r>
            <a:r>
              <a:rPr lang="zh-CN" altLang="en-US" dirty="0">
                <a:latin typeface="+mj-ea"/>
                <a:ea typeface="+mj-ea"/>
              </a:rPr>
              <a:t>，</a:t>
            </a:r>
            <a:r>
              <a:rPr lang="zh-CN" altLang="en-US" dirty="0" smtClean="0">
                <a:latin typeface="+mj-ea"/>
                <a:ea typeface="+mj-ea"/>
              </a:rPr>
              <a:t>与</a:t>
            </a:r>
            <a:r>
              <a:rPr lang="zh-CN" altLang="en-US" dirty="0">
                <a:latin typeface="+mj-ea"/>
                <a:ea typeface="+mj-ea"/>
              </a:rPr>
              <a:t>之前返回排名最高的</a:t>
            </a:r>
            <a:r>
              <a:rPr lang="en-US" altLang="zh-CN" dirty="0">
                <a:latin typeface="+mj-ea"/>
                <a:ea typeface="+mj-ea"/>
              </a:rPr>
              <a:t>X</a:t>
            </a:r>
            <a:r>
              <a:rPr lang="zh-CN" altLang="en-US" dirty="0" smtClean="0">
                <a:latin typeface="+mj-ea"/>
                <a:ea typeface="+mj-ea"/>
              </a:rPr>
              <a:t>个</a:t>
            </a:r>
            <a:r>
              <a:rPr lang="zh-CN" altLang="en-US" dirty="0">
                <a:latin typeface="+mj-ea"/>
              </a:rPr>
              <a:t>不同</a:t>
            </a:r>
            <a:r>
              <a:rPr lang="zh-CN" altLang="en-US" dirty="0" smtClean="0">
                <a:latin typeface="+mj-ea"/>
                <a:ea typeface="+mj-ea"/>
              </a:rPr>
              <a:t>单词，</a:t>
            </a:r>
            <a:r>
              <a:rPr lang="zh-CN" altLang="en-US" dirty="0">
                <a:latin typeface="+mj-ea"/>
                <a:ea typeface="+mj-ea"/>
              </a:rPr>
              <a:t>这里可以返回大于某个阈值的所有</a:t>
            </a:r>
            <a:r>
              <a:rPr lang="zh-CN" altLang="en-US" dirty="0" smtClean="0">
                <a:latin typeface="+mj-ea"/>
                <a:ea typeface="+mj-ea"/>
              </a:rPr>
              <a:t>词</a:t>
            </a:r>
            <a:r>
              <a:rPr lang="zh-CN" altLang="en-US" dirty="0">
                <a:latin typeface="+mj-ea"/>
                <a:ea typeface="+mj-ea"/>
              </a:rPr>
              <a:t>；</a:t>
            </a:r>
            <a:endParaRPr lang="en-US" altLang="zh-CN" dirty="0" smtClean="0">
              <a:solidFill>
                <a:srgbClr val="000000"/>
              </a:solidFill>
              <a:latin typeface="+mj-ea"/>
              <a:ea typeface="+mj-ea"/>
            </a:endParaRPr>
          </a:p>
        </p:txBody>
      </p:sp>
    </p:spTree>
    <p:extLst>
      <p:ext uri="{BB962C8B-B14F-4D97-AF65-F5344CB8AC3E}">
        <p14:creationId xmlns:p14="http://schemas.microsoft.com/office/powerpoint/2010/main" val="3526677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200800" cy="762000"/>
          </a:xfrm>
        </p:spPr>
        <p:txBody>
          <a:bodyPr/>
          <a:lstStyle/>
          <a:p>
            <a:r>
              <a:rPr lang="en-US" altLang="zh-CN" dirty="0"/>
              <a:t>	</a:t>
            </a:r>
            <a:r>
              <a:rPr lang="en-US" altLang="zh-CN" dirty="0" smtClean="0"/>
              <a:t>7.5 </a:t>
            </a:r>
            <a:r>
              <a:rPr lang="zh-CN" altLang="en-US" dirty="0" smtClean="0"/>
              <a:t>总结与拓展</a:t>
            </a:r>
            <a:endParaRPr lang="zh-CN" altLang="en-US" dirty="0"/>
          </a:p>
        </p:txBody>
      </p:sp>
      <p:sp>
        <p:nvSpPr>
          <p:cNvPr id="4" name="矩形 3"/>
          <p:cNvSpPr/>
          <p:nvPr/>
        </p:nvSpPr>
        <p:spPr>
          <a:xfrm>
            <a:off x="755576" y="1484784"/>
            <a:ext cx="7776864" cy="1754326"/>
          </a:xfrm>
          <a:prstGeom prst="rect">
            <a:avLst/>
          </a:prstGeom>
        </p:spPr>
        <p:txBody>
          <a:bodyPr wrap="square">
            <a:spAutoFit/>
          </a:bodyPr>
          <a:lstStyle/>
          <a:p>
            <a:pPr>
              <a:lnSpc>
                <a:spcPct val="200000"/>
              </a:lnSpc>
            </a:pPr>
            <a:r>
              <a:rPr lang="zh-CN" altLang="en-US" dirty="0">
                <a:latin typeface="+mj-ea"/>
                <a:ea typeface="+mj-ea"/>
              </a:rPr>
              <a:t>程序输出了大量的停用</a:t>
            </a:r>
            <a:r>
              <a:rPr lang="zh-CN" altLang="en-US" dirty="0" smtClean="0">
                <a:latin typeface="+mj-ea"/>
                <a:ea typeface="+mj-ea"/>
              </a:rPr>
              <a:t>词；</a:t>
            </a:r>
            <a:endParaRPr lang="en-US" altLang="zh-CN" dirty="0" smtClean="0">
              <a:latin typeface="+mj-ea"/>
              <a:ea typeface="+mj-ea"/>
            </a:endParaRPr>
          </a:p>
          <a:p>
            <a:pPr>
              <a:lnSpc>
                <a:spcPct val="200000"/>
              </a:lnSpc>
            </a:pPr>
            <a:endParaRPr lang="en-US" altLang="zh-CN" dirty="0">
              <a:latin typeface="+mj-ea"/>
              <a:ea typeface="+mj-ea"/>
            </a:endParaRPr>
          </a:p>
          <a:p>
            <a:pPr>
              <a:lnSpc>
                <a:spcPct val="200000"/>
              </a:lnSpc>
            </a:pPr>
            <a:r>
              <a:rPr lang="zh-CN" altLang="en-US" dirty="0">
                <a:latin typeface="+mj-ea"/>
                <a:ea typeface="+mj-ea"/>
              </a:rPr>
              <a:t>尝</a:t>
            </a:r>
            <a:r>
              <a:rPr lang="zh-CN" altLang="en-US" dirty="0" smtClean="0">
                <a:latin typeface="+mj-ea"/>
                <a:ea typeface="+mj-ea"/>
              </a:rPr>
              <a:t>试：移</a:t>
            </a:r>
            <a:r>
              <a:rPr lang="zh-CN" altLang="en-US" dirty="0">
                <a:latin typeface="+mj-ea"/>
                <a:ea typeface="+mj-ea"/>
              </a:rPr>
              <a:t>除固定的停用词看看结果会如何变化也十分有趣</a:t>
            </a:r>
            <a:endParaRPr lang="en-US" altLang="zh-CN" dirty="0" smtClean="0">
              <a:solidFill>
                <a:srgbClr val="000000"/>
              </a:solidFill>
              <a:latin typeface="+mj-ea"/>
              <a:ea typeface="+mj-ea"/>
            </a:endParaRPr>
          </a:p>
        </p:txBody>
      </p:sp>
    </p:spTree>
    <p:extLst>
      <p:ext uri="{BB962C8B-B14F-4D97-AF65-F5344CB8AC3E}">
        <p14:creationId xmlns:p14="http://schemas.microsoft.com/office/powerpoint/2010/main" val="5696072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smtClean="0">
                <a:latin typeface="微软雅黑" panose="020B0503020204020204" pitchFamily="34" charset="-122"/>
                <a:ea typeface="微软雅黑" panose="020B0503020204020204" pitchFamily="34" charset="-122"/>
              </a:rPr>
              <a:t>6. </a:t>
            </a:r>
            <a:r>
              <a:rPr lang="zh-CN" altLang="en-US" sz="4000" dirty="0" smtClean="0">
                <a:latin typeface="微软雅黑" panose="020B0503020204020204" pitchFamily="34" charset="-122"/>
                <a:ea typeface="微软雅黑" panose="020B0503020204020204" pitchFamily="34" charset="-122"/>
              </a:rPr>
              <a:t>总结</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34045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596336" cy="762000"/>
          </a:xfrm>
        </p:spPr>
        <p:txBody>
          <a:bodyPr/>
          <a:lstStyle/>
          <a:p>
            <a:r>
              <a:rPr lang="en-US" altLang="zh-CN" dirty="0" smtClean="0"/>
              <a:t>6</a:t>
            </a:r>
            <a:r>
              <a:rPr lang="en-US" altLang="zh-CN" dirty="0"/>
              <a:t>.</a:t>
            </a:r>
            <a:r>
              <a:rPr lang="en-US" altLang="zh-CN" dirty="0" smtClean="0"/>
              <a:t> </a:t>
            </a:r>
            <a:r>
              <a:rPr lang="zh-CN" altLang="en-US" dirty="0" smtClean="0"/>
              <a:t>总结</a:t>
            </a:r>
            <a:endParaRPr lang="zh-CN" altLang="en-US" dirty="0"/>
          </a:p>
        </p:txBody>
      </p:sp>
      <p:sp>
        <p:nvSpPr>
          <p:cNvPr id="4" name="AutoShape 2" descr="data:image/png;base64,iVBORw0KGgoAAAANSUhEUgAAAYQAAAEXCAYAAACtTzM+AAAABHNCSVQICAgIfAhkiAAAAAlwSFlzAAALEgAACxIB0t1+/AAAADl0RVh0U29mdHdhcmUAbWF0cGxvdGxpYiB2ZXJzaW9uIDIuMS4xLCBodHRwOi8vbWF0cGxvdGxpYi5vcmcvAOZPmwAAIABJREFUeJzsnXd4HNXV/z93d7XqcpHcCy6YYtwwBBKKbRK6bQgJYIeaAMGhxMAbWpzQAyEkkJBfIAFsXkjAFBNewIUebIOx6Q42uHdJLrKsYpWVtLv398fZq5ldbVWxVeb7PHq0Oztz587szjn3fE9TWmscOHDgwIED18GegAMHDhw4aB9wFIIDBw4cOAAcheDAgQMHDkJwFIIDBw4cOAAcheDAgQMHDkJwFIIDBw4cOAAcheCgA0Ipdbzt9dFKqeyDOZ94UEqltcIYuaH//ZRSBS2flQMH0eE52BNw4CAVKKW+C1wLfKKUcgHPAifE2DcbeBmoBy7QWvvjjPtzoJfW+oEon00CngO2Rnw0GLhaa/2WUmo4cByQDZQDg4BXgTuUUn/VWn9tG+93wALgTGAqsN82Zj/gNq31a6F984D/KKVOBsYC54Su3z6/HwJ9tdb/UErdFhrTD1QAxcDDWuuNsa7dgQMDRyE46Gi4DbhBKTUKEbqHAO8ppczns7XWs5VSPYA5wO2hfeYqpa7QWlfFGHcYsC7OeV/UWt9s36CUutv2djPwY6AMyAUytNbblFLfAxYrpcYgiqIHcBJQAGQAM7TWn9vGvCrivLOBB7XWtcBbSqnrlVJnaa3fDO0/FTgbyFNK7QaOBC7XWm+Kcy0OHESFoxAcdBgopX4CrAD6A3cAPYFRWusdoc+nA0NCq+kHgWu01quAVUopDSxVSt0DvKGbpugPA3xxTj89ZJ3YMTg0H4BZwGnA0UAhUKKUKgPWA1XA9YiV8S2yal8LDAceU0rZLYQC4Deh63kYKNRav2L7/GfAu0qpHK31PGAbEAyNuSW0TyDOdThwEBPKKV3hoKNAKfVnYAxwDHAJcCwi3L8MfX458Azwb4QmGhYxxCYgHyjTWv/ENm4aIrh3aK0nRDlvOrLir4jYngfUaa3rlFJu4LfA6UAacCdinezRWl+olPoAOE9rXR5BGS3QWn+ulLodeEtrvTI09j8AN0JJ6Yjz9gNeAT7TWt+olPoYUY4/DJ1zLFBnO2Sr1np6vHvrwAE4CsFBB4NS6hagVGv9dOj9G8BftdbvKaVmIFz6PQnGyLFTR0qpc4ELES7/Ga31ioj9VyCcfDTkaq3HKqXuAz5FrIZNwERgHvAo8H3gQ631d5VSg4E/A4cDa4AhQHXof2loDuuAh4BpiM9gJGJRBM05EcXYG6HDnkX8FScglsLNWusipdRirfWkePfCgQM7HIXgoMNAKTURsQCeAw4FLgb6AO8B3wWuAPKAyaFDXMgquyFiqMe01v8KjekCFiOr+0rgUa31xIjzrtBafzf0+mdAQGv9T/tnSqm/AN8DhiK00H6t9VSl1BMIFaVDq/l/IAL+HuAC4AGt9faQP2KB3Z9gO/9nWuvv2N5/qLU+OfT6/0LzrwOeRxTDOVrrWkchOEgVjg/BQUfCHsSpvBHYoLUOAjuVUhO11vtD4ZnfaK3vA1BKzQWe01ovUkpN1lovjDLm7cBerfXS0DGblFK/0VrfH2MOhwCromy/E/gI8QsMAH4d2v4Y8F/gCACt9S9ClFE14hS/Wil1GmIZnBSyIK7WWi8OzWcEsNecJERN2Vdxv0Kshb6I4skLOaAdOEgZTh6Cg44EL5COcOVzlFLDALTWRmAORyJ5UEo9CLwXUgZpwOlKqYfsg4UopkuAGbbNNyEO5Fkh4Qsi6FFK9URW9TcopW4JvX8rNIdKRAm8CywCfheyPm4DPgFuDL0Hee66IQLcD1yntT5Va30q8KRtfnkIHfR72/wORxQjofNutn12KfBm/FvowEFsOJSRgw6DUJSRF1gNrA9ZBZchq/MGZJU9CbgZifrZhgjcGiQcNBv4QGv9W6XU/Ui45o+01lsizjMAcdquBG4ERgNnIcrgt4jQnYbkA6xEfAJHAxchuQofAycDhwHLEXrocYTe2oZEIy0IjXNKaGwTaTQYuBrIRPwI92qt5ymlnkac6ZlIqOoHtvn+ELEQTgd+GlJOOJSRg1ThKAQHnQJKKY9JPAutrBsiqZPQCn2c1vpLpdQhwC6tdV2U4VBKeYAcRAl8D3gf+D+tdY1tH4U4fXsjtNA6eySSUuq7dge1UmqI1nqrmUuI8op1PT0Rv0OZ/XxRwmUdOGg1OArBgQMHDhwAjg/BgQMHDhyE4CgEBw4cOHAAdLCw04KCAj1kyJCDPQ0HDhw46FD44osv9mqteyXar0MphCFDhvD5503ydhw4cODAQRwopbYls59DGTlw4MCBA8BRCA4cOHDgIARHIThw4MCBA6CD+RCioaGhgcLCQny+eKXsHQBkZGQwcOBA0tJa3NXRgQMHnRAdXiEUFhaSm5vLkCFDsHXNchABrTWlpaUUFhYydOjQgz0dBw4ctEN0eMrI5/ORn5/vKIMEUEqRn5/vWFIOHHREVFTAhg3yvw3R4RUC4CiDJOHcJwcOOiCWLIHJk+Gyy+T/0qVtdqpOoRAcOHDgoFOiogJ+8xtIT4eCAvk/a1abWQqOQnDgwIGD9oo9eyAQgKwseZ+VBX6/bG8DOAqhnePDDz882FNw4MDBwULv3uB2Q02o6npNDXg8sr0N0OGjjA427rzzThYtWhR3n+985ztcd911je8XLFiAx+PhzDPPbNxWUFBAeXk5u3btAiA3N5dhw4Yxa9YsRyk4cNBV0a0bPPCA0ETV1aIMHnhAtrcBuqZCqKgQk6t37xbf2HvvvZd777238f0rr7zC3//+d95///3GbZ988gkfffRR4/v169fjcrnIyclp3DZu3Dh27drFypUr0Vrz/vvvc/3117N9+3ZOOukkAOrr6/nud7/LX//61xbN2YEDBx0IEybAwoWtJrPioesphCVLxEkTCIgp9sADcsNbAdu2bWPmzJm88847YduPP/54/vSnP1FSUhK2fePGjQD06tWLX/ziFyxevJjp06fTrVs3tmzZwrPPPsv777/Pyy+/zKxZs/j1r3/NqFGjWmWuDhw46EDo1q1NFYFB1/IhtKHHvrS0lPPOO4/x48ezYsUKZsyYwebNVv/zSy65hHHjxjFlypSwvzFjxnDJJZcAMGzYMGbOnMlXX33FsGHD6N+/P4ceeigLFy4EIC0tjenTp7d4rg4cOHAQDW1uISilBgH/RJqAB4EntdaPhnrGvgQMQRqTX2jvH9smiOaxr66W7S3Qvtu3b2fq1Kncf//9rF27Fo/Hw/Tp0zn33HO5/PLLuemmmygrK+P999+nZ8+ejfkAgUCAsrIyxo8fD8DgwYP50Y9+xC9+8QteffVVjj32WAA2b97Mjh07wqgpBw4cOGhtHAgLwQ/8Smt9JPBd4Dql1EjgduB9rfUIpIH57W0+kzbw2L/66qucddZZPPLII0yZMqVx+ymnnMLy5ctZvXo1V155JT/+8Y9ZtGgRAwYMYPHixSxevJhBgwYxb948fvzjHzce95Of/ISSkhKys7MB2Lp1K3V1dcybN6/Zc3TgwIGDZNDmCkFrvVNr/WXo9X5gDTAAOBd4NrTbs8AP23oujR77ujooKZH/LfTYl5aW8u677/KDH/ygyWc5OTk888wzeDwepk6dyqWXXkpxcTGTJk1i0qRJFBcXc8011zB16lR++ctfAnD33Xdz4403cs011xAMBnn44Yd59NFHee6559i/f3+z5+nAgQMHiXBAncpKqSHA0cAnQB+t9U4QpaGUirpMV0pdDVwNQqm0GK3ssf/5z3+ecJ/Zs2fz5JNPsmXLFvLz88M+27NnDyNHjuSnP/0pc+fOZePGjcyfP58nnniC3//+9xQVFXHppZcSDAa55JJLmDdvHl6vt0VzduDAgYNoOGAKQSmVA/wbuFFrXZlsXR2t9ZPAkwDHHnusbpXJHCCPvR179uzhnXfeITc3N2x7RUUFvUOUVXFxMXPnzgXgq6++oqqqihdffBGAyy+/nFWrVnH99dfz5JNPHtC5O3DgoGtAad06MjbuSZRKAxYAb2utHwltWwdMClkH/YDFWuvD441z7LHH6sieymvWrOHII49so5kfPGzevJlhw4Y12V5TU0OWcYo3A531fjlw4CA2lFJfaK2PTbRfm/sQlJgCc4A1RhmE8AZweej15cDrbT2XjoRoygBokTJw4MCBg3g4EJTRicClwCql1MrQtlnAg8DLSqkrge3ABQdgLg4cOHDgIAbaXCForT8CYjkMmobmOHDgwIGDg4KulanswIEDBw5iwlEIDhw4cOAAcBRCqyEQCBzwc77yyisH/JwOHDjovHAUQgtRXl7O6tWrOf3001mxYgWrV68GoKqqiquuuqrJ/uvWrWPq1KktPu+uXbt47733Gt+fe+65nHjiiRx55JH84x//aPH4Dhw46HrokgrB5/dRVFmEz+9r8VivvfYar776Kr169WLlypXMnDmTRYsWcd999/HFF1/w29/+lg0bNjTuHwgEyMjIaNE5t27dyrHHHsvatWspKCgApFfCsmXLuO+++1o0tgMHDrouulQ/hEAwwBNfPMHzq57HH/TjcXm4ePTFzDhmBm6Xu9njvvbaa5SXl7Njxw62bNnC6aefzoQJEygtLeV3v/sdb731Fueddx4AtbW17Nu3L6yvwZYtW9i8eTN9+vRJ+pznnnsuI0aMoHv37pSWltLQ0ABAdnY2y5cvp7i4mP79+zf7mhw4cND10KUshCe+eII5X84hx5tD7+ze5HhzmPPlHJ744okWjfvQQw9xxhlnMH/+fE4//XTuuusuTjnlFJ599lnOP//8Rlpp9erVzJ49m+nTpze+X716NUcddVTKVkNaWlpjx7W//OUvPPjggwCceuqpDBw4MKxjmwMHDhwkgy5jIfj8Pp5f9TwF2QV43VIczuv2UpBdwNxVc7ni6CvI8DSPyrn11lspLi5m/fr1rFmzhu3bt1NUVER1dTU/+tGPwprabN68mUGDBoXPzecjMzOTs88+m/Xr18c918CBAxkzZgyvvvoqK1euZPXq1UyZMoUZM2aQlpYGSDbzf/7zn2ZdiwMHDrouuoxCKK0pxR/0NyoDA6/bS0WwgtKaUgbkDUh53GOOOYannnqKSy+9lFtuuYX09HQee+wxJk6ciMfjYf78+YwbN46RI0cC8NZbb3HNNdeEjdHQ0IDX62XRokVJnXPLli3U1tZy7rnnMnv2bK666ireeOMN5s2bx5YtW7j//vtTvg4HDjotWrGHemdHl6GM8rPy8bg81Afqw7bXB+rxuDzkZ+XHODI+Ro8ezbvvvstZZ53FHXfcwXPPPUdVVRUXXCCVOP74xz/y7bffAvDxxx+zZs0aJk2aFDZGqgUGd+/ezeDBg3nttdcat/385z/nlltu4brrrnM6qzlwYLBkCUyeDJddJv+XLj3YM2rX6DIKIcOTwcWjL2Zv9d5GpVAfqGdv9V4uGn1Rs+miLVu28Oabb3LmmWcyduxYzjjjDE477bTGz3v37s2LL77Iu+++y8UXX8y//vUvXC7rtu/YsQOPJzVDbeXKlQwcOJDZs2c3KpO8vDxef/11XC6X0y/BgQNo0x7qnRVdhjICmHHMDADmrppLRbACj8vDleOvbNzeHNx888387W9/o2fPnqxYsYKNGzc2fhYMBpkwYQJTp07lV7/6FQsXLmykjo4//nj27dtHZWUlv//971M659tvv82cOXOYNGkS6enpXHzxxQSDQVasWMGqVau48MILOeOMM7jzzjubfV0OHHR4tFEP9c6MA9IPobXQWv0QfH4fpTWl5GflN9syMKisrCQvLy/uPvv27SM3N7fR6WugtSbZRkF21NXVkZ6e3vje5/M1iVIKBAK43U1DaZ1+CA66DCoqhCZKTxdlUFMjbXMXLuxyCqHd9ENoj8jwZDAgb0CLlQGQUBkA9OzZs4kyAJqlDIAwZQBEDVmNpgwcOOgSqKgAkwzayj3UOzu6FGXkwIGDTo4lS8RvEAiA2y0KoBV7qHd2dEkLwYEDB50QsZzIACNGOMogCTgKwYEDB50D0ZzIfr9sd5AUHIXgwIGDzoHevYUmqqmR9zU14PHIdgdJwVEIDhw46Bzo1k18BtXVsGOH/HecyCnBUQjtEAej2Y4DB50CHSiMvj3CUQitgL/85S989NFHzJs3j/79+zN+/HhOOukkDjnkEJ5++mkAbr/9dsaOHctJJ50U9jdq1KjGSqWpNtuB1mu448BBh4dxKmdnw6BB8t/JTE4JXSrsVGuJSnvpJbEoBw2CadNg4kRoZkoAr7zyCh9//DFFRUVMmzaN8847j+uvv54jjzyS0047jdNPP71x3+nTpzNixIiw41euXNn4+rXXXmP79u2NzXZefvllbr75ZpYsWdLYbOfyyy8PG6M1Gu44cNAp4GQmtxhdRiFoDffcAwsWWImLX38Nn30GU6fCnXc2Tyl0796dmpoaunXrRlZWFoFAgJKSEgKBAAUFBQwcODCl8RI12wGpmHrzzTcDrddwx4GDDg+7U9lkJjtO5ZTQZRTCkiWiDPr0AVNbLiMDgkGYPx8mTRJLIVWceuqp3HjjjZx99tmMHDmS6upq5s2bx9lnn82OHTvo0aMHX375JQDz5s1rktm8b98+Lrroosb3Dz30EP/+97+5//77+Z//+R/uuusu3nnnHVauXEl5eTnnn38+06dP58wzzwTggw8+4OWXX+bvf/974xjHHXecYzU46HowTuVZs8Qy8Hgcp3KK6DIK4aWXxDJwRXhNXC7Z/uKLzVMIy5Yto6ysjOXLl1NaWsrevXvZt28fJ5xwAu+88w6nnXYaQ4cOBWDmzJlhK3mA5cuXU11d3fg+lWY7EL/hjgMHXQ4TJjiZyS1Al1EIO3ZY1GIkMjOhsLB54z700ENcdtllTJ48mXHjxvHmm29yxx13cO+995Kbm8uMGVYl1fXr1+P3+8OOt1M7qTbbgfgNdxw46JLo1s1RBM1El1EIgwaJzyAak1JbK5ntzcH999/Pe++9B8Cnn37K2LFjOeuss3j88ccpKyvjo48+4oILLmDFihX07NmT3NzcsOPLy8upqqpi48aNzJ49mwcffLCx2c6YMWMYNmwYV155JcuWLeOPf/wjK1asaFQIrdVwx4GDTgenS1qz0GXCTqdNk2KHwWD49mBQtkcwMUnDUECBQIC7776bG264gWeffZaKigoGDhzILbfcwjPPPMPWrVu55557GD16NB9++CHvvPMOo0eP5g9/+APr169n9uzZSTfbAVq14Y4DB+0WpnJpKqGj9i5pZ5wBc+c6oadJosv0Q4iMMsrMFMugrq5lUUYgeQgVFRV4vV6UUmzdupVHHnmErKwsHn/8cUpKSnjzzTeZMmUKV111FX379gUkh2Du3Lm8/vrr3HTTTbzxxhvcfffd9OzZkzPOOIOCgoLGcwSDQerr6/nlL39JSUkJTz/9NC+++GLMhjtXXHFF1Lk6/RAcdBhEq1w6YUL8Y+w9EGpr4dtv5fijjoKHHoKxY7uk5ZBsP4QuoxBAlMLSpeJALiyEgQPFMpgwofnKoOk5mja9KSkpIT8/P2wlb0cwGKS6uhqtdVL9FVrScMdRCA46BJrb3GbDBrEMunWDTz+VqJFAAI44AqqqJFlNqeQVTCdBsgqhS3ELSkkkUXOiiZI/R1OB3KtXr7jHuFyuJr6FeOjZs2fS53bgoEOiuUlmJhehosIqY6GUKILVq2HUKCmNXVMj4amJFEwX80V0GR+CAwcOOhCaW7nU5CJoLaWvGxrEOjCh3UaoJ1Ma2+6LmDxZ6IVOjk6hEDoS7XUw4dwnBx0K114rgjzV9pcTJsDbb8MTT8CRR0rkiNYwZIgoCLAUTHp6dKd1rGY7zXVON8c5fhDQ4SmjjIwMSktLyc/PdyiTONBaU1pa6mQwO2j/sDuTAWbOlBV6KpRNt25w0UVynKF8/vvf8CzmCy+UfaI5rVuzLlJznOMHCR3eqdzQ0EBhYSE+n+8gzarjICMjg4EDBzZxRjtw0G7QXGdyKuPv2SPjX3RR7PO01jza+nqSRJdxKqelpTWWhnDgoKOiLSrxdkgcqIqle/fGP09r1UXqYBVYO7xCcOCgo6OtKvF2SLRlxVI7daO1COasLPmrrBT/Qnq6tX9r1EXqYBVYEzqVlVI/VUqlRWx7Wim1QCn14ySOf1optUcptdq27W6lVJFSamXo7+zmTd9Ba0JrWLwYrrkGpkyR/4sXO02o2hr2Srw9e0p5lZ495f38+V0iuMWCWZnX1aXuTI4G48zdvj3cSZydLZ9XV8OmTfDVV+DzCY1kv+Hdukldm+aev7Wvp42R0IeglPolcCrwY621P7TNAwwB/q21Hpvg+AlAFfBPrfWo0La7gSqt9Z9SmWw0H4KD1kG0VaqhO7vcKvUA45prxCKIll6ybx+MGQO26uZdA4ni/5PJD7BbBPX1krk8fLj1eUkJ/OEP8D//Azk5kJfXdhz/Qc5naDUfgtb6/ymlaoAngStC2/zARqVUZRLHL1VKDUk4YwcHFfZVqlJQWgrFxfIM/e1v8hu+4YaOrRTaK0/fVpV4OzTiVSxNJmrHHjZqKKENG6BHD/B6JRTV44HcXHlvKgS0FcffQSqwJpWHoLWeA+xWSs2I+Cg92v5J4nql1NchSqlHrJ2UUlcrpT5XSn1eUlLSgtM5iAfTL0IpWL8e1qyB/fut4n/33w/33tu+6KNUKC5jAd18s6zG6+rk/803H/zrGjTIyr+KRG2tlFhxEEK0/IBbb4UvvwyP8Y905ubliQn23/+Kc+arr2Q1MHx48xLgOiniKgSl1FdKqS+VUl8CZwP3mfdKqVVAUTPP+3dgODAO2Ak8HGtHrfWTWutjtdbHJioB4aD5MKvU0lJ5lrxeSEuTZ8UoivbEZ6cq4NszT99WlXg7JSIFfW0tfPMNXHlleDZxZKZzZaXwb2PHwnHHwdFHyyoIOhTH39aIqxC01kdrrcdrrccD92ute4denwNcorU+rzkn1Vrv1loHtNZB4CnguOaM46D1YFapxcVSD8xOoZjnz3SWaw9IVcAn0zHvYGHiRLFwdu8WmVVbK/937xb/TTvNYWp9RMvmjdxmF/QNDVLN1OWSL96eTRzpzK2qElOrZ09xKOflWaUrTDTRv/4l/80N7yDZxa2JVMJObwReDr2uAV4ATm7OSZVS/bTWO0NvzwNWx9vfgaAtOfBp08SSrq1tKjSDQejfv33x2am2RG3PPL1ScNddcMopViXeESNavxJvu0Y0v4DW0X0FJj+gtFQ+Gz1azFmQbZs2wfjx4WGjJhEtVvhnJMffgbKLWxNJZyorpT7WWp9ge/8E8LLW+v0Ex70ATAIKgN3AXaH34wANbAVm2BRETHTlKKO2jgIy4z/2mIyZni7PQjAoi6/DDks94iUZBRZvH4j92dSpMs9YHfAyM8VSMHAiedoxKiqkkY1SIpQbGqxidNnZsTOJN22SekfZ2dF7H0QK8KVLRZH4/VaiWTQh306yi1sTrRJlFBLmGlDACKXUXNvHg4A/AHFPorX+SZTNcxJNzEE47BSJWRVnZIjAnj8fJk1qWVlvs0rt3l0cyEqJVd2/P+Tnp85nJ5NsBfH3CQblGYz22cCBsGpVbIWQnS1KwCiSww+X8vjBYLhVEeu62mtEUhN0hvLMCxaIH8DjkZt7xBGSEwBg/IbRMonHjxfBf+utcrzLJdZCZmb00tbJJpp1sOzi1kQiyujuGK/NsdEL8ztodaRKkTQHSkloaXl5eGe5ffssSyRZqzkZBaZ17FDXP/9ZIgJHjxaLPfL4Sy6Bzz+PLuC3bJHKBHv3Work009lvF27ZJzIjnn26+owmcOdgdaoqID/9/9k/uaL/uYbMUmTyfCdMAEef1ycyn36WNRRLAGeTPhnB8subk3EVQha63XmtVLqEeAPWuvdbT4rB01woDjw1uKzjQIrK7OEfGamWBx2J6491HXPHhHuLpc8z6aywIgR1nmNAly7VhyxkS1R9+6V/Uw0IViKZNcuKW2/dm3862pra6xVEBlnn2zDl/aGPXvk5o8cKV+M1nKjb7pJzMBkagkNHy4mYUODKISWCvDWqmPUAZGUU1kpdT4SCRSnm4SDtsSgQbJKjUWRjBjReudqjc5yO3aIAC4tFaHqdkvkX3m58Pg9QpknkaGuRjArJbJh926hrPLzrbEzM6GoSDj/SMVVXCxBJUYZGLhccu/Wrk3sKzgQ1liL0VloDbMaT0+XcFDT6cyUu06G4mkLAd4adYw6IBIqBKXUmcAsJA/ha6XUPsSvsAd4TGu9pG2n6ACsKKBkOfCDDZdLhLkpGWO2gTxjo0eLtfD119FDXZWSP5dLhH9+vsiJ0lKhhNLTxZ84bZowBubYKVPCz2lHspZUe45IakRnoDWM/2PWLBHg0YR5shm+bSHAO0h2cWsipkJQSuUD9yLO49O01qVKqSqt9USllAs4Ang19N9BG8PEqkdSJKly+62FZJ2uWjd9bxAv1NVQwS6X+Be1Flpp925ZGA8cGJ3Xbw1L6kBaY81GR6U1jBJYvx5+/3vL/zFrltzY9HT5UZtcgshjN22S18OHW5/bHevt4svpuIhnIaQBb2it37Zt0wChhLJvlVJOV5oDhPYUq56M0zUQkOdz3z7LLxAMyl/v3iLYX3xRaKT9++XzrCwr1HXAADlPcbHUHdu5U1673fJZv34yl0hevzUsqVTGOKjRSB2N1liyBG67TRTY1q3yAx4wQKwbo9weeCC6k3zJErj+ejkOpB3mY4/FzlVw0CzEzUNQSqVrrets71dorb9rez9Ha31lG8+xEV05D6E9YfFiKRFhd7qCCMzdu+Hhh0XY//e/sr2oSFb5GRlCE23fLomjmZniB6yvF5mQkSFRhvZQ140bJQpx5UoRxsOGhfsTIDyPIFJZZWTInHbvFr/F978vAj2ewDZjzJ8vcysrk/m53WKlzZkj1+1UiE0BFRVw0kmiNYNBK2LgxBPFHNy5U25o9+5NY/+QXZc0AAAgAElEQVRB8hTWrLFMR78fDj1ULKNYuQoOGpFsHkLM0hVKqRzgI6WUvTzFkUqpT5RSC5VSJx1IZeCg/cAeQbRqlYR0rlol743Tddo0EaY9eoiwPu44+R8MyoLW75fPlZJn2uORZ7myUtiEzz4TZXDRRfDaa+JzGD26qTKAprz+xImy8NyxQ0JTCwuhb1845BCZZ6KCdkqJMB89Whzjhqbv00csofvusyyD9lofqd1h0yZZ3Xs8cqNcLuHfqqvlBmtt/TU0yA03pSX27JEfh4lOcLvlS6qulu12x7o5xkGzEJMy0lpXKaV+ADyllDpBa30L8K3W+ntKqRHAM0qph7XWrx6w2TpoF0gmgiiWz2PtWnmWs7Ot1bPbLc91fb3QR263yAWfTxzIWifH60eu2Hv1EuvB7ZaxMzKSDx9duhRWrxZFFmkFmWOjRSOZXIrKSnF6P/ZYO0xmO9hQSoR3VZWsIrp3l4b3998vn3s8Qgl5vfKDMFVNg0GhhkC+7Oxs2bcjO9bbGRIVt6vUWk8DVKhUxeuh7RuAs4C7lVKObdaJEa3EdFmZKIT0dLHgXS75n54uizOzgLvrLqGPxowRhTBmjAjkrKxwAVlfL4tCpaxIyrw8eT9vnuQcXXhh4oqgkSv2vXtFphjaqLRUjkmmoF0yoaeR0Ujr10v1hMpQl5CdO9tHee12geHDRcgbjhCEC/znP2HuXNGyhgIKBGDdOrmR110nZuLFF8PgwfJl19XJCuGRRyRT2V6pdNYs+RF2oYJ0rYmk8hC01jcrpf4OvGTbVqmUuhUpa+GgjXAwnZaxnMerV8tzHS+CCKLnMyxaJM+tHSaKSGtLuYCVl7BgAVx+eeIoq2uvtRLd9u61QvXdbpEzJnwVEoePJhN6ardaSktF6ZiWvA0Nkhlt6KN2kcx2MNGtm5hLt95qOZQeekjKT2zYIF/UgAGyuq+uln4F3bqJdVBTIw/AwoXhmYfGT2Ac6+vXx3ZKJ0JnKAHSCkhUy+hvWuvrAbTW10R+rrV+q60m5uDgl1CIlbHr9cozXVMjr10ueQYbGuT18uVwzjmyfyAgCzujxMaOhf/8J7yXeTBoKROP7ReptRxfXS0K4ayzpGTFunXRo6x27BBhbbKezbh+v8xt715LiSUKH02GorJHI5lcCjNvEynVrpLZDjYmTIC3324qeCNzKvx+q9AdWEl3dXWiQCJh9vvZz5qXud0ZSoC0EhJZCOMBlFJ/BUZFfKaAoNb6B20xMQctL6HQUusiFm2SnS0KIStL5lNbKwLXnNPng/ffl3maJjuvvCLJpzfcII7e6urw8jXBoEUtm3GMDHC75fWqVXLs1KnhyWgGgwbBhx+GZz1XVVkhr36/+BR69EgcgppM6OmECZbVYmgiw4h4POIULy4Wq2THjsT3u1Mg0Uo7WrJXZE4FWPRSsqUompu53VlKgLQSkmqhCRwNnIlkK3tDr8+iZS00HSRAS5q6tEbLyFi0Sf/+VmmJMWPEejfC3KzqQZ5nE0ASCIg/4Lnn4Oc/l6gf09rW67XG9vlEoNbXW9SS12tRPtu3S4/nRx9teg3TpgltY7KevV7LF6m1jLF5c3KNZ5JpWmP3k9jzIsC6P5WVYtHs3t0F/AhLlojWv+yy8O5lycDepObtt6067Ml2MYvskJasgzmaIunCkUpJN8jRWtcDKKWC9tdtNTEHsQWyWYUvWiRCK9rKP5Z1EQiID+/LL+V1PKshFm2Sny+BIUZImtByszIOBMKzj+vqxElsqpvOmyf5AC+8IPRRWZkcV1EhSsT4J8DKVaiqkvFNRNL998v+d9whcsdYQbW1cm/s4azp6dbrjAwR4CefHN96MqGn3bvDk0+KsxhEGe7cKceafSdOFPk1Y4Y42+2lM4yjvLJS5tlpaaPWWGnbrYdUk+6SydyOZr10hhIgrYhECqG7UupIHMfxQUE0gWxKOJgMXrPyj/QrRLMutLZojIoKibM3x06ZIsLq5ZeT6yHQq5dVOXTjRhH4gwdLuHllpSVUDZ8OlrJ46SWhfL76Cv79b6v3QlqahK6aY+yWgz0yydBBb7whYamrV8u17tolysDM19A3Xq8osbw8yY2aMMFKPKurk3N+/LFFaz39tIx/772yz/79ltWzY4co4s8+Ez+Jud8TJ8r4RUWWL8VkZvftK+fv1H6Etii2l2wtISPox46NrUQWLpQvy5jXxk/QUUuAtBESKYQcpHWmvV6RoxwOEKLx2Caaxe2WrN1YsfXRrAtTVTQjQ4SuOTYQkFXwCy9IUEcyPQTOOQdmzrSEtOlGVlwsVoO9IxqIkvD7RTivXAl33y1KwXRnM0LXWDS7dsn/nBwrgc0gGJRVeF2dJK116ybjV1fLPO1Kwe0WAb1vnziVjz1Wwmjnz5djSkqs0hqG1lJKlN2CBaKk9u+Xcc0cKivFUrDfb6VEBmktY/p8MscBA+S++HztpCheW+FgrbSTcQgvWgQ/+Yl8SW63+Cfs1ktHKwHShkikEAq11jOUUiNt2zo7E9puEC25a8sWK0LPnrUbGc0SzbowkTDBoAhag7IyEXJpaSLQNmwQwZ+RIcLw2mtjR/ZAuOLq31/OYxRBIGCVeTDb1qyBbdvktYlSMuGm+/dLafyCArE2gsHwUtbGH5GTI5ZSQ4PM1VgVptGWeW8UaX29WDDLlsEHH4hyNEmuplGXSYhbsMC63ooKy+FtLBajsAYMCF/1Dx4s1saYMU2/y9Yoiteuu7g1l7JpCZKhqQyvCNbqZ+tWWU3ZrZcuWNk0GpL2ISilMhEntMv+uq0m5iB6Qbv0dKn0aZyYdthj66NZFz6fvPb7RXAbFBfL81taKs+PWVnv3y/bnn9erIVYQidSceXnixVjvw6Q59GUvq+stHqa2AW+yyXzGTBA8pS2bRPBbRzQgYDMdetWK5nNVDtwueSz+nrrmpWykubMtZrjgkHxTaSnW5nTbrds+/xzq9ie1uH7ud1Wwx/7qr8tS5Qf7BDkpBBvpR1vJd9cRZEMTWW6Lhm+0piMWndZP0E8JCvQPwfeAF4DaiNeO2hDGH76738XiuLss8Nj+O2orRVlAdGjZEz5F5DV96pVIvB9Pqu2UGT2cUaGWAzxAkYis5LHj5cOiB6P9SxmZsqz2LevHGPyDew5CGCxDnV18Kc/WQtAl0voq4EDZa6G0zcRRXbO3gh7r1ecwpmZch0lJZZSMkLb5ZJzmbDZujoZ3+22FKM5j9kvELCynzdvtjK4tU4cmdRctLu6SRUV8sOIzAju1k1MoUjLwHyRpgzFrFmyvSWRSclEFvXuLecbMkS+dGNO3nefYxFEQaJqp49pra87gPOJi45Q7bStzfpkKo0aCkNreb5MmYUNG2TFnZlpLZiMQK6ulu2RfoeGBhGs552XuNOYHVrDCSfIeRsarPaZ+fmiiMrL5Tnt1s1KIjMRRobmPfRQuX8+nxyTkSHzN/4Cc91GIQQClsUAMu+sLNknM9OqmOD1iqAGS3l4POIULisTRZiba0UrmfLcIHPzeuXzsjIYOlSsNaPEpkyx6hwVFooCa40S5ddcY/lpDOx1k/r1O4B1k1JN5NqwQQR+QYG1raREnEgzZzYtFZtKZNLSpaJc/H6Lpoqci9nH1D657z5ZWXUhJFvtNBFl9KlS6rIYnwWBT7XW61OeXSfFgTDrU2mUYy8dsXgx/OpXImBLSixuH+Q5ND6IyOsxGbeRDtFEik8pGDfO8h8UF4tVUlwstEtJiTzzhx0m59+1y1JOWovgb2gQxeHzieWRni4RTWBZBOa/veaZgclnMBaG2y1yY9gwEfr27GK/X+6hSaQbNkwEbmGhRUmBnCc3VxTKwIGiuJSyHPsLFgjFl4ryTAbR6iaZnAuw6iZNndo0FLdVFyXNCS+N5XCGlkcmJeMQdpzGSSORQvgt8HuiRxZlA28Bw1p7Uh0VB6I5e3Mb5bz0ksylXz8JGTU9CrKzZduePaJYjJPX0C99+lh+C4Noiu+jjyRs095z4PzzJYzVZPEqJatqs5KvqREnr2mja++n7PeLwO7TR2imVavE+ikultyFnBzh9e3WgV0ZGEvBVDo1lsfQoWKlmJX27t1ynenpMveiIlEMX31ljWtoKaOAtBaFYZSBQVuWqUi2blJkKG6rL0qaE15qHM633iqTN3WMhg9vncikZBzCjtM4KSRSCHu11k/H+lApdXkrz6ddIlkaKFFm8SOPWPRNS1Zt0YrGJYJZYSrVtGl9ba1Fgfh84SGT3bvLs253iEYqPrNaVUpW+h99JALI7xdlYCyNSIFtInjMdvPfWBh+v3D0Soniu/BCkRmmVIbHY5W9sd9rQ/n4/ZZ/xOOR8Xv0sM4xbpxYKhs3iozas8cS/MZXYIfHI8q3sFCUzOrVlnUF1rVs3Nj6K/Nk6yYZxsVetrtVFyXNDS+1f7mBgNzEsWOdHIB2hkQKQQMopZYC5cAJwHLgu1rrXohjuVMjFRooXoXMnTvhm2/gqKMOToRIomJt48bJSjySitqzpykVZVd80VarpoicKYXt9cpYkTDJYxDO/RunLljOWZ/P2hes3ASv16KZjCM4K0v+e71WdJJSMsdNm2Q/c31+v1BwH38svoKcHJFNxkdhRyAgCioYlHHy8qw+DqZSqznX0qWy7X//V6jzyZMlFL65ysFOFdrrJhkrzlg85eXhdKD9XreK9dKcRC5DM2Vny0RWr5b6JUceKaskh85pN0g27FRprc9RSn2otZ6qlPoQQGt9XxvOrV0gFRooltA1CWF2qqK1qaRESCYkMhiEd9+V1pcmSezGG8MT0CBc8RUVWaUZDJdvhLMZ3ygDe7KanZc32+yw9z2w90uw72usCOOrrK6W95HCMBAQ4T18uMxlzBiLaps2TWRSYaFVFdUeBhsJU1/JUEcmxNVUVTWfGToLZDHwf/8noaz27OZUYKcKr71WxszNtRLfzHhm4R4NiUp+J41kOXkTTmqyDtPS5EdoIn3WrZN+B6ZNpoODjkQKwfxsdYz/nR7JFJgzwjyW0C0qkv8DBiQeo6WIRW+dfDKMGiXPnqGAu3eX80+dKslaTz0lgt3U/dm7V6jeyJpBq1aJYBw6VCgXs0K2C3HzOl5Bt8hmN5HXAZYPwLwGS+lobVVcNX6GvLymQt0kzPl8wlIYh6+x/pYutRSOoZnizQnkuzPRjmZO9s8MleXxyPnLy8Xv0JIFgL1uUqxIM7fbosUi0RrJcY1IxMnbI5FMGFsgEH7TTEnYc86x4pJjRSwd7H4FB/v8BwiJFMKvQv+VUur/AcNDpbCHK6Wu1Vo/3rbTO/hIplGKQawIoPJy+R3ZQwZjjdESxKK3TAmKykoRnKZpvAmTnDBBwhpN33Oz2kxPl23PPx/uqOzVS2oYmSqq8QR75PxSXRnbG+fYeXMjZ+rr5bry86UsxaZNQjPZM6NzcmT/sjLh301BwMMPFwGdl2ctWpOdX0aGyDNznIHxQdgpMPN661Z5f9llEvXYXP9CvEizyZNFMbZFclzSiBaJVF0tkzSa02Q+moQR0wjn1lslHNXeAKe1+xWkKty7UL+EmHkISqksYB5wNeAHItnnWq31Aa0RezDyEKLFfxvs2yf0gz3E0B77b+LQi4tlJR2tQXy0MZqLWDkKJSUiJEaPFmFuYHIXBgyATz4R4Wq6lRkYWsftDndUrl8vfLqhSVKFXWDGg/ELGKVgYBSCyyWhq489JlbOCy9YWcwQnqSamSn3IDtbZM/69SLYBw6U++PzhVsk8ZCdLd/n/v1yzyorrUxwuxIzFoJRNtnZsv9hh1mhws2hkKL9zqZPF0vw3ntjhyW32F+VjDCNlXdwxx0SemZ4NrOSOOUUmWhpqXwRw4eLFn/gATHpJk9uWa6CHakK94qK1j3/QUJr5CFMBf4XOBQYHuMkxItC6gxItRxBtAggI6jbetUWi97atUt++zt3hisEQ1mtXBmdewdrIWcctQaHHWa1rk21zr/JhI5spRkNZo52GscucJWSBLaVK2W1b8LbTVQRWOUu7JZPVZXV472+3hKcySgDg/79pS6TKRRo5miUnV05aG1dd1aWLDAS+ZASRbfFijRrTlhyUkhWmMaKROrXT3iz4mLLjKqrE0VgMhaDQRG0Ho84rv/619apolpRIebjbbeJVk42h6Itqri2Y8RUCFrrlwCUUhMQC+FgV0o5KEglEawtx0gGseit2lp5vqJx45mZFtddU2OVhTA1h4yjtaZGnleTbQzyPFRVpW4lmE5qyVoJZj5+fzgVFAgIX/7JJ/Dmm9bYYCkLu0A2TXZMv2Wzci8ttbKVTambRDBRTj17ylhaWxFKEH5uAxNIYHxJ8XxILUlybE5YckKkkpAWKxJp+HD5wgoK5Ebv2ydm2oYNwkeaVcmyZcLn5ebKeC3NVTCKrLpafBajR8tYyQj3LtYvIWGUkdZ6qVLqBq31jw/EhNobmpsI1tpjJINYUU5GAZnnyw4TdbNsmTwbRpAa56qd+qisFH9Inz5iIfTv3zz/h1KWIzoR/H6rvLVdKZiQ0/37ZT+7EDfXYD+XKVxnoqHM50aBuN1WNBLIdcabf06OsBk9e4p8MXPduFEsMuNb8XjktaGO+vYNpx9j+ZCak+TYpmVTUl0px4pEMoqipkY4xyOOkB/mRx/J56bk7Nq1EqMNsv8DDzQNc02GvrIrsvR0Gfubb+B737N+NPv3Syu+urqmY3WxfglxFYJSalbo5bG21wZBYLnWekmbzKwdoTVWXK0xhs/vo7SmlPysfDI8TRMKYtFbffsKhRtZIdVQVt//vhxnuHb7qhpEgJluaEqJ3yE/XxZ7pv5PKvD7rQqkiWgjk2jWrZtVf8iU6a6rCy9AZ78uozSMwDdJcua+2MNYwcqerq4Ob8wTCaOIcnKi+30Mt//CC6KcKyrEAgFhS+whohA78ieV6DZz3jYtm9KclXK0SCSjKD74QIRsTo6MZTS2vQ7JunVw6aXyQ5s1S26UEdjJ0ldGkdXWipJRSszajRtFGwNcdJFo5QEDhFONHKsLlb5IVNxucujln4CbIz7OBB7RWg9uo7k1QUcobtcWCAQDPPHFEzy/6nn8QT8el4eLR1/MjGNm4HZZ0jBSKBjLoKREBJ3xBQwYIKtNQ1nt3CnCQ2tZtFVWWgIzI8OqGGoqCQeDljN21CjpkxyZ1ZsMjFyJB7fbKk+RmWmVobZHBZmM5WilK+ywZxSbhWi0CKlox5oy2qal56mnwuuvJ3edyRQknDDBWt1v3y45C0ax2wsDglV6e/781M7RYgopmUJyyWDJEonWWLdO3hsHjElRN3VT8vLkixo9Wn5ghp5KxdFbUQFnnCHKwDiY6uvhkEPkvA0NQlcZHHWUWCwdzGmcCMk6laO4ES1orRdqrRcCZbbXQeBNrfUrQEnrTNdBPDzxxRPM+XIOOd4cemf3Jsebw5wv5/DEF0+E7RdZhtoIfaWkecthh8l+mzbJM/GnP8nKsbBQ/GwFBRJJdOqpVt/k9HTZ97DDpHFNbq7Vp/jhh2XVbpylqSKRMgCRA8avUV0tgtruvIWmygCi01F2QW8qvUZDNGVgMp+1Fjlx002J524QrRS5vSz2ySeLIr/5ZkkKXLNGPt+3TxRgZaX0dF4fKiNpL3NukIxF0WKYlfLjj4uzd+zY1MeoqBDHblGRWAcmusDjkR+S4fMyMmTixmS1N76PRl/ZP7ejWzfJrAwErC991ChRND6fxFODZWZu3Srbo43VBZB0prJSqg/wErABWAZUAk+21cQ6M1Lhen1+H8+vep6C7AK8buEyvG4vBdkFzF01lyuOviKMPoqscHrzzRKFYwRFv37WqtEsyIzvIT3dKqlskku9XrHY7TWQSktFebz4omQ2G7qlLRHZeS1Zh7SBXbYYGPkTz7qxX5eJRsrOlmtfuVIWnoWF8b/DRD4ku7/AKILsbFEGphYTiOwyZTciI9NSyZdpEVauTD1s00617NljcX1erxVCNngw/OEP8oNNS5OLNRzhypWyojf0VKr01eTJsvJXSuZgan7YnWT25BGtO63TOBGSVQgrEWvgCq31ZrNRa/1E7EMcREOqXG9pTSn+oL9RGRh43V4qghWU1pQyIC8iBTqEaKtGreU5Kyy0EqRGjJAqmZ99ZnUe83qtCCOtJZInM1P8Edu3i1IoLbUWb/Y8gcjomkRIVrjbV/SphrpGi4RKJprIKB+zwMzOFiZj4UL417/EJ3D44dG/w+YURTSF64y/JhAID4Vdt04sipNPDp9nolpVrZKhnGrp62g8/9ixcnwwKF+K+VJNmJvHIyas8SuY+kd2pOro7dZNUu5nzZJoAY9H3ldViWZNS7Pa8kGXbp6TyKk8GJiPWANLgAKlVAkSgloA/ENr/Wibz7ITIdXokfysfDwuD/WB+jClUB+ox+PykJ8VJdsthMhVo9ZCOxhr2O+Xxde//iXPnxGy9t7EYHVb8/nEskhLg6OPlmc8K8tyDBtu3uOxFMnBhokeMvWVmuPrsJfRMCV4/H6hz/bvl3uXnx/+HU6Y0LyiiCa5rb6+6VzN/uvXC50/aZL1WVu272xEKpFG8ZTHQw/BT38qTS/M6qGkBH72M3kwTDaiUlJjvHdvOccHH0g7vr17hW6aOzd6ZFA0xHIMv/iiJMyZG9cFm+fYkchCSAMWaa1/DRAqbjch9Hp5MspAKfU0MAXYo7UeFdrWE6GfhgBbgQu11inGqhwYJIrsSRWpRo9keDK4ePTFzPlyTiNtVB+oZ2/1Xq4cf2XcOUWuGk2RPbP6z8mR59Y4aO0rfPPfKCu/X57V2lpZWJWXW43q7TAr6WRgLPW2VBz2mkrJltiIhUBArt2MY6ypoiJRCPbvUOvmFUXMyLCUjLkvxmIw31FlJfz5z+EK4YDkusSjakziF0i+QTzlMXasHJObK8doLSsNU042J8fS3lu2SERQfb2Ui7VHEgwZIinqyZo/0aKezj4bTjyxS0QQJYNkKKPBSqnvh153U0qdgjij85RSo7TWq+McC/AM8Dfgn7ZttwPva60fVErdHnp/W2pTb1vEiuy5fOzllPvKyUrL5r3/NPDOGz3YWeRJOua7OVzvjGNmADB31VwqghV4XB6uHH9l4/ZYiFw1GjrCBHL07y+CyPgSTDYtWDRQQ4M4l02wx6efyj6bN4eXpomGRFSQveNZW8F+/uZYB5Gw+yGqqkR+2K0p8x0mo/i1lv1WrhSZN3y4+HgqKiyKy0RjmmsxLUFXrgwf94DkutipGpOift99kkNw003yAzOr+j/8Ibby2LNHtFpxsdy8yGQQn09upGl+AUIdmXrlxpGyY4fUPnr77eQEeay8Bad5TiMShZ32AGZGbLYfsFZr/XLCkyg1BFhgsxDWAZO01juVUv2AxVrrwxONcyDDTh//7PGwVXmdv461e9fiVh5qNhzH3tdvRe89FI+3nr79gwzo0YuGBhUz5ttYGnff0odvV3ukdIEONFJBLuWOWdfIHJvtzaa6vjppa8X4K+bPl5Xixo2WA7hPH1movftueNlqQ6Pa+fXu3WUxN2aMFVtfVyfHxOPh7XkN8fYxxeraEnaHdEtgj4wEWcz27Cn3BqzaVDt2yD2Kxelv3y6+CMOorFsnFlfPnnJPTCE8k2ehteybnS3jdu9u7XPAsWiR0Cwul6z6t261sv8yM2X7EUfIg3DvvSLgTZe0CRPk4keNso432i87W94rJT+4ggJRGl6vrEJMswe3WwR4MCjO5nnzElsJXahAXTS0Vk/lCq31PUqpPKBea+1TSl0DlAK/ACqaOb8+WuudACGlENOlr5S6Gimwx+DBByblIVpkz86qnZTVluN7/1YC/52G3t8P3D4CAQ9F29z4ass59qgeTeiASEujutt3qCy9k3Kq2VldhNYapRT9sgeS4TuE6dMtTRIv/yAZKCXP5NatQp8aa9vQEhs2WJm0dvrGLvTMdlNuoX9/EVyJlAHIc27i9sHK1jXvjYBOVhmkGllkPy6yHlJLYFf21dUSIGOuxfD1L74Y28m7e7ck840YYVkQY8cKjb5pk0SF1dYKVW7o9MzMcOutORGfrYKKChGm3bvLhNautaoCKiUTz86WbWVlMlmT1WhQVyc82fbtTc3D4cOFg/P75UZB02JUYN3wjIzEEUHN6QPdRZEoevyO0P8fASau4YSQVXAG8NM2mlcjtNZPaq2P1Vof28tema0NERnZEwwGKaoswrXtFPxrzkL701HuBpQ7iFb1uNIa2FeSxr6yQJOY78gcgv6jN1Ax5Dk2bNtPsKY77kAOwZrubCmsoe8xn4YtWpLNP4iHpUsl7+a44+CYY+R5yMyURdfu3bIIM8+WCf6wl3Yw7SiLioQuKiqy9ksEE1VoFExeniVHTCSTEYh2aiQWvdEcZdC9uwhYk93cUkRTYNu3S/7Arl0WXz9tWvTS4MGg7BeZQAaSJHvYYdK97oUXRM5lZFitAhoaRM7m5aWWB9GqsPsG6urCy9GCdYNM5M+GDZL5uGGDNMOpqJAL09qKJLJzlj16wNChYmaddJJ0VTOecZPenpYmN2PQILE6TLLahg3yP96cIX7eQhdHTIWglHIBx4Te7gL6hF5rAK11A5BCbcgw7A5RRYT+t6tvxh7ZAxLRo9HU/feH4PGh/JmgrCddKUAF2FEYDPMDRLM00lwemHgv6Wf/mrzB23B7G+g2eDtHXfI05cf/irqAL+ax9vwDnz+55a6dy87PF0FUV2dZ6T6fVcnU47GK3ZlibVlZQoMYmmjfPhHkniS8Tz16hFscBkYQZmdbpSBMH4bmWgGRMOfzeuW6TZWCZJBMkp2hsY2C9fkkjNfQhfGS0Xr0kPDdaDC/n0mT4OqrZT+TEOf1yvsZM9q+w14jIgWt3bFs+qYarWX4wUGDZJLbt4vwNpTP1q2W49l0EDIrgawsqe3xm9+IgC8okGMGDJC43ocekgqG69dL4a0lS8R3YYX4zkYAACAASURBVBI5Jk+WL2DyZFkF2WGfM8TOW4inVLoI4j3WCjhVKfUOkAd0V0pdDowMbfMAa5p53jeAy4EHQ/+TLAJwYGCP7OmZ2ZOADhDUQfzlfVFeHyqtlqAvB5QGNA2BBtAB9lT4ySip57Tv9QFcUXMI6gP1uFwK17CPOeykOjLTLElVUu1vzCtoSf6BHZFO7MMOEwFZXCxO0cxMWY2++qo0wqmpEUF98cXwwx/Kos7ns2jgAQNk1f3ee+FhnJGCXCl5vvfuFblgYurtZSMMhZSdbS38qqubJovl5FhRM1VVib8/e/npqirJ/DW0S2Rv51gKKJFiMhbOyJHyftMmWRA/+aSs4MeOFSth0iRRynYn7wsvSOXYaErK5AxEcxKbngetWRAxLgzvbkwdE5JpzwEYNEj2NWUgrr8eLrjAEvzRYMJUTbVFw1t6vRJWandGFxXJWP/7v/IjieT+k6GDkslb6OI+BoN45a8DSn51ZwH9gOu01r9WSj2jtf5psidQSr0ATEJyGAqBuxBF8LJS6kpgO3BBs6+gjXDV0VexZNsS3tzwpiiDoB93952k7RlLXW4x1B4RfoB2o9217CyvIPPoT4AfRs0h8Lq94jdAxc0raEn+gR3REpZMxrFxgC5dCitWiHAzz9SKFfJXUBBendOUizYCPlboqMslz2pOjkQLrlolTu2MDAlCKSmR85tFpslbyMsT36FdIJuM3Zwc+dwUqYtXesKs8k0kVGamVUwvWoKbXbkl43w2Ybh798qq31hdRuEUFUmE1znnSGSkaT/6xz/K3PbuFXkU2erT55MF8TXXtEHF0lRgBG1Njazs/X7RRnPmCKdlzwGAptE7w4fLF71jh2U5DBki20G+jKFDLYc0iMIZPDg8kmnjRuH8+vaNLuyTzY2IV6DO8TE0IpHh/yowAtgE7FRKjQbKlFJHAju01gnXa1rrn8T46AcpzfQAY/ZXs9lYupHjBhwHgNaar8e/SeX876Azd0P2bqjuI9SRCkLQi/aU0veYz/jU8xQ+/5lRcwj82k9eeh5aawI6gBt31LyCluQf2JEoYenww6U4XbR4+WXL5Fk0sCe22ZPPIiN4TCG4TZtEoXi9IgiVslbLxx0n9PD774uwzM0VgV9YKMfaHcCmHLcpdW2YBmNhRFMM9kjGYFCUitst17t+fbgFYpSb/TqTQXm5teA09d7Mqr+yUhzwb7wR3n7UyJv9+yV0dMgQ2VZbK9ecmyuJghkZbVCxNBWYEhNbt4ZXFvzZz+SLM6v1ESOiUyzduokmvPVWuUlm1R1ZBvuQQ0Qh3H23lRBmhPenn8o+hl+zC3szx/T05MtYxAov7WJNcOIhrkLQWl8SoodmA18BDwOXhN5fByRhwHc8ROPvAY7+XiWrdnxMxdcn4elZT1X6Ztg/AN2QgbvXBjLO/i3DTqynqsGifqLlENx64q0AvLj6xbh5Bc3NP7AjUcLS2rWxy1vU18vKvqREhBtYiW1GIAcC1urYFL1LT7fKxezZI4vJV18Vevfpp8PPNXOmldFbWNjU32Dva2CSy0wEVCLBHTmW2Wb8H/bM7GRgfJkgY5goSDOWnZpzucR5nJMjss3eftRUkN24URzJwaDI1cMPF2XQt2/yPRCiIZVaWWGwx+n37m1lJJpQsbo6eW2K0s2aZfUqiEa1TJggWsyEqD7wgBw7YYL8/frX8nlWFjz6qKxKzLHduskNCQZFu2ZmWopnwwZRTOac06bJxTa3X0EXa4ITD4nyEAzdsxnwASOBbwA34mjWWuuL2n6aggOVh1BUWcSPXv4RvbOb/iB27d/N/vVHU/XlZHbv9OLpvpOMca/jHrqMoA5wTL9jqPXX8t5l74Wt4qNlPMfLgrY/1Nu2ByjoW8slF3k57fvelFeJpkZ/NC566tTweHm7FWBkQF5eeCcyU/rliCNkpbt+vaUQBgywOpDV1YVn22oNp50mAjJSAS1dKj5Bk4tkd3w3ByYK0jhjTfc3Y3nEsixiwV4ITymRayanyhQB7N7d2t9YZGlpck0nnijbTfFAUw7k+OPhtdfkdbT+3Wb/ykpJWnvssfiCPVqtLFMdOq6VEY1DN7V+jNY3n40fL8J75045Yffu0ctQxytTDfFLWJtch6oq+dGa2iODBsn/3r3Dj0uljEU0tFZp73aK1spDuBR4C8k2LgbuAVYAWcBfgKKWTbN9Ih5/n+7xcskFI/nniHvI9ddQvL8Yl8tDQ9BP/9z+7KvdF5XSyfBkNHECp7sz2PDlAH4XsZKbMCG8UXpWlptNa3OYdRssbwZ1YK+AGol45S2MQDOr8v37rZDT3r3lOS0psQJGtLaSVY0wN8eaVf2778KVV4qlYF/9T5wojMHXX1u+BtOXIVUYysrUSwOxdoxMSzWSyZS/1loc4D16iEwyTEO078IUwqustCyH9evF32CSzRoaRA7fe698p5EBAPb9QeTvzTfHF+zN6bQWl0OfM0dW48a0zMiwmssYvtBEA3i94VRLPCoGrFDShobwzz76SBxPYDlZXC4xs2pqhH8ziTHmuLq6llXw60JNcOIhEWXkV0otBJYDNcAnWuvfKqUGAb8BbgH2t/00DywS8fczjplBmiuN579+Hl+Dj9LaUvIz8+mZ2TPpxDH7Ss7rDeBJr+fL/6axbHmQsWNdfLvaE5U6eOMN+a2uW2cpkQsvlH1efjl1R2Si8hYmiqa42KqvM3KkRA7t3Cn7GgevoXEiV95mm7mWBQtkQRYpmMxc0tMtRdMc2CuwGn9EZLh7PJh7ZmSRCTHNzhafp2lUU1oqfQpMSL0JsQWrXWZ1tSiQ0lIR7saJDnI/cnMtQW1XzpH7NzTIvn36xKePUq2VBcQX3OPGic/ANIw2dYWqqsQJfNttsHy59SMYPNiqbbR/v3VzIqmYZcvkR2zCTo0zJT3d0nYZGZYmz8mRsYygrqgQB1Uq9E6ilptOCYvYCkEpdQQwRGv959D7uYYe0lrvQDKVOy3i8fdul5trv3MtVxx9RcolJQxN9M1nvZg/Pw1fxjY2VxXiq/BRH2wgTXlZ8+p4evUO0q9fTyT6V+ByiaC8/34JH83KkoQo07lr6NDUHZGRPgYT9llXJ8LHCD8TmbRpk+UbMMoALIEfK+vYHp5aXg7XXtuU/jBzmTMnemvNZFf2dqFsT7IzloNRNImiiUwi7NChMk737uF0jsnrKCxsmgndvbsI8cmTxQ9TVNSUJjMZ4EqJoLYrZ6OYI/eN10JzyRJhWqqrRXmZLmvm+mP2RUjEoRsN06eP5Vz+v/+zhKfdwRMIiLA3foXqamtCIE4jk+186KFWBNPGjXJR9r6oJsHNJLt5vXJThwyxKqQm6zNwwkqTQkwfglLqBOACrfVNofcfAE9F7qe1ntumM7ThYLTQTFTtNNlqqJFlKLY9dzv+XUfS4N1DQAeo8/tQSkn00bbv4U73ccQoH0O6D2kco2RvkNWrISsTjj9epMXevbJKBekBYgR4Kq0T7T6GRYvkmRw2zBrLoLRUnsetW6UqgV0OpELBeL0iH4YNa6q0tJZQzXffTdxvGawVdH29NQeTRGssAlOV9NBDZd5VVdHLS9thlMchh8iit7paxjFUjOH2a2pkrJEj5fyVlSKbxo4V+v3kk4US+vOfwyOj6ustP0dDg9yTCy+Uea9aZTXyAtm/Tx8rPyGyhabd2iwstEpoRx4Xq1YWEJ9Dj/XZhg3i+AkErNW+3y+aa+BAS7lUV8MVV1g8YX29THLYMLn4+nqxJubOFSU0ebIV7mpqpAwdarXrM30VkqV3Umm52UnRGj6EzUBEoz7SWjSrDoho3D8k3+fYwJShKMguwK3cbCjrTbm/iKw0Rb2/HqVcKJQku3mq0fW5FO3fxOBug1C42FaxjfXr0/E35NKQvp8tZbX0zelHUXE6brcoh+JiS4jHpQgiYPcxmC5rPXqE72OE2J/+JMEhX3/dNMkrWXi91rP9t7/BW28JM2H8J+vWJZctbORPbq4VAmuS2Lxey+lrBPFhh4mw9futek6xaCmXyyolUVYm8sfnExlSVSXHeb1WnbW6OlFkkRaZ1nJfn3nGothMKKzfb1Fb9fWSiFtQYJ1r5065tgEDxDIx40Y2vFmysIoFr3jo09+N15vGt99apTp275bfRI8eCfoixOLQKyrEmx2Zd7Bhg7yvqhLtZZxOgYCYQ0OHyn5ZWaIln3jCcj5XVsrxBQUSsdDQID9Wc14TkjpsmFVR9cQTw8trp0LvtFZYaSLKqRMgnkIoxSpXARJR9Gwbz6fN0Vr9DYyA75FpSc45X84BaKSSzDlMGGt+Vj7F+4spqiyiKmMtuuwIaj3luJQLV6iKiEKhMitw1WQTDIgje1fVbrZXbCfYMBqlFK68Xazdu5PNZZtpKBtPuiuTzLQMamvDuaHmtE5MFKY6caII7127xI/QnAqixj+xdq38375dhPMrr8g59+61LPtk2luaXsum/EZVlXV8VpZVe82U/C4vl/P06CGyySgF4wjOzpbxysuFwvH5ZE7GqWyiHxsarPIbO3aIcuvWDW64wbrGK64QOWuUk9st99P4Uk3Wdk6OlbuwahX8/OdN80MgSsObJUt46ap9pFcPw1VcRf4RR9CnT36YM3rzZlmwJ+yLEClko9EsxcWybd8+i+5paJCLysoSf8OaNWJC5eRYvJ3LZQnkvDyZUFWV9eXZu5RFU06xuq8lI6BbI6y0i1BOicJOVwD7ECK7L1JzKA2xHl7UWr93ICZp0BLKKNUVfTz4/D6+/+z3KfOVsbtqd2PF0t7ZvakP1NMnpw9BHWw8x5QRU7jglQuoaahhe8V2SVDbdBLlb/wWcnbJqtHlQaEIaghW9qbPsF1U7hjCUf0PZV3Fl9CQRc2ugWh3DbrPf3G5FGhwl4yjoTaTdHc6vXpmMHq0Nc9oFEEyMerBoPRQf+opEYQFBSKgZs6U53rxYjj//OZHARk6OSvLKn9vCt5VVVmsgj06KRpM9c/0dOnVsHq1dbz9GJdLFpW5uWIZ7NxpBbqY6CGjTEy5fZ/PorN79RIlYApumn2rq2W/7GxZINfXy1yuv14iJq+4Qiozm9pPJuMarGszllx2ttzLvDyxCMaMEWUQSzHfeSeoSqFCpqz9I3VkkEFI6xx3HKWVaY3lSXJy4NlnUyx5EY1mqa62bvjXX1uZgiA3MTdXhPT27ZYGdblEkM6f35SymTlT+iaYmxBLyEaby549ljZORkC3JKy0E1BOLaaMQk7lX2mtlymlDgNCRUtwAQ3AlUqpa7TWP26VGbcx7JSNiRoyK/prv3NtSmOV1pRSvL+YfbX78Lg8pLnT0Gi2lW8joAMMzhtMbkZu4zkagg24lIvCisJQ7wMXacM/Ju3It2hYcwY6rZ5Amg/lz0L70+k57kP6THmGaa47KP10IOs+r6Nbv730P24Z6z44Hpdyo4AgQbzdS2moPgRf0E/ffgEkRUQE7fbtYr336SNC/aqrZNW7cGHsto5ghbx27y4r1poaWa1WVMg+EycKhVFennqDG7dbBKc5xnDo5tk24eZGOMcawxS+HDRIimIefjh89ZUI30jfQzAoSuCEE0Sw9uhBo+JcvlyOGTxYtpeVCTOxf7+cw5SdTk+XOZWVWcLbKAyTu2Uqu86fL3LC3GejuPLyZF9TyUEpkaHmc2M9GMvu8cfDaxkdeqjkfqxdK9/XoFzNtH1jGJhVxqqqIWSkNYSaMNeRn58WVp4k5WJ40WiW0lJ5bQrZGe1iKJj6eqteyeDBlok3f76VwGaSx8x7ew5DrHIRkXMxhfJGjbIijRKVmmhJWGkXymSORxkVAKcDy4BfIpbCHqRhzve01pcqpYa3/RRbjkSVQ684+oqU6KMMTwY7q3YSCAZCvD+ku9NpCDagtQYlJbPNOeZ9M48zh5/J17u/xuOWW64JknHqQ+Qe/gWVX5yNp2oIgfzV9Dz2PfKzCsh591nW14+k/4AgA894if6jNxAMBtm8ax/+tWcR8NShPDXCj2fUEdRBAsE0amvd1NTA118H8dUpMjMgLU2xY4dw/2lp4ug0IZWRMepaJxfH/v3vi5A1PLg9YzceTItN4xxVyqp0CpYiyMkRhRNtvGDQCoPftcsqGJeTY8ksu5NaKRHey5dL8Tm7cIxMBsvPFyVq6q7l5ck8XS4r+7qyMjxyyVx7IGA1vXnqKavWkx0maMYewm+/N263Vebi2mvFenv8cfn8nntEMTcq85IcPts+k9G5W/AFvARVEJdS4E1vvE/N7qccjWYxySr2CoXGQWOqlT76KNx+u9wIg5IScXrYBbIpjeFyyRdtmuNEE7KRczGcndkvWQHd3LDSLpTJHM91twE4xPb+ea31Y0CR1nofgNY6TknD9oN4lUP9QSkz4fP7KKosSlhWOhAM8LPXf0Z9oJ6ADkgl1GCQmoYaAlokw1e7vmJ54XK2lm8lzZWGP+jnJ6N+Qt/svjQEGuTYYIBDug/mmO9V8Z2rn2b1h0PZvfh8Ls57kvT//JXg7lHU10k+QuX8O1n98nnA/2fv3OPjqsv8//6eM/dJMmlubZMmKb3RArVcK4i2KquuFnTxglgUfwsqCyouuOIu3tcVF+TyW8Uqu4uu3Cyii3LTdfkpFwGhUEpL6S1t0zZJm3smk8lczzm/P55858xMJpOkF6y2Dy9eSSZzzvmeM83zPN/P83k+DwT/6juEzv8KxqxNBIOKSOseTrny2yz61Dc4dZlJPG7z6tY48biDRYqEHSPDKMGgeNZ4XGab51t+AXoqPHYQJ6NnANfUFDr1qZhmJ9l2oVP0eCbfdTiOO02xpkaSP0391Mwd/b58GCwaLZxVAaXnFuSzdBob5R7jcdk15DOr8uFxfY3GRglWfX3uuMt80z61VE+E1jgaGRGYauNGKfD/8z8LTKcDdU3N2HNv8DDzlHo2xk5gqW8L3alqBppOIZH15qS2D3qesi7uplLi0FMpkaC+6SaJXLNnu91/qZTQsb77XSkwTSQ1HYlIYIhEpOtu82ahqD73nDSjxeOFTlbLUUPhWrRQnsYrD9VBTyZ7XepZTFce48/EJisq/7VS6iHgFET2ehQ4WSn1r8ALwK8cxznCww8P3fI7j01l5jqQLcfCNEx+/trP+dlrP5tSbeH2F27n/+3+f5hKfmc7NjbuX71SCq/hRaHYG91LxspQ5a+ioaKBz7/p8/zHS/9BxB8h7AuTdbK5Zrf5NfN54gl48n9hdlFDWiRSz6tt76f7tVepnt1Gb8vvmb+0jfkz5pOxM/TF+7jytMvpfczD/zzdQ2ykEpSDsk2sZIh4Ng3hBI4TwjAESpo3r/C+NExRrMlT6j0gWfaqVYKR6x4ipeRvUzvBUMildxZn+ho/1+wlrS9kGPJ3feBA+c80lZIs/q1vlXM1N8OzzxY62vzAYFmS2e/bV3ieUkV0pSQoNDXJjiEalfvOl+3W96RZTPl9GwMDgmQoJc49fy26npDNClqiawrZrJzL75eGtlmz3FrIww/D+vUTBOr6WgInRwjOm8UtH/Ww9pGKwzdPeSKY5dFH5YHddps7JCcfk59MajoalSJyfiNLIlEYPUsVce+7TyhoJ54okFGpa0yXCTTVYvEx0slctqg87s2ih12B7BzeDixwHKd45vIRs0MpKt/+wu3c+IcbGUm7enwVvgrObj6bXQO7SnYkF9cWktkkb7rzTewY2AEOJK0kCukdyDoCeCuUsIaU/EO3bIs5VXOYE5nDR06Rdvy1r67NBZ/VS1fngk8pLRttAwNw8ilZvnxjFw9ufZAHXnug4Bwnxq7gC19Q7M48R/S1s3AchTIccMBxDMzAKF67kkxGYZrwzneOP//SpUIieeEFtykrv7mpuEidz6LREGskIs5TM3YGB91ELt9Ra6eqA4Nm9mje/G9/6/YPTLRbCAbh298WVs8TT4gM/9CQK6UB4wNRa6tQQPOL6MVaT0qJ31mwQK6/caP4AU0R1TUEDXmFw/Lsamvd/o+PflSE6oaHJanM7+hOJuX6LS3CKIpGXahr3rxCiqn+bDo6hAI70Yzm/L6EI25TKbKWc8w7dsiHtWePq42SzUrW/8ADbi/CZEXkYpbRdJlAfwHF4qna4dIy0if7DPADJIDElFJvQeYk3HVoy3x9TSmFg5NrAEPBS10vsbB24aS1Bcu2uPXZW9nRv4NEVgj4pjKxHRsH1+uEPCFSdgrLtrCx8SgPC2oW4DE9/PjlH3P56Zfz+KWPl6S+FmvZ5FswCPu7PLRUt/C5sz/HFWdeUXCOK68E05uCrI3yZnHSPkDuUTkOdsaHL2STTpsFEA24TiqZFEc4MuLy9LdsESc9f/54PNowZG5JsXCeVu3UEjf5TCT996xF58Jhl32jmTvt7fJ7XaSdaBayxyPy2Vu3yrOrqXEdK5TelQwPj9cDKtZ6KhaIi8ddOEorulZXy3MbGpL71JPlNAvo6qvld5pcMzQk/kaLc955Z2G2f/75hSKDxZ89FML4+Vbcl3DYbCKnPpUiaz5eX3wePRtUD9jWVC89H3k6RWR94wcz0+AYKhZP1coGBKXUKUhBuQp4GrhDKfVJx3F+oJS6H4GNfnrkl3lolswm+emrP2VJ/RI8yhWti6fjvHTgJRbXFQ67KTWV7I6X7sjBSg6OFHEdC5/hw2/6iWVihDwhwv4wQTvIUHII5UgA8hpeDGVQ4a/gno33cNlpl5Vsdis1zEZb8R99ccPcvn1QVeFBJRXBmh7i+5tll6AkKGAb+LwGhiFsmoEBl8qYSNosXJxg46YgCxaIl9I8do9HiqwAq1eXTri049Vfly2TncGaNYUqBLqQqqEQn8+FaGbNkmN0kjZrltsZDePxdk0N/d3v5HqhkGTou3e7TWrFpgvZHo9oQk2kB6TU+GllE3Vvt7e7RW4tYb11qzSpzZkDH/uYBNnJJp5N9tkvW+aeJ5mU6zU2TqHhrJyVy+LLZdvTKbJOdJ7Vq6X4rClhra3ufGSQD1BPEZpKEflgnPsxVCyeqk3WD3oponA6gEw2+1vgh2OjNP8TuPnILu/wWH5R2TAMAt4AhmEQ9oXBgXgmXvB+PZUs7AvTOdzJUHKIezfdS8pKScaNytUQ0naaRCZB0BPEY3iwHcE3nLHs3Gt4aY+288eOP7LxwEY29Wzi1mdvxbLHl17KDWZPpeD9H0pNWPhuboZkwqSpcg5GzV48oRGwDRzbwLFBYTA6qjj3XLjrLoF+AgEbY9arpP/qs/y+4ze0DW9i73A7Cxc6nHSSEEVMU9g7ixeX7sL9xjck4964Uda4cSN84Qsu97+qyu1K1jVIj0d2BpYlTKVMxpV8qKyUa8RiLqykTV9bz2vRv9NF1tpaCSSBgDhKnYHrXYmGbLZuFRinuMCcb3rX8IMfCId/zhy3e7u/X6Ce55+XWscnPyl6UjNnCgto0yZXguKee2RNDz0k5yoWHHQcgbs6O6XG+sorLoVff/bJpFw7FpNrp1Ky49i4Uai2B1U4LjeHOD/brquTr3qCGUy9yDrRefbuFSXGs86SDuQzzhAnvGyZHLdhgzjzV1+VonM0OnkReapzk/PtGCoWT9Umg4w2Au8CWoCvAz4gDVwP3Ok4zg+P6OoOk00kZ511sjSEGxhODhPwBHI1hN6RXhbWLWTVfavI2lks26JvtI/h1DAVvgpS2RTJMe0h27GZVTGLpsomouko3SPduaDgN/04jsP+2H58HrmuYzk88NoDhP1hPrjkgwWw0URdwsmkw6wzXuBru6/F2lW68K2F0ZobhBjWMe9VUn2zSA7MQmUDNM8xuOYa+OxnxTG+7W2wZt0PuXP9nTSF6+j934/j8WfZG90LwNzaublsWNf7irPayaSWm5rkb3TGDHfGgsbSYzEpJuv56z09kv36fBKAtIRN/u5DO/ZAwO1R8BUSx5gzR3Y/lZVyTCzmUmz1/GavVxzqK69M7d+P/lweflj8xtCQ+7tIROCxV14RBz3ZcJvixsADB2SNWjywu1vW39Ag50qnpT6xaZMQeIaGJHgkk3LtQOAgxmvmO2qvV36+7jr4n/+Zmmx1T484b11k1bNJo9Hy0JLXKxFt/Xp5XUfYSEQerD7/l74kD6CpSc7pOJKN5PcxFDvuqcxNLn4GxffxF1wsnqpNFhBqEHnr3cg8hPuBPUhh+SGl1F2O40zCB/nTWzk562vOuQZDGQWqpgvrFrKjfwf14Xp8po9EJsFrva/hOA5VgSqC3iBBT5CsncXGZnblbN67+L384rVfcPrs0wHYN7yPvUN7QZELBmkrTUtVC0kryVd+9xXu2XgPPtNX4NyLoYqFCyFw6q940vkm9f6Jm+pWroS/fk+Ghx5yqAw1c3pDM8OhLNZsL+97rzEuuy/uzQjU9JHZOxdfOENnrJOWSDPG2C5oIox6MooquENyFi2SJLGzU3YDuugcCMj3uoE0v6+huDisGT4+n9s4pvsFtNXWyt+1nviWf2x+kxhMzDIsNg0hVVeL0mwgIMFaawyV6t0ofhZr10oWn1+bSKVkt6ID1pIlco7OTrfIf+210mMRCMj7dODQNjAgn8Nb3zq1ewFcR51IyBZD64U/+qhAOcVQim5J37BB1BKTSVnQTTfJsVOBlhIJ2QLZNvzLv8jNh0LjoZr8IJLJyIOOxcb3MZRy3FNlAh0jMhQHY5PNQ/gugFJqO1DrOE772M8p4LvAV4Hptfn+iWwyOet8KetV963KBQOAoDdIS6SFHf07yFpZPKYHG5usI0NxfKaPz73xc1QHqrlv031k7Sx1wToW1S7iid1PkLWzKBQtkRZwkKE6yiDij2AaZoFzLy5wJrNJzrvrO9T7Jm6q8xpe7njpDn7Xei+Zdyxl14vvpD51Ouee2sJHPmKUxKyLezMaz3maLbsW4XFMHCdL2koT8ATLNjdNVgS3rMIdTygkGfz27UJj1zsFPa8AXOqqZbkQUzLpTijTonI1NVKM3mmRcAAAIABJREFU1hPa9BQyPeFx6VL44x/ld3qegQ4GetcxnWRQM48WLRrPAtPNafk7h+Jn0dExfke1aZNLQ9UidPr/gQGpEaxcKfOop0IFnrI1NMhD2LLF5ftqvZJVqwqz7f375QKNjfDxj7vddI4Df/d3EtU9Hjkmkyks5OrzXHedBAPTlA8mGBSnraWxdedy/ozkzk5XKwmEmaR7GMrZZM1nB1N8PoZsUpaRUqoH2ALsHqOdDgE3ADciBec/CyueYVDM8NFF2s7hzpJNbAtqFtAb7yWZTeJ1pEjcWNlI0Ayyeulqwr7wuPMDvO0nb8OjRN7CVCbrutbl6g8+04dpmGU7pss11enC96+2/Yo7199JTbCG8NKdzFn6AwYSA7zh9MtZOYEsRzGMVrvkVRpOe4ED688ETxI742Ng2GXNlEqgplIEL7Xj0dBNPC4+KX+6WnHPgt4V6MKtrq9UV4vf6O11aZ2mKX/vvb0CT//N34ict5bcsSy3mSwSkTpKKZtI72nv3okds/Yt+ngdpHSwW75cnkH+jiqRcBvpDEN8oM7+8x39dMgGU7JIRGhQV1zh0qxOPtkddBGJyAd+331w4YVw2mlyUzt2uCJ1ti0VfKVcOtjixYXnADnPmjXCT541y43K4bC8XlkpGUL+XOYLLpCtmOYnz50rvz/33EN32seZRWVtKrTTnY7jrFRKnQz8EqgHvuU4zkNHdmlHxiaSs9Y2Ub0hY2dYXL+YC0+8kPs3349SCp/py/URlDq/ZVu0RFp4ZNsj2I5Nxs5gOzaGMmgIN+R6FTzKw2hmlM7hTubXzJ/SevIL3/duvJfR7Ci79+8WWi2KmRUzuXfTvRPKcpSC0eb+zU9g7u+Z2f45QmmTRZM0NxVPW9OWv6so3vGAKxeh4R2dCBYzg7QD93ikOG0Y8rcbCIia8o9/7CqkauVlx5Fdw8aNwvB58UX5ef9+V4hu9mxJZvWUxnwrNZNY6z3pGQmlHLNm+1iWzHrJr5doOu/WrdJ7oC0YFDQm/33a8h39VJ7ztG3VKgkCSrnZfb68NcjPPp88/KGhwrZvrdkdDLqY1+bNgnsVF3Lnz5dtWybjDpn2eOR1kBGd+Rn7z34mv6uudnE+XWM4VKd9nFlU1qagOg9KqROA25CdQSNQr5T6uVLKX/7IPy/T0tgXnXwRffE+0paA0LrecMnSS/iHc/+Bpy97mgc//CCPX/o4V5111YRqqXe8dAc7+nZQ6a8kbcu5HBwMZRBPx2kfaqd9qJ1n9j3DjoEdfPTBj7Jm3ZoCBpJ23KXWs3rpauLpOJ2xTrpiXZiGmdt1dMW66Bruon+0v+TaQGC0y0+/nHg6Tm+8l9FMnL+/+DSeeGAJDz9cmhWTb7rYqguhiQQlJRM0k+bKK+X9nZ0uk2bRIkEjJqKJauw/FhPHfuKJ8O53C2YeDLpzU0xTvp50ktvApUXgslmBqpYula+Dg+JYb7pJ1vTEE+7182GdnEREjfw8PCyZfykWmM8nPnbnTtkZaCRGz4vRw3nyO7AbG91z2bYbaHp7JWnesEHW5zhTe87TskhEHoBpirMvxbDJd5664KObyLS060knuVs725adh6aKajmIidg8IF2Q8bjc1P797gevo2R+ADkcTjsSEYhoaEiud5xZVGCTdiorpb4MPAYMOo6zO+/1S5EZCXcf2SW6dqQmphVLY5vKpDnSTMdwB5ZtjesonooJ9n8eQU+Q9fvX55rhUlaKVDZFxB8hmU1iKAOlFK3VrTRWNpbsktbr0/WJ/PXE0jFabmvBa3rxGO6GT2smtV3dxqyKWZOu9WBnRBR3+RZz7Utl3Lr5DMSht7dLgNCS1/mjOHVRNhCAyrBFfSTDLTdmWbmqomwzl64nPPSQu75iVk847PY96Ea1q64q3y2uafOlJKm/8hVBWJ5/Xu5b9wpoGKi9Xa6/fLmb6W/fLq9ZlgS73l4JOjU18rM+//nnSxC8//7JexqmZJplo6vbExVh82Wj9XxVr9cdVt3QIN/rKv5DDwmUVKpou3evMIxmzJBz3XCDfPDbtrnXMwzZRn3/+/L7g5GrLme6oKz53d/8JrznPYd+3qPcptqpPJWAcKvjONcqpa5D+g5+6DjOpw7TOqdlRyogrFm3Ztywm8HEIJcuu5QPnvTBaTlK7VyT2SSr/3s1lb5Knt33LBk7g25oVkoR9AYZSY1Q4augpbqF1kgrSinSVpp4Os7jlz4+7pqlHHfncCfn/uhcBpODAik5ipHtZ5B85X2o4WZqZyW45CMebv7kBXjMqQWzw2l6AlsxA8eyJJtevFiKv5r9qBVF8wfvGAaEvAJpXDPrp3y19Seob9/AlT9dUdZ5F8+CeOIJ+Pzn5VoHDrhBY9Ysue6tt0oBt1yQCQSkz2KiADhZkNq711VE1QGlr8/t+di5U9ASrYUE0xuHOiXLZ9k4jmT1uphcyvIb2MD9/pVXJFhobY05c+RGtEhdvhzEP/2TNKLt3u1uixYtkihZTPcKBmV7pymwh4sOegxJVRTb4ZSuOHXs62eAWuANY/MRAA44jjN8kGs8KiyZTXLPxntcDH5s2M3Mipn8bPPPuOLMK6YUDIp3GYYy6In30B3rJplN5rB9AByoDdRi2RZnzzk7R0uF0l3S+YGguP5RG6qV4rY3yIFYN7HfXoO19d3gSeJ4Ewy217DmW2F2rH+RR+5448ELnR2kTURNNU1xeo2N8P73S1be0eHSSR1HnPToKJiGTSAT5Y3V2/jqqQ+hEtLg9OF//A3r1lVMGVtfu1YycI3bm6Z8PzQkfmzt2hIF3EwG0inw+UkkvCxcOL4mkm+TFYDPO0/WlV9k1wHlqqtkTcUBruw41OmKueWzbBIJGch9xRVST7jpptJZeDFzJ79gnF94rqqS6NbeLjgZuLTVL31JgoHOzG3bVTIFd2uo/4Fu2yZbqancz1Tv/3hBeVIrNyCnHqjOe2kn8BTwEeATyCSWdwMnHckFHmnTw250hm0oA9ux6Yp1kcwkCxzzRDaUHOLbf/g2v2n7DbMqZuE1vOwc3EnXcFeudgDkNI8Uio5YR26yWr4lMgks2yLsC09pylvAE+Cjb/god66/k9ahS9m4bRVU7AflYBomhn8Yy47y+K+bePz3Kd7x9vJln6lMVJuOTUZN7eiQrH3dOin26j4kpQSXdxxYPDdFtq2Paxc9ImsIhXBG4jiDQ0AFzzwjDripSfxcOl0aW3/lFXH+WhsI3ECiG9VuuCGvgDvYL5mq42BjkGpYysUXFzU+FNlUCsATBZSpPKsCOxg+vXaKXq/0IHi9rsrgwdAv8wvPUKhfpHWHtKSt1hXX80wTCXd8npakBVnT4KBk8+Xubbr3f7ygPKmVKypXAdcBs5RSXwC6HMd5FGEdXec4zueRgTl/1hb2hXOTzzTrx1AGHsNDf0L6EvItf25COpvmwz//MM23NnPzszfzaverbOreRPtQO12xLoKe4Ljr6ZpBxs5gWRbPdTxH20Abtm3TNtDGHzv+SO9oL6vuW8Xq/17Nf67/T0KeEFW+KkKeEHeuv5M7XrqjYC0fX/ZxLj/9cjqfezOOmUCNBQNTmSKzYSiyxgj/dXf5WQ8TSVFoTX7HoaR2fHHROL9Q29zs0jGLLZEQlGHlSjj/HUkysSSVYYtkckxjKTE2gx0vF9T8gRWBFyCTwent4xudl/OFW2bh90vBFgRuyWTg5pvHy2wADA+OTecpCsLaotG8QnlnloFXO0k4AQZUDd3ZWi5I3M+KZeW72aZaaC9lU3lWBYstJy8xkWmnqCMvuEyjVEqKvFPt2Ms/n154JiM0UcdxC8jf/KYb3bXp3UCxOJSeWXrrreXv7WDu/7hUxaQ24Q5hbPjNJ5VS70ekrl9QSn0S2K+U+iAwDHzw9VnmkbN4Ok5NsIbB5GBOttp2bLJ2ltpgLfF0nOpAdclsPZFJsKV3i2gjZQ2Uoege6aZvtI9IIIJjyx+A1xDute3Y+D1+kpkkpjI5se5Euka62DO0h+6RbtJWmuZIM/NnzCeZTfLo9kep8FWwa3AXILWHumAdd79yNxkrM26Gw0m+d/K0bx0e0+vCU9q8CfZ3lUcIJ5SiSGV4+AGLt/pfZuUjXyjIyJy3rJiQpnnBBXDRRVOgpj71JF976ku8jTfw0+w72Nj8dqJEiEREWeDiiz2sYBHqMz3Q3s6T2TfzCG9i5pwoRmUV+FPMPtWPbXrp7nap9cU3V9VZA8kTcNJpVGUFeMfkRPIa1XLCdgsPsPbaNjqYw8JAOxc3Pc0K6/eo3pVQPbEDKSWMN9XZBNOilx4s/JHfLKa5viedJMe1tYlTLTffeKLz5UtGfP/746WpQSSvdeu63y9bwn/+ZymOBAKyi4hEpKqeTEpgmOjeDvb+j5G5Bgdrk6mdrgLOBX4L/D/gJuBeRLriROBfgCkAfUePFRdma0O1NFU2EfQG6R7pJot0FTdWNlITrMk1mBXPZI6n4/xx3x8JeALi8HPCawYZOyNzEpSDgYFlyyAepRSprNBU/KafntEeeuO9eJSHaCrKghkLmD9jPmrMa6SyKeKZOKYyBW5yYDg1zO6h3eyJ7uGUhlPwe/wkMgl+sO4HVFS8Ca8dwXJ6ZSeCyimzeu0qFswtDxeVxPv7+zG2bsWfDrP2q5tZecqoYDNjHZ7/+4WH+O9fVtDUaOaK1vkaPhPpM+Ua3pZF4fwvoQJ+Vs7bx8pZt0PqlvHQRXSZwAunnML9HZ/GP2xjvLYJxkaSohTG4sX4/bXjsfaxbHJZ5XV0ZGcSy4QwhpMYEQ+2Y4xrVFMKVp5fycof3FpQgHSSHp7YNpv7by0Pp5XqvZiKTfqs8v3zocAfK1aIbtGjj0p3ciYjwWDBAqmwT7V7dzI9oPxj3/Me2bb98z/L9ZJJcejf+578PGOG7BbyNb7L3duh3P/BjtI8BmxCyEgpdRLwFiAF/CNwN3AGcB6icfRbYN3rsMbDYpZtsWbdGs676zze/7P3c95d57Fm3Rq8hpdL3nAJIU+IM2afwZmzz+SM2WcQ8oS4ZOklBDyBkjOZM7YoL+oaQcATwHZslCOeIZlNkrbSNIQb8Jk+mZvgODiOg8/0URWoomO4Q3oHxorK+0f2sye6BxB5Cz10Rzt1GxscsByLWDJGV6yL9qF21u9fz97hvbxSdz0hZuDBi+M4uWt6lJcGXwuXrC6/Q9iz18L0JbD1ELxMRjB0wyDoteiwm6RgmMlghYKsmd3Jpd/5HbtHXuP5LhkZqllruhB6//2SMd9yizjcYFC+3nLLGKzTWyLTy2ZdoTNtPT3iaevq2JduIORJw6jMpcDnkwtu3UrQmxmPtY9lkxe3PkeDb5jFFR1UmnFMZVNZKUynhoaiRrU8eMHp6eX33SexvP8x3ndJBQ8+KCylcXDaIZreXUz4rPJ3F4cKf0Qiolv0P/8jx514YmEhWH8GE42XLFZLfeWV8tIS0ahkCKeeKjdWVSXFZi16FY+PH9VZ7t6Owz9HxMpBRq8ppb4EfAH4FvAkEALqkJGa3wIcpZTfcZzU67HYQ7HiDD9fIC5f50hDMFrnCErLR4S94Vxvge3YuXpBIiNOKp6OizAeCSKBCLFUjCp/FSOZERorG+kZ6ckVsS3Hyk1a6xzuZHbFbDqGXa+WX3i2sVEofF4fOwd24jE8+D1+vKYXZ94zeLt+A1v/GkuN4HgTqEyQau9sLru4bkIEQMNh6+OziXecgLdihKbKObR66lCOA6ZJwvKz0NwvzjuV4o663dw5sxdrexP+oINSHlcptXou4BZCy2bMU8308t7XHOhj40ATAQDv2D/hsaELiViGhUu8JY9d6XuBC2Yu5ZH9ZzDH30vwlDoSYw26731vCYRkxQqcRx7lG1/J8tNfV9N5wMwhG21tAq0tWFCoZpqz6bJ/xmxau4vDAX9EIsLm8fvHfwY7dkgXcXHR9lCG0QQCErx9PnmQplkoY1E8qvNwiNkdtynbZJ3Ka4DOsWLyPwJB4JPAZcDLCIyUnvjwo8NKZfj5AnEZO8NVZ13F45c+zi8u+sW4DuTaUC2GMhhODee6iL2ml7pQXS4gaCkLHKj0VbKgdgFBbxBHOQwmBwl4AsysmEldsI5YMoaNnatXxNNxFIpYKsZgcpCn2p8ilo6Vv6dMkqSVJJFNEE1FiafjmMrgDRf9kjkfvI0Pvn0xb2xdxsXnnczdP2zga18zJsSvdbBsPvdZTLsCw/GyN7qXPSkB5O2sTcoJcHHLs+A4JONR7q3bT13rEkL1g9gpP4Yy8Jk+OmOduR3GuEKotql0sRb/cee978PhR0jZPuxgCMbqNFiWMIEs33gph7FjVTrF12Z8l1vmfo83vL2OYKV34gx8zJ7cEOGR52pJpE18PvFfXq/4wu5uIcNoSqh7UJlZA4fb8gfXT9WKs/5Sn8H118trpYq2pfD7Uru6fNMBXeuo6y5Ey3JlLIrvYyr3djD3f9wmtHK0Uy/we8dx1o5JV3zRcZwvA9copVYCPwJ+8zqt85BsKgJxTVVNJXWOLNviRy//iP2x/XSPdOMzfbRUtzC7YjazK2bTWNlI20AbaSuNQlEdrOa0WacR8AaYP2M+uwZ30Tncie3YNFY20hBuYEvvFqklOJDIJnJqqDayE0jZ5TdcYV+YeFqG+ugxnolMgqqKKoK+AOGFL/LNi/ompctCYbD0nryV6Gkv0PPycpQnyT5rgMrGk0i3d3NB9e9Y0bAV/m0t/U2VZJ+7Bl9kVk4l1bEVhmGQtUUp1WcES+vsTEQVnEqmN/a+ld09nP/jZh757zn49+8mqJIknDCp2SdwwYWe0lPd3rKCJ//xN9x/b5Z9g2GaZ3v5/BTotLqukkqVlrbu6pJdQg6mOtrVNCd6/sWfQbmi7cHg9/nF51mz3EY2y3JlLHbsOJ7p/4mtHGSUUUpdDax1HGe3UurFvN89CcxXSr3iTNbqfBTYZAJxunBcytasW8NXn/gqw8lhHBySVpItvVuIp+L8w7n/kJOPaBtow1Qmlz10We4aCkVPvIeAN0DWEkcZ9AY5qeEkmc2cSRBLx/AYHrJ2NndNvXMoZSZCJfUZPhHLQ3YnIU+IZDZJIpMouKfJZCmKg+WiD/yUupM30fmHNzHUU8EJp2b51I1zWLHwbaiZH4ZIhNpsEs9LftJWOqeS2vPycvAkwauIR30MluoFmMxZTsURRCKoSISv3QBv++sAa+86kY7dGRae4OXiS/0lmTyufEaFy4Ran2Xd01kueC989VuBCYOC7g3QM6bzm71NZZMYsUnEYOHCsT+lo7n5aSrPP3+NEzn96Q6j0ZYfdPIlMzZsmLzn4Li9LjZZp3L+n4lPKfXU2GsOAjdNg7D8p7NyA3IuP/3yCTuRk9kk33jyG0STMj9B1wyydpbh9DCXnXYZpmFS6avkhc4XuHvj3bQNtLF7cDfNkWZmhme6zWgaUkJ2JrXBWrqyXTnnn9+0pmOsZgnlm4XFSHqEWRWzmBGYwb7hffhNP4ZhkMqm6B7p5sqzrsRreFmzbk3ZpjYoFSwdYpX3Ez3nJmwDdsVCbI5+gjcvuLmgGS7/eS76wE+JLF5P+9NvZKZ9FnU1JkoJhfKqq/KYOIfRWbpYux8oz54aR6ft78e/fSt9mSpu/84cfvOrFKeuiJRkDOnO48ZGkerWTXNk0ljDSUJGnNTmKBdfkgKWHd3NT9N5/pM5/YPF74uDztG+ozrGbLIaQr43SjmOs8JxnLeMfX2z4zh/NmG8WNkzno4XFI5L2a7BXQwmB3PBAMSxewwPg8nBXH+AxuCr/FXMrZ6L7djsGdrDgZEDImiXTdFU1ZRzqFq1dHblbCp9lVT4KnJNZNo0bVSbqUwMDHyGD7/Hz0h6BBQ0VjZiORbJbBLbsfnE6Z/gijOuyK2pwldBQ7iBCl9FQVObtmI11T0Du9gT3YNtwNx0iCrHy50v/Qd3/OH/Tvg8+0Z78c//I1+/uZcPnNdCV5coGIxrbKs/iLm3h8EK6LSZDM6WrWxPtbA1eQIpx8e+HUk2rs+WZAzpOdczZsgy02nIpG2s4Thpx0PAZ3FBwx9Zcf+np1cT+VPYdOcOa6d/993ytThrPxz4/cHUI47bEbOy4nZKqeccxzln7Pt1wDPAILAZeMxxnAn6Kqd4caXakRGdFpCdTHzpcIjbTUfZ85m9z7Div1aIs85LGx3HwXIsfnHRL3jr3Ley6r5VVPgq8Jk+HMdhT3QPHdEOsnaW+nA9GSvDkvol+D3+3M7k0mWX8rPXfsZAYoDO4U4S2QS2befqCGFvmNHMaG6H4DE8BD1B/B4/8XRc5itYGSr9lTg4hL1hvvCmL3DNOdfklFb1mrRNJJynWUb3bLyHTftfwZNIMScbpDUdRKFIZ5LElyzg8SueKSu498c/BEoK2RWIs6k89czDqWJZxgoE5+Ij9L2wmy3JE/AZGRwMDCfL8rf4sYMV40Tk8tVafT45T+feDMnBJAtDXXxn3g9YOXMrKjokjlMPMThIltERt6de/+df1o5hwbnX0w6XuN2+vO8t4L+QATlvBK5XSl3pOM7zB71Ksbc5jtN3iOeYsk02ICffTm44Ga/hFbE6jALIyMHhm099k3956l/oG+3jlIZTsGxLuo2rmmmuaubAyAHWfmAtj+9+nPs23cdwariA0uo1vfzn+v+ksbKRnQM7c8FAochaUlNoCDWQzCbxe/y5oOQ4jojlKYGUjLH/4pl4zkFPpYiuTU+Te9f8d/HBn17I7AP7ZDdjCgvEh0nUY5TUdcp/npPNWF67Flb+4PWnChYIzvn8dGXqMLBRCrK2ImykwVdVUkSuVOfx8lNtLv791azofxC1R0H7mEZHfqZ9tDY/HW1UzXxoSstpfPOb49d1tAbYvzCbLCD8T973jwGbx4rN84GPAQ8opd7mOE73EVvh62BDySHaBtpYULOA6oDo+SWzSeLpOKsWruKhbQ/hIE1lti14f0OogZnhmQynhuke6SaejksjmUNOLbXaX52b17x66epx19Bw1S3P3oLX8GIi+kOmYZKxMlQHqlnasJT1B9bn1FJtWyavVfmrcByHU2edSs9oD13DXdz4hxt5dMejfGDJB7Bsi2QmScDrZvSTFdGbqpoIBSuxFi3A3L4zJ3qWXjQfj9dftvgO0xBne52dZYEkhNdLMlSLMRIH28F2DBoXhnKjHQvWOeaEVEMDK1dG3N6AaBLe/CL0O4A6PF1pr6cdbcFqxQoJCF/5imQPN9wgE9b0zuVgRPyO20HZZAHh40qp3Ugh+e3ARqXUMPBmYDdwOXAosJED/FYp5QB3OI7z78VvUEp9CvgUQEv+/MHDYOlsmo/98mP8esevc6Mt373g3Zzbci73b74/Nyxn6cylbO/bjo1N0k7SEGqgNljLs/ueJWWlSFpJkokkBgZhXxiv8rJzYCdV/io+8ouP0Dfah0JRF6rDYxYWdy877TLu3ng3zVXNhLwh9gzvoXO4E6/pZTQzyta+rTSEG9g/sh+P8pCyUhgYpK00rdWt9CX66BjuyO0G+uJ9fP2Jr+cK51obKWNnJi2iFxSLzzgVXxbSHuhLR7l86epJIbbDPvv3MFmxJIQ37COR9WDgMHMW1J7gFtlz6yznhHp6xGGdc44UFXw+kUs9HEyiYzETjkbl+VZXjy8sw/Gi8+toU2EZnT32tRY4E0gAB4D3OY5zVZljp2LnOo7TpZRqAP5XKbXVcZyCLp6xIPHvIDWEQ7xegX3slx/j4W0PE/QGc9TPB7c+yG93/ZblTctzTjWVTfHllV+msbKRW5+7lZ54D9sGtuWgm9xacXLaQwbCyY9n4vSNCiIW8oVoDDbmOqSvOusq+kf7sR2bykAl7UPtOeeui8o2NmkrjalMBpODuetlMhl2DUhRu8JfAcgOoCfeg9/jx7Ztmqqa2BfdRzKTpKmqadIiOhR2bUdVFo/jmdJxcIRm/07FJnGixbCPbUNbymD+fFc/rWCd549M7IRA+Kd6YIMeu3Y4iuOvZyZ8NAWenh558F6vPNN89hMcvTTev0CbLCC87DjODQBKqSywxnGcmBIw+6eHenHHcbrGvvYopR5EhPKOYFuna0PJIX6949e5YABuk1csFctpEnkNL6PZUW54+gYW1i5kS+8WMnYGU5lYWAXnNA2TCm8FsXSMSCBCxs7QOdyJ3yO0yM7hTlqqWnId0peddlmO9pnIJOgc7iyYyWAaJifXn0zbYFuubpFvKSuFg4OZEagJwOeR49O2W8uIJqM8svqRHFRVznQ94bLTLqN/x0Zq9/YSmLkUpjA6dFribFOwKc1mmKITzZeEyC8UDwyUWOfC/aWd0COPyAg2y5Kf43EJCFPl4ZezQ6VfTsfBH20QzI4dMhBHKVnP3LnyDHSAPVppvH+BVpZ26jjO1Xnf3+g4Tmzse8dxnEPK95RSYaVUpf4eeCfw6qGcczrWNtCG7dgFc4jtsdF+jiOZPsCe6B66YtIvUO2vxsAQsbm8AnDONKSMsJD0a7q3wHbsHN8/a2fpH+3PwTTdI91YjpULBmkrTVNVEz7TR1esq0DKQl9TB4jRzCizKmYVBBPd9xD0BjENM9fZPFULfP8Omt74VwQ+eDGccoqoUk5kY1IIajjqirMtThG0R3jD4lRZaYiJbMqzGaariR+Notp28LW/j44Tkbv55rHJZf/awvnbbubK9Z/kib5TcOJjqOj3vudeq6ZGHNWNN5amZE7XDoV+OR2pjIOdo3CkTMNFCxbI88xmXRluXes4Wmm8f4E2lRGaR8pmAg+OMWc8wH2O47xuUhgLahZgKCNXJ0hkEySzyZwj7x/tp9JXSedwJx7D4yqVenyk0qmSncR6d2E7NtFklPpQPcOpYeLZeK7ZbH9sP41VjQXF3Y8v+zi98V5uee4WEpkEhjJormqmNdLKwOhArm9BW/5OwW/6USgawg30jPaQzqaxHZuW6hZMw5xSN/Y4Ku7evVIdNiXWAAAgAElEQVTgM01XhOxLX4L3vU8GoOdnoxs2FGSb6oYbWInDym1jr20zQd0AanoOc8LZDDY8/GCWty44wMol02x0y8uMlWmy8oYbhPVE4a7B7/cTmreEjds7WLdxIRfUzuer3w6hbv+eXKN/bJJaJgPXXgu33XboAeFgG9qmsrPI/7yOtk5qvZ6mJrfRIxYTeQstZXG0MaP+gu1PFhAcx9kFLHu9r5vv/N698N08vO1hFIqUlUKN/Wcog45YBza2BAgHWiItBL3BAomJ4k5iG5G/9igPpmEymBgk62QLdhNtg21Ek1H+acU/FXYTW0ITHU4NE/AE6Ip10TfaR/9of9n78Zk+aoI1dMY6SWQSZKxMrh8ilU3RP9o/YSF5whGdg/MwHUeCAcjXeFy29bt3Fw5oLx6oft11ckw4fEhFwAkprIP9+Hd1svbaNlaecJNcPxQq7USLh8OXcZzjA1ANgbpK7GSKh4f+D2+tTrLSXCOSzWNjNfF6pbg8ndkBEzm0g5WDmMzBF8ND119/dEEwxYFQz0q46ioXQtKQ1vFAcMRtsk7lvxgrNQ/h3OZzec+C95C0ZGeQdcQp+kwfWSsronS2iNK1RlqBwrnIpiHFY20GBn7TT4WvghnBGaSdtKiaIpPYNJ00YSV4x7x3cPsLt3Pn+jsJeUJEU1FSmZTIYdsWiUyCnngPqCJYqsiqfFW8cc4bifgjLG9azuL6xQQ8AXYP7WbnwE4uXXYp5y88n2R2/PjMCbuZnRddRUqQr4YhE67y4QalZD7CGGWTUEj+mJPJQ+48LUlhHZvPEDQzdDDHncebr6WvnWgxjPLoo2UhmZIByOvFqKzAH/aw9pEKOffIiKxDKRmkUFU1+f1NFdIp7gxetqz0LIJ8K9d9XAoe0kHnSEIwE81QKGXFkFB8DNoMh48OSOsYsz8lZPS6mnZ+NcGa3Gs/2fATPnDSB3ih6wUGEgOiCTQ2VzltpakKVPGJ0z7BQ9seEiE5W2oOflOaxHyGD5QUnvsT/UQCEbymF9uxGUmN5HYb1YFqTGWStbIksgkGE4O8//73sye6h5A3xM7BnYykR1BKETADMiFNySCdeCaO1/DmBvHkW7W/ms+f+3ke2PwADRUyiCcSiNAaaWUkPULHcAdrN6/lvlfvG6dlVFYSvPM3XPYvXyfw5a/LH6hhwLe+JX+c+U51zIkkY4P0z6ykdjAlMwo8nvEZqN8/LTXLkhTWtIxfTKggCwPtcv5SWvqlYJTvflfOMUFmPKUeihUr4MEH4cILZWdQVTV5hj3dYrHGzUsVfkuNpSy3s1i/XgJYhbDQcruHhQuPHARzMAXrfEgoFoNPf/rogbSOMTsmAkIym+Tejfcymh1l9/7dOfx/VsUsfrXtV0LndByGU8O5BjCf6SOajPKZ5Z+hPlzPfZvuy2H5LdUtzA7PxjAMvIaX5zuflx3DGNPHUIYMrMnI2EsDg9HMKCOZkdyadgzsIGtnGUmPEDADKCVwVTKbFOBKKSzHyv1fDE9VB6pp+2wbyWySta+uLehKNg2hqHaPdNNS1ZKTy/6Pl/4DcOmuZbuZ/8+HafqbDwpMdOKJbu0gb3tvZdLc8fZK7p37mkBOdWku2d/AFe21mD0pcYKOI4OVV6+elpMoSWH1+WXmQcbk4qanXWc8f36hs9i503WEmYyswbLgmmskeJSAZKbcQ9HSIjWD66+XjHYyaOdgMPu9e6U2UVEhIkqjo+Ikw+HxMAqUxtiffBK++EUp0O7cCUuWSNDMVyw93A42P/h5vfLzddfJVLbJrqXXU/Rv7E8OaR1jdkwEhP7RfjpjnQwmBrEckZdwcGgbaKPSV4nhGIxkxVlrx5vNZpnhn0Eym8zRMHtGerj2t9fym7bfcGDkAKYyqQnWkLEyzKyYSTwTx6eE6aPF6kzDZDQ7mmMtadNrAEhYifHKpkUdFw5OLuAEPUFqAjWEfWHCvvA4aW/LtuiIduA1vfQl+tjYszHXaX3Ls7fw8WUfn5okeFVAHKC2omz0jrm93HlWJXVVC/Gt30A6EODOJaMQqeKqlz0CpSglu4sFCwpmMU+GuZemsHpJNSzlgsT9rLB+D6kSzlg7wp07xRkq5dKbqqsnzIzHBaBMBtIpGQ7U63Dx25IID4LpFTmnWizWNYYdO6Sgv327OFUNS7W3C9urrq70M8x38Nox6yE0iQS89JIE9h/+8Mhl2jr4JRLw8ssSiLNZWefq1VM7x8HWUo7bYbFjooYQ9oUZSAyQtbOkLBk+oxu/oqkoI5mRcTi9QhHPxAn7BKcOeAI8suMRdg3uojnSLH0IjsX+2H6C3iALZiyguao5p2eUttJEAhFqA7Xj8HtNXc234p+L1wIyS9ln+pg7Yy51oboC2qpWKwWIZ+Kk7TQhb4h9w6JL5DW8GMqgK9bFzc/eXPI4Lby3ulxX8pgzTP7Xf3Lv2+upmzkXHyYYMjGtLuvjvpk9JDv3iBevrnZrDbrpaLJ5vZSZL/zvlXx144dQ95RQ4NSOMByGk04Sx5RIiENesMAdxFJCoVMHoO5uGGiPkvjjBgae2UL309u5YNe/seKyBYXU20jEZe2Uw7cnmkaWf5yuMaxeLd17liXBwHGkgN3f754LytdlolF44QVxpu3tEk1rauQYn09gp3I2Hfy/2BoaZM2vvSZR1ZR/F3z3u9M732Qqq8ftiNkxsUOIp+PMCMygI9YhInWGynUZe5WXjJORwm9eRVFz+ftH+6kOVOcw9/pwPT7Tx7zqeYxmRnPKpi/ufxGf6WN2xWySmSQ9oz3UB4V2mutJGDMNS5ULAsXvN5U49bMaz5IJadlELlgVdBfbUQxlMDM8k4HEAD7TRzKbZDQzmoPKbnj6BqoCVXz6zE8XHFc8S3pCi0ToVyNkDalz4Fe5cYg+0yTqZOgPOjRpB6b55em0BIVy83rzTA1HWdnYw8p/Lc7CI1BdImPUHa8+nzjCykpJ+RcvlogSi7lQTRHrJ9fNfNYIay//HR1GPQvTm7iYtaywnkIlTfjHf3Spt1PByvU1li1zdxTbt8t781k/elSl1yvPce9eCVo7drjPrLnZldfWz7B4l6HXNDoqUB+4sJnHI+cvB1UdasNaJAJXXw2f+pQ8d9OEk0+W76dbAzja9JaOETsmAkJtqJa6UB098R6hgY45xoAnIBITmSx+rz+XKSsUAU+gYNeQj7lrievt/dvJ2BkA7KzIUW/t3yrnNgNCA81mxjn/qQYCbQYGFb4KMlaG5zueJ22n8RpezrjjDK455xquPPNKt7t4jFJ74x9u5MZnbswVsguUVO0s33nmO/hN/7jjJtMryn+mes502BvGXLwYtm4lbWfwmIrahlZ3RzB3rsA3euTY5ZdLd1k5aurBOKeXX5YpNjo7zY5RhLdulfOAONmurpLnVgpWLtovdNZsFl4cY1sxFvCSSSnURiKTY+UTFYX/9m8LC8xa0G3GDHleet3hMCxdKrWQL35RFEBffVUy8MZG+L//t9Bh6rpDNisVcijcIQUCsv6JsPhSdYuD0QzSO0It+KcZZ8drAH8WdkxARgFPgEuXXZqbbhbxR4j4I5iGyexKKQ4nMolc85ju+G0IN+SknfMx9z3RPewc2EnGzuSCho1N1hmTyUaRsTP0jPYwkh2ZdgDINwOBYkYzoySzSTJOhpA3RKW/kt7RXm565qbc0JuAJ8Csiln86OUf8eu2X2NZFvFsPBcMgFyX9VByiLs33k0ym8xJWE81GOg50z0jPbzY9SLP7XuOdjNG6vRl9C2aw+oPfJ3A937gwiShkIgI/f3fywnWrBHnNjAwHkaCg+umfewx+MQnJBsdHZXM2rbFIdu2ZMgLFkjL9Oc+J06y1Lk15q8DSLGS6YwZhVj5Cy9IwNm82dU6mmj9O3eOLzAbhrtmr1eCJ0jwtCwJBN/9rqzrpJPE2XZ1SUDV9NUnnxTm07Ztsg79THX9RMtrTGT6+O3bYdMmgagOhi6su44XLpR7sazCruPjdtTbMREQAD6z/DOsWrSKtJUWCunY0PvR7ChhTxif6cs590QmgWmYXHPONQQ8gVwz20UnXUTPSA/7ovtyO4Ni+MfGLpSuKGMe5cGkvEaQQjG7cjazK2YT9ASp9lcT9oUxDRO/x89waph7Nt6Tq1Noem0kEOGEmhPGnUuzoVJWio5ox6SNb6VMX2N+zXzmzZiHg8OugV3sjO3l8nM+zRVv/vvxOPC554oOUDgsziKZFOfz/PPQ2VkIgUxXxiEalUwbBCaqqpLzzZ0rzun002H5csmSt2yRXUKx49u5U14HcWrJvLqP44jTbmmBU091sfLNm9335GPlE60fxvcM+P3i9IuD5333yXNbuNCtKezYUQgtXX+9ZPZf+pLbxm1ZsqsYHJT3VFYKw+jss+XZFz9DHbwqKgrrFsPD02f35HcdL18OZ54phez8oUEHW584bq+LHROQEQgV877338ft627n3o33AjKFLJVNcVbTWRyIH6BjuENqByhqAjVc+oZLC+cSKw9zInPYPrA9t5uA6UNA2jSddCILeUJ88c1fxLItbn7uZlJWipSdIuAJEDSDuffld1/n9xacUH0Ce6N7SWQTufcaSprkHByGkkNEk9FpQUXF/Qtzq+fSUtVCPC2FbD1nGijEgXfscB1bW5s4p3jc1a5Zu9Z973RlHHp6xCF7PHINj8fF3nUWDlLsNE35Xzu+pUtlHfmdsddfL0FlyRIJVpot9f3vu2u8+mqBvjKSGBAMihPduVN+dpzx658/X4LNdddJMPJ4BKY599zyrCXTdIfHgKwlEhHJ7W3bxPl3dcmORduYLheOIzDORHUH7cRnzJBay9at8uxGRoReO53MvlTXsd8vrx9tgnrHraQdMzsEkKDwuTd+jqf+9ike/PCD3H3h3dSGanFwaK5q5pw553BW41m8qflN1Ifrc53EuU5efwUd0Q7qQ/V4TW9ZZz5VM5T0MhSfq8pXxe7P7aYuVMdD2x5y5zo7MJoepT/Rz1BqiFgqxlByiOpANZ3DnYxmRvEoifMe00NLpCV3bo/hyYnf4Qir6JIHL+G8u85jzbo1WPbku5pS/QuGYVAZqMR27Il3HH6/OJqBAVf2obISTjutMIuEqQma5WebDQ1y/rlz5Rq647WjQ4Y779snjt2yhLq5ZInbia2z1fzO2K98Rd47f77MPFi+XJxl/hrf/GZxsKGQsHg8HtizRwqqn/6022tQvH7dEzE4KM73W98ShtErr5SeT6yfhaZwZrOyFu3gZ8+W+0ulxj9zpUTfe2ho4o7kfCdeWysB8sQTpQFvug57os8Nji5BveM2oR0zO4R801j77etuZ1vfNpQSGKWpqonWSGsODvrF1l8wIzijoJO3oaKB/tF+LMuS8ZXawU7TTEQ+WyuuegwPti2S137Dz4l1JxJLx7h7491E/BGaq5rZObCTtC1yGHp6mtf0krEyXPbQZeyN7qVtoI3dg7tpjog43rzqeewZ2kPaSufWqeU2Ap4AsytmYzlWwYyGcjal/oVi09lhIiHOS+8UTj5Zvtr2+Mx1Iq5/NCrNCd/7XmGTls68LUt2BLqJa98+gVPmzRPIJxgUJ64LtrfeKuyhfHgnGnVxfZ3pBgKFa0yl5Hz797u7BB3o6urcBrQ1a9zGuWgUPvMZCRwaNtq3T95froC7YoUUrB99VGApPbhBs5Nmz3Z3Jvnm88GPfiRF6OloKN12W2H/yXSs1Oemd4fHu4+PejsmAwIIDn7XhrtoqmqiK9aFUoq90b1krAzxdBzDkBnCPtNHU1UTzZXNjKZH2dK3hb5EX65QezDBAMjNUrARdhKMyWbbFhk7w86Bndy14S5e7X4Vj+lBoagOVtM90p17r9/0M79mPlk7y6PbH+XsOWczt3oue4b2sGdoDwCNlY3Uh+uxbZu51XPpjnezc3BnrvC9b3gfrZHWghkN5eCjgqlqY7CR7l8oKaKXX2DVE2n27xdHkO/Yysk4aNNNZ5s3i9M/+WQ323z0UXG+l1wi59dTzAzDZR3lzzHQjm/ZsvHwVCDg0kEnao5qaBCYpa5Ojh8ZkfpEfq9APC67IP3azp3SG+DxuAXf0VE3+y/nICMR6VNYtarQ2Uajgv8HAq4OkDal4IQTJnfuh1tNtPhzO1gl1+P2utsxGRDycXCv4cVjeOgc7gSgfaid+lA9C2sWyqAcpWjrb2Nr71aZmXwELL8GYSoTxxF8/99e+DfZPSiP6COlR/B7/AQ9QSzH4uyms/EYHp7reC4316E10opt23QMd9A+2E6lr5LrzhUF0tueu439I/uFVusNEDAD7I3uBWBu9VyRrBjtzzGrJlLoLO57KNu/UFxgraqSIFCsPzSZ6cCilDgT0xTIZflyN9vUmbjO2m1bnG0iISqt2Sx8+9sC94D7/lKdsStWCLY/kZPMPy6VkqAzd65c1+st7/R053Q+NdPnm5qDLHa2kYgUpS+6yGUsGYZco7W1EEoqp7h6JHn/x7uP/2zsmAwIxTi4LowmMgnWda1j/oz5BL1BmqqaaBtoy00mO9JmYIjAnSdAykoRS8Vycw5y+ka2hUd5mDtjLj6Pj2RGlFp149qe6J6c07exede8d3HlmVeSsTPcs/EeQIb+pLIp0lYav+mnI9rBrPAsF/LRsMxtt4kTDQTgpptymHLBVLXJ+hcmyg6L9YcmMx1YIpFChxqNFurz3HSTYPi7d4tzVMqV73YcgYfmzpX35hc3S2XIkznJ4uNeeaW009OOuK5Orr1vn+xsdCDQg+UP1kG+5z3w4x9Lj4NScr4TTpCdg1Y9LQWzvZ5F3eMzDf4s7JgMCKVwcMMwsBirCxgGtm3ncPvXIxiAwEeGY5DKpnL01aHkEH7TT8bO5JhNhjKYXTE7d5xlWzRGGumIdbA3uhef6ROmjwW/3PZL6ivqed+J7+PAyAEGk4MEPUGSVhIc2S1ZhsWBkQNcedaVBJ55XmCZV16RbDcYFAfyd38H99xT4Mh1/0LOSmWghys71IElk5Gi6muvSYDIZuGzn3Xft2IF/OEPAs889pgUbTX7xjQlY967V3YJmYzUHW68UXYr0w1S+v70MflOz++Xaz32mPQMJJMSWD/1Kbj3XvlZs4xWrTp0B/mhD0ndRDe6aanrDRtKw2zXXVdY33g97Hj38VFvyiluvDmK7cwzz3RefPHFQzqHpmj+fMvPuWvDXTkcPJVNsaV3C72jvfg9fkxl0hBuYH9sP7F0bMKgYGBgY+eKxIdqXsOL4zjj4CndPe01vMwIzqA2WJtTSG2tbqWtv4090T14TInxaStNS6SFxspG4uk4P7/o5yz63iK8pjc3wzmZTWI7Enhu/KsbuWbJZZgXvFcc2csvuzi3xqdPPFECxDe/KVlpvk1GKzwcQ92fekoCi+b0/9VfweOPT5z17t0ra04mC7tnq6rgjDPk9Q0b3Kx67lyhlk6WOet70U6/+J70s0ilXEesOf7NzRI0Sh1X7lr5NYNyz7F4KNCqVfKZbN0qz8i25T63bZNCuw7Yxymgf9GmlHrJcZwzJ3vfMbNDKJ4OZiqTBbUL6BjuIGNl6B7pxnEcTqg+ga4RKTLvj+0nlRW4SDNz8rt+83/WwUA3fxW/b6qmUOOa2nTjWzKbxOvz0j/aT8bKMJwapjZUi9f00lzdzM7BnbmBOi2RFlojrSilGLQGWb9/PTMCMxhKDWEog6A3iN/0k7JS1ARr+MgpH8Hs7ncZQOA6UV347OiQ1y+6SCCKD31Ifp6K5v90s8NSjq84A1+9urz8RV+fGwTyEx8NJW3eLI5Zyy3s2ycZ+7//+8SZs3b2AwPyPJqbpbisnWr+s9DUVqVkjbYtReW+PmmWm8yKg+xFF8HPflaey1+q9yMfZkulZPenlKzf6z04iYrj9hdpx0wfQvF0sEp/JTv6dtBY0YjlWPQn+oln4piGSXNVM47joJTKCcspJVLWk/UeaGmIfCt3jEIG7XiUBwMDy7EKjtfH6qAQS8fI2lli6Rg+j4/BxCC98V72Du2lPlzPsoZlnDPnHOZWzwVge/92Xut9jS//7ss5uChrZUlbaSzHoqmqiaaqJqkdNDQIW0Zr5ujCrHagIFl1IiF49WOPyWuHMiC+lJWbMBaJCF8/lZraNXW/gy5Eg8zJ7O+X94dC7u8sS5hCl19eerKZdvamCQcOyNf9+91mtlJdyuB2Ok/HiuUvTNOVtI5EynP5dY+G318Is+nxlCC7JNOUAJVMHvxnddz+ouyY2CFMNB0sYSX4dduvOW3WaTkoZd/wPloiLZw952zSVprBxCB9o330xntLTi0DFzaayIrF7bSTN5SM3DQMgzlVc2iubGYwOcjWvq0ksgmRxXBUDhrKOK52kt/jJ5VNMZoZZdfgLsI+kd8YSg3h9/rxOl5e7HqR3ngvPtNH+1A7IW+IaDJKa3UrzVXNAAwkBrhk6SVjReExRophCDSkcW7NWkkmxblpWeOvfEWYOBrfHx52mS4HSyuc6oSxyaiM0ajoAc2cKc4uHBZH3dICv/61ZOlXXCH6PXo+dCIh55o5U5xn8XW1s9fwj88nDlrXJvSORq8rHBa4LZGQ4OM4AtfMnz/5cygOLMPDcs6tW+U+Fy8urSJavKv48IdlPqhtS6E5FpPdjabi6gFCxymgx41jZIeQzyrS84rT2TTdI90yKyCv69hn+nIUVNMwCXqDfPaNn2VezTxaI60l2TT5wcAo8UiLf7+8cTnvmPcO3jn/nZxYdyL/cM4/EPKEUIaiPlwv1FMcgp4gIV8IpVwIymf68BnCLhpJj2A7NjYihx1NRmmuaiaejrOpexO98V4CngBVgSpMwySRSRAJROiKdRFNRUlkE4V00Z4eYaacfTacdZYMCVi8GP71X3Py1iglwUJz6bVDuugiqTusWydfP/zhiTuLy9lUdxvlupmffFKKxuefL5IO2axk2SefLHpKLS0C2dxyi3yfSkmw83qlk9nrLX1drWE0Mjb5TsNBWi5Dw1t6XUND4oQXL5ZAsGRJofxFOcsPLJkM7Nolr3u94sxfe819X/4zLu4Ivv9+0UW6+2546CFpYjvhBLfxzrKEeXUcLjpuHCM7hNpQLaYyaRtoy9UKHBxS2RRBb5CgRyimmqHjOA7xTJxYMsbCuoX895b/JpaKsW9436TXUkpJgTmvDpC/Q/CZPuor6gEp/AY8AVYvXU11oJoHXnuArJ2lNlSLSgrF1O/x4zf9EsTsNC3VLfTEe4gl3UK3QiQtbMdmc+9mnr38Wd51z7sEIvKK5pGhDHweaSJbVLuINavWcErDKYUBLp/JU1EhDqOiAj7+cXEkf/u3bmY5d67bvRuNCrZ92mku9HL//QL5aAc9FR2baNTV5BkennxmcSkqYzQqrBpN7QRx3BUVssb8Jq1ly+AnP5GsGeS44JhGVKnrbtgg69qzx72X1lb5Pp85VbwumF5BXUNPujmuv18c+JIl8ny0iN3VVxeeb6JxnamUK7uhGV/19SLnMWcO/Nu/ya7oeGH5mLdjIiAEPAGaI81sOLCBoDeYk3vQU80Mw6A10grAvug+LMciY2VYWLeQHf07qA/X5xyrQgnWX4JR5DNENhvAstzf58NFKSvFcHIYj+Fha+9WMODiX1xMwBPgopMv4sITL6Q2VMuPN/yY2567jZ54Dw4ODRUNnNV4Fjv6d1ATqGEoOeSuRxmgRAyvd7SXnQM78Zk+kcNw7NyaDGXkYKdxwQDKU0TzaY2aeaR/p4uXM2a45+rtdbPrqUBATz4psg7t7e5OpLVVdIKmQ1Pt6XFZRbpmoJQ42aefll3DREHqppsmpsdq2YmuLjdLb2wcR8UteJbFDWRTsXyGkm1L9j5/vojvhcPiwLXQ3apVhcdOpSN4xQrZMVx4oTCtdNA9Xlg+bhwjASGZTdIR7aC1upXukW7SVhqFwDMj6RGSmSQBb4DGykY8ysOHTvoQVy2/ilX3raI+XI9HeXLwEg6gwK/8uXGcIFCQaUiXsdf0krSSOfjIb/oJeUOMZEZIWanckButhdQ90k1dqI4frf8R8VSca990LVeeeSWWbfGTV36C5ViEvCHe0voW3tL6Fn788o9zuw6lJCAEPAH8Hj/JTJIZAdFfmlkxk65YV26+Q9bOkrWzfPQNH510RGbJjPY97yndvVvOEZUbMg8uY6hUVu/zifOaSHphoiE0gYArIjc66u44Lr1UzvX977s6QMVBaqJ717ITulBrWRIcYOpOdCqUUT3xrL1dIKvLLxcl2HLBSlupgK7HdeavU0+Vq6oa/5kcDwjHtB0TAaF/tJ+sk2VBzQLmVc/LNaQppdjcs5loKkosHcNjePjkGZ/kijOu4MDIgVzdIZlJgpKdRiKTAAcq/ZVUUEE8Hefq5Vfj8/i47bnbMEwJDDpAAGScDEkrSdaWAToV/gr6E6IKqmmqPfEe+kf7+fYz3+bhHQ/TEmlhR98O6ivqc3pBP375/7d37mFyVGXC/719nc7MZJLJZDJJJhESbgaiXBRw9fGyIlFgQVFQQZCbIugquM8jN6O7+onK9/EpIGDYBAQCoqK4KuoiIrgiURPAABFMgJB7MrlN5t7TXe/+8Z7qqenpuSUTMzN9fjz9TFd11amqQ+W857zXu7j42It5+NyHOe6O42juaCadTBdsDl25Luor65lTO4dz55/L4qcXM6N6hglBzZIP8px62KlccuwlbNyzsf8I44FcREv9VlNjA8/ChTbwhkFR4XGlhEW0hGY06yj0qKWgdBZPGNj4HEYrv/JK76C00LX0qqtMaIQrmuiAGGYcDW0e0cE7FDKhx9VwGIraLCwBunZtb8P+woWWffTmm+246IqkWMhEBfrq1b3LdYbX9LmFPP1QFgKhODK5ImaDYDafZXr1dBb/y2LSiXSvqmHF5whCOp5G1eIBwoyoUyunMmXCFH646ocgppaZWT2TTCLD1ratxCVeiAgONKAuU8itwjcAAB2iSURBVMeOzp4U0VFbQ1hxLSEJHv77w8yqmdXLK2rKhCnc+McbuXflvSRjVgs6nzU7A8CkikmFoj7RfEPVqWoAPnrUR0nGk5y89GSr7xBLcO78c7n0uEt7ahgMheJB6IknbLAJPYyuvbZnsOtv1hqdoe/ZY+6eWefFJWK/FWcYjTLQyiOMVr7vPosrCDOggn3v7LQBcft2u7/iWgGlBu/WVhMIob0hlbKBeSgeQ8PxnAoCWxlkMj3Xb201FU8q1Xtg70/IhG0Wl+uMXnMgAe4pW8rCyyjM0Lm9bXuhbnJXrotV21axtXUrF/7sQs7/6fnc+cydhZoA0XNymmPmxJlk81liEuOwKYdRN6GObD7Lns49fPmJL9Pc1VxIGbF+z3pqM7VMq5xGPrAU13nNk4glaM+1D5ghtTPXWYh52Nq6tVeNgs2tm9nSuoV0LM1R9UcxZ/KcQlnQeVPncfXbruayN10G9OQbevT8R3noww/x+wt/TzqR5q5n7iKTyFCdqiaTyLDk6SWFEpxD4oknYMEC8ypasMBiEcLBrqHBgryuv773jD+ctd52m81yGxp6D+ahITcs86hqny99qfdsPdpmdJYLfWe5NTVmLwhdRKOxAKGn0HPPwZNPmhCJ5h0q9tT5whcs/cThh1tMQ5jO45vfHNogOpjnVPh8YFHgYEIrCCzwbfNmM4pHawmEldL6qzEw0DUHEuCesqYsVgjQN0NnU1sTIsLc2rmkE2my+WyfmgDRcyYkJzB1gnkHtWXb2NyyGUUL1che3vkyVakqAJLxJJtaNnHc9OOYWjmVugl1LFu/jIpkBZ3ZTgYiG2RZvsml54jZKiYTy5AP8mxo3kAynqQyVYmIcEjtITRWN9Lc1cwvz/0lkyom9WkvzDfUmetk6cqltOfaeXXzq4XAu2lV07hv5X2cM/8c2rJtAyeqCw2r69b1DCZXXmm66FLql+hg+eyzPbNZVTtmwoSe+gPxuBWjCf3iOzpMfTPQLDhceYRG1q9+tfc1Z8+2Y66+uicgq67OBthEwoTF9OlmrH3jG+33UgPpjh22amlsNIGTzdpKIVowZyAGUtGUer4HHugx3qvadYv1/S+9NHCNgf6umU73CJLJk23/9debbcivEMqeslghQO8Z831n3kd9VT2vn/r6grolFU8VagKE9Ymj5/zk7J/wwqdf4MmLnySnuV6upOH31mwrlclKVJVsPktzVzMXHXMRHd0dzJ40m/ZsuyWVG4TuvNV8Du8DoK3bSlTOqplFLNbzvy0ZT5ILcn0qlXXmOtm4Z2OhjR3tO9jUsolNLZuIx+KkEraa2bRnEy9uf5GT7jmJM3945sDV00LDajJp6otk0lwXu7v7n6lD31l3ZaV7qDbzRgoDtsAGpVTK1EXRwavULPjtb7dt1Z6MocXRxf/6r1a3+ZZb4PvfNwEQj1v7YcRxdLZeauUR3kt7e08947A05FAoFTNx7bXWn1dd1ff53vpWeOwxu9+HHjJPq+L+PfzwwVdI0WuGZUK3bx/ZqHLPuKJsVgghFYkKKhIVBBr0qvgFJhT61ASgp8LaohWLWPLMksLqIEasT2qJ9lw7xzYcS2u2lUfOe4S2bBtLVy6lobKBtbvWFspgDoSiJCRBKpmiNdtKa7aVmMRoqGwoZDlVVV5rfo0NzRvMc+ihj3HeG87jkmMuYfEzi3vqQDs7wYeP/DA7O3aSjCd7uaHmghyt3a1Up6qpSleVXCkNiIitGr73vf49YErNuisre9dEKJU6ulR6iugsuLnZjps0qX/dfHQGns32RF+HM/LiSN1SNo8bbrDf9iVjayljb1ub1ZOeP79ntVRs3IbSrsDh6megewqvGaa+vuWWvqszb1D2RCg7gQB7VwYyzIU0ITmhMPiXSlfRleuiqa2Jy4+/nOpUNXf/9W5e3P4iqkp30G25hILcgCuFMJ9RNp+lO+jmg0d8kM+d+Dnu/uvdhUplm1o2FaqiHTT5ICamJ7Lk6SU88doTrNmxplc1syVPL2F3x25qM7Xs6txFTGJW+jMI6Mp3kYqlCkbl6EqpT/W0uXN78vmHqp+DDrIYhbPO6t+lcig1EfoLMhvIG2Ygw3KxPSA0Xq9ebVk+163rMWIXq5r6c73d13z+xcbeqirzhFq1yqLDi43bg93PUGsM3H577ySAYdU4X6zGU0RZCoTBykACvdwyo7mQEpIwV9R+BvTuoJsjph7Bpcddyu3Lb+fGP95IPp+nK+gi0IC27jbSsXRhZRGqncLVRkBAKpYik8ygqtRW1PKjVT8C4HMnfg6ApSuXsnb3WuISL9ROFhFqM7X8avWvOH7m8b28k+oq6/jF6l8wvWo6mWSGra1byZGzmIlYkkwy00sw9rdSoqbGfPi/8IWe/P433NA7o2kphloToVQwV/Q8sOjckMHcJ0tVa2tstHPmzjUbSKlU3qXupb99w6X4no480ozbW7aYgBhqOdGh3tNQVmeDpdH2wqJsKEuBAKXLQF54zIUEGvDue97dS91y2qGn9aqwdkjtIaxqWtVnhRCXOHMnz2VL6xZasi1866lvsbtzN5WpSvJdebJqwWidQSfpWLpXsryAwGIXJE5lqpJckGP2xNlsadvC+ub1hfiE895wHne//27OfvBsZlTN6GVPAEtfEWhAR3dHwespFU8RaMDph5/Oj1f9mOOmHwfYSuTPG//MtKppvdxOB1opFQq+D3ew2JuKWc3NpvO//36LMg7VHrfd1mNcHkjQlBIYtbXW3lDrEYw0xfeUyZhQ2F/FatJpWwkVpwIZ6FpDTTXiGXeUrUCIx+JcdMxFLJi7AICZE2dy5zN39lk1LHl6Cd357oKKKSxgg9DHFpCQRMHI+8K2F9jWto10Ik1LtqVPptSuoKuw2ojH4rR1t4FaLEJzVzP1lfUoyvrm9SaIcmY3WLR8EU2tlrQum89CnoKgCuMjlm9cbhlSRWisbmTGxBnEJMZZ886iMllZyJmUiCU49bBTWb19dUF9Fl0p9etttLcz5eGcFx2UQr13fX1fW0F/qqZwuz/9+4GiPxvFUOojDJewDzs6TFXW2Dh4KpChxkx4xiVlVzEN+hbLScQSnH3k2fzg+R9Qna7uY1doy7Zx1pFncc+z99Cea2ftrrUlVUaVyUqSsSSvn/p6Fv/LYk5YcgIaKG05U3dEPZPSsTSZVIY3T38zf936V5ramwp1k9PxNIlYglyQI5PM0JnrtOI4sSTZIEucOFVpi5JOJ9KFWIdskO0V4xBeL5PI0FDVYGk43LN+4PAPUF9VTzKWZNGKRdz/3P2Fvjhn/jnDD1YbSZqbLU9POCht3241Gt761p7iPU1NlsGz2PWzv3QWo039sb9VMsV9uGePxV489NDAAnH1akvxUVfXs6+/vvaMGXzFtAH4zl++w+IVi2moaqAiaTPtxSsW05JtYf6E+b2ODfXpHzj8A6Cw8HcLC8FtMWKo+08Qi0aOB5x22GnMqZ3DlMyUQobU4iI5efJoYJ5C2zu2W0SzWIK8zlxnITZCEDpyHda+E0IBAbs7d5OUJB25DoIgKNxHlHC7I9dBKpaivrKebD7LPc/eQzKWLHgRXf7my7nomIvY0b5j4DiEfxTFeu9omoa6uv49Ywaa3Y62wWwk7BEDUcp+0tXVfyqQEJ/WoqwpmzgEsJXBTctuYuFjC1m3Zx0rNq9g7e61JGNJGqoa2Nmxk9auVjq6Owp++KE+vb6qng/N+xBzJs+hKlVFIpawnEUSK8zEVZW6TB1nzbPSkpcce4kN9PQ2HseIFVJwb2ndUlgZCMKE5AQyyQxduS7ymqcj30EiluiTXVVRspolF/SNiShGELa0bSEIgpLxFtATwDZkYTDU+gZ7Q3EsQHe3eTOp9q19EGWkKreN9LPtz77qj8EiuftjoDoTnnFPWa0QFq1YxB0r7kBRKuIWi7B291oCDXhdzeuIS5ynNjxl1dMkQUN1A+lYmrOPOhswd9V0Ik1AYOqbfNayjbqVgqiQ0xyn3HcKNRU1nHroqcyonsGWli1kA5vtZ5IWddyV72JSxSS2tW4jr3nymicTz5DXPNlctmCwDjQgq6UrtYVEhUXxKiHc15nrpK27jWQsWbAVrNi0goaqhuEJAhgZo+NAKpNSevZbbx1c9TMSs9ti28VnP2uql/6SyQ2nvX+kgXaonl2l2BsHAM+44IDaEETkvcBNQBxYrKrfGOj4fbEhtGXbmH/7fHZ27KSlq6WQOloQS+OAkCffE2gmgqhQU1HDIbWHFGot//bV37KzY2fJgXe0E5d4oQBQTnPm/ipCfWU9V77lSi5702WD2w2KddPt7TaLHI7RcTgFc4brlfTwwz1ZQcNBcLC2oScN9znn2N+ODosPyOet4tmVV9o9fP3rQx/cR6Kv9pV/hPuod1Ed9Yx6G4KIxIFbgfcAG4C/iMjPVHXV/rjeTctuYmvrViakJpCMJ+nKd6GqfeohhyoeESGvedq726mbUMcru19h+ablpvCRWK8spWOFMB1GKMwq4hVUJCtoam/ihidvICaxwaOTBwsGG4zheLHsrVcS9J3Z93dsWA6zqsrcMzs6zOj6zDM9Ec0vvgif/KRFZR96KMycOTTvm33tq5Fgf9sqvIvquOJA2hCOB9ao6iuqmgUeAM7YHxfqzHXy89U/Jxk3l9G85gvFa6LCoKDLF6E76LYKY0E3rdlWtrRusayl5MekMAB6GZ5jxOjKd1la70SaPV17WLpyaS+7Qkn2VjcdMlJ6/iilciXddtvgx9bUWNT1unX2vaoKNmywIvRhhtSODsutFIvZ9tq1ZtMYyn3va1+Ndkplho3mmvKMOQ6kQJgJRIsUb3D7eiEinxSR5SKyvKmpaa8utKN9B4EGzKqZVVgZJOIJkjFzYcwkLP1ysRpIXCGUfJAnCAJETL00lglVYvFYvGAIj0kMEfOSKk6S14d9NTruj0FyOEImemxXl836YzFbHYSRzNmsnZ/NWuBYWI4zmbRzu7qGdt/j3UC7P4S754ByII3KpcpO9RltVfUO4A4wG8LeXCjMXTS9ajqBBry0/SXyQb5gEM4kMgVVSpgWGkwQVCQqqExVEovFen4bwzIhVHcFQUAsZoIg0ABVpSJRUTo6uZh9MTrui7GzP4ZjTI4em073rARSqd6RzH/4A3zrW6YuyuVg3jxL17FmjaW+jtaUHojxbKD1LqrjjgO5QtgAzIpsNwKb9seFwtxFO9p30DixkSOmHEEmkSETzzCtahrdQbcVpZcEiqmUEmJupbNrZpNKpGioaiAmMeLE+2RJHSskY0mSsWSh5GY6ni6U3pyYnjhwreViamp6Z+QcDuEgee+9PdHG+8JwZuLRY3fvtgI0s2fb9/C82bPNuPzoo7BokRmVg8AGvQcesLTUw7nvfemr0cx4XwGVIQfMy0hEEsDfgXcDG4G/AOeo6gv9nbMvXkZhdPL9z91Pd76b7e3bAVs97GjfYdlLg4CdnTupqaihsbqR2ZNms6F5A3nNE5c4jRMbWb5pOdvattGR6xjUlpCQBHnN91VFReIGigkH61JV1VKxFNVpK4e5q2NXyWyrNakaJmcm09TeRHt3eyFoLpPIEI/Fqc3UIiq0dLfQlbMgpWF5GY1mhuPtUsrLyCd62zt8/4x6hupldKDdTk8Bvo25nd6pql8b6PiRSF0R6slD1Ujx98pUZa/KYdHjw+2NezYCUJmqZNW2VXQH3cyqmcWM6hm8uutVXtv9GkdPP5pkzKqbbdqzqZCT6ODag9nevp1Dag+hM9fJr//+a3Z27LTqalVTSSfSTJkwhU0tm1i3ex2CUF9VTzqeLtR9BsvGuqdrD1tbt5INslQlq5hXP498kC88zyu7XmFXxy7m1s4lH+R7PVvYBjD8OASPxzOmGBMCYbiMVC4jj8fjKSeGKhDKKnWFx+PxePrHCwSPx+PxAF4geDwej8fhBYLH4/F4AC8QPB6Px+PwAsHj8Xg8gBcIHo/H43GMqTgEEWkCXhuBpuqA7SPQzljH94Ph+8Hw/WCMx354napOHeygMSUQRgoRWT6UII3xju8Hw/eD4fvBKOd+8Cojj8fj8QBeIHg8Ho/HUa4C4Y4DfQOjBN8Phu8Hw/eDUbb9UJY2BI/H4/H0pVxXCB6Px+MpwgsEj8fj8QBlJhBE5L0i8pKIrBGRqw/0/YwEIjJLRH4nIn8TkRdE5HNuf62I/EZEVru/k91+EZGbXR+sFJFjI2193B2/WkQ+Htl/nIg85865WcKi06MQEYmLyDMi8gu3fbCI/Mk90w9EJOX2p932Gvf7QZE2rnH7XxKRBZH9Y+L9EZFJIvKgiLzo3ou3lOP7ICJXun8Tz4vI90Wkohzfh2GhqmXxwaqyvQzMAVLAX4F5B/q+RuC5pgPHuu/VWFnSecANwNVu/9XAN933U4BfAQKcCPzJ7a8FXnF/J7vvk91vfwbe4s75FfC+A/3cA/TH54H7gV+47R8CH3Hfvwtc5r5fDnzXff8I8AP3fZ57N9LAwe6diY+l9we4G7jEfU8Bk8rtfQBmAq8Cmch7cEE5vg/D+ZTTCuF4YI2qvqKqWeAB4IwDfE/7jKpuVtWn3fcW4G/YP4YzsIEB9/f97vsZwD1qLAMmich0YAHwG1Xdqaq7gN8A73W/TVTVp9T+hdwTaWtUISKNwKnAYrctwD8DD7pDivsh7J8HgXe7488AHlDVLlV9FViDvTtj4v0RkYnA24ElAKqaVdXdlOH7ACSAjKvfPgHYTJm9D8OlnATCTGB9ZHuD2zducMvcY4A/AdNUdTOY0ABcNfl++2Gg/RtK7B+NfBv4AhC47SnAblXNue3ovRee1/3e7I4fbv+MNuYATcBdTnW2WEQqKbP3QVU3Av8PWIcJgmZgBeX3PgyLchIIpfSc48bnVkSqgB8DV6jqnoEOLbFP92L/qEJETgO2qeqK6O4Sh+ogv43pfsBmxccCt6vqMUAbpiLqj3HZD85Gcgam5pkBVALvK3HoeH8fhkU5CYQNwKzIdiOw6QDdy4giIklMGNynqj9xu7e65T3u7za3v79+GGh/Y4n9o423AqeLyFps+f7P2IphklMZQO97Lzyv+70G2Mnw+2e0sQHYoKp/ctsPYgKi3N6Hk4BXVbVJVbuBnwD/RPm9D8OinATCX4BDnZdBCjMc/ewA39M+4/ScS4C/qer/j/z0MyD0DPk48F+R/ec775ITgWanQvhv4GQRmexmVycD/+1+axGRE921zo+0NWpQ1WtUtVFVD8L+3z6mqucCvwM+5A4r7oewfz7kjle3/yPO6+Rg4FDMiDom3h9V3QKsF5HD3a53A6sos/cBUxWdKCIT3H2G/VBW78OwOdBW7X/kB/Oo+DvmHXDdgb6fEXqmt2FL1ZXAs+5zCqb//C2w2v2tdccLcKvrg+eAN0Xauggzmq0BLozsfxPwvDvnO7gI99H6Ad5Jj5fRHOwf8BrgR0Da7a9w22vc73Mi51/nnvUlIh40Y+X9AY4Glrt34qeYl1DZvQ/AfwAvunu9F/MUKrv3YTgfn7rC4/F4PEB5qYw8Ho/HMwBeIHg8Ho8H8ALB4/F4PA4vEDwej8cDeIHgGSW4wLoDcd13RL7Hott72d7FInLIvt9Zn3YXiMikEWorvRfnJEfi2p7Rjfcy8uxXRKQac+P7GrC9xCEbgdewdBtvVMsLM1B7dcBiVX2/214KfFFV17rtW4CPAS9g6RliWMBQEGnmalVdJiKHAbeo6gJ37ruAj6vqBZHr3QMcVnQb01T1YBGJA6er6kPu2DcAi4B3YGkTji867xpV/Z2I/BNwpuuTc4HdwKPAl7DgwidFZBowP3LuGcBEzH0y5AVV3SwiL2HpGcCSHRLZblDVI0TkMsxNsgH4Neaam4+0Nc99atx9V7r7moUFdS0EblbVlXjGLYnBD/F49g4XsHMb8HVscCn1vsWw1Ao54DGXSfkNmA99yE3Au9z+BBYQ9Af322HA4SLShfmcfwo4VFXfKyIXuHZPAj6vqjtF5GtAVkTOAP4vkHRtfQ34MPAuEVnu2v6uqp5f4rmeF5EMsBToEpGfYykS7gXOA/Kq+tl++uQCLOvmdODNWFqFHHAFlq12nrvHKe6+l7njF7smwijhE9z37wFNqvpO1/4lAKoaJvh73B3/E2APlv1zsYg8Hp7jjnvAfX0F+CCwy91Phaq+JiJvAR53Qm+3qv6i1PN5xjZeIHj2J1/GBsnvYrP0FBCuAKqxFBM5LJXyMeqSjonIMuCd2pOELBzYjsQC776kqp93+78B3AdsVdVtLu3Am0TkUWzQ/ToWbDQXS0VwJPAVbBb8DSxb5yex1BdzVPV1rt2zsUG+FBngl9hsPhx4L8cG7jOxVBHf6+fcg4AbsSCpUtQB07Bgp6XAOVh07MeKjrvNPQ/A1MjAH6anCI9vcH/fh61cKkWkBYiJSPQeT3B/rwXegyVJ3AA0icguLACrFfiMuy/POMQLBM9+Q1WvEyu48ltV/YSIXANkVfVGEfkQNuDGsZn6n0Wk3Z06D5uNhk1dgWWqvACbUV8XucyJwLeA60TkP7BZ8PLICgF37vEi8jQQU9Uu13agqjkRCbCI3ftE5HWq+hr2b6M/9dVE93shkZ6qXiki87H021c5oVbMZuCj2CC9GMu1FOX/YIJKgSSWkmQdFnX8SaAFE2ZdwEPao+8dygrhKeB0LBp5BXAzEJ3ln4QN+N9wz5Z0n29gK7htqvpTsQJMP+2nXzxjHC8QPPsNEbkNU/VkIiqejIh8AJiKvX9PYyqhR1T1andeqRXC5dhAnAFykfaOxhL7AVyJpSsoXiH8D/AJbJb7ROQWr3UDaAM2GD8N/MjZElLYwFuK11x7Nzhh8hlMeDwEPKiqj2GCKrz351X1qMh2DhN6V2ApE9Rda1ZoQxGRCdjKagVmZ3gB0/nfg60OEkC3a3IoK4Q1mIpqOvAHd8+fcf23ErOx1GErqT9j9p6XsVXF54GbnGE5o1ZfwTMO8QLBs99Q1ctF5EbgZ6r6hBMQX1fV9W6A71DVu0TkbUNobhnwMPB7zKj7NrFiMDux6mAvQiFTZa8Vgqq2ishuzGj7wUib16vq90TkU+64lSJyN7YS6aZ/gZDFMmmeLiKnYPr2/2ToM+dtwDtUdbW7dqe7j6Mix3wFOAJb8TyJqXDasBXItcBcEfmLql4DHK+qze75i1cINa69c7CB/m/AyZEVxePAe1W1021/G/gitnpbBbSo6jUisgozlJda+XjGCV4gePY3r8fKN4LNeM8Drsdm+k0ichemIycy6y9WGW3GVBd3uLaOxDxlLsJWF/+GzdjB9PeNInIdpgZJiMgObFZ/AhCqpUqiqre6e7mCnhTRxSzHZs6PYFlBv+Pu5Z3uMxgvAS+755sJBOGM3qmsDsVWD0cDd2HJ6U6LnF+HJZt7RkSOBr4d6aviFUL4LB/FVhdVzqj8CLYKOhp4xK10rsCE5h+wlcJM4BrXzK1YmcgjhvB8njGKFwie/c164MeRAQs3qz4U2ALcpKoXRk/oR2V0MZZi+H1AvYi8HXPFfA9wp4h8QlX/ExMmCzGPo21AByaUpmOC479E5DzX7EI3Q68HvuK8orqdbv4QLDNoKe4A7hWRF4HZWEnJTum/1nymaPtlVT3JPdengE7MUJvA1FuoqorFC/xUVf+9qH/+HWeUVtVniQih4hVCZP+FmPG+yv1+stv/OJEVgtt3DVYysx5YICIx4CrMNfgKEfm0qkbdeD3jBC8QPPsVVb00ui0ij2E+7q8CC0JVxxD4HearnwS+j+n8P+iMwpcCD4jIdFX9SuRaJ2Arh8eBy1U1EBEFLsbKTH41qjLCZsX/IyJbMHfYL/bzTM8719DfYEXoP1J8jBtEX8BsBH8r+vm5Es1+GPg0loI5yvklVGpzsBVSGCcxJ/Jbyu2/ILJvs6qeFQqsiOsrWNzBr91vrwK/wtRLy4A/Ap/FXHufwjydbsOK7pxZ4hk8YxwfmOb5hyMisX2ZYYoFu7Wrar5of0V0pjtIGymwIvRF+wXLkT+kdsYbInI88FJUUIvIiaq6LLJ9UBgI6BlfeIHg8Xg8HsDnMvJ4PB6PwwsEj8fj8QBeIHg8Ho/H4QWCx+PxeAAvEDwej8fj8ALB4/F4PIAXCB6Px+Nx/C9fxuj9HyHTe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435477" y="1340768"/>
            <a:ext cx="7938628" cy="4662815"/>
          </a:xfrm>
          <a:prstGeom prst="rect">
            <a:avLst/>
          </a:prstGeom>
        </p:spPr>
        <p:txBody>
          <a:bodyPr wrap="square">
            <a:spAutoFit/>
          </a:bodyPr>
          <a:lstStyle/>
          <a:p>
            <a:pPr>
              <a:lnSpc>
                <a:spcPct val="150000"/>
              </a:lnSpc>
            </a:pPr>
            <a:r>
              <a:rPr lang="zh-CN" altLang="en-US" dirty="0">
                <a:latin typeface="+mj-ea"/>
                <a:ea typeface="+mj-ea"/>
              </a:rPr>
              <a:t>对于分类而言，使用概率有时要比使用硬规则更为有</a:t>
            </a:r>
            <a:r>
              <a:rPr lang="zh-CN" altLang="en-US" dirty="0" smtClean="0">
                <a:latin typeface="+mj-ea"/>
                <a:ea typeface="+mj-ea"/>
              </a:rPr>
              <a:t>效</a:t>
            </a:r>
            <a:r>
              <a:rPr lang="zh-CN" altLang="en-US" dirty="0">
                <a:latin typeface="+mj-ea"/>
                <a:ea typeface="+mj-ea"/>
              </a:rPr>
              <a:t>，</a:t>
            </a:r>
            <a:r>
              <a:rPr lang="zh-CN" altLang="en-US" dirty="0" smtClean="0">
                <a:latin typeface="+mj-ea"/>
                <a:ea typeface="+mj-ea"/>
              </a:rPr>
              <a:t>贝</a:t>
            </a:r>
            <a:r>
              <a:rPr lang="zh-CN" altLang="en-US" dirty="0">
                <a:latin typeface="+mj-ea"/>
                <a:ea typeface="+mj-ea"/>
              </a:rPr>
              <a:t>叶斯概率及贝叶斯准则提供了一种利用已知值来估计未知概率的有效方</a:t>
            </a:r>
            <a:r>
              <a:rPr lang="zh-CN" altLang="en-US" dirty="0" smtClean="0">
                <a:latin typeface="+mj-ea"/>
                <a:ea typeface="+mj-ea"/>
              </a:rPr>
              <a:t>法</a:t>
            </a:r>
            <a:r>
              <a:rPr lang="zh-CN" altLang="en-US" dirty="0">
                <a:latin typeface="+mj-ea"/>
                <a:ea typeface="+mj-ea"/>
              </a:rPr>
              <a:t>；</a:t>
            </a:r>
            <a:endParaRPr lang="en-US" altLang="zh-CN" dirty="0" smtClean="0">
              <a:latin typeface="+mj-ea"/>
              <a:ea typeface="+mj-ea"/>
            </a:endParaRPr>
          </a:p>
          <a:p>
            <a:pPr>
              <a:lnSpc>
                <a:spcPct val="150000"/>
              </a:lnSpc>
            </a:pPr>
            <a:endParaRPr lang="en-US" altLang="zh-CN" b="1" dirty="0">
              <a:latin typeface="+mj-ea"/>
              <a:ea typeface="+mj-ea"/>
            </a:endParaRPr>
          </a:p>
          <a:p>
            <a:pPr>
              <a:lnSpc>
                <a:spcPct val="150000"/>
              </a:lnSpc>
            </a:pPr>
            <a:r>
              <a:rPr lang="zh-CN" altLang="en-US" dirty="0">
                <a:latin typeface="+mj-ea"/>
                <a:ea typeface="+mj-ea"/>
              </a:rPr>
              <a:t>可以通过特征之间的条件独立性假设，降低对数据量的需</a:t>
            </a:r>
            <a:r>
              <a:rPr lang="zh-CN" altLang="en-US" dirty="0" smtClean="0">
                <a:latin typeface="+mj-ea"/>
                <a:ea typeface="+mj-ea"/>
              </a:rPr>
              <a:t>求，独</a:t>
            </a:r>
            <a:r>
              <a:rPr lang="zh-CN" altLang="en-US" dirty="0">
                <a:latin typeface="+mj-ea"/>
                <a:ea typeface="+mj-ea"/>
              </a:rPr>
              <a:t>立性假设是指一个词的出现概率并不依赖于文档中的其他</a:t>
            </a:r>
            <a:r>
              <a:rPr lang="zh-CN" altLang="en-US" dirty="0" smtClean="0">
                <a:latin typeface="+mj-ea"/>
                <a:ea typeface="+mj-ea"/>
              </a:rPr>
              <a:t>词</a:t>
            </a:r>
            <a:r>
              <a:rPr lang="zh-CN" altLang="en-US" dirty="0">
                <a:latin typeface="+mj-ea"/>
                <a:ea typeface="+mj-ea"/>
              </a:rPr>
              <a:t>；</a:t>
            </a:r>
            <a:endParaRPr lang="en-US" altLang="zh-CN" dirty="0" smtClean="0">
              <a:latin typeface="+mj-ea"/>
              <a:ea typeface="+mj-ea"/>
            </a:endParaRPr>
          </a:p>
          <a:p>
            <a:pPr>
              <a:lnSpc>
                <a:spcPct val="150000"/>
              </a:lnSpc>
            </a:pPr>
            <a:endParaRPr lang="en-US" altLang="zh-CN" b="1" dirty="0">
              <a:latin typeface="+mj-ea"/>
              <a:ea typeface="+mj-ea"/>
            </a:endParaRPr>
          </a:p>
          <a:p>
            <a:pPr>
              <a:lnSpc>
                <a:spcPct val="150000"/>
              </a:lnSpc>
            </a:pPr>
            <a:r>
              <a:rPr lang="zh-CN" altLang="en-US" dirty="0">
                <a:latin typeface="+mj-ea"/>
                <a:ea typeface="+mj-ea"/>
              </a:rPr>
              <a:t>利用现代编程语言来实现朴素贝叶斯时需要考虑很多实际因素。下溢出就是其中一个问题，它可以通过对概率取对数来解决</a:t>
            </a:r>
            <a:r>
              <a:rPr lang="zh-CN" altLang="en-US" dirty="0" smtClean="0">
                <a:latin typeface="+mj-ea"/>
                <a:ea typeface="+mj-ea"/>
              </a:rPr>
              <a:t>。</a:t>
            </a:r>
            <a:endParaRPr lang="en-US" altLang="zh-CN" dirty="0" smtClean="0">
              <a:latin typeface="+mj-ea"/>
              <a:ea typeface="+mj-ea"/>
            </a:endParaRPr>
          </a:p>
          <a:p>
            <a:pPr>
              <a:lnSpc>
                <a:spcPct val="150000"/>
              </a:lnSpc>
            </a:pPr>
            <a:endParaRPr lang="en-US" altLang="zh-CN" dirty="0">
              <a:latin typeface="+mj-ea"/>
              <a:ea typeface="+mj-ea"/>
            </a:endParaRPr>
          </a:p>
          <a:p>
            <a:pPr>
              <a:lnSpc>
                <a:spcPct val="150000"/>
              </a:lnSpc>
            </a:pPr>
            <a:r>
              <a:rPr lang="zh-CN" altLang="en-US" b="1" dirty="0" smtClean="0">
                <a:latin typeface="+mj-ea"/>
                <a:ea typeface="+mj-ea"/>
              </a:rPr>
              <a:t>词</a:t>
            </a:r>
            <a:r>
              <a:rPr lang="zh-CN" altLang="en-US" b="1" dirty="0">
                <a:latin typeface="+mj-ea"/>
                <a:ea typeface="+mj-ea"/>
              </a:rPr>
              <a:t>袋模型在解决文档分类问题上比词集模型有所提高</a:t>
            </a:r>
            <a:r>
              <a:rPr lang="zh-CN" altLang="en-US" dirty="0">
                <a:latin typeface="+mj-ea"/>
                <a:ea typeface="+mj-ea"/>
              </a:rPr>
              <a:t>。还有其他一些方面的改进，比如说移除停用词，当然也可以花大量时间对切分器进行优化。</a:t>
            </a:r>
            <a:endParaRPr lang="en-US" altLang="zh-CN" b="1" dirty="0">
              <a:latin typeface="+mj-ea"/>
              <a:ea typeface="+mj-ea"/>
            </a:endParaRPr>
          </a:p>
        </p:txBody>
      </p:sp>
    </p:spTree>
    <p:extLst>
      <p:ext uri="{BB962C8B-B14F-4D97-AF65-F5344CB8AC3E}">
        <p14:creationId xmlns:p14="http://schemas.microsoft.com/office/powerpoint/2010/main" val="36413277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The end</a:t>
            </a:r>
          </a:p>
        </p:txBody>
      </p:sp>
    </p:spTree>
    <p:extLst>
      <p:ext uri="{BB962C8B-B14F-4D97-AF65-F5344CB8AC3E}">
        <p14:creationId xmlns:p14="http://schemas.microsoft.com/office/powerpoint/2010/main" val="3710340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2. </a:t>
            </a:r>
            <a:r>
              <a:rPr lang="zh-CN" altLang="en-US" dirty="0" smtClean="0"/>
              <a:t>学习路径</a:t>
            </a:r>
            <a:endParaRPr lang="zh-CN" altLang="en-US" dirty="0"/>
          </a:p>
        </p:txBody>
      </p:sp>
      <p:sp>
        <p:nvSpPr>
          <p:cNvPr id="3" name="矩形 2"/>
          <p:cNvSpPr/>
          <p:nvPr/>
        </p:nvSpPr>
        <p:spPr>
          <a:xfrm>
            <a:off x="683568" y="1484784"/>
            <a:ext cx="7992888" cy="3831818"/>
          </a:xfrm>
          <a:prstGeom prst="rect">
            <a:avLst/>
          </a:prstGeom>
        </p:spPr>
        <p:txBody>
          <a:bodyPr wrap="square">
            <a:spAutoFit/>
          </a:bodyPr>
          <a:lstStyle/>
          <a:p>
            <a:pPr algn="just">
              <a:lnSpc>
                <a:spcPct val="150000"/>
              </a:lnSpc>
              <a:spcAft>
                <a:spcPts val="0"/>
              </a:spcAft>
            </a:pPr>
            <a:r>
              <a:rPr lang="zh-CN" altLang="en-US" dirty="0">
                <a:latin typeface="+mj-ea"/>
                <a:ea typeface="+mj-ea"/>
              </a:rPr>
              <a:t>概率论是许多机器学习算法的基础，所以深刻理解这一主题就显得十分重</a:t>
            </a:r>
            <a:r>
              <a:rPr lang="zh-CN" altLang="en-US" dirty="0" smtClean="0">
                <a:latin typeface="+mj-ea"/>
                <a:ea typeface="+mj-ea"/>
              </a:rPr>
              <a:t>要：</a:t>
            </a:r>
            <a:endParaRPr lang="en-US" altLang="zh-CN" dirty="0" smtClean="0">
              <a:latin typeface="+mj-ea"/>
              <a:ea typeface="+mj-ea"/>
            </a:endParaRPr>
          </a:p>
          <a:p>
            <a:pPr algn="just">
              <a:lnSpc>
                <a:spcPct val="150000"/>
              </a:lnSpc>
              <a:spcAft>
                <a:spcPts val="0"/>
              </a:spcAft>
            </a:pPr>
            <a:endParaRPr lang="zh-CN" altLang="zh-CN" b="1" kern="100" dirty="0">
              <a:latin typeface="+mj-ea"/>
              <a:ea typeface="+mj-ea"/>
              <a:cs typeface="Times New Roman" panose="02020603050405020304" pitchFamily="18" charset="0"/>
            </a:endParaRPr>
          </a:p>
          <a:p>
            <a:pPr marL="342900" lvl="0" indent="-342900" algn="just">
              <a:lnSpc>
                <a:spcPct val="150000"/>
              </a:lnSpc>
              <a:spcAft>
                <a:spcPts val="0"/>
              </a:spcAft>
              <a:buFont typeface="+mj-lt"/>
              <a:buAutoNum type="arabicPeriod"/>
            </a:pPr>
            <a:r>
              <a:rPr lang="zh-CN" altLang="en-US" dirty="0" smtClean="0">
                <a:latin typeface="+mj-ea"/>
                <a:ea typeface="+mj-ea"/>
              </a:rPr>
              <a:t>从</a:t>
            </a:r>
            <a:r>
              <a:rPr lang="zh-CN" altLang="en-US" dirty="0">
                <a:latin typeface="+mj-ea"/>
                <a:ea typeface="+mj-ea"/>
              </a:rPr>
              <a:t>一个最简单的概率分类器开</a:t>
            </a:r>
            <a:r>
              <a:rPr lang="zh-CN" altLang="en-US" dirty="0" smtClean="0">
                <a:latin typeface="+mj-ea"/>
                <a:ea typeface="+mj-ea"/>
              </a:rPr>
              <a:t>始</a:t>
            </a:r>
            <a:r>
              <a:rPr lang="zh-CN" altLang="en-US" dirty="0">
                <a:latin typeface="+mj-ea"/>
                <a:ea typeface="+mj-ea"/>
              </a:rPr>
              <a:t>；</a:t>
            </a:r>
            <a:endParaRPr lang="en-US" altLang="zh-CN" dirty="0" smtClean="0">
              <a:latin typeface="+mj-ea"/>
              <a:ea typeface="+mj-ea"/>
            </a:endParaRPr>
          </a:p>
          <a:p>
            <a:pPr marL="342900" lvl="0" indent="-342900" algn="just">
              <a:lnSpc>
                <a:spcPct val="150000"/>
              </a:lnSpc>
              <a:spcAft>
                <a:spcPts val="0"/>
              </a:spcAft>
              <a:buFont typeface="+mj-lt"/>
              <a:buAutoNum type="arabicPeriod"/>
            </a:pPr>
            <a:r>
              <a:rPr lang="zh-CN" altLang="en-US" dirty="0" smtClean="0">
                <a:latin typeface="+mj-ea"/>
                <a:ea typeface="+mj-ea"/>
              </a:rPr>
              <a:t>给</a:t>
            </a:r>
            <a:r>
              <a:rPr lang="zh-CN" altLang="en-US" dirty="0">
                <a:latin typeface="+mj-ea"/>
                <a:ea typeface="+mj-ea"/>
              </a:rPr>
              <a:t>出一些假设来学习朴素贝叶斯分类</a:t>
            </a:r>
            <a:r>
              <a:rPr lang="zh-CN" altLang="en-US" dirty="0" smtClean="0">
                <a:latin typeface="+mj-ea"/>
                <a:ea typeface="+mj-ea"/>
              </a:rPr>
              <a:t>器</a:t>
            </a:r>
            <a:r>
              <a:rPr lang="zh-CN" altLang="en-US" dirty="0">
                <a:latin typeface="+mj-ea"/>
                <a:ea typeface="+mj-ea"/>
              </a:rPr>
              <a:t>；</a:t>
            </a:r>
            <a:endParaRPr lang="en-US" altLang="zh-CN" dirty="0" smtClean="0">
              <a:latin typeface="+mj-ea"/>
              <a:ea typeface="+mj-ea"/>
            </a:endParaRPr>
          </a:p>
          <a:p>
            <a:pPr marL="342900" lvl="0" indent="-342900" algn="just">
              <a:lnSpc>
                <a:spcPct val="150000"/>
              </a:lnSpc>
              <a:spcAft>
                <a:spcPts val="0"/>
              </a:spcAft>
              <a:buFont typeface="+mj-lt"/>
              <a:buAutoNum type="arabicPeriod"/>
            </a:pPr>
            <a:r>
              <a:rPr lang="zh-CN" altLang="en-US" dirty="0" smtClean="0">
                <a:latin typeface="+mj-ea"/>
                <a:ea typeface="+mj-ea"/>
              </a:rPr>
              <a:t>利</a:t>
            </a:r>
            <a:r>
              <a:rPr lang="zh-CN" altLang="en-US" dirty="0">
                <a:latin typeface="+mj-ea"/>
                <a:ea typeface="+mj-ea"/>
              </a:rPr>
              <a:t>用</a:t>
            </a:r>
            <a:r>
              <a:rPr lang="en-US" altLang="zh-CN" dirty="0">
                <a:latin typeface="+mj-ea"/>
                <a:ea typeface="+mj-ea"/>
              </a:rPr>
              <a:t>Python</a:t>
            </a:r>
            <a:r>
              <a:rPr lang="zh-CN" altLang="en-US" dirty="0">
                <a:latin typeface="+mj-ea"/>
                <a:ea typeface="+mj-ea"/>
              </a:rPr>
              <a:t>的文本处理能力将文档切分成词向</a:t>
            </a:r>
            <a:r>
              <a:rPr lang="zh-CN" altLang="en-US" dirty="0" smtClean="0">
                <a:latin typeface="+mj-ea"/>
                <a:ea typeface="+mj-ea"/>
              </a:rPr>
              <a:t>量，然</a:t>
            </a:r>
            <a:r>
              <a:rPr lang="zh-CN" altLang="en-US" dirty="0">
                <a:latin typeface="+mj-ea"/>
                <a:ea typeface="+mj-ea"/>
              </a:rPr>
              <a:t>后</a:t>
            </a:r>
            <a:r>
              <a:rPr lang="zh-CN" altLang="en-US" b="1" dirty="0">
                <a:solidFill>
                  <a:srgbClr val="FF0000"/>
                </a:solidFill>
                <a:latin typeface="+mj-ea"/>
                <a:ea typeface="+mj-ea"/>
              </a:rPr>
              <a:t>利用词向量对文档进行分</a:t>
            </a:r>
            <a:r>
              <a:rPr lang="zh-CN" altLang="en-US" b="1" dirty="0" smtClean="0">
                <a:solidFill>
                  <a:srgbClr val="FF0000"/>
                </a:solidFill>
                <a:latin typeface="+mj-ea"/>
                <a:ea typeface="+mj-ea"/>
              </a:rPr>
              <a:t>类</a:t>
            </a:r>
            <a:r>
              <a:rPr lang="zh-CN" altLang="en-US" dirty="0">
                <a:latin typeface="+mj-ea"/>
                <a:ea typeface="+mj-ea"/>
              </a:rPr>
              <a:t>；</a:t>
            </a:r>
            <a:endParaRPr lang="en-US" altLang="zh-CN" dirty="0" smtClean="0">
              <a:latin typeface="+mj-ea"/>
              <a:ea typeface="+mj-ea"/>
            </a:endParaRPr>
          </a:p>
          <a:p>
            <a:pPr marL="342900" lvl="0" indent="-342900" algn="just">
              <a:lnSpc>
                <a:spcPct val="150000"/>
              </a:lnSpc>
              <a:spcAft>
                <a:spcPts val="0"/>
              </a:spcAft>
              <a:buFont typeface="+mj-lt"/>
              <a:buAutoNum type="arabicPeriod"/>
            </a:pPr>
            <a:r>
              <a:rPr lang="zh-CN" altLang="en-US" dirty="0" smtClean="0">
                <a:latin typeface="+mj-ea"/>
                <a:ea typeface="+mj-ea"/>
              </a:rPr>
              <a:t>构</a:t>
            </a:r>
            <a:r>
              <a:rPr lang="zh-CN" altLang="en-US" dirty="0">
                <a:latin typeface="+mj-ea"/>
                <a:ea typeface="+mj-ea"/>
              </a:rPr>
              <a:t>建另一个分类器，观察其在真实的垃圾邮件数据集中的过滤效</a:t>
            </a:r>
            <a:r>
              <a:rPr lang="zh-CN" altLang="en-US" dirty="0" smtClean="0">
                <a:latin typeface="+mj-ea"/>
                <a:ea typeface="+mj-ea"/>
              </a:rPr>
              <a:t>果；</a:t>
            </a:r>
            <a:endParaRPr lang="en-US" altLang="zh-CN" dirty="0" smtClean="0">
              <a:latin typeface="+mj-ea"/>
              <a:ea typeface="+mj-ea"/>
            </a:endParaRPr>
          </a:p>
          <a:p>
            <a:pPr marL="342900" lvl="0" indent="-342900" algn="just">
              <a:lnSpc>
                <a:spcPct val="150000"/>
              </a:lnSpc>
              <a:spcAft>
                <a:spcPts val="0"/>
              </a:spcAft>
              <a:buFont typeface="+mj-lt"/>
              <a:buAutoNum type="arabicPeriod"/>
            </a:pPr>
            <a:r>
              <a:rPr lang="zh-CN" altLang="en-US" dirty="0" smtClean="0">
                <a:latin typeface="+mj-ea"/>
                <a:ea typeface="+mj-ea"/>
              </a:rPr>
              <a:t>从</a:t>
            </a:r>
            <a:r>
              <a:rPr lang="zh-CN" altLang="en-US" dirty="0">
                <a:latin typeface="+mj-ea"/>
                <a:ea typeface="+mj-ea"/>
              </a:rPr>
              <a:t>个人发布的大量广告中学习分类器，并将学习结果转换成人类可理解的信</a:t>
            </a:r>
            <a:r>
              <a:rPr lang="zh-CN" altLang="en-US" dirty="0" smtClean="0">
                <a:latin typeface="+mj-ea"/>
                <a:ea typeface="+mj-ea"/>
              </a:rPr>
              <a:t>息；</a:t>
            </a:r>
            <a:endParaRPr lang="zh-CN" altLang="zh-CN" kern="100" dirty="0">
              <a:effectLst/>
              <a:latin typeface="+mj-ea"/>
              <a:ea typeface="+mj-ea"/>
              <a:cs typeface="Times New Roman" panose="02020603050405020304" pitchFamily="18" charset="0"/>
            </a:endParaRPr>
          </a:p>
        </p:txBody>
      </p:sp>
    </p:spTree>
    <p:extLst>
      <p:ext uri="{BB962C8B-B14F-4D97-AF65-F5344CB8AC3E}">
        <p14:creationId xmlns:p14="http://schemas.microsoft.com/office/powerpoint/2010/main" val="1067683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2636912"/>
            <a:ext cx="7162800" cy="762000"/>
          </a:xfrm>
        </p:spPr>
        <p:txBody>
          <a:bodyPr/>
          <a:lstStyle/>
          <a:p>
            <a:r>
              <a:rPr lang="en-US" altLang="zh-CN" sz="4000" dirty="0" smtClean="0">
                <a:latin typeface="微软雅黑" panose="020B0503020204020204" pitchFamily="34" charset="-122"/>
                <a:ea typeface="微软雅黑" panose="020B0503020204020204" pitchFamily="34" charset="-122"/>
              </a:rPr>
              <a:t>3. </a:t>
            </a:r>
            <a:r>
              <a:rPr lang="zh-CN" altLang="en-US" sz="4000" dirty="0" smtClean="0">
                <a:latin typeface="微软雅黑" panose="020B0503020204020204" pitchFamily="34" charset="-122"/>
                <a:ea typeface="微软雅黑" panose="020B0503020204020204" pitchFamily="34" charset="-122"/>
              </a:rPr>
              <a:t>朴素贝叶斯算法概述</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570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3.1  </a:t>
            </a:r>
            <a:r>
              <a:rPr lang="zh-CN" altLang="en-US" dirty="0" smtClean="0"/>
              <a:t>托马斯</a:t>
            </a:r>
            <a:r>
              <a:rPr lang="en-US" altLang="zh-CN" dirty="0" smtClean="0"/>
              <a:t>.</a:t>
            </a:r>
            <a:r>
              <a:rPr lang="zh-CN" altLang="en-US" dirty="0" smtClean="0"/>
              <a:t>贝叶斯介绍</a:t>
            </a:r>
            <a:endParaRPr lang="zh-CN" altLang="en-US" dirty="0"/>
          </a:p>
        </p:txBody>
      </p:sp>
      <p:pic>
        <p:nvPicPr>
          <p:cNvPr id="4" name="图片 3"/>
          <p:cNvPicPr>
            <a:picLocks noChangeAspect="1"/>
          </p:cNvPicPr>
          <p:nvPr/>
        </p:nvPicPr>
        <p:blipFill>
          <a:blip r:embed="rId3"/>
          <a:stretch>
            <a:fillRect/>
          </a:stretch>
        </p:blipFill>
        <p:spPr>
          <a:xfrm>
            <a:off x="539552" y="1556792"/>
            <a:ext cx="2942857" cy="3142857"/>
          </a:xfrm>
          <a:prstGeom prst="rect">
            <a:avLst/>
          </a:prstGeom>
        </p:spPr>
      </p:pic>
      <p:sp>
        <p:nvSpPr>
          <p:cNvPr id="5" name="矩形 4"/>
          <p:cNvSpPr/>
          <p:nvPr/>
        </p:nvSpPr>
        <p:spPr>
          <a:xfrm>
            <a:off x="1110733" y="4981613"/>
            <a:ext cx="1800493" cy="369332"/>
          </a:xfrm>
          <a:prstGeom prst="rect">
            <a:avLst/>
          </a:prstGeom>
        </p:spPr>
        <p:txBody>
          <a:bodyPr wrap="none">
            <a:spAutoFit/>
          </a:bodyPr>
          <a:lstStyle/>
          <a:p>
            <a:r>
              <a:rPr lang="zh-CN" altLang="en-US" dirty="0">
                <a:solidFill>
                  <a:srgbClr val="000000"/>
                </a:solidFill>
                <a:latin typeface="Liberation Serif"/>
              </a:rPr>
              <a:t>托马斯</a:t>
            </a:r>
            <a:r>
              <a:rPr lang="en-US" altLang="zh-CN" dirty="0">
                <a:solidFill>
                  <a:srgbClr val="000000"/>
                </a:solidFill>
                <a:latin typeface="Liberation Serif"/>
              </a:rPr>
              <a:t>·</a:t>
            </a:r>
            <a:r>
              <a:rPr lang="zh-CN" altLang="en-US" dirty="0">
                <a:solidFill>
                  <a:srgbClr val="000000"/>
                </a:solidFill>
                <a:latin typeface="Liberation Serif"/>
              </a:rPr>
              <a:t>贝叶斯</a:t>
            </a:r>
            <a:endParaRPr lang="zh-CN" altLang="en-US" dirty="0"/>
          </a:p>
        </p:txBody>
      </p:sp>
      <p:sp>
        <p:nvSpPr>
          <p:cNvPr id="7" name="矩形 6"/>
          <p:cNvSpPr/>
          <p:nvPr/>
        </p:nvSpPr>
        <p:spPr>
          <a:xfrm>
            <a:off x="3779912" y="1340768"/>
            <a:ext cx="4938192" cy="4662815"/>
          </a:xfrm>
          <a:prstGeom prst="rect">
            <a:avLst/>
          </a:prstGeom>
        </p:spPr>
        <p:txBody>
          <a:bodyPr wrap="square">
            <a:spAutoFit/>
          </a:bodyPr>
          <a:lstStyle/>
          <a:p>
            <a:pPr>
              <a:lnSpc>
                <a:spcPct val="150000"/>
              </a:lnSpc>
            </a:pPr>
            <a:r>
              <a:rPr lang="zh-CN" altLang="en-US" dirty="0">
                <a:solidFill>
                  <a:srgbClr val="000000"/>
                </a:solidFill>
                <a:latin typeface="+mj-ea"/>
                <a:ea typeface="+mj-ea"/>
              </a:rPr>
              <a:t>托马斯</a:t>
            </a:r>
            <a:r>
              <a:rPr lang="en-US" altLang="zh-CN" dirty="0">
                <a:solidFill>
                  <a:srgbClr val="000000"/>
                </a:solidFill>
                <a:latin typeface="+mj-ea"/>
                <a:ea typeface="+mj-ea"/>
              </a:rPr>
              <a:t>·</a:t>
            </a:r>
            <a:r>
              <a:rPr lang="zh-CN" altLang="en-US" dirty="0">
                <a:solidFill>
                  <a:srgbClr val="000000"/>
                </a:solidFill>
                <a:latin typeface="+mj-ea"/>
                <a:ea typeface="+mj-ea"/>
              </a:rPr>
              <a:t>贝叶斯（</a:t>
            </a:r>
            <a:r>
              <a:rPr lang="en-US" altLang="zh-CN" dirty="0">
                <a:solidFill>
                  <a:srgbClr val="000000"/>
                </a:solidFill>
                <a:latin typeface="+mj-ea"/>
                <a:ea typeface="+mj-ea"/>
              </a:rPr>
              <a:t>Thomas Bayes</a:t>
            </a:r>
            <a:r>
              <a:rPr lang="zh-CN" altLang="en-US" dirty="0">
                <a:solidFill>
                  <a:srgbClr val="000000"/>
                </a:solidFill>
                <a:latin typeface="+mj-ea"/>
                <a:ea typeface="+mj-ea"/>
              </a:rPr>
              <a:t>，约</a:t>
            </a:r>
            <a:r>
              <a:rPr lang="en-US" altLang="zh-CN" dirty="0">
                <a:solidFill>
                  <a:srgbClr val="000000"/>
                </a:solidFill>
                <a:latin typeface="+mj-ea"/>
                <a:ea typeface="+mj-ea"/>
              </a:rPr>
              <a:t>1701~1761</a:t>
            </a:r>
            <a:r>
              <a:rPr lang="zh-CN" altLang="en-US" dirty="0">
                <a:solidFill>
                  <a:srgbClr val="000000"/>
                </a:solidFill>
                <a:latin typeface="+mj-ea"/>
                <a:ea typeface="+mj-ea"/>
              </a:rPr>
              <a:t>年），主业为牧师，副业为数学</a:t>
            </a:r>
            <a:r>
              <a:rPr lang="zh-CN" altLang="en-US" dirty="0" smtClean="0">
                <a:solidFill>
                  <a:srgbClr val="000000"/>
                </a:solidFill>
                <a:latin typeface="+mj-ea"/>
                <a:ea typeface="+mj-ea"/>
              </a:rPr>
              <a:t>家。</a:t>
            </a:r>
            <a:r>
              <a:rPr lang="zh-CN" altLang="en-US" dirty="0">
                <a:solidFill>
                  <a:srgbClr val="000000"/>
                </a:solidFill>
                <a:latin typeface="+mj-ea"/>
                <a:ea typeface="+mj-ea"/>
              </a:rPr>
              <a:t>他在数学方面的主要贡献在概率论上，他</a:t>
            </a:r>
            <a:r>
              <a:rPr lang="zh-CN" altLang="en-US" b="1" dirty="0">
                <a:solidFill>
                  <a:srgbClr val="000000"/>
                </a:solidFill>
                <a:latin typeface="+mj-ea"/>
                <a:ea typeface="+mj-ea"/>
              </a:rPr>
              <a:t>首先将归纳推理法用于概率论基础理论，并创立了贝叶斯统计理论</a:t>
            </a:r>
            <a:r>
              <a:rPr lang="zh-CN" altLang="en-US" dirty="0">
                <a:solidFill>
                  <a:srgbClr val="000000"/>
                </a:solidFill>
                <a:latin typeface="+mj-ea"/>
                <a:ea typeface="+mj-ea"/>
              </a:rPr>
              <a:t>，在统计决策函数、统计推断、统计的估算等领域做出了卓越的贡献</a:t>
            </a:r>
            <a:r>
              <a:rPr lang="zh-CN" altLang="en-US" dirty="0" smtClean="0">
                <a:solidFill>
                  <a:srgbClr val="000000"/>
                </a:solidFill>
                <a:latin typeface="+mj-ea"/>
                <a:ea typeface="+mj-ea"/>
              </a:rPr>
              <a:t>。</a:t>
            </a:r>
            <a:endParaRPr lang="en-US" altLang="zh-CN" dirty="0" smtClean="0">
              <a:solidFill>
                <a:srgbClr val="000000"/>
              </a:solidFill>
              <a:latin typeface="+mj-ea"/>
              <a:ea typeface="+mj-ea"/>
            </a:endParaRPr>
          </a:p>
          <a:p>
            <a:pPr>
              <a:lnSpc>
                <a:spcPct val="150000"/>
              </a:lnSpc>
            </a:pPr>
            <a:endParaRPr lang="en-US" altLang="zh-CN" dirty="0">
              <a:solidFill>
                <a:srgbClr val="000000"/>
              </a:solidFill>
              <a:latin typeface="+mj-ea"/>
              <a:ea typeface="+mj-ea"/>
            </a:endParaRPr>
          </a:p>
          <a:p>
            <a:pPr>
              <a:lnSpc>
                <a:spcPct val="150000"/>
              </a:lnSpc>
            </a:pPr>
            <a:r>
              <a:rPr lang="en-US" altLang="zh-CN" dirty="0" smtClean="0">
                <a:solidFill>
                  <a:srgbClr val="000000"/>
                </a:solidFill>
                <a:latin typeface="+mj-ea"/>
                <a:ea typeface="+mj-ea"/>
              </a:rPr>
              <a:t>1763</a:t>
            </a:r>
            <a:r>
              <a:rPr lang="zh-CN" altLang="en-US" dirty="0">
                <a:solidFill>
                  <a:srgbClr val="000000"/>
                </a:solidFill>
                <a:latin typeface="+mj-ea"/>
                <a:ea typeface="+mj-ea"/>
              </a:rPr>
              <a:t>年发表了名为</a:t>
            </a:r>
            <a:r>
              <a:rPr lang="en-US" altLang="zh-CN" dirty="0">
                <a:solidFill>
                  <a:srgbClr val="000000"/>
                </a:solidFill>
                <a:latin typeface="+mj-ea"/>
                <a:ea typeface="+mj-ea"/>
              </a:rPr>
              <a:t>《</a:t>
            </a:r>
            <a:r>
              <a:rPr lang="zh-CN" altLang="en-US" dirty="0">
                <a:solidFill>
                  <a:srgbClr val="000000"/>
                </a:solidFill>
                <a:latin typeface="+mj-ea"/>
                <a:ea typeface="+mj-ea"/>
              </a:rPr>
              <a:t>机会学说中一个问题的解</a:t>
            </a:r>
            <a:r>
              <a:rPr lang="en-US" altLang="zh-CN" dirty="0">
                <a:solidFill>
                  <a:srgbClr val="000000"/>
                </a:solidFill>
                <a:latin typeface="+mj-ea"/>
                <a:ea typeface="+mj-ea"/>
              </a:rPr>
              <a:t>》</a:t>
            </a:r>
            <a:r>
              <a:rPr lang="zh-CN" altLang="en-US" dirty="0">
                <a:solidFill>
                  <a:srgbClr val="000000"/>
                </a:solidFill>
                <a:latin typeface="+mj-ea"/>
                <a:ea typeface="+mj-ea"/>
              </a:rPr>
              <a:t>论著，对于现代概率论和数理统计都有很重要的作用。贝叶斯的另一著作</a:t>
            </a:r>
            <a:r>
              <a:rPr lang="en-US" altLang="zh-CN" dirty="0">
                <a:solidFill>
                  <a:srgbClr val="000000"/>
                </a:solidFill>
                <a:latin typeface="+mj-ea"/>
                <a:ea typeface="+mj-ea"/>
              </a:rPr>
              <a:t>《</a:t>
            </a:r>
            <a:r>
              <a:rPr lang="zh-CN" altLang="en-US" dirty="0">
                <a:solidFill>
                  <a:srgbClr val="000000"/>
                </a:solidFill>
                <a:latin typeface="+mj-ea"/>
                <a:ea typeface="+mj-ea"/>
              </a:rPr>
              <a:t>机会的学说概论</a:t>
            </a:r>
            <a:r>
              <a:rPr lang="en-US" altLang="zh-CN" dirty="0">
                <a:solidFill>
                  <a:srgbClr val="000000"/>
                </a:solidFill>
                <a:latin typeface="+mj-ea"/>
                <a:ea typeface="+mj-ea"/>
              </a:rPr>
              <a:t>》</a:t>
            </a:r>
            <a:r>
              <a:rPr lang="zh-CN" altLang="en-US" dirty="0">
                <a:solidFill>
                  <a:srgbClr val="000000"/>
                </a:solidFill>
                <a:latin typeface="+mj-ea"/>
                <a:ea typeface="+mj-ea"/>
              </a:rPr>
              <a:t>发表于</a:t>
            </a:r>
            <a:r>
              <a:rPr lang="en-US" altLang="zh-CN" dirty="0">
                <a:solidFill>
                  <a:srgbClr val="000000"/>
                </a:solidFill>
                <a:latin typeface="+mj-ea"/>
                <a:ea typeface="+mj-ea"/>
              </a:rPr>
              <a:t>1758</a:t>
            </a:r>
            <a:r>
              <a:rPr lang="zh-CN" altLang="en-US" dirty="0">
                <a:solidFill>
                  <a:srgbClr val="000000"/>
                </a:solidFill>
                <a:latin typeface="+mj-ea"/>
                <a:ea typeface="+mj-ea"/>
              </a:rPr>
              <a:t>年。</a:t>
            </a:r>
            <a:endParaRPr lang="zh-CN" altLang="en-US" dirty="0">
              <a:latin typeface="+mj-ea"/>
              <a:ea typeface="+mj-ea"/>
            </a:endParaRPr>
          </a:p>
        </p:txBody>
      </p:sp>
    </p:spTree>
    <p:extLst>
      <p:ext uri="{BB962C8B-B14F-4D97-AF65-F5344CB8AC3E}">
        <p14:creationId xmlns:p14="http://schemas.microsoft.com/office/powerpoint/2010/main" val="2423521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3.2  </a:t>
            </a:r>
            <a:r>
              <a:rPr lang="zh-CN" altLang="en-US" dirty="0"/>
              <a:t>条</a:t>
            </a:r>
            <a:r>
              <a:rPr lang="zh-CN" altLang="en-US" dirty="0" smtClean="0"/>
              <a:t>件概率</a:t>
            </a:r>
            <a:endParaRPr lang="zh-CN" altLang="en-US" dirty="0"/>
          </a:p>
        </p:txBody>
      </p:sp>
      <p:sp>
        <p:nvSpPr>
          <p:cNvPr id="4" name="矩形 3"/>
          <p:cNvSpPr/>
          <p:nvPr/>
        </p:nvSpPr>
        <p:spPr>
          <a:xfrm>
            <a:off x="683568" y="1484784"/>
            <a:ext cx="7632848" cy="858377"/>
          </a:xfrm>
          <a:prstGeom prst="rect">
            <a:avLst/>
          </a:prstGeom>
        </p:spPr>
        <p:txBody>
          <a:bodyPr wrap="square">
            <a:spAutoFit/>
          </a:bodyPr>
          <a:lstStyle/>
          <a:p>
            <a:pPr>
              <a:lnSpc>
                <a:spcPct val="150000"/>
              </a:lnSpc>
            </a:pPr>
            <a:r>
              <a:rPr lang="zh-CN" altLang="en-US" dirty="0" smtClean="0">
                <a:solidFill>
                  <a:srgbClr val="000000"/>
                </a:solidFill>
                <a:latin typeface="+mj-ea"/>
                <a:ea typeface="+mj-ea"/>
              </a:rPr>
              <a:t>设：现</a:t>
            </a:r>
            <a:r>
              <a:rPr lang="zh-CN" altLang="en-US" dirty="0">
                <a:solidFill>
                  <a:srgbClr val="000000"/>
                </a:solidFill>
                <a:latin typeface="+mj-ea"/>
                <a:ea typeface="+mj-ea"/>
              </a:rPr>
              <a:t>在有一个装了</a:t>
            </a:r>
            <a:r>
              <a:rPr lang="en-US" altLang="zh-CN" dirty="0">
                <a:solidFill>
                  <a:srgbClr val="000000"/>
                </a:solidFill>
                <a:latin typeface="+mj-ea"/>
                <a:ea typeface="+mj-ea"/>
              </a:rPr>
              <a:t>7</a:t>
            </a:r>
            <a:r>
              <a:rPr lang="zh-CN" altLang="en-US" dirty="0">
                <a:solidFill>
                  <a:srgbClr val="000000"/>
                </a:solidFill>
                <a:latin typeface="+mj-ea"/>
                <a:ea typeface="+mj-ea"/>
              </a:rPr>
              <a:t>块石头的罐子，其中</a:t>
            </a:r>
            <a:r>
              <a:rPr lang="en-US" altLang="zh-CN" dirty="0">
                <a:solidFill>
                  <a:srgbClr val="000000"/>
                </a:solidFill>
                <a:latin typeface="+mj-ea"/>
                <a:ea typeface="+mj-ea"/>
              </a:rPr>
              <a:t>3</a:t>
            </a:r>
            <a:r>
              <a:rPr lang="zh-CN" altLang="en-US" dirty="0">
                <a:solidFill>
                  <a:srgbClr val="000000"/>
                </a:solidFill>
                <a:latin typeface="+mj-ea"/>
                <a:ea typeface="+mj-ea"/>
              </a:rPr>
              <a:t>块是灰色的，</a:t>
            </a:r>
            <a:r>
              <a:rPr lang="en-US" altLang="zh-CN" dirty="0">
                <a:solidFill>
                  <a:srgbClr val="000000"/>
                </a:solidFill>
                <a:latin typeface="+mj-ea"/>
                <a:ea typeface="+mj-ea"/>
              </a:rPr>
              <a:t>4</a:t>
            </a:r>
            <a:r>
              <a:rPr lang="zh-CN" altLang="en-US" dirty="0">
                <a:solidFill>
                  <a:srgbClr val="000000"/>
                </a:solidFill>
                <a:latin typeface="+mj-ea"/>
                <a:ea typeface="+mj-ea"/>
              </a:rPr>
              <a:t>块是黑色</a:t>
            </a:r>
            <a:r>
              <a:rPr lang="zh-CN" altLang="en-US" dirty="0" smtClean="0">
                <a:solidFill>
                  <a:srgbClr val="000000"/>
                </a:solidFill>
                <a:latin typeface="+mj-ea"/>
                <a:ea typeface="+mj-ea"/>
              </a:rPr>
              <a:t>的。</a:t>
            </a:r>
            <a:endParaRPr lang="en-US" altLang="zh-CN" dirty="0" smtClean="0">
              <a:solidFill>
                <a:srgbClr val="000000"/>
              </a:solidFill>
              <a:latin typeface="+mj-ea"/>
              <a:ea typeface="+mj-ea"/>
            </a:endParaRPr>
          </a:p>
          <a:p>
            <a:pPr>
              <a:lnSpc>
                <a:spcPct val="150000"/>
              </a:lnSpc>
            </a:pPr>
            <a:r>
              <a:rPr lang="zh-CN" altLang="en-US" dirty="0" smtClean="0">
                <a:solidFill>
                  <a:srgbClr val="000000"/>
                </a:solidFill>
                <a:latin typeface="+mj-ea"/>
                <a:ea typeface="+mj-ea"/>
              </a:rPr>
              <a:t>求：如</a:t>
            </a:r>
            <a:r>
              <a:rPr lang="zh-CN" altLang="en-US" dirty="0">
                <a:solidFill>
                  <a:srgbClr val="000000"/>
                </a:solidFill>
                <a:latin typeface="+mj-ea"/>
                <a:ea typeface="+mj-ea"/>
              </a:rPr>
              <a:t>果从罐子中随机取出一块石头，那么是灰色石头的可能性是多少？</a:t>
            </a:r>
            <a:endParaRPr lang="zh-CN" altLang="en-US" dirty="0">
              <a:latin typeface="+mj-ea"/>
              <a:ea typeface="+mj-ea"/>
            </a:endParaRPr>
          </a:p>
        </p:txBody>
      </p:sp>
      <p:sp>
        <p:nvSpPr>
          <p:cNvPr id="6" name="矩形 5"/>
          <p:cNvSpPr/>
          <p:nvPr/>
        </p:nvSpPr>
        <p:spPr>
          <a:xfrm>
            <a:off x="693115" y="4581128"/>
            <a:ext cx="7704856" cy="1338828"/>
          </a:xfrm>
          <a:prstGeom prst="rect">
            <a:avLst/>
          </a:prstGeom>
        </p:spPr>
        <p:txBody>
          <a:bodyPr wrap="square">
            <a:spAutoFit/>
          </a:bodyPr>
          <a:lstStyle/>
          <a:p>
            <a:pPr>
              <a:lnSpc>
                <a:spcPct val="150000"/>
              </a:lnSpc>
            </a:pPr>
            <a:r>
              <a:rPr lang="zh-CN" altLang="en-US" dirty="0">
                <a:latin typeface="+mj-ea"/>
                <a:ea typeface="+mj-ea"/>
              </a:rPr>
              <a:t>使用P(gray)来表示取到灰色石头的概率，其概率值可以通过灰色石头数目除以总的石头数目来得</a:t>
            </a:r>
            <a:r>
              <a:rPr lang="zh-CN" altLang="en-US" dirty="0" smtClean="0">
                <a:latin typeface="+mj-ea"/>
                <a:ea typeface="+mj-ea"/>
              </a:rPr>
              <a:t>到：</a:t>
            </a:r>
            <a:endParaRPr lang="en-US" altLang="zh-CN" dirty="0" smtClean="0">
              <a:latin typeface="+mj-ea"/>
              <a:ea typeface="+mj-ea"/>
            </a:endParaRPr>
          </a:p>
          <a:p>
            <a:pPr>
              <a:lnSpc>
                <a:spcPct val="150000"/>
              </a:lnSpc>
            </a:pPr>
            <a:r>
              <a:rPr lang="en-US" altLang="zh-CN" b="1" dirty="0" smtClean="0">
                <a:latin typeface="+mj-ea"/>
                <a:ea typeface="+mj-ea"/>
              </a:rPr>
              <a:t>P(gray) = 3 / 7 </a:t>
            </a:r>
            <a:endParaRPr lang="zh-CN" altLang="en-US" b="1" dirty="0">
              <a:latin typeface="+mj-ea"/>
              <a:ea typeface="+mj-ea"/>
            </a:endParaRPr>
          </a:p>
        </p:txBody>
      </p:sp>
      <p:pic>
        <p:nvPicPr>
          <p:cNvPr id="7" name="图片 6"/>
          <p:cNvPicPr>
            <a:picLocks noChangeAspect="1"/>
          </p:cNvPicPr>
          <p:nvPr/>
        </p:nvPicPr>
        <p:blipFill>
          <a:blip r:embed="rId3"/>
          <a:stretch>
            <a:fillRect/>
          </a:stretch>
        </p:blipFill>
        <p:spPr>
          <a:xfrm>
            <a:off x="3583615" y="3033471"/>
            <a:ext cx="1904762" cy="933333"/>
          </a:xfrm>
          <a:prstGeom prst="rect">
            <a:avLst/>
          </a:prstGeom>
        </p:spPr>
      </p:pic>
    </p:spTree>
    <p:extLst>
      <p:ext uri="{BB962C8B-B14F-4D97-AF65-F5344CB8AC3E}">
        <p14:creationId xmlns:p14="http://schemas.microsoft.com/office/powerpoint/2010/main" val="543988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with content">
  <a:themeElements>
    <a:clrScheme name="Custom 218">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pt主题" id="{5B3CFE8A-C452-407A-B64B-92B95BEAA7C4}" vid="{12AFE5CA-0EFF-4F9A-9522-31A72D4AD157}"/>
    </a:ext>
  </a:extLst>
</a:theme>
</file>

<file path=ppt/theme/theme3.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7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9_自定义设计方案">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10_自定义设计方案">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11_自定义设计方案">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6822</TotalTime>
  <Words>4046</Words>
  <Application>Microsoft Office PowerPoint</Application>
  <PresentationFormat>全屏显示(4:3)</PresentationFormat>
  <Paragraphs>463</Paragraphs>
  <Slides>57</Slides>
  <Notes>54</Notes>
  <HiddenSlides>0</HiddenSlides>
  <MMClips>0</MMClips>
  <ScaleCrop>false</ScaleCrop>
  <HeadingPairs>
    <vt:vector size="4" baseType="variant">
      <vt:variant>
        <vt:lpstr>主题</vt:lpstr>
      </vt:variant>
      <vt:variant>
        <vt:i4>8</vt:i4>
      </vt:variant>
      <vt:variant>
        <vt:lpstr>幻灯片标题</vt:lpstr>
      </vt:variant>
      <vt:variant>
        <vt:i4>57</vt:i4>
      </vt:variant>
    </vt:vector>
  </HeadingPairs>
  <TitlesOfParts>
    <vt:vector size="65" baseType="lpstr">
      <vt:lpstr>Title with content</vt:lpstr>
      <vt:lpstr>ppt主题</vt:lpstr>
      <vt:lpstr>6_自定义设计方案</vt:lpstr>
      <vt:lpstr>7_自定义设计方案</vt:lpstr>
      <vt:lpstr>8_自定义设计方案</vt:lpstr>
      <vt:lpstr>9_自定义设计方案</vt:lpstr>
      <vt:lpstr>10_自定义设计方案</vt:lpstr>
      <vt:lpstr>11_自定义设计方案</vt:lpstr>
      <vt:lpstr>机器学习-朴素贝叶斯算法</vt:lpstr>
      <vt:lpstr>主要内容</vt:lpstr>
      <vt:lpstr>1. 主要内容</vt:lpstr>
      <vt:lpstr> 1. 主要知识内容</vt:lpstr>
      <vt:lpstr>2. 学习路径</vt:lpstr>
      <vt:lpstr> 2. 学习路径</vt:lpstr>
      <vt:lpstr>3. 朴素贝叶斯算法概述</vt:lpstr>
      <vt:lpstr> 3.1  托马斯.贝叶斯介绍</vt:lpstr>
      <vt:lpstr> 3.2  条件概率</vt:lpstr>
      <vt:lpstr> 3.2  条件概率（1）</vt:lpstr>
      <vt:lpstr> 3.2  条件概率（计算公式）</vt:lpstr>
      <vt:lpstr> 3.2  条件概率（贝叶斯准则）</vt:lpstr>
      <vt:lpstr> 3.2  条件概率（贝叶斯准则）</vt:lpstr>
      <vt:lpstr> 3.2 使用条件概率来分类</vt:lpstr>
      <vt:lpstr>4. 朴素贝叶斯算法应用流程</vt:lpstr>
      <vt:lpstr> 3. 朴素贝叶斯算法应用流程</vt:lpstr>
      <vt:lpstr>5. 案例与任务 （step by step）</vt:lpstr>
      <vt:lpstr>5. 1 任务-1 （最小可用朴素贝叶斯算法）</vt:lpstr>
      <vt:lpstr> 5.1 需求说明</vt:lpstr>
      <vt:lpstr> 5.2 实现步骤</vt:lpstr>
      <vt:lpstr>5.3 准备数据</vt:lpstr>
      <vt:lpstr> 5.3.1 准备数据：从文本中构建词向量</vt:lpstr>
      <vt:lpstr> 5.3.2 准备数据：创建实验样本数据</vt:lpstr>
      <vt:lpstr> 5.3.3 准备数据：创建词汇表</vt:lpstr>
      <vt:lpstr> 5.3.4 准备数据：将词汇表转换成向量</vt:lpstr>
      <vt:lpstr>训练算法</vt:lpstr>
      <vt:lpstr> 5.4.1 训练算法：从词向量计算概率</vt:lpstr>
      <vt:lpstr> 5.4.2 训练算法：计算概率方法</vt:lpstr>
      <vt:lpstr> 5.4.3 训练算法：伪代码说明</vt:lpstr>
      <vt:lpstr> 5.4.4 训练算法：实现步骤</vt:lpstr>
      <vt:lpstr>优化训练算法</vt:lpstr>
      <vt:lpstr>5.5 根据现实情况修改分类器</vt:lpstr>
      <vt:lpstr>构建分类器</vt:lpstr>
      <vt:lpstr>5.6 构建分类器</vt:lpstr>
      <vt:lpstr>5.7 测试朴素贝叶斯</vt:lpstr>
      <vt:lpstr>准备数据 词袋模型</vt:lpstr>
      <vt:lpstr>5.8 词集与词袋模型</vt:lpstr>
      <vt:lpstr>5.8 构建词袋模型</vt:lpstr>
      <vt:lpstr>6. 示例 (垃圾邮件过滤器)</vt:lpstr>
      <vt:lpstr> 6.1 测试垃圾邮件</vt:lpstr>
      <vt:lpstr> 6.2 准备数据：切分文本</vt:lpstr>
      <vt:lpstr> 6.3 垃圾邮件测试函数</vt:lpstr>
      <vt:lpstr> 6.3 垃圾邮件测试函数</vt:lpstr>
      <vt:lpstr> 6.3 垃圾邮件测试函数</vt:lpstr>
      <vt:lpstr> 6.4 垃圾邮件测试结果说明</vt:lpstr>
      <vt:lpstr>7. 示例 (个人广告获取区域倾向)</vt:lpstr>
      <vt:lpstr> 7.1个人广告获取区域倾向</vt:lpstr>
      <vt:lpstr> 7.1 个人广告获取区域倾向</vt:lpstr>
      <vt:lpstr> 7.1 收集数据：导入RSS源</vt:lpstr>
      <vt:lpstr> 7.3 RSS源分类器及高频词去除函数</vt:lpstr>
      <vt:lpstr> 7.3 RSS源词汇表及训练测试模型</vt:lpstr>
      <vt:lpstr> 7.4 训练结果及正确率说明</vt:lpstr>
      <vt:lpstr> 7.5 分析数据：显示地域相关的用词</vt:lpstr>
      <vt:lpstr> 7.5 总结与拓展</vt:lpstr>
      <vt:lpstr>6. 总结</vt:lpstr>
      <vt:lpstr>6. 总结</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 Liu</dc:creator>
  <cp:lastModifiedBy>Administrator</cp:lastModifiedBy>
  <cp:revision>651</cp:revision>
  <dcterms:created xsi:type="dcterms:W3CDTF">2013-02-28T06:58:20Z</dcterms:created>
  <dcterms:modified xsi:type="dcterms:W3CDTF">2018-01-29T02:39:48Z</dcterms:modified>
</cp:coreProperties>
</file>