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333" r:id="rId13"/>
    <p:sldId id="344" r:id="rId14"/>
    <p:sldId id="353" r:id="rId15"/>
    <p:sldId id="354" r:id="rId16"/>
    <p:sldId id="355" r:id="rId17"/>
    <p:sldId id="351" r:id="rId18"/>
    <p:sldId id="356" r:id="rId19"/>
    <p:sldId id="357" r:id="rId20"/>
    <p:sldId id="362" r:id="rId21"/>
    <p:sldId id="358" r:id="rId22"/>
    <p:sldId id="359" r:id="rId23"/>
    <p:sldId id="352" r:id="rId24"/>
    <p:sldId id="367" r:id="rId25"/>
    <p:sldId id="370" r:id="rId26"/>
    <p:sldId id="371" r:id="rId27"/>
    <p:sldId id="369" r:id="rId28"/>
    <p:sldId id="374" r:id="rId29"/>
    <p:sldId id="375" r:id="rId30"/>
    <p:sldId id="376" r:id="rId31"/>
    <p:sldId id="377" r:id="rId32"/>
    <p:sldId id="382" r:id="rId33"/>
    <p:sldId id="384" r:id="rId34"/>
    <p:sldId id="385" r:id="rId35"/>
    <p:sldId id="379" r:id="rId36"/>
    <p:sldId id="387" r:id="rId37"/>
    <p:sldId id="386" r:id="rId38"/>
    <p:sldId id="388" r:id="rId39"/>
    <p:sldId id="389" r:id="rId40"/>
    <p:sldId id="390" r:id="rId41"/>
    <p:sldId id="391" r:id="rId42"/>
    <p:sldId id="392" r:id="rId43"/>
    <p:sldId id="393" r:id="rId44"/>
    <p:sldId id="396" r:id="rId45"/>
    <p:sldId id="397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27" r:id="rId59"/>
    <p:sldId id="428" r:id="rId60"/>
    <p:sldId id="429" r:id="rId61"/>
    <p:sldId id="430" r:id="rId62"/>
    <p:sldId id="431" r:id="rId63"/>
    <p:sldId id="432" r:id="rId64"/>
    <p:sldId id="34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198"/>
        <p:guide pos="28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22.jpeg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1" Type="http://schemas.openxmlformats.org/officeDocument/2006/relationships/notesSlide" Target="../notesSlides/notesSlide11.xml"/><Relationship Id="rId20" Type="http://schemas.openxmlformats.org/officeDocument/2006/relationships/slideLayout" Target="../slideLayouts/slideLayout30.xml"/><Relationship Id="rId2" Type="http://schemas.openxmlformats.org/officeDocument/2006/relationships/image" Target="../media/image16.jpeg"/><Relationship Id="rId19" Type="http://schemas.openxmlformats.org/officeDocument/2006/relationships/image" Target="../media/image33.png"/><Relationship Id="rId18" Type="http://schemas.openxmlformats.org/officeDocument/2006/relationships/image" Target="../media/image32.png"/><Relationship Id="rId17" Type="http://schemas.openxmlformats.org/officeDocument/2006/relationships/image" Target="../media/image31.png"/><Relationship Id="rId16" Type="http://schemas.openxmlformats.org/officeDocument/2006/relationships/image" Target="../media/image30.jpeg"/><Relationship Id="rId15" Type="http://schemas.openxmlformats.org/officeDocument/2006/relationships/image" Target="../media/image29.jpeg"/><Relationship Id="rId14" Type="http://schemas.openxmlformats.org/officeDocument/2006/relationships/image" Target="../media/image28.jpeg"/><Relationship Id="rId13" Type="http://schemas.openxmlformats.org/officeDocument/2006/relationships/image" Target="../media/image27.jpeg"/><Relationship Id="rId12" Type="http://schemas.openxmlformats.org/officeDocument/2006/relationships/image" Target="../media/image26.jpeg"/><Relationship Id="rId11" Type="http://schemas.openxmlformats.org/officeDocument/2006/relationships/image" Target="../media/image25.jpeg"/><Relationship Id="rId10" Type="http://schemas.openxmlformats.org/officeDocument/2006/relationships/image" Target="../media/image24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30.xml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42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30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Relationship Id="rId3" Type="http://schemas.openxmlformats.org/officeDocument/2006/relationships/image" Target="../media/image46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7.png"/><Relationship Id="rId3" Type="http://schemas.openxmlformats.org/officeDocument/2006/relationships/image" Target="../media/image46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53.png"/><Relationship Id="rId2" Type="http://schemas.openxmlformats.org/officeDocument/2006/relationships/image" Target="../media/image67.png"/><Relationship Id="rId1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85.png"/><Relationship Id="rId5" Type="http://schemas.openxmlformats.org/officeDocument/2006/relationships/image" Target="../media/image49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90.png"/><Relationship Id="rId2" Type="http://schemas.openxmlformats.org/officeDocument/2006/relationships/image" Target="../media/image36.png"/><Relationship Id="rId1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95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2" Type="http://schemas.openxmlformats.org/officeDocument/2006/relationships/notesSlide" Target="../notesSlides/notesSlide31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30.xml"/><Relationship Id="rId1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4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64.png"/><Relationship Id="rId1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66.png"/><Relationship Id="rId1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5.png"/><Relationship Id="rId3" Type="http://schemas.openxmlformats.org/officeDocument/2006/relationships/image" Target="../media/image124.png"/><Relationship Id="rId2" Type="http://schemas.openxmlformats.org/officeDocument/2006/relationships/image" Target="../media/image128.png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机器学习算法导论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非监督式学习</a:t>
            </a:r>
            <a:endParaRPr lang="zh-CN" altLang="en-US" dirty="0" smtClean="0"/>
          </a:p>
        </p:txBody>
      </p:sp>
      <p:sp>
        <p:nvSpPr>
          <p:cNvPr id="11" name="object 10"/>
          <p:cNvSpPr txBox="1"/>
          <p:nvPr/>
        </p:nvSpPr>
        <p:spPr>
          <a:xfrm>
            <a:off x="2136139" y="3456685"/>
            <a:ext cx="300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775" spc="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2775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1"/>
          <p:cNvSpPr txBox="1">
            <a:spLocks noGrp="1"/>
          </p:cNvSpPr>
          <p:nvPr/>
        </p:nvSpPr>
        <p:spPr>
          <a:xfrm>
            <a:off x="2816861" y="1514976"/>
            <a:ext cx="351027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Supervised</a:t>
            </a:r>
            <a:r>
              <a:rPr spc="-45" dirty="0"/>
              <a:t> </a:t>
            </a:r>
            <a:r>
              <a:rPr spc="-5" dirty="0"/>
              <a:t>Learning</a:t>
            </a:r>
            <a:endParaRPr spc="-5" dirty="0"/>
          </a:p>
        </p:txBody>
      </p:sp>
      <p:sp>
        <p:nvSpPr>
          <p:cNvPr id="13" name="object 12"/>
          <p:cNvSpPr/>
          <p:nvPr/>
        </p:nvSpPr>
        <p:spPr>
          <a:xfrm>
            <a:off x="2648854" y="2193664"/>
            <a:ext cx="171450" cy="3487420"/>
          </a:xfrm>
          <a:custGeom>
            <a:avLst/>
            <a:gdLst/>
            <a:ahLst/>
            <a:cxnLst/>
            <a:rect l="l" t="t" r="r" b="b"/>
            <a:pathLst>
              <a:path w="171450" h="3487420">
                <a:moveTo>
                  <a:pt x="171045" y="149018"/>
                </a:moveTo>
                <a:lnTo>
                  <a:pt x="169021" y="141732"/>
                </a:lnTo>
                <a:lnTo>
                  <a:pt x="85201" y="0"/>
                </a:lnTo>
                <a:lnTo>
                  <a:pt x="2905" y="141732"/>
                </a:lnTo>
                <a:lnTo>
                  <a:pt x="0" y="149018"/>
                </a:lnTo>
                <a:lnTo>
                  <a:pt x="238" y="156591"/>
                </a:lnTo>
                <a:lnTo>
                  <a:pt x="3333" y="163591"/>
                </a:lnTo>
                <a:lnTo>
                  <a:pt x="9001" y="169164"/>
                </a:lnTo>
                <a:lnTo>
                  <a:pt x="16263" y="171188"/>
                </a:lnTo>
                <a:lnTo>
                  <a:pt x="23669" y="170497"/>
                </a:lnTo>
                <a:lnTo>
                  <a:pt x="30218" y="167235"/>
                </a:lnTo>
                <a:lnTo>
                  <a:pt x="34909" y="161544"/>
                </a:lnTo>
                <a:lnTo>
                  <a:pt x="66913" y="106991"/>
                </a:lnTo>
                <a:lnTo>
                  <a:pt x="66913" y="38100"/>
                </a:lnTo>
                <a:lnTo>
                  <a:pt x="105013" y="38100"/>
                </a:lnTo>
                <a:lnTo>
                  <a:pt x="105013" y="108381"/>
                </a:lnTo>
                <a:lnTo>
                  <a:pt x="135493" y="161544"/>
                </a:lnTo>
                <a:lnTo>
                  <a:pt x="140827" y="167235"/>
                </a:lnTo>
                <a:lnTo>
                  <a:pt x="147304" y="170497"/>
                </a:lnTo>
                <a:lnTo>
                  <a:pt x="154352" y="171188"/>
                </a:lnTo>
                <a:lnTo>
                  <a:pt x="161401" y="169164"/>
                </a:lnTo>
                <a:lnTo>
                  <a:pt x="167092" y="163591"/>
                </a:lnTo>
                <a:lnTo>
                  <a:pt x="170354" y="156591"/>
                </a:lnTo>
                <a:lnTo>
                  <a:pt x="171045" y="149018"/>
                </a:lnTo>
                <a:close/>
              </a:path>
              <a:path w="171450" h="3487420">
                <a:moveTo>
                  <a:pt x="105013" y="108381"/>
                </a:moveTo>
                <a:lnTo>
                  <a:pt x="105013" y="38100"/>
                </a:lnTo>
                <a:lnTo>
                  <a:pt x="66913" y="38100"/>
                </a:lnTo>
                <a:lnTo>
                  <a:pt x="66913" y="106991"/>
                </a:lnTo>
                <a:lnTo>
                  <a:pt x="69961" y="101796"/>
                </a:lnTo>
                <a:lnTo>
                  <a:pt x="69961" y="47244"/>
                </a:lnTo>
                <a:lnTo>
                  <a:pt x="101965" y="47244"/>
                </a:lnTo>
                <a:lnTo>
                  <a:pt x="101965" y="103064"/>
                </a:lnTo>
                <a:lnTo>
                  <a:pt x="105013" y="108381"/>
                </a:lnTo>
                <a:close/>
              </a:path>
              <a:path w="171450" h="3487420">
                <a:moveTo>
                  <a:pt x="105013" y="3486918"/>
                </a:moveTo>
                <a:lnTo>
                  <a:pt x="105013" y="108381"/>
                </a:lnTo>
                <a:lnTo>
                  <a:pt x="85779" y="74833"/>
                </a:lnTo>
                <a:lnTo>
                  <a:pt x="66913" y="106991"/>
                </a:lnTo>
                <a:lnTo>
                  <a:pt x="66913" y="3486918"/>
                </a:lnTo>
                <a:lnTo>
                  <a:pt x="105013" y="3486918"/>
                </a:lnTo>
                <a:close/>
              </a:path>
              <a:path w="171450" h="3487420">
                <a:moveTo>
                  <a:pt x="101965" y="47244"/>
                </a:moveTo>
                <a:lnTo>
                  <a:pt x="69961" y="47244"/>
                </a:lnTo>
                <a:lnTo>
                  <a:pt x="85779" y="74833"/>
                </a:lnTo>
                <a:lnTo>
                  <a:pt x="101965" y="47244"/>
                </a:lnTo>
                <a:close/>
              </a:path>
              <a:path w="171450" h="3487420">
                <a:moveTo>
                  <a:pt x="85779" y="74833"/>
                </a:moveTo>
                <a:lnTo>
                  <a:pt x="69961" y="47244"/>
                </a:lnTo>
                <a:lnTo>
                  <a:pt x="69961" y="101796"/>
                </a:lnTo>
                <a:lnTo>
                  <a:pt x="85779" y="74833"/>
                </a:lnTo>
                <a:close/>
              </a:path>
              <a:path w="171450" h="3487420">
                <a:moveTo>
                  <a:pt x="101965" y="103064"/>
                </a:moveTo>
                <a:lnTo>
                  <a:pt x="101965" y="47244"/>
                </a:lnTo>
                <a:lnTo>
                  <a:pt x="85779" y="74833"/>
                </a:lnTo>
                <a:lnTo>
                  <a:pt x="101965" y="10306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3"/>
          <p:cNvSpPr/>
          <p:nvPr/>
        </p:nvSpPr>
        <p:spPr>
          <a:xfrm>
            <a:off x="2545080" y="5328038"/>
            <a:ext cx="3900170" cy="171450"/>
          </a:xfrm>
          <a:custGeom>
            <a:avLst/>
            <a:gdLst/>
            <a:ahLst/>
            <a:cxnLst/>
            <a:rect l="l" t="t" r="r" b="b"/>
            <a:pathLst>
              <a:path w="3900170" h="171450">
                <a:moveTo>
                  <a:pt x="3824097" y="85844"/>
                </a:moveTo>
                <a:lnTo>
                  <a:pt x="3790326" y="66032"/>
                </a:lnTo>
                <a:lnTo>
                  <a:pt x="0" y="66032"/>
                </a:lnTo>
                <a:lnTo>
                  <a:pt x="0" y="104132"/>
                </a:lnTo>
                <a:lnTo>
                  <a:pt x="3792924" y="104132"/>
                </a:lnTo>
                <a:lnTo>
                  <a:pt x="3824097" y="85844"/>
                </a:lnTo>
                <a:close/>
              </a:path>
              <a:path w="3900170" h="171450">
                <a:moveTo>
                  <a:pt x="3899916" y="85844"/>
                </a:moveTo>
                <a:lnTo>
                  <a:pt x="3756660" y="2024"/>
                </a:lnTo>
                <a:lnTo>
                  <a:pt x="3749611" y="0"/>
                </a:lnTo>
                <a:lnTo>
                  <a:pt x="3742563" y="690"/>
                </a:lnTo>
                <a:lnTo>
                  <a:pt x="3736086" y="3952"/>
                </a:lnTo>
                <a:lnTo>
                  <a:pt x="3730752" y="9644"/>
                </a:lnTo>
                <a:lnTo>
                  <a:pt x="3728728" y="16692"/>
                </a:lnTo>
                <a:lnTo>
                  <a:pt x="3729418" y="23741"/>
                </a:lnTo>
                <a:lnTo>
                  <a:pt x="3732680" y="30218"/>
                </a:lnTo>
                <a:lnTo>
                  <a:pt x="3738372" y="35552"/>
                </a:lnTo>
                <a:lnTo>
                  <a:pt x="3790326" y="66032"/>
                </a:lnTo>
                <a:lnTo>
                  <a:pt x="3861816" y="66032"/>
                </a:lnTo>
                <a:lnTo>
                  <a:pt x="3861816" y="107731"/>
                </a:lnTo>
                <a:lnTo>
                  <a:pt x="3899916" y="85844"/>
                </a:lnTo>
                <a:close/>
              </a:path>
              <a:path w="3900170" h="171450">
                <a:moveTo>
                  <a:pt x="3861816" y="107731"/>
                </a:moveTo>
                <a:lnTo>
                  <a:pt x="3861816" y="104132"/>
                </a:lnTo>
                <a:lnTo>
                  <a:pt x="3792924" y="104132"/>
                </a:lnTo>
                <a:lnTo>
                  <a:pt x="3738372" y="136136"/>
                </a:lnTo>
                <a:lnTo>
                  <a:pt x="3732680" y="140827"/>
                </a:lnTo>
                <a:lnTo>
                  <a:pt x="3729418" y="147375"/>
                </a:lnTo>
                <a:lnTo>
                  <a:pt x="3728728" y="154781"/>
                </a:lnTo>
                <a:lnTo>
                  <a:pt x="3730752" y="162044"/>
                </a:lnTo>
                <a:lnTo>
                  <a:pt x="3736086" y="167711"/>
                </a:lnTo>
                <a:lnTo>
                  <a:pt x="3742563" y="170807"/>
                </a:lnTo>
                <a:lnTo>
                  <a:pt x="3749611" y="171045"/>
                </a:lnTo>
                <a:lnTo>
                  <a:pt x="3756660" y="168140"/>
                </a:lnTo>
                <a:lnTo>
                  <a:pt x="3861816" y="107731"/>
                </a:lnTo>
                <a:close/>
              </a:path>
              <a:path w="3900170" h="171450">
                <a:moveTo>
                  <a:pt x="3861816" y="104132"/>
                </a:moveTo>
                <a:lnTo>
                  <a:pt x="3861816" y="66032"/>
                </a:lnTo>
                <a:lnTo>
                  <a:pt x="3790326" y="66032"/>
                </a:lnTo>
                <a:lnTo>
                  <a:pt x="3824097" y="85844"/>
                </a:lnTo>
                <a:lnTo>
                  <a:pt x="3852672" y="69080"/>
                </a:lnTo>
                <a:lnTo>
                  <a:pt x="3852672" y="104132"/>
                </a:lnTo>
                <a:lnTo>
                  <a:pt x="3861816" y="104132"/>
                </a:lnTo>
                <a:close/>
              </a:path>
              <a:path w="3900170" h="171450">
                <a:moveTo>
                  <a:pt x="3852672" y="104132"/>
                </a:moveTo>
                <a:lnTo>
                  <a:pt x="3852672" y="102608"/>
                </a:lnTo>
                <a:lnTo>
                  <a:pt x="3824097" y="85844"/>
                </a:lnTo>
                <a:lnTo>
                  <a:pt x="3792924" y="104132"/>
                </a:lnTo>
                <a:lnTo>
                  <a:pt x="3852672" y="104132"/>
                </a:lnTo>
                <a:close/>
              </a:path>
              <a:path w="3900170" h="171450">
                <a:moveTo>
                  <a:pt x="3852672" y="102608"/>
                </a:moveTo>
                <a:lnTo>
                  <a:pt x="3852672" y="69080"/>
                </a:lnTo>
                <a:lnTo>
                  <a:pt x="3824097" y="85844"/>
                </a:lnTo>
                <a:lnTo>
                  <a:pt x="3852672" y="1026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4"/>
          <p:cNvSpPr txBox="1"/>
          <p:nvPr/>
        </p:nvSpPr>
        <p:spPr>
          <a:xfrm>
            <a:off x="4537962" y="5645402"/>
            <a:ext cx="3003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775" spc="7" baseline="-21000" dirty="0">
                <a:latin typeface="Calibri" panose="020F0502020204030204"/>
                <a:cs typeface="Calibri" panose="020F0502020204030204"/>
              </a:rPr>
              <a:t>1</a:t>
            </a:r>
            <a:endParaRPr sz="2775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"/>
          <p:cNvSpPr/>
          <p:nvPr/>
        </p:nvSpPr>
        <p:spPr>
          <a:xfrm>
            <a:off x="3563874" y="4668012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341376" y="187452"/>
                </a:moveTo>
                <a:lnTo>
                  <a:pt x="341376" y="169164"/>
                </a:lnTo>
                <a:lnTo>
                  <a:pt x="338328" y="135636"/>
                </a:lnTo>
                <a:lnTo>
                  <a:pt x="320040" y="88392"/>
                </a:lnTo>
                <a:lnTo>
                  <a:pt x="291084" y="48768"/>
                </a:lnTo>
                <a:lnTo>
                  <a:pt x="251460" y="19812"/>
                </a:lnTo>
                <a:lnTo>
                  <a:pt x="219456" y="7620"/>
                </a:lnTo>
                <a:lnTo>
                  <a:pt x="204216" y="3048"/>
                </a:lnTo>
                <a:lnTo>
                  <a:pt x="187452" y="0"/>
                </a:lnTo>
                <a:lnTo>
                  <a:pt x="152400" y="0"/>
                </a:lnTo>
                <a:lnTo>
                  <a:pt x="135636" y="3048"/>
                </a:lnTo>
                <a:lnTo>
                  <a:pt x="118872" y="7620"/>
                </a:lnTo>
                <a:lnTo>
                  <a:pt x="102108" y="13716"/>
                </a:lnTo>
                <a:lnTo>
                  <a:pt x="88392" y="21336"/>
                </a:lnTo>
                <a:lnTo>
                  <a:pt x="73152" y="28956"/>
                </a:lnTo>
                <a:lnTo>
                  <a:pt x="38100" y="62484"/>
                </a:lnTo>
                <a:lnTo>
                  <a:pt x="12192" y="105156"/>
                </a:lnTo>
                <a:lnTo>
                  <a:pt x="0" y="153924"/>
                </a:lnTo>
                <a:lnTo>
                  <a:pt x="0" y="188976"/>
                </a:lnTo>
                <a:lnTo>
                  <a:pt x="19812" y="252984"/>
                </a:lnTo>
                <a:lnTo>
                  <a:pt x="44196" y="285641"/>
                </a:lnTo>
                <a:lnTo>
                  <a:pt x="44196" y="156972"/>
                </a:lnTo>
                <a:lnTo>
                  <a:pt x="53340" y="120396"/>
                </a:lnTo>
                <a:lnTo>
                  <a:pt x="65532" y="99060"/>
                </a:lnTo>
                <a:lnTo>
                  <a:pt x="73152" y="89916"/>
                </a:lnTo>
                <a:lnTo>
                  <a:pt x="82296" y="80772"/>
                </a:lnTo>
                <a:lnTo>
                  <a:pt x="89916" y="71628"/>
                </a:lnTo>
                <a:lnTo>
                  <a:pt x="121920" y="53340"/>
                </a:lnTo>
                <a:lnTo>
                  <a:pt x="134112" y="48768"/>
                </a:lnTo>
                <a:lnTo>
                  <a:pt x="146304" y="45720"/>
                </a:lnTo>
                <a:lnTo>
                  <a:pt x="158496" y="44196"/>
                </a:lnTo>
                <a:lnTo>
                  <a:pt x="184404" y="44196"/>
                </a:lnTo>
                <a:lnTo>
                  <a:pt x="208788" y="50292"/>
                </a:lnTo>
                <a:lnTo>
                  <a:pt x="220980" y="54864"/>
                </a:lnTo>
                <a:lnTo>
                  <a:pt x="231648" y="59436"/>
                </a:lnTo>
                <a:lnTo>
                  <a:pt x="242316" y="67056"/>
                </a:lnTo>
                <a:lnTo>
                  <a:pt x="251460" y="73152"/>
                </a:lnTo>
                <a:lnTo>
                  <a:pt x="260604" y="82296"/>
                </a:lnTo>
                <a:lnTo>
                  <a:pt x="275844" y="100584"/>
                </a:lnTo>
                <a:lnTo>
                  <a:pt x="288036" y="121920"/>
                </a:lnTo>
                <a:lnTo>
                  <a:pt x="297180" y="158496"/>
                </a:lnTo>
                <a:lnTo>
                  <a:pt x="297180" y="285858"/>
                </a:lnTo>
                <a:lnTo>
                  <a:pt x="303276" y="278892"/>
                </a:lnTo>
                <a:lnTo>
                  <a:pt x="321564" y="251460"/>
                </a:lnTo>
                <a:lnTo>
                  <a:pt x="333756" y="220980"/>
                </a:lnTo>
                <a:lnTo>
                  <a:pt x="338328" y="204216"/>
                </a:lnTo>
                <a:lnTo>
                  <a:pt x="341376" y="187452"/>
                </a:lnTo>
                <a:close/>
              </a:path>
              <a:path w="341629" h="341630">
                <a:moveTo>
                  <a:pt x="297180" y="285858"/>
                </a:moveTo>
                <a:lnTo>
                  <a:pt x="297180" y="172212"/>
                </a:lnTo>
                <a:lnTo>
                  <a:pt x="294132" y="196596"/>
                </a:lnTo>
                <a:lnTo>
                  <a:pt x="291084" y="210312"/>
                </a:lnTo>
                <a:lnTo>
                  <a:pt x="281940" y="231648"/>
                </a:lnTo>
                <a:lnTo>
                  <a:pt x="266700" y="252984"/>
                </a:lnTo>
                <a:lnTo>
                  <a:pt x="249936" y="269748"/>
                </a:lnTo>
                <a:lnTo>
                  <a:pt x="240792" y="275844"/>
                </a:lnTo>
                <a:lnTo>
                  <a:pt x="230124" y="283464"/>
                </a:lnTo>
                <a:lnTo>
                  <a:pt x="219456" y="288036"/>
                </a:lnTo>
                <a:lnTo>
                  <a:pt x="207264" y="292608"/>
                </a:lnTo>
                <a:lnTo>
                  <a:pt x="195072" y="295656"/>
                </a:lnTo>
                <a:lnTo>
                  <a:pt x="182880" y="297180"/>
                </a:lnTo>
                <a:lnTo>
                  <a:pt x="156972" y="297180"/>
                </a:lnTo>
                <a:lnTo>
                  <a:pt x="143256" y="294132"/>
                </a:lnTo>
                <a:lnTo>
                  <a:pt x="131064" y="291084"/>
                </a:lnTo>
                <a:lnTo>
                  <a:pt x="120396" y="286512"/>
                </a:lnTo>
                <a:lnTo>
                  <a:pt x="108204" y="281940"/>
                </a:lnTo>
                <a:lnTo>
                  <a:pt x="99060" y="275844"/>
                </a:lnTo>
                <a:lnTo>
                  <a:pt x="88392" y="268224"/>
                </a:lnTo>
                <a:lnTo>
                  <a:pt x="80772" y="259080"/>
                </a:lnTo>
                <a:lnTo>
                  <a:pt x="71628" y="249936"/>
                </a:lnTo>
                <a:lnTo>
                  <a:pt x="48768" y="207264"/>
                </a:lnTo>
                <a:lnTo>
                  <a:pt x="44196" y="182880"/>
                </a:lnTo>
                <a:lnTo>
                  <a:pt x="44196" y="285641"/>
                </a:lnTo>
                <a:lnTo>
                  <a:pt x="89916" y="321564"/>
                </a:lnTo>
                <a:lnTo>
                  <a:pt x="137160" y="338328"/>
                </a:lnTo>
                <a:lnTo>
                  <a:pt x="153924" y="341376"/>
                </a:lnTo>
                <a:lnTo>
                  <a:pt x="188976" y="341376"/>
                </a:lnTo>
                <a:lnTo>
                  <a:pt x="237744" y="327660"/>
                </a:lnTo>
                <a:lnTo>
                  <a:pt x="280416" y="301752"/>
                </a:lnTo>
                <a:lnTo>
                  <a:pt x="292608" y="291084"/>
                </a:lnTo>
                <a:lnTo>
                  <a:pt x="297180" y="285858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3"/>
          <p:cNvSpPr/>
          <p:nvPr/>
        </p:nvSpPr>
        <p:spPr>
          <a:xfrm>
            <a:off x="3247644" y="438010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341376" y="187452"/>
                </a:moveTo>
                <a:lnTo>
                  <a:pt x="341376" y="169164"/>
                </a:lnTo>
                <a:lnTo>
                  <a:pt x="338328" y="135636"/>
                </a:lnTo>
                <a:lnTo>
                  <a:pt x="320040" y="88392"/>
                </a:lnTo>
                <a:lnTo>
                  <a:pt x="291084" y="48768"/>
                </a:lnTo>
                <a:lnTo>
                  <a:pt x="251460" y="19812"/>
                </a:lnTo>
                <a:lnTo>
                  <a:pt x="219456" y="7620"/>
                </a:lnTo>
                <a:lnTo>
                  <a:pt x="204216" y="3048"/>
                </a:lnTo>
                <a:lnTo>
                  <a:pt x="187452" y="0"/>
                </a:lnTo>
                <a:lnTo>
                  <a:pt x="169164" y="0"/>
                </a:lnTo>
                <a:lnTo>
                  <a:pt x="135636" y="3048"/>
                </a:lnTo>
                <a:lnTo>
                  <a:pt x="118872" y="7620"/>
                </a:lnTo>
                <a:lnTo>
                  <a:pt x="102108" y="13716"/>
                </a:lnTo>
                <a:lnTo>
                  <a:pt x="88392" y="21336"/>
                </a:lnTo>
                <a:lnTo>
                  <a:pt x="73152" y="28956"/>
                </a:lnTo>
                <a:lnTo>
                  <a:pt x="38100" y="62484"/>
                </a:lnTo>
                <a:lnTo>
                  <a:pt x="12192" y="105156"/>
                </a:lnTo>
                <a:lnTo>
                  <a:pt x="0" y="153924"/>
                </a:lnTo>
                <a:lnTo>
                  <a:pt x="0" y="188976"/>
                </a:lnTo>
                <a:lnTo>
                  <a:pt x="13716" y="239268"/>
                </a:lnTo>
                <a:lnTo>
                  <a:pt x="44196" y="285641"/>
                </a:lnTo>
                <a:lnTo>
                  <a:pt x="44196" y="156972"/>
                </a:lnTo>
                <a:lnTo>
                  <a:pt x="53340" y="120396"/>
                </a:lnTo>
                <a:lnTo>
                  <a:pt x="89916" y="73152"/>
                </a:lnTo>
                <a:lnTo>
                  <a:pt x="158496" y="44196"/>
                </a:lnTo>
                <a:lnTo>
                  <a:pt x="172212" y="44196"/>
                </a:lnTo>
                <a:lnTo>
                  <a:pt x="220980" y="54864"/>
                </a:lnTo>
                <a:lnTo>
                  <a:pt x="242316" y="67056"/>
                </a:lnTo>
                <a:lnTo>
                  <a:pt x="251460" y="73152"/>
                </a:lnTo>
                <a:lnTo>
                  <a:pt x="260604" y="82296"/>
                </a:lnTo>
                <a:lnTo>
                  <a:pt x="275844" y="100584"/>
                </a:lnTo>
                <a:lnTo>
                  <a:pt x="288036" y="121920"/>
                </a:lnTo>
                <a:lnTo>
                  <a:pt x="297180" y="158496"/>
                </a:lnTo>
                <a:lnTo>
                  <a:pt x="297180" y="285858"/>
                </a:lnTo>
                <a:lnTo>
                  <a:pt x="303276" y="278892"/>
                </a:lnTo>
                <a:lnTo>
                  <a:pt x="321564" y="251460"/>
                </a:lnTo>
                <a:lnTo>
                  <a:pt x="333756" y="220980"/>
                </a:lnTo>
                <a:lnTo>
                  <a:pt x="338328" y="204216"/>
                </a:lnTo>
                <a:lnTo>
                  <a:pt x="341376" y="187452"/>
                </a:lnTo>
                <a:close/>
              </a:path>
              <a:path w="341629" h="341630">
                <a:moveTo>
                  <a:pt x="297180" y="285858"/>
                </a:moveTo>
                <a:lnTo>
                  <a:pt x="297180" y="172212"/>
                </a:lnTo>
                <a:lnTo>
                  <a:pt x="295656" y="184404"/>
                </a:lnTo>
                <a:lnTo>
                  <a:pt x="294132" y="198120"/>
                </a:lnTo>
                <a:lnTo>
                  <a:pt x="291084" y="210312"/>
                </a:lnTo>
                <a:lnTo>
                  <a:pt x="286512" y="220980"/>
                </a:lnTo>
                <a:lnTo>
                  <a:pt x="281940" y="233172"/>
                </a:lnTo>
                <a:lnTo>
                  <a:pt x="274320" y="242316"/>
                </a:lnTo>
                <a:lnTo>
                  <a:pt x="240792" y="277368"/>
                </a:lnTo>
                <a:lnTo>
                  <a:pt x="217932" y="288036"/>
                </a:lnTo>
                <a:lnTo>
                  <a:pt x="207264" y="292608"/>
                </a:lnTo>
                <a:lnTo>
                  <a:pt x="195072" y="295656"/>
                </a:lnTo>
                <a:lnTo>
                  <a:pt x="182880" y="297180"/>
                </a:lnTo>
                <a:lnTo>
                  <a:pt x="156972" y="297180"/>
                </a:lnTo>
                <a:lnTo>
                  <a:pt x="99060" y="275844"/>
                </a:lnTo>
                <a:lnTo>
                  <a:pt x="80772" y="259080"/>
                </a:lnTo>
                <a:lnTo>
                  <a:pt x="71628" y="251460"/>
                </a:lnTo>
                <a:lnTo>
                  <a:pt x="48768" y="207264"/>
                </a:lnTo>
                <a:lnTo>
                  <a:pt x="44196" y="182880"/>
                </a:lnTo>
                <a:lnTo>
                  <a:pt x="44196" y="285641"/>
                </a:lnTo>
                <a:lnTo>
                  <a:pt x="76200" y="313944"/>
                </a:lnTo>
                <a:lnTo>
                  <a:pt x="120396" y="335280"/>
                </a:lnTo>
                <a:lnTo>
                  <a:pt x="153924" y="341376"/>
                </a:lnTo>
                <a:lnTo>
                  <a:pt x="188976" y="341376"/>
                </a:lnTo>
                <a:lnTo>
                  <a:pt x="252984" y="321564"/>
                </a:lnTo>
                <a:lnTo>
                  <a:pt x="292608" y="291084"/>
                </a:lnTo>
                <a:lnTo>
                  <a:pt x="297180" y="285858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4"/>
          <p:cNvSpPr/>
          <p:nvPr/>
        </p:nvSpPr>
        <p:spPr>
          <a:xfrm>
            <a:off x="3955034" y="4415155"/>
            <a:ext cx="341630" cy="342900"/>
          </a:xfrm>
          <a:custGeom>
            <a:avLst/>
            <a:gdLst/>
            <a:ahLst/>
            <a:cxnLst/>
            <a:rect l="l" t="t" r="r" b="b"/>
            <a:pathLst>
              <a:path w="341629" h="342900">
                <a:moveTo>
                  <a:pt x="341376" y="187452"/>
                </a:moveTo>
                <a:lnTo>
                  <a:pt x="341376" y="152400"/>
                </a:lnTo>
                <a:lnTo>
                  <a:pt x="338328" y="135636"/>
                </a:lnTo>
                <a:lnTo>
                  <a:pt x="321564" y="88392"/>
                </a:lnTo>
                <a:lnTo>
                  <a:pt x="291084" y="50292"/>
                </a:lnTo>
                <a:lnTo>
                  <a:pt x="251460" y="21336"/>
                </a:lnTo>
                <a:lnTo>
                  <a:pt x="204216" y="3048"/>
                </a:lnTo>
                <a:lnTo>
                  <a:pt x="169164" y="0"/>
                </a:lnTo>
                <a:lnTo>
                  <a:pt x="152400" y="1524"/>
                </a:lnTo>
                <a:lnTo>
                  <a:pt x="103632" y="13716"/>
                </a:lnTo>
                <a:lnTo>
                  <a:pt x="60960" y="39624"/>
                </a:lnTo>
                <a:lnTo>
                  <a:pt x="28956" y="76200"/>
                </a:lnTo>
                <a:lnTo>
                  <a:pt x="3048" y="138684"/>
                </a:lnTo>
                <a:lnTo>
                  <a:pt x="0" y="155448"/>
                </a:lnTo>
                <a:lnTo>
                  <a:pt x="0" y="172212"/>
                </a:lnTo>
                <a:lnTo>
                  <a:pt x="7620" y="224028"/>
                </a:lnTo>
                <a:lnTo>
                  <a:pt x="28956" y="268224"/>
                </a:lnTo>
                <a:lnTo>
                  <a:pt x="44196" y="286512"/>
                </a:lnTo>
                <a:lnTo>
                  <a:pt x="44196" y="170688"/>
                </a:lnTo>
                <a:lnTo>
                  <a:pt x="45720" y="156972"/>
                </a:lnTo>
                <a:lnTo>
                  <a:pt x="47244" y="144780"/>
                </a:lnTo>
                <a:lnTo>
                  <a:pt x="50292" y="132588"/>
                </a:lnTo>
                <a:lnTo>
                  <a:pt x="54864" y="121920"/>
                </a:lnTo>
                <a:lnTo>
                  <a:pt x="59436" y="109728"/>
                </a:lnTo>
                <a:lnTo>
                  <a:pt x="67056" y="99060"/>
                </a:lnTo>
                <a:lnTo>
                  <a:pt x="73152" y="89916"/>
                </a:lnTo>
                <a:lnTo>
                  <a:pt x="82296" y="80772"/>
                </a:lnTo>
                <a:lnTo>
                  <a:pt x="121920" y="54864"/>
                </a:lnTo>
                <a:lnTo>
                  <a:pt x="172212" y="44196"/>
                </a:lnTo>
                <a:lnTo>
                  <a:pt x="184404" y="45720"/>
                </a:lnTo>
                <a:lnTo>
                  <a:pt x="198120" y="47244"/>
                </a:lnTo>
                <a:lnTo>
                  <a:pt x="242316" y="67056"/>
                </a:lnTo>
                <a:lnTo>
                  <a:pt x="277368" y="102108"/>
                </a:lnTo>
                <a:lnTo>
                  <a:pt x="295656" y="146304"/>
                </a:lnTo>
                <a:lnTo>
                  <a:pt x="297180" y="160020"/>
                </a:lnTo>
                <a:lnTo>
                  <a:pt x="297180" y="285858"/>
                </a:lnTo>
                <a:lnTo>
                  <a:pt x="313944" y="266700"/>
                </a:lnTo>
                <a:lnTo>
                  <a:pt x="321564" y="251460"/>
                </a:lnTo>
                <a:lnTo>
                  <a:pt x="329184" y="237744"/>
                </a:lnTo>
                <a:lnTo>
                  <a:pt x="335280" y="220980"/>
                </a:lnTo>
                <a:lnTo>
                  <a:pt x="341376" y="187452"/>
                </a:lnTo>
                <a:close/>
              </a:path>
              <a:path w="341629" h="342900">
                <a:moveTo>
                  <a:pt x="297180" y="285858"/>
                </a:moveTo>
                <a:lnTo>
                  <a:pt x="297180" y="185928"/>
                </a:lnTo>
                <a:lnTo>
                  <a:pt x="288036" y="222504"/>
                </a:lnTo>
                <a:lnTo>
                  <a:pt x="275844" y="243840"/>
                </a:lnTo>
                <a:lnTo>
                  <a:pt x="240792" y="277368"/>
                </a:lnTo>
                <a:lnTo>
                  <a:pt x="195072" y="295656"/>
                </a:lnTo>
                <a:lnTo>
                  <a:pt x="169164" y="298704"/>
                </a:lnTo>
                <a:lnTo>
                  <a:pt x="144780" y="295656"/>
                </a:lnTo>
                <a:lnTo>
                  <a:pt x="99060" y="275844"/>
                </a:lnTo>
                <a:lnTo>
                  <a:pt x="65532" y="240792"/>
                </a:lnTo>
                <a:lnTo>
                  <a:pt x="47244" y="196596"/>
                </a:lnTo>
                <a:lnTo>
                  <a:pt x="44196" y="182880"/>
                </a:lnTo>
                <a:lnTo>
                  <a:pt x="44196" y="286512"/>
                </a:lnTo>
                <a:lnTo>
                  <a:pt x="89916" y="323088"/>
                </a:lnTo>
                <a:lnTo>
                  <a:pt x="137160" y="339852"/>
                </a:lnTo>
                <a:lnTo>
                  <a:pt x="172212" y="342900"/>
                </a:lnTo>
                <a:lnTo>
                  <a:pt x="188976" y="341376"/>
                </a:lnTo>
                <a:lnTo>
                  <a:pt x="237744" y="329184"/>
                </a:lnTo>
                <a:lnTo>
                  <a:pt x="280416" y="303276"/>
                </a:lnTo>
                <a:lnTo>
                  <a:pt x="292608" y="291084"/>
                </a:lnTo>
                <a:lnTo>
                  <a:pt x="297180" y="285858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5"/>
          <p:cNvSpPr/>
          <p:nvPr/>
        </p:nvSpPr>
        <p:spPr>
          <a:xfrm>
            <a:off x="3627755" y="4066406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341376" y="187458"/>
                </a:moveTo>
                <a:lnTo>
                  <a:pt x="341376" y="152406"/>
                </a:lnTo>
                <a:lnTo>
                  <a:pt x="338328" y="135642"/>
                </a:lnTo>
                <a:lnTo>
                  <a:pt x="320040" y="88392"/>
                </a:lnTo>
                <a:lnTo>
                  <a:pt x="291084" y="48768"/>
                </a:lnTo>
                <a:lnTo>
                  <a:pt x="251460" y="19812"/>
                </a:lnTo>
                <a:lnTo>
                  <a:pt x="204216" y="3048"/>
                </a:lnTo>
                <a:lnTo>
                  <a:pt x="187452" y="0"/>
                </a:lnTo>
                <a:lnTo>
                  <a:pt x="169164" y="0"/>
                </a:lnTo>
                <a:lnTo>
                  <a:pt x="118872" y="7620"/>
                </a:lnTo>
                <a:lnTo>
                  <a:pt x="74676" y="28956"/>
                </a:lnTo>
                <a:lnTo>
                  <a:pt x="38100" y="62484"/>
                </a:lnTo>
                <a:lnTo>
                  <a:pt x="12192" y="105162"/>
                </a:lnTo>
                <a:lnTo>
                  <a:pt x="0" y="153930"/>
                </a:lnTo>
                <a:lnTo>
                  <a:pt x="0" y="188982"/>
                </a:lnTo>
                <a:lnTo>
                  <a:pt x="3048" y="205746"/>
                </a:lnTo>
                <a:lnTo>
                  <a:pt x="7620" y="222510"/>
                </a:lnTo>
                <a:lnTo>
                  <a:pt x="13716" y="239274"/>
                </a:lnTo>
                <a:lnTo>
                  <a:pt x="21336" y="252990"/>
                </a:lnTo>
                <a:lnTo>
                  <a:pt x="28956" y="268230"/>
                </a:lnTo>
                <a:lnTo>
                  <a:pt x="44196" y="285647"/>
                </a:lnTo>
                <a:lnTo>
                  <a:pt x="44196" y="156978"/>
                </a:lnTo>
                <a:lnTo>
                  <a:pt x="50292" y="132594"/>
                </a:lnTo>
                <a:lnTo>
                  <a:pt x="73152" y="89916"/>
                </a:lnTo>
                <a:lnTo>
                  <a:pt x="121920" y="53340"/>
                </a:lnTo>
                <a:lnTo>
                  <a:pt x="158496" y="44196"/>
                </a:lnTo>
                <a:lnTo>
                  <a:pt x="172212" y="44196"/>
                </a:lnTo>
                <a:lnTo>
                  <a:pt x="220980" y="54864"/>
                </a:lnTo>
                <a:lnTo>
                  <a:pt x="242316" y="67056"/>
                </a:lnTo>
                <a:lnTo>
                  <a:pt x="251460" y="73152"/>
                </a:lnTo>
                <a:lnTo>
                  <a:pt x="288036" y="121926"/>
                </a:lnTo>
                <a:lnTo>
                  <a:pt x="297180" y="158502"/>
                </a:lnTo>
                <a:lnTo>
                  <a:pt x="297180" y="285864"/>
                </a:lnTo>
                <a:lnTo>
                  <a:pt x="303276" y="278898"/>
                </a:lnTo>
                <a:lnTo>
                  <a:pt x="321564" y="251466"/>
                </a:lnTo>
                <a:lnTo>
                  <a:pt x="329184" y="236226"/>
                </a:lnTo>
                <a:lnTo>
                  <a:pt x="333756" y="220986"/>
                </a:lnTo>
                <a:lnTo>
                  <a:pt x="338328" y="204222"/>
                </a:lnTo>
                <a:lnTo>
                  <a:pt x="341376" y="187458"/>
                </a:lnTo>
                <a:close/>
              </a:path>
              <a:path w="341629" h="341630">
                <a:moveTo>
                  <a:pt x="297180" y="285864"/>
                </a:moveTo>
                <a:lnTo>
                  <a:pt x="297180" y="184410"/>
                </a:lnTo>
                <a:lnTo>
                  <a:pt x="294132" y="198126"/>
                </a:lnTo>
                <a:lnTo>
                  <a:pt x="291084" y="210318"/>
                </a:lnTo>
                <a:lnTo>
                  <a:pt x="281940" y="231654"/>
                </a:lnTo>
                <a:lnTo>
                  <a:pt x="274320" y="242322"/>
                </a:lnTo>
                <a:lnTo>
                  <a:pt x="268224" y="252990"/>
                </a:lnTo>
                <a:lnTo>
                  <a:pt x="259080" y="260610"/>
                </a:lnTo>
                <a:lnTo>
                  <a:pt x="249936" y="269754"/>
                </a:lnTo>
                <a:lnTo>
                  <a:pt x="240792" y="277374"/>
                </a:lnTo>
                <a:lnTo>
                  <a:pt x="195072" y="295662"/>
                </a:lnTo>
                <a:lnTo>
                  <a:pt x="182880" y="297186"/>
                </a:lnTo>
                <a:lnTo>
                  <a:pt x="156972" y="297186"/>
                </a:lnTo>
                <a:lnTo>
                  <a:pt x="144780" y="294138"/>
                </a:lnTo>
                <a:lnTo>
                  <a:pt x="131064" y="291090"/>
                </a:lnTo>
                <a:lnTo>
                  <a:pt x="120396" y="288042"/>
                </a:lnTo>
                <a:lnTo>
                  <a:pt x="99060" y="275850"/>
                </a:lnTo>
                <a:lnTo>
                  <a:pt x="89916" y="268230"/>
                </a:lnTo>
                <a:lnTo>
                  <a:pt x="80772" y="259086"/>
                </a:lnTo>
                <a:lnTo>
                  <a:pt x="71628" y="251466"/>
                </a:lnTo>
                <a:lnTo>
                  <a:pt x="53340" y="219462"/>
                </a:lnTo>
                <a:lnTo>
                  <a:pt x="48768" y="207270"/>
                </a:lnTo>
                <a:lnTo>
                  <a:pt x="45720" y="195078"/>
                </a:lnTo>
                <a:lnTo>
                  <a:pt x="44196" y="182886"/>
                </a:lnTo>
                <a:lnTo>
                  <a:pt x="44196" y="285647"/>
                </a:lnTo>
                <a:lnTo>
                  <a:pt x="76200" y="313950"/>
                </a:lnTo>
                <a:lnTo>
                  <a:pt x="120396" y="335286"/>
                </a:lnTo>
                <a:lnTo>
                  <a:pt x="153924" y="341382"/>
                </a:lnTo>
                <a:lnTo>
                  <a:pt x="188976" y="341382"/>
                </a:lnTo>
                <a:lnTo>
                  <a:pt x="252984" y="321570"/>
                </a:lnTo>
                <a:lnTo>
                  <a:pt x="292608" y="291090"/>
                </a:lnTo>
                <a:lnTo>
                  <a:pt x="297180" y="285864"/>
                </a:lnTo>
                <a:close/>
              </a:path>
            </a:pathLst>
          </a:custGeom>
          <a:solidFill>
            <a:srgbClr val="548DD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组合 30"/>
          <p:cNvGrpSpPr/>
          <p:nvPr/>
        </p:nvGrpSpPr>
        <p:grpSpPr>
          <a:xfrm>
            <a:off x="5022850" y="2637155"/>
            <a:ext cx="1028700" cy="1160780"/>
            <a:chOff x="7910" y="2232"/>
            <a:chExt cx="1620" cy="1828"/>
          </a:xfrm>
        </p:grpSpPr>
        <p:sp>
          <p:nvSpPr>
            <p:cNvPr id="32" name="object 3"/>
            <p:cNvSpPr/>
            <p:nvPr/>
          </p:nvSpPr>
          <p:spPr>
            <a:xfrm>
              <a:off x="7910" y="3506"/>
              <a:ext cx="552" cy="55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9303"/>
                  </a:moveTo>
                  <a:lnTo>
                    <a:pt x="143256" y="188976"/>
                  </a:lnTo>
                  <a:lnTo>
                    <a:pt x="130233" y="175813"/>
                  </a:lnTo>
                  <a:lnTo>
                    <a:pt x="0" y="303276"/>
                  </a:lnTo>
                  <a:lnTo>
                    <a:pt x="32004" y="336383"/>
                  </a:lnTo>
                  <a:lnTo>
                    <a:pt x="32004" y="309372"/>
                  </a:lnTo>
                  <a:lnTo>
                    <a:pt x="39624" y="301833"/>
                  </a:lnTo>
                  <a:lnTo>
                    <a:pt x="39624" y="289560"/>
                  </a:lnTo>
                  <a:lnTo>
                    <a:pt x="45793" y="295729"/>
                  </a:lnTo>
                  <a:lnTo>
                    <a:pt x="143256" y="19930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2004"/>
                  </a:lnTo>
                  <a:lnTo>
                    <a:pt x="51527" y="41148"/>
                  </a:lnTo>
                  <a:lnTo>
                    <a:pt x="60960" y="41148"/>
                  </a:lnTo>
                  <a:lnTo>
                    <a:pt x="60960" y="50888"/>
                  </a:lnTo>
                  <a:lnTo>
                    <a:pt x="161544" y="154752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3487" y="303423"/>
                  </a:moveTo>
                  <a:lnTo>
                    <a:pt x="45793" y="295729"/>
                  </a:lnTo>
                  <a:lnTo>
                    <a:pt x="32004" y="309372"/>
                  </a:lnTo>
                  <a:lnTo>
                    <a:pt x="47409" y="309372"/>
                  </a:lnTo>
                  <a:lnTo>
                    <a:pt x="53487" y="303423"/>
                  </a:lnTo>
                  <a:close/>
                </a:path>
                <a:path w="350520" h="352425">
                  <a:moveTo>
                    <a:pt x="47409" y="309372"/>
                  </a:moveTo>
                  <a:lnTo>
                    <a:pt x="32004" y="309372"/>
                  </a:lnTo>
                  <a:lnTo>
                    <a:pt x="32004" y="336383"/>
                  </a:lnTo>
                  <a:lnTo>
                    <a:pt x="39624" y="344266"/>
                  </a:lnTo>
                  <a:lnTo>
                    <a:pt x="39624" y="316992"/>
                  </a:lnTo>
                  <a:lnTo>
                    <a:pt x="47409" y="309372"/>
                  </a:lnTo>
                  <a:close/>
                </a:path>
                <a:path w="350520" h="352425">
                  <a:moveTo>
                    <a:pt x="56167" y="45940"/>
                  </a:moveTo>
                  <a:lnTo>
                    <a:pt x="51527" y="41148"/>
                  </a:lnTo>
                  <a:lnTo>
                    <a:pt x="35052" y="41148"/>
                  </a:lnTo>
                  <a:lnTo>
                    <a:pt x="47866" y="54241"/>
                  </a:lnTo>
                  <a:lnTo>
                    <a:pt x="56167" y="45940"/>
                  </a:lnTo>
                  <a:close/>
                </a:path>
                <a:path w="350520" h="352425">
                  <a:moveTo>
                    <a:pt x="47866" y="54241"/>
                  </a:moveTo>
                  <a:lnTo>
                    <a:pt x="35052" y="41148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7866" y="54241"/>
                  </a:lnTo>
                  <a:close/>
                </a:path>
                <a:path w="350520" h="352425">
                  <a:moveTo>
                    <a:pt x="45793" y="295729"/>
                  </a:moveTo>
                  <a:lnTo>
                    <a:pt x="39624" y="289560"/>
                  </a:lnTo>
                  <a:lnTo>
                    <a:pt x="39624" y="301833"/>
                  </a:lnTo>
                  <a:lnTo>
                    <a:pt x="45793" y="295729"/>
                  </a:lnTo>
                  <a:close/>
                </a:path>
                <a:path w="350520" h="352425">
                  <a:moveTo>
                    <a:pt x="59436" y="334237"/>
                  </a:moveTo>
                  <a:lnTo>
                    <a:pt x="59436" y="309372"/>
                  </a:lnTo>
                  <a:lnTo>
                    <a:pt x="47409" y="309372"/>
                  </a:lnTo>
                  <a:lnTo>
                    <a:pt x="39624" y="316992"/>
                  </a:lnTo>
                  <a:lnTo>
                    <a:pt x="39624" y="344266"/>
                  </a:lnTo>
                  <a:lnTo>
                    <a:pt x="44196" y="348996"/>
                  </a:lnTo>
                  <a:lnTo>
                    <a:pt x="59436" y="334237"/>
                  </a:lnTo>
                  <a:close/>
                </a:path>
                <a:path w="350520" h="352425">
                  <a:moveTo>
                    <a:pt x="51527" y="41148"/>
                  </a:moveTo>
                  <a:lnTo>
                    <a:pt x="42672" y="32004"/>
                  </a:lnTo>
                  <a:lnTo>
                    <a:pt x="42672" y="41148"/>
                  </a:lnTo>
                  <a:lnTo>
                    <a:pt x="51527" y="41148"/>
                  </a:lnTo>
                  <a:close/>
                </a:path>
                <a:path w="350520" h="352425">
                  <a:moveTo>
                    <a:pt x="166924" y="175887"/>
                  </a:moveTo>
                  <a:lnTo>
                    <a:pt x="47866" y="5424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30233" y="175813"/>
                  </a:lnTo>
                  <a:lnTo>
                    <a:pt x="143256" y="163068"/>
                  </a:lnTo>
                  <a:lnTo>
                    <a:pt x="143256" y="199303"/>
                  </a:lnTo>
                  <a:lnTo>
                    <a:pt x="166924" y="175887"/>
                  </a:lnTo>
                  <a:close/>
                </a:path>
                <a:path w="350520" h="352425">
                  <a:moveTo>
                    <a:pt x="175096" y="184402"/>
                  </a:moveTo>
                  <a:lnTo>
                    <a:pt x="167640" y="176784"/>
                  </a:lnTo>
                  <a:lnTo>
                    <a:pt x="167640" y="176618"/>
                  </a:lnTo>
                  <a:lnTo>
                    <a:pt x="166924" y="175887"/>
                  </a:lnTo>
                  <a:lnTo>
                    <a:pt x="45793" y="295729"/>
                  </a:lnTo>
                  <a:lnTo>
                    <a:pt x="53487" y="303423"/>
                  </a:lnTo>
                  <a:lnTo>
                    <a:pt x="167640" y="191699"/>
                  </a:lnTo>
                  <a:lnTo>
                    <a:pt x="167640" y="176784"/>
                  </a:lnTo>
                  <a:lnTo>
                    <a:pt x="167722" y="191619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59436" y="309372"/>
                  </a:moveTo>
                  <a:lnTo>
                    <a:pt x="53487" y="303423"/>
                  </a:lnTo>
                  <a:lnTo>
                    <a:pt x="47409" y="309372"/>
                  </a:lnTo>
                  <a:lnTo>
                    <a:pt x="59436" y="309372"/>
                  </a:lnTo>
                  <a:close/>
                </a:path>
                <a:path w="350520" h="352425">
                  <a:moveTo>
                    <a:pt x="174629" y="168264"/>
                  </a:moveTo>
                  <a:lnTo>
                    <a:pt x="56167" y="45940"/>
                  </a:lnTo>
                  <a:lnTo>
                    <a:pt x="47866" y="54241"/>
                  </a:lnTo>
                  <a:lnTo>
                    <a:pt x="166924" y="175887"/>
                  </a:lnTo>
                  <a:lnTo>
                    <a:pt x="174629" y="168264"/>
                  </a:lnTo>
                  <a:close/>
                </a:path>
                <a:path w="350520" h="352425">
                  <a:moveTo>
                    <a:pt x="60960" y="41148"/>
                  </a:moveTo>
                  <a:lnTo>
                    <a:pt x="51527" y="41148"/>
                  </a:lnTo>
                  <a:lnTo>
                    <a:pt x="56167" y="45940"/>
                  </a:lnTo>
                  <a:lnTo>
                    <a:pt x="60960" y="41148"/>
                  </a:lnTo>
                  <a:close/>
                </a:path>
                <a:path w="350520" h="352425">
                  <a:moveTo>
                    <a:pt x="294279" y="306176"/>
                  </a:moveTo>
                  <a:lnTo>
                    <a:pt x="175096" y="184402"/>
                  </a:lnTo>
                  <a:lnTo>
                    <a:pt x="53487" y="303423"/>
                  </a:lnTo>
                  <a:lnTo>
                    <a:pt x="59436" y="309372"/>
                  </a:lnTo>
                  <a:lnTo>
                    <a:pt x="59436" y="334237"/>
                  </a:lnTo>
                  <a:lnTo>
                    <a:pt x="161544" y="235353"/>
                  </a:lnTo>
                  <a:lnTo>
                    <a:pt x="161544" y="208788"/>
                  </a:lnTo>
                  <a:lnTo>
                    <a:pt x="188976" y="208788"/>
                  </a:lnTo>
                  <a:lnTo>
                    <a:pt x="188976" y="236816"/>
                  </a:lnTo>
                  <a:lnTo>
                    <a:pt x="289560" y="339586"/>
                  </a:lnTo>
                  <a:lnTo>
                    <a:pt x="289560" y="310896"/>
                  </a:lnTo>
                  <a:lnTo>
                    <a:pt x="294279" y="306176"/>
                  </a:lnTo>
                  <a:close/>
                </a:path>
                <a:path w="350520" h="352425">
                  <a:moveTo>
                    <a:pt x="60960" y="50888"/>
                  </a:moveTo>
                  <a:lnTo>
                    <a:pt x="60960" y="41148"/>
                  </a:lnTo>
                  <a:lnTo>
                    <a:pt x="56167" y="45940"/>
                  </a:lnTo>
                  <a:lnTo>
                    <a:pt x="60960" y="50888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3068"/>
                  </a:lnTo>
                  <a:lnTo>
                    <a:pt x="130233" y="1758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5674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4752"/>
                  </a:lnTo>
                  <a:lnTo>
                    <a:pt x="174629" y="168264"/>
                  </a:lnTo>
                  <a:lnTo>
                    <a:pt x="175260" y="167640"/>
                  </a:lnTo>
                  <a:lnTo>
                    <a:pt x="176053" y="168459"/>
                  </a:lnTo>
                  <a:lnTo>
                    <a:pt x="188976" y="155674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8788"/>
                  </a:lnTo>
                  <a:lnTo>
                    <a:pt x="174892" y="222426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4892" y="222426"/>
                  </a:moveTo>
                  <a:lnTo>
                    <a:pt x="161544" y="208788"/>
                  </a:lnTo>
                  <a:lnTo>
                    <a:pt x="161544" y="235353"/>
                  </a:lnTo>
                  <a:lnTo>
                    <a:pt x="174892" y="222426"/>
                  </a:lnTo>
                  <a:close/>
                </a:path>
                <a:path w="350520" h="352425">
                  <a:moveTo>
                    <a:pt x="175422" y="169083"/>
                  </a:moveTo>
                  <a:lnTo>
                    <a:pt x="174629" y="168264"/>
                  </a:lnTo>
                  <a:lnTo>
                    <a:pt x="166924" y="175887"/>
                  </a:lnTo>
                  <a:lnTo>
                    <a:pt x="167722" y="176702"/>
                  </a:lnTo>
                  <a:lnTo>
                    <a:pt x="175422" y="169083"/>
                  </a:lnTo>
                  <a:close/>
                </a:path>
                <a:path w="350520" h="352425">
                  <a:moveTo>
                    <a:pt x="175178" y="184321"/>
                  </a:moveTo>
                  <a:lnTo>
                    <a:pt x="167722" y="176702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182880" y="176784"/>
                  </a:moveTo>
                  <a:lnTo>
                    <a:pt x="175422" y="169083"/>
                  </a:lnTo>
                  <a:lnTo>
                    <a:pt x="167722" y="176702"/>
                  </a:lnTo>
                  <a:lnTo>
                    <a:pt x="175096" y="184236"/>
                  </a:lnTo>
                  <a:lnTo>
                    <a:pt x="175260" y="184241"/>
                  </a:lnTo>
                  <a:lnTo>
                    <a:pt x="182880" y="176784"/>
                  </a:lnTo>
                  <a:close/>
                </a:path>
                <a:path w="350520" h="352425">
                  <a:moveTo>
                    <a:pt x="176053" y="168459"/>
                  </a:moveTo>
                  <a:lnTo>
                    <a:pt x="175422" y="167808"/>
                  </a:lnTo>
                  <a:lnTo>
                    <a:pt x="175178" y="167720"/>
                  </a:lnTo>
                  <a:lnTo>
                    <a:pt x="174629" y="168264"/>
                  </a:lnTo>
                  <a:lnTo>
                    <a:pt x="175422" y="169083"/>
                  </a:lnTo>
                  <a:lnTo>
                    <a:pt x="176053" y="168459"/>
                  </a:lnTo>
                  <a:close/>
                </a:path>
                <a:path w="350520" h="352425">
                  <a:moveTo>
                    <a:pt x="188976" y="236816"/>
                  </a:moveTo>
                  <a:lnTo>
                    <a:pt x="188976" y="208788"/>
                  </a:lnTo>
                  <a:lnTo>
                    <a:pt x="174892" y="222426"/>
                  </a:lnTo>
                  <a:lnTo>
                    <a:pt x="188976" y="236816"/>
                  </a:lnTo>
                  <a:close/>
                </a:path>
                <a:path w="350520" h="352425">
                  <a:moveTo>
                    <a:pt x="301972" y="298483"/>
                  </a:moveTo>
                  <a:lnTo>
                    <a:pt x="183594" y="176246"/>
                  </a:lnTo>
                  <a:lnTo>
                    <a:pt x="175260" y="184404"/>
                  </a:lnTo>
                  <a:lnTo>
                    <a:pt x="175096" y="184402"/>
                  </a:lnTo>
                  <a:lnTo>
                    <a:pt x="294279" y="306176"/>
                  </a:lnTo>
                  <a:lnTo>
                    <a:pt x="301972" y="298483"/>
                  </a:lnTo>
                  <a:close/>
                </a:path>
                <a:path w="350520" h="352425">
                  <a:moveTo>
                    <a:pt x="182880" y="176946"/>
                  </a:moveTo>
                  <a:lnTo>
                    <a:pt x="182880" y="176784"/>
                  </a:lnTo>
                  <a:lnTo>
                    <a:pt x="175178" y="184321"/>
                  </a:lnTo>
                  <a:lnTo>
                    <a:pt x="182880" y="176946"/>
                  </a:lnTo>
                  <a:close/>
                </a:path>
                <a:path w="350520" h="352425">
                  <a:moveTo>
                    <a:pt x="183594" y="176246"/>
                  </a:moveTo>
                  <a:lnTo>
                    <a:pt x="176053" y="168459"/>
                  </a:lnTo>
                  <a:lnTo>
                    <a:pt x="175422" y="169083"/>
                  </a:lnTo>
                  <a:lnTo>
                    <a:pt x="182880" y="176784"/>
                  </a:lnTo>
                  <a:lnTo>
                    <a:pt x="182880" y="176946"/>
                  </a:lnTo>
                  <a:lnTo>
                    <a:pt x="183594" y="176246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5674"/>
                  </a:lnTo>
                  <a:lnTo>
                    <a:pt x="291084" y="54653"/>
                  </a:lnTo>
                  <a:lnTo>
                    <a:pt x="291084" y="42672"/>
                  </a:lnTo>
                  <a:lnTo>
                    <a:pt x="302550" y="43309"/>
                  </a:lnTo>
                  <a:lnTo>
                    <a:pt x="310896" y="35052"/>
                  </a:lnTo>
                  <a:lnTo>
                    <a:pt x="310896" y="43772"/>
                  </a:lnTo>
                  <a:lnTo>
                    <a:pt x="318516" y="44196"/>
                  </a:lnTo>
                  <a:lnTo>
                    <a:pt x="318516" y="8043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305422" y="57010"/>
                  </a:moveTo>
                  <a:lnTo>
                    <a:pt x="297106" y="48694"/>
                  </a:lnTo>
                  <a:lnTo>
                    <a:pt x="176053" y="168459"/>
                  </a:lnTo>
                  <a:lnTo>
                    <a:pt x="183594" y="176246"/>
                  </a:lnTo>
                  <a:lnTo>
                    <a:pt x="305422" y="57010"/>
                  </a:lnTo>
                  <a:close/>
                </a:path>
                <a:path w="350520" h="352425">
                  <a:moveTo>
                    <a:pt x="310896" y="87970"/>
                  </a:moveTo>
                  <a:lnTo>
                    <a:pt x="310896" y="62484"/>
                  </a:lnTo>
                  <a:lnTo>
                    <a:pt x="305422" y="57010"/>
                  </a:lnTo>
                  <a:lnTo>
                    <a:pt x="183594" y="176246"/>
                  </a:lnTo>
                  <a:lnTo>
                    <a:pt x="207264" y="200687"/>
                  </a:lnTo>
                  <a:lnTo>
                    <a:pt x="207264" y="163068"/>
                  </a:lnTo>
                  <a:lnTo>
                    <a:pt x="220979" y="176930"/>
                  </a:lnTo>
                  <a:lnTo>
                    <a:pt x="310896" y="87970"/>
                  </a:lnTo>
                  <a:close/>
                </a:path>
                <a:path w="350520" h="352425">
                  <a:moveTo>
                    <a:pt x="220979" y="176930"/>
                  </a:moveTo>
                  <a:lnTo>
                    <a:pt x="207264" y="163068"/>
                  </a:lnTo>
                  <a:lnTo>
                    <a:pt x="207264" y="190500"/>
                  </a:lnTo>
                  <a:lnTo>
                    <a:pt x="220979" y="1769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979" y="176930"/>
                  </a:lnTo>
                  <a:lnTo>
                    <a:pt x="207264" y="190500"/>
                  </a:lnTo>
                  <a:lnTo>
                    <a:pt x="207264" y="200687"/>
                  </a:lnTo>
                  <a:lnTo>
                    <a:pt x="301972" y="298483"/>
                  </a:lnTo>
                  <a:lnTo>
                    <a:pt x="307848" y="292608"/>
                  </a:lnTo>
                  <a:lnTo>
                    <a:pt x="307848" y="304551"/>
                  </a:lnTo>
                  <a:lnTo>
                    <a:pt x="315468" y="312420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299469" y="311478"/>
                  </a:moveTo>
                  <a:lnTo>
                    <a:pt x="294279" y="306176"/>
                  </a:lnTo>
                  <a:lnTo>
                    <a:pt x="289560" y="310896"/>
                  </a:lnTo>
                  <a:lnTo>
                    <a:pt x="299469" y="311478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20040"/>
                  </a:lnTo>
                  <a:lnTo>
                    <a:pt x="299469" y="311478"/>
                  </a:lnTo>
                  <a:lnTo>
                    <a:pt x="289560" y="310896"/>
                  </a:lnTo>
                  <a:lnTo>
                    <a:pt x="289560" y="339586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2550" y="43309"/>
                  </a:moveTo>
                  <a:lnTo>
                    <a:pt x="291084" y="42672"/>
                  </a:lnTo>
                  <a:lnTo>
                    <a:pt x="297106" y="48694"/>
                  </a:lnTo>
                  <a:lnTo>
                    <a:pt x="302550" y="43309"/>
                  </a:lnTo>
                  <a:close/>
                </a:path>
                <a:path w="350520" h="352425">
                  <a:moveTo>
                    <a:pt x="297106" y="48694"/>
                  </a:moveTo>
                  <a:lnTo>
                    <a:pt x="291084" y="42672"/>
                  </a:lnTo>
                  <a:lnTo>
                    <a:pt x="291084" y="54653"/>
                  </a:lnTo>
                  <a:lnTo>
                    <a:pt x="297106" y="48694"/>
                  </a:lnTo>
                  <a:close/>
                </a:path>
                <a:path w="350520" h="352425">
                  <a:moveTo>
                    <a:pt x="315468" y="312420"/>
                  </a:moveTo>
                  <a:lnTo>
                    <a:pt x="301972" y="298483"/>
                  </a:lnTo>
                  <a:lnTo>
                    <a:pt x="294279" y="306176"/>
                  </a:lnTo>
                  <a:lnTo>
                    <a:pt x="299469" y="311478"/>
                  </a:lnTo>
                  <a:lnTo>
                    <a:pt x="315468" y="312420"/>
                  </a:lnTo>
                  <a:close/>
                </a:path>
                <a:path w="350520" h="352425">
                  <a:moveTo>
                    <a:pt x="318516" y="44196"/>
                  </a:moveTo>
                  <a:lnTo>
                    <a:pt x="302550" y="43309"/>
                  </a:lnTo>
                  <a:lnTo>
                    <a:pt x="297106" y="48694"/>
                  </a:lnTo>
                  <a:lnTo>
                    <a:pt x="305422" y="57010"/>
                  </a:lnTo>
                  <a:lnTo>
                    <a:pt x="318516" y="44196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2420"/>
                  </a:lnTo>
                  <a:lnTo>
                    <a:pt x="299469" y="311478"/>
                  </a:lnTo>
                  <a:lnTo>
                    <a:pt x="307848" y="320040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4551"/>
                  </a:moveTo>
                  <a:lnTo>
                    <a:pt x="307848" y="292608"/>
                  </a:lnTo>
                  <a:lnTo>
                    <a:pt x="301972" y="298483"/>
                  </a:lnTo>
                  <a:lnTo>
                    <a:pt x="307848" y="304551"/>
                  </a:lnTo>
                  <a:close/>
                </a:path>
                <a:path w="350520" h="352425">
                  <a:moveTo>
                    <a:pt x="310896" y="43772"/>
                  </a:moveTo>
                  <a:lnTo>
                    <a:pt x="310896" y="35052"/>
                  </a:lnTo>
                  <a:lnTo>
                    <a:pt x="302550" y="43309"/>
                  </a:lnTo>
                  <a:lnTo>
                    <a:pt x="310896" y="43772"/>
                  </a:lnTo>
                  <a:close/>
                </a:path>
                <a:path w="350520" h="352425">
                  <a:moveTo>
                    <a:pt x="318516" y="80431"/>
                  </a:moveTo>
                  <a:lnTo>
                    <a:pt x="318516" y="44196"/>
                  </a:lnTo>
                  <a:lnTo>
                    <a:pt x="305422" y="57010"/>
                  </a:lnTo>
                  <a:lnTo>
                    <a:pt x="310896" y="62484"/>
                  </a:lnTo>
                  <a:lnTo>
                    <a:pt x="310896" y="87970"/>
                  </a:lnTo>
                  <a:lnTo>
                    <a:pt x="318516" y="804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3" name="object 5"/>
            <p:cNvSpPr/>
            <p:nvPr/>
          </p:nvSpPr>
          <p:spPr>
            <a:xfrm>
              <a:off x="8107" y="2232"/>
              <a:ext cx="555" cy="55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43256" y="200493"/>
                  </a:moveTo>
                  <a:lnTo>
                    <a:pt x="143256" y="188982"/>
                  </a:lnTo>
                  <a:lnTo>
                    <a:pt x="130305" y="175749"/>
                  </a:lnTo>
                  <a:lnTo>
                    <a:pt x="0" y="303282"/>
                  </a:lnTo>
                  <a:lnTo>
                    <a:pt x="32004" y="335286"/>
                  </a:lnTo>
                  <a:lnTo>
                    <a:pt x="32004" y="309378"/>
                  </a:lnTo>
                  <a:lnTo>
                    <a:pt x="41148" y="300428"/>
                  </a:lnTo>
                  <a:lnTo>
                    <a:pt x="41148" y="291090"/>
                  </a:lnTo>
                  <a:lnTo>
                    <a:pt x="45867" y="295809"/>
                  </a:lnTo>
                  <a:lnTo>
                    <a:pt x="143256" y="200493"/>
                  </a:lnTo>
                  <a:close/>
                </a:path>
                <a:path w="352425" h="352425">
                  <a:moveTo>
                    <a:pt x="175611" y="130985"/>
                  </a:moveTo>
                  <a:lnTo>
                    <a:pt x="48768" y="0"/>
                  </a:lnTo>
                  <a:lnTo>
                    <a:pt x="3048" y="45720"/>
                  </a:lnTo>
                  <a:lnTo>
                    <a:pt x="35052" y="78421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3528"/>
                  </a:lnTo>
                  <a:lnTo>
                    <a:pt x="50210" y="41148"/>
                  </a:lnTo>
                  <a:lnTo>
                    <a:pt x="62484" y="41148"/>
                  </a:lnTo>
                  <a:lnTo>
                    <a:pt x="62484" y="53553"/>
                  </a:lnTo>
                  <a:lnTo>
                    <a:pt x="163068" y="155223"/>
                  </a:lnTo>
                  <a:lnTo>
                    <a:pt x="163068" y="143262"/>
                  </a:lnTo>
                  <a:lnTo>
                    <a:pt x="175611" y="130985"/>
                  </a:lnTo>
                  <a:close/>
                </a:path>
                <a:path w="352425" h="352425">
                  <a:moveTo>
                    <a:pt x="54241" y="304183"/>
                  </a:moveTo>
                  <a:lnTo>
                    <a:pt x="45867" y="295809"/>
                  </a:lnTo>
                  <a:lnTo>
                    <a:pt x="32004" y="309378"/>
                  </a:lnTo>
                  <a:lnTo>
                    <a:pt x="48933" y="309378"/>
                  </a:lnTo>
                  <a:lnTo>
                    <a:pt x="54241" y="304183"/>
                  </a:lnTo>
                  <a:close/>
                </a:path>
                <a:path w="352425" h="352425">
                  <a:moveTo>
                    <a:pt x="48933" y="309378"/>
                  </a:moveTo>
                  <a:lnTo>
                    <a:pt x="32004" y="309378"/>
                  </a:lnTo>
                  <a:lnTo>
                    <a:pt x="32004" y="335286"/>
                  </a:lnTo>
                  <a:lnTo>
                    <a:pt x="41148" y="344430"/>
                  </a:lnTo>
                  <a:lnTo>
                    <a:pt x="41148" y="316998"/>
                  </a:lnTo>
                  <a:lnTo>
                    <a:pt x="48933" y="309378"/>
                  </a:lnTo>
                  <a:close/>
                </a:path>
                <a:path w="352425" h="352425">
                  <a:moveTo>
                    <a:pt x="56068" y="47069"/>
                  </a:moveTo>
                  <a:lnTo>
                    <a:pt x="50210" y="41148"/>
                  </a:lnTo>
                  <a:lnTo>
                    <a:pt x="35052" y="41148"/>
                  </a:lnTo>
                  <a:lnTo>
                    <a:pt x="48071" y="54451"/>
                  </a:lnTo>
                  <a:lnTo>
                    <a:pt x="56068" y="47069"/>
                  </a:lnTo>
                  <a:close/>
                </a:path>
                <a:path w="352425" h="352425">
                  <a:moveTo>
                    <a:pt x="48071" y="54451"/>
                  </a:moveTo>
                  <a:lnTo>
                    <a:pt x="35052" y="41148"/>
                  </a:lnTo>
                  <a:lnTo>
                    <a:pt x="35052" y="78421"/>
                  </a:lnTo>
                  <a:lnTo>
                    <a:pt x="42672" y="86207"/>
                  </a:lnTo>
                  <a:lnTo>
                    <a:pt x="42672" y="59436"/>
                  </a:lnTo>
                  <a:lnTo>
                    <a:pt x="48071" y="54451"/>
                  </a:lnTo>
                  <a:close/>
                </a:path>
                <a:path w="352425" h="352425">
                  <a:moveTo>
                    <a:pt x="45867" y="295809"/>
                  </a:moveTo>
                  <a:lnTo>
                    <a:pt x="41148" y="291090"/>
                  </a:lnTo>
                  <a:lnTo>
                    <a:pt x="41148" y="300428"/>
                  </a:lnTo>
                  <a:lnTo>
                    <a:pt x="45867" y="295809"/>
                  </a:lnTo>
                  <a:close/>
                </a:path>
                <a:path w="352425" h="352425">
                  <a:moveTo>
                    <a:pt x="59436" y="335577"/>
                  </a:moveTo>
                  <a:lnTo>
                    <a:pt x="59436" y="309378"/>
                  </a:lnTo>
                  <a:lnTo>
                    <a:pt x="48933" y="309378"/>
                  </a:lnTo>
                  <a:lnTo>
                    <a:pt x="41148" y="316998"/>
                  </a:lnTo>
                  <a:lnTo>
                    <a:pt x="41148" y="344430"/>
                  </a:lnTo>
                  <a:lnTo>
                    <a:pt x="45720" y="349002"/>
                  </a:lnTo>
                  <a:lnTo>
                    <a:pt x="59436" y="335577"/>
                  </a:lnTo>
                  <a:close/>
                </a:path>
                <a:path w="352425" h="352425">
                  <a:moveTo>
                    <a:pt x="50210" y="41148"/>
                  </a:moveTo>
                  <a:lnTo>
                    <a:pt x="42672" y="33528"/>
                  </a:lnTo>
                  <a:lnTo>
                    <a:pt x="42672" y="41148"/>
                  </a:lnTo>
                  <a:lnTo>
                    <a:pt x="50210" y="41148"/>
                  </a:lnTo>
                  <a:close/>
                </a:path>
                <a:path w="352425" h="352425">
                  <a:moveTo>
                    <a:pt x="167641" y="176626"/>
                  </a:moveTo>
                  <a:lnTo>
                    <a:pt x="48071" y="54451"/>
                  </a:lnTo>
                  <a:lnTo>
                    <a:pt x="42672" y="59436"/>
                  </a:lnTo>
                  <a:lnTo>
                    <a:pt x="42672" y="86207"/>
                  </a:lnTo>
                  <a:lnTo>
                    <a:pt x="130305" y="175749"/>
                  </a:lnTo>
                  <a:lnTo>
                    <a:pt x="143256" y="163074"/>
                  </a:lnTo>
                  <a:lnTo>
                    <a:pt x="143256" y="200493"/>
                  </a:lnTo>
                  <a:lnTo>
                    <a:pt x="167641" y="176626"/>
                  </a:lnTo>
                  <a:close/>
                </a:path>
                <a:path w="352425" h="352425">
                  <a:moveTo>
                    <a:pt x="167722" y="176708"/>
                  </a:moveTo>
                  <a:lnTo>
                    <a:pt x="45867" y="295809"/>
                  </a:lnTo>
                  <a:lnTo>
                    <a:pt x="54241" y="304183"/>
                  </a:lnTo>
                  <a:lnTo>
                    <a:pt x="167640" y="193197"/>
                  </a:lnTo>
                  <a:lnTo>
                    <a:pt x="167640" y="176790"/>
                  </a:lnTo>
                  <a:close/>
                </a:path>
                <a:path w="352425" h="352425">
                  <a:moveTo>
                    <a:pt x="176111" y="168408"/>
                  </a:moveTo>
                  <a:lnTo>
                    <a:pt x="56068" y="47069"/>
                  </a:lnTo>
                  <a:lnTo>
                    <a:pt x="48071" y="54451"/>
                  </a:lnTo>
                  <a:lnTo>
                    <a:pt x="167640" y="176624"/>
                  </a:lnTo>
                  <a:lnTo>
                    <a:pt x="175260" y="169170"/>
                  </a:lnTo>
                  <a:lnTo>
                    <a:pt x="176111" y="168408"/>
                  </a:lnTo>
                  <a:close/>
                </a:path>
                <a:path w="352425" h="352425">
                  <a:moveTo>
                    <a:pt x="59436" y="309378"/>
                  </a:moveTo>
                  <a:lnTo>
                    <a:pt x="54241" y="304183"/>
                  </a:lnTo>
                  <a:lnTo>
                    <a:pt x="48933" y="309378"/>
                  </a:lnTo>
                  <a:lnTo>
                    <a:pt x="59436" y="309378"/>
                  </a:lnTo>
                  <a:close/>
                </a:path>
                <a:path w="352425" h="352425">
                  <a:moveTo>
                    <a:pt x="62484" y="41148"/>
                  </a:moveTo>
                  <a:lnTo>
                    <a:pt x="50210" y="41148"/>
                  </a:lnTo>
                  <a:lnTo>
                    <a:pt x="56068" y="47069"/>
                  </a:lnTo>
                  <a:lnTo>
                    <a:pt x="62484" y="41148"/>
                  </a:lnTo>
                  <a:close/>
                </a:path>
                <a:path w="352425" h="352425">
                  <a:moveTo>
                    <a:pt x="295033" y="306952"/>
                  </a:moveTo>
                  <a:lnTo>
                    <a:pt x="175841" y="185170"/>
                  </a:lnTo>
                  <a:lnTo>
                    <a:pt x="54241" y="304183"/>
                  </a:lnTo>
                  <a:lnTo>
                    <a:pt x="59436" y="309378"/>
                  </a:lnTo>
                  <a:lnTo>
                    <a:pt x="59436" y="335577"/>
                  </a:lnTo>
                  <a:lnTo>
                    <a:pt x="161544" y="235642"/>
                  </a:lnTo>
                  <a:lnTo>
                    <a:pt x="161544" y="208794"/>
                  </a:lnTo>
                  <a:lnTo>
                    <a:pt x="188976" y="208794"/>
                  </a:lnTo>
                  <a:lnTo>
                    <a:pt x="188976" y="236521"/>
                  </a:lnTo>
                  <a:lnTo>
                    <a:pt x="289560" y="338186"/>
                  </a:lnTo>
                  <a:lnTo>
                    <a:pt x="289560" y="312426"/>
                  </a:lnTo>
                  <a:lnTo>
                    <a:pt x="295033" y="306952"/>
                  </a:lnTo>
                  <a:close/>
                </a:path>
                <a:path w="352425" h="352425">
                  <a:moveTo>
                    <a:pt x="62484" y="53553"/>
                  </a:moveTo>
                  <a:lnTo>
                    <a:pt x="62484" y="41148"/>
                  </a:lnTo>
                  <a:lnTo>
                    <a:pt x="56068" y="47069"/>
                  </a:lnTo>
                  <a:lnTo>
                    <a:pt x="62484" y="53553"/>
                  </a:lnTo>
                  <a:close/>
                </a:path>
                <a:path w="352425" h="352425">
                  <a:moveTo>
                    <a:pt x="143256" y="188982"/>
                  </a:moveTo>
                  <a:lnTo>
                    <a:pt x="143256" y="163074"/>
                  </a:lnTo>
                  <a:lnTo>
                    <a:pt x="130305" y="175749"/>
                  </a:lnTo>
                  <a:lnTo>
                    <a:pt x="143256" y="188982"/>
                  </a:lnTo>
                  <a:close/>
                </a:path>
                <a:path w="352425" h="352425">
                  <a:moveTo>
                    <a:pt x="188976" y="208794"/>
                  </a:moveTo>
                  <a:lnTo>
                    <a:pt x="161544" y="208794"/>
                  </a:lnTo>
                  <a:lnTo>
                    <a:pt x="175039" y="222434"/>
                  </a:lnTo>
                  <a:lnTo>
                    <a:pt x="188976" y="208794"/>
                  </a:lnTo>
                  <a:close/>
                </a:path>
                <a:path w="352425" h="352425">
                  <a:moveTo>
                    <a:pt x="175039" y="222434"/>
                  </a:moveTo>
                  <a:lnTo>
                    <a:pt x="161544" y="208794"/>
                  </a:lnTo>
                  <a:lnTo>
                    <a:pt x="161544" y="235642"/>
                  </a:lnTo>
                  <a:lnTo>
                    <a:pt x="175039" y="222434"/>
                  </a:lnTo>
                  <a:close/>
                </a:path>
                <a:path w="352425" h="352425">
                  <a:moveTo>
                    <a:pt x="188976" y="144786"/>
                  </a:moveTo>
                  <a:lnTo>
                    <a:pt x="175611" y="130985"/>
                  </a:lnTo>
                  <a:lnTo>
                    <a:pt x="163068" y="143262"/>
                  </a:lnTo>
                  <a:lnTo>
                    <a:pt x="188976" y="144786"/>
                  </a:lnTo>
                  <a:close/>
                </a:path>
                <a:path w="352425" h="352425">
                  <a:moveTo>
                    <a:pt x="188976" y="155680"/>
                  </a:moveTo>
                  <a:lnTo>
                    <a:pt x="188976" y="144786"/>
                  </a:lnTo>
                  <a:lnTo>
                    <a:pt x="163068" y="143262"/>
                  </a:lnTo>
                  <a:lnTo>
                    <a:pt x="163068" y="155223"/>
                  </a:lnTo>
                  <a:lnTo>
                    <a:pt x="176111" y="168408"/>
                  </a:lnTo>
                  <a:lnTo>
                    <a:pt x="188976" y="155680"/>
                  </a:lnTo>
                  <a:close/>
                </a:path>
                <a:path w="352425" h="352425">
                  <a:moveTo>
                    <a:pt x="183588" y="177588"/>
                  </a:moveTo>
                  <a:lnTo>
                    <a:pt x="182960" y="176952"/>
                  </a:lnTo>
                  <a:lnTo>
                    <a:pt x="175260" y="184410"/>
                  </a:lnTo>
                  <a:lnTo>
                    <a:pt x="167722" y="176708"/>
                  </a:lnTo>
                  <a:lnTo>
                    <a:pt x="175841" y="185170"/>
                  </a:lnTo>
                  <a:lnTo>
                    <a:pt x="183588" y="177588"/>
                  </a:lnTo>
                  <a:close/>
                </a:path>
                <a:path w="352425" h="352425">
                  <a:moveTo>
                    <a:pt x="175841" y="185170"/>
                  </a:moveTo>
                  <a:lnTo>
                    <a:pt x="167640" y="176790"/>
                  </a:lnTo>
                  <a:lnTo>
                    <a:pt x="167640" y="193197"/>
                  </a:lnTo>
                  <a:lnTo>
                    <a:pt x="175841" y="185170"/>
                  </a:lnTo>
                  <a:close/>
                </a:path>
                <a:path w="352425" h="352425">
                  <a:moveTo>
                    <a:pt x="175300" y="169210"/>
                  </a:moveTo>
                  <a:lnTo>
                    <a:pt x="167641" y="176626"/>
                  </a:lnTo>
                  <a:lnTo>
                    <a:pt x="175300" y="169210"/>
                  </a:lnTo>
                  <a:close/>
                </a:path>
                <a:path w="352425" h="352425">
                  <a:moveTo>
                    <a:pt x="182960" y="176952"/>
                  </a:moveTo>
                  <a:lnTo>
                    <a:pt x="175300" y="169210"/>
                  </a:lnTo>
                  <a:lnTo>
                    <a:pt x="167722" y="176708"/>
                  </a:lnTo>
                  <a:lnTo>
                    <a:pt x="175260" y="184410"/>
                  </a:lnTo>
                  <a:lnTo>
                    <a:pt x="182960" y="176952"/>
                  </a:lnTo>
                  <a:close/>
                </a:path>
                <a:path w="352425" h="352425">
                  <a:moveTo>
                    <a:pt x="188976" y="236521"/>
                  </a:moveTo>
                  <a:lnTo>
                    <a:pt x="188976" y="208794"/>
                  </a:lnTo>
                  <a:lnTo>
                    <a:pt x="175039" y="222434"/>
                  </a:lnTo>
                  <a:lnTo>
                    <a:pt x="188976" y="236521"/>
                  </a:lnTo>
                  <a:close/>
                </a:path>
                <a:path w="352425" h="352425">
                  <a:moveTo>
                    <a:pt x="183779" y="176159"/>
                  </a:moveTo>
                  <a:lnTo>
                    <a:pt x="176111" y="168408"/>
                  </a:lnTo>
                  <a:lnTo>
                    <a:pt x="175300" y="169210"/>
                  </a:lnTo>
                  <a:lnTo>
                    <a:pt x="182960" y="176952"/>
                  </a:lnTo>
                  <a:lnTo>
                    <a:pt x="183779" y="176159"/>
                  </a:lnTo>
                  <a:close/>
                </a:path>
                <a:path w="352425" h="352425">
                  <a:moveTo>
                    <a:pt x="352044" y="50292"/>
                  </a:moveTo>
                  <a:lnTo>
                    <a:pt x="306324" y="3048"/>
                  </a:lnTo>
                  <a:lnTo>
                    <a:pt x="175611" y="130985"/>
                  </a:lnTo>
                  <a:lnTo>
                    <a:pt x="188976" y="144786"/>
                  </a:lnTo>
                  <a:lnTo>
                    <a:pt x="188976" y="155680"/>
                  </a:lnTo>
                  <a:lnTo>
                    <a:pt x="292608" y="53146"/>
                  </a:lnTo>
                  <a:lnTo>
                    <a:pt x="292608" y="44196"/>
                  </a:lnTo>
                  <a:lnTo>
                    <a:pt x="301654" y="44196"/>
                  </a:lnTo>
                  <a:lnTo>
                    <a:pt x="310896" y="35052"/>
                  </a:lnTo>
                  <a:lnTo>
                    <a:pt x="310896" y="44196"/>
                  </a:lnTo>
                  <a:lnTo>
                    <a:pt x="320040" y="44196"/>
                  </a:lnTo>
                  <a:lnTo>
                    <a:pt x="320040" y="81616"/>
                  </a:lnTo>
                  <a:lnTo>
                    <a:pt x="352044" y="50292"/>
                  </a:lnTo>
                  <a:close/>
                </a:path>
                <a:path w="352425" h="352425">
                  <a:moveTo>
                    <a:pt x="303349" y="298636"/>
                  </a:moveTo>
                  <a:lnTo>
                    <a:pt x="183588" y="177588"/>
                  </a:lnTo>
                  <a:lnTo>
                    <a:pt x="175841" y="185170"/>
                  </a:lnTo>
                  <a:lnTo>
                    <a:pt x="295033" y="306952"/>
                  </a:lnTo>
                  <a:lnTo>
                    <a:pt x="303349" y="298636"/>
                  </a:lnTo>
                  <a:close/>
                </a:path>
                <a:path w="352425" h="352425">
                  <a:moveTo>
                    <a:pt x="306104" y="57692"/>
                  </a:moveTo>
                  <a:lnTo>
                    <a:pt x="297106" y="48694"/>
                  </a:lnTo>
                  <a:lnTo>
                    <a:pt x="176111" y="168408"/>
                  </a:lnTo>
                  <a:lnTo>
                    <a:pt x="183779" y="176159"/>
                  </a:lnTo>
                  <a:lnTo>
                    <a:pt x="306104" y="57692"/>
                  </a:lnTo>
                  <a:close/>
                </a:path>
                <a:path w="352425" h="352425">
                  <a:moveTo>
                    <a:pt x="184404" y="176790"/>
                  </a:moveTo>
                  <a:lnTo>
                    <a:pt x="183779" y="176159"/>
                  </a:lnTo>
                  <a:lnTo>
                    <a:pt x="182960" y="176952"/>
                  </a:lnTo>
                  <a:lnTo>
                    <a:pt x="183588" y="177588"/>
                  </a:lnTo>
                  <a:lnTo>
                    <a:pt x="184404" y="176790"/>
                  </a:lnTo>
                  <a:close/>
                </a:path>
                <a:path w="352425" h="352425">
                  <a:moveTo>
                    <a:pt x="184404" y="178412"/>
                  </a:moveTo>
                  <a:lnTo>
                    <a:pt x="184404" y="176790"/>
                  </a:lnTo>
                  <a:lnTo>
                    <a:pt x="183588" y="177588"/>
                  </a:lnTo>
                  <a:lnTo>
                    <a:pt x="184404" y="178412"/>
                  </a:lnTo>
                  <a:close/>
                </a:path>
                <a:path w="352425" h="352425">
                  <a:moveTo>
                    <a:pt x="310896" y="90566"/>
                  </a:moveTo>
                  <a:lnTo>
                    <a:pt x="310896" y="62484"/>
                  </a:lnTo>
                  <a:lnTo>
                    <a:pt x="306104" y="57692"/>
                  </a:lnTo>
                  <a:lnTo>
                    <a:pt x="183779" y="176159"/>
                  </a:lnTo>
                  <a:lnTo>
                    <a:pt x="184404" y="176790"/>
                  </a:lnTo>
                  <a:lnTo>
                    <a:pt x="184404" y="178412"/>
                  </a:lnTo>
                  <a:lnTo>
                    <a:pt x="208788" y="203058"/>
                  </a:lnTo>
                  <a:lnTo>
                    <a:pt x="208788" y="163074"/>
                  </a:lnTo>
                  <a:lnTo>
                    <a:pt x="222500" y="177084"/>
                  </a:lnTo>
                  <a:lnTo>
                    <a:pt x="310896" y="90566"/>
                  </a:lnTo>
                  <a:close/>
                </a:path>
                <a:path w="352425" h="352425">
                  <a:moveTo>
                    <a:pt x="222500" y="177084"/>
                  </a:moveTo>
                  <a:lnTo>
                    <a:pt x="208788" y="163074"/>
                  </a:lnTo>
                  <a:lnTo>
                    <a:pt x="208788" y="190506"/>
                  </a:lnTo>
                  <a:lnTo>
                    <a:pt x="222500" y="177084"/>
                  </a:lnTo>
                  <a:close/>
                </a:path>
                <a:path w="352425" h="352425">
                  <a:moveTo>
                    <a:pt x="348996" y="306330"/>
                  </a:moveTo>
                  <a:lnTo>
                    <a:pt x="222500" y="177084"/>
                  </a:lnTo>
                  <a:lnTo>
                    <a:pt x="208788" y="190506"/>
                  </a:lnTo>
                  <a:lnTo>
                    <a:pt x="208788" y="203058"/>
                  </a:lnTo>
                  <a:lnTo>
                    <a:pt x="303349" y="298636"/>
                  </a:lnTo>
                  <a:lnTo>
                    <a:pt x="309372" y="292614"/>
                  </a:lnTo>
                  <a:lnTo>
                    <a:pt x="309372" y="304724"/>
                  </a:lnTo>
                  <a:lnTo>
                    <a:pt x="316992" y="312426"/>
                  </a:lnTo>
                  <a:lnTo>
                    <a:pt x="316992" y="338334"/>
                  </a:lnTo>
                  <a:lnTo>
                    <a:pt x="348996" y="306330"/>
                  </a:lnTo>
                  <a:close/>
                </a:path>
                <a:path w="352425" h="352425">
                  <a:moveTo>
                    <a:pt x="300390" y="312426"/>
                  </a:moveTo>
                  <a:lnTo>
                    <a:pt x="295033" y="306952"/>
                  </a:lnTo>
                  <a:lnTo>
                    <a:pt x="289560" y="312426"/>
                  </a:lnTo>
                  <a:lnTo>
                    <a:pt x="300390" y="312426"/>
                  </a:lnTo>
                  <a:close/>
                </a:path>
                <a:path w="352425" h="352425">
                  <a:moveTo>
                    <a:pt x="316992" y="338334"/>
                  </a:moveTo>
                  <a:lnTo>
                    <a:pt x="316992" y="312426"/>
                  </a:lnTo>
                  <a:lnTo>
                    <a:pt x="308271" y="312426"/>
                  </a:lnTo>
                  <a:lnTo>
                    <a:pt x="307848" y="320046"/>
                  </a:lnTo>
                  <a:lnTo>
                    <a:pt x="300390" y="312426"/>
                  </a:lnTo>
                  <a:lnTo>
                    <a:pt x="289560" y="312426"/>
                  </a:lnTo>
                  <a:lnTo>
                    <a:pt x="289560" y="338186"/>
                  </a:lnTo>
                  <a:lnTo>
                    <a:pt x="303276" y="352050"/>
                  </a:lnTo>
                  <a:lnTo>
                    <a:pt x="316992" y="338334"/>
                  </a:lnTo>
                  <a:close/>
                </a:path>
                <a:path w="352425" h="352425">
                  <a:moveTo>
                    <a:pt x="301654" y="44196"/>
                  </a:moveTo>
                  <a:lnTo>
                    <a:pt x="292608" y="44196"/>
                  </a:lnTo>
                  <a:lnTo>
                    <a:pt x="297106" y="48694"/>
                  </a:lnTo>
                  <a:lnTo>
                    <a:pt x="301654" y="44196"/>
                  </a:lnTo>
                  <a:close/>
                </a:path>
                <a:path w="352425" h="352425">
                  <a:moveTo>
                    <a:pt x="297106" y="48694"/>
                  </a:moveTo>
                  <a:lnTo>
                    <a:pt x="292608" y="44196"/>
                  </a:lnTo>
                  <a:lnTo>
                    <a:pt x="292608" y="53146"/>
                  </a:lnTo>
                  <a:lnTo>
                    <a:pt x="297106" y="48694"/>
                  </a:lnTo>
                  <a:close/>
                </a:path>
                <a:path w="352425" h="352425">
                  <a:moveTo>
                    <a:pt x="308734" y="304080"/>
                  </a:moveTo>
                  <a:lnTo>
                    <a:pt x="303349" y="298636"/>
                  </a:lnTo>
                  <a:lnTo>
                    <a:pt x="295033" y="306952"/>
                  </a:lnTo>
                  <a:lnTo>
                    <a:pt x="300390" y="312426"/>
                  </a:lnTo>
                  <a:lnTo>
                    <a:pt x="308271" y="312426"/>
                  </a:lnTo>
                  <a:lnTo>
                    <a:pt x="308734" y="304080"/>
                  </a:lnTo>
                  <a:close/>
                </a:path>
                <a:path w="352425" h="352425">
                  <a:moveTo>
                    <a:pt x="320040" y="44196"/>
                  </a:moveTo>
                  <a:lnTo>
                    <a:pt x="301654" y="44196"/>
                  </a:lnTo>
                  <a:lnTo>
                    <a:pt x="297106" y="48694"/>
                  </a:lnTo>
                  <a:lnTo>
                    <a:pt x="306104" y="57692"/>
                  </a:lnTo>
                  <a:lnTo>
                    <a:pt x="320040" y="44196"/>
                  </a:lnTo>
                  <a:close/>
                </a:path>
                <a:path w="352425" h="352425">
                  <a:moveTo>
                    <a:pt x="308271" y="312426"/>
                  </a:moveTo>
                  <a:lnTo>
                    <a:pt x="300390" y="312426"/>
                  </a:lnTo>
                  <a:lnTo>
                    <a:pt x="307848" y="320046"/>
                  </a:lnTo>
                  <a:lnTo>
                    <a:pt x="308271" y="312426"/>
                  </a:lnTo>
                  <a:close/>
                </a:path>
                <a:path w="352425" h="352425">
                  <a:moveTo>
                    <a:pt x="310896" y="44196"/>
                  </a:moveTo>
                  <a:lnTo>
                    <a:pt x="310896" y="35052"/>
                  </a:lnTo>
                  <a:lnTo>
                    <a:pt x="301654" y="44196"/>
                  </a:lnTo>
                  <a:lnTo>
                    <a:pt x="310896" y="44196"/>
                  </a:lnTo>
                  <a:close/>
                </a:path>
                <a:path w="352425" h="352425">
                  <a:moveTo>
                    <a:pt x="309372" y="292614"/>
                  </a:moveTo>
                  <a:lnTo>
                    <a:pt x="303349" y="298636"/>
                  </a:lnTo>
                  <a:lnTo>
                    <a:pt x="308734" y="304080"/>
                  </a:lnTo>
                  <a:lnTo>
                    <a:pt x="309372" y="292614"/>
                  </a:lnTo>
                  <a:close/>
                </a:path>
                <a:path w="352425" h="352425">
                  <a:moveTo>
                    <a:pt x="320040" y="81616"/>
                  </a:moveTo>
                  <a:lnTo>
                    <a:pt x="320040" y="44196"/>
                  </a:lnTo>
                  <a:lnTo>
                    <a:pt x="306104" y="57692"/>
                  </a:lnTo>
                  <a:lnTo>
                    <a:pt x="310896" y="62484"/>
                  </a:lnTo>
                  <a:lnTo>
                    <a:pt x="310896" y="90566"/>
                  </a:lnTo>
                  <a:lnTo>
                    <a:pt x="320040" y="81616"/>
                  </a:lnTo>
                  <a:close/>
                </a:path>
                <a:path w="352425" h="352425">
                  <a:moveTo>
                    <a:pt x="316992" y="312426"/>
                  </a:moveTo>
                  <a:lnTo>
                    <a:pt x="308734" y="304080"/>
                  </a:lnTo>
                  <a:lnTo>
                    <a:pt x="308271" y="312426"/>
                  </a:lnTo>
                  <a:lnTo>
                    <a:pt x="316992" y="312426"/>
                  </a:lnTo>
                  <a:close/>
                </a:path>
                <a:path w="352425" h="352425">
                  <a:moveTo>
                    <a:pt x="309372" y="304724"/>
                  </a:moveTo>
                  <a:lnTo>
                    <a:pt x="309372" y="292614"/>
                  </a:lnTo>
                  <a:lnTo>
                    <a:pt x="308734" y="304080"/>
                  </a:lnTo>
                  <a:lnTo>
                    <a:pt x="309372" y="3047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4" name="object 7"/>
            <p:cNvSpPr/>
            <p:nvPr/>
          </p:nvSpPr>
          <p:spPr>
            <a:xfrm>
              <a:off x="8978" y="3017"/>
              <a:ext cx="552" cy="55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9303"/>
                  </a:moveTo>
                  <a:lnTo>
                    <a:pt x="143256" y="188976"/>
                  </a:lnTo>
                  <a:lnTo>
                    <a:pt x="130233" y="175813"/>
                  </a:lnTo>
                  <a:lnTo>
                    <a:pt x="0" y="303276"/>
                  </a:lnTo>
                  <a:lnTo>
                    <a:pt x="32004" y="336383"/>
                  </a:lnTo>
                  <a:lnTo>
                    <a:pt x="32004" y="309372"/>
                  </a:lnTo>
                  <a:lnTo>
                    <a:pt x="39624" y="301833"/>
                  </a:lnTo>
                  <a:lnTo>
                    <a:pt x="39624" y="289560"/>
                  </a:lnTo>
                  <a:lnTo>
                    <a:pt x="45545" y="295974"/>
                  </a:lnTo>
                  <a:lnTo>
                    <a:pt x="143256" y="19930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41148"/>
                  </a:lnTo>
                  <a:lnTo>
                    <a:pt x="42672" y="41148"/>
                  </a:lnTo>
                  <a:lnTo>
                    <a:pt x="42672" y="32004"/>
                  </a:lnTo>
                  <a:lnTo>
                    <a:pt x="51527" y="41148"/>
                  </a:lnTo>
                  <a:lnTo>
                    <a:pt x="60960" y="41148"/>
                  </a:lnTo>
                  <a:lnTo>
                    <a:pt x="60960" y="50888"/>
                  </a:lnTo>
                  <a:lnTo>
                    <a:pt x="161544" y="154752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2927" y="303971"/>
                  </a:moveTo>
                  <a:lnTo>
                    <a:pt x="45545" y="295974"/>
                  </a:lnTo>
                  <a:lnTo>
                    <a:pt x="32004" y="309372"/>
                  </a:lnTo>
                  <a:lnTo>
                    <a:pt x="47409" y="309372"/>
                  </a:lnTo>
                  <a:lnTo>
                    <a:pt x="52927" y="303971"/>
                  </a:lnTo>
                  <a:close/>
                </a:path>
                <a:path w="350520" h="352425">
                  <a:moveTo>
                    <a:pt x="47409" y="309372"/>
                  </a:moveTo>
                  <a:lnTo>
                    <a:pt x="32004" y="309372"/>
                  </a:lnTo>
                  <a:lnTo>
                    <a:pt x="32004" y="336383"/>
                  </a:lnTo>
                  <a:lnTo>
                    <a:pt x="39624" y="344266"/>
                  </a:lnTo>
                  <a:lnTo>
                    <a:pt x="39624" y="316992"/>
                  </a:lnTo>
                  <a:lnTo>
                    <a:pt x="47409" y="309372"/>
                  </a:lnTo>
                  <a:close/>
                </a:path>
                <a:path w="350520" h="352425">
                  <a:moveTo>
                    <a:pt x="56167" y="45940"/>
                  </a:moveTo>
                  <a:lnTo>
                    <a:pt x="51527" y="41148"/>
                  </a:lnTo>
                  <a:lnTo>
                    <a:pt x="35052" y="41148"/>
                  </a:lnTo>
                  <a:lnTo>
                    <a:pt x="47866" y="54241"/>
                  </a:lnTo>
                  <a:lnTo>
                    <a:pt x="56167" y="45940"/>
                  </a:lnTo>
                  <a:close/>
                </a:path>
                <a:path w="350520" h="352425">
                  <a:moveTo>
                    <a:pt x="47866" y="54241"/>
                  </a:moveTo>
                  <a:lnTo>
                    <a:pt x="35052" y="41148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7866" y="54241"/>
                  </a:lnTo>
                  <a:close/>
                </a:path>
                <a:path w="350520" h="352425">
                  <a:moveTo>
                    <a:pt x="45545" y="295974"/>
                  </a:moveTo>
                  <a:lnTo>
                    <a:pt x="39624" y="289560"/>
                  </a:lnTo>
                  <a:lnTo>
                    <a:pt x="39624" y="301833"/>
                  </a:lnTo>
                  <a:lnTo>
                    <a:pt x="45545" y="295974"/>
                  </a:lnTo>
                  <a:close/>
                </a:path>
                <a:path w="350520" h="352425">
                  <a:moveTo>
                    <a:pt x="57912" y="335713"/>
                  </a:moveTo>
                  <a:lnTo>
                    <a:pt x="57912" y="309372"/>
                  </a:lnTo>
                  <a:lnTo>
                    <a:pt x="47409" y="309372"/>
                  </a:lnTo>
                  <a:lnTo>
                    <a:pt x="39624" y="316992"/>
                  </a:lnTo>
                  <a:lnTo>
                    <a:pt x="39624" y="344266"/>
                  </a:lnTo>
                  <a:lnTo>
                    <a:pt x="44196" y="348996"/>
                  </a:lnTo>
                  <a:lnTo>
                    <a:pt x="57912" y="335713"/>
                  </a:lnTo>
                  <a:close/>
                </a:path>
                <a:path w="350520" h="352425">
                  <a:moveTo>
                    <a:pt x="51527" y="41148"/>
                  </a:moveTo>
                  <a:lnTo>
                    <a:pt x="42672" y="32004"/>
                  </a:lnTo>
                  <a:lnTo>
                    <a:pt x="42672" y="41148"/>
                  </a:lnTo>
                  <a:lnTo>
                    <a:pt x="51527" y="41148"/>
                  </a:lnTo>
                  <a:close/>
                </a:path>
                <a:path w="350520" h="352425">
                  <a:moveTo>
                    <a:pt x="166924" y="175887"/>
                  </a:moveTo>
                  <a:lnTo>
                    <a:pt x="47866" y="5424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30233" y="175813"/>
                  </a:lnTo>
                  <a:lnTo>
                    <a:pt x="143256" y="163068"/>
                  </a:lnTo>
                  <a:lnTo>
                    <a:pt x="143256" y="199303"/>
                  </a:lnTo>
                  <a:lnTo>
                    <a:pt x="166924" y="175887"/>
                  </a:lnTo>
                  <a:close/>
                </a:path>
                <a:path w="350520" h="352425">
                  <a:moveTo>
                    <a:pt x="175096" y="184402"/>
                  </a:moveTo>
                  <a:lnTo>
                    <a:pt x="167640" y="176784"/>
                  </a:lnTo>
                  <a:lnTo>
                    <a:pt x="167640" y="176618"/>
                  </a:lnTo>
                  <a:lnTo>
                    <a:pt x="166924" y="175887"/>
                  </a:lnTo>
                  <a:lnTo>
                    <a:pt x="45545" y="295974"/>
                  </a:lnTo>
                  <a:lnTo>
                    <a:pt x="52927" y="303971"/>
                  </a:lnTo>
                  <a:lnTo>
                    <a:pt x="167640" y="191699"/>
                  </a:lnTo>
                  <a:lnTo>
                    <a:pt x="167640" y="176784"/>
                  </a:lnTo>
                  <a:lnTo>
                    <a:pt x="167722" y="191619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57912" y="309372"/>
                  </a:moveTo>
                  <a:lnTo>
                    <a:pt x="52927" y="303971"/>
                  </a:lnTo>
                  <a:lnTo>
                    <a:pt x="47409" y="309372"/>
                  </a:lnTo>
                  <a:lnTo>
                    <a:pt x="57912" y="309372"/>
                  </a:lnTo>
                  <a:close/>
                </a:path>
                <a:path w="350520" h="352425">
                  <a:moveTo>
                    <a:pt x="174629" y="168264"/>
                  </a:moveTo>
                  <a:lnTo>
                    <a:pt x="56167" y="45940"/>
                  </a:lnTo>
                  <a:lnTo>
                    <a:pt x="47866" y="54241"/>
                  </a:lnTo>
                  <a:lnTo>
                    <a:pt x="166924" y="175887"/>
                  </a:lnTo>
                  <a:lnTo>
                    <a:pt x="174629" y="168264"/>
                  </a:lnTo>
                  <a:close/>
                </a:path>
                <a:path w="350520" h="352425">
                  <a:moveTo>
                    <a:pt x="60960" y="41148"/>
                  </a:moveTo>
                  <a:lnTo>
                    <a:pt x="51527" y="41148"/>
                  </a:lnTo>
                  <a:lnTo>
                    <a:pt x="56167" y="45940"/>
                  </a:lnTo>
                  <a:lnTo>
                    <a:pt x="60960" y="41148"/>
                  </a:lnTo>
                  <a:close/>
                </a:path>
                <a:path w="350520" h="352425">
                  <a:moveTo>
                    <a:pt x="294279" y="306176"/>
                  </a:moveTo>
                  <a:lnTo>
                    <a:pt x="175096" y="184402"/>
                  </a:lnTo>
                  <a:lnTo>
                    <a:pt x="52927" y="303971"/>
                  </a:lnTo>
                  <a:lnTo>
                    <a:pt x="57912" y="309372"/>
                  </a:lnTo>
                  <a:lnTo>
                    <a:pt x="57912" y="335713"/>
                  </a:lnTo>
                  <a:lnTo>
                    <a:pt x="161544" y="235353"/>
                  </a:lnTo>
                  <a:lnTo>
                    <a:pt x="161544" y="208788"/>
                  </a:lnTo>
                  <a:lnTo>
                    <a:pt x="188976" y="208788"/>
                  </a:lnTo>
                  <a:lnTo>
                    <a:pt x="188976" y="236816"/>
                  </a:lnTo>
                  <a:lnTo>
                    <a:pt x="289560" y="339586"/>
                  </a:lnTo>
                  <a:lnTo>
                    <a:pt x="289560" y="310896"/>
                  </a:lnTo>
                  <a:lnTo>
                    <a:pt x="294279" y="306176"/>
                  </a:lnTo>
                  <a:close/>
                </a:path>
                <a:path w="350520" h="352425">
                  <a:moveTo>
                    <a:pt x="60960" y="50888"/>
                  </a:moveTo>
                  <a:lnTo>
                    <a:pt x="60960" y="41148"/>
                  </a:lnTo>
                  <a:lnTo>
                    <a:pt x="56167" y="45940"/>
                  </a:lnTo>
                  <a:lnTo>
                    <a:pt x="60960" y="50888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3068"/>
                  </a:lnTo>
                  <a:lnTo>
                    <a:pt x="130233" y="1758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5674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4752"/>
                  </a:lnTo>
                  <a:lnTo>
                    <a:pt x="174629" y="168264"/>
                  </a:lnTo>
                  <a:lnTo>
                    <a:pt x="175260" y="167640"/>
                  </a:lnTo>
                  <a:lnTo>
                    <a:pt x="176058" y="168455"/>
                  </a:lnTo>
                  <a:lnTo>
                    <a:pt x="188976" y="155674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8788"/>
                  </a:lnTo>
                  <a:lnTo>
                    <a:pt x="174892" y="222426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4892" y="222426"/>
                  </a:moveTo>
                  <a:lnTo>
                    <a:pt x="161544" y="208788"/>
                  </a:lnTo>
                  <a:lnTo>
                    <a:pt x="161544" y="235353"/>
                  </a:lnTo>
                  <a:lnTo>
                    <a:pt x="174892" y="222426"/>
                  </a:lnTo>
                  <a:close/>
                </a:path>
                <a:path w="350520" h="352425">
                  <a:moveTo>
                    <a:pt x="175422" y="169083"/>
                  </a:moveTo>
                  <a:lnTo>
                    <a:pt x="174629" y="168264"/>
                  </a:lnTo>
                  <a:lnTo>
                    <a:pt x="166924" y="175887"/>
                  </a:lnTo>
                  <a:lnTo>
                    <a:pt x="167722" y="176702"/>
                  </a:lnTo>
                  <a:lnTo>
                    <a:pt x="175422" y="169083"/>
                  </a:lnTo>
                  <a:close/>
                </a:path>
                <a:path w="350520" h="352425">
                  <a:moveTo>
                    <a:pt x="175178" y="184321"/>
                  </a:moveTo>
                  <a:lnTo>
                    <a:pt x="167722" y="176702"/>
                  </a:lnTo>
                  <a:lnTo>
                    <a:pt x="175096" y="184402"/>
                  </a:lnTo>
                  <a:close/>
                </a:path>
                <a:path w="350520" h="352425">
                  <a:moveTo>
                    <a:pt x="182880" y="176784"/>
                  </a:moveTo>
                  <a:lnTo>
                    <a:pt x="175422" y="169083"/>
                  </a:lnTo>
                  <a:lnTo>
                    <a:pt x="167722" y="176702"/>
                  </a:lnTo>
                  <a:lnTo>
                    <a:pt x="175096" y="184236"/>
                  </a:lnTo>
                  <a:lnTo>
                    <a:pt x="175260" y="184241"/>
                  </a:lnTo>
                  <a:lnTo>
                    <a:pt x="182880" y="176784"/>
                  </a:lnTo>
                  <a:close/>
                </a:path>
                <a:path w="350520" h="352425">
                  <a:moveTo>
                    <a:pt x="176058" y="168455"/>
                  </a:moveTo>
                  <a:lnTo>
                    <a:pt x="175422" y="167806"/>
                  </a:lnTo>
                  <a:lnTo>
                    <a:pt x="175178" y="167720"/>
                  </a:lnTo>
                  <a:lnTo>
                    <a:pt x="174629" y="168264"/>
                  </a:lnTo>
                  <a:lnTo>
                    <a:pt x="175422" y="169083"/>
                  </a:lnTo>
                  <a:lnTo>
                    <a:pt x="176058" y="168455"/>
                  </a:lnTo>
                  <a:close/>
                </a:path>
                <a:path w="350520" h="352425">
                  <a:moveTo>
                    <a:pt x="188976" y="236816"/>
                  </a:moveTo>
                  <a:lnTo>
                    <a:pt x="188976" y="208788"/>
                  </a:lnTo>
                  <a:lnTo>
                    <a:pt x="174892" y="222426"/>
                  </a:lnTo>
                  <a:lnTo>
                    <a:pt x="188976" y="236816"/>
                  </a:lnTo>
                  <a:close/>
                </a:path>
                <a:path w="350520" h="352425">
                  <a:moveTo>
                    <a:pt x="302653" y="297802"/>
                  </a:moveTo>
                  <a:lnTo>
                    <a:pt x="183595" y="176156"/>
                  </a:lnTo>
                  <a:lnTo>
                    <a:pt x="175260" y="184404"/>
                  </a:lnTo>
                  <a:lnTo>
                    <a:pt x="175096" y="184402"/>
                  </a:lnTo>
                  <a:lnTo>
                    <a:pt x="294279" y="306176"/>
                  </a:lnTo>
                  <a:lnTo>
                    <a:pt x="302653" y="297802"/>
                  </a:lnTo>
                  <a:close/>
                </a:path>
                <a:path w="350520" h="352425">
                  <a:moveTo>
                    <a:pt x="182880" y="176865"/>
                  </a:moveTo>
                  <a:lnTo>
                    <a:pt x="175178" y="184321"/>
                  </a:lnTo>
                  <a:lnTo>
                    <a:pt x="182880" y="176865"/>
                  </a:lnTo>
                  <a:close/>
                </a:path>
                <a:path w="350520" h="352425">
                  <a:moveTo>
                    <a:pt x="183595" y="176156"/>
                  </a:moveTo>
                  <a:lnTo>
                    <a:pt x="176058" y="168455"/>
                  </a:lnTo>
                  <a:lnTo>
                    <a:pt x="175422" y="169083"/>
                  </a:lnTo>
                  <a:lnTo>
                    <a:pt x="182880" y="176784"/>
                  </a:lnTo>
                  <a:lnTo>
                    <a:pt x="183595" y="176156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5674"/>
                  </a:lnTo>
                  <a:lnTo>
                    <a:pt x="291084" y="54653"/>
                  </a:lnTo>
                  <a:lnTo>
                    <a:pt x="291084" y="42672"/>
                  </a:lnTo>
                  <a:lnTo>
                    <a:pt x="303194" y="42672"/>
                  </a:lnTo>
                  <a:lnTo>
                    <a:pt x="310896" y="35052"/>
                  </a:lnTo>
                  <a:lnTo>
                    <a:pt x="310896" y="42672"/>
                  </a:lnTo>
                  <a:lnTo>
                    <a:pt x="318516" y="42672"/>
                  </a:lnTo>
                  <a:lnTo>
                    <a:pt x="318516" y="8043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304726" y="56314"/>
                  </a:moveTo>
                  <a:lnTo>
                    <a:pt x="297106" y="48694"/>
                  </a:lnTo>
                  <a:lnTo>
                    <a:pt x="176058" y="168455"/>
                  </a:lnTo>
                  <a:lnTo>
                    <a:pt x="183595" y="176156"/>
                  </a:lnTo>
                  <a:lnTo>
                    <a:pt x="304726" y="56314"/>
                  </a:lnTo>
                  <a:close/>
                </a:path>
                <a:path w="350520" h="352425">
                  <a:moveTo>
                    <a:pt x="310896" y="87970"/>
                  </a:moveTo>
                  <a:lnTo>
                    <a:pt x="310896" y="62484"/>
                  </a:lnTo>
                  <a:lnTo>
                    <a:pt x="304726" y="56314"/>
                  </a:lnTo>
                  <a:lnTo>
                    <a:pt x="183595" y="176156"/>
                  </a:lnTo>
                  <a:lnTo>
                    <a:pt x="207264" y="200339"/>
                  </a:lnTo>
                  <a:lnTo>
                    <a:pt x="207264" y="163068"/>
                  </a:lnTo>
                  <a:lnTo>
                    <a:pt x="220979" y="176930"/>
                  </a:lnTo>
                  <a:lnTo>
                    <a:pt x="310896" y="87970"/>
                  </a:lnTo>
                  <a:close/>
                </a:path>
                <a:path w="350520" h="352425">
                  <a:moveTo>
                    <a:pt x="220979" y="176930"/>
                  </a:moveTo>
                  <a:lnTo>
                    <a:pt x="207264" y="163068"/>
                  </a:lnTo>
                  <a:lnTo>
                    <a:pt x="207264" y="190500"/>
                  </a:lnTo>
                  <a:lnTo>
                    <a:pt x="220979" y="1769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979" y="176930"/>
                  </a:lnTo>
                  <a:lnTo>
                    <a:pt x="207264" y="190500"/>
                  </a:lnTo>
                  <a:lnTo>
                    <a:pt x="207264" y="200339"/>
                  </a:lnTo>
                  <a:lnTo>
                    <a:pt x="302653" y="297802"/>
                  </a:lnTo>
                  <a:lnTo>
                    <a:pt x="307848" y="292608"/>
                  </a:lnTo>
                  <a:lnTo>
                    <a:pt x="307848" y="303110"/>
                  </a:lnTo>
                  <a:lnTo>
                    <a:pt x="315468" y="310896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298898" y="310896"/>
                  </a:moveTo>
                  <a:lnTo>
                    <a:pt x="294279" y="306176"/>
                  </a:lnTo>
                  <a:lnTo>
                    <a:pt x="289560" y="310896"/>
                  </a:lnTo>
                  <a:lnTo>
                    <a:pt x="298898" y="310896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20040"/>
                  </a:lnTo>
                  <a:lnTo>
                    <a:pt x="298898" y="310896"/>
                  </a:lnTo>
                  <a:lnTo>
                    <a:pt x="289560" y="310896"/>
                  </a:lnTo>
                  <a:lnTo>
                    <a:pt x="289560" y="339586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3194" y="42672"/>
                  </a:moveTo>
                  <a:lnTo>
                    <a:pt x="291084" y="42672"/>
                  </a:lnTo>
                  <a:lnTo>
                    <a:pt x="297106" y="48694"/>
                  </a:lnTo>
                  <a:lnTo>
                    <a:pt x="303194" y="42672"/>
                  </a:lnTo>
                  <a:close/>
                </a:path>
                <a:path w="350520" h="352425">
                  <a:moveTo>
                    <a:pt x="297106" y="48694"/>
                  </a:moveTo>
                  <a:lnTo>
                    <a:pt x="291084" y="42672"/>
                  </a:lnTo>
                  <a:lnTo>
                    <a:pt x="291084" y="54653"/>
                  </a:lnTo>
                  <a:lnTo>
                    <a:pt x="297106" y="48694"/>
                  </a:lnTo>
                  <a:close/>
                </a:path>
                <a:path w="350520" h="352425">
                  <a:moveTo>
                    <a:pt x="315468" y="310896"/>
                  </a:moveTo>
                  <a:lnTo>
                    <a:pt x="302653" y="297802"/>
                  </a:lnTo>
                  <a:lnTo>
                    <a:pt x="294279" y="306176"/>
                  </a:lnTo>
                  <a:lnTo>
                    <a:pt x="298898" y="310896"/>
                  </a:lnTo>
                  <a:lnTo>
                    <a:pt x="315468" y="310896"/>
                  </a:lnTo>
                  <a:close/>
                </a:path>
                <a:path w="350520" h="352425">
                  <a:moveTo>
                    <a:pt x="318516" y="42672"/>
                  </a:moveTo>
                  <a:lnTo>
                    <a:pt x="303194" y="42672"/>
                  </a:lnTo>
                  <a:lnTo>
                    <a:pt x="297106" y="48694"/>
                  </a:lnTo>
                  <a:lnTo>
                    <a:pt x="304726" y="56314"/>
                  </a:lnTo>
                  <a:lnTo>
                    <a:pt x="318516" y="42672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0896"/>
                  </a:lnTo>
                  <a:lnTo>
                    <a:pt x="298898" y="310896"/>
                  </a:lnTo>
                  <a:lnTo>
                    <a:pt x="307848" y="320040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3110"/>
                  </a:moveTo>
                  <a:lnTo>
                    <a:pt x="307848" y="292608"/>
                  </a:lnTo>
                  <a:lnTo>
                    <a:pt x="302653" y="297802"/>
                  </a:lnTo>
                  <a:lnTo>
                    <a:pt x="307848" y="303110"/>
                  </a:lnTo>
                  <a:close/>
                </a:path>
                <a:path w="350520" h="352425">
                  <a:moveTo>
                    <a:pt x="310896" y="42672"/>
                  </a:moveTo>
                  <a:lnTo>
                    <a:pt x="310896" y="35052"/>
                  </a:lnTo>
                  <a:lnTo>
                    <a:pt x="303194" y="42672"/>
                  </a:lnTo>
                  <a:lnTo>
                    <a:pt x="310896" y="42672"/>
                  </a:lnTo>
                  <a:close/>
                </a:path>
                <a:path w="350520" h="352425">
                  <a:moveTo>
                    <a:pt x="318516" y="80431"/>
                  </a:moveTo>
                  <a:lnTo>
                    <a:pt x="318516" y="42672"/>
                  </a:lnTo>
                  <a:lnTo>
                    <a:pt x="304726" y="56314"/>
                  </a:lnTo>
                  <a:lnTo>
                    <a:pt x="310896" y="62484"/>
                  </a:lnTo>
                  <a:lnTo>
                    <a:pt x="310896" y="87970"/>
                  </a:lnTo>
                  <a:lnTo>
                    <a:pt x="318516" y="804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5" name="object 9"/>
            <p:cNvSpPr/>
            <p:nvPr/>
          </p:nvSpPr>
          <p:spPr>
            <a:xfrm>
              <a:off x="8081" y="2976"/>
              <a:ext cx="552" cy="555"/>
            </a:xfrm>
            <a:custGeom>
              <a:avLst/>
              <a:gdLst/>
              <a:ahLst/>
              <a:cxnLst/>
              <a:rect l="l" t="t" r="r" b="b"/>
              <a:pathLst>
                <a:path w="350520" h="352425">
                  <a:moveTo>
                    <a:pt x="143256" y="198963"/>
                  </a:moveTo>
                  <a:lnTo>
                    <a:pt x="143256" y="188976"/>
                  </a:lnTo>
                  <a:lnTo>
                    <a:pt x="129540" y="175113"/>
                  </a:lnTo>
                  <a:lnTo>
                    <a:pt x="0" y="303276"/>
                  </a:lnTo>
                  <a:lnTo>
                    <a:pt x="32004" y="335280"/>
                  </a:lnTo>
                  <a:lnTo>
                    <a:pt x="32004" y="307848"/>
                  </a:lnTo>
                  <a:lnTo>
                    <a:pt x="39624" y="300390"/>
                  </a:lnTo>
                  <a:lnTo>
                    <a:pt x="39624" y="289560"/>
                  </a:lnTo>
                  <a:lnTo>
                    <a:pt x="45318" y="294816"/>
                  </a:lnTo>
                  <a:lnTo>
                    <a:pt x="143256" y="198963"/>
                  </a:lnTo>
                  <a:close/>
                </a:path>
                <a:path w="350520" h="352425">
                  <a:moveTo>
                    <a:pt x="175627" y="129617"/>
                  </a:moveTo>
                  <a:lnTo>
                    <a:pt x="48768" y="0"/>
                  </a:lnTo>
                  <a:lnTo>
                    <a:pt x="1524" y="45720"/>
                  </a:lnTo>
                  <a:lnTo>
                    <a:pt x="35052" y="79608"/>
                  </a:lnTo>
                  <a:lnTo>
                    <a:pt x="35052" y="39624"/>
                  </a:lnTo>
                  <a:lnTo>
                    <a:pt x="42672" y="39624"/>
                  </a:lnTo>
                  <a:lnTo>
                    <a:pt x="42672" y="32004"/>
                  </a:lnTo>
                  <a:lnTo>
                    <a:pt x="50129" y="39624"/>
                  </a:lnTo>
                  <a:lnTo>
                    <a:pt x="60960" y="39624"/>
                  </a:lnTo>
                  <a:lnTo>
                    <a:pt x="60960" y="50689"/>
                  </a:lnTo>
                  <a:lnTo>
                    <a:pt x="161544" y="153460"/>
                  </a:lnTo>
                  <a:lnTo>
                    <a:pt x="161544" y="143256"/>
                  </a:lnTo>
                  <a:lnTo>
                    <a:pt x="175627" y="129617"/>
                  </a:lnTo>
                  <a:close/>
                </a:path>
                <a:path w="350520" h="352425">
                  <a:moveTo>
                    <a:pt x="53967" y="302800"/>
                  </a:moveTo>
                  <a:lnTo>
                    <a:pt x="45318" y="294816"/>
                  </a:lnTo>
                  <a:lnTo>
                    <a:pt x="32004" y="307848"/>
                  </a:lnTo>
                  <a:lnTo>
                    <a:pt x="48866" y="307848"/>
                  </a:lnTo>
                  <a:lnTo>
                    <a:pt x="53967" y="302800"/>
                  </a:lnTo>
                  <a:close/>
                </a:path>
                <a:path w="350520" h="352425">
                  <a:moveTo>
                    <a:pt x="48866" y="307848"/>
                  </a:moveTo>
                  <a:lnTo>
                    <a:pt x="32004" y="307848"/>
                  </a:lnTo>
                  <a:lnTo>
                    <a:pt x="32004" y="335280"/>
                  </a:lnTo>
                  <a:lnTo>
                    <a:pt x="39624" y="342900"/>
                  </a:lnTo>
                  <a:lnTo>
                    <a:pt x="39624" y="316992"/>
                  </a:lnTo>
                  <a:lnTo>
                    <a:pt x="48866" y="307848"/>
                  </a:lnTo>
                  <a:close/>
                </a:path>
                <a:path w="350520" h="352425">
                  <a:moveTo>
                    <a:pt x="55703" y="45318"/>
                  </a:moveTo>
                  <a:lnTo>
                    <a:pt x="50129" y="39624"/>
                  </a:lnTo>
                  <a:lnTo>
                    <a:pt x="35052" y="39624"/>
                  </a:lnTo>
                  <a:lnTo>
                    <a:pt x="48316" y="53321"/>
                  </a:lnTo>
                  <a:lnTo>
                    <a:pt x="55703" y="45318"/>
                  </a:lnTo>
                  <a:close/>
                </a:path>
                <a:path w="350520" h="352425">
                  <a:moveTo>
                    <a:pt x="48316" y="53321"/>
                  </a:moveTo>
                  <a:lnTo>
                    <a:pt x="35052" y="39624"/>
                  </a:lnTo>
                  <a:lnTo>
                    <a:pt x="35052" y="79608"/>
                  </a:lnTo>
                  <a:lnTo>
                    <a:pt x="42672" y="87310"/>
                  </a:lnTo>
                  <a:lnTo>
                    <a:pt x="42672" y="59436"/>
                  </a:lnTo>
                  <a:lnTo>
                    <a:pt x="48316" y="53321"/>
                  </a:lnTo>
                  <a:close/>
                </a:path>
                <a:path w="350520" h="352425">
                  <a:moveTo>
                    <a:pt x="45318" y="294816"/>
                  </a:moveTo>
                  <a:lnTo>
                    <a:pt x="39624" y="289560"/>
                  </a:lnTo>
                  <a:lnTo>
                    <a:pt x="39624" y="300390"/>
                  </a:lnTo>
                  <a:lnTo>
                    <a:pt x="45318" y="294816"/>
                  </a:lnTo>
                  <a:close/>
                </a:path>
                <a:path w="350520" h="352425">
                  <a:moveTo>
                    <a:pt x="59436" y="335571"/>
                  </a:moveTo>
                  <a:lnTo>
                    <a:pt x="59436" y="307848"/>
                  </a:lnTo>
                  <a:lnTo>
                    <a:pt x="48768" y="307945"/>
                  </a:lnTo>
                  <a:lnTo>
                    <a:pt x="39624" y="316992"/>
                  </a:lnTo>
                  <a:lnTo>
                    <a:pt x="39624" y="342900"/>
                  </a:lnTo>
                  <a:lnTo>
                    <a:pt x="45720" y="348996"/>
                  </a:lnTo>
                  <a:lnTo>
                    <a:pt x="59436" y="335571"/>
                  </a:lnTo>
                  <a:close/>
                </a:path>
                <a:path w="350520" h="352425">
                  <a:moveTo>
                    <a:pt x="50129" y="39624"/>
                  </a:moveTo>
                  <a:lnTo>
                    <a:pt x="42672" y="32004"/>
                  </a:lnTo>
                  <a:lnTo>
                    <a:pt x="42672" y="39624"/>
                  </a:lnTo>
                  <a:lnTo>
                    <a:pt x="50129" y="39624"/>
                  </a:lnTo>
                  <a:close/>
                </a:path>
                <a:path w="350520" h="352425">
                  <a:moveTo>
                    <a:pt x="166925" y="175797"/>
                  </a:moveTo>
                  <a:lnTo>
                    <a:pt x="48316" y="53321"/>
                  </a:lnTo>
                  <a:lnTo>
                    <a:pt x="42672" y="59436"/>
                  </a:lnTo>
                  <a:lnTo>
                    <a:pt x="42672" y="87310"/>
                  </a:lnTo>
                  <a:lnTo>
                    <a:pt x="129540" y="175113"/>
                  </a:lnTo>
                  <a:lnTo>
                    <a:pt x="143256" y="161544"/>
                  </a:lnTo>
                  <a:lnTo>
                    <a:pt x="143256" y="198963"/>
                  </a:lnTo>
                  <a:lnTo>
                    <a:pt x="166925" y="175797"/>
                  </a:lnTo>
                  <a:close/>
                </a:path>
                <a:path w="350520" h="352425">
                  <a:moveTo>
                    <a:pt x="174466" y="183584"/>
                  </a:moveTo>
                  <a:lnTo>
                    <a:pt x="166925" y="175797"/>
                  </a:lnTo>
                  <a:lnTo>
                    <a:pt x="45318" y="294816"/>
                  </a:lnTo>
                  <a:lnTo>
                    <a:pt x="53967" y="302800"/>
                  </a:lnTo>
                  <a:lnTo>
                    <a:pt x="174466" y="183584"/>
                  </a:lnTo>
                  <a:close/>
                </a:path>
                <a:path w="350520" h="352425">
                  <a:moveTo>
                    <a:pt x="175423" y="167641"/>
                  </a:moveTo>
                  <a:lnTo>
                    <a:pt x="55703" y="45318"/>
                  </a:lnTo>
                  <a:lnTo>
                    <a:pt x="48316" y="53321"/>
                  </a:lnTo>
                  <a:lnTo>
                    <a:pt x="166925" y="175797"/>
                  </a:lnTo>
                  <a:lnTo>
                    <a:pt x="175137" y="167760"/>
                  </a:lnTo>
                  <a:lnTo>
                    <a:pt x="175423" y="167641"/>
                  </a:lnTo>
                  <a:close/>
                </a:path>
                <a:path w="350520" h="352425">
                  <a:moveTo>
                    <a:pt x="59436" y="307848"/>
                  </a:moveTo>
                  <a:lnTo>
                    <a:pt x="53967" y="302800"/>
                  </a:lnTo>
                  <a:lnTo>
                    <a:pt x="48866" y="307848"/>
                  </a:lnTo>
                  <a:lnTo>
                    <a:pt x="59436" y="307848"/>
                  </a:lnTo>
                  <a:close/>
                </a:path>
                <a:path w="350520" h="352425">
                  <a:moveTo>
                    <a:pt x="60960" y="39624"/>
                  </a:moveTo>
                  <a:lnTo>
                    <a:pt x="50129" y="39624"/>
                  </a:lnTo>
                  <a:lnTo>
                    <a:pt x="55703" y="45318"/>
                  </a:lnTo>
                  <a:lnTo>
                    <a:pt x="60960" y="39624"/>
                  </a:lnTo>
                  <a:close/>
                </a:path>
                <a:path w="350520" h="352425">
                  <a:moveTo>
                    <a:pt x="295033" y="305422"/>
                  </a:moveTo>
                  <a:lnTo>
                    <a:pt x="175935" y="183735"/>
                  </a:lnTo>
                  <a:lnTo>
                    <a:pt x="175423" y="184241"/>
                  </a:lnTo>
                  <a:lnTo>
                    <a:pt x="175137" y="184277"/>
                  </a:lnTo>
                  <a:lnTo>
                    <a:pt x="174466" y="183584"/>
                  </a:lnTo>
                  <a:lnTo>
                    <a:pt x="53967" y="302800"/>
                  </a:lnTo>
                  <a:lnTo>
                    <a:pt x="59436" y="307848"/>
                  </a:lnTo>
                  <a:lnTo>
                    <a:pt x="59436" y="335571"/>
                  </a:lnTo>
                  <a:lnTo>
                    <a:pt x="161544" y="235636"/>
                  </a:lnTo>
                  <a:lnTo>
                    <a:pt x="161544" y="207264"/>
                  </a:lnTo>
                  <a:lnTo>
                    <a:pt x="188976" y="208788"/>
                  </a:lnTo>
                  <a:lnTo>
                    <a:pt x="188976" y="235590"/>
                  </a:lnTo>
                  <a:lnTo>
                    <a:pt x="289560" y="339454"/>
                  </a:lnTo>
                  <a:lnTo>
                    <a:pt x="289560" y="310896"/>
                  </a:lnTo>
                  <a:lnTo>
                    <a:pt x="295033" y="305422"/>
                  </a:lnTo>
                  <a:close/>
                </a:path>
                <a:path w="350520" h="352425">
                  <a:moveTo>
                    <a:pt x="60960" y="50689"/>
                  </a:moveTo>
                  <a:lnTo>
                    <a:pt x="60960" y="39624"/>
                  </a:lnTo>
                  <a:lnTo>
                    <a:pt x="55703" y="45318"/>
                  </a:lnTo>
                  <a:lnTo>
                    <a:pt x="60960" y="50689"/>
                  </a:lnTo>
                  <a:close/>
                </a:path>
                <a:path w="350520" h="352425">
                  <a:moveTo>
                    <a:pt x="143256" y="188976"/>
                  </a:moveTo>
                  <a:lnTo>
                    <a:pt x="143256" y="161544"/>
                  </a:lnTo>
                  <a:lnTo>
                    <a:pt x="129540" y="175113"/>
                  </a:lnTo>
                  <a:lnTo>
                    <a:pt x="143256" y="188976"/>
                  </a:lnTo>
                  <a:close/>
                </a:path>
                <a:path w="350520" h="352425">
                  <a:moveTo>
                    <a:pt x="188976" y="143256"/>
                  </a:moveTo>
                  <a:lnTo>
                    <a:pt x="175627" y="129617"/>
                  </a:lnTo>
                  <a:lnTo>
                    <a:pt x="161544" y="143256"/>
                  </a:lnTo>
                  <a:lnTo>
                    <a:pt x="188976" y="143256"/>
                  </a:lnTo>
                  <a:close/>
                </a:path>
                <a:path w="350520" h="352425">
                  <a:moveTo>
                    <a:pt x="188976" y="154377"/>
                  </a:moveTo>
                  <a:lnTo>
                    <a:pt x="188976" y="143256"/>
                  </a:lnTo>
                  <a:lnTo>
                    <a:pt x="161544" y="143256"/>
                  </a:lnTo>
                  <a:lnTo>
                    <a:pt x="161544" y="153460"/>
                  </a:lnTo>
                  <a:lnTo>
                    <a:pt x="175423" y="167641"/>
                  </a:lnTo>
                  <a:lnTo>
                    <a:pt x="188976" y="154377"/>
                  </a:lnTo>
                  <a:close/>
                </a:path>
                <a:path w="350520" h="352425">
                  <a:moveTo>
                    <a:pt x="188976" y="208788"/>
                  </a:moveTo>
                  <a:lnTo>
                    <a:pt x="161544" y="207264"/>
                  </a:lnTo>
                  <a:lnTo>
                    <a:pt x="175650" y="221830"/>
                  </a:lnTo>
                  <a:lnTo>
                    <a:pt x="188976" y="208788"/>
                  </a:lnTo>
                  <a:close/>
                </a:path>
                <a:path w="350520" h="352425">
                  <a:moveTo>
                    <a:pt x="175650" y="221830"/>
                  </a:moveTo>
                  <a:lnTo>
                    <a:pt x="161544" y="207264"/>
                  </a:lnTo>
                  <a:lnTo>
                    <a:pt x="161544" y="235636"/>
                  </a:lnTo>
                  <a:lnTo>
                    <a:pt x="175650" y="221830"/>
                  </a:lnTo>
                  <a:close/>
                </a:path>
                <a:path w="350520" h="352425">
                  <a:moveTo>
                    <a:pt x="175341" y="167722"/>
                  </a:moveTo>
                  <a:lnTo>
                    <a:pt x="175137" y="167760"/>
                  </a:lnTo>
                  <a:lnTo>
                    <a:pt x="166925" y="175797"/>
                  </a:lnTo>
                  <a:lnTo>
                    <a:pt x="167640" y="176535"/>
                  </a:lnTo>
                  <a:lnTo>
                    <a:pt x="167640" y="175260"/>
                  </a:lnTo>
                  <a:lnTo>
                    <a:pt x="175341" y="167722"/>
                  </a:lnTo>
                  <a:close/>
                </a:path>
                <a:path w="350520" h="352425">
                  <a:moveTo>
                    <a:pt x="182797" y="175341"/>
                  </a:moveTo>
                  <a:lnTo>
                    <a:pt x="175423" y="167807"/>
                  </a:lnTo>
                  <a:lnTo>
                    <a:pt x="175260" y="167802"/>
                  </a:lnTo>
                  <a:lnTo>
                    <a:pt x="167640" y="175260"/>
                  </a:lnTo>
                  <a:lnTo>
                    <a:pt x="175137" y="182920"/>
                  </a:lnTo>
                  <a:lnTo>
                    <a:pt x="182797" y="175341"/>
                  </a:lnTo>
                  <a:close/>
                </a:path>
                <a:path w="350520" h="352425">
                  <a:moveTo>
                    <a:pt x="175137" y="182920"/>
                  </a:moveTo>
                  <a:lnTo>
                    <a:pt x="167640" y="175260"/>
                  </a:lnTo>
                  <a:lnTo>
                    <a:pt x="167640" y="176535"/>
                  </a:lnTo>
                  <a:lnTo>
                    <a:pt x="174466" y="183584"/>
                  </a:lnTo>
                  <a:lnTo>
                    <a:pt x="175137" y="182920"/>
                  </a:lnTo>
                  <a:close/>
                </a:path>
                <a:path w="350520" h="352425">
                  <a:moveTo>
                    <a:pt x="175935" y="183735"/>
                  </a:moveTo>
                  <a:lnTo>
                    <a:pt x="175137" y="182920"/>
                  </a:lnTo>
                  <a:lnTo>
                    <a:pt x="174466" y="183584"/>
                  </a:lnTo>
                  <a:lnTo>
                    <a:pt x="175137" y="184277"/>
                  </a:lnTo>
                  <a:lnTo>
                    <a:pt x="175423" y="184241"/>
                  </a:lnTo>
                  <a:lnTo>
                    <a:pt x="175935" y="183735"/>
                  </a:lnTo>
                  <a:close/>
                </a:path>
                <a:path w="350520" h="352425">
                  <a:moveTo>
                    <a:pt x="183595" y="176156"/>
                  </a:moveTo>
                  <a:lnTo>
                    <a:pt x="182797" y="175341"/>
                  </a:lnTo>
                  <a:lnTo>
                    <a:pt x="175137" y="182920"/>
                  </a:lnTo>
                  <a:lnTo>
                    <a:pt x="175935" y="183735"/>
                  </a:lnTo>
                  <a:lnTo>
                    <a:pt x="183595" y="176156"/>
                  </a:lnTo>
                  <a:close/>
                </a:path>
                <a:path w="350520" h="352425">
                  <a:moveTo>
                    <a:pt x="182880" y="175260"/>
                  </a:moveTo>
                  <a:lnTo>
                    <a:pt x="175627" y="167849"/>
                  </a:lnTo>
                  <a:lnTo>
                    <a:pt x="175341" y="167722"/>
                  </a:lnTo>
                  <a:lnTo>
                    <a:pt x="182797" y="175341"/>
                  </a:lnTo>
                  <a:close/>
                </a:path>
                <a:path w="350520" h="352425">
                  <a:moveTo>
                    <a:pt x="304974" y="56069"/>
                  </a:moveTo>
                  <a:lnTo>
                    <a:pt x="297592" y="48072"/>
                  </a:lnTo>
                  <a:lnTo>
                    <a:pt x="175423" y="167641"/>
                  </a:lnTo>
                  <a:lnTo>
                    <a:pt x="182880" y="175260"/>
                  </a:lnTo>
                  <a:lnTo>
                    <a:pt x="182880" y="175425"/>
                  </a:lnTo>
                  <a:lnTo>
                    <a:pt x="183595" y="176156"/>
                  </a:lnTo>
                  <a:lnTo>
                    <a:pt x="304974" y="56069"/>
                  </a:lnTo>
                  <a:close/>
                </a:path>
                <a:path w="350520" h="352425">
                  <a:moveTo>
                    <a:pt x="350520" y="48768"/>
                  </a:moveTo>
                  <a:lnTo>
                    <a:pt x="306324" y="3048"/>
                  </a:lnTo>
                  <a:lnTo>
                    <a:pt x="175627" y="129617"/>
                  </a:lnTo>
                  <a:lnTo>
                    <a:pt x="188976" y="143256"/>
                  </a:lnTo>
                  <a:lnTo>
                    <a:pt x="188976" y="154377"/>
                  </a:lnTo>
                  <a:lnTo>
                    <a:pt x="292608" y="52950"/>
                  </a:lnTo>
                  <a:lnTo>
                    <a:pt x="292608" y="42672"/>
                  </a:lnTo>
                  <a:lnTo>
                    <a:pt x="303110" y="42672"/>
                  </a:lnTo>
                  <a:lnTo>
                    <a:pt x="310896" y="35052"/>
                  </a:lnTo>
                  <a:lnTo>
                    <a:pt x="310896" y="42672"/>
                  </a:lnTo>
                  <a:lnTo>
                    <a:pt x="318516" y="42672"/>
                  </a:lnTo>
                  <a:lnTo>
                    <a:pt x="318516" y="80091"/>
                  </a:lnTo>
                  <a:lnTo>
                    <a:pt x="350520" y="48768"/>
                  </a:lnTo>
                  <a:close/>
                </a:path>
                <a:path w="350520" h="352425">
                  <a:moveTo>
                    <a:pt x="188976" y="235590"/>
                  </a:moveTo>
                  <a:lnTo>
                    <a:pt x="188976" y="208788"/>
                  </a:lnTo>
                  <a:lnTo>
                    <a:pt x="175650" y="221830"/>
                  </a:lnTo>
                  <a:lnTo>
                    <a:pt x="188976" y="235590"/>
                  </a:lnTo>
                  <a:close/>
                </a:path>
                <a:path w="350520" h="352425">
                  <a:moveTo>
                    <a:pt x="302653" y="297802"/>
                  </a:moveTo>
                  <a:lnTo>
                    <a:pt x="183595" y="176156"/>
                  </a:lnTo>
                  <a:lnTo>
                    <a:pt x="175935" y="183735"/>
                  </a:lnTo>
                  <a:lnTo>
                    <a:pt x="295033" y="305422"/>
                  </a:lnTo>
                  <a:lnTo>
                    <a:pt x="302653" y="297802"/>
                  </a:lnTo>
                  <a:close/>
                </a:path>
                <a:path w="350520" h="352425">
                  <a:moveTo>
                    <a:pt x="182880" y="175425"/>
                  </a:moveTo>
                  <a:lnTo>
                    <a:pt x="182880" y="175260"/>
                  </a:lnTo>
                  <a:lnTo>
                    <a:pt x="182880" y="175425"/>
                  </a:lnTo>
                  <a:close/>
                </a:path>
                <a:path w="350520" h="352425">
                  <a:moveTo>
                    <a:pt x="310896" y="87548"/>
                  </a:moveTo>
                  <a:lnTo>
                    <a:pt x="310896" y="62484"/>
                  </a:lnTo>
                  <a:lnTo>
                    <a:pt x="304974" y="56069"/>
                  </a:lnTo>
                  <a:lnTo>
                    <a:pt x="183595" y="176156"/>
                  </a:lnTo>
                  <a:lnTo>
                    <a:pt x="207264" y="200339"/>
                  </a:lnTo>
                  <a:lnTo>
                    <a:pt x="207264" y="163068"/>
                  </a:lnTo>
                  <a:lnTo>
                    <a:pt x="220286" y="176230"/>
                  </a:lnTo>
                  <a:lnTo>
                    <a:pt x="310896" y="87548"/>
                  </a:lnTo>
                  <a:close/>
                </a:path>
                <a:path w="350520" h="352425">
                  <a:moveTo>
                    <a:pt x="220286" y="176230"/>
                  </a:moveTo>
                  <a:lnTo>
                    <a:pt x="207264" y="163068"/>
                  </a:lnTo>
                  <a:lnTo>
                    <a:pt x="207264" y="188976"/>
                  </a:lnTo>
                  <a:lnTo>
                    <a:pt x="220286" y="176230"/>
                  </a:lnTo>
                  <a:close/>
                </a:path>
                <a:path w="350520" h="352425">
                  <a:moveTo>
                    <a:pt x="348996" y="306324"/>
                  </a:moveTo>
                  <a:lnTo>
                    <a:pt x="220286" y="176230"/>
                  </a:lnTo>
                  <a:lnTo>
                    <a:pt x="207264" y="188976"/>
                  </a:lnTo>
                  <a:lnTo>
                    <a:pt x="207264" y="200339"/>
                  </a:lnTo>
                  <a:lnTo>
                    <a:pt x="302653" y="297802"/>
                  </a:lnTo>
                  <a:lnTo>
                    <a:pt x="307848" y="292608"/>
                  </a:lnTo>
                  <a:lnTo>
                    <a:pt x="307848" y="303110"/>
                  </a:lnTo>
                  <a:lnTo>
                    <a:pt x="315468" y="310896"/>
                  </a:lnTo>
                  <a:lnTo>
                    <a:pt x="315468" y="338770"/>
                  </a:lnTo>
                  <a:lnTo>
                    <a:pt x="348996" y="306324"/>
                  </a:lnTo>
                  <a:close/>
                </a:path>
                <a:path w="350520" h="352425">
                  <a:moveTo>
                    <a:pt x="300390" y="310896"/>
                  </a:moveTo>
                  <a:lnTo>
                    <a:pt x="295033" y="305422"/>
                  </a:lnTo>
                  <a:lnTo>
                    <a:pt x="289560" y="310896"/>
                  </a:lnTo>
                  <a:lnTo>
                    <a:pt x="300390" y="310896"/>
                  </a:lnTo>
                  <a:close/>
                </a:path>
                <a:path w="350520" h="352425">
                  <a:moveTo>
                    <a:pt x="307848" y="346144"/>
                  </a:moveTo>
                  <a:lnTo>
                    <a:pt x="307848" y="318516"/>
                  </a:lnTo>
                  <a:lnTo>
                    <a:pt x="300390" y="310896"/>
                  </a:lnTo>
                  <a:lnTo>
                    <a:pt x="289560" y="310896"/>
                  </a:lnTo>
                  <a:lnTo>
                    <a:pt x="289560" y="339454"/>
                  </a:lnTo>
                  <a:lnTo>
                    <a:pt x="301752" y="352044"/>
                  </a:lnTo>
                  <a:lnTo>
                    <a:pt x="307848" y="346144"/>
                  </a:lnTo>
                  <a:close/>
                </a:path>
                <a:path w="350520" h="352425">
                  <a:moveTo>
                    <a:pt x="303110" y="42672"/>
                  </a:moveTo>
                  <a:lnTo>
                    <a:pt x="292608" y="42672"/>
                  </a:lnTo>
                  <a:lnTo>
                    <a:pt x="297592" y="48072"/>
                  </a:lnTo>
                  <a:lnTo>
                    <a:pt x="303110" y="42672"/>
                  </a:lnTo>
                  <a:close/>
                </a:path>
                <a:path w="350520" h="352425">
                  <a:moveTo>
                    <a:pt x="297592" y="48072"/>
                  </a:moveTo>
                  <a:lnTo>
                    <a:pt x="292608" y="42672"/>
                  </a:lnTo>
                  <a:lnTo>
                    <a:pt x="292608" y="52950"/>
                  </a:lnTo>
                  <a:lnTo>
                    <a:pt x="297592" y="48072"/>
                  </a:lnTo>
                  <a:close/>
                </a:path>
                <a:path w="350520" h="352425">
                  <a:moveTo>
                    <a:pt x="315468" y="310896"/>
                  </a:moveTo>
                  <a:lnTo>
                    <a:pt x="302653" y="297802"/>
                  </a:lnTo>
                  <a:lnTo>
                    <a:pt x="295033" y="305422"/>
                  </a:lnTo>
                  <a:lnTo>
                    <a:pt x="300390" y="310896"/>
                  </a:lnTo>
                  <a:lnTo>
                    <a:pt x="315468" y="310896"/>
                  </a:lnTo>
                  <a:close/>
                </a:path>
                <a:path w="350520" h="352425">
                  <a:moveTo>
                    <a:pt x="318516" y="42672"/>
                  </a:moveTo>
                  <a:lnTo>
                    <a:pt x="303110" y="42672"/>
                  </a:lnTo>
                  <a:lnTo>
                    <a:pt x="297592" y="48072"/>
                  </a:lnTo>
                  <a:lnTo>
                    <a:pt x="304974" y="56069"/>
                  </a:lnTo>
                  <a:lnTo>
                    <a:pt x="318516" y="42672"/>
                  </a:lnTo>
                  <a:close/>
                </a:path>
                <a:path w="350520" h="352425">
                  <a:moveTo>
                    <a:pt x="315468" y="338770"/>
                  </a:moveTo>
                  <a:lnTo>
                    <a:pt x="315468" y="310896"/>
                  </a:lnTo>
                  <a:lnTo>
                    <a:pt x="300390" y="310896"/>
                  </a:lnTo>
                  <a:lnTo>
                    <a:pt x="307848" y="318516"/>
                  </a:lnTo>
                  <a:lnTo>
                    <a:pt x="307848" y="346144"/>
                  </a:lnTo>
                  <a:lnTo>
                    <a:pt x="315468" y="338770"/>
                  </a:lnTo>
                  <a:close/>
                </a:path>
                <a:path w="350520" h="352425">
                  <a:moveTo>
                    <a:pt x="307848" y="303110"/>
                  </a:moveTo>
                  <a:lnTo>
                    <a:pt x="307848" y="292608"/>
                  </a:lnTo>
                  <a:lnTo>
                    <a:pt x="302653" y="297802"/>
                  </a:lnTo>
                  <a:lnTo>
                    <a:pt x="307848" y="303110"/>
                  </a:lnTo>
                  <a:close/>
                </a:path>
                <a:path w="350520" h="352425">
                  <a:moveTo>
                    <a:pt x="310896" y="42672"/>
                  </a:moveTo>
                  <a:lnTo>
                    <a:pt x="310896" y="35052"/>
                  </a:lnTo>
                  <a:lnTo>
                    <a:pt x="303110" y="42672"/>
                  </a:lnTo>
                  <a:lnTo>
                    <a:pt x="310896" y="42672"/>
                  </a:lnTo>
                  <a:close/>
                </a:path>
                <a:path w="350520" h="352425">
                  <a:moveTo>
                    <a:pt x="318516" y="80091"/>
                  </a:moveTo>
                  <a:lnTo>
                    <a:pt x="318516" y="42672"/>
                  </a:lnTo>
                  <a:lnTo>
                    <a:pt x="304974" y="56069"/>
                  </a:lnTo>
                  <a:lnTo>
                    <a:pt x="310896" y="62484"/>
                  </a:lnTo>
                  <a:lnTo>
                    <a:pt x="310896" y="87548"/>
                  </a:lnTo>
                  <a:lnTo>
                    <a:pt x="318516" y="800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36" name="组合 35"/>
          <p:cNvGrpSpPr/>
          <p:nvPr/>
        </p:nvGrpSpPr>
        <p:grpSpPr>
          <a:xfrm>
            <a:off x="5015230" y="2647950"/>
            <a:ext cx="1019810" cy="1158240"/>
            <a:chOff x="7898" y="2249"/>
            <a:chExt cx="1606" cy="1824"/>
          </a:xfrm>
        </p:grpSpPr>
        <p:sp>
          <p:nvSpPr>
            <p:cNvPr id="37" name="object 2"/>
            <p:cNvSpPr/>
            <p:nvPr/>
          </p:nvSpPr>
          <p:spPr>
            <a:xfrm>
              <a:off x="7898" y="3535"/>
              <a:ext cx="538" cy="538"/>
            </a:xfrm>
            <a:custGeom>
              <a:avLst/>
              <a:gdLst/>
              <a:ahLst/>
              <a:cxnLst/>
              <a:rect l="l" t="t" r="r" b="b"/>
              <a:pathLst>
                <a:path w="341629" h="341630">
                  <a:moveTo>
                    <a:pt x="341376" y="187452"/>
                  </a:moveTo>
                  <a:lnTo>
                    <a:pt x="341376" y="169164"/>
                  </a:lnTo>
                  <a:lnTo>
                    <a:pt x="338328" y="135636"/>
                  </a:lnTo>
                  <a:lnTo>
                    <a:pt x="320040" y="88392"/>
                  </a:lnTo>
                  <a:lnTo>
                    <a:pt x="291084" y="48768"/>
                  </a:lnTo>
                  <a:lnTo>
                    <a:pt x="251460" y="19812"/>
                  </a:lnTo>
                  <a:lnTo>
                    <a:pt x="219456" y="7620"/>
                  </a:lnTo>
                  <a:lnTo>
                    <a:pt x="204216" y="3048"/>
                  </a:lnTo>
                  <a:lnTo>
                    <a:pt x="187452" y="0"/>
                  </a:lnTo>
                  <a:lnTo>
                    <a:pt x="152400" y="0"/>
                  </a:lnTo>
                  <a:lnTo>
                    <a:pt x="135636" y="3048"/>
                  </a:lnTo>
                  <a:lnTo>
                    <a:pt x="118872" y="7620"/>
                  </a:lnTo>
                  <a:lnTo>
                    <a:pt x="102108" y="13716"/>
                  </a:lnTo>
                  <a:lnTo>
                    <a:pt x="88392" y="21336"/>
                  </a:lnTo>
                  <a:lnTo>
                    <a:pt x="73152" y="28956"/>
                  </a:lnTo>
                  <a:lnTo>
                    <a:pt x="38100" y="62484"/>
                  </a:lnTo>
                  <a:lnTo>
                    <a:pt x="12192" y="105156"/>
                  </a:lnTo>
                  <a:lnTo>
                    <a:pt x="0" y="153924"/>
                  </a:lnTo>
                  <a:lnTo>
                    <a:pt x="0" y="188976"/>
                  </a:lnTo>
                  <a:lnTo>
                    <a:pt x="19812" y="252984"/>
                  </a:lnTo>
                  <a:lnTo>
                    <a:pt x="44196" y="285641"/>
                  </a:lnTo>
                  <a:lnTo>
                    <a:pt x="44196" y="156972"/>
                  </a:lnTo>
                  <a:lnTo>
                    <a:pt x="53340" y="120396"/>
                  </a:lnTo>
                  <a:lnTo>
                    <a:pt x="65532" y="99060"/>
                  </a:lnTo>
                  <a:lnTo>
                    <a:pt x="73152" y="89916"/>
                  </a:lnTo>
                  <a:lnTo>
                    <a:pt x="82296" y="80772"/>
                  </a:lnTo>
                  <a:lnTo>
                    <a:pt x="89916" y="71628"/>
                  </a:lnTo>
                  <a:lnTo>
                    <a:pt x="121920" y="53340"/>
                  </a:lnTo>
                  <a:lnTo>
                    <a:pt x="134112" y="48768"/>
                  </a:lnTo>
                  <a:lnTo>
                    <a:pt x="146304" y="45720"/>
                  </a:lnTo>
                  <a:lnTo>
                    <a:pt x="158496" y="44196"/>
                  </a:lnTo>
                  <a:lnTo>
                    <a:pt x="184404" y="44196"/>
                  </a:lnTo>
                  <a:lnTo>
                    <a:pt x="208788" y="50292"/>
                  </a:lnTo>
                  <a:lnTo>
                    <a:pt x="220980" y="54864"/>
                  </a:lnTo>
                  <a:lnTo>
                    <a:pt x="231648" y="59436"/>
                  </a:lnTo>
                  <a:lnTo>
                    <a:pt x="242316" y="67056"/>
                  </a:lnTo>
                  <a:lnTo>
                    <a:pt x="251460" y="73152"/>
                  </a:lnTo>
                  <a:lnTo>
                    <a:pt x="260604" y="82296"/>
                  </a:lnTo>
                  <a:lnTo>
                    <a:pt x="275844" y="100584"/>
                  </a:lnTo>
                  <a:lnTo>
                    <a:pt x="288036" y="121920"/>
                  </a:lnTo>
                  <a:lnTo>
                    <a:pt x="297180" y="158496"/>
                  </a:lnTo>
                  <a:lnTo>
                    <a:pt x="297180" y="285858"/>
                  </a:lnTo>
                  <a:lnTo>
                    <a:pt x="303276" y="278892"/>
                  </a:lnTo>
                  <a:lnTo>
                    <a:pt x="321564" y="251460"/>
                  </a:lnTo>
                  <a:lnTo>
                    <a:pt x="333756" y="220980"/>
                  </a:lnTo>
                  <a:lnTo>
                    <a:pt x="338328" y="204216"/>
                  </a:lnTo>
                  <a:lnTo>
                    <a:pt x="341376" y="187452"/>
                  </a:lnTo>
                  <a:close/>
                </a:path>
                <a:path w="341629" h="341630">
                  <a:moveTo>
                    <a:pt x="297180" y="285858"/>
                  </a:moveTo>
                  <a:lnTo>
                    <a:pt x="297180" y="172212"/>
                  </a:lnTo>
                  <a:lnTo>
                    <a:pt x="294132" y="196596"/>
                  </a:lnTo>
                  <a:lnTo>
                    <a:pt x="291084" y="210312"/>
                  </a:lnTo>
                  <a:lnTo>
                    <a:pt x="281940" y="231648"/>
                  </a:lnTo>
                  <a:lnTo>
                    <a:pt x="266700" y="252984"/>
                  </a:lnTo>
                  <a:lnTo>
                    <a:pt x="249936" y="269748"/>
                  </a:lnTo>
                  <a:lnTo>
                    <a:pt x="240792" y="275844"/>
                  </a:lnTo>
                  <a:lnTo>
                    <a:pt x="230124" y="283464"/>
                  </a:lnTo>
                  <a:lnTo>
                    <a:pt x="219456" y="288036"/>
                  </a:lnTo>
                  <a:lnTo>
                    <a:pt x="207264" y="292608"/>
                  </a:lnTo>
                  <a:lnTo>
                    <a:pt x="195072" y="295656"/>
                  </a:lnTo>
                  <a:lnTo>
                    <a:pt x="182880" y="297180"/>
                  </a:lnTo>
                  <a:lnTo>
                    <a:pt x="156972" y="297180"/>
                  </a:lnTo>
                  <a:lnTo>
                    <a:pt x="143256" y="294132"/>
                  </a:lnTo>
                  <a:lnTo>
                    <a:pt x="131064" y="291084"/>
                  </a:lnTo>
                  <a:lnTo>
                    <a:pt x="120396" y="286512"/>
                  </a:lnTo>
                  <a:lnTo>
                    <a:pt x="108204" y="281940"/>
                  </a:lnTo>
                  <a:lnTo>
                    <a:pt x="99060" y="275844"/>
                  </a:lnTo>
                  <a:lnTo>
                    <a:pt x="88392" y="268224"/>
                  </a:lnTo>
                  <a:lnTo>
                    <a:pt x="80772" y="259080"/>
                  </a:lnTo>
                  <a:lnTo>
                    <a:pt x="71628" y="249936"/>
                  </a:lnTo>
                  <a:lnTo>
                    <a:pt x="48768" y="207264"/>
                  </a:lnTo>
                  <a:lnTo>
                    <a:pt x="44196" y="182880"/>
                  </a:lnTo>
                  <a:lnTo>
                    <a:pt x="44196" y="285641"/>
                  </a:lnTo>
                  <a:lnTo>
                    <a:pt x="89916" y="321564"/>
                  </a:lnTo>
                  <a:lnTo>
                    <a:pt x="137160" y="338328"/>
                  </a:lnTo>
                  <a:lnTo>
                    <a:pt x="153924" y="341376"/>
                  </a:lnTo>
                  <a:lnTo>
                    <a:pt x="188976" y="341376"/>
                  </a:lnTo>
                  <a:lnTo>
                    <a:pt x="237744" y="327660"/>
                  </a:lnTo>
                  <a:lnTo>
                    <a:pt x="280416" y="301752"/>
                  </a:lnTo>
                  <a:lnTo>
                    <a:pt x="292608" y="291084"/>
                  </a:lnTo>
                  <a:lnTo>
                    <a:pt x="297180" y="285858"/>
                  </a:lnTo>
                  <a:close/>
                </a:path>
              </a:pathLst>
            </a:custGeom>
            <a:solidFill>
              <a:srgbClr val="548DD5"/>
            </a:solidFill>
          </p:spPr>
          <p:txBody>
            <a:bodyPr wrap="square" lIns="0" tIns="0" rIns="0" bIns="0" rtlCol="0"/>
            <a:p/>
          </p:txBody>
        </p:sp>
        <p:sp>
          <p:nvSpPr>
            <p:cNvPr id="38" name="object 3"/>
            <p:cNvSpPr/>
            <p:nvPr/>
          </p:nvSpPr>
          <p:spPr>
            <a:xfrm>
              <a:off x="8078" y="2969"/>
              <a:ext cx="538" cy="538"/>
            </a:xfrm>
            <a:custGeom>
              <a:avLst/>
              <a:gdLst/>
              <a:ahLst/>
              <a:cxnLst/>
              <a:rect l="l" t="t" r="r" b="b"/>
              <a:pathLst>
                <a:path w="341629" h="341630">
                  <a:moveTo>
                    <a:pt x="341376" y="187452"/>
                  </a:moveTo>
                  <a:lnTo>
                    <a:pt x="341376" y="169164"/>
                  </a:lnTo>
                  <a:lnTo>
                    <a:pt x="338328" y="135636"/>
                  </a:lnTo>
                  <a:lnTo>
                    <a:pt x="320040" y="88392"/>
                  </a:lnTo>
                  <a:lnTo>
                    <a:pt x="291084" y="48768"/>
                  </a:lnTo>
                  <a:lnTo>
                    <a:pt x="251460" y="19812"/>
                  </a:lnTo>
                  <a:lnTo>
                    <a:pt x="219456" y="7620"/>
                  </a:lnTo>
                  <a:lnTo>
                    <a:pt x="204216" y="3048"/>
                  </a:lnTo>
                  <a:lnTo>
                    <a:pt x="187452" y="0"/>
                  </a:lnTo>
                  <a:lnTo>
                    <a:pt x="169164" y="0"/>
                  </a:lnTo>
                  <a:lnTo>
                    <a:pt x="135636" y="3048"/>
                  </a:lnTo>
                  <a:lnTo>
                    <a:pt x="118872" y="7620"/>
                  </a:lnTo>
                  <a:lnTo>
                    <a:pt x="102108" y="13716"/>
                  </a:lnTo>
                  <a:lnTo>
                    <a:pt x="88392" y="21336"/>
                  </a:lnTo>
                  <a:lnTo>
                    <a:pt x="73152" y="28956"/>
                  </a:lnTo>
                  <a:lnTo>
                    <a:pt x="38100" y="62484"/>
                  </a:lnTo>
                  <a:lnTo>
                    <a:pt x="12192" y="105156"/>
                  </a:lnTo>
                  <a:lnTo>
                    <a:pt x="0" y="153924"/>
                  </a:lnTo>
                  <a:lnTo>
                    <a:pt x="0" y="188976"/>
                  </a:lnTo>
                  <a:lnTo>
                    <a:pt x="13716" y="239268"/>
                  </a:lnTo>
                  <a:lnTo>
                    <a:pt x="44196" y="285641"/>
                  </a:lnTo>
                  <a:lnTo>
                    <a:pt x="44196" y="156972"/>
                  </a:lnTo>
                  <a:lnTo>
                    <a:pt x="53340" y="120396"/>
                  </a:lnTo>
                  <a:lnTo>
                    <a:pt x="89916" y="73152"/>
                  </a:lnTo>
                  <a:lnTo>
                    <a:pt x="158496" y="44196"/>
                  </a:lnTo>
                  <a:lnTo>
                    <a:pt x="172212" y="44196"/>
                  </a:lnTo>
                  <a:lnTo>
                    <a:pt x="220980" y="54864"/>
                  </a:lnTo>
                  <a:lnTo>
                    <a:pt x="242316" y="67056"/>
                  </a:lnTo>
                  <a:lnTo>
                    <a:pt x="251460" y="73152"/>
                  </a:lnTo>
                  <a:lnTo>
                    <a:pt x="260604" y="82296"/>
                  </a:lnTo>
                  <a:lnTo>
                    <a:pt x="275844" y="100584"/>
                  </a:lnTo>
                  <a:lnTo>
                    <a:pt x="288036" y="121920"/>
                  </a:lnTo>
                  <a:lnTo>
                    <a:pt x="297180" y="158496"/>
                  </a:lnTo>
                  <a:lnTo>
                    <a:pt x="297180" y="285858"/>
                  </a:lnTo>
                  <a:lnTo>
                    <a:pt x="303276" y="278892"/>
                  </a:lnTo>
                  <a:lnTo>
                    <a:pt x="321564" y="251460"/>
                  </a:lnTo>
                  <a:lnTo>
                    <a:pt x="333756" y="220980"/>
                  </a:lnTo>
                  <a:lnTo>
                    <a:pt x="338328" y="204216"/>
                  </a:lnTo>
                  <a:lnTo>
                    <a:pt x="341376" y="187452"/>
                  </a:lnTo>
                  <a:close/>
                </a:path>
                <a:path w="341629" h="341630">
                  <a:moveTo>
                    <a:pt x="297180" y="285858"/>
                  </a:moveTo>
                  <a:lnTo>
                    <a:pt x="297180" y="172212"/>
                  </a:lnTo>
                  <a:lnTo>
                    <a:pt x="295656" y="184404"/>
                  </a:lnTo>
                  <a:lnTo>
                    <a:pt x="294132" y="198120"/>
                  </a:lnTo>
                  <a:lnTo>
                    <a:pt x="291084" y="210312"/>
                  </a:lnTo>
                  <a:lnTo>
                    <a:pt x="286512" y="220980"/>
                  </a:lnTo>
                  <a:lnTo>
                    <a:pt x="281940" y="233172"/>
                  </a:lnTo>
                  <a:lnTo>
                    <a:pt x="274320" y="242316"/>
                  </a:lnTo>
                  <a:lnTo>
                    <a:pt x="240792" y="277368"/>
                  </a:lnTo>
                  <a:lnTo>
                    <a:pt x="217932" y="288036"/>
                  </a:lnTo>
                  <a:lnTo>
                    <a:pt x="207264" y="292608"/>
                  </a:lnTo>
                  <a:lnTo>
                    <a:pt x="195072" y="295656"/>
                  </a:lnTo>
                  <a:lnTo>
                    <a:pt x="182880" y="297180"/>
                  </a:lnTo>
                  <a:lnTo>
                    <a:pt x="156972" y="297180"/>
                  </a:lnTo>
                  <a:lnTo>
                    <a:pt x="99060" y="275844"/>
                  </a:lnTo>
                  <a:lnTo>
                    <a:pt x="80772" y="259080"/>
                  </a:lnTo>
                  <a:lnTo>
                    <a:pt x="71628" y="251460"/>
                  </a:lnTo>
                  <a:lnTo>
                    <a:pt x="48768" y="207264"/>
                  </a:lnTo>
                  <a:lnTo>
                    <a:pt x="44196" y="182880"/>
                  </a:lnTo>
                  <a:lnTo>
                    <a:pt x="44196" y="285641"/>
                  </a:lnTo>
                  <a:lnTo>
                    <a:pt x="76200" y="313944"/>
                  </a:lnTo>
                  <a:lnTo>
                    <a:pt x="120396" y="335280"/>
                  </a:lnTo>
                  <a:lnTo>
                    <a:pt x="153924" y="341376"/>
                  </a:lnTo>
                  <a:lnTo>
                    <a:pt x="188976" y="341376"/>
                  </a:lnTo>
                  <a:lnTo>
                    <a:pt x="252984" y="321564"/>
                  </a:lnTo>
                  <a:lnTo>
                    <a:pt x="292608" y="291084"/>
                  </a:lnTo>
                  <a:lnTo>
                    <a:pt x="297180" y="285858"/>
                  </a:lnTo>
                  <a:close/>
                </a:path>
              </a:pathLst>
            </a:custGeom>
            <a:solidFill>
              <a:srgbClr val="548DD5"/>
            </a:solidFill>
          </p:spPr>
          <p:txBody>
            <a:bodyPr wrap="square" lIns="0" tIns="0" rIns="0" bIns="0" rtlCol="0"/>
            <a:p/>
          </p:txBody>
        </p:sp>
        <p:sp>
          <p:nvSpPr>
            <p:cNvPr id="39" name="object 4"/>
            <p:cNvSpPr/>
            <p:nvPr/>
          </p:nvSpPr>
          <p:spPr>
            <a:xfrm>
              <a:off x="8966" y="3024"/>
              <a:ext cx="538" cy="540"/>
            </a:xfrm>
            <a:custGeom>
              <a:avLst/>
              <a:gdLst/>
              <a:ahLst/>
              <a:cxnLst/>
              <a:rect l="l" t="t" r="r" b="b"/>
              <a:pathLst>
                <a:path w="341629" h="342900">
                  <a:moveTo>
                    <a:pt x="341376" y="187452"/>
                  </a:moveTo>
                  <a:lnTo>
                    <a:pt x="341376" y="152400"/>
                  </a:lnTo>
                  <a:lnTo>
                    <a:pt x="338328" y="135636"/>
                  </a:lnTo>
                  <a:lnTo>
                    <a:pt x="321564" y="88392"/>
                  </a:lnTo>
                  <a:lnTo>
                    <a:pt x="291084" y="50292"/>
                  </a:lnTo>
                  <a:lnTo>
                    <a:pt x="251460" y="21336"/>
                  </a:lnTo>
                  <a:lnTo>
                    <a:pt x="204216" y="3048"/>
                  </a:lnTo>
                  <a:lnTo>
                    <a:pt x="169164" y="0"/>
                  </a:lnTo>
                  <a:lnTo>
                    <a:pt x="152400" y="1524"/>
                  </a:lnTo>
                  <a:lnTo>
                    <a:pt x="103632" y="13716"/>
                  </a:lnTo>
                  <a:lnTo>
                    <a:pt x="60960" y="39624"/>
                  </a:lnTo>
                  <a:lnTo>
                    <a:pt x="28956" y="76200"/>
                  </a:lnTo>
                  <a:lnTo>
                    <a:pt x="3048" y="138684"/>
                  </a:lnTo>
                  <a:lnTo>
                    <a:pt x="0" y="155448"/>
                  </a:lnTo>
                  <a:lnTo>
                    <a:pt x="0" y="172212"/>
                  </a:lnTo>
                  <a:lnTo>
                    <a:pt x="7620" y="224028"/>
                  </a:lnTo>
                  <a:lnTo>
                    <a:pt x="28956" y="268224"/>
                  </a:lnTo>
                  <a:lnTo>
                    <a:pt x="44196" y="286512"/>
                  </a:lnTo>
                  <a:lnTo>
                    <a:pt x="44196" y="170688"/>
                  </a:lnTo>
                  <a:lnTo>
                    <a:pt x="45720" y="156972"/>
                  </a:lnTo>
                  <a:lnTo>
                    <a:pt x="47244" y="144780"/>
                  </a:lnTo>
                  <a:lnTo>
                    <a:pt x="50292" y="132588"/>
                  </a:lnTo>
                  <a:lnTo>
                    <a:pt x="54864" y="121920"/>
                  </a:lnTo>
                  <a:lnTo>
                    <a:pt x="59436" y="109728"/>
                  </a:lnTo>
                  <a:lnTo>
                    <a:pt x="67056" y="99060"/>
                  </a:lnTo>
                  <a:lnTo>
                    <a:pt x="73152" y="89916"/>
                  </a:lnTo>
                  <a:lnTo>
                    <a:pt x="82296" y="80772"/>
                  </a:lnTo>
                  <a:lnTo>
                    <a:pt x="121920" y="54864"/>
                  </a:lnTo>
                  <a:lnTo>
                    <a:pt x="172212" y="44196"/>
                  </a:lnTo>
                  <a:lnTo>
                    <a:pt x="184404" y="45720"/>
                  </a:lnTo>
                  <a:lnTo>
                    <a:pt x="198120" y="47244"/>
                  </a:lnTo>
                  <a:lnTo>
                    <a:pt x="242316" y="67056"/>
                  </a:lnTo>
                  <a:lnTo>
                    <a:pt x="277368" y="102108"/>
                  </a:lnTo>
                  <a:lnTo>
                    <a:pt x="295656" y="146304"/>
                  </a:lnTo>
                  <a:lnTo>
                    <a:pt x="297180" y="160020"/>
                  </a:lnTo>
                  <a:lnTo>
                    <a:pt x="297180" y="285858"/>
                  </a:lnTo>
                  <a:lnTo>
                    <a:pt x="313944" y="266700"/>
                  </a:lnTo>
                  <a:lnTo>
                    <a:pt x="321564" y="251460"/>
                  </a:lnTo>
                  <a:lnTo>
                    <a:pt x="329184" y="237744"/>
                  </a:lnTo>
                  <a:lnTo>
                    <a:pt x="335280" y="220980"/>
                  </a:lnTo>
                  <a:lnTo>
                    <a:pt x="341376" y="187452"/>
                  </a:lnTo>
                  <a:close/>
                </a:path>
                <a:path w="341629" h="342900">
                  <a:moveTo>
                    <a:pt x="297180" y="285858"/>
                  </a:moveTo>
                  <a:lnTo>
                    <a:pt x="297180" y="185928"/>
                  </a:lnTo>
                  <a:lnTo>
                    <a:pt x="288036" y="222504"/>
                  </a:lnTo>
                  <a:lnTo>
                    <a:pt x="275844" y="243840"/>
                  </a:lnTo>
                  <a:lnTo>
                    <a:pt x="240792" y="277368"/>
                  </a:lnTo>
                  <a:lnTo>
                    <a:pt x="195072" y="295656"/>
                  </a:lnTo>
                  <a:lnTo>
                    <a:pt x="169164" y="298704"/>
                  </a:lnTo>
                  <a:lnTo>
                    <a:pt x="144780" y="295656"/>
                  </a:lnTo>
                  <a:lnTo>
                    <a:pt x="99060" y="275844"/>
                  </a:lnTo>
                  <a:lnTo>
                    <a:pt x="65532" y="240792"/>
                  </a:lnTo>
                  <a:lnTo>
                    <a:pt x="47244" y="196596"/>
                  </a:lnTo>
                  <a:lnTo>
                    <a:pt x="44196" y="182880"/>
                  </a:lnTo>
                  <a:lnTo>
                    <a:pt x="44196" y="286512"/>
                  </a:lnTo>
                  <a:lnTo>
                    <a:pt x="89916" y="323088"/>
                  </a:lnTo>
                  <a:lnTo>
                    <a:pt x="137160" y="339852"/>
                  </a:lnTo>
                  <a:lnTo>
                    <a:pt x="172212" y="342900"/>
                  </a:lnTo>
                  <a:lnTo>
                    <a:pt x="188976" y="341376"/>
                  </a:lnTo>
                  <a:lnTo>
                    <a:pt x="237744" y="329184"/>
                  </a:lnTo>
                  <a:lnTo>
                    <a:pt x="280416" y="303276"/>
                  </a:lnTo>
                  <a:lnTo>
                    <a:pt x="292608" y="291084"/>
                  </a:lnTo>
                  <a:lnTo>
                    <a:pt x="297180" y="285858"/>
                  </a:lnTo>
                  <a:close/>
                </a:path>
              </a:pathLst>
            </a:custGeom>
            <a:solidFill>
              <a:srgbClr val="548DD5"/>
            </a:solidFill>
          </p:spPr>
          <p:txBody>
            <a:bodyPr wrap="square" lIns="0" tIns="0" rIns="0" bIns="0" rtlCol="0"/>
            <a:p/>
          </p:txBody>
        </p:sp>
        <p:sp>
          <p:nvSpPr>
            <p:cNvPr id="40" name="object 5"/>
            <p:cNvSpPr/>
            <p:nvPr/>
          </p:nvSpPr>
          <p:spPr>
            <a:xfrm>
              <a:off x="8112" y="2249"/>
              <a:ext cx="538" cy="538"/>
            </a:xfrm>
            <a:custGeom>
              <a:avLst/>
              <a:gdLst/>
              <a:ahLst/>
              <a:cxnLst/>
              <a:rect l="l" t="t" r="r" b="b"/>
              <a:pathLst>
                <a:path w="341629" h="341630">
                  <a:moveTo>
                    <a:pt x="341376" y="187458"/>
                  </a:moveTo>
                  <a:lnTo>
                    <a:pt x="341376" y="152406"/>
                  </a:lnTo>
                  <a:lnTo>
                    <a:pt x="338328" y="135642"/>
                  </a:lnTo>
                  <a:lnTo>
                    <a:pt x="320040" y="88392"/>
                  </a:lnTo>
                  <a:lnTo>
                    <a:pt x="291084" y="48768"/>
                  </a:lnTo>
                  <a:lnTo>
                    <a:pt x="251460" y="19812"/>
                  </a:lnTo>
                  <a:lnTo>
                    <a:pt x="204216" y="3048"/>
                  </a:lnTo>
                  <a:lnTo>
                    <a:pt x="187452" y="0"/>
                  </a:lnTo>
                  <a:lnTo>
                    <a:pt x="169164" y="0"/>
                  </a:lnTo>
                  <a:lnTo>
                    <a:pt x="118872" y="7620"/>
                  </a:lnTo>
                  <a:lnTo>
                    <a:pt x="74676" y="28956"/>
                  </a:lnTo>
                  <a:lnTo>
                    <a:pt x="38100" y="62484"/>
                  </a:lnTo>
                  <a:lnTo>
                    <a:pt x="12192" y="105162"/>
                  </a:lnTo>
                  <a:lnTo>
                    <a:pt x="0" y="153930"/>
                  </a:lnTo>
                  <a:lnTo>
                    <a:pt x="0" y="188982"/>
                  </a:lnTo>
                  <a:lnTo>
                    <a:pt x="3048" y="205746"/>
                  </a:lnTo>
                  <a:lnTo>
                    <a:pt x="7620" y="222510"/>
                  </a:lnTo>
                  <a:lnTo>
                    <a:pt x="13716" y="239274"/>
                  </a:lnTo>
                  <a:lnTo>
                    <a:pt x="21336" y="252990"/>
                  </a:lnTo>
                  <a:lnTo>
                    <a:pt x="28956" y="268230"/>
                  </a:lnTo>
                  <a:lnTo>
                    <a:pt x="44196" y="285647"/>
                  </a:lnTo>
                  <a:lnTo>
                    <a:pt x="44196" y="156978"/>
                  </a:lnTo>
                  <a:lnTo>
                    <a:pt x="50292" y="132594"/>
                  </a:lnTo>
                  <a:lnTo>
                    <a:pt x="73152" y="89916"/>
                  </a:lnTo>
                  <a:lnTo>
                    <a:pt x="121920" y="53340"/>
                  </a:lnTo>
                  <a:lnTo>
                    <a:pt x="158496" y="44196"/>
                  </a:lnTo>
                  <a:lnTo>
                    <a:pt x="172212" y="44196"/>
                  </a:lnTo>
                  <a:lnTo>
                    <a:pt x="220980" y="54864"/>
                  </a:lnTo>
                  <a:lnTo>
                    <a:pt x="242316" y="67056"/>
                  </a:lnTo>
                  <a:lnTo>
                    <a:pt x="251460" y="73152"/>
                  </a:lnTo>
                  <a:lnTo>
                    <a:pt x="288036" y="121926"/>
                  </a:lnTo>
                  <a:lnTo>
                    <a:pt x="297180" y="158502"/>
                  </a:lnTo>
                  <a:lnTo>
                    <a:pt x="297180" y="285864"/>
                  </a:lnTo>
                  <a:lnTo>
                    <a:pt x="303276" y="278898"/>
                  </a:lnTo>
                  <a:lnTo>
                    <a:pt x="321564" y="251466"/>
                  </a:lnTo>
                  <a:lnTo>
                    <a:pt x="329184" y="236226"/>
                  </a:lnTo>
                  <a:lnTo>
                    <a:pt x="333756" y="220986"/>
                  </a:lnTo>
                  <a:lnTo>
                    <a:pt x="338328" y="204222"/>
                  </a:lnTo>
                  <a:lnTo>
                    <a:pt x="341376" y="187458"/>
                  </a:lnTo>
                  <a:close/>
                </a:path>
                <a:path w="341629" h="341630">
                  <a:moveTo>
                    <a:pt x="297180" y="285864"/>
                  </a:moveTo>
                  <a:lnTo>
                    <a:pt x="297180" y="184410"/>
                  </a:lnTo>
                  <a:lnTo>
                    <a:pt x="294132" y="198126"/>
                  </a:lnTo>
                  <a:lnTo>
                    <a:pt x="291084" y="210318"/>
                  </a:lnTo>
                  <a:lnTo>
                    <a:pt x="281940" y="231654"/>
                  </a:lnTo>
                  <a:lnTo>
                    <a:pt x="274320" y="242322"/>
                  </a:lnTo>
                  <a:lnTo>
                    <a:pt x="268224" y="252990"/>
                  </a:lnTo>
                  <a:lnTo>
                    <a:pt x="259080" y="260610"/>
                  </a:lnTo>
                  <a:lnTo>
                    <a:pt x="249936" y="269754"/>
                  </a:lnTo>
                  <a:lnTo>
                    <a:pt x="240792" y="277374"/>
                  </a:lnTo>
                  <a:lnTo>
                    <a:pt x="195072" y="295662"/>
                  </a:lnTo>
                  <a:lnTo>
                    <a:pt x="182880" y="297186"/>
                  </a:lnTo>
                  <a:lnTo>
                    <a:pt x="156972" y="297186"/>
                  </a:lnTo>
                  <a:lnTo>
                    <a:pt x="144780" y="294138"/>
                  </a:lnTo>
                  <a:lnTo>
                    <a:pt x="131064" y="291090"/>
                  </a:lnTo>
                  <a:lnTo>
                    <a:pt x="120396" y="288042"/>
                  </a:lnTo>
                  <a:lnTo>
                    <a:pt x="99060" y="275850"/>
                  </a:lnTo>
                  <a:lnTo>
                    <a:pt x="89916" y="268230"/>
                  </a:lnTo>
                  <a:lnTo>
                    <a:pt x="80772" y="259086"/>
                  </a:lnTo>
                  <a:lnTo>
                    <a:pt x="71628" y="251466"/>
                  </a:lnTo>
                  <a:lnTo>
                    <a:pt x="53340" y="219462"/>
                  </a:lnTo>
                  <a:lnTo>
                    <a:pt x="48768" y="207270"/>
                  </a:lnTo>
                  <a:lnTo>
                    <a:pt x="45720" y="195078"/>
                  </a:lnTo>
                  <a:lnTo>
                    <a:pt x="44196" y="182886"/>
                  </a:lnTo>
                  <a:lnTo>
                    <a:pt x="44196" y="285647"/>
                  </a:lnTo>
                  <a:lnTo>
                    <a:pt x="76200" y="313950"/>
                  </a:lnTo>
                  <a:lnTo>
                    <a:pt x="120396" y="335286"/>
                  </a:lnTo>
                  <a:lnTo>
                    <a:pt x="153924" y="341382"/>
                  </a:lnTo>
                  <a:lnTo>
                    <a:pt x="188976" y="341382"/>
                  </a:lnTo>
                  <a:lnTo>
                    <a:pt x="252984" y="321570"/>
                  </a:lnTo>
                  <a:lnTo>
                    <a:pt x="292608" y="291090"/>
                  </a:lnTo>
                  <a:lnTo>
                    <a:pt x="297180" y="285864"/>
                  </a:lnTo>
                  <a:close/>
                </a:path>
              </a:pathLst>
            </a:custGeom>
            <a:solidFill>
              <a:srgbClr val="548DD5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1" name="object 11"/>
          <p:cNvSpPr txBox="1">
            <a:spLocks noGrp="1"/>
          </p:cNvSpPr>
          <p:nvPr/>
        </p:nvSpPr>
        <p:spPr>
          <a:xfrm>
            <a:off x="2816860" y="1515110"/>
            <a:ext cx="424688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Uns</a:t>
            </a:r>
            <a:r>
              <a:rPr dirty="0"/>
              <a:t>upervised</a:t>
            </a:r>
            <a:r>
              <a:rPr spc="-45" dirty="0"/>
              <a:t> </a:t>
            </a:r>
            <a:r>
              <a:rPr spc="-5" dirty="0"/>
              <a:t>Learning</a:t>
            </a: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非监督式学习</a:t>
            </a:r>
            <a:endParaRPr lang="zh-CN" altLang="en-US" dirty="0" smtClean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729105"/>
            <a:ext cx="5760043" cy="4431567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90" y="1712595"/>
            <a:ext cx="5760043" cy="4431566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90" y="1710055"/>
            <a:ext cx="5760043" cy="4434422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1733550"/>
            <a:ext cx="5760043" cy="44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非监督式学习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457193" y="1144651"/>
            <a:ext cx="1760220" cy="17571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2339339" y="1144651"/>
            <a:ext cx="1758695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 txBox="1">
            <a:spLocks noGrp="1"/>
          </p:cNvSpPr>
          <p:nvPr/>
        </p:nvSpPr>
        <p:spPr>
          <a:xfrm>
            <a:off x="5848350" y="2994660"/>
            <a:ext cx="169227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b="1"/>
              <a:t> </a:t>
            </a:r>
            <a:r>
              <a:rPr lang="zh-CN" sz="1800" b="1"/>
              <a:t>社交网络分析</a:t>
            </a:r>
            <a:endParaRPr lang="zh-CN" sz="1800" b="1"/>
          </a:p>
        </p:txBody>
      </p:sp>
      <p:sp>
        <p:nvSpPr>
          <p:cNvPr id="6" name="object 5"/>
          <p:cNvSpPr/>
          <p:nvPr/>
        </p:nvSpPr>
        <p:spPr>
          <a:xfrm>
            <a:off x="4841747" y="3535806"/>
            <a:ext cx="3608832" cy="2033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 txBox="1"/>
          <p:nvPr/>
        </p:nvSpPr>
        <p:spPr>
          <a:xfrm>
            <a:off x="5556250" y="5628005"/>
            <a:ext cx="18561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latin typeface="Calibri" panose="020F0502020204030204"/>
                <a:cs typeface="Calibri" panose="020F0502020204030204"/>
              </a:rPr>
              <a:t>天文数据分析</a:t>
            </a:r>
            <a:endParaRPr lang="zh-CN"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18965" y="2931159"/>
            <a:ext cx="262064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lang="zh-CN" sz="1800" dirty="0">
                <a:latin typeface="Times New Roman" panose="02020603050405020304"/>
                <a:cs typeface="Times New Roman" panose="02020603050405020304"/>
              </a:rPr>
              <a:t>组织计算集群</a:t>
            </a:r>
            <a:endParaRPr lang="zh-CN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995468" y="1121276"/>
            <a:ext cx="299923" cy="465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1"/>
          <p:cNvSpPr/>
          <p:nvPr/>
        </p:nvSpPr>
        <p:spPr>
          <a:xfrm>
            <a:off x="6080556" y="1071154"/>
            <a:ext cx="299923" cy="467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2"/>
          <p:cNvSpPr/>
          <p:nvPr/>
        </p:nvSpPr>
        <p:spPr>
          <a:xfrm>
            <a:off x="5997408" y="2164132"/>
            <a:ext cx="279394" cy="450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3"/>
          <p:cNvSpPr/>
          <p:nvPr/>
        </p:nvSpPr>
        <p:spPr>
          <a:xfrm>
            <a:off x="4696314" y="1843737"/>
            <a:ext cx="283564" cy="446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4"/>
          <p:cNvSpPr/>
          <p:nvPr/>
        </p:nvSpPr>
        <p:spPr>
          <a:xfrm>
            <a:off x="5352237" y="1886197"/>
            <a:ext cx="280516" cy="445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5"/>
          <p:cNvSpPr/>
          <p:nvPr/>
        </p:nvSpPr>
        <p:spPr>
          <a:xfrm>
            <a:off x="6679038" y="994980"/>
            <a:ext cx="279394" cy="447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/>
          <p:nvPr/>
        </p:nvSpPr>
        <p:spPr>
          <a:xfrm>
            <a:off x="6554070" y="1719118"/>
            <a:ext cx="283564" cy="4500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7"/>
          <p:cNvSpPr/>
          <p:nvPr/>
        </p:nvSpPr>
        <p:spPr>
          <a:xfrm>
            <a:off x="7551252" y="1042153"/>
            <a:ext cx="333605" cy="4667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18"/>
          <p:cNvSpPr/>
          <p:nvPr/>
        </p:nvSpPr>
        <p:spPr>
          <a:xfrm>
            <a:off x="7086432" y="1357666"/>
            <a:ext cx="333605" cy="4670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19"/>
          <p:cNvSpPr/>
          <p:nvPr/>
        </p:nvSpPr>
        <p:spPr>
          <a:xfrm>
            <a:off x="8000806" y="1116697"/>
            <a:ext cx="600031" cy="10646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0"/>
          <p:cNvSpPr/>
          <p:nvPr/>
        </p:nvSpPr>
        <p:spPr>
          <a:xfrm>
            <a:off x="6645961" y="2512819"/>
            <a:ext cx="299923" cy="4667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1"/>
          <p:cNvSpPr/>
          <p:nvPr/>
        </p:nvSpPr>
        <p:spPr>
          <a:xfrm>
            <a:off x="7247940" y="2284264"/>
            <a:ext cx="299923" cy="4670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2"/>
          <p:cNvSpPr/>
          <p:nvPr/>
        </p:nvSpPr>
        <p:spPr>
          <a:xfrm>
            <a:off x="4966716" y="1649088"/>
            <a:ext cx="184785" cy="289560"/>
          </a:xfrm>
          <a:custGeom>
            <a:avLst/>
            <a:gdLst/>
            <a:ahLst/>
            <a:cxnLst/>
            <a:rect l="l" t="t" r="r" b="b"/>
            <a:pathLst>
              <a:path w="184785" h="289559">
                <a:moveTo>
                  <a:pt x="356" y="278334"/>
                </a:moveTo>
                <a:lnTo>
                  <a:pt x="0" y="278892"/>
                </a:lnTo>
                <a:lnTo>
                  <a:pt x="333" y="279058"/>
                </a:lnTo>
                <a:lnTo>
                  <a:pt x="356" y="278334"/>
                </a:lnTo>
                <a:close/>
              </a:path>
              <a:path w="184785" h="289559">
                <a:moveTo>
                  <a:pt x="88392" y="243840"/>
                </a:moveTo>
                <a:lnTo>
                  <a:pt x="88392" y="240792"/>
                </a:lnTo>
                <a:lnTo>
                  <a:pt x="86868" y="239268"/>
                </a:lnTo>
                <a:lnTo>
                  <a:pt x="86868" y="236220"/>
                </a:lnTo>
                <a:lnTo>
                  <a:pt x="80772" y="236220"/>
                </a:lnTo>
                <a:lnTo>
                  <a:pt x="18102" y="269398"/>
                </a:lnTo>
                <a:lnTo>
                  <a:pt x="9144" y="283464"/>
                </a:lnTo>
                <a:lnTo>
                  <a:pt x="333" y="279058"/>
                </a:lnTo>
                <a:lnTo>
                  <a:pt x="0" y="289560"/>
                </a:lnTo>
                <a:lnTo>
                  <a:pt x="85344" y="245364"/>
                </a:lnTo>
                <a:lnTo>
                  <a:pt x="88392" y="243840"/>
                </a:lnTo>
                <a:close/>
              </a:path>
              <a:path w="184785" h="289559">
                <a:moveTo>
                  <a:pt x="9776" y="263589"/>
                </a:moveTo>
                <a:lnTo>
                  <a:pt x="356" y="278334"/>
                </a:lnTo>
                <a:lnTo>
                  <a:pt x="333" y="279058"/>
                </a:lnTo>
                <a:lnTo>
                  <a:pt x="3048" y="280416"/>
                </a:lnTo>
                <a:lnTo>
                  <a:pt x="3048" y="277368"/>
                </a:lnTo>
                <a:lnTo>
                  <a:pt x="9417" y="273995"/>
                </a:lnTo>
                <a:lnTo>
                  <a:pt x="9776" y="263589"/>
                </a:lnTo>
                <a:close/>
              </a:path>
              <a:path w="184785" h="289559">
                <a:moveTo>
                  <a:pt x="13716" y="190500"/>
                </a:moveTo>
                <a:lnTo>
                  <a:pt x="10668" y="188976"/>
                </a:lnTo>
                <a:lnTo>
                  <a:pt x="6096" y="188976"/>
                </a:lnTo>
                <a:lnTo>
                  <a:pt x="3048" y="190500"/>
                </a:lnTo>
                <a:lnTo>
                  <a:pt x="3048" y="193548"/>
                </a:lnTo>
                <a:lnTo>
                  <a:pt x="356" y="278334"/>
                </a:lnTo>
                <a:lnTo>
                  <a:pt x="9776" y="263589"/>
                </a:lnTo>
                <a:lnTo>
                  <a:pt x="12192" y="193548"/>
                </a:lnTo>
                <a:lnTo>
                  <a:pt x="13716" y="190500"/>
                </a:lnTo>
                <a:close/>
              </a:path>
              <a:path w="184785" h="289559">
                <a:moveTo>
                  <a:pt x="9417" y="273995"/>
                </a:moveTo>
                <a:lnTo>
                  <a:pt x="3048" y="277368"/>
                </a:lnTo>
                <a:lnTo>
                  <a:pt x="9144" y="281940"/>
                </a:lnTo>
                <a:lnTo>
                  <a:pt x="9417" y="273995"/>
                </a:lnTo>
                <a:close/>
              </a:path>
              <a:path w="184785" h="289559">
                <a:moveTo>
                  <a:pt x="18102" y="269398"/>
                </a:moveTo>
                <a:lnTo>
                  <a:pt x="9417" y="273995"/>
                </a:lnTo>
                <a:lnTo>
                  <a:pt x="9144" y="281940"/>
                </a:lnTo>
                <a:lnTo>
                  <a:pt x="3048" y="277368"/>
                </a:lnTo>
                <a:lnTo>
                  <a:pt x="3048" y="280416"/>
                </a:lnTo>
                <a:lnTo>
                  <a:pt x="9144" y="283464"/>
                </a:lnTo>
                <a:lnTo>
                  <a:pt x="18102" y="269398"/>
                </a:lnTo>
                <a:close/>
              </a:path>
              <a:path w="184785" h="289559">
                <a:moveTo>
                  <a:pt x="173441" y="16149"/>
                </a:moveTo>
                <a:lnTo>
                  <a:pt x="165245" y="20247"/>
                </a:lnTo>
                <a:lnTo>
                  <a:pt x="9776" y="263589"/>
                </a:lnTo>
                <a:lnTo>
                  <a:pt x="9417" y="273995"/>
                </a:lnTo>
                <a:lnTo>
                  <a:pt x="18102" y="269398"/>
                </a:lnTo>
                <a:lnTo>
                  <a:pt x="173101" y="26022"/>
                </a:lnTo>
                <a:lnTo>
                  <a:pt x="173441" y="16149"/>
                </a:lnTo>
                <a:close/>
              </a:path>
              <a:path w="184785" h="289559">
                <a:moveTo>
                  <a:pt x="175104" y="4816"/>
                </a:moveTo>
                <a:lnTo>
                  <a:pt x="99060" y="44196"/>
                </a:lnTo>
                <a:lnTo>
                  <a:pt x="96012" y="45720"/>
                </a:lnTo>
                <a:lnTo>
                  <a:pt x="94488" y="47244"/>
                </a:lnTo>
                <a:lnTo>
                  <a:pt x="97536" y="53340"/>
                </a:lnTo>
                <a:lnTo>
                  <a:pt x="100584" y="53340"/>
                </a:lnTo>
                <a:lnTo>
                  <a:pt x="102108" y="51816"/>
                </a:lnTo>
                <a:lnTo>
                  <a:pt x="165245" y="20247"/>
                </a:lnTo>
                <a:lnTo>
                  <a:pt x="175104" y="4816"/>
                </a:lnTo>
                <a:close/>
              </a:path>
              <a:path w="184785" h="289559">
                <a:moveTo>
                  <a:pt x="182880" y="10668"/>
                </a:moveTo>
                <a:lnTo>
                  <a:pt x="175383" y="4671"/>
                </a:lnTo>
                <a:lnTo>
                  <a:pt x="175104" y="4816"/>
                </a:lnTo>
                <a:lnTo>
                  <a:pt x="165245" y="20247"/>
                </a:lnTo>
                <a:lnTo>
                  <a:pt x="173441" y="16149"/>
                </a:lnTo>
                <a:lnTo>
                  <a:pt x="173736" y="7620"/>
                </a:lnTo>
                <a:lnTo>
                  <a:pt x="181356" y="12192"/>
                </a:lnTo>
                <a:lnTo>
                  <a:pt x="181356" y="13060"/>
                </a:lnTo>
                <a:lnTo>
                  <a:pt x="182880" y="10668"/>
                </a:lnTo>
                <a:close/>
              </a:path>
              <a:path w="184785" h="289559">
                <a:moveTo>
                  <a:pt x="182880" y="32004"/>
                </a:moveTo>
                <a:lnTo>
                  <a:pt x="182880" y="10668"/>
                </a:lnTo>
                <a:lnTo>
                  <a:pt x="173101" y="26022"/>
                </a:lnTo>
                <a:lnTo>
                  <a:pt x="170688" y="96012"/>
                </a:lnTo>
                <a:lnTo>
                  <a:pt x="170688" y="97536"/>
                </a:lnTo>
                <a:lnTo>
                  <a:pt x="172212" y="100584"/>
                </a:lnTo>
                <a:lnTo>
                  <a:pt x="178308" y="100584"/>
                </a:lnTo>
                <a:lnTo>
                  <a:pt x="179832" y="99060"/>
                </a:lnTo>
                <a:lnTo>
                  <a:pt x="179832" y="96012"/>
                </a:lnTo>
                <a:lnTo>
                  <a:pt x="182880" y="32004"/>
                </a:lnTo>
                <a:close/>
              </a:path>
              <a:path w="184785" h="289559">
                <a:moveTo>
                  <a:pt x="181356" y="13060"/>
                </a:moveTo>
                <a:lnTo>
                  <a:pt x="181356" y="12192"/>
                </a:lnTo>
                <a:lnTo>
                  <a:pt x="173441" y="16149"/>
                </a:lnTo>
                <a:lnTo>
                  <a:pt x="173101" y="26022"/>
                </a:lnTo>
                <a:lnTo>
                  <a:pt x="181356" y="13060"/>
                </a:lnTo>
                <a:close/>
              </a:path>
              <a:path w="184785" h="289559">
                <a:moveTo>
                  <a:pt x="181356" y="12192"/>
                </a:moveTo>
                <a:lnTo>
                  <a:pt x="173736" y="7620"/>
                </a:lnTo>
                <a:lnTo>
                  <a:pt x="173441" y="16149"/>
                </a:lnTo>
                <a:lnTo>
                  <a:pt x="181356" y="12192"/>
                </a:lnTo>
                <a:close/>
              </a:path>
              <a:path w="184785" h="289559">
                <a:moveTo>
                  <a:pt x="175383" y="4671"/>
                </a:moveTo>
                <a:lnTo>
                  <a:pt x="175104" y="4816"/>
                </a:lnTo>
                <a:lnTo>
                  <a:pt x="175383" y="4671"/>
                </a:lnTo>
                <a:close/>
              </a:path>
              <a:path w="184785" h="289559">
                <a:moveTo>
                  <a:pt x="184404" y="0"/>
                </a:moveTo>
                <a:lnTo>
                  <a:pt x="175383" y="4671"/>
                </a:lnTo>
                <a:lnTo>
                  <a:pt x="182880" y="10668"/>
                </a:lnTo>
                <a:lnTo>
                  <a:pt x="182880" y="32004"/>
                </a:lnTo>
                <a:lnTo>
                  <a:pt x="184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23"/>
          <p:cNvSpPr/>
          <p:nvPr/>
        </p:nvSpPr>
        <p:spPr>
          <a:xfrm>
            <a:off x="5148072" y="1649088"/>
            <a:ext cx="189230" cy="330835"/>
          </a:xfrm>
          <a:custGeom>
            <a:avLst/>
            <a:gdLst/>
            <a:ahLst/>
            <a:cxnLst/>
            <a:rect l="l" t="t" r="r" b="b"/>
            <a:pathLst>
              <a:path w="189229" h="330834">
                <a:moveTo>
                  <a:pt x="88392" y="53340"/>
                </a:moveTo>
                <a:lnTo>
                  <a:pt x="88392" y="50292"/>
                </a:lnTo>
                <a:lnTo>
                  <a:pt x="85344" y="48768"/>
                </a:lnTo>
                <a:lnTo>
                  <a:pt x="3048" y="0"/>
                </a:lnTo>
                <a:lnTo>
                  <a:pt x="0" y="96012"/>
                </a:lnTo>
                <a:lnTo>
                  <a:pt x="0" y="99060"/>
                </a:lnTo>
                <a:lnTo>
                  <a:pt x="3048" y="100584"/>
                </a:lnTo>
                <a:lnTo>
                  <a:pt x="3048" y="10668"/>
                </a:lnTo>
                <a:lnTo>
                  <a:pt x="10668" y="6096"/>
                </a:lnTo>
                <a:lnTo>
                  <a:pt x="11684" y="7924"/>
                </a:lnTo>
                <a:lnTo>
                  <a:pt x="12192" y="7620"/>
                </a:lnTo>
                <a:lnTo>
                  <a:pt x="12192" y="8839"/>
                </a:lnTo>
                <a:lnTo>
                  <a:pt x="18562" y="20306"/>
                </a:lnTo>
                <a:lnTo>
                  <a:pt x="80772" y="56388"/>
                </a:lnTo>
                <a:lnTo>
                  <a:pt x="82296" y="57912"/>
                </a:lnTo>
                <a:lnTo>
                  <a:pt x="85344" y="57912"/>
                </a:lnTo>
                <a:lnTo>
                  <a:pt x="86868" y="54864"/>
                </a:lnTo>
                <a:lnTo>
                  <a:pt x="88392" y="53340"/>
                </a:lnTo>
                <a:close/>
              </a:path>
              <a:path w="189229" h="330834">
                <a:moveTo>
                  <a:pt x="11684" y="7924"/>
                </a:moveTo>
                <a:lnTo>
                  <a:pt x="10668" y="6096"/>
                </a:lnTo>
                <a:lnTo>
                  <a:pt x="3048" y="10668"/>
                </a:lnTo>
                <a:lnTo>
                  <a:pt x="4572" y="13411"/>
                </a:lnTo>
                <a:lnTo>
                  <a:pt x="4572" y="12192"/>
                </a:lnTo>
                <a:lnTo>
                  <a:pt x="11684" y="7924"/>
                </a:lnTo>
                <a:close/>
              </a:path>
              <a:path w="189229" h="330834">
                <a:moveTo>
                  <a:pt x="11865" y="26540"/>
                </a:moveTo>
                <a:lnTo>
                  <a:pt x="3048" y="10668"/>
                </a:lnTo>
                <a:lnTo>
                  <a:pt x="3048" y="100584"/>
                </a:lnTo>
                <a:lnTo>
                  <a:pt x="7620" y="100584"/>
                </a:lnTo>
                <a:lnTo>
                  <a:pt x="10668" y="99060"/>
                </a:lnTo>
                <a:lnTo>
                  <a:pt x="10668" y="96012"/>
                </a:lnTo>
                <a:lnTo>
                  <a:pt x="11865" y="26540"/>
                </a:lnTo>
                <a:close/>
              </a:path>
              <a:path w="189229" h="330834">
                <a:moveTo>
                  <a:pt x="12171" y="8802"/>
                </a:moveTo>
                <a:lnTo>
                  <a:pt x="11684" y="7924"/>
                </a:lnTo>
                <a:lnTo>
                  <a:pt x="4572" y="12192"/>
                </a:lnTo>
                <a:lnTo>
                  <a:pt x="12038" y="16522"/>
                </a:lnTo>
                <a:lnTo>
                  <a:pt x="12171" y="8802"/>
                </a:lnTo>
                <a:close/>
              </a:path>
              <a:path w="189229" h="330834">
                <a:moveTo>
                  <a:pt x="12038" y="16522"/>
                </a:moveTo>
                <a:lnTo>
                  <a:pt x="4572" y="12192"/>
                </a:lnTo>
                <a:lnTo>
                  <a:pt x="4572" y="13411"/>
                </a:lnTo>
                <a:lnTo>
                  <a:pt x="11865" y="26540"/>
                </a:lnTo>
                <a:lnTo>
                  <a:pt x="12038" y="16522"/>
                </a:lnTo>
                <a:close/>
              </a:path>
              <a:path w="189229" h="330834">
                <a:moveTo>
                  <a:pt x="12192" y="7620"/>
                </a:moveTo>
                <a:lnTo>
                  <a:pt x="11684" y="7924"/>
                </a:lnTo>
                <a:lnTo>
                  <a:pt x="12171" y="8802"/>
                </a:lnTo>
                <a:lnTo>
                  <a:pt x="12192" y="7620"/>
                </a:lnTo>
                <a:close/>
              </a:path>
              <a:path w="189229" h="330834">
                <a:moveTo>
                  <a:pt x="178562" y="308306"/>
                </a:moveTo>
                <a:lnTo>
                  <a:pt x="18562" y="20306"/>
                </a:lnTo>
                <a:lnTo>
                  <a:pt x="12038" y="16522"/>
                </a:lnTo>
                <a:lnTo>
                  <a:pt x="11865" y="26540"/>
                </a:lnTo>
                <a:lnTo>
                  <a:pt x="169164" y="309676"/>
                </a:lnTo>
                <a:lnTo>
                  <a:pt x="178446" y="315060"/>
                </a:lnTo>
                <a:lnTo>
                  <a:pt x="178562" y="308306"/>
                </a:lnTo>
                <a:close/>
              </a:path>
              <a:path w="189229" h="330834">
                <a:moveTo>
                  <a:pt x="18562" y="20306"/>
                </a:moveTo>
                <a:lnTo>
                  <a:pt x="12171" y="8802"/>
                </a:lnTo>
                <a:lnTo>
                  <a:pt x="12038" y="16522"/>
                </a:lnTo>
                <a:lnTo>
                  <a:pt x="18562" y="20306"/>
                </a:lnTo>
                <a:close/>
              </a:path>
              <a:path w="189229" h="330834">
                <a:moveTo>
                  <a:pt x="12192" y="8839"/>
                </a:moveTo>
                <a:lnTo>
                  <a:pt x="12192" y="7620"/>
                </a:lnTo>
                <a:lnTo>
                  <a:pt x="12171" y="8802"/>
                </a:lnTo>
                <a:close/>
              </a:path>
              <a:path w="189229" h="330834">
                <a:moveTo>
                  <a:pt x="177693" y="325030"/>
                </a:moveTo>
                <a:lnTo>
                  <a:pt x="169164" y="309676"/>
                </a:lnTo>
                <a:lnTo>
                  <a:pt x="108204" y="274320"/>
                </a:lnTo>
                <a:lnTo>
                  <a:pt x="106680" y="272796"/>
                </a:lnTo>
                <a:lnTo>
                  <a:pt x="103632" y="272796"/>
                </a:lnTo>
                <a:lnTo>
                  <a:pt x="102108" y="275844"/>
                </a:lnTo>
                <a:lnTo>
                  <a:pt x="100584" y="277368"/>
                </a:lnTo>
                <a:lnTo>
                  <a:pt x="102108" y="280416"/>
                </a:lnTo>
                <a:lnTo>
                  <a:pt x="103632" y="281940"/>
                </a:lnTo>
                <a:lnTo>
                  <a:pt x="177693" y="325030"/>
                </a:lnTo>
                <a:close/>
              </a:path>
              <a:path w="189229" h="330834">
                <a:moveTo>
                  <a:pt x="185928" y="321564"/>
                </a:moveTo>
                <a:lnTo>
                  <a:pt x="184404" y="318820"/>
                </a:lnTo>
                <a:lnTo>
                  <a:pt x="184154" y="318703"/>
                </a:lnTo>
                <a:lnTo>
                  <a:pt x="178308" y="323088"/>
                </a:lnTo>
                <a:lnTo>
                  <a:pt x="178308" y="314980"/>
                </a:lnTo>
                <a:lnTo>
                  <a:pt x="169164" y="309676"/>
                </a:lnTo>
                <a:lnTo>
                  <a:pt x="177693" y="325030"/>
                </a:lnTo>
                <a:lnTo>
                  <a:pt x="178308" y="325387"/>
                </a:lnTo>
                <a:lnTo>
                  <a:pt x="178308" y="323088"/>
                </a:lnTo>
                <a:lnTo>
                  <a:pt x="178446" y="315060"/>
                </a:lnTo>
                <a:lnTo>
                  <a:pt x="178446" y="325468"/>
                </a:lnTo>
                <a:lnTo>
                  <a:pt x="178941" y="325756"/>
                </a:lnTo>
                <a:lnTo>
                  <a:pt x="185928" y="321564"/>
                </a:lnTo>
                <a:close/>
              </a:path>
              <a:path w="189229" h="330834">
                <a:moveTo>
                  <a:pt x="178941" y="325756"/>
                </a:moveTo>
                <a:lnTo>
                  <a:pt x="177693" y="325030"/>
                </a:lnTo>
                <a:lnTo>
                  <a:pt x="178308" y="326136"/>
                </a:lnTo>
                <a:lnTo>
                  <a:pt x="178941" y="325756"/>
                </a:lnTo>
                <a:close/>
              </a:path>
              <a:path w="189229" h="330834">
                <a:moveTo>
                  <a:pt x="184284" y="318605"/>
                </a:moveTo>
                <a:lnTo>
                  <a:pt x="184154" y="318371"/>
                </a:lnTo>
                <a:lnTo>
                  <a:pt x="178446" y="315060"/>
                </a:lnTo>
                <a:lnTo>
                  <a:pt x="178308" y="323088"/>
                </a:lnTo>
                <a:lnTo>
                  <a:pt x="184284" y="318605"/>
                </a:lnTo>
                <a:close/>
              </a:path>
              <a:path w="189229" h="330834">
                <a:moveTo>
                  <a:pt x="184154" y="318371"/>
                </a:moveTo>
                <a:lnTo>
                  <a:pt x="178562" y="308306"/>
                </a:lnTo>
                <a:lnTo>
                  <a:pt x="178446" y="315060"/>
                </a:lnTo>
                <a:lnTo>
                  <a:pt x="184154" y="318371"/>
                </a:lnTo>
                <a:close/>
              </a:path>
              <a:path w="189229" h="330834">
                <a:moveTo>
                  <a:pt x="188976" y="234696"/>
                </a:moveTo>
                <a:lnTo>
                  <a:pt x="188976" y="233172"/>
                </a:lnTo>
                <a:lnTo>
                  <a:pt x="187452" y="230124"/>
                </a:lnTo>
                <a:lnTo>
                  <a:pt x="181356" y="230124"/>
                </a:lnTo>
                <a:lnTo>
                  <a:pt x="179832" y="231648"/>
                </a:lnTo>
                <a:lnTo>
                  <a:pt x="179832" y="234696"/>
                </a:lnTo>
                <a:lnTo>
                  <a:pt x="178562" y="308306"/>
                </a:lnTo>
                <a:lnTo>
                  <a:pt x="184154" y="318371"/>
                </a:lnTo>
                <a:lnTo>
                  <a:pt x="184404" y="318516"/>
                </a:lnTo>
                <a:lnTo>
                  <a:pt x="184404" y="318820"/>
                </a:lnTo>
                <a:lnTo>
                  <a:pt x="185928" y="321564"/>
                </a:lnTo>
                <a:lnTo>
                  <a:pt x="185928" y="329821"/>
                </a:lnTo>
                <a:lnTo>
                  <a:pt x="187452" y="330708"/>
                </a:lnTo>
                <a:lnTo>
                  <a:pt x="188976" y="234696"/>
                </a:lnTo>
                <a:close/>
              </a:path>
              <a:path w="189229" h="330834">
                <a:moveTo>
                  <a:pt x="185928" y="329821"/>
                </a:moveTo>
                <a:lnTo>
                  <a:pt x="185928" y="321564"/>
                </a:lnTo>
                <a:lnTo>
                  <a:pt x="178941" y="325756"/>
                </a:lnTo>
                <a:lnTo>
                  <a:pt x="185928" y="329821"/>
                </a:lnTo>
                <a:close/>
              </a:path>
              <a:path w="189229" h="330834">
                <a:moveTo>
                  <a:pt x="184404" y="318516"/>
                </a:moveTo>
                <a:lnTo>
                  <a:pt x="184154" y="318371"/>
                </a:lnTo>
                <a:lnTo>
                  <a:pt x="184284" y="318605"/>
                </a:lnTo>
                <a:close/>
              </a:path>
              <a:path w="189229" h="330834">
                <a:moveTo>
                  <a:pt x="184404" y="318820"/>
                </a:moveTo>
                <a:lnTo>
                  <a:pt x="184404" y="318516"/>
                </a:lnTo>
                <a:lnTo>
                  <a:pt x="184404" y="318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24"/>
          <p:cNvSpPr/>
          <p:nvPr/>
        </p:nvSpPr>
        <p:spPr>
          <a:xfrm>
            <a:off x="5676900" y="2231256"/>
            <a:ext cx="268605" cy="154305"/>
          </a:xfrm>
          <a:custGeom>
            <a:avLst/>
            <a:gdLst/>
            <a:ahLst/>
            <a:cxnLst/>
            <a:rect l="l" t="t" r="r" b="b"/>
            <a:pathLst>
              <a:path w="268604" h="154305">
                <a:moveTo>
                  <a:pt x="100584" y="7620"/>
                </a:moveTo>
                <a:lnTo>
                  <a:pt x="100584" y="1524"/>
                </a:lnTo>
                <a:lnTo>
                  <a:pt x="99060" y="0"/>
                </a:lnTo>
                <a:lnTo>
                  <a:pt x="96012" y="0"/>
                </a:lnTo>
                <a:lnTo>
                  <a:pt x="0" y="1524"/>
                </a:lnTo>
                <a:lnTo>
                  <a:pt x="6096" y="12001"/>
                </a:lnTo>
                <a:lnTo>
                  <a:pt x="6096" y="10668"/>
                </a:lnTo>
                <a:lnTo>
                  <a:pt x="10668" y="1524"/>
                </a:lnTo>
                <a:lnTo>
                  <a:pt x="26319" y="10345"/>
                </a:lnTo>
                <a:lnTo>
                  <a:pt x="96012" y="9144"/>
                </a:lnTo>
                <a:lnTo>
                  <a:pt x="99060" y="9144"/>
                </a:lnTo>
                <a:lnTo>
                  <a:pt x="100584" y="7620"/>
                </a:lnTo>
                <a:close/>
              </a:path>
              <a:path w="268604" h="154305">
                <a:moveTo>
                  <a:pt x="26319" y="10345"/>
                </a:moveTo>
                <a:lnTo>
                  <a:pt x="10668" y="1524"/>
                </a:lnTo>
                <a:lnTo>
                  <a:pt x="6096" y="10668"/>
                </a:lnTo>
                <a:lnTo>
                  <a:pt x="7620" y="11517"/>
                </a:lnTo>
                <a:lnTo>
                  <a:pt x="7620" y="10668"/>
                </a:lnTo>
                <a:lnTo>
                  <a:pt x="12192" y="4572"/>
                </a:lnTo>
                <a:lnTo>
                  <a:pt x="15717" y="10528"/>
                </a:lnTo>
                <a:lnTo>
                  <a:pt x="26319" y="10345"/>
                </a:lnTo>
                <a:close/>
              </a:path>
              <a:path w="268604" h="154305">
                <a:moveTo>
                  <a:pt x="57912" y="85344"/>
                </a:moveTo>
                <a:lnTo>
                  <a:pt x="57912" y="82296"/>
                </a:lnTo>
                <a:lnTo>
                  <a:pt x="56388" y="79248"/>
                </a:lnTo>
                <a:lnTo>
                  <a:pt x="20579" y="18743"/>
                </a:lnTo>
                <a:lnTo>
                  <a:pt x="6096" y="10668"/>
                </a:lnTo>
                <a:lnTo>
                  <a:pt x="6096" y="12001"/>
                </a:lnTo>
                <a:lnTo>
                  <a:pt x="48768" y="85344"/>
                </a:lnTo>
                <a:lnTo>
                  <a:pt x="50292" y="86868"/>
                </a:lnTo>
                <a:lnTo>
                  <a:pt x="53340" y="88392"/>
                </a:lnTo>
                <a:lnTo>
                  <a:pt x="54864" y="86868"/>
                </a:lnTo>
                <a:lnTo>
                  <a:pt x="57912" y="85344"/>
                </a:lnTo>
                <a:close/>
              </a:path>
              <a:path w="268604" h="154305">
                <a:moveTo>
                  <a:pt x="15717" y="10528"/>
                </a:moveTo>
                <a:lnTo>
                  <a:pt x="12192" y="4572"/>
                </a:lnTo>
                <a:lnTo>
                  <a:pt x="7620" y="10668"/>
                </a:lnTo>
                <a:lnTo>
                  <a:pt x="15717" y="10528"/>
                </a:lnTo>
                <a:close/>
              </a:path>
              <a:path w="268604" h="154305">
                <a:moveTo>
                  <a:pt x="20579" y="18743"/>
                </a:moveTo>
                <a:lnTo>
                  <a:pt x="15717" y="10528"/>
                </a:lnTo>
                <a:lnTo>
                  <a:pt x="7620" y="10668"/>
                </a:lnTo>
                <a:lnTo>
                  <a:pt x="7620" y="11517"/>
                </a:lnTo>
                <a:lnTo>
                  <a:pt x="20579" y="18743"/>
                </a:lnTo>
                <a:close/>
              </a:path>
              <a:path w="268604" h="154305">
                <a:moveTo>
                  <a:pt x="252443" y="143370"/>
                </a:moveTo>
                <a:lnTo>
                  <a:pt x="247390" y="134949"/>
                </a:lnTo>
                <a:lnTo>
                  <a:pt x="26319" y="10345"/>
                </a:lnTo>
                <a:lnTo>
                  <a:pt x="15717" y="10528"/>
                </a:lnTo>
                <a:lnTo>
                  <a:pt x="20579" y="18743"/>
                </a:lnTo>
                <a:lnTo>
                  <a:pt x="244345" y="143510"/>
                </a:lnTo>
                <a:lnTo>
                  <a:pt x="252443" y="143370"/>
                </a:lnTo>
                <a:close/>
              </a:path>
              <a:path w="268604" h="154305">
                <a:moveTo>
                  <a:pt x="262128" y="152495"/>
                </a:moveTo>
                <a:lnTo>
                  <a:pt x="262128" y="143256"/>
                </a:lnTo>
                <a:lnTo>
                  <a:pt x="257556" y="150876"/>
                </a:lnTo>
                <a:lnTo>
                  <a:pt x="244345" y="143510"/>
                </a:lnTo>
                <a:lnTo>
                  <a:pt x="170688" y="144780"/>
                </a:lnTo>
                <a:lnTo>
                  <a:pt x="169164" y="144780"/>
                </a:lnTo>
                <a:lnTo>
                  <a:pt x="166116" y="146304"/>
                </a:lnTo>
                <a:lnTo>
                  <a:pt x="166116" y="150876"/>
                </a:lnTo>
                <a:lnTo>
                  <a:pt x="169164" y="153924"/>
                </a:lnTo>
                <a:lnTo>
                  <a:pt x="170688" y="153924"/>
                </a:lnTo>
                <a:lnTo>
                  <a:pt x="262128" y="152495"/>
                </a:lnTo>
                <a:close/>
              </a:path>
              <a:path w="268604" h="154305">
                <a:moveTo>
                  <a:pt x="268224" y="152400"/>
                </a:moveTo>
                <a:lnTo>
                  <a:pt x="219456" y="68580"/>
                </a:lnTo>
                <a:lnTo>
                  <a:pt x="217932" y="67056"/>
                </a:lnTo>
                <a:lnTo>
                  <a:pt x="214884" y="65532"/>
                </a:lnTo>
                <a:lnTo>
                  <a:pt x="211836" y="67056"/>
                </a:lnTo>
                <a:lnTo>
                  <a:pt x="210312" y="68580"/>
                </a:lnTo>
                <a:lnTo>
                  <a:pt x="208788" y="71628"/>
                </a:lnTo>
                <a:lnTo>
                  <a:pt x="210312" y="73152"/>
                </a:lnTo>
                <a:lnTo>
                  <a:pt x="247390" y="134949"/>
                </a:lnTo>
                <a:lnTo>
                  <a:pt x="262128" y="143256"/>
                </a:lnTo>
                <a:lnTo>
                  <a:pt x="262128" y="152495"/>
                </a:lnTo>
                <a:lnTo>
                  <a:pt x="268224" y="152400"/>
                </a:lnTo>
                <a:close/>
              </a:path>
              <a:path w="268604" h="154305">
                <a:moveTo>
                  <a:pt x="259080" y="148336"/>
                </a:moveTo>
                <a:lnTo>
                  <a:pt x="259080" y="143256"/>
                </a:lnTo>
                <a:lnTo>
                  <a:pt x="256032" y="149352"/>
                </a:lnTo>
                <a:lnTo>
                  <a:pt x="252443" y="143370"/>
                </a:lnTo>
                <a:lnTo>
                  <a:pt x="244345" y="143510"/>
                </a:lnTo>
                <a:lnTo>
                  <a:pt x="257556" y="150876"/>
                </a:lnTo>
                <a:lnTo>
                  <a:pt x="259080" y="148336"/>
                </a:lnTo>
                <a:close/>
              </a:path>
              <a:path w="268604" h="154305">
                <a:moveTo>
                  <a:pt x="262128" y="143256"/>
                </a:moveTo>
                <a:lnTo>
                  <a:pt x="247390" y="134949"/>
                </a:lnTo>
                <a:lnTo>
                  <a:pt x="252443" y="143370"/>
                </a:lnTo>
                <a:lnTo>
                  <a:pt x="259080" y="143256"/>
                </a:lnTo>
                <a:lnTo>
                  <a:pt x="259080" y="148336"/>
                </a:lnTo>
                <a:lnTo>
                  <a:pt x="262128" y="143256"/>
                </a:lnTo>
                <a:close/>
              </a:path>
              <a:path w="268604" h="154305">
                <a:moveTo>
                  <a:pt x="259080" y="143256"/>
                </a:moveTo>
                <a:lnTo>
                  <a:pt x="252443" y="143370"/>
                </a:lnTo>
                <a:lnTo>
                  <a:pt x="256032" y="149352"/>
                </a:lnTo>
                <a:lnTo>
                  <a:pt x="259080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25"/>
          <p:cNvSpPr/>
          <p:nvPr/>
        </p:nvSpPr>
        <p:spPr>
          <a:xfrm>
            <a:off x="5407152" y="2470530"/>
            <a:ext cx="374904" cy="5958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26"/>
          <p:cNvSpPr/>
          <p:nvPr/>
        </p:nvSpPr>
        <p:spPr>
          <a:xfrm>
            <a:off x="6234684" y="1600320"/>
            <a:ext cx="271780" cy="338455"/>
          </a:xfrm>
          <a:custGeom>
            <a:avLst/>
            <a:gdLst/>
            <a:ahLst/>
            <a:cxnLst/>
            <a:rect l="l" t="t" r="r" b="b"/>
            <a:pathLst>
              <a:path w="271779" h="338455">
                <a:moveTo>
                  <a:pt x="94488" y="38100"/>
                </a:moveTo>
                <a:lnTo>
                  <a:pt x="92964" y="35052"/>
                </a:lnTo>
                <a:lnTo>
                  <a:pt x="89916" y="35052"/>
                </a:lnTo>
                <a:lnTo>
                  <a:pt x="0" y="0"/>
                </a:lnTo>
                <a:lnTo>
                  <a:pt x="3048" y="19202"/>
                </a:lnTo>
                <a:lnTo>
                  <a:pt x="3048" y="10668"/>
                </a:lnTo>
                <a:lnTo>
                  <a:pt x="10668" y="4572"/>
                </a:lnTo>
                <a:lnTo>
                  <a:pt x="22309" y="19090"/>
                </a:lnTo>
                <a:lnTo>
                  <a:pt x="86868" y="44196"/>
                </a:lnTo>
                <a:lnTo>
                  <a:pt x="89916" y="44196"/>
                </a:lnTo>
                <a:lnTo>
                  <a:pt x="92964" y="42672"/>
                </a:lnTo>
                <a:lnTo>
                  <a:pt x="92964" y="41148"/>
                </a:lnTo>
                <a:lnTo>
                  <a:pt x="94488" y="38100"/>
                </a:lnTo>
                <a:close/>
              </a:path>
              <a:path w="271779" h="338455">
                <a:moveTo>
                  <a:pt x="22309" y="19090"/>
                </a:moveTo>
                <a:lnTo>
                  <a:pt x="10668" y="4572"/>
                </a:lnTo>
                <a:lnTo>
                  <a:pt x="3048" y="10668"/>
                </a:lnTo>
                <a:lnTo>
                  <a:pt x="4572" y="12568"/>
                </a:lnTo>
                <a:lnTo>
                  <a:pt x="4572" y="12192"/>
                </a:lnTo>
                <a:lnTo>
                  <a:pt x="10668" y="6096"/>
                </a:lnTo>
                <a:lnTo>
                  <a:pt x="12066" y="15106"/>
                </a:lnTo>
                <a:lnTo>
                  <a:pt x="22309" y="19090"/>
                </a:lnTo>
                <a:close/>
              </a:path>
              <a:path w="271779" h="338455">
                <a:moveTo>
                  <a:pt x="24384" y="96012"/>
                </a:moveTo>
                <a:lnTo>
                  <a:pt x="24384" y="94488"/>
                </a:lnTo>
                <a:lnTo>
                  <a:pt x="13376" y="23547"/>
                </a:lnTo>
                <a:lnTo>
                  <a:pt x="3048" y="10668"/>
                </a:lnTo>
                <a:lnTo>
                  <a:pt x="3048" y="19202"/>
                </a:lnTo>
                <a:lnTo>
                  <a:pt x="15240" y="96012"/>
                </a:lnTo>
                <a:lnTo>
                  <a:pt x="15240" y="97536"/>
                </a:lnTo>
                <a:lnTo>
                  <a:pt x="18288" y="100584"/>
                </a:lnTo>
                <a:lnTo>
                  <a:pt x="19812" y="99060"/>
                </a:lnTo>
                <a:lnTo>
                  <a:pt x="22860" y="99060"/>
                </a:lnTo>
                <a:lnTo>
                  <a:pt x="24384" y="96012"/>
                </a:lnTo>
                <a:close/>
              </a:path>
              <a:path w="271779" h="338455">
                <a:moveTo>
                  <a:pt x="12066" y="15106"/>
                </a:moveTo>
                <a:lnTo>
                  <a:pt x="10668" y="6096"/>
                </a:lnTo>
                <a:lnTo>
                  <a:pt x="4572" y="12192"/>
                </a:lnTo>
                <a:lnTo>
                  <a:pt x="12066" y="15106"/>
                </a:lnTo>
                <a:close/>
              </a:path>
              <a:path w="271779" h="338455">
                <a:moveTo>
                  <a:pt x="13376" y="23547"/>
                </a:moveTo>
                <a:lnTo>
                  <a:pt x="12066" y="15106"/>
                </a:lnTo>
                <a:lnTo>
                  <a:pt x="4572" y="12192"/>
                </a:lnTo>
                <a:lnTo>
                  <a:pt x="4572" y="12568"/>
                </a:lnTo>
                <a:lnTo>
                  <a:pt x="13376" y="23547"/>
                </a:lnTo>
                <a:close/>
              </a:path>
              <a:path w="271779" h="338455">
                <a:moveTo>
                  <a:pt x="259370" y="323285"/>
                </a:moveTo>
                <a:lnTo>
                  <a:pt x="257942" y="312938"/>
                </a:lnTo>
                <a:lnTo>
                  <a:pt x="22309" y="19090"/>
                </a:lnTo>
                <a:lnTo>
                  <a:pt x="12066" y="15106"/>
                </a:lnTo>
                <a:lnTo>
                  <a:pt x="13376" y="23547"/>
                </a:lnTo>
                <a:lnTo>
                  <a:pt x="251176" y="320099"/>
                </a:lnTo>
                <a:lnTo>
                  <a:pt x="259370" y="323285"/>
                </a:lnTo>
                <a:close/>
              </a:path>
              <a:path w="271779" h="338455">
                <a:moveTo>
                  <a:pt x="271272" y="338328"/>
                </a:moveTo>
                <a:lnTo>
                  <a:pt x="269748" y="327660"/>
                </a:lnTo>
                <a:lnTo>
                  <a:pt x="262128" y="333756"/>
                </a:lnTo>
                <a:lnTo>
                  <a:pt x="260771" y="332064"/>
                </a:lnTo>
                <a:lnTo>
                  <a:pt x="260604" y="332232"/>
                </a:lnTo>
                <a:lnTo>
                  <a:pt x="260541" y="331777"/>
                </a:lnTo>
                <a:lnTo>
                  <a:pt x="251176" y="320099"/>
                </a:lnTo>
                <a:lnTo>
                  <a:pt x="184404" y="294132"/>
                </a:lnTo>
                <a:lnTo>
                  <a:pt x="182880" y="294132"/>
                </a:lnTo>
                <a:lnTo>
                  <a:pt x="179832" y="295656"/>
                </a:lnTo>
                <a:lnTo>
                  <a:pt x="178308" y="297180"/>
                </a:lnTo>
                <a:lnTo>
                  <a:pt x="178308" y="303276"/>
                </a:lnTo>
                <a:lnTo>
                  <a:pt x="181356" y="303276"/>
                </a:lnTo>
                <a:lnTo>
                  <a:pt x="271272" y="338328"/>
                </a:lnTo>
                <a:close/>
              </a:path>
              <a:path w="271779" h="338455">
                <a:moveTo>
                  <a:pt x="269748" y="327660"/>
                </a:moveTo>
                <a:lnTo>
                  <a:pt x="257556" y="242316"/>
                </a:lnTo>
                <a:lnTo>
                  <a:pt x="256032" y="240792"/>
                </a:lnTo>
                <a:lnTo>
                  <a:pt x="254508" y="237744"/>
                </a:lnTo>
                <a:lnTo>
                  <a:pt x="251460" y="239268"/>
                </a:lnTo>
                <a:lnTo>
                  <a:pt x="248412" y="239268"/>
                </a:lnTo>
                <a:lnTo>
                  <a:pt x="246888" y="242316"/>
                </a:lnTo>
                <a:lnTo>
                  <a:pt x="248412" y="243840"/>
                </a:lnTo>
                <a:lnTo>
                  <a:pt x="257942" y="312938"/>
                </a:lnTo>
                <a:lnTo>
                  <a:pt x="269748" y="327660"/>
                </a:lnTo>
                <a:close/>
              </a:path>
              <a:path w="271779" h="338455">
                <a:moveTo>
                  <a:pt x="260541" y="331777"/>
                </a:moveTo>
                <a:lnTo>
                  <a:pt x="259370" y="323285"/>
                </a:lnTo>
                <a:lnTo>
                  <a:pt x="251176" y="320099"/>
                </a:lnTo>
                <a:lnTo>
                  <a:pt x="260541" y="331777"/>
                </a:lnTo>
                <a:close/>
              </a:path>
              <a:path w="271779" h="338455">
                <a:moveTo>
                  <a:pt x="269748" y="327660"/>
                </a:moveTo>
                <a:lnTo>
                  <a:pt x="257942" y="312938"/>
                </a:lnTo>
                <a:lnTo>
                  <a:pt x="259370" y="323285"/>
                </a:lnTo>
                <a:lnTo>
                  <a:pt x="266700" y="326136"/>
                </a:lnTo>
                <a:lnTo>
                  <a:pt x="266700" y="330098"/>
                </a:lnTo>
                <a:lnTo>
                  <a:pt x="269748" y="327660"/>
                </a:lnTo>
                <a:close/>
              </a:path>
              <a:path w="271779" h="338455">
                <a:moveTo>
                  <a:pt x="266700" y="326136"/>
                </a:moveTo>
                <a:lnTo>
                  <a:pt x="259370" y="323285"/>
                </a:lnTo>
                <a:lnTo>
                  <a:pt x="260541" y="331777"/>
                </a:lnTo>
                <a:lnTo>
                  <a:pt x="260771" y="332064"/>
                </a:lnTo>
                <a:lnTo>
                  <a:pt x="266700" y="326136"/>
                </a:lnTo>
                <a:close/>
              </a:path>
              <a:path w="271779" h="338455">
                <a:moveTo>
                  <a:pt x="260771" y="332064"/>
                </a:moveTo>
                <a:lnTo>
                  <a:pt x="260541" y="331777"/>
                </a:lnTo>
                <a:lnTo>
                  <a:pt x="260604" y="332232"/>
                </a:lnTo>
                <a:lnTo>
                  <a:pt x="260771" y="332064"/>
                </a:lnTo>
                <a:close/>
              </a:path>
              <a:path w="271779" h="338455">
                <a:moveTo>
                  <a:pt x="266700" y="330098"/>
                </a:moveTo>
                <a:lnTo>
                  <a:pt x="266700" y="326136"/>
                </a:lnTo>
                <a:lnTo>
                  <a:pt x="260771" y="332064"/>
                </a:lnTo>
                <a:lnTo>
                  <a:pt x="262128" y="333756"/>
                </a:lnTo>
                <a:lnTo>
                  <a:pt x="266700" y="330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27"/>
          <p:cNvSpPr/>
          <p:nvPr/>
        </p:nvSpPr>
        <p:spPr>
          <a:xfrm>
            <a:off x="5335524" y="1170552"/>
            <a:ext cx="2636520" cy="17617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28"/>
          <p:cNvSpPr/>
          <p:nvPr/>
        </p:nvSpPr>
        <p:spPr>
          <a:xfrm>
            <a:off x="6419088" y="1201032"/>
            <a:ext cx="210312" cy="114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29"/>
          <p:cNvSpPr/>
          <p:nvPr/>
        </p:nvSpPr>
        <p:spPr>
          <a:xfrm>
            <a:off x="4966716" y="1888356"/>
            <a:ext cx="368935" cy="100965"/>
          </a:xfrm>
          <a:custGeom>
            <a:avLst/>
            <a:gdLst/>
            <a:ahLst/>
            <a:cxnLst/>
            <a:rect l="l" t="t" r="r" b="b"/>
            <a:pathLst>
              <a:path w="368935" h="100965">
                <a:moveTo>
                  <a:pt x="91440" y="6096"/>
                </a:moveTo>
                <a:lnTo>
                  <a:pt x="89916" y="3048"/>
                </a:lnTo>
                <a:lnTo>
                  <a:pt x="88392" y="1524"/>
                </a:lnTo>
                <a:lnTo>
                  <a:pt x="85344" y="0"/>
                </a:lnTo>
                <a:lnTo>
                  <a:pt x="82296" y="1524"/>
                </a:lnTo>
                <a:lnTo>
                  <a:pt x="0" y="50292"/>
                </a:lnTo>
                <a:lnTo>
                  <a:pt x="9144" y="55710"/>
                </a:lnTo>
                <a:lnTo>
                  <a:pt x="9144" y="45720"/>
                </a:lnTo>
                <a:lnTo>
                  <a:pt x="27432" y="45720"/>
                </a:lnTo>
                <a:lnTo>
                  <a:pt x="88392" y="9144"/>
                </a:lnTo>
                <a:lnTo>
                  <a:pt x="89916" y="9144"/>
                </a:lnTo>
                <a:lnTo>
                  <a:pt x="91440" y="6096"/>
                </a:lnTo>
                <a:close/>
              </a:path>
              <a:path w="368935" h="100965">
                <a:moveTo>
                  <a:pt x="19941" y="50214"/>
                </a:moveTo>
                <a:lnTo>
                  <a:pt x="12192" y="45720"/>
                </a:lnTo>
                <a:lnTo>
                  <a:pt x="9144" y="45720"/>
                </a:lnTo>
                <a:lnTo>
                  <a:pt x="9144" y="54864"/>
                </a:lnTo>
                <a:lnTo>
                  <a:pt x="12192" y="54864"/>
                </a:lnTo>
                <a:lnTo>
                  <a:pt x="19941" y="50214"/>
                </a:lnTo>
                <a:close/>
              </a:path>
              <a:path w="368935" h="100965">
                <a:moveTo>
                  <a:pt x="91440" y="94488"/>
                </a:moveTo>
                <a:lnTo>
                  <a:pt x="89916" y="91440"/>
                </a:lnTo>
                <a:lnTo>
                  <a:pt x="88392" y="89916"/>
                </a:lnTo>
                <a:lnTo>
                  <a:pt x="27957" y="54864"/>
                </a:lnTo>
                <a:lnTo>
                  <a:pt x="9144" y="54864"/>
                </a:lnTo>
                <a:lnTo>
                  <a:pt x="9144" y="55710"/>
                </a:lnTo>
                <a:lnTo>
                  <a:pt x="82296" y="99060"/>
                </a:lnTo>
                <a:lnTo>
                  <a:pt x="85344" y="100584"/>
                </a:lnTo>
                <a:lnTo>
                  <a:pt x="88392" y="99060"/>
                </a:lnTo>
                <a:lnTo>
                  <a:pt x="89916" y="97536"/>
                </a:lnTo>
                <a:lnTo>
                  <a:pt x="91440" y="94488"/>
                </a:lnTo>
                <a:close/>
              </a:path>
              <a:path w="368935" h="100965">
                <a:moveTo>
                  <a:pt x="27432" y="45720"/>
                </a:moveTo>
                <a:lnTo>
                  <a:pt x="12192" y="45720"/>
                </a:lnTo>
                <a:lnTo>
                  <a:pt x="19941" y="50214"/>
                </a:lnTo>
                <a:lnTo>
                  <a:pt x="27432" y="45720"/>
                </a:lnTo>
                <a:close/>
              </a:path>
              <a:path w="368935" h="100965">
                <a:moveTo>
                  <a:pt x="27957" y="54864"/>
                </a:moveTo>
                <a:lnTo>
                  <a:pt x="19941" y="50214"/>
                </a:lnTo>
                <a:lnTo>
                  <a:pt x="12192" y="54864"/>
                </a:lnTo>
                <a:lnTo>
                  <a:pt x="27957" y="54864"/>
                </a:lnTo>
                <a:close/>
              </a:path>
              <a:path w="368935" h="100965">
                <a:moveTo>
                  <a:pt x="348866" y="50214"/>
                </a:moveTo>
                <a:lnTo>
                  <a:pt x="341376" y="45720"/>
                </a:lnTo>
                <a:lnTo>
                  <a:pt x="27432" y="45720"/>
                </a:lnTo>
                <a:lnTo>
                  <a:pt x="19941" y="50214"/>
                </a:lnTo>
                <a:lnTo>
                  <a:pt x="27957" y="54864"/>
                </a:lnTo>
                <a:lnTo>
                  <a:pt x="340850" y="54864"/>
                </a:lnTo>
                <a:lnTo>
                  <a:pt x="348866" y="50214"/>
                </a:lnTo>
                <a:close/>
              </a:path>
              <a:path w="368935" h="100965">
                <a:moveTo>
                  <a:pt x="368808" y="50292"/>
                </a:moveTo>
                <a:lnTo>
                  <a:pt x="284988" y="1524"/>
                </a:lnTo>
                <a:lnTo>
                  <a:pt x="283464" y="0"/>
                </a:lnTo>
                <a:lnTo>
                  <a:pt x="280416" y="1524"/>
                </a:lnTo>
                <a:lnTo>
                  <a:pt x="278892" y="3048"/>
                </a:lnTo>
                <a:lnTo>
                  <a:pt x="277368" y="6096"/>
                </a:lnTo>
                <a:lnTo>
                  <a:pt x="277368" y="9144"/>
                </a:lnTo>
                <a:lnTo>
                  <a:pt x="280416" y="9144"/>
                </a:lnTo>
                <a:lnTo>
                  <a:pt x="341376" y="45720"/>
                </a:lnTo>
                <a:lnTo>
                  <a:pt x="359664" y="45720"/>
                </a:lnTo>
                <a:lnTo>
                  <a:pt x="359664" y="55612"/>
                </a:lnTo>
                <a:lnTo>
                  <a:pt x="368808" y="50292"/>
                </a:lnTo>
                <a:close/>
              </a:path>
              <a:path w="368935" h="100965">
                <a:moveTo>
                  <a:pt x="359664" y="55612"/>
                </a:moveTo>
                <a:lnTo>
                  <a:pt x="359664" y="54864"/>
                </a:lnTo>
                <a:lnTo>
                  <a:pt x="340850" y="54864"/>
                </a:lnTo>
                <a:lnTo>
                  <a:pt x="280416" y="89916"/>
                </a:lnTo>
                <a:lnTo>
                  <a:pt x="277368" y="91440"/>
                </a:lnTo>
                <a:lnTo>
                  <a:pt x="277368" y="94488"/>
                </a:lnTo>
                <a:lnTo>
                  <a:pt x="278892" y="97536"/>
                </a:lnTo>
                <a:lnTo>
                  <a:pt x="280416" y="99060"/>
                </a:lnTo>
                <a:lnTo>
                  <a:pt x="283464" y="100584"/>
                </a:lnTo>
                <a:lnTo>
                  <a:pt x="284988" y="99060"/>
                </a:lnTo>
                <a:lnTo>
                  <a:pt x="359664" y="55612"/>
                </a:lnTo>
                <a:close/>
              </a:path>
              <a:path w="368935" h="100965">
                <a:moveTo>
                  <a:pt x="356616" y="54864"/>
                </a:moveTo>
                <a:lnTo>
                  <a:pt x="348866" y="50214"/>
                </a:lnTo>
                <a:lnTo>
                  <a:pt x="340850" y="54864"/>
                </a:lnTo>
                <a:lnTo>
                  <a:pt x="356616" y="54864"/>
                </a:lnTo>
                <a:close/>
              </a:path>
              <a:path w="368935" h="100965">
                <a:moveTo>
                  <a:pt x="356616" y="45720"/>
                </a:moveTo>
                <a:lnTo>
                  <a:pt x="341376" y="45720"/>
                </a:lnTo>
                <a:lnTo>
                  <a:pt x="348866" y="50214"/>
                </a:lnTo>
                <a:lnTo>
                  <a:pt x="356616" y="45720"/>
                </a:lnTo>
                <a:close/>
              </a:path>
              <a:path w="368935" h="100965">
                <a:moveTo>
                  <a:pt x="359664" y="54864"/>
                </a:moveTo>
                <a:lnTo>
                  <a:pt x="359664" y="45720"/>
                </a:lnTo>
                <a:lnTo>
                  <a:pt x="356616" y="45720"/>
                </a:lnTo>
                <a:lnTo>
                  <a:pt x="348866" y="50214"/>
                </a:lnTo>
                <a:lnTo>
                  <a:pt x="356616" y="54864"/>
                </a:lnTo>
                <a:lnTo>
                  <a:pt x="35966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0"/>
          <p:cNvSpPr/>
          <p:nvPr/>
        </p:nvSpPr>
        <p:spPr>
          <a:xfrm>
            <a:off x="7894320" y="1242180"/>
            <a:ext cx="360045" cy="139065"/>
          </a:xfrm>
          <a:custGeom>
            <a:avLst/>
            <a:gdLst/>
            <a:ahLst/>
            <a:cxnLst/>
            <a:rect l="l" t="t" r="r" b="b"/>
            <a:pathLst>
              <a:path w="360045" h="139065">
                <a:moveTo>
                  <a:pt x="9144" y="28956"/>
                </a:moveTo>
                <a:lnTo>
                  <a:pt x="0" y="32004"/>
                </a:lnTo>
                <a:lnTo>
                  <a:pt x="7620" y="38813"/>
                </a:lnTo>
                <a:lnTo>
                  <a:pt x="7620" y="38100"/>
                </a:lnTo>
                <a:lnTo>
                  <a:pt x="9144" y="28956"/>
                </a:lnTo>
                <a:close/>
              </a:path>
              <a:path w="360045" h="139065">
                <a:moveTo>
                  <a:pt x="27097" y="32723"/>
                </a:moveTo>
                <a:lnTo>
                  <a:pt x="9144" y="28956"/>
                </a:lnTo>
                <a:lnTo>
                  <a:pt x="7620" y="38100"/>
                </a:lnTo>
                <a:lnTo>
                  <a:pt x="10668" y="38739"/>
                </a:lnTo>
                <a:lnTo>
                  <a:pt x="10668" y="38100"/>
                </a:lnTo>
                <a:lnTo>
                  <a:pt x="12192" y="30480"/>
                </a:lnTo>
                <a:lnTo>
                  <a:pt x="17961" y="35712"/>
                </a:lnTo>
                <a:lnTo>
                  <a:pt x="27097" y="32723"/>
                </a:lnTo>
                <a:close/>
              </a:path>
              <a:path w="360045" h="139065">
                <a:moveTo>
                  <a:pt x="79248" y="94488"/>
                </a:moveTo>
                <a:lnTo>
                  <a:pt x="79248" y="91440"/>
                </a:lnTo>
                <a:lnTo>
                  <a:pt x="77724" y="89916"/>
                </a:lnTo>
                <a:lnTo>
                  <a:pt x="24498" y="41641"/>
                </a:lnTo>
                <a:lnTo>
                  <a:pt x="7620" y="38100"/>
                </a:lnTo>
                <a:lnTo>
                  <a:pt x="7620" y="38813"/>
                </a:lnTo>
                <a:lnTo>
                  <a:pt x="71628" y="96012"/>
                </a:lnTo>
                <a:lnTo>
                  <a:pt x="73152" y="97536"/>
                </a:lnTo>
                <a:lnTo>
                  <a:pt x="76200" y="97536"/>
                </a:lnTo>
                <a:lnTo>
                  <a:pt x="79248" y="94488"/>
                </a:lnTo>
                <a:close/>
              </a:path>
              <a:path w="360045" h="139065">
                <a:moveTo>
                  <a:pt x="97536" y="6096"/>
                </a:moveTo>
                <a:lnTo>
                  <a:pt x="97536" y="4572"/>
                </a:lnTo>
                <a:lnTo>
                  <a:pt x="96012" y="1524"/>
                </a:lnTo>
                <a:lnTo>
                  <a:pt x="92964" y="0"/>
                </a:lnTo>
                <a:lnTo>
                  <a:pt x="91440" y="1524"/>
                </a:lnTo>
                <a:lnTo>
                  <a:pt x="9144" y="28956"/>
                </a:lnTo>
                <a:lnTo>
                  <a:pt x="27097" y="32723"/>
                </a:lnTo>
                <a:lnTo>
                  <a:pt x="94488" y="10668"/>
                </a:lnTo>
                <a:lnTo>
                  <a:pt x="96012" y="9144"/>
                </a:lnTo>
                <a:lnTo>
                  <a:pt x="97536" y="6096"/>
                </a:lnTo>
                <a:close/>
              </a:path>
              <a:path w="360045" h="139065">
                <a:moveTo>
                  <a:pt x="17961" y="35712"/>
                </a:moveTo>
                <a:lnTo>
                  <a:pt x="12192" y="30480"/>
                </a:lnTo>
                <a:lnTo>
                  <a:pt x="10668" y="38100"/>
                </a:lnTo>
                <a:lnTo>
                  <a:pt x="17961" y="35712"/>
                </a:lnTo>
                <a:close/>
              </a:path>
              <a:path w="360045" h="139065">
                <a:moveTo>
                  <a:pt x="24498" y="41641"/>
                </a:moveTo>
                <a:lnTo>
                  <a:pt x="17961" y="35712"/>
                </a:lnTo>
                <a:lnTo>
                  <a:pt x="10668" y="38100"/>
                </a:lnTo>
                <a:lnTo>
                  <a:pt x="10668" y="38739"/>
                </a:lnTo>
                <a:lnTo>
                  <a:pt x="24498" y="41641"/>
                </a:lnTo>
                <a:close/>
              </a:path>
              <a:path w="360045" h="139065">
                <a:moveTo>
                  <a:pt x="341591" y="103007"/>
                </a:moveTo>
                <a:lnTo>
                  <a:pt x="335215" y="97372"/>
                </a:lnTo>
                <a:lnTo>
                  <a:pt x="27097" y="32723"/>
                </a:lnTo>
                <a:lnTo>
                  <a:pt x="17961" y="35712"/>
                </a:lnTo>
                <a:lnTo>
                  <a:pt x="24498" y="41641"/>
                </a:lnTo>
                <a:lnTo>
                  <a:pt x="331971" y="106155"/>
                </a:lnTo>
                <a:lnTo>
                  <a:pt x="341591" y="103007"/>
                </a:lnTo>
                <a:close/>
              </a:path>
              <a:path w="360045" h="139065">
                <a:moveTo>
                  <a:pt x="350520" y="109728"/>
                </a:moveTo>
                <a:lnTo>
                  <a:pt x="350520" y="100584"/>
                </a:lnTo>
                <a:lnTo>
                  <a:pt x="348996" y="109728"/>
                </a:lnTo>
                <a:lnTo>
                  <a:pt x="331971" y="106155"/>
                </a:lnTo>
                <a:lnTo>
                  <a:pt x="265176" y="128016"/>
                </a:lnTo>
                <a:lnTo>
                  <a:pt x="262128" y="129540"/>
                </a:lnTo>
                <a:lnTo>
                  <a:pt x="260604" y="132588"/>
                </a:lnTo>
                <a:lnTo>
                  <a:pt x="262128" y="134112"/>
                </a:lnTo>
                <a:lnTo>
                  <a:pt x="262128" y="137160"/>
                </a:lnTo>
                <a:lnTo>
                  <a:pt x="265176" y="138684"/>
                </a:lnTo>
                <a:lnTo>
                  <a:pt x="268224" y="137160"/>
                </a:lnTo>
                <a:lnTo>
                  <a:pt x="350520" y="109728"/>
                </a:lnTo>
                <a:close/>
              </a:path>
              <a:path w="360045" h="139065">
                <a:moveTo>
                  <a:pt x="359664" y="106680"/>
                </a:moveTo>
                <a:lnTo>
                  <a:pt x="288036" y="42672"/>
                </a:lnTo>
                <a:lnTo>
                  <a:pt x="286512" y="41148"/>
                </a:lnTo>
                <a:lnTo>
                  <a:pt x="283464" y="41148"/>
                </a:lnTo>
                <a:lnTo>
                  <a:pt x="281940" y="42672"/>
                </a:lnTo>
                <a:lnTo>
                  <a:pt x="278892" y="44196"/>
                </a:lnTo>
                <a:lnTo>
                  <a:pt x="278892" y="47244"/>
                </a:lnTo>
                <a:lnTo>
                  <a:pt x="281940" y="50292"/>
                </a:lnTo>
                <a:lnTo>
                  <a:pt x="335215" y="97372"/>
                </a:lnTo>
                <a:lnTo>
                  <a:pt x="350520" y="100584"/>
                </a:lnTo>
                <a:lnTo>
                  <a:pt x="350520" y="109728"/>
                </a:lnTo>
                <a:lnTo>
                  <a:pt x="359664" y="106680"/>
                </a:lnTo>
                <a:close/>
              </a:path>
              <a:path w="360045" h="139065">
                <a:moveTo>
                  <a:pt x="348996" y="109728"/>
                </a:moveTo>
                <a:lnTo>
                  <a:pt x="348996" y="100584"/>
                </a:lnTo>
                <a:lnTo>
                  <a:pt x="347472" y="108204"/>
                </a:lnTo>
                <a:lnTo>
                  <a:pt x="341591" y="103007"/>
                </a:lnTo>
                <a:lnTo>
                  <a:pt x="331971" y="106155"/>
                </a:lnTo>
                <a:lnTo>
                  <a:pt x="348996" y="109728"/>
                </a:lnTo>
                <a:close/>
              </a:path>
              <a:path w="360045" h="139065">
                <a:moveTo>
                  <a:pt x="350520" y="100584"/>
                </a:moveTo>
                <a:lnTo>
                  <a:pt x="335215" y="97372"/>
                </a:lnTo>
                <a:lnTo>
                  <a:pt x="341591" y="103007"/>
                </a:lnTo>
                <a:lnTo>
                  <a:pt x="348996" y="100584"/>
                </a:lnTo>
                <a:lnTo>
                  <a:pt x="348996" y="109728"/>
                </a:lnTo>
                <a:lnTo>
                  <a:pt x="350520" y="100584"/>
                </a:lnTo>
                <a:close/>
              </a:path>
              <a:path w="360045" h="139065">
                <a:moveTo>
                  <a:pt x="348996" y="100584"/>
                </a:moveTo>
                <a:lnTo>
                  <a:pt x="341591" y="103007"/>
                </a:lnTo>
                <a:lnTo>
                  <a:pt x="347472" y="108204"/>
                </a:lnTo>
                <a:lnTo>
                  <a:pt x="348996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1"/>
          <p:cNvSpPr/>
          <p:nvPr/>
        </p:nvSpPr>
        <p:spPr>
          <a:xfrm>
            <a:off x="8321040" y="1644516"/>
            <a:ext cx="137160" cy="289560"/>
          </a:xfrm>
          <a:custGeom>
            <a:avLst/>
            <a:gdLst/>
            <a:ahLst/>
            <a:cxnLst/>
            <a:rect l="l" t="t" r="r" b="b"/>
            <a:pathLst>
              <a:path w="137159" h="289559">
                <a:moveTo>
                  <a:pt x="23866" y="262250"/>
                </a:moveTo>
                <a:lnTo>
                  <a:pt x="9144" y="193548"/>
                </a:lnTo>
                <a:lnTo>
                  <a:pt x="9144" y="190500"/>
                </a:lnTo>
                <a:lnTo>
                  <a:pt x="6096" y="188976"/>
                </a:lnTo>
                <a:lnTo>
                  <a:pt x="1524" y="188976"/>
                </a:lnTo>
                <a:lnTo>
                  <a:pt x="0" y="192024"/>
                </a:lnTo>
                <a:lnTo>
                  <a:pt x="0" y="195072"/>
                </a:lnTo>
                <a:lnTo>
                  <a:pt x="18288" y="282291"/>
                </a:lnTo>
                <a:lnTo>
                  <a:pt x="18288" y="278892"/>
                </a:lnTo>
                <a:lnTo>
                  <a:pt x="23866" y="262250"/>
                </a:lnTo>
                <a:close/>
              </a:path>
              <a:path w="137159" h="289559">
                <a:moveTo>
                  <a:pt x="25690" y="270766"/>
                </a:moveTo>
                <a:lnTo>
                  <a:pt x="23866" y="262250"/>
                </a:lnTo>
                <a:lnTo>
                  <a:pt x="18288" y="278892"/>
                </a:lnTo>
                <a:lnTo>
                  <a:pt x="19812" y="279400"/>
                </a:lnTo>
                <a:lnTo>
                  <a:pt x="19812" y="275844"/>
                </a:lnTo>
                <a:lnTo>
                  <a:pt x="25690" y="270766"/>
                </a:lnTo>
                <a:close/>
              </a:path>
              <a:path w="137159" h="289559">
                <a:moveTo>
                  <a:pt x="94488" y="224028"/>
                </a:moveTo>
                <a:lnTo>
                  <a:pt x="94488" y="220980"/>
                </a:lnTo>
                <a:lnTo>
                  <a:pt x="92964" y="219456"/>
                </a:lnTo>
                <a:lnTo>
                  <a:pt x="91440" y="216408"/>
                </a:lnTo>
                <a:lnTo>
                  <a:pt x="88392" y="216408"/>
                </a:lnTo>
                <a:lnTo>
                  <a:pt x="86868" y="217932"/>
                </a:lnTo>
                <a:lnTo>
                  <a:pt x="33412" y="264098"/>
                </a:lnTo>
                <a:lnTo>
                  <a:pt x="27432" y="281940"/>
                </a:lnTo>
                <a:lnTo>
                  <a:pt x="18288" y="278892"/>
                </a:lnTo>
                <a:lnTo>
                  <a:pt x="18288" y="282291"/>
                </a:lnTo>
                <a:lnTo>
                  <a:pt x="19812" y="289560"/>
                </a:lnTo>
                <a:lnTo>
                  <a:pt x="92964" y="225552"/>
                </a:lnTo>
                <a:lnTo>
                  <a:pt x="94488" y="224028"/>
                </a:lnTo>
                <a:close/>
              </a:path>
              <a:path w="137159" h="289559">
                <a:moveTo>
                  <a:pt x="27432" y="278892"/>
                </a:moveTo>
                <a:lnTo>
                  <a:pt x="25690" y="270766"/>
                </a:lnTo>
                <a:lnTo>
                  <a:pt x="19812" y="275844"/>
                </a:lnTo>
                <a:lnTo>
                  <a:pt x="27432" y="278892"/>
                </a:lnTo>
                <a:close/>
              </a:path>
              <a:path w="137159" h="289559">
                <a:moveTo>
                  <a:pt x="27432" y="281940"/>
                </a:moveTo>
                <a:lnTo>
                  <a:pt x="27432" y="278892"/>
                </a:lnTo>
                <a:lnTo>
                  <a:pt x="19812" y="275844"/>
                </a:lnTo>
                <a:lnTo>
                  <a:pt x="19812" y="279400"/>
                </a:lnTo>
                <a:lnTo>
                  <a:pt x="27432" y="281940"/>
                </a:lnTo>
                <a:close/>
              </a:path>
              <a:path w="137159" h="289559">
                <a:moveTo>
                  <a:pt x="113255" y="25899"/>
                </a:moveTo>
                <a:lnTo>
                  <a:pt x="111443" y="17291"/>
                </a:lnTo>
                <a:lnTo>
                  <a:pt x="103747" y="23937"/>
                </a:lnTo>
                <a:lnTo>
                  <a:pt x="23866" y="262250"/>
                </a:lnTo>
                <a:lnTo>
                  <a:pt x="25690" y="270766"/>
                </a:lnTo>
                <a:lnTo>
                  <a:pt x="33412" y="264098"/>
                </a:lnTo>
                <a:lnTo>
                  <a:pt x="113255" y="25899"/>
                </a:lnTo>
                <a:close/>
              </a:path>
              <a:path w="137159" h="289559">
                <a:moveTo>
                  <a:pt x="33412" y="264098"/>
                </a:moveTo>
                <a:lnTo>
                  <a:pt x="25690" y="270766"/>
                </a:lnTo>
                <a:lnTo>
                  <a:pt x="27432" y="278892"/>
                </a:lnTo>
                <a:lnTo>
                  <a:pt x="27432" y="281940"/>
                </a:lnTo>
                <a:lnTo>
                  <a:pt x="33412" y="264098"/>
                </a:lnTo>
                <a:close/>
              </a:path>
              <a:path w="137159" h="289559">
                <a:moveTo>
                  <a:pt x="109534" y="6674"/>
                </a:moveTo>
                <a:lnTo>
                  <a:pt x="44196" y="62484"/>
                </a:lnTo>
                <a:lnTo>
                  <a:pt x="42672" y="64008"/>
                </a:lnTo>
                <a:lnTo>
                  <a:pt x="42672" y="67056"/>
                </a:lnTo>
                <a:lnTo>
                  <a:pt x="44196" y="70104"/>
                </a:lnTo>
                <a:lnTo>
                  <a:pt x="45720" y="71628"/>
                </a:lnTo>
                <a:lnTo>
                  <a:pt x="48768" y="71628"/>
                </a:lnTo>
                <a:lnTo>
                  <a:pt x="50292" y="70104"/>
                </a:lnTo>
                <a:lnTo>
                  <a:pt x="103747" y="23937"/>
                </a:lnTo>
                <a:lnTo>
                  <a:pt x="109534" y="6674"/>
                </a:lnTo>
                <a:close/>
              </a:path>
              <a:path w="137159" h="289559">
                <a:moveTo>
                  <a:pt x="118872" y="9144"/>
                </a:moveTo>
                <a:lnTo>
                  <a:pt x="110075" y="6211"/>
                </a:lnTo>
                <a:lnTo>
                  <a:pt x="109534" y="6674"/>
                </a:lnTo>
                <a:lnTo>
                  <a:pt x="103747" y="23937"/>
                </a:lnTo>
                <a:lnTo>
                  <a:pt x="109728" y="18772"/>
                </a:lnTo>
                <a:lnTo>
                  <a:pt x="109728" y="9144"/>
                </a:lnTo>
                <a:lnTo>
                  <a:pt x="117348" y="12192"/>
                </a:lnTo>
                <a:lnTo>
                  <a:pt x="117348" y="13690"/>
                </a:lnTo>
                <a:lnTo>
                  <a:pt x="118872" y="9144"/>
                </a:lnTo>
                <a:close/>
              </a:path>
              <a:path w="137159" h="289559">
                <a:moveTo>
                  <a:pt x="110075" y="6211"/>
                </a:moveTo>
                <a:lnTo>
                  <a:pt x="109728" y="6096"/>
                </a:lnTo>
                <a:lnTo>
                  <a:pt x="109534" y="6674"/>
                </a:lnTo>
                <a:lnTo>
                  <a:pt x="110075" y="6211"/>
                </a:lnTo>
                <a:close/>
              </a:path>
              <a:path w="137159" h="289559">
                <a:moveTo>
                  <a:pt x="117348" y="12192"/>
                </a:moveTo>
                <a:lnTo>
                  <a:pt x="109728" y="9144"/>
                </a:lnTo>
                <a:lnTo>
                  <a:pt x="111443" y="17291"/>
                </a:lnTo>
                <a:lnTo>
                  <a:pt x="117348" y="12192"/>
                </a:lnTo>
                <a:close/>
              </a:path>
              <a:path w="137159" h="289559">
                <a:moveTo>
                  <a:pt x="111443" y="17291"/>
                </a:moveTo>
                <a:lnTo>
                  <a:pt x="109728" y="9144"/>
                </a:lnTo>
                <a:lnTo>
                  <a:pt x="109728" y="18772"/>
                </a:lnTo>
                <a:lnTo>
                  <a:pt x="111443" y="17291"/>
                </a:lnTo>
                <a:close/>
              </a:path>
              <a:path w="137159" h="289559">
                <a:moveTo>
                  <a:pt x="137160" y="96012"/>
                </a:moveTo>
                <a:lnTo>
                  <a:pt x="137160" y="94488"/>
                </a:lnTo>
                <a:lnTo>
                  <a:pt x="117348" y="0"/>
                </a:lnTo>
                <a:lnTo>
                  <a:pt x="110075" y="6211"/>
                </a:lnTo>
                <a:lnTo>
                  <a:pt x="118872" y="9144"/>
                </a:lnTo>
                <a:lnTo>
                  <a:pt x="118872" y="52578"/>
                </a:lnTo>
                <a:lnTo>
                  <a:pt x="128016" y="96012"/>
                </a:lnTo>
                <a:lnTo>
                  <a:pt x="128016" y="97536"/>
                </a:lnTo>
                <a:lnTo>
                  <a:pt x="131064" y="100584"/>
                </a:lnTo>
                <a:lnTo>
                  <a:pt x="132588" y="99060"/>
                </a:lnTo>
                <a:lnTo>
                  <a:pt x="135636" y="99060"/>
                </a:lnTo>
                <a:lnTo>
                  <a:pt x="137160" y="96012"/>
                </a:lnTo>
                <a:close/>
              </a:path>
              <a:path w="137159" h="289559">
                <a:moveTo>
                  <a:pt x="117348" y="13690"/>
                </a:moveTo>
                <a:lnTo>
                  <a:pt x="117348" y="12192"/>
                </a:lnTo>
                <a:lnTo>
                  <a:pt x="111443" y="17291"/>
                </a:lnTo>
                <a:lnTo>
                  <a:pt x="113255" y="25899"/>
                </a:lnTo>
                <a:lnTo>
                  <a:pt x="117348" y="13690"/>
                </a:lnTo>
                <a:close/>
              </a:path>
              <a:path w="137159" h="289559">
                <a:moveTo>
                  <a:pt x="118872" y="52578"/>
                </a:moveTo>
                <a:lnTo>
                  <a:pt x="118872" y="9144"/>
                </a:lnTo>
                <a:lnTo>
                  <a:pt x="113255" y="25899"/>
                </a:lnTo>
                <a:lnTo>
                  <a:pt x="118872" y="52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图片 38" descr="C7NWI0M4W@TX{YR(E2`G6~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4345" y="3227070"/>
            <a:ext cx="3223260" cy="2524760"/>
          </a:xfrm>
          <a:prstGeom prst="rect">
            <a:avLst/>
          </a:prstGeom>
        </p:spPr>
      </p:pic>
      <p:sp>
        <p:nvSpPr>
          <p:cNvPr id="41" name="object 8"/>
          <p:cNvSpPr txBox="1"/>
          <p:nvPr/>
        </p:nvSpPr>
        <p:spPr>
          <a:xfrm>
            <a:off x="847845" y="5823584"/>
            <a:ext cx="262064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algn="ctr">
              <a:lnSpc>
                <a:spcPts val="1710"/>
              </a:lnSpc>
            </a:pPr>
            <a:r>
              <a:rPr lang="zh-CN" sz="1800" dirty="0">
                <a:latin typeface="Calibri" panose="020F0502020204030204"/>
                <a:cs typeface="Calibri" panose="020F0502020204030204"/>
              </a:rPr>
              <a:t>市场划分</a:t>
            </a:r>
            <a:endParaRPr lang="zh-CN" sz="1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非监督式学习</a:t>
            </a:r>
            <a:endParaRPr lang="zh-CN" altLang="en-US" dirty="0" smtClean="0"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558165" y="1327785"/>
            <a:ext cx="773493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4636770" algn="l"/>
              </a:tabLst>
            </a:pPr>
            <a:r>
              <a:rPr lang="zh-CN" sz="2400" spc="-5" dirty="0">
                <a:solidFill>
                  <a:srgbClr val="000000"/>
                </a:solidFill>
              </a:rPr>
              <a:t>针对以下事件，你认为哪些应使用非监督式学习（多选）？</a:t>
            </a:r>
            <a:endParaRPr sz="2400"/>
          </a:p>
        </p:txBody>
      </p:sp>
      <p:sp>
        <p:nvSpPr>
          <p:cNvPr id="8" name="object 7"/>
          <p:cNvSpPr txBox="1"/>
          <p:nvPr/>
        </p:nvSpPr>
        <p:spPr>
          <a:xfrm>
            <a:off x="1331340" y="2043556"/>
            <a:ext cx="6833870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 spc="-10" dirty="0">
                <a:latin typeface="Calibri" panose="020F0502020204030204"/>
                <a:cs typeface="Calibri" panose="020F0502020204030204"/>
              </a:rPr>
              <a:t>用已经标记过的邮件（垃圾邮件</a:t>
            </a:r>
            <a:r>
              <a:rPr lang="en-US" altLang="zh-CN" sz="2000" spc="-10" dirty="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000" spc="-10" dirty="0">
                <a:latin typeface="Calibri" panose="020F0502020204030204"/>
                <a:cs typeface="Calibri" panose="020F0502020204030204"/>
              </a:rPr>
              <a:t>正常邮件</a:t>
            </a:r>
            <a:r>
              <a:rPr lang="zh-CN" sz="2000" spc="-10" dirty="0">
                <a:latin typeface="Calibri" panose="020F0502020204030204"/>
                <a:cs typeface="Calibri" panose="020F0502020204030204"/>
              </a:rPr>
              <a:t>），学习训练成一个垃圾邮件过滤器</a:t>
            </a:r>
            <a:endParaRPr lang="zh-CN" sz="20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20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 spc="-10" dirty="0">
                <a:latin typeface="Calibri" panose="020F0502020204030204"/>
                <a:cs typeface="Calibri" panose="020F0502020204030204"/>
              </a:rPr>
              <a:t>将网站上的新闻稿，按照内容分类；</a:t>
            </a:r>
            <a:endParaRPr lang="zh-CN" sz="20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20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用客户数据数据库，划分市场，并将客户归入划分成的不同市场；</a:t>
            </a:r>
            <a:endParaRPr lang="zh-CN"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20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用已有病人数据（已经确诊是否为糖尿病），学习训练成一个分类器，用以诊断新病人是否患有糖尿病；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165" y="2043430"/>
            <a:ext cx="433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alibri" panose="020F0502020204030204" charset="0"/>
              </a:rPr>
              <a:t>A</a:t>
            </a:r>
            <a:endParaRPr lang="en-US" altLang="zh-CN" sz="2000">
              <a:latin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165" y="2951480"/>
            <a:ext cx="433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alibri" panose="020F0502020204030204" charset="0"/>
              </a:rPr>
              <a:t>B</a:t>
            </a:r>
            <a:endParaRPr lang="en-US" altLang="zh-CN" sz="2000"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165" y="3636010"/>
            <a:ext cx="433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alibri" panose="020F0502020204030204" charset="0"/>
              </a:rPr>
              <a:t>C</a:t>
            </a:r>
            <a:endParaRPr lang="en-US" altLang="zh-CN" sz="2000"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165" y="4583430"/>
            <a:ext cx="4330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alibri" panose="020F0502020204030204" charset="0"/>
              </a:rPr>
              <a:t>D</a:t>
            </a:r>
            <a:endParaRPr lang="en-US" altLang="zh-CN" sz="200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一元线性回归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3853093" y="3071725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3853093" y="2651935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3853093" y="2232140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3853093" y="1812348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3853093" y="1396711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3853370" y="1395095"/>
            <a:ext cx="0" cy="2096135"/>
          </a:xfrm>
          <a:custGeom>
            <a:avLst/>
            <a:gdLst/>
            <a:ahLst/>
            <a:cxnLst/>
            <a:rect l="l" t="t" r="r" b="b"/>
            <a:pathLst>
              <a:path h="2096135">
                <a:moveTo>
                  <a:pt x="0" y="2096091"/>
                </a:moveTo>
                <a:lnTo>
                  <a:pt x="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90756" y="3491186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3790756" y="3071725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1"/>
          <p:cNvSpPr/>
          <p:nvPr/>
        </p:nvSpPr>
        <p:spPr>
          <a:xfrm>
            <a:off x="3790756" y="2232140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2"/>
          <p:cNvSpPr/>
          <p:nvPr/>
        </p:nvSpPr>
        <p:spPr>
          <a:xfrm>
            <a:off x="3790756" y="1812348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3"/>
          <p:cNvSpPr/>
          <p:nvPr/>
        </p:nvSpPr>
        <p:spPr>
          <a:xfrm>
            <a:off x="3790756" y="1396711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4"/>
          <p:cNvSpPr/>
          <p:nvPr/>
        </p:nvSpPr>
        <p:spPr>
          <a:xfrm>
            <a:off x="3853370" y="3491191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69982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5"/>
          <p:cNvSpPr/>
          <p:nvPr/>
        </p:nvSpPr>
        <p:spPr>
          <a:xfrm>
            <a:off x="3853093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4580458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7"/>
          <p:cNvSpPr/>
          <p:nvPr/>
        </p:nvSpPr>
        <p:spPr>
          <a:xfrm>
            <a:off x="5311981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8"/>
          <p:cNvSpPr/>
          <p:nvPr/>
        </p:nvSpPr>
        <p:spPr>
          <a:xfrm>
            <a:off x="6039341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9"/>
          <p:cNvSpPr/>
          <p:nvPr/>
        </p:nvSpPr>
        <p:spPr>
          <a:xfrm>
            <a:off x="6766702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20"/>
          <p:cNvSpPr/>
          <p:nvPr/>
        </p:nvSpPr>
        <p:spPr>
          <a:xfrm>
            <a:off x="7494072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1"/>
          <p:cNvSpPr/>
          <p:nvPr/>
        </p:nvSpPr>
        <p:spPr>
          <a:xfrm>
            <a:off x="8221433" y="3491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2" name="object 22"/>
          <p:cNvSpPr/>
          <p:nvPr/>
        </p:nvSpPr>
        <p:spPr>
          <a:xfrm>
            <a:off x="3980093" y="3198725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23"/>
          <p:cNvSpPr/>
          <p:nvPr/>
        </p:nvSpPr>
        <p:spPr>
          <a:xfrm>
            <a:off x="3980093" y="2778935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4"/>
          <p:cNvSpPr/>
          <p:nvPr/>
        </p:nvSpPr>
        <p:spPr>
          <a:xfrm>
            <a:off x="3980093" y="2359140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5"/>
          <p:cNvSpPr/>
          <p:nvPr/>
        </p:nvSpPr>
        <p:spPr>
          <a:xfrm>
            <a:off x="3980093" y="1939348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6"/>
          <p:cNvSpPr/>
          <p:nvPr/>
        </p:nvSpPr>
        <p:spPr>
          <a:xfrm>
            <a:off x="3980093" y="1523711"/>
            <a:ext cx="4368800" cy="0"/>
          </a:xfrm>
          <a:custGeom>
            <a:avLst/>
            <a:gdLst/>
            <a:ahLst/>
            <a:cxnLst/>
            <a:rect l="l" t="t" r="r" b="b"/>
            <a:pathLst>
              <a:path w="4368800">
                <a:moveTo>
                  <a:pt x="0" y="0"/>
                </a:moveTo>
                <a:lnTo>
                  <a:pt x="4368339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7"/>
          <p:cNvSpPr/>
          <p:nvPr/>
        </p:nvSpPr>
        <p:spPr>
          <a:xfrm>
            <a:off x="3980370" y="1522095"/>
            <a:ext cx="0" cy="2096135"/>
          </a:xfrm>
          <a:custGeom>
            <a:avLst/>
            <a:gdLst/>
            <a:ahLst/>
            <a:cxnLst/>
            <a:rect l="l" t="t" r="r" b="b"/>
            <a:pathLst>
              <a:path h="2096135">
                <a:moveTo>
                  <a:pt x="0" y="2096091"/>
                </a:moveTo>
                <a:lnTo>
                  <a:pt x="1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8" name="object 28"/>
          <p:cNvSpPr/>
          <p:nvPr/>
        </p:nvSpPr>
        <p:spPr>
          <a:xfrm>
            <a:off x="3917756" y="3618186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9"/>
          <p:cNvSpPr/>
          <p:nvPr/>
        </p:nvSpPr>
        <p:spPr>
          <a:xfrm>
            <a:off x="3917756" y="3198725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1" name="object 31"/>
          <p:cNvSpPr/>
          <p:nvPr/>
        </p:nvSpPr>
        <p:spPr>
          <a:xfrm>
            <a:off x="3917756" y="2359140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2" name="object 32"/>
          <p:cNvSpPr/>
          <p:nvPr/>
        </p:nvSpPr>
        <p:spPr>
          <a:xfrm>
            <a:off x="3917756" y="1939348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3" name="object 33"/>
          <p:cNvSpPr/>
          <p:nvPr/>
        </p:nvSpPr>
        <p:spPr>
          <a:xfrm>
            <a:off x="3917756" y="1523711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4"/>
          <p:cNvSpPr/>
          <p:nvPr/>
        </p:nvSpPr>
        <p:spPr>
          <a:xfrm>
            <a:off x="3980370" y="3618191"/>
            <a:ext cx="4370070" cy="0"/>
          </a:xfrm>
          <a:custGeom>
            <a:avLst/>
            <a:gdLst/>
            <a:ahLst/>
            <a:cxnLst/>
            <a:rect l="l" t="t" r="r" b="b"/>
            <a:pathLst>
              <a:path w="4370070">
                <a:moveTo>
                  <a:pt x="0" y="0"/>
                </a:moveTo>
                <a:lnTo>
                  <a:pt x="4369982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5" name="object 35"/>
          <p:cNvSpPr/>
          <p:nvPr/>
        </p:nvSpPr>
        <p:spPr>
          <a:xfrm>
            <a:off x="3980093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6" name="object 36"/>
          <p:cNvSpPr/>
          <p:nvPr/>
        </p:nvSpPr>
        <p:spPr>
          <a:xfrm>
            <a:off x="4707458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7"/>
          <p:cNvSpPr/>
          <p:nvPr/>
        </p:nvSpPr>
        <p:spPr>
          <a:xfrm>
            <a:off x="5438981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8"/>
          <p:cNvSpPr/>
          <p:nvPr/>
        </p:nvSpPr>
        <p:spPr>
          <a:xfrm>
            <a:off x="6166341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9" name="object 39"/>
          <p:cNvSpPr/>
          <p:nvPr/>
        </p:nvSpPr>
        <p:spPr>
          <a:xfrm>
            <a:off x="6893702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40"/>
          <p:cNvSpPr/>
          <p:nvPr/>
        </p:nvSpPr>
        <p:spPr>
          <a:xfrm>
            <a:off x="7621072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1"/>
          <p:cNvSpPr/>
          <p:nvPr/>
        </p:nvSpPr>
        <p:spPr>
          <a:xfrm>
            <a:off x="8348433" y="3618521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2"/>
          <p:cNvSpPr/>
          <p:nvPr/>
        </p:nvSpPr>
        <p:spPr>
          <a:xfrm>
            <a:off x="6858000" y="1757963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3"/>
          <p:cNvSpPr/>
          <p:nvPr/>
        </p:nvSpPr>
        <p:spPr>
          <a:xfrm>
            <a:off x="6126479" y="2048920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44"/>
          <p:cNvSpPr/>
          <p:nvPr/>
        </p:nvSpPr>
        <p:spPr>
          <a:xfrm>
            <a:off x="7290257" y="188681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5" name="object 45"/>
          <p:cNvSpPr/>
          <p:nvPr/>
        </p:nvSpPr>
        <p:spPr>
          <a:xfrm>
            <a:off x="5856313" y="2460400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6" name="object 46"/>
          <p:cNvSpPr/>
          <p:nvPr/>
        </p:nvSpPr>
        <p:spPr>
          <a:xfrm>
            <a:off x="6687591" y="217360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47"/>
          <p:cNvSpPr/>
          <p:nvPr/>
        </p:nvSpPr>
        <p:spPr>
          <a:xfrm>
            <a:off x="6030886" y="211126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8"/>
          <p:cNvSpPr/>
          <p:nvPr/>
        </p:nvSpPr>
        <p:spPr>
          <a:xfrm>
            <a:off x="5872937" y="2597560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9"/>
          <p:cNvSpPr/>
          <p:nvPr/>
        </p:nvSpPr>
        <p:spPr>
          <a:xfrm>
            <a:off x="5806440" y="2543522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0" name="object 50"/>
          <p:cNvSpPr/>
          <p:nvPr/>
        </p:nvSpPr>
        <p:spPr>
          <a:xfrm>
            <a:off x="5972695" y="241466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1" name="object 51"/>
          <p:cNvSpPr/>
          <p:nvPr/>
        </p:nvSpPr>
        <p:spPr>
          <a:xfrm>
            <a:off x="6621081" y="242713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2" name="object 52"/>
          <p:cNvSpPr/>
          <p:nvPr/>
        </p:nvSpPr>
        <p:spPr>
          <a:xfrm>
            <a:off x="6708368" y="197825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53"/>
          <p:cNvSpPr/>
          <p:nvPr/>
        </p:nvSpPr>
        <p:spPr>
          <a:xfrm>
            <a:off x="6546265" y="2048920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54"/>
          <p:cNvSpPr/>
          <p:nvPr/>
        </p:nvSpPr>
        <p:spPr>
          <a:xfrm>
            <a:off x="5640184" y="234401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5" name="object 55"/>
          <p:cNvSpPr/>
          <p:nvPr/>
        </p:nvSpPr>
        <p:spPr>
          <a:xfrm>
            <a:off x="7144791" y="154598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56"/>
          <p:cNvSpPr/>
          <p:nvPr/>
        </p:nvSpPr>
        <p:spPr>
          <a:xfrm>
            <a:off x="5719152" y="217360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7" name="object 57"/>
          <p:cNvSpPr/>
          <p:nvPr/>
        </p:nvSpPr>
        <p:spPr>
          <a:xfrm>
            <a:off x="5594464" y="259339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8" name="object 58"/>
          <p:cNvSpPr/>
          <p:nvPr/>
        </p:nvSpPr>
        <p:spPr>
          <a:xfrm>
            <a:off x="7593672" y="133817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9" name="object 59"/>
          <p:cNvSpPr/>
          <p:nvPr/>
        </p:nvSpPr>
        <p:spPr>
          <a:xfrm>
            <a:off x="6367551" y="2373113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0" name="object 60"/>
          <p:cNvSpPr/>
          <p:nvPr/>
        </p:nvSpPr>
        <p:spPr>
          <a:xfrm>
            <a:off x="6546265" y="236479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1" name="object 61"/>
          <p:cNvSpPr/>
          <p:nvPr/>
        </p:nvSpPr>
        <p:spPr>
          <a:xfrm>
            <a:off x="6130632" y="241466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2" name="object 62"/>
          <p:cNvSpPr/>
          <p:nvPr/>
        </p:nvSpPr>
        <p:spPr>
          <a:xfrm>
            <a:off x="6654342" y="234401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3" name="object 63"/>
          <p:cNvSpPr/>
          <p:nvPr/>
        </p:nvSpPr>
        <p:spPr>
          <a:xfrm>
            <a:off x="5399113" y="238558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4" name="object 64"/>
          <p:cNvSpPr/>
          <p:nvPr/>
        </p:nvSpPr>
        <p:spPr>
          <a:xfrm>
            <a:off x="5918657" y="1483643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5" name="object 65"/>
          <p:cNvSpPr/>
          <p:nvPr/>
        </p:nvSpPr>
        <p:spPr>
          <a:xfrm>
            <a:off x="7473136" y="146701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6" name="object 66"/>
          <p:cNvSpPr/>
          <p:nvPr/>
        </p:nvSpPr>
        <p:spPr>
          <a:xfrm>
            <a:off x="6999313" y="144208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7" name="object 67"/>
          <p:cNvSpPr/>
          <p:nvPr/>
        </p:nvSpPr>
        <p:spPr>
          <a:xfrm>
            <a:off x="7635240" y="217360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8" name="object 68"/>
          <p:cNvSpPr/>
          <p:nvPr/>
        </p:nvSpPr>
        <p:spPr>
          <a:xfrm>
            <a:off x="6475615" y="1965786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9" name="object 69"/>
          <p:cNvSpPr/>
          <p:nvPr/>
        </p:nvSpPr>
        <p:spPr>
          <a:xfrm>
            <a:off x="5253647" y="272224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0" name="object 70"/>
          <p:cNvSpPr/>
          <p:nvPr/>
        </p:nvSpPr>
        <p:spPr>
          <a:xfrm>
            <a:off x="6766559" y="211126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1" name="object 71"/>
          <p:cNvSpPr/>
          <p:nvPr/>
        </p:nvSpPr>
        <p:spPr>
          <a:xfrm>
            <a:off x="6434048" y="2235953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2" name="object 72"/>
          <p:cNvSpPr/>
          <p:nvPr/>
        </p:nvSpPr>
        <p:spPr>
          <a:xfrm>
            <a:off x="5889561" y="238558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3" name="object 73"/>
          <p:cNvSpPr/>
          <p:nvPr/>
        </p:nvSpPr>
        <p:spPr>
          <a:xfrm>
            <a:off x="5598617" y="2468706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4" name="object 74"/>
          <p:cNvSpPr/>
          <p:nvPr/>
        </p:nvSpPr>
        <p:spPr>
          <a:xfrm>
            <a:off x="6899567" y="1986564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5" name="object 75"/>
          <p:cNvSpPr/>
          <p:nvPr/>
        </p:nvSpPr>
        <p:spPr>
          <a:xfrm>
            <a:off x="6945286" y="2227635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6" name="object 76"/>
          <p:cNvSpPr/>
          <p:nvPr/>
        </p:nvSpPr>
        <p:spPr>
          <a:xfrm>
            <a:off x="6217920" y="188681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7" name="object 77"/>
          <p:cNvSpPr/>
          <p:nvPr/>
        </p:nvSpPr>
        <p:spPr>
          <a:xfrm>
            <a:off x="7053351" y="2048920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8" name="object 78"/>
          <p:cNvSpPr/>
          <p:nvPr/>
        </p:nvSpPr>
        <p:spPr>
          <a:xfrm>
            <a:off x="7535481" y="2115418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9" name="object 79"/>
          <p:cNvSpPr/>
          <p:nvPr/>
        </p:nvSpPr>
        <p:spPr>
          <a:xfrm>
            <a:off x="5544591" y="2177762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0" name="object 80"/>
          <p:cNvSpPr/>
          <p:nvPr/>
        </p:nvSpPr>
        <p:spPr>
          <a:xfrm>
            <a:off x="5037518" y="267652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1" name="object 81"/>
          <p:cNvSpPr/>
          <p:nvPr/>
        </p:nvSpPr>
        <p:spPr>
          <a:xfrm>
            <a:off x="6492240" y="217360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2" name="object 82"/>
          <p:cNvSpPr/>
          <p:nvPr/>
        </p:nvSpPr>
        <p:spPr>
          <a:xfrm>
            <a:off x="5548744" y="2427139"/>
            <a:ext cx="116378" cy="1163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3" name="object 83"/>
          <p:cNvSpPr txBox="1"/>
          <p:nvPr/>
        </p:nvSpPr>
        <p:spPr>
          <a:xfrm>
            <a:off x="3789184" y="3607435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4" name="object 84"/>
          <p:cNvSpPr txBox="1">
            <a:spLocks noGrp="1"/>
          </p:cNvSpPr>
          <p:nvPr/>
        </p:nvSpPr>
        <p:spPr>
          <a:xfrm>
            <a:off x="544861" y="1318895"/>
            <a:ext cx="313309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ts val="3330"/>
              </a:lnSpc>
              <a:spcBef>
                <a:spcPts val="100"/>
              </a:spcBef>
              <a:tabLst>
                <a:tab pos="2810510" algn="l"/>
              </a:tabLst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          </a:t>
            </a:r>
            <a:r>
              <a:rPr lang="zh-CN"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房价</a:t>
            </a: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400" baseline="57000" dirty="0">
                <a:solidFill>
                  <a:srgbClr val="000000"/>
                </a:solidFill>
              </a:rPr>
              <a:t>500</a:t>
            </a: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400" baseline="57000" dirty="0">
                <a:solidFill>
                  <a:srgbClr val="000000"/>
                </a:solidFill>
              </a:rPr>
              <a:t>400</a:t>
            </a:r>
            <a:endParaRPr sz="2400" baseline="57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983169" y="2006909"/>
            <a:ext cx="1694814" cy="15900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2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300</a:t>
            </a:r>
            <a:endParaRPr sz="1600" dirty="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2840"/>
              </a:lnSpc>
              <a:spcBef>
                <a:spcPts val="1085"/>
              </a:spcBef>
              <a:tabLst>
                <a:tab pos="1043305" algn="l"/>
              </a:tabLst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价格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baseline="17000" dirty="0">
                <a:latin typeface="Calibri" panose="020F0502020204030204"/>
                <a:cs typeface="Calibri" panose="020F0502020204030204"/>
              </a:rPr>
              <a:t>200</a:t>
            </a:r>
            <a:endParaRPr sz="2400" baseline="17000" dirty="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2840"/>
              </a:lnSpc>
              <a:tabLst>
                <a:tab pos="130048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   (</a:t>
            </a:r>
            <a:r>
              <a:rPr lang="en-US" sz="2400" spc="-5" dirty="0">
                <a:latin typeface="Calibri" panose="020F0502020204030204"/>
                <a:cs typeface="Calibri" panose="020F0502020204030204"/>
              </a:rPr>
              <a:t>1k $)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1600" dirty="0">
                <a:latin typeface="Calibri" panose="020F0502020204030204"/>
                <a:cs typeface="Calibri" panose="020F0502020204030204"/>
              </a:rPr>
              <a:t>100</a:t>
            </a:r>
            <a:endParaRPr sz="1600" dirty="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156591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baseline="-14000" dirty="0">
                <a:latin typeface="Calibri" panose="020F0502020204030204"/>
                <a:cs typeface="Calibri" panose="020F0502020204030204"/>
              </a:rPr>
              <a:t>0</a:t>
            </a:r>
            <a:endParaRPr sz="2400" baseline="-14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3540" y="4238053"/>
            <a:ext cx="3525520" cy="103759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lang="zh-CN"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监督式学习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1000"/>
              </a:lnSpc>
              <a:spcBef>
                <a:spcPts val="1100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每一个样本都有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“</a:t>
            </a:r>
            <a:r>
              <a:rPr lang="zh-CN" altLang="en-US" sz="2400" dirty="0">
                <a:latin typeface="Calibri" panose="020F0502020204030204"/>
                <a:cs typeface="Calibri" panose="020F0502020204030204"/>
              </a:rPr>
              <a:t>标准答案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”</a:t>
            </a:r>
            <a:endParaRPr lang="en-US" altLang="zh-CN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45940" y="3568488"/>
            <a:ext cx="4096385" cy="17583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405"/>
              </a:spcBef>
              <a:tabLst>
                <a:tab pos="757555" algn="l"/>
                <a:tab pos="1485900" algn="l"/>
                <a:tab pos="2214245" algn="l"/>
                <a:tab pos="2942590" algn="l"/>
                <a:tab pos="3670935" algn="l"/>
              </a:tabLst>
            </a:pPr>
            <a:r>
              <a:rPr sz="1600" dirty="0">
                <a:latin typeface="Calibri" panose="020F0502020204030204"/>
                <a:cs typeface="Calibri" panose="020F0502020204030204"/>
              </a:rPr>
              <a:t>500	1000	1500	2000	2500	3000</a:t>
            </a:r>
            <a:endParaRPr sz="1600" dirty="0">
              <a:latin typeface="Calibri" panose="020F0502020204030204"/>
              <a:cs typeface="Calibri" panose="020F0502020204030204"/>
            </a:endParaRPr>
          </a:p>
          <a:p>
            <a:pPr marL="1054100">
              <a:lnSpc>
                <a:spcPct val="100000"/>
              </a:lnSpc>
              <a:spcBef>
                <a:spcPts val="460"/>
              </a:spcBef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面积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(feet</a:t>
            </a:r>
            <a:r>
              <a:rPr sz="2400" spc="-7" baseline="24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)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 marR="822960">
              <a:lnSpc>
                <a:spcPts val="4000"/>
              </a:lnSpc>
              <a:spcBef>
                <a:spcPts val="25"/>
              </a:spcBef>
            </a:pPr>
            <a:r>
              <a:rPr lang="zh-CN"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回归问题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12700" marR="822960">
              <a:lnSpc>
                <a:spcPts val="4000"/>
              </a:lnSpc>
              <a:spcBef>
                <a:spcPts val="25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对实际价格进行预测</a:t>
            </a:r>
            <a:endParaRPr lang="zh-CN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114800" y="4423473"/>
            <a:ext cx="0" cy="1510665"/>
          </a:xfrm>
          <a:custGeom>
            <a:avLst/>
            <a:gdLst/>
            <a:ahLst/>
            <a:cxnLst/>
            <a:rect l="l" t="t" r="r" b="b"/>
            <a:pathLst>
              <a:path h="1510664">
                <a:moveTo>
                  <a:pt x="0" y="0"/>
                </a:moveTo>
                <a:lnTo>
                  <a:pt x="1" y="1510598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30755" y="3486883"/>
            <a:ext cx="0" cy="14604"/>
          </a:xfrm>
          <a:custGeom>
            <a:avLst/>
            <a:gdLst/>
            <a:ahLst/>
            <a:cxnLst/>
            <a:rect l="l" t="t" r="r" b="b"/>
            <a:pathLst>
              <a:path h="14605">
                <a:moveTo>
                  <a:pt x="-14288" y="7199"/>
                </a:moveTo>
                <a:lnTo>
                  <a:pt x="14288" y="7199"/>
                </a:lnTo>
              </a:path>
            </a:pathLst>
          </a:custGeom>
          <a:ln w="14399">
            <a:solidFill>
              <a:srgbClr val="00F9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一元线性回归</a:t>
            </a:r>
            <a:endParaRPr lang="zh-CN" altLang="en-US" dirty="0" smtClean="0"/>
          </a:p>
        </p:txBody>
      </p:sp>
      <p:sp>
        <p:nvSpPr>
          <p:cNvPr id="3" name="object 2"/>
          <p:cNvSpPr txBox="1"/>
          <p:nvPr/>
        </p:nvSpPr>
        <p:spPr>
          <a:xfrm>
            <a:off x="532130" y="3533140"/>
            <a:ext cx="4138930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注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ts val="2840"/>
              </a:lnSpc>
              <a:spcBef>
                <a:spcPts val="120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m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训练集数量</a:t>
            </a:r>
            <a:endParaRPr lang="zh-CN" sz="2400" dirty="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ts val="2840"/>
              </a:lnSpc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’s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输入变量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 dirty="0">
                <a:latin typeface="Calibri" panose="020F0502020204030204"/>
                <a:cs typeface="Calibri" panose="020F0502020204030204"/>
              </a:rPr>
              <a:t>特征值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’s </a:t>
            </a:r>
            <a:r>
              <a:rPr sz="2400" dirty="0">
                <a:latin typeface="Calibri" panose="020F0502020204030204"/>
                <a:cs typeface="Calibri" panose="020F0502020204030204"/>
              </a:rPr>
              <a:t>=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输出变量</a:t>
            </a: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 dirty="0">
                <a:latin typeface="Calibri" panose="020F0502020204030204"/>
                <a:cs typeface="Calibri" panose="020F0502020204030204"/>
              </a:rPr>
              <a:t>目标变量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5667701" y="1214120"/>
            <a:ext cx="0" cy="2324735"/>
          </a:xfrm>
          <a:custGeom>
            <a:avLst/>
            <a:gdLst/>
            <a:ahLst/>
            <a:cxnLst/>
            <a:rect l="l" t="t" r="r" b="b"/>
            <a:pathLst>
              <a:path h="2324735">
                <a:moveTo>
                  <a:pt x="0" y="0"/>
                </a:moveTo>
                <a:lnTo>
                  <a:pt x="0" y="23241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3276600" y="1671320"/>
            <a:ext cx="5334635" cy="0"/>
          </a:xfrm>
          <a:custGeom>
            <a:avLst/>
            <a:gdLst/>
            <a:ahLst/>
            <a:cxnLst/>
            <a:rect l="l" t="t" r="r" b="b"/>
            <a:pathLst>
              <a:path w="5334634">
                <a:moveTo>
                  <a:pt x="0" y="0"/>
                </a:moveTo>
                <a:lnTo>
                  <a:pt x="53340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 txBox="1"/>
          <p:nvPr/>
        </p:nvSpPr>
        <p:spPr>
          <a:xfrm>
            <a:off x="3525866" y="1250949"/>
            <a:ext cx="189801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latin typeface="Calibri" panose="020F0502020204030204"/>
                <a:cs typeface="Calibri" panose="020F0502020204030204"/>
              </a:rPr>
              <a:t>面积</a:t>
            </a:r>
            <a:r>
              <a:rPr lang="en-US" altLang="zh-CN" sz="2400" b="1" spc="-5" dirty="0">
                <a:latin typeface="Calibri" panose="020F0502020204030204"/>
                <a:cs typeface="Calibri" panose="020F0502020204030204"/>
              </a:rPr>
              <a:t>--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feet</a:t>
            </a:r>
            <a:r>
              <a:rPr sz="2400" b="1" spc="-7" baseline="24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b="1" spc="-104" baseline="240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817778" y="1250949"/>
            <a:ext cx="2649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latin typeface="Calibri" panose="020F0502020204030204"/>
                <a:cs typeface="Calibri" panose="020F0502020204030204"/>
              </a:rPr>
              <a:t>价格</a:t>
            </a:r>
            <a:r>
              <a:rPr lang="en-US" altLang="zh-CN" sz="2400" b="1" spc="-5" dirty="0">
                <a:latin typeface="Calibri" panose="020F0502020204030204"/>
                <a:cs typeface="Calibri" panose="020F0502020204030204"/>
              </a:rPr>
              <a:t>--</a:t>
            </a:r>
            <a:r>
              <a:rPr lang="en-US" sz="2400" b="1" spc="-5" dirty="0">
                <a:latin typeface="Calibri" panose="020F0502020204030204"/>
                <a:cs typeface="Calibri" panose="020F0502020204030204"/>
              </a:rPr>
              <a:t>1000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$</a:t>
            </a:r>
            <a:r>
              <a:rPr sz="2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153178" y="1666240"/>
            <a:ext cx="64389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2104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1416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1534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852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…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897749" y="1666240"/>
            <a:ext cx="48895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460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232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315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178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…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9"/>
          <p:cNvSpPr txBox="1">
            <a:spLocks noGrp="1"/>
          </p:cNvSpPr>
          <p:nvPr/>
        </p:nvSpPr>
        <p:spPr>
          <a:xfrm>
            <a:off x="557561" y="1390650"/>
            <a:ext cx="2143125" cy="444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zh-CN" sz="2800">
                <a:latin typeface="Calibri" panose="020F0502020204030204"/>
                <a:cs typeface="Calibri" panose="020F0502020204030204"/>
              </a:rPr>
              <a:t>房价训练集</a:t>
            </a:r>
            <a:endParaRPr lang="zh-CN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668260" y="1772920"/>
            <a:ext cx="144145" cy="17278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2280" y="2461260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</a:t>
            </a:r>
            <a:r>
              <a:rPr lang="en-US" altLang="zh-CN" b="1"/>
              <a:t>m</a:t>
            </a:r>
            <a:r>
              <a:rPr lang="zh-CN" altLang="en-US"/>
              <a:t>组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2065" y="3961130"/>
            <a:ext cx="3519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(x</a:t>
            </a:r>
            <a:r>
              <a:rPr lang="en-US" altLang="zh-CN" sz="2000" baseline="30000">
                <a:sym typeface="+mn-ea"/>
              </a:rPr>
              <a:t>(i)</a:t>
            </a:r>
            <a:r>
              <a:rPr lang="en-US" altLang="zh-CN" sz="2000">
                <a:sym typeface="+mn-ea"/>
              </a:rPr>
              <a:t>,y</a:t>
            </a:r>
            <a:r>
              <a:rPr lang="en-US" altLang="zh-CN" sz="2000" baseline="30000">
                <a:sym typeface="+mn-ea"/>
              </a:rPr>
              <a:t>(i)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为一组训练样本</a:t>
            </a:r>
            <a:r>
              <a:rPr lang="en-US" altLang="zh-CN" sz="2000">
                <a:sym typeface="+mn-ea"/>
              </a:rPr>
              <a:t>;</a:t>
            </a:r>
            <a:endParaRPr lang="en-US" altLang="zh-CN" sz="2000"/>
          </a:p>
          <a:p>
            <a:r>
              <a:rPr lang="en-US" altLang="zh-CN" sz="2000"/>
              <a:t>x</a:t>
            </a:r>
            <a:r>
              <a:rPr lang="en-US" altLang="zh-CN" sz="2000" baseline="30000"/>
              <a:t>(1)</a:t>
            </a:r>
            <a:r>
              <a:rPr lang="en-US" altLang="zh-CN" sz="2000"/>
              <a:t>=2104,y</a:t>
            </a:r>
            <a:r>
              <a:rPr lang="en-US" altLang="zh-CN" sz="2000" baseline="30000"/>
              <a:t>(1)</a:t>
            </a:r>
            <a:r>
              <a:rPr lang="en-US" altLang="zh-CN" sz="2000"/>
              <a:t>=460;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x</a:t>
            </a:r>
            <a:r>
              <a:rPr lang="en-US" altLang="zh-CN" sz="2000" baseline="30000">
                <a:sym typeface="+mn-ea"/>
              </a:rPr>
              <a:t>(2)</a:t>
            </a:r>
            <a:r>
              <a:rPr lang="en-US" altLang="zh-CN" sz="2000">
                <a:sym typeface="+mn-ea"/>
              </a:rPr>
              <a:t>=1416,y</a:t>
            </a:r>
            <a:r>
              <a:rPr lang="en-US" altLang="zh-CN" sz="2000" baseline="30000">
                <a:sym typeface="+mn-ea"/>
              </a:rPr>
              <a:t>(2)</a:t>
            </a:r>
            <a:r>
              <a:rPr lang="en-US" altLang="zh-CN" sz="2000">
                <a:sym typeface="+mn-ea"/>
              </a:rPr>
              <a:t>=232;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x</a:t>
            </a:r>
            <a:r>
              <a:rPr lang="en-US" altLang="zh-CN" sz="2000" baseline="30000">
                <a:sym typeface="+mn-ea"/>
              </a:rPr>
              <a:t>(3)</a:t>
            </a:r>
            <a:r>
              <a:rPr lang="en-US" altLang="zh-CN" sz="2000">
                <a:sym typeface="+mn-ea"/>
              </a:rPr>
              <a:t>=1534,y</a:t>
            </a:r>
            <a:r>
              <a:rPr lang="en-US" altLang="zh-CN" sz="2000" baseline="30000">
                <a:sym typeface="+mn-ea"/>
              </a:rPr>
              <a:t>(3)</a:t>
            </a:r>
            <a:r>
              <a:rPr lang="en-US" altLang="zh-CN" sz="2000">
                <a:sym typeface="+mn-ea"/>
              </a:rPr>
              <a:t>=315;</a:t>
            </a:r>
            <a:endParaRPr lang="en-US" altLang="zh-CN" sz="2000"/>
          </a:p>
          <a:p>
            <a:r>
              <a:rPr lang="en-US" altLang="zh-CN" sz="2800"/>
              <a:t>...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一元线性回归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4800600" y="129921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1" y="4114796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1048287" y="1260551"/>
            <a:ext cx="2533650" cy="609600"/>
          </a:xfrm>
          <a:custGeom>
            <a:avLst/>
            <a:gdLst/>
            <a:ahLst/>
            <a:cxnLst/>
            <a:rect l="l" t="t" r="r" b="b"/>
            <a:pathLst>
              <a:path w="2533650" h="609600">
                <a:moveTo>
                  <a:pt x="0" y="101601"/>
                </a:moveTo>
                <a:lnTo>
                  <a:pt x="7984" y="62053"/>
                </a:lnTo>
                <a:lnTo>
                  <a:pt x="29758" y="29758"/>
                </a:lnTo>
                <a:lnTo>
                  <a:pt x="62053" y="7984"/>
                </a:lnTo>
                <a:lnTo>
                  <a:pt x="101601" y="0"/>
                </a:lnTo>
                <a:lnTo>
                  <a:pt x="2431508" y="0"/>
                </a:lnTo>
                <a:lnTo>
                  <a:pt x="2471054" y="7984"/>
                </a:lnTo>
                <a:lnTo>
                  <a:pt x="2503349" y="29758"/>
                </a:lnTo>
                <a:lnTo>
                  <a:pt x="2525123" y="62053"/>
                </a:lnTo>
                <a:lnTo>
                  <a:pt x="2533108" y="101601"/>
                </a:lnTo>
                <a:lnTo>
                  <a:pt x="2533108" y="507997"/>
                </a:lnTo>
                <a:lnTo>
                  <a:pt x="2525123" y="547545"/>
                </a:lnTo>
                <a:lnTo>
                  <a:pt x="2503349" y="579840"/>
                </a:lnTo>
                <a:lnTo>
                  <a:pt x="2471054" y="601615"/>
                </a:lnTo>
                <a:lnTo>
                  <a:pt x="2431508" y="609599"/>
                </a:lnTo>
                <a:lnTo>
                  <a:pt x="101601" y="609599"/>
                </a:lnTo>
                <a:lnTo>
                  <a:pt x="62053" y="601615"/>
                </a:lnTo>
                <a:lnTo>
                  <a:pt x="29758" y="579840"/>
                </a:lnTo>
                <a:lnTo>
                  <a:pt x="7984" y="547545"/>
                </a:lnTo>
                <a:lnTo>
                  <a:pt x="0" y="507997"/>
                </a:lnTo>
                <a:lnTo>
                  <a:pt x="0" y="101601"/>
                </a:lnTo>
                <a:close/>
              </a:path>
            </a:pathLst>
          </a:custGeom>
          <a:ln w="2539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 txBox="1"/>
          <p:nvPr/>
        </p:nvSpPr>
        <p:spPr>
          <a:xfrm>
            <a:off x="1858010" y="1369695"/>
            <a:ext cx="1162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>
                <a:latin typeface="Calibri" panose="020F0502020204030204"/>
                <a:cs typeface="Calibri" panose="020F0502020204030204"/>
              </a:rPr>
              <a:t>训练集</a:t>
            </a:r>
            <a:endParaRPr lang="zh-CN" altLang="en-US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43488" y="2479751"/>
            <a:ext cx="3143250" cy="586740"/>
          </a:xfrm>
          <a:custGeom>
            <a:avLst/>
            <a:gdLst/>
            <a:ahLst/>
            <a:cxnLst/>
            <a:rect l="l" t="t" r="r" b="b"/>
            <a:pathLst>
              <a:path w="3143250" h="586739">
                <a:moveTo>
                  <a:pt x="0" y="97761"/>
                </a:moveTo>
                <a:lnTo>
                  <a:pt x="7682" y="59707"/>
                </a:lnTo>
                <a:lnTo>
                  <a:pt x="28633" y="28633"/>
                </a:lnTo>
                <a:lnTo>
                  <a:pt x="59707" y="7682"/>
                </a:lnTo>
                <a:lnTo>
                  <a:pt x="97760" y="0"/>
                </a:lnTo>
                <a:lnTo>
                  <a:pt x="3044947" y="0"/>
                </a:lnTo>
                <a:lnTo>
                  <a:pt x="3082999" y="7682"/>
                </a:lnTo>
                <a:lnTo>
                  <a:pt x="3114073" y="28633"/>
                </a:lnTo>
                <a:lnTo>
                  <a:pt x="3135025" y="59707"/>
                </a:lnTo>
                <a:lnTo>
                  <a:pt x="3142707" y="97761"/>
                </a:lnTo>
                <a:lnTo>
                  <a:pt x="3142707" y="488794"/>
                </a:lnTo>
                <a:lnTo>
                  <a:pt x="3135025" y="526847"/>
                </a:lnTo>
                <a:lnTo>
                  <a:pt x="3114073" y="557921"/>
                </a:lnTo>
                <a:lnTo>
                  <a:pt x="3082999" y="578872"/>
                </a:lnTo>
                <a:lnTo>
                  <a:pt x="3044947" y="586555"/>
                </a:lnTo>
                <a:lnTo>
                  <a:pt x="97760" y="586555"/>
                </a:lnTo>
                <a:lnTo>
                  <a:pt x="59707" y="578872"/>
                </a:lnTo>
                <a:lnTo>
                  <a:pt x="28633" y="557921"/>
                </a:lnTo>
                <a:lnTo>
                  <a:pt x="7682" y="526847"/>
                </a:lnTo>
                <a:lnTo>
                  <a:pt x="0" y="488794"/>
                </a:lnTo>
                <a:lnTo>
                  <a:pt x="0" y="97761"/>
                </a:lnTo>
                <a:close/>
              </a:path>
            </a:pathLst>
          </a:custGeom>
          <a:ln w="2539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695450" y="2577465"/>
            <a:ext cx="15195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线性算法</a:t>
            </a:r>
            <a:endParaRPr lang="zh-CN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933841" y="3698951"/>
            <a:ext cx="762000" cy="586740"/>
          </a:xfrm>
          <a:custGeom>
            <a:avLst/>
            <a:gdLst/>
            <a:ahLst/>
            <a:cxnLst/>
            <a:rect l="l" t="t" r="r" b="b"/>
            <a:pathLst>
              <a:path w="762000" h="586739">
                <a:moveTo>
                  <a:pt x="0" y="97760"/>
                </a:moveTo>
                <a:lnTo>
                  <a:pt x="7682" y="59707"/>
                </a:lnTo>
                <a:lnTo>
                  <a:pt x="28633" y="28633"/>
                </a:lnTo>
                <a:lnTo>
                  <a:pt x="59707" y="7682"/>
                </a:lnTo>
                <a:lnTo>
                  <a:pt x="97760" y="0"/>
                </a:lnTo>
                <a:lnTo>
                  <a:pt x="664238" y="0"/>
                </a:lnTo>
                <a:lnTo>
                  <a:pt x="702291" y="7682"/>
                </a:lnTo>
                <a:lnTo>
                  <a:pt x="733366" y="28633"/>
                </a:lnTo>
                <a:lnTo>
                  <a:pt x="754316" y="59707"/>
                </a:lnTo>
                <a:lnTo>
                  <a:pt x="761999" y="97760"/>
                </a:lnTo>
                <a:lnTo>
                  <a:pt x="761999" y="488794"/>
                </a:lnTo>
                <a:lnTo>
                  <a:pt x="754316" y="526847"/>
                </a:lnTo>
                <a:lnTo>
                  <a:pt x="733366" y="557922"/>
                </a:lnTo>
                <a:lnTo>
                  <a:pt x="702291" y="578873"/>
                </a:lnTo>
                <a:lnTo>
                  <a:pt x="664238" y="586555"/>
                </a:lnTo>
                <a:lnTo>
                  <a:pt x="97760" y="586555"/>
                </a:lnTo>
                <a:lnTo>
                  <a:pt x="59707" y="578873"/>
                </a:lnTo>
                <a:lnTo>
                  <a:pt x="28633" y="557922"/>
                </a:lnTo>
                <a:lnTo>
                  <a:pt x="7682" y="526847"/>
                </a:lnTo>
                <a:lnTo>
                  <a:pt x="0" y="488794"/>
                </a:lnTo>
                <a:lnTo>
                  <a:pt x="0" y="97760"/>
                </a:lnTo>
                <a:close/>
              </a:path>
            </a:pathLst>
          </a:custGeom>
          <a:ln w="2539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 txBox="1"/>
          <p:nvPr/>
        </p:nvSpPr>
        <p:spPr>
          <a:xfrm>
            <a:off x="2226387" y="3796639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h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58983" y="3701630"/>
            <a:ext cx="830580" cy="749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p>
            <a:pPr marL="38735" marR="5080" indent="-26670">
              <a:lnSpc>
                <a:spcPts val="2800"/>
              </a:lnSpc>
              <a:spcBef>
                <a:spcPts val="26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房屋面积</a:t>
            </a:r>
            <a:endParaRPr lang="zh-CN" sz="24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3445926" y="3701630"/>
            <a:ext cx="1266825" cy="3911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p>
            <a:pPr marL="324485" marR="5080" indent="-312420">
              <a:lnSpc>
                <a:spcPts val="2800"/>
              </a:lnSpc>
              <a:spcBef>
                <a:spcPts val="260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估算价格</a:t>
            </a:r>
            <a:endParaRPr lang="zh-CN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314841" y="1870151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49"/>
                </a:lnTo>
              </a:path>
            </a:pathLst>
          </a:custGeom>
          <a:ln w="5714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2171966" y="2194001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142875" y="285750"/>
                </a:lnTo>
                <a:lnTo>
                  <a:pt x="228600" y="114300"/>
                </a:lnTo>
                <a:lnTo>
                  <a:pt x="142875" y="114300"/>
                </a:lnTo>
                <a:lnTo>
                  <a:pt x="0" y="0"/>
                </a:lnTo>
                <a:close/>
              </a:path>
              <a:path w="285750" h="285750">
                <a:moveTo>
                  <a:pt x="285750" y="0"/>
                </a:moveTo>
                <a:lnTo>
                  <a:pt x="142875" y="114300"/>
                </a:lnTo>
                <a:lnTo>
                  <a:pt x="2286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133250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2314841" y="3066300"/>
            <a:ext cx="0" cy="575945"/>
          </a:xfrm>
          <a:custGeom>
            <a:avLst/>
            <a:gdLst/>
            <a:ahLst/>
            <a:cxnLst/>
            <a:rect l="l" t="t" r="r" b="b"/>
            <a:pathLst>
              <a:path h="575944">
                <a:moveTo>
                  <a:pt x="0" y="0"/>
                </a:moveTo>
                <a:lnTo>
                  <a:pt x="0" y="575468"/>
                </a:lnTo>
              </a:path>
            </a:pathLst>
          </a:custGeom>
          <a:ln w="5714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2171966" y="34131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142875" y="285750"/>
                </a:lnTo>
                <a:lnTo>
                  <a:pt x="228600" y="114300"/>
                </a:lnTo>
                <a:lnTo>
                  <a:pt x="142875" y="114300"/>
                </a:lnTo>
                <a:lnTo>
                  <a:pt x="0" y="0"/>
                </a:lnTo>
                <a:close/>
              </a:path>
              <a:path w="285750" h="285750">
                <a:moveTo>
                  <a:pt x="285750" y="0"/>
                </a:moveTo>
                <a:lnTo>
                  <a:pt x="142875" y="114300"/>
                </a:lnTo>
                <a:lnTo>
                  <a:pt x="228600" y="114300"/>
                </a:lnTo>
                <a:lnTo>
                  <a:pt x="285750" y="0"/>
                </a:lnTo>
                <a:close/>
              </a:path>
            </a:pathLst>
          </a:custGeom>
          <a:solidFill>
            <a:srgbClr val="133250"/>
          </a:solid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1143000" y="3992219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4" y="0"/>
                </a:lnTo>
              </a:path>
            </a:pathLst>
          </a:custGeom>
          <a:ln w="5714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1647825" y="3849344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114300" y="142875"/>
                </a:lnTo>
                <a:lnTo>
                  <a:pt x="0" y="285750"/>
                </a:lnTo>
                <a:lnTo>
                  <a:pt x="28575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133250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2695841" y="3992219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74" y="0"/>
                </a:lnTo>
              </a:path>
            </a:pathLst>
          </a:custGeom>
          <a:ln w="57149">
            <a:solidFill>
              <a:srgbClr val="133250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3143516" y="3849344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114300" y="142875"/>
                </a:lnTo>
                <a:lnTo>
                  <a:pt x="0" y="285750"/>
                </a:lnTo>
                <a:lnTo>
                  <a:pt x="28575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133250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>
            <a:spLocks noGrp="1"/>
          </p:cNvSpPr>
          <p:nvPr/>
        </p:nvSpPr>
        <p:spPr>
          <a:xfrm>
            <a:off x="5336540" y="1332230"/>
            <a:ext cx="31946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如何表示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呢？</a:t>
            </a:r>
            <a:endParaRPr lang="zh-CN" altLang="en-US" sz="2400" b="1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5024882" y="4976495"/>
            <a:ext cx="3703954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>
                <a:latin typeface="Calibri" panose="020F0502020204030204"/>
                <a:cs typeface="Calibri" panose="020F0502020204030204"/>
              </a:rPr>
              <a:t>仅有一个变量的线性回归</a:t>
            </a:r>
            <a:endParaRPr lang="zh-CN" altLang="en-US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86680" y="1829435"/>
            <a:ext cx="3489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h</a:t>
            </a:r>
            <a:r>
              <a:rPr lang="en-US" altLang="zh-CN" sz="2800" baseline="-25000">
                <a:latin typeface="Arial" panose="020B0604020202020204" pitchFamily="34" charset="0"/>
              </a:rPr>
              <a:t>θ</a:t>
            </a:r>
            <a:r>
              <a:rPr lang="en-US" altLang="zh-CN" sz="2800"/>
              <a:t>(x)=</a:t>
            </a:r>
            <a:r>
              <a:rPr lang="en-US" altLang="zh-CN" sz="2800">
                <a:latin typeface="Arial" panose="020B0604020202020204" pitchFamily="34" charset="0"/>
              </a:rPr>
              <a:t>θ</a:t>
            </a:r>
            <a:r>
              <a:rPr lang="en-US" altLang="zh-CN" sz="2800" baseline="-25000">
                <a:latin typeface="Arial" panose="020B0604020202020204" pitchFamily="34" charset="0"/>
              </a:rPr>
              <a:t>0</a:t>
            </a:r>
            <a:r>
              <a:rPr lang="en-US" altLang="zh-CN" sz="2800">
                <a:latin typeface="Arial" panose="020B0604020202020204" pitchFamily="34" charset="0"/>
              </a:rPr>
              <a:t>+θ</a:t>
            </a:r>
            <a:r>
              <a:rPr lang="en-US" altLang="zh-CN" sz="2800" baseline="-25000">
                <a:latin typeface="Arial" panose="020B0604020202020204" pitchFamily="34" charset="0"/>
              </a:rPr>
              <a:t>1</a:t>
            </a:r>
            <a:r>
              <a:rPr lang="en-US" altLang="zh-CN" sz="2800">
                <a:latin typeface="Arial" panose="020B0604020202020204" pitchFamily="34" charset="0"/>
              </a:rPr>
              <a:t>x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57495" y="4343400"/>
            <a:ext cx="2672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>
          <a:xfrm flipV="1">
            <a:off x="5541645" y="2579370"/>
            <a:ext cx="0" cy="19748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2" name="object 23"/>
          <p:cNvSpPr/>
          <p:nvPr/>
        </p:nvSpPr>
        <p:spPr>
          <a:xfrm>
            <a:off x="6214999" y="307098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3"/>
          <p:cNvSpPr/>
          <p:nvPr/>
        </p:nvSpPr>
        <p:spPr>
          <a:xfrm>
            <a:off x="6611239" y="279539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3"/>
          <p:cNvSpPr/>
          <p:nvPr/>
        </p:nvSpPr>
        <p:spPr>
          <a:xfrm>
            <a:off x="5967349" y="364311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3"/>
          <p:cNvSpPr/>
          <p:nvPr/>
        </p:nvSpPr>
        <p:spPr>
          <a:xfrm>
            <a:off x="6266434" y="347420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23"/>
          <p:cNvSpPr/>
          <p:nvPr/>
        </p:nvSpPr>
        <p:spPr>
          <a:xfrm>
            <a:off x="6778244" y="323608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3"/>
          <p:cNvSpPr/>
          <p:nvPr/>
        </p:nvSpPr>
        <p:spPr>
          <a:xfrm>
            <a:off x="7121144" y="296049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23"/>
          <p:cNvSpPr/>
          <p:nvPr/>
        </p:nvSpPr>
        <p:spPr>
          <a:xfrm>
            <a:off x="7108444" y="248043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23"/>
          <p:cNvSpPr/>
          <p:nvPr/>
        </p:nvSpPr>
        <p:spPr>
          <a:xfrm>
            <a:off x="7398639" y="263156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23"/>
          <p:cNvSpPr/>
          <p:nvPr/>
        </p:nvSpPr>
        <p:spPr>
          <a:xfrm>
            <a:off x="7478014" y="225500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23"/>
          <p:cNvSpPr/>
          <p:nvPr/>
        </p:nvSpPr>
        <p:spPr>
          <a:xfrm>
            <a:off x="5801614" y="397141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cxnSp>
        <p:nvCxnSpPr>
          <p:cNvPr id="35" name="直接连接符 34"/>
          <p:cNvCxnSpPr/>
          <p:nvPr/>
        </p:nvCxnSpPr>
        <p:spPr>
          <a:xfrm flipV="1">
            <a:off x="5423535" y="2060575"/>
            <a:ext cx="2677160" cy="205867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bject 23"/>
          <p:cNvSpPr/>
          <p:nvPr/>
        </p:nvSpPr>
        <p:spPr>
          <a:xfrm>
            <a:off x="6228969" y="305510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7" name="object 23"/>
          <p:cNvSpPr/>
          <p:nvPr/>
        </p:nvSpPr>
        <p:spPr>
          <a:xfrm>
            <a:off x="6625209" y="277951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8" name="object 23"/>
          <p:cNvSpPr/>
          <p:nvPr/>
        </p:nvSpPr>
        <p:spPr>
          <a:xfrm>
            <a:off x="5981319" y="362724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9" name="object 23"/>
          <p:cNvSpPr/>
          <p:nvPr/>
        </p:nvSpPr>
        <p:spPr>
          <a:xfrm>
            <a:off x="6280404" y="345833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0" name="object 23"/>
          <p:cNvSpPr/>
          <p:nvPr/>
        </p:nvSpPr>
        <p:spPr>
          <a:xfrm>
            <a:off x="6792214" y="322020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1" name="object 23"/>
          <p:cNvSpPr/>
          <p:nvPr/>
        </p:nvSpPr>
        <p:spPr>
          <a:xfrm>
            <a:off x="7135114" y="294461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2" name="object 23"/>
          <p:cNvSpPr/>
          <p:nvPr/>
        </p:nvSpPr>
        <p:spPr>
          <a:xfrm>
            <a:off x="7122414" y="246455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23"/>
          <p:cNvSpPr/>
          <p:nvPr/>
        </p:nvSpPr>
        <p:spPr>
          <a:xfrm>
            <a:off x="7412609" y="261568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23"/>
          <p:cNvSpPr/>
          <p:nvPr/>
        </p:nvSpPr>
        <p:spPr>
          <a:xfrm>
            <a:off x="7491984" y="223913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5" name="object 23"/>
          <p:cNvSpPr/>
          <p:nvPr/>
        </p:nvSpPr>
        <p:spPr>
          <a:xfrm>
            <a:off x="5815584" y="395553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3" name="object 2"/>
          <p:cNvSpPr txBox="1"/>
          <p:nvPr/>
        </p:nvSpPr>
        <p:spPr>
          <a:xfrm>
            <a:off x="1823720" y="3820160"/>
            <a:ext cx="4138930" cy="240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latin typeface="Calibri" panose="020F0502020204030204"/>
                <a:cs typeface="Calibri" panose="020F0502020204030204"/>
              </a:rPr>
              <a:t>   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假设：</a:t>
            </a:r>
            <a:r>
              <a:rPr lang="en-US" altLang="zh-CN" sz="2800">
                <a:sym typeface="+mn-ea"/>
              </a:rPr>
              <a:t>h</a:t>
            </a:r>
            <a:r>
              <a:rPr lang="en-US" altLang="zh-CN" sz="2800" baseline="-25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800">
                <a:sym typeface="+mn-ea"/>
              </a:rPr>
              <a:t>(x)=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800" baseline="-25000">
                <a:latin typeface="Arial" panose="020B0604020202020204" pitchFamily="34" charset="0"/>
                <a:sym typeface="+mn-ea"/>
              </a:rPr>
              <a:t>0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+θ</a:t>
            </a:r>
            <a:r>
              <a:rPr lang="en-US" altLang="zh-CN" sz="2800" baseline="-2500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sz="2800">
                <a:latin typeface="Arial" panose="020B0604020202020204" pitchFamily="34" charset="0"/>
                <a:sym typeface="+mn-ea"/>
              </a:rPr>
              <a:t>x</a:t>
            </a:r>
            <a:endParaRPr lang="en-US" altLang="zh-CN" sz="2800"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2800" dirty="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ts val="2840"/>
              </a:lnSpc>
              <a:spcBef>
                <a:spcPts val="120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     ‘s</a:t>
            </a:r>
            <a:r>
              <a:rPr lang="en-US" sz="2800" spc="-5" dirty="0">
                <a:latin typeface="Calibri" panose="020F0502020204030204"/>
                <a:cs typeface="Calibri" panose="020F0502020204030204"/>
                <a:sym typeface="+mn-ea"/>
              </a:rPr>
              <a:t>:  </a:t>
            </a:r>
            <a:r>
              <a:rPr lang="zh-CN" altLang="en-US" sz="2800" spc="-5" dirty="0">
                <a:latin typeface="Calibri" panose="020F0502020204030204"/>
                <a:cs typeface="Calibri" panose="020F0502020204030204"/>
                <a:sym typeface="+mn-ea"/>
              </a:rPr>
              <a:t>参数；</a:t>
            </a:r>
            <a:endParaRPr lang="zh-CN" altLang="en-US" sz="2800" spc="-5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219075">
              <a:lnSpc>
                <a:spcPts val="2840"/>
              </a:lnSpc>
              <a:spcBef>
                <a:spcPts val="120"/>
              </a:spcBef>
            </a:pPr>
            <a:endParaRPr lang="zh-CN" sz="2800" spc="-5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219075">
              <a:lnSpc>
                <a:spcPts val="2840"/>
              </a:lnSpc>
              <a:spcBef>
                <a:spcPts val="120"/>
              </a:spcBef>
            </a:pPr>
            <a:r>
              <a:rPr lang="zh-CN" sz="2800" spc="-5" dirty="0">
                <a:latin typeface="Calibri" panose="020F0502020204030204"/>
                <a:cs typeface="Calibri" panose="020F0502020204030204"/>
                <a:sym typeface="+mn-ea"/>
              </a:rPr>
              <a:t>如何选择</a:t>
            </a:r>
            <a:r>
              <a:rPr sz="2800" spc="-5" dirty="0">
                <a:latin typeface="Calibri" panose="020F0502020204030204"/>
                <a:cs typeface="Calibri" panose="020F0502020204030204"/>
                <a:sym typeface="+mn-ea"/>
              </a:rPr>
              <a:t>	    ‘s</a:t>
            </a:r>
            <a:r>
              <a:rPr sz="2800" spc="-9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  <a:sym typeface="+mn-ea"/>
              </a:rPr>
              <a:t>?</a:t>
            </a:r>
            <a:endParaRPr sz="2800" dirty="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ts val="2840"/>
              </a:lnSpc>
              <a:spcBef>
                <a:spcPts val="120"/>
              </a:spcBef>
            </a:pP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5667701" y="1214120"/>
            <a:ext cx="0" cy="2324735"/>
          </a:xfrm>
          <a:custGeom>
            <a:avLst/>
            <a:gdLst/>
            <a:ahLst/>
            <a:cxnLst/>
            <a:rect l="l" t="t" r="r" b="b"/>
            <a:pathLst>
              <a:path h="2324735">
                <a:moveTo>
                  <a:pt x="0" y="0"/>
                </a:moveTo>
                <a:lnTo>
                  <a:pt x="0" y="23241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3276600" y="1671320"/>
            <a:ext cx="5334635" cy="0"/>
          </a:xfrm>
          <a:custGeom>
            <a:avLst/>
            <a:gdLst/>
            <a:ahLst/>
            <a:cxnLst/>
            <a:rect l="l" t="t" r="r" b="b"/>
            <a:pathLst>
              <a:path w="5334634">
                <a:moveTo>
                  <a:pt x="0" y="0"/>
                </a:moveTo>
                <a:lnTo>
                  <a:pt x="53340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 txBox="1"/>
          <p:nvPr/>
        </p:nvSpPr>
        <p:spPr>
          <a:xfrm>
            <a:off x="3525866" y="1250949"/>
            <a:ext cx="189801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latin typeface="Calibri" panose="020F0502020204030204"/>
                <a:cs typeface="Calibri" panose="020F0502020204030204"/>
              </a:rPr>
              <a:t>面积</a:t>
            </a:r>
            <a:r>
              <a:rPr lang="en-US" altLang="zh-CN" sz="2400" b="1" spc="-5" dirty="0">
                <a:latin typeface="Calibri" panose="020F0502020204030204"/>
                <a:cs typeface="Calibri" panose="020F0502020204030204"/>
              </a:rPr>
              <a:t>--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feet</a:t>
            </a:r>
            <a:r>
              <a:rPr sz="2400" b="1" spc="-7" baseline="24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b="1" spc="-104" baseline="240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817778" y="1250949"/>
            <a:ext cx="2649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latin typeface="Calibri" panose="020F0502020204030204"/>
                <a:cs typeface="Calibri" panose="020F0502020204030204"/>
              </a:rPr>
              <a:t>价格</a:t>
            </a:r>
            <a:r>
              <a:rPr lang="en-US" altLang="zh-CN" sz="2400" b="1" spc="-5" dirty="0">
                <a:latin typeface="Calibri" panose="020F0502020204030204"/>
                <a:cs typeface="Calibri" panose="020F0502020204030204"/>
              </a:rPr>
              <a:t>--</a:t>
            </a:r>
            <a:r>
              <a:rPr lang="en-US" sz="2400" b="1" spc="-5" dirty="0">
                <a:latin typeface="Calibri" panose="020F0502020204030204"/>
                <a:cs typeface="Calibri" panose="020F0502020204030204"/>
              </a:rPr>
              <a:t>1000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$</a:t>
            </a:r>
            <a:r>
              <a:rPr sz="24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153178" y="1666240"/>
            <a:ext cx="64389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2104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1416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1534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852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…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897749" y="1666240"/>
            <a:ext cx="48895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460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232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315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178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…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9"/>
          <p:cNvSpPr txBox="1">
            <a:spLocks noGrp="1"/>
          </p:cNvSpPr>
          <p:nvPr/>
        </p:nvSpPr>
        <p:spPr>
          <a:xfrm>
            <a:off x="557561" y="1390650"/>
            <a:ext cx="2143125" cy="444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zh-CN" sz="2800">
                <a:latin typeface="Calibri" panose="020F0502020204030204"/>
                <a:cs typeface="Calibri" panose="020F0502020204030204"/>
              </a:rPr>
              <a:t>房价训练集</a:t>
            </a:r>
            <a:endParaRPr lang="zh-CN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668260" y="1772920"/>
            <a:ext cx="144145" cy="172783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2280" y="2461260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</a:t>
            </a:r>
            <a:r>
              <a:rPr lang="en-US" altLang="zh-CN" b="1"/>
              <a:t>m</a:t>
            </a:r>
            <a:r>
              <a:rPr lang="zh-CN" altLang="en-US"/>
              <a:t>组</a:t>
            </a:r>
            <a:endParaRPr lang="zh-CN" altLang="en-US"/>
          </a:p>
        </p:txBody>
      </p:sp>
      <p:sp>
        <p:nvSpPr>
          <p:cNvPr id="11" name="object 4"/>
          <p:cNvSpPr/>
          <p:nvPr/>
        </p:nvSpPr>
        <p:spPr>
          <a:xfrm>
            <a:off x="2096134" y="4634169"/>
            <a:ext cx="315615" cy="4032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4"/>
          <p:cNvSpPr/>
          <p:nvPr/>
        </p:nvSpPr>
        <p:spPr>
          <a:xfrm>
            <a:off x="3563619" y="5427284"/>
            <a:ext cx="315615" cy="4032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537845" y="1230376"/>
            <a:ext cx="2201418" cy="3063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596792" y="2205228"/>
            <a:ext cx="0" cy="1630045"/>
          </a:xfrm>
          <a:custGeom>
            <a:avLst/>
            <a:gdLst/>
            <a:ahLst/>
            <a:cxnLst/>
            <a:rect l="l" t="t" r="r" b="b"/>
            <a:pathLst>
              <a:path h="1630045">
                <a:moveTo>
                  <a:pt x="0" y="1629500"/>
                </a:moveTo>
                <a:lnTo>
                  <a:pt x="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517624" y="383472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517624" y="329026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517624" y="274994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517624" y="220545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596792" y="3834726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80">
                <a:moveTo>
                  <a:pt x="0" y="0"/>
                </a:moveTo>
                <a:lnTo>
                  <a:pt x="216406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596595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1319802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2038852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2760853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219751" y="2040128"/>
            <a:ext cx="15430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19724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1241082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1962429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2683789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223645" y="4478400"/>
            <a:ext cx="1044701" cy="62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4195445" y="4478400"/>
            <a:ext cx="1044701" cy="626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7091045" y="4478400"/>
            <a:ext cx="1044701" cy="626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3623538" y="2205228"/>
            <a:ext cx="0" cy="1630045"/>
          </a:xfrm>
          <a:custGeom>
            <a:avLst/>
            <a:gdLst/>
            <a:ahLst/>
            <a:cxnLst/>
            <a:rect l="l" t="t" r="r" b="b"/>
            <a:pathLst>
              <a:path h="1630045">
                <a:moveTo>
                  <a:pt x="0" y="1629500"/>
                </a:moveTo>
                <a:lnTo>
                  <a:pt x="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3544378" y="383472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4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3544378" y="329026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4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3544378" y="274994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4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3544378" y="220545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94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3623538" y="3834726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6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3623341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4346548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5065599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5787599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2" name="object 31"/>
          <p:cNvSpPr txBox="1"/>
          <p:nvPr/>
        </p:nvSpPr>
        <p:spPr>
          <a:xfrm>
            <a:off x="3246500" y="2040128"/>
            <a:ext cx="15430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2"/>
          <p:cNvSpPr txBox="1"/>
          <p:nvPr/>
        </p:nvSpPr>
        <p:spPr>
          <a:xfrm>
            <a:off x="3546474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4267822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4"/>
          <p:cNvSpPr txBox="1"/>
          <p:nvPr/>
        </p:nvSpPr>
        <p:spPr>
          <a:xfrm>
            <a:off x="4989182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5710529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6"/>
          <p:cNvSpPr/>
          <p:nvPr/>
        </p:nvSpPr>
        <p:spPr>
          <a:xfrm>
            <a:off x="6650291" y="2205228"/>
            <a:ext cx="0" cy="1630045"/>
          </a:xfrm>
          <a:custGeom>
            <a:avLst/>
            <a:gdLst/>
            <a:ahLst/>
            <a:cxnLst/>
            <a:rect l="l" t="t" r="r" b="b"/>
            <a:pathLst>
              <a:path h="1630045">
                <a:moveTo>
                  <a:pt x="0" y="1629500"/>
                </a:moveTo>
                <a:lnTo>
                  <a:pt x="0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6571118" y="383472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6571118" y="3290268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6571118" y="2749943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6571118" y="220545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6650291" y="3834726"/>
            <a:ext cx="2164080" cy="0"/>
          </a:xfrm>
          <a:custGeom>
            <a:avLst/>
            <a:gdLst/>
            <a:ahLst/>
            <a:cxnLst/>
            <a:rect l="l" t="t" r="r" b="b"/>
            <a:pathLst>
              <a:path w="2164079">
                <a:moveTo>
                  <a:pt x="0" y="0"/>
                </a:moveTo>
                <a:lnTo>
                  <a:pt x="216406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6650094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7373302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/>
          <p:nvPr/>
        </p:nvSpPr>
        <p:spPr>
          <a:xfrm>
            <a:off x="8092352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6" name="object 45"/>
          <p:cNvSpPr/>
          <p:nvPr/>
        </p:nvSpPr>
        <p:spPr>
          <a:xfrm>
            <a:off x="8814352" y="375578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941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46"/>
          <p:cNvSpPr txBox="1"/>
          <p:nvPr/>
        </p:nvSpPr>
        <p:spPr>
          <a:xfrm>
            <a:off x="6273253" y="2040128"/>
            <a:ext cx="15430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7"/>
          <p:cNvSpPr txBox="1"/>
          <p:nvPr/>
        </p:nvSpPr>
        <p:spPr>
          <a:xfrm>
            <a:off x="6573227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8"/>
          <p:cNvSpPr txBox="1"/>
          <p:nvPr/>
        </p:nvSpPr>
        <p:spPr>
          <a:xfrm>
            <a:off x="7294575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49"/>
          <p:cNvSpPr txBox="1"/>
          <p:nvPr/>
        </p:nvSpPr>
        <p:spPr>
          <a:xfrm>
            <a:off x="8015935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0"/>
          <p:cNvSpPr txBox="1"/>
          <p:nvPr/>
        </p:nvSpPr>
        <p:spPr>
          <a:xfrm>
            <a:off x="8737282" y="398322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52520" y="3386572"/>
            <a:ext cx="0" cy="7620"/>
          </a:xfrm>
          <a:custGeom>
            <a:avLst/>
            <a:gdLst/>
            <a:ahLst/>
            <a:cxnLst/>
            <a:rect l="l" t="t" r="r" b="b"/>
            <a:pathLst>
              <a:path h="7619">
                <a:moveTo>
                  <a:pt x="-14288" y="3599"/>
                </a:moveTo>
                <a:lnTo>
                  <a:pt x="14288" y="3599"/>
                </a:lnTo>
              </a:path>
            </a:pathLst>
          </a:custGeom>
          <a:ln w="7199">
            <a:solidFill>
              <a:srgbClr val="00F9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52" name="直接连接符 51"/>
          <p:cNvCxnSpPr/>
          <p:nvPr/>
        </p:nvCxnSpPr>
        <p:spPr>
          <a:xfrm>
            <a:off x="580390" y="3013710"/>
            <a:ext cx="172466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>
          <a:xfrm flipV="1">
            <a:off x="3563620" y="3068955"/>
            <a:ext cx="2088515" cy="79184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>
          <a:xfrm flipV="1">
            <a:off x="6661785" y="2420620"/>
            <a:ext cx="2230755" cy="89598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组合 64"/>
          <p:cNvGrpSpPr/>
          <p:nvPr/>
        </p:nvGrpSpPr>
        <p:grpSpPr>
          <a:xfrm>
            <a:off x="6891655" y="1808480"/>
            <a:ext cx="1842770" cy="1880235"/>
            <a:chOff x="9158" y="3526"/>
            <a:chExt cx="2902" cy="2961"/>
          </a:xfrm>
        </p:grpSpPr>
        <p:sp>
          <p:nvSpPr>
            <p:cNvPr id="55" name="object 23"/>
            <p:cNvSpPr/>
            <p:nvPr/>
          </p:nvSpPr>
          <p:spPr>
            <a:xfrm>
              <a:off x="9809" y="481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6" name="object 23"/>
            <p:cNvSpPr/>
            <p:nvPr/>
          </p:nvSpPr>
          <p:spPr>
            <a:xfrm>
              <a:off x="10433" y="437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7" name="object 23"/>
            <p:cNvSpPr/>
            <p:nvPr/>
          </p:nvSpPr>
          <p:spPr>
            <a:xfrm>
              <a:off x="9419" y="5712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8" name="object 23"/>
            <p:cNvSpPr/>
            <p:nvPr/>
          </p:nvSpPr>
          <p:spPr>
            <a:xfrm>
              <a:off x="9890" y="544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9" name="object 23"/>
            <p:cNvSpPr/>
            <p:nvPr/>
          </p:nvSpPr>
          <p:spPr>
            <a:xfrm>
              <a:off x="10696" y="507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0" name="object 23"/>
            <p:cNvSpPr/>
            <p:nvPr/>
          </p:nvSpPr>
          <p:spPr>
            <a:xfrm>
              <a:off x="11236" y="463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1" name="object 23"/>
            <p:cNvSpPr/>
            <p:nvPr/>
          </p:nvSpPr>
          <p:spPr>
            <a:xfrm>
              <a:off x="11216" y="388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2" name="object 23"/>
            <p:cNvSpPr/>
            <p:nvPr/>
          </p:nvSpPr>
          <p:spPr>
            <a:xfrm>
              <a:off x="11673" y="411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3" name="object 23"/>
            <p:cNvSpPr/>
            <p:nvPr/>
          </p:nvSpPr>
          <p:spPr>
            <a:xfrm>
              <a:off x="11798" y="352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4" name="object 23"/>
            <p:cNvSpPr/>
            <p:nvPr/>
          </p:nvSpPr>
          <p:spPr>
            <a:xfrm>
              <a:off x="9158" y="622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66" name="组合 65"/>
          <p:cNvGrpSpPr/>
          <p:nvPr/>
        </p:nvGrpSpPr>
        <p:grpSpPr>
          <a:xfrm>
            <a:off x="3867785" y="1809750"/>
            <a:ext cx="1842770" cy="1880235"/>
            <a:chOff x="9158" y="3526"/>
            <a:chExt cx="2902" cy="2961"/>
          </a:xfrm>
        </p:grpSpPr>
        <p:sp>
          <p:nvSpPr>
            <p:cNvPr id="67" name="object 23"/>
            <p:cNvSpPr/>
            <p:nvPr/>
          </p:nvSpPr>
          <p:spPr>
            <a:xfrm>
              <a:off x="9809" y="481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8" name="object 23"/>
            <p:cNvSpPr/>
            <p:nvPr/>
          </p:nvSpPr>
          <p:spPr>
            <a:xfrm>
              <a:off x="10433" y="437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9" name="object 23"/>
            <p:cNvSpPr/>
            <p:nvPr/>
          </p:nvSpPr>
          <p:spPr>
            <a:xfrm>
              <a:off x="9419" y="5712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0" name="object 23"/>
            <p:cNvSpPr/>
            <p:nvPr/>
          </p:nvSpPr>
          <p:spPr>
            <a:xfrm>
              <a:off x="9890" y="544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1" name="object 23"/>
            <p:cNvSpPr/>
            <p:nvPr/>
          </p:nvSpPr>
          <p:spPr>
            <a:xfrm>
              <a:off x="10696" y="507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3" name="object 23"/>
            <p:cNvSpPr/>
            <p:nvPr/>
          </p:nvSpPr>
          <p:spPr>
            <a:xfrm>
              <a:off x="11236" y="463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4" name="object 23"/>
            <p:cNvSpPr/>
            <p:nvPr/>
          </p:nvSpPr>
          <p:spPr>
            <a:xfrm>
              <a:off x="11216" y="388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5" name="object 23"/>
            <p:cNvSpPr/>
            <p:nvPr/>
          </p:nvSpPr>
          <p:spPr>
            <a:xfrm>
              <a:off x="11673" y="411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6" name="object 23"/>
            <p:cNvSpPr/>
            <p:nvPr/>
          </p:nvSpPr>
          <p:spPr>
            <a:xfrm>
              <a:off x="11798" y="352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7" name="object 23"/>
            <p:cNvSpPr/>
            <p:nvPr/>
          </p:nvSpPr>
          <p:spPr>
            <a:xfrm>
              <a:off x="9158" y="622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78" name="组合 77"/>
          <p:cNvGrpSpPr/>
          <p:nvPr/>
        </p:nvGrpSpPr>
        <p:grpSpPr>
          <a:xfrm>
            <a:off x="824230" y="1809750"/>
            <a:ext cx="1842770" cy="1880235"/>
            <a:chOff x="9158" y="3526"/>
            <a:chExt cx="2902" cy="2961"/>
          </a:xfrm>
        </p:grpSpPr>
        <p:sp>
          <p:nvSpPr>
            <p:cNvPr id="79" name="object 23"/>
            <p:cNvSpPr/>
            <p:nvPr/>
          </p:nvSpPr>
          <p:spPr>
            <a:xfrm>
              <a:off x="9809" y="481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0" name="object 23"/>
            <p:cNvSpPr/>
            <p:nvPr/>
          </p:nvSpPr>
          <p:spPr>
            <a:xfrm>
              <a:off x="10433" y="437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1" name="object 23"/>
            <p:cNvSpPr/>
            <p:nvPr/>
          </p:nvSpPr>
          <p:spPr>
            <a:xfrm>
              <a:off x="9419" y="5712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2" name="object 23"/>
            <p:cNvSpPr/>
            <p:nvPr/>
          </p:nvSpPr>
          <p:spPr>
            <a:xfrm>
              <a:off x="9890" y="544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3" name="object 23"/>
            <p:cNvSpPr/>
            <p:nvPr/>
          </p:nvSpPr>
          <p:spPr>
            <a:xfrm>
              <a:off x="10696" y="507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4" name="object 23"/>
            <p:cNvSpPr/>
            <p:nvPr/>
          </p:nvSpPr>
          <p:spPr>
            <a:xfrm>
              <a:off x="11236" y="4637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5" name="object 23"/>
            <p:cNvSpPr/>
            <p:nvPr/>
          </p:nvSpPr>
          <p:spPr>
            <a:xfrm>
              <a:off x="11216" y="3881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6" name="object 23"/>
            <p:cNvSpPr/>
            <p:nvPr/>
          </p:nvSpPr>
          <p:spPr>
            <a:xfrm>
              <a:off x="11673" y="411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7" name="object 23"/>
            <p:cNvSpPr/>
            <p:nvPr/>
          </p:nvSpPr>
          <p:spPr>
            <a:xfrm>
              <a:off x="11798" y="3526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8" name="object 23"/>
            <p:cNvSpPr/>
            <p:nvPr/>
          </p:nvSpPr>
          <p:spPr>
            <a:xfrm>
              <a:off x="9158" y="6229"/>
              <a:ext cx="262" cy="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grpSp>
        <p:nvGrpSpPr>
          <p:cNvPr id="91" name="组合 90"/>
          <p:cNvGrpSpPr/>
          <p:nvPr/>
        </p:nvGrpSpPr>
        <p:grpSpPr>
          <a:xfrm>
            <a:off x="3955415" y="5475605"/>
            <a:ext cx="4272915" cy="706755"/>
            <a:chOff x="4647" y="8962"/>
            <a:chExt cx="6729" cy="1113"/>
          </a:xfrm>
        </p:grpSpPr>
        <p:sp>
          <p:nvSpPr>
            <p:cNvPr id="89" name="object 10"/>
            <p:cNvSpPr/>
            <p:nvPr/>
          </p:nvSpPr>
          <p:spPr>
            <a:xfrm>
              <a:off x="5484" y="9064"/>
              <a:ext cx="5892" cy="9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90" name="文本框 89"/>
            <p:cNvSpPr txBox="1"/>
            <p:nvPr/>
          </p:nvSpPr>
          <p:spPr>
            <a:xfrm>
              <a:off x="4647" y="8962"/>
              <a:ext cx="2401" cy="11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Minimize</a:t>
              </a:r>
              <a:endParaRPr lang="en-US" altLang="zh-CN" sz="2000"/>
            </a:p>
            <a:p>
              <a:r>
                <a:rPr lang="zh-CN" altLang="en-US" sz="2000"/>
                <a:t>  （</a:t>
              </a:r>
              <a:r>
                <a:rPr lang="zh-CN" altLang="en-US" sz="2000">
                  <a:latin typeface="Arial" panose="020B0604020202020204" pitchFamily="34" charset="0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</a:rPr>
                <a:t>0</a:t>
              </a:r>
              <a:r>
                <a:rPr lang="en-US" altLang="zh-CN" sz="2000">
                  <a:latin typeface="Arial" panose="020B0604020202020204" pitchFamily="34" charset="0"/>
                </a:rPr>
                <a:t>,</a:t>
              </a:r>
              <a:r>
                <a:rPr lang="zh-CN" altLang="en-US" sz="2000">
                  <a:latin typeface="Arial" panose="020B0604020202020204" pitchFamily="34" charset="0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</a:rPr>
                <a:t>1</a:t>
              </a:r>
              <a:r>
                <a:rPr lang="zh-CN" altLang="en-US" sz="2000"/>
                <a:t>）</a:t>
              </a:r>
              <a:endParaRPr lang="zh-CN" altLang="en-US" sz="2000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374015" y="5573395"/>
            <a:ext cx="323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调整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0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，使得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h(x)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靠近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y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；</a:t>
            </a:r>
            <a:endParaRPr lang="zh-CN" altLang="en-US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147" name="object 2"/>
          <p:cNvSpPr/>
          <p:nvPr/>
        </p:nvSpPr>
        <p:spPr>
          <a:xfrm>
            <a:off x="914398" y="1899918"/>
            <a:ext cx="2261476" cy="31468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8" name="object 4"/>
          <p:cNvSpPr/>
          <p:nvPr/>
        </p:nvSpPr>
        <p:spPr>
          <a:xfrm>
            <a:off x="914400" y="4045715"/>
            <a:ext cx="3810000" cy="53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9" name="object 5"/>
          <p:cNvSpPr/>
          <p:nvPr/>
        </p:nvSpPr>
        <p:spPr>
          <a:xfrm>
            <a:off x="1210816" y="4923703"/>
            <a:ext cx="2435263" cy="48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0" name="object 6"/>
          <p:cNvSpPr txBox="1"/>
          <p:nvPr/>
        </p:nvSpPr>
        <p:spPr>
          <a:xfrm>
            <a:off x="383540" y="1399540"/>
            <a:ext cx="1800860" cy="391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假设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305000"/>
              </a:lnSpc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参数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  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305000"/>
              </a:lnSpc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成本函数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目标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1" name="object 7"/>
          <p:cNvSpPr/>
          <p:nvPr/>
        </p:nvSpPr>
        <p:spPr>
          <a:xfrm>
            <a:off x="5105400" y="1571370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1" y="3962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2" name="object 8"/>
          <p:cNvSpPr/>
          <p:nvPr/>
        </p:nvSpPr>
        <p:spPr>
          <a:xfrm>
            <a:off x="5345963" y="1823722"/>
            <a:ext cx="1799412" cy="355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4" name="object 10"/>
          <p:cNvSpPr/>
          <p:nvPr/>
        </p:nvSpPr>
        <p:spPr>
          <a:xfrm>
            <a:off x="5257800" y="3961803"/>
            <a:ext cx="3741420" cy="577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5" name="object 11"/>
          <p:cNvSpPr/>
          <p:nvPr/>
        </p:nvSpPr>
        <p:spPr>
          <a:xfrm>
            <a:off x="5257800" y="4906615"/>
            <a:ext cx="2133600" cy="498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6" name="object 12"/>
          <p:cNvSpPr txBox="1">
            <a:spLocks noGrp="1"/>
          </p:cNvSpPr>
          <p:nvPr/>
        </p:nvSpPr>
        <p:spPr>
          <a:xfrm>
            <a:off x="6327140" y="1094740"/>
            <a:ext cx="12522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u="sng"/>
              <a:t>化简</a:t>
            </a:r>
            <a:endParaRPr lang="zh-CN" altLang="en-US" sz="2400" b="1" u="sng"/>
          </a:p>
        </p:txBody>
      </p:sp>
      <p:sp>
        <p:nvSpPr>
          <p:cNvPr id="158" name="文本框 157"/>
          <p:cNvSpPr txBox="1"/>
          <p:nvPr/>
        </p:nvSpPr>
        <p:spPr>
          <a:xfrm>
            <a:off x="885825" y="2790190"/>
            <a:ext cx="2245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θ</a:t>
            </a:r>
            <a:r>
              <a:rPr lang="en-US" altLang="zh-CN" sz="2400" baseline="-25000">
                <a:latin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</a:rPr>
              <a:t>，θ</a:t>
            </a:r>
            <a:r>
              <a:rPr lang="en-US" altLang="zh-CN" sz="2400" baseline="-25000">
                <a:latin typeface="Arial" panose="020B0604020202020204" pitchFamily="34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257800" y="2790190"/>
            <a:ext cx="2245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Arial" panose="020B0604020202020204" pitchFamily="34" charset="0"/>
              </a:rPr>
              <a:t>θ</a:t>
            </a:r>
            <a:r>
              <a:rPr lang="en-US" altLang="zh-CN" sz="2400" baseline="-25000">
                <a:latin typeface="Arial" panose="020B0604020202020204" pitchFamily="34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4380" y="1126490"/>
            <a:ext cx="3376930" cy="479107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算法简介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一元线性回归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贝叶斯算法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3837940" y="3651250"/>
            <a:ext cx="2789555" cy="1826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algn="l" fontAlgn="base">
              <a:lnSpc>
                <a:spcPct val="150000"/>
              </a:lnSpc>
              <a:spcBef>
                <a:spcPct val="20000"/>
              </a:spcBef>
              <a:buClr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 Kmean算法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algn="l" fontAlgn="base">
              <a:lnSpc>
                <a:spcPct val="150000"/>
              </a:lnSpc>
              <a:spcBef>
                <a:spcPct val="20000"/>
              </a:spcBef>
              <a:buClr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 Knn算法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 PCA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6"/>
          <p:cNvSpPr/>
          <p:nvPr/>
        </p:nvSpPr>
        <p:spPr>
          <a:xfrm>
            <a:off x="731519" y="1932306"/>
            <a:ext cx="3063240" cy="2354580"/>
          </a:xfrm>
          <a:custGeom>
            <a:avLst/>
            <a:gdLst/>
            <a:ahLst/>
            <a:cxnLst/>
            <a:rect l="l" t="t" r="r" b="b"/>
            <a:pathLst>
              <a:path w="3063240" h="2354579">
                <a:moveTo>
                  <a:pt x="0" y="2354578"/>
                </a:moveTo>
                <a:lnTo>
                  <a:pt x="3063237" y="0"/>
                </a:lnTo>
              </a:path>
            </a:pathLst>
          </a:custGeom>
          <a:ln w="38099">
            <a:solidFill>
              <a:srgbClr val="282515"/>
            </a:solidFill>
          </a:ln>
        </p:spPr>
        <p:txBody>
          <a:bodyPr wrap="square" lIns="0" tIns="0" rIns="0" bIns="0" rtlCol="0"/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986641" y="2174430"/>
            <a:ext cx="0" cy="1915795"/>
          </a:xfrm>
          <a:custGeom>
            <a:avLst/>
            <a:gdLst/>
            <a:ahLst/>
            <a:cxnLst/>
            <a:rect l="l" t="t" r="r" b="b"/>
            <a:pathLst>
              <a:path h="1915795">
                <a:moveTo>
                  <a:pt x="0" y="1915251"/>
                </a:moveTo>
                <a:lnTo>
                  <a:pt x="0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907473" y="4089681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907473" y="3450671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907473" y="2814741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907473" y="2174661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5">
                <a:moveTo>
                  <a:pt x="0" y="0"/>
                </a:moveTo>
                <a:lnTo>
                  <a:pt x="157942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986641" y="4089679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>
                <a:moveTo>
                  <a:pt x="0" y="0"/>
                </a:moveTo>
                <a:lnTo>
                  <a:pt x="250129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986444" y="400761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1821873" y="400761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2653142" y="400761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3487932" y="400761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1729041" y="3357943"/>
            <a:ext cx="182880" cy="1828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2560320" y="2722016"/>
            <a:ext cx="182880" cy="1828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3395751" y="2081936"/>
            <a:ext cx="182879" cy="1828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 txBox="1"/>
          <p:nvPr/>
        </p:nvSpPr>
        <p:spPr>
          <a:xfrm>
            <a:off x="609601" y="3924579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609601" y="3286163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09601" y="264774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609601" y="200933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19"/>
          <p:cNvSpPr txBox="1"/>
          <p:nvPr/>
        </p:nvSpPr>
        <p:spPr>
          <a:xfrm>
            <a:off x="909574" y="423818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1743329" y="423818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2577096" y="423818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3410864" y="423818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1957577" y="998855"/>
            <a:ext cx="678942" cy="30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307340" y="2925000"/>
            <a:ext cx="16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2136139" y="4368329"/>
            <a:ext cx="157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x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3810000" y="2049195"/>
            <a:ext cx="543153" cy="245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3723005" y="1649920"/>
            <a:ext cx="640079" cy="208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918210" y="1400810"/>
            <a:ext cx="65214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lang="zh-CN" sz="1800" spc="-5" dirty="0">
                <a:latin typeface="Calibri" panose="020F0502020204030204"/>
                <a:cs typeface="Calibri" panose="020F0502020204030204"/>
              </a:rPr>
              <a:t>锁定</a:t>
            </a:r>
            <a:endParaRPr lang="zh-CN" sz="18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1734760" y="1401000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</a:t>
            </a:r>
            <a:r>
              <a:rPr lang="zh-CN" sz="1800" dirty="0">
                <a:latin typeface="Calibri" panose="020F0502020204030204"/>
                <a:cs typeface="Calibri" panose="020F0502020204030204"/>
              </a:rPr>
              <a:t>这是一个</a:t>
            </a:r>
            <a:r>
              <a:rPr lang="en-US" altLang="zh-CN" sz="1800" dirty="0">
                <a:latin typeface="Calibri" panose="020F0502020204030204"/>
                <a:cs typeface="Calibri" panose="020F0502020204030204"/>
              </a:rPr>
              <a:t>x</a:t>
            </a:r>
            <a:r>
              <a:rPr lang="zh-CN" altLang="en-US" sz="1800" dirty="0">
                <a:latin typeface="Calibri" panose="020F0502020204030204"/>
                <a:cs typeface="Calibri" panose="020F0502020204030204"/>
              </a:rPr>
              <a:t>的函数</a:t>
            </a: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1"/>
          <p:cNvSpPr/>
          <p:nvPr/>
        </p:nvSpPr>
        <p:spPr>
          <a:xfrm>
            <a:off x="1534096" y="1456055"/>
            <a:ext cx="184708" cy="208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4648200" y="1356105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1" y="3962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6550786" y="998855"/>
            <a:ext cx="662940" cy="306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34"/>
          <p:cNvSpPr txBox="1"/>
          <p:nvPr/>
        </p:nvSpPr>
        <p:spPr>
          <a:xfrm>
            <a:off x="5027295" y="1400810"/>
            <a:ext cx="38379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733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lang="zh-CN" sz="1800" spc="-5" dirty="0">
                <a:latin typeface="Calibri" panose="020F0502020204030204"/>
                <a:cs typeface="Calibri" panose="020F0502020204030204"/>
              </a:rPr>
              <a:t>当锁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定所有</a:t>
            </a: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x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后，这是一个    的函数</a:t>
            </a: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60515" y="2110105"/>
            <a:ext cx="0" cy="1915795"/>
          </a:xfrm>
          <a:custGeom>
            <a:avLst/>
            <a:gdLst/>
            <a:ahLst/>
            <a:cxnLst/>
            <a:rect l="l" t="t" r="r" b="b"/>
            <a:pathLst>
              <a:path h="1915795">
                <a:moveTo>
                  <a:pt x="0" y="1915250"/>
                </a:moveTo>
                <a:lnTo>
                  <a:pt x="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7"/>
          <p:cNvSpPr/>
          <p:nvPr/>
        </p:nvSpPr>
        <p:spPr>
          <a:xfrm>
            <a:off x="6077991" y="4025356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8"/>
          <p:cNvSpPr/>
          <p:nvPr/>
        </p:nvSpPr>
        <p:spPr>
          <a:xfrm>
            <a:off x="6077991" y="338634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39" name="object 39"/>
          <p:cNvSpPr/>
          <p:nvPr/>
        </p:nvSpPr>
        <p:spPr>
          <a:xfrm>
            <a:off x="6077991" y="2750416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40"/>
          <p:cNvSpPr/>
          <p:nvPr/>
        </p:nvSpPr>
        <p:spPr>
          <a:xfrm>
            <a:off x="6077991" y="2110336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1"/>
          <p:cNvSpPr/>
          <p:nvPr/>
        </p:nvSpPr>
        <p:spPr>
          <a:xfrm>
            <a:off x="5687059" y="4025353"/>
            <a:ext cx="2840990" cy="0"/>
          </a:xfrm>
          <a:custGeom>
            <a:avLst/>
            <a:gdLst/>
            <a:ahLst/>
            <a:cxnLst/>
            <a:rect l="l" t="t" r="r" b="b"/>
            <a:pathLst>
              <a:path w="2840990">
                <a:moveTo>
                  <a:pt x="0" y="0"/>
                </a:moveTo>
                <a:lnTo>
                  <a:pt x="284077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2"/>
          <p:cNvSpPr/>
          <p:nvPr/>
        </p:nvSpPr>
        <p:spPr>
          <a:xfrm>
            <a:off x="5687290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3" name="object 43"/>
          <p:cNvSpPr/>
          <p:nvPr/>
        </p:nvSpPr>
        <p:spPr>
          <a:xfrm>
            <a:off x="6161116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44"/>
          <p:cNvSpPr/>
          <p:nvPr/>
        </p:nvSpPr>
        <p:spPr>
          <a:xfrm>
            <a:off x="6634942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5"/>
          <p:cNvSpPr/>
          <p:nvPr/>
        </p:nvSpPr>
        <p:spPr>
          <a:xfrm>
            <a:off x="7108770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6" name="object 46"/>
          <p:cNvSpPr/>
          <p:nvPr/>
        </p:nvSpPr>
        <p:spPr>
          <a:xfrm>
            <a:off x="7582591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47"/>
          <p:cNvSpPr/>
          <p:nvPr/>
        </p:nvSpPr>
        <p:spPr>
          <a:xfrm>
            <a:off x="8056421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8" name="object 48"/>
          <p:cNvSpPr/>
          <p:nvPr/>
        </p:nvSpPr>
        <p:spPr>
          <a:xfrm>
            <a:off x="8526091" y="394329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49" name="object 49"/>
          <p:cNvSpPr txBox="1"/>
          <p:nvPr/>
        </p:nvSpPr>
        <p:spPr>
          <a:xfrm>
            <a:off x="5783478" y="3860253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83478" y="3221837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83478" y="2583421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83478" y="1945005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4677" y="4173855"/>
            <a:ext cx="424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latin typeface="Calibri" panose="020F0502020204030204"/>
                <a:cs typeface="Calibri" panose="020F0502020204030204"/>
              </a:rPr>
              <a:t>-­‐0.5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83452" y="4173855"/>
            <a:ext cx="2618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255" algn="l"/>
                <a:tab pos="959485" algn="l"/>
                <a:tab pos="1336040" algn="l"/>
                <a:tab pos="1906270" algn="l"/>
                <a:tab pos="228346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0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000" dirty="0">
                <a:latin typeface="Calibri" panose="020F0502020204030204"/>
                <a:cs typeface="Calibri" panose="020F0502020204030204"/>
              </a:rPr>
              <a:t>.5	1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Calibri" panose="020F0502020204030204"/>
                <a:cs typeface="Calibri" panose="020F0502020204030204"/>
              </a:rPr>
              <a:t>.5	2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Calibri" panose="020F0502020204030204"/>
                <a:cs typeface="Calibri" panose="020F0502020204030204"/>
              </a:rPr>
              <a:t>.5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56047" y="2922168"/>
            <a:ext cx="530351" cy="245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31"/>
          <p:cNvSpPr/>
          <p:nvPr/>
        </p:nvSpPr>
        <p:spPr>
          <a:xfrm>
            <a:off x="7734236" y="1441450"/>
            <a:ext cx="184708" cy="208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68" name="组合 67"/>
          <p:cNvGrpSpPr/>
          <p:nvPr/>
        </p:nvGrpSpPr>
        <p:grpSpPr>
          <a:xfrm>
            <a:off x="937895" y="2193290"/>
            <a:ext cx="3637915" cy="2443480"/>
            <a:chOff x="1477" y="4132"/>
            <a:chExt cx="5729" cy="3848"/>
          </a:xfrm>
        </p:grpSpPr>
        <p:sp>
          <p:nvSpPr>
            <p:cNvPr id="69" name="object 26"/>
            <p:cNvSpPr/>
            <p:nvPr/>
          </p:nvSpPr>
          <p:spPr>
            <a:xfrm rot="1080000">
              <a:off x="1477" y="4840"/>
              <a:ext cx="4062" cy="3140"/>
            </a:xfrm>
            <a:custGeom>
              <a:avLst/>
              <a:gdLst/>
              <a:ahLst/>
              <a:cxnLst/>
              <a:rect l="l" t="t" r="r" b="b"/>
              <a:pathLst>
                <a:path w="3063240" h="2354579">
                  <a:moveTo>
                    <a:pt x="0" y="2354578"/>
                  </a:moveTo>
                  <a:lnTo>
                    <a:pt x="3063237" y="0"/>
                  </a:lnTo>
                </a:path>
              </a:pathLst>
            </a:custGeom>
            <a:ln w="38099">
              <a:solidFill>
                <a:srgbClr val="282515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0" name="object 27"/>
            <p:cNvSpPr/>
            <p:nvPr/>
          </p:nvSpPr>
          <p:spPr>
            <a:xfrm>
              <a:off x="5890" y="5027"/>
              <a:ext cx="1316" cy="3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cxnSp>
          <p:nvCxnSpPr>
            <p:cNvPr id="71" name="直接箭头连接符 70"/>
            <p:cNvCxnSpPr/>
            <p:nvPr/>
          </p:nvCxnSpPr>
          <p:spPr>
            <a:xfrm flipV="1">
              <a:off x="4150" y="5059"/>
              <a:ext cx="23" cy="107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72" name="直接箭头连接符 71"/>
            <p:cNvCxnSpPr/>
            <p:nvPr/>
          </p:nvCxnSpPr>
          <p:spPr>
            <a:xfrm flipH="1" flipV="1">
              <a:off x="2857" y="6080"/>
              <a:ext cx="12" cy="51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73" name="直接箭头连接符 72"/>
            <p:cNvCxnSpPr/>
            <p:nvPr/>
          </p:nvCxnSpPr>
          <p:spPr>
            <a:xfrm flipH="1" flipV="1">
              <a:off x="5492" y="4132"/>
              <a:ext cx="7" cy="1608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</p:grpSp>
      <p:sp>
        <p:nvSpPr>
          <p:cNvPr id="74" name="object 10"/>
          <p:cNvSpPr/>
          <p:nvPr/>
        </p:nvSpPr>
        <p:spPr>
          <a:xfrm>
            <a:off x="204470" y="5196243"/>
            <a:ext cx="3741420" cy="5773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5" name="文本框 74"/>
          <p:cNvSpPr txBox="1"/>
          <p:nvPr/>
        </p:nvSpPr>
        <p:spPr>
          <a:xfrm>
            <a:off x="4728210" y="5159375"/>
            <a:ext cx="4380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J(1.0)=1/(2*3)*((1-1)</a:t>
            </a:r>
            <a:r>
              <a:rPr lang="en-US" altLang="zh-CN" baseline="30000"/>
              <a:t>2</a:t>
            </a:r>
            <a:r>
              <a:rPr lang="en-US" altLang="zh-CN"/>
              <a:t>+(2-2)</a:t>
            </a:r>
            <a:r>
              <a:rPr lang="en-US" altLang="zh-CN" baseline="30000"/>
              <a:t>2</a:t>
            </a:r>
            <a:r>
              <a:rPr lang="en-US" altLang="zh-CN"/>
              <a:t>+(3-3)</a:t>
            </a:r>
            <a:r>
              <a:rPr lang="en-US" altLang="zh-CN" baseline="30000"/>
              <a:t>2</a:t>
            </a:r>
            <a:r>
              <a:rPr lang="en-US" altLang="zh-CN"/>
              <a:t>)=0;</a:t>
            </a:r>
            <a:endParaRPr lang="en-US" altLang="zh-CN"/>
          </a:p>
          <a:p>
            <a:r>
              <a:rPr lang="en-US" altLang="zh-CN">
                <a:sym typeface="+mn-ea"/>
              </a:rPr>
              <a:t>J(0.5)=1/(2*3)*((1-0.5)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+(2-1)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+(3-1.5)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/>
              <a:t>         </a:t>
            </a:r>
            <a:r>
              <a:rPr lang="en-US" altLang="zh-CN">
                <a:latin typeface="Arial" panose="020B0604020202020204" pitchFamily="34" charset="0"/>
              </a:rPr>
              <a:t>≈0.583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885940" y="3764915"/>
            <a:ext cx="446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391910" y="3378835"/>
            <a:ext cx="446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5758815" y="2115820"/>
            <a:ext cx="2583815" cy="1755775"/>
            <a:chOff x="9069" y="3332"/>
            <a:chExt cx="4069" cy="2765"/>
          </a:xfrm>
        </p:grpSpPr>
        <p:sp>
          <p:nvSpPr>
            <p:cNvPr id="91" name="文本框 90"/>
            <p:cNvSpPr txBox="1"/>
            <p:nvPr/>
          </p:nvSpPr>
          <p:spPr>
            <a:xfrm>
              <a:off x="12110" y="4386"/>
              <a:ext cx="7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435" y="3332"/>
              <a:ext cx="7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069" y="3395"/>
              <a:ext cx="7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1477" y="5275"/>
              <a:ext cx="7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346" y="4353"/>
              <a:ext cx="7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zh-CN" altLang="en-US" sz="2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4695190" y="5987415"/>
            <a:ext cx="438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J(0.0)=...</a:t>
            </a:r>
            <a:endParaRPr lang="en-US" altLang="zh-CN"/>
          </a:p>
          <a:p>
            <a:r>
              <a:rPr lang="en-US" altLang="zh-CN">
                <a:latin typeface="Arial" panose="020B0604020202020204" pitchFamily="34" charset="0"/>
              </a:rPr>
              <a:t>....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5" grpId="0"/>
      <p:bldP spid="76" grpId="0"/>
      <p:bldP spid="77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4" name="object 2"/>
          <p:cNvSpPr/>
          <p:nvPr/>
        </p:nvSpPr>
        <p:spPr>
          <a:xfrm>
            <a:off x="3371951" y="1684658"/>
            <a:ext cx="2580525" cy="3590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3"/>
          <p:cNvSpPr/>
          <p:nvPr/>
        </p:nvSpPr>
        <p:spPr>
          <a:xfrm>
            <a:off x="3335019" y="2667218"/>
            <a:ext cx="755669" cy="32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4"/>
          <p:cNvSpPr/>
          <p:nvPr/>
        </p:nvSpPr>
        <p:spPr>
          <a:xfrm>
            <a:off x="3335019" y="3361057"/>
            <a:ext cx="5360670" cy="753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5"/>
          <p:cNvSpPr/>
          <p:nvPr/>
        </p:nvSpPr>
        <p:spPr>
          <a:xfrm>
            <a:off x="3335019" y="4490720"/>
            <a:ext cx="2765679" cy="546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 txBox="1"/>
          <p:nvPr/>
        </p:nvSpPr>
        <p:spPr>
          <a:xfrm>
            <a:off x="1059815" y="1609090"/>
            <a:ext cx="1852930" cy="339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Calibri" panose="020F0502020204030204"/>
                <a:cs typeface="Calibri" panose="020F0502020204030204"/>
              </a:rPr>
              <a:t>假设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4000"/>
              </a:lnSpc>
              <a:spcBef>
                <a:spcPts val="290"/>
              </a:spcBef>
            </a:pPr>
            <a:r>
              <a:rPr lang="zh-CN" sz="3200" spc="-5" dirty="0">
                <a:latin typeface="Calibri" panose="020F0502020204030204"/>
                <a:cs typeface="Calibri" panose="020F0502020204030204"/>
              </a:rPr>
              <a:t>参数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:</a:t>
            </a:r>
            <a:endParaRPr sz="32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4000"/>
              </a:lnSpc>
              <a:spcBef>
                <a:spcPts val="290"/>
              </a:spcBef>
            </a:pPr>
            <a:r>
              <a:rPr lang="zh-CN" sz="3200" spc="-5" dirty="0">
                <a:latin typeface="Calibri" panose="020F0502020204030204"/>
                <a:cs typeface="Calibri" panose="020F0502020204030204"/>
              </a:rPr>
              <a:t>成本函数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zh-CN" sz="3200" spc="-5" dirty="0">
                <a:latin typeface="Calibri" panose="020F0502020204030204"/>
                <a:cs typeface="Calibri" panose="020F0502020204030204"/>
              </a:rPr>
              <a:t>目标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: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3250565" y="5360229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399" y="0"/>
                </a:moveTo>
                <a:lnTo>
                  <a:pt x="7199" y="0"/>
                </a:lnTo>
                <a:lnTo>
                  <a:pt x="7199" y="7199"/>
                </a:lnTo>
                <a:lnTo>
                  <a:pt x="0" y="7199"/>
                </a:lnTo>
              </a:path>
            </a:pathLst>
          </a:custGeom>
          <a:ln w="28576">
            <a:solidFill>
              <a:srgbClr val="0433FF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sp>
        <p:nvSpPr>
          <p:cNvPr id="3" name="弧形 2"/>
          <p:cNvSpPr/>
          <p:nvPr/>
        </p:nvSpPr>
        <p:spPr>
          <a:xfrm rot="16200000">
            <a:off x="5315585" y="1506220"/>
            <a:ext cx="3415665" cy="2686050"/>
          </a:xfrm>
          <a:prstGeom prst="arc">
            <a:avLst>
              <a:gd name="adj1" fmla="val 5199173"/>
              <a:gd name="adj2" fmla="val 16130710"/>
            </a:avLst>
          </a:prstGeom>
          <a:noFill/>
          <a:ln w="1270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2386558" y="1285875"/>
            <a:ext cx="678942" cy="3063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3"/>
          <p:cNvSpPr/>
          <p:nvPr/>
        </p:nvSpPr>
        <p:spPr>
          <a:xfrm>
            <a:off x="1240027" y="5476875"/>
            <a:ext cx="2484882" cy="306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pSp>
        <p:nvGrpSpPr>
          <p:cNvPr id="79" name="组合 78"/>
          <p:cNvGrpSpPr/>
          <p:nvPr/>
        </p:nvGrpSpPr>
        <p:grpSpPr>
          <a:xfrm>
            <a:off x="1634490" y="1687830"/>
            <a:ext cx="3171090" cy="289750"/>
            <a:chOff x="2235" y="2658"/>
            <a:chExt cx="4994" cy="456"/>
          </a:xfrm>
        </p:grpSpPr>
        <p:sp>
          <p:nvSpPr>
            <p:cNvPr id="6" name="object 4"/>
            <p:cNvSpPr txBox="1">
              <a:spLocks noGrp="1"/>
            </p:cNvSpPr>
            <p:nvPr/>
          </p:nvSpPr>
          <p:spPr>
            <a:xfrm>
              <a:off x="2235" y="2658"/>
              <a:ext cx="1011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4400" b="0" i="0">
                  <a:solidFill>
                    <a:srgbClr val="404040"/>
                  </a:solidFill>
                  <a:latin typeface="Calibri" panose="020F0502020204030204"/>
                  <a:ea typeface="+mj-ea"/>
                  <a:cs typeface="Calibri" panose="020F0502020204030204"/>
                </a:defRPr>
              </a:lvl1pPr>
            </a:lstStyle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000000"/>
                  </a:solidFill>
                </a:rPr>
                <a:t>(</a:t>
              </a:r>
              <a:r>
                <a:rPr lang="zh-CN" sz="1800" spc="-5" dirty="0">
                  <a:solidFill>
                    <a:srgbClr val="000000"/>
                  </a:solidFill>
                </a:rPr>
                <a:t>锁定</a:t>
              </a:r>
              <a:endParaRPr lang="zh-CN" sz="1800" spc="-5" dirty="0">
                <a:solidFill>
                  <a:srgbClr val="000000"/>
                </a:solidFill>
              </a:endParaRPr>
            </a:p>
          </p:txBody>
        </p:sp>
        <p:sp>
          <p:nvSpPr>
            <p:cNvPr id="7" name="object 5"/>
            <p:cNvSpPr txBox="1"/>
            <p:nvPr/>
          </p:nvSpPr>
          <p:spPr>
            <a:xfrm>
              <a:off x="3896" y="2658"/>
              <a:ext cx="3333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 panose="020F0502020204030204"/>
                  <a:cs typeface="Calibri" panose="020F0502020204030204"/>
                </a:rPr>
                <a:t>, </a:t>
              </a:r>
              <a:r>
                <a:rPr lang="zh-CN" sz="1800" dirty="0">
                  <a:latin typeface="Calibri" panose="020F0502020204030204"/>
                  <a:cs typeface="Calibri" panose="020F0502020204030204"/>
                </a:rPr>
                <a:t>这是</a:t>
              </a:r>
              <a:r>
                <a:rPr lang="en-US" altLang="zh-CN" sz="1800" dirty="0">
                  <a:latin typeface="Calibri" panose="020F0502020204030204"/>
                  <a:cs typeface="Calibri" panose="020F0502020204030204"/>
                </a:rPr>
                <a:t>x</a:t>
              </a:r>
              <a:r>
                <a:rPr lang="zh-CN" altLang="en-US" sz="1800" dirty="0">
                  <a:latin typeface="Calibri" panose="020F0502020204030204"/>
                  <a:cs typeface="Calibri" panose="020F0502020204030204"/>
                </a:rPr>
                <a:t>的函数</a:t>
              </a:r>
              <a:r>
                <a:rPr sz="1800" dirty="0">
                  <a:latin typeface="Calibri" panose="020F0502020204030204"/>
                  <a:cs typeface="Calibri" panose="020F0502020204030204"/>
                </a:rPr>
                <a:t>)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8" name="object 6"/>
            <p:cNvSpPr/>
            <p:nvPr/>
          </p:nvSpPr>
          <p:spPr>
            <a:xfrm>
              <a:off x="3091" y="2745"/>
              <a:ext cx="818" cy="3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7"/>
          <p:cNvSpPr/>
          <p:nvPr/>
        </p:nvSpPr>
        <p:spPr>
          <a:xfrm>
            <a:off x="5248910" y="1643125"/>
            <a:ext cx="0" cy="396240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1" y="3962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8"/>
          <p:cNvSpPr/>
          <p:nvPr/>
        </p:nvSpPr>
        <p:spPr>
          <a:xfrm>
            <a:off x="6694296" y="1285875"/>
            <a:ext cx="1076704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0" name="组合 79"/>
          <p:cNvGrpSpPr/>
          <p:nvPr/>
        </p:nvGrpSpPr>
        <p:grpSpPr>
          <a:xfrm>
            <a:off x="5837555" y="1687830"/>
            <a:ext cx="2782570" cy="299720"/>
            <a:chOff x="8741" y="2658"/>
            <a:chExt cx="4382" cy="472"/>
          </a:xfrm>
        </p:grpSpPr>
        <p:sp>
          <p:nvSpPr>
            <p:cNvPr id="11" name="object 9"/>
            <p:cNvSpPr txBox="1"/>
            <p:nvPr/>
          </p:nvSpPr>
          <p:spPr>
            <a:xfrm>
              <a:off x="8741" y="2658"/>
              <a:ext cx="4383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 panose="020F0502020204030204"/>
                  <a:cs typeface="Calibri" panose="020F0502020204030204"/>
                </a:rPr>
                <a:t>(</a:t>
              </a:r>
              <a:r>
                <a:rPr lang="zh-CN" sz="1800" spc="-5" dirty="0">
                  <a:latin typeface="Calibri" panose="020F0502020204030204"/>
                  <a:cs typeface="Calibri" panose="020F0502020204030204"/>
                </a:rPr>
                <a:t>锁定</a:t>
              </a:r>
              <a:r>
                <a:rPr lang="en-US" altLang="zh-CN" sz="1800" spc="-5" dirty="0">
                  <a:latin typeface="Calibri" panose="020F0502020204030204"/>
                  <a:cs typeface="Calibri" panose="020F0502020204030204"/>
                </a:rPr>
                <a:t>x</a:t>
              </a:r>
              <a:r>
                <a:rPr lang="zh-CN" altLang="en-US" sz="1800" spc="-5" dirty="0">
                  <a:latin typeface="Calibri" panose="020F0502020204030204"/>
                  <a:cs typeface="Calibri" panose="020F0502020204030204"/>
                </a:rPr>
                <a:t>，这是            的函数</a:t>
              </a:r>
              <a:endParaRPr lang="zh-CN" altLang="en-US" sz="1800" spc="-5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2" name="object 10"/>
            <p:cNvSpPr txBox="1"/>
            <p:nvPr/>
          </p:nvSpPr>
          <p:spPr>
            <a:xfrm>
              <a:off x="12868" y="2658"/>
              <a:ext cx="150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alibri" panose="020F0502020204030204"/>
                  <a:cs typeface="Calibri" panose="020F0502020204030204"/>
                </a:rPr>
                <a:t>)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10942" y="2733"/>
              <a:ext cx="812" cy="3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2"/>
          <p:cNvSpPr/>
          <p:nvPr/>
        </p:nvSpPr>
        <p:spPr>
          <a:xfrm>
            <a:off x="1684847" y="4271535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298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3"/>
          <p:cNvSpPr/>
          <p:nvPr/>
        </p:nvSpPr>
        <p:spPr>
          <a:xfrm>
            <a:off x="1684847" y="3818485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298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4"/>
          <p:cNvSpPr/>
          <p:nvPr/>
        </p:nvSpPr>
        <p:spPr>
          <a:xfrm>
            <a:off x="1684847" y="3365442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298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5"/>
          <p:cNvSpPr/>
          <p:nvPr/>
        </p:nvSpPr>
        <p:spPr>
          <a:xfrm>
            <a:off x="1684847" y="291239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298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6"/>
          <p:cNvSpPr/>
          <p:nvPr/>
        </p:nvSpPr>
        <p:spPr>
          <a:xfrm>
            <a:off x="1684847" y="2463511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298" y="0"/>
                </a:lnTo>
              </a:path>
            </a:pathLst>
          </a:custGeom>
          <a:ln w="9525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7"/>
          <p:cNvSpPr/>
          <p:nvPr/>
        </p:nvSpPr>
        <p:spPr>
          <a:xfrm>
            <a:off x="1685124" y="2461894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2261941"/>
                </a:moveTo>
                <a:lnTo>
                  <a:pt x="0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18"/>
          <p:cNvSpPr/>
          <p:nvPr/>
        </p:nvSpPr>
        <p:spPr>
          <a:xfrm>
            <a:off x="1622510" y="4723836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19"/>
          <p:cNvSpPr/>
          <p:nvPr/>
        </p:nvSpPr>
        <p:spPr>
          <a:xfrm>
            <a:off x="1622510" y="427153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0"/>
          <p:cNvSpPr/>
          <p:nvPr/>
        </p:nvSpPr>
        <p:spPr>
          <a:xfrm>
            <a:off x="1622510" y="3818485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1"/>
          <p:cNvSpPr/>
          <p:nvPr/>
        </p:nvSpPr>
        <p:spPr>
          <a:xfrm>
            <a:off x="1622510" y="3365442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2"/>
          <p:cNvSpPr/>
          <p:nvPr/>
        </p:nvSpPr>
        <p:spPr>
          <a:xfrm>
            <a:off x="1622510" y="291239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3"/>
          <p:cNvSpPr/>
          <p:nvPr/>
        </p:nvSpPr>
        <p:spPr>
          <a:xfrm>
            <a:off x="1622510" y="2463511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345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4"/>
          <p:cNvSpPr/>
          <p:nvPr/>
        </p:nvSpPr>
        <p:spPr>
          <a:xfrm>
            <a:off x="1685124" y="4723828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6021" y="0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5"/>
          <p:cNvSpPr/>
          <p:nvPr/>
        </p:nvSpPr>
        <p:spPr>
          <a:xfrm>
            <a:off x="1684847" y="472456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6"/>
          <p:cNvSpPr/>
          <p:nvPr/>
        </p:nvSpPr>
        <p:spPr>
          <a:xfrm>
            <a:off x="2740565" y="472456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7"/>
          <p:cNvSpPr/>
          <p:nvPr/>
        </p:nvSpPr>
        <p:spPr>
          <a:xfrm>
            <a:off x="3796286" y="472456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28"/>
          <p:cNvSpPr/>
          <p:nvPr/>
        </p:nvSpPr>
        <p:spPr>
          <a:xfrm>
            <a:off x="4851146" y="472456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6"/>
                </a:lnTo>
              </a:path>
            </a:pathLst>
          </a:custGeom>
          <a:ln w="25400">
            <a:solidFill>
              <a:srgbClr val="989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29"/>
          <p:cNvSpPr/>
          <p:nvPr/>
        </p:nvSpPr>
        <p:spPr>
          <a:xfrm>
            <a:off x="3855135" y="2863560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0"/>
          <p:cNvSpPr/>
          <p:nvPr/>
        </p:nvSpPr>
        <p:spPr>
          <a:xfrm>
            <a:off x="3323132" y="3179447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1"/>
          <p:cNvSpPr/>
          <p:nvPr/>
        </p:nvSpPr>
        <p:spPr>
          <a:xfrm>
            <a:off x="4166869" y="3000720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2"/>
          <p:cNvSpPr/>
          <p:nvPr/>
        </p:nvSpPr>
        <p:spPr>
          <a:xfrm>
            <a:off x="3131934" y="362002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3"/>
          <p:cNvSpPr/>
          <p:nvPr/>
        </p:nvSpPr>
        <p:spPr>
          <a:xfrm>
            <a:off x="3730447" y="33124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4"/>
          <p:cNvSpPr/>
          <p:nvPr/>
        </p:nvSpPr>
        <p:spPr>
          <a:xfrm>
            <a:off x="3256622" y="324594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5"/>
          <p:cNvSpPr/>
          <p:nvPr/>
        </p:nvSpPr>
        <p:spPr>
          <a:xfrm>
            <a:off x="3140252" y="37696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6"/>
          <p:cNvSpPr/>
          <p:nvPr/>
        </p:nvSpPr>
        <p:spPr>
          <a:xfrm>
            <a:off x="3090367" y="3711462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7"/>
          <p:cNvSpPr/>
          <p:nvPr/>
        </p:nvSpPr>
        <p:spPr>
          <a:xfrm>
            <a:off x="3210902" y="3574302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38"/>
          <p:cNvSpPr/>
          <p:nvPr/>
        </p:nvSpPr>
        <p:spPr>
          <a:xfrm>
            <a:off x="3684727" y="358677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39"/>
          <p:cNvSpPr/>
          <p:nvPr/>
        </p:nvSpPr>
        <p:spPr>
          <a:xfrm>
            <a:off x="3747071" y="3100478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0"/>
          <p:cNvSpPr/>
          <p:nvPr/>
        </p:nvSpPr>
        <p:spPr>
          <a:xfrm>
            <a:off x="3630701" y="3179447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1"/>
          <p:cNvSpPr/>
          <p:nvPr/>
        </p:nvSpPr>
        <p:spPr>
          <a:xfrm>
            <a:off x="2973997" y="349533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2"/>
          <p:cNvSpPr/>
          <p:nvPr/>
        </p:nvSpPr>
        <p:spPr>
          <a:xfrm>
            <a:off x="4062958" y="2634960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3"/>
          <p:cNvSpPr/>
          <p:nvPr/>
        </p:nvSpPr>
        <p:spPr>
          <a:xfrm>
            <a:off x="3028022" y="33124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4"/>
          <p:cNvSpPr/>
          <p:nvPr/>
        </p:nvSpPr>
        <p:spPr>
          <a:xfrm>
            <a:off x="2940735" y="3765488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5"/>
          <p:cNvSpPr/>
          <p:nvPr/>
        </p:nvSpPr>
        <p:spPr>
          <a:xfrm>
            <a:off x="4391316" y="241051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6"/>
          <p:cNvSpPr/>
          <p:nvPr/>
        </p:nvSpPr>
        <p:spPr>
          <a:xfrm>
            <a:off x="3501847" y="352858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7"/>
          <p:cNvSpPr/>
          <p:nvPr/>
        </p:nvSpPr>
        <p:spPr>
          <a:xfrm>
            <a:off x="3626548" y="3516111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48"/>
          <p:cNvSpPr/>
          <p:nvPr/>
        </p:nvSpPr>
        <p:spPr>
          <a:xfrm>
            <a:off x="3327285" y="3570150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49"/>
          <p:cNvSpPr/>
          <p:nvPr/>
        </p:nvSpPr>
        <p:spPr>
          <a:xfrm>
            <a:off x="3705516" y="349533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0"/>
          <p:cNvSpPr/>
          <p:nvPr/>
        </p:nvSpPr>
        <p:spPr>
          <a:xfrm>
            <a:off x="2795270" y="35410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1"/>
          <p:cNvSpPr/>
          <p:nvPr/>
        </p:nvSpPr>
        <p:spPr>
          <a:xfrm>
            <a:off x="3173501" y="2568462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2"/>
          <p:cNvSpPr/>
          <p:nvPr/>
        </p:nvSpPr>
        <p:spPr>
          <a:xfrm>
            <a:off x="4299877" y="254767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3"/>
          <p:cNvSpPr/>
          <p:nvPr/>
        </p:nvSpPr>
        <p:spPr>
          <a:xfrm>
            <a:off x="3959047" y="252274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4"/>
          <p:cNvSpPr/>
          <p:nvPr/>
        </p:nvSpPr>
        <p:spPr>
          <a:xfrm>
            <a:off x="4420412" y="33124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5"/>
          <p:cNvSpPr/>
          <p:nvPr/>
        </p:nvSpPr>
        <p:spPr>
          <a:xfrm>
            <a:off x="3576662" y="3088007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6"/>
          <p:cNvSpPr/>
          <p:nvPr/>
        </p:nvSpPr>
        <p:spPr>
          <a:xfrm>
            <a:off x="2691358" y="3902648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7"/>
          <p:cNvSpPr/>
          <p:nvPr/>
        </p:nvSpPr>
        <p:spPr>
          <a:xfrm>
            <a:off x="3788638" y="324594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58"/>
          <p:cNvSpPr/>
          <p:nvPr/>
        </p:nvSpPr>
        <p:spPr>
          <a:xfrm>
            <a:off x="3547567" y="3378951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59"/>
          <p:cNvSpPr/>
          <p:nvPr/>
        </p:nvSpPr>
        <p:spPr>
          <a:xfrm>
            <a:off x="3152711" y="35410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0"/>
          <p:cNvSpPr/>
          <p:nvPr/>
        </p:nvSpPr>
        <p:spPr>
          <a:xfrm>
            <a:off x="2944901" y="363249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1"/>
          <p:cNvSpPr/>
          <p:nvPr/>
        </p:nvSpPr>
        <p:spPr>
          <a:xfrm>
            <a:off x="3884231" y="310878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2"/>
          <p:cNvSpPr/>
          <p:nvPr/>
        </p:nvSpPr>
        <p:spPr>
          <a:xfrm>
            <a:off x="3917492" y="337063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3"/>
          <p:cNvSpPr/>
          <p:nvPr/>
        </p:nvSpPr>
        <p:spPr>
          <a:xfrm>
            <a:off x="3393782" y="3004873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4"/>
          <p:cNvSpPr/>
          <p:nvPr/>
        </p:nvSpPr>
        <p:spPr>
          <a:xfrm>
            <a:off x="3996461" y="3179447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5"/>
          <p:cNvSpPr/>
          <p:nvPr/>
        </p:nvSpPr>
        <p:spPr>
          <a:xfrm>
            <a:off x="4345596" y="3250110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6"/>
          <p:cNvSpPr/>
          <p:nvPr/>
        </p:nvSpPr>
        <p:spPr>
          <a:xfrm>
            <a:off x="2903334" y="3316607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7"/>
          <p:cNvSpPr/>
          <p:nvPr/>
        </p:nvSpPr>
        <p:spPr>
          <a:xfrm>
            <a:off x="2533421" y="3856928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68"/>
          <p:cNvSpPr/>
          <p:nvPr/>
        </p:nvSpPr>
        <p:spPr>
          <a:xfrm>
            <a:off x="3589134" y="331245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69"/>
          <p:cNvSpPr/>
          <p:nvPr/>
        </p:nvSpPr>
        <p:spPr>
          <a:xfrm>
            <a:off x="2907487" y="3586774"/>
            <a:ext cx="99752" cy="1039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0"/>
          <p:cNvSpPr txBox="1"/>
          <p:nvPr/>
        </p:nvSpPr>
        <p:spPr>
          <a:xfrm>
            <a:off x="1175006" y="3232048"/>
            <a:ext cx="33464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300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200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100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18440">
              <a:lnSpc>
                <a:spcPct val="100000"/>
              </a:lnSpc>
              <a:spcBef>
                <a:spcPts val="164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1175006" y="2327275"/>
            <a:ext cx="33464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500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400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2"/>
          <p:cNvSpPr txBox="1"/>
          <p:nvPr/>
        </p:nvSpPr>
        <p:spPr>
          <a:xfrm>
            <a:off x="1620939" y="4840084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3"/>
          <p:cNvSpPr txBox="1"/>
          <p:nvPr/>
        </p:nvSpPr>
        <p:spPr>
          <a:xfrm>
            <a:off x="4632464" y="4840084"/>
            <a:ext cx="437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3000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4"/>
          <p:cNvSpPr txBox="1"/>
          <p:nvPr/>
        </p:nvSpPr>
        <p:spPr>
          <a:xfrm>
            <a:off x="222249" y="3110966"/>
            <a:ext cx="859155" cy="5657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5400">
              <a:lnSpc>
                <a:spcPts val="2100"/>
              </a:lnSpc>
              <a:spcBef>
                <a:spcPts val="220"/>
              </a:spcBef>
            </a:pPr>
            <a:r>
              <a:rPr lang="zh-CN" sz="1800" spc="-5" dirty="0">
                <a:latin typeface="Calibri" panose="020F0502020204030204"/>
                <a:cs typeface="Calibri" panose="020F0502020204030204"/>
              </a:rPr>
              <a:t>价格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(</a:t>
            </a:r>
            <a:r>
              <a:rPr lang="en-US" sz="1800" spc="-5" dirty="0">
                <a:latin typeface="Calibri" panose="020F0502020204030204"/>
                <a:cs typeface="Calibri" panose="020F0502020204030204"/>
              </a:rPr>
              <a:t>1000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$) 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5"/>
          <p:cNvSpPr txBox="1"/>
          <p:nvPr/>
        </p:nvSpPr>
        <p:spPr>
          <a:xfrm>
            <a:off x="2521788" y="4840084"/>
            <a:ext cx="149288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95"/>
              </a:lnSpc>
              <a:spcBef>
                <a:spcPts val="100"/>
              </a:spcBef>
              <a:tabLst>
                <a:tab pos="1067435" algn="l"/>
              </a:tabLst>
            </a:pPr>
            <a:r>
              <a:rPr sz="1600" dirty="0">
                <a:latin typeface="Calibri" panose="020F0502020204030204"/>
                <a:cs typeface="Calibri" panose="020F0502020204030204"/>
              </a:rPr>
              <a:t>1000	2000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130">
              <a:lnSpc>
                <a:spcPts val="2035"/>
              </a:lnSpc>
            </a:pPr>
            <a:r>
              <a:rPr lang="zh-CN" sz="1800" spc="-5" dirty="0">
                <a:latin typeface="Calibri" panose="020F0502020204030204"/>
                <a:cs typeface="Calibri" panose="020F0502020204030204"/>
              </a:rPr>
              <a:t>面积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feet</a:t>
            </a:r>
            <a:r>
              <a:rPr sz="1800" baseline="250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127" baseline="250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1157249" y="3611331"/>
            <a:ext cx="3863340" cy="1047750"/>
          </a:xfrm>
          <a:custGeom>
            <a:avLst/>
            <a:gdLst/>
            <a:ahLst/>
            <a:cxnLst/>
            <a:rect l="l" t="t" r="r" b="b"/>
            <a:pathLst>
              <a:path w="3863340" h="1047750">
                <a:moveTo>
                  <a:pt x="0" y="1047219"/>
                </a:moveTo>
                <a:lnTo>
                  <a:pt x="3863057" y="0"/>
                </a:lnTo>
              </a:path>
            </a:pathLst>
          </a:custGeom>
          <a:ln w="25399">
            <a:solidFill>
              <a:srgbClr val="282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36"/>
          <p:cNvSpPr/>
          <p:nvPr/>
        </p:nvSpPr>
        <p:spPr>
          <a:xfrm>
            <a:off x="6160515" y="2612390"/>
            <a:ext cx="0" cy="1915795"/>
          </a:xfrm>
          <a:custGeom>
            <a:avLst/>
            <a:gdLst/>
            <a:ahLst/>
            <a:cxnLst/>
            <a:rect l="l" t="t" r="r" b="b"/>
            <a:pathLst>
              <a:path h="1915795">
                <a:moveTo>
                  <a:pt x="0" y="1915250"/>
                </a:moveTo>
                <a:lnTo>
                  <a:pt x="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2" name="object 37"/>
          <p:cNvSpPr/>
          <p:nvPr/>
        </p:nvSpPr>
        <p:spPr>
          <a:xfrm>
            <a:off x="6077991" y="452764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3" name="object 38"/>
          <p:cNvSpPr/>
          <p:nvPr/>
        </p:nvSpPr>
        <p:spPr>
          <a:xfrm>
            <a:off x="6077991" y="388863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4" name="object 39"/>
          <p:cNvSpPr/>
          <p:nvPr/>
        </p:nvSpPr>
        <p:spPr>
          <a:xfrm>
            <a:off x="6077991" y="325270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5" name="object 40"/>
          <p:cNvSpPr/>
          <p:nvPr/>
        </p:nvSpPr>
        <p:spPr>
          <a:xfrm>
            <a:off x="6077991" y="2612621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098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6" name="object 41"/>
          <p:cNvSpPr/>
          <p:nvPr/>
        </p:nvSpPr>
        <p:spPr>
          <a:xfrm>
            <a:off x="5687059" y="4527638"/>
            <a:ext cx="2840990" cy="0"/>
          </a:xfrm>
          <a:custGeom>
            <a:avLst/>
            <a:gdLst/>
            <a:ahLst/>
            <a:cxnLst/>
            <a:rect l="l" t="t" r="r" b="b"/>
            <a:pathLst>
              <a:path w="2840990">
                <a:moveTo>
                  <a:pt x="0" y="0"/>
                </a:moveTo>
                <a:lnTo>
                  <a:pt x="2840771" y="0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7" name="object 42"/>
          <p:cNvSpPr/>
          <p:nvPr/>
        </p:nvSpPr>
        <p:spPr>
          <a:xfrm>
            <a:off x="5687290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8" name="object 43"/>
          <p:cNvSpPr/>
          <p:nvPr/>
        </p:nvSpPr>
        <p:spPr>
          <a:xfrm>
            <a:off x="6161116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89" name="object 44"/>
          <p:cNvSpPr/>
          <p:nvPr/>
        </p:nvSpPr>
        <p:spPr>
          <a:xfrm>
            <a:off x="6634942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0" name="object 45"/>
          <p:cNvSpPr/>
          <p:nvPr/>
        </p:nvSpPr>
        <p:spPr>
          <a:xfrm>
            <a:off x="7108770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1" name="object 46"/>
          <p:cNvSpPr/>
          <p:nvPr/>
        </p:nvSpPr>
        <p:spPr>
          <a:xfrm>
            <a:off x="7582591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2" name="object 47"/>
          <p:cNvSpPr/>
          <p:nvPr/>
        </p:nvSpPr>
        <p:spPr>
          <a:xfrm>
            <a:off x="8056421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3" name="object 48"/>
          <p:cNvSpPr/>
          <p:nvPr/>
        </p:nvSpPr>
        <p:spPr>
          <a:xfrm>
            <a:off x="8526091" y="4445575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8"/>
                </a:lnTo>
              </a:path>
            </a:pathLst>
          </a:custGeom>
          <a:ln w="38100">
            <a:solidFill>
              <a:srgbClr val="989898"/>
            </a:solidFill>
          </a:ln>
        </p:spPr>
        <p:txBody>
          <a:bodyPr wrap="square" lIns="0" tIns="0" rIns="0" bIns="0" rtlCol="0"/>
          <a:p/>
        </p:txBody>
      </p:sp>
      <p:sp>
        <p:nvSpPr>
          <p:cNvPr id="94" name="object 49"/>
          <p:cNvSpPr txBox="1"/>
          <p:nvPr/>
        </p:nvSpPr>
        <p:spPr>
          <a:xfrm>
            <a:off x="5783478" y="4362538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0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5" name="object 50"/>
          <p:cNvSpPr txBox="1"/>
          <p:nvPr/>
        </p:nvSpPr>
        <p:spPr>
          <a:xfrm>
            <a:off x="5783478" y="3724122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6" name="object 51"/>
          <p:cNvSpPr txBox="1"/>
          <p:nvPr/>
        </p:nvSpPr>
        <p:spPr>
          <a:xfrm>
            <a:off x="5783478" y="3085706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7" name="object 52"/>
          <p:cNvSpPr txBox="1"/>
          <p:nvPr/>
        </p:nvSpPr>
        <p:spPr>
          <a:xfrm>
            <a:off x="5783478" y="244729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8" name="object 53"/>
          <p:cNvSpPr txBox="1"/>
          <p:nvPr/>
        </p:nvSpPr>
        <p:spPr>
          <a:xfrm>
            <a:off x="5474677" y="4676140"/>
            <a:ext cx="424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latin typeface="Calibri" panose="020F0502020204030204"/>
                <a:cs typeface="Calibri" panose="020F0502020204030204"/>
              </a:rPr>
              <a:t>-­‐0.5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9" name="object 54"/>
          <p:cNvSpPr txBox="1"/>
          <p:nvPr/>
        </p:nvSpPr>
        <p:spPr>
          <a:xfrm>
            <a:off x="6083452" y="4676140"/>
            <a:ext cx="2618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255" algn="l"/>
                <a:tab pos="959485" algn="l"/>
                <a:tab pos="1336040" algn="l"/>
                <a:tab pos="1906270" algn="l"/>
                <a:tab pos="2283460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0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0</a:t>
            </a:r>
            <a:r>
              <a:rPr sz="2000" dirty="0">
                <a:latin typeface="Calibri" panose="020F0502020204030204"/>
                <a:cs typeface="Calibri" panose="020F0502020204030204"/>
              </a:rPr>
              <a:t>.5	1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latin typeface="Calibri" panose="020F0502020204030204"/>
                <a:cs typeface="Calibri" panose="020F0502020204030204"/>
              </a:rPr>
              <a:t>.5	2	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2000" dirty="0">
                <a:latin typeface="Calibri" panose="020F0502020204030204"/>
                <a:cs typeface="Calibri" panose="020F0502020204030204"/>
              </a:rPr>
              <a:t>.5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953885" y="2799715"/>
            <a:ext cx="600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rial" panose="020B0604020202020204" pitchFamily="34" charset="0"/>
              </a:rPr>
              <a:t>θ</a:t>
            </a:r>
            <a:r>
              <a:rPr lang="en-US" altLang="zh-CN" sz="3200" baseline="-25000">
                <a:latin typeface="Arial" panose="020B0604020202020204" pitchFamily="34" charset="0"/>
              </a:rPr>
              <a:t>1</a:t>
            </a:r>
            <a:endParaRPr lang="zh-CN" altLang="en-US" sz="32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23355" y="5271770"/>
            <a:ext cx="15633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3200" baseline="-25000">
                <a:latin typeface="Arial" panose="020B0604020202020204" pitchFamily="34" charset="0"/>
                <a:sym typeface="+mn-ea"/>
              </a:rPr>
              <a:t>0</a:t>
            </a:r>
            <a:r>
              <a:rPr lang="zh-CN" altLang="en-US" sz="3200">
                <a:latin typeface="Arial" panose="020B0604020202020204" pitchFamily="34" charset="0"/>
                <a:sym typeface="+mn-ea"/>
              </a:rPr>
              <a:t>，</a:t>
            </a:r>
            <a:r>
              <a:rPr lang="en-US" altLang="zh-CN" sz="32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3200" baseline="-250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？</a:t>
            </a:r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6062345" y="5854700"/>
            <a:ext cx="28035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latin typeface="Arial" panose="020B0604020202020204" pitchFamily="34" charset="0"/>
                <a:sym typeface="+mn-ea"/>
              </a:rPr>
              <a:t>Not 2D,But 3D</a:t>
            </a:r>
            <a:endParaRPr lang="en-US"/>
          </a:p>
        </p:txBody>
      </p:sp>
      <p:sp>
        <p:nvSpPr>
          <p:cNvPr id="115" name="object 2"/>
          <p:cNvSpPr/>
          <p:nvPr/>
        </p:nvSpPr>
        <p:spPr>
          <a:xfrm>
            <a:off x="5318760" y="2410460"/>
            <a:ext cx="3752850" cy="28536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1132205" y="1472565"/>
            <a:ext cx="6985635" cy="299720"/>
            <a:chOff x="1783" y="2319"/>
            <a:chExt cx="11001" cy="472"/>
          </a:xfrm>
        </p:grpSpPr>
        <p:grpSp>
          <p:nvGrpSpPr>
            <p:cNvPr id="79" name="组合 78"/>
            <p:cNvGrpSpPr/>
            <p:nvPr/>
          </p:nvGrpSpPr>
          <p:grpSpPr>
            <a:xfrm>
              <a:off x="1783" y="2319"/>
              <a:ext cx="4994" cy="456"/>
              <a:chOff x="2235" y="2658"/>
              <a:chExt cx="4994" cy="456"/>
            </a:xfrm>
          </p:grpSpPr>
          <p:sp>
            <p:nvSpPr>
              <p:cNvPr id="13" name="object 4"/>
              <p:cNvSpPr txBox="1">
                <a:spLocks noGrp="1"/>
              </p:cNvSpPr>
              <p:nvPr/>
            </p:nvSpPr>
            <p:spPr>
              <a:xfrm>
                <a:off x="2235" y="2658"/>
                <a:ext cx="1011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4400" b="0" i="0">
                    <a:solidFill>
                      <a:srgbClr val="404040"/>
                    </a:solidFill>
                    <a:latin typeface="Calibri" panose="020F0502020204030204"/>
                    <a:ea typeface="+mj-ea"/>
                    <a:cs typeface="Calibri" panose="020F0502020204030204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000000"/>
                    </a:solidFill>
                  </a:rPr>
                  <a:t>(</a:t>
                </a:r>
                <a:r>
                  <a:rPr lang="zh-CN" sz="1800" spc="-5" dirty="0">
                    <a:solidFill>
                      <a:srgbClr val="000000"/>
                    </a:solidFill>
                  </a:rPr>
                  <a:t>锁定</a:t>
                </a:r>
                <a:endParaRPr lang="zh-CN" sz="1800" spc="-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bject 5"/>
              <p:cNvSpPr txBox="1"/>
              <p:nvPr/>
            </p:nvSpPr>
            <p:spPr>
              <a:xfrm>
                <a:off x="3896" y="2658"/>
                <a:ext cx="333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, </a:t>
                </a:r>
                <a:r>
                  <a:rPr lang="zh-CN" sz="1800" dirty="0">
                    <a:latin typeface="Calibri" panose="020F0502020204030204"/>
                    <a:cs typeface="Calibri" panose="020F0502020204030204"/>
                  </a:rPr>
                  <a:t>这是</a:t>
                </a:r>
                <a:r>
                  <a:rPr lang="en-US" altLang="zh-CN" sz="1800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dirty="0">
                    <a:latin typeface="Calibri" panose="020F0502020204030204"/>
                    <a:cs typeface="Calibri" panose="020F0502020204030204"/>
                  </a:rPr>
                  <a:t>的函数</a:t>
                </a: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5" name="object 6"/>
              <p:cNvSpPr/>
              <p:nvPr/>
            </p:nvSpPr>
            <p:spPr>
              <a:xfrm>
                <a:off x="3091" y="2745"/>
                <a:ext cx="818" cy="35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402" y="2319"/>
              <a:ext cx="4382" cy="472"/>
              <a:chOff x="8741" y="2658"/>
              <a:chExt cx="4382" cy="472"/>
            </a:xfrm>
          </p:grpSpPr>
          <p:sp>
            <p:nvSpPr>
              <p:cNvPr id="16" name="object 9"/>
              <p:cNvSpPr txBox="1"/>
              <p:nvPr/>
            </p:nvSpPr>
            <p:spPr>
              <a:xfrm>
                <a:off x="8741" y="2658"/>
                <a:ext cx="438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Calibri" panose="020F0502020204030204"/>
                    <a:cs typeface="Calibri" panose="020F0502020204030204"/>
                  </a:rPr>
                  <a:t>(</a:t>
                </a:r>
                <a:r>
                  <a:rPr lang="zh-CN" sz="1800" spc="-5" dirty="0">
                    <a:latin typeface="Calibri" panose="020F0502020204030204"/>
                    <a:cs typeface="Calibri" panose="020F0502020204030204"/>
                  </a:rPr>
                  <a:t>锁定</a:t>
                </a:r>
                <a:r>
                  <a:rPr lang="en-US" altLang="zh-CN" sz="1800" spc="-5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spc="-5" dirty="0">
                    <a:latin typeface="Calibri" panose="020F0502020204030204"/>
                    <a:cs typeface="Calibri" panose="020F0502020204030204"/>
                  </a:rPr>
                  <a:t>，这是            的函数</a:t>
                </a:r>
                <a:endParaRPr lang="zh-CN" altLang="en-US" sz="1800" spc="-5" dirty="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7" name="object 10"/>
              <p:cNvSpPr txBox="1"/>
              <p:nvPr/>
            </p:nvSpPr>
            <p:spPr>
              <a:xfrm>
                <a:off x="12868" y="2658"/>
                <a:ext cx="150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8" name="object 11"/>
              <p:cNvSpPr/>
              <p:nvPr/>
            </p:nvSpPr>
            <p:spPr>
              <a:xfrm>
                <a:off x="10942" y="2733"/>
                <a:ext cx="812" cy="3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1132205" y="1472565"/>
            <a:ext cx="6985635" cy="299720"/>
            <a:chOff x="1783" y="2319"/>
            <a:chExt cx="11001" cy="472"/>
          </a:xfrm>
        </p:grpSpPr>
        <p:grpSp>
          <p:nvGrpSpPr>
            <p:cNvPr id="79" name="组合 78"/>
            <p:cNvGrpSpPr/>
            <p:nvPr/>
          </p:nvGrpSpPr>
          <p:grpSpPr>
            <a:xfrm>
              <a:off x="1783" y="2319"/>
              <a:ext cx="4994" cy="456"/>
              <a:chOff x="2235" y="2658"/>
              <a:chExt cx="4994" cy="456"/>
            </a:xfrm>
          </p:grpSpPr>
          <p:sp>
            <p:nvSpPr>
              <p:cNvPr id="13" name="object 4"/>
              <p:cNvSpPr txBox="1">
                <a:spLocks noGrp="1"/>
              </p:cNvSpPr>
              <p:nvPr/>
            </p:nvSpPr>
            <p:spPr>
              <a:xfrm>
                <a:off x="2235" y="2658"/>
                <a:ext cx="1011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4400" b="0" i="0">
                    <a:solidFill>
                      <a:srgbClr val="404040"/>
                    </a:solidFill>
                    <a:latin typeface="Calibri" panose="020F0502020204030204"/>
                    <a:ea typeface="+mj-ea"/>
                    <a:cs typeface="Calibri" panose="020F0502020204030204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000000"/>
                    </a:solidFill>
                  </a:rPr>
                  <a:t>(</a:t>
                </a:r>
                <a:r>
                  <a:rPr lang="zh-CN" sz="1800" spc="-5" dirty="0">
                    <a:solidFill>
                      <a:srgbClr val="000000"/>
                    </a:solidFill>
                  </a:rPr>
                  <a:t>锁定</a:t>
                </a:r>
                <a:endParaRPr lang="zh-CN" sz="1800" spc="-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bject 5"/>
              <p:cNvSpPr txBox="1"/>
              <p:nvPr/>
            </p:nvSpPr>
            <p:spPr>
              <a:xfrm>
                <a:off x="3896" y="2658"/>
                <a:ext cx="333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, </a:t>
                </a:r>
                <a:r>
                  <a:rPr lang="zh-CN" sz="1800" dirty="0">
                    <a:latin typeface="Calibri" panose="020F0502020204030204"/>
                    <a:cs typeface="Calibri" panose="020F0502020204030204"/>
                  </a:rPr>
                  <a:t>这是</a:t>
                </a:r>
                <a:r>
                  <a:rPr lang="en-US" altLang="zh-CN" sz="1800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dirty="0">
                    <a:latin typeface="Calibri" panose="020F0502020204030204"/>
                    <a:cs typeface="Calibri" panose="020F0502020204030204"/>
                  </a:rPr>
                  <a:t>的函数</a:t>
                </a: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5" name="object 6"/>
              <p:cNvSpPr/>
              <p:nvPr/>
            </p:nvSpPr>
            <p:spPr>
              <a:xfrm>
                <a:off x="3091" y="2745"/>
                <a:ext cx="818" cy="35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402" y="2319"/>
              <a:ext cx="4382" cy="472"/>
              <a:chOff x="8741" y="2658"/>
              <a:chExt cx="4382" cy="472"/>
            </a:xfrm>
          </p:grpSpPr>
          <p:sp>
            <p:nvSpPr>
              <p:cNvPr id="16" name="object 9"/>
              <p:cNvSpPr txBox="1"/>
              <p:nvPr/>
            </p:nvSpPr>
            <p:spPr>
              <a:xfrm>
                <a:off x="8741" y="2658"/>
                <a:ext cx="438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Calibri" panose="020F0502020204030204"/>
                    <a:cs typeface="Calibri" panose="020F0502020204030204"/>
                  </a:rPr>
                  <a:t>(</a:t>
                </a:r>
                <a:r>
                  <a:rPr lang="zh-CN" sz="1800" spc="-5" dirty="0">
                    <a:latin typeface="Calibri" panose="020F0502020204030204"/>
                    <a:cs typeface="Calibri" panose="020F0502020204030204"/>
                  </a:rPr>
                  <a:t>锁定</a:t>
                </a:r>
                <a:r>
                  <a:rPr lang="en-US" altLang="zh-CN" sz="1800" spc="-5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spc="-5" dirty="0">
                    <a:latin typeface="Calibri" panose="020F0502020204030204"/>
                    <a:cs typeface="Calibri" panose="020F0502020204030204"/>
                  </a:rPr>
                  <a:t>，这是            的函数</a:t>
                </a:r>
                <a:endParaRPr lang="zh-CN" altLang="en-US" sz="1800" spc="-5" dirty="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7" name="object 10"/>
              <p:cNvSpPr txBox="1"/>
              <p:nvPr/>
            </p:nvSpPr>
            <p:spPr>
              <a:xfrm>
                <a:off x="12868" y="2658"/>
                <a:ext cx="150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8" name="object 11"/>
              <p:cNvSpPr/>
              <p:nvPr/>
            </p:nvSpPr>
            <p:spPr>
              <a:xfrm>
                <a:off x="10942" y="2733"/>
                <a:ext cx="812" cy="3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成本函数</a:t>
            </a:r>
            <a:endParaRPr lang="zh-CN" altLang="en-US" dirty="0" smtClean="0"/>
          </a:p>
        </p:txBody>
      </p:sp>
      <p:grpSp>
        <p:nvGrpSpPr>
          <p:cNvPr id="19" name="组合 18"/>
          <p:cNvGrpSpPr/>
          <p:nvPr/>
        </p:nvGrpSpPr>
        <p:grpSpPr>
          <a:xfrm>
            <a:off x="1132205" y="1472565"/>
            <a:ext cx="6985635" cy="299720"/>
            <a:chOff x="1783" y="2319"/>
            <a:chExt cx="11001" cy="472"/>
          </a:xfrm>
        </p:grpSpPr>
        <p:grpSp>
          <p:nvGrpSpPr>
            <p:cNvPr id="79" name="组合 78"/>
            <p:cNvGrpSpPr/>
            <p:nvPr/>
          </p:nvGrpSpPr>
          <p:grpSpPr>
            <a:xfrm>
              <a:off x="1783" y="2319"/>
              <a:ext cx="4994" cy="456"/>
              <a:chOff x="2235" y="2658"/>
              <a:chExt cx="4994" cy="456"/>
            </a:xfrm>
          </p:grpSpPr>
          <p:sp>
            <p:nvSpPr>
              <p:cNvPr id="13" name="object 4"/>
              <p:cNvSpPr txBox="1">
                <a:spLocks noGrp="1"/>
              </p:cNvSpPr>
              <p:nvPr/>
            </p:nvSpPr>
            <p:spPr>
              <a:xfrm>
                <a:off x="2235" y="2658"/>
                <a:ext cx="1011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4400" b="0" i="0">
                    <a:solidFill>
                      <a:srgbClr val="404040"/>
                    </a:solidFill>
                    <a:latin typeface="Calibri" panose="020F0502020204030204"/>
                    <a:ea typeface="+mj-ea"/>
                    <a:cs typeface="Calibri" panose="020F0502020204030204"/>
                  </a:defRPr>
                </a:lvl1pPr>
              </a:lstStyle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solidFill>
                      <a:srgbClr val="000000"/>
                    </a:solidFill>
                  </a:rPr>
                  <a:t>(</a:t>
                </a:r>
                <a:r>
                  <a:rPr lang="zh-CN" sz="1800" spc="-5" dirty="0">
                    <a:solidFill>
                      <a:srgbClr val="000000"/>
                    </a:solidFill>
                  </a:rPr>
                  <a:t>锁定</a:t>
                </a:r>
                <a:endParaRPr lang="zh-CN" sz="1800" spc="-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bject 5"/>
              <p:cNvSpPr txBox="1"/>
              <p:nvPr/>
            </p:nvSpPr>
            <p:spPr>
              <a:xfrm>
                <a:off x="3896" y="2658"/>
                <a:ext cx="333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, </a:t>
                </a:r>
                <a:r>
                  <a:rPr lang="zh-CN" sz="1800" dirty="0">
                    <a:latin typeface="Calibri" panose="020F0502020204030204"/>
                    <a:cs typeface="Calibri" panose="020F0502020204030204"/>
                  </a:rPr>
                  <a:t>这是</a:t>
                </a:r>
                <a:r>
                  <a:rPr lang="en-US" altLang="zh-CN" sz="1800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dirty="0">
                    <a:latin typeface="Calibri" panose="020F0502020204030204"/>
                    <a:cs typeface="Calibri" panose="020F0502020204030204"/>
                  </a:rPr>
                  <a:t>的函数</a:t>
                </a: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5" name="object 6"/>
              <p:cNvSpPr/>
              <p:nvPr/>
            </p:nvSpPr>
            <p:spPr>
              <a:xfrm>
                <a:off x="3091" y="2745"/>
                <a:ext cx="818" cy="35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402" y="2319"/>
              <a:ext cx="4382" cy="472"/>
              <a:chOff x="8741" y="2658"/>
              <a:chExt cx="4382" cy="472"/>
            </a:xfrm>
          </p:grpSpPr>
          <p:sp>
            <p:nvSpPr>
              <p:cNvPr id="16" name="object 9"/>
              <p:cNvSpPr txBox="1"/>
              <p:nvPr/>
            </p:nvSpPr>
            <p:spPr>
              <a:xfrm>
                <a:off x="8741" y="2658"/>
                <a:ext cx="4383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spc="-5" dirty="0">
                    <a:latin typeface="Calibri" panose="020F0502020204030204"/>
                    <a:cs typeface="Calibri" panose="020F0502020204030204"/>
                  </a:rPr>
                  <a:t>(</a:t>
                </a:r>
                <a:r>
                  <a:rPr lang="zh-CN" sz="1800" spc="-5" dirty="0">
                    <a:latin typeface="Calibri" panose="020F0502020204030204"/>
                    <a:cs typeface="Calibri" panose="020F0502020204030204"/>
                  </a:rPr>
                  <a:t>锁定</a:t>
                </a:r>
                <a:r>
                  <a:rPr lang="en-US" altLang="zh-CN" sz="1800" spc="-5" dirty="0">
                    <a:latin typeface="Calibri" panose="020F0502020204030204"/>
                    <a:cs typeface="Calibri" panose="020F0502020204030204"/>
                  </a:rPr>
                  <a:t>x</a:t>
                </a:r>
                <a:r>
                  <a:rPr lang="zh-CN" altLang="en-US" sz="1800" spc="-5" dirty="0">
                    <a:latin typeface="Calibri" panose="020F0502020204030204"/>
                    <a:cs typeface="Calibri" panose="020F0502020204030204"/>
                  </a:rPr>
                  <a:t>，这是            的函数</a:t>
                </a:r>
                <a:endParaRPr lang="zh-CN" altLang="en-US" sz="1800" spc="-5" dirty="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7" name="object 10"/>
              <p:cNvSpPr txBox="1"/>
              <p:nvPr/>
            </p:nvSpPr>
            <p:spPr>
              <a:xfrm>
                <a:off x="12868" y="2658"/>
                <a:ext cx="150" cy="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dirty="0">
                    <a:latin typeface="Calibri" panose="020F0502020204030204"/>
                    <a:cs typeface="Calibri" panose="020F0502020204030204"/>
                  </a:rPr>
                  <a:t>)</a:t>
                </a:r>
                <a:endParaRPr sz="1800">
                  <a:latin typeface="Calibri" panose="020F0502020204030204"/>
                  <a:cs typeface="Calibri" panose="020F0502020204030204"/>
                </a:endParaRPr>
              </a:p>
            </p:txBody>
          </p:sp>
          <p:sp>
            <p:nvSpPr>
              <p:cNvPr id="18" name="object 11"/>
              <p:cNvSpPr/>
              <p:nvPr/>
            </p:nvSpPr>
            <p:spPr>
              <a:xfrm>
                <a:off x="10942" y="2733"/>
                <a:ext cx="812" cy="34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3986593" y="1458592"/>
            <a:ext cx="1305496" cy="3714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3"/>
          <p:cNvSpPr txBox="1"/>
          <p:nvPr/>
        </p:nvSpPr>
        <p:spPr>
          <a:xfrm>
            <a:off x="918583" y="1210919"/>
            <a:ext cx="290830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lang="zh-CN" sz="2800" spc="-5" dirty="0">
                <a:latin typeface="Calibri" panose="020F0502020204030204"/>
                <a:cs typeface="Calibri" panose="020F0502020204030204"/>
              </a:rPr>
              <a:t>对于给定函数：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 </a:t>
            </a:r>
            <a:endParaRPr sz="28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lang="zh-CN" sz="2800">
                <a:latin typeface="Calibri" panose="020F0502020204030204"/>
                <a:cs typeface="Calibri" panose="020F0502020204030204"/>
              </a:rPr>
              <a:t>目标：</a:t>
            </a:r>
            <a:endParaRPr lang="zh-CN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3213100" y="2079628"/>
            <a:ext cx="2076030" cy="568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 txBox="1"/>
          <p:nvPr/>
        </p:nvSpPr>
        <p:spPr>
          <a:xfrm>
            <a:off x="909320" y="2867660"/>
            <a:ext cx="7632065" cy="236410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lang="zh-CN" sz="2800" b="1" spc="-5" dirty="0">
                <a:latin typeface="Calibri" panose="020F0502020204030204"/>
                <a:cs typeface="Calibri" panose="020F0502020204030204"/>
              </a:rPr>
              <a:t>概要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2165" indent="-342900">
              <a:lnSpc>
                <a:spcPct val="100000"/>
              </a:lnSpc>
              <a:spcBef>
                <a:spcPts val="164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lang="zh-CN" sz="2800">
                <a:latin typeface="Calibri" panose="020F0502020204030204"/>
                <a:cs typeface="Calibri" panose="020F0502020204030204"/>
              </a:rPr>
              <a:t>开始随机给定           ；</a:t>
            </a:r>
            <a:endParaRPr lang="zh-CN" sz="2800">
              <a:latin typeface="Calibri" panose="020F0502020204030204"/>
              <a:cs typeface="Calibri" panose="020F0502020204030204"/>
            </a:endParaRPr>
          </a:p>
          <a:p>
            <a:pPr marL="812165" indent="-342900">
              <a:lnSpc>
                <a:spcPct val="100000"/>
              </a:lnSpc>
              <a:spcBef>
                <a:spcPts val="1640"/>
              </a:spcBef>
              <a:buFont typeface="Arial" panose="020B0604020202020204"/>
              <a:buChar char="•"/>
              <a:tabLst>
                <a:tab pos="812165" algn="l"/>
                <a:tab pos="812800" algn="l"/>
              </a:tabLst>
            </a:pPr>
            <a:r>
              <a:rPr lang="zh-CN" sz="2800">
                <a:latin typeface="Calibri" panose="020F0502020204030204"/>
                <a:cs typeface="Calibri" panose="020F0502020204030204"/>
              </a:rPr>
              <a:t>持续更改           的值使                  值变小直到小到我们所期望的范围之内；</a:t>
            </a:r>
            <a:endParaRPr lang="zh-CN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933825" y="3823970"/>
            <a:ext cx="796861" cy="339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5136514" y="4455134"/>
            <a:ext cx="1330934" cy="3786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3173095" y="4460240"/>
            <a:ext cx="796861" cy="33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6" name="object 2"/>
          <p:cNvSpPr/>
          <p:nvPr/>
        </p:nvSpPr>
        <p:spPr>
          <a:xfrm>
            <a:off x="1390608" y="1677251"/>
            <a:ext cx="6322847" cy="3421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3"/>
          <p:cNvSpPr/>
          <p:nvPr/>
        </p:nvSpPr>
        <p:spPr>
          <a:xfrm>
            <a:off x="3786187" y="2880360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4"/>
          <p:cNvSpPr/>
          <p:nvPr/>
        </p:nvSpPr>
        <p:spPr>
          <a:xfrm>
            <a:off x="3824287" y="3098241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5"/>
          <p:cNvSpPr/>
          <p:nvPr/>
        </p:nvSpPr>
        <p:spPr>
          <a:xfrm>
            <a:off x="3805237" y="3319703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6"/>
          <p:cNvSpPr/>
          <p:nvPr/>
        </p:nvSpPr>
        <p:spPr>
          <a:xfrm>
            <a:off x="3576637" y="3548303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7"/>
          <p:cNvSpPr/>
          <p:nvPr/>
        </p:nvSpPr>
        <p:spPr>
          <a:xfrm>
            <a:off x="3652837" y="3776903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8"/>
          <p:cNvSpPr/>
          <p:nvPr/>
        </p:nvSpPr>
        <p:spPr>
          <a:xfrm>
            <a:off x="3957637" y="3834053"/>
            <a:ext cx="390524" cy="352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9"/>
          <p:cNvSpPr/>
          <p:nvPr/>
        </p:nvSpPr>
        <p:spPr>
          <a:xfrm>
            <a:off x="4033837" y="4234103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0"/>
          <p:cNvSpPr/>
          <p:nvPr/>
        </p:nvSpPr>
        <p:spPr>
          <a:xfrm>
            <a:off x="3692525" y="363879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199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1"/>
          <p:cNvSpPr/>
          <p:nvPr/>
        </p:nvSpPr>
        <p:spPr>
          <a:xfrm>
            <a:off x="3692525" y="34101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2"/>
          <p:cNvSpPr/>
          <p:nvPr/>
        </p:nvSpPr>
        <p:spPr>
          <a:xfrm>
            <a:off x="3775075" y="3867391"/>
            <a:ext cx="304800" cy="57150"/>
          </a:xfrm>
          <a:custGeom>
            <a:avLst/>
            <a:gdLst/>
            <a:ahLst/>
            <a:cxnLst/>
            <a:rect l="l" t="t" r="r" b="b"/>
            <a:pathLst>
              <a:path w="304800" h="57150">
                <a:moveTo>
                  <a:pt x="0" y="0"/>
                </a:moveTo>
                <a:lnTo>
                  <a:pt x="304799" y="571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3"/>
          <p:cNvSpPr/>
          <p:nvPr/>
        </p:nvSpPr>
        <p:spPr>
          <a:xfrm>
            <a:off x="4068762" y="3924541"/>
            <a:ext cx="152400" cy="171450"/>
          </a:xfrm>
          <a:custGeom>
            <a:avLst/>
            <a:gdLst/>
            <a:ahLst/>
            <a:cxnLst/>
            <a:rect l="l" t="t" r="r" b="b"/>
            <a:pathLst>
              <a:path w="152400" h="171450">
                <a:moveTo>
                  <a:pt x="0" y="0"/>
                </a:moveTo>
                <a:lnTo>
                  <a:pt x="152400" y="171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4"/>
          <p:cNvSpPr/>
          <p:nvPr/>
        </p:nvSpPr>
        <p:spPr>
          <a:xfrm>
            <a:off x="4144962" y="409599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761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15"/>
          <p:cNvSpPr/>
          <p:nvPr/>
        </p:nvSpPr>
        <p:spPr>
          <a:xfrm>
            <a:off x="3905250" y="2970847"/>
            <a:ext cx="43180" cy="228600"/>
          </a:xfrm>
          <a:custGeom>
            <a:avLst/>
            <a:gdLst/>
            <a:ahLst/>
            <a:cxnLst/>
            <a:rect l="l" t="t" r="r" b="b"/>
            <a:pathLst>
              <a:path w="43179" h="228600">
                <a:moveTo>
                  <a:pt x="0" y="0"/>
                </a:moveTo>
                <a:lnTo>
                  <a:pt x="42862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2" name="object 16"/>
          <p:cNvSpPr/>
          <p:nvPr/>
        </p:nvSpPr>
        <p:spPr>
          <a:xfrm>
            <a:off x="3924299" y="3195878"/>
            <a:ext cx="24130" cy="210820"/>
          </a:xfrm>
          <a:custGeom>
            <a:avLst/>
            <a:gdLst/>
            <a:ahLst/>
            <a:cxnLst/>
            <a:rect l="l" t="t" r="r" b="b"/>
            <a:pathLst>
              <a:path w="24129" h="210819">
                <a:moveTo>
                  <a:pt x="23812" y="0"/>
                </a:moveTo>
                <a:lnTo>
                  <a:pt x="0" y="21074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grpSp>
        <p:nvGrpSpPr>
          <p:cNvPr id="23" name="组合 22"/>
          <p:cNvGrpSpPr/>
          <p:nvPr/>
        </p:nvGrpSpPr>
        <p:grpSpPr>
          <a:xfrm>
            <a:off x="675005" y="3277235"/>
            <a:ext cx="6396990" cy="1910080"/>
            <a:chOff x="1063" y="3805"/>
            <a:chExt cx="10074" cy="3008"/>
          </a:xfrm>
        </p:grpSpPr>
        <p:sp>
          <p:nvSpPr>
            <p:cNvPr id="24" name="object 3"/>
            <p:cNvSpPr txBox="1"/>
            <p:nvPr/>
          </p:nvSpPr>
          <p:spPr>
            <a:xfrm>
              <a:off x="4456" y="6341"/>
              <a:ext cx="348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baseline="-21000" dirty="0">
                  <a:latin typeface="Symbol" panose="05050102010706020507"/>
                  <a:cs typeface="Symbol" panose="05050102010706020507"/>
                </a:rPr>
                <a:t></a:t>
              </a:r>
              <a:endParaRPr sz="1800" baseline="-21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5" name="object 4"/>
            <p:cNvSpPr txBox="1"/>
            <p:nvPr/>
          </p:nvSpPr>
          <p:spPr>
            <a:xfrm>
              <a:off x="10789" y="5893"/>
              <a:ext cx="348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baseline="-21000" dirty="0">
                  <a:latin typeface="Symbol" panose="05050102010706020507"/>
                  <a:cs typeface="Symbol" panose="05050102010706020507"/>
                </a:rPr>
                <a:t></a:t>
              </a:r>
              <a:endParaRPr sz="1800" baseline="-21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6" name="object 19"/>
            <p:cNvSpPr txBox="1"/>
            <p:nvPr/>
          </p:nvSpPr>
          <p:spPr>
            <a:xfrm>
              <a:off x="1063" y="3805"/>
              <a:ext cx="1079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 panose="020F0502020204030204"/>
                  <a:cs typeface="Calibri" panose="020F0502020204030204"/>
                </a:rPr>
                <a:t>J(</a:t>
              </a:r>
              <a:r>
                <a:rPr sz="1800" spc="-5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spc="-7" baseline="-21000" dirty="0">
                  <a:latin typeface="Symbol" panose="05050102010706020507"/>
                  <a:cs typeface="Symbol" panose="05050102010706020507"/>
                </a:rPr>
                <a:t></a:t>
              </a:r>
              <a:r>
                <a:rPr sz="1800" spc="-5" dirty="0">
                  <a:latin typeface="Symbol" panose="05050102010706020507"/>
                  <a:cs typeface="Symbol" panose="05050102010706020507"/>
                </a:rPr>
                <a:t></a:t>
              </a:r>
              <a:r>
                <a:rPr sz="1800" spc="-7" baseline="-21000" dirty="0">
                  <a:latin typeface="Symbol" panose="05050102010706020507"/>
                  <a:cs typeface="Symbol" panose="05050102010706020507"/>
                </a:rPr>
                <a:t></a:t>
              </a:r>
              <a:r>
                <a:rPr sz="1800" spc="-5" dirty="0">
                  <a:latin typeface="Calibri" panose="020F0502020204030204"/>
                  <a:cs typeface="Calibri" panose="020F0502020204030204"/>
                </a:rPr>
                <a:t>)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6" name="object 2"/>
          <p:cNvSpPr/>
          <p:nvPr/>
        </p:nvSpPr>
        <p:spPr>
          <a:xfrm>
            <a:off x="1390608" y="1677251"/>
            <a:ext cx="6322847" cy="34218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5"/>
          <p:cNvSpPr/>
          <p:nvPr/>
        </p:nvSpPr>
        <p:spPr>
          <a:xfrm>
            <a:off x="3981450" y="2781541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4238625" y="3013710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4524374" y="3106572"/>
            <a:ext cx="238125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4872037" y="3313747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/>
          <p:nvPr/>
        </p:nvSpPr>
        <p:spPr>
          <a:xfrm>
            <a:off x="5253037" y="3485197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0"/>
          <p:cNvSpPr/>
          <p:nvPr/>
        </p:nvSpPr>
        <p:spPr>
          <a:xfrm>
            <a:off x="5634037" y="3599497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6015037" y="3713797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4976812" y="3404235"/>
            <a:ext cx="381000" cy="171450"/>
          </a:xfrm>
          <a:custGeom>
            <a:avLst/>
            <a:gdLst/>
            <a:ahLst/>
            <a:cxnLst/>
            <a:rect l="l" t="t" r="r" b="b"/>
            <a:pathLst>
              <a:path w="381000" h="171450">
                <a:moveTo>
                  <a:pt x="0" y="0"/>
                </a:moveTo>
                <a:lnTo>
                  <a:pt x="380999" y="1714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5368925" y="357568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999" y="1142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4"/>
          <p:cNvSpPr/>
          <p:nvPr/>
        </p:nvSpPr>
        <p:spPr>
          <a:xfrm>
            <a:off x="5749925" y="368998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0" y="0"/>
                </a:moveTo>
                <a:lnTo>
                  <a:pt x="380999" y="1142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5"/>
          <p:cNvSpPr/>
          <p:nvPr/>
        </p:nvSpPr>
        <p:spPr>
          <a:xfrm>
            <a:off x="4100512" y="2875597"/>
            <a:ext cx="247650" cy="225425"/>
          </a:xfrm>
          <a:custGeom>
            <a:avLst/>
            <a:gdLst/>
            <a:ahLst/>
            <a:cxnLst/>
            <a:rect l="l" t="t" r="r" b="b"/>
            <a:pathLst>
              <a:path w="247650" h="225425">
                <a:moveTo>
                  <a:pt x="0" y="0"/>
                </a:moveTo>
                <a:lnTo>
                  <a:pt x="247649" y="225028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6"/>
          <p:cNvSpPr/>
          <p:nvPr/>
        </p:nvSpPr>
        <p:spPr>
          <a:xfrm>
            <a:off x="4348162" y="3104197"/>
            <a:ext cx="290830" cy="100330"/>
          </a:xfrm>
          <a:custGeom>
            <a:avLst/>
            <a:gdLst/>
            <a:ahLst/>
            <a:cxnLst/>
            <a:rect l="l" t="t" r="r" b="b"/>
            <a:pathLst>
              <a:path w="290829" h="100330">
                <a:moveTo>
                  <a:pt x="0" y="0"/>
                </a:moveTo>
                <a:lnTo>
                  <a:pt x="290511" y="10001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17"/>
          <p:cNvSpPr/>
          <p:nvPr/>
        </p:nvSpPr>
        <p:spPr>
          <a:xfrm>
            <a:off x="3786187" y="2874403"/>
            <a:ext cx="238124" cy="180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18"/>
          <p:cNvSpPr/>
          <p:nvPr/>
        </p:nvSpPr>
        <p:spPr>
          <a:xfrm>
            <a:off x="4643437" y="3207778"/>
            <a:ext cx="333375" cy="196850"/>
          </a:xfrm>
          <a:custGeom>
            <a:avLst/>
            <a:gdLst/>
            <a:ahLst/>
            <a:cxnLst/>
            <a:rect l="l" t="t" r="r" b="b"/>
            <a:pathLst>
              <a:path w="333375" h="196850">
                <a:moveTo>
                  <a:pt x="0" y="0"/>
                </a:moveTo>
                <a:lnTo>
                  <a:pt x="333374" y="19645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grpSp>
        <p:nvGrpSpPr>
          <p:cNvPr id="23" name="组合 22"/>
          <p:cNvGrpSpPr/>
          <p:nvPr/>
        </p:nvGrpSpPr>
        <p:grpSpPr>
          <a:xfrm>
            <a:off x="675005" y="3277235"/>
            <a:ext cx="6396990" cy="1910080"/>
            <a:chOff x="1063" y="3805"/>
            <a:chExt cx="10074" cy="3008"/>
          </a:xfrm>
        </p:grpSpPr>
        <p:sp>
          <p:nvSpPr>
            <p:cNvPr id="24" name="object 3"/>
            <p:cNvSpPr txBox="1"/>
            <p:nvPr/>
          </p:nvSpPr>
          <p:spPr>
            <a:xfrm>
              <a:off x="4456" y="6341"/>
              <a:ext cx="348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baseline="-21000" dirty="0">
                  <a:latin typeface="Symbol" panose="05050102010706020507"/>
                  <a:cs typeface="Symbol" panose="05050102010706020507"/>
                </a:rPr>
                <a:t></a:t>
              </a:r>
              <a:endParaRPr sz="1800" baseline="-21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5" name="object 4"/>
            <p:cNvSpPr txBox="1"/>
            <p:nvPr/>
          </p:nvSpPr>
          <p:spPr>
            <a:xfrm>
              <a:off x="10789" y="5893"/>
              <a:ext cx="348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baseline="-21000" dirty="0">
                  <a:latin typeface="Symbol" panose="05050102010706020507"/>
                  <a:cs typeface="Symbol" panose="05050102010706020507"/>
                </a:rPr>
                <a:t></a:t>
              </a:r>
              <a:endParaRPr sz="1800" baseline="-21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26" name="object 19"/>
            <p:cNvSpPr txBox="1"/>
            <p:nvPr/>
          </p:nvSpPr>
          <p:spPr>
            <a:xfrm>
              <a:off x="1063" y="3805"/>
              <a:ext cx="1079" cy="47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 panose="020F0502020204030204"/>
                  <a:cs typeface="Calibri" panose="020F0502020204030204"/>
                </a:rPr>
                <a:t>J(</a:t>
              </a:r>
              <a:r>
                <a:rPr sz="1800" spc="-5" dirty="0">
                  <a:latin typeface="Symbol" panose="05050102010706020507"/>
                  <a:cs typeface="Symbol" panose="05050102010706020507"/>
                </a:rPr>
                <a:t></a:t>
              </a:r>
              <a:r>
                <a:rPr sz="1800" spc="-7" baseline="-21000" dirty="0">
                  <a:latin typeface="Symbol" panose="05050102010706020507"/>
                  <a:cs typeface="Symbol" panose="05050102010706020507"/>
                </a:rPr>
                <a:t></a:t>
              </a:r>
              <a:r>
                <a:rPr sz="1800" spc="-5" dirty="0">
                  <a:latin typeface="Symbol" panose="05050102010706020507"/>
                  <a:cs typeface="Symbol" panose="05050102010706020507"/>
                </a:rPr>
                <a:t></a:t>
              </a:r>
              <a:r>
                <a:rPr sz="1800" spc="-7" baseline="-21000" dirty="0">
                  <a:latin typeface="Symbol" panose="05050102010706020507"/>
                  <a:cs typeface="Symbol" panose="05050102010706020507"/>
                </a:rPr>
                <a:t></a:t>
              </a:r>
              <a:r>
                <a:rPr sz="1800" spc="-5" dirty="0">
                  <a:latin typeface="Calibri" panose="020F0502020204030204"/>
                  <a:cs typeface="Calibri" panose="020F0502020204030204"/>
                </a:rPr>
                <a:t>)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3" name="object 2"/>
          <p:cNvSpPr txBox="1">
            <a:spLocks noGrp="1"/>
          </p:cNvSpPr>
          <p:nvPr/>
        </p:nvSpPr>
        <p:spPr>
          <a:xfrm>
            <a:off x="688340" y="1108075"/>
            <a:ext cx="25450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梯度下降算法</a:t>
            </a:r>
            <a:endParaRPr lang="zh-CN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732283" y="1937207"/>
            <a:ext cx="3230117" cy="12714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4"/>
          <p:cNvSpPr/>
          <p:nvPr/>
        </p:nvSpPr>
        <p:spPr>
          <a:xfrm>
            <a:off x="4438650" y="2432126"/>
            <a:ext cx="2731770" cy="30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5"/>
          <p:cNvSpPr/>
          <p:nvPr/>
        </p:nvSpPr>
        <p:spPr>
          <a:xfrm>
            <a:off x="609600" y="358965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194" y="0"/>
                </a:lnTo>
              </a:path>
            </a:pathLst>
          </a:custGeom>
          <a:ln w="12699">
            <a:solidFill>
              <a:srgbClr val="282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 txBox="1"/>
          <p:nvPr/>
        </p:nvSpPr>
        <p:spPr>
          <a:xfrm>
            <a:off x="592204" y="3698875"/>
            <a:ext cx="37274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同时更新：</a:t>
            </a:r>
            <a:r>
              <a:rPr lang="zh-CN" sz="2400" spc="-5" dirty="0">
                <a:latin typeface="Arial" panose="020B0604020202020204" pitchFamily="34" charset="0"/>
                <a:cs typeface="Calibri" panose="020F0502020204030204"/>
              </a:rPr>
              <a:t>√</a:t>
            </a:r>
            <a:endParaRPr lang="zh-CN" sz="2400" spc="-5" dirty="0">
              <a:latin typeface="Arial" panose="020B0604020202020204" pitchFamily="34" charset="0"/>
              <a:cs typeface="Calibri" panose="020F0502020204030204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702110" y="4226077"/>
            <a:ext cx="2964484" cy="1192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8"/>
          <p:cNvSpPr/>
          <p:nvPr/>
        </p:nvSpPr>
        <p:spPr>
          <a:xfrm>
            <a:off x="4457700" y="3665855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1" y="1904998"/>
                </a:lnTo>
              </a:path>
            </a:pathLst>
          </a:custGeom>
          <a:ln w="12699">
            <a:solidFill>
              <a:srgbClr val="282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9"/>
          <p:cNvSpPr txBox="1"/>
          <p:nvPr/>
        </p:nvSpPr>
        <p:spPr>
          <a:xfrm>
            <a:off x="4783455" y="3698875"/>
            <a:ext cx="29692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独立更新：</a:t>
            </a:r>
            <a:r>
              <a:rPr lang="zh-CN" sz="2400" spc="-5" dirty="0">
                <a:latin typeface="Arial" panose="020B0604020202020204" pitchFamily="34" charset="0"/>
                <a:cs typeface="Calibri" panose="020F0502020204030204"/>
              </a:rPr>
              <a:t>×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893106" y="4226077"/>
            <a:ext cx="2964484" cy="1139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文本框 11"/>
          <p:cNvSpPr txBox="1"/>
          <p:nvPr/>
        </p:nvSpPr>
        <p:spPr>
          <a:xfrm>
            <a:off x="732790" y="1814830"/>
            <a:ext cx="30791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重复直到收敛完成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算法简介</a:t>
            </a:r>
            <a:endParaRPr lang="zh-CN" altLang="en-US" dirty="0" smtClean="0"/>
          </a:p>
        </p:txBody>
      </p:sp>
      <p:sp>
        <p:nvSpPr>
          <p:cNvPr id="5" name="object 2"/>
          <p:cNvSpPr txBox="1"/>
          <p:nvPr/>
        </p:nvSpPr>
        <p:spPr>
          <a:xfrm>
            <a:off x="231139" y="1083309"/>
            <a:ext cx="8628380" cy="456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机器学习</a:t>
            </a:r>
            <a:endParaRPr lang="zh-CN" sz="2400">
              <a:latin typeface="Calibri" panose="020F0502020204030204"/>
              <a:cs typeface="Calibri" panose="020F0502020204030204"/>
            </a:endParaRPr>
          </a:p>
          <a:p>
            <a:pPr marL="631190" indent="-161290">
              <a:lnSpc>
                <a:spcPct val="100000"/>
              </a:lnSpc>
              <a:buChar char="-"/>
              <a:tabLst>
                <a:tab pos="631825" algn="l"/>
              </a:tabLst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源自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AI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31190" indent="-161290">
              <a:lnSpc>
                <a:spcPct val="100000"/>
              </a:lnSpc>
              <a:buChar char="-"/>
              <a:tabLst>
                <a:tab pos="631825" algn="l"/>
              </a:tabLst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计算机新功能</a:t>
            </a:r>
            <a:endParaRPr lang="zh-CN" sz="24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应用场景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31190" indent="-161290">
              <a:lnSpc>
                <a:spcPct val="100000"/>
              </a:lnSpc>
              <a:buChar char="-"/>
              <a:tabLst>
                <a:tab pos="631825" algn="l"/>
              </a:tabLst>
            </a:pPr>
            <a:r>
              <a:rPr lang="zh-CN" sz="2400">
                <a:latin typeface="Calibri" panose="020F0502020204030204"/>
                <a:cs typeface="Calibri" panose="020F0502020204030204"/>
              </a:rPr>
              <a:t>数据挖掘</a:t>
            </a:r>
            <a:endParaRPr lang="zh-CN" sz="240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lang="zh-CN" sz="2400" spc="-15" dirty="0">
                <a:latin typeface="Calibri" panose="020F0502020204030204"/>
                <a:cs typeface="Calibri" panose="020F0502020204030204"/>
              </a:rPr>
              <a:t>源自自动化</a:t>
            </a:r>
            <a:r>
              <a:rPr lang="en-US" altLang="zh-CN" sz="2400" spc="-15" dirty="0">
                <a:latin typeface="Calibri" panose="020F0502020204030204"/>
                <a:cs typeface="Calibri" panose="020F0502020204030204"/>
              </a:rPr>
              <a:t>/</a:t>
            </a:r>
            <a:r>
              <a:rPr lang="zh-CN" altLang="en-US" sz="2400" spc="-15" dirty="0">
                <a:latin typeface="Calibri" panose="020F0502020204030204"/>
                <a:cs typeface="Calibri" panose="020F0502020204030204"/>
              </a:rPr>
              <a:t>网页增长所产生的大数据。</a:t>
            </a:r>
            <a:endParaRPr lang="zh-CN" altLang="en-US" sz="2400" spc="-15" dirty="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如网页点击数据，医疗记录，生物学，工程类等；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-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非</a:t>
            </a:r>
            <a:r>
              <a:rPr lang="zh-CN" sz="2400" spc="-10" dirty="0">
                <a:latin typeface="Calibri" panose="020F0502020204030204"/>
                <a:cs typeface="Calibri" panose="020F0502020204030204"/>
              </a:rPr>
              <a:t>手动控制应用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926465" marR="5080">
              <a:lnSpc>
                <a:spcPct val="100000"/>
              </a:lnSpc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如无人机、手写字体识别、自然语言处理，计算机视觉等。</a:t>
            </a:r>
            <a:endParaRPr lang="zh-CN" sz="2400" spc="-5" dirty="0">
              <a:latin typeface="Calibri" panose="020F0502020204030204"/>
              <a:cs typeface="Calibri" panose="020F0502020204030204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- </a:t>
            </a:r>
            <a:r>
              <a:rPr lang="zh-CN" sz="2400" spc="-10" dirty="0">
                <a:latin typeface="Calibri" panose="020F0502020204030204"/>
                <a:cs typeface="Calibri" panose="020F0502020204030204"/>
                <a:sym typeface="+mn-ea"/>
              </a:rPr>
              <a:t>自主设计</a:t>
            </a:r>
            <a:endParaRPr lang="zh-CN" sz="2400" spc="-10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926465">
              <a:lnSpc>
                <a:spcPct val="100000"/>
              </a:lnSpc>
            </a:pPr>
            <a:r>
              <a:rPr lang="zh-CN" sz="2400" spc="-5" dirty="0">
                <a:latin typeface="Calibri" panose="020F0502020204030204"/>
                <a:cs typeface="Calibri" panose="020F0502020204030204"/>
                <a:sym typeface="+mn-ea"/>
              </a:rPr>
              <a:t>如淘宝，亚马逊等的产品推荐。</a:t>
            </a:r>
            <a:endParaRPr lang="zh-CN" sz="2400" spc="-5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469265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  <a:sym typeface="+mn-ea"/>
              </a:rPr>
              <a:t>- </a:t>
            </a:r>
            <a:r>
              <a:rPr lang="zh-CN" sz="2400" dirty="0">
                <a:latin typeface="Calibri" panose="020F0502020204030204"/>
                <a:cs typeface="Calibri" panose="020F0502020204030204"/>
                <a:sym typeface="+mn-ea"/>
              </a:rPr>
              <a:t>理解人类学习</a:t>
            </a:r>
            <a:r>
              <a:rPr sz="2400" spc="-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  <a:sym typeface="+mn-ea"/>
              </a:rPr>
              <a:t>(</a:t>
            </a:r>
            <a:r>
              <a:rPr lang="zh-CN" sz="2400" spc="-10" dirty="0">
                <a:latin typeface="Calibri" panose="020F0502020204030204"/>
                <a:cs typeface="Calibri" panose="020F0502020204030204"/>
                <a:sym typeface="+mn-ea"/>
              </a:rPr>
              <a:t>大脑</a:t>
            </a:r>
            <a:r>
              <a:rPr sz="2400" spc="-10" dirty="0">
                <a:latin typeface="Calibri" panose="020F0502020204030204"/>
                <a:cs typeface="Calibri" panose="020F0502020204030204"/>
                <a:sym typeface="+mn-ea"/>
              </a:rPr>
              <a:t>, </a:t>
            </a:r>
            <a:r>
              <a:rPr lang="zh-CN" sz="2400" spc="-10" dirty="0">
                <a:latin typeface="Calibri" panose="020F0502020204030204"/>
                <a:cs typeface="Calibri" panose="020F0502020204030204"/>
                <a:sym typeface="+mn-ea"/>
              </a:rPr>
              <a:t>真正的</a:t>
            </a:r>
            <a:r>
              <a:rPr sz="2400" spc="-5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  <a:sym typeface="+mn-ea"/>
              </a:rPr>
              <a:t>AI)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3" name="object 2"/>
          <p:cNvSpPr txBox="1">
            <a:spLocks noGrp="1"/>
          </p:cNvSpPr>
          <p:nvPr/>
        </p:nvSpPr>
        <p:spPr>
          <a:xfrm>
            <a:off x="688340" y="1322006"/>
            <a:ext cx="46545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梯度下降算法</a:t>
            </a:r>
            <a:endParaRPr lang="zh-CN"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960882" y="2194305"/>
            <a:ext cx="3513582" cy="13830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4"/>
          <p:cNvSpPr/>
          <p:nvPr/>
        </p:nvSpPr>
        <p:spPr>
          <a:xfrm>
            <a:off x="4981549" y="2693413"/>
            <a:ext cx="2790850" cy="612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文本框 11"/>
          <p:cNvSpPr txBox="1"/>
          <p:nvPr/>
        </p:nvSpPr>
        <p:spPr>
          <a:xfrm>
            <a:off x="948055" y="2101850"/>
            <a:ext cx="327152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重复直到收敛完成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4909820" y="2686685"/>
            <a:ext cx="3271520" cy="70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j=0 </a:t>
            </a:r>
            <a:r>
              <a:rPr lang="zh-CN" altLang="en-US" sz="2000"/>
              <a:t>和</a:t>
            </a:r>
            <a:r>
              <a:rPr lang="en-US" altLang="zh-CN" sz="2000"/>
              <a:t>j=1 </a:t>
            </a:r>
            <a:r>
              <a:rPr lang="zh-CN" altLang="en-US" sz="2000"/>
              <a:t>同时更新）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847090" y="3970655"/>
            <a:ext cx="5741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其中：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000">
                <a:latin typeface="Arial" panose="020B0604020202020204" pitchFamily="34" charset="0"/>
              </a:rPr>
              <a:t>α </a:t>
            </a:r>
            <a:r>
              <a:rPr lang="zh-CN" altLang="en-US" sz="2000">
                <a:latin typeface="Arial" panose="020B0604020202020204" pitchFamily="34" charset="0"/>
              </a:rPr>
              <a:t>是学习率；</a:t>
            </a:r>
            <a:endParaRPr lang="zh-CN" altLang="en-US" sz="200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200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 sz="200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000">
                <a:latin typeface="Arial" panose="020B0604020202020204" pitchFamily="34" charset="0"/>
              </a:rPr>
              <a:t>                  偏微分；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aphicFrame>
        <p:nvGraphicFramePr>
          <p:cNvPr id="6" name="对象 -2147482624"/>
          <p:cNvGraphicFramePr>
            <a:graphicFrameLocks noChangeAspect="1"/>
          </p:cNvGraphicFramePr>
          <p:nvPr/>
        </p:nvGraphicFramePr>
        <p:xfrm>
          <a:off x="1215390" y="4980940"/>
          <a:ext cx="118173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74065" imgH="405765" progId="Equation.KSEE3">
                  <p:embed/>
                </p:oleObj>
              </mc:Choice>
              <mc:Fallback>
                <p:oleObj name="" r:id="rId3" imgW="774065" imgH="4057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5390" y="4980940"/>
                        <a:ext cx="1181735" cy="619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2044700" y="1044575"/>
            <a:ext cx="4563745" cy="2774315"/>
            <a:chOff x="960" y="3614"/>
            <a:chExt cx="4679" cy="3417"/>
          </a:xfrm>
        </p:grpSpPr>
        <p:sp>
          <p:nvSpPr>
            <p:cNvPr id="3" name="object 2"/>
            <p:cNvSpPr/>
            <p:nvPr/>
          </p:nvSpPr>
          <p:spPr>
            <a:xfrm>
              <a:off x="1320" y="3661"/>
              <a:ext cx="0" cy="3371"/>
            </a:xfrm>
            <a:custGeom>
              <a:avLst/>
              <a:gdLst/>
              <a:ahLst/>
              <a:cxnLst/>
              <a:rect l="l" t="t" r="r" b="b"/>
              <a:pathLst>
                <a:path h="2140585">
                  <a:moveTo>
                    <a:pt x="0" y="214035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" name="object 3"/>
            <p:cNvSpPr/>
            <p:nvPr/>
          </p:nvSpPr>
          <p:spPr>
            <a:xfrm>
              <a:off x="1140" y="3614"/>
              <a:ext cx="360" cy="25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5" name="object 4"/>
            <p:cNvSpPr/>
            <p:nvPr/>
          </p:nvSpPr>
          <p:spPr>
            <a:xfrm>
              <a:off x="960" y="6672"/>
              <a:ext cx="4634" cy="0"/>
            </a:xfrm>
            <a:custGeom>
              <a:avLst/>
              <a:gdLst/>
              <a:ahLst/>
              <a:cxnLst/>
              <a:rect l="l" t="t" r="r" b="b"/>
              <a:pathLst>
                <a:path w="2942590">
                  <a:moveTo>
                    <a:pt x="0" y="0"/>
                  </a:moveTo>
                  <a:lnTo>
                    <a:pt x="294203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" name="object 5"/>
            <p:cNvSpPr/>
            <p:nvPr/>
          </p:nvSpPr>
          <p:spPr>
            <a:xfrm>
              <a:off x="5383" y="6492"/>
              <a:ext cx="257" cy="3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</p:grpSp>
      <p:sp>
        <p:nvSpPr>
          <p:cNvPr id="8" name="弧形 7"/>
          <p:cNvSpPr/>
          <p:nvPr/>
        </p:nvSpPr>
        <p:spPr>
          <a:xfrm rot="16200000">
            <a:off x="2320925" y="-292100"/>
            <a:ext cx="4468495" cy="2760980"/>
          </a:xfrm>
          <a:prstGeom prst="arc">
            <a:avLst>
              <a:gd name="adj1" fmla="val 5196556"/>
              <a:gd name="adj2" fmla="val 16296449"/>
            </a:avLst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9605" y="3724910"/>
            <a:ext cx="53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Arial" panose="020B0604020202020204" pitchFamily="34" charset="0"/>
              </a:rPr>
              <a:t>θ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350" y="1065530"/>
            <a:ext cx="791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J(</a:t>
            </a:r>
            <a:r>
              <a:rPr lang="en-US" altLang="zh-CN" sz="2800">
                <a:latin typeface="Arial" panose="020B0604020202020204" pitchFamily="34" charset="0"/>
              </a:rPr>
              <a:t>θ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3385185" y="185864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27345" y="185864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>
            <a:off x="2991485" y="1170940"/>
            <a:ext cx="716915" cy="19697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>
          <a:xfrm flipH="1">
            <a:off x="5508625" y="1124585"/>
            <a:ext cx="647700" cy="18002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对象 -2147482624"/>
          <p:cNvGraphicFramePr>
            <a:graphicFrameLocks noChangeAspect="1"/>
          </p:cNvGraphicFramePr>
          <p:nvPr/>
        </p:nvGraphicFramePr>
        <p:xfrm>
          <a:off x="2571750" y="4246880"/>
          <a:ext cx="256476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091565" imgH="393700" progId="Equation.KSEE3">
                  <p:embed/>
                </p:oleObj>
              </mc:Choice>
              <mc:Fallback>
                <p:oleObj name="" r:id="rId3" imgW="1091565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0" y="4246880"/>
                        <a:ext cx="2564765" cy="925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320290" y="5330825"/>
            <a:ext cx="3615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A: </a:t>
            </a:r>
            <a:r>
              <a:rPr lang="zh-CN" altLang="en-US"/>
              <a:t>偏微分部分</a:t>
            </a:r>
            <a:r>
              <a:rPr lang="en-US" altLang="zh-CN"/>
              <a:t>&lt;0,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θ更新增大；</a:t>
            </a:r>
            <a:endParaRPr lang="zh-CN" altLang="en-US">
              <a:latin typeface="Arial" panose="020B0604020202020204" pitchFamily="34" charset="0"/>
              <a:sym typeface="+mn-ea"/>
            </a:endParaRPr>
          </a:p>
          <a:p>
            <a:r>
              <a:rPr lang="en-US" altLang="zh-CN"/>
              <a:t>B: </a:t>
            </a:r>
            <a:r>
              <a:rPr lang="zh-CN" altLang="en-US"/>
              <a:t>偏微分部分</a:t>
            </a:r>
            <a:r>
              <a:rPr lang="en-US" altLang="zh-CN"/>
              <a:t>&gt;0,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θ更新减小；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580380" y="1838325"/>
            <a:ext cx="511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×</a:t>
            </a:r>
            <a:endParaRPr lang="zh-CN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94355" y="1894840"/>
            <a:ext cx="511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×</a:t>
            </a:r>
            <a:endParaRPr lang="zh-CN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2550160" cy="762000"/>
          </a:xfrm>
        </p:spPr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5871845" y="1607322"/>
            <a:ext cx="0" cy="2140585"/>
          </a:xfrm>
          <a:custGeom>
            <a:avLst/>
            <a:gdLst/>
            <a:ahLst/>
            <a:cxnLst/>
            <a:rect l="l" t="t" r="r" b="b"/>
            <a:pathLst>
              <a:path h="2140585">
                <a:moveTo>
                  <a:pt x="0" y="214035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5757621" y="1577568"/>
            <a:ext cx="228447" cy="1630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5643245" y="3519081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03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8452013" y="3404854"/>
            <a:ext cx="163031" cy="2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5871845" y="4008981"/>
            <a:ext cx="0" cy="2140585"/>
          </a:xfrm>
          <a:custGeom>
            <a:avLst/>
            <a:gdLst/>
            <a:ahLst/>
            <a:cxnLst/>
            <a:rect l="l" t="t" r="r" b="b"/>
            <a:pathLst>
              <a:path h="2140585">
                <a:moveTo>
                  <a:pt x="0" y="214035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5757621" y="3979227"/>
            <a:ext cx="228447" cy="163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5643245" y="5920740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03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452013" y="5806518"/>
            <a:ext cx="163031" cy="22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089317" y="3634742"/>
            <a:ext cx="249134" cy="2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7089317" y="6045098"/>
            <a:ext cx="249134" cy="2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690245" y="1249743"/>
            <a:ext cx="2816352" cy="6743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>
            <a:spLocks noGrp="1"/>
          </p:cNvSpPr>
          <p:nvPr/>
        </p:nvSpPr>
        <p:spPr>
          <a:xfrm>
            <a:off x="616585" y="2826829"/>
            <a:ext cx="344868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2000" dirty="0">
                <a:solidFill>
                  <a:srgbClr val="000000"/>
                </a:solidFill>
              </a:rPr>
              <a:t>如果</a:t>
            </a:r>
            <a:r>
              <a:rPr sz="2000" dirty="0">
                <a:solidFill>
                  <a:srgbClr val="000000"/>
                </a:solidFill>
              </a:rPr>
              <a:t> α </a:t>
            </a:r>
            <a:r>
              <a:rPr lang="zh-CN" sz="2000" dirty="0">
                <a:solidFill>
                  <a:srgbClr val="000000"/>
                </a:solidFill>
              </a:rPr>
              <a:t>太小，梯度下降太慢，耗时太长；</a:t>
            </a:r>
            <a:endParaRPr sz="2000"/>
          </a:p>
        </p:txBody>
      </p:sp>
      <p:sp>
        <p:nvSpPr>
          <p:cNvPr id="15" name="object 14"/>
          <p:cNvSpPr txBox="1"/>
          <p:nvPr/>
        </p:nvSpPr>
        <p:spPr>
          <a:xfrm>
            <a:off x="616585" y="4582160"/>
            <a:ext cx="371475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2000" dirty="0">
                <a:latin typeface="Calibri" panose="020F0502020204030204"/>
                <a:cs typeface="Calibri" panose="020F0502020204030204"/>
              </a:rPr>
              <a:t>如果</a:t>
            </a:r>
            <a:r>
              <a:rPr sz="2000" dirty="0">
                <a:latin typeface="Calibri" panose="020F0502020204030204"/>
                <a:cs typeface="Calibri" panose="020F0502020204030204"/>
              </a:rPr>
              <a:t>α 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太大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lang="zh-CN" sz="2000" spc="-5" dirty="0">
                <a:latin typeface="Calibri" panose="020F0502020204030204"/>
                <a:cs typeface="Calibri" panose="020F0502020204030204"/>
              </a:rPr>
              <a:t>梯度下降将不收敛甚至发散，不能到达成本函数最小值附近；</a:t>
            </a:r>
            <a:endParaRPr lang="zh-CN" sz="20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30880" y="564074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6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文本框 15"/>
          <p:cNvSpPr txBox="1"/>
          <p:nvPr/>
        </p:nvSpPr>
        <p:spPr>
          <a:xfrm>
            <a:off x="4819650" y="1567815"/>
            <a:ext cx="963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J(</a:t>
            </a:r>
            <a:r>
              <a:rPr lang="en-US" altLang="zh-CN" sz="2800">
                <a:latin typeface="Arial" panose="020B0604020202020204" pitchFamily="34" charset="0"/>
              </a:rPr>
              <a:t>θ</a:t>
            </a:r>
            <a:r>
              <a:rPr lang="en-US" altLang="zh-CN" sz="2800" baseline="-25000">
                <a:latin typeface="Arial" panose="020B0604020202020204" pitchFamily="34" charset="0"/>
              </a:rPr>
              <a:t>1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17" name="文本框 16"/>
          <p:cNvSpPr txBox="1"/>
          <p:nvPr/>
        </p:nvSpPr>
        <p:spPr>
          <a:xfrm>
            <a:off x="4794250" y="3916045"/>
            <a:ext cx="963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J(</a:t>
            </a:r>
            <a:r>
              <a:rPr lang="en-US" altLang="zh-CN" sz="2800">
                <a:latin typeface="Arial" panose="020B0604020202020204" pitchFamily="34" charset="0"/>
              </a:rPr>
              <a:t>θ</a:t>
            </a:r>
            <a:r>
              <a:rPr lang="en-US" altLang="zh-CN" sz="2800" baseline="-25000">
                <a:latin typeface="Arial" panose="020B0604020202020204" pitchFamily="34" charset="0"/>
              </a:rPr>
              <a:t>1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18" name="弧形 17"/>
          <p:cNvSpPr/>
          <p:nvPr/>
        </p:nvSpPr>
        <p:spPr>
          <a:xfrm rot="16200000">
            <a:off x="5452110" y="817880"/>
            <a:ext cx="3404870" cy="1769745"/>
          </a:xfrm>
          <a:prstGeom prst="arc">
            <a:avLst>
              <a:gd name="adj1" fmla="val 5196556"/>
              <a:gd name="adj2" fmla="val 162964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6216650" y="184467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6216650" y="226123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 184"/>
          <p:cNvSpPr/>
          <p:nvPr/>
        </p:nvSpPr>
        <p:spPr>
          <a:xfrm>
            <a:off x="6360795" y="260540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 184"/>
          <p:cNvSpPr/>
          <p:nvPr/>
        </p:nvSpPr>
        <p:spPr>
          <a:xfrm>
            <a:off x="6504940" y="291084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 184"/>
          <p:cNvSpPr/>
          <p:nvPr/>
        </p:nvSpPr>
        <p:spPr>
          <a:xfrm>
            <a:off x="6720205" y="318833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 184"/>
          <p:cNvSpPr/>
          <p:nvPr/>
        </p:nvSpPr>
        <p:spPr>
          <a:xfrm>
            <a:off x="6937375" y="333248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184" idx="4"/>
          </p:cNvCxnSpPr>
          <p:nvPr/>
        </p:nvCxnSpPr>
        <p:spPr>
          <a:xfrm>
            <a:off x="6289040" y="1988820"/>
            <a:ext cx="11430" cy="28765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直接箭头连接符 28"/>
          <p:cNvCxnSpPr/>
          <p:nvPr/>
        </p:nvCxnSpPr>
        <p:spPr>
          <a:xfrm>
            <a:off x="6300470" y="2405380"/>
            <a:ext cx="71755" cy="30353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>
            <a:off x="6431915" y="2749550"/>
            <a:ext cx="84455" cy="17526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>
            <a:endCxn id="24" idx="2"/>
          </p:cNvCxnSpPr>
          <p:nvPr/>
        </p:nvCxnSpPr>
        <p:spPr>
          <a:xfrm>
            <a:off x="6571615" y="3044825"/>
            <a:ext cx="148590" cy="21590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直接箭头连接符 31"/>
          <p:cNvCxnSpPr>
            <a:endCxn id="25" idx="3"/>
          </p:cNvCxnSpPr>
          <p:nvPr/>
        </p:nvCxnSpPr>
        <p:spPr>
          <a:xfrm>
            <a:off x="6876415" y="3284855"/>
            <a:ext cx="81915" cy="17081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直接连接符 33"/>
          <p:cNvCxnSpPr/>
          <p:nvPr/>
        </p:nvCxnSpPr>
        <p:spPr>
          <a:xfrm flipV="1">
            <a:off x="170180" y="3932555"/>
            <a:ext cx="8866505" cy="139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35" name="弧形 34"/>
          <p:cNvSpPr/>
          <p:nvPr/>
        </p:nvSpPr>
        <p:spPr>
          <a:xfrm rot="16200000">
            <a:off x="5412105" y="3218815"/>
            <a:ext cx="3404870" cy="1769745"/>
          </a:xfrm>
          <a:prstGeom prst="arc">
            <a:avLst>
              <a:gd name="adj1" fmla="val 5196556"/>
              <a:gd name="adj2" fmla="val 162964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 184"/>
          <p:cNvSpPr/>
          <p:nvPr/>
        </p:nvSpPr>
        <p:spPr>
          <a:xfrm>
            <a:off x="6144895" y="414210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 184"/>
          <p:cNvSpPr/>
          <p:nvPr/>
        </p:nvSpPr>
        <p:spPr>
          <a:xfrm>
            <a:off x="7855585" y="458216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 184"/>
          <p:cNvSpPr/>
          <p:nvPr/>
        </p:nvSpPr>
        <p:spPr>
          <a:xfrm>
            <a:off x="6320790" y="500634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" name=" 184"/>
          <p:cNvSpPr/>
          <p:nvPr/>
        </p:nvSpPr>
        <p:spPr>
          <a:xfrm>
            <a:off x="7594600" y="537400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 184"/>
          <p:cNvSpPr/>
          <p:nvPr/>
        </p:nvSpPr>
        <p:spPr>
          <a:xfrm>
            <a:off x="6680200" y="558927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>
            <a:endCxn id="39" idx="2"/>
          </p:cNvCxnSpPr>
          <p:nvPr/>
        </p:nvCxnSpPr>
        <p:spPr>
          <a:xfrm flipV="1">
            <a:off x="6876415" y="5446395"/>
            <a:ext cx="718185" cy="14287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直接箭头连接符 45"/>
          <p:cNvCxnSpPr>
            <a:stCxn id="39" idx="1"/>
            <a:endCxn id="38" idx="6"/>
          </p:cNvCxnSpPr>
          <p:nvPr/>
        </p:nvCxnSpPr>
        <p:spPr>
          <a:xfrm flipH="1" flipV="1">
            <a:off x="6464935" y="5078730"/>
            <a:ext cx="1150620" cy="31623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>
          <a:xfrm flipV="1">
            <a:off x="6516370" y="4725035"/>
            <a:ext cx="1224280" cy="28829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直接箭头连接符 47"/>
          <p:cNvCxnSpPr>
            <a:stCxn id="37" idx="1"/>
          </p:cNvCxnSpPr>
          <p:nvPr/>
        </p:nvCxnSpPr>
        <p:spPr>
          <a:xfrm flipH="1" flipV="1">
            <a:off x="6300470" y="4293235"/>
            <a:ext cx="1576070" cy="30988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梯度下降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579949" y="1854842"/>
            <a:ext cx="3077654" cy="7398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 txBox="1"/>
          <p:nvPr/>
        </p:nvSpPr>
        <p:spPr>
          <a:xfrm>
            <a:off x="523340" y="3083064"/>
            <a:ext cx="3783329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我们进行局部寻优过程中，梯度下降步幅会在逐次迭代过程中自动缩小，所以期间无须减小学习率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α </a:t>
            </a:r>
            <a:r>
              <a:rPr lang="zh-CN" sz="2400" dirty="0">
                <a:latin typeface="Calibri" panose="020F0502020204030204"/>
                <a:cs typeface="Calibri" panose="020F0502020204030204"/>
              </a:rPr>
              <a:t>值实现梯度下降步幅。</a:t>
            </a:r>
            <a:endParaRPr lang="zh-CN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037582" y="1949848"/>
            <a:ext cx="0" cy="2937510"/>
          </a:xfrm>
          <a:custGeom>
            <a:avLst/>
            <a:gdLst/>
            <a:ahLst/>
            <a:cxnLst/>
            <a:rect l="l" t="t" r="r" b="b"/>
            <a:pathLst>
              <a:path h="2937510">
                <a:moveTo>
                  <a:pt x="0" y="2937277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/>
          <p:nvPr/>
        </p:nvSpPr>
        <p:spPr>
          <a:xfrm>
            <a:off x="4923358" y="1920087"/>
            <a:ext cx="228447" cy="16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4861496" y="4658526"/>
            <a:ext cx="3629025" cy="0"/>
          </a:xfrm>
          <a:custGeom>
            <a:avLst/>
            <a:gdLst/>
            <a:ahLst/>
            <a:cxnLst/>
            <a:rect l="l" t="t" r="r" b="b"/>
            <a:pathLst>
              <a:path w="3629025">
                <a:moveTo>
                  <a:pt x="0" y="0"/>
                </a:moveTo>
                <a:lnTo>
                  <a:pt x="362863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8"/>
          <p:cNvSpPr/>
          <p:nvPr/>
        </p:nvSpPr>
        <p:spPr>
          <a:xfrm>
            <a:off x="8356866" y="4544304"/>
            <a:ext cx="163029" cy="228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9"/>
          <p:cNvSpPr/>
          <p:nvPr/>
        </p:nvSpPr>
        <p:spPr>
          <a:xfrm>
            <a:off x="6735356" y="4770551"/>
            <a:ext cx="184707" cy="208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0"/>
          <p:cNvSpPr/>
          <p:nvPr/>
        </p:nvSpPr>
        <p:spPr>
          <a:xfrm>
            <a:off x="4419600" y="2997835"/>
            <a:ext cx="530351" cy="245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弧形 17"/>
          <p:cNvSpPr/>
          <p:nvPr/>
        </p:nvSpPr>
        <p:spPr>
          <a:xfrm rot="16200000">
            <a:off x="4457700" y="798830"/>
            <a:ext cx="4777105" cy="2876550"/>
          </a:xfrm>
          <a:prstGeom prst="arc">
            <a:avLst>
              <a:gd name="adj1" fmla="val 5196556"/>
              <a:gd name="adj2" fmla="val 162964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" name=" 184"/>
          <p:cNvSpPr/>
          <p:nvPr/>
        </p:nvSpPr>
        <p:spPr>
          <a:xfrm>
            <a:off x="5335905" y="222440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5480050" y="324294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5711190" y="3742690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 184"/>
          <p:cNvSpPr/>
          <p:nvPr/>
        </p:nvSpPr>
        <p:spPr>
          <a:xfrm>
            <a:off x="5915660" y="408876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6131560" y="430466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436235" y="2420620"/>
            <a:ext cx="116205" cy="82232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>
          <a:xfrm>
            <a:off x="5594985" y="3387090"/>
            <a:ext cx="128905" cy="330200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>
            <a:off x="5786755" y="3886835"/>
            <a:ext cx="153670" cy="26225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箭头连接符 25"/>
          <p:cNvCxnSpPr/>
          <p:nvPr/>
        </p:nvCxnSpPr>
        <p:spPr>
          <a:xfrm>
            <a:off x="6012180" y="4220845"/>
            <a:ext cx="144145" cy="144145"/>
          </a:xfrm>
          <a:prstGeom prst="straightConnector1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 184"/>
          <p:cNvSpPr/>
          <p:nvPr/>
        </p:nvSpPr>
        <p:spPr>
          <a:xfrm>
            <a:off x="6287770" y="4399915"/>
            <a:ext cx="144145" cy="1441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  <p:sp>
        <p:nvSpPr>
          <p:cNvPr id="3" name="object 2"/>
          <p:cNvSpPr txBox="1"/>
          <p:nvPr/>
        </p:nvSpPr>
        <p:spPr>
          <a:xfrm>
            <a:off x="1105535" y="1704340"/>
            <a:ext cx="20815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latin typeface="Calibri" panose="020F0502020204030204"/>
                <a:cs typeface="Calibri" panose="020F0502020204030204"/>
              </a:rPr>
              <a:t>梯度下降算法</a:t>
            </a:r>
            <a:endParaRPr lang="zh-CN"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13690" y="2509520"/>
            <a:ext cx="3513582" cy="19156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/>
          <p:nvPr/>
        </p:nvSpPr>
        <p:spPr>
          <a:xfrm>
            <a:off x="4753863" y="2584195"/>
            <a:ext cx="2201418" cy="30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 txBox="1">
            <a:spLocks noGrp="1"/>
          </p:cNvSpPr>
          <p:nvPr/>
        </p:nvSpPr>
        <p:spPr>
          <a:xfrm>
            <a:off x="5018405" y="1699895"/>
            <a:ext cx="19469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>
                <a:solidFill>
                  <a:schemeClr val="tx1"/>
                </a:solidFill>
                <a:ea typeface="+mn-ea"/>
              </a:rPr>
              <a:t>线性回归模型</a:t>
            </a:r>
            <a:endParaRPr lang="zh-CN" sz="240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525263" y="3347716"/>
            <a:ext cx="4246626" cy="596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 flipH="1">
            <a:off x="4303395" y="1571625"/>
            <a:ext cx="76200" cy="3159760"/>
          </a:xfrm>
          <a:custGeom>
            <a:avLst/>
            <a:gdLst/>
            <a:ahLst/>
            <a:cxnLst/>
            <a:rect l="l" t="t" r="r" b="b"/>
            <a:pathLst>
              <a:path h="3962400">
                <a:moveTo>
                  <a:pt x="0" y="0"/>
                </a:moveTo>
                <a:lnTo>
                  <a:pt x="1" y="396239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文本框 8"/>
          <p:cNvSpPr txBox="1"/>
          <p:nvPr/>
        </p:nvSpPr>
        <p:spPr>
          <a:xfrm>
            <a:off x="314325" y="2437765"/>
            <a:ext cx="324040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重复直至完成收敛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  <p:sp>
        <p:nvSpPr>
          <p:cNvPr id="16" name="object 2"/>
          <p:cNvSpPr/>
          <p:nvPr/>
        </p:nvSpPr>
        <p:spPr>
          <a:xfrm>
            <a:off x="709551" y="1393190"/>
            <a:ext cx="1915667" cy="7178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3"/>
          <p:cNvSpPr/>
          <p:nvPr/>
        </p:nvSpPr>
        <p:spPr>
          <a:xfrm>
            <a:off x="709551" y="3875696"/>
            <a:ext cx="2836926" cy="406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4"/>
          <p:cNvSpPr/>
          <p:nvPr/>
        </p:nvSpPr>
        <p:spPr>
          <a:xfrm>
            <a:off x="709551" y="4737100"/>
            <a:ext cx="2852775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639185" y="3643630"/>
          <a:ext cx="288036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4" imgW="1435100" imgH="431800" progId="Equation.KSEE3">
                  <p:embed/>
                </p:oleObj>
              </mc:Choice>
              <mc:Fallback>
                <p:oleObj name="" r:id="rId4" imgW="1435100" imgH="4318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185" y="3643630"/>
                        <a:ext cx="288036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630295" y="4504690"/>
          <a:ext cx="327469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6" imgW="1739900" imgH="431800" progId="Equation.KSEE3">
                  <p:embed/>
                </p:oleObj>
              </mc:Choice>
              <mc:Fallback>
                <p:oleObj name="" r:id="rId6" imgW="1739900" imgH="4318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0295" y="4504690"/>
                        <a:ext cx="327469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2366645" y="1421765"/>
            <a:ext cx="5492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2322195" y="1190625"/>
          <a:ext cx="4665345" cy="216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1917065" imgH="889000" progId="Equation.KSEE3">
                  <p:embed/>
                </p:oleObj>
              </mc:Choice>
              <mc:Fallback>
                <p:oleObj name="" r:id="rId8" imgW="1917065" imgH="889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2195" y="1190625"/>
                        <a:ext cx="4665345" cy="2163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  <p:sp>
        <p:nvSpPr>
          <p:cNvPr id="3" name="object 2"/>
          <p:cNvSpPr txBox="1">
            <a:spLocks noGrp="1"/>
          </p:cNvSpPr>
          <p:nvPr/>
        </p:nvSpPr>
        <p:spPr>
          <a:xfrm>
            <a:off x="459740" y="1407096"/>
            <a:ext cx="40760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梯度下降算法完整版</a:t>
            </a:r>
            <a:endParaRPr lang="zh-CN" sz="2800" b="1" spc="-5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457200" y="2281682"/>
            <a:ext cx="5454396" cy="21168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4"/>
          <p:cNvSpPr txBox="1"/>
          <p:nvPr/>
        </p:nvSpPr>
        <p:spPr>
          <a:xfrm>
            <a:off x="5998845" y="3013710"/>
            <a:ext cx="2918460" cy="3911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508000" marR="501015" algn="l">
              <a:lnSpc>
                <a:spcPts val="2800"/>
              </a:lnSpc>
              <a:spcBef>
                <a:spcPts val="260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同时更新     和</a:t>
            </a:r>
            <a:endParaRPr lang="zh-CN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772399" y="3092993"/>
            <a:ext cx="284815" cy="31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/>
          <p:nvPr/>
        </p:nvSpPr>
        <p:spPr>
          <a:xfrm>
            <a:off x="8479472" y="3117841"/>
            <a:ext cx="273965" cy="309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6172199" y="2688590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0"/>
                </a:moveTo>
                <a:lnTo>
                  <a:pt x="29660" y="997"/>
                </a:lnTo>
                <a:lnTo>
                  <a:pt x="53881" y="3719"/>
                </a:lnTo>
                <a:lnTo>
                  <a:pt x="70211" y="7755"/>
                </a:lnTo>
                <a:lnTo>
                  <a:pt x="76199" y="12698"/>
                </a:lnTo>
                <a:lnTo>
                  <a:pt x="76199" y="596900"/>
                </a:lnTo>
                <a:lnTo>
                  <a:pt x="82188" y="601843"/>
                </a:lnTo>
                <a:lnTo>
                  <a:pt x="98518" y="605880"/>
                </a:lnTo>
                <a:lnTo>
                  <a:pt x="122739" y="608601"/>
                </a:lnTo>
                <a:lnTo>
                  <a:pt x="152400" y="609599"/>
                </a:lnTo>
                <a:lnTo>
                  <a:pt x="122739" y="610597"/>
                </a:lnTo>
                <a:lnTo>
                  <a:pt x="98518" y="613319"/>
                </a:lnTo>
                <a:lnTo>
                  <a:pt x="82188" y="617355"/>
                </a:lnTo>
                <a:lnTo>
                  <a:pt x="76199" y="622298"/>
                </a:lnTo>
                <a:lnTo>
                  <a:pt x="76199" y="1206499"/>
                </a:lnTo>
                <a:lnTo>
                  <a:pt x="70211" y="1211440"/>
                </a:lnTo>
                <a:lnTo>
                  <a:pt x="53881" y="1215477"/>
                </a:lnTo>
                <a:lnTo>
                  <a:pt x="29660" y="1218200"/>
                </a:lnTo>
                <a:lnTo>
                  <a:pt x="0" y="1219199"/>
                </a:lnTo>
              </a:path>
            </a:pathLst>
          </a:custGeom>
          <a:ln w="9524">
            <a:solidFill>
              <a:srgbClr val="282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文本框 8"/>
          <p:cNvSpPr txBox="1"/>
          <p:nvPr/>
        </p:nvSpPr>
        <p:spPr>
          <a:xfrm>
            <a:off x="344805" y="2186305"/>
            <a:ext cx="34347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重复直至收敛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7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机器学习定义</a:t>
            </a:r>
            <a:endParaRPr lang="zh-CN" altLang="en-US" dirty="0" smtClean="0"/>
          </a:p>
        </p:txBody>
      </p:sp>
      <p:sp>
        <p:nvSpPr>
          <p:cNvPr id="8" name="object 2"/>
          <p:cNvSpPr txBox="1"/>
          <p:nvPr/>
        </p:nvSpPr>
        <p:spPr>
          <a:xfrm>
            <a:off x="840739" y="1571751"/>
            <a:ext cx="7472680" cy="339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Arthur Samuel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(1959). </a:t>
            </a:r>
            <a:endParaRPr sz="2800" spc="-5" dirty="0">
              <a:latin typeface="Calibri" panose="020F0502020204030204"/>
              <a:cs typeface="Calibri" panose="020F0502020204030204"/>
            </a:endParaRPr>
          </a:p>
          <a:p>
            <a:pPr marL="469900" marR="5080" lvl="1" indent="0">
              <a:lnSpc>
                <a:spcPts val="3020"/>
              </a:lnSpc>
              <a:spcBef>
                <a:spcPts val="480"/>
              </a:spcBef>
              <a:buFont typeface="Arial" panose="020B0604020202020204"/>
              <a:buNone/>
              <a:tabLst>
                <a:tab pos="354965" algn="l"/>
                <a:tab pos="355600" algn="l"/>
              </a:tabLst>
            </a:pPr>
            <a:r>
              <a:rPr lang="zh-CN" sz="2800" spc="-10" dirty="0">
                <a:latin typeface="Calibri" panose="020F0502020204030204"/>
                <a:cs typeface="Calibri" panose="020F0502020204030204"/>
              </a:rPr>
              <a:t>机器学习是这样一个研究领域：赋予计算机在无确切编程指令情况下的学习能力；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423545" indent="-342900">
              <a:lnSpc>
                <a:spcPts val="302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90" dirty="0">
                <a:latin typeface="Calibri" panose="020F0502020204030204"/>
                <a:cs typeface="Calibri" panose="020F0502020204030204"/>
              </a:rPr>
              <a:t>Tom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Mitchell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(1998) </a:t>
            </a:r>
            <a:endParaRPr sz="2800" spc="-10" dirty="0">
              <a:latin typeface="Calibri" panose="020F0502020204030204"/>
              <a:cs typeface="Calibri" panose="020F0502020204030204"/>
            </a:endParaRPr>
          </a:p>
          <a:p>
            <a:pPr marL="469900" marR="423545" lvl="1" indent="0">
              <a:lnSpc>
                <a:spcPts val="3020"/>
              </a:lnSpc>
              <a:spcBef>
                <a:spcPts val="680"/>
              </a:spcBef>
              <a:buFont typeface="Arial" panose="020B0604020202020204"/>
              <a:buNone/>
              <a:tabLst>
                <a:tab pos="354965" algn="l"/>
                <a:tab pos="355600" algn="l"/>
              </a:tabLst>
            </a:pPr>
            <a:r>
              <a:rPr lang="zh-CN" sz="2800" spc="-10" dirty="0">
                <a:latin typeface="Calibri" panose="020F0502020204030204"/>
                <a:cs typeface="Calibri" panose="020F0502020204030204"/>
              </a:rPr>
              <a:t>提出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学习问题:一个计算机程序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基于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某些任务T和性能测量P，从经验E中学习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；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如果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这个计算机程序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在T上的表现，用P来衡量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矫正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，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那么它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就会随着经验的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增加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而</a:t>
            </a:r>
            <a:r>
              <a:rPr lang="zh-CN" sz="2800" spc="-10" dirty="0">
                <a:latin typeface="Calibri" panose="020F0502020204030204"/>
                <a:cs typeface="Calibri" panose="020F0502020204030204"/>
              </a:rPr>
              <a:t>实现性能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提高。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5625" y="1942446"/>
            <a:ext cx="3990106" cy="3061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1976" y="1942446"/>
            <a:ext cx="3869416" cy="306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3048" y="1066800"/>
            <a:ext cx="678942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468945"/>
            <a:ext cx="8705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(for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ﬁxed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0350" y="1468945"/>
            <a:ext cx="21164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, this is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function of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x)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9567" y="1524001"/>
            <a:ext cx="519390" cy="22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0786" y="1066800"/>
            <a:ext cx="1076704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07050" y="1468945"/>
            <a:ext cx="259969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(function of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parameters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25" y="1468945"/>
            <a:ext cx="952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0552" y="1524000"/>
            <a:ext cx="515721" cy="219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线性回归的梯度下降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多元线性回归</a:t>
            </a:r>
            <a:endParaRPr lang="zh-CN" altLang="en-US" dirty="0" smtClean="0"/>
          </a:p>
        </p:txBody>
      </p:sp>
      <p:sp>
        <p:nvSpPr>
          <p:cNvPr id="13" name="object 2"/>
          <p:cNvSpPr/>
          <p:nvPr/>
        </p:nvSpPr>
        <p:spPr>
          <a:xfrm>
            <a:off x="1995161" y="1729117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3"/>
          <p:cNvSpPr/>
          <p:nvPr/>
        </p:nvSpPr>
        <p:spPr>
          <a:xfrm>
            <a:off x="3138162" y="1729117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4"/>
          <p:cNvSpPr/>
          <p:nvPr/>
        </p:nvSpPr>
        <p:spPr>
          <a:xfrm>
            <a:off x="4281162" y="1729117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5"/>
          <p:cNvSpPr/>
          <p:nvPr/>
        </p:nvSpPr>
        <p:spPr>
          <a:xfrm>
            <a:off x="5728963" y="1729117"/>
            <a:ext cx="0" cy="2209800"/>
          </a:xfrm>
          <a:custGeom>
            <a:avLst/>
            <a:gdLst/>
            <a:ahLst/>
            <a:cxnLst/>
            <a:rect l="l" t="t" r="r" b="b"/>
            <a:pathLst>
              <a:path h="2209800">
                <a:moveTo>
                  <a:pt x="0" y="0"/>
                </a:moveTo>
                <a:lnTo>
                  <a:pt x="0" y="22098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6"/>
          <p:cNvSpPr/>
          <p:nvPr/>
        </p:nvSpPr>
        <p:spPr>
          <a:xfrm>
            <a:off x="852161" y="2529218"/>
            <a:ext cx="6401435" cy="0"/>
          </a:xfrm>
          <a:custGeom>
            <a:avLst/>
            <a:gdLst/>
            <a:ahLst/>
            <a:cxnLst/>
            <a:rect l="l" t="t" r="r" b="b"/>
            <a:pathLst>
              <a:path w="6401434">
                <a:moveTo>
                  <a:pt x="0" y="0"/>
                </a:moveTo>
                <a:lnTo>
                  <a:pt x="64008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7"/>
          <p:cNvSpPr txBox="1"/>
          <p:nvPr/>
        </p:nvSpPr>
        <p:spPr>
          <a:xfrm>
            <a:off x="959049" y="1724037"/>
            <a:ext cx="93535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 dirty="0">
                <a:latin typeface="Calibri" panose="020F0502020204030204"/>
                <a:cs typeface="Calibri" panose="020F0502020204030204"/>
              </a:rPr>
              <a:t>面积</a:t>
            </a:r>
            <a:r>
              <a:rPr sz="1600" dirty="0">
                <a:latin typeface="Calibri" panose="020F0502020204030204"/>
                <a:cs typeface="Calibri" panose="020F0502020204030204"/>
              </a:rPr>
              <a:t>(feet</a:t>
            </a:r>
            <a:r>
              <a:rPr sz="1575" baseline="260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2101202" y="1724037"/>
            <a:ext cx="937260" cy="532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p>
            <a:pPr marL="39370" marR="5080" indent="-27305" algn="ctr">
              <a:lnSpc>
                <a:spcPts val="1900"/>
              </a:lnSpc>
              <a:spcBef>
                <a:spcPts val="180"/>
              </a:spcBef>
            </a:pPr>
            <a:r>
              <a:rPr lang="zh-CN" sz="1600">
                <a:latin typeface="Calibri" panose="020F0502020204030204"/>
                <a:cs typeface="Calibri" panose="020F0502020204030204"/>
              </a:rPr>
              <a:t>卧室</a:t>
            </a:r>
            <a:endParaRPr lang="zh-CN" sz="1600">
              <a:latin typeface="Calibri" panose="020F0502020204030204"/>
              <a:cs typeface="Calibri" panose="020F0502020204030204"/>
            </a:endParaRPr>
          </a:p>
          <a:p>
            <a:pPr marL="39370" marR="5080" indent="-27305" algn="ctr">
              <a:lnSpc>
                <a:spcPts val="1900"/>
              </a:lnSpc>
              <a:spcBef>
                <a:spcPts val="180"/>
              </a:spcBef>
            </a:pPr>
            <a:r>
              <a:rPr lang="zh-CN" sz="1600">
                <a:latin typeface="Calibri" panose="020F0502020204030204"/>
                <a:cs typeface="Calibri" panose="020F0502020204030204"/>
              </a:rPr>
              <a:t>个数</a:t>
            </a:r>
            <a:endParaRPr lang="zh-CN"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3244202" y="1724037"/>
            <a:ext cx="937260" cy="2660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p>
            <a:pPr marL="226060" marR="5080" indent="-213995" algn="ctr">
              <a:lnSpc>
                <a:spcPts val="1900"/>
              </a:lnSpc>
              <a:spcBef>
                <a:spcPts val="180"/>
              </a:spcBef>
            </a:pPr>
            <a:r>
              <a:rPr lang="zh-CN" sz="1600">
                <a:latin typeface="Calibri" panose="020F0502020204030204"/>
                <a:cs typeface="Calibri" panose="020F0502020204030204"/>
              </a:rPr>
              <a:t>楼层</a:t>
            </a:r>
            <a:endParaRPr lang="zh-CN"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4458689" y="1724037"/>
            <a:ext cx="1098550" cy="532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p>
            <a:pPr marL="259715" marR="5080" indent="-247650" algn="ctr">
              <a:lnSpc>
                <a:spcPts val="1900"/>
              </a:lnSpc>
              <a:spcBef>
                <a:spcPts val="180"/>
              </a:spcBef>
            </a:pPr>
            <a:r>
              <a:rPr lang="zh-CN" sz="1600" spc="-5" dirty="0">
                <a:latin typeface="Calibri" panose="020F0502020204030204"/>
                <a:cs typeface="Calibri" panose="020F0502020204030204"/>
              </a:rPr>
              <a:t>房龄</a:t>
            </a:r>
            <a:endParaRPr lang="zh-CN" sz="1600" spc="-5" dirty="0">
              <a:latin typeface="Calibri" panose="020F0502020204030204"/>
              <a:cs typeface="Calibri" panose="020F0502020204030204"/>
            </a:endParaRPr>
          </a:p>
          <a:p>
            <a:pPr marL="259715" marR="5080" indent="-247650" algn="ctr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  (</a:t>
            </a:r>
            <a:r>
              <a:rPr lang="zh-CN" sz="1600" spc="-5" dirty="0">
                <a:latin typeface="Calibri" panose="020F0502020204030204"/>
                <a:cs typeface="Calibri" panose="020F0502020204030204"/>
              </a:rPr>
              <a:t>年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5928565" y="1724037"/>
            <a:ext cx="113093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 spc="-55" dirty="0">
                <a:latin typeface="Calibri" panose="020F0502020204030204"/>
                <a:cs typeface="Calibri" panose="020F0502020204030204"/>
              </a:rPr>
              <a:t>价格</a:t>
            </a:r>
            <a:r>
              <a:rPr sz="16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($1000)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82093" y="2524137"/>
            <a:ext cx="489584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2104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1416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1534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852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2477898" y="2524137"/>
            <a:ext cx="1835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3620898" y="2524137"/>
            <a:ext cx="1835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65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15"/>
          <p:cNvSpPr txBox="1"/>
          <p:nvPr/>
        </p:nvSpPr>
        <p:spPr>
          <a:xfrm>
            <a:off x="4879351" y="2524137"/>
            <a:ext cx="2578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45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40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30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36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953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16"/>
          <p:cNvSpPr txBox="1"/>
          <p:nvPr/>
        </p:nvSpPr>
        <p:spPr>
          <a:xfrm>
            <a:off x="6307320" y="2524137"/>
            <a:ext cx="3733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460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232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315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178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17"/>
          <p:cNvSpPr txBox="1">
            <a:spLocks noGrp="1"/>
          </p:cNvSpPr>
          <p:nvPr/>
        </p:nvSpPr>
        <p:spPr>
          <a:xfrm>
            <a:off x="598805" y="1179830"/>
            <a:ext cx="24396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多特征</a:t>
            </a:r>
            <a:r>
              <a:rPr sz="24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lang="zh-CN" sz="24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变量</a:t>
            </a:r>
            <a:r>
              <a:rPr sz="24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18"/>
          <p:cNvSpPr txBox="1"/>
          <p:nvPr/>
        </p:nvSpPr>
        <p:spPr>
          <a:xfrm>
            <a:off x="623570" y="4032885"/>
            <a:ext cx="5683885" cy="14484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zh-CN" sz="2000" spc="-5" dirty="0">
                <a:latin typeface="Calibri" panose="020F0502020204030204"/>
                <a:cs typeface="Calibri" panose="020F0502020204030204"/>
              </a:rPr>
              <a:t>注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: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= 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特征数量</a:t>
            </a:r>
            <a:endParaRPr lang="zh-CN" sz="2000" dirty="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= 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训练集中第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i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个样本的特征值；</a:t>
            </a:r>
            <a:endParaRPr lang="zh-CN" altLang="en-US" sz="2000" dirty="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= </a:t>
            </a:r>
            <a:r>
              <a:rPr lang="zh-CN" sz="2000" dirty="0">
                <a:latin typeface="Calibri" panose="020F0502020204030204"/>
                <a:cs typeface="Calibri" panose="020F0502020204030204"/>
              </a:rPr>
              <a:t>训练集中第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i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个样本的第</a:t>
            </a:r>
            <a:r>
              <a:rPr lang="en-US" altLang="zh-CN" sz="2000" dirty="0">
                <a:latin typeface="Calibri" panose="020F0502020204030204"/>
                <a:cs typeface="Calibri" panose="020F0502020204030204"/>
              </a:rPr>
              <a:t>j</a:t>
            </a:r>
            <a:r>
              <a:rPr lang="zh-CN" altLang="en-US" sz="2000" dirty="0">
                <a:latin typeface="Calibri" panose="020F0502020204030204"/>
                <a:cs typeface="Calibri" panose="020F0502020204030204"/>
              </a:rPr>
              <a:t>个特征值；</a:t>
            </a:r>
            <a:endParaRPr lang="zh-CN" altLang="en-US"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1223794" y="4566513"/>
            <a:ext cx="139065" cy="1142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21"/>
          <p:cNvSpPr/>
          <p:nvPr/>
        </p:nvSpPr>
        <p:spPr>
          <a:xfrm>
            <a:off x="1128140" y="4814160"/>
            <a:ext cx="350519" cy="230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22"/>
          <p:cNvSpPr/>
          <p:nvPr/>
        </p:nvSpPr>
        <p:spPr>
          <a:xfrm>
            <a:off x="1128140" y="5174320"/>
            <a:ext cx="350519" cy="375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右大括号 36"/>
          <p:cNvSpPr/>
          <p:nvPr/>
        </p:nvSpPr>
        <p:spPr>
          <a:xfrm>
            <a:off x="6876415" y="2637155"/>
            <a:ext cx="75565" cy="122364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26910" y="3064510"/>
            <a:ext cx="21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多元线性回归</a:t>
            </a:r>
            <a:endParaRPr lang="zh-CN" altLang="en-US" dirty="0" smtClean="0"/>
          </a:p>
        </p:txBody>
      </p:sp>
      <p:sp>
        <p:nvSpPr>
          <p:cNvPr id="2" name="object 2"/>
          <p:cNvSpPr txBox="1">
            <a:spLocks noGrp="1"/>
          </p:cNvSpPr>
          <p:nvPr/>
        </p:nvSpPr>
        <p:spPr>
          <a:xfrm>
            <a:off x="383540" y="964565"/>
            <a:ext cx="14782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spc="-5" dirty="0">
                <a:solidFill>
                  <a:srgbClr val="000000"/>
                </a:solidFill>
              </a:rPr>
              <a:t>假设</a:t>
            </a:r>
            <a:r>
              <a:rPr sz="2400" spc="-5" dirty="0">
                <a:solidFill>
                  <a:srgbClr val="00000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88010" y="1426210"/>
            <a:ext cx="21272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一元线性回归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61340" y="2174875"/>
            <a:ext cx="212725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dirty="0">
                <a:latin typeface="Calibri" panose="020F0502020204030204"/>
                <a:cs typeface="Calibri" panose="020F0502020204030204"/>
              </a:rPr>
              <a:t>多元线性回归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2868930" y="2103120"/>
          <a:ext cx="521398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184400" imgH="228600" progId="Equation.KSEE3">
                  <p:embed/>
                </p:oleObj>
              </mc:Choice>
              <mc:Fallback>
                <p:oleObj name="" r:id="rId1" imgW="2184400" imgH="228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8930" y="2103120"/>
                        <a:ext cx="521398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90520" y="1382395"/>
          <a:ext cx="240538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002665" imgH="228600" progId="Equation.KSEE3">
                  <p:embed/>
                </p:oleObj>
              </mc:Choice>
              <mc:Fallback>
                <p:oleObj name="" r:id="rId3" imgW="1002665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520" y="1382395"/>
                        <a:ext cx="240538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8010" y="2893695"/>
            <a:ext cx="5869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为方便表示，通常将    定义为</a:t>
            </a:r>
            <a:r>
              <a:rPr lang="en-US" altLang="zh-CN" sz="2000"/>
              <a:t>1</a:t>
            </a:r>
            <a:r>
              <a:rPr lang="zh-CN" altLang="en-US" sz="2000"/>
              <a:t>；</a:t>
            </a:r>
            <a:endParaRPr lang="zh-CN" altLang="en-US" sz="2000" baseline="-25000"/>
          </a:p>
        </p:txBody>
      </p:sp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2908618" y="2840355"/>
          <a:ext cx="36512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618" y="2840355"/>
                        <a:ext cx="365125" cy="505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59460" y="3279775"/>
            <a:ext cx="958850" cy="1938020"/>
            <a:chOff x="1196" y="5617"/>
            <a:chExt cx="1510" cy="3052"/>
          </a:xfrm>
        </p:grpSpPr>
        <p:sp>
          <p:nvSpPr>
            <p:cNvPr id="13" name="文本框 12"/>
            <p:cNvSpPr txBox="1"/>
            <p:nvPr/>
          </p:nvSpPr>
          <p:spPr>
            <a:xfrm>
              <a:off x="1915" y="5617"/>
              <a:ext cx="79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x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  <a:p>
              <a:r>
                <a:rPr lang="en-US" altLang="zh-CN" sz="2000"/>
                <a:t>x</a:t>
              </a:r>
              <a:r>
                <a:rPr lang="en-US" altLang="zh-CN" sz="2000" baseline="-25000"/>
                <a:t>1</a:t>
              </a:r>
              <a:endParaRPr lang="en-US" altLang="zh-CN" sz="2000" baseline="-25000"/>
            </a:p>
            <a:p>
              <a:r>
                <a:rPr lang="en-US" altLang="zh-CN" sz="2000">
                  <a:sym typeface="+mn-ea"/>
                </a:rPr>
                <a:t>x</a:t>
              </a:r>
              <a:r>
                <a:rPr lang="en-US" altLang="zh-CN" sz="2000" baseline="-25000">
                  <a:sym typeface="+mn-ea"/>
                </a:rPr>
                <a:t>2</a:t>
              </a:r>
              <a:endParaRPr lang="en-US" altLang="zh-CN" sz="2000" baseline="-25000">
                <a:sym typeface="+mn-ea"/>
              </a:endParaRPr>
            </a:p>
            <a:p>
              <a:r>
                <a:rPr lang="en-US" altLang="zh-CN" sz="2000">
                  <a:sym typeface="+mn-ea"/>
                </a:rPr>
                <a:t>x</a:t>
              </a:r>
              <a:r>
                <a:rPr lang="en-US" altLang="zh-CN" sz="2000" baseline="-25000">
                  <a:sym typeface="+mn-ea"/>
                </a:rPr>
                <a:t>3</a:t>
              </a:r>
              <a:endParaRPr lang="en-US" altLang="zh-CN" sz="2000" baseline="-25000">
                <a:sym typeface="+mn-ea"/>
              </a:endParaRPr>
            </a:p>
            <a:p>
              <a:r>
                <a:rPr lang="en-US" altLang="zh-CN" sz="2000">
                  <a:sym typeface="+mn-ea"/>
                </a:rPr>
                <a:t>...</a:t>
              </a:r>
              <a:endParaRPr lang="en-US" altLang="zh-CN" sz="2000">
                <a:sym typeface="+mn-ea"/>
              </a:endParaRPr>
            </a:p>
            <a:p>
              <a:r>
                <a:rPr lang="en-US" altLang="zh-CN" sz="2000">
                  <a:sym typeface="+mn-ea"/>
                </a:rPr>
                <a:t>x</a:t>
              </a:r>
              <a:r>
                <a:rPr lang="en-US" altLang="zh-CN" sz="2000" baseline="-25000">
                  <a:sym typeface="+mn-ea"/>
                </a:rPr>
                <a:t>n</a:t>
              </a:r>
              <a:endParaRPr lang="en-US" altLang="zh-CN" sz="2000" baseline="-25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6" y="6779"/>
              <a:ext cx="106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x=</a:t>
              </a:r>
              <a:endParaRPr lang="en-US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31415" y="3279775"/>
            <a:ext cx="958850" cy="1938020"/>
            <a:chOff x="1196" y="5617"/>
            <a:chExt cx="1510" cy="3052"/>
          </a:xfrm>
        </p:grpSpPr>
        <p:sp>
          <p:nvSpPr>
            <p:cNvPr id="18" name="文本框 17"/>
            <p:cNvSpPr txBox="1"/>
            <p:nvPr/>
          </p:nvSpPr>
          <p:spPr>
            <a:xfrm>
              <a:off x="1915" y="5617"/>
              <a:ext cx="79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Arial" panose="020B0604020202020204" pitchFamily="34" charset="0"/>
                  <a:sym typeface="+mn-ea"/>
                </a:rPr>
                <a:t>θ</a:t>
              </a:r>
              <a:r>
                <a:rPr lang="en-US" altLang="zh-CN" sz="2000" baseline="-25000"/>
                <a:t>0</a:t>
              </a:r>
              <a:endParaRPr lang="en-US" altLang="zh-CN" sz="2000" baseline="-25000"/>
            </a:p>
            <a:p>
              <a:r>
                <a:rPr lang="zh-CN" altLang="en-US" sz="2000">
                  <a:latin typeface="Arial" panose="020B0604020202020204" pitchFamily="34" charset="0"/>
                  <a:sym typeface="+mn-ea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  <a:sym typeface="+mn-ea"/>
                </a:rPr>
                <a:t>1</a:t>
              </a:r>
              <a:endParaRPr lang="en-US" altLang="zh-CN" sz="2000" baseline="-25000">
                <a:latin typeface="Arial" panose="020B0604020202020204" pitchFamily="34" charset="0"/>
                <a:sym typeface="+mn-ea"/>
              </a:endParaRPr>
            </a:p>
            <a:p>
              <a:r>
                <a:rPr lang="zh-CN" altLang="en-US" sz="2000">
                  <a:latin typeface="Arial" panose="020B0604020202020204" pitchFamily="34" charset="0"/>
                  <a:sym typeface="+mn-ea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  <a:sym typeface="+mn-ea"/>
                </a:rPr>
                <a:t>2</a:t>
              </a:r>
              <a:endParaRPr lang="en-US" altLang="zh-CN" sz="2000" baseline="-25000">
                <a:latin typeface="Arial" panose="020B0604020202020204" pitchFamily="34" charset="0"/>
                <a:sym typeface="+mn-ea"/>
              </a:endParaRPr>
            </a:p>
            <a:p>
              <a:r>
                <a:rPr lang="zh-CN" altLang="en-US" sz="2000">
                  <a:latin typeface="Arial" panose="020B0604020202020204" pitchFamily="34" charset="0"/>
                  <a:sym typeface="+mn-ea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  <a:sym typeface="+mn-ea"/>
                </a:rPr>
                <a:t>3</a:t>
              </a:r>
              <a:endParaRPr lang="en-US" altLang="zh-CN" sz="2000" baseline="-25000">
                <a:latin typeface="Arial" panose="020B0604020202020204" pitchFamily="34" charset="0"/>
                <a:sym typeface="+mn-ea"/>
              </a:endParaRPr>
            </a:p>
            <a:p>
              <a:r>
                <a:rPr lang="en-US" altLang="zh-CN" sz="2000">
                  <a:sym typeface="+mn-ea"/>
                </a:rPr>
                <a:t>...</a:t>
              </a:r>
              <a:endParaRPr lang="en-US" altLang="zh-CN" sz="2000">
                <a:sym typeface="+mn-ea"/>
              </a:endParaRPr>
            </a:p>
            <a:p>
              <a:r>
                <a:rPr lang="zh-CN" altLang="en-US" sz="2000">
                  <a:latin typeface="Arial" panose="020B0604020202020204" pitchFamily="34" charset="0"/>
                  <a:sym typeface="+mn-ea"/>
                </a:rPr>
                <a:t>θ</a:t>
              </a:r>
              <a:r>
                <a:rPr lang="en-US" altLang="zh-CN" sz="2000" baseline="-25000">
                  <a:latin typeface="Arial" panose="020B0604020202020204" pitchFamily="34" charset="0"/>
                  <a:sym typeface="+mn-ea"/>
                </a:rPr>
                <a:t>n</a:t>
              </a:r>
              <a:endParaRPr lang="en-US" altLang="zh-CN" sz="2000" baseline="-25000"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6" y="6779"/>
              <a:ext cx="106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=</a:t>
              </a:r>
              <a:endParaRPr lang="en-US" altLang="zh-CN" sz="200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93290" y="399288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34840" y="340741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[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sym typeface="+mn-ea"/>
              </a:rPr>
              <a:t>0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1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2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3 </a:t>
            </a:r>
            <a:r>
              <a:rPr lang="en-US" altLang="zh-CN">
                <a:sym typeface="+mn-ea"/>
              </a:rPr>
              <a:t>...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-25000">
                <a:latin typeface="Arial" panose="020B0604020202020204" pitchFamily="34" charset="0"/>
                <a:sym typeface="+mn-ea"/>
              </a:rPr>
              <a:t>n </a:t>
            </a:r>
            <a:r>
              <a:rPr lang="en-US" altLang="zh-CN">
                <a:latin typeface="Arial" panose="020B0604020202020204" pitchFamily="34" charset="0"/>
              </a:rPr>
              <a:t>]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" name="左中括号 21"/>
          <p:cNvSpPr/>
          <p:nvPr/>
        </p:nvSpPr>
        <p:spPr>
          <a:xfrm>
            <a:off x="2792730" y="3492500"/>
            <a:ext cx="76200" cy="151257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左中括号 22"/>
          <p:cNvSpPr/>
          <p:nvPr/>
        </p:nvSpPr>
        <p:spPr>
          <a:xfrm>
            <a:off x="1139825" y="3492500"/>
            <a:ext cx="76200" cy="151257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左中括号 23"/>
          <p:cNvSpPr/>
          <p:nvPr/>
        </p:nvSpPr>
        <p:spPr>
          <a:xfrm rot="10800000">
            <a:off x="1646555" y="3492500"/>
            <a:ext cx="76200" cy="151257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左中括号 24"/>
          <p:cNvSpPr/>
          <p:nvPr/>
        </p:nvSpPr>
        <p:spPr>
          <a:xfrm rot="10800000">
            <a:off x="3274060" y="3492500"/>
            <a:ext cx="76200" cy="151257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31915" y="3407410"/>
            <a:ext cx="4006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baseline="30000">
                <a:latin typeface="Arial" panose="020B0604020202020204" pitchFamily="34" charset="0"/>
                <a:sym typeface="+mn-ea"/>
              </a:rPr>
              <a:t>T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544695" y="4302760"/>
            <a:ext cx="4187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令</a:t>
            </a:r>
            <a:r>
              <a:rPr lang="en-US" altLang="zh-CN" sz="2000"/>
              <a:t>x</a:t>
            </a:r>
            <a:r>
              <a:rPr lang="en-US" altLang="zh-CN" sz="2000" baseline="-25000"/>
              <a:t>0</a:t>
            </a:r>
            <a:r>
              <a:rPr lang="en-US" altLang="zh-CN" sz="2000"/>
              <a:t>=1</a:t>
            </a:r>
            <a:r>
              <a:rPr lang="zh-CN" altLang="en-US" sz="2000"/>
              <a:t>，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30000">
                <a:latin typeface="Arial" panose="020B0604020202020204" pitchFamily="34" charset="0"/>
                <a:sym typeface="+mn-ea"/>
              </a:rPr>
              <a:t>T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x=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0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+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x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+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x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+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3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x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3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+...+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θ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n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x</a:t>
            </a:r>
            <a:r>
              <a:rPr lang="en-US" altLang="zh-CN" sz="2000" baseline="-25000">
                <a:latin typeface="Arial" panose="020B0604020202020204" pitchFamily="34" charset="0"/>
                <a:sym typeface="+mn-ea"/>
              </a:rPr>
              <a:t>n</a:t>
            </a:r>
            <a:endParaRPr lang="en-US" altLang="zh-CN" sz="2000" baseline="-25000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  <p:sp>
        <p:nvSpPr>
          <p:cNvPr id="2" name="object 2"/>
          <p:cNvSpPr/>
          <p:nvPr/>
        </p:nvSpPr>
        <p:spPr>
          <a:xfrm>
            <a:off x="2228850" y="1432763"/>
            <a:ext cx="6261354" cy="329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>
            <a:spLocks noGrp="1"/>
          </p:cNvSpPr>
          <p:nvPr/>
        </p:nvSpPr>
        <p:spPr>
          <a:xfrm>
            <a:off x="459740" y="1221181"/>
            <a:ext cx="1753870" cy="1682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 marR="5080">
              <a:lnSpc>
                <a:spcPct val="145000"/>
              </a:lnSpc>
              <a:spcBef>
                <a:spcPts val="200"/>
              </a:spcBef>
            </a:pPr>
            <a:r>
              <a:rPr lang="zh-CN" sz="2400" spc="-5" dirty="0">
                <a:solidFill>
                  <a:srgbClr val="000000"/>
                </a:solidFill>
              </a:rPr>
              <a:t>假设</a:t>
            </a:r>
            <a:r>
              <a:rPr sz="2400" spc="-5" dirty="0">
                <a:solidFill>
                  <a:srgbClr val="000000"/>
                </a:solidFill>
              </a:rPr>
              <a:t>:  </a:t>
            </a:r>
            <a:endParaRPr sz="2400" spc="-5" dirty="0">
              <a:solidFill>
                <a:srgbClr val="000000"/>
              </a:solidFill>
            </a:endParaRPr>
          </a:p>
          <a:p>
            <a:pPr marL="12700" marR="5080">
              <a:lnSpc>
                <a:spcPct val="145000"/>
              </a:lnSpc>
              <a:spcBef>
                <a:spcPts val="200"/>
              </a:spcBef>
            </a:pPr>
            <a:r>
              <a:rPr lang="zh-CN" sz="2400" spc="-5" dirty="0">
                <a:solidFill>
                  <a:srgbClr val="000000"/>
                </a:solidFill>
              </a:rPr>
              <a:t>参数</a:t>
            </a:r>
            <a:r>
              <a:rPr sz="2400" spc="-5" dirty="0">
                <a:solidFill>
                  <a:srgbClr val="000000"/>
                </a:solidFill>
              </a:rPr>
              <a:t>:  </a:t>
            </a:r>
            <a:endParaRPr sz="2400" spc="-5" dirty="0">
              <a:solidFill>
                <a:srgbClr val="000000"/>
              </a:solidFill>
            </a:endParaRPr>
          </a:p>
          <a:p>
            <a:pPr marL="12700" marR="5080">
              <a:lnSpc>
                <a:spcPct val="145000"/>
              </a:lnSpc>
              <a:spcBef>
                <a:spcPts val="200"/>
              </a:spcBef>
            </a:pPr>
            <a:r>
              <a:rPr lang="zh-CN" sz="2400" spc="-5" dirty="0">
                <a:solidFill>
                  <a:srgbClr val="000000"/>
                </a:solidFill>
              </a:rPr>
              <a:t>成本函数</a:t>
            </a:r>
            <a:r>
              <a:rPr sz="2400" spc="-5" dirty="0">
                <a:solidFill>
                  <a:srgbClr val="000000"/>
                </a:solidFill>
              </a:rPr>
              <a:t>: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073401" y="2003170"/>
            <a:ext cx="1639062" cy="276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2765298"/>
            <a:ext cx="5655563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0220" y="5428010"/>
            <a:ext cx="1293495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9963" y="4451578"/>
            <a:ext cx="109727" cy="304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61820" y="5371465"/>
            <a:ext cx="143764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lang="zh-CN" sz="2000" spc="-5" dirty="0">
                <a:latin typeface="Calibri" panose="020F0502020204030204"/>
                <a:cs typeface="Calibri" panose="020F0502020204030204"/>
              </a:rPr>
              <a:t>同时更新</a:t>
            </a:r>
            <a:endParaRPr lang="zh-CN" sz="2000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6629" y="5371465"/>
            <a:ext cx="102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3903548"/>
            <a:ext cx="2239010" cy="8489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zh-CN" sz="2400" spc="-5" dirty="0">
                <a:latin typeface="Calibri" panose="020F0502020204030204"/>
                <a:cs typeface="Calibri" panose="020F0502020204030204"/>
              </a:rPr>
              <a:t>梯度下降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660400">
              <a:lnSpc>
                <a:spcPct val="100000"/>
              </a:lnSpc>
              <a:spcBef>
                <a:spcPts val="570"/>
              </a:spcBef>
            </a:pPr>
            <a:r>
              <a:rPr lang="zh-CN" sz="2000">
                <a:latin typeface="Calibri" panose="020F0502020204030204"/>
                <a:cs typeface="Calibri" panose="020F0502020204030204"/>
              </a:rPr>
              <a:t>重复</a:t>
            </a:r>
            <a:endParaRPr lang="zh-CN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5384265"/>
            <a:ext cx="109727" cy="304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2"/>
          <p:cNvSpPr/>
          <p:nvPr/>
        </p:nvSpPr>
        <p:spPr>
          <a:xfrm>
            <a:off x="1519047" y="4859032"/>
            <a:ext cx="3698748" cy="43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  <p:sp>
        <p:nvSpPr>
          <p:cNvPr id="14" name="object 2"/>
          <p:cNvSpPr txBox="1"/>
          <p:nvPr/>
        </p:nvSpPr>
        <p:spPr>
          <a:xfrm>
            <a:off x="2642235" y="4761865"/>
            <a:ext cx="130746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>
                <a:latin typeface="Calibri" panose="020F0502020204030204"/>
                <a:cs typeface="Calibri" panose="020F0502020204030204"/>
              </a:rPr>
              <a:t>（</a:t>
            </a:r>
            <a:r>
              <a:rPr lang="zh-CN" sz="1600">
                <a:latin typeface="Calibri" panose="020F0502020204030204"/>
                <a:cs typeface="Calibri" panose="020F0502020204030204"/>
              </a:rPr>
              <a:t>同时更新</a:t>
            </a:r>
            <a:endParaRPr lang="zh-CN"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4346541" y="4761560"/>
            <a:ext cx="876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240030" y="672099"/>
            <a:ext cx="2224405" cy="19589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p>
            <a:pPr marL="165100" marR="5080" indent="-152400">
              <a:lnSpc>
                <a:spcPct val="140000"/>
              </a:lnSpc>
              <a:spcBef>
                <a:spcPts val="630"/>
              </a:spcBef>
            </a:pPr>
            <a:r>
              <a:rPr lang="zh-CN" sz="2400" b="1" spc="-5" dirty="0">
                <a:latin typeface="Calibri" panose="020F0502020204030204"/>
                <a:cs typeface="Calibri" panose="020F0502020204030204"/>
              </a:rPr>
              <a:t>梯度下降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 </a:t>
            </a:r>
            <a:endParaRPr sz="2400" b="1" spc="-5" dirty="0">
              <a:latin typeface="Calibri" panose="020F0502020204030204"/>
              <a:cs typeface="Calibri" panose="020F0502020204030204"/>
            </a:endParaRPr>
          </a:p>
          <a:p>
            <a:pPr marL="165100" marR="5080" indent="-152400">
              <a:lnSpc>
                <a:spcPct val="140000"/>
              </a:lnSpc>
              <a:spcBef>
                <a:spcPts val="630"/>
              </a:spcBef>
            </a:pPr>
            <a:endParaRPr sz="1200" b="1" spc="-5" dirty="0">
              <a:latin typeface="Calibri" panose="020F0502020204030204"/>
              <a:cs typeface="Calibri" panose="020F0502020204030204"/>
            </a:endParaRPr>
          </a:p>
          <a:p>
            <a:pPr marL="165100" marR="5080" indent="-152400">
              <a:lnSpc>
                <a:spcPct val="140000"/>
              </a:lnSpc>
              <a:spcBef>
                <a:spcPts val="630"/>
              </a:spcBef>
            </a:pPr>
            <a:r>
              <a:rPr lang="zh-CN" sz="2000" spc="-5" dirty="0">
                <a:latin typeface="Calibri" panose="020F0502020204030204"/>
                <a:cs typeface="Calibri" panose="020F0502020204030204"/>
              </a:rPr>
              <a:t>一元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(n=1): </a:t>
            </a:r>
            <a:endParaRPr sz="2000" spc="-5" dirty="0">
              <a:latin typeface="Calibri" panose="020F0502020204030204"/>
              <a:cs typeface="Calibri" panose="020F0502020204030204"/>
            </a:endParaRPr>
          </a:p>
          <a:p>
            <a:pPr marL="165100" marR="5080" indent="-152400">
              <a:lnSpc>
                <a:spcPct val="140000"/>
              </a:lnSpc>
              <a:spcBef>
                <a:spcPts val="630"/>
              </a:spcBef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 Repeat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770892" y="2681605"/>
            <a:ext cx="3355276" cy="6240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6"/>
          <p:cNvSpPr/>
          <p:nvPr/>
        </p:nvSpPr>
        <p:spPr>
          <a:xfrm>
            <a:off x="3845344" y="4808080"/>
            <a:ext cx="483488" cy="207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7"/>
          <p:cNvSpPr/>
          <p:nvPr/>
        </p:nvSpPr>
        <p:spPr>
          <a:xfrm>
            <a:off x="1274953" y="2355786"/>
            <a:ext cx="109727" cy="304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8"/>
          <p:cNvSpPr/>
          <p:nvPr/>
        </p:nvSpPr>
        <p:spPr>
          <a:xfrm>
            <a:off x="498476" y="5243830"/>
            <a:ext cx="109727" cy="304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9"/>
          <p:cNvSpPr/>
          <p:nvPr/>
        </p:nvSpPr>
        <p:spPr>
          <a:xfrm>
            <a:off x="778511" y="4010152"/>
            <a:ext cx="3698176" cy="624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10"/>
          <p:cNvSpPr/>
          <p:nvPr/>
        </p:nvSpPr>
        <p:spPr>
          <a:xfrm>
            <a:off x="2641409" y="3565334"/>
            <a:ext cx="726947" cy="306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11"/>
          <p:cNvSpPr/>
          <p:nvPr/>
        </p:nvSpPr>
        <p:spPr>
          <a:xfrm>
            <a:off x="2028188" y="3395129"/>
            <a:ext cx="2059939" cy="134620"/>
          </a:xfrm>
          <a:custGeom>
            <a:avLst/>
            <a:gdLst/>
            <a:ahLst/>
            <a:cxnLst/>
            <a:rect l="l" t="t" r="r" b="b"/>
            <a:pathLst>
              <a:path w="2059939" h="134619">
                <a:moveTo>
                  <a:pt x="2059878" y="0"/>
                </a:moveTo>
                <a:lnTo>
                  <a:pt x="2054821" y="26138"/>
                </a:lnTo>
                <a:lnTo>
                  <a:pt x="2041030" y="47483"/>
                </a:lnTo>
                <a:lnTo>
                  <a:pt x="2020574" y="61874"/>
                </a:lnTo>
                <a:lnTo>
                  <a:pt x="1995525" y="67151"/>
                </a:lnTo>
                <a:lnTo>
                  <a:pt x="1094293" y="67151"/>
                </a:lnTo>
                <a:lnTo>
                  <a:pt x="1069242" y="72428"/>
                </a:lnTo>
                <a:lnTo>
                  <a:pt x="1048787" y="86820"/>
                </a:lnTo>
                <a:lnTo>
                  <a:pt x="1034996" y="108165"/>
                </a:lnTo>
                <a:lnTo>
                  <a:pt x="1029939" y="134303"/>
                </a:lnTo>
                <a:lnTo>
                  <a:pt x="1024882" y="108165"/>
                </a:lnTo>
                <a:lnTo>
                  <a:pt x="1011091" y="86820"/>
                </a:lnTo>
                <a:lnTo>
                  <a:pt x="990637" y="72428"/>
                </a:lnTo>
                <a:lnTo>
                  <a:pt x="965589" y="67151"/>
                </a:lnTo>
                <a:lnTo>
                  <a:pt x="64349" y="67151"/>
                </a:lnTo>
                <a:lnTo>
                  <a:pt x="39301" y="61874"/>
                </a:lnTo>
                <a:lnTo>
                  <a:pt x="18847" y="47483"/>
                </a:lnTo>
                <a:lnTo>
                  <a:pt x="5056" y="26138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13"/>
          <p:cNvSpPr txBox="1"/>
          <p:nvPr/>
        </p:nvSpPr>
        <p:spPr>
          <a:xfrm>
            <a:off x="6090340" y="1453515"/>
            <a:ext cx="93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14"/>
          <p:cNvSpPr/>
          <p:nvPr/>
        </p:nvSpPr>
        <p:spPr>
          <a:xfrm>
            <a:off x="5337810" y="1505673"/>
            <a:ext cx="687514" cy="229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15"/>
          <p:cNvSpPr txBox="1">
            <a:spLocks noGrp="1"/>
          </p:cNvSpPr>
          <p:nvPr/>
        </p:nvSpPr>
        <p:spPr>
          <a:xfrm>
            <a:off x="4764405" y="1377315"/>
            <a:ext cx="156654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 marR="5080" indent="9525">
              <a:lnSpc>
                <a:spcPct val="125000"/>
              </a:lnSpc>
              <a:spcBef>
                <a:spcPts val="100"/>
              </a:spcBef>
            </a:pPr>
            <a:r>
              <a:rPr lang="zh-CN" sz="2000" spc="-5" dirty="0">
                <a:solidFill>
                  <a:srgbClr val="000000"/>
                </a:solidFill>
              </a:rPr>
              <a:t>多元</a:t>
            </a:r>
            <a:endParaRPr lang="zh-CN" sz="2000" spc="-5" dirty="0">
              <a:solidFill>
                <a:srgbClr val="000000"/>
              </a:solidFill>
            </a:endParaRPr>
          </a:p>
          <a:p>
            <a:pPr marL="12700" marR="5080" indent="952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</a:rPr>
              <a:t>  Repeat</a:t>
            </a:r>
            <a:endParaRPr sz="2000"/>
          </a:p>
        </p:txBody>
      </p:sp>
      <p:sp>
        <p:nvSpPr>
          <p:cNvPr id="27" name="object 16"/>
          <p:cNvSpPr/>
          <p:nvPr/>
        </p:nvSpPr>
        <p:spPr>
          <a:xfrm>
            <a:off x="5646928" y="1929422"/>
            <a:ext cx="109726" cy="304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17"/>
          <p:cNvSpPr/>
          <p:nvPr/>
        </p:nvSpPr>
        <p:spPr>
          <a:xfrm>
            <a:off x="4956174" y="3338830"/>
            <a:ext cx="109727" cy="304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18"/>
          <p:cNvSpPr/>
          <p:nvPr/>
        </p:nvSpPr>
        <p:spPr>
          <a:xfrm>
            <a:off x="5076190" y="2156969"/>
            <a:ext cx="3686175" cy="624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19"/>
          <p:cNvSpPr txBox="1"/>
          <p:nvPr/>
        </p:nvSpPr>
        <p:spPr>
          <a:xfrm>
            <a:off x="7198360" y="2863215"/>
            <a:ext cx="1156970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2321560" algn="l"/>
              </a:tabLst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lang="zh-CN" sz="1600" spc="-5" dirty="0">
                <a:latin typeface="Calibri" panose="020F0502020204030204"/>
                <a:cs typeface="Calibri" panose="020F0502020204030204"/>
              </a:rPr>
              <a:t>同时更新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238490" y="2905315"/>
            <a:ext cx="168019" cy="229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21"/>
          <p:cNvSpPr/>
          <p:nvPr/>
        </p:nvSpPr>
        <p:spPr>
          <a:xfrm>
            <a:off x="6257480" y="3204921"/>
            <a:ext cx="1034796" cy="1767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22"/>
          <p:cNvSpPr/>
          <p:nvPr/>
        </p:nvSpPr>
        <p:spPr>
          <a:xfrm>
            <a:off x="4733292" y="3788067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396239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23"/>
          <p:cNvSpPr/>
          <p:nvPr/>
        </p:nvSpPr>
        <p:spPr>
          <a:xfrm>
            <a:off x="4956174" y="3872230"/>
            <a:ext cx="3660457" cy="6240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24"/>
          <p:cNvSpPr/>
          <p:nvPr/>
        </p:nvSpPr>
        <p:spPr>
          <a:xfrm>
            <a:off x="4954168" y="4619751"/>
            <a:ext cx="3660457" cy="624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25"/>
          <p:cNvSpPr/>
          <p:nvPr/>
        </p:nvSpPr>
        <p:spPr>
          <a:xfrm>
            <a:off x="4954168" y="5305551"/>
            <a:ext cx="3660457" cy="624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26"/>
          <p:cNvSpPr/>
          <p:nvPr/>
        </p:nvSpPr>
        <p:spPr>
          <a:xfrm>
            <a:off x="4954168" y="6027261"/>
            <a:ext cx="190023" cy="214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机器学习算法</a:t>
            </a:r>
            <a:endParaRPr lang="zh-CN" altLang="en-US" dirty="0" smtClean="0"/>
          </a:p>
        </p:txBody>
      </p:sp>
      <p:sp>
        <p:nvSpPr>
          <p:cNvPr id="3" name="object 2"/>
          <p:cNvSpPr txBox="1"/>
          <p:nvPr/>
        </p:nvSpPr>
        <p:spPr>
          <a:xfrm>
            <a:off x="1109980" y="1503045"/>
            <a:ext cx="7113905" cy="3582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zh-CN" sz="3200" spc="-5" dirty="0">
                <a:latin typeface="Calibri" panose="020F0502020204030204"/>
                <a:cs typeface="Calibri" panose="020F0502020204030204"/>
              </a:rPr>
              <a:t>机器学习算法分类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:</a:t>
            </a:r>
            <a:endParaRPr sz="3200" dirty="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lang="zh-CN" sz="3200" dirty="0">
                <a:latin typeface="Calibri" panose="020F0502020204030204"/>
                <a:cs typeface="Calibri" panose="020F0502020204030204"/>
              </a:rPr>
              <a:t>监督式学习</a:t>
            </a:r>
            <a:endParaRPr lang="zh-CN" sz="3200" dirty="0">
              <a:latin typeface="Calibri" panose="020F0502020204030204"/>
              <a:cs typeface="Calibri" panose="020F0502020204030204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线性回归，贝叶斯算法，逻辑回归，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神经网络</a:t>
            </a:r>
            <a:endParaRPr lang="zh-CN" sz="2000" dirty="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lang="zh-CN" sz="3200" dirty="0">
                <a:latin typeface="Calibri" panose="020F0502020204030204"/>
                <a:cs typeface="Calibri" panose="020F0502020204030204"/>
              </a:rPr>
              <a:t>无监督式学习</a:t>
            </a:r>
            <a:endParaRPr lang="zh-CN" sz="3200" dirty="0">
              <a:latin typeface="Calibri" panose="020F0502020204030204"/>
              <a:cs typeface="Calibri" panose="020F0502020204030204"/>
            </a:endParaRPr>
          </a:p>
          <a:p>
            <a:pPr marL="457200" lvl="1" algn="l" fontAlgn="base">
              <a:lnSpc>
                <a:spcPct val="150000"/>
              </a:lnSpc>
              <a:spcBef>
                <a:spcPct val="20000"/>
              </a:spcBef>
              <a:buClr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Kmean算法， Knn算法， PCA</a:t>
            </a:r>
            <a:endParaRPr lang="zh-CN" sz="3200" dirty="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2500"/>
              </a:spcBef>
            </a:pPr>
            <a:r>
              <a:rPr lang="zh-CN" sz="3200" spc="-15" dirty="0">
                <a:latin typeface="Calibri" panose="020F0502020204030204"/>
                <a:cs typeface="Calibri" panose="020F0502020204030204"/>
              </a:rPr>
              <a:t>其它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: </a:t>
            </a:r>
            <a:r>
              <a:rPr lang="zh-CN" sz="3200" spc="-20" dirty="0">
                <a:latin typeface="Calibri" panose="020F0502020204030204"/>
                <a:cs typeface="Calibri" panose="020F0502020204030204"/>
              </a:rPr>
              <a:t>强化学习</a:t>
            </a:r>
            <a:r>
              <a:rPr sz="3200" dirty="0">
                <a:latin typeface="Calibri" panose="020F0502020204030204"/>
                <a:cs typeface="Calibri" panose="020F0502020204030204"/>
              </a:rPr>
              <a:t>, </a:t>
            </a:r>
            <a:r>
              <a:rPr lang="zh-CN" sz="3200" spc="-10" dirty="0">
                <a:latin typeface="Calibri" panose="020F0502020204030204"/>
                <a:cs typeface="Calibri" panose="020F0502020204030204"/>
              </a:rPr>
              <a:t>推荐系统；</a:t>
            </a:r>
            <a:endParaRPr sz="3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多元梯度下降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监督式学习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2498725" y="1634991"/>
            <a:ext cx="0" cy="1988820"/>
          </a:xfrm>
          <a:custGeom>
            <a:avLst/>
            <a:gdLst/>
            <a:ahLst/>
            <a:cxnLst/>
            <a:rect l="l" t="t" r="r" b="b"/>
            <a:pathLst>
              <a:path h="1988820">
                <a:moveTo>
                  <a:pt x="0" y="0"/>
                </a:moveTo>
                <a:lnTo>
                  <a:pt x="0" y="198882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3"/>
          <p:cNvSpPr/>
          <p:nvPr/>
        </p:nvSpPr>
        <p:spPr>
          <a:xfrm>
            <a:off x="2433955" y="3624580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4"/>
          <p:cNvSpPr/>
          <p:nvPr/>
        </p:nvSpPr>
        <p:spPr>
          <a:xfrm>
            <a:off x="2433955" y="3126232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5"/>
          <p:cNvSpPr/>
          <p:nvPr/>
        </p:nvSpPr>
        <p:spPr>
          <a:xfrm>
            <a:off x="2433955" y="2629408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/>
          <p:nvPr/>
        </p:nvSpPr>
        <p:spPr>
          <a:xfrm>
            <a:off x="2433955" y="2131053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2433955" y="1634229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8"/>
          <p:cNvSpPr/>
          <p:nvPr/>
        </p:nvSpPr>
        <p:spPr>
          <a:xfrm>
            <a:off x="2497963" y="3624580"/>
            <a:ext cx="4302760" cy="0"/>
          </a:xfrm>
          <a:custGeom>
            <a:avLst/>
            <a:gdLst/>
            <a:ahLst/>
            <a:cxnLst/>
            <a:rect l="l" t="t" r="r" b="b"/>
            <a:pathLst>
              <a:path w="4302759">
                <a:moveTo>
                  <a:pt x="0" y="0"/>
                </a:moveTo>
                <a:lnTo>
                  <a:pt x="4302252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9"/>
          <p:cNvSpPr/>
          <p:nvPr/>
        </p:nvSpPr>
        <p:spPr>
          <a:xfrm>
            <a:off x="2497201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0"/>
          <p:cNvSpPr/>
          <p:nvPr/>
        </p:nvSpPr>
        <p:spPr>
          <a:xfrm>
            <a:off x="3358260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1"/>
          <p:cNvSpPr/>
          <p:nvPr/>
        </p:nvSpPr>
        <p:spPr>
          <a:xfrm>
            <a:off x="4219321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2"/>
          <p:cNvSpPr/>
          <p:nvPr/>
        </p:nvSpPr>
        <p:spPr>
          <a:xfrm>
            <a:off x="5078857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3"/>
          <p:cNvSpPr/>
          <p:nvPr/>
        </p:nvSpPr>
        <p:spPr>
          <a:xfrm>
            <a:off x="5939917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4"/>
          <p:cNvSpPr/>
          <p:nvPr/>
        </p:nvSpPr>
        <p:spPr>
          <a:xfrm>
            <a:off x="6799452" y="355981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12665" y="2066290"/>
            <a:ext cx="138430" cy="17716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88438" y="2969513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1780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8438" y="2472689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8438" y="1477517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33446" y="3731512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0907" y="3731512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21113" y="3731512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82306" y="3731512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5</a:t>
            </a: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>
            <a:spLocks noGrp="1"/>
          </p:cNvSpPr>
          <p:nvPr/>
        </p:nvSpPr>
        <p:spPr>
          <a:xfrm>
            <a:off x="531494" y="1015745"/>
            <a:ext cx="363918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/>
              <a:t>房价预测</a:t>
            </a:r>
            <a:endParaRPr lang="zh-CN" sz="2800"/>
          </a:p>
        </p:txBody>
      </p:sp>
      <p:sp>
        <p:nvSpPr>
          <p:cNvPr id="34" name="object 34"/>
          <p:cNvSpPr txBox="1"/>
          <p:nvPr/>
        </p:nvSpPr>
        <p:spPr>
          <a:xfrm>
            <a:off x="993266" y="2308097"/>
            <a:ext cx="8464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1800" spc="-10" dirty="0">
                <a:latin typeface="Calibri" panose="020F0502020204030204"/>
                <a:cs typeface="Calibri" panose="020F0502020204030204"/>
              </a:rPr>
              <a:t>价格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($)  in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1000’s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0251" y="3640436"/>
            <a:ext cx="1303655" cy="6254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873760" algn="l"/>
              </a:tabLst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1000	150</a:t>
            </a:r>
            <a:r>
              <a:rPr lang="zh-CN" sz="1600" spc="-5" dirty="0">
                <a:latin typeface="Calibri" panose="020F0502020204030204"/>
                <a:cs typeface="Calibri" panose="020F0502020204030204"/>
              </a:rPr>
              <a:t>面积（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feet</a:t>
            </a:r>
            <a:r>
              <a:rPr sz="1800" spc="-22" baseline="25000" dirty="0">
                <a:latin typeface="Calibri" panose="020F0502020204030204"/>
                <a:cs typeface="Calibri" panose="020F0502020204030204"/>
              </a:rPr>
              <a:t>2</a:t>
            </a:r>
            <a:r>
              <a:rPr lang="zh-CN" sz="1800" spc="-22" dirty="0">
                <a:latin typeface="Calibri" panose="020F0502020204030204"/>
                <a:cs typeface="Calibri" panose="020F0502020204030204"/>
              </a:rPr>
              <a:t>）</a:t>
            </a:r>
            <a:endParaRPr lang="zh-CN" sz="1800" spc="-22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25135" y="4739005"/>
            <a:ext cx="255143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ctr">
              <a:lnSpc>
                <a:spcPct val="100000"/>
              </a:lnSpc>
              <a:spcBef>
                <a:spcPts val="100"/>
              </a:spcBef>
            </a:pPr>
            <a:r>
              <a:rPr lang="zh-CN" sz="24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回归       </a:t>
            </a:r>
            <a:endParaRPr lang="zh-CN" sz="2400" u="heavy" dirty="0">
              <a:uFill>
                <a:solidFill>
                  <a:srgbClr val="000000"/>
                </a:solidFill>
              </a:uFill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预测价格是连续的</a:t>
            </a:r>
            <a:endParaRPr lang="zh-CN" sz="2400" spc="-1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5535" y="4665980"/>
            <a:ext cx="242824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lang="zh-CN" sz="24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监督式学习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“</a:t>
            </a:r>
            <a:r>
              <a:rPr lang="zh-CN" sz="2400" spc="-10" dirty="0">
                <a:latin typeface="Calibri" panose="020F0502020204030204"/>
                <a:cs typeface="Calibri" panose="020F0502020204030204"/>
              </a:rPr>
              <a:t>标准答案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”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lang="zh-CN" sz="2400" spc="-50" dirty="0">
                <a:latin typeface="Calibri" panose="020F0502020204030204"/>
                <a:cs typeface="Calibri" panose="020F0502020204030204"/>
              </a:rPr>
              <a:t>已知</a:t>
            </a:r>
            <a:endParaRPr lang="zh-CN" sz="2400" spc="-5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81296" y="4739386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72055" y="2622550"/>
            <a:ext cx="149352" cy="1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2"/>
          <p:cNvSpPr/>
          <p:nvPr/>
        </p:nvSpPr>
        <p:spPr>
          <a:xfrm>
            <a:off x="2498725" y="1631181"/>
            <a:ext cx="0" cy="1988820"/>
          </a:xfrm>
          <a:custGeom>
            <a:avLst/>
            <a:gdLst/>
            <a:ahLst/>
            <a:cxnLst/>
            <a:rect l="l" t="t" r="r" b="b"/>
            <a:pathLst>
              <a:path h="1988820">
                <a:moveTo>
                  <a:pt x="0" y="0"/>
                </a:moveTo>
                <a:lnTo>
                  <a:pt x="0" y="198882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23"/>
          <p:cNvSpPr/>
          <p:nvPr/>
        </p:nvSpPr>
        <p:spPr>
          <a:xfrm>
            <a:off x="3186684" y="273824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26"/>
          <p:cNvSpPr txBox="1"/>
          <p:nvPr/>
        </p:nvSpPr>
        <p:spPr>
          <a:xfrm>
            <a:off x="1988438" y="2965703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1780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27"/>
          <p:cNvSpPr txBox="1"/>
          <p:nvPr/>
        </p:nvSpPr>
        <p:spPr>
          <a:xfrm>
            <a:off x="1988438" y="2468879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8"/>
          <p:cNvSpPr txBox="1"/>
          <p:nvPr/>
        </p:nvSpPr>
        <p:spPr>
          <a:xfrm>
            <a:off x="1988438" y="1473707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8"/>
          <p:cNvSpPr/>
          <p:nvPr/>
        </p:nvSpPr>
        <p:spPr>
          <a:xfrm>
            <a:off x="2498598" y="3624580"/>
            <a:ext cx="4302760" cy="0"/>
          </a:xfrm>
          <a:custGeom>
            <a:avLst/>
            <a:gdLst/>
            <a:ahLst/>
            <a:cxnLst/>
            <a:rect l="l" t="t" r="r" b="b"/>
            <a:pathLst>
              <a:path w="4302759">
                <a:moveTo>
                  <a:pt x="0" y="0"/>
                </a:moveTo>
                <a:lnTo>
                  <a:pt x="4302252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30"/>
          <p:cNvSpPr txBox="1"/>
          <p:nvPr/>
        </p:nvSpPr>
        <p:spPr>
          <a:xfrm>
            <a:off x="3191542" y="3731512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1"/>
          <p:cNvSpPr txBox="1"/>
          <p:nvPr/>
        </p:nvSpPr>
        <p:spPr>
          <a:xfrm>
            <a:off x="5721748" y="3731512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32"/>
          <p:cNvSpPr txBox="1"/>
          <p:nvPr/>
        </p:nvSpPr>
        <p:spPr>
          <a:xfrm>
            <a:off x="6582941" y="3731512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5</a:t>
            </a:r>
            <a:r>
              <a:rPr sz="160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2"/>
          <p:cNvSpPr/>
          <p:nvPr/>
        </p:nvSpPr>
        <p:spPr>
          <a:xfrm>
            <a:off x="2499360" y="1631181"/>
            <a:ext cx="0" cy="1988820"/>
          </a:xfrm>
          <a:custGeom>
            <a:avLst/>
            <a:gdLst/>
            <a:ahLst/>
            <a:cxnLst/>
            <a:rect l="l" t="t" r="r" b="b"/>
            <a:pathLst>
              <a:path h="1988820">
                <a:moveTo>
                  <a:pt x="0" y="0"/>
                </a:moveTo>
                <a:lnTo>
                  <a:pt x="0" y="1988820"/>
                </a:lnTo>
              </a:path>
            </a:pathLst>
          </a:custGeom>
          <a:ln w="38100">
            <a:solidFill>
              <a:srgbClr val="858585"/>
            </a:solidFill>
          </a:ln>
        </p:spPr>
        <p:txBody>
          <a:bodyPr wrap="square" lIns="0" tIns="0" rIns="0" bIns="0" rtlCol="0"/>
          <a:p/>
        </p:txBody>
      </p:sp>
      <p:sp>
        <p:nvSpPr>
          <p:cNvPr id="43" name="object 23"/>
          <p:cNvSpPr/>
          <p:nvPr/>
        </p:nvSpPr>
        <p:spPr>
          <a:xfrm>
            <a:off x="4053459" y="213118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26"/>
          <p:cNvSpPr txBox="1"/>
          <p:nvPr/>
        </p:nvSpPr>
        <p:spPr>
          <a:xfrm>
            <a:off x="1989073" y="2965703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21780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27"/>
          <p:cNvSpPr txBox="1"/>
          <p:nvPr/>
        </p:nvSpPr>
        <p:spPr>
          <a:xfrm>
            <a:off x="1989073" y="2468879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28"/>
          <p:cNvSpPr txBox="1"/>
          <p:nvPr/>
        </p:nvSpPr>
        <p:spPr>
          <a:xfrm>
            <a:off x="1989073" y="1473707"/>
            <a:ext cx="334010" cy="76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23"/>
          <p:cNvSpPr/>
          <p:nvPr/>
        </p:nvSpPr>
        <p:spPr>
          <a:xfrm>
            <a:off x="3834384" y="255028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0" name="object 23"/>
          <p:cNvSpPr/>
          <p:nvPr/>
        </p:nvSpPr>
        <p:spPr>
          <a:xfrm>
            <a:off x="4311904" y="196735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2" name="object 23"/>
          <p:cNvSpPr/>
          <p:nvPr/>
        </p:nvSpPr>
        <p:spPr>
          <a:xfrm>
            <a:off x="5138674" y="163588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23"/>
          <p:cNvSpPr/>
          <p:nvPr/>
        </p:nvSpPr>
        <p:spPr>
          <a:xfrm>
            <a:off x="5774309" y="1552695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23"/>
          <p:cNvSpPr/>
          <p:nvPr/>
        </p:nvSpPr>
        <p:spPr>
          <a:xfrm>
            <a:off x="3525774" y="2458840"/>
            <a:ext cx="166116" cy="1645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弧形 55"/>
          <p:cNvSpPr/>
          <p:nvPr/>
        </p:nvSpPr>
        <p:spPr>
          <a:xfrm rot="15120000">
            <a:off x="5758815" y="-2396490"/>
            <a:ext cx="2009140" cy="9702165"/>
          </a:xfrm>
          <a:prstGeom prst="arc">
            <a:avLst>
              <a:gd name="adj1" fmla="val 16667405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监督式学习</a:t>
            </a:r>
            <a:endParaRPr lang="zh-CN" altLang="en-US" dirty="0" smtClean="0"/>
          </a:p>
        </p:txBody>
      </p:sp>
      <p:sp>
        <p:nvSpPr>
          <p:cNvPr id="3" name="object 2"/>
          <p:cNvSpPr txBox="1">
            <a:spLocks noGrp="1"/>
          </p:cNvSpPr>
          <p:nvPr/>
        </p:nvSpPr>
        <p:spPr>
          <a:xfrm>
            <a:off x="535939" y="1954402"/>
            <a:ext cx="55714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15" dirty="0">
                <a:solidFill>
                  <a:srgbClr val="000000"/>
                </a:solidFill>
              </a:rPr>
              <a:t>乳腺癌</a:t>
            </a:r>
            <a:r>
              <a:rPr sz="3200" spc="-5" dirty="0">
                <a:solidFill>
                  <a:srgbClr val="000000"/>
                </a:solidFill>
              </a:rPr>
              <a:t> (</a:t>
            </a:r>
            <a:r>
              <a:rPr lang="zh-CN" sz="3200" spc="-5" dirty="0">
                <a:solidFill>
                  <a:srgbClr val="000000"/>
                </a:solidFill>
              </a:rPr>
              <a:t>恶性</a:t>
            </a:r>
            <a:r>
              <a:rPr sz="3200" spc="-5" dirty="0">
                <a:solidFill>
                  <a:srgbClr val="000000"/>
                </a:solidFill>
              </a:rPr>
              <a:t>,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lang="zh-CN" sz="3200" spc="-15" dirty="0">
                <a:solidFill>
                  <a:srgbClr val="000000"/>
                </a:solidFill>
              </a:rPr>
              <a:t>良性</a:t>
            </a:r>
            <a:r>
              <a:rPr sz="3200" spc="-5" dirty="0">
                <a:solidFill>
                  <a:srgbClr val="000000"/>
                </a:solidFill>
              </a:rPr>
              <a:t>)</a:t>
            </a:r>
            <a:endParaRPr sz="3200"/>
          </a:p>
        </p:txBody>
      </p:sp>
      <p:sp>
        <p:nvSpPr>
          <p:cNvPr id="4" name="object 3"/>
          <p:cNvSpPr txBox="1"/>
          <p:nvPr/>
        </p:nvSpPr>
        <p:spPr>
          <a:xfrm>
            <a:off x="6936737" y="2615818"/>
            <a:ext cx="1924685" cy="13157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385"/>
              </a:spcBef>
            </a:pPr>
            <a:r>
              <a:rPr lang="zh-CN"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分类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10000"/>
              </a:lnSpc>
              <a:spcBef>
                <a:spcPts val="385"/>
              </a:spcBef>
            </a:pPr>
            <a:r>
              <a:rPr lang="zh-CN" sz="2400" spc="-10" dirty="0">
                <a:latin typeface="Calibri" panose="020F0502020204030204"/>
                <a:cs typeface="Calibri" panose="020F0502020204030204"/>
              </a:rPr>
              <a:t>离散值输出</a:t>
            </a:r>
            <a:r>
              <a:rPr sz="2400" dirty="0">
                <a:latin typeface="Calibri" panose="020F0502020204030204"/>
                <a:cs typeface="Calibri" panose="020F0502020204030204"/>
              </a:rPr>
              <a:t>(0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1)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6782561" y="2761100"/>
            <a:ext cx="0" cy="2353310"/>
          </a:xfrm>
          <a:custGeom>
            <a:avLst/>
            <a:gdLst/>
            <a:ahLst/>
            <a:cxnLst/>
            <a:rect l="l" t="t" r="r" b="b"/>
            <a:pathLst>
              <a:path h="2353310">
                <a:moveTo>
                  <a:pt x="0" y="0"/>
                </a:moveTo>
                <a:lnTo>
                  <a:pt x="0" y="235305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5"/>
          <p:cNvSpPr/>
          <p:nvPr/>
        </p:nvSpPr>
        <p:spPr>
          <a:xfrm>
            <a:off x="1660660" y="2566028"/>
            <a:ext cx="171450" cy="1972310"/>
          </a:xfrm>
          <a:custGeom>
            <a:avLst/>
            <a:gdLst/>
            <a:ahLst/>
            <a:cxnLst/>
            <a:rect l="l" t="t" r="r" b="b"/>
            <a:pathLst>
              <a:path w="171450" h="1972310">
                <a:moveTo>
                  <a:pt x="171045" y="149018"/>
                </a:moveTo>
                <a:lnTo>
                  <a:pt x="168140" y="141732"/>
                </a:lnTo>
                <a:lnTo>
                  <a:pt x="85844" y="0"/>
                </a:lnTo>
                <a:lnTo>
                  <a:pt x="2024" y="141732"/>
                </a:lnTo>
                <a:lnTo>
                  <a:pt x="0" y="149018"/>
                </a:lnTo>
                <a:lnTo>
                  <a:pt x="690" y="156591"/>
                </a:lnTo>
                <a:lnTo>
                  <a:pt x="3952" y="163591"/>
                </a:lnTo>
                <a:lnTo>
                  <a:pt x="9644" y="169164"/>
                </a:lnTo>
                <a:lnTo>
                  <a:pt x="16692" y="171188"/>
                </a:lnTo>
                <a:lnTo>
                  <a:pt x="23741" y="170497"/>
                </a:lnTo>
                <a:lnTo>
                  <a:pt x="30218" y="167235"/>
                </a:lnTo>
                <a:lnTo>
                  <a:pt x="35552" y="161544"/>
                </a:lnTo>
                <a:lnTo>
                  <a:pt x="66032" y="109589"/>
                </a:lnTo>
                <a:lnTo>
                  <a:pt x="66032" y="38100"/>
                </a:lnTo>
                <a:lnTo>
                  <a:pt x="104132" y="38100"/>
                </a:lnTo>
                <a:lnTo>
                  <a:pt x="104132" y="106991"/>
                </a:lnTo>
                <a:lnTo>
                  <a:pt x="136136" y="161544"/>
                </a:lnTo>
                <a:lnTo>
                  <a:pt x="140827" y="167235"/>
                </a:lnTo>
                <a:lnTo>
                  <a:pt x="147375" y="170497"/>
                </a:lnTo>
                <a:lnTo>
                  <a:pt x="154781" y="171188"/>
                </a:lnTo>
                <a:lnTo>
                  <a:pt x="162044" y="169164"/>
                </a:lnTo>
                <a:lnTo>
                  <a:pt x="167711" y="163591"/>
                </a:lnTo>
                <a:lnTo>
                  <a:pt x="170807" y="156591"/>
                </a:lnTo>
                <a:lnTo>
                  <a:pt x="171045" y="149018"/>
                </a:lnTo>
                <a:close/>
              </a:path>
              <a:path w="171450" h="1972310">
                <a:moveTo>
                  <a:pt x="104132" y="106991"/>
                </a:moveTo>
                <a:lnTo>
                  <a:pt x="104132" y="38100"/>
                </a:lnTo>
                <a:lnTo>
                  <a:pt x="66032" y="38100"/>
                </a:lnTo>
                <a:lnTo>
                  <a:pt x="66032" y="109589"/>
                </a:lnTo>
                <a:lnTo>
                  <a:pt x="69080" y="104394"/>
                </a:lnTo>
                <a:lnTo>
                  <a:pt x="69080" y="47244"/>
                </a:lnTo>
                <a:lnTo>
                  <a:pt x="102608" y="47244"/>
                </a:lnTo>
                <a:lnTo>
                  <a:pt x="102608" y="104394"/>
                </a:lnTo>
                <a:lnTo>
                  <a:pt x="104132" y="106991"/>
                </a:lnTo>
                <a:close/>
              </a:path>
              <a:path w="171450" h="1972310">
                <a:moveTo>
                  <a:pt x="104132" y="1972062"/>
                </a:moveTo>
                <a:lnTo>
                  <a:pt x="104132" y="106991"/>
                </a:lnTo>
                <a:lnTo>
                  <a:pt x="85844" y="75819"/>
                </a:lnTo>
                <a:lnTo>
                  <a:pt x="66032" y="109589"/>
                </a:lnTo>
                <a:lnTo>
                  <a:pt x="66032" y="1972062"/>
                </a:lnTo>
                <a:lnTo>
                  <a:pt x="104132" y="1972062"/>
                </a:lnTo>
                <a:close/>
              </a:path>
              <a:path w="171450" h="1972310">
                <a:moveTo>
                  <a:pt x="102608" y="47244"/>
                </a:moveTo>
                <a:lnTo>
                  <a:pt x="69080" y="47244"/>
                </a:lnTo>
                <a:lnTo>
                  <a:pt x="85844" y="75819"/>
                </a:lnTo>
                <a:lnTo>
                  <a:pt x="102608" y="47244"/>
                </a:lnTo>
                <a:close/>
              </a:path>
              <a:path w="171450" h="1972310">
                <a:moveTo>
                  <a:pt x="85844" y="75819"/>
                </a:moveTo>
                <a:lnTo>
                  <a:pt x="69080" y="47244"/>
                </a:lnTo>
                <a:lnTo>
                  <a:pt x="69080" y="104394"/>
                </a:lnTo>
                <a:lnTo>
                  <a:pt x="85844" y="75819"/>
                </a:lnTo>
                <a:close/>
              </a:path>
              <a:path w="171450" h="1972310">
                <a:moveTo>
                  <a:pt x="102608" y="104394"/>
                </a:moveTo>
                <a:lnTo>
                  <a:pt x="102608" y="47244"/>
                </a:lnTo>
                <a:lnTo>
                  <a:pt x="85844" y="75819"/>
                </a:lnTo>
                <a:lnTo>
                  <a:pt x="102608" y="10439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/>
          <p:nvPr/>
        </p:nvSpPr>
        <p:spPr>
          <a:xfrm>
            <a:off x="1607820" y="3995046"/>
            <a:ext cx="4947285" cy="172085"/>
          </a:xfrm>
          <a:custGeom>
            <a:avLst/>
            <a:gdLst/>
            <a:ahLst/>
            <a:cxnLst/>
            <a:rect l="l" t="t" r="r" b="b"/>
            <a:pathLst>
              <a:path w="4947284" h="172085">
                <a:moveTo>
                  <a:pt x="4869561" y="85844"/>
                </a:moveTo>
                <a:lnTo>
                  <a:pt x="4835790" y="66032"/>
                </a:lnTo>
                <a:lnTo>
                  <a:pt x="0" y="66032"/>
                </a:lnTo>
                <a:lnTo>
                  <a:pt x="0" y="104132"/>
                </a:lnTo>
                <a:lnTo>
                  <a:pt x="4838388" y="104132"/>
                </a:lnTo>
                <a:lnTo>
                  <a:pt x="4869561" y="85844"/>
                </a:lnTo>
                <a:close/>
              </a:path>
              <a:path w="4947284" h="172085">
                <a:moveTo>
                  <a:pt x="4946904" y="85844"/>
                </a:moveTo>
                <a:lnTo>
                  <a:pt x="4803648" y="2024"/>
                </a:lnTo>
                <a:lnTo>
                  <a:pt x="4796385" y="0"/>
                </a:lnTo>
                <a:lnTo>
                  <a:pt x="4788979" y="690"/>
                </a:lnTo>
                <a:lnTo>
                  <a:pt x="4782431" y="3952"/>
                </a:lnTo>
                <a:lnTo>
                  <a:pt x="4777740" y="9644"/>
                </a:lnTo>
                <a:lnTo>
                  <a:pt x="4774835" y="16906"/>
                </a:lnTo>
                <a:lnTo>
                  <a:pt x="4775073" y="24312"/>
                </a:lnTo>
                <a:lnTo>
                  <a:pt x="4778168" y="30861"/>
                </a:lnTo>
                <a:lnTo>
                  <a:pt x="4783836" y="35552"/>
                </a:lnTo>
                <a:lnTo>
                  <a:pt x="4835790" y="66032"/>
                </a:lnTo>
                <a:lnTo>
                  <a:pt x="4908804" y="66032"/>
                </a:lnTo>
                <a:lnTo>
                  <a:pt x="4908804" y="108136"/>
                </a:lnTo>
                <a:lnTo>
                  <a:pt x="4946904" y="85844"/>
                </a:lnTo>
                <a:close/>
              </a:path>
              <a:path w="4947284" h="172085">
                <a:moveTo>
                  <a:pt x="4908804" y="108136"/>
                </a:moveTo>
                <a:lnTo>
                  <a:pt x="4908804" y="104132"/>
                </a:lnTo>
                <a:lnTo>
                  <a:pt x="4838388" y="104132"/>
                </a:lnTo>
                <a:lnTo>
                  <a:pt x="4783836" y="136136"/>
                </a:lnTo>
                <a:lnTo>
                  <a:pt x="4778168" y="140827"/>
                </a:lnTo>
                <a:lnTo>
                  <a:pt x="4775073" y="147375"/>
                </a:lnTo>
                <a:lnTo>
                  <a:pt x="4774835" y="154781"/>
                </a:lnTo>
                <a:lnTo>
                  <a:pt x="4777740" y="162044"/>
                </a:lnTo>
                <a:lnTo>
                  <a:pt x="4782431" y="167735"/>
                </a:lnTo>
                <a:lnTo>
                  <a:pt x="4788979" y="170997"/>
                </a:lnTo>
                <a:lnTo>
                  <a:pt x="4796385" y="171688"/>
                </a:lnTo>
                <a:lnTo>
                  <a:pt x="4803648" y="169664"/>
                </a:lnTo>
                <a:lnTo>
                  <a:pt x="4908804" y="108136"/>
                </a:lnTo>
                <a:close/>
              </a:path>
              <a:path w="4947284" h="172085">
                <a:moveTo>
                  <a:pt x="4908804" y="104132"/>
                </a:moveTo>
                <a:lnTo>
                  <a:pt x="4908804" y="66032"/>
                </a:lnTo>
                <a:lnTo>
                  <a:pt x="4835790" y="66032"/>
                </a:lnTo>
                <a:lnTo>
                  <a:pt x="4869561" y="85844"/>
                </a:lnTo>
                <a:lnTo>
                  <a:pt x="4898136" y="69080"/>
                </a:lnTo>
                <a:lnTo>
                  <a:pt x="4898136" y="104132"/>
                </a:lnTo>
                <a:lnTo>
                  <a:pt x="4908804" y="104132"/>
                </a:lnTo>
                <a:close/>
              </a:path>
              <a:path w="4947284" h="172085">
                <a:moveTo>
                  <a:pt x="4898136" y="104132"/>
                </a:moveTo>
                <a:lnTo>
                  <a:pt x="4898136" y="102608"/>
                </a:lnTo>
                <a:lnTo>
                  <a:pt x="4869561" y="85844"/>
                </a:lnTo>
                <a:lnTo>
                  <a:pt x="4838388" y="104132"/>
                </a:lnTo>
                <a:lnTo>
                  <a:pt x="4898136" y="104132"/>
                </a:lnTo>
                <a:close/>
              </a:path>
              <a:path w="4947284" h="172085">
                <a:moveTo>
                  <a:pt x="4898136" y="102608"/>
                </a:moveTo>
                <a:lnTo>
                  <a:pt x="4898136" y="69080"/>
                </a:lnTo>
                <a:lnTo>
                  <a:pt x="4869561" y="85844"/>
                </a:lnTo>
                <a:lnTo>
                  <a:pt x="4898136" y="1026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7"/>
          <p:cNvSpPr/>
          <p:nvPr/>
        </p:nvSpPr>
        <p:spPr>
          <a:xfrm>
            <a:off x="1600200" y="3089529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8"/>
          <p:cNvSpPr/>
          <p:nvPr/>
        </p:nvSpPr>
        <p:spPr>
          <a:xfrm>
            <a:off x="1606296" y="5366646"/>
            <a:ext cx="4948555" cy="172085"/>
          </a:xfrm>
          <a:custGeom>
            <a:avLst/>
            <a:gdLst/>
            <a:ahLst/>
            <a:cxnLst/>
            <a:rect l="l" t="t" r="r" b="b"/>
            <a:pathLst>
              <a:path w="4948555" h="172085">
                <a:moveTo>
                  <a:pt x="4871085" y="85844"/>
                </a:moveTo>
                <a:lnTo>
                  <a:pt x="4837314" y="66032"/>
                </a:lnTo>
                <a:lnTo>
                  <a:pt x="0" y="66032"/>
                </a:lnTo>
                <a:lnTo>
                  <a:pt x="0" y="104132"/>
                </a:lnTo>
                <a:lnTo>
                  <a:pt x="4839912" y="104132"/>
                </a:lnTo>
                <a:lnTo>
                  <a:pt x="4871085" y="85844"/>
                </a:lnTo>
                <a:close/>
              </a:path>
              <a:path w="4948555" h="172085">
                <a:moveTo>
                  <a:pt x="4948428" y="85844"/>
                </a:moveTo>
                <a:lnTo>
                  <a:pt x="4805172" y="2024"/>
                </a:lnTo>
                <a:lnTo>
                  <a:pt x="4797909" y="0"/>
                </a:lnTo>
                <a:lnTo>
                  <a:pt x="4790503" y="690"/>
                </a:lnTo>
                <a:lnTo>
                  <a:pt x="4783955" y="3952"/>
                </a:lnTo>
                <a:lnTo>
                  <a:pt x="4779264" y="9644"/>
                </a:lnTo>
                <a:lnTo>
                  <a:pt x="4776359" y="16906"/>
                </a:lnTo>
                <a:lnTo>
                  <a:pt x="4776597" y="24312"/>
                </a:lnTo>
                <a:lnTo>
                  <a:pt x="4779692" y="30861"/>
                </a:lnTo>
                <a:lnTo>
                  <a:pt x="4785360" y="35552"/>
                </a:lnTo>
                <a:lnTo>
                  <a:pt x="4837314" y="66032"/>
                </a:lnTo>
                <a:lnTo>
                  <a:pt x="4910328" y="66032"/>
                </a:lnTo>
                <a:lnTo>
                  <a:pt x="4910328" y="108136"/>
                </a:lnTo>
                <a:lnTo>
                  <a:pt x="4948428" y="85844"/>
                </a:lnTo>
                <a:close/>
              </a:path>
              <a:path w="4948555" h="172085">
                <a:moveTo>
                  <a:pt x="4910328" y="108136"/>
                </a:moveTo>
                <a:lnTo>
                  <a:pt x="4910328" y="104132"/>
                </a:lnTo>
                <a:lnTo>
                  <a:pt x="4839912" y="104132"/>
                </a:lnTo>
                <a:lnTo>
                  <a:pt x="4785360" y="136136"/>
                </a:lnTo>
                <a:lnTo>
                  <a:pt x="4779692" y="140827"/>
                </a:lnTo>
                <a:lnTo>
                  <a:pt x="4776597" y="147375"/>
                </a:lnTo>
                <a:lnTo>
                  <a:pt x="4776359" y="154781"/>
                </a:lnTo>
                <a:lnTo>
                  <a:pt x="4779264" y="162044"/>
                </a:lnTo>
                <a:lnTo>
                  <a:pt x="4783955" y="167735"/>
                </a:lnTo>
                <a:lnTo>
                  <a:pt x="4790503" y="170997"/>
                </a:lnTo>
                <a:lnTo>
                  <a:pt x="4797909" y="171688"/>
                </a:lnTo>
                <a:lnTo>
                  <a:pt x="4805172" y="169664"/>
                </a:lnTo>
                <a:lnTo>
                  <a:pt x="4910328" y="108136"/>
                </a:lnTo>
                <a:close/>
              </a:path>
              <a:path w="4948555" h="172085">
                <a:moveTo>
                  <a:pt x="4910328" y="104132"/>
                </a:moveTo>
                <a:lnTo>
                  <a:pt x="4910328" y="66032"/>
                </a:lnTo>
                <a:lnTo>
                  <a:pt x="4837314" y="66032"/>
                </a:lnTo>
                <a:lnTo>
                  <a:pt x="4871085" y="85844"/>
                </a:lnTo>
                <a:lnTo>
                  <a:pt x="4899660" y="69080"/>
                </a:lnTo>
                <a:lnTo>
                  <a:pt x="4899660" y="104132"/>
                </a:lnTo>
                <a:lnTo>
                  <a:pt x="4910328" y="104132"/>
                </a:lnTo>
                <a:close/>
              </a:path>
              <a:path w="4948555" h="172085">
                <a:moveTo>
                  <a:pt x="4899660" y="104132"/>
                </a:moveTo>
                <a:lnTo>
                  <a:pt x="4899660" y="102608"/>
                </a:lnTo>
                <a:lnTo>
                  <a:pt x="4871085" y="85844"/>
                </a:lnTo>
                <a:lnTo>
                  <a:pt x="4839912" y="104132"/>
                </a:lnTo>
                <a:lnTo>
                  <a:pt x="4899660" y="104132"/>
                </a:lnTo>
                <a:close/>
              </a:path>
              <a:path w="4948555" h="172085">
                <a:moveTo>
                  <a:pt x="4899660" y="102608"/>
                </a:moveTo>
                <a:lnTo>
                  <a:pt x="4899660" y="69080"/>
                </a:lnTo>
                <a:lnTo>
                  <a:pt x="4871085" y="85844"/>
                </a:lnTo>
                <a:lnTo>
                  <a:pt x="4899660" y="10260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9"/>
          <p:cNvSpPr txBox="1"/>
          <p:nvPr/>
        </p:nvSpPr>
        <p:spPr>
          <a:xfrm>
            <a:off x="232657" y="3428110"/>
            <a:ext cx="10731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 dirty="0">
                <a:latin typeface="Calibri" panose="020F0502020204030204"/>
                <a:cs typeface="Calibri" panose="020F0502020204030204"/>
              </a:rPr>
              <a:t>恶性</a:t>
            </a:r>
            <a:r>
              <a:rPr sz="1800" dirty="0">
                <a:latin typeface="Calibri" panose="020F0502020204030204"/>
                <a:cs typeface="Calibri" panose="020F0502020204030204"/>
              </a:rPr>
              <a:t>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1244593" y="2946526"/>
            <a:ext cx="34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1(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Y)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229353" y="3938649"/>
            <a:ext cx="38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0(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N)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666221" y="4261737"/>
            <a:ext cx="103378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 spc="-25" dirty="0">
                <a:latin typeface="Calibri" panose="020F0502020204030204"/>
                <a:cs typeface="Calibri" panose="020F0502020204030204"/>
              </a:rPr>
              <a:t>肿瘤尺寸</a:t>
            </a:r>
            <a:endParaRPr lang="zh-CN" sz="1800" spc="-2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666221" y="5656832"/>
            <a:ext cx="103378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 spc="-25" dirty="0">
                <a:latin typeface="Calibri" panose="020F0502020204030204"/>
                <a:cs typeface="Calibri" panose="020F0502020204030204"/>
              </a:rPr>
              <a:t>肿瘤尺寸</a:t>
            </a:r>
            <a:endParaRPr lang="zh-CN" sz="1800" spc="-2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23"/>
          <p:cNvSpPr/>
          <p:nvPr/>
        </p:nvSpPr>
        <p:spPr>
          <a:xfrm>
            <a:off x="5188839" y="302399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1" name="object 23"/>
          <p:cNvSpPr/>
          <p:nvPr/>
        </p:nvSpPr>
        <p:spPr>
          <a:xfrm>
            <a:off x="5545074" y="302780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2" name="object 23"/>
          <p:cNvSpPr/>
          <p:nvPr/>
        </p:nvSpPr>
        <p:spPr>
          <a:xfrm>
            <a:off x="4834509" y="302780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3" name="object 23"/>
          <p:cNvSpPr/>
          <p:nvPr/>
        </p:nvSpPr>
        <p:spPr>
          <a:xfrm>
            <a:off x="4374769" y="302780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4" name="object 23"/>
          <p:cNvSpPr/>
          <p:nvPr/>
        </p:nvSpPr>
        <p:spPr>
          <a:xfrm>
            <a:off x="3667379" y="302843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5" name="object 23"/>
          <p:cNvSpPr/>
          <p:nvPr/>
        </p:nvSpPr>
        <p:spPr>
          <a:xfrm>
            <a:off x="3998849" y="400252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6" name="object 23"/>
          <p:cNvSpPr/>
          <p:nvPr/>
        </p:nvSpPr>
        <p:spPr>
          <a:xfrm>
            <a:off x="3420364" y="399173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7" name="object 23"/>
          <p:cNvSpPr/>
          <p:nvPr/>
        </p:nvSpPr>
        <p:spPr>
          <a:xfrm>
            <a:off x="2907919" y="399236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8" name="object 23"/>
          <p:cNvSpPr/>
          <p:nvPr/>
        </p:nvSpPr>
        <p:spPr>
          <a:xfrm>
            <a:off x="2592324" y="399236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9" name="object 23"/>
          <p:cNvSpPr/>
          <p:nvPr/>
        </p:nvSpPr>
        <p:spPr>
          <a:xfrm>
            <a:off x="2106549" y="399300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0" name="object 23"/>
          <p:cNvSpPr/>
          <p:nvPr/>
        </p:nvSpPr>
        <p:spPr>
          <a:xfrm>
            <a:off x="5188839" y="536269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2" name="object 23"/>
          <p:cNvSpPr/>
          <p:nvPr/>
        </p:nvSpPr>
        <p:spPr>
          <a:xfrm>
            <a:off x="5545074" y="536650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3" name="object 23"/>
          <p:cNvSpPr/>
          <p:nvPr/>
        </p:nvSpPr>
        <p:spPr>
          <a:xfrm>
            <a:off x="4834509" y="536650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4" name="object 23"/>
          <p:cNvSpPr/>
          <p:nvPr/>
        </p:nvSpPr>
        <p:spPr>
          <a:xfrm>
            <a:off x="4374769" y="536650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5" name="object 23"/>
          <p:cNvSpPr/>
          <p:nvPr/>
        </p:nvSpPr>
        <p:spPr>
          <a:xfrm>
            <a:off x="3667379" y="536714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6" name="object 23"/>
          <p:cNvSpPr/>
          <p:nvPr/>
        </p:nvSpPr>
        <p:spPr>
          <a:xfrm>
            <a:off x="3998849" y="541349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7" name="object 23"/>
          <p:cNvSpPr/>
          <p:nvPr/>
        </p:nvSpPr>
        <p:spPr>
          <a:xfrm>
            <a:off x="3420364" y="540270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8" name="object 23"/>
          <p:cNvSpPr/>
          <p:nvPr/>
        </p:nvSpPr>
        <p:spPr>
          <a:xfrm>
            <a:off x="2907919" y="540333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49" name="object 23"/>
          <p:cNvSpPr/>
          <p:nvPr/>
        </p:nvSpPr>
        <p:spPr>
          <a:xfrm>
            <a:off x="2592324" y="540333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51" name="object 23"/>
          <p:cNvSpPr/>
          <p:nvPr/>
        </p:nvSpPr>
        <p:spPr>
          <a:xfrm>
            <a:off x="2106549" y="540397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监督式学习</a:t>
            </a:r>
            <a:endParaRPr lang="zh-CN" altLang="en-US" dirty="0" smtClean="0"/>
          </a:p>
        </p:txBody>
      </p:sp>
      <p:sp>
        <p:nvSpPr>
          <p:cNvPr id="3" name="object 2"/>
          <p:cNvSpPr/>
          <p:nvPr/>
        </p:nvSpPr>
        <p:spPr>
          <a:xfrm>
            <a:off x="896875" y="1772024"/>
            <a:ext cx="172085" cy="2725420"/>
          </a:xfrm>
          <a:custGeom>
            <a:avLst/>
            <a:gdLst/>
            <a:ahLst/>
            <a:cxnLst/>
            <a:rect l="l" t="t" r="r" b="b"/>
            <a:pathLst>
              <a:path w="172084" h="2725420">
                <a:moveTo>
                  <a:pt x="171688" y="149018"/>
                </a:moveTo>
                <a:lnTo>
                  <a:pt x="169664" y="141732"/>
                </a:lnTo>
                <a:lnTo>
                  <a:pt x="85844" y="0"/>
                </a:lnTo>
                <a:lnTo>
                  <a:pt x="2024" y="141732"/>
                </a:lnTo>
                <a:lnTo>
                  <a:pt x="0" y="149018"/>
                </a:lnTo>
                <a:lnTo>
                  <a:pt x="690" y="156591"/>
                </a:lnTo>
                <a:lnTo>
                  <a:pt x="3952" y="163591"/>
                </a:lnTo>
                <a:lnTo>
                  <a:pt x="9644" y="169164"/>
                </a:lnTo>
                <a:lnTo>
                  <a:pt x="16906" y="171188"/>
                </a:lnTo>
                <a:lnTo>
                  <a:pt x="24312" y="170497"/>
                </a:lnTo>
                <a:lnTo>
                  <a:pt x="30861" y="167235"/>
                </a:lnTo>
                <a:lnTo>
                  <a:pt x="35552" y="161544"/>
                </a:lnTo>
                <a:lnTo>
                  <a:pt x="66032" y="109589"/>
                </a:lnTo>
                <a:lnTo>
                  <a:pt x="66032" y="38100"/>
                </a:lnTo>
                <a:lnTo>
                  <a:pt x="104132" y="38100"/>
                </a:lnTo>
                <a:lnTo>
                  <a:pt x="104132" y="106991"/>
                </a:lnTo>
                <a:lnTo>
                  <a:pt x="136136" y="161544"/>
                </a:lnTo>
                <a:lnTo>
                  <a:pt x="140827" y="167235"/>
                </a:lnTo>
                <a:lnTo>
                  <a:pt x="147375" y="170497"/>
                </a:lnTo>
                <a:lnTo>
                  <a:pt x="154781" y="171188"/>
                </a:lnTo>
                <a:lnTo>
                  <a:pt x="162044" y="169164"/>
                </a:lnTo>
                <a:lnTo>
                  <a:pt x="167735" y="163591"/>
                </a:lnTo>
                <a:lnTo>
                  <a:pt x="170997" y="156591"/>
                </a:lnTo>
                <a:lnTo>
                  <a:pt x="171688" y="149018"/>
                </a:lnTo>
                <a:close/>
              </a:path>
              <a:path w="172084" h="2725420">
                <a:moveTo>
                  <a:pt x="104132" y="106991"/>
                </a:moveTo>
                <a:lnTo>
                  <a:pt x="104132" y="38100"/>
                </a:lnTo>
                <a:lnTo>
                  <a:pt x="66032" y="38100"/>
                </a:lnTo>
                <a:lnTo>
                  <a:pt x="66032" y="109589"/>
                </a:lnTo>
                <a:lnTo>
                  <a:pt x="69080" y="104394"/>
                </a:lnTo>
                <a:lnTo>
                  <a:pt x="69080" y="47244"/>
                </a:lnTo>
                <a:lnTo>
                  <a:pt x="102608" y="47244"/>
                </a:lnTo>
                <a:lnTo>
                  <a:pt x="102608" y="104394"/>
                </a:lnTo>
                <a:lnTo>
                  <a:pt x="104132" y="106991"/>
                </a:lnTo>
                <a:close/>
              </a:path>
              <a:path w="172084" h="2725420">
                <a:moveTo>
                  <a:pt x="104132" y="2724918"/>
                </a:moveTo>
                <a:lnTo>
                  <a:pt x="104132" y="106991"/>
                </a:lnTo>
                <a:lnTo>
                  <a:pt x="85844" y="75819"/>
                </a:lnTo>
                <a:lnTo>
                  <a:pt x="66032" y="109589"/>
                </a:lnTo>
                <a:lnTo>
                  <a:pt x="66032" y="2724918"/>
                </a:lnTo>
                <a:lnTo>
                  <a:pt x="104132" y="2724918"/>
                </a:lnTo>
                <a:close/>
              </a:path>
              <a:path w="172084" h="2725420">
                <a:moveTo>
                  <a:pt x="102608" y="47244"/>
                </a:moveTo>
                <a:lnTo>
                  <a:pt x="69080" y="47244"/>
                </a:lnTo>
                <a:lnTo>
                  <a:pt x="85844" y="75819"/>
                </a:lnTo>
                <a:lnTo>
                  <a:pt x="102608" y="47244"/>
                </a:lnTo>
                <a:close/>
              </a:path>
              <a:path w="172084" h="2725420">
                <a:moveTo>
                  <a:pt x="85844" y="75819"/>
                </a:moveTo>
                <a:lnTo>
                  <a:pt x="69080" y="47244"/>
                </a:lnTo>
                <a:lnTo>
                  <a:pt x="69080" y="104394"/>
                </a:lnTo>
                <a:lnTo>
                  <a:pt x="85844" y="75819"/>
                </a:lnTo>
                <a:close/>
              </a:path>
              <a:path w="172084" h="2725420">
                <a:moveTo>
                  <a:pt x="102608" y="104394"/>
                </a:moveTo>
                <a:lnTo>
                  <a:pt x="102608" y="47244"/>
                </a:lnTo>
                <a:lnTo>
                  <a:pt x="85844" y="75819"/>
                </a:lnTo>
                <a:lnTo>
                  <a:pt x="102608" y="104394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818127" y="4259341"/>
            <a:ext cx="3598545" cy="171450"/>
          </a:xfrm>
          <a:custGeom>
            <a:avLst/>
            <a:gdLst/>
            <a:ahLst/>
            <a:cxnLst/>
            <a:rect l="l" t="t" r="r" b="b"/>
            <a:pathLst>
              <a:path w="3598545" h="171450">
                <a:moveTo>
                  <a:pt x="3523336" y="85779"/>
                </a:moveTo>
                <a:lnTo>
                  <a:pt x="3491178" y="66913"/>
                </a:lnTo>
                <a:lnTo>
                  <a:pt x="0" y="66913"/>
                </a:lnTo>
                <a:lnTo>
                  <a:pt x="0" y="105013"/>
                </a:lnTo>
                <a:lnTo>
                  <a:pt x="3489788" y="105013"/>
                </a:lnTo>
                <a:lnTo>
                  <a:pt x="3523336" y="85779"/>
                </a:lnTo>
                <a:close/>
              </a:path>
              <a:path w="3598545" h="171450">
                <a:moveTo>
                  <a:pt x="3598170" y="85201"/>
                </a:moveTo>
                <a:lnTo>
                  <a:pt x="3456438" y="2905"/>
                </a:lnTo>
                <a:lnTo>
                  <a:pt x="3449175" y="0"/>
                </a:lnTo>
                <a:lnTo>
                  <a:pt x="3441769" y="238"/>
                </a:lnTo>
                <a:lnTo>
                  <a:pt x="3435221" y="3333"/>
                </a:lnTo>
                <a:lnTo>
                  <a:pt x="3430530" y="9001"/>
                </a:lnTo>
                <a:lnTo>
                  <a:pt x="3427625" y="16263"/>
                </a:lnTo>
                <a:lnTo>
                  <a:pt x="3427863" y="23669"/>
                </a:lnTo>
                <a:lnTo>
                  <a:pt x="3430958" y="30218"/>
                </a:lnTo>
                <a:lnTo>
                  <a:pt x="3436626" y="34909"/>
                </a:lnTo>
                <a:lnTo>
                  <a:pt x="3491178" y="66913"/>
                </a:lnTo>
                <a:lnTo>
                  <a:pt x="3560070" y="66913"/>
                </a:lnTo>
                <a:lnTo>
                  <a:pt x="3560070" y="107733"/>
                </a:lnTo>
                <a:lnTo>
                  <a:pt x="3598170" y="85201"/>
                </a:lnTo>
                <a:close/>
              </a:path>
              <a:path w="3598545" h="171450">
                <a:moveTo>
                  <a:pt x="3560070" y="107733"/>
                </a:moveTo>
                <a:lnTo>
                  <a:pt x="3560070" y="105013"/>
                </a:lnTo>
                <a:lnTo>
                  <a:pt x="3489788" y="105013"/>
                </a:lnTo>
                <a:lnTo>
                  <a:pt x="3436626" y="135493"/>
                </a:lnTo>
                <a:lnTo>
                  <a:pt x="3430958" y="140827"/>
                </a:lnTo>
                <a:lnTo>
                  <a:pt x="3427863" y="147304"/>
                </a:lnTo>
                <a:lnTo>
                  <a:pt x="3427625" y="154352"/>
                </a:lnTo>
                <a:lnTo>
                  <a:pt x="3430530" y="161401"/>
                </a:lnTo>
                <a:lnTo>
                  <a:pt x="3435221" y="167092"/>
                </a:lnTo>
                <a:lnTo>
                  <a:pt x="3441769" y="170354"/>
                </a:lnTo>
                <a:lnTo>
                  <a:pt x="3449175" y="171045"/>
                </a:lnTo>
                <a:lnTo>
                  <a:pt x="3456438" y="169021"/>
                </a:lnTo>
                <a:lnTo>
                  <a:pt x="3560070" y="107733"/>
                </a:lnTo>
                <a:close/>
              </a:path>
              <a:path w="3598545" h="171450">
                <a:moveTo>
                  <a:pt x="3550926" y="105013"/>
                </a:moveTo>
                <a:lnTo>
                  <a:pt x="3550926" y="101965"/>
                </a:lnTo>
                <a:lnTo>
                  <a:pt x="3523336" y="85779"/>
                </a:lnTo>
                <a:lnTo>
                  <a:pt x="3489788" y="105013"/>
                </a:lnTo>
                <a:lnTo>
                  <a:pt x="3550926" y="105013"/>
                </a:lnTo>
                <a:close/>
              </a:path>
              <a:path w="3598545" h="171450">
                <a:moveTo>
                  <a:pt x="3560070" y="105013"/>
                </a:moveTo>
                <a:lnTo>
                  <a:pt x="3560070" y="66913"/>
                </a:lnTo>
                <a:lnTo>
                  <a:pt x="3491178" y="66913"/>
                </a:lnTo>
                <a:lnTo>
                  <a:pt x="3523336" y="85779"/>
                </a:lnTo>
                <a:lnTo>
                  <a:pt x="3550926" y="69961"/>
                </a:lnTo>
                <a:lnTo>
                  <a:pt x="3550926" y="105013"/>
                </a:lnTo>
                <a:lnTo>
                  <a:pt x="3560070" y="105013"/>
                </a:lnTo>
                <a:close/>
              </a:path>
              <a:path w="3598545" h="171450">
                <a:moveTo>
                  <a:pt x="3550926" y="101965"/>
                </a:moveTo>
                <a:lnTo>
                  <a:pt x="3550926" y="69961"/>
                </a:lnTo>
                <a:lnTo>
                  <a:pt x="3523336" y="85779"/>
                </a:lnTo>
                <a:lnTo>
                  <a:pt x="3550926" y="10196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p/>
        </p:txBody>
      </p:sp>
      <p:sp>
        <p:nvSpPr>
          <p:cNvPr id="5" name="object 4"/>
          <p:cNvSpPr txBox="1"/>
          <p:nvPr/>
        </p:nvSpPr>
        <p:spPr>
          <a:xfrm>
            <a:off x="2036825" y="4598541"/>
            <a:ext cx="114554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>
                <a:latin typeface="Calibri" panose="020F0502020204030204"/>
                <a:cs typeface="Calibri" panose="020F0502020204030204"/>
              </a:rPr>
              <a:t>肿瘤尺寸</a:t>
            </a:r>
            <a:endParaRPr lang="zh-CN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06680" y="2969260"/>
            <a:ext cx="62865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000">
                <a:latin typeface="Calibri" panose="020F0502020204030204"/>
                <a:cs typeface="Calibri" panose="020F0502020204030204"/>
              </a:rPr>
              <a:t>肿瘤时间</a:t>
            </a:r>
            <a:endParaRPr lang="zh-CN"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5293360" y="1925955"/>
            <a:ext cx="3348355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5400" b="0" i="0">
                <a:solidFill>
                  <a:srgbClr val="3F3F3F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800" spc="-5" dirty="0">
                <a:solidFill>
                  <a:srgbClr val="000000"/>
                </a:solidFill>
              </a:rPr>
              <a:t>-	</a:t>
            </a:r>
            <a:r>
              <a:rPr lang="zh-CN" sz="2800" spc="-5" dirty="0">
                <a:solidFill>
                  <a:srgbClr val="000000"/>
                </a:solidFill>
              </a:rPr>
              <a:t>肿块厚度</a:t>
            </a:r>
            <a:endParaRPr lang="zh-CN" sz="2800" spc="-5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altLang="zh-CN" sz="2800" spc="-5" dirty="0">
                <a:solidFill>
                  <a:srgbClr val="000000"/>
                </a:solidFill>
              </a:rPr>
              <a:t>-   </a:t>
            </a:r>
            <a:r>
              <a:rPr lang="zh-CN" altLang="en-US" sz="2800" spc="-5" dirty="0">
                <a:solidFill>
                  <a:srgbClr val="000000"/>
                </a:solidFill>
              </a:rPr>
              <a:t>细胞尺寸均一性</a:t>
            </a:r>
            <a:endParaRPr lang="zh-CN" altLang="en-US" sz="2800" spc="-5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altLang="zh-CN" sz="2800" spc="-5" dirty="0">
                <a:solidFill>
                  <a:srgbClr val="000000"/>
                </a:solidFill>
              </a:rPr>
              <a:t>-   </a:t>
            </a:r>
            <a:r>
              <a:rPr lang="zh-CN" altLang="en-US" sz="2800" spc="-5" dirty="0">
                <a:solidFill>
                  <a:srgbClr val="000000"/>
                </a:solidFill>
              </a:rPr>
              <a:t>细胞形状均一性</a:t>
            </a:r>
            <a:endParaRPr lang="zh-CN" altLang="en-US" sz="2800" spc="-5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altLang="zh-CN" sz="2800" spc="-5" dirty="0">
                <a:solidFill>
                  <a:srgbClr val="000000"/>
                </a:solidFill>
              </a:rPr>
              <a:t>...</a:t>
            </a:r>
            <a:endParaRPr lang="en-US" altLang="zh-CN" sz="2800" spc="-5" dirty="0">
              <a:solidFill>
                <a:srgbClr val="000000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62118" y="2245995"/>
            <a:ext cx="24765" cy="17145"/>
          </a:xfrm>
          <a:custGeom>
            <a:avLst/>
            <a:gdLst/>
            <a:ahLst/>
            <a:cxnLst/>
            <a:rect l="l" t="t" r="r" b="b"/>
            <a:pathLst>
              <a:path w="24764" h="17144">
                <a:moveTo>
                  <a:pt x="3048" y="1524"/>
                </a:moveTo>
                <a:lnTo>
                  <a:pt x="0" y="3048"/>
                </a:lnTo>
                <a:lnTo>
                  <a:pt x="0" y="7620"/>
                </a:lnTo>
                <a:lnTo>
                  <a:pt x="1524" y="914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24764" h="17144">
                <a:moveTo>
                  <a:pt x="15240" y="7620"/>
                </a:moveTo>
                <a:lnTo>
                  <a:pt x="15240" y="4572"/>
                </a:lnTo>
                <a:lnTo>
                  <a:pt x="7620" y="4572"/>
                </a:lnTo>
                <a:lnTo>
                  <a:pt x="7620" y="1524"/>
                </a:lnTo>
                <a:lnTo>
                  <a:pt x="3048" y="1524"/>
                </a:lnTo>
                <a:lnTo>
                  <a:pt x="1524" y="3048"/>
                </a:lnTo>
                <a:lnTo>
                  <a:pt x="1524" y="9144"/>
                </a:lnTo>
                <a:lnTo>
                  <a:pt x="3048" y="10668"/>
                </a:lnTo>
                <a:lnTo>
                  <a:pt x="3048" y="7620"/>
                </a:lnTo>
                <a:lnTo>
                  <a:pt x="7620" y="7620"/>
                </a:lnTo>
                <a:lnTo>
                  <a:pt x="7620" y="3048"/>
                </a:lnTo>
                <a:lnTo>
                  <a:pt x="8128" y="2032"/>
                </a:lnTo>
                <a:lnTo>
                  <a:pt x="8128" y="7620"/>
                </a:lnTo>
                <a:lnTo>
                  <a:pt x="15240" y="7620"/>
                </a:lnTo>
                <a:close/>
              </a:path>
              <a:path w="24764" h="17144">
                <a:moveTo>
                  <a:pt x="8974" y="338"/>
                </a:moveTo>
                <a:lnTo>
                  <a:pt x="3048" y="1524"/>
                </a:lnTo>
                <a:lnTo>
                  <a:pt x="7620" y="1524"/>
                </a:lnTo>
                <a:lnTo>
                  <a:pt x="8229" y="1828"/>
                </a:lnTo>
                <a:lnTo>
                  <a:pt x="8974" y="338"/>
                </a:lnTo>
                <a:close/>
              </a:path>
              <a:path w="24764" h="17144">
                <a:moveTo>
                  <a:pt x="8636" y="8636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10668"/>
                </a:lnTo>
                <a:lnTo>
                  <a:pt x="7620" y="10668"/>
                </a:lnTo>
                <a:lnTo>
                  <a:pt x="8636" y="8636"/>
                </a:lnTo>
                <a:close/>
              </a:path>
              <a:path w="24764" h="17144">
                <a:moveTo>
                  <a:pt x="8229" y="1828"/>
                </a:moveTo>
                <a:lnTo>
                  <a:pt x="7620" y="1524"/>
                </a:lnTo>
                <a:lnTo>
                  <a:pt x="8128" y="2032"/>
                </a:lnTo>
                <a:lnTo>
                  <a:pt x="8229" y="1828"/>
                </a:lnTo>
                <a:close/>
              </a:path>
              <a:path w="24764" h="17144">
                <a:moveTo>
                  <a:pt x="9144" y="4572"/>
                </a:moveTo>
                <a:lnTo>
                  <a:pt x="9144" y="3048"/>
                </a:lnTo>
                <a:lnTo>
                  <a:pt x="8128" y="2032"/>
                </a:lnTo>
                <a:lnTo>
                  <a:pt x="7620" y="3048"/>
                </a:lnTo>
                <a:lnTo>
                  <a:pt x="7620" y="4572"/>
                </a:lnTo>
                <a:lnTo>
                  <a:pt x="9144" y="4572"/>
                </a:lnTo>
                <a:close/>
              </a:path>
              <a:path w="24764" h="17144">
                <a:moveTo>
                  <a:pt x="9144" y="7620"/>
                </a:moveTo>
                <a:lnTo>
                  <a:pt x="7620" y="7620"/>
                </a:lnTo>
                <a:lnTo>
                  <a:pt x="8636" y="8636"/>
                </a:lnTo>
                <a:lnTo>
                  <a:pt x="9144" y="7620"/>
                </a:lnTo>
                <a:close/>
              </a:path>
              <a:path w="24764" h="17144">
                <a:moveTo>
                  <a:pt x="10668" y="9144"/>
                </a:moveTo>
                <a:lnTo>
                  <a:pt x="9144" y="9144"/>
                </a:lnTo>
                <a:lnTo>
                  <a:pt x="8636" y="8636"/>
                </a:lnTo>
                <a:lnTo>
                  <a:pt x="7620" y="10668"/>
                </a:lnTo>
                <a:lnTo>
                  <a:pt x="10668" y="9144"/>
                </a:lnTo>
                <a:close/>
              </a:path>
              <a:path w="24764" h="17144">
                <a:moveTo>
                  <a:pt x="15748" y="9652"/>
                </a:moveTo>
                <a:lnTo>
                  <a:pt x="14732" y="8636"/>
                </a:lnTo>
                <a:lnTo>
                  <a:pt x="13716" y="9144"/>
                </a:lnTo>
                <a:lnTo>
                  <a:pt x="10668" y="9144"/>
                </a:lnTo>
                <a:lnTo>
                  <a:pt x="7620" y="10668"/>
                </a:lnTo>
                <a:lnTo>
                  <a:pt x="7620" y="12192"/>
                </a:lnTo>
                <a:lnTo>
                  <a:pt x="15240" y="12192"/>
                </a:lnTo>
                <a:lnTo>
                  <a:pt x="15240" y="10668"/>
                </a:lnTo>
                <a:lnTo>
                  <a:pt x="15748" y="9652"/>
                </a:lnTo>
                <a:close/>
              </a:path>
              <a:path w="24764" h="17144">
                <a:moveTo>
                  <a:pt x="16764" y="15240"/>
                </a:moveTo>
                <a:lnTo>
                  <a:pt x="16764" y="10668"/>
                </a:lnTo>
                <a:lnTo>
                  <a:pt x="15748" y="9652"/>
                </a:lnTo>
                <a:lnTo>
                  <a:pt x="15240" y="10668"/>
                </a:lnTo>
                <a:lnTo>
                  <a:pt x="15240" y="12192"/>
                </a:lnTo>
                <a:lnTo>
                  <a:pt x="7620" y="12192"/>
                </a:lnTo>
                <a:lnTo>
                  <a:pt x="7620" y="15240"/>
                </a:lnTo>
                <a:lnTo>
                  <a:pt x="9144" y="16764"/>
                </a:lnTo>
                <a:lnTo>
                  <a:pt x="10668" y="16764"/>
                </a:lnTo>
                <a:lnTo>
                  <a:pt x="10668" y="15240"/>
                </a:lnTo>
                <a:lnTo>
                  <a:pt x="16764" y="15240"/>
                </a:lnTo>
                <a:close/>
              </a:path>
              <a:path w="24764" h="17144">
                <a:moveTo>
                  <a:pt x="10668" y="4572"/>
                </a:moveTo>
                <a:lnTo>
                  <a:pt x="10668" y="3048"/>
                </a:lnTo>
                <a:lnTo>
                  <a:pt x="8229" y="1828"/>
                </a:lnTo>
                <a:lnTo>
                  <a:pt x="8128" y="2032"/>
                </a:lnTo>
                <a:lnTo>
                  <a:pt x="9144" y="3048"/>
                </a:lnTo>
                <a:lnTo>
                  <a:pt x="9144" y="4572"/>
                </a:lnTo>
                <a:lnTo>
                  <a:pt x="10668" y="4572"/>
                </a:lnTo>
                <a:close/>
              </a:path>
              <a:path w="24764" h="17144">
                <a:moveTo>
                  <a:pt x="16764" y="7620"/>
                </a:moveTo>
                <a:lnTo>
                  <a:pt x="16764" y="3048"/>
                </a:lnTo>
                <a:lnTo>
                  <a:pt x="13716" y="0"/>
                </a:lnTo>
                <a:lnTo>
                  <a:pt x="10668" y="0"/>
                </a:lnTo>
                <a:lnTo>
                  <a:pt x="8974" y="338"/>
                </a:lnTo>
                <a:lnTo>
                  <a:pt x="8229" y="1828"/>
                </a:lnTo>
                <a:lnTo>
                  <a:pt x="10668" y="3048"/>
                </a:lnTo>
                <a:lnTo>
                  <a:pt x="10668" y="4572"/>
                </a:lnTo>
                <a:lnTo>
                  <a:pt x="15240" y="4572"/>
                </a:lnTo>
                <a:lnTo>
                  <a:pt x="15240" y="7620"/>
                </a:lnTo>
                <a:lnTo>
                  <a:pt x="16764" y="7620"/>
                </a:lnTo>
                <a:close/>
              </a:path>
              <a:path w="24764" h="17144">
                <a:moveTo>
                  <a:pt x="14732" y="8636"/>
                </a:moveTo>
                <a:lnTo>
                  <a:pt x="13716" y="7620"/>
                </a:lnTo>
                <a:lnTo>
                  <a:pt x="9144" y="7620"/>
                </a:lnTo>
                <a:lnTo>
                  <a:pt x="8636" y="8636"/>
                </a:lnTo>
                <a:lnTo>
                  <a:pt x="9144" y="9144"/>
                </a:lnTo>
                <a:lnTo>
                  <a:pt x="13716" y="9144"/>
                </a:lnTo>
                <a:lnTo>
                  <a:pt x="14732" y="8636"/>
                </a:lnTo>
                <a:close/>
              </a:path>
              <a:path w="24764" h="17144">
                <a:moveTo>
                  <a:pt x="10668" y="0"/>
                </a:moveTo>
                <a:lnTo>
                  <a:pt x="9144" y="0"/>
                </a:lnTo>
                <a:lnTo>
                  <a:pt x="8974" y="338"/>
                </a:lnTo>
                <a:lnTo>
                  <a:pt x="10668" y="0"/>
                </a:lnTo>
                <a:close/>
              </a:path>
              <a:path w="24764" h="17144">
                <a:moveTo>
                  <a:pt x="15748" y="15748"/>
                </a:moveTo>
                <a:lnTo>
                  <a:pt x="15240" y="15240"/>
                </a:lnTo>
                <a:lnTo>
                  <a:pt x="10668" y="15240"/>
                </a:lnTo>
                <a:lnTo>
                  <a:pt x="10668" y="16764"/>
                </a:lnTo>
                <a:lnTo>
                  <a:pt x="13716" y="16764"/>
                </a:lnTo>
                <a:lnTo>
                  <a:pt x="15748" y="15748"/>
                </a:lnTo>
                <a:close/>
              </a:path>
              <a:path w="24764" h="17144">
                <a:moveTo>
                  <a:pt x="16764" y="7620"/>
                </a:moveTo>
                <a:lnTo>
                  <a:pt x="13716" y="7620"/>
                </a:lnTo>
                <a:lnTo>
                  <a:pt x="14732" y="8636"/>
                </a:lnTo>
                <a:lnTo>
                  <a:pt x="16764" y="7620"/>
                </a:lnTo>
                <a:close/>
              </a:path>
              <a:path w="24764" h="17144">
                <a:moveTo>
                  <a:pt x="16764" y="7620"/>
                </a:moveTo>
                <a:lnTo>
                  <a:pt x="14732" y="8636"/>
                </a:lnTo>
                <a:lnTo>
                  <a:pt x="15748" y="9652"/>
                </a:lnTo>
                <a:lnTo>
                  <a:pt x="16764" y="7620"/>
                </a:lnTo>
                <a:close/>
              </a:path>
              <a:path w="24764" h="17144">
                <a:moveTo>
                  <a:pt x="16764" y="15240"/>
                </a:moveTo>
                <a:lnTo>
                  <a:pt x="15240" y="15240"/>
                </a:lnTo>
                <a:lnTo>
                  <a:pt x="15748" y="15748"/>
                </a:lnTo>
                <a:lnTo>
                  <a:pt x="16764" y="15240"/>
                </a:lnTo>
                <a:close/>
              </a:path>
              <a:path w="24764" h="17144">
                <a:moveTo>
                  <a:pt x="24384" y="15240"/>
                </a:moveTo>
                <a:lnTo>
                  <a:pt x="24384" y="10668"/>
                </a:lnTo>
                <a:lnTo>
                  <a:pt x="21336" y="7620"/>
                </a:lnTo>
                <a:lnTo>
                  <a:pt x="16764" y="7620"/>
                </a:lnTo>
                <a:lnTo>
                  <a:pt x="15748" y="9652"/>
                </a:lnTo>
                <a:lnTo>
                  <a:pt x="16764" y="10668"/>
                </a:lnTo>
                <a:lnTo>
                  <a:pt x="16764" y="15240"/>
                </a:lnTo>
                <a:lnTo>
                  <a:pt x="18288" y="15240"/>
                </a:lnTo>
                <a:lnTo>
                  <a:pt x="18288" y="16764"/>
                </a:lnTo>
                <a:lnTo>
                  <a:pt x="21336" y="16764"/>
                </a:lnTo>
                <a:lnTo>
                  <a:pt x="24384" y="15240"/>
                </a:lnTo>
                <a:close/>
              </a:path>
              <a:path w="24764" h="17144">
                <a:moveTo>
                  <a:pt x="18288" y="16764"/>
                </a:moveTo>
                <a:lnTo>
                  <a:pt x="18288" y="15240"/>
                </a:lnTo>
                <a:lnTo>
                  <a:pt x="16764" y="15240"/>
                </a:lnTo>
                <a:lnTo>
                  <a:pt x="15748" y="15748"/>
                </a:lnTo>
                <a:lnTo>
                  <a:pt x="16764" y="16764"/>
                </a:lnTo>
                <a:lnTo>
                  <a:pt x="18288" y="1676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cxnSp>
        <p:nvCxnSpPr>
          <p:cNvPr id="9" name="直接连接符 8"/>
          <p:cNvCxnSpPr/>
          <p:nvPr/>
        </p:nvCxnSpPr>
        <p:spPr>
          <a:xfrm>
            <a:off x="1339215" y="2078990"/>
            <a:ext cx="2512695" cy="19259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34" name="object 23"/>
          <p:cNvSpPr/>
          <p:nvPr/>
        </p:nvSpPr>
        <p:spPr>
          <a:xfrm>
            <a:off x="3667379" y="302843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6" name="object 23"/>
          <p:cNvSpPr/>
          <p:nvPr/>
        </p:nvSpPr>
        <p:spPr>
          <a:xfrm>
            <a:off x="3420364" y="399173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0" name="object 23"/>
          <p:cNvSpPr/>
          <p:nvPr/>
        </p:nvSpPr>
        <p:spPr>
          <a:xfrm>
            <a:off x="2932049" y="296049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1" name="object 23"/>
          <p:cNvSpPr/>
          <p:nvPr/>
        </p:nvSpPr>
        <p:spPr>
          <a:xfrm>
            <a:off x="3017139" y="248741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2" name="object 23"/>
          <p:cNvSpPr/>
          <p:nvPr/>
        </p:nvSpPr>
        <p:spPr>
          <a:xfrm>
            <a:off x="2267204" y="192671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3" name="object 23"/>
          <p:cNvSpPr/>
          <p:nvPr/>
        </p:nvSpPr>
        <p:spPr>
          <a:xfrm>
            <a:off x="2333879" y="248805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4" name="object 23"/>
          <p:cNvSpPr/>
          <p:nvPr/>
        </p:nvSpPr>
        <p:spPr>
          <a:xfrm>
            <a:off x="1768729" y="192734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5" name="object 23"/>
          <p:cNvSpPr/>
          <p:nvPr/>
        </p:nvSpPr>
        <p:spPr>
          <a:xfrm>
            <a:off x="3254629" y="208228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7" name="object 23"/>
          <p:cNvSpPr/>
          <p:nvPr/>
        </p:nvSpPr>
        <p:spPr>
          <a:xfrm>
            <a:off x="3686429" y="248805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19" name="object 23"/>
          <p:cNvSpPr/>
          <p:nvPr/>
        </p:nvSpPr>
        <p:spPr>
          <a:xfrm>
            <a:off x="2535174" y="359803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0" name="object 23"/>
          <p:cNvSpPr/>
          <p:nvPr/>
        </p:nvSpPr>
        <p:spPr>
          <a:xfrm>
            <a:off x="2168144" y="305383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1" name="object 23"/>
          <p:cNvSpPr/>
          <p:nvPr/>
        </p:nvSpPr>
        <p:spPr>
          <a:xfrm>
            <a:off x="1497584" y="296112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2" name="object 23"/>
          <p:cNvSpPr/>
          <p:nvPr/>
        </p:nvSpPr>
        <p:spPr>
          <a:xfrm>
            <a:off x="1340104" y="232422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3" name="object 23"/>
          <p:cNvSpPr/>
          <p:nvPr/>
        </p:nvSpPr>
        <p:spPr>
          <a:xfrm>
            <a:off x="1173734" y="321893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1769364" y="343356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5" name="object 23"/>
          <p:cNvSpPr/>
          <p:nvPr/>
        </p:nvSpPr>
        <p:spPr>
          <a:xfrm>
            <a:off x="1498219" y="382790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6" name="object 23"/>
          <p:cNvSpPr/>
          <p:nvPr/>
        </p:nvSpPr>
        <p:spPr>
          <a:xfrm>
            <a:off x="2267839" y="384123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7" name="object 23"/>
          <p:cNvSpPr/>
          <p:nvPr/>
        </p:nvSpPr>
        <p:spPr>
          <a:xfrm>
            <a:off x="1871599" y="400570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8" name="object 23"/>
          <p:cNvSpPr/>
          <p:nvPr/>
        </p:nvSpPr>
        <p:spPr>
          <a:xfrm>
            <a:off x="1769999" y="279666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29" name="object 23"/>
          <p:cNvSpPr/>
          <p:nvPr/>
        </p:nvSpPr>
        <p:spPr>
          <a:xfrm>
            <a:off x="3017139" y="3698360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0" name="object 23"/>
          <p:cNvSpPr/>
          <p:nvPr/>
        </p:nvSpPr>
        <p:spPr>
          <a:xfrm>
            <a:off x="2267204" y="3433565"/>
            <a:ext cx="166116" cy="16459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1" name="object 23"/>
          <p:cNvSpPr/>
          <p:nvPr/>
        </p:nvSpPr>
        <p:spPr>
          <a:xfrm>
            <a:off x="2702179" y="217309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2" name="object 23"/>
          <p:cNvSpPr/>
          <p:nvPr/>
        </p:nvSpPr>
        <p:spPr>
          <a:xfrm>
            <a:off x="2101469" y="2246750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  <p:sp>
        <p:nvSpPr>
          <p:cNvPr id="33" name="object 23"/>
          <p:cNvSpPr/>
          <p:nvPr/>
        </p:nvSpPr>
        <p:spPr>
          <a:xfrm>
            <a:off x="3255264" y="3126225"/>
            <a:ext cx="166116" cy="164592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txBody>
          <a:bodyPr wrap="square" lIns="0" tIns="0" rIns="0" bIns="0" rtlCol="0"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监督式学习</a:t>
            </a:r>
            <a:endParaRPr lang="zh-CN" altLang="en-US" dirty="0" smtClean="0"/>
          </a:p>
        </p:txBody>
      </p:sp>
      <p:sp>
        <p:nvSpPr>
          <p:cNvPr id="7" name="object 6"/>
          <p:cNvSpPr txBox="1"/>
          <p:nvPr/>
        </p:nvSpPr>
        <p:spPr>
          <a:xfrm>
            <a:off x="459733" y="1229740"/>
            <a:ext cx="8201659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1800" spc="-40" dirty="0">
                <a:latin typeface="Calibri" panose="020F0502020204030204"/>
                <a:cs typeface="Calibri" panose="020F0502020204030204"/>
              </a:rPr>
              <a:t>假设你运营一个公司，现在想要开发学习算法解决如下两个问题：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 panose="02020603050405020304"/>
              <a:cs typeface="Times New Roman" panose="02020603050405020304"/>
            </a:endParaRPr>
          </a:p>
          <a:p>
            <a:pPr marL="12700" marR="3556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1: </a:t>
            </a:r>
            <a:r>
              <a:rPr lang="zh-CN" sz="1800" dirty="0">
                <a:latin typeface="Calibri" panose="020F0502020204030204"/>
                <a:cs typeface="Calibri" panose="020F0502020204030204"/>
              </a:rPr>
              <a:t>针对公司现有的某一商品库存，你想要知道在未来三个月的销量如何？</a:t>
            </a:r>
            <a:endParaRPr sz="1800" dirty="0">
              <a:latin typeface="Calibri" panose="020F0502020204030204"/>
              <a:cs typeface="Calibri" panose="020F0502020204030204"/>
            </a:endParaRPr>
          </a:p>
          <a:p>
            <a:pPr marL="12700" marR="263525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2: </a:t>
            </a:r>
            <a:r>
              <a:rPr lang="zh-CN" sz="1800" dirty="0">
                <a:latin typeface="Calibri" panose="020F0502020204030204"/>
                <a:cs typeface="Calibri" panose="020F0502020204030204"/>
              </a:rPr>
              <a:t>你想要一个软件来检测客户账号，以确定每个账户是否被黑客入侵？</a:t>
            </a:r>
            <a:endParaRPr lang="zh-CN" sz="1800" dirty="0">
              <a:latin typeface="Calibri" panose="020F0502020204030204"/>
              <a:cs typeface="Calibri" panose="020F0502020204030204"/>
            </a:endParaRPr>
          </a:p>
          <a:p>
            <a:pPr marL="12700" marR="263525">
              <a:lnSpc>
                <a:spcPct val="100000"/>
              </a:lnSpc>
            </a:pPr>
            <a:r>
              <a:rPr lang="zh-CN" sz="1800" spc="-5" dirty="0">
                <a:latin typeface="Calibri" panose="020F0502020204030204"/>
                <a:cs typeface="Calibri" panose="020F0502020204030204"/>
              </a:rPr>
              <a:t>请问：以上两个问题是分类还是回归呢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?</a:t>
            </a:r>
            <a:endParaRPr sz="1800" spc="-5" dirty="0">
              <a:latin typeface="Calibri" panose="020F0502020204030204"/>
              <a:cs typeface="Calibri" panose="020F0502020204030204"/>
            </a:endParaRPr>
          </a:p>
          <a:p>
            <a:pPr marL="12700" marR="263525">
              <a:lnSpc>
                <a:spcPct val="100000"/>
              </a:lnSpc>
            </a:pPr>
            <a:endParaRPr sz="1800" spc="-5" dirty="0">
              <a:latin typeface="Calibri" panose="020F0502020204030204"/>
              <a:cs typeface="Calibri" panose="020F0502020204030204"/>
            </a:endParaRPr>
          </a:p>
          <a:p>
            <a:pPr marL="12700" marR="263525">
              <a:lnSpc>
                <a:spcPct val="100000"/>
              </a:lnSpc>
            </a:pPr>
            <a:r>
              <a:rPr lang="en-US" sz="1800" spc="-5" dirty="0">
                <a:latin typeface="Calibri" panose="020F0502020204030204"/>
                <a:cs typeface="Calibri" panose="020F0502020204030204"/>
              </a:rPr>
              <a:t>	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两个都是分类问题；</a:t>
            </a: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	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问题</a:t>
            </a: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是分类，问题</a:t>
            </a: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是回归；</a:t>
            </a: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	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问题</a:t>
            </a: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是回归，问题</a:t>
            </a: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是分类；</a:t>
            </a: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endParaRPr lang="zh-CN" altLang="en-US" sz="1800" spc="-5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lang="en-US" altLang="zh-CN" sz="1800" spc="-5" dirty="0">
                <a:latin typeface="Calibri" panose="020F0502020204030204"/>
                <a:cs typeface="Calibri" panose="020F0502020204030204"/>
              </a:rPr>
              <a:t>	</a:t>
            </a:r>
            <a:r>
              <a:rPr lang="zh-CN" altLang="en-US" sz="1800" spc="-5" dirty="0">
                <a:latin typeface="Calibri" panose="020F0502020204030204"/>
                <a:cs typeface="Calibri" panose="020F0502020204030204"/>
              </a:rPr>
              <a:t>两个问题都是回归；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205" y="2858135"/>
            <a:ext cx="3213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Calibri" panose="020F0502020204030204" charset="0"/>
              </a:rPr>
              <a:t>A</a:t>
            </a:r>
            <a:endParaRPr lang="en-US" altLang="zh-CN" b="1">
              <a:latin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1205" y="3404870"/>
            <a:ext cx="3111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Calibri" panose="020F0502020204030204" charset="0"/>
              </a:rPr>
              <a:t>B</a:t>
            </a:r>
            <a:endParaRPr lang="en-US" altLang="zh-CN" b="1">
              <a:latin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1205" y="3963670"/>
            <a:ext cx="3041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Calibri" panose="020F0502020204030204" charset="0"/>
              </a:rPr>
              <a:t>C</a:t>
            </a:r>
            <a:endParaRPr lang="en-US" altLang="zh-CN" b="1">
              <a:latin typeface="Calibri" panose="020F0502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1205" y="4486910"/>
            <a:ext cx="327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latin typeface="Calibri" panose="020F0502020204030204" charset="0"/>
              </a:rPr>
              <a:t>D</a:t>
            </a:r>
            <a:endParaRPr lang="en-US" altLang="zh-CN" b="1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3861</Words>
  <Application>WPS 演示</Application>
  <PresentationFormat>全屏显示(4:3)</PresentationFormat>
  <Paragraphs>826</Paragraphs>
  <Slides>55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55</vt:i4>
      </vt:variant>
    </vt:vector>
  </HeadingPairs>
  <TitlesOfParts>
    <vt:vector size="97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Calibri</vt:lpstr>
      <vt:lpstr>Times New Roman</vt:lpstr>
      <vt:lpstr>Calibri</vt:lpstr>
      <vt:lpstr>Arial Unicode MS</vt:lpstr>
      <vt:lpstr>Symbol</vt:lpstr>
      <vt:lpstr>Wingdings</vt:lpstr>
      <vt:lpstr>Segoe Print</vt:lpstr>
      <vt:lpstr>华文细黑</vt:lpstr>
      <vt:lpstr>Trebuchet MS</vt:lpstr>
      <vt:lpstr>Times New Roman</vt:lpstr>
      <vt:lpstr>Sitka Subheading</vt:lpstr>
      <vt:lpstr>Palatino Linotype</vt:lpstr>
      <vt:lpstr>Segoe Script</vt:lpstr>
      <vt:lpstr>Segoe UI Black</vt:lpstr>
      <vt:lpstr>Microsoft Sans Serif</vt:lpstr>
      <vt:lpstr>Microsoft PhagsPa</vt:lpstr>
      <vt:lpstr>Microsoft New Tai Lue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机器学习算法导论</vt:lpstr>
      <vt:lpstr>主要内容</vt:lpstr>
      <vt:lpstr>1.算法简介</vt:lpstr>
      <vt:lpstr>1.1 机器学习定义</vt:lpstr>
      <vt:lpstr>1.2 机器学习算法</vt:lpstr>
      <vt:lpstr>1.3 监督式学习</vt:lpstr>
      <vt:lpstr>1.3 监督式学习</vt:lpstr>
      <vt:lpstr>1.3 监督式学习</vt:lpstr>
      <vt:lpstr>1.3 监督式学习</vt:lpstr>
      <vt:lpstr>1.4 非监督式学习</vt:lpstr>
      <vt:lpstr>1.4 非监督式学习</vt:lpstr>
      <vt:lpstr>1.4 非监督式学习</vt:lpstr>
      <vt:lpstr>1.4 非监督式学习</vt:lpstr>
      <vt:lpstr>2.一元线性回归</vt:lpstr>
      <vt:lpstr>2.一元线性回归</vt:lpstr>
      <vt:lpstr>2.一元线性回归</vt:lpstr>
      <vt:lpstr>2.1成本函数</vt:lpstr>
      <vt:lpstr>2.1成本函数</vt:lpstr>
      <vt:lpstr>2.1成本函数</vt:lpstr>
      <vt:lpstr>2.1成本函数</vt:lpstr>
      <vt:lpstr>2.1成本函数</vt:lpstr>
      <vt:lpstr>2.1成本函数</vt:lpstr>
      <vt:lpstr>2.1成本函数</vt:lpstr>
      <vt:lpstr>2.1成本函数</vt:lpstr>
      <vt:lpstr>2.1成本函数</vt:lpstr>
      <vt:lpstr>2.2梯度下降</vt:lpstr>
      <vt:lpstr>2.2梯度下降</vt:lpstr>
      <vt:lpstr>2.2梯度下降</vt:lpstr>
      <vt:lpstr>2.2梯度下降</vt:lpstr>
      <vt:lpstr>2.2梯度下降</vt:lpstr>
      <vt:lpstr>2.2梯度下降</vt:lpstr>
      <vt:lpstr>2.2梯度下降</vt:lpstr>
      <vt:lpstr>2.2梯度下降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2.3 线性回归的梯度下降</vt:lpstr>
      <vt:lpstr>3. 多元线性回归</vt:lpstr>
      <vt:lpstr>3. 多元线性回归</vt:lpstr>
      <vt:lpstr>Hypothesis:  Parameters:  Cost function:</vt:lpstr>
      <vt:lpstr>New algorithm  Repeat</vt:lpstr>
      <vt:lpstr>3.1 多元梯度下降</vt:lpstr>
      <vt:lpstr>3.1 多元梯度下降</vt:lpstr>
      <vt:lpstr>3.1 多元梯度下降</vt:lpstr>
      <vt:lpstr>3.1 多元梯度下降</vt:lpstr>
      <vt:lpstr>3.1 多元梯度下降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305</cp:revision>
  <dcterms:created xsi:type="dcterms:W3CDTF">2013-02-28T06:58:00Z</dcterms:created>
  <dcterms:modified xsi:type="dcterms:W3CDTF">2017-11-26T03:30:22Z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