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  <p:sldMasterId id="2147483678" r:id="rId4"/>
    <p:sldMasterId id="2147483692" r:id="rId5"/>
    <p:sldMasterId id="2147483705" r:id="rId6"/>
    <p:sldMasterId id="2147483718" r:id="rId7"/>
    <p:sldMasterId id="2147483731" r:id="rId8"/>
    <p:sldMasterId id="2147483744" r:id="rId9"/>
  </p:sldMasterIdLst>
  <p:notesMasterIdLst>
    <p:notesMasterId r:id="rId11"/>
  </p:notesMasterIdLst>
  <p:sldIdLst>
    <p:sldId id="649" r:id="rId10"/>
    <p:sldId id="794" r:id="rId12"/>
    <p:sldId id="797" r:id="rId13"/>
    <p:sldId id="79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FF1D"/>
    <a:srgbClr val="11FF11"/>
    <a:srgbClr val="FCD4B2"/>
    <a:srgbClr val="FFFFFF"/>
    <a:srgbClr val="F2B600"/>
    <a:srgbClr val="009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647" autoAdjust="0"/>
  </p:normalViewPr>
  <p:slideViewPr>
    <p:cSldViewPr>
      <p:cViewPr varScale="1">
        <p:scale>
          <a:sx n="76" d="100"/>
          <a:sy n="76" d="100"/>
        </p:scale>
        <p:origin x="1236" y="90"/>
      </p:cViewPr>
      <p:guideLst>
        <p:guide orient="horz" pos="2450"/>
        <p:guide pos="28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4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46EFEF-7C29-4E6E-871D-B6BCE3D38A1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Blue title slide 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715762"/>
            <a:ext cx="6858000" cy="1608645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4422171"/>
            <a:ext cx="6858000" cy="12192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64" y="487705"/>
            <a:ext cx="1974941" cy="1974941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6" y="6345071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prstClr val="black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prstClr val="black"/>
              </a:solidFill>
              <a:cs typeface="HP Simplified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Half-page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9" y="1584963"/>
            <a:ext cx="3878263" cy="4293059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7"/>
            <a:ext cx="8458200" cy="573024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584960"/>
            <a:ext cx="4011612" cy="42930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8" name="TextBox 7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9" name="Picture 3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6" y="0"/>
            <a:ext cx="624833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Half page, sub 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9" y="1584961"/>
            <a:ext cx="3878263" cy="4296588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7"/>
            <a:ext cx="8458200" cy="573024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584960"/>
            <a:ext cx="4011612" cy="42930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2" y="1001854"/>
            <a:ext cx="8460105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9" name="TextBox 8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6" y="313417"/>
            <a:ext cx="8460105" cy="573024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584960"/>
            <a:ext cx="2523744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584963"/>
            <a:ext cx="2523744" cy="4296833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584960"/>
            <a:ext cx="2527300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2" y="1001854"/>
            <a:ext cx="8460105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10" name="TextBox 9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11" name="Picture 3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5" y="256458"/>
            <a:ext cx="7222352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400" b="1" i="0" spc="-100" baseline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8" y="6386346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>
                <a:solidFill>
                  <a:prstClr val="white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  <a:endParaRPr lang="en-US" sz="700" dirty="0">
              <a:solidFill>
                <a:prstClr val="white"/>
              </a:solidFill>
              <a:cs typeface="HP Simplified"/>
            </a:endParaRPr>
          </a:p>
        </p:txBody>
      </p:sp>
      <p:pic>
        <p:nvPicPr>
          <p:cNvPr id="8" name="Picture 7" descr="HPR_White_RGB_150_SMno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503920" y="6265863"/>
            <a:ext cx="356592" cy="3565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564904"/>
            <a:ext cx="8229600" cy="1584176"/>
          </a:xfrm>
        </p:spPr>
        <p:txBody>
          <a:bodyPr/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5" y="316993"/>
            <a:ext cx="7222352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6" y="6345071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title slide 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715762"/>
            <a:ext cx="6858000" cy="1608645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4422171"/>
            <a:ext cx="6858000" cy="12192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64" y="487705"/>
            <a:ext cx="1974941" cy="1974941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6" y="6345071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prstClr val="black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prstClr val="black"/>
              </a:solidFill>
              <a:cs typeface="HP Simplified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9"/>
            <a:ext cx="8117206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4" name="TextBox 3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5" name="Picture 3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5" y="316993"/>
            <a:ext cx="7222352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6" y="6345071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5" y="256458"/>
            <a:ext cx="7222352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400" b="1" i="0" spc="-100" baseline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8" y="6386346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>
                <a:solidFill>
                  <a:prstClr val="white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  <a:endParaRPr lang="en-US" sz="700" dirty="0">
              <a:solidFill>
                <a:prstClr val="white"/>
              </a:solidFill>
              <a:cs typeface="HP Simplified"/>
            </a:endParaRPr>
          </a:p>
        </p:txBody>
      </p:sp>
      <p:pic>
        <p:nvPicPr>
          <p:cNvPr id="8" name="Picture 7" descr="HPR_White_RGB_150_SMno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503920" y="6265863"/>
            <a:ext cx="356592" cy="3565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0"/>
            <a:ext cx="6324600" cy="762000"/>
          </a:xfrm>
        </p:spPr>
        <p:txBody>
          <a:bodyPr/>
          <a:lstStyle>
            <a:lvl1pPr algn="l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lnSpc>
                <a:spcPct val="150000"/>
              </a:lnSpc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Blue quote slid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5" y="321226"/>
            <a:ext cx="7222352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505214" y="6047232"/>
            <a:ext cx="365736" cy="48764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6" y="6345071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2013 Hewlett-Packard Development Company, L.P.  The information contained herein is subject to change without notice.</a:t>
            </a:r>
            <a:endParaRPr lang="en-US" sz="700" dirty="0" smtClean="0">
              <a:solidFill>
                <a:prstClr val="white"/>
              </a:solidFill>
              <a:cs typeface="HP Simplified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4407148"/>
            <a:ext cx="5148072" cy="8656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 panose="020B0604020202020204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9" name="TextBox 8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10" name="Picture 3" descr="HP_Blue_RGB_150_SM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6" y="0"/>
            <a:ext cx="624833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564904"/>
            <a:ext cx="8229600" cy="1584176"/>
          </a:xfrm>
        </p:spPr>
        <p:txBody>
          <a:bodyPr/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9"/>
            <a:ext cx="8117206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4" name="TextBox 3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5" name="Picture 3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6" y="0"/>
            <a:ext cx="624833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9"/>
            <a:ext cx="8117206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584960"/>
            <a:ext cx="8117904" cy="4293024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8" name="Picture 3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6" y="0"/>
            <a:ext cx="624833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, sub 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1001854"/>
            <a:ext cx="8117206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9"/>
            <a:ext cx="8117206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584962"/>
            <a:ext cx="8119872" cy="4305300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8" name="TextBox 7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9" name="Picture 3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6" y="0"/>
            <a:ext cx="624833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, sub titl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1001854"/>
            <a:ext cx="8117206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9"/>
            <a:ext cx="8117206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584962"/>
            <a:ext cx="8119872" cy="4305300"/>
          </a:xfrm>
        </p:spPr>
        <p:txBody>
          <a:bodyPr wrap="square">
            <a:noAutofit/>
          </a:bodyPr>
          <a:lstStyle>
            <a:lvl1pPr marL="173355" indent="-173355">
              <a:buFont typeface="HP Simplified" pitchFamily="34" charset="0"/>
              <a:buChar char="•"/>
              <a:defRPr sz="1400" b="0">
                <a:solidFill>
                  <a:srgbClr val="000000"/>
                </a:solidFill>
              </a:defRPr>
            </a:lvl1pPr>
            <a:lvl2pPr marL="346075" indent="-173355">
              <a:buSzPct val="80000"/>
              <a:buFont typeface="HP Simplified"/>
              <a:buChar char="−"/>
              <a:defRPr sz="1400">
                <a:solidFill>
                  <a:srgbClr val="000000"/>
                </a:solidFill>
              </a:defRPr>
            </a:lvl2pPr>
            <a:lvl3pPr marL="516255" indent="-170180">
              <a:defRPr sz="1400">
                <a:solidFill>
                  <a:srgbClr val="000000"/>
                </a:solidFill>
              </a:defRPr>
            </a:lvl3pPr>
            <a:lvl4pPr marL="694055" indent="-180975">
              <a:defRPr sz="1400">
                <a:solidFill>
                  <a:srgbClr val="000000"/>
                </a:solidFill>
              </a:defRPr>
            </a:lvl4pPr>
            <a:lvl5pPr marL="838200" indent="-151130"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8" name="TextBox 7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9" name="Picture 3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6" y="0"/>
            <a:ext cx="624833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29186" y="313420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29184" y="1584963"/>
            <a:ext cx="4030662" cy="42930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6" y="1584960"/>
            <a:ext cx="3878264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2" y="1001854"/>
            <a:ext cx="8460105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9" name="Picture 3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16" Type="http://schemas.openxmlformats.org/officeDocument/2006/relationships/image" Target="../media/image5.png"/><Relationship Id="rId15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6" Type="http://schemas.openxmlformats.org/officeDocument/2006/relationships/theme" Target="../theme/theme3.xml"/><Relationship Id="rId15" Type="http://schemas.openxmlformats.org/officeDocument/2006/relationships/image" Target="../media/image7.png"/><Relationship Id="rId14" Type="http://schemas.openxmlformats.org/officeDocument/2006/relationships/image" Target="../media/image6.png"/><Relationship Id="rId13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0.xml"/><Relationship Id="rId8" Type="http://schemas.openxmlformats.org/officeDocument/2006/relationships/slideLayout" Target="../slideLayouts/slideLayout49.xml"/><Relationship Id="rId7" Type="http://schemas.openxmlformats.org/officeDocument/2006/relationships/slideLayout" Target="../slideLayouts/slideLayout48.xml"/><Relationship Id="rId6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3.xml"/><Relationship Id="rId15" Type="http://schemas.openxmlformats.org/officeDocument/2006/relationships/theme" Target="../theme/theme4.xml"/><Relationship Id="rId14" Type="http://schemas.openxmlformats.org/officeDocument/2006/relationships/image" Target="../media/image7.png"/><Relationship Id="rId13" Type="http://schemas.openxmlformats.org/officeDocument/2006/relationships/image" Target="../media/image6.png"/><Relationship Id="rId12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1.xml"/><Relationship Id="rId1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0.xml"/><Relationship Id="rId6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5.xml"/><Relationship Id="rId15" Type="http://schemas.openxmlformats.org/officeDocument/2006/relationships/theme" Target="../theme/theme5.xml"/><Relationship Id="rId14" Type="http://schemas.openxmlformats.org/officeDocument/2006/relationships/image" Target="../media/image7.png"/><Relationship Id="rId13" Type="http://schemas.openxmlformats.org/officeDocument/2006/relationships/image" Target="../media/image6.png"/><Relationship Id="rId12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3.xml"/><Relationship Id="rId1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4.xml"/><Relationship Id="rId8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1.xml"/><Relationship Id="rId5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9.xml"/><Relationship Id="rId3" Type="http://schemas.openxmlformats.org/officeDocument/2006/relationships/slideLayout" Target="../slideLayouts/slideLayout68.xml"/><Relationship Id="rId2" Type="http://schemas.openxmlformats.org/officeDocument/2006/relationships/slideLayout" Target="../slideLayouts/slideLayout67.xml"/><Relationship Id="rId15" Type="http://schemas.openxmlformats.org/officeDocument/2006/relationships/theme" Target="../theme/theme6.xml"/><Relationship Id="rId14" Type="http://schemas.openxmlformats.org/officeDocument/2006/relationships/image" Target="../media/image7.png"/><Relationship Id="rId13" Type="http://schemas.openxmlformats.org/officeDocument/2006/relationships/image" Target="../media/image6.png"/><Relationship Id="rId12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75.xml"/><Relationship Id="rId1" Type="http://schemas.openxmlformats.org/officeDocument/2006/relationships/slideLayout" Target="../slideLayouts/slideLayout6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9.xml"/><Relationship Id="rId15" Type="http://schemas.openxmlformats.org/officeDocument/2006/relationships/theme" Target="../theme/theme7.xml"/><Relationship Id="rId14" Type="http://schemas.openxmlformats.org/officeDocument/2006/relationships/image" Target="../media/image7.png"/><Relationship Id="rId13" Type="http://schemas.openxmlformats.org/officeDocument/2006/relationships/image" Target="../media/image6.png"/><Relationship Id="rId12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8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8.xml"/><Relationship Id="rId8" Type="http://schemas.openxmlformats.org/officeDocument/2006/relationships/slideLayout" Target="../slideLayouts/slideLayout97.xml"/><Relationship Id="rId7" Type="http://schemas.openxmlformats.org/officeDocument/2006/relationships/slideLayout" Target="../slideLayouts/slideLayout96.xml"/><Relationship Id="rId6" Type="http://schemas.openxmlformats.org/officeDocument/2006/relationships/slideLayout" Target="../slideLayouts/slideLayout95.xml"/><Relationship Id="rId5" Type="http://schemas.openxmlformats.org/officeDocument/2006/relationships/slideLayout" Target="../slideLayouts/slideLayout94.xml"/><Relationship Id="rId4" Type="http://schemas.openxmlformats.org/officeDocument/2006/relationships/slideLayout" Target="../slideLayouts/slideLayout93.xml"/><Relationship Id="rId3" Type="http://schemas.openxmlformats.org/officeDocument/2006/relationships/slideLayout" Target="../slideLayouts/slideLayout92.xml"/><Relationship Id="rId2" Type="http://schemas.openxmlformats.org/officeDocument/2006/relationships/slideLayout" Target="../slideLayouts/slideLayout91.xml"/><Relationship Id="rId15" Type="http://schemas.openxmlformats.org/officeDocument/2006/relationships/theme" Target="../theme/theme8.xml"/><Relationship Id="rId14" Type="http://schemas.openxmlformats.org/officeDocument/2006/relationships/image" Target="../media/image7.png"/><Relationship Id="rId13" Type="http://schemas.openxmlformats.org/officeDocument/2006/relationships/image" Target="../media/image6.png"/><Relationship Id="rId12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99.xml"/><Relationship Id="rId1" Type="http://schemas.openxmlformats.org/officeDocument/2006/relationships/slideLayout" Target="../slideLayouts/slideLayout9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9184" y="313419"/>
            <a:ext cx="8123236" cy="574516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29184" y="1584960"/>
            <a:ext cx="8119872" cy="42930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  <a:endParaRPr lang="en-US" noProof="0" dirty="0" smtClean="0"/>
          </a:p>
          <a:p>
            <a:pPr lvl="1"/>
            <a:r>
              <a:rPr lang="en-US" noProof="0" dirty="0" smtClean="0"/>
              <a:t>Second level</a:t>
            </a:r>
            <a:endParaRPr lang="en-US" noProof="0" dirty="0" smtClean="0"/>
          </a:p>
          <a:p>
            <a:pPr lvl="2"/>
            <a:r>
              <a:rPr lang="en-US" noProof="0" dirty="0" smtClean="0"/>
              <a:t>Third level</a:t>
            </a:r>
            <a:endParaRPr lang="en-US" noProof="0" dirty="0" smtClean="0"/>
          </a:p>
          <a:p>
            <a:pPr lvl="3"/>
            <a:r>
              <a:rPr lang="en-US" noProof="0" dirty="0" smtClean="0"/>
              <a:t>Fourth level</a:t>
            </a:r>
            <a:endParaRPr lang="en-US" noProof="0" dirty="0" smtClean="0"/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4" name="Picture 3" descr="HP_Blue_RGB_150_SM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 panose="020B0604020202020204"/>
        <a:buNone/>
        <a:defRPr sz="1800" b="1" i="0" kern="1200">
          <a:solidFill>
            <a:schemeClr val="tx2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429895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70180" indent="-17018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341630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HP Simplified" pitchFamily="34" charset="0"/>
        <a:buChar char="–"/>
        <a:defRPr lang="en-US" sz="14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469900" indent="-15113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 panose="020B0604020202020204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7162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2"/>
            <a:ext cx="82296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pic>
        <p:nvPicPr>
          <p:cNvPr id="1028" name="图片 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8738"/>
            <a:ext cx="2716213" cy="154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pic>
        <p:nvPicPr>
          <p:cNvPr id="2053" name="图片 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152401" y="6170613"/>
            <a:ext cx="1339850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056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 panose="020B0604020202020204"/>
                <a:ea typeface="华文细黑"/>
              </a:defRPr>
            </a:lvl1pPr>
          </a:lstStyle>
          <a:p>
            <a:pPr>
              <a:defRPr/>
            </a:pPr>
            <a:endParaRPr lang="en-US" altLang="en-US"/>
          </a:p>
        </p:txBody>
      </p:sp>
      <p:pic>
        <p:nvPicPr>
          <p:cNvPr id="1029" name="图片 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0" name="Group 5"/>
          <p:cNvGrpSpPr>
            <a:grpSpLocks noChangeAspect="1"/>
          </p:cNvGrpSpPr>
          <p:nvPr/>
        </p:nvGrpSpPr>
        <p:grpSpPr bwMode="auto">
          <a:xfrm>
            <a:off x="152401" y="6170613"/>
            <a:ext cx="1339850" cy="539750"/>
            <a:chOff x="3578225" y="1146175"/>
            <a:chExt cx="5038725" cy="2111375"/>
          </a:xfrm>
        </p:grpSpPr>
        <p:sp>
          <p:nvSpPr>
            <p:cNvPr id="1031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 smtClea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3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 smtClea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defTabSz="457200"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2053" name="图片 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152401" y="6170613"/>
            <a:ext cx="1339850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056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/>
              <a:endParaRPr lang="en-US" sz="1800">
                <a:solidFill>
                  <a:srgbClr val="000000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defTabSz="457200"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053" name="图片 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152401" y="6170613"/>
            <a:ext cx="1339850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2056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/>
              <a:endParaRPr lang="en-US" sz="1800">
                <a:solidFill>
                  <a:prstClr val="black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defTabSz="457200"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053" name="图片 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152401" y="6170613"/>
            <a:ext cx="1339850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2056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/>
              <a:endParaRPr lang="en-US" sz="1800">
                <a:solidFill>
                  <a:prstClr val="black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defTabSz="457200"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053" name="图片 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152401" y="6170613"/>
            <a:ext cx="1339850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2056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/>
              <a:endParaRPr lang="en-US" sz="1800">
                <a:solidFill>
                  <a:prstClr val="black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Kmean</a:t>
            </a:r>
            <a:r>
              <a:rPr lang="zh-CN" altLang="en-US"/>
              <a:t>作业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48285" y="1111885"/>
            <a:ext cx="32512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作业：</a:t>
            </a:r>
            <a:endParaRPr lang="zh-CN" altLang="en-US"/>
          </a:p>
          <a:p>
            <a:r>
              <a:rPr lang="en-US" altLang="zh-CN">
                <a:sym typeface="+mn-ea"/>
              </a:rPr>
              <a:t>1. </a:t>
            </a:r>
            <a:r>
              <a:rPr lang="zh-CN" altLang="en-US">
                <a:sym typeface="+mn-ea"/>
              </a:rPr>
              <a:t>用矩阵取代</a:t>
            </a:r>
            <a:r>
              <a:rPr lang="en-US" altLang="zh-CN">
                <a:sym typeface="+mn-ea"/>
              </a:rPr>
              <a:t>for</a:t>
            </a:r>
            <a:r>
              <a:rPr lang="zh-CN" altLang="en-US">
                <a:sym typeface="+mn-ea"/>
              </a:rPr>
              <a:t>循环；</a:t>
            </a:r>
            <a:endParaRPr lang="zh-CN" altLang="en-US"/>
          </a:p>
          <a:p>
            <a:r>
              <a:rPr lang="en-US" altLang="zh-CN">
                <a:sym typeface="+mn-ea"/>
              </a:rPr>
              <a:t>2. </a:t>
            </a:r>
            <a:r>
              <a:rPr lang="zh-CN" altLang="en-US">
                <a:sym typeface="+mn-ea"/>
              </a:rPr>
              <a:t>实现</a:t>
            </a:r>
            <a:r>
              <a:rPr lang="en-US" altLang="zh-CN">
                <a:sym typeface="+mn-ea"/>
              </a:rPr>
              <a:t>Kmean++</a:t>
            </a:r>
            <a:r>
              <a:rPr lang="zh-CN" altLang="en-US">
                <a:sym typeface="+mn-ea"/>
              </a:rPr>
              <a:t>算法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PCA</a:t>
            </a:r>
            <a:r>
              <a:rPr lang="zh-CN" altLang="en-US"/>
              <a:t>作业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48285" y="1111885"/>
            <a:ext cx="704215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>
                <a:sym typeface="+mn-ea"/>
              </a:rPr>
              <a:t>作业：</a:t>
            </a:r>
            <a:endParaRPr lang="zh-CN"/>
          </a:p>
          <a:p>
            <a:r>
              <a:rPr lang="en-US" altLang="zh-CN">
                <a:sym typeface="+mn-ea"/>
              </a:rPr>
              <a:t>1.</a:t>
            </a:r>
            <a:r>
              <a:rPr lang="zh-CN">
                <a:sym typeface="+mn-ea"/>
              </a:rPr>
              <a:t>将</a:t>
            </a:r>
            <a:r>
              <a:rPr lang="en-US" altLang="zh-CN">
                <a:sym typeface="+mn-ea"/>
              </a:rPr>
              <a:t>PCA</a:t>
            </a:r>
            <a:r>
              <a:rPr lang="zh-CN" altLang="en-US">
                <a:sym typeface="+mn-ea"/>
              </a:rPr>
              <a:t>函数def PCAdiy(Data,n)修改：使用</a:t>
            </a:r>
            <a:r>
              <a:rPr lang="en-US" altLang="zh-CN">
                <a:sym typeface="+mn-ea"/>
              </a:rPr>
              <a:t>z-score</a:t>
            </a:r>
            <a:r>
              <a:rPr lang="zh-CN" altLang="en-US">
                <a:sym typeface="+mn-ea"/>
              </a:rPr>
              <a:t>标准</a:t>
            </a:r>
            <a:r>
              <a:rPr lang="zh-CN" altLang="en-US">
                <a:sym typeface="+mn-ea"/>
              </a:rPr>
              <a:t>化；</a:t>
            </a:r>
            <a:r>
              <a:rPr lang="zh-CN" altLang="en-US">
                <a:sym typeface="+mn-ea"/>
              </a:rPr>
              <a:t>如果传入的</a:t>
            </a:r>
            <a:r>
              <a:rPr lang="en-US" altLang="zh-CN">
                <a:sym typeface="+mn-ea"/>
              </a:rPr>
              <a:t>0&lt;n&lt;1</a:t>
            </a:r>
            <a:r>
              <a:rPr lang="zh-CN" altLang="en-US">
                <a:sym typeface="+mn-ea"/>
              </a:rPr>
              <a:t>，那么</a:t>
            </a:r>
            <a:r>
              <a:rPr lang="en-US" altLang="zh-CN">
                <a:sym typeface="+mn-ea"/>
              </a:rPr>
              <a:t>n</a:t>
            </a:r>
            <a:r>
              <a:rPr lang="zh-CN" altLang="en-US">
                <a:sym typeface="+mn-ea"/>
              </a:rPr>
              <a:t>值被定义为</a:t>
            </a:r>
            <a:r>
              <a:rPr lang="en-US" altLang="zh-CN">
                <a:sym typeface="+mn-ea"/>
              </a:rPr>
              <a:t>PCA</a:t>
            </a:r>
            <a:r>
              <a:rPr lang="zh-CN" altLang="en-US">
                <a:sym typeface="+mn-ea"/>
              </a:rPr>
              <a:t>降维后保留的信息相对于原数据信息百分比；</a:t>
            </a:r>
            <a:endParaRPr lang="zh-CN" altLang="en-US"/>
          </a:p>
          <a:p>
            <a:r>
              <a:rPr lang="en-US" altLang="zh-CN">
                <a:sym typeface="+mn-ea"/>
              </a:rPr>
              <a:t>2. </a:t>
            </a:r>
            <a:r>
              <a:rPr lang="zh-CN" altLang="en-US">
                <a:sym typeface="+mn-ea"/>
              </a:rPr>
              <a:t>导入</a:t>
            </a:r>
            <a:r>
              <a:rPr lang="en-US" altLang="zh-CN">
                <a:sym typeface="+mn-ea"/>
              </a:rPr>
              <a:t>wine.txt</a:t>
            </a:r>
            <a:r>
              <a:rPr lang="zh-CN" altLang="en-US">
                <a:sym typeface="+mn-ea"/>
              </a:rPr>
              <a:t>文件，用</a:t>
            </a:r>
            <a:r>
              <a:rPr lang="en-US" altLang="zh-CN">
                <a:sym typeface="+mn-ea"/>
              </a:rPr>
              <a:t>PCA</a:t>
            </a:r>
            <a:r>
              <a:rPr lang="zh-CN" altLang="en-US">
                <a:sym typeface="+mn-ea"/>
              </a:rPr>
              <a:t>降维到二维，并打印出降维后的散点图；并计算出保存</a:t>
            </a:r>
            <a:r>
              <a:rPr lang="en-US" altLang="zh-CN">
                <a:sym typeface="+mn-ea"/>
              </a:rPr>
              <a:t>60%</a:t>
            </a:r>
            <a:r>
              <a:rPr lang="zh-CN" altLang="en-US">
                <a:sym typeface="+mn-ea"/>
              </a:rPr>
              <a:t>以上的信息时，数据维度可以被降到至少几维？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交易数据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48285" y="1111885"/>
            <a:ext cx="7042150" cy="535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>
                <a:sym typeface="+mn-ea"/>
              </a:rPr>
              <a:t>作业：</a:t>
            </a:r>
            <a:endParaRPr lang="zh-CN"/>
          </a:p>
          <a:p>
            <a:r>
              <a:rPr lang="zh-CN">
                <a:sym typeface="+mn-ea"/>
              </a:rPr>
              <a:t>读取贵州茅台近一年数据，做成</a:t>
            </a:r>
            <a:r>
              <a:rPr lang="en-US" altLang="zh-CN">
                <a:sym typeface="+mn-ea"/>
              </a:rPr>
              <a:t>k</a:t>
            </a:r>
            <a:r>
              <a:rPr lang="zh-CN" altLang="en-US">
                <a:sym typeface="+mn-ea"/>
              </a:rPr>
              <a:t>线图和成交量</a:t>
            </a:r>
            <a:r>
              <a:rPr lang="en-US" altLang="zh-CN">
                <a:sym typeface="+mn-ea"/>
              </a:rPr>
              <a:t>Bar</a:t>
            </a:r>
            <a:r>
              <a:rPr lang="zh-CN" altLang="en-US">
                <a:sym typeface="+mn-ea"/>
              </a:rPr>
              <a:t>图；其中</a:t>
            </a:r>
            <a:r>
              <a:rPr lang="en-US" altLang="zh-CN">
                <a:sym typeface="+mn-ea"/>
              </a:rPr>
              <a:t>K</a:t>
            </a:r>
            <a:r>
              <a:rPr lang="zh-CN" altLang="en-US">
                <a:sym typeface="+mn-ea"/>
              </a:rPr>
              <a:t>线图中添加布林带，成交量</a:t>
            </a:r>
            <a:r>
              <a:rPr lang="en-US" altLang="zh-CN">
                <a:sym typeface="+mn-ea"/>
              </a:rPr>
              <a:t>Bar</a:t>
            </a:r>
            <a:r>
              <a:rPr lang="zh-CN" altLang="en-US">
                <a:sym typeface="+mn-ea"/>
              </a:rPr>
              <a:t>上叠加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日成交量均值；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布林带型如：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共三条线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1. </a:t>
            </a:r>
            <a:r>
              <a:rPr lang="zh-CN" altLang="en-US">
                <a:sym typeface="+mn-ea"/>
              </a:rPr>
              <a:t>中间线：</a:t>
            </a:r>
            <a:r>
              <a:rPr lang="en-US" altLang="zh-CN">
                <a:sym typeface="+mn-ea"/>
              </a:rPr>
              <a:t>20</a:t>
            </a:r>
            <a:r>
              <a:rPr lang="zh-CN" altLang="en-US">
                <a:sym typeface="+mn-ea"/>
              </a:rPr>
              <a:t>日均线；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2. </a:t>
            </a:r>
            <a:r>
              <a:rPr lang="zh-CN" altLang="en-US">
                <a:sym typeface="+mn-ea"/>
              </a:rPr>
              <a:t>上轨线：</a:t>
            </a:r>
            <a:r>
              <a:rPr lang="en-US" altLang="zh-CN">
                <a:sym typeface="+mn-ea"/>
              </a:rPr>
              <a:t>20</a:t>
            </a:r>
            <a:r>
              <a:rPr lang="zh-CN" altLang="en-US">
                <a:sym typeface="+mn-ea"/>
              </a:rPr>
              <a:t>日均线</a:t>
            </a:r>
            <a:r>
              <a:rPr lang="en-US" altLang="zh-CN">
                <a:sym typeface="+mn-ea"/>
              </a:rPr>
              <a:t>+2</a:t>
            </a:r>
            <a:r>
              <a:rPr lang="zh-CN" altLang="en-US">
                <a:sym typeface="+mn-ea"/>
              </a:rPr>
              <a:t>倍</a:t>
            </a:r>
            <a:r>
              <a:rPr lang="en-US" altLang="zh-CN">
                <a:sym typeface="+mn-ea"/>
              </a:rPr>
              <a:t>20</a:t>
            </a:r>
            <a:r>
              <a:rPr lang="zh-CN" altLang="en-US">
                <a:sym typeface="+mn-ea"/>
              </a:rPr>
              <a:t>日标准差；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3. </a:t>
            </a:r>
            <a:r>
              <a:rPr lang="zh-CN" altLang="en-US">
                <a:sym typeface="+mn-ea"/>
              </a:rPr>
              <a:t>下轨线：</a:t>
            </a:r>
            <a:r>
              <a:rPr lang="en-US" altLang="zh-CN">
                <a:sym typeface="+mn-ea"/>
              </a:rPr>
              <a:t>20</a:t>
            </a:r>
            <a:r>
              <a:rPr lang="zh-CN" altLang="en-US">
                <a:sym typeface="+mn-ea"/>
              </a:rPr>
              <a:t>日均线</a:t>
            </a:r>
            <a:r>
              <a:rPr lang="en-US" altLang="zh-CN">
                <a:sym typeface="+mn-ea"/>
              </a:rPr>
              <a:t>-2</a:t>
            </a:r>
            <a:r>
              <a:rPr lang="zh-CN" altLang="en-US">
                <a:sym typeface="+mn-ea"/>
              </a:rPr>
              <a:t>倍</a:t>
            </a:r>
            <a:r>
              <a:rPr lang="en-US" altLang="zh-CN">
                <a:sym typeface="+mn-ea"/>
              </a:rPr>
              <a:t>20</a:t>
            </a:r>
            <a:r>
              <a:rPr lang="zh-CN" altLang="en-US">
                <a:sym typeface="+mn-ea"/>
              </a:rPr>
              <a:t>日标准差；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标准差和均线均用收盘价计算；标准差</a:t>
            </a:r>
            <a:r>
              <a:rPr lang="en-US" altLang="zh-CN">
                <a:sym typeface="+mn-ea"/>
              </a:rPr>
              <a:t>np.std()</a:t>
            </a:r>
            <a:endParaRPr lang="en-US" altLang="zh-CN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285" y="2332355"/>
            <a:ext cx="3676015" cy="2009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zh-CN"/>
              <a:t>量化交易</a:t>
            </a:r>
            <a:endParaRPr lang="zh-CN"/>
          </a:p>
        </p:txBody>
      </p:sp>
      <p:sp>
        <p:nvSpPr>
          <p:cNvPr id="15" name="文本框 14"/>
          <p:cNvSpPr txBox="1"/>
          <p:nvPr/>
        </p:nvSpPr>
        <p:spPr>
          <a:xfrm>
            <a:off x="248285" y="1111885"/>
            <a:ext cx="805497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作业：</a:t>
            </a:r>
            <a:endParaRPr lang="zh-CN" altLang="en-US"/>
          </a:p>
          <a:p>
            <a:r>
              <a:rPr lang="zh-CN">
                <a:sym typeface="+mn-ea"/>
              </a:rPr>
              <a:t>用所学的方法，对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股全市场扫描研究，寻找有正效益的因子及相关股票；各个因子方法的组合叠加；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方法：</a:t>
            </a:r>
            <a:r>
              <a:rPr lang="en-US" altLang="zh-CN">
                <a:sym typeface="+mn-ea"/>
              </a:rPr>
              <a:t>KNN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Kmean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PCA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NN</a:t>
            </a:r>
            <a:r>
              <a:rPr lang="zh-CN" altLang="en-US">
                <a:sym typeface="+mn-ea"/>
              </a:rPr>
              <a:t>以及</a:t>
            </a:r>
            <a:r>
              <a:rPr lang="en-US" altLang="zh-CN">
                <a:sym typeface="+mn-ea"/>
              </a:rPr>
              <a:t>T+1</a:t>
            </a:r>
            <a:r>
              <a:rPr lang="zh-CN" altLang="en-US">
                <a:sym typeface="+mn-ea"/>
              </a:rPr>
              <a:t>策略；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追加因子：如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日收益，</a:t>
            </a:r>
            <a:r>
              <a:rPr lang="en-US" altLang="zh-CN">
                <a:sym typeface="+mn-ea"/>
              </a:rPr>
              <a:t>N</a:t>
            </a:r>
            <a:r>
              <a:rPr lang="zh-CN" altLang="en-US">
                <a:sym typeface="+mn-ea"/>
              </a:rPr>
              <a:t>日波动率（标准差），成交量及其波动，最高价最低价比值，以及其它经典指标：</a:t>
            </a:r>
            <a:r>
              <a:rPr lang="en-US" altLang="zh-CN">
                <a:sym typeface="+mn-ea"/>
              </a:rPr>
              <a:t>KDJ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RSI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MACD</a:t>
            </a:r>
            <a:r>
              <a:rPr lang="zh-CN" altLang="en-US">
                <a:sym typeface="+mn-ea"/>
              </a:rPr>
              <a:t>，布林带等；不限于这些，还可以自定义或者寻找其它指标，自定义：比如前复权和后复权差异程度；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with content">
  <a:themeElements>
    <a:clrScheme name="Custom 218">
      <a:dk1>
        <a:sysClr val="windowText" lastClr="000000"/>
      </a:dk1>
      <a:lt1>
        <a:sysClr val="window" lastClr="FFFFFF"/>
      </a:lt1>
      <a:dk2>
        <a:srgbClr val="0096D6"/>
      </a:dk2>
      <a:lt2>
        <a:srgbClr val="E5E8E8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008B2B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29895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pt主题">
  <a:themeElements>
    <a:clrScheme name="3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6_自定义设计方案">
  <a:themeElements>
    <a:clrScheme name="4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7_自定义设计方案">
  <a:themeElements>
    <a:clrScheme name="4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8_自定义设计方案">
  <a:themeElements>
    <a:clrScheme name="4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9_自定义设计方案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0_自定义设计方案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1_自定义设计方案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538</Words>
  <Application>WPS 演示</Application>
  <PresentationFormat>全屏显示(4:3)</PresentationFormat>
  <Paragraphs>40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4</vt:i4>
      </vt:variant>
    </vt:vector>
  </HeadingPairs>
  <TitlesOfParts>
    <vt:vector size="25" baseType="lpstr">
      <vt:lpstr>Arial</vt:lpstr>
      <vt:lpstr>宋体</vt:lpstr>
      <vt:lpstr>Wingdings</vt:lpstr>
      <vt:lpstr>HP Simplified</vt:lpstr>
      <vt:lpstr>HP Simplified</vt:lpstr>
      <vt:lpstr>Arial</vt:lpstr>
      <vt:lpstr>Lucida Grande</vt:lpstr>
      <vt:lpstr>微软雅黑</vt:lpstr>
      <vt:lpstr>华文细黑</vt:lpstr>
      <vt:lpstr>Arial Unicode MS</vt:lpstr>
      <vt:lpstr>Calibri</vt:lpstr>
      <vt:lpstr>华文细黑</vt:lpstr>
      <vt:lpstr>Segoe Print</vt:lpstr>
      <vt:lpstr>Title with content</vt:lpstr>
      <vt:lpstr>ppt主题</vt:lpstr>
      <vt:lpstr>6_自定义设计方案</vt:lpstr>
      <vt:lpstr>7_自定义设计方案</vt:lpstr>
      <vt:lpstr>8_自定义设计方案</vt:lpstr>
      <vt:lpstr>9_自定义设计方案</vt:lpstr>
      <vt:lpstr>10_自定义设计方案</vt:lpstr>
      <vt:lpstr>11_自定义设计方案</vt:lpstr>
      <vt:lpstr>Kmean作业</vt:lpstr>
      <vt:lpstr>PCA作业</vt:lpstr>
      <vt:lpstr>交易数据</vt:lpstr>
      <vt:lpstr>量化交易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Jun Liu</dc:creator>
  <cp:lastModifiedBy>大树1403918342</cp:lastModifiedBy>
  <cp:revision>600</cp:revision>
  <dcterms:created xsi:type="dcterms:W3CDTF">2013-02-28T06:58:00Z</dcterms:created>
  <dcterms:modified xsi:type="dcterms:W3CDTF">2018-01-12T07:34:52Z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