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8" r:id="rId4"/>
    <p:sldMasterId id="2147483692" r:id="rId5"/>
    <p:sldMasterId id="2147483705" r:id="rId6"/>
    <p:sldMasterId id="2147483718" r:id="rId7"/>
    <p:sldMasterId id="2147483731" r:id="rId8"/>
    <p:sldMasterId id="2147483744" r:id="rId9"/>
  </p:sldMasterIdLst>
  <p:notesMasterIdLst>
    <p:notesMasterId r:id="rId11"/>
  </p:notesMasterIdLst>
  <p:sldIdLst>
    <p:sldId id="259" r:id="rId10"/>
    <p:sldId id="308" r:id="rId12"/>
    <p:sldId id="333" r:id="rId13"/>
    <p:sldId id="580" r:id="rId14"/>
    <p:sldId id="579" r:id="rId15"/>
    <p:sldId id="573" r:id="rId16"/>
    <p:sldId id="574" r:id="rId17"/>
    <p:sldId id="575" r:id="rId18"/>
    <p:sldId id="576" r:id="rId19"/>
    <p:sldId id="577" r:id="rId20"/>
    <p:sldId id="578" r:id="rId21"/>
    <p:sldId id="591" r:id="rId22"/>
    <p:sldId id="569" r:id="rId23"/>
    <p:sldId id="592" r:id="rId24"/>
    <p:sldId id="593" r:id="rId25"/>
    <p:sldId id="594" r:id="rId26"/>
    <p:sldId id="595" r:id="rId27"/>
    <p:sldId id="596" r:id="rId28"/>
    <p:sldId id="600" r:id="rId29"/>
    <p:sldId id="570" r:id="rId30"/>
    <p:sldId id="601" r:id="rId31"/>
    <p:sldId id="602" r:id="rId32"/>
    <p:sldId id="603" r:id="rId33"/>
    <p:sldId id="604" r:id="rId34"/>
    <p:sldId id="605" r:id="rId35"/>
    <p:sldId id="606" r:id="rId36"/>
    <p:sldId id="34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FF1D"/>
    <a:srgbClr val="11FF11"/>
    <a:srgbClr val="FCD4B2"/>
    <a:srgbClr val="FFFFFF"/>
    <a:srgbClr val="F2B600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364"/>
        <p:guide pos="26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  <a:endParaRPr lang="en-US" sz="700" dirty="0">
              <a:solidFill>
                <a:prstClr val="white"/>
              </a:solidFill>
              <a:cs typeface="HP Simplified"/>
            </a:endParaRP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  <a:endParaRPr lang="en-US" sz="700" dirty="0" smtClean="0">
              <a:solidFill>
                <a:prstClr val="white"/>
              </a:solidFill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355" indent="-173355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355">
              <a:buSzPct val="80000"/>
              <a:buFont typeface="HP Simplified"/>
              <a:buChar char="−"/>
              <a:defRPr sz="1400">
                <a:solidFill>
                  <a:srgbClr val="000000"/>
                </a:solidFill>
              </a:defRPr>
            </a:lvl2pPr>
            <a:lvl3pPr marL="516255" indent="-170180">
              <a:defRPr sz="1400">
                <a:solidFill>
                  <a:srgbClr val="000000"/>
                </a:solidFill>
              </a:defRPr>
            </a:lvl3pPr>
            <a:lvl4pPr marL="694055" indent="-180975">
              <a:defRPr sz="1400">
                <a:solidFill>
                  <a:srgbClr val="000000"/>
                </a:solidFill>
              </a:defRPr>
            </a:lvl4pPr>
            <a:lvl5pPr marL="838200" indent="-15113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4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5" Type="http://schemas.openxmlformats.org/officeDocument/2006/relationships/theme" Target="../theme/theme5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5" Type="http://schemas.openxmlformats.org/officeDocument/2006/relationships/theme" Target="../theme/theme6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5" Type="http://schemas.openxmlformats.org/officeDocument/2006/relationships/theme" Target="../theme/theme7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5" Type="http://schemas.openxmlformats.org/officeDocument/2006/relationships/theme" Target="../theme/theme8.xml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  <a:endParaRPr lang="en-US" noProof="0" dirty="0" smtClean="0"/>
          </a:p>
          <a:p>
            <a:pPr lvl="2"/>
            <a:r>
              <a:rPr lang="en-US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  <a:endParaRPr lang="en-US" noProof="0" dirty="0" smtClean="0"/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 panose="020B0604020202020204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29895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70180" indent="-17018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630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113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 panose="020B0604020202020204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30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19175" y="2316480"/>
            <a:ext cx="6819265" cy="1308735"/>
          </a:xfrm>
        </p:spPr>
        <p:txBody>
          <a:bodyPr/>
          <a:lstStyle/>
          <a:p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AI--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endParaRPr lang="zh-CN" altLang="en-US" sz="4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 </a:t>
            </a:r>
            <a:r>
              <a:rPr lang="zh-CN" altLang="en-US" dirty="0" smtClean="0"/>
              <a:t>基本交易</a:t>
            </a:r>
            <a:endParaRPr lang="zh-CN" altLang="en-US" dirty="0" smtClean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4510" y="899160"/>
            <a:ext cx="2124075" cy="2276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7810" y="1233170"/>
            <a:ext cx="64027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交易方式：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摆单：以低于最低卖价买或者以</a:t>
            </a:r>
            <a:r>
              <a:rPr lang="en-US" altLang="zh-CN" sz="2800"/>
              <a:t>		</a:t>
            </a:r>
            <a:r>
              <a:rPr lang="zh-CN" altLang="en-US" sz="2800"/>
              <a:t>高于最高价卖；</a:t>
            </a:r>
            <a:endParaRPr lang="zh-CN" altLang="en-US" sz="2800"/>
          </a:p>
          <a:p>
            <a:r>
              <a:rPr lang="en-US" altLang="zh-CN" sz="2800"/>
              <a:t>		</a:t>
            </a:r>
            <a:r>
              <a:rPr lang="zh-CN" altLang="en-US" sz="2800"/>
              <a:t>买：</a:t>
            </a:r>
            <a:r>
              <a:rPr lang="en-US" altLang="zh-CN" sz="2800"/>
              <a:t>Bid</a:t>
            </a:r>
            <a:r>
              <a:rPr lang="zh-CN" altLang="en-US" sz="2800"/>
              <a:t>；卖：</a:t>
            </a:r>
            <a:r>
              <a:rPr lang="en-US" altLang="zh-CN" sz="2800"/>
              <a:t>Ask</a:t>
            </a:r>
            <a:r>
              <a:rPr lang="zh-CN" altLang="en-US" sz="2800"/>
              <a:t>；</a:t>
            </a:r>
            <a:endParaRPr lang="zh-CN" altLang="en-US" sz="2800"/>
          </a:p>
          <a:p>
            <a:r>
              <a:rPr lang="en-US" altLang="zh-CN" sz="2800"/>
              <a:t>	</a:t>
            </a:r>
            <a:r>
              <a:rPr lang="zh-CN" altLang="en-US" sz="2800"/>
              <a:t>拍单：</a:t>
            </a:r>
            <a:r>
              <a:rPr lang="zh-CN" altLang="en-US" sz="2800">
                <a:sym typeface="+mn-ea"/>
              </a:rPr>
              <a:t>以卖价买或者买价卖；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10" y="3369945"/>
            <a:ext cx="2124075" cy="2276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676005" y="4718050"/>
            <a:ext cx="323215" cy="2228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0365" y="4319270"/>
            <a:ext cx="2090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“</a:t>
            </a:r>
            <a:r>
              <a:rPr lang="zh-CN" altLang="en-US" sz="2800"/>
              <a:t>冰山一角</a:t>
            </a:r>
            <a:r>
              <a:rPr lang="en-US" altLang="zh-CN" sz="2800"/>
              <a:t>”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投资交易市场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93700" y="1026795"/>
            <a:ext cx="7473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股票市场，期货市场，期权市场，外汇市场，国债市场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393700" y="1658620"/>
            <a:ext cx="141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交易方向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628515" y="1658620"/>
            <a:ext cx="141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T+1/0</a:t>
            </a:r>
            <a:endParaRPr lang="en-US" altLang="zh-CN" sz="2000"/>
          </a:p>
        </p:txBody>
      </p:sp>
      <p:sp>
        <p:nvSpPr>
          <p:cNvPr id="11" name="文本框 10"/>
          <p:cNvSpPr txBox="1"/>
          <p:nvPr/>
        </p:nvSpPr>
        <p:spPr>
          <a:xfrm>
            <a:off x="465455" y="4290695"/>
            <a:ext cx="141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涨跌停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4628515" y="4290695"/>
            <a:ext cx="1419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杠杆</a:t>
            </a:r>
            <a:endParaRPr lang="zh-CN" altLang="en-US" sz="200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925" y="1727200"/>
            <a:ext cx="2124075" cy="22764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830" y="2253615"/>
            <a:ext cx="3486785" cy="1537970"/>
          </a:xfrm>
          <a:prstGeom prst="rect">
            <a:avLst/>
          </a:prstGeom>
        </p:spPr>
      </p:pic>
      <p:pic>
        <p:nvPicPr>
          <p:cNvPr id="15" name="图片 14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30" y="4689475"/>
            <a:ext cx="3718560" cy="174434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840" y="4290695"/>
            <a:ext cx="1544955" cy="21748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305" y="4290695"/>
            <a:ext cx="1528445" cy="217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 </a:t>
            </a:r>
            <a:r>
              <a:rPr lang="zh-CN" altLang="en-US" dirty="0" smtClean="0"/>
              <a:t>投资交易市场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81355" y="1421130"/>
            <a:ext cx="747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股票市场：单向做多，</a:t>
            </a:r>
            <a:r>
              <a:rPr lang="en-US" altLang="zh-CN" sz="2800"/>
              <a:t>T+1,</a:t>
            </a:r>
            <a:r>
              <a:rPr lang="zh-CN" altLang="en-US" sz="2800"/>
              <a:t>涨跌停，无杠杆；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81355" y="2395220"/>
            <a:ext cx="747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期货市场：多空双向，</a:t>
            </a:r>
            <a:r>
              <a:rPr lang="en-US" altLang="zh-CN" sz="2800"/>
              <a:t>T+0</a:t>
            </a:r>
            <a:r>
              <a:rPr lang="zh-CN" altLang="en-US" sz="2800"/>
              <a:t>，涨跌停，有杠杆；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681355" y="3409950"/>
            <a:ext cx="7473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期权市场：多空双向，</a:t>
            </a:r>
            <a:r>
              <a:rPr lang="en-US" altLang="zh-CN" sz="2800"/>
              <a:t>T+0, -</a:t>
            </a:r>
            <a:r>
              <a:rPr lang="zh-CN" altLang="en-US" sz="2800"/>
              <a:t>，</a:t>
            </a:r>
            <a:r>
              <a:rPr lang="en-US" altLang="zh-CN" sz="2800"/>
              <a:t>-</a:t>
            </a:r>
            <a:r>
              <a:rPr lang="zh-CN" altLang="en-US" sz="2800"/>
              <a:t>；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81355" y="4364990"/>
            <a:ext cx="7474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外汇市场：多空双向，</a:t>
            </a:r>
            <a:r>
              <a:rPr lang="en-US" altLang="zh-CN" sz="2800"/>
              <a:t>T+0,</a:t>
            </a:r>
            <a:r>
              <a:rPr lang="zh-CN" altLang="en-US" sz="2800"/>
              <a:t>无涨跌停，有杠杆；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681355" y="5273040"/>
            <a:ext cx="7474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国债市场：多空双向，</a:t>
            </a:r>
            <a:r>
              <a:rPr lang="en-US" altLang="zh-CN" sz="2800"/>
              <a:t>T+0,</a:t>
            </a:r>
            <a:r>
              <a:rPr lang="zh-CN" altLang="en-US" sz="2800"/>
              <a:t>无涨跌停，有杠杆；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1.3  </a:t>
            </a:r>
            <a:r>
              <a:rPr lang="zh-CN" altLang="en-US" dirty="0" smtClean="0">
                <a:sym typeface="+mn-ea"/>
              </a:rPr>
              <a:t>市场分析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8265" y="1407795"/>
            <a:ext cx="548703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基本面分析：入手角度 基本的经济、财务数据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经济环境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行业前景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企业价值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产品价值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1358265" y="3724275"/>
            <a:ext cx="53828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技术分析：入手角度 基本的交易数据、规律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成交价格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成交量</a:t>
            </a:r>
            <a:endParaRPr lang="zh-CN" altLang="en-US" sz="2000"/>
          </a:p>
          <a:p>
            <a:pPr marL="800100" lvl="1" indent="-342900">
              <a:buFont typeface="Wingdings" panose="05000000000000000000" charset="0"/>
              <a:buChar char=""/>
            </a:pPr>
            <a:r>
              <a:rPr lang="zh-CN" altLang="en-US" sz="2000"/>
              <a:t>时间周期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410" y="1953895"/>
            <a:ext cx="1585595" cy="1589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10" y="4180840"/>
            <a:ext cx="1270000" cy="1772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1.3  </a:t>
            </a:r>
            <a:r>
              <a:rPr lang="zh-CN" altLang="en-US" dirty="0" smtClean="0">
                <a:sym typeface="+mn-ea"/>
              </a:rPr>
              <a:t>市场分析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720" y="1065530"/>
            <a:ext cx="1802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基本面分析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3357880" y="2505710"/>
            <a:ext cx="2216785" cy="20447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31915" y="1065530"/>
            <a:ext cx="1802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技术分析</a:t>
            </a:r>
            <a:endParaRPr lang="zh-CN" altLang="en-US" sz="2000"/>
          </a:p>
        </p:txBody>
      </p:sp>
      <p:grpSp>
        <p:nvGrpSpPr>
          <p:cNvPr id="17" name="组合 16"/>
          <p:cNvGrpSpPr/>
          <p:nvPr/>
        </p:nvGrpSpPr>
        <p:grpSpPr>
          <a:xfrm>
            <a:off x="6585585" y="2018665"/>
            <a:ext cx="1351915" cy="1492250"/>
            <a:chOff x="10129" y="3869"/>
            <a:chExt cx="3062" cy="3511"/>
          </a:xfrm>
        </p:grpSpPr>
        <p:sp>
          <p:nvSpPr>
            <p:cNvPr id="160" name=" 160"/>
            <p:cNvSpPr/>
            <p:nvPr/>
          </p:nvSpPr>
          <p:spPr>
            <a:xfrm>
              <a:off x="10129" y="3869"/>
              <a:ext cx="2835" cy="2041"/>
            </a:xfrm>
            <a:custGeom>
              <a:avLst/>
              <a:gdLst>
                <a:gd name="connsiteX0" fmla="*/ 2723651 w 2860172"/>
                <a:gd name="connsiteY0" fmla="*/ 817 h 2023853"/>
                <a:gd name="connsiteX1" fmla="*/ 2826935 w 2860172"/>
                <a:gd name="connsiteY1" fmla="*/ 33337 h 2023853"/>
                <a:gd name="connsiteX2" fmla="*/ 2829774 w 2860172"/>
                <a:gd name="connsiteY2" fmla="*/ 35326 h 2023853"/>
                <a:gd name="connsiteX3" fmla="*/ 2849613 w 2860172"/>
                <a:gd name="connsiteY3" fmla="*/ 185007 h 2023853"/>
                <a:gd name="connsiteX4" fmla="*/ 2807494 w 2860172"/>
                <a:gd name="connsiteY4" fmla="*/ 326285 h 2023853"/>
                <a:gd name="connsiteX5" fmla="*/ 2480152 w 2860172"/>
                <a:gd name="connsiteY5" fmla="*/ 1326140 h 2023853"/>
                <a:gd name="connsiteX6" fmla="*/ 2479216 w 2860172"/>
                <a:gd name="connsiteY6" fmla="*/ 1322755 h 2023853"/>
                <a:gd name="connsiteX7" fmla="*/ 2348905 w 2860172"/>
                <a:gd name="connsiteY7" fmla="*/ 1721466 h 2023853"/>
                <a:gd name="connsiteX8" fmla="*/ 2280556 w 2860172"/>
                <a:gd name="connsiteY8" fmla="*/ 1058272 h 2023853"/>
                <a:gd name="connsiteX9" fmla="*/ 2226338 w 2860172"/>
                <a:gd name="connsiteY9" fmla="*/ 1103673 h 2023853"/>
                <a:gd name="connsiteX10" fmla="*/ 0 w 2860172"/>
                <a:gd name="connsiteY10" fmla="*/ 2023853 h 2023853"/>
                <a:gd name="connsiteX11" fmla="*/ 1702841 w 2860172"/>
                <a:gd name="connsiteY11" fmla="*/ 735848 h 2023853"/>
                <a:gd name="connsiteX12" fmla="*/ 1811294 w 2860172"/>
                <a:gd name="connsiteY12" fmla="*/ 575004 h 2023853"/>
                <a:gd name="connsiteX13" fmla="*/ 1151281 w 2860172"/>
                <a:gd name="connsiteY13" fmla="*/ 506068 h 2023853"/>
                <a:gd name="connsiteX14" fmla="*/ 2640411 w 2860172"/>
                <a:gd name="connsiteY14" fmla="*/ 20803 h 2023853"/>
                <a:gd name="connsiteX15" fmla="*/ 2675299 w 2860172"/>
                <a:gd name="connsiteY15" fmla="*/ 10454 h 2023853"/>
                <a:gd name="connsiteX16" fmla="*/ 2723651 w 2860172"/>
                <a:gd name="connsiteY16" fmla="*/ 817 h 202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 12"/>
            <p:cNvSpPr/>
            <p:nvPr/>
          </p:nvSpPr>
          <p:spPr>
            <a:xfrm flipV="1">
              <a:off x="10129" y="5910"/>
              <a:ext cx="3062" cy="1470"/>
            </a:xfrm>
            <a:custGeom>
              <a:avLst/>
              <a:gdLst>
                <a:gd name="connsiteX0" fmla="*/ 2723651 w 2860172"/>
                <a:gd name="connsiteY0" fmla="*/ 817 h 2023853"/>
                <a:gd name="connsiteX1" fmla="*/ 2826935 w 2860172"/>
                <a:gd name="connsiteY1" fmla="*/ 33337 h 2023853"/>
                <a:gd name="connsiteX2" fmla="*/ 2829774 w 2860172"/>
                <a:gd name="connsiteY2" fmla="*/ 35326 h 2023853"/>
                <a:gd name="connsiteX3" fmla="*/ 2849613 w 2860172"/>
                <a:gd name="connsiteY3" fmla="*/ 185007 h 2023853"/>
                <a:gd name="connsiteX4" fmla="*/ 2807494 w 2860172"/>
                <a:gd name="connsiteY4" fmla="*/ 326285 h 2023853"/>
                <a:gd name="connsiteX5" fmla="*/ 2480152 w 2860172"/>
                <a:gd name="connsiteY5" fmla="*/ 1326140 h 2023853"/>
                <a:gd name="connsiteX6" fmla="*/ 2479216 w 2860172"/>
                <a:gd name="connsiteY6" fmla="*/ 1322755 h 2023853"/>
                <a:gd name="connsiteX7" fmla="*/ 2348905 w 2860172"/>
                <a:gd name="connsiteY7" fmla="*/ 1721466 h 2023853"/>
                <a:gd name="connsiteX8" fmla="*/ 2280556 w 2860172"/>
                <a:gd name="connsiteY8" fmla="*/ 1058272 h 2023853"/>
                <a:gd name="connsiteX9" fmla="*/ 2226338 w 2860172"/>
                <a:gd name="connsiteY9" fmla="*/ 1103673 h 2023853"/>
                <a:gd name="connsiteX10" fmla="*/ 0 w 2860172"/>
                <a:gd name="connsiteY10" fmla="*/ 2023853 h 2023853"/>
                <a:gd name="connsiteX11" fmla="*/ 1702841 w 2860172"/>
                <a:gd name="connsiteY11" fmla="*/ 735848 h 2023853"/>
                <a:gd name="connsiteX12" fmla="*/ 1811294 w 2860172"/>
                <a:gd name="connsiteY12" fmla="*/ 575004 h 2023853"/>
                <a:gd name="connsiteX13" fmla="*/ 1151281 w 2860172"/>
                <a:gd name="connsiteY13" fmla="*/ 506068 h 2023853"/>
                <a:gd name="connsiteX14" fmla="*/ 2640411 w 2860172"/>
                <a:gd name="connsiteY14" fmla="*/ 20803 h 2023853"/>
                <a:gd name="connsiteX15" fmla="*/ 2675299 w 2860172"/>
                <a:gd name="connsiteY15" fmla="*/ 10454 h 2023853"/>
                <a:gd name="connsiteX16" fmla="*/ 2723651 w 2860172"/>
                <a:gd name="connsiteY16" fmla="*/ 817 h 202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60172" h="2023853">
                  <a:moveTo>
                    <a:pt x="2723651" y="817"/>
                  </a:moveTo>
                  <a:cubicBezTo>
                    <a:pt x="2768908" y="-3349"/>
                    <a:pt x="2804496" y="8545"/>
                    <a:pt x="2826935" y="33337"/>
                  </a:cubicBezTo>
                  <a:cubicBezTo>
                    <a:pt x="2828146" y="33729"/>
                    <a:pt x="2828970" y="34520"/>
                    <a:pt x="2829774" y="35326"/>
                  </a:cubicBezTo>
                  <a:cubicBezTo>
                    <a:pt x="2860445" y="66039"/>
                    <a:pt x="2869482" y="118360"/>
                    <a:pt x="2849613" y="185007"/>
                  </a:cubicBezTo>
                  <a:lnTo>
                    <a:pt x="2807494" y="326285"/>
                  </a:lnTo>
                  <a:lnTo>
                    <a:pt x="2480152" y="1326140"/>
                  </a:lnTo>
                  <a:lnTo>
                    <a:pt x="2479216" y="1322755"/>
                  </a:lnTo>
                  <a:lnTo>
                    <a:pt x="2348905" y="1721466"/>
                  </a:lnTo>
                  <a:lnTo>
                    <a:pt x="2280556" y="1058272"/>
                  </a:lnTo>
                  <a:lnTo>
                    <a:pt x="2226338" y="1103673"/>
                  </a:lnTo>
                  <a:cubicBezTo>
                    <a:pt x="1323053" y="1809646"/>
                    <a:pt x="162385" y="2005519"/>
                    <a:pt x="0" y="2023853"/>
                  </a:cubicBezTo>
                  <a:cubicBezTo>
                    <a:pt x="722027" y="1807246"/>
                    <a:pt x="1311081" y="1275400"/>
                    <a:pt x="1702841" y="735848"/>
                  </a:cubicBezTo>
                  <a:lnTo>
                    <a:pt x="1811294" y="575004"/>
                  </a:lnTo>
                  <a:lnTo>
                    <a:pt x="1151281" y="506068"/>
                  </a:lnTo>
                  <a:lnTo>
                    <a:pt x="2640411" y="20803"/>
                  </a:lnTo>
                  <a:lnTo>
                    <a:pt x="2675299" y="10454"/>
                  </a:lnTo>
                  <a:cubicBezTo>
                    <a:pt x="2692405" y="5379"/>
                    <a:pt x="2708565" y="2206"/>
                    <a:pt x="2723651" y="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1629410"/>
            <a:ext cx="2814320" cy="212344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99720" y="5238115"/>
            <a:ext cx="1802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主动性交易</a:t>
            </a:r>
            <a:endParaRPr lang="zh-CN" altLang="en-US" sz="2000"/>
          </a:p>
        </p:txBody>
      </p:sp>
      <p:sp>
        <p:nvSpPr>
          <p:cNvPr id="15" name="文本框 14"/>
          <p:cNvSpPr txBox="1"/>
          <p:nvPr/>
        </p:nvSpPr>
        <p:spPr>
          <a:xfrm>
            <a:off x="6431915" y="5172710"/>
            <a:ext cx="1802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被动性交易</a:t>
            </a:r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3495675" y="5216525"/>
            <a:ext cx="250888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量化交易？</a:t>
            </a:r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交易优势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激活函数（</a:t>
            </a:r>
            <a:r>
              <a:rPr lang="en-US" altLang="zh-CN" sz="2000">
                <a:solidFill>
                  <a:srgbClr val="FF0000"/>
                </a:solidFill>
              </a:rPr>
              <a:t>sigmoid</a:t>
            </a:r>
            <a:r>
              <a:rPr lang="zh-CN" altLang="en-US" sz="2000">
                <a:solidFill>
                  <a:srgbClr val="FF0000"/>
                </a:solidFill>
              </a:rPr>
              <a:t>）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727133" y="6271260"/>
          <a:ext cx="433514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2159000" imgH="228600" progId="Equation.KSEE3">
                  <p:embed/>
                </p:oleObj>
              </mc:Choice>
              <mc:Fallback>
                <p:oleObj name="" r:id="rId3" imgW="2159000" imgH="228600" progId="Equation.KSEE3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7133" y="6271260"/>
                        <a:ext cx="4335145" cy="459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1.4  </a:t>
            </a:r>
            <a:r>
              <a:rPr lang="zh-CN" altLang="en-US" dirty="0" smtClean="0">
                <a:sym typeface="+mn-ea"/>
              </a:rPr>
              <a:t>量化基金概况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9720" y="9345295"/>
            <a:ext cx="18027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基本面分析</a:t>
            </a:r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1442085"/>
            <a:ext cx="6371590" cy="4447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1.4  </a:t>
            </a:r>
            <a:r>
              <a:rPr lang="zh-CN" altLang="en-US" dirty="0" smtClean="0">
                <a:sym typeface="+mn-ea"/>
              </a:rPr>
              <a:t>量化基金概况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976630"/>
            <a:ext cx="6209665" cy="490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1.4  </a:t>
            </a:r>
            <a:r>
              <a:rPr lang="zh-CN" altLang="en-US" dirty="0" smtClean="0">
                <a:sym typeface="+mn-ea"/>
              </a:rPr>
              <a:t>量化基金概况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143000"/>
            <a:ext cx="6457315" cy="457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1.4  </a:t>
            </a:r>
            <a:r>
              <a:rPr lang="zh-CN" altLang="en-US" dirty="0" smtClean="0">
                <a:sym typeface="+mn-ea"/>
              </a:rPr>
              <a:t>量化基金概况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580" y="1026160"/>
            <a:ext cx="6218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策略：胜率，夏普比率，年化收益，盈亏比等；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1882140"/>
            <a:ext cx="9030970" cy="4055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1.5  </a:t>
            </a:r>
            <a:r>
              <a:rPr lang="zh-CN" altLang="en-US" dirty="0" smtClean="0">
                <a:sym typeface="+mn-ea"/>
              </a:rPr>
              <a:t>小结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580" y="1026160"/>
            <a:ext cx="120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盘口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49195" y="1026160"/>
            <a:ext cx="120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43425" y="1026160"/>
            <a:ext cx="120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zh-CN" altLang="en-US"/>
              <a:t>线图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57390" y="1026160"/>
            <a:ext cx="120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交易市场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05685" y="3961765"/>
            <a:ext cx="120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市场分析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5190" y="3961765"/>
            <a:ext cx="120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量化策略</a:t>
            </a:r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1539875"/>
            <a:ext cx="1866900" cy="20008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85" y="1539875"/>
            <a:ext cx="2094865" cy="19742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590" y="1539875"/>
            <a:ext cx="1687830" cy="18097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057390" y="1618615"/>
            <a:ext cx="21158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股票市场，期货市场，期权市场，外汇市场，国债市场</a:t>
            </a:r>
            <a:endParaRPr lang="en-US" altLang="zh-CN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990" y="4481195"/>
            <a:ext cx="1768475" cy="17729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550" y="4481195"/>
            <a:ext cx="1651000" cy="17722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2915" y="4544060"/>
            <a:ext cx="3359150" cy="164592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265430" y="3823970"/>
            <a:ext cx="860869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lgDashDot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>
          <a:xfrm>
            <a:off x="2226945" y="1342390"/>
            <a:ext cx="0" cy="239522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>
          <a:xfrm>
            <a:off x="4543425" y="1342390"/>
            <a:ext cx="0" cy="239522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>
          <a:xfrm>
            <a:off x="6859905" y="1342390"/>
            <a:ext cx="0" cy="239522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>
          <a:xfrm>
            <a:off x="5145405" y="3961765"/>
            <a:ext cx="0" cy="239522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509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328420" y="1628775"/>
            <a:ext cx="3376930" cy="241427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投资交易简介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交易数据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AI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量化交易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93" y="996315"/>
            <a:ext cx="3106109" cy="2329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 </a:t>
            </a:r>
            <a:r>
              <a:rPr lang="zh-CN" altLang="en-US" dirty="0" smtClean="0"/>
              <a:t>交易数据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668655" y="1169035"/>
            <a:ext cx="3992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获取数据：</a:t>
            </a:r>
            <a:r>
              <a:rPr lang="en-US" altLang="zh-CN" sz="2000"/>
              <a:t>tushare</a:t>
            </a:r>
            <a:endParaRPr lang="en-US" altLang="zh-CN" sz="2000"/>
          </a:p>
          <a:p>
            <a:r>
              <a:rPr lang="en-US" altLang="zh-CN" sz="2000"/>
              <a:t>	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668655" y="4057015"/>
            <a:ext cx="4347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数据</a:t>
            </a:r>
            <a:r>
              <a:rPr lang="en-US" altLang="zh-CN" sz="2000"/>
              <a:t>K</a:t>
            </a:r>
            <a:r>
              <a:rPr lang="zh-CN" altLang="en-US" sz="2000"/>
              <a:t>线</a:t>
            </a:r>
            <a:r>
              <a:rPr lang="zh-CN" altLang="en-US" sz="2000"/>
              <a:t>可视化</a:t>
            </a:r>
            <a:r>
              <a:rPr lang="en-US" altLang="zh-CN" sz="2000"/>
              <a:t>: matplotlib.finance</a:t>
            </a:r>
            <a:endParaRPr lang="en-US" altLang="zh-CN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4085" y="1804035"/>
            <a:ext cx="4763135" cy="2205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310" y="4384040"/>
            <a:ext cx="4445000" cy="237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数据获取</a:t>
            </a:r>
            <a:r>
              <a:rPr lang="en-US" altLang="zh-CN" dirty="0" smtClean="0"/>
              <a:t>tushare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88925" y="1012825"/>
            <a:ext cx="38798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000">
                <a:sym typeface="+mn-ea"/>
              </a:rPr>
              <a:t>官网：http://tushare.org/</a:t>
            </a:r>
            <a:endParaRPr lang="zh-CN" altLang="en-US" sz="2000">
              <a:sym typeface="+mn-ea"/>
            </a:endParaRPr>
          </a:p>
          <a:p>
            <a:pPr algn="l"/>
            <a:r>
              <a:rPr lang="zh-CN" altLang="en-US" sz="2000">
                <a:sym typeface="+mn-ea"/>
              </a:rPr>
              <a:t>安装：</a:t>
            </a:r>
            <a:r>
              <a:rPr lang="en-US" altLang="zh-CN" sz="2000">
                <a:sym typeface="+mn-ea"/>
              </a:rPr>
              <a:t>pip install tushare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374015" y="1667510"/>
            <a:ext cx="8525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import tushare as ts</a:t>
            </a:r>
            <a:endParaRPr lang="en-US" altLang="zh-CN" sz="2800" b="1"/>
          </a:p>
          <a:p>
            <a:r>
              <a:rPr lang="en-US" altLang="zh-CN" sz="2800" b="1"/>
              <a:t>ts.get_k_data(code,ktype,autype,index,start,end)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432435" y="2647315"/>
            <a:ext cx="87229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code</a:t>
            </a:r>
            <a:r>
              <a:rPr lang="zh-CN" altLang="en-US" sz="2000"/>
              <a:t>：</a:t>
            </a:r>
            <a:r>
              <a:rPr lang="zh-CN" altLang="en-US" sz="2000"/>
              <a:t>证券代码（支持沪深</a:t>
            </a: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股，支持全部指数，支持</a:t>
            </a:r>
            <a:r>
              <a:rPr lang="en-US" altLang="zh-CN" sz="2000"/>
              <a:t>ETF</a:t>
            </a:r>
            <a:r>
              <a:rPr lang="zh-CN" altLang="en-US" sz="2000"/>
              <a:t>基金）；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ktype</a:t>
            </a:r>
            <a:r>
              <a:rPr lang="zh-CN" altLang="en-US" sz="2000"/>
              <a:t>：数据类型（默认为</a:t>
            </a:r>
            <a:r>
              <a:rPr lang="en-US" altLang="zh-CN" sz="2000"/>
              <a:t>D</a:t>
            </a:r>
            <a:r>
              <a:rPr lang="zh-CN" altLang="en-US" sz="2000"/>
              <a:t>日线数据，其中</a:t>
            </a:r>
            <a:r>
              <a:rPr lang="en-US" altLang="zh-CN" sz="2000"/>
              <a:t>D:</a:t>
            </a:r>
            <a:r>
              <a:rPr lang="zh-CN" altLang="en-US" sz="2000"/>
              <a:t>日，</a:t>
            </a:r>
            <a:r>
              <a:rPr lang="en-US" altLang="zh-CN" sz="2000"/>
              <a:t>W:</a:t>
            </a:r>
            <a:r>
              <a:rPr lang="zh-CN" altLang="en-US" sz="2000"/>
              <a:t>周，</a:t>
            </a:r>
            <a:r>
              <a:rPr lang="en-US" altLang="zh-CN" sz="2000"/>
              <a:t>M:</a:t>
            </a:r>
            <a:r>
              <a:rPr lang="zh-CN" altLang="en-US" sz="2000"/>
              <a:t>月，</a:t>
            </a:r>
            <a:endParaRPr lang="zh-CN" altLang="en-US" sz="2000"/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2000"/>
              <a:t>5:5</a:t>
            </a:r>
            <a:r>
              <a:rPr lang="zh-CN" altLang="en-US" sz="2000"/>
              <a:t>分钟，</a:t>
            </a:r>
            <a:r>
              <a:rPr lang="en-US" altLang="zh-CN" sz="2000"/>
              <a:t>15:15</a:t>
            </a:r>
            <a:r>
              <a:rPr lang="zh-CN" altLang="en-US" sz="2000"/>
              <a:t>分钟，</a:t>
            </a:r>
            <a:r>
              <a:rPr lang="en-US" altLang="zh-CN" sz="2000"/>
              <a:t>30:30</a:t>
            </a:r>
            <a:r>
              <a:rPr lang="zh-CN" altLang="en-US" sz="2000"/>
              <a:t>分钟，</a:t>
            </a:r>
            <a:r>
              <a:rPr lang="en-US" altLang="zh-CN" sz="2000"/>
              <a:t>60:60</a:t>
            </a:r>
            <a:r>
              <a:rPr lang="zh-CN" altLang="en-US" sz="2000"/>
              <a:t>分钟）</a:t>
            </a:r>
            <a:r>
              <a:rPr lang="en-US" altLang="zh-CN" sz="2000"/>
              <a:t>;</a:t>
            </a:r>
            <a:endParaRPr lang="en-US" altLang="zh-CN" sz="2000"/>
          </a:p>
          <a:p>
            <a:pPr marL="342900" lvl="0" indent="-342900">
              <a:buFont typeface="Wingdings" panose="05000000000000000000" charset="0"/>
              <a:buChar char=""/>
            </a:pPr>
            <a:r>
              <a:rPr lang="en-US" altLang="zh-CN" sz="2000"/>
              <a:t>autype</a:t>
            </a:r>
            <a:r>
              <a:rPr lang="zh-CN" altLang="en-US" sz="2000"/>
              <a:t>：</a:t>
            </a:r>
            <a:r>
              <a:rPr lang="zh-CN" altLang="en-US" sz="2000"/>
              <a:t>复权类型（</a:t>
            </a:r>
            <a:r>
              <a:rPr lang="en-US" altLang="zh-CN" sz="2000"/>
              <a:t>qfq:</a:t>
            </a:r>
            <a:r>
              <a:rPr lang="zh-CN" altLang="en-US" sz="2000"/>
              <a:t>前复权</a:t>
            </a:r>
            <a:r>
              <a:rPr lang="en-US" altLang="zh-CN" sz="2000"/>
              <a:t>,hfq:</a:t>
            </a:r>
            <a:r>
              <a:rPr lang="zh-CN" altLang="en-US" sz="2000"/>
              <a:t>后复权</a:t>
            </a:r>
            <a:r>
              <a:rPr lang="en-US" altLang="zh-CN" sz="2000"/>
              <a:t>,None:</a:t>
            </a:r>
            <a:r>
              <a:rPr lang="zh-CN" altLang="en-US" sz="2000"/>
              <a:t>不复权</a:t>
            </a:r>
            <a:r>
              <a:rPr lang="en-US" altLang="zh-CN" sz="2000"/>
              <a:t>,</a:t>
            </a:r>
            <a:r>
              <a:rPr lang="zh-CN" altLang="en-US" sz="2000"/>
              <a:t>默认为</a:t>
            </a:r>
            <a:r>
              <a:rPr lang="en-US" altLang="zh-CN" sz="2000"/>
              <a:t>qfq</a:t>
            </a:r>
            <a:r>
              <a:rPr lang="zh-CN" altLang="en-US" sz="2000"/>
              <a:t>）</a:t>
            </a:r>
            <a:r>
              <a:rPr lang="en-US" altLang="zh-CN" sz="2000"/>
              <a:t>;</a:t>
            </a:r>
            <a:endParaRPr lang="en-US" altLang="zh-CN" sz="2000"/>
          </a:p>
          <a:p>
            <a:pPr marL="342900" lvl="0" indent="-342900">
              <a:buFont typeface="Wingdings" panose="05000000000000000000" charset="0"/>
              <a:buChar char=""/>
            </a:pPr>
            <a:r>
              <a:rPr lang="en-US" altLang="zh-CN" sz="2000"/>
              <a:t>index</a:t>
            </a:r>
            <a:r>
              <a:rPr lang="zh-CN" altLang="en-US" sz="2000"/>
              <a:t>：</a:t>
            </a:r>
            <a:r>
              <a:rPr lang="zh-CN" altLang="en-US" sz="2000"/>
              <a:t>是否为指数（默认为</a:t>
            </a:r>
            <a:r>
              <a:rPr lang="en-US" altLang="zh-CN" sz="2000"/>
              <a:t>False</a:t>
            </a:r>
            <a:r>
              <a:rPr lang="zh-CN" altLang="en-US" sz="2000"/>
              <a:t>，设定为</a:t>
            </a:r>
            <a:r>
              <a:rPr lang="en-US" altLang="zh-CN" sz="2000"/>
              <a:t>True</a:t>
            </a:r>
            <a:r>
              <a:rPr lang="zh-CN" altLang="en-US" sz="2000"/>
              <a:t>时，认为</a:t>
            </a:r>
            <a:r>
              <a:rPr lang="en-US" altLang="zh-CN" sz="2000"/>
              <a:t>code</a:t>
            </a:r>
            <a:r>
              <a:rPr lang="zh-CN" altLang="en-US" sz="2000"/>
              <a:t>为指数代码</a:t>
            </a:r>
            <a:r>
              <a:rPr lang="zh-CN" altLang="en-US" sz="2000"/>
              <a:t>）；</a:t>
            </a:r>
            <a:endParaRPr lang="zh-CN" altLang="en-US" sz="2000"/>
          </a:p>
          <a:p>
            <a:pPr marL="342900" lvl="0" indent="-342900">
              <a:buFont typeface="Wingdings" panose="05000000000000000000" charset="0"/>
              <a:buChar char=""/>
            </a:pPr>
            <a:r>
              <a:rPr lang="en-US" altLang="zh-CN" sz="2000"/>
              <a:t>start</a:t>
            </a:r>
            <a:r>
              <a:rPr lang="zh-CN" altLang="en-US" sz="2000"/>
              <a:t>：开始日期（</a:t>
            </a:r>
            <a:r>
              <a:rPr lang="en-US" altLang="zh-CN" sz="2000"/>
              <a:t>format</a:t>
            </a:r>
            <a:r>
              <a:rPr lang="zh-CN" altLang="en-US" sz="2000"/>
              <a:t>：</a:t>
            </a:r>
            <a:r>
              <a:rPr lang="en-US" altLang="zh-CN" sz="2000"/>
              <a:t>yyyy-mm-dd </a:t>
            </a:r>
            <a:r>
              <a:rPr lang="zh-CN" altLang="en-US" sz="2000"/>
              <a:t>为空时取当前日期</a:t>
            </a:r>
            <a:r>
              <a:rPr lang="zh-CN" altLang="en-US" sz="2000"/>
              <a:t>）</a:t>
            </a:r>
            <a:endParaRPr lang="zh-CN" altLang="en-US" sz="2000"/>
          </a:p>
          <a:p>
            <a:pPr marL="342900" lvl="0" indent="-342900">
              <a:buFont typeface="Wingdings" panose="05000000000000000000" charset="0"/>
              <a:buChar char=""/>
            </a:pPr>
            <a:r>
              <a:rPr lang="en-US" altLang="zh-CN" sz="2000"/>
              <a:t>end</a:t>
            </a:r>
            <a:r>
              <a:rPr lang="zh-CN" altLang="en-US" sz="2000"/>
              <a:t>：结束日期（</a:t>
            </a:r>
            <a:r>
              <a:rPr lang="en-US" altLang="zh-CN" sz="2000"/>
              <a:t>format</a:t>
            </a:r>
            <a:r>
              <a:rPr lang="zh-CN" altLang="en-US" sz="2000"/>
              <a:t>：</a:t>
            </a:r>
            <a:r>
              <a:rPr lang="en-US" altLang="zh-CN" sz="2000"/>
              <a:t>yyyy-mm-dd</a:t>
            </a:r>
            <a:r>
              <a:rPr lang="zh-CN" altLang="en-US" sz="2000"/>
              <a:t>）</a:t>
            </a:r>
            <a:endParaRPr lang="zh-CN" altLang="en-US" sz="2000"/>
          </a:p>
          <a:p>
            <a:pPr lvl="0" indent="0">
              <a:buFont typeface="Wingdings" panose="05000000000000000000" charset="0"/>
              <a:buNone/>
            </a:pPr>
            <a:endParaRPr lang="zh-CN" altLang="en-US" sz="2000"/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2000" i="1">
                <a:solidFill>
                  <a:srgbClr val="FF0000"/>
                </a:solidFill>
                <a:sym typeface="+mn-ea"/>
              </a:rPr>
              <a:t>e.g.  ts.get_k_data('000001',ktype='D',autype='qfq',index=True,\</a:t>
            </a:r>
            <a:endParaRPr lang="en-US" altLang="zh-CN" sz="2000" i="1">
              <a:solidFill>
                <a:srgbClr val="FF0000"/>
              </a:solidFill>
              <a:sym typeface="+mn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en-US" altLang="zh-CN" sz="2000" i="1">
                <a:solidFill>
                  <a:srgbClr val="FF0000"/>
                </a:solidFill>
                <a:sym typeface="+mn-ea"/>
              </a:rPr>
              <a:t>start='2017-01-01',end='2017-12-15')</a:t>
            </a:r>
            <a:endParaRPr lang="en-US" altLang="zh-CN" sz="2000" i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数据获取</a:t>
            </a:r>
            <a:r>
              <a:rPr lang="en-US" altLang="zh-CN" dirty="0" smtClean="0"/>
              <a:t>tushare</a:t>
            </a:r>
            <a:endParaRPr lang="en-US" altLang="zh-CN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97790" y="1021715"/>
            <a:ext cx="9201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Re=ts.get_k_data(code,ktype,autype,index,start,end)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145415" y="3723640"/>
            <a:ext cx="87229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000" b="1"/>
              <a:t>Re</a:t>
            </a:r>
            <a:r>
              <a:rPr lang="zh-CN" altLang="en-US" sz="2000" b="1"/>
              <a:t>属性：</a:t>
            </a:r>
            <a:endParaRPr lang="zh-CN" altLang="en-US" sz="2000" b="1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date</a:t>
            </a:r>
            <a:r>
              <a:rPr lang="zh-CN" altLang="en-US" sz="2000"/>
              <a:t>：交易日期（</a:t>
            </a:r>
            <a:r>
              <a:rPr lang="en-US" altLang="zh-CN" sz="2000"/>
              <a:t>index</a:t>
            </a:r>
            <a:r>
              <a:rPr lang="zh-CN" altLang="en-US" sz="2000"/>
              <a:t>）；</a:t>
            </a:r>
            <a:endParaRPr lang="zh-CN" altLang="en-US" sz="200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 sz="2000"/>
              <a:t>open</a:t>
            </a:r>
            <a:r>
              <a:rPr lang="zh-CN" altLang="en-US" sz="2000"/>
              <a:t>：开盘价；</a:t>
            </a:r>
            <a:endParaRPr lang="en-US" altLang="zh-CN" sz="2000"/>
          </a:p>
          <a:p>
            <a:pPr marL="342900" lvl="0" indent="-342900">
              <a:buFont typeface="Wingdings" panose="05000000000000000000" charset="0"/>
              <a:buChar char=""/>
            </a:pPr>
            <a:r>
              <a:rPr lang="en-US" altLang="zh-CN" sz="2000"/>
              <a:t>close</a:t>
            </a:r>
            <a:r>
              <a:rPr lang="zh-CN" altLang="en-US" sz="2000"/>
              <a:t>：收盘价；</a:t>
            </a:r>
            <a:endParaRPr lang="zh-CN" altLang="en-US" sz="2000"/>
          </a:p>
          <a:p>
            <a:pPr marL="342900" lvl="0" indent="-342900">
              <a:buFont typeface="Wingdings" panose="05000000000000000000" charset="0"/>
              <a:buChar char=""/>
            </a:pPr>
            <a:r>
              <a:rPr lang="en-US" altLang="zh-CN" sz="2000">
                <a:sym typeface="+mn-ea"/>
              </a:rPr>
              <a:t>high</a:t>
            </a:r>
            <a:r>
              <a:rPr lang="zh-CN" altLang="en-US" sz="2000">
                <a:sym typeface="+mn-ea"/>
              </a:rPr>
              <a:t>：最高价</a:t>
            </a:r>
            <a:r>
              <a:rPr lang="en-US" altLang="zh-CN" sz="2000">
                <a:sym typeface="+mn-ea"/>
              </a:rPr>
              <a:t>;</a:t>
            </a:r>
            <a:endParaRPr lang="zh-CN" altLang="en-US" sz="2000"/>
          </a:p>
          <a:p>
            <a:pPr marL="342900" lvl="0" indent="-342900">
              <a:buFont typeface="Wingdings" panose="05000000000000000000" charset="0"/>
              <a:buChar char=""/>
            </a:pPr>
            <a:r>
              <a:rPr lang="en-US" altLang="zh-CN" sz="2000"/>
              <a:t>low</a:t>
            </a:r>
            <a:r>
              <a:rPr lang="zh-CN" altLang="en-US" sz="2000"/>
              <a:t>：最低价；</a:t>
            </a:r>
            <a:endParaRPr lang="zh-CN" altLang="en-US" sz="2000"/>
          </a:p>
          <a:p>
            <a:pPr marL="342900" lvl="0" indent="-342900">
              <a:buFont typeface="Wingdings" panose="05000000000000000000" charset="0"/>
              <a:buChar char=""/>
            </a:pPr>
            <a:r>
              <a:rPr lang="en-US" altLang="zh-CN" sz="2000"/>
              <a:t>volume</a:t>
            </a:r>
            <a:r>
              <a:rPr lang="zh-CN" altLang="en-US" sz="2000"/>
              <a:t>：成交量；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" y="1758950"/>
            <a:ext cx="5009515" cy="1724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835" y="1615440"/>
            <a:ext cx="1773555" cy="506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885" y="3959860"/>
            <a:ext cx="3561715" cy="28759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数据获取</a:t>
            </a:r>
            <a:r>
              <a:rPr lang="en-US" altLang="zh-CN" dirty="0" smtClean="0"/>
              <a:t>tushare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44500" y="1012825"/>
            <a:ext cx="794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代码测试：上证综指、平安银行、浦发银行数据获取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1381125"/>
            <a:ext cx="3637915" cy="2740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230" y="1381125"/>
            <a:ext cx="3388360" cy="274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数据获取</a:t>
            </a:r>
            <a:r>
              <a:rPr lang="en-US" altLang="zh-CN" dirty="0" smtClean="0"/>
              <a:t>tushare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64795" y="914400"/>
            <a:ext cx="65671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Re=</a:t>
            </a:r>
            <a:r>
              <a:rPr lang="zh-CN" altLang="en-US" sz="2800"/>
              <a:t>ts.get_realtime_quotes(</a:t>
            </a:r>
            <a:r>
              <a:rPr lang="en-US" altLang="zh-CN" sz="2800"/>
              <a:t>code</a:t>
            </a:r>
            <a:r>
              <a:rPr lang="zh-CN" altLang="en-US" sz="2800"/>
              <a:t>)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19405" y="1450340"/>
            <a:ext cx="79355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symbols：6位数字股票代码，或者指数代码（sh=上证指数 sz=深圳成指 hs300=沪深300指数 sz50=上证50 zxb=中小板 cyb=创业板）</a:t>
            </a:r>
            <a:r>
              <a:rPr lang="en-US" altLang="zh-CN" sz="2000"/>
              <a:t>;</a:t>
            </a:r>
            <a:endParaRPr lang="en-US" altLang="zh-CN" sz="2000"/>
          </a:p>
          <a:p>
            <a:r>
              <a:rPr lang="en-US" altLang="zh-CN" sz="2000" i="1">
                <a:solidFill>
                  <a:srgbClr val="FF0000"/>
                </a:solidFill>
              </a:rPr>
              <a:t>e.g.  ts.get_realtime_quotes('sh'), ts.get_realtime_quotes('600519')</a:t>
            </a:r>
            <a:endParaRPr lang="en-US" altLang="zh-CN" sz="2000" i="1">
              <a:solidFill>
                <a:srgbClr val="FF0000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tx1"/>
                </a:solidFill>
              </a:rPr>
              <a:t>Re</a:t>
            </a:r>
            <a:r>
              <a:rPr lang="zh-CN" altLang="en-US" sz="2000">
                <a:solidFill>
                  <a:schemeClr val="tx1"/>
                </a:solidFill>
              </a:rPr>
              <a:t>属性</a:t>
            </a:r>
            <a:r>
              <a:rPr lang="en-US" altLang="zh-CN" sz="2000">
                <a:solidFill>
                  <a:schemeClr val="tx1"/>
                </a:solidFill>
              </a:rPr>
              <a:t>:</a:t>
            </a:r>
            <a:endParaRPr lang="en-US" altLang="zh-CN" sz="2000">
              <a:solidFill>
                <a:schemeClr val="tx1"/>
              </a:solidFill>
            </a:endParaRPr>
          </a:p>
          <a:p>
            <a:endParaRPr lang="en-US" altLang="zh-CN" sz="20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4005" y="2705100"/>
            <a:ext cx="3123565" cy="4133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35" y="4105275"/>
            <a:ext cx="4199890" cy="2733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02835" y="3645535"/>
            <a:ext cx="232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Re['price']:</a:t>
            </a:r>
            <a:r>
              <a:rPr lang="zh-CN" altLang="en-US"/>
              <a:t>实时价格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380" y="2454275"/>
            <a:ext cx="1618615" cy="154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</a:t>
            </a:r>
            <a:r>
              <a:rPr lang="zh-CN" altLang="en-US" dirty="0" smtClean="0"/>
              <a:t>数据获取</a:t>
            </a:r>
            <a:r>
              <a:rPr lang="en-US" altLang="zh-CN" dirty="0" smtClean="0"/>
              <a:t>tushare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89230" y="993775"/>
            <a:ext cx="66865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python </a:t>
            </a:r>
            <a:r>
              <a:rPr lang="zh-CN" altLang="en-US" sz="2000" b="1"/>
              <a:t>弹窗</a:t>
            </a:r>
            <a:endParaRPr lang="zh-CN" altLang="en-US" sz="2000" b="1"/>
          </a:p>
          <a:p>
            <a:r>
              <a:rPr lang="zh-CN" altLang="en-US" sz="2000" b="1"/>
              <a:t>import tkinter as tk 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139065" y="1656080"/>
            <a:ext cx="69748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window = tk.Tk()  </a:t>
            </a:r>
            <a:endParaRPr lang="zh-CN" altLang="en-US"/>
          </a:p>
          <a:p>
            <a:r>
              <a:rPr lang="zh-CN" altLang="en-US"/>
              <a:t> window.title('Warning')  </a:t>
            </a:r>
            <a:endParaRPr lang="zh-CN" altLang="en-US"/>
          </a:p>
          <a:p>
            <a:r>
              <a:rPr lang="zh-CN" altLang="en-US"/>
              <a:t> window.geometry('300x200')  </a:t>
            </a:r>
            <a:endParaRPr lang="zh-CN" altLang="en-US"/>
          </a:p>
          <a:p>
            <a:r>
              <a:rPr lang="zh-CN" altLang="en-US"/>
              <a:t> l = tk.Label(window,bg='yellow',width=50,text='get target')  </a:t>
            </a:r>
            <a:endParaRPr lang="zh-CN" altLang="en-US"/>
          </a:p>
          <a:p>
            <a:r>
              <a:rPr lang="zh-CN" altLang="en-US"/>
              <a:t> l.pack()  </a:t>
            </a:r>
            <a:endParaRPr lang="zh-CN" altLang="en-US"/>
          </a:p>
          <a:p>
            <a:r>
              <a:rPr lang="zh-CN" altLang="en-US"/>
              <a:t> window.mainloop() 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-----------------------------------------------------------------------------------</a:t>
            </a:r>
            <a:endParaRPr lang="en-US" altLang="zh-CN"/>
          </a:p>
          <a:p>
            <a:r>
              <a:rPr lang="en-US" altLang="zh-CN"/>
              <a:t>while </a:t>
            </a:r>
            <a:r>
              <a:rPr lang="zh-CN" altLang="en-US"/>
              <a:t>循环</a:t>
            </a:r>
            <a:endParaRPr lang="zh-CN" altLang="en-US"/>
          </a:p>
          <a:p>
            <a:r>
              <a:rPr lang="zh-CN" altLang="en-US"/>
              <a:t>模拟推送函数；</a:t>
            </a:r>
            <a:endParaRPr lang="zh-CN" altLang="en-US"/>
          </a:p>
          <a:p>
            <a:r>
              <a:rPr lang="zh-CN" altLang="en-US"/>
              <a:t>推送函数：针对设定的投资标的，当价格变化的时候，数据自动推送到本地计算机，并进行相应的运算，以确定是否触发特定条件，</a:t>
            </a:r>
            <a:endParaRPr lang="zh-CN" altLang="en-US"/>
          </a:p>
          <a:p>
            <a:r>
              <a:rPr lang="en-US" altLang="zh-CN"/>
              <a:t>e.g. </a:t>
            </a:r>
            <a:r>
              <a:rPr lang="zh-CN" altLang="en-US"/>
              <a:t>价格监控，自动化交易等；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7925" y="993775"/>
            <a:ext cx="2828290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0"/>
            <a:ext cx="7773035" cy="762000"/>
          </a:xfrm>
        </p:spPr>
        <p:txBody>
          <a:bodyPr/>
          <a:lstStyle/>
          <a:p>
            <a:r>
              <a:rPr lang="en-US" altLang="zh-CN" dirty="0" smtClean="0"/>
              <a:t>2.2  </a:t>
            </a:r>
            <a:r>
              <a:rPr lang="zh-CN" altLang="en-US">
                <a:sym typeface="+mn-ea"/>
              </a:rPr>
              <a:t>数据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线可视化</a:t>
            </a:r>
            <a:r>
              <a:rPr lang="en-US" altLang="zh-CN">
                <a:sym typeface="+mn-ea"/>
              </a:rPr>
              <a:t>: matplotlib.finance</a:t>
            </a:r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658495" y="1195070"/>
            <a:ext cx="7634605" cy="4274820"/>
            <a:chOff x="472" y="1656"/>
            <a:chExt cx="12023" cy="6732"/>
          </a:xfrm>
        </p:grpSpPr>
        <p:sp>
          <p:nvSpPr>
            <p:cNvPr id="3" name="文本框 2"/>
            <p:cNvSpPr txBox="1"/>
            <p:nvPr/>
          </p:nvSpPr>
          <p:spPr>
            <a:xfrm>
              <a:off x="472" y="1656"/>
              <a:ext cx="442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神经网络算法</a:t>
              </a:r>
              <a:endParaRPr lang="zh-CN" altLang="en-US" sz="280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48" y="3399"/>
              <a:ext cx="7439" cy="4334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573" y="4951"/>
              <a:ext cx="163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Input</a:t>
              </a:r>
              <a:endParaRPr lang="en-US" altLang="zh-CN" sz="28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489" y="4989"/>
              <a:ext cx="200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Output</a:t>
              </a:r>
              <a:endParaRPr lang="en-US" altLang="zh-CN" sz="28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864" y="4989"/>
              <a:ext cx="219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Hidden</a:t>
              </a:r>
              <a:endParaRPr lang="en-US" altLang="zh-CN" sz="280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7054" y="3088"/>
              <a:ext cx="2404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>
            <a:xfrm flipH="1">
              <a:off x="3820" y="8074"/>
              <a:ext cx="290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2" name="文本框 11"/>
            <p:cNvSpPr txBox="1"/>
            <p:nvPr/>
          </p:nvSpPr>
          <p:spPr>
            <a:xfrm>
              <a:off x="3094" y="2704"/>
              <a:ext cx="456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solidFill>
                    <a:srgbClr val="FF0000"/>
                  </a:solidFill>
                </a:rPr>
                <a:t>Forward Propagation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205" y="7760"/>
              <a:ext cx="374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>
                  <a:solidFill>
                    <a:srgbClr val="FF0000"/>
                  </a:solidFill>
                </a:rPr>
                <a:t>Back Propagation</a:t>
              </a:r>
              <a:endParaRPr lang="en-US" altLang="zh-CN" sz="2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58495" y="1195070"/>
            <a:ext cx="354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经济：生产和消费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755" y="2301875"/>
            <a:ext cx="4723765" cy="275209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138285" y="2788285"/>
            <a:ext cx="5784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生产商品</a:t>
            </a:r>
            <a:endParaRPr lang="zh-CN" altLang="en-US" sz="2000"/>
          </a:p>
        </p:txBody>
      </p:sp>
      <p:sp>
        <p:nvSpPr>
          <p:cNvPr id="16" name="文本框 15"/>
          <p:cNvSpPr txBox="1"/>
          <p:nvPr/>
        </p:nvSpPr>
        <p:spPr>
          <a:xfrm>
            <a:off x="9132570" y="1195070"/>
            <a:ext cx="445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消费商品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4297680" y="3311525"/>
            <a:ext cx="1102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路径</a:t>
            </a:r>
            <a:endParaRPr lang="zh-CN" altLang="en-US" sz="280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838065" y="2104390"/>
            <a:ext cx="152654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9" name="直接箭头连接符 18"/>
          <p:cNvCxnSpPr/>
          <p:nvPr/>
        </p:nvCxnSpPr>
        <p:spPr>
          <a:xfrm flipH="1">
            <a:off x="2784475" y="5270500"/>
            <a:ext cx="1842770" cy="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20" name="文本框 19"/>
          <p:cNvSpPr txBox="1"/>
          <p:nvPr/>
        </p:nvSpPr>
        <p:spPr>
          <a:xfrm>
            <a:off x="3112770" y="1860550"/>
            <a:ext cx="18211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运输加工存储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33950" y="5071110"/>
            <a:ext cx="1906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评价反馈矫正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64435" y="2517140"/>
            <a:ext cx="1610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solidFill>
                  <a:srgbClr val="FF0000"/>
                </a:solidFill>
              </a:rPr>
              <a:t>Trading1→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32885" y="2517140"/>
            <a:ext cx="1610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solidFill>
                  <a:srgbClr val="FF0000"/>
                </a:solidFill>
              </a:rPr>
              <a:t>Trading2→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82920" y="2517140"/>
            <a:ext cx="16109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solidFill>
                  <a:srgbClr val="FF0000"/>
                </a:solidFill>
              </a:rPr>
              <a:t>Trading3→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38010" y="2517140"/>
            <a:ext cx="133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solidFill>
                  <a:srgbClr val="FF0000"/>
                </a:solidFill>
              </a:rPr>
              <a:t>Trading4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rot="0">
            <a:off x="8099425" y="2498725"/>
            <a:ext cx="288290" cy="431165"/>
            <a:chOff x="12416" y="6534"/>
            <a:chExt cx="454" cy="679"/>
          </a:xfrm>
        </p:grpSpPr>
        <p:cxnSp>
          <p:nvCxnSpPr>
            <p:cNvPr id="26" name="直接箭头连接符 25"/>
            <p:cNvCxnSpPr/>
            <p:nvPr/>
          </p:nvCxnSpPr>
          <p:spPr>
            <a:xfrm flipV="1">
              <a:off x="12416" y="6534"/>
              <a:ext cx="341" cy="34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>
            <a:xfrm>
              <a:off x="12416" y="6865"/>
              <a:ext cx="341" cy="34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>
            <a:xfrm>
              <a:off x="12416" y="6865"/>
              <a:ext cx="454" cy="1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sp>
        <p:nvSpPr>
          <p:cNvPr id="3" name="文本框 2"/>
          <p:cNvSpPr txBox="1"/>
          <p:nvPr/>
        </p:nvSpPr>
        <p:spPr>
          <a:xfrm>
            <a:off x="4075430" y="4038600"/>
            <a:ext cx="13252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rgbClr val="FF0000"/>
                </a:solidFill>
              </a:rPr>
              <a:t>经销商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“</a:t>
            </a:r>
            <a:r>
              <a:rPr lang="zh-CN" altLang="en-US" sz="2000">
                <a:solidFill>
                  <a:srgbClr val="FF0000"/>
                </a:solidFill>
              </a:rPr>
              <a:t>一级市场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endParaRPr lang="en-US" altLang="zh-CN" sz="200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513965" y="1855470"/>
            <a:ext cx="0" cy="371221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>
          <a:xfrm>
            <a:off x="6938010" y="1860550"/>
            <a:ext cx="0" cy="371221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8724265" y="1860550"/>
            <a:ext cx="0" cy="371221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7351395" y="4110355"/>
            <a:ext cx="1372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solidFill>
                  <a:srgbClr val="FF0000"/>
                </a:solidFill>
              </a:rPr>
              <a:t>零售商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“</a:t>
            </a:r>
            <a:r>
              <a:rPr lang="zh-CN" altLang="en-US" sz="2000">
                <a:solidFill>
                  <a:srgbClr val="FF0000"/>
                </a:solidFill>
              </a:rPr>
              <a:t>二级市场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4100" y="1254760"/>
            <a:ext cx="718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BDI</a:t>
            </a:r>
            <a:endParaRPr lang="en-US" altLang="zh-CN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33333 -0.043611 L -0.223889 0.260926 " pathEditMode="fixed" rAng="0" ptsTypes="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" y="1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06597 -0.283611 L -0.790833 0.028611 " pathEditMode="relative" rAng="0" ptsTypes="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99"/>
                            </p:stCondLst>
                            <p:childTnLst>
                              <p:par>
                                <p:cTn id="29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99"/>
                            </p:stCondLst>
                            <p:childTnLst>
                              <p:par>
                                <p:cTn id="3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99"/>
                            </p:stCondLst>
                            <p:childTnLst>
                              <p:par>
                                <p:cTn id="4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5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5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7" grpId="0"/>
      <p:bldP spid="17" grpId="1"/>
      <p:bldP spid="17" grpId="2"/>
      <p:bldP spid="20" grpId="0"/>
      <p:bldP spid="21" grpId="0"/>
      <p:bldP spid="22" grpId="0"/>
      <p:bldP spid="23" grpId="0"/>
      <p:bldP spid="24" grpId="0"/>
      <p:bldP spid="25" grpId="0"/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6938010" y="2517140"/>
            <a:ext cx="13354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i="1">
                <a:solidFill>
                  <a:srgbClr val="FF0000"/>
                </a:solidFill>
              </a:rPr>
              <a:t>Trading</a:t>
            </a:r>
            <a:endParaRPr lang="en-US" altLang="zh-CN" sz="2000" i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718310"/>
            <a:ext cx="4112260" cy="25711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20" y="1718310"/>
            <a:ext cx="4134485" cy="2571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18205" y="1052830"/>
            <a:ext cx="2808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交易</a:t>
            </a:r>
            <a:r>
              <a:rPr lang="en-US" altLang="zh-CN" sz="2800"/>
              <a:t>=</a:t>
            </a:r>
            <a:r>
              <a:rPr lang="zh-CN" altLang="en-US" sz="2800"/>
              <a:t>卖</a:t>
            </a:r>
            <a:r>
              <a:rPr lang="en-US" altLang="zh-CN" sz="2800"/>
              <a:t>+</a:t>
            </a:r>
            <a:r>
              <a:rPr lang="zh-CN" altLang="en-US" sz="2800"/>
              <a:t>买</a:t>
            </a:r>
            <a:endParaRPr lang="zh-CN" altLang="en-US" sz="2800"/>
          </a:p>
        </p:txBody>
      </p:sp>
      <p:cxnSp>
        <p:nvCxnSpPr>
          <p:cNvPr id="9" name="直接连接符 8"/>
          <p:cNvCxnSpPr/>
          <p:nvPr/>
        </p:nvCxnSpPr>
        <p:spPr>
          <a:xfrm>
            <a:off x="2098675" y="5519420"/>
            <a:ext cx="385635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cxnSp>
        <p:nvCxnSpPr>
          <p:cNvPr id="10" name="直接连接符 9"/>
          <p:cNvCxnSpPr/>
          <p:nvPr/>
        </p:nvCxnSpPr>
        <p:spPr>
          <a:xfrm>
            <a:off x="3282950" y="4488180"/>
            <a:ext cx="0" cy="18561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sp>
        <p:nvSpPr>
          <p:cNvPr id="11" name="文本框 10"/>
          <p:cNvSpPr txBox="1"/>
          <p:nvPr/>
        </p:nvSpPr>
        <p:spPr>
          <a:xfrm>
            <a:off x="2190750" y="4856480"/>
            <a:ext cx="91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卖方</a:t>
            </a:r>
            <a:endParaRPr lang="zh-CN" altLang="en-US" sz="280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0750" y="5646420"/>
            <a:ext cx="91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买方</a:t>
            </a:r>
            <a:endParaRPr lang="zh-CN" alt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08375" y="4597400"/>
            <a:ext cx="171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</a:rPr>
              <a:t>卖三：</a:t>
            </a:r>
            <a:r>
              <a:rPr lang="en-US" altLang="zh-CN">
                <a:solidFill>
                  <a:srgbClr val="00B050"/>
                </a:solidFill>
              </a:rPr>
              <a:t>3.13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卖二：</a:t>
            </a:r>
            <a:r>
              <a:rPr lang="en-US" altLang="zh-CN">
                <a:solidFill>
                  <a:srgbClr val="00B050"/>
                </a:solidFill>
              </a:rPr>
              <a:t>3.12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卖一：</a:t>
            </a:r>
            <a:r>
              <a:rPr lang="en-US" altLang="zh-CN">
                <a:solidFill>
                  <a:srgbClr val="00B050"/>
                </a:solidFill>
              </a:rPr>
              <a:t>3.11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08375" y="5646420"/>
            <a:ext cx="1710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FF0000"/>
                </a:solidFill>
              </a:rPr>
              <a:t>--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00445" y="4725035"/>
            <a:ext cx="919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价差</a:t>
            </a:r>
            <a:endParaRPr lang="zh-CN" altLang="en-US" sz="2800"/>
          </a:p>
        </p:txBody>
      </p:sp>
      <p:sp>
        <p:nvSpPr>
          <p:cNvPr id="31" name="左大括号 30"/>
          <p:cNvSpPr/>
          <p:nvPr/>
        </p:nvSpPr>
        <p:spPr>
          <a:xfrm>
            <a:off x="7092315" y="4509135"/>
            <a:ext cx="75565" cy="8636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71385" y="4422140"/>
            <a:ext cx="111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商品质量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271385" y="5010150"/>
            <a:ext cx="111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价值预期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19 -0.001019 L -0.733333 -0.200648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" y="-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1" grpId="0"/>
      <p:bldP spid="12" grpId="0"/>
      <p:bldP spid="13" grpId="0"/>
      <p:bldP spid="14" grpId="0"/>
      <p:bldP spid="30" grpId="0"/>
      <p:bldP spid="31" grpId="0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grpSp>
        <p:nvGrpSpPr>
          <p:cNvPr id="47" name="组合 46"/>
          <p:cNvGrpSpPr/>
          <p:nvPr/>
        </p:nvGrpSpPr>
        <p:grpSpPr>
          <a:xfrm>
            <a:off x="161290" y="650875"/>
            <a:ext cx="6576060" cy="1961515"/>
            <a:chOff x="2853" y="1025"/>
            <a:chExt cx="10356" cy="308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853" y="2816"/>
              <a:ext cx="6073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11" name="直接连接符 10"/>
            <p:cNvCxnSpPr/>
            <p:nvPr/>
          </p:nvCxnSpPr>
          <p:spPr>
            <a:xfrm>
              <a:off x="4718" y="1358"/>
              <a:ext cx="0" cy="275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sp>
          <p:nvSpPr>
            <p:cNvPr id="12" name="文本框 11"/>
            <p:cNvSpPr txBox="1"/>
            <p:nvPr/>
          </p:nvSpPr>
          <p:spPr>
            <a:xfrm>
              <a:off x="2998" y="1772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00B05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卖方</a:t>
              </a:r>
              <a:endParaRPr lang="zh-CN" altLang="en-US" sz="280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98" y="3016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买方</a:t>
              </a:r>
              <a:endPara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73" y="1025"/>
              <a:ext cx="269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...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卖三：</a:t>
              </a:r>
              <a:r>
                <a:rPr lang="en-US" altLang="zh-CN">
                  <a:solidFill>
                    <a:srgbClr val="00B050"/>
                  </a:solidFill>
                </a:rPr>
                <a:t>3.13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卖二：</a:t>
              </a:r>
              <a:r>
                <a:rPr lang="en-US" altLang="zh-CN">
                  <a:solidFill>
                    <a:srgbClr val="00B050"/>
                  </a:solidFill>
                </a:rPr>
                <a:t>3.12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卖一：</a:t>
              </a:r>
              <a:r>
                <a:rPr lang="en-US" altLang="zh-CN">
                  <a:solidFill>
                    <a:srgbClr val="00B050"/>
                  </a:solidFill>
                </a:rPr>
                <a:t>3.11</a:t>
              </a:r>
              <a:endParaRPr lang="en-US" altLang="zh-CN">
                <a:solidFill>
                  <a:srgbClr val="00B05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73" y="3016"/>
              <a:ext cx="269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>
                  <a:solidFill>
                    <a:srgbClr val="FF0000"/>
                  </a:solidFill>
                </a:rPr>
                <a:t>--</a:t>
              </a:r>
              <a:endParaRPr lang="en-US" altLang="zh-CN" sz="280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607" y="2130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价差</a:t>
              </a:r>
              <a:endParaRPr lang="zh-CN" altLang="en-US" sz="2800"/>
            </a:p>
          </p:txBody>
        </p:sp>
        <p:sp>
          <p:nvSpPr>
            <p:cNvPr id="32" name="左大括号 31"/>
            <p:cNvSpPr/>
            <p:nvPr/>
          </p:nvSpPr>
          <p:spPr>
            <a:xfrm>
              <a:off x="11169" y="1790"/>
              <a:ext cx="119" cy="136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451" y="1653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商品质量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451" y="2579"/>
              <a:ext cx="17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价值预期</a:t>
              </a:r>
              <a:endParaRPr lang="zh-CN" altLang="en-US"/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115570" y="2763520"/>
            <a:ext cx="888492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lgDashDotDot"/>
            <a:round/>
            <a:headEnd type="none" w="med" len="med"/>
            <a:tailEnd type="none" w="med" len="med"/>
          </a:ln>
          <a:effectLst>
            <a:outerShdw dist="53882" dir="13500000" algn="ctr" rotWithShape="0">
              <a:srgbClr val="808080">
                <a:alpha val="50000"/>
              </a:srgbClr>
            </a:outerShdw>
          </a:effectLst>
        </p:spPr>
      </p:cxnSp>
      <p:grpSp>
        <p:nvGrpSpPr>
          <p:cNvPr id="48" name="组合 47"/>
          <p:cNvGrpSpPr/>
          <p:nvPr/>
        </p:nvGrpSpPr>
        <p:grpSpPr>
          <a:xfrm>
            <a:off x="161290" y="2774315"/>
            <a:ext cx="6576695" cy="2494280"/>
            <a:chOff x="2853" y="4369"/>
            <a:chExt cx="10357" cy="3928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2853" y="6273"/>
              <a:ext cx="6073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cxnSp>
          <p:nvCxnSpPr>
            <p:cNvPr id="37" name="直接连接符 36"/>
            <p:cNvCxnSpPr/>
            <p:nvPr/>
          </p:nvCxnSpPr>
          <p:spPr>
            <a:xfrm>
              <a:off x="4718" y="4815"/>
              <a:ext cx="0" cy="275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13500000" algn="ctr" rotWithShape="0">
                <a:srgbClr val="808080">
                  <a:alpha val="50000"/>
                </a:srgbClr>
              </a:outerShdw>
            </a:effectLst>
          </p:spPr>
        </p:cxnSp>
        <p:sp>
          <p:nvSpPr>
            <p:cNvPr id="38" name="文本框 37"/>
            <p:cNvSpPr txBox="1"/>
            <p:nvPr/>
          </p:nvSpPr>
          <p:spPr>
            <a:xfrm>
              <a:off x="2998" y="5229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00B05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卖方</a:t>
              </a:r>
              <a:endParaRPr lang="zh-CN" altLang="en-US" sz="280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998" y="6473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买方</a:t>
              </a:r>
              <a:endPara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073" y="4369"/>
              <a:ext cx="269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00B050"/>
                  </a:solidFill>
                </a:rPr>
                <a:t>...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卖三：</a:t>
              </a:r>
              <a:r>
                <a:rPr lang="en-US" altLang="zh-CN">
                  <a:solidFill>
                    <a:srgbClr val="00B050"/>
                  </a:solidFill>
                </a:rPr>
                <a:t>3.13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卖二：</a:t>
              </a:r>
              <a:r>
                <a:rPr lang="en-US" altLang="zh-CN">
                  <a:solidFill>
                    <a:srgbClr val="00B050"/>
                  </a:solidFill>
                </a:rPr>
                <a:t>3.12</a:t>
              </a:r>
              <a:endParaRPr lang="en-US" altLang="zh-CN">
                <a:solidFill>
                  <a:srgbClr val="00B050"/>
                </a:solidFill>
              </a:endParaRPr>
            </a:p>
            <a:p>
              <a:r>
                <a:rPr lang="zh-CN" altLang="en-US">
                  <a:solidFill>
                    <a:srgbClr val="00B050"/>
                  </a:solidFill>
                </a:rPr>
                <a:t>卖一：</a:t>
              </a:r>
              <a:r>
                <a:rPr lang="en-US" altLang="zh-CN">
                  <a:solidFill>
                    <a:srgbClr val="00B050"/>
                  </a:solidFill>
                </a:rPr>
                <a:t>3.11</a:t>
              </a:r>
              <a:endParaRPr lang="en-US" altLang="zh-CN">
                <a:solidFill>
                  <a:srgbClr val="00B05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607" y="5587"/>
              <a:ext cx="14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价差</a:t>
              </a:r>
              <a:endParaRPr lang="zh-CN" altLang="en-US" sz="2800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288" y="5708"/>
              <a:ext cx="19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solidFill>
                    <a:srgbClr val="FF0000"/>
                  </a:solidFill>
                </a:rPr>
                <a:t>价值预期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073" y="6409"/>
              <a:ext cx="269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买一：</a:t>
              </a:r>
              <a:r>
                <a:rPr lang="en-US" altLang="zh-CN">
                  <a:solidFill>
                    <a:srgbClr val="FF0000"/>
                  </a:solidFill>
                </a:rPr>
                <a:t>3.13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买二：</a:t>
              </a:r>
              <a:r>
                <a:rPr lang="en-US" altLang="zh-CN">
                  <a:solidFill>
                    <a:srgbClr val="FF0000"/>
                  </a:solidFill>
                </a:rPr>
                <a:t>3.12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zh-CN" altLang="en-US">
                  <a:solidFill>
                    <a:srgbClr val="FF0000"/>
                  </a:solidFill>
                </a:rPr>
                <a:t>买三：</a:t>
              </a:r>
              <a:r>
                <a:rPr lang="en-US" altLang="zh-CN">
                  <a:solidFill>
                    <a:srgbClr val="FF0000"/>
                  </a:solidFill>
                </a:rPr>
                <a:t>3.11</a:t>
              </a:r>
              <a:endParaRPr lang="en-US" altLang="zh-CN">
                <a:solidFill>
                  <a:srgbClr val="FF0000"/>
                </a:solidFill>
              </a:endParaRPr>
            </a:p>
            <a:p>
              <a:r>
                <a:rPr lang="en-US" altLang="zh-CN">
                  <a:solidFill>
                    <a:srgbClr val="FF0000"/>
                  </a:solidFill>
                </a:rPr>
                <a:t>...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7840" y="4110355"/>
            <a:ext cx="2124075" cy="227647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45" y="4110990"/>
            <a:ext cx="2114550" cy="2275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5305" y="762000"/>
            <a:ext cx="2152650" cy="6038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15" y="898525"/>
            <a:ext cx="5483225" cy="2980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540" y="4261485"/>
            <a:ext cx="2387600" cy="224980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643505" y="4593590"/>
            <a:ext cx="0" cy="132905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2642870" y="4869180"/>
            <a:ext cx="200660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2427605" y="5711825"/>
            <a:ext cx="215900" cy="0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1883410" y="4446270"/>
            <a:ext cx="731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当日最高</a:t>
            </a:r>
            <a:endParaRPr lang="zh-CN" altLang="en-US" sz="1000" b="1"/>
          </a:p>
        </p:txBody>
      </p:sp>
      <p:sp>
        <p:nvSpPr>
          <p:cNvPr id="13" name="文本框 12"/>
          <p:cNvSpPr txBox="1"/>
          <p:nvPr/>
        </p:nvSpPr>
        <p:spPr>
          <a:xfrm>
            <a:off x="1983105" y="5589270"/>
            <a:ext cx="50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开盘</a:t>
            </a:r>
            <a:endParaRPr lang="zh-CN" altLang="en-US" sz="1000" b="1"/>
          </a:p>
        </p:txBody>
      </p:sp>
      <p:sp>
        <p:nvSpPr>
          <p:cNvPr id="14" name="文本框 13"/>
          <p:cNvSpPr txBox="1"/>
          <p:nvPr/>
        </p:nvSpPr>
        <p:spPr>
          <a:xfrm>
            <a:off x="2700020" y="5876290"/>
            <a:ext cx="731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当日最低</a:t>
            </a:r>
            <a:endParaRPr lang="zh-CN" altLang="en-US" sz="1000" b="1"/>
          </a:p>
        </p:txBody>
      </p:sp>
      <p:sp>
        <p:nvSpPr>
          <p:cNvPr id="15" name="文本框 14"/>
          <p:cNvSpPr txBox="1"/>
          <p:nvPr/>
        </p:nvSpPr>
        <p:spPr>
          <a:xfrm>
            <a:off x="2843530" y="4746625"/>
            <a:ext cx="731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/>
              <a:t>收盘</a:t>
            </a:r>
            <a:endParaRPr lang="zh-CN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投资交易简介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966470"/>
            <a:ext cx="7244715" cy="492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 </a:t>
            </a:r>
            <a:r>
              <a:rPr lang="zh-CN" altLang="en-US" dirty="0" smtClean="0"/>
              <a:t>基本交易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/>
        </p:nvGrpSpPr>
        <p:grpSpPr>
          <a:xfrm>
            <a:off x="203200" y="3341370"/>
            <a:ext cx="8230235" cy="1369695"/>
            <a:chOff x="659" y="1533"/>
            <a:chExt cx="12961" cy="2157"/>
          </a:xfrm>
        </p:grpSpPr>
        <p:sp>
          <p:nvSpPr>
            <p:cNvPr id="4" name="文本框 3"/>
            <p:cNvSpPr txBox="1"/>
            <p:nvPr/>
          </p:nvSpPr>
          <p:spPr>
            <a:xfrm>
              <a:off x="659" y="1609"/>
              <a:ext cx="4508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800"/>
                <a:t>交易：   </a:t>
              </a:r>
              <a:endParaRPr lang="zh-CN" altLang="en-US" sz="2800"/>
            </a:p>
            <a:p>
              <a:r>
                <a:rPr lang="en-US" altLang="zh-CN" sz="2800"/>
                <a:t>	</a:t>
              </a:r>
              <a:r>
                <a:rPr lang="zh-CN" altLang="en-US" sz="2800"/>
                <a:t>买 和 卖</a:t>
              </a:r>
              <a:endParaRPr lang="zh-CN" altLang="en-US" sz="2800" b="1"/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4473" y="1771"/>
              <a:ext cx="119" cy="1814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929" y="1533"/>
              <a:ext cx="35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</a:t>
              </a:r>
              <a:r>
                <a:rPr lang="zh-CN" altLang="en-US"/>
                <a:t>股              </a:t>
              </a:r>
              <a:r>
                <a:rPr lang="en-US" altLang="zh-CN"/>
                <a:t>OK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929" y="3110"/>
              <a:ext cx="37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Others</a:t>
              </a:r>
              <a:r>
                <a:rPr lang="zh-CN" altLang="en-US"/>
                <a:t>        </a:t>
              </a:r>
              <a:r>
                <a:rPr lang="en-US" altLang="zh-CN"/>
                <a:t>Not</a:t>
              </a:r>
              <a:r>
                <a:rPr lang="zh-CN" altLang="en-US"/>
                <a:t>   </a:t>
              </a:r>
              <a:r>
                <a:rPr lang="en-US" altLang="zh-CN"/>
                <a:t>OK</a:t>
              </a:r>
              <a:endParaRPr lang="en-US" altLang="zh-CN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800" y="1852"/>
              <a:ext cx="3821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/>
                <a:t>买：做多</a:t>
              </a:r>
              <a:endParaRPr lang="zh-CN" altLang="en-US" sz="2000"/>
            </a:p>
            <a:p>
              <a:endParaRPr lang="zh-CN" altLang="en-US" sz="2000"/>
            </a:p>
            <a:p>
              <a:r>
                <a:rPr lang="zh-CN" altLang="en-US" sz="2000"/>
                <a:t>卖：做空？</a:t>
              </a:r>
              <a:endParaRPr lang="zh-CN" altLang="en-US" sz="2000"/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4510" y="899160"/>
            <a:ext cx="2124075" cy="22764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7810" y="1520190"/>
            <a:ext cx="57448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盘口：显示各档买卖价格及其单量；</a:t>
            </a:r>
            <a:endParaRPr lang="zh-CN" altLang="en-US" sz="2800"/>
          </a:p>
          <a:p>
            <a:r>
              <a:rPr lang="en-US" altLang="zh-CN" sz="2800"/>
              <a:t>	level1</a:t>
            </a:r>
            <a:r>
              <a:rPr lang="zh-CN" altLang="en-US" sz="2800"/>
              <a:t>，</a:t>
            </a:r>
            <a:r>
              <a:rPr lang="en-US" altLang="zh-CN" sz="2800"/>
              <a:t>level2</a:t>
            </a:r>
            <a:r>
              <a:rPr lang="zh-CN" altLang="en-US" sz="2800"/>
              <a:t>；</a:t>
            </a:r>
            <a:endParaRPr lang="en-US" altLang="zh-CN" sz="280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811770" y="3521075"/>
            <a:ext cx="10795" cy="41211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2" name="直接箭头连接符 11"/>
          <p:cNvCxnSpPr/>
          <p:nvPr/>
        </p:nvCxnSpPr>
        <p:spPr>
          <a:xfrm>
            <a:off x="7811770" y="4220845"/>
            <a:ext cx="10795" cy="41783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3" name="文本框 12"/>
          <p:cNvSpPr txBox="1"/>
          <p:nvPr/>
        </p:nvSpPr>
        <p:spPr>
          <a:xfrm>
            <a:off x="633095" y="5120005"/>
            <a:ext cx="87039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开仓</a:t>
            </a:r>
            <a:r>
              <a:rPr lang="en-US" altLang="zh-CN" sz="2800"/>
              <a:t>(Open Order):</a:t>
            </a:r>
            <a:r>
              <a:rPr lang="zh-CN" altLang="en-US" sz="2800"/>
              <a:t>买</a:t>
            </a:r>
            <a:r>
              <a:rPr lang="en-US" altLang="zh-CN" sz="2800"/>
              <a:t>,</a:t>
            </a:r>
            <a:r>
              <a:rPr lang="zh-CN" altLang="en-US" sz="2800"/>
              <a:t>多</a:t>
            </a:r>
            <a:r>
              <a:rPr lang="en-US" altLang="zh-CN" sz="2800"/>
              <a:t>(Buy,Long)/</a:t>
            </a:r>
            <a:r>
              <a:rPr lang="zh-CN" altLang="en-US" sz="2800"/>
              <a:t>卖，空</a:t>
            </a:r>
            <a:r>
              <a:rPr lang="en-US" altLang="zh-CN" sz="2800"/>
              <a:t>(Sell,Short)</a:t>
            </a:r>
            <a:endParaRPr lang="en-US" altLang="zh-CN" sz="2800"/>
          </a:p>
          <a:p>
            <a:r>
              <a:rPr lang="zh-CN" altLang="en-US" sz="2800"/>
              <a:t>平仓</a:t>
            </a:r>
            <a:r>
              <a:rPr lang="en-US" altLang="zh-CN" sz="2800"/>
              <a:t>(Close Order)</a:t>
            </a:r>
            <a:endParaRPr lang="en-US" altLang="zh-CN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29895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2382</Words>
  <Application>WPS 演示</Application>
  <PresentationFormat>全屏显示(4:3)</PresentationFormat>
  <Paragraphs>306</Paragraphs>
  <Slides>27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0" baseType="lpstr">
      <vt:lpstr>Arial</vt:lpstr>
      <vt:lpstr>宋体</vt:lpstr>
      <vt:lpstr>Wingdings</vt:lpstr>
      <vt:lpstr>HP Simplified</vt:lpstr>
      <vt:lpstr>HP Simplified</vt:lpstr>
      <vt:lpstr>Arial</vt:lpstr>
      <vt:lpstr>Lucida Grande</vt:lpstr>
      <vt:lpstr>微软雅黑</vt:lpstr>
      <vt:lpstr>华文细黑</vt:lpstr>
      <vt:lpstr>Arial Unicode MS</vt:lpstr>
      <vt:lpstr>Calibri</vt:lpstr>
      <vt:lpstr>Wingdings</vt:lpstr>
      <vt:lpstr>Segoe Print</vt:lpstr>
      <vt:lpstr>华文细黑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Equation.KSEE3</vt:lpstr>
      <vt:lpstr>AI--量化交易</vt:lpstr>
      <vt:lpstr>主要内容</vt:lpstr>
      <vt:lpstr>1 投资交易简介</vt:lpstr>
      <vt:lpstr>1 投资交易简介</vt:lpstr>
      <vt:lpstr>1 投资交易简介</vt:lpstr>
      <vt:lpstr>1 投资交易简介</vt:lpstr>
      <vt:lpstr>1 投资交易简介</vt:lpstr>
      <vt:lpstr>1 投资交易简介</vt:lpstr>
      <vt:lpstr>1.1  基本交易</vt:lpstr>
      <vt:lpstr>1.1  基本交易</vt:lpstr>
      <vt:lpstr>1.2  投资交易市场</vt:lpstr>
      <vt:lpstr>1.2  投资交易市场</vt:lpstr>
      <vt:lpstr>1.3  市场分析</vt:lpstr>
      <vt:lpstr>1.3  市场分析</vt:lpstr>
      <vt:lpstr>1.4  量化基金概况</vt:lpstr>
      <vt:lpstr>1.4  量化基金概况</vt:lpstr>
      <vt:lpstr>1.4  量化基金概况</vt:lpstr>
      <vt:lpstr>1.4  量化基金概况</vt:lpstr>
      <vt:lpstr>1.4  量化基金概况</vt:lpstr>
      <vt:lpstr>2  交易数据</vt:lpstr>
      <vt:lpstr>2  交易数据</vt:lpstr>
      <vt:lpstr>2.1  数据获取tushare</vt:lpstr>
      <vt:lpstr>2.1  数据获取tushare</vt:lpstr>
      <vt:lpstr>2.1  数据获取tushare</vt:lpstr>
      <vt:lpstr>2.1  数据获取tushare</vt:lpstr>
      <vt:lpstr>2.1  数据获取tushare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大树1403918342</cp:lastModifiedBy>
  <cp:revision>533</cp:revision>
  <dcterms:created xsi:type="dcterms:W3CDTF">2013-02-28T06:58:00Z</dcterms:created>
  <dcterms:modified xsi:type="dcterms:W3CDTF">2017-12-11T09:32:53Z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