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8" r:id="rId4"/>
    <p:sldMasterId id="2147483692" r:id="rId5"/>
    <p:sldMasterId id="2147483705" r:id="rId6"/>
    <p:sldMasterId id="2147483718" r:id="rId7"/>
    <p:sldMasterId id="2147483731" r:id="rId8"/>
    <p:sldMasterId id="2147483744" r:id="rId9"/>
  </p:sldMasterIdLst>
  <p:notesMasterIdLst>
    <p:notesMasterId r:id="rId11"/>
  </p:notesMasterIdLst>
  <p:sldIdLst>
    <p:sldId id="259" r:id="rId10"/>
    <p:sldId id="308" r:id="rId12"/>
    <p:sldId id="792" r:id="rId13"/>
    <p:sldId id="909" r:id="rId14"/>
    <p:sldId id="910" r:id="rId15"/>
    <p:sldId id="911" r:id="rId16"/>
    <p:sldId id="912" r:id="rId17"/>
    <p:sldId id="845" r:id="rId18"/>
    <p:sldId id="333" r:id="rId19"/>
    <p:sldId id="663" r:id="rId20"/>
    <p:sldId id="664" r:id="rId21"/>
    <p:sldId id="899" r:id="rId22"/>
    <p:sldId id="900" r:id="rId23"/>
    <p:sldId id="901" r:id="rId24"/>
    <p:sldId id="902" r:id="rId25"/>
    <p:sldId id="904" r:id="rId26"/>
    <p:sldId id="905" r:id="rId27"/>
    <p:sldId id="907" r:id="rId28"/>
    <p:sldId id="908" r:id="rId29"/>
    <p:sldId id="84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FF1D"/>
    <a:srgbClr val="11FF11"/>
    <a:srgbClr val="FCD4B2"/>
    <a:srgbClr val="FFFFFF"/>
    <a:srgbClr val="F2B600"/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7" autoAdjust="0"/>
  </p:normalViewPr>
  <p:slideViewPr>
    <p:cSldViewPr>
      <p:cViewPr varScale="1">
        <p:scale>
          <a:sx n="76" d="100"/>
          <a:sy n="76" d="100"/>
        </p:scale>
        <p:origin x="1236" y="90"/>
      </p:cViewPr>
      <p:guideLst>
        <p:guide orient="horz" pos="2490"/>
        <p:guide pos="2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EFEF-7C29-4E6E-871D-B6BCE3D38A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alf-pag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3"/>
            <a:ext cx="3878263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3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6324600" cy="762000"/>
          </a:xfrm>
        </p:spPr>
        <p:txBody>
          <a:bodyPr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  <a:endParaRPr lang="en-US" sz="700" dirty="0" smtClean="0">
              <a:solidFill>
                <a:prstClr val="white"/>
              </a:solidFill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355" indent="-173355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355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6255" indent="-170180">
              <a:defRPr sz="1400">
                <a:solidFill>
                  <a:srgbClr val="000000"/>
                </a:solidFill>
              </a:defRPr>
            </a:lvl3pPr>
            <a:lvl4pPr marL="694055" indent="-180975">
              <a:defRPr sz="1400">
                <a:solidFill>
                  <a:srgbClr val="000000"/>
                </a:solidFill>
              </a:defRPr>
            </a:lvl4pPr>
            <a:lvl5pPr marL="838200" indent="-15113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20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3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6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5" Type="http://schemas.openxmlformats.org/officeDocument/2006/relationships/theme" Target="../theme/theme6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5" Type="http://schemas.openxmlformats.org/officeDocument/2006/relationships/theme" Target="../theme/theme7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5" Type="http://schemas.openxmlformats.org/officeDocument/2006/relationships/theme" Target="../theme/theme8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  <a:endParaRPr lang="en-US" noProof="0" dirty="0" smtClean="0"/>
          </a:p>
          <a:p>
            <a:pPr lvl="2"/>
            <a:r>
              <a:rPr lang="en-US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  <a:endParaRPr lang="en-US" noProof="0" dirty="0" smtClean="0"/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 panose="020B0604020202020204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29895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70180" indent="-17018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630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113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 panose="020B0604020202020204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2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/>
                <a:ea typeface="华文细黑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103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9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30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32.png"/><Relationship Id="rId15" Type="http://schemas.openxmlformats.org/officeDocument/2006/relationships/notesSlide" Target="../notesSlides/notesSlide13.xml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30.xml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37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jpeg"/><Relationship Id="rId8" Type="http://schemas.openxmlformats.org/officeDocument/2006/relationships/image" Target="../media/image44.png"/><Relationship Id="rId7" Type="http://schemas.openxmlformats.org/officeDocument/2006/relationships/image" Target="../media/image43.jpe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9.wmf"/><Relationship Id="rId18" Type="http://schemas.openxmlformats.org/officeDocument/2006/relationships/notesSlide" Target="../notesSlides/notesSlide14.xml"/><Relationship Id="rId17" Type="http://schemas.openxmlformats.org/officeDocument/2006/relationships/vmlDrawing" Target="../drawings/vmlDrawing8.vml"/><Relationship Id="rId16" Type="http://schemas.openxmlformats.org/officeDocument/2006/relationships/slideLayout" Target="../slideLayouts/slideLayout30.xml"/><Relationship Id="rId15" Type="http://schemas.openxmlformats.org/officeDocument/2006/relationships/image" Target="../media/image51.png"/><Relationship Id="rId14" Type="http://schemas.openxmlformats.org/officeDocument/2006/relationships/image" Target="../media/image50.png"/><Relationship Id="rId13" Type="http://schemas.openxmlformats.org/officeDocument/2006/relationships/image" Target="../media/image49.png"/><Relationship Id="rId12" Type="http://schemas.openxmlformats.org/officeDocument/2006/relationships/image" Target="../media/image48.png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30.xml"/><Relationship Id="rId7" Type="http://schemas.openxmlformats.org/officeDocument/2006/relationships/image" Target="../media/image54.wmf"/><Relationship Id="rId6" Type="http://schemas.openxmlformats.org/officeDocument/2006/relationships/oleObject" Target="../embeddings/oleObject17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52.wmf"/><Relationship Id="rId2" Type="http://schemas.openxmlformats.org/officeDocument/2006/relationships/oleObject" Target="../embeddings/oleObject15.bin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24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6" Type="http://schemas.openxmlformats.org/officeDocument/2006/relationships/notesSlide" Target="../notesSlides/notesSlide16.xml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30.xml"/><Relationship Id="rId13" Type="http://schemas.openxmlformats.org/officeDocument/2006/relationships/image" Target="../media/image64.png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62.wmf"/><Relationship Id="rId1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image" Target="../media/image70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1" Type="http://schemas.openxmlformats.org/officeDocument/2006/relationships/notesSlide" Target="../notesSlides/notesSlide17.xml"/><Relationship Id="rId10" Type="http://schemas.openxmlformats.org/officeDocument/2006/relationships/vmlDrawing" Target="../drawings/vmlDrawing11.vml"/><Relationship Id="rId1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oleObject" Target="../embeddings/oleObject25.bin"/><Relationship Id="rId7" Type="http://schemas.openxmlformats.org/officeDocument/2006/relationships/image" Target="../media/image74.wmf"/><Relationship Id="rId6" Type="http://schemas.openxmlformats.org/officeDocument/2006/relationships/oleObject" Target="../embeddings/oleObject24.bin"/><Relationship Id="rId5" Type="http://schemas.openxmlformats.org/officeDocument/2006/relationships/image" Target="../media/image73.png"/><Relationship Id="rId4" Type="http://schemas.openxmlformats.org/officeDocument/2006/relationships/image" Target="../media/image72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71.wmf"/><Relationship Id="rId16" Type="http://schemas.openxmlformats.org/officeDocument/2006/relationships/notesSlide" Target="../notesSlides/notesSlide18.xml"/><Relationship Id="rId15" Type="http://schemas.openxmlformats.org/officeDocument/2006/relationships/vmlDrawing" Target="../drawings/vmlDrawing12.vml"/><Relationship Id="rId14" Type="http://schemas.openxmlformats.org/officeDocument/2006/relationships/slideLayout" Target="../slideLayouts/slideLayout30.xml"/><Relationship Id="rId13" Type="http://schemas.openxmlformats.org/officeDocument/2006/relationships/image" Target="../media/image77.wmf"/><Relationship Id="rId12" Type="http://schemas.openxmlformats.org/officeDocument/2006/relationships/oleObject" Target="../embeddings/oleObject27.bin"/><Relationship Id="rId11" Type="http://schemas.openxmlformats.org/officeDocument/2006/relationships/image" Target="../media/image76.wmf"/><Relationship Id="rId10" Type="http://schemas.openxmlformats.org/officeDocument/2006/relationships/oleObject" Target="../embeddings/oleObject26.bin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" y="2388235"/>
            <a:ext cx="9200515" cy="1308735"/>
          </a:xfrm>
        </p:spPr>
        <p:txBody>
          <a:bodyPr/>
          <a:lstStyle/>
          <a:p>
            <a:r>
              <a:rPr 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Reinforce Naive Bayes</a:t>
            </a:r>
            <a:br>
              <a:rPr 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Support Vector Machine</a:t>
            </a:r>
            <a:endParaRPr lang="en-US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zh-CN" altLang="en-US" dirty="0" smtClean="0"/>
              <a:t>分类：寻找最佳分割</a:t>
            </a:r>
            <a:endParaRPr lang="zh-CN" altLang="en-US" dirty="0" smtClean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0" y="1932940"/>
            <a:ext cx="3712210" cy="3132455"/>
          </a:xfrm>
          <a:prstGeom prst="rect">
            <a:avLst/>
          </a:prstGeom>
        </p:spPr>
      </p:pic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5053330" y="1931670"/>
          <a:ext cx="3118485" cy="318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" r:id="rId2" imgW="1600200" imgH="1638300" progId="Equation.KSEE3">
                  <p:embed/>
                </p:oleObj>
              </mc:Choice>
              <mc:Fallback>
                <p:oleObj name="" r:id="rId2" imgW="1600200" imgH="16383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53330" y="1931670"/>
                        <a:ext cx="3118485" cy="3186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/>
              <a:t>2.1 </a:t>
            </a:r>
            <a:r>
              <a:rPr lang="zh-CN" altLang="en-US" dirty="0" smtClean="0"/>
              <a:t>分类：寻找最佳分割</a:t>
            </a:r>
            <a:endParaRPr lang="zh-CN" altLang="en-US" dirty="0" smtClean="0"/>
          </a:p>
        </p:txBody>
      </p:sp>
      <p:sp>
        <p:nvSpPr>
          <p:cNvPr id="5" name="object 5"/>
          <p:cNvSpPr/>
          <p:nvPr/>
        </p:nvSpPr>
        <p:spPr>
          <a:xfrm>
            <a:off x="2125345" y="4987290"/>
            <a:ext cx="189230" cy="1892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6"/>
          <p:cNvSpPr/>
          <p:nvPr/>
        </p:nvSpPr>
        <p:spPr>
          <a:xfrm>
            <a:off x="2558415" y="5026025"/>
            <a:ext cx="189230" cy="18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7"/>
          <p:cNvSpPr/>
          <p:nvPr/>
        </p:nvSpPr>
        <p:spPr>
          <a:xfrm>
            <a:off x="2146300" y="5330190"/>
            <a:ext cx="189230" cy="18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8"/>
          <p:cNvSpPr/>
          <p:nvPr/>
        </p:nvSpPr>
        <p:spPr>
          <a:xfrm>
            <a:off x="589915" y="5367020"/>
            <a:ext cx="189230" cy="189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9"/>
          <p:cNvSpPr/>
          <p:nvPr/>
        </p:nvSpPr>
        <p:spPr>
          <a:xfrm>
            <a:off x="1063625" y="4985385"/>
            <a:ext cx="189230" cy="1892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10"/>
          <p:cNvSpPr/>
          <p:nvPr/>
        </p:nvSpPr>
        <p:spPr>
          <a:xfrm>
            <a:off x="723265" y="4744085"/>
            <a:ext cx="189230" cy="189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12"/>
          <p:cNvSpPr/>
          <p:nvPr/>
        </p:nvSpPr>
        <p:spPr>
          <a:xfrm>
            <a:off x="1674495" y="4264025"/>
            <a:ext cx="0" cy="1732915"/>
          </a:xfrm>
          <a:custGeom>
            <a:avLst/>
            <a:gdLst/>
            <a:ahLst/>
            <a:cxnLst/>
            <a:rect l="l" t="t" r="r" b="b"/>
            <a:pathLst>
              <a:path h="1732914">
                <a:moveTo>
                  <a:pt x="0" y="1732758"/>
                </a:moveTo>
                <a:lnTo>
                  <a:pt x="0" y="0"/>
                </a:lnTo>
              </a:path>
            </a:pathLst>
          </a:custGeom>
          <a:ln w="19049">
            <a:solidFill>
              <a:srgbClr val="919191"/>
            </a:solidFill>
          </a:ln>
        </p:spPr>
        <p:txBody>
          <a:bodyPr wrap="square" lIns="0" tIns="0" rIns="0" bIns="0" rtlCol="0"/>
          <a:p/>
        </p:txBody>
      </p:sp>
      <p:sp>
        <p:nvSpPr>
          <p:cNvPr id="13" name="object 13"/>
          <p:cNvSpPr/>
          <p:nvPr/>
        </p:nvSpPr>
        <p:spPr>
          <a:xfrm>
            <a:off x="1597025" y="4244340"/>
            <a:ext cx="155575" cy="1104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4"/>
          <p:cNvSpPr/>
          <p:nvPr/>
        </p:nvSpPr>
        <p:spPr>
          <a:xfrm>
            <a:off x="322580" y="5236845"/>
            <a:ext cx="2952115" cy="0"/>
          </a:xfrm>
          <a:custGeom>
            <a:avLst/>
            <a:gdLst/>
            <a:ahLst/>
            <a:cxnLst/>
            <a:rect l="l" t="t" r="r" b="b"/>
            <a:pathLst>
              <a:path w="2952115">
                <a:moveTo>
                  <a:pt x="0" y="0"/>
                </a:moveTo>
                <a:lnTo>
                  <a:pt x="2951957" y="0"/>
                </a:lnTo>
              </a:path>
            </a:pathLst>
          </a:custGeom>
          <a:ln w="19049">
            <a:solidFill>
              <a:srgbClr val="919191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5"/>
          <p:cNvSpPr/>
          <p:nvPr/>
        </p:nvSpPr>
        <p:spPr>
          <a:xfrm>
            <a:off x="3183890" y="5158740"/>
            <a:ext cx="110490" cy="155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cxnSp>
        <p:nvCxnSpPr>
          <p:cNvPr id="25" name="直接箭头连接符 24"/>
          <p:cNvCxnSpPr/>
          <p:nvPr/>
        </p:nvCxnSpPr>
        <p:spPr>
          <a:xfrm flipV="1">
            <a:off x="1332230" y="4436745"/>
            <a:ext cx="935355" cy="133858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object 16"/>
          <p:cNvSpPr/>
          <p:nvPr/>
        </p:nvSpPr>
        <p:spPr>
          <a:xfrm>
            <a:off x="6621145" y="4987290"/>
            <a:ext cx="189230" cy="1892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7"/>
          <p:cNvSpPr/>
          <p:nvPr/>
        </p:nvSpPr>
        <p:spPr>
          <a:xfrm>
            <a:off x="7054215" y="5026025"/>
            <a:ext cx="189230" cy="18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18"/>
          <p:cNvSpPr/>
          <p:nvPr/>
        </p:nvSpPr>
        <p:spPr>
          <a:xfrm>
            <a:off x="6642100" y="5330190"/>
            <a:ext cx="189230" cy="18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9" name="object 19"/>
          <p:cNvSpPr/>
          <p:nvPr/>
        </p:nvSpPr>
        <p:spPr>
          <a:xfrm>
            <a:off x="5085715" y="5367020"/>
            <a:ext cx="189230" cy="189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0" name="object 20"/>
          <p:cNvSpPr/>
          <p:nvPr/>
        </p:nvSpPr>
        <p:spPr>
          <a:xfrm>
            <a:off x="5559425" y="4985385"/>
            <a:ext cx="189230" cy="1892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1" name="object 21"/>
          <p:cNvSpPr/>
          <p:nvPr/>
        </p:nvSpPr>
        <p:spPr>
          <a:xfrm>
            <a:off x="5219065" y="4744085"/>
            <a:ext cx="189230" cy="189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22"/>
          <p:cNvSpPr/>
          <p:nvPr/>
        </p:nvSpPr>
        <p:spPr>
          <a:xfrm>
            <a:off x="6170295" y="4264025"/>
            <a:ext cx="0" cy="1732915"/>
          </a:xfrm>
          <a:custGeom>
            <a:avLst/>
            <a:gdLst/>
            <a:ahLst/>
            <a:cxnLst/>
            <a:rect l="l" t="t" r="r" b="b"/>
            <a:pathLst>
              <a:path h="1732914">
                <a:moveTo>
                  <a:pt x="0" y="1732758"/>
                </a:moveTo>
                <a:lnTo>
                  <a:pt x="0" y="0"/>
                </a:lnTo>
              </a:path>
            </a:pathLst>
          </a:custGeom>
          <a:ln w="19049">
            <a:solidFill>
              <a:srgbClr val="919191"/>
            </a:solidFill>
          </a:ln>
        </p:spPr>
        <p:txBody>
          <a:bodyPr wrap="square" lIns="0" tIns="0" rIns="0" bIns="0" rtlCol="0"/>
          <a:p/>
        </p:txBody>
      </p:sp>
      <p:sp>
        <p:nvSpPr>
          <p:cNvPr id="23" name="object 23"/>
          <p:cNvSpPr/>
          <p:nvPr/>
        </p:nvSpPr>
        <p:spPr>
          <a:xfrm>
            <a:off x="6092825" y="4244340"/>
            <a:ext cx="155575" cy="1104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4" name="object 24"/>
          <p:cNvSpPr/>
          <p:nvPr/>
        </p:nvSpPr>
        <p:spPr>
          <a:xfrm>
            <a:off x="4818380" y="5236845"/>
            <a:ext cx="2952115" cy="0"/>
          </a:xfrm>
          <a:custGeom>
            <a:avLst/>
            <a:gdLst/>
            <a:ahLst/>
            <a:cxnLst/>
            <a:rect l="l" t="t" r="r" b="b"/>
            <a:pathLst>
              <a:path w="2952115">
                <a:moveTo>
                  <a:pt x="0" y="0"/>
                </a:moveTo>
                <a:lnTo>
                  <a:pt x="2951957" y="0"/>
                </a:lnTo>
              </a:path>
            </a:pathLst>
          </a:custGeom>
          <a:ln w="19049">
            <a:solidFill>
              <a:srgbClr val="919191"/>
            </a:solidFill>
          </a:ln>
        </p:spPr>
        <p:txBody>
          <a:bodyPr wrap="square" lIns="0" tIns="0" rIns="0" bIns="0" rtlCol="0"/>
          <a:p/>
        </p:txBody>
      </p:sp>
      <p:cxnSp>
        <p:nvCxnSpPr>
          <p:cNvPr id="26" name="直接箭头连接符 25"/>
          <p:cNvCxnSpPr/>
          <p:nvPr/>
        </p:nvCxnSpPr>
        <p:spPr>
          <a:xfrm>
            <a:off x="5428615" y="5220335"/>
            <a:ext cx="1952625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object 11"/>
          <p:cNvSpPr/>
          <p:nvPr/>
        </p:nvSpPr>
        <p:spPr>
          <a:xfrm>
            <a:off x="203835" y="894714"/>
            <a:ext cx="2953511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1" name="object 3"/>
          <p:cNvSpPr/>
          <p:nvPr/>
        </p:nvSpPr>
        <p:spPr>
          <a:xfrm>
            <a:off x="838200" y="1957386"/>
            <a:ext cx="0" cy="1843405"/>
          </a:xfrm>
          <a:custGeom>
            <a:avLst/>
            <a:gdLst/>
            <a:ahLst/>
            <a:cxnLst/>
            <a:rect l="l" t="t" r="r" b="b"/>
            <a:pathLst>
              <a:path h="1843405">
                <a:moveTo>
                  <a:pt x="0" y="1843088"/>
                </a:moveTo>
                <a:lnTo>
                  <a:pt x="0" y="0"/>
                </a:lnTo>
              </a:path>
            </a:pathLst>
          </a:custGeom>
          <a:ln w="19049">
            <a:solidFill>
              <a:srgbClr val="919191"/>
            </a:solidFill>
          </a:ln>
        </p:spPr>
        <p:txBody>
          <a:bodyPr wrap="square" lIns="0" tIns="0" rIns="0" bIns="0" rtlCol="0"/>
          <a:p/>
        </p:txBody>
      </p:sp>
      <p:sp>
        <p:nvSpPr>
          <p:cNvPr id="68" name="object 4"/>
          <p:cNvSpPr/>
          <p:nvPr/>
        </p:nvSpPr>
        <p:spPr>
          <a:xfrm>
            <a:off x="760453" y="1937550"/>
            <a:ext cx="155493" cy="1102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9" name="object 5"/>
          <p:cNvSpPr/>
          <p:nvPr/>
        </p:nvSpPr>
        <p:spPr>
          <a:xfrm>
            <a:off x="609600" y="3571875"/>
            <a:ext cx="2952115" cy="0"/>
          </a:xfrm>
          <a:custGeom>
            <a:avLst/>
            <a:gdLst/>
            <a:ahLst/>
            <a:cxnLst/>
            <a:rect l="l" t="t" r="r" b="b"/>
            <a:pathLst>
              <a:path w="2952115">
                <a:moveTo>
                  <a:pt x="0" y="0"/>
                </a:moveTo>
                <a:lnTo>
                  <a:pt x="2951957" y="0"/>
                </a:lnTo>
              </a:path>
            </a:pathLst>
          </a:custGeom>
          <a:ln w="19049">
            <a:solidFill>
              <a:srgbClr val="919191"/>
            </a:solidFill>
          </a:ln>
        </p:spPr>
        <p:txBody>
          <a:bodyPr wrap="square" lIns="0" tIns="0" rIns="0" bIns="0" rtlCol="0"/>
          <a:p/>
        </p:txBody>
      </p:sp>
      <p:sp>
        <p:nvSpPr>
          <p:cNvPr id="70" name="object 6"/>
          <p:cNvSpPr/>
          <p:nvPr/>
        </p:nvSpPr>
        <p:spPr>
          <a:xfrm>
            <a:off x="3471113" y="3494125"/>
            <a:ext cx="110286" cy="1554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2" name="object 9"/>
          <p:cNvSpPr/>
          <p:nvPr/>
        </p:nvSpPr>
        <p:spPr>
          <a:xfrm>
            <a:off x="5053965" y="3539490"/>
            <a:ext cx="2952115" cy="0"/>
          </a:xfrm>
          <a:custGeom>
            <a:avLst/>
            <a:gdLst/>
            <a:ahLst/>
            <a:cxnLst/>
            <a:rect l="l" t="t" r="r" b="b"/>
            <a:pathLst>
              <a:path w="2952115">
                <a:moveTo>
                  <a:pt x="0" y="0"/>
                </a:moveTo>
                <a:lnTo>
                  <a:pt x="2951957" y="0"/>
                </a:lnTo>
              </a:path>
            </a:pathLst>
          </a:custGeom>
          <a:ln w="19049">
            <a:solidFill>
              <a:srgbClr val="919191"/>
            </a:solidFill>
          </a:ln>
        </p:spPr>
        <p:txBody>
          <a:bodyPr wrap="square" lIns="0" tIns="0" rIns="0" bIns="0" rtlCol="0"/>
          <a:p/>
        </p:txBody>
      </p:sp>
      <p:sp>
        <p:nvSpPr>
          <p:cNvPr id="73" name="object 10"/>
          <p:cNvSpPr/>
          <p:nvPr/>
        </p:nvSpPr>
        <p:spPr>
          <a:xfrm>
            <a:off x="7915478" y="3461743"/>
            <a:ext cx="110286" cy="1554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5" name="object 7"/>
          <p:cNvSpPr/>
          <p:nvPr/>
        </p:nvSpPr>
        <p:spPr>
          <a:xfrm>
            <a:off x="5761989" y="1896267"/>
            <a:ext cx="0" cy="2113915"/>
          </a:xfrm>
          <a:custGeom>
            <a:avLst/>
            <a:gdLst/>
            <a:ahLst/>
            <a:cxnLst/>
            <a:rect l="l" t="t" r="r" b="b"/>
            <a:pathLst>
              <a:path h="2113915">
                <a:moveTo>
                  <a:pt x="0" y="2113758"/>
                </a:moveTo>
                <a:lnTo>
                  <a:pt x="0" y="0"/>
                </a:lnTo>
              </a:path>
            </a:pathLst>
          </a:custGeom>
          <a:ln w="19049">
            <a:solidFill>
              <a:srgbClr val="919191"/>
            </a:solidFill>
          </a:ln>
        </p:spPr>
        <p:txBody>
          <a:bodyPr wrap="square" lIns="0" tIns="0" rIns="0" bIns="0" rtlCol="0"/>
          <a:p/>
        </p:txBody>
      </p:sp>
      <p:sp>
        <p:nvSpPr>
          <p:cNvPr id="76" name="object 8"/>
          <p:cNvSpPr/>
          <p:nvPr/>
        </p:nvSpPr>
        <p:spPr>
          <a:xfrm>
            <a:off x="5684240" y="1876425"/>
            <a:ext cx="155498" cy="110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cxnSp>
        <p:nvCxnSpPr>
          <p:cNvPr id="77" name="直接箭头连接符 76"/>
          <p:cNvCxnSpPr/>
          <p:nvPr/>
        </p:nvCxnSpPr>
        <p:spPr>
          <a:xfrm flipV="1">
            <a:off x="845820" y="2420620"/>
            <a:ext cx="918210" cy="11328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8" name="直接箭头连接符 77"/>
          <p:cNvCxnSpPr/>
          <p:nvPr/>
        </p:nvCxnSpPr>
        <p:spPr>
          <a:xfrm flipV="1">
            <a:off x="828040" y="2852420"/>
            <a:ext cx="1800225" cy="7200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9" name="直接箭头连接符 78"/>
          <p:cNvCxnSpPr/>
          <p:nvPr/>
        </p:nvCxnSpPr>
        <p:spPr>
          <a:xfrm flipV="1">
            <a:off x="5761990" y="2819400"/>
            <a:ext cx="1800225" cy="7200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0" name="直接箭头连接符 79"/>
          <p:cNvCxnSpPr/>
          <p:nvPr/>
        </p:nvCxnSpPr>
        <p:spPr>
          <a:xfrm flipH="1" flipV="1">
            <a:off x="5364480" y="2780665"/>
            <a:ext cx="431800" cy="7918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87" name="图片 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2825" y="833755"/>
            <a:ext cx="2922905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zh-CN" altLang="en-US" dirty="0" smtClean="0"/>
              <a:t>分类：寻找最佳分割</a:t>
            </a:r>
            <a:endParaRPr lang="zh-CN" altLang="en-US" dirty="0" smtClean="0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265" y="1038860"/>
            <a:ext cx="5969000" cy="589280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766570"/>
            <a:ext cx="5651500" cy="2134870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3882390"/>
            <a:ext cx="5813425" cy="2576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</a:t>
            </a:r>
            <a:r>
              <a:rPr lang="zh-CN" altLang="en-US">
                <a:sym typeface="+mn-ea"/>
              </a:rPr>
              <a:t>映射：使用高效计算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42900" y="1406525"/>
            <a:ext cx="193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普通映射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2900" y="3660140"/>
            <a:ext cx="193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核函数</a:t>
            </a:r>
            <a:endParaRPr lang="zh-CN" altLang="en-US"/>
          </a:p>
        </p:txBody>
      </p:sp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1138873" y="1680528"/>
          <a:ext cx="6785610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" r:id="rId1" imgW="3479800" imgH="1600200" progId="Equation.KSEE3">
                  <p:embed/>
                </p:oleObj>
              </mc:Choice>
              <mc:Fallback>
                <p:oleObj name="" r:id="rId1" imgW="3479800" imgH="1600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8873" y="1680528"/>
                        <a:ext cx="6785610" cy="311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42900" y="5138420"/>
            <a:ext cx="8021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常用核函数：线性核函数，多项式核函数，</a:t>
            </a:r>
            <a:r>
              <a:rPr lang="zh-CN" altLang="en-US">
                <a:solidFill>
                  <a:srgbClr val="FF0000"/>
                </a:solidFill>
              </a:rPr>
              <a:t>高斯核函数</a:t>
            </a:r>
            <a:r>
              <a:rPr lang="zh-CN" altLang="en-US"/>
              <a:t>，</a:t>
            </a:r>
            <a:r>
              <a:rPr lang="en-US" altLang="zh-CN"/>
              <a:t>sigmoid</a:t>
            </a:r>
            <a:r>
              <a:rPr lang="zh-CN" altLang="en-US"/>
              <a:t>核函数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2.2.1 </a:t>
            </a:r>
            <a:r>
              <a:rPr lang="zh-CN" altLang="en-US" dirty="0" smtClean="0"/>
              <a:t>高斯核函数解析</a:t>
            </a:r>
            <a:endParaRPr lang="zh-CN" altLang="en-US" dirty="0" smtClean="0"/>
          </a:p>
        </p:txBody>
      </p:sp>
      <p:sp>
        <p:nvSpPr>
          <p:cNvPr id="6" name="object 2"/>
          <p:cNvSpPr txBox="1">
            <a:spLocks noGrp="1"/>
          </p:cNvSpPr>
          <p:nvPr/>
        </p:nvSpPr>
        <p:spPr>
          <a:xfrm>
            <a:off x="459740" y="1100594"/>
            <a:ext cx="7785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Kernel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983739" y="3277260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aseline="-21000" dirty="0">
                <a:latin typeface="Calibri" panose="020F0502020204030204"/>
                <a:cs typeface="Calibri" panose="020F0502020204030204"/>
              </a:rPr>
              <a:t>1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59740" y="2134260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aseline="-21000" dirty="0">
                <a:latin typeface="Calibri" panose="020F0502020204030204"/>
                <a:cs typeface="Calibri" panose="020F0502020204030204"/>
              </a:rPr>
              <a:t>2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44170" y="3923665"/>
            <a:ext cx="546798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  <a:tabLst>
                <a:tab pos="892810" algn="l"/>
              </a:tabLst>
            </a:pPr>
            <a:r>
              <a:rPr lang="zh-CN" sz="2000" dirty="0">
                <a:latin typeface="Calibri" panose="020F0502020204030204"/>
                <a:cs typeface="Calibri" panose="020F0502020204030204"/>
              </a:rPr>
              <a:t>对于给定样本</a:t>
            </a:r>
            <a:r>
              <a:rPr lang="en-US" altLang="zh-CN" sz="2000" dirty="0">
                <a:latin typeface="Calibri" panose="020F0502020204030204"/>
                <a:cs typeface="Calibri" panose="020F0502020204030204"/>
              </a:rPr>
              <a:t>x</a:t>
            </a:r>
            <a:r>
              <a:rPr lang="zh-CN" altLang="en-US" sz="2000" dirty="0">
                <a:latin typeface="Calibri" panose="020F0502020204030204"/>
                <a:cs typeface="Calibri" panose="020F0502020204030204"/>
              </a:rPr>
              <a:t>，带入高斯核函数实现高维</a:t>
            </a:r>
            <a:r>
              <a:rPr lang="en-US" altLang="zh-CN" sz="2000" dirty="0">
                <a:latin typeface="Calibri" panose="020F0502020204030204"/>
                <a:cs typeface="Calibri" panose="020F0502020204030204"/>
              </a:rPr>
              <a:t>“</a:t>
            </a:r>
            <a:r>
              <a:rPr lang="zh-CN" altLang="en-US" sz="2000" dirty="0">
                <a:latin typeface="Calibri" panose="020F0502020204030204"/>
                <a:cs typeface="Calibri" panose="020F0502020204030204"/>
              </a:rPr>
              <a:t>映射</a:t>
            </a:r>
            <a:r>
              <a:rPr lang="en-US" altLang="zh-CN" sz="2000" dirty="0">
                <a:latin typeface="Calibri" panose="020F0502020204030204"/>
                <a:cs typeface="Calibri" panose="020F0502020204030204"/>
              </a:rPr>
              <a:t>”</a:t>
            </a:r>
            <a:r>
              <a:rPr lang="zh-CN" altLang="en-US" sz="2000" dirty="0">
                <a:latin typeface="Calibri" panose="020F0502020204030204"/>
                <a:cs typeface="Calibri" panose="020F0502020204030204"/>
              </a:rPr>
              <a:t>：</a:t>
            </a:r>
            <a:endParaRPr lang="zh-CN" altLang="en-US"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8"/>
          <p:cNvSpPr/>
          <p:nvPr/>
        </p:nvSpPr>
        <p:spPr>
          <a:xfrm>
            <a:off x="743600" y="1605662"/>
            <a:ext cx="0" cy="1823720"/>
          </a:xfrm>
          <a:custGeom>
            <a:avLst/>
            <a:gdLst/>
            <a:ahLst/>
            <a:cxnLst/>
            <a:rect l="l" t="t" r="r" b="b"/>
            <a:pathLst>
              <a:path h="1823720">
                <a:moveTo>
                  <a:pt x="0" y="1823248"/>
                </a:moveTo>
                <a:lnTo>
                  <a:pt x="0" y="0"/>
                </a:lnTo>
              </a:path>
            </a:pathLst>
          </a:custGeom>
          <a:ln w="19049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9"/>
          <p:cNvSpPr/>
          <p:nvPr/>
        </p:nvSpPr>
        <p:spPr>
          <a:xfrm>
            <a:off x="665853" y="1585823"/>
            <a:ext cx="155493" cy="11028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0"/>
          <p:cNvSpPr/>
          <p:nvPr/>
        </p:nvSpPr>
        <p:spPr>
          <a:xfrm>
            <a:off x="574865" y="3230038"/>
            <a:ext cx="3291840" cy="14604"/>
          </a:xfrm>
          <a:custGeom>
            <a:avLst/>
            <a:gdLst/>
            <a:ahLst/>
            <a:cxnLst/>
            <a:rect l="l" t="t" r="r" b="b"/>
            <a:pathLst>
              <a:path w="3291840" h="14605">
                <a:moveTo>
                  <a:pt x="0" y="14201"/>
                </a:moveTo>
                <a:lnTo>
                  <a:pt x="3291687" y="0"/>
                </a:lnTo>
              </a:path>
            </a:pathLst>
          </a:custGeom>
          <a:ln w="19049">
            <a:solidFill>
              <a:srgbClr val="91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1"/>
          <p:cNvSpPr/>
          <p:nvPr/>
        </p:nvSpPr>
        <p:spPr>
          <a:xfrm>
            <a:off x="3775824" y="3152609"/>
            <a:ext cx="110566" cy="155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文本框 16"/>
          <p:cNvSpPr txBox="1"/>
          <p:nvPr/>
        </p:nvSpPr>
        <p:spPr>
          <a:xfrm>
            <a:off x="1238250" y="183705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＊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06675" y="233362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＊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64410" y="146875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＊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540193" y="1604645"/>
          <a:ext cx="396240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" imgW="203200" imgH="203200" progId="Equation.KSEE3">
                  <p:embed/>
                </p:oleObj>
              </mc:Choice>
              <mc:Fallback>
                <p:oleObj name="" r:id="rId3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0193" y="1604645"/>
                        <a:ext cx="396240" cy="396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610486" y="1261745"/>
          <a:ext cx="42100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5" imgW="215900" imgH="203200" progId="Equation.KSEE3">
                  <p:embed/>
                </p:oleObj>
              </mc:Choice>
              <mc:Fallback>
                <p:oleObj name="" r:id="rId5" imgW="2159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0486" y="1261745"/>
                        <a:ext cx="421005" cy="396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984501" y="2133600"/>
          <a:ext cx="42100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7" imgW="215900" imgH="203200" progId="Equation.KSEE3">
                  <p:embed/>
                </p:oleObj>
              </mc:Choice>
              <mc:Fallback>
                <p:oleObj name="" r:id="rId7" imgW="2159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1" y="2133600"/>
                        <a:ext cx="421005" cy="396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4623435" y="1496695"/>
            <a:ext cx="3771900" cy="768350"/>
            <a:chOff x="6264" y="1566"/>
            <a:chExt cx="5940" cy="1210"/>
          </a:xfrm>
        </p:grpSpPr>
        <p:sp>
          <p:nvSpPr>
            <p:cNvPr id="11" name="object 6"/>
            <p:cNvSpPr/>
            <p:nvPr/>
          </p:nvSpPr>
          <p:spPr>
            <a:xfrm>
              <a:off x="6264" y="1740"/>
              <a:ext cx="1872" cy="4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7"/>
            <p:cNvSpPr/>
            <p:nvPr/>
          </p:nvSpPr>
          <p:spPr>
            <a:xfrm>
              <a:off x="6264" y="2409"/>
              <a:ext cx="222" cy="20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5"/>
            <p:cNvSpPr txBox="1"/>
            <p:nvPr/>
          </p:nvSpPr>
          <p:spPr>
            <a:xfrm>
              <a:off x="6654" y="1566"/>
              <a:ext cx="5551" cy="12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 marR="5080">
                <a:lnSpc>
                  <a:spcPct val="121000"/>
                </a:lnSpc>
                <a:spcBef>
                  <a:spcPts val="100"/>
                </a:spcBef>
                <a:tabLst>
                  <a:tab pos="892810" algn="l"/>
                </a:tabLst>
              </a:pPr>
              <a:r>
                <a:rPr lang="en-US" sz="2000">
                  <a:latin typeface="Calibri" panose="020F0502020204030204"/>
                  <a:cs typeface="Calibri" panose="020F0502020204030204"/>
                </a:rPr>
                <a:t>                  landmark</a:t>
              </a: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基准点</a:t>
              </a:r>
              <a:endParaRPr lang="zh-CN" altLang="en-US" sz="2000">
                <a:latin typeface="Calibri" panose="020F0502020204030204"/>
                <a:cs typeface="Calibri" panose="020F0502020204030204"/>
              </a:endParaRPr>
            </a:p>
            <a:p>
              <a:pPr marL="12700" marR="5080">
                <a:lnSpc>
                  <a:spcPct val="121000"/>
                </a:lnSpc>
                <a:spcBef>
                  <a:spcPts val="100"/>
                </a:spcBef>
                <a:tabLst>
                  <a:tab pos="892810" algn="l"/>
                </a:tabLst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样本点</a:t>
              </a:r>
              <a:endParaRPr lang="zh-CN" altLang="en-US" sz="2000">
                <a:latin typeface="Calibri" panose="020F0502020204030204"/>
                <a:cs typeface="Calibri" panose="020F0502020204030204"/>
              </a:endParaRPr>
            </a:p>
          </p:txBody>
        </p:sp>
      </p:grp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606676" y="4603115"/>
          <a:ext cx="289750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1" imgW="1485900" imgH="634365" progId="Equation.KSEE3">
                  <p:embed/>
                </p:oleObj>
              </mc:Choice>
              <mc:Fallback>
                <p:oleObj name="" r:id="rId11" imgW="1485900" imgH="634365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06676" y="4603115"/>
                        <a:ext cx="2897505" cy="123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2.2.1 </a:t>
            </a:r>
            <a:r>
              <a:rPr lang="zh-CN" altLang="en-US" dirty="0" smtClean="0"/>
              <a:t>高斯核函数解析</a:t>
            </a:r>
            <a:endParaRPr lang="zh-CN" altLang="en-US" dirty="0" smtClean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18135" y="2807970"/>
          <a:ext cx="2396490" cy="201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" imgW="1524000" imgH="1282700" progId="Equation.KSEE3">
                  <p:embed/>
                </p:oleObj>
              </mc:Choice>
              <mc:Fallback>
                <p:oleObj name="" r:id="rId1" imgW="1524000" imgH="12827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135" y="2807970"/>
                        <a:ext cx="2396490" cy="2018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54966" y="4820603"/>
          <a:ext cx="2550795" cy="131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308100" imgH="673100" progId="Equation.KSEE3">
                  <p:embed/>
                </p:oleObj>
              </mc:Choice>
              <mc:Fallback>
                <p:oleObj name="" r:id="rId3" imgW="1308100" imgH="6731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966" y="4820603"/>
                        <a:ext cx="2550795" cy="1313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5" y="918210"/>
            <a:ext cx="2875915" cy="1943100"/>
          </a:xfrm>
          <a:prstGeom prst="rect">
            <a:avLst/>
          </a:prstGeom>
        </p:spPr>
      </p:pic>
      <p:sp>
        <p:nvSpPr>
          <p:cNvPr id="46" name="object 5"/>
          <p:cNvSpPr/>
          <p:nvPr/>
        </p:nvSpPr>
        <p:spPr>
          <a:xfrm>
            <a:off x="5801995" y="2296160"/>
            <a:ext cx="1088390" cy="254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0" name="object 11"/>
          <p:cNvSpPr/>
          <p:nvPr/>
        </p:nvSpPr>
        <p:spPr>
          <a:xfrm>
            <a:off x="3920490" y="787400"/>
            <a:ext cx="2044700" cy="1571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7" name="object 6"/>
          <p:cNvSpPr/>
          <p:nvPr/>
        </p:nvSpPr>
        <p:spPr>
          <a:xfrm>
            <a:off x="5925185" y="6363335"/>
            <a:ext cx="854710" cy="254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9" name="object 9"/>
          <p:cNvSpPr/>
          <p:nvPr/>
        </p:nvSpPr>
        <p:spPr>
          <a:xfrm>
            <a:off x="4180840" y="4762500"/>
            <a:ext cx="2044700" cy="1571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1" name="object 50"/>
          <p:cNvSpPr/>
          <p:nvPr/>
        </p:nvSpPr>
        <p:spPr>
          <a:xfrm>
            <a:off x="5114925" y="5109210"/>
            <a:ext cx="114300" cy="996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5" name="object 4"/>
          <p:cNvSpPr/>
          <p:nvPr/>
        </p:nvSpPr>
        <p:spPr>
          <a:xfrm>
            <a:off x="5873750" y="4354195"/>
            <a:ext cx="843280" cy="2514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8" name="object 7"/>
          <p:cNvSpPr/>
          <p:nvPr/>
        </p:nvSpPr>
        <p:spPr>
          <a:xfrm>
            <a:off x="4069080" y="2802255"/>
            <a:ext cx="2044700" cy="15716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8"/>
          <p:cNvSpPr/>
          <p:nvPr/>
        </p:nvSpPr>
        <p:spPr>
          <a:xfrm>
            <a:off x="6966945" y="2778183"/>
            <a:ext cx="1749546" cy="15877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10"/>
          <p:cNvSpPr/>
          <p:nvPr/>
        </p:nvSpPr>
        <p:spPr>
          <a:xfrm>
            <a:off x="7032010" y="4785037"/>
            <a:ext cx="1747051" cy="158610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12"/>
          <p:cNvSpPr/>
          <p:nvPr/>
        </p:nvSpPr>
        <p:spPr>
          <a:xfrm>
            <a:off x="6962207" y="844564"/>
            <a:ext cx="1744775" cy="158610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cxnSp>
        <p:nvCxnSpPr>
          <p:cNvPr id="6" name="直接连接符 5"/>
          <p:cNvCxnSpPr/>
          <p:nvPr/>
        </p:nvCxnSpPr>
        <p:spPr>
          <a:xfrm>
            <a:off x="3634105" y="2693670"/>
            <a:ext cx="5436870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>
          <a:xfrm>
            <a:off x="3634105" y="4749165"/>
            <a:ext cx="5436870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2.2.1 </a:t>
            </a:r>
            <a:r>
              <a:rPr lang="zh-CN" altLang="en-US" dirty="0" smtClean="0"/>
              <a:t>高斯核函数解析</a:t>
            </a:r>
            <a:endParaRPr lang="zh-CN" altLang="en-US" dirty="0" smtClean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918210"/>
            <a:ext cx="2875915" cy="1943100"/>
          </a:xfrm>
          <a:prstGeom prst="rect">
            <a:avLst/>
          </a:prstGeom>
        </p:spPr>
      </p:pic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65785" y="3180715"/>
          <a:ext cx="3116580" cy="79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" imgW="1688465" imgH="431800" progId="Equation.KSEE3">
                  <p:embed/>
                </p:oleObj>
              </mc:Choice>
              <mc:Fallback>
                <p:oleObj name="" r:id="rId2" imgW="1688465" imgH="4318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5785" y="3180715"/>
                        <a:ext cx="3116580" cy="798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565785" y="4299585"/>
          <a:ext cx="2907030" cy="126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4" imgW="1574800" imgH="685800" progId="Equation.KSEE3">
                  <p:embed/>
                </p:oleObj>
              </mc:Choice>
              <mc:Fallback>
                <p:oleObj name="" r:id="rId4" imgW="1574800" imgH="6858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785" y="4299585"/>
                        <a:ext cx="2907030" cy="1268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514850" y="4299585"/>
          <a:ext cx="2907030" cy="126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6" imgW="1574800" imgH="685800" progId="Equation.KSEE3">
                  <p:embed/>
                </p:oleObj>
              </mc:Choice>
              <mc:Fallback>
                <p:oleObj name="" r:id="rId6" imgW="1574800" imgH="6858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4850" y="4299585"/>
                        <a:ext cx="2907030" cy="1268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 </a:t>
            </a:r>
            <a:r>
              <a:rPr lang="zh-CN" altLang="en-US" dirty="0" smtClean="0"/>
              <a:t>高斯核函数应用</a:t>
            </a:r>
            <a:endParaRPr lang="zh-CN" altLang="en-US" dirty="0" smtClean="0"/>
          </a:p>
        </p:txBody>
      </p:sp>
      <p:sp>
        <p:nvSpPr>
          <p:cNvPr id="3" name="object 2"/>
          <p:cNvSpPr txBox="1"/>
          <p:nvPr/>
        </p:nvSpPr>
        <p:spPr>
          <a:xfrm>
            <a:off x="1983739" y="3405746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aseline="-21000" dirty="0">
                <a:latin typeface="Calibri" panose="020F0502020204030204"/>
                <a:cs typeface="Calibri" panose="020F0502020204030204"/>
              </a:rPr>
              <a:t>1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459740" y="2262746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aseline="-21000" dirty="0">
                <a:latin typeface="Calibri" panose="020F0502020204030204"/>
                <a:cs typeface="Calibri" panose="020F0502020204030204"/>
              </a:rPr>
              <a:t>2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743200" y="2226348"/>
            <a:ext cx="91439" cy="91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1219200" y="2026500"/>
            <a:ext cx="91440" cy="91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1819795" y="2978048"/>
            <a:ext cx="91440" cy="91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1111239" y="1714131"/>
            <a:ext cx="296265" cy="217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2895600" y="1889328"/>
            <a:ext cx="296265" cy="217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1997430" y="3023768"/>
            <a:ext cx="296265" cy="217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743600" y="1528555"/>
            <a:ext cx="0" cy="2029460"/>
          </a:xfrm>
          <a:custGeom>
            <a:avLst/>
            <a:gdLst/>
            <a:ahLst/>
            <a:cxnLst/>
            <a:rect l="l" t="t" r="r" b="b"/>
            <a:pathLst>
              <a:path h="2029460">
                <a:moveTo>
                  <a:pt x="0" y="2028828"/>
                </a:moveTo>
                <a:lnTo>
                  <a:pt x="0" y="0"/>
                </a:lnTo>
              </a:path>
            </a:pathLst>
          </a:custGeom>
          <a:ln w="19049">
            <a:solidFill>
              <a:srgbClr val="919191"/>
            </a:solidFill>
          </a:ln>
        </p:spPr>
        <p:txBody>
          <a:bodyPr wrap="square" lIns="0" tIns="0" rIns="0" bIns="0" rtlCol="0"/>
          <a:p/>
        </p:txBody>
      </p:sp>
      <p:sp>
        <p:nvSpPr>
          <p:cNvPr id="12" name="object 11"/>
          <p:cNvSpPr/>
          <p:nvPr/>
        </p:nvSpPr>
        <p:spPr>
          <a:xfrm>
            <a:off x="665853" y="1508721"/>
            <a:ext cx="155493" cy="110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574865" y="3358524"/>
            <a:ext cx="3291840" cy="14604"/>
          </a:xfrm>
          <a:custGeom>
            <a:avLst/>
            <a:gdLst/>
            <a:ahLst/>
            <a:cxnLst/>
            <a:rect l="l" t="t" r="r" b="b"/>
            <a:pathLst>
              <a:path w="3291840" h="14605">
                <a:moveTo>
                  <a:pt x="0" y="14201"/>
                </a:moveTo>
                <a:lnTo>
                  <a:pt x="3291687" y="0"/>
                </a:lnTo>
              </a:path>
            </a:pathLst>
          </a:custGeom>
          <a:ln w="19049">
            <a:solidFill>
              <a:srgbClr val="919191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3775824" y="3281095"/>
            <a:ext cx="110566" cy="155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5" name="object 14"/>
          <p:cNvSpPr txBox="1">
            <a:spLocks noGrp="1"/>
          </p:cNvSpPr>
          <p:nvPr/>
        </p:nvSpPr>
        <p:spPr>
          <a:xfrm>
            <a:off x="459740" y="1108075"/>
            <a:ext cx="2816860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200" b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选择</a:t>
            </a:r>
            <a:r>
              <a:rPr sz="2200" b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landmarks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5237099" y="1931539"/>
            <a:ext cx="2793098" cy="734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1"/>
          <p:cNvSpPr txBox="1"/>
          <p:nvPr/>
        </p:nvSpPr>
        <p:spPr>
          <a:xfrm>
            <a:off x="2730104" y="4169587"/>
            <a:ext cx="154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 panose="020F0502020204030204"/>
                <a:cs typeface="Calibri" panose="020F0502020204030204"/>
              </a:rPr>
              <a:t>?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710463" y="4187240"/>
            <a:ext cx="1825180" cy="3206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4955223" y="2117408"/>
          <a:ext cx="281305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9" imgW="152400" imgH="203200" progId="Equation.KSEE3">
                  <p:embed/>
                </p:oleObj>
              </mc:Choice>
              <mc:Fallback>
                <p:oleObj name="" r:id="rId9" imgW="1524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5223" y="2117408"/>
                        <a:ext cx="281305" cy="375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708343" y="3736023"/>
          <a:ext cx="349440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11" imgW="1892300" imgH="228600" progId="Equation.KSEE3">
                  <p:embed/>
                </p:oleObj>
              </mc:Choice>
              <mc:Fallback>
                <p:oleObj name="" r:id="rId11" imgW="18923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8343" y="3736023"/>
                        <a:ext cx="3494405" cy="422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" name="图片 5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9995" y="4718050"/>
            <a:ext cx="6684645" cy="1564005"/>
          </a:xfrm>
          <a:prstGeom prst="rect">
            <a:avLst/>
          </a:prstGeom>
        </p:spPr>
      </p:pic>
      <p:cxnSp>
        <p:nvCxnSpPr>
          <p:cNvPr id="59" name="直接箭头连接符 58"/>
          <p:cNvCxnSpPr/>
          <p:nvPr/>
        </p:nvCxnSpPr>
        <p:spPr>
          <a:xfrm>
            <a:off x="3636645" y="5607050"/>
            <a:ext cx="161925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0" name="文本框 59"/>
          <p:cNvSpPr txBox="1"/>
          <p:nvPr/>
        </p:nvSpPr>
        <p:spPr>
          <a:xfrm>
            <a:off x="3870960" y="5012055"/>
            <a:ext cx="1420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landmarks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 </a:t>
            </a:r>
            <a:r>
              <a:rPr lang="zh-CN" altLang="en-US" dirty="0" smtClean="0"/>
              <a:t>高斯核函数应用</a:t>
            </a:r>
            <a:endParaRPr lang="zh-CN" altLang="en-US" dirty="0" smtClean="0"/>
          </a:p>
        </p:txBody>
      </p:sp>
      <p:sp>
        <p:nvSpPr>
          <p:cNvPr id="16" name="object 2"/>
          <p:cNvSpPr/>
          <p:nvPr/>
        </p:nvSpPr>
        <p:spPr>
          <a:xfrm>
            <a:off x="2299335" y="1238707"/>
            <a:ext cx="4677156" cy="3352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3"/>
          <p:cNvSpPr/>
          <p:nvPr/>
        </p:nvSpPr>
        <p:spPr>
          <a:xfrm>
            <a:off x="2630868" y="1640117"/>
            <a:ext cx="4610100" cy="32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4"/>
          <p:cNvSpPr txBox="1"/>
          <p:nvPr/>
        </p:nvSpPr>
        <p:spPr>
          <a:xfrm>
            <a:off x="459740" y="892810"/>
            <a:ext cx="2098675" cy="108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2625"/>
              </a:lnSpc>
              <a:spcBef>
                <a:spcPts val="100"/>
              </a:spcBef>
            </a:pPr>
            <a:r>
              <a:rPr sz="2200" b="1" spc="-5" dirty="0">
                <a:latin typeface="Calibri" panose="020F0502020204030204"/>
                <a:cs typeface="Calibri" panose="020F0502020204030204"/>
              </a:rPr>
              <a:t>SVM with</a:t>
            </a:r>
            <a:r>
              <a:rPr sz="22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Kernels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2700" marR="1270635">
              <a:lnSpc>
                <a:spcPts val="2600"/>
              </a:lnSpc>
              <a:spcBef>
                <a:spcPts val="100"/>
              </a:spcBef>
            </a:pPr>
            <a:r>
              <a:rPr lang="zh-CN" sz="2200" dirty="0">
                <a:latin typeface="Calibri" panose="020F0502020204030204"/>
                <a:cs typeface="Calibri" panose="020F0502020204030204"/>
              </a:rPr>
              <a:t>给定样本点：</a:t>
            </a:r>
            <a:endParaRPr lang="zh-CN" sz="2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2011045" algn="l"/>
              </a:tabLst>
            </a:pPr>
            <a:r>
              <a:rPr lang="zh-CN" sz="2200" dirty="0">
                <a:latin typeface="Calibri" panose="020F0502020204030204"/>
                <a:cs typeface="Calibri" panose="020F0502020204030204"/>
              </a:rPr>
              <a:t>设定</a:t>
            </a:r>
            <a:r>
              <a:rPr lang="en-US" altLang="zh-CN" sz="2200" dirty="0">
                <a:latin typeface="Calibri" panose="020F0502020204030204"/>
                <a:cs typeface="Calibri" panose="020F0502020204030204"/>
              </a:rPr>
              <a:t>Landmarks</a:t>
            </a:r>
            <a:r>
              <a:rPr sz="2200" dirty="0">
                <a:latin typeface="Calibri" panose="020F0502020204030204"/>
                <a:cs typeface="Calibri" panose="020F0502020204030204"/>
              </a:rPr>
              <a:t>	: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5"/>
          <p:cNvSpPr/>
          <p:nvPr/>
        </p:nvSpPr>
        <p:spPr>
          <a:xfrm>
            <a:off x="1269555" y="2102739"/>
            <a:ext cx="140398" cy="125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4" name="object 8"/>
          <p:cNvSpPr/>
          <p:nvPr/>
        </p:nvSpPr>
        <p:spPr>
          <a:xfrm>
            <a:off x="1469428" y="3298190"/>
            <a:ext cx="278700" cy="31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5" name="object 9"/>
          <p:cNvSpPr txBox="1"/>
          <p:nvPr/>
        </p:nvSpPr>
        <p:spPr>
          <a:xfrm>
            <a:off x="603250" y="3953586"/>
            <a:ext cx="2370455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200">
                <a:latin typeface="Calibri" panose="020F0502020204030204"/>
                <a:cs typeface="Calibri" panose="020F0502020204030204"/>
              </a:rPr>
              <a:t>对于训练样本</a:t>
            </a:r>
            <a:endParaRPr lang="zh-CN" altLang="en-US" sz="2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10"/>
          <p:cNvSpPr txBox="1"/>
          <p:nvPr/>
        </p:nvSpPr>
        <p:spPr>
          <a:xfrm>
            <a:off x="2632723" y="3953586"/>
            <a:ext cx="100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 panose="020F0502020204030204"/>
                <a:cs typeface="Calibri" panose="020F0502020204030204"/>
              </a:rPr>
              <a:t>: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584200" y="2195513"/>
          <a:ext cx="2304415" cy="157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5" imgW="1524000" imgH="1041400" progId="Equation.KSEE3">
                  <p:embed/>
                </p:oleObj>
              </mc:Choice>
              <mc:Fallback>
                <p:oleObj name="" r:id="rId5" imgW="1524000" imgH="10414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4200" y="2195513"/>
                        <a:ext cx="2304415" cy="1576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969895" y="4171633"/>
          <a:ext cx="2304415" cy="228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7" imgW="1524000" imgH="1511300" progId="Equation.KSEE3">
                  <p:embed/>
                </p:oleObj>
              </mc:Choice>
              <mc:Fallback>
                <p:oleObj name="" r:id="rId7" imgW="1524000" imgH="15113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9895" y="4171633"/>
                        <a:ext cx="2304415" cy="2287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bject 5"/>
          <p:cNvSpPr/>
          <p:nvPr/>
        </p:nvSpPr>
        <p:spPr>
          <a:xfrm>
            <a:off x="2418905" y="4066794"/>
            <a:ext cx="140398" cy="125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 </a:t>
            </a:r>
            <a:r>
              <a:rPr lang="zh-CN" altLang="en-US" dirty="0" smtClean="0"/>
              <a:t>高斯核函数应用</a:t>
            </a:r>
            <a:endParaRPr lang="zh-CN" altLang="en-US" dirty="0" smtClean="0"/>
          </a:p>
        </p:txBody>
      </p:sp>
      <p:sp>
        <p:nvSpPr>
          <p:cNvPr id="18" name="object 4"/>
          <p:cNvSpPr txBox="1"/>
          <p:nvPr/>
        </p:nvSpPr>
        <p:spPr>
          <a:xfrm>
            <a:off x="459740" y="892810"/>
            <a:ext cx="8219440" cy="524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2625"/>
              </a:lnSpc>
              <a:spcBef>
                <a:spcPts val="100"/>
              </a:spcBef>
            </a:pPr>
            <a:r>
              <a:rPr sz="2200" b="1" spc="-5" dirty="0">
                <a:latin typeface="Calibri" panose="020F0502020204030204"/>
                <a:cs typeface="Calibri" panose="020F0502020204030204"/>
              </a:rPr>
              <a:t>SVM with</a:t>
            </a:r>
            <a:r>
              <a:rPr sz="22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5" dirty="0">
                <a:latin typeface="Calibri" panose="020F0502020204030204"/>
                <a:cs typeface="Calibri" panose="020F0502020204030204"/>
              </a:rPr>
              <a:t>Kernels</a:t>
            </a:r>
            <a:endParaRPr sz="2200" b="1" spc="-5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625"/>
              </a:lnSpc>
              <a:spcBef>
                <a:spcPts val="100"/>
              </a:spcBef>
            </a:pPr>
            <a:r>
              <a:rPr lang="en-US" sz="2200" b="1" spc="-5" dirty="0">
                <a:latin typeface="Calibri" panose="020F0502020204030204"/>
                <a:cs typeface="Calibri" panose="020F0502020204030204"/>
              </a:rPr>
              <a:t>1. Train</a:t>
            </a:r>
            <a:endParaRPr lang="en-US" sz="2200" b="1" spc="-5" dirty="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ts val="2625"/>
              </a:lnSpc>
              <a:spcBef>
                <a:spcPts val="100"/>
              </a:spcBef>
              <a:buFont typeface="Wingdings" panose="05000000000000000000" charset="0"/>
              <a:buChar char=""/>
            </a:pPr>
            <a:r>
              <a:rPr lang="zh-CN" altLang="en-US" sz="2200" b="1" spc="-5" dirty="0">
                <a:latin typeface="Calibri" panose="020F0502020204030204"/>
                <a:cs typeface="Calibri" panose="020F0502020204030204"/>
              </a:rPr>
              <a:t>给定样本集</a:t>
            </a:r>
            <a:r>
              <a:rPr lang="en-US" altLang="zh-CN" sz="2200" b="1" spc="-5" dirty="0">
                <a:latin typeface="Calibri" panose="020F0502020204030204"/>
                <a:cs typeface="Calibri" panose="020F0502020204030204"/>
              </a:rPr>
              <a:t>X</a:t>
            </a:r>
            <a:endParaRPr lang="en-US" altLang="zh-CN" sz="2200" b="1" spc="-5" dirty="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ts val="2625"/>
              </a:lnSpc>
              <a:spcBef>
                <a:spcPts val="100"/>
              </a:spcBef>
              <a:buFont typeface="Wingdings" panose="05000000000000000000" charset="0"/>
              <a:buChar char=""/>
            </a:pPr>
            <a:r>
              <a:rPr lang="zh-CN" altLang="en-US" sz="2200" b="1" spc="-5" dirty="0">
                <a:latin typeface="Calibri" panose="020F0502020204030204"/>
                <a:cs typeface="Calibri" panose="020F0502020204030204"/>
              </a:rPr>
              <a:t>设定</a:t>
            </a:r>
            <a:r>
              <a:rPr lang="en-US" altLang="zh-CN" sz="2200" b="1" spc="-5" dirty="0">
                <a:latin typeface="Calibri" panose="020F0502020204030204"/>
                <a:cs typeface="Calibri" panose="020F0502020204030204"/>
              </a:rPr>
              <a:t>landmarks</a:t>
            </a:r>
            <a:r>
              <a:rPr lang="zh-CN" altLang="en-US" sz="2200" b="1" spc="-5" dirty="0">
                <a:latin typeface="Calibri" panose="020F0502020204030204"/>
                <a:cs typeface="Calibri" panose="020F0502020204030204"/>
              </a:rPr>
              <a:t>基准点       </a:t>
            </a:r>
            <a:endParaRPr lang="zh-CN" altLang="en-US" sz="2200" b="1" spc="-5" dirty="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ts val="2625"/>
              </a:lnSpc>
              <a:spcBef>
                <a:spcPts val="100"/>
              </a:spcBef>
              <a:buFont typeface="Wingdings" panose="05000000000000000000" charset="0"/>
              <a:buChar char=""/>
            </a:pPr>
            <a:r>
              <a:rPr lang="zh-CN" altLang="en-US" sz="2200" b="1" spc="-5" dirty="0">
                <a:latin typeface="Calibri" panose="020F0502020204030204"/>
                <a:cs typeface="Calibri" panose="020F0502020204030204"/>
              </a:rPr>
              <a:t>对样本集</a:t>
            </a:r>
            <a:r>
              <a:rPr lang="en-US" altLang="zh-CN" sz="2200" b="1" spc="-5" dirty="0">
                <a:latin typeface="Calibri" panose="020F0502020204030204"/>
                <a:cs typeface="Calibri" panose="020F0502020204030204"/>
              </a:rPr>
              <a:t>X</a:t>
            </a:r>
            <a:r>
              <a:rPr lang="zh-CN" altLang="en-US" sz="2200" b="1" spc="-5" dirty="0">
                <a:latin typeface="Calibri" panose="020F0502020204030204"/>
                <a:cs typeface="Calibri" panose="020F0502020204030204"/>
              </a:rPr>
              <a:t>的每个元素       进行高斯</a:t>
            </a:r>
            <a:r>
              <a:rPr lang="en-US" altLang="zh-CN" sz="2200" b="1" spc="-5" dirty="0">
                <a:latin typeface="Calibri" panose="020F0502020204030204"/>
                <a:cs typeface="Calibri" panose="020F0502020204030204"/>
              </a:rPr>
              <a:t>“</a:t>
            </a:r>
            <a:r>
              <a:rPr lang="zh-CN" altLang="en-US" sz="2200" b="1" spc="-5" dirty="0">
                <a:latin typeface="Calibri" panose="020F0502020204030204"/>
                <a:cs typeface="Calibri" panose="020F0502020204030204"/>
              </a:rPr>
              <a:t>映射</a:t>
            </a:r>
            <a:r>
              <a:rPr lang="en-US" altLang="zh-CN" sz="2200" b="1" spc="-5" dirty="0">
                <a:latin typeface="Calibri" panose="020F0502020204030204"/>
                <a:cs typeface="Calibri" panose="020F0502020204030204"/>
              </a:rPr>
              <a:t>”</a:t>
            </a:r>
            <a:r>
              <a:rPr lang="zh-CN" altLang="en-US" sz="2200" b="1" spc="-5" dirty="0">
                <a:latin typeface="Calibri" panose="020F0502020204030204"/>
                <a:cs typeface="Calibri" panose="020F0502020204030204"/>
              </a:rPr>
              <a:t>，转换为高维特征</a:t>
            </a:r>
            <a:endParaRPr lang="zh-CN" altLang="en-US" sz="2200" b="1" spc="-5" dirty="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ts val="2625"/>
              </a:lnSpc>
              <a:spcBef>
                <a:spcPts val="100"/>
              </a:spcBef>
              <a:buFont typeface="Wingdings" panose="05000000000000000000" charset="0"/>
              <a:buChar char=""/>
            </a:pPr>
            <a:r>
              <a:rPr lang="zh-CN" altLang="en-US" sz="2200" b="1" spc="-5" dirty="0">
                <a:latin typeface="Calibri" panose="020F0502020204030204"/>
                <a:cs typeface="Calibri" panose="020F0502020204030204"/>
              </a:rPr>
              <a:t>基于高纬特征，进行训练，</a:t>
            </a:r>
            <a:r>
              <a:rPr lang="en-US" altLang="zh-CN" sz="2200" b="1" spc="-5" dirty="0">
                <a:latin typeface="Calibri" panose="020F0502020204030204"/>
                <a:cs typeface="Calibri" panose="020F0502020204030204"/>
              </a:rPr>
              <a:t>Loss</a:t>
            </a:r>
            <a:r>
              <a:rPr lang="zh-CN" altLang="en-US" sz="2200" b="1" spc="-5" dirty="0">
                <a:latin typeface="Calibri" panose="020F0502020204030204"/>
                <a:cs typeface="Calibri" panose="020F0502020204030204"/>
              </a:rPr>
              <a:t>函数：</a:t>
            </a:r>
            <a:endParaRPr lang="zh-CN" altLang="en-US" sz="2200" b="1" spc="-5" dirty="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ts val="2625"/>
              </a:lnSpc>
              <a:spcBef>
                <a:spcPts val="100"/>
              </a:spcBef>
              <a:buFont typeface="Wingdings" panose="05000000000000000000" charset="0"/>
              <a:buChar char=""/>
            </a:pPr>
            <a:endParaRPr lang="zh-CN" altLang="en-US" sz="2200" b="1" spc="-5" dirty="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ts val="2625"/>
              </a:lnSpc>
              <a:spcBef>
                <a:spcPts val="100"/>
              </a:spcBef>
              <a:buFont typeface="Wingdings" panose="05000000000000000000" charset="0"/>
              <a:buChar char=""/>
            </a:pPr>
            <a:endParaRPr lang="zh-CN" altLang="en-US" sz="2200" b="1" spc="-5" dirty="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ts val="2625"/>
              </a:lnSpc>
              <a:spcBef>
                <a:spcPts val="100"/>
              </a:spcBef>
              <a:buFont typeface="Wingdings" panose="05000000000000000000" charset="0"/>
              <a:buChar char=""/>
            </a:pPr>
            <a:endParaRPr lang="zh-CN" altLang="en-US" sz="2200" b="1" spc="-5" dirty="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ts val="2625"/>
              </a:lnSpc>
              <a:spcBef>
                <a:spcPts val="100"/>
              </a:spcBef>
              <a:buFont typeface="Wingdings" panose="05000000000000000000" charset="0"/>
              <a:buChar char=""/>
            </a:pPr>
            <a:r>
              <a:rPr lang="zh-CN" altLang="en-US" sz="2200" b="1" spc="-5" dirty="0">
                <a:latin typeface="Calibri" panose="020F0502020204030204"/>
                <a:cs typeface="Calibri" panose="020F0502020204030204"/>
              </a:rPr>
              <a:t>获取向量       值</a:t>
            </a:r>
            <a:endParaRPr lang="en-US" sz="2200" b="1" spc="-5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625"/>
              </a:lnSpc>
              <a:spcBef>
                <a:spcPts val="100"/>
              </a:spcBef>
            </a:pPr>
            <a:r>
              <a:rPr lang="en-US" sz="2200" b="1" spc="-5" dirty="0">
                <a:latin typeface="Calibri" panose="020F0502020204030204"/>
                <a:cs typeface="Calibri" panose="020F0502020204030204"/>
              </a:rPr>
              <a:t>2. Predict</a:t>
            </a:r>
            <a:r>
              <a:rPr lang="zh-CN" altLang="en-US" sz="2200" b="1" spc="-5" dirty="0">
                <a:latin typeface="Calibri" panose="020F0502020204030204"/>
                <a:cs typeface="Calibri" panose="020F0502020204030204"/>
              </a:rPr>
              <a:t>：</a:t>
            </a:r>
            <a:endParaRPr lang="zh-CN" altLang="en-US" sz="2200" b="1" spc="-5" dirty="0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ts val="2625"/>
              </a:lnSpc>
              <a:spcBef>
                <a:spcPts val="100"/>
              </a:spcBef>
              <a:buFont typeface="Wingdings" panose="05000000000000000000" charset="0"/>
              <a:buChar char=""/>
            </a:pPr>
            <a:r>
              <a:rPr lang="zh-CN" sz="2200" b="1">
                <a:latin typeface="Calibri" panose="020F0502020204030204"/>
                <a:cs typeface="Calibri" panose="020F0502020204030204"/>
              </a:rPr>
              <a:t>给定待测样本</a:t>
            </a:r>
            <a:r>
              <a:rPr lang="en-US" altLang="zh-CN" sz="2200" b="1">
                <a:latin typeface="Calibri" panose="020F0502020204030204"/>
                <a:cs typeface="Calibri" panose="020F0502020204030204"/>
              </a:rPr>
              <a:t>x</a:t>
            </a:r>
            <a:endParaRPr lang="en-US" altLang="zh-CN" sz="2200" b="1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ts val="2625"/>
              </a:lnSpc>
              <a:spcBef>
                <a:spcPts val="100"/>
              </a:spcBef>
              <a:buFont typeface="Wingdings" panose="05000000000000000000" charset="0"/>
              <a:buChar char=""/>
            </a:pPr>
            <a:r>
              <a:rPr lang="zh-CN" altLang="en-US" sz="2200" b="1">
                <a:latin typeface="Calibri" panose="020F0502020204030204"/>
                <a:cs typeface="Calibri" panose="020F0502020204030204"/>
              </a:rPr>
              <a:t>进行高斯</a:t>
            </a:r>
            <a:r>
              <a:rPr lang="en-US" altLang="zh-CN" sz="2200" b="1">
                <a:latin typeface="Calibri" panose="020F0502020204030204"/>
                <a:cs typeface="Calibri" panose="020F0502020204030204"/>
              </a:rPr>
              <a:t>“</a:t>
            </a:r>
            <a:r>
              <a:rPr lang="zh-CN" altLang="en-US" sz="2200" b="1">
                <a:latin typeface="Calibri" panose="020F0502020204030204"/>
                <a:cs typeface="Calibri" panose="020F0502020204030204"/>
              </a:rPr>
              <a:t>映射</a:t>
            </a:r>
            <a:r>
              <a:rPr lang="en-US" altLang="zh-CN" sz="2200" b="1">
                <a:latin typeface="Calibri" panose="020F0502020204030204"/>
                <a:cs typeface="Calibri" panose="020F0502020204030204"/>
              </a:rPr>
              <a:t>”</a:t>
            </a:r>
            <a:r>
              <a:rPr lang="zh-CN" altLang="en-US" sz="2200" b="1">
                <a:latin typeface="Calibri" panose="020F0502020204030204"/>
                <a:cs typeface="Calibri" panose="020F0502020204030204"/>
              </a:rPr>
              <a:t>，获取高维特征</a:t>
            </a:r>
            <a:endParaRPr lang="zh-CN" altLang="en-US" sz="2200" b="1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ts val="2625"/>
              </a:lnSpc>
              <a:spcBef>
                <a:spcPts val="100"/>
              </a:spcBef>
              <a:buFont typeface="Wingdings" panose="05000000000000000000" charset="0"/>
              <a:buChar char=""/>
            </a:pPr>
            <a:r>
              <a:rPr lang="zh-CN" altLang="en-US" sz="2200" b="1">
                <a:latin typeface="Calibri" panose="020F0502020204030204"/>
                <a:cs typeface="Calibri" panose="020F0502020204030204"/>
              </a:rPr>
              <a:t>通过              运算，预测样本</a:t>
            </a:r>
            <a:r>
              <a:rPr lang="en-US" altLang="zh-CN" sz="2200" b="1">
                <a:latin typeface="Calibri" panose="020F0502020204030204"/>
                <a:cs typeface="Calibri" panose="020F0502020204030204"/>
              </a:rPr>
              <a:t>x</a:t>
            </a:r>
            <a:r>
              <a:rPr lang="zh-CN" altLang="en-US" sz="2200" b="1">
                <a:latin typeface="Calibri" panose="020F0502020204030204"/>
                <a:cs typeface="Calibri" panose="020F0502020204030204"/>
              </a:rPr>
              <a:t>的</a:t>
            </a:r>
            <a:r>
              <a:rPr lang="en-US" altLang="zh-CN" sz="2200" b="1">
                <a:latin typeface="Calibri" panose="020F0502020204030204"/>
                <a:cs typeface="Calibri" panose="020F0502020204030204"/>
              </a:rPr>
              <a:t>y*</a:t>
            </a:r>
            <a:r>
              <a:rPr lang="zh-CN" altLang="en-US" sz="2200" b="1">
                <a:latin typeface="Calibri" panose="020F0502020204030204"/>
                <a:cs typeface="Calibri" panose="020F0502020204030204"/>
              </a:rPr>
              <a:t>值</a:t>
            </a:r>
            <a:endParaRPr lang="zh-CN" altLang="en-US" sz="2200" b="1">
              <a:latin typeface="Calibri" panose="020F0502020204030204"/>
              <a:cs typeface="Calibri" panose="020F0502020204030204"/>
            </a:endParaRPr>
          </a:p>
          <a:p>
            <a:pPr marL="812800" lvl="1" indent="-342900">
              <a:lnSpc>
                <a:spcPts val="2625"/>
              </a:lnSpc>
              <a:spcBef>
                <a:spcPts val="100"/>
              </a:spcBef>
              <a:buFont typeface="Wingdings" panose="05000000000000000000" charset="0"/>
              <a:buChar char=""/>
            </a:pPr>
            <a:endParaRPr lang="zh-CN" altLang="en-US" sz="22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3903663" y="1902143"/>
          <a:ext cx="375285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" imgW="203200" imgH="203200" progId="Equation.KSEE3">
                  <p:embed/>
                </p:oleObj>
              </mc:Choice>
              <mc:Fallback>
                <p:oleObj name="" r:id="rId1" imgW="2032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03663" y="1902143"/>
                        <a:ext cx="375285" cy="375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51923" y="2217738"/>
          <a:ext cx="422275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28600" imgH="203200" progId="Equation.KSEE3">
                  <p:embed/>
                </p:oleObj>
              </mc:Choice>
              <mc:Fallback>
                <p:oleObj name="" r:id="rId3" imgW="2286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1923" y="2217738"/>
                        <a:ext cx="422275" cy="375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bject 6"/>
          <p:cNvSpPr/>
          <p:nvPr/>
        </p:nvSpPr>
        <p:spPr>
          <a:xfrm>
            <a:off x="873823" y="3076194"/>
            <a:ext cx="7508176" cy="8004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480311" y="4044951"/>
          <a:ext cx="234950" cy="32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6" imgW="127000" imgH="177165" progId="Equation.KSEE3">
                  <p:embed/>
                </p:oleObj>
              </mc:Choice>
              <mc:Fallback>
                <p:oleObj name="" r:id="rId6" imgW="127000" imgH="177165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0311" y="4044951"/>
                        <a:ext cx="234950" cy="328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582026" y="2289493"/>
          <a:ext cx="281940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8" imgW="152400" imgH="203200" progId="Equation.KSEE3">
                  <p:embed/>
                </p:oleObj>
              </mc:Choice>
              <mc:Fallback>
                <p:oleObj name="" r:id="rId8" imgW="1524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82026" y="2289493"/>
                        <a:ext cx="281940" cy="375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165726" y="5021898"/>
          <a:ext cx="281940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0" imgW="152400" imgH="203200" progId="Equation.KSEE3">
                  <p:embed/>
                </p:oleObj>
              </mc:Choice>
              <mc:Fallback>
                <p:oleObj name="" r:id="rId10" imgW="1524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65726" y="5021898"/>
                        <a:ext cx="281940" cy="375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1846581" y="5400993"/>
          <a:ext cx="891540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12" imgW="482600" imgH="203200" progId="Equation.KSEE3">
                  <p:embed/>
                </p:oleObj>
              </mc:Choice>
              <mc:Fallback>
                <p:oleObj name="" r:id="rId12" imgW="482600" imgH="203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46581" y="5400993"/>
                        <a:ext cx="891540" cy="375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8509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00175" y="2131060"/>
            <a:ext cx="5125720" cy="1242695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Naive Bayes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Support Vector Machine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93" y="996315"/>
            <a:ext cx="3106109" cy="2329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End</a:t>
            </a:r>
            <a:endParaRPr lang="en-US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Naive Bayes</a:t>
            </a:r>
            <a:endParaRPr 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Naive Bayes</a:t>
            </a:r>
            <a:endParaRPr lang="en-US" dirty="0" smtClean="0"/>
          </a:p>
        </p:txBody>
      </p:sp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2622550" y="1771650"/>
          <a:ext cx="2995295" cy="81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" r:id="rId1" imgW="1536700" imgH="419100" progId="Equation.KSEE3">
                  <p:embed/>
                </p:oleObj>
              </mc:Choice>
              <mc:Fallback>
                <p:oleObj name="" r:id="rId1" imgW="1536700" imgH="4191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2550" y="1771650"/>
                        <a:ext cx="2995295" cy="815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30643" y="2971800"/>
          <a:ext cx="713232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657600" imgH="939800" progId="Equation.KSEE3">
                  <p:embed/>
                </p:oleObj>
              </mc:Choice>
              <mc:Fallback>
                <p:oleObj name="" r:id="rId3" imgW="3657600" imgH="9398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0643" y="2971800"/>
                        <a:ext cx="7132320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Demo One</a:t>
            </a:r>
            <a:endParaRPr 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07695" y="1147445"/>
            <a:ext cx="69881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两枚硬币，一枚正常硬币，一枚异常硬币；</a:t>
            </a:r>
            <a:endParaRPr lang="zh-CN" altLang="en-US"/>
          </a:p>
          <a:p>
            <a:r>
              <a:rPr lang="zh-CN" altLang="en-US"/>
              <a:t>正常硬币上抛落地时正面和反面朝上概率均为</a:t>
            </a:r>
            <a:r>
              <a:rPr lang="en-US" altLang="zh-CN"/>
              <a:t>50%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异常硬币上抛落地时正面朝上概率</a:t>
            </a:r>
            <a:r>
              <a:rPr lang="en-US" altLang="zh-CN"/>
              <a:t>90%</a:t>
            </a:r>
            <a:r>
              <a:rPr lang="zh-CN" altLang="en-US"/>
              <a:t>，反面朝上概率为</a:t>
            </a:r>
            <a:r>
              <a:rPr lang="en-US" altLang="zh-CN"/>
              <a:t>10%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现在随机选择一枚硬币，上抛落地后，正面朝上；</a:t>
            </a:r>
            <a:endParaRPr lang="zh-CN" altLang="en-US"/>
          </a:p>
          <a:p>
            <a:r>
              <a:rPr lang="zh-CN" altLang="en-US" b="1"/>
              <a:t>问：被选择的这枚硬币是异常硬币的概率为多少？</a:t>
            </a:r>
            <a:endParaRPr lang="zh-CN" altLang="en-US" b="1"/>
          </a:p>
          <a:p>
            <a:endParaRPr lang="zh-CN" altLang="en-US"/>
          </a:p>
          <a:p>
            <a:r>
              <a:rPr lang="zh-CN" altLang="en-US" b="1"/>
              <a:t>答：</a:t>
            </a:r>
            <a:endParaRPr lang="en-US" altLang="zh-CN" b="1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07160" y="2832418"/>
          <a:ext cx="485203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489200" imgH="1688465" progId="Equation.KSEE3">
                  <p:embed/>
                </p:oleObj>
              </mc:Choice>
              <mc:Fallback>
                <p:oleObj name="" r:id="rId1" imgW="2489200" imgH="1688465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7160" y="2832418"/>
                        <a:ext cx="4852035" cy="328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Demo Two</a:t>
            </a:r>
            <a:endParaRPr lang="en-US" dirty="0" smtClean="0"/>
          </a:p>
        </p:txBody>
      </p:sp>
      <p:graphicFrame>
        <p:nvGraphicFramePr>
          <p:cNvPr id="4" name="表格 3"/>
          <p:cNvGraphicFramePr/>
          <p:nvPr/>
        </p:nvGraphicFramePr>
        <p:xfrm>
          <a:off x="1606550" y="1049020"/>
          <a:ext cx="579501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15"/>
                <a:gridCol w="1428115"/>
                <a:gridCol w="1428115"/>
                <a:gridCol w="151066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Cancer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No Cancer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Positive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980</a:t>
                      </a:r>
                      <a:endParaRPr lang="en-US" altLang="zh-CN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Negative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9020</a:t>
                      </a:r>
                      <a:endParaRPr lang="en-US" altLang="zh-CN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Total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9900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10000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91285" y="2963545"/>
            <a:ext cx="642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现在一个样本被检测出为阳性，问：确诊为癌症的概率为多大？</a:t>
            </a:r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06550" y="3601085"/>
          <a:ext cx="3303905" cy="297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082800" imgH="1879600" progId="Equation.KSEE3">
                  <p:embed/>
                </p:oleObj>
              </mc:Choice>
              <mc:Fallback>
                <p:oleObj name="" r:id="rId1" imgW="2082800" imgH="1879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0" y="3601085"/>
                        <a:ext cx="3303905" cy="2979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434965" y="4660265"/>
          <a:ext cx="3213100" cy="94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333500" imgH="393700" progId="Equation.KSEE3">
                  <p:embed/>
                </p:oleObj>
              </mc:Choice>
              <mc:Fallback>
                <p:oleObj name="" r:id="rId3" imgW="1333500" imgH="3937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4965" y="4660265"/>
                        <a:ext cx="3213100" cy="948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Demo Three</a:t>
            </a:r>
            <a:endParaRPr 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07695" y="1098550"/>
            <a:ext cx="7973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一个工厂有三台机器（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）生产电灯泡，产量分别是</a:t>
            </a:r>
            <a:r>
              <a:rPr lang="en-US" altLang="zh-CN"/>
              <a:t>35%</a:t>
            </a:r>
            <a:r>
              <a:rPr lang="zh-CN" altLang="en-US"/>
              <a:t>，</a:t>
            </a:r>
            <a:r>
              <a:rPr lang="en-US" altLang="zh-CN"/>
              <a:t>20%</a:t>
            </a:r>
            <a:r>
              <a:rPr lang="zh-CN" altLang="en-US"/>
              <a:t>，</a:t>
            </a:r>
            <a:r>
              <a:rPr lang="en-US" altLang="zh-CN"/>
              <a:t>45%</a:t>
            </a:r>
            <a:r>
              <a:rPr lang="zh-CN" altLang="en-US"/>
              <a:t>，次品率分别是</a:t>
            </a:r>
            <a:r>
              <a:rPr lang="en-US" altLang="zh-CN"/>
              <a:t>1.5%</a:t>
            </a:r>
            <a:r>
              <a:rPr lang="zh-CN" altLang="en-US"/>
              <a:t>，</a:t>
            </a:r>
            <a:r>
              <a:rPr lang="en-US" altLang="zh-CN"/>
              <a:t>1.0%</a:t>
            </a:r>
            <a:r>
              <a:rPr lang="zh-CN" altLang="en-US"/>
              <a:t>，</a:t>
            </a:r>
            <a:r>
              <a:rPr lang="en-US" altLang="zh-CN"/>
              <a:t>2.0%</a:t>
            </a:r>
            <a:r>
              <a:rPr lang="zh-CN" altLang="en-US"/>
              <a:t>，现在发现一个次品；</a:t>
            </a:r>
            <a:endParaRPr lang="zh-CN" altLang="en-US"/>
          </a:p>
          <a:p>
            <a:r>
              <a:rPr lang="zh-CN" altLang="en-US"/>
              <a:t>问：该次品由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三台机器生产的概率分别为多少？</a:t>
            </a:r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89443" y="2364105"/>
          <a:ext cx="5580380" cy="394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3517265" imgH="2489200" progId="Equation.KSEE3">
                  <p:embed/>
                </p:oleObj>
              </mc:Choice>
              <mc:Fallback>
                <p:oleObj name="" r:id="rId1" imgW="3517265" imgH="24892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9443" y="2364105"/>
                        <a:ext cx="5580380" cy="3948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endParaRPr lang="en-US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支持向量机 </a:t>
            </a:r>
            <a:r>
              <a:rPr lang="en-US" altLang="zh-CN" dirty="0" smtClean="0"/>
              <a:t>SVM</a:t>
            </a:r>
            <a:endParaRPr lang="en-US" altLang="zh-CN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236855" y="792480"/>
            <a:ext cx="32321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分类：寻找最佳分割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映射：使用高效计算</a:t>
            </a:r>
            <a:endParaRPr lang="zh-CN" altLang="en-US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245" y="4301490"/>
            <a:ext cx="2818765" cy="1664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15" y="4752340"/>
            <a:ext cx="2152650" cy="76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" y="1633855"/>
            <a:ext cx="2457450" cy="1981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670" y="1289050"/>
            <a:ext cx="2870200" cy="2421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29895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WPS 演示</Application>
  <PresentationFormat>全屏显示(4:3)</PresentationFormat>
  <Paragraphs>157</Paragraphs>
  <Slides>20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27</vt:i4>
      </vt:variant>
      <vt:variant>
        <vt:lpstr>幻灯片标题</vt:lpstr>
      </vt:variant>
      <vt:variant>
        <vt:i4>20</vt:i4>
      </vt:variant>
    </vt:vector>
  </HeadingPairs>
  <TitlesOfParts>
    <vt:vector size="69" baseType="lpstr">
      <vt:lpstr>Arial</vt:lpstr>
      <vt:lpstr>宋体</vt:lpstr>
      <vt:lpstr>Wingdings</vt:lpstr>
      <vt:lpstr>HP Simplified</vt:lpstr>
      <vt:lpstr>HP Simplified</vt:lpstr>
      <vt:lpstr>Arial</vt:lpstr>
      <vt:lpstr>Lucida Grande</vt:lpstr>
      <vt:lpstr>微软雅黑</vt:lpstr>
      <vt:lpstr>华文细黑</vt:lpstr>
      <vt:lpstr>Wingdings</vt:lpstr>
      <vt:lpstr>Arial Unicode MS</vt:lpstr>
      <vt:lpstr>Calibri</vt:lpstr>
      <vt:lpstr>Calibri</vt:lpstr>
      <vt:lpstr>Segoe Print</vt:lpstr>
      <vt:lpstr>Title with content</vt:lpstr>
      <vt:lpstr>ppt主题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Reinforce Naive Bayes Add Support Vector Machine</vt:lpstr>
      <vt:lpstr>主要内容</vt:lpstr>
      <vt:lpstr>1 Naive Bayes</vt:lpstr>
      <vt:lpstr>1 Naive Bayes</vt:lpstr>
      <vt:lpstr>1.1 Demo One</vt:lpstr>
      <vt:lpstr>1.2 Demo Two</vt:lpstr>
      <vt:lpstr>1.3 Demo Three</vt:lpstr>
      <vt:lpstr>2 SVM</vt:lpstr>
      <vt:lpstr>2 支持向量机 SVM</vt:lpstr>
      <vt:lpstr>2.1 分类：寻找最佳分割</vt:lpstr>
      <vt:lpstr>2.1 分类：寻找最佳分割</vt:lpstr>
      <vt:lpstr>2.1 分类：寻找最佳分割</vt:lpstr>
      <vt:lpstr>2.2 映射：使用高效计算</vt:lpstr>
      <vt:lpstr>2.2.1 高斯核函数解析</vt:lpstr>
      <vt:lpstr>2.2.1 高斯核函数解析</vt:lpstr>
      <vt:lpstr>2.2.1 高斯核函数解析</vt:lpstr>
      <vt:lpstr>2.2.2 高斯核函数应用</vt:lpstr>
      <vt:lpstr>2.2.2 高斯核函数应用</vt:lpstr>
      <vt:lpstr>2.2.2 高斯核函数应用</vt:lpstr>
      <vt:lpstr>The End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 Liu</dc:creator>
  <cp:lastModifiedBy>大树1403918342</cp:lastModifiedBy>
  <cp:revision>646</cp:revision>
  <dcterms:created xsi:type="dcterms:W3CDTF">2013-02-28T06:58:00Z</dcterms:created>
  <dcterms:modified xsi:type="dcterms:W3CDTF">2018-01-31T08:54:04Z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