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792" r:id="rId13"/>
    <p:sldId id="333" r:id="rId14"/>
    <p:sldId id="663" r:id="rId15"/>
    <p:sldId id="664" r:id="rId16"/>
    <p:sldId id="661" r:id="rId17"/>
    <p:sldId id="666" r:id="rId18"/>
    <p:sldId id="667" r:id="rId19"/>
    <p:sldId id="668" r:id="rId20"/>
    <p:sldId id="709" r:id="rId21"/>
    <p:sldId id="708" r:id="rId22"/>
    <p:sldId id="751" r:id="rId23"/>
    <p:sldId id="750" r:id="rId24"/>
    <p:sldId id="752" r:id="rId25"/>
    <p:sldId id="753" r:id="rId26"/>
    <p:sldId id="754" r:id="rId27"/>
    <p:sldId id="8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450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3" Type="http://schemas.openxmlformats.org/officeDocument/2006/relationships/image" Target="../media/image60.wmf"/><Relationship Id="rId32" Type="http://schemas.openxmlformats.org/officeDocument/2006/relationships/image" Target="../media/image59.wmf"/><Relationship Id="rId31" Type="http://schemas.openxmlformats.org/officeDocument/2006/relationships/image" Target="../media/image58.wmf"/><Relationship Id="rId30" Type="http://schemas.openxmlformats.org/officeDocument/2006/relationships/image" Target="../media/image57.wmf"/><Relationship Id="rId3" Type="http://schemas.openxmlformats.org/officeDocument/2006/relationships/image" Target="../media/image30.wmf"/><Relationship Id="rId29" Type="http://schemas.openxmlformats.org/officeDocument/2006/relationships/image" Target="../media/image56.wmf"/><Relationship Id="rId28" Type="http://schemas.openxmlformats.org/officeDocument/2006/relationships/image" Target="../media/image55.wmf"/><Relationship Id="rId27" Type="http://schemas.openxmlformats.org/officeDocument/2006/relationships/image" Target="../media/image54.wmf"/><Relationship Id="rId26" Type="http://schemas.openxmlformats.org/officeDocument/2006/relationships/image" Target="../media/image53.wmf"/><Relationship Id="rId25" Type="http://schemas.openxmlformats.org/officeDocument/2006/relationships/image" Target="../media/image52.wmf"/><Relationship Id="rId24" Type="http://schemas.openxmlformats.org/officeDocument/2006/relationships/image" Target="../media/image51.wmf"/><Relationship Id="rId23" Type="http://schemas.openxmlformats.org/officeDocument/2006/relationships/image" Target="../media/image50.wmf"/><Relationship Id="rId22" Type="http://schemas.openxmlformats.org/officeDocument/2006/relationships/image" Target="../media/image49.wmf"/><Relationship Id="rId21" Type="http://schemas.openxmlformats.org/officeDocument/2006/relationships/image" Target="../media/image48.wmf"/><Relationship Id="rId20" Type="http://schemas.openxmlformats.org/officeDocument/2006/relationships/image" Target="../media/image47.wmf"/><Relationship Id="rId2" Type="http://schemas.openxmlformats.org/officeDocument/2006/relationships/image" Target="../media/image29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3" Type="http://schemas.openxmlformats.org/officeDocument/2006/relationships/image" Target="../media/image60.wmf"/><Relationship Id="rId32" Type="http://schemas.openxmlformats.org/officeDocument/2006/relationships/image" Target="../media/image59.wmf"/><Relationship Id="rId31" Type="http://schemas.openxmlformats.org/officeDocument/2006/relationships/image" Target="../media/image78.wmf"/><Relationship Id="rId30" Type="http://schemas.openxmlformats.org/officeDocument/2006/relationships/image" Target="../media/image57.wmf"/><Relationship Id="rId3" Type="http://schemas.openxmlformats.org/officeDocument/2006/relationships/image" Target="../media/image30.wmf"/><Relationship Id="rId29" Type="http://schemas.openxmlformats.org/officeDocument/2006/relationships/image" Target="../media/image56.wmf"/><Relationship Id="rId28" Type="http://schemas.openxmlformats.org/officeDocument/2006/relationships/image" Target="../media/image55.wmf"/><Relationship Id="rId27" Type="http://schemas.openxmlformats.org/officeDocument/2006/relationships/image" Target="../media/image54.wmf"/><Relationship Id="rId26" Type="http://schemas.openxmlformats.org/officeDocument/2006/relationships/image" Target="../media/image53.wmf"/><Relationship Id="rId25" Type="http://schemas.openxmlformats.org/officeDocument/2006/relationships/image" Target="../media/image52.wmf"/><Relationship Id="rId24" Type="http://schemas.openxmlformats.org/officeDocument/2006/relationships/image" Target="../media/image51.wmf"/><Relationship Id="rId23" Type="http://schemas.openxmlformats.org/officeDocument/2006/relationships/image" Target="../media/image50.wmf"/><Relationship Id="rId22" Type="http://schemas.openxmlformats.org/officeDocument/2006/relationships/image" Target="../media/image49.wmf"/><Relationship Id="rId21" Type="http://schemas.openxmlformats.org/officeDocument/2006/relationships/image" Target="../media/image48.wmf"/><Relationship Id="rId20" Type="http://schemas.openxmlformats.org/officeDocument/2006/relationships/image" Target="../media/image47.wmf"/><Relationship Id="rId2" Type="http://schemas.openxmlformats.org/officeDocument/2006/relationships/image" Target="../media/image29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0.xml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44.bin"/><Relationship Id="rId70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69" Type="http://schemas.openxmlformats.org/officeDocument/2006/relationships/vmlDrawing" Target="../drawings/vmlDrawing5.vml"/><Relationship Id="rId68" Type="http://schemas.openxmlformats.org/officeDocument/2006/relationships/slideLayout" Target="../slideLayouts/slideLayout30.xml"/><Relationship Id="rId67" Type="http://schemas.openxmlformats.org/officeDocument/2006/relationships/image" Target="../media/image60.wmf"/><Relationship Id="rId66" Type="http://schemas.openxmlformats.org/officeDocument/2006/relationships/oleObject" Target="../embeddings/oleObject73.bin"/><Relationship Id="rId65" Type="http://schemas.openxmlformats.org/officeDocument/2006/relationships/image" Target="../media/image59.wmf"/><Relationship Id="rId64" Type="http://schemas.openxmlformats.org/officeDocument/2006/relationships/oleObject" Target="../embeddings/oleObject72.bin"/><Relationship Id="rId63" Type="http://schemas.openxmlformats.org/officeDocument/2006/relationships/image" Target="../media/image78.wmf"/><Relationship Id="rId62" Type="http://schemas.openxmlformats.org/officeDocument/2006/relationships/oleObject" Target="../embeddings/oleObject71.bin"/><Relationship Id="rId61" Type="http://schemas.openxmlformats.org/officeDocument/2006/relationships/image" Target="../media/image57.wmf"/><Relationship Id="rId60" Type="http://schemas.openxmlformats.org/officeDocument/2006/relationships/oleObject" Target="../embeddings/oleObject70.bin"/><Relationship Id="rId6" Type="http://schemas.openxmlformats.org/officeDocument/2006/relationships/oleObject" Target="../embeddings/oleObject43.bin"/><Relationship Id="rId59" Type="http://schemas.openxmlformats.org/officeDocument/2006/relationships/image" Target="../media/image56.wmf"/><Relationship Id="rId58" Type="http://schemas.openxmlformats.org/officeDocument/2006/relationships/oleObject" Target="../embeddings/oleObject69.bin"/><Relationship Id="rId57" Type="http://schemas.openxmlformats.org/officeDocument/2006/relationships/image" Target="../media/image55.wmf"/><Relationship Id="rId56" Type="http://schemas.openxmlformats.org/officeDocument/2006/relationships/oleObject" Target="../embeddings/oleObject68.bin"/><Relationship Id="rId55" Type="http://schemas.openxmlformats.org/officeDocument/2006/relationships/image" Target="../media/image54.wmf"/><Relationship Id="rId54" Type="http://schemas.openxmlformats.org/officeDocument/2006/relationships/oleObject" Target="../embeddings/oleObject67.bin"/><Relationship Id="rId53" Type="http://schemas.openxmlformats.org/officeDocument/2006/relationships/image" Target="../media/image53.wmf"/><Relationship Id="rId52" Type="http://schemas.openxmlformats.org/officeDocument/2006/relationships/oleObject" Target="../embeddings/oleObject66.bin"/><Relationship Id="rId51" Type="http://schemas.openxmlformats.org/officeDocument/2006/relationships/image" Target="../media/image52.wmf"/><Relationship Id="rId50" Type="http://schemas.openxmlformats.org/officeDocument/2006/relationships/oleObject" Target="../embeddings/oleObject65.bin"/><Relationship Id="rId5" Type="http://schemas.openxmlformats.org/officeDocument/2006/relationships/image" Target="../media/image29.wmf"/><Relationship Id="rId49" Type="http://schemas.openxmlformats.org/officeDocument/2006/relationships/image" Target="../media/image51.wmf"/><Relationship Id="rId48" Type="http://schemas.openxmlformats.org/officeDocument/2006/relationships/oleObject" Target="../embeddings/oleObject64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63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62.bin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61.bin"/><Relationship Id="rId41" Type="http://schemas.openxmlformats.org/officeDocument/2006/relationships/image" Target="../media/image47.wmf"/><Relationship Id="rId40" Type="http://schemas.openxmlformats.org/officeDocument/2006/relationships/oleObject" Target="../embeddings/oleObject60.bin"/><Relationship Id="rId4" Type="http://schemas.openxmlformats.org/officeDocument/2006/relationships/oleObject" Target="../embeddings/oleObject42.bin"/><Relationship Id="rId39" Type="http://schemas.openxmlformats.org/officeDocument/2006/relationships/image" Target="../media/image46.wmf"/><Relationship Id="rId38" Type="http://schemas.openxmlformats.org/officeDocument/2006/relationships/oleObject" Target="../embeddings/oleObject59.bin"/><Relationship Id="rId37" Type="http://schemas.openxmlformats.org/officeDocument/2006/relationships/image" Target="../media/image45.wmf"/><Relationship Id="rId36" Type="http://schemas.openxmlformats.org/officeDocument/2006/relationships/oleObject" Target="../embeddings/oleObject58.bin"/><Relationship Id="rId35" Type="http://schemas.openxmlformats.org/officeDocument/2006/relationships/image" Target="../media/image44.wmf"/><Relationship Id="rId34" Type="http://schemas.openxmlformats.org/officeDocument/2006/relationships/oleObject" Target="../embeddings/oleObject57.bin"/><Relationship Id="rId33" Type="http://schemas.openxmlformats.org/officeDocument/2006/relationships/image" Target="../media/image43.wmf"/><Relationship Id="rId32" Type="http://schemas.openxmlformats.org/officeDocument/2006/relationships/oleObject" Target="../embeddings/oleObject56.bin"/><Relationship Id="rId31" Type="http://schemas.openxmlformats.org/officeDocument/2006/relationships/image" Target="../media/image42.wmf"/><Relationship Id="rId30" Type="http://schemas.openxmlformats.org/officeDocument/2006/relationships/oleObject" Target="../embeddings/oleObject55.bin"/><Relationship Id="rId3" Type="http://schemas.openxmlformats.org/officeDocument/2006/relationships/image" Target="../media/image28.wmf"/><Relationship Id="rId29" Type="http://schemas.openxmlformats.org/officeDocument/2006/relationships/image" Target="../media/image41.wmf"/><Relationship Id="rId28" Type="http://schemas.openxmlformats.org/officeDocument/2006/relationships/oleObject" Target="../embeddings/oleObject54.bin"/><Relationship Id="rId27" Type="http://schemas.openxmlformats.org/officeDocument/2006/relationships/image" Target="../media/image40.wmf"/><Relationship Id="rId26" Type="http://schemas.openxmlformats.org/officeDocument/2006/relationships/oleObject" Target="../embeddings/oleObject53.bin"/><Relationship Id="rId25" Type="http://schemas.openxmlformats.org/officeDocument/2006/relationships/image" Target="../media/image39.wmf"/><Relationship Id="rId24" Type="http://schemas.openxmlformats.org/officeDocument/2006/relationships/oleObject" Target="../embeddings/oleObject52.bin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51.bin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50.bin"/><Relationship Id="rId2" Type="http://schemas.openxmlformats.org/officeDocument/2006/relationships/oleObject" Target="../embeddings/oleObject41.bin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49.bin"/><Relationship Id="rId17" Type="http://schemas.openxmlformats.org/officeDocument/2006/relationships/image" Target="../media/image35.wmf"/><Relationship Id="rId16" Type="http://schemas.openxmlformats.org/officeDocument/2006/relationships/oleObject" Target="../embeddings/oleObject48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47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45.bin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7" Type="http://schemas.openxmlformats.org/officeDocument/2006/relationships/notesSlide" Target="../notesSlides/notesSlide13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91.png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5" Type="http://schemas.openxmlformats.org/officeDocument/2006/relationships/notesSlide" Target="../notesSlides/notesSlide14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30.xml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99.wmf"/><Relationship Id="rId1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0.xml"/><Relationship Id="rId20" Type="http://schemas.openxmlformats.org/officeDocument/2006/relationships/image" Target="../media/image26.png"/><Relationship Id="rId2" Type="http://schemas.openxmlformats.org/officeDocument/2006/relationships/image" Target="../media/image10.png"/><Relationship Id="rId19" Type="http://schemas.openxmlformats.org/officeDocument/2006/relationships/image" Target="../media/image25.wmf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1.bin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jpe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6.bin"/><Relationship Id="rId70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69" Type="http://schemas.openxmlformats.org/officeDocument/2006/relationships/vmlDrawing" Target="../drawings/vmlDrawing2.vml"/><Relationship Id="rId68" Type="http://schemas.openxmlformats.org/officeDocument/2006/relationships/slideLayout" Target="../slideLayouts/slideLayout30.xml"/><Relationship Id="rId67" Type="http://schemas.openxmlformats.org/officeDocument/2006/relationships/image" Target="../media/image60.wmf"/><Relationship Id="rId66" Type="http://schemas.openxmlformats.org/officeDocument/2006/relationships/oleObject" Target="../embeddings/oleObject35.bin"/><Relationship Id="rId65" Type="http://schemas.openxmlformats.org/officeDocument/2006/relationships/image" Target="../media/image59.wmf"/><Relationship Id="rId64" Type="http://schemas.openxmlformats.org/officeDocument/2006/relationships/oleObject" Target="../embeddings/oleObject34.bin"/><Relationship Id="rId63" Type="http://schemas.openxmlformats.org/officeDocument/2006/relationships/image" Target="../media/image58.wmf"/><Relationship Id="rId62" Type="http://schemas.openxmlformats.org/officeDocument/2006/relationships/oleObject" Target="../embeddings/oleObject33.bin"/><Relationship Id="rId61" Type="http://schemas.openxmlformats.org/officeDocument/2006/relationships/image" Target="../media/image57.wmf"/><Relationship Id="rId60" Type="http://schemas.openxmlformats.org/officeDocument/2006/relationships/oleObject" Target="../embeddings/oleObject32.bin"/><Relationship Id="rId6" Type="http://schemas.openxmlformats.org/officeDocument/2006/relationships/oleObject" Target="../embeddings/oleObject5.bin"/><Relationship Id="rId59" Type="http://schemas.openxmlformats.org/officeDocument/2006/relationships/image" Target="../media/image56.wmf"/><Relationship Id="rId58" Type="http://schemas.openxmlformats.org/officeDocument/2006/relationships/oleObject" Target="../embeddings/oleObject31.bin"/><Relationship Id="rId57" Type="http://schemas.openxmlformats.org/officeDocument/2006/relationships/image" Target="../media/image55.wmf"/><Relationship Id="rId56" Type="http://schemas.openxmlformats.org/officeDocument/2006/relationships/oleObject" Target="../embeddings/oleObject30.bin"/><Relationship Id="rId55" Type="http://schemas.openxmlformats.org/officeDocument/2006/relationships/image" Target="../media/image54.wmf"/><Relationship Id="rId54" Type="http://schemas.openxmlformats.org/officeDocument/2006/relationships/oleObject" Target="../embeddings/oleObject29.bin"/><Relationship Id="rId53" Type="http://schemas.openxmlformats.org/officeDocument/2006/relationships/image" Target="../media/image53.wmf"/><Relationship Id="rId52" Type="http://schemas.openxmlformats.org/officeDocument/2006/relationships/oleObject" Target="../embeddings/oleObject28.bin"/><Relationship Id="rId51" Type="http://schemas.openxmlformats.org/officeDocument/2006/relationships/image" Target="../media/image52.wmf"/><Relationship Id="rId50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9" Type="http://schemas.openxmlformats.org/officeDocument/2006/relationships/image" Target="../media/image51.wmf"/><Relationship Id="rId48" Type="http://schemas.openxmlformats.org/officeDocument/2006/relationships/oleObject" Target="../embeddings/oleObject26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25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24.bin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23.bin"/><Relationship Id="rId41" Type="http://schemas.openxmlformats.org/officeDocument/2006/relationships/image" Target="../media/image47.wmf"/><Relationship Id="rId40" Type="http://schemas.openxmlformats.org/officeDocument/2006/relationships/oleObject" Target="../embeddings/oleObject22.bin"/><Relationship Id="rId4" Type="http://schemas.openxmlformats.org/officeDocument/2006/relationships/oleObject" Target="../embeddings/oleObject4.bin"/><Relationship Id="rId39" Type="http://schemas.openxmlformats.org/officeDocument/2006/relationships/image" Target="../media/image46.wmf"/><Relationship Id="rId38" Type="http://schemas.openxmlformats.org/officeDocument/2006/relationships/oleObject" Target="../embeddings/oleObject21.bin"/><Relationship Id="rId37" Type="http://schemas.openxmlformats.org/officeDocument/2006/relationships/image" Target="../media/image45.wmf"/><Relationship Id="rId36" Type="http://schemas.openxmlformats.org/officeDocument/2006/relationships/oleObject" Target="../embeddings/oleObject20.bin"/><Relationship Id="rId35" Type="http://schemas.openxmlformats.org/officeDocument/2006/relationships/image" Target="../media/image44.wmf"/><Relationship Id="rId34" Type="http://schemas.openxmlformats.org/officeDocument/2006/relationships/oleObject" Target="../embeddings/oleObject19.bin"/><Relationship Id="rId33" Type="http://schemas.openxmlformats.org/officeDocument/2006/relationships/image" Target="../media/image43.wmf"/><Relationship Id="rId32" Type="http://schemas.openxmlformats.org/officeDocument/2006/relationships/oleObject" Target="../embeddings/oleObject18.bin"/><Relationship Id="rId31" Type="http://schemas.openxmlformats.org/officeDocument/2006/relationships/image" Target="../media/image42.wmf"/><Relationship Id="rId30" Type="http://schemas.openxmlformats.org/officeDocument/2006/relationships/oleObject" Target="../embeddings/oleObject17.bin"/><Relationship Id="rId3" Type="http://schemas.openxmlformats.org/officeDocument/2006/relationships/image" Target="../media/image28.wmf"/><Relationship Id="rId29" Type="http://schemas.openxmlformats.org/officeDocument/2006/relationships/image" Target="../media/image41.wmf"/><Relationship Id="rId28" Type="http://schemas.openxmlformats.org/officeDocument/2006/relationships/oleObject" Target="../embeddings/oleObject16.bin"/><Relationship Id="rId27" Type="http://schemas.openxmlformats.org/officeDocument/2006/relationships/image" Target="../media/image40.wmf"/><Relationship Id="rId26" Type="http://schemas.openxmlformats.org/officeDocument/2006/relationships/oleObject" Target="../embeddings/oleObject15.bin"/><Relationship Id="rId25" Type="http://schemas.openxmlformats.org/officeDocument/2006/relationships/image" Target="../media/image39.wmf"/><Relationship Id="rId24" Type="http://schemas.openxmlformats.org/officeDocument/2006/relationships/oleObject" Target="../embeddings/oleObject14.bin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13.bin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12.bin"/><Relationship Id="rId2" Type="http://schemas.openxmlformats.org/officeDocument/2006/relationships/oleObject" Target="../embeddings/oleObject3.bin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11.bin"/><Relationship Id="rId17" Type="http://schemas.openxmlformats.org/officeDocument/2006/relationships/image" Target="../media/image35.wmf"/><Relationship Id="rId16" Type="http://schemas.openxmlformats.org/officeDocument/2006/relationships/oleObject" Target="../embeddings/oleObject10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11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30.xml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jpe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7" Type="http://schemas.openxmlformats.org/officeDocument/2006/relationships/notesSlide" Target="../notesSlides/notesSlide8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AI--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0.2 PCA</a:t>
            </a:r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9255" y="4156075"/>
            <a:ext cx="4646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数据均值归零化</a:t>
            </a:r>
            <a:r>
              <a:rPr lang="en-US" altLang="zh-CN"/>
              <a:t>/</a:t>
            </a:r>
            <a:r>
              <a:rPr lang="en-US" altLang="zh-CN">
                <a:solidFill>
                  <a:srgbClr val="FF0000"/>
                </a:solidFill>
              </a:rPr>
              <a:t>z-score</a:t>
            </a:r>
            <a:r>
              <a:rPr lang="zh-CN" altLang="en-US">
                <a:solidFill>
                  <a:srgbClr val="FF0000"/>
                </a:solidFill>
              </a:rPr>
              <a:t>标准化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求协方差矩阵（方阵）；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求特征值和特征向量；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根据特征值选取特征向量；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用选取的特征向量对数据进行降维；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800100"/>
            <a:ext cx="1514475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791845"/>
            <a:ext cx="1752600" cy="1200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15" y="2461260"/>
            <a:ext cx="2219325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70" y="3710940"/>
            <a:ext cx="2980690" cy="91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86505" y="1007110"/>
            <a:ext cx="598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原始数据</a:t>
            </a:r>
            <a:endParaRPr lang="zh-CN" altLang="en-US" sz="16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954395" y="1449705"/>
            <a:ext cx="9080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8" name="文本框 7"/>
          <p:cNvSpPr txBox="1"/>
          <p:nvPr/>
        </p:nvSpPr>
        <p:spPr>
          <a:xfrm>
            <a:off x="6019800" y="837565"/>
            <a:ext cx="91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均值归零化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>
            <a:off x="7810500" y="1920240"/>
            <a:ext cx="0" cy="5099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2" name="文本框 11"/>
          <p:cNvSpPr txBox="1"/>
          <p:nvPr/>
        </p:nvSpPr>
        <p:spPr>
          <a:xfrm>
            <a:off x="7797165" y="1897380"/>
            <a:ext cx="91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求协方差矩阵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7294245" y="3127375"/>
            <a:ext cx="13970" cy="5118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4" name="文本框 13"/>
          <p:cNvSpPr txBox="1"/>
          <p:nvPr/>
        </p:nvSpPr>
        <p:spPr>
          <a:xfrm>
            <a:off x="7350125" y="3100705"/>
            <a:ext cx="130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求特征值特征向量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71415" y="1924685"/>
            <a:ext cx="27070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covMat=np.cov(dataNew,rowvar=0)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08855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eigVals,eigVects=np.linalg.eig(covMat)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50" y="4625340"/>
            <a:ext cx="3971290" cy="1333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315" y="6153785"/>
            <a:ext cx="3975735" cy="6051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15" y="981075"/>
            <a:ext cx="3788410" cy="2908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71290" y="4087495"/>
            <a:ext cx="1645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x*=(x-μ)/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0.2 PCA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7315" y="1014730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特征值</a:t>
            </a:r>
            <a:r>
              <a:rPr lang="en-US" altLang="zh-CN" b="1"/>
              <a:t>/</a:t>
            </a:r>
            <a:r>
              <a:rPr lang="zh-CN" altLang="en-US" b="1"/>
              <a:t>特征向量</a:t>
            </a:r>
            <a:endParaRPr lang="zh-CN" altLang="en-US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568" y="1546860"/>
          <a:ext cx="25781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66800" imgH="685800" progId="Equation.KSEE3">
                  <p:embed/>
                </p:oleObj>
              </mc:Choice>
              <mc:Fallback>
                <p:oleObj name="" r:id="rId1" imgW="10668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568" y="1546860"/>
                        <a:ext cx="2578100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4786" y="1276033"/>
          <a:ext cx="12896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33400" imgH="177165" progId="Equation.KSEE3">
                  <p:embed/>
                </p:oleObj>
              </mc:Choice>
              <mc:Fallback>
                <p:oleObj name="" r:id="rId3" imgW="533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786" y="1276033"/>
                        <a:ext cx="12896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1943" y="1894523"/>
          <a:ext cx="3562350" cy="116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473200" imgH="482600" progId="Equation.KSEE3">
                  <p:embed/>
                </p:oleObj>
              </mc:Choice>
              <mc:Fallback>
                <p:oleObj name="" r:id="rId5" imgW="1473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1943" y="1894523"/>
                        <a:ext cx="3562350" cy="116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367530" y="5422900"/>
            <a:ext cx="37382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 flipV="1">
            <a:off x="5907405" y="3580130"/>
            <a:ext cx="0" cy="277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7854950" y="542290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502275" y="358013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072380" y="4869180"/>
            <a:ext cx="2667635" cy="8324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V="1">
            <a:off x="5608320" y="3860800"/>
            <a:ext cx="979805" cy="22466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7880985" y="467233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x’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683375" y="358013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y‘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46445" y="5156835"/>
            <a:ext cx="1534160" cy="278765"/>
          </a:xfrm>
          <a:prstGeom prst="straightConnector1">
            <a:avLst/>
          </a:prstGeom>
          <a:noFill/>
          <a:ln w="9525" cap="flat" cmpd="sng" algn="ctr">
            <a:solidFill>
              <a:srgbClr val="0096D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7381240" y="504063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868035" y="4509135"/>
            <a:ext cx="1728470" cy="935990"/>
          </a:xfrm>
          <a:prstGeom prst="straightConnector1">
            <a:avLst/>
          </a:prstGeom>
          <a:noFill/>
          <a:ln w="9525" cap="flat" cmpd="sng" algn="ctr">
            <a:solidFill>
              <a:srgbClr val="0096D6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7596505" y="430403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v‘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0.2 PCA</a:t>
            </a:r>
            <a:endParaRPr lang="en-US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1792605"/>
            <a:ext cx="298069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74800" y="1792605"/>
            <a:ext cx="130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求特征值特征向量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0585" y="3142615"/>
            <a:ext cx="29102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信息百分比计算：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将特征值从大到小排序组成新</a:t>
            </a:r>
            <a:r>
              <a:rPr lang="en-US" altLang="zh-CN"/>
              <a:t>list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保留一维时，信息百分比是</a:t>
            </a:r>
            <a:r>
              <a:rPr lang="en-US" altLang="zh-CN"/>
              <a:t>list[0]/sum(list);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保留二维时，信息百分比是</a:t>
            </a:r>
            <a:r>
              <a:rPr lang="en-US" altLang="zh-CN"/>
              <a:t>(list[0]+list[1])/sum(list)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7315" y="1014730"/>
            <a:ext cx="199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信息百分比计算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0.3 NN</a:t>
            </a:r>
            <a:endParaRPr lang="zh-CN" altLang="en-US" dirty="0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2456815" y="1306830"/>
            <a:ext cx="5118735" cy="2752090"/>
            <a:chOff x="1948" y="1606"/>
            <a:chExt cx="8061" cy="43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64871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4871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919731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9731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506086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086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1603375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V="1">
            <a:off x="4067810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>
          <a:xfrm flipV="1">
            <a:off x="5868035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511415" y="2038350"/>
            <a:ext cx="1452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3031" y="681673"/>
          <a:ext cx="68884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429000" imgH="393700" progId="Equation.KSEE3">
                  <p:embed/>
                </p:oleObj>
              </mc:Choice>
              <mc:Fallback>
                <p:oleObj name="" r:id="rId8" imgW="3429000" imgH="393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031" y="681673"/>
                        <a:ext cx="688848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62580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152400" imgH="215900" progId="Equation.KSEE3">
                  <p:embed/>
                </p:oleObj>
              </mc:Choice>
              <mc:Fallback>
                <p:oleObj name="" r:id="rId10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2580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34640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65100" imgH="215900" progId="Equation.KSEE3">
                  <p:embed/>
                </p:oleObj>
              </mc:Choice>
              <mc:Fallback>
                <p:oleObj name="" r:id="rId12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34640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89885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89885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73375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165100" imgH="228600" progId="Equation.KSEE3">
                  <p:embed/>
                </p:oleObj>
              </mc:Choice>
              <mc:Fallback>
                <p:oleObj name="" r:id="rId1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3375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873375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165100" imgH="215900" progId="Equation.KSEE3">
                  <p:embed/>
                </p:oleObj>
              </mc:Choice>
              <mc:Fallback>
                <p:oleObj name="" r:id="rId18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3375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770563" y="123475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70563" y="123475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781676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2" imgW="190500" imgH="203200" progId="Equation.KSEE3">
                  <p:embed/>
                </p:oleObj>
              </mc:Choice>
              <mc:Fallback>
                <p:oleObj name="" r:id="rId22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81676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781993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81993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781993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81993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781993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81993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759133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59133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759133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59133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781993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81993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5781993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36" imgW="203200" imgH="203200" progId="Equation.KSEE3">
                  <p:embed/>
                </p:oleObj>
              </mc:Choice>
              <mc:Fallback>
                <p:oleObj name="" r:id="rId3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81993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781993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38" imgW="203200" imgH="203200" progId="Equation.KSEE3">
                  <p:embed/>
                </p:oleObj>
              </mc:Choice>
              <mc:Fallback>
                <p:oleObj name="" r:id="rId3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781993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356100" y="123475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56100" y="123475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367213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42" imgW="152400" imgH="215900" progId="Equation.KSEE3">
                  <p:embed/>
                </p:oleObj>
              </mc:Choice>
              <mc:Fallback>
                <p:oleObj name="" r:id="rId42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367213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4345305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44" imgW="177165" imgH="215900" progId="Equation.KSEE3">
                  <p:embed/>
                </p:oleObj>
              </mc:Choice>
              <mc:Fallback>
                <p:oleObj name="" r:id="rId44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345305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356100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356100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345305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48" imgW="177165" imgH="215900" progId="Equation.KSEE3">
                  <p:embed/>
                </p:oleObj>
              </mc:Choice>
              <mc:Fallback>
                <p:oleObj name="" r:id="rId4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345305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356100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356100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4356100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356100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345305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4345305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356100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56" imgW="165100" imgH="228600" progId="Equation.KSEE3">
                  <p:embed/>
                </p:oleObj>
              </mc:Choice>
              <mc:Fallback>
                <p:oleObj name="" r:id="rId5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4356100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356100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58" imgW="165100" imgH="228600" progId="Equation.KSEE3">
                  <p:embed/>
                </p:oleObj>
              </mc:Choice>
              <mc:Fallback>
                <p:oleObj name="" r:id="rId58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356100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1503680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33310" y="855345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加偏置</a:t>
            </a:r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281545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81545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292023" y="2286000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62" imgW="165100" imgH="215900" progId="Equation.KSEE3">
                  <p:embed/>
                </p:oleObj>
              </mc:Choice>
              <mc:Fallback>
                <p:oleObj name="" r:id="rId62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292023" y="2286000"/>
                        <a:ext cx="2952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7289165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64" imgW="177165" imgH="215900" progId="Equation.KSEE3">
                  <p:embed/>
                </p:oleObj>
              </mc:Choice>
              <mc:Fallback>
                <p:oleObj name="" r:id="rId64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289165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7281545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66" imgW="177165" imgH="228600" progId="Equation.KSEE3">
                  <p:embed/>
                </p:oleObj>
              </mc:Choice>
              <mc:Fallback>
                <p:oleObj name="" r:id="rId66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281545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-57150" y="1398270"/>
            <a:ext cx="273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Forward Propagation ----&gt;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731635" y="3696335"/>
            <a:ext cx="2461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&lt;---- Back Propagation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0.3 NN</a:t>
            </a:r>
            <a:endParaRPr lang="en-US" dirty="0" smtClean="0"/>
          </a:p>
        </p:txBody>
      </p:sp>
      <p:sp>
        <p:nvSpPr>
          <p:cNvPr id="3" name="object 3"/>
          <p:cNvSpPr/>
          <p:nvPr/>
        </p:nvSpPr>
        <p:spPr>
          <a:xfrm>
            <a:off x="682533" y="2240280"/>
            <a:ext cx="1040130" cy="2766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2394457" y="1393507"/>
            <a:ext cx="153162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2635884" y="1401127"/>
            <a:ext cx="141731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91465" y="1236980"/>
            <a:ext cx="307149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3970" marR="5080" indent="-1905">
              <a:lnSpc>
                <a:spcPct val="119000"/>
              </a:lnSpc>
              <a:spcBef>
                <a:spcPts val="95"/>
              </a:spcBef>
              <a:tabLst>
                <a:tab pos="3784600" algn="l"/>
                <a:tab pos="4135120" algn="l"/>
              </a:tabLst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给定一个训练样本</a:t>
            </a:r>
            <a:r>
              <a:rPr sz="2000" dirty="0">
                <a:latin typeface="Calibri" panose="020F0502020204030204"/>
                <a:cs typeface="Calibri" panose="020F0502020204030204"/>
              </a:rPr>
              <a:t>(  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dirty="0">
                <a:latin typeface="Calibri" panose="020F0502020204030204"/>
                <a:cs typeface="Calibri" panose="020F0502020204030204"/>
              </a:rPr>
              <a:t> 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2000" dirty="0">
                <a:latin typeface="Calibri" panose="020F0502020204030204"/>
                <a:cs typeface="Calibri" panose="020F0502020204030204"/>
              </a:rPr>
              <a:t>: 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3970" marR="5080" indent="-1905">
              <a:lnSpc>
                <a:spcPct val="119000"/>
              </a:lnSpc>
              <a:spcBef>
                <a:spcPts val="95"/>
              </a:spcBef>
              <a:tabLst>
                <a:tab pos="3784600" algn="l"/>
                <a:tab pos="4135120" algn="l"/>
              </a:tabLst>
            </a:pPr>
            <a:r>
              <a:rPr lang="zh-CN" sz="2000" spc="-5" dirty="0">
                <a:latin typeface="Calibri" panose="020F0502020204030204"/>
                <a:cs typeface="Calibri" panose="020F0502020204030204"/>
              </a:rPr>
              <a:t>正向传播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73346" y="2636227"/>
            <a:ext cx="1885950" cy="274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682533" y="3044469"/>
            <a:ext cx="1723644" cy="349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673346" y="3450691"/>
            <a:ext cx="1885950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682533" y="3835806"/>
            <a:ext cx="1723644" cy="3497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673346" y="4252301"/>
            <a:ext cx="1885950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673346" y="4633721"/>
            <a:ext cx="2916936" cy="3497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2647416" y="2931718"/>
            <a:ext cx="1255014" cy="406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2670276" y="3732047"/>
            <a:ext cx="1255014" cy="4069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830889" y="967423"/>
          <a:ext cx="2221865" cy="127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1104900" imgH="634365" progId="Equation.KSEE3">
                  <p:embed/>
                </p:oleObj>
              </mc:Choice>
              <mc:Fallback>
                <p:oleObj name="" r:id="rId12" imgW="1104900" imgH="63436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30889" y="967423"/>
                        <a:ext cx="2221865" cy="1275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70" y="2636520"/>
            <a:ext cx="3123565" cy="2426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0.3 NN</a:t>
            </a:r>
            <a:endParaRPr lang="en-US" dirty="0" smtClean="0"/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459740" y="1323340"/>
            <a:ext cx="33724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后反馈算法</a:t>
            </a:r>
            <a:endParaRPr lang="zh-CN" sz="2400" b="1" spc="-5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3"/>
          <p:cNvSpPr/>
          <p:nvPr/>
        </p:nvSpPr>
        <p:spPr>
          <a:xfrm>
            <a:off x="3114738" y="2105075"/>
            <a:ext cx="68579" cy="2148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9"/>
          <p:cNvSpPr/>
          <p:nvPr/>
        </p:nvSpPr>
        <p:spPr>
          <a:xfrm>
            <a:off x="3675443" y="2054415"/>
            <a:ext cx="125729" cy="26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10"/>
          <p:cNvSpPr/>
          <p:nvPr/>
        </p:nvSpPr>
        <p:spPr>
          <a:xfrm>
            <a:off x="1965642" y="1954339"/>
            <a:ext cx="722376" cy="450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11"/>
          <p:cNvSpPr txBox="1"/>
          <p:nvPr/>
        </p:nvSpPr>
        <p:spPr>
          <a:xfrm>
            <a:off x="531495" y="2023110"/>
            <a:ext cx="5288915" cy="64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  <a:tab pos="4304665" algn="l"/>
                <a:tab pos="5422265" algn="l"/>
              </a:tabLst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直观定义：</a:t>
            </a:r>
            <a:r>
              <a:rPr sz="2000" dirty="0">
                <a:latin typeface="Calibri" panose="020F0502020204030204"/>
                <a:cs typeface="Calibri" panose="020F0502020204030204"/>
              </a:rPr>
              <a:t>	   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第  层第  个节点的误差；</a:t>
            </a:r>
            <a:endParaRPr lang="zh-CN"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  <a:tab pos="4304665" algn="l"/>
                <a:tab pos="5422265" algn="l"/>
              </a:tabLst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对每一个输出单元（第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4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层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）计算如下：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12"/>
          <p:cNvSpPr/>
          <p:nvPr/>
        </p:nvSpPr>
        <p:spPr>
          <a:xfrm>
            <a:off x="504252" y="2966338"/>
            <a:ext cx="1965960" cy="45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13"/>
          <p:cNvSpPr/>
          <p:nvPr/>
        </p:nvSpPr>
        <p:spPr>
          <a:xfrm>
            <a:off x="493013" y="3593718"/>
            <a:ext cx="362788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14"/>
          <p:cNvSpPr/>
          <p:nvPr/>
        </p:nvSpPr>
        <p:spPr>
          <a:xfrm>
            <a:off x="504252" y="4095876"/>
            <a:ext cx="362788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矩形 29"/>
          <p:cNvSpPr/>
          <p:nvPr/>
        </p:nvSpPr>
        <p:spPr>
          <a:xfrm>
            <a:off x="3115310" y="3514090"/>
            <a:ext cx="1024890" cy="4337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对象 -2147482624"/>
          <p:cNvGraphicFramePr>
            <a:graphicFrameLocks noChangeAspect="1"/>
          </p:cNvGraphicFramePr>
          <p:nvPr/>
        </p:nvGraphicFramePr>
        <p:xfrm>
          <a:off x="5429250" y="3514090"/>
          <a:ext cx="199834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901700" imgH="228600" progId="Equation.KSEE3">
                  <p:embed/>
                </p:oleObj>
              </mc:Choice>
              <mc:Fallback>
                <p:oleObj name="" r:id="rId7" imgW="9017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9250" y="3514090"/>
                        <a:ext cx="1998345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3115310" y="4023995"/>
            <a:ext cx="1024890" cy="4197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对象 -2147482622"/>
          <p:cNvGraphicFramePr>
            <a:graphicFrameLocks noChangeAspect="1"/>
          </p:cNvGraphicFramePr>
          <p:nvPr/>
        </p:nvGraphicFramePr>
        <p:xfrm>
          <a:off x="5438458" y="3964940"/>
          <a:ext cx="199834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901700" imgH="228600" progId="Equation.KSEE3">
                  <p:embed/>
                </p:oleObj>
              </mc:Choice>
              <mc:Fallback>
                <p:oleObj name="" r:id="rId9" imgW="901700" imgH="2286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8458" y="3964940"/>
                        <a:ext cx="1998345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466090" y="4658360"/>
          <a:ext cx="275844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1" imgW="1244600" imgH="444500" progId="Equation.KSEE3">
                  <p:embed/>
                </p:oleObj>
              </mc:Choice>
              <mc:Fallback>
                <p:oleObj name="" r:id="rId11" imgW="1244600" imgH="4445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6090" y="4658360"/>
                        <a:ext cx="2758440" cy="985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0.3 NN</a:t>
            </a:r>
            <a:endParaRPr lang="en-US" dirty="0" smtClean="0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07315" y="845820"/>
          <a:ext cx="4986020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632200" imgH="3759200" progId="Equation.KSEE3">
                  <p:embed/>
                </p:oleObj>
              </mc:Choice>
              <mc:Fallback>
                <p:oleObj name="" r:id="rId1" imgW="3632200" imgH="3759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315" y="845820"/>
                        <a:ext cx="4986020" cy="516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847590" y="3029585"/>
            <a:ext cx="3554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直接箭头连接符 7"/>
          <p:cNvCxnSpPr/>
          <p:nvPr/>
        </p:nvCxnSpPr>
        <p:spPr>
          <a:xfrm flipV="1">
            <a:off x="6361430" y="949960"/>
            <a:ext cx="0" cy="32245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5724525" y="1753235"/>
            <a:ext cx="1656080" cy="208788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任意多边形 5"/>
          <p:cNvSpPr/>
          <p:nvPr/>
        </p:nvSpPr>
        <p:spPr>
          <a:xfrm>
            <a:off x="5506085" y="1246505"/>
            <a:ext cx="1684655" cy="1092835"/>
          </a:xfrm>
          <a:custGeom>
            <a:avLst/>
            <a:gdLst>
              <a:gd name="connisteX0" fmla="*/ 0 w 1684655"/>
              <a:gd name="connsiteY0" fmla="*/ 0 h 1092985"/>
              <a:gd name="connisteX1" fmla="*/ 223520 w 1684655"/>
              <a:gd name="connsiteY1" fmla="*/ 737235 h 1092985"/>
              <a:gd name="connisteX2" fmla="*/ 842010 w 1684655"/>
              <a:gd name="connsiteY2" fmla="*/ 1092835 h 1092985"/>
              <a:gd name="connisteX3" fmla="*/ 1421130 w 1684655"/>
              <a:gd name="connsiteY3" fmla="*/ 763270 h 1092985"/>
              <a:gd name="connisteX4" fmla="*/ 1684655 w 1684655"/>
              <a:gd name="connsiteY4" fmla="*/ 39370 h 10929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684655" h="1092985">
                <a:moveTo>
                  <a:pt x="0" y="0"/>
                </a:moveTo>
                <a:cubicBezTo>
                  <a:pt x="32385" y="140335"/>
                  <a:pt x="55245" y="518795"/>
                  <a:pt x="223520" y="737235"/>
                </a:cubicBezTo>
                <a:cubicBezTo>
                  <a:pt x="391795" y="955675"/>
                  <a:pt x="602615" y="1087755"/>
                  <a:pt x="842010" y="1092835"/>
                </a:cubicBezTo>
                <a:cubicBezTo>
                  <a:pt x="1081405" y="1097915"/>
                  <a:pt x="1252855" y="974090"/>
                  <a:pt x="1421130" y="763270"/>
                </a:cubicBezTo>
                <a:cubicBezTo>
                  <a:pt x="1589405" y="552450"/>
                  <a:pt x="1643380" y="177800"/>
                  <a:pt x="1684655" y="393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228715" y="1424305"/>
            <a:ext cx="1296035" cy="1296035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组合 17"/>
          <p:cNvGrpSpPr/>
          <p:nvPr/>
        </p:nvGrpSpPr>
        <p:grpSpPr>
          <a:xfrm>
            <a:off x="6358255" y="1736725"/>
            <a:ext cx="1333500" cy="1609725"/>
            <a:chOff x="10013" y="2735"/>
            <a:chExt cx="2100" cy="253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785" y="3316"/>
              <a:ext cx="0" cy="147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10432" y="3669"/>
              <a:ext cx="0" cy="109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1143" y="2735"/>
              <a:ext cx="0" cy="20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本框 14"/>
            <p:cNvSpPr txBox="1"/>
            <p:nvPr/>
          </p:nvSpPr>
          <p:spPr>
            <a:xfrm>
              <a:off x="10013" y="4690"/>
              <a:ext cx="21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2-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ε 2 2+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ε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12" y="3627"/>
              <a:ext cx="70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11169" y="2792"/>
              <a:ext cx="0" cy="907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0.3 NN</a:t>
            </a:r>
            <a:endParaRPr lang="en-US" dirty="0" smtClean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53733" y="1653223"/>
          <a:ext cx="5230495" cy="321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2602865" imgH="1600200" progId="Equation.KSEE3">
                  <p:embed/>
                </p:oleObj>
              </mc:Choice>
              <mc:Fallback>
                <p:oleObj name="" r:id="rId1" imgW="2602865" imgH="1600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733" y="1653223"/>
                        <a:ext cx="5230495" cy="321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09030" y="1644650"/>
            <a:ext cx="2900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其中：</a:t>
            </a:r>
            <a:endParaRPr lang="zh-CN" altLang="en-US"/>
          </a:p>
          <a:p>
            <a:r>
              <a:rPr lang="en-US" altLang="zh-CN"/>
              <a:t>J</a:t>
            </a:r>
            <a:r>
              <a:rPr lang="zh-CN" altLang="en-US"/>
              <a:t>：是总误差，</a:t>
            </a:r>
            <a:r>
              <a:rPr lang="en-US" altLang="zh-CN"/>
              <a:t>cost 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>
                <a:latin typeface="Arial" panose="020B0604020202020204" pitchFamily="34" charset="0"/>
              </a:rPr>
              <a:t>θ：参考第</a:t>
            </a:r>
            <a:r>
              <a:rPr lang="en-US" altLang="zh-CN">
                <a:latin typeface="Arial" panose="020B0604020202020204" pitchFamily="34" charset="0"/>
              </a:rPr>
              <a:t>13</a:t>
            </a:r>
            <a:r>
              <a:rPr lang="zh-CN" altLang="en-US">
                <a:latin typeface="Arial" panose="020B0604020202020204" pitchFamily="34" charset="0"/>
              </a:rPr>
              <a:t>页</a:t>
            </a:r>
            <a:r>
              <a:rPr lang="en-US" altLang="zh-CN">
                <a:latin typeface="Arial" panose="020B0604020202020204" pitchFamily="34" charset="0"/>
              </a:rPr>
              <a:t>PPT</a:t>
            </a:r>
            <a:r>
              <a:rPr lang="zh-CN" altLang="en-US">
                <a:latin typeface="Arial" panose="020B0604020202020204" pitchFamily="34" charset="0"/>
              </a:rPr>
              <a:t>的标注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28420" y="1628775"/>
            <a:ext cx="3376930" cy="241427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算法解析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投资交易简介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算法解析</a:t>
            </a:r>
            <a:endParaRPr 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 </a:t>
            </a:r>
            <a:r>
              <a:rPr lang="zh-CN" altLang="en-US" dirty="0" smtClean="0"/>
              <a:t>算法解析</a:t>
            </a:r>
            <a:endParaRPr lang="zh-CN" altLang="en-US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3760470" y="1395095"/>
            <a:ext cx="5052695" cy="1869440"/>
            <a:chOff x="5902" y="2758"/>
            <a:chExt cx="7957" cy="2944"/>
          </a:xfrm>
        </p:grpSpPr>
        <p:sp>
          <p:nvSpPr>
            <p:cNvPr id="92" name="object 2"/>
            <p:cNvSpPr/>
            <p:nvPr/>
          </p:nvSpPr>
          <p:spPr>
            <a:xfrm>
              <a:off x="5902" y="2758"/>
              <a:ext cx="3950" cy="294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grpSp>
          <p:nvGrpSpPr>
            <p:cNvPr id="5" name="组合 4"/>
            <p:cNvGrpSpPr/>
            <p:nvPr/>
          </p:nvGrpSpPr>
          <p:grpSpPr>
            <a:xfrm>
              <a:off x="10129" y="2922"/>
              <a:ext cx="3730" cy="2781"/>
              <a:chOff x="2663" y="1782"/>
              <a:chExt cx="8910" cy="6644"/>
            </a:xfrm>
          </p:grpSpPr>
          <p:sp>
            <p:nvSpPr>
              <p:cNvPr id="15" name="object 2"/>
              <p:cNvSpPr/>
              <p:nvPr/>
            </p:nvSpPr>
            <p:spPr>
              <a:xfrm>
                <a:off x="2663" y="1782"/>
                <a:ext cx="8910" cy="664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6" name="object 3"/>
              <p:cNvSpPr/>
              <p:nvPr/>
            </p:nvSpPr>
            <p:spPr>
              <a:xfrm>
                <a:off x="7784" y="3310"/>
                <a:ext cx="314" cy="31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7" name="object 4"/>
              <p:cNvSpPr/>
              <p:nvPr/>
            </p:nvSpPr>
            <p:spPr>
              <a:xfrm>
                <a:off x="5229" y="6356"/>
                <a:ext cx="314" cy="31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18" name="object 5"/>
              <p:cNvSpPr/>
              <p:nvPr/>
            </p:nvSpPr>
            <p:spPr>
              <a:xfrm>
                <a:off x="4800" y="3206"/>
                <a:ext cx="848" cy="902"/>
              </a:xfrm>
              <a:custGeom>
                <a:avLst/>
                <a:gdLst/>
                <a:ahLst/>
                <a:cxnLst/>
                <a:rect l="l" t="t" r="r" b="b"/>
                <a:pathLst>
                  <a:path w="538479" h="572769">
                    <a:moveTo>
                      <a:pt x="0" y="0"/>
                    </a:moveTo>
                    <a:lnTo>
                      <a:pt x="537904" y="0"/>
                    </a:lnTo>
                    <a:lnTo>
                      <a:pt x="537904" y="572422"/>
                    </a:lnTo>
                    <a:lnTo>
                      <a:pt x="0" y="572422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" y="1253490"/>
            <a:ext cx="2244725" cy="200533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07950" y="3336290"/>
            <a:ext cx="3479800" cy="2828290"/>
            <a:chOff x="226" y="2831"/>
            <a:chExt cx="7080" cy="5908"/>
          </a:xfrm>
        </p:grpSpPr>
        <p:sp>
          <p:nvSpPr>
            <p:cNvPr id="22" name="object 2"/>
            <p:cNvSpPr/>
            <p:nvPr/>
          </p:nvSpPr>
          <p:spPr>
            <a:xfrm>
              <a:off x="4111" y="3309"/>
              <a:ext cx="186" cy="1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3" name="object 4"/>
            <p:cNvSpPr/>
            <p:nvPr/>
          </p:nvSpPr>
          <p:spPr>
            <a:xfrm>
              <a:off x="4807" y="5155"/>
              <a:ext cx="272" cy="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4" name="object 5"/>
            <p:cNvSpPr/>
            <p:nvPr/>
          </p:nvSpPr>
          <p:spPr>
            <a:xfrm>
              <a:off x="5818" y="3997"/>
              <a:ext cx="272" cy="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5" name="object 6"/>
            <p:cNvSpPr/>
            <p:nvPr/>
          </p:nvSpPr>
          <p:spPr>
            <a:xfrm>
              <a:off x="5706" y="4876"/>
              <a:ext cx="272" cy="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6" name="object 9"/>
            <p:cNvSpPr/>
            <p:nvPr/>
          </p:nvSpPr>
          <p:spPr>
            <a:xfrm>
              <a:off x="4372" y="3010"/>
              <a:ext cx="189" cy="2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7" name="object 23"/>
            <p:cNvSpPr/>
            <p:nvPr/>
          </p:nvSpPr>
          <p:spPr>
            <a:xfrm>
              <a:off x="226" y="2831"/>
              <a:ext cx="7081" cy="5908"/>
            </a:xfrm>
            <a:custGeom>
              <a:avLst/>
              <a:gdLst/>
              <a:ahLst/>
              <a:cxnLst/>
              <a:rect l="l" t="t" r="r" b="b"/>
              <a:pathLst>
                <a:path w="4496435" h="3751579">
                  <a:moveTo>
                    <a:pt x="0" y="3751465"/>
                  </a:moveTo>
                  <a:lnTo>
                    <a:pt x="4495803" y="3751465"/>
                  </a:lnTo>
                  <a:lnTo>
                    <a:pt x="4495803" y="0"/>
                  </a:lnTo>
                  <a:lnTo>
                    <a:pt x="0" y="0"/>
                  </a:lnTo>
                  <a:lnTo>
                    <a:pt x="0" y="3751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4"/>
            <p:cNvSpPr/>
            <p:nvPr/>
          </p:nvSpPr>
          <p:spPr>
            <a:xfrm>
              <a:off x="2169" y="7274"/>
              <a:ext cx="398" cy="2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9" name="object 25"/>
            <p:cNvSpPr/>
            <p:nvPr/>
          </p:nvSpPr>
          <p:spPr>
            <a:xfrm>
              <a:off x="5571" y="7211"/>
              <a:ext cx="408" cy="2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0" name="object 26"/>
            <p:cNvSpPr/>
            <p:nvPr/>
          </p:nvSpPr>
          <p:spPr>
            <a:xfrm>
              <a:off x="672" y="4381"/>
              <a:ext cx="412" cy="2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1" name="object 27"/>
            <p:cNvSpPr/>
            <p:nvPr/>
          </p:nvSpPr>
          <p:spPr>
            <a:xfrm>
              <a:off x="567" y="3372"/>
              <a:ext cx="6577" cy="48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2" name="object 29"/>
            <p:cNvSpPr/>
            <p:nvPr/>
          </p:nvSpPr>
          <p:spPr>
            <a:xfrm>
              <a:off x="5453" y="7252"/>
              <a:ext cx="328" cy="2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3" name="object 30"/>
            <p:cNvSpPr/>
            <p:nvPr/>
          </p:nvSpPr>
          <p:spPr>
            <a:xfrm>
              <a:off x="2239" y="7342"/>
              <a:ext cx="360" cy="2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4" name="object 31"/>
            <p:cNvSpPr/>
            <p:nvPr/>
          </p:nvSpPr>
          <p:spPr>
            <a:xfrm>
              <a:off x="826" y="5454"/>
              <a:ext cx="363" cy="2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3892" y="5036"/>
              <a:ext cx="1267" cy="1157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 flipH="1">
              <a:off x="2891" y="5059"/>
              <a:ext cx="1021" cy="1021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47" name="对象 -2147482623"/>
            <p:cNvGraphicFramePr>
              <a:graphicFrameLocks noChangeAspect="1"/>
            </p:cNvGraphicFramePr>
            <p:nvPr/>
          </p:nvGraphicFramePr>
          <p:xfrm>
            <a:off x="4529" y="4812"/>
            <a:ext cx="837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6" imgW="165100" imgH="215900" progId="Equation.KSEE3">
                    <p:embed/>
                  </p:oleObj>
                </mc:Choice>
                <mc:Fallback>
                  <p:oleObj name="" r:id="rId16" imgW="1651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529" y="4812"/>
                          <a:ext cx="837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-2147482623"/>
            <p:cNvGraphicFramePr>
              <a:graphicFrameLocks noChangeAspect="1"/>
            </p:cNvGraphicFramePr>
            <p:nvPr/>
          </p:nvGraphicFramePr>
          <p:xfrm>
            <a:off x="2680" y="4885"/>
            <a:ext cx="773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18" imgW="152400" imgH="215900" progId="Equation.KSEE3">
                    <p:embed/>
                  </p:oleObj>
                </mc:Choice>
                <mc:Fallback>
                  <p:oleObj name="" r:id="rId18" imgW="1524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680" y="4885"/>
                          <a:ext cx="773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本框 34"/>
          <p:cNvSpPr txBox="1"/>
          <p:nvPr/>
        </p:nvSpPr>
        <p:spPr>
          <a:xfrm>
            <a:off x="402590" y="885190"/>
            <a:ext cx="957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KNN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60470" y="885190"/>
            <a:ext cx="1302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Kmeans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0370" y="3336290"/>
            <a:ext cx="893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PCA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62960" y="3175635"/>
            <a:ext cx="218376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神经网络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31895" y="3801745"/>
            <a:ext cx="4683760" cy="2691130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297555" y="4557395"/>
            <a:ext cx="1334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面积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卧室数目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楼层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房龄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房价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01355" y="4687570"/>
            <a:ext cx="795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平房 </a:t>
            </a:r>
            <a:r>
              <a:rPr lang="en-US" altLang="zh-CN" sz="1200" b="1">
                <a:solidFill>
                  <a:srgbClr val="FF0000"/>
                </a:solidFill>
              </a:rPr>
              <a:t>0 1 </a:t>
            </a:r>
            <a:endParaRPr lang="en-US" altLang="zh-CN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多层 </a:t>
            </a:r>
            <a:r>
              <a:rPr lang="en-US" altLang="zh-CN" sz="1200" b="1">
                <a:solidFill>
                  <a:srgbClr val="FF0000"/>
                </a:solidFill>
              </a:rPr>
              <a:t>1 0</a:t>
            </a:r>
            <a:endParaRPr lang="en-US" altLang="zh-CN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高层 </a:t>
            </a:r>
            <a:r>
              <a:rPr lang="en-US" altLang="zh-CN" sz="1200" b="1">
                <a:solidFill>
                  <a:srgbClr val="FF0000"/>
                </a:solidFill>
              </a:rPr>
              <a:t>0 0</a:t>
            </a:r>
            <a:endParaRPr lang="en-US" altLang="zh-CN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别墅 </a:t>
            </a:r>
            <a:r>
              <a:rPr lang="en-US" altLang="zh-CN" sz="1200" b="1">
                <a:solidFill>
                  <a:srgbClr val="FF0000"/>
                </a:solidFill>
              </a:rPr>
              <a:t>0 1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 </a:t>
            </a:r>
            <a:r>
              <a:rPr lang="zh-CN" altLang="en-US" dirty="0" smtClean="0"/>
              <a:t>算法解析</a:t>
            </a:r>
            <a:endParaRPr lang="zh-CN" altLang="en-US" dirty="0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2456815" y="1306830"/>
            <a:ext cx="5118735" cy="2752090"/>
            <a:chOff x="1948" y="1606"/>
            <a:chExt cx="8061" cy="43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0" y="1606"/>
              <a:ext cx="7439" cy="433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48" y="1720"/>
              <a:ext cx="63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输入层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31" y="1606"/>
              <a:ext cx="86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6" y="1606"/>
              <a:ext cx="74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隐藏层</a:t>
              </a:r>
              <a:endParaRPr lang="en-US" altLang="zh-CN" b="1"/>
            </a:p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49" y="1606"/>
              <a:ext cx="6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输出层</a:t>
              </a:r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64871" y="4389438"/>
          <a:ext cx="153035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" imgW="762000" imgH="914400" progId="Equation.KSEE3">
                  <p:embed/>
                </p:oleObj>
              </mc:Choice>
              <mc:Fallback>
                <p:oleObj name="" r:id="rId2" imgW="7620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4871" y="4389438"/>
                        <a:ext cx="153035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919731" y="4444683"/>
          <a:ext cx="183642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" imgW="914400" imgH="914400" progId="Equation.KSEE3">
                  <p:embed/>
                </p:oleObj>
              </mc:Choice>
              <mc:Fallback>
                <p:oleObj name="" r:id="rId4" imgW="914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9731" y="4444683"/>
                        <a:ext cx="183642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506086" y="4460558"/>
          <a:ext cx="2091690" cy="183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6" imgW="1041400" imgH="914400" progId="Equation.KSEE3">
                  <p:embed/>
                </p:oleObj>
              </mc:Choice>
              <mc:Fallback>
                <p:oleObj name="" r:id="rId6" imgW="1041400" imgH="914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086" y="4460558"/>
                        <a:ext cx="2091690" cy="1836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1603375" y="3500755"/>
            <a:ext cx="880745" cy="80327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 flipV="1">
            <a:off x="4067810" y="4004945"/>
            <a:ext cx="288290" cy="431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>
          <a:xfrm flipV="1">
            <a:off x="5868035" y="4004945"/>
            <a:ext cx="72390" cy="5041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511415" y="2038350"/>
            <a:ext cx="1453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平房 </a:t>
            </a:r>
            <a:r>
              <a:rPr lang="en-US" altLang="zh-CN"/>
              <a:t>0 </a:t>
            </a:r>
            <a:endParaRPr lang="en-US" altLang="zh-CN"/>
          </a:p>
          <a:p>
            <a:r>
              <a:rPr lang="zh-CN" altLang="en-US"/>
              <a:t>高层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多层 </a:t>
            </a:r>
            <a:r>
              <a:rPr lang="en-US" altLang="zh-CN"/>
              <a:t>0</a:t>
            </a:r>
            <a:endParaRPr lang="en-US" altLang="zh-CN"/>
          </a:p>
          <a:p>
            <a:r>
              <a:rPr lang="zh-CN" altLang="en-US"/>
              <a:t>别墅 </a:t>
            </a:r>
            <a:r>
              <a:rPr lang="en-US" altLang="zh-CN"/>
              <a:t>1</a:t>
            </a: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3031" y="681673"/>
          <a:ext cx="68884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429000" imgH="393700" progId="Equation.KSEE3">
                  <p:embed/>
                </p:oleObj>
              </mc:Choice>
              <mc:Fallback>
                <p:oleObj name="" r:id="rId8" imgW="3429000" imgH="393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031" y="681673"/>
                        <a:ext cx="688848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62580" y="1894840"/>
          <a:ext cx="27178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152400" imgH="215900" progId="Equation.KSEE3">
                  <p:embed/>
                </p:oleObj>
              </mc:Choice>
              <mc:Fallback>
                <p:oleObj name="" r:id="rId10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2580" y="1894840"/>
                        <a:ext cx="27178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34640" y="2165350"/>
          <a:ext cx="29464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65100" imgH="215900" progId="Equation.KSEE3">
                  <p:embed/>
                </p:oleObj>
              </mc:Choice>
              <mc:Fallback>
                <p:oleObj name="" r:id="rId12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34640" y="2165350"/>
                        <a:ext cx="29464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89885" y="299815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165100" imgH="228600" progId="Equation.KSEE3">
                  <p:embed/>
                </p:oleObj>
              </mc:Choice>
              <mc:Fallback>
                <p:oleObj name="" r:id="rId14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89885" y="299815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73375" y="2479675"/>
          <a:ext cx="29464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165100" imgH="228600" progId="Equation.KSEE3">
                  <p:embed/>
                </p:oleObj>
              </mc:Choice>
              <mc:Fallback>
                <p:oleObj name="" r:id="rId1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3375" y="2479675"/>
                        <a:ext cx="29464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873375" y="2706053"/>
          <a:ext cx="29464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165100" imgH="215900" progId="Equation.KSEE3">
                  <p:embed/>
                </p:oleObj>
              </mc:Choice>
              <mc:Fallback>
                <p:oleObj name="" r:id="rId18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3375" y="2706053"/>
                        <a:ext cx="29464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770563" y="123475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" imgW="203200" imgH="203200" progId="Equation.KSEE3">
                  <p:embed/>
                </p:oleObj>
              </mc:Choice>
              <mc:Fallback>
                <p:oleObj name="" r:id="rId2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70563" y="123475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781676" y="1532573"/>
          <a:ext cx="34036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2" imgW="190500" imgH="203200" progId="Equation.KSEE3">
                  <p:embed/>
                </p:oleObj>
              </mc:Choice>
              <mc:Fallback>
                <p:oleObj name="" r:id="rId22" imgW="1905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81676" y="1532573"/>
                        <a:ext cx="34036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781993" y="17967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4" imgW="203200" imgH="203200" progId="Equation.KSEE3">
                  <p:embed/>
                </p:oleObj>
              </mc:Choice>
              <mc:Fallback>
                <p:oleObj name="" r:id="rId2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81993" y="17967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781993" y="210978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6" imgW="203200" imgH="203200" progId="Equation.KSEE3">
                  <p:embed/>
                </p:oleObj>
              </mc:Choice>
              <mc:Fallback>
                <p:oleObj name="" r:id="rId2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81993" y="210978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781993" y="235045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8" imgW="203200" imgH="203200" progId="Equation.KSEE3">
                  <p:embed/>
                </p:oleObj>
              </mc:Choice>
              <mc:Fallback>
                <p:oleObj name="" r:id="rId2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81993" y="235045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759133" y="262096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0" imgW="203200" imgH="203200" progId="Equation.KSEE3">
                  <p:embed/>
                </p:oleObj>
              </mc:Choice>
              <mc:Fallback>
                <p:oleObj name="" r:id="rId30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59133" y="262096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759133" y="28724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2" imgW="203200" imgH="203200" progId="Equation.KSEE3">
                  <p:embed/>
                </p:oleObj>
              </mc:Choice>
              <mc:Fallback>
                <p:oleObj name="" r:id="rId32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59133" y="28724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781993" y="3162618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4" imgW="203200" imgH="203200" progId="Equation.KSEE3">
                  <p:embed/>
                </p:oleObj>
              </mc:Choice>
              <mc:Fallback>
                <p:oleObj name="" r:id="rId34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81993" y="3162618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5781993" y="340582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36" imgW="203200" imgH="203200" progId="Equation.KSEE3">
                  <p:embed/>
                </p:oleObj>
              </mc:Choice>
              <mc:Fallback>
                <p:oleObj name="" r:id="rId36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81993" y="340582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781993" y="3714433"/>
          <a:ext cx="3625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38" imgW="203200" imgH="203200" progId="Equation.KSEE3">
                  <p:embed/>
                </p:oleObj>
              </mc:Choice>
              <mc:Fallback>
                <p:oleObj name="" r:id="rId38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781993" y="3714433"/>
                        <a:ext cx="36258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356100" y="123475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40" imgW="165100" imgH="228600" progId="Equation.KSEE3">
                  <p:embed/>
                </p:oleObj>
              </mc:Choice>
              <mc:Fallback>
                <p:oleObj name="" r:id="rId4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56100" y="123475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4367213" y="1555750"/>
          <a:ext cx="27241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42" imgW="152400" imgH="215900" progId="Equation.KSEE3">
                  <p:embed/>
                </p:oleObj>
              </mc:Choice>
              <mc:Fallback>
                <p:oleObj name="" r:id="rId42" imgW="1524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367213" y="1555750"/>
                        <a:ext cx="272415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4345305" y="1807845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44" imgW="177165" imgH="215900" progId="Equation.KSEE3">
                  <p:embed/>
                </p:oleObj>
              </mc:Choice>
              <mc:Fallback>
                <p:oleObj name="" r:id="rId44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345305" y="1807845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356100" y="207168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46" imgW="165100" imgH="228600" progId="Equation.KSEE3">
                  <p:embed/>
                </p:oleObj>
              </mc:Choice>
              <mc:Fallback>
                <p:oleObj name="" r:id="rId4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356100" y="207168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345305" y="2309496"/>
          <a:ext cx="3162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48" imgW="177165" imgH="215900" progId="Equation.KSEE3">
                  <p:embed/>
                </p:oleObj>
              </mc:Choice>
              <mc:Fallback>
                <p:oleObj name="" r:id="rId48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345305" y="2309496"/>
                        <a:ext cx="31623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356100" y="259810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50" imgW="165100" imgH="228600" progId="Equation.KSEE3">
                  <p:embed/>
                </p:oleObj>
              </mc:Choice>
              <mc:Fallback>
                <p:oleObj name="" r:id="rId50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356100" y="259810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4356100" y="284956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52" imgW="165100" imgH="228600" progId="Equation.KSEE3">
                  <p:embed/>
                </p:oleObj>
              </mc:Choice>
              <mc:Fallback>
                <p:oleObj name="" r:id="rId52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356100" y="284956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345305" y="3162618"/>
          <a:ext cx="31623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54" imgW="177165" imgH="228600" progId="Equation.KSEE3">
                  <p:embed/>
                </p:oleObj>
              </mc:Choice>
              <mc:Fallback>
                <p:oleObj name="" r:id="rId54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4345305" y="3162618"/>
                        <a:ext cx="31623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356100" y="3405823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56" imgW="165100" imgH="228600" progId="Equation.KSEE3">
                  <p:embed/>
                </p:oleObj>
              </mc:Choice>
              <mc:Fallback>
                <p:oleObj name="" r:id="rId56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4356100" y="3405823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356100" y="3696018"/>
          <a:ext cx="2946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58" imgW="165100" imgH="228600" progId="Equation.KSEE3">
                  <p:embed/>
                </p:oleObj>
              </mc:Choice>
              <mc:Fallback>
                <p:oleObj name="" r:id="rId58" imgW="1651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356100" y="3696018"/>
                        <a:ext cx="29464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1503680" y="2045970"/>
            <a:ext cx="1334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面积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卧室数目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楼层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房龄</a:t>
            </a:r>
            <a:endParaRPr lang="zh-CN" altLang="en-US" sz="1600" b="1">
              <a:solidFill>
                <a:schemeClr val="tx1"/>
              </a:solidFill>
            </a:endParaRPr>
          </a:p>
          <a:p>
            <a:r>
              <a:rPr lang="zh-CN" altLang="en-US" sz="1600" b="1">
                <a:solidFill>
                  <a:schemeClr val="tx1"/>
                </a:solidFill>
              </a:rPr>
              <a:t>房价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33310" y="855345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加偏置</a:t>
            </a:r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281545" y="202692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60" imgW="177165" imgH="228600" progId="Equation.KSEE3">
                  <p:embed/>
                </p:oleObj>
              </mc:Choice>
              <mc:Fallback>
                <p:oleObj name="" r:id="rId60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81545" y="202692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292023" y="2285683"/>
          <a:ext cx="29527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62" imgW="165100" imgH="215900" progId="Equation.KSEE3">
                  <p:embed/>
                </p:oleObj>
              </mc:Choice>
              <mc:Fallback>
                <p:oleObj name="" r:id="rId62" imgW="165100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292023" y="2285683"/>
                        <a:ext cx="29527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7289165" y="2598103"/>
          <a:ext cx="3162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64" imgW="177165" imgH="215900" progId="Equation.KSEE3">
                  <p:embed/>
                </p:oleObj>
              </mc:Choice>
              <mc:Fallback>
                <p:oleObj name="" r:id="rId64" imgW="177165" imgH="2159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289165" y="2598103"/>
                        <a:ext cx="3162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7281545" y="2838450"/>
          <a:ext cx="31623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66" imgW="177165" imgH="228600" progId="Equation.KSEE3">
                  <p:embed/>
                </p:oleObj>
              </mc:Choice>
              <mc:Fallback>
                <p:oleObj name="" r:id="rId66" imgW="177165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281545" y="2838450"/>
                        <a:ext cx="316230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0.1 Kmean</a:t>
            </a:r>
            <a:endParaRPr lang="en-US" altLang="zh-CN" dirty="0" smtClean="0"/>
          </a:p>
        </p:txBody>
      </p:sp>
      <p:sp>
        <p:nvSpPr>
          <p:cNvPr id="32" name="object 2"/>
          <p:cNvSpPr/>
          <p:nvPr/>
        </p:nvSpPr>
        <p:spPr>
          <a:xfrm>
            <a:off x="1694685" y="1210563"/>
            <a:ext cx="5650362" cy="4212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2"/>
          <p:cNvSpPr/>
          <p:nvPr/>
        </p:nvSpPr>
        <p:spPr>
          <a:xfrm>
            <a:off x="1694685" y="1210801"/>
            <a:ext cx="5650362" cy="4211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2"/>
          <p:cNvSpPr/>
          <p:nvPr/>
        </p:nvSpPr>
        <p:spPr>
          <a:xfrm>
            <a:off x="1694685" y="1204706"/>
            <a:ext cx="5650362" cy="4217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2"/>
          <p:cNvSpPr/>
          <p:nvPr/>
        </p:nvSpPr>
        <p:spPr>
          <a:xfrm>
            <a:off x="1678305" y="1188085"/>
            <a:ext cx="5666740" cy="4233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44" name="组合 43"/>
          <p:cNvGrpSpPr/>
          <p:nvPr/>
        </p:nvGrpSpPr>
        <p:grpSpPr>
          <a:xfrm>
            <a:off x="1694815" y="1204595"/>
            <a:ext cx="5650230" cy="4217670"/>
            <a:chOff x="2669" y="1897"/>
            <a:chExt cx="8898" cy="6642"/>
          </a:xfrm>
        </p:grpSpPr>
        <p:grpSp>
          <p:nvGrpSpPr>
            <p:cNvPr id="36" name="组合 35"/>
            <p:cNvGrpSpPr/>
            <p:nvPr/>
          </p:nvGrpSpPr>
          <p:grpSpPr>
            <a:xfrm>
              <a:off x="2669" y="1897"/>
              <a:ext cx="8898" cy="6642"/>
              <a:chOff x="2669" y="1897"/>
              <a:chExt cx="8898" cy="6642"/>
            </a:xfrm>
          </p:grpSpPr>
          <p:sp>
            <p:nvSpPr>
              <p:cNvPr id="37" name="object 2"/>
              <p:cNvSpPr/>
              <p:nvPr/>
            </p:nvSpPr>
            <p:spPr>
              <a:xfrm>
                <a:off x="2669" y="1897"/>
                <a:ext cx="8898" cy="664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38" name="object 3"/>
              <p:cNvSpPr/>
              <p:nvPr/>
            </p:nvSpPr>
            <p:spPr>
              <a:xfrm>
                <a:off x="5108" y="3577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5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39" name="object 4"/>
              <p:cNvSpPr/>
              <p:nvPr/>
            </p:nvSpPr>
            <p:spPr>
              <a:xfrm>
                <a:off x="6769" y="56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636897"/>
                    </a:moveTo>
                    <a:lnTo>
                      <a:pt x="871151" y="636897"/>
                    </a:lnTo>
                    <a:lnTo>
                      <a:pt x="871151" y="0"/>
                    </a:lnTo>
                    <a:lnTo>
                      <a:pt x="0" y="0"/>
                    </a:lnTo>
                    <a:lnTo>
                      <a:pt x="0" y="6368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p/>
            </p:txBody>
          </p:sp>
          <p:sp>
            <p:nvSpPr>
              <p:cNvPr id="40" name="object 5"/>
              <p:cNvSpPr/>
              <p:nvPr/>
            </p:nvSpPr>
            <p:spPr>
              <a:xfrm>
                <a:off x="6969" y="5805"/>
                <a:ext cx="1372" cy="1003"/>
              </a:xfrm>
              <a:custGeom>
                <a:avLst/>
                <a:gdLst/>
                <a:ahLst/>
                <a:cxnLst/>
                <a:rect l="l" t="t" r="r" b="b"/>
                <a:pathLst>
                  <a:path w="871220" h="636904">
                    <a:moveTo>
                      <a:pt x="0" y="0"/>
                    </a:moveTo>
                    <a:lnTo>
                      <a:pt x="871151" y="0"/>
                    </a:lnTo>
                    <a:lnTo>
                      <a:pt x="871151" y="636896"/>
                    </a:lnTo>
                    <a:lnTo>
                      <a:pt x="0" y="636896"/>
                    </a:lnTo>
                    <a:lnTo>
                      <a:pt x="0" y="0"/>
                    </a:lnTo>
                    <a:close/>
                  </a:path>
                </a:pathLst>
              </a:custGeom>
              <a:ln w="25399">
                <a:solidFill>
                  <a:srgbClr val="FFFFFF"/>
                </a:solidFill>
              </a:ln>
            </p:spPr>
            <p:txBody>
              <a:bodyPr wrap="square" lIns="0" tIns="0" rIns="0" bIns="0" rtlCol="0"/>
              <a:p/>
            </p:txBody>
          </p:sp>
          <p:sp>
            <p:nvSpPr>
              <p:cNvPr id="41" name="object 6"/>
              <p:cNvSpPr/>
              <p:nvPr/>
            </p:nvSpPr>
            <p:spPr>
              <a:xfrm>
                <a:off x="6132" y="3983"/>
                <a:ext cx="314" cy="314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  <p:sp>
            <p:nvSpPr>
              <p:cNvPr id="42" name="object 7"/>
              <p:cNvSpPr/>
              <p:nvPr/>
            </p:nvSpPr>
            <p:spPr>
              <a:xfrm>
                <a:off x="6725" y="5725"/>
                <a:ext cx="314" cy="31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p/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8" y="3487"/>
              <a:ext cx="1023" cy="1004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1691005" y="1203325"/>
            <a:ext cx="5657850" cy="4218940"/>
            <a:chOff x="2663" y="1895"/>
            <a:chExt cx="8910" cy="6644"/>
          </a:xfrm>
        </p:grpSpPr>
        <p:sp>
          <p:nvSpPr>
            <p:cNvPr id="46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47" name="object 3"/>
            <p:cNvSpPr/>
            <p:nvPr/>
          </p:nvSpPr>
          <p:spPr>
            <a:xfrm>
              <a:off x="6132" y="398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48" name="object 4"/>
            <p:cNvSpPr/>
            <p:nvPr/>
          </p:nvSpPr>
          <p:spPr>
            <a:xfrm>
              <a:off x="6725" y="5725"/>
              <a:ext cx="314" cy="3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49" name="object 5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0" name="object 6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51" name="组合 50"/>
          <p:cNvGrpSpPr/>
          <p:nvPr/>
        </p:nvGrpSpPr>
        <p:grpSpPr>
          <a:xfrm>
            <a:off x="1674495" y="1186815"/>
            <a:ext cx="5763260" cy="4236085"/>
            <a:chOff x="2663" y="1895"/>
            <a:chExt cx="8910" cy="6644"/>
          </a:xfrm>
        </p:grpSpPr>
        <p:sp>
          <p:nvSpPr>
            <p:cNvPr id="52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3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4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5" name="object 5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6" name="组合 55"/>
          <p:cNvGrpSpPr/>
          <p:nvPr/>
        </p:nvGrpSpPr>
        <p:grpSpPr>
          <a:xfrm>
            <a:off x="1727200" y="1210945"/>
            <a:ext cx="5710555" cy="4210685"/>
            <a:chOff x="2663" y="1895"/>
            <a:chExt cx="8910" cy="6644"/>
          </a:xfrm>
        </p:grpSpPr>
        <p:sp>
          <p:nvSpPr>
            <p:cNvPr id="57" name="object 2"/>
            <p:cNvSpPr/>
            <p:nvPr/>
          </p:nvSpPr>
          <p:spPr>
            <a:xfrm>
              <a:off x="2663" y="1895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8" name="object 3"/>
            <p:cNvSpPr/>
            <p:nvPr/>
          </p:nvSpPr>
          <p:spPr>
            <a:xfrm>
              <a:off x="6935" y="3451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9" name="object 4"/>
            <p:cNvSpPr/>
            <p:nvPr/>
          </p:nvSpPr>
          <p:spPr>
            <a:xfrm>
              <a:off x="6135" y="6180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0" name="object 5"/>
            <p:cNvSpPr/>
            <p:nvPr/>
          </p:nvSpPr>
          <p:spPr>
            <a:xfrm>
              <a:off x="7784" y="3423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1" name="object 6"/>
            <p:cNvSpPr/>
            <p:nvPr/>
          </p:nvSpPr>
          <p:spPr>
            <a:xfrm>
              <a:off x="5229" y="6469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2" name="object 7"/>
            <p:cNvSpPr/>
            <p:nvPr/>
          </p:nvSpPr>
          <p:spPr>
            <a:xfrm>
              <a:off x="4800" y="3319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3" name="组合 62"/>
          <p:cNvGrpSpPr/>
          <p:nvPr/>
        </p:nvGrpSpPr>
        <p:grpSpPr>
          <a:xfrm>
            <a:off x="1691005" y="1203325"/>
            <a:ext cx="5747385" cy="4218305"/>
            <a:chOff x="2663" y="1782"/>
            <a:chExt cx="8910" cy="6644"/>
          </a:xfrm>
        </p:grpSpPr>
        <p:sp>
          <p:nvSpPr>
            <p:cNvPr id="64" name="object 2"/>
            <p:cNvSpPr/>
            <p:nvPr/>
          </p:nvSpPr>
          <p:spPr>
            <a:xfrm>
              <a:off x="2663" y="1782"/>
              <a:ext cx="8910" cy="66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5" name="object 3"/>
            <p:cNvSpPr/>
            <p:nvPr/>
          </p:nvSpPr>
          <p:spPr>
            <a:xfrm>
              <a:off x="7784" y="3310"/>
              <a:ext cx="314" cy="3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6" name="object 4"/>
            <p:cNvSpPr/>
            <p:nvPr/>
          </p:nvSpPr>
          <p:spPr>
            <a:xfrm>
              <a:off x="5229" y="6356"/>
              <a:ext cx="314" cy="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5"/>
            <p:cNvSpPr/>
            <p:nvPr/>
          </p:nvSpPr>
          <p:spPr>
            <a:xfrm>
              <a:off x="4800" y="3206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0.1 Kmean</a:t>
            </a:r>
            <a:endParaRPr lang="en-US" dirty="0" smtClean="0"/>
          </a:p>
        </p:txBody>
      </p:sp>
      <p:grpSp>
        <p:nvGrpSpPr>
          <p:cNvPr id="63" name="组合 62"/>
          <p:cNvGrpSpPr/>
          <p:nvPr/>
        </p:nvGrpSpPr>
        <p:grpSpPr>
          <a:xfrm>
            <a:off x="1978660" y="1067435"/>
            <a:ext cx="4210685" cy="2331085"/>
            <a:chOff x="2663" y="1782"/>
            <a:chExt cx="8910" cy="6644"/>
          </a:xfrm>
        </p:grpSpPr>
        <p:sp>
          <p:nvSpPr>
            <p:cNvPr id="64" name="object 2"/>
            <p:cNvSpPr/>
            <p:nvPr/>
          </p:nvSpPr>
          <p:spPr>
            <a:xfrm>
              <a:off x="2663" y="1782"/>
              <a:ext cx="8910" cy="664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5" name="object 3"/>
            <p:cNvSpPr/>
            <p:nvPr/>
          </p:nvSpPr>
          <p:spPr>
            <a:xfrm>
              <a:off x="7784" y="3310"/>
              <a:ext cx="314" cy="3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6" name="object 4"/>
            <p:cNvSpPr/>
            <p:nvPr/>
          </p:nvSpPr>
          <p:spPr>
            <a:xfrm>
              <a:off x="5229" y="6356"/>
              <a:ext cx="314" cy="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5"/>
            <p:cNvSpPr/>
            <p:nvPr/>
          </p:nvSpPr>
          <p:spPr>
            <a:xfrm>
              <a:off x="4800" y="3206"/>
              <a:ext cx="848" cy="902"/>
            </a:xfrm>
            <a:custGeom>
              <a:avLst/>
              <a:gdLst/>
              <a:ahLst/>
              <a:cxnLst/>
              <a:rect l="l" t="t" r="r" b="b"/>
              <a:pathLst>
                <a:path w="538479" h="572769">
                  <a:moveTo>
                    <a:pt x="0" y="0"/>
                  </a:moveTo>
                  <a:lnTo>
                    <a:pt x="537904" y="0"/>
                  </a:lnTo>
                  <a:lnTo>
                    <a:pt x="537904" y="572422"/>
                  </a:lnTo>
                  <a:lnTo>
                    <a:pt x="0" y="57242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4" name="文本框 3"/>
          <p:cNvSpPr txBox="1"/>
          <p:nvPr/>
        </p:nvSpPr>
        <p:spPr>
          <a:xfrm>
            <a:off x="1012825" y="3491230"/>
            <a:ext cx="6576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随机生成</a:t>
            </a:r>
            <a:r>
              <a:rPr lang="en-US" altLang="zh-CN"/>
              <a:t>k</a:t>
            </a:r>
            <a:r>
              <a:rPr lang="zh-CN" altLang="en-US"/>
              <a:t>个中心点</a:t>
            </a:r>
            <a:r>
              <a:rPr lang="en-US" altLang="zh-CN"/>
              <a:t>A1~Ak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计算每个样本距离中心点</a:t>
            </a:r>
            <a:r>
              <a:rPr lang="en-US" altLang="zh-CN"/>
              <a:t>A1~Ak</a:t>
            </a:r>
            <a:r>
              <a:rPr lang="zh-CN" altLang="en-US"/>
              <a:t>的距离得到</a:t>
            </a:r>
            <a:r>
              <a:rPr lang="en-US" altLang="zh-CN"/>
              <a:t>D1~Dk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对每个样本，选取</a:t>
            </a:r>
            <a:r>
              <a:rPr lang="en-US" altLang="zh-CN"/>
              <a:t>D1~Dk</a:t>
            </a:r>
            <a:r>
              <a:rPr lang="zh-CN" altLang="en-US"/>
              <a:t>中最小值对应的中心点，并用该中心点对该样本进行标记；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对每个中心点，将被标记为该中心点的样本，在各个维度上取均值，生成一个均值样本，并用该均值样本更新该中心点；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循环</a:t>
            </a:r>
            <a:r>
              <a:rPr lang="en-US" altLang="zh-CN"/>
              <a:t>2,3,4</a:t>
            </a:r>
            <a:r>
              <a:rPr lang="zh-CN" altLang="en-US"/>
              <a:t>步骤，直到这样一次循环：在本次循环中没有任何一个样本点的中心标记点被修改；</a:t>
            </a:r>
            <a:endParaRPr lang="zh-CN" altLang="en-US"/>
          </a:p>
          <a:p>
            <a:r>
              <a:rPr lang="zh-CN" altLang="en-US"/>
              <a:t>聚类完成！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0.1 Kmean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96215" y="4826000"/>
            <a:ext cx="657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3215" y="1365250"/>
            <a:ext cx="6576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Kmean++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随机选取一个样本作为聚类中心</a:t>
            </a:r>
            <a:r>
              <a:rPr lang="en-US" altLang="zh-CN"/>
              <a:t>k1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 选取样本中距离</a:t>
            </a:r>
            <a:r>
              <a:rPr lang="en-US" altLang="zh-CN"/>
              <a:t>k1</a:t>
            </a:r>
            <a:r>
              <a:rPr lang="zh-CN" altLang="en-US"/>
              <a:t>最远的样本作为第二个中心</a:t>
            </a:r>
            <a:r>
              <a:rPr lang="en-US" altLang="zh-CN"/>
              <a:t>k2;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如果要求的聚类中心总数</a:t>
            </a:r>
            <a:r>
              <a:rPr lang="en-US" altLang="zh-CN"/>
              <a:t>K</a:t>
            </a:r>
            <a:r>
              <a:rPr lang="zh-CN" altLang="en-US"/>
              <a:t>大于</a:t>
            </a:r>
            <a:r>
              <a:rPr lang="en-US" altLang="zh-CN"/>
              <a:t>2</a:t>
            </a:r>
            <a:r>
              <a:rPr lang="zh-CN" altLang="en-US"/>
              <a:t>，那么进入</a:t>
            </a:r>
            <a:r>
              <a:rPr lang="en-US" altLang="zh-CN"/>
              <a:t>for</a:t>
            </a:r>
            <a:r>
              <a:rPr lang="zh-CN" altLang="en-US"/>
              <a:t>循环；</a:t>
            </a:r>
            <a:endParaRPr lang="zh-CN" altLang="en-US"/>
          </a:p>
          <a:p>
            <a:r>
              <a:rPr lang="en-US" altLang="zh-CN"/>
              <a:t>3.1  for</a:t>
            </a:r>
            <a:r>
              <a:rPr lang="zh-CN" altLang="en-US"/>
              <a:t>循环遍历剩余中心，从</a:t>
            </a:r>
            <a:r>
              <a:rPr lang="en-US" altLang="zh-CN"/>
              <a:t>2</a:t>
            </a:r>
            <a:r>
              <a:rPr lang="zh-CN" altLang="en-US"/>
              <a:t>遍历到</a:t>
            </a:r>
            <a:r>
              <a:rPr lang="en-US" altLang="zh-CN"/>
              <a:t>K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3.1.1  for</a:t>
            </a:r>
            <a:r>
              <a:rPr lang="zh-CN" altLang="en-US"/>
              <a:t>循环遍历所有样本点；</a:t>
            </a:r>
            <a:endParaRPr lang="zh-CN" altLang="en-US"/>
          </a:p>
          <a:p>
            <a:r>
              <a:rPr lang="en-US" altLang="zh-CN"/>
              <a:t>3.1.1.1  </a:t>
            </a:r>
            <a:r>
              <a:rPr lang="zh-CN" altLang="en-US"/>
              <a:t>计算</a:t>
            </a:r>
            <a:r>
              <a:rPr lang="en-US" altLang="zh-CN"/>
              <a:t>i</a:t>
            </a:r>
            <a:r>
              <a:rPr lang="zh-CN" altLang="en-US"/>
              <a:t>个样本距离已有中心（多个）的距离，选取最小值，并保存于</a:t>
            </a:r>
            <a:r>
              <a:rPr lang="en-US" altLang="zh-CN"/>
              <a:t>List</a:t>
            </a:r>
            <a:r>
              <a:rPr lang="zh-CN" altLang="en-US"/>
              <a:t>中；</a:t>
            </a:r>
            <a:endParaRPr lang="zh-CN" altLang="en-US"/>
          </a:p>
          <a:p>
            <a:r>
              <a:rPr lang="en-US" altLang="zh-CN"/>
              <a:t>3.1.2  </a:t>
            </a:r>
            <a:r>
              <a:rPr lang="zh-CN" altLang="en-US"/>
              <a:t>选取</a:t>
            </a:r>
            <a:r>
              <a:rPr lang="en-US" altLang="zh-CN"/>
              <a:t>List</a:t>
            </a:r>
            <a:r>
              <a:rPr lang="zh-CN" altLang="en-US"/>
              <a:t>中最大值所对应的样本，并将其作为新增中心点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Kmean||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0.2 PCA</a:t>
            </a:r>
            <a:endParaRPr lang="en-US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2094865" y="788670"/>
            <a:ext cx="3811270" cy="3065780"/>
            <a:chOff x="226" y="2831"/>
            <a:chExt cx="7080" cy="5908"/>
          </a:xfrm>
        </p:grpSpPr>
        <p:sp>
          <p:nvSpPr>
            <p:cNvPr id="22" name="object 2"/>
            <p:cNvSpPr/>
            <p:nvPr/>
          </p:nvSpPr>
          <p:spPr>
            <a:xfrm>
              <a:off x="4111" y="3309"/>
              <a:ext cx="186" cy="1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3" name="object 4"/>
            <p:cNvSpPr/>
            <p:nvPr/>
          </p:nvSpPr>
          <p:spPr>
            <a:xfrm>
              <a:off x="4807" y="5155"/>
              <a:ext cx="272" cy="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4" name="object 5"/>
            <p:cNvSpPr/>
            <p:nvPr/>
          </p:nvSpPr>
          <p:spPr>
            <a:xfrm>
              <a:off x="5818" y="3997"/>
              <a:ext cx="272" cy="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5" name="object 6"/>
            <p:cNvSpPr/>
            <p:nvPr/>
          </p:nvSpPr>
          <p:spPr>
            <a:xfrm>
              <a:off x="5706" y="4876"/>
              <a:ext cx="272" cy="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6" name="object 9"/>
            <p:cNvSpPr/>
            <p:nvPr/>
          </p:nvSpPr>
          <p:spPr>
            <a:xfrm>
              <a:off x="4372" y="3010"/>
              <a:ext cx="189" cy="2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7" name="object 23"/>
            <p:cNvSpPr/>
            <p:nvPr/>
          </p:nvSpPr>
          <p:spPr>
            <a:xfrm>
              <a:off x="226" y="2831"/>
              <a:ext cx="7081" cy="5908"/>
            </a:xfrm>
            <a:custGeom>
              <a:avLst/>
              <a:gdLst/>
              <a:ahLst/>
              <a:cxnLst/>
              <a:rect l="l" t="t" r="r" b="b"/>
              <a:pathLst>
                <a:path w="4496435" h="3751579">
                  <a:moveTo>
                    <a:pt x="0" y="3751465"/>
                  </a:moveTo>
                  <a:lnTo>
                    <a:pt x="4495803" y="3751465"/>
                  </a:lnTo>
                  <a:lnTo>
                    <a:pt x="4495803" y="0"/>
                  </a:lnTo>
                  <a:lnTo>
                    <a:pt x="0" y="0"/>
                  </a:lnTo>
                  <a:lnTo>
                    <a:pt x="0" y="3751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4"/>
            <p:cNvSpPr/>
            <p:nvPr/>
          </p:nvSpPr>
          <p:spPr>
            <a:xfrm>
              <a:off x="2169" y="7274"/>
              <a:ext cx="398" cy="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29" name="object 25"/>
            <p:cNvSpPr/>
            <p:nvPr/>
          </p:nvSpPr>
          <p:spPr>
            <a:xfrm>
              <a:off x="5571" y="7211"/>
              <a:ext cx="408" cy="2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0" name="object 26"/>
            <p:cNvSpPr/>
            <p:nvPr/>
          </p:nvSpPr>
          <p:spPr>
            <a:xfrm>
              <a:off x="672" y="4381"/>
              <a:ext cx="412" cy="2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1" name="object 27"/>
            <p:cNvSpPr/>
            <p:nvPr/>
          </p:nvSpPr>
          <p:spPr>
            <a:xfrm>
              <a:off x="567" y="3372"/>
              <a:ext cx="6577" cy="48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2" name="object 29"/>
            <p:cNvSpPr/>
            <p:nvPr/>
          </p:nvSpPr>
          <p:spPr>
            <a:xfrm>
              <a:off x="5453" y="7252"/>
              <a:ext cx="328" cy="2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3" name="object 30"/>
            <p:cNvSpPr/>
            <p:nvPr/>
          </p:nvSpPr>
          <p:spPr>
            <a:xfrm>
              <a:off x="2239" y="7342"/>
              <a:ext cx="360" cy="2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34" name="object 31"/>
            <p:cNvSpPr/>
            <p:nvPr/>
          </p:nvSpPr>
          <p:spPr>
            <a:xfrm>
              <a:off x="826" y="5454"/>
              <a:ext cx="363" cy="2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3892" y="5036"/>
              <a:ext cx="1267" cy="1157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 flipH="1">
              <a:off x="2891" y="5059"/>
              <a:ext cx="1021" cy="1021"/>
            </a:xfrm>
            <a:prstGeom prst="straightConnector1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47" name="对象 -2147482623"/>
            <p:cNvGraphicFramePr>
              <a:graphicFrameLocks noChangeAspect="1"/>
            </p:cNvGraphicFramePr>
            <p:nvPr/>
          </p:nvGraphicFramePr>
          <p:xfrm>
            <a:off x="4529" y="4812"/>
            <a:ext cx="837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29" y="4812"/>
                          <a:ext cx="837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-2147482623"/>
            <p:cNvGraphicFramePr>
              <a:graphicFrameLocks noChangeAspect="1"/>
            </p:cNvGraphicFramePr>
            <p:nvPr/>
          </p:nvGraphicFramePr>
          <p:xfrm>
            <a:off x="2680" y="4885"/>
            <a:ext cx="773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13" imgW="152400" imgH="215900" progId="Equation.KSEE3">
                    <p:embed/>
                  </p:oleObj>
                </mc:Choice>
                <mc:Fallback>
                  <p:oleObj name="" r:id="rId13" imgW="1524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80" y="4885"/>
                          <a:ext cx="773" cy="9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2254885" y="4156075"/>
            <a:ext cx="4646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数据均值归零化；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求协方差矩阵（方阵）；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求特征值和特征向量；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根据特征值选取特征向量；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用选取的特征向量对数据进行降维；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演示</Application>
  <PresentationFormat>全屏显示(4:3)</PresentationFormat>
  <Paragraphs>191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79</vt:i4>
      </vt:variant>
      <vt:variant>
        <vt:lpstr>幻灯片标题</vt:lpstr>
      </vt:variant>
      <vt:variant>
        <vt:i4>18</vt:i4>
      </vt:variant>
    </vt:vector>
  </HeadingPairs>
  <TitlesOfParts>
    <vt:vector size="121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Arial Unicode MS</vt:lpstr>
      <vt:lpstr>Calibri</vt:lpstr>
      <vt:lpstr>Calibri</vt:lpstr>
      <vt:lpstr>Wingdings</vt:lpstr>
      <vt:lpstr>Arial Black</vt:lpstr>
      <vt:lpstr>黑体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AI--量化交易</vt:lpstr>
      <vt:lpstr>主要内容</vt:lpstr>
      <vt:lpstr>0 算法解析</vt:lpstr>
      <vt:lpstr>0 算法解析</vt:lpstr>
      <vt:lpstr>0 算法解析</vt:lpstr>
      <vt:lpstr>0.1 Kmean</vt:lpstr>
      <vt:lpstr>0.1 Kmean</vt:lpstr>
      <vt:lpstr>0.1 Kmean</vt:lpstr>
      <vt:lpstr>0.2 PCA</vt:lpstr>
      <vt:lpstr>0.2 PCA</vt:lpstr>
      <vt:lpstr>0.2 PCA</vt:lpstr>
      <vt:lpstr>0.2 PCA</vt:lpstr>
      <vt:lpstr>0.3 NN</vt:lpstr>
      <vt:lpstr>0.3 NN</vt:lpstr>
      <vt:lpstr>0.3 NN</vt:lpstr>
      <vt:lpstr>0.3 NN</vt:lpstr>
      <vt:lpstr>0.3 NN</vt:lpstr>
      <vt:lpstr>The 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622</cp:revision>
  <dcterms:created xsi:type="dcterms:W3CDTF">2013-02-28T06:58:00Z</dcterms:created>
  <dcterms:modified xsi:type="dcterms:W3CDTF">2018-02-27T17:29:23Z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