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4"/>
  </p:handoutMasterIdLst>
  <p:sldIdLst>
    <p:sldId id="338" r:id="rId4"/>
    <p:sldId id="352" r:id="rId6"/>
    <p:sldId id="354" r:id="rId7"/>
    <p:sldId id="374" r:id="rId8"/>
    <p:sldId id="373" r:id="rId9"/>
    <p:sldId id="372" r:id="rId10"/>
    <p:sldId id="359" r:id="rId11"/>
    <p:sldId id="362" r:id="rId12"/>
    <p:sldId id="375" r:id="rId13"/>
    <p:sldId id="376" r:id="rId14"/>
    <p:sldId id="377" r:id="rId15"/>
    <p:sldId id="378" r:id="rId16"/>
    <p:sldId id="363" r:id="rId17"/>
    <p:sldId id="379" r:id="rId18"/>
    <p:sldId id="368" r:id="rId19"/>
    <p:sldId id="380" r:id="rId20"/>
    <p:sldId id="381" r:id="rId21"/>
    <p:sldId id="382" r:id="rId22"/>
    <p:sldId id="355" r:id="rId23"/>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38"/>
        <p:guide pos="2854"/>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4.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altLang="zh-CN" sz="3110" b="1" spc="360" dirty="0">
                <a:solidFill>
                  <a:schemeClr val="bg1"/>
                </a:solidFill>
                <a:uFillTx/>
                <a:latin typeface="+mj-ea"/>
                <a:ea typeface="+mj-ea"/>
                <a:cs typeface="+mn-ea"/>
                <a:sym typeface="+mn-lt"/>
              </a:rPr>
              <a:t>SVN</a:t>
            </a:r>
            <a:r>
              <a:rPr lang="zh-CN" altLang="en-US" sz="3110" b="1" spc="360" dirty="0">
                <a:solidFill>
                  <a:schemeClr val="bg1"/>
                </a:solidFill>
                <a:uFillTx/>
                <a:latin typeface="+mj-ea"/>
                <a:ea typeface="+mj-ea"/>
                <a:cs typeface="+mn-ea"/>
                <a:sym typeface="+mn-lt"/>
              </a:rPr>
              <a:t>使用简介</a:t>
            </a:r>
            <a:endParaRPr lang="zh-CN" altLang="en-US" sz="3115"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p:cNvSpPr>
          <p:nvPr/>
        </p:nvSpPr>
        <p:spPr>
          <a:xfrm>
            <a:off x="25400" y="992505"/>
            <a:ext cx="8229600" cy="4711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打开文件夹目录，可以看到如下图的文件夹结构：</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75945" y="1933575"/>
            <a:ext cx="7811770" cy="3112135"/>
          </a:xfrm>
          <a:prstGeom prst="rect">
            <a:avLst/>
          </a:prstGeom>
        </p:spPr>
      </p:pic>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上传</a:t>
            </a:r>
            <a:endParaRPr lang="zh-CN" altLang="en-US" sz="2110" b="1" dirty="0">
              <a:solidFill>
                <a:schemeClr val="bg1"/>
              </a:solidFill>
              <a:latin typeface="+mj-ea"/>
              <a:ea typeface="+mj-ea"/>
              <a:sym typeface="+mn-ea"/>
            </a:endParaRPr>
          </a:p>
        </p:txBody>
      </p:sp>
      <p:pic>
        <p:nvPicPr>
          <p:cNvPr id="3" name="图片 2" descr="110508_1648_TortoiseSVN1"/>
          <p:cNvPicPr>
            <a:picLocks noChangeAspect="1"/>
          </p:cNvPicPr>
          <p:nvPr/>
        </p:nvPicPr>
        <p:blipFill>
          <a:blip r:embed="rId1"/>
          <a:stretch>
            <a:fillRect/>
          </a:stretch>
        </p:blipFill>
        <p:spPr>
          <a:xfrm>
            <a:off x="4222115" y="1105535"/>
            <a:ext cx="4853940" cy="2301875"/>
          </a:xfrm>
          <a:prstGeom prst="rect">
            <a:avLst/>
          </a:prstGeom>
        </p:spPr>
      </p:pic>
      <p:sp>
        <p:nvSpPr>
          <p:cNvPr id="6" name="内容占位符 35"/>
          <p:cNvSpPr>
            <a:spLocks noGrp="1"/>
          </p:cNvSpPr>
          <p:nvPr/>
        </p:nvSpPr>
        <p:spPr>
          <a:xfrm>
            <a:off x="-20320" y="855980"/>
            <a:ext cx="4379595" cy="32105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从本地上传到服务器：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文件</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4465320" y="3533775"/>
            <a:ext cx="4573270" cy="3248660"/>
          </a:xfrm>
          <a:prstGeom prst="rect">
            <a:avLst/>
          </a:prstGeom>
        </p:spPr>
      </p:pic>
      <p:pic>
        <p:nvPicPr>
          <p:cNvPr id="2" name="图片 1"/>
          <p:cNvPicPr>
            <a:picLocks noChangeAspect="1"/>
          </p:cNvPicPr>
          <p:nvPr/>
        </p:nvPicPr>
        <p:blipFill>
          <a:blip r:embed="rId3"/>
          <a:stretch>
            <a:fillRect/>
          </a:stretch>
        </p:blipFill>
        <p:spPr>
          <a:xfrm>
            <a:off x="-20320" y="3792855"/>
            <a:ext cx="4429125" cy="3067050"/>
          </a:xfrm>
          <a:prstGeom prst="rect">
            <a:avLst/>
          </a:prstGeom>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修改</a:t>
            </a:r>
            <a:endParaRPr lang="zh-CN" altLang="en-US" sz="2110" b="1" dirty="0">
              <a:solidFill>
                <a:schemeClr val="bg1"/>
              </a:solidFill>
              <a:latin typeface="+mj-ea"/>
              <a:ea typeface="+mj-ea"/>
              <a:sym typeface="+mn-ea"/>
            </a:endParaRPr>
          </a:p>
        </p:txBody>
      </p:sp>
      <p:pic>
        <p:nvPicPr>
          <p:cNvPr id="4" name="图片 3"/>
          <p:cNvPicPr>
            <a:picLocks noChangeAspect="1"/>
          </p:cNvPicPr>
          <p:nvPr/>
        </p:nvPicPr>
        <p:blipFill>
          <a:blip r:embed="rId1"/>
          <a:stretch>
            <a:fillRect/>
          </a:stretch>
        </p:blipFill>
        <p:spPr>
          <a:xfrm>
            <a:off x="4325620" y="910590"/>
            <a:ext cx="4797425" cy="2663825"/>
          </a:xfrm>
          <a:prstGeom prst="rect">
            <a:avLst/>
          </a:prstGeom>
        </p:spPr>
      </p:pic>
      <p:sp>
        <p:nvSpPr>
          <p:cNvPr id="5" name="文本框 4"/>
          <p:cNvSpPr txBox="1"/>
          <p:nvPr/>
        </p:nvSpPr>
        <p:spPr>
          <a:xfrm>
            <a:off x="104140" y="1014730"/>
            <a:ext cx="4040505" cy="3846195"/>
          </a:xfrm>
          <a:prstGeom prst="rect">
            <a:avLst/>
          </a:prstGeom>
          <a:noFill/>
        </p:spPr>
        <p:txBody>
          <a:bodyPr wrap="square" rtlCol="0" anchor="t">
            <a:spAutoFit/>
          </a:bodyPr>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将本地修改上传到服务器：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右键单击修改文件所在目录，选</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“SVN </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弹出对话框，显示提交的修改内容；</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indent="0" algn="l">
              <a:buFont typeface="Wingdings" panose="05000000000000000000" charset="0"/>
              <a:buNone/>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注意：提交源代码到服务器时，一定确保本机的代码是最新版本，否则可能提交失败，或者造成版本冲突。</a:t>
            </a:r>
            <a:endParaRPr lang="zh-CN" altLang="en-US" sz="2000"/>
          </a:p>
        </p:txBody>
      </p:sp>
      <p:pic>
        <p:nvPicPr>
          <p:cNvPr id="9" name="图片 8"/>
          <p:cNvPicPr>
            <a:picLocks noChangeAspect="1"/>
          </p:cNvPicPr>
          <p:nvPr/>
        </p:nvPicPr>
        <p:blipFill>
          <a:blip r:embed="rId2"/>
          <a:stretch>
            <a:fillRect/>
          </a:stretch>
        </p:blipFill>
        <p:spPr>
          <a:xfrm>
            <a:off x="4324985" y="3679190"/>
            <a:ext cx="4798060" cy="3128010"/>
          </a:xfrm>
          <a:prstGeom prst="rect">
            <a:avLst/>
          </a:prstGeom>
        </p:spPr>
      </p:pic>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7" name="淘宝网Chenying0907出品 2"/>
          <p:cNvSpPr/>
          <p:nvPr/>
        </p:nvSpPr>
        <p:spPr>
          <a:xfrm>
            <a:off x="4535720" y="2695953"/>
            <a:ext cx="2735580" cy="706755"/>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登录服务器</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sz="2110" b="1" dirty="0">
                <a:solidFill>
                  <a:schemeClr val="bg1"/>
                </a:solidFill>
                <a:latin typeface="+mj-ea"/>
                <a:ea typeface="+mj-ea"/>
                <a:sym typeface="+mn-ea"/>
              </a:rPr>
              <a:t>登录服务器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鼠标置于文件夹上</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内（空白处）；</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TortoiseSVN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版本库浏览器</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输入服务器地址，确定；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登入服务器，进行操作；</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934460" y="1279525"/>
            <a:ext cx="4446905" cy="3535680"/>
          </a:xfrm>
          <a:prstGeom prst="rect">
            <a:avLst/>
          </a:prstGeom>
        </p:spPr>
      </p:pic>
      <p:pic>
        <p:nvPicPr>
          <p:cNvPr id="2" name="图片 1"/>
          <p:cNvPicPr>
            <a:picLocks noChangeAspect="1"/>
          </p:cNvPicPr>
          <p:nvPr/>
        </p:nvPicPr>
        <p:blipFill>
          <a:blip r:embed="rId2"/>
          <a:stretch>
            <a:fillRect/>
          </a:stretch>
        </p:blipFill>
        <p:spPr>
          <a:xfrm>
            <a:off x="3862705" y="4886960"/>
            <a:ext cx="5052695" cy="1739265"/>
          </a:xfrm>
          <a:prstGeom prst="rect">
            <a:avLst/>
          </a:prstGeom>
        </p:spPr>
      </p:pic>
      <p:pic>
        <p:nvPicPr>
          <p:cNvPr id="6" name="图片 5"/>
          <p:cNvPicPr>
            <a:picLocks noChangeAspect="1"/>
          </p:cNvPicPr>
          <p:nvPr/>
        </p:nvPicPr>
        <p:blipFill>
          <a:blip r:embed="rId3"/>
          <a:stretch>
            <a:fillRect/>
          </a:stretch>
        </p:blipFill>
        <p:spPr>
          <a:xfrm>
            <a:off x="196850" y="3494405"/>
            <a:ext cx="3495040" cy="3333115"/>
          </a:xfrm>
          <a:prstGeom prst="rect">
            <a:avLst/>
          </a:prstGeom>
        </p:spPr>
      </p:pic>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服务器地址：https://qtmturi150/svn/qtmturi_01/003办公日常/</a:t>
            </a:r>
            <a:endParaRPr lang="zh-CN" altLang="en-US">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4" name="淘宝网Chenying0907出品 2"/>
          <p:cNvSpPr/>
          <p:nvPr/>
        </p:nvSpPr>
        <p:spPr>
          <a:xfrm>
            <a:off x="426330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管理及权限</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2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4" name="文本框 3"/>
          <p:cNvSpPr txBox="1"/>
          <p:nvPr/>
        </p:nvSpPr>
        <p:spPr>
          <a:xfrm>
            <a:off x="211455" y="961390"/>
            <a:ext cx="4648835" cy="6280150"/>
          </a:xfrm>
          <a:prstGeom prst="rect">
            <a:avLst/>
          </a:prstGeom>
          <a:noFill/>
        </p:spPr>
        <p:txBody>
          <a:bodyPr wrap="square" rtlCol="0">
            <a:spAutoFit/>
          </a:bodyPr>
          <a:p>
            <a:pPr marL="457200" indent="-457200">
              <a:buFont typeface="+mj-lt"/>
              <a:buAutoNum type="arabicPeriod"/>
            </a:pPr>
            <a:r>
              <a:rPr lang="en-US" altLang="zh-CN">
                <a:latin typeface="宋体" panose="02010600030101010101" pitchFamily="2" charset="-122"/>
                <a:ea typeface="宋体" panose="02010600030101010101" pitchFamily="2" charset="-122"/>
              </a:rPr>
              <a:t>qtmturi_01</a:t>
            </a:r>
            <a:r>
              <a:rPr lang="zh-CN" altLang="en-US">
                <a:latin typeface="宋体" panose="02010600030101010101" pitchFamily="2" charset="-122"/>
                <a:ea typeface="宋体" panose="02010600030101010101" pitchFamily="2" charset="-122"/>
              </a:rPr>
              <a:t>：综合文件</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qtmturi_02</a:t>
            </a:r>
            <a:r>
              <a:rPr lang="zh-CN" altLang="en-US">
                <a:latin typeface="宋体" panose="02010600030101010101" pitchFamily="2" charset="-122"/>
                <a:ea typeface="宋体" panose="02010600030101010101" pitchFamily="2" charset="-122"/>
              </a:rPr>
              <a:t>：项目文件</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indent="0">
              <a:buFont typeface="+mj-lt"/>
              <a:buNone/>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qtmturi_03</a:t>
            </a:r>
            <a:r>
              <a:rPr lang="zh-CN" altLang="en-US">
                <a:latin typeface="宋体" panose="02010600030101010101" pitchFamily="2" charset="-122"/>
                <a:ea typeface="宋体" panose="02010600030101010101" pitchFamily="2" charset="-122"/>
              </a:rPr>
              <a:t>：备用</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en-US" altLang="zh-CN">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716280" y="4022090"/>
            <a:ext cx="3323590" cy="2314575"/>
          </a:xfrm>
          <a:prstGeom prst="rect">
            <a:avLst/>
          </a:prstGeom>
        </p:spPr>
      </p:pic>
      <p:pic>
        <p:nvPicPr>
          <p:cNvPr id="8" name="图片 7"/>
          <p:cNvPicPr>
            <a:picLocks noChangeAspect="1"/>
          </p:cNvPicPr>
          <p:nvPr/>
        </p:nvPicPr>
        <p:blipFill>
          <a:blip r:embed="rId3"/>
          <a:stretch>
            <a:fillRect/>
          </a:stretch>
        </p:blipFill>
        <p:spPr>
          <a:xfrm>
            <a:off x="716280" y="1527175"/>
            <a:ext cx="2253615" cy="2060575"/>
          </a:xfrm>
          <a:prstGeom prst="rect">
            <a:avLst/>
          </a:prstGeom>
        </p:spPr>
      </p:pic>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2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5" name="文本框 4"/>
          <p:cNvSpPr txBox="1"/>
          <p:nvPr/>
        </p:nvSpPr>
        <p:spPr>
          <a:xfrm>
            <a:off x="145415" y="1066165"/>
            <a:ext cx="4786630" cy="742315"/>
          </a:xfrm>
          <a:prstGeom prst="rect">
            <a:avLst/>
          </a:prstGeom>
          <a:noFill/>
        </p:spPr>
        <p:txBody>
          <a:bodyPr wrap="square" rtlCol="0">
            <a:spAutoFit/>
          </a:bodyPr>
          <a:p>
            <a:r>
              <a:rPr lang="zh-CN" altLang="en-US"/>
              <a:t>权限：</a:t>
            </a:r>
            <a:endParaRPr lang="zh-CN" altLang="en-US"/>
          </a:p>
          <a:p>
            <a:endParaRPr lang="zh-CN" altLang="en-US"/>
          </a:p>
        </p:txBody>
      </p:sp>
      <p:pic>
        <p:nvPicPr>
          <p:cNvPr id="6" name="图片 5"/>
          <p:cNvPicPr>
            <a:picLocks noChangeAspect="1"/>
          </p:cNvPicPr>
          <p:nvPr/>
        </p:nvPicPr>
        <p:blipFill>
          <a:blip r:embed="rId2"/>
          <a:stretch>
            <a:fillRect/>
          </a:stretch>
        </p:blipFill>
        <p:spPr>
          <a:xfrm>
            <a:off x="145415" y="2767330"/>
            <a:ext cx="4911725" cy="2642235"/>
          </a:xfrm>
          <a:prstGeom prst="rect">
            <a:avLst/>
          </a:prstGeom>
        </p:spPr>
      </p:pic>
      <p:sp>
        <p:nvSpPr>
          <p:cNvPr id="160" name=" 160"/>
          <p:cNvSpPr/>
          <p:nvPr/>
        </p:nvSpPr>
        <p:spPr>
          <a:xfrm rot="16500000" flipV="1">
            <a:off x="3941445" y="971550"/>
            <a:ext cx="906145" cy="282257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2 SVN</a:t>
            </a:r>
            <a:r>
              <a:rPr lang="zh-CN" altLang="en-US" sz="2110" b="1" dirty="0">
                <a:solidFill>
                  <a:schemeClr val="bg1"/>
                </a:solidFill>
                <a:latin typeface="+mj-ea"/>
                <a:ea typeface="+mj-ea"/>
                <a:sym typeface="+mn-ea"/>
              </a:rPr>
              <a:t>组织及权限</a:t>
            </a:r>
            <a:endParaRPr lang="zh-CN" altLang="en-US"/>
          </a:p>
        </p:txBody>
      </p:sp>
      <p:sp>
        <p:nvSpPr>
          <p:cNvPr id="5" name="文本框 4"/>
          <p:cNvSpPr txBox="1"/>
          <p:nvPr/>
        </p:nvSpPr>
        <p:spPr>
          <a:xfrm>
            <a:off x="145415" y="1066165"/>
            <a:ext cx="4786630" cy="742315"/>
          </a:xfrm>
          <a:prstGeom prst="rect">
            <a:avLst/>
          </a:prstGeom>
          <a:noFill/>
        </p:spPr>
        <p:txBody>
          <a:bodyPr wrap="square" rtlCol="0">
            <a:spAutoFit/>
          </a:bodyPr>
          <a:p>
            <a:r>
              <a:rPr lang="zh-CN" altLang="en-US"/>
              <a:t>权限申请格式：</a:t>
            </a:r>
            <a:endParaRPr lang="zh-CN" altLang="en-US"/>
          </a:p>
          <a:p>
            <a:endParaRPr lang="zh-CN" altLang="en-US"/>
          </a:p>
        </p:txBody>
      </p:sp>
      <p:graphicFrame>
        <p:nvGraphicFramePr>
          <p:cNvPr id="0" name="表格 -1"/>
          <p:cNvGraphicFramePr/>
          <p:nvPr/>
        </p:nvGraphicFramePr>
        <p:xfrm>
          <a:off x="144780" y="1803400"/>
          <a:ext cx="8859520" cy="3727450"/>
        </p:xfrm>
        <a:graphic>
          <a:graphicData uri="http://schemas.openxmlformats.org/drawingml/2006/table">
            <a:tbl>
              <a:tblPr firstRow="1" bandRow="1">
                <a:tableStyleId>{5C22544A-7EE6-4342-B048-85BDC9FD1C3A}</a:tableStyleId>
              </a:tblPr>
              <a:tblGrid>
                <a:gridCol w="567690"/>
                <a:gridCol w="2331085"/>
                <a:gridCol w="1536700"/>
                <a:gridCol w="1113155"/>
                <a:gridCol w="1126490"/>
                <a:gridCol w="1123950"/>
                <a:gridCol w="1060450"/>
              </a:tblGrid>
              <a:tr h="372745">
                <a:tc gridSpan="3">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目录结构</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张三</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李四</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72745">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一级目录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二级目录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只读权限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读写权限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只读权限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读写权限</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7274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001</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制度及公告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003</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办公日常</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qtmturi02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191550" y="2615943"/>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下载与安装</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336469" y="2549821"/>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57450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78593" y="2580486"/>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191550" y="4969268"/>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组织及权限</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34" name="淘宝网Chenying0907出品 4"/>
          <p:cNvSpPr/>
          <p:nvPr/>
        </p:nvSpPr>
        <p:spPr>
          <a:xfrm>
            <a:off x="3336469" y="3323898"/>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378593" y="3354563"/>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191550" y="3332604"/>
            <a:ext cx="3141980" cy="368300"/>
          </a:xfrm>
          <a:prstGeom prst="rect">
            <a:avLst/>
          </a:prstGeom>
        </p:spPr>
        <p:txBody>
          <a:bodyPr wrap="none">
            <a:spAutoFit/>
          </a:bodyPr>
          <a:lstStyle/>
          <a:p>
            <a:pPr algn="l"/>
            <a:r>
              <a:rPr lang="zh-CN" altLang="en-US" sz="1800" b="1" dirty="0">
                <a:latin typeface="+mj-ea"/>
                <a:ea typeface="+mj-ea"/>
                <a:sym typeface="+mn-ea"/>
              </a:rPr>
              <a:t>文件同步（下载</a:t>
            </a:r>
            <a:r>
              <a:rPr lang="en-US" altLang="zh-CN" sz="1800" b="1" dirty="0">
                <a:latin typeface="+mj-ea"/>
                <a:ea typeface="+mj-ea"/>
                <a:sym typeface="+mn-ea"/>
              </a:rPr>
              <a:t>/</a:t>
            </a:r>
            <a:r>
              <a:rPr lang="zh-CN" altLang="en-US" sz="1800" b="1" dirty="0">
                <a:latin typeface="+mj-ea"/>
                <a:ea typeface="+mj-ea"/>
                <a:sym typeface="+mn-ea"/>
              </a:rPr>
              <a:t>上传</a:t>
            </a:r>
            <a:r>
              <a:rPr lang="en-US" altLang="zh-CN" sz="1800" b="1" dirty="0">
                <a:latin typeface="+mj-ea"/>
                <a:ea typeface="+mj-ea"/>
                <a:sym typeface="+mn-ea"/>
              </a:rPr>
              <a:t>/</a:t>
            </a:r>
            <a:r>
              <a:rPr lang="zh-CN" altLang="en-US" sz="1800" b="1" dirty="0">
                <a:latin typeface="+mj-ea"/>
                <a:ea typeface="+mj-ea"/>
                <a:sym typeface="+mn-ea"/>
              </a:rPr>
              <a:t>修改）</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336469" y="4126904"/>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378593" y="4157570"/>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淘宝网Chenying0907出品 2"/>
          <p:cNvSpPr/>
          <p:nvPr/>
        </p:nvSpPr>
        <p:spPr>
          <a:xfrm>
            <a:off x="4191550" y="4160347"/>
            <a:ext cx="1325880" cy="368300"/>
          </a:xfrm>
          <a:prstGeom prst="rect">
            <a:avLst/>
          </a:prstGeom>
        </p:spPr>
        <p:txBody>
          <a:bodyPr wrap="none">
            <a:spAutoFit/>
          </a:bodyPr>
          <a:lstStyle/>
          <a:p>
            <a:pPr algn="l"/>
            <a:r>
              <a:rPr lang="zh-CN" altLang="en-US" sz="1800" b="1" dirty="0">
                <a:latin typeface="+mj-ea"/>
                <a:ea typeface="+mj-ea"/>
                <a:sym typeface="+mn-ea"/>
              </a:rPr>
              <a:t>登录服务器</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40" name="淘宝网Chenying0907出品 4"/>
          <p:cNvSpPr/>
          <p:nvPr/>
        </p:nvSpPr>
        <p:spPr>
          <a:xfrm>
            <a:off x="3336469" y="4966679"/>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78593" y="4997344"/>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grpSp>
        <p:nvGrpSpPr>
          <p:cNvPr id="2" name="组合 1"/>
          <p:cNvGrpSpPr/>
          <p:nvPr/>
        </p:nvGrpSpPr>
        <p:grpSpPr>
          <a:xfrm>
            <a:off x="3337104" y="1754544"/>
            <a:ext cx="1989911" cy="499913"/>
            <a:chOff x="5255" y="7848"/>
            <a:chExt cx="3134" cy="787"/>
          </a:xfrm>
        </p:grpSpPr>
        <p:sp>
          <p:nvSpPr>
            <p:cNvPr id="3" name="淘宝网Chenying0907出品 2"/>
            <p:cNvSpPr/>
            <p:nvPr/>
          </p:nvSpPr>
          <p:spPr>
            <a:xfrm>
              <a:off x="6602" y="7943"/>
              <a:ext cx="1787" cy="580"/>
            </a:xfrm>
            <a:prstGeom prst="rect">
              <a:avLst/>
            </a:prstGeom>
          </p:spPr>
          <p:txBody>
            <a:bodyPr wrap="none">
              <a:spAutoFit/>
            </a:bodyPr>
            <a:p>
              <a:pPr algn="l"/>
              <a:r>
                <a:rPr lang="en-US" altLang="zh-CN" sz="1800" b="1" dirty="0">
                  <a:latin typeface="+mj-ea"/>
                  <a:ea typeface="+mj-ea"/>
                </a:rPr>
                <a:t>SVN</a:t>
              </a:r>
              <a:r>
                <a:rPr lang="zh-CN" altLang="en-US" sz="1800" b="1" dirty="0">
                  <a:latin typeface="+mj-ea"/>
                  <a:ea typeface="+mj-ea"/>
                </a:rPr>
                <a:t>简介</a:t>
              </a:r>
              <a:endParaRPr lang="zh-CN" altLang="en-US" sz="1800" b="1" dirty="0">
                <a:latin typeface="+mj-ea"/>
                <a:ea typeface="+mj-ea"/>
              </a:endParaRPr>
            </a:p>
          </p:txBody>
        </p:sp>
        <p:sp>
          <p:nvSpPr>
            <p:cNvPr id="5" name="文本框 4"/>
            <p:cNvSpPr txBox="1"/>
            <p:nvPr/>
          </p:nvSpPr>
          <p:spPr>
            <a:xfrm>
              <a:off x="5322" y="7905"/>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4"/>
            <p:cNvSpPr/>
            <p:nvPr/>
          </p:nvSpPr>
          <p:spPr>
            <a:xfrm>
              <a:off x="5255" y="7848"/>
              <a:ext cx="930" cy="787"/>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22" y="7896"/>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0</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0</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197358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简介</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19424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简介</a:t>
            </a:r>
            <a:endParaRPr lang="zh-CN" altLang="en-US" sz="2800" dirty="0">
              <a:solidFill>
                <a:schemeClr val="bg1"/>
              </a:solidFill>
              <a:latin typeface="+mj-ea"/>
              <a:ea typeface="+mj-ea"/>
              <a:sym typeface="+mn-ea"/>
            </a:endParaRPr>
          </a:p>
        </p:txBody>
      </p:sp>
      <p:pic>
        <p:nvPicPr>
          <p:cNvPr id="4" name="图片 3" descr="1"/>
          <p:cNvPicPr>
            <a:picLocks noChangeAspect="1"/>
          </p:cNvPicPr>
          <p:nvPr/>
        </p:nvPicPr>
        <p:blipFill>
          <a:blip r:embed="rId1"/>
          <a:stretch>
            <a:fillRect/>
          </a:stretch>
        </p:blipFill>
        <p:spPr>
          <a:xfrm>
            <a:off x="2535555" y="2357120"/>
            <a:ext cx="3914140" cy="2828290"/>
          </a:xfrm>
          <a:prstGeom prst="rect">
            <a:avLst/>
          </a:prstGeom>
        </p:spPr>
      </p:pic>
      <p:sp>
        <p:nvSpPr>
          <p:cNvPr id="5" name="淘宝网Chenying0907出品 2"/>
          <p:cNvSpPr/>
          <p:nvPr/>
        </p:nvSpPr>
        <p:spPr>
          <a:xfrm>
            <a:off x="29760" y="979548"/>
            <a:ext cx="4500880" cy="398780"/>
          </a:xfrm>
          <a:prstGeom prst="rect">
            <a:avLst/>
          </a:prstGeom>
        </p:spPr>
        <p:txBody>
          <a:bodyPr wrap="none">
            <a:spAutoFit/>
          </a:bodyPr>
          <a:p>
            <a:pPr algn="l"/>
            <a:r>
              <a:rPr lang="zh-CN" altLang="en-US" sz="2000" dirty="0">
                <a:solidFill>
                  <a:schemeClr val="tx1"/>
                </a:solidFill>
                <a:latin typeface="+mj-ea"/>
                <a:ea typeface="+mj-ea"/>
                <a:sym typeface="+mn-ea"/>
              </a:rPr>
              <a:t>多人协同工作，共同完成一个大型任务</a:t>
            </a:r>
            <a:endParaRPr lang="zh-CN" altLang="en-US" sz="2000" dirty="0">
              <a:solidFill>
                <a:schemeClr val="tx1"/>
              </a:solidFill>
              <a:latin typeface="+mj-ea"/>
              <a:ea typeface="+mj-ea"/>
              <a:sym typeface="+mn-ea"/>
            </a:endParaRPr>
          </a:p>
        </p:txBody>
      </p:sp>
      <p:sp>
        <p:nvSpPr>
          <p:cNvPr id="6" name="文本框 5"/>
          <p:cNvSpPr txBox="1"/>
          <p:nvPr/>
        </p:nvSpPr>
        <p:spPr>
          <a:xfrm>
            <a:off x="2266315" y="4568825"/>
            <a:ext cx="1080770" cy="41656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p:txBody>
      </p:sp>
      <p:sp>
        <p:nvSpPr>
          <p:cNvPr id="7" name="文本框 6"/>
          <p:cNvSpPr txBox="1"/>
          <p:nvPr/>
        </p:nvSpPr>
        <p:spPr>
          <a:xfrm>
            <a:off x="3952240" y="5185410"/>
            <a:ext cx="1080770" cy="416560"/>
          </a:xfrm>
          <a:prstGeom prst="rect">
            <a:avLst/>
          </a:prstGeom>
          <a:noFill/>
        </p:spPr>
        <p:txBody>
          <a:bodyPr wrap="square" rtlCol="0">
            <a:spAutoFit/>
          </a:bodyPr>
          <a:p>
            <a:r>
              <a:rPr lang="zh-CN" altLang="en-US" b="1">
                <a:solidFill>
                  <a:schemeClr val="tx1"/>
                </a:solidFill>
              </a:rPr>
              <a:t>章节二</a:t>
            </a:r>
            <a:endParaRPr lang="en-US" altLang="zh-CN" b="1">
              <a:solidFill>
                <a:schemeClr val="tx1"/>
              </a:solidFill>
            </a:endParaRPr>
          </a:p>
        </p:txBody>
      </p:sp>
      <p:sp>
        <p:nvSpPr>
          <p:cNvPr id="8" name="文本框 7"/>
          <p:cNvSpPr txBox="1"/>
          <p:nvPr/>
        </p:nvSpPr>
        <p:spPr>
          <a:xfrm>
            <a:off x="5452745" y="4985385"/>
            <a:ext cx="1080770" cy="416560"/>
          </a:xfrm>
          <a:prstGeom prst="rect">
            <a:avLst/>
          </a:prstGeom>
          <a:noFill/>
        </p:spPr>
        <p:txBody>
          <a:bodyPr wrap="square" rtlCol="0">
            <a:spAutoFit/>
          </a:bodyPr>
          <a:p>
            <a:r>
              <a:rPr lang="zh-CN" altLang="en-US" b="1">
                <a:solidFill>
                  <a:schemeClr val="tx1"/>
                </a:solidFill>
              </a:rPr>
              <a:t>章节三</a:t>
            </a:r>
            <a:endParaRPr lang="zh-CN" altLang="en-US" b="1">
              <a:solidFill>
                <a:schemeClr val="tx1"/>
              </a:solidFill>
            </a:endParaRPr>
          </a:p>
        </p:txBody>
      </p:sp>
      <p:sp>
        <p:nvSpPr>
          <p:cNvPr id="9" name="文本框 8"/>
          <p:cNvSpPr txBox="1"/>
          <p:nvPr/>
        </p:nvSpPr>
        <p:spPr>
          <a:xfrm>
            <a:off x="5380990" y="1940560"/>
            <a:ext cx="1080770" cy="106807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a:p>
            <a:r>
              <a:rPr lang="zh-CN" altLang="en-US" b="1">
                <a:solidFill>
                  <a:schemeClr val="tx1"/>
                </a:solidFill>
              </a:rPr>
              <a:t>章节二</a:t>
            </a:r>
            <a:endParaRPr lang="zh-CN" altLang="en-US" b="1">
              <a:solidFill>
                <a:schemeClr val="tx1"/>
              </a:solidFill>
            </a:endParaRPr>
          </a:p>
          <a:p>
            <a:r>
              <a:rPr lang="zh-CN" altLang="en-US" b="1">
                <a:solidFill>
                  <a:schemeClr val="tx1"/>
                </a:solidFill>
              </a:rPr>
              <a:t>章节三</a:t>
            </a:r>
            <a:endParaRPr lang="zh-CN" altLang="en-US" b="1">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下载与安装</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nvSpPr>
        <p:spPr>
          <a:xfrm>
            <a:off x="-28575" y="932180"/>
            <a:ext cx="9360535" cy="9728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下载地址：</a:t>
            </a:r>
            <a:endParaRPr lang="zh-CN" altLang="en-US" sz="2400"/>
          </a:p>
          <a:p>
            <a:pPr marL="0" indent="0" algn="l">
              <a:buNone/>
            </a:pPr>
            <a:r>
              <a:rPr lang="zh-CN" altLang="en-US" sz="1800" b="1" dirty="0">
                <a:latin typeface="+mj-ea"/>
                <a:ea typeface="+mj-ea"/>
              </a:rPr>
              <a:t>https:\\192.168.3.150\ReadWritten\Tools\TortoiseSVN-1.9.7.27907-x64-zh_CN</a:t>
            </a:r>
            <a:endParaRPr lang="zh-CN" altLang="en-US" sz="2400"/>
          </a:p>
          <a:p>
            <a:pPr marL="0" indent="0" algn="l">
              <a:buNone/>
            </a:pPr>
            <a:endParaRPr lang="zh-CN" altLang="en-US" sz="2400"/>
          </a:p>
        </p:txBody>
      </p:sp>
      <p:pic>
        <p:nvPicPr>
          <p:cNvPr id="3" name="图片 2"/>
          <p:cNvPicPr>
            <a:picLocks noChangeAspect="1"/>
          </p:cNvPicPr>
          <p:nvPr/>
        </p:nvPicPr>
        <p:blipFill>
          <a:blip r:embed="rId1"/>
          <a:stretch>
            <a:fillRect/>
          </a:stretch>
        </p:blipFill>
        <p:spPr>
          <a:xfrm>
            <a:off x="114935" y="2007235"/>
            <a:ext cx="8868410" cy="4241165"/>
          </a:xfrm>
          <a:prstGeom prst="rect">
            <a:avLst/>
          </a:prstGeom>
        </p:spPr>
      </p:pic>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
        <p:nvSpPr>
          <p:cNvPr id="4" name="内容占位符 1"/>
          <p:cNvSpPr>
            <a:spLocks noGrp="1"/>
          </p:cNvSpPr>
          <p:nvPr/>
        </p:nvSpPr>
        <p:spPr>
          <a:xfrm>
            <a:off x="34925" y="1203960"/>
            <a:ext cx="9058910" cy="932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下载后一路</a:t>
            </a:r>
            <a:r>
              <a:rPr lang="zh-CN" altLang="en-US" sz="2400">
                <a:latin typeface="宋体" panose="02010600030101010101" pitchFamily="2" charset="-122"/>
                <a:ea typeface="宋体" panose="02010600030101010101" pitchFamily="2" charset="-122"/>
              </a:rPr>
              <a:t>next</a:t>
            </a:r>
            <a:r>
              <a:rPr lang="zh-CN" altLang="en-US" sz="2400"/>
              <a:t>即可完成安装，完成安装后以相同的方法安装汉化文件；</a:t>
            </a:r>
            <a:endParaRPr lang="zh-CN" altLang="en-US" sz="2400"/>
          </a:p>
        </p:txBody>
      </p:sp>
      <p:pic>
        <p:nvPicPr>
          <p:cNvPr id="5" name="图片 4"/>
          <p:cNvPicPr>
            <a:picLocks noChangeAspect="1"/>
          </p:cNvPicPr>
          <p:nvPr/>
        </p:nvPicPr>
        <p:blipFill>
          <a:blip r:embed="rId1"/>
          <a:stretch>
            <a:fillRect/>
          </a:stretch>
        </p:blipFill>
        <p:spPr>
          <a:xfrm>
            <a:off x="4578350" y="2365375"/>
            <a:ext cx="4515485" cy="3578860"/>
          </a:xfrm>
          <a:prstGeom prst="rect">
            <a:avLst/>
          </a:prstGeom>
        </p:spPr>
      </p:pic>
      <p:pic>
        <p:nvPicPr>
          <p:cNvPr id="6" name="图片 5"/>
          <p:cNvPicPr>
            <a:picLocks noChangeAspect="1"/>
          </p:cNvPicPr>
          <p:nvPr/>
        </p:nvPicPr>
        <p:blipFill>
          <a:blip r:embed="rId2"/>
          <a:stretch>
            <a:fillRect/>
          </a:stretch>
        </p:blipFill>
        <p:spPr>
          <a:xfrm>
            <a:off x="73660" y="2365375"/>
            <a:ext cx="4504690" cy="3578860"/>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淘宝网Chenying0907出品 2"/>
          <p:cNvSpPr/>
          <p:nvPr/>
        </p:nvSpPr>
        <p:spPr>
          <a:xfrm>
            <a:off x="4009305" y="2483228"/>
            <a:ext cx="3759200" cy="1322070"/>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文件同步</a:t>
            </a:r>
            <a:endParaRPr lang="zh-CN" altLang="en-US" sz="4000" b="1" dirty="0">
              <a:solidFill>
                <a:schemeClr val="bg1"/>
              </a:solidFill>
              <a:latin typeface="+mj-ea"/>
              <a:ea typeface="+mj-ea"/>
              <a:sym typeface="+mn-ea"/>
            </a:endParaRPr>
          </a:p>
          <a:p>
            <a:pPr marL="0" indent="0" algn="ctr">
              <a:buNone/>
            </a:pPr>
            <a:r>
              <a:rPr lang="zh-CN" altLang="en-US" sz="4000" b="1" i="1" dirty="0">
                <a:solidFill>
                  <a:srgbClr val="0070C0"/>
                </a:solidFill>
                <a:latin typeface="+mj-ea"/>
                <a:ea typeface="+mj-ea"/>
                <a:sym typeface="+mn-ea"/>
              </a:rPr>
              <a:t>下载</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上传</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修改</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5016500" y="927735"/>
            <a:ext cx="3975735" cy="3068320"/>
          </a:xfrm>
          <a:prstGeom prst="rect">
            <a:avLst/>
          </a:prstGeom>
        </p:spPr>
      </p:pic>
      <p:sp>
        <p:nvSpPr>
          <p:cNvPr id="4" name="内容占位符 35"/>
          <p:cNvSpPr>
            <a:spLocks noGrp="1"/>
          </p:cNvSpPr>
          <p:nvPr/>
        </p:nvSpPr>
        <p:spPr>
          <a:xfrm>
            <a:off x="-20320" y="855980"/>
            <a:ext cx="4379595" cy="54349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从服务器上下载到本地：</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r>
              <a:rPr lang="zh-CN" altLang="en-US" sz="1600" dirty="0">
                <a:solidFill>
                  <a:srgbClr val="FF0000"/>
                </a:solidFill>
                <a:latin typeface="微软雅黑" panose="020B0503020204020204" pitchFamily="34" charset="-122"/>
                <a:ea typeface="微软雅黑" panose="020B0503020204020204" pitchFamily="34" charset="-122"/>
                <a:sym typeface="+mn-ea"/>
              </a:rPr>
              <a:t>https://qtmturi150/svn/qtmturi_01/003办公日常/</a:t>
            </a:r>
            <a:endParaRPr lang="zh-CN" altLang="en-US" sz="1600" dirty="0">
              <a:solidFill>
                <a:srgbClr val="FF0000"/>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”CheckOut/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检出</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点击确定，开始下载；</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5015865" y="3996055"/>
            <a:ext cx="3976370" cy="2759075"/>
          </a:xfrm>
          <a:prstGeom prst="rect">
            <a:avLst/>
          </a:prstGeom>
        </p:spPr>
      </p:pic>
      <p:pic>
        <p:nvPicPr>
          <p:cNvPr id="7" name="图片 6"/>
          <p:cNvPicPr>
            <a:picLocks noChangeAspect="1"/>
          </p:cNvPicPr>
          <p:nvPr/>
        </p:nvPicPr>
        <p:blipFill>
          <a:blip r:embed="rId3"/>
          <a:stretch>
            <a:fillRect/>
          </a:stretch>
        </p:blipFill>
        <p:spPr>
          <a:xfrm>
            <a:off x="68580" y="3996055"/>
            <a:ext cx="4841240" cy="2759075"/>
          </a:xfrm>
          <a:prstGeom prst="rect">
            <a:avLst/>
          </a:prstGeom>
        </p:spPr>
      </p:pic>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Words>
  <Application>WPS 演示</Application>
  <PresentationFormat>宽屏</PresentationFormat>
  <Paragraphs>231</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Arial</vt:lpstr>
      <vt:lpstr>宋体</vt:lpstr>
      <vt:lpstr>Wingdings</vt:lpstr>
      <vt:lpstr>微软雅黑</vt:lpstr>
      <vt:lpstr>微软雅黑 Light</vt:lpstr>
      <vt:lpstr>Calibri</vt:lpstr>
      <vt:lpstr>Wingdings</vt:lpstr>
      <vt:lpstr>Abadi MT</vt:lpstr>
      <vt:lpstr>Segoe Print</vt:lpstr>
      <vt:lpstr>Arial Unicode MS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209</cp:revision>
  <dcterms:created xsi:type="dcterms:W3CDTF">2015-11-21T04:10:00Z</dcterms:created>
  <dcterms:modified xsi:type="dcterms:W3CDTF">2018-04-20T08:32:56Z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