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259" r:id="rId10"/>
    <p:sldId id="308" r:id="rId12"/>
    <p:sldId id="568" r:id="rId13"/>
    <p:sldId id="333" r:id="rId14"/>
    <p:sldId id="569" r:id="rId15"/>
    <p:sldId id="570" r:id="rId16"/>
    <p:sldId id="571" r:id="rId17"/>
    <p:sldId id="572" r:id="rId18"/>
    <p:sldId id="573" r:id="rId19"/>
    <p:sldId id="355" r:id="rId20"/>
    <p:sldId id="574" r:id="rId21"/>
    <p:sldId id="576" r:id="rId22"/>
    <p:sldId id="575" r:id="rId23"/>
    <p:sldId id="351" r:id="rId24"/>
    <p:sldId id="356" r:id="rId25"/>
    <p:sldId id="357" r:id="rId26"/>
    <p:sldId id="577" r:id="rId27"/>
    <p:sldId id="362" r:id="rId28"/>
    <p:sldId id="578" r:id="rId29"/>
    <p:sldId id="579" r:id="rId30"/>
    <p:sldId id="580" r:id="rId31"/>
    <p:sldId id="34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1D"/>
    <a:srgbClr val="11FF11"/>
    <a:srgbClr val="FCD4B2"/>
    <a:srgbClr val="FFFFFF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356"/>
        <p:guide pos="27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2" Type="http://schemas.openxmlformats.org/officeDocument/2006/relationships/image" Target="../media/image63.wmf"/><Relationship Id="rId31" Type="http://schemas.openxmlformats.org/officeDocument/2006/relationships/image" Target="../media/image62.wmf"/><Relationship Id="rId30" Type="http://schemas.openxmlformats.org/officeDocument/2006/relationships/image" Target="../media/image61.wmf"/><Relationship Id="rId3" Type="http://schemas.openxmlformats.org/officeDocument/2006/relationships/image" Target="../media/image34.wmf"/><Relationship Id="rId29" Type="http://schemas.openxmlformats.org/officeDocument/2006/relationships/image" Target="../media/image60.wmf"/><Relationship Id="rId28" Type="http://schemas.openxmlformats.org/officeDocument/2006/relationships/image" Target="../media/image59.wmf"/><Relationship Id="rId27" Type="http://schemas.openxmlformats.org/officeDocument/2006/relationships/image" Target="../media/image58.wmf"/><Relationship Id="rId26" Type="http://schemas.openxmlformats.org/officeDocument/2006/relationships/image" Target="../media/image57.wmf"/><Relationship Id="rId25" Type="http://schemas.openxmlformats.org/officeDocument/2006/relationships/image" Target="../media/image56.wmf"/><Relationship Id="rId24" Type="http://schemas.openxmlformats.org/officeDocument/2006/relationships/image" Target="../media/image55.wmf"/><Relationship Id="rId23" Type="http://schemas.openxmlformats.org/officeDocument/2006/relationships/image" Target="../media/image54.wmf"/><Relationship Id="rId22" Type="http://schemas.openxmlformats.org/officeDocument/2006/relationships/image" Target="../media/image53.wmf"/><Relationship Id="rId21" Type="http://schemas.openxmlformats.org/officeDocument/2006/relationships/image" Target="../media/image52.wmf"/><Relationship Id="rId20" Type="http://schemas.openxmlformats.org/officeDocument/2006/relationships/image" Target="../media/image51.wmf"/><Relationship Id="rId2" Type="http://schemas.openxmlformats.org/officeDocument/2006/relationships/image" Target="../media/image33.wmf"/><Relationship Id="rId19" Type="http://schemas.openxmlformats.org/officeDocument/2006/relationships/image" Target="../media/image50.wmf"/><Relationship Id="rId18" Type="http://schemas.openxmlformats.org/officeDocument/2006/relationships/image" Target="../media/image49.wmf"/><Relationship Id="rId17" Type="http://schemas.openxmlformats.org/officeDocument/2006/relationships/image" Target="../media/image48.wmf"/><Relationship Id="rId16" Type="http://schemas.openxmlformats.org/officeDocument/2006/relationships/image" Target="../media/image47.wmf"/><Relationship Id="rId15" Type="http://schemas.openxmlformats.org/officeDocument/2006/relationships/image" Target="../media/image46.wmf"/><Relationship Id="rId14" Type="http://schemas.openxmlformats.org/officeDocument/2006/relationships/image" Target="../media/image4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1" Type="http://schemas.openxmlformats.org/officeDocument/2006/relationships/notesSlide" Target="../notesSlides/notesSlide10.xml"/><Relationship Id="rId20" Type="http://schemas.openxmlformats.org/officeDocument/2006/relationships/vmlDrawing" Target="../drawings/vmlDrawing1.vml"/><Relationship Id="rId2" Type="http://schemas.openxmlformats.org/officeDocument/2006/relationships/image" Target="../media/image10.png"/><Relationship Id="rId19" Type="http://schemas.openxmlformats.org/officeDocument/2006/relationships/slideLayout" Target="../slideLayouts/slideLayout30.xml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jpe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34.wmf"/><Relationship Id="rId68" Type="http://schemas.openxmlformats.org/officeDocument/2006/relationships/notesSlide" Target="../notesSlides/notesSlide14.xml"/><Relationship Id="rId67" Type="http://schemas.openxmlformats.org/officeDocument/2006/relationships/vmlDrawing" Target="../drawings/vmlDrawing2.vml"/><Relationship Id="rId66" Type="http://schemas.openxmlformats.org/officeDocument/2006/relationships/slideLayout" Target="../slideLayouts/slideLayout30.xml"/><Relationship Id="rId65" Type="http://schemas.openxmlformats.org/officeDocument/2006/relationships/image" Target="../media/image63.wmf"/><Relationship Id="rId64" Type="http://schemas.openxmlformats.org/officeDocument/2006/relationships/oleObject" Target="../embeddings/oleObject34.bin"/><Relationship Id="rId63" Type="http://schemas.openxmlformats.org/officeDocument/2006/relationships/image" Target="../media/image62.wmf"/><Relationship Id="rId62" Type="http://schemas.openxmlformats.org/officeDocument/2006/relationships/oleObject" Target="../embeddings/oleObject33.bin"/><Relationship Id="rId61" Type="http://schemas.openxmlformats.org/officeDocument/2006/relationships/image" Target="../media/image61.wmf"/><Relationship Id="rId60" Type="http://schemas.openxmlformats.org/officeDocument/2006/relationships/oleObject" Target="../embeddings/oleObject32.bin"/><Relationship Id="rId6" Type="http://schemas.openxmlformats.org/officeDocument/2006/relationships/oleObject" Target="../embeddings/oleObject5.bin"/><Relationship Id="rId59" Type="http://schemas.openxmlformats.org/officeDocument/2006/relationships/image" Target="../media/image60.wmf"/><Relationship Id="rId58" Type="http://schemas.openxmlformats.org/officeDocument/2006/relationships/oleObject" Target="../embeddings/oleObject31.bin"/><Relationship Id="rId57" Type="http://schemas.openxmlformats.org/officeDocument/2006/relationships/image" Target="../media/image59.wmf"/><Relationship Id="rId56" Type="http://schemas.openxmlformats.org/officeDocument/2006/relationships/oleObject" Target="../embeddings/oleObject30.bin"/><Relationship Id="rId55" Type="http://schemas.openxmlformats.org/officeDocument/2006/relationships/image" Target="../media/image58.wmf"/><Relationship Id="rId54" Type="http://schemas.openxmlformats.org/officeDocument/2006/relationships/oleObject" Target="../embeddings/oleObject29.bin"/><Relationship Id="rId53" Type="http://schemas.openxmlformats.org/officeDocument/2006/relationships/image" Target="../media/image57.wmf"/><Relationship Id="rId52" Type="http://schemas.openxmlformats.org/officeDocument/2006/relationships/oleObject" Target="../embeddings/oleObject28.bin"/><Relationship Id="rId51" Type="http://schemas.openxmlformats.org/officeDocument/2006/relationships/image" Target="../media/image56.wmf"/><Relationship Id="rId50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49" Type="http://schemas.openxmlformats.org/officeDocument/2006/relationships/image" Target="../media/image55.wmf"/><Relationship Id="rId48" Type="http://schemas.openxmlformats.org/officeDocument/2006/relationships/oleObject" Target="../embeddings/oleObject26.bin"/><Relationship Id="rId47" Type="http://schemas.openxmlformats.org/officeDocument/2006/relationships/image" Target="../media/image54.wmf"/><Relationship Id="rId46" Type="http://schemas.openxmlformats.org/officeDocument/2006/relationships/oleObject" Target="../embeddings/oleObject25.bin"/><Relationship Id="rId45" Type="http://schemas.openxmlformats.org/officeDocument/2006/relationships/image" Target="../media/image53.wmf"/><Relationship Id="rId44" Type="http://schemas.openxmlformats.org/officeDocument/2006/relationships/oleObject" Target="../embeddings/oleObject24.bin"/><Relationship Id="rId43" Type="http://schemas.openxmlformats.org/officeDocument/2006/relationships/image" Target="../media/image52.wmf"/><Relationship Id="rId42" Type="http://schemas.openxmlformats.org/officeDocument/2006/relationships/oleObject" Target="../embeddings/oleObject23.bin"/><Relationship Id="rId41" Type="http://schemas.openxmlformats.org/officeDocument/2006/relationships/image" Target="../media/image51.wmf"/><Relationship Id="rId40" Type="http://schemas.openxmlformats.org/officeDocument/2006/relationships/oleObject" Target="../embeddings/oleObject22.bin"/><Relationship Id="rId4" Type="http://schemas.openxmlformats.org/officeDocument/2006/relationships/oleObject" Target="../embeddings/oleObject4.bin"/><Relationship Id="rId39" Type="http://schemas.openxmlformats.org/officeDocument/2006/relationships/image" Target="../media/image50.wmf"/><Relationship Id="rId38" Type="http://schemas.openxmlformats.org/officeDocument/2006/relationships/oleObject" Target="../embeddings/oleObject21.bin"/><Relationship Id="rId37" Type="http://schemas.openxmlformats.org/officeDocument/2006/relationships/image" Target="../media/image49.wmf"/><Relationship Id="rId36" Type="http://schemas.openxmlformats.org/officeDocument/2006/relationships/oleObject" Target="../embeddings/oleObject20.bin"/><Relationship Id="rId35" Type="http://schemas.openxmlformats.org/officeDocument/2006/relationships/image" Target="../media/image48.wmf"/><Relationship Id="rId34" Type="http://schemas.openxmlformats.org/officeDocument/2006/relationships/oleObject" Target="../embeddings/oleObject19.bin"/><Relationship Id="rId33" Type="http://schemas.openxmlformats.org/officeDocument/2006/relationships/image" Target="../media/image47.wmf"/><Relationship Id="rId32" Type="http://schemas.openxmlformats.org/officeDocument/2006/relationships/oleObject" Target="../embeddings/oleObject18.bin"/><Relationship Id="rId31" Type="http://schemas.openxmlformats.org/officeDocument/2006/relationships/image" Target="../media/image46.wmf"/><Relationship Id="rId30" Type="http://schemas.openxmlformats.org/officeDocument/2006/relationships/oleObject" Target="../embeddings/oleObject17.bin"/><Relationship Id="rId3" Type="http://schemas.openxmlformats.org/officeDocument/2006/relationships/image" Target="../media/image32.wmf"/><Relationship Id="rId29" Type="http://schemas.openxmlformats.org/officeDocument/2006/relationships/image" Target="../media/image45.wmf"/><Relationship Id="rId28" Type="http://schemas.openxmlformats.org/officeDocument/2006/relationships/oleObject" Target="../embeddings/oleObject16.bin"/><Relationship Id="rId27" Type="http://schemas.openxmlformats.org/officeDocument/2006/relationships/image" Target="../media/image44.wmf"/><Relationship Id="rId26" Type="http://schemas.openxmlformats.org/officeDocument/2006/relationships/oleObject" Target="../embeddings/oleObject15.bin"/><Relationship Id="rId25" Type="http://schemas.openxmlformats.org/officeDocument/2006/relationships/image" Target="../media/image43.wmf"/><Relationship Id="rId24" Type="http://schemas.openxmlformats.org/officeDocument/2006/relationships/oleObject" Target="../embeddings/oleObject14.bin"/><Relationship Id="rId23" Type="http://schemas.openxmlformats.org/officeDocument/2006/relationships/image" Target="../media/image42.wmf"/><Relationship Id="rId22" Type="http://schemas.openxmlformats.org/officeDocument/2006/relationships/oleObject" Target="../embeddings/oleObject13.bin"/><Relationship Id="rId21" Type="http://schemas.openxmlformats.org/officeDocument/2006/relationships/image" Target="../media/image41.wmf"/><Relationship Id="rId20" Type="http://schemas.openxmlformats.org/officeDocument/2006/relationships/oleObject" Target="../embeddings/oleObject12.bin"/><Relationship Id="rId2" Type="http://schemas.openxmlformats.org/officeDocument/2006/relationships/oleObject" Target="../embeddings/oleObject3.bin"/><Relationship Id="rId19" Type="http://schemas.openxmlformats.org/officeDocument/2006/relationships/image" Target="../media/image40.wmf"/><Relationship Id="rId18" Type="http://schemas.openxmlformats.org/officeDocument/2006/relationships/oleObject" Target="../embeddings/oleObject11.bin"/><Relationship Id="rId17" Type="http://schemas.openxmlformats.org/officeDocument/2006/relationships/image" Target="../media/image39.wmf"/><Relationship Id="rId16" Type="http://schemas.openxmlformats.org/officeDocument/2006/relationships/oleObject" Target="../embeddings/oleObject10.bin"/><Relationship Id="rId15" Type="http://schemas.openxmlformats.org/officeDocument/2006/relationships/image" Target="../media/image38.wmf"/><Relationship Id="rId14" Type="http://schemas.openxmlformats.org/officeDocument/2006/relationships/oleObject" Target="../embeddings/oleObject9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7.bin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人工智能课程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568960" y="1986915"/>
            <a:ext cx="213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监督式学习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8960" y="3910965"/>
            <a:ext cx="213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非监督式学习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745990" y="917575"/>
            <a:ext cx="5219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</a:t>
            </a:r>
            <a:endParaRPr lang="en-US" altLang="zh-CN"/>
          </a:p>
          <a:p>
            <a:r>
              <a:rPr lang="en-US" altLang="zh-CN"/>
              <a:t>B2</a:t>
            </a:r>
            <a:endParaRPr lang="en-US" altLang="zh-CN"/>
          </a:p>
          <a:p>
            <a:r>
              <a:rPr lang="en-US" altLang="zh-CN"/>
              <a:t>B3</a:t>
            </a:r>
            <a:endParaRPr lang="en-US" altLang="zh-CN"/>
          </a:p>
          <a:p>
            <a:r>
              <a:rPr lang="en-US" altLang="zh-CN"/>
              <a:t>B4</a:t>
            </a:r>
            <a:endParaRPr lang="en-US" altLang="zh-CN"/>
          </a:p>
          <a:p>
            <a:r>
              <a:rPr lang="en-US" altLang="zh-CN"/>
              <a:t>B5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D1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D2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D3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51775" y="90170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851775" y="139636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51775" y="182943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7851775" y="225679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51775" y="267081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851775" y="315404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915660" y="149542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22" name="直接箭头连接符 21"/>
          <p:cNvCxnSpPr/>
          <p:nvPr/>
        </p:nvCxnSpPr>
        <p:spPr>
          <a:xfrm flipH="1" flipV="1">
            <a:off x="5565140" y="1485265"/>
            <a:ext cx="11874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23" name="直接箭头连接符 22"/>
          <p:cNvCxnSpPr/>
          <p:nvPr/>
        </p:nvCxnSpPr>
        <p:spPr>
          <a:xfrm>
            <a:off x="5565140" y="2068195"/>
            <a:ext cx="7175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24" name="直接箭头连接符 23"/>
          <p:cNvCxnSpPr/>
          <p:nvPr/>
        </p:nvCxnSpPr>
        <p:spPr>
          <a:xfrm flipV="1">
            <a:off x="6068695" y="2061210"/>
            <a:ext cx="144145" cy="520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>
          <a:xfrm>
            <a:off x="5755640" y="288099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26" name="直接箭头连接符 25"/>
          <p:cNvCxnSpPr/>
          <p:nvPr/>
        </p:nvCxnSpPr>
        <p:spPr>
          <a:xfrm flipH="1">
            <a:off x="5636895" y="2433955"/>
            <a:ext cx="125730" cy="1314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1" name="直接箭头连接符 40"/>
          <p:cNvCxnSpPr/>
          <p:nvPr/>
        </p:nvCxnSpPr>
        <p:spPr>
          <a:xfrm flipV="1">
            <a:off x="6651625" y="1557655"/>
            <a:ext cx="137160" cy="14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50" name="直接箭头连接符 49"/>
          <p:cNvCxnSpPr/>
          <p:nvPr/>
        </p:nvCxnSpPr>
        <p:spPr>
          <a:xfrm>
            <a:off x="6356985" y="2670810"/>
            <a:ext cx="0" cy="1828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52" name="直接箭头连接符 51"/>
          <p:cNvCxnSpPr/>
          <p:nvPr/>
        </p:nvCxnSpPr>
        <p:spPr>
          <a:xfrm flipV="1">
            <a:off x="6498590" y="2133600"/>
            <a:ext cx="146685" cy="123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53" name="直接箭头连接符 52"/>
          <p:cNvCxnSpPr/>
          <p:nvPr/>
        </p:nvCxnSpPr>
        <p:spPr>
          <a:xfrm flipH="1" flipV="1">
            <a:off x="6932930" y="2565400"/>
            <a:ext cx="125730" cy="730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54" name="直接箭头连接符 53"/>
          <p:cNvCxnSpPr/>
          <p:nvPr/>
        </p:nvCxnSpPr>
        <p:spPr>
          <a:xfrm flipH="1">
            <a:off x="7077075" y="2765425"/>
            <a:ext cx="108585" cy="160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55" name="直接箭头连接符 54"/>
          <p:cNvCxnSpPr/>
          <p:nvPr/>
        </p:nvCxnSpPr>
        <p:spPr>
          <a:xfrm flipV="1">
            <a:off x="7185660" y="1989455"/>
            <a:ext cx="35560" cy="2673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56" name="曲线连接符 55"/>
          <p:cNvCxnSpPr/>
          <p:nvPr/>
        </p:nvCxnSpPr>
        <p:spPr>
          <a:xfrm>
            <a:off x="5420995" y="1773555"/>
            <a:ext cx="1944370" cy="935990"/>
          </a:xfrm>
          <a:prstGeom prst="curvedConnector3">
            <a:avLst>
              <a:gd name="adj1" fmla="val 5003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57" name="曲线连接符 56"/>
          <p:cNvCxnSpPr/>
          <p:nvPr/>
        </p:nvCxnSpPr>
        <p:spPr>
          <a:xfrm flipV="1">
            <a:off x="5384800" y="1629410"/>
            <a:ext cx="1548130" cy="995680"/>
          </a:xfrm>
          <a:prstGeom prst="curvedConnector3">
            <a:avLst>
              <a:gd name="adj1" fmla="val 5004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58" name="曲线连接符 57"/>
          <p:cNvCxnSpPr/>
          <p:nvPr/>
        </p:nvCxnSpPr>
        <p:spPr>
          <a:xfrm flipV="1">
            <a:off x="5636895" y="2205355"/>
            <a:ext cx="1440180" cy="575945"/>
          </a:xfrm>
          <a:prstGeom prst="curvedConnector3">
            <a:avLst>
              <a:gd name="adj1" fmla="val 5004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59" name="文本框 58"/>
          <p:cNvSpPr txBox="1"/>
          <p:nvPr/>
        </p:nvSpPr>
        <p:spPr>
          <a:xfrm>
            <a:off x="4729480" y="4345305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27830" y="4712970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43170" y="4570095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749800" y="4906010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27830" y="5212715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410325" y="4712970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834380" y="4494530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212205" y="4126230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906135" y="4844415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494915" y="949325"/>
            <a:ext cx="10223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B1--&gt;B</a:t>
            </a:r>
            <a:endParaRPr lang="en-US" altLang="zh-CN"/>
          </a:p>
          <a:p>
            <a:r>
              <a:rPr lang="en-US" altLang="zh-CN"/>
              <a:t>B2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B3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B4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B5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D1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D2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D3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D4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494915" y="3910965"/>
            <a:ext cx="5219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</a:t>
            </a:r>
            <a:endParaRPr lang="en-US" altLang="zh-CN"/>
          </a:p>
          <a:p>
            <a:r>
              <a:rPr lang="en-US" altLang="zh-CN"/>
              <a:t>B2</a:t>
            </a:r>
            <a:endParaRPr lang="en-US" altLang="zh-CN"/>
          </a:p>
          <a:p>
            <a:r>
              <a:rPr lang="en-US" altLang="zh-CN"/>
              <a:t>B3</a:t>
            </a:r>
            <a:endParaRPr lang="en-US" altLang="zh-CN"/>
          </a:p>
          <a:p>
            <a:r>
              <a:rPr lang="en-US" altLang="zh-CN"/>
              <a:t>B4</a:t>
            </a:r>
            <a:endParaRPr lang="en-US" altLang="zh-CN"/>
          </a:p>
          <a:p>
            <a:r>
              <a:rPr lang="en-US" altLang="zh-CN"/>
              <a:t>B5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D1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D2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D3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D4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3555" y="1407795"/>
            <a:ext cx="429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非监督式学习：</a:t>
            </a:r>
            <a:r>
              <a:rPr lang="en-US" altLang="zh-CN"/>
              <a:t>Kmean</a:t>
            </a:r>
            <a:r>
              <a:rPr lang="zh-CN" altLang="en-US"/>
              <a:t>，</a:t>
            </a:r>
            <a:r>
              <a:rPr lang="en-US" altLang="zh-CN"/>
              <a:t>PCA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206375" y="2796540"/>
            <a:ext cx="5052695" cy="1869440"/>
            <a:chOff x="5902" y="2758"/>
            <a:chExt cx="7957" cy="2944"/>
          </a:xfrm>
        </p:grpSpPr>
        <p:sp>
          <p:nvSpPr>
            <p:cNvPr id="92" name="object 2"/>
            <p:cNvSpPr/>
            <p:nvPr/>
          </p:nvSpPr>
          <p:spPr>
            <a:xfrm>
              <a:off x="5902" y="2758"/>
              <a:ext cx="3950" cy="294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grpSp>
          <p:nvGrpSpPr>
            <p:cNvPr id="5" name="组合 4"/>
            <p:cNvGrpSpPr/>
            <p:nvPr/>
          </p:nvGrpSpPr>
          <p:grpSpPr>
            <a:xfrm>
              <a:off x="10129" y="2922"/>
              <a:ext cx="3730" cy="2781"/>
              <a:chOff x="2663" y="1782"/>
              <a:chExt cx="8910" cy="6644"/>
            </a:xfrm>
          </p:grpSpPr>
          <p:sp>
            <p:nvSpPr>
              <p:cNvPr id="4" name="object 2"/>
              <p:cNvSpPr/>
              <p:nvPr/>
            </p:nvSpPr>
            <p:spPr>
              <a:xfrm>
                <a:off x="2663" y="1782"/>
                <a:ext cx="8910" cy="664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16" name="object 3"/>
              <p:cNvSpPr/>
              <p:nvPr/>
            </p:nvSpPr>
            <p:spPr>
              <a:xfrm>
                <a:off x="7784" y="3310"/>
                <a:ext cx="314" cy="31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6" name="object 4"/>
              <p:cNvSpPr/>
              <p:nvPr/>
            </p:nvSpPr>
            <p:spPr>
              <a:xfrm>
                <a:off x="5229" y="6356"/>
                <a:ext cx="314" cy="31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7" name="object 5"/>
              <p:cNvSpPr/>
              <p:nvPr/>
            </p:nvSpPr>
            <p:spPr>
              <a:xfrm>
                <a:off x="4800" y="3206"/>
                <a:ext cx="848" cy="902"/>
              </a:xfrm>
              <a:custGeom>
                <a:avLst/>
                <a:gdLst/>
                <a:ahLst/>
                <a:cxnLst/>
                <a:rect l="l" t="t" r="r" b="b"/>
                <a:pathLst>
                  <a:path w="538479" h="572769">
                    <a:moveTo>
                      <a:pt x="0" y="0"/>
                    </a:moveTo>
                    <a:lnTo>
                      <a:pt x="537904" y="0"/>
                    </a:lnTo>
                    <a:lnTo>
                      <a:pt x="537904" y="572422"/>
                    </a:lnTo>
                    <a:lnTo>
                      <a:pt x="0" y="572422"/>
                    </a:lnTo>
                    <a:lnTo>
                      <a:pt x="0" y="0"/>
                    </a:lnTo>
                    <a:close/>
                  </a:path>
                </a:pathLst>
              </a:custGeom>
              <a:ln w="25399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441315" y="2324100"/>
            <a:ext cx="3479800" cy="2828290"/>
            <a:chOff x="226" y="2831"/>
            <a:chExt cx="7080" cy="5908"/>
          </a:xfrm>
        </p:grpSpPr>
        <p:sp>
          <p:nvSpPr>
            <p:cNvPr id="9" name="object 2"/>
            <p:cNvSpPr/>
            <p:nvPr/>
          </p:nvSpPr>
          <p:spPr>
            <a:xfrm>
              <a:off x="4111" y="3309"/>
              <a:ext cx="186" cy="1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0" name="object 4"/>
            <p:cNvSpPr/>
            <p:nvPr/>
          </p:nvSpPr>
          <p:spPr>
            <a:xfrm>
              <a:off x="4807" y="5155"/>
              <a:ext cx="272" cy="2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1" name="object 5"/>
            <p:cNvSpPr/>
            <p:nvPr/>
          </p:nvSpPr>
          <p:spPr>
            <a:xfrm>
              <a:off x="5818" y="3997"/>
              <a:ext cx="272" cy="2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2" name="object 6"/>
            <p:cNvSpPr/>
            <p:nvPr/>
          </p:nvSpPr>
          <p:spPr>
            <a:xfrm>
              <a:off x="5706" y="4876"/>
              <a:ext cx="272" cy="2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3" name="object 9"/>
            <p:cNvSpPr/>
            <p:nvPr/>
          </p:nvSpPr>
          <p:spPr>
            <a:xfrm>
              <a:off x="4372" y="3010"/>
              <a:ext cx="189" cy="2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1" name="object 23"/>
            <p:cNvSpPr/>
            <p:nvPr/>
          </p:nvSpPr>
          <p:spPr>
            <a:xfrm>
              <a:off x="226" y="2831"/>
              <a:ext cx="7081" cy="5908"/>
            </a:xfrm>
            <a:custGeom>
              <a:avLst/>
              <a:gdLst/>
              <a:ahLst/>
              <a:cxnLst/>
              <a:rect l="l" t="t" r="r" b="b"/>
              <a:pathLst>
                <a:path w="4496435" h="3751579">
                  <a:moveTo>
                    <a:pt x="0" y="3751465"/>
                  </a:moveTo>
                  <a:lnTo>
                    <a:pt x="4495803" y="3751465"/>
                  </a:lnTo>
                  <a:lnTo>
                    <a:pt x="4495803" y="0"/>
                  </a:lnTo>
                  <a:lnTo>
                    <a:pt x="0" y="0"/>
                  </a:lnTo>
                  <a:lnTo>
                    <a:pt x="0" y="3751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2" name="object 24"/>
            <p:cNvSpPr/>
            <p:nvPr/>
          </p:nvSpPr>
          <p:spPr>
            <a:xfrm>
              <a:off x="2169" y="7274"/>
              <a:ext cx="398" cy="2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3" name="object 25"/>
            <p:cNvSpPr/>
            <p:nvPr/>
          </p:nvSpPr>
          <p:spPr>
            <a:xfrm>
              <a:off x="5571" y="7211"/>
              <a:ext cx="408" cy="2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4" name="object 26"/>
            <p:cNvSpPr/>
            <p:nvPr/>
          </p:nvSpPr>
          <p:spPr>
            <a:xfrm>
              <a:off x="672" y="4381"/>
              <a:ext cx="412" cy="2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5" name="object 27"/>
            <p:cNvSpPr/>
            <p:nvPr/>
          </p:nvSpPr>
          <p:spPr>
            <a:xfrm>
              <a:off x="567" y="3372"/>
              <a:ext cx="6577" cy="48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6" name="object 29"/>
            <p:cNvSpPr/>
            <p:nvPr/>
          </p:nvSpPr>
          <p:spPr>
            <a:xfrm>
              <a:off x="5453" y="7252"/>
              <a:ext cx="328" cy="2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7" name="object 30"/>
            <p:cNvSpPr/>
            <p:nvPr/>
          </p:nvSpPr>
          <p:spPr>
            <a:xfrm>
              <a:off x="2239" y="7342"/>
              <a:ext cx="360" cy="2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8" name="object 31"/>
            <p:cNvSpPr/>
            <p:nvPr/>
          </p:nvSpPr>
          <p:spPr>
            <a:xfrm>
              <a:off x="826" y="5454"/>
              <a:ext cx="363" cy="2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3892" y="5036"/>
              <a:ext cx="1267" cy="1157"/>
            </a:xfrm>
            <a:prstGeom prst="straightConnector1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 flipH="1">
              <a:off x="2891" y="5059"/>
              <a:ext cx="1021" cy="1021"/>
            </a:xfrm>
            <a:prstGeom prst="straightConnector1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47" name="对象 -2147482623"/>
            <p:cNvGraphicFramePr>
              <a:graphicFrameLocks noChangeAspect="1"/>
            </p:cNvGraphicFramePr>
            <p:nvPr/>
          </p:nvGraphicFramePr>
          <p:xfrm>
            <a:off x="4529" y="4812"/>
            <a:ext cx="837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15" imgW="165100" imgH="215900" progId="Equation.KSEE3">
                    <p:embed/>
                  </p:oleObj>
                </mc:Choice>
                <mc:Fallback>
                  <p:oleObj name="" r:id="rId15" imgW="165100" imgH="2159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29" y="4812"/>
                          <a:ext cx="837" cy="9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-2147482623"/>
            <p:cNvGraphicFramePr>
              <a:graphicFrameLocks noChangeAspect="1"/>
            </p:cNvGraphicFramePr>
            <p:nvPr/>
          </p:nvGraphicFramePr>
          <p:xfrm>
            <a:off x="2680" y="4885"/>
            <a:ext cx="773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17" imgW="152400" imgH="215900" progId="Equation.KSEE3">
                    <p:embed/>
                  </p:oleObj>
                </mc:Choice>
                <mc:Fallback>
                  <p:oleObj name="" r:id="rId17" imgW="152400" imgH="2159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80" y="4885"/>
                          <a:ext cx="773" cy="9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3555" y="1407795"/>
            <a:ext cx="4754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监督式学习：</a:t>
            </a:r>
            <a:r>
              <a:rPr lang="en-US"/>
              <a:t>KNN</a:t>
            </a:r>
            <a:r>
              <a:rPr lang="zh-CN" altLang="en-US"/>
              <a:t>，决策树，线性回归，逻辑回归，</a:t>
            </a:r>
            <a:r>
              <a:rPr lang="en-US" altLang="zh-CN"/>
              <a:t>SVM</a:t>
            </a:r>
            <a:r>
              <a:rPr lang="zh-CN" altLang="en-US"/>
              <a:t>，神经网络及其衍生网络（</a:t>
            </a:r>
            <a:r>
              <a:rPr lang="en-US" altLang="zh-CN"/>
              <a:t>CNN</a:t>
            </a:r>
            <a:r>
              <a:rPr lang="zh-CN" altLang="en-US"/>
              <a:t>，</a:t>
            </a:r>
            <a:r>
              <a:rPr lang="en-US" altLang="zh-CN"/>
              <a:t>RNN</a:t>
            </a:r>
            <a:r>
              <a:rPr lang="zh-CN" altLang="en-US"/>
              <a:t>等）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2806700"/>
            <a:ext cx="2244725" cy="20053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24915" y="2534285"/>
            <a:ext cx="665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KNN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60290" y="275907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9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900045" y="4166870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869180" y="4166870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4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46570" y="4166870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675765" y="552259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679190" y="552259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455920" y="552259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508875" y="552259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708400" y="3435350"/>
            <a:ext cx="1482090" cy="6413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8" name="直接箭头连接符 27"/>
          <p:cNvCxnSpPr>
            <a:endCxn id="21" idx="0"/>
          </p:cNvCxnSpPr>
          <p:nvPr/>
        </p:nvCxnSpPr>
        <p:spPr>
          <a:xfrm>
            <a:off x="5652135" y="3429000"/>
            <a:ext cx="6985" cy="7378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直接箭头连接符 28"/>
          <p:cNvCxnSpPr/>
          <p:nvPr/>
        </p:nvCxnSpPr>
        <p:spPr>
          <a:xfrm>
            <a:off x="6054090" y="3404235"/>
            <a:ext cx="1398270" cy="6724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>
          <a:xfrm flipH="1">
            <a:off x="2339975" y="4869180"/>
            <a:ext cx="791845" cy="647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直接箭头连接符 39"/>
          <p:cNvCxnSpPr>
            <a:endCxn id="24" idx="0"/>
          </p:cNvCxnSpPr>
          <p:nvPr/>
        </p:nvCxnSpPr>
        <p:spPr>
          <a:xfrm>
            <a:off x="4068445" y="4869180"/>
            <a:ext cx="400685" cy="6534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>
          <a:xfrm flipH="1">
            <a:off x="6357620" y="4874895"/>
            <a:ext cx="791845" cy="647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2" name="直接箭头连接符 41"/>
          <p:cNvCxnSpPr/>
          <p:nvPr/>
        </p:nvCxnSpPr>
        <p:spPr>
          <a:xfrm>
            <a:off x="7832725" y="4874895"/>
            <a:ext cx="400685" cy="6534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2027555" y="5018405"/>
            <a:ext cx="84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&lt;=70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5330190" y="3699510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阴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269355" y="362775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雨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367655" y="3371215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天气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03575" y="4812030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湿度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149465" y="4812030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刮风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260850" y="501840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&gt;70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272280" y="372681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288405" y="501840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070850" y="501840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317490" y="239077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决策树</a:t>
            </a:r>
            <a:endParaRPr lang="zh-CN" altLang="en-US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031355" y="32975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信息熵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2700"/>
            <a:ext cx="6324600" cy="762000"/>
          </a:xfrm>
        </p:spPr>
        <p:txBody>
          <a:bodyPr/>
          <a:lstStyle/>
          <a:p>
            <a:r>
              <a:rPr lang="en-US" dirty="0" smtClean="0"/>
              <a:t>3.2 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519680"/>
            <a:ext cx="4084320" cy="2038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5910" y="21266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线性回归</a:t>
            </a:r>
            <a:endParaRPr lang="zh-CN" altLang="en-US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30605" y="2564765"/>
            <a:ext cx="2677795" cy="147574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684145"/>
            <a:ext cx="4469765" cy="1873885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6194425" y="215138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逻辑回归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07504" y="12700"/>
            <a:ext cx="6324600" cy="762000"/>
          </a:xfrm>
        </p:spPr>
        <p:txBody>
          <a:bodyPr/>
          <a:p>
            <a:r>
              <a:rPr lang="en-US" dirty="0" smtClean="0"/>
              <a:t>3.2 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107315" y="933450"/>
            <a:ext cx="251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支持向量机</a:t>
            </a:r>
            <a:r>
              <a:rPr lang="en-US" altLang="zh-CN"/>
              <a:t>SVM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169670" y="1223010"/>
            <a:ext cx="32321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分类：寻找最佳分割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映射：使用高效计算</a:t>
            </a:r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060" y="4732020"/>
            <a:ext cx="2818765" cy="166433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70" y="2064385"/>
            <a:ext cx="2457450" cy="19812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485" y="1719580"/>
            <a:ext cx="2870200" cy="242189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5676900" y="5146040"/>
            <a:ext cx="1775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“</a:t>
            </a:r>
            <a:r>
              <a:rPr lang="zh-CN" altLang="en-US" b="1"/>
              <a:t>核函数</a:t>
            </a:r>
            <a:r>
              <a:rPr lang="en-US" altLang="zh-CN" b="1"/>
              <a:t>”</a:t>
            </a:r>
            <a:r>
              <a:rPr lang="zh-CN" altLang="en-US"/>
              <a:t>映射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07504" y="12700"/>
            <a:ext cx="6324600" cy="762000"/>
          </a:xfrm>
        </p:spPr>
        <p:txBody>
          <a:bodyPr/>
          <a:p>
            <a:r>
              <a:rPr lang="en-US" dirty="0" smtClean="0"/>
              <a:t>3.2 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grpSp>
        <p:nvGrpSpPr>
          <p:cNvPr id="28" name="组合 27"/>
          <p:cNvGrpSpPr/>
          <p:nvPr/>
        </p:nvGrpSpPr>
        <p:grpSpPr>
          <a:xfrm>
            <a:off x="2456815" y="1306830"/>
            <a:ext cx="5118735" cy="2752090"/>
            <a:chOff x="1948" y="1606"/>
            <a:chExt cx="8061" cy="43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0" y="1606"/>
              <a:ext cx="7439" cy="433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948" y="1720"/>
              <a:ext cx="63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输入层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331" y="1606"/>
              <a:ext cx="8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56" y="1606"/>
              <a:ext cx="74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949" y="1606"/>
              <a:ext cx="6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输出层</a:t>
              </a:r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64871" y="4389438"/>
          <a:ext cx="153035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" imgW="762000" imgH="914400" progId="Equation.KSEE3">
                  <p:embed/>
                </p:oleObj>
              </mc:Choice>
              <mc:Fallback>
                <p:oleObj name="" r:id="rId2" imgW="7620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4871" y="4389438"/>
                        <a:ext cx="153035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919731" y="4444683"/>
          <a:ext cx="183642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4" imgW="914400" imgH="914400" progId="Equation.KSEE3">
                  <p:embed/>
                </p:oleObj>
              </mc:Choice>
              <mc:Fallback>
                <p:oleObj name="" r:id="rId4" imgW="914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9731" y="4444683"/>
                        <a:ext cx="183642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506086" y="4460558"/>
          <a:ext cx="209169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6" imgW="1041400" imgH="914400" progId="Equation.KSEE3">
                  <p:embed/>
                </p:oleObj>
              </mc:Choice>
              <mc:Fallback>
                <p:oleObj name="" r:id="rId6" imgW="1041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086" y="4460558"/>
                        <a:ext cx="209169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 flipV="1">
            <a:off x="1603375" y="3500755"/>
            <a:ext cx="880745" cy="80327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>
          <a:xfrm flipV="1">
            <a:off x="4067810" y="4004945"/>
            <a:ext cx="288290" cy="431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>
          <a:xfrm flipV="1">
            <a:off x="5868035" y="4004945"/>
            <a:ext cx="72390" cy="5041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511415" y="2038350"/>
            <a:ext cx="145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平房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高层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多层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别墅 </a:t>
            </a:r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62580" y="1894840"/>
          <a:ext cx="27178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152400" imgH="215900" progId="Equation.KSEE3">
                  <p:embed/>
                </p:oleObj>
              </mc:Choice>
              <mc:Fallback>
                <p:oleObj name="" r:id="rId8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62580" y="1894840"/>
                        <a:ext cx="27178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834640" y="2165350"/>
          <a:ext cx="29464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165100" imgH="215900" progId="Equation.KSEE3">
                  <p:embed/>
                </p:oleObj>
              </mc:Choice>
              <mc:Fallback>
                <p:oleObj name="" r:id="rId10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34640" y="2165350"/>
                        <a:ext cx="29464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889885" y="299815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2" imgW="165100" imgH="228600" progId="Equation.KSEE3">
                  <p:embed/>
                </p:oleObj>
              </mc:Choice>
              <mc:Fallback>
                <p:oleObj name="" r:id="rId1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89885" y="299815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873375" y="2479675"/>
          <a:ext cx="2946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4" imgW="165100" imgH="228600" progId="Equation.KSEE3">
                  <p:embed/>
                </p:oleObj>
              </mc:Choice>
              <mc:Fallback>
                <p:oleObj name="" r:id="rId1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73375" y="2479675"/>
                        <a:ext cx="2946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873375" y="2706053"/>
          <a:ext cx="29464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6" imgW="165100" imgH="215900" progId="Equation.KSEE3">
                  <p:embed/>
                </p:oleObj>
              </mc:Choice>
              <mc:Fallback>
                <p:oleObj name="" r:id="rId1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73375" y="2706053"/>
                        <a:ext cx="29464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5781676" y="1532573"/>
          <a:ext cx="3403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8" imgW="190500" imgH="203200" progId="Equation.KSEE3">
                  <p:embed/>
                </p:oleObj>
              </mc:Choice>
              <mc:Fallback>
                <p:oleObj name="" r:id="rId18" imgW="1905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81676" y="1532573"/>
                        <a:ext cx="34036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781993" y="17967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0" imgW="203200" imgH="203200" progId="Equation.KSEE3">
                  <p:embed/>
                </p:oleObj>
              </mc:Choice>
              <mc:Fallback>
                <p:oleObj name="" r:id="rId2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81993" y="17967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781993" y="210978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2" imgW="203200" imgH="203200" progId="Equation.KSEE3">
                  <p:embed/>
                </p:oleObj>
              </mc:Choice>
              <mc:Fallback>
                <p:oleObj name="" r:id="rId2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81993" y="210978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781993" y="235045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4" imgW="203200" imgH="203200" progId="Equation.KSEE3">
                  <p:embed/>
                </p:oleObj>
              </mc:Choice>
              <mc:Fallback>
                <p:oleObj name="" r:id="rId2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81993" y="235045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759133" y="26209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6" imgW="203200" imgH="203200" progId="Equation.KSEE3">
                  <p:embed/>
                </p:oleObj>
              </mc:Choice>
              <mc:Fallback>
                <p:oleObj name="" r:id="rId2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59133" y="26209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759133" y="28724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8" imgW="203200" imgH="203200" progId="Equation.KSEE3">
                  <p:embed/>
                </p:oleObj>
              </mc:Choice>
              <mc:Fallback>
                <p:oleObj name="" r:id="rId2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59133" y="28724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781993" y="316261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0" imgW="203200" imgH="203200" progId="Equation.KSEE3">
                  <p:embed/>
                </p:oleObj>
              </mc:Choice>
              <mc:Fallback>
                <p:oleObj name="" r:id="rId3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781993" y="316261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5781993" y="34058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32" imgW="203200" imgH="203200" progId="Equation.KSEE3">
                  <p:embed/>
                </p:oleObj>
              </mc:Choice>
              <mc:Fallback>
                <p:oleObj name="" r:id="rId3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81993" y="34058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781993" y="37144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34" imgW="203200" imgH="203200" progId="Equation.KSEE3">
                  <p:embed/>
                </p:oleObj>
              </mc:Choice>
              <mc:Fallback>
                <p:oleObj name="" r:id="rId3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781993" y="37144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4367213" y="1555750"/>
          <a:ext cx="27241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36" imgW="152400" imgH="215900" progId="Equation.KSEE3">
                  <p:embed/>
                </p:oleObj>
              </mc:Choice>
              <mc:Fallback>
                <p:oleObj name="" r:id="rId36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367213" y="1555750"/>
                        <a:ext cx="272415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4345305" y="1807845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38" imgW="177165" imgH="215900" progId="Equation.KSEE3">
                  <p:embed/>
                </p:oleObj>
              </mc:Choice>
              <mc:Fallback>
                <p:oleObj name="" r:id="rId3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345305" y="1807845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4356100" y="207168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40" imgW="165100" imgH="228600" progId="Equation.KSEE3">
                  <p:embed/>
                </p:oleObj>
              </mc:Choice>
              <mc:Fallback>
                <p:oleObj name="" r:id="rId4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356100" y="207168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4345305" y="2309496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42" imgW="177165" imgH="215900" progId="Equation.KSEE3">
                  <p:embed/>
                </p:oleObj>
              </mc:Choice>
              <mc:Fallback>
                <p:oleObj name="" r:id="rId42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345305" y="2309496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4356100" y="259810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44" imgW="165100" imgH="228600" progId="Equation.KSEE3">
                  <p:embed/>
                </p:oleObj>
              </mc:Choice>
              <mc:Fallback>
                <p:oleObj name="" r:id="rId4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356100" y="259810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4356100" y="284956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" name="" r:id="rId46" imgW="165100" imgH="228600" progId="Equation.KSEE3">
                  <p:embed/>
                </p:oleObj>
              </mc:Choice>
              <mc:Fallback>
                <p:oleObj name="" r:id="rId4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356100" y="284956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345305" y="3162618"/>
          <a:ext cx="31623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" r:id="rId48" imgW="177165" imgH="228600" progId="Equation.KSEE3">
                  <p:embed/>
                </p:oleObj>
              </mc:Choice>
              <mc:Fallback>
                <p:oleObj name="" r:id="rId48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345305" y="3162618"/>
                        <a:ext cx="31623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4356100" y="340582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" name="" r:id="rId50" imgW="165100" imgH="228600" progId="Equation.KSEE3">
                  <p:embed/>
                </p:oleObj>
              </mc:Choice>
              <mc:Fallback>
                <p:oleObj name="" r:id="rId5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356100" y="340582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4356100" y="369601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52" imgW="165100" imgH="228600" progId="Equation.KSEE3">
                  <p:embed/>
                </p:oleObj>
              </mc:Choice>
              <mc:Fallback>
                <p:oleObj name="" r:id="rId5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356100" y="369601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/>
        </p:nvSpPr>
        <p:spPr>
          <a:xfrm>
            <a:off x="1503680" y="2045970"/>
            <a:ext cx="1334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</a:rPr>
              <a:t>面积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卧室数目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楼层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房龄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房价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7281545" y="202692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54" imgW="177165" imgH="228600" progId="Equation.KSEE3">
                  <p:embed/>
                </p:oleObj>
              </mc:Choice>
              <mc:Fallback>
                <p:oleObj name="" r:id="rId54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281545" y="202692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292023" y="2286000"/>
          <a:ext cx="295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" name="" r:id="rId56" imgW="165100" imgH="215900" progId="Equation.KSEE3">
                  <p:embed/>
                </p:oleObj>
              </mc:Choice>
              <mc:Fallback>
                <p:oleObj name="" r:id="rId5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292023" y="2286000"/>
                        <a:ext cx="2952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7289165" y="2598103"/>
          <a:ext cx="3162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58" imgW="177165" imgH="215900" progId="Equation.KSEE3">
                  <p:embed/>
                </p:oleObj>
              </mc:Choice>
              <mc:Fallback>
                <p:oleObj name="" r:id="rId5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289165" y="2598103"/>
                        <a:ext cx="3162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7281545" y="283845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60" imgW="177165" imgH="228600" progId="Equation.KSEE3">
                  <p:embed/>
                </p:oleObj>
              </mc:Choice>
              <mc:Fallback>
                <p:oleObj name="" r:id="rId60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281545" y="283845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-57150" y="1398270"/>
            <a:ext cx="2738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Forward Propagation ----&gt;</a:t>
            </a:r>
            <a:endParaRPr lang="en-US" altLang="zh-CN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正向传播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731635" y="3696335"/>
            <a:ext cx="2461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&lt;---- Back Propagation</a:t>
            </a:r>
            <a:endParaRPr lang="en-US" altLang="zh-CN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                         后向反馈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07315" y="933450"/>
            <a:ext cx="251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神经网络</a:t>
            </a:r>
            <a:endParaRPr lang="zh-CN" altLang="en-US"/>
          </a:p>
        </p:txBody>
      </p:sp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4333558" y="1290320"/>
          <a:ext cx="29527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62" imgW="165100" imgH="228600" progId="Equation.KSEE3">
                  <p:embed/>
                </p:oleObj>
              </mc:Choice>
              <mc:Fallback>
                <p:oleObj name="" r:id="rId6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333558" y="1290320"/>
                        <a:ext cx="29527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5759451" y="1253173"/>
          <a:ext cx="36322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64" imgW="203200" imgH="203200" progId="Equation.KSEE3">
                  <p:embed/>
                </p:oleObj>
              </mc:Choice>
              <mc:Fallback>
                <p:oleObj name="" r:id="rId6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759451" y="1253173"/>
                        <a:ext cx="36322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9085" y="2141855"/>
            <a:ext cx="3794760" cy="2347595"/>
            <a:chOff x="7590" y="2469"/>
            <a:chExt cx="5976" cy="3697"/>
          </a:xfrm>
        </p:grpSpPr>
        <p:sp>
          <p:nvSpPr>
            <p:cNvPr id="4" name="object 2"/>
            <p:cNvSpPr/>
            <p:nvPr/>
          </p:nvSpPr>
          <p:spPr>
            <a:xfrm>
              <a:off x="9247" y="2531"/>
              <a:ext cx="0" cy="3371"/>
            </a:xfrm>
            <a:custGeom>
              <a:avLst/>
              <a:gdLst/>
              <a:ahLst/>
              <a:cxnLst/>
              <a:rect l="l" t="t" r="r" b="b"/>
              <a:pathLst>
                <a:path h="2140585">
                  <a:moveTo>
                    <a:pt x="0" y="2140358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" name="object 3"/>
            <p:cNvSpPr/>
            <p:nvPr/>
          </p:nvSpPr>
          <p:spPr>
            <a:xfrm>
              <a:off x="9067" y="2484"/>
              <a:ext cx="360" cy="25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" name="object 4"/>
            <p:cNvSpPr/>
            <p:nvPr/>
          </p:nvSpPr>
          <p:spPr>
            <a:xfrm>
              <a:off x="8887" y="5542"/>
              <a:ext cx="4634" cy="0"/>
            </a:xfrm>
            <a:custGeom>
              <a:avLst/>
              <a:gdLst/>
              <a:ahLst/>
              <a:cxnLst/>
              <a:rect l="l" t="t" r="r" b="b"/>
              <a:pathLst>
                <a:path w="2942590">
                  <a:moveTo>
                    <a:pt x="0" y="0"/>
                  </a:moveTo>
                  <a:lnTo>
                    <a:pt x="294203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" name="object 5"/>
            <p:cNvSpPr/>
            <p:nvPr/>
          </p:nvSpPr>
          <p:spPr>
            <a:xfrm>
              <a:off x="13310" y="5362"/>
              <a:ext cx="257" cy="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" name="object 10"/>
            <p:cNvSpPr/>
            <p:nvPr/>
          </p:nvSpPr>
          <p:spPr>
            <a:xfrm>
              <a:off x="11164" y="5724"/>
              <a:ext cx="392" cy="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6" name="文本框 15"/>
            <p:cNvSpPr txBox="1"/>
            <p:nvPr/>
          </p:nvSpPr>
          <p:spPr>
            <a:xfrm>
              <a:off x="7590" y="2469"/>
              <a:ext cx="151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J(</a:t>
              </a:r>
              <a:r>
                <a:rPr lang="en-US" altLang="zh-CN" sz="2800">
                  <a:latin typeface="Arial" panose="020B0604020202020204" pitchFamily="34" charset="0"/>
                </a:rPr>
                <a:t>θ</a:t>
              </a:r>
              <a:r>
                <a:rPr lang="en-US" altLang="zh-CN" sz="2800" baseline="-25000">
                  <a:latin typeface="Arial" panose="020B0604020202020204" pitchFamily="34" charset="0"/>
                </a:rPr>
                <a:t>1</a:t>
              </a:r>
              <a:r>
                <a:rPr lang="en-US" altLang="zh-CN" sz="2800"/>
                <a:t>)</a:t>
              </a:r>
              <a:endParaRPr lang="en-US" altLang="zh-CN" sz="2800"/>
            </a:p>
          </p:txBody>
        </p:sp>
        <p:sp>
          <p:nvSpPr>
            <p:cNvPr id="184" name=" 184"/>
            <p:cNvSpPr/>
            <p:nvPr/>
          </p:nvSpPr>
          <p:spPr>
            <a:xfrm>
              <a:off x="9790" y="2905"/>
              <a:ext cx="227" cy="22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 184"/>
            <p:cNvSpPr/>
            <p:nvPr/>
          </p:nvSpPr>
          <p:spPr>
            <a:xfrm>
              <a:off x="9790" y="3561"/>
              <a:ext cx="227" cy="22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 184"/>
            <p:cNvSpPr/>
            <p:nvPr/>
          </p:nvSpPr>
          <p:spPr>
            <a:xfrm>
              <a:off x="10017" y="4103"/>
              <a:ext cx="227" cy="22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 184"/>
            <p:cNvSpPr/>
            <p:nvPr/>
          </p:nvSpPr>
          <p:spPr>
            <a:xfrm>
              <a:off x="10244" y="4584"/>
              <a:ext cx="227" cy="22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 184"/>
            <p:cNvSpPr/>
            <p:nvPr/>
          </p:nvSpPr>
          <p:spPr>
            <a:xfrm>
              <a:off x="10583" y="5021"/>
              <a:ext cx="227" cy="22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 184"/>
            <p:cNvSpPr/>
            <p:nvPr/>
          </p:nvSpPr>
          <p:spPr>
            <a:xfrm>
              <a:off x="10925" y="5248"/>
              <a:ext cx="227" cy="22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>
              <a:stCxn id="184" idx="4"/>
            </p:cNvCxnSpPr>
            <p:nvPr/>
          </p:nvCxnSpPr>
          <p:spPr>
            <a:xfrm>
              <a:off x="9904" y="3132"/>
              <a:ext cx="18" cy="453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>
              <a:off x="9922" y="3788"/>
              <a:ext cx="113" cy="478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>
            <a:xfrm>
              <a:off x="10129" y="4330"/>
              <a:ext cx="133" cy="276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8" name="直接箭头连接符 17"/>
            <p:cNvCxnSpPr>
              <a:endCxn id="24" idx="2"/>
            </p:cNvCxnSpPr>
            <p:nvPr/>
          </p:nvCxnSpPr>
          <p:spPr>
            <a:xfrm>
              <a:off x="10349" y="4795"/>
              <a:ext cx="234" cy="340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" name="直接箭头连接符 19"/>
            <p:cNvCxnSpPr>
              <a:endCxn id="25" idx="3"/>
            </p:cNvCxnSpPr>
            <p:nvPr/>
          </p:nvCxnSpPr>
          <p:spPr>
            <a:xfrm>
              <a:off x="10829" y="5173"/>
              <a:ext cx="129" cy="269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107504" y="12700"/>
            <a:ext cx="6324600" cy="762000"/>
          </a:xfrm>
        </p:spPr>
        <p:txBody>
          <a:bodyPr/>
          <a:p>
            <a:r>
              <a:rPr lang="en-US" dirty="0" smtClean="0"/>
              <a:t>3.2 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42" name="标题 25"/>
          <p:cNvSpPr>
            <a:spLocks noGrp="1"/>
          </p:cNvSpPr>
          <p:nvPr/>
        </p:nvSpPr>
        <p:spPr>
          <a:xfrm>
            <a:off x="140524" y="1347470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3" name="标题 25"/>
          <p:cNvSpPr>
            <a:spLocks noGrp="1"/>
          </p:cNvSpPr>
          <p:nvPr/>
        </p:nvSpPr>
        <p:spPr>
          <a:xfrm>
            <a:off x="179070" y="1348740"/>
            <a:ext cx="194183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2000" b="0" dirty="0" smtClean="0">
                <a:solidFill>
                  <a:schemeClr val="tx1"/>
                </a:solidFill>
              </a:rPr>
              <a:t>梯度下降</a:t>
            </a:r>
            <a:endParaRPr lang="zh-CN" sz="2000" b="0" dirty="0" smtClean="0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17745" y="1762760"/>
            <a:ext cx="3508375" cy="2620645"/>
            <a:chOff x="7474" y="1420"/>
            <a:chExt cx="5525" cy="4127"/>
          </a:xfrm>
        </p:grpSpPr>
        <p:sp>
          <p:nvSpPr>
            <p:cNvPr id="44" name="文本框 43"/>
            <p:cNvSpPr txBox="1"/>
            <p:nvPr/>
          </p:nvSpPr>
          <p:spPr>
            <a:xfrm>
              <a:off x="7474" y="1445"/>
              <a:ext cx="822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B1</a:t>
              </a:r>
              <a:endParaRPr lang="en-US" altLang="zh-CN"/>
            </a:p>
            <a:p>
              <a:r>
                <a:rPr lang="en-US" altLang="zh-CN"/>
                <a:t>B2</a:t>
              </a:r>
              <a:endParaRPr lang="en-US" altLang="zh-CN"/>
            </a:p>
            <a:p>
              <a:r>
                <a:rPr lang="en-US" altLang="zh-CN"/>
                <a:t>B3</a:t>
              </a:r>
              <a:endParaRPr lang="en-US" altLang="zh-CN"/>
            </a:p>
            <a:p>
              <a:r>
                <a:rPr lang="en-US" altLang="zh-CN"/>
                <a:t>B4</a:t>
              </a:r>
              <a:endParaRPr lang="en-US" altLang="zh-CN"/>
            </a:p>
            <a:p>
              <a:r>
                <a:rPr lang="en-US" altLang="zh-CN"/>
                <a:t>B5</a:t>
              </a:r>
              <a:endParaRPr lang="en-US" altLang="zh-CN"/>
            </a:p>
            <a:p>
              <a:r>
                <a:rPr lang="en-US" altLang="zh-CN">
                  <a:solidFill>
                    <a:schemeClr val="tx1"/>
                  </a:solidFill>
                </a:rPr>
                <a:t>D1</a:t>
              </a:r>
              <a:endParaRPr lang="en-US" altLang="zh-CN">
                <a:solidFill>
                  <a:schemeClr val="tx1"/>
                </a:solidFill>
              </a:endParaRPr>
            </a:p>
            <a:p>
              <a:r>
                <a:rPr lang="en-US" altLang="zh-CN">
                  <a:solidFill>
                    <a:schemeClr val="tx1"/>
                  </a:solidFill>
                </a:rPr>
                <a:t>D2</a:t>
              </a:r>
              <a:endParaRPr lang="en-US" altLang="zh-CN">
                <a:solidFill>
                  <a:schemeClr val="tx1"/>
                </a:solidFill>
              </a:endParaRPr>
            </a:p>
            <a:p>
              <a:r>
                <a:rPr lang="en-US" altLang="zh-CN">
                  <a:solidFill>
                    <a:schemeClr val="tx1"/>
                  </a:solidFill>
                </a:rPr>
                <a:t>D3</a:t>
              </a:r>
              <a:endParaRPr lang="en-US" altLang="zh-CN">
                <a:solidFill>
                  <a:schemeClr val="tx1"/>
                </a:solidFill>
              </a:endParaRPr>
            </a:p>
            <a:p>
              <a:r>
                <a:rPr lang="en-US" altLang="zh-CN">
                  <a:solidFill>
                    <a:schemeClr val="tx1"/>
                  </a:solidFill>
                </a:rPr>
                <a:t>D4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65" y="1420"/>
              <a:ext cx="6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365" y="2199"/>
              <a:ext cx="6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B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2365" y="2881"/>
              <a:ext cx="6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365" y="3554"/>
              <a:ext cx="6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365" y="4206"/>
              <a:ext cx="6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365" y="4967"/>
              <a:ext cx="6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cxnSp>
          <p:nvCxnSpPr>
            <p:cNvPr id="51" name="直接箭头连接符 50"/>
            <p:cNvCxnSpPr/>
            <p:nvPr/>
          </p:nvCxnSpPr>
          <p:spPr>
            <a:xfrm>
              <a:off x="9316" y="2355"/>
              <a:ext cx="241" cy="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8764" y="2339"/>
              <a:ext cx="187" cy="21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53" name="直接箭头连接符 52"/>
            <p:cNvCxnSpPr/>
            <p:nvPr/>
          </p:nvCxnSpPr>
          <p:spPr>
            <a:xfrm>
              <a:off x="8764" y="3257"/>
              <a:ext cx="113" cy="21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54" name="直接箭头连接符 53"/>
            <p:cNvCxnSpPr/>
            <p:nvPr/>
          </p:nvCxnSpPr>
          <p:spPr>
            <a:xfrm flipV="1">
              <a:off x="9557" y="3246"/>
              <a:ext cx="227" cy="8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55" name="直接箭头连接符 54"/>
            <p:cNvCxnSpPr/>
            <p:nvPr/>
          </p:nvCxnSpPr>
          <p:spPr>
            <a:xfrm>
              <a:off x="9064" y="4537"/>
              <a:ext cx="241" cy="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56" name="直接箭头连接符 55"/>
            <p:cNvCxnSpPr/>
            <p:nvPr/>
          </p:nvCxnSpPr>
          <p:spPr>
            <a:xfrm flipH="1">
              <a:off x="8877" y="3833"/>
              <a:ext cx="198" cy="2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57" name="直接箭头连接符 56"/>
            <p:cNvCxnSpPr/>
            <p:nvPr/>
          </p:nvCxnSpPr>
          <p:spPr>
            <a:xfrm flipV="1">
              <a:off x="10475" y="2453"/>
              <a:ext cx="216" cy="2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58" name="直接箭头连接符 57"/>
            <p:cNvCxnSpPr/>
            <p:nvPr/>
          </p:nvCxnSpPr>
          <p:spPr>
            <a:xfrm>
              <a:off x="10011" y="4206"/>
              <a:ext cx="0" cy="2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59" name="直接箭头连接符 58"/>
            <p:cNvCxnSpPr/>
            <p:nvPr/>
          </p:nvCxnSpPr>
          <p:spPr>
            <a:xfrm flipV="1">
              <a:off x="10234" y="3360"/>
              <a:ext cx="231" cy="1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60" name="直接箭头连接符 59"/>
            <p:cNvCxnSpPr/>
            <p:nvPr/>
          </p:nvCxnSpPr>
          <p:spPr>
            <a:xfrm flipH="1" flipV="1">
              <a:off x="10918" y="4040"/>
              <a:ext cx="198" cy="11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61" name="直接箭头连接符 60"/>
            <p:cNvCxnSpPr/>
            <p:nvPr/>
          </p:nvCxnSpPr>
          <p:spPr>
            <a:xfrm flipH="1">
              <a:off x="11145" y="4355"/>
              <a:ext cx="171" cy="2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62" name="直接箭头连接符 61"/>
            <p:cNvCxnSpPr/>
            <p:nvPr/>
          </p:nvCxnSpPr>
          <p:spPr>
            <a:xfrm flipV="1">
              <a:off x="11316" y="3133"/>
              <a:ext cx="56" cy="42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63" name="曲线连接符 62"/>
            <p:cNvCxnSpPr/>
            <p:nvPr/>
          </p:nvCxnSpPr>
          <p:spPr>
            <a:xfrm>
              <a:off x="8537" y="2793"/>
              <a:ext cx="3062" cy="1474"/>
            </a:xfrm>
            <a:prstGeom prst="curvedConnector3">
              <a:avLst>
                <a:gd name="adj1" fmla="val 50033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64" name="曲线连接符 63"/>
            <p:cNvCxnSpPr/>
            <p:nvPr/>
          </p:nvCxnSpPr>
          <p:spPr>
            <a:xfrm flipV="1">
              <a:off x="8480" y="2566"/>
              <a:ext cx="2438" cy="1568"/>
            </a:xfrm>
            <a:prstGeom prst="curvedConnector3">
              <a:avLst>
                <a:gd name="adj1" fmla="val 50041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65" name="曲线连接符 64"/>
            <p:cNvCxnSpPr/>
            <p:nvPr/>
          </p:nvCxnSpPr>
          <p:spPr>
            <a:xfrm flipV="1">
              <a:off x="8877" y="3473"/>
              <a:ext cx="2268" cy="907"/>
            </a:xfrm>
            <a:prstGeom prst="curvedConnector3">
              <a:avLst>
                <a:gd name="adj1" fmla="val 5004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课程特色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107504" y="12700"/>
            <a:ext cx="6324600" cy="762000"/>
          </a:xfrm>
        </p:spPr>
        <p:txBody>
          <a:bodyPr/>
          <a:p>
            <a:r>
              <a:rPr lang="en-US" dirty="0" smtClean="0"/>
              <a:t>4.1 </a:t>
            </a:r>
            <a:r>
              <a:rPr lang="zh-CN" altLang="en-US" dirty="0" smtClean="0"/>
              <a:t>算法底层推导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40665" y="960120"/>
            <a:ext cx="5177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深入浅出，详细讲解各种算法数学推导、数学表达及其直观意义，以让学生对算法有深入的理解；</a:t>
            </a:r>
            <a:endParaRPr lang="zh-CN" altLang="en-US"/>
          </a:p>
        </p:txBody>
      </p:sp>
      <p:sp>
        <p:nvSpPr>
          <p:cNvPr id="10" name="object 2"/>
          <p:cNvSpPr txBox="1"/>
          <p:nvPr/>
        </p:nvSpPr>
        <p:spPr>
          <a:xfrm>
            <a:off x="3460115" y="1729105"/>
            <a:ext cx="863600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Calibri" panose="020F0502020204030204"/>
                <a:cs typeface="Calibri" panose="020F0502020204030204"/>
              </a:rPr>
              <a:t>Mind</a:t>
            </a:r>
            <a:endParaRPr 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>
            <a:off x="3891915" y="2182495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object 2"/>
          <p:cNvSpPr txBox="1"/>
          <p:nvPr/>
        </p:nvSpPr>
        <p:spPr>
          <a:xfrm>
            <a:off x="3155950" y="2731135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数学推导证明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91915" y="348234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object 2"/>
          <p:cNvSpPr txBox="1"/>
          <p:nvPr/>
        </p:nvSpPr>
        <p:spPr>
          <a:xfrm>
            <a:off x="3157220" y="4102735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891915" y="4521835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3157220" y="5142230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计算机语言表达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3620" y="2783840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数学推导及公示证明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33620" y="397065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用数学 符号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语言  表达</a:t>
            </a:r>
            <a:r>
              <a:rPr lang="en-US" altLang="zh-CN">
                <a:solidFill>
                  <a:srgbClr val="FF0000"/>
                </a:solidFill>
              </a:rPr>
              <a:t>Mind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33620" y="492061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Python,Matlab,R,C/C++,Java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左弧形箭头 33"/>
          <p:cNvSpPr/>
          <p:nvPr/>
        </p:nvSpPr>
        <p:spPr>
          <a:xfrm>
            <a:off x="2332355" y="1913890"/>
            <a:ext cx="720090" cy="244856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2259965" y="4388485"/>
            <a:ext cx="720090" cy="150368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317115" y="283527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  <p:sp>
        <p:nvSpPr>
          <p:cNvPr id="39" name="文本框 38"/>
          <p:cNvSpPr txBox="1"/>
          <p:nvPr/>
        </p:nvSpPr>
        <p:spPr>
          <a:xfrm>
            <a:off x="2308225" y="494093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107504" y="12700"/>
            <a:ext cx="6324600" cy="762000"/>
          </a:xfrm>
        </p:spPr>
        <p:txBody>
          <a:bodyPr/>
          <a:p>
            <a:r>
              <a:rPr lang="en-US" dirty="0" smtClean="0"/>
              <a:t>4.2 </a:t>
            </a:r>
            <a:r>
              <a:rPr lang="zh-CN" altLang="en-US" dirty="0" smtClean="0"/>
              <a:t>量化交易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3874135"/>
            <a:ext cx="6003925" cy="2696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836930"/>
            <a:ext cx="5692775" cy="3037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509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69645" y="1772285"/>
            <a:ext cx="4034155" cy="27241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人工智能算法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课程框架设置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课程特色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93" y="996315"/>
            <a:ext cx="3106109" cy="232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107504" y="12700"/>
            <a:ext cx="6324600" cy="762000"/>
          </a:xfrm>
        </p:spPr>
        <p:txBody>
          <a:bodyPr/>
          <a:p>
            <a:r>
              <a:rPr lang="en-US" dirty="0" smtClean="0"/>
              <a:t>4.3 </a:t>
            </a:r>
            <a:r>
              <a:rPr lang="zh-CN" altLang="en-US" dirty="0" smtClean="0"/>
              <a:t>深度学习框架</a:t>
            </a:r>
            <a:r>
              <a:rPr lang="en-US" altLang="zh-CN" dirty="0" smtClean="0"/>
              <a:t>TensorFlow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" y="2667000"/>
            <a:ext cx="3923665" cy="1971675"/>
          </a:xfrm>
          <a:prstGeom prst="rect">
            <a:avLst/>
          </a:prstGeom>
        </p:spPr>
      </p:pic>
      <p:sp>
        <p:nvSpPr>
          <p:cNvPr id="4" name="标题 25"/>
          <p:cNvSpPr>
            <a:spLocks noGrp="1"/>
          </p:cNvSpPr>
          <p:nvPr/>
        </p:nvSpPr>
        <p:spPr>
          <a:xfrm>
            <a:off x="186690" y="1010285"/>
            <a:ext cx="440182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 dirty="0" smtClean="0">
                <a:solidFill>
                  <a:schemeClr val="tx1"/>
                </a:solidFill>
              </a:rPr>
              <a:t>轻松使用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Tensorflow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实现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CNN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RNN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等复杂网络</a:t>
            </a:r>
            <a:endParaRPr lang="zh-CN" altLang="en-US" sz="2000" b="0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139315"/>
            <a:ext cx="4342765" cy="286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58035" y="2164080"/>
            <a:ext cx="277685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基地投入大量高配PC，创建强算力学习开发环境；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107504" y="12700"/>
            <a:ext cx="6324600" cy="762000"/>
          </a:xfrm>
        </p:spPr>
        <p:txBody>
          <a:bodyPr/>
          <a:p>
            <a:r>
              <a:rPr lang="en-US" dirty="0" smtClean="0"/>
              <a:t>4.4 AI</a:t>
            </a:r>
            <a:r>
              <a:rPr lang="zh-CN" altLang="en-US" dirty="0" smtClean="0"/>
              <a:t>实验室</a:t>
            </a:r>
            <a:endParaRPr lang="zh-CN" altLang="en-US" dirty="0" smtClean="0"/>
          </a:p>
        </p:txBody>
      </p:sp>
      <p:sp>
        <p:nvSpPr>
          <p:cNvPr id="4" name="矩形 14"/>
          <p:cNvSpPr/>
          <p:nvPr/>
        </p:nvSpPr>
        <p:spPr>
          <a:xfrm flipV="1">
            <a:off x="976" y="3308581"/>
            <a:ext cx="3171816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0564" tIns="35282" rIns="70564" bIns="35282"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flipV="1">
            <a:off x="2490470" y="3309620"/>
            <a:ext cx="1339215" cy="13385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0800000" flipV="1">
            <a:off x="2663825" y="3496945"/>
            <a:ext cx="991235" cy="991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tIns="36000" anchor="ctr" anchorCtr="1"/>
          <a:p>
            <a:pPr lvl="0" algn="ctr">
              <a:defRPr/>
            </a:pPr>
            <a:r>
              <a:rPr lang="en-US" altLang="zh-CN" sz="31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1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976" y="2900815"/>
            <a:ext cx="5401154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0564" tIns="35282" rIns="70564" bIns="35282"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32655" y="1753870"/>
            <a:ext cx="1339215" cy="1339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06010" y="1927860"/>
            <a:ext cx="991235" cy="991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txBody>
          <a:bodyPr tIns="36000" anchor="ctr"/>
          <a:p>
            <a:pPr lvl="0" algn="ctr">
              <a:defRPr/>
            </a:pPr>
            <a:r>
              <a:rPr lang="en-US" altLang="zh-CN" sz="31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100" b="1" ker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4"/>
          <p:cNvSpPr/>
          <p:nvPr/>
        </p:nvSpPr>
        <p:spPr>
          <a:xfrm flipV="1">
            <a:off x="4704739" y="3308580"/>
            <a:ext cx="4439261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0564" tIns="35282" rIns="70564" bIns="35282"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flipV="1">
            <a:off x="4034790" y="3309620"/>
            <a:ext cx="1339215" cy="13385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 flipV="1">
            <a:off x="4215130" y="3483610"/>
            <a:ext cx="991235" cy="991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</p:spPr>
        <p:txBody>
          <a:bodyPr tIns="36000" anchor="ctr"/>
          <a:p>
            <a:pPr lvl="0" algn="ctr">
              <a:defRPr/>
            </a:pPr>
            <a:r>
              <a:rPr lang="en-US" altLang="zh-CN" sz="31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100" b="1" ker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315" y="3467100"/>
            <a:ext cx="2557145" cy="709295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学生学习、实训，老师实时指导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7923" y="3531138"/>
            <a:ext cx="2604477" cy="709295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搭建实用性平台，老师讲解、学生展示十分便捷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2" grpId="0" bldLvl="0" animBg="1"/>
      <p:bldP spid="18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人工智能算法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0"/>
            <a:ext cx="2982595" cy="762000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人工智能算法</a:t>
            </a:r>
            <a:endParaRPr lang="zh-CN" altLang="en-US" dirty="0" smtClean="0"/>
          </a:p>
        </p:txBody>
      </p:sp>
      <p:sp>
        <p:nvSpPr>
          <p:cNvPr id="5" name="object 2"/>
          <p:cNvSpPr txBox="1"/>
          <p:nvPr/>
        </p:nvSpPr>
        <p:spPr>
          <a:xfrm>
            <a:off x="1307465" y="1011555"/>
            <a:ext cx="863600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Calibri" panose="020F0502020204030204"/>
                <a:cs typeface="Calibri" panose="020F0502020204030204"/>
              </a:rPr>
              <a:t>Mind</a:t>
            </a:r>
            <a:endParaRPr 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>
            <a:off x="1739265" y="13931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object 2"/>
          <p:cNvSpPr txBox="1"/>
          <p:nvPr/>
        </p:nvSpPr>
        <p:spPr>
          <a:xfrm>
            <a:off x="1003300" y="2013585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数学推导证明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39265" y="27647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object 2"/>
          <p:cNvSpPr txBox="1"/>
          <p:nvPr/>
        </p:nvSpPr>
        <p:spPr>
          <a:xfrm>
            <a:off x="1004570" y="3385185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39265" y="3804285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bject 2"/>
          <p:cNvSpPr txBox="1"/>
          <p:nvPr/>
        </p:nvSpPr>
        <p:spPr>
          <a:xfrm>
            <a:off x="1004570" y="4424680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计算机语言表达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>
            <a:off x="2473325" y="4800600"/>
            <a:ext cx="423037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V="1">
            <a:off x="6728460" y="3158490"/>
            <a:ext cx="0" cy="2027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object 2"/>
          <p:cNvSpPr txBox="1"/>
          <p:nvPr/>
        </p:nvSpPr>
        <p:spPr>
          <a:xfrm>
            <a:off x="5994400" y="517525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Train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4742180" y="970915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Test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endParaRPr lang="en-US" altLang="zh-CN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新数据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15380" y="1352550"/>
            <a:ext cx="10179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7233285" y="970280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预测的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分类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结果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94400" y="275336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算法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模型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03695" y="1352550"/>
            <a:ext cx="0" cy="1410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680970" y="2066290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数学推导及公式证明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80970" y="325310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用数学 符号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语言  表达</a:t>
            </a:r>
            <a:r>
              <a:rPr lang="en-US" altLang="zh-CN">
                <a:solidFill>
                  <a:srgbClr val="FF0000"/>
                </a:solidFill>
              </a:rPr>
              <a:t>Mind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80970" y="420306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Python,Matlab,R,C/C++,Java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49415" y="3446145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训练算法，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完成参数校准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56705" y="1960245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Working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660390" y="6077585"/>
            <a:ext cx="237680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现实场景观测值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747510" y="5567680"/>
            <a:ext cx="0" cy="551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左弧形箭头 33"/>
          <p:cNvSpPr/>
          <p:nvPr/>
        </p:nvSpPr>
        <p:spPr>
          <a:xfrm>
            <a:off x="179705" y="1196340"/>
            <a:ext cx="720090" cy="244856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左弧形箭头 34"/>
          <p:cNvSpPr/>
          <p:nvPr/>
        </p:nvSpPr>
        <p:spPr>
          <a:xfrm rot="14340000">
            <a:off x="5440045" y="3075940"/>
            <a:ext cx="720090" cy="21831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4005" y="38550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矫正</a:t>
            </a:r>
            <a:endParaRPr lang="zh-CN" altLang="en-US" sz="2000" b="1"/>
          </a:p>
        </p:txBody>
      </p:sp>
      <p:sp>
        <p:nvSpPr>
          <p:cNvPr id="37" name="左弧形箭头 36"/>
          <p:cNvSpPr/>
          <p:nvPr/>
        </p:nvSpPr>
        <p:spPr>
          <a:xfrm>
            <a:off x="107315" y="3670935"/>
            <a:ext cx="720090" cy="150368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4465" y="211772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  <p:sp>
        <p:nvSpPr>
          <p:cNvPr id="39" name="文本框 38"/>
          <p:cNvSpPr txBox="1"/>
          <p:nvPr/>
        </p:nvSpPr>
        <p:spPr>
          <a:xfrm>
            <a:off x="155575" y="42233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  <p:sp>
        <p:nvSpPr>
          <p:cNvPr id="40" name="左弧形箭头 39"/>
          <p:cNvSpPr/>
          <p:nvPr/>
        </p:nvSpPr>
        <p:spPr>
          <a:xfrm rot="9840000">
            <a:off x="8031480" y="5012055"/>
            <a:ext cx="720090" cy="1255395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4980" y="5678805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收集，清洗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处理，转化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25715" y="555688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特征抽象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0"/>
            <a:ext cx="2982595" cy="762000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人工智能算法</a:t>
            </a:r>
            <a:endParaRPr lang="zh-CN" altLang="en-US" dirty="0" smtClean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728460" y="3158490"/>
            <a:ext cx="0" cy="2027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object 2"/>
          <p:cNvSpPr txBox="1"/>
          <p:nvPr/>
        </p:nvSpPr>
        <p:spPr>
          <a:xfrm>
            <a:off x="5994400" y="517525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Train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4742180" y="970915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Test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endParaRPr lang="en-US" altLang="zh-CN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新数据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15380" y="1352550"/>
            <a:ext cx="10179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7233285" y="970280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预测的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分类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结果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94400" y="275336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算法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模型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03695" y="1352550"/>
            <a:ext cx="0" cy="1410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6749415" y="3446145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训练算法，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完成参数校准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56705" y="1960245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Working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660390" y="6077585"/>
            <a:ext cx="237680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现实场景观测值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747510" y="5567680"/>
            <a:ext cx="0" cy="551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4284980" y="5678805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收集，清洗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处理，转化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18230" y="190627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618230" y="240093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8230" y="283400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618230" y="326136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18230" y="367538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618230" y="415861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82115" y="249999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6" name="直接箭头连接符 35"/>
          <p:cNvCxnSpPr/>
          <p:nvPr/>
        </p:nvCxnSpPr>
        <p:spPr>
          <a:xfrm flipH="1" flipV="1">
            <a:off x="1331595" y="2489835"/>
            <a:ext cx="11874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7" name="直接箭头连接符 36"/>
          <p:cNvCxnSpPr/>
          <p:nvPr/>
        </p:nvCxnSpPr>
        <p:spPr>
          <a:xfrm>
            <a:off x="1331595" y="3072765"/>
            <a:ext cx="7175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8" name="直接箭头连接符 37"/>
          <p:cNvCxnSpPr/>
          <p:nvPr/>
        </p:nvCxnSpPr>
        <p:spPr>
          <a:xfrm flipV="1">
            <a:off x="1835150" y="3065780"/>
            <a:ext cx="144145" cy="520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9" name="直接箭头连接符 38"/>
          <p:cNvCxnSpPr/>
          <p:nvPr/>
        </p:nvCxnSpPr>
        <p:spPr>
          <a:xfrm>
            <a:off x="1522095" y="388556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0" name="直接箭头连接符 39"/>
          <p:cNvCxnSpPr/>
          <p:nvPr/>
        </p:nvCxnSpPr>
        <p:spPr>
          <a:xfrm flipH="1">
            <a:off x="1403350" y="3438525"/>
            <a:ext cx="125730" cy="1314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1" name="直接箭头连接符 40"/>
          <p:cNvCxnSpPr/>
          <p:nvPr/>
        </p:nvCxnSpPr>
        <p:spPr>
          <a:xfrm flipV="1">
            <a:off x="2418080" y="2562225"/>
            <a:ext cx="137160" cy="14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2" name="直接箭头连接符 41"/>
          <p:cNvCxnSpPr/>
          <p:nvPr/>
        </p:nvCxnSpPr>
        <p:spPr>
          <a:xfrm>
            <a:off x="2123440" y="3675380"/>
            <a:ext cx="0" cy="1828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3" name="直接箭头连接符 42"/>
          <p:cNvCxnSpPr/>
          <p:nvPr/>
        </p:nvCxnSpPr>
        <p:spPr>
          <a:xfrm flipV="1">
            <a:off x="2265045" y="3138170"/>
            <a:ext cx="146685" cy="123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4" name="直接箭头连接符 43"/>
          <p:cNvCxnSpPr/>
          <p:nvPr/>
        </p:nvCxnSpPr>
        <p:spPr>
          <a:xfrm flipH="1" flipV="1">
            <a:off x="2699385" y="3569970"/>
            <a:ext cx="125730" cy="730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5" name="直接箭头连接符 44"/>
          <p:cNvCxnSpPr/>
          <p:nvPr/>
        </p:nvCxnSpPr>
        <p:spPr>
          <a:xfrm flipH="1">
            <a:off x="2843530" y="3769995"/>
            <a:ext cx="108585" cy="160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6" name="直接箭头连接符 45"/>
          <p:cNvCxnSpPr/>
          <p:nvPr/>
        </p:nvCxnSpPr>
        <p:spPr>
          <a:xfrm flipV="1">
            <a:off x="2952115" y="2994025"/>
            <a:ext cx="35560" cy="2673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7" name="曲线连接符 46"/>
          <p:cNvCxnSpPr/>
          <p:nvPr/>
        </p:nvCxnSpPr>
        <p:spPr>
          <a:xfrm>
            <a:off x="1187450" y="2778125"/>
            <a:ext cx="1944370" cy="935990"/>
          </a:xfrm>
          <a:prstGeom prst="curvedConnector3">
            <a:avLst>
              <a:gd name="adj1" fmla="val 5003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8" name="曲线连接符 47"/>
          <p:cNvCxnSpPr/>
          <p:nvPr/>
        </p:nvCxnSpPr>
        <p:spPr>
          <a:xfrm flipV="1">
            <a:off x="1151255" y="2633980"/>
            <a:ext cx="1548130" cy="995680"/>
          </a:xfrm>
          <a:prstGeom prst="curvedConnector3">
            <a:avLst>
              <a:gd name="adj1" fmla="val 5004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9" name="曲线连接符 48"/>
          <p:cNvCxnSpPr/>
          <p:nvPr/>
        </p:nvCxnSpPr>
        <p:spPr>
          <a:xfrm flipV="1">
            <a:off x="1403350" y="3209925"/>
            <a:ext cx="1440180" cy="575945"/>
          </a:xfrm>
          <a:prstGeom prst="curvedConnector3">
            <a:avLst>
              <a:gd name="adj1" fmla="val 5004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52" name="左弧形箭头 51"/>
          <p:cNvSpPr/>
          <p:nvPr/>
        </p:nvSpPr>
        <p:spPr>
          <a:xfrm rot="14340000">
            <a:off x="5440045" y="3075940"/>
            <a:ext cx="720090" cy="21831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74005" y="38550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矫正</a:t>
            </a:r>
            <a:endParaRPr lang="zh-CN" altLang="en-US" sz="2000" b="1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983990" y="4800600"/>
            <a:ext cx="27197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左弧形箭头 54"/>
          <p:cNvSpPr/>
          <p:nvPr/>
        </p:nvSpPr>
        <p:spPr>
          <a:xfrm rot="9840000">
            <a:off x="8031480" y="5012055"/>
            <a:ext cx="720090" cy="1255395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25715" y="555688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特征抽象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27000" y="1882140"/>
            <a:ext cx="10223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B1--&gt;B</a:t>
            </a:r>
            <a:endParaRPr lang="en-US" altLang="zh-CN"/>
          </a:p>
          <a:p>
            <a:r>
              <a:rPr lang="en-US" altLang="zh-CN"/>
              <a:t>B2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B3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B4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B5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D1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D2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D3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D4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课程框架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0"/>
            <a:ext cx="2982595" cy="7620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zh-CN" altLang="en-US" dirty="0" smtClean="0"/>
              <a:t>课程框架</a:t>
            </a:r>
            <a:endParaRPr lang="zh-CN" altLang="en-US" dirty="0" smtClean="0"/>
          </a:p>
        </p:txBody>
      </p:sp>
      <p:sp>
        <p:nvSpPr>
          <p:cNvPr id="5" name="object 2"/>
          <p:cNvSpPr txBox="1"/>
          <p:nvPr/>
        </p:nvSpPr>
        <p:spPr>
          <a:xfrm>
            <a:off x="1307465" y="1011555"/>
            <a:ext cx="863600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Calibri" panose="020F0502020204030204"/>
                <a:cs typeface="Calibri" panose="020F0502020204030204"/>
              </a:rPr>
              <a:t>Mind</a:t>
            </a:r>
            <a:endParaRPr 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>
            <a:off x="1739265" y="13931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object 2"/>
          <p:cNvSpPr txBox="1"/>
          <p:nvPr/>
        </p:nvSpPr>
        <p:spPr>
          <a:xfrm>
            <a:off x="1003300" y="2013585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数学推导证明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39265" y="27647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object 2"/>
          <p:cNvSpPr txBox="1"/>
          <p:nvPr/>
        </p:nvSpPr>
        <p:spPr>
          <a:xfrm>
            <a:off x="1004570" y="3385185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39265" y="3804285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bject 2"/>
          <p:cNvSpPr txBox="1"/>
          <p:nvPr/>
        </p:nvSpPr>
        <p:spPr>
          <a:xfrm>
            <a:off x="1004570" y="4424680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计算机语言表达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>
            <a:off x="2473325" y="4800600"/>
            <a:ext cx="423037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V="1">
            <a:off x="6728460" y="3158490"/>
            <a:ext cx="0" cy="2027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object 2"/>
          <p:cNvSpPr txBox="1"/>
          <p:nvPr/>
        </p:nvSpPr>
        <p:spPr>
          <a:xfrm>
            <a:off x="5994400" y="517525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Train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4742180" y="970915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Test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endParaRPr lang="en-US" altLang="zh-CN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新数据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15380" y="1352550"/>
            <a:ext cx="10179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7233285" y="970280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预测的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分类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结果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94400" y="275336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算法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模型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03695" y="1352550"/>
            <a:ext cx="0" cy="1410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4" name="object 2"/>
          <p:cNvSpPr txBox="1"/>
          <p:nvPr/>
        </p:nvSpPr>
        <p:spPr>
          <a:xfrm>
            <a:off x="5660390" y="6077585"/>
            <a:ext cx="237680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现实场景观测值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747510" y="5567680"/>
            <a:ext cx="0" cy="551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59055" y="2204720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算法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84465" y="555688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Python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6045" y="338518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算法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6045" y="461581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Python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807335" y="3263900"/>
            <a:ext cx="3501390" cy="1105535"/>
          </a:xfrm>
          <a:custGeom>
            <a:avLst/>
            <a:gdLst>
              <a:gd name="connisteX0" fmla="*/ 0 w 3501390"/>
              <a:gd name="connsiteY0" fmla="*/ 1105535 h 1105535"/>
              <a:gd name="connisteX1" fmla="*/ 2435225 w 3501390"/>
              <a:gd name="connsiteY1" fmla="*/ 934720 h 1105535"/>
              <a:gd name="connisteX2" fmla="*/ 3501390 w 3501390"/>
              <a:gd name="connsiteY2" fmla="*/ 0 h 11055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501390" h="1105535">
                <a:moveTo>
                  <a:pt x="0" y="1105535"/>
                </a:moveTo>
                <a:cubicBezTo>
                  <a:pt x="465455" y="1090295"/>
                  <a:pt x="1734820" y="1155700"/>
                  <a:pt x="2435225" y="934720"/>
                </a:cubicBezTo>
                <a:cubicBezTo>
                  <a:pt x="3135630" y="713740"/>
                  <a:pt x="3336925" y="183515"/>
                  <a:pt x="3501390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996940" y="3514090"/>
            <a:ext cx="325120" cy="1539875"/>
          </a:xfrm>
          <a:custGeom>
            <a:avLst/>
            <a:gdLst>
              <a:gd name="connisteX0" fmla="*/ 325024 w 325024"/>
              <a:gd name="connsiteY0" fmla="*/ 1539875 h 1539875"/>
              <a:gd name="connisteX1" fmla="*/ 8794 w 325024"/>
              <a:gd name="connsiteY1" fmla="*/ 618490 h 1539875"/>
              <a:gd name="connisteX2" fmla="*/ 114204 w 325024"/>
              <a:gd name="connsiteY2" fmla="*/ 0 h 15398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25024" h="1539875">
                <a:moveTo>
                  <a:pt x="325024" y="1539875"/>
                </a:moveTo>
                <a:cubicBezTo>
                  <a:pt x="259619" y="1367790"/>
                  <a:pt x="50704" y="926465"/>
                  <a:pt x="8794" y="618490"/>
                </a:cubicBezTo>
                <a:cubicBezTo>
                  <a:pt x="-33116" y="310515"/>
                  <a:pt x="86899" y="105410"/>
                  <a:pt x="114204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5" name="直接连接符 34"/>
          <p:cNvCxnSpPr>
            <a:stCxn id="33" idx="2"/>
          </p:cNvCxnSpPr>
          <p:nvPr/>
        </p:nvCxnSpPr>
        <p:spPr>
          <a:xfrm flipH="1">
            <a:off x="6155690" y="3263900"/>
            <a:ext cx="153035" cy="2095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>
          <a:xfrm>
            <a:off x="6299835" y="3284855"/>
            <a:ext cx="0" cy="14414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4438650" y="3284855"/>
            <a:ext cx="177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tensorflow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13985" y="1816100"/>
            <a:ext cx="177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tensorflow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41855" y="6077585"/>
            <a:ext cx="229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</a:t>
            </a:r>
            <a:r>
              <a:rPr lang="en-US" altLang="zh-CN"/>
              <a:t>(tensorflow)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1410335" y="5811520"/>
            <a:ext cx="86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</a:t>
            </a:r>
            <a:endParaRPr lang="zh-CN" altLang="en-US" b="1"/>
          </a:p>
        </p:txBody>
      </p:sp>
      <p:sp>
        <p:nvSpPr>
          <p:cNvPr id="44" name="左大括号 43"/>
          <p:cNvSpPr/>
          <p:nvPr/>
        </p:nvSpPr>
        <p:spPr>
          <a:xfrm>
            <a:off x="2052320" y="5645785"/>
            <a:ext cx="75565" cy="72009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141855" y="5473700"/>
            <a:ext cx="209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机器学习</a:t>
            </a:r>
            <a:r>
              <a:rPr lang="en-US" altLang="zh-CN"/>
              <a:t>(python)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0"/>
            <a:ext cx="2982595" cy="7620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zh-CN" altLang="en-US" dirty="0" smtClean="0"/>
              <a:t>课程框架</a:t>
            </a:r>
            <a:endParaRPr lang="zh-CN" altLang="en-US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530225" y="1355090"/>
            <a:ext cx="1367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Python</a:t>
            </a:r>
            <a:endParaRPr lang="en-US" altLang="zh-CN" sz="2800"/>
          </a:p>
        </p:txBody>
      </p:sp>
      <p:sp>
        <p:nvSpPr>
          <p:cNvPr id="20" name="文本框 19"/>
          <p:cNvSpPr txBox="1"/>
          <p:nvPr/>
        </p:nvSpPr>
        <p:spPr>
          <a:xfrm>
            <a:off x="530225" y="2522220"/>
            <a:ext cx="11576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机器学习</a:t>
            </a:r>
            <a:endParaRPr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530225" y="3958590"/>
            <a:ext cx="1078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深度学习</a:t>
            </a:r>
            <a:endParaRPr lang="zh-CN" altLang="en-US" sz="2800"/>
          </a:p>
        </p:txBody>
      </p:sp>
      <p:sp>
        <p:nvSpPr>
          <p:cNvPr id="22" name="文本框 21"/>
          <p:cNvSpPr txBox="1"/>
          <p:nvPr/>
        </p:nvSpPr>
        <p:spPr>
          <a:xfrm>
            <a:off x="1969770" y="1389380"/>
            <a:ext cx="6710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基础，数据库，前端、</a:t>
            </a:r>
            <a:r>
              <a:rPr lang="en-US" altLang="zh-CN" sz="2000"/>
              <a:t>web</a:t>
            </a:r>
            <a:r>
              <a:rPr lang="zh-CN" altLang="en-US" sz="2000"/>
              <a:t>及爬虫，</a:t>
            </a:r>
            <a:r>
              <a:rPr lang="en-US" altLang="zh-CN" sz="2000"/>
              <a:t>numpy</a:t>
            </a:r>
            <a:r>
              <a:rPr lang="zh-CN" altLang="en-US" sz="2000"/>
              <a:t>、</a:t>
            </a:r>
            <a:r>
              <a:rPr lang="en-US" altLang="zh-CN" sz="2000"/>
              <a:t>pandas</a:t>
            </a:r>
            <a:r>
              <a:rPr lang="zh-CN" altLang="en-US" sz="2000"/>
              <a:t>、</a:t>
            </a:r>
            <a:r>
              <a:rPr lang="en-US" altLang="zh-CN" sz="2000"/>
              <a:t>matplotlib</a:t>
            </a:r>
            <a:endParaRPr lang="en-US" altLang="zh-CN" sz="2000"/>
          </a:p>
        </p:txBody>
      </p:sp>
      <p:sp>
        <p:nvSpPr>
          <p:cNvPr id="23" name="文本框 22"/>
          <p:cNvSpPr txBox="1"/>
          <p:nvPr/>
        </p:nvSpPr>
        <p:spPr>
          <a:xfrm>
            <a:off x="1898015" y="2737485"/>
            <a:ext cx="6710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/>
              <a:t>算法导论，应用实战，量化交易；</a:t>
            </a:r>
            <a:endParaRPr lang="zh-CN" sz="2000"/>
          </a:p>
        </p:txBody>
      </p:sp>
      <p:sp>
        <p:nvSpPr>
          <p:cNvPr id="26" name="文本框 25"/>
          <p:cNvSpPr txBox="1"/>
          <p:nvPr/>
        </p:nvSpPr>
        <p:spPr>
          <a:xfrm>
            <a:off x="1898015" y="4081780"/>
            <a:ext cx="6710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tensorflw</a:t>
            </a:r>
            <a:r>
              <a:rPr lang="zh-CN" altLang="en-US" sz="2000"/>
              <a:t>框架，</a:t>
            </a:r>
            <a:r>
              <a:rPr lang="en-US" altLang="zh-CN" sz="2000"/>
              <a:t>tensorflow</a:t>
            </a:r>
            <a:r>
              <a:rPr lang="zh-CN" altLang="en-US" sz="2000"/>
              <a:t>实战，</a:t>
            </a:r>
            <a:r>
              <a:rPr lang="en-US" altLang="zh-CN" sz="2000"/>
              <a:t>Spark</a:t>
            </a:r>
            <a:endParaRPr lang="en-US" altLang="zh-CN" sz="2000"/>
          </a:p>
        </p:txBody>
      </p:sp>
      <p:sp>
        <p:nvSpPr>
          <p:cNvPr id="28" name="文本框 27"/>
          <p:cNvSpPr txBox="1"/>
          <p:nvPr/>
        </p:nvSpPr>
        <p:spPr>
          <a:xfrm>
            <a:off x="530225" y="5067300"/>
            <a:ext cx="1078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综合实训</a:t>
            </a:r>
            <a:endParaRPr lang="zh-CN" altLang="en-US" sz="2800"/>
          </a:p>
        </p:txBody>
      </p:sp>
      <p:sp>
        <p:nvSpPr>
          <p:cNvPr id="32" name="文本框 31"/>
          <p:cNvSpPr txBox="1"/>
          <p:nvPr/>
        </p:nvSpPr>
        <p:spPr>
          <a:xfrm>
            <a:off x="1898015" y="5273040"/>
            <a:ext cx="6710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用以上所学完成案例：图像识别，量化交易，自然语言等相关项目；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演示</Application>
  <PresentationFormat>全屏显示(4:3)</PresentationFormat>
  <Paragraphs>417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22</vt:i4>
      </vt:variant>
    </vt:vector>
  </HeadingPairs>
  <TitlesOfParts>
    <vt:vector size="80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Calibri</vt:lpstr>
      <vt:lpstr>Arial Unicode MS</vt:lpstr>
      <vt:lpstr>Wingdings</vt:lpstr>
      <vt:lpstr>Arial Black</vt:lpstr>
      <vt:lpstr>黑体</vt:lpstr>
      <vt:lpstr>Segoe Print</vt:lpstr>
      <vt:lpstr>华文细黑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人工智能课程</vt:lpstr>
      <vt:lpstr>主要内容</vt:lpstr>
      <vt:lpstr>1 人工智能算法</vt:lpstr>
      <vt:lpstr>1 人工智能算法</vt:lpstr>
      <vt:lpstr>1 人工智能算法</vt:lpstr>
      <vt:lpstr>2 课程框架</vt:lpstr>
      <vt:lpstr>2. 课程框架</vt:lpstr>
      <vt:lpstr>2. 课程框架</vt:lpstr>
      <vt:lpstr>3 算法</vt:lpstr>
      <vt:lpstr>3.1 算法</vt:lpstr>
      <vt:lpstr>3.2 算法</vt:lpstr>
      <vt:lpstr>3.2 算法</vt:lpstr>
      <vt:lpstr>3.2 算法</vt:lpstr>
      <vt:lpstr>3.2 算法</vt:lpstr>
      <vt:lpstr>3.2 算法</vt:lpstr>
      <vt:lpstr>3.2 算法</vt:lpstr>
      <vt:lpstr>4 课程特色</vt:lpstr>
      <vt:lpstr>4.1 算法底层推导</vt:lpstr>
      <vt:lpstr>4.2 量化交易</vt:lpstr>
      <vt:lpstr>4.3 深度学习框架TensorFlow</vt:lpstr>
      <vt:lpstr>4.4 AI实验室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530</cp:revision>
  <dcterms:created xsi:type="dcterms:W3CDTF">2013-02-28T06:58:00Z</dcterms:created>
  <dcterms:modified xsi:type="dcterms:W3CDTF">2018-02-02T01:39:24Z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