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649" r:id="rId10"/>
    <p:sldId id="794" r:id="rId12"/>
    <p:sldId id="797" r:id="rId13"/>
    <p:sldId id="7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1D"/>
    <a:srgbClr val="11FF11"/>
    <a:srgbClr val="FCD4B2"/>
    <a:srgbClr val="FFFFFF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450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Kmean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8285" y="1111885"/>
            <a:ext cx="32512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作业：</a:t>
            </a:r>
            <a:endParaRPr lang="zh-CN" altLang="en-US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用矩阵取代</a:t>
            </a:r>
            <a:r>
              <a:rPr lang="en-US" altLang="zh-CN">
                <a:sym typeface="+mn-ea"/>
              </a:rPr>
              <a:t>for</a:t>
            </a:r>
            <a:r>
              <a:rPr lang="zh-CN" altLang="en-US">
                <a:sym typeface="+mn-ea"/>
              </a:rPr>
              <a:t>循环；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Kmean++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PCA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8285" y="1111885"/>
            <a:ext cx="70421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作业：</a:t>
            </a:r>
            <a:endParaRPr lang="zh-CN"/>
          </a:p>
          <a:p>
            <a:r>
              <a:rPr lang="en-US" altLang="zh-CN">
                <a:sym typeface="+mn-ea"/>
              </a:rPr>
              <a:t>1.</a:t>
            </a:r>
            <a:r>
              <a:rPr lang="zh-CN">
                <a:sym typeface="+mn-ea"/>
              </a:rPr>
              <a:t>将</a:t>
            </a:r>
            <a:r>
              <a:rPr lang="en-US" altLang="zh-CN">
                <a:sym typeface="+mn-ea"/>
              </a:rPr>
              <a:t>PCA</a:t>
            </a:r>
            <a:r>
              <a:rPr lang="zh-CN" altLang="en-US">
                <a:sym typeface="+mn-ea"/>
              </a:rPr>
              <a:t>函数def PCAdiy(Data,n)修改：使用</a:t>
            </a:r>
            <a:r>
              <a:rPr lang="en-US" altLang="zh-CN">
                <a:sym typeface="+mn-ea"/>
              </a:rPr>
              <a:t>z-score</a:t>
            </a:r>
            <a:r>
              <a:rPr lang="zh-CN" altLang="en-US">
                <a:sym typeface="+mn-ea"/>
              </a:rPr>
              <a:t>标准化；如果传入的</a:t>
            </a:r>
            <a:r>
              <a:rPr lang="en-US" altLang="zh-CN">
                <a:sym typeface="+mn-ea"/>
              </a:rPr>
              <a:t>0&lt;n&lt;1</a:t>
            </a:r>
            <a:r>
              <a:rPr lang="zh-CN" altLang="en-US">
                <a:sym typeface="+mn-ea"/>
              </a:rPr>
              <a:t>，那么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值被定义为</a:t>
            </a:r>
            <a:r>
              <a:rPr lang="en-US" altLang="zh-CN">
                <a:sym typeface="+mn-ea"/>
              </a:rPr>
              <a:t>PCA</a:t>
            </a:r>
            <a:r>
              <a:rPr lang="zh-CN" altLang="en-US">
                <a:sym typeface="+mn-ea"/>
              </a:rPr>
              <a:t>降维后保留的信息相对于原数据信息百分比；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导入</a:t>
            </a:r>
            <a:r>
              <a:rPr lang="en-US" altLang="zh-CN">
                <a:sym typeface="+mn-ea"/>
              </a:rPr>
              <a:t>wine.txt</a:t>
            </a:r>
            <a:r>
              <a:rPr lang="zh-CN" altLang="en-US">
                <a:sym typeface="+mn-ea"/>
              </a:rPr>
              <a:t>文件，用</a:t>
            </a:r>
            <a:r>
              <a:rPr lang="en-US" altLang="zh-CN">
                <a:sym typeface="+mn-ea"/>
              </a:rPr>
              <a:t>PCA</a:t>
            </a:r>
            <a:r>
              <a:rPr lang="zh-CN" altLang="en-US">
                <a:sym typeface="+mn-ea"/>
              </a:rPr>
              <a:t>降维到二维，并打印出降维后的散点图；并计算出保存</a:t>
            </a:r>
            <a:r>
              <a:rPr lang="en-US" altLang="zh-CN">
                <a:sym typeface="+mn-ea"/>
              </a:rPr>
              <a:t>60%</a:t>
            </a:r>
            <a:r>
              <a:rPr lang="zh-CN" altLang="en-US">
                <a:sym typeface="+mn-ea"/>
              </a:rPr>
              <a:t>以上的信息时，数据维度可以被降到至少几维？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交易数据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8285" y="1111885"/>
            <a:ext cx="704215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作业：</a:t>
            </a:r>
            <a:endParaRPr lang="zh-CN"/>
          </a:p>
          <a:p>
            <a:r>
              <a:rPr lang="zh-CN">
                <a:sym typeface="+mn-ea"/>
              </a:rPr>
              <a:t>读取贵州茅台近一年数据，做成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线图和成交量</a:t>
            </a:r>
            <a:r>
              <a:rPr lang="en-US" altLang="zh-CN">
                <a:sym typeface="+mn-ea"/>
              </a:rPr>
              <a:t>Bar</a:t>
            </a:r>
            <a:r>
              <a:rPr lang="zh-CN" altLang="en-US">
                <a:sym typeface="+mn-ea"/>
              </a:rPr>
              <a:t>图；其中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线图中添加布林带，成交量</a:t>
            </a:r>
            <a:r>
              <a:rPr lang="en-US" altLang="zh-CN">
                <a:sym typeface="+mn-ea"/>
              </a:rPr>
              <a:t>Bar</a:t>
            </a:r>
            <a:r>
              <a:rPr lang="zh-CN" altLang="en-US">
                <a:sym typeface="+mn-ea"/>
              </a:rPr>
              <a:t>上叠加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日成交量均值；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布林带型如：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共三条线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中间线：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日均线；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上轨线：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日均线</a:t>
            </a:r>
            <a:r>
              <a:rPr lang="en-US" altLang="zh-CN">
                <a:sym typeface="+mn-ea"/>
              </a:rPr>
              <a:t>+2</a:t>
            </a:r>
            <a:r>
              <a:rPr lang="zh-CN" altLang="en-US">
                <a:sym typeface="+mn-ea"/>
              </a:rPr>
              <a:t>倍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日标准差；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下轨线：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日均线</a:t>
            </a:r>
            <a:r>
              <a:rPr lang="en-US" altLang="zh-CN">
                <a:sym typeface="+mn-ea"/>
              </a:rPr>
              <a:t>-2</a:t>
            </a:r>
            <a:r>
              <a:rPr lang="zh-CN" altLang="en-US">
                <a:sym typeface="+mn-ea"/>
              </a:rPr>
              <a:t>倍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日标准差；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标准差和均线均用收盘价计算；标准差</a:t>
            </a:r>
            <a:r>
              <a:rPr lang="en-US" altLang="zh-CN">
                <a:sym typeface="+mn-ea"/>
              </a:rPr>
              <a:t>np.std()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2332355"/>
            <a:ext cx="3676015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/>
              <a:t>量化交易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248285" y="1111885"/>
            <a:ext cx="80549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作业：</a:t>
            </a:r>
            <a:endParaRPr lang="zh-CN" altLang="en-US"/>
          </a:p>
          <a:p>
            <a:r>
              <a:rPr lang="zh-CN">
                <a:sym typeface="+mn-ea"/>
              </a:rPr>
              <a:t>用所学的方法，对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股全市场扫描研究，寻找有正效益的因子及相关股票；各个因子方法的组合叠加；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方法：</a:t>
            </a:r>
            <a:r>
              <a:rPr lang="en-US" altLang="zh-CN">
                <a:sym typeface="+mn-ea"/>
              </a:rPr>
              <a:t>KNN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Kmean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PCA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NN</a:t>
            </a:r>
            <a:r>
              <a:rPr lang="zh-CN" altLang="en-US">
                <a:sym typeface="+mn-ea"/>
              </a:rPr>
              <a:t>以及</a:t>
            </a:r>
            <a:r>
              <a:rPr lang="en-US" altLang="zh-CN">
                <a:sym typeface="+mn-ea"/>
              </a:rPr>
              <a:t>T+1</a:t>
            </a:r>
            <a:r>
              <a:rPr lang="zh-CN" altLang="en-US">
                <a:sym typeface="+mn-ea"/>
              </a:rPr>
              <a:t>策略；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追加因子：如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日收益，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日波动率（标准差），成交量及其波动，最高价最低价比值，以及其它经典指标：</a:t>
            </a:r>
            <a:r>
              <a:rPr lang="en-US" altLang="zh-CN">
                <a:sym typeface="+mn-ea"/>
              </a:rPr>
              <a:t>KDJ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RSI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MACD</a:t>
            </a:r>
            <a:r>
              <a:rPr lang="zh-CN" altLang="en-US">
                <a:sym typeface="+mn-ea"/>
              </a:rPr>
              <a:t>，布林带等；不限于这些，还可以自定义或者寻找其它指标，自定义：比如前复权和后复权差异程度；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全屏显示(4:3)</PresentationFormat>
  <Paragraphs>40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Arial Unicode MS</vt:lpstr>
      <vt:lpstr>Calibri</vt:lpstr>
      <vt:lpstr>Segoe Print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Kmean作业</vt:lpstr>
      <vt:lpstr>PCA作业</vt:lpstr>
      <vt:lpstr>交易数据</vt:lpstr>
      <vt:lpstr>量化交易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601</cp:revision>
  <dcterms:created xsi:type="dcterms:W3CDTF">2013-02-28T06:58:00Z</dcterms:created>
  <dcterms:modified xsi:type="dcterms:W3CDTF">2018-02-26T08:29:16Z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