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  <p:sldId id="259" r:id="rId5"/>
    <p:sldId id="262" r:id="rId6"/>
    <p:sldId id="260" r:id="rId7"/>
    <p:sldId id="263" r:id="rId8"/>
    <p:sldId id="264" r:id="rId9"/>
    <p:sldId id="265" r:id="rId10"/>
    <p:sldId id="257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54" y="-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0EC10-F751-485E-9BF4-64AB8AE7B085}" type="datetimeFigureOut">
              <a:rPr lang="zh-CN" altLang="en-US" smtClean="0"/>
              <a:t>2016/6/16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12346-5B04-4B8A-A2CC-ED1072A1D4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143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0EC10-F751-485E-9BF4-64AB8AE7B085}" type="datetimeFigureOut">
              <a:rPr lang="zh-CN" altLang="en-US" smtClean="0"/>
              <a:t>2016/6/16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12346-5B04-4B8A-A2CC-ED1072A1D4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789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0EC10-F751-485E-9BF4-64AB8AE7B085}" type="datetimeFigureOut">
              <a:rPr lang="zh-CN" altLang="en-US" smtClean="0"/>
              <a:t>2016/6/16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12346-5B04-4B8A-A2CC-ED1072A1D4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963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0EC10-F751-485E-9BF4-64AB8AE7B085}" type="datetimeFigureOut">
              <a:rPr lang="zh-CN" altLang="en-US" smtClean="0"/>
              <a:t>2016/6/16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12346-5B04-4B8A-A2CC-ED1072A1D4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3492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0EC10-F751-485E-9BF4-64AB8AE7B085}" type="datetimeFigureOut">
              <a:rPr lang="zh-CN" altLang="en-US" smtClean="0"/>
              <a:t>2016/6/16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12346-5B04-4B8A-A2CC-ED1072A1D4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4246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0EC10-F751-485E-9BF4-64AB8AE7B085}" type="datetimeFigureOut">
              <a:rPr lang="zh-CN" altLang="en-US" smtClean="0"/>
              <a:t>2016/6/16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12346-5B04-4B8A-A2CC-ED1072A1D4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883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0EC10-F751-485E-9BF4-64AB8AE7B085}" type="datetimeFigureOut">
              <a:rPr lang="zh-CN" altLang="en-US" smtClean="0"/>
              <a:t>2016/6/16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12346-5B04-4B8A-A2CC-ED1072A1D4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3272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0EC10-F751-485E-9BF4-64AB8AE7B085}" type="datetimeFigureOut">
              <a:rPr lang="zh-CN" altLang="en-US" smtClean="0"/>
              <a:t>2016/6/16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12346-5B04-4B8A-A2CC-ED1072A1D4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2606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0EC10-F751-485E-9BF4-64AB8AE7B085}" type="datetimeFigureOut">
              <a:rPr lang="zh-CN" altLang="en-US" smtClean="0"/>
              <a:t>2016/6/16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12346-5B04-4B8A-A2CC-ED1072A1D4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4425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0EC10-F751-485E-9BF4-64AB8AE7B085}" type="datetimeFigureOut">
              <a:rPr lang="zh-CN" altLang="en-US" smtClean="0"/>
              <a:t>2016/6/16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12346-5B04-4B8A-A2CC-ED1072A1D4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8447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0EC10-F751-485E-9BF4-64AB8AE7B085}" type="datetimeFigureOut">
              <a:rPr lang="zh-CN" altLang="en-US" smtClean="0"/>
              <a:t>2016/6/16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12346-5B04-4B8A-A2CC-ED1072A1D4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9996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0EC10-F751-485E-9BF4-64AB8AE7B085}" type="datetimeFigureOut">
              <a:rPr lang="zh-CN" altLang="en-US" smtClean="0"/>
              <a:t>2016/6/16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612346-5B04-4B8A-A2CC-ED1072A1D4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7503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RMA</a:t>
            </a:r>
            <a:r>
              <a:rPr lang="zh-CN" altLang="en-US" dirty="0" smtClean="0"/>
              <a:t>会议准备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08329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面临的问题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一</a:t>
            </a:r>
            <a:r>
              <a:rPr lang="en-US" altLang="zh-CN" dirty="0" smtClean="0"/>
              <a:t>.</a:t>
            </a:r>
            <a:r>
              <a:rPr lang="zh-CN" altLang="en-US" dirty="0" smtClean="0"/>
              <a:t>业务规范不明确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1.</a:t>
            </a:r>
            <a:r>
              <a:rPr lang="zh-CN" altLang="en-US" dirty="0" smtClean="0"/>
              <a:t>处理指令是根据单下达，还是根据单个</a:t>
            </a:r>
            <a:r>
              <a:rPr lang="en-US" altLang="zh-CN" dirty="0" smtClean="0"/>
              <a:t>SKU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2.</a:t>
            </a:r>
            <a:r>
              <a:rPr lang="zh-CN" altLang="en-US" dirty="0" smtClean="0"/>
              <a:t>三无产品退货仓库是否接收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3.</a:t>
            </a:r>
            <a:r>
              <a:rPr lang="zh-CN" altLang="en-US" dirty="0" smtClean="0"/>
              <a:t>退回国内</a:t>
            </a:r>
            <a:r>
              <a:rPr lang="en-US" altLang="zh-CN" dirty="0" smtClean="0"/>
              <a:t>/</a:t>
            </a:r>
            <a:r>
              <a:rPr lang="zh-CN" altLang="en-US" dirty="0" smtClean="0"/>
              <a:t>销毁的包裹是否清点</a:t>
            </a:r>
            <a:r>
              <a:rPr lang="en-US" altLang="zh-CN" dirty="0" smtClean="0"/>
              <a:t>SKU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4.</a:t>
            </a:r>
            <a:r>
              <a:rPr lang="zh-CN" altLang="en-US" dirty="0" smtClean="0"/>
              <a:t>什么场景需要重贴标签（海外仓同事认为退货重新上架的产品需要重贴条码有助于操作效率，</a:t>
            </a:r>
            <a:r>
              <a:rPr lang="en-US" altLang="zh-CN" dirty="0" smtClean="0"/>
              <a:t>BA</a:t>
            </a:r>
            <a:r>
              <a:rPr lang="zh-CN" altLang="en-US" dirty="0" smtClean="0"/>
              <a:t>建议不需重贴）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二</a:t>
            </a:r>
            <a:r>
              <a:rPr lang="en-US" altLang="zh-CN" dirty="0" smtClean="0"/>
              <a:t>.</a:t>
            </a:r>
            <a:r>
              <a:rPr lang="zh-CN" altLang="en-US" dirty="0" smtClean="0"/>
              <a:t>沟通成本高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1.</a:t>
            </a:r>
            <a:r>
              <a:rPr lang="zh-CN" altLang="en-US" dirty="0" smtClean="0"/>
              <a:t>知识背景不一样，术语不一样，导致很多时候同一个事情，不同描述，建议有人牵头整理</a:t>
            </a:r>
            <a:r>
              <a:rPr lang="en-US" altLang="zh-CN" dirty="0" smtClean="0"/>
              <a:t>EDA</a:t>
            </a:r>
            <a:r>
              <a:rPr lang="zh-CN" altLang="en-US" dirty="0" smtClean="0"/>
              <a:t>术语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2.</a:t>
            </a:r>
            <a:r>
              <a:rPr lang="zh-CN" altLang="en-US" dirty="0" smtClean="0"/>
              <a:t>异地沟通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61972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术语说明</a:t>
            </a:r>
            <a:endParaRPr lang="en-US" altLang="zh-CN" dirty="0" smtClean="0"/>
          </a:p>
          <a:p>
            <a:r>
              <a:rPr lang="zh-CN" altLang="en-US" dirty="0" smtClean="0"/>
              <a:t>业务场景</a:t>
            </a:r>
            <a:endParaRPr lang="en-US" altLang="zh-CN" dirty="0" smtClean="0"/>
          </a:p>
          <a:p>
            <a:r>
              <a:rPr lang="zh-CN" altLang="en-US" dirty="0" smtClean="0"/>
              <a:t>方案思路</a:t>
            </a:r>
            <a:endParaRPr lang="en-US" altLang="zh-CN" dirty="0" smtClean="0"/>
          </a:p>
          <a:p>
            <a:r>
              <a:rPr lang="zh-CN" altLang="en-US" dirty="0" smtClean="0"/>
              <a:t>建议业务流程</a:t>
            </a:r>
            <a:endParaRPr lang="en-US" altLang="zh-CN" dirty="0" smtClean="0"/>
          </a:p>
          <a:p>
            <a:r>
              <a:rPr lang="zh-CN" altLang="en-US" dirty="0" smtClean="0"/>
              <a:t>业务状态图</a:t>
            </a:r>
            <a:endParaRPr lang="en-US" altLang="zh-CN" dirty="0" smtClean="0"/>
          </a:p>
          <a:p>
            <a:r>
              <a:rPr lang="zh-CN" altLang="en-US" dirty="0" smtClean="0"/>
              <a:t>卖家界面思路展现</a:t>
            </a:r>
            <a:endParaRPr lang="en-US" altLang="zh-CN" dirty="0" smtClean="0"/>
          </a:p>
          <a:p>
            <a:r>
              <a:rPr lang="zh-CN" altLang="en-US" dirty="0" smtClean="0"/>
              <a:t>仓库界面思路展现</a:t>
            </a:r>
            <a:endParaRPr lang="en-US" altLang="zh-CN" dirty="0" smtClean="0"/>
          </a:p>
          <a:p>
            <a:r>
              <a:rPr lang="zh-CN" altLang="en-US" dirty="0" smtClean="0"/>
              <a:t>面临问题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2527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2802391"/>
              </p:ext>
            </p:extLst>
          </p:nvPr>
        </p:nvGraphicFramePr>
        <p:xfrm>
          <a:off x="0" y="0"/>
          <a:ext cx="12192000" cy="68654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41252"/>
                <a:gridCol w="9950748"/>
              </a:tblGrid>
              <a:tr h="27077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术语</a:t>
                      </a:r>
                      <a:endParaRPr lang="zh-CN" alt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402" marR="9402" marT="9402" marB="0" anchor="b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u="none" strike="noStrike" dirty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解释</a:t>
                      </a:r>
                      <a:endParaRPr lang="zh-CN" altLang="en-US" sz="1800" b="0" i="0" u="none" strike="noStrike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402" marR="9402" marT="9402" marB="0" anchor="b">
                    <a:solidFill>
                      <a:srgbClr val="0070C0"/>
                    </a:solidFill>
                  </a:tcPr>
                </a:tc>
              </a:tr>
              <a:tr h="34922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客户基于订单退件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402" marR="9402" marT="9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客户主动在</a:t>
                      </a:r>
                      <a:r>
                        <a:rPr lang="en-US" altLang="zh-CN" sz="1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Omni</a:t>
                      </a:r>
                      <a:r>
                        <a:rPr lang="zh-CN" altLang="en-US" sz="1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系统里面基于订单创建</a:t>
                      </a:r>
                      <a:r>
                        <a:rPr lang="en-US" altLang="zh-CN" sz="1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RMA</a:t>
                      </a:r>
                      <a:r>
                        <a:rPr lang="zh-CN" altLang="en-US" sz="1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单</a:t>
                      </a:r>
                      <a:r>
                        <a:rPr lang="en-US" altLang="zh-CN" sz="1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</a:t>
                      </a:r>
                      <a:r>
                        <a:rPr lang="zh-CN" altLang="en-US" sz="1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在发布前后下达处理策略，仓库根据策略进行处理；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402" marR="9402" marT="9402" marB="0" anchor="b"/>
                </a:tc>
              </a:tr>
              <a:tr h="27077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客户自退件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402" marR="9402" marT="9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客户主动在</a:t>
                      </a:r>
                      <a:r>
                        <a:rPr lang="en-US" altLang="zh-CN" sz="1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Omni</a:t>
                      </a:r>
                      <a:r>
                        <a:rPr lang="zh-CN" altLang="en-US" sz="1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系统中直接创建</a:t>
                      </a:r>
                      <a:r>
                        <a:rPr lang="en-US" altLang="zh-CN" sz="1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RMA</a:t>
                      </a:r>
                      <a:r>
                        <a:rPr lang="zh-CN" altLang="en-US" sz="1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单，在发布前下达处理策略，仓库根据策略进行处理；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402" marR="9402" marT="9402" marB="0" anchor="b"/>
                </a:tc>
              </a:tr>
              <a:tr h="27077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服务商退件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402" marR="9402" marT="9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物流服务商找不到收件人而原路退回，仓库先签收，待客户确认后下达处理策略，再进行收货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402" marR="9402" marT="9402" marB="0" anchor="b"/>
                </a:tc>
              </a:tr>
              <a:tr h="27077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三无退件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402" marR="9402" marT="9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不可识别的包裹被退货，仓库需先贴临时标签，然后客户认领后再处理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402" marR="9402" marT="9402" marB="0" anchor="b"/>
                </a:tc>
              </a:tr>
              <a:tr h="27077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待匹配区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402" marR="9402" marT="9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无</a:t>
                      </a:r>
                      <a:r>
                        <a:rPr lang="en-US" altLang="zh-CN" sz="1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RMA/REV</a:t>
                      </a:r>
                      <a:r>
                        <a:rPr lang="zh-CN" altLang="en-US" sz="1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记录和有发货记录的包裹放入此区域，等待客户创建单时输入追踪号进行匹配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402" marR="9402" marT="9402" marB="0" anchor="b"/>
                </a:tc>
              </a:tr>
              <a:tr h="27077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检测区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402" marR="9402" marT="9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有</a:t>
                      </a:r>
                      <a:r>
                        <a:rPr lang="en-US" altLang="zh-CN" sz="1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RMA</a:t>
                      </a:r>
                      <a:r>
                        <a:rPr lang="zh-CN" altLang="en-US" sz="1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记录、需检测、不可确认货物放入此区域进行检测。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402" marR="9402" marT="9402" marB="0" anchor="b"/>
                </a:tc>
              </a:tr>
              <a:tr h="27077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收货区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402" marR="9402" marT="9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划定的物理区域，用于分理不同入库类型货物，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402" marR="9402" marT="9402" marB="0" anchor="b"/>
                </a:tc>
              </a:tr>
              <a:tr h="27077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异常货品区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402" marR="9402" marT="9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入库单</a:t>
                      </a:r>
                      <a:r>
                        <a:rPr lang="en-US" altLang="zh-CN" sz="1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/RMA</a:t>
                      </a:r>
                      <a:r>
                        <a:rPr lang="zh-CN" altLang="en-US" sz="1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单收货不可确认货物放入此区域，系统需要进行库位管理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402" marR="9402" marT="9402" marB="0" anchor="b"/>
                </a:tc>
              </a:tr>
              <a:tr h="27077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普通区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402" marR="9402" marT="9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存储可售库存的区域，系统需要进行库位管理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402" marR="9402" marT="9402" marB="0" anchor="b"/>
                </a:tc>
              </a:tr>
              <a:tr h="27077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退回国内区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402" marR="9402" marT="9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存储需要批量退货国内的货物，存储的货物属于不可售库存，系统需要进行库位管理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402" marR="9402" marT="9402" marB="0" anchor="b"/>
                </a:tc>
              </a:tr>
              <a:tr h="27077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自提区</a:t>
                      </a:r>
                      <a:endParaRPr lang="zh-CN" altLang="en-US" sz="1800" b="0" i="0" u="none" strike="noStrike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402" marR="9402" marT="9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存储客户自提货品的区域</a:t>
                      </a:r>
                      <a:endParaRPr lang="zh-CN" altLang="en-US" sz="1800" b="0" i="0" u="none" strike="noStrike" dirty="0">
                        <a:solidFill>
                          <a:srgbClr val="FF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402" marR="9402" marT="9402" marB="0" anchor="b"/>
                </a:tc>
              </a:tr>
              <a:tr h="27077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销毁区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402" marR="9402" marT="9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存储需要销毁货品的区域，存储的货物属于不可售库存，系统可选择进行库位管理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402" marR="9402" marT="9402" marB="0" anchor="b"/>
                </a:tc>
              </a:tr>
              <a:tr h="27077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签收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402" marR="9402" marT="9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只是收到包裹，不会打开包裹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402" marR="9402" marT="9402" marB="0" anchor="b"/>
                </a:tc>
              </a:tr>
              <a:tr h="532579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收货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402" marR="9402" marT="9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拆开包裹，对包裹中的</a:t>
                      </a:r>
                      <a:r>
                        <a:rPr lang="en-US" altLang="zh-CN" sz="1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SKU</a:t>
                      </a:r>
                      <a:r>
                        <a:rPr lang="zh-CN" altLang="en-US" sz="1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进行清点上架销售</a:t>
                      </a:r>
                      <a:r>
                        <a:rPr lang="en-US" altLang="zh-CN" sz="1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RMA</a:t>
                      </a:r>
                      <a:r>
                        <a:rPr lang="zh-CN" altLang="en-US" sz="1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的处理指令，需要上架到普通区，增加的是可售库存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402" marR="9402" marT="9402" marB="0" anchor="b"/>
                </a:tc>
              </a:tr>
              <a:tr h="27077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退回国内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402" marR="9402" marT="9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RMA</a:t>
                      </a:r>
                      <a:r>
                        <a:rPr lang="zh-CN" altLang="en-US" sz="1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的处理指令，需要上架到退回国内区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402" marR="9402" marT="9402" marB="0" anchor="b"/>
                </a:tc>
              </a:tr>
              <a:tr h="27077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客户自提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402" marR="9402" marT="9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RMA</a:t>
                      </a:r>
                      <a:r>
                        <a:rPr lang="zh-CN" altLang="en-US" sz="1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的处理指令，需要上架到自提区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402" marR="9402" marT="9402" marB="0" anchor="b"/>
                </a:tc>
              </a:tr>
              <a:tr h="27077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销毁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402" marR="9402" marT="9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RMA</a:t>
                      </a:r>
                      <a:r>
                        <a:rPr lang="zh-CN" altLang="en-US" sz="1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的处理指令，需要上架到销毁区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402" marR="9402" marT="9402" marB="0" anchor="b"/>
                </a:tc>
              </a:tr>
              <a:tr h="27077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检查并拍照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402" marR="9402" marT="9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增值服务，客户</a:t>
                      </a:r>
                      <a:r>
                        <a:rPr lang="zh-CN" altLang="en-US" sz="1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不清楚</a:t>
                      </a:r>
                      <a:r>
                        <a:rPr lang="en-US" altLang="zh-CN" sz="1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SKU</a:t>
                      </a:r>
                      <a:r>
                        <a:rPr lang="zh-CN" altLang="en-US" sz="1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情况时，需要</a:t>
                      </a:r>
                      <a:r>
                        <a:rPr lang="zh-CN" altLang="en-US" sz="1800" u="none" strike="noStrike" dirty="0" smtClea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下达的增值服务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402" marR="9402" marT="9402" marB="0" anchor="b"/>
                </a:tc>
              </a:tr>
              <a:tr h="27077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重新包装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402" marR="9402" marT="9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包装损坏时，客户可以使用重新包装的增值服务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402" marR="9402" marT="9402" marB="0" anchor="b"/>
                </a:tc>
              </a:tr>
              <a:tr h="27077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重贴标签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402" marR="9402" marT="9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SKU</a:t>
                      </a:r>
                      <a:r>
                        <a:rPr lang="zh-CN" altLang="en-US" sz="1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标签需要更换时客户下达的增值服务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402" marR="9402" marT="9402" marB="0" anchor="b"/>
                </a:tc>
              </a:tr>
              <a:tr h="27077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分理操作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402" marR="9402" marT="9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不拆开包裹，扫描包裹的标识号，按包裹类别</a:t>
                      </a:r>
                      <a:r>
                        <a:rPr lang="en-US" altLang="zh-CN" sz="1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入库单包裹、退货包裹、转仓包裹</a:t>
                      </a:r>
                      <a:r>
                        <a:rPr lang="en-US" altLang="zh-CN" sz="1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r>
                        <a:rPr lang="zh-CN" altLang="en-US" sz="1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分理包裹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402" marR="9402" marT="9402" marB="0" anchor="b"/>
                </a:tc>
              </a:tr>
              <a:tr h="270776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处理操作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402" marR="9402" marT="940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拆开包裹，进行清点</a:t>
                      </a:r>
                      <a:r>
                        <a:rPr lang="en-US" altLang="zh-CN" sz="1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SKU</a:t>
                      </a:r>
                      <a:r>
                        <a:rPr lang="zh-CN" altLang="en-US" sz="180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，按照指令上架到对应区域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402" marR="9402" marT="9402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7772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99" y="29028"/>
            <a:ext cx="11771086" cy="691658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9028"/>
            <a:ext cx="2975429" cy="1325563"/>
          </a:xfrm>
        </p:spPr>
        <p:txBody>
          <a:bodyPr/>
          <a:lstStyle/>
          <a:p>
            <a:r>
              <a:rPr lang="zh-CN" altLang="en-US" dirty="0" smtClean="0"/>
              <a:t>业务场景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3326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方案思路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10848833" cy="47848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 smtClean="0"/>
              <a:t>卖家（含分销）填写</a:t>
            </a:r>
            <a:r>
              <a:rPr lang="en-US" altLang="zh-CN" sz="2400" dirty="0" err="1"/>
              <a:t>TrackingNumber</a:t>
            </a:r>
            <a:r>
              <a:rPr lang="zh-CN" altLang="en-US" sz="2400" dirty="0"/>
              <a:t>和处理指令的</a:t>
            </a:r>
            <a:r>
              <a:rPr lang="en-US" altLang="zh-CN" sz="2400" dirty="0"/>
              <a:t>RMA</a:t>
            </a:r>
            <a:r>
              <a:rPr lang="zh-CN" altLang="en-US" sz="2400" dirty="0"/>
              <a:t>才能推送到仓库。仓库处理所有包裹都是按照分理和处理两个环节。</a:t>
            </a:r>
            <a:endParaRPr lang="zh-CN" altLang="en-US" sz="2400" b="1" dirty="0"/>
          </a:p>
          <a:p>
            <a:pPr marL="0" indent="0">
              <a:buNone/>
            </a:pPr>
            <a:r>
              <a:rPr lang="zh-CN" altLang="en-US" sz="2400" dirty="0"/>
              <a:t>一、卖家需要做的事情：</a:t>
            </a:r>
          </a:p>
          <a:p>
            <a:pPr marL="0" indent="0">
              <a:buNone/>
            </a:pPr>
            <a:r>
              <a:rPr lang="zh-CN" altLang="en-US" sz="2400" dirty="0"/>
              <a:t>创建</a:t>
            </a:r>
            <a:r>
              <a:rPr lang="en-US" altLang="zh-CN" sz="2400" dirty="0"/>
              <a:t>RMA</a:t>
            </a:r>
            <a:r>
              <a:rPr lang="zh-CN" altLang="en-US" sz="2400" dirty="0"/>
              <a:t>，补全</a:t>
            </a:r>
            <a:r>
              <a:rPr lang="en-US" altLang="zh-CN" sz="2400" dirty="0" err="1"/>
              <a:t>RMATrackingNumber</a:t>
            </a:r>
            <a:r>
              <a:rPr lang="zh-CN" altLang="en-US" sz="2400" dirty="0"/>
              <a:t>、处理指令、增值服务、处理异常</a:t>
            </a:r>
          </a:p>
          <a:p>
            <a:pPr marL="0" indent="0">
              <a:buNone/>
            </a:pPr>
            <a:r>
              <a:rPr lang="zh-CN" altLang="en-US" sz="2400" dirty="0"/>
              <a:t>二、仓库做的事情：</a:t>
            </a:r>
          </a:p>
          <a:p>
            <a:pPr marL="0" indent="0">
              <a:buNone/>
            </a:pPr>
            <a:r>
              <a:rPr lang="zh-CN" altLang="en-US" sz="2400" dirty="0"/>
              <a:t>    </a:t>
            </a:r>
            <a:r>
              <a:rPr lang="en-US" altLang="zh-CN" sz="2400" dirty="0"/>
              <a:t>1.</a:t>
            </a:r>
            <a:r>
              <a:rPr lang="zh-CN" altLang="en-US" sz="2400" dirty="0"/>
              <a:t>分理到仓包裹（系统有预报单，则根据预报单处理指令对包裹进行分理；系统无预报单，则对包裹进行签收标识操作，放到待匹配区等待卖家匹配）</a:t>
            </a:r>
          </a:p>
          <a:p>
            <a:pPr marL="0" indent="0">
              <a:buNone/>
            </a:pPr>
            <a:r>
              <a:rPr lang="zh-CN" altLang="en-US" sz="2400" dirty="0"/>
              <a:t>    </a:t>
            </a:r>
            <a:r>
              <a:rPr lang="en-US" altLang="zh-CN" sz="2400" dirty="0"/>
              <a:t>2.</a:t>
            </a:r>
            <a:r>
              <a:rPr lang="zh-CN" altLang="en-US" sz="2400" dirty="0"/>
              <a:t>处理包裹（对分理出的包裹</a:t>
            </a:r>
            <a:r>
              <a:rPr lang="en-US" altLang="zh-CN" sz="2400" dirty="0"/>
              <a:t>/</a:t>
            </a:r>
            <a:r>
              <a:rPr lang="zh-CN" altLang="en-US" sz="2400" dirty="0"/>
              <a:t>已匹配的包裹进行清点，之后按指令上架到对应区域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三</a:t>
            </a:r>
            <a:r>
              <a:rPr lang="zh-CN" altLang="en-US" sz="2400" dirty="0"/>
              <a:t>、客服需要做的事情：</a:t>
            </a:r>
          </a:p>
          <a:p>
            <a:pPr marL="0" indent="0">
              <a:buNone/>
            </a:pPr>
            <a:r>
              <a:rPr lang="zh-CN" altLang="en-US" sz="2400" dirty="0"/>
              <a:t>     查看所对接客户的</a:t>
            </a:r>
            <a:r>
              <a:rPr lang="en-US" altLang="zh-CN" sz="2400" dirty="0"/>
              <a:t>RMA</a:t>
            </a:r>
            <a:r>
              <a:rPr lang="zh-CN" altLang="en-US" sz="2400" dirty="0" smtClean="0"/>
              <a:t>数据，如有异常线下跟进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50480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0" y="29028"/>
            <a:ext cx="2975429" cy="1325563"/>
          </a:xfrm>
        </p:spPr>
        <p:txBody>
          <a:bodyPr/>
          <a:lstStyle/>
          <a:p>
            <a:r>
              <a:rPr lang="zh-CN" altLang="en-US" dirty="0" smtClean="0"/>
              <a:t>业务流程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179" y="0"/>
            <a:ext cx="7082971" cy="6845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564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0" y="0"/>
            <a:ext cx="3378200" cy="1325563"/>
          </a:xfrm>
        </p:spPr>
        <p:txBody>
          <a:bodyPr/>
          <a:lstStyle/>
          <a:p>
            <a:r>
              <a:rPr lang="zh-CN" altLang="en-US" dirty="0" smtClean="0"/>
              <a:t>业务状态图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46" y="888206"/>
            <a:ext cx="11461354" cy="42983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646" y="5186506"/>
            <a:ext cx="9045211" cy="1569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867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0500" y="158750"/>
            <a:ext cx="10515600" cy="879475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卖家界面思路展现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1038225"/>
            <a:ext cx="11620500" cy="581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631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仓库界面思路展现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1087"/>
            <a:ext cx="11649075" cy="561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571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765</Words>
  <Application>Microsoft Office PowerPoint</Application>
  <PresentationFormat>宽屏</PresentationFormat>
  <Paragraphs>79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宋体</vt:lpstr>
      <vt:lpstr>微软雅黑</vt:lpstr>
      <vt:lpstr>Arial</vt:lpstr>
      <vt:lpstr>Calibri</vt:lpstr>
      <vt:lpstr>Calibri Light</vt:lpstr>
      <vt:lpstr>Office 主题</vt:lpstr>
      <vt:lpstr>RMA会议准备</vt:lpstr>
      <vt:lpstr>目录</vt:lpstr>
      <vt:lpstr>PowerPoint 演示文稿</vt:lpstr>
      <vt:lpstr>业务场景</vt:lpstr>
      <vt:lpstr>方案思路</vt:lpstr>
      <vt:lpstr>业务流程</vt:lpstr>
      <vt:lpstr>业务状态图</vt:lpstr>
      <vt:lpstr>卖家界面思路展现</vt:lpstr>
      <vt:lpstr>仓库界面思路展现</vt:lpstr>
      <vt:lpstr>面临的问题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RMA业务理解</dc:title>
  <dc:creator>陈清</dc:creator>
  <cp:lastModifiedBy>陈清</cp:lastModifiedBy>
  <cp:revision>11</cp:revision>
  <dcterms:created xsi:type="dcterms:W3CDTF">2016-06-16T11:10:09Z</dcterms:created>
  <dcterms:modified xsi:type="dcterms:W3CDTF">2016-06-16T13:41:10Z</dcterms:modified>
</cp:coreProperties>
</file>