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0" r:id="rId4"/>
    <p:sldId id="271" r:id="rId5"/>
    <p:sldId id="261" r:id="rId6"/>
    <p:sldId id="259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6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5" autoAdjust="0"/>
  </p:normalViewPr>
  <p:slideViewPr>
    <p:cSldViewPr>
      <p:cViewPr varScale="1">
        <p:scale>
          <a:sx n="79" d="100"/>
          <a:sy n="79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2BB1-2B91-4B81-9F18-3B4D622B6DA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70A6D-AFA1-4F33-8B2C-E190FDFE49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E27EFA-75FB-4D32-A582-6AA295F1FB83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F0D9DC-B925-42E9-8A70-7110EBAC8A50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F0D9DC-B925-42E9-8A70-7110EBAC8A50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E22DC8-D7E8-4226-AF28-B04C2B94FE5A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F0D9DC-B925-42E9-8A70-7110EBAC8A50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所有内存都是共享的么？</a:t>
            </a:r>
            <a:endParaRPr lang="en-US" altLang="zh-CN" dirty="0" smtClean="0"/>
          </a:p>
          <a:p>
            <a:r>
              <a:rPr lang="en-US" altLang="zh-CN" dirty="0" smtClean="0"/>
              <a:t>No, only </a:t>
            </a:r>
            <a:r>
              <a:rPr lang="en-US" altLang="zh-CN" dirty="0" err="1" smtClean="0"/>
              <a:t>globals</a:t>
            </a:r>
            <a:r>
              <a:rPr lang="en-US" altLang="zh-CN" dirty="0" smtClean="0"/>
              <a:t> and heap.</a:t>
            </a:r>
          </a:p>
          <a:p>
            <a:r>
              <a:rPr lang="en-US" altLang="zh-CN" dirty="0" smtClean="0"/>
              <a:t>In Java, classes are global and static variables declared inside classes are global too. All the rest is local.</a:t>
            </a:r>
          </a:p>
          <a:p>
            <a:r>
              <a:rPr lang="en-US" altLang="zh-CN" dirty="0" smtClean="0"/>
              <a:t>All variables declared inside a method are locals, therefore they are not shared.</a:t>
            </a:r>
          </a:p>
          <a:p>
            <a:r>
              <a:rPr lang="en-US" altLang="zh-CN" dirty="0" smtClean="0"/>
              <a:t>The heap memory is never a problem even though it is shared, because variables pointing to them are either global or local.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Jdk1.5</a:t>
            </a:r>
            <a:r>
              <a:rPr lang="zh-CN" altLang="en-US" dirty="0" smtClean="0"/>
              <a:t>中优先使用互斥锁，</a:t>
            </a:r>
            <a:r>
              <a:rPr lang="en-US" altLang="zh-CN" dirty="0" smtClean="0"/>
              <a:t>jdk1.6</a:t>
            </a:r>
            <a:r>
              <a:rPr lang="zh-CN" altLang="en-US" dirty="0" smtClean="0"/>
              <a:t>中优先使用内部锁。</a:t>
            </a: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Jdk1.5</a:t>
            </a:r>
            <a:r>
              <a:rPr lang="zh-CN" altLang="en-US" dirty="0" smtClean="0"/>
              <a:t>中优先使用互斥锁，</a:t>
            </a:r>
            <a:r>
              <a:rPr lang="en-US" altLang="zh-CN" dirty="0" smtClean="0"/>
              <a:t>jdk1.6</a:t>
            </a:r>
            <a:r>
              <a:rPr lang="zh-CN" altLang="en-US" dirty="0" smtClean="0"/>
              <a:t>中优先使用内部锁。</a:t>
            </a: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67EAE1-BDDF-4ACF-A058-997AE3B94941}" type="slidenum">
              <a:rPr 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s.chalmers.se/~dcs/ConcurrentDataStructures/" TargetMode="External"/><Relationship Id="rId5" Type="http://schemas.openxmlformats.org/officeDocument/2006/relationships/hyperlink" Target="http://www.ibm.com/developerworks/cn/java/j-concurrent/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mino-cbbs.sourceforge.net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第一页整体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38638"/>
            <a:ext cx="8215313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第一页整体副本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00188"/>
            <a:ext cx="9144000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圆角矩形 18"/>
          <p:cNvSpPr/>
          <p:nvPr/>
        </p:nvSpPr>
        <p:spPr>
          <a:xfrm>
            <a:off x="3000364" y="785794"/>
            <a:ext cx="1071570" cy="714380"/>
          </a:xfrm>
          <a:prstGeom prst="roundRect">
            <a:avLst/>
          </a:prstGeom>
          <a:gradFill flip="none" rotWithShape="1">
            <a:gsLst>
              <a:gs pos="11000">
                <a:srgbClr val="FF0000"/>
              </a:gs>
              <a:gs pos="100000">
                <a:srgbClr val="B9242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71934" y="857232"/>
            <a:ext cx="2857520" cy="5762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并发编程实践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" name="组合 31"/>
          <p:cNvGrpSpPr>
            <a:grpSpLocks/>
          </p:cNvGrpSpPr>
          <p:nvPr/>
        </p:nvGrpSpPr>
        <p:grpSpPr bwMode="auto">
          <a:xfrm>
            <a:off x="755650" y="874713"/>
            <a:ext cx="820738" cy="3810000"/>
            <a:chOff x="756226" y="834261"/>
            <a:chExt cx="819914" cy="3809185"/>
          </a:xfrm>
        </p:grpSpPr>
        <p:pic>
          <p:nvPicPr>
            <p:cNvPr id="2077" name="图片 16" descr="莲包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-476140">
              <a:off x="756226" y="834261"/>
              <a:ext cx="819914" cy="1698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直接连接符 29"/>
            <p:cNvCxnSpPr/>
            <p:nvPr/>
          </p:nvCxnSpPr>
          <p:spPr>
            <a:xfrm rot="16200000" flipH="1">
              <a:off x="-35138" y="3607852"/>
              <a:ext cx="1999822" cy="7136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8"/>
          <p:cNvGrpSpPr>
            <a:grpSpLocks/>
          </p:cNvGrpSpPr>
          <p:nvPr/>
        </p:nvGrpSpPr>
        <p:grpSpPr bwMode="auto">
          <a:xfrm>
            <a:off x="1360488" y="2082800"/>
            <a:ext cx="4783148" cy="3215731"/>
            <a:chOff x="1428728" y="2000240"/>
            <a:chExt cx="4782917" cy="3215754"/>
          </a:xfrm>
        </p:grpSpPr>
        <p:pic>
          <p:nvPicPr>
            <p:cNvPr id="2075" name="图片 17" descr="莲花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8728" y="2000240"/>
              <a:ext cx="1200092" cy="80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" name="直接连接符 37"/>
            <p:cNvCxnSpPr>
              <a:stCxn id="18" idx="2"/>
            </p:cNvCxnSpPr>
            <p:nvPr/>
          </p:nvCxnSpPr>
          <p:spPr>
            <a:xfrm rot="5400000" flipH="1">
              <a:off x="3283890" y="2288238"/>
              <a:ext cx="1072598" cy="4782913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66"/>
          <p:cNvGrpSpPr>
            <a:grpSpLocks/>
          </p:cNvGrpSpPr>
          <p:nvPr/>
        </p:nvGrpSpPr>
        <p:grpSpPr bwMode="auto">
          <a:xfrm>
            <a:off x="-177800" y="2268538"/>
            <a:ext cx="2886075" cy="4283075"/>
            <a:chOff x="-177421" y="2350670"/>
            <a:chExt cx="2885125" cy="4282141"/>
          </a:xfrm>
        </p:grpSpPr>
        <p:pic>
          <p:nvPicPr>
            <p:cNvPr id="2073" name="图片 63" descr="荷叶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-477003">
              <a:off x="-177421" y="2350670"/>
              <a:ext cx="2885125" cy="2217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直接连接符 65"/>
            <p:cNvCxnSpPr>
              <a:stCxn id="64" idx="2"/>
            </p:cNvCxnSpPr>
            <p:nvPr/>
          </p:nvCxnSpPr>
          <p:spPr>
            <a:xfrm rot="16200000" flipH="1">
              <a:off x="580245" y="5397234"/>
              <a:ext cx="2074411" cy="396744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对角圆角矩形 32"/>
          <p:cNvSpPr/>
          <p:nvPr/>
        </p:nvSpPr>
        <p:spPr>
          <a:xfrm>
            <a:off x="3000364" y="1857364"/>
            <a:ext cx="4357718" cy="571504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  入 题：从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说起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对角圆角矩形 33"/>
          <p:cNvSpPr/>
          <p:nvPr/>
        </p:nvSpPr>
        <p:spPr>
          <a:xfrm>
            <a:off x="3000364" y="2643182"/>
            <a:ext cx="4357718" cy="571504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  实 践：案例分析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对角圆角矩形 34"/>
          <p:cNvSpPr/>
          <p:nvPr/>
        </p:nvSpPr>
        <p:spPr>
          <a:xfrm>
            <a:off x="3000364" y="3429000"/>
            <a:ext cx="4357718" cy="571504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       资 料：网络资源和书籍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9190" y="492919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Hoorace@Twitter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龙浩</a:t>
            </a:r>
            <a:endParaRPr lang="zh-CN" altLang="en-US" b="1" dirty="0"/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2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32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32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2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8" dur="3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64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640" fill="hold">
                                          <p:stCondLst>
                                            <p:cond delay="12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640" fill="hold">
                                          <p:stCondLst>
                                            <p:cond delay="19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640" fill="hold">
                                          <p:stCondLst>
                                            <p:cond delay="25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repeatCount="indefinite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3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3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3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4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40" fill="hold">
                                          <p:stCondLst>
                                            <p:cond delay="12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40" fill="hold">
                                          <p:stCondLst>
                                            <p:cond delay="19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40" fill="hold">
                                          <p:stCondLst>
                                            <p:cond delay="25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3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3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3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32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8" dur="3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64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640" fill="hold">
                                          <p:stCondLst>
                                            <p:cond delay="12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640" fill="hold">
                                          <p:stCondLst>
                                            <p:cond delay="19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640" fill="hold">
                                          <p:stCondLst>
                                            <p:cond delay="25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一笔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76725"/>
            <a:ext cx="2357438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953000" y="5435600"/>
            <a:ext cx="1866900" cy="2616200"/>
            <a:chOff x="5619866" y="5423079"/>
            <a:chExt cx="1866667" cy="2616021"/>
          </a:xfrm>
        </p:grpSpPr>
        <p:pic>
          <p:nvPicPr>
            <p:cNvPr id="6165" name="图片 21" descr="松针3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19866" y="5423079"/>
              <a:ext cx="1866667" cy="143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直接连接符 29"/>
            <p:cNvCxnSpPr>
              <a:stCxn id="22" idx="2"/>
            </p:cNvCxnSpPr>
            <p:nvPr/>
          </p:nvCxnSpPr>
          <p:spPr>
            <a:xfrm rot="16200000" flipH="1">
              <a:off x="5972214" y="7439067"/>
              <a:ext cx="1181019" cy="1904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3282950" y="5943600"/>
            <a:ext cx="2159000" cy="2057400"/>
            <a:chOff x="3759335" y="5943714"/>
            <a:chExt cx="2158730" cy="2058080"/>
          </a:xfrm>
        </p:grpSpPr>
        <p:pic>
          <p:nvPicPr>
            <p:cNvPr id="6163" name="图片 17" descr="松针3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59335" y="5943714"/>
              <a:ext cx="2158730" cy="91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" name="直接连接符 26"/>
            <p:cNvCxnSpPr>
              <a:stCxn id="18" idx="2"/>
            </p:cNvCxnSpPr>
            <p:nvPr/>
          </p:nvCxnSpPr>
          <p:spPr>
            <a:xfrm rot="5400000">
              <a:off x="4267012" y="7428517"/>
              <a:ext cx="1143378" cy="317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1631950" y="5435600"/>
            <a:ext cx="2146300" cy="2501900"/>
            <a:chOff x="1936884" y="5423079"/>
            <a:chExt cx="2146032" cy="2501721"/>
          </a:xfrm>
        </p:grpSpPr>
        <p:pic>
          <p:nvPicPr>
            <p:cNvPr id="6161" name="图片 20" descr="松针1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6884" y="5423079"/>
              <a:ext cx="2146032" cy="143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直接连接符 23"/>
            <p:cNvCxnSpPr>
              <a:stCxn id="21" idx="2"/>
            </p:cNvCxnSpPr>
            <p:nvPr/>
          </p:nvCxnSpPr>
          <p:spPr>
            <a:xfrm rot="5400000">
              <a:off x="2467014" y="7381914"/>
              <a:ext cx="1066724" cy="1904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圆角矩形 33"/>
          <p:cNvSpPr/>
          <p:nvPr/>
        </p:nvSpPr>
        <p:spPr>
          <a:xfrm>
            <a:off x="2275332" y="1329932"/>
            <a:ext cx="1367974" cy="714380"/>
          </a:xfrm>
          <a:prstGeom prst="roundRect">
            <a:avLst/>
          </a:prstGeom>
          <a:gradFill flip="none" rotWithShape="1">
            <a:gsLst>
              <a:gs pos="11000">
                <a:srgbClr val="FF0000"/>
              </a:gs>
              <a:gs pos="100000">
                <a:srgbClr val="B9242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实践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786182" y="1428736"/>
            <a:ext cx="2071702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案例分享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786050" y="2143116"/>
            <a:ext cx="2225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计算汇总类案例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28860" y="214311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23" name="矩形 22"/>
          <p:cNvSpPr/>
          <p:nvPr/>
        </p:nvSpPr>
        <p:spPr>
          <a:xfrm>
            <a:off x="2428860" y="257174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6050" y="2571744"/>
            <a:ext cx="2857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方正静蕾简体" pitchFamily="2" charset="-122"/>
                <a:ea typeface="方正静蕾简体" pitchFamily="2" charset="-122"/>
              </a:rPr>
              <a:t>JMS</a:t>
            </a:r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分发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28860" y="300037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786050" y="3000372"/>
            <a:ext cx="2225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生产者消费者模式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28860" y="342900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86050" y="3429000"/>
            <a:ext cx="3929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邮件发送任务池案例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" dur="2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54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54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540" fill="hold">
                                          <p:stCondLst>
                                            <p:cond delay="1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540" fill="hold">
                                          <p:stCondLst>
                                            <p:cond delay="216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2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54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54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540" fill="hold">
                                          <p:stCondLst>
                                            <p:cond delay="1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540" fill="hold">
                                          <p:stCondLst>
                                            <p:cond delay="21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2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54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54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540" fill="hold">
                                          <p:stCondLst>
                                            <p:cond delay="1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540" fill="hold">
                                          <p:stCondLst>
                                            <p:cond delay="21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3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6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9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5" grpId="0"/>
      <p:bldP spid="28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3500430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计算汇总类案例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538" y="1805007"/>
            <a:ext cx="73247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2143108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JMS</a:t>
            </a: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分发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6988" y="1914525"/>
            <a:ext cx="40100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6215074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生产者消费者模式（短信发送）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1700" y="2209800"/>
            <a:ext cx="4800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4143372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邮件发送任务池案例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2214554"/>
            <a:ext cx="4953021" cy="286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一笔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76725"/>
            <a:ext cx="2357438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953000" y="5435600"/>
            <a:ext cx="1866900" cy="2616200"/>
            <a:chOff x="5619866" y="5423079"/>
            <a:chExt cx="1866667" cy="2616021"/>
          </a:xfrm>
        </p:grpSpPr>
        <p:pic>
          <p:nvPicPr>
            <p:cNvPr id="6165" name="图片 21" descr="松针3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19866" y="5423079"/>
              <a:ext cx="1866667" cy="143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直接连接符 29"/>
            <p:cNvCxnSpPr>
              <a:stCxn id="22" idx="2"/>
            </p:cNvCxnSpPr>
            <p:nvPr/>
          </p:nvCxnSpPr>
          <p:spPr>
            <a:xfrm rot="16200000" flipH="1">
              <a:off x="5972214" y="7439067"/>
              <a:ext cx="1181019" cy="1904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3282950" y="5943600"/>
            <a:ext cx="2159000" cy="2057400"/>
            <a:chOff x="3759335" y="5943714"/>
            <a:chExt cx="2158730" cy="2058080"/>
          </a:xfrm>
        </p:grpSpPr>
        <p:pic>
          <p:nvPicPr>
            <p:cNvPr id="6163" name="图片 17" descr="松针3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59335" y="5943714"/>
              <a:ext cx="2158730" cy="91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" name="直接连接符 26"/>
            <p:cNvCxnSpPr>
              <a:stCxn id="18" idx="2"/>
            </p:cNvCxnSpPr>
            <p:nvPr/>
          </p:nvCxnSpPr>
          <p:spPr>
            <a:xfrm rot="5400000">
              <a:off x="4267012" y="7428517"/>
              <a:ext cx="1143378" cy="317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1631950" y="5435600"/>
            <a:ext cx="2146300" cy="2501900"/>
            <a:chOff x="1936884" y="5423079"/>
            <a:chExt cx="2146032" cy="2501721"/>
          </a:xfrm>
        </p:grpSpPr>
        <p:pic>
          <p:nvPicPr>
            <p:cNvPr id="6161" name="图片 20" descr="松针1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6884" y="5423079"/>
              <a:ext cx="2146032" cy="143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直接连接符 23"/>
            <p:cNvCxnSpPr>
              <a:stCxn id="21" idx="2"/>
            </p:cNvCxnSpPr>
            <p:nvPr/>
          </p:nvCxnSpPr>
          <p:spPr>
            <a:xfrm rot="5400000">
              <a:off x="2467014" y="7381914"/>
              <a:ext cx="1066724" cy="1904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圆角矩形 33"/>
          <p:cNvSpPr/>
          <p:nvPr/>
        </p:nvSpPr>
        <p:spPr>
          <a:xfrm>
            <a:off x="2275332" y="1329932"/>
            <a:ext cx="1367974" cy="714380"/>
          </a:xfrm>
          <a:prstGeom prst="roundRect">
            <a:avLst/>
          </a:prstGeom>
          <a:gradFill flip="none" rotWithShape="1">
            <a:gsLst>
              <a:gs pos="11000">
                <a:srgbClr val="FF0000"/>
              </a:gs>
              <a:gs pos="100000">
                <a:srgbClr val="B9242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资料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786182" y="1428736"/>
            <a:ext cx="3143272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网络资源和书籍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786050" y="2143116"/>
            <a:ext cx="2225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网络资源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28860" y="214311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23" name="矩形 22"/>
          <p:cNvSpPr/>
          <p:nvPr/>
        </p:nvSpPr>
        <p:spPr>
          <a:xfrm>
            <a:off x="2428860" y="257174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6050" y="2571744"/>
            <a:ext cx="2857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书籍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" dur="2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54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54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540" fill="hold">
                                          <p:stCondLst>
                                            <p:cond delay="1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540" fill="hold">
                                          <p:stCondLst>
                                            <p:cond delay="216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2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54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54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540" fill="hold">
                                          <p:stCondLst>
                                            <p:cond delay="1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540" fill="hold">
                                          <p:stCondLst>
                                            <p:cond delay="21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2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54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54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540" fill="hold">
                                          <p:stCondLst>
                                            <p:cond delay="1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540" fill="hold">
                                          <p:stCondLst>
                                            <p:cond delay="21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3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2143108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网络资源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2000240"/>
            <a:ext cx="7500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多线程和并发编程专题：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hlinkClick r:id="rId5"/>
              </a:rPr>
              <a:t>http://www.ibm.com/developerworks/cn/java/j-concurrent/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：并发编程的文献，论文：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en-US" altLang="zh-CN" dirty="0" smtClean="0">
                <a:hlinkClick r:id="rId6"/>
              </a:rPr>
              <a:t>http://www.cs.chalmers.se/~dcs/ConcurrentDataStructures/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2143108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</a:t>
            </a: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书籍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2571744"/>
            <a:ext cx="1343032" cy="167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7687" y="2643183"/>
            <a:ext cx="1214446" cy="175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20676"/>
            <a:ext cx="9144000" cy="4616648"/>
          </a:xfrm>
          <a:prstGeom prst="rect">
            <a:avLst/>
          </a:prstGeom>
        </p:spPr>
      </p:pic>
      <p:pic>
        <p:nvPicPr>
          <p:cNvPr id="11267" name="图片 1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图片 2" descr="水墨背景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335588"/>
            <a:ext cx="9144000" cy="152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谢谢1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6850" y="2254250"/>
            <a:ext cx="1371600" cy="346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564357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Power by : www.longtask.com</a:t>
            </a:r>
            <a:endParaRPr lang="zh-CN" altLang="en-US" b="1" dirty="0"/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一笔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76725"/>
            <a:ext cx="2357438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953000" y="5435600"/>
            <a:ext cx="1866900" cy="2616200"/>
            <a:chOff x="5619866" y="5423079"/>
            <a:chExt cx="1866667" cy="2616021"/>
          </a:xfrm>
        </p:grpSpPr>
        <p:pic>
          <p:nvPicPr>
            <p:cNvPr id="6165" name="图片 21" descr="松针3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19866" y="5423079"/>
              <a:ext cx="1866667" cy="143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" name="直接连接符 29"/>
            <p:cNvCxnSpPr>
              <a:stCxn id="22" idx="2"/>
            </p:cNvCxnSpPr>
            <p:nvPr/>
          </p:nvCxnSpPr>
          <p:spPr>
            <a:xfrm rot="16200000" flipH="1">
              <a:off x="5972214" y="7439067"/>
              <a:ext cx="1181019" cy="1904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3282950" y="5943600"/>
            <a:ext cx="2159000" cy="2057400"/>
            <a:chOff x="3759335" y="5943714"/>
            <a:chExt cx="2158730" cy="2058080"/>
          </a:xfrm>
        </p:grpSpPr>
        <p:pic>
          <p:nvPicPr>
            <p:cNvPr id="6163" name="图片 17" descr="松针3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59335" y="5943714"/>
              <a:ext cx="2158730" cy="91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7" name="直接连接符 26"/>
            <p:cNvCxnSpPr>
              <a:stCxn id="18" idx="2"/>
            </p:cNvCxnSpPr>
            <p:nvPr/>
          </p:nvCxnSpPr>
          <p:spPr>
            <a:xfrm rot="5400000">
              <a:off x="4267012" y="7428517"/>
              <a:ext cx="1143378" cy="3175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1631950" y="5435600"/>
            <a:ext cx="2146300" cy="2501900"/>
            <a:chOff x="1936884" y="5423079"/>
            <a:chExt cx="2146032" cy="2501721"/>
          </a:xfrm>
        </p:grpSpPr>
        <p:pic>
          <p:nvPicPr>
            <p:cNvPr id="6161" name="图片 20" descr="松针1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36884" y="5423079"/>
              <a:ext cx="2146032" cy="143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直接连接符 23"/>
            <p:cNvCxnSpPr>
              <a:stCxn id="21" idx="2"/>
            </p:cNvCxnSpPr>
            <p:nvPr/>
          </p:nvCxnSpPr>
          <p:spPr>
            <a:xfrm rot="5400000">
              <a:off x="2467014" y="7381914"/>
              <a:ext cx="1066724" cy="1904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圆角矩形 33"/>
          <p:cNvSpPr/>
          <p:nvPr/>
        </p:nvSpPr>
        <p:spPr>
          <a:xfrm>
            <a:off x="2275332" y="1329932"/>
            <a:ext cx="1367974" cy="714380"/>
          </a:xfrm>
          <a:prstGeom prst="roundRect">
            <a:avLst/>
          </a:prstGeom>
          <a:gradFill flip="none" rotWithShape="1">
            <a:gsLst>
              <a:gs pos="11000">
                <a:srgbClr val="FF0000"/>
              </a:gs>
              <a:gs pos="100000">
                <a:srgbClr val="B9242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入题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786182" y="1428736"/>
            <a:ext cx="2071702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从</a:t>
            </a:r>
            <a:r>
              <a:rPr lang="en-US" altLang="zh-CN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API</a:t>
            </a: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说起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786050" y="2143116"/>
            <a:ext cx="2225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latin typeface="方正静蕾简体" pitchFamily="2" charset="-122"/>
                <a:ea typeface="方正静蕾简体" pitchFamily="2" charset="-122"/>
              </a:rPr>
              <a:t>juc</a:t>
            </a:r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中的</a:t>
            </a:r>
            <a:r>
              <a:rPr lang="en-US" altLang="zh-CN" b="1" dirty="0" smtClean="0">
                <a:latin typeface="方正静蕾简体" pitchFamily="2" charset="-122"/>
                <a:ea typeface="方正静蕾简体" pitchFamily="2" charset="-122"/>
              </a:rPr>
              <a:t>API</a:t>
            </a:r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一览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28860" y="214311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23" name="矩形 22"/>
          <p:cNvSpPr/>
          <p:nvPr/>
        </p:nvSpPr>
        <p:spPr>
          <a:xfrm>
            <a:off x="2428860" y="257174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6050" y="2571744"/>
            <a:ext cx="2857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同步器</a:t>
            </a:r>
            <a:r>
              <a:rPr lang="en-US" altLang="zh-CN" b="1" dirty="0" smtClean="0">
                <a:latin typeface="方正静蕾简体" pitchFamily="2" charset="-122"/>
                <a:ea typeface="方正静蕾简体" pitchFamily="2" charset="-122"/>
              </a:rPr>
              <a:t>(Synchronizer)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28860" y="300037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786050" y="3000372"/>
            <a:ext cx="2225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同步中的锁机制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28860" y="342900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n w="18000">
                  <a:noFill/>
                  <a:prstDash val="solid"/>
                  <a:miter lim="800000"/>
                </a:ln>
                <a:gradFill flip="none" rotWithShape="1">
                  <a:gsLst>
                    <a:gs pos="0">
                      <a:srgbClr val="FF3300"/>
                    </a:gs>
                    <a:gs pos="50000">
                      <a:srgbClr val="FF0000"/>
                    </a:gs>
                    <a:gs pos="100000">
                      <a:srgbClr val="FF33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</a:rPr>
              <a:t>⊕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786050" y="3429000"/>
            <a:ext cx="39290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方正静蕾简体" pitchFamily="2" charset="-122"/>
                <a:ea typeface="方正静蕾简体" pitchFamily="2" charset="-122"/>
              </a:rPr>
              <a:t>Amdahl</a:t>
            </a:r>
            <a:r>
              <a:rPr lang="zh-CN" altLang="en-US" b="1" dirty="0" smtClean="0">
                <a:latin typeface="方正静蕾简体" pitchFamily="2" charset="-122"/>
                <a:ea typeface="方正静蕾简体" pitchFamily="2" charset="-122"/>
              </a:rPr>
              <a:t>定律</a:t>
            </a:r>
            <a:endParaRPr lang="en-US" altLang="zh-CN" b="1" dirty="0">
              <a:latin typeface="方正静蕾简体" pitchFamily="2" charset="-122"/>
              <a:ea typeface="方正静蕾简体" pitchFamily="2" charset="-122"/>
            </a:endParaRPr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4" dur="2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54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54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540" fill="hold">
                                          <p:stCondLst>
                                            <p:cond delay="1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540" fill="hold">
                                          <p:stCondLst>
                                            <p:cond delay="216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2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54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54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540" fill="hold">
                                          <p:stCondLst>
                                            <p:cond delay="1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540" fill="hold">
                                          <p:stCondLst>
                                            <p:cond delay="21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2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54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540" fill="hold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540" fill="hold">
                                          <p:stCondLst>
                                            <p:cond delay="1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540" fill="hold">
                                          <p:stCondLst>
                                            <p:cond delay="21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3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6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9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5" grpId="0"/>
      <p:bldP spid="28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143116"/>
            <a:ext cx="9144000" cy="359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214422"/>
            <a:ext cx="3143272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JUC</a:t>
            </a: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</a:t>
            </a:r>
            <a:r>
              <a:rPr lang="en-US" altLang="zh-CN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API</a:t>
            </a: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简介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占位符 2"/>
          <p:cNvSpPr txBox="1">
            <a:spLocks/>
          </p:cNvSpPr>
          <p:nvPr/>
        </p:nvSpPr>
        <p:spPr>
          <a:xfrm>
            <a:off x="214282" y="857232"/>
            <a:ext cx="4246200" cy="5400000"/>
          </a:xfrm>
          <a:prstGeom prst="rect">
            <a:avLst/>
          </a:prstGeom>
        </p:spPr>
        <p:txBody>
          <a:bodyPr vert="horz" wrap="none" lIns="91440" tIns="46080" rIns="45720" bIns="46080" rtlCol="0" anchor="t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it-IT" sz="32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it-IT" sz="32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it-IT" sz="28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it-IT" sz="24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it-IT" sz="20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it-IT" sz="2000" b="0" i="0" u="none" strike="noStrike">
                <a:ln>
                  <a:noFill/>
                </a:ln>
                <a:latin typeface="Bitstream Vera Sans" pitchFamily="34"/>
                <a:ea typeface="Lucida Sans Unicode" pitchFamily="2"/>
                <a:cs typeface="Tahoma" pitchFamily="2"/>
              </a:defRPr>
            </a:lvl9pPr>
          </a:lstStyle>
          <a:p>
            <a:pPr marL="169560" marR="0" lvl="0" indent="-16956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Executors</a:t>
            </a: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Executor</a:t>
            </a: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ExecutorService</a:t>
            </a:r>
            <a:endParaRPr kumimoji="0" lang="en-GB" sz="1600" b="0" i="1" u="none" strike="noStrike" kern="120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ScheduledExecutorService</a:t>
            </a:r>
            <a:endParaRPr kumimoji="0" lang="en-GB" sz="1600" b="0" i="1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Callable</a:t>
            </a: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Future</a:t>
            </a: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ScheduledFuture</a:t>
            </a:r>
            <a:endParaRPr kumimoji="0" lang="en-GB" sz="1600" b="0" i="1" u="none" strike="noStrike" kern="120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Delayed</a:t>
            </a: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CompletionService</a:t>
            </a:r>
            <a:endParaRPr kumimoji="0" lang="en-GB" sz="1600" b="0" i="1" u="none" strike="noStrike" kern="120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ThreadPoolExecutor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ScheduledThreadPoolExecutor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AbstractExecutorService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Executors</a:t>
            </a: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FutureTask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ExecutorCompletionService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169560" marR="0" lvl="0" indent="-169560" algn="l" defTabSz="914400" rtl="0" eaLnBrk="1" fontAlgn="auto" latinLnBrk="0" hangingPunct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Queues</a:t>
            </a: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BlockingQueue</a:t>
            </a:r>
            <a:endParaRPr kumimoji="0" lang="en-GB" sz="1600" b="0" i="1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ConcurrentLinkedQueue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LinkedBlockingQueue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ArrayBlockingQueue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SynchronousQueue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PriorityBlockingQueue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  <a:p>
            <a:pPr marL="457200" marR="0" lvl="1" indent="-171720" algn="l" defTabSz="914400" rtl="0" eaLnBrk="1" fontAlgn="auto" latinLnBrk="0" hangingPunct="1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Vera Sans" pitchFamily="34"/>
                <a:ea typeface="Lucida Sans Unicode" pitchFamily="2"/>
                <a:cs typeface="Tahoma" pitchFamily="2"/>
              </a:rPr>
              <a:t>DelayQueue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itchFamily="34"/>
              <a:ea typeface="Lucida Sans Unicode" pitchFamily="2"/>
              <a:cs typeface="Tahoma" pitchFamily="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000496" y="857232"/>
            <a:ext cx="4680000" cy="59372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080" rIns="45720" bIns="46080" anchor="t" anchorCtr="0" compatLnSpc="0">
            <a:spAutoFit/>
          </a:bodyPr>
          <a:lstStyle/>
          <a:p>
            <a:pPr marL="169560" marR="0" lvl="0" indent="-169560" rtl="0" hangingPunct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Concurrent Collections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1" u="none" strike="noStrike" baseline="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Arial Unicode MS" pitchFamily="2"/>
                <a:cs typeface="Arial Unicode MS" pitchFamily="2"/>
              </a:rPr>
              <a:t>ConcurrentMap</a:t>
            </a:r>
            <a:endParaRPr lang="en-GB" sz="1600" b="0" i="1" u="none" strike="noStrike" baseline="0" dirty="0">
              <a:ln>
                <a:noFill/>
              </a:ln>
              <a:solidFill>
                <a:srgbClr val="008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Arial Unicode MS" pitchFamily="2"/>
                <a:cs typeface="Arial Unicode MS" pitchFamily="2"/>
              </a:rPr>
              <a:t>ConcurrentHashMap</a:t>
            </a:r>
            <a:endParaRPr lang="en-GB" sz="1600" b="0" i="0" u="none" strike="noStrike" baseline="0" dirty="0">
              <a:ln>
                <a:noFill/>
              </a:ln>
              <a:solidFill>
                <a:srgbClr val="008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CopyOnWriteArray</a:t>
            </a:r>
            <a:r>
              <a:rPr lang="en-GB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{</a:t>
            </a:r>
            <a:r>
              <a:rPr lang="en-GB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List,Set</a:t>
            </a:r>
            <a:r>
              <a:rPr lang="en-GB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}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3"/>
              </a:spcBef>
              <a:spcAft>
                <a:spcPts val="0"/>
              </a:spcAft>
              <a:buNone/>
              <a:tabLst/>
            </a:pPr>
            <a:endParaRPr lang="en-GB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169560" marR="0" lvl="0" indent="-169560" algn="l" rtl="0" hangingPunct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Synchronizers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Arial Unicode MS" pitchFamily="2"/>
                <a:cs typeface="Arial Unicode MS" pitchFamily="2"/>
              </a:rPr>
              <a:t>CountDownLatch</a:t>
            </a:r>
            <a:endParaRPr lang="en-GB" sz="1600" b="0" i="0" u="none" strike="noStrike" baseline="0" dirty="0">
              <a:ln>
                <a:noFill/>
              </a:ln>
              <a:solidFill>
                <a:srgbClr val="008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Semaphore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>
                <a:ln>
                  <a:noFill/>
                </a:ln>
                <a:solidFill>
                  <a:srgbClr val="CC6600"/>
                </a:solidFill>
                <a:latin typeface="Arial" pitchFamily="18"/>
                <a:ea typeface="Arial Unicode MS" pitchFamily="2"/>
                <a:cs typeface="Arial Unicode MS" pitchFamily="2"/>
              </a:rPr>
              <a:t>Exchanger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CyclicBarrier</a:t>
            </a:r>
            <a:endParaRPr lang="en-GB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3"/>
              </a:spcBef>
              <a:spcAft>
                <a:spcPts val="0"/>
              </a:spcAft>
              <a:buNone/>
              <a:tabLst/>
            </a:pPr>
            <a:endParaRPr lang="en-GB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169560" marR="0" lvl="0" indent="-169560" algn="l" rtl="0" hangingPunct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Timing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Arial Unicode MS" pitchFamily="2"/>
                <a:cs typeface="Arial Unicode MS" pitchFamily="2"/>
              </a:rPr>
              <a:t>TimeUnit</a:t>
            </a:r>
            <a:endParaRPr lang="en-GB" sz="1600" b="0" i="0" u="none" strike="noStrike" baseline="0" dirty="0">
              <a:ln>
                <a:noFill/>
              </a:ln>
              <a:solidFill>
                <a:srgbClr val="008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169560" marR="0" lvl="0" indent="-169560" algn="l" rtl="0" hangingPunct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Locks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1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Arial Unicode MS" pitchFamily="2"/>
                <a:cs typeface="Arial Unicode MS" pitchFamily="2"/>
              </a:rPr>
              <a:t>Lock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1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Arial Unicode MS" pitchFamily="2"/>
                <a:cs typeface="Arial Unicode MS" pitchFamily="2"/>
              </a:rPr>
              <a:t>Condition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1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ReadWriteLock</a:t>
            </a:r>
            <a:endParaRPr lang="en-GB" sz="1600" b="0" i="1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AbstractQueuedSynchronizer</a:t>
            </a:r>
            <a:endParaRPr lang="en-GB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LockSupport</a:t>
            </a:r>
            <a:endParaRPr lang="en-GB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Arial" pitchFamily="18"/>
                <a:ea typeface="Arial Unicode MS" pitchFamily="2"/>
                <a:cs typeface="Arial Unicode MS" pitchFamily="2"/>
              </a:rPr>
              <a:t>ReentrantLock</a:t>
            </a:r>
            <a:endParaRPr lang="en-GB" sz="1600" b="0" i="0" u="none" strike="noStrike" baseline="0" dirty="0">
              <a:ln>
                <a:noFill/>
              </a:ln>
              <a:solidFill>
                <a:srgbClr val="008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ReentrantReadWriteLock</a:t>
            </a:r>
            <a:endParaRPr lang="en-GB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169560" marR="0" lvl="0" indent="-169560" algn="l" rtl="0" hangingPunct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  <a:tabLst/>
            </a:pPr>
            <a:r>
              <a:rPr lang="en-GB" sz="1600" b="0" i="0" u="none" strike="noStrike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Atomics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Arial Unicode MS" pitchFamily="2"/>
                <a:cs typeface="Arial Unicode MS" pitchFamily="2"/>
              </a:rPr>
              <a:t>Atomic[Type], </a:t>
            </a:r>
            <a:r>
              <a:rPr lang="en-GB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Atomic[Type]Array</a:t>
            </a: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Atomic[Type]</a:t>
            </a:r>
            <a:r>
              <a:rPr lang="en-GB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FieldUpdater</a:t>
            </a:r>
            <a:endParaRPr lang="en-GB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57200" marR="0" lvl="1" indent="-17172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StarSymbol" pitchFamily="2"/>
              <a:buChar char="●"/>
              <a:tabLst/>
            </a:pPr>
            <a:r>
              <a:rPr lang="en-GB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Atomic{</a:t>
            </a:r>
            <a:r>
              <a:rPr lang="en-GB" sz="1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Markable,Stampable</a:t>
            </a:r>
            <a:r>
              <a:rPr lang="en-GB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}Reference</a:t>
            </a:r>
          </a:p>
          <a:p>
            <a:pPr marL="169560" marR="0" lvl="0" indent="-169560" algn="l" rtl="0" hangingPunct="0">
              <a:lnSpc>
                <a:spcPct val="80000"/>
              </a:lnSpc>
              <a:spcBef>
                <a:spcPts val="298"/>
              </a:spcBef>
              <a:spcAft>
                <a:spcPts val="0"/>
              </a:spcAft>
              <a:buNone/>
              <a:tabLst/>
            </a:pPr>
            <a:endParaRPr lang="en-GB" sz="16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1857388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同步器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剪去单角的矩形 24"/>
          <p:cNvSpPr/>
          <p:nvPr/>
        </p:nvSpPr>
        <p:spPr>
          <a:xfrm>
            <a:off x="1000100" y="2000240"/>
            <a:ext cx="3857652" cy="428628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闭锁（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CountDownLatch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</a:p>
        </p:txBody>
      </p:sp>
      <p:sp>
        <p:nvSpPr>
          <p:cNvPr id="27" name="剪去单角的矩形 26"/>
          <p:cNvSpPr/>
          <p:nvPr/>
        </p:nvSpPr>
        <p:spPr>
          <a:xfrm>
            <a:off x="1000100" y="2714620"/>
            <a:ext cx="3857652" cy="42862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信号量（</a:t>
            </a:r>
            <a:r>
              <a:rPr lang="en-US" altLang="zh-CN" dirty="0" smtClean="0"/>
              <a:t> Semaphore</a:t>
            </a:r>
            <a:r>
              <a:rPr lang="zh-CN" altLang="en-US" dirty="0" smtClean="0"/>
              <a:t>）</a:t>
            </a:r>
          </a:p>
        </p:txBody>
      </p:sp>
      <p:sp>
        <p:nvSpPr>
          <p:cNvPr id="28" name="剪去单角的矩形 27"/>
          <p:cNvSpPr/>
          <p:nvPr/>
        </p:nvSpPr>
        <p:spPr>
          <a:xfrm>
            <a:off x="1000100" y="3429000"/>
            <a:ext cx="3857652" cy="428628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关卡（</a:t>
            </a:r>
            <a:r>
              <a:rPr lang="en-US" altLang="zh-CN" dirty="0" err="1" smtClean="0"/>
              <a:t>CyclicBarrier</a:t>
            </a:r>
            <a:r>
              <a:rPr lang="zh-CN" altLang="en-US" dirty="0" smtClean="0"/>
              <a:t>）</a:t>
            </a:r>
          </a:p>
        </p:txBody>
      </p:sp>
      <p:sp>
        <p:nvSpPr>
          <p:cNvPr id="29" name="剪去单角的矩形 28"/>
          <p:cNvSpPr/>
          <p:nvPr/>
        </p:nvSpPr>
        <p:spPr>
          <a:xfrm>
            <a:off x="1000100" y="4143380"/>
            <a:ext cx="3857652" cy="4286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交换器（</a:t>
            </a:r>
            <a:r>
              <a:rPr lang="en-US" altLang="zh-CN" dirty="0" smtClean="0"/>
              <a:t>Exchanger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214422"/>
            <a:ext cx="3143272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内存可见部分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47" name="Group 8"/>
          <p:cNvGrpSpPr>
            <a:grpSpLocks/>
          </p:cNvGrpSpPr>
          <p:nvPr/>
        </p:nvGrpSpPr>
        <p:grpSpPr bwMode="auto">
          <a:xfrm>
            <a:off x="2479675" y="1778000"/>
            <a:ext cx="221139" cy="2489200"/>
            <a:chOff x="575353" y="1777429"/>
            <a:chExt cx="315074" cy="3556571"/>
          </a:xfrm>
        </p:grpSpPr>
        <p:sp>
          <p:nvSpPr>
            <p:cNvPr id="148" name="Freeform 4"/>
            <p:cNvSpPr/>
            <p:nvPr/>
          </p:nvSpPr>
          <p:spPr>
            <a:xfrm>
              <a:off x="575353" y="1777429"/>
              <a:ext cx="315074" cy="3308881"/>
            </a:xfrm>
            <a:custGeom>
              <a:avLst/>
              <a:gdLst>
                <a:gd name="connsiteX0" fmla="*/ 143838 w 315074"/>
                <a:gd name="connsiteY0" fmla="*/ 0 h 3308279"/>
                <a:gd name="connsiteX1" fmla="*/ 308225 w 315074"/>
                <a:gd name="connsiteY1" fmla="*/ 534256 h 3308279"/>
                <a:gd name="connsiteX2" fmla="*/ 102741 w 315074"/>
                <a:gd name="connsiteY2" fmla="*/ 1099335 h 3308279"/>
                <a:gd name="connsiteX3" fmla="*/ 267128 w 315074"/>
                <a:gd name="connsiteY3" fmla="*/ 1797978 h 3308279"/>
                <a:gd name="connsiteX4" fmla="*/ 10274 w 315074"/>
                <a:gd name="connsiteY4" fmla="*/ 2352782 h 3308279"/>
                <a:gd name="connsiteX5" fmla="*/ 205483 w 315074"/>
                <a:gd name="connsiteY5" fmla="*/ 3020602 h 3308279"/>
                <a:gd name="connsiteX6" fmla="*/ 215757 w 315074"/>
                <a:gd name="connsiteY6" fmla="*/ 3308279 h 33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074" h="3308279">
                  <a:moveTo>
                    <a:pt x="143838" y="0"/>
                  </a:moveTo>
                  <a:cubicBezTo>
                    <a:pt x="229456" y="175517"/>
                    <a:pt x="315074" y="351034"/>
                    <a:pt x="308225" y="534256"/>
                  </a:cubicBezTo>
                  <a:cubicBezTo>
                    <a:pt x="301376" y="717478"/>
                    <a:pt x="109591" y="888715"/>
                    <a:pt x="102741" y="1099335"/>
                  </a:cubicBezTo>
                  <a:cubicBezTo>
                    <a:pt x="95892" y="1309955"/>
                    <a:pt x="282539" y="1589070"/>
                    <a:pt x="267128" y="1797978"/>
                  </a:cubicBezTo>
                  <a:cubicBezTo>
                    <a:pt x="251717" y="2006886"/>
                    <a:pt x="20548" y="2149011"/>
                    <a:pt x="10274" y="2352782"/>
                  </a:cubicBezTo>
                  <a:cubicBezTo>
                    <a:pt x="0" y="2556553"/>
                    <a:pt x="171236" y="2861353"/>
                    <a:pt x="205483" y="3020602"/>
                  </a:cubicBezTo>
                  <a:cubicBezTo>
                    <a:pt x="239730" y="3179851"/>
                    <a:pt x="214045" y="3268895"/>
                    <a:pt x="215757" y="330827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zh-CN"/>
            </a:p>
          </p:txBody>
        </p:sp>
        <p:cxnSp>
          <p:nvCxnSpPr>
            <p:cNvPr id="149" name="Straight Arrow Connector 6"/>
            <p:cNvCxnSpPr>
              <a:stCxn id="148" idx="6"/>
            </p:cNvCxnSpPr>
            <p:nvPr/>
          </p:nvCxnSpPr>
          <p:spPr>
            <a:xfrm flipH="1">
              <a:off x="762181" y="5086310"/>
              <a:ext cx="28499" cy="247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9"/>
          <p:cNvGrpSpPr>
            <a:grpSpLocks/>
          </p:cNvGrpSpPr>
          <p:nvPr/>
        </p:nvGrpSpPr>
        <p:grpSpPr bwMode="auto">
          <a:xfrm>
            <a:off x="4876800" y="1828800"/>
            <a:ext cx="220028" cy="2489200"/>
            <a:chOff x="1413553" y="1853629"/>
            <a:chExt cx="315074" cy="3556571"/>
          </a:xfrm>
        </p:grpSpPr>
        <p:sp>
          <p:nvSpPr>
            <p:cNvPr id="151" name="Freeform 10"/>
            <p:cNvSpPr/>
            <p:nvPr/>
          </p:nvSpPr>
          <p:spPr>
            <a:xfrm>
              <a:off x="1413553" y="1853629"/>
              <a:ext cx="315074" cy="3308881"/>
            </a:xfrm>
            <a:custGeom>
              <a:avLst/>
              <a:gdLst>
                <a:gd name="connsiteX0" fmla="*/ 143838 w 315074"/>
                <a:gd name="connsiteY0" fmla="*/ 0 h 3308279"/>
                <a:gd name="connsiteX1" fmla="*/ 308225 w 315074"/>
                <a:gd name="connsiteY1" fmla="*/ 534256 h 3308279"/>
                <a:gd name="connsiteX2" fmla="*/ 102741 w 315074"/>
                <a:gd name="connsiteY2" fmla="*/ 1099335 h 3308279"/>
                <a:gd name="connsiteX3" fmla="*/ 267128 w 315074"/>
                <a:gd name="connsiteY3" fmla="*/ 1797978 h 3308279"/>
                <a:gd name="connsiteX4" fmla="*/ 10274 w 315074"/>
                <a:gd name="connsiteY4" fmla="*/ 2352782 h 3308279"/>
                <a:gd name="connsiteX5" fmla="*/ 205483 w 315074"/>
                <a:gd name="connsiteY5" fmla="*/ 3020602 h 3308279"/>
                <a:gd name="connsiteX6" fmla="*/ 215757 w 315074"/>
                <a:gd name="connsiteY6" fmla="*/ 3308279 h 33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074" h="3308279">
                  <a:moveTo>
                    <a:pt x="143838" y="0"/>
                  </a:moveTo>
                  <a:cubicBezTo>
                    <a:pt x="229456" y="175517"/>
                    <a:pt x="315074" y="351034"/>
                    <a:pt x="308225" y="534256"/>
                  </a:cubicBezTo>
                  <a:cubicBezTo>
                    <a:pt x="301376" y="717478"/>
                    <a:pt x="109591" y="888715"/>
                    <a:pt x="102741" y="1099335"/>
                  </a:cubicBezTo>
                  <a:cubicBezTo>
                    <a:pt x="95892" y="1309955"/>
                    <a:pt x="282539" y="1589070"/>
                    <a:pt x="267128" y="1797978"/>
                  </a:cubicBezTo>
                  <a:cubicBezTo>
                    <a:pt x="251717" y="2006886"/>
                    <a:pt x="20548" y="2149011"/>
                    <a:pt x="10274" y="2352782"/>
                  </a:cubicBezTo>
                  <a:cubicBezTo>
                    <a:pt x="0" y="2556553"/>
                    <a:pt x="171236" y="2861353"/>
                    <a:pt x="205483" y="3020602"/>
                  </a:cubicBezTo>
                  <a:cubicBezTo>
                    <a:pt x="239730" y="3179851"/>
                    <a:pt x="214045" y="3268895"/>
                    <a:pt x="215757" y="330827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zh-CN"/>
            </a:p>
          </p:txBody>
        </p:sp>
        <p:cxnSp>
          <p:nvCxnSpPr>
            <p:cNvPr id="152" name="Straight Arrow Connector 11"/>
            <p:cNvCxnSpPr>
              <a:stCxn id="151" idx="6"/>
            </p:cNvCxnSpPr>
            <p:nvPr/>
          </p:nvCxnSpPr>
          <p:spPr>
            <a:xfrm flipH="1">
              <a:off x="1599734" y="5162510"/>
              <a:ext cx="30234" cy="247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2"/>
          <p:cNvGrpSpPr>
            <a:grpSpLocks/>
          </p:cNvGrpSpPr>
          <p:nvPr/>
        </p:nvGrpSpPr>
        <p:grpSpPr bwMode="auto">
          <a:xfrm>
            <a:off x="7162800" y="1828800"/>
            <a:ext cx="220028" cy="2489200"/>
            <a:chOff x="575353" y="1777429"/>
            <a:chExt cx="315074" cy="3556571"/>
          </a:xfrm>
        </p:grpSpPr>
        <p:sp>
          <p:nvSpPr>
            <p:cNvPr id="154" name="Freeform 13"/>
            <p:cNvSpPr/>
            <p:nvPr/>
          </p:nvSpPr>
          <p:spPr>
            <a:xfrm>
              <a:off x="575353" y="1777429"/>
              <a:ext cx="315074" cy="3308881"/>
            </a:xfrm>
            <a:custGeom>
              <a:avLst/>
              <a:gdLst>
                <a:gd name="connsiteX0" fmla="*/ 143838 w 315074"/>
                <a:gd name="connsiteY0" fmla="*/ 0 h 3308279"/>
                <a:gd name="connsiteX1" fmla="*/ 308225 w 315074"/>
                <a:gd name="connsiteY1" fmla="*/ 534256 h 3308279"/>
                <a:gd name="connsiteX2" fmla="*/ 102741 w 315074"/>
                <a:gd name="connsiteY2" fmla="*/ 1099335 h 3308279"/>
                <a:gd name="connsiteX3" fmla="*/ 267128 w 315074"/>
                <a:gd name="connsiteY3" fmla="*/ 1797978 h 3308279"/>
                <a:gd name="connsiteX4" fmla="*/ 10274 w 315074"/>
                <a:gd name="connsiteY4" fmla="*/ 2352782 h 3308279"/>
                <a:gd name="connsiteX5" fmla="*/ 205483 w 315074"/>
                <a:gd name="connsiteY5" fmla="*/ 3020602 h 3308279"/>
                <a:gd name="connsiteX6" fmla="*/ 215757 w 315074"/>
                <a:gd name="connsiteY6" fmla="*/ 3308279 h 330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074" h="3308279">
                  <a:moveTo>
                    <a:pt x="143838" y="0"/>
                  </a:moveTo>
                  <a:cubicBezTo>
                    <a:pt x="229456" y="175517"/>
                    <a:pt x="315074" y="351034"/>
                    <a:pt x="308225" y="534256"/>
                  </a:cubicBezTo>
                  <a:cubicBezTo>
                    <a:pt x="301376" y="717478"/>
                    <a:pt x="109591" y="888715"/>
                    <a:pt x="102741" y="1099335"/>
                  </a:cubicBezTo>
                  <a:cubicBezTo>
                    <a:pt x="95892" y="1309955"/>
                    <a:pt x="282539" y="1589070"/>
                    <a:pt x="267128" y="1797978"/>
                  </a:cubicBezTo>
                  <a:cubicBezTo>
                    <a:pt x="251717" y="2006886"/>
                    <a:pt x="20548" y="2149011"/>
                    <a:pt x="10274" y="2352782"/>
                  </a:cubicBezTo>
                  <a:cubicBezTo>
                    <a:pt x="0" y="2556553"/>
                    <a:pt x="171236" y="2861353"/>
                    <a:pt x="205483" y="3020602"/>
                  </a:cubicBezTo>
                  <a:cubicBezTo>
                    <a:pt x="239730" y="3179851"/>
                    <a:pt x="214045" y="3268895"/>
                    <a:pt x="215757" y="330827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zh-CN" altLang="zh-CN"/>
            </a:p>
          </p:txBody>
        </p:sp>
        <p:cxnSp>
          <p:nvCxnSpPr>
            <p:cNvPr id="155" name="Straight Arrow Connector 14"/>
            <p:cNvCxnSpPr>
              <a:stCxn id="154" idx="6"/>
            </p:cNvCxnSpPr>
            <p:nvPr/>
          </p:nvCxnSpPr>
          <p:spPr>
            <a:xfrm flipH="1">
              <a:off x="761534" y="5086310"/>
              <a:ext cx="30234" cy="247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21"/>
          <p:cNvGrpSpPr>
            <a:grpSpLocks/>
          </p:cNvGrpSpPr>
          <p:nvPr/>
        </p:nvGrpSpPr>
        <p:grpSpPr bwMode="auto">
          <a:xfrm>
            <a:off x="2971800" y="2667000"/>
            <a:ext cx="106680" cy="1333500"/>
            <a:chOff x="1066800" y="2667000"/>
            <a:chExt cx="152400" cy="1905000"/>
          </a:xfrm>
        </p:grpSpPr>
        <p:sp>
          <p:nvSpPr>
            <p:cNvPr id="157" name="Rectangle 15"/>
            <p:cNvSpPr/>
            <p:nvPr/>
          </p:nvSpPr>
          <p:spPr>
            <a:xfrm>
              <a:off x="1066800" y="2667000"/>
              <a:ext cx="1524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58" name="Rectangle 16"/>
            <p:cNvSpPr/>
            <p:nvPr/>
          </p:nvSpPr>
          <p:spPr>
            <a:xfrm>
              <a:off x="1066800" y="4191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59" name="Rectangle 17"/>
            <p:cNvSpPr/>
            <p:nvPr/>
          </p:nvSpPr>
          <p:spPr>
            <a:xfrm>
              <a:off x="1066800" y="3810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60" name="Rectangle 18"/>
            <p:cNvSpPr/>
            <p:nvPr/>
          </p:nvSpPr>
          <p:spPr>
            <a:xfrm>
              <a:off x="1066800" y="3429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61" name="Rectangle 19"/>
            <p:cNvSpPr/>
            <p:nvPr/>
          </p:nvSpPr>
          <p:spPr>
            <a:xfrm>
              <a:off x="1066800" y="3048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62" name="Rectangle 20"/>
            <p:cNvSpPr/>
            <p:nvPr/>
          </p:nvSpPr>
          <p:spPr>
            <a:xfrm>
              <a:off x="1066800" y="2667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163" name="Group 22"/>
          <p:cNvGrpSpPr>
            <a:grpSpLocks/>
          </p:cNvGrpSpPr>
          <p:nvPr/>
        </p:nvGrpSpPr>
        <p:grpSpPr bwMode="auto">
          <a:xfrm>
            <a:off x="5410200" y="2667000"/>
            <a:ext cx="106680" cy="1333500"/>
            <a:chOff x="1066800" y="2667000"/>
            <a:chExt cx="152400" cy="1905000"/>
          </a:xfrm>
        </p:grpSpPr>
        <p:sp>
          <p:nvSpPr>
            <p:cNvPr id="164" name="Rectangle 23"/>
            <p:cNvSpPr/>
            <p:nvPr/>
          </p:nvSpPr>
          <p:spPr>
            <a:xfrm>
              <a:off x="1066800" y="2667000"/>
              <a:ext cx="1524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65" name="Rectangle 24"/>
            <p:cNvSpPr/>
            <p:nvPr/>
          </p:nvSpPr>
          <p:spPr>
            <a:xfrm>
              <a:off x="1066800" y="4191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66" name="Rectangle 25"/>
            <p:cNvSpPr/>
            <p:nvPr/>
          </p:nvSpPr>
          <p:spPr>
            <a:xfrm>
              <a:off x="1066800" y="3810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67" name="Rectangle 26"/>
            <p:cNvSpPr/>
            <p:nvPr/>
          </p:nvSpPr>
          <p:spPr>
            <a:xfrm>
              <a:off x="1066800" y="3429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68" name="Rectangle 27"/>
            <p:cNvSpPr/>
            <p:nvPr/>
          </p:nvSpPr>
          <p:spPr>
            <a:xfrm>
              <a:off x="1066800" y="3048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69" name="Rectangle 28"/>
            <p:cNvSpPr/>
            <p:nvPr/>
          </p:nvSpPr>
          <p:spPr>
            <a:xfrm>
              <a:off x="1066800" y="2667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</p:grpSp>
      <p:grpSp>
        <p:nvGrpSpPr>
          <p:cNvPr id="170" name="Group 29"/>
          <p:cNvGrpSpPr>
            <a:grpSpLocks/>
          </p:cNvGrpSpPr>
          <p:nvPr/>
        </p:nvGrpSpPr>
        <p:grpSpPr bwMode="auto">
          <a:xfrm>
            <a:off x="7620000" y="2667000"/>
            <a:ext cx="106680" cy="1333500"/>
            <a:chOff x="1066800" y="2667000"/>
            <a:chExt cx="152400" cy="1905000"/>
          </a:xfrm>
        </p:grpSpPr>
        <p:sp>
          <p:nvSpPr>
            <p:cNvPr id="171" name="Rectangle 30"/>
            <p:cNvSpPr/>
            <p:nvPr/>
          </p:nvSpPr>
          <p:spPr>
            <a:xfrm>
              <a:off x="1066800" y="2667000"/>
              <a:ext cx="1524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72" name="Rectangle 31"/>
            <p:cNvSpPr/>
            <p:nvPr/>
          </p:nvSpPr>
          <p:spPr>
            <a:xfrm>
              <a:off x="1066800" y="4191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73" name="Rectangle 32"/>
            <p:cNvSpPr/>
            <p:nvPr/>
          </p:nvSpPr>
          <p:spPr>
            <a:xfrm>
              <a:off x="1066800" y="3810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74" name="Rectangle 33"/>
            <p:cNvSpPr/>
            <p:nvPr/>
          </p:nvSpPr>
          <p:spPr>
            <a:xfrm>
              <a:off x="1066800" y="3429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75" name="Rectangle 34"/>
            <p:cNvSpPr/>
            <p:nvPr/>
          </p:nvSpPr>
          <p:spPr>
            <a:xfrm>
              <a:off x="1066800" y="3048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76" name="Rectangle 35"/>
            <p:cNvSpPr/>
            <p:nvPr/>
          </p:nvSpPr>
          <p:spPr>
            <a:xfrm>
              <a:off x="1066800" y="2667000"/>
              <a:ext cx="1524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177" name="TextBox 39"/>
          <p:cNvSpPr txBox="1">
            <a:spLocks noChangeArrowheads="1"/>
          </p:cNvSpPr>
          <p:nvPr/>
        </p:nvSpPr>
        <p:spPr bwMode="auto">
          <a:xfrm>
            <a:off x="1981200" y="4343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</a:rPr>
              <a:t>Stack-1</a:t>
            </a:r>
          </a:p>
        </p:txBody>
      </p:sp>
      <p:sp>
        <p:nvSpPr>
          <p:cNvPr id="178" name="TextBox 40"/>
          <p:cNvSpPr txBox="1">
            <a:spLocks noChangeArrowheads="1"/>
          </p:cNvSpPr>
          <p:nvPr/>
        </p:nvSpPr>
        <p:spPr bwMode="auto">
          <a:xfrm>
            <a:off x="4572000" y="4343400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</a:rPr>
              <a:t>Stack-2</a:t>
            </a:r>
          </a:p>
        </p:txBody>
      </p:sp>
      <p:sp>
        <p:nvSpPr>
          <p:cNvPr id="179" name="TextBox 41"/>
          <p:cNvSpPr txBox="1">
            <a:spLocks noChangeArrowheads="1"/>
          </p:cNvSpPr>
          <p:nvPr/>
        </p:nvSpPr>
        <p:spPr bwMode="auto">
          <a:xfrm>
            <a:off x="6781800" y="44196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tantia" pitchFamily="18" charset="0"/>
              </a:rPr>
              <a:t>Stack-3</a:t>
            </a:r>
          </a:p>
        </p:txBody>
      </p:sp>
      <p:sp>
        <p:nvSpPr>
          <p:cNvPr id="180" name="TextBox 144"/>
          <p:cNvSpPr txBox="1">
            <a:spLocks noChangeArrowheads="1"/>
          </p:cNvSpPr>
          <p:nvPr/>
        </p:nvSpPr>
        <p:spPr bwMode="auto">
          <a:xfrm>
            <a:off x="1066800" y="48768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tantia" pitchFamily="18" charset="0"/>
              </a:rPr>
              <a:t>Globals</a:t>
            </a:r>
            <a:endParaRPr lang="en-US" altLang="zh-CN" dirty="0">
              <a:latin typeface="Constantia" pitchFamily="18" charset="0"/>
            </a:endParaRPr>
          </a:p>
        </p:txBody>
      </p:sp>
      <p:sp>
        <p:nvSpPr>
          <p:cNvPr id="181" name="TextBox 145"/>
          <p:cNvSpPr txBox="1">
            <a:spLocks noChangeArrowheads="1"/>
          </p:cNvSpPr>
          <p:nvPr/>
        </p:nvSpPr>
        <p:spPr bwMode="auto">
          <a:xfrm>
            <a:off x="1066800" y="5486400"/>
            <a:ext cx="800100" cy="25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onstantia" pitchFamily="18" charset="0"/>
              </a:rPr>
              <a:t>Heap</a:t>
            </a:r>
          </a:p>
        </p:txBody>
      </p:sp>
      <p:grpSp>
        <p:nvGrpSpPr>
          <p:cNvPr id="182" name="组合 181"/>
          <p:cNvGrpSpPr/>
          <p:nvPr/>
        </p:nvGrpSpPr>
        <p:grpSpPr>
          <a:xfrm>
            <a:off x="2133600" y="4953000"/>
            <a:ext cx="5867400" cy="266700"/>
            <a:chOff x="1981200" y="4876800"/>
            <a:chExt cx="5867400" cy="266700"/>
          </a:xfrm>
        </p:grpSpPr>
        <p:grpSp>
          <p:nvGrpSpPr>
            <p:cNvPr id="183" name="Group 68"/>
            <p:cNvGrpSpPr>
              <a:grpSpLocks/>
            </p:cNvGrpSpPr>
            <p:nvPr/>
          </p:nvGrpSpPr>
          <p:grpSpPr bwMode="auto">
            <a:xfrm>
              <a:off x="1981200" y="4876800"/>
              <a:ext cx="2133600" cy="266700"/>
              <a:chOff x="304800" y="5562600"/>
              <a:chExt cx="3048000" cy="381000"/>
            </a:xfrm>
          </p:grpSpPr>
          <p:grpSp>
            <p:nvGrpSpPr>
              <p:cNvPr id="234" name="Group 49"/>
              <p:cNvGrpSpPr>
                <a:grpSpLocks/>
              </p:cNvGrpSpPr>
              <p:nvPr/>
            </p:nvGrpSpPr>
            <p:grpSpPr bwMode="auto">
              <a:xfrm>
                <a:off x="304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53" name="Rectangle 4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4" name="Rectangle 4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5" name="Rectangle 4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" name="Rectangle 4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7" name="Rectangle 4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5" name="Group 50"/>
              <p:cNvGrpSpPr>
                <a:grpSpLocks/>
              </p:cNvGrpSpPr>
              <p:nvPr/>
            </p:nvGrpSpPr>
            <p:grpSpPr bwMode="auto">
              <a:xfrm>
                <a:off x="1066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48" name="Rectangle 51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9" name="Rectangle 52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0" name="Rectangle 53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1" name="Rectangle 54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2" name="Rectangle 55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6" name="Group 56"/>
              <p:cNvGrpSpPr>
                <a:grpSpLocks/>
              </p:cNvGrpSpPr>
              <p:nvPr/>
            </p:nvGrpSpPr>
            <p:grpSpPr bwMode="auto">
              <a:xfrm>
                <a:off x="1828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43" name="Rectangle 57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4" name="Rectangle 58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5" name="Rectangle 59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6" name="Rectangle 60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" name="Rectangle 61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7" name="Group 62"/>
              <p:cNvGrpSpPr>
                <a:grpSpLocks/>
              </p:cNvGrpSpPr>
              <p:nvPr/>
            </p:nvGrpSpPr>
            <p:grpSpPr bwMode="auto">
              <a:xfrm>
                <a:off x="2590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38" name="Rectangle 63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9" name="Rectangle 64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0" name="Rectangle 65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1" name="Rectangle 66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2" name="Rectangle 67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84" name="Group 69"/>
            <p:cNvGrpSpPr>
              <a:grpSpLocks/>
            </p:cNvGrpSpPr>
            <p:nvPr/>
          </p:nvGrpSpPr>
          <p:grpSpPr bwMode="auto">
            <a:xfrm>
              <a:off x="5715000" y="4876800"/>
              <a:ext cx="2133600" cy="266700"/>
              <a:chOff x="304800" y="5562600"/>
              <a:chExt cx="3048000" cy="381000"/>
            </a:xfrm>
          </p:grpSpPr>
          <p:grpSp>
            <p:nvGrpSpPr>
              <p:cNvPr id="210" name="Group 49"/>
              <p:cNvGrpSpPr>
                <a:grpSpLocks/>
              </p:cNvGrpSpPr>
              <p:nvPr/>
            </p:nvGrpSpPr>
            <p:grpSpPr bwMode="auto">
              <a:xfrm>
                <a:off x="304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29" name="Rectangle 89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0" name="Rectangle 90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1" name="Rectangle 91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2" name="Rectangle 92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3" name="Rectangle 93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1" name="Group 50"/>
              <p:cNvGrpSpPr>
                <a:grpSpLocks/>
              </p:cNvGrpSpPr>
              <p:nvPr/>
            </p:nvGrpSpPr>
            <p:grpSpPr bwMode="auto">
              <a:xfrm>
                <a:off x="1066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24" name="Rectangle 8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5" name="Rectangle 8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6" name="Rectangle 8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7" name="Rectangle 8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8" name="Rectangle 8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2" name="Group 56"/>
              <p:cNvGrpSpPr>
                <a:grpSpLocks/>
              </p:cNvGrpSpPr>
              <p:nvPr/>
            </p:nvGrpSpPr>
            <p:grpSpPr bwMode="auto">
              <a:xfrm>
                <a:off x="1828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19" name="Rectangle 79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0" name="Rectangle 80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1" name="Rectangle 81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2" name="Rectangle 82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3" name="Rectangle 83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13" name="Group 62"/>
              <p:cNvGrpSpPr>
                <a:grpSpLocks/>
              </p:cNvGrpSpPr>
              <p:nvPr/>
            </p:nvGrpSpPr>
            <p:grpSpPr bwMode="auto">
              <a:xfrm>
                <a:off x="2590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14" name="Rectangle 7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5" name="Rectangle 7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6" name="Rectangle 7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7" name="Rectangle 7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8" name="Rectangle 7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85" name="Group 69"/>
            <p:cNvGrpSpPr>
              <a:grpSpLocks/>
            </p:cNvGrpSpPr>
            <p:nvPr/>
          </p:nvGrpSpPr>
          <p:grpSpPr bwMode="auto">
            <a:xfrm>
              <a:off x="4114800" y="4876800"/>
              <a:ext cx="2133600" cy="266700"/>
              <a:chOff x="304800" y="5562600"/>
              <a:chExt cx="3048000" cy="381000"/>
            </a:xfrm>
          </p:grpSpPr>
          <p:grpSp>
            <p:nvGrpSpPr>
              <p:cNvPr id="186" name="Group 49"/>
              <p:cNvGrpSpPr>
                <a:grpSpLocks/>
              </p:cNvGrpSpPr>
              <p:nvPr/>
            </p:nvGrpSpPr>
            <p:grpSpPr bwMode="auto">
              <a:xfrm>
                <a:off x="304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05" name="Rectangle 89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6" name="Rectangle 90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7" name="Rectangle 91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8" name="Rectangle 92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9" name="Rectangle 93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7" name="Group 50"/>
              <p:cNvGrpSpPr>
                <a:grpSpLocks/>
              </p:cNvGrpSpPr>
              <p:nvPr/>
            </p:nvGrpSpPr>
            <p:grpSpPr bwMode="auto">
              <a:xfrm>
                <a:off x="1066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00" name="Rectangle 8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Rectangle 8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2" name="Rectangle 8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3" name="Rectangle 8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4" name="Rectangle 8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8" name="Group 56"/>
              <p:cNvGrpSpPr>
                <a:grpSpLocks/>
              </p:cNvGrpSpPr>
              <p:nvPr/>
            </p:nvGrpSpPr>
            <p:grpSpPr bwMode="auto">
              <a:xfrm>
                <a:off x="1828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195" name="Rectangle 79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Rectangle 80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Rectangle 81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8" name="Rectangle 82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" name="Rectangle 83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9" name="Group 62"/>
              <p:cNvGrpSpPr>
                <a:grpSpLocks/>
              </p:cNvGrpSpPr>
              <p:nvPr/>
            </p:nvGrpSpPr>
            <p:grpSpPr bwMode="auto">
              <a:xfrm>
                <a:off x="2590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190" name="Rectangle 7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Rectangle 7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Rectangle 7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Rectangle 7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Rectangle 7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2133600" y="5562600"/>
            <a:ext cx="5867400" cy="266700"/>
            <a:chOff x="1981200" y="4876800"/>
            <a:chExt cx="5867400" cy="266700"/>
          </a:xfrm>
        </p:grpSpPr>
        <p:grpSp>
          <p:nvGrpSpPr>
            <p:cNvPr id="259" name="Group 68"/>
            <p:cNvGrpSpPr>
              <a:grpSpLocks/>
            </p:cNvGrpSpPr>
            <p:nvPr/>
          </p:nvGrpSpPr>
          <p:grpSpPr bwMode="auto">
            <a:xfrm>
              <a:off x="1981200" y="4876800"/>
              <a:ext cx="2133600" cy="266700"/>
              <a:chOff x="304800" y="5562600"/>
              <a:chExt cx="3048000" cy="381000"/>
            </a:xfrm>
          </p:grpSpPr>
          <p:grpSp>
            <p:nvGrpSpPr>
              <p:cNvPr id="310" name="Group 49"/>
              <p:cNvGrpSpPr>
                <a:grpSpLocks/>
              </p:cNvGrpSpPr>
              <p:nvPr/>
            </p:nvGrpSpPr>
            <p:grpSpPr bwMode="auto">
              <a:xfrm>
                <a:off x="304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329" name="Rectangle 4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0" name="Rectangle 4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1" name="Rectangle 4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2" name="Rectangle 4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3" name="Rectangle 4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11" name="Group 50"/>
              <p:cNvGrpSpPr>
                <a:grpSpLocks/>
              </p:cNvGrpSpPr>
              <p:nvPr/>
            </p:nvGrpSpPr>
            <p:grpSpPr bwMode="auto">
              <a:xfrm>
                <a:off x="1066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324" name="Rectangle 51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5" name="Rectangle 52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6" name="Rectangle 53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7" name="Rectangle 54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8" name="Rectangle 55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12" name="Group 56"/>
              <p:cNvGrpSpPr>
                <a:grpSpLocks/>
              </p:cNvGrpSpPr>
              <p:nvPr/>
            </p:nvGrpSpPr>
            <p:grpSpPr bwMode="auto">
              <a:xfrm>
                <a:off x="1828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319" name="Rectangle 57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0" name="Rectangle 58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1" name="Rectangle 59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2" name="Rectangle 60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3" name="Rectangle 61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13" name="Group 62"/>
              <p:cNvGrpSpPr>
                <a:grpSpLocks/>
              </p:cNvGrpSpPr>
              <p:nvPr/>
            </p:nvGrpSpPr>
            <p:grpSpPr bwMode="auto">
              <a:xfrm>
                <a:off x="2590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314" name="Rectangle 63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5" name="Rectangle 64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6" name="Rectangle 65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" name="Rectangle 66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" name="Rectangle 67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60" name="Group 69"/>
            <p:cNvGrpSpPr>
              <a:grpSpLocks/>
            </p:cNvGrpSpPr>
            <p:nvPr/>
          </p:nvGrpSpPr>
          <p:grpSpPr bwMode="auto">
            <a:xfrm>
              <a:off x="5715000" y="4876800"/>
              <a:ext cx="2133600" cy="266700"/>
              <a:chOff x="304800" y="5562600"/>
              <a:chExt cx="3048000" cy="381000"/>
            </a:xfrm>
          </p:grpSpPr>
          <p:grpSp>
            <p:nvGrpSpPr>
              <p:cNvPr id="286" name="Group 49"/>
              <p:cNvGrpSpPr>
                <a:grpSpLocks/>
              </p:cNvGrpSpPr>
              <p:nvPr/>
            </p:nvGrpSpPr>
            <p:grpSpPr bwMode="auto">
              <a:xfrm>
                <a:off x="304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305" name="Rectangle 89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6" name="Rectangle 90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7" name="Rectangle 91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8" name="Rectangle 92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9" name="Rectangle 93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87" name="Group 50"/>
              <p:cNvGrpSpPr>
                <a:grpSpLocks/>
              </p:cNvGrpSpPr>
              <p:nvPr/>
            </p:nvGrpSpPr>
            <p:grpSpPr bwMode="auto">
              <a:xfrm>
                <a:off x="1066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300" name="Rectangle 8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1" name="Rectangle 8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2" name="Rectangle 8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3" name="Rectangle 8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4" name="Rectangle 8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88" name="Group 56"/>
              <p:cNvGrpSpPr>
                <a:grpSpLocks/>
              </p:cNvGrpSpPr>
              <p:nvPr/>
            </p:nvGrpSpPr>
            <p:grpSpPr bwMode="auto">
              <a:xfrm>
                <a:off x="1828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95" name="Rectangle 79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6" name="Rectangle 80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7" name="Rectangle 81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8" name="Rectangle 82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9" name="Rectangle 83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89" name="Group 62"/>
              <p:cNvGrpSpPr>
                <a:grpSpLocks/>
              </p:cNvGrpSpPr>
              <p:nvPr/>
            </p:nvGrpSpPr>
            <p:grpSpPr bwMode="auto">
              <a:xfrm>
                <a:off x="2590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90" name="Rectangle 7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1" name="Rectangle 7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2" name="Rectangle 7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3" name="Rectangle 7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4" name="Rectangle 7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61" name="Group 69"/>
            <p:cNvGrpSpPr>
              <a:grpSpLocks/>
            </p:cNvGrpSpPr>
            <p:nvPr/>
          </p:nvGrpSpPr>
          <p:grpSpPr bwMode="auto">
            <a:xfrm>
              <a:off x="4114800" y="4876800"/>
              <a:ext cx="2133600" cy="266700"/>
              <a:chOff x="304800" y="5562600"/>
              <a:chExt cx="3048000" cy="381000"/>
            </a:xfrm>
          </p:grpSpPr>
          <p:grpSp>
            <p:nvGrpSpPr>
              <p:cNvPr id="262" name="Group 49"/>
              <p:cNvGrpSpPr>
                <a:grpSpLocks/>
              </p:cNvGrpSpPr>
              <p:nvPr/>
            </p:nvGrpSpPr>
            <p:grpSpPr bwMode="auto">
              <a:xfrm>
                <a:off x="304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81" name="Rectangle 89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2" name="Rectangle 90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3" name="Rectangle 91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4" name="Rectangle 92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5" name="Rectangle 93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63" name="Group 50"/>
              <p:cNvGrpSpPr>
                <a:grpSpLocks/>
              </p:cNvGrpSpPr>
              <p:nvPr/>
            </p:nvGrpSpPr>
            <p:grpSpPr bwMode="auto">
              <a:xfrm>
                <a:off x="1066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76" name="Rectangle 8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" name="Rectangle 8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8" name="Rectangle 8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9" name="Rectangle 8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0" name="Rectangle 8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64" name="Group 56"/>
              <p:cNvGrpSpPr>
                <a:grpSpLocks/>
              </p:cNvGrpSpPr>
              <p:nvPr/>
            </p:nvGrpSpPr>
            <p:grpSpPr bwMode="auto">
              <a:xfrm>
                <a:off x="1828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71" name="Rectangle 79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2" name="Rectangle 80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3" name="Rectangle 81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4" name="Rectangle 82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5" name="Rectangle 83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65" name="Group 62"/>
              <p:cNvGrpSpPr>
                <a:grpSpLocks/>
              </p:cNvGrpSpPr>
              <p:nvPr/>
            </p:nvGrpSpPr>
            <p:grpSpPr bwMode="auto">
              <a:xfrm>
                <a:off x="2590800" y="5562600"/>
                <a:ext cx="762000" cy="381000"/>
                <a:chOff x="304800" y="5562600"/>
                <a:chExt cx="762000" cy="381000"/>
              </a:xfrm>
            </p:grpSpPr>
            <p:sp>
              <p:nvSpPr>
                <p:cNvPr id="266" name="Rectangle 74"/>
                <p:cNvSpPr/>
                <p:nvPr/>
              </p:nvSpPr>
              <p:spPr>
                <a:xfrm>
                  <a:off x="3048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7" name="Rectangle 75"/>
                <p:cNvSpPr/>
                <p:nvPr/>
              </p:nvSpPr>
              <p:spPr>
                <a:xfrm>
                  <a:off x="9144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8" name="Rectangle 76"/>
                <p:cNvSpPr/>
                <p:nvPr/>
              </p:nvSpPr>
              <p:spPr>
                <a:xfrm>
                  <a:off x="7620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9" name="Rectangle 77"/>
                <p:cNvSpPr/>
                <p:nvPr/>
              </p:nvSpPr>
              <p:spPr>
                <a:xfrm>
                  <a:off x="6096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0" name="Rectangle 78"/>
                <p:cNvSpPr/>
                <p:nvPr/>
              </p:nvSpPr>
              <p:spPr>
                <a:xfrm>
                  <a:off x="457200" y="5562600"/>
                  <a:ext cx="152400" cy="3810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3286116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同步中的锁机制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2428860" y="2357430"/>
            <a:ext cx="4214842" cy="500066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synchronized</a:t>
            </a:r>
            <a:endParaRPr lang="zh-CN" altLang="en-US" dirty="0"/>
          </a:p>
        </p:txBody>
      </p:sp>
      <p:sp>
        <p:nvSpPr>
          <p:cNvPr id="10" name="对角圆角矩形 9"/>
          <p:cNvSpPr/>
          <p:nvPr/>
        </p:nvSpPr>
        <p:spPr>
          <a:xfrm>
            <a:off x="2428860" y="3714752"/>
            <a:ext cx="4214842" cy="500066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java.util.concurrent.locks.Lock</a:t>
            </a:r>
            <a:endParaRPr lang="zh-CN" altLang="en-US" dirty="0"/>
          </a:p>
        </p:txBody>
      </p:sp>
      <p:sp>
        <p:nvSpPr>
          <p:cNvPr id="11" name="十字形 10"/>
          <p:cNvSpPr/>
          <p:nvPr/>
        </p:nvSpPr>
        <p:spPr>
          <a:xfrm>
            <a:off x="4143372" y="3000372"/>
            <a:ext cx="571504" cy="571504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4214810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No-Lock</a:t>
            </a: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：</a:t>
            </a:r>
            <a:r>
              <a:rPr lang="en-US" altLang="zh-CN" sz="3200" dirty="0" err="1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Anmino</a:t>
            </a: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介绍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2285992"/>
            <a:ext cx="6143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：项目地址：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smtClean="0">
                <a:hlinkClick r:id="rId5"/>
              </a:rPr>
              <a:t>http://amino-cbbs.sourceforge.net/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：内容介绍：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并行模式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并行计算的一般功能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原子和软件事务内存模型</a:t>
            </a:r>
            <a:endParaRPr lang="zh-CN" altLang="en-US" dirty="0"/>
          </a:p>
        </p:txBody>
      </p:sp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水墨背景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水墨背景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9144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1142984"/>
            <a:ext cx="2714612" cy="571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Amdahl</a:t>
            </a:r>
            <a:r>
              <a:rPr lang="zh-CN" altLang="en-US" sz="3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定律</a:t>
            </a:r>
            <a:endParaRPr lang="en-US" sz="32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5364" name="Picture 4" descr="http://farm4.static.flickr.com/3327/3505178428_8d1e1fc26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2000240"/>
            <a:ext cx="4762500" cy="357187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386</Words>
  <Application>Microsoft Office PowerPoint</Application>
  <PresentationFormat>全屏显示(4:3)</PresentationFormat>
  <Paragraphs>140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longhao</dc:creator>
  <cp:lastModifiedBy>longhao</cp:lastModifiedBy>
  <cp:revision>78</cp:revision>
  <dcterms:created xsi:type="dcterms:W3CDTF">2010-03-14T12:37:44Z</dcterms:created>
  <dcterms:modified xsi:type="dcterms:W3CDTF">2010-03-20T05:40:42Z</dcterms:modified>
</cp:coreProperties>
</file>