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0" r:id="rId3"/>
    <p:sldId id="379" r:id="rId4"/>
    <p:sldId id="380" r:id="rId5"/>
    <p:sldId id="263" r:id="rId6"/>
    <p:sldId id="368" r:id="rId7"/>
    <p:sldId id="369" r:id="rId8"/>
    <p:sldId id="358" r:id="rId9"/>
    <p:sldId id="370" r:id="rId10"/>
    <p:sldId id="371" r:id="rId11"/>
    <p:sldId id="373" r:id="rId12"/>
    <p:sldId id="377" r:id="rId13"/>
    <p:sldId id="375" r:id="rId14"/>
    <p:sldId id="376" r:id="rId15"/>
    <p:sldId id="378" r:id="rId16"/>
    <p:sldId id="374" r:id="rId17"/>
    <p:sldId id="26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26A"/>
    <a:srgbClr val="E34963"/>
    <a:srgbClr val="FCD0D6"/>
    <a:srgbClr val="EA8686"/>
    <a:srgbClr val="E03451"/>
    <a:srgbClr val="D9274D"/>
    <a:srgbClr val="E6E7B7"/>
    <a:srgbClr val="E0E9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788" autoAdjust="0"/>
  </p:normalViewPr>
  <p:slideViewPr>
    <p:cSldViewPr>
      <p:cViewPr>
        <p:scale>
          <a:sx n="70" d="100"/>
          <a:sy n="70" d="100"/>
        </p:scale>
        <p:origin x="-157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2E8095B-0202-47FB-8B29-A2A5DDF2B53D}" type="datetimeFigureOut">
              <a:rPr lang="zh-CN" altLang="en-US"/>
              <a:pPr>
                <a:defRPr/>
              </a:pPr>
              <a:t>2010-11-11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E23654B-0011-4CF1-BC12-B4AA5F666A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dpnn:50070/dfsnodelist.jsp?whatNodes=LIV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dpnn:50070/dfsnodelist.jsp?whatNodes=DEAD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dpnn:50070/dfsnodelist.jsp?whatNodes=LIV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dpnn:50070/dfsnodelist.jsp?whatNodes=DEA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77735F6-E576-4380-A61A-B6640F476C67}" type="slidenum">
              <a:rPr lang="zh-CN" altLang="en-US" sz="1200"/>
              <a:pPr algn="r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956C34-E551-45D4-BB80-829BCE8288F7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F4B02F-3788-4051-B7D4-65AC3758CAB7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622E5E-1629-4297-B7B3-E40F2B60AA4A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86FD88-FCE0-434C-998F-B7583406D219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0FA854-0147-4E78-883F-85730137F44F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EE3126-E47B-4C38-8755-7B85D593801F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21C8FA-BE64-48FC-A925-5B7F21ACFFA2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0FE260-D753-49B6-9DC9-1061B728BBBE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ea typeface="宋体" pitchFamily="2" charset="-122"/>
              </a:rPr>
              <a:t>45399569 files and directories, 60602161 blocks = 106001730 total.</a:t>
            </a:r>
            <a:br>
              <a:rPr lang="en-US" b="1" smtClean="0">
                <a:ea typeface="宋体" pitchFamily="2" charset="-122"/>
              </a:rPr>
            </a:br>
            <a:r>
              <a:rPr lang="en-US" b="1" smtClean="0">
                <a:ea typeface="宋体" pitchFamily="2" charset="-122"/>
              </a:rPr>
              <a:t>Heap Memory used 29.41 GB is 74% of Commited Heap Memory 39.6 GB. Max Heap Memory is 39.6 GB. </a:t>
            </a:r>
            <a:br>
              <a:rPr lang="en-US" b="1" smtClean="0">
                <a:ea typeface="宋体" pitchFamily="2" charset="-122"/>
              </a:rPr>
            </a:br>
            <a:r>
              <a:rPr lang="en-US" b="1" smtClean="0">
                <a:ea typeface="宋体" pitchFamily="2" charset="-122"/>
              </a:rPr>
              <a:t>Non Heap Memory used 26.01 MB is 67% of Commited Non Heap Memory 38.6 MB. Max Non Heap Memory is 132 MB.</a:t>
            </a:r>
            <a:br>
              <a:rPr lang="en-US" b="1" smtClean="0">
                <a:ea typeface="宋体" pitchFamily="2" charset="-122"/>
              </a:rPr>
            </a:br>
            <a:r>
              <a:rPr lang="en-US" smtClean="0">
                <a:ea typeface="宋体" pitchFamily="2" charset="-122"/>
              </a:rPr>
              <a:t>Configured Capacity : 9.1 PB</a:t>
            </a:r>
          </a:p>
          <a:p>
            <a:r>
              <a:rPr lang="en-US" smtClean="0">
                <a:ea typeface="宋体" pitchFamily="2" charset="-122"/>
              </a:rPr>
              <a:t>DFS Used : 7.01 PB </a:t>
            </a:r>
          </a:p>
          <a:p>
            <a:r>
              <a:rPr lang="en-US" smtClean="0">
                <a:ea typeface="宋体" pitchFamily="2" charset="-122"/>
              </a:rPr>
              <a:t>Non DFS Used : 155.2 TB </a:t>
            </a:r>
          </a:p>
          <a:p>
            <a:r>
              <a:rPr lang="en-US" smtClean="0">
                <a:ea typeface="宋体" pitchFamily="2" charset="-122"/>
              </a:rPr>
              <a:t>DFS Remaining : 1.93 PB </a:t>
            </a:r>
          </a:p>
          <a:p>
            <a:r>
              <a:rPr lang="en-US" smtClean="0">
                <a:ea typeface="宋体" pitchFamily="2" charset="-122"/>
              </a:rPr>
              <a:t>DFS Used% : 77.09 % </a:t>
            </a:r>
          </a:p>
          <a:p>
            <a:r>
              <a:rPr lang="en-US" smtClean="0">
                <a:ea typeface="宋体" pitchFamily="2" charset="-122"/>
              </a:rPr>
              <a:t>DFS Remaining% : 21.24 % </a:t>
            </a:r>
          </a:p>
          <a:p>
            <a:r>
              <a:rPr lang="en-US" smtClean="0">
                <a:ea typeface="宋体" pitchFamily="2" charset="-122"/>
                <a:hlinkClick r:id="rId3"/>
              </a:rPr>
              <a:t>Live Nodes</a:t>
            </a:r>
            <a:r>
              <a:rPr lang="en-US" smtClean="0">
                <a:ea typeface="宋体" pitchFamily="2" charset="-122"/>
              </a:rPr>
              <a:t> : 1043 </a:t>
            </a:r>
          </a:p>
          <a:p>
            <a:r>
              <a:rPr lang="en-US" smtClean="0">
                <a:ea typeface="宋体" pitchFamily="2" charset="-122"/>
                <a:hlinkClick r:id="rId4"/>
              </a:rPr>
              <a:t>Dead Nodes</a:t>
            </a:r>
            <a:r>
              <a:rPr lang="en-US" smtClean="0">
                <a:ea typeface="宋体" pitchFamily="2" charset="-122"/>
              </a:rPr>
              <a:t> : 50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5672E9-C85C-4C24-9F61-BB55CA635FE8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ea typeface="宋体" pitchFamily="2" charset="-122"/>
              </a:rPr>
              <a:t>45399569 files and directories, 60602161 blocks = 106001730 total.</a:t>
            </a:r>
            <a:br>
              <a:rPr lang="en-US" b="1" smtClean="0">
                <a:ea typeface="宋体" pitchFamily="2" charset="-122"/>
              </a:rPr>
            </a:br>
            <a:r>
              <a:rPr lang="en-US" b="1" smtClean="0">
                <a:ea typeface="宋体" pitchFamily="2" charset="-122"/>
              </a:rPr>
              <a:t>Heap Memory used 29.41 GB is 74% of Commited Heap Memory 39.6 GB. Max Heap Memory is 39.6 GB. </a:t>
            </a:r>
            <a:br>
              <a:rPr lang="en-US" b="1" smtClean="0">
                <a:ea typeface="宋体" pitchFamily="2" charset="-122"/>
              </a:rPr>
            </a:br>
            <a:r>
              <a:rPr lang="en-US" b="1" smtClean="0">
                <a:ea typeface="宋体" pitchFamily="2" charset="-122"/>
              </a:rPr>
              <a:t>Non Heap Memory used 26.01 MB is 67% of Commited Non Heap Memory 38.6 MB. Max Non Heap Memory is 132 MB.</a:t>
            </a:r>
            <a:br>
              <a:rPr lang="en-US" b="1" smtClean="0">
                <a:ea typeface="宋体" pitchFamily="2" charset="-122"/>
              </a:rPr>
            </a:br>
            <a:r>
              <a:rPr lang="en-US" smtClean="0">
                <a:ea typeface="宋体" pitchFamily="2" charset="-122"/>
              </a:rPr>
              <a:t>Configured Capacity : 9.1 PB</a:t>
            </a:r>
          </a:p>
          <a:p>
            <a:r>
              <a:rPr lang="en-US" smtClean="0">
                <a:ea typeface="宋体" pitchFamily="2" charset="-122"/>
              </a:rPr>
              <a:t>DFS Used : 7.01 PB </a:t>
            </a:r>
          </a:p>
          <a:p>
            <a:r>
              <a:rPr lang="en-US" smtClean="0">
                <a:ea typeface="宋体" pitchFamily="2" charset="-122"/>
              </a:rPr>
              <a:t>Non DFS Used : 155.2 TB </a:t>
            </a:r>
          </a:p>
          <a:p>
            <a:r>
              <a:rPr lang="en-US" smtClean="0">
                <a:ea typeface="宋体" pitchFamily="2" charset="-122"/>
              </a:rPr>
              <a:t>DFS Remaining : 1.93 PB </a:t>
            </a:r>
          </a:p>
          <a:p>
            <a:r>
              <a:rPr lang="en-US" smtClean="0">
                <a:ea typeface="宋体" pitchFamily="2" charset="-122"/>
              </a:rPr>
              <a:t>DFS Used% : 77.09 % </a:t>
            </a:r>
          </a:p>
          <a:p>
            <a:r>
              <a:rPr lang="en-US" smtClean="0">
                <a:ea typeface="宋体" pitchFamily="2" charset="-122"/>
              </a:rPr>
              <a:t>DFS Remaining% : 21.24 % </a:t>
            </a:r>
          </a:p>
          <a:p>
            <a:r>
              <a:rPr lang="en-US" smtClean="0">
                <a:ea typeface="宋体" pitchFamily="2" charset="-122"/>
                <a:hlinkClick r:id="rId3"/>
              </a:rPr>
              <a:t>Live Nodes</a:t>
            </a:r>
            <a:r>
              <a:rPr lang="en-US" smtClean="0">
                <a:ea typeface="宋体" pitchFamily="2" charset="-122"/>
              </a:rPr>
              <a:t> : 1043 </a:t>
            </a:r>
          </a:p>
          <a:p>
            <a:r>
              <a:rPr lang="en-US" smtClean="0">
                <a:ea typeface="宋体" pitchFamily="2" charset="-122"/>
                <a:hlinkClick r:id="rId4"/>
              </a:rPr>
              <a:t>Dead Nodes</a:t>
            </a:r>
            <a:r>
              <a:rPr lang="en-US" smtClean="0">
                <a:ea typeface="宋体" pitchFamily="2" charset="-122"/>
              </a:rPr>
              <a:t> : 50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26C8F6-169F-4991-A2FF-88E4B8F88594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7.01PB</a:t>
            </a: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BDDB6D-EB1D-4C7B-9CE4-4A4C28B14740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56288-853D-4457-9833-F8AE52DAF8C1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2E6BCE-14CF-4096-BA2F-2556A54221E7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5B85A1-B057-428A-95AF-9C51B1196700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E3C3FB-B85D-4AE6-B8B1-CC4DAEE00F8B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6D245-EBB5-4160-A7E3-A832F44F9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3A0F7-49D0-40F6-B557-058857600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F2EDC-9E9E-4290-824E-A462ED801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DC42D-EE06-434F-A2E6-F0FBEA99B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CFB5D-8CF5-4D96-8015-B141DDA51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535C6-71F7-4CD8-ABD3-1116F81E4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1B35-A5B5-4C80-BA0F-FED7F398FD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5280F-E9F8-4FAA-BFE0-A3B9818A3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B150E-0C56-4C8A-8C90-1B6A01A1A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E4A5D-9259-45C2-945B-7F9804FCA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C0F28-DC3B-46C3-9B0A-BD5CAB750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88EBF80-4838-4A13-8972-EA8C77259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ouchen.zm@taobao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taoba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minzhou" TargetMode="External"/><Relationship Id="rId5" Type="http://schemas.openxmlformats.org/officeDocument/2006/relationships/hyperlink" Target="http://coderplay.javaeye.com/" TargetMode="External"/><Relationship Id="rId4" Type="http://schemas.openxmlformats.org/officeDocument/2006/relationships/hyperlink" Target="http://www.tbdata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A9B6747-5ED8-4C89-8711-2670568884C6}" type="slidenum">
              <a:rPr lang="en-US" altLang="zh-CN" sz="1400"/>
              <a:pPr algn="r"/>
              <a:t>1</a:t>
            </a:fld>
            <a:endParaRPr lang="en-US" altLang="zh-CN" sz="1400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>
                <a:solidFill>
                  <a:schemeClr val="bg1"/>
                </a:solidFill>
                <a:ea typeface="黑体" pitchFamily="2" charset="-122"/>
              </a:rPr>
              <a:t>淘宝分布式数据处理实践</a:t>
            </a:r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3048000" y="327660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>
                <a:solidFill>
                  <a:schemeClr val="bg1"/>
                </a:solidFill>
              </a:rPr>
              <a:t>淘宝数据平台及产品部  周敏</a:t>
            </a:r>
            <a:endParaRPr lang="en-US" altLang="zh-CN">
              <a:solidFill>
                <a:schemeClr val="bg1"/>
              </a:solidFill>
            </a:endParaRPr>
          </a:p>
          <a:p>
            <a:pPr algn="r"/>
            <a:r>
              <a:rPr lang="en-US" altLang="zh-CN">
                <a:solidFill>
                  <a:schemeClr val="bg1"/>
                </a:solidFill>
                <a:hlinkClick r:id="rId3"/>
              </a:rPr>
              <a:t>zhouchen.zm@taobao.com</a:t>
            </a:r>
            <a:endParaRPr lang="en-US" altLang="zh-CN">
              <a:solidFill>
                <a:schemeClr val="bg1"/>
              </a:solidFill>
            </a:endParaRPr>
          </a:p>
          <a:p>
            <a:pPr algn="r"/>
            <a:r>
              <a:rPr lang="en-US" altLang="zh-CN">
                <a:solidFill>
                  <a:schemeClr val="bg1"/>
                </a:solidFill>
              </a:rPr>
              <a:t>2010-09-04</a:t>
            </a:r>
            <a:endParaRPr lang="zh-CN" altLang="en-US">
              <a:solidFill>
                <a:schemeClr val="bg1"/>
              </a:solidFill>
            </a:endParaRPr>
          </a:p>
          <a:p>
            <a:pPr algn="r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981200" y="38862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将来的工作</a:t>
            </a:r>
            <a:endParaRPr lang="en-US" altLang="zh-CN" sz="4000" smtClean="0"/>
          </a:p>
        </p:txBody>
      </p:sp>
      <p:sp>
        <p:nvSpPr>
          <p:cNvPr id="31746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zh-CN" altLang="en-US" sz="2800" smtClean="0"/>
              <a:t>开发一种新型的调度器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调度效率低下导致集群利用率不足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基于红黑树的调度器</a:t>
            </a:r>
            <a:endParaRPr lang="en-US" altLang="zh-CN" sz="2000" smtClean="0"/>
          </a:p>
          <a:p>
            <a:r>
              <a:rPr lang="en-US" altLang="zh-CN" sz="2800" smtClean="0"/>
              <a:t>NameNode</a:t>
            </a:r>
            <a:r>
              <a:rPr lang="zh-CN" altLang="en-US" sz="2800" smtClean="0"/>
              <a:t> </a:t>
            </a:r>
            <a:r>
              <a:rPr lang="en-US" altLang="zh-CN" sz="2800" smtClean="0"/>
              <a:t>HA</a:t>
            </a:r>
          </a:p>
          <a:p>
            <a:r>
              <a:rPr lang="en-US" altLang="zh-CN" sz="2800" smtClean="0"/>
              <a:t>Namenode </a:t>
            </a:r>
            <a:r>
              <a:rPr lang="zh-CN" altLang="en-US" sz="2800" smtClean="0"/>
              <a:t>内存瓶颈</a:t>
            </a:r>
          </a:p>
          <a:p>
            <a:pPr lvl="1"/>
            <a:r>
              <a:rPr lang="en-US" altLang="zh-CN" sz="2400" smtClean="0"/>
              <a:t>Heap Size 40G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CMS gc</a:t>
            </a:r>
            <a:r>
              <a:rPr lang="zh-CN" altLang="en-US" sz="2400" smtClean="0"/>
              <a:t>之后 </a:t>
            </a:r>
            <a:r>
              <a:rPr lang="en-US" altLang="zh-CN" sz="2400" smtClean="0"/>
              <a:t>23G</a:t>
            </a:r>
          </a:p>
          <a:p>
            <a:pPr lvl="1"/>
            <a:r>
              <a:rPr lang="zh-CN" altLang="en-US" sz="2400" smtClean="0"/>
              <a:t>分布式</a:t>
            </a:r>
            <a:r>
              <a:rPr lang="en-US" altLang="zh-CN" sz="2400" smtClean="0"/>
              <a:t>NameNode, Dynamic Partition Tree</a:t>
            </a:r>
          </a:p>
          <a:p>
            <a:r>
              <a:rPr lang="en-US" altLang="zh-CN" sz="2800" smtClean="0"/>
              <a:t>Hadoop </a:t>
            </a:r>
            <a:r>
              <a:rPr lang="zh-CN" altLang="en-US" sz="2800" smtClean="0"/>
              <a:t>升级</a:t>
            </a:r>
            <a:endParaRPr lang="en-US" altLang="zh-CN" sz="2800" smtClean="0"/>
          </a:p>
          <a:p>
            <a:r>
              <a:rPr lang="en-US" altLang="zh-CN" sz="2800" smtClean="0"/>
              <a:t>OSD</a:t>
            </a:r>
            <a:r>
              <a:rPr lang="zh-CN" altLang="en-US" sz="2800" smtClean="0"/>
              <a:t>及</a:t>
            </a:r>
            <a:r>
              <a:rPr lang="en-US" altLang="zh-CN" sz="2800" smtClean="0"/>
              <a:t>CRUSH</a:t>
            </a:r>
            <a:r>
              <a:rPr lang="zh-CN" altLang="en-US" sz="2800" smtClean="0"/>
              <a:t>算法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sz="4000" smtClean="0"/>
              <a:t>Hive</a:t>
            </a:r>
            <a:r>
              <a:rPr lang="zh-CN" altLang="en-US" sz="4000" smtClean="0"/>
              <a:t>使用</a:t>
            </a:r>
            <a:endParaRPr lang="en-US" altLang="zh-CN" sz="4000" smtClean="0"/>
          </a:p>
        </p:txBody>
      </p:sp>
      <p:sp>
        <p:nvSpPr>
          <p:cNvPr id="33794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altLang="zh-CN" smtClean="0"/>
              <a:t>2009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月调研</a:t>
            </a:r>
            <a:r>
              <a:rPr lang="en-US" altLang="zh-CN" smtClean="0"/>
              <a:t>,4</a:t>
            </a:r>
            <a:r>
              <a:rPr lang="zh-CN" altLang="en-US" smtClean="0"/>
              <a:t>月投入生产</a:t>
            </a:r>
            <a:endParaRPr lang="en-US" altLang="zh-CN" smtClean="0"/>
          </a:p>
          <a:p>
            <a:r>
              <a:rPr lang="en-US" altLang="zh-CN" smtClean="0"/>
              <a:t>CLI</a:t>
            </a:r>
            <a:r>
              <a:rPr lang="zh-CN" altLang="en-US" smtClean="0"/>
              <a:t>与</a:t>
            </a:r>
            <a:r>
              <a:rPr lang="en-US" altLang="zh-CN" smtClean="0"/>
              <a:t>Thrift Server</a:t>
            </a:r>
            <a:r>
              <a:rPr lang="zh-CN" altLang="en-US" smtClean="0"/>
              <a:t>并用</a:t>
            </a:r>
            <a:endParaRPr lang="en-US" altLang="zh-CN" smtClean="0"/>
          </a:p>
          <a:p>
            <a:r>
              <a:rPr lang="en-US" altLang="zh-CN" smtClean="0"/>
              <a:t>Web/SSH </a:t>
            </a:r>
            <a:r>
              <a:rPr lang="zh-CN" altLang="en-US" smtClean="0"/>
              <a:t>界面</a:t>
            </a:r>
            <a:endParaRPr lang="en-US" altLang="zh-CN" smtClean="0"/>
          </a:p>
          <a:p>
            <a:r>
              <a:rPr lang="zh-CN" altLang="en-US" smtClean="0"/>
              <a:t>模板化</a:t>
            </a:r>
            <a:r>
              <a:rPr lang="en-US" altLang="zh-CN" smtClean="0"/>
              <a:t> &amp; </a:t>
            </a:r>
            <a:r>
              <a:rPr lang="zh-CN" altLang="en-US" smtClean="0"/>
              <a:t>预加载</a:t>
            </a:r>
            <a:endParaRPr lang="en-US" altLang="zh-CN" smtClean="0"/>
          </a:p>
          <a:p>
            <a:r>
              <a:rPr lang="en-US" altLang="zh-CN" smtClean="0"/>
              <a:t>86</a:t>
            </a:r>
            <a:r>
              <a:rPr lang="zh-CN" altLang="en-US" smtClean="0"/>
              <a:t>个统一发布</a:t>
            </a:r>
            <a:r>
              <a:rPr lang="en-US" altLang="zh-CN" smtClean="0"/>
              <a:t>UDF</a:t>
            </a:r>
          </a:p>
          <a:p>
            <a:r>
              <a:rPr lang="en-US" altLang="zh-CN" smtClean="0"/>
              <a:t>Lineage Analysis</a:t>
            </a:r>
          </a:p>
          <a:p>
            <a:r>
              <a:rPr lang="zh-CN" altLang="en-US" smtClean="0"/>
              <a:t>极限存储</a:t>
            </a:r>
            <a:endParaRPr lang="en-US" altLang="zh-CN" smtClean="0"/>
          </a:p>
          <a:p>
            <a:pPr lvl="1"/>
            <a:r>
              <a:rPr lang="zh-CN" altLang="en-US" smtClean="0"/>
              <a:t>增量存储表</a:t>
            </a:r>
            <a:endParaRPr lang="en-US" altLang="zh-CN" smtClean="0"/>
          </a:p>
          <a:p>
            <a:pPr lvl="1"/>
            <a:r>
              <a:rPr lang="zh-CN" altLang="en-US" smtClean="0"/>
              <a:t>按数据的生命周期分目录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实践经验</a:t>
            </a:r>
            <a:endParaRPr lang="en-US" altLang="zh-CN" sz="4000" smtClean="0"/>
          </a:p>
        </p:txBody>
      </p:sp>
      <p:sp>
        <p:nvSpPr>
          <p:cNvPr id="35842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zh-CN" altLang="en-US" smtClean="0"/>
              <a:t>数据倾斜</a:t>
            </a:r>
            <a:endParaRPr lang="en-US" altLang="zh-CN" smtClean="0"/>
          </a:p>
          <a:p>
            <a:r>
              <a:rPr lang="zh-CN" altLang="en-US" smtClean="0"/>
              <a:t>内存优化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优化</a:t>
            </a:r>
            <a:endParaRPr lang="en-US" altLang="zh-CN" smtClean="0"/>
          </a:p>
          <a:p>
            <a:r>
              <a:rPr lang="en-US" altLang="zh-CN" smtClean="0"/>
              <a:t>Multi-Insert</a:t>
            </a:r>
          </a:p>
          <a:p>
            <a:r>
              <a:rPr lang="zh-CN" altLang="en-US" smtClean="0"/>
              <a:t>数据压缩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淘宝对</a:t>
            </a:r>
            <a:r>
              <a:rPr lang="en-US" altLang="zh-CN" sz="4000" smtClean="0"/>
              <a:t>Hive</a:t>
            </a:r>
            <a:r>
              <a:rPr lang="zh-CN" altLang="en-US" sz="4000" smtClean="0"/>
              <a:t>的贡献与改造</a:t>
            </a:r>
            <a:endParaRPr lang="en-US" altLang="zh-CN" sz="400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altLang="zh-CN" smtClean="0"/>
              <a:t>UDFs</a:t>
            </a:r>
          </a:p>
          <a:p>
            <a:r>
              <a:rPr lang="zh-CN" altLang="en-US" smtClean="0"/>
              <a:t>建立</a:t>
            </a:r>
            <a:r>
              <a:rPr lang="en-US" altLang="zh-CN" smtClean="0"/>
              <a:t>/</a:t>
            </a:r>
            <a:r>
              <a:rPr lang="zh-CN" altLang="en-US" smtClean="0"/>
              <a:t>删除临时函数</a:t>
            </a:r>
            <a:endParaRPr lang="en-US" altLang="zh-CN" smtClean="0"/>
          </a:p>
          <a:p>
            <a:r>
              <a:rPr lang="zh-CN" altLang="en-US" smtClean="0"/>
              <a:t>多线程 </a:t>
            </a:r>
            <a:r>
              <a:rPr lang="en-US" altLang="zh-CN" smtClean="0"/>
              <a:t>Thrift server</a:t>
            </a:r>
          </a:p>
          <a:p>
            <a:r>
              <a:rPr lang="en-US" altLang="zh-CN" smtClean="0"/>
              <a:t>GBK</a:t>
            </a:r>
            <a:r>
              <a:rPr lang="zh-CN" altLang="en-US" smtClean="0"/>
              <a:t>支持</a:t>
            </a:r>
            <a:endParaRPr lang="en-US" altLang="zh-CN" smtClean="0"/>
          </a:p>
          <a:p>
            <a:r>
              <a:rPr lang="zh-CN" altLang="en-US" smtClean="0"/>
              <a:t>完全</a:t>
            </a:r>
            <a:r>
              <a:rPr lang="en-US" altLang="zh-CN" smtClean="0"/>
              <a:t>JDBC</a:t>
            </a:r>
          </a:p>
          <a:p>
            <a:r>
              <a:rPr lang="en-US" altLang="zh-CN" smtClean="0"/>
              <a:t>Multi Distinct Aggregation</a:t>
            </a:r>
            <a:r>
              <a:rPr lang="zh-CN" altLang="en-US" smtClean="0"/>
              <a:t>支持</a:t>
            </a:r>
            <a:endParaRPr lang="en-US" altLang="zh-CN" smtClean="0"/>
          </a:p>
          <a:p>
            <a:r>
              <a:rPr lang="zh-CN" altLang="en-US" smtClean="0"/>
              <a:t>认证与权限</a:t>
            </a:r>
            <a:endParaRPr lang="en-US" altLang="zh-CN" smtClean="0"/>
          </a:p>
          <a:p>
            <a:r>
              <a:rPr lang="en-US" altLang="zh-CN" smtClean="0"/>
              <a:t>bug fix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将来的工作</a:t>
            </a:r>
            <a:endParaRPr lang="en-US" altLang="zh-CN" sz="4000" smtClean="0"/>
          </a:p>
        </p:txBody>
      </p:sp>
      <p:sp>
        <p:nvSpPr>
          <p:cNvPr id="39938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altLang="zh-CN" smtClean="0"/>
              <a:t>Hive IDE</a:t>
            </a:r>
          </a:p>
          <a:p>
            <a:r>
              <a:rPr lang="en-US" smtClean="0"/>
              <a:t>Multi Distinct Aggregation</a:t>
            </a:r>
            <a:r>
              <a:rPr lang="zh-CN" altLang="en-US" smtClean="0"/>
              <a:t>优化</a:t>
            </a:r>
            <a:endParaRPr lang="en-US" altLang="zh-CN" smtClean="0"/>
          </a:p>
          <a:p>
            <a:r>
              <a:rPr lang="en-US" smtClean="0"/>
              <a:t>Multi Group By</a:t>
            </a:r>
            <a:r>
              <a:rPr lang="zh-CN" altLang="en-US" smtClean="0"/>
              <a:t>优化</a:t>
            </a:r>
            <a:endParaRPr lang="en-US" altLang="zh-CN" smtClean="0"/>
          </a:p>
          <a:p>
            <a:r>
              <a:rPr lang="zh-CN" altLang="en-US" smtClean="0"/>
              <a:t>极限存储的索引与文件</a:t>
            </a:r>
            <a:endParaRPr lang="en-US" altLang="zh-CN" smtClean="0"/>
          </a:p>
          <a:p>
            <a:r>
              <a:rPr lang="zh-CN" altLang="en-US" smtClean="0"/>
              <a:t>表统计信息的支持</a:t>
            </a:r>
            <a:endParaRPr lang="en-US" altLang="zh-CN" smtClean="0"/>
          </a:p>
          <a:p>
            <a:r>
              <a:rPr lang="zh-CN" altLang="en-US" smtClean="0"/>
              <a:t>采用</a:t>
            </a:r>
            <a:r>
              <a:rPr lang="en-US" altLang="zh-CN" smtClean="0"/>
              <a:t>TFile</a:t>
            </a:r>
            <a:r>
              <a:rPr lang="zh-CN" altLang="en-US" smtClean="0"/>
              <a:t>做列存储尝试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分布式数据仓库构思</a:t>
            </a:r>
            <a:endParaRPr lang="en-US" altLang="zh-CN" sz="400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97713" y="2347913"/>
            <a:ext cx="1273175" cy="2560637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400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21338" y="2347913"/>
            <a:ext cx="1271587" cy="2560637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400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43375" y="2347913"/>
            <a:ext cx="1271588" cy="2560637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400"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00500" y="1695450"/>
            <a:ext cx="4598988" cy="3600450"/>
          </a:xfrm>
          <a:prstGeom prst="rect">
            <a:avLst/>
          </a:prstGeom>
          <a:solidFill>
            <a:schemeClr val="bg1"/>
          </a:solidFill>
          <a:ln w="12700">
            <a:solidFill>
              <a:srgbClr val="BFBFBF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400">
              <a:cs typeface="+mn-cs"/>
            </a:endParaRP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5287963" y="4979988"/>
            <a:ext cx="1712912" cy="430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>
                <a:latin typeface="Calibri" pitchFamily="34" charset="0"/>
              </a:rPr>
              <a:t>Hadoop </a:t>
            </a:r>
            <a:r>
              <a:rPr lang="zh-CN" altLang="en-US" sz="1400">
                <a:latin typeface="Calibri" pitchFamily="34" charset="0"/>
              </a:rPr>
              <a:t>集群</a:t>
            </a:r>
            <a:endParaRPr lang="zh-CN" altLang="en-US" sz="140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716588" y="1804988"/>
            <a:ext cx="1141412" cy="3540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 dirty="0">
                <a:latin typeface="Calibri" pitchFamily="34" charset="0"/>
                <a:cs typeface="+mn-cs"/>
              </a:rPr>
              <a:t>JobTracker</a:t>
            </a:r>
            <a:endParaRPr lang="zh-CN" altLang="zh-CN" sz="1400">
              <a:cs typeface="+mn-cs"/>
            </a:endParaRPr>
          </a:p>
        </p:txBody>
      </p:sp>
      <p:cxnSp>
        <p:nvCxnSpPr>
          <p:cNvPr id="10" name="AutoShape 10"/>
          <p:cNvCxnSpPr>
            <a:cxnSpLocks noChangeShapeType="1"/>
          </p:cNvCxnSpPr>
          <p:nvPr/>
        </p:nvCxnSpPr>
        <p:spPr bwMode="auto">
          <a:xfrm>
            <a:off x="6318250" y="2166938"/>
            <a:ext cx="0" cy="266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V="1">
            <a:off x="4794250" y="2166938"/>
            <a:ext cx="1524000" cy="266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>
            <a:off x="6318250" y="2166938"/>
            <a:ext cx="1492250" cy="2746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240213" y="2441575"/>
            <a:ext cx="10795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 dirty="0">
                <a:latin typeface="Calibri" pitchFamily="34" charset="0"/>
                <a:cs typeface="+mn-cs"/>
              </a:rPr>
              <a:t>TaskTracker</a:t>
            </a:r>
            <a:endParaRPr lang="zh-CN" altLang="zh-CN" sz="1400">
              <a:cs typeface="+mn-cs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329113" y="3892550"/>
            <a:ext cx="900112" cy="906463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 dirty="0" err="1">
                <a:latin typeface="Calibri" pitchFamily="34" charset="0"/>
                <a:cs typeface="+mn-cs"/>
              </a:rPr>
              <a:t>Postgres</a:t>
            </a:r>
            <a:endParaRPr lang="en-US" altLang="zh-CN" sz="1400" dirty="0">
              <a:latin typeface="Calibri" pitchFamily="34" charset="0"/>
              <a:cs typeface="+mn-cs"/>
            </a:endParaRPr>
          </a:p>
          <a:p>
            <a:pPr>
              <a:defRPr/>
            </a:pPr>
            <a:r>
              <a:rPr lang="zh-CN" altLang="en-US" sz="1400" dirty="0">
                <a:latin typeface="Calibri" pitchFamily="34" charset="0"/>
                <a:cs typeface="+mn-cs"/>
              </a:rPr>
              <a:t>实例</a:t>
            </a:r>
            <a:endParaRPr lang="zh-CN" sz="1400" dirty="0">
              <a:cs typeface="+mn-cs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221163" y="3117850"/>
            <a:ext cx="1116012" cy="576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MapTask</a:t>
            </a:r>
          </a:p>
          <a:p>
            <a:pPr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ReduceTask</a:t>
            </a:r>
            <a:endParaRPr lang="zh-CN" altLang="zh-CN" sz="1400">
              <a:cs typeface="+mn-cs"/>
            </a:endParaRPr>
          </a:p>
        </p:txBody>
      </p: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4778375" y="2819400"/>
            <a:ext cx="1588" cy="287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4778375" y="3711575"/>
            <a:ext cx="1588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5716588" y="2441575"/>
            <a:ext cx="10795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TaskTracker</a:t>
            </a:r>
            <a:endParaRPr lang="zh-CN" altLang="zh-CN" sz="1400">
              <a:cs typeface="+mn-cs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5807075" y="3892550"/>
            <a:ext cx="900113" cy="906463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 dirty="0" err="1">
                <a:latin typeface="Calibri" pitchFamily="34" charset="0"/>
                <a:cs typeface="+mn-cs"/>
              </a:rPr>
              <a:t>Postgres</a:t>
            </a:r>
            <a:endParaRPr lang="en-US" altLang="zh-CN" sz="1400" dirty="0">
              <a:latin typeface="Calibri" pitchFamily="34" charset="0"/>
              <a:cs typeface="+mn-cs"/>
            </a:endParaRPr>
          </a:p>
          <a:p>
            <a:pPr>
              <a:defRPr/>
            </a:pPr>
            <a:r>
              <a:rPr lang="zh-CN" altLang="en-US" sz="1400" dirty="0">
                <a:latin typeface="Calibri" pitchFamily="34" charset="0"/>
                <a:cs typeface="+mn-cs"/>
              </a:rPr>
              <a:t>实例</a:t>
            </a:r>
            <a:endParaRPr lang="zh-CN" sz="1400" dirty="0">
              <a:cs typeface="+mn-cs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5699125" y="3117850"/>
            <a:ext cx="1116013" cy="576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MapTask</a:t>
            </a:r>
          </a:p>
          <a:p>
            <a:pPr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ReduceTask</a:t>
            </a:r>
            <a:endParaRPr lang="zh-CN" altLang="zh-CN" sz="1400">
              <a:cs typeface="+mn-cs"/>
            </a:endParaRPr>
          </a:p>
        </p:txBody>
      </p: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6256338" y="2819400"/>
            <a:ext cx="1587" cy="287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2" name="AutoShape 22"/>
          <p:cNvCxnSpPr>
            <a:cxnSpLocks noChangeShapeType="1"/>
          </p:cNvCxnSpPr>
          <p:nvPr/>
        </p:nvCxnSpPr>
        <p:spPr bwMode="auto">
          <a:xfrm>
            <a:off x="6256338" y="3711575"/>
            <a:ext cx="1587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7194550" y="2441575"/>
            <a:ext cx="10795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TaskTracker</a:t>
            </a:r>
            <a:endParaRPr lang="zh-CN" altLang="zh-CN" sz="1400">
              <a:cs typeface="+mn-cs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7283450" y="3892550"/>
            <a:ext cx="900113" cy="906463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 dirty="0" err="1">
                <a:latin typeface="Calibri" pitchFamily="34" charset="0"/>
                <a:cs typeface="+mn-cs"/>
              </a:rPr>
              <a:t>Postgres</a:t>
            </a:r>
            <a:endParaRPr lang="en-US" altLang="zh-CN" sz="1400" dirty="0">
              <a:latin typeface="Calibri" pitchFamily="34" charset="0"/>
              <a:cs typeface="+mn-cs"/>
            </a:endParaRPr>
          </a:p>
          <a:p>
            <a:pPr>
              <a:defRPr/>
            </a:pPr>
            <a:r>
              <a:rPr lang="zh-CN" altLang="en-US" sz="1400" dirty="0">
                <a:latin typeface="Calibri" pitchFamily="34" charset="0"/>
                <a:cs typeface="+mn-cs"/>
              </a:rPr>
              <a:t>实例</a:t>
            </a:r>
            <a:endParaRPr lang="zh-CN" sz="1400" dirty="0">
              <a:cs typeface="+mn-cs"/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7175500" y="3117850"/>
            <a:ext cx="1116013" cy="576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MapTask</a:t>
            </a:r>
          </a:p>
          <a:p>
            <a:pPr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ReduceTask</a:t>
            </a:r>
            <a:endParaRPr lang="zh-CN" altLang="zh-CN" sz="1400">
              <a:cs typeface="+mn-cs"/>
            </a:endParaRPr>
          </a:p>
        </p:txBody>
      </p:sp>
      <p:cxnSp>
        <p:nvCxnSpPr>
          <p:cNvPr id="26" name="AutoShape 26"/>
          <p:cNvCxnSpPr>
            <a:cxnSpLocks noChangeShapeType="1"/>
          </p:cNvCxnSpPr>
          <p:nvPr/>
        </p:nvCxnSpPr>
        <p:spPr bwMode="auto">
          <a:xfrm>
            <a:off x="7734300" y="2819400"/>
            <a:ext cx="0" cy="287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AutoShape 27"/>
          <p:cNvCxnSpPr>
            <a:cxnSpLocks noChangeShapeType="1"/>
          </p:cNvCxnSpPr>
          <p:nvPr/>
        </p:nvCxnSpPr>
        <p:spPr bwMode="auto">
          <a:xfrm>
            <a:off x="7734300" y="3711575"/>
            <a:ext cx="0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2010" name="Text Box 28"/>
          <p:cNvSpPr txBox="1">
            <a:spLocks noChangeArrowheads="1"/>
          </p:cNvSpPr>
          <p:nvPr/>
        </p:nvSpPr>
        <p:spPr bwMode="auto">
          <a:xfrm>
            <a:off x="3876675" y="1766888"/>
            <a:ext cx="1624013" cy="315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200">
                <a:latin typeface="Calibri" pitchFamily="34" charset="0"/>
              </a:rPr>
              <a:t>提交</a:t>
            </a:r>
            <a:r>
              <a:rPr lang="en-US" altLang="zh-CN" sz="1200">
                <a:latin typeface="Calibri" pitchFamily="34" charset="0"/>
              </a:rPr>
              <a:t>MapReduce</a:t>
            </a:r>
            <a:r>
              <a:rPr lang="zh-CN" altLang="en-US" sz="1200">
                <a:latin typeface="Calibri" pitchFamily="34" charset="0"/>
              </a:rPr>
              <a:t>作业</a:t>
            </a:r>
            <a:endParaRPr lang="zh-CN" altLang="en-US" sz="1200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2357438" y="1719263"/>
            <a:ext cx="1285875" cy="3600450"/>
          </a:xfrm>
          <a:prstGeom prst="rect">
            <a:avLst/>
          </a:prstGeom>
          <a:solidFill>
            <a:schemeClr val="bg1"/>
          </a:solidFill>
          <a:ln w="12700">
            <a:solidFill>
              <a:srgbClr val="BFBFBF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400">
              <a:cs typeface="+mn-cs"/>
            </a:endParaRPr>
          </a:p>
        </p:txBody>
      </p:sp>
      <p:sp>
        <p:nvSpPr>
          <p:cNvPr id="42012" name="Text Box 33"/>
          <p:cNvSpPr txBox="1">
            <a:spLocks noChangeArrowheads="1"/>
          </p:cNvSpPr>
          <p:nvPr/>
        </p:nvSpPr>
        <p:spPr bwMode="auto">
          <a:xfrm>
            <a:off x="2357438" y="4951413"/>
            <a:ext cx="1285875" cy="315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>
                <a:latin typeface="Calibri" pitchFamily="34" charset="0"/>
              </a:rPr>
              <a:t>Anthill </a:t>
            </a:r>
            <a:r>
              <a:rPr lang="zh-CN" altLang="en-US" sz="1400">
                <a:latin typeface="Calibri" pitchFamily="34" charset="0"/>
              </a:rPr>
              <a:t>服务器</a:t>
            </a:r>
            <a:endParaRPr lang="zh-CN" altLang="en-US" sz="1400"/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>
            <a:off x="2484438" y="4052888"/>
            <a:ext cx="1031875" cy="714375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latin typeface="Calibri" pitchFamily="34" charset="0"/>
                <a:cs typeface="+mn-cs"/>
              </a:rPr>
              <a:t>元数据库</a:t>
            </a:r>
            <a:endParaRPr lang="zh-CN" sz="1400">
              <a:cs typeface="+mn-cs"/>
            </a:endParaRPr>
          </a:p>
        </p:txBody>
      </p:sp>
      <p:sp>
        <p:nvSpPr>
          <p:cNvPr id="32" name="AutoShape 35"/>
          <p:cNvSpPr>
            <a:spLocks noChangeArrowheads="1"/>
          </p:cNvSpPr>
          <p:nvPr/>
        </p:nvSpPr>
        <p:spPr bwMode="auto">
          <a:xfrm>
            <a:off x="2514600" y="1820863"/>
            <a:ext cx="9715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400">
                <a:latin typeface="Calibri" pitchFamily="34" charset="0"/>
                <a:cs typeface="+mn-cs"/>
              </a:rPr>
              <a:t>分析器</a:t>
            </a:r>
            <a:endParaRPr lang="zh-CN" sz="1400">
              <a:cs typeface="+mn-cs"/>
            </a:endParaRPr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auto">
          <a:xfrm>
            <a:off x="2514600" y="2379663"/>
            <a:ext cx="9715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400">
                <a:latin typeface="Calibri" pitchFamily="34" charset="0"/>
                <a:cs typeface="+mn-cs"/>
              </a:rPr>
              <a:t>优化器</a:t>
            </a:r>
            <a:endParaRPr lang="zh-CN" sz="1400">
              <a:cs typeface="+mn-cs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2514600" y="2936875"/>
            <a:ext cx="97155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400">
                <a:latin typeface="Calibri" pitchFamily="34" charset="0"/>
                <a:cs typeface="+mn-cs"/>
              </a:rPr>
              <a:t>规划器</a:t>
            </a:r>
            <a:endParaRPr lang="zh-CN" sz="1400">
              <a:cs typeface="+mn-cs"/>
            </a:endParaRPr>
          </a:p>
        </p:txBody>
      </p:sp>
      <p:sp>
        <p:nvSpPr>
          <p:cNvPr id="35" name="AutoShape 38"/>
          <p:cNvSpPr>
            <a:spLocks noChangeArrowheads="1"/>
          </p:cNvSpPr>
          <p:nvPr/>
        </p:nvSpPr>
        <p:spPr bwMode="auto">
          <a:xfrm>
            <a:off x="2514600" y="3495675"/>
            <a:ext cx="971550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400">
                <a:latin typeface="Calibri" pitchFamily="34" charset="0"/>
                <a:cs typeface="+mn-cs"/>
              </a:rPr>
              <a:t>执行器</a:t>
            </a:r>
            <a:endParaRPr lang="zh-CN" sz="1400">
              <a:cs typeface="+mn-cs"/>
            </a:endParaRPr>
          </a:p>
        </p:txBody>
      </p:sp>
      <p:cxnSp>
        <p:nvCxnSpPr>
          <p:cNvPr id="36" name="AutoShape 39"/>
          <p:cNvCxnSpPr>
            <a:cxnSpLocks noChangeShapeType="1"/>
            <a:stCxn id="33" idx="2"/>
            <a:endCxn id="34" idx="0"/>
          </p:cNvCxnSpPr>
          <p:nvPr/>
        </p:nvCxnSpPr>
        <p:spPr bwMode="auto">
          <a:xfrm rot="5400000">
            <a:off x="2900363" y="2838450"/>
            <a:ext cx="19843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AutoShape 40"/>
          <p:cNvCxnSpPr>
            <a:cxnSpLocks noChangeShapeType="1"/>
            <a:stCxn id="32" idx="2"/>
            <a:endCxn id="33" idx="0"/>
          </p:cNvCxnSpPr>
          <p:nvPr/>
        </p:nvCxnSpPr>
        <p:spPr bwMode="auto">
          <a:xfrm rot="5400000">
            <a:off x="2901157" y="2280444"/>
            <a:ext cx="1968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8" name="AutoShape 41"/>
          <p:cNvCxnSpPr>
            <a:cxnSpLocks noChangeShapeType="1"/>
            <a:stCxn id="34" idx="2"/>
            <a:endCxn id="35" idx="0"/>
          </p:cNvCxnSpPr>
          <p:nvPr/>
        </p:nvCxnSpPr>
        <p:spPr bwMode="auto">
          <a:xfrm rot="5400000">
            <a:off x="2901157" y="3396456"/>
            <a:ext cx="1968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9" name="AutoShape 42"/>
          <p:cNvSpPr>
            <a:spLocks noChangeArrowheads="1"/>
          </p:cNvSpPr>
          <p:nvPr/>
        </p:nvSpPr>
        <p:spPr bwMode="auto">
          <a:xfrm>
            <a:off x="428625" y="2195513"/>
            <a:ext cx="1285875" cy="500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Calibri" pitchFamily="34" charset="0"/>
                <a:cs typeface="+mn-cs"/>
              </a:rPr>
              <a:t>Anthill</a:t>
            </a:r>
            <a:r>
              <a:rPr lang="zh-CN" altLang="en-US" sz="1400">
                <a:latin typeface="Calibri" pitchFamily="34" charset="0"/>
                <a:cs typeface="+mn-cs"/>
              </a:rPr>
              <a:t>客户端</a:t>
            </a:r>
            <a:endParaRPr lang="zh-CN" sz="1400">
              <a:cs typeface="+mn-cs"/>
            </a:endParaRPr>
          </a:p>
        </p:txBody>
      </p:sp>
      <p:cxnSp>
        <p:nvCxnSpPr>
          <p:cNvPr id="40" name="AutoShape 43"/>
          <p:cNvCxnSpPr>
            <a:cxnSpLocks noChangeShapeType="1"/>
            <a:stCxn id="39" idx="2"/>
            <a:endCxn id="42" idx="3"/>
          </p:cNvCxnSpPr>
          <p:nvPr/>
        </p:nvCxnSpPr>
        <p:spPr bwMode="auto">
          <a:xfrm rot="5400000">
            <a:off x="698500" y="3067050"/>
            <a:ext cx="744538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肘形连接符 40"/>
          <p:cNvCxnSpPr>
            <a:stCxn id="35" idx="3"/>
            <a:endCxn id="9" idx="1"/>
          </p:cNvCxnSpPr>
          <p:nvPr/>
        </p:nvCxnSpPr>
        <p:spPr bwMode="auto">
          <a:xfrm flipV="1">
            <a:off x="3486150" y="1981200"/>
            <a:ext cx="2230438" cy="1693863"/>
          </a:xfrm>
          <a:prstGeom prst="bentConnector3">
            <a:avLst>
              <a:gd name="adj1" fmla="val 1469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2" name="云形标注 41"/>
          <p:cNvSpPr/>
          <p:nvPr/>
        </p:nvSpPr>
        <p:spPr bwMode="auto">
          <a:xfrm>
            <a:off x="428625" y="3409950"/>
            <a:ext cx="1285875" cy="500063"/>
          </a:xfrm>
          <a:prstGeom prst="cloudCallo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>
                <a:cs typeface="+mn-cs"/>
              </a:rPr>
              <a:t>网络</a:t>
            </a:r>
          </a:p>
        </p:txBody>
      </p:sp>
      <p:cxnSp>
        <p:nvCxnSpPr>
          <p:cNvPr id="43" name="肘形连接符 42"/>
          <p:cNvCxnSpPr>
            <a:stCxn id="42" idx="2"/>
            <a:endCxn id="32" idx="1"/>
          </p:cNvCxnSpPr>
          <p:nvPr/>
        </p:nvCxnSpPr>
        <p:spPr bwMode="auto">
          <a:xfrm flipV="1">
            <a:off x="1712913" y="2001838"/>
            <a:ext cx="801687" cy="1658937"/>
          </a:xfrm>
          <a:prstGeom prst="bentConnector3">
            <a:avLst>
              <a:gd name="adj1" fmla="val 50000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链接</a:t>
            </a:r>
            <a:endParaRPr lang="en-US" altLang="zh-CN" sz="4000" smtClean="0"/>
          </a:p>
        </p:txBody>
      </p:sp>
      <p:sp>
        <p:nvSpPr>
          <p:cNvPr id="44034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zh-CN" altLang="en-US" smtClean="0"/>
              <a:t>淘宝数据魔方</a:t>
            </a:r>
            <a:endParaRPr lang="en-US" altLang="zh-CN" smtClean="0">
              <a:hlinkClick r:id="rId3"/>
            </a:endParaRPr>
          </a:p>
          <a:p>
            <a:pPr lvl="1"/>
            <a:r>
              <a:rPr lang="en-US" altLang="zh-CN" smtClean="0">
                <a:hlinkClick r:id="rId3"/>
              </a:rPr>
              <a:t>http://data.taobao.com</a:t>
            </a:r>
            <a:endParaRPr lang="en-US" altLang="zh-CN" smtClean="0"/>
          </a:p>
          <a:p>
            <a:r>
              <a:rPr lang="zh-CN" altLang="en-US" smtClean="0"/>
              <a:t>淘宝数据平台团队博客</a:t>
            </a:r>
            <a:endParaRPr lang="en-US" altLang="zh-CN" smtClean="0"/>
          </a:p>
          <a:p>
            <a:pPr lvl="1"/>
            <a:r>
              <a:rPr lang="en-US" altLang="zh-CN" smtClean="0">
                <a:hlinkClick r:id="rId4"/>
              </a:rPr>
              <a:t>http://www.tbdata.org/</a:t>
            </a:r>
            <a:endParaRPr lang="en-US" altLang="zh-CN" smtClean="0"/>
          </a:p>
          <a:p>
            <a:r>
              <a:rPr lang="zh-CN" altLang="en-US" smtClean="0"/>
              <a:t>个人</a:t>
            </a:r>
            <a:endParaRPr lang="en-US" altLang="zh-CN" smtClean="0"/>
          </a:p>
          <a:p>
            <a:pPr lvl="1"/>
            <a:r>
              <a:rPr lang="en-US" altLang="zh-CN" smtClean="0">
                <a:hlinkClick r:id="rId5"/>
              </a:rPr>
              <a:t>http://coderplay.javaeye.com</a:t>
            </a:r>
            <a:endParaRPr lang="en-US" altLang="zh-CN" smtClean="0"/>
          </a:p>
          <a:p>
            <a:pPr lvl="1"/>
            <a:r>
              <a:rPr lang="en-US" altLang="zh-CN" smtClean="0">
                <a:hlinkClick r:id="rId6"/>
              </a:rPr>
              <a:t>http://twitter.com/minzhou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主要内容</a:t>
            </a:r>
            <a:endParaRPr lang="en-US" altLang="zh-CN" sz="4000" smtClean="0"/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zh-CN" altLang="en-US" smtClean="0"/>
              <a:t>淘宝的数据</a:t>
            </a:r>
            <a:endParaRPr lang="en-US" altLang="zh-CN" smtClean="0"/>
          </a:p>
          <a:p>
            <a:r>
              <a:rPr lang="zh-CN" altLang="en-US" smtClean="0"/>
              <a:t>云梯介绍</a:t>
            </a:r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Hadoop</a:t>
            </a:r>
            <a:r>
              <a:rPr lang="zh-CN" altLang="en-US" smtClean="0"/>
              <a:t>的主要功能扩展与改造</a:t>
            </a:r>
            <a:endParaRPr lang="en-US" altLang="zh-CN" smtClean="0"/>
          </a:p>
          <a:p>
            <a:r>
              <a:rPr lang="en-US" altLang="zh-CN" smtClean="0"/>
              <a:t>Hive</a:t>
            </a:r>
            <a:r>
              <a:rPr lang="zh-CN" altLang="en-US" smtClean="0"/>
              <a:t>实践</a:t>
            </a:r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Hive</a:t>
            </a:r>
            <a:r>
              <a:rPr lang="zh-CN" altLang="en-US" smtClean="0"/>
              <a:t>的改造</a:t>
            </a:r>
            <a:endParaRPr lang="en-US" altLang="zh-CN" smtClean="0"/>
          </a:p>
          <a:p>
            <a:r>
              <a:rPr lang="zh-CN" altLang="en-US" smtClean="0"/>
              <a:t>分布式数据仓库构思</a:t>
            </a:r>
            <a:endParaRPr lang="en-US" altLang="zh-CN" smtClean="0"/>
          </a:p>
          <a:p>
            <a:pPr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淘宝的数据</a:t>
            </a:r>
            <a:endParaRPr lang="en-US" altLang="zh-CN" sz="4000" smtClean="0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1479550" y="1277938"/>
            <a:ext cx="1492250" cy="4238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>
                <a:latin typeface="Calibri" pitchFamily="34" charset="0"/>
                <a:cs typeface="+mn-cs"/>
              </a:rPr>
              <a:t>Oracle </a:t>
            </a:r>
            <a:r>
              <a:rPr lang="zh-CN" altLang="en-US" dirty="0">
                <a:latin typeface="Calibri" pitchFamily="34" charset="0"/>
                <a:cs typeface="+mn-cs"/>
              </a:rPr>
              <a:t>备库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3176588" y="1295400"/>
            <a:ext cx="1760537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 err="1">
                <a:latin typeface="Calibri" pitchFamily="34" charset="0"/>
                <a:cs typeface="+mn-cs"/>
              </a:rPr>
              <a:t>MySQL</a:t>
            </a:r>
            <a:r>
              <a:rPr lang="en-US" altLang="zh-CN" dirty="0">
                <a:latin typeface="Calibri" pitchFamily="34" charset="0"/>
                <a:cs typeface="+mn-cs"/>
              </a:rPr>
              <a:t> </a:t>
            </a:r>
            <a:r>
              <a:rPr lang="zh-CN" altLang="en-US" dirty="0">
                <a:latin typeface="Calibri" pitchFamily="34" charset="0"/>
                <a:cs typeface="+mn-cs"/>
              </a:rPr>
              <a:t>备库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140325" y="1295400"/>
            <a:ext cx="1589088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Arial" pitchFamily="34" charset="0"/>
                <a:cs typeface="+mn-cs"/>
              </a:rPr>
              <a:t>日志系统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1479550" y="3070225"/>
            <a:ext cx="7131050" cy="1527175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Calibri" pitchFamily="34" charset="0"/>
                <a:cs typeface="+mn-cs"/>
              </a:rPr>
              <a:t>云梯</a:t>
            </a:r>
            <a:r>
              <a:rPr lang="en-US" altLang="zh-CN" dirty="0">
                <a:latin typeface="Calibri" pitchFamily="34" charset="0"/>
                <a:cs typeface="+mn-cs"/>
              </a:rPr>
              <a:t>1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6704013" y="1924050"/>
            <a:ext cx="1906587" cy="422275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 err="1">
                <a:latin typeface="Calibri" pitchFamily="34" charset="0"/>
                <a:cs typeface="+mn-cs"/>
              </a:rPr>
              <a:t>TimeTunnel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1479550" y="1924050"/>
            <a:ext cx="2849563" cy="422275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>
                <a:latin typeface="Calibri" pitchFamily="34" charset="0"/>
                <a:cs typeface="+mn-cs"/>
              </a:rPr>
              <a:t>JDBCDUMP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33400" y="4800600"/>
            <a:ext cx="1143000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cs typeface="+mn-cs"/>
              </a:rPr>
              <a:t>数据平台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1827213" y="4800600"/>
            <a:ext cx="766762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Arial" pitchFamily="34" charset="0"/>
                <a:cs typeface="+mn-cs"/>
              </a:rPr>
              <a:t>搜索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4579938" y="4800600"/>
            <a:ext cx="1073150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Calibri" pitchFamily="34" charset="0"/>
                <a:cs typeface="+mn-cs"/>
              </a:rPr>
              <a:t>支付宝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6718300" y="4800600"/>
            <a:ext cx="750888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>
                <a:latin typeface="Calibri" pitchFamily="34" charset="0"/>
                <a:cs typeface="+mn-cs"/>
              </a:rPr>
              <a:t>B2B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7620000" y="4800600"/>
            <a:ext cx="990600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Calibri" pitchFamily="34" charset="0"/>
                <a:cs typeface="+mn-cs"/>
              </a:rPr>
              <a:t>云梯</a:t>
            </a:r>
            <a:r>
              <a:rPr lang="en-US" altLang="zh-CN" dirty="0">
                <a:latin typeface="Calibri" pitchFamily="34" charset="0"/>
                <a:cs typeface="+mn-cs"/>
              </a:rPr>
              <a:t>2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455096" y="1266825"/>
            <a:ext cx="894064" cy="3381375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vert270"/>
          <a:lstStyle/>
          <a:p>
            <a:pPr algn="ctr">
              <a:defRPr/>
            </a:pPr>
            <a:r>
              <a:rPr lang="zh-CN" altLang="en-US" dirty="0">
                <a:latin typeface="Calibri" pitchFamily="34" charset="0"/>
                <a:cs typeface="+mn-cs"/>
              </a:rPr>
              <a:t>天网调度系统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1479550" y="2514600"/>
            <a:ext cx="7131050" cy="4222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>
                <a:latin typeface="Calibri" pitchFamily="34" charset="0"/>
                <a:cs typeface="+mn-cs"/>
              </a:rPr>
              <a:t>Gateway Servers</a:t>
            </a:r>
            <a:endParaRPr lang="zh-CN" altLang="zh-CN">
              <a:latin typeface="Arial" pitchFamily="34" charset="0"/>
              <a:cs typeface="+mn-cs"/>
            </a:endParaRP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533400" y="5410200"/>
            <a:ext cx="1143000" cy="423863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Calibri" pitchFamily="34" charset="0"/>
                <a:cs typeface="+mn-cs"/>
              </a:rPr>
              <a:t>数据魔方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1920875" y="5410200"/>
            <a:ext cx="1143000" cy="423863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Calibri" pitchFamily="34" charset="0"/>
                <a:cs typeface="+mn-cs"/>
              </a:rPr>
              <a:t>量子统计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5803900" y="4800600"/>
            <a:ext cx="762000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Calibri" pitchFamily="34" charset="0"/>
                <a:cs typeface="+mn-cs"/>
              </a:rPr>
              <a:t>口碑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4562475" y="1924050"/>
            <a:ext cx="1908175" cy="422275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 err="1">
                <a:latin typeface="Calibri" pitchFamily="34" charset="0"/>
                <a:cs typeface="+mn-cs"/>
              </a:rPr>
              <a:t>DataExchange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934200" y="1277938"/>
            <a:ext cx="1676400" cy="4238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Arial" pitchFamily="34" charset="0"/>
                <a:cs typeface="+mn-cs"/>
              </a:rPr>
              <a:t>爬虫数据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17428" name="AutoShape 25"/>
          <p:cNvSpPr>
            <a:spLocks noChangeArrowheads="1"/>
          </p:cNvSpPr>
          <p:nvPr/>
        </p:nvSpPr>
        <p:spPr bwMode="auto">
          <a:xfrm>
            <a:off x="1943100" y="3657600"/>
            <a:ext cx="2085975" cy="60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F81BD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latin typeface="Calibri" pitchFamily="34" charset="0"/>
              </a:rPr>
              <a:t>Map Reduce Java Jobs</a:t>
            </a:r>
            <a:endParaRPr lang="zh-CN" altLang="zh-CN"/>
          </a:p>
        </p:txBody>
      </p:sp>
      <p:sp>
        <p:nvSpPr>
          <p:cNvPr id="17429" name="AutoShape 26"/>
          <p:cNvSpPr>
            <a:spLocks noChangeArrowheads="1"/>
          </p:cNvSpPr>
          <p:nvPr/>
        </p:nvSpPr>
        <p:spPr bwMode="auto">
          <a:xfrm>
            <a:off x="4262438" y="3657600"/>
            <a:ext cx="1828800" cy="60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F81BD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latin typeface="Calibri" pitchFamily="34" charset="0"/>
              </a:rPr>
              <a:t>Streaming Jobs</a:t>
            </a:r>
            <a:endParaRPr lang="zh-CN" altLang="zh-CN"/>
          </a:p>
        </p:txBody>
      </p:sp>
      <p:sp>
        <p:nvSpPr>
          <p:cNvPr id="17430" name="AutoShape 26"/>
          <p:cNvSpPr>
            <a:spLocks noChangeArrowheads="1"/>
          </p:cNvSpPr>
          <p:nvPr/>
        </p:nvSpPr>
        <p:spPr bwMode="auto">
          <a:xfrm>
            <a:off x="6324600" y="3657600"/>
            <a:ext cx="1828800" cy="60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F81BD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latin typeface="Calibri" pitchFamily="34" charset="0"/>
              </a:rPr>
              <a:t>Hive Jobs</a:t>
            </a:r>
            <a:endParaRPr lang="zh-CN" altLang="zh-CN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2744788" y="4800600"/>
            <a:ext cx="766762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Arial" pitchFamily="34" charset="0"/>
                <a:cs typeface="+mn-cs"/>
              </a:rPr>
              <a:t>广告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3662363" y="4800600"/>
            <a:ext cx="766762" cy="4238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>
                <a:latin typeface="Arial" pitchFamily="34" charset="0"/>
                <a:cs typeface="+mn-cs"/>
              </a:rPr>
              <a:t>BI</a:t>
            </a:r>
            <a:endParaRPr lang="zh-CN" altLang="zh-CN" dirty="0">
              <a:latin typeface="Arial" pitchFamily="34" charset="0"/>
              <a:cs typeface="+mn-cs"/>
            </a:endParaRPr>
          </a:p>
        </p:txBody>
      </p:sp>
      <p:sp>
        <p:nvSpPr>
          <p:cNvPr id="44" name="AutoShape 21"/>
          <p:cNvSpPr>
            <a:spLocks noChangeArrowheads="1"/>
          </p:cNvSpPr>
          <p:nvPr/>
        </p:nvSpPr>
        <p:spPr bwMode="auto">
          <a:xfrm>
            <a:off x="3306763" y="5410200"/>
            <a:ext cx="1143000" cy="423863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Arial" pitchFamily="34" charset="0"/>
                <a:cs typeface="+mn-cs"/>
              </a:rPr>
              <a:t>淘数</a:t>
            </a:r>
            <a:r>
              <a:rPr lang="zh-CN" altLang="en-US" dirty="0">
                <a:latin typeface="Arial" pitchFamily="34" charset="0"/>
                <a:cs typeface="+mn-cs"/>
              </a:rPr>
              <a:t>据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auto">
          <a:xfrm>
            <a:off x="4694238" y="5410200"/>
            <a:ext cx="1143000" cy="423863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Arial" pitchFamily="34" charset="0"/>
                <a:cs typeface="+mn-cs"/>
              </a:rPr>
              <a:t>推荐系统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46" name="AutoShape 21"/>
          <p:cNvSpPr>
            <a:spLocks noChangeArrowheads="1"/>
          </p:cNvSpPr>
          <p:nvPr/>
        </p:nvSpPr>
        <p:spPr bwMode="auto">
          <a:xfrm>
            <a:off x="6080125" y="5410200"/>
            <a:ext cx="1143000" cy="423863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Arial" pitchFamily="34" charset="0"/>
                <a:cs typeface="+mn-cs"/>
              </a:rPr>
              <a:t>搜索排行</a:t>
            </a:r>
            <a:endParaRPr lang="zh-CN" dirty="0">
              <a:latin typeface="Arial" pitchFamily="34" charset="0"/>
              <a:cs typeface="+mn-cs"/>
            </a:endParaRP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7467600" y="5410200"/>
            <a:ext cx="1143000" cy="423863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>
                <a:latin typeface="Arial" pitchFamily="34" charset="0"/>
                <a:cs typeface="+mn-cs"/>
              </a:rPr>
              <a:t>…</a:t>
            </a:r>
            <a:endParaRPr lang="zh-CN" dirty="0">
              <a:latin typeface="Arial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淘宝数据的形状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zh-CN" altLang="en-US" sz="2800" smtClean="0"/>
              <a:t>核心数据来源于</a:t>
            </a:r>
            <a:r>
              <a:rPr lang="en-US" altLang="zh-CN" sz="2800" smtClean="0"/>
              <a:t>Oracle</a:t>
            </a:r>
            <a:r>
              <a:rPr lang="zh-CN" altLang="en-US" sz="2800" smtClean="0"/>
              <a:t>备库</a:t>
            </a:r>
            <a:endParaRPr lang="en-US" altLang="zh-CN" sz="2800" smtClean="0"/>
          </a:p>
          <a:p>
            <a:r>
              <a:rPr lang="zh-CN" altLang="en-US" sz="2800" smtClean="0"/>
              <a:t>大部分数据结构化，数据具有模式</a:t>
            </a:r>
            <a:endParaRPr lang="en-US" altLang="zh-CN" sz="2800" smtClean="0"/>
          </a:p>
          <a:p>
            <a:r>
              <a:rPr lang="zh-CN" altLang="en-US" sz="2800" smtClean="0"/>
              <a:t>稠密</a:t>
            </a:r>
          </a:p>
          <a:p>
            <a:endParaRPr lang="en-US" altLang="zh-CN" sz="2800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云梯</a:t>
            </a:r>
            <a:r>
              <a:rPr lang="en-US" altLang="zh-CN" sz="4000" smtClean="0"/>
              <a:t>1</a:t>
            </a:r>
            <a:r>
              <a:rPr lang="zh-CN" altLang="en-US" sz="4000" smtClean="0"/>
              <a:t>规模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zh-CN" altLang="en-US" sz="2800" smtClean="0"/>
              <a:t>总容量</a:t>
            </a:r>
            <a:r>
              <a:rPr lang="en-US" altLang="zh-CN" sz="2800" smtClean="0"/>
              <a:t>9.3PB,</a:t>
            </a:r>
            <a:r>
              <a:rPr lang="zh-CN" altLang="en-US" sz="2800" smtClean="0"/>
              <a:t> 利用率</a:t>
            </a:r>
            <a:r>
              <a:rPr lang="en-US" altLang="zh-CN" sz="2800" smtClean="0"/>
              <a:t>77.09%</a:t>
            </a:r>
          </a:p>
          <a:p>
            <a:r>
              <a:rPr lang="zh-CN" altLang="en-US" sz="2800" smtClean="0"/>
              <a:t>总共</a:t>
            </a:r>
            <a:r>
              <a:rPr lang="en-US" altLang="zh-CN" sz="2800" smtClean="0"/>
              <a:t>1100</a:t>
            </a:r>
            <a:r>
              <a:rPr lang="zh-CN" altLang="en-US" sz="2800" smtClean="0"/>
              <a:t>台机器</a:t>
            </a:r>
            <a:endParaRPr lang="en-US" altLang="zh-CN" sz="2800" smtClean="0"/>
          </a:p>
          <a:p>
            <a:r>
              <a:rPr lang="en-US" altLang="zh-CN" sz="2800" smtClean="0"/>
              <a:t>Master</a:t>
            </a:r>
            <a:r>
              <a:rPr lang="zh-CN" altLang="en-US" sz="2800" smtClean="0"/>
              <a:t>：</a:t>
            </a:r>
            <a:r>
              <a:rPr lang="en-US" altLang="zh-CN" sz="2800" smtClean="0"/>
              <a:t>8CPU(HT)</a:t>
            </a:r>
            <a:r>
              <a:rPr lang="zh-CN" altLang="en-US" sz="2800" smtClean="0"/>
              <a:t>，</a:t>
            </a:r>
            <a:r>
              <a:rPr lang="en-US" altLang="zh-CN" sz="2800" smtClean="0"/>
              <a:t>48G</a:t>
            </a:r>
            <a:r>
              <a:rPr lang="zh-CN" altLang="en-US" sz="2800" smtClean="0"/>
              <a:t>内存，</a:t>
            </a:r>
            <a:r>
              <a:rPr lang="en-US" altLang="zh-CN" sz="2800" smtClean="0"/>
              <a:t>SAS Raid</a:t>
            </a:r>
          </a:p>
          <a:p>
            <a:r>
              <a:rPr lang="en-US" altLang="zh-CN" sz="2800" smtClean="0"/>
              <a:t>Slave</a:t>
            </a:r>
            <a:r>
              <a:rPr lang="zh-CN" altLang="en-US" sz="2800" smtClean="0"/>
              <a:t>节点异构</a:t>
            </a:r>
          </a:p>
          <a:p>
            <a:pPr lvl="1"/>
            <a:r>
              <a:rPr lang="en-US" altLang="zh-CN" sz="2400" smtClean="0"/>
              <a:t>8CPU/8CPU(HT)</a:t>
            </a:r>
          </a:p>
          <a:p>
            <a:pPr lvl="1"/>
            <a:r>
              <a:rPr lang="en-US" altLang="zh-CN" sz="2400" smtClean="0"/>
              <a:t>16G/24G</a:t>
            </a:r>
            <a:r>
              <a:rPr lang="zh-CN" altLang="en-US" sz="2400" smtClean="0"/>
              <a:t>内存</a:t>
            </a:r>
          </a:p>
          <a:p>
            <a:pPr lvl="1"/>
            <a:r>
              <a:rPr lang="en-US" altLang="zh-CN" sz="2400" smtClean="0"/>
              <a:t>1T x 12 / 2T x 6 / 1T x 6 SATA JBOD</a:t>
            </a:r>
          </a:p>
          <a:p>
            <a:pPr lvl="1"/>
            <a:r>
              <a:rPr lang="en-US" altLang="zh-CN" sz="2400" smtClean="0"/>
              <a:t>12/20 slots</a:t>
            </a:r>
            <a:endParaRPr lang="zh-CN" altLang="en-US" smtClean="0"/>
          </a:p>
          <a:p>
            <a:r>
              <a:rPr lang="zh-CN" altLang="en-US" sz="2800" smtClean="0"/>
              <a:t>约</a:t>
            </a:r>
            <a:r>
              <a:rPr lang="en-US" altLang="zh-CN" sz="2800" smtClean="0"/>
              <a:t>18000</a:t>
            </a:r>
            <a:r>
              <a:rPr lang="zh-CN" altLang="en-US" sz="2800" smtClean="0"/>
              <a:t>道作业</a:t>
            </a:r>
            <a:r>
              <a:rPr lang="en-US" altLang="zh-CN" sz="2800" smtClean="0"/>
              <a:t>/</a:t>
            </a:r>
            <a:r>
              <a:rPr lang="zh-CN" altLang="en-US" sz="2800" smtClean="0"/>
              <a:t>天</a:t>
            </a:r>
            <a:r>
              <a:rPr lang="en-US" altLang="zh-CN" sz="2800" smtClean="0"/>
              <a:t>, </a:t>
            </a:r>
            <a:r>
              <a:rPr lang="zh-CN" altLang="en-US" sz="2800" smtClean="0"/>
              <a:t>扫描数据：约</a:t>
            </a:r>
            <a:r>
              <a:rPr lang="en-US" altLang="zh-CN" sz="2800" smtClean="0"/>
              <a:t>500TB/</a:t>
            </a:r>
            <a:r>
              <a:rPr lang="zh-CN" altLang="en-US" sz="2800" smtClean="0"/>
              <a:t>天</a:t>
            </a:r>
            <a:endParaRPr lang="en-US" altLang="zh-CN" sz="2800" smtClean="0"/>
          </a:p>
          <a:p>
            <a:r>
              <a:rPr lang="zh-CN" altLang="en-US" sz="2800" smtClean="0"/>
              <a:t>用户数</a:t>
            </a:r>
            <a:r>
              <a:rPr lang="en-US" altLang="zh-CN" sz="2800" smtClean="0"/>
              <a:t>474</a:t>
            </a:r>
            <a:r>
              <a:rPr lang="zh-CN" altLang="en-US" sz="2800" smtClean="0"/>
              <a:t>人</a:t>
            </a:r>
            <a:r>
              <a:rPr lang="en-US" altLang="zh-CN" sz="2800" smtClean="0"/>
              <a:t>, </a:t>
            </a:r>
            <a:r>
              <a:rPr lang="zh-CN" altLang="en-US" sz="2800" smtClean="0"/>
              <a:t>用户组</a:t>
            </a:r>
            <a:r>
              <a:rPr lang="en-US" altLang="zh-CN" sz="2800" smtClean="0"/>
              <a:t>38</a:t>
            </a:r>
            <a:r>
              <a:rPr lang="zh-CN" altLang="en-US" sz="2800" smtClean="0"/>
              <a:t>个</a:t>
            </a:r>
          </a:p>
          <a:p>
            <a:endParaRPr lang="en-US" altLang="zh-CN" sz="2800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云梯</a:t>
            </a:r>
            <a:r>
              <a:rPr lang="en-US" altLang="zh-CN" sz="4000" smtClean="0"/>
              <a:t>1</a:t>
            </a:r>
            <a:r>
              <a:rPr lang="zh-CN" altLang="en-US" sz="4000" smtClean="0"/>
              <a:t>规模</a:t>
            </a:r>
            <a:r>
              <a:rPr lang="en-US" altLang="zh-CN" sz="4000" smtClean="0"/>
              <a:t>-slave</a:t>
            </a:r>
            <a:endParaRPr lang="zh-CN" altLang="en-US" sz="4000" smtClean="0"/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zh-CN" sz="2800" smtClean="0"/>
              <a:t>Slave</a:t>
            </a:r>
            <a:r>
              <a:rPr lang="zh-CN" altLang="en-US" sz="2800" smtClean="0"/>
              <a:t>机器异构</a:t>
            </a:r>
          </a:p>
          <a:p>
            <a:pPr lvl="1"/>
            <a:r>
              <a:rPr lang="en-US" altLang="zh-CN" sz="2400" smtClean="0"/>
              <a:t>6T</a:t>
            </a:r>
            <a:r>
              <a:rPr lang="zh-CN" altLang="en-US" sz="2400" smtClean="0"/>
              <a:t>机器磁盘利用率较高</a:t>
            </a:r>
          </a:p>
          <a:p>
            <a:pPr lvl="1"/>
            <a:r>
              <a:rPr lang="en-US" altLang="zh-CN" sz="2400" smtClean="0"/>
              <a:t>Rebalance </a:t>
            </a:r>
          </a:p>
          <a:p>
            <a:pPr lvl="1"/>
            <a:r>
              <a:rPr lang="zh-CN" altLang="en-US" sz="2400" smtClean="0"/>
              <a:t>单机速度控制：</a:t>
            </a:r>
            <a:r>
              <a:rPr lang="en-US" altLang="zh-CN" sz="2400" smtClean="0"/>
              <a:t>10M/s</a:t>
            </a:r>
          </a:p>
          <a:p>
            <a:pPr lvl="1"/>
            <a:r>
              <a:rPr lang="zh-CN" altLang="en-US" sz="2400" smtClean="0"/>
              <a:t>每天</a:t>
            </a:r>
            <a:r>
              <a:rPr lang="en-US" altLang="zh-CN" sz="2400" smtClean="0"/>
              <a:t>9:00 ~ 23:30</a:t>
            </a:r>
            <a:r>
              <a:rPr lang="zh-CN" altLang="en-US" sz="2400" smtClean="0"/>
              <a:t>运行</a:t>
            </a:r>
          </a:p>
          <a:p>
            <a:r>
              <a:rPr lang="en-US" altLang="zh-CN" sz="2800" smtClean="0"/>
              <a:t>Slave</a:t>
            </a:r>
            <a:r>
              <a:rPr lang="zh-CN" altLang="en-US" sz="2800" smtClean="0"/>
              <a:t>故障率</a:t>
            </a:r>
          </a:p>
          <a:p>
            <a:pPr lvl="1"/>
            <a:r>
              <a:rPr lang="zh-CN" altLang="en-US" sz="2400" smtClean="0"/>
              <a:t>每周</a:t>
            </a:r>
            <a:r>
              <a:rPr lang="en-US" altLang="zh-CN" sz="2400" smtClean="0"/>
              <a:t>10  ~ 20</a:t>
            </a:r>
            <a:r>
              <a:rPr lang="zh-CN" altLang="en-US" sz="2400" smtClean="0"/>
              <a:t>次硬盘故障</a:t>
            </a:r>
          </a:p>
          <a:p>
            <a:pPr lvl="1"/>
            <a:r>
              <a:rPr lang="zh-CN" altLang="en-US" sz="2400" smtClean="0"/>
              <a:t>每周</a:t>
            </a:r>
            <a:r>
              <a:rPr lang="en-US" altLang="zh-CN" sz="2400" smtClean="0"/>
              <a:t>1 ~ 2</a:t>
            </a:r>
            <a:r>
              <a:rPr lang="zh-CN" altLang="en-US" sz="2400" smtClean="0"/>
              <a:t>次主板或其他故障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云梯</a:t>
            </a:r>
            <a:r>
              <a:rPr lang="en-US" altLang="zh-CN" sz="4000" smtClean="0"/>
              <a:t>1 Hadoop</a:t>
            </a:r>
            <a:r>
              <a:rPr lang="zh-CN" altLang="en-US" sz="4000" smtClean="0"/>
              <a:t>版本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zh-CN" altLang="en-US" sz="2800" smtClean="0"/>
              <a:t>基于</a:t>
            </a:r>
            <a:r>
              <a:rPr lang="en-US" altLang="zh-CN" sz="2800" smtClean="0"/>
              <a:t>0.19.1</a:t>
            </a:r>
          </a:p>
          <a:p>
            <a:r>
              <a:rPr lang="zh-CN" altLang="en-US" sz="2800" smtClean="0"/>
              <a:t>大量</a:t>
            </a:r>
            <a:r>
              <a:rPr lang="en-US" altLang="zh-CN" sz="2800" smtClean="0"/>
              <a:t>Patch</a:t>
            </a:r>
          </a:p>
          <a:p>
            <a:pPr lvl="1"/>
            <a:r>
              <a:rPr lang="zh-CN" altLang="en-US" sz="2400" smtClean="0"/>
              <a:t>主要来自官方社区</a:t>
            </a:r>
            <a:r>
              <a:rPr lang="en-US" altLang="zh-CN" sz="2400" smtClean="0"/>
              <a:t>0.19.2, 0.20, 0.21</a:t>
            </a:r>
            <a:r>
              <a:rPr lang="zh-CN" altLang="en-US" sz="2400" smtClean="0"/>
              <a:t>等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自己开发的</a:t>
            </a:r>
          </a:p>
          <a:p>
            <a:r>
              <a:rPr lang="en-US" altLang="zh-CN" sz="2800" smtClean="0"/>
              <a:t>Hadoop</a:t>
            </a:r>
            <a:r>
              <a:rPr lang="zh-CN" altLang="en-US" sz="2800" smtClean="0"/>
              <a:t>客户端和服务端代码开发分离</a:t>
            </a:r>
            <a:r>
              <a:rPr lang="en-US" altLang="zh-CN" sz="2800" smtClean="0"/>
              <a:t>, </a:t>
            </a:r>
            <a:r>
              <a:rPr lang="zh-CN" altLang="en-US" sz="2800" smtClean="0"/>
              <a:t>云梯管理员只负责服务端升级</a:t>
            </a:r>
            <a:r>
              <a:rPr lang="en-US" altLang="zh-CN" sz="2800" smtClean="0"/>
              <a:t>, </a:t>
            </a:r>
            <a:r>
              <a:rPr lang="zh-CN" altLang="en-US" sz="2800" smtClean="0"/>
              <a:t>并保持版本向下兼容</a:t>
            </a:r>
            <a:endParaRPr lang="en-US" altLang="zh-CN" sz="2400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云梯主要功能扩展</a:t>
            </a:r>
            <a:endParaRPr lang="en-US" altLang="zh-CN" sz="4000" smtClean="0"/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zh-CN" altLang="en-US" sz="2800" smtClean="0"/>
              <a:t>安全性</a:t>
            </a:r>
          </a:p>
          <a:p>
            <a:pPr lvl="1"/>
            <a:r>
              <a:rPr lang="zh-CN" altLang="en-US" sz="2400" smtClean="0"/>
              <a:t>密码认证 （</a:t>
            </a:r>
            <a:r>
              <a:rPr lang="en-US" altLang="zh-CN" sz="2400" smtClean="0"/>
              <a:t>hadoop.job.ugi</a:t>
            </a:r>
            <a:r>
              <a:rPr lang="zh-CN" altLang="en-US" sz="2400" smtClean="0"/>
              <a:t>）</a:t>
            </a:r>
          </a:p>
          <a:p>
            <a:pPr lvl="1"/>
            <a:r>
              <a:rPr lang="zh-CN" altLang="en-US" sz="2400" smtClean="0"/>
              <a:t>扩展</a:t>
            </a:r>
            <a:r>
              <a:rPr lang="en-US" altLang="zh-CN" sz="2400" smtClean="0"/>
              <a:t>ACL</a:t>
            </a:r>
            <a:r>
              <a:rPr lang="zh-CN" altLang="en-US" sz="2400" smtClean="0"/>
              <a:t>，用户访问其他组的数据（开发中）</a:t>
            </a:r>
          </a:p>
          <a:p>
            <a:r>
              <a:rPr lang="en-US" altLang="zh-CN" sz="2800" smtClean="0"/>
              <a:t>Scheduler</a:t>
            </a:r>
          </a:p>
          <a:p>
            <a:pPr lvl="1"/>
            <a:r>
              <a:rPr lang="zh-CN" altLang="en-US" sz="2400" smtClean="0"/>
              <a:t>基于</a:t>
            </a:r>
            <a:r>
              <a:rPr lang="en-US" altLang="zh-CN" sz="2400" smtClean="0"/>
              <a:t>FairScheduler</a:t>
            </a:r>
            <a:r>
              <a:rPr lang="zh-CN" altLang="en-US" sz="2400" smtClean="0"/>
              <a:t>的改造</a:t>
            </a:r>
          </a:p>
          <a:p>
            <a:pPr lvl="1"/>
            <a:r>
              <a:rPr lang="en-US" altLang="zh-CN" sz="2400" smtClean="0"/>
              <a:t>slots</a:t>
            </a:r>
            <a:r>
              <a:rPr lang="zh-CN" altLang="en-US" sz="2400" smtClean="0"/>
              <a:t>动态调整（网页形式，每小时更新）</a:t>
            </a:r>
          </a:p>
          <a:p>
            <a:pPr lvl="1"/>
            <a:r>
              <a:rPr lang="zh-CN" altLang="en-US" sz="2400" smtClean="0"/>
              <a:t>各个组使用自己的资源</a:t>
            </a:r>
          </a:p>
          <a:p>
            <a:r>
              <a:rPr lang="en-US" altLang="zh-CN" sz="2800" smtClean="0"/>
              <a:t>Slave</a:t>
            </a:r>
            <a:r>
              <a:rPr lang="zh-CN" altLang="en-US" sz="2800" smtClean="0"/>
              <a:t>单磁盘容错</a:t>
            </a:r>
          </a:p>
          <a:p>
            <a:pPr lvl="1"/>
            <a:r>
              <a:rPr lang="en-US" altLang="zh-CN" sz="2400" smtClean="0"/>
              <a:t>DataNode</a:t>
            </a:r>
            <a:r>
              <a:rPr lang="zh-CN" altLang="en-US" sz="2400" smtClean="0"/>
              <a:t>坏掉一块磁盘不需要停止，减少数据分发</a:t>
            </a:r>
          </a:p>
          <a:p>
            <a:pPr lvl="1"/>
            <a:r>
              <a:rPr lang="en-US" altLang="zh-CN" sz="2400" smtClean="0"/>
              <a:t>TaskTracker</a:t>
            </a:r>
            <a:r>
              <a:rPr lang="zh-CN" altLang="en-US" sz="2400" smtClean="0"/>
              <a:t>坏掉一块磁盘后不对作业造成影响</a:t>
            </a:r>
          </a:p>
          <a:p>
            <a:pPr lvl="1"/>
            <a:endParaRPr lang="en-US" altLang="zh-CN" sz="2400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sz="4000" smtClean="0"/>
              <a:t>Master</a:t>
            </a:r>
            <a:r>
              <a:rPr lang="zh-CN" altLang="en-US" sz="4000" smtClean="0"/>
              <a:t>节点容灾方案</a:t>
            </a:r>
            <a:endParaRPr lang="en-US" altLang="zh-CN" sz="4000" smtClean="0"/>
          </a:p>
        </p:txBody>
      </p:sp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altLang="zh-CN" sz="2800" smtClean="0"/>
              <a:t>3</a:t>
            </a:r>
            <a:r>
              <a:rPr lang="zh-CN" altLang="en-US" sz="2800" smtClean="0"/>
              <a:t>个</a:t>
            </a:r>
            <a:r>
              <a:rPr lang="en-US" altLang="zh-CN" sz="2800" smtClean="0"/>
              <a:t>Master + 1</a:t>
            </a:r>
            <a:r>
              <a:rPr lang="zh-CN" altLang="en-US" sz="2800" smtClean="0"/>
              <a:t>个</a:t>
            </a:r>
            <a:r>
              <a:rPr lang="en-US" altLang="zh-CN" sz="2800" smtClean="0"/>
              <a:t>Standby</a:t>
            </a:r>
            <a:r>
              <a:rPr lang="zh-CN" altLang="en-US" sz="2800" smtClean="0"/>
              <a:t>节点</a:t>
            </a:r>
          </a:p>
          <a:p>
            <a:pPr lvl="1"/>
            <a:r>
              <a:rPr lang="zh-CN" altLang="en-US" sz="2400" smtClean="0"/>
              <a:t>配置文件一致，上传至</a:t>
            </a:r>
            <a:r>
              <a:rPr lang="en-US" altLang="zh-CN" sz="2400" smtClean="0"/>
              <a:t>SVN</a:t>
            </a:r>
          </a:p>
          <a:p>
            <a:r>
              <a:rPr lang="en-US" altLang="zh-CN" sz="2800" smtClean="0"/>
              <a:t>Virtual IP </a:t>
            </a:r>
            <a:r>
              <a:rPr lang="zh-CN" altLang="en-US" sz="2800" smtClean="0"/>
              <a:t>（</a:t>
            </a:r>
            <a:r>
              <a:rPr lang="en-US" altLang="zh-CN" sz="2800" smtClean="0"/>
              <a:t>NameNode</a:t>
            </a:r>
            <a:r>
              <a:rPr lang="zh-CN" altLang="en-US" sz="2800" smtClean="0"/>
              <a:t>和</a:t>
            </a:r>
            <a:r>
              <a:rPr lang="en-US" altLang="zh-CN" sz="2800" smtClean="0"/>
              <a:t>JobTracker</a:t>
            </a:r>
            <a:r>
              <a:rPr lang="zh-CN" altLang="en-US" sz="2800" smtClean="0"/>
              <a:t>）</a:t>
            </a:r>
          </a:p>
          <a:p>
            <a:r>
              <a:rPr lang="en-US" altLang="zh-CN" sz="2800" smtClean="0"/>
              <a:t>JobTracker</a:t>
            </a:r>
            <a:r>
              <a:rPr lang="zh-CN" altLang="en-US" sz="2800" smtClean="0"/>
              <a:t>无元数据，</a:t>
            </a:r>
            <a:r>
              <a:rPr lang="en-US" altLang="zh-CN" sz="2800" smtClean="0"/>
              <a:t>JobHistory</a:t>
            </a:r>
            <a:r>
              <a:rPr lang="zh-CN" altLang="en-US" sz="2800" smtClean="0"/>
              <a:t>每天备份七天前的历史文件</a:t>
            </a:r>
          </a:p>
          <a:p>
            <a:r>
              <a:rPr lang="en-US" altLang="zh-CN" sz="2800" smtClean="0"/>
              <a:t>NameNode</a:t>
            </a:r>
            <a:r>
              <a:rPr lang="zh-CN" altLang="en-US" sz="2800" smtClean="0"/>
              <a:t>和</a:t>
            </a:r>
            <a:r>
              <a:rPr lang="en-US" altLang="zh-CN" sz="2800" smtClean="0"/>
              <a:t>SecondaryNameNode</a:t>
            </a:r>
          </a:p>
          <a:p>
            <a:pPr lvl="1"/>
            <a:r>
              <a:rPr lang="en-US" altLang="zh-CN" sz="2400" smtClean="0"/>
              <a:t>Check point 1</a:t>
            </a:r>
            <a:r>
              <a:rPr lang="zh-CN" altLang="en-US" sz="2400" smtClean="0"/>
              <a:t>天做一次（晚上</a:t>
            </a:r>
            <a:r>
              <a:rPr lang="en-US" altLang="zh-CN" sz="2400" smtClean="0"/>
              <a:t>8</a:t>
            </a:r>
            <a:r>
              <a:rPr lang="zh-CN" altLang="en-US" sz="2400" smtClean="0"/>
              <a:t>点之后），降低</a:t>
            </a:r>
            <a:r>
              <a:rPr lang="en-US" altLang="zh-CN" sz="2400" smtClean="0"/>
              <a:t>NameNode</a:t>
            </a:r>
            <a:r>
              <a:rPr lang="zh-CN" altLang="en-US" sz="2400" smtClean="0"/>
              <a:t>启动时间</a:t>
            </a:r>
          </a:p>
          <a:p>
            <a:pPr lvl="1"/>
            <a:r>
              <a:rPr lang="en-US" altLang="zh-CN" sz="2400" smtClean="0"/>
              <a:t>Fsimage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edits</a:t>
            </a:r>
            <a:r>
              <a:rPr lang="zh-CN" altLang="en-US" sz="2400" smtClean="0"/>
              <a:t>同时通过</a:t>
            </a:r>
            <a:r>
              <a:rPr lang="en-US" altLang="zh-CN" sz="2400" smtClean="0"/>
              <a:t>NFS</a:t>
            </a:r>
            <a:r>
              <a:rPr lang="zh-CN" altLang="en-US" sz="2400" smtClean="0"/>
              <a:t>写到</a:t>
            </a:r>
            <a:r>
              <a:rPr lang="en-US" altLang="zh-CN" sz="2400" smtClean="0"/>
              <a:t>SNN</a:t>
            </a:r>
            <a:r>
              <a:rPr lang="zh-CN" altLang="en-US" sz="2400" smtClean="0"/>
              <a:t>上，元数据保存两份</a:t>
            </a:r>
          </a:p>
          <a:p>
            <a:r>
              <a:rPr lang="en-US" altLang="zh-CN" sz="2800" smtClean="0"/>
              <a:t>Standby</a:t>
            </a:r>
            <a:r>
              <a:rPr lang="zh-CN" altLang="en-US" sz="2800" smtClean="0"/>
              <a:t>在</a:t>
            </a:r>
            <a:r>
              <a:rPr lang="en-US" altLang="zh-CN" sz="2800" smtClean="0"/>
              <a:t>NN</a:t>
            </a:r>
            <a:r>
              <a:rPr lang="zh-CN" altLang="en-US" sz="2800" smtClean="0"/>
              <a:t>或</a:t>
            </a:r>
            <a:r>
              <a:rPr lang="en-US" altLang="zh-CN" sz="2800" smtClean="0"/>
              <a:t>JT</a:t>
            </a:r>
            <a:r>
              <a:rPr lang="zh-CN" altLang="en-US" sz="2800" smtClean="0"/>
              <a:t>宕机时启用</a:t>
            </a:r>
            <a:endParaRPr lang="en-US" altLang="zh-CN" sz="2800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</TotalTime>
  <Words>1071</Words>
  <Application>Microsoft Office PowerPoint</Application>
  <PresentationFormat>On-screen Show (4:3)</PresentationFormat>
  <Paragraphs>204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宋体</vt:lpstr>
      <vt:lpstr>Calibri</vt:lpstr>
      <vt:lpstr>黑体</vt:lpstr>
      <vt:lpstr>默认设计模板</vt:lpstr>
      <vt:lpstr>幻灯片 1</vt:lpstr>
      <vt:lpstr>主要内容</vt:lpstr>
      <vt:lpstr>淘宝的数据</vt:lpstr>
      <vt:lpstr>淘宝数据的形状</vt:lpstr>
      <vt:lpstr>云梯1规模</vt:lpstr>
      <vt:lpstr>云梯1规模-slave</vt:lpstr>
      <vt:lpstr>云梯1 Hadoop版本</vt:lpstr>
      <vt:lpstr>云梯主要功能扩展</vt:lpstr>
      <vt:lpstr>Master节点容灾方案</vt:lpstr>
      <vt:lpstr>将来的工作</vt:lpstr>
      <vt:lpstr>Hive使用</vt:lpstr>
      <vt:lpstr>实践经验</vt:lpstr>
      <vt:lpstr>淘宝对Hive的贡献与改造</vt:lpstr>
      <vt:lpstr>将来的工作</vt:lpstr>
      <vt:lpstr>分布式数据仓库构思</vt:lpstr>
      <vt:lpstr>链接</vt:lpstr>
      <vt:lpstr>幻灯片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luzhen</cp:lastModifiedBy>
  <cp:revision>790</cp:revision>
  <cp:lastPrinted>1601-01-01T00:00:00Z</cp:lastPrinted>
  <dcterms:created xsi:type="dcterms:W3CDTF">1601-01-01T00:00:00Z</dcterms:created>
  <dcterms:modified xsi:type="dcterms:W3CDTF">2010-11-11T06:09:09Z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