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58" r:id="rId3"/>
    <p:sldId id="359" r:id="rId4"/>
    <p:sldId id="357" r:id="rId5"/>
    <p:sldId id="347" r:id="rId6"/>
    <p:sldId id="354" r:id="rId7"/>
    <p:sldId id="355" r:id="rId8"/>
    <p:sldId id="348" r:id="rId9"/>
    <p:sldId id="349" r:id="rId10"/>
    <p:sldId id="371" r:id="rId11"/>
    <p:sldId id="372" r:id="rId12"/>
    <p:sldId id="350" r:id="rId13"/>
    <p:sldId id="351" r:id="rId14"/>
    <p:sldId id="364" r:id="rId15"/>
    <p:sldId id="363" r:id="rId16"/>
    <p:sldId id="365" r:id="rId17"/>
    <p:sldId id="366" r:id="rId18"/>
    <p:sldId id="367" r:id="rId19"/>
    <p:sldId id="370" r:id="rId20"/>
    <p:sldId id="368" r:id="rId21"/>
    <p:sldId id="369" r:id="rId22"/>
    <p:sldId id="362" r:id="rId23"/>
    <p:sldId id="340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CC"/>
    <a:srgbClr val="A2FA8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3" autoAdjust="0"/>
    <p:restoredTop sz="94655" autoAdjust="0"/>
  </p:normalViewPr>
  <p:slideViewPr>
    <p:cSldViewPr>
      <p:cViewPr varScale="1">
        <p:scale>
          <a:sx n="72" d="100"/>
          <a:sy n="72" d="100"/>
        </p:scale>
        <p:origin x="-95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MySQL\&#27979;&#35797;\Huawei-SSD\Hua-SS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style val="44"/>
  <c:chart>
    <c:plotArea>
      <c:layout>
        <c:manualLayout>
          <c:layoutTarget val="inner"/>
          <c:xMode val="edge"/>
          <c:yMode val="edge"/>
          <c:x val="0.11265507436570428"/>
          <c:y val="5.1400554097404488E-2"/>
          <c:w val="0.83652690288713916"/>
          <c:h val="0.74172061825605262"/>
        </c:manualLayout>
      </c:layout>
      <c:barChart>
        <c:barDir val="col"/>
        <c:grouping val="clustered"/>
        <c:ser>
          <c:idx val="0"/>
          <c:order val="0"/>
          <c:tx>
            <c:strRef>
              <c:f>'HW-SSD测试'!$B$3</c:f>
              <c:strCache>
                <c:ptCount val="1"/>
                <c:pt idx="0">
                  <c:v>6*SAS RAID10</c:v>
                </c:pt>
              </c:strCache>
            </c:strRef>
          </c:tx>
          <c:cat>
            <c:strRef>
              <c:f>'HW-SSD测试'!$A$4:$A$10</c:f>
              <c:strCache>
                <c:ptCount val="7"/>
                <c:pt idx="0">
                  <c:v>ALL 10:2</c:v>
                </c:pt>
                <c:pt idx="1">
                  <c:v>20% 10:2</c:v>
                </c:pt>
                <c:pt idx="2">
                  <c:v>5%  10:2 </c:v>
                </c:pt>
                <c:pt idx="4">
                  <c:v>ALL 20:2</c:v>
                </c:pt>
                <c:pt idx="5">
                  <c:v>20% 20:2</c:v>
                </c:pt>
                <c:pt idx="6">
                  <c:v>5%  20:2 </c:v>
                </c:pt>
              </c:strCache>
            </c:strRef>
          </c:cat>
          <c:val>
            <c:numRef>
              <c:f>'HW-SSD测试'!$B$4:$B$10</c:f>
              <c:numCache>
                <c:formatCode>General</c:formatCode>
                <c:ptCount val="7"/>
                <c:pt idx="0">
                  <c:v>214</c:v>
                </c:pt>
                <c:pt idx="1">
                  <c:v>332</c:v>
                </c:pt>
                <c:pt idx="2">
                  <c:v>1563</c:v>
                </c:pt>
                <c:pt idx="4">
                  <c:v>134.69999999999999</c:v>
                </c:pt>
                <c:pt idx="5">
                  <c:v>306</c:v>
                </c:pt>
                <c:pt idx="6">
                  <c:v>1289</c:v>
                </c:pt>
              </c:numCache>
            </c:numRef>
          </c:val>
        </c:ser>
        <c:ser>
          <c:idx val="1"/>
          <c:order val="1"/>
          <c:tx>
            <c:strRef>
              <c:f>'HW-SSD测试'!$C$3</c:f>
              <c:strCache>
                <c:ptCount val="1"/>
                <c:pt idx="0">
                  <c:v>7*SSD RAID5</c:v>
                </c:pt>
              </c:strCache>
            </c:strRef>
          </c:tx>
          <c:cat>
            <c:strRef>
              <c:f>'HW-SSD测试'!$A$4:$A$10</c:f>
              <c:strCache>
                <c:ptCount val="7"/>
                <c:pt idx="0">
                  <c:v>ALL 10:2</c:v>
                </c:pt>
                <c:pt idx="1">
                  <c:v>20% 10:2</c:v>
                </c:pt>
                <c:pt idx="2">
                  <c:v>5%  10:2 </c:v>
                </c:pt>
                <c:pt idx="4">
                  <c:v>ALL 20:2</c:v>
                </c:pt>
                <c:pt idx="5">
                  <c:v>20% 20:2</c:v>
                </c:pt>
                <c:pt idx="6">
                  <c:v>5%  20:2 </c:v>
                </c:pt>
              </c:strCache>
            </c:strRef>
          </c:cat>
          <c:val>
            <c:numRef>
              <c:f>'HW-SSD测试'!$C$4:$C$10</c:f>
              <c:numCache>
                <c:formatCode>General</c:formatCode>
                <c:ptCount val="7"/>
                <c:pt idx="0">
                  <c:v>266</c:v>
                </c:pt>
                <c:pt idx="1">
                  <c:v>339</c:v>
                </c:pt>
                <c:pt idx="2">
                  <c:v>1122</c:v>
                </c:pt>
                <c:pt idx="4">
                  <c:v>234.3</c:v>
                </c:pt>
                <c:pt idx="5">
                  <c:v>366</c:v>
                </c:pt>
                <c:pt idx="6">
                  <c:v>1088</c:v>
                </c:pt>
              </c:numCache>
            </c:numRef>
          </c:val>
        </c:ser>
        <c:axId val="64320256"/>
        <c:axId val="64321792"/>
      </c:barChart>
      <c:catAx>
        <c:axId val="64320256"/>
        <c:scaling>
          <c:orientation val="minMax"/>
        </c:scaling>
        <c:axPos val="b"/>
        <c:tickLblPos val="nextTo"/>
        <c:crossAx val="64321792"/>
        <c:crosses val="autoZero"/>
        <c:auto val="1"/>
        <c:lblAlgn val="ctr"/>
        <c:lblOffset val="100"/>
      </c:catAx>
      <c:valAx>
        <c:axId val="64321792"/>
        <c:scaling>
          <c:orientation val="minMax"/>
        </c:scaling>
        <c:axPos val="l"/>
        <c:majorGridlines/>
        <c:numFmt formatCode="General" sourceLinked="1"/>
        <c:tickLblPos val="nextTo"/>
        <c:crossAx val="64320256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 baseline="0">
                <a:solidFill>
                  <a:srgbClr val="FF0000"/>
                </a:solidFill>
              </a:defRPr>
            </a:pPr>
            <a:endParaRPr lang="zh-CN"/>
          </a:p>
        </c:txPr>
      </c:legendEntry>
      <c:legendEntry>
        <c:idx val="1"/>
        <c:txPr>
          <a:bodyPr/>
          <a:lstStyle/>
          <a:p>
            <a:pPr>
              <a:defRPr baseline="0">
                <a:solidFill>
                  <a:srgbClr val="FF0000"/>
                </a:solidFill>
              </a:defRPr>
            </a:pPr>
            <a:endParaRPr lang="zh-CN"/>
          </a:p>
        </c:txPr>
      </c:legendEntry>
      <c:layout>
        <c:manualLayout>
          <c:xMode val="edge"/>
          <c:yMode val="edge"/>
          <c:x val="0.49521792730454178"/>
          <c:y val="0.11897380474499511"/>
          <c:w val="0.29005461438532315"/>
          <c:h val="0.19593639030415322"/>
        </c:manualLayout>
      </c:layout>
    </c:legend>
    <c:plotVisOnly val="1"/>
  </c:chart>
  <c:txPr>
    <a:bodyPr/>
    <a:lstStyle/>
    <a:p>
      <a:pPr>
        <a:defRPr sz="1800"/>
      </a:pPr>
      <a:endParaRPr lang="zh-CN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A0112-AFD4-42C7-A7EF-966BB327CE82}" type="datetimeFigureOut">
              <a:rPr lang="zh-CN" altLang="en-US" smtClean="0"/>
              <a:pPr/>
              <a:t>2010-6-19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3CDAC-CEC1-45AB-A73B-0BBCEC6849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3CDAC-CEC1-45AB-A73B-0BBCEC6849E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413E8-1426-4937-84FC-F9F4EEBC039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C7F3C-FB0F-43C1-A9FF-B91999BE870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37456-3F43-4911-BBF0-30CA5718EEC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FD971-D935-4ABC-B424-1D745C60AEF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5F334-21DB-48FD-9356-F5866A586A2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064CC-AB32-4C0B-B5DF-1267F02BFBE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5F24E-0BC0-4ED6-B997-CB7DBD9840B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6A2D7-5727-4D61-BECE-76D83E79FE2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D8815-96DD-4ED6-85D3-35240DF3C4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70639-EE02-4A9E-9D15-9230D1C409E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4C628-FD1C-4F91-A72C-A7581FA7D49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213199E-2B81-4F84-B876-C8094D3E1EE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8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3207B7D-2021-4416-BD26-B8C1D5DF7BC0}" type="slidenum">
              <a:rPr lang="en-US" altLang="zh-CN" sz="1400"/>
              <a:pPr algn="r"/>
              <a:t>1</a:t>
            </a:fld>
            <a:endParaRPr lang="en-US" altLang="zh-CN" sz="1400" dirty="0"/>
          </a:p>
        </p:txBody>
      </p:sp>
      <p:sp>
        <p:nvSpPr>
          <p:cNvPr id="2051" name="Rectangle 9"/>
          <p:cNvSpPr>
            <a:spLocks noChangeArrowheads="1"/>
          </p:cNvSpPr>
          <p:nvPr/>
        </p:nvSpPr>
        <p:spPr bwMode="auto">
          <a:xfrm>
            <a:off x="457200" y="1524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ea typeface="黑体" pitchFamily="2" charset="-122"/>
              </a:rPr>
              <a:t>Dance with MySQL</a:t>
            </a:r>
          </a:p>
        </p:txBody>
      </p:sp>
      <p:sp>
        <p:nvSpPr>
          <p:cNvPr id="2052" name="Rectangle 11"/>
          <p:cNvSpPr>
            <a:spLocks noChangeArrowheads="1"/>
          </p:cNvSpPr>
          <p:nvPr/>
        </p:nvSpPr>
        <p:spPr bwMode="auto">
          <a:xfrm>
            <a:off x="3352800" y="3505200"/>
            <a:ext cx="487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周振兴</a:t>
            </a:r>
            <a:r>
              <a:rPr lang="en-US" altLang="zh-CN" dirty="0" smtClean="0">
                <a:solidFill>
                  <a:schemeClr val="bg1"/>
                </a:solidFill>
              </a:rPr>
              <a:t>@</a:t>
            </a:r>
            <a:r>
              <a:rPr lang="en-US" altLang="zh-CN" dirty="0" err="1" smtClean="0">
                <a:solidFill>
                  <a:schemeClr val="bg1"/>
                </a:solidFill>
              </a:rPr>
              <a:t>Taobao</a:t>
            </a:r>
            <a:r>
              <a:rPr lang="en-US" altLang="zh-CN" dirty="0" smtClean="0">
                <a:solidFill>
                  <a:schemeClr val="bg1"/>
                </a:solidFill>
              </a:rPr>
              <a:t> DBA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53" name="Rectangle 12"/>
          <p:cNvSpPr>
            <a:spLocks noChangeArrowheads="1"/>
          </p:cNvSpPr>
          <p:nvPr/>
        </p:nvSpPr>
        <p:spPr bwMode="auto">
          <a:xfrm>
            <a:off x="3200400" y="4114800"/>
            <a:ext cx="3733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</a:rPr>
              <a:t>2010-06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7800" y="28956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accent3"/>
                </a:solidFill>
              </a:rPr>
              <a:t>Manage MySQL with Open source</a:t>
            </a:r>
            <a:endParaRPr lang="zh-CN" alt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Why sysbench?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Why not sysbench?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Why supersmack?</a:t>
            </a:r>
          </a:p>
          <a:p>
            <a:pPr lvl="1"/>
            <a:r>
              <a:rPr lang="en-US" altLang="zh-CN" dirty="0" smtClean="0"/>
              <a:t>Data set &gt; 120G </a:t>
            </a:r>
          </a:p>
          <a:p>
            <a:pPr lvl="1"/>
            <a:r>
              <a:rPr lang="en-US" altLang="zh-CN" dirty="0" smtClean="0"/>
              <a:t>95% query for 5%data</a:t>
            </a:r>
          </a:p>
          <a:p>
            <a:pPr lvl="1"/>
            <a:r>
              <a:rPr lang="en-US" altLang="zh-CN" dirty="0" smtClean="0"/>
              <a:t>80% query for 20%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altLang="zh-CN" dirty="0" smtClean="0"/>
              <a:t>Supersmack</a:t>
            </a:r>
            <a:endParaRPr lang="zh-CN" altLang="en-US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762000" y="2362200"/>
          <a:ext cx="75438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57400"/>
          </a:xfrm>
        </p:spPr>
        <p:txBody>
          <a:bodyPr/>
          <a:lstStyle/>
          <a:p>
            <a:r>
              <a:rPr lang="en-US" dirty="0" smtClean="0"/>
              <a:t>Supersmack</a:t>
            </a:r>
          </a:p>
          <a:p>
            <a:pPr lvl="1"/>
            <a:r>
              <a:rPr lang="en-US" dirty="0" smtClean="0"/>
              <a:t>Dell PowerEdge 2950 </a:t>
            </a:r>
          </a:p>
          <a:p>
            <a:pPr lvl="1"/>
            <a:r>
              <a:rPr lang="en-US" dirty="0" smtClean="0"/>
              <a:t>Mem:24G  6*300 SAS RAID10</a:t>
            </a:r>
          </a:p>
          <a:p>
            <a:pPr lvl="1"/>
            <a:r>
              <a:rPr lang="en-US" altLang="zh-CN" dirty="0" smtClean="0"/>
              <a:t>We test different PC Server/Hardware</a:t>
            </a:r>
          </a:p>
        </p:txBody>
      </p:sp>
      <p:pic>
        <p:nvPicPr>
          <p:cNvPr id="27650" name="图表 1" descr="image0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886200"/>
            <a:ext cx="551497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400"/>
          </a:xfrm>
        </p:spPr>
        <p:txBody>
          <a:bodyPr/>
          <a:lstStyle/>
          <a:p>
            <a:r>
              <a:rPr lang="en-US" altLang="zh-CN" dirty="0" smtClean="0"/>
              <a:t>Decide which value we choose</a:t>
            </a:r>
            <a:endParaRPr lang="zh-CN" altLang="en-US" dirty="0"/>
          </a:p>
        </p:txBody>
      </p:sp>
      <p:pic>
        <p:nvPicPr>
          <p:cNvPr id="26626" name="图表 4" descr="image0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590800"/>
            <a:ext cx="6172200" cy="321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143000" y="2133600"/>
            <a:ext cx="2728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InnoDB_IO_CAPACITY</a:t>
            </a:r>
            <a:r>
              <a:rPr lang="en-US" altLang="zh-CN" b="1" dirty="0" smtClean="0"/>
              <a:t> 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57800" y="5943600"/>
            <a:ext cx="2362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One hour average in blue</a:t>
            </a:r>
          </a:p>
          <a:p>
            <a:r>
              <a:rPr lang="en-US" altLang="zh-CN" sz="1400" dirty="0" smtClean="0"/>
              <a:t>Tow hour average in red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2819400"/>
          </a:xfrm>
        </p:spPr>
        <p:txBody>
          <a:bodyPr/>
          <a:lstStyle/>
          <a:p>
            <a:pPr lvl="1"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sz="2800" i="1" dirty="0" smtClean="0">
                <a:solidFill>
                  <a:schemeClr val="bg1">
                    <a:lumMod val="85000"/>
                  </a:schemeClr>
                </a:solidFill>
              </a:rPr>
              <a:t>Test</a:t>
            </a:r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</a:rPr>
              <a:t> 		</a:t>
            </a:r>
            <a:r>
              <a:rPr lang="en-US" altLang="zh-CN" sz="2800" b="1" dirty="0" smtClean="0">
                <a:solidFill>
                  <a:schemeClr val="bg1">
                    <a:lumMod val="85000"/>
                  </a:schemeClr>
                </a:solidFill>
              </a:rPr>
              <a:t>M</a:t>
            </a:r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</a:rPr>
              <a:t>oney 	Sysbench/supersmack</a:t>
            </a:r>
          </a:p>
          <a:p>
            <a:pPr>
              <a:buNone/>
            </a:pPr>
            <a:r>
              <a:rPr lang="en-US" altLang="zh-CN" sz="2800" i="1" dirty="0" smtClean="0"/>
              <a:t>Install</a:t>
            </a:r>
            <a:r>
              <a:rPr lang="en-US" altLang="zh-CN" sz="2800" dirty="0" smtClean="0"/>
              <a:t> 	</a:t>
            </a:r>
            <a:r>
              <a:rPr lang="en-US" altLang="zh-CN" sz="2800" b="1" dirty="0" smtClean="0"/>
              <a:t>T</a:t>
            </a:r>
            <a:r>
              <a:rPr lang="en-US" altLang="zh-CN" sz="2800" dirty="0" smtClean="0"/>
              <a:t>ime		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800" i="1" dirty="0" smtClean="0">
                <a:solidFill>
                  <a:schemeClr val="bg1">
                    <a:lumMod val="85000"/>
                  </a:schemeClr>
                </a:solidFill>
              </a:rPr>
              <a:t>Debug </a:t>
            </a:r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CN" sz="2800" b="1" dirty="0" smtClean="0">
                <a:solidFill>
                  <a:schemeClr val="bg1">
                    <a:lumMod val="85000"/>
                  </a:schemeClr>
                </a:solidFill>
              </a:rPr>
              <a:t>S</a:t>
            </a:r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</a:rPr>
              <a:t>tability 	</a:t>
            </a:r>
          </a:p>
          <a:p>
            <a:pPr>
              <a:buNone/>
            </a:pPr>
            <a:r>
              <a:rPr lang="en-US" altLang="zh-CN" sz="2800" i="1" dirty="0" smtClean="0">
                <a:solidFill>
                  <a:schemeClr val="bg1">
                    <a:lumMod val="85000"/>
                  </a:schemeClr>
                </a:solidFill>
              </a:rPr>
              <a:t>Backup</a:t>
            </a:r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altLang="zh-CN" sz="2800" b="1" dirty="0" smtClean="0">
                <a:solidFill>
                  <a:schemeClr val="bg1">
                    <a:lumMod val="85000"/>
                  </a:schemeClr>
                </a:solidFill>
              </a:rPr>
              <a:t>S</a:t>
            </a:r>
            <a:r>
              <a:rPr lang="en-US" altLang="zh-CN" sz="2800" dirty="0" smtClean="0">
                <a:solidFill>
                  <a:schemeClr val="bg1">
                    <a:lumMod val="85000"/>
                  </a:schemeClr>
                </a:solidFill>
              </a:rPr>
              <a:t>afety</a:t>
            </a:r>
          </a:p>
          <a:p>
            <a:pPr>
              <a:buNone/>
            </a:pPr>
            <a:endParaRPr lang="en-US" altLang="zh-CN" sz="28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None/>
            </a:pPr>
            <a:r>
              <a:rPr lang="en-US" altLang="zh-CN" sz="2800" dirty="0" smtClean="0"/>
              <a:t>	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4724400"/>
            <a:ext cx="8249774" cy="523220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FF00"/>
                </a:solidFill>
              </a:rPr>
              <a:t>&gt;mysql_install_auto -h 172.23.119.257  -v 5.1.45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86600" y="5562600"/>
            <a:ext cx="1633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File descriptor</a:t>
            </a:r>
          </a:p>
          <a:p>
            <a:r>
              <a:rPr lang="en-US" altLang="zh-CN" dirty="0" err="1" smtClean="0"/>
              <a:t>Swappiness</a:t>
            </a:r>
            <a:endParaRPr lang="en-US" altLang="zh-CN" dirty="0" smtClean="0"/>
          </a:p>
          <a:p>
            <a:r>
              <a:rPr lang="en-US" altLang="zh-CN" dirty="0" smtClean="0"/>
              <a:t>.......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Debug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9"/>
          </a:xfrm>
        </p:spPr>
        <p:txBody>
          <a:bodyPr/>
          <a:lstStyle/>
          <a:p>
            <a:r>
              <a:rPr lang="en-US" altLang="zh-CN" dirty="0" smtClean="0"/>
              <a:t>It’s a real complicated work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2971800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FontTx/>
              <a:buChar char="•"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 point:  tcpdump +</a:t>
            </a:r>
            <a:r>
              <a:rPr kumimoji="0" lang="en-US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200" dirty="0" smtClean="0"/>
              <a:t>mk-query-digest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sz="3200" dirty="0" smtClean="0"/>
              <a:t>It’s a talent work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Debug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tcpdump + </a:t>
            </a:r>
            <a:r>
              <a:rPr lang="en-US" dirty="0" smtClean="0"/>
              <a:t>mk-query-digest</a:t>
            </a:r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86000"/>
            <a:ext cx="6934200" cy="4322352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直接连接符 5"/>
          <p:cNvCxnSpPr/>
          <p:nvPr/>
        </p:nvCxnSpPr>
        <p:spPr>
          <a:xfrm>
            <a:off x="2590800" y="6135756"/>
            <a:ext cx="2514600" cy="158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/>
          <a:lstStyle/>
          <a:p>
            <a:r>
              <a:rPr lang="en-US" altLang="zh-CN" dirty="0" smtClean="0"/>
              <a:t>mysqldump is cool</a:t>
            </a:r>
          </a:p>
          <a:p>
            <a:pPr lvl="1"/>
            <a:r>
              <a:rPr lang="en-US" dirty="0" smtClean="0"/>
              <a:t>39G .</a:t>
            </a:r>
            <a:r>
              <a:rPr lang="en-US" dirty="0" err="1" smtClean="0"/>
              <a:t>sql</a:t>
            </a:r>
            <a:r>
              <a:rPr lang="en-US" dirty="0" smtClean="0"/>
              <a:t>  takes 80 min</a:t>
            </a:r>
          </a:p>
          <a:p>
            <a:pPr lvl="1"/>
            <a:r>
              <a:rPr lang="en-US" altLang="zh-CN" dirty="0" smtClean="0"/>
              <a:t>Restore takes </a:t>
            </a:r>
            <a:r>
              <a:rPr lang="en-US" dirty="0" smtClean="0"/>
              <a:t>206 min(3.4)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Still we need Xtrabackup</a:t>
            </a:r>
          </a:p>
          <a:p>
            <a:pPr lvl="1"/>
            <a:r>
              <a:rPr lang="en-US" altLang="zh-CN" dirty="0" smtClean="0"/>
              <a:t>On line</a:t>
            </a:r>
          </a:p>
          <a:p>
            <a:pPr lvl="1"/>
            <a:r>
              <a:rPr lang="en-US" altLang="zh-CN" dirty="0" smtClean="0"/>
              <a:t>No lock</a:t>
            </a:r>
          </a:p>
          <a:p>
            <a:pPr lvl="1"/>
            <a:r>
              <a:rPr lang="en-US" altLang="zh-CN" dirty="0" smtClean="0"/>
              <a:t>Some environment </a:t>
            </a:r>
          </a:p>
          <a:p>
            <a:pPr lvl="2"/>
            <a:r>
              <a:rPr lang="en-US" altLang="zh-CN" dirty="0" smtClean="0"/>
              <a:t>it’s quick &amp;&amp; restore is quick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Xtrabackup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r>
              <a:rPr lang="en-US" altLang="zh-CN" dirty="0" smtClean="0"/>
              <a:t>Using InnoDB </a:t>
            </a:r>
            <a:r>
              <a:rPr lang="en-US" altLang="zh-CN" i="1" dirty="0" smtClean="0">
                <a:solidFill>
                  <a:srgbClr val="FF0000"/>
                </a:solidFill>
              </a:rPr>
              <a:t>Redo </a:t>
            </a:r>
            <a:r>
              <a:rPr lang="en-US" altLang="zh-CN" dirty="0" smtClean="0"/>
              <a:t>(Transaction log)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No effect to the </a:t>
            </a:r>
            <a:r>
              <a:rPr lang="en-US" altLang="zh-CN" i="1" dirty="0" smtClean="0">
                <a:solidFill>
                  <a:srgbClr val="FF0000"/>
                </a:solidFill>
              </a:rPr>
              <a:t>Online</a:t>
            </a:r>
            <a:r>
              <a:rPr lang="en-US" altLang="zh-CN" dirty="0" smtClean="0"/>
              <a:t> system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Also help u to setup a new slave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System can be more </a:t>
            </a:r>
            <a:r>
              <a:rPr lang="en-US" altLang="zh-CN" i="1" dirty="0" smtClean="0">
                <a:solidFill>
                  <a:srgbClr val="FF0000"/>
                </a:solidFill>
              </a:rPr>
              <a:t>Available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backup strategy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Last 4 Day  Last 3 month Last 3 Year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 3 5 mysqldump   2 4 6  </a:t>
            </a:r>
            <a:r>
              <a:rPr lang="en-US" altLang="zh-CN" dirty="0" err="1" smtClean="0"/>
              <a:t>xtrabackup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MySQL do for 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14800" y="1752600"/>
            <a:ext cx="4572000" cy="4114800"/>
          </a:xfrm>
        </p:spPr>
        <p:txBody>
          <a:bodyPr/>
          <a:lstStyle/>
          <a:p>
            <a:r>
              <a:rPr lang="en-US" altLang="zh-CN" dirty="0" smtClean="0"/>
              <a:t>950G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r>
              <a:rPr lang="en-US" altLang="zh-CN" dirty="0" smtClean="0"/>
              <a:t>650G index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Total</a:t>
            </a:r>
            <a:r>
              <a:rPr lang="zh-CN" altLang="en-US" dirty="0" smtClean="0"/>
              <a:t> </a:t>
            </a:r>
            <a:r>
              <a:rPr lang="en-US" altLang="zh-CN" sz="5400" dirty="0" smtClean="0">
                <a:solidFill>
                  <a:srgbClr val="FF0000"/>
                </a:solidFill>
                <a:latin typeface="Impact" pitchFamily="34" charset="0"/>
              </a:rPr>
              <a:t>1.6T</a:t>
            </a:r>
          </a:p>
          <a:p>
            <a:r>
              <a:rPr lang="en-US" altLang="zh-CN" dirty="0" smtClean="0"/>
              <a:t>IOPS 18947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smtClean="0"/>
              <a:t>Delta</a:t>
            </a:r>
            <a:r>
              <a:rPr lang="zh-CN" altLang="en-US" dirty="0" smtClean="0"/>
              <a:t> </a:t>
            </a:r>
            <a:r>
              <a:rPr lang="en-US" altLang="zh-CN" dirty="0" smtClean="0"/>
              <a:t>3.2G</a:t>
            </a:r>
          </a:p>
          <a:p>
            <a:pPr lvl="1"/>
            <a:r>
              <a:rPr lang="en-US" altLang="zh-CN" dirty="0" smtClean="0"/>
              <a:t>8000*1024 = </a:t>
            </a:r>
            <a:r>
              <a:rPr lang="en-US" altLang="zh-CN" b="1" dirty="0" smtClean="0">
                <a:solidFill>
                  <a:srgbClr val="0000CC"/>
                </a:solidFill>
              </a:rPr>
              <a:t>800W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5880" y="1600200"/>
            <a:ext cx="1917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System A</a:t>
            </a:r>
            <a:endParaRPr lang="zh-CN" altLang="en-US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09800"/>
            <a:ext cx="306705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MySQL Monitor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399"/>
          </a:xfrm>
        </p:spPr>
        <p:txBody>
          <a:bodyPr/>
          <a:lstStyle/>
          <a:p>
            <a:r>
              <a:rPr lang="en-US" altLang="zh-CN" dirty="0" smtClean="0"/>
              <a:t>Quick way: </a:t>
            </a:r>
            <a:r>
              <a:rPr lang="en-US" altLang="zh-CN" dirty="0" err="1" smtClean="0"/>
              <a:t>Cacit</a:t>
            </a:r>
            <a:r>
              <a:rPr lang="en-US" altLang="zh-CN" dirty="0" smtClean="0"/>
              <a:t> + </a:t>
            </a:r>
            <a:r>
              <a:rPr lang="en-US" altLang="zh-CN" dirty="0" err="1" smtClean="0"/>
              <a:t>RRDTool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Screenshot</a:t>
            </a:r>
            <a:endParaRPr lang="zh-CN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124200"/>
            <a:ext cx="6949899" cy="2514600"/>
          </a:xfrm>
          <a:prstGeom prst="rect">
            <a:avLst/>
          </a:prstGeom>
          <a:ln w="38100" cap="sq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2895600" y="3276600"/>
            <a:ext cx="1752600" cy="76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we monitor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altLang="zh-CN" dirty="0" smtClean="0"/>
              <a:t>Com_select </a:t>
            </a:r>
          </a:p>
          <a:p>
            <a:pPr lvl="1"/>
            <a:r>
              <a:rPr lang="en-US" altLang="zh-CN" dirty="0" smtClean="0"/>
              <a:t>Com_insert </a:t>
            </a:r>
          </a:p>
          <a:p>
            <a:pPr lvl="1"/>
            <a:r>
              <a:rPr lang="en-US" altLang="zh-CN" dirty="0" smtClean="0"/>
              <a:t>Com_update </a:t>
            </a:r>
          </a:p>
          <a:p>
            <a:pPr lvl="1"/>
            <a:r>
              <a:rPr lang="en-US" altLang="zh-CN" dirty="0" smtClean="0"/>
              <a:t>Com_delete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Principle: </a:t>
            </a:r>
          </a:p>
          <a:p>
            <a:pPr lvl="1">
              <a:buNone/>
            </a:pPr>
            <a:r>
              <a:rPr lang="en-US" altLang="zh-CN" dirty="0" smtClean="0"/>
              <a:t>The bigger the system is, </a:t>
            </a:r>
          </a:p>
          <a:p>
            <a:pPr lvl="1">
              <a:buNone/>
            </a:pPr>
            <a:r>
              <a:rPr lang="en-US" altLang="zh-CN" dirty="0" smtClean="0"/>
              <a:t>the more simple  the basic layer is</a:t>
            </a:r>
          </a:p>
          <a:p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648200" y="1600200"/>
            <a:ext cx="5181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InnoDB</a:t>
            </a:r>
          </a:p>
          <a:p>
            <a:pPr marL="800100" lvl="1" indent="-34290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2800" kern="0" dirty="0" smtClean="0">
                <a:latin typeface="+mn-lt"/>
                <a:ea typeface="+mn-ea"/>
              </a:rPr>
              <a:t>Logical read/write</a:t>
            </a:r>
          </a:p>
          <a:p>
            <a:pPr marL="800100" lvl="1" indent="-34290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Physical</a:t>
            </a:r>
            <a:r>
              <a:rPr kumimoji="0" lang="en-US" altLang="zh-CN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read/write</a:t>
            </a:r>
          </a:p>
          <a:p>
            <a:pPr marL="800100" lvl="1" indent="-342900" eaLnBrk="0" hangingPunct="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CN" sz="2800" kern="0" baseline="0" dirty="0" smtClean="0">
                <a:latin typeface="+mn-lt"/>
                <a:ea typeface="+mn-ea"/>
              </a:rPr>
              <a:t>Row operation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Finally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724400"/>
          </a:xfrm>
        </p:spPr>
        <p:txBody>
          <a:bodyPr/>
          <a:lstStyle/>
          <a:p>
            <a:pPr lvl="1"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sz="2800" i="1" dirty="0" smtClean="0"/>
              <a:t>Test</a:t>
            </a:r>
            <a:r>
              <a:rPr lang="en-US" altLang="zh-CN" sz="2800" dirty="0" smtClean="0"/>
              <a:t> 		</a:t>
            </a:r>
            <a:r>
              <a:rPr lang="en-US" altLang="zh-CN" sz="2800" b="1" dirty="0" smtClean="0"/>
              <a:t>M</a:t>
            </a:r>
            <a:r>
              <a:rPr lang="en-US" altLang="zh-CN" sz="2800" dirty="0" smtClean="0"/>
              <a:t>oney	</a:t>
            </a:r>
            <a:r>
              <a:rPr lang="en-US" altLang="zh-CN" sz="2800" dirty="0" smtClean="0">
                <a:solidFill>
                  <a:srgbClr val="FF0000"/>
                </a:solidFill>
              </a:rPr>
              <a:t>Sysbench/supersmack</a:t>
            </a:r>
          </a:p>
          <a:p>
            <a:pPr>
              <a:buNone/>
            </a:pPr>
            <a:r>
              <a:rPr lang="en-US" altLang="zh-CN" sz="2800" i="1" dirty="0" smtClean="0"/>
              <a:t>Install</a:t>
            </a:r>
            <a:r>
              <a:rPr lang="en-US" altLang="zh-CN" sz="2800" dirty="0" smtClean="0"/>
              <a:t> 	</a:t>
            </a:r>
            <a:r>
              <a:rPr lang="en-US" altLang="zh-CN" sz="2800" b="1" dirty="0" smtClean="0"/>
              <a:t>T</a:t>
            </a:r>
            <a:r>
              <a:rPr lang="en-US" altLang="zh-CN" sz="2800" dirty="0" smtClean="0"/>
              <a:t>ime		</a:t>
            </a:r>
            <a:r>
              <a:rPr lang="en-US" altLang="zh-CN" sz="2800" dirty="0" smtClean="0">
                <a:solidFill>
                  <a:srgbClr val="FF0000"/>
                </a:solidFill>
              </a:rPr>
              <a:t>Linux/bash</a:t>
            </a:r>
          </a:p>
          <a:p>
            <a:pPr>
              <a:buNone/>
            </a:pPr>
            <a:r>
              <a:rPr lang="en-US" altLang="zh-CN" sz="2800" i="1" dirty="0" smtClean="0"/>
              <a:t>Debug </a:t>
            </a:r>
            <a:r>
              <a:rPr lang="en-US" altLang="zh-CN" sz="2800" dirty="0" smtClean="0"/>
              <a:t>	</a:t>
            </a:r>
            <a:r>
              <a:rPr lang="en-US" altLang="zh-CN" sz="2800" b="1" dirty="0" smtClean="0"/>
              <a:t>S</a:t>
            </a:r>
            <a:r>
              <a:rPr lang="en-US" altLang="zh-CN" sz="2800" dirty="0" smtClean="0"/>
              <a:t>tability 	</a:t>
            </a:r>
            <a:r>
              <a:rPr lang="en-US" altLang="zh-CN" sz="2800" dirty="0" smtClean="0">
                <a:solidFill>
                  <a:srgbClr val="FF0000"/>
                </a:solidFill>
              </a:rPr>
              <a:t>mk-query-digest / iostat / ...</a:t>
            </a:r>
          </a:p>
          <a:p>
            <a:pPr>
              <a:buNone/>
            </a:pPr>
            <a:r>
              <a:rPr lang="en-US" altLang="zh-CN" sz="2800" i="1" dirty="0" smtClean="0"/>
              <a:t>Backup</a:t>
            </a:r>
            <a:r>
              <a:rPr lang="en-US" altLang="zh-CN" sz="2800" dirty="0" smtClean="0"/>
              <a:t>	</a:t>
            </a:r>
            <a:r>
              <a:rPr lang="en-US" altLang="zh-CN" sz="2800" b="1" dirty="0" smtClean="0"/>
              <a:t>S</a:t>
            </a:r>
            <a:r>
              <a:rPr lang="en-US" altLang="zh-CN" sz="2800" dirty="0" smtClean="0"/>
              <a:t>afety	</a:t>
            </a:r>
            <a:r>
              <a:rPr lang="en-US" altLang="zh-CN" sz="2800" dirty="0" smtClean="0">
                <a:solidFill>
                  <a:srgbClr val="FF0000"/>
                </a:solidFill>
              </a:rPr>
              <a:t>Xtrabackup</a:t>
            </a:r>
          </a:p>
          <a:p>
            <a:pPr>
              <a:buNone/>
            </a:pPr>
            <a:r>
              <a:rPr lang="en-US" altLang="zh-CN" sz="2800" i="1" dirty="0" smtClean="0"/>
              <a:t>Monitor</a:t>
            </a:r>
            <a:r>
              <a:rPr lang="en-US" altLang="zh-CN" sz="2800" dirty="0" smtClean="0">
                <a:solidFill>
                  <a:srgbClr val="FF0000"/>
                </a:solidFill>
              </a:rPr>
              <a:t>	</a:t>
            </a:r>
            <a:r>
              <a:rPr lang="en-US" altLang="zh-CN" sz="2800" b="1" dirty="0" smtClean="0"/>
              <a:t>S</a:t>
            </a:r>
            <a:r>
              <a:rPr lang="en-US" altLang="zh-CN" sz="2800" dirty="0" smtClean="0"/>
              <a:t>tatus	</a:t>
            </a:r>
            <a:r>
              <a:rPr lang="en-US" altLang="zh-CN" sz="2800" dirty="0" smtClean="0">
                <a:solidFill>
                  <a:srgbClr val="FF0000"/>
                </a:solidFill>
              </a:rPr>
              <a:t>Cacti</a:t>
            </a:r>
            <a:r>
              <a:rPr lang="zh-CN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/</a:t>
            </a:r>
            <a:r>
              <a:rPr lang="zh-CN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RRDTool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zh-CN" altLang="en-US" dirty="0" smtClean="0"/>
          </a:p>
          <a:p>
            <a:r>
              <a:rPr lang="en-US" altLang="zh-CN" dirty="0" smtClean="0"/>
              <a:t>Enjoy....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8" y="0"/>
            <a:ext cx="9137372" cy="6858000"/>
          </a:xfrm>
          <a:solidFill>
            <a:schemeClr val="tx1"/>
          </a:solidFill>
        </p:spPr>
        <p:txBody>
          <a:bodyPr/>
          <a:lstStyle/>
          <a:p>
            <a:endParaRPr lang="zh-CN" altLang="en-US" dirty="0"/>
          </a:p>
        </p:txBody>
      </p:sp>
      <p:pic>
        <p:nvPicPr>
          <p:cNvPr id="37890" name="Picture 2" descr="http://img1.laibafile.cn/laiba/images/392866/12310720211412603212/A/1/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33600"/>
            <a:ext cx="6299200" cy="4724401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457200" y="533400"/>
            <a:ext cx="8577989" cy="20313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What </a:t>
            </a:r>
            <a:r>
              <a:rPr lang="en-US" altLang="zh-CN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 know is so limited</a:t>
            </a:r>
          </a:p>
          <a:p>
            <a:r>
              <a:rPr lang="en-US" altLang="zh-CN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Still </a:t>
            </a:r>
            <a:r>
              <a:rPr lang="en-US" altLang="zh-CN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 like </a:t>
            </a:r>
            <a:r>
              <a:rPr lang="en-US" altLang="zh-CN" sz="72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Sharing</a:t>
            </a:r>
            <a:endParaRPr lang="zh-CN" altLang="en-US" sz="7200" b="1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0800" y="3124200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Impact" pitchFamily="34" charset="0"/>
              </a:rPr>
              <a:t>Q  &amp;  A</a:t>
            </a:r>
            <a:endParaRPr lang="zh-CN" altLang="en-US" sz="6000" dirty="0">
              <a:solidFill>
                <a:schemeClr val="bg1"/>
              </a:solidFill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MySQL do for 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4572000" cy="3276600"/>
          </a:xfrm>
        </p:spPr>
        <p:txBody>
          <a:bodyPr/>
          <a:lstStyle/>
          <a:p>
            <a:r>
              <a:rPr lang="en-US" altLang="zh-CN" dirty="0" smtClean="0"/>
              <a:t>System B</a:t>
            </a:r>
          </a:p>
          <a:p>
            <a:pPr lvl="1"/>
            <a:r>
              <a:rPr lang="en-US" altLang="zh-CN" b="1" dirty="0" smtClean="0">
                <a:solidFill>
                  <a:srgbClr val="0000CC"/>
                </a:solidFill>
              </a:rPr>
              <a:t>15</a:t>
            </a:r>
            <a:r>
              <a:rPr lang="en-US" altLang="zh-CN" dirty="0" smtClean="0"/>
              <a:t>,0000,0000  records</a:t>
            </a:r>
          </a:p>
          <a:p>
            <a:pPr lvl="1"/>
            <a:r>
              <a:rPr lang="en-US" altLang="zh-CN" dirty="0" smtClean="0"/>
              <a:t>Total:</a:t>
            </a:r>
            <a:r>
              <a:rPr lang="en-US" altLang="zh-CN" sz="5400" dirty="0" smtClean="0">
                <a:solidFill>
                  <a:srgbClr val="FF0000"/>
                </a:solidFill>
                <a:latin typeface="Impact" pitchFamily="34" charset="0"/>
              </a:rPr>
              <a:t>4T</a:t>
            </a:r>
          </a:p>
          <a:p>
            <a:pPr lvl="1"/>
            <a:r>
              <a:rPr lang="en-US" altLang="zh-CN" dirty="0" smtClean="0"/>
              <a:t>Delta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  <a:latin typeface="Impact" pitchFamily="34" charset="0"/>
              </a:rPr>
              <a:t>1000,0000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3296" y="3974068"/>
            <a:ext cx="3061104" cy="1295400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711296" y="4431268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16 *</a:t>
            </a: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282286" y="5650468"/>
            <a:ext cx="448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Uptime:217 days 18 hours 34 min 2 sec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about my topic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199"/>
          </a:xfrm>
        </p:spPr>
        <p:txBody>
          <a:bodyPr/>
          <a:lstStyle/>
          <a:p>
            <a:pPr lvl="1"/>
            <a:r>
              <a:rPr lang="en-US" altLang="zh-CN" sz="3600" dirty="0" smtClean="0">
                <a:solidFill>
                  <a:srgbClr val="FF0000"/>
                </a:solidFill>
                <a:latin typeface="Impact" pitchFamily="34" charset="0"/>
              </a:rPr>
              <a:t>How to manage 200+ </a:t>
            </a:r>
            <a:r>
              <a:rPr lang="en-US" altLang="zh-CN" dirty="0" smtClean="0"/>
              <a:t>MySQL Instance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667000"/>
            <a:ext cx="5029200" cy="3673813"/>
          </a:xfrm>
          <a:prstGeom prst="rect">
            <a:avLst/>
          </a:prstGeom>
          <a:ln w="38100" cap="sq">
            <a:solidFill>
              <a:srgbClr val="00B0F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eak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90600"/>
            <a:ext cx="1295398" cy="12954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we do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altLang="zh-CN" dirty="0" smtClean="0"/>
              <a:t>             Test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             routine Install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  Find Problem/debug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        Backup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   		      Monitor</a:t>
            </a:r>
            <a:endParaRPr lang="zh-CN" altLang="en-US" dirty="0"/>
          </a:p>
        </p:txBody>
      </p:sp>
      <p:pic>
        <p:nvPicPr>
          <p:cNvPr id="13314" name="Picture 2" descr="http://www.stevenbrown.ca/blog/files/2007/11/bug_no_40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352800"/>
            <a:ext cx="1066800" cy="1066800"/>
          </a:xfrm>
          <a:prstGeom prst="rect">
            <a:avLst/>
          </a:prstGeom>
          <a:noFill/>
        </p:spPr>
      </p:pic>
      <p:pic>
        <p:nvPicPr>
          <p:cNvPr id="13318" name="Picture 6" descr="Backup and Recover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572000"/>
            <a:ext cx="914400" cy="964277"/>
          </a:xfrm>
          <a:prstGeom prst="rect">
            <a:avLst/>
          </a:prstGeom>
          <a:noFill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2667000"/>
            <a:ext cx="23717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90600" y="5791200"/>
            <a:ext cx="1905000" cy="696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10000"/>
          </a:xfrm>
        </p:spPr>
        <p:txBody>
          <a:bodyPr/>
          <a:lstStyle/>
          <a:p>
            <a:r>
              <a:rPr lang="en-US" altLang="zh-CN" dirty="0" smtClean="0"/>
              <a:t>Why we think about this a lot?</a:t>
            </a:r>
          </a:p>
          <a:p>
            <a:pPr lvl="1"/>
            <a:r>
              <a:rPr lang="en-US" altLang="zh-CN" dirty="0" smtClean="0"/>
              <a:t>We have  </a:t>
            </a:r>
            <a:r>
              <a:rPr lang="en-US" altLang="zh-CN" sz="3200" b="1" dirty="0" smtClean="0">
                <a:solidFill>
                  <a:srgbClr val="FF0000"/>
                </a:solidFill>
                <a:latin typeface="Impact" pitchFamily="34" charset="0"/>
              </a:rPr>
              <a:t>200+  MySQL</a:t>
            </a:r>
            <a:r>
              <a:rPr lang="en-US" altLang="zh-CN" sz="3200" dirty="0" smtClean="0"/>
              <a:t>  </a:t>
            </a:r>
            <a:r>
              <a:rPr lang="en-US" altLang="zh-CN" dirty="0" smtClean="0"/>
              <a:t>Instance</a:t>
            </a:r>
          </a:p>
        </p:txBody>
      </p:sp>
      <p:sp>
        <p:nvSpPr>
          <p:cNvPr id="4" name="矩形 3"/>
          <p:cNvSpPr/>
          <p:nvPr/>
        </p:nvSpPr>
        <p:spPr>
          <a:xfrm>
            <a:off x="1676400" y="5410200"/>
            <a:ext cx="48301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/>
              <a:t>Which one you can drop?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1143000" y="3124200"/>
            <a:ext cx="533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altLang="zh-CN" sz="2400" i="1" dirty="0" smtClean="0"/>
              <a:t>Test</a:t>
            </a:r>
            <a:r>
              <a:rPr lang="en-US" altLang="zh-CN" sz="2400" dirty="0" smtClean="0"/>
              <a:t> 	is about 	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M</a:t>
            </a:r>
            <a:r>
              <a:rPr lang="en-US" altLang="zh-CN" sz="2400" dirty="0" smtClean="0"/>
              <a:t>oney</a:t>
            </a:r>
          </a:p>
          <a:p>
            <a:pPr lvl="1">
              <a:buNone/>
            </a:pPr>
            <a:r>
              <a:rPr lang="en-US" altLang="zh-CN" sz="2400" i="1" dirty="0" smtClean="0"/>
              <a:t>Install</a:t>
            </a:r>
            <a:r>
              <a:rPr lang="en-US" altLang="zh-CN" sz="2400" dirty="0" smtClean="0"/>
              <a:t> 	is about	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T</a:t>
            </a:r>
            <a:r>
              <a:rPr lang="en-US" altLang="zh-CN" sz="2400" dirty="0" smtClean="0"/>
              <a:t>ime</a:t>
            </a:r>
          </a:p>
          <a:p>
            <a:pPr lvl="1">
              <a:buNone/>
            </a:pPr>
            <a:r>
              <a:rPr lang="en-US" altLang="zh-CN" sz="2400" i="1" dirty="0" smtClean="0"/>
              <a:t>Debug 	</a:t>
            </a:r>
            <a:r>
              <a:rPr lang="en-US" altLang="zh-CN" sz="2400" dirty="0" smtClean="0"/>
              <a:t>is about	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S</a:t>
            </a:r>
            <a:r>
              <a:rPr lang="en-US" altLang="zh-CN" sz="2400" dirty="0" smtClean="0"/>
              <a:t>tability </a:t>
            </a:r>
          </a:p>
          <a:p>
            <a:pPr lvl="1">
              <a:buNone/>
            </a:pPr>
            <a:r>
              <a:rPr lang="en-US" altLang="zh-CN" sz="2400" i="1" dirty="0" smtClean="0"/>
              <a:t>Backup</a:t>
            </a:r>
            <a:r>
              <a:rPr lang="en-US" altLang="zh-CN" sz="2400" dirty="0" smtClean="0"/>
              <a:t>	is about	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S</a:t>
            </a:r>
            <a:r>
              <a:rPr lang="en-US" altLang="zh-CN" sz="2400" dirty="0" smtClean="0"/>
              <a:t>afety</a:t>
            </a:r>
          </a:p>
          <a:p>
            <a:pPr lvl="1">
              <a:buNone/>
            </a:pPr>
            <a:r>
              <a:rPr lang="en-US" altLang="zh-CN" sz="2400" i="1" dirty="0" smtClean="0"/>
              <a:t>Monitor</a:t>
            </a:r>
            <a:r>
              <a:rPr lang="en-US" altLang="zh-CN" sz="2400" dirty="0" smtClean="0"/>
              <a:t> 	is about	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S</a:t>
            </a:r>
            <a:r>
              <a:rPr lang="en-US" altLang="zh-CN" sz="2400" dirty="0" smtClean="0"/>
              <a:t>tatus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Why 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438400"/>
          </a:xfrm>
        </p:spPr>
        <p:txBody>
          <a:bodyPr/>
          <a:lstStyle/>
          <a:p>
            <a:r>
              <a:rPr lang="en-US" altLang="zh-CN" dirty="0" smtClean="0"/>
              <a:t>Simple math</a:t>
            </a:r>
          </a:p>
          <a:p>
            <a:pPr lvl="1"/>
            <a:r>
              <a:rPr lang="en-US" altLang="zh-CN" dirty="0" smtClean="0"/>
              <a:t>Performance increase </a:t>
            </a:r>
            <a:r>
              <a:rPr lang="en-US" altLang="zh-CN" dirty="0" smtClean="0">
                <a:solidFill>
                  <a:srgbClr val="FF0000"/>
                </a:solidFill>
              </a:rPr>
              <a:t>10%</a:t>
            </a:r>
          </a:p>
          <a:p>
            <a:pPr lvl="2"/>
            <a:r>
              <a:rPr lang="en-US" altLang="zh-CN" dirty="0" smtClean="0"/>
              <a:t>200*2W *</a:t>
            </a:r>
            <a:r>
              <a:rPr lang="en-US" altLang="zh-CN" dirty="0" smtClean="0">
                <a:solidFill>
                  <a:srgbClr val="FF0000"/>
                </a:solidFill>
              </a:rPr>
              <a:t>10%</a:t>
            </a:r>
            <a:r>
              <a:rPr lang="en-US" altLang="zh-CN" dirty="0" smtClean="0"/>
              <a:t> = 40W</a:t>
            </a:r>
          </a:p>
          <a:p>
            <a:pPr lvl="2"/>
            <a:r>
              <a:rPr lang="en-US" altLang="zh-CN" dirty="0" smtClean="0"/>
              <a:t>200*2W *</a:t>
            </a:r>
            <a:r>
              <a:rPr lang="en-US" altLang="zh-CN" dirty="0" smtClean="0">
                <a:solidFill>
                  <a:srgbClr val="FF0000"/>
                </a:solidFill>
              </a:rPr>
              <a:t>20%</a:t>
            </a:r>
            <a:r>
              <a:rPr lang="en-US" altLang="zh-CN" dirty="0" smtClean="0"/>
              <a:t> = 80W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4495799"/>
            <a:ext cx="5598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 smtClean="0"/>
              <a:t>What can 80W do ?</a:t>
            </a:r>
            <a:endParaRPr lang="zh-CN" altLang="en-US" sz="4800" dirty="0"/>
          </a:p>
        </p:txBody>
      </p:sp>
      <p:pic>
        <p:nvPicPr>
          <p:cNvPr id="5" name="Picture 4" descr="Beak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1905000"/>
            <a:ext cx="1676400" cy="16764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Performance</a:t>
            </a:r>
          </a:p>
          <a:p>
            <a:r>
              <a:rPr lang="en-US" altLang="zh-CN" dirty="0" smtClean="0"/>
              <a:t>Stable</a:t>
            </a:r>
          </a:p>
          <a:p>
            <a:pPr lvl="1"/>
            <a:r>
              <a:rPr lang="en-US" altLang="zh-CN" dirty="0" smtClean="0"/>
              <a:t>Last year  &gt;85% accident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 be avoided</a:t>
            </a:r>
          </a:p>
          <a:p>
            <a:pPr lvl="1"/>
            <a:r>
              <a:rPr lang="en-US" altLang="zh-CN" dirty="0" smtClean="0"/>
              <a:t>This year  &lt; 5%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Sysbench</a:t>
            </a:r>
          </a:p>
          <a:p>
            <a:pPr lvl="1"/>
            <a:r>
              <a:rPr lang="en-US" altLang="zh-CN" dirty="0" smtClean="0"/>
              <a:t>How to use sysbench</a:t>
            </a:r>
          </a:p>
          <a:p>
            <a:pPr lvl="2"/>
            <a:r>
              <a:rPr lang="en-US" altLang="zh-CN" dirty="0" smtClean="0"/>
              <a:t>How many row</a:t>
            </a:r>
          </a:p>
          <a:p>
            <a:pPr lvl="2"/>
            <a:r>
              <a:rPr lang="en-US" altLang="zh-CN" dirty="0" smtClean="0"/>
              <a:t>Read write rate</a:t>
            </a:r>
            <a:endParaRPr lang="zh-CN" altLang="en-US" dirty="0"/>
          </a:p>
        </p:txBody>
      </p:sp>
      <p:pic>
        <p:nvPicPr>
          <p:cNvPr id="25602" name="图片 1" descr="cid:image001.jpg@01CB00E2.9A0B1EA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657600"/>
            <a:ext cx="329565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图片 2" descr="cid:image002.jpg@01CB00E2.9A0B1EA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3657600"/>
            <a:ext cx="302895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3171</TotalTime>
  <Words>379</Words>
  <Application>Microsoft Office PowerPoint</Application>
  <PresentationFormat>全屏显示(4:3)</PresentationFormat>
  <Paragraphs>149</Paragraphs>
  <Slides>23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默认设计模板</vt:lpstr>
      <vt:lpstr>幻灯片 1</vt:lpstr>
      <vt:lpstr>What MySQL do for us</vt:lpstr>
      <vt:lpstr>What MySQL do for us</vt:lpstr>
      <vt:lpstr>What about my topic</vt:lpstr>
      <vt:lpstr>What we do</vt:lpstr>
      <vt:lpstr>Why</vt:lpstr>
      <vt:lpstr>Why Test</vt:lpstr>
      <vt:lpstr>Why Test</vt:lpstr>
      <vt:lpstr>How Test</vt:lpstr>
      <vt:lpstr>How Test</vt:lpstr>
      <vt:lpstr>How Test</vt:lpstr>
      <vt:lpstr>How Test</vt:lpstr>
      <vt:lpstr>What Test</vt:lpstr>
      <vt:lpstr>Install</vt:lpstr>
      <vt:lpstr>Debug</vt:lpstr>
      <vt:lpstr>Debug</vt:lpstr>
      <vt:lpstr>Backup</vt:lpstr>
      <vt:lpstr>Xtrabackup</vt:lpstr>
      <vt:lpstr>More backup strategy</vt:lpstr>
      <vt:lpstr>MySQL Monitor</vt:lpstr>
      <vt:lpstr>What we monitor</vt:lpstr>
      <vt:lpstr>Finally</vt:lpstr>
      <vt:lpstr>幻灯片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4 Oracle DBA</dc:title>
  <dc:creator>supu</dc:creator>
  <cp:lastModifiedBy>zzx</cp:lastModifiedBy>
  <cp:revision>1285</cp:revision>
  <cp:lastPrinted>1601-01-01T00:00:00Z</cp:lastPrinted>
  <dcterms:created xsi:type="dcterms:W3CDTF">1601-01-01T00:00:00Z</dcterms:created>
  <dcterms:modified xsi:type="dcterms:W3CDTF">2010-06-19T05:21:44Z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