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OLTP</a:t>
            </a:r>
            <a:r>
              <a:rPr lang="zh-CN" altLang="en-US" dirty="0" smtClean="0"/>
              <a:t>数据库性能优化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zh-CN" altLang="en-US" sz="2000" dirty="0" smtClean="0"/>
              <a:t>                                                                      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					                    </a:t>
            </a:r>
            <a:r>
              <a:rPr lang="zh-CN" altLang="en-US" sz="2000" dirty="0" smtClean="0"/>
              <a:t>范向荣</a:t>
            </a:r>
            <a:endParaRPr lang="en-US" altLang="zh-CN" sz="2000" dirty="0" smtClean="0"/>
          </a:p>
          <a:p>
            <a:pPr algn="l"/>
            <a:r>
              <a:rPr lang="en-US" sz="2000" dirty="0" smtClean="0"/>
              <a:t>						</a:t>
            </a:r>
            <a:endParaRPr lang="en-US" sz="1700" dirty="0" smtClean="0"/>
          </a:p>
          <a:p>
            <a:pPr algn="l"/>
            <a:r>
              <a:rPr lang="en-US" sz="2000" dirty="0" smtClean="0"/>
              <a:t>		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MTS</a:t>
            </a:r>
            <a:r>
              <a:rPr lang="zh-CN" altLang="en-US" sz="3200" dirty="0" smtClean="0"/>
              <a:t>的优缺点</a:t>
            </a:r>
            <a:endParaRPr lang="en-US" altLang="zh-CN" sz="3200" dirty="0" smtClean="0"/>
          </a:p>
          <a:p>
            <a:r>
              <a:rPr lang="en-US" altLang="zh-CN" sz="3200" dirty="0" smtClean="0"/>
              <a:t>Truncate</a:t>
            </a:r>
            <a:r>
              <a:rPr lang="zh-CN" altLang="en-US" sz="3200" dirty="0" smtClean="0"/>
              <a:t>分区表的问题</a:t>
            </a:r>
            <a:endParaRPr lang="en-US" altLang="zh-CN" sz="3200" dirty="0" smtClean="0"/>
          </a:p>
          <a:p>
            <a:r>
              <a:rPr lang="en-US" altLang="zh-CN" sz="3200" dirty="0" smtClean="0"/>
              <a:t>Cache Buffer Chain</a:t>
            </a:r>
          </a:p>
          <a:p>
            <a:r>
              <a:rPr lang="en-US" altLang="zh-CN" sz="3200" dirty="0" smtClean="0"/>
              <a:t>Library Cache Pin</a:t>
            </a:r>
          </a:p>
          <a:p>
            <a:r>
              <a:rPr lang="en-US" altLang="zh-CN" sz="3200" dirty="0" smtClean="0"/>
              <a:t>DMT </a:t>
            </a:r>
            <a:r>
              <a:rPr lang="zh-CN" altLang="en-US" sz="3200" dirty="0" smtClean="0"/>
              <a:t>表空间的</a:t>
            </a:r>
            <a:r>
              <a:rPr lang="en-US" altLang="zh-CN" sz="3200" dirty="0" smtClean="0"/>
              <a:t>ST </a:t>
            </a:r>
            <a:r>
              <a:rPr lang="en-US" altLang="zh-CN" sz="3200" dirty="0" err="1" smtClean="0"/>
              <a:t>Enqueue</a:t>
            </a:r>
            <a:endParaRPr lang="en-US" altLang="zh-CN" sz="3200" dirty="0" smtClean="0"/>
          </a:p>
          <a:p>
            <a:r>
              <a:rPr lang="zh-CN" altLang="en-US" sz="3200" dirty="0" smtClean="0"/>
              <a:t>分区上的统计信息</a:t>
            </a:r>
            <a:endParaRPr lang="en-US" altLang="zh-CN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演讲内容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节约内存，支持更多的并发连接</a:t>
            </a:r>
            <a:endParaRPr lang="en-US" altLang="zh-CN" dirty="0" smtClean="0"/>
          </a:p>
          <a:p>
            <a:r>
              <a:rPr lang="zh-CN" altLang="en-US" dirty="0" smtClean="0"/>
              <a:t>能够更好的处理连接风暴</a:t>
            </a:r>
            <a:r>
              <a:rPr lang="en-US" altLang="zh-CN" dirty="0" smtClean="0"/>
              <a:t>(connection storm)</a:t>
            </a:r>
          </a:p>
          <a:p>
            <a:r>
              <a:rPr lang="zh-CN" altLang="en-US" dirty="0" smtClean="0"/>
              <a:t>在数据库出现问题时，</a:t>
            </a:r>
            <a:r>
              <a:rPr lang="en-US" altLang="zh-CN" dirty="0" smtClean="0"/>
              <a:t> Active session</a:t>
            </a:r>
            <a:r>
              <a:rPr lang="zh-CN" altLang="en-US" dirty="0" smtClean="0"/>
              <a:t>缓慢增长，提供一定的缓冲时间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有额外的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r>
              <a:rPr lang="en-US" altLang="zh-CN" dirty="0" smtClean="0"/>
              <a:t>Share Pool Latch</a:t>
            </a:r>
            <a:r>
              <a:rPr lang="zh-CN" altLang="en-US" dirty="0" smtClean="0"/>
              <a:t>争用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10.2.0.3</a:t>
            </a:r>
            <a:r>
              <a:rPr lang="zh-CN" altLang="en-US" dirty="0" smtClean="0"/>
              <a:t>版本设置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large_pool_min_alloc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64K (</a:t>
            </a:r>
            <a:r>
              <a:rPr lang="en-US" b="1" dirty="0" smtClean="0"/>
              <a:t>Bug 6333663)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MTS</a:t>
            </a:r>
            <a:r>
              <a:rPr lang="zh-CN" altLang="en-US" sz="4400" dirty="0" smtClean="0"/>
              <a:t>的优缺点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Truncate</a:t>
            </a:r>
            <a:r>
              <a:rPr lang="zh-CN" altLang="en-US" dirty="0" smtClean="0"/>
              <a:t>会</a:t>
            </a:r>
            <a:r>
              <a:rPr lang="en-US" altLang="zh-CN" dirty="0" smtClean="0"/>
              <a:t>free buffer headers</a:t>
            </a:r>
            <a:r>
              <a:rPr lang="zh-CN" altLang="en-US" dirty="0" smtClean="0"/>
              <a:t>，对于大的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表，时间较长。会导致大量的</a:t>
            </a:r>
            <a:r>
              <a:rPr lang="en-US" altLang="zh-CN" dirty="0" smtClean="0"/>
              <a:t>library cache pin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Exchange Partition</a:t>
            </a:r>
            <a:r>
              <a:rPr lang="zh-CN" altLang="en-US" dirty="0" smtClean="0"/>
              <a:t>的方法来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分区，可以缩短执行时间，更加安全</a:t>
            </a:r>
            <a:endParaRPr lang="en-US" altLang="zh-CN" dirty="0" smtClean="0"/>
          </a:p>
          <a:p>
            <a:r>
              <a:rPr lang="en-US" altLang="zh-CN" dirty="0" smtClean="0"/>
              <a:t>Exchange Partition</a:t>
            </a:r>
            <a:r>
              <a:rPr lang="zh-CN" altLang="en-US" dirty="0" smtClean="0"/>
              <a:t>既可以用于分区表的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也可以用于非分区表的</a:t>
            </a:r>
            <a:r>
              <a:rPr lang="en-US" altLang="zh-CN" dirty="0" smtClean="0"/>
              <a:t>truncate</a:t>
            </a:r>
          </a:p>
          <a:p>
            <a:r>
              <a:rPr lang="zh-CN" altLang="en-US" dirty="0" smtClean="0"/>
              <a:t>如果实在太忙，</a:t>
            </a:r>
            <a:r>
              <a:rPr lang="en-US" altLang="zh-CN" dirty="0" smtClean="0"/>
              <a:t>Exchange Partition</a:t>
            </a:r>
            <a:r>
              <a:rPr lang="zh-CN" altLang="en-US" dirty="0" smtClean="0"/>
              <a:t>也不能避免大量的</a:t>
            </a:r>
            <a:r>
              <a:rPr lang="en-US" altLang="zh-CN" dirty="0" smtClean="0"/>
              <a:t>library cache pin</a:t>
            </a:r>
            <a:r>
              <a:rPr lang="zh-CN" altLang="en-US" dirty="0" smtClean="0"/>
              <a:t>，可以考虑将分区表拆分为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个非分区表，通过修改应用来实现轮换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Truncate</a:t>
            </a:r>
            <a:r>
              <a:rPr lang="zh-CN" altLang="en-US" dirty="0" smtClean="0"/>
              <a:t>分区表的问题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Buffer Chain</a:t>
            </a:r>
            <a:endParaRPr lang="en-US" dirty="0"/>
          </a:p>
        </p:txBody>
      </p:sp>
      <p:pic>
        <p:nvPicPr>
          <p:cNvPr id="4" name="Picture 4" descr="cache buffer stru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239000" cy="341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4847272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通过设置参数</a:t>
            </a:r>
            <a:endParaRPr lang="en-US" altLang="zh-CN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db_block_hash_buckets</a:t>
            </a:r>
            <a:r>
              <a:rPr lang="en-US" dirty="0" smtClean="0"/>
              <a:t> = 4*_</a:t>
            </a:r>
            <a:r>
              <a:rPr lang="en-US" altLang="zh-CN" dirty="0" err="1" smtClean="0"/>
              <a:t>db_block_buffers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db_block_hash_latches</a:t>
            </a:r>
            <a:r>
              <a:rPr lang="en-US" dirty="0" smtClean="0"/>
              <a:t>  = 1*_</a:t>
            </a:r>
            <a:r>
              <a:rPr lang="en-US" dirty="0" err="1" smtClean="0"/>
              <a:t>db_block_buffers</a:t>
            </a:r>
            <a:endParaRPr lang="en-US" dirty="0" smtClean="0"/>
          </a:p>
          <a:p>
            <a:r>
              <a:rPr lang="zh-CN" altLang="en-US" dirty="0" smtClean="0"/>
              <a:t>缩短</a:t>
            </a:r>
            <a:r>
              <a:rPr lang="en-US" altLang="zh-CN" dirty="0" smtClean="0"/>
              <a:t>Hash Chain</a:t>
            </a:r>
            <a:r>
              <a:rPr lang="zh-CN" altLang="en-US" dirty="0" smtClean="0"/>
              <a:t>长度以及避免两个以上的热块出现在同一个</a:t>
            </a:r>
            <a:r>
              <a:rPr lang="en-US" altLang="zh-CN" dirty="0" smtClean="0"/>
              <a:t>Latch Chain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使用绑定变量</a:t>
            </a:r>
            <a:endParaRPr lang="en-US" altLang="zh-CN" dirty="0" smtClean="0"/>
          </a:p>
          <a:p>
            <a:r>
              <a:rPr lang="en-US" dirty="0" smtClean="0"/>
              <a:t>CURSOR_SPACE_FOR_TIME=TRUE</a:t>
            </a:r>
            <a:r>
              <a:rPr lang="zh-CN" altLang="en-US" dirty="0" smtClean="0"/>
              <a:t>，内存换效率</a:t>
            </a:r>
            <a:endParaRPr lang="en-US" dirty="0" smtClean="0"/>
          </a:p>
          <a:p>
            <a:r>
              <a:rPr lang="zh-CN" altLang="en-US" dirty="0" smtClean="0"/>
              <a:t>通过添加不同的注释减少争用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/* version1 */ * from tab;</a:t>
            </a:r>
          </a:p>
          <a:p>
            <a:pPr lvl="1"/>
            <a:r>
              <a:rPr lang="en-US" altLang="zh-CN" dirty="0" smtClean="0"/>
              <a:t>Select /* version2 */ * from tab;</a:t>
            </a:r>
          </a:p>
          <a:p>
            <a:pPr lvl="1"/>
            <a:r>
              <a:rPr lang="en-US" altLang="zh-CN" dirty="0" smtClean="0"/>
              <a:t>Select /* version3 */ * from tab;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Library Cache Pin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DMT</a:t>
            </a:r>
            <a:r>
              <a:rPr lang="zh-CN" altLang="en-US" dirty="0" smtClean="0"/>
              <a:t>的问题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表空间小碎片很多，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分配缓慢，</a:t>
            </a:r>
            <a:r>
              <a:rPr lang="en-US" altLang="zh-CN" dirty="0" smtClean="0"/>
              <a:t>ST </a:t>
            </a:r>
            <a:r>
              <a:rPr lang="en-US" altLang="zh-CN" dirty="0" err="1" smtClean="0"/>
              <a:t>enqueue</a:t>
            </a:r>
            <a:r>
              <a:rPr lang="zh-CN" altLang="en-US" dirty="0" smtClean="0"/>
              <a:t>严重</a:t>
            </a:r>
            <a:endParaRPr lang="en-US" altLang="zh-CN" dirty="0" smtClean="0"/>
          </a:p>
          <a:p>
            <a:r>
              <a:rPr lang="zh-CN" altLang="en-US" dirty="0" smtClean="0"/>
              <a:t>首选方案：将</a:t>
            </a:r>
            <a:r>
              <a:rPr lang="en-US" altLang="zh-CN" dirty="0" smtClean="0"/>
              <a:t>DMT</a:t>
            </a:r>
            <a:r>
              <a:rPr lang="zh-CN" altLang="en-US" dirty="0" smtClean="0"/>
              <a:t>表空间中的所有表都移到</a:t>
            </a:r>
            <a:r>
              <a:rPr lang="en-US" altLang="zh-CN" dirty="0" smtClean="0"/>
              <a:t>LMT</a:t>
            </a:r>
            <a:r>
              <a:rPr lang="zh-CN" altLang="en-US" dirty="0" smtClean="0"/>
              <a:t>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实施基本思路：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分区表，将新分区建立在</a:t>
            </a:r>
            <a:r>
              <a:rPr lang="en-US" altLang="zh-CN" dirty="0" smtClean="0"/>
              <a:t>LMT 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,exchange partition</a:t>
            </a:r>
            <a:r>
              <a:rPr lang="zh-CN" altLang="en-US" dirty="0" smtClean="0"/>
              <a:t>移动非活动分区。</a:t>
            </a:r>
            <a:r>
              <a:rPr lang="en-US" altLang="zh-CN" dirty="0" smtClean="0"/>
              <a:t>ALTER Table Move</a:t>
            </a:r>
            <a:r>
              <a:rPr lang="zh-CN" altLang="en-US" dirty="0" smtClean="0"/>
              <a:t>移动非活动表。通过</a:t>
            </a:r>
            <a:r>
              <a:rPr lang="en-US" altLang="zh-CN" dirty="0" smtClean="0"/>
              <a:t>online redefinition</a:t>
            </a:r>
            <a:r>
              <a:rPr lang="zh-CN" altLang="en-US" dirty="0" smtClean="0"/>
              <a:t>移动部分活动表。在停机时间中移动其他表。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优点：一劳永逸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缺点：花费时间比较长，需要停机时间</a:t>
            </a:r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临时方案：</a:t>
            </a:r>
            <a:r>
              <a:rPr lang="zh-CN" altLang="en-US" dirty="0" smtClean="0"/>
              <a:t>将较大的不规则的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手动分配给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，特别小的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分配给不用的临时表。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语句为：</a:t>
            </a:r>
            <a:endParaRPr lang="en-US" altLang="zh-CN" dirty="0" smtClean="0"/>
          </a:p>
          <a:p>
            <a:pPr lvl="1">
              <a:buSzPct val="68000"/>
            </a:pPr>
            <a:r>
              <a:rPr lang="en-US" altLang="en-US" dirty="0" smtClean="0"/>
              <a:t>alter table garbage allocate extent (size 16384 </a:t>
            </a:r>
            <a:r>
              <a:rPr lang="en-US" altLang="en-US" dirty="0" err="1" smtClean="0"/>
              <a:t>datafile</a:t>
            </a:r>
            <a:r>
              <a:rPr lang="en-US" altLang="en-US" dirty="0" smtClean="0"/>
              <a:t> ‘/</a:t>
            </a:r>
            <a:r>
              <a:rPr lang="en-US" altLang="en-US" dirty="0" err="1" smtClean="0"/>
              <a:t>vol</a:t>
            </a:r>
            <a:r>
              <a:rPr lang="en-US" altLang="en-US" dirty="0" smtClean="0"/>
              <a:t>/data01.dbf’);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DMT</a:t>
            </a:r>
            <a:r>
              <a:rPr lang="zh-CN" altLang="en-US" dirty="0" smtClean="0"/>
              <a:t>表空间的</a:t>
            </a:r>
            <a:r>
              <a:rPr lang="en-US" altLang="zh-CN" dirty="0" smtClean="0"/>
              <a:t>ST </a:t>
            </a:r>
            <a:r>
              <a:rPr lang="en-US" altLang="zh-CN" dirty="0" err="1" smtClean="0"/>
              <a:t>enqueue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如果有非绑定的明确的</a:t>
            </a:r>
            <a:r>
              <a:rPr lang="en-US" altLang="zh-CN" dirty="0" smtClean="0"/>
              <a:t>Partition Key</a:t>
            </a:r>
            <a:r>
              <a:rPr lang="zh-CN" altLang="en-US" dirty="0" smtClean="0"/>
              <a:t>值，会使用分区级别的统计信息，例如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PartKey</a:t>
            </a:r>
            <a:r>
              <a:rPr lang="en-US" altLang="zh-CN" dirty="0" smtClean="0"/>
              <a:t> = </a:t>
            </a:r>
            <a:r>
              <a:rPr lang="en-US" dirty="0" smtClean="0"/>
              <a:t>TO_NUMBER(TO_CHAR(</a:t>
            </a:r>
            <a:r>
              <a:rPr lang="en-US" dirty="0" smtClean="0">
                <a:solidFill>
                  <a:srgbClr val="FF0000"/>
                </a:solidFill>
              </a:rPr>
              <a:t>SYSDATE</a:t>
            </a:r>
            <a:r>
              <a:rPr lang="en-US" dirty="0" smtClean="0"/>
              <a:t>,'MM')) </a:t>
            </a:r>
            <a:endParaRPr lang="en-US" altLang="zh-CN" dirty="0" smtClean="0"/>
          </a:p>
          <a:p>
            <a:r>
              <a:rPr lang="zh-CN" altLang="en-US" dirty="0" smtClean="0"/>
              <a:t>对于定期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Range Partition</a:t>
            </a:r>
            <a:r>
              <a:rPr lang="zh-CN" altLang="en-US" dirty="0" smtClean="0"/>
              <a:t>来说，在任一时间点做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都会有空分区</a:t>
            </a:r>
            <a:endParaRPr lang="en-US" altLang="zh-CN" dirty="0" smtClean="0"/>
          </a:p>
          <a:p>
            <a:pPr lvl="1">
              <a:buNone/>
            </a:pPr>
            <a:r>
              <a:rPr lang="fr-FR" altLang="zh-CN" dirty="0" smtClean="0"/>
              <a:t>PARTITION_NAME       NUM_ROWS</a:t>
            </a:r>
          </a:p>
          <a:p>
            <a:pPr lvl="1">
              <a:buNone/>
            </a:pPr>
            <a:r>
              <a:rPr lang="fr-FR" altLang="zh-CN" dirty="0" smtClean="0"/>
              <a:t>----------------- ---------------</a:t>
            </a:r>
          </a:p>
          <a:p>
            <a:pPr lvl="1">
              <a:buNone/>
            </a:pPr>
            <a:r>
              <a:rPr lang="fr-FR" altLang="zh-CN" dirty="0" smtClean="0"/>
              <a:t>PART1                                   0</a:t>
            </a:r>
          </a:p>
          <a:p>
            <a:pPr lvl="1">
              <a:buNone/>
            </a:pPr>
            <a:r>
              <a:rPr lang="fr-FR" altLang="zh-CN" dirty="0" smtClean="0"/>
              <a:t>PART2                                   0</a:t>
            </a:r>
          </a:p>
          <a:p>
            <a:pPr lvl="1">
              <a:buNone/>
            </a:pPr>
            <a:r>
              <a:rPr lang="fr-FR" altLang="zh-CN" dirty="0" smtClean="0"/>
              <a:t>PART3                            38874800</a:t>
            </a:r>
          </a:p>
          <a:p>
            <a:pPr lvl="1">
              <a:buNone/>
            </a:pPr>
            <a:r>
              <a:rPr lang="fr-FR" altLang="zh-CN" dirty="0" smtClean="0"/>
              <a:t>PART4                            27906780</a:t>
            </a:r>
          </a:p>
          <a:p>
            <a:r>
              <a:rPr lang="zh-CN" altLang="en-US" dirty="0" smtClean="0"/>
              <a:t>在统计信息为空的分区上可能会生成错误的执行计划，例如</a:t>
            </a:r>
            <a:r>
              <a:rPr lang="en-US" altLang="zh-CN" dirty="0" smtClean="0"/>
              <a:t>INDEX FULL SCAN</a:t>
            </a:r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复制分区统计信息到空分区，使得所有分区都有统计信息即便该分区为空分区</a:t>
            </a:r>
            <a:endParaRPr lang="en-US" altLang="zh-CN" dirty="0" smtClean="0"/>
          </a:p>
          <a:p>
            <a:pPr lvl="1">
              <a:buNone/>
            </a:pPr>
            <a:r>
              <a:rPr lang="fr-FR" altLang="zh-CN" dirty="0" smtClean="0"/>
              <a:t>PARTITION_NAME       NUM_ROWS</a:t>
            </a:r>
          </a:p>
          <a:p>
            <a:pPr lvl="1">
              <a:buNone/>
            </a:pPr>
            <a:r>
              <a:rPr lang="fr-FR" altLang="zh-CN" dirty="0" smtClean="0"/>
              <a:t>----------------- ---------------</a:t>
            </a:r>
          </a:p>
          <a:p>
            <a:pPr lvl="1">
              <a:buNone/>
            </a:pPr>
            <a:r>
              <a:rPr lang="fr-FR" altLang="zh-CN" dirty="0" smtClean="0"/>
              <a:t>PART1                            38874800</a:t>
            </a:r>
          </a:p>
          <a:p>
            <a:pPr lvl="1">
              <a:buNone/>
            </a:pPr>
            <a:r>
              <a:rPr lang="fr-FR" altLang="zh-CN" dirty="0" smtClean="0"/>
              <a:t>PART2                            38874800</a:t>
            </a:r>
          </a:p>
          <a:p>
            <a:pPr lvl="1">
              <a:buNone/>
            </a:pPr>
            <a:r>
              <a:rPr lang="fr-FR" altLang="zh-CN" dirty="0" smtClean="0"/>
              <a:t>PART3                            38874800</a:t>
            </a:r>
          </a:p>
          <a:p>
            <a:pPr lvl="1">
              <a:buNone/>
            </a:pPr>
            <a:r>
              <a:rPr lang="fr-FR" altLang="zh-CN" dirty="0" smtClean="0"/>
              <a:t>PART4                            27906780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err="1" smtClean="0"/>
              <a:t>PartKey</a:t>
            </a:r>
            <a:r>
              <a:rPr lang="zh-CN" altLang="en-US" dirty="0" smtClean="0"/>
              <a:t>使用绑定变量</a:t>
            </a:r>
            <a:r>
              <a:rPr lang="en-US" dirty="0" smtClean="0"/>
              <a:t>TO_NUMBER(TO_CHAR(</a:t>
            </a:r>
            <a:r>
              <a:rPr lang="en-US" dirty="0" smtClean="0">
                <a:solidFill>
                  <a:srgbClr val="FF0000"/>
                </a:solidFill>
              </a:rPr>
              <a:t>SYSDATE+:V1</a:t>
            </a:r>
            <a:r>
              <a:rPr lang="en-US" dirty="0" smtClean="0"/>
              <a:t>,'MM'))  :V1=0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分区上的统计信息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2" y="2967335"/>
            <a:ext cx="2122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 &amp; A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1447</TotalTime>
  <Words>750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OLTP数据库性能优化</vt:lpstr>
      <vt:lpstr>演讲内容</vt:lpstr>
      <vt:lpstr>MTS的优缺点</vt:lpstr>
      <vt:lpstr>Truncate分区表的问题</vt:lpstr>
      <vt:lpstr>Cache Buffer Chain</vt:lpstr>
      <vt:lpstr>Library Cache Pin</vt:lpstr>
      <vt:lpstr>DMT表空间的ST enqueue</vt:lpstr>
      <vt:lpstr>分区上的统计信息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OLTP数据库性能优化</dc:title>
  <dc:creator>eagle</dc:creator>
  <cp:lastModifiedBy>eagle</cp:lastModifiedBy>
  <cp:revision>178</cp:revision>
  <dcterms:created xsi:type="dcterms:W3CDTF">2006-08-16T00:00:00Z</dcterms:created>
  <dcterms:modified xsi:type="dcterms:W3CDTF">2010-06-18T05:22:42Z</dcterms:modified>
</cp:coreProperties>
</file>