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24" r:id="rId4"/>
    <p:sldId id="257" r:id="rId5"/>
    <p:sldId id="361" r:id="rId6"/>
    <p:sldId id="259" r:id="rId7"/>
    <p:sldId id="270" r:id="rId8"/>
    <p:sldId id="323" r:id="rId9"/>
    <p:sldId id="325" r:id="rId10"/>
    <p:sldId id="260" r:id="rId11"/>
    <p:sldId id="363" r:id="rId12"/>
    <p:sldId id="261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59" r:id="rId21"/>
    <p:sldId id="460" r:id="rId22"/>
    <p:sldId id="461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1" r:id="rId38"/>
    <p:sldId id="440" r:id="rId39"/>
    <p:sldId id="442" r:id="rId40"/>
    <p:sldId id="444" r:id="rId41"/>
    <p:sldId id="443" r:id="rId42"/>
    <p:sldId id="446" r:id="rId43"/>
    <p:sldId id="445" r:id="rId44"/>
    <p:sldId id="447" r:id="rId45"/>
    <p:sldId id="448" r:id="rId46"/>
    <p:sldId id="449" r:id="rId47"/>
    <p:sldId id="450" r:id="rId48"/>
    <p:sldId id="458" r:id="rId49"/>
    <p:sldId id="451" r:id="rId50"/>
    <p:sldId id="284" r:id="rId51"/>
    <p:sldId id="285" r:id="rId52"/>
    <p:sldId id="314" r:id="rId53"/>
    <p:sldId id="287" r:id="rId54"/>
    <p:sldId id="452" r:id="rId55"/>
    <p:sldId id="453" r:id="rId56"/>
    <p:sldId id="454" r:id="rId57"/>
    <p:sldId id="457" r:id="rId58"/>
    <p:sldId id="456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  <p:sldId id="472" r:id="rId70"/>
    <p:sldId id="473" r:id="rId71"/>
    <p:sldId id="474" r:id="rId72"/>
    <p:sldId id="288" r:id="rId73"/>
    <p:sldId id="318" r:id="rId74"/>
    <p:sldId id="290" r:id="rId75"/>
    <p:sldId id="292" r:id="rId76"/>
    <p:sldId id="293" r:id="rId77"/>
    <p:sldId id="294" r:id="rId78"/>
    <p:sldId id="295" r:id="rId79"/>
    <p:sldId id="296" r:id="rId80"/>
    <p:sldId id="297" r:id="rId81"/>
    <p:sldId id="298" r:id="rId82"/>
    <p:sldId id="299" r:id="rId83"/>
    <p:sldId id="301" r:id="rId84"/>
    <p:sldId id="302" r:id="rId85"/>
    <p:sldId id="303" r:id="rId86"/>
    <p:sldId id="300" r:id="rId87"/>
    <p:sldId id="455" r:id="rId88"/>
    <p:sldId id="364" r:id="rId89"/>
    <p:sldId id="365" r:id="rId90"/>
    <p:sldId id="366" r:id="rId91"/>
    <p:sldId id="417" r:id="rId92"/>
    <p:sldId id="367" r:id="rId93"/>
    <p:sldId id="368" r:id="rId94"/>
    <p:sldId id="369" r:id="rId95"/>
    <p:sldId id="372" r:id="rId96"/>
    <p:sldId id="379" r:id="rId97"/>
    <p:sldId id="381" r:id="rId98"/>
    <p:sldId id="382" r:id="rId99"/>
    <p:sldId id="386" r:id="rId100"/>
    <p:sldId id="391" r:id="rId101"/>
    <p:sldId id="395" r:id="rId102"/>
    <p:sldId id="397" r:id="rId103"/>
    <p:sldId id="398" r:id="rId104"/>
    <p:sldId id="400" r:id="rId105"/>
    <p:sldId id="401" r:id="rId106"/>
    <p:sldId id="403" r:id="rId107"/>
    <p:sldId id="404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315" r:id="rId1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85B62-1B79-435E-80C5-FE955F21748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DC5400-A349-4268-84C8-F106BB93B67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、评估现状</a:t>
          </a:r>
          <a:endParaRPr lang="zh-CN" altLang="en-US" dirty="0"/>
        </a:p>
      </dgm:t>
    </dgm:pt>
    <dgm:pt modelId="{6152F7F9-B0F0-4E42-9342-72BD15A7665E}" type="parTrans" cxnId="{CE20DB23-0F60-499A-8102-E2354EDF51A5}">
      <dgm:prSet/>
      <dgm:spPr/>
      <dgm:t>
        <a:bodyPr/>
        <a:lstStyle/>
        <a:p>
          <a:endParaRPr lang="zh-CN" altLang="en-US"/>
        </a:p>
      </dgm:t>
    </dgm:pt>
    <dgm:pt modelId="{FF0BDBFB-5B69-4C3C-AD9B-1E99E2EE9EFC}" type="sibTrans" cxnId="{CE20DB23-0F60-499A-8102-E2354EDF51A5}">
      <dgm:prSet/>
      <dgm:spPr/>
      <dgm:t>
        <a:bodyPr/>
        <a:lstStyle/>
        <a:p>
          <a:endParaRPr lang="zh-CN" altLang="en-US"/>
        </a:p>
      </dgm:t>
    </dgm:pt>
    <dgm:pt modelId="{65C01819-5E30-4AF9-BA6F-0C5F1A660B9A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、设定目标</a:t>
          </a:r>
          <a:endParaRPr lang="zh-CN" altLang="en-US" dirty="0"/>
        </a:p>
      </dgm:t>
    </dgm:pt>
    <dgm:pt modelId="{BE5DDDDB-E542-4784-898F-954CC7F1B813}" type="parTrans" cxnId="{3EF12938-EE3C-4FBD-8675-400BBA8A94EA}">
      <dgm:prSet/>
      <dgm:spPr/>
      <dgm:t>
        <a:bodyPr/>
        <a:lstStyle/>
        <a:p>
          <a:endParaRPr lang="zh-CN" altLang="en-US"/>
        </a:p>
      </dgm:t>
    </dgm:pt>
    <dgm:pt modelId="{22B5E89A-1C3A-47FD-AFCA-CBA06CB0EA3D}" type="sibTrans" cxnId="{3EF12938-EE3C-4FBD-8675-400BBA8A94EA}">
      <dgm:prSet/>
      <dgm:spPr/>
      <dgm:t>
        <a:bodyPr/>
        <a:lstStyle/>
        <a:p>
          <a:endParaRPr lang="zh-CN" altLang="en-US"/>
        </a:p>
      </dgm:t>
    </dgm:pt>
    <dgm:pt modelId="{33E1AE8B-FB2D-4842-A302-1CAF3B9D59F6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、尝试调优</a:t>
          </a:r>
          <a:endParaRPr lang="zh-CN" altLang="en-US" dirty="0"/>
        </a:p>
      </dgm:t>
    </dgm:pt>
    <dgm:pt modelId="{B74290F1-07F8-4379-A202-D3AD2F665D3D}" type="parTrans" cxnId="{0637815D-5858-46CA-8C61-F39E554D341D}">
      <dgm:prSet/>
      <dgm:spPr/>
      <dgm:t>
        <a:bodyPr/>
        <a:lstStyle/>
        <a:p>
          <a:endParaRPr lang="zh-CN" altLang="en-US"/>
        </a:p>
      </dgm:t>
    </dgm:pt>
    <dgm:pt modelId="{DFE20621-D098-4CAA-A807-F2EE8EB70677}" type="sibTrans" cxnId="{0637815D-5858-46CA-8C61-F39E554D341D}">
      <dgm:prSet/>
      <dgm:spPr/>
      <dgm:t>
        <a:bodyPr/>
        <a:lstStyle/>
        <a:p>
          <a:endParaRPr lang="zh-CN" altLang="en-US"/>
        </a:p>
      </dgm:t>
    </dgm:pt>
    <dgm:pt modelId="{FCF1F9D7-9D74-4C78-9684-3A44DCC9FA8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、衡量调优</a:t>
          </a:r>
          <a:endParaRPr lang="zh-CN" altLang="en-US" dirty="0"/>
        </a:p>
      </dgm:t>
    </dgm:pt>
    <dgm:pt modelId="{2D5A8776-E99A-4C7B-9DF6-EF8F35C0BE0C}" type="parTrans" cxnId="{AC1FE64C-0B47-47B2-A1E6-7BCF1A1BF7D4}">
      <dgm:prSet/>
      <dgm:spPr/>
      <dgm:t>
        <a:bodyPr/>
        <a:lstStyle/>
        <a:p>
          <a:endParaRPr lang="zh-CN" altLang="en-US"/>
        </a:p>
      </dgm:t>
    </dgm:pt>
    <dgm:pt modelId="{D09594DF-6D0E-4F33-871E-E138DFB0C852}" type="sibTrans" cxnId="{AC1FE64C-0B47-47B2-A1E6-7BCF1A1BF7D4}">
      <dgm:prSet/>
      <dgm:spPr/>
      <dgm:t>
        <a:bodyPr/>
        <a:lstStyle/>
        <a:p>
          <a:endParaRPr lang="zh-CN" altLang="en-US"/>
        </a:p>
      </dgm:t>
    </dgm:pt>
    <dgm:pt modelId="{82E54176-5AE2-46E1-A36D-76EB7D4698EA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、细微调整</a:t>
          </a:r>
          <a:endParaRPr lang="zh-CN" altLang="en-US" dirty="0"/>
        </a:p>
      </dgm:t>
    </dgm:pt>
    <dgm:pt modelId="{E3481E3E-8B1D-4B29-8E9A-F77A3877246D}" type="parTrans" cxnId="{F1876DE7-2777-49E6-B0A7-0F4EABF05DAC}">
      <dgm:prSet/>
      <dgm:spPr/>
      <dgm:t>
        <a:bodyPr/>
        <a:lstStyle/>
        <a:p>
          <a:endParaRPr lang="zh-CN" altLang="en-US"/>
        </a:p>
      </dgm:t>
    </dgm:pt>
    <dgm:pt modelId="{8553BCB4-20EB-49DE-9DDD-F402E5D44489}" type="sibTrans" cxnId="{F1876DE7-2777-49E6-B0A7-0F4EABF05DAC}">
      <dgm:prSet/>
      <dgm:spPr/>
      <dgm:t>
        <a:bodyPr/>
        <a:lstStyle/>
        <a:p>
          <a:endParaRPr lang="zh-CN" altLang="en-US"/>
        </a:p>
      </dgm:t>
    </dgm:pt>
    <dgm:pt modelId="{24603E1F-F42F-4F76-8F15-246EEB0BFB03}" type="pres">
      <dgm:prSet presAssocID="{3C785B62-1B79-435E-80C5-FE955F2174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EEF682-0579-4C97-B78C-B10F98676C6D}" type="pres">
      <dgm:prSet presAssocID="{3C785B62-1B79-435E-80C5-FE955F217487}" presName="cycle" presStyleCnt="0"/>
      <dgm:spPr/>
    </dgm:pt>
    <dgm:pt modelId="{D0B1E55C-F4F6-4BD9-836A-46F322D9D760}" type="pres">
      <dgm:prSet presAssocID="{DEDC5400-A349-4268-84C8-F106BB93B67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DACA4-A716-46F6-B760-D73CE1B838D5}" type="pres">
      <dgm:prSet presAssocID="{FF0BDBFB-5B69-4C3C-AD9B-1E99E2EE9EFC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35C3C9EC-C522-450E-B979-21FBA82657EB}" type="pres">
      <dgm:prSet presAssocID="{65C01819-5E30-4AF9-BA6F-0C5F1A660B9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C9EF4-48C0-4F90-A6E2-09C6C1A03E24}" type="pres">
      <dgm:prSet presAssocID="{33E1AE8B-FB2D-4842-A302-1CAF3B9D59F6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FFF0E-85C8-4FD6-BDF0-BCB6B24DC00A}" type="pres">
      <dgm:prSet presAssocID="{FCF1F9D7-9D74-4C78-9684-3A44DCC9FA86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442F3-4EB6-4FAD-B734-939AB57EA4D2}" type="pres">
      <dgm:prSet presAssocID="{82E54176-5AE2-46E1-A36D-76EB7D4698E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876DE7-2777-49E6-B0A7-0F4EABF05DAC}" srcId="{3C785B62-1B79-435E-80C5-FE955F217487}" destId="{82E54176-5AE2-46E1-A36D-76EB7D4698EA}" srcOrd="4" destOrd="0" parTransId="{E3481E3E-8B1D-4B29-8E9A-F77A3877246D}" sibTransId="{8553BCB4-20EB-49DE-9DDD-F402E5D44489}"/>
    <dgm:cxn modelId="{F19470C8-0A0A-4106-8113-96D4392F698B}" type="presOf" srcId="{DEDC5400-A349-4268-84C8-F106BB93B67F}" destId="{D0B1E55C-F4F6-4BD9-836A-46F322D9D760}" srcOrd="0" destOrd="0" presId="urn:microsoft.com/office/officeart/2005/8/layout/cycle3"/>
    <dgm:cxn modelId="{7C5B6B18-1BD1-47CE-9153-C3BE5018C278}" type="presOf" srcId="{33E1AE8B-FB2D-4842-A302-1CAF3B9D59F6}" destId="{271C9EF4-48C0-4F90-A6E2-09C6C1A03E24}" srcOrd="0" destOrd="0" presId="urn:microsoft.com/office/officeart/2005/8/layout/cycle3"/>
    <dgm:cxn modelId="{0BCF0E96-9670-43FD-A15E-8724A52D35BF}" type="presOf" srcId="{65C01819-5E30-4AF9-BA6F-0C5F1A660B9A}" destId="{35C3C9EC-C522-450E-B979-21FBA82657EB}" srcOrd="0" destOrd="0" presId="urn:microsoft.com/office/officeart/2005/8/layout/cycle3"/>
    <dgm:cxn modelId="{924CD85D-65A5-437D-BA37-A51A4ED75890}" type="presOf" srcId="{FCF1F9D7-9D74-4C78-9684-3A44DCC9FA86}" destId="{4A3FFF0E-85C8-4FD6-BDF0-BCB6B24DC00A}" srcOrd="0" destOrd="0" presId="urn:microsoft.com/office/officeart/2005/8/layout/cycle3"/>
    <dgm:cxn modelId="{AC1FE64C-0B47-47B2-A1E6-7BCF1A1BF7D4}" srcId="{3C785B62-1B79-435E-80C5-FE955F217487}" destId="{FCF1F9D7-9D74-4C78-9684-3A44DCC9FA86}" srcOrd="3" destOrd="0" parTransId="{2D5A8776-E99A-4C7B-9DF6-EF8F35C0BE0C}" sibTransId="{D09594DF-6D0E-4F33-871E-E138DFB0C852}"/>
    <dgm:cxn modelId="{0637815D-5858-46CA-8C61-F39E554D341D}" srcId="{3C785B62-1B79-435E-80C5-FE955F217487}" destId="{33E1AE8B-FB2D-4842-A302-1CAF3B9D59F6}" srcOrd="2" destOrd="0" parTransId="{B74290F1-07F8-4379-A202-D3AD2F665D3D}" sibTransId="{DFE20621-D098-4CAA-A807-F2EE8EB70677}"/>
    <dgm:cxn modelId="{CE20DB23-0F60-499A-8102-E2354EDF51A5}" srcId="{3C785B62-1B79-435E-80C5-FE955F217487}" destId="{DEDC5400-A349-4268-84C8-F106BB93B67F}" srcOrd="0" destOrd="0" parTransId="{6152F7F9-B0F0-4E42-9342-72BD15A7665E}" sibTransId="{FF0BDBFB-5B69-4C3C-AD9B-1E99E2EE9EFC}"/>
    <dgm:cxn modelId="{9A0C88D5-5801-45B4-9039-027D8DE36715}" type="presOf" srcId="{82E54176-5AE2-46E1-A36D-76EB7D4698EA}" destId="{9FF442F3-4EB6-4FAD-B734-939AB57EA4D2}" srcOrd="0" destOrd="0" presId="urn:microsoft.com/office/officeart/2005/8/layout/cycle3"/>
    <dgm:cxn modelId="{2AEE1C55-B0B0-4A93-95B6-265641FB0D76}" type="presOf" srcId="{FF0BDBFB-5B69-4C3C-AD9B-1E99E2EE9EFC}" destId="{406DACA4-A716-46F6-B760-D73CE1B838D5}" srcOrd="0" destOrd="0" presId="urn:microsoft.com/office/officeart/2005/8/layout/cycle3"/>
    <dgm:cxn modelId="{A8DE15CF-DDFD-4E88-9EC5-88270C4BAE80}" type="presOf" srcId="{3C785B62-1B79-435E-80C5-FE955F217487}" destId="{24603E1F-F42F-4F76-8F15-246EEB0BFB03}" srcOrd="0" destOrd="0" presId="urn:microsoft.com/office/officeart/2005/8/layout/cycle3"/>
    <dgm:cxn modelId="{3EF12938-EE3C-4FBD-8675-400BBA8A94EA}" srcId="{3C785B62-1B79-435E-80C5-FE955F217487}" destId="{65C01819-5E30-4AF9-BA6F-0C5F1A660B9A}" srcOrd="1" destOrd="0" parTransId="{BE5DDDDB-E542-4784-898F-954CC7F1B813}" sibTransId="{22B5E89A-1C3A-47FD-AFCA-CBA06CB0EA3D}"/>
    <dgm:cxn modelId="{C9C50505-D002-41B1-AA6A-83BEE60C9F44}" type="presParOf" srcId="{24603E1F-F42F-4F76-8F15-246EEB0BFB03}" destId="{4FEEF682-0579-4C97-B78C-B10F98676C6D}" srcOrd="0" destOrd="0" presId="urn:microsoft.com/office/officeart/2005/8/layout/cycle3"/>
    <dgm:cxn modelId="{68F02023-636F-4D2A-A0BC-569F12C5D54E}" type="presParOf" srcId="{4FEEF682-0579-4C97-B78C-B10F98676C6D}" destId="{D0B1E55C-F4F6-4BD9-836A-46F322D9D760}" srcOrd="0" destOrd="0" presId="urn:microsoft.com/office/officeart/2005/8/layout/cycle3"/>
    <dgm:cxn modelId="{E42C0145-5398-4478-8F5F-BC115CD001E5}" type="presParOf" srcId="{4FEEF682-0579-4C97-B78C-B10F98676C6D}" destId="{406DACA4-A716-46F6-B760-D73CE1B838D5}" srcOrd="1" destOrd="0" presId="urn:microsoft.com/office/officeart/2005/8/layout/cycle3"/>
    <dgm:cxn modelId="{D0761153-ADED-4349-9AA3-961E6612177F}" type="presParOf" srcId="{4FEEF682-0579-4C97-B78C-B10F98676C6D}" destId="{35C3C9EC-C522-450E-B979-21FBA82657EB}" srcOrd="2" destOrd="0" presId="urn:microsoft.com/office/officeart/2005/8/layout/cycle3"/>
    <dgm:cxn modelId="{97A019E1-BE55-49A5-8DE3-AABFBC572BB5}" type="presParOf" srcId="{4FEEF682-0579-4C97-B78C-B10F98676C6D}" destId="{271C9EF4-48C0-4F90-A6E2-09C6C1A03E24}" srcOrd="3" destOrd="0" presId="urn:microsoft.com/office/officeart/2005/8/layout/cycle3"/>
    <dgm:cxn modelId="{B5B6C9F1-7244-4CDE-B776-D6FBD5238B4F}" type="presParOf" srcId="{4FEEF682-0579-4C97-B78C-B10F98676C6D}" destId="{4A3FFF0E-85C8-4FD6-BDF0-BCB6B24DC00A}" srcOrd="4" destOrd="0" presId="urn:microsoft.com/office/officeart/2005/8/layout/cycle3"/>
    <dgm:cxn modelId="{8641CE32-56B7-4973-B6BC-B2A764EF948F}" type="presParOf" srcId="{4FEEF682-0579-4C97-B78C-B10F98676C6D}" destId="{9FF442F3-4EB6-4FAD-B734-939AB57EA4D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DACA4-A716-46F6-B760-D73CE1B838D5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1E55C-F4F6-4BD9-836A-46F322D9D760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</a:t>
          </a:r>
          <a:r>
            <a:rPr lang="zh-CN" altLang="en-US" sz="2200" kern="1200" dirty="0" smtClean="0"/>
            <a:t>、评估现状</a:t>
          </a:r>
          <a:endParaRPr lang="zh-CN" altLang="en-US" sz="2200" kern="1200" dirty="0"/>
        </a:p>
      </dsp:txBody>
      <dsp:txXfrm>
        <a:off x="2114847" y="1515"/>
        <a:ext cx="1866304" cy="933152"/>
      </dsp:txXfrm>
    </dsp:sp>
    <dsp:sp modelId="{35C3C9EC-C522-450E-B979-21FBA82657EB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</a:t>
          </a:r>
          <a:r>
            <a:rPr lang="zh-CN" altLang="en-US" sz="2200" kern="1200" dirty="0" smtClean="0"/>
            <a:t>、设定目标</a:t>
          </a:r>
          <a:endParaRPr lang="zh-CN" altLang="en-US" sz="2200" kern="1200" dirty="0"/>
        </a:p>
      </dsp:txBody>
      <dsp:txXfrm>
        <a:off x="3759238" y="1196235"/>
        <a:ext cx="1866304" cy="933152"/>
      </dsp:txXfrm>
    </dsp:sp>
    <dsp:sp modelId="{271C9EF4-48C0-4F90-A6E2-09C6C1A03E24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、尝试调优</a:t>
          </a:r>
          <a:endParaRPr lang="zh-CN" altLang="en-US" sz="2200" kern="1200" dirty="0"/>
        </a:p>
      </dsp:txBody>
      <dsp:txXfrm>
        <a:off x="3131137" y="3129332"/>
        <a:ext cx="1866304" cy="933152"/>
      </dsp:txXfrm>
    </dsp:sp>
    <dsp:sp modelId="{4A3FFF0E-85C8-4FD6-BDF0-BCB6B24DC00A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</a:t>
          </a:r>
          <a:r>
            <a:rPr lang="zh-CN" altLang="en-US" sz="2200" kern="1200" dirty="0" smtClean="0"/>
            <a:t>、衡量调优</a:t>
          </a:r>
          <a:endParaRPr lang="zh-CN" altLang="en-US" sz="2200" kern="1200" dirty="0"/>
        </a:p>
      </dsp:txBody>
      <dsp:txXfrm>
        <a:off x="1098558" y="3129332"/>
        <a:ext cx="1866304" cy="933152"/>
      </dsp:txXfrm>
    </dsp:sp>
    <dsp:sp modelId="{9FF442F3-4EB6-4FAD-B734-939AB57EA4D2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5</a:t>
          </a:r>
          <a:r>
            <a:rPr lang="zh-CN" altLang="en-US" sz="2200" kern="1200" dirty="0" smtClean="0"/>
            <a:t>、细微调整</a:t>
          </a:r>
          <a:endParaRPr lang="zh-CN" altLang="en-US" sz="2200" kern="1200" dirty="0"/>
        </a:p>
      </dsp:txBody>
      <dsp:txXfrm>
        <a:off x="470456" y="1196235"/>
        <a:ext cx="1866304" cy="933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00042"/>
            <a:ext cx="8183880" cy="76580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55626"/>
            <a:ext cx="8183880" cy="433082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9CC1D5E-C214-4F24-986D-B5B6522EF1C1}" type="datetimeFigureOut">
              <a:rPr lang="zh-CN" altLang="en-US" smtClean="0"/>
              <a:pPr/>
              <a:t>2010/6/8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97F626-38F4-495E-9BBD-1E9EE3B8D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tonydeng/jvm" TargetMode="External"/><Relationship Id="rId3" Type="http://schemas.openxmlformats.org/officeDocument/2006/relationships/hyperlink" Target="http://blogs.sun.com/jonthecollector/entry/our_collectors" TargetMode="External"/><Relationship Id="rId7" Type="http://schemas.openxmlformats.org/officeDocument/2006/relationships/hyperlink" Target="http://java.sun.com/j2se/reference/whitepapers/memorymanagement_whitepaper.pdf&amp;pli=1" TargetMode="External"/><Relationship Id="rId2" Type="http://schemas.openxmlformats.org/officeDocument/2006/relationships/hyperlink" Target="http://goo.gl/2lh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technologies/hotspot/gc/gc_tuning_6.html" TargetMode="External"/><Relationship Id="rId5" Type="http://schemas.openxmlformats.org/officeDocument/2006/relationships/hyperlink" Target="http://blogs.sun.com/jonthecollector/entry/why_now" TargetMode="External"/><Relationship Id="rId4" Type="http://schemas.openxmlformats.org/officeDocument/2006/relationships/hyperlink" Target="http://labs.oracle.com/techrep/2000/smli_tr-2000-88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bugs.sun.com/bugdatabase/view_bug.do?bug_id=691963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n.com/bigadmin/content/submitted/cms_gc_logs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goo.gl/HrU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at/" TargetMode="External"/><Relationship Id="rId2" Type="http://schemas.openxmlformats.org/officeDocument/2006/relationships/hyperlink" Target="http://goo.gl/Jng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histo.dev.java.net/" TargetMode="External"/><Relationship Id="rId2" Type="http://schemas.openxmlformats.org/officeDocument/2006/relationships/hyperlink" Target="code.google.com/p/gclogview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Sun </a:t>
            </a:r>
            <a:r>
              <a:rPr lang="en-US" altLang="zh-CN" dirty="0" smtClean="0"/>
              <a:t>JDK 1.6 GC</a:t>
            </a:r>
            <a:br>
              <a:rPr lang="en-US" altLang="zh-CN" dirty="0" smtClean="0"/>
            </a:br>
            <a:r>
              <a:rPr lang="zh-CN" altLang="en-US" sz="3200" dirty="0" smtClean="0"/>
              <a:t>（</a:t>
            </a:r>
            <a:r>
              <a:rPr lang="en-US" altLang="zh-CN" sz="3200" dirty="0" smtClean="0"/>
              <a:t>Garbage Collector</a:t>
            </a:r>
            <a:r>
              <a:rPr lang="zh-CN" altLang="en-US" sz="3200" dirty="0" smtClean="0"/>
              <a:t>） 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24416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http://bluedavy.com</a:t>
            </a:r>
          </a:p>
          <a:p>
            <a:r>
              <a:rPr lang="en-US" altLang="zh-CN" dirty="0" smtClean="0"/>
              <a:t>2010-05-13 V0.2</a:t>
            </a:r>
          </a:p>
          <a:p>
            <a:r>
              <a:rPr lang="en-US" altLang="zh-CN" dirty="0" smtClean="0"/>
              <a:t> 2010-05-19 V0.5</a:t>
            </a:r>
          </a:p>
          <a:p>
            <a:r>
              <a:rPr lang="en-US" altLang="zh-CN" dirty="0" smtClean="0"/>
              <a:t>2010-06-01 V0.8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6000768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zh-CN" altLang="en-US" sz="1200" i="1" dirty="0" smtClean="0">
                <a:solidFill>
                  <a:schemeClr val="accent1">
                    <a:lumMod val="75000"/>
                  </a:schemeClr>
                </a:solidFill>
              </a:rPr>
              <a:t>中未特别强调的</a:t>
            </a:r>
            <a:r>
              <a:rPr lang="en-US" altLang="zh-CN" sz="1200" i="1" dirty="0" smtClean="0">
                <a:solidFill>
                  <a:schemeClr val="accent1">
                    <a:lumMod val="75000"/>
                  </a:schemeClr>
                </a:solidFill>
              </a:rPr>
              <a:t>JVM</a:t>
            </a:r>
            <a:r>
              <a:rPr lang="zh-CN" altLang="en-US" sz="1200" i="1" dirty="0" smtClean="0">
                <a:solidFill>
                  <a:schemeClr val="accent1">
                    <a:lumMod val="75000"/>
                  </a:schemeClr>
                </a:solidFill>
              </a:rPr>
              <a:t>均指</a:t>
            </a:r>
            <a:r>
              <a:rPr lang="en-US" altLang="zh-CN" sz="1200" i="1" dirty="0" smtClean="0">
                <a:solidFill>
                  <a:schemeClr val="accent1">
                    <a:lumMod val="75000"/>
                  </a:schemeClr>
                </a:solidFill>
              </a:rPr>
              <a:t>Sun </a:t>
            </a:r>
            <a:r>
              <a:rPr lang="en-US" altLang="zh-CN" sz="1200" i="1" dirty="0" smtClean="0">
                <a:solidFill>
                  <a:schemeClr val="accent1">
                    <a:lumMod val="75000"/>
                  </a:schemeClr>
                </a:solidFill>
              </a:rPr>
              <a:t>JDK </a:t>
            </a:r>
            <a:r>
              <a:rPr lang="en-US" altLang="zh-CN" sz="1200" i="1" dirty="0" smtClean="0">
                <a:solidFill>
                  <a:schemeClr val="accent1">
                    <a:lumMod val="75000"/>
                  </a:schemeClr>
                </a:solidFill>
              </a:rPr>
              <a:t>1.6.0</a:t>
            </a:r>
            <a:endParaRPr lang="zh-CN" alt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1538" y="3071810"/>
            <a:ext cx="200026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Eden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802" y="3071810"/>
            <a:ext cx="1000132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S0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071934" y="3071810"/>
            <a:ext cx="1000132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72066" y="3071810"/>
            <a:ext cx="300039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Old Generation</a:t>
            </a:r>
            <a:endParaRPr lang="zh-CN" altLang="en-US" sz="2400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2893207" y="892951"/>
            <a:ext cx="357190" cy="400052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76865" y="2357430"/>
            <a:ext cx="2230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New Generation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3174" y="857232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JVM</a:t>
            </a:r>
            <a:r>
              <a:rPr lang="zh-CN" altLang="en-US" sz="4000" b="1" dirty="0" smtClean="0"/>
              <a:t>堆：分代</a:t>
            </a:r>
            <a:endParaRPr lang="zh-CN" altLang="en-US" sz="4000" b="1" dirty="0"/>
          </a:p>
        </p:txBody>
      </p:sp>
      <p:sp>
        <p:nvSpPr>
          <p:cNvPr id="14" name="爆炸形 1 13"/>
          <p:cNvSpPr/>
          <p:nvPr/>
        </p:nvSpPr>
        <p:spPr>
          <a:xfrm>
            <a:off x="1643042" y="3500438"/>
            <a:ext cx="3143272" cy="71438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XX:SurvivorRatio</a:t>
            </a:r>
            <a:endParaRPr lang="zh-CN" altLang="en-US" sz="1200" dirty="0"/>
          </a:p>
        </p:txBody>
      </p:sp>
      <p:sp>
        <p:nvSpPr>
          <p:cNvPr id="15" name="爆炸形 1 14"/>
          <p:cNvSpPr/>
          <p:nvPr/>
        </p:nvSpPr>
        <p:spPr>
          <a:xfrm>
            <a:off x="928662" y="2295516"/>
            <a:ext cx="1357322" cy="71438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Xmn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5000636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备注：通常将对新生代进行的回收称为</a:t>
            </a:r>
            <a:r>
              <a:rPr lang="en-US" altLang="zh-CN" sz="1200" dirty="0" smtClean="0"/>
              <a:t>Minor GC</a:t>
            </a:r>
            <a:r>
              <a:rPr lang="zh-CN" altLang="en-US" sz="1200" dirty="0" smtClean="0"/>
              <a:t>；对旧生代进行的回收称为</a:t>
            </a:r>
            <a:r>
              <a:rPr lang="en-US" altLang="zh-CN" sz="1200" dirty="0" smtClean="0"/>
              <a:t>Major GC</a:t>
            </a:r>
            <a:r>
              <a:rPr lang="zh-CN" altLang="en-US" sz="1200" dirty="0" smtClean="0"/>
              <a:t>，但由于</a:t>
            </a:r>
            <a:endParaRPr lang="en-US" altLang="zh-CN" sz="1200" dirty="0" smtClean="0"/>
          </a:p>
          <a:p>
            <a:r>
              <a:rPr lang="en-US" altLang="zh-CN" sz="1200" dirty="0" smtClean="0"/>
              <a:t>Major GC</a:t>
            </a:r>
            <a:r>
              <a:rPr lang="zh-CN" altLang="en-US" sz="1200" dirty="0" smtClean="0"/>
              <a:t>除并发</a:t>
            </a:r>
            <a:r>
              <a:rPr lang="en-US" altLang="zh-CN" sz="1200" dirty="0" smtClean="0"/>
              <a:t>GC</a:t>
            </a:r>
            <a:r>
              <a:rPr lang="zh-CN" altLang="en-US" sz="1200" dirty="0" smtClean="0"/>
              <a:t>外均需对整个堆进行扫描和回收，因此又称为</a:t>
            </a:r>
            <a:r>
              <a:rPr lang="en-US" altLang="zh-CN" sz="1200" dirty="0" smtClean="0"/>
              <a:t>Full GC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2918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405015"/>
            <a:ext cx="734803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完整内存回收策略</a:t>
            </a:r>
            <a:endParaRPr lang="en-US" altLang="zh-CN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1</a:t>
            </a:r>
            <a:r>
              <a:rPr lang="zh-CN" altLang="en-US" sz="1400" dirty="0" smtClean="0"/>
              <a:t>、如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所执行的时间超过，直接结束；</a:t>
            </a:r>
          </a:p>
          <a:p>
            <a:pPr marL="342900" indent="-342900"/>
            <a:r>
              <a:rPr lang="en-US" altLang="zh-CN" sz="1400" dirty="0" smtClean="0"/>
              <a:t>2</a:t>
            </a:r>
            <a:r>
              <a:rPr lang="zh-CN" altLang="en-US" sz="1400" dirty="0" smtClean="0"/>
              <a:t>、先调用</a:t>
            </a:r>
            <a:r>
              <a:rPr lang="en-US" altLang="zh-CN" sz="1400" dirty="0" err="1" smtClean="0"/>
              <a:t>invoke_nopolicy</a:t>
            </a:r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2.1 </a:t>
            </a:r>
            <a:r>
              <a:rPr lang="zh-CN" altLang="en-US" sz="1400" dirty="0" smtClean="0"/>
              <a:t>先检查是不是要尝试</a:t>
            </a:r>
            <a:r>
              <a:rPr lang="en-US" altLang="zh-CN" sz="1400" dirty="0" smtClean="0"/>
              <a:t>scavenge</a:t>
            </a:r>
            <a:r>
              <a:rPr lang="zh-CN" altLang="en-US" sz="1400" dirty="0" smtClean="0"/>
              <a:t>；</a:t>
            </a:r>
          </a:p>
          <a:p>
            <a:pPr marL="342900" indent="-342900"/>
            <a:r>
              <a:rPr lang="zh-CN" altLang="en-US" sz="1400" dirty="0" smtClean="0"/>
              <a:t>      </a:t>
            </a:r>
            <a:r>
              <a:rPr lang="en-US" altLang="zh-CN" sz="1400" dirty="0" smtClean="0"/>
              <a:t>2.1.1 to space</a:t>
            </a:r>
            <a:r>
              <a:rPr lang="zh-CN" altLang="en-US" sz="1400" dirty="0" smtClean="0"/>
              <a:t>必须为空，如不为空，则返回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；</a:t>
            </a:r>
          </a:p>
          <a:p>
            <a:pPr marL="342900" indent="-342900"/>
            <a:r>
              <a:rPr lang="zh-CN" altLang="en-US" sz="1400" dirty="0" smtClean="0"/>
              <a:t>      </a:t>
            </a:r>
            <a:r>
              <a:rPr lang="en-US" altLang="zh-CN" sz="1400" dirty="0" smtClean="0"/>
              <a:t>2.1.2 </a:t>
            </a:r>
            <a:r>
              <a:rPr lang="zh-CN" altLang="en-US" sz="1400" dirty="0" smtClean="0"/>
              <a:t>获取之前所有</a:t>
            </a:r>
            <a:r>
              <a:rPr lang="en-US" altLang="zh-CN" sz="1400" dirty="0" smtClean="0"/>
              <a:t>minor 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晋级到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的平均大小，并对比目前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eden+from</a:t>
            </a:r>
            <a:r>
              <a:rPr lang="zh-CN" altLang="en-US" sz="1400" dirty="0" smtClean="0"/>
              <a:t>已使用的大小，取更小的一个值，如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剩余空间</a:t>
            </a:r>
          </a:p>
          <a:p>
            <a:pPr marL="342900" indent="-342900"/>
            <a:r>
              <a:rPr lang="zh-CN" altLang="en-US" sz="1400" dirty="0" smtClean="0"/>
              <a:t>              小于此值，则返回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，如大于则返回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；</a:t>
            </a:r>
          </a:p>
          <a:p>
            <a:pPr marL="342900" indent="-342900"/>
            <a:r>
              <a:rPr lang="zh-CN" altLang="en-US" sz="1400" dirty="0" smtClean="0"/>
              <a:t>   </a:t>
            </a:r>
            <a:r>
              <a:rPr lang="en-US" altLang="zh-CN" sz="1400" dirty="0" smtClean="0"/>
              <a:t>2.2 </a:t>
            </a:r>
            <a:r>
              <a:rPr lang="zh-CN" altLang="en-US" sz="1400" dirty="0" smtClean="0"/>
              <a:t>如不需要尝试</a:t>
            </a:r>
            <a:r>
              <a:rPr lang="en-US" altLang="zh-CN" sz="1400" dirty="0" smtClean="0"/>
              <a:t>scavenge</a:t>
            </a:r>
            <a:r>
              <a:rPr lang="zh-CN" altLang="en-US" sz="1400" dirty="0" smtClean="0"/>
              <a:t>，则返回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，否则继续；</a:t>
            </a:r>
          </a:p>
          <a:p>
            <a:pPr marL="342900" indent="-342900"/>
            <a:r>
              <a:rPr lang="zh-CN" altLang="en-US" sz="1400" dirty="0" smtClean="0"/>
              <a:t>   </a:t>
            </a:r>
            <a:r>
              <a:rPr lang="en-US" altLang="zh-CN" sz="1400" dirty="0" smtClean="0"/>
              <a:t>2.3 </a:t>
            </a:r>
            <a:r>
              <a:rPr lang="zh-CN" altLang="en-US" sz="1400" dirty="0" smtClean="0"/>
              <a:t>多线程扫描活的对象，并基于</a:t>
            </a:r>
            <a:r>
              <a:rPr lang="en-US" altLang="zh-CN" sz="1400" dirty="0" smtClean="0"/>
              <a:t>copying</a:t>
            </a:r>
            <a:r>
              <a:rPr lang="zh-CN" altLang="en-US" sz="1400" dirty="0" smtClean="0"/>
              <a:t>算法回收，回收时相应的晋升对象到旧生代；</a:t>
            </a:r>
          </a:p>
          <a:p>
            <a:pPr marL="342900" indent="-342900"/>
            <a:r>
              <a:rPr lang="zh-CN" altLang="en-US" sz="1400" dirty="0" smtClean="0"/>
              <a:t>   </a:t>
            </a:r>
            <a:r>
              <a:rPr lang="en-US" altLang="zh-CN" sz="1400" dirty="0" smtClean="0"/>
              <a:t>2.4 </a:t>
            </a:r>
            <a:r>
              <a:rPr lang="zh-CN" altLang="en-US" sz="1400" dirty="0" smtClean="0"/>
              <a:t>如</a:t>
            </a:r>
            <a:r>
              <a:rPr lang="en-US" altLang="zh-CN" sz="1400" dirty="0" err="1" smtClean="0"/>
              <a:t>UseAdaptiveSizePolicy</a:t>
            </a:r>
            <a:r>
              <a:rPr lang="zh-CN" altLang="en-US" sz="1400" dirty="0" smtClean="0"/>
              <a:t>，那么重新计算</a:t>
            </a:r>
            <a:r>
              <a:rPr lang="en-US" altLang="zh-CN" sz="1400" dirty="0" smtClean="0"/>
              <a:t>to space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tenuringThreshold</a:t>
            </a:r>
            <a:r>
              <a:rPr lang="zh-CN" altLang="en-US" sz="1400" dirty="0" smtClean="0"/>
              <a:t>的值，并调整。</a:t>
            </a:r>
          </a:p>
          <a:p>
            <a:pPr marL="342900" indent="-342900"/>
            <a:r>
              <a:rPr lang="en-US" altLang="zh-CN" sz="1400" dirty="0" smtClean="0"/>
              <a:t>3</a:t>
            </a:r>
            <a:r>
              <a:rPr lang="zh-CN" altLang="en-US" sz="1400" dirty="0" smtClean="0"/>
              <a:t>、如</a:t>
            </a:r>
            <a:r>
              <a:rPr lang="en-US" altLang="zh-CN" sz="1400" dirty="0" err="1" smtClean="0"/>
              <a:t>invoke_nopolicy</a:t>
            </a:r>
            <a:r>
              <a:rPr lang="zh-CN" altLang="en-US" sz="1400" dirty="0" smtClean="0"/>
              <a:t>返回的是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，或之前所有</a:t>
            </a:r>
            <a:r>
              <a:rPr lang="en-US" altLang="zh-CN" sz="1400" dirty="0" smtClean="0"/>
              <a:t>minor 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晋级到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平均大小 </a:t>
            </a:r>
            <a:r>
              <a:rPr lang="en-US" altLang="zh-CN" sz="1400" dirty="0" smtClean="0"/>
              <a:t>&gt; </a:t>
            </a:r>
            <a:r>
              <a:rPr lang="zh-CN" altLang="en-US" sz="1400" dirty="0" smtClean="0"/>
              <a:t>旧生代的剩余空间，那么继续下面的步骤，否则结束；</a:t>
            </a:r>
          </a:p>
          <a:p>
            <a:pPr marL="342900" indent="-342900"/>
            <a:r>
              <a:rPr lang="en-US" altLang="zh-CN" sz="1400" dirty="0" smtClean="0"/>
              <a:t>4</a:t>
            </a:r>
            <a:r>
              <a:rPr lang="zh-CN" altLang="en-US" sz="1400" dirty="0" smtClean="0"/>
              <a:t>、如</a:t>
            </a:r>
            <a:r>
              <a:rPr lang="en-US" altLang="zh-CN" sz="1400" dirty="0" err="1" smtClean="0"/>
              <a:t>UseParallelOldGC</a:t>
            </a:r>
            <a:r>
              <a:rPr lang="zh-CN" altLang="en-US" sz="1400" dirty="0" smtClean="0"/>
              <a:t>，则执行</a:t>
            </a:r>
            <a:r>
              <a:rPr lang="en-US" altLang="zh-CN" sz="1400" dirty="0" err="1" smtClean="0"/>
              <a:t>PSParallelCompact</a:t>
            </a:r>
            <a:r>
              <a:rPr lang="zh-CN" altLang="en-US" sz="1400" dirty="0" smtClean="0"/>
              <a:t>，如不是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UseParallelOldGC</a:t>
            </a:r>
            <a:r>
              <a:rPr lang="zh-CN" altLang="en-US" sz="1400" dirty="0" smtClean="0"/>
              <a:t>，则执行</a:t>
            </a:r>
            <a:r>
              <a:rPr lang="en-US" altLang="zh-CN" sz="1400" dirty="0" err="1" smtClean="0"/>
              <a:t>PSMarkSweep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214414" y="2214554"/>
            <a:ext cx="6572296" cy="128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85852" y="2643182"/>
            <a:ext cx="1428760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串行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(Serial MSC)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805100" y="2643182"/>
            <a:ext cx="150019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 </a:t>
            </a:r>
            <a:r>
              <a:rPr lang="en-US" altLang="zh-CN" sz="1400" dirty="0" smtClean="0"/>
              <a:t>MSC GC</a:t>
            </a:r>
          </a:p>
          <a:p>
            <a:pPr algn="ctr"/>
            <a:r>
              <a:rPr lang="en-US" altLang="zh-CN" sz="1400" dirty="0" smtClean="0"/>
              <a:t>(Parallel MSC)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8992" y="2214554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旧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生代可用的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GC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5140" y="2643182"/>
            <a:ext cx="100013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并发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(CMS)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381499" y="2643182"/>
            <a:ext cx="22145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 </a:t>
            </a:r>
            <a:r>
              <a:rPr lang="en-US" altLang="zh-CN" sz="1400" dirty="0" smtClean="0"/>
              <a:t>Compacting GC</a:t>
            </a:r>
          </a:p>
          <a:p>
            <a:pPr algn="ctr"/>
            <a:r>
              <a:rPr lang="en-US" altLang="zh-CN" sz="1400" dirty="0" smtClean="0"/>
              <a:t>(Parallel Compacting)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3509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内存分配策略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、不支持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bump pointer</a:t>
            </a:r>
            <a:r>
              <a:rPr lang="zh-CN" altLang="en-US" dirty="0" smtClean="0"/>
              <a:t>的分配方式。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7148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359836"/>
            <a:ext cx="75697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内存回收策略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Mark Sweep Compact</a:t>
            </a:r>
            <a:r>
              <a:rPr lang="zh-CN" altLang="en-US" dirty="0" smtClean="0"/>
              <a:t>实现；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、如</a:t>
            </a:r>
            <a:r>
              <a:rPr lang="en-US" altLang="zh-CN" dirty="0" smtClean="0"/>
              <a:t>CollectGen0First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），则先执行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回收过程分为四个阶段完成：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、标记哪些对象是活的；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、计算新的地址；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、更新指针指向新的地址；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</a:t>
            </a:r>
            <a:r>
              <a:rPr lang="zh-CN" altLang="en-US" dirty="0" smtClean="0"/>
              <a:t>、将对象移到新的地址。</a:t>
            </a:r>
            <a:endParaRPr lang="zh-CN" altLang="en-US" sz="1200" dirty="0" smtClean="0"/>
          </a:p>
          <a:p>
            <a:pPr marL="342900" indent="-342900"/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98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并行</a:t>
            </a:r>
            <a:r>
              <a:rPr lang="en-US" altLang="zh-CN" sz="4000" b="1" dirty="0" smtClean="0"/>
              <a:t>MSC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7487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内存分配策略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、在旧生代上按照</a:t>
            </a:r>
            <a:r>
              <a:rPr lang="en-US" altLang="zh-CN" dirty="0" smtClean="0"/>
              <a:t>bump pointer</a:t>
            </a:r>
            <a:r>
              <a:rPr lang="zh-CN" altLang="en-US" dirty="0" smtClean="0"/>
              <a:t>机制进行分配；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、分配不了的情况下尝试等待几毫秒（通过以下参数设置）后再分配；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GCExpandToAllocateDelayMillis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0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、再分配不了就返回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98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并行</a:t>
            </a:r>
            <a:r>
              <a:rPr lang="en-US" altLang="zh-CN" sz="4000" b="1" dirty="0" smtClean="0"/>
              <a:t>MSC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4775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内存回收基于</a:t>
            </a:r>
            <a:r>
              <a:rPr lang="en-US" altLang="zh-CN" dirty="0" smtClean="0"/>
              <a:t>Mark Sweep Compact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四个阶段：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、标记活的对象；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、计算这些活的对象新的目标地址；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、更新指针指向新的地址；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</a:t>
            </a:r>
            <a:r>
              <a:rPr lang="zh-CN" altLang="en-US" dirty="0" smtClean="0"/>
              <a:t>、移动对象到新的地址。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20850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旧生代可用</a:t>
            </a:r>
            <a:r>
              <a:rPr lang="en-US" altLang="zh-CN" sz="3200" b="1" dirty="0" smtClean="0"/>
              <a:t>GC—</a:t>
            </a:r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Compacting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内存分配策略和并行</a:t>
            </a:r>
            <a:r>
              <a:rPr lang="en-US" altLang="zh-CN" dirty="0" smtClean="0"/>
              <a:t>MS</a:t>
            </a:r>
            <a:r>
              <a:rPr lang="zh-CN" altLang="en-US" dirty="0" smtClean="0"/>
              <a:t>相同。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90763"/>
            <a:ext cx="5219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786" y="720850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旧生代可用</a:t>
            </a:r>
            <a:r>
              <a:rPr lang="en-US" altLang="zh-CN" sz="3200" b="1" dirty="0" smtClean="0"/>
              <a:t>GC—</a:t>
            </a:r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Compacting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571612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内存回收基于</a:t>
            </a:r>
            <a:r>
              <a:rPr lang="en-US" altLang="zh-CN" dirty="0" smtClean="0"/>
              <a:t>Mark Compact</a:t>
            </a:r>
            <a:r>
              <a:rPr lang="zh-CN" altLang="en-US" dirty="0" smtClean="0"/>
              <a:t>实现，图示如下：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58057"/>
            <a:ext cx="7053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内存分配策略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、首先要拿到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锁；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、找到可以容纳下对象大小的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，然后分配；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、如目前正在</a:t>
            </a:r>
            <a:r>
              <a:rPr lang="en-US" altLang="zh-CN" dirty="0" smtClean="0"/>
              <a:t>marking</a:t>
            </a:r>
            <a:r>
              <a:rPr lang="zh-CN" altLang="en-US" dirty="0" smtClean="0"/>
              <a:t>阶段，那么将此新分配的对象标识为活的。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58057"/>
            <a:ext cx="77508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系统启动时在后台启动一个</a:t>
            </a:r>
            <a:r>
              <a:rPr lang="en-US" altLang="zh-CN" dirty="0" smtClean="0"/>
              <a:t>CMS</a:t>
            </a:r>
            <a:r>
              <a:rPr lang="zh-CN" altLang="en-US" dirty="0" smtClean="0"/>
              <a:t>线程，定时检查是否需要触发</a:t>
            </a:r>
            <a:r>
              <a:rPr lang="en-US" altLang="zh-CN" dirty="0" smtClean="0"/>
              <a:t>CMS GC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Mark-Sweep</a:t>
            </a:r>
            <a:r>
              <a:rPr lang="zh-CN" altLang="en-US" dirty="0" smtClean="0"/>
              <a:t>实现；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Initial Marking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Stop-the-world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Concurrent Marking</a:t>
            </a:r>
            <a:br>
              <a:rPr lang="en-US" altLang="zh-CN" dirty="0" smtClean="0"/>
            </a:br>
            <a:r>
              <a:rPr lang="en-US" altLang="zh-CN" dirty="0" err="1" smtClean="0"/>
              <a:t>PreClean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Sun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1.5</a:t>
            </a:r>
            <a:r>
              <a:rPr lang="zh-CN" altLang="en-US" dirty="0" smtClean="0"/>
              <a:t>后引入的优化步骤）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Final Marking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Stop-the-world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Concurrent Sweeping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79" y="1571612"/>
            <a:ext cx="4714875" cy="3457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58057"/>
            <a:ext cx="74815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Initial Marking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Stop-the-world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mark</a:t>
            </a:r>
            <a:r>
              <a:rPr lang="zh-CN" altLang="en-US" dirty="0" smtClean="0"/>
              <a:t>下</a:t>
            </a:r>
            <a:r>
              <a:rPr lang="en-US" altLang="zh-CN" dirty="0" smtClean="0"/>
              <a:t>root set</a:t>
            </a:r>
            <a:r>
              <a:rPr lang="zh-CN" altLang="en-US" dirty="0" smtClean="0"/>
              <a:t>直接引用的对象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Concurrent Marking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并发标识上面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出来的对象的引用；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Mod Union Table</a:t>
            </a:r>
            <a:br>
              <a:rPr lang="en-US" altLang="zh-CN" dirty="0" smtClean="0"/>
            </a:br>
            <a:r>
              <a:rPr lang="en-US" altLang="zh-CN" dirty="0" smtClean="0"/>
              <a:t>	Minor GC</a:t>
            </a:r>
            <a:r>
              <a:rPr lang="zh-CN" altLang="en-US" dirty="0" smtClean="0"/>
              <a:t>同时进行，有可能会导致旧生代引用的对象关系改变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Card Table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旧生代中的对象引用关系也有可能改变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58057"/>
            <a:ext cx="75777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 smtClean="0"/>
              <a:t>Preclean    </a:t>
            </a:r>
          </a:p>
          <a:p>
            <a:pPr marL="342900" indent="-342900"/>
            <a:r>
              <a:rPr lang="en-US" altLang="zh-CN" dirty="0" smtClean="0"/>
              <a:t>    	    </a:t>
            </a:r>
            <a:r>
              <a:rPr lang="zh-CN" altLang="en-US" dirty="0" smtClean="0"/>
              <a:t>重新扫描上一步过程中新创建的对象和引用关系改变了的对象的引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用关系；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此步什么时候执行，以及执行到什么时候再触发后续动作，取决于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两个值：</a:t>
            </a:r>
            <a:r>
              <a:rPr lang="en-US" altLang="zh-CN" dirty="0" smtClean="0"/>
              <a:t>-XX: </a:t>
            </a:r>
            <a:r>
              <a:rPr lang="en-US" altLang="zh-CN" dirty="0" err="1" smtClean="0"/>
              <a:t>CMSScheduleRemarkEdenSizeThreshold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-XX: </a:t>
            </a:r>
            <a:r>
              <a:rPr lang="en-US" altLang="zh-CN" dirty="0" err="1" smtClean="0"/>
              <a:t>CMSScheduleRemarkEdenPenetration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    </a:t>
            </a:r>
            <a:r>
              <a:rPr lang="zh-CN" altLang="en-US" dirty="0" smtClean="0"/>
              <a:t>第一个值默认为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，第二个值默认为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，代表着当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 space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使用超过</a:t>
            </a:r>
            <a:r>
              <a:rPr lang="en-US" altLang="zh-CN" dirty="0" smtClean="0"/>
              <a:t>2M</a:t>
            </a:r>
            <a:r>
              <a:rPr lang="zh-CN" altLang="en-US" dirty="0" smtClean="0"/>
              <a:t>时，执行此步，当使用超过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时，触发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上面这个步骤有些时候有可能会引发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，有对象需要在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空间，但由于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总是没执行，导致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空间不足，默认此步的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超时时间为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秒，可通过</a:t>
            </a:r>
            <a:r>
              <a:rPr lang="en-US" altLang="zh-CN" dirty="0" smtClean="0"/>
              <a:t>-XX: </a:t>
            </a:r>
            <a:r>
              <a:rPr lang="en-US" altLang="zh-CN" dirty="0" err="1" smtClean="0"/>
              <a:t>CMSMaxAbortablePrecleanTime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设置，单位为毫秒。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58057"/>
            <a:ext cx="732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dirty="0" smtClean="0"/>
              <a:t>Final  Marking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Stop-the-world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zh-CN" altLang="en-US" dirty="0" smtClean="0"/>
              <a:t>处理</a:t>
            </a:r>
            <a:r>
              <a:rPr lang="en-US" altLang="zh-CN" dirty="0" smtClean="0"/>
              <a:t>Mod Union 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Card Table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的对象，重新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altLang="zh-CN" dirty="0" smtClean="0"/>
              <a:t>Concurrent Sweeping</a:t>
            </a:r>
            <a:br>
              <a:rPr lang="en-US" altLang="zh-CN" dirty="0" smtClean="0"/>
            </a:br>
            <a:r>
              <a:rPr lang="zh-CN" altLang="en-US" dirty="0" smtClean="0"/>
              <a:t>并发回收。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0004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285860"/>
            <a:ext cx="76803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大部分时候和应用并发进行，因此只会造成很短的暂停时间；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浮动垃圾，没办法，</a:t>
            </a:r>
            <a:r>
              <a:rPr lang="en-US" altLang="zh-CN" dirty="0" smtClean="0"/>
              <a:t>so</a:t>
            </a:r>
            <a:r>
              <a:rPr lang="zh-CN" altLang="en-US" dirty="0" smtClean="0"/>
              <a:t>内存空间要稍微大一点；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内存碎片，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UseCMSCompactAtFullCollection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来解决；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争抢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，这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方式就这样；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多次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，所以总的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时间会比并行的长；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内存分配，</a:t>
            </a:r>
            <a:r>
              <a:rPr lang="en-US" altLang="zh-CN" dirty="0" smtClean="0"/>
              <a:t>free list</a:t>
            </a:r>
            <a:r>
              <a:rPr lang="zh-CN" altLang="en-US" dirty="0" smtClean="0"/>
              <a:t>方式，</a:t>
            </a:r>
            <a:r>
              <a:rPr lang="en-US" altLang="zh-CN" dirty="0" smtClean="0"/>
              <a:t>so</a:t>
            </a:r>
            <a:r>
              <a:rPr lang="zh-CN" altLang="en-US" dirty="0" smtClean="0"/>
              <a:t>性能稍差，对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会有一点影响；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和应用并发，有可能分配和回收同时，产生竞争，引入了锁，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优先。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0004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150017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浮动垃圾 产生于</a:t>
            </a:r>
            <a:r>
              <a:rPr lang="en-US" altLang="zh-CN" dirty="0" smtClean="0"/>
              <a:t>card table</a:t>
            </a:r>
          </a:p>
        </p:txBody>
      </p:sp>
      <p:pic>
        <p:nvPicPr>
          <p:cNvPr id="6" name="图片 5" descr="CM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39" y="2157422"/>
            <a:ext cx="45434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339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References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2"/>
              </a:rPr>
              <a:t>GC Tuning in the Hotspot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2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3"/>
              </a:rPr>
              <a:t>Our Collectors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3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4"/>
              </a:rPr>
              <a:t>CMS GC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4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5"/>
              </a:rPr>
              <a:t>why now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5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6"/>
              </a:rPr>
              <a:t>JDK </a:t>
            </a:r>
            <a:r>
              <a:rPr lang="en-US" altLang="zh-CN" dirty="0" smtClean="0">
                <a:hlinkClick r:id="rId6"/>
              </a:rPr>
              <a:t>6.0 </a:t>
            </a:r>
            <a:r>
              <a:rPr lang="en-US" altLang="zh-CN" dirty="0" err="1" smtClean="0">
                <a:hlinkClick r:id="rId6"/>
              </a:rPr>
              <a:t>gc</a:t>
            </a:r>
            <a:r>
              <a:rPr lang="en-US" altLang="zh-CN" dirty="0" smtClean="0">
                <a:hlinkClick r:id="rId6"/>
              </a:rPr>
              <a:t> tuning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6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7"/>
              </a:rPr>
              <a:t>memory management in hotspot whitepaper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7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8"/>
              </a:rPr>
              <a:t>JVM</a:t>
            </a:r>
            <a:r>
              <a:rPr lang="zh-CN" altLang="en-US" dirty="0" smtClean="0">
                <a:hlinkClick r:id="rId8"/>
              </a:rPr>
              <a:t>内存管理和垃圾回收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0232" y="2000240"/>
            <a:ext cx="5143536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2428868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串行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(Serial Copying)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14942" y="2428868"/>
            <a:ext cx="185738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并行回收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(Parallel Scavenge)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743319" y="2428868"/>
            <a:ext cx="135732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并</a:t>
            </a:r>
            <a:r>
              <a:rPr lang="zh-CN" altLang="en-US" sz="1400" dirty="0" smtClean="0"/>
              <a:t>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(ParNew)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200024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新生代可用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GC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714752"/>
            <a:ext cx="918972" cy="88513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428992" y="38855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我该用哪个呢？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91290"/>
            <a:ext cx="781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 client</a:t>
            </a:r>
            <a:r>
              <a:rPr lang="zh-CN" altLang="en-US" dirty="0" smtClean="0"/>
              <a:t>模式下默认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方式，也可通过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UseSerialGC</a:t>
            </a:r>
            <a:r>
              <a:rPr lang="zh-CN" altLang="en-US" dirty="0" smtClean="0"/>
              <a:t>来强制指定；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2. 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的大小通过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来控制，默认为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，含义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eden:s0</a:t>
            </a:r>
            <a:r>
              <a:rPr lang="zh-CN" altLang="en-US" dirty="0" smtClean="0"/>
              <a:t>的比例，启动后可通过</a:t>
            </a:r>
            <a:r>
              <a:rPr lang="en-US" altLang="zh-CN" dirty="0" err="1" smtClean="0"/>
              <a:t>jmap</a:t>
            </a:r>
            <a:r>
              <a:rPr lang="en-US" altLang="zh-CN" dirty="0" smtClean="0"/>
              <a:t> –heap [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]</a:t>
            </a:r>
            <a:r>
              <a:rPr lang="zh-CN" altLang="en-US" dirty="0" smtClean="0"/>
              <a:t>查看。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7682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默认情况下，仅在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上分配，只有两种状况会在旧生代分配：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、需要分配的大小超过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 space</a:t>
            </a:r>
            <a:r>
              <a:rPr lang="zh-CN" altLang="en-US" dirty="0" smtClean="0"/>
              <a:t>大小；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、在配置了</a:t>
            </a:r>
            <a:r>
              <a:rPr lang="en-US" altLang="zh-CN" dirty="0" err="1" smtClean="0"/>
              <a:t>PretenureSizeThreshold</a:t>
            </a:r>
            <a:r>
              <a:rPr lang="zh-CN" altLang="en-US" dirty="0" smtClean="0"/>
              <a:t>的情况下，对象大小大于此值。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643182"/>
            <a:ext cx="5857916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/>
              <a:t> public class </a:t>
            </a:r>
            <a:r>
              <a:rPr lang="en-US" altLang="zh-CN" sz="1400" dirty="0" err="1" smtClean="0"/>
              <a:t>SerialGCDemo</a:t>
            </a:r>
            <a:r>
              <a:rPr lang="en-US" altLang="zh-CN" sz="1400" dirty="0" smtClean="0"/>
              <a:t>{</a:t>
            </a:r>
          </a:p>
          <a:p>
            <a:pPr marL="342900" indent="-342900"/>
            <a:r>
              <a:rPr lang="en-US" altLang="zh-CN" sz="1400" dirty="0" smtClean="0"/>
              <a:t>    public static void main(String[]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) throws Exception{</a:t>
            </a:r>
          </a:p>
          <a:p>
            <a:pPr marL="342900" indent="-342900"/>
            <a:r>
              <a:rPr lang="en-US" altLang="zh-CN" sz="1400" dirty="0" smtClean="0"/>
              <a:t>        byte[] bytes=new byte[1024*1024*2];</a:t>
            </a:r>
          </a:p>
          <a:p>
            <a:pPr marL="342900" indent="-342900"/>
            <a:r>
              <a:rPr lang="en-US" altLang="zh-CN" sz="1400" dirty="0" smtClean="0"/>
              <a:t>        byte[] bytes2=new byte[1024*1024*2];</a:t>
            </a:r>
          </a:p>
          <a:p>
            <a:pPr marL="342900" indent="-342900"/>
            <a:r>
              <a:rPr lang="en-US" altLang="zh-CN" sz="1400" dirty="0" smtClean="0"/>
              <a:t>        byte[] bytes3=new byte[1024*1024*2];</a:t>
            </a:r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(3000);</a:t>
            </a:r>
          </a:p>
          <a:p>
            <a:pPr marL="342900" indent="-342900"/>
            <a:r>
              <a:rPr lang="en-US" altLang="zh-CN" sz="1400" dirty="0" smtClean="0"/>
              <a:t>        byte[] bytes4=new byte[1024*1024*4];</a:t>
            </a:r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(3000);</a:t>
            </a:r>
          </a:p>
          <a:p>
            <a:pPr marL="342900" indent="-342900"/>
            <a:r>
              <a:rPr lang="en-US" altLang="zh-CN" sz="1400" dirty="0" smtClean="0"/>
              <a:t>    }</a:t>
            </a:r>
          </a:p>
          <a:p>
            <a:pPr marL="342900" indent="-342900"/>
            <a:r>
              <a:rPr lang="en-US" altLang="zh-CN" sz="1400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5000636"/>
            <a:ext cx="707236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928662" y="5500702"/>
            <a:ext cx="721523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-Xms20M –Xmx20M –Xmn10M -</a:t>
            </a:r>
            <a:r>
              <a:rPr lang="en-US" altLang="zh-CN" sz="1200" dirty="0" err="1" smtClean="0"/>
              <a:t>XX:PretenureSizeThreshold</a:t>
            </a:r>
            <a:r>
              <a:rPr lang="en-US" altLang="zh-CN" sz="1200" dirty="0" smtClean="0"/>
              <a:t>=3145728 –XX:+</a:t>
            </a:r>
            <a:r>
              <a:rPr lang="en-US" altLang="zh-CN" sz="1200" dirty="0" err="1" smtClean="0"/>
              <a:t>UseSerialGC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当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 space</a:t>
            </a:r>
            <a:r>
              <a:rPr lang="zh-CN" altLang="en-US" dirty="0" smtClean="0"/>
              <a:t>空间不足时触发。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5857916" cy="28469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/>
              <a:t> </a:t>
            </a:r>
            <a:r>
              <a:rPr lang="en-US" altLang="zh-CN" sz="1100" dirty="0" smtClean="0"/>
              <a:t>public class </a:t>
            </a:r>
            <a:r>
              <a:rPr lang="en-US" altLang="zh-CN" sz="1100" dirty="0" err="1" smtClean="0"/>
              <a:t>SerialGCDemo</a:t>
            </a:r>
            <a:r>
              <a:rPr lang="en-US" altLang="zh-CN" sz="1100" dirty="0" smtClean="0"/>
              <a:t>{</a:t>
            </a:r>
          </a:p>
          <a:p>
            <a:pPr marL="342900" indent="-342900"/>
            <a:r>
              <a:rPr lang="en-US" altLang="zh-CN" sz="1100" dirty="0" smtClean="0"/>
              <a:t>    public static void main(String[] </a:t>
            </a:r>
            <a:r>
              <a:rPr lang="en-US" altLang="zh-CN" sz="1100" dirty="0" err="1" smtClean="0"/>
              <a:t>args</a:t>
            </a:r>
            <a:r>
              <a:rPr lang="en-US" altLang="zh-CN" sz="1100" dirty="0" smtClean="0"/>
              <a:t>) throws Exception{</a:t>
            </a:r>
          </a:p>
          <a:p>
            <a:pPr marL="342900" indent="-342900"/>
            <a:r>
              <a:rPr lang="en-US" altLang="zh-CN" sz="1100" dirty="0" smtClean="0"/>
              <a:t>        byte[] bytes=new byte[1024*1024*2];</a:t>
            </a:r>
          </a:p>
          <a:p>
            <a:pPr marL="342900" indent="-342900"/>
            <a:r>
              <a:rPr lang="en-US" altLang="zh-CN" sz="1100" dirty="0" smtClean="0"/>
              <a:t>        byte[] bytes2=new byte[1024*1024*2];</a:t>
            </a:r>
          </a:p>
          <a:p>
            <a:pPr marL="342900" indent="-342900"/>
            <a:r>
              <a:rPr lang="en-US" altLang="zh-CN" sz="1100" dirty="0" smtClean="0"/>
              <a:t>        byte[] bytes3=new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1");</a:t>
            </a:r>
          </a:p>
          <a:p>
            <a:pPr marL="342900" indent="-342900"/>
            <a:r>
              <a:rPr lang="en-US" altLang="zh-CN" sz="1100" dirty="0" smtClean="0"/>
              <a:t>        byte[] bytes4=new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Thread.sleep</a:t>
            </a:r>
            <a:r>
              <a:rPr lang="en-US" altLang="zh-CN" sz="1100" dirty="0" smtClean="0"/>
              <a:t>(3000);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2");</a:t>
            </a:r>
          </a:p>
          <a:p>
            <a:pPr marL="342900" indent="-342900"/>
            <a:r>
              <a:rPr lang="en-US" altLang="zh-CN" sz="1100" dirty="0" smtClean="0"/>
              <a:t>        byte[] bytes5=new byte[1024*1024*2];</a:t>
            </a:r>
          </a:p>
          <a:p>
            <a:pPr marL="342900" indent="-342900"/>
            <a:r>
              <a:rPr lang="en-US" altLang="zh-CN" sz="1100" dirty="0" smtClean="0"/>
              <a:t>        byte[] bytes6=new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3");</a:t>
            </a:r>
          </a:p>
          <a:p>
            <a:pPr marL="342900" indent="-342900"/>
            <a:r>
              <a:rPr lang="en-US" altLang="zh-CN" sz="1100" dirty="0" smtClean="0"/>
              <a:t>        byte[] bytes7=new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Thread.sleep</a:t>
            </a:r>
            <a:r>
              <a:rPr lang="en-US" altLang="zh-CN" sz="1100" dirty="0" smtClean="0"/>
              <a:t>(3000);    </a:t>
            </a:r>
          </a:p>
          <a:p>
            <a:pPr marL="342900" indent="-342900"/>
            <a:r>
              <a:rPr lang="en-US" altLang="zh-CN" sz="1100" dirty="0" smtClean="0"/>
              <a:t>    }</a:t>
            </a:r>
          </a:p>
          <a:p>
            <a:pPr marL="342900" indent="-342900"/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928662" y="5286388"/>
            <a:ext cx="707236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571612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上面示例之所以会是触发一次</a:t>
            </a:r>
            <a:r>
              <a:rPr lang="en-US" altLang="zh-CN" dirty="0" smtClean="0"/>
              <a:t>minor</a:t>
            </a:r>
            <a:r>
              <a:rPr lang="zh-CN" altLang="en-US" dirty="0" smtClean="0"/>
              <a:t>和一次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，在于</a:t>
            </a:r>
            <a:r>
              <a:rPr lang="en-US" altLang="zh-CN" dirty="0" smtClean="0"/>
              <a:t>Serial GC</a:t>
            </a:r>
            <a:r>
              <a:rPr lang="zh-CN" altLang="en-US" dirty="0" smtClean="0"/>
              <a:t>的这个规则：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85786" y="2071678"/>
            <a:ext cx="7643866" cy="10001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在回收前</a:t>
            </a:r>
            <a:r>
              <a:rPr lang="en-US" altLang="zh-CN" sz="1600" dirty="0" smtClean="0"/>
              <a:t>Serial GC</a:t>
            </a:r>
            <a:r>
              <a:rPr lang="zh-CN" altLang="en-US" sz="1600" dirty="0" smtClean="0"/>
              <a:t>会先检测之前每次</a:t>
            </a:r>
            <a:r>
              <a:rPr lang="en-US" altLang="zh-CN" sz="1600" dirty="0" smtClean="0"/>
              <a:t>Minor GC</a:t>
            </a:r>
            <a:r>
              <a:rPr lang="zh-CN" altLang="en-US" sz="1600" dirty="0" smtClean="0"/>
              <a:t>时晋升到旧生代的平均大小是否大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于旧生代的剩余空间，如大于，则直接触发</a:t>
            </a:r>
            <a:r>
              <a:rPr lang="en-US" altLang="zh-CN" sz="1600" dirty="0" smtClean="0"/>
              <a:t>full</a:t>
            </a:r>
            <a:r>
              <a:rPr lang="zh-CN" altLang="en-US" sz="1600" dirty="0" smtClean="0"/>
              <a:t>，如小于，则取决于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err="1" smtClean="0"/>
              <a:t>HandlePromotionFailure</a:t>
            </a:r>
            <a:r>
              <a:rPr lang="zh-CN" altLang="en-US" sz="1600" dirty="0" smtClean="0"/>
              <a:t>的设置。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5857916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000" dirty="0" smtClean="0"/>
              <a:t> public class </a:t>
            </a:r>
            <a:r>
              <a:rPr lang="en-US" altLang="zh-CN" sz="1000" dirty="0" err="1" smtClean="0"/>
              <a:t>SerialGCDemo</a:t>
            </a:r>
            <a:r>
              <a:rPr lang="en-US" altLang="zh-CN" sz="1000" dirty="0" smtClean="0"/>
              <a:t>{</a:t>
            </a:r>
          </a:p>
          <a:p>
            <a:pPr marL="342900" indent="-342900"/>
            <a:r>
              <a:rPr lang="en-US" altLang="zh-CN" sz="1000" dirty="0" smtClean="0"/>
              <a:t>    public static void main(String[]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) throws Exception{</a:t>
            </a:r>
          </a:p>
          <a:p>
            <a:pPr marL="342900" indent="-342900"/>
            <a:r>
              <a:rPr lang="en-US" altLang="zh-CN" sz="1000" dirty="0" smtClean="0"/>
              <a:t>        byte[] bytes=new byte[1024*1024*2];</a:t>
            </a:r>
          </a:p>
          <a:p>
            <a:pPr marL="342900" indent="-342900"/>
            <a:r>
              <a:rPr lang="en-US" altLang="zh-CN" sz="1000" dirty="0" smtClean="0"/>
              <a:t>        byte[] bytes2=new byte[1024*1024*2];</a:t>
            </a:r>
          </a:p>
          <a:p>
            <a:pPr marL="342900" indent="-342900"/>
            <a:r>
              <a:rPr lang="en-US" altLang="zh-CN" sz="1000" dirty="0" smtClean="0"/>
              <a:t>        byte[] bytes3=new byte[1024*1024*2];</a:t>
            </a:r>
          </a:p>
          <a:p>
            <a:pPr marL="342900" indent="-342900"/>
            <a:r>
              <a:rPr lang="en-US" altLang="zh-CN" sz="1000" dirty="0" smtClean="0"/>
              <a:t>        </a:t>
            </a:r>
            <a:r>
              <a:rPr lang="en-US" altLang="zh-CN" sz="1000" dirty="0" err="1" smtClean="0"/>
              <a:t>System.out.println</a:t>
            </a:r>
            <a:r>
              <a:rPr lang="en-US" altLang="zh-CN" sz="1000" dirty="0" smtClean="0"/>
              <a:t>("step 1");</a:t>
            </a:r>
          </a:p>
          <a:p>
            <a:pPr marL="342900" indent="-342900"/>
            <a:r>
              <a:rPr lang="en-US" altLang="zh-CN" sz="1000" dirty="0" smtClean="0"/>
              <a:t>        bytes=null;</a:t>
            </a:r>
          </a:p>
          <a:p>
            <a:pPr marL="342900" indent="-342900"/>
            <a:r>
              <a:rPr lang="en-US" altLang="zh-CN" sz="1000" dirty="0" smtClean="0"/>
              <a:t>        byte[] bytes4=new byte[1024*1024*2];</a:t>
            </a:r>
          </a:p>
          <a:p>
            <a:pPr marL="342900" indent="-342900"/>
            <a:r>
              <a:rPr lang="en-US" altLang="zh-CN" sz="1000" dirty="0" smtClean="0"/>
              <a:t>        </a:t>
            </a:r>
            <a:r>
              <a:rPr lang="en-US" altLang="zh-CN" sz="1000" dirty="0" err="1" smtClean="0"/>
              <a:t>Thread.sleep</a:t>
            </a:r>
            <a:r>
              <a:rPr lang="en-US" altLang="zh-CN" sz="1000" dirty="0" smtClean="0"/>
              <a:t>(3000);</a:t>
            </a:r>
          </a:p>
          <a:p>
            <a:pPr marL="342900" indent="-342900"/>
            <a:r>
              <a:rPr lang="en-US" altLang="zh-CN" sz="1000" dirty="0" smtClean="0"/>
              <a:t>        </a:t>
            </a:r>
            <a:r>
              <a:rPr lang="en-US" altLang="zh-CN" sz="1000" dirty="0" err="1" smtClean="0"/>
              <a:t>System.out.println</a:t>
            </a:r>
            <a:r>
              <a:rPr lang="en-US" altLang="zh-CN" sz="1000" dirty="0" smtClean="0"/>
              <a:t>("step 2");</a:t>
            </a:r>
          </a:p>
          <a:p>
            <a:pPr marL="342900" indent="-342900"/>
            <a:r>
              <a:rPr lang="en-US" altLang="zh-CN" sz="1000" dirty="0" smtClean="0"/>
              <a:t>        byte[] bytes5=new byte[1024*1024*2];</a:t>
            </a:r>
          </a:p>
          <a:p>
            <a:pPr marL="342900" indent="-342900"/>
            <a:r>
              <a:rPr lang="en-US" altLang="zh-CN" sz="1000" dirty="0" smtClean="0"/>
              <a:t>        byte[] bytes6=new byte[1024*1024*2];</a:t>
            </a:r>
          </a:p>
          <a:p>
            <a:pPr marL="342900" indent="-342900"/>
            <a:r>
              <a:rPr lang="en-US" altLang="zh-CN" sz="1000" dirty="0" smtClean="0"/>
              <a:t>        bytes4=null;</a:t>
            </a:r>
          </a:p>
          <a:p>
            <a:pPr marL="342900" indent="-342900"/>
            <a:r>
              <a:rPr lang="en-US" altLang="zh-CN" sz="1000" dirty="0" smtClean="0"/>
              <a:t>        bytes5=null;</a:t>
            </a:r>
          </a:p>
          <a:p>
            <a:pPr marL="342900" indent="-342900"/>
            <a:r>
              <a:rPr lang="en-US" altLang="zh-CN" sz="1000" dirty="0" smtClean="0"/>
              <a:t>        bytes6=null;</a:t>
            </a:r>
          </a:p>
          <a:p>
            <a:pPr marL="342900" indent="-342900"/>
            <a:r>
              <a:rPr lang="en-US" altLang="zh-CN" sz="1000" dirty="0" smtClean="0"/>
              <a:t>        </a:t>
            </a:r>
            <a:r>
              <a:rPr lang="en-US" altLang="zh-CN" sz="1000" dirty="0" err="1" smtClean="0"/>
              <a:t>System.out.println</a:t>
            </a:r>
            <a:r>
              <a:rPr lang="en-US" altLang="zh-CN" sz="1000" dirty="0" smtClean="0"/>
              <a:t>("step 3");</a:t>
            </a:r>
          </a:p>
          <a:p>
            <a:pPr marL="342900" indent="-342900"/>
            <a:r>
              <a:rPr lang="en-US" altLang="zh-CN" sz="1000" dirty="0" smtClean="0"/>
              <a:t>        byte[] bytes7=new byte[1024*1024*2];</a:t>
            </a:r>
          </a:p>
          <a:p>
            <a:pPr marL="342900" indent="-342900"/>
            <a:r>
              <a:rPr lang="en-US" altLang="zh-CN" sz="1000" dirty="0" smtClean="0"/>
              <a:t>        </a:t>
            </a:r>
            <a:r>
              <a:rPr lang="en-US" altLang="zh-CN" sz="1000" dirty="0" err="1" smtClean="0"/>
              <a:t>Thread.sleep</a:t>
            </a:r>
            <a:r>
              <a:rPr lang="en-US" altLang="zh-CN" sz="1000" dirty="0" smtClean="0"/>
              <a:t>(3000);    </a:t>
            </a:r>
          </a:p>
          <a:p>
            <a:pPr marL="342900" indent="-342900"/>
            <a:r>
              <a:rPr lang="en-US" altLang="zh-CN" sz="1000" dirty="0" smtClean="0"/>
              <a:t>    }</a:t>
            </a:r>
          </a:p>
          <a:p>
            <a:pPr marL="342900" indent="-342900"/>
            <a:r>
              <a:rPr lang="en-US" altLang="zh-CN" sz="1000" dirty="0" smtClean="0"/>
              <a:t>}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857224" y="4929198"/>
            <a:ext cx="707236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857224" y="5429264"/>
            <a:ext cx="721523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-Xms20M –Xmx20M –Xmn10M -XX:-</a:t>
            </a:r>
            <a:r>
              <a:rPr lang="en-US" altLang="zh-CN" sz="1200" dirty="0" err="1" smtClean="0"/>
              <a:t>HandlePromotionFailure</a:t>
            </a:r>
            <a:r>
              <a:rPr lang="en-US" altLang="zh-CN" sz="1200" dirty="0" smtClean="0"/>
              <a:t> –XX:+</a:t>
            </a:r>
            <a:r>
              <a:rPr lang="en-US" altLang="zh-CN" sz="1200" dirty="0" err="1" smtClean="0"/>
              <a:t>UseSerialGC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571612"/>
            <a:ext cx="77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上面示例在两个参数时执行效果之所以不同，在于</a:t>
            </a:r>
            <a:r>
              <a:rPr lang="en-US" altLang="zh-CN" dirty="0" smtClean="0"/>
              <a:t>Serial GC</a:t>
            </a:r>
            <a:r>
              <a:rPr lang="zh-CN" altLang="en-US" dirty="0" smtClean="0"/>
              <a:t>的这个规则：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85786" y="2071678"/>
            <a:ext cx="7643866" cy="1071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触发</a:t>
            </a:r>
            <a:r>
              <a:rPr lang="en-US" altLang="zh-CN" sz="1600" dirty="0" smtClean="0"/>
              <a:t>Minor GC</a:t>
            </a:r>
            <a:r>
              <a:rPr lang="zh-CN" altLang="en-US" sz="1600" dirty="0" smtClean="0"/>
              <a:t>时：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之前</a:t>
            </a:r>
            <a:r>
              <a:rPr lang="en-US" altLang="zh-CN" sz="1600" dirty="0" smtClean="0"/>
              <a:t>Minor GC</a:t>
            </a:r>
            <a:r>
              <a:rPr lang="zh-CN" altLang="en-US" sz="1600" dirty="0" smtClean="0"/>
              <a:t>晋级到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的平均大小 </a:t>
            </a:r>
            <a:r>
              <a:rPr lang="en-US" altLang="zh-CN" sz="1600" dirty="0" smtClean="0"/>
              <a:t>&lt; </a:t>
            </a:r>
            <a:r>
              <a:rPr lang="zh-CN" altLang="en-US" sz="1600" dirty="0" smtClean="0"/>
              <a:t>旧生代剩余空间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eden+from</a:t>
            </a:r>
            <a:r>
              <a:rPr lang="zh-CN" altLang="en-US" sz="1600" dirty="0" smtClean="0"/>
              <a:t>使用空间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当</a:t>
            </a:r>
            <a:r>
              <a:rPr lang="en-US" altLang="zh-CN" sz="1600" dirty="0" err="1" smtClean="0"/>
              <a:t>HandlePromotionFailure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，则仅触发</a:t>
            </a:r>
            <a:r>
              <a:rPr lang="en-US" altLang="zh-CN" sz="1600" dirty="0" smtClean="0"/>
              <a:t>minor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，如为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，则触发</a:t>
            </a:r>
            <a:r>
              <a:rPr lang="en-US" altLang="zh-CN" sz="1600" dirty="0" smtClean="0"/>
              <a:t>full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78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新生代对象晋升到旧生代的规则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、经历多次</a:t>
            </a:r>
            <a:r>
              <a:rPr lang="en-US" altLang="zh-CN" sz="1600" dirty="0" smtClean="0"/>
              <a:t>minor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仍存活的对象，可通过以下参数来控制：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MaxTenuringThreshold</a:t>
            </a:r>
            <a:r>
              <a:rPr lang="zh-CN" altLang="en-US" sz="1600" dirty="0" smtClean="0"/>
              <a:t>值为准，默认为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 space</a:t>
            </a:r>
            <a:r>
              <a:rPr lang="zh-CN" altLang="en-US" sz="1600" dirty="0" smtClean="0"/>
              <a:t>放不下的，直接放入旧生代；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92867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Java</a:t>
            </a:r>
            <a:r>
              <a:rPr lang="zh-CN" altLang="en-US" sz="3600" b="1" dirty="0" smtClean="0"/>
              <a:t>：自动内存管理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          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为什么还</a:t>
            </a:r>
            <a:r>
              <a:rPr lang="zh-CN" altLang="en-US" sz="3600" b="1" dirty="0" smtClean="0"/>
              <a:t>需要学习</a:t>
            </a:r>
            <a:r>
              <a:rPr lang="en-US" altLang="zh-CN" sz="3600" b="1" dirty="0" smtClean="0"/>
              <a:t>GC</a:t>
            </a:r>
            <a:r>
              <a:rPr lang="zh-CN" altLang="en-US" sz="3600" b="1" dirty="0" smtClean="0"/>
              <a:t>？</a:t>
            </a:r>
            <a:endParaRPr lang="en-US" altLang="zh-CN" sz="3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43174" y="2923286"/>
            <a:ext cx="5992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OOM? </a:t>
            </a:r>
          </a:p>
          <a:p>
            <a:r>
              <a:rPr lang="en-US" altLang="zh-CN" sz="3200" b="1" dirty="0" smtClean="0"/>
              <a:t>GC</a:t>
            </a:r>
            <a:r>
              <a:rPr lang="zh-CN" altLang="en-US" sz="3200" b="1" dirty="0" smtClean="0"/>
              <a:t>成为支撑更高并发量的瓶颈</a:t>
            </a:r>
            <a:r>
              <a:rPr lang="en-US" altLang="zh-CN" sz="3200" b="1" dirty="0" smtClean="0"/>
              <a:t>?</a:t>
            </a:r>
          </a:p>
        </p:txBody>
      </p:sp>
      <p:pic>
        <p:nvPicPr>
          <p:cNvPr id="7" name="图片 6" descr="zhuakua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789498"/>
            <a:ext cx="1828800" cy="1456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7148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642910" y="1428736"/>
            <a:ext cx="5500726" cy="41434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000" dirty="0" smtClean="0"/>
              <a:t>public class </a:t>
            </a:r>
            <a:r>
              <a:rPr lang="en-US" altLang="zh-CN" sz="1000" dirty="0" err="1" smtClean="0"/>
              <a:t>SerialGCThreshold</a:t>
            </a:r>
            <a:r>
              <a:rPr lang="en-US" altLang="zh-CN" sz="1000" dirty="0" smtClean="0"/>
              <a:t>{</a:t>
            </a:r>
          </a:p>
          <a:p>
            <a:pPr marL="342900" indent="-342900"/>
            <a:r>
              <a:rPr lang="en-US" altLang="zh-CN" sz="1000" dirty="0" smtClean="0"/>
              <a:t>   public static void main(String[]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) throws Exception{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object1=new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(1);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object2=new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object3=new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object4=new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object2=null;</a:t>
            </a:r>
          </a:p>
          <a:p>
            <a:pPr marL="342900" indent="-342900"/>
            <a:r>
              <a:rPr lang="en-US" altLang="zh-CN" sz="1000" dirty="0" smtClean="0"/>
              <a:t>       object3=null;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object5=new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Thread.sleep</a:t>
            </a:r>
            <a:r>
              <a:rPr lang="en-US" altLang="zh-CN" sz="1000" dirty="0" smtClean="0"/>
              <a:t>(4000);</a:t>
            </a:r>
          </a:p>
          <a:p>
            <a:pPr marL="342900" indent="-342900"/>
            <a:r>
              <a:rPr lang="en-US" altLang="zh-CN" sz="1000" dirty="0" smtClean="0"/>
              <a:t>       object2=new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object3=new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object2=null;</a:t>
            </a:r>
          </a:p>
          <a:p>
            <a:pPr marL="342900" indent="-342900"/>
            <a:r>
              <a:rPr lang="en-US" altLang="zh-CN" sz="1000" dirty="0" smtClean="0"/>
              <a:t>       object3=null;</a:t>
            </a:r>
          </a:p>
          <a:p>
            <a:pPr marL="342900" indent="-342900"/>
            <a:r>
              <a:rPr lang="en-US" altLang="zh-CN" sz="1000" dirty="0" smtClean="0"/>
              <a:t>       object5=null;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 object6=new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(8);</a:t>
            </a:r>
          </a:p>
          <a:p>
            <a:pPr marL="342900" indent="-342900"/>
            <a:r>
              <a:rPr lang="en-US" altLang="zh-CN" sz="1000" dirty="0" smtClean="0"/>
              <a:t>       </a:t>
            </a:r>
            <a:r>
              <a:rPr lang="en-US" altLang="zh-CN" sz="1000" dirty="0" err="1" smtClean="0"/>
              <a:t>Thread.sleep</a:t>
            </a:r>
            <a:r>
              <a:rPr lang="en-US" altLang="zh-CN" sz="1000" dirty="0" smtClean="0"/>
              <a:t>(5000);</a:t>
            </a:r>
          </a:p>
          <a:p>
            <a:pPr marL="342900" indent="-342900"/>
            <a:r>
              <a:rPr lang="en-US" altLang="zh-CN" sz="1000" dirty="0" smtClean="0"/>
              <a:t>   }</a:t>
            </a:r>
          </a:p>
          <a:p>
            <a:pPr marL="342900" indent="-342900"/>
            <a:r>
              <a:rPr lang="en-US" altLang="zh-CN" sz="1000" dirty="0" smtClean="0"/>
              <a:t>}</a:t>
            </a:r>
          </a:p>
          <a:p>
            <a:pPr marL="342900" indent="-342900"/>
            <a:r>
              <a:rPr lang="en-US" altLang="zh-CN" sz="1000" dirty="0" smtClean="0"/>
              <a:t>class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{</a:t>
            </a:r>
          </a:p>
          <a:p>
            <a:pPr marL="342900" indent="-342900"/>
            <a:r>
              <a:rPr lang="en-US" altLang="zh-CN" sz="1000" dirty="0" smtClean="0"/>
              <a:t>   private byte[] bytes=null;</a:t>
            </a:r>
          </a:p>
          <a:p>
            <a:pPr marL="342900" indent="-342900"/>
            <a:r>
              <a:rPr lang="en-US" altLang="zh-CN" sz="1000" dirty="0" smtClean="0"/>
              <a:t>   public </a:t>
            </a:r>
            <a:r>
              <a:rPr lang="en-US" altLang="zh-CN" sz="1000" dirty="0" err="1" smtClean="0"/>
              <a:t>SerialGCMemoryObject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multi){</a:t>
            </a:r>
          </a:p>
          <a:p>
            <a:pPr marL="342900" indent="-342900"/>
            <a:r>
              <a:rPr lang="en-US" altLang="zh-CN" sz="1000" dirty="0" smtClean="0"/>
              <a:t>      bytes=new byte[1024*256*multi];</a:t>
            </a:r>
          </a:p>
          <a:p>
            <a:pPr marL="342900" indent="-342900"/>
            <a:r>
              <a:rPr lang="en-US" altLang="zh-CN" sz="1000" dirty="0" smtClean="0"/>
              <a:t>   }</a:t>
            </a:r>
          </a:p>
          <a:p>
            <a:pPr marL="342900" indent="-342900"/>
            <a:r>
              <a:rPr lang="en-US" altLang="zh-CN" sz="10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286512" y="1428736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286512" y="2428868"/>
            <a:ext cx="2214578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7148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14348" y="1500174"/>
            <a:ext cx="7286676" cy="785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把上面代码中的</a:t>
            </a:r>
            <a:r>
              <a:rPr lang="en-US" altLang="zh-CN" sz="1600" dirty="0" smtClean="0"/>
              <a:t>object1</a:t>
            </a:r>
            <a:r>
              <a:rPr lang="zh-CN" altLang="en-US" sz="1600" dirty="0" smtClean="0"/>
              <a:t>修改为如下：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SerialGCMemoryObject</a:t>
            </a:r>
            <a:r>
              <a:rPr lang="en-US" altLang="zh-CN" sz="1600" dirty="0" smtClean="0"/>
              <a:t> object1=new </a:t>
            </a:r>
            <a:r>
              <a:rPr lang="en-US" altLang="zh-CN" sz="1600" dirty="0" err="1" smtClean="0"/>
              <a:t>SerialGCMemoryObject</a:t>
            </a:r>
            <a:r>
              <a:rPr lang="en-US" altLang="zh-CN" sz="1600" dirty="0" smtClean="0"/>
              <a:t>(2);</a:t>
            </a:r>
          </a:p>
        </p:txBody>
      </p:sp>
      <p:sp>
        <p:nvSpPr>
          <p:cNvPr id="5" name="矩形 4"/>
          <p:cNvSpPr/>
          <p:nvPr/>
        </p:nvSpPr>
        <p:spPr>
          <a:xfrm>
            <a:off x="714348" y="2500306"/>
            <a:ext cx="72866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–XX:+</a:t>
            </a:r>
            <a:r>
              <a:rPr lang="en-US" altLang="zh-CN" sz="1400" dirty="0" err="1" smtClean="0"/>
              <a:t>UseSerialGC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1571612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上面示例中</a:t>
            </a:r>
            <a:r>
              <a:rPr lang="en-US" altLang="zh-CN" dirty="0" smtClean="0"/>
              <a:t>object1</a:t>
            </a:r>
            <a:r>
              <a:rPr lang="zh-CN" altLang="en-US" dirty="0" smtClean="0"/>
              <a:t>在第二次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时直接转入了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，在于</a:t>
            </a:r>
            <a:r>
              <a:rPr lang="en-US" altLang="zh-CN" dirty="0" smtClean="0"/>
              <a:t>Serial GC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这个规则：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85786" y="2285992"/>
            <a:ext cx="7643866" cy="3429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/>
              <a:t>每次</a:t>
            </a:r>
            <a:r>
              <a:rPr lang="en-US" altLang="zh-CN" sz="1400" dirty="0" smtClean="0"/>
              <a:t>Minor GC</a:t>
            </a:r>
            <a:r>
              <a:rPr lang="zh-CN" altLang="en-US" sz="1400" dirty="0" smtClean="0"/>
              <a:t>后会重新计算</a:t>
            </a:r>
            <a:r>
              <a:rPr lang="en-US" altLang="zh-CN" sz="1400" dirty="0" err="1" smtClean="0"/>
              <a:t>TenuringThreshold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（第一次以</a:t>
            </a:r>
            <a:r>
              <a:rPr lang="en-US" altLang="zh-CN" sz="1400" dirty="0" err="1" smtClean="0"/>
              <a:t>MaxTenuringThreshold</a:t>
            </a:r>
            <a:r>
              <a:rPr lang="zh-CN" altLang="en-US" sz="1400" dirty="0" smtClean="0"/>
              <a:t>为准）</a:t>
            </a:r>
            <a:endParaRPr lang="en-US" altLang="zh-CN" sz="14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计算的规则为：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累积每个</a:t>
            </a:r>
            <a:r>
              <a:rPr lang="en-US" altLang="zh-CN" sz="1400" dirty="0" smtClean="0"/>
              <a:t>age</a:t>
            </a:r>
            <a:r>
              <a:rPr lang="zh-CN" altLang="en-US" sz="1400" dirty="0" smtClean="0"/>
              <a:t>中的字节，当这个累计值</a:t>
            </a:r>
            <a:r>
              <a:rPr lang="en-US" altLang="zh-CN" sz="1400" dirty="0" smtClean="0"/>
              <a:t> &gt; To Space</a:t>
            </a:r>
            <a:r>
              <a:rPr lang="zh-CN" altLang="en-US" sz="1400" dirty="0" smtClean="0"/>
              <a:t>的一半时，对比此时的</a:t>
            </a:r>
            <a:r>
              <a:rPr lang="en-US" altLang="zh-CN" sz="1400" dirty="0" smtClean="0"/>
              <a:t>age</a:t>
            </a:r>
            <a:r>
              <a:rPr lang="zh-CN" altLang="en-US" sz="1400" dirty="0" smtClean="0"/>
              <a:t>和</a:t>
            </a:r>
            <a:endParaRPr lang="en-US" altLang="zh-CN" sz="1400" dirty="0" smtClean="0"/>
          </a:p>
          <a:p>
            <a:pPr marL="342900" indent="-342900"/>
            <a:r>
              <a:rPr lang="en-US" altLang="zh-CN" sz="1400" dirty="0" err="1" smtClean="0"/>
              <a:t>MaxTenuringThreshold</a:t>
            </a:r>
            <a:r>
              <a:rPr lang="zh-CN" altLang="en-US" sz="1400" dirty="0" smtClean="0"/>
              <a:t>，取其中更小的值。</a:t>
            </a:r>
            <a:endParaRPr lang="en-US" altLang="zh-CN" sz="14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可通过</a:t>
            </a:r>
            <a:r>
              <a:rPr lang="en-US" altLang="zh-CN" sz="1400" dirty="0" err="1" smtClean="0"/>
              <a:t>PrintTenuringDistribution</a:t>
            </a:r>
            <a:r>
              <a:rPr lang="zh-CN" altLang="en-US" sz="1400" dirty="0" smtClean="0"/>
              <a:t>来查看下次</a:t>
            </a:r>
            <a:r>
              <a:rPr lang="en-US" altLang="zh-CN" sz="1400" dirty="0" smtClean="0"/>
              <a:t>minor 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时的</a:t>
            </a:r>
            <a:r>
              <a:rPr lang="en-US" altLang="zh-CN" sz="1400" dirty="0" err="1" smtClean="0"/>
              <a:t>TenuringThreshold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值：</a:t>
            </a:r>
            <a:r>
              <a:rPr lang="en-US" altLang="zh-CN" sz="1400" dirty="0" smtClean="0"/>
              <a:t>Desired survivor size 524288 bytes, new threshold 1 (max 15)</a:t>
            </a:r>
            <a:r>
              <a:rPr lang="zh-CN" altLang="en-US" sz="1400" dirty="0" smtClean="0"/>
              <a:t>，其中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的</a:t>
            </a:r>
            <a:r>
              <a:rPr lang="en-US" altLang="zh-CN" sz="1400" dirty="0" smtClean="0"/>
              <a:t>new threshold 1</a:t>
            </a:r>
            <a:r>
              <a:rPr lang="zh-CN" altLang="en-US" sz="1400" dirty="0" smtClean="0"/>
              <a:t>即为新的</a:t>
            </a:r>
            <a:r>
              <a:rPr lang="en-US" altLang="zh-CN" sz="1400" dirty="0" err="1" smtClean="0"/>
              <a:t>TenuringThreshold</a:t>
            </a:r>
            <a:r>
              <a:rPr lang="zh-CN" altLang="en-US" sz="1400" dirty="0" smtClean="0"/>
              <a:t>的值。</a:t>
            </a:r>
            <a:endParaRPr lang="en-US" altLang="zh-CN" sz="14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例如在上面的例子中：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当第一次</a:t>
            </a:r>
            <a:r>
              <a:rPr lang="en-US" altLang="zh-CN" sz="1400" dirty="0" smtClean="0"/>
              <a:t>Minor GC</a:t>
            </a:r>
            <a:r>
              <a:rPr lang="zh-CN" altLang="en-US" sz="1400" dirty="0" smtClean="0"/>
              <a:t>结束时，遍历</a:t>
            </a:r>
            <a:r>
              <a:rPr lang="en-US" altLang="zh-CN" sz="1400" dirty="0" smtClean="0"/>
              <a:t>age table</a:t>
            </a:r>
            <a:r>
              <a:rPr lang="zh-CN" altLang="en-US" sz="1400" dirty="0" smtClean="0"/>
              <a:t>，当累积</a:t>
            </a:r>
            <a:r>
              <a:rPr lang="en-US" altLang="zh-CN" sz="1400" dirty="0" smtClean="0"/>
              <a:t>age 1</a:t>
            </a:r>
            <a:r>
              <a:rPr lang="zh-CN" altLang="en-US" sz="1400" dirty="0" smtClean="0"/>
              <a:t>的字节后，发现此时所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占用的字节数 </a:t>
            </a:r>
            <a:r>
              <a:rPr lang="en-US" altLang="zh-CN" sz="1400" dirty="0" smtClean="0"/>
              <a:t>&gt; To Space</a:t>
            </a:r>
            <a:r>
              <a:rPr lang="zh-CN" altLang="en-US" sz="1400" dirty="0" smtClean="0"/>
              <a:t>的一半，因此将</a:t>
            </a:r>
            <a:r>
              <a:rPr lang="en-US" altLang="zh-CN" sz="1400" dirty="0" err="1" smtClean="0"/>
              <a:t>TenuringThreshold</a:t>
            </a:r>
            <a:r>
              <a:rPr lang="zh-CN" altLang="en-US" sz="1400" dirty="0" smtClean="0"/>
              <a:t>赋值为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，下次</a:t>
            </a:r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Minor GC</a:t>
            </a:r>
            <a:r>
              <a:rPr lang="zh-CN" altLang="en-US" sz="1400" dirty="0" smtClean="0"/>
              <a:t>时即把</a:t>
            </a:r>
            <a:r>
              <a:rPr lang="en-US" altLang="zh-CN" sz="1400" dirty="0" smtClean="0"/>
              <a:t>age</a:t>
            </a:r>
            <a:r>
              <a:rPr lang="zh-CN" altLang="en-US" sz="1400" dirty="0" smtClean="0"/>
              <a:t>超过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的对象全部转入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19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JVM</a:t>
            </a:r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5001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600" dirty="0" smtClean="0"/>
              <a:t> [GC [</a:t>
            </a:r>
            <a:r>
              <a:rPr lang="en-US" altLang="zh-CN" sz="1600" dirty="0" err="1" smtClean="0"/>
              <a:t>DefNew</a:t>
            </a:r>
            <a:r>
              <a:rPr lang="en-US" altLang="zh-CN" sz="1600" dirty="0" smtClean="0"/>
              <a:t>: 11509K-&gt;1138K(14336K), 0.0110060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11509K-&gt;1138K(38912K), </a:t>
            </a:r>
          </a:p>
          <a:p>
            <a:pPr marL="342900" indent="-342900"/>
            <a:r>
              <a:rPr lang="en-US" altLang="zh-CN" sz="1600" dirty="0" smtClean="0"/>
              <a:t>    0.0112610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[Times: user=0.00 sys=0.01, real=0.01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6303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GC—ParNew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7781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CMS GC</a:t>
            </a:r>
            <a:r>
              <a:rPr lang="zh-CN" altLang="en-US" dirty="0" smtClean="0"/>
              <a:t>时默认采用，也可采用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UseParNewGC</a:t>
            </a:r>
            <a:r>
              <a:rPr lang="zh-CN" altLang="en-US" dirty="0" smtClean="0"/>
              <a:t>强制指定；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eden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的大小通过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来控制，默认为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，含义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eden:s0</a:t>
            </a:r>
            <a:r>
              <a:rPr lang="zh-CN" altLang="en-US" dirty="0" smtClean="0"/>
              <a:t>的比例。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默认情况下其内存分配和回收和</a:t>
            </a:r>
            <a:r>
              <a:rPr lang="en-US" altLang="zh-CN" dirty="0" smtClean="0"/>
              <a:t>Serial</a:t>
            </a:r>
            <a:r>
              <a:rPr lang="zh-CN" altLang="en-US" dirty="0" smtClean="0"/>
              <a:t>完全相同，只是回收的时候为多线程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而已，但一旦开启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UseAdaptiveSizePolicy</a:t>
            </a:r>
            <a:r>
              <a:rPr lang="zh-CN" altLang="en-US" dirty="0" smtClean="0"/>
              <a:t>则有些不同。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303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en-US" altLang="zh-CN" sz="4000" b="1" dirty="0" err="1" smtClean="0"/>
              <a:t>ParNew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25717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600" dirty="0" smtClean="0"/>
              <a:t>  [GC [</a:t>
            </a:r>
            <a:r>
              <a:rPr lang="en-US" altLang="zh-CN" sz="1600" dirty="0" err="1" smtClean="0"/>
              <a:t>ParNew</a:t>
            </a:r>
            <a:r>
              <a:rPr lang="en-US" altLang="zh-CN" sz="1600" dirty="0" smtClean="0"/>
              <a:t>: 11509K-&gt;1152K(14336K), 0.0129150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11509K-&gt;1152K(38912K), </a:t>
            </a:r>
          </a:p>
          <a:p>
            <a:pPr marL="342900" indent="-342900"/>
            <a:r>
              <a:rPr lang="en-US" altLang="zh-CN" sz="1600" dirty="0" smtClean="0"/>
              <a:t>  0.0131890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[Times: user=0.05 sys=0.02, real=0.02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</a:t>
            </a:r>
            <a:r>
              <a:rPr lang="zh-CN" altLang="en-US" sz="1600" dirty="0" smtClean="0"/>
              <a:t>如启动参数上设置了</a:t>
            </a:r>
            <a:r>
              <a:rPr lang="en-US" altLang="zh-CN" sz="1600" dirty="0" smtClean="0"/>
              <a:t>-XX:+</a:t>
            </a:r>
            <a:r>
              <a:rPr lang="en-US" altLang="zh-CN" sz="1600" dirty="0" err="1" smtClean="0"/>
              <a:t>UseAdaptiveSizePolicy</a:t>
            </a:r>
            <a:r>
              <a:rPr lang="zh-CN" altLang="en-US" sz="1600" dirty="0" smtClean="0"/>
              <a:t>，则会输出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[GC [</a:t>
            </a:r>
            <a:r>
              <a:rPr lang="en-US" altLang="zh-CN" sz="1600" dirty="0" err="1" smtClean="0"/>
              <a:t>ASParNew</a:t>
            </a:r>
            <a:r>
              <a:rPr lang="en-US" altLang="zh-CN" sz="1600" dirty="0" smtClean="0"/>
              <a:t>: 7495K-&gt;120K(9216K), 0.0403410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7495K-&gt;7294K(19456K), 0.0406480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[Times: user=0.06 sys=0.15, real=0.04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8060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模式时默认的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方式，也可采用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zh-CN" altLang="en-US" dirty="0" smtClean="0"/>
              <a:t>强制指定；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eden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的大小可通过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来控制，但默认情况下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XX:InitialSurivivorRatio</a:t>
            </a:r>
            <a:r>
              <a:rPr lang="zh-CN" altLang="en-US" dirty="0" smtClean="0"/>
              <a:t>为准，此值默认为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，代表的为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新生代大小 </a:t>
            </a:r>
            <a:r>
              <a:rPr lang="en-US" altLang="zh-CN" dirty="0" smtClean="0"/>
              <a:t>: s0</a:t>
            </a:r>
            <a:r>
              <a:rPr lang="zh-CN" altLang="en-US" dirty="0" smtClean="0"/>
              <a:t>，这点要特别注意。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456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大多数情况下，会在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如下一段代码：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2753867"/>
            <a:ext cx="5857916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/>
              <a:t> public class </a:t>
            </a:r>
            <a:r>
              <a:rPr lang="en-US" altLang="zh-CN" sz="1400" dirty="0" err="1" smtClean="0"/>
              <a:t>PSGCDemo</a:t>
            </a:r>
            <a:r>
              <a:rPr lang="en-US" altLang="zh-CN" sz="1400" dirty="0" smtClean="0"/>
              <a:t>{</a:t>
            </a:r>
          </a:p>
          <a:p>
            <a:pPr marL="342900" indent="-342900"/>
            <a:r>
              <a:rPr lang="en-US" altLang="zh-CN" sz="1400" dirty="0" smtClean="0"/>
              <a:t>    public static void main(String[]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) throws Exception{</a:t>
            </a:r>
          </a:p>
          <a:p>
            <a:pPr marL="342900" indent="-342900"/>
            <a:r>
              <a:rPr lang="en-US" altLang="zh-CN" sz="1400" dirty="0" smtClean="0"/>
              <a:t>        byte[] bytes=new byte[1024*1024*2];</a:t>
            </a:r>
          </a:p>
          <a:p>
            <a:pPr marL="342900" indent="-342900"/>
            <a:r>
              <a:rPr lang="en-US" altLang="zh-CN" sz="1400" dirty="0" smtClean="0"/>
              <a:t>        byte[] bytes2=new byte[1024*1024*2];</a:t>
            </a:r>
          </a:p>
          <a:p>
            <a:pPr marL="342900" indent="-342900"/>
            <a:r>
              <a:rPr lang="en-US" altLang="zh-CN" sz="1400" dirty="0" smtClean="0"/>
              <a:t>        byte[] bytes3=new byte[1024*1024*2];</a:t>
            </a:r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(3000);</a:t>
            </a:r>
          </a:p>
          <a:p>
            <a:pPr marL="342900" indent="-342900"/>
            <a:r>
              <a:rPr lang="en-US" altLang="zh-CN" sz="1400" dirty="0" smtClean="0"/>
              <a:t>        byte[] bytes4=new byte[1024*1024*4];</a:t>
            </a:r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(3000);</a:t>
            </a:r>
          </a:p>
          <a:p>
            <a:pPr marL="342900" indent="-342900"/>
            <a:r>
              <a:rPr lang="en-US" altLang="zh-CN" sz="1400" dirty="0" smtClean="0"/>
              <a:t>    }</a:t>
            </a:r>
          </a:p>
          <a:p>
            <a:pPr marL="342900" indent="-342900"/>
            <a:r>
              <a:rPr lang="en-US" altLang="zh-CN" sz="1400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5143512"/>
            <a:ext cx="707236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=8 –XX:+</a:t>
            </a:r>
            <a:r>
              <a:rPr lang="en-US" altLang="zh-CN" sz="1400" dirty="0" err="1" smtClean="0"/>
              <a:t>UseParallelGC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714488"/>
            <a:ext cx="791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上面示例中的</a:t>
            </a:r>
            <a:r>
              <a:rPr lang="en-US" altLang="zh-CN" dirty="0" smtClean="0"/>
              <a:t>bytes4</a:t>
            </a:r>
            <a:r>
              <a:rPr lang="zh-CN" altLang="en-US" dirty="0" smtClean="0"/>
              <a:t>之所以会直接在旧生代分配，在于</a:t>
            </a:r>
            <a:r>
              <a:rPr lang="en-US" altLang="zh-CN" dirty="0" smtClean="0"/>
              <a:t>PS GC</a:t>
            </a:r>
            <a:r>
              <a:rPr lang="zh-CN" altLang="en-US" dirty="0" smtClean="0"/>
              <a:t>的这个规则：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85786" y="2357430"/>
            <a:ext cx="7643866" cy="785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当</a:t>
            </a:r>
            <a:r>
              <a:rPr lang="en-US" altLang="zh-CN" sz="1600" dirty="0" smtClean="0"/>
              <a:t>TLAB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eden</a:t>
            </a:r>
            <a:r>
              <a:rPr lang="zh-CN" altLang="en-US" sz="1600" dirty="0" smtClean="0"/>
              <a:t>上分配都失败时，判断需要分配的内存大小是否 </a:t>
            </a:r>
            <a:r>
              <a:rPr lang="en-US" altLang="zh-CN" sz="1600" dirty="0" smtClean="0"/>
              <a:t>&gt;= </a:t>
            </a:r>
            <a:r>
              <a:rPr lang="en-US" altLang="zh-CN" sz="1600" dirty="0" err="1" smtClean="0"/>
              <a:t>eden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space</a:t>
            </a:r>
            <a:r>
              <a:rPr lang="zh-CN" altLang="en-US" sz="1600" dirty="0" smtClean="0"/>
              <a:t>的一半大小，如是就直接在旧生代分配。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2918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751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400" dirty="0" err="1" smtClean="0"/>
              <a:t>eden</a:t>
            </a:r>
            <a:r>
              <a:rPr lang="en-US" altLang="zh-CN" sz="1400" dirty="0" smtClean="0"/>
              <a:t> space</a:t>
            </a:r>
            <a:r>
              <a:rPr lang="zh-CN" altLang="en-US" sz="1400" dirty="0" smtClean="0"/>
              <a:t>分配不下，且需要分配的对象大小未超过</a:t>
            </a:r>
            <a:r>
              <a:rPr lang="en-US" altLang="zh-CN" sz="1400" dirty="0" err="1" smtClean="0"/>
              <a:t>eden</a:t>
            </a:r>
            <a:r>
              <a:rPr lang="en-US" altLang="zh-CN" sz="1400" dirty="0" smtClean="0"/>
              <a:t> space</a:t>
            </a:r>
            <a:r>
              <a:rPr lang="zh-CN" altLang="en-US" sz="1400" dirty="0" smtClean="0"/>
              <a:t>的一半或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区分配失败，</a:t>
            </a:r>
            <a:endParaRPr lang="en-US" altLang="zh-CN" sz="1400" dirty="0" smtClean="0"/>
          </a:p>
          <a:p>
            <a:pPr marL="342900" indent="-342900"/>
            <a:r>
              <a:rPr lang="zh-CN" altLang="en-US" sz="1400" dirty="0" smtClean="0"/>
              <a:t>触发回收；</a:t>
            </a:r>
            <a:endParaRPr lang="en-US" altLang="zh-CN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2143116"/>
            <a:ext cx="5857916" cy="28469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/>
              <a:t> </a:t>
            </a:r>
            <a:r>
              <a:rPr lang="en-US" altLang="zh-CN" sz="1100" dirty="0" smtClean="0"/>
              <a:t>public class </a:t>
            </a:r>
            <a:r>
              <a:rPr lang="en-US" altLang="zh-CN" sz="1100" dirty="0" err="1" smtClean="0"/>
              <a:t>PSGCDemo</a:t>
            </a:r>
            <a:r>
              <a:rPr lang="en-US" altLang="zh-CN" sz="1100" dirty="0" smtClean="0"/>
              <a:t>{</a:t>
            </a:r>
          </a:p>
          <a:p>
            <a:pPr marL="342900" indent="-342900"/>
            <a:r>
              <a:rPr lang="en-US" altLang="zh-CN" sz="1100" dirty="0" smtClean="0"/>
              <a:t>    public static void main(String[] </a:t>
            </a:r>
            <a:r>
              <a:rPr lang="en-US" altLang="zh-CN" sz="1100" dirty="0" err="1" smtClean="0"/>
              <a:t>args</a:t>
            </a:r>
            <a:r>
              <a:rPr lang="en-US" altLang="zh-CN" sz="1100" dirty="0" smtClean="0"/>
              <a:t>) throws Exception{</a:t>
            </a:r>
          </a:p>
          <a:p>
            <a:pPr marL="342900" indent="-342900"/>
            <a:r>
              <a:rPr lang="en-US" altLang="zh-CN" sz="1100" dirty="0" smtClean="0"/>
              <a:t>        byte[] bytes=new byte[1024*1024*2];</a:t>
            </a:r>
          </a:p>
          <a:p>
            <a:pPr marL="342900" indent="-342900"/>
            <a:r>
              <a:rPr lang="en-US" altLang="zh-CN" sz="1100" dirty="0" smtClean="0"/>
              <a:t>        byte[] bytes2=new byte[1024*1024*2];</a:t>
            </a:r>
          </a:p>
          <a:p>
            <a:pPr marL="342900" indent="-342900"/>
            <a:r>
              <a:rPr lang="en-US" altLang="zh-CN" sz="1100" dirty="0" smtClean="0"/>
              <a:t>        byte[] bytes3=new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1");</a:t>
            </a:r>
          </a:p>
          <a:p>
            <a:pPr marL="342900" indent="-342900"/>
            <a:r>
              <a:rPr lang="en-US" altLang="zh-CN" sz="1100" dirty="0" smtClean="0"/>
              <a:t>        byte[] bytes4=new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Thread.sleep</a:t>
            </a:r>
            <a:r>
              <a:rPr lang="en-US" altLang="zh-CN" sz="1100" dirty="0" smtClean="0"/>
              <a:t>(3000);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2");</a:t>
            </a:r>
          </a:p>
          <a:p>
            <a:pPr marL="342900" indent="-342900"/>
            <a:r>
              <a:rPr lang="en-US" altLang="zh-CN" sz="1100" dirty="0" smtClean="0"/>
              <a:t>        byte[] bytes5=new byte[1024*1024*2];</a:t>
            </a:r>
          </a:p>
          <a:p>
            <a:pPr marL="342900" indent="-342900"/>
            <a:r>
              <a:rPr lang="en-US" altLang="zh-CN" sz="1100" dirty="0" smtClean="0"/>
              <a:t>        byte[] bytes6=new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System.out.println</a:t>
            </a:r>
            <a:r>
              <a:rPr lang="en-US" altLang="zh-CN" sz="1100" dirty="0" smtClean="0"/>
              <a:t>(“step 3");</a:t>
            </a:r>
          </a:p>
          <a:p>
            <a:pPr marL="342900" indent="-342900"/>
            <a:r>
              <a:rPr lang="en-US" altLang="zh-CN" sz="1100" dirty="0" smtClean="0"/>
              <a:t>        byte[] bytes7=new byte[1024*1024*2];</a:t>
            </a:r>
          </a:p>
          <a:p>
            <a:pPr marL="342900" indent="-342900"/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Thread.sleep</a:t>
            </a:r>
            <a:r>
              <a:rPr lang="en-US" altLang="zh-CN" sz="1100" dirty="0" smtClean="0"/>
              <a:t>(3000);    </a:t>
            </a:r>
          </a:p>
          <a:p>
            <a:pPr marL="342900" indent="-342900"/>
            <a:r>
              <a:rPr lang="en-US" altLang="zh-CN" sz="1100" dirty="0" smtClean="0"/>
              <a:t>    }</a:t>
            </a:r>
          </a:p>
          <a:p>
            <a:pPr marL="342900" indent="-342900"/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857224" y="5111042"/>
            <a:ext cx="707236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–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=8 –XX:+</a:t>
            </a:r>
            <a:r>
              <a:rPr lang="en-US" altLang="zh-CN" sz="1400" dirty="0" err="1" smtClean="0"/>
              <a:t>UseParallelGC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-XX:+</a:t>
            </a:r>
            <a:r>
              <a:rPr lang="en-US" altLang="zh-CN" sz="1400" dirty="0" err="1" smtClean="0"/>
              <a:t>PrintGCDetails</a:t>
            </a:r>
            <a:r>
              <a:rPr lang="en-US" altLang="zh-CN" sz="1400" dirty="0" smtClean="0"/>
              <a:t> –</a:t>
            </a:r>
            <a:r>
              <a:rPr lang="en-US" altLang="zh-CN" sz="1400" dirty="0" err="1" smtClean="0"/>
              <a:t>XX:verbose:gc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627" y="1571612"/>
            <a:ext cx="30364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only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介绍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使用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通常问题查找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Tuning</a:t>
            </a:r>
          </a:p>
          <a:p>
            <a:r>
              <a:rPr lang="zh-CN" altLang="en-US" sz="3600" b="1" dirty="0" smtClean="0"/>
              <a:t>实现</a:t>
            </a:r>
            <a:endParaRPr lang="en-US" altLang="zh-CN" sz="3600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714488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上面示例之所以会是触发一次</a:t>
            </a:r>
            <a:r>
              <a:rPr lang="en-US" altLang="zh-CN" dirty="0" smtClean="0"/>
              <a:t>minor</a:t>
            </a:r>
            <a:r>
              <a:rPr lang="zh-CN" altLang="en-US" dirty="0" smtClean="0"/>
              <a:t>和两次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，在于</a:t>
            </a:r>
            <a:r>
              <a:rPr lang="en-US" altLang="zh-CN" dirty="0" smtClean="0"/>
              <a:t>PS GC</a:t>
            </a:r>
            <a:r>
              <a:rPr lang="zh-CN" altLang="en-US" dirty="0" smtClean="0"/>
              <a:t>的这个规则：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85786" y="2285992"/>
            <a:ext cx="7643866" cy="12144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、在回收前</a:t>
            </a:r>
            <a:r>
              <a:rPr lang="en-US" altLang="zh-CN" sz="1600" dirty="0" smtClean="0"/>
              <a:t>PS GC</a:t>
            </a:r>
            <a:r>
              <a:rPr lang="zh-CN" altLang="en-US" sz="1600" dirty="0" smtClean="0"/>
              <a:t>会先检测之前每次</a:t>
            </a:r>
            <a:r>
              <a:rPr lang="en-US" altLang="zh-CN" sz="1600" dirty="0" smtClean="0"/>
              <a:t>PS GC</a:t>
            </a:r>
            <a:r>
              <a:rPr lang="zh-CN" altLang="en-US" sz="1600" dirty="0" smtClean="0"/>
              <a:t>时晋升到旧生代的平均大小是否大于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旧生代的剩余空间，如大于，则直接触发</a:t>
            </a:r>
            <a:r>
              <a:rPr lang="en-US" altLang="zh-CN" sz="1600" dirty="0" smtClean="0"/>
              <a:t>full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、在回收后，也会按上面规则进行检测。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9412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785786" y="1500174"/>
            <a:ext cx="7643866" cy="30718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新生代对象晋升到旧生代的规则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、经历多次</a:t>
            </a:r>
            <a:r>
              <a:rPr lang="en-US" altLang="zh-CN" sz="1600" dirty="0" smtClean="0"/>
              <a:t>minor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仍存活的对象，可通过以下参数来控制：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AlwaysTenure</a:t>
            </a:r>
            <a:r>
              <a:rPr lang="zh-CN" altLang="en-US" sz="1600" dirty="0" smtClean="0"/>
              <a:t>，默认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，表示只要</a:t>
            </a:r>
            <a:r>
              <a:rPr lang="en-US" altLang="zh-CN" sz="1600" dirty="0" smtClean="0"/>
              <a:t>minor GC</a:t>
            </a:r>
            <a:r>
              <a:rPr lang="zh-CN" altLang="en-US" sz="1600" dirty="0" smtClean="0"/>
              <a:t>时存活，就晋升到旧生代；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NeverTenure</a:t>
            </a:r>
            <a:r>
              <a:rPr lang="zh-CN" altLang="en-US" sz="1600" dirty="0" smtClean="0"/>
              <a:t>，默认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，表示永不晋升到旧生代；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上面两个都没设置的情况下，如</a:t>
            </a:r>
            <a:r>
              <a:rPr lang="en-US" altLang="zh-CN" sz="1600" dirty="0" err="1" smtClean="0"/>
              <a:t>UseAdaptiveSizePolicy</a:t>
            </a:r>
            <a:r>
              <a:rPr lang="zh-CN" altLang="en-US" sz="1600" dirty="0" smtClean="0"/>
              <a:t>，启动时以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InitialTenuringThreshold</a:t>
            </a:r>
            <a:r>
              <a:rPr lang="zh-CN" altLang="en-US" sz="1600" dirty="0" smtClean="0"/>
              <a:t>值作为存活次数的阈值，在每次</a:t>
            </a:r>
            <a:r>
              <a:rPr lang="en-US" altLang="zh-CN" sz="1600" dirty="0" err="1" smtClean="0"/>
              <a:t>ps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后会动态调整如不使用</a:t>
            </a:r>
            <a:r>
              <a:rPr lang="en-US" altLang="zh-CN" sz="1600" dirty="0" err="1" smtClean="0"/>
              <a:t>UseAdaptiveSizePolicy</a:t>
            </a:r>
            <a:r>
              <a:rPr lang="zh-CN" altLang="en-US" sz="1600" dirty="0" smtClean="0"/>
              <a:t>，则以</a:t>
            </a:r>
            <a:r>
              <a:rPr lang="en-US" altLang="zh-CN" sz="1600" dirty="0" err="1" smtClean="0"/>
              <a:t>MaxTenuringThreshold</a:t>
            </a:r>
            <a:r>
              <a:rPr lang="zh-CN" altLang="en-US" sz="1600" dirty="0" smtClean="0"/>
              <a:t>为准。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 space</a:t>
            </a:r>
            <a:r>
              <a:rPr lang="zh-CN" altLang="en-US" sz="1600" dirty="0" smtClean="0"/>
              <a:t>放不下的，直接放入旧生代；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785786" y="1714488"/>
            <a:ext cx="7643866" cy="15716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在回收后，如</a:t>
            </a:r>
            <a:r>
              <a:rPr lang="en-US" altLang="zh-CN" sz="1600" dirty="0" err="1" smtClean="0"/>
              <a:t>UseAdaptiveSizePolicy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PS GC</a:t>
            </a:r>
            <a:r>
              <a:rPr lang="zh-CN" altLang="en-US" sz="1600" dirty="0" smtClean="0"/>
              <a:t>会根据运行状况动态调整</a:t>
            </a:r>
            <a:r>
              <a:rPr lang="en-US" altLang="zh-CN" sz="1600" dirty="0" err="1" smtClean="0"/>
              <a:t>eden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</a:t>
            </a:r>
          </a:p>
          <a:p>
            <a:pPr marL="342900" indent="-342900"/>
            <a:r>
              <a:rPr lang="zh-CN" altLang="en-US" sz="1600" dirty="0" smtClean="0"/>
              <a:t>以及</a:t>
            </a:r>
            <a:r>
              <a:rPr lang="en-US" altLang="zh-CN" sz="1600" dirty="0" err="1" smtClean="0"/>
              <a:t>TenuringThreshold</a:t>
            </a:r>
            <a:r>
              <a:rPr lang="zh-CN" altLang="en-US" sz="1600" dirty="0" smtClean="0"/>
              <a:t>的大小。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不希望动态调整可设置</a:t>
            </a:r>
            <a:r>
              <a:rPr lang="en-US" altLang="zh-CN" sz="1600" dirty="0" smtClean="0"/>
              <a:t>-XX:-</a:t>
            </a:r>
            <a:r>
              <a:rPr lang="en-US" altLang="zh-CN" sz="1600" dirty="0" err="1" smtClean="0"/>
              <a:t>UseAdaptiveSizePolicy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如希望跟踪每次的变化情况，可在启动参数上增加：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PrintAdaptiveSizePolicy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357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>
                <a:solidFill>
                  <a:prstClr val="black"/>
                </a:solidFill>
              </a:rPr>
              <a:t>[GC [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PSYoungGen</a:t>
            </a:r>
            <a:r>
              <a:rPr lang="en-US" altLang="zh-CN" sz="1600" dirty="0" smtClean="0">
                <a:solidFill>
                  <a:prstClr val="black"/>
                </a:solidFill>
              </a:rPr>
              <a:t>: 11509K-&gt;1184K(14336K)] 11509K-&gt;1184K(38912K), 0.0113360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secs</a:t>
            </a:r>
            <a:r>
              <a:rPr lang="en-US" altLang="zh-CN" sz="1600" dirty="0" smtClean="0">
                <a:solidFill>
                  <a:prstClr val="black"/>
                </a:solidFill>
              </a:rPr>
              <a:t>]</a:t>
            </a:r>
          </a:p>
          <a:p>
            <a:pPr marL="342900" lvl="0" indent="-342900"/>
            <a:r>
              <a:rPr lang="en-US" altLang="zh-CN" sz="1600" dirty="0" smtClean="0">
                <a:solidFill>
                  <a:prstClr val="black"/>
                </a:solidFill>
              </a:rPr>
              <a:t>   [Times: user=0.03 sys=0.01, real=0.01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secs</a:t>
            </a:r>
            <a:r>
              <a:rPr lang="en-US" altLang="zh-CN" sz="1600" dirty="0" smtClean="0">
                <a:solidFill>
                  <a:prstClr val="black"/>
                </a:solidFill>
              </a:rPr>
              <a:t>]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214414" y="2143116"/>
            <a:ext cx="6572296" cy="128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85852" y="2571744"/>
            <a:ext cx="1428760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串行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(Serial MSC)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805100" y="2571744"/>
            <a:ext cx="150019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 </a:t>
            </a:r>
            <a:r>
              <a:rPr lang="en-US" altLang="zh-CN" sz="1400" dirty="0" smtClean="0"/>
              <a:t>MS GC</a:t>
            </a:r>
          </a:p>
          <a:p>
            <a:pPr algn="ctr"/>
            <a:r>
              <a:rPr lang="en-US" altLang="zh-CN" sz="1400" dirty="0" smtClean="0"/>
              <a:t>(Parallel MSC)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8992" y="2143116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旧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生代可用的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GC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5140" y="2571744"/>
            <a:ext cx="100013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并发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(CMS)</a:t>
            </a:r>
            <a:endParaRPr lang="zh-CN" altLang="en-US" sz="1400" dirty="0"/>
          </a:p>
        </p:txBody>
      </p:sp>
      <p:pic>
        <p:nvPicPr>
          <p:cNvPr id="29" name="Picture 2" descr="D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686869"/>
            <a:ext cx="918972" cy="88513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357554" y="385762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我该用哪个呢？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1499" y="2571744"/>
            <a:ext cx="22145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 </a:t>
            </a:r>
            <a:r>
              <a:rPr lang="en-US" altLang="zh-CN" sz="1400" dirty="0" smtClean="0"/>
              <a:t>Compacting GC</a:t>
            </a:r>
          </a:p>
          <a:p>
            <a:pPr algn="ctr"/>
            <a:r>
              <a:rPr lang="en-US" altLang="zh-CN" sz="1400" dirty="0" smtClean="0"/>
              <a:t>(Parallel Compacting)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697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client</a:t>
            </a:r>
            <a:r>
              <a:rPr lang="zh-CN" altLang="en-US" dirty="0" smtClean="0"/>
              <a:t>方式下默认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方式，可通过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UseSerialGC</a:t>
            </a:r>
            <a:r>
              <a:rPr lang="zh-CN" altLang="en-US" dirty="0" smtClean="0"/>
              <a:t>强制指定。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7148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441440"/>
            <a:ext cx="76418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触发机制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old gen</a:t>
            </a:r>
            <a:r>
              <a:rPr lang="zh-CN" altLang="en-US" dirty="0" smtClean="0"/>
              <a:t>空间不足；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perm gen</a:t>
            </a:r>
            <a:r>
              <a:rPr lang="zh-CN" altLang="en-US" dirty="0" smtClean="0"/>
              <a:t>空间不足；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时的悲观策略；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后在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上分配内存仍然失败；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5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heap dump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6</a:t>
            </a:r>
            <a:r>
              <a:rPr lang="zh-CN" altLang="en-US" dirty="0" smtClean="0"/>
              <a:t>、外部调用</a:t>
            </a:r>
            <a:r>
              <a:rPr lang="en-US" altLang="zh-CN" dirty="0" err="1" smtClean="0"/>
              <a:t>System.gc</a:t>
            </a:r>
            <a:r>
              <a:rPr lang="zh-CN" altLang="en-US" dirty="0" smtClean="0"/>
              <a:t>，可通过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DisableExplicitGC</a:t>
            </a:r>
            <a:r>
              <a:rPr lang="zh-CN" altLang="en-US" dirty="0" smtClean="0"/>
              <a:t>来禁止。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CollectGen0First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），则先执行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357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[Full GC [Tenured: 9216K-&gt;4210K(10240K), 0.0066570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</a:t>
            </a:r>
            <a:br>
              <a:rPr lang="en-US" altLang="zh-CN" sz="1600" dirty="0" smtClean="0"/>
            </a:br>
            <a:r>
              <a:rPr lang="en-US" altLang="zh-CN" sz="1600" dirty="0" smtClean="0"/>
              <a:t>16584K-&gt;4210K(19456K), [Perm : 1692K-&gt;1692K(16384K)], 0.0067070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  <a:br>
              <a:rPr lang="en-US" altLang="zh-CN" sz="1600" dirty="0" smtClean="0"/>
            </a:br>
            <a:r>
              <a:rPr lang="en-US" altLang="zh-CN" sz="1600" dirty="0" smtClean="0"/>
              <a:t> [Times: user=0.00 sys=0.00, real=0.01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98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并行</a:t>
            </a:r>
            <a:r>
              <a:rPr lang="en-US" altLang="zh-CN" sz="4000" b="1" dirty="0" smtClean="0"/>
              <a:t>MSC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7598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模式下默认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方式，可通过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zh-CN" altLang="en-US" dirty="0" smtClean="0"/>
              <a:t>强制指定；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并行的线程数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core&lt;=8 ?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 : 3+(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core*5)/8</a:t>
            </a:r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或通过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=x</a:t>
            </a:r>
            <a:r>
              <a:rPr lang="zh-CN" altLang="en-US" dirty="0" smtClean="0"/>
              <a:t>来强制指定。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98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并行</a:t>
            </a:r>
            <a:r>
              <a:rPr lang="en-US" altLang="zh-CN" sz="4000" b="1" dirty="0" smtClean="0"/>
              <a:t>MSC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781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触发机制和串行完全相同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ScavengeBeforeFullGC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（默认值），则先执行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28586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</a:t>
            </a:r>
            <a:r>
              <a:rPr lang="zh-CN" altLang="en-US" sz="4000" b="1" dirty="0" smtClean="0"/>
              <a:t>：</a:t>
            </a:r>
            <a:r>
              <a:rPr lang="en-US" altLang="zh-CN" sz="4000" b="1" dirty="0" smtClean="0"/>
              <a:t>Garbage Collector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46" y="235743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不是只负责内存回收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34290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还决定了内存分配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6298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并行</a:t>
            </a:r>
            <a:r>
              <a:rPr lang="en-US" altLang="zh-CN" sz="4000" b="1" dirty="0" smtClean="0"/>
              <a:t>MSC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357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[Full GC [</a:t>
            </a:r>
            <a:r>
              <a:rPr lang="en-US" altLang="zh-CN" sz="1600" dirty="0" err="1" smtClean="0"/>
              <a:t>PSYoungGen</a:t>
            </a:r>
            <a:r>
              <a:rPr lang="en-US" altLang="zh-CN" sz="1600" dirty="0" smtClean="0"/>
              <a:t>: 1208K-&gt;0K(8960K)] [</a:t>
            </a:r>
            <a:r>
              <a:rPr lang="en-US" altLang="zh-CN" sz="1600" dirty="0" err="1" smtClean="0"/>
              <a:t>PSOldGen</a:t>
            </a:r>
            <a:r>
              <a:rPr lang="en-US" altLang="zh-CN" sz="1600" dirty="0" smtClean="0"/>
              <a:t>: 6144K-&gt;7282K(10240K)] 7352K-&gt;7282K(19200K) [</a:t>
            </a:r>
            <a:r>
              <a:rPr lang="en-US" altLang="zh-CN" sz="1600" dirty="0" err="1" smtClean="0"/>
              <a:t>PSPermGen</a:t>
            </a:r>
            <a:r>
              <a:rPr lang="en-US" altLang="zh-CN" sz="1600" dirty="0" smtClean="0"/>
              <a:t>: 1686K-&gt;1686K(16384K)], 0.0165880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[Times: user=0.01 sys=0.01, real=0.02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20850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旧生代可用</a:t>
            </a:r>
            <a:r>
              <a:rPr lang="en-US" altLang="zh-CN" sz="3200" b="1" dirty="0" smtClean="0"/>
              <a:t>GC—</a:t>
            </a:r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Compacting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5731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r>
              <a:rPr lang="zh-CN" altLang="en-US" dirty="0" smtClean="0"/>
              <a:t>强制指定；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并行的线程数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core&lt;=8 ?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 : 3+(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core*5)/8</a:t>
            </a:r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或通过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=x</a:t>
            </a:r>
            <a:r>
              <a:rPr lang="zh-CN" altLang="en-US" dirty="0" smtClean="0"/>
              <a:t>来强制指定。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64305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触发机制和并行</a:t>
            </a:r>
            <a:r>
              <a:rPr lang="en-US" altLang="zh-CN" dirty="0" smtClean="0"/>
              <a:t>MSC</a:t>
            </a:r>
            <a:r>
              <a:rPr lang="zh-CN" altLang="en-US" dirty="0" smtClean="0"/>
              <a:t>完全相同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720850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旧生代可用</a:t>
            </a:r>
            <a:r>
              <a:rPr lang="en-US" altLang="zh-CN" sz="3200" b="1" dirty="0" smtClean="0"/>
              <a:t>GC—</a:t>
            </a:r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Compacting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5786" y="1643050"/>
            <a:ext cx="7643866" cy="1357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[Full GC [</a:t>
            </a:r>
            <a:r>
              <a:rPr lang="en-US" altLang="zh-CN" sz="1600" dirty="0" err="1" smtClean="0"/>
              <a:t>PSYoungGen</a:t>
            </a:r>
            <a:r>
              <a:rPr lang="en-US" altLang="zh-CN" sz="1600" dirty="0" smtClean="0"/>
              <a:t>: 1224K-&gt;0K(8960K)] [</a:t>
            </a:r>
            <a:r>
              <a:rPr lang="en-US" altLang="zh-CN" sz="1600" dirty="0" err="1" smtClean="0"/>
              <a:t>ParOldGen</a:t>
            </a:r>
            <a:r>
              <a:rPr lang="en-US" altLang="zh-CN" sz="1600" dirty="0" smtClean="0"/>
              <a:t>: 6144K-&gt;7282K(10240K)] 7368K-&gt;7282K(19200K) [</a:t>
            </a:r>
            <a:r>
              <a:rPr lang="en-US" altLang="zh-CN" sz="1600" dirty="0" err="1" smtClean="0"/>
              <a:t>PSPermGen</a:t>
            </a:r>
            <a:r>
              <a:rPr lang="en-US" altLang="zh-CN" sz="1600" dirty="0" smtClean="0"/>
              <a:t>: 1686K-&gt;1685K(16384K)], 0.0223510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 [Times: user=0.02 sys=0.06, real=0.03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720850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旧生代可用</a:t>
            </a:r>
            <a:r>
              <a:rPr lang="en-US" altLang="zh-CN" sz="3200" b="1" dirty="0" smtClean="0"/>
              <a:t>GC—</a:t>
            </a:r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Compacting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941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76976"/>
            <a:ext cx="7475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可通过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UseConcMarkSweepGC</a:t>
            </a:r>
            <a:r>
              <a:rPr lang="zh-CN" altLang="en-US" dirty="0" smtClean="0"/>
              <a:t>来强制指定，并发的线程数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默认为</a:t>
            </a:r>
            <a:r>
              <a:rPr lang="en-US" altLang="zh-CN" dirty="0" smtClean="0">
                <a:sym typeface="Wingdings" pitchFamily="2" charset="2"/>
              </a:rPr>
              <a:t>:( </a:t>
            </a:r>
            <a:r>
              <a:rPr lang="zh-CN" altLang="en-US" dirty="0" smtClean="0">
                <a:sym typeface="Wingdings" pitchFamily="2" charset="2"/>
              </a:rPr>
              <a:t>并行</a:t>
            </a:r>
            <a:r>
              <a:rPr lang="en-US" altLang="zh-CN" dirty="0" smtClean="0">
                <a:sym typeface="Wingdings" pitchFamily="2" charset="2"/>
              </a:rPr>
              <a:t>GC</a:t>
            </a:r>
            <a:r>
              <a:rPr lang="zh-CN" altLang="en-US" dirty="0" smtClean="0">
                <a:sym typeface="Wingdings" pitchFamily="2" charset="2"/>
              </a:rPr>
              <a:t>线程数</a:t>
            </a:r>
            <a:r>
              <a:rPr lang="en-US" altLang="zh-CN" dirty="0" smtClean="0">
                <a:sym typeface="Wingdings" pitchFamily="2" charset="2"/>
              </a:rPr>
              <a:t>+3)/4</a:t>
            </a:r>
            <a:r>
              <a:rPr lang="zh-CN" altLang="en-US" dirty="0" smtClean="0">
                <a:sym typeface="Wingdings" pitchFamily="2" charset="2"/>
              </a:rPr>
              <a:t>，也可通过</a:t>
            </a:r>
            <a:r>
              <a:rPr lang="en-US" altLang="zh-CN" dirty="0" err="1" smtClean="0">
                <a:sym typeface="Wingdings" pitchFamily="2" charset="2"/>
              </a:rPr>
              <a:t>ParallelCMSThreads</a:t>
            </a:r>
            <a:r>
              <a:rPr lang="zh-CN" altLang="en-US" dirty="0" smtClean="0">
                <a:sym typeface="Wingdings" pitchFamily="2" charset="2"/>
              </a:rPr>
              <a:t>指定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0004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285860"/>
            <a:ext cx="7643866" cy="45005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触发机制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、当旧生代空间使用到一定比率时触发；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smtClean="0"/>
              <a:t>JDK </a:t>
            </a:r>
            <a:r>
              <a:rPr lang="en-US" altLang="zh-CN" sz="1600" dirty="0" smtClean="0"/>
              <a:t>V 1.6</a:t>
            </a:r>
            <a:r>
              <a:rPr lang="zh-CN" altLang="en-US" sz="1600" dirty="0" smtClean="0"/>
              <a:t>中默认为</a:t>
            </a:r>
            <a:r>
              <a:rPr lang="en-US" altLang="zh-CN" sz="1600" dirty="0" smtClean="0"/>
              <a:t>92%</a:t>
            </a:r>
            <a:r>
              <a:rPr lang="zh-CN" altLang="en-US" sz="1600" dirty="0" smtClean="0"/>
              <a:t>，可通过</a:t>
            </a:r>
            <a:r>
              <a:rPr lang="en-US" altLang="zh-CN" sz="1600" dirty="0" err="1" smtClean="0"/>
              <a:t>PrintCMSInitiationStatistics</a:t>
            </a:r>
            <a:r>
              <a:rPr lang="zh-CN" altLang="en-US" sz="1600" dirty="0" smtClean="0"/>
              <a:t>（此参数在</a:t>
            </a:r>
            <a:r>
              <a:rPr lang="en-US" altLang="zh-CN" sz="1600" dirty="0" smtClean="0"/>
              <a:t>V 1.5</a:t>
            </a:r>
            <a:r>
              <a:rPr lang="zh-CN" altLang="en-US" sz="1600" dirty="0" smtClean="0"/>
              <a:t>中不能用）来查看这个值到底是多少；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可通过</a:t>
            </a:r>
            <a:r>
              <a:rPr lang="en-US" altLang="zh-CN" sz="1600" dirty="0" err="1" smtClean="0"/>
              <a:t>CMSInitiatingOccupancyFraction</a:t>
            </a:r>
            <a:r>
              <a:rPr lang="zh-CN" altLang="en-US" sz="1600" dirty="0" smtClean="0"/>
              <a:t>来强制指定，默认值并不是赋值在了这个值上，是根据如下公式计算出来的：</a:t>
            </a:r>
            <a:endParaRPr lang="en-US" altLang="zh-CN" sz="1600" dirty="0" smtClean="0"/>
          </a:p>
          <a:p>
            <a:pPr marL="342900" indent="-342900"/>
            <a:r>
              <a:rPr lang="en-US" altLang="zh-CN" sz="1050" dirty="0" smtClean="0"/>
              <a:t>        ((100 - </a:t>
            </a:r>
            <a:r>
              <a:rPr lang="en-US" altLang="zh-CN" sz="1050" dirty="0" err="1" smtClean="0"/>
              <a:t>MinHeapFreeRatio</a:t>
            </a:r>
            <a:r>
              <a:rPr lang="en-US" altLang="zh-CN" sz="1050" dirty="0" smtClean="0"/>
              <a:t>) +(double)(</a:t>
            </a:r>
            <a:r>
              <a:rPr lang="en-US" altLang="zh-CN" sz="1050" dirty="0" err="1" smtClean="0"/>
              <a:t>CMSTriggerRatio</a:t>
            </a:r>
            <a:r>
              <a:rPr lang="en-US" altLang="zh-CN" sz="1050" dirty="0" smtClean="0"/>
              <a:t> * </a:t>
            </a:r>
            <a:r>
              <a:rPr lang="en-US" altLang="zh-CN" sz="1050" dirty="0" err="1" smtClean="0"/>
              <a:t>MinHeapFreeRatio</a:t>
            </a:r>
            <a:r>
              <a:rPr lang="en-US" altLang="zh-CN" sz="1050" dirty="0" smtClean="0"/>
              <a:t>) / 100.0)/ 100.0;</a:t>
            </a:r>
          </a:p>
          <a:p>
            <a:pPr marL="342900" indent="-342900"/>
            <a:r>
              <a:rPr lang="en-US" altLang="zh-CN" sz="1050" dirty="0" smtClean="0"/>
              <a:t>        </a:t>
            </a:r>
            <a:r>
              <a:rPr lang="en-US" altLang="zh-CN" sz="1050" dirty="0" err="1" smtClean="0"/>
              <a:t>MinHeapFreeRatio</a:t>
            </a:r>
            <a:r>
              <a:rPr lang="zh-CN" altLang="en-US" sz="1050" dirty="0" smtClean="0"/>
              <a:t>默认值： </a:t>
            </a:r>
            <a:r>
              <a:rPr lang="en-US" altLang="zh-CN" sz="1050" dirty="0" smtClean="0"/>
              <a:t>40   </a:t>
            </a:r>
            <a:r>
              <a:rPr lang="en-US" altLang="zh-CN" sz="1050" dirty="0" err="1" smtClean="0"/>
              <a:t>CMSTriggerRatio</a:t>
            </a:r>
            <a:r>
              <a:rPr lang="zh-CN" altLang="en-US" sz="1050" dirty="0" smtClean="0"/>
              <a:t>默认值： </a:t>
            </a:r>
            <a:r>
              <a:rPr lang="en-US" altLang="zh-CN" sz="1050" dirty="0" smtClean="0"/>
              <a:t>80</a:t>
            </a:r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perm gen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CMS</a:t>
            </a:r>
            <a:r>
              <a:rPr lang="zh-CN" altLang="en-US" sz="1600" dirty="0" smtClean="0"/>
              <a:t>收集且空间使用到一定比率时触发；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perm gen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CMS</a:t>
            </a:r>
            <a:r>
              <a:rPr lang="zh-CN" altLang="en-US" sz="1600" dirty="0" smtClean="0"/>
              <a:t>收集需设置：</a:t>
            </a:r>
            <a:r>
              <a:rPr lang="en-US" altLang="zh-CN" sz="1600" dirty="0" smtClean="0"/>
              <a:t>-XX:+</a:t>
            </a:r>
            <a:r>
              <a:rPr lang="en-US" altLang="zh-CN" sz="1600" dirty="0" err="1" smtClean="0"/>
              <a:t>CMSClassUnloadingEnabled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smtClean="0"/>
              <a:t>JDK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V 1.6</a:t>
            </a:r>
            <a:r>
              <a:rPr lang="zh-CN" altLang="en-US" sz="1600" dirty="0" smtClean="0"/>
              <a:t>中默认为</a:t>
            </a:r>
            <a:r>
              <a:rPr lang="en-US" altLang="zh-CN" sz="1600" dirty="0" smtClean="0"/>
              <a:t>92%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可通过</a:t>
            </a:r>
            <a:r>
              <a:rPr lang="en-US" altLang="zh-CN" sz="1600" dirty="0" err="1" smtClean="0"/>
              <a:t>CMSInitiatingPermOccupancyFraction</a:t>
            </a:r>
            <a:r>
              <a:rPr lang="zh-CN" altLang="en-US" sz="1600" dirty="0" smtClean="0"/>
              <a:t>来强制指定，同样，它是根据如下公式计算出来的：</a:t>
            </a:r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     </a:t>
            </a:r>
            <a:r>
              <a:rPr lang="en-US" altLang="zh-CN" sz="1050" dirty="0" smtClean="0">
                <a:solidFill>
                  <a:prstClr val="black"/>
                </a:solidFill>
              </a:rPr>
              <a:t>((100 - </a:t>
            </a:r>
            <a:r>
              <a:rPr lang="en-US" altLang="zh-CN" sz="1050" dirty="0" err="1" smtClean="0">
                <a:solidFill>
                  <a:prstClr val="black"/>
                </a:solidFill>
              </a:rPr>
              <a:t>MinHeapFreeRatio</a:t>
            </a:r>
            <a:r>
              <a:rPr lang="en-US" altLang="zh-CN" sz="1050" dirty="0" smtClean="0">
                <a:solidFill>
                  <a:prstClr val="black"/>
                </a:solidFill>
              </a:rPr>
              <a:t>) +(double)(</a:t>
            </a:r>
            <a:r>
              <a:rPr lang="en-US" altLang="zh-CN" sz="1050" dirty="0" err="1" smtClean="0">
                <a:solidFill>
                  <a:prstClr val="black"/>
                </a:solidFill>
              </a:rPr>
              <a:t>CMSTriggerPermRatio</a:t>
            </a:r>
            <a:r>
              <a:rPr lang="en-US" altLang="zh-CN" sz="1050" dirty="0" smtClean="0">
                <a:solidFill>
                  <a:prstClr val="black"/>
                </a:solidFill>
              </a:rPr>
              <a:t>* </a:t>
            </a:r>
            <a:r>
              <a:rPr lang="en-US" altLang="zh-CN" sz="1050" dirty="0" err="1" smtClean="0">
                <a:solidFill>
                  <a:prstClr val="black"/>
                </a:solidFill>
              </a:rPr>
              <a:t>MinHeapFreeRatio</a:t>
            </a:r>
            <a:r>
              <a:rPr lang="en-US" altLang="zh-CN" sz="1050" dirty="0" smtClean="0">
                <a:solidFill>
                  <a:prstClr val="black"/>
                </a:solidFill>
              </a:rPr>
              <a:t>) / 100.0)/ 100.0;</a:t>
            </a:r>
          </a:p>
          <a:p>
            <a:pPr marL="342900" lvl="0" indent="-342900"/>
            <a:r>
              <a:rPr lang="en-US" altLang="zh-CN" sz="1050" dirty="0" smtClean="0">
                <a:solidFill>
                  <a:prstClr val="black"/>
                </a:solidFill>
              </a:rPr>
              <a:t>        </a:t>
            </a:r>
            <a:r>
              <a:rPr lang="en-US" altLang="zh-CN" sz="1050" dirty="0" err="1" smtClean="0">
                <a:solidFill>
                  <a:prstClr val="black"/>
                </a:solidFill>
              </a:rPr>
              <a:t>MinHeapFreeRatio</a:t>
            </a:r>
            <a:r>
              <a:rPr lang="zh-CN" altLang="en-US" sz="1050" dirty="0" smtClean="0">
                <a:solidFill>
                  <a:prstClr val="black"/>
                </a:solidFill>
              </a:rPr>
              <a:t>默认值： </a:t>
            </a:r>
            <a:r>
              <a:rPr lang="en-US" altLang="zh-CN" sz="1050" dirty="0" smtClean="0">
                <a:solidFill>
                  <a:prstClr val="black"/>
                </a:solidFill>
              </a:rPr>
              <a:t>40    </a:t>
            </a:r>
            <a:r>
              <a:rPr lang="en-US" altLang="zh-CN" sz="1050" dirty="0" err="1" smtClean="0">
                <a:solidFill>
                  <a:prstClr val="black"/>
                </a:solidFill>
              </a:rPr>
              <a:t>CMSTriggerPermRatio</a:t>
            </a:r>
            <a:r>
              <a:rPr lang="zh-CN" altLang="en-US" sz="1050" dirty="0" smtClean="0">
                <a:solidFill>
                  <a:prstClr val="black"/>
                </a:solidFill>
              </a:rPr>
              <a:t>默认值： </a:t>
            </a:r>
            <a:r>
              <a:rPr lang="en-US" altLang="zh-CN" sz="1050" dirty="0" smtClean="0">
                <a:solidFill>
                  <a:prstClr val="black"/>
                </a:solidFill>
              </a:rPr>
              <a:t>80</a:t>
            </a:r>
          </a:p>
          <a:p>
            <a:pPr marL="342900" indent="-342900"/>
            <a:endParaRPr lang="en-US" altLang="zh-CN" sz="16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00042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285860"/>
            <a:ext cx="7643866" cy="22145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触发机制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Hotspot</a:t>
            </a:r>
            <a:r>
              <a:rPr lang="zh-CN" altLang="en-US" sz="1600" dirty="0" smtClean="0"/>
              <a:t>根据成本计算决定是否需要执行</a:t>
            </a:r>
            <a:r>
              <a:rPr lang="en-US" altLang="zh-CN" sz="1600" dirty="0" smtClean="0"/>
              <a:t>CMS GC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可通过</a:t>
            </a:r>
            <a:r>
              <a:rPr lang="en-US" altLang="zh-CN" sz="1600" dirty="0" smtClean="0"/>
              <a:t>-XX:+</a:t>
            </a:r>
            <a:r>
              <a:rPr lang="en-US" altLang="zh-CN" sz="1600" dirty="0" err="1" smtClean="0"/>
              <a:t>UseCMSInitiatingOccupancyOnly</a:t>
            </a:r>
            <a:r>
              <a:rPr lang="zh-CN" altLang="en-US" sz="1600" dirty="0" smtClean="0"/>
              <a:t>来去掉这个动态执行的策略。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4</a:t>
            </a:r>
            <a:r>
              <a:rPr lang="zh-CN" altLang="en-US" sz="1600" dirty="0" smtClean="0"/>
              <a:t>、外部调用了</a:t>
            </a:r>
            <a:r>
              <a:rPr lang="en-US" altLang="zh-CN" sz="1600" dirty="0" err="1" smtClean="0"/>
              <a:t>System.gc</a:t>
            </a:r>
            <a:r>
              <a:rPr lang="zh-CN" altLang="en-US" sz="1600" dirty="0" smtClean="0"/>
              <a:t>，且设置了</a:t>
            </a:r>
            <a:r>
              <a:rPr lang="en-US" altLang="zh-CN" sz="1600" dirty="0" err="1" smtClean="0"/>
              <a:t>ExplicitGCInvokesConcurrent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需要注意，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JDK 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中，在这种情况下如应用同时使用了</a:t>
            </a:r>
            <a:r>
              <a:rPr lang="en-US" altLang="zh-CN" sz="1600" dirty="0" smtClean="0"/>
              <a:t>NIO</a:t>
            </a:r>
            <a:r>
              <a:rPr lang="zh-CN" altLang="en-US" sz="1600" dirty="0" smtClean="0"/>
              <a:t>，可能会出现</a:t>
            </a:r>
            <a:r>
              <a:rPr lang="en-US" altLang="zh-CN" sz="1600" dirty="0" smtClean="0">
                <a:hlinkClick r:id="rId2"/>
              </a:rPr>
              <a:t>bug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77974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6215106" cy="2357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CMSGCOccur</a:t>
            </a:r>
            <a:r>
              <a:rPr lang="en-US" altLang="zh-CN" sz="1200" dirty="0" smtClean="0"/>
              <a:t>{</a:t>
            </a:r>
          </a:p>
          <a:p>
            <a:pPr marL="342900" indent="-342900"/>
            <a:endParaRPr lang="en-US" altLang="zh-CN" sz="1200" dirty="0" smtClean="0"/>
          </a:p>
          <a:p>
            <a:pPr marL="342900" indent="-342900"/>
            <a:r>
              <a:rPr lang="en-US" altLang="zh-CN" sz="1200" dirty="0" smtClean="0"/>
              <a:t>    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throws Exception{</a:t>
            </a:r>
          </a:p>
          <a:p>
            <a:pPr marL="342900" indent="-342900"/>
            <a:r>
              <a:rPr lang="en-US" altLang="zh-CN" sz="1200" dirty="0" smtClean="0"/>
              <a:t>        byte[] bytes=new byte[1024*1024*2];</a:t>
            </a:r>
          </a:p>
          <a:p>
            <a:pPr marL="342900" indent="-342900"/>
            <a:r>
              <a:rPr lang="en-US" altLang="zh-CN" sz="1200" dirty="0" smtClean="0"/>
              <a:t>         byte[] bytes1=new byte[1024*1024*2];</a:t>
            </a:r>
          </a:p>
          <a:p>
            <a:pPr marL="342900" indent="-342900"/>
            <a:r>
              <a:rPr lang="en-US" altLang="zh-CN" sz="1200" dirty="0" smtClean="0"/>
              <a:t>        byte[] bytes2=new byte[1024*1024*2];</a:t>
            </a:r>
          </a:p>
          <a:p>
            <a:pPr marL="342900" indent="-342900"/>
            <a:r>
              <a:rPr lang="en-US" altLang="zh-CN" sz="1200" dirty="0" smtClean="0"/>
              <a:t>         byte[] bytes3=new byte[1024*1024*1];</a:t>
            </a:r>
          </a:p>
          <a:p>
            <a:pPr marL="342900" indent="-342900"/>
            <a:r>
              <a:rPr lang="en-US" altLang="zh-CN" sz="1200" dirty="0" smtClean="0"/>
              <a:t>         byte[] bytes4=new byte[1024*1024*2];</a:t>
            </a:r>
          </a:p>
          <a:p>
            <a:pPr marL="342900" indent="-342900"/>
            <a:r>
              <a:rPr lang="en-US" altLang="zh-CN" sz="1200" dirty="0" smtClean="0"/>
              <a:t>         </a:t>
            </a:r>
            <a:r>
              <a:rPr lang="en-US" altLang="zh-CN" sz="1200" dirty="0" err="1" smtClean="0"/>
              <a:t>Thread.sleep</a:t>
            </a:r>
            <a:r>
              <a:rPr lang="en-US" altLang="zh-CN" sz="1200" dirty="0" smtClean="0"/>
              <a:t>(5000);</a:t>
            </a:r>
          </a:p>
          <a:p>
            <a:pPr marL="342900" indent="-342900"/>
            <a:r>
              <a:rPr lang="en-US" altLang="zh-CN" sz="1200" dirty="0" smtClean="0"/>
              <a:t>    }</a:t>
            </a:r>
          </a:p>
          <a:p>
            <a:pPr marL="342900" indent="-342900"/>
            <a:endParaRPr lang="en-US" altLang="zh-CN" sz="1200" dirty="0" smtClean="0"/>
          </a:p>
          <a:p>
            <a:pPr marL="342900" indent="-342900"/>
            <a:r>
              <a:rPr lang="en-US" altLang="zh-CN" sz="12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5786" y="4286256"/>
            <a:ext cx="707236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-XX:+</a:t>
            </a:r>
            <a:r>
              <a:rPr lang="en-US" altLang="zh-CN" sz="1400" dirty="0" err="1" smtClean="0"/>
              <a:t>UseConcMarkSweepGC</a:t>
            </a:r>
            <a:r>
              <a:rPr lang="en-US" altLang="zh-CN" sz="1400" dirty="0" smtClean="0"/>
              <a:t> -XX:+</a:t>
            </a:r>
            <a:r>
              <a:rPr lang="en-US" altLang="zh-CN" sz="1400" dirty="0" err="1" smtClean="0"/>
              <a:t>UseCMSInitiatingOccupancyOnly</a:t>
            </a:r>
            <a:r>
              <a:rPr lang="en-US" altLang="zh-CN" sz="1400" dirty="0" smtClean="0"/>
              <a:t>  -XX:+</a:t>
            </a:r>
            <a:r>
              <a:rPr lang="en-US" altLang="zh-CN" sz="1400" dirty="0" err="1" smtClean="0"/>
              <a:t>PrintGCDetails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85786" y="4929198"/>
            <a:ext cx="707236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-Xms20M –Xmx20M –Xmn10M -XX:+</a:t>
            </a:r>
            <a:r>
              <a:rPr lang="en-US" altLang="zh-CN" sz="1400" dirty="0" err="1" smtClean="0"/>
              <a:t>UseConcMarkSweepGC</a:t>
            </a:r>
            <a:r>
              <a:rPr lang="en-US" altLang="zh-CN" sz="1400" dirty="0" smtClean="0"/>
              <a:t> -XX:+</a:t>
            </a:r>
            <a:r>
              <a:rPr lang="en-US" altLang="zh-CN" sz="1400" dirty="0" err="1" smtClean="0"/>
              <a:t>PrintGCDetails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714488"/>
            <a:ext cx="7226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Promotion Failed</a:t>
            </a:r>
          </a:p>
          <a:p>
            <a:pPr marL="342900" indent="-342900"/>
            <a:r>
              <a:rPr lang="en-US" altLang="zh-CN" dirty="0" smtClean="0"/>
              <a:t>    minor GC</a:t>
            </a:r>
            <a:r>
              <a:rPr lang="zh-CN" altLang="en-US" dirty="0" smtClean="0"/>
              <a:t>了，</a:t>
            </a:r>
            <a:r>
              <a:rPr lang="en-US" altLang="zh-CN" dirty="0" smtClean="0"/>
              <a:t>to space</a:t>
            </a:r>
            <a:r>
              <a:rPr lang="zh-CN" altLang="en-US" dirty="0" smtClean="0"/>
              <a:t>空间不够，往</a:t>
            </a:r>
            <a:r>
              <a:rPr lang="en-US" altLang="zh-CN" dirty="0" smtClean="0"/>
              <a:t>old</a:t>
            </a:r>
            <a:r>
              <a:rPr lang="zh-CN" altLang="en-US" dirty="0" smtClean="0"/>
              <a:t>跑，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也满了，</a:t>
            </a:r>
            <a:r>
              <a:rPr lang="en-US" altLang="zh-CN" dirty="0" smtClean="0"/>
              <a:t>so..</a:t>
            </a:r>
            <a:br>
              <a:rPr lang="en-US" altLang="zh-CN" dirty="0" smtClean="0"/>
            </a:br>
            <a:r>
              <a:rPr lang="zh-CN" altLang="en-US" dirty="0" smtClean="0"/>
              <a:t>解决方法：增大</a:t>
            </a:r>
            <a:r>
              <a:rPr lang="en-US" altLang="zh-CN" dirty="0" smtClean="0"/>
              <a:t>to space</a:t>
            </a:r>
            <a:r>
              <a:rPr lang="zh-CN" altLang="en-US" dirty="0" smtClean="0"/>
              <a:t>，增大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，或降低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触发时机</a:t>
            </a:r>
            <a:r>
              <a:rPr lang="en-US" altLang="zh-CN" dirty="0" smtClean="0"/>
              <a:t>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 smtClean="0"/>
              <a:t>Concurrent mode failure</a:t>
            </a:r>
          </a:p>
          <a:p>
            <a:pPr marL="342900" indent="-342900"/>
            <a:r>
              <a:rPr lang="en-US" altLang="zh-CN" dirty="0" smtClean="0"/>
              <a:t>     old</a:t>
            </a:r>
            <a:r>
              <a:rPr lang="zh-CN" altLang="en-US" dirty="0" smtClean="0"/>
              <a:t>要分配内存了，但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空间不够，此时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正在进行，</a:t>
            </a:r>
            <a:r>
              <a:rPr lang="en-US" altLang="zh-CN" dirty="0" smtClean="0"/>
              <a:t>so..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解决方法：增大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，降低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触发的</a:t>
            </a:r>
            <a:r>
              <a:rPr lang="en-US" altLang="zh-CN" dirty="0" smtClean="0"/>
              <a:t>old</a:t>
            </a:r>
            <a:r>
              <a:rPr lang="zh-CN" altLang="en-US" dirty="0" smtClean="0"/>
              <a:t>所占比率。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在这两种情况下，为了安全，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转为触发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5786" y="1571612"/>
            <a:ext cx="7643866" cy="2786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zh-CN" sz="1200" dirty="0" smtClean="0"/>
              <a:t>[GC [1 CMS-initial-mark: 13433K(20480K)] 14465K(29696K), 0.0001830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[Times: user=0.00 sys=0.00, real=0.00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</a:t>
            </a:r>
          </a:p>
          <a:p>
            <a:pPr marL="342900" indent="-342900"/>
            <a:r>
              <a:rPr lang="en-US" altLang="zh-CN" sz="1200" dirty="0" smtClean="0"/>
              <a:t>[CMS-concurrent-mark: 0.004/0.004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[Times: user=0.01 sys=0.00, real=0.01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[CMS-concurrent-</a:t>
            </a:r>
            <a:r>
              <a:rPr lang="en-US" altLang="zh-CN" sz="1200" dirty="0" err="1" smtClean="0"/>
              <a:t>preclean</a:t>
            </a:r>
            <a:r>
              <a:rPr lang="en-US" altLang="zh-CN" sz="1200" dirty="0" smtClean="0"/>
              <a:t>: 0.000/0.000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[Times: user=0.00 sys=0.00, real=0.00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CMS: abort </a:t>
            </a:r>
            <a:r>
              <a:rPr lang="en-US" altLang="zh-CN" sz="1200" dirty="0" err="1" smtClean="0"/>
              <a:t>preclean</a:t>
            </a:r>
            <a:r>
              <a:rPr lang="en-US" altLang="zh-CN" sz="1200" dirty="0" smtClean="0"/>
              <a:t> due to time [CMS-concurrent-</a:t>
            </a:r>
            <a:r>
              <a:rPr lang="en-US" altLang="zh-CN" sz="1200" dirty="0" err="1" smtClean="0"/>
              <a:t>abortable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preclean</a:t>
            </a:r>
            <a:r>
              <a:rPr lang="en-US" altLang="zh-CN" sz="1200" dirty="0" smtClean="0"/>
              <a:t>: 0.007/5.042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[Times: user=0.00 sys=0.00, real=5.04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[GC[YG occupancy: 3300 K (9216 K)][Rescan (parallel) , 0.0002740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</a:t>
            </a:r>
          </a:p>
          <a:p>
            <a:pPr marL="342900" indent="-342900"/>
            <a:r>
              <a:rPr lang="en-US" altLang="zh-CN" sz="1200" dirty="0" smtClean="0"/>
              <a:t>[weak refs processing, 0.0000090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[1 CMS-remark: 13433K(20480K)] 16734K(29696K), 0.0003710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[Times: user=0.00 sys=0.00, real=0.00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[CMS-concurrent-sweep: 0.000/0.000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[Times: user=0.00 sys=0.00, real=0.00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</a:t>
            </a:r>
          </a:p>
          <a:p>
            <a:pPr marL="342900" indent="-342900"/>
            <a:r>
              <a:rPr lang="en-US" altLang="zh-CN" sz="1200" dirty="0" smtClean="0"/>
              <a:t>[CMS-concurrent-reset: 0.000/0.000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 [Times: user=0.00 sys=0.00, real=0.00 </a:t>
            </a:r>
            <a:r>
              <a:rPr lang="en-US" altLang="zh-CN" sz="1200" dirty="0" err="1" smtClean="0"/>
              <a:t>secs</a:t>
            </a:r>
            <a:r>
              <a:rPr lang="en-US" altLang="zh-CN" sz="1200" dirty="0" smtClean="0"/>
              <a:t>]</a:t>
            </a:r>
          </a:p>
          <a:p>
            <a:pPr marL="342900" indent="-342900"/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当在启动参数上设置了</a:t>
            </a:r>
            <a:r>
              <a:rPr lang="en-US" altLang="zh-CN" sz="1200" dirty="0" smtClean="0"/>
              <a:t>-XX:+</a:t>
            </a:r>
            <a:r>
              <a:rPr lang="en-US" altLang="zh-CN" sz="1200" dirty="0" err="1" smtClean="0"/>
              <a:t>UseAdaptiveSizePolicy</a:t>
            </a:r>
            <a:r>
              <a:rPr lang="zh-CN" altLang="en-US" sz="1200" dirty="0" smtClean="0"/>
              <a:t>后，上面的日志中的</a:t>
            </a:r>
            <a:r>
              <a:rPr lang="en-US" altLang="zh-CN" sz="1200" dirty="0" smtClean="0"/>
              <a:t>CMS</a:t>
            </a:r>
            <a:r>
              <a:rPr lang="zh-CN" altLang="en-US" sz="1200" dirty="0" smtClean="0"/>
              <a:t>会变为</a:t>
            </a:r>
            <a:r>
              <a:rPr lang="en-US" altLang="zh-CN" sz="1200" dirty="0" smtClean="0"/>
              <a:t>ASCMS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577974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旧生代可用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并发</a:t>
            </a:r>
            <a:endParaRPr lang="zh-CN" altLang="en-US" sz="4000" b="1" dirty="0"/>
          </a:p>
        </p:txBody>
      </p:sp>
      <p:sp>
        <p:nvSpPr>
          <p:cNvPr id="7" name="矩形 6"/>
          <p:cNvSpPr/>
          <p:nvPr/>
        </p:nvSpPr>
        <p:spPr>
          <a:xfrm>
            <a:off x="785786" y="46313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2"/>
              </a:rPr>
              <a:t>CMS GC Log</a:t>
            </a:r>
            <a:r>
              <a:rPr lang="zh-CN" altLang="en-US" dirty="0" smtClean="0">
                <a:hlinkClick r:id="rId2"/>
              </a:rPr>
              <a:t>解读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7290" y="12144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使用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143116"/>
            <a:ext cx="5280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Hotspot</a:t>
            </a:r>
            <a:r>
              <a:rPr lang="zh-CN" altLang="en-US" sz="3200" b="1" dirty="0" smtClean="0"/>
              <a:t>是如何分配内存的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Hotspot</a:t>
            </a:r>
            <a:r>
              <a:rPr lang="zh-CN" altLang="en-US" sz="3200" b="1" dirty="0" smtClean="0"/>
              <a:t>什么时候回收内存</a:t>
            </a:r>
            <a:endParaRPr lang="zh-CN" altLang="en-US" sz="3200" b="1" dirty="0"/>
          </a:p>
        </p:txBody>
      </p:sp>
      <p:pic>
        <p:nvPicPr>
          <p:cNvPr id="11" name="图片 10" descr="wall-e-wave-7497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67150"/>
            <a:ext cx="3048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1506668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默认组合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7144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4481" y="2928934"/>
          <a:ext cx="5143535" cy="92869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09668"/>
                <a:gridCol w="1176347"/>
                <a:gridCol w="2857520"/>
              </a:tblGrid>
              <a:tr h="33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新生代</a:t>
                      </a:r>
                      <a:r>
                        <a:rPr lang="en-US" sz="1050" kern="100" dirty="0"/>
                        <a:t>GC</a:t>
                      </a:r>
                      <a:r>
                        <a:rPr lang="zh-CN" sz="1050" kern="100" dirty="0"/>
                        <a:t>方式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旧生代和持久代</a:t>
                      </a:r>
                      <a:r>
                        <a:rPr lang="en-US" sz="1050" kern="100" dirty="0"/>
                        <a:t>GC</a:t>
                      </a:r>
                      <a:r>
                        <a:rPr lang="zh-CN" sz="1050" kern="100" dirty="0"/>
                        <a:t>方式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3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Client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串行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串行</a:t>
                      </a:r>
                      <a:r>
                        <a:rPr lang="en-US" sz="1050" kern="100" dirty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3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/>
                        <a:t>Server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并行回收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/>
                        <a:t>并行</a:t>
                      </a:r>
                      <a:r>
                        <a:rPr lang="en-US" altLang="zh-CN" sz="1050" kern="100" dirty="0" smtClean="0"/>
                        <a:t> MSC </a:t>
                      </a:r>
                      <a:r>
                        <a:rPr lang="en-US" sz="1050" kern="100" dirty="0" smtClean="0"/>
                        <a:t>GC</a:t>
                      </a:r>
                      <a:r>
                        <a:rPr lang="zh-CN" sz="1050" kern="100" dirty="0"/>
                        <a:t>（</a:t>
                      </a:r>
                      <a:r>
                        <a:rPr lang="en-US" sz="1050" kern="100" dirty="0"/>
                        <a:t>JDK 5.0 Update 6</a:t>
                      </a:r>
                      <a:r>
                        <a:rPr lang="zh-CN" sz="1050" kern="100" dirty="0"/>
                        <a:t>以后）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298" y="571480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组合使用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7144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49991" y="1391601"/>
          <a:ext cx="6393843" cy="439485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27546"/>
                <a:gridCol w="2129146"/>
                <a:gridCol w="2137151"/>
              </a:tblGrid>
              <a:tr h="2885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新生代</a:t>
                      </a:r>
                      <a:r>
                        <a:rPr lang="en-US" sz="1050" kern="100"/>
                        <a:t>GC</a:t>
                      </a:r>
                      <a:r>
                        <a:rPr lang="zh-CN" sz="1050" kern="100"/>
                        <a:t>方式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旧生代和持久代</a:t>
                      </a:r>
                      <a:r>
                        <a:rPr lang="en-US" sz="1050" kern="100"/>
                        <a:t>GC</a:t>
                      </a:r>
                      <a:r>
                        <a:rPr lang="zh-CN" sz="1050" kern="100"/>
                        <a:t>方式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-XX:+UseSerialGC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串行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串行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-XX:+UseParallelGC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/>
                        <a:t>PS </a:t>
                      </a:r>
                      <a:r>
                        <a:rPr lang="en-US" sz="1050" kern="100" dirty="0" smtClean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/>
                        <a:t>并行</a:t>
                      </a:r>
                      <a:r>
                        <a:rPr lang="en-US" altLang="zh-CN" sz="1050" kern="100" dirty="0" smtClean="0"/>
                        <a:t>MSC</a:t>
                      </a:r>
                      <a:r>
                        <a:rPr lang="en-US" altLang="zh-CN" sz="1050" kern="100" baseline="0" dirty="0" smtClean="0"/>
                        <a:t> </a:t>
                      </a:r>
                      <a:r>
                        <a:rPr lang="en-US" sz="1050" kern="100" dirty="0" smtClean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39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-XX:+UseConcMarkSweepGC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/>
                        <a:t>ParNew</a:t>
                      </a:r>
                      <a:r>
                        <a:rPr lang="en-US" altLang="zh-CN" sz="1050" kern="100" dirty="0" smtClean="0"/>
                        <a:t> </a:t>
                      </a:r>
                      <a:r>
                        <a:rPr lang="en-US" sz="1050" kern="100" dirty="0" smtClean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并发</a:t>
                      </a:r>
                      <a:r>
                        <a:rPr lang="en-US" sz="1050" kern="100"/>
                        <a:t>GC</a:t>
                      </a:r>
                      <a:endParaRPr lang="zh-CN" sz="1050" kern="10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当出现</a:t>
                      </a:r>
                      <a:r>
                        <a:rPr lang="en-US" sz="1050" kern="100"/>
                        <a:t>concurrent Mode</a:t>
                      </a:r>
                      <a:endParaRPr lang="zh-CN" sz="1050" kern="10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failure</a:t>
                      </a:r>
                      <a:r>
                        <a:rPr lang="zh-CN" sz="1050" kern="100"/>
                        <a:t>时采用串行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/>
                        <a:t>-XX:+</a:t>
                      </a:r>
                      <a:r>
                        <a:rPr lang="en-US" sz="1050" kern="100" dirty="0" err="1"/>
                        <a:t>UseParNewGC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并行</a:t>
                      </a:r>
                      <a:r>
                        <a:rPr lang="en-US" sz="1050" kern="100"/>
                        <a:t>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串行</a:t>
                      </a:r>
                      <a:r>
                        <a:rPr lang="en-US" sz="1050" kern="100" dirty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-XX:+UseParallelOldGC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/>
                        <a:t>PS </a:t>
                      </a:r>
                      <a:r>
                        <a:rPr lang="en-US" sz="1050" kern="100" dirty="0" smtClean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/>
                        <a:t>并行</a:t>
                      </a:r>
                      <a:r>
                        <a:rPr lang="en-US" altLang="zh-CN" sz="1050" kern="100" dirty="0" smtClean="0"/>
                        <a:t>Compacting </a:t>
                      </a:r>
                      <a:r>
                        <a:rPr lang="en-US" sz="1050" kern="100" dirty="0" smtClean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11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-XX:+UseConcMarkSweepGC</a:t>
                      </a:r>
                      <a:endParaRPr lang="zh-CN" sz="1050" kern="10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/>
                        <a:t>-XX:-UseParNewGC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串行</a:t>
                      </a:r>
                      <a:r>
                        <a:rPr lang="en-US" sz="1050" kern="100" dirty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并发</a:t>
                      </a:r>
                      <a:r>
                        <a:rPr lang="en-US" sz="1050" kern="100" dirty="0"/>
                        <a:t>GC</a:t>
                      </a:r>
                      <a:endParaRPr lang="zh-CN" sz="1050" kern="1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当出现</a:t>
                      </a:r>
                      <a:r>
                        <a:rPr lang="en-US" sz="1050" kern="100" dirty="0"/>
                        <a:t>Concurrent Mode</a:t>
                      </a:r>
                      <a:endParaRPr lang="zh-CN" sz="1050" kern="1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/>
                        <a:t>failure</a:t>
                      </a:r>
                      <a:r>
                        <a:rPr lang="zh-CN" sz="1050" kern="100" dirty="0"/>
                        <a:t>或</a:t>
                      </a:r>
                      <a:r>
                        <a:rPr lang="en-US" sz="1050" kern="100" dirty="0"/>
                        <a:t>promotion failed</a:t>
                      </a:r>
                      <a:endParaRPr lang="zh-CN" sz="1050" kern="1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/>
                        <a:t>时则采用串行</a:t>
                      </a:r>
                      <a:r>
                        <a:rPr lang="en-US" sz="1050" kern="100" dirty="0"/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/>
                        <a:t>不支持的组合方式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/>
                        <a:t>1</a:t>
                      </a:r>
                      <a:r>
                        <a:rPr lang="zh-CN" sz="1050" kern="100" dirty="0"/>
                        <a:t>、</a:t>
                      </a:r>
                      <a:r>
                        <a:rPr lang="en-US" sz="1050" kern="100" dirty="0"/>
                        <a:t>-XX:+</a:t>
                      </a:r>
                      <a:r>
                        <a:rPr lang="en-US" sz="1050" kern="100" dirty="0" err="1"/>
                        <a:t>UseParNewGC</a:t>
                      </a:r>
                      <a:r>
                        <a:rPr lang="en-US" sz="1050" kern="100" dirty="0"/>
                        <a:t> –XX:+</a:t>
                      </a:r>
                      <a:r>
                        <a:rPr lang="en-US" sz="1050" kern="100" dirty="0" err="1"/>
                        <a:t>UseParallelOldGC</a:t>
                      </a:r>
                      <a:endParaRPr lang="zh-CN" sz="1050" kern="1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/>
                        <a:t>2</a:t>
                      </a:r>
                      <a:r>
                        <a:rPr lang="zh-CN" sz="1050" kern="100" dirty="0"/>
                        <a:t>、</a:t>
                      </a:r>
                      <a:r>
                        <a:rPr lang="en-US" sz="1050" kern="100" dirty="0"/>
                        <a:t>-XX:+</a:t>
                      </a:r>
                      <a:r>
                        <a:rPr lang="en-US" sz="1050" kern="100" dirty="0" err="1"/>
                        <a:t>UseParNewGC</a:t>
                      </a:r>
                      <a:r>
                        <a:rPr lang="en-US" sz="1050" kern="100" dirty="0"/>
                        <a:t> –XX:+</a:t>
                      </a:r>
                      <a:r>
                        <a:rPr lang="en-US" sz="1050" kern="100" dirty="0" err="1"/>
                        <a:t>UseSerialGC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17144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551557"/>
          <a:ext cx="7929618" cy="527811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71636"/>
                <a:gridCol w="971826"/>
                <a:gridCol w="5386156"/>
              </a:tblGrid>
              <a:tr h="283428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altLang="en-US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方式</a:t>
                      </a:r>
                      <a:endParaRPr lang="en-US" sz="105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常用参数（</a:t>
                      </a:r>
                      <a:r>
                        <a:rPr lang="en-US" altLang="zh-CN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b="1" kern="100" dirty="0" err="1" smtClean="0">
                          <a:latin typeface="Calibri"/>
                          <a:ea typeface="宋体"/>
                          <a:cs typeface="Times New Roman"/>
                        </a:rPr>
                        <a:t>Xms</a:t>
                      </a:r>
                      <a:r>
                        <a:rPr lang="en-US" altLang="zh-CN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 –</a:t>
                      </a:r>
                      <a:r>
                        <a:rPr lang="en-US" altLang="zh-CN" sz="1050" b="1" kern="100" dirty="0" err="1" smtClean="0">
                          <a:latin typeface="Calibri"/>
                          <a:ea typeface="宋体"/>
                          <a:cs typeface="Times New Roman"/>
                        </a:rPr>
                        <a:t>Xmx</a:t>
                      </a:r>
                      <a:r>
                        <a:rPr lang="en-US" altLang="zh-CN" sz="1050" b="1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 –</a:t>
                      </a:r>
                      <a:r>
                        <a:rPr lang="en-US" altLang="zh-CN" sz="1050" b="1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Xmn</a:t>
                      </a:r>
                      <a:r>
                        <a:rPr lang="en-US" altLang="zh-CN" sz="1050" b="1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 –</a:t>
                      </a:r>
                      <a:r>
                        <a:rPr lang="en-US" altLang="zh-CN" sz="1050" b="1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XX:PermSize</a:t>
                      </a:r>
                      <a:r>
                        <a:rPr lang="en-US" altLang="zh-CN" sz="1050" b="1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 –</a:t>
                      </a:r>
                      <a:r>
                        <a:rPr lang="en-US" altLang="zh-CN" sz="1050" b="1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XX:MaxPermSize</a:t>
                      </a:r>
                      <a:r>
                        <a:rPr lang="zh-CN" altLang="en-US" sz="1050" b="1" kern="100" dirty="0" smtClean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05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430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新生代可用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串行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XX:SurvivorRatio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，默认为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，代表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eden:survivor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endParaRPr lang="en-US" altLang="zh-CN" sz="105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XX:MaxTenuringThreshold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，默认为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，代表对象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在新生代经历多少次</a:t>
                      </a:r>
                      <a:r>
                        <a:rPr lang="en-US" altLang="zh-CN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minor </a:t>
                      </a:r>
                      <a:r>
                        <a:rPr lang="en-US" altLang="zh-CN" sz="1050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后才晋升到旧生代；</a:t>
                      </a:r>
                      <a:endParaRPr lang="en-US" altLang="zh-CN" sz="1050" kern="100" baseline="0" dirty="0" smtClean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8165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PS</a:t>
                      </a:r>
                      <a:r>
                        <a:rPr lang="en-US" altLang="zh-CN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 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XX:InitialSurvivorRatio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，默认为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，代表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altLang="zh-CN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1050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gen:survivor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endParaRPr lang="en-US" altLang="zh-CN" sz="1050" kern="100" baseline="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XX:SurvivorRatio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，默认值对于</a:t>
                      </a:r>
                      <a:r>
                        <a:rPr lang="en-US" altLang="zh-CN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PS GC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无效，但仍然可设置，代表</a:t>
                      </a:r>
                      <a:r>
                        <a:rPr lang="en-US" altLang="zh-CN" sz="1050" kern="1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eden:survivor</a:t>
                      </a: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endParaRPr lang="en-US" altLang="zh-CN" sz="1050" kern="100" baseline="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-XX:-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UseAdaptiveSizePolicy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，不允许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PS GC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动态调整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eden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s0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s1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的大小，此时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XX:MaxTenuringThreshold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也可使用；</a:t>
                      </a:r>
                      <a:endParaRPr lang="en-US" altLang="zh-CN" sz="105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XX:ParallelGCThreads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，设置并行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的线程数。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15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latin typeface="Calibri"/>
                          <a:ea typeface="宋体"/>
                          <a:cs typeface="Times New Roman"/>
                        </a:rPr>
                        <a:t>ParNew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 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baseline="0" dirty="0" smtClean="0">
                          <a:latin typeface="Calibri"/>
                          <a:ea typeface="宋体"/>
                          <a:cs typeface="Times New Roman"/>
                        </a:rPr>
                        <a:t>同串行。</a:t>
                      </a:r>
                      <a:endParaRPr lang="en-US" altLang="zh-CN" sz="1050" kern="100" baseline="0" dirty="0" smtClean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236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旧生代和持久代可用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串行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无特殊参数。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893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并行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（包括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MSC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endParaRPr lang="en-US" altLang="zh-CN" sz="105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Compacting</a:t>
                      </a: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smtClean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altLang="zh-CN" sz="1050" b="0" kern="100" dirty="0" err="1" smtClean="0">
                          <a:latin typeface="Calibri"/>
                          <a:ea typeface="宋体"/>
                          <a:cs typeface="Times New Roman"/>
                        </a:rPr>
                        <a:t>XX:ParallelGCThreads</a:t>
                      </a:r>
                      <a:r>
                        <a:rPr lang="zh-CN" altLang="en-US" sz="1050" b="0" kern="100" dirty="0" smtClean="0">
                          <a:latin typeface="Calibri"/>
                          <a:ea typeface="宋体"/>
                          <a:cs typeface="Times New Roman"/>
                        </a:rPr>
                        <a:t>，设置并行</a:t>
                      </a:r>
                      <a:r>
                        <a:rPr lang="en-US" altLang="zh-CN" sz="1050" b="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altLang="en-US" sz="1050" b="0" kern="100" dirty="0" smtClean="0">
                          <a:latin typeface="Calibri"/>
                          <a:ea typeface="宋体"/>
                          <a:cs typeface="Times New Roman"/>
                        </a:rPr>
                        <a:t>的线程数。</a:t>
                      </a:r>
                      <a:endParaRPr lang="en-US" altLang="zh-CN" sz="1050" b="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smtClean="0">
                          <a:latin typeface="Calibri"/>
                          <a:ea typeface="宋体"/>
                          <a:cs typeface="Times New Roman"/>
                        </a:rPr>
                        <a:t>-XX:+</a:t>
                      </a:r>
                      <a:r>
                        <a:rPr lang="en-US" altLang="zh-CN" sz="1050" b="0" dirty="0" err="1" smtClean="0"/>
                        <a:t>ScavengeBeforeFullGC</a:t>
                      </a:r>
                      <a:r>
                        <a:rPr lang="zh-CN" altLang="en-US" sz="1050" b="0" dirty="0" smtClean="0"/>
                        <a:t>，</a:t>
                      </a:r>
                      <a:r>
                        <a:rPr lang="en-US" altLang="zh-CN" sz="1050" b="0" dirty="0" smtClean="0"/>
                        <a:t>Full GC</a:t>
                      </a:r>
                      <a:r>
                        <a:rPr lang="zh-CN" altLang="en-US" sz="1050" b="0" dirty="0" smtClean="0"/>
                        <a:t>前触发</a:t>
                      </a:r>
                      <a:r>
                        <a:rPr lang="en-US" altLang="zh-CN" sz="1050" b="0" dirty="0" smtClean="0"/>
                        <a:t>Minor</a:t>
                      </a:r>
                      <a:r>
                        <a:rPr lang="en-US" altLang="zh-CN" sz="1050" b="0" baseline="0" dirty="0" smtClean="0"/>
                        <a:t> GC</a:t>
                      </a:r>
                      <a:endParaRPr lang="zh-CN" altLang="zh-CN" sz="1050" b="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22993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并发</a:t>
                      </a: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GC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-</a:t>
                      </a:r>
                      <a:r>
                        <a:rPr kumimoji="0" lang="en-US" altLang="zh-CN" sz="1050" kern="10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XX:ParallelCMSThreads</a:t>
                      </a:r>
                      <a:r>
                        <a:rPr kumimoji="0" lang="zh-CN" altLang="en-US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，设置并发</a:t>
                      </a: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CMS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 GC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时的线程数；</a:t>
                      </a:r>
                      <a:endParaRPr kumimoji="0" lang="en-US" altLang="zh-CN" sz="1050" kern="100" baseline="0" dirty="0" smtClean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kumimoji="0" lang="en-US" altLang="zh-CN" sz="1050" kern="10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XX:CMSInitiatingOccupancyFraction</a:t>
                      </a:r>
                      <a:r>
                        <a:rPr kumimoji="0" lang="zh-CN" altLang="en-US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，当旧生代使用比率占到多少百分比时触发</a:t>
                      </a: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CMS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 GC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endParaRPr kumimoji="0" lang="en-US" altLang="zh-CN" sz="1050" kern="100" baseline="0" dirty="0" smtClean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-XX:+</a:t>
                      </a:r>
                      <a:r>
                        <a:rPr kumimoji="0" lang="en-US" altLang="zh-CN" sz="1050" kern="10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UseCMSInitiatingOccupancyOnly</a:t>
                      </a:r>
                      <a:r>
                        <a:rPr kumimoji="0" lang="zh-CN" altLang="en-US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，默认为</a:t>
                      </a: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r>
                        <a:rPr kumimoji="0" lang="zh-CN" altLang="en-US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，代表允许</a:t>
                      </a: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hotspot</a:t>
                      </a:r>
                      <a:r>
                        <a:rPr kumimoji="0" lang="zh-CN" altLang="en-US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根据成本来决定什么时候执行</a:t>
                      </a:r>
                      <a:r>
                        <a:rPr kumimoji="0" lang="en-US" altLang="zh-CN" sz="1050" kern="10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CMS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 GC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endParaRPr kumimoji="0" lang="en-US" altLang="zh-CN" sz="1050" kern="100" baseline="0" dirty="0" smtClean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-XX:+</a:t>
                      </a:r>
                      <a:r>
                        <a:rPr kumimoji="0" lang="en-US" altLang="zh-CN" sz="1050" kern="1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UseCMSCompactAtFullCollection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，当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Full GC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时执行压缩；</a:t>
                      </a:r>
                      <a:endParaRPr kumimoji="0" lang="en-US" altLang="zh-CN" sz="1050" kern="100" baseline="0" dirty="0" smtClean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kumimoji="0" lang="en-US" altLang="zh-CN" sz="1050" kern="1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XX:CMSMaxAbortablePrecleanTime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=5000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，设置</a:t>
                      </a:r>
                      <a:r>
                        <a:rPr kumimoji="0" lang="en-US" altLang="zh-CN" sz="1050" kern="1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preclean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步骤的超时时间，单位为毫秒；</a:t>
                      </a:r>
                      <a:endParaRPr kumimoji="0" lang="en-US" altLang="zh-CN" sz="1050" kern="100" baseline="0" dirty="0" smtClean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-XX:+</a:t>
                      </a:r>
                      <a:r>
                        <a:rPr kumimoji="0" lang="en-US" altLang="zh-CN" sz="1050" kern="1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CMSClassUnloadingEnabled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，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Perm Gen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采用</a:t>
                      </a:r>
                      <a:r>
                        <a:rPr kumimoji="0" lang="en-US" altLang="zh-CN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CMS GC</a:t>
                      </a:r>
                      <a:r>
                        <a:rPr kumimoji="0" lang="zh-CN" altLang="en-US" sz="1050" kern="100" baseline="0" dirty="0" smtClean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Times New Roman"/>
                        </a:rPr>
                        <a:t>回收。</a:t>
                      </a:r>
                      <a:endParaRPr kumimoji="0" lang="zh-CN" altLang="zh-CN" sz="1050" kern="100" dirty="0">
                        <a:solidFill>
                          <a:schemeClr val="dk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441" y="792288"/>
            <a:ext cx="538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JVM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可见的未来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86116" y="2357430"/>
            <a:ext cx="50720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4400" b="1" dirty="0" smtClean="0">
                <a:solidFill>
                  <a:srgbClr val="FF0000"/>
                </a:solidFill>
                <a:hlinkClick r:id="rId2"/>
              </a:rPr>
              <a:t>Garbage First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/>
            </a:r>
            <a:br>
              <a:rPr lang="en-US" altLang="zh-CN" sz="4400" b="1" dirty="0" smtClean="0">
                <a:solidFill>
                  <a:srgbClr val="FF0000"/>
                </a:solidFill>
              </a:rPr>
            </a:br>
            <a:endParaRPr lang="en-US" altLang="zh-CN" sz="4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4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超出范围，以后再扯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09796"/>
            <a:ext cx="24003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7290" y="142873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通常问题查找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428868"/>
            <a:ext cx="2914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OOM</a:t>
            </a:r>
            <a:r>
              <a:rPr lang="zh-CN" altLang="en-US" sz="3200" b="1" dirty="0" smtClean="0"/>
              <a:t>怎么办？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GC</a:t>
            </a:r>
            <a:r>
              <a:rPr lang="zh-CN" altLang="en-US" sz="3200" b="1" dirty="0" smtClean="0"/>
              <a:t>怎么监测？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谁耗了内存？</a:t>
            </a:r>
            <a:endParaRPr lang="zh-CN" altLang="en-US" sz="3200" b="1" dirty="0"/>
          </a:p>
        </p:txBody>
      </p:sp>
      <p:pic>
        <p:nvPicPr>
          <p:cNvPr id="5" name="图片 4" descr="wall-e-wave-7497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67150"/>
            <a:ext cx="3048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20850"/>
            <a:ext cx="6441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OOM</a:t>
            </a: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hlinkClick r:id="rId2"/>
              </a:rPr>
              <a:t>一些代码造成</a:t>
            </a:r>
            <a:r>
              <a:rPr lang="en-US" altLang="zh-CN" sz="2800" b="1" dirty="0" smtClean="0">
                <a:hlinkClick r:id="rId2"/>
              </a:rPr>
              <a:t>OOM</a:t>
            </a:r>
            <a:r>
              <a:rPr lang="zh-CN" altLang="en-US" sz="2800" b="1" dirty="0" smtClean="0">
                <a:hlinkClick r:id="rId2"/>
              </a:rPr>
              <a:t>的例子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571612"/>
            <a:ext cx="7643866" cy="42148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Java Heap OOM</a:t>
            </a:r>
            <a:r>
              <a:rPr lang="zh-CN" altLang="en-US" sz="1600" dirty="0" smtClean="0"/>
              <a:t>产生的原因是在多次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后仍然分配不了，具体策略取决于这三个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参数：</a:t>
            </a:r>
            <a:endParaRPr lang="en-US" altLang="zh-CN" sz="1600" dirty="0" smtClean="0"/>
          </a:p>
          <a:p>
            <a:pPr marL="342900" indent="-342900"/>
            <a:r>
              <a:rPr lang="en-US" altLang="zh-CN" sz="1400" dirty="0" smtClean="0"/>
              <a:t>-XX:+</a:t>
            </a:r>
            <a:r>
              <a:rPr lang="en-US" altLang="zh-CN" sz="1400" dirty="0" err="1" smtClean="0"/>
              <a:t>UseGCOverheadLimit</a:t>
            </a:r>
            <a:r>
              <a:rPr lang="en-US" altLang="zh-CN" sz="1400" dirty="0" smtClean="0"/>
              <a:t>   -</a:t>
            </a:r>
            <a:r>
              <a:rPr lang="en-US" altLang="zh-CN" sz="1400" dirty="0" err="1" smtClean="0"/>
              <a:t>XX:GCTimeLimit</a:t>
            </a:r>
            <a:r>
              <a:rPr lang="en-US" altLang="zh-CN" sz="1400" dirty="0" smtClean="0"/>
              <a:t>=98 –</a:t>
            </a:r>
            <a:r>
              <a:rPr lang="en-US" altLang="zh-CN" sz="1400" dirty="0" err="1" smtClean="0"/>
              <a:t>XX:GCHeapFreeLimit</a:t>
            </a:r>
            <a:r>
              <a:rPr lang="en-US" altLang="zh-CN" sz="1400" dirty="0" smtClean="0"/>
              <a:t>=2</a:t>
            </a:r>
          </a:p>
          <a:p>
            <a:pPr marL="342900" lvl="0" indent="-342900"/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的前兆通常体现在每次</a:t>
            </a:r>
            <a:r>
              <a:rPr lang="en-US" altLang="zh-CN" sz="1600" dirty="0" smtClean="0"/>
              <a:t>Full GC</a:t>
            </a:r>
            <a:r>
              <a:rPr lang="zh-CN" altLang="en-US" sz="1600" dirty="0" smtClean="0"/>
              <a:t>后旧生代的消耗呈不断上涨趋势；</a:t>
            </a:r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查看方法：</a:t>
            </a:r>
            <a:r>
              <a:rPr lang="en-US" altLang="zh-CN" sz="1600" dirty="0" err="1" smtClean="0"/>
              <a:t>jstat</a:t>
            </a:r>
            <a:r>
              <a:rPr lang="en-US" altLang="zh-CN" sz="1600" dirty="0" smtClean="0"/>
              <a:t> –</a:t>
            </a:r>
            <a:r>
              <a:rPr lang="en-US" altLang="zh-CN" sz="1600" dirty="0" err="1" smtClean="0"/>
              <a:t>gcutil</a:t>
            </a:r>
            <a:r>
              <a:rPr lang="en-US" altLang="zh-CN" sz="1600" dirty="0" smtClean="0"/>
              <a:t> [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] [</a:t>
            </a:r>
            <a:r>
              <a:rPr lang="en-US" altLang="zh-CN" sz="1600" dirty="0" err="1" smtClean="0"/>
              <a:t>intervel</a:t>
            </a:r>
            <a:r>
              <a:rPr lang="en-US" altLang="zh-CN" sz="1600" dirty="0" smtClean="0"/>
              <a:t>] [count]</a:t>
            </a:r>
          </a:p>
          <a:p>
            <a:pPr marL="342900" lvl="0" indent="-342900"/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、解决方法</a:t>
            </a:r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     dump</a:t>
            </a:r>
            <a:r>
              <a:rPr lang="zh-CN" altLang="en-US" sz="1600" dirty="0" smtClean="0"/>
              <a:t>多次</a:t>
            </a:r>
            <a:r>
              <a:rPr lang="en-US" altLang="zh-CN" sz="1600" dirty="0" smtClean="0"/>
              <a:t>Full GC</a:t>
            </a:r>
            <a:r>
              <a:rPr lang="zh-CN" altLang="en-US" sz="1600" dirty="0" smtClean="0"/>
              <a:t>后的内存消耗状况，方法：</a:t>
            </a:r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jmap</a:t>
            </a:r>
            <a:r>
              <a:rPr lang="en-US" altLang="zh-CN" sz="1600" dirty="0" smtClean="0"/>
              <a:t> –</a:t>
            </a:r>
            <a:r>
              <a:rPr lang="en-US" altLang="zh-CN" sz="1600" dirty="0" err="1" smtClean="0"/>
              <a:t>dump:format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b,file</a:t>
            </a:r>
            <a:r>
              <a:rPr lang="en-US" altLang="zh-CN" sz="1600" dirty="0" smtClean="0"/>
              <a:t>=[filename] [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]</a:t>
            </a:r>
          </a:p>
          <a:p>
            <a:pPr marL="342900" lvl="0" indent="-342900"/>
            <a:r>
              <a:rPr lang="en-US" altLang="zh-CN" sz="1600" dirty="0" smtClean="0"/>
              <a:t>     dump</a:t>
            </a:r>
            <a:r>
              <a:rPr lang="zh-CN" altLang="en-US" sz="1600" dirty="0" smtClean="0"/>
              <a:t>下来的文件可用</a:t>
            </a:r>
            <a:r>
              <a:rPr lang="en-US" altLang="zh-CN" sz="1600" dirty="0" smtClean="0">
                <a:hlinkClick r:id="rId3"/>
              </a:rPr>
              <a:t>MAT</a:t>
            </a:r>
            <a:r>
              <a:rPr lang="zh-CN" altLang="en-US" sz="1600" dirty="0" smtClean="0"/>
              <a:t>进行分析，简单视图分析：</a:t>
            </a:r>
            <a:r>
              <a:rPr lang="en-US" altLang="zh-CN" sz="1600" dirty="0" smtClean="0"/>
              <a:t>MAT Top Consumers</a:t>
            </a:r>
          </a:p>
          <a:p>
            <a:pPr marL="342900" lvl="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或在启动参数上增加：</a:t>
            </a:r>
            <a:r>
              <a:rPr lang="en-US" altLang="zh-CN" sz="1600" dirty="0" smtClean="0"/>
              <a:t>-XX:+</a:t>
            </a:r>
            <a:r>
              <a:rPr lang="en-US" altLang="zh-CN" sz="1600" dirty="0" err="1" smtClean="0"/>
              <a:t>HeapDumpOnOutOfMemoryError</a:t>
            </a:r>
            <a:r>
              <a:rPr lang="zh-CN" altLang="en-US" sz="1600" dirty="0" smtClean="0"/>
              <a:t>，当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时会在工作路径（或通过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XX:HeapDumpPath</a:t>
            </a:r>
            <a:r>
              <a:rPr lang="zh-CN" altLang="en-US" sz="1600" dirty="0" smtClean="0"/>
              <a:t>来指定路径）下生成</a:t>
            </a:r>
            <a:r>
              <a:rPr lang="en-US" altLang="zh-CN" sz="1600" dirty="0" smtClean="0"/>
              <a:t>java_[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].</a:t>
            </a:r>
            <a:r>
              <a:rPr lang="en-US" altLang="zh-CN" sz="1600" dirty="0" err="1" smtClean="0"/>
              <a:t>hprof</a:t>
            </a:r>
            <a:r>
              <a:rPr lang="zh-CN" altLang="en-US" sz="1600" dirty="0" smtClean="0"/>
              <a:t>文件。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还有</a:t>
            </a:r>
            <a:r>
              <a:rPr lang="en-US" altLang="zh-CN" sz="1600" dirty="0" smtClean="0"/>
              <a:t>Native Heap</a:t>
            </a:r>
            <a:r>
              <a:rPr lang="zh-CN" altLang="en-US" sz="1600" dirty="0" smtClean="0"/>
              <a:t>造成的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，堆外内存使用过多。</a:t>
            </a:r>
            <a:endParaRPr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857496"/>
            <a:ext cx="7858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2085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</a:t>
            </a:r>
            <a:r>
              <a:rPr lang="zh-CN" altLang="en-US" sz="4000" b="1" dirty="0" smtClean="0"/>
              <a:t>监测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32861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jstat</a:t>
            </a:r>
            <a:r>
              <a:rPr lang="en-US" altLang="zh-CN" sz="1600" dirty="0" smtClean="0"/>
              <a:t> –</a:t>
            </a:r>
            <a:r>
              <a:rPr lang="en-US" altLang="zh-CN" sz="1600" dirty="0" err="1" smtClean="0"/>
              <a:t>gcutil</a:t>
            </a:r>
            <a:r>
              <a:rPr lang="en-US" altLang="zh-CN" sz="1600" dirty="0" smtClean="0"/>
              <a:t> [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] [</a:t>
            </a:r>
            <a:r>
              <a:rPr lang="en-US" altLang="zh-CN" sz="1600" dirty="0" err="1" smtClean="0"/>
              <a:t>intervel</a:t>
            </a:r>
            <a:r>
              <a:rPr lang="en-US" altLang="zh-CN" sz="1600" dirty="0" smtClean="0"/>
              <a:t>] [count]</a:t>
            </a:r>
          </a:p>
          <a:p>
            <a:pPr marL="342900" lvl="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verbose:gc</a:t>
            </a:r>
            <a:r>
              <a:rPr lang="en-US" altLang="zh-CN" sz="1600" dirty="0" smtClean="0"/>
              <a:t>  // </a:t>
            </a:r>
            <a:r>
              <a:rPr lang="zh-CN" altLang="en-US" sz="1600" dirty="0" smtClean="0"/>
              <a:t>可以辅助输出一些详细的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信息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-XX:+</a:t>
            </a:r>
            <a:r>
              <a:rPr lang="en-US" altLang="zh-CN" sz="1600" dirty="0" err="1" smtClean="0"/>
              <a:t>PrintGCDetails</a:t>
            </a:r>
            <a:r>
              <a:rPr lang="en-US" altLang="zh-CN" sz="1600" dirty="0" smtClean="0"/>
              <a:t>   // 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详细信息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-XX:+</a:t>
            </a:r>
            <a:r>
              <a:rPr lang="en-US" altLang="zh-CN" sz="1600" dirty="0" err="1" smtClean="0"/>
              <a:t>PrintGCApplicationStoppedTime</a:t>
            </a:r>
            <a:r>
              <a:rPr lang="en-US" altLang="zh-CN" sz="1600" dirty="0" smtClean="0"/>
              <a:t>  // 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造成应用暂停的时间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-XX:+</a:t>
            </a:r>
            <a:r>
              <a:rPr lang="en-US" altLang="zh-CN" sz="1600" dirty="0" err="1" smtClean="0"/>
              <a:t>PrintGCDateStamps</a:t>
            </a:r>
            <a:r>
              <a:rPr lang="en-US" altLang="zh-CN" sz="1600" dirty="0" smtClean="0"/>
              <a:t>  // GC</a:t>
            </a:r>
            <a:r>
              <a:rPr lang="zh-CN" altLang="en-US" sz="1600" dirty="0" smtClean="0"/>
              <a:t>发生的时间信息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-XX:+</a:t>
            </a:r>
            <a:r>
              <a:rPr lang="en-US" altLang="zh-CN" sz="1600" dirty="0" err="1" smtClean="0"/>
              <a:t>PrintHeapAtGC</a:t>
            </a:r>
            <a:r>
              <a:rPr lang="en-US" altLang="zh-CN" sz="1600" dirty="0" smtClean="0"/>
              <a:t>  //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前后输出堆中各个区域的大小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-</a:t>
            </a:r>
            <a:r>
              <a:rPr lang="en-US" altLang="zh-CN" sz="1600" dirty="0" err="1" smtClean="0"/>
              <a:t>Xloggc</a:t>
            </a:r>
            <a:r>
              <a:rPr lang="en-US" altLang="zh-CN" sz="1600" dirty="0" smtClean="0"/>
              <a:t>:[file] // </a:t>
            </a:r>
            <a:r>
              <a:rPr lang="zh-CN" altLang="en-US" sz="1600" dirty="0" smtClean="0"/>
              <a:t>将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信息输出到单独的文件中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的日志拿下来后可使用</a:t>
            </a:r>
            <a:r>
              <a:rPr lang="en-US" altLang="zh-CN" sz="1600" dirty="0" err="1" smtClean="0">
                <a:hlinkClick r:id="rId2" action="ppaction://hlinkfile"/>
              </a:rPr>
              <a:t>GCLogViewer</a:t>
            </a:r>
            <a:r>
              <a:rPr lang="zh-CN" altLang="en-US" sz="1600" dirty="0" smtClean="0"/>
              <a:t>或</a:t>
            </a:r>
            <a:r>
              <a:rPr lang="en-US" altLang="zh-CN" sz="1600" dirty="0" smtClean="0">
                <a:hlinkClick r:id="rId3"/>
              </a:rPr>
              <a:t>gchisto</a:t>
            </a:r>
            <a:r>
              <a:rPr lang="zh-CN" altLang="en-US" sz="1600" dirty="0" smtClean="0"/>
              <a:t>进行分析。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3</a:t>
            </a:r>
            <a:r>
              <a:rPr lang="zh-CN" altLang="en-US" sz="1600" dirty="0" smtClean="0"/>
              <a:t>、图形化的情况下可直接用</a:t>
            </a:r>
            <a:r>
              <a:rPr lang="en-US" altLang="zh-CN" sz="1600" dirty="0" err="1" smtClean="0"/>
              <a:t>jvisualvm</a:t>
            </a:r>
            <a:r>
              <a:rPr lang="zh-CN" altLang="en-US" sz="1600" dirty="0" smtClean="0"/>
              <a:t>进行分析。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2085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谁耗了内存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785786" y="1643050"/>
            <a:ext cx="7643866" cy="178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、对于长期消耗的，好办，直接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MAT</a:t>
            </a:r>
            <a:r>
              <a:rPr lang="zh-CN" altLang="en-US" sz="1600" dirty="0" smtClean="0"/>
              <a:t>就一目了然了；</a:t>
            </a:r>
            <a:endParaRPr lang="en-US" altLang="zh-CN" sz="1600" dirty="0" smtClean="0"/>
          </a:p>
          <a:p>
            <a:pPr marL="342900" lvl="0" indent="-342900"/>
            <a:endParaRPr lang="en-US" altLang="zh-CN" sz="1600" dirty="0" smtClean="0"/>
          </a:p>
          <a:p>
            <a:pPr marL="342900" lvl="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、对于短期消耗的，比较麻烦，非图形界面暂时还没有什么好办法，图形界面情况下可使用</a:t>
            </a:r>
            <a:r>
              <a:rPr lang="en-US" altLang="zh-CN" sz="1600" dirty="0" err="1" smtClean="0"/>
              <a:t>jvisualvm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memory profiler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jprofiler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7290" y="1428736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Tuning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如何做</a:t>
            </a:r>
            <a:endParaRPr lang="zh-CN" altLang="en-US" sz="3200" b="1" dirty="0"/>
          </a:p>
        </p:txBody>
      </p:sp>
      <p:pic>
        <p:nvPicPr>
          <p:cNvPr id="7" name="图片 6" descr="wall-e-wave-7497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67150"/>
            <a:ext cx="3048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2.6.18 32 bit</a:t>
            </a:r>
          </a:p>
          <a:p>
            <a:r>
              <a:rPr lang="zh-CN" altLang="en-US" dirty="0" smtClean="0"/>
              <a:t>启动参数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-Xms1536M –Xmx1536M –Xmn500M</a:t>
            </a:r>
          </a:p>
          <a:p>
            <a:r>
              <a:rPr lang="zh-CN" altLang="en-US" dirty="0" smtClean="0"/>
              <a:t>系统响应速度大概为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当系统</a:t>
            </a:r>
            <a:r>
              <a:rPr lang="en-US" altLang="zh-CN" dirty="0" smtClean="0"/>
              <a:t>QPS</a:t>
            </a:r>
            <a:r>
              <a:rPr lang="zh-CN" altLang="en-US" dirty="0" smtClean="0"/>
              <a:t>增长到</a:t>
            </a:r>
            <a:r>
              <a:rPr lang="en-US" altLang="zh-CN" dirty="0" smtClean="0"/>
              <a:t>40</a:t>
            </a:r>
            <a:r>
              <a:rPr lang="zh-CN" altLang="en-US" dirty="0" smtClean="0"/>
              <a:t>时，机器每隔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秒就执行一次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，每隔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分钟就执行一次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，并且很快就一直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了；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后旧生代大概会消耗</a:t>
            </a:r>
            <a:r>
              <a:rPr lang="en-US" altLang="zh-CN" dirty="0" smtClean="0"/>
              <a:t>400M</a:t>
            </a:r>
            <a:r>
              <a:rPr lang="zh-CN" altLang="en-US" dirty="0" smtClean="0"/>
              <a:t>，有点多了。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6994" y="92867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内存结构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1785918" y="2571744"/>
            <a:ext cx="2500330" cy="164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57356" y="2643182"/>
            <a:ext cx="71438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174" y="2643182"/>
            <a:ext cx="157163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14612" y="2714620"/>
            <a:ext cx="1428760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86050" y="278605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局部变量区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2786050" y="314324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操作数栈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3429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栈帧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1595" y="3764165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JVM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3714752"/>
            <a:ext cx="142876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72000" y="2714620"/>
            <a:ext cx="142876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本地方法栈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3214686"/>
            <a:ext cx="142876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r>
              <a:rPr lang="zh-CN" altLang="en-US" dirty="0" smtClean="0"/>
              <a:t>方法区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4000496" y="3571876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1"/>
          </p:cNvCxnSpPr>
          <p:nvPr/>
        </p:nvCxnSpPr>
        <p:spPr>
          <a:xfrm flipV="1">
            <a:off x="4000496" y="3429000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爆炸形 1 17"/>
          <p:cNvSpPr/>
          <p:nvPr/>
        </p:nvSpPr>
        <p:spPr>
          <a:xfrm>
            <a:off x="2928926" y="2000240"/>
            <a:ext cx="1143008" cy="77152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Xss</a:t>
            </a:r>
            <a:endParaRPr lang="zh-CN" altLang="en-US" sz="1600" dirty="0"/>
          </a:p>
        </p:txBody>
      </p:sp>
      <p:sp>
        <p:nvSpPr>
          <p:cNvPr id="19" name="爆炸形 1 18"/>
          <p:cNvSpPr/>
          <p:nvPr/>
        </p:nvSpPr>
        <p:spPr>
          <a:xfrm>
            <a:off x="5857884" y="3071810"/>
            <a:ext cx="2571768" cy="642942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-</a:t>
            </a:r>
            <a:r>
              <a:rPr lang="en-US" altLang="zh-CN" sz="900" dirty="0" err="1" smtClean="0"/>
              <a:t>XX:PermSize</a:t>
            </a:r>
            <a:r>
              <a:rPr lang="en-US" altLang="zh-CN" sz="900" dirty="0" smtClean="0"/>
              <a:t> –</a:t>
            </a:r>
            <a:r>
              <a:rPr lang="en-US" altLang="zh-CN" sz="900" dirty="0" err="1" smtClean="0"/>
              <a:t>XX:MaxPermSize</a:t>
            </a:r>
            <a:endParaRPr lang="zh-CN" altLang="en-US" sz="900" dirty="0"/>
          </a:p>
        </p:txBody>
      </p:sp>
      <p:sp>
        <p:nvSpPr>
          <p:cNvPr id="20" name="爆炸形 1 19"/>
          <p:cNvSpPr/>
          <p:nvPr/>
        </p:nvSpPr>
        <p:spPr>
          <a:xfrm>
            <a:off x="5786446" y="3786190"/>
            <a:ext cx="2357454" cy="57150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Xms</a:t>
            </a:r>
            <a:r>
              <a:rPr lang="en-US" altLang="zh-CN" sz="1200" dirty="0" smtClean="0"/>
              <a:t> -</a:t>
            </a:r>
            <a:r>
              <a:rPr lang="en-US" altLang="zh-CN" sz="1200" dirty="0" err="1" smtClean="0"/>
              <a:t>Xmx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85918" y="5143512"/>
            <a:ext cx="542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备注：在</a:t>
            </a:r>
            <a:r>
              <a:rPr lang="en-US" altLang="zh-CN" sz="1200" dirty="0" smtClean="0"/>
              <a:t>Hotspot</a:t>
            </a:r>
            <a:r>
              <a:rPr lang="zh-CN" altLang="en-US" sz="1200" dirty="0" smtClean="0"/>
              <a:t>中本地方法栈和</a:t>
            </a:r>
            <a:r>
              <a:rPr lang="en-US" altLang="zh-CN" sz="1200" dirty="0" smtClean="0"/>
              <a:t>JVM</a:t>
            </a:r>
            <a:r>
              <a:rPr lang="zh-CN" altLang="en-US" sz="1200" dirty="0" smtClean="0"/>
              <a:t>方法栈是同一个，因此也可用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Xss</a:t>
            </a:r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</a:t>
            </a:r>
            <a:r>
              <a:rPr lang="zh-CN" altLang="en-US" dirty="0" smtClean="0"/>
              <a:t>目标和方法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次数，以避免由于</a:t>
            </a:r>
            <a:r>
              <a:rPr lang="en-US" altLang="zh-CN" dirty="0" smtClean="0"/>
              <a:t>GC</a:t>
            </a:r>
            <a:r>
              <a:rPr lang="zh-CN" altLang="en-US" dirty="0" smtClean="0"/>
              <a:t>造成频繁的长暂停，从而导致难以支撑高并发量。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降低响应时间或请求次数，这个需要重构，比较麻烦；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减少旧生代内存的消耗，比较靠谱；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减少每次请求的内存的消耗，貌似比较靠谱；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</a:t>
            </a:r>
            <a:r>
              <a:rPr lang="en-US" altLang="zh-CN" dirty="0" smtClean="0"/>
              <a:t>GC</a:t>
            </a:r>
            <a:r>
              <a:rPr lang="zh-CN" altLang="en-US" dirty="0" smtClean="0"/>
              <a:t>造成的应用暂停的时间。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减少旧生代内存的消耗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jmap</a:t>
            </a:r>
            <a:r>
              <a:rPr lang="en-US" altLang="zh-CN" dirty="0" smtClean="0"/>
              <a:t> dump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发现除了一些确实需要在旧生代中消耗的内存外，还有点诡异现象；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可以肯定的是这里面的线程大部分是没有在处理任务的；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于是根据</a:t>
            </a:r>
            <a:r>
              <a:rPr lang="en-US" altLang="zh-CN" dirty="0" smtClean="0"/>
              <a:t>MAT</a:t>
            </a:r>
            <a:r>
              <a:rPr lang="zh-CN" altLang="en-US" dirty="0" smtClean="0"/>
              <a:t>查找到底谁消耗掉了这些内存；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发现是由于有一个地方使用到了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，但在使用完毕后没有去将</a:t>
            </a:r>
            <a:r>
              <a:rPr lang="en-US" altLang="zh-CN" dirty="0" err="1" smtClean="0"/>
              <a:t>ThreadLocal.set</a:t>
            </a:r>
            <a:r>
              <a:rPr lang="en-US" altLang="zh-CN" dirty="0" smtClean="0"/>
              <a:t>(null)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65" y="3143248"/>
            <a:ext cx="7553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在做完上面的</a:t>
            </a:r>
            <a:r>
              <a:rPr lang="en-US" altLang="zh-CN" dirty="0" smtClean="0"/>
              <a:t>tuning</a:t>
            </a:r>
            <a:r>
              <a:rPr lang="zh-CN" altLang="en-US" dirty="0" smtClean="0"/>
              <a:t>后，旧生代的内存使用下降了大概</a:t>
            </a:r>
            <a:r>
              <a:rPr lang="en-US" altLang="zh-CN" dirty="0" smtClean="0"/>
              <a:t>200M</a:t>
            </a:r>
            <a:r>
              <a:rPr lang="zh-CN" altLang="en-US" dirty="0" smtClean="0"/>
              <a:t>，效果是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的频率稍微拖长了一点，但仍然不理想，于是旧生代部分无法继续优化了；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想减少每次请求所分配的内存，碰到的巨大问题：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怎么才知道呢？貌似没办法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想了一些方法，放弃了。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</a:t>
            </a:r>
            <a:r>
              <a:rPr lang="en-US" altLang="zh-CN" dirty="0" smtClean="0"/>
              <a:t>GC</a:t>
            </a:r>
            <a:r>
              <a:rPr lang="zh-CN" altLang="en-US" dirty="0" smtClean="0"/>
              <a:t>所造成的长暂停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CMS GC</a:t>
            </a:r>
          </a:p>
          <a:p>
            <a:pPr lvl="1"/>
            <a:r>
              <a:rPr lang="en-US" altLang="zh-CN" dirty="0" smtClean="0"/>
              <a:t>QPS</a:t>
            </a:r>
            <a:r>
              <a:rPr lang="zh-CN" altLang="en-US" dirty="0" smtClean="0"/>
              <a:t>只能提升到</a:t>
            </a:r>
            <a:r>
              <a:rPr lang="en-US" altLang="zh-CN" dirty="0" smtClean="0"/>
              <a:t>50…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于是放弃，而且还有和</a:t>
            </a:r>
            <a:r>
              <a:rPr lang="en-US" altLang="zh-CN" dirty="0" err="1" smtClean="0"/>
              <a:t>jmap</a:t>
            </a:r>
            <a:r>
              <a:rPr lang="en-US" altLang="zh-CN" dirty="0" smtClean="0"/>
              <a:t> –heap</a:t>
            </a:r>
            <a:r>
              <a:rPr lang="zh-CN" altLang="en-US" dirty="0" smtClean="0"/>
              <a:t>的冲突。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 – tuning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终极必杀技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降低系统响应时间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QPS</a:t>
            </a:r>
            <a:r>
              <a:rPr lang="zh-CN" altLang="en-US" dirty="0" smtClean="0"/>
              <a:t>终于能支撑到</a:t>
            </a:r>
            <a:r>
              <a:rPr lang="en-US" altLang="zh-CN" dirty="0" smtClean="0"/>
              <a:t>90…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4 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2.6.18 32 bit</a:t>
            </a:r>
          </a:p>
          <a:p>
            <a:r>
              <a:rPr lang="zh-CN" altLang="en-US" dirty="0" smtClean="0"/>
              <a:t>启动参数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-server -Xms1536m -Xmx1536m –Xmn700m</a:t>
            </a:r>
          </a:p>
          <a:p>
            <a:r>
              <a:rPr lang="zh-CN" altLang="zh-CN" dirty="0" smtClean="0"/>
              <a:t>在系统运行到</a:t>
            </a:r>
            <a:r>
              <a:rPr lang="en-US" altLang="zh-CN" dirty="0" smtClean="0"/>
              <a:t>67919.837</a:t>
            </a:r>
            <a:r>
              <a:rPr lang="zh-CN" altLang="zh-CN" dirty="0" smtClean="0"/>
              <a:t>秒时发生了一次</a:t>
            </a:r>
            <a:r>
              <a:rPr lang="en-US" altLang="zh-CN" dirty="0" smtClean="0"/>
              <a:t>Full GC</a:t>
            </a:r>
            <a:r>
              <a:rPr lang="zh-CN" altLang="zh-CN" dirty="0" smtClean="0"/>
              <a:t>，日志信息如下：</a:t>
            </a:r>
          </a:p>
          <a:p>
            <a:pPr lvl="1">
              <a:buNone/>
            </a:pPr>
            <a:r>
              <a:rPr lang="en-US" altLang="zh-CN" dirty="0" smtClean="0"/>
              <a:t>67919.817: [GC [</a:t>
            </a:r>
            <a:r>
              <a:rPr lang="en-US" altLang="zh-CN" dirty="0" err="1" smtClean="0"/>
              <a:t>PSYoungGen</a:t>
            </a:r>
            <a:r>
              <a:rPr lang="en-US" altLang="zh-CN" dirty="0" smtClean="0"/>
              <a:t>: 588706K-&gt;70592K(616832K)] 1408209K-&gt;906379K(1472896K), </a:t>
            </a:r>
            <a:br>
              <a:rPr lang="en-US" altLang="zh-CN" dirty="0" smtClean="0"/>
            </a:br>
            <a:r>
              <a:rPr lang="en-US" altLang="zh-CN" dirty="0" smtClean="0"/>
              <a:t>                  0.0197090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 [Times: user=0.06 sys=0.00, real=0.02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67919.837: [Full GC [</a:t>
            </a:r>
            <a:r>
              <a:rPr lang="en-US" altLang="zh-CN" dirty="0" err="1" smtClean="0"/>
              <a:t>PSYoungGen</a:t>
            </a:r>
            <a:r>
              <a:rPr lang="en-US" altLang="zh-CN" dirty="0" smtClean="0"/>
              <a:t>: 70592K-&gt;0K(616832K)] </a:t>
            </a:r>
            <a:br>
              <a:rPr lang="en-US" altLang="zh-CN" dirty="0" smtClean="0"/>
            </a:br>
            <a:r>
              <a:rPr lang="en-US" altLang="zh-CN" dirty="0" smtClean="0"/>
              <a:t>                  [</a:t>
            </a:r>
            <a:r>
              <a:rPr lang="en-US" altLang="zh-CN" dirty="0" err="1" smtClean="0"/>
              <a:t>PSOldGen</a:t>
            </a:r>
            <a:r>
              <a:rPr lang="en-US" altLang="zh-CN" dirty="0" smtClean="0"/>
              <a:t>: 835787K-&gt;375316K(856064K)] 906379K-&gt;375316K(1472896K) </a:t>
            </a:r>
            <a:br>
              <a:rPr lang="en-US" altLang="zh-CN" dirty="0" smtClean="0"/>
            </a:br>
            <a:r>
              <a:rPr lang="en-US" altLang="zh-CN" dirty="0" smtClean="0"/>
              <a:t>                  [</a:t>
            </a:r>
            <a:r>
              <a:rPr lang="en-US" altLang="zh-CN" dirty="0" err="1" smtClean="0"/>
              <a:t>PSPermGen</a:t>
            </a:r>
            <a:r>
              <a:rPr lang="en-US" altLang="zh-CN" dirty="0" smtClean="0"/>
              <a:t>: 64826K-&gt;64826K(98304K)], 0.5478600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 </a:t>
            </a:r>
            <a:br>
              <a:rPr lang="en-US" altLang="zh-CN" dirty="0" smtClean="0"/>
            </a:br>
            <a:r>
              <a:rPr lang="en-US" altLang="zh-CN" dirty="0" smtClean="0"/>
              <a:t>                  [Times: user=0.55 sys=0.00, real=0.55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之后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的信息如下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7" y="2219340"/>
            <a:ext cx="5267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68132.893</a:t>
            </a:r>
            <a:r>
              <a:rPr lang="zh-CN" altLang="zh-CN" dirty="0" smtClean="0"/>
              <a:t>时又发生了一次</a:t>
            </a:r>
            <a:r>
              <a:rPr lang="en-US" altLang="zh-CN" dirty="0" smtClean="0"/>
              <a:t>Full GC</a:t>
            </a:r>
            <a:r>
              <a:rPr lang="zh-CN" altLang="zh-CN" dirty="0" smtClean="0"/>
              <a:t>，日志信息如下：</a:t>
            </a:r>
          </a:p>
          <a:p>
            <a:pPr lvl="1"/>
            <a:r>
              <a:rPr lang="en-US" altLang="zh-CN" dirty="0" smtClean="0"/>
              <a:t>68132.862: [GC [</a:t>
            </a:r>
            <a:r>
              <a:rPr lang="en-US" altLang="zh-CN" dirty="0" err="1" smtClean="0"/>
              <a:t>PSYoungGen</a:t>
            </a:r>
            <a:r>
              <a:rPr lang="en-US" altLang="zh-CN" dirty="0" smtClean="0"/>
              <a:t>: 594736K-&gt;63715K(609920K)] 1401225K-&gt;891090K(1465984K), </a:t>
            </a:r>
            <a:br>
              <a:rPr lang="en-US" altLang="zh-CN" dirty="0" smtClean="0"/>
            </a:br>
            <a:r>
              <a:rPr lang="en-US" altLang="zh-CN" dirty="0" smtClean="0"/>
              <a:t>                  0.0309810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 [Times: user=0.06 sys=0.01, real=0.04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68132.893: [Full GC [</a:t>
            </a:r>
            <a:r>
              <a:rPr lang="en-US" altLang="zh-CN" dirty="0" err="1" smtClean="0"/>
              <a:t>PSYoungGen</a:t>
            </a:r>
            <a:r>
              <a:rPr lang="en-US" altLang="zh-CN" dirty="0" smtClean="0"/>
              <a:t>: 63715K-&gt;0K(609920K)] </a:t>
            </a:r>
            <a:br>
              <a:rPr lang="en-US" altLang="zh-CN" dirty="0" smtClean="0"/>
            </a:br>
            <a:r>
              <a:rPr lang="en-US" altLang="zh-CN" dirty="0" smtClean="0"/>
              <a:t>                 [</a:t>
            </a:r>
            <a:r>
              <a:rPr lang="en-US" altLang="zh-CN" dirty="0" err="1" smtClean="0"/>
              <a:t>PSOldGen</a:t>
            </a:r>
            <a:r>
              <a:rPr lang="en-US" altLang="zh-CN" dirty="0" smtClean="0"/>
              <a:t>: 827375K-&gt;368026K(856064K)] 891090K-&gt;368026K(1465984K) </a:t>
            </a:r>
            <a:br>
              <a:rPr lang="en-US" altLang="zh-CN" dirty="0" smtClean="0"/>
            </a:br>
            <a:r>
              <a:rPr lang="en-US" altLang="zh-CN" dirty="0" smtClean="0"/>
              <a:t>                 [</a:t>
            </a:r>
            <a:r>
              <a:rPr lang="en-US" altLang="zh-CN" dirty="0" err="1" smtClean="0"/>
              <a:t>PSPermGen</a:t>
            </a:r>
            <a:r>
              <a:rPr lang="en-US" altLang="zh-CN" dirty="0" smtClean="0"/>
              <a:t>: 64869K-&gt;64690K(98304K)], 0.5341070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 </a:t>
            </a:r>
            <a:br>
              <a:rPr lang="en-US" altLang="zh-CN" dirty="0" smtClean="0"/>
            </a:br>
            <a:r>
              <a:rPr lang="en-US" altLang="zh-CN" dirty="0" smtClean="0"/>
              <a:t>                 [Times: user=0.53 sys=0.00, real=0.53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之后的时间的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基本也在重复上述过程。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</a:t>
            </a:r>
            <a:r>
              <a:rPr lang="zh-CN" altLang="en-US" dirty="0" smtClean="0"/>
              <a:t>目标和方法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的频率，以及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所造成的应用暂停；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如果在达到上面目标的情况下，还能降低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的频率以及所造成的应用暂停时间就好了。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降低响应时间或请求次数，比较麻烦；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减少每次请求所需分配的内存，貌似比较麻烦；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减少每次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晋升到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的对象，比较靠谱。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减少每次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晋升到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调大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，在当前的参数下不好操作；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调大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，根据目前的状况，是可选的方法；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调大</a:t>
            </a:r>
            <a:r>
              <a:rPr lang="en-US" altLang="zh-CN" dirty="0" err="1" smtClean="0"/>
              <a:t>TenuringThreshold</a:t>
            </a:r>
            <a:r>
              <a:rPr lang="zh-CN" altLang="en-US" dirty="0" smtClean="0"/>
              <a:t>，根据目前的状况，这不是关键点。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内存分配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65229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、堆上分配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大多数情况在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上分配，偶尔会直接在</a:t>
            </a:r>
            <a:r>
              <a:rPr lang="en-US" altLang="zh-CN" dirty="0" smtClean="0"/>
              <a:t>old</a:t>
            </a:r>
            <a:r>
              <a:rPr lang="zh-CN" altLang="en-US" dirty="0" smtClean="0"/>
              <a:t>上分配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细节取决于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的实现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这里最重要的优化是</a:t>
            </a:r>
            <a:r>
              <a:rPr lang="en-US" altLang="zh-CN" dirty="0" smtClean="0"/>
              <a:t>TLAB     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、栈上分配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原子类型的局部变量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或基于</a:t>
            </a:r>
            <a:r>
              <a:rPr lang="en-US" altLang="zh-CN" dirty="0" smtClean="0"/>
              <a:t>EA</a:t>
            </a:r>
            <a:r>
              <a:rPr lang="zh-CN" altLang="en-US" dirty="0" smtClean="0"/>
              <a:t>后标量替换转变为原子类型的局部变量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</a:t>
            </a:r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、堆外分配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en-US" altLang="zh-CN" dirty="0" err="1" smtClean="0"/>
              <a:t>DirectByteBuffer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或直接使用</a:t>
            </a:r>
            <a:r>
              <a:rPr lang="en-US" altLang="zh-CN" dirty="0" err="1" smtClean="0"/>
              <a:t>Unsafe.allocateMemory</a:t>
            </a:r>
            <a:r>
              <a:rPr lang="zh-CN" altLang="en-US" dirty="0" smtClean="0"/>
              <a:t>，但不推荐这种方式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调大</a:t>
            </a:r>
            <a:r>
              <a:rPr lang="en-US" altLang="zh-CN" dirty="0" smtClean="0"/>
              <a:t>Survivor</a:t>
            </a:r>
          </a:p>
          <a:p>
            <a:pPr lvl="1"/>
            <a:r>
              <a:rPr lang="zh-CN" altLang="en-US" dirty="0" smtClean="0"/>
              <a:t>当前为</a:t>
            </a:r>
            <a:r>
              <a:rPr lang="en-US" altLang="zh-CN" dirty="0" smtClean="0"/>
              <a:t>PS GC</a:t>
            </a:r>
            <a:r>
              <a:rPr lang="zh-CN" altLang="en-US" dirty="0" smtClean="0"/>
              <a:t>方式，</a:t>
            </a:r>
            <a:r>
              <a:rPr lang="en-US" altLang="zh-CN" dirty="0" smtClean="0"/>
              <a:t>Survivor space</a:t>
            </a:r>
            <a:r>
              <a:rPr lang="zh-CN" altLang="en-US" dirty="0" smtClean="0"/>
              <a:t>会被动态调整，有些时候会调整的很小，所以导致了经常有对象直接跳到了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于是不让动态调整了，</a:t>
            </a:r>
            <a:r>
              <a:rPr lang="en-US" altLang="zh-CN" dirty="0" smtClean="0"/>
              <a:t>-XX:-</a:t>
            </a:r>
            <a:r>
              <a:rPr lang="en-US" altLang="zh-CN" dirty="0" err="1" smtClean="0"/>
              <a:t>UseAdaptiveSizePolicy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Survivor Space</a:t>
            </a:r>
            <a:r>
              <a:rPr lang="zh-CN" altLang="en-US" dirty="0" smtClean="0"/>
              <a:t>需要的大小，简单的计算了下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看目前的</a:t>
            </a:r>
            <a:r>
              <a:rPr lang="en-US" altLang="zh-CN" dirty="0" smtClean="0"/>
              <a:t>to space</a:t>
            </a:r>
            <a:r>
              <a:rPr lang="zh-CN" altLang="en-US" dirty="0" smtClean="0"/>
              <a:t>的大小，然后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后晋升到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的，</a:t>
            </a:r>
            <a:r>
              <a:rPr lang="en-US" altLang="zh-CN" dirty="0" err="1" smtClean="0"/>
              <a:t>old+to</a:t>
            </a:r>
            <a:r>
              <a:rPr lang="en-US" altLang="zh-CN" dirty="0" smtClean="0"/>
              <a:t> space</a:t>
            </a:r>
            <a:r>
              <a:rPr lang="zh-CN" altLang="en-US" dirty="0" smtClean="0"/>
              <a:t>的大小作为需要的大小；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统计多次后做平均；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于是调整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继续观察，并做微调，保证高峰期以及一定的冗余。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做过这个调整后，效果很明显，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更频繁了些，但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的频率推迟到了至少两小时一次。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 –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上面的</a:t>
            </a:r>
            <a:r>
              <a:rPr lang="en-US" altLang="zh-CN" dirty="0" smtClean="0"/>
              <a:t>tuning</a:t>
            </a:r>
            <a:r>
              <a:rPr lang="zh-CN" altLang="en-US" dirty="0" smtClean="0"/>
              <a:t>达到了降低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的目标，但整体</a:t>
            </a:r>
            <a:r>
              <a:rPr lang="en-US" altLang="zh-CN" dirty="0" smtClean="0"/>
              <a:t>GC</a:t>
            </a:r>
            <a:r>
              <a:rPr lang="zh-CN" altLang="en-US" dirty="0" smtClean="0"/>
              <a:t>所造成的响应时间下降的仍然不够多，大概只下降了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于是保持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，同时将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方式切换为</a:t>
            </a:r>
            <a:r>
              <a:rPr lang="en-US" altLang="zh-CN" dirty="0" smtClean="0"/>
              <a:t>CMS 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-Xms1536m -Xmx1536m -Xmn700m 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=7 -XX:+</a:t>
            </a:r>
            <a:r>
              <a:rPr lang="en-US" altLang="zh-CN" dirty="0" err="1" smtClean="0"/>
              <a:t>UseConcMarkSweepGC</a:t>
            </a:r>
            <a:r>
              <a:rPr lang="en-US" altLang="zh-CN" dirty="0" smtClean="0"/>
              <a:t> -XX:+</a:t>
            </a:r>
            <a:r>
              <a:rPr lang="en-US" altLang="zh-CN" dirty="0" err="1" smtClean="0"/>
              <a:t>UseCMSCompactAtFullCollection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XX:CMSMaxAbortablePrecleanTime</a:t>
            </a:r>
            <a:r>
              <a:rPr lang="en-US" altLang="zh-CN" dirty="0" smtClean="0"/>
              <a:t>=1000 -XX:+</a:t>
            </a:r>
            <a:r>
              <a:rPr lang="en-US" altLang="zh-CN" dirty="0" err="1" smtClean="0"/>
              <a:t>CMSClassUnloadingEnabled</a:t>
            </a:r>
            <a:r>
              <a:rPr lang="en-US" altLang="zh-CN" dirty="0" smtClean="0"/>
              <a:t> -XX:+</a:t>
            </a:r>
            <a:r>
              <a:rPr lang="en-US" altLang="zh-CN" dirty="0" err="1" smtClean="0"/>
              <a:t>UseCMSInitiatingOccupancyOnly</a:t>
            </a:r>
            <a:r>
              <a:rPr lang="en-US" altLang="zh-CN" dirty="0" smtClean="0"/>
              <a:t> -XX:+</a:t>
            </a:r>
            <a:r>
              <a:rPr lang="en-US" altLang="zh-CN" dirty="0" err="1" smtClean="0"/>
              <a:t>DisableExplicitGC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3127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</a:t>
            </a:r>
            <a:endParaRPr lang="zh-CN" altLang="en-US" sz="4000" b="1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428728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衡量现状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428736"/>
            <a:ext cx="74542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衡量工具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r>
              <a:rPr lang="en-US" altLang="zh-CN" dirty="0" smtClean="0"/>
              <a:t> –XX:+</a:t>
            </a:r>
            <a:r>
              <a:rPr lang="en-US" altLang="zh-CN" dirty="0" err="1" smtClean="0"/>
              <a:t>PrintGCApplicationStoppedTime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r>
              <a:rPr lang="en-US" altLang="zh-CN" dirty="0" smtClean="0"/>
              <a:t>: {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} –XX:+</a:t>
            </a:r>
            <a:r>
              <a:rPr lang="en-US" altLang="zh-CN" dirty="0" err="1" smtClean="0"/>
              <a:t>PrintGCTimeStamps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jmap</a:t>
            </a:r>
            <a:r>
              <a:rPr lang="zh-CN" altLang="en-US" dirty="0" smtClean="0"/>
              <a:t>（由于每个版本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的默认值可能会有改变，建议还是用</a:t>
            </a:r>
            <a:r>
              <a:rPr lang="en-US" altLang="zh-CN" dirty="0" err="1" smtClean="0"/>
              <a:t>jmap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首先观察下目前每个代的内存大小、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jstat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jvisualvm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sar</a:t>
            </a:r>
            <a:r>
              <a:rPr lang="zh-CN" altLang="en-US" dirty="0" smtClean="0"/>
              <a:t> 、</a:t>
            </a:r>
            <a:r>
              <a:rPr lang="en-US" altLang="zh-CN" dirty="0" err="1" smtClean="0"/>
              <a:t>gclogviewer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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zh-CN" altLang="en-US" dirty="0" smtClean="0">
                <a:sym typeface="Wingdings" pitchFamily="2" charset="2"/>
              </a:rPr>
              <a:t>系统运行状况的监测工具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应收集到的信息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多久执行一次，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多久执行一次，每次耗时多少？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高峰期什么状况？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时回收的效果如何，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的消耗状况如何，每次有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多少对象会进入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old</a:t>
            </a:r>
            <a:r>
              <a:rPr lang="zh-CN" altLang="en-US" dirty="0" smtClean="0"/>
              <a:t>区在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后会消耗多少（简单的</a:t>
            </a:r>
            <a:r>
              <a:rPr lang="en-US" altLang="zh-CN" dirty="0" smtClean="0"/>
              <a:t>memory leak</a:t>
            </a:r>
            <a:r>
              <a:rPr lang="zh-CN" altLang="en-US" dirty="0" smtClean="0"/>
              <a:t>判断方法）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消耗、</a:t>
            </a:r>
            <a:r>
              <a:rPr lang="en-US" altLang="zh-CN" dirty="0" err="1" smtClean="0"/>
              <a:t>qps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、响应时间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设定目标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73036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调优的目标是什么呢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消耗时间？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所造成的应用暂停时间？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执行频率？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消耗时间？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例如某系统的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调优目标：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</a:t>
            </a:r>
            <a:r>
              <a:rPr lang="zh-CN" altLang="zh-CN" dirty="0" smtClean="0"/>
              <a:t>的同时，尽可能降低</a:t>
            </a:r>
            <a:r>
              <a:rPr lang="en-US" altLang="zh-CN" dirty="0" smtClean="0"/>
              <a:t>minor GC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执行</a:t>
            </a:r>
            <a:r>
              <a:rPr lang="zh-CN" altLang="zh-CN" dirty="0" smtClean="0"/>
              <a:t>频率、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消耗时间以及</a:t>
            </a:r>
            <a:r>
              <a:rPr lang="en-US" altLang="zh-CN" dirty="0" smtClean="0"/>
              <a:t>GC</a:t>
            </a:r>
            <a:r>
              <a:rPr lang="zh-CN" altLang="en-US" dirty="0" smtClean="0"/>
              <a:t>对应用造成的暂停时间</a:t>
            </a:r>
            <a:r>
              <a:rPr lang="zh-CN" altLang="zh-CN" dirty="0" smtClean="0"/>
              <a:t>。</a:t>
            </a:r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82886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根据目标针对性的寻找瓶颈以及制定调优策略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来说说常见的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根据前面学习到的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触发时机，寻找到瓶颈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为什么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执行频率高呢，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经常满？还是</a:t>
            </a:r>
            <a:r>
              <a:rPr lang="en-US" altLang="zh-CN" dirty="0" smtClean="0"/>
              <a:t>old</a:t>
            </a:r>
            <a:r>
              <a:rPr lang="zh-CN" altLang="en-US" dirty="0" smtClean="0"/>
              <a:t>本来占用就高呢？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old</a:t>
            </a:r>
            <a:r>
              <a:rPr lang="zh-CN" altLang="en-US" dirty="0" smtClean="0"/>
              <a:t>为什么经常满呢？请参见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前面的内容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是不是因为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后经常有对象进入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呢？为什么？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Java RMI</a:t>
            </a:r>
            <a:r>
              <a:rPr lang="zh-CN" altLang="en-US" dirty="0" smtClean="0">
                <a:solidFill>
                  <a:srgbClr val="FF0000"/>
                </a:solidFill>
              </a:rPr>
              <a:t>的定时</a:t>
            </a:r>
            <a:r>
              <a:rPr lang="en-US" altLang="zh-CN" dirty="0" smtClean="0">
                <a:solidFill>
                  <a:srgbClr val="FF0000"/>
                </a:solidFill>
              </a:rPr>
              <a:t>GC</a:t>
            </a:r>
            <a:r>
              <a:rPr lang="zh-CN" altLang="en-US" dirty="0" smtClean="0">
                <a:solidFill>
                  <a:srgbClr val="FF0000"/>
                </a:solidFill>
              </a:rPr>
              <a:t>触发，可通过：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-XX:+</a:t>
            </a:r>
            <a:r>
              <a:rPr lang="en-US" altLang="zh-CN" dirty="0" err="1" smtClean="0">
                <a:solidFill>
                  <a:srgbClr val="FF0000"/>
                </a:solidFill>
              </a:rPr>
              <a:t>DisableExplicitGC</a:t>
            </a:r>
            <a:r>
              <a:rPr lang="zh-CN" altLang="en-US" dirty="0" smtClean="0">
                <a:solidFill>
                  <a:srgbClr val="FF0000"/>
                </a:solidFill>
              </a:rPr>
              <a:t>来禁止；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或通过</a:t>
            </a:r>
            <a:r>
              <a:rPr lang="en-US" altLang="zh-CN" dirty="0" smtClean="0">
                <a:solidFill>
                  <a:srgbClr val="FF0000"/>
                </a:solidFill>
              </a:rPr>
              <a:t> -</a:t>
            </a:r>
            <a:r>
              <a:rPr lang="en-US" altLang="zh-CN" dirty="0" err="1" smtClean="0">
                <a:solidFill>
                  <a:srgbClr val="FF0000"/>
                </a:solidFill>
              </a:rPr>
              <a:t>Dsun.rmi.dgc.server.gcInterval</a:t>
            </a:r>
            <a:r>
              <a:rPr lang="en-US" altLang="zh-CN" dirty="0" smtClean="0">
                <a:solidFill>
                  <a:srgbClr val="FF0000"/>
                </a:solidFill>
              </a:rPr>
              <a:t>=3600000</a:t>
            </a:r>
            <a:r>
              <a:rPr lang="zh-CN" altLang="en-US" dirty="0" smtClean="0">
                <a:solidFill>
                  <a:srgbClr val="FF0000"/>
                </a:solidFill>
              </a:rPr>
              <a:t>来控制触发的时间。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929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  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通常瓶颈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Old</a:t>
            </a:r>
            <a:r>
              <a:rPr lang="zh-CN" altLang="en-US" dirty="0" smtClean="0"/>
              <a:t>本身占用的就一直高，所以只要稍微放点对象到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，就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了；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通常原因：缓存的东西太多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oracle 10g</a:t>
            </a:r>
            <a:r>
              <a:rPr lang="zh-CN" altLang="en-US" dirty="0" smtClean="0"/>
              <a:t>驱动时</a:t>
            </a:r>
            <a:r>
              <a:rPr lang="en-US" altLang="zh-CN" dirty="0" err="1" smtClean="0"/>
              <a:t>preparedstatement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太大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查找办法，很简单：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dump then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mat,bingo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!</a:t>
            </a:r>
            <a:r>
              <a:rPr lang="en-US" altLang="zh-CN" dirty="0" smtClean="0"/>
              <a:t> 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8581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  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通常瓶颈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</a:rPr>
              <a:t>	  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后总是有对象不断的进入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，导致</a:t>
            </a:r>
            <a:r>
              <a:rPr lang="en-US" altLang="zh-CN" dirty="0" smtClean="0"/>
              <a:t>Old</a:t>
            </a:r>
            <a:r>
              <a:rPr lang="zh-CN" altLang="en-US" dirty="0" smtClean="0"/>
              <a:t>不断的满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通常原因：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太小了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r>
              <a:rPr lang="zh-CN" altLang="en-US" dirty="0" smtClean="0"/>
              <a:t>系统响应太慢、请求量太大、每次请求分配内存多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r>
              <a:rPr lang="zh-CN" altLang="en-US" dirty="0" smtClean="0"/>
              <a:t>分配的对象太大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查找办法：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这时就不是很好用了，需要的是能分析两次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minor GC</a:t>
            </a:r>
            <a:r>
              <a:rPr lang="zh-CN" altLang="en-US" dirty="0" smtClean="0"/>
              <a:t>之间到底哪些地方分配了内存；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jstat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的消耗状况，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XX:PrintHeapAtGC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GC</a:t>
            </a:r>
            <a:r>
              <a:rPr lang="zh-CN" altLang="en-US" dirty="0" smtClean="0"/>
              <a:t>前后的详细信息；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r>
              <a:rPr lang="zh-CN" altLang="en-US" dirty="0" smtClean="0"/>
              <a:t>系统响应慢那行属于系统优化，不在这里扯；</a:t>
            </a:r>
            <a:r>
              <a:rPr lang="en-US" altLang="zh-CN" dirty="0" smtClean="0"/>
              <a:t>  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858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调优策略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Old</a:t>
            </a:r>
            <a:r>
              <a:rPr lang="zh-CN" altLang="en-US" b="1" dirty="0" smtClean="0"/>
              <a:t>本身占用的就一直高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调优办法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① 扩大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大小（减少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或调大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       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注意对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的影响并且同时有可能造成</a:t>
            </a:r>
            <a:r>
              <a:rPr lang="en-US" altLang="zh-CN" dirty="0" smtClean="0"/>
              <a:t>full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还是严重；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zh-CN" altLang="en-US" dirty="0" smtClean="0"/>
              <a:t>调大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的时间的延长，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够强悍嘛，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32 bit</a:t>
            </a:r>
            <a:r>
              <a:rPr lang="zh-CN" altLang="en-US" dirty="0" smtClean="0"/>
              <a:t>的吗？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  </a:t>
            </a:r>
            <a:r>
              <a:rPr lang="zh-CN" altLang="en-US" dirty="0" smtClean="0"/>
              <a:t>② 程序优化（去掉一些不必要的缓存）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85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执行频率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调优策略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Minor GC</a:t>
            </a:r>
            <a:r>
              <a:rPr lang="zh-CN" altLang="en-US" b="1" dirty="0" smtClean="0"/>
              <a:t>后总是有对象不断的进入</a:t>
            </a:r>
            <a:r>
              <a:rPr lang="en-US" altLang="zh-CN" b="1" dirty="0" smtClean="0"/>
              <a:t>Old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前提：这些进入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的对象在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时大部分都会被回收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调优办法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① 降低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执行频率（等到那部分再讲）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② 让对象尽量在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中就被回收掉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</a:t>
            </a:r>
            <a:r>
              <a:rPr lang="zh-CN" altLang="en-US" dirty="0" smtClean="0"/>
              <a:t>放大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、放大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、增大</a:t>
            </a:r>
            <a:r>
              <a:rPr lang="en-US" altLang="zh-CN" dirty="0" err="1" smtClean="0"/>
              <a:t>TenuringThreshold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</a:t>
            </a:r>
            <a:r>
              <a:rPr lang="zh-CN" altLang="en-US" dirty="0" smtClean="0"/>
              <a:t>但要注意这些有可能会造成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执行频繁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</a:t>
            </a:r>
            <a:br>
              <a:rPr lang="en-US" altLang="zh-CN" dirty="0" smtClean="0"/>
            </a:br>
            <a:r>
              <a:rPr lang="en-US" altLang="zh-CN" dirty="0" smtClean="0"/>
              <a:t>	    </a:t>
            </a:r>
            <a:r>
              <a:rPr lang="zh-CN" altLang="en-US" dirty="0" smtClean="0"/>
              <a:t>③ 换</a:t>
            </a:r>
            <a:r>
              <a:rPr lang="en-US" altLang="zh-CN" dirty="0" smtClean="0"/>
              <a:t>CMS GC</a:t>
            </a:r>
          </a:p>
          <a:p>
            <a:pPr marL="342900" indent="-342900"/>
            <a:r>
              <a:rPr lang="en-US" altLang="zh-CN" dirty="0" smtClean="0"/>
              <a:t>                   Old</a:t>
            </a:r>
            <a:r>
              <a:rPr lang="zh-CN" altLang="en-US" dirty="0" smtClean="0"/>
              <a:t>还没满就回收掉，从而降低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触发的可能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④ 程序优化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</a:t>
            </a:r>
            <a:r>
              <a:rPr lang="zh-CN" altLang="en-US" dirty="0" smtClean="0"/>
              <a:t>提升响应速度、降低每次请求分配的内存</a:t>
            </a:r>
            <a:r>
              <a:rPr lang="en-US" altLang="zh-CN" dirty="0" smtClean="0"/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20850"/>
            <a:ext cx="6114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内存回收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Garbage Collection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67948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GC</a:t>
            </a:r>
            <a:r>
              <a:rPr lang="zh-CN" altLang="en-US" dirty="0" smtClean="0"/>
              <a:t>要做的是将那些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的对象所占用的内存回收掉；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认为没有引用的对象是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将引用分为四种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en-US" altLang="zh-CN" sz="1600" dirty="0" smtClean="0"/>
              <a:t>Strong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Soft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Weak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Phantom</a:t>
            </a:r>
          </a:p>
          <a:p>
            <a:pPr marL="342900" indent="-342900"/>
            <a:r>
              <a:rPr lang="en-US" altLang="zh-CN" sz="1600" dirty="0" smtClean="0"/>
              <a:t>     Strong</a:t>
            </a:r>
            <a:r>
              <a:rPr lang="zh-CN" altLang="en-US" sz="1600" dirty="0" smtClean="0"/>
              <a:t>即默认通过</a:t>
            </a:r>
            <a:r>
              <a:rPr lang="en-US" altLang="zh-CN" sz="1600" dirty="0" smtClean="0"/>
              <a:t>Object o=new Object()</a:t>
            </a:r>
            <a:r>
              <a:rPr lang="zh-CN" altLang="en-US" sz="1600" dirty="0" smtClean="0"/>
              <a:t>这种方式赋值的引用；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Soft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Weak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Phantom</a:t>
            </a:r>
            <a:r>
              <a:rPr lang="zh-CN" altLang="en-US" sz="1600" dirty="0" smtClean="0"/>
              <a:t>这三种则都是继承</a:t>
            </a:r>
            <a:r>
              <a:rPr lang="en-US" altLang="zh-CN" sz="1600" dirty="0" smtClean="0"/>
              <a:t>Reference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Full GC</a:t>
            </a:r>
            <a:r>
              <a:rPr lang="zh-CN" altLang="en-US" sz="1600" dirty="0" smtClean="0"/>
              <a:t>时会对</a:t>
            </a:r>
            <a:r>
              <a:rPr lang="en-US" altLang="zh-CN" sz="1600" dirty="0" smtClean="0"/>
              <a:t>Reference</a:t>
            </a:r>
            <a:r>
              <a:rPr lang="zh-CN" altLang="en-US" sz="1600" dirty="0" smtClean="0"/>
              <a:t>类型的引用进行特殊处理：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Soft</a:t>
            </a:r>
            <a:r>
              <a:rPr lang="zh-CN" altLang="en-US" sz="1600" dirty="0" smtClean="0"/>
              <a:t>：内存不够时一定会被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、长期不用也会被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，可通过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      -</a:t>
            </a:r>
            <a:r>
              <a:rPr lang="en-US" altLang="zh-CN" sz="1600" dirty="0" err="1" smtClean="0"/>
              <a:t>XX:SoftRefLRUPolicyMSPerMB</a:t>
            </a:r>
            <a:r>
              <a:rPr lang="zh-CN" altLang="en-US" sz="1600" dirty="0" smtClean="0"/>
              <a:t>来设置；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Weak</a:t>
            </a:r>
            <a:r>
              <a:rPr lang="zh-CN" altLang="en-US" sz="1600" dirty="0" smtClean="0"/>
              <a:t>：一定会被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，当被</a:t>
            </a:r>
            <a:r>
              <a:rPr lang="en-US" altLang="zh-CN" sz="1600" dirty="0" smtClean="0"/>
              <a:t>mark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dead</a:t>
            </a:r>
            <a:r>
              <a:rPr lang="zh-CN" altLang="en-US" sz="1600" dirty="0" smtClean="0"/>
              <a:t>，会在</a:t>
            </a:r>
            <a:r>
              <a:rPr lang="en-US" altLang="zh-CN" sz="1600" dirty="0" err="1" smtClean="0"/>
              <a:t>ReferenceQueue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</a:t>
            </a:r>
            <a:r>
              <a:rPr lang="zh-CN" altLang="en-US" sz="1600" dirty="0" smtClean="0"/>
              <a:t>中通知；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Phantom</a:t>
            </a:r>
            <a:r>
              <a:rPr lang="zh-CN" altLang="en-US" sz="1600" dirty="0" smtClean="0"/>
              <a:t>：本来就没引用，当从</a:t>
            </a:r>
            <a:r>
              <a:rPr lang="en-US" altLang="zh-CN" sz="1600" dirty="0" err="1" smtClean="0"/>
              <a:t>jvm</a:t>
            </a:r>
            <a:r>
              <a:rPr lang="en-US" altLang="zh-CN" sz="1600" dirty="0" smtClean="0"/>
              <a:t> heap</a:t>
            </a:r>
            <a:r>
              <a:rPr lang="zh-CN" altLang="en-US" sz="1600" dirty="0" smtClean="0"/>
              <a:t>中释放，会通知。</a:t>
            </a:r>
            <a:endParaRPr lang="en-US" altLang="zh-CN" sz="1600" dirty="0" smtClean="0"/>
          </a:p>
          <a:p>
            <a:pPr marL="342900" indent="-342900"/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降低单次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执行时间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通常原因：</a:t>
            </a:r>
            <a:r>
              <a:rPr lang="en-US" altLang="zh-CN" dirty="0" smtClean="0"/>
              <a:t>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  <a:r>
              <a:rPr lang="zh-CN" altLang="en-US" dirty="0" smtClean="0"/>
              <a:t>旧生代太大了</a:t>
            </a:r>
            <a:r>
              <a:rPr lang="en-US" altLang="zh-CN" dirty="0" smtClean="0"/>
              <a:t>...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通常办法：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是并行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吗？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加点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升级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减小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或旧生代吧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降低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执行频率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通常原因：</a:t>
            </a:r>
            <a:r>
              <a:rPr lang="en-US" altLang="zh-CN" dirty="0" smtClean="0"/>
              <a:t>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  <a:r>
              <a:rPr lang="zh-CN" altLang="en-US" dirty="0" smtClean="0"/>
              <a:t>每次请求分配的内存多、请求量大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通常办法：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扩大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、扩大新生代、扩大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，扩大时请综合考虑；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降低每次请求分配的内存；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加机器吧，分担点请求量。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尝试调优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1528409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  降低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执行时间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通常原因：</a:t>
            </a:r>
            <a:r>
              <a:rPr lang="en-US" altLang="zh-CN" dirty="0" smtClean="0"/>
              <a:t>   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      </a:t>
            </a:r>
            <a:r>
              <a:rPr lang="zh-CN" altLang="en-US" dirty="0" smtClean="0"/>
              <a:t>新生代太大了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响应速度太慢了，导致每次</a:t>
            </a:r>
            <a:r>
              <a:rPr lang="en-US" altLang="zh-CN" dirty="0" smtClean="0"/>
              <a:t>Minor GC</a:t>
            </a:r>
            <a:r>
              <a:rPr lang="zh-CN" altLang="en-US" dirty="0" smtClean="0"/>
              <a:t>时存活的对象多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通常办法：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减小点新生代吧；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加点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吧、升级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吧；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响应能不能快点呢？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466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算命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9" y="1664507"/>
            <a:ext cx="4572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zh-CN" altLang="en-US" sz="2400" dirty="0" smtClean="0"/>
              <a:t>① 当响应速度下降到多少、或请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 求量上涨到多少时，系统会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挂掉？</a:t>
            </a:r>
            <a:endParaRPr lang="en-US" altLang="zh-CN" sz="2400" dirty="0" smtClean="0"/>
          </a:p>
          <a:p>
            <a:pPr marL="342900" indent="-342900"/>
            <a:endParaRPr lang="en-US" altLang="zh-CN" sz="2400" dirty="0" smtClean="0"/>
          </a:p>
          <a:p>
            <a:pPr marL="342900" indent="-342900"/>
            <a:r>
              <a:rPr lang="zh-CN" altLang="en-US" sz="2400" dirty="0" smtClean="0"/>
              <a:t>② 参数调整后系统多久会执行一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次</a:t>
            </a:r>
            <a:r>
              <a:rPr lang="en-US" altLang="zh-CN" sz="2400" dirty="0" smtClean="0"/>
              <a:t>Minor</a:t>
            </a:r>
            <a:r>
              <a:rPr lang="zh-CN" altLang="en-US" sz="2400" dirty="0" smtClean="0"/>
              <a:t>，多久会执行一次</a:t>
            </a:r>
            <a:r>
              <a:rPr lang="en-US" altLang="zh-CN" sz="2400" dirty="0" smtClean="0"/>
              <a:t>Full</a:t>
            </a:r>
            <a:r>
              <a:rPr lang="zh-CN" altLang="en-US" sz="2400" dirty="0" smtClean="0"/>
              <a:t>，高峰期会如何？</a:t>
            </a:r>
            <a:endParaRPr lang="en-US" altLang="zh-CN" sz="2400" b="1" dirty="0" smtClean="0"/>
          </a:p>
          <a:p>
            <a:pPr marL="342900" indent="-342900"/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dirty="0" smtClean="0"/>
              <a:t>      </a:t>
            </a:r>
          </a:p>
        </p:txBody>
      </p:sp>
      <p:pic>
        <p:nvPicPr>
          <p:cNvPr id="6" name="图片 5" descr="20090911171720743-258x30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884" y="2211231"/>
            <a:ext cx="2214578" cy="25750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不是瞎算的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9" y="1428736"/>
            <a:ext cx="52864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zh-CN" altLang="en-US" sz="2400" dirty="0" smtClean="0"/>
              <a:t>① 系统的生辰八字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000" dirty="0" smtClean="0"/>
              <a:t>每次请求平均需要分配多少内存？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zh-CN" altLang="en-US" sz="2000" dirty="0" smtClean="0"/>
              <a:t>系统的平均响应时间是多少呢？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zh-CN" altLang="en-US" sz="2000" dirty="0" smtClean="0"/>
              <a:t>请求量是多少、多久一次</a:t>
            </a:r>
            <a:r>
              <a:rPr lang="en-US" altLang="zh-CN" sz="2000" dirty="0" smtClean="0"/>
              <a:t>Minor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Full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/>
            <a:endParaRPr lang="en-US" altLang="zh-CN" sz="2400" dirty="0" smtClean="0"/>
          </a:p>
          <a:p>
            <a:pPr marL="342900" indent="-342900"/>
            <a:r>
              <a:rPr lang="zh-CN" altLang="en-US" sz="2400" dirty="0" smtClean="0"/>
              <a:t>② 先掐指算下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000" dirty="0" smtClean="0"/>
              <a:t>在现在的参数下，应该是多久一次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Minor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Full</a:t>
            </a:r>
            <a:r>
              <a:rPr lang="zh-CN" altLang="en-US" sz="2000" dirty="0" smtClean="0"/>
              <a:t>，对比真实状况，做一定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zh-CN" altLang="en-US" sz="2000" dirty="0" smtClean="0"/>
              <a:t>的偏差；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342900" indent="-342900"/>
            <a:r>
              <a:rPr lang="zh-CN" altLang="en-US" sz="2400" dirty="0" smtClean="0"/>
              <a:t>③ 根据所掌握的知识，就可以判断了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dirty="0" smtClean="0"/>
              <a:t>      </a:t>
            </a:r>
          </a:p>
        </p:txBody>
      </p:sp>
      <p:pic>
        <p:nvPicPr>
          <p:cNvPr id="6" name="图片 5" descr="20090911171720743-258x3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2214554"/>
            <a:ext cx="2214578" cy="25750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569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来算一卦</a:t>
            </a:r>
            <a:endParaRPr lang="zh-CN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643050"/>
            <a:ext cx="43719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466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GC Tuning—</a:t>
            </a:r>
            <a:r>
              <a:rPr lang="zh-CN" altLang="en-US" sz="4000" b="1" dirty="0" smtClean="0"/>
              <a:t>总结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2066876"/>
            <a:ext cx="4500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是个复杂过程，按照</a:t>
            </a:r>
            <a:r>
              <a:rPr lang="en-US" altLang="zh-CN" dirty="0" smtClean="0"/>
              <a:t>Tony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主要作者的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说法）：</a:t>
            </a:r>
            <a:r>
              <a:rPr lang="en-US" altLang="zh-CN" dirty="0" smtClean="0"/>
              <a:t>GC Tuning is art!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综合考虑，每个参数的调整都有可能带来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其他的影响。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总结来说，提升响应速度、降低每次请求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分配的内存才是必杀技！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或者不计成本：</a:t>
            </a:r>
            <a:r>
              <a:rPr lang="en-US" altLang="zh-CN" dirty="0" smtClean="0"/>
              <a:t>64 bit</a:t>
            </a:r>
            <a:r>
              <a:rPr lang="zh-CN" altLang="en-US" dirty="0" smtClean="0"/>
              <a:t>，多个高档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大量的内存都上！</a:t>
            </a:r>
            <a:endParaRPr lang="en-US" altLang="zh-CN" dirty="0" smtClean="0"/>
          </a:p>
        </p:txBody>
      </p:sp>
      <p:pic>
        <p:nvPicPr>
          <p:cNvPr id="6" name="图片 5" descr="mengnalis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928802"/>
            <a:ext cx="2643206" cy="3604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728" y="14287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实现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523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Hotspot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GC</a:t>
            </a:r>
            <a:r>
              <a:rPr lang="zh-CN" altLang="en-US" sz="3200" b="1" dirty="0" smtClean="0"/>
              <a:t>是如何实现的</a:t>
            </a:r>
            <a:endParaRPr lang="zh-CN" altLang="en-US" sz="3200" b="1" dirty="0"/>
          </a:p>
        </p:txBody>
      </p:sp>
      <p:pic>
        <p:nvPicPr>
          <p:cNvPr id="7" name="图片 6" descr="wall-e-wave-7497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67150"/>
            <a:ext cx="3048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内存回收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75757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、通常有两种实现方法：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1.1 </a:t>
            </a:r>
            <a:r>
              <a:rPr lang="zh-CN" altLang="en-US" dirty="0" smtClean="0"/>
              <a:t>引用计数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不适合复杂对象引用关系，尤其是有循环依赖的场景；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需要计数；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优点是只要计数器降为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，就可被回收。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</a:t>
            </a:r>
          </a:p>
          <a:p>
            <a:pPr marL="342900" indent="-342900"/>
            <a:r>
              <a:rPr lang="en-US" altLang="zh-CN" dirty="0" smtClean="0"/>
              <a:t>    1.2 </a:t>
            </a:r>
            <a:r>
              <a:rPr lang="zh-CN" altLang="en-US" dirty="0" smtClean="0"/>
              <a:t>跟踪（有向图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适合于复杂对象引用关系场景，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采用这种；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需要到达某个时机后触发执行，并且通常需要暂停应用线程。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</a:t>
            </a:r>
            <a:r>
              <a:rPr lang="zh-CN" altLang="en-US" dirty="0" smtClean="0"/>
              <a:t>常用算法：</a:t>
            </a:r>
            <a:r>
              <a:rPr lang="en-US" altLang="zh-CN" dirty="0" smtClean="0"/>
              <a:t>Copying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Mark-Sweep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Mark-Compact</a:t>
            </a:r>
            <a:r>
              <a:rPr lang="zh-CN" altLang="en-US" dirty="0" smtClean="0"/>
              <a:t>，算法请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垃圾回收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这本绝版书。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内存回收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79824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Hotspot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root set</a:t>
            </a:r>
            <a:r>
              <a:rPr lang="zh-CN" altLang="en-US" dirty="0" smtClean="0"/>
              <a:t>开始扫描有引用的对象，并对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类型的对象特殊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处理。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root set</a:t>
            </a:r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、当前正在执行的线程；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、全局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静态变量；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JVM Handles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JNI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Handles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内存回收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2857496"/>
            <a:ext cx="656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经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研究，通常运行的程序有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的对象是临时对象，因此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Sun Hotspot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堆采用了分代的方式来管理，以提升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效率。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内存回收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8061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如何暂停应用线程？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safepoint</a:t>
            </a:r>
            <a:r>
              <a:rPr lang="en-US" altLang="zh-CN" dirty="0" smtClean="0"/>
              <a:t> first: </a:t>
            </a:r>
            <a:r>
              <a:rPr lang="zh-CN" altLang="en-US" dirty="0" smtClean="0"/>
              <a:t>检测某内存页是否可读的指令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</a:t>
            </a:r>
            <a:r>
              <a:rPr lang="zh-CN" altLang="en-US" dirty="0" smtClean="0"/>
              <a:t>先想想：只有会改变引用关系的地方才需要暂停，否则没必要，因此对于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正在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中执行的线程，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是不管的，而当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代码需要改变引用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关系时，又回到了</a:t>
            </a:r>
            <a:r>
              <a:rPr lang="en-US" altLang="zh-CN" dirty="0" smtClean="0"/>
              <a:t>hotspot java</a:t>
            </a:r>
            <a:r>
              <a:rPr lang="zh-CN" altLang="en-US" dirty="0" smtClean="0"/>
              <a:t>部分的代码，而在那些代码上是会有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safepoint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代码编译时会在某些部分生成</a:t>
            </a:r>
            <a:r>
              <a:rPr lang="en-US" altLang="zh-CN" dirty="0" err="1" smtClean="0"/>
              <a:t>safepoint</a:t>
            </a:r>
            <a:r>
              <a:rPr lang="zh-CN" altLang="en-US" dirty="0" smtClean="0"/>
              <a:t>，当需要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会向</a:t>
            </a:r>
            <a:r>
              <a:rPr lang="en-US" altLang="zh-CN" dirty="0" smtClean="0"/>
              <a:t>core 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提交暂停应用线程的请求，</a:t>
            </a:r>
            <a:r>
              <a:rPr lang="en-US" altLang="zh-CN" dirty="0" smtClean="0"/>
              <a:t>core 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会将</a:t>
            </a:r>
            <a:r>
              <a:rPr lang="en-US" altLang="zh-CN" dirty="0" err="1" smtClean="0"/>
              <a:t>safepoint</a:t>
            </a:r>
            <a:r>
              <a:rPr lang="zh-CN" altLang="en-US" dirty="0" smtClean="0"/>
              <a:t>检测的内存页置为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不可读状态，当解释执行或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编译执行到</a:t>
            </a:r>
            <a:r>
              <a:rPr lang="en-US" altLang="zh-CN" dirty="0" err="1" smtClean="0"/>
              <a:t>safepoint</a:t>
            </a:r>
            <a:r>
              <a:rPr lang="zh-CN" altLang="en-US" dirty="0" smtClean="0"/>
              <a:t>时，发现内存页不可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读，于是就挂起了。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8794" y="2357430"/>
            <a:ext cx="5143536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32" y="2786058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串行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(Serial Copying)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143504" y="2786058"/>
            <a:ext cx="185738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并行回收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(Parallel Scavenge)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671881" y="2786058"/>
            <a:ext cx="135732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并</a:t>
            </a:r>
            <a:r>
              <a:rPr lang="zh-CN" altLang="en-US" sz="1400" dirty="0" smtClean="0"/>
              <a:t>行</a:t>
            </a:r>
            <a:r>
              <a:rPr lang="en-US" altLang="zh-CN" sz="1400" dirty="0" smtClean="0"/>
              <a:t>GC</a:t>
            </a:r>
          </a:p>
          <a:p>
            <a:pPr algn="ctr"/>
            <a:r>
              <a:rPr lang="en-US" altLang="zh-CN" sz="1400" dirty="0" smtClean="0"/>
              <a:t>(ParNew)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14678" y="235743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新生代可用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GC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785926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在分配时均采用连续空间和</a:t>
            </a:r>
            <a:r>
              <a:rPr lang="en-US" altLang="zh-CN" dirty="0" smtClean="0"/>
              <a:t>bump the pointer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357290" y="3071810"/>
            <a:ext cx="5429288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57290" y="3071810"/>
            <a:ext cx="64294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0232" y="3071810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488" y="3071810"/>
            <a:ext cx="35719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4678" y="307181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214810" y="278605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786" y="714356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714488"/>
            <a:ext cx="2981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在回收时均采用如下策略：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</a:t>
            </a:r>
          </a:p>
          <a:p>
            <a:pPr marL="342900" indent="-342900"/>
            <a:r>
              <a:rPr lang="en-US" altLang="zh-CN" dirty="0" smtClean="0"/>
              <a:t>   </a:t>
            </a:r>
            <a:r>
              <a:rPr lang="zh-CN" altLang="en-US" dirty="0" smtClean="0"/>
              <a:t>扫描新生代，找出其中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</a:t>
            </a:r>
            <a:r>
              <a:rPr lang="zh-CN" altLang="en-US" dirty="0" smtClean="0"/>
              <a:t>活的对象；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Copying</a:t>
            </a:r>
            <a:r>
              <a:rPr lang="zh-CN" altLang="en-US" dirty="0" smtClean="0"/>
              <a:t>算法回收，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</a:t>
            </a:r>
            <a:r>
              <a:rPr lang="zh-CN" altLang="en-US" dirty="0" smtClean="0"/>
              <a:t>新生代中活的对象在回收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   时会根据一定的规则晋升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</a:t>
            </a:r>
            <a:r>
              <a:rPr lang="zh-CN" altLang="en-US" dirty="0" smtClean="0"/>
              <a:t>到旧生代。</a:t>
            </a:r>
            <a:endParaRPr lang="en-US" altLang="zh-CN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3" y="1709744"/>
            <a:ext cx="4500593" cy="400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5786" y="714356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714488"/>
            <a:ext cx="7544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由于只扫描新生代，如旧生代的对象引用了新生代的，怎么办？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在给对象赋引用时，会经过一个</a:t>
            </a:r>
            <a:r>
              <a:rPr lang="en-US" altLang="zh-CN" dirty="0" smtClean="0"/>
              <a:t>write barrier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检查是否为旧生代引用新生代，如为则记录到</a:t>
            </a:r>
            <a:r>
              <a:rPr lang="en-US" altLang="zh-CN" dirty="0" smtClean="0"/>
              <a:t>remember set</a:t>
            </a:r>
            <a:r>
              <a:rPr lang="zh-CN" altLang="en-US" dirty="0" smtClean="0"/>
              <a:t>中；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minor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remember set</a:t>
            </a:r>
            <a:r>
              <a:rPr lang="zh-CN" altLang="en-US" dirty="0" smtClean="0"/>
              <a:t>指向的新生代对象也作为</a:t>
            </a:r>
            <a:r>
              <a:rPr lang="en-US" altLang="zh-CN" dirty="0" smtClean="0"/>
              <a:t>root set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71612"/>
            <a:ext cx="79993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完整内存分配策略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</a:t>
            </a:r>
            <a:r>
              <a:rPr lang="zh-CN" altLang="en-US" dirty="0" smtClean="0"/>
              <a:t>、首先在</a:t>
            </a:r>
            <a:r>
              <a:rPr lang="en-US" altLang="zh-CN" dirty="0" err="1" smtClean="0"/>
              <a:t>tlab</a:t>
            </a:r>
            <a:r>
              <a:rPr lang="zh-CN" altLang="en-US" dirty="0" smtClean="0"/>
              <a:t>上尝试分配；</a:t>
            </a:r>
          </a:p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、检查是否需要在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上分配，如需要分配的大小小于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PretenureSizeThreshold</a:t>
            </a:r>
            <a:r>
              <a:rPr lang="zh-CN" altLang="en-US" dirty="0" smtClean="0"/>
              <a:t>，则在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上进行分配，分配成功则返回，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分配失败则继续；</a:t>
            </a:r>
          </a:p>
          <a:p>
            <a:pPr marL="342900" indent="-342900"/>
            <a:r>
              <a:rPr lang="en-US" altLang="zh-CN" dirty="0" smtClean="0"/>
              <a:t>3</a:t>
            </a:r>
            <a:r>
              <a:rPr lang="zh-CN" altLang="en-US" dirty="0" smtClean="0"/>
              <a:t>、检查是否需要尝试在旧生代上分配，如需要，则遍历所有代，并检查是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否可在该代上分配，如可以则进行分配；如不需要在旧生代上尝试分配，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那么则检查是否可以在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上分配，如可以则分配，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否则则尝试在</a:t>
            </a:r>
            <a:r>
              <a:rPr lang="en-US" altLang="zh-CN" dirty="0" smtClean="0"/>
              <a:t>old</a:t>
            </a:r>
            <a:r>
              <a:rPr lang="zh-CN" altLang="en-US" dirty="0" smtClean="0"/>
              <a:t>上分配；</a:t>
            </a:r>
          </a:p>
          <a:p>
            <a:pPr marL="342900" indent="-342900"/>
            <a:r>
              <a:rPr lang="en-US" altLang="zh-CN" dirty="0" smtClean="0"/>
              <a:t>4</a:t>
            </a:r>
            <a:r>
              <a:rPr lang="zh-CN" altLang="en-US" dirty="0" smtClean="0"/>
              <a:t>、根据策略决定执行新生代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时不清除</a:t>
            </a:r>
            <a:r>
              <a:rPr lang="en-US" altLang="zh-CN" dirty="0" smtClean="0"/>
              <a:t>soft Ref</a:t>
            </a:r>
            <a:r>
              <a:rPr lang="zh-CN" altLang="en-US" dirty="0" smtClean="0"/>
              <a:t>；</a:t>
            </a:r>
          </a:p>
          <a:p>
            <a:pPr marL="342900" indent="-342900"/>
            <a:r>
              <a:rPr lang="en-US" altLang="zh-CN" dirty="0" smtClean="0"/>
              <a:t>5</a:t>
            </a:r>
            <a:r>
              <a:rPr lang="zh-CN" altLang="en-US" dirty="0" smtClean="0"/>
              <a:t>、如需要分配的大小大于</a:t>
            </a:r>
            <a:r>
              <a:rPr lang="en-US" altLang="zh-CN" dirty="0" err="1" smtClean="0"/>
              <a:t>PretenureSizeThreshold</a:t>
            </a:r>
            <a:r>
              <a:rPr lang="zh-CN" altLang="en-US" dirty="0" smtClean="0"/>
              <a:t>，尝试在</a:t>
            </a:r>
            <a:r>
              <a:rPr lang="en-US" altLang="zh-CN" dirty="0" smtClean="0"/>
              <a:t>old</a:t>
            </a:r>
            <a:r>
              <a:rPr lang="zh-CN" altLang="en-US" dirty="0" smtClean="0"/>
              <a:t>上分配，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否则尝试在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上分配；</a:t>
            </a:r>
          </a:p>
          <a:p>
            <a:pPr marL="342900" indent="-342900"/>
            <a:r>
              <a:rPr lang="en-US" altLang="zh-CN" dirty="0" smtClean="0"/>
              <a:t>6</a:t>
            </a:r>
            <a:r>
              <a:rPr lang="zh-CN" altLang="en-US" dirty="0" smtClean="0"/>
              <a:t>、尝试扩大堆并分配；</a:t>
            </a:r>
          </a:p>
          <a:p>
            <a:pPr marL="342900" indent="-342900"/>
            <a:r>
              <a:rPr lang="en-US" altLang="zh-CN" dirty="0" smtClean="0"/>
              <a:t>7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，并清除所有</a:t>
            </a:r>
            <a:r>
              <a:rPr lang="en-US" altLang="zh-CN" dirty="0" smtClean="0"/>
              <a:t>soft Ref</a:t>
            </a:r>
            <a:r>
              <a:rPr lang="zh-CN" altLang="en-US" dirty="0" smtClean="0"/>
              <a:t>，按步骤</a:t>
            </a:r>
            <a:r>
              <a:rPr lang="en-US" altLang="zh-CN" dirty="0" smtClean="0"/>
              <a:t>5</a:t>
            </a:r>
            <a:r>
              <a:rPr lang="zh-CN" altLang="en-US" dirty="0" smtClean="0"/>
              <a:t>继续尝试分配。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2085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</a:t>
            </a:r>
            <a:r>
              <a:rPr lang="zh-CN" altLang="en-US" sz="4000" b="1" dirty="0" smtClean="0"/>
              <a:t>串行</a:t>
            </a:r>
            <a:endParaRPr lang="zh-CN" altLang="en-US" sz="4000" b="1" dirty="0"/>
          </a:p>
        </p:txBody>
      </p:sp>
      <p:sp>
        <p:nvSpPr>
          <p:cNvPr id="7" name="矩形 6"/>
          <p:cNvSpPr/>
          <p:nvPr/>
        </p:nvSpPr>
        <p:spPr>
          <a:xfrm>
            <a:off x="785786" y="1571612"/>
            <a:ext cx="7643866" cy="29289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完整内存回收策略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</a:t>
            </a:r>
            <a:r>
              <a:rPr lang="zh-CN" altLang="en-US" sz="1600" dirty="0" smtClean="0"/>
              <a:t>、检查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是否为空，不为空返回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；</a:t>
            </a:r>
          </a:p>
          <a:p>
            <a:pPr marL="342900" indent="-342900"/>
            <a:r>
              <a:rPr lang="en-US" altLang="zh-CN" sz="1600" dirty="0" smtClean="0"/>
              <a:t>2</a:t>
            </a:r>
            <a:r>
              <a:rPr lang="zh-CN" altLang="en-US" sz="1600" dirty="0" smtClean="0"/>
              <a:t>、检查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剩余空间是否大于当前</a:t>
            </a:r>
            <a:r>
              <a:rPr lang="en-US" altLang="zh-CN" sz="1600" dirty="0" err="1" smtClean="0"/>
              <a:t>eden+from</a:t>
            </a:r>
            <a:r>
              <a:rPr lang="zh-CN" altLang="en-US" sz="1600" dirty="0" smtClean="0"/>
              <a:t>已用的大小，如大于则返回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，如小于且</a:t>
            </a:r>
            <a:r>
              <a:rPr lang="en-US" altLang="zh-CN" sz="1600" dirty="0" err="1" smtClean="0"/>
              <a:t>HandlePromotionFailure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，则检查剩余空间是否大于之前每次</a:t>
            </a:r>
            <a:r>
              <a:rPr lang="en-US" altLang="zh-CN" sz="1600" dirty="0" smtClean="0"/>
              <a:t>minor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晋级到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的平均大小，如大于返回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，如小于返回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。</a:t>
            </a:r>
          </a:p>
          <a:p>
            <a:pPr marL="342900" indent="-342900"/>
            <a:r>
              <a:rPr lang="en-US" altLang="zh-CN" sz="1600" dirty="0" smtClean="0"/>
              <a:t>3</a:t>
            </a:r>
            <a:r>
              <a:rPr lang="zh-CN" altLang="en-US" sz="1600" dirty="0" smtClean="0"/>
              <a:t>、如上面的结果为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，则执行</a:t>
            </a:r>
            <a:r>
              <a:rPr lang="en-US" altLang="zh-CN" sz="1600" dirty="0" smtClean="0"/>
              <a:t>full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，如上面的结果为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，执行下面的步骤；</a:t>
            </a:r>
          </a:p>
          <a:p>
            <a:pPr marL="342900" indent="-342900"/>
            <a:r>
              <a:rPr lang="en-US" altLang="zh-CN" sz="1600" dirty="0" smtClean="0"/>
              <a:t>4</a:t>
            </a:r>
            <a:r>
              <a:rPr lang="zh-CN" altLang="en-US" sz="1600" dirty="0" smtClean="0"/>
              <a:t>、扫描引用关系，将活的对象</a:t>
            </a:r>
            <a:r>
              <a:rPr lang="en-US" altLang="zh-CN" sz="1600" dirty="0" smtClean="0"/>
              <a:t>copy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to space</a:t>
            </a:r>
            <a:r>
              <a:rPr lang="zh-CN" altLang="en-US" sz="1600" dirty="0" smtClean="0"/>
              <a:t>，如对象在</a:t>
            </a:r>
            <a:r>
              <a:rPr lang="en-US" altLang="zh-CN" sz="1600" dirty="0" smtClean="0"/>
              <a:t>minor </a:t>
            </a:r>
            <a:r>
              <a:rPr lang="en-US" altLang="zh-CN" sz="1600" dirty="0" err="1" smtClean="0"/>
              <a:t>gc</a:t>
            </a:r>
            <a:r>
              <a:rPr lang="zh-CN" altLang="en-US" sz="1600" dirty="0" smtClean="0"/>
              <a:t>中的存活次数超过</a:t>
            </a:r>
            <a:r>
              <a:rPr lang="en-US" altLang="zh-CN" sz="1600" dirty="0" err="1" smtClean="0"/>
              <a:t>tenuring_threshold</a:t>
            </a:r>
            <a:r>
              <a:rPr lang="zh-CN" altLang="en-US" sz="1600" dirty="0" smtClean="0"/>
              <a:t>或分配失败，则往旧生代复制，如仍然复制失败，则取决于</a:t>
            </a:r>
            <a:r>
              <a:rPr lang="en-US" altLang="zh-CN" sz="1600" dirty="0" err="1" smtClean="0"/>
              <a:t>HandlePromotionFailure</a:t>
            </a:r>
            <a:r>
              <a:rPr lang="zh-CN" altLang="en-US" sz="1600" dirty="0" smtClean="0"/>
              <a:t>，如不需要处理，直接抛出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，并退出</a:t>
            </a:r>
            <a:r>
              <a:rPr lang="en-US" altLang="zh-CN" sz="1600" dirty="0" err="1" smtClean="0"/>
              <a:t>vm</a:t>
            </a:r>
            <a:r>
              <a:rPr lang="zh-CN" altLang="en-US" sz="1600" dirty="0" smtClean="0"/>
              <a:t>，如需处理，则保持这些新生代对象不动；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6303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GC—ParNew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71448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内存分配策略和串行方式完全相同。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6303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GC—ParNew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内存回收策略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策略和串行相同，只是回收转为了多线程方式。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20850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新生代可用</a:t>
            </a:r>
            <a:r>
              <a:rPr lang="en-US" altLang="zh-CN" sz="4000" b="1" dirty="0" smtClean="0"/>
              <a:t>GC—PS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571612"/>
            <a:ext cx="77732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/>
              <a:t>完整内存分配策略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1</a:t>
            </a:r>
            <a:r>
              <a:rPr lang="zh-CN" altLang="en-US" dirty="0" smtClean="0"/>
              <a:t>、先在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上分配，分配失败则直接在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2</a:t>
            </a:r>
            <a:r>
              <a:rPr lang="zh-CN" altLang="en-US" dirty="0" smtClean="0"/>
              <a:t>、当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上分配失败时，检查需要分配的大小是否 </a:t>
            </a:r>
            <a:r>
              <a:rPr lang="en-US" altLang="zh-CN" dirty="0" smtClean="0"/>
              <a:t>&gt;= 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 space</a:t>
            </a:r>
          </a:p>
          <a:p>
            <a:pPr marL="342900" indent="-342900"/>
            <a:r>
              <a:rPr lang="en-US" altLang="zh-CN" dirty="0" smtClean="0"/>
              <a:t>         </a:t>
            </a:r>
            <a:r>
              <a:rPr lang="zh-CN" altLang="en-US" dirty="0" smtClean="0"/>
              <a:t>的一半，如是，则直接在旧生代分配；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3</a:t>
            </a:r>
            <a:r>
              <a:rPr lang="zh-CN" altLang="en-US" dirty="0" smtClean="0"/>
              <a:t>、如分配仍然失败，且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已超过频率，则抛出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4</a:t>
            </a:r>
            <a:r>
              <a:rPr lang="zh-CN" altLang="en-US" dirty="0" smtClean="0"/>
              <a:t>、进入基本分配策略失败的模式；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5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PS GC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6</a:t>
            </a:r>
            <a:r>
              <a:rPr lang="zh-CN" altLang="en-US" dirty="0" smtClean="0"/>
              <a:t>、执行非最大压缩的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7</a:t>
            </a:r>
            <a:r>
              <a:rPr lang="zh-CN" altLang="en-US" dirty="0" smtClean="0"/>
              <a:t>、在旧生代上分配；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8</a:t>
            </a:r>
            <a:r>
              <a:rPr lang="zh-CN" altLang="en-US" dirty="0" smtClean="0"/>
              <a:t>、执行最大压缩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9</a:t>
            </a:r>
            <a:r>
              <a:rPr lang="zh-CN" altLang="en-US" dirty="0" smtClean="0"/>
              <a:t>、在旧生代上分配；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10</a:t>
            </a:r>
            <a:r>
              <a:rPr lang="zh-CN" altLang="en-US" dirty="0" smtClean="0"/>
              <a:t>、如还失败，回到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57224" y="5143512"/>
            <a:ext cx="650085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b="1" dirty="0" smtClean="0"/>
              <a:t>最悲惨的情况，分配触发多次</a:t>
            </a:r>
            <a:r>
              <a:rPr lang="en-US" altLang="zh-CN" sz="1600" b="1" dirty="0" smtClean="0"/>
              <a:t>PS GC</a:t>
            </a:r>
            <a:r>
              <a:rPr lang="zh-CN" altLang="en-US" sz="1600" b="1" dirty="0" smtClean="0"/>
              <a:t>和多次</a:t>
            </a:r>
            <a:r>
              <a:rPr lang="en-US" altLang="zh-CN" sz="1600" b="1" dirty="0" smtClean="0"/>
              <a:t>Full GC</a:t>
            </a:r>
            <a:r>
              <a:rPr lang="zh-CN" altLang="en-US" sz="1600" b="1" dirty="0" smtClean="0"/>
              <a:t>，直到</a:t>
            </a:r>
            <a:r>
              <a:rPr lang="en-US" altLang="zh-CN" sz="1600" b="1" dirty="0" smtClean="0"/>
              <a:t>OOM</a:t>
            </a:r>
            <a:r>
              <a:rPr lang="zh-CN" altLang="en-US" sz="1600" b="1" dirty="0" smtClean="0"/>
              <a:t>。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14489</TotalTime>
  <Words>6035</Words>
  <Application>Microsoft Office PowerPoint</Application>
  <PresentationFormat>全屏显示(4:3)</PresentationFormat>
  <Paragraphs>859</Paragraphs>
  <Slides>115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6" baseType="lpstr">
      <vt:lpstr>视点</vt:lpstr>
      <vt:lpstr>Sun JDK 1.6 GC （Garbage Collector）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case 1 – 场景</vt:lpstr>
      <vt:lpstr>case 1 – 目标和方法</vt:lpstr>
      <vt:lpstr>case 1 – tuning</vt:lpstr>
      <vt:lpstr>case 1 – tuning</vt:lpstr>
      <vt:lpstr>case 1 – tuning</vt:lpstr>
      <vt:lpstr>case 1 – tuning </vt:lpstr>
      <vt:lpstr>case 2 – 场景</vt:lpstr>
      <vt:lpstr>case 2 – 场景</vt:lpstr>
      <vt:lpstr>case 2 – 场景</vt:lpstr>
      <vt:lpstr>case 2 – 目标和方法</vt:lpstr>
      <vt:lpstr>case 2 – tuning</vt:lpstr>
      <vt:lpstr>case 2 – tuning</vt:lpstr>
      <vt:lpstr>case 2 – tuning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</vt:vector>
  </TitlesOfParts>
  <Company>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Hotspot JVM GC</dc:title>
  <dc:creator>BlueDavy</dc:creator>
  <cp:lastModifiedBy>毕玄</cp:lastModifiedBy>
  <cp:revision>2041</cp:revision>
  <dcterms:created xsi:type="dcterms:W3CDTF">2009-12-30T12:33:30Z</dcterms:created>
  <dcterms:modified xsi:type="dcterms:W3CDTF">2010-06-08T06:51:23Z</dcterms:modified>
</cp:coreProperties>
</file>