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70" r:id="rId3"/>
    <p:sldId id="284" r:id="rId4"/>
    <p:sldId id="304" r:id="rId5"/>
    <p:sldId id="306" r:id="rId6"/>
    <p:sldId id="258" r:id="rId7"/>
    <p:sldId id="302" r:id="rId8"/>
    <p:sldId id="318" r:id="rId9"/>
    <p:sldId id="297" r:id="rId10"/>
    <p:sldId id="300" r:id="rId11"/>
    <p:sldId id="303" r:id="rId12"/>
    <p:sldId id="261" r:id="rId13"/>
    <p:sldId id="279" r:id="rId14"/>
    <p:sldId id="305" r:id="rId15"/>
    <p:sldId id="282" r:id="rId16"/>
    <p:sldId id="283" r:id="rId17"/>
    <p:sldId id="295" r:id="rId18"/>
    <p:sldId id="317" r:id="rId19"/>
    <p:sldId id="280" r:id="rId20"/>
    <p:sldId id="281" r:id="rId21"/>
    <p:sldId id="278" r:id="rId22"/>
    <p:sldId id="319" r:id="rId23"/>
    <p:sldId id="299" r:id="rId24"/>
    <p:sldId id="275" r:id="rId25"/>
    <p:sldId id="265" r:id="rId26"/>
    <p:sldId id="263" r:id="rId27"/>
    <p:sldId id="260" r:id="rId28"/>
    <p:sldId id="259" r:id="rId29"/>
    <p:sldId id="276" r:id="rId30"/>
    <p:sldId id="301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307" r:id="rId43"/>
    <p:sldId id="320" r:id="rId44"/>
    <p:sldId id="321" r:id="rId45"/>
    <p:sldId id="262" r:id="rId46"/>
    <p:sldId id="315" r:id="rId47"/>
    <p:sldId id="308" r:id="rId48"/>
    <p:sldId id="309" r:id="rId49"/>
    <p:sldId id="310" r:id="rId50"/>
    <p:sldId id="311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1181" autoAdjust="0"/>
  </p:normalViewPr>
  <p:slideViewPr>
    <p:cSldViewPr>
      <p:cViewPr>
        <p:scale>
          <a:sx n="100" d="100"/>
          <a:sy n="100" d="100"/>
        </p:scale>
        <p:origin x="-29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495A7-5585-40F0-BE82-FE59F8C83A28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9445A-9903-4831-9D65-EA84640249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200" dirty="0" smtClean="0"/>
              <a:t>刚刚之前说过，这个例子的最佳线程数量为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，所以第一个用例有</a:t>
            </a:r>
            <a:r>
              <a:rPr lang="en-US" altLang="zh-CN" sz="1200" dirty="0" smtClean="0"/>
              <a:t>98</a:t>
            </a:r>
            <a:r>
              <a:rPr lang="zh-CN" altLang="en-US" sz="1200" dirty="0" smtClean="0"/>
              <a:t>个线程在瞬间是等待，第二个例子有</a:t>
            </a:r>
            <a:r>
              <a:rPr lang="en-US" altLang="zh-CN" sz="1200" dirty="0" smtClean="0"/>
              <a:t>198</a:t>
            </a:r>
            <a:r>
              <a:rPr lang="zh-CN" altLang="en-US" sz="1200" dirty="0" smtClean="0"/>
              <a:t>个线程在瞬间是等待的</a:t>
            </a:r>
          </a:p>
          <a:p>
            <a:pPr algn="l"/>
            <a:r>
              <a:rPr lang="zh-CN" altLang="en-US" sz="1200" dirty="0" smtClean="0"/>
              <a:t>因为并发数量是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，所以第</a:t>
            </a:r>
            <a:r>
              <a:rPr lang="en-US" altLang="zh-CN" sz="1200" dirty="0" smtClean="0"/>
              <a:t>1,2</a:t>
            </a:r>
            <a:r>
              <a:rPr lang="zh-CN" altLang="en-US" sz="1200" dirty="0" smtClean="0"/>
              <a:t>个请求，分别只需要</a:t>
            </a:r>
            <a:r>
              <a:rPr lang="en-US" altLang="zh-CN" sz="1200" dirty="0" smtClean="0"/>
              <a:t>2ms</a:t>
            </a:r>
            <a:r>
              <a:rPr lang="zh-CN" altLang="en-US" sz="1200" dirty="0" smtClean="0"/>
              <a:t>（实际是</a:t>
            </a:r>
            <a:r>
              <a:rPr lang="en-US" altLang="zh-CN" sz="1200" dirty="0" smtClean="0"/>
              <a:t>1.91ms</a:t>
            </a:r>
            <a:r>
              <a:rPr lang="zh-CN" altLang="en-US" sz="1200" dirty="0" smtClean="0"/>
              <a:t>，为了计算方便用</a:t>
            </a:r>
            <a:r>
              <a:rPr lang="en-US" altLang="zh-CN" sz="1200" dirty="0" smtClean="0"/>
              <a:t>2ms</a:t>
            </a:r>
            <a:r>
              <a:rPr lang="zh-CN" altLang="en-US" sz="1200" dirty="0" smtClean="0"/>
              <a:t>），同时有</a:t>
            </a:r>
            <a:r>
              <a:rPr lang="en-US" altLang="zh-CN" sz="1200" dirty="0" smtClean="0"/>
              <a:t>98</a:t>
            </a:r>
            <a:r>
              <a:rPr lang="zh-CN" altLang="en-US" sz="1200" dirty="0" smtClean="0"/>
              <a:t>个线程在等待，第</a:t>
            </a:r>
            <a:r>
              <a:rPr lang="en-US" altLang="zh-CN" sz="1200" dirty="0" smtClean="0"/>
              <a:t>3,4</a:t>
            </a:r>
            <a:r>
              <a:rPr lang="zh-CN" altLang="en-US" sz="1200" dirty="0" smtClean="0"/>
              <a:t>个请求，因为已经等待了</a:t>
            </a:r>
            <a:r>
              <a:rPr lang="en-US" altLang="zh-CN" sz="1200" dirty="0" smtClean="0"/>
              <a:t>2ms</a:t>
            </a:r>
            <a:r>
              <a:rPr lang="zh-CN" altLang="en-US" sz="1200" dirty="0" smtClean="0"/>
              <a:t>，所以等到完成需要</a:t>
            </a:r>
            <a:r>
              <a:rPr lang="en-US" altLang="zh-CN" sz="1200" dirty="0" smtClean="0"/>
              <a:t>4ms</a:t>
            </a:r>
            <a:r>
              <a:rPr lang="zh-CN" altLang="en-US" sz="1200" dirty="0" smtClean="0"/>
              <a:t>，以此类推，第</a:t>
            </a:r>
            <a:r>
              <a:rPr lang="en-US" altLang="zh-CN" sz="1200" dirty="0" smtClean="0"/>
              <a:t>99,100</a:t>
            </a:r>
            <a:r>
              <a:rPr lang="zh-CN" altLang="en-US" sz="1200" dirty="0" smtClean="0"/>
              <a:t>个线程需要</a:t>
            </a:r>
            <a:r>
              <a:rPr lang="en-US" altLang="zh-CN" sz="1200" dirty="0" smtClean="0"/>
              <a:t>100ms</a:t>
            </a:r>
            <a:r>
              <a:rPr lang="zh-CN" altLang="en-US" sz="1200" dirty="0" smtClean="0"/>
              <a:t>，第</a:t>
            </a:r>
            <a:r>
              <a:rPr lang="en-US" altLang="zh-CN" sz="1200" dirty="0" smtClean="0"/>
              <a:t>101,102</a:t>
            </a:r>
            <a:r>
              <a:rPr lang="zh-CN" altLang="en-US" sz="1200" dirty="0" smtClean="0"/>
              <a:t>线程也是</a:t>
            </a:r>
            <a:r>
              <a:rPr lang="en-US" altLang="zh-CN" sz="1200" dirty="0" smtClean="0"/>
              <a:t>100ms</a:t>
            </a:r>
            <a:r>
              <a:rPr lang="zh-CN" altLang="en-US" sz="1200" dirty="0" smtClean="0"/>
              <a:t>，因为线程池数量是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个。同理，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个线程的情况，在第</a:t>
            </a:r>
            <a:r>
              <a:rPr lang="en-US" altLang="zh-CN" sz="1200" dirty="0" smtClean="0"/>
              <a:t>199,200</a:t>
            </a:r>
            <a:r>
              <a:rPr lang="zh-CN" altLang="en-US" sz="1200" dirty="0" smtClean="0"/>
              <a:t>个线程的时候需要</a:t>
            </a:r>
            <a:r>
              <a:rPr lang="en-US" altLang="zh-CN" sz="1200" dirty="0" smtClean="0"/>
              <a:t>200ms</a:t>
            </a:r>
            <a:r>
              <a:rPr lang="zh-CN" altLang="en-US" sz="1200" dirty="0" smtClean="0"/>
              <a:t>。这个结果和实际结果的</a:t>
            </a:r>
            <a:r>
              <a:rPr lang="en-US" altLang="zh-CN" sz="1200" dirty="0" smtClean="0"/>
              <a:t>89ms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170ms</a:t>
            </a:r>
            <a:r>
              <a:rPr lang="zh-CN" altLang="en-US" sz="1200" dirty="0" smtClean="0"/>
              <a:t>还有比较接近的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200" dirty="0" smtClean="0"/>
              <a:t>同步锁是否会有影响，这个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个线程同</a:t>
            </a:r>
            <a:r>
              <a:rPr lang="en-US" altLang="zh-CN" sz="1200" dirty="0" smtClean="0"/>
              <a:t>40</a:t>
            </a:r>
            <a:r>
              <a:rPr lang="zh-CN" altLang="en-US" sz="1200" dirty="0" smtClean="0"/>
              <a:t>个线程的测试结果也是一样的</a:t>
            </a:r>
            <a:endParaRPr lang="en-US" altLang="zh-CN" sz="1200" dirty="0" smtClean="0"/>
          </a:p>
          <a:p>
            <a:pPr algn="l"/>
            <a:r>
              <a:rPr lang="zh-CN" altLang="en-US" sz="1200" dirty="0" smtClean="0"/>
              <a:t>当同步锁的时间变为</a:t>
            </a:r>
            <a:r>
              <a:rPr lang="en-US" altLang="zh-CN" sz="1200" dirty="0" smtClean="0"/>
              <a:t>1ms</a:t>
            </a:r>
            <a:r>
              <a:rPr lang="zh-CN" altLang="en-US" sz="1200" dirty="0" smtClean="0"/>
              <a:t>的时候，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急速下降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用户数和线程数在一定范围内是同一个概念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用户数和线程数在一定范围内是同一个概念</a:t>
            </a:r>
          </a:p>
          <a:p>
            <a:r>
              <a:rPr lang="zh-CN" altLang="en-US" dirty="0" smtClean="0"/>
              <a:t>超过最佳线程数的最大危害是</a:t>
            </a:r>
            <a:r>
              <a:rPr lang="en-US" altLang="zh-CN" dirty="0" smtClean="0"/>
              <a:t>QPS</a:t>
            </a:r>
            <a:r>
              <a:rPr lang="zh-CN" altLang="en-US" dirty="0" smtClean="0"/>
              <a:t>不升反而下降，响应时间不升反而下降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用户数和线程数在一定范围内是同一个概念</a:t>
            </a:r>
          </a:p>
          <a:p>
            <a:r>
              <a:rPr lang="zh-CN" altLang="en-US" dirty="0" smtClean="0"/>
              <a:t>超过最佳线程数的最大危害是</a:t>
            </a:r>
            <a:r>
              <a:rPr lang="en-US" altLang="zh-CN" dirty="0" smtClean="0"/>
              <a:t>QPS</a:t>
            </a:r>
            <a:r>
              <a:rPr lang="zh-CN" altLang="en-US" dirty="0" smtClean="0"/>
              <a:t>不升反而下降，响应时间不升反而下降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建立连接的资源消耗远小于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，建立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连接完全没有问题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会认为我有处理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个能力，同样内存也会认为我有处理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个线程的能力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满负荷只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个线程的实际处理能力，那边势必会导致</a:t>
            </a:r>
            <a:r>
              <a:rPr lang="en-US" altLang="zh-CN" dirty="0" smtClean="0"/>
              <a:t>190</a:t>
            </a:r>
            <a:r>
              <a:rPr lang="zh-CN" altLang="en-US" dirty="0" smtClean="0"/>
              <a:t>个线程是在等待，线程等待内存却始终占用，导致内存</a:t>
            </a:r>
            <a:r>
              <a:rPr lang="en-US" altLang="zh-CN" dirty="0" smtClean="0"/>
              <a:t>FULLGC</a:t>
            </a:r>
            <a:r>
              <a:rPr lang="zh-CN" altLang="en-US" dirty="0" smtClean="0"/>
              <a:t>频繁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就是最佳线程数量，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服务器能并发处理的线程实际上就是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的数量，当时线程本身代码会有等待时间，线程</a:t>
            </a:r>
            <a:r>
              <a:rPr lang="en-US" altLang="zh-CN" dirty="0" err="1" smtClean="0"/>
              <a:t>sleeep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等待等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F9445A-9903-4831-9D65-EA846402495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2010-8-20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30000&amp;ios=8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30000&amp;ios=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15000&amp;ios=8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perf/perf.jsp?cpuc=?&amp;ios=?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11.1:8080/test.jsp?delay=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#JVM&#22270;&#26631;!A1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#JVM&#22270;&#26631;!A30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2071678"/>
            <a:ext cx="7772400" cy="1428760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服务器端性能优化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提升</a:t>
            </a:r>
            <a:r>
              <a:rPr lang="en-US" altLang="zh-CN" sz="4000" dirty="0" smtClean="0"/>
              <a:t>QPS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RT</a:t>
            </a:r>
            <a:br>
              <a:rPr lang="en-US" altLang="zh-CN" sz="4000" dirty="0" smtClean="0"/>
            </a:br>
            <a:r>
              <a:rPr lang="zh-CN" altLang="en-US" sz="2200" dirty="0" smtClean="0"/>
              <a:t>关注：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、内存、线程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zh-CN" altLang="en-US" sz="2200" dirty="0" smtClean="0"/>
              <a:t>业务平台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小邪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超过最佳线程数，响应时间递增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908720"/>
            <a:ext cx="7786742" cy="5092048"/>
          </a:xfrm>
        </p:spPr>
        <p:txBody>
          <a:bodyPr>
            <a:normAutofit/>
          </a:bodyPr>
          <a:lstStyle/>
          <a:p>
            <a:pPr algn="l"/>
            <a:r>
              <a:rPr lang="zh-CN" altLang="en-US" sz="1200" dirty="0" smtClean="0"/>
              <a:t>观点：线程多时间消耗长，并不是说我们的代码执行效率下降了，而是资源的竞争，导致线程等待的时间上升了</a:t>
            </a:r>
            <a:endParaRPr lang="en-US" altLang="zh-CN" sz="1200" dirty="0" smtClean="0"/>
          </a:p>
          <a:p>
            <a:pPr algn="l"/>
            <a:r>
              <a:rPr lang="zh-CN" altLang="en-US" sz="1200" b="1" dirty="0" smtClean="0"/>
              <a:t>公式</a:t>
            </a: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：平均响应时间</a:t>
            </a:r>
            <a:r>
              <a:rPr lang="en-US" altLang="zh-CN" sz="1200" b="1" dirty="0" smtClean="0"/>
              <a:t> = </a:t>
            </a:r>
            <a:r>
              <a:rPr lang="zh-CN" altLang="en-US" sz="1200" b="1" dirty="0" smtClean="0"/>
              <a:t>（并发线程数</a:t>
            </a:r>
            <a:r>
              <a:rPr lang="en-US" altLang="zh-CN" sz="1200" b="1" dirty="0" smtClean="0"/>
              <a:t>/</a:t>
            </a:r>
            <a:r>
              <a:rPr lang="zh-CN" altLang="en-US" sz="1200" b="1" dirty="0" smtClean="0"/>
              <a:t>最佳线程数） </a:t>
            </a:r>
            <a:r>
              <a:rPr lang="en-US" altLang="zh-CN" sz="1200" b="1" dirty="0" smtClean="0"/>
              <a:t>*  </a:t>
            </a:r>
            <a:r>
              <a:rPr lang="zh-CN" altLang="en-US" sz="1200" b="1" dirty="0" smtClean="0"/>
              <a:t>最佳线程数的响应时间</a:t>
            </a:r>
            <a:endParaRPr lang="en-US" altLang="zh-CN" sz="1200" b="1" dirty="0" smtClean="0"/>
          </a:p>
          <a:p>
            <a:pPr algn="l"/>
            <a:r>
              <a:rPr lang="zh-CN" altLang="en-US" sz="1200" dirty="0" smtClean="0"/>
              <a:t>例子：超过最佳线程数量之和，线程数量翻倍，响应时间翻倍，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不变：下面例子的</a:t>
            </a:r>
            <a:r>
              <a:rPr lang="en-US" altLang="zh-CN" sz="1200" dirty="0" smtClean="0"/>
              <a:t>QPS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1100</a:t>
            </a:r>
            <a:r>
              <a:rPr lang="zh-CN" altLang="en-US" sz="1200" dirty="0" smtClean="0"/>
              <a:t>左右，每次都在这个值左右，统一使用了</a:t>
            </a:r>
            <a:r>
              <a:rPr lang="en-US" altLang="zh-CN" sz="1200" dirty="0" smtClean="0"/>
              <a:t>1100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altLang="zh-CN" sz="900" dirty="0" smtClean="0"/>
              <a:t>2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1.911ms</a:t>
            </a:r>
            <a:r>
              <a:rPr lang="zh-CN" altLang="en-US" sz="900" dirty="0" smtClean="0"/>
              <a:t>左右 </a:t>
            </a:r>
            <a:endParaRPr lang="en-US" altLang="zh-CN" sz="900" dirty="0" smtClean="0"/>
          </a:p>
          <a:p>
            <a:pPr lvl="1" algn="l"/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-n10000 -c2 http://192.168.211.1:8080/test.jsp?thm=1024000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altLang="zh-CN" sz="900" dirty="0" smtClean="0"/>
              <a:t>100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89ms</a:t>
            </a:r>
            <a:r>
              <a:rPr lang="zh-CN" altLang="en-US" sz="900" dirty="0" smtClean="0"/>
              <a:t>左右</a:t>
            </a:r>
          </a:p>
          <a:p>
            <a:pPr lvl="1" algn="l"/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-n10000 -c100 http://192.168.211.1:8080/test.jsp?thm=1024000</a:t>
            </a:r>
            <a:endParaRPr lang="zh-CN" altLang="en-US" sz="900" dirty="0" smtClean="0"/>
          </a:p>
          <a:p>
            <a:pPr lvl="1" algn="l">
              <a:buFont typeface="Wingdings" pitchFamily="2" charset="2"/>
              <a:buChar char="ü"/>
            </a:pPr>
            <a:r>
              <a:rPr lang="en-US" altLang="zh-CN" sz="900" dirty="0" smtClean="0"/>
              <a:t>200</a:t>
            </a:r>
            <a:r>
              <a:rPr lang="zh-CN" altLang="en-US" sz="900" dirty="0" smtClean="0"/>
              <a:t>个并发，每个申请</a:t>
            </a:r>
            <a:r>
              <a:rPr lang="en-US" altLang="zh-CN" sz="900" dirty="0" smtClean="0"/>
              <a:t>1M</a:t>
            </a:r>
            <a:r>
              <a:rPr lang="zh-CN" altLang="en-US" sz="900" dirty="0" smtClean="0"/>
              <a:t>内存，测试结果，</a:t>
            </a:r>
            <a:r>
              <a:rPr lang="en-US" altLang="zh-CN" sz="900" dirty="0" err="1" smtClean="0"/>
              <a:t>qps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1100</a:t>
            </a:r>
            <a:r>
              <a:rPr lang="zh-CN" altLang="en-US" sz="900" dirty="0" smtClean="0"/>
              <a:t>左右，</a:t>
            </a:r>
            <a:r>
              <a:rPr lang="en-US" altLang="zh-CN" sz="900" dirty="0" err="1" smtClean="0"/>
              <a:t>rt</a:t>
            </a:r>
            <a:r>
              <a:rPr lang="zh-CN" altLang="en-US" sz="900" dirty="0" smtClean="0"/>
              <a:t>在</a:t>
            </a:r>
            <a:r>
              <a:rPr lang="en-US" altLang="zh-CN" sz="900" dirty="0" smtClean="0"/>
              <a:t>170ms</a:t>
            </a:r>
            <a:r>
              <a:rPr lang="zh-CN" altLang="en-US" sz="900" dirty="0" smtClean="0"/>
              <a:t>左右</a:t>
            </a:r>
          </a:p>
          <a:p>
            <a:pPr lvl="1" algn="l"/>
            <a:r>
              <a:rPr lang="en-US" altLang="zh-CN" sz="900" dirty="0" err="1" smtClean="0"/>
              <a:t>ab</a:t>
            </a:r>
            <a:r>
              <a:rPr lang="en-US" altLang="zh-CN" sz="900" dirty="0" smtClean="0"/>
              <a:t> -n100000 -c200 http://192.168.211.1:8080/test.jsp?thm=1024000</a:t>
            </a:r>
            <a:endParaRPr lang="zh-CN" altLang="en-US" sz="900" dirty="0" smtClean="0"/>
          </a:p>
          <a:p>
            <a:pPr algn="l"/>
            <a:endParaRPr lang="zh-CN" altLang="en-US" sz="1200" dirty="0" smtClean="0"/>
          </a:p>
          <a:p>
            <a:pPr algn="l"/>
            <a:endParaRPr lang="en-US" altLang="zh-CN" sz="1200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2780928"/>
            <a:ext cx="4536504" cy="255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最佳线程数是在不断变化的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908720"/>
            <a:ext cx="7786742" cy="5092048"/>
          </a:xfrm>
        </p:spPr>
        <p:txBody>
          <a:bodyPr>
            <a:normAutofit/>
          </a:bodyPr>
          <a:lstStyle/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对一个高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的系统而言，假设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10ms + IO 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40ms =</a:t>
            </a:r>
            <a:r>
              <a:rPr lang="zh-CN" altLang="en-US" sz="1600" dirty="0" smtClean="0"/>
              <a:t>总时间</a:t>
            </a:r>
            <a:r>
              <a:rPr lang="en-US" altLang="zh-CN" sz="1600" dirty="0" smtClean="0"/>
              <a:t> 50ms</a:t>
            </a:r>
          </a:p>
          <a:p>
            <a:pPr algn="l"/>
            <a:r>
              <a:rPr lang="zh-CN" altLang="en-US" sz="1600" dirty="0" smtClean="0"/>
              <a:t>如果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被优化成了</a:t>
            </a:r>
            <a:r>
              <a:rPr lang="en-US" altLang="zh-CN" sz="1600" dirty="0" smtClean="0"/>
              <a:t>5ms</a:t>
            </a:r>
            <a:r>
              <a:rPr lang="zh-CN" altLang="en-US" sz="1600" dirty="0" smtClean="0"/>
              <a:t>，实际总的时间是</a:t>
            </a:r>
            <a:r>
              <a:rPr lang="en-US" altLang="zh-CN" sz="1600" dirty="0" smtClean="0"/>
              <a:t>45ms</a:t>
            </a:r>
          </a:p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响应时间从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减少到了</a:t>
            </a:r>
            <a:r>
              <a:rPr lang="en-US" altLang="zh-CN" sz="1600" dirty="0" smtClean="0"/>
              <a:t>45ms</a:t>
            </a:r>
            <a:r>
              <a:rPr lang="zh-CN" altLang="en-US" sz="1600" dirty="0" smtClean="0"/>
              <a:t>，成总体时间上看变化不大，单线程的</a:t>
            </a:r>
            <a:r>
              <a:rPr lang="en-US" altLang="zh-CN" sz="1600" dirty="0" err="1" smtClean="0"/>
              <a:t>qps</a:t>
            </a:r>
            <a:r>
              <a:rPr lang="zh-CN" altLang="en-US" sz="1600" dirty="0" smtClean="0"/>
              <a:t>从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提升到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也并不明显，但是实际上由于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时间减少了一半，线程数量几乎可以翻番，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也几乎可以提升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倍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反过来如果由于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时间从</a:t>
            </a:r>
            <a:r>
              <a:rPr lang="en-US" altLang="zh-CN" sz="1600" dirty="0" smtClean="0"/>
              <a:t>40ms</a:t>
            </a:r>
            <a:r>
              <a:rPr lang="zh-CN" altLang="en-US" sz="1600" dirty="0" smtClean="0"/>
              <a:t>变成了</a:t>
            </a:r>
            <a:r>
              <a:rPr lang="en-US" altLang="zh-CN" sz="1600" dirty="0" smtClean="0"/>
              <a:t>80ms</a:t>
            </a:r>
            <a:r>
              <a:rPr lang="zh-CN" altLang="en-US" sz="1600" dirty="0" smtClean="0"/>
              <a:t>，则总时间变成了</a:t>
            </a:r>
            <a:r>
              <a:rPr lang="en-US" altLang="zh-CN" sz="1600" dirty="0" smtClean="0"/>
              <a:t>90ms</a:t>
            </a:r>
            <a:r>
              <a:rPr lang="zh-CN" altLang="en-US" sz="1600" dirty="0" smtClean="0"/>
              <a:t>，总体时间从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提升到了</a:t>
            </a:r>
            <a:r>
              <a:rPr lang="en-US" altLang="zh-CN" sz="1600" dirty="0" smtClean="0"/>
              <a:t>90ms</a:t>
            </a:r>
            <a:r>
              <a:rPr lang="zh-CN" altLang="en-US" sz="1600" dirty="0" smtClean="0"/>
              <a:t>，此时最佳线程数量几乎翻倍，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几乎没有什么变化。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zh-CN" altLang="en-US" sz="1600" dirty="0" smtClean="0"/>
              <a:t>我们的系统由于依赖的系统响应时间发生变化，会导致系统本身最佳线程数量的变化，这给系统线程资源的分配造成了难度</a:t>
            </a:r>
            <a:endParaRPr lang="en-US" altLang="zh-CN" sz="1600" dirty="0" smtClean="0"/>
          </a:p>
          <a:p>
            <a:pPr algn="l"/>
            <a:endParaRPr lang="en-US" altLang="zh-CN" sz="1200" dirty="0" smtClean="0">
              <a:solidFill>
                <a:srgbClr val="FF0000"/>
              </a:solidFill>
            </a:endParaRPr>
          </a:p>
          <a:p>
            <a:pPr algn="l"/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en-US" altLang="zh-CN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QPS</a:t>
            </a:r>
            <a:r>
              <a:rPr lang="zh-CN" altLang="en-US" sz="3200" dirty="0" smtClean="0"/>
              <a:t>和响应时间</a:t>
            </a:r>
            <a:r>
              <a:rPr lang="en-US" altLang="zh-CN" sz="3200" dirty="0" smtClean="0"/>
              <a:t>RT</a:t>
            </a:r>
            <a:r>
              <a:rPr lang="zh-CN" altLang="en-US" sz="3200" dirty="0" smtClean="0"/>
              <a:t>的关系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1</a:t>
            </a:r>
            <a:r>
              <a:rPr lang="zh-CN" altLang="en-US" sz="1800" dirty="0" smtClean="0"/>
              <a:t>、对于大部分的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系统，响应时间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一般由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执行时间，线程等待时间（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等待，</a:t>
            </a:r>
            <a:r>
              <a:rPr lang="en-US" altLang="zh-CN" sz="1800" dirty="0" smtClean="0"/>
              <a:t>sleep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wait</a:t>
            </a:r>
            <a:r>
              <a:rPr lang="zh-CN" altLang="en-US" sz="1800" dirty="0" smtClean="0"/>
              <a:t>）时间组成。如，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由 </a:t>
            </a:r>
            <a:r>
              <a:rPr lang="en-US" altLang="zh-CN" sz="1800" dirty="0" err="1" smtClean="0"/>
              <a:t>io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io</a:t>
            </a:r>
            <a:r>
              <a:rPr lang="en-US" altLang="zh-CN" sz="1800" dirty="0" smtClean="0"/>
              <a:t>-wait-</a:t>
            </a:r>
            <a:r>
              <a:rPr lang="en-US" altLang="zh-CN" sz="1800" dirty="0" err="1" smtClean="0"/>
              <a:t>cpu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io</a:t>
            </a:r>
            <a:r>
              <a:rPr lang="zh-CN" altLang="en-US" sz="1800" dirty="0" smtClean="0"/>
              <a:t>组成</a:t>
            </a:r>
            <a:endParaRPr lang="en-US" altLang="zh-CN" sz="1800" dirty="0" smtClean="0"/>
          </a:p>
          <a:p>
            <a:pPr algn="l"/>
            <a:r>
              <a:rPr lang="zh-CN" altLang="en-US" sz="1800" dirty="0" smtClean="0"/>
              <a:t>表明上看，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应该是反比例关系？满足，公式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QPS=1000ms/RT</a:t>
            </a:r>
          </a:p>
          <a:p>
            <a:pPr algn="l"/>
            <a:r>
              <a:rPr lang="zh-CN" altLang="en-US" sz="1800" dirty="0" smtClean="0"/>
              <a:t>如图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在实际环境中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并不是非常直接的反比例关系</a:t>
            </a:r>
            <a:endParaRPr lang="en-US" altLang="zh-CN" sz="1800" dirty="0" smtClean="0"/>
          </a:p>
          <a:p>
            <a:pPr algn="l"/>
            <a:r>
              <a:rPr lang="en-US" altLang="zh-CN" sz="1800" dirty="0" smtClean="0"/>
              <a:t>	</a:t>
            </a:r>
            <a:r>
              <a:rPr lang="zh-CN" altLang="en-US" sz="1800" dirty="0" smtClean="0"/>
              <a:t>实际测试发现，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的两个时间对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的影响并不一样。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的执行时间减少，对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有实质的提升（线性），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时间的减少，对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提升不明显。所以在高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的系统，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RT</a:t>
            </a:r>
            <a:r>
              <a:rPr lang="zh-CN" altLang="en-US" sz="1800" dirty="0" smtClean="0"/>
              <a:t>的关系如图</a:t>
            </a:r>
            <a:r>
              <a:rPr lang="en-US" altLang="zh-CN" sz="1800" dirty="0" smtClean="0"/>
              <a:t>2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1260029" y="3644627"/>
            <a:ext cx="144016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547664" y="2708920"/>
            <a:ext cx="5976664" cy="1892782"/>
            <a:chOff x="1547664" y="2060848"/>
            <a:chExt cx="7684282" cy="2304256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1547664" y="3933056"/>
              <a:ext cx="27363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过程 14"/>
            <p:cNvSpPr/>
            <p:nvPr/>
          </p:nvSpPr>
          <p:spPr>
            <a:xfrm>
              <a:off x="4283968" y="3789040"/>
              <a:ext cx="504056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RT</a:t>
              </a:r>
              <a:endParaRPr lang="zh-CN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1835696" y="2060848"/>
              <a:ext cx="576064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QPS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流程图: 过程 27"/>
            <p:cNvSpPr/>
            <p:nvPr/>
          </p:nvSpPr>
          <p:spPr>
            <a:xfrm>
              <a:off x="1640246" y="4077072"/>
              <a:ext cx="3147778" cy="2880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图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1  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单线程 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or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纯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CPU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多线程</a:t>
              </a:r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6084168" y="4077072"/>
              <a:ext cx="3147778" cy="2880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图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2   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高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IO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线程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48064" y="2780928"/>
            <a:ext cx="2520280" cy="1656184"/>
            <a:chOff x="1547664" y="2060848"/>
            <a:chExt cx="3240360" cy="2016224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547664" y="3933056"/>
              <a:ext cx="27363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过程 23"/>
            <p:cNvSpPr/>
            <p:nvPr/>
          </p:nvSpPr>
          <p:spPr>
            <a:xfrm>
              <a:off x="4283968" y="3789040"/>
              <a:ext cx="504056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RT</a:t>
              </a:r>
              <a:endParaRPr lang="zh-CN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流程图: 过程 24"/>
            <p:cNvSpPr/>
            <p:nvPr/>
          </p:nvSpPr>
          <p:spPr>
            <a:xfrm>
              <a:off x="1835696" y="2060848"/>
              <a:ext cx="576064" cy="288032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QPS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 rot="5400000" flipH="1" flipV="1">
            <a:off x="4860429" y="3716635"/>
            <a:ext cx="1440160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740974">
            <a:off x="5652120" y="3356992"/>
            <a:ext cx="1695450" cy="352425"/>
          </a:xfrm>
          <a:custGeom>
            <a:avLst/>
            <a:gdLst>
              <a:gd name="connsiteX0" fmla="*/ 0 w 1695450"/>
              <a:gd name="connsiteY0" fmla="*/ 0 h 352425"/>
              <a:gd name="connsiteX1" fmla="*/ 723900 w 1695450"/>
              <a:gd name="connsiteY1" fmla="*/ 66675 h 352425"/>
              <a:gd name="connsiteX2" fmla="*/ 1428750 w 1695450"/>
              <a:gd name="connsiteY2" fmla="*/ 257175 h 352425"/>
              <a:gd name="connsiteX3" fmla="*/ 1695450 w 1695450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450" h="352425">
                <a:moveTo>
                  <a:pt x="0" y="0"/>
                </a:moveTo>
                <a:cubicBezTo>
                  <a:pt x="242887" y="11906"/>
                  <a:pt x="485775" y="23812"/>
                  <a:pt x="723900" y="66675"/>
                </a:cubicBezTo>
                <a:cubicBezTo>
                  <a:pt x="962025" y="109538"/>
                  <a:pt x="1266825" y="209550"/>
                  <a:pt x="1428750" y="257175"/>
                </a:cubicBezTo>
                <a:cubicBezTo>
                  <a:pt x="1590675" y="304800"/>
                  <a:pt x="1643062" y="328612"/>
                  <a:pt x="1695450" y="35242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038350" y="3133725"/>
            <a:ext cx="1181100" cy="1066800"/>
          </a:xfrm>
          <a:custGeom>
            <a:avLst/>
            <a:gdLst>
              <a:gd name="connsiteX0" fmla="*/ 0 w 1181100"/>
              <a:gd name="connsiteY0" fmla="*/ 0 h 1066800"/>
              <a:gd name="connsiteX1" fmla="*/ 200025 w 1181100"/>
              <a:gd name="connsiteY1" fmla="*/ 857250 h 1066800"/>
              <a:gd name="connsiteX2" fmla="*/ 1181100 w 1181100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1100" h="1066800">
                <a:moveTo>
                  <a:pt x="0" y="0"/>
                </a:moveTo>
                <a:cubicBezTo>
                  <a:pt x="1587" y="339725"/>
                  <a:pt x="3175" y="679450"/>
                  <a:pt x="200025" y="857250"/>
                </a:cubicBezTo>
                <a:cubicBezTo>
                  <a:pt x="396875" y="1035050"/>
                  <a:pt x="788987" y="1050925"/>
                  <a:pt x="1181100" y="1066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验证案例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下面案例用来说明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个事情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、最佳线程数经常变化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的优化直接对</a:t>
            </a:r>
            <a:r>
              <a:rPr lang="en-US" altLang="zh-CN" dirty="0" smtClean="0"/>
              <a:t>QPS</a:t>
            </a:r>
            <a:r>
              <a:rPr lang="zh-CN" altLang="en-US" dirty="0" smtClean="0"/>
              <a:t>贡献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、远程服务时间的缩短对</a:t>
            </a:r>
            <a:r>
              <a:rPr lang="en-US" altLang="zh-CN" dirty="0" smtClean="0"/>
              <a:t>RT</a:t>
            </a:r>
            <a:r>
              <a:rPr lang="zh-CN" altLang="en-US" dirty="0" smtClean="0"/>
              <a:t>贡献最大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200" dirty="0" smtClean="0"/>
              <a:t>----</a:t>
            </a:r>
            <a:r>
              <a:rPr lang="zh-CN" altLang="en-US" sz="2200" dirty="0" smtClean="0"/>
              <a:t>关注</a:t>
            </a:r>
            <a:r>
              <a:rPr lang="en-US" altLang="zh-CN" sz="2200" dirty="0" smtClean="0"/>
              <a:t>QPS-RT</a:t>
            </a:r>
            <a:r>
              <a:rPr lang="zh-CN" altLang="en-US" sz="2200" dirty="0" smtClean="0"/>
              <a:t>的变化</a:t>
            </a:r>
            <a:endParaRPr lang="zh-CN" altLang="en-US" sz="2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sz="4800" dirty="0" smtClean="0"/>
              <a:t>例子简介：</a:t>
            </a:r>
            <a:r>
              <a:rPr lang="zh-CN" altLang="en-US" sz="4800" dirty="0" smtClean="0">
                <a:solidFill>
                  <a:srgbClr val="FF0000"/>
                </a:solidFill>
              </a:rPr>
              <a:t>通过</a:t>
            </a:r>
            <a:r>
              <a:rPr lang="en-US" altLang="zh-CN" sz="4800" dirty="0" smtClean="0">
                <a:solidFill>
                  <a:srgbClr val="FF0000"/>
                </a:solidFill>
              </a:rPr>
              <a:t>CPU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IO</a:t>
            </a:r>
            <a:r>
              <a:rPr lang="zh-CN" altLang="en-US" sz="4800" dirty="0" smtClean="0">
                <a:solidFill>
                  <a:srgbClr val="FF0000"/>
                </a:solidFill>
              </a:rPr>
              <a:t>的测试模型，观察</a:t>
            </a:r>
            <a:r>
              <a:rPr lang="en-US" altLang="zh-CN" sz="4800" dirty="0" smtClean="0">
                <a:solidFill>
                  <a:srgbClr val="FF0000"/>
                </a:solidFill>
              </a:rPr>
              <a:t>CPU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IO</a:t>
            </a:r>
            <a:r>
              <a:rPr lang="zh-CN" altLang="en-US" sz="4800" dirty="0" smtClean="0">
                <a:solidFill>
                  <a:srgbClr val="FF0000"/>
                </a:solidFill>
              </a:rPr>
              <a:t>时间消耗变化，而带来的</a:t>
            </a:r>
            <a:r>
              <a:rPr lang="en-US" altLang="zh-CN" sz="4800" dirty="0" smtClean="0">
                <a:solidFill>
                  <a:srgbClr val="FF0000"/>
                </a:solidFill>
              </a:rPr>
              <a:t>QPS</a:t>
            </a:r>
            <a:r>
              <a:rPr lang="zh-CN" altLang="en-US" sz="4800" dirty="0" smtClean="0">
                <a:solidFill>
                  <a:srgbClr val="FF0000"/>
                </a:solidFill>
              </a:rPr>
              <a:t>和</a:t>
            </a:r>
            <a:r>
              <a:rPr lang="en-US" altLang="zh-CN" sz="4800" dirty="0" smtClean="0">
                <a:solidFill>
                  <a:srgbClr val="FF0000"/>
                </a:solidFill>
              </a:rPr>
              <a:t>RT</a:t>
            </a:r>
            <a:r>
              <a:rPr lang="zh-CN" altLang="en-US" sz="4800" dirty="0" smtClean="0">
                <a:solidFill>
                  <a:srgbClr val="FF0000"/>
                </a:solidFill>
              </a:rPr>
              <a:t>的变化</a:t>
            </a:r>
            <a:endParaRPr lang="en-US" altLang="zh-CN" sz="4800" dirty="0" smtClean="0">
              <a:solidFill>
                <a:srgbClr val="FF0000"/>
              </a:solidFill>
            </a:endParaRPr>
          </a:p>
          <a:p>
            <a:pPr algn="l"/>
            <a:endParaRPr lang="en-US" altLang="zh-CN" sz="4800" dirty="0" smtClean="0"/>
          </a:p>
          <a:p>
            <a:pPr algn="l"/>
            <a:r>
              <a:rPr lang="en-US" altLang="zh-CN" sz="4800" dirty="0" smtClean="0"/>
              <a:t>1</a:t>
            </a:r>
            <a:r>
              <a:rPr lang="zh-CN" altLang="en-US" sz="4800" dirty="0" smtClean="0"/>
              <a:t>、准备资源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	3</a:t>
            </a:r>
            <a:r>
              <a:rPr lang="zh-CN" altLang="en-US" sz="4800" dirty="0" smtClean="0"/>
              <a:t>台</a:t>
            </a:r>
            <a:r>
              <a:rPr lang="en-US" altLang="zh-CN" sz="4800" dirty="0" err="1" smtClean="0"/>
              <a:t>linux</a:t>
            </a:r>
            <a:r>
              <a:rPr lang="zh-CN" altLang="en-US" sz="4800" dirty="0" smtClean="0"/>
              <a:t>服务器（保证服务器的资源不会互相干扰，服务器硬件情况）</a:t>
            </a:r>
            <a:endParaRPr lang="en-US" altLang="zh-CN" sz="4800" dirty="0" smtClean="0"/>
          </a:p>
          <a:p>
            <a:pPr algn="l"/>
            <a:r>
              <a:rPr lang="en-US" altLang="zh-CN" sz="4800" dirty="0"/>
              <a:t>	</a:t>
            </a:r>
            <a:r>
              <a:rPr lang="en-US" altLang="zh-CN" sz="4800" dirty="0" smtClean="0"/>
              <a:t>a</a:t>
            </a:r>
            <a:r>
              <a:rPr lang="zh-CN" altLang="en-US" sz="4800" dirty="0" smtClean="0"/>
              <a:t>、压测服务器（安装了</a:t>
            </a:r>
            <a:r>
              <a:rPr lang="en-US" altLang="zh-CN" sz="4800" dirty="0" smtClean="0"/>
              <a:t>AB </a:t>
            </a:r>
            <a:r>
              <a:rPr lang="zh-CN" altLang="en-US" sz="4800" dirty="0" smtClean="0"/>
              <a:t>工具） </a:t>
            </a:r>
            <a:r>
              <a:rPr lang="en-US" altLang="zh-CN" sz="4800" dirty="0" smtClean="0"/>
              <a:t>4CPU</a:t>
            </a:r>
          </a:p>
          <a:p>
            <a:pPr algn="l"/>
            <a:r>
              <a:rPr lang="en-US" altLang="zh-CN" sz="4800" dirty="0"/>
              <a:t>	</a:t>
            </a:r>
            <a:r>
              <a:rPr lang="en-US" altLang="zh-CN" sz="4800" dirty="0" smtClean="0"/>
              <a:t>b</a:t>
            </a:r>
            <a:r>
              <a:rPr lang="zh-CN" altLang="en-US" sz="4800" dirty="0" smtClean="0"/>
              <a:t>、被压测的主程序部署的服务器 （安装了</a:t>
            </a:r>
            <a:r>
              <a:rPr lang="en-US" altLang="zh-CN" sz="4800" dirty="0" smtClean="0"/>
              <a:t>tomcat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jdk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）</a:t>
            </a:r>
            <a:r>
              <a:rPr lang="en-US" altLang="zh-CN" sz="4800" dirty="0" smtClean="0"/>
              <a:t>2 CPU</a:t>
            </a:r>
          </a:p>
          <a:p>
            <a:pPr algn="l"/>
            <a:r>
              <a:rPr lang="en-US" altLang="zh-CN" sz="4800" dirty="0"/>
              <a:t>	</a:t>
            </a:r>
            <a:r>
              <a:rPr lang="en-US" altLang="zh-CN" sz="4800" dirty="0" smtClean="0"/>
              <a:t>c</a:t>
            </a:r>
            <a:r>
              <a:rPr lang="zh-CN" altLang="en-US" sz="4800" dirty="0" smtClean="0"/>
              <a:t>、主程序服务器会有</a:t>
            </a:r>
            <a:r>
              <a:rPr lang="en-US" altLang="zh-CN" sz="4800" dirty="0" smtClean="0"/>
              <a:t>IO</a:t>
            </a:r>
            <a:r>
              <a:rPr lang="zh-CN" altLang="en-US" sz="4800" dirty="0" smtClean="0"/>
              <a:t>请求到这台服务器 （安装了</a:t>
            </a:r>
            <a:r>
              <a:rPr lang="en-US" altLang="zh-CN" sz="4800" dirty="0" smtClean="0"/>
              <a:t>tomcat</a:t>
            </a:r>
            <a:r>
              <a:rPr lang="zh-CN" altLang="en-US" sz="4800" dirty="0" smtClean="0"/>
              <a:t>和</a:t>
            </a:r>
            <a:r>
              <a:rPr lang="en-US" altLang="zh-CN" sz="4800" dirty="0" err="1" smtClean="0"/>
              <a:t>jdk</a:t>
            </a:r>
            <a:r>
              <a:rPr lang="en-US" altLang="zh-CN" sz="4800" dirty="0" smtClean="0"/>
              <a:t> </a:t>
            </a:r>
            <a:r>
              <a:rPr lang="zh-CN" altLang="en-US" sz="4800" dirty="0" smtClean="0"/>
              <a:t>）</a:t>
            </a:r>
            <a:r>
              <a:rPr lang="en-US" altLang="zh-CN" sz="4800" dirty="0" smtClean="0"/>
              <a:t>2CPU</a:t>
            </a:r>
          </a:p>
          <a:p>
            <a:pPr algn="l"/>
            <a:r>
              <a:rPr lang="en-US" altLang="zh-CN" sz="4800" dirty="0"/>
              <a:t>	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	2</a:t>
            </a:r>
            <a:r>
              <a:rPr lang="zh-CN" altLang="en-US" sz="4800" dirty="0" smtClean="0"/>
              <a:t>个</a:t>
            </a:r>
            <a:r>
              <a:rPr lang="en-US" altLang="zh-CN" sz="4800" dirty="0" err="1" smtClean="0"/>
              <a:t>jsp</a:t>
            </a:r>
            <a:r>
              <a:rPr lang="zh-CN" altLang="en-US" sz="4800" dirty="0" smtClean="0"/>
              <a:t>页面，分别是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perf.jsp</a:t>
            </a:r>
            <a:r>
              <a:rPr lang="zh-CN" altLang="en-US" sz="4800" dirty="0" smtClean="0"/>
              <a:t>和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iowait.jsp </a:t>
            </a:r>
            <a:r>
              <a:rPr lang="zh-CN" altLang="en-US" sz="4800" b="1" dirty="0" smtClean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sz="4800" b="1" dirty="0" err="1" smtClean="0">
                <a:solidFill>
                  <a:schemeClr val="bg1">
                    <a:lumMod val="65000"/>
                  </a:schemeClr>
                </a:solidFill>
              </a:rPr>
              <a:t>perf.war</a:t>
            </a:r>
            <a:r>
              <a:rPr lang="zh-CN" altLang="en-US" sz="4800" b="1" dirty="0" smtClean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sz="48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altLang="zh-CN" sz="4800" dirty="0" smtClean="0"/>
              <a:t>	 </a:t>
            </a:r>
          </a:p>
        </p:txBody>
      </p:sp>
      <p:sp>
        <p:nvSpPr>
          <p:cNvPr id="36" name="矩形 35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39" name="直接箭头连接符 38"/>
          <p:cNvCxnSpPr>
            <a:stCxn id="37" idx="3"/>
            <a:endCxn id="38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42" name="矩形 41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 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37" idx="2"/>
            <a:endCxn id="42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22"/>
          <p:cNvCxnSpPr>
            <a:stCxn id="43" idx="3"/>
            <a:endCxn id="42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Perf.jsp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1520" y="1268760"/>
          <a:ext cx="8496944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                       // CPU</a:t>
                      </a:r>
                      <a:r>
                        <a:rPr lang="zh-CN" altLang="en-US" sz="1200" dirty="0" smtClean="0"/>
                        <a:t>执行时间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                       long t1 = start;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</a:t>
                      </a:r>
                      <a:r>
                        <a:rPr lang="en-US" altLang="zh-CN" sz="1200" dirty="0" err="1" smtClean="0"/>
                        <a:t>cpucount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b="1" dirty="0" err="1" smtClean="0">
                          <a:solidFill>
                            <a:srgbClr val="FF0000"/>
                          </a:solidFill>
                        </a:rPr>
                        <a:t>cpuc</a:t>
                      </a:r>
                      <a:r>
                        <a:rPr lang="en-US" altLang="zh-CN" sz="1200" dirty="0" smtClean="0"/>
                        <a:t>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count = </a:t>
                      </a:r>
                      <a:r>
                        <a:rPr lang="en-US" altLang="zh-CN" sz="1200" dirty="0" err="1" smtClean="0"/>
                        <a:t>Integer.parseInt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cpucount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    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n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double d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long l = 0;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for (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 = 0;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 &lt; count; </a:t>
                      </a:r>
                      <a:r>
                        <a:rPr lang="en-US" altLang="zh-CN" sz="1200" dirty="0" err="1" smtClean="0"/>
                        <a:t>i</a:t>
                      </a:r>
                      <a:r>
                        <a:rPr lang="en-US" altLang="zh-CN" sz="1200" dirty="0" smtClean="0"/>
                        <a:t>++) {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for(long b = 0; b &lt; 100; b++) {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        n++; d++; ++; n = n * 2; = d / 1;  n -= 1; l --; d = l + n; d = l + n; d ++;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}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        d ++; l ++; n ++;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}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 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(n);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(d);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(l);</a:t>
                      </a:r>
                    </a:p>
                    <a:p>
                      <a:pPr lvl="2" algn="l"/>
                      <a:r>
                        <a:rPr lang="en-US" altLang="zh-CN" sz="1200" dirty="0" smtClean="0"/>
                        <a:t>      long t2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dirty="0" err="1" smtClean="0"/>
                        <a:t>cpu</a:t>
                      </a:r>
                      <a:r>
                        <a:rPr lang="en-US" altLang="zh-CN" sz="1200" dirty="0" smtClean="0"/>
                        <a:t> time:");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((t2 - t1)); 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                         // IO </a:t>
                      </a:r>
                      <a:r>
                        <a:rPr lang="zh-CN" altLang="en-US" sz="1200" dirty="0" smtClean="0"/>
                        <a:t>时间</a:t>
                      </a:r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                         long t3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</a:t>
                      </a:r>
                      <a:r>
                        <a:rPr lang="en-US" altLang="zh-CN" sz="1200" dirty="0" err="1" smtClean="0"/>
                        <a:t>iosleep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b="1" dirty="0" err="1" smtClean="0">
                          <a:solidFill>
                            <a:srgbClr val="FF0000"/>
                          </a:solidFill>
                        </a:rPr>
                        <a:t>ios</a:t>
                      </a:r>
                      <a:r>
                        <a:rPr lang="en-US" altLang="zh-CN" sz="1200" dirty="0" smtClean="0"/>
                        <a:t>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HttpClient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httpclient</a:t>
                      </a:r>
                      <a:r>
                        <a:rPr lang="en-US" altLang="zh-CN" sz="1200" dirty="0" smtClean="0"/>
                        <a:t> = new </a:t>
                      </a:r>
                      <a:r>
                        <a:rPr lang="en-US" altLang="zh-CN" sz="1200" dirty="0" err="1" smtClean="0"/>
                        <a:t>DefaultHttpClient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 = new 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("http://localhost/perf/iowait.jsp?sleep=" + </a:t>
                      </a:r>
                      <a:r>
                        <a:rPr lang="en-US" altLang="zh-CN" sz="1200" dirty="0" err="1" smtClean="0"/>
                        <a:t>iosleep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HttpResponse</a:t>
                      </a:r>
                      <a:r>
                        <a:rPr lang="en-US" altLang="zh-CN" sz="1200" dirty="0" smtClean="0"/>
                        <a:t> response1 = </a:t>
                      </a:r>
                      <a:r>
                        <a:rPr lang="en-US" altLang="zh-CN" sz="1200" dirty="0" err="1" smtClean="0"/>
                        <a:t>httpclient.execute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httpget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HttpEntity</a:t>
                      </a:r>
                      <a:r>
                        <a:rPr lang="en-US" altLang="zh-CN" sz="1200" dirty="0" smtClean="0"/>
                        <a:t> entity = response1.getEntity();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if (entity != null) {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InputStream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instream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entity.getContent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s;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byte[] </a:t>
                      </a:r>
                      <a:r>
                        <a:rPr lang="en-US" altLang="zh-CN" sz="1200" dirty="0" err="1" smtClean="0"/>
                        <a:t>tmp</a:t>
                      </a:r>
                      <a:r>
                        <a:rPr lang="en-US" altLang="zh-CN" sz="1200" dirty="0" smtClean="0"/>
                        <a:t> = new byte[2048];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while ((s = </a:t>
                      </a:r>
                      <a:r>
                        <a:rPr lang="en-US" altLang="zh-CN" sz="1200" dirty="0" err="1" smtClean="0"/>
                        <a:t>instream.read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tmp</a:t>
                      </a:r>
                      <a:r>
                        <a:rPr lang="en-US" altLang="zh-CN" sz="1200" dirty="0" smtClean="0"/>
                        <a:t>)) != -1) {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}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    </a:t>
                      </a:r>
                      <a:r>
                        <a:rPr lang="en-US" altLang="zh-CN" sz="1200" dirty="0" err="1" smtClean="0"/>
                        <a:t>instream.close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}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httpclient.getConnectionManager</a:t>
                      </a:r>
                      <a:r>
                        <a:rPr lang="en-US" altLang="zh-CN" sz="1200" dirty="0" smtClean="0"/>
                        <a:t>().shutdown();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t4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</a:t>
                      </a:r>
                      <a:r>
                        <a:rPr lang="en-US" altLang="zh-CN" sz="1200" dirty="0" err="1" smtClean="0"/>
                        <a:t>io</a:t>
                      </a:r>
                      <a:r>
                        <a:rPr lang="en-US" altLang="zh-CN" sz="1200" dirty="0" smtClean="0"/>
                        <a:t> time:");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((t4 - t3));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iowait.jsp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07704" y="1268760"/>
          <a:ext cx="547260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4"/>
                <a:gridCol w="21602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// CPU sleep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</a:p>
                    <a:p>
                      <a:pPr algn="l"/>
                      <a:endParaRPr lang="en-US" altLang="zh-CN" sz="1200" dirty="0" smtClean="0"/>
                    </a:p>
                    <a:p>
                      <a:pPr algn="l"/>
                      <a:r>
                        <a:rPr lang="en-US" altLang="zh-CN" sz="1200" dirty="0" smtClean="0"/>
                        <a:t>&lt;%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t1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String sleep = </a:t>
                      </a:r>
                      <a:r>
                        <a:rPr lang="en-US" altLang="zh-CN" sz="1200" dirty="0" err="1" smtClean="0"/>
                        <a:t>request.getParameter</a:t>
                      </a:r>
                      <a:r>
                        <a:rPr lang="en-US" altLang="zh-CN" sz="1200" dirty="0" smtClean="0"/>
                        <a:t>("sleep");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int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sleepTime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Integer.parseInt</a:t>
                      </a:r>
                      <a:r>
                        <a:rPr lang="en-US" altLang="zh-CN" sz="1200" dirty="0" smtClean="0"/>
                        <a:t>(sleep);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Thread.sleep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sleepTime</a:t>
                      </a:r>
                      <a:r>
                        <a:rPr lang="en-US" altLang="zh-CN" sz="1200" dirty="0" smtClean="0"/>
                        <a:t>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long t2 = </a:t>
                      </a:r>
                      <a:r>
                        <a:rPr lang="en-US" altLang="zh-CN" sz="1200" dirty="0" err="1" smtClean="0"/>
                        <a:t>System.currentTimeMillis</a:t>
                      </a:r>
                      <a:r>
                        <a:rPr lang="en-US" altLang="zh-CN" sz="1200" dirty="0" smtClean="0"/>
                        <a:t>();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("Thread sleep:");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((t2 - t1));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out.println</a:t>
                      </a:r>
                      <a:r>
                        <a:rPr lang="en-US" altLang="zh-CN" sz="1200" dirty="0" smtClean="0"/>
                        <a:t>("ms&lt;</a:t>
                      </a:r>
                      <a:r>
                        <a:rPr lang="en-US" altLang="zh-CN" sz="1200" dirty="0" err="1" smtClean="0"/>
                        <a:t>br</a:t>
                      </a:r>
                      <a:r>
                        <a:rPr lang="en-US" altLang="zh-CN" sz="1200" dirty="0" smtClean="0"/>
                        <a:t>&gt;");</a:t>
                      </a:r>
                    </a:p>
                    <a:p>
                      <a:pPr algn="l"/>
                      <a:r>
                        <a:rPr lang="en-US" altLang="zh-CN" sz="1200" dirty="0" smtClean="0"/>
                        <a:t>%&gt;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硬件配置情况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07704" y="1268760"/>
          <a:ext cx="5472608" cy="527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584"/>
                <a:gridCol w="2160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 处理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perf.jsp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Xeon(R) CPU            5120  @ 1.86GHz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6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1862.650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4096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配置了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的参数 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JAVA_OPTS="-Xms256m -Xmx256m -Xss1024K -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Djava.library.path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=/root/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jnicache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cachemap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/cachemap-0.1/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其他默认配置</a:t>
                      </a: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机器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：处理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iowait.jsp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页面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Xeon(R) CPU           E5320  @ 1.86GHz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11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1861.916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64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tomcat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配置了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JAVA_OPTS="-Xms256m -Xmx256m -Xss1024K -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Djava.library.path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=/root/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jnicache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cachemap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/cachemap-0.1/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其他默认配置</a:t>
                      </a: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性能压测机器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 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参数：</a:t>
                      </a:r>
                    </a:p>
                    <a:p>
                      <a:r>
                        <a:rPr lang="pt-BR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name      : Intel(R) Xeon(TM) CPU 3.20GHz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stepping        : 10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MHz         : 3192.783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 size      : 2048 KB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测试工具：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基准测试</a:t>
            </a:r>
            <a:endParaRPr lang="zh-CN" altLang="en-US" sz="2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sz="4800" dirty="0" smtClean="0"/>
              <a:t>	 </a:t>
            </a:r>
          </a:p>
          <a:p>
            <a:pPr algn="l"/>
            <a:r>
              <a:rPr lang="en-US" altLang="zh-CN" sz="4800" dirty="0" smtClean="0"/>
              <a:t>1</a:t>
            </a:r>
            <a:r>
              <a:rPr lang="zh-CN" altLang="en-US" sz="4800" dirty="0" smtClean="0"/>
              <a:t>、进行</a:t>
            </a:r>
            <a:r>
              <a:rPr lang="en-US" altLang="zh-CN" sz="4800" dirty="0" err="1" smtClean="0"/>
              <a:t>ab</a:t>
            </a:r>
            <a:r>
              <a:rPr lang="zh-CN" altLang="en-US" sz="4800" dirty="0" smtClean="0"/>
              <a:t>压测</a:t>
            </a:r>
            <a:endParaRPr lang="en-US" altLang="zh-CN" sz="4800" dirty="0" smtClean="0"/>
          </a:p>
          <a:p>
            <a:pPr lvl="1" algn="l"/>
            <a:r>
              <a:rPr lang="en-US" altLang="zh-CN" sz="4800" dirty="0" err="1" smtClean="0"/>
              <a:t>ab</a:t>
            </a:r>
            <a:r>
              <a:rPr lang="en-US" altLang="zh-CN" sz="4800" dirty="0" smtClean="0"/>
              <a:t> -n10000 -c20 </a:t>
            </a:r>
            <a:r>
              <a:rPr lang="en-US" altLang="zh-CN" sz="4800" dirty="0" smtClean="0">
                <a:hlinkClick r:id="rId3"/>
              </a:rPr>
              <a:t>http://192.168.211.1:8080/perf/perf.jsp?cpuc=30000&amp;ios=80</a:t>
            </a:r>
            <a:endParaRPr lang="en-US" altLang="zh-CN" sz="4800" dirty="0" smtClean="0"/>
          </a:p>
          <a:p>
            <a:pPr lvl="1" algn="l"/>
            <a:r>
              <a:rPr lang="zh-CN" altLang="en-US" sz="4800" dirty="0" smtClean="0"/>
              <a:t>单次请求：</a:t>
            </a:r>
            <a:r>
              <a:rPr lang="en-US" altLang="zh-CN" sz="4800" dirty="0" err="1" smtClean="0"/>
              <a:t>cpu</a:t>
            </a:r>
            <a:r>
              <a:rPr lang="en-US" altLang="zh-CN" sz="4800" dirty="0" smtClean="0"/>
              <a:t> time: 10 ms </a:t>
            </a:r>
            <a:r>
              <a:rPr lang="zh-CN" altLang="en-US" sz="4800" dirty="0" smtClean="0"/>
              <a:t>、</a:t>
            </a:r>
            <a:r>
              <a:rPr lang="en-US" altLang="zh-CN" sz="4800" dirty="0" err="1" smtClean="0"/>
              <a:t>io</a:t>
            </a:r>
            <a:r>
              <a:rPr lang="en-US" altLang="zh-CN" sz="4800" dirty="0" smtClean="0"/>
              <a:t> time: 86 ms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total: 96ms</a:t>
            </a:r>
          </a:p>
          <a:p>
            <a:pPr lvl="1" algn="l"/>
            <a:r>
              <a:rPr lang="en-US" altLang="zh-CN" sz="4800" dirty="0" err="1" smtClean="0"/>
              <a:t>Ab</a:t>
            </a:r>
            <a:r>
              <a:rPr lang="zh-CN" altLang="en-US" sz="4800" dirty="0" smtClean="0"/>
              <a:t>压测结果：</a:t>
            </a:r>
            <a:r>
              <a:rPr lang="en-US" altLang="zh-CN" sz="4800" b="1" dirty="0" smtClean="0">
                <a:solidFill>
                  <a:srgbClr val="FF0000"/>
                </a:solidFill>
              </a:rPr>
              <a:t>QPS=174 </a:t>
            </a:r>
            <a:r>
              <a:rPr lang="en-US" altLang="zh-CN" sz="4800" dirty="0" smtClean="0"/>
              <a:t>  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RT = 114ms </a:t>
            </a:r>
            <a:r>
              <a:rPr lang="zh-CN" altLang="en-US" sz="4800" dirty="0" smtClean="0"/>
              <a:t>，服务器</a:t>
            </a:r>
            <a:r>
              <a:rPr lang="en-US" altLang="zh-CN" sz="4800" dirty="0" smtClean="0"/>
              <a:t>CPU 85% </a:t>
            </a:r>
            <a:r>
              <a:rPr lang="zh-CN" altLang="en-US" sz="4800" dirty="0" smtClean="0"/>
              <a:t>，最佳线程数</a:t>
            </a:r>
            <a:r>
              <a:rPr lang="en-US" altLang="zh-CN" sz="4800" dirty="0" smtClean="0"/>
              <a:t>20</a:t>
            </a:r>
          </a:p>
          <a:p>
            <a:pPr lvl="1" algn="l"/>
            <a:r>
              <a:rPr lang="zh-CN" altLang="en-US" sz="4800" dirty="0" smtClean="0"/>
              <a:t>将以上数据作为基准数据，后面的例子均以这个基准展开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2</a:t>
            </a:r>
            <a:r>
              <a:rPr lang="zh-CN" altLang="en-US" sz="4800" dirty="0" smtClean="0"/>
              <a:t>、根据压测结果，如果要把</a:t>
            </a:r>
            <a:r>
              <a:rPr lang="en-US" altLang="zh-CN" sz="4800" dirty="0" smtClean="0"/>
              <a:t>QPS</a:t>
            </a:r>
            <a:r>
              <a:rPr lang="zh-CN" altLang="en-US" sz="4800" dirty="0" smtClean="0"/>
              <a:t>从</a:t>
            </a:r>
            <a:r>
              <a:rPr lang="en-US" altLang="zh-CN" sz="4800" dirty="0" smtClean="0"/>
              <a:t>174</a:t>
            </a:r>
            <a:r>
              <a:rPr lang="zh-CN" altLang="en-US" sz="4800" dirty="0" smtClean="0"/>
              <a:t>提升到</a:t>
            </a:r>
            <a:r>
              <a:rPr lang="en-US" altLang="zh-CN" sz="4800" dirty="0" smtClean="0"/>
              <a:t>300</a:t>
            </a:r>
            <a:r>
              <a:rPr lang="zh-CN" altLang="en-US" sz="4800" dirty="0" smtClean="0"/>
              <a:t>，我们需要怎么做？</a:t>
            </a:r>
            <a:endParaRPr lang="en-US" altLang="zh-CN" sz="4800" dirty="0" smtClean="0"/>
          </a:p>
          <a:p>
            <a:pPr algn="l"/>
            <a:r>
              <a:rPr lang="en-US" altLang="zh-CN" sz="4800" dirty="0" smtClean="0"/>
              <a:t>       </a:t>
            </a:r>
            <a:r>
              <a:rPr lang="zh-CN" altLang="en-US" sz="4800" dirty="0" smtClean="0"/>
              <a:t>接下去做两个例子，</a:t>
            </a:r>
            <a:r>
              <a:rPr lang="en-US" altLang="zh-CN" sz="4800" dirty="0" smtClean="0"/>
              <a:t>1</a:t>
            </a:r>
            <a:r>
              <a:rPr lang="zh-CN" altLang="en-US" sz="4800" dirty="0" smtClean="0"/>
              <a:t>，将</a:t>
            </a:r>
            <a:r>
              <a:rPr lang="en-US" altLang="zh-CN" sz="4800" dirty="0" smtClean="0"/>
              <a:t>IO</a:t>
            </a:r>
            <a:r>
              <a:rPr lang="zh-CN" altLang="en-US" sz="4800" dirty="0" smtClean="0"/>
              <a:t>时间从</a:t>
            </a:r>
            <a:r>
              <a:rPr lang="en-US" altLang="zh-CN" sz="4800" dirty="0" smtClean="0"/>
              <a:t>90ms</a:t>
            </a:r>
            <a:r>
              <a:rPr lang="zh-CN" altLang="en-US" sz="4800" dirty="0" smtClean="0"/>
              <a:t>改成</a:t>
            </a:r>
            <a:r>
              <a:rPr lang="en-US" altLang="zh-CN" sz="4800" dirty="0" smtClean="0"/>
              <a:t>45ms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2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CPU</a:t>
            </a:r>
            <a:r>
              <a:rPr lang="zh-CN" altLang="en-US" sz="4800" dirty="0" smtClean="0"/>
              <a:t>时间从</a:t>
            </a:r>
            <a:r>
              <a:rPr lang="en-US" altLang="zh-CN" sz="4800" dirty="0" smtClean="0"/>
              <a:t>10ms</a:t>
            </a:r>
            <a:r>
              <a:rPr lang="zh-CN" altLang="en-US" sz="4800" dirty="0" smtClean="0"/>
              <a:t>改成</a:t>
            </a:r>
            <a:r>
              <a:rPr lang="en-US" altLang="zh-CN" sz="4800" dirty="0" smtClean="0"/>
              <a:t>5ms</a:t>
            </a:r>
          </a:p>
        </p:txBody>
      </p:sp>
      <p:sp>
        <p:nvSpPr>
          <p:cNvPr id="36" name="矩形 35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39" name="直接箭头连接符 38"/>
          <p:cNvCxnSpPr>
            <a:stCxn id="37" idx="3"/>
            <a:endCxn id="38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6" idx="3"/>
            <a:endCxn id="37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42" name="矩形 41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 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44" name="直接箭头连接符 43"/>
          <p:cNvCxnSpPr>
            <a:stCxn id="37" idx="2"/>
            <a:endCxn id="42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22"/>
          <p:cNvCxnSpPr>
            <a:stCxn id="43" idx="3"/>
            <a:endCxn id="42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提升</a:t>
            </a:r>
            <a:r>
              <a:rPr lang="en-US" altLang="zh-CN" sz="3200" dirty="0" smtClean="0"/>
              <a:t>RT</a:t>
            </a:r>
            <a:r>
              <a:rPr lang="zh-CN" altLang="en-US" sz="3200" dirty="0" smtClean="0"/>
              <a:t>能提升</a:t>
            </a:r>
            <a:r>
              <a:rPr lang="en-US" altLang="zh-CN" sz="3200" dirty="0" smtClean="0"/>
              <a:t>QPS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时间：从</a:t>
            </a:r>
            <a:r>
              <a:rPr lang="en-US" altLang="zh-CN" dirty="0" smtClean="0"/>
              <a:t>90ms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45ms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、进行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压测</a:t>
            </a:r>
            <a:endParaRPr lang="en-US" altLang="zh-CN" dirty="0" smtClean="0"/>
          </a:p>
          <a:p>
            <a:pPr lvl="1" algn="l"/>
            <a:r>
              <a:rPr lang="en-US" altLang="zh-CN" dirty="0" err="1" smtClean="0"/>
              <a:t>ab</a:t>
            </a:r>
            <a:r>
              <a:rPr lang="en-US" altLang="zh-CN" dirty="0" smtClean="0"/>
              <a:t> -n10000 -c13 </a:t>
            </a:r>
            <a:r>
              <a:rPr lang="en-US" altLang="zh-CN" dirty="0" smtClean="0">
                <a:hlinkClick r:id="rId3"/>
              </a:rPr>
              <a:t>http://192.168.211.1:8080/perf/perf.jsp?cpuc=30000&amp;ios=40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单次请求：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time: 10 ms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time: 45ms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total: 55ms</a:t>
            </a:r>
          </a:p>
          <a:p>
            <a:pPr lvl="1" algn="l"/>
            <a:r>
              <a:rPr lang="en-US" altLang="zh-CN" dirty="0" err="1" smtClean="0"/>
              <a:t>Ab</a:t>
            </a:r>
            <a:r>
              <a:rPr lang="zh-CN" altLang="en-US" dirty="0" smtClean="0"/>
              <a:t>压测结果：</a:t>
            </a:r>
            <a:r>
              <a:rPr lang="en-US" altLang="zh-CN" b="1" dirty="0" smtClean="0">
                <a:solidFill>
                  <a:srgbClr val="FF0000"/>
                </a:solidFill>
              </a:rPr>
              <a:t>QPS=176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 = 74ms </a:t>
            </a:r>
            <a:r>
              <a:rPr lang="zh-CN" altLang="en-US" dirty="0" smtClean="0"/>
              <a:t>，服务器</a:t>
            </a:r>
            <a:r>
              <a:rPr lang="en-US" altLang="zh-CN" dirty="0" smtClean="0"/>
              <a:t>CPU 85%</a:t>
            </a:r>
            <a:r>
              <a:rPr lang="zh-CN" altLang="en-US" dirty="0" smtClean="0"/>
              <a:t>，最佳线程数</a:t>
            </a:r>
            <a:r>
              <a:rPr lang="en-US" altLang="zh-CN" dirty="0" smtClean="0"/>
              <a:t>13</a:t>
            </a:r>
          </a:p>
          <a:p>
            <a:pPr lvl="1" algn="l"/>
            <a:r>
              <a:rPr lang="en-US" altLang="zh-CN" b="1" dirty="0" smtClean="0">
                <a:solidFill>
                  <a:srgbClr val="FF0000"/>
                </a:solidFill>
              </a:rPr>
              <a:t>50</a:t>
            </a:r>
            <a:r>
              <a:rPr lang="zh-CN" altLang="en-US" b="1" dirty="0" smtClean="0">
                <a:solidFill>
                  <a:srgbClr val="FF0000"/>
                </a:solidFill>
              </a:rPr>
              <a:t>用户的时候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13" name="矩形 12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3"/>
            <a:endCxn id="13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16"/>
          <p:cNvGrpSpPr/>
          <p:nvPr/>
        </p:nvGrpSpPr>
        <p:grpSpPr>
          <a:xfrm>
            <a:off x="3419872" y="3356992"/>
            <a:ext cx="2664296" cy="216025"/>
            <a:chOff x="3529980" y="2248296"/>
            <a:chExt cx="2664296" cy="216025"/>
          </a:xfrm>
        </p:grpSpPr>
        <p:sp>
          <p:nvSpPr>
            <p:cNvPr id="31" name="矩形 30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99992" y="2248297"/>
              <a:ext cx="1694284" cy="2160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45</a:t>
              </a:r>
              <a:endParaRPr lang="zh-CN" altLang="en-US" dirty="0"/>
            </a:p>
          </p:txBody>
        </p:sp>
      </p:grpSp>
      <p:cxnSp>
        <p:nvCxnSpPr>
          <p:cNvPr id="33" name="肘形连接符 22"/>
          <p:cNvCxnSpPr>
            <a:stCxn id="32" idx="3"/>
            <a:endCxn id="31" idx="1"/>
          </p:cNvCxnSpPr>
          <p:nvPr/>
        </p:nvCxnSpPr>
        <p:spPr>
          <a:xfrm flipH="1">
            <a:off x="3419872" y="3465005"/>
            <a:ext cx="2664296" cy="1588"/>
          </a:xfrm>
          <a:prstGeom prst="bentConnector5">
            <a:avLst>
              <a:gd name="adj1" fmla="val -8580"/>
              <a:gd name="adj2" fmla="val 21197292"/>
              <a:gd name="adj3" fmla="val 108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4283968" y="2708920"/>
            <a:ext cx="484632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8215370" cy="4500594"/>
          </a:xfrm>
        </p:spPr>
        <p:txBody>
          <a:bodyPr>
            <a:normAutofit/>
          </a:bodyPr>
          <a:lstStyle/>
          <a:p>
            <a:pPr marL="342900" indent="-342900" algn="l"/>
            <a:r>
              <a:rPr lang="en-US" altLang="zh-CN" sz="2000" dirty="0" smtClean="0"/>
              <a:t>	1</a:t>
            </a:r>
            <a:r>
              <a:rPr lang="zh-CN" altLang="en-US" sz="2000" dirty="0" smtClean="0"/>
              <a:t>、找到优化的方向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QPS/RT---</a:t>
            </a:r>
            <a:r>
              <a:rPr lang="zh-CN" altLang="en-US" sz="2000" dirty="0" smtClean="0"/>
              <a:t>线程</a:t>
            </a:r>
            <a:r>
              <a:rPr lang="en-US" altLang="zh-CN" sz="2000" dirty="0" smtClean="0"/>
              <a:t>(CPU/IO)</a:t>
            </a:r>
            <a:r>
              <a:rPr lang="zh-CN" altLang="en-US" sz="2000" dirty="0" smtClean="0"/>
              <a:t>的关系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3</a:t>
            </a:r>
            <a:r>
              <a:rPr lang="zh-CN" altLang="en-US" sz="2000" dirty="0" smtClean="0"/>
              <a:t>、最佳线程数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4</a:t>
            </a:r>
            <a:r>
              <a:rPr lang="zh-CN" altLang="en-US" sz="2000" dirty="0" smtClean="0"/>
              <a:t>、优化案例说明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5</a:t>
            </a:r>
            <a:r>
              <a:rPr lang="zh-CN" altLang="en-US" sz="2000" dirty="0" smtClean="0"/>
              <a:t>、找到瓶颈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6</a:t>
            </a:r>
            <a:r>
              <a:rPr lang="zh-CN" altLang="en-US" sz="2000" dirty="0" smtClean="0"/>
              <a:t>、线程本身的开销？什么时候需要我们关注，多线程的切换，线程本身占用的资源，以及线程的资源开销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7</a:t>
            </a:r>
            <a:r>
              <a:rPr lang="zh-CN" altLang="en-US" sz="2000" dirty="0" smtClean="0"/>
              <a:t>、内存瓶颈（</a:t>
            </a:r>
            <a:r>
              <a:rPr lang="en-US" altLang="zh-CN" sz="2000" dirty="0" smtClean="0"/>
              <a:t>FULL GC</a:t>
            </a:r>
            <a:r>
              <a:rPr lang="zh-CN" altLang="en-US" sz="2000" dirty="0" smtClean="0"/>
              <a:t>的停顿）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8</a:t>
            </a:r>
            <a:r>
              <a:rPr lang="zh-CN" altLang="en-US" sz="2000" dirty="0" smtClean="0"/>
              <a:t>、案例说明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9</a:t>
            </a:r>
            <a:r>
              <a:rPr lang="zh-CN" altLang="en-US" sz="2000" dirty="0" smtClean="0"/>
              <a:t>、内存优化方向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提升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时间能提升</a:t>
            </a:r>
            <a:r>
              <a:rPr lang="en-US" altLang="zh-CN" sz="3200" dirty="0" smtClean="0"/>
              <a:t>QPS</a:t>
            </a:r>
            <a:r>
              <a:rPr lang="zh-CN" altLang="en-US" sz="3200" dirty="0" smtClean="0"/>
              <a:t>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时间：从</a:t>
            </a:r>
            <a:r>
              <a:rPr lang="en-US" altLang="zh-CN" dirty="0" smtClean="0"/>
              <a:t>10ms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5ms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、进行</a:t>
            </a:r>
            <a:r>
              <a:rPr lang="en-US" altLang="zh-CN" dirty="0" err="1" smtClean="0"/>
              <a:t>ab</a:t>
            </a:r>
            <a:r>
              <a:rPr lang="zh-CN" altLang="en-US" dirty="0" smtClean="0"/>
              <a:t>压测</a:t>
            </a:r>
            <a:endParaRPr lang="en-US" altLang="zh-CN" dirty="0" smtClean="0"/>
          </a:p>
          <a:p>
            <a:pPr lvl="1" algn="l"/>
            <a:r>
              <a:rPr lang="en-US" altLang="zh-CN" dirty="0" err="1" smtClean="0"/>
              <a:t>ab</a:t>
            </a:r>
            <a:r>
              <a:rPr lang="en-US" altLang="zh-CN" dirty="0" smtClean="0"/>
              <a:t> -n10000 -c40 </a:t>
            </a:r>
            <a:r>
              <a:rPr lang="en-US" altLang="zh-CN" dirty="0" smtClean="0">
                <a:hlinkClick r:id="rId3"/>
              </a:rPr>
              <a:t>http://192.168.211.1:8080/perf/perf.jsp?cpuc=15000&amp;ios=80</a:t>
            </a:r>
            <a:endParaRPr lang="en-US" altLang="zh-CN" dirty="0" smtClean="0"/>
          </a:p>
          <a:p>
            <a:pPr lvl="1" algn="l"/>
            <a:r>
              <a:rPr lang="zh-CN" altLang="en-US" dirty="0" smtClean="0"/>
              <a:t>单次请求：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time: 5ms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time: 85 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total: 90ms</a:t>
            </a:r>
          </a:p>
          <a:p>
            <a:pPr lvl="1" algn="l"/>
            <a:r>
              <a:rPr lang="en-US" altLang="zh-CN" dirty="0" err="1" smtClean="0"/>
              <a:t>Ab</a:t>
            </a:r>
            <a:r>
              <a:rPr lang="zh-CN" altLang="en-US" dirty="0" smtClean="0"/>
              <a:t>压测结果：</a:t>
            </a:r>
            <a:r>
              <a:rPr lang="en-US" altLang="zh-CN" b="1" dirty="0" smtClean="0">
                <a:solidFill>
                  <a:srgbClr val="FF0000"/>
                </a:solidFill>
              </a:rPr>
              <a:t>QPS=338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RT = 118ms </a:t>
            </a:r>
            <a:r>
              <a:rPr lang="zh-CN" altLang="en-US" dirty="0" smtClean="0"/>
              <a:t>，服务器</a:t>
            </a:r>
            <a:r>
              <a:rPr lang="en-US" altLang="zh-CN" dirty="0" smtClean="0"/>
              <a:t>CPU 85%</a:t>
            </a:r>
            <a:r>
              <a:rPr lang="zh-CN" altLang="en-US" dirty="0" smtClean="0"/>
              <a:t>，最佳线程数</a:t>
            </a:r>
            <a:r>
              <a:rPr lang="en-US" altLang="zh-CN" dirty="0" smtClean="0"/>
              <a:t>40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051720" y="1340768"/>
            <a:ext cx="914400" cy="504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压测</a:t>
            </a:r>
            <a:r>
              <a:rPr lang="en-US" altLang="zh-CN" sz="1200" dirty="0" smtClean="0"/>
              <a:t>server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3563888" y="1340768"/>
            <a:ext cx="914400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lt1"/>
                </a:solidFill>
              </a:rPr>
              <a:t>被压测</a:t>
            </a:r>
            <a:r>
              <a:rPr lang="en-US" altLang="zh-CN" sz="1200" dirty="0" smtClean="0">
                <a:solidFill>
                  <a:schemeClr val="lt1"/>
                </a:solidFill>
              </a:rPr>
              <a:t>server</a:t>
            </a:r>
          </a:p>
          <a:p>
            <a:pPr algn="ctr"/>
            <a:r>
              <a:rPr lang="en-US" altLang="zh-CN" sz="1200" dirty="0" smtClean="0"/>
              <a:t>Perf.jsp</a:t>
            </a:r>
            <a:endParaRPr lang="zh-CN" altLang="en-US" sz="1200" dirty="0" smtClean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340768"/>
            <a:ext cx="914400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IO</a:t>
            </a:r>
            <a:r>
              <a:rPr lang="zh-CN" altLang="en-US" sz="1200" dirty="0" smtClean="0"/>
              <a:t>请求</a:t>
            </a:r>
            <a:r>
              <a:rPr lang="en-US" altLang="zh-CN" sz="1200" dirty="0" smtClean="0"/>
              <a:t>server</a:t>
            </a:r>
          </a:p>
          <a:p>
            <a:pPr algn="ctr"/>
            <a:r>
              <a:rPr lang="en-US" altLang="zh-CN" sz="1200" dirty="0" smtClean="0"/>
              <a:t>Iowait.jsp</a:t>
            </a:r>
            <a:endParaRPr lang="zh-CN" altLang="en-US" sz="1200" dirty="0" smtClean="0"/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4478288" y="1592796"/>
            <a:ext cx="6697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966120" y="1592796"/>
            <a:ext cx="597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6"/>
          <p:cNvGrpSpPr/>
          <p:nvPr/>
        </p:nvGrpSpPr>
        <p:grpSpPr>
          <a:xfrm>
            <a:off x="3491880" y="2204863"/>
            <a:ext cx="4176464" cy="216025"/>
            <a:chOff x="3529980" y="2248296"/>
            <a:chExt cx="4176464" cy="216025"/>
          </a:xfrm>
        </p:grpSpPr>
        <p:sp>
          <p:nvSpPr>
            <p:cNvPr id="13" name="矩形 12"/>
            <p:cNvSpPr/>
            <p:nvPr/>
          </p:nvSpPr>
          <p:spPr>
            <a:xfrm>
              <a:off x="3529980" y="2248296"/>
              <a:ext cx="1114028" cy="2160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CPU</a:t>
              </a:r>
              <a:r>
                <a:rPr lang="zh-CN" altLang="en-US" sz="1200" dirty="0" smtClean="0"/>
                <a:t>时间</a:t>
              </a:r>
              <a:r>
                <a:rPr lang="en-US" altLang="zh-CN" sz="1200" dirty="0" smtClean="0"/>
                <a:t>10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99992" y="2248296"/>
              <a:ext cx="3206452" cy="216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IO</a:t>
              </a:r>
              <a:r>
                <a:rPr lang="zh-CN" altLang="en-US" dirty="0" smtClean="0"/>
                <a:t>时间</a:t>
              </a:r>
              <a:r>
                <a:rPr lang="en-US" altLang="zh-CN" dirty="0" smtClean="0"/>
                <a:t>90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>
            <a:stCxn id="5" idx="2"/>
            <a:endCxn id="13" idx="0"/>
          </p:cNvCxnSpPr>
          <p:nvPr/>
        </p:nvCxnSpPr>
        <p:spPr>
          <a:xfrm rot="16200000" flipH="1">
            <a:off x="3854972" y="2010940"/>
            <a:ext cx="360039" cy="27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6" idx="3"/>
            <a:endCxn id="13" idx="1"/>
          </p:cNvCxnSpPr>
          <p:nvPr/>
        </p:nvCxnSpPr>
        <p:spPr>
          <a:xfrm flipH="1">
            <a:off x="3491880" y="2312876"/>
            <a:ext cx="4176464" cy="1588"/>
          </a:xfrm>
          <a:prstGeom prst="bentConnector5">
            <a:avLst>
              <a:gd name="adj1" fmla="val -5474"/>
              <a:gd name="adj2" fmla="val 21197292"/>
              <a:gd name="adj3" fmla="val 10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箭头 35"/>
          <p:cNvSpPr/>
          <p:nvPr/>
        </p:nvSpPr>
        <p:spPr>
          <a:xfrm>
            <a:off x="4283968" y="2708920"/>
            <a:ext cx="484632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995936" y="3429001"/>
            <a:ext cx="609972" cy="2160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10800" rIns="3600" bIns="10800" rtlCol="0" anchor="ctr"/>
          <a:lstStyle/>
          <a:p>
            <a:pPr algn="ctr"/>
            <a:r>
              <a:rPr lang="en-US" altLang="zh-CN" sz="800" dirty="0" smtClean="0"/>
              <a:t>CPU</a:t>
            </a:r>
            <a:r>
              <a:rPr lang="zh-CN" altLang="en-US" sz="800" dirty="0" smtClean="0"/>
              <a:t>时间</a:t>
            </a:r>
            <a:r>
              <a:rPr lang="en-US" altLang="zh-CN" sz="800" dirty="0" smtClean="0"/>
              <a:t>5</a:t>
            </a:r>
            <a:endParaRPr lang="zh-CN" altLang="en-US" sz="800" dirty="0"/>
          </a:p>
        </p:txBody>
      </p:sp>
      <p:sp>
        <p:nvSpPr>
          <p:cNvPr id="22" name="矩形 21"/>
          <p:cNvSpPr/>
          <p:nvPr/>
        </p:nvSpPr>
        <p:spPr>
          <a:xfrm>
            <a:off x="4461892" y="3429000"/>
            <a:ext cx="3206452" cy="2160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90</a:t>
            </a:r>
            <a:endParaRPr lang="zh-CN" altLang="en-US" dirty="0"/>
          </a:p>
        </p:txBody>
      </p:sp>
      <p:cxnSp>
        <p:nvCxnSpPr>
          <p:cNvPr id="24" name="肘形连接符 22"/>
          <p:cNvCxnSpPr>
            <a:endCxn id="21" idx="1"/>
          </p:cNvCxnSpPr>
          <p:nvPr/>
        </p:nvCxnSpPr>
        <p:spPr>
          <a:xfrm rot="10800000">
            <a:off x="3995936" y="3537013"/>
            <a:ext cx="3672408" cy="1588"/>
          </a:xfrm>
          <a:prstGeom prst="bentConnector5">
            <a:avLst>
              <a:gd name="adj1" fmla="val -5510"/>
              <a:gd name="adj2" fmla="val -23788609"/>
              <a:gd name="adj3" fmla="val 1062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案例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压测结果汇总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AB</a:t>
            </a:r>
            <a:r>
              <a:rPr lang="zh-CN" altLang="en-US" sz="1600" dirty="0" smtClean="0"/>
              <a:t>测试，</a:t>
            </a:r>
            <a:r>
              <a:rPr lang="en-US" altLang="zh-CN" sz="1600" dirty="0" smtClean="0"/>
              <a:t>URL 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ab</a:t>
            </a:r>
            <a:r>
              <a:rPr lang="en-US" altLang="zh-CN" sz="1600" dirty="0" smtClean="0"/>
              <a:t> -n10000 -c10 </a:t>
            </a:r>
            <a:r>
              <a:rPr lang="en-US" altLang="zh-CN" sz="1600" dirty="0" smtClean="0">
                <a:hlinkClick r:id="rId3"/>
              </a:rPr>
              <a:t>http://192.168.211.1:8080/perf/perf.jsp?cpuc=?&amp;ios=?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>
              <a:buFont typeface="Arial" pitchFamily="34" charset="0"/>
              <a:buChar char="•"/>
            </a:pPr>
            <a:r>
              <a:rPr lang="zh-CN" altLang="en-US" sz="1600" dirty="0" smtClean="0"/>
              <a:t>减少响应时间，并不能有效的提升</a:t>
            </a:r>
            <a:r>
              <a:rPr lang="en-US" altLang="zh-CN" sz="1600" dirty="0" smtClean="0"/>
              <a:t>QPS</a:t>
            </a:r>
          </a:p>
          <a:p>
            <a:pPr algn="l">
              <a:buFont typeface="Arial" pitchFamily="34" charset="0"/>
              <a:buChar char="•"/>
            </a:pPr>
            <a:r>
              <a:rPr lang="zh-CN" altLang="en-US" sz="1600" dirty="0" smtClean="0"/>
              <a:t>通过这个例子，有几点可以明确</a:t>
            </a:r>
            <a:endParaRPr lang="en-US" altLang="zh-CN" sz="1600" dirty="0" smtClean="0"/>
          </a:p>
          <a:p>
            <a:pPr lvl="1"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、如果要提升服务器端的响应时间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，采用减少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的时间能达到最佳效果，比如合并多个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请求</a:t>
            </a:r>
            <a:endParaRPr lang="en-US" altLang="zh-CN" sz="1400" dirty="0" smtClean="0"/>
          </a:p>
          <a:p>
            <a:pPr lvl="1"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、如果要提升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，采用优化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的时间能达到最佳效果</a:t>
            </a:r>
            <a:endParaRPr lang="en-US" altLang="zh-CN" sz="1400" dirty="0" smtClean="0"/>
          </a:p>
          <a:p>
            <a:pPr lvl="1"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、但是并不绝对，但是足以证明</a:t>
            </a:r>
            <a:r>
              <a:rPr lang="en-US" altLang="zh-CN" sz="1400" dirty="0" err="1" smtClean="0"/>
              <a:t>hepser</a:t>
            </a:r>
            <a:r>
              <a:rPr lang="zh-CN" altLang="en-US" sz="1400" dirty="0" smtClean="0"/>
              <a:t>优化的例子</a:t>
            </a:r>
            <a:endParaRPr lang="en-US" altLang="zh-CN" sz="14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99592" y="1556792"/>
          <a:ext cx="7200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989"/>
                <a:gridCol w="2923604"/>
                <a:gridCol w="959959"/>
                <a:gridCol w="648072"/>
                <a:gridCol w="648072"/>
                <a:gridCol w="93610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大致时间消耗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 </a:t>
                      </a:r>
                      <a:r>
                        <a:rPr lang="zh-CN" altLang="en-US" dirty="0" smtClean="0"/>
                        <a:t>压测</a:t>
                      </a:r>
                      <a:r>
                        <a:rPr lang="en-US" altLang="zh-CN" dirty="0" smtClean="0"/>
                        <a:t>URL</a:t>
                      </a:r>
                      <a:r>
                        <a:rPr lang="zh-CN" altLang="en-US" dirty="0" smtClean="0"/>
                        <a:t>的参数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最佳线程数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服务器</a:t>
                      </a:r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CPU:10 ms </a:t>
                      </a:r>
                    </a:p>
                    <a:p>
                      <a:r>
                        <a:rPr lang="en-US" altLang="zh-CN" sz="1200" dirty="0" smtClean="0"/>
                        <a:t>IO:80  ms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=30000&amp;ios=80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CPU:5 ms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IO:80 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=15000&amp;ios=80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CPU:10 ms</a:t>
                      </a: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 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perf.jsp?cpuc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=30000&amp;ios=40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85%~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8215370" cy="450059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 smtClean="0"/>
              <a:t>前言解释：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做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优化期间，发现一个有趣的事情，当时我们一伙人列出了很多优化点，有节省内存的，有节省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的，有节省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时间的。性能测试过程中，发现响应时间提升非常大，从原来的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毫秒提升到了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，大喜。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总结一下有两个关键的改进：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、多次搜索请求采用了异步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，串行改并行，画个图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QP</a:t>
            </a:r>
            <a:r>
              <a:rPr lang="zh-CN" altLang="en-US" sz="1800" dirty="0" smtClean="0"/>
              <a:t>的查询结果做缓存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但是性能压测的结果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提升很少：</a:t>
            </a:r>
            <a:r>
              <a:rPr lang="en-US" altLang="zh-CN" sz="1800" dirty="0" smtClean="0"/>
              <a:t>45</a:t>
            </a:r>
            <a:r>
              <a:rPr lang="zh-CN" altLang="en-US" sz="1800" dirty="0" smtClean="0"/>
              <a:t>提升到</a:t>
            </a:r>
            <a:r>
              <a:rPr lang="en-US" altLang="zh-CN" sz="1800" dirty="0" smtClean="0"/>
              <a:t>49</a:t>
            </a:r>
            <a:r>
              <a:rPr lang="zh-CN" altLang="en-US" sz="1800" dirty="0" smtClean="0"/>
              <a:t>，为什么？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因为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并不是瓶颈资源，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才是瓶颈资源，减少的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时间并不能使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时间增加，所以瓶颈依旧没有解决，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变化很少。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继续。。。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、然后删除掉</a:t>
            </a:r>
            <a:r>
              <a:rPr lang="en-US" altLang="zh-CN" sz="1800" dirty="0" smtClean="0"/>
              <a:t>searchAuction.vm</a:t>
            </a:r>
            <a:r>
              <a:rPr lang="zh-CN" altLang="en-US" sz="1800" dirty="0" smtClean="0"/>
              <a:t>里面的所有模板代码，压测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几乎没有变化？响应时间略有减少，是</a:t>
            </a:r>
            <a:r>
              <a:rPr lang="en-US" altLang="zh-CN" sz="1800" dirty="0" smtClean="0"/>
              <a:t>90ms</a:t>
            </a:r>
            <a:r>
              <a:rPr lang="zh-CN" altLang="en-US" sz="1800" dirty="0" smtClean="0"/>
              <a:t>左右？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</a:t>
            </a:r>
            <a:r>
              <a:rPr lang="en-US" altLang="zh-CN" sz="1800" dirty="0" smtClean="0"/>
              <a:t>QPS=</a:t>
            </a:r>
            <a:r>
              <a:rPr lang="zh-CN" altLang="en-US" sz="1800" dirty="0" smtClean="0"/>
              <a:t>线程数</a:t>
            </a:r>
            <a:r>
              <a:rPr lang="en-US" altLang="zh-CN" sz="1800" dirty="0" smtClean="0"/>
              <a:t>*</a:t>
            </a:r>
            <a:r>
              <a:rPr lang="zh-CN" altLang="en-US" sz="1800" dirty="0" smtClean="0"/>
              <a:t>单个线程的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，因为压测的时候没有改变用户数量所以线程数没有变化，而单个线程的</a:t>
            </a:r>
            <a:r>
              <a:rPr lang="en-US" altLang="zh-CN" sz="1800" dirty="0" smtClean="0"/>
              <a:t>QPS=1000ms/</a:t>
            </a:r>
            <a:r>
              <a:rPr lang="en-US" altLang="zh-CN" sz="1800" dirty="0" err="1" smtClean="0"/>
              <a:t>rt</a:t>
            </a:r>
            <a:r>
              <a:rPr lang="zh-CN" altLang="en-US" sz="1800" dirty="0" smtClean="0"/>
              <a:t>，显然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不变。但是此时如果细心你会发现系统的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消耗很低。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、增加压测的用户数，发现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49</a:t>
            </a:r>
            <a:r>
              <a:rPr lang="zh-CN" altLang="en-US" sz="1800" dirty="0" smtClean="0"/>
              <a:t>提升到了</a:t>
            </a:r>
            <a:r>
              <a:rPr lang="en-US" altLang="zh-CN" sz="1800" dirty="0" smtClean="0"/>
              <a:t>190</a:t>
            </a:r>
            <a:r>
              <a:rPr lang="zh-CN" altLang="en-US" sz="1800" dirty="0" smtClean="0"/>
              <a:t>？响应时间几乎没有变化，还是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左右？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提升得益于模板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资源的释放，这里也说明了模板消耗了</a:t>
            </a:r>
            <a:r>
              <a:rPr lang="en-US" altLang="zh-CN" sz="1800" dirty="0" smtClean="0"/>
              <a:t>60%</a:t>
            </a:r>
            <a:r>
              <a:rPr lang="zh-CN" altLang="en-US" sz="1800" dirty="0" smtClean="0"/>
              <a:t>以上的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线程本身是否会影响</a:t>
            </a:r>
            <a:r>
              <a:rPr lang="en-US" altLang="zh-CN" sz="3200" dirty="0" smtClean="0"/>
              <a:t>QPS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196752"/>
            <a:ext cx="7786742" cy="46434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1400" dirty="0" smtClean="0"/>
              <a:t>        </a:t>
            </a:r>
            <a:r>
              <a:rPr lang="zh-CN" altLang="en-US" sz="1400" dirty="0" smtClean="0"/>
              <a:t>通过之前的例子看到，如果线程的</a:t>
            </a:r>
            <a:r>
              <a:rPr lang="en-US" altLang="zh-CN" sz="1400" dirty="0" smtClean="0"/>
              <a:t>wait</a:t>
            </a:r>
            <a:r>
              <a:rPr lang="zh-CN" altLang="en-US" sz="1400" dirty="0" smtClean="0"/>
              <a:t>之间变长，则最佳线程数量也会变多，最佳线程数在多大的时候，线程本身的资源开销也需要被考虑。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  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首先，操作系统线程是一种资源，数量是有限制的，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位操作系统分配给一个进行的用户内存是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，系统本身使用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，所以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允许创建线程的最大值应该是 小于</a:t>
            </a:r>
            <a:r>
              <a:rPr lang="en-US" altLang="zh-CN" sz="1400" dirty="0" smtClean="0"/>
              <a:t>2G/256K=8000</a:t>
            </a:r>
            <a:r>
              <a:rPr lang="zh-CN" altLang="en-US" sz="1400" dirty="0" smtClean="0"/>
              <a:t>，在</a:t>
            </a:r>
            <a:r>
              <a:rPr lang="en-US" altLang="zh-CN" sz="1400" dirty="0" err="1" smtClean="0"/>
              <a:t>linux</a:t>
            </a:r>
            <a:r>
              <a:rPr lang="zh-CN" altLang="en-US" sz="1400" dirty="0" smtClean="0"/>
              <a:t>服务器上测试发现默认允许创建</a:t>
            </a:r>
            <a:r>
              <a:rPr lang="en-US" altLang="zh-CN" sz="1400" dirty="0" smtClean="0"/>
              <a:t>7409</a:t>
            </a:r>
            <a:r>
              <a:rPr lang="zh-CN" altLang="en-US" sz="1400" dirty="0" smtClean="0"/>
              <a:t>个线程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Xss</a:t>
            </a:r>
            <a:r>
              <a:rPr lang="zh-CN" altLang="en-US" sz="1400" dirty="0" smtClean="0"/>
              <a:t>的值会决定能创建多少线程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，如果设置</a:t>
            </a:r>
            <a:r>
              <a:rPr lang="en-US" altLang="zh-CN" sz="1400" dirty="0" smtClean="0"/>
              <a:t>-Xss128K</a:t>
            </a:r>
            <a:r>
              <a:rPr lang="zh-CN" altLang="en-US" sz="1400" dirty="0" smtClean="0"/>
              <a:t>，则可以最大创建</a:t>
            </a:r>
            <a:r>
              <a:rPr lang="en-US" altLang="zh-CN" sz="1400" dirty="0" smtClean="0"/>
              <a:t>14349</a:t>
            </a:r>
            <a:r>
              <a:rPr lang="zh-CN" altLang="en-US" sz="1400" dirty="0" smtClean="0"/>
              <a:t>个线程，设置</a:t>
            </a:r>
            <a:r>
              <a:rPr lang="en-US" altLang="zh-CN" sz="1400" dirty="0" smtClean="0"/>
              <a:t>-Xss1M</a:t>
            </a:r>
            <a:r>
              <a:rPr lang="zh-CN" altLang="en-US" sz="1400" dirty="0" smtClean="0"/>
              <a:t>，则最大可以创建</a:t>
            </a:r>
            <a:r>
              <a:rPr lang="en-US" altLang="zh-CN" sz="1400" dirty="0" smtClean="0"/>
              <a:t>1896</a:t>
            </a:r>
            <a:r>
              <a:rPr lang="zh-CN" altLang="en-US" sz="1400" dirty="0" smtClean="0"/>
              <a:t>个线程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超过这些线程数量的极限值，则抛出：</a:t>
            </a:r>
            <a:endParaRPr lang="en-US" altLang="zh-CN" sz="1400" dirty="0" smtClean="0"/>
          </a:p>
          <a:p>
            <a:pPr algn="l"/>
            <a:r>
              <a:rPr lang="en-US" altLang="zh-CN" sz="1400" dirty="0" err="1" smtClean="0"/>
              <a:t>java.lang.OutOfMemoryError</a:t>
            </a:r>
            <a:r>
              <a:rPr lang="en-US" altLang="zh-CN" sz="1400" dirty="0" smtClean="0"/>
              <a:t>: unable to create new native thread</a:t>
            </a:r>
          </a:p>
          <a:p>
            <a:pPr algn="l"/>
            <a:r>
              <a:rPr lang="en-US" altLang="zh-CN" sz="1400" dirty="0" smtClean="0"/>
              <a:t>        at java.lang.Thread.start0(Native Method)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其次，线程越多消耗内存越多，过多的线程直接将系统内存消耗殆尽。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其次，线程数量如果达不到</a:t>
            </a:r>
            <a:r>
              <a:rPr lang="en-US" altLang="zh-CN" sz="1400" dirty="0" smtClean="0"/>
              <a:t>500</a:t>
            </a:r>
            <a:r>
              <a:rPr lang="zh-CN" altLang="en-US" sz="1400" dirty="0" smtClean="0"/>
              <a:t>则不要太过于纠结，因为线程本身消耗的内存是</a:t>
            </a:r>
            <a:r>
              <a:rPr lang="en-US" altLang="zh-CN" sz="1400" dirty="0" err="1" smtClean="0"/>
              <a:t>os</a:t>
            </a:r>
            <a:r>
              <a:rPr lang="zh-CN" altLang="en-US" sz="1400" dirty="0" smtClean="0"/>
              <a:t>级别的内存，而非进程的用户内存，</a:t>
            </a:r>
            <a:r>
              <a:rPr lang="en-US" altLang="zh-CN" sz="1400" dirty="0" smtClean="0"/>
              <a:t>1000</a:t>
            </a:r>
            <a:r>
              <a:rPr lang="zh-CN" altLang="en-US" sz="1400" dirty="0" smtClean="0"/>
              <a:t>以下的线程对我们的性能几乎没有任何影响，当然前提是你需要这么多的线程来支撑你的业务。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</a:t>
            </a:r>
          </a:p>
          <a:p>
            <a:pPr algn="l"/>
            <a:r>
              <a:rPr lang="en-US" altLang="zh-CN" sz="1400" dirty="0" smtClean="0"/>
              <a:t> </a:t>
            </a:r>
          </a:p>
          <a:p>
            <a:pPr algn="l"/>
            <a:r>
              <a:rPr lang="en-US" altLang="zh-CN" sz="1400" dirty="0" smtClean="0"/>
              <a:t>Linux</a:t>
            </a:r>
            <a:r>
              <a:rPr lang="zh-CN" altLang="en-US" sz="1400" dirty="0" smtClean="0"/>
              <a:t>下，</a:t>
            </a:r>
            <a:r>
              <a:rPr lang="en-US" altLang="zh-CN" sz="1400" dirty="0" smtClean="0"/>
              <a:t>Tomcat 500</a:t>
            </a:r>
            <a:r>
              <a:rPr lang="zh-CN" altLang="en-US" sz="1400" dirty="0" smtClean="0"/>
              <a:t>个线程 同 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个线程对同一个</a:t>
            </a:r>
            <a:r>
              <a:rPr lang="en-US" altLang="zh-CN" sz="1400" dirty="0" err="1" smtClean="0"/>
              <a:t>url</a:t>
            </a:r>
            <a:r>
              <a:rPr lang="zh-CN" altLang="en-US" sz="1400" dirty="0" smtClean="0"/>
              <a:t>进行压测，线程本身消耗资源对</a:t>
            </a:r>
            <a:r>
              <a:rPr lang="en-US" altLang="zh-CN" sz="1400" dirty="0" err="1" smtClean="0"/>
              <a:t>qps</a:t>
            </a:r>
            <a:r>
              <a:rPr lang="zh-CN" altLang="en-US" sz="1400" dirty="0" smtClean="0"/>
              <a:t>的影响几乎是可以忽略不计的。如果你要维护上万以上的用户长连则需要重点关注线程本身的开销。</a:t>
            </a:r>
            <a:endParaRPr lang="en-US" altLang="zh-CN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-n100000 -c850 </a:t>
            </a:r>
            <a:r>
              <a:rPr lang="en-US" altLang="zh-CN" sz="1400" dirty="0" smtClean="0">
                <a:hlinkClick r:id="rId3"/>
              </a:rPr>
              <a:t>http://192.168.211.1:8080/test.jsp?delay=1</a:t>
            </a:r>
            <a:endParaRPr lang="en-US" altLang="zh-CN" sz="1400" dirty="0" smtClean="0"/>
          </a:p>
          <a:p>
            <a:pPr algn="l"/>
            <a:r>
              <a:rPr lang="en-US" altLang="zh-CN" sz="1200" b="1" dirty="0" smtClean="0"/>
              <a:t>Requests per second:    12692.86 [#/sec] (mean)</a:t>
            </a:r>
          </a:p>
          <a:p>
            <a:pPr algn="l"/>
            <a:r>
              <a:rPr lang="en-US" altLang="zh-CN" sz="1200" b="1" dirty="0" smtClean="0"/>
              <a:t>Time per request:       66.967 [ms] (mean)</a:t>
            </a:r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-n100000 -c50 </a:t>
            </a:r>
            <a:r>
              <a:rPr lang="en-US" altLang="zh-CN" sz="1400" dirty="0" smtClean="0">
                <a:hlinkClick r:id="rId3"/>
              </a:rPr>
              <a:t>http://192.168.211.1:8080/test.jsp?delay=1</a:t>
            </a:r>
            <a:endParaRPr lang="en-US" altLang="zh-CN" sz="1400" dirty="0" smtClean="0"/>
          </a:p>
          <a:p>
            <a:pPr algn="l"/>
            <a:r>
              <a:rPr lang="en-US" altLang="zh-CN" sz="1200" b="1" dirty="0" smtClean="0"/>
              <a:t>Requests per second:    13592.44 [#/sec] (mean)</a:t>
            </a:r>
          </a:p>
          <a:p>
            <a:pPr algn="l"/>
            <a:r>
              <a:rPr lang="en-US" altLang="zh-CN" sz="1200" b="1" dirty="0" smtClean="0"/>
              <a:t>Time per request:       3.679 [ms] (mean)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总结：</a:t>
            </a:r>
            <a:r>
              <a:rPr lang="en-US" altLang="zh-CN" sz="3200" dirty="0" smtClean="0"/>
              <a:t>CPU</a:t>
            </a:r>
            <a:r>
              <a:rPr lang="zh-CN" altLang="en-US" sz="3200" dirty="0" smtClean="0"/>
              <a:t>瓶颈下的</a:t>
            </a:r>
            <a:r>
              <a:rPr lang="en-US" altLang="zh-CN" sz="3200" dirty="0" smtClean="0"/>
              <a:t>QPS</a:t>
            </a:r>
            <a:r>
              <a:rPr lang="zh-CN" altLang="en-US" sz="3200" dirty="0" smtClean="0"/>
              <a:t>计算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/>
              <a:t>对一个高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的系统而言，假设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10ms + IO 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>40ms =</a:t>
            </a:r>
            <a:r>
              <a:rPr lang="zh-CN" altLang="en-US" sz="1600" dirty="0" smtClean="0"/>
              <a:t>总时间</a:t>
            </a:r>
            <a:r>
              <a:rPr lang="en-US" altLang="zh-CN" sz="1600" dirty="0" smtClean="0"/>
              <a:t> 50ms</a:t>
            </a:r>
          </a:p>
          <a:p>
            <a:pPr algn="l"/>
            <a:r>
              <a:rPr lang="zh-CN" altLang="en-US" sz="1600" dirty="0" smtClean="0"/>
              <a:t>如果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被优化成了</a:t>
            </a:r>
            <a:r>
              <a:rPr lang="en-US" altLang="zh-CN" sz="1600" dirty="0" smtClean="0"/>
              <a:t>5ms</a:t>
            </a:r>
            <a:r>
              <a:rPr lang="zh-CN" altLang="en-US" sz="1600" dirty="0" smtClean="0"/>
              <a:t>，实际总的时间是</a:t>
            </a:r>
            <a:r>
              <a:rPr lang="en-US" altLang="zh-CN" sz="1600" dirty="0" smtClean="0"/>
              <a:t>45ms</a:t>
            </a:r>
          </a:p>
          <a:p>
            <a:pPr algn="l"/>
            <a:r>
              <a:rPr lang="zh-CN" altLang="en-US" sz="1600" dirty="0" smtClean="0"/>
              <a:t>响应时间从</a:t>
            </a:r>
            <a:r>
              <a:rPr lang="en-US" altLang="zh-CN" sz="1600" dirty="0" smtClean="0"/>
              <a:t>50ms</a:t>
            </a:r>
            <a:r>
              <a:rPr lang="zh-CN" altLang="en-US" sz="1600" dirty="0" smtClean="0"/>
              <a:t>减少到了</a:t>
            </a:r>
            <a:r>
              <a:rPr lang="en-US" altLang="zh-CN" sz="1600" dirty="0" smtClean="0"/>
              <a:t>45ms</a:t>
            </a:r>
            <a:r>
              <a:rPr lang="zh-CN" altLang="en-US" sz="1600" dirty="0" smtClean="0"/>
              <a:t>，变化不大，单线程的</a:t>
            </a:r>
            <a:r>
              <a:rPr lang="en-US" altLang="zh-CN" sz="1600" dirty="0" err="1" smtClean="0"/>
              <a:t>qps</a:t>
            </a:r>
            <a:r>
              <a:rPr lang="zh-CN" altLang="en-US" sz="1600" dirty="0" smtClean="0"/>
              <a:t>从</a:t>
            </a:r>
            <a:r>
              <a:rPr lang="en-US" altLang="zh-CN" sz="1600" dirty="0" smtClean="0"/>
              <a:t>20</a:t>
            </a:r>
            <a:r>
              <a:rPr lang="zh-CN" altLang="en-US" sz="1600" dirty="0" smtClean="0"/>
              <a:t>提升到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也并不明显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CPU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个线程时候达到了</a:t>
            </a:r>
            <a:r>
              <a:rPr lang="en-US" altLang="zh-CN" sz="1600" dirty="0" smtClean="0"/>
              <a:t>100%</a:t>
            </a:r>
            <a:r>
              <a:rPr lang="zh-CN" altLang="en-US" sz="1600" dirty="0" smtClean="0"/>
              <a:t>，根据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资源恒定原则：</a:t>
            </a:r>
            <a:endParaRPr lang="en-US" altLang="zh-CN" sz="1600" dirty="0" smtClean="0"/>
          </a:p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CPU</a:t>
            </a:r>
            <a:r>
              <a:rPr lang="zh-CN" altLang="en-US" sz="1600" dirty="0" smtClean="0"/>
              <a:t>的时间从</a:t>
            </a:r>
            <a:r>
              <a:rPr lang="en-US" altLang="zh-CN" sz="1600" dirty="0" smtClean="0"/>
              <a:t>10ms</a:t>
            </a:r>
            <a:r>
              <a:rPr lang="zh-CN" altLang="en-US" sz="1600" dirty="0" smtClean="0"/>
              <a:t>优化到</a:t>
            </a:r>
            <a:r>
              <a:rPr lang="en-US" altLang="zh-CN" sz="1600" dirty="0" smtClean="0"/>
              <a:t>5ms</a:t>
            </a:r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的时间从</a:t>
            </a:r>
            <a:r>
              <a:rPr lang="en-US" altLang="zh-CN" sz="1600" dirty="0" smtClean="0"/>
              <a:t>40ms</a:t>
            </a:r>
            <a:r>
              <a:rPr lang="zh-CN" altLang="en-US" sz="1600" dirty="0" smtClean="0"/>
              <a:t>优化到</a:t>
            </a:r>
            <a:r>
              <a:rPr lang="en-US" altLang="zh-CN" sz="1600" dirty="0" smtClean="0"/>
              <a:t>20ms</a:t>
            </a:r>
          </a:p>
          <a:p>
            <a:pPr algn="l"/>
            <a:endParaRPr lang="en-US" altLang="zh-CN" sz="3300" dirty="0" smtClean="0"/>
          </a:p>
          <a:p>
            <a:pPr algn="l"/>
            <a:endParaRPr lang="en-US" altLang="zh-CN" sz="3300" dirty="0" smtClean="0"/>
          </a:p>
          <a:p>
            <a:pPr algn="l"/>
            <a:endParaRPr lang="en-US" altLang="zh-CN" sz="3300" dirty="0" smtClean="0"/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l"/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2924944"/>
          <a:ext cx="6264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4"/>
                <a:gridCol w="1202338"/>
                <a:gridCol w="648072"/>
                <a:gridCol w="208823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线程数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单线程</a:t>
                      </a:r>
                      <a:r>
                        <a:rPr lang="en-US" altLang="zh-CN" sz="1200" dirty="0" smtClean="0"/>
                        <a:t>QPS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</a:t>
                      </a:r>
                      <a:r>
                        <a:rPr lang="zh-CN" altLang="en-US" sz="1200" dirty="0" smtClean="0"/>
                        <a:t>处理时间（每秒）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QPS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10ms*5*20=1000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5*20=100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X=9.1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5ms*x*22=1000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9.1 *22 = 200.2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7584" y="4797152"/>
          <a:ext cx="62646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30"/>
                <a:gridCol w="1378302"/>
                <a:gridCol w="648072"/>
                <a:gridCol w="208823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线程数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单线程</a:t>
                      </a:r>
                      <a:r>
                        <a:rPr lang="en-US" altLang="zh-CN" sz="1200" dirty="0" smtClean="0"/>
                        <a:t>QPS 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CPU</a:t>
                      </a:r>
                      <a:r>
                        <a:rPr lang="zh-CN" altLang="en-US" sz="1200" dirty="0" smtClean="0"/>
                        <a:t>处理时间（每秒）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</a:rPr>
                        <a:t>QPS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10ms*5*20=1000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5*20=100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X=3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33.3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10ms*x*33.3=1000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33.3*3=100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总结：两种极端的应用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应用（耗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的）线程越多越好，当线程达到过多时线程本身的开销也会成为瓶颈，线程本身也是一个资源。所以这类应用一般采用轻程模型，</a:t>
            </a:r>
            <a:r>
              <a:rPr lang="en-US" altLang="zh-CN" dirty="0" smtClean="0"/>
              <a:t>NIO</a:t>
            </a:r>
            <a:r>
              <a:rPr lang="zh-CN" altLang="en-US" dirty="0" smtClean="0"/>
              <a:t>解决，如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、计算型应用（耗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的），线程数量就是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的数量。如搜索索引服务器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耗时热点查找工具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jprof</a:t>
            </a:r>
            <a:r>
              <a:rPr lang="en-US" altLang="zh-CN" dirty="0" smtClean="0"/>
              <a:t> 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jprof.py</a:t>
            </a:r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TimeFilter</a:t>
            </a:r>
            <a:r>
              <a:rPr lang="en-US" altLang="zh-CN" dirty="0" smtClean="0"/>
              <a:t> </a:t>
            </a:r>
          </a:p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visualVM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jprofiler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YourKit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怎么来提升</a:t>
            </a:r>
            <a:r>
              <a:rPr lang="en-US" altLang="zh-CN" sz="3200" dirty="0" smtClean="0"/>
              <a:t>RT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的响应时间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的调用次数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</a:p>
          <a:p>
            <a:pPr algn="l"/>
            <a:r>
              <a:rPr lang="en-US" altLang="zh-CN" dirty="0" smtClean="0"/>
              <a:t>	 </a:t>
            </a:r>
            <a:r>
              <a:rPr lang="zh-CN" altLang="en-US" dirty="0" smtClean="0"/>
              <a:t>并发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请求（无上下文依赖，多个连接，一个线程）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HTTP</a:t>
            </a:r>
            <a:r>
              <a:rPr lang="zh-CN" altLang="en-US" dirty="0" smtClean="0"/>
              <a:t>连接池（长连接）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的使用时间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forest</a:t>
            </a:r>
            <a:r>
              <a:rPr lang="zh-CN" altLang="en-US" dirty="0" smtClean="0"/>
              <a:t>循环的例子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怎么来提升</a:t>
            </a:r>
            <a:r>
              <a:rPr lang="en-US" altLang="zh-CN" sz="3200" dirty="0" smtClean="0"/>
              <a:t>QPS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的使用时间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、增加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、减少同步锁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如果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不能被压到</a:t>
            </a:r>
            <a:r>
              <a:rPr lang="en-US" altLang="zh-CN" dirty="0" smtClean="0"/>
              <a:t>85%</a:t>
            </a:r>
            <a:r>
              <a:rPr lang="zh-CN" altLang="en-US" dirty="0" smtClean="0"/>
              <a:t>以上，并且此时的</a:t>
            </a:r>
            <a:r>
              <a:rPr lang="en-US" altLang="zh-CN" dirty="0" smtClean="0"/>
              <a:t>QPS</a:t>
            </a:r>
            <a:r>
              <a:rPr lang="zh-CN" altLang="en-US" dirty="0" smtClean="0"/>
              <a:t>已经达到了峰值，则说明另有瓶颈，接下去关注内存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内存是否是瓶颈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判断依据？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在最佳线程数量</a:t>
            </a:r>
            <a:r>
              <a:rPr lang="en-US" altLang="zh-CN" dirty="0" smtClean="0"/>
              <a:t>*5~6</a:t>
            </a:r>
            <a:r>
              <a:rPr lang="zh-CN" altLang="en-US" dirty="0" smtClean="0"/>
              <a:t>的情况下，进行压测，</a:t>
            </a:r>
            <a:r>
              <a:rPr lang="en-US" altLang="zh-CN" dirty="0" smtClean="0"/>
              <a:t>Old</a:t>
            </a:r>
            <a:r>
              <a:rPr lang="zh-CN" altLang="en-US" dirty="0" smtClean="0"/>
              <a:t>区内存增长是否正常。（性能压测要关注使用了多少用户数，目前我们的压测方式容易遗漏内存瓶颈。）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8215370" cy="4500594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QPS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Query-per-second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秒钟内完成的请求数量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RT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Response-time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个请求完成的时间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堆内存的结构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的堆分为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个部分，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区是我们需要重点关注的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young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eden+2survivor</a:t>
            </a:r>
            <a:r>
              <a:rPr lang="zh-CN" altLang="en-US" sz="1400" dirty="0" smtClean="0"/>
              <a:t>）</a:t>
            </a:r>
          </a:p>
          <a:p>
            <a:pPr algn="l"/>
            <a:r>
              <a:rPr lang="zh-CN" altLang="en-US" sz="1400" dirty="0" smtClean="0"/>
              <a:t>	所有对象的创建都是在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区完成的，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满了之后会进行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，将不能回收的对象放入到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区。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young</a:t>
            </a:r>
            <a:r>
              <a:rPr lang="zh-CN" altLang="en-US" sz="1400" dirty="0" smtClean="0"/>
              <a:t>区通过</a:t>
            </a:r>
            <a:r>
              <a:rPr lang="en-US" altLang="zh-CN" sz="1400" dirty="0" smtClean="0"/>
              <a:t> -</a:t>
            </a:r>
            <a:r>
              <a:rPr lang="en-US" altLang="zh-CN" sz="1400" dirty="0" err="1" smtClean="0"/>
              <a:t>XX:NewRatio</a:t>
            </a:r>
            <a:r>
              <a:rPr lang="en-US" altLang="zh-CN" sz="1400" dirty="0" smtClean="0"/>
              <a:t>=n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XX:NewSize</a:t>
            </a:r>
            <a:r>
              <a:rPr lang="en-US" altLang="zh-CN" sz="1400" dirty="0" smtClean="0"/>
              <a:t>=n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–</a:t>
            </a:r>
            <a:r>
              <a:rPr lang="en-US" altLang="zh-CN" sz="1400" dirty="0" err="1" smtClean="0"/>
              <a:t>Xmn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Survivor</a:t>
            </a:r>
            <a:r>
              <a:rPr lang="zh-CN" altLang="en-US" sz="1400" dirty="0" smtClean="0"/>
              <a:t>通过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XX:SurvivorRatio</a:t>
            </a:r>
            <a:r>
              <a:rPr lang="zh-CN" altLang="en-US" sz="1400" dirty="0" smtClean="0"/>
              <a:t>设置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http://www.oracle.com/technetwork/java/javase/tech/vmoptions-jsp-140102.html</a:t>
            </a:r>
            <a:endParaRPr lang="zh-CN" altLang="en-US" sz="14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Old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	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区满了之后，或者对象已经足够的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，则放入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区，这个行为也是由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触发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Perm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	主要存放类的一些数据，类的频繁创建会导致</a:t>
            </a:r>
            <a:r>
              <a:rPr lang="en-US" altLang="zh-CN" sz="1400" dirty="0" smtClean="0"/>
              <a:t>Perm OOM </a:t>
            </a:r>
            <a:r>
              <a:rPr lang="zh-CN" altLang="en-US" sz="1400" dirty="0" smtClean="0"/>
              <a:t>（不属于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Xms</a:t>
            </a:r>
            <a:r>
              <a:rPr lang="zh-CN" altLang="en-US" sz="1400" dirty="0" smtClean="0"/>
              <a:t>的设置的空间）</a:t>
            </a:r>
            <a:endParaRPr lang="en-US" altLang="zh-CN" sz="1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584" y="4437112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堆内存的分配和回收步骤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、对象在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区完成内存分配， </a:t>
            </a:r>
            <a:r>
              <a:rPr lang="en-US" altLang="zh-CN" sz="1600" dirty="0" smtClean="0"/>
              <a:t>String </a:t>
            </a:r>
            <a:r>
              <a:rPr lang="en-US" altLang="zh-CN" sz="1600" dirty="0" err="1" smtClean="0"/>
              <a:t>str</a:t>
            </a:r>
            <a:r>
              <a:rPr lang="en-US" altLang="zh-CN" sz="1600" dirty="0" smtClean="0"/>
              <a:t> = new String(“</a:t>
            </a:r>
            <a:r>
              <a:rPr lang="en-US" altLang="zh-CN" sz="1600" dirty="0" err="1" smtClean="0"/>
              <a:t>helloWorld</a:t>
            </a:r>
            <a:r>
              <a:rPr lang="en-US" altLang="zh-CN" sz="1600" dirty="0" smtClean="0"/>
              <a:t>”)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、当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区满了，再创建对象，会因为申请不到空间，触发</a:t>
            </a:r>
            <a:r>
              <a:rPr lang="en-US" altLang="zh-CN" sz="1600" dirty="0" err="1" smtClean="0"/>
              <a:t>minorGC</a:t>
            </a:r>
            <a:r>
              <a:rPr lang="zh-CN" altLang="en-US" sz="1600" dirty="0" smtClean="0"/>
              <a:t>，进行</a:t>
            </a:r>
            <a:r>
              <a:rPr lang="en-US" altLang="zh-CN" sz="1600" dirty="0" smtClean="0"/>
              <a:t>young(eden+1survivor)</a:t>
            </a:r>
            <a:r>
              <a:rPr lang="zh-CN" altLang="en-US" sz="1600" dirty="0" smtClean="0"/>
              <a:t>区的垃圾回收</a:t>
            </a:r>
          </a:p>
          <a:p>
            <a:pPr algn="l"/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minorGC</a:t>
            </a:r>
            <a:r>
              <a:rPr lang="zh-CN" altLang="en-US" sz="1600" dirty="0" smtClean="0"/>
              <a:t>时，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不能被回收的对象被放入到空的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Eden</a:t>
            </a:r>
            <a:r>
              <a:rPr lang="zh-CN" altLang="en-US" sz="1600" dirty="0" smtClean="0"/>
              <a:t>肯定会被清空），另一个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里不能被</a:t>
            </a:r>
            <a:r>
              <a:rPr lang="en-US" altLang="zh-CN" sz="1600" dirty="0" smtClean="0"/>
              <a:t>GC</a:t>
            </a:r>
            <a:r>
              <a:rPr lang="zh-CN" altLang="en-US" sz="1600" dirty="0" smtClean="0"/>
              <a:t>回收的对象也会被放入这个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，始终保证一个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是空的</a:t>
            </a:r>
          </a:p>
          <a:p>
            <a:pPr algn="l"/>
            <a:r>
              <a:rPr lang="en-US" altLang="zh-CN" sz="1600" dirty="0" smtClean="0"/>
              <a:t>4</a:t>
            </a:r>
            <a:r>
              <a:rPr lang="zh-CN" altLang="en-US" sz="1600" dirty="0" smtClean="0"/>
              <a:t>、当做第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步的时候，如果发现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满了，则这些对象被</a:t>
            </a:r>
            <a:r>
              <a:rPr lang="en-US" altLang="zh-CN" sz="1600" dirty="0" smtClean="0"/>
              <a:t>copy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区，或者</a:t>
            </a:r>
            <a:r>
              <a:rPr lang="en-US" altLang="zh-CN" sz="1600" dirty="0" smtClean="0"/>
              <a:t>survivor</a:t>
            </a:r>
            <a:r>
              <a:rPr lang="zh-CN" altLang="en-US" sz="1600" dirty="0" smtClean="0"/>
              <a:t>并没有满，但是有些对象已经足够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，也被放入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 </a:t>
            </a:r>
            <a:r>
              <a:rPr lang="en-US" altLang="zh-CN" sz="1600" dirty="0" err="1" smtClean="0"/>
              <a:t>XX:MaxTenuringThreshold</a:t>
            </a:r>
            <a:endParaRPr lang="zh-CN" altLang="en-US" sz="1600" dirty="0" smtClean="0"/>
          </a:p>
          <a:p>
            <a:pPr algn="l"/>
            <a:r>
              <a:rPr lang="en-US" altLang="zh-CN" sz="1600" dirty="0" smtClean="0"/>
              <a:t>5</a:t>
            </a:r>
            <a:r>
              <a:rPr lang="zh-CN" altLang="en-US" sz="1600" dirty="0" smtClean="0"/>
              <a:t>、当</a:t>
            </a:r>
            <a:r>
              <a:rPr lang="en-US" altLang="zh-CN" sz="1600" dirty="0" smtClean="0"/>
              <a:t>Old</a:t>
            </a:r>
            <a:r>
              <a:rPr lang="zh-CN" altLang="en-US" sz="1600" dirty="0" smtClean="0"/>
              <a:t>区被放满的之后，进行完整的垃圾回收</a:t>
            </a:r>
            <a:endParaRPr lang="en-US" altLang="zh-CN" sz="16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4149080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altLang="en-US" sz="3600" dirty="0" smtClean="0"/>
              <a:t>下面用例子来说明</a:t>
            </a:r>
            <a:r>
              <a:rPr lang="en-US" altLang="zh-CN" sz="3600" dirty="0" err="1" smtClean="0"/>
              <a:t>jvm</a:t>
            </a:r>
            <a:r>
              <a:rPr lang="zh-CN" altLang="en-US" sz="3600" dirty="0" smtClean="0"/>
              <a:t>，堆得分配和回收：</a:t>
            </a:r>
          </a:p>
          <a:p>
            <a:pPr algn="l"/>
            <a:endParaRPr lang="zh-CN" altLang="en-US" sz="3600" dirty="0" smtClean="0"/>
          </a:p>
          <a:p>
            <a:pPr algn="l"/>
            <a:r>
              <a:rPr lang="en-US" altLang="zh-CN" sz="3600" dirty="0" smtClean="0"/>
              <a:t>memory2.jsp </a:t>
            </a:r>
            <a:r>
              <a:rPr lang="zh-CN" altLang="en-US" sz="3600" dirty="0" smtClean="0"/>
              <a:t>这个</a:t>
            </a:r>
            <a:r>
              <a:rPr lang="en-US" altLang="zh-CN" sz="3600" dirty="0" err="1" smtClean="0"/>
              <a:t>jsp</a:t>
            </a:r>
            <a:r>
              <a:rPr lang="zh-CN" altLang="en-US" sz="3600" dirty="0" smtClean="0"/>
              <a:t>页面主要包含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个功能，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，申请指定大小的内存 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，线程等待指定的时间</a:t>
            </a:r>
            <a:endParaRPr lang="en-US" altLang="zh-CN" sz="3600" dirty="0" smtClean="0"/>
          </a:p>
          <a:p>
            <a:pPr algn="l"/>
            <a:r>
              <a:rPr lang="en-US" altLang="zh-CN" sz="3600" dirty="0" smtClean="0"/>
              <a:t>&lt;%</a:t>
            </a:r>
          </a:p>
          <a:p>
            <a:pPr algn="l"/>
            <a:r>
              <a:rPr lang="en-US" altLang="zh-CN" sz="3600" dirty="0" smtClean="0"/>
              <a:t>// </a:t>
            </a:r>
            <a:r>
              <a:rPr lang="zh-CN" altLang="en-US" sz="3600" dirty="0" smtClean="0"/>
              <a:t>申请内存</a:t>
            </a:r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long start = </a:t>
            </a:r>
            <a:r>
              <a:rPr lang="en-US" altLang="zh-CN" sz="3600" dirty="0" err="1" smtClean="0"/>
              <a:t>System.currentTimeMillis</a:t>
            </a:r>
            <a:r>
              <a:rPr lang="en-US" altLang="zh-CN" sz="3600" dirty="0" smtClean="0"/>
              <a:t>();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String </a:t>
            </a:r>
            <a:r>
              <a:rPr lang="en-US" altLang="zh-CN" sz="3600" dirty="0" err="1" smtClean="0"/>
              <a:t>msize</a:t>
            </a:r>
            <a:r>
              <a:rPr lang="en-US" altLang="zh-CN" sz="3600" dirty="0" smtClean="0"/>
              <a:t> = </a:t>
            </a:r>
            <a:r>
              <a:rPr lang="en-US" altLang="zh-CN" sz="3600" dirty="0" err="1" smtClean="0"/>
              <a:t>request.getParameter</a:t>
            </a:r>
            <a:r>
              <a:rPr lang="en-US" altLang="zh-CN" sz="3600" dirty="0" smtClean="0"/>
              <a:t>("m");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m = </a:t>
            </a:r>
            <a:r>
              <a:rPr lang="en-US" altLang="zh-CN" sz="3600" dirty="0" err="1" smtClean="0"/>
              <a:t>Integer.parseInt</a:t>
            </a:r>
            <a:r>
              <a:rPr lang="en-US" altLang="zh-CN" sz="3600" dirty="0" smtClean="0"/>
              <a:t>(</a:t>
            </a:r>
            <a:r>
              <a:rPr lang="en-US" altLang="zh-CN" sz="3600" dirty="0" err="1" smtClean="0"/>
              <a:t>msize</a:t>
            </a:r>
            <a:r>
              <a:rPr lang="en-US" altLang="zh-CN" sz="3600" dirty="0" smtClean="0"/>
              <a:t>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// </a:t>
            </a:r>
            <a:r>
              <a:rPr lang="zh-CN" altLang="en-US" sz="3600" dirty="0" smtClean="0"/>
              <a:t>申请内存</a:t>
            </a:r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size = 1024 * 1024 * m; // 1M byte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byte[] allocate = new byte[size];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// Thread sleep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String sleep = </a:t>
            </a:r>
            <a:r>
              <a:rPr lang="en-US" altLang="zh-CN" sz="3600" dirty="0" err="1" smtClean="0"/>
              <a:t>request.getParameter</a:t>
            </a:r>
            <a:r>
              <a:rPr lang="en-US" altLang="zh-CN" sz="3600" dirty="0" smtClean="0"/>
              <a:t>("s");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int</a:t>
            </a:r>
            <a:r>
              <a:rPr lang="en-US" altLang="zh-CN" sz="3600" dirty="0" smtClean="0"/>
              <a:t> s = </a:t>
            </a:r>
            <a:r>
              <a:rPr lang="en-US" altLang="zh-CN" sz="3600" dirty="0" err="1" smtClean="0"/>
              <a:t>Integer.parseInt</a:t>
            </a:r>
            <a:r>
              <a:rPr lang="en-US" altLang="zh-CN" sz="3600" dirty="0" smtClean="0"/>
              <a:t>(sleep);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Thread.sleep</a:t>
            </a:r>
            <a:r>
              <a:rPr lang="en-US" altLang="zh-CN" sz="3600" dirty="0" smtClean="0"/>
              <a:t>(s);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// </a:t>
            </a:r>
            <a:r>
              <a:rPr lang="zh-CN" altLang="en-US" sz="3600" dirty="0" smtClean="0"/>
              <a:t>使用申请的内存</a:t>
            </a:r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(allocate);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%&gt;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&lt;%</a:t>
            </a:r>
            <a:endParaRPr lang="zh-CN" altLang="en-US" sz="3600" dirty="0" smtClean="0"/>
          </a:p>
          <a:p>
            <a:pPr algn="l"/>
            <a:r>
              <a:rPr lang="en-US" altLang="zh-CN" sz="3600" dirty="0" smtClean="0"/>
              <a:t>// </a:t>
            </a:r>
            <a:r>
              <a:rPr lang="zh-CN" altLang="en-US" sz="3600" dirty="0" smtClean="0"/>
              <a:t>输出耗时</a:t>
            </a:r>
          </a:p>
          <a:p>
            <a:pPr algn="l"/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smtClean="0"/>
              <a:t>long end = </a:t>
            </a:r>
            <a:r>
              <a:rPr lang="en-US" altLang="zh-CN" sz="3600" dirty="0" err="1" smtClean="0"/>
              <a:t>System.currentTimeMillis</a:t>
            </a:r>
            <a:r>
              <a:rPr lang="en-US" altLang="zh-CN" sz="3600" dirty="0" smtClean="0"/>
              <a:t>();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("elapsed:");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(end - start);</a:t>
            </a:r>
            <a:endParaRPr lang="zh-CN" altLang="en-US" sz="3600" dirty="0" smtClean="0"/>
          </a:p>
          <a:p>
            <a:pPr algn="l"/>
            <a:r>
              <a:rPr lang="zh-CN" altLang="en-US" sz="3600" dirty="0" smtClean="0"/>
              <a:t>	</a:t>
            </a:r>
            <a:r>
              <a:rPr lang="en-US" altLang="zh-CN" sz="3600" dirty="0" err="1" smtClean="0"/>
              <a:t>out.println</a:t>
            </a:r>
            <a:r>
              <a:rPr lang="en-US" altLang="zh-CN" sz="3600" dirty="0" smtClean="0"/>
              <a:t>("ms&lt;</a:t>
            </a:r>
            <a:r>
              <a:rPr lang="en-US" altLang="zh-CN" sz="3600" dirty="0" err="1" smtClean="0"/>
              <a:t>br</a:t>
            </a:r>
            <a:r>
              <a:rPr lang="en-US" altLang="zh-CN" sz="3600" dirty="0" smtClean="0"/>
              <a:t>&gt;");</a:t>
            </a:r>
            <a:endParaRPr lang="zh-CN" altLang="en-US" sz="3600" dirty="0" smtClean="0"/>
          </a:p>
          <a:p>
            <a:pPr algn="l"/>
            <a:r>
              <a:rPr lang="en-US" altLang="zh-CN" sz="1600" dirty="0" smtClean="0"/>
              <a:t>%&gt;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1351622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：单线程情况下，只要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区的内存大小 </a:t>
            </a:r>
            <a:r>
              <a:rPr lang="en-US" altLang="zh-CN" sz="1400" dirty="0" smtClean="0"/>
              <a:t>&gt; </a:t>
            </a:r>
            <a:r>
              <a:rPr lang="zh-CN" altLang="en-US" sz="1400" dirty="0" smtClean="0"/>
              <a:t>线程每次申请的内存大小</a:t>
            </a:r>
          </a:p>
          <a:p>
            <a:pPr algn="l"/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堆内存分布：</a:t>
            </a:r>
            <a:r>
              <a:rPr lang="en-US" altLang="zh-CN" sz="1400" dirty="0" smtClean="0"/>
              <a:t>Eden 15.812M    S0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S1 1.938M    Old 236.312M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AB</a:t>
            </a:r>
            <a:r>
              <a:rPr lang="zh-CN" altLang="en-US" sz="1400" dirty="0" smtClean="0"/>
              <a:t>请求：</a:t>
            </a:r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-n1000 -c1 "http://localhost/perf/memory2.jsp?m=15&amp;s=10"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申请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10ms sleep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个线程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2708920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单线程情况下，堆内存分配，回收的步骤：</a:t>
            </a:r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线程需要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左右的时间才能释放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之后，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线程执行结束，这个时候新的请求进来，接下去可能是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线程也可能是其他线程接收这个请求，同样需要在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区内存不够，因为只有</a:t>
            </a:r>
            <a:r>
              <a:rPr lang="en-US" altLang="zh-CN" sz="1400" dirty="0" smtClean="0"/>
              <a:t>0.812M</a:t>
            </a:r>
            <a:r>
              <a:rPr lang="zh-CN" altLang="en-US" sz="1400" dirty="0" smtClean="0"/>
              <a:t>空闲内存，所以触发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，由于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区的先前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内存已经没有引用，所以全部收回，几乎没有数据进入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区，所以也几乎没有数据进入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区。</a:t>
            </a:r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又空出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内存空间，给新的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线程分配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、新的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线程内存分配完成，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区又只剩下</a:t>
            </a:r>
            <a:r>
              <a:rPr lang="en-US" altLang="zh-CN" sz="1400" dirty="0" smtClean="0"/>
              <a:t>0.812M</a:t>
            </a:r>
            <a:r>
              <a:rPr lang="zh-CN" altLang="en-US" sz="1400" dirty="0" smtClean="0"/>
              <a:t>的空闲内存，重复</a:t>
            </a:r>
            <a:r>
              <a:rPr lang="en-US" altLang="zh-CN" sz="1400" dirty="0" smtClean="0"/>
              <a:t>1~5</a:t>
            </a:r>
            <a:r>
              <a:rPr lang="zh-CN" altLang="en-US" sz="1400" dirty="0" smtClean="0"/>
              <a:t>的过程</a:t>
            </a:r>
          </a:p>
          <a:p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 ，内存分配，回收正常（同时也说明单线程情况下内存是不可能成为瓶颈的）</a:t>
            </a:r>
          </a:p>
          <a:p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” 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</a:t>
            </a:r>
          </a:p>
          <a:p>
            <a:pPr algn="l"/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"http://localhost/perf/memory2.jsp?m=15&amp;s=10"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线程需要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左右的时间才能释放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线程此时也申请了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内存，因为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区总共只有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内存，除去被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申请的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，所以只剩下</a:t>
            </a:r>
            <a:r>
              <a:rPr lang="en-US" altLang="zh-CN" sz="1400" dirty="0" smtClean="0"/>
              <a:t>0.812M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区内存不够，触发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，由于此时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线程并没有执行完成，那个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内存不能被回收。所以将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到其中一个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、由于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区只有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空间，放不下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内存，则又将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内存直接拷贝到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、拷贝完成之后，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又有了</a:t>
            </a:r>
            <a:r>
              <a:rPr lang="en-US" altLang="zh-CN" sz="1400" dirty="0" smtClean="0"/>
              <a:t>15.812M</a:t>
            </a:r>
            <a:r>
              <a:rPr lang="zh-CN" altLang="en-US" sz="1400" dirty="0" smtClean="0"/>
              <a:t>内存空间</a:t>
            </a:r>
          </a:p>
          <a:p>
            <a:pPr algn="l"/>
            <a:r>
              <a:rPr lang="en-US" altLang="zh-CN" sz="1400" dirty="0" smtClean="0"/>
              <a:t>6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15M</a:t>
            </a:r>
            <a:r>
              <a:rPr lang="zh-CN" altLang="en-US" sz="1400" dirty="0" smtClean="0"/>
              <a:t>内存在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完成了分配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 （同时也说明了一旦到了某个临界值，则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区再大也是杯水车薪）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看了上面的例子，如果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区的空间有</a:t>
            </a:r>
            <a:r>
              <a:rPr lang="en-US" altLang="zh-CN" sz="1400" dirty="0" smtClean="0"/>
              <a:t>30M</a:t>
            </a:r>
            <a:r>
              <a:rPr lang="zh-CN" altLang="en-US" sz="1400" dirty="0" smtClean="0"/>
              <a:t>，是否内存分配正常？或者说满足：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并发线程数*线程占用内存</a:t>
            </a:r>
            <a:r>
              <a:rPr lang="en-US" altLang="zh-CN" sz="1400" dirty="0" smtClean="0"/>
              <a:t>) &lt; Eden  </a:t>
            </a:r>
            <a:r>
              <a:rPr lang="zh-CN" altLang="en-US" sz="1400" dirty="0" smtClean="0"/>
              <a:t>内存分配就是健康的？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	</a:t>
            </a:r>
          </a:p>
          <a:p>
            <a:pPr algn="l"/>
            <a:r>
              <a:rPr lang="zh-CN" altLang="en-US" sz="1400" dirty="0" smtClean="0"/>
              <a:t>实际上这个是错误的：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个并发线程，每个线程占用内存</a:t>
            </a:r>
            <a:r>
              <a:rPr lang="en-US" altLang="zh-CN" sz="1400" dirty="0" smtClean="0"/>
              <a:t>10M</a:t>
            </a:r>
            <a:r>
              <a:rPr lang="zh-CN" altLang="en-US" sz="1400" dirty="0" smtClean="0"/>
              <a:t>，假设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有</a:t>
            </a:r>
            <a:r>
              <a:rPr lang="en-US" altLang="zh-CN" sz="1400" dirty="0" smtClean="0"/>
              <a:t>101M</a:t>
            </a:r>
            <a:r>
              <a:rPr lang="zh-CN" altLang="en-US" sz="1400" dirty="0" smtClean="0"/>
              <a:t>内存，由于第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个线程来申请内存的时候，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已经占用了</a:t>
            </a:r>
            <a:r>
              <a:rPr lang="en-US" altLang="zh-CN" sz="1400" dirty="0" smtClean="0"/>
              <a:t>100M</a:t>
            </a:r>
            <a:r>
              <a:rPr lang="zh-CN" altLang="en-US" sz="1400" dirty="0" smtClean="0"/>
              <a:t>内存，没有多余的空间，则发生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，但是先前的线程，即便是并发也是有先后顺序的，而最近执行的线程很可能还没有结束掉，则</a:t>
            </a:r>
            <a:r>
              <a:rPr lang="en-US" altLang="zh-CN" sz="1400" dirty="0" smtClean="0"/>
              <a:t>100M</a:t>
            </a:r>
            <a:r>
              <a:rPr lang="zh-CN" altLang="en-US" sz="1400" dirty="0" smtClean="0"/>
              <a:t>内存并不能被全部释放，可能有</a:t>
            </a:r>
            <a:r>
              <a:rPr lang="en-US" altLang="zh-CN" sz="1400" dirty="0" smtClean="0"/>
              <a:t>10M~NM</a:t>
            </a:r>
            <a:r>
              <a:rPr lang="zh-CN" altLang="en-US" sz="1400" dirty="0" smtClean="0"/>
              <a:t>是需要被放到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区的。如果这个时候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区的空间太小，则会直接被放到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区，具体看后面的</a:t>
            </a:r>
            <a:r>
              <a:rPr lang="zh-CN" altLang="en-US" sz="1400" b="1" dirty="0" smtClean="0"/>
              <a:t>例子</a:t>
            </a:r>
            <a:r>
              <a:rPr lang="en-US" altLang="zh-CN" sz="1400" b="1" dirty="0" smtClean="0"/>
              <a:t>3</a:t>
            </a:r>
            <a:r>
              <a:rPr lang="zh-CN" altLang="en-US" sz="1400" dirty="0" smtClean="0"/>
              <a:t>和</a:t>
            </a:r>
            <a:r>
              <a:rPr lang="zh-CN" altLang="en-US" sz="1400" b="1" dirty="0" smtClean="0"/>
              <a:t>例子</a:t>
            </a:r>
            <a:r>
              <a:rPr lang="en-US" altLang="zh-CN" sz="1400" b="1" dirty="0" smtClean="0"/>
              <a:t>4</a:t>
            </a:r>
            <a:endParaRPr lang="zh-CN" alt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个并发线程，线程占有内存调整到</a:t>
            </a:r>
            <a:r>
              <a:rPr lang="en-US" altLang="zh-CN" sz="1400" dirty="0" smtClean="0"/>
              <a:t>1M</a:t>
            </a:r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"http://localhost/perf/memory2.jsp?m=1&amp;s=10"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内存，持续轮流申请，当第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15M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线程申请的内存有可能被回收，也可能因为没有执行完成，无法被回收</a:t>
            </a:r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，所以没有问题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、重复执行以上步骤，当再次触发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的时候，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区的之前的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线程留下的</a:t>
            </a:r>
            <a:r>
              <a:rPr lang="en-US" altLang="zh-CN" sz="1400" dirty="0" smtClean="0"/>
              <a:t>1M</a:t>
            </a:r>
            <a:r>
              <a:rPr lang="zh-CN" altLang="en-US" sz="1400" dirty="0" smtClean="0"/>
              <a:t>内存也会被这次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所回收</a:t>
            </a:r>
          </a:p>
          <a:p>
            <a:pPr algn="l"/>
            <a:r>
              <a:rPr lang="en-US" altLang="zh-CN" sz="1400" dirty="0" smtClean="0"/>
              <a:t>6</a:t>
            </a:r>
            <a:r>
              <a:rPr lang="zh-CN" altLang="en-US" sz="1400" dirty="0" smtClean="0"/>
              <a:t>、没有发生往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数据的事件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，则内存分配，回收正常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个并发线程，线程占有内存调整到</a:t>
            </a:r>
            <a:r>
              <a:rPr lang="en-US" altLang="zh-CN" sz="1400" dirty="0" smtClean="0"/>
              <a:t>2M</a:t>
            </a:r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"http://localhost/perf/memory2.jsp?m=2&amp;s=10"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个线程并发的时候，堆内存分配，回收步骤：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内存，持续重复之前的申请，当第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14M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线程申请的内存有可能被回收，也可能没有执行完成，无法被回收</a:t>
            </a:r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，内存不够，直接被放入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、重复执行以上步骤，不停有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的内存被放入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400" dirty="0" smtClean="0"/>
              <a:t>例子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：在例子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的基础之上，调整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区的大小由</a:t>
            </a:r>
            <a:r>
              <a:rPr lang="en-US" altLang="zh-CN" sz="1400" dirty="0" smtClean="0"/>
              <a:t>1.938M</a:t>
            </a:r>
            <a:r>
              <a:rPr lang="zh-CN" altLang="en-US" sz="1400" dirty="0" smtClean="0"/>
              <a:t>调整为</a:t>
            </a:r>
            <a:r>
              <a:rPr lang="en-US" altLang="zh-CN" sz="1400" dirty="0" smtClean="0"/>
              <a:t>2.438M </a:t>
            </a:r>
            <a:r>
              <a:rPr lang="zh-CN" altLang="en-US" sz="1400" dirty="0" smtClean="0"/>
              <a:t>（通过设置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=6</a:t>
            </a:r>
            <a:r>
              <a:rPr lang="zh-CN" altLang="en-US" sz="1400" dirty="0" smtClean="0"/>
              <a:t>实现 ）</a:t>
            </a:r>
          </a:p>
          <a:p>
            <a:pPr algn="l"/>
            <a:r>
              <a:rPr lang="en-US" altLang="zh-CN" sz="1400" dirty="0" smtClean="0"/>
              <a:t>tomcat</a:t>
            </a:r>
            <a:r>
              <a:rPr lang="zh-CN" altLang="en-US" sz="1400" dirty="0" smtClean="0"/>
              <a:t>中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的配置：</a:t>
            </a:r>
            <a:r>
              <a:rPr lang="en-US" altLang="zh-CN" sz="1400" dirty="0" smtClean="0"/>
              <a:t>JAVA_OPTS=-Xms256m -Xmx256m -Xss128k -</a:t>
            </a:r>
            <a:r>
              <a:rPr lang="en-US" altLang="zh-CN" sz="1400" dirty="0" err="1" smtClean="0"/>
              <a:t>XX:MaxTenuringThreshold</a:t>
            </a:r>
            <a:r>
              <a:rPr lang="en-US" altLang="zh-CN" sz="1400" dirty="0" smtClean="0"/>
              <a:t>=15 -</a:t>
            </a:r>
            <a:r>
              <a:rPr lang="en-US" altLang="zh-CN" sz="1400" dirty="0" err="1" smtClean="0"/>
              <a:t>XX:SurvivorRatio</a:t>
            </a:r>
            <a:r>
              <a:rPr lang="en-US" altLang="zh-CN" sz="1400" dirty="0" smtClean="0"/>
              <a:t>=6 </a:t>
            </a:r>
            <a:endParaRPr lang="zh-CN" altLang="en-US" sz="1400" dirty="0" smtClean="0"/>
          </a:p>
          <a:p>
            <a:pPr algn="l"/>
            <a:r>
              <a:rPr lang="en-US" altLang="zh-CN" sz="1400" dirty="0" err="1" smtClean="0"/>
              <a:t>ab</a:t>
            </a:r>
            <a:r>
              <a:rPr lang="en-US" altLang="zh-CN" sz="1400" dirty="0" smtClean="0"/>
              <a:t> -n1000 -c2 "http://localhost/perf/memory2.jsp?m=2&amp;s=10"</a:t>
            </a:r>
            <a:endParaRPr lang="zh-CN" altLang="en-US" sz="1400" dirty="0" smtClean="0"/>
          </a:p>
          <a:p>
            <a:pPr algn="l"/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个线程并发的时候，内存分配，回收步骤：</a:t>
            </a:r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线程在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线程也申请了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内存，持续重复之前的申请，当第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线程开始申请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内存的时候，发现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没有足够的空间，此时</a:t>
            </a:r>
            <a:r>
              <a:rPr lang="en-US" altLang="zh-CN" sz="1400" dirty="0" smtClean="0"/>
              <a:t>Eden</a:t>
            </a:r>
            <a:r>
              <a:rPr lang="zh-CN" altLang="en-US" sz="1400" dirty="0" smtClean="0"/>
              <a:t>已被占用了</a:t>
            </a:r>
            <a:r>
              <a:rPr lang="en-US" altLang="zh-CN" sz="1400" dirty="0" smtClean="0"/>
              <a:t>14M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，首先所有之前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线程申请的内存被全部回收，前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线程申请的内存也全部被回收，第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线程申请的内存有可能被回收，也可能没有执行完成，无法被回收</a:t>
            </a:r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、由于每个线程的执行时间是</a:t>
            </a:r>
            <a:r>
              <a:rPr lang="en-US" altLang="zh-CN" sz="1400" dirty="0" smtClean="0"/>
              <a:t>10ms</a:t>
            </a:r>
            <a:r>
              <a:rPr lang="zh-CN" altLang="en-US" sz="1400" dirty="0" smtClean="0"/>
              <a:t>，所以第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线程没有执行完成的概率非常大</a:t>
            </a:r>
          </a:p>
          <a:p>
            <a:pPr algn="l"/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内存由于不能被回收，被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放入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区空间是</a:t>
            </a:r>
            <a:r>
              <a:rPr lang="en-US" altLang="zh-CN" sz="1400" dirty="0" smtClean="0"/>
              <a:t>2.438M</a:t>
            </a:r>
            <a:r>
              <a:rPr lang="zh-CN" altLang="en-US" sz="1400" dirty="0" smtClean="0"/>
              <a:t>，所以没有问题</a:t>
            </a:r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、重复执行以上步骤，当再次触发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的时候，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区的之前的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线程留下的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内存也会被这次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所回收</a:t>
            </a:r>
          </a:p>
          <a:p>
            <a:pPr algn="l"/>
            <a:r>
              <a:rPr lang="en-US" altLang="zh-CN" sz="1400" dirty="0" smtClean="0"/>
              <a:t>6</a:t>
            </a:r>
            <a:r>
              <a:rPr lang="zh-CN" altLang="en-US" sz="1400" dirty="0" smtClean="0"/>
              <a:t>、没有发生往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数据的事件</a:t>
            </a:r>
          </a:p>
          <a:p>
            <a:pPr algn="l"/>
            <a:r>
              <a:rPr lang="en-US" altLang="zh-CN" sz="1400" dirty="0" smtClean="0"/>
              <a:t>....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结果：无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，同时也说明有时候略微做一下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参数调整可以让内存分配和回收更加健康</a:t>
            </a:r>
          </a:p>
          <a:p>
            <a:pPr algn="l"/>
            <a:r>
              <a:rPr lang="zh-CN" altLang="en-US" sz="1400" dirty="0" smtClean="0"/>
              <a:t>查看“视频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区太小，则导致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频繁</a:t>
            </a:r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太小，则非常容易导致对象被直接</a:t>
            </a:r>
            <a:r>
              <a:rPr lang="en-US" altLang="zh-CN" sz="1400" dirty="0" smtClean="0"/>
              <a:t>copy</a:t>
            </a:r>
            <a:r>
              <a:rPr lang="zh-CN" altLang="en-US" sz="1400" dirty="0" smtClean="0"/>
              <a:t>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</a:t>
            </a:r>
            <a:r>
              <a:rPr lang="en-US" altLang="zh-CN" sz="1400" dirty="0" smtClean="0"/>
              <a:t>(survivor</a:t>
            </a:r>
            <a:r>
              <a:rPr lang="zh-CN" altLang="en-US" sz="1400" dirty="0" smtClean="0"/>
              <a:t>只存放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区无法被回收的对象，并不能直接说明这些对象相对较老，很多刚刚创建的对象也可能被直接拷贝进来</a:t>
            </a:r>
            <a:r>
              <a:rPr lang="en-US" altLang="zh-CN" sz="1400" dirty="0" smtClean="0"/>
              <a:t>)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区太大，则容易导致一次</a:t>
            </a:r>
            <a:r>
              <a:rPr lang="en-US" altLang="zh-CN" sz="1400" dirty="0" err="1" smtClean="0"/>
              <a:t>minorGC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耗时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GC</a:t>
            </a:r>
            <a:r>
              <a:rPr lang="zh-CN" altLang="en-US" sz="1400" dirty="0" smtClean="0"/>
              <a:t>的时候，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是不允许内存分配的，所以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时间越短越好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一般建议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区为整个堆的</a:t>
            </a:r>
            <a:r>
              <a:rPr lang="en-US" altLang="zh-CN" sz="1400" dirty="0" smtClean="0"/>
              <a:t>1/4</a:t>
            </a:r>
            <a:r>
              <a:rPr lang="zh-CN" altLang="en-US" sz="1400" dirty="0" smtClean="0"/>
              <a:t>，如堆为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区分配</a:t>
            </a:r>
            <a:r>
              <a:rPr lang="en-US" altLang="zh-CN" sz="1400" dirty="0" smtClean="0"/>
              <a:t>500M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sun</a:t>
            </a:r>
            <a:r>
              <a:rPr lang="zh-CN" altLang="en-US" sz="1400" dirty="0" smtClean="0"/>
              <a:t>推荐的配置，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区一般设置为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区的</a:t>
            </a:r>
            <a:r>
              <a:rPr lang="en-US" altLang="zh-CN" sz="1400" dirty="0" smtClean="0"/>
              <a:t>1/8</a:t>
            </a:r>
            <a:r>
              <a:rPr lang="zh-CN" altLang="en-US" sz="1400" dirty="0" smtClean="0"/>
              <a:t>，如果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区为</a:t>
            </a:r>
            <a:r>
              <a:rPr lang="en-US" altLang="zh-CN" sz="1400" dirty="0" smtClean="0"/>
              <a:t>500M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可以设置为</a:t>
            </a:r>
            <a:r>
              <a:rPr lang="en-US" altLang="zh-CN" sz="1400" dirty="0" smtClean="0"/>
              <a:t>60M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如果一个线程占用的内存为</a:t>
            </a:r>
            <a:r>
              <a:rPr lang="en-US" altLang="zh-CN" sz="1400" dirty="0" smtClean="0"/>
              <a:t>2M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50M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survivor </a:t>
            </a:r>
            <a:r>
              <a:rPr lang="zh-CN" altLang="en-US" sz="1400" dirty="0" smtClean="0"/>
              <a:t>支持</a:t>
            </a:r>
            <a:r>
              <a:rPr lang="en-US" altLang="zh-CN" sz="1400" dirty="0" smtClean="0"/>
              <a:t>25</a:t>
            </a:r>
            <a:r>
              <a:rPr lang="zh-CN" altLang="en-US" sz="1400" dirty="0" smtClean="0"/>
              <a:t>个并发线程是肯定</a:t>
            </a:r>
            <a:r>
              <a:rPr lang="en-US" altLang="zh-CN" sz="1400" dirty="0" smtClean="0"/>
              <a:t>OK</a:t>
            </a:r>
            <a:r>
              <a:rPr lang="zh-CN" altLang="en-US" sz="1400" dirty="0" smtClean="0"/>
              <a:t>的</a:t>
            </a:r>
          </a:p>
          <a:p>
            <a:pPr algn="l"/>
            <a:r>
              <a:rPr lang="en-US" altLang="zh-CN" sz="1400" dirty="0" smtClean="0"/>
              <a:t> 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（实际上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调优应该是以减少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的时间和系统停顿时间为目的而进行堆内存的各个区段的分配，以及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策略的调整）</a:t>
            </a:r>
          </a:p>
          <a:p>
            <a:pPr algn="l"/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8215370" cy="3296978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提升带来什么？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1.</a:t>
            </a:r>
            <a:r>
              <a:rPr lang="zh-CN" altLang="en-US" sz="1800" dirty="0" smtClean="0"/>
              <a:t>单台服务器资源的充分利用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2.QPS</a:t>
            </a:r>
            <a:r>
              <a:rPr lang="zh-CN" altLang="en-US" sz="1800" dirty="0" smtClean="0"/>
              <a:t>提升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倍，服务器资源减少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半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Detail </a:t>
            </a:r>
            <a:r>
              <a:rPr lang="zh-CN" altLang="en-US" sz="1800" dirty="0" smtClean="0"/>
              <a:t>现在有</a:t>
            </a:r>
            <a:r>
              <a:rPr lang="en-US" altLang="zh-CN" sz="1800" dirty="0" smtClean="0"/>
              <a:t>236</a:t>
            </a:r>
            <a:r>
              <a:rPr lang="zh-CN" altLang="en-US" sz="1800" dirty="0" smtClean="0"/>
              <a:t>台 </a:t>
            </a:r>
            <a:r>
              <a:rPr lang="en-US" altLang="zh-CN" sz="1800" dirty="0" err="1" smtClean="0"/>
              <a:t>ShopSystem</a:t>
            </a:r>
            <a:r>
              <a:rPr lang="en-US" altLang="zh-CN" sz="1800" dirty="0" smtClean="0"/>
              <a:t> 115</a:t>
            </a:r>
            <a:r>
              <a:rPr lang="zh-CN" altLang="en-US" sz="1800" dirty="0" smtClean="0"/>
              <a:t>台，</a:t>
            </a:r>
            <a:r>
              <a:rPr lang="en-US" altLang="zh-CN" sz="1800" dirty="0" smtClean="0"/>
              <a:t>QPS</a:t>
            </a:r>
            <a:r>
              <a:rPr lang="zh-CN" altLang="en-US" sz="1800" dirty="0" smtClean="0"/>
              <a:t>提升一倍，则</a:t>
            </a:r>
            <a:r>
              <a:rPr lang="en-US" altLang="zh-CN" sz="1800" dirty="0" smtClean="0"/>
              <a:t>Detail</a:t>
            </a:r>
            <a:r>
              <a:rPr lang="zh-CN" altLang="en-US" sz="1800" dirty="0" smtClean="0"/>
              <a:t>只要</a:t>
            </a:r>
            <a:r>
              <a:rPr lang="en-US" altLang="zh-CN" sz="1800" dirty="0" smtClean="0"/>
              <a:t>118</a:t>
            </a:r>
            <a:r>
              <a:rPr lang="zh-CN" altLang="en-US" sz="1800" dirty="0" smtClean="0"/>
              <a:t>台机器，</a:t>
            </a:r>
            <a:r>
              <a:rPr lang="en-US" altLang="zh-CN" sz="1800" dirty="0" err="1" smtClean="0"/>
              <a:t>ShopSystem</a:t>
            </a:r>
            <a:r>
              <a:rPr lang="zh-CN" altLang="en-US" sz="1800" dirty="0" smtClean="0"/>
              <a:t>只要</a:t>
            </a:r>
            <a:r>
              <a:rPr lang="en-US" altLang="zh-CN" sz="1800" dirty="0" smtClean="0"/>
              <a:t>58</a:t>
            </a:r>
            <a:r>
              <a:rPr lang="zh-CN" altLang="en-US" sz="1800" dirty="0" smtClean="0"/>
              <a:t>台机器，或者说未来咱们淘宝的流量增加了一倍，</a:t>
            </a:r>
            <a:r>
              <a:rPr lang="en-US" altLang="zh-CN" sz="1800" dirty="0" smtClean="0"/>
              <a:t>detail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shopsystem</a:t>
            </a:r>
            <a:r>
              <a:rPr lang="zh-CN" altLang="en-US" sz="1800" dirty="0" smtClean="0"/>
              <a:t>的机器数量可以保持不变。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RT</a:t>
            </a:r>
            <a:r>
              <a:rPr lang="zh-CN" altLang="en-US" sz="1800" dirty="0" smtClean="0"/>
              <a:t>提升带来什么？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1.</a:t>
            </a:r>
            <a:r>
              <a:rPr lang="zh-CN" altLang="en-US" sz="1800" dirty="0" smtClean="0"/>
              <a:t>提高响应速度，提升用户的体验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反过来也会提升</a:t>
            </a:r>
            <a:r>
              <a:rPr lang="en-US" altLang="zh-CN" sz="1800" dirty="0" smtClean="0"/>
              <a:t>QPS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堆内存的分配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1400" dirty="0" smtClean="0"/>
              <a:t>按照</a:t>
            </a:r>
            <a:r>
              <a:rPr lang="en-US" altLang="zh-CN" sz="1400" dirty="0" smtClean="0"/>
              <a:t>2G</a:t>
            </a:r>
            <a:r>
              <a:rPr lang="zh-CN" altLang="en-US" sz="1400" dirty="0" smtClean="0"/>
              <a:t>的堆内存配置，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区应该在</a:t>
            </a:r>
            <a:r>
              <a:rPr lang="en-US" altLang="zh-CN" sz="1400" dirty="0" smtClean="0"/>
              <a:t>500M</a:t>
            </a:r>
            <a:r>
              <a:rPr lang="zh-CN" altLang="en-US" sz="1400" dirty="0" smtClean="0"/>
              <a:t>左右，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区一般配置</a:t>
            </a:r>
            <a:r>
              <a:rPr lang="en-US" altLang="zh-CN" sz="1400" dirty="0" smtClean="0"/>
              <a:t>60M</a:t>
            </a:r>
            <a:r>
              <a:rPr lang="zh-CN" altLang="en-US" sz="1400" dirty="0" smtClean="0"/>
              <a:t>左右，由此参数来计算并发线程支持的数量，以及每个线程所需要申请的内存对象</a:t>
            </a:r>
          </a:p>
          <a:p>
            <a:pPr algn="l"/>
            <a:endParaRPr lang="zh-CN" altLang="en-US" sz="1400" dirty="0" smtClean="0"/>
          </a:p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最保险的公式</a:t>
            </a:r>
            <a:r>
              <a:rPr lang="zh-CN" altLang="en-US" sz="1400" dirty="0" smtClean="0"/>
              <a:t>：线程平均占用内存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  </a:t>
            </a:r>
            <a:r>
              <a:rPr lang="zh-CN" altLang="en-US" sz="1400" dirty="0" smtClean="0"/>
              <a:t>，  </a:t>
            </a:r>
            <a:r>
              <a:rPr lang="en-US" altLang="zh-CN" sz="1400" dirty="0" smtClean="0"/>
              <a:t>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=young/(6~8)  </a:t>
            </a:r>
            <a:r>
              <a:rPr lang="zh-CN" altLang="en-US" sz="1400" dirty="0" smtClean="0"/>
              <a:t>， </a:t>
            </a:r>
            <a:r>
              <a:rPr lang="en-US" altLang="zh-CN" sz="1400" dirty="0" smtClean="0"/>
              <a:t>young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堆总大小</a:t>
            </a:r>
            <a:r>
              <a:rPr lang="en-US" altLang="zh-CN" sz="1400" dirty="0" smtClean="0"/>
              <a:t>(-</a:t>
            </a:r>
            <a:r>
              <a:rPr lang="en-US" altLang="zh-CN" sz="1400" dirty="0" err="1" smtClean="0"/>
              <a:t>Xmx</a:t>
            </a:r>
            <a:r>
              <a:rPr lang="en-US" altLang="zh-CN" sz="1400" dirty="0" smtClean="0"/>
              <a:t>) / 4</a:t>
            </a:r>
          </a:p>
          <a:p>
            <a:pPr algn="l"/>
            <a:r>
              <a:rPr lang="zh-CN" altLang="en-US" sz="1400" dirty="0" smtClean="0">
                <a:solidFill>
                  <a:srgbClr val="FF0000"/>
                </a:solidFill>
              </a:rPr>
              <a:t>在这个公式下，理论上不会有对象被迁移到</a:t>
            </a:r>
            <a:r>
              <a:rPr lang="en-US" altLang="zh-CN" sz="1400" dirty="0" smtClean="0">
                <a:solidFill>
                  <a:srgbClr val="FF0000"/>
                </a:solidFill>
              </a:rPr>
              <a:t>Old</a:t>
            </a:r>
            <a:r>
              <a:rPr lang="zh-CN" altLang="en-US" sz="1400" dirty="0" smtClean="0">
                <a:solidFill>
                  <a:srgbClr val="FF0000"/>
                </a:solidFill>
              </a:rPr>
              <a:t>区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所以根据最保险公司可以得到结论：</a:t>
            </a:r>
          </a:p>
          <a:p>
            <a:pPr algn="l"/>
            <a:r>
              <a:rPr lang="zh-CN" altLang="en-US" sz="1400" dirty="0" smtClean="0"/>
              <a:t>如果要支持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个并发，则每个线程申请的对象平均内存占用不能超过</a:t>
            </a:r>
            <a:r>
              <a:rPr lang="en-US" altLang="zh-CN" sz="1400" dirty="0" smtClean="0"/>
              <a:t>60/60=1M</a:t>
            </a:r>
            <a:endParaRPr lang="zh-CN" altLang="en-US" sz="1400" dirty="0" smtClean="0"/>
          </a:p>
          <a:p>
            <a:pPr algn="l"/>
            <a:r>
              <a:rPr lang="zh-CN" altLang="en-US" sz="1400" dirty="0" smtClean="0"/>
              <a:t>如果要支持</a:t>
            </a:r>
            <a:r>
              <a:rPr lang="en-US" altLang="zh-CN" sz="1400" dirty="0" smtClean="0"/>
              <a:t>30</a:t>
            </a:r>
            <a:r>
              <a:rPr lang="zh-CN" altLang="en-US" sz="1400" dirty="0" smtClean="0"/>
              <a:t>个并发，则每个线程申请的对象平均内存占用不能超过</a:t>
            </a:r>
            <a:r>
              <a:rPr lang="en-US" altLang="zh-CN" sz="1400" dirty="0" smtClean="0"/>
              <a:t>60/30=2M</a:t>
            </a:r>
            <a:endParaRPr lang="zh-CN" altLang="en-US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并不一定要如此严格的执行这个标准：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、线程一般来说就算其还没有执行完成，但是也是有大部分临时对象是可以被回收的，只有少部生命周期比较长的临时对象才不能被回收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、实际情况是允许对象迁移到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区的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所以公式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zh-CN" altLang="en-US" sz="1400" dirty="0" smtClean="0"/>
              <a:t>可以再乘以一个系数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=(survivor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并发线程数量</a:t>
            </a:r>
            <a:r>
              <a:rPr lang="en-US" altLang="zh-CN" sz="1400" dirty="0" smtClean="0"/>
              <a:t>) * </a:t>
            </a:r>
            <a:r>
              <a:rPr lang="zh-CN" altLang="en-US" sz="1400" dirty="0" smtClean="0"/>
              <a:t>系数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实际情况还是通过不断增加用户进行性能压测，获取</a:t>
            </a:r>
            <a:r>
              <a:rPr lang="en-US" altLang="zh-CN" sz="1400" dirty="0" err="1" smtClean="0"/>
              <a:t>gc</a:t>
            </a:r>
            <a:r>
              <a:rPr lang="zh-CN" altLang="en-US" sz="1400" dirty="0" smtClean="0"/>
              <a:t>日志来分析内存分配回收是否合理为准。同时配以不断调整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的参数，达到最佳情况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每个请求占用多少内存计算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1400" dirty="0" smtClean="0"/>
              <a:t>根据：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的触发条件，当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区申请空间失败，则进行</a:t>
            </a:r>
            <a:r>
              <a:rPr lang="en-US" altLang="zh-CN" sz="1400" dirty="0" err="1" smtClean="0"/>
              <a:t>minorGC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、所有对象都在</a:t>
            </a:r>
            <a:r>
              <a:rPr lang="en-US" altLang="zh-CN" sz="1400" dirty="0" err="1" smtClean="0"/>
              <a:t>eden</a:t>
            </a:r>
            <a:r>
              <a:rPr lang="zh-CN" altLang="en-US" sz="1400" dirty="0" smtClean="0"/>
              <a:t>区创建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得出：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公式：每个请求占用的内存</a:t>
            </a:r>
            <a:r>
              <a:rPr lang="en-US" altLang="zh-CN" sz="1400" dirty="0" smtClean="0"/>
              <a:t>= Eden /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QPS * 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的平均间隔时间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秒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...</a:t>
            </a:r>
            <a:r>
              <a:rPr lang="zh-CN" altLang="en-US" sz="1400" dirty="0" smtClean="0"/>
              <a:t>计算方法：</a:t>
            </a:r>
            <a:br>
              <a:rPr lang="zh-CN" altLang="en-US" sz="1400" dirty="0" smtClean="0"/>
            </a:br>
            <a:r>
              <a:rPr lang="zh-CN" altLang="en-US" sz="1400" dirty="0" smtClean="0"/>
              <a:t>平均两次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间隔消耗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第二次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开始时占用的空间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第一次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zh-CN" altLang="en-US" sz="1400" dirty="0" smtClean="0"/>
              <a:t>时剩下的空间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的内存</a:t>
            </a:r>
            <a:r>
              <a:rPr lang="en-US" altLang="zh-CN" sz="1400" dirty="0" smtClean="0"/>
              <a:t>/(</a:t>
            </a:r>
            <a:r>
              <a:rPr lang="zh-CN" altLang="en-US" sz="1400" dirty="0" smtClean="0"/>
              <a:t>平均</a:t>
            </a:r>
            <a:r>
              <a:rPr lang="en-US" sz="1400" dirty="0" smtClean="0"/>
              <a:t>x</a:t>
            </a:r>
            <a:r>
              <a:rPr lang="zh-CN" altLang="en-US" sz="1400" dirty="0" smtClean="0"/>
              <a:t>秒触发一次</a:t>
            </a:r>
            <a:r>
              <a:rPr lang="en-US" sz="1400" dirty="0" smtClean="0"/>
              <a:t>minor </a:t>
            </a:r>
            <a:r>
              <a:rPr lang="en-US" sz="1400" dirty="0" err="1" smtClean="0"/>
              <a:t>gc</a:t>
            </a:r>
            <a:r>
              <a:rPr lang="en-US" sz="1400" dirty="0" smtClean="0"/>
              <a:t> * QPS)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smtClean="0"/>
              <a:t>Detail</a:t>
            </a:r>
            <a:r>
              <a:rPr lang="zh-CN" altLang="en-US" sz="1400" dirty="0" smtClean="0"/>
              <a:t> 的</a:t>
            </a:r>
            <a:r>
              <a:rPr lang="en-US" altLang="zh-CN" sz="1400" dirty="0" smtClean="0"/>
              <a:t>GC.log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2010-08-18T14:48:42.637+0800: 767442.589: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504824K-&gt;1526K(507904K)] 981442K-&gt;478201K(1671168K), 0.0231660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</a:t>
            </a:r>
          </a:p>
          <a:p>
            <a:pPr algn="l"/>
            <a:r>
              <a:rPr lang="en-US" altLang="zh-CN" sz="1400" dirty="0" smtClean="0"/>
              <a:t>2010-08-18T14:48:46.751+0800: 767446.704: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504644K-&gt;3330K(507072K)] 981319K-&gt;480109K(1670336K), 0.0120540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/>
            <a:r>
              <a:rPr lang="en-US" altLang="zh-CN" sz="1400" dirty="0" smtClean="0"/>
              <a:t> </a:t>
            </a:r>
            <a:endParaRPr lang="zh-CN" altLang="en-US" sz="14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2924944"/>
            <a:ext cx="66960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Gc.log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1400" dirty="0" smtClean="0"/>
              <a:t>根据：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 的</a:t>
            </a:r>
            <a:r>
              <a:rPr lang="en-US" altLang="zh-CN" sz="1400" dirty="0" smtClean="0"/>
              <a:t>GC.log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2010-08-18T14:48:42.637+0800: 767442.589: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504824K-&gt;1526K(507904K)] 981442K-&gt;478201K(1671168K), 0.0231660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real=0.03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/>
            <a:endParaRPr lang="en-US" altLang="zh-CN" sz="1200" b="1" dirty="0" smtClean="0"/>
          </a:p>
          <a:p>
            <a:pPr algn="l"/>
            <a:r>
              <a:rPr lang="zh-CN" altLang="en-US" sz="1200" b="1" dirty="0" smtClean="0"/>
              <a:t>时间：</a:t>
            </a:r>
            <a:r>
              <a:rPr lang="en-US" altLang="zh-CN" sz="1200" b="1" dirty="0" smtClean="0"/>
              <a:t>14:48:42  </a:t>
            </a:r>
          </a:p>
          <a:p>
            <a:pPr algn="l"/>
            <a:r>
              <a:rPr lang="en-US" altLang="zh-CN" sz="1200" b="1" dirty="0" smtClean="0"/>
              <a:t>young</a:t>
            </a:r>
            <a:r>
              <a:rPr lang="zh-CN" altLang="en-US" sz="1200" b="1" dirty="0" smtClean="0"/>
              <a:t>区从</a:t>
            </a:r>
            <a:r>
              <a:rPr lang="en-US" altLang="zh-CN" sz="1200" b="1" dirty="0" smtClean="0"/>
              <a:t>504824K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1526K 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503298K</a:t>
            </a:r>
          </a:p>
          <a:p>
            <a:pPr algn="l"/>
            <a:r>
              <a:rPr lang="zh-CN" altLang="en-US" sz="1200" b="1" dirty="0" smtClean="0"/>
              <a:t>整个堆   从</a:t>
            </a:r>
            <a:r>
              <a:rPr lang="en-US" altLang="zh-CN" sz="1200" b="1" dirty="0" smtClean="0"/>
              <a:t>981442K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478201K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503241K</a:t>
            </a:r>
          </a:p>
          <a:p>
            <a:pPr algn="l"/>
            <a:r>
              <a:rPr lang="zh-CN" altLang="en-US" sz="1200" b="1" dirty="0" smtClean="0"/>
              <a:t>差额</a:t>
            </a:r>
            <a:r>
              <a:rPr lang="en-US" altLang="zh-CN" sz="1200" b="1" dirty="0" smtClean="0"/>
              <a:t>503298K  - 503241K = 57K </a:t>
            </a:r>
          </a:p>
          <a:p>
            <a:pPr algn="l"/>
            <a:r>
              <a:rPr lang="zh-CN" altLang="en-US" sz="1200" b="1" dirty="0" smtClean="0"/>
              <a:t>进入</a:t>
            </a:r>
            <a:r>
              <a:rPr lang="en-US" altLang="zh-CN" sz="1200" b="1" dirty="0" smtClean="0"/>
              <a:t>Old</a:t>
            </a:r>
            <a:r>
              <a:rPr lang="zh-CN" altLang="en-US" sz="1200" b="1" dirty="0" smtClean="0"/>
              <a:t>区 </a:t>
            </a:r>
            <a:r>
              <a:rPr lang="en-US" altLang="zh-CN" sz="1200" b="1" dirty="0" smtClean="0"/>
              <a:t>57K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smtClean="0"/>
              <a:t>2010-08-18T14:48:47.551+0800: 767446.704: [GC [</a:t>
            </a:r>
            <a:r>
              <a:rPr lang="en-US" altLang="zh-CN" sz="1400" dirty="0" err="1" smtClean="0"/>
              <a:t>PSYoungGen</a:t>
            </a:r>
            <a:r>
              <a:rPr lang="en-US" altLang="zh-CN" sz="1400" dirty="0" smtClean="0"/>
              <a:t>: 504644K-&gt;3330K(507072K)] 981319K-&gt;480109K(1670336K), 0.0120540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[Times: user=0.01 sys=0.00, real=0.01 </a:t>
            </a:r>
            <a:r>
              <a:rPr lang="en-US" altLang="zh-CN" sz="1400" dirty="0" err="1" smtClean="0"/>
              <a:t>secs</a:t>
            </a:r>
            <a:r>
              <a:rPr lang="en-US" altLang="zh-CN" sz="1400" dirty="0" smtClean="0"/>
              <a:t>] </a:t>
            </a:r>
          </a:p>
          <a:p>
            <a:pPr algn="l"/>
            <a:r>
              <a:rPr lang="zh-CN" altLang="en-US" sz="1200" b="1" dirty="0" smtClean="0"/>
              <a:t>时间：</a:t>
            </a:r>
            <a:r>
              <a:rPr lang="en-US" altLang="zh-CN" sz="1200" b="1" dirty="0" smtClean="0"/>
              <a:t>14:48:47 </a:t>
            </a:r>
          </a:p>
          <a:p>
            <a:pPr algn="l"/>
            <a:r>
              <a:rPr lang="en-US" altLang="zh-CN" sz="1200" b="1" dirty="0" smtClean="0"/>
              <a:t>young</a:t>
            </a:r>
            <a:r>
              <a:rPr lang="zh-CN" altLang="en-US" sz="1200" b="1" dirty="0" smtClean="0"/>
              <a:t>区从</a:t>
            </a:r>
            <a:r>
              <a:rPr lang="en-US" altLang="zh-CN" sz="1200" b="1" dirty="0" smtClean="0"/>
              <a:t>504644K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3330K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501314K</a:t>
            </a:r>
          </a:p>
          <a:p>
            <a:pPr algn="l"/>
            <a:r>
              <a:rPr lang="zh-CN" altLang="en-US" sz="1200" b="1" dirty="0" smtClean="0"/>
              <a:t>整个堆   从</a:t>
            </a:r>
            <a:r>
              <a:rPr lang="en-US" altLang="zh-CN" sz="1200" b="1" dirty="0" smtClean="0"/>
              <a:t>981319K</a:t>
            </a:r>
            <a:r>
              <a:rPr lang="zh-CN" altLang="en-US" sz="1200" b="1" dirty="0" smtClean="0"/>
              <a:t>减少到</a:t>
            </a:r>
            <a:r>
              <a:rPr lang="en-US" altLang="zh-CN" sz="1200" b="1" dirty="0" smtClean="0"/>
              <a:t>480109K</a:t>
            </a:r>
            <a:r>
              <a:rPr lang="zh-CN" altLang="en-US" sz="1200" b="1" dirty="0" smtClean="0"/>
              <a:t>，减少了</a:t>
            </a:r>
            <a:r>
              <a:rPr lang="en-US" altLang="zh-CN" sz="1200" b="1" dirty="0" smtClean="0"/>
              <a:t>501210K </a:t>
            </a:r>
          </a:p>
          <a:p>
            <a:pPr algn="l"/>
            <a:r>
              <a:rPr lang="zh-CN" altLang="en-US" sz="1200" b="1" dirty="0" smtClean="0"/>
              <a:t>差额</a:t>
            </a:r>
            <a:r>
              <a:rPr lang="en-US" altLang="zh-CN" sz="1200" b="1" dirty="0" smtClean="0"/>
              <a:t>501314K - 501210K = 104K </a:t>
            </a:r>
          </a:p>
          <a:p>
            <a:pPr algn="l"/>
            <a:r>
              <a:rPr lang="zh-CN" altLang="en-US" sz="1200" b="1" dirty="0" smtClean="0"/>
              <a:t>进入</a:t>
            </a:r>
            <a:r>
              <a:rPr lang="en-US" altLang="zh-CN" sz="1200" b="1" dirty="0" smtClean="0"/>
              <a:t>Old</a:t>
            </a:r>
            <a:r>
              <a:rPr lang="zh-CN" altLang="en-US" sz="1200" b="1" dirty="0" smtClean="0"/>
              <a:t>区 </a:t>
            </a:r>
            <a:r>
              <a:rPr lang="en-US" altLang="zh-CN" sz="1200" b="1" dirty="0" smtClean="0"/>
              <a:t>104K </a:t>
            </a:r>
          </a:p>
          <a:p>
            <a:pPr algn="l"/>
            <a:endParaRPr lang="en-US" altLang="zh-CN" sz="1400" dirty="0" smtClean="0"/>
          </a:p>
          <a:p>
            <a:pPr algn="l"/>
            <a:r>
              <a:rPr lang="zh-CN" altLang="en-US" sz="1400" dirty="0" smtClean="0"/>
              <a:t>两次</a:t>
            </a:r>
            <a:r>
              <a:rPr lang="en-US" altLang="zh-CN" sz="1400" dirty="0" smtClean="0"/>
              <a:t>GC</a:t>
            </a:r>
            <a:r>
              <a:rPr lang="zh-CN" altLang="en-US" sz="1400" dirty="0" smtClean="0"/>
              <a:t>时间差为</a:t>
            </a:r>
            <a:r>
              <a:rPr lang="en-US" altLang="zh-CN" sz="1400" dirty="0" smtClean="0"/>
              <a:t>5s</a:t>
            </a:r>
          </a:p>
          <a:p>
            <a:pPr algn="l"/>
            <a:r>
              <a:rPr lang="zh-CN" altLang="en-US" sz="1400" dirty="0" smtClean="0"/>
              <a:t>每个</a:t>
            </a:r>
            <a:r>
              <a:rPr lang="en-US" altLang="zh-CN" sz="1400" dirty="0" smtClean="0"/>
              <a:t>5s </a:t>
            </a:r>
            <a:r>
              <a:rPr lang="zh-CN" altLang="en-US" sz="1400" dirty="0" smtClean="0"/>
              <a:t>有大约</a:t>
            </a:r>
            <a:r>
              <a:rPr lang="en-US" altLang="zh-CN" sz="1400" dirty="0" smtClean="0"/>
              <a:t>104K </a:t>
            </a:r>
            <a:r>
              <a:rPr lang="zh-CN" altLang="en-US" sz="1400" dirty="0" smtClean="0"/>
              <a:t>进入</a:t>
            </a:r>
            <a:r>
              <a:rPr lang="en-US" altLang="zh-CN" sz="1400" dirty="0" smtClean="0"/>
              <a:t>o</a:t>
            </a:r>
            <a:r>
              <a:rPr lang="en-US" altLang="zh-CN" sz="1400" dirty="0" smtClean="0">
                <a:sym typeface="Wingdings" pitchFamily="2" charset="2"/>
              </a:rPr>
              <a:t>ld </a:t>
            </a:r>
            <a:r>
              <a:rPr lang="zh-CN" altLang="en-US" sz="1400" dirty="0" smtClean="0">
                <a:sym typeface="Wingdings" pitchFamily="2" charset="2"/>
              </a:rPr>
              <a:t>区 ，</a:t>
            </a:r>
            <a:r>
              <a:rPr lang="en-US" altLang="zh-CN" sz="1400" dirty="0" smtClean="0">
                <a:sym typeface="Wingdings" pitchFamily="2" charset="2"/>
              </a:rPr>
              <a:t>1</a:t>
            </a:r>
            <a:r>
              <a:rPr lang="zh-CN" altLang="en-US" sz="1400" dirty="0" smtClean="0">
                <a:sym typeface="Wingdings" pitchFamily="2" charset="2"/>
              </a:rPr>
              <a:t>小时</a:t>
            </a:r>
            <a:r>
              <a:rPr lang="en-US" altLang="zh-CN" sz="1400" dirty="0" smtClean="0">
                <a:sym typeface="Wingdings" pitchFamily="2" charset="2"/>
              </a:rPr>
              <a:t>Old</a:t>
            </a:r>
            <a:r>
              <a:rPr lang="zh-CN" altLang="en-US" sz="1400" dirty="0" smtClean="0">
                <a:sym typeface="Wingdings" pitchFamily="2" charset="2"/>
              </a:rPr>
              <a:t>区产生 </a:t>
            </a:r>
            <a:r>
              <a:rPr lang="en-US" altLang="zh-CN" sz="1400" dirty="0" smtClean="0">
                <a:sym typeface="Wingdings" pitchFamily="2" charset="2"/>
              </a:rPr>
              <a:t>60/5 * 104  * 60 /1024= 73.125M</a:t>
            </a:r>
            <a:r>
              <a:rPr lang="zh-CN" altLang="en-US" sz="1400" dirty="0" smtClean="0">
                <a:sym typeface="Wingdings" pitchFamily="2" charset="2"/>
              </a:rPr>
              <a:t>，</a:t>
            </a:r>
            <a:r>
              <a:rPr lang="zh-CN" altLang="en-US" sz="1400" dirty="0" smtClean="0">
                <a:solidFill>
                  <a:srgbClr val="FF0000"/>
                </a:solidFill>
                <a:sym typeface="Wingdings" pitchFamily="2" charset="2"/>
              </a:rPr>
              <a:t>正常</a:t>
            </a:r>
            <a:endParaRPr lang="zh-CN" altLang="en-US" sz="1400" dirty="0" smtClean="0">
              <a:solidFill>
                <a:srgbClr val="FF0000"/>
              </a:solidFill>
            </a:endParaRPr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内存优化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位系统</a:t>
            </a:r>
            <a:r>
              <a:rPr lang="en-US" altLang="zh-CN" sz="1400" dirty="0" err="1" smtClean="0"/>
              <a:t>jvm</a:t>
            </a:r>
            <a:r>
              <a:rPr lang="en-US" altLang="zh-CN" sz="1400" dirty="0" smtClean="0"/>
              <a:t> cache</a:t>
            </a:r>
            <a:r>
              <a:rPr lang="zh-CN" altLang="en-US" sz="1400" dirty="0" smtClean="0"/>
              <a:t>控制在</a:t>
            </a:r>
            <a:r>
              <a:rPr lang="en-US" altLang="zh-CN" sz="1400" dirty="0" smtClean="0"/>
              <a:t>400M</a:t>
            </a:r>
            <a:r>
              <a:rPr lang="zh-CN" altLang="en-US" sz="1400" dirty="0" smtClean="0"/>
              <a:t>以下，</a:t>
            </a:r>
            <a:r>
              <a:rPr lang="en-US" altLang="zh-CN" sz="1400" dirty="0" smtClean="0"/>
              <a:t>Old</a:t>
            </a:r>
            <a:r>
              <a:rPr lang="zh-CN" altLang="en-US" sz="1400" dirty="0" smtClean="0"/>
              <a:t>区按</a:t>
            </a:r>
            <a:r>
              <a:rPr lang="en-US" altLang="zh-CN" sz="1400" dirty="0" smtClean="0"/>
              <a:t>1G</a:t>
            </a:r>
            <a:r>
              <a:rPr lang="zh-CN" altLang="en-US" sz="1400" dirty="0" smtClean="0"/>
              <a:t>计算，则保留</a:t>
            </a:r>
            <a:r>
              <a:rPr lang="en-US" altLang="zh-CN" sz="1400" dirty="0" smtClean="0"/>
              <a:t>600M</a:t>
            </a:r>
            <a:r>
              <a:rPr lang="zh-CN" altLang="en-US" sz="1400" dirty="0" smtClean="0"/>
              <a:t>的空闲空间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如果超出则考虑使用一些技术进行优化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1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mmap</a:t>
            </a:r>
            <a:r>
              <a:rPr lang="zh-CN" altLang="en-US" sz="1400" dirty="0" smtClean="0"/>
              <a:t>机制，直接使用</a:t>
            </a:r>
            <a:r>
              <a:rPr lang="en-US" altLang="zh-CN" sz="1400" dirty="0" err="1" smtClean="0"/>
              <a:t>os</a:t>
            </a:r>
            <a:r>
              <a:rPr lang="zh-CN" altLang="en-US" sz="1400" dirty="0" smtClean="0"/>
              <a:t>内存来代替</a:t>
            </a:r>
            <a:r>
              <a:rPr lang="en-US" altLang="zh-CN" sz="1400" dirty="0" err="1" smtClean="0"/>
              <a:t>jvm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的堆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90%</a:t>
            </a:r>
            <a:r>
              <a:rPr lang="zh-CN" altLang="en-US" sz="1400" dirty="0" smtClean="0"/>
              <a:t>经常被使用的进行</a:t>
            </a:r>
            <a:r>
              <a:rPr lang="en-US" altLang="zh-CN" sz="1400" dirty="0" smtClean="0"/>
              <a:t>cache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10%</a:t>
            </a:r>
            <a:r>
              <a:rPr lang="zh-CN" altLang="en-US" sz="1400" dirty="0" smtClean="0"/>
              <a:t>不经常使用的进行文件化</a:t>
            </a:r>
            <a:r>
              <a:rPr lang="en-US" altLang="zh-CN" sz="1400" dirty="0" smtClean="0"/>
              <a:t>  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forest</a:t>
            </a:r>
            <a:r>
              <a:rPr lang="zh-CN" altLang="en-US" sz="1400" dirty="0" smtClean="0"/>
              <a:t>案例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         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jvm</a:t>
            </a:r>
            <a:r>
              <a:rPr lang="zh-CN" altLang="en-US" sz="1400" dirty="0" smtClean="0"/>
              <a:t>堆对象被直接迁移到</a:t>
            </a:r>
            <a:r>
              <a:rPr lang="en-US" altLang="zh-CN" sz="1400" dirty="0" smtClean="0"/>
              <a:t>OS</a:t>
            </a:r>
            <a:r>
              <a:rPr lang="zh-CN" altLang="en-US" sz="1400" dirty="0" smtClean="0"/>
              <a:t>内存区（风险）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2</a:t>
            </a:r>
            <a:r>
              <a:rPr lang="zh-CN" altLang="en-US" sz="1400" dirty="0" smtClean="0"/>
              <a:t>、减少每次请求的内存占用</a:t>
            </a:r>
            <a:r>
              <a:rPr lang="en-US" altLang="zh-CN" sz="1400" dirty="0" smtClean="0"/>
              <a:t>(</a:t>
            </a:r>
            <a:r>
              <a:rPr lang="zh-CN" altLang="en-US" sz="1400" b="1" dirty="0" smtClean="0"/>
              <a:t>很重要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en-US" altLang="zh-CN" sz="1400" dirty="0" smtClean="0"/>
              <a:t>      </a:t>
            </a:r>
            <a:r>
              <a:rPr lang="zh-CN" altLang="en-US" sz="1400" dirty="0" smtClean="0"/>
              <a:t>缩短对象的生命周期，减少线程生命周期的对象创建，大量使用局部对象，对象从创建到释放的时间尽可能短，适时使用内存回收优化的对象释放方式，如及时将对象的引用设置为</a:t>
            </a:r>
            <a:r>
              <a:rPr lang="en-US" altLang="zh-CN" sz="1400" dirty="0" smtClean="0"/>
              <a:t>null</a:t>
            </a:r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、尽量减少线程请求生命周期里的对象的数量</a:t>
            </a:r>
          </a:p>
          <a:p>
            <a:pPr lvl="1" algn="l"/>
            <a:r>
              <a:rPr lang="zh-CN" altLang="en-US" sz="1000" dirty="0" smtClean="0"/>
              <a:t>如：</a:t>
            </a:r>
            <a:r>
              <a:rPr lang="en-US" altLang="zh-CN" sz="1000" dirty="0" err="1" smtClean="0"/>
              <a:t>request.setAttribute</a:t>
            </a:r>
            <a:r>
              <a:rPr lang="en-US" altLang="zh-CN" sz="1000" dirty="0" smtClean="0"/>
              <a:t>("</a:t>
            </a:r>
            <a:r>
              <a:rPr lang="en-US" altLang="zh-CN" sz="1000" dirty="0" err="1" smtClean="0"/>
              <a:t>a",new</a:t>
            </a:r>
            <a:r>
              <a:rPr lang="en-US" altLang="zh-CN" sz="1000" dirty="0" smtClean="0"/>
              <a:t> XXX());</a:t>
            </a:r>
            <a:endParaRPr lang="zh-CN" altLang="en-US" sz="1000" dirty="0" smtClean="0"/>
          </a:p>
          <a:p>
            <a:pPr lvl="1" algn="l"/>
            <a:r>
              <a:rPr lang="zh-CN" altLang="en-US" sz="1000" dirty="0" smtClean="0"/>
              <a:t>还有一些</a:t>
            </a:r>
            <a:r>
              <a:rPr lang="en-US" altLang="zh-CN" sz="1000" dirty="0" smtClean="0"/>
              <a:t>web</a:t>
            </a:r>
            <a:r>
              <a:rPr lang="zh-CN" altLang="en-US" sz="1000" dirty="0" smtClean="0"/>
              <a:t>框架本身的上下文</a:t>
            </a:r>
            <a:r>
              <a:rPr lang="en-US" altLang="zh-CN" sz="1000" dirty="0" smtClean="0"/>
              <a:t>Map</a:t>
            </a:r>
            <a:r>
              <a:rPr lang="zh-CN" altLang="en-US" sz="1000" dirty="0" smtClean="0"/>
              <a:t>，尽量不要放入大数据量的对象</a:t>
            </a:r>
          </a:p>
          <a:p>
            <a:pPr algn="l">
              <a:buFont typeface="Wingdings" pitchFamily="2" charset="2"/>
              <a:buChar char="ü"/>
            </a:pPr>
            <a:endParaRPr lang="zh-CN" altLang="en-US" sz="14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、对象创建到可回收的时间要尽可能短</a:t>
            </a:r>
          </a:p>
          <a:p>
            <a:pPr lvl="1" algn="l"/>
            <a:r>
              <a:rPr lang="en-US" altLang="zh-CN" sz="1000" dirty="0" smtClean="0"/>
              <a:t>//</a:t>
            </a:r>
            <a:r>
              <a:rPr lang="zh-CN" altLang="en-US" sz="1000" dirty="0" smtClean="0"/>
              <a:t>大内存数据</a:t>
            </a:r>
          </a:p>
          <a:p>
            <a:pPr lvl="1" algn="l"/>
            <a:r>
              <a:rPr lang="en-US" altLang="zh-CN" sz="1000" dirty="0" smtClean="0"/>
              <a:t>1. Object xxx = new XXX();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// </a:t>
            </a:r>
            <a:r>
              <a:rPr lang="zh-CN" altLang="en-US" sz="1000" dirty="0" smtClean="0"/>
              <a:t>执行消耗时间的工作，包括线程等待或者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消耗</a:t>
            </a:r>
          </a:p>
          <a:p>
            <a:pPr lvl="1" algn="l"/>
            <a:r>
              <a:rPr lang="en-US" altLang="zh-CN" sz="1000" dirty="0" smtClean="0"/>
              <a:t>2. Object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method.invoke</a:t>
            </a:r>
            <a:r>
              <a:rPr lang="en-US" altLang="zh-CN" sz="1000" dirty="0" smtClean="0"/>
              <a:t>();//</a:t>
            </a:r>
            <a:r>
              <a:rPr lang="zh-CN" altLang="en-US" sz="1000" dirty="0" smtClean="0"/>
              <a:t>耗时</a:t>
            </a:r>
            <a:r>
              <a:rPr lang="en-US" altLang="zh-CN" sz="1000" dirty="0" smtClean="0"/>
              <a:t>10ms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3.zzz =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+ xxx;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4.xxx=null;</a:t>
            </a:r>
            <a:endParaRPr lang="zh-CN" altLang="en-US" sz="1000" dirty="0" smtClean="0"/>
          </a:p>
          <a:p>
            <a:pPr lvl="1" algn="l"/>
            <a:r>
              <a:rPr lang="zh-CN" altLang="en-US" sz="1000" dirty="0" smtClean="0"/>
              <a:t>可以修改成：</a:t>
            </a:r>
          </a:p>
          <a:p>
            <a:pPr lvl="1" algn="l"/>
            <a:r>
              <a:rPr lang="en-US" altLang="zh-CN" sz="1000" dirty="0" smtClean="0"/>
              <a:t>// </a:t>
            </a:r>
            <a:r>
              <a:rPr lang="zh-CN" altLang="en-US" sz="1000" dirty="0" smtClean="0"/>
              <a:t>执行消耗时间的工作，包括线程等待或者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消耗</a:t>
            </a:r>
          </a:p>
          <a:p>
            <a:pPr lvl="1" algn="l"/>
            <a:r>
              <a:rPr lang="en-US" altLang="zh-CN" sz="1000" dirty="0" smtClean="0"/>
              <a:t>1. Object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method.invoke</a:t>
            </a:r>
            <a:r>
              <a:rPr lang="en-US" altLang="zh-CN" sz="1000" dirty="0" smtClean="0"/>
              <a:t>();//</a:t>
            </a:r>
            <a:r>
              <a:rPr lang="zh-CN" altLang="en-US" sz="1000" dirty="0" smtClean="0"/>
              <a:t>耗时</a:t>
            </a:r>
            <a:r>
              <a:rPr lang="en-US" altLang="zh-CN" sz="1000" dirty="0" smtClean="0"/>
              <a:t>10ms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//</a:t>
            </a:r>
            <a:r>
              <a:rPr lang="zh-CN" altLang="en-US" sz="1000" dirty="0" smtClean="0"/>
              <a:t>大内存数据</a:t>
            </a:r>
          </a:p>
          <a:p>
            <a:pPr lvl="1" algn="l"/>
            <a:r>
              <a:rPr lang="en-US" altLang="zh-CN" sz="1000" dirty="0" smtClean="0"/>
              <a:t>2. Object xxx = new XXX();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3. </a:t>
            </a:r>
            <a:r>
              <a:rPr lang="en-US" altLang="zh-CN" sz="1000" dirty="0" err="1" smtClean="0"/>
              <a:t>zzz</a:t>
            </a:r>
            <a:r>
              <a:rPr lang="en-US" altLang="zh-CN" sz="1000" dirty="0" smtClean="0"/>
              <a:t> = </a:t>
            </a:r>
            <a:r>
              <a:rPr lang="en-US" altLang="zh-CN" sz="1000" dirty="0" err="1" smtClean="0"/>
              <a:t>yyy</a:t>
            </a:r>
            <a:r>
              <a:rPr lang="en-US" altLang="zh-CN" sz="1000" dirty="0" smtClean="0"/>
              <a:t> + xxx;</a:t>
            </a:r>
            <a:endParaRPr lang="zh-CN" altLang="en-US" sz="1000" dirty="0" smtClean="0"/>
          </a:p>
          <a:p>
            <a:pPr lvl="1" algn="l"/>
            <a:r>
              <a:rPr lang="en-US" altLang="zh-CN" sz="1000" dirty="0" smtClean="0"/>
              <a:t>4. xxx= null;</a:t>
            </a:r>
            <a:endParaRPr lang="zh-CN" altLang="en-US" sz="10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、其他如全局对象，静态对象的数据量要进行控制，不过这种相对比较容易通过压力测试发现问题</a:t>
            </a:r>
            <a:endParaRPr lang="en-US" altLang="zh-CN" sz="1400" dirty="0" smtClean="0"/>
          </a:p>
          <a:p>
            <a:pPr algn="l">
              <a:buFont typeface="Wingdings" pitchFamily="2" charset="2"/>
              <a:buChar char="ü"/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、对于通过网络或者其他第三方获取的数据值，要保持怀疑态度，比如搜索引擎返回的搜索字段的个数，理论上是一个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以内的值，但是有可能会得到一个你无法想象的值。</a:t>
            </a:r>
          </a:p>
          <a:p>
            <a:pPr algn="l"/>
            <a:endParaRPr lang="en-US" altLang="zh-CN" sz="1200" b="1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  <p:sp>
        <p:nvSpPr>
          <p:cNvPr id="4" name="矩形 3"/>
          <p:cNvSpPr/>
          <p:nvPr/>
        </p:nvSpPr>
        <p:spPr>
          <a:xfrm>
            <a:off x="4644008" y="3861048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创建</a:t>
            </a:r>
            <a:r>
              <a:rPr lang="en-US" altLang="zh-CN" sz="1200" dirty="0" smtClean="0">
                <a:solidFill>
                  <a:schemeClr val="dk1"/>
                </a:solidFill>
              </a:rPr>
              <a:t> 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99992" y="4293096"/>
            <a:ext cx="1152128" cy="144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Method.invoke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4644008" y="4725144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使用</a:t>
            </a:r>
            <a:r>
              <a:rPr lang="en-US" altLang="zh-CN" sz="1200" dirty="0" smtClean="0">
                <a:solidFill>
                  <a:schemeClr val="dk1"/>
                </a:solidFill>
              </a:rPr>
              <a:t>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 rot="5400000">
            <a:off x="4968044" y="3753036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</p:cNvCxnSpPr>
          <p:nvPr/>
        </p:nvCxnSpPr>
        <p:spPr>
          <a:xfrm rot="5400000">
            <a:off x="4932040" y="414908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5400000">
            <a:off x="4932834" y="458033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156176" y="4293096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创建</a:t>
            </a:r>
            <a:r>
              <a:rPr lang="en-US" altLang="zh-CN" sz="1200" dirty="0" smtClean="0">
                <a:solidFill>
                  <a:schemeClr val="dk1"/>
                </a:solidFill>
              </a:rPr>
              <a:t> 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2160" y="3861048"/>
            <a:ext cx="1152128" cy="144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Method.invoke</a:t>
            </a:r>
            <a:endParaRPr lang="zh-CN" altLang="en-US" sz="1200" dirty="0" smtClean="0"/>
          </a:p>
        </p:txBody>
      </p:sp>
      <p:sp>
        <p:nvSpPr>
          <p:cNvPr id="17" name="矩形 16"/>
          <p:cNvSpPr/>
          <p:nvPr/>
        </p:nvSpPr>
        <p:spPr>
          <a:xfrm>
            <a:off x="6156176" y="4725144"/>
            <a:ext cx="864096" cy="14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dk1"/>
                </a:solidFill>
              </a:rPr>
              <a:t>使用</a:t>
            </a:r>
            <a:r>
              <a:rPr lang="en-US" altLang="zh-CN" sz="1200" dirty="0" smtClean="0">
                <a:solidFill>
                  <a:schemeClr val="dk1"/>
                </a:solidFill>
              </a:rPr>
              <a:t>xxx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5400000">
            <a:off x="6445002" y="3716238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6445002" y="4580334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6445002" y="4148286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</p:cNvCxnSpPr>
          <p:nvPr/>
        </p:nvCxnSpPr>
        <p:spPr>
          <a:xfrm>
            <a:off x="5652120" y="4365104"/>
            <a:ext cx="2304256" cy="720080"/>
          </a:xfrm>
          <a:prstGeom prst="bentConnector3">
            <a:avLst>
              <a:gd name="adj1" fmla="val 11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24328" y="4975076"/>
            <a:ext cx="1224136" cy="2160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此时</a:t>
            </a:r>
            <a:r>
              <a:rPr lang="en-US" altLang="zh-CN" sz="1200" dirty="0" err="1" smtClean="0"/>
              <a:t>minorGC</a:t>
            </a:r>
            <a:endParaRPr lang="zh-CN" altLang="en-US" sz="1200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要点回顾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80800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sz="1400" dirty="0" smtClean="0"/>
              <a:t>1</a:t>
            </a:r>
            <a:r>
              <a:rPr lang="zh-CN" altLang="en-US" sz="1400" dirty="0" smtClean="0"/>
              <a:t>、找到优化的方向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提升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还是提升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，这两者的优化思路截然不同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的提升，</a:t>
            </a:r>
            <a:r>
              <a:rPr lang="en-US" altLang="zh-CN" sz="1400" dirty="0" smtClean="0"/>
              <a:t>RT</a:t>
            </a:r>
            <a:r>
              <a:rPr lang="zh-CN" altLang="en-US" sz="1400" dirty="0" smtClean="0"/>
              <a:t>的提升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我们知道了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的优化必须针对瓶颈进行优化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目前我们的系统瓶颈基本上都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应该</a:t>
            </a:r>
            <a:r>
              <a:rPr lang="zh-CN" altLang="en-US" sz="1400" dirty="0" smtClean="0"/>
              <a:t>是</a:t>
            </a:r>
            <a:r>
              <a:rPr lang="en-US" altLang="zh-CN" sz="1400" dirty="0" smtClean="0"/>
              <a:t>CPU)</a:t>
            </a:r>
            <a:r>
              <a:rPr lang="zh-CN" altLang="en-US" sz="1400" dirty="0" smtClean="0"/>
              <a:t>，而响应时间缩短更多依赖减少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，减少线程等待，减少线程数量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公式：平均响应时间</a:t>
            </a:r>
            <a:r>
              <a:rPr lang="en-US" altLang="zh-CN" sz="1400" dirty="0" smtClean="0"/>
              <a:t> = </a:t>
            </a:r>
            <a:r>
              <a:rPr lang="zh-CN" altLang="en-US" sz="1400" dirty="0" smtClean="0"/>
              <a:t>（并发线程数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最佳线程数） </a:t>
            </a:r>
            <a:r>
              <a:rPr lang="en-US" altLang="zh-CN" sz="1400" dirty="0" smtClean="0"/>
              <a:t>*  </a:t>
            </a:r>
            <a:r>
              <a:rPr lang="zh-CN" altLang="en-US" sz="1400" dirty="0" smtClean="0"/>
              <a:t>最佳线程数的响应时间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3</a:t>
            </a:r>
            <a:r>
              <a:rPr lang="zh-CN" altLang="en-US" sz="1400" dirty="0" smtClean="0"/>
              <a:t>、最佳线程数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公式：最佳线程数量</a:t>
            </a:r>
            <a:r>
              <a:rPr lang="en-US" altLang="zh-CN" sz="1400" dirty="0" smtClean="0"/>
              <a:t>=((</a:t>
            </a:r>
            <a:r>
              <a:rPr lang="zh-CN" altLang="en-US" sz="1400" dirty="0" smtClean="0"/>
              <a:t>线程等待时间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)/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 * 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数量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4</a:t>
            </a:r>
            <a:r>
              <a:rPr lang="zh-CN" altLang="en-US" sz="1400" dirty="0" smtClean="0"/>
              <a:t>、线程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线程是一种有限资源，何时需要关心线程本身的开销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>5</a:t>
            </a:r>
            <a:r>
              <a:rPr lang="zh-CN" altLang="en-US" sz="1400" dirty="0" smtClean="0"/>
              <a:t>、服务器需要同时处理大量的连接请求，并且服务器本身依赖其他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资源，依赖的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资源的响应时间远远超过服务器的计算时间，并且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的响应时间可能变化很大</a:t>
            </a:r>
          </a:p>
          <a:p>
            <a:pPr algn="l"/>
            <a:r>
              <a:rPr lang="zh-CN" altLang="en-US" sz="1400" dirty="0" smtClean="0"/>
              <a:t>典型：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服务器，</a:t>
            </a:r>
            <a:r>
              <a:rPr lang="en-US" altLang="zh-CN" sz="1400" dirty="0" err="1" smtClean="0"/>
              <a:t>webww</a:t>
            </a:r>
            <a:endParaRPr lang="zh-CN" altLang="en-US" sz="1400" dirty="0" smtClean="0"/>
          </a:p>
          <a:p>
            <a:pPr algn="l"/>
            <a:r>
              <a:rPr lang="en-US" altLang="zh-CN" sz="1400" dirty="0" smtClean="0"/>
              <a:t>6</a:t>
            </a:r>
            <a:r>
              <a:rPr lang="zh-CN" altLang="en-US" sz="1400" dirty="0" smtClean="0"/>
              <a:t>、服务的计算量非常少，但是要请求大量的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资源，并且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资源的响应时间不确定，并且大大于服务计算时间，此时如果需要提升并发能力，则</a:t>
            </a:r>
            <a:r>
              <a:rPr lang="en-US" altLang="zh-CN" sz="1400" dirty="0" smtClean="0"/>
              <a:t>NIO</a:t>
            </a:r>
            <a:r>
              <a:rPr lang="zh-CN" altLang="en-US" sz="1400" dirty="0" smtClean="0"/>
              <a:t>吧</a:t>
            </a:r>
          </a:p>
          <a:p>
            <a:pPr algn="l"/>
            <a:r>
              <a:rPr lang="zh-CN" altLang="en-US" sz="1400" dirty="0" smtClean="0"/>
              <a:t>典型：网页爬虫</a:t>
            </a:r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r>
              <a:rPr lang="en-US" altLang="zh-CN" sz="1400" dirty="0" smtClean="0"/>
              <a:t>7</a:t>
            </a:r>
            <a:r>
              <a:rPr lang="zh-CN" altLang="en-US" sz="1400" dirty="0" smtClean="0"/>
              <a:t>、堆的分配和回收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最保险的公式</a:t>
            </a:r>
            <a:r>
              <a:rPr lang="zh-CN" altLang="en-US" sz="1400" dirty="0" smtClean="0">
                <a:sym typeface="Wingdings" pitchFamily="2" charset="2"/>
              </a:rPr>
              <a:t>（保险到什么程度，如果是</a:t>
            </a:r>
            <a:r>
              <a:rPr lang="en-US" altLang="zh-CN" sz="1400" dirty="0" smtClean="0">
                <a:sym typeface="Wingdings" pitchFamily="2" charset="2"/>
              </a:rPr>
              <a:t>10</a:t>
            </a:r>
            <a:r>
              <a:rPr lang="zh-CN" altLang="en-US" sz="1400" dirty="0" smtClean="0">
                <a:sym typeface="Wingdings" pitchFamily="2" charset="2"/>
              </a:rPr>
              <a:t>个并发线程，那么即便是这</a:t>
            </a:r>
            <a:r>
              <a:rPr lang="en-US" altLang="zh-CN" sz="1400" dirty="0" smtClean="0">
                <a:sym typeface="Wingdings" pitchFamily="2" charset="2"/>
              </a:rPr>
              <a:t>10</a:t>
            </a:r>
            <a:r>
              <a:rPr lang="zh-CN" altLang="en-US" sz="1400" dirty="0" smtClean="0">
                <a:sym typeface="Wingdings" pitchFamily="2" charset="2"/>
              </a:rPr>
              <a:t>个线程全部非常非常的缓慢，也不会有任何内存分配和回收问题）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并发线程数量 </a:t>
            </a:r>
            <a:r>
              <a:rPr lang="en-US" altLang="zh-CN" sz="1400" dirty="0" smtClean="0"/>
              <a:t>= 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zh-CN" altLang="en-US" sz="1400" dirty="0" smtClean="0"/>
              <a:t>由于太过保守，做一下调整，增加一个系数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按照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系统来说这个系数应该在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左右</a:t>
            </a:r>
            <a:r>
              <a:rPr lang="en-US" altLang="zh-CN" sz="1400" dirty="0" smtClean="0"/>
              <a:t>)</a:t>
            </a:r>
          </a:p>
          <a:p>
            <a:pPr algn="l"/>
            <a:r>
              <a:rPr lang="zh-CN" altLang="en-US" sz="1400" dirty="0" smtClean="0"/>
              <a:t>并发线程数量 </a:t>
            </a:r>
            <a:r>
              <a:rPr lang="en-US" altLang="zh-CN" sz="1400" dirty="0" smtClean="0"/>
              <a:t>= (survivor</a:t>
            </a:r>
            <a:r>
              <a:rPr lang="zh-CN" altLang="en-US" sz="1400" dirty="0" smtClean="0"/>
              <a:t>区大小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线程平均占用内存</a:t>
            </a:r>
            <a:r>
              <a:rPr lang="en-US" altLang="zh-CN" sz="1400" dirty="0" smtClean="0"/>
              <a:t>) * </a:t>
            </a:r>
            <a:r>
              <a:rPr lang="zh-CN" altLang="en-US" sz="1400" dirty="0" smtClean="0"/>
              <a:t>系数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系数受平均响应时间影响</a:t>
            </a:r>
            <a:endParaRPr lang="en-US" altLang="zh-CN" sz="1400" dirty="0" smtClean="0"/>
          </a:p>
          <a:p>
            <a:pPr algn="l"/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8</a:t>
            </a:r>
            <a:r>
              <a:rPr lang="zh-CN" altLang="en-US" sz="1400" dirty="0" smtClean="0"/>
              <a:t>、内存瓶颈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内存大部分情况下不应该是瓶颈，但是线上情况复杂，出现内存瓶颈的概率很高，我们要做好性能压测的时候，用</a:t>
            </a:r>
            <a:r>
              <a:rPr lang="en-US" altLang="zh-CN" sz="1400" dirty="0" smtClean="0"/>
              <a:t>5~6</a:t>
            </a:r>
            <a:r>
              <a:rPr lang="zh-CN" altLang="en-US" sz="1400" dirty="0" smtClean="0"/>
              <a:t>倍的最佳线程数来对内存进行考验，以防止内存瓶颈被遗漏</a:t>
            </a:r>
            <a:endParaRPr lang="en-US" altLang="zh-CN" sz="1400" dirty="0" smtClean="0"/>
          </a:p>
          <a:p>
            <a:pPr algn="l"/>
            <a:r>
              <a:rPr lang="zh-CN" altLang="en-US" sz="1400" b="1" dirty="0" smtClean="0"/>
              <a:t>公式：</a:t>
            </a:r>
            <a:r>
              <a:rPr lang="zh-CN" altLang="en-US" sz="1400" dirty="0" smtClean="0"/>
              <a:t>每个请求占用的内存</a:t>
            </a:r>
            <a:r>
              <a:rPr lang="en-US" altLang="zh-CN" sz="1400" dirty="0" smtClean="0"/>
              <a:t>= Eden /(QPS * </a:t>
            </a:r>
            <a:r>
              <a:rPr lang="en-US" altLang="zh-CN" sz="1400" dirty="0" err="1" smtClean="0"/>
              <a:t>minorGC</a:t>
            </a:r>
            <a:r>
              <a:rPr lang="zh-CN" altLang="en-US" sz="1400" dirty="0" smtClean="0"/>
              <a:t>的平均间隔时间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秒</a:t>
            </a:r>
            <a:r>
              <a:rPr lang="en-US" altLang="zh-CN" sz="1400" dirty="0" smtClean="0"/>
              <a:t>)) </a:t>
            </a:r>
          </a:p>
          <a:p>
            <a:pPr algn="l"/>
            <a:endParaRPr lang="en-US" altLang="zh-CN" sz="1200" b="1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20486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Time for Q&amp;A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916832"/>
          <a:ext cx="7515082" cy="302472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6908"/>
                <a:gridCol w="688989"/>
                <a:gridCol w="625633"/>
                <a:gridCol w="414010"/>
                <a:gridCol w="675790"/>
                <a:gridCol w="538520"/>
                <a:gridCol w="475166"/>
                <a:gridCol w="517401"/>
                <a:gridCol w="517401"/>
                <a:gridCol w="570198"/>
                <a:gridCol w="570198"/>
                <a:gridCol w="612434"/>
                <a:gridCol w="612434"/>
              </a:tblGrid>
              <a:tr h="1859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性能点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性能测试场景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测试类型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/>
                        <a:t>耗时</a:t>
                      </a:r>
                      <a:r>
                        <a:rPr lang="en-US" sz="1050" u="none" strike="noStrike"/>
                        <a:t>H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/>
                        <a:t>配置项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TPS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/>
                        <a:t>RT(s)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CPU Util%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Load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/>
                        <a:t>FGC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JVM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备注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4398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Apache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Jboss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97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/>
                        <a:t>Detail</a:t>
                      </a:r>
                      <a:r>
                        <a:rPr lang="zh-CN" altLang="en-US" sz="1050" u="none" strike="noStrike"/>
                        <a:t>宝贝详情页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负载测试</a:t>
                      </a:r>
                      <a:br>
                        <a:rPr lang="zh-CN" altLang="en-US" sz="1050" u="none" strike="noStrike" dirty="0"/>
                      </a:br>
                      <a:r>
                        <a:rPr lang="en-US" altLang="zh-CN" sz="1050" u="none" strike="noStrike" dirty="0" smtClean="0"/>
                        <a:t>15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默认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ajp=200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69.95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0.17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66.15%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4.97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N.A.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697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稳定性测试</a:t>
                      </a:r>
                      <a:r>
                        <a:rPr lang="en-US" altLang="zh-CN" sz="1050" u="none" strike="noStrike" dirty="0" smtClean="0"/>
                        <a:t>100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18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ajp=200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55.35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1.80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74.60%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7.10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31.9</a:t>
                      </a:r>
                      <a:r>
                        <a:rPr lang="zh-CN" altLang="en-US" sz="1050" u="none" strike="noStrike"/>
                        <a:t>秒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sng" strike="noStrike">
                          <a:hlinkClick r:id="rId3" action="ppaction://hlinkfile"/>
                        </a:rPr>
                        <a:t>JVM1</a:t>
                      </a:r>
                      <a:endParaRPr lang="en-US" sz="1050" b="0" i="0" u="sng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2031</a:t>
                      </a:r>
                      <a:r>
                        <a:rPr lang="zh-CN" altLang="en-US" sz="1050" u="none" strike="noStrike"/>
                        <a:t>次</a:t>
                      </a:r>
                      <a:r>
                        <a:rPr lang="en-US" sz="1050" u="none" strike="noStrike"/>
                        <a:t>FGC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497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访问</a:t>
                      </a:r>
                      <a:r>
                        <a:rPr lang="en-US" sz="1050" u="none" strike="noStrike" dirty="0"/>
                        <a:t>Detail300</a:t>
                      </a:r>
                      <a:r>
                        <a:rPr lang="zh-CN" altLang="en-US" sz="1050" u="none" strike="noStrike" dirty="0"/>
                        <a:t>个页面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负载</a:t>
                      </a:r>
                      <a:r>
                        <a:rPr lang="zh-CN" altLang="en-US" sz="1050" u="none" strike="noStrike" dirty="0" smtClean="0"/>
                        <a:t>测试</a:t>
                      </a:r>
                      <a:r>
                        <a:rPr lang="en-US" altLang="zh-CN" sz="1050" u="none" strike="noStrike" dirty="0" smtClean="0"/>
                        <a:t>15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1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ajp=15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66.45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0.17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63.51%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4.64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/>
                        <a:t>N.A.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　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  <a:tr h="589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访问</a:t>
                      </a:r>
                      <a:r>
                        <a:rPr lang="en-US" sz="1050" u="none" strike="noStrike"/>
                        <a:t>Detail300</a:t>
                      </a:r>
                      <a:r>
                        <a:rPr lang="zh-CN" altLang="en-US" sz="1050" u="none" strike="noStrike"/>
                        <a:t>个页面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 dirty="0"/>
                        <a:t>稳定性测试</a:t>
                      </a:r>
                      <a:r>
                        <a:rPr lang="en-US" altLang="zh-CN" sz="1050" u="none" strike="noStrike" dirty="0" smtClean="0"/>
                        <a:t>100</a:t>
                      </a:r>
                      <a:r>
                        <a:rPr lang="zh-CN" altLang="en-US" sz="1050" u="none" strike="noStrike" dirty="0" smtClean="0"/>
                        <a:t>用户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15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u="none" strike="noStrike"/>
                        <a:t>默认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/>
                        <a:t>ajp</a:t>
                      </a:r>
                      <a:r>
                        <a:rPr lang="en-US" sz="1050" u="none" strike="noStrike" dirty="0"/>
                        <a:t>=15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69.86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1.43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/>
                        <a:t>71.11%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50" u="none" strike="noStrike" dirty="0"/>
                        <a:t>5.53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/>
                        <a:t>1</a:t>
                      </a:r>
                      <a:r>
                        <a:rPr lang="zh-CN" altLang="en-US" sz="1050" u="none" strike="noStrike"/>
                        <a:t>小时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sng" strike="noStrike">
                          <a:hlinkClick r:id="rId4" action="ppaction://hlinkfile"/>
                        </a:rPr>
                        <a:t>JVM2</a:t>
                      </a:r>
                      <a:endParaRPr lang="en-US" sz="1050" b="0" i="0" u="sng" strike="noStrike">
                        <a:solidFill>
                          <a:srgbClr val="0000FF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u="none" strike="noStrike" dirty="0"/>
                        <a:t>15</a:t>
                      </a:r>
                      <a:r>
                        <a:rPr lang="zh-CN" altLang="en-US" sz="1050" u="none" strike="noStrike" dirty="0"/>
                        <a:t>次</a:t>
                      </a:r>
                      <a:r>
                        <a:rPr lang="en-US" sz="1050" u="none" strike="noStrike" dirty="0"/>
                        <a:t>FGC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6980" marR="6980" marT="698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87624" y="476672"/>
            <a:ext cx="6488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讨论：</a:t>
            </a:r>
            <a:r>
              <a:rPr lang="en-US" altLang="zh-CN" sz="2400" dirty="0" smtClean="0"/>
              <a:t>Detail</a:t>
            </a:r>
            <a:r>
              <a:rPr lang="zh-CN" altLang="en-US" sz="2400" dirty="0" smtClean="0"/>
              <a:t>性能测试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线程数对</a:t>
            </a:r>
            <a:r>
              <a:rPr lang="en-US" altLang="zh-CN" sz="2400" dirty="0" smtClean="0"/>
              <a:t>QPS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GC</a:t>
            </a:r>
            <a:r>
              <a:rPr lang="zh-CN" altLang="en-US" sz="2400" dirty="0" smtClean="0"/>
              <a:t>的影响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547664" y="908720"/>
            <a:ext cx="62646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如果出现内存瓶颈，优化相对较容易，内存不应该是我们的瓶颈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、我们的系统基本上最佳线程数量都比较少，内存基本上都被用来单次请求的临时开销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、如果出现瓶颈，则每个请求占用的内存略作优化就可以产生极大的飞跃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两个和线程相关公式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 smtClean="0"/>
              <a:t>公式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：服务器端最佳线程数量</a:t>
            </a:r>
            <a:r>
              <a:rPr lang="en-US" altLang="zh-CN" dirty="0" smtClean="0"/>
              <a:t>=((</a:t>
            </a:r>
            <a:r>
              <a:rPr lang="zh-CN" altLang="en-US" dirty="0" smtClean="0"/>
              <a:t>线程等待时间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线程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)/</a:t>
            </a:r>
            <a:r>
              <a:rPr lang="zh-CN" altLang="en-US" dirty="0" smtClean="0"/>
              <a:t>线程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) * 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公式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小</a:t>
            </a:r>
            <a:r>
              <a:rPr lang="en-US" altLang="zh-CN" dirty="0" smtClean="0"/>
              <a:t>GC</a:t>
            </a:r>
            <a:r>
              <a:rPr lang="zh-CN" altLang="en-US" dirty="0" smtClean="0"/>
              <a:t>时间间隔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)*(</a:t>
            </a:r>
            <a:r>
              <a:rPr lang="zh-CN" altLang="en-US" dirty="0" smtClean="0"/>
              <a:t>并发线程数量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) &lt;=young</a:t>
            </a:r>
          </a:p>
          <a:p>
            <a:pPr algn="l"/>
            <a:r>
              <a:rPr lang="en-US" altLang="zh-CN" dirty="0" smtClean="0"/>
              <a:t>      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 = </a:t>
            </a:r>
            <a:r>
              <a:rPr lang="zh-CN" altLang="en-US" dirty="0" smtClean="0"/>
              <a:t>平均响应时间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      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=</a:t>
            </a:r>
            <a:r>
              <a:rPr lang="zh-CN" altLang="en-US" dirty="0" smtClean="0"/>
              <a:t>线程完成一次请求生命周期内占用的平均内存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       Young=</a:t>
            </a:r>
            <a:r>
              <a:rPr lang="zh-CN" altLang="en-US" dirty="0" smtClean="0"/>
              <a:t>年轻代内存设置的大小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       </a:t>
            </a:r>
            <a:r>
              <a:rPr lang="zh-CN" altLang="en-US" dirty="0" smtClean="0"/>
              <a:t>影响这个公式准确性的关键因素：</a:t>
            </a:r>
            <a:r>
              <a:rPr lang="en-US" altLang="zh-CN" dirty="0" smtClean="0"/>
              <a:t>RT</a:t>
            </a:r>
            <a:r>
              <a:rPr lang="zh-CN" altLang="en-US" dirty="0" smtClean="0"/>
              <a:t>、线程内对象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的友好性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内存会是瓶颈？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/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、在模板里加一个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，看看开满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ajp</a:t>
            </a:r>
            <a:r>
              <a:rPr lang="zh-CN" altLang="en-US" dirty="0" smtClean="0"/>
              <a:t>线程，会占用多少堆内存？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Hesper</a:t>
            </a:r>
            <a:r>
              <a:rPr lang="zh-CN" altLang="en-US" dirty="0" smtClean="0"/>
              <a:t>的测试发现一个线程占用</a:t>
            </a:r>
            <a:r>
              <a:rPr lang="en-US" altLang="zh-CN" dirty="0" smtClean="0"/>
              <a:t>2M</a:t>
            </a:r>
            <a:r>
              <a:rPr lang="zh-CN" altLang="en-US" dirty="0" smtClean="0"/>
              <a:t>内存，在</a:t>
            </a:r>
            <a:r>
              <a:rPr lang="en-US" altLang="zh-CN" dirty="0" smtClean="0"/>
              <a:t>10-20</a:t>
            </a:r>
            <a:r>
              <a:rPr lang="zh-CN" altLang="en-US" dirty="0" smtClean="0"/>
              <a:t>个线程下，内存还不会是瓶颈。线上</a:t>
            </a:r>
            <a:r>
              <a:rPr lang="en-US" altLang="zh-CN" dirty="0" err="1" smtClean="0"/>
              <a:t>hesper</a:t>
            </a:r>
            <a:r>
              <a:rPr lang="zh-CN" altLang="en-US" dirty="0" smtClean="0"/>
              <a:t>的最佳线程数量是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，所以</a:t>
            </a:r>
            <a:r>
              <a:rPr lang="en-US" altLang="zh-CN" dirty="0" err="1" smtClean="0"/>
              <a:t>hesper</a:t>
            </a:r>
            <a:r>
              <a:rPr lang="zh-CN" altLang="en-US" dirty="0" smtClean="0"/>
              <a:t>的内存优化可以暂时不考虑。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、内存的越少使用本身会降低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的消耗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例子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altLang="en-US" dirty="0" smtClean="0"/>
              <a:t>测试例子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代码：</a:t>
            </a:r>
          </a:p>
          <a:p>
            <a:pPr algn="l"/>
            <a:r>
              <a:rPr lang="en-US" altLang="zh-CN" dirty="0" smtClean="0"/>
              <a:t>&lt;%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// </a:t>
            </a:r>
            <a:r>
              <a:rPr lang="zh-CN" altLang="en-US" dirty="0" smtClean="0"/>
              <a:t>线程延迟时间</a:t>
            </a:r>
            <a:r>
              <a:rPr lang="en-US" altLang="zh-CN" dirty="0" smtClean="0"/>
              <a:t>ms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String delay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("delay");</a:t>
            </a:r>
            <a:endParaRPr lang="zh-CN" altLang="en-US" dirty="0" smtClean="0"/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 = 0;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if (delay != null ) {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	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(delay);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}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// </a:t>
            </a:r>
            <a:r>
              <a:rPr lang="zh-CN" altLang="en-US" dirty="0" smtClean="0"/>
              <a:t>线程占有</a:t>
            </a:r>
            <a:r>
              <a:rPr lang="en-US" altLang="zh-CN" dirty="0" smtClean="0"/>
              <a:t>heap</a:t>
            </a:r>
            <a:r>
              <a:rPr lang="zh-CN" altLang="en-US" dirty="0" smtClean="0"/>
              <a:t>内存字节</a:t>
            </a:r>
          </a:p>
          <a:p>
            <a:pPr algn="l"/>
            <a:r>
              <a:rPr lang="en-US" altLang="zh-CN" dirty="0" smtClean="0"/>
              <a:t>String 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");</a:t>
            </a:r>
            <a:endParaRPr lang="zh-CN" altLang="en-US" dirty="0" smtClean="0"/>
          </a:p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 = 0;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if (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 != null ) {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	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Integer.parseInt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thm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}</a:t>
            </a:r>
            <a:endParaRPr lang="zh-CN" altLang="en-US" dirty="0" smtClean="0"/>
          </a:p>
          <a:p>
            <a:pPr algn="l"/>
            <a:endParaRPr lang="zh-CN" altLang="en-US" dirty="0" smtClean="0"/>
          </a:p>
          <a:p>
            <a:pPr algn="l"/>
            <a:r>
              <a:rPr lang="en-US" altLang="zh-CN" dirty="0" smtClean="0"/>
              <a:t>%&gt;</a:t>
            </a:r>
            <a:endParaRPr lang="zh-CN" altLang="en-US" dirty="0" smtClean="0"/>
          </a:p>
          <a:p>
            <a:pPr algn="l"/>
            <a:endParaRPr lang="zh-CN" altLang="en-US" dirty="0" smtClean="0"/>
          </a:p>
          <a:p>
            <a:pPr algn="l"/>
            <a:r>
              <a:rPr lang="en-US" altLang="zh-CN" dirty="0" smtClean="0"/>
              <a:t>&lt;%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// </a:t>
            </a:r>
            <a:r>
              <a:rPr lang="en-US" altLang="zh-CN" dirty="0" err="1" smtClean="0"/>
              <a:t>mem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byte[] </a:t>
            </a:r>
            <a:r>
              <a:rPr lang="en-US" altLang="zh-CN" dirty="0" err="1" smtClean="0"/>
              <a:t>thmByte</a:t>
            </a:r>
            <a:r>
              <a:rPr lang="en-US" altLang="zh-CN" dirty="0" smtClean="0"/>
              <a:t> = new byte[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];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// wait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if(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 != 0) {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	</a:t>
            </a:r>
            <a:r>
              <a:rPr lang="en-US" altLang="zh-CN" dirty="0" err="1" smtClean="0"/>
              <a:t>Thread.sleep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}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// </a:t>
            </a:r>
            <a:r>
              <a:rPr lang="en-US" altLang="zh-CN" dirty="0" err="1" smtClean="0"/>
              <a:t>cpu</a:t>
            </a:r>
            <a:endParaRPr lang="zh-CN" altLang="en-US" dirty="0" smtClean="0"/>
          </a:p>
          <a:p>
            <a:pPr algn="l"/>
            <a:endParaRPr lang="zh-CN" altLang="en-US" dirty="0" smtClean="0"/>
          </a:p>
          <a:p>
            <a:pPr algn="l"/>
            <a:r>
              <a:rPr lang="en-US" altLang="zh-CN" dirty="0" smtClean="0"/>
              <a:t>%&gt; </a:t>
            </a:r>
          </a:p>
          <a:p>
            <a:pPr algn="l"/>
            <a:r>
              <a:rPr lang="en-US" altLang="zh-CN" dirty="0" smtClean="0"/>
              <a:t>hello world!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delay=&lt;%=</a:t>
            </a:r>
            <a:r>
              <a:rPr lang="en-US" altLang="zh-CN" dirty="0" err="1" smtClean="0"/>
              <a:t>delayInt</a:t>
            </a:r>
            <a:r>
              <a:rPr lang="en-US" altLang="zh-CN" dirty="0" smtClean="0"/>
              <a:t>%&gt;ms&lt;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algn="l"/>
            <a:r>
              <a:rPr lang="en-US" altLang="zh-CN" dirty="0" err="1" smtClean="0"/>
              <a:t>thm</a:t>
            </a:r>
            <a:r>
              <a:rPr lang="en-US" altLang="zh-CN" dirty="0" smtClean="0"/>
              <a:t>=&lt;%=</a:t>
            </a:r>
            <a:r>
              <a:rPr lang="en-US" altLang="zh-CN" dirty="0" err="1" smtClean="0"/>
              <a:t>thmInt</a:t>
            </a:r>
            <a:r>
              <a:rPr lang="en-US" altLang="zh-CN" dirty="0" smtClean="0"/>
              <a:t>%&gt;byte&lt;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  <a:endParaRPr lang="zh-CN" altLang="en-US" dirty="0" smtClean="0"/>
          </a:p>
          <a:p>
            <a:pPr algn="l"/>
            <a:r>
              <a:rPr lang="en-US" altLang="zh-CN" dirty="0" err="1" smtClean="0"/>
              <a:t>freememory</a:t>
            </a:r>
            <a:r>
              <a:rPr lang="en-US" altLang="zh-CN" dirty="0" smtClean="0"/>
              <a:t>=&lt;%=(</a:t>
            </a:r>
            <a:r>
              <a:rPr lang="en-US" altLang="zh-CN" dirty="0" err="1" smtClean="0"/>
              <a:t>Runtime.getRuntime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freeMemory</a:t>
            </a:r>
            <a:r>
              <a:rPr lang="en-US" altLang="zh-CN" dirty="0" smtClean="0"/>
              <a:t>() / 1024)%&gt;K&lt;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</p:txBody>
      </p:sp>
      <p:sp>
        <p:nvSpPr>
          <p:cNvPr id="4" name="矩形 3"/>
          <p:cNvSpPr/>
          <p:nvPr/>
        </p:nvSpPr>
        <p:spPr>
          <a:xfrm>
            <a:off x="4139952" y="191683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服务信息：</a:t>
            </a:r>
          </a:p>
          <a:p>
            <a:r>
              <a:rPr lang="en-US" altLang="zh-CN" dirty="0" err="1" smtClean="0"/>
              <a:t>linux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dev211001.sqa 2.6.9-67.ELsmp #1 SMP Wed Nov 7 13:58:04 EST 2007 i686 </a:t>
            </a:r>
            <a:r>
              <a:rPr lang="en-US" altLang="zh-CN" dirty="0" err="1" smtClean="0"/>
              <a:t>i686</a:t>
            </a:r>
            <a:r>
              <a:rPr lang="en-US" altLang="zh-CN" dirty="0" smtClean="0"/>
              <a:t> i386 GNU/Linux</a:t>
            </a:r>
            <a:endParaRPr lang="zh-CN" altLang="en-US" dirty="0" smtClean="0"/>
          </a:p>
          <a:p>
            <a:r>
              <a:rPr lang="en-US" altLang="zh-CN" dirty="0" smtClean="0"/>
              <a:t>tomcat 6.0.26</a:t>
            </a:r>
            <a:endParaRPr lang="zh-CN" altLang="en-US" dirty="0" smtClean="0"/>
          </a:p>
          <a:p>
            <a:r>
              <a:rPr lang="en-US" altLang="zh-CN" dirty="0" err="1" smtClean="0"/>
              <a:t>jdk</a:t>
            </a:r>
            <a:r>
              <a:rPr lang="en-US" altLang="zh-CN" dirty="0" smtClean="0"/>
              <a:t> 1.6</a:t>
            </a:r>
            <a:endParaRPr lang="zh-CN" altLang="en-US" dirty="0" smtClean="0"/>
          </a:p>
          <a:p>
            <a:r>
              <a:rPr lang="zh-CN" altLang="en-US" dirty="0" smtClean="0"/>
              <a:t>服务器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192.168.211.1</a:t>
            </a:r>
            <a:endParaRPr lang="zh-CN" altLang="en-US" dirty="0" smtClean="0"/>
          </a:p>
          <a:p>
            <a:r>
              <a:rPr lang="zh-CN" altLang="en-US" dirty="0" smtClean="0"/>
              <a:t>测试机器</a:t>
            </a:r>
            <a:r>
              <a:rPr lang="en-US" altLang="zh-CN" dirty="0" smtClean="0"/>
              <a:t>ip:192.168.211.20</a:t>
            </a:r>
            <a:endParaRPr lang="zh-CN" altLang="en-US" dirty="0" smtClean="0"/>
          </a:p>
          <a:p>
            <a:r>
              <a:rPr lang="zh-CN" altLang="en-US" dirty="0" smtClean="0"/>
              <a:t>性能监控工具：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visualVM</a:t>
            </a:r>
            <a:endParaRPr lang="zh-CN" altLang="en-US" dirty="0" smtClean="0"/>
          </a:p>
          <a:p>
            <a:r>
              <a:rPr lang="zh-CN" altLang="en-US" dirty="0" smtClean="0"/>
              <a:t>测试工具</a:t>
            </a:r>
            <a:r>
              <a:rPr lang="en-US" altLang="zh-CN" dirty="0" err="1" smtClean="0"/>
              <a:t>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472" y="857232"/>
            <a:ext cx="8215370" cy="450059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 smtClean="0"/>
              <a:t>前言：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zh-CN" altLang="en-US" sz="1800" dirty="0" smtClean="0"/>
              <a:t>做</a:t>
            </a:r>
            <a:r>
              <a:rPr lang="en-US" altLang="zh-CN" sz="1800" dirty="0" err="1" smtClean="0"/>
              <a:t>hesper</a:t>
            </a:r>
            <a:r>
              <a:rPr lang="zh-CN" altLang="en-US" sz="1800" dirty="0" smtClean="0"/>
              <a:t>优化期间，发现一个有趣的事情，当时我们一伙人列出了很多优化点，有节省内存的，有节省</a:t>
            </a:r>
            <a:r>
              <a:rPr lang="en-US" altLang="zh-CN" sz="1800" dirty="0" smtClean="0"/>
              <a:t>CPU</a:t>
            </a:r>
            <a:r>
              <a:rPr lang="zh-CN" altLang="en-US" sz="1800" dirty="0" smtClean="0"/>
              <a:t>的，有节省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时间的。性能测试过程中，发现响应时间提升非常大，从原来的</a:t>
            </a:r>
            <a:r>
              <a:rPr lang="en-US" altLang="zh-CN" sz="1800" dirty="0" smtClean="0"/>
              <a:t>200</a:t>
            </a:r>
            <a:r>
              <a:rPr lang="zh-CN" altLang="en-US" sz="1800" dirty="0" smtClean="0"/>
              <a:t>毫秒提升到了</a:t>
            </a:r>
            <a:r>
              <a:rPr lang="en-US" altLang="zh-CN" sz="1800" dirty="0" smtClean="0"/>
              <a:t>100ms</a:t>
            </a:r>
            <a:r>
              <a:rPr lang="zh-CN" altLang="en-US" sz="1800" dirty="0" smtClean="0"/>
              <a:t>，大喜。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总结一下有两个关键的改进：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</a:t>
            </a:r>
            <a:r>
              <a:rPr lang="zh-CN" altLang="en-US" sz="1800" dirty="0" smtClean="0"/>
              <a:t>、多次搜索请求采用了异步</a:t>
            </a:r>
            <a:r>
              <a:rPr lang="en-US" altLang="zh-CN" sz="1800" dirty="0" smtClean="0"/>
              <a:t>IO</a:t>
            </a:r>
            <a:r>
              <a:rPr lang="zh-CN" altLang="en-US" sz="1800" dirty="0" smtClean="0"/>
              <a:t>，串行改并行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QP</a:t>
            </a:r>
            <a:r>
              <a:rPr lang="zh-CN" altLang="en-US" sz="1800" dirty="0" smtClean="0"/>
              <a:t>的查询结果做缓存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>
                <a:solidFill>
                  <a:srgbClr val="FF0000"/>
                </a:solidFill>
              </a:rPr>
              <a:t>但是</a:t>
            </a:r>
            <a:r>
              <a:rPr lang="zh-CN" altLang="en-US" sz="1800" dirty="0" smtClean="0">
                <a:solidFill>
                  <a:srgbClr val="FF0000"/>
                </a:solidFill>
              </a:rPr>
              <a:t>性能压测的结果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却提升</a:t>
            </a:r>
            <a:r>
              <a:rPr lang="zh-CN" altLang="en-US" sz="1800" dirty="0" smtClean="0">
                <a:solidFill>
                  <a:srgbClr val="FF0000"/>
                </a:solidFill>
              </a:rPr>
              <a:t>很少：</a:t>
            </a:r>
            <a:r>
              <a:rPr lang="en-US" altLang="zh-CN" sz="1800" dirty="0" smtClean="0">
                <a:solidFill>
                  <a:srgbClr val="FF0000"/>
                </a:solidFill>
              </a:rPr>
              <a:t>45</a:t>
            </a:r>
            <a:r>
              <a:rPr lang="zh-CN" altLang="en-US" sz="1800" dirty="0" smtClean="0">
                <a:solidFill>
                  <a:srgbClr val="FF0000"/>
                </a:solidFill>
              </a:rPr>
              <a:t>提升到</a:t>
            </a:r>
            <a:r>
              <a:rPr lang="en-US" altLang="zh-CN" sz="1800" dirty="0" smtClean="0">
                <a:solidFill>
                  <a:srgbClr val="FF0000"/>
                </a:solidFill>
              </a:rPr>
              <a:t>49</a:t>
            </a:r>
            <a:r>
              <a:rPr lang="zh-CN" altLang="en-US" sz="1800" dirty="0" smtClean="0">
                <a:solidFill>
                  <a:srgbClr val="FF0000"/>
                </a:solidFill>
              </a:rPr>
              <a:t>，为什么？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zh-CN" altLang="en-US" sz="1800" dirty="0" smtClean="0">
                <a:solidFill>
                  <a:srgbClr val="FF0000"/>
                </a:solidFill>
              </a:rPr>
              <a:t>继续。。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zh-CN" altLang="en-US" sz="1800" dirty="0" smtClean="0">
                <a:solidFill>
                  <a:srgbClr val="FF0000"/>
                </a:solidFill>
              </a:rPr>
              <a:t>、然后删除掉</a:t>
            </a:r>
            <a:r>
              <a:rPr lang="en-US" altLang="zh-CN" sz="1800" dirty="0" smtClean="0">
                <a:solidFill>
                  <a:srgbClr val="FF0000"/>
                </a:solidFill>
              </a:rPr>
              <a:t>searchAuction.vm</a:t>
            </a:r>
            <a:r>
              <a:rPr lang="zh-CN" altLang="en-US" sz="1800" dirty="0" smtClean="0">
                <a:solidFill>
                  <a:srgbClr val="FF0000"/>
                </a:solidFill>
              </a:rPr>
              <a:t>里面的所有模板代码，压测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几乎没有变化？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、增加压测的用户数，发现</a:t>
            </a:r>
            <a:r>
              <a:rPr lang="en-US" altLang="zh-CN" sz="1800" dirty="0" smtClean="0">
                <a:solidFill>
                  <a:srgbClr val="FF0000"/>
                </a:solidFill>
              </a:rPr>
              <a:t>QPS</a:t>
            </a:r>
            <a:r>
              <a:rPr lang="zh-CN" altLang="en-US" sz="1800" dirty="0" smtClean="0">
                <a:solidFill>
                  <a:srgbClr val="FF0000"/>
                </a:solidFill>
              </a:rPr>
              <a:t>从</a:t>
            </a:r>
            <a:r>
              <a:rPr lang="en-US" altLang="zh-CN" sz="1800" dirty="0" smtClean="0">
                <a:solidFill>
                  <a:srgbClr val="FF0000"/>
                </a:solidFill>
              </a:rPr>
              <a:t>49</a:t>
            </a:r>
            <a:r>
              <a:rPr lang="zh-CN" altLang="en-US" sz="1800" dirty="0" smtClean="0">
                <a:solidFill>
                  <a:srgbClr val="FF0000"/>
                </a:solidFill>
              </a:rPr>
              <a:t>提升到了</a:t>
            </a:r>
            <a:r>
              <a:rPr lang="en-US" altLang="zh-CN" sz="1800" dirty="0" smtClean="0">
                <a:solidFill>
                  <a:srgbClr val="FF0000"/>
                </a:solidFill>
              </a:rPr>
              <a:t>190</a:t>
            </a:r>
            <a:r>
              <a:rPr lang="zh-CN" altLang="en-US" sz="1800" dirty="0" smtClean="0">
                <a:solidFill>
                  <a:srgbClr val="FF0000"/>
                </a:solidFill>
              </a:rPr>
              <a:t>？但是响应时间</a:t>
            </a:r>
            <a:r>
              <a:rPr lang="zh-CN" altLang="en-US" sz="1800" dirty="0" smtClean="0">
                <a:solidFill>
                  <a:srgbClr val="FF0000"/>
                </a:solidFill>
              </a:rPr>
              <a:t>几乎没有变化，还是</a:t>
            </a:r>
            <a:r>
              <a:rPr lang="en-US" altLang="zh-CN" sz="1800" dirty="0" smtClean="0">
                <a:solidFill>
                  <a:srgbClr val="FF0000"/>
                </a:solidFill>
              </a:rPr>
              <a:t>100ms</a:t>
            </a:r>
            <a:r>
              <a:rPr lang="zh-CN" altLang="en-US" sz="1800" dirty="0" smtClean="0">
                <a:solidFill>
                  <a:srgbClr val="FF0000"/>
                </a:solidFill>
              </a:rPr>
              <a:t>左右，</a:t>
            </a:r>
            <a:r>
              <a:rPr lang="zh-CN" altLang="en-US" sz="1800" dirty="0" smtClean="0">
                <a:solidFill>
                  <a:srgbClr val="FF0000"/>
                </a:solidFill>
              </a:rPr>
              <a:t>为什么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292494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55776" y="292494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47864" y="2924944"/>
            <a:ext cx="360040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2195736" y="303295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987824" y="3032956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93540" y="3035052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508104" y="2636912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8104" y="2996952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508104" y="332308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37956" y="2747020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042148" y="3107060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032623" y="3461320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虚尾箭头 42"/>
          <p:cNvSpPr/>
          <p:nvPr/>
        </p:nvSpPr>
        <p:spPr>
          <a:xfrm>
            <a:off x="792088" y="2800352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4" name="虚尾箭头 43"/>
          <p:cNvSpPr/>
          <p:nvPr/>
        </p:nvSpPr>
        <p:spPr>
          <a:xfrm>
            <a:off x="4427984" y="2492896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5" name="虚尾箭头 44"/>
          <p:cNvSpPr/>
          <p:nvPr/>
        </p:nvSpPr>
        <p:spPr>
          <a:xfrm>
            <a:off x="4427984" y="2852936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6" name="虚尾箭头 45"/>
          <p:cNvSpPr/>
          <p:nvPr/>
        </p:nvSpPr>
        <p:spPr>
          <a:xfrm>
            <a:off x="4427984" y="3212976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  <p:sp>
        <p:nvSpPr>
          <p:cNvPr id="47" name="矩形 46"/>
          <p:cNvSpPr/>
          <p:nvPr/>
        </p:nvSpPr>
        <p:spPr>
          <a:xfrm>
            <a:off x="7668344" y="2636912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668344" y="2996952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668344" y="3284984"/>
            <a:ext cx="432048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54" idx="3"/>
          </p:cNvCxnSpPr>
          <p:nvPr/>
        </p:nvCxnSpPr>
        <p:spPr>
          <a:xfrm flipV="1">
            <a:off x="7236296" y="2748608"/>
            <a:ext cx="415652" cy="34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202388" y="3107060"/>
            <a:ext cx="453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4" idx="3"/>
          </p:cNvCxnSpPr>
          <p:nvPr/>
        </p:nvCxnSpPr>
        <p:spPr>
          <a:xfrm>
            <a:off x="7236296" y="3095252"/>
            <a:ext cx="410319" cy="306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虚尾箭头 53"/>
          <p:cNvSpPr/>
          <p:nvPr/>
        </p:nvSpPr>
        <p:spPr>
          <a:xfrm>
            <a:off x="6588224" y="2852936"/>
            <a:ext cx="648072" cy="484632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线程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我们的系统需要多少线程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dirty="0" smtClean="0"/>
              <a:t>执行 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 -n100000 -c10 http://192.168.211.1:8080/test.jsp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发现服务不断</a:t>
            </a:r>
            <a:r>
              <a:rPr lang="en-US" altLang="zh-CN" dirty="0" smtClean="0"/>
              <a:t>full 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，停止执行之后还是这样</a:t>
            </a:r>
          </a:p>
          <a:p>
            <a:pPr algn="l"/>
            <a:r>
              <a:rPr lang="zh-CN" altLang="en-US" dirty="0" smtClean="0"/>
              <a:t>原因是因为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创建了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对象，导致</a:t>
            </a:r>
            <a:r>
              <a:rPr lang="en-US" altLang="zh-CN" dirty="0" smtClean="0"/>
              <a:t>:98%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占用，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过期是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分钟，所以导致</a:t>
            </a:r>
            <a:r>
              <a:rPr lang="en-US" altLang="zh-CN" dirty="0" err="1" smtClean="0"/>
              <a:t>oom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One instance of "</a:t>
            </a:r>
            <a:r>
              <a:rPr lang="en-US" altLang="zh-CN" dirty="0" err="1" smtClean="0"/>
              <a:t>org.apache.catalina.session.StandardManager</a:t>
            </a:r>
            <a:r>
              <a:rPr lang="en-US" altLang="zh-CN" dirty="0" smtClean="0"/>
              <a:t>" loaded by "</a:t>
            </a:r>
            <a:r>
              <a:rPr lang="en-US" altLang="zh-CN" dirty="0" err="1" smtClean="0"/>
              <a:t>org.apache.catalina.loader.StandardClassLoader</a:t>
            </a:r>
            <a:r>
              <a:rPr lang="en-US" altLang="zh-CN" dirty="0" smtClean="0"/>
              <a:t> @ 0xa4e50650" occupies 284,825,208 (98.48%) bytes. The memory is accumulated in one instance of "</a:t>
            </a:r>
            <a:r>
              <a:rPr lang="en-US" altLang="zh-CN" dirty="0" err="1" smtClean="0"/>
              <a:t>java.util.concurrent.ConcurrentHashMap$Segment</a:t>
            </a:r>
            <a:r>
              <a:rPr lang="en-US" altLang="zh-CN" dirty="0" smtClean="0"/>
              <a:t>[]" loaded by "&lt;system class loader&gt;".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&lt;%@ page session=</a:t>
            </a:r>
            <a:r>
              <a:rPr lang="zh-CN" altLang="en-US" dirty="0" smtClean="0"/>
              <a:t>”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%&gt;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再次进行测试，一切正常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我们的系统需要多少线程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hesper</a:t>
            </a:r>
            <a:r>
              <a:rPr lang="en-US" altLang="zh-CN" dirty="0" smtClean="0"/>
              <a:t> 9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detail 11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我们的系统需要多少线程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hesper</a:t>
            </a:r>
            <a:r>
              <a:rPr lang="en-US" altLang="zh-CN" dirty="0" smtClean="0"/>
              <a:t> 9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detail 11</a:t>
            </a:r>
            <a:r>
              <a:rPr lang="zh-CN" altLang="en-US" dirty="0" smtClean="0"/>
              <a:t>个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超过最佳线程数，响应时间递增？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4347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zh-CN" altLang="en-US" dirty="0" smtClean="0"/>
              <a:t>再试一下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个并发：</a:t>
            </a:r>
          </a:p>
          <a:p>
            <a:pPr algn="l"/>
            <a:r>
              <a:rPr lang="en-US" altLang="zh-CN" dirty="0" err="1" smtClean="0"/>
              <a:t>ab</a:t>
            </a:r>
            <a:r>
              <a:rPr lang="en-US" altLang="zh-CN" dirty="0" smtClean="0"/>
              <a:t> -n10000 -c2 http://192.168.211.1:8080/test.jsp?thm=1024000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结果显示：</a:t>
            </a:r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个并发，每个申请</a:t>
            </a:r>
            <a:r>
              <a:rPr lang="en-US" altLang="zh-CN" dirty="0" smtClean="0"/>
              <a:t>1M</a:t>
            </a:r>
            <a:r>
              <a:rPr lang="zh-CN" altLang="en-US" dirty="0" smtClean="0"/>
              <a:t>内存，测试结果，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左右，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1.911ms</a:t>
            </a:r>
            <a:r>
              <a:rPr lang="zh-CN" altLang="en-US" dirty="0" smtClean="0"/>
              <a:t>左右  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和前面的测试结果相当。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100</a:t>
            </a:r>
            <a:r>
              <a:rPr lang="zh-CN" altLang="en-US" dirty="0" smtClean="0"/>
              <a:t>个并发，每个申请</a:t>
            </a:r>
            <a:r>
              <a:rPr lang="en-US" altLang="zh-CN" dirty="0" smtClean="0"/>
              <a:t>1M</a:t>
            </a:r>
            <a:r>
              <a:rPr lang="zh-CN" altLang="en-US" dirty="0" smtClean="0"/>
              <a:t>内存，测试结果，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左右，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89ms</a:t>
            </a:r>
            <a:r>
              <a:rPr lang="zh-CN" altLang="en-US" dirty="0" smtClean="0"/>
              <a:t>左右</a:t>
            </a:r>
          </a:p>
          <a:p>
            <a:pPr algn="l"/>
            <a:r>
              <a:rPr lang="en-US" altLang="zh-CN" dirty="0" err="1" smtClean="0"/>
              <a:t>ab</a:t>
            </a:r>
            <a:r>
              <a:rPr lang="en-US" altLang="zh-CN" dirty="0" smtClean="0"/>
              <a:t> -n10000 -c100 http://192.168.211.1:8080/test.jsp?thm=1024000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200</a:t>
            </a:r>
            <a:r>
              <a:rPr lang="zh-CN" altLang="en-US" dirty="0" smtClean="0"/>
              <a:t>个并发，每个申请</a:t>
            </a:r>
            <a:r>
              <a:rPr lang="en-US" altLang="zh-CN" dirty="0" smtClean="0"/>
              <a:t>1M</a:t>
            </a:r>
            <a:r>
              <a:rPr lang="zh-CN" altLang="en-US" dirty="0" smtClean="0"/>
              <a:t>内存，测试结果，</a:t>
            </a:r>
            <a:r>
              <a:rPr lang="en-US" altLang="zh-CN" dirty="0" err="1" smtClean="0"/>
              <a:t>qps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左右，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170ms</a:t>
            </a:r>
            <a:r>
              <a:rPr lang="zh-CN" altLang="en-US" dirty="0" smtClean="0"/>
              <a:t>左右</a:t>
            </a:r>
          </a:p>
          <a:p>
            <a:pPr algn="l"/>
            <a:r>
              <a:rPr lang="en-US" altLang="zh-CN" dirty="0" err="1" smtClean="0"/>
              <a:t>ab</a:t>
            </a:r>
            <a:r>
              <a:rPr lang="en-US" altLang="zh-CN" dirty="0" smtClean="0"/>
              <a:t> -n100000 -c200 http://192.168.211.1:8080/test.jsp?thm=1024000</a:t>
            </a:r>
            <a:endParaRPr lang="zh-CN" altLang="en-US" dirty="0" smtClean="0"/>
          </a:p>
          <a:p>
            <a:pPr algn="l"/>
            <a:r>
              <a:rPr lang="zh-CN" altLang="en-US" dirty="0" smtClean="0"/>
              <a:t>线程数量翻倍，响应时间翻倍，</a:t>
            </a:r>
            <a:r>
              <a:rPr lang="en-US" altLang="zh-CN" dirty="0" smtClean="0"/>
              <a:t>QPS</a:t>
            </a:r>
            <a:r>
              <a:rPr lang="zh-CN" altLang="en-US" dirty="0" smtClean="0"/>
              <a:t>不变，这里在深入说明原因：</a:t>
            </a:r>
          </a:p>
          <a:p>
            <a:pPr algn="l"/>
            <a:r>
              <a:rPr lang="zh-CN" altLang="en-US" dirty="0" smtClean="0"/>
              <a:t>刚刚之前说过，这个例子的最佳线程数量为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，所以第一个用例有</a:t>
            </a:r>
            <a:r>
              <a:rPr lang="en-US" altLang="zh-CN" dirty="0" smtClean="0"/>
              <a:t>98</a:t>
            </a:r>
            <a:r>
              <a:rPr lang="zh-CN" altLang="en-US" dirty="0" smtClean="0"/>
              <a:t>个线程在瞬间是等待，第二个例子有</a:t>
            </a:r>
            <a:r>
              <a:rPr lang="en-US" altLang="zh-CN" dirty="0" smtClean="0"/>
              <a:t>198</a:t>
            </a:r>
            <a:r>
              <a:rPr lang="zh-CN" altLang="en-US" dirty="0" smtClean="0"/>
              <a:t>个线程在瞬间是等待的</a:t>
            </a:r>
          </a:p>
          <a:p>
            <a:pPr algn="l"/>
            <a:r>
              <a:rPr lang="zh-CN" altLang="en-US" dirty="0" smtClean="0"/>
              <a:t>因为并发数量是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），所以第</a:t>
            </a:r>
            <a:r>
              <a:rPr lang="en-US" altLang="zh-CN" dirty="0" smtClean="0"/>
              <a:t>1,2</a:t>
            </a:r>
            <a:r>
              <a:rPr lang="zh-CN" altLang="en-US" dirty="0" smtClean="0"/>
              <a:t>个请求，分别只需要</a:t>
            </a:r>
            <a:r>
              <a:rPr lang="en-US" altLang="zh-CN" dirty="0" smtClean="0"/>
              <a:t>2ms</a:t>
            </a:r>
            <a:r>
              <a:rPr lang="zh-CN" altLang="en-US" dirty="0" smtClean="0"/>
              <a:t>（实际是</a:t>
            </a:r>
            <a:r>
              <a:rPr lang="en-US" altLang="zh-CN" dirty="0" smtClean="0"/>
              <a:t>1.91ms</a:t>
            </a:r>
            <a:r>
              <a:rPr lang="zh-CN" altLang="en-US" dirty="0" smtClean="0"/>
              <a:t>，为了计算方便用</a:t>
            </a:r>
            <a:r>
              <a:rPr lang="en-US" altLang="zh-CN" dirty="0" smtClean="0"/>
              <a:t>2ms</a:t>
            </a:r>
            <a:r>
              <a:rPr lang="zh-CN" altLang="en-US" dirty="0" smtClean="0"/>
              <a:t>），同时有</a:t>
            </a:r>
            <a:r>
              <a:rPr lang="en-US" altLang="zh-CN" dirty="0" smtClean="0"/>
              <a:t>98</a:t>
            </a:r>
            <a:r>
              <a:rPr lang="zh-CN" altLang="en-US" dirty="0" smtClean="0"/>
              <a:t>个线程在等待，第</a:t>
            </a:r>
            <a:r>
              <a:rPr lang="en-US" altLang="zh-CN" dirty="0" smtClean="0"/>
              <a:t>3,4</a:t>
            </a:r>
            <a:r>
              <a:rPr lang="zh-CN" altLang="en-US" dirty="0" smtClean="0"/>
              <a:t>个请求，因为已经等待了</a:t>
            </a:r>
            <a:r>
              <a:rPr lang="en-US" altLang="zh-CN" dirty="0" smtClean="0"/>
              <a:t>2ms</a:t>
            </a:r>
            <a:r>
              <a:rPr lang="zh-CN" altLang="en-US" dirty="0" smtClean="0"/>
              <a:t>，所以等到完成需要</a:t>
            </a:r>
            <a:r>
              <a:rPr lang="en-US" altLang="zh-CN" dirty="0" smtClean="0"/>
              <a:t>4ms</a:t>
            </a:r>
            <a:r>
              <a:rPr lang="zh-CN" altLang="en-US" dirty="0" smtClean="0"/>
              <a:t>，以此类推，第</a:t>
            </a:r>
            <a:r>
              <a:rPr lang="en-US" altLang="zh-CN" dirty="0" smtClean="0"/>
              <a:t>99,100</a:t>
            </a:r>
            <a:r>
              <a:rPr lang="zh-CN" altLang="en-US" dirty="0" smtClean="0"/>
              <a:t>个线程需要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，第</a:t>
            </a:r>
            <a:r>
              <a:rPr lang="en-US" altLang="zh-CN" dirty="0" smtClean="0"/>
              <a:t>101,102</a:t>
            </a:r>
            <a:r>
              <a:rPr lang="zh-CN" altLang="en-US" dirty="0" smtClean="0"/>
              <a:t>线程也是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，因为线程池数量是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个。同理，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个线程的情况，在第</a:t>
            </a:r>
            <a:r>
              <a:rPr lang="en-US" altLang="zh-CN" dirty="0" smtClean="0"/>
              <a:t>199,200</a:t>
            </a:r>
            <a:r>
              <a:rPr lang="zh-CN" altLang="en-US" dirty="0" smtClean="0"/>
              <a:t>个线程的时候需要</a:t>
            </a:r>
            <a:r>
              <a:rPr lang="en-US" altLang="zh-CN" dirty="0" smtClean="0"/>
              <a:t>200ms</a:t>
            </a:r>
            <a:r>
              <a:rPr lang="zh-CN" altLang="en-US" dirty="0" smtClean="0"/>
              <a:t>。这个结果和实际结果的</a:t>
            </a:r>
            <a:r>
              <a:rPr lang="en-US" altLang="zh-CN" dirty="0" smtClean="0"/>
              <a:t>89ms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170ms</a:t>
            </a:r>
            <a:r>
              <a:rPr lang="zh-CN" altLang="en-US" dirty="0" smtClean="0"/>
              <a:t>还有比较接近的</a:t>
            </a:r>
            <a:endParaRPr lang="en-US" altLang="zh-CN" dirty="0" smtClean="0"/>
          </a:p>
          <a:p>
            <a:pPr algn="l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QPS</a:t>
            </a:r>
            <a:r>
              <a:rPr lang="zh-CN" altLang="en-US" sz="3200" dirty="0" smtClean="0"/>
              <a:t>和线程数的关系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10" y="1357298"/>
            <a:ext cx="7786742" cy="466399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1</a:t>
            </a:r>
            <a:r>
              <a:rPr lang="zh-CN" altLang="en-US" sz="1600" dirty="0" smtClean="0"/>
              <a:t>、在性能压测刚开始之前，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和线程是互相递增的关系，线程数到了一定数量之后，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持平，不在上升，并且随着线程数量的增加，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开始略有下降，同时响应时间开始持续上升。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图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hesper</a:t>
            </a:r>
            <a:r>
              <a:rPr lang="zh-CN" altLang="en-US" sz="1600" dirty="0" smtClean="0"/>
              <a:t>压测）：</a:t>
            </a:r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en-US" altLang="zh-CN" sz="1600" dirty="0" smtClean="0"/>
          </a:p>
          <a:p>
            <a:pPr algn="l"/>
            <a:endParaRPr lang="zh-CN" altLang="en-US" sz="1600" dirty="0" smtClean="0"/>
          </a:p>
          <a:p>
            <a:pPr algn="l"/>
            <a:r>
              <a:rPr lang="en-US" altLang="zh-CN" sz="1600" dirty="0" smtClean="0"/>
              <a:t>2</a:t>
            </a:r>
            <a:r>
              <a:rPr lang="zh-CN" altLang="en-US" sz="1600" dirty="0" smtClean="0"/>
              <a:t>、单线程的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公式，</a:t>
            </a:r>
            <a:r>
              <a:rPr lang="en-US" altLang="zh-CN" sz="1600" dirty="0" smtClean="0"/>
              <a:t>QPS=1000/RT</a:t>
            </a:r>
          </a:p>
          <a:p>
            <a:pPr algn="l"/>
            <a:r>
              <a:rPr lang="zh-CN" altLang="en-US" sz="1400" dirty="0" smtClean="0"/>
              <a:t>同一个系统而言，支持的线程数越多，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越高，而能够支持线程数量的两个因素是，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数量，和线程等待</a:t>
            </a:r>
            <a:endParaRPr lang="en-US" altLang="zh-CN" sz="1400" dirty="0" smtClean="0"/>
          </a:p>
          <a:p>
            <a:pPr algn="l"/>
            <a:r>
              <a:rPr lang="zh-CN" altLang="en-US" sz="1400" dirty="0" smtClean="0"/>
              <a:t>（对于单线程，</a:t>
            </a:r>
            <a:r>
              <a:rPr lang="zh-CN" altLang="en-US" sz="1400" dirty="0"/>
              <a:t>公式</a:t>
            </a:r>
            <a:r>
              <a:rPr lang="en-US" altLang="zh-CN" sz="1400" dirty="0" smtClean="0"/>
              <a:t>QPS=1000/RT</a:t>
            </a:r>
            <a:r>
              <a:rPr lang="zh-CN" altLang="en-US" sz="1400" dirty="0" smtClean="0"/>
              <a:t>永远是正确的，所以线程能支持的越多，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越高）</a:t>
            </a:r>
            <a:endParaRPr lang="en-US" altLang="zh-CN" sz="1400" dirty="0" smtClean="0"/>
          </a:p>
          <a:p>
            <a:pPr algn="l"/>
            <a:endParaRPr lang="en-US" altLang="zh-CN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2492896"/>
            <a:ext cx="5938231" cy="155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2" y="5486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最佳线程数量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259632" y="2132856"/>
            <a:ext cx="6955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定义：刚好消耗完服务器的瓶颈资源的临界线程数</a:t>
            </a:r>
            <a:endParaRPr lang="en-US" altLang="zh-CN" sz="2400" dirty="0" smtClean="0"/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公式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：最佳线程数量</a:t>
            </a:r>
            <a:r>
              <a:rPr lang="en-US" altLang="zh-CN" sz="1200" dirty="0" smtClean="0">
                <a:solidFill>
                  <a:srgbClr val="FF0000"/>
                </a:solidFill>
              </a:rPr>
              <a:t>=((</a:t>
            </a:r>
            <a:r>
              <a:rPr lang="zh-CN" altLang="en-US" sz="1200" dirty="0" smtClean="0">
                <a:solidFill>
                  <a:srgbClr val="FF0000"/>
                </a:solidFill>
              </a:rPr>
              <a:t>线程等待时间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+</a:t>
            </a:r>
            <a:r>
              <a:rPr lang="zh-CN" altLang="en-US" sz="1200" dirty="0" smtClean="0">
                <a:solidFill>
                  <a:srgbClr val="FF0000"/>
                </a:solidFill>
              </a:rPr>
              <a:t>线程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cpu</a:t>
            </a:r>
            <a:r>
              <a:rPr lang="zh-CN" altLang="en-US" sz="1200" dirty="0" smtClean="0">
                <a:solidFill>
                  <a:srgbClr val="FF0000"/>
                </a:solidFill>
              </a:rPr>
              <a:t>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)/</a:t>
            </a:r>
            <a:r>
              <a:rPr lang="zh-CN" altLang="en-US" sz="1200" dirty="0" smtClean="0">
                <a:solidFill>
                  <a:srgbClr val="FF0000"/>
                </a:solidFill>
              </a:rPr>
              <a:t>线程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cpu</a:t>
            </a:r>
            <a:r>
              <a:rPr lang="zh-CN" altLang="en-US" sz="1200" dirty="0" smtClean="0">
                <a:solidFill>
                  <a:srgbClr val="FF0000"/>
                </a:solidFill>
              </a:rPr>
              <a:t>时间</a:t>
            </a:r>
            <a:r>
              <a:rPr lang="en-US" altLang="zh-CN" sz="1200" dirty="0" smtClean="0">
                <a:solidFill>
                  <a:srgbClr val="FF0000"/>
                </a:solidFill>
              </a:rPr>
              <a:t>) *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cpu</a:t>
            </a:r>
            <a:r>
              <a:rPr lang="zh-CN" altLang="en-US" sz="1200" dirty="0" smtClean="0">
                <a:solidFill>
                  <a:srgbClr val="FF0000"/>
                </a:solidFill>
              </a:rPr>
              <a:t>数量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3" y="2852936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特性：</a:t>
            </a:r>
            <a:endParaRPr lang="en-US" altLang="zh-CN" sz="1400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、在达到最佳线程数的时候，线程数量继续递增，则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不变，而响应时间变长，持续递增线程数量，则</a:t>
            </a:r>
            <a:r>
              <a:rPr lang="en-US" altLang="zh-CN" sz="1400" dirty="0" smtClean="0"/>
              <a:t>QPS</a:t>
            </a:r>
            <a:r>
              <a:rPr lang="zh-CN" altLang="en-US" sz="1400" dirty="0" smtClean="0"/>
              <a:t>开始下降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、每个系统都有其最佳线程数量，但是不同状态下，最佳线程数量是会变化的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、瓶颈资源可以是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，可以是内存，可以是锁资源，</a:t>
            </a:r>
            <a:r>
              <a:rPr lang="en-US" altLang="zh-CN" sz="1400" dirty="0" smtClean="0"/>
              <a:t>IO</a:t>
            </a:r>
            <a:r>
              <a:rPr lang="zh-CN" altLang="en-US" sz="1400" dirty="0" smtClean="0"/>
              <a:t>资源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59632" y="5486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最佳线程数的获取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187624" y="1412776"/>
            <a:ext cx="6984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、通过用户慢慢递增来进行性能压测 ，观察压测结果，按照定义很容易获得最佳线程数量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、根据公式计算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服务器端最佳线程数量</a:t>
            </a:r>
            <a:r>
              <a:rPr lang="en-US" altLang="zh-CN" sz="1400" dirty="0" smtClean="0"/>
              <a:t>=((</a:t>
            </a:r>
            <a:r>
              <a:rPr lang="zh-CN" altLang="en-US" sz="1400" dirty="0" smtClean="0"/>
              <a:t>线程等待时间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)/</a:t>
            </a:r>
            <a:r>
              <a:rPr lang="zh-CN" altLang="en-US" sz="1400" dirty="0" smtClean="0"/>
              <a:t>线程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时间</a:t>
            </a:r>
            <a:r>
              <a:rPr lang="en-US" altLang="zh-CN" sz="1400" dirty="0" smtClean="0"/>
              <a:t>) * </a:t>
            </a:r>
            <a:r>
              <a:rPr lang="en-US" altLang="zh-CN" sz="1400" dirty="0" err="1" smtClean="0"/>
              <a:t>cpu</a:t>
            </a:r>
            <a:r>
              <a:rPr lang="zh-CN" altLang="en-US" sz="1400" dirty="0" smtClean="0"/>
              <a:t>数量 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、单用户压测，查看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的消耗，然后直接乘以百分比，再进行压测，一般这个值的附近略作调整应该很容易得到最佳线程数量。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案例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7143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超过最佳线程数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导致资源的竞争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2348880"/>
            <a:ext cx="5520084" cy="370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259632" y="980728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以</a:t>
            </a:r>
            <a:r>
              <a:rPr lang="en-US" altLang="zh-CN" sz="1400" dirty="0" smtClean="0"/>
              <a:t>detail</a:t>
            </a:r>
            <a:r>
              <a:rPr lang="zh-CN" altLang="en-US" sz="1400" dirty="0" smtClean="0"/>
              <a:t>系统为例子，我们的</a:t>
            </a:r>
            <a:r>
              <a:rPr lang="en-US" altLang="zh-CN" sz="1400" dirty="0" smtClean="0"/>
              <a:t>apache</a:t>
            </a:r>
            <a:r>
              <a:rPr lang="zh-CN" altLang="en-US" sz="1400" dirty="0" smtClean="0"/>
              <a:t>连接数允许</a:t>
            </a:r>
            <a:r>
              <a:rPr lang="en-US" altLang="zh-CN" sz="1400" dirty="0" smtClean="0"/>
              <a:t>3000</a:t>
            </a:r>
            <a:r>
              <a:rPr lang="zh-CN" altLang="en-US" sz="1400" dirty="0" smtClean="0"/>
              <a:t>个，</a:t>
            </a:r>
            <a:r>
              <a:rPr lang="en-US" altLang="zh-CN" sz="1400" dirty="0" smtClean="0"/>
              <a:t>tomcat</a:t>
            </a:r>
            <a:r>
              <a:rPr lang="zh-CN" altLang="en-US" sz="1400" dirty="0" smtClean="0"/>
              <a:t>线程数允许</a:t>
            </a:r>
            <a:r>
              <a:rPr lang="en-US" altLang="zh-CN" sz="1400" dirty="0" smtClean="0"/>
              <a:t>200</a:t>
            </a:r>
            <a:r>
              <a:rPr lang="zh-CN" altLang="en-US" sz="1400" dirty="0" smtClean="0"/>
              <a:t>个，而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能支持的最佳线程数只有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个左右（</a:t>
            </a:r>
            <a:r>
              <a:rPr lang="en-US" altLang="zh-CN" sz="1400" dirty="0" smtClean="0"/>
              <a:t>CPU 85%</a:t>
            </a:r>
            <a:r>
              <a:rPr lang="zh-CN" altLang="en-US" sz="1400" dirty="0" smtClean="0"/>
              <a:t>以上） ，内存限制的线程数</a:t>
            </a:r>
            <a:r>
              <a:rPr lang="en-US" altLang="zh-CN" sz="1400" dirty="0" smtClean="0"/>
              <a:t>60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否则</a:t>
            </a:r>
            <a:r>
              <a:rPr lang="en-US" altLang="zh-CN" sz="1400" dirty="0" smtClean="0"/>
              <a:t>Full GC</a:t>
            </a:r>
            <a:r>
              <a:rPr lang="zh-CN" altLang="en-US" sz="1400" dirty="0" smtClean="0"/>
              <a:t>频繁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	</a:t>
            </a:r>
            <a:r>
              <a:rPr lang="zh-CN" altLang="en-US" sz="1400" dirty="0" smtClean="0"/>
              <a:t>可是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不认为自己只有处理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个线程的水平，它会认为自己有处理</a:t>
            </a:r>
            <a:r>
              <a:rPr lang="en-US" altLang="zh-CN" sz="1400" dirty="0" smtClean="0"/>
              <a:t>200</a:t>
            </a:r>
            <a:r>
              <a:rPr lang="zh-CN" altLang="en-US" sz="1400" dirty="0" smtClean="0"/>
              <a:t>个线程的能力，这是一个问题。这个问题存在可能使内存资源成为瓶颈。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4864</TotalTime>
  <Words>6041</Words>
  <Application>Microsoft Office PowerPoint</Application>
  <PresentationFormat>全屏显示(4:3)</PresentationFormat>
  <Paragraphs>926</Paragraphs>
  <Slides>53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Office 主题</vt:lpstr>
      <vt:lpstr>服务器端性能优化-提升QPS、RT 关注：CPU、内存、线程 业务平台 小邪 </vt:lpstr>
      <vt:lpstr> 1、找到优化的方向 2、QPS/RT---线程(CPU/IO)的关系 3、最佳线程数 4、优化案例说明 5、找到瓶颈 6、线程本身的开销？什么时候需要我们关注，多线程的切换，线程本身占用的资源，以及线程的资源开销 7、内存瓶颈（FULL GC的停顿） 8、案例说明 9、内存优化方向  </vt:lpstr>
      <vt:lpstr>QPS：Query-per-second，1秒钟内完成的请求数量 RT：Response-time，1个请求完成的时间  </vt:lpstr>
      <vt:lpstr>QPS提升带来什么？ 1.单台服务器资源的充分利用 2.QPS提升1倍，服务器资源减少1半  Detail 现在有236台 ShopSystem 115台，QPS提升一倍，则Detail只要118台机器，ShopSystem只要58台机器，或者说未来咱们淘宝的流量增加了一倍，detail和shopsystem的机器数量可以保持不变。  RT提升带来什么？ 1.提高响应速度，提升用户的体验 2.反过来也会提升QPS</vt:lpstr>
      <vt:lpstr>前言：  做hesper优化期间，发现一个有趣的事情，当时我们一伙人列出了很多优化点，有节省内存的，有节省CPU的，有节省IO时间的。性能测试过程中，发现响应时间提升非常大，从原来的200毫秒提升到了100ms，大喜。  总结一下有两个关键的改进： 1、多次搜索请求采用了异步IO，串行改并行     2、QP的查询结果做缓存  但是性能压测的结果QPS却提升很少：45提升到49，为什么？ 继续。。。  1、然后删除掉searchAuction.vm里面的所有模板代码，压测QPS几乎没有变化？ 2、增加压测的用户数，发现QPS从49提升到了190？但是响应时间几乎没有变化，还是100ms左右，为什么？ </vt:lpstr>
      <vt:lpstr>QPS和线程数的关系</vt:lpstr>
      <vt:lpstr>幻灯片 7</vt:lpstr>
      <vt:lpstr>幻灯片 8</vt:lpstr>
      <vt:lpstr>超过最佳线程数-导致资源的竞争</vt:lpstr>
      <vt:lpstr>超过最佳线程数，响应时间递增</vt:lpstr>
      <vt:lpstr>最佳线程数是在不断变化的</vt:lpstr>
      <vt:lpstr>QPS和响应时间RT的关系</vt:lpstr>
      <vt:lpstr>验证案例</vt:lpstr>
      <vt:lpstr>案例 ----关注QPS-RT的变化</vt:lpstr>
      <vt:lpstr>Perf.jsp</vt:lpstr>
      <vt:lpstr>iowait.jsp</vt:lpstr>
      <vt:lpstr>硬件配置情况</vt:lpstr>
      <vt:lpstr>案例-基准测试</vt:lpstr>
      <vt:lpstr>案例-提升RT能提升QPS？</vt:lpstr>
      <vt:lpstr>案例-提升CPU时间能提升QPS？</vt:lpstr>
      <vt:lpstr>案例-压测结果汇总</vt:lpstr>
      <vt:lpstr>前言解释：  做hesper优化期间，发现一个有趣的事情，当时我们一伙人列出了很多优化点，有节省内存的，有节省CPU的，有节省IO时间的。性能测试过程中，发现响应时间提升非常大，从原来的200毫秒提升到了100ms，大喜。  总结一下有两个关键的改进： 1、多次搜索请求采用了异步IO，串行改并行，画个图 2、QP的查询结果做缓存 但是性能压测的结果QPS提升很少：45提升到49，为什么？ 因为IO并不是瓶颈资源，CPU才是瓶颈资源，减少的IO时间并不能使CPU时间增加，所以瓶颈依旧没有解决，QPS变化很少。 继续。。。 1、然后删除掉searchAuction.vm里面的所有模板代码，压测QPS几乎没有变化？响应时间略有减少，是90ms左右？  总QPS=线程数*单个线程的QPS，因为压测的时候没有改变用户数量所以线程数没有变化，而单个线程的QPS=1000ms/rt，显然QPS不变。但是此时如果细心你会发现系统的CPU消耗很低。 2、增加压测的用户数，发现QPS从49提升到了190？响应时间几乎没有变化，还是100ms左右？ QPS提升得益于模板CPU资源的释放，这里也说明了模板消耗了60%以上的CPU。  </vt:lpstr>
      <vt:lpstr>线程本身是否会影响QPS</vt:lpstr>
      <vt:lpstr>总结：CPU瓶颈下的QPS计算</vt:lpstr>
      <vt:lpstr>总结：两种极端的应用</vt:lpstr>
      <vt:lpstr>耗时热点查找工具</vt:lpstr>
      <vt:lpstr>怎么来提升RT</vt:lpstr>
      <vt:lpstr>怎么来提升QPS</vt:lpstr>
      <vt:lpstr>内存是否是瓶颈</vt:lpstr>
      <vt:lpstr>堆内存的结构</vt:lpstr>
      <vt:lpstr>堆内存的分配和回收步骤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堆内存的分配</vt:lpstr>
      <vt:lpstr>每个请求占用多少内存计算</vt:lpstr>
      <vt:lpstr>Gc.log</vt:lpstr>
      <vt:lpstr>内存优化</vt:lpstr>
      <vt:lpstr>要点回顾</vt:lpstr>
      <vt:lpstr>幻灯片 45</vt:lpstr>
      <vt:lpstr>幻灯片 46</vt:lpstr>
      <vt:lpstr>两个和线程相关公式</vt:lpstr>
      <vt:lpstr>内存会是瓶颈？</vt:lpstr>
      <vt:lpstr>例子</vt:lpstr>
      <vt:lpstr>我们的系统需要多少线程</vt:lpstr>
      <vt:lpstr>我们的系统需要多少线程</vt:lpstr>
      <vt:lpstr>我们的系统需要多少线程</vt:lpstr>
      <vt:lpstr>超过最佳线程数，响应时间递增？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QPS和响应时间RT的关系</dc:title>
  <cp:lastModifiedBy>xiaoxie</cp:lastModifiedBy>
  <cp:revision>389</cp:revision>
  <dcterms:modified xsi:type="dcterms:W3CDTF">2010-08-20T10:26:01Z</dcterms:modified>
</cp:coreProperties>
</file>