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454" r:id="rId3"/>
    <p:sldId id="572" r:id="rId5"/>
    <p:sldId id="747" r:id="rId6"/>
    <p:sldId id="777" r:id="rId7"/>
    <p:sldId id="778" r:id="rId8"/>
    <p:sldId id="779" r:id="rId9"/>
    <p:sldId id="782" r:id="rId10"/>
    <p:sldId id="783" r:id="rId11"/>
    <p:sldId id="784" r:id="rId12"/>
    <p:sldId id="791" r:id="rId13"/>
    <p:sldId id="788" r:id="rId14"/>
    <p:sldId id="785" r:id="rId15"/>
    <p:sldId id="803" r:id="rId16"/>
    <p:sldId id="786" r:id="rId17"/>
    <p:sldId id="793" r:id="rId18"/>
    <p:sldId id="789" r:id="rId19"/>
    <p:sldId id="804" r:id="rId20"/>
    <p:sldId id="780" r:id="rId21"/>
    <p:sldId id="792" r:id="rId22"/>
    <p:sldId id="790" r:id="rId23"/>
    <p:sldId id="805" r:id="rId24"/>
    <p:sldId id="816" r:id="rId25"/>
    <p:sldId id="806" r:id="rId26"/>
    <p:sldId id="807" r:id="rId27"/>
    <p:sldId id="820" r:id="rId28"/>
    <p:sldId id="821" r:id="rId29"/>
    <p:sldId id="643" r:id="rId30"/>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99CCFF"/>
    <a:srgbClr val="F7D6FA"/>
    <a:srgbClr val="E992F2"/>
    <a:srgbClr val="CCECFF"/>
    <a:srgbClr val="CCFF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85778" autoAdjust="0"/>
  </p:normalViewPr>
  <p:slideViewPr>
    <p:cSldViewPr>
      <p:cViewPr>
        <p:scale>
          <a:sx n="100" d="100"/>
          <a:sy n="100" d="100"/>
        </p:scale>
        <p:origin x="-936" y="630"/>
      </p:cViewPr>
      <p:guideLst>
        <p:guide orient="horz" pos="218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2190"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A9C0077-7E18-4328-9516-C619C2E22732}" type="datetimeFigureOut">
              <a:rPr lang="zh-CN" altLang="en-US" smtClean="0"/>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E40A9F7D-14B8-40E9-AFBA-ABDB7AAD68C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idx="4294967295"/>
          </p:nvPr>
        </p:nvSpPr>
        <p:spPr bwMode="auto">
          <a:xfrm>
            <a:off x="0" y="0"/>
            <a:ext cx="2945659" cy="496411"/>
          </a:xfrm>
          <a:prstGeom prst="rect">
            <a:avLst/>
          </a:prstGeom>
          <a:noFill/>
          <a:ln w="9525" cmpd="sng">
            <a:noFill/>
            <a:miter lim="800000"/>
          </a:ln>
        </p:spPr>
        <p:txBody>
          <a:bodyPr vert="horz" wrap="square" lIns="91440" tIns="45720" rIns="91440" bIns="45720" numCol="1" anchor="t" anchorCtr="0" compatLnSpc="1"/>
          <a:lstStyle>
            <a:lvl1pPr>
              <a:defRPr/>
            </a:lvl1pPr>
          </a:lstStyle>
          <a:p>
            <a:endParaRPr lang="zh-CN" altLang="zh-CN"/>
          </a:p>
        </p:txBody>
      </p:sp>
      <p:sp>
        <p:nvSpPr>
          <p:cNvPr id="4099" name="日期占位符 2"/>
          <p:cNvSpPr>
            <a:spLocks noGrp="1" noChangeArrowheads="1"/>
          </p:cNvSpPr>
          <p:nvPr>
            <p:ph type="dt" idx="1"/>
          </p:nvPr>
        </p:nvSpPr>
        <p:spPr bwMode="auto">
          <a:xfrm>
            <a:off x="3850443" y="0"/>
            <a:ext cx="2945659" cy="496411"/>
          </a:xfrm>
          <a:prstGeom prst="rect">
            <a:avLst/>
          </a:prstGeom>
          <a:noFill/>
          <a:ln w="9525" cmpd="sng">
            <a:noFill/>
            <a:miter lim="800000"/>
          </a:ln>
        </p:spPr>
        <p:txBody>
          <a:bodyPr vert="horz" wrap="square" lIns="91440" tIns="45720" rIns="91440" bIns="45720" numCol="1" anchor="t" anchorCtr="0" compatLnSpc="1"/>
          <a:lstStyle>
            <a:lvl1pPr>
              <a:defRPr/>
            </a:lvl1pPr>
          </a:lstStyle>
          <a:p>
            <a:fld id="{4BA0E10B-82D0-4374-96BC-81849C245D31}" type="datetime1">
              <a:rPr lang="zh-CN" altLang="en-US"/>
            </a:fld>
            <a:endParaRPr lang="zh-CN" altLang="en-US"/>
          </a:p>
        </p:txBody>
      </p:sp>
      <p:sp>
        <p:nvSpPr>
          <p:cNvPr id="4100" name="幻灯片图像占位符 3"/>
          <p:cNvSpPr>
            <a:spLocks noGrp="1" noRot="1" noChangeAspect="1" noChangeArrowheads="1"/>
          </p:cNvSpPr>
          <p:nvPr>
            <p:ph type="sldImg" idx="2"/>
          </p:nvPr>
        </p:nvSpPr>
        <p:spPr bwMode="auto">
          <a:xfrm>
            <a:off x="917575" y="744538"/>
            <a:ext cx="4962525" cy="3722687"/>
          </a:xfrm>
          <a:prstGeom prst="rect">
            <a:avLst/>
          </a:prstGeom>
          <a:noFill/>
          <a:ln w="9525" cmpd="sng">
            <a:noFill/>
            <a:miter lim="800000"/>
          </a:ln>
        </p:spPr>
      </p:sp>
      <p:sp>
        <p:nvSpPr>
          <p:cNvPr id="4101" name="备注占位符 4"/>
          <p:cNvSpPr>
            <a:spLocks noGrp="1" noRot="1" noChangeAspect="1" noChangeArrowheads="1"/>
          </p:cNvSpPr>
          <p:nvPr/>
        </p:nvSpPr>
        <p:spPr bwMode="auto">
          <a:xfrm>
            <a:off x="679768" y="4715907"/>
            <a:ext cx="5438140" cy="4467701"/>
          </a:xfrm>
          <a:prstGeom prst="rect">
            <a:avLst/>
          </a:prstGeom>
          <a:noFill/>
          <a:ln w="9525" cmpd="sng">
            <a:noFill/>
            <a:miter lim="800000"/>
          </a:ln>
        </p:spPr>
        <p:txBody>
          <a:bodyPr anchor="ctr"/>
          <a:lstStyle/>
          <a:p>
            <a:pPr>
              <a:spcBef>
                <a:spcPct val="30000"/>
              </a:spcBef>
            </a:pPr>
            <a:r>
              <a:rPr lang="zh-CN" altLang="en-US" sz="1200"/>
              <a:t>单击此处编辑母版文本样式</a:t>
            </a:r>
            <a:endParaRPr lang="zh-CN" altLang="en-US" sz="1200"/>
          </a:p>
          <a:p>
            <a:pPr>
              <a:spcBef>
                <a:spcPct val="30000"/>
              </a:spcBef>
            </a:pPr>
            <a:r>
              <a:rPr lang="zh-CN" altLang="en-US" sz="1200"/>
              <a:t>第二级</a:t>
            </a:r>
            <a:endParaRPr lang="zh-CN" altLang="en-US" sz="1200"/>
          </a:p>
          <a:p>
            <a:pPr>
              <a:spcBef>
                <a:spcPct val="30000"/>
              </a:spcBef>
            </a:pPr>
            <a:r>
              <a:rPr lang="zh-CN" altLang="en-US" sz="1200"/>
              <a:t>第三级</a:t>
            </a:r>
            <a:endParaRPr lang="zh-CN" altLang="en-US" sz="1200"/>
          </a:p>
          <a:p>
            <a:pPr>
              <a:spcBef>
                <a:spcPct val="30000"/>
              </a:spcBef>
            </a:pPr>
            <a:r>
              <a:rPr lang="zh-CN" altLang="en-US" sz="1200"/>
              <a:t>第四级</a:t>
            </a:r>
            <a:endParaRPr lang="zh-CN" altLang="en-US" sz="1200"/>
          </a:p>
          <a:p>
            <a:pPr>
              <a:spcBef>
                <a:spcPct val="30000"/>
              </a:spcBef>
            </a:pPr>
            <a:r>
              <a:rPr lang="zh-CN" altLang="en-US" sz="1200"/>
              <a:t>第五级</a:t>
            </a:r>
            <a:endParaRPr lang="zh-CN" altLang="en-US"/>
          </a:p>
        </p:txBody>
      </p:sp>
      <p:sp>
        <p:nvSpPr>
          <p:cNvPr id="4102" name="页脚占位符 5"/>
          <p:cNvSpPr>
            <a:spLocks noGrp="1" noChangeArrowheads="1"/>
          </p:cNvSpPr>
          <p:nvPr>
            <p:ph type="ftr" sz="quarter" idx="4"/>
          </p:nvPr>
        </p:nvSpPr>
        <p:spPr bwMode="auto">
          <a:xfrm>
            <a:off x="0" y="9430091"/>
            <a:ext cx="2945659" cy="496411"/>
          </a:xfrm>
          <a:prstGeom prst="rect">
            <a:avLst/>
          </a:prstGeom>
          <a:noFill/>
          <a:ln w="9525" cmpd="sng">
            <a:noFill/>
            <a:miter lim="800000"/>
          </a:ln>
        </p:spPr>
        <p:txBody>
          <a:bodyPr vert="horz" wrap="square" lIns="91440" tIns="45720" rIns="91440" bIns="45720" numCol="1" anchor="b" anchorCtr="0" compatLnSpc="1"/>
          <a:lstStyle>
            <a:lvl1pPr>
              <a:defRPr/>
            </a:lvl1pPr>
          </a:lstStyle>
          <a:p>
            <a:endParaRPr lang="zh-CN" altLang="zh-CN"/>
          </a:p>
        </p:txBody>
      </p:sp>
      <p:sp>
        <p:nvSpPr>
          <p:cNvPr id="4103" name="灯片编号占位符 6"/>
          <p:cNvSpPr>
            <a:spLocks noGrp="1" noChangeArrowheads="1"/>
          </p:cNvSpPr>
          <p:nvPr>
            <p:ph type="sldNum" sz="quarter" idx="5"/>
          </p:nvPr>
        </p:nvSpPr>
        <p:spPr bwMode="auto">
          <a:xfrm>
            <a:off x="3850443" y="9430091"/>
            <a:ext cx="2945659" cy="496411"/>
          </a:xfrm>
          <a:prstGeom prst="rect">
            <a:avLst/>
          </a:prstGeom>
          <a:noFill/>
          <a:ln w="9525" cmpd="sng">
            <a:noFill/>
            <a:miter lim="800000"/>
          </a:ln>
        </p:spPr>
        <p:txBody>
          <a:bodyPr vert="horz" wrap="square" lIns="91440" tIns="45720" rIns="91440" bIns="45720" numCol="1" anchor="b" anchorCtr="0" compatLnSpc="1"/>
          <a:lstStyle>
            <a:lvl1pPr>
              <a:defRPr/>
            </a:lvl1pPr>
          </a:lstStyle>
          <a:p>
            <a:fld id="{2F593AF4-FE15-4C46-B042-46B9D189CBF2}" type="slidenum">
              <a:rPr lang="zh-CN" altLang="en-US"/>
            </a:fld>
            <a:endParaRPr lang="zh-CN" altLang="en-US"/>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6463"/>
            <a:ext cx="5438775" cy="4467225"/>
          </a:xfrm>
          <a:prstGeom prst="rect">
            <a:avLst/>
          </a:prstGeom>
        </p:spPr>
        <p:txBody>
          <a:bodyPr>
            <a:normAutofit/>
          </a:bodyPr>
          <a:lstStyle/>
          <a:p>
            <a:endParaRPr lang="zh-CN" altLang="en-US"/>
          </a:p>
        </p:txBody>
      </p:sp>
      <p:sp>
        <p:nvSpPr>
          <p:cNvPr id="4" name="日期占位符 3"/>
          <p:cNvSpPr>
            <a:spLocks noGrp="1"/>
          </p:cNvSpPr>
          <p:nvPr>
            <p:ph type="dt" idx="10"/>
          </p:nvPr>
        </p:nvSpPr>
        <p:spPr/>
        <p:txBody>
          <a:bodyPr/>
          <a:lstStyle/>
          <a:p>
            <a:fld id="{4BA0E10B-82D0-4374-96BC-81849C245D31}" type="datetime1">
              <a:rPr lang="zh-CN" altLang="en-US" smtClean="0"/>
            </a:fld>
            <a:endParaRPr lang="zh-CN" altLang="en-US"/>
          </a:p>
        </p:txBody>
      </p:sp>
      <p:sp>
        <p:nvSpPr>
          <p:cNvPr id="5" name="灯片编号占位符 4"/>
          <p:cNvSpPr>
            <a:spLocks noGrp="1"/>
          </p:cNvSpPr>
          <p:nvPr>
            <p:ph type="sldNum" sz="quarter" idx="11"/>
          </p:nvPr>
        </p:nvSpPr>
        <p:spPr/>
        <p:txBody>
          <a:bodyPr/>
          <a:lstStyle/>
          <a:p>
            <a:fld id="{2F593AF4-FE15-4C46-B042-46B9D189CBF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7"/>
            <a:ext cx="5438140" cy="4467701"/>
          </a:xfrm>
          <a:prstGeom prst="rect">
            <a:avLst/>
          </a:prstGeom>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768" y="4715908"/>
            <a:ext cx="5438140" cy="4467701"/>
          </a:xfrm>
          <a:prstGeom prst="rect">
            <a:avLst/>
          </a:prstGeom>
        </p:spPr>
        <p:txBody>
          <a:bodyPr lIns="91433" tIns="45717" rIns="91433" bIns="45717">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EE9139-8391-4569-8650-A951DE25213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63CDA8B-577B-4D0F-9C9E-C4954974F563}" type="slidenum">
              <a:rPr lang="zh-CN" altLang="en-US"/>
            </a:fld>
            <a:endParaRPr lang="zh-CN"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DC8DBFF-DE52-43D7-AD7B-D359091D677C}" type="slidenum">
              <a:rPr lang="zh-CN" altLang="en-US"/>
            </a:fld>
            <a:endParaRPr lang="zh-CN" altLang="en-US"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46A5260-2DA6-48C4-A477-F5E6768635E5}" type="slidenum">
              <a:rPr lang="zh-CN" altLang="en-US"/>
            </a:fld>
            <a:endParaRPr lang="zh-CN" altLang="en-US"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zh-CN"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0B9A0773-A40C-4C43-A953-52CDCDDC52C0}" type="slidenum">
              <a:rPr lang="zh-CN" altLang="en-US"/>
            </a:fld>
            <a:endParaRPr lang="zh-CN"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D5BC19D-AA99-4BD9-86E1-512F45C5768A}" type="slidenum">
              <a:rPr lang="zh-CN" altLang="en-US"/>
            </a:fld>
            <a:endParaRPr lang="zh-CN" altLang="en-US" sz="1800"/>
          </a:p>
        </p:txBody>
      </p:sp>
      <p:pic>
        <p:nvPicPr>
          <p:cNvPr id="7" name="Picture 7" descr="C:\Documents and Settings\Administrator\桌面\公司PPT模版01.jpg"/>
          <p:cNvPicPr>
            <a:picLocks noChangeAspect="1" noChangeArrowheads="1"/>
          </p:cNvPicPr>
          <p:nvPr userDrawn="1"/>
        </p:nvPicPr>
        <p:blipFill>
          <a:blip r:embed="rId2" cstate="print"/>
          <a:srcRect/>
          <a:stretch>
            <a:fillRect/>
          </a:stretch>
        </p:blipFill>
        <p:spPr bwMode="auto">
          <a:xfrm>
            <a:off x="0" y="277813"/>
            <a:ext cx="9144000" cy="5080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12D25C9-3D8F-4D5C-9414-796BC033538A}" type="slidenum">
              <a:rPr lang="zh-CN" altLang="en-US"/>
            </a:fld>
            <a:endParaRPr lang="zh-CN"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5CAC28D-B6B5-441F-A3B9-0E1DE9C63498}" type="slidenum">
              <a:rPr lang="zh-CN" altLang="en-US"/>
            </a:fld>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EAA8EBF-3966-43C8-A509-32F44140A58C}" type="slidenum">
              <a:rPr lang="zh-CN" altLang="en-US"/>
            </a:fld>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3C0F5FE-C87B-4EA0-8AF4-AAE005C2E3E6}" type="slidenum">
              <a:rPr lang="zh-CN" altLang="en-US"/>
            </a:fld>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8FF32F29-7AC3-4C9A-A84E-31E11447FE17}" type="slidenum">
              <a:rPr lang="zh-CN" altLang="en-US"/>
            </a:fld>
            <a:endParaRPr lang="zh-CN" altLang="en-US" sz="1800"/>
          </a:p>
        </p:txBody>
      </p:sp>
      <p:pic>
        <p:nvPicPr>
          <p:cNvPr id="5" name="Picture 7" descr="C:\Documents and Settings\Administrator\桌面\公司PPT模版01.jpg"/>
          <p:cNvPicPr>
            <a:picLocks noChangeAspect="1" noChangeArrowheads="1"/>
          </p:cNvPicPr>
          <p:nvPr userDrawn="1"/>
        </p:nvPicPr>
        <p:blipFill>
          <a:blip r:embed="rId2" cstate="print"/>
          <a:srcRect/>
          <a:stretch>
            <a:fillRect/>
          </a:stretch>
        </p:blipFill>
        <p:spPr bwMode="auto">
          <a:xfrm>
            <a:off x="0" y="277813"/>
            <a:ext cx="9144000" cy="5080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502C80C-4DB5-4FB7-AC7C-C0CAE02C6712}" type="slidenum">
              <a:rPr lang="zh-CN" altLang="en-US"/>
            </a:fld>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E9BAC26-225B-47F8-A39E-837A3317F819}" type="slidenum">
              <a:rPr lang="zh-CN" altLang="en-US"/>
            </a:fld>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74638"/>
            <a:ext cx="8229600" cy="1143000"/>
          </a:xfrm>
          <a:prstGeom prst="rect">
            <a:avLst/>
          </a:prstGeom>
          <a:noFill/>
          <a:ln w="9525" cmpd="sng">
            <a:noFill/>
            <a:miter lim="800000"/>
          </a:ln>
        </p:spPr>
        <p:txBody>
          <a:bodyPr vert="horz" wrap="square" lIns="91440" tIns="45720" rIns="91440" bIns="45720" numCol="1" anchor="ctr" anchorCtr="0" compatLnSpc="1"/>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cmpd="sng">
            <a:noFill/>
            <a:miter lim="800000"/>
          </a:ln>
        </p:spPr>
        <p:txBody>
          <a:bodyPr vert="horz" wrap="square" lIns="91440" tIns="45720" rIns="91440" bIns="45720" numCol="1" anchor="t" anchorCtr="0" compatLnSpc="1"/>
          <a:lstStyle/>
          <a:p>
            <a:pPr lvl="0"/>
            <a:r>
              <a:rPr lang="zh-CN" smtClean="0">
                <a:sym typeface="Arial" panose="020B0604020202020204" pitchFamily="34" charset="0"/>
              </a:rPr>
              <a:t>单击此处编辑母版文本样式</a:t>
            </a:r>
            <a:endParaRPr lang="zh-CN" smtClean="0">
              <a:sym typeface="Arial" panose="020B0604020202020204" pitchFamily="34" charset="0"/>
            </a:endParaRPr>
          </a:p>
          <a:p>
            <a:pPr lvl="1"/>
            <a:r>
              <a:rPr lang="zh-CN" smtClean="0">
                <a:sym typeface="Arial" panose="020B0604020202020204" pitchFamily="34" charset="0"/>
              </a:rPr>
              <a:t>第二级</a:t>
            </a:r>
            <a:endParaRPr lang="zh-CN" smtClean="0">
              <a:sym typeface="Arial" panose="020B0604020202020204" pitchFamily="34" charset="0"/>
            </a:endParaRPr>
          </a:p>
          <a:p>
            <a:pPr lvl="2"/>
            <a:r>
              <a:rPr lang="zh-CN" smtClean="0">
                <a:sym typeface="Arial" panose="020B0604020202020204" pitchFamily="34" charset="0"/>
              </a:rPr>
              <a:t>第三级</a:t>
            </a:r>
            <a:endParaRPr lang="zh-CN" smtClean="0">
              <a:sym typeface="Arial" panose="020B0604020202020204" pitchFamily="34" charset="0"/>
            </a:endParaRPr>
          </a:p>
          <a:p>
            <a:pPr lvl="3"/>
            <a:r>
              <a:rPr lang="zh-CN" smtClean="0">
                <a:sym typeface="Arial" panose="020B0604020202020204" pitchFamily="34" charset="0"/>
              </a:rPr>
              <a:t>第四级</a:t>
            </a:r>
            <a:endParaRPr lang="zh-CN" smtClean="0">
              <a:sym typeface="Arial" panose="020B0604020202020204" pitchFamily="34" charset="0"/>
            </a:endParaRPr>
          </a:p>
          <a:p>
            <a:pPr lvl="4"/>
            <a:r>
              <a:rPr lang="zh-CN" smtClean="0">
                <a:sym typeface="Arial" panose="020B0604020202020204" pitchFamily="34" charset="0"/>
              </a:rPr>
              <a:t>第五级</a:t>
            </a:r>
            <a:endParaRPr lang="zh-CN" smtClean="0">
              <a:sym typeface="Arial" panose="020B0604020202020204" pitchFamily="34" charset="0"/>
            </a:endParaRPr>
          </a:p>
        </p:txBody>
      </p:sp>
      <p:sp>
        <p:nvSpPr>
          <p:cNvPr id="2052" name="日期占位符 2"/>
          <p:cNvSpPr>
            <a:spLocks noGrp="1" noChangeArrowheads="1"/>
          </p:cNvSpPr>
          <p:nvPr>
            <p:ph type="dt" sz="half" idx="2"/>
          </p:nvPr>
        </p:nvSpPr>
        <p:spPr bwMode="auto">
          <a:xfrm>
            <a:off x="457200" y="6245225"/>
            <a:ext cx="2133600" cy="476250"/>
          </a:xfrm>
          <a:prstGeom prst="rect">
            <a:avLst/>
          </a:prstGeom>
          <a:noFill/>
          <a:ln w="9525" cmpd="sng">
            <a:noFill/>
            <a:miter lim="800000"/>
          </a:ln>
        </p:spPr>
        <p:txBody>
          <a:bodyPr vert="horz" wrap="square" lIns="91440" tIns="45720" rIns="91440" bIns="45720" numCol="1" anchor="t" anchorCtr="0" compatLnSpc="1"/>
          <a:lstStyle>
            <a:lvl1pPr>
              <a:defRPr sz="1400"/>
            </a:lvl1pPr>
          </a:lstStyle>
          <a:p>
            <a:endParaRPr lang="zh-CN" altLang="zh-CN"/>
          </a:p>
        </p:txBody>
      </p:sp>
      <p:sp>
        <p:nvSpPr>
          <p:cNvPr id="2053" name="页脚占位符 3"/>
          <p:cNvSpPr>
            <a:spLocks noGrp="1" noChangeArrowheads="1"/>
          </p:cNvSpPr>
          <p:nvPr>
            <p:ph type="ftr" sz="quarter" idx="3"/>
          </p:nvPr>
        </p:nvSpPr>
        <p:spPr bwMode="auto">
          <a:xfrm>
            <a:off x="3124200" y="6245225"/>
            <a:ext cx="2895600" cy="476250"/>
          </a:xfrm>
          <a:prstGeom prst="rect">
            <a:avLst/>
          </a:prstGeom>
          <a:noFill/>
          <a:ln w="9525" cmpd="sng">
            <a:noFill/>
            <a:miter lim="800000"/>
          </a:ln>
        </p:spPr>
        <p:txBody>
          <a:bodyPr vert="horz" wrap="square" lIns="91440" tIns="45720" rIns="91440" bIns="45720" numCol="1" anchor="t" anchorCtr="0" compatLnSpc="1"/>
          <a:lstStyle>
            <a:lvl1pPr algn="ctr">
              <a:defRPr sz="1400"/>
            </a:lvl1pPr>
          </a:lstStyle>
          <a:p>
            <a:endParaRPr lang="zh-CN" altLang="zh-CN"/>
          </a:p>
        </p:txBody>
      </p:sp>
      <p:sp>
        <p:nvSpPr>
          <p:cNvPr id="2054" name="灯片编号占位符 4"/>
          <p:cNvSpPr>
            <a:spLocks noGrp="1" noChangeArrowheads="1"/>
          </p:cNvSpPr>
          <p:nvPr>
            <p:ph type="sldNum" sz="quarter" idx="4"/>
          </p:nvPr>
        </p:nvSpPr>
        <p:spPr bwMode="auto">
          <a:xfrm>
            <a:off x="6553200" y="6245225"/>
            <a:ext cx="2133600" cy="476250"/>
          </a:xfrm>
          <a:prstGeom prst="rect">
            <a:avLst/>
          </a:prstGeom>
          <a:noFill/>
          <a:ln w="9525" cmpd="sng">
            <a:noFill/>
            <a:miter lim="800000"/>
          </a:ln>
        </p:spPr>
        <p:txBody>
          <a:bodyPr vert="horz" wrap="square" lIns="91440" tIns="45720" rIns="91440" bIns="45720" numCol="1" anchor="t" anchorCtr="0" compatLnSpc="1"/>
          <a:lstStyle>
            <a:lvl1pPr algn="r">
              <a:defRPr sz="1400"/>
            </a:lvl1pPr>
          </a:lstStyle>
          <a:p>
            <a:fld id="{431EC212-5D58-4719-851D-7F15DBDD967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rgbClr val="660033"/>
          </a:fgClr>
          <a:bgClr>
            <a:schemeClr val="bg1"/>
          </a:bgClr>
        </a:pattFill>
        <a:effectLst/>
      </p:bgPr>
    </p:bg>
    <p:spTree>
      <p:nvGrpSpPr>
        <p:cNvPr id="1" name=""/>
        <p:cNvGrpSpPr/>
        <p:nvPr/>
      </p:nvGrpSpPr>
      <p:grpSpPr>
        <a:xfrm>
          <a:off x="0" y="0"/>
          <a:ext cx="0" cy="0"/>
          <a:chOff x="0" y="0"/>
          <a:chExt cx="0" cy="0"/>
        </a:xfrm>
      </p:grpSpPr>
      <p:sp>
        <p:nvSpPr>
          <p:cNvPr id="14340" name="灯片编号占位符 4"/>
          <p:cNvSpPr>
            <a:spLocks noGrp="1"/>
          </p:cNvSpPr>
          <p:nvPr>
            <p:ph type="sldNum" sz="quarter" idx="12"/>
          </p:nvPr>
        </p:nvSpPr>
        <p:spPr>
          <a:noFill/>
        </p:spPr>
        <p:txBody>
          <a:bodyPr/>
          <a:lstStyle/>
          <a:p>
            <a:fld id="{F8455C8D-FA7C-4009-8A4D-C05A36AED5EA}" type="slidenum">
              <a:rPr lang="zh-CN" altLang="en-US" smtClean="0"/>
            </a:fld>
            <a:endParaRPr lang="zh-CN" altLang="en-US" sz="1800" smtClean="0">
              <a:solidFill>
                <a:schemeClr val="tx1"/>
              </a:solidFill>
            </a:endParaRPr>
          </a:p>
        </p:txBody>
      </p:sp>
      <p:sp>
        <p:nvSpPr>
          <p:cNvPr id="21" name="Rectangle 4"/>
          <p:cNvSpPr>
            <a:spLocks noChangeArrowheads="1"/>
          </p:cNvSpPr>
          <p:nvPr/>
        </p:nvSpPr>
        <p:spPr bwMode="auto">
          <a:xfrm>
            <a:off x="683568" y="2514001"/>
            <a:ext cx="50816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eaLnBrk="0" hangingPunct="0"/>
            <a:r>
              <a:rPr lang="zh-CN" sz="4000" b="1" smtClean="0">
                <a:latin typeface="微软雅黑" panose="020B0503020204020204" pitchFamily="34" charset="-122"/>
                <a:ea typeface="微软雅黑" panose="020B0503020204020204" pitchFamily="34" charset="-122"/>
                <a:sym typeface="宋体" panose="02010600030101010101" pitchFamily="2" charset="-122"/>
              </a:rPr>
              <a:t>数据库进阶</a:t>
            </a:r>
            <a:endParaRPr lang="en-US" altLang="zh-CN" sz="4000" b="1" smtClean="0">
              <a:latin typeface="微软雅黑" panose="020B0503020204020204" pitchFamily="34" charset="-122"/>
              <a:ea typeface="微软雅黑" panose="020B0503020204020204" pitchFamily="34" charset="-122"/>
              <a:sym typeface="宋体" panose="02010600030101010101" pitchFamily="2" charset="-122"/>
            </a:endParaRPr>
          </a:p>
          <a:p>
            <a:pPr algn="r" eaLnBrk="0" hangingPunct="0"/>
            <a:endParaRPr lang="en-US" altLang="zh-CN" sz="4000" b="1" smtClean="0">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Rectangle 4"/>
          <p:cNvSpPr>
            <a:spLocks noChangeArrowheads="1"/>
          </p:cNvSpPr>
          <p:nvPr/>
        </p:nvSpPr>
        <p:spPr bwMode="auto">
          <a:xfrm>
            <a:off x="5310559" y="3054672"/>
            <a:ext cx="23288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eaLnBrk="0" hangingPunct="0"/>
            <a:r>
              <a:rPr lang="zh-CN" altLang="en-US" sz="2400">
                <a:latin typeface="微软雅黑" panose="020B0503020204020204" pitchFamily="34" charset="-122"/>
                <a:ea typeface="微软雅黑" panose="020B0503020204020204" pitchFamily="34" charset="-122"/>
                <a:sym typeface="微软雅黑" panose="020B0503020204020204" pitchFamily="34" charset="-122"/>
              </a:rPr>
              <a:t>黄诚</a:t>
            </a:r>
            <a:endParaRPr lang="zh-CN" altLang="en-US">
              <a:ea typeface="微软雅黑" panose="020B0503020204020204" pitchFamily="34" charset="-122"/>
            </a:endParaRPr>
          </a:p>
        </p:txBody>
      </p:sp>
      <p:sp>
        <p:nvSpPr>
          <p:cNvPr id="23" name="Rectangle 4"/>
          <p:cNvSpPr>
            <a:spLocks noChangeArrowheads="1"/>
          </p:cNvSpPr>
          <p:nvPr/>
        </p:nvSpPr>
        <p:spPr bwMode="auto">
          <a:xfrm>
            <a:off x="4060403" y="3068960"/>
            <a:ext cx="2500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eaLnBrk="0" hangingPunct="0"/>
            <a:r>
              <a:rPr lang="zh-CN" altLang="en-US" sz="2400">
                <a:latin typeface="微软雅黑" panose="020B0503020204020204" pitchFamily="34" charset="-122"/>
                <a:ea typeface="微软雅黑" panose="020B0503020204020204" pitchFamily="34" charset="-122"/>
                <a:sym typeface="微软雅黑" panose="020B0503020204020204" pitchFamily="34" charset="-122"/>
              </a:rPr>
              <a:t>讲师：</a:t>
            </a:r>
            <a:endParaRPr lang="zh-CN" altLang="en-US">
              <a:ea typeface="微软雅黑" panose="020B0503020204020204" pitchFamily="34" charset="-122"/>
            </a:endParaRPr>
          </a:p>
        </p:txBody>
      </p:sp>
      <p:pic>
        <p:nvPicPr>
          <p:cNvPr id="24" name="Picture 7" descr="C:\Documents and Settings\Administrator\桌面\公司PPT模版01.jpg"/>
          <p:cNvPicPr>
            <a:picLocks noChangeAspect="1" noChangeArrowheads="1"/>
          </p:cNvPicPr>
          <p:nvPr/>
        </p:nvPicPr>
        <p:blipFill>
          <a:blip r:embed="rId1" cstate="print"/>
          <a:srcRect/>
          <a:stretch>
            <a:fillRect/>
          </a:stretch>
        </p:blipFill>
        <p:spPr bwMode="auto">
          <a:xfrm>
            <a:off x="13356" y="754062"/>
            <a:ext cx="9144000" cy="50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zh-CN"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数据库视图的使用</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indent="0">
              <a:buNone/>
            </a:pPr>
            <a:r>
              <a:rPr lang="en-US" altLang="zh-CN" sz="2400"/>
              <a:t>视图是一种虚拟存在的表</a:t>
            </a:r>
            <a:r>
              <a:rPr lang="zh-CN" altLang="en-US" sz="2400"/>
              <a:t>，本身不保存数据，数据来自基表，可以象表一样的访问</a:t>
            </a:r>
            <a:endParaRPr lang="zh-CN" altLang="en-US" sz="2400"/>
          </a:p>
          <a:p>
            <a:pPr marL="0" indent="0">
              <a:buNone/>
            </a:pPr>
            <a:r>
              <a:rPr lang="zh-CN" altLang="en-US" sz="2400"/>
              <a:t>优点：</a:t>
            </a:r>
            <a:r>
              <a:rPr lang="en-US" altLang="zh-CN" sz="2400"/>
              <a:t> </a:t>
            </a:r>
            <a:endParaRPr lang="en-US" altLang="zh-CN" sz="1100"/>
          </a:p>
          <a:p>
            <a:pPr marL="0" indent="0">
              <a:buNone/>
            </a:pPr>
            <a:endParaRPr lang="en-US" altLang="zh-CN" sz="1100"/>
          </a:p>
          <a:p>
            <a:r>
              <a:rPr lang="zh-CN" altLang="en-US" sz="2400"/>
              <a:t>简洁。</a:t>
            </a:r>
            <a:r>
              <a:rPr lang="en-US" altLang="zh-CN" sz="2400"/>
              <a:t>可以对经常使用的查询定义一个视图，使用户不必为同样的查询操作指定条件</a:t>
            </a:r>
            <a:endParaRPr lang="en-US" altLang="zh-CN" sz="2400"/>
          </a:p>
          <a:p>
            <a:pPr marL="0" indent="0">
              <a:buNone/>
            </a:pPr>
            <a:endParaRPr lang="en-US" altLang="zh-CN" sz="2400"/>
          </a:p>
          <a:p>
            <a:r>
              <a:rPr lang="zh-CN" altLang="en-US" sz="2400"/>
              <a:t>安全性。</a:t>
            </a:r>
            <a:r>
              <a:rPr lang="en-US" altLang="zh-CN" sz="2400"/>
              <a:t>通过视图，用户只能查询数据。</a:t>
            </a:r>
            <a:endParaRPr lang="en-US" altLang="zh-CN" sz="2400"/>
          </a:p>
          <a:p>
            <a:pPr marL="0" indent="0">
              <a:buNone/>
            </a:pPr>
            <a:endParaRPr lang="en-US" altLang="zh-CN" sz="2400"/>
          </a:p>
          <a:p>
            <a:r>
              <a:rPr lang="zh-CN" altLang="en-US" sz="2400"/>
              <a:t>数据独立性。</a:t>
            </a:r>
            <a:r>
              <a:rPr lang="en-US" altLang="zh-CN" sz="2400"/>
              <a:t>视图可以屏蔽原有表结构变化带来的影响。</a:t>
            </a:r>
            <a:endParaRPr lang="en-US" altLang="zh-CN" sz="240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lnSpcReduction="10000"/>
          </a:bodyPr>
          <a:lstStyle/>
          <a:p>
            <a:pPr marL="0" indent="0">
              <a:buNone/>
            </a:pPr>
            <a:r>
              <a:rPr lang="zh-CN" altLang="en-US" sz="2000"/>
              <a:t>创建一张视图：</a:t>
            </a:r>
            <a:endParaRPr lang="zh-CN" altLang="en-US" sz="1100"/>
          </a:p>
          <a:p>
            <a:pPr marL="0" indent="0">
              <a:buNone/>
            </a:pPr>
            <a:r>
              <a:rPr lang="zh-CN" altLang="en-US" sz="2000"/>
              <a:t>CREATE OR REPLACE VIEW V_StudentScores AS </a:t>
            </a:r>
            <a:endParaRPr lang="zh-CN" altLang="en-US" sz="2000"/>
          </a:p>
          <a:p>
            <a:pPr marL="0" indent="0">
              <a:buNone/>
            </a:pPr>
            <a:r>
              <a:rPr lang="zh-CN" altLang="en-US" sz="2000"/>
              <a:t>SELECT </a:t>
            </a:r>
            <a:endParaRPr lang="zh-CN" altLang="en-US" sz="2000"/>
          </a:p>
          <a:p>
            <a:pPr marL="0" indent="0">
              <a:buNone/>
            </a:pPr>
            <a:r>
              <a:rPr lang="zh-CN" altLang="en-US" sz="2000"/>
              <a:t> USERNAME AS 姓名,</a:t>
            </a:r>
            <a:endParaRPr lang="zh-CN" altLang="en-US" sz="2000"/>
          </a:p>
          <a:p>
            <a:pPr marL="0" indent="0">
              <a:buNone/>
            </a:pPr>
            <a:r>
              <a:rPr lang="zh-CN" altLang="en-US" sz="2000"/>
              <a:t> MAX(CASE subject WHEN '数学' THEN score ELSE 0 END ) 数学,</a:t>
            </a:r>
            <a:endParaRPr lang="zh-CN" altLang="en-US" sz="2000"/>
          </a:p>
          <a:p>
            <a:pPr marL="0" indent="0">
              <a:buNone/>
            </a:pPr>
            <a:r>
              <a:rPr lang="zh-CN" altLang="en-US" sz="2000"/>
              <a:t> MAX(CASE subject WHEN '语文' THEN score ELSE 0 END ) 语文,</a:t>
            </a:r>
            <a:endParaRPr lang="zh-CN" altLang="en-US" sz="2000"/>
          </a:p>
          <a:p>
            <a:pPr marL="0" indent="0">
              <a:buNone/>
            </a:pPr>
            <a:r>
              <a:rPr lang="zh-CN" altLang="en-US" sz="2000"/>
              <a:t> MAX(CASE subject WHEN '英语' THEN score ELSE 0 END ) 英语,</a:t>
            </a:r>
            <a:endParaRPr lang="zh-CN" altLang="en-US" sz="2000"/>
          </a:p>
          <a:p>
            <a:pPr marL="0" indent="0">
              <a:buNone/>
            </a:pPr>
            <a:r>
              <a:rPr lang="zh-CN" altLang="en-US" sz="2000"/>
              <a:t> MAX(CASE subject WHEN '生物' THEN score ELSE 0 END ) 生物</a:t>
            </a:r>
            <a:endParaRPr lang="zh-CN" altLang="en-US" sz="2000"/>
          </a:p>
          <a:p>
            <a:pPr marL="0" indent="0">
              <a:buNone/>
            </a:pPr>
            <a:r>
              <a:rPr lang="zh-CN" altLang="en-US" sz="2000"/>
              <a:t>FROM StudentScores</a:t>
            </a:r>
            <a:endParaRPr lang="zh-CN" altLang="en-US" sz="2000"/>
          </a:p>
          <a:p>
            <a:pPr marL="0" indent="0">
              <a:buNone/>
            </a:pPr>
            <a:r>
              <a:rPr lang="zh-CN" altLang="en-US" sz="2000"/>
              <a:t>GROUP BY USERNAME</a:t>
            </a:r>
            <a:endParaRPr lang="zh-CN" altLang="en-US" sz="1100"/>
          </a:p>
          <a:p>
            <a:pPr marL="0" indent="0">
              <a:buNone/>
            </a:pPr>
            <a:endParaRPr lang="zh-CN" altLang="en-US" sz="1100"/>
          </a:p>
          <a:p>
            <a:pPr marL="0" indent="0">
              <a:buNone/>
            </a:pPr>
            <a:r>
              <a:rPr lang="zh-CN" altLang="en-US" sz="2000"/>
              <a:t>查询视图和查询普通的表一样：</a:t>
            </a:r>
            <a:endParaRPr lang="zh-CN" altLang="en-US" sz="2000"/>
          </a:p>
          <a:p>
            <a:pPr marL="0" indent="0">
              <a:buNone/>
            </a:pPr>
            <a:r>
              <a:rPr lang="zh-CN" altLang="en-US" sz="2000"/>
              <a:t>SELECT * FROM V_StudentScores</a:t>
            </a:r>
            <a:endParaRPr lang="zh-CN" altLang="en-US" sz="1100"/>
          </a:p>
          <a:p>
            <a:pPr marL="0" indent="0">
              <a:buNone/>
            </a:pPr>
            <a:endParaRPr lang="zh-CN" altLang="en-US" sz="1100"/>
          </a:p>
        </p:txBody>
      </p:sp>
      <p:sp>
        <p:nvSpPr>
          <p:cNvPr id="9" name="Title 8"/>
          <p:cNvSpPr>
            <a:spLocks noGrp="1"/>
          </p:cNvSpPr>
          <p:nvPr>
            <p:ph type="title"/>
          </p:nvPr>
        </p:nvSpPr>
        <p:spPr>
          <a:xfrm>
            <a:off x="323528" y="785813"/>
            <a:ext cx="8229600" cy="1143000"/>
          </a:xfrm>
        </p:spPr>
        <p:txBody>
          <a:bodyPr/>
          <a:p>
            <a:pPr algn="l"/>
            <a:r>
              <a:rPr lang="zh-CN"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zh-CN"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跨库查询</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indent="0">
              <a:buNone/>
            </a:pPr>
            <a:r>
              <a:rPr lang="en-US" altLang="zh-CN" sz="1800"/>
              <a:t>在日常的开发中</a:t>
            </a:r>
            <a:r>
              <a:rPr lang="zh-CN" altLang="en-US" sz="1800"/>
              <a:t>，当需要对两个库之间数据进行比对的时候，可以使用数据库的跨库查询功能。</a:t>
            </a:r>
            <a:endParaRPr lang="en-US" altLang="zh-CN" sz="1800"/>
          </a:p>
          <a:p>
            <a:pPr marL="0" indent="0">
              <a:buNone/>
            </a:pPr>
            <a:r>
              <a:rPr lang="en-US" altLang="zh-CN" sz="1800"/>
              <a:t>mysql</a:t>
            </a:r>
            <a:r>
              <a:rPr lang="zh-CN" altLang="en-US" sz="1800"/>
              <a:t>的跨库查询比较麻烦，需要开启federated引擎</a:t>
            </a:r>
            <a:endParaRPr lang="zh-CN" altLang="en-US" sz="1800"/>
          </a:p>
          <a:p>
            <a:pPr marL="0" indent="0">
              <a:buNone/>
            </a:pPr>
            <a:endParaRPr lang="zh-CN" altLang="en-US" sz="180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99135" y="2045335"/>
            <a:ext cx="7787640" cy="3634740"/>
          </a:xfrm>
          <a:prstGeom prst="rect">
            <a:avLst/>
          </a:prstGeom>
        </p:spPr>
      </p:pic>
      <p:sp>
        <p:nvSpPr>
          <p:cNvPr id="5" name="文本框 4"/>
          <p:cNvSpPr txBox="1"/>
          <p:nvPr/>
        </p:nvSpPr>
        <p:spPr>
          <a:xfrm>
            <a:off x="797560" y="1191895"/>
            <a:ext cx="7590790" cy="922020"/>
          </a:xfrm>
          <a:prstGeom prst="rect">
            <a:avLst/>
          </a:prstGeom>
          <a:noFill/>
        </p:spPr>
        <p:txBody>
          <a:bodyPr wrap="square" rtlCol="0">
            <a:spAutoFit/>
          </a:bodyPr>
          <a:p>
            <a:r>
              <a:rPr lang="zh-CN" altLang="en-US"/>
              <a:t>在mysql中创建远程服务器数据库中的需要映射的表，映射表名称可以随意命名，但是数据结构必须一样。 这样就可以在本地直接查询远程库里的表数据了</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indent="0">
              <a:buNone/>
            </a:pPr>
            <a:r>
              <a:rPr lang="en-US" altLang="zh-CN" sz="1800"/>
              <a:t>oracle</a:t>
            </a:r>
            <a:r>
              <a:rPr lang="zh-CN" altLang="en-US" sz="1800"/>
              <a:t>的跨查询比较简单，使用</a:t>
            </a:r>
            <a:r>
              <a:rPr lang="en-US" altLang="zh-CN" sz="1800"/>
              <a:t>dblink</a:t>
            </a:r>
            <a:r>
              <a:rPr lang="zh-CN" altLang="en-US" sz="1800"/>
              <a:t>来实现</a:t>
            </a:r>
            <a:endParaRPr lang="zh-CN" altLang="en-US" sz="1800"/>
          </a:p>
          <a:p>
            <a:pPr marL="0" indent="0">
              <a:buNone/>
            </a:pPr>
            <a:endParaRPr lang="en-US" altLang="zh-CN" sz="1800"/>
          </a:p>
          <a:p>
            <a:pPr marL="0" indent="0">
              <a:buNone/>
            </a:pPr>
            <a:r>
              <a:rPr lang="zh-CN" altLang="en-US" sz="1800"/>
              <a:t>创建</a:t>
            </a:r>
            <a:r>
              <a:rPr lang="en-US" altLang="zh-CN" sz="1800"/>
              <a:t>dblink</a:t>
            </a:r>
            <a:r>
              <a:rPr lang="zh-CN" altLang="en-US" sz="1800"/>
              <a:t>：</a:t>
            </a:r>
            <a:endParaRPr lang="en-US" altLang="zh-CN" sz="1800"/>
          </a:p>
          <a:p>
            <a:pPr marL="0" indent="0">
              <a:buNone/>
            </a:pPr>
            <a:r>
              <a:rPr lang="en-US" altLang="zh-CN" sz="1800"/>
              <a:t>create database link dblink名</a:t>
            </a:r>
            <a:endParaRPr lang="en-US" altLang="zh-CN" sz="1800"/>
          </a:p>
          <a:p>
            <a:pPr marL="0" indent="0">
              <a:buNone/>
            </a:pPr>
            <a:r>
              <a:rPr lang="en-US" altLang="zh-CN" sz="1800"/>
              <a:t>connect to 数据库用户名 identified by "数据库密码"</a:t>
            </a:r>
            <a:endParaRPr lang="en-US" altLang="zh-CN" sz="1800"/>
          </a:p>
          <a:p>
            <a:pPr marL="0" indent="0">
              <a:buNone/>
            </a:pPr>
            <a:r>
              <a:rPr lang="en-US" altLang="zh-CN" sz="1800"/>
              <a:t>using '(DESCRIPTION =(ADDRESS_LIST =(ADDRESS =(PROTOCOL = TCP)(HOST = 192.168.0.1)(PORT = 1521)))(CONNECT_DATA =(SERVICE_NAME = orcl)))';  </a:t>
            </a:r>
            <a:endParaRPr lang="en-US" altLang="zh-CN" sz="1800"/>
          </a:p>
          <a:p>
            <a:pPr marL="0" indent="0">
              <a:buNone/>
            </a:pPr>
            <a:endParaRPr lang="en-US" altLang="zh-CN" sz="1800"/>
          </a:p>
          <a:p>
            <a:pPr marL="0" indent="0">
              <a:buNone/>
            </a:pPr>
            <a:r>
              <a:rPr lang="zh-CN" altLang="en-US" sz="1800"/>
              <a:t>查询：</a:t>
            </a:r>
            <a:endParaRPr lang="en-US" altLang="zh-CN" sz="1800"/>
          </a:p>
          <a:p>
            <a:pPr marL="0" indent="0">
              <a:buNone/>
            </a:pPr>
            <a:r>
              <a:rPr lang="en-US" altLang="zh-CN" sz="1800"/>
              <a:t>select * from </a:t>
            </a:r>
            <a:r>
              <a:rPr lang="zh-CN" altLang="en-US" sz="1800"/>
              <a:t>表</a:t>
            </a:r>
            <a:r>
              <a:rPr lang="en-US" altLang="zh-CN" sz="1800"/>
              <a:t>@</a:t>
            </a:r>
            <a:r>
              <a:rPr lang="en-US" altLang="zh-CN" sz="1800">
                <a:sym typeface="+mn-ea"/>
              </a:rPr>
              <a:t>dblink名</a:t>
            </a:r>
            <a:endParaRPr lang="en-US" altLang="zh-CN" sz="180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zh-CN"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递归查询</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indent="0">
              <a:buNone/>
            </a:pPr>
            <a:r>
              <a:rPr lang="zh-CN" altLang="en-US" sz="1800"/>
              <a:t>遗憾的是</a:t>
            </a:r>
            <a:r>
              <a:rPr lang="en-US" altLang="zh-CN" sz="1800"/>
              <a:t>mysql</a:t>
            </a:r>
            <a:r>
              <a:rPr lang="zh-CN" altLang="en-US" sz="1800"/>
              <a:t>本身不支持递归查询，但是可以借用自定义函数去实现。</a:t>
            </a:r>
            <a:endParaRPr lang="zh-CN" altLang="en-US" sz="1800"/>
          </a:p>
          <a:p>
            <a:pPr marL="0" indent="0">
              <a:buNone/>
            </a:pPr>
            <a:r>
              <a:rPr lang="zh-CN" altLang="en-US" sz="1800"/>
              <a:t>我们可以了解下</a:t>
            </a:r>
            <a:r>
              <a:rPr lang="en-US" altLang="zh-CN" sz="1800"/>
              <a:t>oracle</a:t>
            </a:r>
            <a:r>
              <a:rPr lang="zh-CN" altLang="en-US" sz="1800"/>
              <a:t>及</a:t>
            </a:r>
            <a:r>
              <a:rPr lang="en-US" altLang="zh-CN" sz="1800"/>
              <a:t>sqlserver</a:t>
            </a:r>
            <a:r>
              <a:rPr lang="zh-CN" altLang="en-US" sz="1800"/>
              <a:t>的递归查询</a:t>
            </a:r>
            <a:endParaRPr lang="zh-CN" altLang="en-US" sz="1800"/>
          </a:p>
          <a:p>
            <a:pPr marL="0" indent="0">
              <a:buNone/>
            </a:pPr>
            <a:endParaRPr lang="zh-CN" altLang="en-US" sz="1800"/>
          </a:p>
          <a:p>
            <a:pPr marL="0" indent="0">
              <a:buNone/>
            </a:pPr>
            <a:r>
              <a:rPr lang="en-US" altLang="zh-CN" sz="1800"/>
              <a:t>oracle</a:t>
            </a:r>
            <a:r>
              <a:rPr lang="zh-CN" altLang="en-US" sz="1800"/>
              <a:t>的递归：</a:t>
            </a:r>
            <a:r>
              <a:rPr lang="zh-CN" altLang="en-US" sz="1800">
                <a:sym typeface="+mn-ea"/>
              </a:rPr>
              <a:t>select…start with…connect by…prior</a:t>
            </a:r>
            <a:endParaRPr lang="zh-CN" altLang="en-US" sz="1800"/>
          </a:p>
          <a:p>
            <a:pPr marL="0" indent="0">
              <a:buNone/>
            </a:pPr>
            <a:endParaRPr lang="zh-CN" altLang="en-US" sz="18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zh-CN" altLang="en-US"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数据库函数的应用</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indent="0">
              <a:buNone/>
            </a:pPr>
            <a:endParaRPr lang="en-US" altLang="zh-CN" sz="2400"/>
          </a:p>
          <a:p>
            <a:pPr marL="0" indent="0">
              <a:buNone/>
            </a:pPr>
            <a:r>
              <a:rPr lang="en-US" altLang="zh-CN" sz="2400"/>
              <a:t>函数（function）作为数据库的一个对象</a:t>
            </a:r>
            <a:r>
              <a:rPr lang="zh-CN" altLang="en-US" sz="2400"/>
              <a:t>，可以放在SQL 语句的各个位置，常用的位置是select和where语句中。</a:t>
            </a:r>
            <a:endParaRPr lang="zh-CN" altLang="en-US" sz="2400"/>
          </a:p>
          <a:p>
            <a:pPr marL="0" indent="0">
              <a:buNone/>
            </a:pPr>
            <a:r>
              <a:rPr lang="zh-CN" altLang="en-US" sz="2400"/>
              <a:t>每个数据库都会自带一些函数，如</a:t>
            </a:r>
            <a:r>
              <a:rPr lang="en-US" altLang="zh-CN" sz="2400"/>
              <a:t>MYSQL</a:t>
            </a:r>
            <a:r>
              <a:rPr lang="zh-CN" altLang="en-US" sz="2400"/>
              <a:t>自带的函数：lower(), uppper() ，date_format</a:t>
            </a:r>
            <a:r>
              <a:rPr lang="en-US" altLang="zh-CN" sz="2400"/>
              <a:t>()</a:t>
            </a:r>
            <a:r>
              <a:rPr lang="zh-CN" altLang="en-US" sz="2400"/>
              <a:t>。</a:t>
            </a:r>
            <a:endParaRPr lang="zh-CN" altLang="en-US" sz="2400"/>
          </a:p>
          <a:p>
            <a:pPr marL="0" indent="0">
              <a:buNone/>
            </a:pPr>
            <a:r>
              <a:rPr lang="zh-CN" altLang="en-US" sz="2400"/>
              <a:t>除此之外，我们还可以定义自己的函数</a:t>
            </a:r>
            <a:endParaRPr lang="zh-CN" altLang="en-US" sz="24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p:txBody>
          <a:bodyPr/>
          <a:p>
            <a:pPr marL="0" indent="0">
              <a:buNone/>
            </a:pPr>
            <a:r>
              <a:rPr lang="zh-CN" altLang="en-US"/>
              <a:t>递归向上查询</a:t>
            </a:r>
            <a:r>
              <a:rPr lang="en-US" altLang="zh-CN"/>
              <a:t>“</a:t>
            </a:r>
            <a:r>
              <a:rPr lang="zh-CN" altLang="en-US"/>
              <a:t>五和大道</a:t>
            </a:r>
            <a:r>
              <a:rPr lang="en-US" altLang="zh-CN"/>
              <a:t>”</a:t>
            </a:r>
            <a:r>
              <a:rPr lang="zh-CN" altLang="en-US"/>
              <a:t>的上级</a:t>
            </a:r>
            <a:endParaRPr lang="zh-CN" altLang="en-US"/>
          </a:p>
          <a:p>
            <a:endParaRPr lang="zh-CN" altLang="en-US"/>
          </a:p>
        </p:txBody>
      </p:sp>
      <p:pic>
        <p:nvPicPr>
          <p:cNvPr id="6" name="内容占位符 3"/>
          <p:cNvPicPr>
            <a:picLocks noChangeAspect="1"/>
          </p:cNvPicPr>
          <p:nvPr/>
        </p:nvPicPr>
        <p:blipFill>
          <a:blip r:embed="rId1"/>
          <a:stretch>
            <a:fillRect/>
          </a:stretch>
        </p:blipFill>
        <p:spPr>
          <a:xfrm>
            <a:off x="720725" y="2389505"/>
            <a:ext cx="2438400" cy="2717800"/>
          </a:xfrm>
          <a:prstGeom prst="rect">
            <a:avLst/>
          </a:prstGeom>
          <a:noFill/>
          <a:ln w="9525" cmpd="sng">
            <a:noFill/>
            <a:miter lim="800000"/>
            <a:headEnd/>
            <a:tailEnd/>
          </a:ln>
        </p:spPr>
      </p:pic>
      <p:pic>
        <p:nvPicPr>
          <p:cNvPr id="7" name="图片 6"/>
          <p:cNvPicPr>
            <a:picLocks noChangeAspect="1"/>
          </p:cNvPicPr>
          <p:nvPr/>
        </p:nvPicPr>
        <p:blipFill>
          <a:blip r:embed="rId2"/>
          <a:stretch>
            <a:fillRect/>
          </a:stretch>
        </p:blipFill>
        <p:spPr>
          <a:xfrm>
            <a:off x="3235960" y="2389505"/>
            <a:ext cx="5684520" cy="2717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mysql</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用函数实现递归查询</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fontScale="50000"/>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marL="0" lvl="0" indent="0">
              <a:buNone/>
            </a:pPr>
            <a:r>
              <a:rPr lang="zh-CN" altLang="en-US" sz="4000" smtClean="0"/>
              <a:t>以组织表为例，创建一个向上递归的函数：</a:t>
            </a:r>
            <a:endParaRPr lang="en-US" altLang="zh-CN" sz="2400" smtClean="0"/>
          </a:p>
          <a:p>
            <a:pPr marL="0" lvl="0" indent="0">
              <a:buNone/>
            </a:pPr>
            <a:r>
              <a:rPr lang="en-US" altLang="zh-CN" sz="2400" smtClean="0"/>
              <a:t>CREATE  FUNCTION fun_org_node_child(areaId VARCHAR(1000)) </a:t>
            </a:r>
            <a:endParaRPr lang="en-US" altLang="zh-CN" sz="2400" smtClean="0"/>
          </a:p>
          <a:p>
            <a:pPr marL="0" lvl="0" indent="0">
              <a:buNone/>
            </a:pPr>
            <a:r>
              <a:rPr lang="en-US" altLang="zh-CN" sz="2400" smtClean="0"/>
              <a:t>RETURNS VARCHAR(4000)</a:t>
            </a:r>
            <a:endParaRPr lang="en-US" altLang="zh-CN" sz="2400" smtClean="0"/>
          </a:p>
          <a:p>
            <a:pPr marL="0" lvl="0" indent="0">
              <a:buNone/>
            </a:pPr>
            <a:r>
              <a:rPr lang="en-US" altLang="zh-CN" sz="2400" smtClean="0"/>
              <a:t>BEGIN</a:t>
            </a:r>
            <a:endParaRPr lang="en-US" altLang="zh-CN" sz="2400" smtClean="0"/>
          </a:p>
          <a:p>
            <a:pPr marL="0" lvl="0" indent="0">
              <a:buNone/>
            </a:pPr>
            <a:r>
              <a:rPr lang="en-US" altLang="zh-CN" sz="2400" smtClean="0"/>
              <a:t>  DECLARE sTemp VARCHAR(4000);</a:t>
            </a:r>
            <a:endParaRPr lang="en-US" altLang="zh-CN" sz="2400" smtClean="0"/>
          </a:p>
          <a:p>
            <a:pPr marL="0" lvl="0" indent="0">
              <a:buNone/>
            </a:pPr>
            <a:r>
              <a:rPr lang="en-US" altLang="zh-CN" sz="2400" smtClean="0"/>
              <a:t>  DECLARE sTempChd VARCHAR(4000);</a:t>
            </a:r>
            <a:endParaRPr lang="en-US" altLang="zh-CN" sz="2400" smtClean="0"/>
          </a:p>
          <a:p>
            <a:pPr marL="0" lvl="0" indent="0">
              <a:buNone/>
            </a:pPr>
            <a:r>
              <a:rPr lang="en-US" altLang="zh-CN" sz="2400" smtClean="0"/>
              <a:t>  SET sTemp='$';</a:t>
            </a:r>
            <a:endParaRPr lang="en-US" altLang="zh-CN" sz="2400" smtClean="0"/>
          </a:p>
          <a:p>
            <a:pPr marL="0" lvl="0" indent="0">
              <a:buNone/>
            </a:pPr>
            <a:r>
              <a:rPr lang="en-US" altLang="zh-CN" sz="2400" smtClean="0"/>
              <a:t>  SET sTempChd = areaId;</a:t>
            </a:r>
            <a:endParaRPr lang="en-US" altLang="zh-CN" sz="2400" smtClean="0"/>
          </a:p>
          <a:p>
            <a:pPr marL="0" lvl="0" indent="0">
              <a:buNone/>
            </a:pPr>
            <a:r>
              <a:rPr lang="en-US" altLang="zh-CN" sz="2400" smtClean="0"/>
              <a:t>  SET sTemp = CONCAT(sTemp,',',sTempChd);</a:t>
            </a:r>
            <a:endParaRPr lang="en-US" altLang="zh-CN" sz="2400" smtClean="0"/>
          </a:p>
          <a:p>
            <a:pPr marL="0" lvl="0" indent="0">
              <a:buNone/>
            </a:pPr>
            <a:r>
              <a:rPr lang="en-US" altLang="zh-CN" sz="2400" smtClean="0"/>
              <a:t>  SELECT parent_Id INTO sTempChd FROM org_node_21 WHERE ORG_ID = sTempChd;</a:t>
            </a:r>
            <a:endParaRPr lang="en-US" altLang="zh-CN" sz="2400" smtClean="0"/>
          </a:p>
          <a:p>
            <a:pPr marL="0" lvl="0" indent="0">
              <a:buNone/>
            </a:pPr>
            <a:r>
              <a:rPr lang="en-US" altLang="zh-CN" sz="2400" smtClean="0"/>
              <a:t>  WHILE sTempChd &lt;&gt; '' DO</a:t>
            </a:r>
            <a:endParaRPr lang="en-US" altLang="zh-CN" sz="2400" smtClean="0"/>
          </a:p>
          <a:p>
            <a:pPr marL="0" lvl="0" indent="0">
              <a:buNone/>
            </a:pPr>
            <a:r>
              <a:rPr lang="en-US" altLang="zh-CN" sz="2400" smtClean="0"/>
              <a:t>    SET sTemp = CONCAT(sTemp,',',sTempChd);</a:t>
            </a:r>
            <a:endParaRPr lang="en-US" altLang="zh-CN" sz="2400" smtClean="0"/>
          </a:p>
          <a:p>
            <a:pPr marL="0" lvl="0" indent="0">
              <a:buNone/>
            </a:pPr>
            <a:r>
              <a:rPr lang="en-US" altLang="zh-CN" sz="2400" smtClean="0"/>
              <a:t>    SELECT parent_Id INTO sTempChd FROM org_node_21 WHERE ORG_ID = sTempChd;</a:t>
            </a:r>
            <a:endParaRPr lang="en-US" altLang="zh-CN" sz="2400" smtClean="0"/>
          </a:p>
          <a:p>
            <a:pPr marL="0" lvl="0" indent="0">
              <a:buNone/>
            </a:pPr>
            <a:r>
              <a:rPr lang="en-US" altLang="zh-CN" sz="2400" smtClean="0"/>
              <a:t>  END WHILE;</a:t>
            </a:r>
            <a:endParaRPr lang="en-US" altLang="zh-CN" sz="2400" smtClean="0"/>
          </a:p>
          <a:p>
            <a:pPr marL="0" lvl="0" indent="0">
              <a:buNone/>
            </a:pPr>
            <a:r>
              <a:rPr lang="en-US" altLang="zh-CN" sz="2400" smtClean="0"/>
              <a:t>  RETURN sTemp;</a:t>
            </a:r>
            <a:endParaRPr lang="en-US" altLang="zh-CN" sz="2400" smtClean="0"/>
          </a:p>
          <a:p>
            <a:pPr marL="0" lvl="0" indent="0">
              <a:buNone/>
            </a:pPr>
            <a:r>
              <a:rPr lang="en-US" altLang="zh-CN" sz="2400" smtClean="0"/>
              <a:t>END;</a:t>
            </a:r>
            <a:endParaRPr lang="en-US" altLang="zh-CN" sz="24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en-US" altLang="zh-CN"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98376" y="1628800"/>
            <a:ext cx="8147248" cy="4525963"/>
          </a:xfrm>
          <a:prstGeom prst="rect">
            <a:avLst/>
          </a:prstGeom>
          <a:noFill/>
          <a:ln w="9525" cmpd="sng">
            <a:noFill/>
            <a:miter lim="800000"/>
          </a:ln>
        </p:spPr>
        <p:txBody>
          <a:bodyPr>
            <a:normAutofit/>
          </a:bodyPr>
          <a:lstStyle/>
          <a:p>
            <a:pPr marL="0" indent="0">
              <a:buNone/>
            </a:pPr>
            <a:r>
              <a:rPr lang="zh-CN" altLang="en-US" sz="2000"/>
              <a:t>用自定义的函数，实现递归查询某组织的上级：</a:t>
            </a:r>
            <a:endParaRPr lang="zh-CN" altLang="en-US" sz="1100"/>
          </a:p>
          <a:p>
            <a:pPr marL="0" indent="0">
              <a:buNone/>
            </a:pPr>
            <a:r>
              <a:rPr lang="zh-CN" altLang="en-US" sz="1600"/>
              <a:t>SELECT * from org_node_21 where FIND_IN_SET(ORG_ID,fun_org_node_child('8ad29b95695776f301696697cec80928'))</a:t>
            </a:r>
            <a:endParaRPr lang="zh-CN" altLang="en-US" sz="1600"/>
          </a:p>
          <a:p>
            <a:pPr marL="0" indent="0">
              <a:buNone/>
            </a:pPr>
            <a:endParaRPr lang="zh-CN" altLang="en-US" sz="1600"/>
          </a:p>
        </p:txBody>
      </p:sp>
      <p:pic>
        <p:nvPicPr>
          <p:cNvPr id="2" name="图片 1"/>
          <p:cNvPicPr>
            <a:picLocks noChangeAspect="1"/>
          </p:cNvPicPr>
          <p:nvPr/>
        </p:nvPicPr>
        <p:blipFill>
          <a:blip r:embed="rId2"/>
          <a:stretch>
            <a:fillRect/>
          </a:stretch>
        </p:blipFill>
        <p:spPr>
          <a:xfrm>
            <a:off x="759460" y="2775585"/>
            <a:ext cx="6854190" cy="2616200"/>
          </a:xfrm>
          <a:prstGeom prst="rect">
            <a:avLst/>
          </a:prstGeom>
        </p:spPr>
      </p:pic>
      <p:sp>
        <p:nvSpPr>
          <p:cNvPr id="3" name="Title 8"/>
          <p:cNvSpPr>
            <a:spLocks noGrp="1"/>
          </p:cNvSpPr>
          <p:nvPr/>
        </p:nvSpPr>
        <p:spPr>
          <a:xfrm>
            <a:off x="288925" y="913130"/>
            <a:ext cx="8356600" cy="715645"/>
          </a:xfrm>
          <a:prstGeom prst="rect">
            <a:avLst/>
          </a:prstGeom>
          <a:noFill/>
          <a:ln w="9525" cmpd="sng">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a:lstStyle>
          <a:p>
            <a:pPr algn="l"/>
            <a:r>
              <a:rPr 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mysql</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用函数实现递归查询</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3568" y="1052736"/>
            <a:ext cx="7295206" cy="1143000"/>
          </a:xfrm>
        </p:spPr>
        <p:txBody>
          <a:bodyPr/>
          <a:lstStyle/>
          <a:p>
            <a:pPr algn="l"/>
            <a:r>
              <a:rPr lang="zh-CN" altLang="en-US" sz="32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en-US" sz="3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14" name="矩形 7"/>
          <p:cNvSpPr>
            <a:spLocks noChangeArrowheads="1"/>
          </p:cNvSpPr>
          <p:nvPr/>
        </p:nvSpPr>
        <p:spPr bwMode="auto">
          <a:xfrm>
            <a:off x="731610" y="2060848"/>
            <a:ext cx="6864725" cy="3960440"/>
          </a:xfrm>
          <a:prstGeom prst="rect">
            <a:avLst/>
          </a:prstGeom>
          <a:noFill/>
          <a:ln w="9525">
            <a:noFill/>
            <a:miter lim="800000"/>
          </a:ln>
        </p:spPr>
        <p:txBody>
          <a:bodyPr/>
          <a:lstStyle/>
          <a:p>
            <a:pPr>
              <a:lnSpc>
                <a:spcPct val="150000"/>
              </a:lnSpc>
              <a:buFont typeface="Wingdings" panose="05000000000000000000" pitchFamily="2" charset="2"/>
              <a:buChar char="Ø"/>
            </a:pPr>
            <a:r>
              <a:rPr kumimoji="1" lang="zh-CN" altLang="en-US" sz="2400" b="1" smtClean="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关系型数据库介绍 </a:t>
            </a:r>
            <a:endParaRPr kumimoji="1" lang="en-US" altLang="zh-CN" sz="2400" b="1" smtClean="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sz="24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4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实用的查询语句</a:t>
            </a:r>
            <a:endParaRPr lang="en-US" altLang="zh-CN" sz="24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kumimoji="1" lang="en-US" alt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kumimoji="1"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常用功能</a:t>
            </a:r>
            <a:endParaRPr kumimoji="1" lang="en-US" altLang="zh-CN" sz="24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kumimoji="1" lang="zh-CN" altLang="en-US" sz="24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函数与存储过程</a:t>
            </a:r>
            <a:endParaRPr kumimoji="1" lang="en-US" altLang="zh-CN" sz="24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kumimoji="1"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kumimoji="1" 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查询语句优化</a:t>
            </a:r>
            <a:endParaRPr kumimoji="1" 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98475" y="1482090"/>
            <a:ext cx="8147248" cy="4525963"/>
          </a:xfrm>
          <a:prstGeom prst="rect">
            <a:avLst/>
          </a:prstGeom>
          <a:noFill/>
          <a:ln w="9525" cmpd="sng">
            <a:noFill/>
            <a:miter lim="800000"/>
          </a:ln>
        </p:spPr>
        <p:txBody>
          <a:bodyPr>
            <a:normAutofit/>
          </a:bodyPr>
          <a:lstStyle/>
          <a:p>
            <a:pPr marL="0" indent="0">
              <a:buNone/>
            </a:pPr>
            <a:endParaRPr lang="en-US" altLang="zh-CN" sz="1100" smtClean="0"/>
          </a:p>
          <a:p>
            <a:pPr marL="0" indent="0">
              <a:buNone/>
            </a:pPr>
            <a:r>
              <a:rPr lang="zh-CN" altLang="en-US" sz="1600"/>
              <a:t>可以利用该函数进行更复杂的查询，让摄像机的位置一目了然</a:t>
            </a:r>
            <a:endParaRPr lang="en-US" altLang="zh-CN" sz="1100"/>
          </a:p>
          <a:p>
            <a:pPr marL="0" indent="0">
              <a:buNone/>
            </a:pPr>
            <a:endParaRPr lang="en-US" altLang="zh-CN" sz="1100" smtClean="0"/>
          </a:p>
          <a:p>
            <a:pPr marL="0" indent="0">
              <a:buNone/>
            </a:pPr>
            <a:endParaRPr lang="en-US" altLang="zh-CN" sz="1100" smtClean="0"/>
          </a:p>
          <a:p>
            <a:pPr marL="0" indent="0">
              <a:buNone/>
            </a:pPr>
            <a:endParaRPr lang="en-US" altLang="zh-CN" sz="1100" smtClean="0"/>
          </a:p>
          <a:p>
            <a:pPr marL="0" indent="0">
              <a:buNone/>
            </a:pPr>
            <a:endParaRPr lang="en-US" altLang="zh-CN" sz="1100" smtClean="0"/>
          </a:p>
        </p:txBody>
      </p:sp>
      <p:pic>
        <p:nvPicPr>
          <p:cNvPr id="3" name="图片 2"/>
          <p:cNvPicPr>
            <a:picLocks noChangeAspect="1"/>
          </p:cNvPicPr>
          <p:nvPr/>
        </p:nvPicPr>
        <p:blipFill>
          <a:blip r:embed="rId2"/>
          <a:stretch>
            <a:fillRect/>
          </a:stretch>
        </p:blipFill>
        <p:spPr>
          <a:xfrm>
            <a:off x="594360" y="2045335"/>
            <a:ext cx="7660005" cy="4070985"/>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endParaRPr sz="2400"/>
          </a:p>
          <a:p>
            <a:pPr marL="0" indent="0">
              <a:buNone/>
            </a:pPr>
            <a:r>
              <a:rPr sz="2400"/>
              <a:t>存储过程是数据库的一个重要的功能，MySQL 5.0以前并不支持存储过程，这使得MySQL在应用上大打折扣。好在MySQL 5.0开始支持存储过程，这样即可以大大提高数据库的处理速度，同时也可以提高数据库编程的灵活性。</a:t>
            </a:r>
            <a:endParaRPr sz="2400"/>
          </a:p>
          <a:p>
            <a:pPr marL="0" indent="0">
              <a:buNone/>
            </a:pPr>
            <a:endParaRPr sz="2400"/>
          </a:p>
          <a:p>
            <a:pPr marL="0" indent="0">
              <a:buNone/>
            </a:pPr>
            <a:endParaRPr sz="2400"/>
          </a:p>
        </p:txBody>
      </p:sp>
      <p:sp>
        <p:nvSpPr>
          <p:cNvPr id="4" name="Title 8"/>
          <p:cNvSpPr>
            <a:spLocks noGrp="1"/>
          </p:cNvSpPr>
          <p:nvPr/>
        </p:nvSpPr>
        <p:spPr>
          <a:xfrm>
            <a:off x="288603" y="769303"/>
            <a:ext cx="8229600" cy="1143000"/>
          </a:xfrm>
          <a:prstGeom prst="rect">
            <a:avLst/>
          </a:prstGeom>
          <a:noFill/>
          <a:ln w="9525" cmpd="sng">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a:lstStyle>
          <a:p>
            <a:pPr algn="l"/>
            <a:r>
              <a:rPr 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mysql</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存储过程</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sz="2400">
              <a:sym typeface="+mn-ea"/>
            </a:endParaRPr>
          </a:p>
          <a:p>
            <a:pPr marL="0" indent="0">
              <a:buNone/>
            </a:pPr>
            <a:r>
              <a:rPr lang="zh-CN" sz="2400">
                <a:sym typeface="+mn-ea"/>
              </a:rPr>
              <a:t>一般情况下，不建议把业务的实现写在存储过程里：</a:t>
            </a:r>
            <a:endParaRPr sz="2400">
              <a:sym typeface="+mn-ea"/>
            </a:endParaRPr>
          </a:p>
          <a:p>
            <a:r>
              <a:rPr sz="2400">
                <a:sym typeface="+mn-ea"/>
              </a:rPr>
              <a:t>不同数据库，语法差别很大，移植困难，换了数据库，需要重新编写；</a:t>
            </a:r>
            <a:endParaRPr sz="2400"/>
          </a:p>
          <a:p>
            <a:r>
              <a:rPr sz="2400">
                <a:sym typeface="+mn-ea"/>
              </a:rPr>
              <a:t>不好管理，把过多业务逻辑写在存储过程不好维护，不利于分层管理，容易混乱，一般存储过程适用于个别对性能要求较高的业务，其它的必要性不是很大</a:t>
            </a:r>
            <a:endParaRPr lang="zh-CN" altLang="en-US" sz="2400"/>
          </a:p>
        </p:txBody>
      </p:sp>
      <p:sp>
        <p:nvSpPr>
          <p:cNvPr id="5" name="Title 8"/>
          <p:cNvSpPr>
            <a:spLocks noGrp="1"/>
          </p:cNvSpPr>
          <p:nvPr/>
        </p:nvSpPr>
        <p:spPr>
          <a:xfrm>
            <a:off x="288603" y="769303"/>
            <a:ext cx="8229600" cy="1143000"/>
          </a:xfrm>
          <a:prstGeom prst="rect">
            <a:avLst/>
          </a:prstGeom>
          <a:noFill/>
          <a:ln w="9525" cmpd="sng">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a:lstStyle>
          <a:p>
            <a:pPr algn="l"/>
            <a:r>
              <a:rPr 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mysql</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存储过程</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1200"/>
              <a:t>DROP PROCEDURE IF EXISTS `proc_case`;</a:t>
            </a:r>
            <a:endParaRPr lang="zh-CN" altLang="en-US" sz="1200"/>
          </a:p>
          <a:p>
            <a:pPr marL="0" indent="0">
              <a:buNone/>
            </a:pPr>
            <a:r>
              <a:rPr lang="zh-CN" altLang="en-US" sz="1200"/>
              <a:t>DELIMITER ;;</a:t>
            </a:r>
            <a:endParaRPr lang="zh-CN" altLang="en-US" sz="1200"/>
          </a:p>
          <a:p>
            <a:pPr marL="0" indent="0">
              <a:buNone/>
            </a:pPr>
            <a:r>
              <a:rPr lang="zh-CN" altLang="en-US" sz="1200"/>
              <a:t>CREATE DEFINER=`root`@`localhost` PROCEDURE `proc_case`(IN type int)</a:t>
            </a:r>
            <a:endParaRPr lang="zh-CN" altLang="en-US" sz="1200"/>
          </a:p>
          <a:p>
            <a:pPr marL="0" indent="0">
              <a:buNone/>
            </a:pPr>
            <a:r>
              <a:rPr lang="zh-CN" altLang="en-US" sz="1200"/>
              <a:t>BEGIN</a:t>
            </a:r>
            <a:endParaRPr lang="zh-CN" altLang="en-US" sz="1200"/>
          </a:p>
          <a:p>
            <a:pPr marL="0" indent="0">
              <a:buNone/>
            </a:pPr>
            <a:r>
              <a:rPr lang="zh-CN" altLang="en-US" sz="1200"/>
              <a:t>    #Routine body goes here...</a:t>
            </a:r>
            <a:endParaRPr lang="zh-CN" altLang="en-US" sz="1200"/>
          </a:p>
          <a:p>
            <a:pPr marL="0" indent="0">
              <a:buNone/>
            </a:pPr>
            <a:r>
              <a:rPr lang="zh-CN" altLang="en-US" sz="1200"/>
              <a:t>    DECLARE c varchar(500);</a:t>
            </a:r>
            <a:endParaRPr lang="zh-CN" altLang="en-US" sz="1200"/>
          </a:p>
          <a:p>
            <a:pPr marL="0" indent="0">
              <a:buNone/>
            </a:pPr>
            <a:r>
              <a:rPr lang="zh-CN" altLang="en-US" sz="1200"/>
              <a:t>    CASE type</a:t>
            </a:r>
            <a:endParaRPr lang="zh-CN" altLang="en-US" sz="1200"/>
          </a:p>
          <a:p>
            <a:pPr marL="0" indent="0">
              <a:buNone/>
            </a:pPr>
            <a:r>
              <a:rPr lang="zh-CN" altLang="en-US" sz="1200"/>
              <a:t>    WHEN 0 THEN</a:t>
            </a:r>
            <a:endParaRPr lang="zh-CN" altLang="en-US" sz="1200"/>
          </a:p>
          <a:p>
            <a:pPr marL="0" indent="0">
              <a:buNone/>
            </a:pPr>
            <a:r>
              <a:rPr lang="zh-CN" altLang="en-US" sz="1200"/>
              <a:t>        set c = 'param is 0';</a:t>
            </a:r>
            <a:endParaRPr lang="zh-CN" altLang="en-US" sz="1200"/>
          </a:p>
          <a:p>
            <a:pPr marL="0" indent="0">
              <a:buNone/>
            </a:pPr>
            <a:r>
              <a:rPr lang="zh-CN" altLang="en-US" sz="1200"/>
              <a:t>    WHEN 1 THEN</a:t>
            </a:r>
            <a:endParaRPr lang="zh-CN" altLang="en-US" sz="1200"/>
          </a:p>
          <a:p>
            <a:pPr marL="0" indent="0">
              <a:buNone/>
            </a:pPr>
            <a:r>
              <a:rPr lang="zh-CN" altLang="en-US" sz="1200"/>
              <a:t>        set c = 'param is 1';</a:t>
            </a:r>
            <a:endParaRPr lang="zh-CN" altLang="en-US" sz="1200"/>
          </a:p>
          <a:p>
            <a:pPr marL="0" indent="0">
              <a:buNone/>
            </a:pPr>
            <a:r>
              <a:rPr lang="zh-CN" altLang="en-US" sz="1200"/>
              <a:t>    ELSE</a:t>
            </a:r>
            <a:endParaRPr lang="zh-CN" altLang="en-US" sz="1200"/>
          </a:p>
          <a:p>
            <a:pPr marL="0" indent="0">
              <a:buNone/>
            </a:pPr>
            <a:r>
              <a:rPr lang="zh-CN" altLang="en-US" sz="1200"/>
              <a:t>        set c = 'param is others, not 0 or 1';</a:t>
            </a:r>
            <a:endParaRPr lang="zh-CN" altLang="en-US" sz="1200"/>
          </a:p>
          <a:p>
            <a:pPr marL="0" indent="0">
              <a:buNone/>
            </a:pPr>
            <a:r>
              <a:rPr lang="zh-CN" altLang="en-US" sz="1200"/>
              <a:t>    END CASE;</a:t>
            </a:r>
            <a:endParaRPr lang="zh-CN" altLang="en-US" sz="1200"/>
          </a:p>
          <a:p>
            <a:pPr marL="0" indent="0">
              <a:buNone/>
            </a:pPr>
            <a:r>
              <a:rPr lang="zh-CN" altLang="en-US" sz="1200"/>
              <a:t>    select c;</a:t>
            </a:r>
            <a:endParaRPr lang="zh-CN" altLang="en-US" sz="1200"/>
          </a:p>
          <a:p>
            <a:pPr marL="0" indent="0">
              <a:buNone/>
            </a:pPr>
            <a:r>
              <a:rPr lang="zh-CN" altLang="en-US" sz="1200"/>
              <a:t>END</a:t>
            </a:r>
            <a:endParaRPr lang="zh-CN" altLang="en-US" sz="1200"/>
          </a:p>
          <a:p>
            <a:pPr marL="0" indent="0">
              <a:buNone/>
            </a:pPr>
            <a:r>
              <a:rPr lang="zh-CN" altLang="en-US" sz="1200"/>
              <a:t>;;</a:t>
            </a:r>
            <a:endParaRPr lang="zh-CN" altLang="en-US" sz="1200"/>
          </a:p>
          <a:p>
            <a:pPr marL="0" indent="0">
              <a:buNone/>
            </a:pPr>
            <a:r>
              <a:rPr lang="zh-CN" altLang="en-US" sz="1200"/>
              <a:t>DELIMITER ;</a:t>
            </a:r>
            <a:endParaRPr lang="zh-CN" altLang="en-US" sz="1200"/>
          </a:p>
        </p:txBody>
      </p:sp>
      <p:pic>
        <p:nvPicPr>
          <p:cNvPr id="4" name="内容占位符 3"/>
          <p:cNvPicPr>
            <a:picLocks noChangeAspect="1"/>
          </p:cNvPicPr>
          <p:nvPr/>
        </p:nvPicPr>
        <p:blipFill>
          <a:blip r:embed="rId1"/>
          <a:stretch>
            <a:fillRect/>
          </a:stretch>
        </p:blipFill>
        <p:spPr>
          <a:xfrm>
            <a:off x="3505835" y="2571115"/>
            <a:ext cx="4638040" cy="3185795"/>
          </a:xfrm>
          <a:prstGeom prst="rect">
            <a:avLst/>
          </a:prstGeom>
          <a:noFill/>
          <a:ln w="9525" cmpd="sng">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r>
              <a:rPr lang="zh-CN" altLang="en-US" sz="2000"/>
            </a:br>
            <a:r>
              <a:rPr lang="zh-CN" altLang="en-US" sz="2000"/>
              <a:t>常见的查询优化</a:t>
            </a:r>
            <a:endParaRPr lang="zh-CN" altLang="en-US" sz="2000"/>
          </a:p>
        </p:txBody>
      </p:sp>
      <p:sp>
        <p:nvSpPr>
          <p:cNvPr id="5" name="内容占位符 4"/>
          <p:cNvSpPr/>
          <p:nvPr>
            <p:ph idx="1"/>
          </p:nvPr>
        </p:nvSpPr>
        <p:spPr/>
        <p:txBody>
          <a:bodyPr/>
          <a:p>
            <a:r>
              <a:rPr lang="zh-CN" altLang="en-US"/>
              <a:t>在建有索引的字段上不要进行表达式运算</a:t>
            </a:r>
            <a:endParaRPr lang="zh-CN" altLang="en-US"/>
          </a:p>
          <a:p>
            <a:pPr marL="0" indent="0">
              <a:buNone/>
            </a:pPr>
            <a:r>
              <a:rPr lang="zh-CN" altLang="en-US"/>
              <a:t>   </a:t>
            </a:r>
            <a:r>
              <a:rPr lang="zh-CN" altLang="en-US" sz="2000"/>
              <a:t>不好：</a:t>
            </a:r>
            <a:r>
              <a:rPr lang="en-US" altLang="zh-CN" sz="2000"/>
              <a:t>SELECT * FROM TABLE WHERE YEAR(xdate)&lt;2019</a:t>
            </a:r>
            <a:endParaRPr lang="en-US" altLang="zh-CN" sz="2000"/>
          </a:p>
          <a:p>
            <a:pPr marL="0" indent="0">
              <a:buNone/>
            </a:pPr>
            <a:r>
              <a:rPr lang="en-US" altLang="zh-CN" sz="2000"/>
              <a:t>		        </a:t>
            </a:r>
            <a:r>
              <a:rPr lang="zh-CN" altLang="en-US" sz="2000"/>
              <a:t>好：</a:t>
            </a:r>
            <a:r>
              <a:rPr lang="en-US" altLang="zh-CN" sz="2000">
                <a:sym typeface="+mn-ea"/>
              </a:rPr>
              <a:t>SELECT * FROM TABLE WHERE xdate&lt;'2019-01-01'</a:t>
            </a:r>
            <a:endParaRPr lang="en-US" altLang="zh-CN" sz="2000">
              <a:sym typeface="+mn-ea"/>
            </a:endParaRPr>
          </a:p>
          <a:p>
            <a:pPr marL="0" indent="0">
              <a:buNone/>
            </a:pPr>
            <a:endParaRPr lang="zh-CN" altLang="en-US" sz="2000"/>
          </a:p>
          <a:p>
            <a:r>
              <a:rPr lang="zh-CN" altLang="en-US"/>
              <a:t>使用连接来代替子查询</a:t>
            </a:r>
            <a:endParaRPr lang="zh-CN" altLang="en-US" sz="2000"/>
          </a:p>
          <a:p>
            <a:pPr marL="0" indent="0">
              <a:buNone/>
            </a:pPr>
            <a:r>
              <a:rPr lang="zh-CN" altLang="en-US" sz="2000"/>
              <a:t>    不好：</a:t>
            </a:r>
            <a:r>
              <a:rPr lang="en-US" altLang="zh-CN" sz="2000"/>
              <a:t>SELECT * FROM TABLE WHERE ID IN (SELECT t_id FROM TABLE2)</a:t>
            </a:r>
            <a:endParaRPr lang="en-US" altLang="zh-CN" sz="2000"/>
          </a:p>
          <a:p>
            <a:pPr marL="0" indent="0">
              <a:buNone/>
            </a:pPr>
            <a:r>
              <a:rPr lang="en-US" altLang="zh-CN" sz="2000"/>
              <a:t>     </a:t>
            </a:r>
            <a:r>
              <a:rPr lang="zh-CN" altLang="en-US" sz="2000"/>
              <a:t>好：</a:t>
            </a:r>
            <a:r>
              <a:rPr lang="en-US" altLang="zh-CN" sz="2000"/>
              <a:t>SELECT T1.* FROM TABLE T1,TABLE2 T2 WHERE T1.ID=T2.t_Id</a:t>
            </a:r>
            <a:endParaRPr lang="en-US" altLang="zh-CN"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当只要一行数据时使用LIMIT 1</a:t>
            </a:r>
            <a:endParaRPr lang="zh-CN" altLang="en-US"/>
          </a:p>
          <a:p>
            <a:pPr marL="0" indent="0">
              <a:buNone/>
            </a:pPr>
            <a:r>
              <a:rPr lang="zh-CN" altLang="en-US" sz="2000"/>
              <a:t>      MySQL数据库引擎会在找到一条数据后停止搜索，而不是继续往后查少下一条符合记录的数据</a:t>
            </a:r>
            <a:endParaRPr lang="zh-CN" altLang="en-US" sz="2000"/>
          </a:p>
          <a:p>
            <a:pPr marL="0" indent="0">
              <a:buNone/>
            </a:pPr>
            <a:endParaRPr lang="zh-CN" altLang="en-US" sz="2000"/>
          </a:p>
          <a:p>
            <a:r>
              <a:rPr lang="en-US" altLang="zh-CN">
                <a:sym typeface="+mn-ea"/>
              </a:rPr>
              <a:t>in</a:t>
            </a:r>
            <a:r>
              <a:rPr lang="zh-CN" altLang="en-US">
                <a:sym typeface="+mn-ea"/>
              </a:rPr>
              <a:t>和</a:t>
            </a:r>
            <a:r>
              <a:rPr lang="en-US" altLang="zh-CN">
                <a:sym typeface="+mn-ea"/>
              </a:rPr>
              <a:t>exists</a:t>
            </a:r>
            <a:endParaRPr lang="en-US" altLang="zh-CN">
              <a:sym typeface="+mn-ea"/>
            </a:endParaRPr>
          </a:p>
          <a:p>
            <a:pPr marL="0" indent="0">
              <a:buNone/>
            </a:pPr>
            <a:r>
              <a:rPr lang="en-US" altLang="zh-CN">
                <a:sym typeface="+mn-ea"/>
              </a:rPr>
              <a:t>  </a:t>
            </a:r>
            <a:r>
              <a:rPr lang="en-US" altLang="zh-CN" sz="2000">
                <a:sym typeface="+mn-ea"/>
              </a:rPr>
              <a:t> </a:t>
            </a:r>
            <a:r>
              <a:rPr lang="zh-CN" altLang="en-US" sz="2000">
                <a:sym typeface="+mn-ea"/>
              </a:rPr>
              <a:t>主表数据远大于子表</a:t>
            </a:r>
            <a:endParaRPr lang="en-US" altLang="zh-CN" sz="2000">
              <a:sym typeface="+mn-ea"/>
            </a:endParaRPr>
          </a:p>
          <a:p>
            <a:pPr marL="0" indent="0">
              <a:buNone/>
            </a:pPr>
            <a:r>
              <a:rPr lang="en-US" altLang="zh-CN" sz="2000">
                <a:sym typeface="+mn-ea"/>
              </a:rPr>
              <a:t>   select * from </a:t>
            </a:r>
            <a:r>
              <a:rPr lang="zh-CN" altLang="en-US" sz="2000">
                <a:sym typeface="+mn-ea"/>
              </a:rPr>
              <a:t>主表 </a:t>
            </a:r>
            <a:r>
              <a:rPr lang="en-US" altLang="zh-CN" sz="2000">
                <a:sym typeface="+mn-ea"/>
              </a:rPr>
              <a:t>where id in(select pid from </a:t>
            </a:r>
            <a:r>
              <a:rPr lang="zh-CN" altLang="en-US" sz="2000">
                <a:sym typeface="+mn-ea"/>
              </a:rPr>
              <a:t>子表</a:t>
            </a:r>
            <a:r>
              <a:rPr lang="en-US" altLang="zh-CN" sz="2000">
                <a:sym typeface="+mn-ea"/>
              </a:rPr>
              <a:t>)</a:t>
            </a:r>
            <a:endParaRPr lang="en-US" altLang="zh-CN" sz="2000">
              <a:sym typeface="+mn-ea"/>
            </a:endParaRPr>
          </a:p>
          <a:p>
            <a:pPr marL="0" indent="0">
              <a:buNone/>
            </a:pPr>
            <a:r>
              <a:rPr lang="en-US" altLang="zh-CN" sz="2000">
                <a:sym typeface="+mn-ea"/>
              </a:rPr>
              <a:t>     </a:t>
            </a:r>
            <a:r>
              <a:rPr lang="zh-CN" altLang="en-US" sz="2000">
                <a:sym typeface="+mn-ea"/>
              </a:rPr>
              <a:t>反之</a:t>
            </a:r>
            <a:endParaRPr lang="en-US" altLang="zh-CN" sz="2000">
              <a:sym typeface="+mn-ea"/>
            </a:endParaRPr>
          </a:p>
          <a:p>
            <a:pPr marL="0" indent="0">
              <a:buNone/>
            </a:pPr>
            <a:r>
              <a:rPr lang="zh-CN" altLang="en-US" sz="2000">
                <a:sym typeface="+mn-ea"/>
              </a:rPr>
              <a:t>     </a:t>
            </a:r>
            <a:r>
              <a:rPr lang="en-US" altLang="zh-CN" sz="2000">
                <a:sym typeface="+mn-ea"/>
              </a:rPr>
              <a:t>select * from </a:t>
            </a:r>
            <a:r>
              <a:rPr lang="zh-CN" altLang="en-US" sz="2000">
                <a:sym typeface="+mn-ea"/>
              </a:rPr>
              <a:t>主表 </a:t>
            </a:r>
            <a:r>
              <a:rPr lang="en-US" altLang="zh-CN" sz="2000">
                <a:sym typeface="+mn-ea"/>
              </a:rPr>
              <a:t>where exists (select 1 from </a:t>
            </a:r>
            <a:r>
              <a:rPr lang="zh-CN" altLang="en-US" sz="2000">
                <a:sym typeface="+mn-ea"/>
              </a:rPr>
              <a:t>子表 </a:t>
            </a:r>
            <a:r>
              <a:rPr lang="en-US" altLang="zh-CN" sz="2000">
                <a:sym typeface="+mn-ea"/>
              </a:rPr>
              <a:t>where pid=</a:t>
            </a:r>
            <a:r>
              <a:rPr lang="zh-CN" altLang="en-US" sz="2000">
                <a:sym typeface="+mn-ea"/>
              </a:rPr>
              <a:t>主表</a:t>
            </a:r>
            <a:r>
              <a:rPr lang="en-US" altLang="zh-CN" sz="2000">
                <a:sym typeface="+mn-ea"/>
              </a:rPr>
              <a:t>.id)</a:t>
            </a:r>
            <a:endParaRPr lang="zh-CN" altLang="en-US" sz="2000">
              <a:sym typeface="+mn-ea"/>
            </a:endParaRPr>
          </a:p>
        </p:txBody>
      </p:sp>
      <p:sp>
        <p:nvSpPr>
          <p:cNvPr id="4" name="标题 3"/>
          <p:cNvSpPr>
            <a:spLocks noGrp="1"/>
          </p:cNvSpPr>
          <p:nvPr>
            <p:ph type="title"/>
          </p:nvPr>
        </p:nvSpPr>
        <p:spPr/>
        <p:txBody>
          <a:bodyPr/>
          <a:p>
            <a:pPr algn="l"/>
            <a:br>
              <a:rPr lang="zh-CN" altLang="en-US" sz="2000"/>
            </a:br>
            <a:r>
              <a:rPr lang="zh-CN" altLang="en-US" sz="2000"/>
              <a:t>常见的查询优化</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1480" y="579755"/>
            <a:ext cx="8229600" cy="770255"/>
          </a:xfrm>
        </p:spPr>
        <p:txBody>
          <a:bodyPr/>
          <a:p>
            <a:pPr algn="l"/>
            <a:r>
              <a:rPr lang="zh-CN" altLang="en-US" sz="2400"/>
              <a:t>最后</a:t>
            </a:r>
            <a:endParaRPr lang="zh-CN" altLang="en-US" sz="2400"/>
          </a:p>
        </p:txBody>
      </p:sp>
      <p:sp>
        <p:nvSpPr>
          <p:cNvPr id="3" name="内容占位符 2"/>
          <p:cNvSpPr>
            <a:spLocks noGrp="1"/>
          </p:cNvSpPr>
          <p:nvPr>
            <p:ph idx="1"/>
          </p:nvPr>
        </p:nvSpPr>
        <p:spPr/>
        <p:txBody>
          <a:bodyPr/>
          <a:p>
            <a:pPr marL="0" indent="0">
              <a:buNone/>
            </a:pPr>
            <a:r>
              <a:rPr lang="zh-CN" altLang="en-US" sz="2000"/>
              <a:t>不同的数据库，还有各种独特的功能，就不在这里讲了，大家有兴趣可以自行了解</a:t>
            </a:r>
            <a:endParaRPr lang="zh-CN" altLang="en-US" sz="2000"/>
          </a:p>
          <a:p>
            <a:pPr marL="0" indent="0">
              <a:buNone/>
            </a:pPr>
            <a:r>
              <a:rPr lang="en-US" altLang="zh-CN" sz="2000"/>
              <a:t>MYSQL</a:t>
            </a:r>
            <a:r>
              <a:rPr lang="zh-CN" altLang="en-US" sz="2000"/>
              <a:t>的表分区</a:t>
            </a:r>
            <a:endParaRPr lang="zh-CN" altLang="en-US" sz="2000"/>
          </a:p>
          <a:p>
            <a:pPr marL="0" indent="0">
              <a:buNone/>
            </a:pPr>
            <a:endParaRPr lang="zh-CN" altLang="en-US" sz="2000"/>
          </a:p>
          <a:p>
            <a:pPr marL="0" indent="0">
              <a:buNone/>
            </a:pPr>
            <a:r>
              <a:rPr lang="en-US" altLang="zh-CN" sz="2000"/>
              <a:t>ORACLE</a:t>
            </a:r>
            <a:r>
              <a:rPr lang="zh-CN" altLang="en-US" sz="2000"/>
              <a:t>强大的闪回功能</a:t>
            </a:r>
            <a:endParaRPr lang="zh-CN" altLang="en-US" sz="2000"/>
          </a:p>
          <a:p>
            <a:pPr marL="0" indent="0">
              <a:buNone/>
            </a:pPr>
            <a:r>
              <a:rPr lang="en-US" altLang="zh-CN" sz="2000"/>
              <a:t>	       </a:t>
            </a:r>
            <a:r>
              <a:rPr lang="zh-CN" altLang="en-US" sz="2000"/>
              <a:t>闪回表、闪回删表能够以表为单位“回到”过去；闪回事务能够以事务为单位“回到”过去；闪回数据库能够以数据库为单位“回到”过去。</a:t>
            </a:r>
            <a:endParaRPr lang="zh-CN" altLang="en-US" sz="2000"/>
          </a:p>
          <a:p>
            <a:pPr marL="0" indent="0">
              <a:buNone/>
            </a:pP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2987824" y="3501008"/>
            <a:ext cx="3214710" cy="792162"/>
          </a:xfrm>
          <a:prstGeom prst="rect">
            <a:avLst/>
          </a:prstGeom>
          <a:noFill/>
          <a:ln w="9525">
            <a:noFill/>
            <a:miter lim="800000"/>
          </a:ln>
          <a:effectLst/>
        </p:spPr>
        <p:txBody>
          <a:bodyPr/>
          <a:lstStyle/>
          <a:p>
            <a:pPr marL="342900" indent="-342900" eaLnBrk="0" hangingPunct="0">
              <a:spcBef>
                <a:spcPct val="20000"/>
              </a:spcBef>
              <a:buFont typeface="Arial" panose="020B0604020202020204" pitchFamily="34" charset="0"/>
              <a:buNone/>
            </a:pPr>
            <a:r>
              <a:rPr lang="zh-CN" altLang="en-US" sz="4900" b="1" smtClean="0">
                <a:solidFill>
                  <a:srgbClr val="FF0000"/>
                </a:solidFill>
                <a:latin typeface="黑体" panose="02010609060101010101" pitchFamily="2" charset="-122"/>
                <a:ea typeface="黑体" panose="02010609060101010101" pitchFamily="2" charset="-122"/>
              </a:rPr>
              <a:t>谢   谢！</a:t>
            </a:r>
            <a:endParaRPr lang="zh-CN" altLang="en-US" sz="4900" b="1">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42928" y="714364"/>
            <a:ext cx="8229600" cy="1143000"/>
          </a:xfrm>
        </p:spPr>
        <p:txBody>
          <a:bodyPr/>
          <a:lstStyle/>
          <a:p>
            <a:pPr algn="l"/>
            <a:r>
              <a:rPr lang="zh-CN"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关系型数据介绍</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lvl="0"/>
            <a:r>
              <a:rPr sz="2400"/>
              <a:t>关系</a:t>
            </a:r>
            <a:r>
              <a:rPr lang="zh-CN" sz="2400"/>
              <a:t>型</a:t>
            </a:r>
            <a:r>
              <a:rPr sz="2400"/>
              <a:t>数据库，是建立在关系模型基础上的数据库。</a:t>
            </a:r>
            <a:endParaRPr sz="2400"/>
          </a:p>
          <a:p>
            <a:pPr lvl="0"/>
            <a:r>
              <a:rPr sz="2400"/>
              <a:t>关系模型就是指二维表格模型,因而一个关系型数据库就是由二维表及其之间的联系组成的一个数据组织。当前主流的关系型数据库有Oracle、DB2、Microsoft SQL Server、MySQL等。</a:t>
            </a:r>
            <a:endParaRPr lang="en-US" altLang="zh-CN" sz="2400" smtClean="0"/>
          </a:p>
          <a:p>
            <a:pPr marL="0" lvl="0" indent="0">
              <a:buNone/>
            </a:pPr>
            <a:endParaRPr lang="en-US" altLang="zh-CN" sz="2400" smtClean="0"/>
          </a:p>
          <a:p>
            <a:pPr defTabSz="914400" eaLnBrk="1" fontAlgn="auto" hangingPunct="1">
              <a:spcBef>
                <a:spcPts val="0"/>
              </a:spcBef>
              <a:spcAft>
                <a:spcPts val="0"/>
              </a:spcAft>
              <a:defRPr/>
            </a:pPr>
            <a:endParaRPr lang="en-US" altLang="zh-CN" sz="240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42928" y="714364"/>
            <a:ext cx="8229600" cy="1143000"/>
          </a:xfrm>
        </p:spPr>
        <p:txBody>
          <a:bodyPr/>
          <a:lstStyle/>
          <a:p>
            <a:pPr algn="l"/>
            <a:r>
              <a:rPr lang="zh-CN" altLang="en-US"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为什么学习数据库</a:t>
            </a:r>
            <a:endParaRPr 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lnSpcReduction="20000"/>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marL="0" lvl="0" indent="0">
              <a:buNone/>
            </a:pPr>
            <a:endParaRPr lang="en-US" altLang="zh-CN" sz="2400" smtClean="0"/>
          </a:p>
          <a:p>
            <a:pPr defTabSz="914400" eaLnBrk="1" fontAlgn="auto" hangingPunct="1">
              <a:spcBef>
                <a:spcPts val="0"/>
              </a:spcBef>
              <a:spcAft>
                <a:spcPts val="0"/>
              </a:spcAft>
              <a:defRPr/>
            </a:pPr>
            <a:r>
              <a:rPr lang="en-US" altLang="zh-CN" sz="2400"/>
              <a:t>数据库特别是关系型数据库一直沿用到今天，特别是开源的MySQL，被 Google、Facebook、阿里等众多大厂发扬光大。90% 的互联网公司都在使用 MySQL。即使 Redis、MongoDB 这类新型数据库出来，</a:t>
            </a:r>
            <a:r>
              <a:rPr lang="zh-CN" altLang="en-US" sz="2400"/>
              <a:t>也</a:t>
            </a:r>
            <a:r>
              <a:rPr lang="en-US" altLang="zh-CN" sz="2400"/>
              <a:t>无法代替传统的关系型数据库，因为这类 NoSQL 数据库仅仅只是解决某一类问题，并不是通用型数据库，而 MySQL 这样的关系型数据库就是对世界的抽象。</a:t>
            </a:r>
            <a:endParaRPr lang="en-US" altLang="zh-CN" sz="2400"/>
          </a:p>
          <a:p>
            <a:pPr defTabSz="914400" eaLnBrk="1" fontAlgn="auto" hangingPunct="1">
              <a:spcBef>
                <a:spcPts val="0"/>
              </a:spcBef>
              <a:spcAft>
                <a:spcPts val="0"/>
              </a:spcAft>
              <a:defRPr/>
            </a:pPr>
            <a:r>
              <a:rPr lang="en-US" altLang="zh-CN" sz="2400"/>
              <a:t>作为后端工程师，</a:t>
            </a:r>
            <a:r>
              <a:rPr lang="zh-CN" altLang="en-US" sz="2400"/>
              <a:t>几乎不可避免的要跟数据库打交道，特别是复杂业务系统里的查询统计功能，你会发现对数据库懂的越多，做起来越容易</a:t>
            </a:r>
            <a:r>
              <a:rPr lang="en-US" altLang="zh-CN" sz="2400"/>
              <a:t>。</a:t>
            </a:r>
            <a:endParaRPr lang="en-US" altLang="zh-CN" sz="24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42928" y="714364"/>
            <a:ext cx="8229600" cy="1143000"/>
          </a:xfrm>
        </p:spPr>
        <p:txBody>
          <a:bodyPr/>
          <a:lstStyle/>
          <a:p>
            <a:pPr algn="l"/>
            <a:r>
              <a:rPr lang="zh-CN" sz="20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数据应用场景</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marL="0" lvl="0" indent="0">
              <a:buNone/>
            </a:pPr>
            <a:endParaRPr lang="en-US" altLang="zh-CN" sz="2400" smtClean="0"/>
          </a:p>
          <a:p>
            <a:pPr defTabSz="914400" eaLnBrk="1" fontAlgn="auto" hangingPunct="1">
              <a:spcBef>
                <a:spcPts val="0"/>
              </a:spcBef>
              <a:spcAft>
                <a:spcPts val="0"/>
              </a:spcAft>
              <a:defRPr/>
            </a:pPr>
            <a:r>
              <a:rPr lang="en-US" altLang="zh-CN" sz="2400"/>
              <a:t>MySQL基本是生于互联网，长于互联网，MySQL的高并发存取能力并不比大型数据库差，同时价格便宜，安装使用简便快捷，深受广大互联网公司的喜爱</a:t>
            </a:r>
            <a:endParaRPr lang="en-US" altLang="zh-CN" sz="2400"/>
          </a:p>
          <a:p>
            <a:pPr defTabSz="914400" eaLnBrk="1" fontAlgn="auto" hangingPunct="1">
              <a:spcBef>
                <a:spcPts val="0"/>
              </a:spcBef>
              <a:spcAft>
                <a:spcPts val="0"/>
              </a:spcAft>
              <a:defRPr/>
            </a:pPr>
            <a:r>
              <a:rPr lang="en-US" altLang="zh-CN" sz="2400"/>
              <a:t>SQL Server</a:t>
            </a:r>
            <a:r>
              <a:rPr lang="zh-CN" altLang="en-US" sz="2400"/>
              <a:t>，</a:t>
            </a:r>
            <a:r>
              <a:rPr lang="en-US" altLang="zh-CN" sz="2400"/>
              <a:t>windows生态系统的产品</a:t>
            </a:r>
            <a:r>
              <a:rPr lang="zh-CN" altLang="en-US" sz="2400"/>
              <a:t>，中小企业及政府部门喜欢用，如医院的</a:t>
            </a:r>
            <a:r>
              <a:rPr lang="en-US" altLang="zh-CN" sz="2400"/>
              <a:t>his</a:t>
            </a:r>
            <a:r>
              <a:rPr lang="zh-CN" altLang="en-US" sz="2400"/>
              <a:t>系统。</a:t>
            </a:r>
            <a:endParaRPr lang="zh-CN" altLang="en-US" sz="2400"/>
          </a:p>
          <a:p>
            <a:pPr defTabSz="914400" eaLnBrk="1" fontAlgn="auto" hangingPunct="1">
              <a:spcBef>
                <a:spcPts val="0"/>
              </a:spcBef>
              <a:spcAft>
                <a:spcPts val="0"/>
              </a:spcAft>
              <a:defRPr/>
            </a:pPr>
            <a:r>
              <a:rPr lang="en-US" altLang="zh-CN" sz="2400" smtClean="0">
                <a:sym typeface="+mn-ea"/>
              </a:rPr>
              <a:t>Oracle的应用，主要在传统行业的数据化业务中，比如：银行</a:t>
            </a:r>
            <a:r>
              <a:rPr lang="zh-CN" altLang="en-US" sz="2400" smtClean="0">
                <a:sym typeface="+mn-ea"/>
              </a:rPr>
              <a:t>、</a:t>
            </a:r>
            <a:r>
              <a:rPr lang="en-US" altLang="zh-CN" sz="2400" smtClean="0">
                <a:sym typeface="+mn-ea"/>
              </a:rPr>
              <a:t>金融</a:t>
            </a:r>
            <a:r>
              <a:rPr lang="zh-CN" altLang="en-US" sz="2400" smtClean="0">
                <a:sym typeface="+mn-ea"/>
              </a:rPr>
              <a:t>、社保</a:t>
            </a:r>
            <a:r>
              <a:rPr lang="en-US" altLang="zh-CN" sz="2400" smtClean="0">
                <a:sym typeface="+mn-ea"/>
              </a:rPr>
              <a:t>这样的对可用性，健壮性，安全性，实时性要求极高的业务;</a:t>
            </a:r>
            <a:endParaRPr lang="zh-CN" altLang="en-US" sz="24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marL="0" lvl="0" indent="0">
              <a:buNone/>
            </a:pPr>
            <a:r>
              <a:rPr lang="en-US" altLang="zh-CN" sz="2400" smtClean="0"/>
              <a:t>		</a:t>
            </a:r>
            <a:r>
              <a:rPr lang="zh-CN" altLang="en-US" sz="2400" smtClean="0"/>
              <a:t>无论是哪一种关系型数据库，它们的查询语句及</a:t>
            </a:r>
            <a:r>
              <a:rPr lang="en-US" altLang="zh-CN" sz="2400" smtClean="0"/>
              <a:t>DML</a:t>
            </a:r>
            <a:r>
              <a:rPr lang="zh-CN" altLang="en-US" sz="2400" smtClean="0"/>
              <a:t>（</a:t>
            </a:r>
            <a:r>
              <a:rPr lang="en-US" altLang="zh-CN" sz="2400" smtClean="0"/>
              <a:t>Insert</a:t>
            </a:r>
            <a:r>
              <a:rPr lang="zh-CN" altLang="en-US" sz="2400" smtClean="0"/>
              <a:t>、</a:t>
            </a:r>
            <a:r>
              <a:rPr lang="en-US" altLang="zh-CN" sz="2400" smtClean="0"/>
              <a:t>update</a:t>
            </a:r>
            <a:r>
              <a:rPr lang="zh-CN" altLang="en-US" sz="2400" smtClean="0"/>
              <a:t>、</a:t>
            </a:r>
            <a:r>
              <a:rPr lang="en-US" altLang="zh-CN" sz="2400" smtClean="0"/>
              <a:t>delete</a:t>
            </a:r>
            <a:r>
              <a:rPr lang="zh-CN" altLang="en-US" sz="2400" smtClean="0"/>
              <a:t>）基本上相同。</a:t>
            </a:r>
            <a:endParaRPr lang="zh-CN" altLang="en-US" sz="2400" smtClean="0"/>
          </a:p>
          <a:p>
            <a:pPr marL="0" lvl="0" indent="0">
              <a:buNone/>
            </a:pPr>
            <a:r>
              <a:rPr lang="zh-CN" altLang="en-US" sz="2400" smtClean="0"/>
              <a:t>其中，查询语句是SQL 语句中最复杂、功能最丰富的语句。</a:t>
            </a:r>
            <a:endParaRPr lang="zh-CN" altLang="en-US" sz="2400" smtClean="0"/>
          </a:p>
          <a:p>
            <a:pPr marL="0" lvl="0" indent="0">
              <a:buNone/>
            </a:pPr>
            <a:r>
              <a:rPr lang="en-US" altLang="zh-CN" sz="2400" smtClean="0"/>
              <a:t>	</a:t>
            </a:r>
            <a:endParaRPr lang="en-US" altLang="zh-CN" sz="2400" smtClean="0"/>
          </a:p>
          <a:p>
            <a:pPr marL="0" lvl="0" indent="0">
              <a:buNone/>
            </a:pPr>
            <a:r>
              <a:rPr lang="zh-CN" altLang="en-US" sz="2400" smtClean="0"/>
              <a:t>下面，我们以</a:t>
            </a:r>
            <a:r>
              <a:rPr lang="en-US" altLang="zh-CN" sz="2400" smtClean="0"/>
              <a:t>MYSQL</a:t>
            </a:r>
            <a:r>
              <a:rPr lang="zh-CN" altLang="en-US" sz="2400" smtClean="0"/>
              <a:t>为主，开始学习实用的查询语句。</a:t>
            </a:r>
            <a:endParaRPr lang="zh-CN" altLang="en-US" sz="24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实用的查询语句</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marL="0" indent="0">
              <a:buNone/>
            </a:pPr>
            <a:endParaRPr lang="en-US" altLang="zh-CN" sz="24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mysql</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行转列</a:t>
            </a:r>
            <a:endParaRPr 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marL="0" indent="0">
              <a:buNone/>
            </a:pPr>
            <a:endParaRPr lang="en-US" altLang="zh-CN" sz="2400"/>
          </a:p>
        </p:txBody>
      </p:sp>
      <p:pic>
        <p:nvPicPr>
          <p:cNvPr id="2" name="图片 1"/>
          <p:cNvPicPr>
            <a:picLocks noChangeAspect="1"/>
          </p:cNvPicPr>
          <p:nvPr/>
        </p:nvPicPr>
        <p:blipFill>
          <a:blip r:embed="rId2"/>
          <a:stretch>
            <a:fillRect/>
          </a:stretch>
        </p:blipFill>
        <p:spPr>
          <a:xfrm>
            <a:off x="781050" y="1600200"/>
            <a:ext cx="3710940" cy="2080260"/>
          </a:xfrm>
          <a:prstGeom prst="rect">
            <a:avLst/>
          </a:prstGeom>
        </p:spPr>
      </p:pic>
      <p:pic>
        <p:nvPicPr>
          <p:cNvPr id="3" name="图片 2"/>
          <p:cNvPicPr>
            <a:picLocks noChangeAspect="1"/>
          </p:cNvPicPr>
          <p:nvPr/>
        </p:nvPicPr>
        <p:blipFill>
          <a:blip r:embed="rId3"/>
          <a:stretch>
            <a:fillRect/>
          </a:stretch>
        </p:blipFill>
        <p:spPr>
          <a:xfrm>
            <a:off x="718185" y="4009390"/>
            <a:ext cx="5379720" cy="265938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785813"/>
            <a:ext cx="8229600" cy="1143000"/>
          </a:xfrm>
        </p:spPr>
        <p:txBody>
          <a:bodyPr/>
          <a:lstStyle/>
          <a:p>
            <a:pPr algn="l"/>
            <a:r>
              <a:rPr 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mysql</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的列转行</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7" name="Picture 7" descr="C:\Documents and Settings\Administrator\桌面\公司PPT模版01.jpg"/>
          <p:cNvPicPr>
            <a:picLocks noChangeAspect="1" noChangeArrowheads="1"/>
          </p:cNvPicPr>
          <p:nvPr/>
        </p:nvPicPr>
        <p:blipFill>
          <a:blip r:embed="rId1" cstate="print"/>
          <a:srcRect/>
          <a:stretch>
            <a:fillRect/>
          </a:stretch>
        </p:blipFill>
        <p:spPr bwMode="auto">
          <a:xfrm>
            <a:off x="0" y="277813"/>
            <a:ext cx="9144000" cy="508000"/>
          </a:xfrm>
          <a:prstGeom prst="rect">
            <a:avLst/>
          </a:prstGeom>
          <a:noFill/>
          <a:ln w="9525">
            <a:noFill/>
            <a:miter lim="800000"/>
            <a:headEnd/>
            <a:tailEnd/>
          </a:ln>
        </p:spPr>
      </p:pic>
      <p:sp>
        <p:nvSpPr>
          <p:cNvPr id="36" name="内容占位符 2"/>
          <p:cNvSpPr>
            <a:spLocks noGrp="1"/>
          </p:cNvSpPr>
          <p:nvPr>
            <p:ph sz="half" idx="1"/>
          </p:nvPr>
        </p:nvSpPr>
        <p:spPr bwMode="auto">
          <a:xfrm>
            <a:off x="457200" y="1600200"/>
            <a:ext cx="8147248" cy="4525963"/>
          </a:xfrm>
          <a:prstGeom prst="rect">
            <a:avLst/>
          </a:prstGeom>
          <a:noFill/>
          <a:ln w="9525" cmpd="sng">
            <a:noFill/>
            <a:miter lim="800000"/>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smtClean="0">
              <a:ln>
                <a:noFill/>
              </a:ln>
              <a:solidFill>
                <a:sysClr val="windowText" lastClr="000000"/>
              </a:solidFill>
              <a:effectLst/>
              <a:uLnTx/>
              <a:uFillTx/>
            </a:endParaRPr>
          </a:p>
          <a:p>
            <a:pPr marL="0" indent="0">
              <a:buNone/>
            </a:pPr>
            <a:endParaRPr lang="en-US" altLang="zh-CN" sz="2400"/>
          </a:p>
        </p:txBody>
      </p:sp>
      <p:pic>
        <p:nvPicPr>
          <p:cNvPr id="2" name="图片 1"/>
          <p:cNvPicPr>
            <a:picLocks noChangeAspect="1"/>
          </p:cNvPicPr>
          <p:nvPr/>
        </p:nvPicPr>
        <p:blipFill>
          <a:blip r:embed="rId2"/>
          <a:stretch>
            <a:fillRect/>
          </a:stretch>
        </p:blipFill>
        <p:spPr>
          <a:xfrm>
            <a:off x="457200" y="1753870"/>
            <a:ext cx="3390900" cy="1539240"/>
          </a:xfrm>
          <a:prstGeom prst="rect">
            <a:avLst/>
          </a:prstGeom>
        </p:spPr>
      </p:pic>
      <p:pic>
        <p:nvPicPr>
          <p:cNvPr id="3" name="图片 2"/>
          <p:cNvPicPr>
            <a:picLocks noChangeAspect="1"/>
          </p:cNvPicPr>
          <p:nvPr/>
        </p:nvPicPr>
        <p:blipFill>
          <a:blip r:embed="rId3"/>
          <a:stretch>
            <a:fillRect/>
          </a:stretch>
        </p:blipFill>
        <p:spPr>
          <a:xfrm>
            <a:off x="457200" y="3293110"/>
            <a:ext cx="7040880" cy="324612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40_空白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0_空白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3884</Words>
  <Application>WPS 演示</Application>
  <PresentationFormat>全屏显示(4:3)</PresentationFormat>
  <Paragraphs>213</Paragraphs>
  <Slides>27</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宋体</vt:lpstr>
      <vt:lpstr>Wingdings</vt:lpstr>
      <vt:lpstr>微软雅黑</vt:lpstr>
      <vt:lpstr>Arial Unicode MS</vt:lpstr>
      <vt:lpstr>黑体</vt:lpstr>
      <vt:lpstr>140_空白设计模板_2</vt:lpstr>
      <vt:lpstr>PowerPoint 演示文稿</vt:lpstr>
      <vt:lpstr>目  录</vt:lpstr>
      <vt:lpstr>关系型数据介绍</vt:lpstr>
      <vt:lpstr>为什么学习数据库</vt:lpstr>
      <vt:lpstr>数据应用场景</vt:lpstr>
      <vt:lpstr>PowerPoint 演示文稿</vt:lpstr>
      <vt:lpstr>实用的查询语句</vt:lpstr>
      <vt:lpstr>mysql的行转列</vt:lpstr>
      <vt:lpstr>mysql的列转行</vt:lpstr>
      <vt:lpstr>数据库视图的使用</vt:lpstr>
      <vt:lpstr>视图</vt:lpstr>
      <vt:lpstr>跨库查询</vt:lpstr>
      <vt:lpstr>PowerPoint 演示文稿</vt:lpstr>
      <vt:lpstr>PowerPoint 演示文稿</vt:lpstr>
      <vt:lpstr>递归查询</vt:lpstr>
      <vt:lpstr>数据库函数的应用</vt:lpstr>
      <vt:lpstr>PowerPoint 演示文稿</vt:lpstr>
      <vt:lpstr>mysql用函数实现递归查询</vt:lpstr>
      <vt:lpstr> </vt:lpstr>
      <vt:lpstr>PowerPoint 演示文稿</vt:lpstr>
      <vt:lpstr>PowerPoint 演示文稿</vt:lpstr>
      <vt:lpstr>PowerPoint 演示文稿</vt:lpstr>
      <vt:lpstr>PowerPoint 演示文稿</vt:lpstr>
      <vt:lpstr> 常见的查询优化</vt:lpstr>
      <vt:lpstr> 常见的查询优化</vt:lpstr>
      <vt:lpstr>最后</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caoli</dc:creator>
  <cp:lastModifiedBy>wh011</cp:lastModifiedBy>
  <cp:revision>2621</cp:revision>
  <dcterms:created xsi:type="dcterms:W3CDTF">2012-12-08T14:19:00Z</dcterms:created>
  <dcterms:modified xsi:type="dcterms:W3CDTF">2019-03-13T07:51:03Z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