
<file path=[Content_Types].xml><?xml version="1.0" encoding="utf-8"?>
<Types xmlns="http://schemas.openxmlformats.org/package/2006/content-types">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5" r:id="rId28"/>
  </p:sldIdLst>
  <p:sldSz cx="20104100" cy="11315700"/>
  <p:notesSz cx="20104100" cy="113157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39" d="100"/>
          <a:sy n="39" d="100"/>
        </p:scale>
        <p:origin x="-960" y="-13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5538412" cy="702591"/>
          </a:xfrm>
          <a:prstGeom prst="rect">
            <a:avLst/>
          </a:prstGeom>
        </p:spPr>
        <p:txBody>
          <a:bodyPr vert="horz" lIns="91440" tIns="45720" rIns="91440" bIns="45720" rtlCol="0"/>
          <a:lstStyle>
            <a:lvl1pPr algn="l">
              <a:defRPr sz="1840"/>
            </a:lvl1pPr>
          </a:lstStyle>
          <a:p>
            <a:endParaRPr lang="zh-CN" altLang="en-US"/>
          </a:p>
        </p:txBody>
      </p:sp>
      <p:sp>
        <p:nvSpPr>
          <p:cNvPr id="3" name="日期占位符 2"/>
          <p:cNvSpPr>
            <a:spLocks noGrp="1"/>
          </p:cNvSpPr>
          <p:nvPr>
            <p:ph type="dt" sz="quarter" idx="1"/>
          </p:nvPr>
        </p:nvSpPr>
        <p:spPr>
          <a:xfrm>
            <a:off x="33382747" y="0"/>
            <a:ext cx="25538412" cy="702591"/>
          </a:xfrm>
          <a:prstGeom prst="rect">
            <a:avLst/>
          </a:prstGeom>
        </p:spPr>
        <p:txBody>
          <a:bodyPr vert="horz" lIns="91440" tIns="45720" rIns="91440" bIns="45720" rtlCol="0"/>
          <a:lstStyle>
            <a:lvl1pPr algn="r">
              <a:defRPr sz="1840"/>
            </a:lvl1pPr>
          </a:lstStyle>
          <a:p>
            <a:fld id="{0F9B84EA-7D68-4D60-9CB1-D50884785D1C}" type="datetimeFigureOut">
              <a:rPr lang="zh-CN" altLang="en-US" smtClean="0"/>
              <a:pPr/>
              <a:t>2018/3/27</a:t>
            </a:fld>
            <a:endParaRPr lang="zh-CN" altLang="en-US"/>
          </a:p>
        </p:txBody>
      </p:sp>
      <p:sp>
        <p:nvSpPr>
          <p:cNvPr id="4" name="页脚占位符 3"/>
          <p:cNvSpPr>
            <a:spLocks noGrp="1"/>
          </p:cNvSpPr>
          <p:nvPr>
            <p:ph type="ftr" sz="quarter" idx="2"/>
          </p:nvPr>
        </p:nvSpPr>
        <p:spPr>
          <a:xfrm>
            <a:off x="0" y="13300589"/>
            <a:ext cx="25538412" cy="702589"/>
          </a:xfrm>
          <a:prstGeom prst="rect">
            <a:avLst/>
          </a:prstGeom>
        </p:spPr>
        <p:txBody>
          <a:bodyPr vert="horz" lIns="91440" tIns="45720" rIns="91440" bIns="45720" rtlCol="0" anchor="b"/>
          <a:lstStyle>
            <a:lvl1pPr algn="l">
              <a:defRPr sz="1840"/>
            </a:lvl1pPr>
          </a:lstStyle>
          <a:p>
            <a:endParaRPr lang="zh-CN" altLang="en-US"/>
          </a:p>
        </p:txBody>
      </p:sp>
      <p:sp>
        <p:nvSpPr>
          <p:cNvPr id="5" name="灯片编号占位符 4"/>
          <p:cNvSpPr>
            <a:spLocks noGrp="1"/>
          </p:cNvSpPr>
          <p:nvPr>
            <p:ph type="sldNum" sz="quarter" idx="3"/>
          </p:nvPr>
        </p:nvSpPr>
        <p:spPr>
          <a:xfrm>
            <a:off x="33382747" y="13300589"/>
            <a:ext cx="25538412" cy="702589"/>
          </a:xfrm>
          <a:prstGeom prst="rect">
            <a:avLst/>
          </a:prstGeom>
        </p:spPr>
        <p:txBody>
          <a:bodyPr vert="horz" lIns="91440" tIns="45720" rIns="91440" bIns="45720" rtlCol="0" anchor="b"/>
          <a:lstStyle>
            <a:lvl1pPr algn="r">
              <a:defRPr sz="184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xmlns="" val="1561537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5538412" cy="7025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3382747" y="0"/>
            <a:ext cx="25538412" cy="702591"/>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2018/3/27</a:t>
            </a:fld>
            <a:endParaRPr lang="zh-CN" altLang="en-US"/>
          </a:p>
        </p:txBody>
      </p:sp>
      <p:sp>
        <p:nvSpPr>
          <p:cNvPr id="4" name="幻灯片图像占位符 3"/>
          <p:cNvSpPr>
            <a:spLocks noGrp="1" noRot="1" noChangeAspect="1"/>
          </p:cNvSpPr>
          <p:nvPr>
            <p:ph type="sldImg" idx="2"/>
          </p:nvPr>
        </p:nvSpPr>
        <p:spPr>
          <a:xfrm>
            <a:off x="25266445" y="1750397"/>
            <a:ext cx="8401907" cy="472607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5893480" y="6739030"/>
            <a:ext cx="47147837" cy="5513752"/>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3300589"/>
            <a:ext cx="25538412" cy="702589"/>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3382747" y="13300589"/>
            <a:ext cx="25538412" cy="702589"/>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xmlns="" val="153363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268238" y="1751013"/>
            <a:ext cx="8397875" cy="47259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a:t>
            </a:fld>
            <a:endParaRPr lang="zh-CN" altLang="en-US"/>
          </a:p>
        </p:txBody>
      </p:sp>
    </p:spTree>
    <p:extLst>
      <p:ext uri="{BB962C8B-B14F-4D97-AF65-F5344CB8AC3E}">
        <p14:creationId xmlns:p14="http://schemas.microsoft.com/office/powerpoint/2010/main" xmlns="" val="109379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7867"/>
            <a:ext cx="17088486" cy="2376297"/>
          </a:xfrm>
          <a:prstGeom prst="rect">
            <a:avLst/>
          </a:prstGeom>
        </p:spPr>
        <p:txBody>
          <a:bodyPr wrap="square" lIns="0" tIns="0" rIns="0" bIns="0">
            <a:spAutoFit/>
          </a:bodyPr>
          <a:lstStyle/>
          <a:p>
            <a:endParaRPr/>
          </a:p>
        </p:txBody>
      </p:sp>
      <p:sp>
        <p:nvSpPr>
          <p:cNvPr id="3" name="Holder 3"/>
          <p:cNvSpPr>
            <a:spLocks noGrp="1"/>
          </p:cNvSpPr>
          <p:nvPr>
            <p:ph type="subTitle" idx="4"/>
          </p:nvPr>
        </p:nvSpPr>
        <p:spPr>
          <a:xfrm>
            <a:off x="3015615" y="6336792"/>
            <a:ext cx="14072870" cy="2828925"/>
          </a:xfrm>
          <a:prstGeom prst="rect">
            <a:avLst/>
          </a:prstGeom>
        </p:spPr>
        <p:txBody>
          <a:bodyPr wrap="square" lIns="0" tIns="0" rIns="0" bIns="0">
            <a:spAutoFit/>
          </a:body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3/27/2018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body" idx="1"/>
          </p:nvPr>
        </p:nvSpPr>
        <p:spPr/>
        <p:txBody>
          <a:bodyPr lIns="0" tIns="0" rIns="0" bIns="0"/>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3/27/2018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1005205" y="2602611"/>
            <a:ext cx="8745284" cy="7468362"/>
          </a:xfrm>
          <a:prstGeom prst="rect">
            <a:avLst/>
          </a:prstGeom>
        </p:spPr>
        <p:txBody>
          <a:bodyPr wrap="square" lIns="0" tIns="0" rIns="0" bIns="0">
            <a:spAutoFit/>
          </a:bodyPr>
          <a:lstStyle/>
          <a:p>
            <a:endParaRPr/>
          </a:p>
        </p:txBody>
      </p:sp>
      <p:sp>
        <p:nvSpPr>
          <p:cNvPr id="4" name="Holder 4"/>
          <p:cNvSpPr>
            <a:spLocks noGrp="1"/>
          </p:cNvSpPr>
          <p:nvPr>
            <p:ph sz="half" idx="3"/>
          </p:nvPr>
        </p:nvSpPr>
        <p:spPr>
          <a:xfrm>
            <a:off x="10353611" y="2602611"/>
            <a:ext cx="8745284" cy="7468362"/>
          </a:xfrm>
          <a:prstGeom prst="rect">
            <a:avLst/>
          </a:prstGeom>
        </p:spPr>
        <p:txBody>
          <a:bodyPr wrap="square" lIns="0" tIns="0" rIns="0" bIns="0">
            <a:spAutoFit/>
          </a:body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3/27/2018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3/27/2018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16" name="bk object 16"/>
          <p:cNvSpPr/>
          <p:nvPr/>
        </p:nvSpPr>
        <p:spPr>
          <a:xfrm>
            <a:off x="0" y="0"/>
            <a:ext cx="20104099" cy="11308556"/>
          </a:xfrm>
          <a:custGeom>
            <a:avLst/>
            <a:gdLst/>
            <a:ahLst/>
            <a:cxnLst/>
            <a:rect l="l" t="t" r="r" b="b"/>
            <a:pathLst>
              <a:path w="20104099" h="11308556">
                <a:moveTo>
                  <a:pt x="0" y="11308556"/>
                </a:moveTo>
                <a:lnTo>
                  <a:pt x="20104099" y="11308556"/>
                </a:lnTo>
                <a:lnTo>
                  <a:pt x="20104099" y="0"/>
                </a:lnTo>
                <a:lnTo>
                  <a:pt x="0" y="0"/>
                </a:lnTo>
                <a:lnTo>
                  <a:pt x="0" y="11308556"/>
                </a:lnTo>
                <a:close/>
              </a:path>
            </a:pathLst>
          </a:custGeom>
          <a:solidFill>
            <a:srgbClr val="E5F3FA"/>
          </a:solidFill>
        </p:spPr>
        <p:txBody>
          <a:bodyPr wrap="square" lIns="0" tIns="0" rIns="0" bIns="0" rtlCol="0">
            <a:spAutoFit/>
          </a:bodyPr>
          <a:lstStyle/>
          <a:p>
            <a:endParaRPr/>
          </a:p>
        </p:txBody>
      </p:sp>
      <p:sp>
        <p:nvSpPr>
          <p:cNvPr id="17" name="bk object 17"/>
          <p:cNvSpPr/>
          <p:nvPr/>
        </p:nvSpPr>
        <p:spPr>
          <a:xfrm>
            <a:off x="0" y="0"/>
            <a:ext cx="20104099" cy="9541465"/>
          </a:xfrm>
          <a:prstGeom prst="rect">
            <a:avLst/>
          </a:prstGeom>
          <a:blipFill>
            <a:blip r:embed="rId2" cstate="print"/>
            <a:stretch>
              <a:fillRect/>
            </a:stretch>
          </a:blipFill>
        </p:spPr>
        <p:txBody>
          <a:bodyPr wrap="square" lIns="0" tIns="0" rIns="0" bIns="0" rtlCol="0">
            <a:spAutoFit/>
          </a:bodyPr>
          <a:lstStyle/>
          <a:p>
            <a:endParaRPr/>
          </a:p>
        </p:txBody>
      </p:sp>
      <p:sp>
        <p:nvSpPr>
          <p:cNvPr id="18" name="bk object 18"/>
          <p:cNvSpPr/>
          <p:nvPr/>
        </p:nvSpPr>
        <p:spPr>
          <a:xfrm>
            <a:off x="818037" y="3969990"/>
            <a:ext cx="52354" cy="1727696"/>
          </a:xfrm>
          <a:prstGeom prst="rect">
            <a:avLst/>
          </a:prstGeom>
          <a:blipFill>
            <a:blip r:embed="rId3" cstate="print"/>
            <a:stretch>
              <a:fillRect/>
            </a:stretch>
          </a:blipFill>
        </p:spPr>
        <p:txBody>
          <a:bodyPr wrap="square" lIns="0" tIns="0" rIns="0" bIns="0" rtlCol="0">
            <a:spAutoFit/>
          </a:bodyPr>
          <a:lstStyle/>
          <a:p>
            <a:endParaRPr/>
          </a:p>
        </p:txBody>
      </p:sp>
      <p:sp>
        <p:nvSpPr>
          <p:cNvPr id="19" name="bk object 19"/>
          <p:cNvSpPr/>
          <p:nvPr/>
        </p:nvSpPr>
        <p:spPr>
          <a:xfrm>
            <a:off x="1841567" y="1815364"/>
            <a:ext cx="52354" cy="2107315"/>
          </a:xfrm>
          <a:prstGeom prst="rect">
            <a:avLst/>
          </a:prstGeom>
          <a:blipFill>
            <a:blip r:embed="rId4" cstate="print"/>
            <a:stretch>
              <a:fillRect/>
            </a:stretch>
          </a:blipFill>
        </p:spPr>
        <p:txBody>
          <a:bodyPr wrap="square" lIns="0" tIns="0" rIns="0" bIns="0" rtlCol="0">
            <a:spAutoFit/>
          </a:bodyPr>
          <a:lstStyle/>
          <a:p>
            <a:endParaRPr/>
          </a:p>
        </p:txBody>
      </p:sp>
      <p:sp>
        <p:nvSpPr>
          <p:cNvPr id="20" name="bk object 20"/>
          <p:cNvSpPr/>
          <p:nvPr/>
        </p:nvSpPr>
        <p:spPr>
          <a:xfrm>
            <a:off x="2865096" y="2855908"/>
            <a:ext cx="52354" cy="2107315"/>
          </a:xfrm>
          <a:prstGeom prst="rect">
            <a:avLst/>
          </a:prstGeom>
          <a:blipFill>
            <a:blip r:embed="rId4" cstate="print"/>
            <a:stretch>
              <a:fillRect/>
            </a:stretch>
          </a:blipFill>
        </p:spPr>
        <p:txBody>
          <a:bodyPr wrap="square" lIns="0" tIns="0" rIns="0" bIns="0" rtlCol="0">
            <a:spAutoFit/>
          </a:bodyPr>
          <a:lstStyle/>
          <a:p>
            <a:endParaRPr/>
          </a:p>
        </p:txBody>
      </p:sp>
      <p:sp>
        <p:nvSpPr>
          <p:cNvPr id="21" name="bk object 21"/>
          <p:cNvSpPr/>
          <p:nvPr/>
        </p:nvSpPr>
        <p:spPr>
          <a:xfrm>
            <a:off x="0" y="0"/>
            <a:ext cx="20104099" cy="9541493"/>
          </a:xfrm>
          <a:custGeom>
            <a:avLst/>
            <a:gdLst/>
            <a:ahLst/>
            <a:cxnLst/>
            <a:rect l="l" t="t" r="r" b="b"/>
            <a:pathLst>
              <a:path w="20104099" h="9541493">
                <a:moveTo>
                  <a:pt x="20104099" y="0"/>
                </a:moveTo>
                <a:lnTo>
                  <a:pt x="0" y="0"/>
                </a:lnTo>
                <a:lnTo>
                  <a:pt x="0" y="14902"/>
                </a:lnTo>
                <a:lnTo>
                  <a:pt x="4434533" y="9498796"/>
                </a:lnTo>
                <a:lnTo>
                  <a:pt x="15510124" y="9541493"/>
                </a:lnTo>
                <a:lnTo>
                  <a:pt x="20104099" y="14055"/>
                </a:lnTo>
                <a:lnTo>
                  <a:pt x="20104099" y="0"/>
                </a:lnTo>
                <a:close/>
              </a:path>
            </a:pathLst>
          </a:custGeom>
          <a:solidFill>
            <a:srgbClr val="FFFFFF"/>
          </a:solidFill>
        </p:spPr>
        <p:txBody>
          <a:bodyPr wrap="square" lIns="0" tIns="0" rIns="0" bIns="0" rtlCol="0">
            <a:spAutoFit/>
          </a:bodyPr>
          <a:lstStyle/>
          <a:p>
            <a:endParaRPr/>
          </a:p>
        </p:txBody>
      </p:sp>
      <p:sp>
        <p:nvSpPr>
          <p:cNvPr id="22" name="bk object 22"/>
          <p:cNvSpPr/>
          <p:nvPr/>
        </p:nvSpPr>
        <p:spPr>
          <a:xfrm>
            <a:off x="4146470" y="2090225"/>
            <a:ext cx="52354" cy="2107315"/>
          </a:xfrm>
          <a:prstGeom prst="rect">
            <a:avLst/>
          </a:prstGeom>
          <a:blipFill>
            <a:blip r:embed="rId4" cstate="print"/>
            <a:stretch>
              <a:fillRect/>
            </a:stretch>
          </a:blipFill>
        </p:spPr>
        <p:txBody>
          <a:bodyPr wrap="square" lIns="0" tIns="0" rIns="0" bIns="0" rtlCol="0">
            <a:spAutoFit/>
          </a:bodyPr>
          <a:lstStyle/>
          <a:p>
            <a:endParaRPr/>
          </a:p>
        </p:txBody>
      </p:sp>
      <p:sp>
        <p:nvSpPr>
          <p:cNvPr id="23" name="bk object 23"/>
          <p:cNvSpPr/>
          <p:nvPr/>
        </p:nvSpPr>
        <p:spPr>
          <a:xfrm>
            <a:off x="5176544" y="1226377"/>
            <a:ext cx="46755" cy="1630835"/>
          </a:xfrm>
          <a:prstGeom prst="rect">
            <a:avLst/>
          </a:prstGeom>
          <a:blipFill>
            <a:blip r:embed="rId5" cstate="print"/>
            <a:stretch>
              <a:fillRect/>
            </a:stretch>
          </a:blipFill>
        </p:spPr>
        <p:txBody>
          <a:bodyPr wrap="square" lIns="0" tIns="0" rIns="0" bIns="0" rtlCol="0">
            <a:spAutoFit/>
          </a:bodyPr>
          <a:lstStyle/>
          <a:p>
            <a:endParaRPr/>
          </a:p>
        </p:txBody>
      </p:sp>
      <p:sp>
        <p:nvSpPr>
          <p:cNvPr id="24" name="bk object 24"/>
          <p:cNvSpPr/>
          <p:nvPr/>
        </p:nvSpPr>
        <p:spPr>
          <a:xfrm>
            <a:off x="14659240" y="1177946"/>
            <a:ext cx="52354" cy="1727696"/>
          </a:xfrm>
          <a:prstGeom prst="rect">
            <a:avLst/>
          </a:prstGeom>
          <a:blipFill>
            <a:blip r:embed="rId6" cstate="print"/>
            <a:stretch>
              <a:fillRect/>
            </a:stretch>
          </a:blipFill>
        </p:spPr>
        <p:txBody>
          <a:bodyPr wrap="square" lIns="0" tIns="0" rIns="0" bIns="0" rtlCol="0">
            <a:spAutoFit/>
          </a:bodyPr>
          <a:lstStyle/>
          <a:p>
            <a:endParaRPr/>
          </a:p>
        </p:txBody>
      </p:sp>
      <p:sp>
        <p:nvSpPr>
          <p:cNvPr id="25" name="bk object 25"/>
          <p:cNvSpPr/>
          <p:nvPr/>
        </p:nvSpPr>
        <p:spPr>
          <a:xfrm>
            <a:off x="15935379" y="1815364"/>
            <a:ext cx="52354" cy="2107315"/>
          </a:xfrm>
          <a:prstGeom prst="rect">
            <a:avLst/>
          </a:prstGeom>
          <a:blipFill>
            <a:blip r:embed="rId7" cstate="print"/>
            <a:stretch>
              <a:fillRect/>
            </a:stretch>
          </a:blipFill>
        </p:spPr>
        <p:txBody>
          <a:bodyPr wrap="square" lIns="0" tIns="0" rIns="0" bIns="0" rtlCol="0">
            <a:spAutoFit/>
          </a:bodyPr>
          <a:lstStyle/>
          <a:p>
            <a:endParaRPr/>
          </a:p>
        </p:txBody>
      </p:sp>
      <p:sp>
        <p:nvSpPr>
          <p:cNvPr id="26" name="bk object 26"/>
          <p:cNvSpPr/>
          <p:nvPr/>
        </p:nvSpPr>
        <p:spPr>
          <a:xfrm>
            <a:off x="17201695" y="1658301"/>
            <a:ext cx="52354" cy="2107315"/>
          </a:xfrm>
          <a:prstGeom prst="rect">
            <a:avLst/>
          </a:prstGeom>
          <a:blipFill>
            <a:blip r:embed="rId7" cstate="print"/>
            <a:stretch>
              <a:fillRect/>
            </a:stretch>
          </a:blipFill>
        </p:spPr>
        <p:txBody>
          <a:bodyPr wrap="square" lIns="0" tIns="0" rIns="0" bIns="0" rtlCol="0">
            <a:spAutoFit/>
          </a:bodyPr>
          <a:lstStyle/>
          <a:p>
            <a:endParaRPr/>
          </a:p>
        </p:txBody>
      </p:sp>
      <p:sp>
        <p:nvSpPr>
          <p:cNvPr id="27" name="bk object 27"/>
          <p:cNvSpPr/>
          <p:nvPr/>
        </p:nvSpPr>
        <p:spPr>
          <a:xfrm>
            <a:off x="18468024" y="2855908"/>
            <a:ext cx="52354" cy="2107315"/>
          </a:xfrm>
          <a:prstGeom prst="rect">
            <a:avLst/>
          </a:prstGeom>
          <a:blipFill>
            <a:blip r:embed="rId7" cstate="print"/>
            <a:stretch>
              <a:fillRect/>
            </a:stretch>
          </a:blipFill>
        </p:spPr>
        <p:txBody>
          <a:bodyPr wrap="square" lIns="0" tIns="0" rIns="0" bIns="0" rtlCol="0">
            <a:spAutoFit/>
          </a:bodyPr>
          <a:lstStyle/>
          <a:p>
            <a:endParaRPr/>
          </a:p>
        </p:txBody>
      </p:sp>
      <p:sp>
        <p:nvSpPr>
          <p:cNvPr id="28" name="bk object 28"/>
          <p:cNvSpPr/>
          <p:nvPr/>
        </p:nvSpPr>
        <p:spPr>
          <a:xfrm>
            <a:off x="19734352" y="4270234"/>
            <a:ext cx="46752" cy="1630835"/>
          </a:xfrm>
          <a:prstGeom prst="rect">
            <a:avLst/>
          </a:prstGeom>
          <a:blipFill>
            <a:blip r:embed="rId8" cstate="print"/>
            <a:stretch>
              <a:fillRect/>
            </a:stretch>
          </a:blipFill>
        </p:spPr>
        <p:txBody>
          <a:bodyPr wrap="square" lIns="0" tIns="0" rIns="0" bIns="0" rtlCol="0">
            <a:spAutoFit/>
          </a:bodyPr>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3/27/2018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46965" y="33317"/>
            <a:ext cx="18810168" cy="1666013"/>
          </a:xfrm>
          <a:prstGeom prst="rect">
            <a:avLst/>
          </a:prstGeom>
        </p:spPr>
        <p:txBody>
          <a:bodyPr wrap="square" lIns="0" tIns="0" rIns="0" bIns="0">
            <a:spAutoFit/>
          </a:bodyPr>
          <a:lstStyle/>
          <a:p>
            <a:endParaRPr/>
          </a:p>
        </p:txBody>
      </p:sp>
      <p:sp>
        <p:nvSpPr>
          <p:cNvPr id="3" name="Holder 3"/>
          <p:cNvSpPr>
            <a:spLocks noGrp="1"/>
          </p:cNvSpPr>
          <p:nvPr>
            <p:ph type="body" idx="1"/>
          </p:nvPr>
        </p:nvSpPr>
        <p:spPr>
          <a:xfrm>
            <a:off x="2927000" y="4161537"/>
            <a:ext cx="14250098" cy="3465235"/>
          </a:xfrm>
          <a:prstGeom prst="rect">
            <a:avLst/>
          </a:prstGeom>
        </p:spPr>
        <p:txBody>
          <a:bodyPr wrap="square" lIns="0" tIns="0" rIns="0" bIns="0">
            <a:spAutoFit/>
          </a:bodyPr>
          <a:lstStyle/>
          <a:p>
            <a:endParaRPr/>
          </a:p>
        </p:txBody>
      </p:sp>
      <p:sp>
        <p:nvSpPr>
          <p:cNvPr id="4" name="Holder 4"/>
          <p:cNvSpPr>
            <a:spLocks noGrp="1"/>
          </p:cNvSpPr>
          <p:nvPr>
            <p:ph type="ftr" sz="quarter" idx="5"/>
          </p:nvPr>
        </p:nvSpPr>
        <p:spPr>
          <a:xfrm>
            <a:off x="6835394" y="10523601"/>
            <a:ext cx="6433312" cy="5657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23601"/>
            <a:ext cx="4623943" cy="5657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3/27/2018</a:t>
            </a:fld>
            <a:endParaRPr lang="en-US"/>
          </a:p>
        </p:txBody>
      </p:sp>
      <p:sp>
        <p:nvSpPr>
          <p:cNvPr id="6" name="Holder 6"/>
          <p:cNvSpPr>
            <a:spLocks noGrp="1"/>
          </p:cNvSpPr>
          <p:nvPr>
            <p:ph type="sldNum" sz="quarter" idx="7"/>
          </p:nvPr>
        </p:nvSpPr>
        <p:spPr>
          <a:xfrm>
            <a:off x="14474953" y="10523601"/>
            <a:ext cx="4623943" cy="5657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014879" cy="5011274"/>
          </a:xfrm>
          <a:custGeom>
            <a:avLst/>
            <a:gdLst/>
            <a:ahLst/>
            <a:cxnLst/>
            <a:rect l="l" t="t" r="r" b="b"/>
            <a:pathLst>
              <a:path w="5014879" h="5011274">
                <a:moveTo>
                  <a:pt x="0" y="5011274"/>
                </a:moveTo>
                <a:lnTo>
                  <a:pt x="0" y="0"/>
                </a:lnTo>
                <a:lnTo>
                  <a:pt x="5014879" y="0"/>
                </a:lnTo>
                <a:lnTo>
                  <a:pt x="5014879" y="5011274"/>
                </a:lnTo>
                <a:lnTo>
                  <a:pt x="0" y="5011274"/>
                </a:lnTo>
                <a:close/>
              </a:path>
            </a:pathLst>
          </a:custGeom>
          <a:solidFill>
            <a:srgbClr val="E5F3FA"/>
          </a:solidFill>
        </p:spPr>
        <p:txBody>
          <a:bodyPr wrap="square" lIns="0" tIns="0" rIns="0" bIns="0" rtlCol="0">
            <a:spAutoFit/>
          </a:bodyPr>
          <a:lstStyle/>
          <a:p>
            <a:endParaRPr/>
          </a:p>
        </p:txBody>
      </p:sp>
      <p:sp>
        <p:nvSpPr>
          <p:cNvPr id="3" name="object 3"/>
          <p:cNvSpPr txBox="1"/>
          <p:nvPr/>
        </p:nvSpPr>
        <p:spPr>
          <a:xfrm>
            <a:off x="11631353" y="3782291"/>
            <a:ext cx="1910714" cy="453390"/>
          </a:xfrm>
          <a:prstGeom prst="rect">
            <a:avLst/>
          </a:prstGeom>
        </p:spPr>
        <p:txBody>
          <a:bodyPr vert="horz" wrap="square" lIns="0" tIns="0" rIns="0" bIns="0" rtlCol="0">
            <a:spAutoFit/>
          </a:bodyPr>
          <a:lstStyle/>
          <a:p>
            <a:pPr marL="12700">
              <a:lnSpc>
                <a:spcPct val="100000"/>
              </a:lnSpc>
            </a:pPr>
            <a:r>
              <a:rPr sz="2950" spc="-505" dirty="0">
                <a:solidFill>
                  <a:srgbClr val="5E5E5E"/>
                </a:solidFill>
                <a:latin typeface="Microsoft JhengHei UI" panose="020B0604030504040204" charset="-120"/>
                <a:cs typeface="Microsoft JhengHei UI" panose="020B0604030504040204" charset="-120"/>
              </a:rPr>
              <a:t>区块链原理</a:t>
            </a:r>
            <a:endParaRPr sz="2950">
              <a:latin typeface="Microsoft JhengHei UI" panose="020B0604030504040204" charset="-120"/>
              <a:cs typeface="Microsoft JhengHei UI" panose="020B0604030504040204" charset="-120"/>
            </a:endParaRPr>
          </a:p>
        </p:txBody>
      </p:sp>
      <p:sp>
        <p:nvSpPr>
          <p:cNvPr id="4" name="object 4"/>
          <p:cNvSpPr txBox="1"/>
          <p:nvPr/>
        </p:nvSpPr>
        <p:spPr>
          <a:xfrm>
            <a:off x="9997466" y="4829380"/>
            <a:ext cx="612140" cy="474345"/>
          </a:xfrm>
          <a:prstGeom prst="rect">
            <a:avLst/>
          </a:prstGeom>
        </p:spPr>
        <p:txBody>
          <a:bodyPr vert="horz" wrap="square" lIns="0" tIns="0" rIns="0" bIns="0" rtlCol="0">
            <a:spAutoFit/>
          </a:bodyPr>
          <a:lstStyle/>
          <a:p>
            <a:pPr marL="12700">
              <a:lnSpc>
                <a:spcPct val="100000"/>
              </a:lnSpc>
            </a:pPr>
            <a:r>
              <a:rPr sz="2950" dirty="0">
                <a:solidFill>
                  <a:srgbClr val="5E5E5E"/>
                </a:solidFill>
                <a:latin typeface="Microsoft JhengHei UI" panose="020B0604030504040204" charset="-120"/>
                <a:cs typeface="Microsoft JhengHei UI" panose="020B0604030504040204" charset="-120"/>
              </a:rPr>
              <a:t>「</a:t>
            </a:r>
            <a:r>
              <a:rPr sz="2950" dirty="0">
                <a:solidFill>
                  <a:srgbClr val="5E5E5E"/>
                </a:solidFill>
                <a:latin typeface="Arial" panose="020B0604020202020204"/>
                <a:cs typeface="Arial" panose="020B0604020202020204"/>
              </a:rPr>
              <a:t>2</a:t>
            </a:r>
            <a:endParaRPr sz="2950">
              <a:latin typeface="Arial" panose="020B0604020202020204"/>
              <a:cs typeface="Arial" panose="020B0604020202020204"/>
            </a:endParaRPr>
          </a:p>
        </p:txBody>
      </p:sp>
      <p:sp>
        <p:nvSpPr>
          <p:cNvPr id="5" name="object 5"/>
          <p:cNvSpPr txBox="1"/>
          <p:nvPr/>
        </p:nvSpPr>
        <p:spPr>
          <a:xfrm>
            <a:off x="11631353" y="4829380"/>
            <a:ext cx="2664460" cy="460375"/>
          </a:xfrm>
          <a:prstGeom prst="rect">
            <a:avLst/>
          </a:prstGeom>
        </p:spPr>
        <p:txBody>
          <a:bodyPr vert="horz" wrap="square" lIns="0" tIns="0" rIns="0" bIns="0" rtlCol="0">
            <a:spAutoFit/>
          </a:bodyPr>
          <a:lstStyle/>
          <a:p>
            <a:pPr marL="12700">
              <a:lnSpc>
                <a:spcPct val="100000"/>
              </a:lnSpc>
            </a:pPr>
            <a:r>
              <a:rPr sz="2950" dirty="0">
                <a:solidFill>
                  <a:srgbClr val="5E5E5E"/>
                </a:solidFill>
                <a:latin typeface="Microsoft JhengHei UI" panose="020B0604030504040204" charset="-120"/>
                <a:cs typeface="Microsoft JhengHei UI" panose="020B0604030504040204" charset="-120"/>
              </a:rPr>
              <a:t>区块链基础架构</a:t>
            </a:r>
            <a:endParaRPr sz="2950">
              <a:latin typeface="Microsoft JhengHei UI" panose="020B0604030504040204" charset="-120"/>
              <a:cs typeface="Microsoft JhengHei UI" panose="020B0604030504040204" charset="-120"/>
            </a:endParaRPr>
          </a:p>
        </p:txBody>
      </p:sp>
      <p:sp>
        <p:nvSpPr>
          <p:cNvPr id="6" name="object 6"/>
          <p:cNvSpPr txBox="1"/>
          <p:nvPr/>
        </p:nvSpPr>
        <p:spPr>
          <a:xfrm>
            <a:off x="9997466" y="5876468"/>
            <a:ext cx="612140" cy="474345"/>
          </a:xfrm>
          <a:prstGeom prst="rect">
            <a:avLst/>
          </a:prstGeom>
        </p:spPr>
        <p:txBody>
          <a:bodyPr vert="horz" wrap="square" lIns="0" tIns="0" rIns="0" bIns="0" rtlCol="0">
            <a:spAutoFit/>
          </a:bodyPr>
          <a:lstStyle/>
          <a:p>
            <a:pPr marL="12700">
              <a:lnSpc>
                <a:spcPct val="100000"/>
              </a:lnSpc>
            </a:pPr>
            <a:r>
              <a:rPr sz="2950" dirty="0">
                <a:solidFill>
                  <a:srgbClr val="5E5E5E"/>
                </a:solidFill>
                <a:latin typeface="Microsoft JhengHei UI" panose="020B0604030504040204" charset="-120"/>
                <a:cs typeface="Microsoft JhengHei UI" panose="020B0604030504040204" charset="-120"/>
              </a:rPr>
              <a:t>「</a:t>
            </a:r>
            <a:r>
              <a:rPr sz="2950" dirty="0">
                <a:solidFill>
                  <a:srgbClr val="5E5E5E"/>
                </a:solidFill>
                <a:latin typeface="Arial" panose="020B0604020202020204"/>
                <a:cs typeface="Arial" panose="020B0604020202020204"/>
              </a:rPr>
              <a:t>3</a:t>
            </a:r>
            <a:endParaRPr sz="2950">
              <a:latin typeface="Arial" panose="020B0604020202020204"/>
              <a:cs typeface="Arial" panose="020B0604020202020204"/>
            </a:endParaRPr>
          </a:p>
        </p:txBody>
      </p:sp>
      <p:sp>
        <p:nvSpPr>
          <p:cNvPr id="7" name="object 7"/>
          <p:cNvSpPr txBox="1"/>
          <p:nvPr/>
        </p:nvSpPr>
        <p:spPr>
          <a:xfrm>
            <a:off x="11631353" y="5876468"/>
            <a:ext cx="1910714" cy="453390"/>
          </a:xfrm>
          <a:prstGeom prst="rect">
            <a:avLst/>
          </a:prstGeom>
        </p:spPr>
        <p:txBody>
          <a:bodyPr vert="horz" wrap="square" lIns="0" tIns="0" rIns="0" bIns="0" rtlCol="0">
            <a:spAutoFit/>
          </a:bodyPr>
          <a:lstStyle/>
          <a:p>
            <a:pPr marL="12700">
              <a:lnSpc>
                <a:spcPct val="100000"/>
              </a:lnSpc>
            </a:pPr>
            <a:r>
              <a:rPr sz="2950" spc="-505" dirty="0">
                <a:solidFill>
                  <a:srgbClr val="5E5E5E"/>
                </a:solidFill>
                <a:latin typeface="Microsoft JhengHei UI" panose="020B0604030504040204" charset="-120"/>
                <a:cs typeface="Microsoft JhengHei UI" panose="020B0604030504040204" charset="-120"/>
              </a:rPr>
              <a:t>区块链应用</a:t>
            </a:r>
            <a:endParaRPr sz="2950">
              <a:latin typeface="Microsoft JhengHei UI" panose="020B0604030504040204" charset="-120"/>
              <a:cs typeface="Microsoft JhengHei UI" panose="020B0604030504040204" charset="-120"/>
            </a:endParaRPr>
          </a:p>
        </p:txBody>
      </p:sp>
      <p:sp>
        <p:nvSpPr>
          <p:cNvPr id="8" name="object 8"/>
          <p:cNvSpPr txBox="1"/>
          <p:nvPr/>
        </p:nvSpPr>
        <p:spPr>
          <a:xfrm>
            <a:off x="9997466" y="6923557"/>
            <a:ext cx="612140" cy="474345"/>
          </a:xfrm>
          <a:prstGeom prst="rect">
            <a:avLst/>
          </a:prstGeom>
        </p:spPr>
        <p:txBody>
          <a:bodyPr vert="horz" wrap="square" lIns="0" tIns="0" rIns="0" bIns="0" rtlCol="0">
            <a:spAutoFit/>
          </a:bodyPr>
          <a:lstStyle/>
          <a:p>
            <a:pPr marL="12700">
              <a:lnSpc>
                <a:spcPct val="100000"/>
              </a:lnSpc>
            </a:pPr>
            <a:r>
              <a:rPr sz="2950" dirty="0">
                <a:solidFill>
                  <a:srgbClr val="5E5E5E"/>
                </a:solidFill>
                <a:latin typeface="Microsoft JhengHei UI" panose="020B0604030504040204" charset="-120"/>
                <a:cs typeface="Microsoft JhengHei UI" panose="020B0604030504040204" charset="-120"/>
              </a:rPr>
              <a:t>「</a:t>
            </a:r>
            <a:r>
              <a:rPr sz="2950" dirty="0">
                <a:solidFill>
                  <a:srgbClr val="5E5E5E"/>
                </a:solidFill>
                <a:latin typeface="Arial" panose="020B0604020202020204"/>
                <a:cs typeface="Arial" panose="020B0604020202020204"/>
              </a:rPr>
              <a:t>4</a:t>
            </a:r>
            <a:endParaRPr sz="2950">
              <a:latin typeface="Arial" panose="020B0604020202020204"/>
              <a:cs typeface="Arial" panose="020B0604020202020204"/>
            </a:endParaRPr>
          </a:p>
        </p:txBody>
      </p:sp>
      <p:sp>
        <p:nvSpPr>
          <p:cNvPr id="9" name="object 9"/>
          <p:cNvSpPr txBox="1"/>
          <p:nvPr/>
        </p:nvSpPr>
        <p:spPr>
          <a:xfrm>
            <a:off x="11631353" y="6923557"/>
            <a:ext cx="1533525" cy="453390"/>
          </a:xfrm>
          <a:prstGeom prst="rect">
            <a:avLst/>
          </a:prstGeom>
        </p:spPr>
        <p:txBody>
          <a:bodyPr vert="horz" wrap="square" lIns="0" tIns="0" rIns="0" bIns="0" rtlCol="0">
            <a:spAutoFit/>
          </a:bodyPr>
          <a:lstStyle/>
          <a:p>
            <a:pPr marL="12700">
              <a:lnSpc>
                <a:spcPct val="100000"/>
              </a:lnSpc>
            </a:pPr>
            <a:r>
              <a:rPr sz="2950" dirty="0">
                <a:solidFill>
                  <a:srgbClr val="5E5E5E"/>
                </a:solidFill>
                <a:latin typeface="Microsoft JhengHei UI" panose="020B0604030504040204" charset="-120"/>
                <a:cs typeface="Microsoft JhengHei UI" panose="020B0604030504040204" charset="-120"/>
              </a:rPr>
              <a:t>达达简介</a:t>
            </a:r>
            <a:endParaRPr sz="2950">
              <a:latin typeface="Microsoft JhengHei UI" panose="020B0604030504040204" charset="-120"/>
              <a:cs typeface="Microsoft JhengHei UI" panose="020B0604030504040204" charset="-120"/>
            </a:endParaRPr>
          </a:p>
        </p:txBody>
      </p:sp>
      <p:sp>
        <p:nvSpPr>
          <p:cNvPr id="11" name="object 11"/>
          <p:cNvSpPr txBox="1"/>
          <p:nvPr/>
        </p:nvSpPr>
        <p:spPr>
          <a:xfrm>
            <a:off x="2102418" y="2516266"/>
            <a:ext cx="6665595" cy="1061720"/>
          </a:xfrm>
          <a:prstGeom prst="rect">
            <a:avLst/>
          </a:prstGeom>
        </p:spPr>
        <p:txBody>
          <a:bodyPr vert="horz" wrap="square" lIns="0" tIns="0" rIns="0" bIns="0" rtlCol="0">
            <a:spAutoFit/>
          </a:bodyPr>
          <a:lstStyle/>
          <a:p>
            <a:pPr marL="12700">
              <a:lnSpc>
                <a:spcPct val="100000"/>
              </a:lnSpc>
            </a:pPr>
            <a:r>
              <a:rPr lang="zh-CN" sz="6900">
                <a:latin typeface="Arial" panose="020B0604020202020204"/>
                <a:cs typeface="Arial" panose="020B0604020202020204"/>
              </a:rPr>
              <a:t>目录</a:t>
            </a:r>
          </a:p>
        </p:txBody>
      </p:sp>
      <p:sp>
        <p:nvSpPr>
          <p:cNvPr id="12" name="object 12"/>
          <p:cNvSpPr txBox="1"/>
          <p:nvPr/>
        </p:nvSpPr>
        <p:spPr>
          <a:xfrm>
            <a:off x="9997466" y="3782291"/>
            <a:ext cx="612140" cy="474345"/>
          </a:xfrm>
          <a:prstGeom prst="rect">
            <a:avLst/>
          </a:prstGeom>
        </p:spPr>
        <p:txBody>
          <a:bodyPr vert="horz" wrap="square" lIns="0" tIns="0" rIns="0" bIns="0" rtlCol="0">
            <a:spAutoFit/>
          </a:bodyPr>
          <a:lstStyle/>
          <a:p>
            <a:pPr marL="12700">
              <a:lnSpc>
                <a:spcPct val="100000"/>
              </a:lnSpc>
            </a:pPr>
            <a:r>
              <a:rPr sz="2950" dirty="0">
                <a:solidFill>
                  <a:srgbClr val="5E5E5E"/>
                </a:solidFill>
                <a:latin typeface="Microsoft JhengHei UI" panose="020B0604030504040204" charset="-120"/>
                <a:cs typeface="Microsoft JhengHei UI" panose="020B0604030504040204" charset="-120"/>
              </a:rPr>
              <a:t>「</a:t>
            </a:r>
            <a:r>
              <a:rPr sz="2950" dirty="0">
                <a:solidFill>
                  <a:srgbClr val="5E5E5E"/>
                </a:solidFill>
                <a:latin typeface="Arial" panose="020B0604020202020204"/>
                <a:cs typeface="Arial" panose="020B0604020202020204"/>
              </a:rPr>
              <a:t>1</a:t>
            </a:r>
            <a:endParaRPr sz="2950">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785"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262382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a:t>
            </a:r>
            <a:endParaRPr sz="1950">
              <a:latin typeface="Arial" panose="020B0604020202020204"/>
              <a:cs typeface="Arial" panose="020B0604020202020204"/>
            </a:endParaRPr>
          </a:p>
        </p:txBody>
      </p:sp>
      <p:sp>
        <p:nvSpPr>
          <p:cNvPr id="4" name="object 4"/>
          <p:cNvSpPr txBox="1"/>
          <p:nvPr/>
        </p:nvSpPr>
        <p:spPr>
          <a:xfrm>
            <a:off x="8866610" y="1994336"/>
            <a:ext cx="237109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区块链数据形式</a:t>
            </a:r>
            <a:endParaRPr sz="2600">
              <a:latin typeface="Microsoft JhengHei UI" panose="020B0604030504040204" charset="-120"/>
              <a:cs typeface="Microsoft JhengHei UI" panose="020B0604030504040204" charset="-120"/>
            </a:endParaRPr>
          </a:p>
        </p:txBody>
      </p:sp>
      <p:sp>
        <p:nvSpPr>
          <p:cNvPr id="5" name="object 5"/>
          <p:cNvSpPr/>
          <p:nvPr/>
        </p:nvSpPr>
        <p:spPr>
          <a:xfrm>
            <a:off x="5251189" y="2897966"/>
            <a:ext cx="4048698" cy="891574"/>
          </a:xfrm>
          <a:custGeom>
            <a:avLst/>
            <a:gdLst/>
            <a:ahLst/>
            <a:cxnLst/>
            <a:rect l="l" t="t" r="r" b="b"/>
            <a:pathLst>
              <a:path w="4048698" h="891574">
                <a:moveTo>
                  <a:pt x="174990" y="0"/>
                </a:moveTo>
                <a:lnTo>
                  <a:pt x="124776" y="611"/>
                </a:lnTo>
                <a:lnTo>
                  <a:pt x="80429" y="6428"/>
                </a:lnTo>
                <a:lnTo>
                  <a:pt x="37114" y="29852"/>
                </a:lnTo>
                <a:lnTo>
                  <a:pt x="13520" y="61060"/>
                </a:lnTo>
                <a:lnTo>
                  <a:pt x="1964" y="104271"/>
                </a:lnTo>
                <a:lnTo>
                  <a:pt x="0" y="738743"/>
                </a:lnTo>
                <a:lnTo>
                  <a:pt x="171" y="753497"/>
                </a:lnTo>
                <a:lnTo>
                  <a:pt x="4107" y="800745"/>
                </a:lnTo>
                <a:lnTo>
                  <a:pt x="21694" y="844373"/>
                </a:lnTo>
                <a:lnTo>
                  <a:pt x="49558" y="871360"/>
                </a:lnTo>
                <a:lnTo>
                  <a:pt x="93582" y="888126"/>
                </a:lnTo>
                <a:lnTo>
                  <a:pt x="142002" y="891462"/>
                </a:lnTo>
                <a:lnTo>
                  <a:pt x="157519" y="891574"/>
                </a:lnTo>
                <a:lnTo>
                  <a:pt x="3895891" y="891550"/>
                </a:lnTo>
                <a:lnTo>
                  <a:pt x="3936021" y="890254"/>
                </a:lnTo>
                <a:lnTo>
                  <a:pt x="3978671" y="882170"/>
                </a:lnTo>
                <a:lnTo>
                  <a:pt x="4011583" y="861737"/>
                </a:lnTo>
                <a:lnTo>
                  <a:pt x="4035177" y="830529"/>
                </a:lnTo>
                <a:lnTo>
                  <a:pt x="4046733" y="787319"/>
                </a:lnTo>
                <a:lnTo>
                  <a:pt x="4048688" y="738743"/>
                </a:lnTo>
                <a:lnTo>
                  <a:pt x="4048698" y="152846"/>
                </a:lnTo>
                <a:lnTo>
                  <a:pt x="4048527" y="138092"/>
                </a:lnTo>
                <a:lnTo>
                  <a:pt x="4044591" y="90844"/>
                </a:lnTo>
                <a:lnTo>
                  <a:pt x="4027003" y="47217"/>
                </a:lnTo>
                <a:lnTo>
                  <a:pt x="3999139" y="20230"/>
                </a:lnTo>
                <a:lnTo>
                  <a:pt x="3955114" y="3464"/>
                </a:lnTo>
                <a:lnTo>
                  <a:pt x="3906695" y="128"/>
                </a:lnTo>
                <a:lnTo>
                  <a:pt x="174990" y="0"/>
                </a:lnTo>
                <a:close/>
              </a:path>
            </a:pathLst>
          </a:custGeom>
          <a:solidFill>
            <a:srgbClr val="55719E"/>
          </a:solidFill>
        </p:spPr>
        <p:txBody>
          <a:bodyPr wrap="square" lIns="0" tIns="0" rIns="0" bIns="0" rtlCol="0">
            <a:spAutoFit/>
          </a:bodyPr>
          <a:lstStyle/>
          <a:p>
            <a:endParaRPr/>
          </a:p>
        </p:txBody>
      </p:sp>
      <p:sp>
        <p:nvSpPr>
          <p:cNvPr id="6" name="object 6"/>
          <p:cNvSpPr txBox="1"/>
          <p:nvPr/>
        </p:nvSpPr>
        <p:spPr>
          <a:xfrm>
            <a:off x="6761963" y="3135662"/>
            <a:ext cx="103060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币数据</a:t>
            </a:r>
            <a:endParaRPr sz="2600">
              <a:latin typeface="Microsoft JhengHei UI" panose="020B0604030504040204" charset="-120"/>
              <a:cs typeface="Microsoft JhengHei UI" panose="020B0604030504040204" charset="-120"/>
            </a:endParaRPr>
          </a:p>
        </p:txBody>
      </p:sp>
      <p:sp>
        <p:nvSpPr>
          <p:cNvPr id="7" name="object 7"/>
          <p:cNvSpPr/>
          <p:nvPr/>
        </p:nvSpPr>
        <p:spPr>
          <a:xfrm>
            <a:off x="5251189" y="4455639"/>
            <a:ext cx="4048698" cy="6236557"/>
          </a:xfrm>
          <a:custGeom>
            <a:avLst/>
            <a:gdLst/>
            <a:ahLst/>
            <a:cxnLst/>
            <a:rect l="l" t="t" r="r" b="b"/>
            <a:pathLst>
              <a:path w="4048698" h="6236557">
                <a:moveTo>
                  <a:pt x="174990" y="0"/>
                </a:moveTo>
                <a:lnTo>
                  <a:pt x="124776" y="611"/>
                </a:lnTo>
                <a:lnTo>
                  <a:pt x="80429" y="6427"/>
                </a:lnTo>
                <a:lnTo>
                  <a:pt x="37114" y="29852"/>
                </a:lnTo>
                <a:lnTo>
                  <a:pt x="13520" y="61060"/>
                </a:lnTo>
                <a:lnTo>
                  <a:pt x="1964" y="104271"/>
                </a:lnTo>
                <a:lnTo>
                  <a:pt x="0" y="6083726"/>
                </a:lnTo>
                <a:lnTo>
                  <a:pt x="171" y="6098480"/>
                </a:lnTo>
                <a:lnTo>
                  <a:pt x="4107" y="6145728"/>
                </a:lnTo>
                <a:lnTo>
                  <a:pt x="21694" y="6189356"/>
                </a:lnTo>
                <a:lnTo>
                  <a:pt x="49558" y="6216343"/>
                </a:lnTo>
                <a:lnTo>
                  <a:pt x="93582" y="6233109"/>
                </a:lnTo>
                <a:lnTo>
                  <a:pt x="142002" y="6236445"/>
                </a:lnTo>
                <a:lnTo>
                  <a:pt x="157519" y="6236557"/>
                </a:lnTo>
                <a:lnTo>
                  <a:pt x="3895891" y="6236533"/>
                </a:lnTo>
                <a:lnTo>
                  <a:pt x="3936020" y="6235237"/>
                </a:lnTo>
                <a:lnTo>
                  <a:pt x="3978671" y="6227153"/>
                </a:lnTo>
                <a:lnTo>
                  <a:pt x="4011583" y="6206720"/>
                </a:lnTo>
                <a:lnTo>
                  <a:pt x="4035177" y="6175512"/>
                </a:lnTo>
                <a:lnTo>
                  <a:pt x="4046733" y="6132302"/>
                </a:lnTo>
                <a:lnTo>
                  <a:pt x="4048688" y="6083726"/>
                </a:lnTo>
                <a:lnTo>
                  <a:pt x="4048698" y="152845"/>
                </a:lnTo>
                <a:lnTo>
                  <a:pt x="4048527" y="138092"/>
                </a:lnTo>
                <a:lnTo>
                  <a:pt x="4044590" y="90844"/>
                </a:lnTo>
                <a:lnTo>
                  <a:pt x="4027003" y="47216"/>
                </a:lnTo>
                <a:lnTo>
                  <a:pt x="3999139" y="20230"/>
                </a:lnTo>
                <a:lnTo>
                  <a:pt x="3955114" y="3464"/>
                </a:lnTo>
                <a:lnTo>
                  <a:pt x="3906695" y="128"/>
                </a:lnTo>
                <a:lnTo>
                  <a:pt x="174990" y="0"/>
                </a:lnTo>
                <a:close/>
              </a:path>
            </a:pathLst>
          </a:custGeom>
          <a:solidFill>
            <a:srgbClr val="E4F2FF"/>
          </a:solidFill>
        </p:spPr>
        <p:txBody>
          <a:bodyPr wrap="square" lIns="0" tIns="0" rIns="0" bIns="0" rtlCol="0">
            <a:spAutoFit/>
          </a:bodyPr>
          <a:lstStyle/>
          <a:p>
            <a:endParaRPr/>
          </a:p>
        </p:txBody>
      </p:sp>
      <p:sp>
        <p:nvSpPr>
          <p:cNvPr id="8" name="object 8"/>
          <p:cNvSpPr/>
          <p:nvPr/>
        </p:nvSpPr>
        <p:spPr>
          <a:xfrm>
            <a:off x="5251148" y="4455639"/>
            <a:ext cx="4048779" cy="413954"/>
          </a:xfrm>
          <a:custGeom>
            <a:avLst/>
            <a:gdLst/>
            <a:ahLst/>
            <a:cxnLst/>
            <a:rect l="l" t="t" r="r" b="b"/>
            <a:pathLst>
              <a:path w="4048779" h="413954">
                <a:moveTo>
                  <a:pt x="230198" y="0"/>
                </a:moveTo>
                <a:lnTo>
                  <a:pt x="184832" y="154"/>
                </a:lnTo>
                <a:lnTo>
                  <a:pt x="138961" y="1874"/>
                </a:lnTo>
                <a:lnTo>
                  <a:pt x="88488" y="10550"/>
                </a:lnTo>
                <a:lnTo>
                  <a:pt x="53663" y="26644"/>
                </a:lnTo>
                <a:lnTo>
                  <a:pt x="24706" y="51605"/>
                </a:lnTo>
                <a:lnTo>
                  <a:pt x="4633" y="93941"/>
                </a:lnTo>
                <a:lnTo>
                  <a:pt x="360" y="133890"/>
                </a:lnTo>
                <a:lnTo>
                  <a:pt x="0" y="413176"/>
                </a:lnTo>
                <a:lnTo>
                  <a:pt x="4048779" y="413954"/>
                </a:lnTo>
                <a:lnTo>
                  <a:pt x="4048747" y="157932"/>
                </a:lnTo>
                <a:lnTo>
                  <a:pt x="4046674" y="108366"/>
                </a:lnTo>
                <a:lnTo>
                  <a:pt x="4031190" y="61155"/>
                </a:lnTo>
                <a:lnTo>
                  <a:pt x="4004410" y="33020"/>
                </a:lnTo>
                <a:lnTo>
                  <a:pt x="3961219" y="11288"/>
                </a:lnTo>
                <a:lnTo>
                  <a:pt x="3922630" y="3125"/>
                </a:lnTo>
                <a:lnTo>
                  <a:pt x="3873337" y="285"/>
                </a:lnTo>
                <a:lnTo>
                  <a:pt x="230198" y="0"/>
                </a:lnTo>
                <a:close/>
              </a:path>
            </a:pathLst>
          </a:custGeom>
          <a:solidFill>
            <a:srgbClr val="55719E"/>
          </a:solidFill>
        </p:spPr>
        <p:txBody>
          <a:bodyPr wrap="square" lIns="0" tIns="0" rIns="0" bIns="0" rtlCol="0">
            <a:spAutoFit/>
          </a:bodyPr>
          <a:lstStyle/>
          <a:p>
            <a:endParaRPr/>
          </a:p>
        </p:txBody>
      </p:sp>
      <p:sp>
        <p:nvSpPr>
          <p:cNvPr id="9" name="object 9"/>
          <p:cNvSpPr/>
          <p:nvPr/>
        </p:nvSpPr>
        <p:spPr>
          <a:xfrm>
            <a:off x="7275538" y="3828104"/>
            <a:ext cx="0" cy="466477"/>
          </a:xfrm>
          <a:custGeom>
            <a:avLst/>
            <a:gdLst/>
            <a:ahLst/>
            <a:cxnLst/>
            <a:rect l="l" t="t" r="r" b="b"/>
            <a:pathLst>
              <a:path h="466477">
                <a:moveTo>
                  <a:pt x="0" y="0"/>
                </a:moveTo>
                <a:lnTo>
                  <a:pt x="0" y="466477"/>
                </a:lnTo>
              </a:path>
            </a:pathLst>
          </a:custGeom>
          <a:ln w="31412">
            <a:solidFill>
              <a:srgbClr val="44586B"/>
            </a:solidFill>
          </a:ln>
        </p:spPr>
        <p:txBody>
          <a:bodyPr wrap="square" lIns="0" tIns="0" rIns="0" bIns="0" rtlCol="0">
            <a:spAutoFit/>
          </a:bodyPr>
          <a:lstStyle/>
          <a:p>
            <a:endParaRPr/>
          </a:p>
        </p:txBody>
      </p:sp>
      <p:sp>
        <p:nvSpPr>
          <p:cNvPr id="10" name="object 10"/>
          <p:cNvSpPr/>
          <p:nvPr/>
        </p:nvSpPr>
        <p:spPr>
          <a:xfrm>
            <a:off x="7206430" y="4278876"/>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a:endParaRPr/>
          </a:p>
        </p:txBody>
      </p:sp>
      <p:sp>
        <p:nvSpPr>
          <p:cNvPr id="11" name="object 11"/>
          <p:cNvSpPr txBox="1"/>
          <p:nvPr/>
        </p:nvSpPr>
        <p:spPr>
          <a:xfrm>
            <a:off x="6133709" y="5227273"/>
            <a:ext cx="2287270" cy="5046345"/>
          </a:xfrm>
          <a:prstGeom prst="rect">
            <a:avLst/>
          </a:prstGeom>
        </p:spPr>
        <p:txBody>
          <a:bodyPr vert="horz" wrap="square" lIns="0" tIns="0" rIns="0" bIns="0" rtlCol="0">
            <a:spAutoFit/>
          </a:bodyPr>
          <a:lstStyle/>
          <a:p>
            <a:pPr algn="ctr">
              <a:lnSpc>
                <a:spcPct val="100000"/>
              </a:lnSpc>
            </a:pPr>
            <a:r>
              <a:rPr sz="2950" spc="-975" dirty="0">
                <a:solidFill>
                  <a:srgbClr val="55719E"/>
                </a:solidFill>
                <a:latin typeface="Microsoft JhengHei UI" panose="020B0604030504040204" charset="-120"/>
                <a:cs typeface="Microsoft JhengHei UI" panose="020B0604030504040204" charset="-120"/>
              </a:rPr>
              <a:t>唯⼀一</a:t>
            </a:r>
            <a:r>
              <a:rPr sz="2950" spc="-975" dirty="0">
                <a:solidFill>
                  <a:srgbClr val="55719E"/>
                </a:solidFill>
                <a:latin typeface="Arial" panose="020B0604020202020204"/>
                <a:cs typeface="Arial" panose="020B0604020202020204"/>
              </a:rPr>
              <a:t>ID</a:t>
            </a:r>
            <a:endParaRPr sz="2950">
              <a:latin typeface="Arial" panose="020B0604020202020204"/>
              <a:cs typeface="Arial" panose="020B0604020202020204"/>
            </a:endParaRPr>
          </a:p>
          <a:p>
            <a:pPr marL="12700" marR="6350" indent="-635" algn="ctr">
              <a:lnSpc>
                <a:spcPts val="7260"/>
              </a:lnSpc>
              <a:spcBef>
                <a:spcPts val="775"/>
              </a:spcBef>
            </a:pPr>
            <a:r>
              <a:rPr sz="2950" spc="-590" dirty="0">
                <a:solidFill>
                  <a:srgbClr val="55719E"/>
                </a:solidFill>
                <a:latin typeface="Microsoft JhengHei UI" panose="020B0604030504040204" charset="-120"/>
                <a:cs typeface="Microsoft JhengHei UI" panose="020B0604030504040204" charset="-120"/>
              </a:rPr>
              <a:t>上⼀一区块</a:t>
            </a:r>
            <a:r>
              <a:rPr sz="2950" spc="-590" dirty="0">
                <a:solidFill>
                  <a:srgbClr val="55719E"/>
                </a:solidFill>
                <a:latin typeface="Arial" panose="020B0604020202020204"/>
                <a:cs typeface="Arial" panose="020B0604020202020204"/>
              </a:rPr>
              <a:t>ID </a:t>
            </a:r>
            <a:r>
              <a:rPr sz="2950" spc="-590" dirty="0">
                <a:solidFill>
                  <a:srgbClr val="55719E"/>
                </a:solidFill>
                <a:latin typeface="Microsoft JhengHei UI" panose="020B0604030504040204" charset="-120"/>
                <a:cs typeface="Microsoft JhengHei UI" panose="020B0604030504040204" charset="-120"/>
              </a:rPr>
              <a:t>本区块哈希值</a:t>
            </a:r>
            <a:endParaRPr sz="2950">
              <a:latin typeface="Microsoft JhengHei UI" panose="020B0604030504040204" charset="-120"/>
              <a:cs typeface="Microsoft JhengHei UI" panose="020B0604030504040204" charset="-120"/>
            </a:endParaRPr>
          </a:p>
          <a:p>
            <a:pPr>
              <a:lnSpc>
                <a:spcPts val="2750"/>
              </a:lnSpc>
              <a:spcBef>
                <a:spcPts val="20"/>
              </a:spcBef>
            </a:pPr>
            <a:endParaRPr sz="2750"/>
          </a:p>
          <a:p>
            <a:pPr algn="ctr">
              <a:lnSpc>
                <a:spcPct val="100000"/>
              </a:lnSpc>
            </a:pPr>
            <a:r>
              <a:rPr sz="2950" dirty="0">
                <a:solidFill>
                  <a:srgbClr val="55719E"/>
                </a:solidFill>
                <a:latin typeface="Microsoft JhengHei UI" panose="020B0604030504040204" charset="-120"/>
                <a:cs typeface="Microsoft JhengHei UI" panose="020B0604030504040204" charset="-120"/>
              </a:rPr>
              <a:t>矿区随机数</a:t>
            </a:r>
            <a:endParaRPr sz="2950">
              <a:latin typeface="Microsoft JhengHei UI" panose="020B0604030504040204" charset="-120"/>
              <a:cs typeface="Microsoft JhengHei UI" panose="020B0604030504040204" charset="-120"/>
            </a:endParaRPr>
          </a:p>
          <a:p>
            <a:pPr marL="389255" marR="382905" indent="0" algn="ctr">
              <a:lnSpc>
                <a:spcPct val="205000"/>
              </a:lnSpc>
            </a:pPr>
            <a:r>
              <a:rPr sz="2950" dirty="0">
                <a:solidFill>
                  <a:srgbClr val="55719E"/>
                </a:solidFill>
                <a:latin typeface="Microsoft JhengHei UI" panose="020B0604030504040204" charset="-120"/>
                <a:cs typeface="Microsoft JhengHei UI" panose="020B0604030504040204" charset="-120"/>
              </a:rPr>
              <a:t>时间戳 </a:t>
            </a:r>
            <a:r>
              <a:rPr sz="2950" spc="-590" dirty="0">
                <a:solidFill>
                  <a:srgbClr val="55719E"/>
                </a:solidFill>
                <a:latin typeface="Microsoft JhengHei UI" panose="020B0604030504040204" charset="-120"/>
                <a:cs typeface="Microsoft JhengHei UI" panose="020B0604030504040204" charset="-120"/>
              </a:rPr>
              <a:t>交易易数据</a:t>
            </a:r>
            <a:endParaRPr sz="2950">
              <a:latin typeface="Microsoft JhengHei UI" panose="020B0604030504040204" charset="-120"/>
              <a:cs typeface="Microsoft JhengHei UI" panose="020B0604030504040204" charset="-120"/>
            </a:endParaRPr>
          </a:p>
        </p:txBody>
      </p:sp>
      <p:sp>
        <p:nvSpPr>
          <p:cNvPr id="12" name="object 12"/>
          <p:cNvSpPr/>
          <p:nvPr/>
        </p:nvSpPr>
        <p:spPr>
          <a:xfrm>
            <a:off x="3229319" y="6990452"/>
            <a:ext cx="2517930" cy="0"/>
          </a:xfrm>
          <a:custGeom>
            <a:avLst/>
            <a:gdLst/>
            <a:ahLst/>
            <a:cxnLst/>
            <a:rect l="l" t="t" r="r" b="b"/>
            <a:pathLst>
              <a:path w="2517930">
                <a:moveTo>
                  <a:pt x="0" y="0"/>
                </a:moveTo>
                <a:lnTo>
                  <a:pt x="2517930" y="0"/>
                </a:lnTo>
              </a:path>
            </a:pathLst>
          </a:custGeom>
          <a:ln w="1104992">
            <a:solidFill>
              <a:srgbClr val="55719E"/>
            </a:solidFill>
          </a:ln>
        </p:spPr>
        <p:txBody>
          <a:bodyPr wrap="square" lIns="0" tIns="0" rIns="0" bIns="0" rtlCol="0">
            <a:spAutoFit/>
          </a:bodyPr>
          <a:lstStyle/>
          <a:p>
            <a:endParaRPr/>
          </a:p>
        </p:txBody>
      </p:sp>
      <p:sp>
        <p:nvSpPr>
          <p:cNvPr id="13" name="object 13"/>
          <p:cNvSpPr/>
          <p:nvPr/>
        </p:nvSpPr>
        <p:spPr>
          <a:xfrm>
            <a:off x="5717464" y="6396140"/>
            <a:ext cx="112244" cy="92046"/>
          </a:xfrm>
          <a:custGeom>
            <a:avLst/>
            <a:gdLst/>
            <a:ahLst/>
            <a:cxnLst/>
            <a:rect l="l" t="t" r="r" b="b"/>
            <a:pathLst>
              <a:path w="112244" h="92046">
                <a:moveTo>
                  <a:pt x="0" y="0"/>
                </a:moveTo>
                <a:lnTo>
                  <a:pt x="40394" y="92046"/>
                </a:lnTo>
                <a:lnTo>
                  <a:pt x="112244" y="5628"/>
                </a:lnTo>
                <a:lnTo>
                  <a:pt x="0" y="0"/>
                </a:lnTo>
                <a:close/>
              </a:path>
            </a:pathLst>
          </a:custGeom>
          <a:solidFill>
            <a:srgbClr val="55719E"/>
          </a:solidFill>
        </p:spPr>
        <p:txBody>
          <a:bodyPr wrap="square" lIns="0" tIns="0" rIns="0" bIns="0" rtlCol="0">
            <a:spAutoFit/>
          </a:bodyPr>
          <a:lstStyle/>
          <a:p>
            <a:endParaRPr/>
          </a:p>
        </p:txBody>
      </p:sp>
      <p:sp>
        <p:nvSpPr>
          <p:cNvPr id="14" name="object 14"/>
          <p:cNvSpPr/>
          <p:nvPr/>
        </p:nvSpPr>
        <p:spPr>
          <a:xfrm>
            <a:off x="11115523" y="2897966"/>
            <a:ext cx="4048696" cy="891574"/>
          </a:xfrm>
          <a:custGeom>
            <a:avLst/>
            <a:gdLst/>
            <a:ahLst/>
            <a:cxnLst/>
            <a:rect l="l" t="t" r="r" b="b"/>
            <a:pathLst>
              <a:path w="4048696" h="891574">
                <a:moveTo>
                  <a:pt x="174990" y="0"/>
                </a:moveTo>
                <a:lnTo>
                  <a:pt x="124773" y="611"/>
                </a:lnTo>
                <a:lnTo>
                  <a:pt x="80426" y="6427"/>
                </a:lnTo>
                <a:lnTo>
                  <a:pt x="37108" y="29852"/>
                </a:lnTo>
                <a:lnTo>
                  <a:pt x="13516" y="61060"/>
                </a:lnTo>
                <a:lnTo>
                  <a:pt x="1964" y="104271"/>
                </a:lnTo>
                <a:lnTo>
                  <a:pt x="0" y="738744"/>
                </a:lnTo>
                <a:lnTo>
                  <a:pt x="171" y="753498"/>
                </a:lnTo>
                <a:lnTo>
                  <a:pt x="4106" y="800746"/>
                </a:lnTo>
                <a:lnTo>
                  <a:pt x="21689" y="844374"/>
                </a:lnTo>
                <a:lnTo>
                  <a:pt x="49553" y="871361"/>
                </a:lnTo>
                <a:lnTo>
                  <a:pt x="93581" y="888126"/>
                </a:lnTo>
                <a:lnTo>
                  <a:pt x="142000" y="891462"/>
                </a:lnTo>
                <a:lnTo>
                  <a:pt x="157518" y="891574"/>
                </a:lnTo>
                <a:lnTo>
                  <a:pt x="3895891" y="891550"/>
                </a:lnTo>
                <a:lnTo>
                  <a:pt x="3936020" y="890254"/>
                </a:lnTo>
                <a:lnTo>
                  <a:pt x="3978669" y="882168"/>
                </a:lnTo>
                <a:lnTo>
                  <a:pt x="4011581" y="861735"/>
                </a:lnTo>
                <a:lnTo>
                  <a:pt x="4035176" y="830529"/>
                </a:lnTo>
                <a:lnTo>
                  <a:pt x="4046732" y="787319"/>
                </a:lnTo>
                <a:lnTo>
                  <a:pt x="4048686" y="738744"/>
                </a:lnTo>
                <a:lnTo>
                  <a:pt x="4048696" y="152846"/>
                </a:lnTo>
                <a:lnTo>
                  <a:pt x="4048524" y="138092"/>
                </a:lnTo>
                <a:lnTo>
                  <a:pt x="4044589" y="90844"/>
                </a:lnTo>
                <a:lnTo>
                  <a:pt x="4027000" y="47217"/>
                </a:lnTo>
                <a:lnTo>
                  <a:pt x="3999136" y="20231"/>
                </a:lnTo>
                <a:lnTo>
                  <a:pt x="3955114" y="3465"/>
                </a:lnTo>
                <a:lnTo>
                  <a:pt x="3906693" y="128"/>
                </a:lnTo>
                <a:lnTo>
                  <a:pt x="174990" y="0"/>
                </a:lnTo>
                <a:close/>
              </a:path>
            </a:pathLst>
          </a:custGeom>
          <a:solidFill>
            <a:srgbClr val="55719E"/>
          </a:solidFill>
        </p:spPr>
        <p:txBody>
          <a:bodyPr wrap="square" lIns="0" tIns="0" rIns="0" bIns="0" rtlCol="0">
            <a:spAutoFit/>
          </a:bodyPr>
          <a:lstStyle/>
          <a:p>
            <a:endParaRPr/>
          </a:p>
        </p:txBody>
      </p:sp>
      <p:sp>
        <p:nvSpPr>
          <p:cNvPr id="15" name="object 15"/>
          <p:cNvSpPr txBox="1"/>
          <p:nvPr/>
        </p:nvSpPr>
        <p:spPr>
          <a:xfrm>
            <a:off x="12625658" y="3135662"/>
            <a:ext cx="103060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币数据</a:t>
            </a:r>
            <a:endParaRPr sz="2600">
              <a:latin typeface="Microsoft JhengHei UI" panose="020B0604030504040204" charset="-120"/>
              <a:cs typeface="Microsoft JhengHei UI" panose="020B0604030504040204" charset="-120"/>
            </a:endParaRPr>
          </a:p>
        </p:txBody>
      </p:sp>
      <p:sp>
        <p:nvSpPr>
          <p:cNvPr id="16" name="object 16"/>
          <p:cNvSpPr/>
          <p:nvPr/>
        </p:nvSpPr>
        <p:spPr>
          <a:xfrm>
            <a:off x="11115523" y="4455639"/>
            <a:ext cx="4048696" cy="6236557"/>
          </a:xfrm>
          <a:custGeom>
            <a:avLst/>
            <a:gdLst/>
            <a:ahLst/>
            <a:cxnLst/>
            <a:rect l="l" t="t" r="r" b="b"/>
            <a:pathLst>
              <a:path w="4048696" h="6236557">
                <a:moveTo>
                  <a:pt x="174990" y="0"/>
                </a:moveTo>
                <a:lnTo>
                  <a:pt x="124772" y="611"/>
                </a:lnTo>
                <a:lnTo>
                  <a:pt x="80426" y="6427"/>
                </a:lnTo>
                <a:lnTo>
                  <a:pt x="37108" y="29852"/>
                </a:lnTo>
                <a:lnTo>
                  <a:pt x="13516" y="61060"/>
                </a:lnTo>
                <a:lnTo>
                  <a:pt x="1964" y="104271"/>
                </a:lnTo>
                <a:lnTo>
                  <a:pt x="0" y="6083727"/>
                </a:lnTo>
                <a:lnTo>
                  <a:pt x="171" y="6098481"/>
                </a:lnTo>
                <a:lnTo>
                  <a:pt x="4106" y="6145729"/>
                </a:lnTo>
                <a:lnTo>
                  <a:pt x="21689" y="6189357"/>
                </a:lnTo>
                <a:lnTo>
                  <a:pt x="49553" y="6216343"/>
                </a:lnTo>
                <a:lnTo>
                  <a:pt x="93581" y="6233109"/>
                </a:lnTo>
                <a:lnTo>
                  <a:pt x="142000" y="6236445"/>
                </a:lnTo>
                <a:lnTo>
                  <a:pt x="157518" y="6236557"/>
                </a:lnTo>
                <a:lnTo>
                  <a:pt x="3895890" y="6236533"/>
                </a:lnTo>
                <a:lnTo>
                  <a:pt x="3936020" y="6235237"/>
                </a:lnTo>
                <a:lnTo>
                  <a:pt x="3978669" y="6227151"/>
                </a:lnTo>
                <a:lnTo>
                  <a:pt x="4011581" y="6206718"/>
                </a:lnTo>
                <a:lnTo>
                  <a:pt x="4035176" y="6175512"/>
                </a:lnTo>
                <a:lnTo>
                  <a:pt x="4046732" y="6132302"/>
                </a:lnTo>
                <a:lnTo>
                  <a:pt x="4048686" y="6083727"/>
                </a:lnTo>
                <a:lnTo>
                  <a:pt x="4048696" y="152845"/>
                </a:lnTo>
                <a:lnTo>
                  <a:pt x="4048524" y="138092"/>
                </a:lnTo>
                <a:lnTo>
                  <a:pt x="4044589" y="90844"/>
                </a:lnTo>
                <a:lnTo>
                  <a:pt x="4027000" y="47216"/>
                </a:lnTo>
                <a:lnTo>
                  <a:pt x="3999136" y="20230"/>
                </a:lnTo>
                <a:lnTo>
                  <a:pt x="3955114" y="3464"/>
                </a:lnTo>
                <a:lnTo>
                  <a:pt x="3906693" y="128"/>
                </a:lnTo>
                <a:lnTo>
                  <a:pt x="174990" y="0"/>
                </a:lnTo>
                <a:close/>
              </a:path>
            </a:pathLst>
          </a:custGeom>
          <a:solidFill>
            <a:srgbClr val="E4F2FF"/>
          </a:solidFill>
        </p:spPr>
        <p:txBody>
          <a:bodyPr wrap="square" lIns="0" tIns="0" rIns="0" bIns="0" rtlCol="0">
            <a:spAutoFit/>
          </a:bodyPr>
          <a:lstStyle/>
          <a:p>
            <a:endParaRPr/>
          </a:p>
        </p:txBody>
      </p:sp>
      <p:sp>
        <p:nvSpPr>
          <p:cNvPr id="17" name="object 17"/>
          <p:cNvSpPr/>
          <p:nvPr/>
        </p:nvSpPr>
        <p:spPr>
          <a:xfrm>
            <a:off x="11115483" y="4455639"/>
            <a:ext cx="4048777" cy="413954"/>
          </a:xfrm>
          <a:custGeom>
            <a:avLst/>
            <a:gdLst/>
            <a:ahLst/>
            <a:cxnLst/>
            <a:rect l="l" t="t" r="r" b="b"/>
            <a:pathLst>
              <a:path w="4048777" h="413954">
                <a:moveTo>
                  <a:pt x="230191" y="0"/>
                </a:moveTo>
                <a:lnTo>
                  <a:pt x="184828" y="154"/>
                </a:lnTo>
                <a:lnTo>
                  <a:pt x="138957" y="1874"/>
                </a:lnTo>
                <a:lnTo>
                  <a:pt x="88484" y="10549"/>
                </a:lnTo>
                <a:lnTo>
                  <a:pt x="53661" y="26643"/>
                </a:lnTo>
                <a:lnTo>
                  <a:pt x="24702" y="51605"/>
                </a:lnTo>
                <a:lnTo>
                  <a:pt x="4628" y="93941"/>
                </a:lnTo>
                <a:lnTo>
                  <a:pt x="358" y="133890"/>
                </a:lnTo>
                <a:lnTo>
                  <a:pt x="0" y="413176"/>
                </a:lnTo>
                <a:lnTo>
                  <a:pt x="4048777" y="413954"/>
                </a:lnTo>
                <a:lnTo>
                  <a:pt x="4048745" y="157932"/>
                </a:lnTo>
                <a:lnTo>
                  <a:pt x="4046668" y="108366"/>
                </a:lnTo>
                <a:lnTo>
                  <a:pt x="4031183" y="61156"/>
                </a:lnTo>
                <a:lnTo>
                  <a:pt x="4004402" y="33021"/>
                </a:lnTo>
                <a:lnTo>
                  <a:pt x="3961214" y="11288"/>
                </a:lnTo>
                <a:lnTo>
                  <a:pt x="3922623" y="3124"/>
                </a:lnTo>
                <a:lnTo>
                  <a:pt x="3873331" y="285"/>
                </a:lnTo>
                <a:lnTo>
                  <a:pt x="230191" y="0"/>
                </a:lnTo>
                <a:close/>
              </a:path>
            </a:pathLst>
          </a:custGeom>
          <a:solidFill>
            <a:srgbClr val="55719E"/>
          </a:solidFill>
        </p:spPr>
        <p:txBody>
          <a:bodyPr wrap="square" lIns="0" tIns="0" rIns="0" bIns="0" rtlCol="0">
            <a:spAutoFit/>
          </a:bodyPr>
          <a:lstStyle/>
          <a:p>
            <a:endParaRPr/>
          </a:p>
        </p:txBody>
      </p:sp>
      <p:sp>
        <p:nvSpPr>
          <p:cNvPr id="18" name="object 18"/>
          <p:cNvSpPr/>
          <p:nvPr/>
        </p:nvSpPr>
        <p:spPr>
          <a:xfrm>
            <a:off x="13139872" y="3828104"/>
            <a:ext cx="0" cy="466477"/>
          </a:xfrm>
          <a:custGeom>
            <a:avLst/>
            <a:gdLst/>
            <a:ahLst/>
            <a:cxnLst/>
            <a:rect l="l" t="t" r="r" b="b"/>
            <a:pathLst>
              <a:path h="466477">
                <a:moveTo>
                  <a:pt x="0" y="0"/>
                </a:moveTo>
                <a:lnTo>
                  <a:pt x="0" y="466477"/>
                </a:lnTo>
              </a:path>
            </a:pathLst>
          </a:custGeom>
          <a:ln w="31412">
            <a:solidFill>
              <a:srgbClr val="44586B"/>
            </a:solidFill>
          </a:ln>
        </p:spPr>
        <p:txBody>
          <a:bodyPr wrap="square" lIns="0" tIns="0" rIns="0" bIns="0" rtlCol="0">
            <a:spAutoFit/>
          </a:bodyPr>
          <a:lstStyle/>
          <a:p>
            <a:endParaRPr/>
          </a:p>
        </p:txBody>
      </p:sp>
      <p:sp>
        <p:nvSpPr>
          <p:cNvPr id="19" name="object 19"/>
          <p:cNvSpPr/>
          <p:nvPr/>
        </p:nvSpPr>
        <p:spPr>
          <a:xfrm>
            <a:off x="13070764" y="4278876"/>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a:endParaRPr/>
          </a:p>
        </p:txBody>
      </p:sp>
      <p:sp>
        <p:nvSpPr>
          <p:cNvPr id="20" name="object 20"/>
          <p:cNvSpPr txBox="1"/>
          <p:nvPr/>
        </p:nvSpPr>
        <p:spPr>
          <a:xfrm>
            <a:off x="11997405" y="5227273"/>
            <a:ext cx="2287270" cy="5046345"/>
          </a:xfrm>
          <a:prstGeom prst="rect">
            <a:avLst/>
          </a:prstGeom>
        </p:spPr>
        <p:txBody>
          <a:bodyPr vert="horz" wrap="square" lIns="0" tIns="0" rIns="0" bIns="0" rtlCol="0">
            <a:spAutoFit/>
          </a:bodyPr>
          <a:lstStyle/>
          <a:p>
            <a:pPr algn="ctr">
              <a:lnSpc>
                <a:spcPct val="100000"/>
              </a:lnSpc>
            </a:pPr>
            <a:r>
              <a:rPr sz="2950" spc="-975" dirty="0">
                <a:solidFill>
                  <a:srgbClr val="55719E"/>
                </a:solidFill>
                <a:latin typeface="Microsoft JhengHei UI" panose="020B0604030504040204" charset="-120"/>
                <a:cs typeface="Microsoft JhengHei UI" panose="020B0604030504040204" charset="-120"/>
              </a:rPr>
              <a:t>唯⼀一</a:t>
            </a:r>
            <a:r>
              <a:rPr sz="2950" spc="-975" dirty="0">
                <a:solidFill>
                  <a:srgbClr val="55719E"/>
                </a:solidFill>
                <a:latin typeface="Arial" panose="020B0604020202020204"/>
                <a:cs typeface="Arial" panose="020B0604020202020204"/>
              </a:rPr>
              <a:t>ID</a:t>
            </a:r>
            <a:endParaRPr sz="2950">
              <a:latin typeface="Arial" panose="020B0604020202020204"/>
              <a:cs typeface="Arial" panose="020B0604020202020204"/>
            </a:endParaRPr>
          </a:p>
          <a:p>
            <a:pPr marL="12700" marR="6350" indent="-635" algn="ctr">
              <a:lnSpc>
                <a:spcPts val="7260"/>
              </a:lnSpc>
              <a:spcBef>
                <a:spcPts val="775"/>
              </a:spcBef>
            </a:pPr>
            <a:r>
              <a:rPr sz="2950" spc="-590" dirty="0">
                <a:solidFill>
                  <a:srgbClr val="55719E"/>
                </a:solidFill>
                <a:latin typeface="Microsoft JhengHei UI" panose="020B0604030504040204" charset="-120"/>
                <a:cs typeface="Microsoft JhengHei UI" panose="020B0604030504040204" charset="-120"/>
              </a:rPr>
              <a:t>上⼀一区块</a:t>
            </a:r>
            <a:r>
              <a:rPr sz="2950" spc="-590" dirty="0">
                <a:solidFill>
                  <a:srgbClr val="55719E"/>
                </a:solidFill>
                <a:latin typeface="Arial" panose="020B0604020202020204"/>
                <a:cs typeface="Arial" panose="020B0604020202020204"/>
              </a:rPr>
              <a:t>ID </a:t>
            </a:r>
            <a:r>
              <a:rPr sz="2950" spc="-590" dirty="0">
                <a:solidFill>
                  <a:srgbClr val="55719E"/>
                </a:solidFill>
                <a:latin typeface="Microsoft JhengHei UI" panose="020B0604030504040204" charset="-120"/>
                <a:cs typeface="Microsoft JhengHei UI" panose="020B0604030504040204" charset="-120"/>
              </a:rPr>
              <a:t>本区块哈希值</a:t>
            </a:r>
            <a:endParaRPr sz="2950">
              <a:latin typeface="Microsoft JhengHei UI" panose="020B0604030504040204" charset="-120"/>
              <a:cs typeface="Microsoft JhengHei UI" panose="020B0604030504040204" charset="-120"/>
            </a:endParaRPr>
          </a:p>
          <a:p>
            <a:pPr>
              <a:lnSpc>
                <a:spcPts val="2750"/>
              </a:lnSpc>
              <a:spcBef>
                <a:spcPts val="20"/>
              </a:spcBef>
            </a:pPr>
            <a:endParaRPr sz="2750"/>
          </a:p>
          <a:p>
            <a:pPr algn="ctr">
              <a:lnSpc>
                <a:spcPct val="100000"/>
              </a:lnSpc>
            </a:pPr>
            <a:r>
              <a:rPr sz="2950" dirty="0">
                <a:solidFill>
                  <a:srgbClr val="55719E"/>
                </a:solidFill>
                <a:latin typeface="Microsoft JhengHei UI" panose="020B0604030504040204" charset="-120"/>
                <a:cs typeface="Microsoft JhengHei UI" panose="020B0604030504040204" charset="-120"/>
              </a:rPr>
              <a:t>矿区随机数</a:t>
            </a:r>
            <a:endParaRPr sz="2950">
              <a:latin typeface="Microsoft JhengHei UI" panose="020B0604030504040204" charset="-120"/>
              <a:cs typeface="Microsoft JhengHei UI" panose="020B0604030504040204" charset="-120"/>
            </a:endParaRPr>
          </a:p>
          <a:p>
            <a:pPr marL="389255" marR="382905" indent="0" algn="ctr">
              <a:lnSpc>
                <a:spcPct val="205000"/>
              </a:lnSpc>
            </a:pPr>
            <a:r>
              <a:rPr sz="2950" dirty="0">
                <a:solidFill>
                  <a:srgbClr val="55719E"/>
                </a:solidFill>
                <a:latin typeface="Microsoft JhengHei UI" panose="020B0604030504040204" charset="-120"/>
                <a:cs typeface="Microsoft JhengHei UI" panose="020B0604030504040204" charset="-120"/>
              </a:rPr>
              <a:t>时间戳 </a:t>
            </a:r>
            <a:r>
              <a:rPr sz="2950" spc="-590" dirty="0">
                <a:solidFill>
                  <a:srgbClr val="55719E"/>
                </a:solidFill>
                <a:latin typeface="Microsoft JhengHei UI" panose="020B0604030504040204" charset="-120"/>
                <a:cs typeface="Microsoft JhengHei UI" panose="020B0604030504040204" charset="-120"/>
              </a:rPr>
              <a:t>交易易数据</a:t>
            </a:r>
            <a:endParaRPr sz="2950">
              <a:latin typeface="Microsoft JhengHei UI" panose="020B0604030504040204" charset="-120"/>
              <a:cs typeface="Microsoft JhengHei UI" panose="020B0604030504040204" charset="-120"/>
            </a:endParaRPr>
          </a:p>
        </p:txBody>
      </p:sp>
      <p:sp>
        <p:nvSpPr>
          <p:cNvPr id="21" name="object 21"/>
          <p:cNvSpPr/>
          <p:nvPr/>
        </p:nvSpPr>
        <p:spPr>
          <a:xfrm>
            <a:off x="9093649" y="6990452"/>
            <a:ext cx="2517930" cy="0"/>
          </a:xfrm>
          <a:custGeom>
            <a:avLst/>
            <a:gdLst/>
            <a:ahLst/>
            <a:cxnLst/>
            <a:rect l="l" t="t" r="r" b="b"/>
            <a:pathLst>
              <a:path w="2517930">
                <a:moveTo>
                  <a:pt x="0" y="0"/>
                </a:moveTo>
                <a:lnTo>
                  <a:pt x="2517930" y="0"/>
                </a:lnTo>
              </a:path>
            </a:pathLst>
          </a:custGeom>
          <a:ln w="1104992">
            <a:solidFill>
              <a:srgbClr val="55719E"/>
            </a:solidFill>
          </a:ln>
        </p:spPr>
        <p:txBody>
          <a:bodyPr wrap="square" lIns="0" tIns="0" rIns="0" bIns="0" rtlCol="0">
            <a:spAutoFit/>
          </a:bodyPr>
          <a:lstStyle/>
          <a:p>
            <a:endParaRPr/>
          </a:p>
        </p:txBody>
      </p:sp>
      <p:sp>
        <p:nvSpPr>
          <p:cNvPr id="22" name="object 22"/>
          <p:cNvSpPr/>
          <p:nvPr/>
        </p:nvSpPr>
        <p:spPr>
          <a:xfrm>
            <a:off x="11581793" y="6396140"/>
            <a:ext cx="112247" cy="92046"/>
          </a:xfrm>
          <a:custGeom>
            <a:avLst/>
            <a:gdLst/>
            <a:ahLst/>
            <a:cxnLst/>
            <a:rect l="l" t="t" r="r" b="b"/>
            <a:pathLst>
              <a:path w="112247" h="92046">
                <a:moveTo>
                  <a:pt x="0" y="0"/>
                </a:moveTo>
                <a:lnTo>
                  <a:pt x="40396" y="92046"/>
                </a:lnTo>
                <a:lnTo>
                  <a:pt x="112247" y="5628"/>
                </a:lnTo>
                <a:lnTo>
                  <a:pt x="0" y="0"/>
                </a:lnTo>
                <a:close/>
              </a:path>
            </a:pathLst>
          </a:custGeom>
          <a:solidFill>
            <a:srgbClr val="55719E"/>
          </a:solidFill>
        </p:spPr>
        <p:txBody>
          <a:bodyPr wrap="square" lIns="0" tIns="0" rIns="0" bIns="0" rtlCol="0">
            <a:spAutoFit/>
          </a:bodyPr>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87895" y="2392903"/>
            <a:ext cx="11928309" cy="8051293"/>
          </a:xfrm>
          <a:custGeom>
            <a:avLst/>
            <a:gdLst/>
            <a:ahLst/>
            <a:cxnLst/>
            <a:rect l="l" t="t" r="r" b="b"/>
            <a:pathLst>
              <a:path w="11928309" h="8051293">
                <a:moveTo>
                  <a:pt x="174990" y="0"/>
                </a:moveTo>
                <a:lnTo>
                  <a:pt x="124776" y="611"/>
                </a:lnTo>
                <a:lnTo>
                  <a:pt x="80429" y="6428"/>
                </a:lnTo>
                <a:lnTo>
                  <a:pt x="37114" y="29853"/>
                </a:lnTo>
                <a:lnTo>
                  <a:pt x="13519" y="61060"/>
                </a:lnTo>
                <a:lnTo>
                  <a:pt x="1964" y="104271"/>
                </a:lnTo>
                <a:lnTo>
                  <a:pt x="0" y="7898462"/>
                </a:lnTo>
                <a:lnTo>
                  <a:pt x="171" y="7913216"/>
                </a:lnTo>
                <a:lnTo>
                  <a:pt x="4106" y="7960464"/>
                </a:lnTo>
                <a:lnTo>
                  <a:pt x="21694" y="8004092"/>
                </a:lnTo>
                <a:lnTo>
                  <a:pt x="49558" y="8031078"/>
                </a:lnTo>
                <a:lnTo>
                  <a:pt x="93582" y="8047844"/>
                </a:lnTo>
                <a:lnTo>
                  <a:pt x="142002" y="8051181"/>
                </a:lnTo>
                <a:lnTo>
                  <a:pt x="157519" y="8051293"/>
                </a:lnTo>
                <a:lnTo>
                  <a:pt x="11775502" y="8051268"/>
                </a:lnTo>
                <a:lnTo>
                  <a:pt x="11815631" y="8049973"/>
                </a:lnTo>
                <a:lnTo>
                  <a:pt x="11858285" y="8041889"/>
                </a:lnTo>
                <a:lnTo>
                  <a:pt x="11891193" y="8021456"/>
                </a:lnTo>
                <a:lnTo>
                  <a:pt x="11914789" y="7990248"/>
                </a:lnTo>
                <a:lnTo>
                  <a:pt x="11926345" y="7947038"/>
                </a:lnTo>
                <a:lnTo>
                  <a:pt x="11928300" y="7898462"/>
                </a:lnTo>
                <a:lnTo>
                  <a:pt x="11928309" y="152845"/>
                </a:lnTo>
                <a:lnTo>
                  <a:pt x="11928138" y="138092"/>
                </a:lnTo>
                <a:lnTo>
                  <a:pt x="11924202" y="90844"/>
                </a:lnTo>
                <a:lnTo>
                  <a:pt x="11906613" y="47216"/>
                </a:lnTo>
                <a:lnTo>
                  <a:pt x="11878750" y="20230"/>
                </a:lnTo>
                <a:lnTo>
                  <a:pt x="11834726" y="3464"/>
                </a:lnTo>
                <a:lnTo>
                  <a:pt x="11786304" y="128"/>
                </a:lnTo>
                <a:lnTo>
                  <a:pt x="174990" y="0"/>
                </a:lnTo>
                <a:close/>
              </a:path>
            </a:pathLst>
          </a:custGeom>
          <a:solidFill>
            <a:srgbClr val="E4F2FF"/>
          </a:solidFill>
        </p:spPr>
        <p:txBody>
          <a:bodyPr wrap="square" lIns="0" tIns="0" rIns="0" bIns="0" rtlCol="0">
            <a:spAutoFit/>
          </a:bodyPr>
          <a:lstStyle/>
          <a:p>
            <a:endParaRPr/>
          </a:p>
        </p:txBody>
      </p:sp>
      <p:sp>
        <p:nvSpPr>
          <p:cNvPr id="3" name="object 3"/>
          <p:cNvSpPr/>
          <p:nvPr/>
        </p:nvSpPr>
        <p:spPr>
          <a:xfrm>
            <a:off x="4087854" y="2808387"/>
            <a:ext cx="11922883" cy="623373"/>
          </a:xfrm>
          <a:custGeom>
            <a:avLst/>
            <a:gdLst/>
            <a:ahLst/>
            <a:cxnLst/>
            <a:rect l="l" t="t" r="r" b="b"/>
            <a:pathLst>
              <a:path w="11922883" h="623373">
                <a:moveTo>
                  <a:pt x="230197" y="0"/>
                </a:moveTo>
                <a:lnTo>
                  <a:pt x="184832" y="154"/>
                </a:lnTo>
                <a:lnTo>
                  <a:pt x="138961" y="1874"/>
                </a:lnTo>
                <a:lnTo>
                  <a:pt x="88489" y="10550"/>
                </a:lnTo>
                <a:lnTo>
                  <a:pt x="53663" y="26644"/>
                </a:lnTo>
                <a:lnTo>
                  <a:pt x="24706" y="51605"/>
                </a:lnTo>
                <a:lnTo>
                  <a:pt x="4632" y="93942"/>
                </a:lnTo>
                <a:lnTo>
                  <a:pt x="360" y="133891"/>
                </a:lnTo>
                <a:lnTo>
                  <a:pt x="0" y="622594"/>
                </a:lnTo>
                <a:lnTo>
                  <a:pt x="11922883" y="623373"/>
                </a:lnTo>
                <a:lnTo>
                  <a:pt x="11922851" y="157934"/>
                </a:lnTo>
                <a:lnTo>
                  <a:pt x="11920783" y="108367"/>
                </a:lnTo>
                <a:lnTo>
                  <a:pt x="11905299" y="61157"/>
                </a:lnTo>
                <a:lnTo>
                  <a:pt x="11878520" y="33022"/>
                </a:lnTo>
                <a:lnTo>
                  <a:pt x="11835327" y="11289"/>
                </a:lnTo>
                <a:lnTo>
                  <a:pt x="11796743" y="3125"/>
                </a:lnTo>
                <a:lnTo>
                  <a:pt x="11747445" y="285"/>
                </a:lnTo>
                <a:lnTo>
                  <a:pt x="230197" y="0"/>
                </a:lnTo>
                <a:close/>
              </a:path>
            </a:pathLst>
          </a:custGeom>
          <a:solidFill>
            <a:srgbClr val="55719E"/>
          </a:solidFill>
        </p:spPr>
        <p:txBody>
          <a:bodyPr wrap="square" lIns="0" tIns="0" rIns="0" bIns="0" rtlCol="0">
            <a:spAutoFit/>
          </a:bodyPr>
          <a:lstStyle/>
          <a:p>
            <a:endParaRPr/>
          </a:p>
        </p:txBody>
      </p:sp>
      <p:sp>
        <p:nvSpPr>
          <p:cNvPr id="4" name="object 4"/>
          <p:cNvSpPr/>
          <p:nvPr/>
        </p:nvSpPr>
        <p:spPr>
          <a:xfrm>
            <a:off x="4987649" y="6051710"/>
            <a:ext cx="9266066" cy="0"/>
          </a:xfrm>
          <a:custGeom>
            <a:avLst/>
            <a:gdLst/>
            <a:ahLst/>
            <a:cxnLst/>
            <a:rect l="l" t="t" r="r" b="b"/>
            <a:pathLst>
              <a:path w="9266066">
                <a:moveTo>
                  <a:pt x="0" y="0"/>
                </a:moveTo>
                <a:lnTo>
                  <a:pt x="9266066" y="0"/>
                </a:lnTo>
              </a:path>
            </a:pathLst>
          </a:custGeom>
          <a:ln w="20941">
            <a:solidFill>
              <a:srgbClr val="000000"/>
            </a:solidFill>
            <a:prstDash val="dash"/>
          </a:ln>
        </p:spPr>
        <p:txBody>
          <a:bodyPr wrap="square" lIns="0" tIns="0" rIns="0" bIns="0" rtlCol="0">
            <a:spAutoFit/>
          </a:bodyPr>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785"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endParaRPr sz="2600">
              <a:latin typeface="Microsoft JhengHei UI" panose="020B0604030504040204" charset="-120"/>
              <a:cs typeface="Microsoft JhengHei UI" panose="020B0604030504040204" charset="-120"/>
            </a:endParaRPr>
          </a:p>
        </p:txBody>
      </p:sp>
      <p:sp>
        <p:nvSpPr>
          <p:cNvPr id="6" name="object 6"/>
          <p:cNvSpPr txBox="1"/>
          <p:nvPr/>
        </p:nvSpPr>
        <p:spPr>
          <a:xfrm>
            <a:off x="1913942" y="1197332"/>
            <a:ext cx="262382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a:t>
            </a:r>
            <a:endParaRPr sz="1950">
              <a:latin typeface="Arial" panose="020B0604020202020204"/>
              <a:cs typeface="Arial" panose="020B0604020202020204"/>
            </a:endParaRPr>
          </a:p>
        </p:txBody>
      </p:sp>
      <p:sp>
        <p:nvSpPr>
          <p:cNvPr id="7" name="object 7"/>
          <p:cNvSpPr txBox="1"/>
          <p:nvPr/>
        </p:nvSpPr>
        <p:spPr>
          <a:xfrm>
            <a:off x="9076028" y="1941982"/>
            <a:ext cx="203581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底层数据结构</a:t>
            </a:r>
            <a:endParaRPr sz="2600">
              <a:latin typeface="Microsoft JhengHei UI" panose="020B0604030504040204" charset="-120"/>
              <a:cs typeface="Microsoft JhengHei UI" panose="020B0604030504040204" charset="-120"/>
            </a:endParaRPr>
          </a:p>
        </p:txBody>
      </p:sp>
      <p:sp>
        <p:nvSpPr>
          <p:cNvPr id="8" name="object 8"/>
          <p:cNvSpPr/>
          <p:nvPr/>
        </p:nvSpPr>
        <p:spPr>
          <a:xfrm>
            <a:off x="1906224" y="2827662"/>
            <a:ext cx="1674294" cy="1674294"/>
          </a:xfrm>
          <a:custGeom>
            <a:avLst/>
            <a:gdLst/>
            <a:ahLst/>
            <a:cxnLst/>
            <a:rect l="l" t="t" r="r" b="b"/>
            <a:pathLst>
              <a:path w="1674294" h="1674294">
                <a:moveTo>
                  <a:pt x="1588340" y="0"/>
                </a:moveTo>
                <a:lnTo>
                  <a:pt x="77561" y="405"/>
                </a:lnTo>
                <a:lnTo>
                  <a:pt x="38122" y="14549"/>
                </a:lnTo>
                <a:lnTo>
                  <a:pt x="10443" y="44887"/>
                </a:lnTo>
                <a:lnTo>
                  <a:pt x="0" y="85954"/>
                </a:lnTo>
                <a:lnTo>
                  <a:pt x="405" y="1596733"/>
                </a:lnTo>
                <a:lnTo>
                  <a:pt x="14549" y="1636171"/>
                </a:lnTo>
                <a:lnTo>
                  <a:pt x="44887" y="1663851"/>
                </a:lnTo>
                <a:lnTo>
                  <a:pt x="85954" y="1674294"/>
                </a:lnTo>
                <a:lnTo>
                  <a:pt x="1596733" y="1673888"/>
                </a:lnTo>
                <a:lnTo>
                  <a:pt x="1636171" y="1659744"/>
                </a:lnTo>
                <a:lnTo>
                  <a:pt x="1663851" y="1629406"/>
                </a:lnTo>
                <a:lnTo>
                  <a:pt x="1674294" y="1588340"/>
                </a:lnTo>
                <a:lnTo>
                  <a:pt x="1673888" y="77561"/>
                </a:lnTo>
                <a:lnTo>
                  <a:pt x="1659744" y="38122"/>
                </a:lnTo>
                <a:lnTo>
                  <a:pt x="1629406" y="10443"/>
                </a:lnTo>
                <a:lnTo>
                  <a:pt x="1588340" y="0"/>
                </a:lnTo>
                <a:close/>
              </a:path>
            </a:pathLst>
          </a:custGeom>
          <a:solidFill>
            <a:srgbClr val="E4F3FF"/>
          </a:solidFill>
        </p:spPr>
        <p:txBody>
          <a:bodyPr wrap="square" lIns="0" tIns="0" rIns="0" bIns="0" rtlCol="0">
            <a:spAutoFit/>
          </a:bodyPr>
          <a:lstStyle/>
          <a:p>
            <a:endParaRPr/>
          </a:p>
        </p:txBody>
      </p:sp>
      <p:sp>
        <p:nvSpPr>
          <p:cNvPr id="9" name="object 9"/>
          <p:cNvSpPr/>
          <p:nvPr/>
        </p:nvSpPr>
        <p:spPr>
          <a:xfrm>
            <a:off x="1885747" y="2893103"/>
            <a:ext cx="1209" cy="5891"/>
          </a:xfrm>
          <a:custGeom>
            <a:avLst/>
            <a:gdLst/>
            <a:ahLst/>
            <a:cxnLst/>
            <a:rect l="l" t="t" r="r" b="b"/>
            <a:pathLst>
              <a:path w="1209" h="5891">
                <a:moveTo>
                  <a:pt x="0" y="5891"/>
                </a:moveTo>
                <a:lnTo>
                  <a:pt x="1209" y="0"/>
                </a:lnTo>
              </a:path>
            </a:pathLst>
          </a:custGeom>
          <a:ln w="85861">
            <a:solidFill>
              <a:srgbClr val="5B719A"/>
            </a:solidFill>
          </a:ln>
        </p:spPr>
        <p:txBody>
          <a:bodyPr wrap="square" lIns="0" tIns="0" rIns="0" bIns="0" rtlCol="0">
            <a:spAutoFit/>
          </a:bodyPr>
          <a:lstStyle/>
          <a:p>
            <a:endParaRPr/>
          </a:p>
        </p:txBody>
      </p:sp>
      <p:sp>
        <p:nvSpPr>
          <p:cNvPr id="10" name="object 10"/>
          <p:cNvSpPr/>
          <p:nvPr/>
        </p:nvSpPr>
        <p:spPr>
          <a:xfrm>
            <a:off x="1888626" y="2873398"/>
            <a:ext cx="4039" cy="11575"/>
          </a:xfrm>
          <a:custGeom>
            <a:avLst/>
            <a:gdLst/>
            <a:ahLst/>
            <a:cxnLst/>
            <a:rect l="l" t="t" r="r" b="b"/>
            <a:pathLst>
              <a:path w="4039" h="11575">
                <a:moveTo>
                  <a:pt x="0" y="11575"/>
                </a:moveTo>
                <a:lnTo>
                  <a:pt x="1208" y="8112"/>
                </a:lnTo>
              </a:path>
            </a:pathLst>
          </a:custGeom>
          <a:ln w="85861">
            <a:solidFill>
              <a:srgbClr val="5B719A"/>
            </a:solidFill>
          </a:ln>
        </p:spPr>
        <p:txBody>
          <a:bodyPr wrap="square" lIns="0" tIns="0" rIns="0" bIns="0" rtlCol="0">
            <a:spAutoFit/>
          </a:bodyPr>
          <a:lstStyle/>
          <a:p>
            <a:endParaRPr/>
          </a:p>
        </p:txBody>
      </p:sp>
      <p:sp>
        <p:nvSpPr>
          <p:cNvPr id="11" name="object 11"/>
          <p:cNvSpPr/>
          <p:nvPr/>
        </p:nvSpPr>
        <p:spPr>
          <a:xfrm>
            <a:off x="1893264" y="2806197"/>
            <a:ext cx="1707693" cy="92798"/>
          </a:xfrm>
          <a:custGeom>
            <a:avLst/>
            <a:gdLst/>
            <a:ahLst/>
            <a:cxnLst/>
            <a:rect l="l" t="t" r="r" b="b"/>
            <a:pathLst>
              <a:path w="1707693" h="92798">
                <a:moveTo>
                  <a:pt x="84857" y="913"/>
                </a:moveTo>
                <a:lnTo>
                  <a:pt x="652191" y="571"/>
                </a:lnTo>
              </a:path>
            </a:pathLst>
          </a:custGeom>
          <a:ln w="85861">
            <a:solidFill>
              <a:srgbClr val="5B719A"/>
            </a:solidFill>
          </a:ln>
        </p:spPr>
        <p:txBody>
          <a:bodyPr wrap="square" lIns="0" tIns="0" rIns="0" bIns="0" rtlCol="0">
            <a:spAutoFit/>
          </a:bodyPr>
          <a:lstStyle/>
          <a:p>
            <a:endParaRPr/>
          </a:p>
        </p:txBody>
      </p:sp>
      <p:sp>
        <p:nvSpPr>
          <p:cNvPr id="12" name="object 12"/>
          <p:cNvSpPr/>
          <p:nvPr/>
        </p:nvSpPr>
        <p:spPr>
          <a:xfrm>
            <a:off x="3600150" y="2913595"/>
            <a:ext cx="0" cy="1521150"/>
          </a:xfrm>
          <a:custGeom>
            <a:avLst/>
            <a:gdLst/>
            <a:ahLst/>
            <a:cxnLst/>
            <a:rect l="l" t="t" r="r" b="b"/>
            <a:pathLst>
              <a:path h="1521150">
                <a:moveTo>
                  <a:pt x="0" y="0"/>
                </a:moveTo>
                <a:lnTo>
                  <a:pt x="0" y="1521150"/>
                </a:lnTo>
              </a:path>
            </a:pathLst>
          </a:custGeom>
          <a:ln w="3669">
            <a:solidFill>
              <a:srgbClr val="5B719A"/>
            </a:solidFill>
          </a:ln>
        </p:spPr>
        <p:txBody>
          <a:bodyPr wrap="square" lIns="0" tIns="0" rIns="0" bIns="0" rtlCol="0">
            <a:spAutoFit/>
          </a:bodyPr>
          <a:lstStyle/>
          <a:p>
            <a:endParaRPr/>
          </a:p>
        </p:txBody>
      </p:sp>
      <p:sp>
        <p:nvSpPr>
          <p:cNvPr id="13" name="object 13"/>
          <p:cNvSpPr txBox="1"/>
          <p:nvPr/>
        </p:nvSpPr>
        <p:spPr>
          <a:xfrm>
            <a:off x="2259482" y="3182489"/>
            <a:ext cx="968375" cy="890905"/>
          </a:xfrm>
          <a:prstGeom prst="rect">
            <a:avLst/>
          </a:prstGeom>
        </p:spPr>
        <p:txBody>
          <a:bodyPr vert="horz" wrap="square" lIns="0" tIns="0" rIns="0" bIns="0" rtlCol="0">
            <a:spAutoFit/>
          </a:bodyPr>
          <a:lstStyle/>
          <a:p>
            <a:pPr marL="169545" marR="6350" indent="-157480">
              <a:lnSpc>
                <a:spcPct val="118000"/>
              </a:lnSpc>
            </a:pPr>
            <a:r>
              <a:rPr sz="2450" spc="-525" dirty="0">
                <a:solidFill>
                  <a:srgbClr val="55719E"/>
                </a:solidFill>
                <a:latin typeface="Microsoft JhengHei UI" panose="020B0604030504040204" charset="-120"/>
                <a:cs typeface="Microsoft JhengHei UI" panose="020B0604030504040204" charset="-120"/>
              </a:rPr>
              <a:t>前⼀一个 区块</a:t>
            </a:r>
            <a:endParaRPr sz="2450">
              <a:latin typeface="Microsoft JhengHei UI" panose="020B0604030504040204" charset="-120"/>
              <a:cs typeface="Microsoft JhengHei UI" panose="020B0604030504040204" charset="-120"/>
            </a:endParaRPr>
          </a:p>
        </p:txBody>
      </p:sp>
      <p:sp>
        <p:nvSpPr>
          <p:cNvPr id="14" name="object 14"/>
          <p:cNvSpPr/>
          <p:nvPr/>
        </p:nvSpPr>
        <p:spPr>
          <a:xfrm>
            <a:off x="16628288" y="2827662"/>
            <a:ext cx="1674294" cy="1674294"/>
          </a:xfrm>
          <a:custGeom>
            <a:avLst/>
            <a:gdLst/>
            <a:ahLst/>
            <a:cxnLst/>
            <a:rect l="l" t="t" r="r" b="b"/>
            <a:pathLst>
              <a:path w="1674294" h="1674294">
                <a:moveTo>
                  <a:pt x="1588339" y="0"/>
                </a:moveTo>
                <a:lnTo>
                  <a:pt x="77561" y="405"/>
                </a:lnTo>
                <a:lnTo>
                  <a:pt x="38122" y="14550"/>
                </a:lnTo>
                <a:lnTo>
                  <a:pt x="10443" y="44888"/>
                </a:lnTo>
                <a:lnTo>
                  <a:pt x="0" y="85954"/>
                </a:lnTo>
                <a:lnTo>
                  <a:pt x="405" y="1596733"/>
                </a:lnTo>
                <a:lnTo>
                  <a:pt x="14549" y="1636172"/>
                </a:lnTo>
                <a:lnTo>
                  <a:pt x="44888" y="1663851"/>
                </a:lnTo>
                <a:lnTo>
                  <a:pt x="85955" y="1674294"/>
                </a:lnTo>
                <a:lnTo>
                  <a:pt x="1596732" y="1673888"/>
                </a:lnTo>
                <a:lnTo>
                  <a:pt x="1636171" y="1659744"/>
                </a:lnTo>
                <a:lnTo>
                  <a:pt x="1663851" y="1629406"/>
                </a:lnTo>
                <a:lnTo>
                  <a:pt x="1674294" y="1588340"/>
                </a:lnTo>
                <a:lnTo>
                  <a:pt x="1673888" y="77560"/>
                </a:lnTo>
                <a:lnTo>
                  <a:pt x="1659744" y="38122"/>
                </a:lnTo>
                <a:lnTo>
                  <a:pt x="1629406" y="10443"/>
                </a:lnTo>
                <a:lnTo>
                  <a:pt x="1588339" y="0"/>
                </a:lnTo>
                <a:close/>
              </a:path>
            </a:pathLst>
          </a:custGeom>
          <a:solidFill>
            <a:srgbClr val="E4F3FF"/>
          </a:solidFill>
        </p:spPr>
        <p:txBody>
          <a:bodyPr wrap="square" lIns="0" tIns="0" rIns="0" bIns="0" rtlCol="0">
            <a:spAutoFit/>
          </a:bodyPr>
          <a:lstStyle/>
          <a:p>
            <a:endParaRPr/>
          </a:p>
        </p:txBody>
      </p:sp>
      <p:sp>
        <p:nvSpPr>
          <p:cNvPr id="15" name="object 15"/>
          <p:cNvSpPr txBox="1"/>
          <p:nvPr/>
        </p:nvSpPr>
        <p:spPr>
          <a:xfrm>
            <a:off x="16981546" y="3182489"/>
            <a:ext cx="968375" cy="890905"/>
          </a:xfrm>
          <a:prstGeom prst="rect">
            <a:avLst/>
          </a:prstGeom>
        </p:spPr>
        <p:txBody>
          <a:bodyPr vert="horz" wrap="square" lIns="0" tIns="0" rIns="0" bIns="0" rtlCol="0">
            <a:spAutoFit/>
          </a:bodyPr>
          <a:lstStyle/>
          <a:p>
            <a:pPr marL="169545" marR="6350" indent="-157480">
              <a:lnSpc>
                <a:spcPct val="118000"/>
              </a:lnSpc>
            </a:pPr>
            <a:r>
              <a:rPr sz="2450" spc="-525" dirty="0">
                <a:solidFill>
                  <a:srgbClr val="55719E"/>
                </a:solidFill>
                <a:latin typeface="Microsoft JhengHei UI" panose="020B0604030504040204" charset="-120"/>
                <a:cs typeface="Microsoft JhengHei UI" panose="020B0604030504040204" charset="-120"/>
              </a:rPr>
              <a:t>后⼀一个 区块</a:t>
            </a:r>
            <a:endParaRPr sz="2450">
              <a:latin typeface="Microsoft JhengHei UI" panose="020B0604030504040204" charset="-120"/>
              <a:cs typeface="Microsoft JhengHei UI" panose="020B0604030504040204" charset="-120"/>
            </a:endParaRPr>
          </a:p>
        </p:txBody>
      </p:sp>
      <p:sp>
        <p:nvSpPr>
          <p:cNvPr id="16" name="object 16"/>
          <p:cNvSpPr txBox="1"/>
          <p:nvPr/>
        </p:nvSpPr>
        <p:spPr>
          <a:xfrm>
            <a:off x="9536747" y="2915774"/>
            <a:ext cx="103060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区块头</a:t>
            </a:r>
            <a:endParaRPr sz="2600">
              <a:latin typeface="Microsoft JhengHei UI" panose="020B0604030504040204" charset="-120"/>
              <a:cs typeface="Microsoft JhengHei UI" panose="020B0604030504040204" charset="-120"/>
            </a:endParaRPr>
          </a:p>
        </p:txBody>
      </p:sp>
      <p:sp>
        <p:nvSpPr>
          <p:cNvPr id="17" name="object 17"/>
          <p:cNvSpPr/>
          <p:nvPr/>
        </p:nvSpPr>
        <p:spPr>
          <a:xfrm>
            <a:off x="4531178" y="3790005"/>
            <a:ext cx="1865467" cy="588971"/>
          </a:xfrm>
          <a:custGeom>
            <a:avLst/>
            <a:gdLst/>
            <a:ahLst/>
            <a:cxnLst/>
            <a:rect l="l" t="t" r="r" b="b"/>
            <a:pathLst>
              <a:path w="1865467" h="588971">
                <a:moveTo>
                  <a:pt x="174990" y="0"/>
                </a:moveTo>
                <a:lnTo>
                  <a:pt x="124776" y="611"/>
                </a:lnTo>
                <a:lnTo>
                  <a:pt x="80428" y="6427"/>
                </a:lnTo>
                <a:lnTo>
                  <a:pt x="37113" y="29853"/>
                </a:lnTo>
                <a:lnTo>
                  <a:pt x="13519" y="61060"/>
                </a:lnTo>
                <a:lnTo>
                  <a:pt x="1964" y="104271"/>
                </a:lnTo>
                <a:lnTo>
                  <a:pt x="0" y="436140"/>
                </a:lnTo>
                <a:lnTo>
                  <a:pt x="171" y="450894"/>
                </a:lnTo>
                <a:lnTo>
                  <a:pt x="4106" y="498142"/>
                </a:lnTo>
                <a:lnTo>
                  <a:pt x="21694" y="541769"/>
                </a:lnTo>
                <a:lnTo>
                  <a:pt x="49558" y="568756"/>
                </a:lnTo>
                <a:lnTo>
                  <a:pt x="93582" y="585522"/>
                </a:lnTo>
                <a:lnTo>
                  <a:pt x="142002" y="588858"/>
                </a:lnTo>
                <a:lnTo>
                  <a:pt x="157519" y="588971"/>
                </a:lnTo>
                <a:lnTo>
                  <a:pt x="1712660" y="588946"/>
                </a:lnTo>
                <a:lnTo>
                  <a:pt x="1752790" y="587651"/>
                </a:lnTo>
                <a:lnTo>
                  <a:pt x="1795440" y="579565"/>
                </a:lnTo>
                <a:lnTo>
                  <a:pt x="1828352" y="559133"/>
                </a:lnTo>
                <a:lnTo>
                  <a:pt x="1851947" y="527925"/>
                </a:lnTo>
                <a:lnTo>
                  <a:pt x="1863502" y="484715"/>
                </a:lnTo>
                <a:lnTo>
                  <a:pt x="1865457" y="436140"/>
                </a:lnTo>
                <a:lnTo>
                  <a:pt x="1865467" y="152846"/>
                </a:lnTo>
                <a:lnTo>
                  <a:pt x="1865296" y="138092"/>
                </a:lnTo>
                <a:lnTo>
                  <a:pt x="1861360" y="90844"/>
                </a:lnTo>
                <a:lnTo>
                  <a:pt x="1843772" y="47216"/>
                </a:lnTo>
                <a:lnTo>
                  <a:pt x="1815908" y="20230"/>
                </a:lnTo>
                <a:lnTo>
                  <a:pt x="1771884" y="3464"/>
                </a:lnTo>
                <a:lnTo>
                  <a:pt x="1723464" y="128"/>
                </a:lnTo>
                <a:lnTo>
                  <a:pt x="174990" y="0"/>
                </a:lnTo>
                <a:close/>
              </a:path>
            </a:pathLst>
          </a:custGeom>
          <a:solidFill>
            <a:srgbClr val="55719E"/>
          </a:solidFill>
        </p:spPr>
        <p:txBody>
          <a:bodyPr wrap="square" lIns="0" tIns="0" rIns="0" bIns="0" rtlCol="0">
            <a:spAutoFit/>
          </a:bodyPr>
          <a:lstStyle/>
          <a:p>
            <a:endParaRPr/>
          </a:p>
        </p:txBody>
      </p:sp>
      <p:sp>
        <p:nvSpPr>
          <p:cNvPr id="18" name="object 18"/>
          <p:cNvSpPr txBox="1"/>
          <p:nvPr/>
        </p:nvSpPr>
        <p:spPr>
          <a:xfrm>
            <a:off x="4950499" y="3879095"/>
            <a:ext cx="103060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版本号</a:t>
            </a:r>
            <a:endParaRPr sz="2600">
              <a:latin typeface="Microsoft JhengHei UI" panose="020B0604030504040204" charset="-120"/>
              <a:cs typeface="Microsoft JhengHei UI" panose="020B0604030504040204" charset="-120"/>
            </a:endParaRPr>
          </a:p>
        </p:txBody>
      </p:sp>
      <p:sp>
        <p:nvSpPr>
          <p:cNvPr id="19" name="object 19"/>
          <p:cNvSpPr/>
          <p:nvPr/>
        </p:nvSpPr>
        <p:spPr>
          <a:xfrm>
            <a:off x="4531178" y="4646320"/>
            <a:ext cx="1865467" cy="588971"/>
          </a:xfrm>
          <a:custGeom>
            <a:avLst/>
            <a:gdLst/>
            <a:ahLst/>
            <a:cxnLst/>
            <a:rect l="l" t="t" r="r" b="b"/>
            <a:pathLst>
              <a:path w="1865467" h="588971">
                <a:moveTo>
                  <a:pt x="174990" y="0"/>
                </a:moveTo>
                <a:lnTo>
                  <a:pt x="124776" y="611"/>
                </a:lnTo>
                <a:lnTo>
                  <a:pt x="80428" y="6428"/>
                </a:lnTo>
                <a:lnTo>
                  <a:pt x="37113" y="29853"/>
                </a:lnTo>
                <a:lnTo>
                  <a:pt x="13519" y="61061"/>
                </a:lnTo>
                <a:lnTo>
                  <a:pt x="1964" y="104271"/>
                </a:lnTo>
                <a:lnTo>
                  <a:pt x="0" y="436140"/>
                </a:lnTo>
                <a:lnTo>
                  <a:pt x="171" y="450894"/>
                </a:lnTo>
                <a:lnTo>
                  <a:pt x="4106" y="498142"/>
                </a:lnTo>
                <a:lnTo>
                  <a:pt x="21694" y="541770"/>
                </a:lnTo>
                <a:lnTo>
                  <a:pt x="49558" y="568756"/>
                </a:lnTo>
                <a:lnTo>
                  <a:pt x="93582" y="585522"/>
                </a:lnTo>
                <a:lnTo>
                  <a:pt x="142002" y="588858"/>
                </a:lnTo>
                <a:lnTo>
                  <a:pt x="157519" y="588971"/>
                </a:lnTo>
                <a:lnTo>
                  <a:pt x="1712660" y="588946"/>
                </a:lnTo>
                <a:lnTo>
                  <a:pt x="1752790" y="587651"/>
                </a:lnTo>
                <a:lnTo>
                  <a:pt x="1795440" y="579566"/>
                </a:lnTo>
                <a:lnTo>
                  <a:pt x="1828352" y="559134"/>
                </a:lnTo>
                <a:lnTo>
                  <a:pt x="1851947" y="527926"/>
                </a:lnTo>
                <a:lnTo>
                  <a:pt x="1863502" y="484716"/>
                </a:lnTo>
                <a:lnTo>
                  <a:pt x="1865457" y="436140"/>
                </a:lnTo>
                <a:lnTo>
                  <a:pt x="1865467" y="152846"/>
                </a:lnTo>
                <a:lnTo>
                  <a:pt x="1865296" y="138093"/>
                </a:lnTo>
                <a:lnTo>
                  <a:pt x="1861360" y="90844"/>
                </a:lnTo>
                <a:lnTo>
                  <a:pt x="1843772" y="47217"/>
                </a:lnTo>
                <a:lnTo>
                  <a:pt x="1815908" y="20231"/>
                </a:lnTo>
                <a:lnTo>
                  <a:pt x="1771884" y="3464"/>
                </a:lnTo>
                <a:lnTo>
                  <a:pt x="1723464" y="128"/>
                </a:lnTo>
                <a:lnTo>
                  <a:pt x="174990" y="0"/>
                </a:lnTo>
                <a:close/>
              </a:path>
            </a:pathLst>
          </a:custGeom>
          <a:solidFill>
            <a:srgbClr val="55719E"/>
          </a:solidFill>
        </p:spPr>
        <p:txBody>
          <a:bodyPr wrap="square" lIns="0" tIns="0" rIns="0" bIns="0" rtlCol="0">
            <a:spAutoFit/>
          </a:bodyPr>
          <a:lstStyle/>
          <a:p>
            <a:endParaRPr/>
          </a:p>
        </p:txBody>
      </p:sp>
      <p:sp>
        <p:nvSpPr>
          <p:cNvPr id="20" name="object 20"/>
          <p:cNvSpPr txBox="1"/>
          <p:nvPr/>
        </p:nvSpPr>
        <p:spPr>
          <a:xfrm>
            <a:off x="4782965" y="4727237"/>
            <a:ext cx="1365885" cy="407670"/>
          </a:xfrm>
          <a:prstGeom prst="rect">
            <a:avLst/>
          </a:prstGeom>
        </p:spPr>
        <p:txBody>
          <a:bodyPr vert="horz" wrap="square" lIns="0" tIns="0" rIns="0" bIns="0" rtlCol="0">
            <a:spAutoFit/>
          </a:bodyPr>
          <a:lstStyle/>
          <a:p>
            <a:pPr marL="12700">
              <a:lnSpc>
                <a:spcPct val="100000"/>
              </a:lnSpc>
            </a:pPr>
            <a:r>
              <a:rPr sz="2600" spc="-495" dirty="0">
                <a:solidFill>
                  <a:srgbClr val="FFFFFF"/>
                </a:solidFill>
                <a:latin typeface="Microsoft JhengHei UI" panose="020B0604030504040204" charset="-120"/>
                <a:cs typeface="Microsoft JhengHei UI" panose="020B0604030504040204" charset="-120"/>
              </a:rPr>
              <a:t>前⼀一区块</a:t>
            </a:r>
            <a:endParaRPr sz="2600">
              <a:latin typeface="Microsoft JhengHei UI" panose="020B0604030504040204" charset="-120"/>
              <a:cs typeface="Microsoft JhengHei UI" panose="020B0604030504040204" charset="-120"/>
            </a:endParaRPr>
          </a:p>
        </p:txBody>
      </p:sp>
      <p:sp>
        <p:nvSpPr>
          <p:cNvPr id="21" name="object 21"/>
          <p:cNvSpPr/>
          <p:nvPr/>
        </p:nvSpPr>
        <p:spPr>
          <a:xfrm>
            <a:off x="7593872" y="4646320"/>
            <a:ext cx="1865467" cy="588971"/>
          </a:xfrm>
          <a:custGeom>
            <a:avLst/>
            <a:gdLst/>
            <a:ahLst/>
            <a:cxnLst/>
            <a:rect l="l" t="t" r="r" b="b"/>
            <a:pathLst>
              <a:path w="1865467" h="588971">
                <a:moveTo>
                  <a:pt x="174990" y="0"/>
                </a:moveTo>
                <a:lnTo>
                  <a:pt x="124776" y="611"/>
                </a:lnTo>
                <a:lnTo>
                  <a:pt x="80428" y="6428"/>
                </a:lnTo>
                <a:lnTo>
                  <a:pt x="37113" y="29853"/>
                </a:lnTo>
                <a:lnTo>
                  <a:pt x="13519" y="61061"/>
                </a:lnTo>
                <a:lnTo>
                  <a:pt x="1964" y="104271"/>
                </a:lnTo>
                <a:lnTo>
                  <a:pt x="0" y="436140"/>
                </a:lnTo>
                <a:lnTo>
                  <a:pt x="171" y="450894"/>
                </a:lnTo>
                <a:lnTo>
                  <a:pt x="4106" y="498142"/>
                </a:lnTo>
                <a:lnTo>
                  <a:pt x="21694" y="541770"/>
                </a:lnTo>
                <a:lnTo>
                  <a:pt x="49558" y="568756"/>
                </a:lnTo>
                <a:lnTo>
                  <a:pt x="93582" y="585522"/>
                </a:lnTo>
                <a:lnTo>
                  <a:pt x="142002" y="588858"/>
                </a:lnTo>
                <a:lnTo>
                  <a:pt x="157519" y="588971"/>
                </a:lnTo>
                <a:lnTo>
                  <a:pt x="1712660" y="588946"/>
                </a:lnTo>
                <a:lnTo>
                  <a:pt x="1752790" y="587651"/>
                </a:lnTo>
                <a:lnTo>
                  <a:pt x="1795440" y="579566"/>
                </a:lnTo>
                <a:lnTo>
                  <a:pt x="1828352" y="559134"/>
                </a:lnTo>
                <a:lnTo>
                  <a:pt x="1851947" y="527926"/>
                </a:lnTo>
                <a:lnTo>
                  <a:pt x="1863502" y="484716"/>
                </a:lnTo>
                <a:lnTo>
                  <a:pt x="1865457" y="436140"/>
                </a:lnTo>
                <a:lnTo>
                  <a:pt x="1865467" y="152846"/>
                </a:lnTo>
                <a:lnTo>
                  <a:pt x="1865296" y="138093"/>
                </a:lnTo>
                <a:lnTo>
                  <a:pt x="1861360" y="90844"/>
                </a:lnTo>
                <a:lnTo>
                  <a:pt x="1843772" y="47217"/>
                </a:lnTo>
                <a:lnTo>
                  <a:pt x="1815908" y="20231"/>
                </a:lnTo>
                <a:lnTo>
                  <a:pt x="1771884" y="3464"/>
                </a:lnTo>
                <a:lnTo>
                  <a:pt x="1723464" y="128"/>
                </a:lnTo>
                <a:lnTo>
                  <a:pt x="174990" y="0"/>
                </a:lnTo>
                <a:close/>
              </a:path>
            </a:pathLst>
          </a:custGeom>
          <a:solidFill>
            <a:srgbClr val="55719E"/>
          </a:solidFill>
        </p:spPr>
        <p:txBody>
          <a:bodyPr wrap="square" lIns="0" tIns="0" rIns="0" bIns="0" rtlCol="0">
            <a:spAutoFit/>
          </a:bodyPr>
          <a:lstStyle/>
          <a:p>
            <a:endParaRPr/>
          </a:p>
        </p:txBody>
      </p:sp>
      <p:sp>
        <p:nvSpPr>
          <p:cNvPr id="22" name="object 22"/>
          <p:cNvSpPr txBox="1"/>
          <p:nvPr/>
        </p:nvSpPr>
        <p:spPr>
          <a:xfrm>
            <a:off x="8007998" y="4727237"/>
            <a:ext cx="103060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时间戳</a:t>
            </a:r>
            <a:endParaRPr sz="2600">
              <a:latin typeface="Microsoft JhengHei UI" panose="020B0604030504040204" charset="-120"/>
              <a:cs typeface="Microsoft JhengHei UI" panose="020B0604030504040204" charset="-120"/>
            </a:endParaRPr>
          </a:p>
        </p:txBody>
      </p:sp>
      <p:sp>
        <p:nvSpPr>
          <p:cNvPr id="23" name="object 23"/>
          <p:cNvSpPr/>
          <p:nvPr/>
        </p:nvSpPr>
        <p:spPr>
          <a:xfrm>
            <a:off x="10744237" y="4646320"/>
            <a:ext cx="1865464" cy="588971"/>
          </a:xfrm>
          <a:custGeom>
            <a:avLst/>
            <a:gdLst/>
            <a:ahLst/>
            <a:cxnLst/>
            <a:rect l="l" t="t" r="r" b="b"/>
            <a:pathLst>
              <a:path w="1865464" h="588971">
                <a:moveTo>
                  <a:pt x="174990" y="0"/>
                </a:moveTo>
                <a:lnTo>
                  <a:pt x="124773" y="611"/>
                </a:lnTo>
                <a:lnTo>
                  <a:pt x="80426" y="6427"/>
                </a:lnTo>
                <a:lnTo>
                  <a:pt x="37112" y="29852"/>
                </a:lnTo>
                <a:lnTo>
                  <a:pt x="13516" y="61061"/>
                </a:lnTo>
                <a:lnTo>
                  <a:pt x="1964" y="104271"/>
                </a:lnTo>
                <a:lnTo>
                  <a:pt x="0" y="436141"/>
                </a:lnTo>
                <a:lnTo>
                  <a:pt x="171" y="450894"/>
                </a:lnTo>
                <a:lnTo>
                  <a:pt x="4106" y="498143"/>
                </a:lnTo>
                <a:lnTo>
                  <a:pt x="21691" y="541770"/>
                </a:lnTo>
                <a:lnTo>
                  <a:pt x="49557" y="568757"/>
                </a:lnTo>
                <a:lnTo>
                  <a:pt x="93581" y="585523"/>
                </a:lnTo>
                <a:lnTo>
                  <a:pt x="142000" y="588859"/>
                </a:lnTo>
                <a:lnTo>
                  <a:pt x="157518" y="588971"/>
                </a:lnTo>
                <a:lnTo>
                  <a:pt x="1712657" y="588946"/>
                </a:lnTo>
                <a:lnTo>
                  <a:pt x="1752786" y="587651"/>
                </a:lnTo>
                <a:lnTo>
                  <a:pt x="1795440" y="579567"/>
                </a:lnTo>
                <a:lnTo>
                  <a:pt x="1828348" y="559134"/>
                </a:lnTo>
                <a:lnTo>
                  <a:pt x="1851943" y="527926"/>
                </a:lnTo>
                <a:lnTo>
                  <a:pt x="1863500" y="484716"/>
                </a:lnTo>
                <a:lnTo>
                  <a:pt x="1865454" y="436141"/>
                </a:lnTo>
                <a:lnTo>
                  <a:pt x="1865464" y="152846"/>
                </a:lnTo>
                <a:lnTo>
                  <a:pt x="1865293" y="138092"/>
                </a:lnTo>
                <a:lnTo>
                  <a:pt x="1861357" y="90844"/>
                </a:lnTo>
                <a:lnTo>
                  <a:pt x="1843768" y="47217"/>
                </a:lnTo>
                <a:lnTo>
                  <a:pt x="1815904" y="20230"/>
                </a:lnTo>
                <a:lnTo>
                  <a:pt x="1771880" y="3464"/>
                </a:lnTo>
                <a:lnTo>
                  <a:pt x="1723459" y="128"/>
                </a:lnTo>
                <a:lnTo>
                  <a:pt x="174990" y="0"/>
                </a:lnTo>
                <a:close/>
              </a:path>
            </a:pathLst>
          </a:custGeom>
          <a:solidFill>
            <a:srgbClr val="55719E"/>
          </a:solidFill>
        </p:spPr>
        <p:txBody>
          <a:bodyPr wrap="square" lIns="0" tIns="0" rIns="0" bIns="0" rtlCol="0">
            <a:spAutoFit/>
          </a:bodyPr>
          <a:lstStyle/>
          <a:p>
            <a:endParaRPr/>
          </a:p>
        </p:txBody>
      </p:sp>
      <p:sp>
        <p:nvSpPr>
          <p:cNvPr id="24" name="object 24"/>
          <p:cNvSpPr txBox="1"/>
          <p:nvPr/>
        </p:nvSpPr>
        <p:spPr>
          <a:xfrm>
            <a:off x="11159735" y="4727237"/>
            <a:ext cx="103060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随机数</a:t>
            </a:r>
            <a:endParaRPr sz="2600">
              <a:latin typeface="Microsoft JhengHei UI" panose="020B0604030504040204" charset="-120"/>
              <a:cs typeface="Microsoft JhengHei UI" panose="020B0604030504040204" charset="-120"/>
            </a:endParaRPr>
          </a:p>
        </p:txBody>
      </p:sp>
      <p:sp>
        <p:nvSpPr>
          <p:cNvPr id="25" name="object 25"/>
          <p:cNvSpPr/>
          <p:nvPr/>
        </p:nvSpPr>
        <p:spPr>
          <a:xfrm>
            <a:off x="13789851" y="4646320"/>
            <a:ext cx="1865464" cy="588971"/>
          </a:xfrm>
          <a:custGeom>
            <a:avLst/>
            <a:gdLst/>
            <a:ahLst/>
            <a:cxnLst/>
            <a:rect l="l" t="t" r="r" b="b"/>
            <a:pathLst>
              <a:path w="1865464" h="588971">
                <a:moveTo>
                  <a:pt x="174990" y="0"/>
                </a:moveTo>
                <a:lnTo>
                  <a:pt x="124777" y="611"/>
                </a:lnTo>
                <a:lnTo>
                  <a:pt x="80427" y="6427"/>
                </a:lnTo>
                <a:lnTo>
                  <a:pt x="37115" y="29852"/>
                </a:lnTo>
                <a:lnTo>
                  <a:pt x="13520" y="61061"/>
                </a:lnTo>
                <a:lnTo>
                  <a:pt x="1964" y="104271"/>
                </a:lnTo>
                <a:lnTo>
                  <a:pt x="0" y="436141"/>
                </a:lnTo>
                <a:lnTo>
                  <a:pt x="171" y="450894"/>
                </a:lnTo>
                <a:lnTo>
                  <a:pt x="4106" y="498143"/>
                </a:lnTo>
                <a:lnTo>
                  <a:pt x="21696" y="541770"/>
                </a:lnTo>
                <a:lnTo>
                  <a:pt x="49559" y="568757"/>
                </a:lnTo>
                <a:lnTo>
                  <a:pt x="93583" y="585523"/>
                </a:lnTo>
                <a:lnTo>
                  <a:pt x="142005" y="588859"/>
                </a:lnTo>
                <a:lnTo>
                  <a:pt x="157521" y="588971"/>
                </a:lnTo>
                <a:lnTo>
                  <a:pt x="1712660" y="588946"/>
                </a:lnTo>
                <a:lnTo>
                  <a:pt x="1752790" y="587651"/>
                </a:lnTo>
                <a:lnTo>
                  <a:pt x="1795440" y="579567"/>
                </a:lnTo>
                <a:lnTo>
                  <a:pt x="1828351" y="559134"/>
                </a:lnTo>
                <a:lnTo>
                  <a:pt x="1851947" y="527926"/>
                </a:lnTo>
                <a:lnTo>
                  <a:pt x="1863500" y="484716"/>
                </a:lnTo>
                <a:lnTo>
                  <a:pt x="1865454" y="436141"/>
                </a:lnTo>
                <a:lnTo>
                  <a:pt x="1865464" y="152846"/>
                </a:lnTo>
                <a:lnTo>
                  <a:pt x="1865293" y="138092"/>
                </a:lnTo>
                <a:lnTo>
                  <a:pt x="1861357" y="90844"/>
                </a:lnTo>
                <a:lnTo>
                  <a:pt x="1843772" y="47217"/>
                </a:lnTo>
                <a:lnTo>
                  <a:pt x="1815906" y="20230"/>
                </a:lnTo>
                <a:lnTo>
                  <a:pt x="1771882" y="3464"/>
                </a:lnTo>
                <a:lnTo>
                  <a:pt x="1723463" y="128"/>
                </a:lnTo>
                <a:lnTo>
                  <a:pt x="174990" y="0"/>
                </a:lnTo>
                <a:close/>
              </a:path>
            </a:pathLst>
          </a:custGeom>
          <a:solidFill>
            <a:srgbClr val="55719E"/>
          </a:solidFill>
        </p:spPr>
        <p:txBody>
          <a:bodyPr wrap="square" lIns="0" tIns="0" rIns="0" bIns="0" rtlCol="0">
            <a:spAutoFit/>
          </a:bodyPr>
          <a:lstStyle/>
          <a:p>
            <a:endParaRPr/>
          </a:p>
        </p:txBody>
      </p:sp>
      <p:sp>
        <p:nvSpPr>
          <p:cNvPr id="26" name="object 26"/>
          <p:cNvSpPr txBox="1"/>
          <p:nvPr/>
        </p:nvSpPr>
        <p:spPr>
          <a:xfrm>
            <a:off x="14039228" y="4727237"/>
            <a:ext cx="1365885" cy="407670"/>
          </a:xfrm>
          <a:prstGeom prst="rect">
            <a:avLst/>
          </a:prstGeom>
        </p:spPr>
        <p:txBody>
          <a:bodyPr vert="horz" wrap="square" lIns="0" tIns="0" rIns="0" bIns="0" rtlCol="0">
            <a:spAutoFit/>
          </a:bodyPr>
          <a:lstStyle/>
          <a:p>
            <a:pPr marL="12700">
              <a:lnSpc>
                <a:spcPct val="100000"/>
              </a:lnSpc>
            </a:pPr>
            <a:r>
              <a:rPr sz="2600" spc="-495" dirty="0">
                <a:solidFill>
                  <a:srgbClr val="FFFFFF"/>
                </a:solidFill>
                <a:latin typeface="Microsoft JhengHei UI" panose="020B0604030504040204" charset="-120"/>
                <a:cs typeface="Microsoft JhengHei UI" panose="020B0604030504040204" charset="-120"/>
              </a:rPr>
              <a:t>⽬目标哈希</a:t>
            </a:r>
            <a:endParaRPr sz="2600">
              <a:latin typeface="Microsoft JhengHei UI" panose="020B0604030504040204" charset="-120"/>
              <a:cs typeface="Microsoft JhengHei UI" panose="020B0604030504040204" charset="-120"/>
            </a:endParaRPr>
          </a:p>
        </p:txBody>
      </p:sp>
      <p:sp>
        <p:nvSpPr>
          <p:cNvPr id="27" name="object 27"/>
          <p:cNvSpPr/>
          <p:nvPr/>
        </p:nvSpPr>
        <p:spPr>
          <a:xfrm>
            <a:off x="4531178" y="6401920"/>
            <a:ext cx="1865467" cy="588971"/>
          </a:xfrm>
          <a:custGeom>
            <a:avLst/>
            <a:gdLst/>
            <a:ahLst/>
            <a:cxnLst/>
            <a:rect l="l" t="t" r="r" b="b"/>
            <a:pathLst>
              <a:path w="1865467" h="588971">
                <a:moveTo>
                  <a:pt x="174990" y="0"/>
                </a:moveTo>
                <a:lnTo>
                  <a:pt x="124776" y="611"/>
                </a:lnTo>
                <a:lnTo>
                  <a:pt x="80428" y="6427"/>
                </a:lnTo>
                <a:lnTo>
                  <a:pt x="37113" y="29853"/>
                </a:lnTo>
                <a:lnTo>
                  <a:pt x="13519" y="61060"/>
                </a:lnTo>
                <a:lnTo>
                  <a:pt x="1964" y="104271"/>
                </a:lnTo>
                <a:lnTo>
                  <a:pt x="0" y="436140"/>
                </a:lnTo>
                <a:lnTo>
                  <a:pt x="171" y="450894"/>
                </a:lnTo>
                <a:lnTo>
                  <a:pt x="4106" y="498142"/>
                </a:lnTo>
                <a:lnTo>
                  <a:pt x="21694" y="541769"/>
                </a:lnTo>
                <a:lnTo>
                  <a:pt x="49558" y="568756"/>
                </a:lnTo>
                <a:lnTo>
                  <a:pt x="93582" y="585522"/>
                </a:lnTo>
                <a:lnTo>
                  <a:pt x="142002" y="588858"/>
                </a:lnTo>
                <a:lnTo>
                  <a:pt x="157519" y="588971"/>
                </a:lnTo>
                <a:lnTo>
                  <a:pt x="1712660" y="588946"/>
                </a:lnTo>
                <a:lnTo>
                  <a:pt x="1752790" y="587651"/>
                </a:lnTo>
                <a:lnTo>
                  <a:pt x="1795440" y="579565"/>
                </a:lnTo>
                <a:lnTo>
                  <a:pt x="1828352" y="559133"/>
                </a:lnTo>
                <a:lnTo>
                  <a:pt x="1851947" y="527925"/>
                </a:lnTo>
                <a:lnTo>
                  <a:pt x="1863502" y="484715"/>
                </a:lnTo>
                <a:lnTo>
                  <a:pt x="1865457" y="436140"/>
                </a:lnTo>
                <a:lnTo>
                  <a:pt x="1865467" y="152846"/>
                </a:lnTo>
                <a:lnTo>
                  <a:pt x="1865296" y="138092"/>
                </a:lnTo>
                <a:lnTo>
                  <a:pt x="1861360" y="90844"/>
                </a:lnTo>
                <a:lnTo>
                  <a:pt x="1843772" y="47216"/>
                </a:lnTo>
                <a:lnTo>
                  <a:pt x="1815908" y="20230"/>
                </a:lnTo>
                <a:lnTo>
                  <a:pt x="1771884" y="3464"/>
                </a:lnTo>
                <a:lnTo>
                  <a:pt x="1723464" y="128"/>
                </a:lnTo>
                <a:lnTo>
                  <a:pt x="174990" y="0"/>
                </a:lnTo>
                <a:close/>
              </a:path>
            </a:pathLst>
          </a:custGeom>
          <a:solidFill>
            <a:srgbClr val="55719E"/>
          </a:solidFill>
        </p:spPr>
        <p:txBody>
          <a:bodyPr wrap="square" lIns="0" tIns="0" rIns="0" bIns="0" rtlCol="0">
            <a:spAutoFit/>
          </a:bodyPr>
          <a:lstStyle/>
          <a:p>
            <a:endParaRPr/>
          </a:p>
        </p:txBody>
      </p:sp>
      <p:sp>
        <p:nvSpPr>
          <p:cNvPr id="28" name="object 28"/>
          <p:cNvSpPr txBox="1"/>
          <p:nvPr/>
        </p:nvSpPr>
        <p:spPr>
          <a:xfrm>
            <a:off x="4782965" y="6486346"/>
            <a:ext cx="1365885" cy="407670"/>
          </a:xfrm>
          <a:prstGeom prst="rect">
            <a:avLst/>
          </a:prstGeom>
        </p:spPr>
        <p:txBody>
          <a:bodyPr vert="horz" wrap="square" lIns="0" tIns="0" rIns="0" bIns="0" rtlCol="0">
            <a:spAutoFit/>
          </a:bodyPr>
          <a:lstStyle/>
          <a:p>
            <a:pPr marL="12700">
              <a:lnSpc>
                <a:spcPct val="100000"/>
              </a:lnSpc>
            </a:pPr>
            <a:r>
              <a:rPr sz="2600" spc="-860" dirty="0">
                <a:solidFill>
                  <a:srgbClr val="FFFFFF"/>
                </a:solidFill>
                <a:latin typeface="Microsoft JhengHei UI" panose="020B0604030504040204" charset="-120"/>
                <a:cs typeface="Microsoft JhengHei UI" panose="020B0604030504040204" charset="-120"/>
              </a:rPr>
              <a:t>交易易数量量</a:t>
            </a:r>
            <a:endParaRPr sz="2600">
              <a:latin typeface="Microsoft JhengHei UI" panose="020B0604030504040204" charset="-120"/>
              <a:cs typeface="Microsoft JhengHei UI" panose="020B0604030504040204" charset="-120"/>
            </a:endParaRPr>
          </a:p>
        </p:txBody>
      </p:sp>
      <p:sp>
        <p:nvSpPr>
          <p:cNvPr id="29" name="object 29"/>
          <p:cNvSpPr/>
          <p:nvPr/>
        </p:nvSpPr>
        <p:spPr>
          <a:xfrm>
            <a:off x="9119317" y="6401920"/>
            <a:ext cx="1865470" cy="588971"/>
          </a:xfrm>
          <a:custGeom>
            <a:avLst/>
            <a:gdLst/>
            <a:ahLst/>
            <a:cxnLst/>
            <a:rect l="l" t="t" r="r" b="b"/>
            <a:pathLst>
              <a:path w="1865470" h="588971">
                <a:moveTo>
                  <a:pt x="174990" y="0"/>
                </a:moveTo>
                <a:lnTo>
                  <a:pt x="124775" y="611"/>
                </a:lnTo>
                <a:lnTo>
                  <a:pt x="80428" y="6427"/>
                </a:lnTo>
                <a:lnTo>
                  <a:pt x="37113" y="29853"/>
                </a:lnTo>
                <a:lnTo>
                  <a:pt x="13519" y="61060"/>
                </a:lnTo>
                <a:lnTo>
                  <a:pt x="1964" y="104271"/>
                </a:lnTo>
                <a:lnTo>
                  <a:pt x="0" y="436140"/>
                </a:lnTo>
                <a:lnTo>
                  <a:pt x="171" y="450894"/>
                </a:lnTo>
                <a:lnTo>
                  <a:pt x="4106" y="498142"/>
                </a:lnTo>
                <a:lnTo>
                  <a:pt x="21693" y="541769"/>
                </a:lnTo>
                <a:lnTo>
                  <a:pt x="49557" y="568756"/>
                </a:lnTo>
                <a:lnTo>
                  <a:pt x="93582" y="585522"/>
                </a:lnTo>
                <a:lnTo>
                  <a:pt x="142002" y="588858"/>
                </a:lnTo>
                <a:lnTo>
                  <a:pt x="157519" y="588971"/>
                </a:lnTo>
                <a:lnTo>
                  <a:pt x="1712658" y="588946"/>
                </a:lnTo>
                <a:lnTo>
                  <a:pt x="1752786" y="587651"/>
                </a:lnTo>
                <a:lnTo>
                  <a:pt x="1795437" y="579566"/>
                </a:lnTo>
                <a:lnTo>
                  <a:pt x="1828352" y="559133"/>
                </a:lnTo>
                <a:lnTo>
                  <a:pt x="1851944" y="527925"/>
                </a:lnTo>
                <a:lnTo>
                  <a:pt x="1863504" y="484715"/>
                </a:lnTo>
                <a:lnTo>
                  <a:pt x="1865460" y="436140"/>
                </a:lnTo>
                <a:lnTo>
                  <a:pt x="1865470" y="152852"/>
                </a:lnTo>
                <a:lnTo>
                  <a:pt x="1865299" y="138097"/>
                </a:lnTo>
                <a:lnTo>
                  <a:pt x="1861360" y="90848"/>
                </a:lnTo>
                <a:lnTo>
                  <a:pt x="1843773" y="47220"/>
                </a:lnTo>
                <a:lnTo>
                  <a:pt x="1815911" y="20232"/>
                </a:lnTo>
                <a:lnTo>
                  <a:pt x="1771884" y="3464"/>
                </a:lnTo>
                <a:lnTo>
                  <a:pt x="1723466" y="128"/>
                </a:lnTo>
                <a:lnTo>
                  <a:pt x="174990" y="0"/>
                </a:lnTo>
                <a:close/>
              </a:path>
            </a:pathLst>
          </a:custGeom>
          <a:solidFill>
            <a:srgbClr val="FFFFFF"/>
          </a:solidFill>
        </p:spPr>
        <p:txBody>
          <a:bodyPr wrap="square" lIns="0" tIns="0" rIns="0" bIns="0" rtlCol="0">
            <a:spAutoFit/>
          </a:bodyPr>
          <a:lstStyle/>
          <a:p>
            <a:endParaRPr/>
          </a:p>
        </p:txBody>
      </p:sp>
      <p:sp>
        <p:nvSpPr>
          <p:cNvPr id="30" name="object 30"/>
          <p:cNvSpPr txBox="1"/>
          <p:nvPr/>
        </p:nvSpPr>
        <p:spPr>
          <a:xfrm>
            <a:off x="9432039" y="6486346"/>
            <a:ext cx="1236345"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hash1-8</a:t>
            </a:r>
            <a:endParaRPr sz="2600">
              <a:latin typeface="Arial" panose="020B0604020202020204"/>
              <a:cs typeface="Arial" panose="020B0604020202020204"/>
            </a:endParaRPr>
          </a:p>
        </p:txBody>
      </p:sp>
      <p:sp>
        <p:nvSpPr>
          <p:cNvPr id="31" name="object 31"/>
          <p:cNvSpPr/>
          <p:nvPr/>
        </p:nvSpPr>
        <p:spPr>
          <a:xfrm>
            <a:off x="6593733" y="7239591"/>
            <a:ext cx="1865467" cy="588971"/>
          </a:xfrm>
          <a:custGeom>
            <a:avLst/>
            <a:gdLst/>
            <a:ahLst/>
            <a:cxnLst/>
            <a:rect l="l" t="t" r="r" b="b"/>
            <a:pathLst>
              <a:path w="1865467" h="588971">
                <a:moveTo>
                  <a:pt x="174991" y="0"/>
                </a:moveTo>
                <a:lnTo>
                  <a:pt x="124776" y="611"/>
                </a:lnTo>
                <a:lnTo>
                  <a:pt x="80429" y="6427"/>
                </a:lnTo>
                <a:lnTo>
                  <a:pt x="37114" y="29852"/>
                </a:lnTo>
                <a:lnTo>
                  <a:pt x="13520" y="61060"/>
                </a:lnTo>
                <a:lnTo>
                  <a:pt x="1964" y="104271"/>
                </a:lnTo>
                <a:lnTo>
                  <a:pt x="0" y="436140"/>
                </a:lnTo>
                <a:lnTo>
                  <a:pt x="171" y="450894"/>
                </a:lnTo>
                <a:lnTo>
                  <a:pt x="4107" y="498142"/>
                </a:lnTo>
                <a:lnTo>
                  <a:pt x="21694" y="541769"/>
                </a:lnTo>
                <a:lnTo>
                  <a:pt x="49558" y="568756"/>
                </a:lnTo>
                <a:lnTo>
                  <a:pt x="93583" y="585522"/>
                </a:lnTo>
                <a:lnTo>
                  <a:pt x="142003" y="588858"/>
                </a:lnTo>
                <a:lnTo>
                  <a:pt x="157520" y="588971"/>
                </a:lnTo>
                <a:lnTo>
                  <a:pt x="1712661" y="588946"/>
                </a:lnTo>
                <a:lnTo>
                  <a:pt x="1752790" y="587651"/>
                </a:lnTo>
                <a:lnTo>
                  <a:pt x="1795441" y="579566"/>
                </a:lnTo>
                <a:lnTo>
                  <a:pt x="1828353" y="559133"/>
                </a:lnTo>
                <a:lnTo>
                  <a:pt x="1851947" y="527925"/>
                </a:lnTo>
                <a:lnTo>
                  <a:pt x="1863502" y="484715"/>
                </a:lnTo>
                <a:lnTo>
                  <a:pt x="1865457" y="436140"/>
                </a:lnTo>
                <a:lnTo>
                  <a:pt x="1865467" y="152847"/>
                </a:lnTo>
                <a:lnTo>
                  <a:pt x="1865296" y="138093"/>
                </a:lnTo>
                <a:lnTo>
                  <a:pt x="1861360" y="90845"/>
                </a:lnTo>
                <a:lnTo>
                  <a:pt x="1843772" y="47217"/>
                </a:lnTo>
                <a:lnTo>
                  <a:pt x="1815909" y="20230"/>
                </a:lnTo>
                <a:lnTo>
                  <a:pt x="1771884" y="3464"/>
                </a:lnTo>
                <a:lnTo>
                  <a:pt x="1723464" y="128"/>
                </a:lnTo>
                <a:lnTo>
                  <a:pt x="174991" y="0"/>
                </a:lnTo>
                <a:close/>
              </a:path>
            </a:pathLst>
          </a:custGeom>
          <a:solidFill>
            <a:srgbClr val="FFFFFF"/>
          </a:solidFill>
        </p:spPr>
        <p:txBody>
          <a:bodyPr wrap="square" lIns="0" tIns="0" rIns="0" bIns="0" rtlCol="0">
            <a:spAutoFit/>
          </a:bodyPr>
          <a:lstStyle/>
          <a:p>
            <a:endParaRPr/>
          </a:p>
        </p:txBody>
      </p:sp>
      <p:sp>
        <p:nvSpPr>
          <p:cNvPr id="32" name="object 32"/>
          <p:cNvSpPr txBox="1"/>
          <p:nvPr/>
        </p:nvSpPr>
        <p:spPr>
          <a:xfrm>
            <a:off x="6908555" y="7324017"/>
            <a:ext cx="1236345"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hash1-4</a:t>
            </a:r>
            <a:endParaRPr sz="2600">
              <a:latin typeface="Arial" panose="020B0604020202020204"/>
              <a:cs typeface="Arial" panose="020B0604020202020204"/>
            </a:endParaRPr>
          </a:p>
        </p:txBody>
      </p:sp>
      <p:sp>
        <p:nvSpPr>
          <p:cNvPr id="33" name="object 33"/>
          <p:cNvSpPr/>
          <p:nvPr/>
        </p:nvSpPr>
        <p:spPr>
          <a:xfrm>
            <a:off x="11668837" y="7239591"/>
            <a:ext cx="1865474" cy="588971"/>
          </a:xfrm>
          <a:custGeom>
            <a:avLst/>
            <a:gdLst/>
            <a:ahLst/>
            <a:cxnLst/>
            <a:rect l="l" t="t" r="r" b="b"/>
            <a:pathLst>
              <a:path w="1865474" h="588971">
                <a:moveTo>
                  <a:pt x="174990" y="0"/>
                </a:moveTo>
                <a:lnTo>
                  <a:pt x="124782" y="611"/>
                </a:lnTo>
                <a:lnTo>
                  <a:pt x="80436" y="6427"/>
                </a:lnTo>
                <a:lnTo>
                  <a:pt x="37118" y="29852"/>
                </a:lnTo>
                <a:lnTo>
                  <a:pt x="13526" y="61061"/>
                </a:lnTo>
                <a:lnTo>
                  <a:pt x="1966" y="104271"/>
                </a:lnTo>
                <a:lnTo>
                  <a:pt x="0" y="436134"/>
                </a:lnTo>
                <a:lnTo>
                  <a:pt x="171" y="450889"/>
                </a:lnTo>
                <a:lnTo>
                  <a:pt x="4109" y="498138"/>
                </a:lnTo>
                <a:lnTo>
                  <a:pt x="21696" y="541765"/>
                </a:lnTo>
                <a:lnTo>
                  <a:pt x="49558" y="568754"/>
                </a:lnTo>
                <a:lnTo>
                  <a:pt x="93585" y="585521"/>
                </a:lnTo>
                <a:lnTo>
                  <a:pt x="142003" y="588858"/>
                </a:lnTo>
                <a:lnTo>
                  <a:pt x="157519" y="588971"/>
                </a:lnTo>
                <a:lnTo>
                  <a:pt x="1712668" y="588946"/>
                </a:lnTo>
                <a:lnTo>
                  <a:pt x="1752794" y="587650"/>
                </a:lnTo>
                <a:lnTo>
                  <a:pt x="1795447" y="579564"/>
                </a:lnTo>
                <a:lnTo>
                  <a:pt x="1828360" y="559131"/>
                </a:lnTo>
                <a:lnTo>
                  <a:pt x="1851955" y="527924"/>
                </a:lnTo>
                <a:lnTo>
                  <a:pt x="1863510" y="484715"/>
                </a:lnTo>
                <a:lnTo>
                  <a:pt x="1865465" y="436134"/>
                </a:lnTo>
                <a:lnTo>
                  <a:pt x="1865474" y="152845"/>
                </a:lnTo>
                <a:lnTo>
                  <a:pt x="1865303" y="138092"/>
                </a:lnTo>
                <a:lnTo>
                  <a:pt x="1861367" y="90844"/>
                </a:lnTo>
                <a:lnTo>
                  <a:pt x="1843778" y="47216"/>
                </a:lnTo>
                <a:lnTo>
                  <a:pt x="1815914" y="20230"/>
                </a:lnTo>
                <a:lnTo>
                  <a:pt x="1771888" y="3464"/>
                </a:lnTo>
                <a:lnTo>
                  <a:pt x="1723470" y="128"/>
                </a:lnTo>
                <a:lnTo>
                  <a:pt x="174990" y="0"/>
                </a:lnTo>
                <a:close/>
              </a:path>
            </a:pathLst>
          </a:custGeom>
          <a:solidFill>
            <a:srgbClr val="FFFFFF"/>
          </a:solidFill>
        </p:spPr>
        <p:txBody>
          <a:bodyPr wrap="square" lIns="0" tIns="0" rIns="0" bIns="0" rtlCol="0">
            <a:spAutoFit/>
          </a:bodyPr>
          <a:lstStyle/>
          <a:p>
            <a:endParaRPr/>
          </a:p>
        </p:txBody>
      </p:sp>
      <p:sp>
        <p:nvSpPr>
          <p:cNvPr id="34" name="object 34"/>
          <p:cNvSpPr txBox="1"/>
          <p:nvPr/>
        </p:nvSpPr>
        <p:spPr>
          <a:xfrm>
            <a:off x="11986934" y="7324017"/>
            <a:ext cx="1236345"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hash5-8</a:t>
            </a:r>
            <a:endParaRPr sz="2600">
              <a:latin typeface="Arial" panose="020B0604020202020204"/>
              <a:cs typeface="Arial" panose="020B0604020202020204"/>
            </a:endParaRPr>
          </a:p>
        </p:txBody>
      </p:sp>
      <p:sp>
        <p:nvSpPr>
          <p:cNvPr id="35" name="object 35"/>
          <p:cNvSpPr/>
          <p:nvPr/>
        </p:nvSpPr>
        <p:spPr>
          <a:xfrm>
            <a:off x="4531178" y="8157519"/>
            <a:ext cx="1865467" cy="588971"/>
          </a:xfrm>
          <a:custGeom>
            <a:avLst/>
            <a:gdLst/>
            <a:ahLst/>
            <a:cxnLst/>
            <a:rect l="l" t="t" r="r" b="b"/>
            <a:pathLst>
              <a:path w="1865467" h="588971">
                <a:moveTo>
                  <a:pt x="174990" y="0"/>
                </a:moveTo>
                <a:lnTo>
                  <a:pt x="124776" y="611"/>
                </a:lnTo>
                <a:lnTo>
                  <a:pt x="80428" y="6428"/>
                </a:lnTo>
                <a:lnTo>
                  <a:pt x="37113" y="29853"/>
                </a:lnTo>
                <a:lnTo>
                  <a:pt x="13519" y="61061"/>
                </a:lnTo>
                <a:lnTo>
                  <a:pt x="1964" y="104271"/>
                </a:lnTo>
                <a:lnTo>
                  <a:pt x="0" y="436140"/>
                </a:lnTo>
                <a:lnTo>
                  <a:pt x="171" y="450894"/>
                </a:lnTo>
                <a:lnTo>
                  <a:pt x="4106" y="498142"/>
                </a:lnTo>
                <a:lnTo>
                  <a:pt x="21694" y="541770"/>
                </a:lnTo>
                <a:lnTo>
                  <a:pt x="49558" y="568757"/>
                </a:lnTo>
                <a:lnTo>
                  <a:pt x="93582" y="585522"/>
                </a:lnTo>
                <a:lnTo>
                  <a:pt x="142002" y="588858"/>
                </a:lnTo>
                <a:lnTo>
                  <a:pt x="157519" y="588971"/>
                </a:lnTo>
                <a:lnTo>
                  <a:pt x="1712660" y="588946"/>
                </a:lnTo>
                <a:lnTo>
                  <a:pt x="1752790" y="587651"/>
                </a:lnTo>
                <a:lnTo>
                  <a:pt x="1795440" y="579566"/>
                </a:lnTo>
                <a:lnTo>
                  <a:pt x="1828352" y="559134"/>
                </a:lnTo>
                <a:lnTo>
                  <a:pt x="1851947" y="527926"/>
                </a:lnTo>
                <a:lnTo>
                  <a:pt x="1863502" y="484716"/>
                </a:lnTo>
                <a:lnTo>
                  <a:pt x="1865457" y="436140"/>
                </a:lnTo>
                <a:lnTo>
                  <a:pt x="1865467" y="152846"/>
                </a:lnTo>
                <a:lnTo>
                  <a:pt x="1865296" y="138093"/>
                </a:lnTo>
                <a:lnTo>
                  <a:pt x="1861360" y="90845"/>
                </a:lnTo>
                <a:lnTo>
                  <a:pt x="1843772" y="47217"/>
                </a:lnTo>
                <a:lnTo>
                  <a:pt x="1815908" y="20231"/>
                </a:lnTo>
                <a:lnTo>
                  <a:pt x="1771884" y="3464"/>
                </a:lnTo>
                <a:lnTo>
                  <a:pt x="1723464" y="128"/>
                </a:lnTo>
                <a:lnTo>
                  <a:pt x="174990" y="0"/>
                </a:lnTo>
                <a:close/>
              </a:path>
            </a:pathLst>
          </a:custGeom>
          <a:solidFill>
            <a:srgbClr val="FFFFFF"/>
          </a:solidFill>
        </p:spPr>
        <p:txBody>
          <a:bodyPr wrap="square" lIns="0" tIns="0" rIns="0" bIns="0" rtlCol="0">
            <a:spAutoFit/>
          </a:bodyPr>
          <a:lstStyle/>
          <a:p>
            <a:endParaRPr/>
          </a:p>
        </p:txBody>
      </p:sp>
      <p:sp>
        <p:nvSpPr>
          <p:cNvPr id="36" name="object 36"/>
          <p:cNvSpPr txBox="1"/>
          <p:nvPr/>
        </p:nvSpPr>
        <p:spPr>
          <a:xfrm>
            <a:off x="4845790" y="8245454"/>
            <a:ext cx="1236345"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hash1-2</a:t>
            </a:r>
            <a:endParaRPr sz="2600">
              <a:latin typeface="Arial" panose="020B0604020202020204"/>
              <a:cs typeface="Arial" panose="020B0604020202020204"/>
            </a:endParaRPr>
          </a:p>
        </p:txBody>
      </p:sp>
      <p:sp>
        <p:nvSpPr>
          <p:cNvPr id="37" name="object 37"/>
          <p:cNvSpPr/>
          <p:nvPr/>
        </p:nvSpPr>
        <p:spPr>
          <a:xfrm>
            <a:off x="7593872" y="8157519"/>
            <a:ext cx="1865467" cy="588971"/>
          </a:xfrm>
          <a:custGeom>
            <a:avLst/>
            <a:gdLst/>
            <a:ahLst/>
            <a:cxnLst/>
            <a:rect l="l" t="t" r="r" b="b"/>
            <a:pathLst>
              <a:path w="1865467" h="588971">
                <a:moveTo>
                  <a:pt x="174990" y="0"/>
                </a:moveTo>
                <a:lnTo>
                  <a:pt x="124776" y="611"/>
                </a:lnTo>
                <a:lnTo>
                  <a:pt x="80428" y="6428"/>
                </a:lnTo>
                <a:lnTo>
                  <a:pt x="37113" y="29853"/>
                </a:lnTo>
                <a:lnTo>
                  <a:pt x="13519" y="61061"/>
                </a:lnTo>
                <a:lnTo>
                  <a:pt x="1964" y="104271"/>
                </a:lnTo>
                <a:lnTo>
                  <a:pt x="0" y="436140"/>
                </a:lnTo>
                <a:lnTo>
                  <a:pt x="171" y="450894"/>
                </a:lnTo>
                <a:lnTo>
                  <a:pt x="4106" y="498142"/>
                </a:lnTo>
                <a:lnTo>
                  <a:pt x="21694" y="541770"/>
                </a:lnTo>
                <a:lnTo>
                  <a:pt x="49558" y="568757"/>
                </a:lnTo>
                <a:lnTo>
                  <a:pt x="93582" y="585522"/>
                </a:lnTo>
                <a:lnTo>
                  <a:pt x="142002" y="588858"/>
                </a:lnTo>
                <a:lnTo>
                  <a:pt x="157519" y="588971"/>
                </a:lnTo>
                <a:lnTo>
                  <a:pt x="1712660" y="588946"/>
                </a:lnTo>
                <a:lnTo>
                  <a:pt x="1752790" y="587651"/>
                </a:lnTo>
                <a:lnTo>
                  <a:pt x="1795440" y="579566"/>
                </a:lnTo>
                <a:lnTo>
                  <a:pt x="1828352" y="559134"/>
                </a:lnTo>
                <a:lnTo>
                  <a:pt x="1851947" y="527926"/>
                </a:lnTo>
                <a:lnTo>
                  <a:pt x="1863502" y="484716"/>
                </a:lnTo>
                <a:lnTo>
                  <a:pt x="1865457" y="436140"/>
                </a:lnTo>
                <a:lnTo>
                  <a:pt x="1865467" y="152846"/>
                </a:lnTo>
                <a:lnTo>
                  <a:pt x="1865296" y="138093"/>
                </a:lnTo>
                <a:lnTo>
                  <a:pt x="1861360" y="90845"/>
                </a:lnTo>
                <a:lnTo>
                  <a:pt x="1843772" y="47217"/>
                </a:lnTo>
                <a:lnTo>
                  <a:pt x="1815908" y="20231"/>
                </a:lnTo>
                <a:lnTo>
                  <a:pt x="1771884" y="3464"/>
                </a:lnTo>
                <a:lnTo>
                  <a:pt x="1723464" y="128"/>
                </a:lnTo>
                <a:lnTo>
                  <a:pt x="174990" y="0"/>
                </a:lnTo>
                <a:close/>
              </a:path>
            </a:pathLst>
          </a:custGeom>
          <a:solidFill>
            <a:srgbClr val="FFFFFF"/>
          </a:solidFill>
        </p:spPr>
        <p:txBody>
          <a:bodyPr wrap="square" lIns="0" tIns="0" rIns="0" bIns="0" rtlCol="0">
            <a:spAutoFit/>
          </a:bodyPr>
          <a:lstStyle/>
          <a:p>
            <a:endParaRPr/>
          </a:p>
        </p:txBody>
      </p:sp>
      <p:sp>
        <p:nvSpPr>
          <p:cNvPr id="38" name="object 38"/>
          <p:cNvSpPr txBox="1"/>
          <p:nvPr/>
        </p:nvSpPr>
        <p:spPr>
          <a:xfrm>
            <a:off x="7903289" y="8245454"/>
            <a:ext cx="1236345"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hash3-4</a:t>
            </a:r>
            <a:endParaRPr sz="2600">
              <a:latin typeface="Arial" panose="020B0604020202020204"/>
              <a:cs typeface="Arial" panose="020B0604020202020204"/>
            </a:endParaRPr>
          </a:p>
        </p:txBody>
      </p:sp>
      <p:sp>
        <p:nvSpPr>
          <p:cNvPr id="39" name="object 39"/>
          <p:cNvSpPr/>
          <p:nvPr/>
        </p:nvSpPr>
        <p:spPr>
          <a:xfrm>
            <a:off x="10744237" y="8157519"/>
            <a:ext cx="1865464" cy="588971"/>
          </a:xfrm>
          <a:custGeom>
            <a:avLst/>
            <a:gdLst/>
            <a:ahLst/>
            <a:cxnLst/>
            <a:rect l="l" t="t" r="r" b="b"/>
            <a:pathLst>
              <a:path w="1865464" h="588971">
                <a:moveTo>
                  <a:pt x="174990" y="0"/>
                </a:moveTo>
                <a:lnTo>
                  <a:pt x="124773" y="611"/>
                </a:lnTo>
                <a:lnTo>
                  <a:pt x="80426" y="6427"/>
                </a:lnTo>
                <a:lnTo>
                  <a:pt x="37112" y="29852"/>
                </a:lnTo>
                <a:lnTo>
                  <a:pt x="13517" y="61061"/>
                </a:lnTo>
                <a:lnTo>
                  <a:pt x="1964" y="104271"/>
                </a:lnTo>
                <a:lnTo>
                  <a:pt x="0" y="436141"/>
                </a:lnTo>
                <a:lnTo>
                  <a:pt x="171" y="450894"/>
                </a:lnTo>
                <a:lnTo>
                  <a:pt x="4106" y="498143"/>
                </a:lnTo>
                <a:lnTo>
                  <a:pt x="21691" y="541771"/>
                </a:lnTo>
                <a:lnTo>
                  <a:pt x="49557" y="568757"/>
                </a:lnTo>
                <a:lnTo>
                  <a:pt x="93581" y="585523"/>
                </a:lnTo>
                <a:lnTo>
                  <a:pt x="142000" y="588859"/>
                </a:lnTo>
                <a:lnTo>
                  <a:pt x="157518" y="588971"/>
                </a:lnTo>
                <a:lnTo>
                  <a:pt x="1712657" y="588946"/>
                </a:lnTo>
                <a:lnTo>
                  <a:pt x="1752786" y="587651"/>
                </a:lnTo>
                <a:lnTo>
                  <a:pt x="1795440" y="579567"/>
                </a:lnTo>
                <a:lnTo>
                  <a:pt x="1828348" y="559135"/>
                </a:lnTo>
                <a:lnTo>
                  <a:pt x="1851943" y="527926"/>
                </a:lnTo>
                <a:lnTo>
                  <a:pt x="1863500" y="484716"/>
                </a:lnTo>
                <a:lnTo>
                  <a:pt x="1865454" y="436141"/>
                </a:lnTo>
                <a:lnTo>
                  <a:pt x="1865464" y="152846"/>
                </a:lnTo>
                <a:lnTo>
                  <a:pt x="1865293" y="138092"/>
                </a:lnTo>
                <a:lnTo>
                  <a:pt x="1861357" y="90844"/>
                </a:lnTo>
                <a:lnTo>
                  <a:pt x="1843767" y="47217"/>
                </a:lnTo>
                <a:lnTo>
                  <a:pt x="1815904" y="20230"/>
                </a:lnTo>
                <a:lnTo>
                  <a:pt x="1771880" y="3464"/>
                </a:lnTo>
                <a:lnTo>
                  <a:pt x="1723459" y="128"/>
                </a:lnTo>
                <a:lnTo>
                  <a:pt x="174990" y="0"/>
                </a:lnTo>
                <a:close/>
              </a:path>
            </a:pathLst>
          </a:custGeom>
          <a:solidFill>
            <a:srgbClr val="FFFFFF"/>
          </a:solidFill>
        </p:spPr>
        <p:txBody>
          <a:bodyPr wrap="square" lIns="0" tIns="0" rIns="0" bIns="0" rtlCol="0">
            <a:spAutoFit/>
          </a:bodyPr>
          <a:lstStyle/>
          <a:p>
            <a:endParaRPr/>
          </a:p>
        </p:txBody>
      </p:sp>
      <p:sp>
        <p:nvSpPr>
          <p:cNvPr id="40" name="object 40"/>
          <p:cNvSpPr txBox="1"/>
          <p:nvPr/>
        </p:nvSpPr>
        <p:spPr>
          <a:xfrm>
            <a:off x="11055025" y="8245454"/>
            <a:ext cx="1236345"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hash5-6</a:t>
            </a:r>
            <a:endParaRPr sz="2600">
              <a:latin typeface="Arial" panose="020B0604020202020204"/>
              <a:cs typeface="Arial" panose="020B0604020202020204"/>
            </a:endParaRPr>
          </a:p>
        </p:txBody>
      </p:sp>
      <p:sp>
        <p:nvSpPr>
          <p:cNvPr id="41" name="object 41"/>
          <p:cNvSpPr/>
          <p:nvPr/>
        </p:nvSpPr>
        <p:spPr>
          <a:xfrm>
            <a:off x="13789851" y="8157519"/>
            <a:ext cx="1865464" cy="588971"/>
          </a:xfrm>
          <a:custGeom>
            <a:avLst/>
            <a:gdLst/>
            <a:ahLst/>
            <a:cxnLst/>
            <a:rect l="l" t="t" r="r" b="b"/>
            <a:pathLst>
              <a:path w="1865464" h="588971">
                <a:moveTo>
                  <a:pt x="174990" y="0"/>
                </a:moveTo>
                <a:lnTo>
                  <a:pt x="124777" y="611"/>
                </a:lnTo>
                <a:lnTo>
                  <a:pt x="80427" y="6427"/>
                </a:lnTo>
                <a:lnTo>
                  <a:pt x="37115" y="29852"/>
                </a:lnTo>
                <a:lnTo>
                  <a:pt x="13520" y="61061"/>
                </a:lnTo>
                <a:lnTo>
                  <a:pt x="1964" y="104271"/>
                </a:lnTo>
                <a:lnTo>
                  <a:pt x="0" y="436141"/>
                </a:lnTo>
                <a:lnTo>
                  <a:pt x="171" y="450894"/>
                </a:lnTo>
                <a:lnTo>
                  <a:pt x="4106" y="498143"/>
                </a:lnTo>
                <a:lnTo>
                  <a:pt x="21696" y="541771"/>
                </a:lnTo>
                <a:lnTo>
                  <a:pt x="49559" y="568757"/>
                </a:lnTo>
                <a:lnTo>
                  <a:pt x="93583" y="585523"/>
                </a:lnTo>
                <a:lnTo>
                  <a:pt x="142005" y="588859"/>
                </a:lnTo>
                <a:lnTo>
                  <a:pt x="157521" y="588971"/>
                </a:lnTo>
                <a:lnTo>
                  <a:pt x="1712660" y="588946"/>
                </a:lnTo>
                <a:lnTo>
                  <a:pt x="1752790" y="587651"/>
                </a:lnTo>
                <a:lnTo>
                  <a:pt x="1795440" y="579567"/>
                </a:lnTo>
                <a:lnTo>
                  <a:pt x="1828351" y="559135"/>
                </a:lnTo>
                <a:lnTo>
                  <a:pt x="1851947" y="527926"/>
                </a:lnTo>
                <a:lnTo>
                  <a:pt x="1863500" y="484716"/>
                </a:lnTo>
                <a:lnTo>
                  <a:pt x="1865454" y="436141"/>
                </a:lnTo>
                <a:lnTo>
                  <a:pt x="1865464" y="152846"/>
                </a:lnTo>
                <a:lnTo>
                  <a:pt x="1865293" y="138092"/>
                </a:lnTo>
                <a:lnTo>
                  <a:pt x="1861357" y="90844"/>
                </a:lnTo>
                <a:lnTo>
                  <a:pt x="1843772" y="47217"/>
                </a:lnTo>
                <a:lnTo>
                  <a:pt x="1815906" y="20230"/>
                </a:lnTo>
                <a:lnTo>
                  <a:pt x="1771882" y="3464"/>
                </a:lnTo>
                <a:lnTo>
                  <a:pt x="1723463" y="128"/>
                </a:lnTo>
                <a:lnTo>
                  <a:pt x="174990" y="0"/>
                </a:lnTo>
                <a:close/>
              </a:path>
            </a:pathLst>
          </a:custGeom>
          <a:solidFill>
            <a:srgbClr val="FFFFFF"/>
          </a:solidFill>
        </p:spPr>
        <p:txBody>
          <a:bodyPr wrap="square" lIns="0" tIns="0" rIns="0" bIns="0" rtlCol="0">
            <a:spAutoFit/>
          </a:bodyPr>
          <a:lstStyle/>
          <a:p>
            <a:endParaRPr/>
          </a:p>
        </p:txBody>
      </p:sp>
      <p:sp>
        <p:nvSpPr>
          <p:cNvPr id="42" name="object 42"/>
          <p:cNvSpPr txBox="1"/>
          <p:nvPr/>
        </p:nvSpPr>
        <p:spPr>
          <a:xfrm>
            <a:off x="14102053" y="8245454"/>
            <a:ext cx="1236345"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hash7-8</a:t>
            </a:r>
            <a:endParaRPr sz="2600">
              <a:latin typeface="Arial" panose="020B0604020202020204"/>
              <a:cs typeface="Arial" panose="020B0604020202020204"/>
            </a:endParaRPr>
          </a:p>
        </p:txBody>
      </p:sp>
      <p:sp>
        <p:nvSpPr>
          <p:cNvPr id="43" name="object 43"/>
          <p:cNvSpPr/>
          <p:nvPr/>
        </p:nvSpPr>
        <p:spPr>
          <a:xfrm>
            <a:off x="4531178" y="9013834"/>
            <a:ext cx="1530399" cy="588971"/>
          </a:xfrm>
          <a:custGeom>
            <a:avLst/>
            <a:gdLst/>
            <a:ahLst/>
            <a:cxnLst/>
            <a:rect l="l" t="t" r="r" b="b"/>
            <a:pathLst>
              <a:path w="1530399" h="588971">
                <a:moveTo>
                  <a:pt x="174990" y="0"/>
                </a:moveTo>
                <a:lnTo>
                  <a:pt x="124776" y="611"/>
                </a:lnTo>
                <a:lnTo>
                  <a:pt x="80428" y="6428"/>
                </a:lnTo>
                <a:lnTo>
                  <a:pt x="37113" y="29853"/>
                </a:lnTo>
                <a:lnTo>
                  <a:pt x="13519" y="61061"/>
                </a:lnTo>
                <a:lnTo>
                  <a:pt x="1964" y="104271"/>
                </a:lnTo>
                <a:lnTo>
                  <a:pt x="0" y="436140"/>
                </a:lnTo>
                <a:lnTo>
                  <a:pt x="171" y="450894"/>
                </a:lnTo>
                <a:lnTo>
                  <a:pt x="4106" y="498142"/>
                </a:lnTo>
                <a:lnTo>
                  <a:pt x="21694" y="541770"/>
                </a:lnTo>
                <a:lnTo>
                  <a:pt x="49558" y="568756"/>
                </a:lnTo>
                <a:lnTo>
                  <a:pt x="93582" y="585522"/>
                </a:lnTo>
                <a:lnTo>
                  <a:pt x="142002" y="588858"/>
                </a:lnTo>
                <a:lnTo>
                  <a:pt x="157519" y="588971"/>
                </a:lnTo>
                <a:lnTo>
                  <a:pt x="1377592" y="588946"/>
                </a:lnTo>
                <a:lnTo>
                  <a:pt x="1417721" y="587651"/>
                </a:lnTo>
                <a:lnTo>
                  <a:pt x="1460372" y="579567"/>
                </a:lnTo>
                <a:lnTo>
                  <a:pt x="1493284" y="559134"/>
                </a:lnTo>
                <a:lnTo>
                  <a:pt x="1516878" y="527926"/>
                </a:lnTo>
                <a:lnTo>
                  <a:pt x="1528434" y="484716"/>
                </a:lnTo>
                <a:lnTo>
                  <a:pt x="1530389" y="436140"/>
                </a:lnTo>
                <a:lnTo>
                  <a:pt x="1530399" y="152846"/>
                </a:lnTo>
                <a:lnTo>
                  <a:pt x="1530227" y="138092"/>
                </a:lnTo>
                <a:lnTo>
                  <a:pt x="1526291" y="90844"/>
                </a:lnTo>
                <a:lnTo>
                  <a:pt x="1508704" y="47217"/>
                </a:lnTo>
                <a:lnTo>
                  <a:pt x="1480840" y="20231"/>
                </a:lnTo>
                <a:lnTo>
                  <a:pt x="1436815" y="3464"/>
                </a:lnTo>
                <a:lnTo>
                  <a:pt x="1388395" y="128"/>
                </a:lnTo>
                <a:lnTo>
                  <a:pt x="174990" y="0"/>
                </a:lnTo>
                <a:close/>
              </a:path>
            </a:pathLst>
          </a:custGeom>
          <a:solidFill>
            <a:srgbClr val="FFFFFF"/>
          </a:solidFill>
        </p:spPr>
        <p:txBody>
          <a:bodyPr wrap="square" lIns="0" tIns="0" rIns="0" bIns="0" rtlCol="0">
            <a:spAutoFit/>
          </a:bodyPr>
          <a:lstStyle/>
          <a:p>
            <a:endParaRPr/>
          </a:p>
        </p:txBody>
      </p:sp>
      <p:sp>
        <p:nvSpPr>
          <p:cNvPr id="44" name="object 44"/>
          <p:cNvSpPr txBox="1"/>
          <p:nvPr/>
        </p:nvSpPr>
        <p:spPr>
          <a:xfrm>
            <a:off x="4824848" y="9104067"/>
            <a:ext cx="938530"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hash1</a:t>
            </a:r>
            <a:endParaRPr sz="2600">
              <a:latin typeface="Arial" panose="020B0604020202020204"/>
              <a:cs typeface="Arial" panose="020B0604020202020204"/>
            </a:endParaRPr>
          </a:p>
        </p:txBody>
      </p:sp>
      <p:sp>
        <p:nvSpPr>
          <p:cNvPr id="45" name="object 45"/>
          <p:cNvSpPr/>
          <p:nvPr/>
        </p:nvSpPr>
        <p:spPr>
          <a:xfrm>
            <a:off x="14122511" y="9013834"/>
            <a:ext cx="1530395" cy="588971"/>
          </a:xfrm>
          <a:custGeom>
            <a:avLst/>
            <a:gdLst/>
            <a:ahLst/>
            <a:cxnLst/>
            <a:rect l="l" t="t" r="r" b="b"/>
            <a:pathLst>
              <a:path w="1530395" h="588971">
                <a:moveTo>
                  <a:pt x="174990" y="0"/>
                </a:moveTo>
                <a:lnTo>
                  <a:pt x="124773" y="611"/>
                </a:lnTo>
                <a:lnTo>
                  <a:pt x="80426" y="6427"/>
                </a:lnTo>
                <a:lnTo>
                  <a:pt x="37112" y="29852"/>
                </a:lnTo>
                <a:lnTo>
                  <a:pt x="13516" y="61061"/>
                </a:lnTo>
                <a:lnTo>
                  <a:pt x="1964" y="104271"/>
                </a:lnTo>
                <a:lnTo>
                  <a:pt x="0" y="436141"/>
                </a:lnTo>
                <a:lnTo>
                  <a:pt x="171" y="450894"/>
                </a:lnTo>
                <a:lnTo>
                  <a:pt x="4106" y="498143"/>
                </a:lnTo>
                <a:lnTo>
                  <a:pt x="21691" y="541770"/>
                </a:lnTo>
                <a:lnTo>
                  <a:pt x="49557" y="568757"/>
                </a:lnTo>
                <a:lnTo>
                  <a:pt x="93581" y="585523"/>
                </a:lnTo>
                <a:lnTo>
                  <a:pt x="142000" y="588859"/>
                </a:lnTo>
                <a:lnTo>
                  <a:pt x="157518" y="588971"/>
                </a:lnTo>
                <a:lnTo>
                  <a:pt x="1377592" y="588946"/>
                </a:lnTo>
                <a:lnTo>
                  <a:pt x="1417721" y="587651"/>
                </a:lnTo>
                <a:lnTo>
                  <a:pt x="1460371" y="579567"/>
                </a:lnTo>
                <a:lnTo>
                  <a:pt x="1493280" y="559134"/>
                </a:lnTo>
                <a:lnTo>
                  <a:pt x="1516875" y="527926"/>
                </a:lnTo>
                <a:lnTo>
                  <a:pt x="1528431" y="484716"/>
                </a:lnTo>
                <a:lnTo>
                  <a:pt x="1530386" y="436141"/>
                </a:lnTo>
                <a:lnTo>
                  <a:pt x="1530395" y="152846"/>
                </a:lnTo>
                <a:lnTo>
                  <a:pt x="1530224" y="138092"/>
                </a:lnTo>
                <a:lnTo>
                  <a:pt x="1526289" y="90844"/>
                </a:lnTo>
                <a:lnTo>
                  <a:pt x="1508699" y="47217"/>
                </a:lnTo>
                <a:lnTo>
                  <a:pt x="1480836" y="20230"/>
                </a:lnTo>
                <a:lnTo>
                  <a:pt x="1436814" y="3464"/>
                </a:lnTo>
                <a:lnTo>
                  <a:pt x="1388395" y="128"/>
                </a:lnTo>
                <a:lnTo>
                  <a:pt x="174990" y="0"/>
                </a:lnTo>
                <a:close/>
              </a:path>
            </a:pathLst>
          </a:custGeom>
          <a:solidFill>
            <a:srgbClr val="FFFFFF"/>
          </a:solidFill>
        </p:spPr>
        <p:txBody>
          <a:bodyPr wrap="square" lIns="0" tIns="0" rIns="0" bIns="0" rtlCol="0">
            <a:spAutoFit/>
          </a:bodyPr>
          <a:lstStyle/>
          <a:p>
            <a:endParaRPr/>
          </a:p>
        </p:txBody>
      </p:sp>
      <p:sp>
        <p:nvSpPr>
          <p:cNvPr id="46" name="object 46"/>
          <p:cNvSpPr txBox="1"/>
          <p:nvPr/>
        </p:nvSpPr>
        <p:spPr>
          <a:xfrm>
            <a:off x="14730307" y="9104067"/>
            <a:ext cx="304800" cy="420370"/>
          </a:xfrm>
          <a:prstGeom prst="rect">
            <a:avLst/>
          </a:prstGeom>
        </p:spPr>
        <p:txBody>
          <a:bodyPr vert="horz" wrap="square" lIns="0" tIns="0" rIns="0" bIns="0" rtlCol="0">
            <a:spAutoFit/>
          </a:bodyPr>
          <a:lstStyle/>
          <a:p>
            <a:pPr marL="12700">
              <a:lnSpc>
                <a:spcPct val="100000"/>
              </a:lnSpc>
            </a:pPr>
            <a:r>
              <a:rPr sz="2600" spc="-140" dirty="0">
                <a:solidFill>
                  <a:srgbClr val="55719E"/>
                </a:solidFill>
                <a:latin typeface="Arial" panose="020B0604020202020204"/>
                <a:cs typeface="Arial" panose="020B0604020202020204"/>
              </a:rPr>
              <a:t>···</a:t>
            </a:r>
            <a:endParaRPr sz="2600">
              <a:latin typeface="Arial" panose="020B0604020202020204"/>
              <a:cs typeface="Arial" panose="020B0604020202020204"/>
            </a:endParaRPr>
          </a:p>
        </p:txBody>
      </p:sp>
      <p:sp>
        <p:nvSpPr>
          <p:cNvPr id="47" name="object 47"/>
          <p:cNvSpPr/>
          <p:nvPr/>
        </p:nvSpPr>
        <p:spPr>
          <a:xfrm>
            <a:off x="9326844" y="9013834"/>
            <a:ext cx="1530397" cy="588971"/>
          </a:xfrm>
          <a:custGeom>
            <a:avLst/>
            <a:gdLst/>
            <a:ahLst/>
            <a:cxnLst/>
            <a:rect l="l" t="t" r="r" b="b"/>
            <a:pathLst>
              <a:path w="1530397" h="588971">
                <a:moveTo>
                  <a:pt x="174990" y="0"/>
                </a:moveTo>
                <a:lnTo>
                  <a:pt x="124776" y="611"/>
                </a:lnTo>
                <a:lnTo>
                  <a:pt x="80428" y="6428"/>
                </a:lnTo>
                <a:lnTo>
                  <a:pt x="37113" y="29853"/>
                </a:lnTo>
                <a:lnTo>
                  <a:pt x="13519" y="61061"/>
                </a:lnTo>
                <a:lnTo>
                  <a:pt x="1964" y="104271"/>
                </a:lnTo>
                <a:lnTo>
                  <a:pt x="0" y="436140"/>
                </a:lnTo>
                <a:lnTo>
                  <a:pt x="171" y="450894"/>
                </a:lnTo>
                <a:lnTo>
                  <a:pt x="4106" y="498142"/>
                </a:lnTo>
                <a:lnTo>
                  <a:pt x="21694" y="541770"/>
                </a:lnTo>
                <a:lnTo>
                  <a:pt x="49558" y="568756"/>
                </a:lnTo>
                <a:lnTo>
                  <a:pt x="93582" y="585522"/>
                </a:lnTo>
                <a:lnTo>
                  <a:pt x="142002" y="588858"/>
                </a:lnTo>
                <a:lnTo>
                  <a:pt x="157519" y="588971"/>
                </a:lnTo>
                <a:lnTo>
                  <a:pt x="1377593" y="588946"/>
                </a:lnTo>
                <a:lnTo>
                  <a:pt x="1417722" y="587651"/>
                </a:lnTo>
                <a:lnTo>
                  <a:pt x="1460372" y="579567"/>
                </a:lnTo>
                <a:lnTo>
                  <a:pt x="1493281" y="559134"/>
                </a:lnTo>
                <a:lnTo>
                  <a:pt x="1516876" y="527926"/>
                </a:lnTo>
                <a:lnTo>
                  <a:pt x="1528432" y="484716"/>
                </a:lnTo>
                <a:lnTo>
                  <a:pt x="1530387" y="436140"/>
                </a:lnTo>
                <a:lnTo>
                  <a:pt x="1530397" y="152846"/>
                </a:lnTo>
                <a:lnTo>
                  <a:pt x="1530225" y="138092"/>
                </a:lnTo>
                <a:lnTo>
                  <a:pt x="1526290" y="90844"/>
                </a:lnTo>
                <a:lnTo>
                  <a:pt x="1508700" y="47217"/>
                </a:lnTo>
                <a:lnTo>
                  <a:pt x="1480837" y="20230"/>
                </a:lnTo>
                <a:lnTo>
                  <a:pt x="1436815" y="3464"/>
                </a:lnTo>
                <a:lnTo>
                  <a:pt x="1388396" y="128"/>
                </a:lnTo>
                <a:lnTo>
                  <a:pt x="174990" y="0"/>
                </a:lnTo>
                <a:close/>
              </a:path>
            </a:pathLst>
          </a:custGeom>
          <a:solidFill>
            <a:srgbClr val="FFFFFF"/>
          </a:solidFill>
        </p:spPr>
        <p:txBody>
          <a:bodyPr wrap="square" lIns="0" tIns="0" rIns="0" bIns="0" rtlCol="0">
            <a:spAutoFit/>
          </a:bodyPr>
          <a:lstStyle/>
          <a:p>
            <a:endParaRPr/>
          </a:p>
        </p:txBody>
      </p:sp>
      <p:sp>
        <p:nvSpPr>
          <p:cNvPr id="48" name="object 48"/>
          <p:cNvSpPr txBox="1"/>
          <p:nvPr/>
        </p:nvSpPr>
        <p:spPr>
          <a:xfrm>
            <a:off x="9714752" y="9104067"/>
            <a:ext cx="938530"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hash4</a:t>
            </a:r>
            <a:endParaRPr sz="2600">
              <a:latin typeface="Arial" panose="020B0604020202020204"/>
              <a:cs typeface="Arial" panose="020B0604020202020204"/>
            </a:endParaRPr>
          </a:p>
        </p:txBody>
      </p:sp>
      <p:sp>
        <p:nvSpPr>
          <p:cNvPr id="49" name="object 49"/>
          <p:cNvSpPr/>
          <p:nvPr/>
        </p:nvSpPr>
        <p:spPr>
          <a:xfrm>
            <a:off x="6129734" y="9013834"/>
            <a:ext cx="1530399" cy="588971"/>
          </a:xfrm>
          <a:custGeom>
            <a:avLst/>
            <a:gdLst/>
            <a:ahLst/>
            <a:cxnLst/>
            <a:rect l="l" t="t" r="r" b="b"/>
            <a:pathLst>
              <a:path w="1530399" h="588971">
                <a:moveTo>
                  <a:pt x="174990" y="0"/>
                </a:moveTo>
                <a:lnTo>
                  <a:pt x="124776" y="611"/>
                </a:lnTo>
                <a:lnTo>
                  <a:pt x="80428" y="6428"/>
                </a:lnTo>
                <a:lnTo>
                  <a:pt x="37113" y="29853"/>
                </a:lnTo>
                <a:lnTo>
                  <a:pt x="13519" y="61061"/>
                </a:lnTo>
                <a:lnTo>
                  <a:pt x="1964" y="104271"/>
                </a:lnTo>
                <a:lnTo>
                  <a:pt x="0" y="436140"/>
                </a:lnTo>
                <a:lnTo>
                  <a:pt x="171" y="450894"/>
                </a:lnTo>
                <a:lnTo>
                  <a:pt x="4106" y="498142"/>
                </a:lnTo>
                <a:lnTo>
                  <a:pt x="21694" y="541770"/>
                </a:lnTo>
                <a:lnTo>
                  <a:pt x="49558" y="568756"/>
                </a:lnTo>
                <a:lnTo>
                  <a:pt x="93582" y="585522"/>
                </a:lnTo>
                <a:lnTo>
                  <a:pt x="142002" y="588858"/>
                </a:lnTo>
                <a:lnTo>
                  <a:pt x="157519" y="588971"/>
                </a:lnTo>
                <a:lnTo>
                  <a:pt x="1377592" y="588946"/>
                </a:lnTo>
                <a:lnTo>
                  <a:pt x="1417721" y="587651"/>
                </a:lnTo>
                <a:lnTo>
                  <a:pt x="1460372" y="579566"/>
                </a:lnTo>
                <a:lnTo>
                  <a:pt x="1493284" y="559134"/>
                </a:lnTo>
                <a:lnTo>
                  <a:pt x="1516878" y="527926"/>
                </a:lnTo>
                <a:lnTo>
                  <a:pt x="1528434" y="484716"/>
                </a:lnTo>
                <a:lnTo>
                  <a:pt x="1530389" y="436140"/>
                </a:lnTo>
                <a:lnTo>
                  <a:pt x="1530399" y="152846"/>
                </a:lnTo>
                <a:lnTo>
                  <a:pt x="1530227" y="138093"/>
                </a:lnTo>
                <a:lnTo>
                  <a:pt x="1526291" y="90844"/>
                </a:lnTo>
                <a:lnTo>
                  <a:pt x="1508704" y="47217"/>
                </a:lnTo>
                <a:lnTo>
                  <a:pt x="1480840" y="20231"/>
                </a:lnTo>
                <a:lnTo>
                  <a:pt x="1436815" y="3464"/>
                </a:lnTo>
                <a:lnTo>
                  <a:pt x="1388395" y="128"/>
                </a:lnTo>
                <a:lnTo>
                  <a:pt x="174990" y="0"/>
                </a:lnTo>
                <a:close/>
              </a:path>
            </a:pathLst>
          </a:custGeom>
          <a:solidFill>
            <a:srgbClr val="FFFFFF"/>
          </a:solidFill>
        </p:spPr>
        <p:txBody>
          <a:bodyPr wrap="square" lIns="0" tIns="0" rIns="0" bIns="0" rtlCol="0">
            <a:spAutoFit/>
          </a:bodyPr>
          <a:lstStyle/>
          <a:p>
            <a:endParaRPr/>
          </a:p>
        </p:txBody>
      </p:sp>
      <p:sp>
        <p:nvSpPr>
          <p:cNvPr id="50" name="object 50"/>
          <p:cNvSpPr txBox="1"/>
          <p:nvPr/>
        </p:nvSpPr>
        <p:spPr>
          <a:xfrm>
            <a:off x="6468778" y="9104067"/>
            <a:ext cx="938530"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hash2</a:t>
            </a:r>
            <a:endParaRPr sz="2600">
              <a:latin typeface="Arial" panose="020B0604020202020204"/>
              <a:cs typeface="Arial" panose="020B0604020202020204"/>
            </a:endParaRPr>
          </a:p>
        </p:txBody>
      </p:sp>
      <p:sp>
        <p:nvSpPr>
          <p:cNvPr id="51" name="object 51"/>
          <p:cNvSpPr/>
          <p:nvPr/>
        </p:nvSpPr>
        <p:spPr>
          <a:xfrm>
            <a:off x="7728288" y="9013834"/>
            <a:ext cx="1530399" cy="588971"/>
          </a:xfrm>
          <a:custGeom>
            <a:avLst/>
            <a:gdLst/>
            <a:ahLst/>
            <a:cxnLst/>
            <a:rect l="l" t="t" r="r" b="b"/>
            <a:pathLst>
              <a:path w="1530399" h="588971">
                <a:moveTo>
                  <a:pt x="174990" y="0"/>
                </a:moveTo>
                <a:lnTo>
                  <a:pt x="124776" y="611"/>
                </a:lnTo>
                <a:lnTo>
                  <a:pt x="80428" y="6428"/>
                </a:lnTo>
                <a:lnTo>
                  <a:pt x="37114" y="29853"/>
                </a:lnTo>
                <a:lnTo>
                  <a:pt x="13520" y="61061"/>
                </a:lnTo>
                <a:lnTo>
                  <a:pt x="1964" y="104271"/>
                </a:lnTo>
                <a:lnTo>
                  <a:pt x="0" y="436140"/>
                </a:lnTo>
                <a:lnTo>
                  <a:pt x="171" y="450893"/>
                </a:lnTo>
                <a:lnTo>
                  <a:pt x="4107" y="498142"/>
                </a:lnTo>
                <a:lnTo>
                  <a:pt x="21694" y="541769"/>
                </a:lnTo>
                <a:lnTo>
                  <a:pt x="49558" y="568756"/>
                </a:lnTo>
                <a:lnTo>
                  <a:pt x="93582" y="585522"/>
                </a:lnTo>
                <a:lnTo>
                  <a:pt x="142002" y="588858"/>
                </a:lnTo>
                <a:lnTo>
                  <a:pt x="157519" y="588971"/>
                </a:lnTo>
                <a:lnTo>
                  <a:pt x="1377592" y="588946"/>
                </a:lnTo>
                <a:lnTo>
                  <a:pt x="1417721" y="587651"/>
                </a:lnTo>
                <a:lnTo>
                  <a:pt x="1460372" y="579567"/>
                </a:lnTo>
                <a:lnTo>
                  <a:pt x="1493284" y="559134"/>
                </a:lnTo>
                <a:lnTo>
                  <a:pt x="1516878" y="527926"/>
                </a:lnTo>
                <a:lnTo>
                  <a:pt x="1528434" y="484716"/>
                </a:lnTo>
                <a:lnTo>
                  <a:pt x="1530389" y="436140"/>
                </a:lnTo>
                <a:lnTo>
                  <a:pt x="1530399" y="152846"/>
                </a:lnTo>
                <a:lnTo>
                  <a:pt x="1530227" y="138092"/>
                </a:lnTo>
                <a:lnTo>
                  <a:pt x="1526291" y="90844"/>
                </a:lnTo>
                <a:lnTo>
                  <a:pt x="1508704" y="47217"/>
                </a:lnTo>
                <a:lnTo>
                  <a:pt x="1480840" y="20231"/>
                </a:lnTo>
                <a:lnTo>
                  <a:pt x="1436815" y="3464"/>
                </a:lnTo>
                <a:lnTo>
                  <a:pt x="1388395" y="128"/>
                </a:lnTo>
                <a:lnTo>
                  <a:pt x="174990" y="0"/>
                </a:lnTo>
                <a:close/>
              </a:path>
            </a:pathLst>
          </a:custGeom>
          <a:solidFill>
            <a:srgbClr val="FFFFFF"/>
          </a:solidFill>
        </p:spPr>
        <p:txBody>
          <a:bodyPr wrap="square" lIns="0" tIns="0" rIns="0" bIns="0" rtlCol="0">
            <a:spAutoFit/>
          </a:bodyPr>
          <a:lstStyle/>
          <a:p>
            <a:endParaRPr/>
          </a:p>
        </p:txBody>
      </p:sp>
      <p:sp>
        <p:nvSpPr>
          <p:cNvPr id="52" name="object 52"/>
          <p:cNvSpPr txBox="1"/>
          <p:nvPr/>
        </p:nvSpPr>
        <p:spPr>
          <a:xfrm>
            <a:off x="8091765" y="9104067"/>
            <a:ext cx="938530"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hash3</a:t>
            </a:r>
            <a:endParaRPr sz="2600">
              <a:latin typeface="Arial" panose="020B0604020202020204"/>
              <a:cs typeface="Arial" panose="020B0604020202020204"/>
            </a:endParaRPr>
          </a:p>
        </p:txBody>
      </p:sp>
      <p:sp>
        <p:nvSpPr>
          <p:cNvPr id="53" name="object 53"/>
          <p:cNvSpPr/>
          <p:nvPr/>
        </p:nvSpPr>
        <p:spPr>
          <a:xfrm>
            <a:off x="10925404" y="9013834"/>
            <a:ext cx="1530395" cy="588971"/>
          </a:xfrm>
          <a:custGeom>
            <a:avLst/>
            <a:gdLst/>
            <a:ahLst/>
            <a:cxnLst/>
            <a:rect l="l" t="t" r="r" b="b"/>
            <a:pathLst>
              <a:path w="1530395" h="588971">
                <a:moveTo>
                  <a:pt x="174990" y="0"/>
                </a:moveTo>
                <a:lnTo>
                  <a:pt x="124772" y="611"/>
                </a:lnTo>
                <a:lnTo>
                  <a:pt x="80426" y="6427"/>
                </a:lnTo>
                <a:lnTo>
                  <a:pt x="37108" y="29852"/>
                </a:lnTo>
                <a:lnTo>
                  <a:pt x="13516" y="61061"/>
                </a:lnTo>
                <a:lnTo>
                  <a:pt x="1964" y="104271"/>
                </a:lnTo>
                <a:lnTo>
                  <a:pt x="0" y="436141"/>
                </a:lnTo>
                <a:lnTo>
                  <a:pt x="171" y="450894"/>
                </a:lnTo>
                <a:lnTo>
                  <a:pt x="4106" y="498143"/>
                </a:lnTo>
                <a:lnTo>
                  <a:pt x="21689" y="541770"/>
                </a:lnTo>
                <a:lnTo>
                  <a:pt x="49553" y="568757"/>
                </a:lnTo>
                <a:lnTo>
                  <a:pt x="93581" y="585523"/>
                </a:lnTo>
                <a:lnTo>
                  <a:pt x="142000" y="588859"/>
                </a:lnTo>
                <a:lnTo>
                  <a:pt x="157518" y="588971"/>
                </a:lnTo>
                <a:lnTo>
                  <a:pt x="1377586" y="588946"/>
                </a:lnTo>
                <a:lnTo>
                  <a:pt x="1417716" y="587651"/>
                </a:lnTo>
                <a:lnTo>
                  <a:pt x="1460369" y="579565"/>
                </a:lnTo>
                <a:lnTo>
                  <a:pt x="1493281" y="559132"/>
                </a:lnTo>
                <a:lnTo>
                  <a:pt x="1516876" y="527925"/>
                </a:lnTo>
                <a:lnTo>
                  <a:pt x="1528431" y="484716"/>
                </a:lnTo>
                <a:lnTo>
                  <a:pt x="1530386" y="436141"/>
                </a:lnTo>
                <a:lnTo>
                  <a:pt x="1530395" y="152846"/>
                </a:lnTo>
                <a:lnTo>
                  <a:pt x="1530224" y="138092"/>
                </a:lnTo>
                <a:lnTo>
                  <a:pt x="1526289" y="90844"/>
                </a:lnTo>
                <a:lnTo>
                  <a:pt x="1508699" y="47217"/>
                </a:lnTo>
                <a:lnTo>
                  <a:pt x="1480835" y="20231"/>
                </a:lnTo>
                <a:lnTo>
                  <a:pt x="1436814" y="3465"/>
                </a:lnTo>
                <a:lnTo>
                  <a:pt x="1388393" y="128"/>
                </a:lnTo>
                <a:lnTo>
                  <a:pt x="174990" y="0"/>
                </a:lnTo>
                <a:close/>
              </a:path>
            </a:pathLst>
          </a:custGeom>
          <a:solidFill>
            <a:srgbClr val="FFFFFF"/>
          </a:solidFill>
        </p:spPr>
        <p:txBody>
          <a:bodyPr wrap="square" lIns="0" tIns="0" rIns="0" bIns="0" rtlCol="0">
            <a:spAutoFit/>
          </a:bodyPr>
          <a:lstStyle/>
          <a:p>
            <a:endParaRPr/>
          </a:p>
        </p:txBody>
      </p:sp>
      <p:sp>
        <p:nvSpPr>
          <p:cNvPr id="54" name="object 54"/>
          <p:cNvSpPr txBox="1"/>
          <p:nvPr/>
        </p:nvSpPr>
        <p:spPr>
          <a:xfrm>
            <a:off x="11253972" y="9104067"/>
            <a:ext cx="938530"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hash5</a:t>
            </a:r>
            <a:endParaRPr sz="2600">
              <a:latin typeface="Arial" panose="020B0604020202020204"/>
              <a:cs typeface="Arial" panose="020B0604020202020204"/>
            </a:endParaRPr>
          </a:p>
        </p:txBody>
      </p:sp>
      <p:sp>
        <p:nvSpPr>
          <p:cNvPr id="55" name="object 55"/>
          <p:cNvSpPr/>
          <p:nvPr/>
        </p:nvSpPr>
        <p:spPr>
          <a:xfrm>
            <a:off x="12523952" y="9013834"/>
            <a:ext cx="1530395" cy="588971"/>
          </a:xfrm>
          <a:custGeom>
            <a:avLst/>
            <a:gdLst/>
            <a:ahLst/>
            <a:cxnLst/>
            <a:rect l="l" t="t" r="r" b="b"/>
            <a:pathLst>
              <a:path w="1530395" h="588971">
                <a:moveTo>
                  <a:pt x="174990" y="0"/>
                </a:moveTo>
                <a:lnTo>
                  <a:pt x="124775" y="611"/>
                </a:lnTo>
                <a:lnTo>
                  <a:pt x="80428" y="6429"/>
                </a:lnTo>
                <a:lnTo>
                  <a:pt x="37114" y="29855"/>
                </a:lnTo>
                <a:lnTo>
                  <a:pt x="13519" y="61062"/>
                </a:lnTo>
                <a:lnTo>
                  <a:pt x="1964" y="104271"/>
                </a:lnTo>
                <a:lnTo>
                  <a:pt x="0" y="436141"/>
                </a:lnTo>
                <a:lnTo>
                  <a:pt x="171" y="450894"/>
                </a:lnTo>
                <a:lnTo>
                  <a:pt x="4106" y="498142"/>
                </a:lnTo>
                <a:lnTo>
                  <a:pt x="21696" y="541770"/>
                </a:lnTo>
                <a:lnTo>
                  <a:pt x="49560" y="568756"/>
                </a:lnTo>
                <a:lnTo>
                  <a:pt x="93581" y="585522"/>
                </a:lnTo>
                <a:lnTo>
                  <a:pt x="142002" y="588858"/>
                </a:lnTo>
                <a:lnTo>
                  <a:pt x="157519" y="588971"/>
                </a:lnTo>
                <a:lnTo>
                  <a:pt x="1377593" y="588946"/>
                </a:lnTo>
                <a:lnTo>
                  <a:pt x="1417722" y="587651"/>
                </a:lnTo>
                <a:lnTo>
                  <a:pt x="1460372" y="579567"/>
                </a:lnTo>
                <a:lnTo>
                  <a:pt x="1493287" y="559134"/>
                </a:lnTo>
                <a:lnTo>
                  <a:pt x="1516879" y="527926"/>
                </a:lnTo>
                <a:lnTo>
                  <a:pt x="1528431" y="484716"/>
                </a:lnTo>
                <a:lnTo>
                  <a:pt x="1530386" y="436141"/>
                </a:lnTo>
                <a:lnTo>
                  <a:pt x="1530395" y="152846"/>
                </a:lnTo>
                <a:lnTo>
                  <a:pt x="1530224" y="138092"/>
                </a:lnTo>
                <a:lnTo>
                  <a:pt x="1526289" y="90844"/>
                </a:lnTo>
                <a:lnTo>
                  <a:pt x="1508706" y="47217"/>
                </a:lnTo>
                <a:lnTo>
                  <a:pt x="1480842" y="20230"/>
                </a:lnTo>
                <a:lnTo>
                  <a:pt x="1436814" y="3464"/>
                </a:lnTo>
                <a:lnTo>
                  <a:pt x="1388395" y="128"/>
                </a:lnTo>
                <a:lnTo>
                  <a:pt x="174990" y="0"/>
                </a:lnTo>
                <a:close/>
              </a:path>
            </a:pathLst>
          </a:custGeom>
          <a:solidFill>
            <a:srgbClr val="FFFFFF"/>
          </a:solidFill>
        </p:spPr>
        <p:txBody>
          <a:bodyPr wrap="square" lIns="0" tIns="0" rIns="0" bIns="0" rtlCol="0">
            <a:spAutoFit/>
          </a:bodyPr>
          <a:lstStyle/>
          <a:p>
            <a:endParaRPr/>
          </a:p>
        </p:txBody>
      </p:sp>
      <p:sp>
        <p:nvSpPr>
          <p:cNvPr id="56" name="object 56"/>
          <p:cNvSpPr txBox="1"/>
          <p:nvPr/>
        </p:nvSpPr>
        <p:spPr>
          <a:xfrm>
            <a:off x="12866489" y="9104067"/>
            <a:ext cx="938530"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hash6</a:t>
            </a:r>
            <a:endParaRPr sz="2600">
              <a:latin typeface="Arial" panose="020B0604020202020204"/>
              <a:cs typeface="Arial" panose="020B0604020202020204"/>
            </a:endParaRPr>
          </a:p>
        </p:txBody>
      </p:sp>
      <p:sp>
        <p:nvSpPr>
          <p:cNvPr id="57" name="object 57"/>
          <p:cNvSpPr/>
          <p:nvPr/>
        </p:nvSpPr>
        <p:spPr>
          <a:xfrm>
            <a:off x="4531178" y="9870149"/>
            <a:ext cx="1865467" cy="588971"/>
          </a:xfrm>
          <a:custGeom>
            <a:avLst/>
            <a:gdLst/>
            <a:ahLst/>
            <a:cxnLst/>
            <a:rect l="l" t="t" r="r" b="b"/>
            <a:pathLst>
              <a:path w="1865467" h="588971">
                <a:moveTo>
                  <a:pt x="174990" y="0"/>
                </a:moveTo>
                <a:lnTo>
                  <a:pt x="124776" y="611"/>
                </a:lnTo>
                <a:lnTo>
                  <a:pt x="80429" y="6428"/>
                </a:lnTo>
                <a:lnTo>
                  <a:pt x="37114" y="29853"/>
                </a:lnTo>
                <a:lnTo>
                  <a:pt x="13519" y="61060"/>
                </a:lnTo>
                <a:lnTo>
                  <a:pt x="1964" y="104271"/>
                </a:lnTo>
                <a:lnTo>
                  <a:pt x="0" y="436140"/>
                </a:lnTo>
                <a:lnTo>
                  <a:pt x="171" y="450894"/>
                </a:lnTo>
                <a:lnTo>
                  <a:pt x="4106" y="498142"/>
                </a:lnTo>
                <a:lnTo>
                  <a:pt x="21694" y="541769"/>
                </a:lnTo>
                <a:lnTo>
                  <a:pt x="49558" y="568756"/>
                </a:lnTo>
                <a:lnTo>
                  <a:pt x="93582" y="585522"/>
                </a:lnTo>
                <a:lnTo>
                  <a:pt x="142002" y="588858"/>
                </a:lnTo>
                <a:lnTo>
                  <a:pt x="157519" y="588971"/>
                </a:lnTo>
                <a:lnTo>
                  <a:pt x="1712660" y="588946"/>
                </a:lnTo>
                <a:lnTo>
                  <a:pt x="1752790" y="587651"/>
                </a:lnTo>
                <a:lnTo>
                  <a:pt x="1795440" y="579566"/>
                </a:lnTo>
                <a:lnTo>
                  <a:pt x="1828352" y="559133"/>
                </a:lnTo>
                <a:lnTo>
                  <a:pt x="1851947" y="527925"/>
                </a:lnTo>
                <a:lnTo>
                  <a:pt x="1863502" y="484715"/>
                </a:lnTo>
                <a:lnTo>
                  <a:pt x="1865457" y="436140"/>
                </a:lnTo>
                <a:lnTo>
                  <a:pt x="1865467" y="152846"/>
                </a:lnTo>
                <a:lnTo>
                  <a:pt x="1865296" y="138092"/>
                </a:lnTo>
                <a:lnTo>
                  <a:pt x="1861360" y="90844"/>
                </a:lnTo>
                <a:lnTo>
                  <a:pt x="1843772" y="47217"/>
                </a:lnTo>
                <a:lnTo>
                  <a:pt x="1815908" y="20230"/>
                </a:lnTo>
                <a:lnTo>
                  <a:pt x="1771884" y="3464"/>
                </a:lnTo>
                <a:lnTo>
                  <a:pt x="1723464" y="128"/>
                </a:lnTo>
                <a:lnTo>
                  <a:pt x="174990" y="0"/>
                </a:lnTo>
                <a:close/>
              </a:path>
            </a:pathLst>
          </a:custGeom>
          <a:solidFill>
            <a:srgbClr val="FFFFFF"/>
          </a:solidFill>
        </p:spPr>
        <p:txBody>
          <a:bodyPr wrap="square" lIns="0" tIns="0" rIns="0" bIns="0" rtlCol="0">
            <a:spAutoFit/>
          </a:bodyPr>
          <a:lstStyle/>
          <a:p>
            <a:endParaRPr/>
          </a:p>
        </p:txBody>
      </p:sp>
      <p:sp>
        <p:nvSpPr>
          <p:cNvPr id="58" name="object 58"/>
          <p:cNvSpPr txBox="1"/>
          <p:nvPr/>
        </p:nvSpPr>
        <p:spPr>
          <a:xfrm>
            <a:off x="5023796" y="9952209"/>
            <a:ext cx="882015" cy="420370"/>
          </a:xfrm>
          <a:prstGeom prst="rect">
            <a:avLst/>
          </a:prstGeom>
        </p:spPr>
        <p:txBody>
          <a:bodyPr vert="horz" wrap="square" lIns="0" tIns="0" rIns="0" bIns="0" rtlCol="0">
            <a:spAutoFit/>
          </a:bodyPr>
          <a:lstStyle/>
          <a:p>
            <a:pPr marL="12700">
              <a:lnSpc>
                <a:spcPct val="100000"/>
              </a:lnSpc>
            </a:pPr>
            <a:r>
              <a:rPr sz="2600" spc="-860" dirty="0">
                <a:solidFill>
                  <a:srgbClr val="55719E"/>
                </a:solidFill>
                <a:latin typeface="Microsoft JhengHei UI" panose="020B0604030504040204" charset="-120"/>
                <a:cs typeface="Microsoft JhengHei UI" panose="020B0604030504040204" charset="-120"/>
              </a:rPr>
              <a:t>交易易</a:t>
            </a:r>
            <a:r>
              <a:rPr sz="2600" spc="10" dirty="0">
                <a:solidFill>
                  <a:srgbClr val="55719E"/>
                </a:solidFill>
                <a:latin typeface="Arial" panose="020B0604020202020204"/>
                <a:cs typeface="Arial" panose="020B0604020202020204"/>
              </a:rPr>
              <a:t>1</a:t>
            </a:r>
            <a:endParaRPr sz="2600">
              <a:latin typeface="Arial" panose="020B0604020202020204"/>
              <a:cs typeface="Arial" panose="020B0604020202020204"/>
            </a:endParaRPr>
          </a:p>
        </p:txBody>
      </p:sp>
      <p:sp>
        <p:nvSpPr>
          <p:cNvPr id="59" name="object 59"/>
          <p:cNvSpPr/>
          <p:nvPr/>
        </p:nvSpPr>
        <p:spPr>
          <a:xfrm>
            <a:off x="9119317" y="9870149"/>
            <a:ext cx="1865470" cy="588971"/>
          </a:xfrm>
          <a:custGeom>
            <a:avLst/>
            <a:gdLst/>
            <a:ahLst/>
            <a:cxnLst/>
            <a:rect l="l" t="t" r="r" b="b"/>
            <a:pathLst>
              <a:path w="1865470" h="588971">
                <a:moveTo>
                  <a:pt x="174990" y="0"/>
                </a:moveTo>
                <a:lnTo>
                  <a:pt x="124776" y="611"/>
                </a:lnTo>
                <a:lnTo>
                  <a:pt x="80429" y="6428"/>
                </a:lnTo>
                <a:lnTo>
                  <a:pt x="37113" y="29853"/>
                </a:lnTo>
                <a:lnTo>
                  <a:pt x="13519" y="61060"/>
                </a:lnTo>
                <a:lnTo>
                  <a:pt x="1964" y="104271"/>
                </a:lnTo>
                <a:lnTo>
                  <a:pt x="0" y="436140"/>
                </a:lnTo>
                <a:lnTo>
                  <a:pt x="171" y="450894"/>
                </a:lnTo>
                <a:lnTo>
                  <a:pt x="4106" y="498142"/>
                </a:lnTo>
                <a:lnTo>
                  <a:pt x="21694" y="541769"/>
                </a:lnTo>
                <a:lnTo>
                  <a:pt x="49557" y="568756"/>
                </a:lnTo>
                <a:lnTo>
                  <a:pt x="93582" y="585522"/>
                </a:lnTo>
                <a:lnTo>
                  <a:pt x="142002" y="588858"/>
                </a:lnTo>
                <a:lnTo>
                  <a:pt x="157519" y="588971"/>
                </a:lnTo>
                <a:lnTo>
                  <a:pt x="1712658" y="588946"/>
                </a:lnTo>
                <a:lnTo>
                  <a:pt x="1752786" y="587651"/>
                </a:lnTo>
                <a:lnTo>
                  <a:pt x="1795437" y="579566"/>
                </a:lnTo>
                <a:lnTo>
                  <a:pt x="1828352" y="559134"/>
                </a:lnTo>
                <a:lnTo>
                  <a:pt x="1851944" y="527925"/>
                </a:lnTo>
                <a:lnTo>
                  <a:pt x="1863504" y="484715"/>
                </a:lnTo>
                <a:lnTo>
                  <a:pt x="1865460" y="436140"/>
                </a:lnTo>
                <a:lnTo>
                  <a:pt x="1865470" y="152852"/>
                </a:lnTo>
                <a:lnTo>
                  <a:pt x="1865299" y="138097"/>
                </a:lnTo>
                <a:lnTo>
                  <a:pt x="1861361" y="90848"/>
                </a:lnTo>
                <a:lnTo>
                  <a:pt x="1843773" y="47221"/>
                </a:lnTo>
                <a:lnTo>
                  <a:pt x="1815911" y="20232"/>
                </a:lnTo>
                <a:lnTo>
                  <a:pt x="1771884" y="3465"/>
                </a:lnTo>
                <a:lnTo>
                  <a:pt x="1723466" y="128"/>
                </a:lnTo>
                <a:lnTo>
                  <a:pt x="174990" y="0"/>
                </a:lnTo>
                <a:close/>
              </a:path>
            </a:pathLst>
          </a:custGeom>
          <a:solidFill>
            <a:srgbClr val="FFFFFF"/>
          </a:solidFill>
        </p:spPr>
        <p:txBody>
          <a:bodyPr wrap="square" lIns="0" tIns="0" rIns="0" bIns="0" rtlCol="0">
            <a:spAutoFit/>
          </a:bodyPr>
          <a:lstStyle/>
          <a:p>
            <a:endParaRPr/>
          </a:p>
        </p:txBody>
      </p:sp>
      <p:sp>
        <p:nvSpPr>
          <p:cNvPr id="60" name="object 60"/>
          <p:cNvSpPr txBox="1"/>
          <p:nvPr/>
        </p:nvSpPr>
        <p:spPr>
          <a:xfrm>
            <a:off x="9610043" y="9952209"/>
            <a:ext cx="882015" cy="420370"/>
          </a:xfrm>
          <a:prstGeom prst="rect">
            <a:avLst/>
          </a:prstGeom>
        </p:spPr>
        <p:txBody>
          <a:bodyPr vert="horz" wrap="square" lIns="0" tIns="0" rIns="0" bIns="0" rtlCol="0">
            <a:spAutoFit/>
          </a:bodyPr>
          <a:lstStyle/>
          <a:p>
            <a:pPr marL="12700">
              <a:lnSpc>
                <a:spcPct val="100000"/>
              </a:lnSpc>
            </a:pPr>
            <a:r>
              <a:rPr sz="2600" spc="-860" dirty="0">
                <a:solidFill>
                  <a:srgbClr val="55719E"/>
                </a:solidFill>
                <a:latin typeface="Microsoft JhengHei UI" panose="020B0604030504040204" charset="-120"/>
                <a:cs typeface="Microsoft JhengHei UI" panose="020B0604030504040204" charset="-120"/>
              </a:rPr>
              <a:t>交易易</a:t>
            </a:r>
            <a:r>
              <a:rPr sz="2600" spc="10" dirty="0">
                <a:solidFill>
                  <a:srgbClr val="55719E"/>
                </a:solidFill>
                <a:latin typeface="Arial" panose="020B0604020202020204"/>
                <a:cs typeface="Arial" panose="020B0604020202020204"/>
              </a:rPr>
              <a:t>3</a:t>
            </a:r>
            <a:endParaRPr sz="2600">
              <a:latin typeface="Arial" panose="020B0604020202020204"/>
              <a:cs typeface="Arial" panose="020B0604020202020204"/>
            </a:endParaRPr>
          </a:p>
        </p:txBody>
      </p:sp>
      <p:sp>
        <p:nvSpPr>
          <p:cNvPr id="61" name="object 61"/>
          <p:cNvSpPr/>
          <p:nvPr/>
        </p:nvSpPr>
        <p:spPr>
          <a:xfrm>
            <a:off x="13789851" y="9870149"/>
            <a:ext cx="1865464" cy="588971"/>
          </a:xfrm>
          <a:custGeom>
            <a:avLst/>
            <a:gdLst/>
            <a:ahLst/>
            <a:cxnLst/>
            <a:rect l="l" t="t" r="r" b="b"/>
            <a:pathLst>
              <a:path w="1865464" h="588971">
                <a:moveTo>
                  <a:pt x="174990" y="0"/>
                </a:moveTo>
                <a:lnTo>
                  <a:pt x="124778" y="611"/>
                </a:lnTo>
                <a:lnTo>
                  <a:pt x="80427" y="6427"/>
                </a:lnTo>
                <a:lnTo>
                  <a:pt x="37116" y="29852"/>
                </a:lnTo>
                <a:lnTo>
                  <a:pt x="13520" y="61060"/>
                </a:lnTo>
                <a:lnTo>
                  <a:pt x="1964" y="104271"/>
                </a:lnTo>
                <a:lnTo>
                  <a:pt x="0" y="436141"/>
                </a:lnTo>
                <a:lnTo>
                  <a:pt x="171" y="450894"/>
                </a:lnTo>
                <a:lnTo>
                  <a:pt x="4106" y="498142"/>
                </a:lnTo>
                <a:lnTo>
                  <a:pt x="21696" y="541770"/>
                </a:lnTo>
                <a:lnTo>
                  <a:pt x="49559" y="568756"/>
                </a:lnTo>
                <a:lnTo>
                  <a:pt x="93583" y="585523"/>
                </a:lnTo>
                <a:lnTo>
                  <a:pt x="142005" y="588858"/>
                </a:lnTo>
                <a:lnTo>
                  <a:pt x="157521" y="588971"/>
                </a:lnTo>
                <a:lnTo>
                  <a:pt x="1712660" y="588946"/>
                </a:lnTo>
                <a:lnTo>
                  <a:pt x="1752790" y="587651"/>
                </a:lnTo>
                <a:lnTo>
                  <a:pt x="1795440" y="579567"/>
                </a:lnTo>
                <a:lnTo>
                  <a:pt x="1828351" y="559134"/>
                </a:lnTo>
                <a:lnTo>
                  <a:pt x="1851947" y="527926"/>
                </a:lnTo>
                <a:lnTo>
                  <a:pt x="1863500" y="484715"/>
                </a:lnTo>
                <a:lnTo>
                  <a:pt x="1865454" y="436141"/>
                </a:lnTo>
                <a:lnTo>
                  <a:pt x="1865464" y="152846"/>
                </a:lnTo>
                <a:lnTo>
                  <a:pt x="1865293" y="138092"/>
                </a:lnTo>
                <a:lnTo>
                  <a:pt x="1861357" y="90844"/>
                </a:lnTo>
                <a:lnTo>
                  <a:pt x="1843772" y="47216"/>
                </a:lnTo>
                <a:lnTo>
                  <a:pt x="1815906" y="20230"/>
                </a:lnTo>
                <a:lnTo>
                  <a:pt x="1771882" y="3464"/>
                </a:lnTo>
                <a:lnTo>
                  <a:pt x="1723463" y="128"/>
                </a:lnTo>
                <a:lnTo>
                  <a:pt x="174990" y="0"/>
                </a:lnTo>
                <a:close/>
              </a:path>
            </a:pathLst>
          </a:custGeom>
          <a:solidFill>
            <a:srgbClr val="FFFFFF"/>
          </a:solidFill>
        </p:spPr>
        <p:txBody>
          <a:bodyPr wrap="square" lIns="0" tIns="0" rIns="0" bIns="0" rtlCol="0">
            <a:spAutoFit/>
          </a:bodyPr>
          <a:lstStyle/>
          <a:p>
            <a:endParaRPr/>
          </a:p>
        </p:txBody>
      </p:sp>
      <p:sp>
        <p:nvSpPr>
          <p:cNvPr id="62" name="object 62"/>
          <p:cNvSpPr txBox="1"/>
          <p:nvPr/>
        </p:nvSpPr>
        <p:spPr>
          <a:xfrm>
            <a:off x="14573243" y="9952209"/>
            <a:ext cx="304800" cy="420370"/>
          </a:xfrm>
          <a:prstGeom prst="rect">
            <a:avLst/>
          </a:prstGeom>
        </p:spPr>
        <p:txBody>
          <a:bodyPr vert="horz" wrap="square" lIns="0" tIns="0" rIns="0" bIns="0" rtlCol="0">
            <a:spAutoFit/>
          </a:bodyPr>
          <a:lstStyle/>
          <a:p>
            <a:pPr marL="12700">
              <a:lnSpc>
                <a:spcPct val="100000"/>
              </a:lnSpc>
            </a:pPr>
            <a:r>
              <a:rPr sz="2600" spc="-140" dirty="0">
                <a:solidFill>
                  <a:srgbClr val="55719E"/>
                </a:solidFill>
                <a:latin typeface="Arial" panose="020B0604020202020204"/>
                <a:cs typeface="Arial" panose="020B0604020202020204"/>
              </a:rPr>
              <a:t>···</a:t>
            </a:r>
            <a:endParaRPr sz="2600">
              <a:latin typeface="Arial" panose="020B0604020202020204"/>
              <a:cs typeface="Arial" panose="020B0604020202020204"/>
            </a:endParaRPr>
          </a:p>
        </p:txBody>
      </p:sp>
      <p:sp>
        <p:nvSpPr>
          <p:cNvPr id="63" name="object 63"/>
          <p:cNvSpPr/>
          <p:nvPr/>
        </p:nvSpPr>
        <p:spPr>
          <a:xfrm>
            <a:off x="11454581" y="9870149"/>
            <a:ext cx="1865464" cy="588971"/>
          </a:xfrm>
          <a:custGeom>
            <a:avLst/>
            <a:gdLst/>
            <a:ahLst/>
            <a:cxnLst/>
            <a:rect l="l" t="t" r="r" b="b"/>
            <a:pathLst>
              <a:path w="1865464" h="588971">
                <a:moveTo>
                  <a:pt x="174990" y="0"/>
                </a:moveTo>
                <a:lnTo>
                  <a:pt x="124779" y="611"/>
                </a:lnTo>
                <a:lnTo>
                  <a:pt x="80429" y="6429"/>
                </a:lnTo>
                <a:lnTo>
                  <a:pt x="37114" y="29855"/>
                </a:lnTo>
                <a:lnTo>
                  <a:pt x="13519" y="61061"/>
                </a:lnTo>
                <a:lnTo>
                  <a:pt x="1964" y="104271"/>
                </a:lnTo>
                <a:lnTo>
                  <a:pt x="0" y="436140"/>
                </a:lnTo>
                <a:lnTo>
                  <a:pt x="171" y="450894"/>
                </a:lnTo>
                <a:lnTo>
                  <a:pt x="4106" y="498142"/>
                </a:lnTo>
                <a:lnTo>
                  <a:pt x="21696" y="541770"/>
                </a:lnTo>
                <a:lnTo>
                  <a:pt x="49560" y="568755"/>
                </a:lnTo>
                <a:lnTo>
                  <a:pt x="93581" y="585521"/>
                </a:lnTo>
                <a:lnTo>
                  <a:pt x="142002" y="588858"/>
                </a:lnTo>
                <a:lnTo>
                  <a:pt x="157519" y="588971"/>
                </a:lnTo>
                <a:lnTo>
                  <a:pt x="1712661" y="588946"/>
                </a:lnTo>
                <a:lnTo>
                  <a:pt x="1752790" y="587651"/>
                </a:lnTo>
                <a:lnTo>
                  <a:pt x="1795440" y="579567"/>
                </a:lnTo>
                <a:lnTo>
                  <a:pt x="1828356" y="559134"/>
                </a:lnTo>
                <a:lnTo>
                  <a:pt x="1851947" y="527926"/>
                </a:lnTo>
                <a:lnTo>
                  <a:pt x="1863500" y="484715"/>
                </a:lnTo>
                <a:lnTo>
                  <a:pt x="1865454" y="436140"/>
                </a:lnTo>
                <a:lnTo>
                  <a:pt x="1865464" y="152846"/>
                </a:lnTo>
                <a:lnTo>
                  <a:pt x="1865293" y="138092"/>
                </a:lnTo>
                <a:lnTo>
                  <a:pt x="1861357" y="90844"/>
                </a:lnTo>
                <a:lnTo>
                  <a:pt x="1843774" y="47216"/>
                </a:lnTo>
                <a:lnTo>
                  <a:pt x="1815911" y="20230"/>
                </a:lnTo>
                <a:lnTo>
                  <a:pt x="1771882" y="3464"/>
                </a:lnTo>
                <a:lnTo>
                  <a:pt x="1723463" y="128"/>
                </a:lnTo>
                <a:lnTo>
                  <a:pt x="174990" y="0"/>
                </a:lnTo>
                <a:close/>
              </a:path>
            </a:pathLst>
          </a:custGeom>
          <a:solidFill>
            <a:srgbClr val="FFFFFF"/>
          </a:solidFill>
        </p:spPr>
        <p:txBody>
          <a:bodyPr wrap="square" lIns="0" tIns="0" rIns="0" bIns="0" rtlCol="0">
            <a:spAutoFit/>
          </a:bodyPr>
          <a:lstStyle/>
          <a:p>
            <a:endParaRPr/>
          </a:p>
        </p:txBody>
      </p:sp>
      <p:sp>
        <p:nvSpPr>
          <p:cNvPr id="64" name="object 64"/>
          <p:cNvSpPr txBox="1"/>
          <p:nvPr/>
        </p:nvSpPr>
        <p:spPr>
          <a:xfrm>
            <a:off x="11945051" y="9952209"/>
            <a:ext cx="882015" cy="420370"/>
          </a:xfrm>
          <a:prstGeom prst="rect">
            <a:avLst/>
          </a:prstGeom>
        </p:spPr>
        <p:txBody>
          <a:bodyPr vert="horz" wrap="square" lIns="0" tIns="0" rIns="0" bIns="0" rtlCol="0">
            <a:spAutoFit/>
          </a:bodyPr>
          <a:lstStyle/>
          <a:p>
            <a:pPr marL="12700">
              <a:lnSpc>
                <a:spcPct val="100000"/>
              </a:lnSpc>
            </a:pPr>
            <a:r>
              <a:rPr sz="2600" spc="-860" dirty="0">
                <a:solidFill>
                  <a:srgbClr val="55719E"/>
                </a:solidFill>
                <a:latin typeface="Microsoft JhengHei UI" panose="020B0604030504040204" charset="-120"/>
                <a:cs typeface="Microsoft JhengHei UI" panose="020B0604030504040204" charset="-120"/>
              </a:rPr>
              <a:t>交易易</a:t>
            </a:r>
            <a:r>
              <a:rPr sz="2600" spc="10" dirty="0">
                <a:solidFill>
                  <a:srgbClr val="55719E"/>
                </a:solidFill>
                <a:latin typeface="Arial" panose="020B0604020202020204"/>
                <a:cs typeface="Arial" panose="020B0604020202020204"/>
              </a:rPr>
              <a:t>4</a:t>
            </a:r>
            <a:endParaRPr sz="2600">
              <a:latin typeface="Arial" panose="020B0604020202020204"/>
              <a:cs typeface="Arial" panose="020B0604020202020204"/>
            </a:endParaRPr>
          </a:p>
        </p:txBody>
      </p:sp>
      <p:sp>
        <p:nvSpPr>
          <p:cNvPr id="65" name="object 65"/>
          <p:cNvSpPr/>
          <p:nvPr/>
        </p:nvSpPr>
        <p:spPr>
          <a:xfrm>
            <a:off x="6888941" y="9870149"/>
            <a:ext cx="1865467" cy="588971"/>
          </a:xfrm>
          <a:custGeom>
            <a:avLst/>
            <a:gdLst/>
            <a:ahLst/>
            <a:cxnLst/>
            <a:rect l="l" t="t" r="r" b="b"/>
            <a:pathLst>
              <a:path w="1865467" h="588971">
                <a:moveTo>
                  <a:pt x="174990" y="0"/>
                </a:moveTo>
                <a:lnTo>
                  <a:pt x="124776" y="611"/>
                </a:lnTo>
                <a:lnTo>
                  <a:pt x="80429" y="6428"/>
                </a:lnTo>
                <a:lnTo>
                  <a:pt x="37114" y="29852"/>
                </a:lnTo>
                <a:lnTo>
                  <a:pt x="13520" y="61060"/>
                </a:lnTo>
                <a:lnTo>
                  <a:pt x="1964" y="104271"/>
                </a:lnTo>
                <a:lnTo>
                  <a:pt x="0" y="436139"/>
                </a:lnTo>
                <a:lnTo>
                  <a:pt x="171" y="450893"/>
                </a:lnTo>
                <a:lnTo>
                  <a:pt x="4107" y="498141"/>
                </a:lnTo>
                <a:lnTo>
                  <a:pt x="21694" y="541769"/>
                </a:lnTo>
                <a:lnTo>
                  <a:pt x="49557" y="568756"/>
                </a:lnTo>
                <a:lnTo>
                  <a:pt x="93582" y="585522"/>
                </a:lnTo>
                <a:lnTo>
                  <a:pt x="142002" y="588858"/>
                </a:lnTo>
                <a:lnTo>
                  <a:pt x="157519" y="588971"/>
                </a:lnTo>
                <a:lnTo>
                  <a:pt x="1712661" y="588946"/>
                </a:lnTo>
                <a:lnTo>
                  <a:pt x="1752790" y="587651"/>
                </a:lnTo>
                <a:lnTo>
                  <a:pt x="1795441" y="579566"/>
                </a:lnTo>
                <a:lnTo>
                  <a:pt x="1828352" y="559134"/>
                </a:lnTo>
                <a:lnTo>
                  <a:pt x="1851947" y="527925"/>
                </a:lnTo>
                <a:lnTo>
                  <a:pt x="1863502" y="484715"/>
                </a:lnTo>
                <a:lnTo>
                  <a:pt x="1865457" y="436139"/>
                </a:lnTo>
                <a:lnTo>
                  <a:pt x="1865467" y="152846"/>
                </a:lnTo>
                <a:lnTo>
                  <a:pt x="1865296" y="138092"/>
                </a:lnTo>
                <a:lnTo>
                  <a:pt x="1861360" y="90844"/>
                </a:lnTo>
                <a:lnTo>
                  <a:pt x="1843772" y="47217"/>
                </a:lnTo>
                <a:lnTo>
                  <a:pt x="1815908" y="20230"/>
                </a:lnTo>
                <a:lnTo>
                  <a:pt x="1771883" y="3464"/>
                </a:lnTo>
                <a:lnTo>
                  <a:pt x="1723464" y="128"/>
                </a:lnTo>
                <a:lnTo>
                  <a:pt x="174990" y="0"/>
                </a:lnTo>
                <a:close/>
              </a:path>
            </a:pathLst>
          </a:custGeom>
          <a:solidFill>
            <a:srgbClr val="FFFFFF"/>
          </a:solidFill>
        </p:spPr>
        <p:txBody>
          <a:bodyPr wrap="square" lIns="0" tIns="0" rIns="0" bIns="0" rtlCol="0">
            <a:spAutoFit/>
          </a:bodyPr>
          <a:lstStyle/>
          <a:p>
            <a:endParaRPr/>
          </a:p>
        </p:txBody>
      </p:sp>
      <p:sp>
        <p:nvSpPr>
          <p:cNvPr id="66" name="object 66"/>
          <p:cNvSpPr txBox="1"/>
          <p:nvPr/>
        </p:nvSpPr>
        <p:spPr>
          <a:xfrm>
            <a:off x="7379744" y="9952209"/>
            <a:ext cx="882015" cy="420370"/>
          </a:xfrm>
          <a:prstGeom prst="rect">
            <a:avLst/>
          </a:prstGeom>
        </p:spPr>
        <p:txBody>
          <a:bodyPr vert="horz" wrap="square" lIns="0" tIns="0" rIns="0" bIns="0" rtlCol="0">
            <a:spAutoFit/>
          </a:bodyPr>
          <a:lstStyle/>
          <a:p>
            <a:pPr marL="12700">
              <a:lnSpc>
                <a:spcPct val="100000"/>
              </a:lnSpc>
            </a:pPr>
            <a:r>
              <a:rPr sz="2600" spc="-860" dirty="0">
                <a:solidFill>
                  <a:srgbClr val="55719E"/>
                </a:solidFill>
                <a:latin typeface="Microsoft JhengHei UI" panose="020B0604030504040204" charset="-120"/>
                <a:cs typeface="Microsoft JhengHei UI" panose="020B0604030504040204" charset="-120"/>
              </a:rPr>
              <a:t>交易易</a:t>
            </a:r>
            <a:r>
              <a:rPr sz="2600" spc="10" dirty="0">
                <a:solidFill>
                  <a:srgbClr val="55719E"/>
                </a:solidFill>
                <a:latin typeface="Arial" panose="020B0604020202020204"/>
                <a:cs typeface="Arial" panose="020B0604020202020204"/>
              </a:rPr>
              <a:t>2</a:t>
            </a:r>
            <a:endParaRPr sz="2600">
              <a:latin typeface="Arial" panose="020B0604020202020204"/>
              <a:cs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83706" y="3905640"/>
            <a:ext cx="16020454" cy="5005083"/>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a:spLocks noGrp="1"/>
          </p:cNvSpPr>
          <p:nvPr>
            <p:ph type="title"/>
          </p:nvPr>
        </p:nvSpPr>
        <p:spPr>
          <a:xfrm>
            <a:off x="646965" y="33317"/>
            <a:ext cx="18810168" cy="1184910"/>
          </a:xfrm>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625" dirty="0">
                <a:solidFill>
                  <a:srgbClr val="55719E"/>
                </a:solidFill>
                <a:latin typeface="Microsoft JhengHei UI" panose="020B0604030504040204" charset="-120"/>
                <a:cs typeface="Microsoft JhengHei UI" panose="020B0604030504040204" charset="-120"/>
              </a:rPr>
              <a:t>应用层</a:t>
            </a:r>
            <a:endParaRPr sz="2600">
              <a:latin typeface="Microsoft JhengHei UI" panose="020B0604030504040204" charset="-120"/>
              <a:cs typeface="Microsoft JhengHei UI" panose="020B0604030504040204" charset="-120"/>
            </a:endParaRPr>
          </a:p>
        </p:txBody>
      </p:sp>
      <p:sp>
        <p:nvSpPr>
          <p:cNvPr id="4" name="object 4"/>
          <p:cNvSpPr txBox="1"/>
          <p:nvPr/>
        </p:nvSpPr>
        <p:spPr>
          <a:xfrm>
            <a:off x="1913942" y="1197332"/>
            <a:ext cx="466344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application layer</a:t>
            </a:r>
            <a:endParaRPr sz="1950">
              <a:latin typeface="Arial" panose="020B0604020202020204"/>
              <a:cs typeface="Arial" panose="020B0604020202020204"/>
            </a:endParaRPr>
          </a:p>
        </p:txBody>
      </p:sp>
      <p:sp>
        <p:nvSpPr>
          <p:cNvPr id="5" name="object 5"/>
          <p:cNvSpPr txBox="1"/>
          <p:nvPr/>
        </p:nvSpPr>
        <p:spPr>
          <a:xfrm>
            <a:off x="5557811" y="2507409"/>
            <a:ext cx="9072245" cy="407670"/>
          </a:xfrm>
          <a:prstGeom prst="rect">
            <a:avLst/>
          </a:prstGeom>
        </p:spPr>
        <p:txBody>
          <a:bodyPr vert="horz" wrap="square" lIns="0" tIns="0" rIns="0" bIns="0" rtlCol="0">
            <a:spAutoFit/>
          </a:bodyPr>
          <a:lstStyle/>
          <a:p>
            <a:pPr marL="12700">
              <a:lnSpc>
                <a:spcPct val="100000"/>
              </a:lnSpc>
            </a:pPr>
            <a:r>
              <a:rPr sz="2600" spc="-80" dirty="0">
                <a:solidFill>
                  <a:srgbClr val="55719E"/>
                </a:solidFill>
                <a:latin typeface="Microsoft JhengHei UI" panose="020B0604030504040204" charset="-120"/>
                <a:cs typeface="Microsoft JhengHei UI" panose="020B0604030504040204" charset="-120"/>
              </a:rPr>
              <a:t>基于客户端技术实现所有场景可视化以及核⼼心的转账记账功能</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26057" y="4737334"/>
            <a:ext cx="8025443" cy="4206418"/>
          </a:xfrm>
          <a:custGeom>
            <a:avLst/>
            <a:gdLst/>
            <a:ahLst/>
            <a:cxnLst/>
            <a:rect l="l" t="t" r="r" b="b"/>
            <a:pathLst>
              <a:path w="8025443" h="4206418">
                <a:moveTo>
                  <a:pt x="117727" y="0"/>
                </a:moveTo>
                <a:lnTo>
                  <a:pt x="79602" y="626"/>
                </a:lnTo>
                <a:lnTo>
                  <a:pt x="36266" y="11689"/>
                </a:lnTo>
                <a:lnTo>
                  <a:pt x="10235" y="39856"/>
                </a:lnTo>
                <a:lnTo>
                  <a:pt x="248" y="86487"/>
                </a:lnTo>
                <a:lnTo>
                  <a:pt x="0" y="100779"/>
                </a:lnTo>
                <a:lnTo>
                  <a:pt x="36" y="4105646"/>
                </a:lnTo>
                <a:lnTo>
                  <a:pt x="3427" y="4148730"/>
                </a:lnTo>
                <a:lnTo>
                  <a:pt x="28442" y="4188808"/>
                </a:lnTo>
                <a:lnTo>
                  <a:pt x="63337" y="4204157"/>
                </a:lnTo>
                <a:lnTo>
                  <a:pt x="7917709" y="4206418"/>
                </a:lnTo>
                <a:lnTo>
                  <a:pt x="7932877" y="4206279"/>
                </a:lnTo>
                <a:lnTo>
                  <a:pt x="7978092" y="4200181"/>
                </a:lnTo>
                <a:lnTo>
                  <a:pt x="8015203" y="4166569"/>
                </a:lnTo>
                <a:lnTo>
                  <a:pt x="8025195" y="4119938"/>
                </a:lnTo>
                <a:lnTo>
                  <a:pt x="8025443" y="4105646"/>
                </a:lnTo>
                <a:lnTo>
                  <a:pt x="8025407" y="100779"/>
                </a:lnTo>
                <a:lnTo>
                  <a:pt x="8022012" y="57697"/>
                </a:lnTo>
                <a:lnTo>
                  <a:pt x="7997000" y="17618"/>
                </a:lnTo>
                <a:lnTo>
                  <a:pt x="7962103" y="2267"/>
                </a:lnTo>
                <a:lnTo>
                  <a:pt x="117727" y="0"/>
                </a:lnTo>
                <a:close/>
              </a:path>
            </a:pathLst>
          </a:custGeom>
          <a:solidFill>
            <a:srgbClr val="E4F2FF"/>
          </a:solidFill>
        </p:spPr>
        <p:txBody>
          <a:bodyPr wrap="square" lIns="0" tIns="0" rIns="0" bIns="0" rtlCol="0">
            <a:spAutoFit/>
          </a:bodyPr>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合约层</a:t>
            </a:r>
            <a:endParaRPr sz="2600">
              <a:latin typeface="Microsoft JhengHei UI" panose="020B0604030504040204" charset="-120"/>
              <a:cs typeface="Microsoft JhengHei UI" panose="020B0604030504040204" charset="-120"/>
            </a:endParaRPr>
          </a:p>
        </p:txBody>
      </p:sp>
      <p:sp>
        <p:nvSpPr>
          <p:cNvPr id="4" name="object 4"/>
          <p:cNvSpPr txBox="1"/>
          <p:nvPr/>
        </p:nvSpPr>
        <p:spPr>
          <a:xfrm>
            <a:off x="1913942" y="1197332"/>
            <a:ext cx="4355465"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contract layer</a:t>
            </a:r>
            <a:endParaRPr sz="1950">
              <a:latin typeface="Arial" panose="020B0604020202020204"/>
              <a:cs typeface="Arial" panose="020B0604020202020204"/>
            </a:endParaRPr>
          </a:p>
        </p:txBody>
      </p:sp>
      <p:sp>
        <p:nvSpPr>
          <p:cNvPr id="5" name="object 5"/>
          <p:cNvSpPr/>
          <p:nvPr/>
        </p:nvSpPr>
        <p:spPr>
          <a:xfrm>
            <a:off x="2266469" y="3494165"/>
            <a:ext cx="3186485" cy="891575"/>
          </a:xfrm>
          <a:custGeom>
            <a:avLst/>
            <a:gdLst/>
            <a:ahLst/>
            <a:cxnLst/>
            <a:rect l="l" t="t" r="r" b="b"/>
            <a:pathLst>
              <a:path w="3186485" h="891575">
                <a:moveTo>
                  <a:pt x="174990" y="0"/>
                </a:moveTo>
                <a:lnTo>
                  <a:pt x="124776" y="611"/>
                </a:lnTo>
                <a:lnTo>
                  <a:pt x="80428" y="6428"/>
                </a:lnTo>
                <a:lnTo>
                  <a:pt x="37113" y="29853"/>
                </a:lnTo>
                <a:lnTo>
                  <a:pt x="13519" y="61061"/>
                </a:lnTo>
                <a:lnTo>
                  <a:pt x="1964" y="104271"/>
                </a:lnTo>
                <a:lnTo>
                  <a:pt x="0" y="738744"/>
                </a:lnTo>
                <a:lnTo>
                  <a:pt x="171" y="753498"/>
                </a:lnTo>
                <a:lnTo>
                  <a:pt x="4107" y="800746"/>
                </a:lnTo>
                <a:lnTo>
                  <a:pt x="21694" y="844373"/>
                </a:lnTo>
                <a:lnTo>
                  <a:pt x="49558" y="871360"/>
                </a:lnTo>
                <a:lnTo>
                  <a:pt x="93582" y="888126"/>
                </a:lnTo>
                <a:lnTo>
                  <a:pt x="142002" y="891463"/>
                </a:lnTo>
                <a:lnTo>
                  <a:pt x="157519" y="891575"/>
                </a:lnTo>
                <a:lnTo>
                  <a:pt x="3033679" y="891551"/>
                </a:lnTo>
                <a:lnTo>
                  <a:pt x="3073808" y="890255"/>
                </a:lnTo>
                <a:lnTo>
                  <a:pt x="3116459" y="882170"/>
                </a:lnTo>
                <a:lnTo>
                  <a:pt x="3149371" y="861738"/>
                </a:lnTo>
                <a:lnTo>
                  <a:pt x="3172965" y="830529"/>
                </a:lnTo>
                <a:lnTo>
                  <a:pt x="3184521" y="787320"/>
                </a:lnTo>
                <a:lnTo>
                  <a:pt x="3186476" y="738744"/>
                </a:lnTo>
                <a:lnTo>
                  <a:pt x="3186485" y="152847"/>
                </a:lnTo>
                <a:lnTo>
                  <a:pt x="3186314" y="138093"/>
                </a:lnTo>
                <a:lnTo>
                  <a:pt x="3182378" y="90845"/>
                </a:lnTo>
                <a:lnTo>
                  <a:pt x="3164790" y="47218"/>
                </a:lnTo>
                <a:lnTo>
                  <a:pt x="3136927" y="20231"/>
                </a:lnTo>
                <a:lnTo>
                  <a:pt x="3092902" y="3464"/>
                </a:lnTo>
                <a:lnTo>
                  <a:pt x="3044483" y="128"/>
                </a:lnTo>
                <a:lnTo>
                  <a:pt x="174990" y="0"/>
                </a:lnTo>
                <a:close/>
              </a:path>
            </a:pathLst>
          </a:custGeom>
          <a:solidFill>
            <a:srgbClr val="55719E"/>
          </a:solidFill>
        </p:spPr>
        <p:txBody>
          <a:bodyPr wrap="square" lIns="0" tIns="0" rIns="0" bIns="0" rtlCol="0">
            <a:spAutoFit/>
          </a:bodyPr>
          <a:lstStyle/>
          <a:p>
            <a:endParaRPr/>
          </a:p>
        </p:txBody>
      </p:sp>
      <p:sp>
        <p:nvSpPr>
          <p:cNvPr id="6" name="object 6"/>
          <p:cNvSpPr txBox="1"/>
          <p:nvPr/>
        </p:nvSpPr>
        <p:spPr>
          <a:xfrm>
            <a:off x="2845851" y="1940389"/>
            <a:ext cx="13292455" cy="2199640"/>
          </a:xfrm>
          <a:prstGeom prst="rect">
            <a:avLst/>
          </a:prstGeom>
        </p:spPr>
        <p:txBody>
          <a:bodyPr vert="horz" wrap="square" lIns="0" tIns="0" rIns="0" bIns="0" rtlCol="0">
            <a:spAutoFit/>
          </a:bodyPr>
          <a:lstStyle/>
          <a:p>
            <a:pPr marL="3896995" marR="6350" indent="-2680970">
              <a:lnSpc>
                <a:spcPct val="119000"/>
              </a:lnSpc>
            </a:pPr>
            <a:r>
              <a:rPr sz="2600" spc="-360" dirty="0">
                <a:solidFill>
                  <a:srgbClr val="55719E"/>
                </a:solidFill>
                <a:latin typeface="Microsoft JhengHei UI" panose="020B0604030504040204" charset="-120"/>
                <a:cs typeface="Microsoft JhengHei UI" panose="020B0604030504040204" charset="-120"/>
              </a:rPr>
              <a:t>智能合约是⼀一个在区块链上，当⼀一定条件被满⾜足的情况下，可以被⾃自动执⾏行行的合约 </a:t>
            </a:r>
            <a:r>
              <a:rPr sz="2600" spc="-495" dirty="0">
                <a:solidFill>
                  <a:srgbClr val="55719E"/>
                </a:solidFill>
                <a:latin typeface="Microsoft JhengHei UI" panose="020B0604030504040204" charset="-120"/>
                <a:cs typeface="Microsoft JhengHei UI" panose="020B0604030504040204" charset="-120"/>
              </a:rPr>
              <a:t>优势则是利利⽤用程序算法替代⼈人仲裁和执⾏行行合约</a:t>
            </a:r>
            <a:endParaRPr sz="2600">
              <a:latin typeface="Microsoft JhengHei UI" panose="020B0604030504040204" charset="-120"/>
              <a:cs typeface="Microsoft JhengHei UI" panose="020B0604030504040204" charset="-120"/>
            </a:endParaRPr>
          </a:p>
          <a:p>
            <a:pPr>
              <a:lnSpc>
                <a:spcPts val="1450"/>
              </a:lnSpc>
              <a:spcBef>
                <a:spcPts val="40"/>
              </a:spcBef>
            </a:pPr>
            <a:endParaRPr sz="1450"/>
          </a:p>
          <a:p>
            <a:pPr>
              <a:lnSpc>
                <a:spcPts val="2600"/>
              </a:lnSpc>
            </a:pPr>
            <a:endParaRPr sz="2600"/>
          </a:p>
          <a:p>
            <a:pPr>
              <a:lnSpc>
                <a:spcPts val="2600"/>
              </a:lnSpc>
            </a:pPr>
            <a:endParaRPr sz="2600"/>
          </a:p>
          <a:p>
            <a:pPr marL="12700">
              <a:lnSpc>
                <a:spcPct val="100000"/>
              </a:lnSpc>
            </a:pPr>
            <a:r>
              <a:rPr sz="2600" spc="25" dirty="0">
                <a:solidFill>
                  <a:srgbClr val="FFFFFF"/>
                </a:solidFill>
                <a:latin typeface="Microsoft JhengHei UI" panose="020B0604030504040204" charset="-120"/>
                <a:cs typeface="Microsoft JhengHei UI" panose="020B0604030504040204" charset="-120"/>
              </a:rPr>
              <a:t>智能合约模型</a:t>
            </a:r>
            <a:endParaRPr sz="2600">
              <a:latin typeface="Microsoft JhengHei UI" panose="020B0604030504040204" charset="-120"/>
              <a:cs typeface="Microsoft JhengHei UI" panose="020B0604030504040204" charset="-120"/>
            </a:endParaRPr>
          </a:p>
        </p:txBody>
      </p:sp>
      <p:sp>
        <p:nvSpPr>
          <p:cNvPr id="7" name="object 7"/>
          <p:cNvSpPr/>
          <p:nvPr/>
        </p:nvSpPr>
        <p:spPr>
          <a:xfrm>
            <a:off x="2999307" y="5642033"/>
            <a:ext cx="3323879" cy="0"/>
          </a:xfrm>
          <a:custGeom>
            <a:avLst/>
            <a:gdLst/>
            <a:ahLst/>
            <a:cxnLst/>
            <a:rect l="l" t="t" r="r" b="b"/>
            <a:pathLst>
              <a:path w="3323879">
                <a:moveTo>
                  <a:pt x="0" y="0"/>
                </a:moveTo>
                <a:lnTo>
                  <a:pt x="3308173" y="0"/>
                </a:lnTo>
                <a:lnTo>
                  <a:pt x="3323879" y="0"/>
                </a:lnTo>
              </a:path>
            </a:pathLst>
          </a:custGeom>
          <a:ln w="31412">
            <a:solidFill>
              <a:srgbClr val="44586B"/>
            </a:solidFill>
          </a:ln>
        </p:spPr>
        <p:txBody>
          <a:bodyPr wrap="square" lIns="0" tIns="0" rIns="0" bIns="0" rtlCol="0">
            <a:spAutoFit/>
          </a:bodyPr>
          <a:lstStyle/>
          <a:p>
            <a:endParaRPr/>
          </a:p>
        </p:txBody>
      </p:sp>
      <p:sp>
        <p:nvSpPr>
          <p:cNvPr id="8" name="object 8"/>
          <p:cNvSpPr/>
          <p:nvPr/>
        </p:nvSpPr>
        <p:spPr>
          <a:xfrm>
            <a:off x="6307481" y="5572925"/>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a:endParaRPr/>
          </a:p>
        </p:txBody>
      </p:sp>
      <p:sp>
        <p:nvSpPr>
          <p:cNvPr id="9" name="object 9"/>
          <p:cNvSpPr/>
          <p:nvPr/>
        </p:nvSpPr>
        <p:spPr>
          <a:xfrm>
            <a:off x="6827540" y="5089373"/>
            <a:ext cx="1674294" cy="1674294"/>
          </a:xfrm>
          <a:custGeom>
            <a:avLst/>
            <a:gdLst/>
            <a:ahLst/>
            <a:cxnLst/>
            <a:rect l="l" t="t" r="r" b="b"/>
            <a:pathLst>
              <a:path w="1674294" h="1674294">
                <a:moveTo>
                  <a:pt x="1588340" y="0"/>
                </a:moveTo>
                <a:lnTo>
                  <a:pt x="77561" y="405"/>
                </a:lnTo>
                <a:lnTo>
                  <a:pt x="38122" y="14549"/>
                </a:lnTo>
                <a:lnTo>
                  <a:pt x="10443" y="44887"/>
                </a:lnTo>
                <a:lnTo>
                  <a:pt x="0" y="85954"/>
                </a:lnTo>
                <a:lnTo>
                  <a:pt x="405" y="1596733"/>
                </a:lnTo>
                <a:lnTo>
                  <a:pt x="14549" y="1636171"/>
                </a:lnTo>
                <a:lnTo>
                  <a:pt x="44887" y="1663851"/>
                </a:lnTo>
                <a:lnTo>
                  <a:pt x="85954" y="1674294"/>
                </a:lnTo>
                <a:lnTo>
                  <a:pt x="1596733" y="1673888"/>
                </a:lnTo>
                <a:lnTo>
                  <a:pt x="1636171" y="1659744"/>
                </a:lnTo>
                <a:lnTo>
                  <a:pt x="1663851" y="1629406"/>
                </a:lnTo>
                <a:lnTo>
                  <a:pt x="1674294" y="1588340"/>
                </a:lnTo>
                <a:lnTo>
                  <a:pt x="1673888" y="77561"/>
                </a:lnTo>
                <a:lnTo>
                  <a:pt x="1659744" y="38122"/>
                </a:lnTo>
                <a:lnTo>
                  <a:pt x="1629406" y="10443"/>
                </a:lnTo>
                <a:lnTo>
                  <a:pt x="1588340" y="0"/>
                </a:lnTo>
                <a:close/>
              </a:path>
            </a:pathLst>
          </a:custGeom>
          <a:solidFill>
            <a:srgbClr val="E4F3FF"/>
          </a:solidFill>
        </p:spPr>
        <p:txBody>
          <a:bodyPr wrap="square" lIns="0" tIns="0" rIns="0" bIns="0" rtlCol="0">
            <a:spAutoFit/>
          </a:bodyPr>
          <a:lstStyle/>
          <a:p>
            <a:endParaRPr/>
          </a:p>
        </p:txBody>
      </p:sp>
      <p:sp>
        <p:nvSpPr>
          <p:cNvPr id="10" name="object 10"/>
          <p:cNvSpPr/>
          <p:nvPr/>
        </p:nvSpPr>
        <p:spPr>
          <a:xfrm>
            <a:off x="6899438" y="5067908"/>
            <a:ext cx="1622835" cy="92801"/>
          </a:xfrm>
          <a:custGeom>
            <a:avLst/>
            <a:gdLst/>
            <a:ahLst/>
            <a:cxnLst/>
            <a:rect l="l" t="t" r="r" b="b"/>
            <a:pathLst>
              <a:path w="1622835" h="92801">
                <a:moveTo>
                  <a:pt x="0" y="913"/>
                </a:moveTo>
                <a:lnTo>
                  <a:pt x="818856" y="420"/>
                </a:lnTo>
              </a:path>
              <a:path w="1622835" h="92801">
                <a:moveTo>
                  <a:pt x="1531063" y="988"/>
                </a:moveTo>
                <a:lnTo>
                  <a:pt x="1532479" y="1278"/>
                </a:lnTo>
              </a:path>
            </a:pathLst>
          </a:custGeom>
          <a:ln w="85861">
            <a:solidFill>
              <a:srgbClr val="5B719A"/>
            </a:solidFill>
          </a:ln>
        </p:spPr>
        <p:txBody>
          <a:bodyPr wrap="square" lIns="0" tIns="0" rIns="0" bIns="0" rtlCol="0">
            <a:spAutoFit/>
          </a:bodyPr>
          <a:lstStyle/>
          <a:p>
            <a:endParaRPr/>
          </a:p>
        </p:txBody>
      </p:sp>
      <p:sp>
        <p:nvSpPr>
          <p:cNvPr id="11" name="object 11"/>
          <p:cNvSpPr/>
          <p:nvPr/>
        </p:nvSpPr>
        <p:spPr>
          <a:xfrm>
            <a:off x="7504069" y="5175232"/>
            <a:ext cx="1019231" cy="1609545"/>
          </a:xfrm>
          <a:custGeom>
            <a:avLst/>
            <a:gdLst/>
            <a:ahLst/>
            <a:cxnLst/>
            <a:rect l="l" t="t" r="r" b="b"/>
            <a:pathLst>
              <a:path w="1019231" h="1609545">
                <a:moveTo>
                  <a:pt x="939904" y="1606183"/>
                </a:moveTo>
                <a:lnTo>
                  <a:pt x="936805" y="1606802"/>
                </a:lnTo>
              </a:path>
              <a:path w="1019231" h="1609545">
                <a:moveTo>
                  <a:pt x="925868" y="1608987"/>
                </a:moveTo>
                <a:lnTo>
                  <a:pt x="0" y="1609545"/>
                </a:lnTo>
              </a:path>
            </a:pathLst>
          </a:custGeom>
          <a:ln w="85861">
            <a:solidFill>
              <a:srgbClr val="5B719A"/>
            </a:solidFill>
          </a:ln>
        </p:spPr>
        <p:txBody>
          <a:bodyPr wrap="square" lIns="0" tIns="0" rIns="0" bIns="0" rtlCol="0">
            <a:spAutoFit/>
          </a:bodyPr>
          <a:lstStyle/>
          <a:p>
            <a:endParaRPr/>
          </a:p>
        </p:txBody>
      </p:sp>
      <p:sp>
        <p:nvSpPr>
          <p:cNvPr id="12" name="object 12"/>
          <p:cNvSpPr txBox="1"/>
          <p:nvPr/>
        </p:nvSpPr>
        <p:spPr>
          <a:xfrm>
            <a:off x="7023734" y="5444201"/>
            <a:ext cx="1282065" cy="890905"/>
          </a:xfrm>
          <a:prstGeom prst="rect">
            <a:avLst/>
          </a:prstGeom>
        </p:spPr>
        <p:txBody>
          <a:bodyPr vert="horz" wrap="square" lIns="0" tIns="0" rIns="0" bIns="0" rtlCol="0">
            <a:spAutoFit/>
          </a:bodyPr>
          <a:lstStyle/>
          <a:p>
            <a:pPr marL="12700" marR="6350" indent="313690">
              <a:lnSpc>
                <a:spcPct val="118000"/>
              </a:lnSpc>
            </a:pPr>
            <a:r>
              <a:rPr sz="2450" dirty="0">
                <a:solidFill>
                  <a:srgbClr val="55719E"/>
                </a:solidFill>
                <a:latin typeface="Microsoft JhengHei UI" panose="020B0604030504040204" charset="-120"/>
                <a:cs typeface="Microsoft JhengHei UI" panose="020B0604030504040204" charset="-120"/>
              </a:rPr>
              <a:t>预置 响应条件</a:t>
            </a:r>
            <a:endParaRPr sz="2450">
              <a:latin typeface="Microsoft JhengHei UI" panose="020B0604030504040204" charset="-120"/>
              <a:cs typeface="Microsoft JhengHei UI" panose="020B0604030504040204" charset="-120"/>
            </a:endParaRPr>
          </a:p>
        </p:txBody>
      </p:sp>
      <p:sp>
        <p:nvSpPr>
          <p:cNvPr id="13" name="object 13"/>
          <p:cNvSpPr/>
          <p:nvPr/>
        </p:nvSpPr>
        <p:spPr>
          <a:xfrm>
            <a:off x="8868942" y="5642033"/>
            <a:ext cx="1817159" cy="0"/>
          </a:xfrm>
          <a:custGeom>
            <a:avLst/>
            <a:gdLst/>
            <a:ahLst/>
            <a:cxnLst/>
            <a:rect l="l" t="t" r="r" b="b"/>
            <a:pathLst>
              <a:path w="1817159">
                <a:moveTo>
                  <a:pt x="0" y="0"/>
                </a:moveTo>
                <a:lnTo>
                  <a:pt x="1801453" y="0"/>
                </a:lnTo>
                <a:lnTo>
                  <a:pt x="1817159" y="0"/>
                </a:lnTo>
              </a:path>
            </a:pathLst>
          </a:custGeom>
          <a:ln w="31412">
            <a:solidFill>
              <a:srgbClr val="44586B"/>
            </a:solidFill>
          </a:ln>
        </p:spPr>
        <p:txBody>
          <a:bodyPr wrap="square" lIns="0" tIns="0" rIns="0" bIns="0" rtlCol="0">
            <a:spAutoFit/>
          </a:bodyPr>
          <a:lstStyle/>
          <a:p>
            <a:endParaRPr/>
          </a:p>
        </p:txBody>
      </p:sp>
      <p:sp>
        <p:nvSpPr>
          <p:cNvPr id="14" name="object 14"/>
          <p:cNvSpPr/>
          <p:nvPr/>
        </p:nvSpPr>
        <p:spPr>
          <a:xfrm>
            <a:off x="10670397" y="5572925"/>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a:endParaRPr/>
          </a:p>
        </p:txBody>
      </p:sp>
      <p:sp>
        <p:nvSpPr>
          <p:cNvPr id="15" name="object 15"/>
          <p:cNvSpPr/>
          <p:nvPr/>
        </p:nvSpPr>
        <p:spPr>
          <a:xfrm>
            <a:off x="11298472" y="5089373"/>
            <a:ext cx="1664095" cy="1674294"/>
          </a:xfrm>
          <a:custGeom>
            <a:avLst/>
            <a:gdLst/>
            <a:ahLst/>
            <a:cxnLst/>
            <a:rect l="l" t="t" r="r" b="b"/>
            <a:pathLst>
              <a:path w="1664095" h="1674294">
                <a:moveTo>
                  <a:pt x="1578663" y="0"/>
                </a:moveTo>
                <a:lnTo>
                  <a:pt x="77485" y="367"/>
                </a:lnTo>
                <a:lnTo>
                  <a:pt x="38101" y="14409"/>
                </a:lnTo>
                <a:lnTo>
                  <a:pt x="10441" y="44776"/>
                </a:lnTo>
                <a:lnTo>
                  <a:pt x="0" y="85954"/>
                </a:lnTo>
                <a:lnTo>
                  <a:pt x="365" y="1596335"/>
                </a:lnTo>
                <a:lnTo>
                  <a:pt x="14322" y="1635961"/>
                </a:lnTo>
                <a:lnTo>
                  <a:pt x="44505" y="1663790"/>
                </a:lnTo>
                <a:lnTo>
                  <a:pt x="85431" y="1674294"/>
                </a:lnTo>
                <a:lnTo>
                  <a:pt x="1586610" y="1673926"/>
                </a:lnTo>
                <a:lnTo>
                  <a:pt x="1625994" y="1659885"/>
                </a:lnTo>
                <a:lnTo>
                  <a:pt x="1653654" y="1629518"/>
                </a:lnTo>
                <a:lnTo>
                  <a:pt x="1664095" y="1588340"/>
                </a:lnTo>
                <a:lnTo>
                  <a:pt x="1663730" y="77958"/>
                </a:lnTo>
                <a:lnTo>
                  <a:pt x="1649773" y="38332"/>
                </a:lnTo>
                <a:lnTo>
                  <a:pt x="1619590" y="10504"/>
                </a:lnTo>
                <a:lnTo>
                  <a:pt x="1578663" y="0"/>
                </a:lnTo>
                <a:close/>
              </a:path>
            </a:pathLst>
          </a:custGeom>
          <a:solidFill>
            <a:srgbClr val="E4F3FF"/>
          </a:solidFill>
        </p:spPr>
        <p:txBody>
          <a:bodyPr wrap="square" lIns="0" tIns="0" rIns="0" bIns="0" rtlCol="0">
            <a:spAutoFit/>
          </a:bodyPr>
          <a:lstStyle/>
          <a:p>
            <a:endParaRPr/>
          </a:p>
        </p:txBody>
      </p:sp>
      <p:sp>
        <p:nvSpPr>
          <p:cNvPr id="16" name="object 16"/>
          <p:cNvSpPr/>
          <p:nvPr/>
        </p:nvSpPr>
        <p:spPr>
          <a:xfrm>
            <a:off x="11277143" y="5142230"/>
            <a:ext cx="5387" cy="33098"/>
          </a:xfrm>
          <a:custGeom>
            <a:avLst/>
            <a:gdLst/>
            <a:ahLst/>
            <a:cxnLst/>
            <a:rect l="l" t="t" r="r" b="b"/>
            <a:pathLst>
              <a:path w="5387" h="33098">
                <a:moveTo>
                  <a:pt x="0" y="33099"/>
                </a:moveTo>
                <a:lnTo>
                  <a:pt x="708" y="22581"/>
                </a:lnTo>
              </a:path>
              <a:path w="5387" h="33098">
                <a:moveTo>
                  <a:pt x="988" y="18433"/>
                </a:moveTo>
                <a:lnTo>
                  <a:pt x="1386" y="16488"/>
                </a:lnTo>
              </a:path>
            </a:pathLst>
          </a:custGeom>
          <a:ln w="85599">
            <a:solidFill>
              <a:srgbClr val="5B719A"/>
            </a:solidFill>
          </a:ln>
        </p:spPr>
        <p:txBody>
          <a:bodyPr wrap="square" lIns="0" tIns="0" rIns="0" bIns="0" rtlCol="0">
            <a:spAutoFit/>
          </a:bodyPr>
          <a:lstStyle/>
          <a:p>
            <a:endParaRPr/>
          </a:p>
        </p:txBody>
      </p:sp>
      <p:sp>
        <p:nvSpPr>
          <p:cNvPr id="17" name="object 17"/>
          <p:cNvSpPr/>
          <p:nvPr/>
        </p:nvSpPr>
        <p:spPr>
          <a:xfrm>
            <a:off x="11354735" y="5072082"/>
            <a:ext cx="1150868" cy="0"/>
          </a:xfrm>
          <a:custGeom>
            <a:avLst/>
            <a:gdLst/>
            <a:ahLst/>
            <a:cxnLst/>
            <a:rect l="l" t="t" r="r" b="b"/>
            <a:pathLst>
              <a:path w="1150868">
                <a:moveTo>
                  <a:pt x="11630" y="0"/>
                </a:moveTo>
                <a:lnTo>
                  <a:pt x="1162498" y="0"/>
                </a:lnTo>
              </a:path>
            </a:pathLst>
          </a:custGeom>
          <a:ln w="7927">
            <a:solidFill>
              <a:srgbClr val="5B719A"/>
            </a:solidFill>
          </a:ln>
        </p:spPr>
        <p:txBody>
          <a:bodyPr wrap="square" lIns="0" tIns="0" rIns="0" bIns="0" rtlCol="0">
            <a:spAutoFit/>
          </a:bodyPr>
          <a:lstStyle/>
          <a:p>
            <a:endParaRPr/>
          </a:p>
        </p:txBody>
      </p:sp>
      <p:sp>
        <p:nvSpPr>
          <p:cNvPr id="18" name="object 18"/>
          <p:cNvSpPr/>
          <p:nvPr/>
        </p:nvSpPr>
        <p:spPr>
          <a:xfrm>
            <a:off x="12877134" y="5067908"/>
            <a:ext cx="75059" cy="31146"/>
          </a:xfrm>
          <a:custGeom>
            <a:avLst/>
            <a:gdLst/>
            <a:ahLst/>
            <a:cxnLst/>
            <a:rect l="l" t="t" r="r" b="b"/>
            <a:pathLst>
              <a:path w="75059" h="31146">
                <a:moveTo>
                  <a:pt x="0" y="0"/>
                </a:moveTo>
                <a:lnTo>
                  <a:pt x="41795" y="8555"/>
                </a:lnTo>
                <a:lnTo>
                  <a:pt x="65577" y="22670"/>
                </a:lnTo>
                <a:lnTo>
                  <a:pt x="75059" y="31146"/>
                </a:lnTo>
              </a:path>
            </a:pathLst>
          </a:custGeom>
          <a:ln w="85784">
            <a:solidFill>
              <a:srgbClr val="5B719A"/>
            </a:solidFill>
          </a:ln>
        </p:spPr>
        <p:txBody>
          <a:bodyPr wrap="square" lIns="0" tIns="0" rIns="0" bIns="0" rtlCol="0">
            <a:spAutoFit/>
          </a:bodyPr>
          <a:lstStyle/>
          <a:p>
            <a:endParaRPr/>
          </a:p>
        </p:txBody>
      </p:sp>
      <p:sp>
        <p:nvSpPr>
          <p:cNvPr id="19" name="object 19"/>
          <p:cNvSpPr/>
          <p:nvPr/>
        </p:nvSpPr>
        <p:spPr>
          <a:xfrm>
            <a:off x="12952989" y="5099767"/>
            <a:ext cx="4905" cy="5668"/>
          </a:xfrm>
          <a:custGeom>
            <a:avLst/>
            <a:gdLst/>
            <a:ahLst/>
            <a:cxnLst/>
            <a:rect l="l" t="t" r="r" b="b"/>
            <a:pathLst>
              <a:path w="4905" h="5668">
                <a:moveTo>
                  <a:pt x="0" y="0"/>
                </a:moveTo>
                <a:lnTo>
                  <a:pt x="4905" y="5668"/>
                </a:lnTo>
              </a:path>
            </a:pathLst>
          </a:custGeom>
          <a:ln w="85561">
            <a:solidFill>
              <a:srgbClr val="5B719A"/>
            </a:solidFill>
          </a:ln>
        </p:spPr>
        <p:txBody>
          <a:bodyPr wrap="square" lIns="0" tIns="0" rIns="0" bIns="0" rtlCol="0">
            <a:spAutoFit/>
          </a:bodyPr>
          <a:lstStyle/>
          <a:p>
            <a:endParaRPr/>
          </a:p>
        </p:txBody>
      </p:sp>
      <p:sp>
        <p:nvSpPr>
          <p:cNvPr id="20" name="object 20"/>
          <p:cNvSpPr/>
          <p:nvPr/>
        </p:nvSpPr>
        <p:spPr>
          <a:xfrm>
            <a:off x="12962018" y="5110200"/>
            <a:ext cx="1512" cy="2283"/>
          </a:xfrm>
          <a:custGeom>
            <a:avLst/>
            <a:gdLst/>
            <a:ahLst/>
            <a:cxnLst/>
            <a:rect l="l" t="t" r="r" b="b"/>
            <a:pathLst>
              <a:path w="1512" h="2283">
                <a:moveTo>
                  <a:pt x="0" y="0"/>
                </a:moveTo>
                <a:lnTo>
                  <a:pt x="1512" y="2283"/>
                </a:lnTo>
              </a:path>
            </a:pathLst>
          </a:custGeom>
          <a:ln w="85497">
            <a:solidFill>
              <a:srgbClr val="5B719A"/>
            </a:solidFill>
          </a:ln>
        </p:spPr>
        <p:txBody>
          <a:bodyPr wrap="square" lIns="0" tIns="0" rIns="0" bIns="0" rtlCol="0">
            <a:spAutoFit/>
          </a:bodyPr>
          <a:lstStyle/>
          <a:p>
            <a:endParaRPr/>
          </a:p>
        </p:txBody>
      </p:sp>
      <p:sp>
        <p:nvSpPr>
          <p:cNvPr id="21" name="object 21"/>
          <p:cNvSpPr/>
          <p:nvPr/>
        </p:nvSpPr>
        <p:spPr>
          <a:xfrm>
            <a:off x="11277143" y="5175328"/>
            <a:ext cx="1640791" cy="1609805"/>
          </a:xfrm>
          <a:custGeom>
            <a:avLst/>
            <a:gdLst/>
            <a:ahLst/>
            <a:cxnLst/>
            <a:rect l="l" t="t" r="r" b="b"/>
            <a:pathLst>
              <a:path w="1640791" h="1609805">
                <a:moveTo>
                  <a:pt x="1640791" y="1601667"/>
                </a:moveTo>
                <a:lnTo>
                  <a:pt x="1627495" y="1606199"/>
                </a:lnTo>
                <a:lnTo>
                  <a:pt x="1613481" y="1608953"/>
                </a:lnTo>
                <a:lnTo>
                  <a:pt x="171211" y="1609768"/>
                </a:lnTo>
              </a:path>
              <a:path w="1640791" h="1609805">
                <a:moveTo>
                  <a:pt x="106764" y="1609805"/>
                </a:moveTo>
                <a:lnTo>
                  <a:pt x="64967" y="1601249"/>
                </a:lnTo>
                <a:lnTo>
                  <a:pt x="30909" y="1577946"/>
                </a:lnTo>
                <a:lnTo>
                  <a:pt x="8088" y="1543439"/>
                </a:lnTo>
                <a:lnTo>
                  <a:pt x="4222" y="1531956"/>
                </a:lnTo>
              </a:path>
              <a:path w="1640791" h="1609805">
                <a:moveTo>
                  <a:pt x="3583" y="1530059"/>
                </a:moveTo>
                <a:lnTo>
                  <a:pt x="1547" y="1519570"/>
                </a:lnTo>
              </a:path>
              <a:path w="1640791" h="1609805">
                <a:moveTo>
                  <a:pt x="846" y="1515959"/>
                </a:moveTo>
                <a:lnTo>
                  <a:pt x="0" y="0"/>
                </a:lnTo>
              </a:path>
            </a:pathLst>
          </a:custGeom>
          <a:ln w="85599">
            <a:solidFill>
              <a:srgbClr val="5B719A"/>
            </a:solidFill>
          </a:ln>
        </p:spPr>
        <p:txBody>
          <a:bodyPr wrap="square" lIns="0" tIns="0" rIns="0" bIns="0" rtlCol="0">
            <a:spAutoFit/>
          </a:bodyPr>
          <a:lstStyle/>
          <a:p>
            <a:endParaRPr/>
          </a:p>
        </p:txBody>
      </p:sp>
      <p:sp>
        <p:nvSpPr>
          <p:cNvPr id="22" name="object 22"/>
          <p:cNvSpPr txBox="1"/>
          <p:nvPr/>
        </p:nvSpPr>
        <p:spPr>
          <a:xfrm>
            <a:off x="11484332" y="5444201"/>
            <a:ext cx="1282065" cy="890905"/>
          </a:xfrm>
          <a:prstGeom prst="rect">
            <a:avLst/>
          </a:prstGeom>
        </p:spPr>
        <p:txBody>
          <a:bodyPr vert="horz" wrap="square" lIns="0" tIns="0" rIns="0" bIns="0" rtlCol="0">
            <a:spAutoFit/>
          </a:bodyPr>
          <a:lstStyle/>
          <a:p>
            <a:pPr marL="12700" marR="6350" indent="313690">
              <a:lnSpc>
                <a:spcPct val="118000"/>
              </a:lnSpc>
            </a:pPr>
            <a:r>
              <a:rPr sz="2450" dirty="0">
                <a:solidFill>
                  <a:srgbClr val="55719E"/>
                </a:solidFill>
                <a:latin typeface="Microsoft JhengHei UI" panose="020B0604030504040204" charset="-120"/>
                <a:cs typeface="Microsoft JhengHei UI" panose="020B0604030504040204" charset="-120"/>
              </a:rPr>
              <a:t>预置 响应规则</a:t>
            </a:r>
            <a:endParaRPr sz="2450">
              <a:latin typeface="Microsoft JhengHei UI" panose="020B0604030504040204" charset="-120"/>
              <a:cs typeface="Microsoft JhengHei UI" panose="020B0604030504040204" charset="-120"/>
            </a:endParaRPr>
          </a:p>
        </p:txBody>
      </p:sp>
      <p:sp>
        <p:nvSpPr>
          <p:cNvPr id="23" name="object 23"/>
          <p:cNvSpPr/>
          <p:nvPr/>
        </p:nvSpPr>
        <p:spPr>
          <a:xfrm>
            <a:off x="2999307" y="6460959"/>
            <a:ext cx="3323879" cy="0"/>
          </a:xfrm>
          <a:custGeom>
            <a:avLst/>
            <a:gdLst/>
            <a:ahLst/>
            <a:cxnLst/>
            <a:rect l="l" t="t" r="r" b="b"/>
            <a:pathLst>
              <a:path w="3323879">
                <a:moveTo>
                  <a:pt x="0" y="0"/>
                </a:moveTo>
                <a:lnTo>
                  <a:pt x="3308173" y="0"/>
                </a:lnTo>
                <a:lnTo>
                  <a:pt x="3323879" y="0"/>
                </a:lnTo>
              </a:path>
            </a:pathLst>
          </a:custGeom>
          <a:ln w="31412">
            <a:solidFill>
              <a:srgbClr val="44586B"/>
            </a:solidFill>
          </a:ln>
        </p:spPr>
        <p:txBody>
          <a:bodyPr wrap="square" lIns="0" tIns="0" rIns="0" bIns="0" rtlCol="0">
            <a:spAutoFit/>
          </a:bodyPr>
          <a:lstStyle/>
          <a:p>
            <a:endParaRPr/>
          </a:p>
        </p:txBody>
      </p:sp>
      <p:sp>
        <p:nvSpPr>
          <p:cNvPr id="24" name="object 24"/>
          <p:cNvSpPr/>
          <p:nvPr/>
        </p:nvSpPr>
        <p:spPr>
          <a:xfrm>
            <a:off x="6307481" y="6391851"/>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a:endParaRPr/>
          </a:p>
        </p:txBody>
      </p:sp>
      <p:sp>
        <p:nvSpPr>
          <p:cNvPr id="25" name="object 25"/>
          <p:cNvSpPr/>
          <p:nvPr/>
        </p:nvSpPr>
        <p:spPr>
          <a:xfrm>
            <a:off x="8868942" y="6460959"/>
            <a:ext cx="1817159" cy="0"/>
          </a:xfrm>
          <a:custGeom>
            <a:avLst/>
            <a:gdLst/>
            <a:ahLst/>
            <a:cxnLst/>
            <a:rect l="l" t="t" r="r" b="b"/>
            <a:pathLst>
              <a:path w="1817159">
                <a:moveTo>
                  <a:pt x="0" y="0"/>
                </a:moveTo>
                <a:lnTo>
                  <a:pt x="1801453" y="0"/>
                </a:lnTo>
                <a:lnTo>
                  <a:pt x="1817159" y="0"/>
                </a:lnTo>
              </a:path>
            </a:pathLst>
          </a:custGeom>
          <a:ln w="31412">
            <a:solidFill>
              <a:srgbClr val="44586B"/>
            </a:solidFill>
          </a:ln>
        </p:spPr>
        <p:txBody>
          <a:bodyPr wrap="square" lIns="0" tIns="0" rIns="0" bIns="0" rtlCol="0">
            <a:spAutoFit/>
          </a:bodyPr>
          <a:lstStyle/>
          <a:p>
            <a:endParaRPr/>
          </a:p>
        </p:txBody>
      </p:sp>
      <p:sp>
        <p:nvSpPr>
          <p:cNvPr id="26" name="object 26"/>
          <p:cNvSpPr/>
          <p:nvPr/>
        </p:nvSpPr>
        <p:spPr>
          <a:xfrm>
            <a:off x="10670397" y="6391851"/>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a:endParaRPr/>
          </a:p>
        </p:txBody>
      </p:sp>
      <p:sp>
        <p:nvSpPr>
          <p:cNvPr id="27" name="object 27"/>
          <p:cNvSpPr/>
          <p:nvPr/>
        </p:nvSpPr>
        <p:spPr>
          <a:xfrm>
            <a:off x="13449673" y="5642033"/>
            <a:ext cx="3323879" cy="0"/>
          </a:xfrm>
          <a:custGeom>
            <a:avLst/>
            <a:gdLst/>
            <a:ahLst/>
            <a:cxnLst/>
            <a:rect l="l" t="t" r="r" b="b"/>
            <a:pathLst>
              <a:path w="3323879">
                <a:moveTo>
                  <a:pt x="0" y="0"/>
                </a:moveTo>
                <a:lnTo>
                  <a:pt x="3308173" y="0"/>
                </a:lnTo>
                <a:lnTo>
                  <a:pt x="3323879" y="0"/>
                </a:lnTo>
              </a:path>
            </a:pathLst>
          </a:custGeom>
          <a:ln w="31412">
            <a:solidFill>
              <a:srgbClr val="44586B"/>
            </a:solidFill>
          </a:ln>
        </p:spPr>
        <p:txBody>
          <a:bodyPr wrap="square" lIns="0" tIns="0" rIns="0" bIns="0" rtlCol="0">
            <a:spAutoFit/>
          </a:bodyPr>
          <a:lstStyle/>
          <a:p>
            <a:endParaRPr/>
          </a:p>
        </p:txBody>
      </p:sp>
      <p:sp>
        <p:nvSpPr>
          <p:cNvPr id="28" name="object 28"/>
          <p:cNvSpPr/>
          <p:nvPr/>
        </p:nvSpPr>
        <p:spPr>
          <a:xfrm>
            <a:off x="16757845" y="5572925"/>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a:endParaRPr/>
          </a:p>
        </p:txBody>
      </p:sp>
      <p:sp>
        <p:nvSpPr>
          <p:cNvPr id="29" name="object 29"/>
          <p:cNvSpPr/>
          <p:nvPr/>
        </p:nvSpPr>
        <p:spPr>
          <a:xfrm>
            <a:off x="13449673" y="6460959"/>
            <a:ext cx="3323879" cy="0"/>
          </a:xfrm>
          <a:custGeom>
            <a:avLst/>
            <a:gdLst/>
            <a:ahLst/>
            <a:cxnLst/>
            <a:rect l="l" t="t" r="r" b="b"/>
            <a:pathLst>
              <a:path w="3323879">
                <a:moveTo>
                  <a:pt x="0" y="0"/>
                </a:moveTo>
                <a:lnTo>
                  <a:pt x="3308173" y="0"/>
                </a:lnTo>
                <a:lnTo>
                  <a:pt x="3323879" y="0"/>
                </a:lnTo>
              </a:path>
            </a:pathLst>
          </a:custGeom>
          <a:ln w="31412">
            <a:solidFill>
              <a:srgbClr val="44586B"/>
            </a:solidFill>
          </a:ln>
        </p:spPr>
        <p:txBody>
          <a:bodyPr wrap="square" lIns="0" tIns="0" rIns="0" bIns="0" rtlCol="0">
            <a:spAutoFit/>
          </a:bodyPr>
          <a:lstStyle/>
          <a:p>
            <a:endParaRPr/>
          </a:p>
        </p:txBody>
      </p:sp>
      <p:sp>
        <p:nvSpPr>
          <p:cNvPr id="30" name="object 30"/>
          <p:cNvSpPr/>
          <p:nvPr/>
        </p:nvSpPr>
        <p:spPr>
          <a:xfrm>
            <a:off x="16757845" y="6391851"/>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a:endParaRPr/>
          </a:p>
        </p:txBody>
      </p:sp>
      <p:sp>
        <p:nvSpPr>
          <p:cNvPr id="31" name="object 31"/>
          <p:cNvSpPr txBox="1"/>
          <p:nvPr/>
        </p:nvSpPr>
        <p:spPr>
          <a:xfrm>
            <a:off x="4039532" y="4978538"/>
            <a:ext cx="1365885" cy="407670"/>
          </a:xfrm>
          <a:prstGeom prst="rect">
            <a:avLst/>
          </a:prstGeom>
        </p:spPr>
        <p:txBody>
          <a:bodyPr vert="horz" wrap="square" lIns="0" tIns="0" rIns="0" bIns="0" rtlCol="0">
            <a:spAutoFit/>
          </a:bodyPr>
          <a:lstStyle/>
          <a:p>
            <a:pPr marL="12700">
              <a:lnSpc>
                <a:spcPct val="100000"/>
              </a:lnSpc>
            </a:pPr>
            <a:r>
              <a:rPr sz="2600" spc="-495" dirty="0">
                <a:solidFill>
                  <a:srgbClr val="55719E"/>
                </a:solidFill>
                <a:latin typeface="Microsoft JhengHei UI" panose="020B0604030504040204" charset="-120"/>
                <a:cs typeface="Microsoft JhengHei UI" panose="020B0604030504040204" charset="-120"/>
              </a:rPr>
              <a:t>输⼊入数据</a:t>
            </a:r>
            <a:endParaRPr sz="2600">
              <a:latin typeface="Microsoft JhengHei UI" panose="020B0604030504040204" charset="-120"/>
              <a:cs typeface="Microsoft JhengHei UI" panose="020B0604030504040204" charset="-120"/>
            </a:endParaRPr>
          </a:p>
        </p:txBody>
      </p:sp>
      <p:sp>
        <p:nvSpPr>
          <p:cNvPr id="32" name="object 32"/>
          <p:cNvSpPr txBox="1"/>
          <p:nvPr/>
        </p:nvSpPr>
        <p:spPr>
          <a:xfrm>
            <a:off x="4039532" y="5889506"/>
            <a:ext cx="1365885" cy="407670"/>
          </a:xfrm>
          <a:prstGeom prst="rect">
            <a:avLst/>
          </a:prstGeom>
        </p:spPr>
        <p:txBody>
          <a:bodyPr vert="horz" wrap="square" lIns="0" tIns="0" rIns="0" bIns="0" rtlCol="0">
            <a:spAutoFit/>
          </a:bodyPr>
          <a:lstStyle/>
          <a:p>
            <a:pPr marL="12700">
              <a:lnSpc>
                <a:spcPct val="100000"/>
              </a:lnSpc>
            </a:pPr>
            <a:r>
              <a:rPr sz="2600" spc="-495" dirty="0">
                <a:solidFill>
                  <a:srgbClr val="55719E"/>
                </a:solidFill>
                <a:latin typeface="Microsoft JhengHei UI" panose="020B0604030504040204" charset="-120"/>
                <a:cs typeface="Microsoft JhengHei UI" panose="020B0604030504040204" charset="-120"/>
              </a:rPr>
              <a:t>输⼊入事件</a:t>
            </a:r>
            <a:endParaRPr sz="2600">
              <a:latin typeface="Microsoft JhengHei UI" panose="020B0604030504040204" charset="-120"/>
              <a:cs typeface="Microsoft JhengHei UI" panose="020B0604030504040204" charset="-120"/>
            </a:endParaRPr>
          </a:p>
        </p:txBody>
      </p:sp>
      <p:sp>
        <p:nvSpPr>
          <p:cNvPr id="33" name="object 33"/>
          <p:cNvSpPr txBox="1"/>
          <p:nvPr/>
        </p:nvSpPr>
        <p:spPr>
          <a:xfrm>
            <a:off x="14688422" y="4978538"/>
            <a:ext cx="975360" cy="4203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动作</a:t>
            </a:r>
            <a:r>
              <a:rPr sz="2600" spc="80" dirty="0">
                <a:solidFill>
                  <a:srgbClr val="55719E"/>
                </a:solidFill>
                <a:latin typeface="Microsoft JhengHei UI" panose="020B0604030504040204" charset="-120"/>
                <a:cs typeface="Microsoft JhengHei UI" panose="020B0604030504040204" charset="-120"/>
              </a:rPr>
              <a:t> </a:t>
            </a:r>
            <a:r>
              <a:rPr sz="2600" spc="10" dirty="0">
                <a:solidFill>
                  <a:srgbClr val="55719E"/>
                </a:solidFill>
                <a:latin typeface="Arial" panose="020B0604020202020204"/>
                <a:cs typeface="Arial" panose="020B0604020202020204"/>
              </a:rPr>
              <a:t>1</a:t>
            </a:r>
            <a:endParaRPr sz="2600">
              <a:latin typeface="Arial" panose="020B0604020202020204"/>
              <a:cs typeface="Arial" panose="020B0604020202020204"/>
            </a:endParaRPr>
          </a:p>
        </p:txBody>
      </p:sp>
      <p:sp>
        <p:nvSpPr>
          <p:cNvPr id="34" name="object 34"/>
          <p:cNvSpPr txBox="1"/>
          <p:nvPr/>
        </p:nvSpPr>
        <p:spPr>
          <a:xfrm>
            <a:off x="14657010" y="5889506"/>
            <a:ext cx="1030605" cy="4203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动作</a:t>
            </a:r>
            <a:r>
              <a:rPr sz="2600" spc="80" dirty="0">
                <a:solidFill>
                  <a:srgbClr val="55719E"/>
                </a:solidFill>
                <a:latin typeface="Microsoft JhengHei UI" panose="020B0604030504040204" charset="-120"/>
                <a:cs typeface="Microsoft JhengHei UI" panose="020B0604030504040204" charset="-120"/>
              </a:rPr>
              <a:t> </a:t>
            </a:r>
            <a:r>
              <a:rPr sz="2600" spc="15" dirty="0">
                <a:solidFill>
                  <a:srgbClr val="55719E"/>
                </a:solidFill>
                <a:latin typeface="Arial" panose="020B0604020202020204"/>
                <a:cs typeface="Arial" panose="020B0604020202020204"/>
              </a:rPr>
              <a:t>N</a:t>
            </a:r>
            <a:endParaRPr sz="2600">
              <a:latin typeface="Arial" panose="020B0604020202020204"/>
              <a:cs typeface="Arial" panose="020B0604020202020204"/>
            </a:endParaRPr>
          </a:p>
        </p:txBody>
      </p:sp>
      <p:sp>
        <p:nvSpPr>
          <p:cNvPr id="35" name="object 35"/>
          <p:cNvSpPr/>
          <p:nvPr/>
        </p:nvSpPr>
        <p:spPr>
          <a:xfrm>
            <a:off x="6777621" y="7592091"/>
            <a:ext cx="2122055" cy="891574"/>
          </a:xfrm>
          <a:custGeom>
            <a:avLst/>
            <a:gdLst/>
            <a:ahLst/>
            <a:cxnLst/>
            <a:rect l="l" t="t" r="r" b="b"/>
            <a:pathLst>
              <a:path w="2122055" h="891574">
                <a:moveTo>
                  <a:pt x="174990" y="0"/>
                </a:moveTo>
                <a:lnTo>
                  <a:pt x="124776" y="611"/>
                </a:lnTo>
                <a:lnTo>
                  <a:pt x="80428" y="6427"/>
                </a:lnTo>
                <a:lnTo>
                  <a:pt x="37113" y="29852"/>
                </a:lnTo>
                <a:lnTo>
                  <a:pt x="13519" y="61060"/>
                </a:lnTo>
                <a:lnTo>
                  <a:pt x="1964" y="104271"/>
                </a:lnTo>
                <a:lnTo>
                  <a:pt x="0" y="738743"/>
                </a:lnTo>
                <a:lnTo>
                  <a:pt x="171" y="753497"/>
                </a:lnTo>
                <a:lnTo>
                  <a:pt x="4106" y="800745"/>
                </a:lnTo>
                <a:lnTo>
                  <a:pt x="21694" y="844373"/>
                </a:lnTo>
                <a:lnTo>
                  <a:pt x="49558" y="871359"/>
                </a:lnTo>
                <a:lnTo>
                  <a:pt x="93582" y="888125"/>
                </a:lnTo>
                <a:lnTo>
                  <a:pt x="142002" y="891462"/>
                </a:lnTo>
                <a:lnTo>
                  <a:pt x="157519" y="891574"/>
                </a:lnTo>
                <a:lnTo>
                  <a:pt x="1969248" y="891550"/>
                </a:lnTo>
                <a:lnTo>
                  <a:pt x="2009377" y="890254"/>
                </a:lnTo>
                <a:lnTo>
                  <a:pt x="2052028" y="882169"/>
                </a:lnTo>
                <a:lnTo>
                  <a:pt x="2084940" y="861737"/>
                </a:lnTo>
                <a:lnTo>
                  <a:pt x="2108534" y="830529"/>
                </a:lnTo>
                <a:lnTo>
                  <a:pt x="2120090" y="787319"/>
                </a:lnTo>
                <a:lnTo>
                  <a:pt x="2122045" y="738743"/>
                </a:lnTo>
                <a:lnTo>
                  <a:pt x="2122055" y="152846"/>
                </a:lnTo>
                <a:lnTo>
                  <a:pt x="2121884" y="138092"/>
                </a:lnTo>
                <a:lnTo>
                  <a:pt x="2117948" y="90844"/>
                </a:lnTo>
                <a:lnTo>
                  <a:pt x="2100360" y="47216"/>
                </a:lnTo>
                <a:lnTo>
                  <a:pt x="2072496" y="20229"/>
                </a:lnTo>
                <a:lnTo>
                  <a:pt x="2028471" y="3464"/>
                </a:lnTo>
                <a:lnTo>
                  <a:pt x="1980052" y="128"/>
                </a:lnTo>
                <a:lnTo>
                  <a:pt x="174990" y="0"/>
                </a:lnTo>
                <a:close/>
              </a:path>
            </a:pathLst>
          </a:custGeom>
          <a:solidFill>
            <a:srgbClr val="55719E"/>
          </a:solidFill>
        </p:spPr>
        <p:txBody>
          <a:bodyPr wrap="square" lIns="0" tIns="0" rIns="0" bIns="0" rtlCol="0">
            <a:spAutoFit/>
          </a:bodyPr>
          <a:lstStyle/>
          <a:p>
            <a:endParaRPr/>
          </a:p>
        </p:txBody>
      </p:sp>
      <p:sp>
        <p:nvSpPr>
          <p:cNvPr id="36" name="object 36"/>
          <p:cNvSpPr txBox="1"/>
          <p:nvPr/>
        </p:nvSpPr>
        <p:spPr>
          <a:xfrm>
            <a:off x="7159856" y="7826619"/>
            <a:ext cx="136588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合约状态</a:t>
            </a:r>
            <a:endParaRPr sz="2600">
              <a:latin typeface="Microsoft JhengHei UI" panose="020B0604030504040204" charset="-120"/>
              <a:cs typeface="Microsoft JhengHei UI" panose="020B0604030504040204" charset="-120"/>
            </a:endParaRPr>
          </a:p>
        </p:txBody>
      </p:sp>
      <p:sp>
        <p:nvSpPr>
          <p:cNvPr id="37" name="object 37"/>
          <p:cNvSpPr/>
          <p:nvPr/>
        </p:nvSpPr>
        <p:spPr>
          <a:xfrm>
            <a:off x="10861270" y="7592091"/>
            <a:ext cx="2122053" cy="891574"/>
          </a:xfrm>
          <a:custGeom>
            <a:avLst/>
            <a:gdLst/>
            <a:ahLst/>
            <a:cxnLst/>
            <a:rect l="l" t="t" r="r" b="b"/>
            <a:pathLst>
              <a:path w="2122053" h="891574">
                <a:moveTo>
                  <a:pt x="174990" y="0"/>
                </a:moveTo>
                <a:lnTo>
                  <a:pt x="124773" y="611"/>
                </a:lnTo>
                <a:lnTo>
                  <a:pt x="80426" y="6427"/>
                </a:lnTo>
                <a:lnTo>
                  <a:pt x="37112" y="29851"/>
                </a:lnTo>
                <a:lnTo>
                  <a:pt x="13517" y="61060"/>
                </a:lnTo>
                <a:lnTo>
                  <a:pt x="1964" y="104271"/>
                </a:lnTo>
                <a:lnTo>
                  <a:pt x="0" y="738744"/>
                </a:lnTo>
                <a:lnTo>
                  <a:pt x="171" y="753498"/>
                </a:lnTo>
                <a:lnTo>
                  <a:pt x="4106" y="800746"/>
                </a:lnTo>
                <a:lnTo>
                  <a:pt x="21691" y="844373"/>
                </a:lnTo>
                <a:lnTo>
                  <a:pt x="49557" y="871360"/>
                </a:lnTo>
                <a:lnTo>
                  <a:pt x="93581" y="888126"/>
                </a:lnTo>
                <a:lnTo>
                  <a:pt x="142000" y="891462"/>
                </a:lnTo>
                <a:lnTo>
                  <a:pt x="157518" y="891574"/>
                </a:lnTo>
                <a:lnTo>
                  <a:pt x="1969242" y="891550"/>
                </a:lnTo>
                <a:lnTo>
                  <a:pt x="2009373" y="890254"/>
                </a:lnTo>
                <a:lnTo>
                  <a:pt x="2052025" y="882167"/>
                </a:lnTo>
                <a:lnTo>
                  <a:pt x="2084938" y="861735"/>
                </a:lnTo>
                <a:lnTo>
                  <a:pt x="2108533" y="830529"/>
                </a:lnTo>
                <a:lnTo>
                  <a:pt x="2120089" y="787319"/>
                </a:lnTo>
                <a:lnTo>
                  <a:pt x="2122043" y="738744"/>
                </a:lnTo>
                <a:lnTo>
                  <a:pt x="2122053" y="152846"/>
                </a:lnTo>
                <a:lnTo>
                  <a:pt x="2121882" y="138092"/>
                </a:lnTo>
                <a:lnTo>
                  <a:pt x="2117946" y="90844"/>
                </a:lnTo>
                <a:lnTo>
                  <a:pt x="2100357" y="47216"/>
                </a:lnTo>
                <a:lnTo>
                  <a:pt x="2072493" y="20230"/>
                </a:lnTo>
                <a:lnTo>
                  <a:pt x="2028471" y="3464"/>
                </a:lnTo>
                <a:lnTo>
                  <a:pt x="1980050" y="128"/>
                </a:lnTo>
                <a:lnTo>
                  <a:pt x="174990" y="0"/>
                </a:lnTo>
                <a:close/>
              </a:path>
            </a:pathLst>
          </a:custGeom>
          <a:solidFill>
            <a:srgbClr val="55719E"/>
          </a:solidFill>
        </p:spPr>
        <p:txBody>
          <a:bodyPr wrap="square" lIns="0" tIns="0" rIns="0" bIns="0" rtlCol="0">
            <a:spAutoFit/>
          </a:bodyPr>
          <a:lstStyle/>
          <a:p>
            <a:endParaRPr/>
          </a:p>
        </p:txBody>
      </p:sp>
      <p:sp>
        <p:nvSpPr>
          <p:cNvPr id="38" name="object 38"/>
          <p:cNvSpPr txBox="1"/>
          <p:nvPr/>
        </p:nvSpPr>
        <p:spPr>
          <a:xfrm>
            <a:off x="11411036" y="7826619"/>
            <a:ext cx="103060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合约值</a:t>
            </a:r>
            <a:endParaRPr sz="2600">
              <a:latin typeface="Microsoft JhengHei UI" panose="020B0604030504040204" charset="-120"/>
              <a:cs typeface="Microsoft JhengHei UI" panose="020B0604030504040204" charset="-120"/>
            </a:endParaRPr>
          </a:p>
        </p:txBody>
      </p:sp>
      <p:sp>
        <p:nvSpPr>
          <p:cNvPr id="39" name="object 39"/>
          <p:cNvSpPr/>
          <p:nvPr/>
        </p:nvSpPr>
        <p:spPr>
          <a:xfrm>
            <a:off x="2978365" y="10015391"/>
            <a:ext cx="1476510" cy="0"/>
          </a:xfrm>
          <a:custGeom>
            <a:avLst/>
            <a:gdLst/>
            <a:ahLst/>
            <a:cxnLst/>
            <a:rect l="l" t="t" r="r" b="b"/>
            <a:pathLst>
              <a:path w="1476510">
                <a:moveTo>
                  <a:pt x="0" y="0"/>
                </a:moveTo>
                <a:lnTo>
                  <a:pt x="1460803" y="0"/>
                </a:lnTo>
                <a:lnTo>
                  <a:pt x="1476510" y="0"/>
                </a:lnTo>
              </a:path>
            </a:pathLst>
          </a:custGeom>
          <a:ln w="31412">
            <a:solidFill>
              <a:srgbClr val="44586B"/>
            </a:solidFill>
          </a:ln>
        </p:spPr>
        <p:txBody>
          <a:bodyPr wrap="square" lIns="0" tIns="0" rIns="0" bIns="0" rtlCol="0">
            <a:spAutoFit/>
          </a:bodyPr>
          <a:lstStyle/>
          <a:p>
            <a:endParaRPr/>
          </a:p>
        </p:txBody>
      </p:sp>
      <p:sp>
        <p:nvSpPr>
          <p:cNvPr id="40" name="object 40"/>
          <p:cNvSpPr/>
          <p:nvPr/>
        </p:nvSpPr>
        <p:spPr>
          <a:xfrm>
            <a:off x="4439169" y="9946283"/>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a:endParaRPr/>
          </a:p>
        </p:txBody>
      </p:sp>
      <p:sp>
        <p:nvSpPr>
          <p:cNvPr id="41" name="object 41"/>
          <p:cNvSpPr/>
          <p:nvPr/>
        </p:nvSpPr>
        <p:spPr>
          <a:xfrm>
            <a:off x="4575776" y="9561411"/>
            <a:ext cx="2542543" cy="907959"/>
          </a:xfrm>
          <a:custGeom>
            <a:avLst/>
            <a:gdLst/>
            <a:ahLst/>
            <a:cxnLst/>
            <a:rect l="l" t="t" r="r" b="b"/>
            <a:pathLst>
              <a:path w="2542543" h="907959">
                <a:moveTo>
                  <a:pt x="453979" y="0"/>
                </a:moveTo>
                <a:lnTo>
                  <a:pt x="2088563" y="0"/>
                </a:lnTo>
                <a:lnTo>
                  <a:pt x="2125797" y="1504"/>
                </a:lnTo>
                <a:lnTo>
                  <a:pt x="2162201" y="5941"/>
                </a:lnTo>
                <a:lnTo>
                  <a:pt x="2232056" y="23144"/>
                </a:lnTo>
                <a:lnTo>
                  <a:pt x="2297193" y="50672"/>
                </a:lnTo>
                <a:lnTo>
                  <a:pt x="2356678" y="87591"/>
                </a:lnTo>
                <a:lnTo>
                  <a:pt x="2409575" y="132967"/>
                </a:lnTo>
                <a:lnTo>
                  <a:pt x="2454951" y="185865"/>
                </a:lnTo>
                <a:lnTo>
                  <a:pt x="2491871" y="245349"/>
                </a:lnTo>
                <a:lnTo>
                  <a:pt x="2519399" y="310487"/>
                </a:lnTo>
                <a:lnTo>
                  <a:pt x="2536601" y="380341"/>
                </a:lnTo>
                <a:lnTo>
                  <a:pt x="2542543" y="453979"/>
                </a:lnTo>
                <a:lnTo>
                  <a:pt x="2541038" y="491213"/>
                </a:lnTo>
                <a:lnTo>
                  <a:pt x="2536601" y="527617"/>
                </a:lnTo>
                <a:lnTo>
                  <a:pt x="2519399" y="597472"/>
                </a:lnTo>
                <a:lnTo>
                  <a:pt x="2491871" y="662609"/>
                </a:lnTo>
                <a:lnTo>
                  <a:pt x="2454951" y="722094"/>
                </a:lnTo>
                <a:lnTo>
                  <a:pt x="2409575" y="774992"/>
                </a:lnTo>
                <a:lnTo>
                  <a:pt x="2356678" y="820368"/>
                </a:lnTo>
                <a:lnTo>
                  <a:pt x="2297193" y="857287"/>
                </a:lnTo>
                <a:lnTo>
                  <a:pt x="2232056" y="884815"/>
                </a:lnTo>
                <a:lnTo>
                  <a:pt x="2162201" y="902018"/>
                </a:lnTo>
                <a:lnTo>
                  <a:pt x="2088563" y="907959"/>
                </a:lnTo>
                <a:lnTo>
                  <a:pt x="453979" y="907959"/>
                </a:lnTo>
                <a:lnTo>
                  <a:pt x="416746" y="906454"/>
                </a:lnTo>
                <a:lnTo>
                  <a:pt x="380341" y="902018"/>
                </a:lnTo>
                <a:lnTo>
                  <a:pt x="310487" y="884815"/>
                </a:lnTo>
                <a:lnTo>
                  <a:pt x="245349" y="857287"/>
                </a:lnTo>
                <a:lnTo>
                  <a:pt x="185865" y="820368"/>
                </a:lnTo>
                <a:lnTo>
                  <a:pt x="132967" y="774992"/>
                </a:lnTo>
                <a:lnTo>
                  <a:pt x="87591" y="722094"/>
                </a:lnTo>
                <a:lnTo>
                  <a:pt x="50672" y="662609"/>
                </a:lnTo>
                <a:lnTo>
                  <a:pt x="23144" y="597472"/>
                </a:lnTo>
                <a:lnTo>
                  <a:pt x="5941" y="527617"/>
                </a:lnTo>
                <a:lnTo>
                  <a:pt x="0" y="453979"/>
                </a:lnTo>
                <a:lnTo>
                  <a:pt x="1504" y="416746"/>
                </a:lnTo>
                <a:lnTo>
                  <a:pt x="5941" y="380341"/>
                </a:lnTo>
                <a:lnTo>
                  <a:pt x="23144" y="310487"/>
                </a:lnTo>
                <a:lnTo>
                  <a:pt x="50672" y="245349"/>
                </a:lnTo>
                <a:lnTo>
                  <a:pt x="87591" y="185865"/>
                </a:lnTo>
                <a:lnTo>
                  <a:pt x="132967" y="132967"/>
                </a:lnTo>
                <a:lnTo>
                  <a:pt x="185865" y="87591"/>
                </a:lnTo>
                <a:lnTo>
                  <a:pt x="245349" y="50672"/>
                </a:lnTo>
                <a:lnTo>
                  <a:pt x="310487" y="23144"/>
                </a:lnTo>
                <a:lnTo>
                  <a:pt x="380341" y="5941"/>
                </a:lnTo>
                <a:lnTo>
                  <a:pt x="453979" y="0"/>
                </a:lnTo>
                <a:close/>
              </a:path>
            </a:pathLst>
          </a:custGeom>
          <a:ln w="31412">
            <a:solidFill>
              <a:srgbClr val="55719E"/>
            </a:solidFill>
          </a:ln>
        </p:spPr>
        <p:txBody>
          <a:bodyPr wrap="square" lIns="0" tIns="0" rIns="0" bIns="0" rtlCol="0">
            <a:spAutoFit/>
          </a:bodyPr>
          <a:lstStyle/>
          <a:p>
            <a:endParaRPr/>
          </a:p>
        </p:txBody>
      </p:sp>
      <p:sp>
        <p:nvSpPr>
          <p:cNvPr id="42" name="object 42"/>
          <p:cNvSpPr txBox="1"/>
          <p:nvPr/>
        </p:nvSpPr>
        <p:spPr>
          <a:xfrm>
            <a:off x="5494985" y="9805616"/>
            <a:ext cx="69596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区块</a:t>
            </a:r>
            <a:endParaRPr sz="2600">
              <a:latin typeface="Microsoft JhengHei UI" panose="020B0604030504040204" charset="-120"/>
              <a:cs typeface="Microsoft JhengHei UI" panose="020B0604030504040204" charset="-120"/>
            </a:endParaRPr>
          </a:p>
        </p:txBody>
      </p:sp>
      <p:sp>
        <p:nvSpPr>
          <p:cNvPr id="43" name="object 43"/>
          <p:cNvSpPr/>
          <p:nvPr/>
        </p:nvSpPr>
        <p:spPr>
          <a:xfrm>
            <a:off x="7127182" y="10015391"/>
            <a:ext cx="1476510" cy="0"/>
          </a:xfrm>
          <a:custGeom>
            <a:avLst/>
            <a:gdLst/>
            <a:ahLst/>
            <a:cxnLst/>
            <a:rect l="l" t="t" r="r" b="b"/>
            <a:pathLst>
              <a:path w="1476510">
                <a:moveTo>
                  <a:pt x="0" y="0"/>
                </a:moveTo>
                <a:lnTo>
                  <a:pt x="1460803" y="0"/>
                </a:lnTo>
                <a:lnTo>
                  <a:pt x="1476510" y="0"/>
                </a:lnTo>
              </a:path>
            </a:pathLst>
          </a:custGeom>
          <a:ln w="31412">
            <a:solidFill>
              <a:srgbClr val="44586B"/>
            </a:solidFill>
          </a:ln>
        </p:spPr>
        <p:txBody>
          <a:bodyPr wrap="square" lIns="0" tIns="0" rIns="0" bIns="0" rtlCol="0">
            <a:spAutoFit/>
          </a:bodyPr>
          <a:lstStyle/>
          <a:p>
            <a:endParaRPr/>
          </a:p>
        </p:txBody>
      </p:sp>
      <p:sp>
        <p:nvSpPr>
          <p:cNvPr id="44" name="object 44"/>
          <p:cNvSpPr/>
          <p:nvPr/>
        </p:nvSpPr>
        <p:spPr>
          <a:xfrm>
            <a:off x="8587986" y="9946283"/>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a:endParaRPr/>
          </a:p>
        </p:txBody>
      </p:sp>
      <p:sp>
        <p:nvSpPr>
          <p:cNvPr id="45" name="object 45"/>
          <p:cNvSpPr/>
          <p:nvPr/>
        </p:nvSpPr>
        <p:spPr>
          <a:xfrm>
            <a:off x="8735065" y="9561411"/>
            <a:ext cx="2542543" cy="907959"/>
          </a:xfrm>
          <a:custGeom>
            <a:avLst/>
            <a:gdLst/>
            <a:ahLst/>
            <a:cxnLst/>
            <a:rect l="l" t="t" r="r" b="b"/>
            <a:pathLst>
              <a:path w="2542543" h="907959">
                <a:moveTo>
                  <a:pt x="453979" y="0"/>
                </a:moveTo>
                <a:lnTo>
                  <a:pt x="2088563" y="0"/>
                </a:lnTo>
                <a:lnTo>
                  <a:pt x="2125797" y="1504"/>
                </a:lnTo>
                <a:lnTo>
                  <a:pt x="2162201" y="5941"/>
                </a:lnTo>
                <a:lnTo>
                  <a:pt x="2232056" y="23144"/>
                </a:lnTo>
                <a:lnTo>
                  <a:pt x="2297193" y="50672"/>
                </a:lnTo>
                <a:lnTo>
                  <a:pt x="2356678" y="87591"/>
                </a:lnTo>
                <a:lnTo>
                  <a:pt x="2409575" y="132967"/>
                </a:lnTo>
                <a:lnTo>
                  <a:pt x="2454951" y="185865"/>
                </a:lnTo>
                <a:lnTo>
                  <a:pt x="2491871" y="245349"/>
                </a:lnTo>
                <a:lnTo>
                  <a:pt x="2519399" y="310487"/>
                </a:lnTo>
                <a:lnTo>
                  <a:pt x="2536601" y="380341"/>
                </a:lnTo>
                <a:lnTo>
                  <a:pt x="2542543" y="453979"/>
                </a:lnTo>
                <a:lnTo>
                  <a:pt x="2541038" y="491213"/>
                </a:lnTo>
                <a:lnTo>
                  <a:pt x="2536601" y="527617"/>
                </a:lnTo>
                <a:lnTo>
                  <a:pt x="2519399" y="597472"/>
                </a:lnTo>
                <a:lnTo>
                  <a:pt x="2491871" y="662609"/>
                </a:lnTo>
                <a:lnTo>
                  <a:pt x="2454951" y="722094"/>
                </a:lnTo>
                <a:lnTo>
                  <a:pt x="2409575" y="774992"/>
                </a:lnTo>
                <a:lnTo>
                  <a:pt x="2356678" y="820368"/>
                </a:lnTo>
                <a:lnTo>
                  <a:pt x="2297193" y="857287"/>
                </a:lnTo>
                <a:lnTo>
                  <a:pt x="2232056" y="884815"/>
                </a:lnTo>
                <a:lnTo>
                  <a:pt x="2162201" y="902018"/>
                </a:lnTo>
                <a:lnTo>
                  <a:pt x="2088563" y="907959"/>
                </a:lnTo>
                <a:lnTo>
                  <a:pt x="453979" y="907959"/>
                </a:lnTo>
                <a:lnTo>
                  <a:pt x="416746" y="906454"/>
                </a:lnTo>
                <a:lnTo>
                  <a:pt x="380341" y="902018"/>
                </a:lnTo>
                <a:lnTo>
                  <a:pt x="310487" y="884815"/>
                </a:lnTo>
                <a:lnTo>
                  <a:pt x="245349" y="857287"/>
                </a:lnTo>
                <a:lnTo>
                  <a:pt x="185865" y="820368"/>
                </a:lnTo>
                <a:lnTo>
                  <a:pt x="132967" y="774992"/>
                </a:lnTo>
                <a:lnTo>
                  <a:pt x="87591" y="722094"/>
                </a:lnTo>
                <a:lnTo>
                  <a:pt x="50672" y="662609"/>
                </a:lnTo>
                <a:lnTo>
                  <a:pt x="23144" y="597472"/>
                </a:lnTo>
                <a:lnTo>
                  <a:pt x="5941" y="527617"/>
                </a:lnTo>
                <a:lnTo>
                  <a:pt x="0" y="453979"/>
                </a:lnTo>
                <a:lnTo>
                  <a:pt x="1504" y="416746"/>
                </a:lnTo>
                <a:lnTo>
                  <a:pt x="5941" y="380341"/>
                </a:lnTo>
                <a:lnTo>
                  <a:pt x="23144" y="310487"/>
                </a:lnTo>
                <a:lnTo>
                  <a:pt x="50672" y="245349"/>
                </a:lnTo>
                <a:lnTo>
                  <a:pt x="87591" y="185865"/>
                </a:lnTo>
                <a:lnTo>
                  <a:pt x="132967" y="132967"/>
                </a:lnTo>
                <a:lnTo>
                  <a:pt x="185865" y="87591"/>
                </a:lnTo>
                <a:lnTo>
                  <a:pt x="245349" y="50672"/>
                </a:lnTo>
                <a:lnTo>
                  <a:pt x="310487" y="23144"/>
                </a:lnTo>
                <a:lnTo>
                  <a:pt x="380341" y="5941"/>
                </a:lnTo>
                <a:lnTo>
                  <a:pt x="453979" y="0"/>
                </a:lnTo>
                <a:close/>
              </a:path>
            </a:pathLst>
          </a:custGeom>
          <a:ln w="31412">
            <a:solidFill>
              <a:srgbClr val="55719E"/>
            </a:solidFill>
          </a:ln>
        </p:spPr>
        <p:txBody>
          <a:bodyPr wrap="square" lIns="0" tIns="0" rIns="0" bIns="0" rtlCol="0">
            <a:spAutoFit/>
          </a:bodyPr>
          <a:lstStyle/>
          <a:p>
            <a:endParaRPr/>
          </a:p>
        </p:txBody>
      </p:sp>
      <p:sp>
        <p:nvSpPr>
          <p:cNvPr id="46" name="object 46"/>
          <p:cNvSpPr txBox="1"/>
          <p:nvPr/>
        </p:nvSpPr>
        <p:spPr>
          <a:xfrm>
            <a:off x="9662397" y="9805616"/>
            <a:ext cx="69596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区块</a:t>
            </a:r>
            <a:endParaRPr sz="2600">
              <a:latin typeface="Microsoft JhengHei UI" panose="020B0604030504040204" charset="-120"/>
              <a:cs typeface="Microsoft JhengHei UI" panose="020B0604030504040204" charset="-120"/>
            </a:endParaRPr>
          </a:p>
        </p:txBody>
      </p:sp>
      <p:sp>
        <p:nvSpPr>
          <p:cNvPr id="47" name="object 47"/>
          <p:cNvSpPr/>
          <p:nvPr/>
        </p:nvSpPr>
        <p:spPr>
          <a:xfrm>
            <a:off x="11286473" y="10015391"/>
            <a:ext cx="1476510" cy="0"/>
          </a:xfrm>
          <a:custGeom>
            <a:avLst/>
            <a:gdLst/>
            <a:ahLst/>
            <a:cxnLst/>
            <a:rect l="l" t="t" r="r" b="b"/>
            <a:pathLst>
              <a:path w="1476510">
                <a:moveTo>
                  <a:pt x="0" y="0"/>
                </a:moveTo>
                <a:lnTo>
                  <a:pt x="1460803" y="0"/>
                </a:lnTo>
                <a:lnTo>
                  <a:pt x="1476510" y="0"/>
                </a:lnTo>
              </a:path>
            </a:pathLst>
          </a:custGeom>
          <a:ln w="31412">
            <a:solidFill>
              <a:srgbClr val="44586B"/>
            </a:solidFill>
          </a:ln>
        </p:spPr>
        <p:txBody>
          <a:bodyPr wrap="square" lIns="0" tIns="0" rIns="0" bIns="0" rtlCol="0">
            <a:spAutoFit/>
          </a:bodyPr>
          <a:lstStyle/>
          <a:p>
            <a:endParaRPr/>
          </a:p>
        </p:txBody>
      </p:sp>
      <p:sp>
        <p:nvSpPr>
          <p:cNvPr id="48" name="object 48"/>
          <p:cNvSpPr/>
          <p:nvPr/>
        </p:nvSpPr>
        <p:spPr>
          <a:xfrm>
            <a:off x="12747276" y="9946283"/>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a:endParaRPr/>
          </a:p>
        </p:txBody>
      </p:sp>
      <p:sp>
        <p:nvSpPr>
          <p:cNvPr id="49" name="object 49"/>
          <p:cNvSpPr/>
          <p:nvPr/>
        </p:nvSpPr>
        <p:spPr>
          <a:xfrm>
            <a:off x="12883880" y="9561411"/>
            <a:ext cx="2542543" cy="907959"/>
          </a:xfrm>
          <a:custGeom>
            <a:avLst/>
            <a:gdLst/>
            <a:ahLst/>
            <a:cxnLst/>
            <a:rect l="l" t="t" r="r" b="b"/>
            <a:pathLst>
              <a:path w="2542543" h="907959">
                <a:moveTo>
                  <a:pt x="453979" y="0"/>
                </a:moveTo>
                <a:lnTo>
                  <a:pt x="2088563" y="0"/>
                </a:lnTo>
                <a:lnTo>
                  <a:pt x="2125797" y="1504"/>
                </a:lnTo>
                <a:lnTo>
                  <a:pt x="2162201" y="5941"/>
                </a:lnTo>
                <a:lnTo>
                  <a:pt x="2232056" y="23144"/>
                </a:lnTo>
                <a:lnTo>
                  <a:pt x="2297193" y="50672"/>
                </a:lnTo>
                <a:lnTo>
                  <a:pt x="2356678" y="87591"/>
                </a:lnTo>
                <a:lnTo>
                  <a:pt x="2409575" y="132967"/>
                </a:lnTo>
                <a:lnTo>
                  <a:pt x="2454951" y="185865"/>
                </a:lnTo>
                <a:lnTo>
                  <a:pt x="2491871" y="245349"/>
                </a:lnTo>
                <a:lnTo>
                  <a:pt x="2519399" y="310487"/>
                </a:lnTo>
                <a:lnTo>
                  <a:pt x="2536601" y="380341"/>
                </a:lnTo>
                <a:lnTo>
                  <a:pt x="2542543" y="453979"/>
                </a:lnTo>
                <a:lnTo>
                  <a:pt x="2541038" y="491213"/>
                </a:lnTo>
                <a:lnTo>
                  <a:pt x="2536601" y="527617"/>
                </a:lnTo>
                <a:lnTo>
                  <a:pt x="2519399" y="597472"/>
                </a:lnTo>
                <a:lnTo>
                  <a:pt x="2491871" y="662609"/>
                </a:lnTo>
                <a:lnTo>
                  <a:pt x="2454951" y="722094"/>
                </a:lnTo>
                <a:lnTo>
                  <a:pt x="2409575" y="774992"/>
                </a:lnTo>
                <a:lnTo>
                  <a:pt x="2356678" y="820368"/>
                </a:lnTo>
                <a:lnTo>
                  <a:pt x="2297193" y="857287"/>
                </a:lnTo>
                <a:lnTo>
                  <a:pt x="2232056" y="884815"/>
                </a:lnTo>
                <a:lnTo>
                  <a:pt x="2162201" y="902018"/>
                </a:lnTo>
                <a:lnTo>
                  <a:pt x="2088563" y="907959"/>
                </a:lnTo>
                <a:lnTo>
                  <a:pt x="453979" y="907959"/>
                </a:lnTo>
                <a:lnTo>
                  <a:pt x="416746" y="906454"/>
                </a:lnTo>
                <a:lnTo>
                  <a:pt x="380341" y="902018"/>
                </a:lnTo>
                <a:lnTo>
                  <a:pt x="310487" y="884815"/>
                </a:lnTo>
                <a:lnTo>
                  <a:pt x="245349" y="857287"/>
                </a:lnTo>
                <a:lnTo>
                  <a:pt x="185865" y="820368"/>
                </a:lnTo>
                <a:lnTo>
                  <a:pt x="132967" y="774992"/>
                </a:lnTo>
                <a:lnTo>
                  <a:pt x="87591" y="722094"/>
                </a:lnTo>
                <a:lnTo>
                  <a:pt x="50672" y="662609"/>
                </a:lnTo>
                <a:lnTo>
                  <a:pt x="23144" y="597472"/>
                </a:lnTo>
                <a:lnTo>
                  <a:pt x="5941" y="527617"/>
                </a:lnTo>
                <a:lnTo>
                  <a:pt x="0" y="453979"/>
                </a:lnTo>
                <a:lnTo>
                  <a:pt x="1504" y="416746"/>
                </a:lnTo>
                <a:lnTo>
                  <a:pt x="5941" y="380341"/>
                </a:lnTo>
                <a:lnTo>
                  <a:pt x="23144" y="310487"/>
                </a:lnTo>
                <a:lnTo>
                  <a:pt x="50672" y="245349"/>
                </a:lnTo>
                <a:lnTo>
                  <a:pt x="87591" y="185865"/>
                </a:lnTo>
                <a:lnTo>
                  <a:pt x="132967" y="132967"/>
                </a:lnTo>
                <a:lnTo>
                  <a:pt x="185865" y="87591"/>
                </a:lnTo>
                <a:lnTo>
                  <a:pt x="245349" y="50672"/>
                </a:lnTo>
                <a:lnTo>
                  <a:pt x="310487" y="23144"/>
                </a:lnTo>
                <a:lnTo>
                  <a:pt x="380341" y="5941"/>
                </a:lnTo>
                <a:lnTo>
                  <a:pt x="453979" y="0"/>
                </a:lnTo>
                <a:close/>
              </a:path>
            </a:pathLst>
          </a:custGeom>
          <a:ln w="31412">
            <a:solidFill>
              <a:srgbClr val="55719E"/>
            </a:solidFill>
          </a:ln>
        </p:spPr>
        <p:txBody>
          <a:bodyPr wrap="square" lIns="0" tIns="0" rIns="0" bIns="0" rtlCol="0">
            <a:spAutoFit/>
          </a:bodyPr>
          <a:lstStyle/>
          <a:p>
            <a:endParaRPr/>
          </a:p>
        </p:txBody>
      </p:sp>
      <p:sp>
        <p:nvSpPr>
          <p:cNvPr id="50" name="object 50"/>
          <p:cNvSpPr txBox="1"/>
          <p:nvPr/>
        </p:nvSpPr>
        <p:spPr>
          <a:xfrm>
            <a:off x="13808868" y="9805616"/>
            <a:ext cx="69596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区块</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1227" y="1750077"/>
            <a:ext cx="18721647" cy="8622681"/>
          </a:xfrm>
          <a:custGeom>
            <a:avLst/>
            <a:gdLst/>
            <a:ahLst/>
            <a:cxnLst/>
            <a:rect l="l" t="t" r="r" b="b"/>
            <a:pathLst>
              <a:path w="18721647" h="8622681">
                <a:moveTo>
                  <a:pt x="0" y="0"/>
                </a:moveTo>
                <a:lnTo>
                  <a:pt x="18721647" y="0"/>
                </a:lnTo>
                <a:lnTo>
                  <a:pt x="18721647" y="8622681"/>
                </a:lnTo>
                <a:lnTo>
                  <a:pt x="0" y="8622681"/>
                </a:lnTo>
                <a:lnTo>
                  <a:pt x="0" y="0"/>
                </a:lnTo>
                <a:close/>
              </a:path>
            </a:pathLst>
          </a:custGeom>
          <a:solidFill>
            <a:srgbClr val="E5F3FA"/>
          </a:solidFill>
        </p:spPr>
        <p:txBody>
          <a:bodyPr wrap="square" lIns="0" tIns="0" rIns="0" bIns="0" rtlCol="0">
            <a:spAutoFit/>
          </a:bodyPr>
          <a:lstStyle/>
          <a:p>
            <a:endParaRPr/>
          </a:p>
        </p:txBody>
      </p:sp>
      <p:sp>
        <p:nvSpPr>
          <p:cNvPr id="3" name="object 3"/>
          <p:cNvSpPr txBox="1"/>
          <p:nvPr/>
        </p:nvSpPr>
        <p:spPr>
          <a:xfrm>
            <a:off x="9034144" y="2706356"/>
            <a:ext cx="203581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智能合约特性</a:t>
            </a:r>
            <a:endParaRPr sz="2600">
              <a:latin typeface="Microsoft JhengHei UI" panose="020B0604030504040204" charset="-120"/>
              <a:cs typeface="Microsoft JhengHei UI" panose="020B0604030504040204" charset="-120"/>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合约层</a:t>
            </a:r>
            <a:endParaRPr sz="2600">
              <a:latin typeface="Microsoft JhengHei UI" panose="020B0604030504040204" charset="-120"/>
              <a:cs typeface="Microsoft JhengHei UI" panose="020B0604030504040204" charset="-120"/>
            </a:endParaRPr>
          </a:p>
        </p:txBody>
      </p:sp>
      <p:sp>
        <p:nvSpPr>
          <p:cNvPr id="5" name="object 5"/>
          <p:cNvSpPr txBox="1"/>
          <p:nvPr/>
        </p:nvSpPr>
        <p:spPr>
          <a:xfrm>
            <a:off x="1913942" y="1197332"/>
            <a:ext cx="4355465"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contract layer</a:t>
            </a:r>
            <a:endParaRPr sz="1950">
              <a:latin typeface="Arial" panose="020B0604020202020204"/>
              <a:cs typeface="Arial" panose="020B0604020202020204"/>
            </a:endParaRPr>
          </a:p>
        </p:txBody>
      </p:sp>
      <p:sp>
        <p:nvSpPr>
          <p:cNvPr id="6" name="object 6"/>
          <p:cNvSpPr/>
          <p:nvPr/>
        </p:nvSpPr>
        <p:spPr>
          <a:xfrm>
            <a:off x="3456459" y="5303346"/>
            <a:ext cx="1118250" cy="1009899"/>
          </a:xfrm>
          <a:custGeom>
            <a:avLst/>
            <a:gdLst/>
            <a:ahLst/>
            <a:cxnLst/>
            <a:rect l="l" t="t" r="r" b="b"/>
            <a:pathLst>
              <a:path w="1118250" h="1009899">
                <a:moveTo>
                  <a:pt x="559125" y="0"/>
                </a:moveTo>
                <a:lnTo>
                  <a:pt x="513325" y="1858"/>
                </a:lnTo>
                <a:lnTo>
                  <a:pt x="468535" y="7338"/>
                </a:lnTo>
                <a:lnTo>
                  <a:pt x="424898" y="16293"/>
                </a:lnTo>
                <a:lnTo>
                  <a:pt x="382561" y="28578"/>
                </a:lnTo>
                <a:lnTo>
                  <a:pt x="341667" y="44050"/>
                </a:lnTo>
                <a:lnTo>
                  <a:pt x="302361" y="62561"/>
                </a:lnTo>
                <a:lnTo>
                  <a:pt x="264789" y="83969"/>
                </a:lnTo>
                <a:lnTo>
                  <a:pt x="229096" y="108127"/>
                </a:lnTo>
                <a:lnTo>
                  <a:pt x="195425" y="134891"/>
                </a:lnTo>
                <a:lnTo>
                  <a:pt x="163922" y="164115"/>
                </a:lnTo>
                <a:lnTo>
                  <a:pt x="134733" y="195654"/>
                </a:lnTo>
                <a:lnTo>
                  <a:pt x="108000" y="229364"/>
                </a:lnTo>
                <a:lnTo>
                  <a:pt x="83871" y="265100"/>
                </a:lnTo>
                <a:lnTo>
                  <a:pt x="62488" y="302716"/>
                </a:lnTo>
                <a:lnTo>
                  <a:pt x="43998" y="342067"/>
                </a:lnTo>
                <a:lnTo>
                  <a:pt x="28545" y="383009"/>
                </a:lnTo>
                <a:lnTo>
                  <a:pt x="16273" y="425397"/>
                </a:lnTo>
                <a:lnTo>
                  <a:pt x="7329" y="469084"/>
                </a:lnTo>
                <a:lnTo>
                  <a:pt x="1856" y="513927"/>
                </a:lnTo>
                <a:lnTo>
                  <a:pt x="0" y="559780"/>
                </a:lnTo>
                <a:lnTo>
                  <a:pt x="275" y="638891"/>
                </a:lnTo>
                <a:lnTo>
                  <a:pt x="15216" y="677840"/>
                </a:lnTo>
                <a:lnTo>
                  <a:pt x="47792" y="702870"/>
                </a:lnTo>
                <a:lnTo>
                  <a:pt x="75758" y="708272"/>
                </a:lnTo>
                <a:lnTo>
                  <a:pt x="1042491" y="708272"/>
                </a:lnTo>
                <a:lnTo>
                  <a:pt x="1087853" y="693038"/>
                </a:lnTo>
                <a:lnTo>
                  <a:pt x="1112854" y="660424"/>
                </a:lnTo>
                <a:lnTo>
                  <a:pt x="1118250" y="632424"/>
                </a:lnTo>
                <a:lnTo>
                  <a:pt x="1118250" y="559780"/>
                </a:lnTo>
                <a:lnTo>
                  <a:pt x="1116394" y="513927"/>
                </a:lnTo>
                <a:lnTo>
                  <a:pt x="1110921" y="469084"/>
                </a:lnTo>
                <a:lnTo>
                  <a:pt x="1101976" y="425397"/>
                </a:lnTo>
                <a:lnTo>
                  <a:pt x="1089705" y="383009"/>
                </a:lnTo>
                <a:lnTo>
                  <a:pt x="1074252" y="342067"/>
                </a:lnTo>
                <a:lnTo>
                  <a:pt x="1055762" y="302716"/>
                </a:lnTo>
                <a:lnTo>
                  <a:pt x="1034379" y="265100"/>
                </a:lnTo>
                <a:lnTo>
                  <a:pt x="1010250" y="229364"/>
                </a:lnTo>
                <a:lnTo>
                  <a:pt x="983517" y="195654"/>
                </a:lnTo>
                <a:lnTo>
                  <a:pt x="954327" y="164115"/>
                </a:lnTo>
                <a:lnTo>
                  <a:pt x="922825" y="134891"/>
                </a:lnTo>
                <a:lnTo>
                  <a:pt x="889154" y="108127"/>
                </a:lnTo>
                <a:lnTo>
                  <a:pt x="853460" y="83969"/>
                </a:lnTo>
                <a:lnTo>
                  <a:pt x="815888" y="62561"/>
                </a:lnTo>
                <a:lnTo>
                  <a:pt x="776583" y="44050"/>
                </a:lnTo>
                <a:lnTo>
                  <a:pt x="735689" y="28578"/>
                </a:lnTo>
                <a:lnTo>
                  <a:pt x="693351" y="16293"/>
                </a:lnTo>
                <a:lnTo>
                  <a:pt x="649715" y="7338"/>
                </a:lnTo>
                <a:lnTo>
                  <a:pt x="604925" y="1858"/>
                </a:lnTo>
                <a:lnTo>
                  <a:pt x="559125" y="0"/>
                </a:lnTo>
                <a:close/>
              </a:path>
              <a:path w="1118250" h="1009899">
                <a:moveTo>
                  <a:pt x="354095" y="794555"/>
                </a:moveTo>
                <a:lnTo>
                  <a:pt x="312640" y="805486"/>
                </a:lnTo>
                <a:lnTo>
                  <a:pt x="301790" y="812332"/>
                </a:lnTo>
                <a:lnTo>
                  <a:pt x="296992" y="823427"/>
                </a:lnTo>
                <a:lnTo>
                  <a:pt x="302953" y="838339"/>
                </a:lnTo>
                <a:lnTo>
                  <a:pt x="312028" y="845740"/>
                </a:lnTo>
                <a:lnTo>
                  <a:pt x="322403" y="846330"/>
                </a:lnTo>
                <a:lnTo>
                  <a:pt x="363858" y="835398"/>
                </a:lnTo>
                <a:lnTo>
                  <a:pt x="374708" y="828552"/>
                </a:lnTo>
                <a:lnTo>
                  <a:pt x="379506" y="817457"/>
                </a:lnTo>
                <a:lnTo>
                  <a:pt x="373545" y="802546"/>
                </a:lnTo>
                <a:lnTo>
                  <a:pt x="364470" y="795145"/>
                </a:lnTo>
                <a:lnTo>
                  <a:pt x="354095" y="794555"/>
                </a:lnTo>
                <a:close/>
              </a:path>
              <a:path w="1118250" h="1009899">
                <a:moveTo>
                  <a:pt x="414487" y="911699"/>
                </a:moveTo>
                <a:lnTo>
                  <a:pt x="405256" y="914937"/>
                </a:lnTo>
                <a:lnTo>
                  <a:pt x="403338" y="916588"/>
                </a:lnTo>
                <a:lnTo>
                  <a:pt x="373461" y="946499"/>
                </a:lnTo>
                <a:lnTo>
                  <a:pt x="367500" y="957268"/>
                </a:lnTo>
                <a:lnTo>
                  <a:pt x="368503" y="968952"/>
                </a:lnTo>
                <a:lnTo>
                  <a:pt x="380288" y="979194"/>
                </a:lnTo>
                <a:lnTo>
                  <a:pt x="391138" y="982093"/>
                </a:lnTo>
                <a:lnTo>
                  <a:pt x="400484" y="978833"/>
                </a:lnTo>
                <a:lnTo>
                  <a:pt x="433215" y="946499"/>
                </a:lnTo>
                <a:lnTo>
                  <a:pt x="439176" y="935731"/>
                </a:lnTo>
                <a:lnTo>
                  <a:pt x="438173" y="924047"/>
                </a:lnTo>
                <a:lnTo>
                  <a:pt x="425850" y="914306"/>
                </a:lnTo>
                <a:lnTo>
                  <a:pt x="414487" y="911699"/>
                </a:lnTo>
                <a:close/>
              </a:path>
              <a:path w="1118250" h="1009899">
                <a:moveTo>
                  <a:pt x="762928" y="800145"/>
                </a:moveTo>
                <a:lnTo>
                  <a:pt x="750282" y="800335"/>
                </a:lnTo>
                <a:lnTo>
                  <a:pt x="740263" y="807176"/>
                </a:lnTo>
                <a:lnTo>
                  <a:pt x="737430" y="822581"/>
                </a:lnTo>
                <a:lnTo>
                  <a:pt x="740731" y="833317"/>
                </a:lnTo>
                <a:lnTo>
                  <a:pt x="748271" y="839634"/>
                </a:lnTo>
                <a:lnTo>
                  <a:pt x="793872" y="851423"/>
                </a:lnTo>
                <a:lnTo>
                  <a:pt x="806518" y="851232"/>
                </a:lnTo>
                <a:lnTo>
                  <a:pt x="816537" y="844392"/>
                </a:lnTo>
                <a:lnTo>
                  <a:pt x="819574" y="829458"/>
                </a:lnTo>
                <a:lnTo>
                  <a:pt x="816532" y="818555"/>
                </a:lnTo>
                <a:lnTo>
                  <a:pt x="808778" y="811960"/>
                </a:lnTo>
                <a:lnTo>
                  <a:pt x="805610" y="810828"/>
                </a:lnTo>
                <a:lnTo>
                  <a:pt x="762928" y="800145"/>
                </a:lnTo>
                <a:close/>
              </a:path>
              <a:path w="1118250" h="1009899">
                <a:moveTo>
                  <a:pt x="699873" y="917096"/>
                </a:moveTo>
                <a:lnTo>
                  <a:pt x="687939" y="917812"/>
                </a:lnTo>
                <a:lnTo>
                  <a:pt x="677295" y="929582"/>
                </a:lnTo>
                <a:lnTo>
                  <a:pt x="674072" y="940370"/>
                </a:lnTo>
                <a:lnTo>
                  <a:pt x="677018" y="949668"/>
                </a:lnTo>
                <a:lnTo>
                  <a:pt x="710644" y="982822"/>
                </a:lnTo>
                <a:lnTo>
                  <a:pt x="721415" y="988724"/>
                </a:lnTo>
                <a:lnTo>
                  <a:pt x="733349" y="988007"/>
                </a:lnTo>
                <a:lnTo>
                  <a:pt x="743992" y="976238"/>
                </a:lnTo>
                <a:lnTo>
                  <a:pt x="747216" y="965450"/>
                </a:lnTo>
                <a:lnTo>
                  <a:pt x="744269" y="956152"/>
                </a:lnTo>
                <a:lnTo>
                  <a:pt x="710644" y="922998"/>
                </a:lnTo>
                <a:lnTo>
                  <a:pt x="699873" y="917096"/>
                </a:lnTo>
                <a:close/>
              </a:path>
              <a:path w="1118250" h="1009899">
                <a:moveTo>
                  <a:pt x="568728" y="926203"/>
                </a:moveTo>
                <a:lnTo>
                  <a:pt x="555607" y="930748"/>
                </a:lnTo>
                <a:lnTo>
                  <a:pt x="548084" y="942159"/>
                </a:lnTo>
                <a:lnTo>
                  <a:pt x="547387" y="989231"/>
                </a:lnTo>
                <a:lnTo>
                  <a:pt x="551927" y="1002367"/>
                </a:lnTo>
                <a:lnTo>
                  <a:pt x="563325" y="1009899"/>
                </a:lnTo>
                <a:lnTo>
                  <a:pt x="579025" y="1006917"/>
                </a:lnTo>
                <a:lnTo>
                  <a:pt x="588048" y="998043"/>
                </a:lnTo>
                <a:lnTo>
                  <a:pt x="590068" y="947569"/>
                </a:lnTo>
                <a:lnTo>
                  <a:pt x="585529" y="934432"/>
                </a:lnTo>
                <a:lnTo>
                  <a:pt x="574131" y="926901"/>
                </a:lnTo>
                <a:lnTo>
                  <a:pt x="568728" y="926203"/>
                </a:lnTo>
                <a:close/>
              </a:path>
            </a:pathLst>
          </a:custGeom>
          <a:solidFill>
            <a:srgbClr val="3E596D"/>
          </a:solidFill>
        </p:spPr>
        <p:txBody>
          <a:bodyPr wrap="square" lIns="0" tIns="0" rIns="0" bIns="0" rtlCol="0">
            <a:spAutoFit/>
          </a:bodyPr>
          <a:lstStyle/>
          <a:p>
            <a:endParaRPr/>
          </a:p>
        </p:txBody>
      </p:sp>
      <p:sp>
        <p:nvSpPr>
          <p:cNvPr id="7" name="object 7"/>
          <p:cNvSpPr/>
          <p:nvPr/>
        </p:nvSpPr>
        <p:spPr>
          <a:xfrm>
            <a:off x="3537554" y="5384536"/>
            <a:ext cx="954993" cy="544825"/>
          </a:xfrm>
          <a:custGeom>
            <a:avLst/>
            <a:gdLst/>
            <a:ahLst/>
            <a:cxnLst/>
            <a:rect l="l" t="t" r="r" b="b"/>
            <a:pathLst>
              <a:path w="954993" h="544825">
                <a:moveTo>
                  <a:pt x="476963" y="0"/>
                </a:moveTo>
                <a:lnTo>
                  <a:pt x="437826" y="1589"/>
                </a:lnTo>
                <a:lnTo>
                  <a:pt x="399564" y="6276"/>
                </a:lnTo>
                <a:lnTo>
                  <a:pt x="326153" y="24442"/>
                </a:lnTo>
                <a:lnTo>
                  <a:pt x="257710" y="53504"/>
                </a:lnTo>
                <a:lnTo>
                  <a:pt x="195215" y="92470"/>
                </a:lnTo>
                <a:lnTo>
                  <a:pt x="139647" y="140345"/>
                </a:lnTo>
                <a:lnTo>
                  <a:pt x="91986" y="196136"/>
                </a:lnTo>
                <a:lnTo>
                  <a:pt x="53211" y="258850"/>
                </a:lnTo>
                <a:lnTo>
                  <a:pt x="24302" y="327492"/>
                </a:lnTo>
                <a:lnTo>
                  <a:pt x="6238" y="401070"/>
                </a:lnTo>
                <a:lnTo>
                  <a:pt x="1580" y="439399"/>
                </a:lnTo>
                <a:lnTo>
                  <a:pt x="0" y="478590"/>
                </a:lnTo>
                <a:lnTo>
                  <a:pt x="0" y="544825"/>
                </a:lnTo>
                <a:lnTo>
                  <a:pt x="954993" y="544825"/>
                </a:lnTo>
                <a:lnTo>
                  <a:pt x="954993" y="478590"/>
                </a:lnTo>
                <a:lnTo>
                  <a:pt x="953406" y="439399"/>
                </a:lnTo>
                <a:lnTo>
                  <a:pt x="948725" y="401070"/>
                </a:lnTo>
                <a:lnTo>
                  <a:pt x="941075" y="363726"/>
                </a:lnTo>
                <a:lnTo>
                  <a:pt x="917364" y="292492"/>
                </a:lnTo>
                <a:lnTo>
                  <a:pt x="883266" y="226690"/>
                </a:lnTo>
                <a:lnTo>
                  <a:pt x="839772" y="167313"/>
                </a:lnTo>
                <a:lnTo>
                  <a:pt x="787876" y="115356"/>
                </a:lnTo>
                <a:lnTo>
                  <a:pt x="728569" y="71811"/>
                </a:lnTo>
                <a:lnTo>
                  <a:pt x="662844" y="37673"/>
                </a:lnTo>
                <a:lnTo>
                  <a:pt x="591692" y="13935"/>
                </a:lnTo>
                <a:lnTo>
                  <a:pt x="516108" y="1589"/>
                </a:lnTo>
                <a:lnTo>
                  <a:pt x="476963" y="0"/>
                </a:lnTo>
                <a:close/>
              </a:path>
            </a:pathLst>
          </a:custGeom>
          <a:solidFill>
            <a:srgbClr val="A6E1FF"/>
          </a:solidFill>
        </p:spPr>
        <p:txBody>
          <a:bodyPr wrap="square" lIns="0" tIns="0" rIns="0" bIns="0" rtlCol="0">
            <a:spAutoFit/>
          </a:bodyPr>
          <a:lstStyle/>
          <a:p>
            <a:endParaRPr/>
          </a:p>
        </p:txBody>
      </p:sp>
      <p:sp>
        <p:nvSpPr>
          <p:cNvPr id="8" name="object 8"/>
          <p:cNvSpPr/>
          <p:nvPr/>
        </p:nvSpPr>
        <p:spPr>
          <a:xfrm>
            <a:off x="3835255" y="5942180"/>
            <a:ext cx="360657" cy="243569"/>
          </a:xfrm>
          <a:custGeom>
            <a:avLst/>
            <a:gdLst/>
            <a:ahLst/>
            <a:cxnLst/>
            <a:rect l="l" t="t" r="r" b="b"/>
            <a:pathLst>
              <a:path w="360657" h="243569">
                <a:moveTo>
                  <a:pt x="317975" y="0"/>
                </a:moveTo>
                <a:lnTo>
                  <a:pt x="31875" y="1396"/>
                </a:lnTo>
                <a:lnTo>
                  <a:pt x="2408" y="28611"/>
                </a:lnTo>
                <a:lnTo>
                  <a:pt x="0" y="42731"/>
                </a:lnTo>
                <a:lnTo>
                  <a:pt x="86" y="65165"/>
                </a:lnTo>
                <a:lnTo>
                  <a:pt x="5261" y="106298"/>
                </a:lnTo>
                <a:lnTo>
                  <a:pt x="20195" y="145839"/>
                </a:lnTo>
                <a:lnTo>
                  <a:pt x="43528" y="180376"/>
                </a:lnTo>
                <a:lnTo>
                  <a:pt x="73983" y="208632"/>
                </a:lnTo>
                <a:lnTo>
                  <a:pt x="110288" y="229331"/>
                </a:lnTo>
                <a:lnTo>
                  <a:pt x="151165" y="241196"/>
                </a:lnTo>
                <a:lnTo>
                  <a:pt x="180328" y="243569"/>
                </a:lnTo>
                <a:lnTo>
                  <a:pt x="195069" y="242968"/>
                </a:lnTo>
                <a:lnTo>
                  <a:pt x="237188" y="234330"/>
                </a:lnTo>
                <a:lnTo>
                  <a:pt x="275158" y="216434"/>
                </a:lnTo>
                <a:lnTo>
                  <a:pt x="307705" y="190555"/>
                </a:lnTo>
                <a:lnTo>
                  <a:pt x="319073" y="177926"/>
                </a:lnTo>
                <a:lnTo>
                  <a:pt x="169735" y="177926"/>
                </a:lnTo>
                <a:lnTo>
                  <a:pt x="155509" y="175738"/>
                </a:lnTo>
                <a:lnTo>
                  <a:pt x="117045" y="159566"/>
                </a:lnTo>
                <a:lnTo>
                  <a:pt x="87255" y="131272"/>
                </a:lnTo>
                <a:lnTo>
                  <a:pt x="69161" y="93796"/>
                </a:lnTo>
                <a:lnTo>
                  <a:pt x="65089" y="65165"/>
                </a:lnTo>
                <a:lnTo>
                  <a:pt x="360570" y="65165"/>
                </a:lnTo>
                <a:lnTo>
                  <a:pt x="360657" y="63029"/>
                </a:lnTo>
                <a:lnTo>
                  <a:pt x="359262" y="31912"/>
                </a:lnTo>
                <a:lnTo>
                  <a:pt x="353555" y="19202"/>
                </a:lnTo>
                <a:lnTo>
                  <a:pt x="344217" y="9090"/>
                </a:lnTo>
                <a:lnTo>
                  <a:pt x="332079" y="2411"/>
                </a:lnTo>
                <a:lnTo>
                  <a:pt x="317975" y="0"/>
                </a:lnTo>
                <a:close/>
              </a:path>
              <a:path w="360657" h="243569">
                <a:moveTo>
                  <a:pt x="360570" y="65165"/>
                </a:moveTo>
                <a:lnTo>
                  <a:pt x="65089" y="65165"/>
                </a:lnTo>
                <a:lnTo>
                  <a:pt x="295377" y="70157"/>
                </a:lnTo>
                <a:lnTo>
                  <a:pt x="293724" y="83909"/>
                </a:lnTo>
                <a:lnTo>
                  <a:pt x="279492" y="121419"/>
                </a:lnTo>
                <a:lnTo>
                  <a:pt x="252783" y="151336"/>
                </a:lnTo>
                <a:lnTo>
                  <a:pt x="215605" y="171003"/>
                </a:lnTo>
                <a:lnTo>
                  <a:pt x="169735" y="177926"/>
                </a:lnTo>
                <a:lnTo>
                  <a:pt x="319073" y="177926"/>
                </a:lnTo>
                <a:lnTo>
                  <a:pt x="340461" y="145839"/>
                </a:lnTo>
                <a:lnTo>
                  <a:pt x="355395" y="106298"/>
                </a:lnTo>
                <a:lnTo>
                  <a:pt x="360056" y="77787"/>
                </a:lnTo>
                <a:lnTo>
                  <a:pt x="360570" y="65165"/>
                </a:lnTo>
                <a:close/>
              </a:path>
            </a:pathLst>
          </a:custGeom>
          <a:solidFill>
            <a:srgbClr val="3E596D"/>
          </a:solidFill>
        </p:spPr>
        <p:txBody>
          <a:bodyPr wrap="square" lIns="0" tIns="0" rIns="0" bIns="0" rtlCol="0">
            <a:spAutoFit/>
          </a:bodyPr>
          <a:lstStyle/>
          <a:p>
            <a:endParaRPr/>
          </a:p>
        </p:txBody>
      </p:sp>
      <p:sp>
        <p:nvSpPr>
          <p:cNvPr id="9" name="object 9"/>
          <p:cNvSpPr/>
          <p:nvPr/>
        </p:nvSpPr>
        <p:spPr>
          <a:xfrm>
            <a:off x="3981439" y="4996517"/>
            <a:ext cx="68291" cy="379472"/>
          </a:xfrm>
          <a:custGeom>
            <a:avLst/>
            <a:gdLst/>
            <a:ahLst/>
            <a:cxnLst/>
            <a:rect l="l" t="t" r="r" b="b"/>
            <a:pathLst>
              <a:path w="68291" h="379472">
                <a:moveTo>
                  <a:pt x="22634" y="0"/>
                </a:moveTo>
                <a:lnTo>
                  <a:pt x="10834" y="7048"/>
                </a:lnTo>
                <a:lnTo>
                  <a:pt x="2902" y="18196"/>
                </a:lnTo>
                <a:lnTo>
                  <a:pt x="0" y="32280"/>
                </a:lnTo>
                <a:lnTo>
                  <a:pt x="1903" y="356811"/>
                </a:lnTo>
                <a:lnTo>
                  <a:pt x="8943" y="368624"/>
                </a:lnTo>
                <a:lnTo>
                  <a:pt x="20078" y="376566"/>
                </a:lnTo>
                <a:lnTo>
                  <a:pt x="34145" y="379472"/>
                </a:lnTo>
                <a:lnTo>
                  <a:pt x="46274" y="377210"/>
                </a:lnTo>
                <a:lnTo>
                  <a:pt x="57766" y="369722"/>
                </a:lnTo>
                <a:lnTo>
                  <a:pt x="65475" y="358280"/>
                </a:lnTo>
                <a:lnTo>
                  <a:pt x="68291" y="344219"/>
                </a:lnTo>
                <a:lnTo>
                  <a:pt x="67565" y="25179"/>
                </a:lnTo>
                <a:lnTo>
                  <a:pt x="62911" y="14405"/>
                </a:lnTo>
                <a:lnTo>
                  <a:pt x="53906" y="6093"/>
                </a:lnTo>
                <a:lnTo>
                  <a:pt x="40498" y="1030"/>
                </a:lnTo>
                <a:lnTo>
                  <a:pt x="22634" y="0"/>
                </a:lnTo>
                <a:close/>
              </a:path>
            </a:pathLst>
          </a:custGeom>
          <a:solidFill>
            <a:srgbClr val="3E596D"/>
          </a:solidFill>
        </p:spPr>
        <p:txBody>
          <a:bodyPr wrap="square" lIns="0" tIns="0" rIns="0" bIns="0" rtlCol="0">
            <a:spAutoFit/>
          </a:bodyPr>
          <a:lstStyle/>
          <a:p>
            <a:endParaRPr/>
          </a:p>
        </p:txBody>
      </p:sp>
      <p:sp>
        <p:nvSpPr>
          <p:cNvPr id="10" name="object 10"/>
          <p:cNvSpPr txBox="1"/>
          <p:nvPr/>
        </p:nvSpPr>
        <p:spPr>
          <a:xfrm>
            <a:off x="3337983" y="7292604"/>
            <a:ext cx="1365885"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合约透明</a:t>
            </a:r>
            <a:endParaRPr sz="2600">
              <a:latin typeface="Microsoft JhengHei UI" panose="020B0604030504040204" charset="-120"/>
              <a:cs typeface="Microsoft JhengHei UI" panose="020B0604030504040204" charset="-120"/>
            </a:endParaRPr>
          </a:p>
        </p:txBody>
      </p:sp>
      <p:sp>
        <p:nvSpPr>
          <p:cNvPr id="11" name="object 11"/>
          <p:cNvSpPr/>
          <p:nvPr/>
        </p:nvSpPr>
        <p:spPr>
          <a:xfrm>
            <a:off x="7456290" y="5863121"/>
            <a:ext cx="1076551" cy="292926"/>
          </a:xfrm>
          <a:custGeom>
            <a:avLst/>
            <a:gdLst/>
            <a:ahLst/>
            <a:cxnLst/>
            <a:rect l="l" t="t" r="r" b="b"/>
            <a:pathLst>
              <a:path w="1076551" h="292926">
                <a:moveTo>
                  <a:pt x="1047566" y="0"/>
                </a:moveTo>
                <a:lnTo>
                  <a:pt x="25309" y="210"/>
                </a:lnTo>
                <a:lnTo>
                  <a:pt x="12218" y="5070"/>
                </a:lnTo>
                <a:lnTo>
                  <a:pt x="3296" y="15254"/>
                </a:lnTo>
                <a:lnTo>
                  <a:pt x="0" y="29293"/>
                </a:lnTo>
                <a:lnTo>
                  <a:pt x="208" y="267346"/>
                </a:lnTo>
                <a:lnTo>
                  <a:pt x="5016" y="280577"/>
                </a:lnTo>
                <a:lnTo>
                  <a:pt x="15093" y="289594"/>
                </a:lnTo>
                <a:lnTo>
                  <a:pt x="28984" y="292926"/>
                </a:lnTo>
                <a:lnTo>
                  <a:pt x="1047566" y="292926"/>
                </a:lnTo>
                <a:lnTo>
                  <a:pt x="1051241" y="292715"/>
                </a:lnTo>
                <a:lnTo>
                  <a:pt x="1064331" y="287855"/>
                </a:lnTo>
                <a:lnTo>
                  <a:pt x="1073252" y="277671"/>
                </a:lnTo>
                <a:lnTo>
                  <a:pt x="1076551" y="263632"/>
                </a:lnTo>
                <a:lnTo>
                  <a:pt x="1076342" y="25578"/>
                </a:lnTo>
                <a:lnTo>
                  <a:pt x="1071534" y="12348"/>
                </a:lnTo>
                <a:lnTo>
                  <a:pt x="1061457" y="3332"/>
                </a:lnTo>
                <a:lnTo>
                  <a:pt x="1047566" y="0"/>
                </a:lnTo>
                <a:close/>
              </a:path>
            </a:pathLst>
          </a:custGeom>
          <a:solidFill>
            <a:srgbClr val="A6E1FF"/>
          </a:solidFill>
        </p:spPr>
        <p:txBody>
          <a:bodyPr wrap="square" lIns="0" tIns="0" rIns="0" bIns="0" rtlCol="0">
            <a:spAutoFit/>
          </a:bodyPr>
          <a:lstStyle/>
          <a:p>
            <a:endParaRPr/>
          </a:p>
        </p:txBody>
      </p:sp>
      <p:sp>
        <p:nvSpPr>
          <p:cNvPr id="12" name="object 12"/>
          <p:cNvSpPr/>
          <p:nvPr/>
        </p:nvSpPr>
        <p:spPr>
          <a:xfrm>
            <a:off x="7435588" y="5842199"/>
            <a:ext cx="1117955" cy="334770"/>
          </a:xfrm>
          <a:custGeom>
            <a:avLst/>
            <a:gdLst/>
            <a:ahLst/>
            <a:cxnLst/>
            <a:rect l="l" t="t" r="r" b="b"/>
            <a:pathLst>
              <a:path w="1117955" h="334770">
                <a:moveTo>
                  <a:pt x="1068267" y="0"/>
                </a:moveTo>
                <a:lnTo>
                  <a:pt x="41669" y="686"/>
                </a:lnTo>
                <a:lnTo>
                  <a:pt x="7966" y="23373"/>
                </a:lnTo>
                <a:lnTo>
                  <a:pt x="0" y="50215"/>
                </a:lnTo>
                <a:lnTo>
                  <a:pt x="679" y="292657"/>
                </a:lnTo>
                <a:lnTo>
                  <a:pt x="23127" y="326719"/>
                </a:lnTo>
                <a:lnTo>
                  <a:pt x="49686" y="334770"/>
                </a:lnTo>
                <a:lnTo>
                  <a:pt x="1068267" y="334770"/>
                </a:lnTo>
                <a:lnTo>
                  <a:pt x="1109989" y="311395"/>
                </a:lnTo>
                <a:lnTo>
                  <a:pt x="1117955" y="284554"/>
                </a:lnTo>
                <a:lnTo>
                  <a:pt x="1117877" y="256694"/>
                </a:lnTo>
                <a:lnTo>
                  <a:pt x="90900" y="256694"/>
                </a:lnTo>
                <a:lnTo>
                  <a:pt x="87125" y="253718"/>
                </a:lnTo>
                <a:lnTo>
                  <a:pt x="87126" y="81046"/>
                </a:lnTo>
                <a:lnTo>
                  <a:pt x="90898" y="78069"/>
                </a:lnTo>
                <a:lnTo>
                  <a:pt x="1117376" y="78069"/>
                </a:lnTo>
                <a:lnTo>
                  <a:pt x="1117276" y="42112"/>
                </a:lnTo>
                <a:lnTo>
                  <a:pt x="1112977" y="28702"/>
                </a:lnTo>
                <a:lnTo>
                  <a:pt x="1105278" y="17130"/>
                </a:lnTo>
                <a:lnTo>
                  <a:pt x="1094826" y="8051"/>
                </a:lnTo>
                <a:lnTo>
                  <a:pt x="1082273" y="2122"/>
                </a:lnTo>
                <a:lnTo>
                  <a:pt x="1068267" y="0"/>
                </a:lnTo>
                <a:close/>
              </a:path>
              <a:path w="1117955" h="334770">
                <a:moveTo>
                  <a:pt x="1117376" y="78069"/>
                </a:moveTo>
                <a:lnTo>
                  <a:pt x="1027053" y="78069"/>
                </a:lnTo>
                <a:lnTo>
                  <a:pt x="1030829" y="81046"/>
                </a:lnTo>
                <a:lnTo>
                  <a:pt x="1030828" y="253718"/>
                </a:lnTo>
                <a:lnTo>
                  <a:pt x="1027055" y="256694"/>
                </a:lnTo>
                <a:lnTo>
                  <a:pt x="1117877" y="256694"/>
                </a:lnTo>
                <a:lnTo>
                  <a:pt x="1117376" y="78069"/>
                </a:lnTo>
                <a:close/>
              </a:path>
            </a:pathLst>
          </a:custGeom>
          <a:solidFill>
            <a:srgbClr val="3E596D"/>
          </a:solidFill>
        </p:spPr>
        <p:txBody>
          <a:bodyPr wrap="square" lIns="0" tIns="0" rIns="0" bIns="0" rtlCol="0">
            <a:spAutoFit/>
          </a:bodyPr>
          <a:lstStyle/>
          <a:p>
            <a:endParaRPr/>
          </a:p>
        </p:txBody>
      </p:sp>
      <p:sp>
        <p:nvSpPr>
          <p:cNvPr id="13" name="object 13"/>
          <p:cNvSpPr/>
          <p:nvPr/>
        </p:nvSpPr>
        <p:spPr>
          <a:xfrm>
            <a:off x="7518746" y="6156045"/>
            <a:ext cx="951984" cy="104616"/>
          </a:xfrm>
          <a:custGeom>
            <a:avLst/>
            <a:gdLst/>
            <a:ahLst/>
            <a:cxnLst/>
            <a:rect l="l" t="t" r="r" b="b"/>
            <a:pathLst>
              <a:path w="951984" h="104616">
                <a:moveTo>
                  <a:pt x="951984" y="0"/>
                </a:moveTo>
                <a:lnTo>
                  <a:pt x="0" y="8823"/>
                </a:lnTo>
                <a:lnTo>
                  <a:pt x="2134" y="23297"/>
                </a:lnTo>
                <a:lnTo>
                  <a:pt x="6100" y="37006"/>
                </a:lnTo>
                <a:lnTo>
                  <a:pt x="27714" y="72244"/>
                </a:lnTo>
                <a:lnTo>
                  <a:pt x="61219" y="95942"/>
                </a:lnTo>
                <a:lnTo>
                  <a:pt x="103167" y="104616"/>
                </a:lnTo>
                <a:lnTo>
                  <a:pt x="848471" y="104616"/>
                </a:lnTo>
                <a:lnTo>
                  <a:pt x="897763" y="92369"/>
                </a:lnTo>
                <a:lnTo>
                  <a:pt x="929208" y="66133"/>
                </a:lnTo>
                <a:lnTo>
                  <a:pt x="948084" y="29039"/>
                </a:lnTo>
                <a:lnTo>
                  <a:pt x="951984" y="0"/>
                </a:lnTo>
                <a:close/>
              </a:path>
            </a:pathLst>
          </a:custGeom>
          <a:solidFill>
            <a:srgbClr val="D0E8F9"/>
          </a:solidFill>
        </p:spPr>
        <p:txBody>
          <a:bodyPr wrap="square" lIns="0" tIns="0" rIns="0" bIns="0" rtlCol="0">
            <a:spAutoFit/>
          </a:bodyPr>
          <a:lstStyle/>
          <a:p>
            <a:endParaRPr/>
          </a:p>
        </p:txBody>
      </p:sp>
      <p:sp>
        <p:nvSpPr>
          <p:cNvPr id="14" name="object 14"/>
          <p:cNvSpPr/>
          <p:nvPr/>
        </p:nvSpPr>
        <p:spPr>
          <a:xfrm>
            <a:off x="7497696" y="6135126"/>
            <a:ext cx="993738" cy="146461"/>
          </a:xfrm>
          <a:custGeom>
            <a:avLst/>
            <a:gdLst/>
            <a:ahLst/>
            <a:cxnLst/>
            <a:rect l="l" t="t" r="r" b="b"/>
            <a:pathLst>
              <a:path w="993738" h="146461">
                <a:moveTo>
                  <a:pt x="993738" y="0"/>
                </a:moveTo>
                <a:lnTo>
                  <a:pt x="0" y="0"/>
                </a:lnTo>
                <a:lnTo>
                  <a:pt x="699" y="34246"/>
                </a:lnTo>
                <a:lnTo>
                  <a:pt x="12267" y="75160"/>
                </a:lnTo>
                <a:lnTo>
                  <a:pt x="36033" y="109122"/>
                </a:lnTo>
                <a:lnTo>
                  <a:pt x="69380" y="133484"/>
                </a:lnTo>
                <a:lnTo>
                  <a:pt x="109687" y="145601"/>
                </a:lnTo>
                <a:lnTo>
                  <a:pt x="124217" y="146461"/>
                </a:lnTo>
                <a:lnTo>
                  <a:pt x="869521" y="146461"/>
                </a:lnTo>
                <a:lnTo>
                  <a:pt x="910328" y="139461"/>
                </a:lnTo>
                <a:lnTo>
                  <a:pt x="946516" y="119257"/>
                </a:lnTo>
                <a:lnTo>
                  <a:pt x="840871" y="97477"/>
                </a:lnTo>
                <a:lnTo>
                  <a:pt x="152839" y="97477"/>
                </a:lnTo>
                <a:lnTo>
                  <a:pt x="110682" y="87036"/>
                </a:lnTo>
                <a:lnTo>
                  <a:pt x="82962" y="60317"/>
                </a:lnTo>
                <a:lnTo>
                  <a:pt x="78333" y="48980"/>
                </a:lnTo>
                <a:lnTo>
                  <a:pt x="990543" y="48980"/>
                </a:lnTo>
                <a:lnTo>
                  <a:pt x="992887" y="35606"/>
                </a:lnTo>
                <a:lnTo>
                  <a:pt x="993738" y="20921"/>
                </a:lnTo>
                <a:lnTo>
                  <a:pt x="993738" y="0"/>
                </a:lnTo>
                <a:close/>
              </a:path>
              <a:path w="993738" h="146461">
                <a:moveTo>
                  <a:pt x="857940" y="97477"/>
                </a:moveTo>
                <a:lnTo>
                  <a:pt x="840871" y="97477"/>
                </a:lnTo>
                <a:lnTo>
                  <a:pt x="967643" y="97477"/>
                </a:lnTo>
                <a:lnTo>
                  <a:pt x="857940" y="97477"/>
                </a:lnTo>
                <a:close/>
              </a:path>
              <a:path w="993738" h="146461">
                <a:moveTo>
                  <a:pt x="990543" y="48980"/>
                </a:moveTo>
                <a:lnTo>
                  <a:pt x="78333" y="48980"/>
                </a:lnTo>
                <a:lnTo>
                  <a:pt x="915397" y="49000"/>
                </a:lnTo>
                <a:lnTo>
                  <a:pt x="910163" y="60336"/>
                </a:lnTo>
                <a:lnTo>
                  <a:pt x="882433" y="87047"/>
                </a:lnTo>
                <a:lnTo>
                  <a:pt x="840871" y="97477"/>
                </a:lnTo>
                <a:lnTo>
                  <a:pt x="967643" y="97477"/>
                </a:lnTo>
                <a:lnTo>
                  <a:pt x="974079" y="88489"/>
                </a:lnTo>
                <a:lnTo>
                  <a:pt x="980898" y="76342"/>
                </a:lnTo>
                <a:lnTo>
                  <a:pt x="986370" y="63415"/>
                </a:lnTo>
                <a:lnTo>
                  <a:pt x="990398" y="49803"/>
                </a:lnTo>
                <a:lnTo>
                  <a:pt x="990543" y="48980"/>
                </a:lnTo>
                <a:close/>
              </a:path>
            </a:pathLst>
          </a:custGeom>
          <a:solidFill>
            <a:srgbClr val="3E596D"/>
          </a:solidFill>
        </p:spPr>
        <p:txBody>
          <a:bodyPr wrap="square" lIns="0" tIns="0" rIns="0" bIns="0" rtlCol="0">
            <a:spAutoFit/>
          </a:bodyPr>
          <a:lstStyle/>
          <a:p>
            <a:endParaRPr/>
          </a:p>
        </p:txBody>
      </p:sp>
      <p:sp>
        <p:nvSpPr>
          <p:cNvPr id="15" name="object 15"/>
          <p:cNvSpPr/>
          <p:nvPr/>
        </p:nvSpPr>
        <p:spPr>
          <a:xfrm>
            <a:off x="7828941" y="5737583"/>
            <a:ext cx="331245" cy="125538"/>
          </a:xfrm>
          <a:custGeom>
            <a:avLst/>
            <a:gdLst/>
            <a:ahLst/>
            <a:cxnLst/>
            <a:rect l="l" t="t" r="r" b="b"/>
            <a:pathLst>
              <a:path w="331245" h="125538">
                <a:moveTo>
                  <a:pt x="0" y="0"/>
                </a:moveTo>
                <a:lnTo>
                  <a:pt x="331245" y="0"/>
                </a:lnTo>
                <a:lnTo>
                  <a:pt x="331245" y="125538"/>
                </a:lnTo>
                <a:lnTo>
                  <a:pt x="0" y="125538"/>
                </a:lnTo>
                <a:lnTo>
                  <a:pt x="0" y="0"/>
                </a:lnTo>
                <a:close/>
              </a:path>
            </a:pathLst>
          </a:custGeom>
          <a:solidFill>
            <a:srgbClr val="FFFFFF"/>
          </a:solidFill>
        </p:spPr>
        <p:txBody>
          <a:bodyPr wrap="square" lIns="0" tIns="0" rIns="0" bIns="0" rtlCol="0">
            <a:spAutoFit/>
          </a:bodyPr>
          <a:lstStyle/>
          <a:p>
            <a:endParaRPr/>
          </a:p>
        </p:txBody>
      </p:sp>
      <p:sp>
        <p:nvSpPr>
          <p:cNvPr id="16" name="object 16"/>
          <p:cNvSpPr/>
          <p:nvPr/>
        </p:nvSpPr>
        <p:spPr>
          <a:xfrm>
            <a:off x="7808239" y="5824696"/>
            <a:ext cx="372651" cy="59689"/>
          </a:xfrm>
          <a:custGeom>
            <a:avLst/>
            <a:gdLst/>
            <a:ahLst/>
            <a:cxnLst/>
            <a:rect l="l" t="t" r="r" b="b"/>
            <a:pathLst>
              <a:path w="372651" h="59689">
                <a:moveTo>
                  <a:pt x="0" y="59689"/>
                </a:moveTo>
                <a:lnTo>
                  <a:pt x="372651" y="59689"/>
                </a:lnTo>
                <a:lnTo>
                  <a:pt x="372651" y="0"/>
                </a:lnTo>
                <a:lnTo>
                  <a:pt x="0" y="0"/>
                </a:lnTo>
                <a:lnTo>
                  <a:pt x="0" y="59689"/>
                </a:lnTo>
                <a:close/>
              </a:path>
            </a:pathLst>
          </a:custGeom>
          <a:solidFill>
            <a:srgbClr val="3E596D"/>
          </a:solidFill>
        </p:spPr>
        <p:txBody>
          <a:bodyPr wrap="square" lIns="0" tIns="0" rIns="0" bIns="0" rtlCol="0">
            <a:spAutoFit/>
          </a:bodyPr>
          <a:lstStyle/>
          <a:p>
            <a:endParaRPr/>
          </a:p>
        </p:txBody>
      </p:sp>
      <p:sp>
        <p:nvSpPr>
          <p:cNvPr id="17" name="object 17"/>
          <p:cNvSpPr/>
          <p:nvPr/>
        </p:nvSpPr>
        <p:spPr>
          <a:xfrm>
            <a:off x="7808239" y="5800566"/>
            <a:ext cx="72333" cy="0"/>
          </a:xfrm>
          <a:custGeom>
            <a:avLst/>
            <a:gdLst/>
            <a:ahLst/>
            <a:cxnLst/>
            <a:rect l="l" t="t" r="r" b="b"/>
            <a:pathLst>
              <a:path w="72333">
                <a:moveTo>
                  <a:pt x="0" y="0"/>
                </a:moveTo>
                <a:lnTo>
                  <a:pt x="72333" y="0"/>
                </a:lnTo>
              </a:path>
            </a:pathLst>
          </a:custGeom>
          <a:ln w="49530">
            <a:solidFill>
              <a:srgbClr val="3E596D"/>
            </a:solidFill>
          </a:ln>
        </p:spPr>
        <p:txBody>
          <a:bodyPr wrap="square" lIns="0" tIns="0" rIns="0" bIns="0" rtlCol="0">
            <a:spAutoFit/>
          </a:bodyPr>
          <a:lstStyle/>
          <a:p>
            <a:endParaRPr/>
          </a:p>
        </p:txBody>
      </p:sp>
      <p:sp>
        <p:nvSpPr>
          <p:cNvPr id="18" name="object 18"/>
          <p:cNvSpPr/>
          <p:nvPr/>
        </p:nvSpPr>
        <p:spPr>
          <a:xfrm>
            <a:off x="7808239" y="5716746"/>
            <a:ext cx="372651" cy="59689"/>
          </a:xfrm>
          <a:custGeom>
            <a:avLst/>
            <a:gdLst/>
            <a:ahLst/>
            <a:cxnLst/>
            <a:rect l="l" t="t" r="r" b="b"/>
            <a:pathLst>
              <a:path w="372651" h="59689">
                <a:moveTo>
                  <a:pt x="0" y="59689"/>
                </a:moveTo>
                <a:lnTo>
                  <a:pt x="372651" y="59689"/>
                </a:lnTo>
                <a:lnTo>
                  <a:pt x="372651" y="0"/>
                </a:lnTo>
                <a:lnTo>
                  <a:pt x="0" y="0"/>
                </a:lnTo>
                <a:lnTo>
                  <a:pt x="0" y="59689"/>
                </a:lnTo>
                <a:close/>
              </a:path>
            </a:pathLst>
          </a:custGeom>
          <a:solidFill>
            <a:srgbClr val="3E596D"/>
          </a:solidFill>
        </p:spPr>
        <p:txBody>
          <a:bodyPr wrap="square" lIns="0" tIns="0" rIns="0" bIns="0" rtlCol="0">
            <a:spAutoFit/>
          </a:bodyPr>
          <a:lstStyle/>
          <a:p>
            <a:endParaRPr/>
          </a:p>
        </p:txBody>
      </p:sp>
      <p:sp>
        <p:nvSpPr>
          <p:cNvPr id="19" name="object 19"/>
          <p:cNvSpPr/>
          <p:nvPr/>
        </p:nvSpPr>
        <p:spPr>
          <a:xfrm>
            <a:off x="8108556" y="5800353"/>
            <a:ext cx="72334" cy="0"/>
          </a:xfrm>
          <a:custGeom>
            <a:avLst/>
            <a:gdLst/>
            <a:ahLst/>
            <a:cxnLst/>
            <a:rect l="l" t="t" r="r" b="b"/>
            <a:pathLst>
              <a:path w="72334">
                <a:moveTo>
                  <a:pt x="0" y="0"/>
                </a:moveTo>
                <a:lnTo>
                  <a:pt x="72334" y="0"/>
                </a:lnTo>
              </a:path>
            </a:pathLst>
          </a:custGeom>
          <a:ln w="49747">
            <a:solidFill>
              <a:srgbClr val="3E596D"/>
            </a:solidFill>
          </a:ln>
        </p:spPr>
        <p:txBody>
          <a:bodyPr wrap="square" lIns="0" tIns="0" rIns="0" bIns="0" rtlCol="0">
            <a:spAutoFit/>
          </a:bodyPr>
          <a:lstStyle/>
          <a:p>
            <a:endParaRPr/>
          </a:p>
        </p:txBody>
      </p:sp>
      <p:sp>
        <p:nvSpPr>
          <p:cNvPr id="20" name="object 20"/>
          <p:cNvSpPr/>
          <p:nvPr/>
        </p:nvSpPr>
        <p:spPr>
          <a:xfrm>
            <a:off x="7766508" y="5047630"/>
            <a:ext cx="455462" cy="689952"/>
          </a:xfrm>
          <a:custGeom>
            <a:avLst/>
            <a:gdLst/>
            <a:ahLst/>
            <a:cxnLst/>
            <a:rect l="l" t="t" r="r" b="b"/>
            <a:pathLst>
              <a:path w="455462" h="689952">
                <a:moveTo>
                  <a:pt x="221765" y="0"/>
                </a:moveTo>
                <a:lnTo>
                  <a:pt x="171317" y="7369"/>
                </a:lnTo>
                <a:lnTo>
                  <a:pt x="129328" y="23189"/>
                </a:lnTo>
                <a:lnTo>
                  <a:pt x="91532" y="46707"/>
                </a:lnTo>
                <a:lnTo>
                  <a:pt x="58934" y="76947"/>
                </a:lnTo>
                <a:lnTo>
                  <a:pt x="32541" y="112935"/>
                </a:lnTo>
                <a:lnTo>
                  <a:pt x="13359" y="153697"/>
                </a:lnTo>
                <a:lnTo>
                  <a:pt x="2394" y="198257"/>
                </a:lnTo>
                <a:lnTo>
                  <a:pt x="0" y="238866"/>
                </a:lnTo>
                <a:lnTo>
                  <a:pt x="742" y="252025"/>
                </a:lnTo>
                <a:lnTo>
                  <a:pt x="7298" y="290096"/>
                </a:lnTo>
                <a:lnTo>
                  <a:pt x="25353" y="336862"/>
                </a:lnTo>
                <a:lnTo>
                  <a:pt x="52824" y="377932"/>
                </a:lnTo>
                <a:lnTo>
                  <a:pt x="89588" y="413589"/>
                </a:lnTo>
                <a:lnTo>
                  <a:pt x="99374" y="423434"/>
                </a:lnTo>
                <a:lnTo>
                  <a:pt x="122856" y="455654"/>
                </a:lnTo>
                <a:lnTo>
                  <a:pt x="137830" y="491095"/>
                </a:lnTo>
                <a:lnTo>
                  <a:pt x="144686" y="528728"/>
                </a:lnTo>
                <a:lnTo>
                  <a:pt x="145244" y="689952"/>
                </a:lnTo>
                <a:lnTo>
                  <a:pt x="310867" y="689952"/>
                </a:lnTo>
                <a:lnTo>
                  <a:pt x="310867" y="539305"/>
                </a:lnTo>
                <a:lnTo>
                  <a:pt x="311360" y="525900"/>
                </a:lnTo>
                <a:lnTo>
                  <a:pt x="318617" y="486916"/>
                </a:lnTo>
                <a:lnTo>
                  <a:pt x="334166" y="451093"/>
                </a:lnTo>
                <a:lnTo>
                  <a:pt x="357529" y="420126"/>
                </a:lnTo>
                <a:lnTo>
                  <a:pt x="377200" y="402736"/>
                </a:lnTo>
                <a:lnTo>
                  <a:pt x="386879" y="393807"/>
                </a:lnTo>
                <a:lnTo>
                  <a:pt x="412456" y="364288"/>
                </a:lnTo>
                <a:lnTo>
                  <a:pt x="432513" y="331075"/>
                </a:lnTo>
                <a:lnTo>
                  <a:pt x="446625" y="294693"/>
                </a:lnTo>
                <a:lnTo>
                  <a:pt x="454369" y="255668"/>
                </a:lnTo>
                <a:lnTo>
                  <a:pt x="455462" y="242163"/>
                </a:lnTo>
                <a:lnTo>
                  <a:pt x="454651" y="220193"/>
                </a:lnTo>
                <a:lnTo>
                  <a:pt x="448076" y="178298"/>
                </a:lnTo>
                <a:lnTo>
                  <a:pt x="435367" y="139559"/>
                </a:lnTo>
                <a:lnTo>
                  <a:pt x="417085" y="104491"/>
                </a:lnTo>
                <a:lnTo>
                  <a:pt x="393791" y="73608"/>
                </a:lnTo>
                <a:lnTo>
                  <a:pt x="366045" y="47426"/>
                </a:lnTo>
                <a:lnTo>
                  <a:pt x="317306" y="18092"/>
                </a:lnTo>
                <a:lnTo>
                  <a:pt x="280886" y="5914"/>
                </a:lnTo>
                <a:lnTo>
                  <a:pt x="241977" y="238"/>
                </a:lnTo>
                <a:lnTo>
                  <a:pt x="221765" y="0"/>
                </a:lnTo>
                <a:close/>
              </a:path>
            </a:pathLst>
          </a:custGeom>
          <a:solidFill>
            <a:srgbClr val="FFFFFF"/>
          </a:solidFill>
        </p:spPr>
        <p:txBody>
          <a:bodyPr wrap="square" lIns="0" tIns="0" rIns="0" bIns="0" rtlCol="0">
            <a:spAutoFit/>
          </a:bodyPr>
          <a:lstStyle/>
          <a:p>
            <a:endParaRPr/>
          </a:p>
        </p:txBody>
      </p:sp>
      <p:sp>
        <p:nvSpPr>
          <p:cNvPr id="21" name="object 21"/>
          <p:cNvSpPr/>
          <p:nvPr/>
        </p:nvSpPr>
        <p:spPr>
          <a:xfrm>
            <a:off x="7746441" y="5026608"/>
            <a:ext cx="496250" cy="731896"/>
          </a:xfrm>
          <a:custGeom>
            <a:avLst/>
            <a:gdLst/>
            <a:ahLst/>
            <a:cxnLst/>
            <a:rect l="l" t="t" r="r" b="b"/>
            <a:pathLst>
              <a:path w="496250" h="731896">
                <a:moveTo>
                  <a:pt x="244719" y="0"/>
                </a:moveTo>
                <a:lnTo>
                  <a:pt x="202532" y="4131"/>
                </a:lnTo>
                <a:lnTo>
                  <a:pt x="154993" y="18044"/>
                </a:lnTo>
                <a:lnTo>
                  <a:pt x="111758" y="40884"/>
                </a:lnTo>
                <a:lnTo>
                  <a:pt x="73960" y="71505"/>
                </a:lnTo>
                <a:lnTo>
                  <a:pt x="42729" y="108764"/>
                </a:lnTo>
                <a:lnTo>
                  <a:pt x="19199" y="151517"/>
                </a:lnTo>
                <a:lnTo>
                  <a:pt x="4500" y="198621"/>
                </a:lnTo>
                <a:lnTo>
                  <a:pt x="41" y="239334"/>
                </a:lnTo>
                <a:lnTo>
                  <a:pt x="0" y="251957"/>
                </a:lnTo>
                <a:lnTo>
                  <a:pt x="126" y="256552"/>
                </a:lnTo>
                <a:lnTo>
                  <a:pt x="6549" y="305458"/>
                </a:lnTo>
                <a:lnTo>
                  <a:pt x="17910" y="342026"/>
                </a:lnTo>
                <a:lnTo>
                  <a:pt x="34638" y="376523"/>
                </a:lnTo>
                <a:lnTo>
                  <a:pt x="56583" y="408413"/>
                </a:lnTo>
                <a:lnTo>
                  <a:pt x="83594" y="437157"/>
                </a:lnTo>
                <a:lnTo>
                  <a:pt x="93697" y="445947"/>
                </a:lnTo>
                <a:lnTo>
                  <a:pt x="103044" y="454599"/>
                </a:lnTo>
                <a:lnTo>
                  <a:pt x="125700" y="485574"/>
                </a:lnTo>
                <a:lnTo>
                  <a:pt x="139773" y="522285"/>
                </a:lnTo>
                <a:lnTo>
                  <a:pt x="144609" y="562419"/>
                </a:lnTo>
                <a:lnTo>
                  <a:pt x="144609" y="731896"/>
                </a:lnTo>
                <a:lnTo>
                  <a:pt x="351636" y="731896"/>
                </a:lnTo>
                <a:lnTo>
                  <a:pt x="351680" y="669186"/>
                </a:lnTo>
                <a:lnTo>
                  <a:pt x="218840" y="669186"/>
                </a:lnTo>
                <a:lnTo>
                  <a:pt x="220521" y="563486"/>
                </a:lnTo>
                <a:lnTo>
                  <a:pt x="220403" y="524499"/>
                </a:lnTo>
                <a:lnTo>
                  <a:pt x="213064" y="484098"/>
                </a:lnTo>
                <a:lnTo>
                  <a:pt x="189404" y="440944"/>
                </a:lnTo>
                <a:lnTo>
                  <a:pt x="147456" y="393629"/>
                </a:lnTo>
                <a:lnTo>
                  <a:pt x="138660" y="384025"/>
                </a:lnTo>
                <a:lnTo>
                  <a:pt x="112940" y="352265"/>
                </a:lnTo>
                <a:lnTo>
                  <a:pt x="92051" y="317844"/>
                </a:lnTo>
                <a:lnTo>
                  <a:pt x="77794" y="275126"/>
                </a:lnTo>
                <a:lnTo>
                  <a:pt x="76061" y="251957"/>
                </a:lnTo>
                <a:lnTo>
                  <a:pt x="76473" y="239334"/>
                </a:lnTo>
                <a:lnTo>
                  <a:pt x="83073" y="199227"/>
                </a:lnTo>
                <a:lnTo>
                  <a:pt x="107128" y="154550"/>
                </a:lnTo>
                <a:lnTo>
                  <a:pt x="134926" y="126168"/>
                </a:lnTo>
                <a:lnTo>
                  <a:pt x="169991" y="103582"/>
                </a:lnTo>
                <a:lnTo>
                  <a:pt x="211006" y="88451"/>
                </a:lnTo>
                <a:lnTo>
                  <a:pt x="253650" y="83264"/>
                </a:lnTo>
                <a:lnTo>
                  <a:pt x="253131" y="83230"/>
                </a:lnTo>
                <a:lnTo>
                  <a:pt x="432937" y="83230"/>
                </a:lnTo>
                <a:lnTo>
                  <a:pt x="428181" y="77733"/>
                </a:lnTo>
                <a:lnTo>
                  <a:pt x="398749" y="50435"/>
                </a:lnTo>
                <a:lnTo>
                  <a:pt x="366417" y="30033"/>
                </a:lnTo>
                <a:lnTo>
                  <a:pt x="319688" y="10696"/>
                </a:lnTo>
                <a:lnTo>
                  <a:pt x="270122" y="1004"/>
                </a:lnTo>
                <a:lnTo>
                  <a:pt x="257454" y="173"/>
                </a:lnTo>
                <a:lnTo>
                  <a:pt x="244719" y="0"/>
                </a:lnTo>
                <a:close/>
              </a:path>
              <a:path w="496250" h="731896">
                <a:moveTo>
                  <a:pt x="432937" y="83230"/>
                </a:moveTo>
                <a:lnTo>
                  <a:pt x="253650" y="83264"/>
                </a:lnTo>
                <a:lnTo>
                  <a:pt x="265096" y="84015"/>
                </a:lnTo>
                <a:lnTo>
                  <a:pt x="276965" y="85641"/>
                </a:lnTo>
                <a:lnTo>
                  <a:pt x="323788" y="100911"/>
                </a:lnTo>
                <a:lnTo>
                  <a:pt x="358658" y="122084"/>
                </a:lnTo>
                <a:lnTo>
                  <a:pt x="388061" y="149422"/>
                </a:lnTo>
                <a:lnTo>
                  <a:pt x="409947" y="181235"/>
                </a:lnTo>
                <a:lnTo>
                  <a:pt x="423449" y="218379"/>
                </a:lnTo>
                <a:lnTo>
                  <a:pt x="426166" y="258150"/>
                </a:lnTo>
                <a:lnTo>
                  <a:pt x="425698" y="269557"/>
                </a:lnTo>
                <a:lnTo>
                  <a:pt x="415892" y="313722"/>
                </a:lnTo>
                <a:lnTo>
                  <a:pt x="393921" y="351038"/>
                </a:lnTo>
                <a:lnTo>
                  <a:pt x="368074" y="380528"/>
                </a:lnTo>
                <a:lnTo>
                  <a:pt x="351254" y="397437"/>
                </a:lnTo>
                <a:lnTo>
                  <a:pt x="342444" y="406611"/>
                </a:lnTo>
                <a:lnTo>
                  <a:pt x="316597" y="437314"/>
                </a:lnTo>
                <a:lnTo>
                  <a:pt x="295444" y="473324"/>
                </a:lnTo>
                <a:lnTo>
                  <a:pt x="283895" y="515328"/>
                </a:lnTo>
                <a:lnTo>
                  <a:pt x="283028" y="669186"/>
                </a:lnTo>
                <a:lnTo>
                  <a:pt x="351680" y="669186"/>
                </a:lnTo>
                <a:lnTo>
                  <a:pt x="351761" y="554154"/>
                </a:lnTo>
                <a:lnTo>
                  <a:pt x="352852" y="541203"/>
                </a:lnTo>
                <a:lnTo>
                  <a:pt x="362711" y="504152"/>
                </a:lnTo>
                <a:lnTo>
                  <a:pt x="382105" y="470499"/>
                </a:lnTo>
                <a:lnTo>
                  <a:pt x="410590" y="441141"/>
                </a:lnTo>
                <a:lnTo>
                  <a:pt x="419837" y="432467"/>
                </a:lnTo>
                <a:lnTo>
                  <a:pt x="452117" y="393629"/>
                </a:lnTo>
                <a:lnTo>
                  <a:pt x="471005" y="360399"/>
                </a:lnTo>
                <a:lnTo>
                  <a:pt x="484927" y="323920"/>
                </a:lnTo>
                <a:lnTo>
                  <a:pt x="493519" y="284432"/>
                </a:lnTo>
                <a:lnTo>
                  <a:pt x="496250" y="239334"/>
                </a:lnTo>
                <a:lnTo>
                  <a:pt x="495652" y="229137"/>
                </a:lnTo>
                <a:lnTo>
                  <a:pt x="489420" y="191001"/>
                </a:lnTo>
                <a:lnTo>
                  <a:pt x="477435" y="154550"/>
                </a:lnTo>
                <a:lnTo>
                  <a:pt x="459890" y="120084"/>
                </a:lnTo>
                <a:lnTo>
                  <a:pt x="436978" y="87901"/>
                </a:lnTo>
                <a:lnTo>
                  <a:pt x="432937" y="83230"/>
                </a:lnTo>
                <a:close/>
              </a:path>
              <a:path w="496250" h="731896">
                <a:moveTo>
                  <a:pt x="432937" y="83230"/>
                </a:moveTo>
                <a:lnTo>
                  <a:pt x="253131" y="83230"/>
                </a:lnTo>
                <a:lnTo>
                  <a:pt x="253650" y="83264"/>
                </a:lnTo>
                <a:lnTo>
                  <a:pt x="432937" y="83230"/>
                </a:lnTo>
                <a:close/>
              </a:path>
            </a:pathLst>
          </a:custGeom>
          <a:solidFill>
            <a:srgbClr val="3E596D"/>
          </a:solidFill>
        </p:spPr>
        <p:txBody>
          <a:bodyPr wrap="square" lIns="0" tIns="0" rIns="0" bIns="0" rtlCol="0">
            <a:spAutoFit/>
          </a:bodyPr>
          <a:lstStyle/>
          <a:p>
            <a:endParaRPr/>
          </a:p>
        </p:txBody>
      </p:sp>
      <p:sp>
        <p:nvSpPr>
          <p:cNvPr id="22" name="object 22"/>
          <p:cNvSpPr txBox="1"/>
          <p:nvPr/>
        </p:nvSpPr>
        <p:spPr>
          <a:xfrm>
            <a:off x="7316920" y="7292604"/>
            <a:ext cx="1365885"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相互验证</a:t>
            </a:r>
            <a:endParaRPr sz="2600">
              <a:latin typeface="Microsoft JhengHei UI" panose="020B0604030504040204" charset="-120"/>
              <a:cs typeface="Microsoft JhengHei UI" panose="020B0604030504040204" charset="-120"/>
            </a:endParaRPr>
          </a:p>
        </p:txBody>
      </p:sp>
      <p:sp>
        <p:nvSpPr>
          <p:cNvPr id="23" name="object 23"/>
          <p:cNvSpPr/>
          <p:nvPr/>
        </p:nvSpPr>
        <p:spPr>
          <a:xfrm>
            <a:off x="11414050" y="5118439"/>
            <a:ext cx="1149745" cy="1163121"/>
          </a:xfrm>
          <a:custGeom>
            <a:avLst/>
            <a:gdLst/>
            <a:ahLst/>
            <a:cxnLst/>
            <a:rect l="l" t="t" r="r" b="b"/>
            <a:pathLst>
              <a:path w="1149745" h="1163121">
                <a:moveTo>
                  <a:pt x="1117096" y="1050989"/>
                </a:moveTo>
                <a:lnTo>
                  <a:pt x="947520" y="1050989"/>
                </a:lnTo>
                <a:lnTo>
                  <a:pt x="1071831" y="1163121"/>
                </a:lnTo>
                <a:lnTo>
                  <a:pt x="1149745" y="1084008"/>
                </a:lnTo>
                <a:lnTo>
                  <a:pt x="1117096" y="1050989"/>
                </a:lnTo>
                <a:close/>
              </a:path>
              <a:path w="1149745" h="1163121">
                <a:moveTo>
                  <a:pt x="77913" y="0"/>
                </a:moveTo>
                <a:lnTo>
                  <a:pt x="0" y="78802"/>
                </a:lnTo>
                <a:lnTo>
                  <a:pt x="160749" y="241683"/>
                </a:lnTo>
                <a:lnTo>
                  <a:pt x="160749" y="938191"/>
                </a:lnTo>
                <a:lnTo>
                  <a:pt x="168163" y="980793"/>
                </a:lnTo>
                <a:lnTo>
                  <a:pt x="188656" y="1017014"/>
                </a:lnTo>
                <a:lnTo>
                  <a:pt x="219603" y="1044202"/>
                </a:lnTo>
                <a:lnTo>
                  <a:pt x="258381" y="1059702"/>
                </a:lnTo>
                <a:lnTo>
                  <a:pt x="897585" y="1062291"/>
                </a:lnTo>
                <a:lnTo>
                  <a:pt x="910793" y="1061509"/>
                </a:lnTo>
                <a:lnTo>
                  <a:pt x="923551" y="1059264"/>
                </a:lnTo>
                <a:lnTo>
                  <a:pt x="935810" y="1055706"/>
                </a:lnTo>
                <a:lnTo>
                  <a:pt x="947520" y="1050989"/>
                </a:lnTo>
                <a:lnTo>
                  <a:pt x="1117096" y="1050989"/>
                </a:lnTo>
                <a:lnTo>
                  <a:pt x="77913" y="0"/>
                </a:lnTo>
                <a:close/>
              </a:path>
            </a:pathLst>
          </a:custGeom>
          <a:solidFill>
            <a:srgbClr val="A6E1FF"/>
          </a:solidFill>
        </p:spPr>
        <p:txBody>
          <a:bodyPr wrap="square" lIns="0" tIns="0" rIns="0" bIns="0" rtlCol="0">
            <a:spAutoFit/>
          </a:bodyPr>
          <a:lstStyle/>
          <a:p>
            <a:endParaRPr/>
          </a:p>
        </p:txBody>
      </p:sp>
      <p:sp>
        <p:nvSpPr>
          <p:cNvPr id="24" name="object 24"/>
          <p:cNvSpPr/>
          <p:nvPr/>
        </p:nvSpPr>
        <p:spPr>
          <a:xfrm>
            <a:off x="12361571" y="6169429"/>
            <a:ext cx="0" cy="0"/>
          </a:xfrm>
          <a:custGeom>
            <a:avLst/>
            <a:gdLst/>
            <a:ahLst/>
            <a:cxnLst/>
            <a:rect l="l" t="t" r="r" b="b"/>
            <a:pathLst>
              <a:path>
                <a:moveTo>
                  <a:pt x="0" y="0"/>
                </a:moveTo>
                <a:lnTo>
                  <a:pt x="0" y="0"/>
                </a:lnTo>
              </a:path>
            </a:pathLst>
          </a:custGeom>
          <a:ln w="151246">
            <a:solidFill>
              <a:srgbClr val="3E596D"/>
            </a:solidFill>
          </a:ln>
        </p:spPr>
        <p:txBody>
          <a:bodyPr wrap="square" lIns="0" tIns="0" rIns="0" bIns="0" rtlCol="0">
            <a:spAutoFit/>
          </a:bodyPr>
          <a:lstStyle/>
          <a:p>
            <a:endParaRPr/>
          </a:p>
        </p:txBody>
      </p:sp>
      <p:sp>
        <p:nvSpPr>
          <p:cNvPr id="25" name="object 25"/>
          <p:cNvSpPr/>
          <p:nvPr/>
        </p:nvSpPr>
        <p:spPr>
          <a:xfrm>
            <a:off x="12361573" y="6169429"/>
            <a:ext cx="60427" cy="54509"/>
          </a:xfrm>
          <a:custGeom>
            <a:avLst/>
            <a:gdLst/>
            <a:ahLst/>
            <a:cxnLst/>
            <a:rect l="l" t="t" r="r" b="b"/>
            <a:pathLst>
              <a:path w="60427" h="54509">
                <a:moveTo>
                  <a:pt x="0" y="0"/>
                </a:moveTo>
                <a:lnTo>
                  <a:pt x="53109" y="47908"/>
                </a:lnTo>
              </a:path>
            </a:pathLst>
          </a:custGeom>
          <a:ln w="150483">
            <a:solidFill>
              <a:srgbClr val="3E596D"/>
            </a:solidFill>
          </a:ln>
        </p:spPr>
        <p:txBody>
          <a:bodyPr wrap="square" lIns="0" tIns="0" rIns="0" bIns="0" rtlCol="0">
            <a:spAutoFit/>
          </a:bodyPr>
          <a:lstStyle/>
          <a:p>
            <a:endParaRPr/>
          </a:p>
        </p:txBody>
      </p:sp>
      <p:sp>
        <p:nvSpPr>
          <p:cNvPr id="26" name="object 26"/>
          <p:cNvSpPr/>
          <p:nvPr/>
        </p:nvSpPr>
        <p:spPr>
          <a:xfrm>
            <a:off x="12485879" y="6204642"/>
            <a:ext cx="75754" cy="76917"/>
          </a:xfrm>
          <a:custGeom>
            <a:avLst/>
            <a:gdLst/>
            <a:ahLst/>
            <a:cxnLst/>
            <a:rect l="l" t="t" r="r" b="b"/>
            <a:pathLst>
              <a:path w="75754" h="76917">
                <a:moveTo>
                  <a:pt x="0" y="76917"/>
                </a:moveTo>
                <a:lnTo>
                  <a:pt x="75754" y="0"/>
                </a:lnTo>
              </a:path>
            </a:pathLst>
          </a:custGeom>
          <a:ln w="150383">
            <a:solidFill>
              <a:srgbClr val="3E596D"/>
            </a:solidFill>
          </a:ln>
        </p:spPr>
        <p:txBody>
          <a:bodyPr wrap="square" lIns="0" tIns="0" rIns="0" bIns="0" rtlCol="0">
            <a:spAutoFit/>
          </a:bodyPr>
          <a:lstStyle/>
          <a:p>
            <a:endParaRPr/>
          </a:p>
        </p:txBody>
      </p:sp>
      <p:sp>
        <p:nvSpPr>
          <p:cNvPr id="27" name="object 27"/>
          <p:cNvSpPr/>
          <p:nvPr/>
        </p:nvSpPr>
        <p:spPr>
          <a:xfrm>
            <a:off x="11414050" y="5118442"/>
            <a:ext cx="77915" cy="81491"/>
          </a:xfrm>
          <a:custGeom>
            <a:avLst/>
            <a:gdLst/>
            <a:ahLst/>
            <a:cxnLst/>
            <a:rect l="l" t="t" r="r" b="b"/>
            <a:pathLst>
              <a:path w="77915" h="81491">
                <a:moveTo>
                  <a:pt x="77915" y="0"/>
                </a:moveTo>
                <a:lnTo>
                  <a:pt x="0" y="78800"/>
                </a:lnTo>
              </a:path>
            </a:pathLst>
          </a:custGeom>
          <a:ln w="150386">
            <a:solidFill>
              <a:srgbClr val="3E596D"/>
            </a:solidFill>
          </a:ln>
        </p:spPr>
        <p:txBody>
          <a:bodyPr wrap="square" lIns="0" tIns="0" rIns="0" bIns="0" rtlCol="0">
            <a:spAutoFit/>
          </a:bodyPr>
          <a:lstStyle/>
          <a:p>
            <a:endParaRPr/>
          </a:p>
        </p:txBody>
      </p:sp>
      <p:sp>
        <p:nvSpPr>
          <p:cNvPr id="28" name="object 28"/>
          <p:cNvSpPr/>
          <p:nvPr/>
        </p:nvSpPr>
        <p:spPr>
          <a:xfrm>
            <a:off x="11658794" y="6174146"/>
            <a:ext cx="691066" cy="6583"/>
          </a:xfrm>
          <a:custGeom>
            <a:avLst/>
            <a:gdLst/>
            <a:ahLst/>
            <a:cxnLst/>
            <a:rect l="l" t="t" r="r" b="b"/>
            <a:pathLst>
              <a:path w="691066" h="6583">
                <a:moveTo>
                  <a:pt x="1" y="290"/>
                </a:moveTo>
                <a:lnTo>
                  <a:pt x="13633" y="3994"/>
                </a:lnTo>
                <a:lnTo>
                  <a:pt x="27846" y="6105"/>
                </a:lnTo>
                <a:lnTo>
                  <a:pt x="652843" y="6583"/>
                </a:lnTo>
                <a:lnTo>
                  <a:pt x="666050" y="5801"/>
                </a:lnTo>
                <a:lnTo>
                  <a:pt x="678808" y="3556"/>
                </a:lnTo>
                <a:lnTo>
                  <a:pt x="691066" y="0"/>
                </a:lnTo>
              </a:path>
            </a:pathLst>
          </a:custGeom>
          <a:ln w="151245">
            <a:solidFill>
              <a:srgbClr val="3E596D"/>
            </a:solidFill>
          </a:ln>
        </p:spPr>
        <p:txBody>
          <a:bodyPr wrap="square" lIns="0" tIns="0" rIns="0" bIns="0" rtlCol="0">
            <a:spAutoFit/>
          </a:bodyPr>
          <a:lstStyle/>
          <a:p>
            <a:endParaRPr/>
          </a:p>
        </p:txBody>
      </p:sp>
      <p:sp>
        <p:nvSpPr>
          <p:cNvPr id="29" name="object 29"/>
          <p:cNvSpPr/>
          <p:nvPr/>
        </p:nvSpPr>
        <p:spPr>
          <a:xfrm>
            <a:off x="12361571" y="6169428"/>
            <a:ext cx="2" cy="0"/>
          </a:xfrm>
          <a:custGeom>
            <a:avLst/>
            <a:gdLst/>
            <a:ahLst/>
            <a:cxnLst/>
            <a:rect l="l" t="t" r="r" b="b"/>
            <a:pathLst>
              <a:path w="2">
                <a:moveTo>
                  <a:pt x="0" y="0"/>
                </a:moveTo>
                <a:lnTo>
                  <a:pt x="0" y="0"/>
                </a:lnTo>
              </a:path>
              <a:path w="2">
                <a:moveTo>
                  <a:pt x="2" y="0"/>
                </a:moveTo>
                <a:lnTo>
                  <a:pt x="2" y="0"/>
                </a:lnTo>
              </a:path>
              <a:path w="2">
                <a:moveTo>
                  <a:pt x="0" y="0"/>
                </a:moveTo>
                <a:lnTo>
                  <a:pt x="1" y="0"/>
                </a:lnTo>
                <a:lnTo>
                  <a:pt x="2" y="0"/>
                </a:lnTo>
              </a:path>
            </a:pathLst>
          </a:custGeom>
          <a:ln w="150396">
            <a:solidFill>
              <a:srgbClr val="3E596D"/>
            </a:solidFill>
          </a:ln>
        </p:spPr>
        <p:txBody>
          <a:bodyPr wrap="square" lIns="0" tIns="0" rIns="0" bIns="0" rtlCol="0">
            <a:spAutoFit/>
          </a:bodyPr>
          <a:lstStyle/>
          <a:p>
            <a:endParaRPr/>
          </a:p>
        </p:txBody>
      </p:sp>
      <p:sp>
        <p:nvSpPr>
          <p:cNvPr id="30" name="object 30"/>
          <p:cNvSpPr/>
          <p:nvPr/>
        </p:nvSpPr>
        <p:spPr>
          <a:xfrm>
            <a:off x="11737988" y="5063836"/>
            <a:ext cx="695737" cy="848840"/>
          </a:xfrm>
          <a:custGeom>
            <a:avLst/>
            <a:gdLst/>
            <a:ahLst/>
            <a:cxnLst/>
            <a:rect l="l" t="t" r="r" b="b"/>
            <a:pathLst>
              <a:path w="695737" h="848840">
                <a:moveTo>
                  <a:pt x="143566" y="0"/>
                </a:moveTo>
                <a:lnTo>
                  <a:pt x="0" y="145196"/>
                </a:lnTo>
                <a:lnTo>
                  <a:pt x="695737" y="848840"/>
                </a:lnTo>
                <a:lnTo>
                  <a:pt x="695130" y="124099"/>
                </a:lnTo>
                <a:lnTo>
                  <a:pt x="687755" y="81400"/>
                </a:lnTo>
                <a:lnTo>
                  <a:pt x="667342" y="45119"/>
                </a:lnTo>
                <a:lnTo>
                  <a:pt x="636458" y="17929"/>
                </a:lnTo>
                <a:lnTo>
                  <a:pt x="597669" y="2503"/>
                </a:lnTo>
                <a:lnTo>
                  <a:pt x="143566" y="0"/>
                </a:lnTo>
                <a:close/>
              </a:path>
            </a:pathLst>
          </a:custGeom>
          <a:solidFill>
            <a:srgbClr val="A6E1FF"/>
          </a:solidFill>
        </p:spPr>
        <p:txBody>
          <a:bodyPr wrap="square" lIns="0" tIns="0" rIns="0" bIns="0" rtlCol="0">
            <a:spAutoFit/>
          </a:bodyPr>
          <a:lstStyle/>
          <a:p>
            <a:endParaRPr/>
          </a:p>
        </p:txBody>
      </p:sp>
      <p:sp>
        <p:nvSpPr>
          <p:cNvPr id="31" name="object 31"/>
          <p:cNvSpPr/>
          <p:nvPr/>
        </p:nvSpPr>
        <p:spPr>
          <a:xfrm>
            <a:off x="11737988" y="5063836"/>
            <a:ext cx="695737" cy="848839"/>
          </a:xfrm>
          <a:custGeom>
            <a:avLst/>
            <a:gdLst/>
            <a:ahLst/>
            <a:cxnLst/>
            <a:rect l="l" t="t" r="r" b="b"/>
            <a:pathLst>
              <a:path w="695737" h="848839">
                <a:moveTo>
                  <a:pt x="695123" y="124099"/>
                </a:moveTo>
                <a:lnTo>
                  <a:pt x="687749" y="81400"/>
                </a:lnTo>
                <a:lnTo>
                  <a:pt x="667337" y="45119"/>
                </a:lnTo>
                <a:lnTo>
                  <a:pt x="636453" y="17929"/>
                </a:lnTo>
                <a:lnTo>
                  <a:pt x="597663" y="2503"/>
                </a:lnTo>
                <a:lnTo>
                  <a:pt x="143564" y="0"/>
                </a:lnTo>
                <a:lnTo>
                  <a:pt x="0" y="145196"/>
                </a:lnTo>
                <a:lnTo>
                  <a:pt x="695737" y="848839"/>
                </a:lnTo>
                <a:lnTo>
                  <a:pt x="695123" y="124099"/>
                </a:lnTo>
                <a:close/>
              </a:path>
            </a:pathLst>
          </a:custGeom>
          <a:ln w="75114">
            <a:solidFill>
              <a:srgbClr val="3E596D"/>
            </a:solidFill>
          </a:ln>
        </p:spPr>
        <p:txBody>
          <a:bodyPr wrap="square" lIns="0" tIns="0" rIns="0" bIns="0" rtlCol="0">
            <a:spAutoFit/>
          </a:bodyPr>
          <a:lstStyle/>
          <a:p>
            <a:endParaRPr/>
          </a:p>
        </p:txBody>
      </p:sp>
      <p:sp>
        <p:nvSpPr>
          <p:cNvPr id="32" name="object 32"/>
          <p:cNvSpPr txBox="1"/>
          <p:nvPr/>
        </p:nvSpPr>
        <p:spPr>
          <a:xfrm>
            <a:off x="11306326" y="7292604"/>
            <a:ext cx="1365885" cy="407670"/>
          </a:xfrm>
          <a:prstGeom prst="rect">
            <a:avLst/>
          </a:prstGeom>
        </p:spPr>
        <p:txBody>
          <a:bodyPr vert="horz" wrap="square" lIns="0" tIns="0" rIns="0" bIns="0" rtlCol="0">
            <a:spAutoFit/>
          </a:bodyPr>
          <a:lstStyle/>
          <a:p>
            <a:pPr marL="12700">
              <a:lnSpc>
                <a:spcPct val="100000"/>
              </a:lnSpc>
            </a:pPr>
            <a:r>
              <a:rPr sz="2600" spc="-495" dirty="0">
                <a:solidFill>
                  <a:srgbClr val="55719E"/>
                </a:solidFill>
                <a:latin typeface="Microsoft JhengHei UI" panose="020B0604030504040204" charset="-120"/>
                <a:cs typeface="Microsoft JhengHei UI" panose="020B0604030504040204" charset="-120"/>
              </a:rPr>
              <a:t>不不可篡改</a:t>
            </a:r>
            <a:endParaRPr sz="2600">
              <a:latin typeface="Microsoft JhengHei UI" panose="020B0604030504040204" charset="-120"/>
              <a:cs typeface="Microsoft JhengHei UI" panose="020B0604030504040204" charset="-120"/>
            </a:endParaRPr>
          </a:p>
        </p:txBody>
      </p:sp>
      <p:sp>
        <p:nvSpPr>
          <p:cNvPr id="33" name="object 33"/>
          <p:cNvSpPr/>
          <p:nvPr/>
        </p:nvSpPr>
        <p:spPr>
          <a:xfrm>
            <a:off x="16262548" y="5780694"/>
            <a:ext cx="476532" cy="533040"/>
          </a:xfrm>
          <a:custGeom>
            <a:avLst/>
            <a:gdLst/>
            <a:ahLst/>
            <a:cxnLst/>
            <a:rect l="l" t="t" r="r" b="b"/>
            <a:pathLst>
              <a:path w="476532" h="533040">
                <a:moveTo>
                  <a:pt x="450411" y="401101"/>
                </a:moveTo>
                <a:lnTo>
                  <a:pt x="341993" y="401101"/>
                </a:lnTo>
                <a:lnTo>
                  <a:pt x="366631" y="465846"/>
                </a:lnTo>
                <a:lnTo>
                  <a:pt x="383283" y="503720"/>
                </a:lnTo>
                <a:lnTo>
                  <a:pt x="411635" y="531621"/>
                </a:lnTo>
                <a:lnTo>
                  <a:pt x="418734" y="533040"/>
                </a:lnTo>
                <a:lnTo>
                  <a:pt x="426985" y="533040"/>
                </a:lnTo>
                <a:lnTo>
                  <a:pt x="462302" y="518740"/>
                </a:lnTo>
                <a:lnTo>
                  <a:pt x="476532" y="483664"/>
                </a:lnTo>
                <a:lnTo>
                  <a:pt x="475368" y="472277"/>
                </a:lnTo>
                <a:lnTo>
                  <a:pt x="472879" y="460528"/>
                </a:lnTo>
                <a:lnTo>
                  <a:pt x="469161" y="448363"/>
                </a:lnTo>
                <a:lnTo>
                  <a:pt x="464270" y="435364"/>
                </a:lnTo>
                <a:lnTo>
                  <a:pt x="450411" y="401101"/>
                </a:lnTo>
                <a:close/>
              </a:path>
              <a:path w="476532" h="533040">
                <a:moveTo>
                  <a:pt x="236886" y="0"/>
                </a:moveTo>
                <a:lnTo>
                  <a:pt x="196008" y="12206"/>
                </a:lnTo>
                <a:lnTo>
                  <a:pt x="166622" y="49114"/>
                </a:lnTo>
                <a:lnTo>
                  <a:pt x="9546" y="446672"/>
                </a:lnTo>
                <a:lnTo>
                  <a:pt x="0" y="483664"/>
                </a:lnTo>
                <a:lnTo>
                  <a:pt x="1662" y="497026"/>
                </a:lnTo>
                <a:lnTo>
                  <a:pt x="6721" y="508493"/>
                </a:lnTo>
                <a:lnTo>
                  <a:pt x="19657" y="520776"/>
                </a:lnTo>
                <a:lnTo>
                  <a:pt x="30762" y="528286"/>
                </a:lnTo>
                <a:lnTo>
                  <a:pt x="40878" y="532002"/>
                </a:lnTo>
                <a:lnTo>
                  <a:pt x="58675" y="531488"/>
                </a:lnTo>
                <a:lnTo>
                  <a:pt x="91546" y="505022"/>
                </a:lnTo>
                <a:lnTo>
                  <a:pt x="132544" y="401101"/>
                </a:lnTo>
                <a:lnTo>
                  <a:pt x="450411" y="401101"/>
                </a:lnTo>
                <a:lnTo>
                  <a:pt x="327554" y="97373"/>
                </a:lnTo>
                <a:lnTo>
                  <a:pt x="322204" y="83450"/>
                </a:lnTo>
                <a:lnTo>
                  <a:pt x="317442" y="71297"/>
                </a:lnTo>
                <a:lnTo>
                  <a:pt x="292288" y="24358"/>
                </a:lnTo>
                <a:lnTo>
                  <a:pt x="251391" y="1063"/>
                </a:lnTo>
                <a:lnTo>
                  <a:pt x="238159" y="7"/>
                </a:lnTo>
                <a:lnTo>
                  <a:pt x="236886" y="0"/>
                </a:lnTo>
                <a:close/>
              </a:path>
            </a:pathLst>
          </a:custGeom>
          <a:solidFill>
            <a:srgbClr val="3E596D"/>
          </a:solidFill>
        </p:spPr>
        <p:txBody>
          <a:bodyPr wrap="square" lIns="0" tIns="0" rIns="0" bIns="0" rtlCol="0">
            <a:spAutoFit/>
          </a:bodyPr>
          <a:lstStyle/>
          <a:p>
            <a:endParaRPr/>
          </a:p>
        </p:txBody>
      </p:sp>
      <p:sp>
        <p:nvSpPr>
          <p:cNvPr id="34" name="object 34"/>
          <p:cNvSpPr/>
          <p:nvPr/>
        </p:nvSpPr>
        <p:spPr>
          <a:xfrm>
            <a:off x="16422431" y="5890707"/>
            <a:ext cx="153869" cy="212674"/>
          </a:xfrm>
          <a:custGeom>
            <a:avLst/>
            <a:gdLst/>
            <a:ahLst/>
            <a:cxnLst/>
            <a:rect l="l" t="t" r="r" b="b"/>
            <a:pathLst>
              <a:path w="153869" h="212674">
                <a:moveTo>
                  <a:pt x="76228" y="0"/>
                </a:moveTo>
                <a:lnTo>
                  <a:pt x="0" y="212674"/>
                </a:lnTo>
                <a:lnTo>
                  <a:pt x="153869" y="212674"/>
                </a:lnTo>
                <a:lnTo>
                  <a:pt x="76228" y="0"/>
                </a:lnTo>
                <a:close/>
              </a:path>
            </a:pathLst>
          </a:custGeom>
          <a:solidFill>
            <a:srgbClr val="A6E1FF"/>
          </a:solidFill>
        </p:spPr>
        <p:txBody>
          <a:bodyPr wrap="square" lIns="0" tIns="0" rIns="0" bIns="0" rtlCol="0">
            <a:spAutoFit/>
          </a:bodyPr>
          <a:lstStyle/>
          <a:p>
            <a:endParaRPr/>
          </a:p>
        </p:txBody>
      </p:sp>
      <p:sp>
        <p:nvSpPr>
          <p:cNvPr id="35" name="object 35"/>
          <p:cNvSpPr/>
          <p:nvPr/>
        </p:nvSpPr>
        <p:spPr>
          <a:xfrm>
            <a:off x="15887755" y="5368371"/>
            <a:ext cx="501720" cy="564200"/>
          </a:xfrm>
          <a:custGeom>
            <a:avLst/>
            <a:gdLst/>
            <a:ahLst/>
            <a:cxnLst/>
            <a:rect l="l" t="t" r="r" b="b"/>
            <a:pathLst>
              <a:path w="501720" h="564200">
                <a:moveTo>
                  <a:pt x="55287" y="0"/>
                </a:moveTo>
                <a:lnTo>
                  <a:pt x="47424" y="0"/>
                </a:lnTo>
                <a:lnTo>
                  <a:pt x="34624" y="1779"/>
                </a:lnTo>
                <a:lnTo>
                  <a:pt x="4048" y="29773"/>
                </a:lnTo>
                <a:lnTo>
                  <a:pt x="221" y="509696"/>
                </a:lnTo>
                <a:lnTo>
                  <a:pt x="221" y="510470"/>
                </a:lnTo>
                <a:lnTo>
                  <a:pt x="85" y="511244"/>
                </a:lnTo>
                <a:lnTo>
                  <a:pt x="10660" y="548774"/>
                </a:lnTo>
                <a:lnTo>
                  <a:pt x="35693" y="564200"/>
                </a:lnTo>
                <a:lnTo>
                  <a:pt x="52768" y="564041"/>
                </a:lnTo>
                <a:lnTo>
                  <a:pt x="64993" y="561442"/>
                </a:lnTo>
                <a:lnTo>
                  <a:pt x="73874" y="556825"/>
                </a:lnTo>
                <a:lnTo>
                  <a:pt x="76952" y="554320"/>
                </a:lnTo>
                <a:lnTo>
                  <a:pt x="77601" y="553933"/>
                </a:lnTo>
                <a:lnTo>
                  <a:pt x="78114" y="553546"/>
                </a:lnTo>
                <a:lnTo>
                  <a:pt x="471484" y="326426"/>
                </a:lnTo>
                <a:lnTo>
                  <a:pt x="472123" y="326039"/>
                </a:lnTo>
                <a:lnTo>
                  <a:pt x="499240" y="297451"/>
                </a:lnTo>
                <a:lnTo>
                  <a:pt x="501720" y="285151"/>
                </a:lnTo>
                <a:lnTo>
                  <a:pt x="501201" y="273353"/>
                </a:lnTo>
                <a:lnTo>
                  <a:pt x="63287" y="1933"/>
                </a:lnTo>
                <a:lnTo>
                  <a:pt x="55287" y="0"/>
                </a:lnTo>
                <a:close/>
              </a:path>
            </a:pathLst>
          </a:custGeom>
          <a:solidFill>
            <a:srgbClr val="3E596D"/>
          </a:solidFill>
        </p:spPr>
        <p:txBody>
          <a:bodyPr wrap="square" lIns="0" tIns="0" rIns="0" bIns="0" rtlCol="0">
            <a:spAutoFit/>
          </a:bodyPr>
          <a:lstStyle/>
          <a:p>
            <a:endParaRPr/>
          </a:p>
        </p:txBody>
      </p:sp>
      <p:sp>
        <p:nvSpPr>
          <p:cNvPr id="36" name="object 36"/>
          <p:cNvSpPr/>
          <p:nvPr/>
        </p:nvSpPr>
        <p:spPr>
          <a:xfrm>
            <a:off x="15980968" y="5507733"/>
            <a:ext cx="251451" cy="285534"/>
          </a:xfrm>
          <a:custGeom>
            <a:avLst/>
            <a:gdLst/>
            <a:ahLst/>
            <a:cxnLst/>
            <a:rect l="l" t="t" r="r" b="b"/>
            <a:pathLst>
              <a:path w="251451" h="285534">
                <a:moveTo>
                  <a:pt x="13971" y="0"/>
                </a:moveTo>
                <a:lnTo>
                  <a:pt x="4125" y="5719"/>
                </a:lnTo>
                <a:lnTo>
                  <a:pt x="0" y="16951"/>
                </a:lnTo>
                <a:lnTo>
                  <a:pt x="4119" y="279837"/>
                </a:lnTo>
                <a:lnTo>
                  <a:pt x="13990" y="285534"/>
                </a:lnTo>
                <a:lnTo>
                  <a:pt x="25789" y="283534"/>
                </a:lnTo>
                <a:lnTo>
                  <a:pt x="251299" y="148761"/>
                </a:lnTo>
                <a:lnTo>
                  <a:pt x="251451" y="137196"/>
                </a:lnTo>
                <a:lnTo>
                  <a:pt x="243751" y="127866"/>
                </a:lnTo>
                <a:lnTo>
                  <a:pt x="25742" y="1963"/>
                </a:lnTo>
                <a:lnTo>
                  <a:pt x="13971" y="0"/>
                </a:lnTo>
                <a:close/>
              </a:path>
            </a:pathLst>
          </a:custGeom>
          <a:solidFill>
            <a:srgbClr val="A6E1FF"/>
          </a:solidFill>
        </p:spPr>
        <p:txBody>
          <a:bodyPr wrap="square" lIns="0" tIns="0" rIns="0" bIns="0" rtlCol="0">
            <a:spAutoFit/>
          </a:bodyPr>
          <a:lstStyle/>
          <a:p>
            <a:endParaRPr/>
          </a:p>
        </p:txBody>
      </p:sp>
      <p:sp>
        <p:nvSpPr>
          <p:cNvPr id="37" name="object 37"/>
          <p:cNvSpPr/>
          <p:nvPr/>
        </p:nvSpPr>
        <p:spPr>
          <a:xfrm>
            <a:off x="15423677" y="5014312"/>
            <a:ext cx="1317834" cy="1298389"/>
          </a:xfrm>
          <a:custGeom>
            <a:avLst/>
            <a:gdLst/>
            <a:ahLst/>
            <a:cxnLst/>
            <a:rect l="l" t="t" r="r" b="b"/>
            <a:pathLst>
              <a:path w="1317834" h="1298389">
                <a:moveTo>
                  <a:pt x="673149" y="1214622"/>
                </a:moveTo>
                <a:lnTo>
                  <a:pt x="322624" y="1214622"/>
                </a:lnTo>
                <a:lnTo>
                  <a:pt x="333641" y="1225093"/>
                </a:lnTo>
                <a:lnTo>
                  <a:pt x="344786" y="1225093"/>
                </a:lnTo>
                <a:lnTo>
                  <a:pt x="356059" y="1235564"/>
                </a:lnTo>
                <a:lnTo>
                  <a:pt x="367459" y="1235564"/>
                </a:lnTo>
                <a:lnTo>
                  <a:pt x="378982" y="1256506"/>
                </a:lnTo>
                <a:lnTo>
                  <a:pt x="402396" y="1256506"/>
                </a:lnTo>
                <a:lnTo>
                  <a:pt x="414621" y="1266977"/>
                </a:lnTo>
                <a:lnTo>
                  <a:pt x="426921" y="1266977"/>
                </a:lnTo>
                <a:lnTo>
                  <a:pt x="439295" y="1277448"/>
                </a:lnTo>
                <a:lnTo>
                  <a:pt x="476838" y="1277448"/>
                </a:lnTo>
                <a:lnTo>
                  <a:pt x="489486" y="1287918"/>
                </a:lnTo>
                <a:lnTo>
                  <a:pt x="527800" y="1287918"/>
                </a:lnTo>
                <a:lnTo>
                  <a:pt x="540689" y="1298389"/>
                </a:lnTo>
                <a:lnTo>
                  <a:pt x="688356" y="1298389"/>
                </a:lnTo>
                <a:lnTo>
                  <a:pt x="697361" y="1287918"/>
                </a:lnTo>
                <a:lnTo>
                  <a:pt x="703215" y="1277448"/>
                </a:lnTo>
                <a:lnTo>
                  <a:pt x="705283" y="1266977"/>
                </a:lnTo>
                <a:lnTo>
                  <a:pt x="702343" y="1256506"/>
                </a:lnTo>
                <a:lnTo>
                  <a:pt x="695548" y="1235564"/>
                </a:lnTo>
                <a:lnTo>
                  <a:pt x="685587" y="1225093"/>
                </a:lnTo>
                <a:lnTo>
                  <a:pt x="673149" y="1214622"/>
                </a:lnTo>
                <a:close/>
              </a:path>
              <a:path w="1317834" h="1298389">
                <a:moveTo>
                  <a:pt x="523057" y="94237"/>
                </a:moveTo>
                <a:lnTo>
                  <a:pt x="300835" y="94237"/>
                </a:lnTo>
                <a:lnTo>
                  <a:pt x="290005" y="104708"/>
                </a:lnTo>
                <a:lnTo>
                  <a:pt x="279249" y="104708"/>
                </a:lnTo>
                <a:lnTo>
                  <a:pt x="268563" y="125650"/>
                </a:lnTo>
                <a:lnTo>
                  <a:pt x="257941" y="125650"/>
                </a:lnTo>
                <a:lnTo>
                  <a:pt x="226419" y="157063"/>
                </a:lnTo>
                <a:lnTo>
                  <a:pt x="216011" y="157063"/>
                </a:lnTo>
                <a:lnTo>
                  <a:pt x="185020" y="198946"/>
                </a:lnTo>
                <a:lnTo>
                  <a:pt x="176170" y="198946"/>
                </a:lnTo>
                <a:lnTo>
                  <a:pt x="167518" y="209417"/>
                </a:lnTo>
                <a:lnTo>
                  <a:pt x="159065" y="219888"/>
                </a:lnTo>
                <a:lnTo>
                  <a:pt x="150812" y="240830"/>
                </a:lnTo>
                <a:lnTo>
                  <a:pt x="142761" y="240830"/>
                </a:lnTo>
                <a:lnTo>
                  <a:pt x="134912" y="251301"/>
                </a:lnTo>
                <a:lnTo>
                  <a:pt x="127267" y="261772"/>
                </a:lnTo>
                <a:lnTo>
                  <a:pt x="119826" y="272243"/>
                </a:lnTo>
                <a:lnTo>
                  <a:pt x="112592" y="282713"/>
                </a:lnTo>
                <a:lnTo>
                  <a:pt x="105565" y="282713"/>
                </a:lnTo>
                <a:lnTo>
                  <a:pt x="98746" y="303655"/>
                </a:lnTo>
                <a:lnTo>
                  <a:pt x="92137" y="314126"/>
                </a:lnTo>
                <a:lnTo>
                  <a:pt x="85739" y="324597"/>
                </a:lnTo>
                <a:lnTo>
                  <a:pt x="79553" y="335068"/>
                </a:lnTo>
                <a:lnTo>
                  <a:pt x="73579" y="356010"/>
                </a:lnTo>
                <a:lnTo>
                  <a:pt x="67820" y="366480"/>
                </a:lnTo>
                <a:lnTo>
                  <a:pt x="62277" y="376951"/>
                </a:lnTo>
                <a:lnTo>
                  <a:pt x="56950" y="376951"/>
                </a:lnTo>
                <a:lnTo>
                  <a:pt x="51841" y="387422"/>
                </a:lnTo>
                <a:lnTo>
                  <a:pt x="46804" y="397893"/>
                </a:lnTo>
                <a:lnTo>
                  <a:pt x="42023" y="418835"/>
                </a:lnTo>
                <a:lnTo>
                  <a:pt x="37498" y="429306"/>
                </a:lnTo>
                <a:lnTo>
                  <a:pt x="33229" y="439777"/>
                </a:lnTo>
                <a:lnTo>
                  <a:pt x="29216" y="450248"/>
                </a:lnTo>
                <a:lnTo>
                  <a:pt x="25460" y="460718"/>
                </a:lnTo>
                <a:lnTo>
                  <a:pt x="21961" y="481660"/>
                </a:lnTo>
                <a:lnTo>
                  <a:pt x="18720" y="492131"/>
                </a:lnTo>
                <a:lnTo>
                  <a:pt x="15736" y="502602"/>
                </a:lnTo>
                <a:lnTo>
                  <a:pt x="13010" y="513073"/>
                </a:lnTo>
                <a:lnTo>
                  <a:pt x="10542" y="534015"/>
                </a:lnTo>
                <a:lnTo>
                  <a:pt x="8332" y="544486"/>
                </a:lnTo>
                <a:lnTo>
                  <a:pt x="6382" y="554956"/>
                </a:lnTo>
                <a:lnTo>
                  <a:pt x="4690" y="565427"/>
                </a:lnTo>
                <a:lnTo>
                  <a:pt x="3258" y="575898"/>
                </a:lnTo>
                <a:lnTo>
                  <a:pt x="2086" y="596840"/>
                </a:lnTo>
                <a:lnTo>
                  <a:pt x="1174" y="607311"/>
                </a:lnTo>
                <a:lnTo>
                  <a:pt x="521" y="628253"/>
                </a:lnTo>
                <a:lnTo>
                  <a:pt x="130" y="638724"/>
                </a:lnTo>
                <a:lnTo>
                  <a:pt x="0" y="659665"/>
                </a:lnTo>
                <a:lnTo>
                  <a:pt x="131" y="670136"/>
                </a:lnTo>
                <a:lnTo>
                  <a:pt x="525" y="680607"/>
                </a:lnTo>
                <a:lnTo>
                  <a:pt x="1181" y="691078"/>
                </a:lnTo>
                <a:lnTo>
                  <a:pt x="2098" y="701549"/>
                </a:lnTo>
                <a:lnTo>
                  <a:pt x="3276" y="722491"/>
                </a:lnTo>
                <a:lnTo>
                  <a:pt x="4714" y="732961"/>
                </a:lnTo>
                <a:lnTo>
                  <a:pt x="6412" y="743432"/>
                </a:lnTo>
                <a:lnTo>
                  <a:pt x="8369" y="753903"/>
                </a:lnTo>
                <a:lnTo>
                  <a:pt x="10584" y="774845"/>
                </a:lnTo>
                <a:lnTo>
                  <a:pt x="13057" y="785316"/>
                </a:lnTo>
                <a:lnTo>
                  <a:pt x="15787" y="795787"/>
                </a:lnTo>
                <a:lnTo>
                  <a:pt x="18774" y="806258"/>
                </a:lnTo>
                <a:lnTo>
                  <a:pt x="22017" y="816729"/>
                </a:lnTo>
                <a:lnTo>
                  <a:pt x="25516" y="837670"/>
                </a:lnTo>
                <a:lnTo>
                  <a:pt x="29269" y="848141"/>
                </a:lnTo>
                <a:lnTo>
                  <a:pt x="33277" y="858612"/>
                </a:lnTo>
                <a:lnTo>
                  <a:pt x="37539" y="869083"/>
                </a:lnTo>
                <a:lnTo>
                  <a:pt x="42054" y="879554"/>
                </a:lnTo>
                <a:lnTo>
                  <a:pt x="46821" y="900496"/>
                </a:lnTo>
                <a:lnTo>
                  <a:pt x="51841" y="910967"/>
                </a:lnTo>
                <a:lnTo>
                  <a:pt x="56923" y="921437"/>
                </a:lnTo>
                <a:lnTo>
                  <a:pt x="62226" y="931908"/>
                </a:lnTo>
                <a:lnTo>
                  <a:pt x="67755" y="952850"/>
                </a:lnTo>
                <a:lnTo>
                  <a:pt x="73516" y="952850"/>
                </a:lnTo>
                <a:lnTo>
                  <a:pt x="79513" y="963321"/>
                </a:lnTo>
                <a:lnTo>
                  <a:pt x="85751" y="973792"/>
                </a:lnTo>
                <a:lnTo>
                  <a:pt x="92235" y="984263"/>
                </a:lnTo>
                <a:lnTo>
                  <a:pt x="98970" y="994734"/>
                </a:lnTo>
                <a:lnTo>
                  <a:pt x="105961" y="1015675"/>
                </a:lnTo>
                <a:lnTo>
                  <a:pt x="113212" y="1026146"/>
                </a:lnTo>
                <a:lnTo>
                  <a:pt x="120728" y="1036617"/>
                </a:lnTo>
                <a:lnTo>
                  <a:pt x="128515" y="1036617"/>
                </a:lnTo>
                <a:lnTo>
                  <a:pt x="136578" y="1047088"/>
                </a:lnTo>
                <a:lnTo>
                  <a:pt x="144920" y="1057559"/>
                </a:lnTo>
                <a:lnTo>
                  <a:pt x="153548" y="1078501"/>
                </a:lnTo>
                <a:lnTo>
                  <a:pt x="162465" y="1088972"/>
                </a:lnTo>
                <a:lnTo>
                  <a:pt x="171678" y="1088972"/>
                </a:lnTo>
                <a:lnTo>
                  <a:pt x="181190" y="1099442"/>
                </a:lnTo>
                <a:lnTo>
                  <a:pt x="191006" y="1109913"/>
                </a:lnTo>
                <a:lnTo>
                  <a:pt x="201133" y="1130855"/>
                </a:lnTo>
                <a:lnTo>
                  <a:pt x="210465" y="1141326"/>
                </a:lnTo>
                <a:lnTo>
                  <a:pt x="219947" y="1141326"/>
                </a:lnTo>
                <a:lnTo>
                  <a:pt x="229577" y="1151797"/>
                </a:lnTo>
                <a:lnTo>
                  <a:pt x="239353" y="1162268"/>
                </a:lnTo>
                <a:lnTo>
                  <a:pt x="249274" y="1162268"/>
                </a:lnTo>
                <a:lnTo>
                  <a:pt x="259338" y="1172739"/>
                </a:lnTo>
                <a:lnTo>
                  <a:pt x="269542" y="1172739"/>
                </a:lnTo>
                <a:lnTo>
                  <a:pt x="279887" y="1193680"/>
                </a:lnTo>
                <a:lnTo>
                  <a:pt x="290369" y="1204151"/>
                </a:lnTo>
                <a:lnTo>
                  <a:pt x="300987" y="1204151"/>
                </a:lnTo>
                <a:lnTo>
                  <a:pt x="311739" y="1214622"/>
                </a:lnTo>
                <a:lnTo>
                  <a:pt x="567228" y="1214622"/>
                </a:lnTo>
                <a:lnTo>
                  <a:pt x="480198" y="1193680"/>
                </a:lnTo>
                <a:lnTo>
                  <a:pt x="438800" y="1172739"/>
                </a:lnTo>
                <a:lnTo>
                  <a:pt x="399008" y="1151797"/>
                </a:lnTo>
                <a:lnTo>
                  <a:pt x="360970" y="1141326"/>
                </a:lnTo>
                <a:lnTo>
                  <a:pt x="324832" y="1109913"/>
                </a:lnTo>
                <a:lnTo>
                  <a:pt x="290742" y="1078501"/>
                </a:lnTo>
                <a:lnTo>
                  <a:pt x="258845" y="1047088"/>
                </a:lnTo>
                <a:lnTo>
                  <a:pt x="229289" y="1026146"/>
                </a:lnTo>
                <a:lnTo>
                  <a:pt x="202221" y="984263"/>
                </a:lnTo>
                <a:lnTo>
                  <a:pt x="177788" y="952850"/>
                </a:lnTo>
                <a:lnTo>
                  <a:pt x="156136" y="910967"/>
                </a:lnTo>
                <a:lnTo>
                  <a:pt x="137412" y="869083"/>
                </a:lnTo>
                <a:lnTo>
                  <a:pt x="121763" y="837670"/>
                </a:lnTo>
                <a:lnTo>
                  <a:pt x="109336" y="785316"/>
                </a:lnTo>
                <a:lnTo>
                  <a:pt x="100278" y="743432"/>
                </a:lnTo>
                <a:lnTo>
                  <a:pt x="94735" y="691078"/>
                </a:lnTo>
                <a:lnTo>
                  <a:pt x="92855" y="659665"/>
                </a:lnTo>
                <a:lnTo>
                  <a:pt x="94735" y="607311"/>
                </a:lnTo>
                <a:lnTo>
                  <a:pt x="100278" y="554956"/>
                </a:lnTo>
                <a:lnTo>
                  <a:pt x="109336" y="513073"/>
                </a:lnTo>
                <a:lnTo>
                  <a:pt x="121763" y="481660"/>
                </a:lnTo>
                <a:lnTo>
                  <a:pt x="137412" y="429306"/>
                </a:lnTo>
                <a:lnTo>
                  <a:pt x="156136" y="387422"/>
                </a:lnTo>
                <a:lnTo>
                  <a:pt x="177788" y="356010"/>
                </a:lnTo>
                <a:lnTo>
                  <a:pt x="202221" y="314126"/>
                </a:lnTo>
                <a:lnTo>
                  <a:pt x="229289" y="282713"/>
                </a:lnTo>
                <a:lnTo>
                  <a:pt x="258845" y="251301"/>
                </a:lnTo>
                <a:lnTo>
                  <a:pt x="290742" y="219888"/>
                </a:lnTo>
                <a:lnTo>
                  <a:pt x="324832" y="198946"/>
                </a:lnTo>
                <a:lnTo>
                  <a:pt x="360970" y="178005"/>
                </a:lnTo>
                <a:lnTo>
                  <a:pt x="399008" y="146592"/>
                </a:lnTo>
                <a:lnTo>
                  <a:pt x="438800" y="136121"/>
                </a:lnTo>
                <a:lnTo>
                  <a:pt x="480198" y="104708"/>
                </a:lnTo>
                <a:lnTo>
                  <a:pt x="523057" y="94237"/>
                </a:lnTo>
                <a:close/>
              </a:path>
              <a:path w="1317834" h="1298389">
                <a:moveTo>
                  <a:pt x="1016829" y="94237"/>
                </a:moveTo>
                <a:lnTo>
                  <a:pt x="794784" y="94237"/>
                </a:lnTo>
                <a:lnTo>
                  <a:pt x="837642" y="104708"/>
                </a:lnTo>
                <a:lnTo>
                  <a:pt x="879041" y="136121"/>
                </a:lnTo>
                <a:lnTo>
                  <a:pt x="918834" y="146592"/>
                </a:lnTo>
                <a:lnTo>
                  <a:pt x="956875" y="178005"/>
                </a:lnTo>
                <a:lnTo>
                  <a:pt x="993017" y="198946"/>
                </a:lnTo>
                <a:lnTo>
                  <a:pt x="1027113" y="219888"/>
                </a:lnTo>
                <a:lnTo>
                  <a:pt x="1059017" y="251301"/>
                </a:lnTo>
                <a:lnTo>
                  <a:pt x="1088581" y="282713"/>
                </a:lnTo>
                <a:lnTo>
                  <a:pt x="1115659" y="314126"/>
                </a:lnTo>
                <a:lnTo>
                  <a:pt x="1140105" y="356010"/>
                </a:lnTo>
                <a:lnTo>
                  <a:pt x="1161772" y="387422"/>
                </a:lnTo>
                <a:lnTo>
                  <a:pt x="1180513" y="429306"/>
                </a:lnTo>
                <a:lnTo>
                  <a:pt x="1196181" y="481660"/>
                </a:lnTo>
                <a:lnTo>
                  <a:pt x="1208630" y="513073"/>
                </a:lnTo>
                <a:lnTo>
                  <a:pt x="1217713" y="565427"/>
                </a:lnTo>
                <a:lnTo>
                  <a:pt x="1223284" y="607311"/>
                </a:lnTo>
                <a:lnTo>
                  <a:pt x="1225195" y="659665"/>
                </a:lnTo>
                <a:lnTo>
                  <a:pt x="1228592" y="670136"/>
                </a:lnTo>
                <a:lnTo>
                  <a:pt x="1235696" y="680607"/>
                </a:lnTo>
                <a:lnTo>
                  <a:pt x="1245975" y="691078"/>
                </a:lnTo>
                <a:lnTo>
                  <a:pt x="1299960" y="691078"/>
                </a:lnTo>
                <a:lnTo>
                  <a:pt x="1309430" y="680607"/>
                </a:lnTo>
                <a:lnTo>
                  <a:pt x="1315618" y="670136"/>
                </a:lnTo>
                <a:lnTo>
                  <a:pt x="1317834" y="659665"/>
                </a:lnTo>
                <a:lnTo>
                  <a:pt x="1317702" y="638724"/>
                </a:lnTo>
                <a:lnTo>
                  <a:pt x="1317308" y="628253"/>
                </a:lnTo>
                <a:lnTo>
                  <a:pt x="1316652" y="607311"/>
                </a:lnTo>
                <a:lnTo>
                  <a:pt x="1315735" y="596840"/>
                </a:lnTo>
                <a:lnTo>
                  <a:pt x="1314557" y="575898"/>
                </a:lnTo>
                <a:lnTo>
                  <a:pt x="1313119" y="565427"/>
                </a:lnTo>
                <a:lnTo>
                  <a:pt x="1311421" y="554956"/>
                </a:lnTo>
                <a:lnTo>
                  <a:pt x="1309465" y="544486"/>
                </a:lnTo>
                <a:lnTo>
                  <a:pt x="1307250" y="534015"/>
                </a:lnTo>
                <a:lnTo>
                  <a:pt x="1304777" y="513073"/>
                </a:lnTo>
                <a:lnTo>
                  <a:pt x="1302046" y="502602"/>
                </a:lnTo>
                <a:lnTo>
                  <a:pt x="1299059" y="492131"/>
                </a:lnTo>
                <a:lnTo>
                  <a:pt x="1295816" y="481660"/>
                </a:lnTo>
                <a:lnTo>
                  <a:pt x="1292318" y="460718"/>
                </a:lnTo>
                <a:lnTo>
                  <a:pt x="1288564" y="450248"/>
                </a:lnTo>
                <a:lnTo>
                  <a:pt x="1284556" y="439777"/>
                </a:lnTo>
                <a:lnTo>
                  <a:pt x="1280294" y="429306"/>
                </a:lnTo>
                <a:lnTo>
                  <a:pt x="1275779" y="418835"/>
                </a:lnTo>
                <a:lnTo>
                  <a:pt x="1271012" y="397893"/>
                </a:lnTo>
                <a:lnTo>
                  <a:pt x="1265992" y="387422"/>
                </a:lnTo>
                <a:lnTo>
                  <a:pt x="1260894" y="387422"/>
                </a:lnTo>
                <a:lnTo>
                  <a:pt x="1255577" y="376951"/>
                </a:lnTo>
                <a:lnTo>
                  <a:pt x="1250037" y="366480"/>
                </a:lnTo>
                <a:lnTo>
                  <a:pt x="1244268" y="356010"/>
                </a:lnTo>
                <a:lnTo>
                  <a:pt x="1238266" y="335068"/>
                </a:lnTo>
                <a:lnTo>
                  <a:pt x="1232025" y="324597"/>
                </a:lnTo>
                <a:lnTo>
                  <a:pt x="1225540" y="314126"/>
                </a:lnTo>
                <a:lnTo>
                  <a:pt x="1218805" y="303655"/>
                </a:lnTo>
                <a:lnTo>
                  <a:pt x="1211816" y="282713"/>
                </a:lnTo>
                <a:lnTo>
                  <a:pt x="1204568" y="282713"/>
                </a:lnTo>
                <a:lnTo>
                  <a:pt x="1197054" y="272243"/>
                </a:lnTo>
                <a:lnTo>
                  <a:pt x="1189270" y="261772"/>
                </a:lnTo>
                <a:lnTo>
                  <a:pt x="1181211" y="251301"/>
                </a:lnTo>
                <a:lnTo>
                  <a:pt x="1172871" y="240830"/>
                </a:lnTo>
                <a:lnTo>
                  <a:pt x="1164245" y="219888"/>
                </a:lnTo>
                <a:lnTo>
                  <a:pt x="1155329" y="219888"/>
                </a:lnTo>
                <a:lnTo>
                  <a:pt x="1146116" y="209417"/>
                </a:lnTo>
                <a:lnTo>
                  <a:pt x="1136601" y="198946"/>
                </a:lnTo>
                <a:lnTo>
                  <a:pt x="1126780" y="188475"/>
                </a:lnTo>
                <a:lnTo>
                  <a:pt x="1116647" y="178005"/>
                </a:lnTo>
                <a:lnTo>
                  <a:pt x="1107313" y="178005"/>
                </a:lnTo>
                <a:lnTo>
                  <a:pt x="1097832" y="157063"/>
                </a:lnTo>
                <a:lnTo>
                  <a:pt x="1088203" y="146592"/>
                </a:lnTo>
                <a:lnTo>
                  <a:pt x="1078430" y="146592"/>
                </a:lnTo>
                <a:lnTo>
                  <a:pt x="1068513" y="136121"/>
                </a:lnTo>
                <a:lnTo>
                  <a:pt x="1058455" y="125650"/>
                </a:lnTo>
                <a:lnTo>
                  <a:pt x="1048255" y="125650"/>
                </a:lnTo>
                <a:lnTo>
                  <a:pt x="1037917" y="104708"/>
                </a:lnTo>
                <a:lnTo>
                  <a:pt x="1027441" y="104708"/>
                </a:lnTo>
                <a:lnTo>
                  <a:pt x="1016829" y="94237"/>
                </a:lnTo>
                <a:close/>
              </a:path>
              <a:path w="1317834" h="1298389">
                <a:moveTo>
                  <a:pt x="984191" y="73296"/>
                </a:moveTo>
                <a:lnTo>
                  <a:pt x="333815" y="73296"/>
                </a:lnTo>
                <a:lnTo>
                  <a:pt x="311744" y="94237"/>
                </a:lnTo>
                <a:lnTo>
                  <a:pt x="567228" y="94237"/>
                </a:lnTo>
                <a:lnTo>
                  <a:pt x="612565" y="83767"/>
                </a:lnTo>
                <a:lnTo>
                  <a:pt x="995202" y="83767"/>
                </a:lnTo>
                <a:lnTo>
                  <a:pt x="984191" y="73296"/>
                </a:lnTo>
                <a:close/>
              </a:path>
              <a:path w="1317834" h="1298389">
                <a:moveTo>
                  <a:pt x="995202" y="83767"/>
                </a:moveTo>
                <a:lnTo>
                  <a:pt x="705277" y="83767"/>
                </a:lnTo>
                <a:lnTo>
                  <a:pt x="750613" y="94237"/>
                </a:lnTo>
                <a:lnTo>
                  <a:pt x="1006082" y="94237"/>
                </a:lnTo>
                <a:lnTo>
                  <a:pt x="995202" y="83767"/>
                </a:lnTo>
                <a:close/>
              </a:path>
              <a:path w="1317834" h="1298389">
                <a:moveTo>
                  <a:pt x="950380" y="62825"/>
                </a:moveTo>
                <a:lnTo>
                  <a:pt x="367628" y="62825"/>
                </a:lnTo>
                <a:lnTo>
                  <a:pt x="356257" y="73296"/>
                </a:lnTo>
                <a:lnTo>
                  <a:pt x="961778" y="73296"/>
                </a:lnTo>
                <a:lnTo>
                  <a:pt x="950380" y="62825"/>
                </a:lnTo>
                <a:close/>
              </a:path>
              <a:path w="1317834" h="1298389">
                <a:moveTo>
                  <a:pt x="927209" y="41883"/>
                </a:moveTo>
                <a:lnTo>
                  <a:pt x="390692" y="41883"/>
                </a:lnTo>
                <a:lnTo>
                  <a:pt x="379105" y="62825"/>
                </a:lnTo>
                <a:lnTo>
                  <a:pt x="938857" y="62825"/>
                </a:lnTo>
                <a:lnTo>
                  <a:pt x="927209" y="41883"/>
                </a:lnTo>
                <a:close/>
              </a:path>
              <a:path w="1317834" h="1298389">
                <a:moveTo>
                  <a:pt x="903213" y="31412"/>
                </a:moveTo>
                <a:lnTo>
                  <a:pt x="414620" y="31412"/>
                </a:lnTo>
                <a:lnTo>
                  <a:pt x="402396" y="41883"/>
                </a:lnTo>
                <a:lnTo>
                  <a:pt x="915438" y="41883"/>
                </a:lnTo>
                <a:lnTo>
                  <a:pt x="903213" y="31412"/>
                </a:lnTo>
                <a:close/>
              </a:path>
              <a:path w="1317834" h="1298389">
                <a:moveTo>
                  <a:pt x="866093" y="20941"/>
                </a:moveTo>
                <a:lnTo>
                  <a:pt x="451729" y="20941"/>
                </a:lnTo>
                <a:lnTo>
                  <a:pt x="439288" y="31412"/>
                </a:lnTo>
                <a:lnTo>
                  <a:pt x="878538" y="31412"/>
                </a:lnTo>
                <a:lnTo>
                  <a:pt x="866093" y="20941"/>
                </a:lnTo>
                <a:close/>
              </a:path>
              <a:path w="1317834" h="1298389">
                <a:moveTo>
                  <a:pt x="828348" y="10470"/>
                </a:moveTo>
                <a:lnTo>
                  <a:pt x="489456" y="10470"/>
                </a:lnTo>
                <a:lnTo>
                  <a:pt x="476814" y="20941"/>
                </a:lnTo>
                <a:lnTo>
                  <a:pt x="840996" y="20941"/>
                </a:lnTo>
                <a:lnTo>
                  <a:pt x="828348" y="10470"/>
                </a:lnTo>
                <a:close/>
              </a:path>
              <a:path w="1317834" h="1298389">
                <a:moveTo>
                  <a:pt x="764203" y="0"/>
                </a:moveTo>
                <a:lnTo>
                  <a:pt x="553578" y="0"/>
                </a:lnTo>
                <a:lnTo>
                  <a:pt x="540637" y="10470"/>
                </a:lnTo>
                <a:lnTo>
                  <a:pt x="777146" y="10470"/>
                </a:lnTo>
                <a:lnTo>
                  <a:pt x="764203" y="0"/>
                </a:lnTo>
                <a:close/>
              </a:path>
            </a:pathLst>
          </a:custGeom>
          <a:solidFill>
            <a:srgbClr val="3E596D"/>
          </a:solidFill>
        </p:spPr>
        <p:txBody>
          <a:bodyPr wrap="square" lIns="0" tIns="0" rIns="0" bIns="0" rtlCol="0">
            <a:spAutoFit/>
          </a:bodyPr>
          <a:lstStyle/>
          <a:p>
            <a:endParaRPr/>
          </a:p>
        </p:txBody>
      </p:sp>
      <p:sp>
        <p:nvSpPr>
          <p:cNvPr id="38" name="object 38"/>
          <p:cNvSpPr txBox="1"/>
          <p:nvPr/>
        </p:nvSpPr>
        <p:spPr>
          <a:xfrm>
            <a:off x="15400442" y="7292604"/>
            <a:ext cx="1365885" cy="407670"/>
          </a:xfrm>
          <a:prstGeom prst="rect">
            <a:avLst/>
          </a:prstGeom>
        </p:spPr>
        <p:txBody>
          <a:bodyPr vert="horz" wrap="square" lIns="0" tIns="0" rIns="0" bIns="0" rtlCol="0">
            <a:spAutoFit/>
          </a:bodyPr>
          <a:lstStyle/>
          <a:p>
            <a:pPr marL="12700">
              <a:lnSpc>
                <a:spcPct val="100000"/>
              </a:lnSpc>
            </a:pPr>
            <a:r>
              <a:rPr sz="2600" spc="-1120" dirty="0">
                <a:solidFill>
                  <a:srgbClr val="55719E"/>
                </a:solidFill>
                <a:latin typeface="Microsoft JhengHei UI" panose="020B0604030504040204" charset="-120"/>
                <a:cs typeface="Microsoft JhengHei UI" panose="020B0604030504040204" charset="-120"/>
              </a:rPr>
              <a:t>⾃自⾏行行运动</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激励层</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4606925"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motivation layer</a:t>
            </a:r>
            <a:endParaRPr sz="1950">
              <a:latin typeface="Arial" panose="020B0604020202020204"/>
              <a:cs typeface="Arial" panose="020B0604020202020204"/>
            </a:endParaRPr>
          </a:p>
        </p:txBody>
      </p:sp>
      <p:sp>
        <p:nvSpPr>
          <p:cNvPr id="4" name="object 4"/>
          <p:cNvSpPr txBox="1"/>
          <p:nvPr/>
        </p:nvSpPr>
        <p:spPr>
          <a:xfrm>
            <a:off x="5997588" y="3572874"/>
            <a:ext cx="7564755" cy="4853940"/>
          </a:xfrm>
          <a:prstGeom prst="rect">
            <a:avLst/>
          </a:prstGeom>
        </p:spPr>
        <p:txBody>
          <a:bodyPr vert="horz" wrap="square" lIns="0" tIns="0" rIns="0" bIns="0" rtlCol="0">
            <a:spAutoFit/>
          </a:bodyPr>
          <a:lstStyle/>
          <a:p>
            <a:pPr marL="12700">
              <a:lnSpc>
                <a:spcPct val="100000"/>
              </a:lnSpc>
            </a:pPr>
            <a:r>
              <a:rPr sz="2950" b="1" spc="-270" dirty="0">
                <a:solidFill>
                  <a:srgbClr val="55719E"/>
                </a:solidFill>
                <a:latin typeface="Microsoft JhengHei UI" panose="020B0604030504040204" charset="-120"/>
                <a:cs typeface="Microsoft JhengHei UI" panose="020B0604030504040204" charset="-120"/>
              </a:rPr>
              <a:t>激励措施⿎鼓励节点参与区块链的安全验证⼯工作</a:t>
            </a:r>
            <a:endParaRPr sz="2950">
              <a:latin typeface="Microsoft JhengHei UI" panose="020B0604030504040204" charset="-120"/>
              <a:cs typeface="Microsoft JhengHei UI" panose="020B0604030504040204" charset="-120"/>
            </a:endParaRPr>
          </a:p>
          <a:p>
            <a:pPr>
              <a:lnSpc>
                <a:spcPts val="2100"/>
              </a:lnSpc>
              <a:spcBef>
                <a:spcPts val="20"/>
              </a:spcBef>
            </a:pPr>
            <a:endParaRPr sz="2100"/>
          </a:p>
          <a:p>
            <a:pPr>
              <a:lnSpc>
                <a:spcPts val="2900"/>
              </a:lnSpc>
            </a:pPr>
            <a:endParaRPr sz="2900"/>
          </a:p>
          <a:p>
            <a:pPr>
              <a:lnSpc>
                <a:spcPts val="2900"/>
              </a:lnSpc>
            </a:pPr>
            <a:endParaRPr sz="2900"/>
          </a:p>
          <a:p>
            <a:pPr marL="12700">
              <a:lnSpc>
                <a:spcPct val="100000"/>
              </a:lnSpc>
            </a:pPr>
            <a:r>
              <a:rPr sz="2950" b="1" spc="-535" dirty="0">
                <a:solidFill>
                  <a:srgbClr val="55719E"/>
                </a:solidFill>
                <a:latin typeface="Microsoft JhengHei UI" panose="020B0604030504040204" charset="-120"/>
                <a:cs typeface="Microsoft JhengHei UI" panose="020B0604030504040204" charset="-120"/>
              </a:rPr>
              <a:t>发行机制和分配机制</a:t>
            </a:r>
            <a:endParaRPr sz="2950">
              <a:latin typeface="Microsoft JhengHei UI" panose="020B0604030504040204" charset="-120"/>
              <a:cs typeface="Microsoft JhengHei UI" panose="020B0604030504040204" charset="-120"/>
            </a:endParaRPr>
          </a:p>
          <a:p>
            <a:pPr>
              <a:lnSpc>
                <a:spcPts val="2650"/>
              </a:lnSpc>
              <a:spcBef>
                <a:spcPts val="15"/>
              </a:spcBef>
            </a:pPr>
            <a:endParaRPr sz="2650"/>
          </a:p>
          <a:p>
            <a:pPr marL="12700">
              <a:lnSpc>
                <a:spcPct val="100000"/>
              </a:lnSpc>
            </a:pPr>
            <a:r>
              <a:rPr sz="2600" spc="-105" dirty="0">
                <a:solidFill>
                  <a:srgbClr val="55719E"/>
                </a:solidFill>
                <a:latin typeface="Microsoft JhengHei UI" panose="020B0604030504040204" charset="-120"/>
                <a:cs typeface="Microsoft JhengHei UI" panose="020B0604030504040204" charset="-120"/>
              </a:rPr>
              <a:t>创建新的矿区（公有链和联盟链的加⼊入）奖励币</a:t>
            </a:r>
            <a:endParaRPr sz="2600">
              <a:latin typeface="Microsoft JhengHei UI" panose="020B0604030504040204" charset="-120"/>
              <a:cs typeface="Microsoft JhengHei UI" panose="020B0604030504040204" charset="-120"/>
            </a:endParaRPr>
          </a:p>
          <a:p>
            <a:pPr>
              <a:lnSpc>
                <a:spcPts val="2500"/>
              </a:lnSpc>
              <a:spcBef>
                <a:spcPts val="40"/>
              </a:spcBef>
            </a:pPr>
            <a:endParaRPr sz="2500"/>
          </a:p>
          <a:p>
            <a:pPr>
              <a:lnSpc>
                <a:spcPts val="2600"/>
              </a:lnSpc>
            </a:pPr>
            <a:endParaRPr sz="2600"/>
          </a:p>
          <a:p>
            <a:pPr>
              <a:lnSpc>
                <a:spcPts val="2600"/>
              </a:lnSpc>
            </a:pPr>
            <a:endParaRPr sz="2600"/>
          </a:p>
          <a:p>
            <a:pPr marL="12700">
              <a:lnSpc>
                <a:spcPct val="100000"/>
              </a:lnSpc>
            </a:pPr>
            <a:r>
              <a:rPr sz="2950" b="1" spc="-740" dirty="0">
                <a:solidFill>
                  <a:srgbClr val="55719E"/>
                </a:solidFill>
                <a:latin typeface="Microsoft JhengHei UI" panose="020B0604030504040204" charset="-120"/>
                <a:cs typeface="Microsoft JhengHei UI" panose="020B0604030504040204" charset="-120"/>
              </a:rPr>
              <a:t>交易易费</a:t>
            </a:r>
            <a:endParaRPr sz="2950">
              <a:latin typeface="Microsoft JhengHei UI" panose="020B0604030504040204" charset="-120"/>
              <a:cs typeface="Microsoft JhengHei UI" panose="020B0604030504040204" charset="-120"/>
            </a:endParaRPr>
          </a:p>
          <a:p>
            <a:pPr>
              <a:lnSpc>
                <a:spcPts val="2650"/>
              </a:lnSpc>
              <a:spcBef>
                <a:spcPts val="15"/>
              </a:spcBef>
            </a:pPr>
            <a:endParaRPr sz="2650"/>
          </a:p>
          <a:p>
            <a:pPr marL="12700">
              <a:lnSpc>
                <a:spcPct val="100000"/>
              </a:lnSpc>
            </a:pPr>
            <a:r>
              <a:rPr sz="2600" spc="-495" dirty="0">
                <a:solidFill>
                  <a:srgbClr val="55719E"/>
                </a:solidFill>
                <a:latin typeface="Microsoft JhengHei UI" panose="020B0604030504040204" charset="-120"/>
                <a:cs typeface="Microsoft JhengHei UI" panose="020B0604030504040204" charset="-120"/>
              </a:rPr>
              <a:t>在该矿区⾏行行程的交易易给予⼿手续费奖励</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共识层</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466344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a:t>
            </a:r>
            <a:r>
              <a:rPr sz="1950" spc="10" dirty="0">
                <a:solidFill>
                  <a:srgbClr val="D6D5D5"/>
                </a:solidFill>
                <a:latin typeface="Arial" panose="020B0604020202020204"/>
                <a:cs typeface="Arial" panose="020B0604020202020204"/>
              </a:rPr>
              <a:t>consensus</a:t>
            </a:r>
            <a:r>
              <a:rPr sz="1950" spc="5" dirty="0">
                <a:solidFill>
                  <a:srgbClr val="D6D5D5"/>
                </a:solidFill>
                <a:latin typeface="Arial" panose="020B0604020202020204"/>
                <a:cs typeface="Arial" panose="020B0604020202020204"/>
              </a:rPr>
              <a:t> layer</a:t>
            </a:r>
            <a:endParaRPr sz="1950">
              <a:latin typeface="Arial" panose="020B0604020202020204"/>
              <a:cs typeface="Arial" panose="020B0604020202020204"/>
            </a:endParaRPr>
          </a:p>
        </p:txBody>
      </p:sp>
      <p:sp>
        <p:nvSpPr>
          <p:cNvPr id="4" name="object 4"/>
          <p:cNvSpPr txBox="1"/>
          <p:nvPr/>
        </p:nvSpPr>
        <p:spPr>
          <a:xfrm>
            <a:off x="3589284" y="8852766"/>
            <a:ext cx="11120120" cy="1122045"/>
          </a:xfrm>
          <a:prstGeom prst="rect">
            <a:avLst/>
          </a:prstGeom>
        </p:spPr>
        <p:txBody>
          <a:bodyPr vert="horz" wrap="square" lIns="0" tIns="0" rIns="0" bIns="0" rtlCol="0">
            <a:spAutoFit/>
          </a:bodyPr>
          <a:lstStyle/>
          <a:p>
            <a:pPr marL="12700">
              <a:lnSpc>
                <a:spcPct val="100000"/>
              </a:lnSpc>
              <a:tabLst>
                <a:tab pos="10399395" algn="l"/>
              </a:tabLst>
            </a:pPr>
            <a:r>
              <a:rPr sz="2600" b="1" spc="-420" dirty="0">
                <a:solidFill>
                  <a:srgbClr val="55719E"/>
                </a:solidFill>
                <a:latin typeface="Microsoft JhengHei UI" panose="020B0604030504040204" charset="-120"/>
                <a:cs typeface="Microsoft JhengHei UI" panose="020B0604030504040204" charset="-120"/>
              </a:rPr>
              <a:t>优点：通过股权⽅方式，可以⼤大量量节省资源，提⾼高交易易速度，推荐采⽤用	</a:t>
            </a:r>
            <a:r>
              <a:rPr sz="2600" b="1" spc="15" dirty="0">
                <a:solidFill>
                  <a:srgbClr val="55719E"/>
                </a:solidFill>
                <a:latin typeface="Arial" panose="020B0604020202020204"/>
                <a:cs typeface="Arial" panose="020B0604020202020204"/>
              </a:rPr>
              <a:t>POS</a:t>
            </a:r>
            <a:endParaRPr sz="2600">
              <a:latin typeface="Arial" panose="020B0604020202020204"/>
              <a:cs typeface="Arial" panose="020B0604020202020204"/>
            </a:endParaRPr>
          </a:p>
          <a:p>
            <a:pPr marL="12700">
              <a:lnSpc>
                <a:spcPct val="100000"/>
              </a:lnSpc>
              <a:spcBef>
                <a:spcPts val="2405"/>
              </a:spcBef>
            </a:pPr>
            <a:r>
              <a:rPr sz="2600" b="1" spc="25" dirty="0">
                <a:solidFill>
                  <a:srgbClr val="55719E"/>
                </a:solidFill>
                <a:latin typeface="Microsoft JhengHei UI" panose="020B0604030504040204" charset="-120"/>
                <a:cs typeface="Microsoft JhengHei UI" panose="020B0604030504040204" charset="-120"/>
              </a:rPr>
              <a:t>缺点：</a:t>
            </a:r>
            <a:r>
              <a:rPr sz="2600" b="1" spc="15" dirty="0">
                <a:solidFill>
                  <a:srgbClr val="55719E"/>
                </a:solidFill>
                <a:latin typeface="Arial" panose="020B0604020202020204"/>
                <a:cs typeface="Arial" panose="020B0604020202020204"/>
              </a:rPr>
              <a:t>POS</a:t>
            </a:r>
            <a:r>
              <a:rPr sz="2600" b="1" spc="25" dirty="0">
                <a:solidFill>
                  <a:srgbClr val="55719E"/>
                </a:solidFill>
                <a:latin typeface="Microsoft JhengHei UI" panose="020B0604030504040204" charset="-120"/>
                <a:cs typeface="Microsoft JhengHei UI" panose="020B0604030504040204" charset="-120"/>
              </a:rPr>
              <a:t>和</a:t>
            </a:r>
            <a:r>
              <a:rPr sz="2600" b="1" spc="15" dirty="0">
                <a:solidFill>
                  <a:srgbClr val="55719E"/>
                </a:solidFill>
                <a:latin typeface="Arial" panose="020B0604020202020204"/>
                <a:cs typeface="Arial" panose="020B0604020202020204"/>
              </a:rPr>
              <a:t>DPOS</a:t>
            </a:r>
            <a:r>
              <a:rPr sz="2600" b="1" spc="25" dirty="0">
                <a:solidFill>
                  <a:srgbClr val="55719E"/>
                </a:solidFill>
                <a:latin typeface="Microsoft JhengHei UI" panose="020B0604030504040204" charset="-120"/>
                <a:cs typeface="Microsoft JhengHei UI" panose="020B0604030504040204" charset="-120"/>
              </a:rPr>
              <a:t>需要代币参与，</a:t>
            </a:r>
            <a:r>
              <a:rPr sz="2600" b="1" spc="15" dirty="0">
                <a:solidFill>
                  <a:srgbClr val="55719E"/>
                </a:solidFill>
                <a:latin typeface="Arial" panose="020B0604020202020204"/>
                <a:cs typeface="Arial" panose="020B0604020202020204"/>
              </a:rPr>
              <a:t>PB</a:t>
            </a:r>
            <a:r>
              <a:rPr sz="2600" b="1" spc="10" dirty="0">
                <a:solidFill>
                  <a:srgbClr val="55719E"/>
                </a:solidFill>
                <a:latin typeface="Arial" panose="020B0604020202020204"/>
                <a:cs typeface="Arial" panose="020B0604020202020204"/>
              </a:rPr>
              <a:t>F</a:t>
            </a:r>
            <a:r>
              <a:rPr sz="2600" b="1" spc="15" dirty="0">
                <a:solidFill>
                  <a:srgbClr val="55719E"/>
                </a:solidFill>
                <a:latin typeface="Arial" panose="020B0604020202020204"/>
                <a:cs typeface="Arial" panose="020B0604020202020204"/>
              </a:rPr>
              <a:t>T</a:t>
            </a:r>
            <a:r>
              <a:rPr sz="2600" b="1" spc="-185" dirty="0">
                <a:solidFill>
                  <a:srgbClr val="55719E"/>
                </a:solidFill>
                <a:latin typeface="Microsoft JhengHei UI" panose="020B0604030504040204" charset="-120"/>
                <a:cs typeface="Microsoft JhengHei UI" panose="020B0604030504040204" charset="-120"/>
              </a:rPr>
              <a:t>不不能放攻击，安全性较差</a:t>
            </a:r>
            <a:endParaRPr sz="2600">
              <a:latin typeface="Microsoft JhengHei UI" panose="020B0604030504040204" charset="-120"/>
              <a:cs typeface="Microsoft JhengHei UI" panose="020B0604030504040204" charset="-120"/>
            </a:endParaRPr>
          </a:p>
        </p:txBody>
      </p:sp>
      <p:sp>
        <p:nvSpPr>
          <p:cNvPr id="5" name="object 5"/>
          <p:cNvSpPr txBox="1"/>
          <p:nvPr/>
        </p:nvSpPr>
        <p:spPr>
          <a:xfrm>
            <a:off x="8531542" y="1994336"/>
            <a:ext cx="3041015" cy="407670"/>
          </a:xfrm>
          <a:prstGeom prst="rect">
            <a:avLst/>
          </a:prstGeom>
        </p:spPr>
        <p:txBody>
          <a:bodyPr vert="horz" wrap="square" lIns="0" tIns="0" rIns="0" bIns="0" rtlCol="0">
            <a:spAutoFit/>
          </a:bodyPr>
          <a:lstStyle/>
          <a:p>
            <a:pPr marL="12700">
              <a:lnSpc>
                <a:spcPct val="100000"/>
              </a:lnSpc>
            </a:pPr>
            <a:r>
              <a:rPr sz="2600" spc="-235" dirty="0">
                <a:solidFill>
                  <a:srgbClr val="55719E"/>
                </a:solidFill>
                <a:latin typeface="Microsoft JhengHei UI" panose="020B0604030504040204" charset="-120"/>
                <a:cs typeface="Microsoft JhengHei UI" panose="020B0604030504040204" charset="-120"/>
              </a:rPr>
              <a:t>其他共识的⼏几种模式</a:t>
            </a:r>
            <a:endParaRPr sz="2600">
              <a:latin typeface="Microsoft JhengHei UI" panose="020B0604030504040204" charset="-120"/>
              <a:cs typeface="Microsoft JhengHei UI" panose="020B0604030504040204" charset="-120"/>
            </a:endParaRPr>
          </a:p>
        </p:txBody>
      </p:sp>
      <p:sp>
        <p:nvSpPr>
          <p:cNvPr id="6" name="object 6"/>
          <p:cNvSpPr/>
          <p:nvPr/>
        </p:nvSpPr>
        <p:spPr>
          <a:xfrm>
            <a:off x="3952799" y="3651117"/>
            <a:ext cx="3078423" cy="891574"/>
          </a:xfrm>
          <a:custGeom>
            <a:avLst/>
            <a:gdLst/>
            <a:ahLst/>
            <a:cxnLst/>
            <a:rect l="l" t="t" r="r" b="b"/>
            <a:pathLst>
              <a:path w="3078423" h="891574">
                <a:moveTo>
                  <a:pt x="174990" y="0"/>
                </a:moveTo>
                <a:lnTo>
                  <a:pt x="124776" y="611"/>
                </a:lnTo>
                <a:lnTo>
                  <a:pt x="80429" y="6427"/>
                </a:lnTo>
                <a:lnTo>
                  <a:pt x="37114" y="29852"/>
                </a:lnTo>
                <a:lnTo>
                  <a:pt x="13520" y="61060"/>
                </a:lnTo>
                <a:lnTo>
                  <a:pt x="1964" y="104271"/>
                </a:lnTo>
                <a:lnTo>
                  <a:pt x="0" y="738743"/>
                </a:lnTo>
                <a:lnTo>
                  <a:pt x="171" y="753497"/>
                </a:lnTo>
                <a:lnTo>
                  <a:pt x="4107" y="800745"/>
                </a:lnTo>
                <a:lnTo>
                  <a:pt x="21694" y="844372"/>
                </a:lnTo>
                <a:lnTo>
                  <a:pt x="49558" y="871359"/>
                </a:lnTo>
                <a:lnTo>
                  <a:pt x="93582" y="888125"/>
                </a:lnTo>
                <a:lnTo>
                  <a:pt x="142002" y="891462"/>
                </a:lnTo>
                <a:lnTo>
                  <a:pt x="157519" y="891574"/>
                </a:lnTo>
                <a:lnTo>
                  <a:pt x="2925616" y="891550"/>
                </a:lnTo>
                <a:lnTo>
                  <a:pt x="2965745" y="890254"/>
                </a:lnTo>
                <a:lnTo>
                  <a:pt x="3008396" y="882169"/>
                </a:lnTo>
                <a:lnTo>
                  <a:pt x="3041308" y="861737"/>
                </a:lnTo>
                <a:lnTo>
                  <a:pt x="3064902" y="830529"/>
                </a:lnTo>
                <a:lnTo>
                  <a:pt x="3076458" y="787319"/>
                </a:lnTo>
                <a:lnTo>
                  <a:pt x="3078413" y="738743"/>
                </a:lnTo>
                <a:lnTo>
                  <a:pt x="3078423" y="152847"/>
                </a:lnTo>
                <a:lnTo>
                  <a:pt x="3078251" y="138093"/>
                </a:lnTo>
                <a:lnTo>
                  <a:pt x="3074315" y="90845"/>
                </a:lnTo>
                <a:lnTo>
                  <a:pt x="3056728" y="47217"/>
                </a:lnTo>
                <a:lnTo>
                  <a:pt x="3028865" y="20230"/>
                </a:lnTo>
                <a:lnTo>
                  <a:pt x="2984840" y="3464"/>
                </a:lnTo>
                <a:lnTo>
                  <a:pt x="2936420" y="128"/>
                </a:lnTo>
                <a:lnTo>
                  <a:pt x="174990" y="0"/>
                </a:lnTo>
                <a:close/>
              </a:path>
            </a:pathLst>
          </a:custGeom>
          <a:solidFill>
            <a:srgbClr val="55719E"/>
          </a:solidFill>
        </p:spPr>
        <p:txBody>
          <a:bodyPr wrap="square" lIns="0" tIns="0" rIns="0" bIns="0" rtlCol="0">
            <a:spAutoFit/>
          </a:bodyPr>
          <a:lstStyle/>
          <a:p>
            <a:endParaRPr/>
          </a:p>
        </p:txBody>
      </p:sp>
      <p:sp>
        <p:nvSpPr>
          <p:cNvPr id="7" name="object 7"/>
          <p:cNvSpPr txBox="1"/>
          <p:nvPr/>
        </p:nvSpPr>
        <p:spPr>
          <a:xfrm>
            <a:off x="5055208" y="3889566"/>
            <a:ext cx="882015" cy="420370"/>
          </a:xfrm>
          <a:prstGeom prst="rect">
            <a:avLst/>
          </a:prstGeom>
        </p:spPr>
        <p:txBody>
          <a:bodyPr vert="horz" wrap="square" lIns="0" tIns="0" rIns="0" bIns="0" rtlCol="0">
            <a:spAutoFit/>
          </a:bodyPr>
          <a:lstStyle/>
          <a:p>
            <a:pPr marL="12700">
              <a:lnSpc>
                <a:spcPct val="100000"/>
              </a:lnSpc>
            </a:pPr>
            <a:r>
              <a:rPr sz="2600" spc="15" dirty="0">
                <a:solidFill>
                  <a:srgbClr val="FFFFFF"/>
                </a:solidFill>
                <a:latin typeface="Arial" panose="020B0604020202020204"/>
                <a:cs typeface="Arial" panose="020B0604020202020204"/>
              </a:rPr>
              <a:t>PB</a:t>
            </a:r>
            <a:r>
              <a:rPr sz="2600" spc="10" dirty="0">
                <a:solidFill>
                  <a:srgbClr val="FFFFFF"/>
                </a:solidFill>
                <a:latin typeface="Arial" panose="020B0604020202020204"/>
                <a:cs typeface="Arial" panose="020B0604020202020204"/>
              </a:rPr>
              <a:t>F</a:t>
            </a:r>
            <a:r>
              <a:rPr sz="2600" spc="15" dirty="0">
                <a:solidFill>
                  <a:srgbClr val="FFFFFF"/>
                </a:solidFill>
                <a:latin typeface="Arial" panose="020B0604020202020204"/>
                <a:cs typeface="Arial" panose="020B0604020202020204"/>
              </a:rPr>
              <a:t>T</a:t>
            </a:r>
            <a:endParaRPr sz="2600">
              <a:latin typeface="Arial" panose="020B0604020202020204"/>
              <a:cs typeface="Arial" panose="020B0604020202020204"/>
            </a:endParaRPr>
          </a:p>
        </p:txBody>
      </p:sp>
      <p:sp>
        <p:nvSpPr>
          <p:cNvPr id="8" name="object 8"/>
          <p:cNvSpPr/>
          <p:nvPr/>
        </p:nvSpPr>
        <p:spPr>
          <a:xfrm>
            <a:off x="8512837" y="3651117"/>
            <a:ext cx="3078423" cy="891574"/>
          </a:xfrm>
          <a:custGeom>
            <a:avLst/>
            <a:gdLst/>
            <a:ahLst/>
            <a:cxnLst/>
            <a:rect l="l" t="t" r="r" b="b"/>
            <a:pathLst>
              <a:path w="3078423" h="891574">
                <a:moveTo>
                  <a:pt x="174991" y="0"/>
                </a:moveTo>
                <a:lnTo>
                  <a:pt x="124776" y="611"/>
                </a:lnTo>
                <a:lnTo>
                  <a:pt x="80429" y="6427"/>
                </a:lnTo>
                <a:lnTo>
                  <a:pt x="37114" y="29852"/>
                </a:lnTo>
                <a:lnTo>
                  <a:pt x="13520" y="61060"/>
                </a:lnTo>
                <a:lnTo>
                  <a:pt x="1964" y="104271"/>
                </a:lnTo>
                <a:lnTo>
                  <a:pt x="0" y="738743"/>
                </a:lnTo>
                <a:lnTo>
                  <a:pt x="171" y="753497"/>
                </a:lnTo>
                <a:lnTo>
                  <a:pt x="4107" y="800745"/>
                </a:lnTo>
                <a:lnTo>
                  <a:pt x="21694" y="844372"/>
                </a:lnTo>
                <a:lnTo>
                  <a:pt x="49558" y="871359"/>
                </a:lnTo>
                <a:lnTo>
                  <a:pt x="93583" y="888125"/>
                </a:lnTo>
                <a:lnTo>
                  <a:pt x="142003" y="891462"/>
                </a:lnTo>
                <a:lnTo>
                  <a:pt x="157520" y="891574"/>
                </a:lnTo>
                <a:lnTo>
                  <a:pt x="2925615" y="891550"/>
                </a:lnTo>
                <a:lnTo>
                  <a:pt x="2965744" y="890254"/>
                </a:lnTo>
                <a:lnTo>
                  <a:pt x="3008398" y="882170"/>
                </a:lnTo>
                <a:lnTo>
                  <a:pt x="3041306" y="861738"/>
                </a:lnTo>
                <a:lnTo>
                  <a:pt x="3064902" y="830529"/>
                </a:lnTo>
                <a:lnTo>
                  <a:pt x="3076459" y="787319"/>
                </a:lnTo>
                <a:lnTo>
                  <a:pt x="3078413" y="738743"/>
                </a:lnTo>
                <a:lnTo>
                  <a:pt x="3078423" y="152845"/>
                </a:lnTo>
                <a:lnTo>
                  <a:pt x="3078251" y="138092"/>
                </a:lnTo>
                <a:lnTo>
                  <a:pt x="3074316" y="90844"/>
                </a:lnTo>
                <a:lnTo>
                  <a:pt x="3056726" y="47216"/>
                </a:lnTo>
                <a:lnTo>
                  <a:pt x="3028863" y="20229"/>
                </a:lnTo>
                <a:lnTo>
                  <a:pt x="2984839" y="3463"/>
                </a:lnTo>
                <a:lnTo>
                  <a:pt x="2936417" y="128"/>
                </a:lnTo>
                <a:lnTo>
                  <a:pt x="174991" y="0"/>
                </a:lnTo>
                <a:close/>
              </a:path>
            </a:pathLst>
          </a:custGeom>
          <a:solidFill>
            <a:srgbClr val="55719E"/>
          </a:solidFill>
        </p:spPr>
        <p:txBody>
          <a:bodyPr wrap="square" lIns="0" tIns="0" rIns="0" bIns="0" rtlCol="0">
            <a:spAutoFit/>
          </a:bodyPr>
          <a:lstStyle/>
          <a:p>
            <a:endParaRPr/>
          </a:p>
        </p:txBody>
      </p:sp>
      <p:sp>
        <p:nvSpPr>
          <p:cNvPr id="9" name="object 9"/>
          <p:cNvSpPr/>
          <p:nvPr/>
        </p:nvSpPr>
        <p:spPr>
          <a:xfrm>
            <a:off x="13072878" y="3651117"/>
            <a:ext cx="3078422" cy="891574"/>
          </a:xfrm>
          <a:custGeom>
            <a:avLst/>
            <a:gdLst/>
            <a:ahLst/>
            <a:cxnLst/>
            <a:rect l="l" t="t" r="r" b="b"/>
            <a:pathLst>
              <a:path w="3078422" h="891574">
                <a:moveTo>
                  <a:pt x="174990" y="0"/>
                </a:moveTo>
                <a:lnTo>
                  <a:pt x="124773" y="611"/>
                </a:lnTo>
                <a:lnTo>
                  <a:pt x="80426" y="6427"/>
                </a:lnTo>
                <a:lnTo>
                  <a:pt x="37115" y="29851"/>
                </a:lnTo>
                <a:lnTo>
                  <a:pt x="13520" y="61060"/>
                </a:lnTo>
                <a:lnTo>
                  <a:pt x="1964" y="104271"/>
                </a:lnTo>
                <a:lnTo>
                  <a:pt x="0" y="738744"/>
                </a:lnTo>
                <a:lnTo>
                  <a:pt x="171" y="753498"/>
                </a:lnTo>
                <a:lnTo>
                  <a:pt x="4106" y="800746"/>
                </a:lnTo>
                <a:lnTo>
                  <a:pt x="21696" y="844373"/>
                </a:lnTo>
                <a:lnTo>
                  <a:pt x="49559" y="871360"/>
                </a:lnTo>
                <a:lnTo>
                  <a:pt x="93581" y="888126"/>
                </a:lnTo>
                <a:lnTo>
                  <a:pt x="142000" y="891462"/>
                </a:lnTo>
                <a:lnTo>
                  <a:pt x="157518" y="891574"/>
                </a:lnTo>
                <a:lnTo>
                  <a:pt x="2925614" y="891550"/>
                </a:lnTo>
                <a:lnTo>
                  <a:pt x="2965743" y="890254"/>
                </a:lnTo>
                <a:lnTo>
                  <a:pt x="3008397" y="882170"/>
                </a:lnTo>
                <a:lnTo>
                  <a:pt x="3041305" y="861738"/>
                </a:lnTo>
                <a:lnTo>
                  <a:pt x="3064901" y="830529"/>
                </a:lnTo>
                <a:lnTo>
                  <a:pt x="3076458" y="787319"/>
                </a:lnTo>
                <a:lnTo>
                  <a:pt x="3078412" y="738744"/>
                </a:lnTo>
                <a:lnTo>
                  <a:pt x="3078422" y="152845"/>
                </a:lnTo>
                <a:lnTo>
                  <a:pt x="3078250" y="138092"/>
                </a:lnTo>
                <a:lnTo>
                  <a:pt x="3074315" y="90844"/>
                </a:lnTo>
                <a:lnTo>
                  <a:pt x="3056725" y="47216"/>
                </a:lnTo>
                <a:lnTo>
                  <a:pt x="3028862" y="20229"/>
                </a:lnTo>
                <a:lnTo>
                  <a:pt x="2984838" y="3463"/>
                </a:lnTo>
                <a:lnTo>
                  <a:pt x="2936416" y="128"/>
                </a:lnTo>
                <a:lnTo>
                  <a:pt x="174990" y="0"/>
                </a:lnTo>
                <a:close/>
              </a:path>
            </a:pathLst>
          </a:custGeom>
          <a:solidFill>
            <a:srgbClr val="55719E"/>
          </a:solidFill>
        </p:spPr>
        <p:txBody>
          <a:bodyPr wrap="square" lIns="0" tIns="0" rIns="0" bIns="0" rtlCol="0">
            <a:spAutoFit/>
          </a:bodyPr>
          <a:lstStyle/>
          <a:p>
            <a:endParaRPr/>
          </a:p>
        </p:txBody>
      </p:sp>
      <p:sp>
        <p:nvSpPr>
          <p:cNvPr id="10" name="object 10"/>
          <p:cNvSpPr/>
          <p:nvPr/>
        </p:nvSpPr>
        <p:spPr>
          <a:xfrm>
            <a:off x="3952799" y="5208790"/>
            <a:ext cx="3078423" cy="2448632"/>
          </a:xfrm>
          <a:custGeom>
            <a:avLst/>
            <a:gdLst/>
            <a:ahLst/>
            <a:cxnLst/>
            <a:rect l="l" t="t" r="r" b="b"/>
            <a:pathLst>
              <a:path w="3078423" h="2448632">
                <a:moveTo>
                  <a:pt x="174990" y="0"/>
                </a:moveTo>
                <a:lnTo>
                  <a:pt x="124776" y="611"/>
                </a:lnTo>
                <a:lnTo>
                  <a:pt x="80429" y="6428"/>
                </a:lnTo>
                <a:lnTo>
                  <a:pt x="37114" y="29852"/>
                </a:lnTo>
                <a:lnTo>
                  <a:pt x="13520" y="61060"/>
                </a:lnTo>
                <a:lnTo>
                  <a:pt x="1964" y="104271"/>
                </a:lnTo>
                <a:lnTo>
                  <a:pt x="0" y="2295801"/>
                </a:lnTo>
                <a:lnTo>
                  <a:pt x="171" y="2310555"/>
                </a:lnTo>
                <a:lnTo>
                  <a:pt x="4107" y="2357803"/>
                </a:lnTo>
                <a:lnTo>
                  <a:pt x="21694" y="2401431"/>
                </a:lnTo>
                <a:lnTo>
                  <a:pt x="49558" y="2428418"/>
                </a:lnTo>
                <a:lnTo>
                  <a:pt x="93582" y="2445184"/>
                </a:lnTo>
                <a:lnTo>
                  <a:pt x="142002" y="2448520"/>
                </a:lnTo>
                <a:lnTo>
                  <a:pt x="157519" y="2448632"/>
                </a:lnTo>
                <a:lnTo>
                  <a:pt x="2925616" y="2448608"/>
                </a:lnTo>
                <a:lnTo>
                  <a:pt x="2965746" y="2447313"/>
                </a:lnTo>
                <a:lnTo>
                  <a:pt x="3008396" y="2439228"/>
                </a:lnTo>
                <a:lnTo>
                  <a:pt x="3041308" y="2418796"/>
                </a:lnTo>
                <a:lnTo>
                  <a:pt x="3064902" y="2387588"/>
                </a:lnTo>
                <a:lnTo>
                  <a:pt x="3076458" y="2344377"/>
                </a:lnTo>
                <a:lnTo>
                  <a:pt x="3078413" y="2295801"/>
                </a:lnTo>
                <a:lnTo>
                  <a:pt x="3078423" y="152847"/>
                </a:lnTo>
                <a:lnTo>
                  <a:pt x="3078251" y="138093"/>
                </a:lnTo>
                <a:lnTo>
                  <a:pt x="3074315" y="90845"/>
                </a:lnTo>
                <a:lnTo>
                  <a:pt x="3056728" y="47217"/>
                </a:lnTo>
                <a:lnTo>
                  <a:pt x="3028865" y="20231"/>
                </a:lnTo>
                <a:lnTo>
                  <a:pt x="2984840" y="3464"/>
                </a:lnTo>
                <a:lnTo>
                  <a:pt x="2936420" y="128"/>
                </a:lnTo>
                <a:lnTo>
                  <a:pt x="174990" y="0"/>
                </a:lnTo>
                <a:close/>
              </a:path>
            </a:pathLst>
          </a:custGeom>
          <a:solidFill>
            <a:srgbClr val="E4F2FF"/>
          </a:solidFill>
        </p:spPr>
        <p:txBody>
          <a:bodyPr wrap="square" lIns="0" tIns="0" rIns="0" bIns="0" rtlCol="0">
            <a:spAutoFit/>
          </a:bodyPr>
          <a:lstStyle/>
          <a:p>
            <a:endParaRPr/>
          </a:p>
        </p:txBody>
      </p:sp>
      <p:sp>
        <p:nvSpPr>
          <p:cNvPr id="11" name="object 11"/>
          <p:cNvSpPr/>
          <p:nvPr/>
        </p:nvSpPr>
        <p:spPr>
          <a:xfrm>
            <a:off x="3952759" y="5208790"/>
            <a:ext cx="3078504" cy="413954"/>
          </a:xfrm>
          <a:custGeom>
            <a:avLst/>
            <a:gdLst/>
            <a:ahLst/>
            <a:cxnLst/>
            <a:rect l="l" t="t" r="r" b="b"/>
            <a:pathLst>
              <a:path w="3078504" h="413954">
                <a:moveTo>
                  <a:pt x="175031" y="0"/>
                </a:moveTo>
                <a:lnTo>
                  <a:pt x="132187" y="442"/>
                </a:lnTo>
                <a:lnTo>
                  <a:pt x="82410" y="5895"/>
                </a:lnTo>
                <a:lnTo>
                  <a:pt x="38943" y="28787"/>
                </a:lnTo>
                <a:lnTo>
                  <a:pt x="13696" y="60521"/>
                </a:lnTo>
                <a:lnTo>
                  <a:pt x="1904" y="106810"/>
                </a:lnTo>
                <a:lnTo>
                  <a:pt x="81" y="146254"/>
                </a:lnTo>
                <a:lnTo>
                  <a:pt x="0" y="413176"/>
                </a:lnTo>
                <a:lnTo>
                  <a:pt x="3078504" y="413954"/>
                </a:lnTo>
                <a:lnTo>
                  <a:pt x="3078471" y="156747"/>
                </a:lnTo>
                <a:lnTo>
                  <a:pt x="3076741" y="106721"/>
                </a:lnTo>
                <a:lnTo>
                  <a:pt x="3064193" y="59468"/>
                </a:lnTo>
                <a:lnTo>
                  <a:pt x="3039149" y="27840"/>
                </a:lnTo>
                <a:lnTo>
                  <a:pt x="3006093" y="8544"/>
                </a:lnTo>
                <a:lnTo>
                  <a:pt x="2955887" y="649"/>
                </a:lnTo>
                <a:lnTo>
                  <a:pt x="175031" y="0"/>
                </a:lnTo>
                <a:close/>
              </a:path>
            </a:pathLst>
          </a:custGeom>
          <a:solidFill>
            <a:srgbClr val="55719E"/>
          </a:solidFill>
        </p:spPr>
        <p:txBody>
          <a:bodyPr wrap="square" lIns="0" tIns="0" rIns="0" bIns="0" rtlCol="0">
            <a:spAutoFit/>
          </a:bodyPr>
          <a:lstStyle/>
          <a:p>
            <a:endParaRPr/>
          </a:p>
        </p:txBody>
      </p:sp>
      <p:sp>
        <p:nvSpPr>
          <p:cNvPr id="12" name="object 12"/>
          <p:cNvSpPr txBox="1"/>
          <p:nvPr/>
        </p:nvSpPr>
        <p:spPr>
          <a:xfrm>
            <a:off x="8908494" y="3889566"/>
            <a:ext cx="2296795" cy="420370"/>
          </a:xfrm>
          <a:prstGeom prst="rect">
            <a:avLst/>
          </a:prstGeom>
        </p:spPr>
        <p:txBody>
          <a:bodyPr vert="horz" wrap="square" lIns="0" tIns="0" rIns="0" bIns="0" rtlCol="0">
            <a:spAutoFit/>
          </a:bodyPr>
          <a:lstStyle/>
          <a:p>
            <a:pPr marL="12700">
              <a:lnSpc>
                <a:spcPct val="100000"/>
              </a:lnSpc>
            </a:pPr>
            <a:r>
              <a:rPr sz="2600" spc="15" dirty="0">
                <a:solidFill>
                  <a:srgbClr val="FFFFFF"/>
                </a:solidFill>
                <a:latin typeface="Arial" panose="020B0604020202020204"/>
                <a:cs typeface="Arial" panose="020B0604020202020204"/>
              </a:rPr>
              <a:t>POS(</a:t>
            </a:r>
            <a:r>
              <a:rPr sz="2600" spc="25" dirty="0">
                <a:solidFill>
                  <a:srgbClr val="FFFFFF"/>
                </a:solidFill>
                <a:latin typeface="Microsoft JhengHei UI" panose="020B0604030504040204" charset="-120"/>
                <a:cs typeface="Microsoft JhengHei UI" panose="020B0604030504040204" charset="-120"/>
              </a:rPr>
              <a:t>股权证名</a:t>
            </a:r>
            <a:r>
              <a:rPr sz="2600" spc="5" dirty="0">
                <a:solidFill>
                  <a:srgbClr val="FFFFFF"/>
                </a:solidFill>
                <a:latin typeface="Arial" panose="020B0604020202020204"/>
                <a:cs typeface="Arial" panose="020B0604020202020204"/>
              </a:rPr>
              <a:t>)</a:t>
            </a:r>
            <a:endParaRPr sz="2600">
              <a:latin typeface="Arial" panose="020B0604020202020204"/>
              <a:cs typeface="Arial" panose="020B0604020202020204"/>
            </a:endParaRPr>
          </a:p>
        </p:txBody>
      </p:sp>
      <p:sp>
        <p:nvSpPr>
          <p:cNvPr id="13" name="object 13"/>
          <p:cNvSpPr txBox="1"/>
          <p:nvPr/>
        </p:nvSpPr>
        <p:spPr>
          <a:xfrm>
            <a:off x="13337678" y="3889566"/>
            <a:ext cx="2538730" cy="420370"/>
          </a:xfrm>
          <a:prstGeom prst="rect">
            <a:avLst/>
          </a:prstGeom>
        </p:spPr>
        <p:txBody>
          <a:bodyPr vert="horz" wrap="square" lIns="0" tIns="0" rIns="0" bIns="0" rtlCol="0">
            <a:spAutoFit/>
          </a:bodyPr>
          <a:lstStyle/>
          <a:p>
            <a:pPr marL="12700">
              <a:lnSpc>
                <a:spcPct val="100000"/>
              </a:lnSpc>
            </a:pPr>
            <a:r>
              <a:rPr sz="2600" spc="15" dirty="0">
                <a:solidFill>
                  <a:srgbClr val="FFFFFF"/>
                </a:solidFill>
                <a:latin typeface="Arial" panose="020B0604020202020204"/>
                <a:cs typeface="Arial" panose="020B0604020202020204"/>
              </a:rPr>
              <a:t>DPOS(</a:t>
            </a:r>
            <a:r>
              <a:rPr sz="2600" spc="25" dirty="0">
                <a:solidFill>
                  <a:srgbClr val="FFFFFF"/>
                </a:solidFill>
                <a:latin typeface="Microsoft JhengHei UI" panose="020B0604030504040204" charset="-120"/>
                <a:cs typeface="Microsoft JhengHei UI" panose="020B0604030504040204" charset="-120"/>
              </a:rPr>
              <a:t>授权股权</a:t>
            </a:r>
            <a:r>
              <a:rPr sz="2600" spc="5" dirty="0">
                <a:solidFill>
                  <a:srgbClr val="FFFFFF"/>
                </a:solidFill>
                <a:latin typeface="Arial" panose="020B0604020202020204"/>
                <a:cs typeface="Arial" panose="020B0604020202020204"/>
              </a:rPr>
              <a:t>)</a:t>
            </a:r>
            <a:endParaRPr sz="2600">
              <a:latin typeface="Arial" panose="020B0604020202020204"/>
              <a:cs typeface="Arial" panose="020B0604020202020204"/>
            </a:endParaRPr>
          </a:p>
        </p:txBody>
      </p:sp>
      <p:sp>
        <p:nvSpPr>
          <p:cNvPr id="14" name="object 14"/>
          <p:cNvSpPr txBox="1"/>
          <p:nvPr/>
        </p:nvSpPr>
        <p:spPr>
          <a:xfrm>
            <a:off x="4228008" y="6216800"/>
            <a:ext cx="2538730" cy="694690"/>
          </a:xfrm>
          <a:prstGeom prst="rect">
            <a:avLst/>
          </a:prstGeom>
        </p:spPr>
        <p:txBody>
          <a:bodyPr vert="horz" wrap="square" lIns="0" tIns="0" rIns="0" bIns="0" rtlCol="0">
            <a:spAutoFit/>
          </a:bodyPr>
          <a:lstStyle/>
          <a:p>
            <a:pPr marL="137795" marR="6350" indent="-125730">
              <a:lnSpc>
                <a:spcPct val="116000"/>
              </a:lnSpc>
            </a:pPr>
            <a:r>
              <a:rPr sz="1950" spc="-295" dirty="0">
                <a:solidFill>
                  <a:srgbClr val="55719E"/>
                </a:solidFill>
                <a:latin typeface="Microsoft JhengHei UI" panose="020B0604030504040204" charset="-120"/>
                <a:cs typeface="Microsoft JhengHei UI" panose="020B0604030504040204" charset="-120"/>
              </a:rPr>
              <a:t>通过数据算大实现不需 </a:t>
            </a:r>
            <a:r>
              <a:rPr sz="1950" spc="15" dirty="0">
                <a:solidFill>
                  <a:srgbClr val="55719E"/>
                </a:solidFill>
                <a:latin typeface="Microsoft JhengHei UI" panose="020B0604030504040204" charset="-120"/>
                <a:cs typeface="Microsoft JhengHei UI" panose="020B0604030504040204" charset="-120"/>
              </a:rPr>
              <a:t>要代币，适合联盟链</a:t>
            </a:r>
            <a:endParaRPr sz="1950">
              <a:latin typeface="Microsoft JhengHei UI" panose="020B0604030504040204" charset="-120"/>
              <a:cs typeface="Microsoft JhengHei UI" panose="020B0604030504040204" charset="-120"/>
            </a:endParaRPr>
          </a:p>
        </p:txBody>
      </p:sp>
      <p:sp>
        <p:nvSpPr>
          <p:cNvPr id="15" name="object 15"/>
          <p:cNvSpPr/>
          <p:nvPr/>
        </p:nvSpPr>
        <p:spPr>
          <a:xfrm>
            <a:off x="8512837" y="5208790"/>
            <a:ext cx="3078423" cy="2448632"/>
          </a:xfrm>
          <a:custGeom>
            <a:avLst/>
            <a:gdLst/>
            <a:ahLst/>
            <a:cxnLst/>
            <a:rect l="l" t="t" r="r" b="b"/>
            <a:pathLst>
              <a:path w="3078423" h="2448632">
                <a:moveTo>
                  <a:pt x="174991" y="0"/>
                </a:moveTo>
                <a:lnTo>
                  <a:pt x="124777" y="611"/>
                </a:lnTo>
                <a:lnTo>
                  <a:pt x="80430" y="6428"/>
                </a:lnTo>
                <a:lnTo>
                  <a:pt x="37114" y="29853"/>
                </a:lnTo>
                <a:lnTo>
                  <a:pt x="13520" y="61060"/>
                </a:lnTo>
                <a:lnTo>
                  <a:pt x="1964" y="104271"/>
                </a:lnTo>
                <a:lnTo>
                  <a:pt x="0" y="2295802"/>
                </a:lnTo>
                <a:lnTo>
                  <a:pt x="171" y="2310556"/>
                </a:lnTo>
                <a:lnTo>
                  <a:pt x="4107" y="2357804"/>
                </a:lnTo>
                <a:lnTo>
                  <a:pt x="21695" y="2401432"/>
                </a:lnTo>
                <a:lnTo>
                  <a:pt x="49559" y="2428418"/>
                </a:lnTo>
                <a:lnTo>
                  <a:pt x="93583" y="2445184"/>
                </a:lnTo>
                <a:lnTo>
                  <a:pt x="142003" y="2448520"/>
                </a:lnTo>
                <a:lnTo>
                  <a:pt x="157520" y="2448632"/>
                </a:lnTo>
                <a:lnTo>
                  <a:pt x="2925616" y="2448608"/>
                </a:lnTo>
                <a:lnTo>
                  <a:pt x="2965745" y="2447313"/>
                </a:lnTo>
                <a:lnTo>
                  <a:pt x="3008399" y="2439229"/>
                </a:lnTo>
                <a:lnTo>
                  <a:pt x="3041307" y="2418797"/>
                </a:lnTo>
                <a:lnTo>
                  <a:pt x="3064902" y="2387588"/>
                </a:lnTo>
                <a:lnTo>
                  <a:pt x="3076459" y="2344377"/>
                </a:lnTo>
                <a:lnTo>
                  <a:pt x="3078413" y="2295802"/>
                </a:lnTo>
                <a:lnTo>
                  <a:pt x="3078423" y="152845"/>
                </a:lnTo>
                <a:lnTo>
                  <a:pt x="3078251" y="138092"/>
                </a:lnTo>
                <a:lnTo>
                  <a:pt x="3074316" y="90844"/>
                </a:lnTo>
                <a:lnTo>
                  <a:pt x="3056727" y="47216"/>
                </a:lnTo>
                <a:lnTo>
                  <a:pt x="3028863" y="20230"/>
                </a:lnTo>
                <a:lnTo>
                  <a:pt x="2984839" y="3464"/>
                </a:lnTo>
                <a:lnTo>
                  <a:pt x="2936417" y="128"/>
                </a:lnTo>
                <a:lnTo>
                  <a:pt x="174991" y="0"/>
                </a:lnTo>
                <a:close/>
              </a:path>
            </a:pathLst>
          </a:custGeom>
          <a:solidFill>
            <a:srgbClr val="E4F2FF"/>
          </a:solidFill>
        </p:spPr>
        <p:txBody>
          <a:bodyPr wrap="square" lIns="0" tIns="0" rIns="0" bIns="0" rtlCol="0">
            <a:spAutoFit/>
          </a:bodyPr>
          <a:lstStyle/>
          <a:p>
            <a:endParaRPr/>
          </a:p>
        </p:txBody>
      </p:sp>
      <p:sp>
        <p:nvSpPr>
          <p:cNvPr id="16" name="object 16"/>
          <p:cNvSpPr/>
          <p:nvPr/>
        </p:nvSpPr>
        <p:spPr>
          <a:xfrm>
            <a:off x="8512797" y="5208790"/>
            <a:ext cx="3078504" cy="413954"/>
          </a:xfrm>
          <a:custGeom>
            <a:avLst/>
            <a:gdLst/>
            <a:ahLst/>
            <a:cxnLst/>
            <a:rect l="l" t="t" r="r" b="b"/>
            <a:pathLst>
              <a:path w="3078504" h="413954">
                <a:moveTo>
                  <a:pt x="175032" y="0"/>
                </a:moveTo>
                <a:lnTo>
                  <a:pt x="132188" y="442"/>
                </a:lnTo>
                <a:lnTo>
                  <a:pt x="82410" y="5895"/>
                </a:lnTo>
                <a:lnTo>
                  <a:pt x="38944" y="28787"/>
                </a:lnTo>
                <a:lnTo>
                  <a:pt x="13697" y="60521"/>
                </a:lnTo>
                <a:lnTo>
                  <a:pt x="1904" y="106811"/>
                </a:lnTo>
                <a:lnTo>
                  <a:pt x="81" y="146254"/>
                </a:lnTo>
                <a:lnTo>
                  <a:pt x="0" y="413176"/>
                </a:lnTo>
                <a:lnTo>
                  <a:pt x="3078504" y="413954"/>
                </a:lnTo>
                <a:lnTo>
                  <a:pt x="3078471" y="156748"/>
                </a:lnTo>
                <a:lnTo>
                  <a:pt x="3076742" y="106721"/>
                </a:lnTo>
                <a:lnTo>
                  <a:pt x="3064194" y="59469"/>
                </a:lnTo>
                <a:lnTo>
                  <a:pt x="3039150" y="27842"/>
                </a:lnTo>
                <a:lnTo>
                  <a:pt x="3006095" y="8543"/>
                </a:lnTo>
                <a:lnTo>
                  <a:pt x="2955888" y="649"/>
                </a:lnTo>
                <a:lnTo>
                  <a:pt x="175032" y="0"/>
                </a:lnTo>
                <a:close/>
              </a:path>
            </a:pathLst>
          </a:custGeom>
          <a:solidFill>
            <a:srgbClr val="55719E"/>
          </a:solidFill>
        </p:spPr>
        <p:txBody>
          <a:bodyPr wrap="square" lIns="0" tIns="0" rIns="0" bIns="0" rtlCol="0">
            <a:spAutoFit/>
          </a:bodyPr>
          <a:lstStyle/>
          <a:p>
            <a:endParaRPr/>
          </a:p>
        </p:txBody>
      </p:sp>
      <p:sp>
        <p:nvSpPr>
          <p:cNvPr id="17" name="object 17"/>
          <p:cNvSpPr txBox="1"/>
          <p:nvPr/>
        </p:nvSpPr>
        <p:spPr>
          <a:xfrm>
            <a:off x="8782843" y="6216800"/>
            <a:ext cx="2538730" cy="702945"/>
          </a:xfrm>
          <a:prstGeom prst="rect">
            <a:avLst/>
          </a:prstGeom>
        </p:spPr>
        <p:txBody>
          <a:bodyPr vert="horz" wrap="square" lIns="0" tIns="0" rIns="0" bIns="0" rtlCol="0">
            <a:spAutoFit/>
          </a:bodyPr>
          <a:lstStyle/>
          <a:p>
            <a:pPr marL="137795" marR="6350" indent="-125730">
              <a:lnSpc>
                <a:spcPct val="116000"/>
              </a:lnSpc>
            </a:pPr>
            <a:r>
              <a:rPr sz="1950" spc="15" dirty="0">
                <a:solidFill>
                  <a:srgbClr val="55719E"/>
                </a:solidFill>
                <a:latin typeface="Microsoft JhengHei UI" panose="020B0604030504040204" charset="-120"/>
                <a:cs typeface="Microsoft JhengHei UI" panose="020B0604030504040204" charset="-120"/>
              </a:rPr>
              <a:t>股份制，通过币天数决 定账权，适合公有链</a:t>
            </a:r>
            <a:endParaRPr sz="1950">
              <a:latin typeface="Microsoft JhengHei UI" panose="020B0604030504040204" charset="-120"/>
              <a:cs typeface="Microsoft JhengHei UI" panose="020B0604030504040204" charset="-120"/>
            </a:endParaRPr>
          </a:p>
        </p:txBody>
      </p:sp>
      <p:sp>
        <p:nvSpPr>
          <p:cNvPr id="18" name="object 18"/>
          <p:cNvSpPr/>
          <p:nvPr/>
        </p:nvSpPr>
        <p:spPr>
          <a:xfrm>
            <a:off x="13072878" y="5208790"/>
            <a:ext cx="3078422" cy="2448632"/>
          </a:xfrm>
          <a:custGeom>
            <a:avLst/>
            <a:gdLst/>
            <a:ahLst/>
            <a:cxnLst/>
            <a:rect l="l" t="t" r="r" b="b"/>
            <a:pathLst>
              <a:path w="3078422" h="2448632">
                <a:moveTo>
                  <a:pt x="174990" y="0"/>
                </a:moveTo>
                <a:lnTo>
                  <a:pt x="124773" y="611"/>
                </a:lnTo>
                <a:lnTo>
                  <a:pt x="80427" y="6427"/>
                </a:lnTo>
                <a:lnTo>
                  <a:pt x="37116" y="29852"/>
                </a:lnTo>
                <a:lnTo>
                  <a:pt x="13520" y="61060"/>
                </a:lnTo>
                <a:lnTo>
                  <a:pt x="1964" y="104271"/>
                </a:lnTo>
                <a:lnTo>
                  <a:pt x="0" y="2295803"/>
                </a:lnTo>
                <a:lnTo>
                  <a:pt x="171" y="2310556"/>
                </a:lnTo>
                <a:lnTo>
                  <a:pt x="4106" y="2357804"/>
                </a:lnTo>
                <a:lnTo>
                  <a:pt x="21696" y="2401432"/>
                </a:lnTo>
                <a:lnTo>
                  <a:pt x="49559" y="2428419"/>
                </a:lnTo>
                <a:lnTo>
                  <a:pt x="93581" y="2445185"/>
                </a:lnTo>
                <a:lnTo>
                  <a:pt x="142000" y="2448520"/>
                </a:lnTo>
                <a:lnTo>
                  <a:pt x="157518" y="2448632"/>
                </a:lnTo>
                <a:lnTo>
                  <a:pt x="2925614" y="2448608"/>
                </a:lnTo>
                <a:lnTo>
                  <a:pt x="2965744" y="2447313"/>
                </a:lnTo>
                <a:lnTo>
                  <a:pt x="3008398" y="2439229"/>
                </a:lnTo>
                <a:lnTo>
                  <a:pt x="3041306" y="2418797"/>
                </a:lnTo>
                <a:lnTo>
                  <a:pt x="3064901" y="2387588"/>
                </a:lnTo>
                <a:lnTo>
                  <a:pt x="3076458" y="2344377"/>
                </a:lnTo>
                <a:lnTo>
                  <a:pt x="3078412" y="2295803"/>
                </a:lnTo>
                <a:lnTo>
                  <a:pt x="3078422" y="152845"/>
                </a:lnTo>
                <a:lnTo>
                  <a:pt x="3078250" y="138092"/>
                </a:lnTo>
                <a:lnTo>
                  <a:pt x="3074315" y="90844"/>
                </a:lnTo>
                <a:lnTo>
                  <a:pt x="3056726" y="47216"/>
                </a:lnTo>
                <a:lnTo>
                  <a:pt x="3028862" y="20230"/>
                </a:lnTo>
                <a:lnTo>
                  <a:pt x="2984838" y="3464"/>
                </a:lnTo>
                <a:lnTo>
                  <a:pt x="2936416" y="128"/>
                </a:lnTo>
                <a:lnTo>
                  <a:pt x="174990" y="0"/>
                </a:lnTo>
                <a:close/>
              </a:path>
            </a:pathLst>
          </a:custGeom>
          <a:solidFill>
            <a:srgbClr val="E4F2FF"/>
          </a:solidFill>
        </p:spPr>
        <p:txBody>
          <a:bodyPr wrap="square" lIns="0" tIns="0" rIns="0" bIns="0" rtlCol="0">
            <a:spAutoFit/>
          </a:bodyPr>
          <a:lstStyle/>
          <a:p>
            <a:endParaRPr/>
          </a:p>
        </p:txBody>
      </p:sp>
      <p:sp>
        <p:nvSpPr>
          <p:cNvPr id="19" name="object 19"/>
          <p:cNvSpPr/>
          <p:nvPr/>
        </p:nvSpPr>
        <p:spPr>
          <a:xfrm>
            <a:off x="13072837" y="5208790"/>
            <a:ext cx="3078503" cy="413954"/>
          </a:xfrm>
          <a:custGeom>
            <a:avLst/>
            <a:gdLst/>
            <a:ahLst/>
            <a:cxnLst/>
            <a:rect l="l" t="t" r="r" b="b"/>
            <a:pathLst>
              <a:path w="3078503" h="413954">
                <a:moveTo>
                  <a:pt x="175031" y="0"/>
                </a:moveTo>
                <a:lnTo>
                  <a:pt x="132187" y="442"/>
                </a:lnTo>
                <a:lnTo>
                  <a:pt x="82409" y="5895"/>
                </a:lnTo>
                <a:lnTo>
                  <a:pt x="38943" y="28787"/>
                </a:lnTo>
                <a:lnTo>
                  <a:pt x="13695" y="60522"/>
                </a:lnTo>
                <a:lnTo>
                  <a:pt x="1903" y="106811"/>
                </a:lnTo>
                <a:lnTo>
                  <a:pt x="80" y="146254"/>
                </a:lnTo>
                <a:lnTo>
                  <a:pt x="0" y="413176"/>
                </a:lnTo>
                <a:lnTo>
                  <a:pt x="3078503" y="413954"/>
                </a:lnTo>
                <a:lnTo>
                  <a:pt x="3078470" y="156748"/>
                </a:lnTo>
                <a:lnTo>
                  <a:pt x="3076741" y="106721"/>
                </a:lnTo>
                <a:lnTo>
                  <a:pt x="3064193" y="59469"/>
                </a:lnTo>
                <a:lnTo>
                  <a:pt x="3039149" y="27842"/>
                </a:lnTo>
                <a:lnTo>
                  <a:pt x="3006094" y="8543"/>
                </a:lnTo>
                <a:lnTo>
                  <a:pt x="2955887" y="649"/>
                </a:lnTo>
                <a:lnTo>
                  <a:pt x="175031" y="0"/>
                </a:lnTo>
                <a:close/>
              </a:path>
            </a:pathLst>
          </a:custGeom>
          <a:solidFill>
            <a:srgbClr val="55719E"/>
          </a:solidFill>
        </p:spPr>
        <p:txBody>
          <a:bodyPr wrap="square" lIns="0" tIns="0" rIns="0" bIns="0" rtlCol="0">
            <a:spAutoFit/>
          </a:bodyPr>
          <a:lstStyle/>
          <a:p>
            <a:endParaRPr/>
          </a:p>
        </p:txBody>
      </p:sp>
      <p:sp>
        <p:nvSpPr>
          <p:cNvPr id="20" name="object 20"/>
          <p:cNvSpPr txBox="1"/>
          <p:nvPr/>
        </p:nvSpPr>
        <p:spPr>
          <a:xfrm>
            <a:off x="13337678" y="6216800"/>
            <a:ext cx="2538730" cy="702945"/>
          </a:xfrm>
          <a:prstGeom prst="rect">
            <a:avLst/>
          </a:prstGeom>
        </p:spPr>
        <p:txBody>
          <a:bodyPr vert="horz" wrap="square" lIns="0" tIns="0" rIns="0" bIns="0" rtlCol="0">
            <a:spAutoFit/>
          </a:bodyPr>
          <a:lstStyle/>
          <a:p>
            <a:pPr marL="12700" marR="6350">
              <a:lnSpc>
                <a:spcPct val="116000"/>
              </a:lnSpc>
            </a:pPr>
            <a:r>
              <a:rPr sz="1950" spc="-150" dirty="0">
                <a:solidFill>
                  <a:srgbClr val="55719E"/>
                </a:solidFill>
                <a:latin typeface="Microsoft JhengHei UI" panose="020B0604030504040204" charset="-120"/>
                <a:cs typeface="Microsoft JhengHei UI" panose="020B0604030504040204" charset="-120"/>
              </a:rPr>
              <a:t>⺠民主议会制，通过选举 </a:t>
            </a:r>
            <a:r>
              <a:rPr sz="1950" spc="15" dirty="0">
                <a:solidFill>
                  <a:srgbClr val="55719E"/>
                </a:solidFill>
                <a:latin typeface="Microsoft JhengHei UI" panose="020B0604030504040204" charset="-120"/>
                <a:cs typeface="Microsoft JhengHei UI" panose="020B0604030504040204" charset="-120"/>
              </a:rPr>
              <a:t>决定账权，适合公有链</a:t>
            </a:r>
            <a:endParaRPr sz="1950">
              <a:latin typeface="Microsoft JhengHei UI" panose="020B0604030504040204" charset="-120"/>
              <a:cs typeface="Microsoft JhengHei UI" panose="020B0604030504040204" charset="-120"/>
            </a:endParaRPr>
          </a:p>
        </p:txBody>
      </p:sp>
      <p:sp>
        <p:nvSpPr>
          <p:cNvPr id="21" name="object 21"/>
          <p:cNvSpPr/>
          <p:nvPr/>
        </p:nvSpPr>
        <p:spPr>
          <a:xfrm>
            <a:off x="5492011" y="4581255"/>
            <a:ext cx="0" cy="466477"/>
          </a:xfrm>
          <a:custGeom>
            <a:avLst/>
            <a:gdLst/>
            <a:ahLst/>
            <a:cxnLst/>
            <a:rect l="l" t="t" r="r" b="b"/>
            <a:pathLst>
              <a:path h="466477">
                <a:moveTo>
                  <a:pt x="0" y="0"/>
                </a:moveTo>
                <a:lnTo>
                  <a:pt x="0" y="466477"/>
                </a:lnTo>
              </a:path>
            </a:pathLst>
          </a:custGeom>
          <a:ln w="31412">
            <a:solidFill>
              <a:srgbClr val="44586B"/>
            </a:solidFill>
          </a:ln>
        </p:spPr>
        <p:txBody>
          <a:bodyPr wrap="square" lIns="0" tIns="0" rIns="0" bIns="0" rtlCol="0">
            <a:spAutoFit/>
          </a:bodyPr>
          <a:lstStyle/>
          <a:p>
            <a:endParaRPr/>
          </a:p>
        </p:txBody>
      </p:sp>
      <p:sp>
        <p:nvSpPr>
          <p:cNvPr id="22" name="object 22"/>
          <p:cNvSpPr/>
          <p:nvPr/>
        </p:nvSpPr>
        <p:spPr>
          <a:xfrm>
            <a:off x="5422903" y="5032026"/>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a:endParaRPr/>
          </a:p>
        </p:txBody>
      </p:sp>
      <p:sp>
        <p:nvSpPr>
          <p:cNvPr id="23" name="object 23"/>
          <p:cNvSpPr/>
          <p:nvPr/>
        </p:nvSpPr>
        <p:spPr>
          <a:xfrm>
            <a:off x="10052050" y="4581255"/>
            <a:ext cx="0" cy="466477"/>
          </a:xfrm>
          <a:custGeom>
            <a:avLst/>
            <a:gdLst/>
            <a:ahLst/>
            <a:cxnLst/>
            <a:rect l="l" t="t" r="r" b="b"/>
            <a:pathLst>
              <a:path h="466477">
                <a:moveTo>
                  <a:pt x="0" y="0"/>
                </a:moveTo>
                <a:lnTo>
                  <a:pt x="0" y="466477"/>
                </a:lnTo>
              </a:path>
            </a:pathLst>
          </a:custGeom>
          <a:ln w="31412">
            <a:solidFill>
              <a:srgbClr val="44586B"/>
            </a:solidFill>
          </a:ln>
        </p:spPr>
        <p:txBody>
          <a:bodyPr wrap="square" lIns="0" tIns="0" rIns="0" bIns="0" rtlCol="0">
            <a:spAutoFit/>
          </a:bodyPr>
          <a:lstStyle/>
          <a:p>
            <a:endParaRPr/>
          </a:p>
        </p:txBody>
      </p:sp>
      <p:sp>
        <p:nvSpPr>
          <p:cNvPr id="24" name="object 24"/>
          <p:cNvSpPr/>
          <p:nvPr/>
        </p:nvSpPr>
        <p:spPr>
          <a:xfrm>
            <a:off x="9982941" y="5032026"/>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a:endParaRPr/>
          </a:p>
        </p:txBody>
      </p:sp>
      <p:sp>
        <p:nvSpPr>
          <p:cNvPr id="25" name="object 25"/>
          <p:cNvSpPr/>
          <p:nvPr/>
        </p:nvSpPr>
        <p:spPr>
          <a:xfrm>
            <a:off x="14612089" y="4581255"/>
            <a:ext cx="0" cy="466477"/>
          </a:xfrm>
          <a:custGeom>
            <a:avLst/>
            <a:gdLst/>
            <a:ahLst/>
            <a:cxnLst/>
            <a:rect l="l" t="t" r="r" b="b"/>
            <a:pathLst>
              <a:path h="466477">
                <a:moveTo>
                  <a:pt x="0" y="0"/>
                </a:moveTo>
                <a:lnTo>
                  <a:pt x="0" y="466477"/>
                </a:lnTo>
              </a:path>
            </a:pathLst>
          </a:custGeom>
          <a:ln w="31412">
            <a:solidFill>
              <a:srgbClr val="44586B"/>
            </a:solidFill>
          </a:ln>
        </p:spPr>
        <p:txBody>
          <a:bodyPr wrap="square" lIns="0" tIns="0" rIns="0" bIns="0" rtlCol="0">
            <a:spAutoFit/>
          </a:bodyPr>
          <a:lstStyle/>
          <a:p>
            <a:endParaRPr/>
          </a:p>
        </p:txBody>
      </p:sp>
      <p:sp>
        <p:nvSpPr>
          <p:cNvPr id="26" name="object 26"/>
          <p:cNvSpPr/>
          <p:nvPr/>
        </p:nvSpPr>
        <p:spPr>
          <a:xfrm>
            <a:off x="14542980" y="5032026"/>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09541" y="4513450"/>
            <a:ext cx="15885019" cy="2240115"/>
          </a:xfrm>
          <a:custGeom>
            <a:avLst/>
            <a:gdLst/>
            <a:ahLst/>
            <a:cxnLst/>
            <a:rect l="l" t="t" r="r" b="b"/>
            <a:pathLst>
              <a:path w="15885019" h="2240115">
                <a:moveTo>
                  <a:pt x="0" y="0"/>
                </a:moveTo>
                <a:lnTo>
                  <a:pt x="15885019" y="0"/>
                </a:lnTo>
                <a:lnTo>
                  <a:pt x="15885019" y="2240115"/>
                </a:lnTo>
                <a:lnTo>
                  <a:pt x="0" y="2240115"/>
                </a:lnTo>
                <a:lnTo>
                  <a:pt x="0" y="0"/>
                </a:lnTo>
                <a:close/>
              </a:path>
            </a:pathLst>
          </a:custGeom>
          <a:solidFill>
            <a:srgbClr val="E5F3FA"/>
          </a:solidFill>
        </p:spPr>
        <p:txBody>
          <a:bodyPr wrap="square" lIns="0" tIns="0" rIns="0" bIns="0" rtlCol="0">
            <a:spAutoFit/>
          </a:bodyPr>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共识层</a:t>
            </a:r>
            <a:endParaRPr sz="2600">
              <a:latin typeface="Microsoft JhengHei UI" panose="020B0604030504040204" charset="-120"/>
              <a:cs typeface="Microsoft JhengHei UI" panose="020B0604030504040204" charset="-120"/>
            </a:endParaRPr>
          </a:p>
        </p:txBody>
      </p:sp>
      <p:sp>
        <p:nvSpPr>
          <p:cNvPr id="4" name="object 4"/>
          <p:cNvSpPr txBox="1"/>
          <p:nvPr/>
        </p:nvSpPr>
        <p:spPr>
          <a:xfrm>
            <a:off x="1913942" y="1197332"/>
            <a:ext cx="466344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a:t>
            </a:r>
            <a:r>
              <a:rPr sz="1950" spc="10" dirty="0">
                <a:solidFill>
                  <a:srgbClr val="D6D5D5"/>
                </a:solidFill>
                <a:latin typeface="Arial" panose="020B0604020202020204"/>
                <a:cs typeface="Arial" panose="020B0604020202020204"/>
              </a:rPr>
              <a:t>consensus</a:t>
            </a:r>
            <a:r>
              <a:rPr sz="1950" spc="5" dirty="0">
                <a:solidFill>
                  <a:srgbClr val="D6D5D5"/>
                </a:solidFill>
                <a:latin typeface="Arial" panose="020B0604020202020204"/>
                <a:cs typeface="Arial" panose="020B0604020202020204"/>
              </a:rPr>
              <a:t> layer</a:t>
            </a:r>
            <a:endParaRPr sz="1950">
              <a:latin typeface="Arial" panose="020B0604020202020204"/>
              <a:cs typeface="Arial" panose="020B0604020202020204"/>
            </a:endParaRPr>
          </a:p>
        </p:txBody>
      </p:sp>
      <p:sp>
        <p:nvSpPr>
          <p:cNvPr id="5" name="object 5"/>
          <p:cNvSpPr txBox="1"/>
          <p:nvPr/>
        </p:nvSpPr>
        <p:spPr>
          <a:xfrm>
            <a:off x="2060535" y="7928762"/>
            <a:ext cx="16108680" cy="2331085"/>
          </a:xfrm>
          <a:prstGeom prst="rect">
            <a:avLst/>
          </a:prstGeom>
        </p:spPr>
        <p:txBody>
          <a:bodyPr vert="horz" wrap="square" lIns="0" tIns="0" rIns="0" bIns="0" rtlCol="0">
            <a:spAutoFit/>
          </a:bodyPr>
          <a:lstStyle/>
          <a:p>
            <a:pPr marL="12700" marR="11796395" algn="just">
              <a:lnSpc>
                <a:spcPct val="100000"/>
              </a:lnSpc>
            </a:pPr>
            <a:r>
              <a:rPr sz="2950" b="1" dirty="0">
                <a:solidFill>
                  <a:srgbClr val="55719E"/>
                </a:solidFill>
                <a:latin typeface="Arial" panose="020B0604020202020204"/>
                <a:cs typeface="Arial" panose="020B0604020202020204"/>
              </a:rPr>
              <a:t>POW</a:t>
            </a:r>
            <a:r>
              <a:rPr sz="2950" b="1" dirty="0">
                <a:solidFill>
                  <a:srgbClr val="55719E"/>
                </a:solidFill>
                <a:latin typeface="Microsoft JhengHei UI" panose="020B0604030504040204" charset="-120"/>
                <a:cs typeface="Microsoft JhengHei UI" panose="020B0604030504040204" charset="-120"/>
              </a:rPr>
              <a:t>解决拜占庭将军问题</a:t>
            </a:r>
            <a:endParaRPr sz="2950">
              <a:latin typeface="Microsoft JhengHei UI" panose="020B0604030504040204" charset="-120"/>
              <a:cs typeface="Microsoft JhengHei UI" panose="020B0604030504040204" charset="-120"/>
            </a:endParaRPr>
          </a:p>
          <a:p>
            <a:pPr marL="12700" marR="6350" algn="just">
              <a:lnSpc>
                <a:spcPct val="140000"/>
              </a:lnSpc>
              <a:spcBef>
                <a:spcPts val="1640"/>
              </a:spcBef>
            </a:pPr>
            <a:r>
              <a:rPr sz="1950" spc="-120" dirty="0">
                <a:solidFill>
                  <a:srgbClr val="55719E"/>
                </a:solidFill>
                <a:latin typeface="Microsoft JhengHei UI" panose="020B0604030504040204" charset="-120"/>
                <a:cs typeface="Microsoft JhengHei UI" panose="020B0604030504040204" charset="-120"/>
              </a:rPr>
              <a:t>拜占庭将军问题是⼀一个协议问题，拜占庭帝国军队的将军们必须全体⼀一致的决定是否攻击某⼀一⽀支敌军。问题是这些将军在地理理上是分隔开来的，并 </a:t>
            </a:r>
            <a:r>
              <a:rPr sz="1950" spc="-195" dirty="0">
                <a:solidFill>
                  <a:srgbClr val="55719E"/>
                </a:solidFill>
                <a:latin typeface="Microsoft JhengHei UI" panose="020B0604030504040204" charset="-120"/>
                <a:cs typeface="Microsoft JhengHei UI" panose="020B0604030504040204" charset="-120"/>
              </a:rPr>
              <a:t>且将军中存在叛徒。叛徒可以任意⾏行行动以达到以下⽬目标：欺骗某些将军采取进攻⾏行行动；促成⼀一个不不是所有将军都同意的决定，如当将军们不不希望进 攻时促成进攻⾏行行动；或者迷惑某些将军，使他们⽆无法做出决定。如果叛徒达到了了这些⽬目的之⼀一，则任何攻击⾏行行动的结果都是注定要失败的，只有完 </a:t>
            </a:r>
            <a:r>
              <a:rPr sz="1950" spc="-430" dirty="0">
                <a:solidFill>
                  <a:srgbClr val="55719E"/>
                </a:solidFill>
                <a:latin typeface="Microsoft JhengHei UI" panose="020B0604030504040204" charset="-120"/>
                <a:cs typeface="Microsoft JhengHei UI" panose="020B0604030504040204" charset="-120"/>
              </a:rPr>
              <a:t>全达成⼀一致的努⼒力力才能获得胜利利</a:t>
            </a:r>
            <a:r>
              <a:rPr sz="1950" spc="15" dirty="0">
                <a:solidFill>
                  <a:srgbClr val="55719E"/>
                </a:solidFill>
                <a:latin typeface="Microsoft JhengHei UI" panose="020B0604030504040204" charset="-120"/>
                <a:cs typeface="Microsoft JhengHei UI" panose="020B0604030504040204" charset="-120"/>
              </a:rPr>
              <a:t>。</a:t>
            </a:r>
            <a:endParaRPr sz="1950">
              <a:latin typeface="Microsoft JhengHei UI" panose="020B0604030504040204" charset="-120"/>
              <a:cs typeface="Microsoft JhengHei UI" panose="020B0604030504040204" charset="-120"/>
            </a:endParaRPr>
          </a:p>
        </p:txBody>
      </p:sp>
      <p:sp>
        <p:nvSpPr>
          <p:cNvPr id="6" name="object 6"/>
          <p:cNvSpPr txBox="1"/>
          <p:nvPr/>
        </p:nvSpPr>
        <p:spPr>
          <a:xfrm>
            <a:off x="7138914" y="3047979"/>
            <a:ext cx="5824220" cy="630555"/>
          </a:xfrm>
          <a:prstGeom prst="rect">
            <a:avLst/>
          </a:prstGeom>
        </p:spPr>
        <p:txBody>
          <a:bodyPr vert="horz" wrap="square" lIns="0" tIns="0" rIns="0" bIns="0" rtlCol="0">
            <a:spAutoFit/>
          </a:bodyPr>
          <a:lstStyle/>
          <a:p>
            <a:pPr marL="12700">
              <a:lnSpc>
                <a:spcPct val="100000"/>
              </a:lnSpc>
              <a:tabLst>
                <a:tab pos="3604895" algn="l"/>
              </a:tabLst>
            </a:pPr>
            <a:r>
              <a:rPr sz="3950" b="1" dirty="0">
                <a:solidFill>
                  <a:srgbClr val="55719E"/>
                </a:solidFill>
                <a:latin typeface="Arial" panose="020B0604020202020204"/>
                <a:cs typeface="Arial" panose="020B0604020202020204"/>
              </a:rPr>
              <a:t>Pr</a:t>
            </a:r>
            <a:r>
              <a:rPr sz="3950" b="1" spc="-5" dirty="0">
                <a:solidFill>
                  <a:srgbClr val="55719E"/>
                </a:solidFill>
                <a:latin typeface="Arial" panose="020B0604020202020204"/>
                <a:cs typeface="Arial" panose="020B0604020202020204"/>
              </a:rPr>
              <a:t>oo</a:t>
            </a:r>
            <a:r>
              <a:rPr sz="3950" b="1" spc="0" dirty="0">
                <a:solidFill>
                  <a:srgbClr val="55719E"/>
                </a:solidFill>
                <a:latin typeface="Arial" panose="020B0604020202020204"/>
                <a:cs typeface="Arial" panose="020B0604020202020204"/>
              </a:rPr>
              <a:t>f </a:t>
            </a:r>
            <a:r>
              <a:rPr sz="3950" b="1" spc="-5" dirty="0">
                <a:solidFill>
                  <a:srgbClr val="55719E"/>
                </a:solidFill>
                <a:latin typeface="Arial" panose="020B0604020202020204"/>
                <a:cs typeface="Arial" panose="020B0604020202020204"/>
              </a:rPr>
              <a:t>o</a:t>
            </a:r>
            <a:r>
              <a:rPr sz="3950" b="1" spc="0" dirty="0">
                <a:solidFill>
                  <a:srgbClr val="55719E"/>
                </a:solidFill>
                <a:latin typeface="Arial" panose="020B0604020202020204"/>
                <a:cs typeface="Arial" panose="020B0604020202020204"/>
              </a:rPr>
              <a:t>f </a:t>
            </a:r>
            <a:r>
              <a:rPr sz="3950" b="1" spc="-70" dirty="0">
                <a:solidFill>
                  <a:srgbClr val="55719E"/>
                </a:solidFill>
                <a:latin typeface="Arial" panose="020B0604020202020204"/>
                <a:cs typeface="Arial" panose="020B0604020202020204"/>
              </a:rPr>
              <a:t>W</a:t>
            </a:r>
            <a:r>
              <a:rPr sz="3950" b="1" spc="-5" dirty="0">
                <a:solidFill>
                  <a:srgbClr val="55719E"/>
                </a:solidFill>
                <a:latin typeface="Arial" panose="020B0604020202020204"/>
                <a:cs typeface="Arial" panose="020B0604020202020204"/>
              </a:rPr>
              <a:t>o</a:t>
            </a:r>
            <a:r>
              <a:rPr sz="3950" b="1" spc="0" dirty="0">
                <a:solidFill>
                  <a:srgbClr val="55719E"/>
                </a:solidFill>
                <a:latin typeface="Arial" panose="020B0604020202020204"/>
                <a:cs typeface="Arial" panose="020B0604020202020204"/>
              </a:rPr>
              <a:t>rk	</a:t>
            </a:r>
            <a:r>
              <a:rPr sz="3950" b="1" spc="0" dirty="0">
                <a:solidFill>
                  <a:srgbClr val="55719E"/>
                </a:solidFill>
                <a:latin typeface="Microsoft JhengHei UI" panose="020B0604030504040204" charset="-120"/>
                <a:cs typeface="Microsoft JhengHei UI" panose="020B0604030504040204" charset="-120"/>
              </a:rPr>
              <a:t>简称</a:t>
            </a:r>
            <a:r>
              <a:rPr sz="3950" b="1" spc="0" dirty="0">
                <a:solidFill>
                  <a:srgbClr val="55719E"/>
                </a:solidFill>
                <a:latin typeface="Arial" panose="020B0604020202020204"/>
                <a:cs typeface="Arial" panose="020B0604020202020204"/>
              </a:rPr>
              <a:t>P</a:t>
            </a:r>
            <a:r>
              <a:rPr sz="3950" b="1" spc="-5" dirty="0">
                <a:solidFill>
                  <a:srgbClr val="55719E"/>
                </a:solidFill>
                <a:latin typeface="Arial" panose="020B0604020202020204"/>
                <a:cs typeface="Arial" panose="020B0604020202020204"/>
              </a:rPr>
              <a:t>O</a:t>
            </a:r>
            <a:r>
              <a:rPr sz="3950" b="1" spc="0" dirty="0">
                <a:solidFill>
                  <a:srgbClr val="55719E"/>
                </a:solidFill>
                <a:latin typeface="Arial" panose="020B0604020202020204"/>
                <a:cs typeface="Arial" panose="020B0604020202020204"/>
              </a:rPr>
              <a:t>W</a:t>
            </a:r>
            <a:endParaRPr sz="3950">
              <a:latin typeface="Arial" panose="020B0604020202020204"/>
              <a:cs typeface="Arial" panose="020B0604020202020204"/>
            </a:endParaRPr>
          </a:p>
        </p:txBody>
      </p:sp>
      <p:sp>
        <p:nvSpPr>
          <p:cNvPr id="7" name="object 7"/>
          <p:cNvSpPr txBox="1"/>
          <p:nvPr/>
        </p:nvSpPr>
        <p:spPr>
          <a:xfrm>
            <a:off x="3212332" y="5151016"/>
            <a:ext cx="13533119" cy="890905"/>
          </a:xfrm>
          <a:prstGeom prst="rect">
            <a:avLst/>
          </a:prstGeom>
        </p:spPr>
        <p:txBody>
          <a:bodyPr vert="horz" wrap="square" lIns="0" tIns="0" rIns="0" bIns="0" rtlCol="0">
            <a:spAutoFit/>
          </a:bodyPr>
          <a:lstStyle/>
          <a:p>
            <a:pPr marL="12700" marR="6350">
              <a:lnSpc>
                <a:spcPct val="118000"/>
              </a:lnSpc>
            </a:pPr>
            <a:r>
              <a:rPr sz="2450" spc="-195" dirty="0">
                <a:solidFill>
                  <a:srgbClr val="55719E"/>
                </a:solidFill>
                <a:latin typeface="Microsoft JhengHei UI" panose="020B0604030504040204" charset="-120"/>
                <a:cs typeface="Microsoft JhengHei UI" panose="020B0604030504040204" charset="-120"/>
              </a:rPr>
              <a:t>所有区块节点，平等计算⼀一个数据公式，最先获得答案的区块节点，获得区块发布权。全⽹网算⼒力力形 </a:t>
            </a:r>
            <a:r>
              <a:rPr sz="2450" spc="-370" dirty="0">
                <a:solidFill>
                  <a:srgbClr val="55719E"/>
                </a:solidFill>
                <a:latin typeface="Microsoft JhengHei UI" panose="020B0604030504040204" charset="-120"/>
                <a:cs typeface="Microsoft JhengHei UI" panose="020B0604030504040204" charset="-120"/>
              </a:rPr>
              <a:t>成区块链⼀一道防⽕火墙，降低攻击⻛风险。</a:t>
            </a:r>
            <a:endParaRPr sz="2450">
              <a:latin typeface="Microsoft JhengHei UI" panose="020B0604030504040204" charset="-120"/>
              <a:cs typeface="Microsoft JhengHei UI" panose="020B0604030504040204"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共识层</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466344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a:t>
            </a:r>
            <a:r>
              <a:rPr sz="1950" spc="10" dirty="0">
                <a:solidFill>
                  <a:srgbClr val="D6D5D5"/>
                </a:solidFill>
                <a:latin typeface="Arial" panose="020B0604020202020204"/>
                <a:cs typeface="Arial" panose="020B0604020202020204"/>
              </a:rPr>
              <a:t>consensus</a:t>
            </a:r>
            <a:r>
              <a:rPr sz="1950" spc="5" dirty="0">
                <a:solidFill>
                  <a:srgbClr val="D6D5D5"/>
                </a:solidFill>
                <a:latin typeface="Arial" panose="020B0604020202020204"/>
                <a:cs typeface="Arial" panose="020B0604020202020204"/>
              </a:rPr>
              <a:t> layer</a:t>
            </a:r>
            <a:endParaRPr sz="1950">
              <a:latin typeface="Arial" panose="020B0604020202020204"/>
              <a:cs typeface="Arial" panose="020B0604020202020204"/>
            </a:endParaRPr>
          </a:p>
        </p:txBody>
      </p:sp>
      <p:sp>
        <p:nvSpPr>
          <p:cNvPr id="4" name="object 4"/>
          <p:cNvSpPr txBox="1"/>
          <p:nvPr/>
        </p:nvSpPr>
        <p:spPr>
          <a:xfrm>
            <a:off x="8531542" y="1994336"/>
            <a:ext cx="3041015" cy="407670"/>
          </a:xfrm>
          <a:prstGeom prst="rect">
            <a:avLst/>
          </a:prstGeom>
        </p:spPr>
        <p:txBody>
          <a:bodyPr vert="horz" wrap="square" lIns="0" tIns="0" rIns="0" bIns="0" rtlCol="0">
            <a:spAutoFit/>
          </a:bodyPr>
          <a:lstStyle/>
          <a:p>
            <a:pPr marL="12700">
              <a:lnSpc>
                <a:spcPct val="100000"/>
              </a:lnSpc>
            </a:pPr>
            <a:r>
              <a:rPr sz="2600" spc="-235" dirty="0">
                <a:solidFill>
                  <a:srgbClr val="55719E"/>
                </a:solidFill>
                <a:latin typeface="Microsoft JhengHei UI" panose="020B0604030504040204" charset="-120"/>
                <a:cs typeface="Microsoft JhengHei UI" panose="020B0604030504040204" charset="-120"/>
              </a:rPr>
              <a:t>共识容易易存在的问题</a:t>
            </a:r>
            <a:endParaRPr sz="2600">
              <a:latin typeface="Microsoft JhengHei UI" panose="020B0604030504040204" charset="-120"/>
              <a:cs typeface="Microsoft JhengHei UI" panose="020B0604030504040204" charset="-120"/>
            </a:endParaRPr>
          </a:p>
        </p:txBody>
      </p:sp>
      <p:sp>
        <p:nvSpPr>
          <p:cNvPr id="5" name="object 5"/>
          <p:cNvSpPr txBox="1"/>
          <p:nvPr/>
        </p:nvSpPr>
        <p:spPr>
          <a:xfrm>
            <a:off x="3987178" y="3784858"/>
            <a:ext cx="695960"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双花</a:t>
            </a:r>
            <a:endParaRPr sz="2600">
              <a:latin typeface="Microsoft JhengHei UI" panose="020B0604030504040204" charset="-120"/>
              <a:cs typeface="Microsoft JhengHei UI" panose="020B0604030504040204" charset="-120"/>
            </a:endParaRPr>
          </a:p>
        </p:txBody>
      </p:sp>
      <p:sp>
        <p:nvSpPr>
          <p:cNvPr id="6" name="object 6"/>
          <p:cNvSpPr txBox="1"/>
          <p:nvPr/>
        </p:nvSpPr>
        <p:spPr>
          <a:xfrm>
            <a:off x="3652110" y="5439257"/>
            <a:ext cx="1366520" cy="420370"/>
          </a:xfrm>
          <a:prstGeom prst="rect">
            <a:avLst/>
          </a:prstGeom>
        </p:spPr>
        <p:txBody>
          <a:bodyPr vert="horz" wrap="square" lIns="0" tIns="0" rIns="0" bIns="0" rtlCol="0">
            <a:spAutoFit/>
          </a:bodyPr>
          <a:lstStyle/>
          <a:p>
            <a:pPr marL="12700">
              <a:lnSpc>
                <a:spcPct val="100000"/>
              </a:lnSpc>
            </a:pPr>
            <a:r>
              <a:rPr sz="2600" spc="10" dirty="0">
                <a:solidFill>
                  <a:srgbClr val="3E586D"/>
                </a:solidFill>
                <a:latin typeface="Arial" panose="020B0604020202020204"/>
                <a:cs typeface="Arial" panose="020B0604020202020204"/>
              </a:rPr>
              <a:t>51</a:t>
            </a:r>
            <a:r>
              <a:rPr sz="2600" spc="15" dirty="0">
                <a:solidFill>
                  <a:srgbClr val="3E586D"/>
                </a:solidFill>
                <a:latin typeface="Arial" panose="020B0604020202020204"/>
                <a:cs typeface="Arial" panose="020B0604020202020204"/>
              </a:rPr>
              <a:t>%</a:t>
            </a:r>
            <a:r>
              <a:rPr sz="2600" spc="25" dirty="0">
                <a:solidFill>
                  <a:srgbClr val="3E586D"/>
                </a:solidFill>
                <a:latin typeface="Microsoft JhengHei UI" panose="020B0604030504040204" charset="-120"/>
                <a:cs typeface="Microsoft JhengHei UI" panose="020B0604030504040204" charset="-120"/>
              </a:rPr>
              <a:t>攻击</a:t>
            </a:r>
            <a:endParaRPr sz="2600">
              <a:latin typeface="Microsoft JhengHei UI" panose="020B0604030504040204" charset="-120"/>
              <a:cs typeface="Microsoft JhengHei UI" panose="020B0604030504040204" charset="-120"/>
            </a:endParaRPr>
          </a:p>
        </p:txBody>
      </p:sp>
      <p:sp>
        <p:nvSpPr>
          <p:cNvPr id="7" name="object 7"/>
          <p:cNvSpPr txBox="1"/>
          <p:nvPr/>
        </p:nvSpPr>
        <p:spPr>
          <a:xfrm>
            <a:off x="3652110" y="7104129"/>
            <a:ext cx="1365885"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发布时间</a:t>
            </a:r>
            <a:endParaRPr sz="2600">
              <a:latin typeface="Microsoft JhengHei UI" panose="020B0604030504040204" charset="-120"/>
              <a:cs typeface="Microsoft JhengHei UI" panose="020B0604030504040204" charset="-120"/>
            </a:endParaRPr>
          </a:p>
        </p:txBody>
      </p:sp>
      <p:sp>
        <p:nvSpPr>
          <p:cNvPr id="8" name="object 8"/>
          <p:cNvSpPr txBox="1"/>
          <p:nvPr/>
        </p:nvSpPr>
        <p:spPr>
          <a:xfrm>
            <a:off x="3987178" y="8758528"/>
            <a:ext cx="695960"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难度</a:t>
            </a:r>
            <a:endParaRPr sz="2600">
              <a:latin typeface="Microsoft JhengHei UI" panose="020B0604030504040204" charset="-120"/>
              <a:cs typeface="Microsoft JhengHei UI" panose="020B0604030504040204" charset="-120"/>
            </a:endParaRPr>
          </a:p>
        </p:txBody>
      </p:sp>
      <p:sp>
        <p:nvSpPr>
          <p:cNvPr id="9" name="object 9"/>
          <p:cNvSpPr/>
          <p:nvPr/>
        </p:nvSpPr>
        <p:spPr>
          <a:xfrm>
            <a:off x="6031191" y="3533395"/>
            <a:ext cx="10470965" cy="876681"/>
          </a:xfrm>
          <a:custGeom>
            <a:avLst/>
            <a:gdLst/>
            <a:ahLst/>
            <a:cxnLst/>
            <a:rect l="l" t="t" r="r" b="b"/>
            <a:pathLst>
              <a:path w="10470965" h="876681">
                <a:moveTo>
                  <a:pt x="10032623" y="0"/>
                </a:moveTo>
                <a:lnTo>
                  <a:pt x="438340" y="0"/>
                </a:lnTo>
                <a:lnTo>
                  <a:pt x="402389" y="1453"/>
                </a:lnTo>
                <a:lnTo>
                  <a:pt x="333002" y="12739"/>
                </a:lnTo>
                <a:lnTo>
                  <a:pt x="267718" y="34447"/>
                </a:lnTo>
                <a:lnTo>
                  <a:pt x="207441" y="65673"/>
                </a:lnTo>
                <a:lnTo>
                  <a:pt x="153073" y="105516"/>
                </a:lnTo>
                <a:lnTo>
                  <a:pt x="105516" y="153073"/>
                </a:lnTo>
                <a:lnTo>
                  <a:pt x="65673" y="207441"/>
                </a:lnTo>
                <a:lnTo>
                  <a:pt x="34446" y="267719"/>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3" y="876681"/>
                </a:lnTo>
                <a:lnTo>
                  <a:pt x="10103724" y="870944"/>
                </a:lnTo>
                <a:lnTo>
                  <a:pt x="10171172" y="854334"/>
                </a:lnTo>
                <a:lnTo>
                  <a:pt x="10234065" y="827754"/>
                </a:lnTo>
                <a:lnTo>
                  <a:pt x="10291501" y="792106"/>
                </a:lnTo>
                <a:lnTo>
                  <a:pt x="10342577" y="748294"/>
                </a:lnTo>
                <a:lnTo>
                  <a:pt x="10386390" y="697218"/>
                </a:lnTo>
                <a:lnTo>
                  <a:pt x="10422038" y="639783"/>
                </a:lnTo>
                <a:lnTo>
                  <a:pt x="10448618" y="576890"/>
                </a:lnTo>
                <a:lnTo>
                  <a:pt x="10465228" y="509441"/>
                </a:lnTo>
                <a:lnTo>
                  <a:pt x="10470965" y="438340"/>
                </a:lnTo>
                <a:lnTo>
                  <a:pt x="10469512" y="402389"/>
                </a:lnTo>
                <a:lnTo>
                  <a:pt x="10458226" y="333002"/>
                </a:lnTo>
                <a:lnTo>
                  <a:pt x="10436518" y="267719"/>
                </a:lnTo>
                <a:lnTo>
                  <a:pt x="10405291" y="207441"/>
                </a:lnTo>
                <a:lnTo>
                  <a:pt x="10365448" y="153073"/>
                </a:lnTo>
                <a:lnTo>
                  <a:pt x="10317890" y="105516"/>
                </a:lnTo>
                <a:lnTo>
                  <a:pt x="10263522" y="65673"/>
                </a:lnTo>
                <a:lnTo>
                  <a:pt x="10203244" y="34447"/>
                </a:lnTo>
                <a:lnTo>
                  <a:pt x="10137961" y="12739"/>
                </a:lnTo>
                <a:lnTo>
                  <a:pt x="10068573" y="1453"/>
                </a:lnTo>
                <a:lnTo>
                  <a:pt x="10032623" y="0"/>
                </a:lnTo>
                <a:close/>
              </a:path>
            </a:pathLst>
          </a:custGeom>
          <a:solidFill>
            <a:srgbClr val="E5F3FA"/>
          </a:solidFill>
        </p:spPr>
        <p:txBody>
          <a:bodyPr wrap="square" lIns="0" tIns="0" rIns="0" bIns="0" rtlCol="0">
            <a:spAutoFit/>
          </a:bodyPr>
          <a:lstStyle/>
          <a:p>
            <a:endParaRPr/>
          </a:p>
        </p:txBody>
      </p:sp>
      <p:sp>
        <p:nvSpPr>
          <p:cNvPr id="10" name="object 10"/>
          <p:cNvSpPr/>
          <p:nvPr/>
        </p:nvSpPr>
        <p:spPr>
          <a:xfrm>
            <a:off x="6031191" y="5154456"/>
            <a:ext cx="10470965" cy="876681"/>
          </a:xfrm>
          <a:custGeom>
            <a:avLst/>
            <a:gdLst/>
            <a:ahLst/>
            <a:cxnLst/>
            <a:rect l="l" t="t" r="r" b="b"/>
            <a:pathLst>
              <a:path w="10470965" h="876681">
                <a:moveTo>
                  <a:pt x="10032623"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3" y="876681"/>
                </a:lnTo>
                <a:lnTo>
                  <a:pt x="10103724" y="870944"/>
                </a:lnTo>
                <a:lnTo>
                  <a:pt x="10171172" y="854334"/>
                </a:lnTo>
                <a:lnTo>
                  <a:pt x="10234065" y="827754"/>
                </a:lnTo>
                <a:lnTo>
                  <a:pt x="10291501" y="792106"/>
                </a:lnTo>
                <a:lnTo>
                  <a:pt x="10342577" y="748294"/>
                </a:lnTo>
                <a:lnTo>
                  <a:pt x="10386390" y="697218"/>
                </a:lnTo>
                <a:lnTo>
                  <a:pt x="10422038" y="639783"/>
                </a:lnTo>
                <a:lnTo>
                  <a:pt x="10448618" y="576890"/>
                </a:lnTo>
                <a:lnTo>
                  <a:pt x="10465228" y="509441"/>
                </a:lnTo>
                <a:lnTo>
                  <a:pt x="10470965" y="438340"/>
                </a:lnTo>
                <a:lnTo>
                  <a:pt x="10469512" y="402389"/>
                </a:lnTo>
                <a:lnTo>
                  <a:pt x="10458226" y="333002"/>
                </a:lnTo>
                <a:lnTo>
                  <a:pt x="10436518" y="267718"/>
                </a:lnTo>
                <a:lnTo>
                  <a:pt x="10405291" y="207441"/>
                </a:lnTo>
                <a:lnTo>
                  <a:pt x="10365448" y="153073"/>
                </a:lnTo>
                <a:lnTo>
                  <a:pt x="10317890" y="105516"/>
                </a:lnTo>
                <a:lnTo>
                  <a:pt x="10263522" y="65673"/>
                </a:lnTo>
                <a:lnTo>
                  <a:pt x="10203244" y="34446"/>
                </a:lnTo>
                <a:lnTo>
                  <a:pt x="10137961" y="12739"/>
                </a:lnTo>
                <a:lnTo>
                  <a:pt x="10068573" y="1453"/>
                </a:lnTo>
                <a:lnTo>
                  <a:pt x="10032623" y="0"/>
                </a:lnTo>
                <a:close/>
              </a:path>
            </a:pathLst>
          </a:custGeom>
          <a:solidFill>
            <a:srgbClr val="E5F3FA"/>
          </a:solidFill>
        </p:spPr>
        <p:txBody>
          <a:bodyPr wrap="square" lIns="0" tIns="0" rIns="0" bIns="0" rtlCol="0">
            <a:spAutoFit/>
          </a:bodyPr>
          <a:lstStyle/>
          <a:p>
            <a:endParaRPr/>
          </a:p>
        </p:txBody>
      </p:sp>
      <p:sp>
        <p:nvSpPr>
          <p:cNvPr id="11" name="object 11"/>
          <p:cNvSpPr/>
          <p:nvPr/>
        </p:nvSpPr>
        <p:spPr>
          <a:xfrm>
            <a:off x="6031191" y="6837557"/>
            <a:ext cx="10470965" cy="876681"/>
          </a:xfrm>
          <a:custGeom>
            <a:avLst/>
            <a:gdLst/>
            <a:ahLst/>
            <a:cxnLst/>
            <a:rect l="l" t="t" r="r" b="b"/>
            <a:pathLst>
              <a:path w="10470965" h="876681">
                <a:moveTo>
                  <a:pt x="10032623"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3" y="876681"/>
                </a:lnTo>
                <a:lnTo>
                  <a:pt x="10103724" y="870944"/>
                </a:lnTo>
                <a:lnTo>
                  <a:pt x="10171172" y="854334"/>
                </a:lnTo>
                <a:lnTo>
                  <a:pt x="10234065" y="827754"/>
                </a:lnTo>
                <a:lnTo>
                  <a:pt x="10291501" y="792106"/>
                </a:lnTo>
                <a:lnTo>
                  <a:pt x="10342577" y="748294"/>
                </a:lnTo>
                <a:lnTo>
                  <a:pt x="10386390" y="697218"/>
                </a:lnTo>
                <a:lnTo>
                  <a:pt x="10422038" y="639783"/>
                </a:lnTo>
                <a:lnTo>
                  <a:pt x="10448618" y="576890"/>
                </a:lnTo>
                <a:lnTo>
                  <a:pt x="10465228" y="509441"/>
                </a:lnTo>
                <a:lnTo>
                  <a:pt x="10470965" y="438340"/>
                </a:lnTo>
                <a:lnTo>
                  <a:pt x="10469512" y="402389"/>
                </a:lnTo>
                <a:lnTo>
                  <a:pt x="10458226" y="333002"/>
                </a:lnTo>
                <a:lnTo>
                  <a:pt x="10436518" y="267718"/>
                </a:lnTo>
                <a:lnTo>
                  <a:pt x="10405291" y="207441"/>
                </a:lnTo>
                <a:lnTo>
                  <a:pt x="10365448" y="153073"/>
                </a:lnTo>
                <a:lnTo>
                  <a:pt x="10317890" y="105516"/>
                </a:lnTo>
                <a:lnTo>
                  <a:pt x="10263522" y="65673"/>
                </a:lnTo>
                <a:lnTo>
                  <a:pt x="10203244" y="34446"/>
                </a:lnTo>
                <a:lnTo>
                  <a:pt x="10137961" y="12739"/>
                </a:lnTo>
                <a:lnTo>
                  <a:pt x="10068573" y="1453"/>
                </a:lnTo>
                <a:lnTo>
                  <a:pt x="10032623" y="0"/>
                </a:lnTo>
                <a:close/>
              </a:path>
            </a:pathLst>
          </a:custGeom>
          <a:solidFill>
            <a:srgbClr val="E5F3FA"/>
          </a:solidFill>
        </p:spPr>
        <p:txBody>
          <a:bodyPr wrap="square" lIns="0" tIns="0" rIns="0" bIns="0" rtlCol="0">
            <a:spAutoFit/>
          </a:bodyPr>
          <a:lstStyle/>
          <a:p>
            <a:endParaRPr/>
          </a:p>
        </p:txBody>
      </p:sp>
      <p:sp>
        <p:nvSpPr>
          <p:cNvPr id="12" name="object 12"/>
          <p:cNvSpPr/>
          <p:nvPr/>
        </p:nvSpPr>
        <p:spPr>
          <a:xfrm>
            <a:off x="6031191" y="8520658"/>
            <a:ext cx="10470965" cy="876680"/>
          </a:xfrm>
          <a:custGeom>
            <a:avLst/>
            <a:gdLst/>
            <a:ahLst/>
            <a:cxnLst/>
            <a:rect l="l" t="t" r="r" b="b"/>
            <a:pathLst>
              <a:path w="10470965" h="876680">
                <a:moveTo>
                  <a:pt x="10032623"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1"/>
                </a:lnTo>
                <a:lnTo>
                  <a:pt x="65673" y="669238"/>
                </a:lnTo>
                <a:lnTo>
                  <a:pt x="105516" y="723607"/>
                </a:lnTo>
                <a:lnTo>
                  <a:pt x="153073" y="771163"/>
                </a:lnTo>
                <a:lnTo>
                  <a:pt x="207441" y="811006"/>
                </a:lnTo>
                <a:lnTo>
                  <a:pt x="267718" y="842233"/>
                </a:lnTo>
                <a:lnTo>
                  <a:pt x="333002" y="863940"/>
                </a:lnTo>
                <a:lnTo>
                  <a:pt x="402389" y="875227"/>
                </a:lnTo>
                <a:lnTo>
                  <a:pt x="438340" y="876680"/>
                </a:lnTo>
                <a:lnTo>
                  <a:pt x="10032623" y="876680"/>
                </a:lnTo>
                <a:lnTo>
                  <a:pt x="10103724" y="870942"/>
                </a:lnTo>
                <a:lnTo>
                  <a:pt x="10171172" y="854333"/>
                </a:lnTo>
                <a:lnTo>
                  <a:pt x="10234065" y="827753"/>
                </a:lnTo>
                <a:lnTo>
                  <a:pt x="10291501" y="792105"/>
                </a:lnTo>
                <a:lnTo>
                  <a:pt x="10342577" y="748293"/>
                </a:lnTo>
                <a:lnTo>
                  <a:pt x="10386390" y="697218"/>
                </a:lnTo>
                <a:lnTo>
                  <a:pt x="10422038" y="639782"/>
                </a:lnTo>
                <a:lnTo>
                  <a:pt x="10448618" y="576889"/>
                </a:lnTo>
                <a:lnTo>
                  <a:pt x="10465228" y="509441"/>
                </a:lnTo>
                <a:lnTo>
                  <a:pt x="10470965" y="438340"/>
                </a:lnTo>
                <a:lnTo>
                  <a:pt x="10469512" y="402389"/>
                </a:lnTo>
                <a:lnTo>
                  <a:pt x="10458226" y="333002"/>
                </a:lnTo>
                <a:lnTo>
                  <a:pt x="10436518" y="267718"/>
                </a:lnTo>
                <a:lnTo>
                  <a:pt x="10405291" y="207441"/>
                </a:lnTo>
                <a:lnTo>
                  <a:pt x="10365448" y="153073"/>
                </a:lnTo>
                <a:lnTo>
                  <a:pt x="10317890" y="105516"/>
                </a:lnTo>
                <a:lnTo>
                  <a:pt x="10263522" y="65673"/>
                </a:lnTo>
                <a:lnTo>
                  <a:pt x="10203244" y="34446"/>
                </a:lnTo>
                <a:lnTo>
                  <a:pt x="10137961" y="12739"/>
                </a:lnTo>
                <a:lnTo>
                  <a:pt x="10068573" y="1453"/>
                </a:lnTo>
                <a:lnTo>
                  <a:pt x="10032623" y="0"/>
                </a:lnTo>
                <a:close/>
              </a:path>
            </a:pathLst>
          </a:custGeom>
          <a:solidFill>
            <a:srgbClr val="E5F3FA"/>
          </a:solidFill>
        </p:spPr>
        <p:txBody>
          <a:bodyPr wrap="square" lIns="0" tIns="0" rIns="0" bIns="0" rtlCol="0">
            <a:spAutoFit/>
          </a:bodyPr>
          <a:lstStyle/>
          <a:p>
            <a:endParaRPr/>
          </a:p>
        </p:txBody>
      </p:sp>
      <p:sp>
        <p:nvSpPr>
          <p:cNvPr id="13" name="object 13"/>
          <p:cNvSpPr txBox="1"/>
          <p:nvPr/>
        </p:nvSpPr>
        <p:spPr>
          <a:xfrm>
            <a:off x="8112707" y="3732503"/>
            <a:ext cx="6317615" cy="420370"/>
          </a:xfrm>
          <a:prstGeom prst="rect">
            <a:avLst/>
          </a:prstGeom>
        </p:spPr>
        <p:txBody>
          <a:bodyPr vert="horz" wrap="square" lIns="0" tIns="0" rIns="0" bIns="0" rtlCol="0">
            <a:spAutoFit/>
          </a:bodyPr>
          <a:lstStyle/>
          <a:p>
            <a:pPr marL="12700">
              <a:lnSpc>
                <a:spcPct val="100000"/>
              </a:lnSpc>
            </a:pPr>
            <a:r>
              <a:rPr sz="2600" spc="-445" dirty="0">
                <a:solidFill>
                  <a:srgbClr val="3E586D"/>
                </a:solidFill>
                <a:latin typeface="Microsoft JhengHei UI" panose="020B0604030504040204" charset="-120"/>
                <a:cs typeface="Microsoft JhengHei UI" panose="020B0604030504040204" charset="-120"/>
              </a:rPr>
              <a:t>⼀一个货币只允许花掉⼀一次，使⽤用</a:t>
            </a:r>
            <a:r>
              <a:rPr sz="2600" spc="15" dirty="0">
                <a:solidFill>
                  <a:srgbClr val="3E586D"/>
                </a:solidFill>
                <a:latin typeface="Arial" panose="020B0604020202020204"/>
                <a:cs typeface="Arial" panose="020B0604020202020204"/>
              </a:rPr>
              <a:t>U</a:t>
            </a:r>
            <a:r>
              <a:rPr sz="2600" spc="10" dirty="0">
                <a:solidFill>
                  <a:srgbClr val="3E586D"/>
                </a:solidFill>
                <a:latin typeface="Arial" panose="020B0604020202020204"/>
                <a:cs typeface="Arial" panose="020B0604020202020204"/>
              </a:rPr>
              <a:t>T</a:t>
            </a:r>
            <a:r>
              <a:rPr sz="2600" spc="15" dirty="0">
                <a:solidFill>
                  <a:srgbClr val="3E586D"/>
                </a:solidFill>
                <a:latin typeface="Arial" panose="020B0604020202020204"/>
                <a:cs typeface="Arial" panose="020B0604020202020204"/>
              </a:rPr>
              <a:t>XO</a:t>
            </a:r>
            <a:r>
              <a:rPr sz="2600" spc="25" dirty="0">
                <a:solidFill>
                  <a:srgbClr val="3E586D"/>
                </a:solidFill>
                <a:latin typeface="Microsoft JhengHei UI" panose="020B0604030504040204" charset="-120"/>
                <a:cs typeface="Microsoft JhengHei UI" panose="020B0604030504040204" charset="-120"/>
              </a:rPr>
              <a:t>模型</a:t>
            </a:r>
            <a:endParaRPr sz="2600">
              <a:latin typeface="Microsoft JhengHei UI" panose="020B0604030504040204" charset="-120"/>
              <a:cs typeface="Microsoft JhengHei UI" panose="020B0604030504040204" charset="-120"/>
            </a:endParaRPr>
          </a:p>
        </p:txBody>
      </p:sp>
      <p:sp>
        <p:nvSpPr>
          <p:cNvPr id="14" name="object 14"/>
          <p:cNvSpPr txBox="1"/>
          <p:nvPr/>
        </p:nvSpPr>
        <p:spPr>
          <a:xfrm>
            <a:off x="8238357" y="5386903"/>
            <a:ext cx="6056630" cy="407670"/>
          </a:xfrm>
          <a:prstGeom prst="rect">
            <a:avLst/>
          </a:prstGeom>
        </p:spPr>
        <p:txBody>
          <a:bodyPr vert="horz" wrap="square" lIns="0" tIns="0" rIns="0" bIns="0" rtlCol="0">
            <a:spAutoFit/>
          </a:bodyPr>
          <a:lstStyle/>
          <a:p>
            <a:pPr marL="12700">
              <a:lnSpc>
                <a:spcPct val="100000"/>
              </a:lnSpc>
            </a:pPr>
            <a:r>
              <a:rPr sz="2600" spc="-105" dirty="0">
                <a:solidFill>
                  <a:srgbClr val="3E586D"/>
                </a:solidFill>
                <a:latin typeface="Microsoft JhengHei UI" panose="020B0604030504040204" charset="-120"/>
                <a:cs typeface="Microsoft JhengHei UI" panose="020B0604030504040204" charset="-120"/>
              </a:rPr>
              <a:t>攻击不不会修改数据但是会导致延迟出双花</a:t>
            </a:r>
            <a:endParaRPr sz="2600">
              <a:latin typeface="Microsoft JhengHei UI" panose="020B0604030504040204" charset="-120"/>
              <a:cs typeface="Microsoft JhengHei UI" panose="020B0604030504040204" charset="-120"/>
            </a:endParaRPr>
          </a:p>
        </p:txBody>
      </p:sp>
      <p:sp>
        <p:nvSpPr>
          <p:cNvPr id="15" name="object 15"/>
          <p:cNvSpPr txBox="1"/>
          <p:nvPr/>
        </p:nvSpPr>
        <p:spPr>
          <a:xfrm>
            <a:off x="8405891" y="7062244"/>
            <a:ext cx="5721985" cy="407670"/>
          </a:xfrm>
          <a:prstGeom prst="rect">
            <a:avLst/>
          </a:prstGeom>
        </p:spPr>
        <p:txBody>
          <a:bodyPr vert="horz" wrap="square" lIns="0" tIns="0" rIns="0" bIns="0" rtlCol="0">
            <a:spAutoFit/>
          </a:bodyPr>
          <a:lstStyle/>
          <a:p>
            <a:pPr marL="12700">
              <a:lnSpc>
                <a:spcPct val="100000"/>
              </a:lnSpc>
            </a:pPr>
            <a:r>
              <a:rPr sz="2600" spc="-130" dirty="0">
                <a:solidFill>
                  <a:srgbClr val="3E586D"/>
                </a:solidFill>
                <a:latin typeface="Microsoft JhengHei UI" panose="020B0604030504040204" charset="-120"/>
                <a:cs typeface="Microsoft JhengHei UI" panose="020B0604030504040204" charset="-120"/>
              </a:rPr>
              <a:t>时间越短越好，否则容易易出现分叉问题</a:t>
            </a:r>
            <a:endParaRPr sz="2600">
              <a:latin typeface="Microsoft JhengHei UI" panose="020B0604030504040204" charset="-120"/>
              <a:cs typeface="Microsoft JhengHei UI" panose="020B0604030504040204" charset="-120"/>
            </a:endParaRPr>
          </a:p>
        </p:txBody>
      </p:sp>
      <p:sp>
        <p:nvSpPr>
          <p:cNvPr id="16" name="object 16"/>
          <p:cNvSpPr txBox="1"/>
          <p:nvPr/>
        </p:nvSpPr>
        <p:spPr>
          <a:xfrm>
            <a:off x="9578630" y="8748057"/>
            <a:ext cx="3376295"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发布时间同步修改难度</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965" y="33317"/>
            <a:ext cx="18810168" cy="1184910"/>
          </a:xfrm>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625" dirty="0">
                <a:solidFill>
                  <a:srgbClr val="55719E"/>
                </a:solidFill>
                <a:latin typeface="Microsoft JhengHei UI" panose="020B0604030504040204" charset="-120"/>
                <a:cs typeface="Microsoft JhengHei UI" panose="020B0604030504040204" charset="-120"/>
              </a:rPr>
              <a:t>⽹络层</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4760595"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the network layer</a:t>
            </a:r>
            <a:endParaRPr sz="1950">
              <a:latin typeface="Arial" panose="020B0604020202020204"/>
              <a:cs typeface="Arial" panose="020B0604020202020204"/>
            </a:endParaRPr>
          </a:p>
        </p:txBody>
      </p:sp>
      <p:sp>
        <p:nvSpPr>
          <p:cNvPr id="4" name="object 4"/>
          <p:cNvSpPr txBox="1"/>
          <p:nvPr/>
        </p:nvSpPr>
        <p:spPr>
          <a:xfrm>
            <a:off x="3505517" y="4400074"/>
            <a:ext cx="13093065" cy="2505075"/>
          </a:xfrm>
          <a:prstGeom prst="rect">
            <a:avLst/>
          </a:prstGeom>
        </p:spPr>
        <p:txBody>
          <a:bodyPr vert="horz" wrap="square" lIns="0" tIns="0" rIns="0" bIns="0" rtlCol="0">
            <a:spAutoFit/>
          </a:bodyPr>
          <a:lstStyle/>
          <a:p>
            <a:pPr marL="0" algn="ctr">
              <a:lnSpc>
                <a:spcPct val="100000"/>
              </a:lnSpc>
            </a:pPr>
            <a:r>
              <a:rPr sz="2950" b="1" dirty="0">
                <a:solidFill>
                  <a:srgbClr val="55719E"/>
                </a:solidFill>
                <a:latin typeface="Arial" panose="020B0604020202020204"/>
                <a:cs typeface="Arial" panose="020B0604020202020204"/>
              </a:rPr>
              <a:t>P2</a:t>
            </a:r>
            <a:r>
              <a:rPr sz="2950" b="1" spc="-5" dirty="0">
                <a:solidFill>
                  <a:srgbClr val="55719E"/>
                </a:solidFill>
                <a:latin typeface="Arial" panose="020B0604020202020204"/>
                <a:cs typeface="Arial" panose="020B0604020202020204"/>
              </a:rPr>
              <a:t>P</a:t>
            </a:r>
            <a:r>
              <a:rPr sz="2950" b="1" spc="-975" dirty="0">
                <a:solidFill>
                  <a:srgbClr val="55719E"/>
                </a:solidFill>
                <a:latin typeface="Microsoft JhengHei UI" panose="020B0604030504040204" charset="-120"/>
                <a:cs typeface="Microsoft JhengHei UI" panose="020B0604030504040204" charset="-120"/>
              </a:rPr>
              <a:t>⽹络</a:t>
            </a:r>
            <a:endParaRPr sz="2950">
              <a:latin typeface="Microsoft JhengHei UI" panose="020B0604030504040204" charset="-120"/>
              <a:cs typeface="Microsoft JhengHei UI" panose="020B0604030504040204" charset="-120"/>
            </a:endParaRPr>
          </a:p>
          <a:p>
            <a:pPr>
              <a:lnSpc>
                <a:spcPts val="1850"/>
              </a:lnSpc>
              <a:spcBef>
                <a:spcPts val="5"/>
              </a:spcBef>
            </a:pPr>
            <a:endParaRPr sz="1850"/>
          </a:p>
          <a:p>
            <a:pPr>
              <a:lnSpc>
                <a:spcPts val="3100"/>
              </a:lnSpc>
            </a:pPr>
            <a:endParaRPr sz="3100"/>
          </a:p>
          <a:p>
            <a:pPr marL="12700" marR="6350">
              <a:lnSpc>
                <a:spcPct val="177000"/>
              </a:lnSpc>
            </a:pPr>
            <a:r>
              <a:rPr sz="2600" spc="-210" dirty="0">
                <a:solidFill>
                  <a:srgbClr val="55719E"/>
                </a:solidFill>
                <a:latin typeface="Microsoft JhengHei UI" panose="020B0604030504040204" charset="-120"/>
                <a:cs typeface="Microsoft JhengHei UI" panose="020B0604030504040204" charset="-120"/>
              </a:rPr>
              <a:t>区块链点对点技术，没有中⼼心服务器器，依靠⽤用户群交换信息的互联⽹网技术。 由于服务是分散在各个节点之间进⾏行行的，部分节点或⽹网络遭到破坏对其他部分影响很⼩小。</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1227" y="1728760"/>
            <a:ext cx="18721647" cy="8622681"/>
          </a:xfrm>
          <a:custGeom>
            <a:avLst/>
            <a:gdLst/>
            <a:ahLst/>
            <a:cxnLst/>
            <a:rect l="l" t="t" r="r" b="b"/>
            <a:pathLst>
              <a:path w="18721647" h="8622681">
                <a:moveTo>
                  <a:pt x="0" y="0"/>
                </a:moveTo>
                <a:lnTo>
                  <a:pt x="18721647" y="0"/>
                </a:lnTo>
                <a:lnTo>
                  <a:pt x="18721647" y="8622681"/>
                </a:lnTo>
                <a:lnTo>
                  <a:pt x="0" y="8622681"/>
                </a:lnTo>
                <a:lnTo>
                  <a:pt x="0" y="0"/>
                </a:lnTo>
                <a:close/>
              </a:path>
            </a:pathLst>
          </a:custGeom>
          <a:solidFill>
            <a:srgbClr val="E5F3FA"/>
          </a:solidFill>
        </p:spPr>
        <p:txBody>
          <a:bodyPr wrap="square" lIns="0" tIns="0" rIns="0" bIns="0" rtlCol="0">
            <a:spAutoFit/>
          </a:bodyPr>
          <a:lstStyle/>
          <a:p>
            <a:endParaRPr/>
          </a:p>
        </p:txBody>
      </p:sp>
      <p:sp>
        <p:nvSpPr>
          <p:cNvPr id="3" name="object 3"/>
          <p:cNvSpPr/>
          <p:nvPr/>
        </p:nvSpPr>
        <p:spPr>
          <a:xfrm>
            <a:off x="11299237" y="3569725"/>
            <a:ext cx="2463727" cy="0"/>
          </a:xfrm>
          <a:custGeom>
            <a:avLst/>
            <a:gdLst/>
            <a:ahLst/>
            <a:cxnLst/>
            <a:rect l="l" t="t" r="r" b="b"/>
            <a:pathLst>
              <a:path w="2463727">
                <a:moveTo>
                  <a:pt x="0" y="0"/>
                </a:moveTo>
                <a:lnTo>
                  <a:pt x="2448020" y="0"/>
                </a:lnTo>
                <a:lnTo>
                  <a:pt x="2463727" y="0"/>
                </a:lnTo>
              </a:path>
            </a:pathLst>
          </a:custGeom>
          <a:ln w="31412">
            <a:solidFill>
              <a:srgbClr val="44586B"/>
            </a:solidFill>
          </a:ln>
        </p:spPr>
        <p:txBody>
          <a:bodyPr wrap="square" lIns="0" tIns="0" rIns="0" bIns="0" rtlCol="0">
            <a:spAutoFit/>
          </a:bodyPr>
          <a:lstStyle/>
          <a:p>
            <a:endParaRPr/>
          </a:p>
        </p:txBody>
      </p:sp>
      <p:sp>
        <p:nvSpPr>
          <p:cNvPr id="4" name="object 4"/>
          <p:cNvSpPr/>
          <p:nvPr/>
        </p:nvSpPr>
        <p:spPr>
          <a:xfrm>
            <a:off x="13747257" y="3500618"/>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a:endParaRPr/>
          </a:p>
        </p:txBody>
      </p:sp>
      <p:sp>
        <p:nvSpPr>
          <p:cNvPr id="5" name="object 5"/>
          <p:cNvSpPr txBox="1">
            <a:spLocks noGrp="1"/>
          </p:cNvSpPr>
          <p:nvPr>
            <p:ph type="title"/>
          </p:nvPr>
        </p:nvSpPr>
        <p:spPr>
          <a:xfrm>
            <a:off x="646965" y="33317"/>
            <a:ext cx="18810168" cy="1184910"/>
          </a:xfrm>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01</a:t>
            </a:r>
            <a:r>
              <a:rPr sz="11850" spc="-1785" baseline="-23000" dirty="0">
                <a:solidFill>
                  <a:srgbClr val="F0EEF1"/>
                </a:solidFill>
                <a:latin typeface="Arial" panose="020B0604020202020204"/>
                <a:cs typeface="Arial" panose="020B0604020202020204"/>
              </a:rPr>
              <a:t> </a:t>
            </a:r>
            <a:r>
              <a:rPr sz="2600" b="1" spc="-420" dirty="0">
                <a:solidFill>
                  <a:srgbClr val="55719E"/>
                </a:solidFill>
                <a:latin typeface="Microsoft JhengHei UI" panose="020B0604030504040204" charset="-120"/>
                <a:cs typeface="Microsoft JhengHei UI" panose="020B0604030504040204" charset="-120"/>
              </a:rPr>
              <a:t>区块链原理</a:t>
            </a:r>
            <a:endParaRPr sz="2600">
              <a:latin typeface="Microsoft JhengHei UI" panose="020B0604030504040204" charset="-120"/>
              <a:cs typeface="Microsoft JhengHei UI" panose="020B0604030504040204" charset="-120"/>
            </a:endParaRPr>
          </a:p>
        </p:txBody>
      </p:sp>
      <p:sp>
        <p:nvSpPr>
          <p:cNvPr id="6" name="object 6"/>
          <p:cNvSpPr txBox="1"/>
          <p:nvPr/>
        </p:nvSpPr>
        <p:spPr>
          <a:xfrm>
            <a:off x="1913942" y="1197332"/>
            <a:ext cx="224663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principle</a:t>
            </a:r>
            <a:endParaRPr sz="1950">
              <a:latin typeface="Arial" panose="020B0604020202020204"/>
              <a:cs typeface="Arial" panose="020B0604020202020204"/>
            </a:endParaRPr>
          </a:p>
        </p:txBody>
      </p:sp>
      <p:sp>
        <p:nvSpPr>
          <p:cNvPr id="7" name="object 7"/>
          <p:cNvSpPr/>
          <p:nvPr/>
        </p:nvSpPr>
        <p:spPr>
          <a:xfrm>
            <a:off x="4036790" y="3691137"/>
            <a:ext cx="1416539" cy="1406493"/>
          </a:xfrm>
          <a:custGeom>
            <a:avLst/>
            <a:gdLst/>
            <a:ahLst/>
            <a:cxnLst/>
            <a:rect l="l" t="t" r="r" b="b"/>
            <a:pathLst>
              <a:path w="1416539" h="1406493">
                <a:moveTo>
                  <a:pt x="708270" y="0"/>
                </a:moveTo>
                <a:lnTo>
                  <a:pt x="650181" y="2331"/>
                </a:lnTo>
                <a:lnTo>
                  <a:pt x="593385" y="9204"/>
                </a:lnTo>
                <a:lnTo>
                  <a:pt x="538064" y="20438"/>
                </a:lnTo>
                <a:lnTo>
                  <a:pt x="484402" y="35851"/>
                </a:lnTo>
                <a:lnTo>
                  <a:pt x="432579" y="55264"/>
                </a:lnTo>
                <a:lnTo>
                  <a:pt x="382779" y="78495"/>
                </a:lnTo>
                <a:lnTo>
                  <a:pt x="335183" y="105362"/>
                </a:lnTo>
                <a:lnTo>
                  <a:pt x="289975" y="135685"/>
                </a:lnTo>
                <a:lnTo>
                  <a:pt x="247335" y="169284"/>
                </a:lnTo>
                <a:lnTo>
                  <a:pt x="207447" y="205976"/>
                </a:lnTo>
                <a:lnTo>
                  <a:pt x="170493" y="245581"/>
                </a:lnTo>
                <a:lnTo>
                  <a:pt x="136655" y="287918"/>
                </a:lnTo>
                <a:lnTo>
                  <a:pt x="106115" y="332806"/>
                </a:lnTo>
                <a:lnTo>
                  <a:pt x="79055" y="380064"/>
                </a:lnTo>
                <a:lnTo>
                  <a:pt x="55659" y="429511"/>
                </a:lnTo>
                <a:lnTo>
                  <a:pt x="36108" y="480966"/>
                </a:lnTo>
                <a:lnTo>
                  <a:pt x="20584" y="534248"/>
                </a:lnTo>
                <a:lnTo>
                  <a:pt x="9270" y="589176"/>
                </a:lnTo>
                <a:lnTo>
                  <a:pt x="2347" y="645569"/>
                </a:lnTo>
                <a:lnTo>
                  <a:pt x="0" y="703246"/>
                </a:lnTo>
                <a:lnTo>
                  <a:pt x="2347" y="760923"/>
                </a:lnTo>
                <a:lnTo>
                  <a:pt x="9270" y="817316"/>
                </a:lnTo>
                <a:lnTo>
                  <a:pt x="20584" y="872244"/>
                </a:lnTo>
                <a:lnTo>
                  <a:pt x="36108" y="925526"/>
                </a:lnTo>
                <a:lnTo>
                  <a:pt x="55659" y="976981"/>
                </a:lnTo>
                <a:lnTo>
                  <a:pt x="79055" y="1026428"/>
                </a:lnTo>
                <a:lnTo>
                  <a:pt x="106115" y="1073686"/>
                </a:lnTo>
                <a:lnTo>
                  <a:pt x="136655" y="1118574"/>
                </a:lnTo>
                <a:lnTo>
                  <a:pt x="170493" y="1160912"/>
                </a:lnTo>
                <a:lnTo>
                  <a:pt x="207447" y="1200517"/>
                </a:lnTo>
                <a:lnTo>
                  <a:pt x="247335" y="1237209"/>
                </a:lnTo>
                <a:lnTo>
                  <a:pt x="289975" y="1270807"/>
                </a:lnTo>
                <a:lnTo>
                  <a:pt x="335183" y="1301130"/>
                </a:lnTo>
                <a:lnTo>
                  <a:pt x="382779" y="1327998"/>
                </a:lnTo>
                <a:lnTo>
                  <a:pt x="432579" y="1351228"/>
                </a:lnTo>
                <a:lnTo>
                  <a:pt x="484402" y="1370641"/>
                </a:lnTo>
                <a:lnTo>
                  <a:pt x="538064" y="1386055"/>
                </a:lnTo>
                <a:lnTo>
                  <a:pt x="593385" y="1397288"/>
                </a:lnTo>
                <a:lnTo>
                  <a:pt x="650181" y="1404162"/>
                </a:lnTo>
                <a:lnTo>
                  <a:pt x="708270" y="1406493"/>
                </a:lnTo>
                <a:lnTo>
                  <a:pt x="766359" y="1404162"/>
                </a:lnTo>
                <a:lnTo>
                  <a:pt x="823155" y="1397288"/>
                </a:lnTo>
                <a:lnTo>
                  <a:pt x="878475" y="1386055"/>
                </a:lnTo>
                <a:lnTo>
                  <a:pt x="932138" y="1370641"/>
                </a:lnTo>
                <a:lnTo>
                  <a:pt x="983960" y="1351228"/>
                </a:lnTo>
                <a:lnTo>
                  <a:pt x="1033760" y="1327998"/>
                </a:lnTo>
                <a:lnTo>
                  <a:pt x="1081356" y="1301130"/>
                </a:lnTo>
                <a:lnTo>
                  <a:pt x="1126564" y="1270807"/>
                </a:lnTo>
                <a:lnTo>
                  <a:pt x="1169204" y="1237209"/>
                </a:lnTo>
                <a:lnTo>
                  <a:pt x="1209092" y="1200517"/>
                </a:lnTo>
                <a:lnTo>
                  <a:pt x="1246046" y="1160912"/>
                </a:lnTo>
                <a:lnTo>
                  <a:pt x="1279884" y="1118574"/>
                </a:lnTo>
                <a:lnTo>
                  <a:pt x="1310424" y="1073686"/>
                </a:lnTo>
                <a:lnTo>
                  <a:pt x="1337483" y="1026428"/>
                </a:lnTo>
                <a:lnTo>
                  <a:pt x="1360879" y="976981"/>
                </a:lnTo>
                <a:lnTo>
                  <a:pt x="1380431" y="925526"/>
                </a:lnTo>
                <a:lnTo>
                  <a:pt x="1395954" y="872244"/>
                </a:lnTo>
                <a:lnTo>
                  <a:pt x="1407269" y="817316"/>
                </a:lnTo>
                <a:lnTo>
                  <a:pt x="1414191" y="760923"/>
                </a:lnTo>
                <a:lnTo>
                  <a:pt x="1416539" y="703246"/>
                </a:lnTo>
                <a:lnTo>
                  <a:pt x="1414191" y="645569"/>
                </a:lnTo>
                <a:lnTo>
                  <a:pt x="1407269" y="589176"/>
                </a:lnTo>
                <a:lnTo>
                  <a:pt x="1395954" y="534248"/>
                </a:lnTo>
                <a:lnTo>
                  <a:pt x="1380431" y="480966"/>
                </a:lnTo>
                <a:lnTo>
                  <a:pt x="1360879" y="429511"/>
                </a:lnTo>
                <a:lnTo>
                  <a:pt x="1337483" y="380064"/>
                </a:lnTo>
                <a:lnTo>
                  <a:pt x="1310424" y="332806"/>
                </a:lnTo>
                <a:lnTo>
                  <a:pt x="1279884" y="287918"/>
                </a:lnTo>
                <a:lnTo>
                  <a:pt x="1246046" y="245581"/>
                </a:lnTo>
                <a:lnTo>
                  <a:pt x="1209092" y="205976"/>
                </a:lnTo>
                <a:lnTo>
                  <a:pt x="1169204" y="169284"/>
                </a:lnTo>
                <a:lnTo>
                  <a:pt x="1126564" y="135685"/>
                </a:lnTo>
                <a:lnTo>
                  <a:pt x="1081356" y="105362"/>
                </a:lnTo>
                <a:lnTo>
                  <a:pt x="1033760" y="78495"/>
                </a:lnTo>
                <a:lnTo>
                  <a:pt x="983960" y="55264"/>
                </a:lnTo>
                <a:lnTo>
                  <a:pt x="932138" y="35851"/>
                </a:lnTo>
                <a:lnTo>
                  <a:pt x="878475" y="20438"/>
                </a:lnTo>
                <a:lnTo>
                  <a:pt x="823155" y="9204"/>
                </a:lnTo>
                <a:lnTo>
                  <a:pt x="766359" y="2331"/>
                </a:lnTo>
                <a:lnTo>
                  <a:pt x="708270" y="0"/>
                </a:lnTo>
                <a:close/>
              </a:path>
            </a:pathLst>
          </a:custGeom>
          <a:solidFill>
            <a:srgbClr val="88C6E5"/>
          </a:solidFill>
        </p:spPr>
        <p:txBody>
          <a:bodyPr wrap="square" lIns="0" tIns="0" rIns="0" bIns="0" rtlCol="0">
            <a:spAutoFit/>
          </a:bodyPr>
          <a:lstStyle/>
          <a:p>
            <a:endParaRPr/>
          </a:p>
        </p:txBody>
      </p:sp>
      <p:sp>
        <p:nvSpPr>
          <p:cNvPr id="8" name="object 8"/>
          <p:cNvSpPr/>
          <p:nvPr/>
        </p:nvSpPr>
        <p:spPr>
          <a:xfrm>
            <a:off x="4055056" y="3706995"/>
            <a:ext cx="690021" cy="631013"/>
          </a:xfrm>
          <a:custGeom>
            <a:avLst/>
            <a:gdLst/>
            <a:ahLst/>
            <a:cxnLst/>
            <a:rect l="l" t="t" r="r" b="b"/>
            <a:pathLst>
              <a:path w="690021" h="631013">
                <a:moveTo>
                  <a:pt x="690004" y="0"/>
                </a:moveTo>
                <a:lnTo>
                  <a:pt x="633224" y="2278"/>
                </a:lnTo>
                <a:lnTo>
                  <a:pt x="577709" y="8996"/>
                </a:lnTo>
                <a:lnTo>
                  <a:pt x="523636" y="19977"/>
                </a:lnTo>
                <a:lnTo>
                  <a:pt x="471184" y="35043"/>
                </a:lnTo>
                <a:lnTo>
                  <a:pt x="420530" y="54018"/>
                </a:lnTo>
                <a:lnTo>
                  <a:pt x="371852" y="76725"/>
                </a:lnTo>
                <a:lnTo>
                  <a:pt x="325330" y="102986"/>
                </a:lnTo>
                <a:lnTo>
                  <a:pt x="281141" y="132626"/>
                </a:lnTo>
                <a:lnTo>
                  <a:pt x="239463" y="165466"/>
                </a:lnTo>
                <a:lnTo>
                  <a:pt x="200474" y="201331"/>
                </a:lnTo>
                <a:lnTo>
                  <a:pt x="164353" y="240043"/>
                </a:lnTo>
                <a:lnTo>
                  <a:pt x="131278" y="281426"/>
                </a:lnTo>
                <a:lnTo>
                  <a:pt x="101427" y="325301"/>
                </a:lnTo>
                <a:lnTo>
                  <a:pt x="74978" y="371494"/>
                </a:lnTo>
                <a:lnTo>
                  <a:pt x="52109" y="419826"/>
                </a:lnTo>
                <a:lnTo>
                  <a:pt x="32998" y="470120"/>
                </a:lnTo>
                <a:lnTo>
                  <a:pt x="17825" y="522201"/>
                </a:lnTo>
                <a:lnTo>
                  <a:pt x="6766" y="575891"/>
                </a:lnTo>
                <a:lnTo>
                  <a:pt x="0" y="631012"/>
                </a:lnTo>
              </a:path>
              <a:path w="690021" h="631013">
                <a:moveTo>
                  <a:pt x="690021" y="0"/>
                </a:moveTo>
                <a:lnTo>
                  <a:pt x="690004" y="0"/>
                </a:lnTo>
              </a:path>
            </a:pathLst>
          </a:custGeom>
          <a:ln w="63655">
            <a:solidFill>
              <a:srgbClr val="3E596D"/>
            </a:solidFill>
          </a:ln>
        </p:spPr>
        <p:txBody>
          <a:bodyPr wrap="square" lIns="0" tIns="0" rIns="0" bIns="0" rtlCol="0">
            <a:spAutoFit/>
          </a:bodyPr>
          <a:lstStyle/>
          <a:p>
            <a:endParaRPr/>
          </a:p>
        </p:txBody>
      </p:sp>
      <p:sp>
        <p:nvSpPr>
          <p:cNvPr id="9" name="object 9"/>
          <p:cNvSpPr/>
          <p:nvPr/>
        </p:nvSpPr>
        <p:spPr>
          <a:xfrm>
            <a:off x="4745077" y="3706995"/>
            <a:ext cx="692281" cy="852576"/>
          </a:xfrm>
          <a:custGeom>
            <a:avLst/>
            <a:gdLst/>
            <a:ahLst/>
            <a:cxnLst/>
            <a:rect l="l" t="t" r="r" b="b"/>
            <a:pathLst>
              <a:path w="692281" h="852576">
                <a:moveTo>
                  <a:pt x="672161" y="852576"/>
                </a:moveTo>
                <a:lnTo>
                  <a:pt x="683220" y="798886"/>
                </a:lnTo>
                <a:lnTo>
                  <a:pt x="689986" y="743764"/>
                </a:lnTo>
                <a:lnTo>
                  <a:pt x="692281" y="687388"/>
                </a:lnTo>
                <a:lnTo>
                  <a:pt x="689986" y="631011"/>
                </a:lnTo>
                <a:lnTo>
                  <a:pt x="683220" y="575890"/>
                </a:lnTo>
                <a:lnTo>
                  <a:pt x="672161" y="522200"/>
                </a:lnTo>
                <a:lnTo>
                  <a:pt x="656987" y="470120"/>
                </a:lnTo>
                <a:lnTo>
                  <a:pt x="637877" y="419825"/>
                </a:lnTo>
                <a:lnTo>
                  <a:pt x="615008" y="371493"/>
                </a:lnTo>
                <a:lnTo>
                  <a:pt x="588559" y="325301"/>
                </a:lnTo>
                <a:lnTo>
                  <a:pt x="558708" y="281425"/>
                </a:lnTo>
                <a:lnTo>
                  <a:pt x="525632" y="240042"/>
                </a:lnTo>
                <a:lnTo>
                  <a:pt x="489511" y="201330"/>
                </a:lnTo>
                <a:lnTo>
                  <a:pt x="450523" y="165466"/>
                </a:lnTo>
                <a:lnTo>
                  <a:pt x="408845" y="132625"/>
                </a:lnTo>
                <a:lnTo>
                  <a:pt x="364656" y="102985"/>
                </a:lnTo>
                <a:lnTo>
                  <a:pt x="318133" y="76724"/>
                </a:lnTo>
                <a:lnTo>
                  <a:pt x="269456" y="54017"/>
                </a:lnTo>
                <a:lnTo>
                  <a:pt x="218802" y="35042"/>
                </a:lnTo>
                <a:lnTo>
                  <a:pt x="166350" y="19976"/>
                </a:lnTo>
                <a:lnTo>
                  <a:pt x="112277" y="8996"/>
                </a:lnTo>
                <a:lnTo>
                  <a:pt x="56762" y="2277"/>
                </a:lnTo>
                <a:lnTo>
                  <a:pt x="0" y="0"/>
                </a:lnTo>
              </a:path>
            </a:pathLst>
          </a:custGeom>
          <a:ln w="63702">
            <a:solidFill>
              <a:srgbClr val="3E596D"/>
            </a:solidFill>
          </a:ln>
        </p:spPr>
        <p:txBody>
          <a:bodyPr wrap="square" lIns="0" tIns="0" rIns="0" bIns="0" rtlCol="0">
            <a:spAutoFit/>
          </a:bodyPr>
          <a:lstStyle/>
          <a:p>
            <a:endParaRPr/>
          </a:p>
        </p:txBody>
      </p:sp>
      <p:sp>
        <p:nvSpPr>
          <p:cNvPr id="10" name="object 10"/>
          <p:cNvSpPr/>
          <p:nvPr/>
        </p:nvSpPr>
        <p:spPr>
          <a:xfrm>
            <a:off x="4129683" y="3885207"/>
            <a:ext cx="1230754" cy="1222025"/>
          </a:xfrm>
          <a:custGeom>
            <a:avLst/>
            <a:gdLst/>
            <a:ahLst/>
            <a:cxnLst/>
            <a:rect l="l" t="t" r="r" b="b"/>
            <a:pathLst>
              <a:path w="1230754" h="1222025">
                <a:moveTo>
                  <a:pt x="615377" y="0"/>
                </a:moveTo>
                <a:lnTo>
                  <a:pt x="564906" y="2025"/>
                </a:lnTo>
                <a:lnTo>
                  <a:pt x="515559" y="7997"/>
                </a:lnTo>
                <a:lnTo>
                  <a:pt x="467494" y="17757"/>
                </a:lnTo>
                <a:lnTo>
                  <a:pt x="420870" y="31149"/>
                </a:lnTo>
                <a:lnTo>
                  <a:pt x="375844" y="48016"/>
                </a:lnTo>
                <a:lnTo>
                  <a:pt x="332575" y="68200"/>
                </a:lnTo>
                <a:lnTo>
                  <a:pt x="291222" y="91543"/>
                </a:lnTo>
                <a:lnTo>
                  <a:pt x="251943" y="117890"/>
                </a:lnTo>
                <a:lnTo>
                  <a:pt x="214896" y="147081"/>
                </a:lnTo>
                <a:lnTo>
                  <a:pt x="180239" y="178961"/>
                </a:lnTo>
                <a:lnTo>
                  <a:pt x="148132" y="213372"/>
                </a:lnTo>
                <a:lnTo>
                  <a:pt x="118731" y="250156"/>
                </a:lnTo>
                <a:lnTo>
                  <a:pt x="92197" y="289157"/>
                </a:lnTo>
                <a:lnTo>
                  <a:pt x="68687" y="330217"/>
                </a:lnTo>
                <a:lnTo>
                  <a:pt x="48359" y="373179"/>
                </a:lnTo>
                <a:lnTo>
                  <a:pt x="31372" y="417885"/>
                </a:lnTo>
                <a:lnTo>
                  <a:pt x="17884" y="464179"/>
                </a:lnTo>
                <a:lnTo>
                  <a:pt x="8054" y="511903"/>
                </a:lnTo>
                <a:lnTo>
                  <a:pt x="2039" y="560900"/>
                </a:lnTo>
                <a:lnTo>
                  <a:pt x="0" y="611012"/>
                </a:lnTo>
                <a:lnTo>
                  <a:pt x="2039" y="661125"/>
                </a:lnTo>
                <a:lnTo>
                  <a:pt x="8054" y="710122"/>
                </a:lnTo>
                <a:lnTo>
                  <a:pt x="17884" y="757846"/>
                </a:lnTo>
                <a:lnTo>
                  <a:pt x="31372" y="804139"/>
                </a:lnTo>
                <a:lnTo>
                  <a:pt x="48359" y="848846"/>
                </a:lnTo>
                <a:lnTo>
                  <a:pt x="68687" y="891808"/>
                </a:lnTo>
                <a:lnTo>
                  <a:pt x="92197" y="932868"/>
                </a:lnTo>
                <a:lnTo>
                  <a:pt x="118731" y="971868"/>
                </a:lnTo>
                <a:lnTo>
                  <a:pt x="148132" y="1008653"/>
                </a:lnTo>
                <a:lnTo>
                  <a:pt x="180239" y="1043063"/>
                </a:lnTo>
                <a:lnTo>
                  <a:pt x="214896" y="1074943"/>
                </a:lnTo>
                <a:lnTo>
                  <a:pt x="251943" y="1104135"/>
                </a:lnTo>
                <a:lnTo>
                  <a:pt x="291222" y="1130481"/>
                </a:lnTo>
                <a:lnTo>
                  <a:pt x="332575" y="1153825"/>
                </a:lnTo>
                <a:lnTo>
                  <a:pt x="375844" y="1174009"/>
                </a:lnTo>
                <a:lnTo>
                  <a:pt x="420870" y="1190875"/>
                </a:lnTo>
                <a:lnTo>
                  <a:pt x="467494" y="1204267"/>
                </a:lnTo>
                <a:lnTo>
                  <a:pt x="515559" y="1214028"/>
                </a:lnTo>
                <a:lnTo>
                  <a:pt x="564906" y="1220000"/>
                </a:lnTo>
                <a:lnTo>
                  <a:pt x="615377" y="1222025"/>
                </a:lnTo>
                <a:lnTo>
                  <a:pt x="665847" y="1220000"/>
                </a:lnTo>
                <a:lnTo>
                  <a:pt x="715194" y="1214028"/>
                </a:lnTo>
                <a:lnTo>
                  <a:pt x="763259" y="1204267"/>
                </a:lnTo>
                <a:lnTo>
                  <a:pt x="809883" y="1190875"/>
                </a:lnTo>
                <a:lnTo>
                  <a:pt x="854909" y="1174009"/>
                </a:lnTo>
                <a:lnTo>
                  <a:pt x="898178" y="1153825"/>
                </a:lnTo>
                <a:lnTo>
                  <a:pt x="939531" y="1130481"/>
                </a:lnTo>
                <a:lnTo>
                  <a:pt x="978810" y="1104135"/>
                </a:lnTo>
                <a:lnTo>
                  <a:pt x="1015857" y="1074943"/>
                </a:lnTo>
                <a:lnTo>
                  <a:pt x="1050514" y="1043063"/>
                </a:lnTo>
                <a:lnTo>
                  <a:pt x="1082621" y="1008653"/>
                </a:lnTo>
                <a:lnTo>
                  <a:pt x="1112021" y="971868"/>
                </a:lnTo>
                <a:lnTo>
                  <a:pt x="1138556" y="932868"/>
                </a:lnTo>
                <a:lnTo>
                  <a:pt x="1162066" y="891808"/>
                </a:lnTo>
                <a:lnTo>
                  <a:pt x="1182394" y="848846"/>
                </a:lnTo>
                <a:lnTo>
                  <a:pt x="1199381" y="804139"/>
                </a:lnTo>
                <a:lnTo>
                  <a:pt x="1212869" y="757846"/>
                </a:lnTo>
                <a:lnTo>
                  <a:pt x="1222699" y="710122"/>
                </a:lnTo>
                <a:lnTo>
                  <a:pt x="1228714" y="661125"/>
                </a:lnTo>
                <a:lnTo>
                  <a:pt x="1230754" y="611012"/>
                </a:lnTo>
                <a:lnTo>
                  <a:pt x="1228714" y="560900"/>
                </a:lnTo>
                <a:lnTo>
                  <a:pt x="1222699" y="511903"/>
                </a:lnTo>
                <a:lnTo>
                  <a:pt x="1212869" y="464179"/>
                </a:lnTo>
                <a:lnTo>
                  <a:pt x="1199381" y="417885"/>
                </a:lnTo>
                <a:lnTo>
                  <a:pt x="1182394" y="373179"/>
                </a:lnTo>
                <a:lnTo>
                  <a:pt x="1162066" y="330217"/>
                </a:lnTo>
                <a:lnTo>
                  <a:pt x="1138556" y="289157"/>
                </a:lnTo>
                <a:lnTo>
                  <a:pt x="1112021" y="250156"/>
                </a:lnTo>
                <a:lnTo>
                  <a:pt x="1082621" y="213372"/>
                </a:lnTo>
                <a:lnTo>
                  <a:pt x="1050514" y="178961"/>
                </a:lnTo>
                <a:lnTo>
                  <a:pt x="1015857" y="147081"/>
                </a:lnTo>
                <a:lnTo>
                  <a:pt x="978810" y="117890"/>
                </a:lnTo>
                <a:lnTo>
                  <a:pt x="939531" y="91543"/>
                </a:lnTo>
                <a:lnTo>
                  <a:pt x="898178" y="68200"/>
                </a:lnTo>
                <a:lnTo>
                  <a:pt x="854909" y="48016"/>
                </a:lnTo>
                <a:lnTo>
                  <a:pt x="809883" y="31149"/>
                </a:lnTo>
                <a:lnTo>
                  <a:pt x="763259" y="17757"/>
                </a:lnTo>
                <a:lnTo>
                  <a:pt x="715194" y="7997"/>
                </a:lnTo>
                <a:lnTo>
                  <a:pt x="665847" y="2025"/>
                </a:lnTo>
                <a:lnTo>
                  <a:pt x="615377" y="0"/>
                </a:lnTo>
                <a:close/>
              </a:path>
            </a:pathLst>
          </a:custGeom>
          <a:solidFill>
            <a:srgbClr val="A6E1FF"/>
          </a:solidFill>
        </p:spPr>
        <p:txBody>
          <a:bodyPr wrap="square" lIns="0" tIns="0" rIns="0" bIns="0" rtlCol="0">
            <a:spAutoFit/>
          </a:bodyPr>
          <a:lstStyle/>
          <a:p>
            <a:endParaRPr/>
          </a:p>
        </p:txBody>
      </p:sp>
      <p:sp>
        <p:nvSpPr>
          <p:cNvPr id="11" name="object 11"/>
          <p:cNvSpPr/>
          <p:nvPr/>
        </p:nvSpPr>
        <p:spPr>
          <a:xfrm>
            <a:off x="4565575" y="4175601"/>
            <a:ext cx="382203" cy="488810"/>
          </a:xfrm>
          <a:custGeom>
            <a:avLst/>
            <a:gdLst/>
            <a:ahLst/>
            <a:cxnLst/>
            <a:rect l="l" t="t" r="r" b="b"/>
            <a:pathLst>
              <a:path w="382203" h="488810">
                <a:moveTo>
                  <a:pt x="176212" y="0"/>
                </a:moveTo>
                <a:lnTo>
                  <a:pt x="0" y="0"/>
                </a:lnTo>
                <a:lnTo>
                  <a:pt x="0" y="488810"/>
                </a:lnTo>
                <a:lnTo>
                  <a:pt x="237825" y="488788"/>
                </a:lnTo>
                <a:lnTo>
                  <a:pt x="276363" y="484078"/>
                </a:lnTo>
                <a:lnTo>
                  <a:pt x="320236" y="465013"/>
                </a:lnTo>
                <a:lnTo>
                  <a:pt x="351000" y="438165"/>
                </a:lnTo>
                <a:lnTo>
                  <a:pt x="354060" y="434042"/>
                </a:lnTo>
                <a:lnTo>
                  <a:pt x="64634" y="434042"/>
                </a:lnTo>
                <a:lnTo>
                  <a:pt x="64634" y="264955"/>
                </a:lnTo>
                <a:lnTo>
                  <a:pt x="352641" y="264955"/>
                </a:lnTo>
                <a:lnTo>
                  <a:pt x="347793" y="259699"/>
                </a:lnTo>
                <a:lnTo>
                  <a:pt x="303554" y="234291"/>
                </a:lnTo>
                <a:lnTo>
                  <a:pt x="289834" y="230697"/>
                </a:lnTo>
                <a:lnTo>
                  <a:pt x="296381" y="226569"/>
                </a:lnTo>
                <a:lnTo>
                  <a:pt x="307872" y="220580"/>
                </a:lnTo>
                <a:lnTo>
                  <a:pt x="318390" y="213525"/>
                </a:lnTo>
                <a:lnTo>
                  <a:pt x="322296" y="210187"/>
                </a:lnTo>
                <a:lnTo>
                  <a:pt x="64634" y="210187"/>
                </a:lnTo>
                <a:lnTo>
                  <a:pt x="64634" y="54745"/>
                </a:lnTo>
                <a:lnTo>
                  <a:pt x="342940" y="54745"/>
                </a:lnTo>
                <a:lnTo>
                  <a:pt x="340291" y="50396"/>
                </a:lnTo>
                <a:lnTo>
                  <a:pt x="302405" y="16379"/>
                </a:lnTo>
                <a:lnTo>
                  <a:pt x="255478" y="3591"/>
                </a:lnTo>
                <a:lnTo>
                  <a:pt x="216969" y="618"/>
                </a:lnTo>
                <a:lnTo>
                  <a:pt x="201162" y="207"/>
                </a:lnTo>
                <a:lnTo>
                  <a:pt x="176212" y="0"/>
                </a:lnTo>
                <a:close/>
              </a:path>
              <a:path w="382203" h="488810">
                <a:moveTo>
                  <a:pt x="352641" y="264955"/>
                </a:moveTo>
                <a:lnTo>
                  <a:pt x="64634" y="264955"/>
                </a:lnTo>
                <a:lnTo>
                  <a:pt x="219270" y="265070"/>
                </a:lnTo>
                <a:lnTo>
                  <a:pt x="230839" y="265824"/>
                </a:lnTo>
                <a:lnTo>
                  <a:pt x="268474" y="273643"/>
                </a:lnTo>
                <a:lnTo>
                  <a:pt x="302008" y="296585"/>
                </a:lnTo>
                <a:lnTo>
                  <a:pt x="316976" y="340688"/>
                </a:lnTo>
                <a:lnTo>
                  <a:pt x="317163" y="358601"/>
                </a:lnTo>
                <a:lnTo>
                  <a:pt x="315057" y="371225"/>
                </a:lnTo>
                <a:lnTo>
                  <a:pt x="288311" y="415374"/>
                </a:lnTo>
                <a:lnTo>
                  <a:pt x="241326" y="433296"/>
                </a:lnTo>
                <a:lnTo>
                  <a:pt x="226576" y="434042"/>
                </a:lnTo>
                <a:lnTo>
                  <a:pt x="354060" y="434042"/>
                </a:lnTo>
                <a:lnTo>
                  <a:pt x="375773" y="391982"/>
                </a:lnTo>
                <a:lnTo>
                  <a:pt x="382203" y="340327"/>
                </a:lnTo>
                <a:lnTo>
                  <a:pt x="380964" y="327296"/>
                </a:lnTo>
                <a:lnTo>
                  <a:pt x="363790" y="279832"/>
                </a:lnTo>
                <a:lnTo>
                  <a:pt x="356197" y="268809"/>
                </a:lnTo>
                <a:lnTo>
                  <a:pt x="352641" y="264955"/>
                </a:lnTo>
                <a:close/>
              </a:path>
              <a:path w="382203" h="488810">
                <a:moveTo>
                  <a:pt x="342940" y="54745"/>
                </a:moveTo>
                <a:lnTo>
                  <a:pt x="64634" y="54745"/>
                </a:lnTo>
                <a:lnTo>
                  <a:pt x="200930" y="54820"/>
                </a:lnTo>
                <a:lnTo>
                  <a:pt x="212720" y="55315"/>
                </a:lnTo>
                <a:lnTo>
                  <a:pt x="261661" y="66016"/>
                </a:lnTo>
                <a:lnTo>
                  <a:pt x="291684" y="96469"/>
                </a:lnTo>
                <a:lnTo>
                  <a:pt x="297279" y="136138"/>
                </a:lnTo>
                <a:lnTo>
                  <a:pt x="295887" y="149882"/>
                </a:lnTo>
                <a:lnTo>
                  <a:pt x="269821" y="193200"/>
                </a:lnTo>
                <a:lnTo>
                  <a:pt x="225202" y="208296"/>
                </a:lnTo>
                <a:lnTo>
                  <a:pt x="193904" y="210187"/>
                </a:lnTo>
                <a:lnTo>
                  <a:pt x="322296" y="210187"/>
                </a:lnTo>
                <a:lnTo>
                  <a:pt x="349864" y="175647"/>
                </a:lnTo>
                <a:lnTo>
                  <a:pt x="361310" y="126659"/>
                </a:lnTo>
                <a:lnTo>
                  <a:pt x="361680" y="110605"/>
                </a:lnTo>
                <a:lnTo>
                  <a:pt x="360307" y="98379"/>
                </a:lnTo>
                <a:lnTo>
                  <a:pt x="357642" y="86477"/>
                </a:lnTo>
                <a:lnTo>
                  <a:pt x="353525" y="74667"/>
                </a:lnTo>
                <a:lnTo>
                  <a:pt x="347795" y="62717"/>
                </a:lnTo>
                <a:lnTo>
                  <a:pt x="342940" y="54745"/>
                </a:lnTo>
                <a:close/>
              </a:path>
            </a:pathLst>
          </a:custGeom>
          <a:solidFill>
            <a:srgbClr val="3E596D"/>
          </a:solidFill>
        </p:spPr>
        <p:txBody>
          <a:bodyPr wrap="square" lIns="0" tIns="0" rIns="0" bIns="0" rtlCol="0">
            <a:spAutoFit/>
          </a:bodyPr>
          <a:lstStyle/>
          <a:p>
            <a:endParaRPr/>
          </a:p>
        </p:txBody>
      </p:sp>
      <p:sp>
        <p:nvSpPr>
          <p:cNvPr id="12" name="object 12"/>
          <p:cNvSpPr/>
          <p:nvPr/>
        </p:nvSpPr>
        <p:spPr>
          <a:xfrm>
            <a:off x="4788244" y="4114336"/>
            <a:ext cx="0" cy="81468"/>
          </a:xfrm>
          <a:custGeom>
            <a:avLst/>
            <a:gdLst/>
            <a:ahLst/>
            <a:cxnLst/>
            <a:rect l="l" t="t" r="r" b="b"/>
            <a:pathLst>
              <a:path h="81468">
                <a:moveTo>
                  <a:pt x="0" y="0"/>
                </a:moveTo>
                <a:lnTo>
                  <a:pt x="0" y="81468"/>
                </a:lnTo>
              </a:path>
            </a:pathLst>
          </a:custGeom>
          <a:ln w="41754">
            <a:solidFill>
              <a:srgbClr val="3E596D"/>
            </a:solidFill>
          </a:ln>
        </p:spPr>
        <p:txBody>
          <a:bodyPr wrap="square" lIns="0" tIns="0" rIns="0" bIns="0" rtlCol="0">
            <a:spAutoFit/>
          </a:bodyPr>
          <a:lstStyle/>
          <a:p>
            <a:endParaRPr/>
          </a:p>
        </p:txBody>
      </p:sp>
      <p:sp>
        <p:nvSpPr>
          <p:cNvPr id="13" name="object 13"/>
          <p:cNvSpPr/>
          <p:nvPr/>
        </p:nvSpPr>
        <p:spPr>
          <a:xfrm>
            <a:off x="4666788" y="4114336"/>
            <a:ext cx="0" cy="81468"/>
          </a:xfrm>
          <a:custGeom>
            <a:avLst/>
            <a:gdLst/>
            <a:ahLst/>
            <a:cxnLst/>
            <a:rect l="l" t="t" r="r" b="b"/>
            <a:pathLst>
              <a:path h="81468">
                <a:moveTo>
                  <a:pt x="0" y="0"/>
                </a:moveTo>
                <a:lnTo>
                  <a:pt x="0" y="81468"/>
                </a:lnTo>
              </a:path>
            </a:pathLst>
          </a:custGeom>
          <a:ln w="41754">
            <a:solidFill>
              <a:srgbClr val="3E596D"/>
            </a:solidFill>
          </a:ln>
        </p:spPr>
        <p:txBody>
          <a:bodyPr wrap="square" lIns="0" tIns="0" rIns="0" bIns="0" rtlCol="0">
            <a:spAutoFit/>
          </a:bodyPr>
          <a:lstStyle/>
          <a:p>
            <a:endParaRPr/>
          </a:p>
        </p:txBody>
      </p:sp>
      <p:sp>
        <p:nvSpPr>
          <p:cNvPr id="14" name="object 14"/>
          <p:cNvSpPr/>
          <p:nvPr/>
        </p:nvSpPr>
        <p:spPr>
          <a:xfrm>
            <a:off x="4788244" y="4643881"/>
            <a:ext cx="0" cy="80245"/>
          </a:xfrm>
          <a:custGeom>
            <a:avLst/>
            <a:gdLst/>
            <a:ahLst/>
            <a:cxnLst/>
            <a:rect l="l" t="t" r="r" b="b"/>
            <a:pathLst>
              <a:path h="80245">
                <a:moveTo>
                  <a:pt x="0" y="0"/>
                </a:moveTo>
                <a:lnTo>
                  <a:pt x="0" y="80245"/>
                </a:lnTo>
              </a:path>
            </a:pathLst>
          </a:custGeom>
          <a:ln w="41754">
            <a:solidFill>
              <a:srgbClr val="3E596D"/>
            </a:solidFill>
          </a:ln>
        </p:spPr>
        <p:txBody>
          <a:bodyPr wrap="square" lIns="0" tIns="0" rIns="0" bIns="0" rtlCol="0">
            <a:spAutoFit/>
          </a:bodyPr>
          <a:lstStyle/>
          <a:p>
            <a:endParaRPr/>
          </a:p>
        </p:txBody>
      </p:sp>
      <p:sp>
        <p:nvSpPr>
          <p:cNvPr id="15" name="object 15"/>
          <p:cNvSpPr/>
          <p:nvPr/>
        </p:nvSpPr>
        <p:spPr>
          <a:xfrm>
            <a:off x="4666788" y="4643881"/>
            <a:ext cx="0" cy="80245"/>
          </a:xfrm>
          <a:custGeom>
            <a:avLst/>
            <a:gdLst/>
            <a:ahLst/>
            <a:cxnLst/>
            <a:rect l="l" t="t" r="r" b="b"/>
            <a:pathLst>
              <a:path h="80245">
                <a:moveTo>
                  <a:pt x="0" y="0"/>
                </a:moveTo>
                <a:lnTo>
                  <a:pt x="0" y="80245"/>
                </a:lnTo>
              </a:path>
            </a:pathLst>
          </a:custGeom>
          <a:ln w="41754">
            <a:solidFill>
              <a:srgbClr val="3E596D"/>
            </a:solidFill>
          </a:ln>
        </p:spPr>
        <p:txBody>
          <a:bodyPr wrap="square" lIns="0" tIns="0" rIns="0" bIns="0" rtlCol="0">
            <a:spAutoFit/>
          </a:bodyPr>
          <a:lstStyle/>
          <a:p>
            <a:endParaRPr/>
          </a:p>
        </p:txBody>
      </p:sp>
      <p:sp>
        <p:nvSpPr>
          <p:cNvPr id="16" name="object 16"/>
          <p:cNvSpPr/>
          <p:nvPr/>
        </p:nvSpPr>
        <p:spPr>
          <a:xfrm>
            <a:off x="4539934" y="4903561"/>
            <a:ext cx="392011" cy="56958"/>
          </a:xfrm>
          <a:custGeom>
            <a:avLst/>
            <a:gdLst/>
            <a:ahLst/>
            <a:cxnLst/>
            <a:rect l="l" t="t" r="r" b="b"/>
            <a:pathLst>
              <a:path w="392011" h="56958">
                <a:moveTo>
                  <a:pt x="0" y="0"/>
                </a:moveTo>
                <a:lnTo>
                  <a:pt x="34084" y="24653"/>
                </a:lnTo>
                <a:lnTo>
                  <a:pt x="72886" y="40938"/>
                </a:lnTo>
                <a:lnTo>
                  <a:pt x="128798" y="53343"/>
                </a:lnTo>
                <a:lnTo>
                  <a:pt x="176466" y="56958"/>
                </a:lnTo>
                <a:lnTo>
                  <a:pt x="201077" y="56443"/>
                </a:lnTo>
                <a:lnTo>
                  <a:pt x="245594" y="52586"/>
                </a:lnTo>
                <a:lnTo>
                  <a:pt x="283946" y="45802"/>
                </a:lnTo>
                <a:lnTo>
                  <a:pt x="330205" y="32345"/>
                </a:lnTo>
                <a:lnTo>
                  <a:pt x="371542" y="13583"/>
                </a:lnTo>
                <a:lnTo>
                  <a:pt x="390602" y="1293"/>
                </a:lnTo>
                <a:lnTo>
                  <a:pt x="392011" y="179"/>
                </a:lnTo>
              </a:path>
            </a:pathLst>
          </a:custGeom>
          <a:ln w="21146">
            <a:solidFill>
              <a:srgbClr val="FFFFFF"/>
            </a:solidFill>
          </a:ln>
        </p:spPr>
        <p:txBody>
          <a:bodyPr wrap="square" lIns="0" tIns="0" rIns="0" bIns="0" rtlCol="0">
            <a:spAutoFit/>
          </a:bodyPr>
          <a:lstStyle/>
          <a:p>
            <a:endParaRPr/>
          </a:p>
        </p:txBody>
      </p:sp>
      <p:sp>
        <p:nvSpPr>
          <p:cNvPr id="17" name="object 17"/>
          <p:cNvSpPr txBox="1"/>
          <p:nvPr/>
        </p:nvSpPr>
        <p:spPr>
          <a:xfrm>
            <a:off x="4374600" y="5385686"/>
            <a:ext cx="779780" cy="309245"/>
          </a:xfrm>
          <a:prstGeom prst="rect">
            <a:avLst/>
          </a:prstGeom>
        </p:spPr>
        <p:txBody>
          <a:bodyPr vert="horz" wrap="square" lIns="0" tIns="0" rIns="0" bIns="0" rtlCol="0">
            <a:spAutoFit/>
          </a:bodyPr>
          <a:lstStyle/>
          <a:p>
            <a:pPr marL="12700">
              <a:lnSpc>
                <a:spcPct val="100000"/>
              </a:lnSpc>
            </a:pPr>
            <a:r>
              <a:rPr sz="1950" b="1" spc="-470" dirty="0">
                <a:solidFill>
                  <a:srgbClr val="55719E"/>
                </a:solidFill>
                <a:latin typeface="Microsoft JhengHei UI" panose="020B0604030504040204" charset="-120"/>
                <a:cs typeface="Microsoft JhengHei UI" panose="020B0604030504040204" charset="-120"/>
              </a:rPr>
              <a:t>⽐比特币</a:t>
            </a:r>
            <a:endParaRPr sz="1950">
              <a:latin typeface="Microsoft JhengHei UI" panose="020B0604030504040204" charset="-120"/>
              <a:cs typeface="Microsoft JhengHei UI" panose="020B0604030504040204" charset="-120"/>
            </a:endParaRPr>
          </a:p>
        </p:txBody>
      </p:sp>
      <p:sp>
        <p:nvSpPr>
          <p:cNvPr id="18" name="object 18"/>
          <p:cNvSpPr/>
          <p:nvPr/>
        </p:nvSpPr>
        <p:spPr>
          <a:xfrm>
            <a:off x="4045845" y="7771223"/>
            <a:ext cx="1424581" cy="1102267"/>
          </a:xfrm>
          <a:custGeom>
            <a:avLst/>
            <a:gdLst/>
            <a:ahLst/>
            <a:cxnLst/>
            <a:rect l="l" t="t" r="r" b="b"/>
            <a:pathLst>
              <a:path w="1424581" h="1102267">
                <a:moveTo>
                  <a:pt x="1246508" y="0"/>
                </a:moveTo>
                <a:lnTo>
                  <a:pt x="178072" y="0"/>
                </a:lnTo>
                <a:lnTo>
                  <a:pt x="161802" y="796"/>
                </a:lnTo>
                <a:lnTo>
                  <a:pt x="116966" y="11872"/>
                </a:lnTo>
                <a:lnTo>
                  <a:pt x="78536" y="33671"/>
                </a:lnTo>
                <a:lnTo>
                  <a:pt x="47087" y="63232"/>
                </a:lnTo>
                <a:lnTo>
                  <a:pt x="23190" y="97591"/>
                </a:lnTo>
                <a:lnTo>
                  <a:pt x="7418" y="133787"/>
                </a:lnTo>
                <a:lnTo>
                  <a:pt x="0" y="938136"/>
                </a:lnTo>
                <a:lnTo>
                  <a:pt x="650" y="952838"/>
                </a:lnTo>
                <a:lnTo>
                  <a:pt x="9966" y="994548"/>
                </a:lnTo>
                <a:lnTo>
                  <a:pt x="29169" y="1031502"/>
                </a:lnTo>
                <a:lnTo>
                  <a:pt x="56767" y="1062210"/>
                </a:lnTo>
                <a:lnTo>
                  <a:pt x="91270" y="1085179"/>
                </a:lnTo>
                <a:lnTo>
                  <a:pt x="131185" y="1098917"/>
                </a:lnTo>
                <a:lnTo>
                  <a:pt x="1260185" y="1102267"/>
                </a:lnTo>
                <a:lnTo>
                  <a:pt x="1274910" y="1101617"/>
                </a:lnTo>
                <a:lnTo>
                  <a:pt x="1316687" y="1092313"/>
                </a:lnTo>
                <a:lnTo>
                  <a:pt x="1353702" y="1073135"/>
                </a:lnTo>
                <a:lnTo>
                  <a:pt x="1384459" y="1045576"/>
                </a:lnTo>
                <a:lnTo>
                  <a:pt x="1407465" y="1011129"/>
                </a:lnTo>
                <a:lnTo>
                  <a:pt x="1421226" y="971284"/>
                </a:lnTo>
                <a:lnTo>
                  <a:pt x="1424581" y="172309"/>
                </a:lnTo>
                <a:lnTo>
                  <a:pt x="1423904" y="158463"/>
                </a:lnTo>
                <a:lnTo>
                  <a:pt x="1414297" y="118349"/>
                </a:lnTo>
                <a:lnTo>
                  <a:pt x="1394744" y="81607"/>
                </a:lnTo>
                <a:lnTo>
                  <a:pt x="1367073" y="49827"/>
                </a:lnTo>
                <a:lnTo>
                  <a:pt x="1333113" y="24600"/>
                </a:lnTo>
                <a:lnTo>
                  <a:pt x="1294690" y="7516"/>
                </a:lnTo>
                <a:lnTo>
                  <a:pt x="1253634" y="166"/>
                </a:lnTo>
                <a:lnTo>
                  <a:pt x="1246508" y="0"/>
                </a:lnTo>
                <a:close/>
              </a:path>
            </a:pathLst>
          </a:custGeom>
          <a:ln w="26498">
            <a:solidFill>
              <a:srgbClr val="3E596D"/>
            </a:solidFill>
          </a:ln>
        </p:spPr>
        <p:txBody>
          <a:bodyPr wrap="square" lIns="0" tIns="0" rIns="0" bIns="0" rtlCol="0">
            <a:spAutoFit/>
          </a:bodyPr>
          <a:lstStyle/>
          <a:p>
            <a:endParaRPr/>
          </a:p>
        </p:txBody>
      </p:sp>
      <p:sp>
        <p:nvSpPr>
          <p:cNvPr id="19" name="object 19"/>
          <p:cNvSpPr/>
          <p:nvPr/>
        </p:nvSpPr>
        <p:spPr>
          <a:xfrm>
            <a:off x="4045845" y="7483997"/>
            <a:ext cx="1139665" cy="516675"/>
          </a:xfrm>
          <a:custGeom>
            <a:avLst/>
            <a:gdLst/>
            <a:ahLst/>
            <a:cxnLst/>
            <a:rect l="l" t="t" r="r" b="b"/>
            <a:pathLst>
              <a:path w="1139665" h="516675">
                <a:moveTo>
                  <a:pt x="1139665" y="153686"/>
                </a:moveTo>
                <a:lnTo>
                  <a:pt x="1137950" y="104313"/>
                </a:lnTo>
                <a:lnTo>
                  <a:pt x="1131360" y="63405"/>
                </a:lnTo>
                <a:lnTo>
                  <a:pt x="1111241" y="23619"/>
                </a:lnTo>
                <a:lnTo>
                  <a:pt x="1073459" y="2701"/>
                </a:lnTo>
                <a:lnTo>
                  <a:pt x="1046337" y="0"/>
                </a:lnTo>
                <a:lnTo>
                  <a:pt x="1030438" y="708"/>
                </a:lnTo>
                <a:lnTo>
                  <a:pt x="1012872" y="2834"/>
                </a:lnTo>
                <a:lnTo>
                  <a:pt x="993560" y="6412"/>
                </a:lnTo>
                <a:lnTo>
                  <a:pt x="972421" y="11476"/>
                </a:lnTo>
                <a:lnTo>
                  <a:pt x="952380" y="16447"/>
                </a:lnTo>
                <a:lnTo>
                  <a:pt x="925279" y="22705"/>
                </a:lnTo>
                <a:lnTo>
                  <a:pt x="853391" y="38414"/>
                </a:lnTo>
                <a:lnTo>
                  <a:pt x="810355" y="47531"/>
                </a:lnTo>
                <a:lnTo>
                  <a:pt x="763756" y="57269"/>
                </a:lnTo>
                <a:lnTo>
                  <a:pt x="714470" y="67459"/>
                </a:lnTo>
                <a:lnTo>
                  <a:pt x="663370" y="77936"/>
                </a:lnTo>
                <a:lnTo>
                  <a:pt x="611333" y="88533"/>
                </a:lnTo>
                <a:lnTo>
                  <a:pt x="559231" y="99083"/>
                </a:lnTo>
                <a:lnTo>
                  <a:pt x="507941" y="109419"/>
                </a:lnTo>
                <a:lnTo>
                  <a:pt x="458336" y="119375"/>
                </a:lnTo>
                <a:lnTo>
                  <a:pt x="411291" y="128784"/>
                </a:lnTo>
                <a:lnTo>
                  <a:pt x="367681" y="137480"/>
                </a:lnTo>
                <a:lnTo>
                  <a:pt x="328381" y="145295"/>
                </a:lnTo>
                <a:lnTo>
                  <a:pt x="266208" y="157617"/>
                </a:lnTo>
                <a:lnTo>
                  <a:pt x="227135" y="165329"/>
                </a:lnTo>
                <a:lnTo>
                  <a:pt x="199111" y="176664"/>
                </a:lnTo>
                <a:lnTo>
                  <a:pt x="149987" y="201282"/>
                </a:lnTo>
                <a:lnTo>
                  <a:pt x="109444" y="228393"/>
                </a:lnTo>
                <a:lnTo>
                  <a:pt x="76701" y="257876"/>
                </a:lnTo>
                <a:lnTo>
                  <a:pt x="50975" y="289607"/>
                </a:lnTo>
                <a:lnTo>
                  <a:pt x="31486" y="323465"/>
                </a:lnTo>
                <a:lnTo>
                  <a:pt x="17451" y="359327"/>
                </a:lnTo>
                <a:lnTo>
                  <a:pt x="8089" y="397070"/>
                </a:lnTo>
                <a:lnTo>
                  <a:pt x="2619" y="436572"/>
                </a:lnTo>
                <a:lnTo>
                  <a:pt x="258" y="477711"/>
                </a:lnTo>
                <a:lnTo>
                  <a:pt x="0" y="498855"/>
                </a:lnTo>
                <a:lnTo>
                  <a:pt x="0" y="516675"/>
                </a:lnTo>
              </a:path>
            </a:pathLst>
          </a:custGeom>
          <a:ln w="26490">
            <a:solidFill>
              <a:srgbClr val="3E596D"/>
            </a:solidFill>
          </a:ln>
        </p:spPr>
        <p:txBody>
          <a:bodyPr wrap="square" lIns="0" tIns="0" rIns="0" bIns="0" rtlCol="0">
            <a:spAutoFit/>
          </a:bodyPr>
          <a:lstStyle/>
          <a:p>
            <a:endParaRPr/>
          </a:p>
        </p:txBody>
      </p:sp>
      <p:sp>
        <p:nvSpPr>
          <p:cNvPr id="20" name="object 20"/>
          <p:cNvSpPr/>
          <p:nvPr/>
        </p:nvSpPr>
        <p:spPr>
          <a:xfrm>
            <a:off x="4268436" y="7940118"/>
            <a:ext cx="801326" cy="800034"/>
          </a:xfrm>
          <a:custGeom>
            <a:avLst/>
            <a:gdLst/>
            <a:ahLst/>
            <a:cxnLst/>
            <a:rect l="l" t="t" r="r" b="b"/>
            <a:pathLst>
              <a:path w="801326" h="800034">
                <a:moveTo>
                  <a:pt x="400663" y="0"/>
                </a:moveTo>
                <a:lnTo>
                  <a:pt x="335673" y="5235"/>
                </a:lnTo>
                <a:lnTo>
                  <a:pt x="274022" y="20393"/>
                </a:lnTo>
                <a:lnTo>
                  <a:pt x="216535" y="44649"/>
                </a:lnTo>
                <a:lnTo>
                  <a:pt x="164036" y="77180"/>
                </a:lnTo>
                <a:lnTo>
                  <a:pt x="117351" y="117162"/>
                </a:lnTo>
                <a:lnTo>
                  <a:pt x="77304" y="163772"/>
                </a:lnTo>
                <a:lnTo>
                  <a:pt x="44721" y="216186"/>
                </a:lnTo>
                <a:lnTo>
                  <a:pt x="20426" y="273581"/>
                </a:lnTo>
                <a:lnTo>
                  <a:pt x="5244" y="335132"/>
                </a:lnTo>
                <a:lnTo>
                  <a:pt x="0" y="400017"/>
                </a:lnTo>
                <a:lnTo>
                  <a:pt x="1328" y="432824"/>
                </a:lnTo>
                <a:lnTo>
                  <a:pt x="11644" y="496145"/>
                </a:lnTo>
                <a:lnTo>
                  <a:pt x="31486" y="555721"/>
                </a:lnTo>
                <a:lnTo>
                  <a:pt x="60028" y="610728"/>
                </a:lnTo>
                <a:lnTo>
                  <a:pt x="96446" y="660343"/>
                </a:lnTo>
                <a:lnTo>
                  <a:pt x="139915" y="703742"/>
                </a:lnTo>
                <a:lnTo>
                  <a:pt x="189610" y="740102"/>
                </a:lnTo>
                <a:lnTo>
                  <a:pt x="244706" y="768598"/>
                </a:lnTo>
                <a:lnTo>
                  <a:pt x="304379" y="788408"/>
                </a:lnTo>
                <a:lnTo>
                  <a:pt x="367802" y="798708"/>
                </a:lnTo>
                <a:lnTo>
                  <a:pt x="400663" y="800034"/>
                </a:lnTo>
                <a:lnTo>
                  <a:pt x="433523" y="798708"/>
                </a:lnTo>
                <a:lnTo>
                  <a:pt x="496947" y="788408"/>
                </a:lnTo>
                <a:lnTo>
                  <a:pt x="556619" y="768598"/>
                </a:lnTo>
                <a:lnTo>
                  <a:pt x="611715" y="740102"/>
                </a:lnTo>
                <a:lnTo>
                  <a:pt x="661410" y="703742"/>
                </a:lnTo>
                <a:lnTo>
                  <a:pt x="704879" y="660343"/>
                </a:lnTo>
                <a:lnTo>
                  <a:pt x="741297" y="610728"/>
                </a:lnTo>
                <a:lnTo>
                  <a:pt x="769840" y="555721"/>
                </a:lnTo>
                <a:lnTo>
                  <a:pt x="789682" y="496145"/>
                </a:lnTo>
                <a:lnTo>
                  <a:pt x="799998" y="432824"/>
                </a:lnTo>
                <a:lnTo>
                  <a:pt x="801326" y="400017"/>
                </a:lnTo>
                <a:lnTo>
                  <a:pt x="799998" y="367209"/>
                </a:lnTo>
                <a:lnTo>
                  <a:pt x="789682" y="303888"/>
                </a:lnTo>
                <a:lnTo>
                  <a:pt x="769840" y="244312"/>
                </a:lnTo>
                <a:lnTo>
                  <a:pt x="741297" y="189305"/>
                </a:lnTo>
                <a:lnTo>
                  <a:pt x="704879" y="139690"/>
                </a:lnTo>
                <a:lnTo>
                  <a:pt x="661410" y="96291"/>
                </a:lnTo>
                <a:lnTo>
                  <a:pt x="611715" y="59932"/>
                </a:lnTo>
                <a:lnTo>
                  <a:pt x="556619" y="31435"/>
                </a:lnTo>
                <a:lnTo>
                  <a:pt x="496947" y="11625"/>
                </a:lnTo>
                <a:lnTo>
                  <a:pt x="433523" y="1326"/>
                </a:lnTo>
                <a:lnTo>
                  <a:pt x="400663" y="0"/>
                </a:lnTo>
                <a:close/>
              </a:path>
            </a:pathLst>
          </a:custGeom>
          <a:solidFill>
            <a:srgbClr val="88C6E5"/>
          </a:solidFill>
        </p:spPr>
        <p:txBody>
          <a:bodyPr wrap="square" lIns="0" tIns="0" rIns="0" bIns="0" rtlCol="0">
            <a:spAutoFit/>
          </a:bodyPr>
          <a:lstStyle/>
          <a:p>
            <a:endParaRPr/>
          </a:p>
        </p:txBody>
      </p:sp>
      <p:sp>
        <p:nvSpPr>
          <p:cNvPr id="21" name="object 21"/>
          <p:cNvSpPr/>
          <p:nvPr/>
        </p:nvSpPr>
        <p:spPr>
          <a:xfrm>
            <a:off x="4268436" y="7940118"/>
            <a:ext cx="801327" cy="800033"/>
          </a:xfrm>
          <a:custGeom>
            <a:avLst/>
            <a:gdLst/>
            <a:ahLst/>
            <a:cxnLst/>
            <a:rect l="l" t="t" r="r" b="b"/>
            <a:pathLst>
              <a:path w="801327" h="800033">
                <a:moveTo>
                  <a:pt x="400663" y="800033"/>
                </a:moveTo>
                <a:lnTo>
                  <a:pt x="465653" y="794797"/>
                </a:lnTo>
                <a:lnTo>
                  <a:pt x="527304" y="779640"/>
                </a:lnTo>
                <a:lnTo>
                  <a:pt x="584791" y="755384"/>
                </a:lnTo>
                <a:lnTo>
                  <a:pt x="637290" y="722853"/>
                </a:lnTo>
                <a:lnTo>
                  <a:pt x="683975" y="682871"/>
                </a:lnTo>
                <a:lnTo>
                  <a:pt x="724022" y="636261"/>
                </a:lnTo>
                <a:lnTo>
                  <a:pt x="756605" y="583847"/>
                </a:lnTo>
                <a:lnTo>
                  <a:pt x="780901" y="526452"/>
                </a:lnTo>
                <a:lnTo>
                  <a:pt x="796083" y="464901"/>
                </a:lnTo>
                <a:lnTo>
                  <a:pt x="801327" y="400016"/>
                </a:lnTo>
                <a:lnTo>
                  <a:pt x="799999" y="367208"/>
                </a:lnTo>
                <a:lnTo>
                  <a:pt x="789682" y="303887"/>
                </a:lnTo>
                <a:lnTo>
                  <a:pt x="769841" y="244312"/>
                </a:lnTo>
                <a:lnTo>
                  <a:pt x="741298" y="189304"/>
                </a:lnTo>
                <a:lnTo>
                  <a:pt x="704880" y="139690"/>
                </a:lnTo>
                <a:lnTo>
                  <a:pt x="661411" y="96291"/>
                </a:lnTo>
                <a:lnTo>
                  <a:pt x="611716" y="59931"/>
                </a:lnTo>
                <a:lnTo>
                  <a:pt x="556619" y="31435"/>
                </a:lnTo>
                <a:lnTo>
                  <a:pt x="496947" y="11625"/>
                </a:lnTo>
                <a:lnTo>
                  <a:pt x="433524" y="1326"/>
                </a:lnTo>
                <a:lnTo>
                  <a:pt x="400663" y="0"/>
                </a:lnTo>
                <a:lnTo>
                  <a:pt x="367802" y="1326"/>
                </a:lnTo>
                <a:lnTo>
                  <a:pt x="304379" y="11625"/>
                </a:lnTo>
                <a:lnTo>
                  <a:pt x="244707" y="31435"/>
                </a:lnTo>
                <a:lnTo>
                  <a:pt x="189611" y="59931"/>
                </a:lnTo>
                <a:lnTo>
                  <a:pt x="139916" y="96291"/>
                </a:lnTo>
                <a:lnTo>
                  <a:pt x="96446" y="139690"/>
                </a:lnTo>
                <a:lnTo>
                  <a:pt x="60028" y="189304"/>
                </a:lnTo>
                <a:lnTo>
                  <a:pt x="31486" y="244312"/>
                </a:lnTo>
                <a:lnTo>
                  <a:pt x="11644" y="303887"/>
                </a:lnTo>
                <a:lnTo>
                  <a:pt x="1328" y="367208"/>
                </a:lnTo>
                <a:lnTo>
                  <a:pt x="0" y="400016"/>
                </a:lnTo>
                <a:lnTo>
                  <a:pt x="1328" y="432824"/>
                </a:lnTo>
                <a:lnTo>
                  <a:pt x="11644" y="496145"/>
                </a:lnTo>
                <a:lnTo>
                  <a:pt x="31486" y="555721"/>
                </a:lnTo>
                <a:lnTo>
                  <a:pt x="60028" y="610728"/>
                </a:lnTo>
                <a:lnTo>
                  <a:pt x="96446" y="660343"/>
                </a:lnTo>
                <a:lnTo>
                  <a:pt x="139916" y="703742"/>
                </a:lnTo>
                <a:lnTo>
                  <a:pt x="189611" y="740101"/>
                </a:lnTo>
                <a:lnTo>
                  <a:pt x="244707" y="768597"/>
                </a:lnTo>
                <a:lnTo>
                  <a:pt x="304379" y="788407"/>
                </a:lnTo>
                <a:lnTo>
                  <a:pt x="367802" y="798707"/>
                </a:lnTo>
                <a:lnTo>
                  <a:pt x="400663" y="800033"/>
                </a:lnTo>
                <a:close/>
              </a:path>
            </a:pathLst>
          </a:custGeom>
          <a:ln w="17669">
            <a:solidFill>
              <a:srgbClr val="3E596D"/>
            </a:solidFill>
          </a:ln>
        </p:spPr>
        <p:txBody>
          <a:bodyPr wrap="square" lIns="0" tIns="0" rIns="0" bIns="0" rtlCol="0">
            <a:spAutoFit/>
          </a:bodyPr>
          <a:lstStyle/>
          <a:p>
            <a:endParaRPr/>
          </a:p>
        </p:txBody>
      </p:sp>
      <p:sp>
        <p:nvSpPr>
          <p:cNvPr id="22" name="object 22"/>
          <p:cNvSpPr/>
          <p:nvPr/>
        </p:nvSpPr>
        <p:spPr>
          <a:xfrm>
            <a:off x="4542348" y="8134701"/>
            <a:ext cx="267994" cy="347080"/>
          </a:xfrm>
          <a:custGeom>
            <a:avLst/>
            <a:gdLst/>
            <a:ahLst/>
            <a:cxnLst/>
            <a:rect l="l" t="t" r="r" b="b"/>
            <a:pathLst>
              <a:path w="267994" h="347080">
                <a:moveTo>
                  <a:pt x="82958" y="0"/>
                </a:moveTo>
                <a:lnTo>
                  <a:pt x="0" y="309108"/>
                </a:lnTo>
                <a:lnTo>
                  <a:pt x="139193" y="345987"/>
                </a:lnTo>
                <a:lnTo>
                  <a:pt x="150328" y="347080"/>
                </a:lnTo>
                <a:lnTo>
                  <a:pt x="162895" y="346451"/>
                </a:lnTo>
                <a:lnTo>
                  <a:pt x="200810" y="332616"/>
                </a:lnTo>
                <a:lnTo>
                  <a:pt x="221840" y="310610"/>
                </a:lnTo>
                <a:lnTo>
                  <a:pt x="149399" y="310610"/>
                </a:lnTo>
                <a:lnTo>
                  <a:pt x="135956" y="308360"/>
                </a:lnTo>
                <a:lnTo>
                  <a:pt x="45426" y="284142"/>
                </a:lnTo>
                <a:lnTo>
                  <a:pt x="74124" y="177216"/>
                </a:lnTo>
                <a:lnTo>
                  <a:pt x="232647" y="177216"/>
                </a:lnTo>
                <a:lnTo>
                  <a:pt x="237054" y="174229"/>
                </a:lnTo>
                <a:lnTo>
                  <a:pt x="246075" y="165898"/>
                </a:lnTo>
                <a:lnTo>
                  <a:pt x="183872" y="165898"/>
                </a:lnTo>
                <a:lnTo>
                  <a:pt x="170719" y="165047"/>
                </a:lnTo>
                <a:lnTo>
                  <a:pt x="155684" y="161915"/>
                </a:lnTo>
                <a:lnTo>
                  <a:pt x="83419" y="142583"/>
                </a:lnTo>
                <a:lnTo>
                  <a:pt x="109799" y="44286"/>
                </a:lnTo>
                <a:lnTo>
                  <a:pt x="233539" y="44286"/>
                </a:lnTo>
                <a:lnTo>
                  <a:pt x="232112" y="43489"/>
                </a:lnTo>
                <a:lnTo>
                  <a:pt x="193557" y="29655"/>
                </a:lnTo>
                <a:lnTo>
                  <a:pt x="187305" y="27914"/>
                </a:lnTo>
                <a:lnTo>
                  <a:pt x="82958" y="0"/>
                </a:lnTo>
                <a:close/>
              </a:path>
              <a:path w="267994" h="347080">
                <a:moveTo>
                  <a:pt x="232647" y="177216"/>
                </a:moveTo>
                <a:lnTo>
                  <a:pt x="74124" y="177216"/>
                </a:lnTo>
                <a:lnTo>
                  <a:pt x="164268" y="201331"/>
                </a:lnTo>
                <a:lnTo>
                  <a:pt x="171416" y="204071"/>
                </a:lnTo>
                <a:lnTo>
                  <a:pt x="202069" y="232619"/>
                </a:lnTo>
                <a:lnTo>
                  <a:pt x="204255" y="248554"/>
                </a:lnTo>
                <a:lnTo>
                  <a:pt x="202706" y="260156"/>
                </a:lnTo>
                <a:lnTo>
                  <a:pt x="183920" y="297909"/>
                </a:lnTo>
                <a:lnTo>
                  <a:pt x="149399" y="310610"/>
                </a:lnTo>
                <a:lnTo>
                  <a:pt x="221840" y="310610"/>
                </a:lnTo>
                <a:lnTo>
                  <a:pt x="239942" y="266628"/>
                </a:lnTo>
                <a:lnTo>
                  <a:pt x="240961" y="255209"/>
                </a:lnTo>
                <a:lnTo>
                  <a:pt x="240327" y="243315"/>
                </a:lnTo>
                <a:lnTo>
                  <a:pt x="226334" y="205757"/>
                </a:lnTo>
                <a:lnTo>
                  <a:pt x="205830" y="189230"/>
                </a:lnTo>
                <a:lnTo>
                  <a:pt x="215672" y="186120"/>
                </a:lnTo>
                <a:lnTo>
                  <a:pt x="226253" y="181549"/>
                </a:lnTo>
                <a:lnTo>
                  <a:pt x="232647" y="177216"/>
                </a:lnTo>
                <a:close/>
              </a:path>
              <a:path w="267994" h="347080">
                <a:moveTo>
                  <a:pt x="233539" y="44286"/>
                </a:moveTo>
                <a:lnTo>
                  <a:pt x="109799" y="44286"/>
                </a:lnTo>
                <a:lnTo>
                  <a:pt x="189929" y="65722"/>
                </a:lnTo>
                <a:lnTo>
                  <a:pt x="197200" y="68233"/>
                </a:lnTo>
                <a:lnTo>
                  <a:pt x="226424" y="92958"/>
                </a:lnTo>
                <a:lnTo>
                  <a:pt x="229665" y="108855"/>
                </a:lnTo>
                <a:lnTo>
                  <a:pt x="228022" y="120471"/>
                </a:lnTo>
                <a:lnTo>
                  <a:pt x="208196" y="156940"/>
                </a:lnTo>
                <a:lnTo>
                  <a:pt x="183872" y="165898"/>
                </a:lnTo>
                <a:lnTo>
                  <a:pt x="246075" y="165898"/>
                </a:lnTo>
                <a:lnTo>
                  <a:pt x="265420" y="128159"/>
                </a:lnTo>
                <a:lnTo>
                  <a:pt x="267994" y="105601"/>
                </a:lnTo>
                <a:lnTo>
                  <a:pt x="266585" y="92945"/>
                </a:lnTo>
                <a:lnTo>
                  <a:pt x="250332" y="56853"/>
                </a:lnTo>
                <a:lnTo>
                  <a:pt x="242744" y="49426"/>
                </a:lnTo>
                <a:lnTo>
                  <a:pt x="233539" y="44286"/>
                </a:lnTo>
                <a:close/>
              </a:path>
            </a:pathLst>
          </a:custGeom>
          <a:solidFill>
            <a:srgbClr val="3E596D"/>
          </a:solidFill>
        </p:spPr>
        <p:txBody>
          <a:bodyPr wrap="square" lIns="0" tIns="0" rIns="0" bIns="0" rtlCol="0">
            <a:spAutoFit/>
          </a:bodyPr>
          <a:lstStyle/>
          <a:p>
            <a:endParaRPr/>
          </a:p>
        </p:txBody>
      </p:sp>
      <p:sp>
        <p:nvSpPr>
          <p:cNvPr id="23" name="object 23"/>
          <p:cNvSpPr/>
          <p:nvPr/>
        </p:nvSpPr>
        <p:spPr>
          <a:xfrm>
            <a:off x="4735040" y="8126233"/>
            <a:ext cx="36458" cy="57573"/>
          </a:xfrm>
          <a:custGeom>
            <a:avLst/>
            <a:gdLst/>
            <a:ahLst/>
            <a:cxnLst/>
            <a:rect l="l" t="t" r="r" b="b"/>
            <a:pathLst>
              <a:path w="36458" h="57573">
                <a:moveTo>
                  <a:pt x="13826" y="0"/>
                </a:moveTo>
                <a:lnTo>
                  <a:pt x="0" y="51517"/>
                </a:lnTo>
                <a:lnTo>
                  <a:pt x="22631" y="57573"/>
                </a:lnTo>
                <a:lnTo>
                  <a:pt x="36458" y="6054"/>
                </a:lnTo>
                <a:lnTo>
                  <a:pt x="13826" y="0"/>
                </a:lnTo>
                <a:close/>
              </a:path>
            </a:pathLst>
          </a:custGeom>
          <a:solidFill>
            <a:srgbClr val="3E596D"/>
          </a:solidFill>
        </p:spPr>
        <p:txBody>
          <a:bodyPr wrap="square" lIns="0" tIns="0" rIns="0" bIns="0" rtlCol="0">
            <a:spAutoFit/>
          </a:bodyPr>
          <a:lstStyle/>
          <a:p>
            <a:endParaRPr/>
          </a:p>
        </p:txBody>
      </p:sp>
      <p:sp>
        <p:nvSpPr>
          <p:cNvPr id="24" name="object 24"/>
          <p:cNvSpPr/>
          <p:nvPr/>
        </p:nvSpPr>
        <p:spPr>
          <a:xfrm>
            <a:off x="4667143" y="8108070"/>
            <a:ext cx="36458" cy="57572"/>
          </a:xfrm>
          <a:custGeom>
            <a:avLst/>
            <a:gdLst/>
            <a:ahLst/>
            <a:cxnLst/>
            <a:rect l="l" t="t" r="r" b="b"/>
            <a:pathLst>
              <a:path w="36458" h="57572">
                <a:moveTo>
                  <a:pt x="13825" y="0"/>
                </a:moveTo>
                <a:lnTo>
                  <a:pt x="0" y="51516"/>
                </a:lnTo>
                <a:lnTo>
                  <a:pt x="22631" y="57572"/>
                </a:lnTo>
                <a:lnTo>
                  <a:pt x="36458" y="6054"/>
                </a:lnTo>
                <a:lnTo>
                  <a:pt x="13825" y="0"/>
                </a:lnTo>
                <a:close/>
              </a:path>
            </a:pathLst>
          </a:custGeom>
          <a:solidFill>
            <a:srgbClr val="3E596D"/>
          </a:solidFill>
        </p:spPr>
        <p:txBody>
          <a:bodyPr wrap="square" lIns="0" tIns="0" rIns="0" bIns="0" rtlCol="0">
            <a:spAutoFit/>
          </a:bodyPr>
          <a:lstStyle/>
          <a:p>
            <a:endParaRPr/>
          </a:p>
        </p:txBody>
      </p:sp>
      <p:sp>
        <p:nvSpPr>
          <p:cNvPr id="25" name="object 25"/>
          <p:cNvSpPr/>
          <p:nvPr/>
        </p:nvSpPr>
        <p:spPr>
          <a:xfrm>
            <a:off x="4645374" y="8461101"/>
            <a:ext cx="36251" cy="56799"/>
          </a:xfrm>
          <a:custGeom>
            <a:avLst/>
            <a:gdLst/>
            <a:ahLst/>
            <a:cxnLst/>
            <a:rect l="l" t="t" r="r" b="b"/>
            <a:pathLst>
              <a:path w="36251" h="56799">
                <a:moveTo>
                  <a:pt x="13619" y="0"/>
                </a:moveTo>
                <a:lnTo>
                  <a:pt x="0" y="50745"/>
                </a:lnTo>
                <a:lnTo>
                  <a:pt x="22631" y="56799"/>
                </a:lnTo>
                <a:lnTo>
                  <a:pt x="36251" y="6054"/>
                </a:lnTo>
                <a:lnTo>
                  <a:pt x="13619" y="0"/>
                </a:lnTo>
                <a:close/>
              </a:path>
            </a:pathLst>
          </a:custGeom>
          <a:solidFill>
            <a:srgbClr val="3E596D"/>
          </a:solidFill>
        </p:spPr>
        <p:txBody>
          <a:bodyPr wrap="square" lIns="0" tIns="0" rIns="0" bIns="0" rtlCol="0">
            <a:spAutoFit/>
          </a:bodyPr>
          <a:lstStyle/>
          <a:p>
            <a:endParaRPr/>
          </a:p>
        </p:txBody>
      </p:sp>
      <p:sp>
        <p:nvSpPr>
          <p:cNvPr id="26" name="object 26"/>
          <p:cNvSpPr/>
          <p:nvPr/>
        </p:nvSpPr>
        <p:spPr>
          <a:xfrm>
            <a:off x="4577478" y="8442937"/>
            <a:ext cx="36251" cy="56800"/>
          </a:xfrm>
          <a:custGeom>
            <a:avLst/>
            <a:gdLst/>
            <a:ahLst/>
            <a:cxnLst/>
            <a:rect l="l" t="t" r="r" b="b"/>
            <a:pathLst>
              <a:path w="36251" h="56800">
                <a:moveTo>
                  <a:pt x="13618" y="0"/>
                </a:moveTo>
                <a:lnTo>
                  <a:pt x="0" y="50745"/>
                </a:lnTo>
                <a:lnTo>
                  <a:pt x="22631" y="56800"/>
                </a:lnTo>
                <a:lnTo>
                  <a:pt x="36251" y="6054"/>
                </a:lnTo>
                <a:lnTo>
                  <a:pt x="13618" y="0"/>
                </a:lnTo>
                <a:close/>
              </a:path>
            </a:pathLst>
          </a:custGeom>
          <a:solidFill>
            <a:srgbClr val="3E596D"/>
          </a:solidFill>
        </p:spPr>
        <p:txBody>
          <a:bodyPr wrap="square" lIns="0" tIns="0" rIns="0" bIns="0" rtlCol="0">
            <a:spAutoFit/>
          </a:bodyPr>
          <a:lstStyle/>
          <a:p>
            <a:endParaRPr/>
          </a:p>
        </p:txBody>
      </p:sp>
      <p:sp>
        <p:nvSpPr>
          <p:cNvPr id="27" name="object 27"/>
          <p:cNvSpPr/>
          <p:nvPr/>
        </p:nvSpPr>
        <p:spPr>
          <a:xfrm>
            <a:off x="5314613" y="7780256"/>
            <a:ext cx="0" cy="1077700"/>
          </a:xfrm>
          <a:custGeom>
            <a:avLst/>
            <a:gdLst/>
            <a:ahLst/>
            <a:cxnLst/>
            <a:rect l="l" t="t" r="r" b="b"/>
            <a:pathLst>
              <a:path h="1077700">
                <a:moveTo>
                  <a:pt x="0" y="0"/>
                </a:moveTo>
                <a:lnTo>
                  <a:pt x="0" y="1077700"/>
                </a:lnTo>
              </a:path>
            </a:pathLst>
          </a:custGeom>
          <a:ln w="17683">
            <a:solidFill>
              <a:srgbClr val="3E596D"/>
            </a:solidFill>
          </a:ln>
        </p:spPr>
        <p:txBody>
          <a:bodyPr wrap="square" lIns="0" tIns="0" rIns="0" bIns="0" rtlCol="0">
            <a:spAutoFit/>
          </a:bodyPr>
          <a:lstStyle/>
          <a:p>
            <a:endParaRPr/>
          </a:p>
        </p:txBody>
      </p:sp>
      <p:sp>
        <p:nvSpPr>
          <p:cNvPr id="28" name="object 28"/>
          <p:cNvSpPr/>
          <p:nvPr/>
        </p:nvSpPr>
        <p:spPr>
          <a:xfrm>
            <a:off x="5203318" y="7780256"/>
            <a:ext cx="0" cy="1077700"/>
          </a:xfrm>
          <a:custGeom>
            <a:avLst/>
            <a:gdLst/>
            <a:ahLst/>
            <a:cxnLst/>
            <a:rect l="l" t="t" r="r" b="b"/>
            <a:pathLst>
              <a:path h="1077700">
                <a:moveTo>
                  <a:pt x="0" y="0"/>
                </a:moveTo>
                <a:lnTo>
                  <a:pt x="0" y="1077700"/>
                </a:lnTo>
              </a:path>
            </a:pathLst>
          </a:custGeom>
          <a:ln w="35367">
            <a:solidFill>
              <a:srgbClr val="3E596D"/>
            </a:solidFill>
          </a:ln>
        </p:spPr>
        <p:txBody>
          <a:bodyPr wrap="square" lIns="0" tIns="0" rIns="0" bIns="0" rtlCol="0">
            <a:spAutoFit/>
          </a:bodyPr>
          <a:lstStyle/>
          <a:p>
            <a:endParaRPr/>
          </a:p>
        </p:txBody>
      </p:sp>
      <p:sp>
        <p:nvSpPr>
          <p:cNvPr id="29" name="object 29"/>
          <p:cNvSpPr/>
          <p:nvPr/>
        </p:nvSpPr>
        <p:spPr>
          <a:xfrm>
            <a:off x="4847172" y="8073457"/>
            <a:ext cx="133545" cy="177324"/>
          </a:xfrm>
          <a:custGeom>
            <a:avLst/>
            <a:gdLst/>
            <a:ahLst/>
            <a:cxnLst/>
            <a:rect l="l" t="t" r="r" b="b"/>
            <a:pathLst>
              <a:path w="133545" h="177324">
                <a:moveTo>
                  <a:pt x="0" y="0"/>
                </a:moveTo>
                <a:lnTo>
                  <a:pt x="36183" y="18562"/>
                </a:lnTo>
                <a:lnTo>
                  <a:pt x="75483" y="50523"/>
                </a:lnTo>
                <a:lnTo>
                  <a:pt x="101075" y="85351"/>
                </a:lnTo>
                <a:lnTo>
                  <a:pt x="118946" y="120949"/>
                </a:lnTo>
                <a:lnTo>
                  <a:pt x="131225" y="159939"/>
                </a:lnTo>
                <a:lnTo>
                  <a:pt x="133359" y="174229"/>
                </a:lnTo>
                <a:lnTo>
                  <a:pt x="133545" y="177324"/>
                </a:lnTo>
              </a:path>
            </a:pathLst>
          </a:custGeom>
          <a:ln w="17673">
            <a:solidFill>
              <a:srgbClr val="FFFFFF"/>
            </a:solidFill>
          </a:ln>
        </p:spPr>
        <p:txBody>
          <a:bodyPr wrap="square" lIns="0" tIns="0" rIns="0" bIns="0" rtlCol="0">
            <a:spAutoFit/>
          </a:bodyPr>
          <a:lstStyle/>
          <a:p>
            <a:endParaRPr/>
          </a:p>
        </p:txBody>
      </p:sp>
      <p:sp>
        <p:nvSpPr>
          <p:cNvPr id="30" name="object 30"/>
          <p:cNvSpPr txBox="1"/>
          <p:nvPr/>
        </p:nvSpPr>
        <p:spPr>
          <a:xfrm>
            <a:off x="4123299" y="9207559"/>
            <a:ext cx="1282065" cy="299720"/>
          </a:xfrm>
          <a:prstGeom prst="rect">
            <a:avLst/>
          </a:prstGeom>
        </p:spPr>
        <p:txBody>
          <a:bodyPr vert="horz" wrap="square" lIns="0" tIns="0" rIns="0" bIns="0" rtlCol="0">
            <a:spAutoFit/>
          </a:bodyPr>
          <a:lstStyle/>
          <a:p>
            <a:pPr marL="12700">
              <a:lnSpc>
                <a:spcPct val="100000"/>
              </a:lnSpc>
            </a:pPr>
            <a:r>
              <a:rPr sz="1950" b="1" spc="-315" dirty="0">
                <a:solidFill>
                  <a:srgbClr val="55719E"/>
                </a:solidFill>
                <a:latin typeface="Microsoft JhengHei UI" panose="020B0604030504040204" charset="-120"/>
                <a:cs typeface="Microsoft JhengHei UI" panose="020B0604030504040204" charset="-120"/>
              </a:rPr>
              <a:t>⽐特币存储</a:t>
            </a:r>
            <a:endParaRPr sz="1950">
              <a:latin typeface="Microsoft JhengHei UI" panose="020B0604030504040204" charset="-120"/>
              <a:cs typeface="Microsoft JhengHei UI" panose="020B0604030504040204" charset="-120"/>
            </a:endParaRPr>
          </a:p>
        </p:txBody>
      </p:sp>
      <p:sp>
        <p:nvSpPr>
          <p:cNvPr id="31" name="object 31"/>
          <p:cNvSpPr/>
          <p:nvPr/>
        </p:nvSpPr>
        <p:spPr>
          <a:xfrm>
            <a:off x="5497214" y="3569524"/>
            <a:ext cx="3592560" cy="839765"/>
          </a:xfrm>
          <a:custGeom>
            <a:avLst/>
            <a:gdLst/>
            <a:ahLst/>
            <a:cxnLst/>
            <a:rect l="l" t="t" r="r" b="b"/>
            <a:pathLst>
              <a:path w="3592560" h="839765">
                <a:moveTo>
                  <a:pt x="0" y="839765"/>
                </a:moveTo>
                <a:lnTo>
                  <a:pt x="1470112" y="839765"/>
                </a:lnTo>
                <a:lnTo>
                  <a:pt x="1470112" y="0"/>
                </a:lnTo>
                <a:lnTo>
                  <a:pt x="3592560" y="0"/>
                </a:lnTo>
              </a:path>
            </a:pathLst>
          </a:custGeom>
          <a:ln w="31412">
            <a:solidFill>
              <a:srgbClr val="44586B"/>
            </a:solidFill>
          </a:ln>
        </p:spPr>
        <p:txBody>
          <a:bodyPr wrap="square" lIns="0" tIns="0" rIns="0" bIns="0" rtlCol="0">
            <a:spAutoFit/>
          </a:bodyPr>
          <a:lstStyle/>
          <a:p>
            <a:endParaRPr/>
          </a:p>
        </p:txBody>
      </p:sp>
      <p:sp>
        <p:nvSpPr>
          <p:cNvPr id="32" name="object 32"/>
          <p:cNvSpPr/>
          <p:nvPr/>
        </p:nvSpPr>
        <p:spPr>
          <a:xfrm>
            <a:off x="9106343" y="3156271"/>
            <a:ext cx="2193044" cy="826908"/>
          </a:xfrm>
          <a:custGeom>
            <a:avLst/>
            <a:gdLst/>
            <a:ahLst/>
            <a:cxnLst/>
            <a:rect l="l" t="t" r="r" b="b"/>
            <a:pathLst>
              <a:path w="2193044" h="826908">
                <a:moveTo>
                  <a:pt x="413454" y="0"/>
                </a:moveTo>
                <a:lnTo>
                  <a:pt x="1779590" y="0"/>
                </a:lnTo>
                <a:lnTo>
                  <a:pt x="1813500" y="1370"/>
                </a:lnTo>
                <a:lnTo>
                  <a:pt x="1846655" y="5411"/>
                </a:lnTo>
                <a:lnTo>
                  <a:pt x="1910274" y="21078"/>
                </a:lnTo>
                <a:lnTo>
                  <a:pt x="1969596" y="46149"/>
                </a:lnTo>
                <a:lnTo>
                  <a:pt x="2023770" y="79772"/>
                </a:lnTo>
                <a:lnTo>
                  <a:pt x="2071946" y="121097"/>
                </a:lnTo>
                <a:lnTo>
                  <a:pt x="2113271" y="169273"/>
                </a:lnTo>
                <a:lnTo>
                  <a:pt x="2146895" y="223448"/>
                </a:lnTo>
                <a:lnTo>
                  <a:pt x="2171966" y="282770"/>
                </a:lnTo>
                <a:lnTo>
                  <a:pt x="2187632" y="346389"/>
                </a:lnTo>
                <a:lnTo>
                  <a:pt x="2193044" y="413454"/>
                </a:lnTo>
                <a:lnTo>
                  <a:pt x="2191673" y="447363"/>
                </a:lnTo>
                <a:lnTo>
                  <a:pt x="2187632" y="480518"/>
                </a:lnTo>
                <a:lnTo>
                  <a:pt x="2171966" y="544137"/>
                </a:lnTo>
                <a:lnTo>
                  <a:pt x="2146895" y="603460"/>
                </a:lnTo>
                <a:lnTo>
                  <a:pt x="2113271" y="657634"/>
                </a:lnTo>
                <a:lnTo>
                  <a:pt x="2071946" y="705810"/>
                </a:lnTo>
                <a:lnTo>
                  <a:pt x="2023770" y="747135"/>
                </a:lnTo>
                <a:lnTo>
                  <a:pt x="1969596" y="780759"/>
                </a:lnTo>
                <a:lnTo>
                  <a:pt x="1910274" y="805830"/>
                </a:lnTo>
                <a:lnTo>
                  <a:pt x="1846655" y="821497"/>
                </a:lnTo>
                <a:lnTo>
                  <a:pt x="1779590" y="826908"/>
                </a:lnTo>
                <a:lnTo>
                  <a:pt x="413454" y="826908"/>
                </a:lnTo>
                <a:lnTo>
                  <a:pt x="379544" y="825537"/>
                </a:lnTo>
                <a:lnTo>
                  <a:pt x="346389" y="821497"/>
                </a:lnTo>
                <a:lnTo>
                  <a:pt x="282770" y="805830"/>
                </a:lnTo>
                <a:lnTo>
                  <a:pt x="223448" y="780759"/>
                </a:lnTo>
                <a:lnTo>
                  <a:pt x="169273" y="747135"/>
                </a:lnTo>
                <a:lnTo>
                  <a:pt x="121097" y="705810"/>
                </a:lnTo>
                <a:lnTo>
                  <a:pt x="79772" y="657634"/>
                </a:lnTo>
                <a:lnTo>
                  <a:pt x="46149" y="603460"/>
                </a:lnTo>
                <a:lnTo>
                  <a:pt x="21078" y="544137"/>
                </a:lnTo>
                <a:lnTo>
                  <a:pt x="5411" y="480518"/>
                </a:lnTo>
                <a:lnTo>
                  <a:pt x="0" y="413454"/>
                </a:lnTo>
                <a:lnTo>
                  <a:pt x="1370" y="379544"/>
                </a:lnTo>
                <a:lnTo>
                  <a:pt x="5411" y="346389"/>
                </a:lnTo>
                <a:lnTo>
                  <a:pt x="21078" y="282770"/>
                </a:lnTo>
                <a:lnTo>
                  <a:pt x="46149" y="223448"/>
                </a:lnTo>
                <a:lnTo>
                  <a:pt x="79772" y="169273"/>
                </a:lnTo>
                <a:lnTo>
                  <a:pt x="121097" y="121097"/>
                </a:lnTo>
                <a:lnTo>
                  <a:pt x="169273" y="79772"/>
                </a:lnTo>
                <a:lnTo>
                  <a:pt x="223448" y="46149"/>
                </a:lnTo>
                <a:lnTo>
                  <a:pt x="282770" y="21078"/>
                </a:lnTo>
                <a:lnTo>
                  <a:pt x="346389" y="5411"/>
                </a:lnTo>
                <a:lnTo>
                  <a:pt x="413454" y="0"/>
                </a:lnTo>
                <a:close/>
              </a:path>
            </a:pathLst>
          </a:custGeom>
          <a:ln w="31412">
            <a:solidFill>
              <a:srgbClr val="44586B"/>
            </a:solidFill>
          </a:ln>
        </p:spPr>
        <p:txBody>
          <a:bodyPr wrap="square" lIns="0" tIns="0" rIns="0" bIns="0" rtlCol="0">
            <a:spAutoFit/>
          </a:bodyPr>
          <a:lstStyle/>
          <a:p>
            <a:endParaRPr/>
          </a:p>
        </p:txBody>
      </p:sp>
      <p:sp>
        <p:nvSpPr>
          <p:cNvPr id="33" name="object 33"/>
          <p:cNvSpPr/>
          <p:nvPr/>
        </p:nvSpPr>
        <p:spPr>
          <a:xfrm>
            <a:off x="5497214" y="4409289"/>
            <a:ext cx="3592560" cy="875366"/>
          </a:xfrm>
          <a:custGeom>
            <a:avLst/>
            <a:gdLst/>
            <a:ahLst/>
            <a:cxnLst/>
            <a:rect l="l" t="t" r="r" b="b"/>
            <a:pathLst>
              <a:path w="3592560" h="875366">
                <a:moveTo>
                  <a:pt x="0" y="0"/>
                </a:moveTo>
                <a:lnTo>
                  <a:pt x="1469065" y="0"/>
                </a:lnTo>
                <a:lnTo>
                  <a:pt x="1469065" y="875366"/>
                </a:lnTo>
                <a:lnTo>
                  <a:pt x="3592560" y="875366"/>
                </a:lnTo>
              </a:path>
            </a:pathLst>
          </a:custGeom>
          <a:ln w="31412">
            <a:solidFill>
              <a:srgbClr val="3E586D"/>
            </a:solidFill>
          </a:ln>
        </p:spPr>
        <p:txBody>
          <a:bodyPr wrap="square" lIns="0" tIns="0" rIns="0" bIns="0" rtlCol="0">
            <a:spAutoFit/>
          </a:bodyPr>
          <a:lstStyle/>
          <a:p>
            <a:endParaRPr/>
          </a:p>
        </p:txBody>
      </p:sp>
      <p:sp>
        <p:nvSpPr>
          <p:cNvPr id="34" name="object 34"/>
          <p:cNvSpPr/>
          <p:nvPr/>
        </p:nvSpPr>
        <p:spPr>
          <a:xfrm>
            <a:off x="9106343" y="4871352"/>
            <a:ext cx="2193044" cy="826908"/>
          </a:xfrm>
          <a:custGeom>
            <a:avLst/>
            <a:gdLst/>
            <a:ahLst/>
            <a:cxnLst/>
            <a:rect l="l" t="t" r="r" b="b"/>
            <a:pathLst>
              <a:path w="2193044" h="826908">
                <a:moveTo>
                  <a:pt x="413454" y="0"/>
                </a:moveTo>
                <a:lnTo>
                  <a:pt x="1779590" y="0"/>
                </a:lnTo>
                <a:lnTo>
                  <a:pt x="1813500" y="1370"/>
                </a:lnTo>
                <a:lnTo>
                  <a:pt x="1846655" y="5411"/>
                </a:lnTo>
                <a:lnTo>
                  <a:pt x="1910274" y="21078"/>
                </a:lnTo>
                <a:lnTo>
                  <a:pt x="1969596" y="46149"/>
                </a:lnTo>
                <a:lnTo>
                  <a:pt x="2023770" y="79772"/>
                </a:lnTo>
                <a:lnTo>
                  <a:pt x="2071946" y="121097"/>
                </a:lnTo>
                <a:lnTo>
                  <a:pt x="2113271" y="169273"/>
                </a:lnTo>
                <a:lnTo>
                  <a:pt x="2146895" y="223448"/>
                </a:lnTo>
                <a:lnTo>
                  <a:pt x="2171966" y="282770"/>
                </a:lnTo>
                <a:lnTo>
                  <a:pt x="2187632" y="346389"/>
                </a:lnTo>
                <a:lnTo>
                  <a:pt x="2193044" y="413454"/>
                </a:lnTo>
                <a:lnTo>
                  <a:pt x="2191673" y="447363"/>
                </a:lnTo>
                <a:lnTo>
                  <a:pt x="2187632" y="480518"/>
                </a:lnTo>
                <a:lnTo>
                  <a:pt x="2171966" y="544137"/>
                </a:lnTo>
                <a:lnTo>
                  <a:pt x="2146895" y="603460"/>
                </a:lnTo>
                <a:lnTo>
                  <a:pt x="2113271" y="657634"/>
                </a:lnTo>
                <a:lnTo>
                  <a:pt x="2071946" y="705810"/>
                </a:lnTo>
                <a:lnTo>
                  <a:pt x="2023770" y="747135"/>
                </a:lnTo>
                <a:lnTo>
                  <a:pt x="1969596" y="780759"/>
                </a:lnTo>
                <a:lnTo>
                  <a:pt x="1910274" y="805830"/>
                </a:lnTo>
                <a:lnTo>
                  <a:pt x="1846655" y="821497"/>
                </a:lnTo>
                <a:lnTo>
                  <a:pt x="1779590" y="826908"/>
                </a:lnTo>
                <a:lnTo>
                  <a:pt x="413454" y="826908"/>
                </a:lnTo>
                <a:lnTo>
                  <a:pt x="379544" y="825537"/>
                </a:lnTo>
                <a:lnTo>
                  <a:pt x="346389" y="821497"/>
                </a:lnTo>
                <a:lnTo>
                  <a:pt x="282770" y="805830"/>
                </a:lnTo>
                <a:lnTo>
                  <a:pt x="223448" y="780759"/>
                </a:lnTo>
                <a:lnTo>
                  <a:pt x="169273" y="747135"/>
                </a:lnTo>
                <a:lnTo>
                  <a:pt x="121097" y="705810"/>
                </a:lnTo>
                <a:lnTo>
                  <a:pt x="79772" y="657634"/>
                </a:lnTo>
                <a:lnTo>
                  <a:pt x="46149" y="603460"/>
                </a:lnTo>
                <a:lnTo>
                  <a:pt x="21078" y="544137"/>
                </a:lnTo>
                <a:lnTo>
                  <a:pt x="5411" y="480518"/>
                </a:lnTo>
                <a:lnTo>
                  <a:pt x="0" y="413454"/>
                </a:lnTo>
                <a:lnTo>
                  <a:pt x="1370" y="379544"/>
                </a:lnTo>
                <a:lnTo>
                  <a:pt x="5411" y="346389"/>
                </a:lnTo>
                <a:lnTo>
                  <a:pt x="21078" y="282770"/>
                </a:lnTo>
                <a:lnTo>
                  <a:pt x="46149" y="223448"/>
                </a:lnTo>
                <a:lnTo>
                  <a:pt x="79772" y="169273"/>
                </a:lnTo>
                <a:lnTo>
                  <a:pt x="121097" y="121097"/>
                </a:lnTo>
                <a:lnTo>
                  <a:pt x="169273" y="79772"/>
                </a:lnTo>
                <a:lnTo>
                  <a:pt x="223448" y="46149"/>
                </a:lnTo>
                <a:lnTo>
                  <a:pt x="282770" y="21078"/>
                </a:lnTo>
                <a:lnTo>
                  <a:pt x="346389" y="5411"/>
                </a:lnTo>
                <a:lnTo>
                  <a:pt x="413454" y="0"/>
                </a:lnTo>
                <a:close/>
              </a:path>
            </a:pathLst>
          </a:custGeom>
          <a:ln w="31412">
            <a:solidFill>
              <a:srgbClr val="44586B"/>
            </a:solidFill>
          </a:ln>
        </p:spPr>
        <p:txBody>
          <a:bodyPr wrap="square" lIns="0" tIns="0" rIns="0" bIns="0" rtlCol="0">
            <a:spAutoFit/>
          </a:bodyPr>
          <a:lstStyle/>
          <a:p>
            <a:endParaRPr/>
          </a:p>
        </p:txBody>
      </p:sp>
      <p:sp>
        <p:nvSpPr>
          <p:cNvPr id="35" name="object 35"/>
          <p:cNvSpPr txBox="1"/>
          <p:nvPr/>
        </p:nvSpPr>
        <p:spPr>
          <a:xfrm>
            <a:off x="9808990" y="3332043"/>
            <a:ext cx="779780" cy="460375"/>
          </a:xfrm>
          <a:prstGeom prst="rect">
            <a:avLst/>
          </a:prstGeom>
        </p:spPr>
        <p:txBody>
          <a:bodyPr vert="horz" wrap="square" lIns="0" tIns="0" rIns="0" bIns="0" rtlCol="0">
            <a:spAutoFit/>
          </a:bodyPr>
          <a:lstStyle/>
          <a:p>
            <a:pPr marL="12700">
              <a:lnSpc>
                <a:spcPct val="100000"/>
              </a:lnSpc>
            </a:pPr>
            <a:r>
              <a:rPr sz="2950" b="1" dirty="0">
                <a:solidFill>
                  <a:srgbClr val="3E586D"/>
                </a:solidFill>
                <a:latin typeface="Microsoft JhengHei UI" panose="020B0604030504040204" charset="-120"/>
                <a:cs typeface="Microsoft JhengHei UI" panose="020B0604030504040204" charset="-120"/>
              </a:rPr>
              <a:t>购买</a:t>
            </a:r>
            <a:endParaRPr sz="2950">
              <a:latin typeface="Microsoft JhengHei UI" panose="020B0604030504040204" charset="-120"/>
              <a:cs typeface="Microsoft JhengHei UI" panose="020B0604030504040204" charset="-120"/>
            </a:endParaRPr>
          </a:p>
        </p:txBody>
      </p:sp>
      <p:sp>
        <p:nvSpPr>
          <p:cNvPr id="36" name="object 36"/>
          <p:cNvSpPr txBox="1"/>
          <p:nvPr/>
        </p:nvSpPr>
        <p:spPr>
          <a:xfrm>
            <a:off x="9808990" y="5038797"/>
            <a:ext cx="779780" cy="460375"/>
          </a:xfrm>
          <a:prstGeom prst="rect">
            <a:avLst/>
          </a:prstGeom>
        </p:spPr>
        <p:txBody>
          <a:bodyPr vert="horz" wrap="square" lIns="0" tIns="0" rIns="0" bIns="0" rtlCol="0">
            <a:spAutoFit/>
          </a:bodyPr>
          <a:lstStyle/>
          <a:p>
            <a:pPr marL="12700">
              <a:lnSpc>
                <a:spcPct val="100000"/>
              </a:lnSpc>
            </a:pPr>
            <a:r>
              <a:rPr sz="2950" b="1" dirty="0">
                <a:solidFill>
                  <a:srgbClr val="3E586D"/>
                </a:solidFill>
                <a:latin typeface="Microsoft JhengHei UI" panose="020B0604030504040204" charset="-120"/>
                <a:cs typeface="Microsoft JhengHei UI" panose="020B0604030504040204" charset="-120"/>
              </a:rPr>
              <a:t>挖矿</a:t>
            </a:r>
            <a:endParaRPr sz="2950">
              <a:latin typeface="Microsoft JhengHei UI" panose="020B0604030504040204" charset="-120"/>
              <a:cs typeface="Microsoft JhengHei UI" panose="020B0604030504040204" charset="-120"/>
            </a:endParaRPr>
          </a:p>
        </p:txBody>
      </p:sp>
      <p:sp>
        <p:nvSpPr>
          <p:cNvPr id="37" name="object 37"/>
          <p:cNvSpPr txBox="1"/>
          <p:nvPr/>
        </p:nvSpPr>
        <p:spPr>
          <a:xfrm>
            <a:off x="12301061" y="3040208"/>
            <a:ext cx="528320" cy="309245"/>
          </a:xfrm>
          <a:prstGeom prst="rect">
            <a:avLst/>
          </a:prstGeom>
        </p:spPr>
        <p:txBody>
          <a:bodyPr vert="horz" wrap="square" lIns="0" tIns="0" rIns="0" bIns="0" rtlCol="0">
            <a:spAutoFit/>
          </a:bodyPr>
          <a:lstStyle/>
          <a:p>
            <a:pPr marL="12700">
              <a:lnSpc>
                <a:spcPct val="100000"/>
              </a:lnSpc>
            </a:pPr>
            <a:r>
              <a:rPr sz="1950" b="1" spc="-645" dirty="0">
                <a:solidFill>
                  <a:srgbClr val="55719E"/>
                </a:solidFill>
                <a:latin typeface="Microsoft JhengHei UI" panose="020B0604030504040204" charset="-120"/>
                <a:cs typeface="Microsoft JhengHei UI" panose="020B0604030504040204" charset="-120"/>
              </a:rPr>
              <a:t>交易易</a:t>
            </a:r>
            <a:endParaRPr sz="1950">
              <a:latin typeface="Microsoft JhengHei UI" panose="020B0604030504040204" charset="-120"/>
              <a:cs typeface="Microsoft JhengHei UI" panose="020B0604030504040204" charset="-120"/>
            </a:endParaRPr>
          </a:p>
        </p:txBody>
      </p:sp>
      <p:sp>
        <p:nvSpPr>
          <p:cNvPr id="38" name="object 38"/>
          <p:cNvSpPr/>
          <p:nvPr/>
        </p:nvSpPr>
        <p:spPr>
          <a:xfrm>
            <a:off x="13869996" y="3156271"/>
            <a:ext cx="2193044" cy="826908"/>
          </a:xfrm>
          <a:custGeom>
            <a:avLst/>
            <a:gdLst/>
            <a:ahLst/>
            <a:cxnLst/>
            <a:rect l="l" t="t" r="r" b="b"/>
            <a:pathLst>
              <a:path w="2193044" h="826908">
                <a:moveTo>
                  <a:pt x="413454" y="0"/>
                </a:moveTo>
                <a:lnTo>
                  <a:pt x="1779590" y="0"/>
                </a:lnTo>
                <a:lnTo>
                  <a:pt x="1813500" y="1370"/>
                </a:lnTo>
                <a:lnTo>
                  <a:pt x="1846655" y="5411"/>
                </a:lnTo>
                <a:lnTo>
                  <a:pt x="1910274" y="21078"/>
                </a:lnTo>
                <a:lnTo>
                  <a:pt x="1969596" y="46149"/>
                </a:lnTo>
                <a:lnTo>
                  <a:pt x="2023770" y="79772"/>
                </a:lnTo>
                <a:lnTo>
                  <a:pt x="2071946" y="121097"/>
                </a:lnTo>
                <a:lnTo>
                  <a:pt x="2113271" y="169273"/>
                </a:lnTo>
                <a:lnTo>
                  <a:pt x="2146895" y="223448"/>
                </a:lnTo>
                <a:lnTo>
                  <a:pt x="2171966" y="282770"/>
                </a:lnTo>
                <a:lnTo>
                  <a:pt x="2187632" y="346389"/>
                </a:lnTo>
                <a:lnTo>
                  <a:pt x="2193044" y="413454"/>
                </a:lnTo>
                <a:lnTo>
                  <a:pt x="2191673" y="447363"/>
                </a:lnTo>
                <a:lnTo>
                  <a:pt x="2187632" y="480518"/>
                </a:lnTo>
                <a:lnTo>
                  <a:pt x="2171966" y="544137"/>
                </a:lnTo>
                <a:lnTo>
                  <a:pt x="2146895" y="603460"/>
                </a:lnTo>
                <a:lnTo>
                  <a:pt x="2113271" y="657634"/>
                </a:lnTo>
                <a:lnTo>
                  <a:pt x="2071946" y="705810"/>
                </a:lnTo>
                <a:lnTo>
                  <a:pt x="2023770" y="747135"/>
                </a:lnTo>
                <a:lnTo>
                  <a:pt x="1969596" y="780759"/>
                </a:lnTo>
                <a:lnTo>
                  <a:pt x="1910274" y="805830"/>
                </a:lnTo>
                <a:lnTo>
                  <a:pt x="1846655" y="821497"/>
                </a:lnTo>
                <a:lnTo>
                  <a:pt x="1779590" y="826908"/>
                </a:lnTo>
                <a:lnTo>
                  <a:pt x="413454" y="826908"/>
                </a:lnTo>
                <a:lnTo>
                  <a:pt x="379544" y="825537"/>
                </a:lnTo>
                <a:lnTo>
                  <a:pt x="346389" y="821497"/>
                </a:lnTo>
                <a:lnTo>
                  <a:pt x="282770" y="805830"/>
                </a:lnTo>
                <a:lnTo>
                  <a:pt x="223448" y="780759"/>
                </a:lnTo>
                <a:lnTo>
                  <a:pt x="169273" y="747135"/>
                </a:lnTo>
                <a:lnTo>
                  <a:pt x="121097" y="705810"/>
                </a:lnTo>
                <a:lnTo>
                  <a:pt x="79772" y="657634"/>
                </a:lnTo>
                <a:lnTo>
                  <a:pt x="46149" y="603460"/>
                </a:lnTo>
                <a:lnTo>
                  <a:pt x="21078" y="544137"/>
                </a:lnTo>
                <a:lnTo>
                  <a:pt x="5411" y="480518"/>
                </a:lnTo>
                <a:lnTo>
                  <a:pt x="0" y="413454"/>
                </a:lnTo>
                <a:lnTo>
                  <a:pt x="1370" y="379544"/>
                </a:lnTo>
                <a:lnTo>
                  <a:pt x="5411" y="346389"/>
                </a:lnTo>
                <a:lnTo>
                  <a:pt x="21078" y="282770"/>
                </a:lnTo>
                <a:lnTo>
                  <a:pt x="46149" y="223448"/>
                </a:lnTo>
                <a:lnTo>
                  <a:pt x="79772" y="169273"/>
                </a:lnTo>
                <a:lnTo>
                  <a:pt x="121097" y="121097"/>
                </a:lnTo>
                <a:lnTo>
                  <a:pt x="169273" y="79772"/>
                </a:lnTo>
                <a:lnTo>
                  <a:pt x="223448" y="46149"/>
                </a:lnTo>
                <a:lnTo>
                  <a:pt x="282770" y="21078"/>
                </a:lnTo>
                <a:lnTo>
                  <a:pt x="346389" y="5411"/>
                </a:lnTo>
                <a:lnTo>
                  <a:pt x="413454" y="0"/>
                </a:lnTo>
                <a:close/>
              </a:path>
            </a:pathLst>
          </a:custGeom>
          <a:ln w="31412">
            <a:solidFill>
              <a:srgbClr val="44586B"/>
            </a:solidFill>
          </a:ln>
        </p:spPr>
        <p:txBody>
          <a:bodyPr wrap="square" lIns="0" tIns="0" rIns="0" bIns="0" rtlCol="0">
            <a:spAutoFit/>
          </a:bodyPr>
          <a:lstStyle/>
          <a:p>
            <a:endParaRPr/>
          </a:p>
        </p:txBody>
      </p:sp>
      <p:sp>
        <p:nvSpPr>
          <p:cNvPr id="39" name="object 39"/>
          <p:cNvSpPr txBox="1"/>
          <p:nvPr/>
        </p:nvSpPr>
        <p:spPr>
          <a:xfrm>
            <a:off x="14573243" y="3332043"/>
            <a:ext cx="779780" cy="453390"/>
          </a:xfrm>
          <a:prstGeom prst="rect">
            <a:avLst/>
          </a:prstGeom>
        </p:spPr>
        <p:txBody>
          <a:bodyPr vert="horz" wrap="square" lIns="0" tIns="0" rIns="0" bIns="0" rtlCol="0">
            <a:spAutoFit/>
          </a:bodyPr>
          <a:lstStyle/>
          <a:p>
            <a:pPr marL="12700">
              <a:lnSpc>
                <a:spcPct val="100000"/>
              </a:lnSpc>
            </a:pPr>
            <a:r>
              <a:rPr sz="2950" b="1" spc="-975" dirty="0">
                <a:solidFill>
                  <a:srgbClr val="3E586D"/>
                </a:solidFill>
                <a:latin typeface="Microsoft JhengHei UI" panose="020B0604030504040204" charset="-120"/>
                <a:cs typeface="Microsoft JhengHei UI" panose="020B0604030504040204" charset="-120"/>
              </a:rPr>
              <a:t>交易</a:t>
            </a:r>
            <a:endParaRPr sz="2950">
              <a:latin typeface="Microsoft JhengHei UI" panose="020B0604030504040204" charset="-120"/>
              <a:cs typeface="Microsoft JhengHei UI" panose="020B0604030504040204" charset="-120"/>
            </a:endParaRPr>
          </a:p>
        </p:txBody>
      </p:sp>
      <p:sp>
        <p:nvSpPr>
          <p:cNvPr id="40" name="object 40"/>
          <p:cNvSpPr/>
          <p:nvPr/>
        </p:nvSpPr>
        <p:spPr>
          <a:xfrm>
            <a:off x="5497056" y="8320889"/>
            <a:ext cx="1349958" cy="0"/>
          </a:xfrm>
          <a:custGeom>
            <a:avLst/>
            <a:gdLst/>
            <a:ahLst/>
            <a:cxnLst/>
            <a:rect l="l" t="t" r="r" b="b"/>
            <a:pathLst>
              <a:path w="1349958">
                <a:moveTo>
                  <a:pt x="0" y="0"/>
                </a:moveTo>
                <a:lnTo>
                  <a:pt x="1334252" y="0"/>
                </a:lnTo>
                <a:lnTo>
                  <a:pt x="1349958" y="0"/>
                </a:lnTo>
              </a:path>
            </a:pathLst>
          </a:custGeom>
          <a:ln w="31412">
            <a:solidFill>
              <a:srgbClr val="44586B"/>
            </a:solidFill>
          </a:ln>
        </p:spPr>
        <p:txBody>
          <a:bodyPr wrap="square" lIns="0" tIns="0" rIns="0" bIns="0" rtlCol="0">
            <a:spAutoFit/>
          </a:bodyPr>
          <a:lstStyle/>
          <a:p>
            <a:endParaRPr/>
          </a:p>
        </p:txBody>
      </p:sp>
      <p:sp>
        <p:nvSpPr>
          <p:cNvPr id="41" name="object 41"/>
          <p:cNvSpPr/>
          <p:nvPr/>
        </p:nvSpPr>
        <p:spPr>
          <a:xfrm>
            <a:off x="6831309" y="8251782"/>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a:endParaRPr/>
          </a:p>
        </p:txBody>
      </p:sp>
      <p:sp>
        <p:nvSpPr>
          <p:cNvPr id="42" name="object 42"/>
          <p:cNvSpPr/>
          <p:nvPr/>
        </p:nvSpPr>
        <p:spPr>
          <a:xfrm>
            <a:off x="6968379" y="7907435"/>
            <a:ext cx="5389604" cy="826908"/>
          </a:xfrm>
          <a:custGeom>
            <a:avLst/>
            <a:gdLst/>
            <a:ahLst/>
            <a:cxnLst/>
            <a:rect l="l" t="t" r="r" b="b"/>
            <a:pathLst>
              <a:path w="5389604" h="826908">
                <a:moveTo>
                  <a:pt x="413454" y="0"/>
                </a:moveTo>
                <a:lnTo>
                  <a:pt x="4976150" y="0"/>
                </a:lnTo>
                <a:lnTo>
                  <a:pt x="5010059" y="1370"/>
                </a:lnTo>
                <a:lnTo>
                  <a:pt x="5043214" y="5411"/>
                </a:lnTo>
                <a:lnTo>
                  <a:pt x="5106833" y="21078"/>
                </a:lnTo>
                <a:lnTo>
                  <a:pt x="5166156" y="46149"/>
                </a:lnTo>
                <a:lnTo>
                  <a:pt x="5220331" y="79772"/>
                </a:lnTo>
                <a:lnTo>
                  <a:pt x="5268506" y="121097"/>
                </a:lnTo>
                <a:lnTo>
                  <a:pt x="5309831" y="169273"/>
                </a:lnTo>
                <a:lnTo>
                  <a:pt x="5343455" y="223448"/>
                </a:lnTo>
                <a:lnTo>
                  <a:pt x="5368526" y="282770"/>
                </a:lnTo>
                <a:lnTo>
                  <a:pt x="5384193" y="346389"/>
                </a:lnTo>
                <a:lnTo>
                  <a:pt x="5389604" y="413454"/>
                </a:lnTo>
                <a:lnTo>
                  <a:pt x="5388233" y="447363"/>
                </a:lnTo>
                <a:lnTo>
                  <a:pt x="5384193" y="480518"/>
                </a:lnTo>
                <a:lnTo>
                  <a:pt x="5368526" y="544137"/>
                </a:lnTo>
                <a:lnTo>
                  <a:pt x="5343455" y="603460"/>
                </a:lnTo>
                <a:lnTo>
                  <a:pt x="5309831" y="657634"/>
                </a:lnTo>
                <a:lnTo>
                  <a:pt x="5268506" y="705810"/>
                </a:lnTo>
                <a:lnTo>
                  <a:pt x="5220331" y="747135"/>
                </a:lnTo>
                <a:lnTo>
                  <a:pt x="5166156" y="780759"/>
                </a:lnTo>
                <a:lnTo>
                  <a:pt x="5106833" y="805830"/>
                </a:lnTo>
                <a:lnTo>
                  <a:pt x="5043214" y="821497"/>
                </a:lnTo>
                <a:lnTo>
                  <a:pt x="4976150" y="826908"/>
                </a:lnTo>
                <a:lnTo>
                  <a:pt x="413454" y="826908"/>
                </a:lnTo>
                <a:lnTo>
                  <a:pt x="379544" y="825537"/>
                </a:lnTo>
                <a:lnTo>
                  <a:pt x="346389" y="821497"/>
                </a:lnTo>
                <a:lnTo>
                  <a:pt x="282770" y="805830"/>
                </a:lnTo>
                <a:lnTo>
                  <a:pt x="223448" y="780759"/>
                </a:lnTo>
                <a:lnTo>
                  <a:pt x="169273" y="747135"/>
                </a:lnTo>
                <a:lnTo>
                  <a:pt x="121097" y="705810"/>
                </a:lnTo>
                <a:lnTo>
                  <a:pt x="79772" y="657634"/>
                </a:lnTo>
                <a:lnTo>
                  <a:pt x="46149" y="603460"/>
                </a:lnTo>
                <a:lnTo>
                  <a:pt x="21078" y="544137"/>
                </a:lnTo>
                <a:lnTo>
                  <a:pt x="5411" y="480518"/>
                </a:lnTo>
                <a:lnTo>
                  <a:pt x="0" y="413454"/>
                </a:lnTo>
                <a:lnTo>
                  <a:pt x="1370" y="379544"/>
                </a:lnTo>
                <a:lnTo>
                  <a:pt x="5411" y="346389"/>
                </a:lnTo>
                <a:lnTo>
                  <a:pt x="21078" y="282770"/>
                </a:lnTo>
                <a:lnTo>
                  <a:pt x="46149" y="223448"/>
                </a:lnTo>
                <a:lnTo>
                  <a:pt x="79772" y="169273"/>
                </a:lnTo>
                <a:lnTo>
                  <a:pt x="121097" y="121097"/>
                </a:lnTo>
                <a:lnTo>
                  <a:pt x="169273" y="79772"/>
                </a:lnTo>
                <a:lnTo>
                  <a:pt x="223448" y="46149"/>
                </a:lnTo>
                <a:lnTo>
                  <a:pt x="282770" y="21078"/>
                </a:lnTo>
                <a:lnTo>
                  <a:pt x="346389" y="5411"/>
                </a:lnTo>
                <a:lnTo>
                  <a:pt x="413454" y="0"/>
                </a:lnTo>
                <a:close/>
              </a:path>
            </a:pathLst>
          </a:custGeom>
          <a:ln w="31412">
            <a:solidFill>
              <a:srgbClr val="44586B"/>
            </a:solidFill>
          </a:ln>
        </p:spPr>
        <p:txBody>
          <a:bodyPr wrap="square" lIns="0" tIns="0" rIns="0" bIns="0" rtlCol="0">
            <a:spAutoFit/>
          </a:bodyPr>
          <a:lstStyle/>
          <a:p>
            <a:endParaRPr/>
          </a:p>
        </p:txBody>
      </p:sp>
      <p:sp>
        <p:nvSpPr>
          <p:cNvPr id="43" name="object 43"/>
          <p:cNvSpPr txBox="1"/>
          <p:nvPr/>
        </p:nvSpPr>
        <p:spPr>
          <a:xfrm>
            <a:off x="7295977" y="8117913"/>
            <a:ext cx="4733925" cy="384810"/>
          </a:xfrm>
          <a:prstGeom prst="rect">
            <a:avLst/>
          </a:prstGeom>
        </p:spPr>
        <p:txBody>
          <a:bodyPr vert="horz" wrap="square" lIns="0" tIns="0" rIns="0" bIns="0" rtlCol="0">
            <a:spAutoFit/>
          </a:bodyPr>
          <a:lstStyle/>
          <a:p>
            <a:pPr marL="12700">
              <a:lnSpc>
                <a:spcPct val="100000"/>
              </a:lnSpc>
            </a:pPr>
            <a:r>
              <a:rPr sz="2450" dirty="0">
                <a:solidFill>
                  <a:srgbClr val="43586B"/>
                </a:solidFill>
                <a:latin typeface="Microsoft JhengHei UI" panose="020B0604030504040204" charset="-120"/>
                <a:cs typeface="Microsoft JhengHei UI" panose="020B0604030504040204" charset="-120"/>
              </a:rPr>
              <a:t>块链接：</a:t>
            </a:r>
            <a:r>
              <a:rPr sz="2450" dirty="0">
                <a:solidFill>
                  <a:srgbClr val="43586B"/>
                </a:solidFill>
                <a:latin typeface="Arial" panose="020B0604020202020204"/>
                <a:cs typeface="Arial" panose="020B0604020202020204"/>
              </a:rPr>
              <a:t>11</a:t>
            </a:r>
            <a:r>
              <a:rPr sz="2450" spc="35" dirty="0">
                <a:solidFill>
                  <a:srgbClr val="43586B"/>
                </a:solidFill>
                <a:latin typeface="Arial" panose="020B0604020202020204"/>
                <a:cs typeface="Arial" panose="020B0604020202020204"/>
              </a:rPr>
              <a:t>sd123zc3123xx123xs</a:t>
            </a:r>
            <a:endParaRPr sz="2450">
              <a:latin typeface="Arial" panose="020B0604020202020204"/>
              <a:cs typeface="Arial" panose="020B0604020202020204"/>
            </a:endParaRPr>
          </a:p>
        </p:txBody>
      </p:sp>
      <p:sp>
        <p:nvSpPr>
          <p:cNvPr id="44" name="object 44"/>
          <p:cNvSpPr/>
          <p:nvPr/>
        </p:nvSpPr>
        <p:spPr>
          <a:xfrm>
            <a:off x="12356838" y="8320889"/>
            <a:ext cx="1349958" cy="0"/>
          </a:xfrm>
          <a:custGeom>
            <a:avLst/>
            <a:gdLst/>
            <a:ahLst/>
            <a:cxnLst/>
            <a:rect l="l" t="t" r="r" b="b"/>
            <a:pathLst>
              <a:path w="1349958">
                <a:moveTo>
                  <a:pt x="0" y="0"/>
                </a:moveTo>
                <a:lnTo>
                  <a:pt x="1334252" y="0"/>
                </a:lnTo>
                <a:lnTo>
                  <a:pt x="1349958" y="0"/>
                </a:lnTo>
              </a:path>
            </a:pathLst>
          </a:custGeom>
          <a:ln w="31412">
            <a:solidFill>
              <a:srgbClr val="44586B"/>
            </a:solidFill>
          </a:ln>
        </p:spPr>
        <p:txBody>
          <a:bodyPr wrap="square" lIns="0" tIns="0" rIns="0" bIns="0" rtlCol="0">
            <a:spAutoFit/>
          </a:bodyPr>
          <a:lstStyle/>
          <a:p>
            <a:endParaRPr/>
          </a:p>
        </p:txBody>
      </p:sp>
      <p:sp>
        <p:nvSpPr>
          <p:cNvPr id="45" name="object 45"/>
          <p:cNvSpPr/>
          <p:nvPr/>
        </p:nvSpPr>
        <p:spPr>
          <a:xfrm>
            <a:off x="13691091" y="8251782"/>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a:endParaRPr/>
          </a:p>
        </p:txBody>
      </p:sp>
      <p:sp>
        <p:nvSpPr>
          <p:cNvPr id="46" name="object 46"/>
          <p:cNvSpPr/>
          <p:nvPr/>
        </p:nvSpPr>
        <p:spPr>
          <a:xfrm>
            <a:off x="13851222" y="7907435"/>
            <a:ext cx="2193044" cy="826908"/>
          </a:xfrm>
          <a:custGeom>
            <a:avLst/>
            <a:gdLst/>
            <a:ahLst/>
            <a:cxnLst/>
            <a:rect l="l" t="t" r="r" b="b"/>
            <a:pathLst>
              <a:path w="2193044" h="826908">
                <a:moveTo>
                  <a:pt x="413454" y="0"/>
                </a:moveTo>
                <a:lnTo>
                  <a:pt x="1779590" y="0"/>
                </a:lnTo>
                <a:lnTo>
                  <a:pt x="1813500" y="1370"/>
                </a:lnTo>
                <a:lnTo>
                  <a:pt x="1846655" y="5411"/>
                </a:lnTo>
                <a:lnTo>
                  <a:pt x="1910274" y="21078"/>
                </a:lnTo>
                <a:lnTo>
                  <a:pt x="1969596" y="46149"/>
                </a:lnTo>
                <a:lnTo>
                  <a:pt x="2023770" y="79772"/>
                </a:lnTo>
                <a:lnTo>
                  <a:pt x="2071946" y="121097"/>
                </a:lnTo>
                <a:lnTo>
                  <a:pt x="2113271" y="169273"/>
                </a:lnTo>
                <a:lnTo>
                  <a:pt x="2146895" y="223448"/>
                </a:lnTo>
                <a:lnTo>
                  <a:pt x="2171966" y="282770"/>
                </a:lnTo>
                <a:lnTo>
                  <a:pt x="2187632" y="346389"/>
                </a:lnTo>
                <a:lnTo>
                  <a:pt x="2193044" y="413454"/>
                </a:lnTo>
                <a:lnTo>
                  <a:pt x="2191673" y="447363"/>
                </a:lnTo>
                <a:lnTo>
                  <a:pt x="2187632" y="480518"/>
                </a:lnTo>
                <a:lnTo>
                  <a:pt x="2171966" y="544137"/>
                </a:lnTo>
                <a:lnTo>
                  <a:pt x="2146895" y="603460"/>
                </a:lnTo>
                <a:lnTo>
                  <a:pt x="2113271" y="657634"/>
                </a:lnTo>
                <a:lnTo>
                  <a:pt x="2071946" y="705810"/>
                </a:lnTo>
                <a:lnTo>
                  <a:pt x="2023770" y="747135"/>
                </a:lnTo>
                <a:lnTo>
                  <a:pt x="1969596" y="780759"/>
                </a:lnTo>
                <a:lnTo>
                  <a:pt x="1910274" y="805830"/>
                </a:lnTo>
                <a:lnTo>
                  <a:pt x="1846655" y="821497"/>
                </a:lnTo>
                <a:lnTo>
                  <a:pt x="1779590" y="826908"/>
                </a:lnTo>
                <a:lnTo>
                  <a:pt x="413454" y="826908"/>
                </a:lnTo>
                <a:lnTo>
                  <a:pt x="379544" y="825537"/>
                </a:lnTo>
                <a:lnTo>
                  <a:pt x="346389" y="821497"/>
                </a:lnTo>
                <a:lnTo>
                  <a:pt x="282770" y="805830"/>
                </a:lnTo>
                <a:lnTo>
                  <a:pt x="223448" y="780759"/>
                </a:lnTo>
                <a:lnTo>
                  <a:pt x="169273" y="747135"/>
                </a:lnTo>
                <a:lnTo>
                  <a:pt x="121097" y="705810"/>
                </a:lnTo>
                <a:lnTo>
                  <a:pt x="79772" y="657634"/>
                </a:lnTo>
                <a:lnTo>
                  <a:pt x="46149" y="603460"/>
                </a:lnTo>
                <a:lnTo>
                  <a:pt x="21078" y="544137"/>
                </a:lnTo>
                <a:lnTo>
                  <a:pt x="5411" y="480518"/>
                </a:lnTo>
                <a:lnTo>
                  <a:pt x="0" y="413454"/>
                </a:lnTo>
                <a:lnTo>
                  <a:pt x="1370" y="379544"/>
                </a:lnTo>
                <a:lnTo>
                  <a:pt x="5411" y="346389"/>
                </a:lnTo>
                <a:lnTo>
                  <a:pt x="21078" y="282770"/>
                </a:lnTo>
                <a:lnTo>
                  <a:pt x="46149" y="223448"/>
                </a:lnTo>
                <a:lnTo>
                  <a:pt x="79772" y="169273"/>
                </a:lnTo>
                <a:lnTo>
                  <a:pt x="121097" y="121097"/>
                </a:lnTo>
                <a:lnTo>
                  <a:pt x="169273" y="79772"/>
                </a:lnTo>
                <a:lnTo>
                  <a:pt x="223448" y="46149"/>
                </a:lnTo>
                <a:lnTo>
                  <a:pt x="282770" y="21078"/>
                </a:lnTo>
                <a:lnTo>
                  <a:pt x="346389" y="5411"/>
                </a:lnTo>
                <a:lnTo>
                  <a:pt x="413454" y="0"/>
                </a:lnTo>
                <a:close/>
              </a:path>
            </a:pathLst>
          </a:custGeom>
          <a:ln w="31412">
            <a:solidFill>
              <a:srgbClr val="44586B"/>
            </a:solidFill>
          </a:ln>
        </p:spPr>
        <p:txBody>
          <a:bodyPr wrap="square" lIns="0" tIns="0" rIns="0" bIns="0" rtlCol="0">
            <a:spAutoFit/>
          </a:bodyPr>
          <a:lstStyle/>
          <a:p>
            <a:endParaRPr/>
          </a:p>
        </p:txBody>
      </p:sp>
      <p:sp>
        <p:nvSpPr>
          <p:cNvPr id="47" name="object 47"/>
          <p:cNvSpPr txBox="1"/>
          <p:nvPr/>
        </p:nvSpPr>
        <p:spPr>
          <a:xfrm>
            <a:off x="14374296" y="8075354"/>
            <a:ext cx="1156335" cy="460375"/>
          </a:xfrm>
          <a:prstGeom prst="rect">
            <a:avLst/>
          </a:prstGeom>
        </p:spPr>
        <p:txBody>
          <a:bodyPr vert="horz" wrap="square" lIns="0" tIns="0" rIns="0" bIns="0" rtlCol="0">
            <a:spAutoFit/>
          </a:bodyPr>
          <a:lstStyle/>
          <a:p>
            <a:pPr marL="12700">
              <a:lnSpc>
                <a:spcPct val="100000"/>
              </a:lnSpc>
            </a:pPr>
            <a:r>
              <a:rPr sz="2950" b="1" dirty="0">
                <a:solidFill>
                  <a:srgbClr val="3E586D"/>
                </a:solidFill>
                <a:latin typeface="Microsoft JhengHei UI" panose="020B0604030504040204" charset="-120"/>
                <a:cs typeface="Microsoft JhengHei UI" panose="020B0604030504040204" charset="-120"/>
              </a:rPr>
              <a:t>块存储</a:t>
            </a:r>
            <a:endParaRPr sz="2950">
              <a:latin typeface="Microsoft JhengHei UI" panose="020B0604030504040204" charset="-120"/>
              <a:cs typeface="Microsoft JhengHei UI" panose="020B0604030504040204"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数据层</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395097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data layer</a:t>
            </a:r>
            <a:endParaRPr sz="1950">
              <a:latin typeface="Arial" panose="020B0604020202020204"/>
              <a:cs typeface="Arial" panose="020B0604020202020204"/>
            </a:endParaRPr>
          </a:p>
        </p:txBody>
      </p:sp>
      <p:sp>
        <p:nvSpPr>
          <p:cNvPr id="4" name="object 4"/>
          <p:cNvSpPr txBox="1"/>
          <p:nvPr/>
        </p:nvSpPr>
        <p:spPr>
          <a:xfrm>
            <a:off x="5515927" y="3708995"/>
            <a:ext cx="9072245" cy="1808480"/>
          </a:xfrm>
          <a:prstGeom prst="rect">
            <a:avLst/>
          </a:prstGeom>
        </p:spPr>
        <p:txBody>
          <a:bodyPr vert="horz" wrap="square" lIns="0" tIns="0" rIns="0" bIns="0" rtlCol="0">
            <a:spAutoFit/>
          </a:bodyPr>
          <a:lstStyle/>
          <a:p>
            <a:pPr marL="0" algn="ctr">
              <a:lnSpc>
                <a:spcPct val="100000"/>
              </a:lnSpc>
            </a:pPr>
            <a:r>
              <a:rPr sz="2950" b="1" dirty="0">
                <a:solidFill>
                  <a:srgbClr val="55719E"/>
                </a:solidFill>
                <a:latin typeface="Arial" panose="020B0604020202020204"/>
                <a:cs typeface="Arial" panose="020B0604020202020204"/>
              </a:rPr>
              <a:t>P2</a:t>
            </a:r>
            <a:r>
              <a:rPr sz="2950" b="1" spc="-5" dirty="0">
                <a:solidFill>
                  <a:srgbClr val="55719E"/>
                </a:solidFill>
                <a:latin typeface="Arial" panose="020B0604020202020204"/>
                <a:cs typeface="Arial" panose="020B0604020202020204"/>
              </a:rPr>
              <a:t>P</a:t>
            </a:r>
            <a:r>
              <a:rPr sz="2950" b="1" spc="-975" dirty="0">
                <a:solidFill>
                  <a:srgbClr val="55719E"/>
                </a:solidFill>
                <a:latin typeface="Microsoft JhengHei UI" panose="020B0604030504040204" charset="-120"/>
                <a:cs typeface="Microsoft JhengHei UI" panose="020B0604030504040204" charset="-120"/>
              </a:rPr>
              <a:t>⽹络</a:t>
            </a:r>
            <a:endParaRPr sz="2950">
              <a:latin typeface="Microsoft JhengHei UI" panose="020B0604030504040204" charset="-120"/>
              <a:cs typeface="Microsoft JhengHei UI" panose="020B0604030504040204" charset="-120"/>
            </a:endParaRPr>
          </a:p>
          <a:p>
            <a:pPr>
              <a:lnSpc>
                <a:spcPts val="3100"/>
              </a:lnSpc>
            </a:pPr>
            <a:endParaRPr sz="3100"/>
          </a:p>
          <a:p>
            <a:pPr>
              <a:lnSpc>
                <a:spcPts val="4300"/>
              </a:lnSpc>
              <a:spcBef>
                <a:spcPts val="45"/>
              </a:spcBef>
            </a:pPr>
            <a:endParaRPr sz="4300"/>
          </a:p>
          <a:p>
            <a:pPr algn="ctr">
              <a:lnSpc>
                <a:spcPct val="100000"/>
              </a:lnSpc>
            </a:pPr>
            <a:r>
              <a:rPr sz="2600" spc="-235" dirty="0">
                <a:solidFill>
                  <a:srgbClr val="55719E"/>
                </a:solidFill>
                <a:latin typeface="Microsoft JhengHei UI" panose="020B0604030504040204" charset="-120"/>
                <a:cs typeface="Microsoft JhengHei UI" panose="020B0604030504040204" charset="-120"/>
              </a:rPr>
              <a:t>⽹网络每个节点以区块链的形式⽝犬粮存储着所有的全部交易易记录</a:t>
            </a:r>
            <a:endParaRPr sz="2600">
              <a:latin typeface="Microsoft JhengHei UI" panose="020B0604030504040204" charset="-120"/>
              <a:cs typeface="Microsoft JhengHei UI" panose="020B0604030504040204" charset="-120"/>
            </a:endParaRPr>
          </a:p>
        </p:txBody>
      </p:sp>
      <p:sp>
        <p:nvSpPr>
          <p:cNvPr id="5" name="object 5"/>
          <p:cNvSpPr txBox="1"/>
          <p:nvPr/>
        </p:nvSpPr>
        <p:spPr>
          <a:xfrm>
            <a:off x="9473922" y="7436630"/>
            <a:ext cx="1156335" cy="460375"/>
          </a:xfrm>
          <a:prstGeom prst="rect">
            <a:avLst/>
          </a:prstGeom>
        </p:spPr>
        <p:txBody>
          <a:bodyPr vert="horz" wrap="square" lIns="0" tIns="0" rIns="0" bIns="0" rtlCol="0">
            <a:spAutoFit/>
          </a:bodyPr>
          <a:lstStyle/>
          <a:p>
            <a:pPr marL="12700">
              <a:lnSpc>
                <a:spcPct val="100000"/>
              </a:lnSpc>
            </a:pPr>
            <a:r>
              <a:rPr sz="2950" b="1" dirty="0">
                <a:solidFill>
                  <a:srgbClr val="55719E"/>
                </a:solidFill>
                <a:latin typeface="Microsoft JhengHei UI" panose="020B0604030504040204" charset="-120"/>
                <a:cs typeface="Microsoft JhengHei UI" panose="020B0604030504040204" charset="-120"/>
              </a:rPr>
              <a:t>硬分叉</a:t>
            </a:r>
            <a:endParaRPr sz="2950">
              <a:latin typeface="Microsoft JhengHei UI" panose="020B0604030504040204" charset="-120"/>
              <a:cs typeface="Microsoft JhengHei UI" panose="020B0604030504040204"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数据层</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395097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data layer</a:t>
            </a:r>
            <a:endParaRPr sz="1950">
              <a:latin typeface="Arial" panose="020B0604020202020204"/>
              <a:cs typeface="Arial" panose="020B0604020202020204"/>
            </a:endParaRPr>
          </a:p>
        </p:txBody>
      </p:sp>
      <p:sp>
        <p:nvSpPr>
          <p:cNvPr id="4" name="object 4"/>
          <p:cNvSpPr txBox="1"/>
          <p:nvPr/>
        </p:nvSpPr>
        <p:spPr>
          <a:xfrm>
            <a:off x="6803846" y="4044064"/>
            <a:ext cx="6391910" cy="3206115"/>
          </a:xfrm>
          <a:prstGeom prst="rect">
            <a:avLst/>
          </a:prstGeom>
        </p:spPr>
        <p:txBody>
          <a:bodyPr vert="horz" wrap="square" lIns="0" tIns="0" rIns="0" bIns="0" rtlCol="0">
            <a:spAutoFit/>
          </a:bodyPr>
          <a:lstStyle/>
          <a:p>
            <a:pPr marL="104140" algn="ctr">
              <a:lnSpc>
                <a:spcPct val="100000"/>
              </a:lnSpc>
            </a:pPr>
            <a:r>
              <a:rPr sz="2950" b="1" spc="-505" dirty="0">
                <a:solidFill>
                  <a:srgbClr val="55719E"/>
                </a:solidFill>
                <a:latin typeface="Microsoft JhengHei UI" panose="020B0604030504040204" charset="-120"/>
                <a:cs typeface="Microsoft JhengHei UI" panose="020B0604030504040204" charset="-120"/>
              </a:rPr>
              <a:t>⾮非对称加密</a:t>
            </a:r>
            <a:endParaRPr sz="2950">
              <a:latin typeface="Microsoft JhengHei UI" panose="020B0604030504040204" charset="-120"/>
              <a:cs typeface="Microsoft JhengHei UI" panose="020B0604030504040204" charset="-120"/>
            </a:endParaRPr>
          </a:p>
          <a:p>
            <a:pPr>
              <a:lnSpc>
                <a:spcPts val="2000"/>
              </a:lnSpc>
              <a:spcBef>
                <a:spcPts val="15"/>
              </a:spcBef>
            </a:pPr>
            <a:endParaRPr sz="2000"/>
          </a:p>
          <a:p>
            <a:pPr>
              <a:lnSpc>
                <a:spcPts val="2900"/>
              </a:lnSpc>
            </a:pPr>
            <a:endParaRPr sz="2900"/>
          </a:p>
          <a:p>
            <a:pPr marL="12700" marR="6350">
              <a:lnSpc>
                <a:spcPct val="178000"/>
              </a:lnSpc>
            </a:pPr>
            <a:r>
              <a:rPr sz="2600" spc="25" dirty="0">
                <a:solidFill>
                  <a:srgbClr val="55719E"/>
                </a:solidFill>
                <a:latin typeface="Microsoft JhengHei UI" panose="020B0604030504040204" charset="-120"/>
                <a:cs typeface="Microsoft JhengHei UI" panose="020B0604030504040204" charset="-120"/>
              </a:rPr>
              <a:t>公钥和私钥成对出现，公钥公开，私钥保密 私钥加密的信息只有对应的公钥才能解密 公钥加密的信息只有对应的私钥才能解密</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995568" y="4848019"/>
            <a:ext cx="3547562" cy="0"/>
          </a:xfrm>
          <a:custGeom>
            <a:avLst/>
            <a:gdLst/>
            <a:ahLst/>
            <a:cxnLst/>
            <a:rect l="l" t="t" r="r" b="b"/>
            <a:pathLst>
              <a:path w="3547562">
                <a:moveTo>
                  <a:pt x="0" y="0"/>
                </a:moveTo>
                <a:lnTo>
                  <a:pt x="3531855" y="0"/>
                </a:lnTo>
                <a:lnTo>
                  <a:pt x="3547562" y="0"/>
                </a:lnTo>
              </a:path>
            </a:pathLst>
          </a:custGeom>
          <a:ln w="31412">
            <a:solidFill>
              <a:srgbClr val="44586B"/>
            </a:solidFill>
          </a:ln>
        </p:spPr>
        <p:txBody>
          <a:bodyPr wrap="square" lIns="0" tIns="0" rIns="0" bIns="0" rtlCol="0">
            <a:spAutoFit/>
          </a:bodyPr>
          <a:lstStyle/>
          <a:p>
            <a:endParaRPr/>
          </a:p>
        </p:txBody>
      </p:sp>
      <p:sp>
        <p:nvSpPr>
          <p:cNvPr id="3" name="object 3"/>
          <p:cNvSpPr/>
          <p:nvPr/>
        </p:nvSpPr>
        <p:spPr>
          <a:xfrm>
            <a:off x="8527422" y="4778912"/>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数据层</a:t>
            </a:r>
            <a:endParaRPr sz="2600">
              <a:latin typeface="Microsoft JhengHei UI" panose="020B0604030504040204" charset="-120"/>
              <a:cs typeface="Microsoft JhengHei UI" panose="020B0604030504040204" charset="-120"/>
            </a:endParaRPr>
          </a:p>
        </p:txBody>
      </p:sp>
      <p:sp>
        <p:nvSpPr>
          <p:cNvPr id="5" name="object 5"/>
          <p:cNvSpPr txBox="1"/>
          <p:nvPr/>
        </p:nvSpPr>
        <p:spPr>
          <a:xfrm>
            <a:off x="1913942" y="1197332"/>
            <a:ext cx="395097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data layer</a:t>
            </a:r>
            <a:endParaRPr sz="1950">
              <a:latin typeface="Arial" panose="020B0604020202020204"/>
              <a:cs typeface="Arial" panose="020B0604020202020204"/>
            </a:endParaRPr>
          </a:p>
        </p:txBody>
      </p:sp>
      <p:sp>
        <p:nvSpPr>
          <p:cNvPr id="6" name="object 6"/>
          <p:cNvSpPr/>
          <p:nvPr/>
        </p:nvSpPr>
        <p:spPr>
          <a:xfrm>
            <a:off x="2775308" y="4010872"/>
            <a:ext cx="1674294" cy="1674294"/>
          </a:xfrm>
          <a:custGeom>
            <a:avLst/>
            <a:gdLst/>
            <a:ahLst/>
            <a:cxnLst/>
            <a:rect l="l" t="t" r="r" b="b"/>
            <a:pathLst>
              <a:path w="1674294" h="1674294">
                <a:moveTo>
                  <a:pt x="1588340" y="0"/>
                </a:moveTo>
                <a:lnTo>
                  <a:pt x="77561" y="405"/>
                </a:lnTo>
                <a:lnTo>
                  <a:pt x="38122" y="14549"/>
                </a:lnTo>
                <a:lnTo>
                  <a:pt x="10443" y="44887"/>
                </a:lnTo>
                <a:lnTo>
                  <a:pt x="0" y="85954"/>
                </a:lnTo>
                <a:lnTo>
                  <a:pt x="405" y="1596733"/>
                </a:lnTo>
                <a:lnTo>
                  <a:pt x="14549" y="1636171"/>
                </a:lnTo>
                <a:lnTo>
                  <a:pt x="44887" y="1663851"/>
                </a:lnTo>
                <a:lnTo>
                  <a:pt x="85954" y="1674294"/>
                </a:lnTo>
                <a:lnTo>
                  <a:pt x="1596733" y="1673888"/>
                </a:lnTo>
                <a:lnTo>
                  <a:pt x="1636171" y="1659744"/>
                </a:lnTo>
                <a:lnTo>
                  <a:pt x="1663851" y="1629406"/>
                </a:lnTo>
                <a:lnTo>
                  <a:pt x="1674294" y="1588340"/>
                </a:lnTo>
                <a:lnTo>
                  <a:pt x="1673888" y="77561"/>
                </a:lnTo>
                <a:lnTo>
                  <a:pt x="1659744" y="38122"/>
                </a:lnTo>
                <a:lnTo>
                  <a:pt x="1629406" y="10443"/>
                </a:lnTo>
                <a:lnTo>
                  <a:pt x="1588340" y="0"/>
                </a:lnTo>
                <a:close/>
              </a:path>
            </a:pathLst>
          </a:custGeom>
          <a:solidFill>
            <a:srgbClr val="E4F3FF"/>
          </a:solidFill>
        </p:spPr>
        <p:txBody>
          <a:bodyPr wrap="square" lIns="0" tIns="0" rIns="0" bIns="0" rtlCol="0">
            <a:spAutoFit/>
          </a:bodyPr>
          <a:lstStyle/>
          <a:p>
            <a:endParaRPr/>
          </a:p>
        </p:txBody>
      </p:sp>
      <p:sp>
        <p:nvSpPr>
          <p:cNvPr id="7" name="object 7"/>
          <p:cNvSpPr/>
          <p:nvPr/>
        </p:nvSpPr>
        <p:spPr>
          <a:xfrm>
            <a:off x="2754831" y="3989407"/>
            <a:ext cx="1715210" cy="92798"/>
          </a:xfrm>
          <a:custGeom>
            <a:avLst/>
            <a:gdLst/>
            <a:ahLst/>
            <a:cxnLst/>
            <a:rect l="l" t="t" r="r" b="b"/>
            <a:pathLst>
              <a:path w="1715210" h="92798">
                <a:moveTo>
                  <a:pt x="0" y="92797"/>
                </a:moveTo>
                <a:lnTo>
                  <a:pt x="2676" y="79757"/>
                </a:lnTo>
              </a:path>
              <a:path w="1715210" h="92798">
                <a:moveTo>
                  <a:pt x="2878" y="78776"/>
                </a:moveTo>
                <a:lnTo>
                  <a:pt x="4485" y="74170"/>
                </a:lnTo>
              </a:path>
              <a:path w="1715210" h="92798">
                <a:moveTo>
                  <a:pt x="92374" y="913"/>
                </a:moveTo>
                <a:lnTo>
                  <a:pt x="791177" y="492"/>
                </a:lnTo>
              </a:path>
              <a:path w="1715210" h="92798">
                <a:moveTo>
                  <a:pt x="1623438" y="988"/>
                </a:moveTo>
                <a:lnTo>
                  <a:pt x="1624542" y="1214"/>
                </a:lnTo>
              </a:path>
            </a:pathLst>
          </a:custGeom>
          <a:ln w="85861">
            <a:solidFill>
              <a:srgbClr val="5B719A"/>
            </a:solidFill>
          </a:ln>
        </p:spPr>
        <p:txBody>
          <a:bodyPr wrap="square" lIns="0" tIns="0" rIns="0" bIns="0" rtlCol="0">
            <a:spAutoFit/>
          </a:bodyPr>
          <a:lstStyle/>
          <a:p>
            <a:endParaRPr/>
          </a:p>
        </p:txBody>
      </p:sp>
      <p:sp>
        <p:nvSpPr>
          <p:cNvPr id="8" name="object 8"/>
          <p:cNvSpPr/>
          <p:nvPr/>
        </p:nvSpPr>
        <p:spPr>
          <a:xfrm>
            <a:off x="4470553" y="4744725"/>
            <a:ext cx="0" cy="862103"/>
          </a:xfrm>
          <a:custGeom>
            <a:avLst/>
            <a:gdLst/>
            <a:ahLst/>
            <a:cxnLst/>
            <a:rect l="l" t="t" r="r" b="b"/>
            <a:pathLst>
              <a:path h="862103">
                <a:moveTo>
                  <a:pt x="0" y="647924"/>
                </a:moveTo>
                <a:lnTo>
                  <a:pt x="0" y="1510027"/>
                </a:lnTo>
              </a:path>
            </a:pathLst>
          </a:custGeom>
          <a:ln w="3175">
            <a:solidFill>
              <a:srgbClr val="5B719A"/>
            </a:solidFill>
          </a:ln>
        </p:spPr>
        <p:txBody>
          <a:bodyPr wrap="square" lIns="0" tIns="0" rIns="0" bIns="0" rtlCol="0">
            <a:spAutoFit/>
          </a:bodyPr>
          <a:lstStyle/>
          <a:p>
            <a:endParaRPr/>
          </a:p>
        </p:txBody>
      </p:sp>
      <p:sp>
        <p:nvSpPr>
          <p:cNvPr id="9" name="object 9"/>
          <p:cNvSpPr txBox="1"/>
          <p:nvPr/>
        </p:nvSpPr>
        <p:spPr>
          <a:xfrm>
            <a:off x="3128565" y="4652049"/>
            <a:ext cx="968375" cy="384810"/>
          </a:xfrm>
          <a:prstGeom prst="rect">
            <a:avLst/>
          </a:prstGeom>
        </p:spPr>
        <p:txBody>
          <a:bodyPr vert="horz" wrap="square" lIns="0" tIns="0" rIns="0" bIns="0" rtlCol="0">
            <a:spAutoFit/>
          </a:bodyPr>
          <a:lstStyle/>
          <a:p>
            <a:pPr marL="12700">
              <a:lnSpc>
                <a:spcPct val="100000"/>
              </a:lnSpc>
            </a:pPr>
            <a:r>
              <a:rPr sz="2450" dirty="0">
                <a:solidFill>
                  <a:srgbClr val="55719E"/>
                </a:solidFill>
                <a:latin typeface="Microsoft JhengHei UI" panose="020B0604030504040204" charset="-120"/>
                <a:cs typeface="Microsoft JhengHei UI" panose="020B0604030504040204" charset="-120"/>
              </a:rPr>
              <a:t>随机数</a:t>
            </a:r>
            <a:endParaRPr sz="2450">
              <a:latin typeface="Microsoft JhengHei UI" panose="020B0604030504040204" charset="-120"/>
              <a:cs typeface="Microsoft JhengHei UI" panose="020B0604030504040204" charset="-120"/>
            </a:endParaRPr>
          </a:p>
        </p:txBody>
      </p:sp>
      <p:sp>
        <p:nvSpPr>
          <p:cNvPr id="10" name="object 10"/>
          <p:cNvSpPr txBox="1"/>
          <p:nvPr/>
        </p:nvSpPr>
        <p:spPr>
          <a:xfrm>
            <a:off x="8531542" y="1994336"/>
            <a:ext cx="3041015" cy="407670"/>
          </a:xfrm>
          <a:prstGeom prst="rect">
            <a:avLst/>
          </a:prstGeom>
        </p:spPr>
        <p:txBody>
          <a:bodyPr vert="horz" wrap="square" lIns="0" tIns="0" rIns="0" bIns="0" rtlCol="0">
            <a:spAutoFit/>
          </a:bodyPr>
          <a:lstStyle/>
          <a:p>
            <a:pPr marL="12700">
              <a:lnSpc>
                <a:spcPct val="100000"/>
              </a:lnSpc>
            </a:pPr>
            <a:r>
              <a:rPr sz="2600" spc="-235" dirty="0">
                <a:solidFill>
                  <a:srgbClr val="55719E"/>
                </a:solidFill>
                <a:latin typeface="Microsoft JhengHei UI" panose="020B0604030504040204" charset="-120"/>
                <a:cs typeface="Microsoft JhengHei UI" panose="020B0604030504040204" charset="-120"/>
              </a:rPr>
              <a:t>块存储数据地址⽣生成</a:t>
            </a:r>
            <a:endParaRPr sz="2600">
              <a:latin typeface="Microsoft JhengHei UI" panose="020B0604030504040204" charset="-120"/>
              <a:cs typeface="Microsoft JhengHei UI" panose="020B0604030504040204" charset="-120"/>
            </a:endParaRPr>
          </a:p>
        </p:txBody>
      </p:sp>
      <p:sp>
        <p:nvSpPr>
          <p:cNvPr id="11" name="object 11"/>
          <p:cNvSpPr/>
          <p:nvPr/>
        </p:nvSpPr>
        <p:spPr>
          <a:xfrm>
            <a:off x="9214771" y="4010872"/>
            <a:ext cx="1664090" cy="1674294"/>
          </a:xfrm>
          <a:custGeom>
            <a:avLst/>
            <a:gdLst/>
            <a:ahLst/>
            <a:cxnLst/>
            <a:rect l="l" t="t" r="r" b="b"/>
            <a:pathLst>
              <a:path w="1664090" h="1674294">
                <a:moveTo>
                  <a:pt x="1578658" y="0"/>
                </a:moveTo>
                <a:lnTo>
                  <a:pt x="77484" y="367"/>
                </a:lnTo>
                <a:lnTo>
                  <a:pt x="38099" y="14408"/>
                </a:lnTo>
                <a:lnTo>
                  <a:pt x="10440" y="44776"/>
                </a:lnTo>
                <a:lnTo>
                  <a:pt x="0" y="85954"/>
                </a:lnTo>
                <a:lnTo>
                  <a:pt x="365" y="1596334"/>
                </a:lnTo>
                <a:lnTo>
                  <a:pt x="14321" y="1635961"/>
                </a:lnTo>
                <a:lnTo>
                  <a:pt x="44503" y="1663790"/>
                </a:lnTo>
                <a:lnTo>
                  <a:pt x="85430" y="1674294"/>
                </a:lnTo>
                <a:lnTo>
                  <a:pt x="1586605" y="1673926"/>
                </a:lnTo>
                <a:lnTo>
                  <a:pt x="1625989" y="1659885"/>
                </a:lnTo>
                <a:lnTo>
                  <a:pt x="1653649" y="1629518"/>
                </a:lnTo>
                <a:lnTo>
                  <a:pt x="1664090" y="1588340"/>
                </a:lnTo>
                <a:lnTo>
                  <a:pt x="1663724" y="77958"/>
                </a:lnTo>
                <a:lnTo>
                  <a:pt x="1649768" y="38332"/>
                </a:lnTo>
                <a:lnTo>
                  <a:pt x="1619585" y="10504"/>
                </a:lnTo>
                <a:lnTo>
                  <a:pt x="1578658" y="0"/>
                </a:lnTo>
                <a:close/>
              </a:path>
            </a:pathLst>
          </a:custGeom>
          <a:solidFill>
            <a:srgbClr val="E4F3FF"/>
          </a:solidFill>
        </p:spPr>
        <p:txBody>
          <a:bodyPr wrap="square" lIns="0" tIns="0" rIns="0" bIns="0" rtlCol="0">
            <a:spAutoFit/>
          </a:bodyPr>
          <a:lstStyle/>
          <a:p>
            <a:endParaRPr/>
          </a:p>
        </p:txBody>
      </p:sp>
      <p:sp>
        <p:nvSpPr>
          <p:cNvPr id="12" name="object 12"/>
          <p:cNvSpPr/>
          <p:nvPr/>
        </p:nvSpPr>
        <p:spPr>
          <a:xfrm>
            <a:off x="9193437" y="3989407"/>
            <a:ext cx="1705295" cy="107419"/>
          </a:xfrm>
          <a:custGeom>
            <a:avLst/>
            <a:gdLst/>
            <a:ahLst/>
            <a:cxnLst/>
            <a:rect l="l" t="t" r="r" b="b"/>
            <a:pathLst>
              <a:path w="1705295" h="107419">
                <a:moveTo>
                  <a:pt x="0" y="107419"/>
                </a:moveTo>
                <a:lnTo>
                  <a:pt x="988" y="92754"/>
                </a:lnTo>
                <a:lnTo>
                  <a:pt x="3866" y="78693"/>
                </a:lnTo>
                <a:lnTo>
                  <a:pt x="8502" y="65366"/>
                </a:lnTo>
                <a:lnTo>
                  <a:pt x="14768" y="52904"/>
                </a:lnTo>
                <a:lnTo>
                  <a:pt x="21899" y="42373"/>
                </a:lnTo>
              </a:path>
              <a:path w="1705295" h="107419">
                <a:moveTo>
                  <a:pt x="1599989" y="0"/>
                </a:moveTo>
                <a:lnTo>
                  <a:pt x="1641786" y="8555"/>
                </a:lnTo>
                <a:lnTo>
                  <a:pt x="1675845" y="31858"/>
                </a:lnTo>
                <a:lnTo>
                  <a:pt x="1684873" y="42290"/>
                </a:lnTo>
                <a:lnTo>
                  <a:pt x="1692177" y="53313"/>
                </a:lnTo>
              </a:path>
              <a:path w="1705295" h="107419">
                <a:moveTo>
                  <a:pt x="1692523" y="53837"/>
                </a:moveTo>
                <a:lnTo>
                  <a:pt x="1696930" y="62825"/>
                </a:lnTo>
              </a:path>
              <a:path w="1705295" h="107419">
                <a:moveTo>
                  <a:pt x="1698666" y="66366"/>
                </a:moveTo>
                <a:lnTo>
                  <a:pt x="1701115" y="73640"/>
                </a:lnTo>
              </a:path>
              <a:path w="1705295" h="107419">
                <a:moveTo>
                  <a:pt x="1703170" y="79746"/>
                </a:moveTo>
                <a:lnTo>
                  <a:pt x="1704349" y="85816"/>
                </a:lnTo>
              </a:path>
            </a:pathLst>
          </a:custGeom>
          <a:ln w="85599">
            <a:solidFill>
              <a:srgbClr val="5B719A"/>
            </a:solidFill>
          </a:ln>
        </p:spPr>
        <p:txBody>
          <a:bodyPr wrap="square" lIns="0" tIns="0" rIns="0" bIns="0" rtlCol="0">
            <a:spAutoFit/>
          </a:bodyPr>
          <a:lstStyle/>
          <a:p>
            <a:endParaRPr/>
          </a:p>
        </p:txBody>
      </p:sp>
      <p:sp>
        <p:nvSpPr>
          <p:cNvPr id="13" name="object 13"/>
          <p:cNvSpPr/>
          <p:nvPr/>
        </p:nvSpPr>
        <p:spPr>
          <a:xfrm>
            <a:off x="10899345" y="4083253"/>
            <a:ext cx="767" cy="1374879"/>
          </a:xfrm>
          <a:custGeom>
            <a:avLst/>
            <a:gdLst/>
            <a:ahLst/>
            <a:cxnLst/>
            <a:rect l="l" t="t" r="r" b="b"/>
            <a:pathLst>
              <a:path w="767" h="1374879">
                <a:moveTo>
                  <a:pt x="0" y="0"/>
                </a:moveTo>
                <a:lnTo>
                  <a:pt x="688" y="1232382"/>
                </a:lnTo>
              </a:path>
            </a:pathLst>
          </a:custGeom>
          <a:ln w="85337">
            <a:solidFill>
              <a:srgbClr val="5B719A"/>
            </a:solidFill>
          </a:ln>
        </p:spPr>
        <p:txBody>
          <a:bodyPr wrap="square" lIns="0" tIns="0" rIns="0" bIns="0" rtlCol="0">
            <a:spAutoFit/>
          </a:bodyPr>
          <a:lstStyle/>
          <a:p>
            <a:endParaRPr/>
          </a:p>
        </p:txBody>
      </p:sp>
      <p:sp>
        <p:nvSpPr>
          <p:cNvPr id="14" name="object 14"/>
          <p:cNvSpPr txBox="1"/>
          <p:nvPr/>
        </p:nvSpPr>
        <p:spPr>
          <a:xfrm>
            <a:off x="9725223" y="4652049"/>
            <a:ext cx="654050" cy="384810"/>
          </a:xfrm>
          <a:prstGeom prst="rect">
            <a:avLst/>
          </a:prstGeom>
        </p:spPr>
        <p:txBody>
          <a:bodyPr vert="horz" wrap="square" lIns="0" tIns="0" rIns="0" bIns="0" rtlCol="0">
            <a:spAutoFit/>
          </a:bodyPr>
          <a:lstStyle/>
          <a:p>
            <a:pPr marL="12700">
              <a:lnSpc>
                <a:spcPct val="100000"/>
              </a:lnSpc>
            </a:pPr>
            <a:r>
              <a:rPr sz="2450" dirty="0">
                <a:solidFill>
                  <a:srgbClr val="55719E"/>
                </a:solidFill>
                <a:latin typeface="Microsoft JhengHei UI" panose="020B0604030504040204" charset="-120"/>
                <a:cs typeface="Microsoft JhengHei UI" panose="020B0604030504040204" charset="-120"/>
              </a:rPr>
              <a:t>私钥</a:t>
            </a:r>
            <a:endParaRPr sz="2450">
              <a:latin typeface="Microsoft JhengHei UI" panose="020B0604030504040204" charset="-120"/>
              <a:cs typeface="Microsoft JhengHei UI" panose="020B0604030504040204" charset="-120"/>
            </a:endParaRPr>
          </a:p>
        </p:txBody>
      </p:sp>
      <p:sp>
        <p:nvSpPr>
          <p:cNvPr id="15" name="object 15"/>
          <p:cNvSpPr/>
          <p:nvPr/>
        </p:nvSpPr>
        <p:spPr>
          <a:xfrm>
            <a:off x="11349759" y="4554835"/>
            <a:ext cx="3547562" cy="0"/>
          </a:xfrm>
          <a:custGeom>
            <a:avLst/>
            <a:gdLst/>
            <a:ahLst/>
            <a:cxnLst/>
            <a:rect l="l" t="t" r="r" b="b"/>
            <a:pathLst>
              <a:path w="3547562">
                <a:moveTo>
                  <a:pt x="0" y="0"/>
                </a:moveTo>
                <a:lnTo>
                  <a:pt x="3531855" y="0"/>
                </a:lnTo>
                <a:lnTo>
                  <a:pt x="3547562" y="0"/>
                </a:lnTo>
              </a:path>
            </a:pathLst>
          </a:custGeom>
          <a:ln w="31412">
            <a:solidFill>
              <a:srgbClr val="44586B"/>
            </a:solidFill>
          </a:ln>
        </p:spPr>
        <p:txBody>
          <a:bodyPr wrap="square" lIns="0" tIns="0" rIns="0" bIns="0" rtlCol="0">
            <a:spAutoFit/>
          </a:bodyPr>
          <a:lstStyle/>
          <a:p>
            <a:endParaRPr/>
          </a:p>
        </p:txBody>
      </p:sp>
      <p:sp>
        <p:nvSpPr>
          <p:cNvPr id="16" name="object 16"/>
          <p:cNvSpPr/>
          <p:nvPr/>
        </p:nvSpPr>
        <p:spPr>
          <a:xfrm>
            <a:off x="14881620" y="4485727"/>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a:endParaRPr/>
          </a:p>
        </p:txBody>
      </p:sp>
      <p:sp>
        <p:nvSpPr>
          <p:cNvPr id="17" name="object 17"/>
          <p:cNvSpPr/>
          <p:nvPr/>
        </p:nvSpPr>
        <p:spPr>
          <a:xfrm>
            <a:off x="15654497" y="4010872"/>
            <a:ext cx="1674294" cy="1674294"/>
          </a:xfrm>
          <a:custGeom>
            <a:avLst/>
            <a:gdLst/>
            <a:ahLst/>
            <a:cxnLst/>
            <a:rect l="l" t="t" r="r" b="b"/>
            <a:pathLst>
              <a:path w="1674294" h="1674294">
                <a:moveTo>
                  <a:pt x="1588339" y="0"/>
                </a:moveTo>
                <a:lnTo>
                  <a:pt x="77561" y="405"/>
                </a:lnTo>
                <a:lnTo>
                  <a:pt x="38122" y="14550"/>
                </a:lnTo>
                <a:lnTo>
                  <a:pt x="10443" y="44888"/>
                </a:lnTo>
                <a:lnTo>
                  <a:pt x="0" y="85954"/>
                </a:lnTo>
                <a:lnTo>
                  <a:pt x="405" y="1596733"/>
                </a:lnTo>
                <a:lnTo>
                  <a:pt x="14549" y="1636172"/>
                </a:lnTo>
                <a:lnTo>
                  <a:pt x="44888" y="1663851"/>
                </a:lnTo>
                <a:lnTo>
                  <a:pt x="85955" y="1674294"/>
                </a:lnTo>
                <a:lnTo>
                  <a:pt x="1596732" y="1673888"/>
                </a:lnTo>
                <a:lnTo>
                  <a:pt x="1636171" y="1659744"/>
                </a:lnTo>
                <a:lnTo>
                  <a:pt x="1663851" y="1629406"/>
                </a:lnTo>
                <a:lnTo>
                  <a:pt x="1674294" y="1588340"/>
                </a:lnTo>
                <a:lnTo>
                  <a:pt x="1673888" y="77560"/>
                </a:lnTo>
                <a:lnTo>
                  <a:pt x="1659744" y="38122"/>
                </a:lnTo>
                <a:lnTo>
                  <a:pt x="1629406" y="10443"/>
                </a:lnTo>
                <a:lnTo>
                  <a:pt x="1588339" y="0"/>
                </a:lnTo>
                <a:close/>
              </a:path>
            </a:pathLst>
          </a:custGeom>
          <a:solidFill>
            <a:srgbClr val="E4F3FF"/>
          </a:solidFill>
        </p:spPr>
        <p:txBody>
          <a:bodyPr wrap="square" lIns="0" tIns="0" rIns="0" bIns="0" rtlCol="0">
            <a:spAutoFit/>
          </a:bodyPr>
          <a:lstStyle/>
          <a:p>
            <a:endParaRPr/>
          </a:p>
        </p:txBody>
      </p:sp>
      <p:sp>
        <p:nvSpPr>
          <p:cNvPr id="18" name="object 18"/>
          <p:cNvSpPr/>
          <p:nvPr/>
        </p:nvSpPr>
        <p:spPr>
          <a:xfrm>
            <a:off x="15633031" y="4061882"/>
            <a:ext cx="6065" cy="34945"/>
          </a:xfrm>
          <a:custGeom>
            <a:avLst/>
            <a:gdLst/>
            <a:ahLst/>
            <a:cxnLst/>
            <a:rect l="l" t="t" r="r" b="b"/>
            <a:pathLst>
              <a:path w="6065" h="34945">
                <a:moveTo>
                  <a:pt x="0" y="34946"/>
                </a:moveTo>
                <a:lnTo>
                  <a:pt x="988" y="20324"/>
                </a:lnTo>
                <a:lnTo>
                  <a:pt x="1631" y="17190"/>
                </a:lnTo>
              </a:path>
            </a:pathLst>
          </a:custGeom>
          <a:ln w="85861">
            <a:solidFill>
              <a:srgbClr val="5B719A"/>
            </a:solidFill>
          </a:ln>
        </p:spPr>
        <p:txBody>
          <a:bodyPr wrap="square" lIns="0" tIns="0" rIns="0" bIns="0" rtlCol="0">
            <a:spAutoFit/>
          </a:bodyPr>
          <a:lstStyle/>
          <a:p>
            <a:endParaRPr/>
          </a:p>
        </p:txBody>
      </p:sp>
      <p:sp>
        <p:nvSpPr>
          <p:cNvPr id="19" name="object 19"/>
          <p:cNvSpPr/>
          <p:nvPr/>
        </p:nvSpPr>
        <p:spPr>
          <a:xfrm>
            <a:off x="15633031" y="4096827"/>
            <a:ext cx="905" cy="1502390"/>
          </a:xfrm>
          <a:custGeom>
            <a:avLst/>
            <a:gdLst/>
            <a:ahLst/>
            <a:cxnLst/>
            <a:rect l="l" t="t" r="r" b="b"/>
            <a:pathLst>
              <a:path w="905" h="1502390">
                <a:moveTo>
                  <a:pt x="905" y="1502390"/>
                </a:moveTo>
                <a:lnTo>
                  <a:pt x="0" y="0"/>
                </a:lnTo>
              </a:path>
            </a:pathLst>
          </a:custGeom>
          <a:ln w="85861">
            <a:solidFill>
              <a:srgbClr val="5B719A"/>
            </a:solidFill>
          </a:ln>
        </p:spPr>
        <p:txBody>
          <a:bodyPr wrap="square" lIns="0" tIns="0" rIns="0" bIns="0" rtlCol="0">
            <a:spAutoFit/>
          </a:bodyPr>
          <a:lstStyle/>
          <a:p>
            <a:endParaRPr/>
          </a:p>
        </p:txBody>
      </p:sp>
      <p:sp>
        <p:nvSpPr>
          <p:cNvPr id="20" name="object 20"/>
          <p:cNvSpPr txBox="1"/>
          <p:nvPr/>
        </p:nvSpPr>
        <p:spPr>
          <a:xfrm>
            <a:off x="16164817" y="4652049"/>
            <a:ext cx="654050" cy="384810"/>
          </a:xfrm>
          <a:prstGeom prst="rect">
            <a:avLst/>
          </a:prstGeom>
        </p:spPr>
        <p:txBody>
          <a:bodyPr vert="horz" wrap="square" lIns="0" tIns="0" rIns="0" bIns="0" rtlCol="0">
            <a:spAutoFit/>
          </a:bodyPr>
          <a:lstStyle/>
          <a:p>
            <a:pPr marL="12700">
              <a:lnSpc>
                <a:spcPct val="100000"/>
              </a:lnSpc>
            </a:pPr>
            <a:r>
              <a:rPr sz="2450" dirty="0">
                <a:solidFill>
                  <a:srgbClr val="55719E"/>
                </a:solidFill>
                <a:latin typeface="Microsoft JhengHei UI" panose="020B0604030504040204" charset="-120"/>
                <a:cs typeface="Microsoft JhengHei UI" panose="020B0604030504040204" charset="-120"/>
              </a:rPr>
              <a:t>公钥</a:t>
            </a:r>
            <a:endParaRPr sz="2450">
              <a:latin typeface="Microsoft JhengHei UI" panose="020B0604030504040204" charset="-120"/>
              <a:cs typeface="Microsoft JhengHei UI" panose="020B0604030504040204" charset="-120"/>
            </a:endParaRPr>
          </a:p>
        </p:txBody>
      </p:sp>
      <p:sp>
        <p:nvSpPr>
          <p:cNvPr id="21" name="object 21"/>
          <p:cNvSpPr txBox="1"/>
          <p:nvPr/>
        </p:nvSpPr>
        <p:spPr>
          <a:xfrm>
            <a:off x="12971198" y="3941921"/>
            <a:ext cx="435609" cy="420370"/>
          </a:xfrm>
          <a:prstGeom prst="rect">
            <a:avLst/>
          </a:prstGeom>
        </p:spPr>
        <p:txBody>
          <a:bodyPr vert="horz" wrap="square" lIns="0" tIns="0" rIns="0" bIns="0" rtlCol="0">
            <a:spAutoFit/>
          </a:bodyPr>
          <a:lstStyle/>
          <a:p>
            <a:pPr marL="12700">
              <a:lnSpc>
                <a:spcPct val="100000"/>
              </a:lnSpc>
            </a:pPr>
            <a:r>
              <a:rPr sz="2600" spc="15" dirty="0">
                <a:solidFill>
                  <a:srgbClr val="55719E"/>
                </a:solidFill>
                <a:latin typeface="Arial" panose="020B0604020202020204"/>
                <a:cs typeface="Arial" panose="020B0604020202020204"/>
              </a:rPr>
              <a:t>K1</a:t>
            </a:r>
            <a:endParaRPr sz="2600">
              <a:latin typeface="Arial" panose="020B0604020202020204"/>
              <a:cs typeface="Arial" panose="020B0604020202020204"/>
            </a:endParaRPr>
          </a:p>
        </p:txBody>
      </p:sp>
      <p:sp>
        <p:nvSpPr>
          <p:cNvPr id="22" name="object 22"/>
          <p:cNvSpPr/>
          <p:nvPr/>
        </p:nvSpPr>
        <p:spPr>
          <a:xfrm>
            <a:off x="11472268" y="5350622"/>
            <a:ext cx="3547561" cy="0"/>
          </a:xfrm>
          <a:custGeom>
            <a:avLst/>
            <a:gdLst/>
            <a:ahLst/>
            <a:cxnLst/>
            <a:rect l="l" t="t" r="r" b="b"/>
            <a:pathLst>
              <a:path w="3547561">
                <a:moveTo>
                  <a:pt x="0" y="0"/>
                </a:moveTo>
                <a:lnTo>
                  <a:pt x="15706" y="0"/>
                </a:lnTo>
                <a:lnTo>
                  <a:pt x="3547561" y="0"/>
                </a:lnTo>
              </a:path>
            </a:pathLst>
          </a:custGeom>
          <a:ln w="31412">
            <a:solidFill>
              <a:srgbClr val="44586B"/>
            </a:solidFill>
          </a:ln>
        </p:spPr>
        <p:txBody>
          <a:bodyPr wrap="square" lIns="0" tIns="0" rIns="0" bIns="0" rtlCol="0">
            <a:spAutoFit/>
          </a:bodyPr>
          <a:lstStyle/>
          <a:p>
            <a:endParaRPr/>
          </a:p>
        </p:txBody>
      </p:sp>
      <p:sp>
        <p:nvSpPr>
          <p:cNvPr id="23" name="object 23"/>
          <p:cNvSpPr/>
          <p:nvPr/>
        </p:nvSpPr>
        <p:spPr>
          <a:xfrm>
            <a:off x="11349759" y="5281514"/>
            <a:ext cx="138215" cy="138215"/>
          </a:xfrm>
          <a:custGeom>
            <a:avLst/>
            <a:gdLst/>
            <a:ahLst/>
            <a:cxnLst/>
            <a:rect l="l" t="t" r="r" b="b"/>
            <a:pathLst>
              <a:path w="138215" h="138215">
                <a:moveTo>
                  <a:pt x="138215" y="0"/>
                </a:moveTo>
                <a:lnTo>
                  <a:pt x="0" y="69107"/>
                </a:lnTo>
                <a:lnTo>
                  <a:pt x="138215" y="138215"/>
                </a:lnTo>
                <a:lnTo>
                  <a:pt x="138215" y="0"/>
                </a:lnTo>
                <a:close/>
              </a:path>
            </a:pathLst>
          </a:custGeom>
          <a:solidFill>
            <a:srgbClr val="44586B"/>
          </a:solidFill>
        </p:spPr>
        <p:txBody>
          <a:bodyPr wrap="square" lIns="0" tIns="0" rIns="0" bIns="0" rtlCol="0">
            <a:spAutoFit/>
          </a:bodyPr>
          <a:lstStyle/>
          <a:p>
            <a:endParaRPr/>
          </a:p>
        </p:txBody>
      </p:sp>
      <p:sp>
        <p:nvSpPr>
          <p:cNvPr id="24" name="object 24"/>
          <p:cNvSpPr/>
          <p:nvPr/>
        </p:nvSpPr>
        <p:spPr>
          <a:xfrm>
            <a:off x="9214771" y="7350954"/>
            <a:ext cx="1664090" cy="1664085"/>
          </a:xfrm>
          <a:custGeom>
            <a:avLst/>
            <a:gdLst/>
            <a:ahLst/>
            <a:cxnLst/>
            <a:rect l="l" t="t" r="r" b="b"/>
            <a:pathLst>
              <a:path w="1664090" h="1664085">
                <a:moveTo>
                  <a:pt x="1578658" y="0"/>
                </a:moveTo>
                <a:lnTo>
                  <a:pt x="77884" y="329"/>
                </a:lnTo>
                <a:lnTo>
                  <a:pt x="38311" y="14180"/>
                </a:lnTo>
                <a:lnTo>
                  <a:pt x="10501" y="44391"/>
                </a:lnTo>
                <a:lnTo>
                  <a:pt x="0" y="85430"/>
                </a:lnTo>
                <a:lnTo>
                  <a:pt x="329" y="1586200"/>
                </a:lnTo>
                <a:lnTo>
                  <a:pt x="14180" y="1625774"/>
                </a:lnTo>
                <a:lnTo>
                  <a:pt x="44391" y="1653583"/>
                </a:lnTo>
                <a:lnTo>
                  <a:pt x="85430" y="1664085"/>
                </a:lnTo>
                <a:lnTo>
                  <a:pt x="1586205" y="1663755"/>
                </a:lnTo>
                <a:lnTo>
                  <a:pt x="1625777" y="1649904"/>
                </a:lnTo>
                <a:lnTo>
                  <a:pt x="1653588" y="1619693"/>
                </a:lnTo>
                <a:lnTo>
                  <a:pt x="1664090" y="1578654"/>
                </a:lnTo>
                <a:lnTo>
                  <a:pt x="1663761" y="77884"/>
                </a:lnTo>
                <a:lnTo>
                  <a:pt x="1649909" y="38311"/>
                </a:lnTo>
                <a:lnTo>
                  <a:pt x="1619697" y="10501"/>
                </a:lnTo>
                <a:lnTo>
                  <a:pt x="1578658" y="0"/>
                </a:lnTo>
                <a:close/>
              </a:path>
            </a:pathLst>
          </a:custGeom>
          <a:solidFill>
            <a:srgbClr val="E4F3FF"/>
          </a:solidFill>
        </p:spPr>
        <p:txBody>
          <a:bodyPr wrap="square" lIns="0" tIns="0" rIns="0" bIns="0" rtlCol="0">
            <a:spAutoFit/>
          </a:bodyPr>
          <a:lstStyle/>
          <a:p>
            <a:endParaRPr/>
          </a:p>
        </p:txBody>
      </p:sp>
      <p:sp>
        <p:nvSpPr>
          <p:cNvPr id="25" name="object 25"/>
          <p:cNvSpPr/>
          <p:nvPr/>
        </p:nvSpPr>
        <p:spPr>
          <a:xfrm>
            <a:off x="10793430" y="7329620"/>
            <a:ext cx="9473" cy="644"/>
          </a:xfrm>
          <a:custGeom>
            <a:avLst/>
            <a:gdLst/>
            <a:ahLst/>
            <a:cxnLst/>
            <a:rect l="l" t="t" r="r" b="b"/>
            <a:pathLst>
              <a:path w="9473" h="644">
                <a:moveTo>
                  <a:pt x="0" y="0"/>
                </a:moveTo>
                <a:lnTo>
                  <a:pt x="9473" y="644"/>
                </a:lnTo>
              </a:path>
            </a:pathLst>
          </a:custGeom>
          <a:ln w="85337">
            <a:solidFill>
              <a:srgbClr val="5B719A"/>
            </a:solidFill>
          </a:ln>
        </p:spPr>
        <p:txBody>
          <a:bodyPr wrap="square" lIns="0" tIns="0" rIns="0" bIns="0" rtlCol="0">
            <a:spAutoFit/>
          </a:bodyPr>
          <a:lstStyle/>
          <a:p>
            <a:endParaRPr/>
          </a:p>
        </p:txBody>
      </p:sp>
      <p:sp>
        <p:nvSpPr>
          <p:cNvPr id="26" name="object 26"/>
          <p:cNvSpPr/>
          <p:nvPr/>
        </p:nvSpPr>
        <p:spPr>
          <a:xfrm>
            <a:off x="10808047" y="7330613"/>
            <a:ext cx="88147" cy="77118"/>
          </a:xfrm>
          <a:custGeom>
            <a:avLst/>
            <a:gdLst/>
            <a:ahLst/>
            <a:cxnLst/>
            <a:rect l="l" t="t" r="r" b="b"/>
            <a:pathLst>
              <a:path w="88147" h="77118">
                <a:moveTo>
                  <a:pt x="0" y="0"/>
                </a:moveTo>
                <a:lnTo>
                  <a:pt x="39708" y="13860"/>
                </a:lnTo>
                <a:lnTo>
                  <a:pt x="70443" y="41274"/>
                </a:lnTo>
                <a:lnTo>
                  <a:pt x="78083" y="52809"/>
                </a:lnTo>
                <a:lnTo>
                  <a:pt x="82572" y="61987"/>
                </a:lnTo>
              </a:path>
              <a:path w="88147" h="77118">
                <a:moveTo>
                  <a:pt x="84203" y="65324"/>
                </a:moveTo>
                <a:lnTo>
                  <a:pt x="86324" y="71666"/>
                </a:lnTo>
              </a:path>
            </a:pathLst>
          </a:custGeom>
          <a:ln w="85337">
            <a:solidFill>
              <a:srgbClr val="5B719A"/>
            </a:solidFill>
          </a:ln>
        </p:spPr>
        <p:txBody>
          <a:bodyPr wrap="square" lIns="0" tIns="0" rIns="0" bIns="0" rtlCol="0">
            <a:spAutoFit/>
          </a:bodyPr>
          <a:lstStyle/>
          <a:p>
            <a:endParaRPr/>
          </a:p>
        </p:txBody>
      </p:sp>
      <p:sp>
        <p:nvSpPr>
          <p:cNvPr id="27" name="object 27"/>
          <p:cNvSpPr/>
          <p:nvPr/>
        </p:nvSpPr>
        <p:spPr>
          <a:xfrm>
            <a:off x="10896719" y="7409300"/>
            <a:ext cx="2185" cy="11454"/>
          </a:xfrm>
          <a:custGeom>
            <a:avLst/>
            <a:gdLst/>
            <a:ahLst/>
            <a:cxnLst/>
            <a:rect l="l" t="t" r="r" b="b"/>
            <a:pathLst>
              <a:path w="2185" h="11454">
                <a:moveTo>
                  <a:pt x="0" y="1"/>
                </a:moveTo>
                <a:lnTo>
                  <a:pt x="855" y="4482"/>
                </a:lnTo>
              </a:path>
            </a:pathLst>
          </a:custGeom>
          <a:ln w="85337">
            <a:solidFill>
              <a:srgbClr val="5B719A"/>
            </a:solidFill>
          </a:ln>
        </p:spPr>
        <p:txBody>
          <a:bodyPr wrap="square" lIns="0" tIns="0" rIns="0" bIns="0" rtlCol="0">
            <a:spAutoFit/>
          </a:bodyPr>
          <a:lstStyle/>
          <a:p>
            <a:endParaRPr/>
          </a:p>
        </p:txBody>
      </p:sp>
      <p:sp>
        <p:nvSpPr>
          <p:cNvPr id="28" name="object 28"/>
          <p:cNvSpPr/>
          <p:nvPr/>
        </p:nvSpPr>
        <p:spPr>
          <a:xfrm>
            <a:off x="10899046" y="7423377"/>
            <a:ext cx="0" cy="1521584"/>
          </a:xfrm>
          <a:custGeom>
            <a:avLst/>
            <a:gdLst/>
            <a:ahLst/>
            <a:cxnLst/>
            <a:rect l="l" t="t" r="r" b="b"/>
            <a:pathLst>
              <a:path h="1521584">
                <a:moveTo>
                  <a:pt x="0" y="0"/>
                </a:moveTo>
                <a:lnTo>
                  <a:pt x="0" y="1521584"/>
                </a:lnTo>
              </a:path>
            </a:pathLst>
          </a:custGeom>
          <a:ln w="3175">
            <a:solidFill>
              <a:srgbClr val="5B719A"/>
            </a:solidFill>
          </a:ln>
        </p:spPr>
        <p:txBody>
          <a:bodyPr wrap="square" lIns="0" tIns="0" rIns="0" bIns="0" rtlCol="0">
            <a:spAutoFit/>
          </a:bodyPr>
          <a:lstStyle/>
          <a:p>
            <a:endParaRPr/>
          </a:p>
        </p:txBody>
      </p:sp>
      <p:sp>
        <p:nvSpPr>
          <p:cNvPr id="29" name="object 29"/>
          <p:cNvSpPr/>
          <p:nvPr/>
        </p:nvSpPr>
        <p:spPr>
          <a:xfrm>
            <a:off x="9271566" y="9029344"/>
            <a:ext cx="1559582" cy="0"/>
          </a:xfrm>
          <a:custGeom>
            <a:avLst/>
            <a:gdLst/>
            <a:ahLst/>
            <a:cxnLst/>
            <a:rect l="l" t="t" r="r" b="b"/>
            <a:pathLst>
              <a:path w="1559582">
                <a:moveTo>
                  <a:pt x="0" y="0"/>
                </a:moveTo>
                <a:lnTo>
                  <a:pt x="1559582" y="0"/>
                </a:lnTo>
              </a:path>
            </a:pathLst>
          </a:custGeom>
          <a:ln w="14060">
            <a:solidFill>
              <a:srgbClr val="5B719A"/>
            </a:solidFill>
          </a:ln>
        </p:spPr>
        <p:txBody>
          <a:bodyPr wrap="square" lIns="0" tIns="0" rIns="0" bIns="0" rtlCol="0">
            <a:spAutoFit/>
          </a:bodyPr>
          <a:lstStyle/>
          <a:p>
            <a:endParaRPr/>
          </a:p>
        </p:txBody>
      </p:sp>
      <p:sp>
        <p:nvSpPr>
          <p:cNvPr id="30" name="object 30"/>
          <p:cNvSpPr/>
          <p:nvPr/>
        </p:nvSpPr>
        <p:spPr>
          <a:xfrm>
            <a:off x="11349759" y="7889072"/>
            <a:ext cx="3547562" cy="0"/>
          </a:xfrm>
          <a:custGeom>
            <a:avLst/>
            <a:gdLst/>
            <a:ahLst/>
            <a:cxnLst/>
            <a:rect l="l" t="t" r="r" b="b"/>
            <a:pathLst>
              <a:path w="3547562">
                <a:moveTo>
                  <a:pt x="0" y="0"/>
                </a:moveTo>
                <a:lnTo>
                  <a:pt x="3531855" y="0"/>
                </a:lnTo>
                <a:lnTo>
                  <a:pt x="3547562" y="0"/>
                </a:lnTo>
              </a:path>
            </a:pathLst>
          </a:custGeom>
          <a:ln w="31412">
            <a:solidFill>
              <a:srgbClr val="44586B"/>
            </a:solidFill>
          </a:ln>
        </p:spPr>
        <p:txBody>
          <a:bodyPr wrap="square" lIns="0" tIns="0" rIns="0" bIns="0" rtlCol="0">
            <a:spAutoFit/>
          </a:bodyPr>
          <a:lstStyle/>
          <a:p>
            <a:endParaRPr/>
          </a:p>
        </p:txBody>
      </p:sp>
      <p:sp>
        <p:nvSpPr>
          <p:cNvPr id="31" name="object 31"/>
          <p:cNvSpPr/>
          <p:nvPr/>
        </p:nvSpPr>
        <p:spPr>
          <a:xfrm>
            <a:off x="14881620" y="7819965"/>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a:endParaRPr/>
          </a:p>
        </p:txBody>
      </p:sp>
      <p:sp>
        <p:nvSpPr>
          <p:cNvPr id="32" name="object 32"/>
          <p:cNvSpPr/>
          <p:nvPr/>
        </p:nvSpPr>
        <p:spPr>
          <a:xfrm>
            <a:off x="15654497" y="7350954"/>
            <a:ext cx="1674294" cy="1664085"/>
          </a:xfrm>
          <a:custGeom>
            <a:avLst/>
            <a:gdLst/>
            <a:ahLst/>
            <a:cxnLst/>
            <a:rect l="l" t="t" r="r" b="b"/>
            <a:pathLst>
              <a:path w="1674294" h="1664085">
                <a:moveTo>
                  <a:pt x="1588339" y="0"/>
                </a:moveTo>
                <a:lnTo>
                  <a:pt x="77959" y="365"/>
                </a:lnTo>
                <a:lnTo>
                  <a:pt x="38333" y="14321"/>
                </a:lnTo>
                <a:lnTo>
                  <a:pt x="10504" y="44503"/>
                </a:lnTo>
                <a:lnTo>
                  <a:pt x="0" y="85430"/>
                </a:lnTo>
                <a:lnTo>
                  <a:pt x="367" y="1586601"/>
                </a:lnTo>
                <a:lnTo>
                  <a:pt x="14408" y="1625986"/>
                </a:lnTo>
                <a:lnTo>
                  <a:pt x="44776" y="1653645"/>
                </a:lnTo>
                <a:lnTo>
                  <a:pt x="85955" y="1664085"/>
                </a:lnTo>
                <a:lnTo>
                  <a:pt x="1596334" y="1663719"/>
                </a:lnTo>
                <a:lnTo>
                  <a:pt x="1635961" y="1649764"/>
                </a:lnTo>
                <a:lnTo>
                  <a:pt x="1663790" y="1619581"/>
                </a:lnTo>
                <a:lnTo>
                  <a:pt x="1674294" y="1578654"/>
                </a:lnTo>
                <a:lnTo>
                  <a:pt x="1673926" y="77484"/>
                </a:lnTo>
                <a:lnTo>
                  <a:pt x="1659885" y="38099"/>
                </a:lnTo>
                <a:lnTo>
                  <a:pt x="1629518" y="10440"/>
                </a:lnTo>
                <a:lnTo>
                  <a:pt x="1588339" y="0"/>
                </a:lnTo>
                <a:close/>
              </a:path>
            </a:pathLst>
          </a:custGeom>
          <a:solidFill>
            <a:srgbClr val="E4F3FF"/>
          </a:solidFill>
        </p:spPr>
        <p:txBody>
          <a:bodyPr wrap="square" lIns="0" tIns="0" rIns="0" bIns="0" rtlCol="0">
            <a:spAutoFit/>
          </a:bodyPr>
          <a:lstStyle/>
          <a:p>
            <a:endParaRPr/>
          </a:p>
        </p:txBody>
      </p:sp>
      <p:sp>
        <p:nvSpPr>
          <p:cNvPr id="33" name="object 33"/>
          <p:cNvSpPr/>
          <p:nvPr/>
        </p:nvSpPr>
        <p:spPr>
          <a:xfrm>
            <a:off x="17284890" y="7338122"/>
            <a:ext cx="65366" cy="1632125"/>
          </a:xfrm>
          <a:custGeom>
            <a:avLst/>
            <a:gdLst/>
            <a:ahLst/>
            <a:cxnLst/>
            <a:rect l="l" t="t" r="r" b="b"/>
            <a:pathLst>
              <a:path w="65366" h="1632125">
                <a:moveTo>
                  <a:pt x="6399" y="3217"/>
                </a:moveTo>
                <a:lnTo>
                  <a:pt x="12461" y="6265"/>
                </a:lnTo>
                <a:lnTo>
                  <a:pt x="23927" y="14029"/>
                </a:lnTo>
                <a:lnTo>
                  <a:pt x="34267" y="23160"/>
                </a:lnTo>
                <a:lnTo>
                  <a:pt x="43351" y="33529"/>
                </a:lnTo>
                <a:lnTo>
                  <a:pt x="51048" y="45005"/>
                </a:lnTo>
              </a:path>
            </a:pathLst>
          </a:custGeom>
          <a:ln w="85582">
            <a:solidFill>
              <a:srgbClr val="5B719A"/>
            </a:solidFill>
          </a:ln>
        </p:spPr>
        <p:txBody>
          <a:bodyPr wrap="square" lIns="0" tIns="0" rIns="0" bIns="0" rtlCol="0">
            <a:spAutoFit/>
          </a:bodyPr>
          <a:lstStyle/>
          <a:p>
            <a:endParaRPr/>
          </a:p>
        </p:txBody>
      </p:sp>
      <p:sp>
        <p:nvSpPr>
          <p:cNvPr id="34" name="object 34"/>
          <p:cNvSpPr/>
          <p:nvPr/>
        </p:nvSpPr>
        <p:spPr>
          <a:xfrm>
            <a:off x="15729607" y="9035643"/>
            <a:ext cx="1319632" cy="0"/>
          </a:xfrm>
          <a:custGeom>
            <a:avLst/>
            <a:gdLst/>
            <a:ahLst/>
            <a:cxnLst/>
            <a:rect l="l" t="t" r="r" b="b"/>
            <a:pathLst>
              <a:path w="1319632">
                <a:moveTo>
                  <a:pt x="3820" y="0"/>
                </a:moveTo>
                <a:lnTo>
                  <a:pt x="1323452" y="0"/>
                </a:lnTo>
              </a:path>
            </a:pathLst>
          </a:custGeom>
          <a:ln w="3175">
            <a:solidFill>
              <a:srgbClr val="5B719A"/>
            </a:solidFill>
          </a:ln>
        </p:spPr>
        <p:txBody>
          <a:bodyPr wrap="square" lIns="0" tIns="0" rIns="0" bIns="0" rtlCol="0">
            <a:spAutoFit/>
          </a:bodyPr>
          <a:lstStyle/>
          <a:p>
            <a:endParaRPr/>
          </a:p>
        </p:txBody>
      </p:sp>
      <p:sp>
        <p:nvSpPr>
          <p:cNvPr id="35" name="object 35"/>
          <p:cNvSpPr/>
          <p:nvPr/>
        </p:nvSpPr>
        <p:spPr>
          <a:xfrm>
            <a:off x="11472268" y="8684860"/>
            <a:ext cx="3547561" cy="0"/>
          </a:xfrm>
          <a:custGeom>
            <a:avLst/>
            <a:gdLst/>
            <a:ahLst/>
            <a:cxnLst/>
            <a:rect l="l" t="t" r="r" b="b"/>
            <a:pathLst>
              <a:path w="3547561">
                <a:moveTo>
                  <a:pt x="0" y="0"/>
                </a:moveTo>
                <a:lnTo>
                  <a:pt x="15706" y="0"/>
                </a:lnTo>
                <a:lnTo>
                  <a:pt x="3547561" y="0"/>
                </a:lnTo>
              </a:path>
            </a:pathLst>
          </a:custGeom>
          <a:ln w="31412">
            <a:solidFill>
              <a:srgbClr val="44586B"/>
            </a:solidFill>
          </a:ln>
        </p:spPr>
        <p:txBody>
          <a:bodyPr wrap="square" lIns="0" tIns="0" rIns="0" bIns="0" rtlCol="0">
            <a:spAutoFit/>
          </a:bodyPr>
          <a:lstStyle/>
          <a:p>
            <a:endParaRPr/>
          </a:p>
        </p:txBody>
      </p:sp>
      <p:sp>
        <p:nvSpPr>
          <p:cNvPr id="36" name="object 36"/>
          <p:cNvSpPr/>
          <p:nvPr/>
        </p:nvSpPr>
        <p:spPr>
          <a:xfrm>
            <a:off x="11349759" y="8615752"/>
            <a:ext cx="138215" cy="138215"/>
          </a:xfrm>
          <a:custGeom>
            <a:avLst/>
            <a:gdLst/>
            <a:ahLst/>
            <a:cxnLst/>
            <a:rect l="l" t="t" r="r" b="b"/>
            <a:pathLst>
              <a:path w="138215" h="138215">
                <a:moveTo>
                  <a:pt x="138215" y="0"/>
                </a:moveTo>
                <a:lnTo>
                  <a:pt x="0" y="69107"/>
                </a:lnTo>
                <a:lnTo>
                  <a:pt x="138215" y="138215"/>
                </a:lnTo>
                <a:lnTo>
                  <a:pt x="138215" y="0"/>
                </a:lnTo>
                <a:close/>
              </a:path>
            </a:pathLst>
          </a:custGeom>
          <a:solidFill>
            <a:srgbClr val="44586B"/>
          </a:solidFill>
        </p:spPr>
        <p:txBody>
          <a:bodyPr wrap="square" lIns="0" tIns="0" rIns="0" bIns="0" rtlCol="0">
            <a:spAutoFit/>
          </a:bodyPr>
          <a:lstStyle/>
          <a:p>
            <a:endParaRPr/>
          </a:p>
        </p:txBody>
      </p:sp>
      <p:sp>
        <p:nvSpPr>
          <p:cNvPr id="37" name="object 37"/>
          <p:cNvSpPr/>
          <p:nvPr/>
        </p:nvSpPr>
        <p:spPr>
          <a:xfrm>
            <a:off x="16212940" y="6008360"/>
            <a:ext cx="0" cy="1136066"/>
          </a:xfrm>
          <a:custGeom>
            <a:avLst/>
            <a:gdLst/>
            <a:ahLst/>
            <a:cxnLst/>
            <a:rect l="l" t="t" r="r" b="b"/>
            <a:pathLst>
              <a:path h="1136066">
                <a:moveTo>
                  <a:pt x="0" y="0"/>
                </a:moveTo>
                <a:lnTo>
                  <a:pt x="0" y="1136066"/>
                </a:lnTo>
              </a:path>
            </a:pathLst>
          </a:custGeom>
          <a:ln w="31412">
            <a:solidFill>
              <a:srgbClr val="44586B"/>
            </a:solidFill>
          </a:ln>
        </p:spPr>
        <p:txBody>
          <a:bodyPr wrap="square" lIns="0" tIns="0" rIns="0" bIns="0" rtlCol="0">
            <a:spAutoFit/>
          </a:bodyPr>
          <a:lstStyle/>
          <a:p>
            <a:endParaRPr/>
          </a:p>
        </p:txBody>
      </p:sp>
      <p:sp>
        <p:nvSpPr>
          <p:cNvPr id="38" name="object 38"/>
          <p:cNvSpPr/>
          <p:nvPr/>
        </p:nvSpPr>
        <p:spPr>
          <a:xfrm>
            <a:off x="16143833" y="5885851"/>
            <a:ext cx="138215" cy="138215"/>
          </a:xfrm>
          <a:custGeom>
            <a:avLst/>
            <a:gdLst/>
            <a:ahLst/>
            <a:cxnLst/>
            <a:rect l="l" t="t" r="r" b="b"/>
            <a:pathLst>
              <a:path w="138215" h="138215">
                <a:moveTo>
                  <a:pt x="69107" y="0"/>
                </a:moveTo>
                <a:lnTo>
                  <a:pt x="0" y="138215"/>
                </a:lnTo>
                <a:lnTo>
                  <a:pt x="138215" y="138215"/>
                </a:lnTo>
                <a:lnTo>
                  <a:pt x="69107" y="0"/>
                </a:lnTo>
                <a:close/>
              </a:path>
            </a:pathLst>
          </a:custGeom>
          <a:solidFill>
            <a:srgbClr val="44586B"/>
          </a:solidFill>
        </p:spPr>
        <p:txBody>
          <a:bodyPr wrap="square" lIns="0" tIns="0" rIns="0" bIns="0" rtlCol="0">
            <a:spAutoFit/>
          </a:bodyPr>
          <a:lstStyle/>
          <a:p>
            <a:endParaRPr/>
          </a:p>
        </p:txBody>
      </p:sp>
      <p:sp>
        <p:nvSpPr>
          <p:cNvPr id="39" name="object 39"/>
          <p:cNvSpPr txBox="1"/>
          <p:nvPr/>
        </p:nvSpPr>
        <p:spPr>
          <a:xfrm>
            <a:off x="12667542" y="5146073"/>
            <a:ext cx="4057015" cy="1573530"/>
          </a:xfrm>
          <a:prstGeom prst="rect">
            <a:avLst/>
          </a:prstGeom>
        </p:spPr>
        <p:txBody>
          <a:bodyPr vert="horz" wrap="square" lIns="0" tIns="0" rIns="0" bIns="0" rtlCol="0">
            <a:spAutoFit/>
          </a:bodyPr>
          <a:lstStyle/>
          <a:p>
            <a:pPr marL="12700">
              <a:lnSpc>
                <a:spcPct val="100000"/>
              </a:lnSpc>
            </a:pPr>
            <a:r>
              <a:rPr sz="2600" spc="-625" dirty="0">
                <a:solidFill>
                  <a:srgbClr val="55719E"/>
                </a:solidFill>
                <a:latin typeface="Microsoft JhengHei UI" panose="020B0604030504040204" charset="-120"/>
                <a:cs typeface="Microsoft JhengHei UI" panose="020B0604030504040204" charset="-120"/>
              </a:rPr>
              <a:t>不可逆</a:t>
            </a:r>
            <a:endParaRPr sz="2600">
              <a:latin typeface="Microsoft JhengHei UI" panose="020B0604030504040204" charset="-120"/>
              <a:cs typeface="Microsoft JhengHei UI" panose="020B0604030504040204" charset="-120"/>
            </a:endParaRPr>
          </a:p>
          <a:p>
            <a:pPr>
              <a:lnSpc>
                <a:spcPts val="2600"/>
              </a:lnSpc>
            </a:pPr>
            <a:endParaRPr sz="2600"/>
          </a:p>
          <a:p>
            <a:pPr>
              <a:lnSpc>
                <a:spcPts val="3400"/>
              </a:lnSpc>
              <a:spcBef>
                <a:spcPts val="30"/>
              </a:spcBef>
            </a:pPr>
            <a:endParaRPr sz="3400"/>
          </a:p>
          <a:p>
            <a:pPr marR="6350" algn="r">
              <a:lnSpc>
                <a:spcPct val="100000"/>
              </a:lnSpc>
            </a:pPr>
            <a:r>
              <a:rPr sz="2600" spc="-625" dirty="0">
                <a:solidFill>
                  <a:srgbClr val="55719E"/>
                </a:solidFill>
                <a:latin typeface="Microsoft JhengHei UI" panose="020B0604030504040204" charset="-120"/>
                <a:cs typeface="Microsoft JhengHei UI" panose="020B0604030504040204" charset="-120"/>
              </a:rPr>
              <a:t>不可逆</a:t>
            </a:r>
            <a:endParaRPr sz="2600">
              <a:latin typeface="Microsoft JhengHei UI" panose="020B0604030504040204" charset="-120"/>
              <a:cs typeface="Microsoft JhengHei UI" panose="020B0604030504040204" charset="-120"/>
            </a:endParaRPr>
          </a:p>
        </p:txBody>
      </p:sp>
      <p:sp>
        <p:nvSpPr>
          <p:cNvPr id="40" name="object 40"/>
          <p:cNvSpPr txBox="1"/>
          <p:nvPr/>
        </p:nvSpPr>
        <p:spPr>
          <a:xfrm>
            <a:off x="9725223" y="7981791"/>
            <a:ext cx="654050" cy="384810"/>
          </a:xfrm>
          <a:prstGeom prst="rect">
            <a:avLst/>
          </a:prstGeom>
        </p:spPr>
        <p:txBody>
          <a:bodyPr vert="horz" wrap="square" lIns="0" tIns="0" rIns="0" bIns="0" rtlCol="0">
            <a:spAutoFit/>
          </a:bodyPr>
          <a:lstStyle/>
          <a:p>
            <a:pPr marL="12700">
              <a:lnSpc>
                <a:spcPct val="100000"/>
              </a:lnSpc>
            </a:pPr>
            <a:r>
              <a:rPr sz="2450" dirty="0">
                <a:solidFill>
                  <a:srgbClr val="55719E"/>
                </a:solidFill>
                <a:latin typeface="Microsoft JhengHei UI" panose="020B0604030504040204" charset="-120"/>
                <a:cs typeface="Microsoft JhengHei UI" panose="020B0604030504040204" charset="-120"/>
              </a:rPr>
              <a:t>地址</a:t>
            </a:r>
            <a:endParaRPr sz="2450">
              <a:latin typeface="Microsoft JhengHei UI" panose="020B0604030504040204" charset="-120"/>
              <a:cs typeface="Microsoft JhengHei UI" panose="020B0604030504040204" charset="-120"/>
            </a:endParaRPr>
          </a:p>
        </p:txBody>
      </p:sp>
      <p:sp>
        <p:nvSpPr>
          <p:cNvPr id="41" name="object 41"/>
          <p:cNvSpPr txBox="1"/>
          <p:nvPr/>
        </p:nvSpPr>
        <p:spPr>
          <a:xfrm>
            <a:off x="16164817" y="7695441"/>
            <a:ext cx="654050" cy="890905"/>
          </a:xfrm>
          <a:prstGeom prst="rect">
            <a:avLst/>
          </a:prstGeom>
        </p:spPr>
        <p:txBody>
          <a:bodyPr vert="horz" wrap="square" lIns="0" tIns="0" rIns="0" bIns="0" rtlCol="0">
            <a:spAutoFit/>
          </a:bodyPr>
          <a:lstStyle/>
          <a:p>
            <a:pPr marL="12700" marR="6350">
              <a:lnSpc>
                <a:spcPct val="118000"/>
              </a:lnSpc>
            </a:pPr>
            <a:r>
              <a:rPr sz="2450" dirty="0">
                <a:solidFill>
                  <a:srgbClr val="55719E"/>
                </a:solidFill>
                <a:latin typeface="Microsoft JhengHei UI" panose="020B0604030504040204" charset="-120"/>
                <a:cs typeface="Microsoft JhengHei UI" panose="020B0604030504040204" charset="-120"/>
              </a:rPr>
              <a:t>公钥 哈希</a:t>
            </a:r>
            <a:endParaRPr sz="2450">
              <a:latin typeface="Microsoft JhengHei UI" panose="020B0604030504040204" charset="-120"/>
              <a:cs typeface="Microsoft JhengHei UI" panose="020B0604030504040204" charset="-120"/>
            </a:endParaRPr>
          </a:p>
        </p:txBody>
      </p:sp>
      <p:sp>
        <p:nvSpPr>
          <p:cNvPr id="42" name="object 42"/>
          <p:cNvSpPr txBox="1"/>
          <p:nvPr/>
        </p:nvSpPr>
        <p:spPr>
          <a:xfrm>
            <a:off x="12500008" y="8915592"/>
            <a:ext cx="1365885"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哈希算法</a:t>
            </a:r>
            <a:endParaRPr sz="2600">
              <a:latin typeface="Microsoft JhengHei UI" panose="020B0604030504040204" charset="-120"/>
              <a:cs typeface="Microsoft JhengHei UI" panose="020B0604030504040204" charset="-120"/>
            </a:endParaRPr>
          </a:p>
        </p:txBody>
      </p:sp>
      <p:sp>
        <p:nvSpPr>
          <p:cNvPr id="43" name="object 43"/>
          <p:cNvSpPr/>
          <p:nvPr/>
        </p:nvSpPr>
        <p:spPr>
          <a:xfrm>
            <a:off x="16841193" y="5885851"/>
            <a:ext cx="0" cy="1136066"/>
          </a:xfrm>
          <a:custGeom>
            <a:avLst/>
            <a:gdLst/>
            <a:ahLst/>
            <a:cxnLst/>
            <a:rect l="l" t="t" r="r" b="b"/>
            <a:pathLst>
              <a:path h="1136066">
                <a:moveTo>
                  <a:pt x="0" y="0"/>
                </a:moveTo>
                <a:lnTo>
                  <a:pt x="0" y="1136066"/>
                </a:lnTo>
              </a:path>
            </a:pathLst>
          </a:custGeom>
          <a:ln w="31412">
            <a:solidFill>
              <a:srgbClr val="44586B"/>
            </a:solidFill>
          </a:ln>
        </p:spPr>
        <p:txBody>
          <a:bodyPr wrap="square" lIns="0" tIns="0" rIns="0" bIns="0" rtlCol="0">
            <a:spAutoFit/>
          </a:bodyPr>
          <a:lstStyle/>
          <a:p>
            <a:endParaRPr/>
          </a:p>
        </p:txBody>
      </p:sp>
      <p:sp>
        <p:nvSpPr>
          <p:cNvPr id="44" name="object 44"/>
          <p:cNvSpPr/>
          <p:nvPr/>
        </p:nvSpPr>
        <p:spPr>
          <a:xfrm>
            <a:off x="16772086" y="7006211"/>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数据层</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395097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data layer</a:t>
            </a:r>
            <a:endParaRPr sz="1950">
              <a:latin typeface="Arial" panose="020B0604020202020204"/>
              <a:cs typeface="Arial" panose="020B0604020202020204"/>
            </a:endParaRPr>
          </a:p>
        </p:txBody>
      </p:sp>
      <p:sp>
        <p:nvSpPr>
          <p:cNvPr id="4" name="object 4"/>
          <p:cNvSpPr txBox="1"/>
          <p:nvPr/>
        </p:nvSpPr>
        <p:spPr>
          <a:xfrm>
            <a:off x="8070823" y="1994336"/>
            <a:ext cx="3953510" cy="420370"/>
          </a:xfrm>
          <a:prstGeom prst="rect">
            <a:avLst/>
          </a:prstGeom>
        </p:spPr>
        <p:txBody>
          <a:bodyPr vert="horz" wrap="square" lIns="0" tIns="0" rIns="0" bIns="0" rtlCol="0">
            <a:spAutoFit/>
          </a:bodyPr>
          <a:lstStyle/>
          <a:p>
            <a:pPr marL="12700">
              <a:lnSpc>
                <a:spcPct val="100000"/>
              </a:lnSpc>
            </a:pPr>
            <a:r>
              <a:rPr sz="2600" spc="15" dirty="0">
                <a:solidFill>
                  <a:srgbClr val="55719E"/>
                </a:solidFill>
                <a:latin typeface="Arial" panose="020B0604020202020204"/>
                <a:cs typeface="Arial" panose="020B0604020202020204"/>
              </a:rPr>
              <a:t>U</a:t>
            </a:r>
            <a:r>
              <a:rPr sz="2600" spc="10" dirty="0">
                <a:solidFill>
                  <a:srgbClr val="55719E"/>
                </a:solidFill>
                <a:latin typeface="Arial" panose="020B0604020202020204"/>
                <a:cs typeface="Arial" panose="020B0604020202020204"/>
              </a:rPr>
              <a:t>T</a:t>
            </a:r>
            <a:r>
              <a:rPr sz="2600" spc="15" dirty="0">
                <a:solidFill>
                  <a:srgbClr val="55719E"/>
                </a:solidFill>
                <a:latin typeface="Arial" panose="020B0604020202020204"/>
                <a:cs typeface="Arial" panose="020B0604020202020204"/>
              </a:rPr>
              <a:t>XO</a:t>
            </a:r>
            <a:r>
              <a:rPr sz="2600" spc="10" dirty="0">
                <a:solidFill>
                  <a:srgbClr val="55719E"/>
                </a:solidFill>
                <a:latin typeface="Arial" panose="020B0604020202020204"/>
                <a:cs typeface="Arial" panose="020B0604020202020204"/>
              </a:rPr>
              <a:t> </a:t>
            </a:r>
            <a:r>
              <a:rPr sz="2600" spc="5" dirty="0">
                <a:solidFill>
                  <a:srgbClr val="55719E"/>
                </a:solidFill>
                <a:latin typeface="Arial" panose="020B0604020202020204"/>
                <a:cs typeface="Arial" panose="020B0604020202020204"/>
              </a:rPr>
              <a:t>(</a:t>
            </a:r>
            <a:r>
              <a:rPr sz="2600" spc="-260" dirty="0">
                <a:solidFill>
                  <a:srgbClr val="55719E"/>
                </a:solidFill>
                <a:latin typeface="Microsoft JhengHei UI" panose="020B0604030504040204" charset="-120"/>
                <a:cs typeface="Microsoft JhengHei UI" panose="020B0604030504040204" charset="-120"/>
              </a:rPr>
              <a:t>未花费多交易易输出</a:t>
            </a:r>
            <a:r>
              <a:rPr sz="2600" spc="5" dirty="0">
                <a:solidFill>
                  <a:srgbClr val="55719E"/>
                </a:solidFill>
                <a:latin typeface="Arial" panose="020B0604020202020204"/>
                <a:cs typeface="Arial" panose="020B0604020202020204"/>
              </a:rPr>
              <a:t>)</a:t>
            </a:r>
            <a:endParaRPr sz="2600">
              <a:latin typeface="Arial" panose="020B0604020202020204"/>
              <a:cs typeface="Arial" panose="020B0604020202020204"/>
            </a:endParaRPr>
          </a:p>
        </p:txBody>
      </p:sp>
      <p:sp>
        <p:nvSpPr>
          <p:cNvPr id="5" name="object 5"/>
          <p:cNvSpPr/>
          <p:nvPr/>
        </p:nvSpPr>
        <p:spPr>
          <a:xfrm>
            <a:off x="3674640" y="3134126"/>
            <a:ext cx="2794933" cy="2057444"/>
          </a:xfrm>
          <a:custGeom>
            <a:avLst/>
            <a:gdLst/>
            <a:ahLst/>
            <a:cxnLst/>
            <a:rect l="l" t="t" r="r" b="b"/>
            <a:pathLst>
              <a:path w="2794933" h="2057444">
                <a:moveTo>
                  <a:pt x="158891" y="0"/>
                </a:moveTo>
                <a:lnTo>
                  <a:pt x="114750" y="634"/>
                </a:lnTo>
                <a:lnTo>
                  <a:pt x="69072" y="7600"/>
                </a:lnTo>
                <a:lnTo>
                  <a:pt x="27025" y="34140"/>
                </a:lnTo>
                <a:lnTo>
                  <a:pt x="6654" y="69332"/>
                </a:lnTo>
                <a:lnTo>
                  <a:pt x="505" y="112809"/>
                </a:lnTo>
                <a:lnTo>
                  <a:pt x="0" y="141543"/>
                </a:lnTo>
                <a:lnTo>
                  <a:pt x="13" y="1915920"/>
                </a:lnTo>
                <a:lnTo>
                  <a:pt x="1446" y="1954625"/>
                </a:lnTo>
                <a:lnTo>
                  <a:pt x="11262" y="2000172"/>
                </a:lnTo>
                <a:lnTo>
                  <a:pt x="44534" y="2038426"/>
                </a:lnTo>
                <a:lnTo>
                  <a:pt x="89674" y="2055031"/>
                </a:lnTo>
                <a:lnTo>
                  <a:pt x="141524" y="2057444"/>
                </a:lnTo>
                <a:lnTo>
                  <a:pt x="2653065" y="2057435"/>
                </a:lnTo>
                <a:lnTo>
                  <a:pt x="2692114" y="2055997"/>
                </a:lnTo>
                <a:lnTo>
                  <a:pt x="2737661" y="2046180"/>
                </a:lnTo>
                <a:lnTo>
                  <a:pt x="2775916" y="2012909"/>
                </a:lnTo>
                <a:lnTo>
                  <a:pt x="2792520" y="1967770"/>
                </a:lnTo>
                <a:lnTo>
                  <a:pt x="2794933" y="1915920"/>
                </a:lnTo>
                <a:lnTo>
                  <a:pt x="2794920" y="141543"/>
                </a:lnTo>
                <a:lnTo>
                  <a:pt x="2793486" y="102837"/>
                </a:lnTo>
                <a:lnTo>
                  <a:pt x="2783670" y="57290"/>
                </a:lnTo>
                <a:lnTo>
                  <a:pt x="2750398" y="19036"/>
                </a:lnTo>
                <a:lnTo>
                  <a:pt x="2705259" y="2432"/>
                </a:lnTo>
                <a:lnTo>
                  <a:pt x="158891" y="0"/>
                </a:lnTo>
                <a:close/>
              </a:path>
            </a:pathLst>
          </a:custGeom>
          <a:solidFill>
            <a:srgbClr val="E4F2FF"/>
          </a:solidFill>
        </p:spPr>
        <p:txBody>
          <a:bodyPr wrap="square" lIns="0" tIns="0" rIns="0" bIns="0" rtlCol="0">
            <a:spAutoFit/>
          </a:bodyPr>
          <a:lstStyle/>
          <a:p>
            <a:endParaRPr/>
          </a:p>
        </p:txBody>
      </p:sp>
      <p:sp>
        <p:nvSpPr>
          <p:cNvPr id="6" name="object 6"/>
          <p:cNvSpPr/>
          <p:nvPr/>
        </p:nvSpPr>
        <p:spPr>
          <a:xfrm>
            <a:off x="3674621" y="3134126"/>
            <a:ext cx="2794972" cy="375829"/>
          </a:xfrm>
          <a:custGeom>
            <a:avLst/>
            <a:gdLst/>
            <a:ahLst/>
            <a:cxnLst/>
            <a:rect l="l" t="t" r="r" b="b"/>
            <a:pathLst>
              <a:path w="2794972" h="375829">
                <a:moveTo>
                  <a:pt x="158911" y="0"/>
                </a:moveTo>
                <a:lnTo>
                  <a:pt x="108742" y="922"/>
                </a:lnTo>
                <a:lnTo>
                  <a:pt x="57060" y="11417"/>
                </a:lnTo>
                <a:lnTo>
                  <a:pt x="25582" y="35385"/>
                </a:lnTo>
                <a:lnTo>
                  <a:pt x="6671" y="69343"/>
                </a:lnTo>
                <a:lnTo>
                  <a:pt x="788" y="107417"/>
                </a:lnTo>
                <a:lnTo>
                  <a:pt x="0" y="375123"/>
                </a:lnTo>
                <a:lnTo>
                  <a:pt x="2794972" y="375829"/>
                </a:lnTo>
                <a:lnTo>
                  <a:pt x="2794972" y="158701"/>
                </a:lnTo>
                <a:lnTo>
                  <a:pt x="2794049" y="108742"/>
                </a:lnTo>
                <a:lnTo>
                  <a:pt x="2783554" y="57059"/>
                </a:lnTo>
                <a:lnTo>
                  <a:pt x="2759586" y="25582"/>
                </a:lnTo>
                <a:lnTo>
                  <a:pt x="2725628" y="6671"/>
                </a:lnTo>
                <a:lnTo>
                  <a:pt x="2687554" y="787"/>
                </a:lnTo>
                <a:lnTo>
                  <a:pt x="158911" y="0"/>
                </a:lnTo>
                <a:close/>
              </a:path>
            </a:pathLst>
          </a:custGeom>
          <a:solidFill>
            <a:srgbClr val="55719E"/>
          </a:solidFill>
        </p:spPr>
        <p:txBody>
          <a:bodyPr wrap="square" lIns="0" tIns="0" rIns="0" bIns="0" rtlCol="0">
            <a:spAutoFit/>
          </a:bodyPr>
          <a:lstStyle/>
          <a:p>
            <a:endParaRPr/>
          </a:p>
        </p:txBody>
      </p:sp>
      <p:sp>
        <p:nvSpPr>
          <p:cNvPr id="7" name="object 7"/>
          <p:cNvSpPr txBox="1"/>
          <p:nvPr/>
        </p:nvSpPr>
        <p:spPr>
          <a:xfrm>
            <a:off x="4154712" y="4148772"/>
            <a:ext cx="1826895" cy="453390"/>
          </a:xfrm>
          <a:prstGeom prst="rect">
            <a:avLst/>
          </a:prstGeom>
        </p:spPr>
        <p:txBody>
          <a:bodyPr vert="horz" wrap="square" lIns="0" tIns="0" rIns="0" bIns="0" rtlCol="0">
            <a:spAutoFit/>
          </a:bodyPr>
          <a:lstStyle/>
          <a:p>
            <a:pPr marL="12700">
              <a:lnSpc>
                <a:spcPct val="100000"/>
              </a:lnSpc>
            </a:pPr>
            <a:r>
              <a:rPr sz="2950" dirty="0">
                <a:solidFill>
                  <a:srgbClr val="55719E"/>
                </a:solidFill>
                <a:latin typeface="Arial" panose="020B0604020202020204"/>
                <a:cs typeface="Arial" panose="020B0604020202020204"/>
              </a:rPr>
              <a:t>U</a:t>
            </a:r>
            <a:r>
              <a:rPr sz="2950" spc="-5" dirty="0">
                <a:solidFill>
                  <a:srgbClr val="55719E"/>
                </a:solidFill>
                <a:latin typeface="Arial" panose="020B0604020202020204"/>
                <a:cs typeface="Arial" panose="020B0604020202020204"/>
              </a:rPr>
              <a:t>T</a:t>
            </a:r>
            <a:r>
              <a:rPr sz="2950" spc="0" dirty="0">
                <a:solidFill>
                  <a:srgbClr val="55719E"/>
                </a:solidFill>
                <a:latin typeface="Arial" panose="020B0604020202020204"/>
                <a:cs typeface="Arial" panose="020B0604020202020204"/>
              </a:rPr>
              <a:t>XO</a:t>
            </a:r>
            <a:r>
              <a:rPr sz="2950" spc="-975" dirty="0">
                <a:solidFill>
                  <a:srgbClr val="55719E"/>
                </a:solidFill>
                <a:latin typeface="Microsoft JhengHei UI" panose="020B0604030504040204" charset="-120"/>
                <a:cs typeface="Microsoft JhengHei UI" panose="020B0604030504040204" charset="-120"/>
              </a:rPr>
              <a:t>⾯值</a:t>
            </a:r>
            <a:endParaRPr sz="2950">
              <a:latin typeface="Microsoft JhengHei UI" panose="020B0604030504040204" charset="-120"/>
              <a:cs typeface="Microsoft JhengHei UI" panose="020B0604030504040204" charset="-120"/>
            </a:endParaRPr>
          </a:p>
        </p:txBody>
      </p:sp>
      <p:sp>
        <p:nvSpPr>
          <p:cNvPr id="8" name="object 8"/>
          <p:cNvSpPr/>
          <p:nvPr/>
        </p:nvSpPr>
        <p:spPr>
          <a:xfrm>
            <a:off x="13634525" y="3134126"/>
            <a:ext cx="2794933" cy="2057444"/>
          </a:xfrm>
          <a:custGeom>
            <a:avLst/>
            <a:gdLst/>
            <a:ahLst/>
            <a:cxnLst/>
            <a:rect l="l" t="t" r="r" b="b"/>
            <a:pathLst>
              <a:path w="2794933" h="2057444">
                <a:moveTo>
                  <a:pt x="158886" y="0"/>
                </a:moveTo>
                <a:lnTo>
                  <a:pt x="114748" y="634"/>
                </a:lnTo>
                <a:lnTo>
                  <a:pt x="69071" y="7599"/>
                </a:lnTo>
                <a:lnTo>
                  <a:pt x="27024" y="34138"/>
                </a:lnTo>
                <a:lnTo>
                  <a:pt x="6657" y="69332"/>
                </a:lnTo>
                <a:lnTo>
                  <a:pt x="506" y="112809"/>
                </a:lnTo>
                <a:lnTo>
                  <a:pt x="0" y="141543"/>
                </a:lnTo>
                <a:lnTo>
                  <a:pt x="13" y="1915920"/>
                </a:lnTo>
                <a:lnTo>
                  <a:pt x="1446" y="1954622"/>
                </a:lnTo>
                <a:lnTo>
                  <a:pt x="11261" y="2000167"/>
                </a:lnTo>
                <a:lnTo>
                  <a:pt x="44528" y="2038425"/>
                </a:lnTo>
                <a:lnTo>
                  <a:pt x="89670" y="2055031"/>
                </a:lnTo>
                <a:lnTo>
                  <a:pt x="141519" y="2057444"/>
                </a:lnTo>
                <a:lnTo>
                  <a:pt x="2653067" y="2057435"/>
                </a:lnTo>
                <a:lnTo>
                  <a:pt x="2692117" y="2055997"/>
                </a:lnTo>
                <a:lnTo>
                  <a:pt x="2737662" y="2046182"/>
                </a:lnTo>
                <a:lnTo>
                  <a:pt x="2775917" y="2012911"/>
                </a:lnTo>
                <a:lnTo>
                  <a:pt x="2792519" y="1967770"/>
                </a:lnTo>
                <a:lnTo>
                  <a:pt x="2794933" y="1915920"/>
                </a:lnTo>
                <a:lnTo>
                  <a:pt x="2794920" y="141543"/>
                </a:lnTo>
                <a:lnTo>
                  <a:pt x="2793487" y="102840"/>
                </a:lnTo>
                <a:lnTo>
                  <a:pt x="2783671" y="57295"/>
                </a:lnTo>
                <a:lnTo>
                  <a:pt x="2750404" y="19037"/>
                </a:lnTo>
                <a:lnTo>
                  <a:pt x="2705263" y="2432"/>
                </a:lnTo>
                <a:lnTo>
                  <a:pt x="158886" y="0"/>
                </a:lnTo>
                <a:close/>
              </a:path>
            </a:pathLst>
          </a:custGeom>
          <a:solidFill>
            <a:srgbClr val="E4F2FF"/>
          </a:solidFill>
        </p:spPr>
        <p:txBody>
          <a:bodyPr wrap="square" lIns="0" tIns="0" rIns="0" bIns="0" rtlCol="0">
            <a:spAutoFit/>
          </a:bodyPr>
          <a:lstStyle/>
          <a:p>
            <a:endParaRPr/>
          </a:p>
        </p:txBody>
      </p:sp>
      <p:sp>
        <p:nvSpPr>
          <p:cNvPr id="9" name="object 9"/>
          <p:cNvSpPr/>
          <p:nvPr/>
        </p:nvSpPr>
        <p:spPr>
          <a:xfrm>
            <a:off x="13634505" y="3134126"/>
            <a:ext cx="2794972" cy="375829"/>
          </a:xfrm>
          <a:custGeom>
            <a:avLst/>
            <a:gdLst/>
            <a:ahLst/>
            <a:cxnLst/>
            <a:rect l="l" t="t" r="r" b="b"/>
            <a:pathLst>
              <a:path w="2794972" h="375829">
                <a:moveTo>
                  <a:pt x="158906" y="0"/>
                </a:moveTo>
                <a:lnTo>
                  <a:pt x="108743" y="922"/>
                </a:lnTo>
                <a:lnTo>
                  <a:pt x="57058" y="11416"/>
                </a:lnTo>
                <a:lnTo>
                  <a:pt x="25580" y="35384"/>
                </a:lnTo>
                <a:lnTo>
                  <a:pt x="6674" y="69343"/>
                </a:lnTo>
                <a:lnTo>
                  <a:pt x="788" y="107417"/>
                </a:lnTo>
                <a:lnTo>
                  <a:pt x="0" y="375123"/>
                </a:lnTo>
                <a:lnTo>
                  <a:pt x="2794972" y="375829"/>
                </a:lnTo>
                <a:lnTo>
                  <a:pt x="2794972" y="158702"/>
                </a:lnTo>
                <a:lnTo>
                  <a:pt x="2794049" y="108743"/>
                </a:lnTo>
                <a:lnTo>
                  <a:pt x="2783555" y="57061"/>
                </a:lnTo>
                <a:lnTo>
                  <a:pt x="2759586" y="25582"/>
                </a:lnTo>
                <a:lnTo>
                  <a:pt x="2725631" y="6671"/>
                </a:lnTo>
                <a:lnTo>
                  <a:pt x="2687558" y="787"/>
                </a:lnTo>
                <a:lnTo>
                  <a:pt x="158906" y="0"/>
                </a:lnTo>
                <a:close/>
              </a:path>
            </a:pathLst>
          </a:custGeom>
          <a:solidFill>
            <a:srgbClr val="55719E"/>
          </a:solidFill>
        </p:spPr>
        <p:txBody>
          <a:bodyPr wrap="square" lIns="0" tIns="0" rIns="0" bIns="0" rtlCol="0">
            <a:spAutoFit/>
          </a:bodyPr>
          <a:lstStyle/>
          <a:p>
            <a:endParaRPr/>
          </a:p>
        </p:txBody>
      </p:sp>
      <p:sp>
        <p:nvSpPr>
          <p:cNvPr id="10" name="object 10"/>
          <p:cNvSpPr txBox="1"/>
          <p:nvPr/>
        </p:nvSpPr>
        <p:spPr>
          <a:xfrm>
            <a:off x="14122995" y="4148772"/>
            <a:ext cx="1826895" cy="453390"/>
          </a:xfrm>
          <a:prstGeom prst="rect">
            <a:avLst/>
          </a:prstGeom>
        </p:spPr>
        <p:txBody>
          <a:bodyPr vert="horz" wrap="square" lIns="0" tIns="0" rIns="0" bIns="0" rtlCol="0">
            <a:spAutoFit/>
          </a:bodyPr>
          <a:lstStyle/>
          <a:p>
            <a:pPr marL="12700">
              <a:lnSpc>
                <a:spcPct val="100000"/>
              </a:lnSpc>
            </a:pPr>
            <a:r>
              <a:rPr sz="2950" dirty="0">
                <a:solidFill>
                  <a:srgbClr val="55719E"/>
                </a:solidFill>
                <a:latin typeface="Arial" panose="020B0604020202020204"/>
                <a:cs typeface="Arial" panose="020B0604020202020204"/>
              </a:rPr>
              <a:t>U</a:t>
            </a:r>
            <a:r>
              <a:rPr sz="2950" spc="-5" dirty="0">
                <a:solidFill>
                  <a:srgbClr val="55719E"/>
                </a:solidFill>
                <a:latin typeface="Arial" panose="020B0604020202020204"/>
                <a:cs typeface="Arial" panose="020B0604020202020204"/>
              </a:rPr>
              <a:t>T</a:t>
            </a:r>
            <a:r>
              <a:rPr sz="2950" spc="0" dirty="0">
                <a:solidFill>
                  <a:srgbClr val="55719E"/>
                </a:solidFill>
                <a:latin typeface="Arial" panose="020B0604020202020204"/>
                <a:cs typeface="Arial" panose="020B0604020202020204"/>
              </a:rPr>
              <a:t>XO</a:t>
            </a:r>
            <a:r>
              <a:rPr sz="2950" spc="-975" dirty="0">
                <a:solidFill>
                  <a:srgbClr val="55719E"/>
                </a:solidFill>
                <a:latin typeface="Microsoft JhengHei UI" panose="020B0604030504040204" charset="-120"/>
                <a:cs typeface="Microsoft JhengHei UI" panose="020B0604030504040204" charset="-120"/>
              </a:rPr>
              <a:t>⾯值</a:t>
            </a:r>
            <a:endParaRPr sz="2950">
              <a:latin typeface="Microsoft JhengHei UI" panose="020B0604030504040204" charset="-120"/>
              <a:cs typeface="Microsoft JhengHei UI" panose="020B0604030504040204" charset="-120"/>
            </a:endParaRPr>
          </a:p>
        </p:txBody>
      </p:sp>
      <p:sp>
        <p:nvSpPr>
          <p:cNvPr id="11" name="object 11"/>
          <p:cNvSpPr/>
          <p:nvPr/>
        </p:nvSpPr>
        <p:spPr>
          <a:xfrm>
            <a:off x="6911181" y="6450733"/>
            <a:ext cx="6163331" cy="0"/>
          </a:xfrm>
          <a:custGeom>
            <a:avLst/>
            <a:gdLst/>
            <a:ahLst/>
            <a:cxnLst/>
            <a:rect l="l" t="t" r="r" b="b"/>
            <a:pathLst>
              <a:path w="6163331">
                <a:moveTo>
                  <a:pt x="0" y="0"/>
                </a:moveTo>
                <a:lnTo>
                  <a:pt x="6147625" y="0"/>
                </a:lnTo>
                <a:lnTo>
                  <a:pt x="6163331" y="0"/>
                </a:lnTo>
              </a:path>
            </a:pathLst>
          </a:custGeom>
          <a:ln w="31412">
            <a:solidFill>
              <a:srgbClr val="44586B"/>
            </a:solidFill>
          </a:ln>
        </p:spPr>
        <p:txBody>
          <a:bodyPr wrap="square" lIns="0" tIns="0" rIns="0" bIns="0" rtlCol="0">
            <a:spAutoFit/>
          </a:bodyPr>
          <a:lstStyle/>
          <a:p>
            <a:endParaRPr/>
          </a:p>
        </p:txBody>
      </p:sp>
      <p:sp>
        <p:nvSpPr>
          <p:cNvPr id="12" name="object 12"/>
          <p:cNvSpPr/>
          <p:nvPr/>
        </p:nvSpPr>
        <p:spPr>
          <a:xfrm>
            <a:off x="13058806" y="6381625"/>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a:endParaRPr/>
          </a:p>
        </p:txBody>
      </p:sp>
      <p:sp>
        <p:nvSpPr>
          <p:cNvPr id="13" name="object 13"/>
          <p:cNvSpPr txBox="1"/>
          <p:nvPr/>
        </p:nvSpPr>
        <p:spPr>
          <a:xfrm>
            <a:off x="9704281" y="5826680"/>
            <a:ext cx="69596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花费</a:t>
            </a:r>
            <a:endParaRPr sz="2600">
              <a:latin typeface="Microsoft JhengHei UI" panose="020B0604030504040204" charset="-120"/>
              <a:cs typeface="Microsoft JhengHei UI" panose="020B0604030504040204" charset="-120"/>
            </a:endParaRPr>
          </a:p>
        </p:txBody>
      </p:sp>
      <p:sp>
        <p:nvSpPr>
          <p:cNvPr id="14" name="object 14"/>
          <p:cNvSpPr/>
          <p:nvPr/>
        </p:nvSpPr>
        <p:spPr>
          <a:xfrm>
            <a:off x="6916514" y="8148654"/>
            <a:ext cx="6165266" cy="0"/>
          </a:xfrm>
          <a:custGeom>
            <a:avLst/>
            <a:gdLst/>
            <a:ahLst/>
            <a:cxnLst/>
            <a:rect l="l" t="t" r="r" b="b"/>
            <a:pathLst>
              <a:path w="6165266">
                <a:moveTo>
                  <a:pt x="0" y="0"/>
                </a:moveTo>
                <a:lnTo>
                  <a:pt x="6165266" y="0"/>
                </a:lnTo>
              </a:path>
            </a:pathLst>
          </a:custGeom>
          <a:ln w="2223737">
            <a:solidFill>
              <a:srgbClr val="44586B"/>
            </a:solidFill>
          </a:ln>
        </p:spPr>
        <p:txBody>
          <a:bodyPr wrap="square" lIns="0" tIns="0" rIns="0" bIns="0" rtlCol="0">
            <a:spAutoFit/>
          </a:bodyPr>
          <a:lstStyle/>
          <a:p>
            <a:endParaRPr/>
          </a:p>
        </p:txBody>
      </p:sp>
      <p:sp>
        <p:nvSpPr>
          <p:cNvPr id="15" name="object 15"/>
          <p:cNvSpPr/>
          <p:nvPr/>
        </p:nvSpPr>
        <p:spPr>
          <a:xfrm>
            <a:off x="13043560" y="6977105"/>
            <a:ext cx="153461" cy="130016"/>
          </a:xfrm>
          <a:custGeom>
            <a:avLst/>
            <a:gdLst/>
            <a:ahLst/>
            <a:cxnLst/>
            <a:rect l="l" t="t" r="r" b="b"/>
            <a:pathLst>
              <a:path w="153461" h="130016">
                <a:moveTo>
                  <a:pt x="0" y="0"/>
                </a:moveTo>
                <a:lnTo>
                  <a:pt x="46888" y="130016"/>
                </a:lnTo>
                <a:lnTo>
                  <a:pt x="153461" y="18113"/>
                </a:lnTo>
                <a:lnTo>
                  <a:pt x="0" y="0"/>
                </a:lnTo>
                <a:close/>
              </a:path>
            </a:pathLst>
          </a:custGeom>
          <a:solidFill>
            <a:srgbClr val="44586B"/>
          </a:solidFill>
        </p:spPr>
        <p:txBody>
          <a:bodyPr wrap="square" lIns="0" tIns="0" rIns="0" bIns="0" rtlCol="0">
            <a:spAutoFit/>
          </a:bodyPr>
          <a:lstStyle/>
          <a:p>
            <a:endParaRPr/>
          </a:p>
        </p:txBody>
      </p:sp>
      <p:sp>
        <p:nvSpPr>
          <p:cNvPr id="16" name="object 16"/>
          <p:cNvSpPr/>
          <p:nvPr/>
        </p:nvSpPr>
        <p:spPr>
          <a:xfrm>
            <a:off x="3674640" y="5663745"/>
            <a:ext cx="2794933" cy="2057444"/>
          </a:xfrm>
          <a:custGeom>
            <a:avLst/>
            <a:gdLst/>
            <a:ahLst/>
            <a:cxnLst/>
            <a:rect l="l" t="t" r="r" b="b"/>
            <a:pathLst>
              <a:path w="2794933" h="2057444">
                <a:moveTo>
                  <a:pt x="158891" y="0"/>
                </a:moveTo>
                <a:lnTo>
                  <a:pt x="114751" y="634"/>
                </a:lnTo>
                <a:lnTo>
                  <a:pt x="69072" y="7601"/>
                </a:lnTo>
                <a:lnTo>
                  <a:pt x="27026" y="34140"/>
                </a:lnTo>
                <a:lnTo>
                  <a:pt x="6654" y="69332"/>
                </a:lnTo>
                <a:lnTo>
                  <a:pt x="505" y="112810"/>
                </a:lnTo>
                <a:lnTo>
                  <a:pt x="0" y="141543"/>
                </a:lnTo>
                <a:lnTo>
                  <a:pt x="13" y="1915920"/>
                </a:lnTo>
                <a:lnTo>
                  <a:pt x="1446" y="1954626"/>
                </a:lnTo>
                <a:lnTo>
                  <a:pt x="11262" y="2000173"/>
                </a:lnTo>
                <a:lnTo>
                  <a:pt x="44534" y="2038427"/>
                </a:lnTo>
                <a:lnTo>
                  <a:pt x="89674" y="2055031"/>
                </a:lnTo>
                <a:lnTo>
                  <a:pt x="141524" y="2057444"/>
                </a:lnTo>
                <a:lnTo>
                  <a:pt x="2653065" y="2057435"/>
                </a:lnTo>
                <a:lnTo>
                  <a:pt x="2692115" y="2055997"/>
                </a:lnTo>
                <a:lnTo>
                  <a:pt x="2737662" y="2046181"/>
                </a:lnTo>
                <a:lnTo>
                  <a:pt x="2775916" y="2012910"/>
                </a:lnTo>
                <a:lnTo>
                  <a:pt x="2792520" y="1967770"/>
                </a:lnTo>
                <a:lnTo>
                  <a:pt x="2794933" y="1915920"/>
                </a:lnTo>
                <a:lnTo>
                  <a:pt x="2794920" y="141543"/>
                </a:lnTo>
                <a:lnTo>
                  <a:pt x="2793486" y="102838"/>
                </a:lnTo>
                <a:lnTo>
                  <a:pt x="2783670" y="57291"/>
                </a:lnTo>
                <a:lnTo>
                  <a:pt x="2750398" y="19036"/>
                </a:lnTo>
                <a:lnTo>
                  <a:pt x="2705259" y="2432"/>
                </a:lnTo>
                <a:lnTo>
                  <a:pt x="158891" y="0"/>
                </a:lnTo>
                <a:close/>
              </a:path>
            </a:pathLst>
          </a:custGeom>
          <a:solidFill>
            <a:srgbClr val="E4F2FF"/>
          </a:solidFill>
        </p:spPr>
        <p:txBody>
          <a:bodyPr wrap="square" lIns="0" tIns="0" rIns="0" bIns="0" rtlCol="0">
            <a:spAutoFit/>
          </a:bodyPr>
          <a:lstStyle/>
          <a:p>
            <a:endParaRPr/>
          </a:p>
        </p:txBody>
      </p:sp>
      <p:sp>
        <p:nvSpPr>
          <p:cNvPr id="17" name="object 17"/>
          <p:cNvSpPr/>
          <p:nvPr/>
        </p:nvSpPr>
        <p:spPr>
          <a:xfrm>
            <a:off x="3674621" y="5663745"/>
            <a:ext cx="2794972" cy="375830"/>
          </a:xfrm>
          <a:custGeom>
            <a:avLst/>
            <a:gdLst/>
            <a:ahLst/>
            <a:cxnLst/>
            <a:rect l="l" t="t" r="r" b="b"/>
            <a:pathLst>
              <a:path w="2794972" h="375830">
                <a:moveTo>
                  <a:pt x="158911" y="0"/>
                </a:moveTo>
                <a:lnTo>
                  <a:pt x="108742" y="923"/>
                </a:lnTo>
                <a:lnTo>
                  <a:pt x="57060" y="11417"/>
                </a:lnTo>
                <a:lnTo>
                  <a:pt x="25582" y="35386"/>
                </a:lnTo>
                <a:lnTo>
                  <a:pt x="6672" y="69343"/>
                </a:lnTo>
                <a:lnTo>
                  <a:pt x="788" y="107418"/>
                </a:lnTo>
                <a:lnTo>
                  <a:pt x="0" y="375123"/>
                </a:lnTo>
                <a:lnTo>
                  <a:pt x="2794972" y="375830"/>
                </a:lnTo>
                <a:lnTo>
                  <a:pt x="2794972" y="158701"/>
                </a:lnTo>
                <a:lnTo>
                  <a:pt x="2794049" y="108743"/>
                </a:lnTo>
                <a:lnTo>
                  <a:pt x="2783554" y="57060"/>
                </a:lnTo>
                <a:lnTo>
                  <a:pt x="2759586" y="25582"/>
                </a:lnTo>
                <a:lnTo>
                  <a:pt x="2725628" y="6672"/>
                </a:lnTo>
                <a:lnTo>
                  <a:pt x="2687554" y="788"/>
                </a:lnTo>
                <a:lnTo>
                  <a:pt x="158911" y="0"/>
                </a:lnTo>
                <a:close/>
              </a:path>
            </a:pathLst>
          </a:custGeom>
          <a:solidFill>
            <a:srgbClr val="55719E"/>
          </a:solidFill>
        </p:spPr>
        <p:txBody>
          <a:bodyPr wrap="square" lIns="0" tIns="0" rIns="0" bIns="0" rtlCol="0">
            <a:spAutoFit/>
          </a:bodyPr>
          <a:lstStyle/>
          <a:p>
            <a:endParaRPr/>
          </a:p>
        </p:txBody>
      </p:sp>
      <p:sp>
        <p:nvSpPr>
          <p:cNvPr id="18" name="object 18"/>
          <p:cNvSpPr txBox="1"/>
          <p:nvPr/>
        </p:nvSpPr>
        <p:spPr>
          <a:xfrm>
            <a:off x="3798702" y="6344696"/>
            <a:ext cx="2538730" cy="890905"/>
          </a:xfrm>
          <a:prstGeom prst="rect">
            <a:avLst/>
          </a:prstGeom>
        </p:spPr>
        <p:txBody>
          <a:bodyPr vert="horz" wrap="square" lIns="0" tIns="0" rIns="0" bIns="0" rtlCol="0">
            <a:spAutoFit/>
          </a:bodyPr>
          <a:lstStyle/>
          <a:p>
            <a:pPr marL="12700" marR="6350">
              <a:lnSpc>
                <a:spcPct val="118000"/>
              </a:lnSpc>
            </a:pPr>
            <a:r>
              <a:rPr sz="2450" dirty="0">
                <a:solidFill>
                  <a:srgbClr val="55719E"/>
                </a:solidFill>
                <a:latin typeface="Microsoft JhengHei UI" panose="020B0604030504040204" charset="-120"/>
                <a:cs typeface="Microsoft JhengHei UI" panose="020B0604030504040204" charset="-120"/>
              </a:rPr>
              <a:t>拥有者</a:t>
            </a:r>
            <a:r>
              <a:rPr sz="2450" dirty="0">
                <a:solidFill>
                  <a:srgbClr val="55719E"/>
                </a:solidFill>
                <a:latin typeface="Arial" panose="020B0604020202020204"/>
                <a:cs typeface="Arial" panose="020B0604020202020204"/>
              </a:rPr>
              <a:t>1</a:t>
            </a:r>
            <a:r>
              <a:rPr sz="2450" dirty="0">
                <a:solidFill>
                  <a:srgbClr val="55719E"/>
                </a:solidFill>
                <a:latin typeface="Microsoft JhengHei UI" panose="020B0604030504040204" charset="-120"/>
                <a:cs typeface="Microsoft JhengHei UI" panose="020B0604030504040204" charset="-120"/>
              </a:rPr>
              <a:t>公钥 </a:t>
            </a:r>
            <a:r>
              <a:rPr sz="2450" spc="-270" dirty="0">
                <a:solidFill>
                  <a:srgbClr val="55719E"/>
                </a:solidFill>
                <a:latin typeface="Microsoft JhengHei UI" panose="020B0604030504040204" charset="-120"/>
                <a:cs typeface="Microsoft JhengHei UI" panose="020B0604030504040204" charset="-120"/>
              </a:rPr>
              <a:t>上⼀一位拥有者签名</a:t>
            </a:r>
            <a:endParaRPr sz="2450">
              <a:latin typeface="Microsoft JhengHei UI" panose="020B0604030504040204" charset="-120"/>
              <a:cs typeface="Microsoft JhengHei UI" panose="020B0604030504040204" charset="-120"/>
            </a:endParaRPr>
          </a:p>
        </p:txBody>
      </p:sp>
      <p:sp>
        <p:nvSpPr>
          <p:cNvPr id="19" name="object 19"/>
          <p:cNvSpPr/>
          <p:nvPr/>
        </p:nvSpPr>
        <p:spPr>
          <a:xfrm>
            <a:off x="13634525" y="5663745"/>
            <a:ext cx="2794933" cy="2057444"/>
          </a:xfrm>
          <a:custGeom>
            <a:avLst/>
            <a:gdLst/>
            <a:ahLst/>
            <a:cxnLst/>
            <a:rect l="l" t="t" r="r" b="b"/>
            <a:pathLst>
              <a:path w="2794933" h="2057444">
                <a:moveTo>
                  <a:pt x="158886" y="0"/>
                </a:moveTo>
                <a:lnTo>
                  <a:pt x="114748" y="634"/>
                </a:lnTo>
                <a:lnTo>
                  <a:pt x="69071" y="7599"/>
                </a:lnTo>
                <a:lnTo>
                  <a:pt x="27024" y="34139"/>
                </a:lnTo>
                <a:lnTo>
                  <a:pt x="6657" y="69332"/>
                </a:lnTo>
                <a:lnTo>
                  <a:pt x="506" y="112810"/>
                </a:lnTo>
                <a:lnTo>
                  <a:pt x="0" y="141543"/>
                </a:lnTo>
                <a:lnTo>
                  <a:pt x="13" y="1915920"/>
                </a:lnTo>
                <a:lnTo>
                  <a:pt x="1446" y="1954623"/>
                </a:lnTo>
                <a:lnTo>
                  <a:pt x="11261" y="2000168"/>
                </a:lnTo>
                <a:lnTo>
                  <a:pt x="44528" y="2038426"/>
                </a:lnTo>
                <a:lnTo>
                  <a:pt x="89670" y="2055031"/>
                </a:lnTo>
                <a:lnTo>
                  <a:pt x="141519" y="2057444"/>
                </a:lnTo>
                <a:lnTo>
                  <a:pt x="2653067" y="2057435"/>
                </a:lnTo>
                <a:lnTo>
                  <a:pt x="2692117" y="2055997"/>
                </a:lnTo>
                <a:lnTo>
                  <a:pt x="2737662" y="2046183"/>
                </a:lnTo>
                <a:lnTo>
                  <a:pt x="2775917" y="2012911"/>
                </a:lnTo>
                <a:lnTo>
                  <a:pt x="2792519" y="1967770"/>
                </a:lnTo>
                <a:lnTo>
                  <a:pt x="2794933" y="1915920"/>
                </a:lnTo>
                <a:lnTo>
                  <a:pt x="2794920" y="141543"/>
                </a:lnTo>
                <a:lnTo>
                  <a:pt x="2793486" y="102841"/>
                </a:lnTo>
                <a:lnTo>
                  <a:pt x="2783671" y="57296"/>
                </a:lnTo>
                <a:lnTo>
                  <a:pt x="2750404" y="19038"/>
                </a:lnTo>
                <a:lnTo>
                  <a:pt x="2705263" y="2432"/>
                </a:lnTo>
                <a:lnTo>
                  <a:pt x="158886" y="0"/>
                </a:lnTo>
                <a:close/>
              </a:path>
            </a:pathLst>
          </a:custGeom>
          <a:solidFill>
            <a:srgbClr val="E4F2FF"/>
          </a:solidFill>
        </p:spPr>
        <p:txBody>
          <a:bodyPr wrap="square" lIns="0" tIns="0" rIns="0" bIns="0" rtlCol="0">
            <a:spAutoFit/>
          </a:bodyPr>
          <a:lstStyle/>
          <a:p>
            <a:endParaRPr/>
          </a:p>
        </p:txBody>
      </p:sp>
      <p:sp>
        <p:nvSpPr>
          <p:cNvPr id="20" name="object 20"/>
          <p:cNvSpPr/>
          <p:nvPr/>
        </p:nvSpPr>
        <p:spPr>
          <a:xfrm>
            <a:off x="13634505" y="5663745"/>
            <a:ext cx="2794972" cy="375830"/>
          </a:xfrm>
          <a:custGeom>
            <a:avLst/>
            <a:gdLst/>
            <a:ahLst/>
            <a:cxnLst/>
            <a:rect l="l" t="t" r="r" b="b"/>
            <a:pathLst>
              <a:path w="2794972" h="375830">
                <a:moveTo>
                  <a:pt x="158906" y="0"/>
                </a:moveTo>
                <a:lnTo>
                  <a:pt x="108744" y="923"/>
                </a:lnTo>
                <a:lnTo>
                  <a:pt x="57058" y="11416"/>
                </a:lnTo>
                <a:lnTo>
                  <a:pt x="25580" y="35385"/>
                </a:lnTo>
                <a:lnTo>
                  <a:pt x="6674" y="69343"/>
                </a:lnTo>
                <a:lnTo>
                  <a:pt x="788" y="107418"/>
                </a:lnTo>
                <a:lnTo>
                  <a:pt x="0" y="375123"/>
                </a:lnTo>
                <a:lnTo>
                  <a:pt x="2794972" y="375830"/>
                </a:lnTo>
                <a:lnTo>
                  <a:pt x="2794972" y="158702"/>
                </a:lnTo>
                <a:lnTo>
                  <a:pt x="2794049" y="108743"/>
                </a:lnTo>
                <a:lnTo>
                  <a:pt x="2783555" y="57061"/>
                </a:lnTo>
                <a:lnTo>
                  <a:pt x="2759586" y="25583"/>
                </a:lnTo>
                <a:lnTo>
                  <a:pt x="2725631" y="6672"/>
                </a:lnTo>
                <a:lnTo>
                  <a:pt x="2687558" y="788"/>
                </a:lnTo>
                <a:lnTo>
                  <a:pt x="158906" y="0"/>
                </a:lnTo>
                <a:close/>
              </a:path>
            </a:pathLst>
          </a:custGeom>
          <a:solidFill>
            <a:srgbClr val="55719E"/>
          </a:solidFill>
        </p:spPr>
        <p:txBody>
          <a:bodyPr wrap="square" lIns="0" tIns="0" rIns="0" bIns="0" rtlCol="0">
            <a:spAutoFit/>
          </a:bodyPr>
          <a:lstStyle/>
          <a:p>
            <a:endParaRPr/>
          </a:p>
        </p:txBody>
      </p:sp>
      <p:sp>
        <p:nvSpPr>
          <p:cNvPr id="21" name="object 21"/>
          <p:cNvSpPr txBox="1"/>
          <p:nvPr/>
        </p:nvSpPr>
        <p:spPr>
          <a:xfrm>
            <a:off x="13766984" y="6344696"/>
            <a:ext cx="2538730" cy="890905"/>
          </a:xfrm>
          <a:prstGeom prst="rect">
            <a:avLst/>
          </a:prstGeom>
        </p:spPr>
        <p:txBody>
          <a:bodyPr vert="horz" wrap="square" lIns="0" tIns="0" rIns="0" bIns="0" rtlCol="0">
            <a:spAutoFit/>
          </a:bodyPr>
          <a:lstStyle/>
          <a:p>
            <a:pPr marL="12700" marR="6350">
              <a:lnSpc>
                <a:spcPct val="118000"/>
              </a:lnSpc>
            </a:pPr>
            <a:r>
              <a:rPr sz="2450" dirty="0">
                <a:solidFill>
                  <a:srgbClr val="55719E"/>
                </a:solidFill>
                <a:latin typeface="Microsoft JhengHei UI" panose="020B0604030504040204" charset="-120"/>
                <a:cs typeface="Microsoft JhengHei UI" panose="020B0604030504040204" charset="-120"/>
              </a:rPr>
              <a:t>拥有者</a:t>
            </a:r>
            <a:r>
              <a:rPr sz="2450" dirty="0">
                <a:solidFill>
                  <a:srgbClr val="55719E"/>
                </a:solidFill>
                <a:latin typeface="Arial" panose="020B0604020202020204"/>
                <a:cs typeface="Arial" panose="020B0604020202020204"/>
              </a:rPr>
              <a:t>1</a:t>
            </a:r>
            <a:r>
              <a:rPr sz="2450" spc="-5" dirty="0">
                <a:solidFill>
                  <a:srgbClr val="55719E"/>
                </a:solidFill>
                <a:latin typeface="Arial" panose="020B0604020202020204"/>
                <a:cs typeface="Arial" panose="020B0604020202020204"/>
              </a:rPr>
              <a:t>2</a:t>
            </a:r>
            <a:r>
              <a:rPr sz="2450" spc="0" dirty="0">
                <a:solidFill>
                  <a:srgbClr val="55719E"/>
                </a:solidFill>
                <a:latin typeface="Microsoft JhengHei UI" panose="020B0604030504040204" charset="-120"/>
                <a:cs typeface="Microsoft JhengHei UI" panose="020B0604030504040204" charset="-120"/>
              </a:rPr>
              <a:t>公钥 </a:t>
            </a:r>
            <a:r>
              <a:rPr sz="2450" spc="-270" dirty="0">
                <a:solidFill>
                  <a:srgbClr val="55719E"/>
                </a:solidFill>
                <a:latin typeface="Microsoft JhengHei UI" panose="020B0604030504040204" charset="-120"/>
                <a:cs typeface="Microsoft JhengHei UI" panose="020B0604030504040204" charset="-120"/>
              </a:rPr>
              <a:t>上⼀一位拥有者签名</a:t>
            </a:r>
            <a:endParaRPr sz="2450">
              <a:latin typeface="Microsoft JhengHei UI" panose="020B0604030504040204" charset="-120"/>
              <a:cs typeface="Microsoft JhengHei UI" panose="020B0604030504040204" charset="-120"/>
            </a:endParaRPr>
          </a:p>
        </p:txBody>
      </p:sp>
      <p:sp>
        <p:nvSpPr>
          <p:cNvPr id="22" name="object 22"/>
          <p:cNvSpPr/>
          <p:nvPr/>
        </p:nvSpPr>
        <p:spPr>
          <a:xfrm>
            <a:off x="3674640" y="8191706"/>
            <a:ext cx="2794933" cy="2057444"/>
          </a:xfrm>
          <a:custGeom>
            <a:avLst/>
            <a:gdLst/>
            <a:ahLst/>
            <a:cxnLst/>
            <a:rect l="l" t="t" r="r" b="b"/>
            <a:pathLst>
              <a:path w="2794933" h="2057444">
                <a:moveTo>
                  <a:pt x="158891" y="0"/>
                </a:moveTo>
                <a:lnTo>
                  <a:pt x="114751" y="634"/>
                </a:lnTo>
                <a:lnTo>
                  <a:pt x="69072" y="7601"/>
                </a:lnTo>
                <a:lnTo>
                  <a:pt x="27026" y="34141"/>
                </a:lnTo>
                <a:lnTo>
                  <a:pt x="6654" y="69332"/>
                </a:lnTo>
                <a:lnTo>
                  <a:pt x="505" y="112810"/>
                </a:lnTo>
                <a:lnTo>
                  <a:pt x="0" y="141543"/>
                </a:lnTo>
                <a:lnTo>
                  <a:pt x="13" y="1915920"/>
                </a:lnTo>
                <a:lnTo>
                  <a:pt x="1446" y="1954626"/>
                </a:lnTo>
                <a:lnTo>
                  <a:pt x="11262" y="2000173"/>
                </a:lnTo>
                <a:lnTo>
                  <a:pt x="44534" y="2038427"/>
                </a:lnTo>
                <a:lnTo>
                  <a:pt x="89674" y="2055031"/>
                </a:lnTo>
                <a:lnTo>
                  <a:pt x="141524" y="2057444"/>
                </a:lnTo>
                <a:lnTo>
                  <a:pt x="2653065" y="2057435"/>
                </a:lnTo>
                <a:lnTo>
                  <a:pt x="2692115" y="2055997"/>
                </a:lnTo>
                <a:lnTo>
                  <a:pt x="2737662" y="2046181"/>
                </a:lnTo>
                <a:lnTo>
                  <a:pt x="2775916" y="2012910"/>
                </a:lnTo>
                <a:lnTo>
                  <a:pt x="2792520" y="1967770"/>
                </a:lnTo>
                <a:lnTo>
                  <a:pt x="2794933" y="1915920"/>
                </a:lnTo>
                <a:lnTo>
                  <a:pt x="2794920" y="141543"/>
                </a:lnTo>
                <a:lnTo>
                  <a:pt x="2793486" y="102838"/>
                </a:lnTo>
                <a:lnTo>
                  <a:pt x="2783670" y="57291"/>
                </a:lnTo>
                <a:lnTo>
                  <a:pt x="2750398" y="19037"/>
                </a:lnTo>
                <a:lnTo>
                  <a:pt x="2705259" y="2432"/>
                </a:lnTo>
                <a:lnTo>
                  <a:pt x="158891" y="0"/>
                </a:lnTo>
                <a:close/>
              </a:path>
            </a:pathLst>
          </a:custGeom>
          <a:solidFill>
            <a:srgbClr val="E4F2FF"/>
          </a:solidFill>
        </p:spPr>
        <p:txBody>
          <a:bodyPr wrap="square" lIns="0" tIns="0" rIns="0" bIns="0" rtlCol="0">
            <a:spAutoFit/>
          </a:bodyPr>
          <a:lstStyle/>
          <a:p>
            <a:endParaRPr/>
          </a:p>
        </p:txBody>
      </p:sp>
      <p:sp>
        <p:nvSpPr>
          <p:cNvPr id="23" name="object 23"/>
          <p:cNvSpPr/>
          <p:nvPr/>
        </p:nvSpPr>
        <p:spPr>
          <a:xfrm>
            <a:off x="3674621" y="8191706"/>
            <a:ext cx="2794972" cy="375830"/>
          </a:xfrm>
          <a:custGeom>
            <a:avLst/>
            <a:gdLst/>
            <a:ahLst/>
            <a:cxnLst/>
            <a:rect l="l" t="t" r="r" b="b"/>
            <a:pathLst>
              <a:path w="2794972" h="375830">
                <a:moveTo>
                  <a:pt x="158911" y="0"/>
                </a:moveTo>
                <a:lnTo>
                  <a:pt x="108742" y="923"/>
                </a:lnTo>
                <a:lnTo>
                  <a:pt x="57060" y="11417"/>
                </a:lnTo>
                <a:lnTo>
                  <a:pt x="25582" y="35386"/>
                </a:lnTo>
                <a:lnTo>
                  <a:pt x="6672" y="69343"/>
                </a:lnTo>
                <a:lnTo>
                  <a:pt x="788" y="107418"/>
                </a:lnTo>
                <a:lnTo>
                  <a:pt x="0" y="375123"/>
                </a:lnTo>
                <a:lnTo>
                  <a:pt x="2794972" y="375830"/>
                </a:lnTo>
                <a:lnTo>
                  <a:pt x="2794972" y="158701"/>
                </a:lnTo>
                <a:lnTo>
                  <a:pt x="2794049" y="108743"/>
                </a:lnTo>
                <a:lnTo>
                  <a:pt x="2783554" y="57060"/>
                </a:lnTo>
                <a:lnTo>
                  <a:pt x="2759586" y="25582"/>
                </a:lnTo>
                <a:lnTo>
                  <a:pt x="2725628" y="6672"/>
                </a:lnTo>
                <a:lnTo>
                  <a:pt x="2687554" y="788"/>
                </a:lnTo>
                <a:lnTo>
                  <a:pt x="158911" y="0"/>
                </a:lnTo>
                <a:close/>
              </a:path>
            </a:pathLst>
          </a:custGeom>
          <a:solidFill>
            <a:srgbClr val="55719E"/>
          </a:solidFill>
        </p:spPr>
        <p:txBody>
          <a:bodyPr wrap="square" lIns="0" tIns="0" rIns="0" bIns="0" rtlCol="0">
            <a:spAutoFit/>
          </a:bodyPr>
          <a:lstStyle/>
          <a:p>
            <a:endParaRPr/>
          </a:p>
        </p:txBody>
      </p:sp>
      <p:sp>
        <p:nvSpPr>
          <p:cNvPr id="24" name="object 24"/>
          <p:cNvSpPr txBox="1"/>
          <p:nvPr/>
        </p:nvSpPr>
        <p:spPr>
          <a:xfrm>
            <a:off x="4008120" y="9206210"/>
            <a:ext cx="2120265" cy="474345"/>
          </a:xfrm>
          <a:prstGeom prst="rect">
            <a:avLst/>
          </a:prstGeom>
        </p:spPr>
        <p:txBody>
          <a:bodyPr vert="horz" wrap="square" lIns="0" tIns="0" rIns="0" bIns="0" rtlCol="0">
            <a:spAutoFit/>
          </a:bodyPr>
          <a:lstStyle/>
          <a:p>
            <a:pPr marL="12700">
              <a:lnSpc>
                <a:spcPct val="100000"/>
              </a:lnSpc>
            </a:pPr>
            <a:r>
              <a:rPr sz="2950" dirty="0">
                <a:solidFill>
                  <a:srgbClr val="55719E"/>
                </a:solidFill>
                <a:latin typeface="Microsoft JhengHei UI" panose="020B0604030504040204" charset="-120"/>
                <a:cs typeface="Microsoft JhengHei UI" panose="020B0604030504040204" charset="-120"/>
              </a:rPr>
              <a:t>拥有者</a:t>
            </a:r>
            <a:r>
              <a:rPr sz="2950" dirty="0">
                <a:solidFill>
                  <a:srgbClr val="55719E"/>
                </a:solidFill>
                <a:latin typeface="Arial" panose="020B0604020202020204"/>
                <a:cs typeface="Arial" panose="020B0604020202020204"/>
              </a:rPr>
              <a:t>1</a:t>
            </a:r>
            <a:r>
              <a:rPr sz="2950" dirty="0">
                <a:solidFill>
                  <a:srgbClr val="55719E"/>
                </a:solidFill>
                <a:latin typeface="Microsoft JhengHei UI" panose="020B0604030504040204" charset="-120"/>
                <a:cs typeface="Microsoft JhengHei UI" panose="020B0604030504040204" charset="-120"/>
              </a:rPr>
              <a:t>私钥</a:t>
            </a:r>
            <a:endParaRPr sz="2950">
              <a:latin typeface="Microsoft JhengHei UI" panose="020B0604030504040204" charset="-120"/>
              <a:cs typeface="Microsoft JhengHei UI" panose="020B0604030504040204" charset="-120"/>
            </a:endParaRPr>
          </a:p>
        </p:txBody>
      </p:sp>
      <p:sp>
        <p:nvSpPr>
          <p:cNvPr id="25" name="object 25"/>
          <p:cNvSpPr/>
          <p:nvPr/>
        </p:nvSpPr>
        <p:spPr>
          <a:xfrm>
            <a:off x="13634525" y="8191706"/>
            <a:ext cx="2794933" cy="2057444"/>
          </a:xfrm>
          <a:custGeom>
            <a:avLst/>
            <a:gdLst/>
            <a:ahLst/>
            <a:cxnLst/>
            <a:rect l="l" t="t" r="r" b="b"/>
            <a:pathLst>
              <a:path w="2794933" h="2057444">
                <a:moveTo>
                  <a:pt x="158886" y="0"/>
                </a:moveTo>
                <a:lnTo>
                  <a:pt x="114748" y="634"/>
                </a:lnTo>
                <a:lnTo>
                  <a:pt x="69071" y="7600"/>
                </a:lnTo>
                <a:lnTo>
                  <a:pt x="27024" y="34139"/>
                </a:lnTo>
                <a:lnTo>
                  <a:pt x="6657" y="69332"/>
                </a:lnTo>
                <a:lnTo>
                  <a:pt x="506" y="112810"/>
                </a:lnTo>
                <a:lnTo>
                  <a:pt x="0" y="141543"/>
                </a:lnTo>
                <a:lnTo>
                  <a:pt x="13" y="1915920"/>
                </a:lnTo>
                <a:lnTo>
                  <a:pt x="1446" y="1954623"/>
                </a:lnTo>
                <a:lnTo>
                  <a:pt x="11261" y="2000168"/>
                </a:lnTo>
                <a:lnTo>
                  <a:pt x="44528" y="2038426"/>
                </a:lnTo>
                <a:lnTo>
                  <a:pt x="89670" y="2055031"/>
                </a:lnTo>
                <a:lnTo>
                  <a:pt x="141519" y="2057444"/>
                </a:lnTo>
                <a:lnTo>
                  <a:pt x="2653067" y="2057435"/>
                </a:lnTo>
                <a:lnTo>
                  <a:pt x="2692117" y="2055997"/>
                </a:lnTo>
                <a:lnTo>
                  <a:pt x="2737662" y="2046183"/>
                </a:lnTo>
                <a:lnTo>
                  <a:pt x="2775917" y="2012911"/>
                </a:lnTo>
                <a:lnTo>
                  <a:pt x="2792519" y="1967770"/>
                </a:lnTo>
                <a:lnTo>
                  <a:pt x="2794933" y="1915920"/>
                </a:lnTo>
                <a:lnTo>
                  <a:pt x="2794920" y="141543"/>
                </a:lnTo>
                <a:lnTo>
                  <a:pt x="2793486" y="102841"/>
                </a:lnTo>
                <a:lnTo>
                  <a:pt x="2783671" y="57296"/>
                </a:lnTo>
                <a:lnTo>
                  <a:pt x="2750404" y="19038"/>
                </a:lnTo>
                <a:lnTo>
                  <a:pt x="2705263" y="2432"/>
                </a:lnTo>
                <a:lnTo>
                  <a:pt x="158886" y="0"/>
                </a:lnTo>
                <a:close/>
              </a:path>
            </a:pathLst>
          </a:custGeom>
          <a:solidFill>
            <a:srgbClr val="E4F2FF"/>
          </a:solidFill>
        </p:spPr>
        <p:txBody>
          <a:bodyPr wrap="square" lIns="0" tIns="0" rIns="0" bIns="0" rtlCol="0">
            <a:spAutoFit/>
          </a:bodyPr>
          <a:lstStyle/>
          <a:p>
            <a:endParaRPr/>
          </a:p>
        </p:txBody>
      </p:sp>
      <p:sp>
        <p:nvSpPr>
          <p:cNvPr id="26" name="object 26"/>
          <p:cNvSpPr/>
          <p:nvPr/>
        </p:nvSpPr>
        <p:spPr>
          <a:xfrm>
            <a:off x="13634505" y="8191706"/>
            <a:ext cx="2794972" cy="375830"/>
          </a:xfrm>
          <a:custGeom>
            <a:avLst/>
            <a:gdLst/>
            <a:ahLst/>
            <a:cxnLst/>
            <a:rect l="l" t="t" r="r" b="b"/>
            <a:pathLst>
              <a:path w="2794972" h="375830">
                <a:moveTo>
                  <a:pt x="158906" y="0"/>
                </a:moveTo>
                <a:lnTo>
                  <a:pt x="108744" y="923"/>
                </a:lnTo>
                <a:lnTo>
                  <a:pt x="57058" y="11416"/>
                </a:lnTo>
                <a:lnTo>
                  <a:pt x="25580" y="35385"/>
                </a:lnTo>
                <a:lnTo>
                  <a:pt x="6674" y="69343"/>
                </a:lnTo>
                <a:lnTo>
                  <a:pt x="788" y="107418"/>
                </a:lnTo>
                <a:lnTo>
                  <a:pt x="0" y="375123"/>
                </a:lnTo>
                <a:lnTo>
                  <a:pt x="2794972" y="375830"/>
                </a:lnTo>
                <a:lnTo>
                  <a:pt x="2794972" y="158702"/>
                </a:lnTo>
                <a:lnTo>
                  <a:pt x="2794049" y="108743"/>
                </a:lnTo>
                <a:lnTo>
                  <a:pt x="2783555" y="57061"/>
                </a:lnTo>
                <a:lnTo>
                  <a:pt x="2759586" y="25583"/>
                </a:lnTo>
                <a:lnTo>
                  <a:pt x="2725631" y="6672"/>
                </a:lnTo>
                <a:lnTo>
                  <a:pt x="2687558" y="788"/>
                </a:lnTo>
                <a:lnTo>
                  <a:pt x="158906" y="0"/>
                </a:lnTo>
                <a:close/>
              </a:path>
            </a:pathLst>
          </a:custGeom>
          <a:solidFill>
            <a:srgbClr val="55719E"/>
          </a:solidFill>
        </p:spPr>
        <p:txBody>
          <a:bodyPr wrap="square" lIns="0" tIns="0" rIns="0" bIns="0" rtlCol="0">
            <a:spAutoFit/>
          </a:bodyPr>
          <a:lstStyle/>
          <a:p>
            <a:endParaRPr/>
          </a:p>
        </p:txBody>
      </p:sp>
      <p:sp>
        <p:nvSpPr>
          <p:cNvPr id="27" name="object 27"/>
          <p:cNvSpPr txBox="1"/>
          <p:nvPr/>
        </p:nvSpPr>
        <p:spPr>
          <a:xfrm>
            <a:off x="13976402" y="9206210"/>
            <a:ext cx="2120265" cy="474345"/>
          </a:xfrm>
          <a:prstGeom prst="rect">
            <a:avLst/>
          </a:prstGeom>
        </p:spPr>
        <p:txBody>
          <a:bodyPr vert="horz" wrap="square" lIns="0" tIns="0" rIns="0" bIns="0" rtlCol="0">
            <a:spAutoFit/>
          </a:bodyPr>
          <a:lstStyle/>
          <a:p>
            <a:pPr marL="12700">
              <a:lnSpc>
                <a:spcPct val="100000"/>
              </a:lnSpc>
            </a:pPr>
            <a:r>
              <a:rPr sz="2950" dirty="0">
                <a:solidFill>
                  <a:srgbClr val="55719E"/>
                </a:solidFill>
                <a:latin typeface="Microsoft JhengHei UI" panose="020B0604030504040204" charset="-120"/>
                <a:cs typeface="Microsoft JhengHei UI" panose="020B0604030504040204" charset="-120"/>
              </a:rPr>
              <a:t>拥有者</a:t>
            </a:r>
            <a:r>
              <a:rPr sz="2950" dirty="0">
                <a:solidFill>
                  <a:srgbClr val="55719E"/>
                </a:solidFill>
                <a:latin typeface="Arial" panose="020B0604020202020204"/>
                <a:cs typeface="Arial" panose="020B0604020202020204"/>
              </a:rPr>
              <a:t>2</a:t>
            </a:r>
            <a:r>
              <a:rPr sz="2950" dirty="0">
                <a:solidFill>
                  <a:srgbClr val="55719E"/>
                </a:solidFill>
                <a:latin typeface="Microsoft JhengHei UI" panose="020B0604030504040204" charset="-120"/>
                <a:cs typeface="Microsoft JhengHei UI" panose="020B0604030504040204" charset="-120"/>
              </a:rPr>
              <a:t>私钥</a:t>
            </a:r>
            <a:endParaRPr sz="2950">
              <a:latin typeface="Microsoft JhengHei UI" panose="020B0604030504040204" charset="-120"/>
              <a:cs typeface="Microsoft JhengHei UI" panose="020B0604030504040204" charset="-12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87384" y="4625545"/>
            <a:ext cx="6800298" cy="5005928"/>
          </a:xfrm>
          <a:custGeom>
            <a:avLst/>
            <a:gdLst/>
            <a:ahLst/>
            <a:cxnLst/>
            <a:rect l="l" t="t" r="r" b="b"/>
            <a:pathLst>
              <a:path w="6800298" h="5005928">
                <a:moveTo>
                  <a:pt x="144887" y="0"/>
                </a:moveTo>
                <a:lnTo>
                  <a:pt x="99843" y="753"/>
                </a:lnTo>
                <a:lnTo>
                  <a:pt x="55338" y="8880"/>
                </a:lnTo>
                <a:lnTo>
                  <a:pt x="17667" y="40882"/>
                </a:lnTo>
                <a:lnTo>
                  <a:pt x="2889" y="77214"/>
                </a:lnTo>
                <a:lnTo>
                  <a:pt x="0" y="126905"/>
                </a:lnTo>
                <a:lnTo>
                  <a:pt x="4" y="4879046"/>
                </a:lnTo>
                <a:lnTo>
                  <a:pt x="1697" y="4917731"/>
                </a:lnTo>
                <a:lnTo>
                  <a:pt x="14421" y="4961367"/>
                </a:lnTo>
                <a:lnTo>
                  <a:pt x="53050" y="4995151"/>
                </a:lnTo>
                <a:lnTo>
                  <a:pt x="99536" y="5005320"/>
                </a:lnTo>
                <a:lnTo>
                  <a:pt x="127627" y="5005928"/>
                </a:lnTo>
                <a:lnTo>
                  <a:pt x="6673424" y="5005916"/>
                </a:lnTo>
                <a:lnTo>
                  <a:pt x="6712109" y="5004223"/>
                </a:lnTo>
                <a:lnTo>
                  <a:pt x="6755745" y="4991499"/>
                </a:lnTo>
                <a:lnTo>
                  <a:pt x="6789529" y="4952869"/>
                </a:lnTo>
                <a:lnTo>
                  <a:pt x="6799698" y="4906383"/>
                </a:lnTo>
                <a:lnTo>
                  <a:pt x="6800298" y="4879046"/>
                </a:lnTo>
                <a:lnTo>
                  <a:pt x="6800294" y="126905"/>
                </a:lnTo>
                <a:lnTo>
                  <a:pt x="6798600" y="88220"/>
                </a:lnTo>
                <a:lnTo>
                  <a:pt x="6785877" y="44584"/>
                </a:lnTo>
                <a:lnTo>
                  <a:pt x="6747247" y="10800"/>
                </a:lnTo>
                <a:lnTo>
                  <a:pt x="6700761" y="631"/>
                </a:lnTo>
                <a:lnTo>
                  <a:pt x="144887" y="0"/>
                </a:lnTo>
                <a:close/>
              </a:path>
            </a:pathLst>
          </a:custGeom>
          <a:solidFill>
            <a:srgbClr val="E4F2FF"/>
          </a:solidFill>
        </p:spPr>
        <p:txBody>
          <a:bodyPr wrap="square" lIns="0" tIns="0" rIns="0" bIns="0" rtlCol="0">
            <a:spAutoFit/>
          </a:bodyPr>
          <a:lstStyle/>
          <a:p>
            <a:endParaRPr/>
          </a:p>
        </p:txBody>
      </p:sp>
      <p:sp>
        <p:nvSpPr>
          <p:cNvPr id="3" name="object 3"/>
          <p:cNvSpPr/>
          <p:nvPr/>
        </p:nvSpPr>
        <p:spPr>
          <a:xfrm>
            <a:off x="1989552" y="2854272"/>
            <a:ext cx="4776409" cy="1321932"/>
          </a:xfrm>
          <a:custGeom>
            <a:avLst/>
            <a:gdLst/>
            <a:ahLst/>
            <a:cxnLst/>
            <a:rect l="l" t="t" r="r" b="b"/>
            <a:pathLst>
              <a:path w="4776409" h="1321932">
                <a:moveTo>
                  <a:pt x="128342" y="0"/>
                </a:moveTo>
                <a:lnTo>
                  <a:pt x="78687" y="1830"/>
                </a:lnTo>
                <a:lnTo>
                  <a:pt x="33511" y="16939"/>
                </a:lnTo>
                <a:lnTo>
                  <a:pt x="9535" y="47881"/>
                </a:lnTo>
                <a:lnTo>
                  <a:pt x="153" y="96734"/>
                </a:lnTo>
                <a:lnTo>
                  <a:pt x="0" y="1210628"/>
                </a:lnTo>
                <a:lnTo>
                  <a:pt x="107" y="1219109"/>
                </a:lnTo>
                <a:lnTo>
                  <a:pt x="6452" y="1266056"/>
                </a:lnTo>
                <a:lnTo>
                  <a:pt x="35374" y="1305345"/>
                </a:lnTo>
                <a:lnTo>
                  <a:pt x="72837" y="1320042"/>
                </a:lnTo>
                <a:lnTo>
                  <a:pt x="111237" y="1321919"/>
                </a:lnTo>
                <a:lnTo>
                  <a:pt x="4659703" y="1321932"/>
                </a:lnTo>
                <a:lnTo>
                  <a:pt x="4673597" y="1321757"/>
                </a:lnTo>
                <a:lnTo>
                  <a:pt x="4720545" y="1315412"/>
                </a:lnTo>
                <a:lnTo>
                  <a:pt x="4759833" y="1286489"/>
                </a:lnTo>
                <a:lnTo>
                  <a:pt x="4774532" y="1249027"/>
                </a:lnTo>
                <a:lnTo>
                  <a:pt x="4776409" y="1210628"/>
                </a:lnTo>
                <a:lnTo>
                  <a:pt x="4776354" y="111321"/>
                </a:lnTo>
                <a:lnTo>
                  <a:pt x="4772739" y="67466"/>
                </a:lnTo>
                <a:lnTo>
                  <a:pt x="4751244" y="24617"/>
                </a:lnTo>
                <a:lnTo>
                  <a:pt x="4713836" y="3724"/>
                </a:lnTo>
                <a:lnTo>
                  <a:pt x="4665117" y="29"/>
                </a:lnTo>
                <a:lnTo>
                  <a:pt x="128342" y="0"/>
                </a:lnTo>
                <a:close/>
              </a:path>
            </a:pathLst>
          </a:custGeom>
          <a:solidFill>
            <a:srgbClr val="E4F2FF"/>
          </a:solidFill>
        </p:spPr>
        <p:txBody>
          <a:bodyPr wrap="square" lIns="0" tIns="0" rIns="0" bIns="0" rtlCol="0">
            <a:spAutoFit/>
          </a:bodyPr>
          <a:lstStyle/>
          <a:p>
            <a:endParaRPr/>
          </a:p>
        </p:txBody>
      </p:sp>
      <p:sp>
        <p:nvSpPr>
          <p:cNvPr id="4" name="object 4"/>
          <p:cNvSpPr/>
          <p:nvPr/>
        </p:nvSpPr>
        <p:spPr>
          <a:xfrm>
            <a:off x="1989468" y="2854272"/>
            <a:ext cx="4776523" cy="1321949"/>
          </a:xfrm>
          <a:custGeom>
            <a:avLst/>
            <a:gdLst/>
            <a:ahLst/>
            <a:cxnLst/>
            <a:rect l="l" t="t" r="r" b="b"/>
            <a:pathLst>
              <a:path w="4776523" h="1321949">
                <a:moveTo>
                  <a:pt x="128426" y="0"/>
                </a:moveTo>
                <a:lnTo>
                  <a:pt x="4648096" y="0"/>
                </a:lnTo>
                <a:lnTo>
                  <a:pt x="4665201" y="29"/>
                </a:lnTo>
                <a:lnTo>
                  <a:pt x="4703601" y="1906"/>
                </a:lnTo>
                <a:lnTo>
                  <a:pt x="4741063" y="16604"/>
                </a:lnTo>
                <a:lnTo>
                  <a:pt x="4769985" y="55892"/>
                </a:lnTo>
                <a:lnTo>
                  <a:pt x="4776331" y="102840"/>
                </a:lnTo>
                <a:lnTo>
                  <a:pt x="4776523" y="1193522"/>
                </a:lnTo>
                <a:lnTo>
                  <a:pt x="4776493" y="1210627"/>
                </a:lnTo>
                <a:lnTo>
                  <a:pt x="4774616" y="1249027"/>
                </a:lnTo>
                <a:lnTo>
                  <a:pt x="4759918" y="1286489"/>
                </a:lnTo>
                <a:lnTo>
                  <a:pt x="4720630" y="1315412"/>
                </a:lnTo>
                <a:lnTo>
                  <a:pt x="4673682" y="1321757"/>
                </a:lnTo>
                <a:lnTo>
                  <a:pt x="128426" y="1321949"/>
                </a:lnTo>
                <a:lnTo>
                  <a:pt x="111321" y="1321919"/>
                </a:lnTo>
                <a:lnTo>
                  <a:pt x="72922" y="1320042"/>
                </a:lnTo>
                <a:lnTo>
                  <a:pt x="35459" y="1305344"/>
                </a:lnTo>
                <a:lnTo>
                  <a:pt x="6537" y="1266056"/>
                </a:lnTo>
                <a:lnTo>
                  <a:pt x="191" y="1219108"/>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数据层</a:t>
            </a:r>
            <a:endParaRPr sz="2600">
              <a:latin typeface="Microsoft JhengHei UI" panose="020B0604030504040204" charset="-120"/>
              <a:cs typeface="Microsoft JhengHei UI" panose="020B0604030504040204" charset="-120"/>
            </a:endParaRPr>
          </a:p>
        </p:txBody>
      </p:sp>
      <p:sp>
        <p:nvSpPr>
          <p:cNvPr id="6" name="object 6"/>
          <p:cNvSpPr txBox="1"/>
          <p:nvPr/>
        </p:nvSpPr>
        <p:spPr>
          <a:xfrm>
            <a:off x="1913942" y="1197332"/>
            <a:ext cx="395097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data layer</a:t>
            </a:r>
            <a:endParaRPr sz="1950">
              <a:latin typeface="Arial" panose="020B0604020202020204"/>
              <a:cs typeface="Arial" panose="020B0604020202020204"/>
            </a:endParaRPr>
          </a:p>
        </p:txBody>
      </p:sp>
      <p:sp>
        <p:nvSpPr>
          <p:cNvPr id="7" name="object 7"/>
          <p:cNvSpPr txBox="1"/>
          <p:nvPr/>
        </p:nvSpPr>
        <p:spPr>
          <a:xfrm>
            <a:off x="9034144" y="1994336"/>
            <a:ext cx="2035810" cy="407670"/>
          </a:xfrm>
          <a:prstGeom prst="rect">
            <a:avLst/>
          </a:prstGeom>
        </p:spPr>
        <p:txBody>
          <a:bodyPr vert="horz" wrap="square" lIns="0" tIns="0" rIns="0" bIns="0" rtlCol="0">
            <a:spAutoFit/>
          </a:bodyPr>
          <a:lstStyle/>
          <a:p>
            <a:pPr marL="12700">
              <a:lnSpc>
                <a:spcPct val="100000"/>
              </a:lnSpc>
            </a:pPr>
            <a:r>
              <a:rPr sz="2600" spc="-365" dirty="0">
                <a:solidFill>
                  <a:srgbClr val="55719E"/>
                </a:solidFill>
                <a:latin typeface="Microsoft JhengHei UI" panose="020B0604030504040204" charset="-120"/>
                <a:cs typeface="Microsoft JhengHei UI" panose="020B0604030504040204" charset="-120"/>
              </a:rPr>
              <a:t>交易易数据包含</a:t>
            </a:r>
            <a:endParaRPr sz="2600">
              <a:latin typeface="Microsoft JhengHei UI" panose="020B0604030504040204" charset="-120"/>
              <a:cs typeface="Microsoft JhengHei UI" panose="020B0604030504040204" charset="-120"/>
            </a:endParaRPr>
          </a:p>
        </p:txBody>
      </p:sp>
      <p:sp>
        <p:nvSpPr>
          <p:cNvPr id="8" name="object 8"/>
          <p:cNvSpPr txBox="1"/>
          <p:nvPr/>
        </p:nvSpPr>
        <p:spPr>
          <a:xfrm>
            <a:off x="2479370" y="3322247"/>
            <a:ext cx="3638550" cy="376555"/>
          </a:xfrm>
          <a:prstGeom prst="rect">
            <a:avLst/>
          </a:prstGeom>
        </p:spPr>
        <p:txBody>
          <a:bodyPr vert="horz" wrap="square" lIns="0" tIns="0" rIns="0" bIns="0" rtlCol="0">
            <a:spAutoFit/>
          </a:bodyPr>
          <a:lstStyle/>
          <a:p>
            <a:pPr marL="12700">
              <a:lnSpc>
                <a:spcPct val="100000"/>
              </a:lnSpc>
            </a:pPr>
            <a:r>
              <a:rPr sz="2450" spc="35" dirty="0">
                <a:solidFill>
                  <a:srgbClr val="55719E"/>
                </a:solidFill>
                <a:latin typeface="Arial" panose="020B0604020202020204"/>
                <a:cs typeface="Arial" panose="020B0604020202020204"/>
              </a:rPr>
              <a:t>hash:</a:t>
            </a:r>
            <a:r>
              <a:rPr sz="2450" spc="-245" dirty="0">
                <a:solidFill>
                  <a:srgbClr val="55719E"/>
                </a:solidFill>
                <a:latin typeface="Microsoft JhengHei UI" panose="020B0604030504040204" charset="-120"/>
                <a:cs typeface="Microsoft JhengHei UI" panose="020B0604030504040204" charset="-120"/>
              </a:rPr>
              <a:t>此交易的加密哈希值</a:t>
            </a:r>
            <a:endParaRPr sz="2450">
              <a:latin typeface="Microsoft JhengHei UI" panose="020B0604030504040204" charset="-120"/>
              <a:cs typeface="Microsoft JhengHei UI" panose="020B0604030504040204" charset="-120"/>
            </a:endParaRPr>
          </a:p>
        </p:txBody>
      </p:sp>
      <p:sp>
        <p:nvSpPr>
          <p:cNvPr id="9" name="object 9"/>
          <p:cNvSpPr/>
          <p:nvPr/>
        </p:nvSpPr>
        <p:spPr>
          <a:xfrm>
            <a:off x="9520653" y="7264110"/>
            <a:ext cx="3547561" cy="0"/>
          </a:xfrm>
          <a:custGeom>
            <a:avLst/>
            <a:gdLst/>
            <a:ahLst/>
            <a:cxnLst/>
            <a:rect l="l" t="t" r="r" b="b"/>
            <a:pathLst>
              <a:path w="3547561">
                <a:moveTo>
                  <a:pt x="0" y="0"/>
                </a:moveTo>
                <a:lnTo>
                  <a:pt x="15706" y="0"/>
                </a:lnTo>
                <a:lnTo>
                  <a:pt x="3547561" y="0"/>
                </a:lnTo>
              </a:path>
            </a:pathLst>
          </a:custGeom>
          <a:ln w="31412">
            <a:solidFill>
              <a:srgbClr val="44586B"/>
            </a:solidFill>
          </a:ln>
        </p:spPr>
        <p:txBody>
          <a:bodyPr wrap="square" lIns="0" tIns="0" rIns="0" bIns="0" rtlCol="0">
            <a:spAutoFit/>
          </a:bodyPr>
          <a:lstStyle/>
          <a:p>
            <a:endParaRPr/>
          </a:p>
        </p:txBody>
      </p:sp>
      <p:sp>
        <p:nvSpPr>
          <p:cNvPr id="10" name="object 10"/>
          <p:cNvSpPr/>
          <p:nvPr/>
        </p:nvSpPr>
        <p:spPr>
          <a:xfrm>
            <a:off x="9398144" y="7195001"/>
            <a:ext cx="138215" cy="138215"/>
          </a:xfrm>
          <a:custGeom>
            <a:avLst/>
            <a:gdLst/>
            <a:ahLst/>
            <a:cxnLst/>
            <a:rect l="l" t="t" r="r" b="b"/>
            <a:pathLst>
              <a:path w="138215" h="138215">
                <a:moveTo>
                  <a:pt x="138215" y="0"/>
                </a:moveTo>
                <a:lnTo>
                  <a:pt x="0" y="69107"/>
                </a:lnTo>
                <a:lnTo>
                  <a:pt x="138215" y="138215"/>
                </a:lnTo>
                <a:lnTo>
                  <a:pt x="138215" y="0"/>
                </a:lnTo>
                <a:close/>
              </a:path>
            </a:pathLst>
          </a:custGeom>
          <a:solidFill>
            <a:srgbClr val="44586B"/>
          </a:solidFill>
        </p:spPr>
        <p:txBody>
          <a:bodyPr wrap="square" lIns="0" tIns="0" rIns="0" bIns="0" rtlCol="0">
            <a:spAutoFit/>
          </a:bodyPr>
          <a:lstStyle/>
          <a:p>
            <a:endParaRPr/>
          </a:p>
        </p:txBody>
      </p:sp>
      <p:sp>
        <p:nvSpPr>
          <p:cNvPr id="11" name="object 11"/>
          <p:cNvSpPr txBox="1"/>
          <p:nvPr/>
        </p:nvSpPr>
        <p:spPr>
          <a:xfrm>
            <a:off x="10887492" y="6528229"/>
            <a:ext cx="69596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查看</a:t>
            </a:r>
            <a:endParaRPr sz="2600">
              <a:latin typeface="Microsoft JhengHei UI" panose="020B0604030504040204" charset="-120"/>
              <a:cs typeface="Microsoft JhengHei UI" panose="020B0604030504040204" charset="-120"/>
            </a:endParaRPr>
          </a:p>
        </p:txBody>
      </p:sp>
      <p:sp>
        <p:nvSpPr>
          <p:cNvPr id="12" name="object 12"/>
          <p:cNvSpPr/>
          <p:nvPr/>
        </p:nvSpPr>
        <p:spPr>
          <a:xfrm>
            <a:off x="13699667" y="6603134"/>
            <a:ext cx="4776410" cy="1321933"/>
          </a:xfrm>
          <a:custGeom>
            <a:avLst/>
            <a:gdLst/>
            <a:ahLst/>
            <a:cxnLst/>
            <a:rect l="l" t="t" r="r" b="b"/>
            <a:pathLst>
              <a:path w="4776410" h="1321933">
                <a:moveTo>
                  <a:pt x="128340" y="0"/>
                </a:moveTo>
                <a:lnTo>
                  <a:pt x="78691" y="1830"/>
                </a:lnTo>
                <a:lnTo>
                  <a:pt x="33515" y="16938"/>
                </a:lnTo>
                <a:lnTo>
                  <a:pt x="9538" y="47880"/>
                </a:lnTo>
                <a:lnTo>
                  <a:pt x="153" y="96734"/>
                </a:lnTo>
                <a:lnTo>
                  <a:pt x="0" y="1210627"/>
                </a:lnTo>
                <a:lnTo>
                  <a:pt x="107" y="1219109"/>
                </a:lnTo>
                <a:lnTo>
                  <a:pt x="6454" y="1266057"/>
                </a:lnTo>
                <a:lnTo>
                  <a:pt x="35380" y="1305345"/>
                </a:lnTo>
                <a:lnTo>
                  <a:pt x="72839" y="1320042"/>
                </a:lnTo>
                <a:lnTo>
                  <a:pt x="111236" y="1321919"/>
                </a:lnTo>
                <a:lnTo>
                  <a:pt x="4659703" y="1321933"/>
                </a:lnTo>
                <a:lnTo>
                  <a:pt x="4673597" y="1321757"/>
                </a:lnTo>
                <a:lnTo>
                  <a:pt x="4720548" y="1315411"/>
                </a:lnTo>
                <a:lnTo>
                  <a:pt x="4759838" y="1286489"/>
                </a:lnTo>
                <a:lnTo>
                  <a:pt x="4774533" y="1249026"/>
                </a:lnTo>
                <a:lnTo>
                  <a:pt x="4776410" y="1210627"/>
                </a:lnTo>
                <a:lnTo>
                  <a:pt x="4776355" y="111321"/>
                </a:lnTo>
                <a:lnTo>
                  <a:pt x="4772741" y="67466"/>
                </a:lnTo>
                <a:lnTo>
                  <a:pt x="4751250" y="24616"/>
                </a:lnTo>
                <a:lnTo>
                  <a:pt x="4713839" y="3724"/>
                </a:lnTo>
                <a:lnTo>
                  <a:pt x="4665119" y="29"/>
                </a:lnTo>
                <a:lnTo>
                  <a:pt x="128340" y="0"/>
                </a:lnTo>
                <a:close/>
              </a:path>
            </a:pathLst>
          </a:custGeom>
          <a:solidFill>
            <a:srgbClr val="E4F2FF"/>
          </a:solidFill>
        </p:spPr>
        <p:txBody>
          <a:bodyPr wrap="square" lIns="0" tIns="0" rIns="0" bIns="0" rtlCol="0">
            <a:spAutoFit/>
          </a:bodyPr>
          <a:lstStyle/>
          <a:p>
            <a:endParaRPr/>
          </a:p>
        </p:txBody>
      </p:sp>
      <p:sp>
        <p:nvSpPr>
          <p:cNvPr id="13" name="object 13"/>
          <p:cNvSpPr/>
          <p:nvPr/>
        </p:nvSpPr>
        <p:spPr>
          <a:xfrm>
            <a:off x="13699582" y="6603134"/>
            <a:ext cx="4776523" cy="1321949"/>
          </a:xfrm>
          <a:custGeom>
            <a:avLst/>
            <a:gdLst/>
            <a:ahLst/>
            <a:cxnLst/>
            <a:rect l="l" t="t" r="r" b="b"/>
            <a:pathLst>
              <a:path w="4776523" h="1321949">
                <a:moveTo>
                  <a:pt x="128426" y="0"/>
                </a:moveTo>
                <a:lnTo>
                  <a:pt x="4648096" y="0"/>
                </a:lnTo>
                <a:lnTo>
                  <a:pt x="4665201" y="29"/>
                </a:lnTo>
                <a:lnTo>
                  <a:pt x="4703601" y="1906"/>
                </a:lnTo>
                <a:lnTo>
                  <a:pt x="4741063" y="16604"/>
                </a:lnTo>
                <a:lnTo>
                  <a:pt x="4769985" y="55892"/>
                </a:lnTo>
                <a:lnTo>
                  <a:pt x="4776331" y="102840"/>
                </a:lnTo>
                <a:lnTo>
                  <a:pt x="4776523" y="1193522"/>
                </a:lnTo>
                <a:lnTo>
                  <a:pt x="4776493" y="1210627"/>
                </a:lnTo>
                <a:lnTo>
                  <a:pt x="4774616" y="1249027"/>
                </a:lnTo>
                <a:lnTo>
                  <a:pt x="4759918" y="1286489"/>
                </a:lnTo>
                <a:lnTo>
                  <a:pt x="4720630" y="1315412"/>
                </a:lnTo>
                <a:lnTo>
                  <a:pt x="4673682" y="1321757"/>
                </a:lnTo>
                <a:lnTo>
                  <a:pt x="128426" y="1321949"/>
                </a:lnTo>
                <a:lnTo>
                  <a:pt x="111321" y="1321919"/>
                </a:lnTo>
                <a:lnTo>
                  <a:pt x="72922" y="1320042"/>
                </a:lnTo>
                <a:lnTo>
                  <a:pt x="35459" y="1305344"/>
                </a:lnTo>
                <a:lnTo>
                  <a:pt x="6537" y="1266056"/>
                </a:lnTo>
                <a:lnTo>
                  <a:pt x="191" y="1219108"/>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a:endParaRPr/>
          </a:p>
        </p:txBody>
      </p:sp>
      <p:sp>
        <p:nvSpPr>
          <p:cNvPr id="14" name="object 14"/>
          <p:cNvSpPr txBox="1"/>
          <p:nvPr/>
        </p:nvSpPr>
        <p:spPr>
          <a:xfrm>
            <a:off x="15232908" y="7070824"/>
            <a:ext cx="1596390" cy="376555"/>
          </a:xfrm>
          <a:prstGeom prst="rect">
            <a:avLst/>
          </a:prstGeom>
        </p:spPr>
        <p:txBody>
          <a:bodyPr vert="horz" wrap="square" lIns="0" tIns="0" rIns="0" bIns="0" rtlCol="0">
            <a:spAutoFit/>
          </a:bodyPr>
          <a:lstStyle/>
          <a:p>
            <a:pPr marL="12700">
              <a:lnSpc>
                <a:spcPct val="100000"/>
              </a:lnSpc>
            </a:pPr>
            <a:r>
              <a:rPr sz="2450" spc="-395" dirty="0">
                <a:solidFill>
                  <a:srgbClr val="55719E"/>
                </a:solidFill>
                <a:latin typeface="Microsoft JhengHei UI" panose="020B0604030504040204" charset="-120"/>
                <a:cs typeface="Microsoft JhengHei UI" panose="020B0604030504040204" charset="-120"/>
              </a:rPr>
              <a:t>交易主数据</a:t>
            </a:r>
            <a:endParaRPr sz="2450">
              <a:latin typeface="Microsoft JhengHei UI" panose="020B0604030504040204" charset="-120"/>
              <a:cs typeface="Microsoft JhengHei UI" panose="020B0604030504040204" charset="-120"/>
            </a:endParaRPr>
          </a:p>
        </p:txBody>
      </p:sp>
      <p:sp>
        <p:nvSpPr>
          <p:cNvPr id="15" name="object 15"/>
          <p:cNvSpPr txBox="1"/>
          <p:nvPr/>
        </p:nvSpPr>
        <p:spPr>
          <a:xfrm>
            <a:off x="2479370" y="6114337"/>
            <a:ext cx="5506085" cy="2242185"/>
          </a:xfrm>
          <a:prstGeom prst="rect">
            <a:avLst/>
          </a:prstGeom>
        </p:spPr>
        <p:txBody>
          <a:bodyPr vert="horz" wrap="square" lIns="0" tIns="0" rIns="0" bIns="0" rtlCol="0">
            <a:spAutoFit/>
          </a:bodyPr>
          <a:lstStyle/>
          <a:p>
            <a:pPr marL="12700" marR="3601720">
              <a:lnSpc>
                <a:spcPct val="118000"/>
              </a:lnSpc>
            </a:pPr>
            <a:r>
              <a:rPr sz="2450" dirty="0">
                <a:solidFill>
                  <a:srgbClr val="55719E"/>
                </a:solidFill>
                <a:latin typeface="Microsoft JhengHei UI" panose="020B0604030504040204" charset="-120"/>
                <a:cs typeface="Microsoft JhengHei UI" panose="020B0604030504040204" charset="-120"/>
              </a:rPr>
              <a:t>钱包地址 </a:t>
            </a:r>
            <a:r>
              <a:rPr sz="2450" spc="-345" dirty="0">
                <a:solidFill>
                  <a:srgbClr val="55719E"/>
                </a:solidFill>
                <a:latin typeface="Microsoft JhengHei UI" panose="020B0604030504040204" charset="-120"/>
                <a:cs typeface="Microsoft JhengHei UI" panose="020B0604030504040204" charset="-120"/>
              </a:rPr>
              <a:t>对⽅方钱包地址</a:t>
            </a:r>
            <a:endParaRPr sz="2450">
              <a:latin typeface="Microsoft JhengHei UI" panose="020B0604030504040204" charset="-120"/>
              <a:cs typeface="Microsoft JhengHei UI" panose="020B0604030504040204" charset="-120"/>
            </a:endParaRPr>
          </a:p>
          <a:p>
            <a:pPr marL="12700" marR="6350">
              <a:lnSpc>
                <a:spcPts val="3550"/>
              </a:lnSpc>
              <a:spcBef>
                <a:spcPts val="130"/>
              </a:spcBef>
            </a:pPr>
            <a:r>
              <a:rPr sz="2450" spc="-345" dirty="0">
                <a:solidFill>
                  <a:srgbClr val="55719E"/>
                </a:solidFill>
                <a:latin typeface="Microsoft JhengHei UI" panose="020B0604030504040204" charset="-120"/>
                <a:cs typeface="Microsoft JhengHei UI" panose="020B0604030504040204" charset="-120"/>
              </a:rPr>
              <a:t>输⼊入：公钥（</a:t>
            </a:r>
            <a:r>
              <a:rPr sz="2450" spc="-35" dirty="0">
                <a:solidFill>
                  <a:srgbClr val="55719E"/>
                </a:solidFill>
                <a:latin typeface="Arial" panose="020B0604020202020204"/>
                <a:cs typeface="Arial" panose="020B0604020202020204"/>
              </a:rPr>
              <a:t>UTXO</a:t>
            </a:r>
            <a:r>
              <a:rPr sz="2450" spc="-35" dirty="0">
                <a:solidFill>
                  <a:srgbClr val="55719E"/>
                </a:solidFill>
                <a:latin typeface="Microsoft JhengHei UI" panose="020B0604030504040204" charset="-120"/>
                <a:cs typeface="Microsoft JhengHei UI" panose="020B0604030504040204" charset="-120"/>
              </a:rPr>
              <a:t>），私钥</a:t>
            </a:r>
            <a:r>
              <a:rPr sz="2450" spc="-55" dirty="0">
                <a:solidFill>
                  <a:srgbClr val="55719E"/>
                </a:solidFill>
                <a:latin typeface="Arial" panose="020B0604020202020204"/>
                <a:cs typeface="Arial" panose="020B0604020202020204"/>
              </a:rPr>
              <a:t>(UTXO) </a:t>
            </a:r>
            <a:r>
              <a:rPr sz="2450" spc="-55" dirty="0">
                <a:solidFill>
                  <a:srgbClr val="55719E"/>
                </a:solidFill>
                <a:latin typeface="Microsoft JhengHei UI" panose="020B0604030504040204" charset="-120"/>
                <a:cs typeface="Microsoft JhengHei UI" panose="020B0604030504040204" charset="-120"/>
              </a:rPr>
              <a:t>输出：公钥（</a:t>
            </a:r>
            <a:r>
              <a:rPr sz="2450" spc="-35" dirty="0">
                <a:solidFill>
                  <a:srgbClr val="55719E"/>
                </a:solidFill>
                <a:latin typeface="Arial" panose="020B0604020202020204"/>
                <a:cs typeface="Arial" panose="020B0604020202020204"/>
              </a:rPr>
              <a:t>UTXO</a:t>
            </a:r>
            <a:r>
              <a:rPr sz="2450" spc="-35" dirty="0">
                <a:solidFill>
                  <a:srgbClr val="55719E"/>
                </a:solidFill>
                <a:latin typeface="Microsoft JhengHei UI" panose="020B0604030504040204" charset="-120"/>
                <a:cs typeface="Microsoft JhengHei UI" panose="020B0604030504040204" charset="-120"/>
              </a:rPr>
              <a:t>），私钥（</a:t>
            </a:r>
            <a:r>
              <a:rPr sz="2450" spc="-35" dirty="0">
                <a:solidFill>
                  <a:srgbClr val="55719E"/>
                </a:solidFill>
                <a:latin typeface="Arial" panose="020B0604020202020204"/>
                <a:cs typeface="Arial" panose="020B0604020202020204"/>
              </a:rPr>
              <a:t>UTXO</a:t>
            </a:r>
            <a:r>
              <a:rPr sz="2450" spc="-35" dirty="0">
                <a:solidFill>
                  <a:srgbClr val="55719E"/>
                </a:solidFill>
                <a:latin typeface="Microsoft JhengHei UI" panose="020B0604030504040204" charset="-120"/>
                <a:cs typeface="Microsoft JhengHei UI" panose="020B0604030504040204" charset="-120"/>
              </a:rPr>
              <a:t>） </a:t>
            </a:r>
            <a:r>
              <a:rPr sz="2450" spc="-810" dirty="0">
                <a:solidFill>
                  <a:srgbClr val="55719E"/>
                </a:solidFill>
                <a:latin typeface="Microsoft JhengHei UI" panose="020B0604030504040204" charset="-120"/>
                <a:cs typeface="Microsoft JhengHei UI" panose="020B0604030504040204" charset="-120"/>
              </a:rPr>
              <a:t>转账金融</a:t>
            </a:r>
            <a:endParaRPr sz="2450">
              <a:latin typeface="Microsoft JhengHei UI" panose="020B0604030504040204" charset="-120"/>
              <a:cs typeface="Microsoft JhengHei UI" panose="020B0604030504040204" charset="-120"/>
            </a:endParaRPr>
          </a:p>
          <a:p>
            <a:pPr marL="12700">
              <a:lnSpc>
                <a:spcPct val="100000"/>
              </a:lnSpc>
              <a:spcBef>
                <a:spcPts val="300"/>
              </a:spcBef>
            </a:pPr>
            <a:r>
              <a:rPr sz="2450" spc="-540" dirty="0">
                <a:solidFill>
                  <a:srgbClr val="55719E"/>
                </a:solidFill>
                <a:latin typeface="Microsoft JhengHei UI" panose="020B0604030504040204" charset="-120"/>
                <a:cs typeface="Microsoft JhengHei UI" panose="020B0604030504040204" charset="-120"/>
              </a:rPr>
              <a:t>输入数据、变量</a:t>
            </a:r>
            <a:endParaRPr sz="2450">
              <a:latin typeface="Microsoft JhengHei UI" panose="020B0604030504040204" charset="-120"/>
              <a:cs typeface="Microsoft JhengHei UI" panose="020B0604030504040204" charset="-120"/>
            </a:endParaRPr>
          </a:p>
        </p:txBody>
      </p:sp>
      <p:sp>
        <p:nvSpPr>
          <p:cNvPr id="16" name="object 16"/>
          <p:cNvSpPr/>
          <p:nvPr/>
        </p:nvSpPr>
        <p:spPr>
          <a:xfrm>
            <a:off x="1987353" y="4625545"/>
            <a:ext cx="6800361" cy="412655"/>
          </a:xfrm>
          <a:custGeom>
            <a:avLst/>
            <a:gdLst/>
            <a:ahLst/>
            <a:cxnLst/>
            <a:rect l="l" t="t" r="r" b="b"/>
            <a:pathLst>
              <a:path w="6800361" h="412655">
                <a:moveTo>
                  <a:pt x="144919" y="0"/>
                </a:moveTo>
                <a:lnTo>
                  <a:pt x="104474" y="456"/>
                </a:lnTo>
                <a:lnTo>
                  <a:pt x="55682" y="8749"/>
                </a:lnTo>
                <a:lnTo>
                  <a:pt x="24224" y="31252"/>
                </a:lnTo>
                <a:lnTo>
                  <a:pt x="5493" y="65404"/>
                </a:lnTo>
                <a:lnTo>
                  <a:pt x="399" y="104939"/>
                </a:lnTo>
                <a:lnTo>
                  <a:pt x="0" y="412011"/>
                </a:lnTo>
                <a:lnTo>
                  <a:pt x="6800361" y="412655"/>
                </a:lnTo>
                <a:lnTo>
                  <a:pt x="6800339" y="129272"/>
                </a:lnTo>
                <a:lnTo>
                  <a:pt x="6797989" y="81099"/>
                </a:lnTo>
                <a:lnTo>
                  <a:pt x="6778907" y="34906"/>
                </a:lnTo>
                <a:lnTo>
                  <a:pt x="6748839" y="11049"/>
                </a:lnTo>
                <a:lnTo>
                  <a:pt x="6695422" y="399"/>
                </a:lnTo>
                <a:lnTo>
                  <a:pt x="144919" y="0"/>
                </a:lnTo>
                <a:close/>
              </a:path>
            </a:pathLst>
          </a:custGeom>
          <a:solidFill>
            <a:srgbClr val="5A719A"/>
          </a:solidFill>
        </p:spPr>
        <p:txBody>
          <a:bodyPr wrap="square" lIns="0" tIns="0" rIns="0" bIns="0" rtlCol="0">
            <a:spAutoFit/>
          </a:bodyPr>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965" y="33317"/>
            <a:ext cx="18810168" cy="400050"/>
          </a:xfrm>
          <a:prstGeom prst="rect">
            <a:avLst/>
          </a:prstGeom>
        </p:spPr>
        <p:txBody>
          <a:bodyPr vert="horz" wrap="square" lIns="0" tIns="0" rIns="0" bIns="0" rtlCol="0">
            <a:spAutoFit/>
          </a:bodyPr>
          <a:lstStyle/>
          <a:p>
            <a:pPr marL="12700">
              <a:lnSpc>
                <a:spcPct val="100000"/>
              </a:lnSpc>
            </a:pPr>
            <a:r>
              <a:rPr lang="zh-CN" sz="2600" b="1" spc="25" dirty="0">
                <a:solidFill>
                  <a:srgbClr val="55719E"/>
                </a:solidFill>
                <a:latin typeface="Microsoft JhengHei UI" panose="020B0604030504040204" charset="-120"/>
                <a:cs typeface="Microsoft JhengHei UI" panose="020B0604030504040204" charset="-120"/>
              </a:rPr>
              <a:t>达达</a:t>
            </a:r>
            <a:r>
              <a:rPr sz="2600" b="1" spc="25" dirty="0">
                <a:solidFill>
                  <a:srgbClr val="55719E"/>
                </a:solidFill>
                <a:latin typeface="Microsoft JhengHei UI" panose="020B0604030504040204" charset="-120"/>
                <a:cs typeface="Microsoft JhengHei UI" panose="020B0604030504040204" charset="-120"/>
              </a:rPr>
              <a:t>区块链业务合作流程</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558546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Fengtui block chain business cooperation process</a:t>
            </a:r>
            <a:endParaRPr sz="1950">
              <a:latin typeface="Arial" panose="020B0604020202020204"/>
              <a:cs typeface="Arial" panose="020B0604020202020204"/>
            </a:endParaRPr>
          </a:p>
        </p:txBody>
      </p:sp>
      <p:sp>
        <p:nvSpPr>
          <p:cNvPr id="4" name="object 4"/>
          <p:cNvSpPr/>
          <p:nvPr/>
        </p:nvSpPr>
        <p:spPr>
          <a:xfrm>
            <a:off x="2788934" y="4044554"/>
            <a:ext cx="665608" cy="735753"/>
          </a:xfrm>
          <a:custGeom>
            <a:avLst/>
            <a:gdLst/>
            <a:ahLst/>
            <a:cxnLst/>
            <a:rect l="l" t="t" r="r" b="b"/>
            <a:pathLst>
              <a:path w="665608" h="735753">
                <a:moveTo>
                  <a:pt x="332803" y="0"/>
                </a:moveTo>
                <a:lnTo>
                  <a:pt x="278811" y="4350"/>
                </a:lnTo>
                <a:lnTo>
                  <a:pt x="227595" y="16944"/>
                </a:lnTo>
                <a:lnTo>
                  <a:pt x="179840" y="37098"/>
                </a:lnTo>
                <a:lnTo>
                  <a:pt x="136233" y="64127"/>
                </a:lnTo>
                <a:lnTo>
                  <a:pt x="97457" y="97347"/>
                </a:lnTo>
                <a:lnTo>
                  <a:pt x="64196" y="136073"/>
                </a:lnTo>
                <a:lnTo>
                  <a:pt x="37136" y="179621"/>
                </a:lnTo>
                <a:lnTo>
                  <a:pt x="16961" y="227307"/>
                </a:lnTo>
                <a:lnTo>
                  <a:pt x="4354" y="278446"/>
                </a:lnTo>
                <a:lnTo>
                  <a:pt x="0" y="332354"/>
                </a:lnTo>
                <a:lnTo>
                  <a:pt x="0" y="403399"/>
                </a:lnTo>
                <a:lnTo>
                  <a:pt x="4357" y="457312"/>
                </a:lnTo>
                <a:lnTo>
                  <a:pt x="16970" y="508455"/>
                </a:lnTo>
                <a:lnTo>
                  <a:pt x="37154" y="556142"/>
                </a:lnTo>
                <a:lnTo>
                  <a:pt x="64222" y="599690"/>
                </a:lnTo>
                <a:lnTo>
                  <a:pt x="97488" y="638415"/>
                </a:lnTo>
                <a:lnTo>
                  <a:pt x="136267" y="671633"/>
                </a:lnTo>
                <a:lnTo>
                  <a:pt x="179873" y="698659"/>
                </a:lnTo>
                <a:lnTo>
                  <a:pt x="227622" y="718811"/>
                </a:lnTo>
                <a:lnTo>
                  <a:pt x="278828" y="731404"/>
                </a:lnTo>
                <a:lnTo>
                  <a:pt x="332803" y="735753"/>
                </a:lnTo>
                <a:lnTo>
                  <a:pt x="360103" y="734651"/>
                </a:lnTo>
                <a:lnTo>
                  <a:pt x="412794" y="726093"/>
                </a:lnTo>
                <a:lnTo>
                  <a:pt x="462365" y="709634"/>
                </a:lnTo>
                <a:lnTo>
                  <a:pt x="508131" y="685957"/>
                </a:lnTo>
                <a:lnTo>
                  <a:pt x="549409" y="655747"/>
                </a:lnTo>
                <a:lnTo>
                  <a:pt x="585513" y="619688"/>
                </a:lnTo>
                <a:lnTo>
                  <a:pt x="615759" y="578465"/>
                </a:lnTo>
                <a:lnTo>
                  <a:pt x="639462" y="532763"/>
                </a:lnTo>
                <a:lnTo>
                  <a:pt x="655939" y="483265"/>
                </a:lnTo>
                <a:lnTo>
                  <a:pt x="664505" y="430656"/>
                </a:lnTo>
                <a:lnTo>
                  <a:pt x="665608" y="403399"/>
                </a:lnTo>
                <a:lnTo>
                  <a:pt x="665608" y="332354"/>
                </a:lnTo>
                <a:lnTo>
                  <a:pt x="661250" y="278440"/>
                </a:lnTo>
                <a:lnTo>
                  <a:pt x="648637" y="227298"/>
                </a:lnTo>
                <a:lnTo>
                  <a:pt x="628453" y="179610"/>
                </a:lnTo>
                <a:lnTo>
                  <a:pt x="601385" y="136062"/>
                </a:lnTo>
                <a:lnTo>
                  <a:pt x="568119" y="97337"/>
                </a:lnTo>
                <a:lnTo>
                  <a:pt x="529340" y="64120"/>
                </a:lnTo>
                <a:lnTo>
                  <a:pt x="485733" y="37093"/>
                </a:lnTo>
                <a:lnTo>
                  <a:pt x="437984" y="16941"/>
                </a:lnTo>
                <a:lnTo>
                  <a:pt x="386778" y="4349"/>
                </a:lnTo>
                <a:lnTo>
                  <a:pt x="332803" y="0"/>
                </a:lnTo>
                <a:close/>
              </a:path>
            </a:pathLst>
          </a:custGeom>
          <a:solidFill>
            <a:srgbClr val="A6E1FF"/>
          </a:solidFill>
        </p:spPr>
        <p:txBody>
          <a:bodyPr wrap="square" lIns="0" tIns="0" rIns="0" bIns="0" rtlCol="0">
            <a:spAutoFit/>
          </a:bodyPr>
          <a:lstStyle/>
          <a:p>
            <a:endParaRPr/>
          </a:p>
        </p:txBody>
      </p:sp>
      <p:sp>
        <p:nvSpPr>
          <p:cNvPr id="5" name="object 5"/>
          <p:cNvSpPr/>
          <p:nvPr/>
        </p:nvSpPr>
        <p:spPr>
          <a:xfrm>
            <a:off x="2765163" y="4347705"/>
            <a:ext cx="1181" cy="29203"/>
          </a:xfrm>
          <a:custGeom>
            <a:avLst/>
            <a:gdLst/>
            <a:ahLst/>
            <a:cxnLst/>
            <a:rect l="l" t="t" r="r" b="b"/>
            <a:pathLst>
              <a:path w="1181" h="29203">
                <a:moveTo>
                  <a:pt x="0" y="29204"/>
                </a:moveTo>
                <a:lnTo>
                  <a:pt x="1181" y="1"/>
                </a:lnTo>
              </a:path>
            </a:pathLst>
          </a:custGeom>
          <a:ln w="95086">
            <a:solidFill>
              <a:srgbClr val="3E596D"/>
            </a:solidFill>
          </a:ln>
        </p:spPr>
        <p:txBody>
          <a:bodyPr wrap="square" lIns="0" tIns="0" rIns="0" bIns="0" rtlCol="0">
            <a:spAutoFit/>
          </a:bodyPr>
          <a:lstStyle/>
          <a:p>
            <a:endParaRPr/>
          </a:p>
        </p:txBody>
      </p:sp>
      <p:sp>
        <p:nvSpPr>
          <p:cNvPr id="6" name="object 6"/>
          <p:cNvSpPr/>
          <p:nvPr/>
        </p:nvSpPr>
        <p:spPr>
          <a:xfrm>
            <a:off x="2765163" y="4376908"/>
            <a:ext cx="3252" cy="117211"/>
          </a:xfrm>
          <a:custGeom>
            <a:avLst/>
            <a:gdLst/>
            <a:ahLst/>
            <a:cxnLst/>
            <a:rect l="l" t="t" r="r" b="b"/>
            <a:pathLst>
              <a:path w="3252" h="117211">
                <a:moveTo>
                  <a:pt x="27" y="71712"/>
                </a:moveTo>
                <a:lnTo>
                  <a:pt x="0" y="71045"/>
                </a:lnTo>
                <a:lnTo>
                  <a:pt x="0" y="0"/>
                </a:lnTo>
              </a:path>
            </a:pathLst>
          </a:custGeom>
          <a:ln w="95086">
            <a:solidFill>
              <a:srgbClr val="3E596D"/>
            </a:solidFill>
          </a:ln>
        </p:spPr>
        <p:txBody>
          <a:bodyPr wrap="square" lIns="0" tIns="0" rIns="0" bIns="0" rtlCol="0">
            <a:spAutoFit/>
          </a:bodyPr>
          <a:lstStyle/>
          <a:p>
            <a:endParaRPr/>
          </a:p>
        </p:txBody>
      </p:sp>
      <p:sp>
        <p:nvSpPr>
          <p:cNvPr id="7" name="object 7"/>
          <p:cNvSpPr/>
          <p:nvPr/>
        </p:nvSpPr>
        <p:spPr>
          <a:xfrm>
            <a:off x="2670075" y="4756574"/>
            <a:ext cx="879379" cy="166138"/>
          </a:xfrm>
          <a:custGeom>
            <a:avLst/>
            <a:gdLst/>
            <a:ahLst/>
            <a:cxnLst/>
            <a:rect l="l" t="t" r="r" b="b"/>
            <a:pathLst>
              <a:path w="879379" h="166138">
                <a:moveTo>
                  <a:pt x="0" y="166138"/>
                </a:moveTo>
                <a:lnTo>
                  <a:pt x="5630" y="123156"/>
                </a:lnTo>
                <a:lnTo>
                  <a:pt x="21545" y="84363"/>
                </a:lnTo>
                <a:lnTo>
                  <a:pt x="46281" y="51215"/>
                </a:lnTo>
                <a:lnTo>
                  <a:pt x="66951" y="32969"/>
                </a:lnTo>
                <a:lnTo>
                  <a:pt x="76955" y="26135"/>
                </a:lnTo>
              </a:path>
              <a:path w="879379" h="166138">
                <a:moveTo>
                  <a:pt x="78377" y="25164"/>
                </a:moveTo>
                <a:lnTo>
                  <a:pt x="86043" y="20814"/>
                </a:lnTo>
              </a:path>
              <a:path w="879379" h="166138">
                <a:moveTo>
                  <a:pt x="90458" y="18309"/>
                </a:moveTo>
                <a:lnTo>
                  <a:pt x="95971" y="15766"/>
                </a:lnTo>
              </a:path>
              <a:path w="879379" h="166138">
                <a:moveTo>
                  <a:pt x="103139" y="12458"/>
                </a:moveTo>
                <a:lnTo>
                  <a:pt x="106866" y="11108"/>
                </a:lnTo>
              </a:path>
              <a:path w="879379" h="166138">
                <a:moveTo>
                  <a:pt x="116368" y="7665"/>
                </a:moveTo>
                <a:lnTo>
                  <a:pt x="118779" y="7018"/>
                </a:lnTo>
              </a:path>
              <a:path w="879379" h="166138">
                <a:moveTo>
                  <a:pt x="130089" y="3984"/>
                </a:moveTo>
                <a:lnTo>
                  <a:pt x="131596" y="3717"/>
                </a:lnTo>
              </a:path>
              <a:path w="879379" h="166138">
                <a:moveTo>
                  <a:pt x="144248" y="1469"/>
                </a:moveTo>
                <a:lnTo>
                  <a:pt x="144947" y="1407"/>
                </a:lnTo>
              </a:path>
              <a:path w="879379" h="166138">
                <a:moveTo>
                  <a:pt x="727815" y="643"/>
                </a:moveTo>
                <a:lnTo>
                  <a:pt x="769646" y="9856"/>
                </a:lnTo>
                <a:lnTo>
                  <a:pt x="806793" y="28853"/>
                </a:lnTo>
                <a:lnTo>
                  <a:pt x="837799" y="56165"/>
                </a:lnTo>
                <a:lnTo>
                  <a:pt x="861207" y="90324"/>
                </a:lnTo>
                <a:lnTo>
                  <a:pt x="875561" y="129860"/>
                </a:lnTo>
                <a:lnTo>
                  <a:pt x="878081" y="143981"/>
                </a:lnTo>
                <a:lnTo>
                  <a:pt x="879379" y="158481"/>
                </a:lnTo>
              </a:path>
            </a:pathLst>
          </a:custGeom>
          <a:ln w="95011">
            <a:solidFill>
              <a:srgbClr val="3E596D"/>
            </a:solidFill>
          </a:ln>
        </p:spPr>
        <p:txBody>
          <a:bodyPr wrap="square" lIns="0" tIns="0" rIns="0" bIns="0" rtlCol="0">
            <a:spAutoFit/>
          </a:bodyPr>
          <a:lstStyle/>
          <a:p>
            <a:endParaRPr/>
          </a:p>
        </p:txBody>
      </p:sp>
      <p:sp>
        <p:nvSpPr>
          <p:cNvPr id="8" name="object 8"/>
          <p:cNvSpPr/>
          <p:nvPr/>
        </p:nvSpPr>
        <p:spPr>
          <a:xfrm>
            <a:off x="2670075" y="4922712"/>
            <a:ext cx="47543" cy="166137"/>
          </a:xfrm>
          <a:custGeom>
            <a:avLst/>
            <a:gdLst/>
            <a:ahLst/>
            <a:cxnLst/>
            <a:rect l="l" t="t" r="r" b="b"/>
            <a:pathLst>
              <a:path w="47543" h="166137">
                <a:moveTo>
                  <a:pt x="47543" y="166137"/>
                </a:moveTo>
                <a:lnTo>
                  <a:pt x="47543" y="0"/>
                </a:lnTo>
                <a:lnTo>
                  <a:pt x="95086" y="0"/>
                </a:lnTo>
                <a:lnTo>
                  <a:pt x="95086" y="166137"/>
                </a:lnTo>
                <a:lnTo>
                  <a:pt x="47543" y="166137"/>
                </a:lnTo>
              </a:path>
            </a:pathLst>
          </a:custGeom>
          <a:solidFill>
            <a:srgbClr val="3E596D"/>
          </a:solidFill>
        </p:spPr>
        <p:txBody>
          <a:bodyPr wrap="square" lIns="0" tIns="0" rIns="0" bIns="0" rtlCol="0">
            <a:spAutoFit/>
          </a:bodyPr>
          <a:lstStyle/>
          <a:p>
            <a:endParaRPr/>
          </a:p>
        </p:txBody>
      </p:sp>
      <p:sp>
        <p:nvSpPr>
          <p:cNvPr id="9" name="object 9"/>
          <p:cNvSpPr/>
          <p:nvPr/>
        </p:nvSpPr>
        <p:spPr>
          <a:xfrm>
            <a:off x="2670075" y="4756574"/>
            <a:ext cx="879554" cy="332275"/>
          </a:xfrm>
          <a:custGeom>
            <a:avLst/>
            <a:gdLst/>
            <a:ahLst/>
            <a:cxnLst/>
            <a:rect l="l" t="t" r="r" b="b"/>
            <a:pathLst>
              <a:path w="879554" h="332275">
                <a:moveTo>
                  <a:pt x="713082" y="0"/>
                </a:moveTo>
                <a:lnTo>
                  <a:pt x="158791" y="173"/>
                </a:lnTo>
                <a:lnTo>
                  <a:pt x="116368" y="7665"/>
                </a:lnTo>
                <a:lnTo>
                  <a:pt x="78377" y="25164"/>
                </a:lnTo>
                <a:lnTo>
                  <a:pt x="46282" y="51214"/>
                </a:lnTo>
                <a:lnTo>
                  <a:pt x="21545" y="84362"/>
                </a:lnTo>
                <a:lnTo>
                  <a:pt x="5630" y="123155"/>
                </a:lnTo>
                <a:lnTo>
                  <a:pt x="0" y="166137"/>
                </a:lnTo>
                <a:lnTo>
                  <a:pt x="0" y="332275"/>
                </a:lnTo>
                <a:lnTo>
                  <a:pt x="879554" y="332275"/>
                </a:lnTo>
                <a:lnTo>
                  <a:pt x="879380" y="158481"/>
                </a:lnTo>
                <a:lnTo>
                  <a:pt x="871873" y="116174"/>
                </a:lnTo>
                <a:lnTo>
                  <a:pt x="854339" y="78267"/>
                </a:lnTo>
                <a:lnTo>
                  <a:pt x="828236" y="46228"/>
                </a:lnTo>
                <a:lnTo>
                  <a:pt x="795021" y="21524"/>
                </a:lnTo>
                <a:lnTo>
                  <a:pt x="756151" y="5625"/>
                </a:lnTo>
                <a:lnTo>
                  <a:pt x="713082" y="0"/>
                </a:lnTo>
                <a:close/>
              </a:path>
            </a:pathLst>
          </a:custGeom>
          <a:solidFill>
            <a:srgbClr val="A6E1FF"/>
          </a:solidFill>
        </p:spPr>
        <p:txBody>
          <a:bodyPr wrap="square" lIns="0" tIns="0" rIns="0" bIns="0" rtlCol="0">
            <a:spAutoFit/>
          </a:bodyPr>
          <a:lstStyle/>
          <a:p>
            <a:endParaRPr/>
          </a:p>
        </p:txBody>
      </p:sp>
      <p:sp>
        <p:nvSpPr>
          <p:cNvPr id="10" name="object 10"/>
          <p:cNvSpPr/>
          <p:nvPr/>
        </p:nvSpPr>
        <p:spPr>
          <a:xfrm>
            <a:off x="2670075" y="4756574"/>
            <a:ext cx="879379" cy="166138"/>
          </a:xfrm>
          <a:custGeom>
            <a:avLst/>
            <a:gdLst/>
            <a:ahLst/>
            <a:cxnLst/>
            <a:rect l="l" t="t" r="r" b="b"/>
            <a:pathLst>
              <a:path w="879379" h="166138">
                <a:moveTo>
                  <a:pt x="0" y="166138"/>
                </a:moveTo>
                <a:lnTo>
                  <a:pt x="5630" y="123156"/>
                </a:lnTo>
                <a:lnTo>
                  <a:pt x="21545" y="84363"/>
                </a:lnTo>
                <a:lnTo>
                  <a:pt x="46281" y="51215"/>
                </a:lnTo>
                <a:lnTo>
                  <a:pt x="66951" y="32969"/>
                </a:lnTo>
                <a:lnTo>
                  <a:pt x="76955" y="26135"/>
                </a:lnTo>
              </a:path>
              <a:path w="879379" h="166138">
                <a:moveTo>
                  <a:pt x="78377" y="25164"/>
                </a:moveTo>
                <a:lnTo>
                  <a:pt x="86043" y="20814"/>
                </a:lnTo>
              </a:path>
              <a:path w="879379" h="166138">
                <a:moveTo>
                  <a:pt x="90458" y="18309"/>
                </a:moveTo>
                <a:lnTo>
                  <a:pt x="95971" y="15766"/>
                </a:lnTo>
              </a:path>
              <a:path w="879379" h="166138">
                <a:moveTo>
                  <a:pt x="103139" y="12458"/>
                </a:moveTo>
                <a:lnTo>
                  <a:pt x="106866" y="11108"/>
                </a:lnTo>
              </a:path>
              <a:path w="879379" h="166138">
                <a:moveTo>
                  <a:pt x="116368" y="7665"/>
                </a:moveTo>
                <a:lnTo>
                  <a:pt x="118779" y="7018"/>
                </a:lnTo>
              </a:path>
              <a:path w="879379" h="166138">
                <a:moveTo>
                  <a:pt x="130089" y="3984"/>
                </a:moveTo>
                <a:lnTo>
                  <a:pt x="131596" y="3717"/>
                </a:lnTo>
              </a:path>
              <a:path w="879379" h="166138">
                <a:moveTo>
                  <a:pt x="144248" y="1469"/>
                </a:moveTo>
                <a:lnTo>
                  <a:pt x="144947" y="1407"/>
                </a:lnTo>
              </a:path>
              <a:path w="879379" h="166138">
                <a:moveTo>
                  <a:pt x="727815" y="643"/>
                </a:moveTo>
                <a:lnTo>
                  <a:pt x="769646" y="9856"/>
                </a:lnTo>
                <a:lnTo>
                  <a:pt x="806793" y="28853"/>
                </a:lnTo>
                <a:lnTo>
                  <a:pt x="837799" y="56165"/>
                </a:lnTo>
                <a:lnTo>
                  <a:pt x="861207" y="90324"/>
                </a:lnTo>
                <a:lnTo>
                  <a:pt x="875561" y="129860"/>
                </a:lnTo>
                <a:lnTo>
                  <a:pt x="878081" y="143981"/>
                </a:lnTo>
                <a:lnTo>
                  <a:pt x="879379" y="158481"/>
                </a:lnTo>
              </a:path>
            </a:pathLst>
          </a:custGeom>
          <a:ln w="95011">
            <a:solidFill>
              <a:srgbClr val="3E596D"/>
            </a:solidFill>
          </a:ln>
        </p:spPr>
        <p:txBody>
          <a:bodyPr wrap="square" lIns="0" tIns="0" rIns="0" bIns="0" rtlCol="0">
            <a:spAutoFit/>
          </a:bodyPr>
          <a:lstStyle/>
          <a:p>
            <a:endParaRPr/>
          </a:p>
        </p:txBody>
      </p:sp>
      <p:sp>
        <p:nvSpPr>
          <p:cNvPr id="11" name="object 11"/>
          <p:cNvSpPr/>
          <p:nvPr/>
        </p:nvSpPr>
        <p:spPr>
          <a:xfrm>
            <a:off x="2670075" y="4922712"/>
            <a:ext cx="47543" cy="166137"/>
          </a:xfrm>
          <a:custGeom>
            <a:avLst/>
            <a:gdLst/>
            <a:ahLst/>
            <a:cxnLst/>
            <a:rect l="l" t="t" r="r" b="b"/>
            <a:pathLst>
              <a:path w="47543" h="166137">
                <a:moveTo>
                  <a:pt x="47543" y="166137"/>
                </a:moveTo>
                <a:lnTo>
                  <a:pt x="47543" y="0"/>
                </a:lnTo>
                <a:lnTo>
                  <a:pt x="95086" y="0"/>
                </a:lnTo>
                <a:lnTo>
                  <a:pt x="95086" y="166137"/>
                </a:lnTo>
                <a:lnTo>
                  <a:pt x="47543" y="166137"/>
                </a:lnTo>
              </a:path>
            </a:pathLst>
          </a:custGeom>
          <a:solidFill>
            <a:srgbClr val="3E596D"/>
          </a:solidFill>
        </p:spPr>
        <p:txBody>
          <a:bodyPr wrap="square" lIns="0" tIns="0" rIns="0" bIns="0" rtlCol="0">
            <a:spAutoFit/>
          </a:bodyPr>
          <a:lstStyle/>
          <a:p>
            <a:endParaRPr/>
          </a:p>
        </p:txBody>
      </p:sp>
      <p:sp>
        <p:nvSpPr>
          <p:cNvPr id="12" name="object 12"/>
          <p:cNvSpPr/>
          <p:nvPr/>
        </p:nvSpPr>
        <p:spPr>
          <a:xfrm>
            <a:off x="2717618" y="4803456"/>
            <a:ext cx="436330" cy="237716"/>
          </a:xfrm>
          <a:custGeom>
            <a:avLst/>
            <a:gdLst/>
            <a:ahLst/>
            <a:cxnLst/>
            <a:rect l="l" t="t" r="r" b="b"/>
            <a:pathLst>
              <a:path w="436330" h="237716">
                <a:moveTo>
                  <a:pt x="236965" y="0"/>
                </a:moveTo>
                <a:lnTo>
                  <a:pt x="115398" y="55"/>
                </a:lnTo>
                <a:lnTo>
                  <a:pt x="73550" y="8990"/>
                </a:lnTo>
                <a:lnTo>
                  <a:pt x="38621" y="31224"/>
                </a:lnTo>
                <a:lnTo>
                  <a:pt x="13453" y="63916"/>
                </a:lnTo>
                <a:lnTo>
                  <a:pt x="893" y="104222"/>
                </a:lnTo>
                <a:lnTo>
                  <a:pt x="0" y="118858"/>
                </a:lnTo>
                <a:lnTo>
                  <a:pt x="0" y="237716"/>
                </a:lnTo>
                <a:lnTo>
                  <a:pt x="436330" y="237716"/>
                </a:lnTo>
                <a:lnTo>
                  <a:pt x="236965" y="0"/>
                </a:lnTo>
                <a:close/>
              </a:path>
            </a:pathLst>
          </a:custGeom>
          <a:solidFill>
            <a:srgbClr val="88C6E5"/>
          </a:solidFill>
        </p:spPr>
        <p:txBody>
          <a:bodyPr wrap="square" lIns="0" tIns="0" rIns="0" bIns="0" rtlCol="0">
            <a:spAutoFit/>
          </a:bodyPr>
          <a:lstStyle/>
          <a:p>
            <a:endParaRPr/>
          </a:p>
        </p:txBody>
      </p:sp>
      <p:sp>
        <p:nvSpPr>
          <p:cNvPr id="13" name="object 13"/>
          <p:cNvSpPr/>
          <p:nvPr/>
        </p:nvSpPr>
        <p:spPr>
          <a:xfrm>
            <a:off x="2812706" y="4068287"/>
            <a:ext cx="600333" cy="688721"/>
          </a:xfrm>
          <a:custGeom>
            <a:avLst/>
            <a:gdLst/>
            <a:ahLst/>
            <a:cxnLst/>
            <a:rect l="l" t="t" r="r" b="b"/>
            <a:pathLst>
              <a:path w="600333" h="688721">
                <a:moveTo>
                  <a:pt x="311841" y="0"/>
                </a:moveTo>
                <a:lnTo>
                  <a:pt x="261250" y="4073"/>
                </a:lnTo>
                <a:lnTo>
                  <a:pt x="213261" y="15865"/>
                </a:lnTo>
                <a:lnTo>
                  <a:pt x="168516" y="34736"/>
                </a:lnTo>
                <a:lnTo>
                  <a:pt x="127655" y="60044"/>
                </a:lnTo>
                <a:lnTo>
                  <a:pt x="91322" y="91150"/>
                </a:lnTo>
                <a:lnTo>
                  <a:pt x="60156" y="127411"/>
                </a:lnTo>
                <a:lnTo>
                  <a:pt x="34800" y="168189"/>
                </a:lnTo>
                <a:lnTo>
                  <a:pt x="15894" y="212841"/>
                </a:lnTo>
                <a:lnTo>
                  <a:pt x="4080" y="260726"/>
                </a:lnTo>
                <a:lnTo>
                  <a:pt x="0" y="311206"/>
                </a:lnTo>
                <a:lnTo>
                  <a:pt x="0" y="377718"/>
                </a:lnTo>
                <a:lnTo>
                  <a:pt x="3905" y="427089"/>
                </a:lnTo>
                <a:lnTo>
                  <a:pt x="15222" y="474003"/>
                </a:lnTo>
                <a:lnTo>
                  <a:pt x="33349" y="517856"/>
                </a:lnTo>
                <a:lnTo>
                  <a:pt x="57687" y="558050"/>
                </a:lnTo>
                <a:lnTo>
                  <a:pt x="87633" y="593984"/>
                </a:lnTo>
                <a:lnTo>
                  <a:pt x="122589" y="625056"/>
                </a:lnTo>
                <a:lnTo>
                  <a:pt x="161954" y="650667"/>
                </a:lnTo>
                <a:lnTo>
                  <a:pt x="205127" y="670215"/>
                </a:lnTo>
                <a:lnTo>
                  <a:pt x="251507" y="683100"/>
                </a:lnTo>
                <a:lnTo>
                  <a:pt x="300494" y="688721"/>
                </a:lnTo>
                <a:lnTo>
                  <a:pt x="300494" y="278588"/>
                </a:lnTo>
                <a:lnTo>
                  <a:pt x="323351" y="269714"/>
                </a:lnTo>
                <a:lnTo>
                  <a:pt x="364254" y="254539"/>
                </a:lnTo>
                <a:lnTo>
                  <a:pt x="417887" y="235890"/>
                </a:lnTo>
                <a:lnTo>
                  <a:pt x="457319" y="223228"/>
                </a:lnTo>
                <a:lnTo>
                  <a:pt x="497317" y="211574"/>
                </a:lnTo>
                <a:lnTo>
                  <a:pt x="535843" y="201950"/>
                </a:lnTo>
                <a:lnTo>
                  <a:pt x="586417" y="193550"/>
                </a:lnTo>
                <a:lnTo>
                  <a:pt x="600333" y="192870"/>
                </a:lnTo>
                <a:lnTo>
                  <a:pt x="592851" y="176154"/>
                </a:lnTo>
                <a:lnTo>
                  <a:pt x="564910" y="129361"/>
                </a:lnTo>
                <a:lnTo>
                  <a:pt x="529455" y="88331"/>
                </a:lnTo>
                <a:lnTo>
                  <a:pt x="487422" y="54002"/>
                </a:lnTo>
                <a:lnTo>
                  <a:pt x="439749" y="27311"/>
                </a:lnTo>
                <a:lnTo>
                  <a:pt x="387373" y="9195"/>
                </a:lnTo>
                <a:lnTo>
                  <a:pt x="331231" y="592"/>
                </a:lnTo>
                <a:lnTo>
                  <a:pt x="311841" y="0"/>
                </a:lnTo>
                <a:close/>
              </a:path>
            </a:pathLst>
          </a:custGeom>
          <a:solidFill>
            <a:srgbClr val="88C6E5"/>
          </a:solidFill>
        </p:spPr>
        <p:txBody>
          <a:bodyPr wrap="square" lIns="0" tIns="0" rIns="0" bIns="0" rtlCol="0">
            <a:spAutoFit/>
          </a:bodyPr>
          <a:lstStyle/>
          <a:p>
            <a:endParaRPr/>
          </a:p>
        </p:txBody>
      </p:sp>
      <p:sp>
        <p:nvSpPr>
          <p:cNvPr id="14" name="object 14"/>
          <p:cNvSpPr/>
          <p:nvPr/>
        </p:nvSpPr>
        <p:spPr>
          <a:xfrm>
            <a:off x="3169884" y="4471955"/>
            <a:ext cx="94485" cy="47279"/>
          </a:xfrm>
          <a:custGeom>
            <a:avLst/>
            <a:gdLst/>
            <a:ahLst/>
            <a:cxnLst/>
            <a:rect l="l" t="t" r="r" b="b"/>
            <a:pathLst>
              <a:path w="94485" h="47279">
                <a:moveTo>
                  <a:pt x="94485" y="47279"/>
                </a:moveTo>
                <a:lnTo>
                  <a:pt x="76923" y="10437"/>
                </a:lnTo>
                <a:lnTo>
                  <a:pt x="51212" y="0"/>
                </a:lnTo>
                <a:lnTo>
                  <a:pt x="35663" y="1894"/>
                </a:lnTo>
                <a:lnTo>
                  <a:pt x="22343" y="7395"/>
                </a:lnTo>
                <a:lnTo>
                  <a:pt x="11676" y="15921"/>
                </a:lnTo>
                <a:lnTo>
                  <a:pt x="4087" y="26893"/>
                </a:lnTo>
                <a:lnTo>
                  <a:pt x="0" y="39730"/>
                </a:lnTo>
              </a:path>
            </a:pathLst>
          </a:custGeom>
          <a:ln w="47483">
            <a:solidFill>
              <a:srgbClr val="3E596D"/>
            </a:solidFill>
          </a:ln>
        </p:spPr>
        <p:txBody>
          <a:bodyPr wrap="square" lIns="0" tIns="0" rIns="0" bIns="0" rtlCol="0">
            <a:spAutoFit/>
          </a:bodyPr>
          <a:lstStyle/>
          <a:p>
            <a:endParaRPr/>
          </a:p>
        </p:txBody>
      </p:sp>
      <p:sp>
        <p:nvSpPr>
          <p:cNvPr id="15" name="object 15"/>
          <p:cNvSpPr/>
          <p:nvPr/>
        </p:nvSpPr>
        <p:spPr>
          <a:xfrm>
            <a:off x="2955937" y="4471955"/>
            <a:ext cx="94485" cy="47279"/>
          </a:xfrm>
          <a:custGeom>
            <a:avLst/>
            <a:gdLst/>
            <a:ahLst/>
            <a:cxnLst/>
            <a:rect l="l" t="t" r="r" b="b"/>
            <a:pathLst>
              <a:path w="94485" h="47279">
                <a:moveTo>
                  <a:pt x="94485" y="47279"/>
                </a:moveTo>
                <a:lnTo>
                  <a:pt x="76923" y="10437"/>
                </a:lnTo>
                <a:lnTo>
                  <a:pt x="51212" y="0"/>
                </a:lnTo>
                <a:lnTo>
                  <a:pt x="35663" y="1894"/>
                </a:lnTo>
                <a:lnTo>
                  <a:pt x="22343" y="7395"/>
                </a:lnTo>
                <a:lnTo>
                  <a:pt x="11676" y="15921"/>
                </a:lnTo>
                <a:lnTo>
                  <a:pt x="4087" y="26893"/>
                </a:lnTo>
                <a:lnTo>
                  <a:pt x="0" y="39730"/>
                </a:lnTo>
              </a:path>
            </a:pathLst>
          </a:custGeom>
          <a:ln w="47483">
            <a:solidFill>
              <a:srgbClr val="3E596D"/>
            </a:solidFill>
          </a:ln>
        </p:spPr>
        <p:txBody>
          <a:bodyPr wrap="square" lIns="0" tIns="0" rIns="0" bIns="0" rtlCol="0">
            <a:spAutoFit/>
          </a:bodyPr>
          <a:lstStyle/>
          <a:p>
            <a:endParaRPr/>
          </a:p>
        </p:txBody>
      </p:sp>
      <p:sp>
        <p:nvSpPr>
          <p:cNvPr id="16" name="object 16"/>
          <p:cNvSpPr/>
          <p:nvPr/>
        </p:nvSpPr>
        <p:spPr>
          <a:xfrm>
            <a:off x="2788934" y="4258160"/>
            <a:ext cx="641836" cy="118670"/>
          </a:xfrm>
          <a:custGeom>
            <a:avLst/>
            <a:gdLst/>
            <a:ahLst/>
            <a:cxnLst/>
            <a:rect l="l" t="t" r="r" b="b"/>
            <a:pathLst>
              <a:path w="641836" h="118670">
                <a:moveTo>
                  <a:pt x="0" y="118670"/>
                </a:moveTo>
                <a:lnTo>
                  <a:pt x="38643" y="91946"/>
                </a:lnTo>
                <a:lnTo>
                  <a:pt x="84276" y="74550"/>
                </a:lnTo>
                <a:lnTo>
                  <a:pt x="128550" y="68495"/>
                </a:lnTo>
                <a:lnTo>
                  <a:pt x="145073" y="68697"/>
                </a:lnTo>
                <a:lnTo>
                  <a:pt x="162433" y="70288"/>
                </a:lnTo>
                <a:lnTo>
                  <a:pt x="180602" y="73434"/>
                </a:lnTo>
                <a:lnTo>
                  <a:pt x="199551" y="78301"/>
                </a:lnTo>
                <a:lnTo>
                  <a:pt x="222237" y="84805"/>
                </a:lnTo>
                <a:lnTo>
                  <a:pt x="246562" y="88802"/>
                </a:lnTo>
                <a:lnTo>
                  <a:pt x="272244" y="90528"/>
                </a:lnTo>
                <a:lnTo>
                  <a:pt x="299000" y="90216"/>
                </a:lnTo>
                <a:lnTo>
                  <a:pt x="326546" y="88103"/>
                </a:lnTo>
                <a:lnTo>
                  <a:pt x="382874" y="79413"/>
                </a:lnTo>
                <a:lnTo>
                  <a:pt x="438961" y="66335"/>
                </a:lnTo>
                <a:lnTo>
                  <a:pt x="492541" y="50750"/>
                </a:lnTo>
                <a:lnTo>
                  <a:pt x="541347" y="34539"/>
                </a:lnTo>
                <a:lnTo>
                  <a:pt x="583111" y="19580"/>
                </a:lnTo>
                <a:lnTo>
                  <a:pt x="600644" y="13157"/>
                </a:lnTo>
                <a:lnTo>
                  <a:pt x="615566" y="7753"/>
                </a:lnTo>
                <a:lnTo>
                  <a:pt x="627595" y="3602"/>
                </a:lnTo>
                <a:lnTo>
                  <a:pt x="636446" y="939"/>
                </a:lnTo>
                <a:lnTo>
                  <a:pt x="641836" y="0"/>
                </a:lnTo>
              </a:path>
            </a:pathLst>
          </a:custGeom>
          <a:ln w="47470">
            <a:solidFill>
              <a:srgbClr val="3E596D"/>
            </a:solidFill>
          </a:ln>
        </p:spPr>
        <p:txBody>
          <a:bodyPr wrap="square" lIns="0" tIns="0" rIns="0" bIns="0" rtlCol="0">
            <a:spAutoFit/>
          </a:bodyPr>
          <a:lstStyle/>
          <a:p>
            <a:endParaRPr/>
          </a:p>
        </p:txBody>
      </p:sp>
      <p:sp>
        <p:nvSpPr>
          <p:cNvPr id="17" name="object 17"/>
          <p:cNvSpPr/>
          <p:nvPr/>
        </p:nvSpPr>
        <p:spPr>
          <a:xfrm>
            <a:off x="2979108" y="4780308"/>
            <a:ext cx="285260" cy="189872"/>
          </a:xfrm>
          <a:custGeom>
            <a:avLst/>
            <a:gdLst/>
            <a:ahLst/>
            <a:cxnLst/>
            <a:rect l="l" t="t" r="r" b="b"/>
            <a:pathLst>
              <a:path w="285260" h="189872">
                <a:moveTo>
                  <a:pt x="142630" y="189872"/>
                </a:moveTo>
                <a:lnTo>
                  <a:pt x="0" y="0"/>
                </a:lnTo>
                <a:lnTo>
                  <a:pt x="285260" y="0"/>
                </a:lnTo>
                <a:lnTo>
                  <a:pt x="142630" y="189872"/>
                </a:lnTo>
                <a:close/>
              </a:path>
            </a:pathLst>
          </a:custGeom>
          <a:ln w="47491">
            <a:solidFill>
              <a:srgbClr val="3E596D"/>
            </a:solidFill>
          </a:ln>
        </p:spPr>
        <p:txBody>
          <a:bodyPr wrap="square" lIns="0" tIns="0" rIns="0" bIns="0" rtlCol="0">
            <a:spAutoFit/>
          </a:bodyPr>
          <a:lstStyle/>
          <a:p>
            <a:endParaRPr/>
          </a:p>
        </p:txBody>
      </p:sp>
      <p:sp>
        <p:nvSpPr>
          <p:cNvPr id="18" name="object 18"/>
          <p:cNvSpPr/>
          <p:nvPr/>
        </p:nvSpPr>
        <p:spPr>
          <a:xfrm>
            <a:off x="4142646" y="4640916"/>
            <a:ext cx="2284323" cy="0"/>
          </a:xfrm>
          <a:custGeom>
            <a:avLst/>
            <a:gdLst/>
            <a:ahLst/>
            <a:cxnLst/>
            <a:rect l="l" t="t" r="r" b="b"/>
            <a:pathLst>
              <a:path w="2284323">
                <a:moveTo>
                  <a:pt x="0" y="0"/>
                </a:moveTo>
                <a:lnTo>
                  <a:pt x="2268616" y="0"/>
                </a:lnTo>
                <a:lnTo>
                  <a:pt x="2284323" y="0"/>
                </a:lnTo>
              </a:path>
            </a:pathLst>
          </a:custGeom>
          <a:ln w="31412">
            <a:solidFill>
              <a:srgbClr val="44586B"/>
            </a:solidFill>
          </a:ln>
        </p:spPr>
        <p:txBody>
          <a:bodyPr wrap="square" lIns="0" tIns="0" rIns="0" bIns="0" rtlCol="0">
            <a:spAutoFit/>
          </a:bodyPr>
          <a:lstStyle/>
          <a:p>
            <a:endParaRPr/>
          </a:p>
        </p:txBody>
      </p:sp>
      <p:sp>
        <p:nvSpPr>
          <p:cNvPr id="19" name="object 19"/>
          <p:cNvSpPr/>
          <p:nvPr/>
        </p:nvSpPr>
        <p:spPr>
          <a:xfrm>
            <a:off x="6411263" y="4571808"/>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a:endParaRPr/>
          </a:p>
        </p:txBody>
      </p:sp>
      <p:sp>
        <p:nvSpPr>
          <p:cNvPr id="20" name="object 20"/>
          <p:cNvSpPr txBox="1"/>
          <p:nvPr/>
        </p:nvSpPr>
        <p:spPr>
          <a:xfrm>
            <a:off x="2762084" y="5481141"/>
            <a:ext cx="69596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企业</a:t>
            </a:r>
            <a:endParaRPr sz="2600">
              <a:latin typeface="Microsoft JhengHei UI" panose="020B0604030504040204" charset="-120"/>
              <a:cs typeface="Microsoft JhengHei UI" panose="020B0604030504040204" charset="-120"/>
            </a:endParaRPr>
          </a:p>
        </p:txBody>
      </p:sp>
      <p:sp>
        <p:nvSpPr>
          <p:cNvPr id="21" name="object 21"/>
          <p:cNvSpPr txBox="1"/>
          <p:nvPr/>
        </p:nvSpPr>
        <p:spPr>
          <a:xfrm>
            <a:off x="5002853" y="4098984"/>
            <a:ext cx="69596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发布</a:t>
            </a:r>
            <a:endParaRPr sz="2600">
              <a:latin typeface="Microsoft JhengHei UI" panose="020B0604030504040204" charset="-120"/>
              <a:cs typeface="Microsoft JhengHei UI" panose="020B0604030504040204" charset="-120"/>
            </a:endParaRPr>
          </a:p>
        </p:txBody>
      </p:sp>
      <p:sp>
        <p:nvSpPr>
          <p:cNvPr id="22" name="object 22"/>
          <p:cNvSpPr/>
          <p:nvPr/>
        </p:nvSpPr>
        <p:spPr>
          <a:xfrm>
            <a:off x="7167991" y="3949671"/>
            <a:ext cx="1690197" cy="1321932"/>
          </a:xfrm>
          <a:custGeom>
            <a:avLst/>
            <a:gdLst/>
            <a:ahLst/>
            <a:cxnLst/>
            <a:rect l="l" t="t" r="r" b="b"/>
            <a:pathLst>
              <a:path w="1690197" h="1321932">
                <a:moveTo>
                  <a:pt x="128342" y="0"/>
                </a:moveTo>
                <a:lnTo>
                  <a:pt x="78687" y="1830"/>
                </a:lnTo>
                <a:lnTo>
                  <a:pt x="33511" y="16938"/>
                </a:lnTo>
                <a:lnTo>
                  <a:pt x="9536" y="47881"/>
                </a:lnTo>
                <a:lnTo>
                  <a:pt x="153" y="96734"/>
                </a:lnTo>
                <a:lnTo>
                  <a:pt x="0" y="1210628"/>
                </a:lnTo>
                <a:lnTo>
                  <a:pt x="107" y="1219108"/>
                </a:lnTo>
                <a:lnTo>
                  <a:pt x="6452" y="1266056"/>
                </a:lnTo>
                <a:lnTo>
                  <a:pt x="35374" y="1305344"/>
                </a:lnTo>
                <a:lnTo>
                  <a:pt x="72837" y="1320042"/>
                </a:lnTo>
                <a:lnTo>
                  <a:pt x="111237" y="1321919"/>
                </a:lnTo>
                <a:lnTo>
                  <a:pt x="1573492" y="1321932"/>
                </a:lnTo>
                <a:lnTo>
                  <a:pt x="1587386" y="1321757"/>
                </a:lnTo>
                <a:lnTo>
                  <a:pt x="1634334" y="1315412"/>
                </a:lnTo>
                <a:lnTo>
                  <a:pt x="1673622" y="1286489"/>
                </a:lnTo>
                <a:lnTo>
                  <a:pt x="1688320" y="1249027"/>
                </a:lnTo>
                <a:lnTo>
                  <a:pt x="1690197" y="1210628"/>
                </a:lnTo>
                <a:lnTo>
                  <a:pt x="1690142" y="111321"/>
                </a:lnTo>
                <a:lnTo>
                  <a:pt x="1686527" y="67466"/>
                </a:lnTo>
                <a:lnTo>
                  <a:pt x="1665033" y="24617"/>
                </a:lnTo>
                <a:lnTo>
                  <a:pt x="1627624" y="3724"/>
                </a:lnTo>
                <a:lnTo>
                  <a:pt x="1578905" y="29"/>
                </a:lnTo>
                <a:lnTo>
                  <a:pt x="128342" y="0"/>
                </a:lnTo>
                <a:close/>
              </a:path>
            </a:pathLst>
          </a:custGeom>
          <a:solidFill>
            <a:srgbClr val="E4F2FF"/>
          </a:solidFill>
        </p:spPr>
        <p:txBody>
          <a:bodyPr wrap="square" lIns="0" tIns="0" rIns="0" bIns="0" rtlCol="0">
            <a:spAutoFit/>
          </a:bodyPr>
          <a:lstStyle/>
          <a:p>
            <a:endParaRPr/>
          </a:p>
        </p:txBody>
      </p:sp>
      <p:sp>
        <p:nvSpPr>
          <p:cNvPr id="23" name="object 23"/>
          <p:cNvSpPr/>
          <p:nvPr/>
        </p:nvSpPr>
        <p:spPr>
          <a:xfrm>
            <a:off x="7167906" y="3949671"/>
            <a:ext cx="1690311" cy="1321949"/>
          </a:xfrm>
          <a:custGeom>
            <a:avLst/>
            <a:gdLst/>
            <a:ahLst/>
            <a:cxnLst/>
            <a:rect l="l" t="t" r="r" b="b"/>
            <a:pathLst>
              <a:path w="1690311" h="1321949">
                <a:moveTo>
                  <a:pt x="128426" y="0"/>
                </a:moveTo>
                <a:lnTo>
                  <a:pt x="1561884" y="0"/>
                </a:lnTo>
                <a:lnTo>
                  <a:pt x="1578989" y="29"/>
                </a:lnTo>
                <a:lnTo>
                  <a:pt x="1617389" y="1906"/>
                </a:lnTo>
                <a:lnTo>
                  <a:pt x="1654852" y="16604"/>
                </a:lnTo>
                <a:lnTo>
                  <a:pt x="1683774" y="55892"/>
                </a:lnTo>
                <a:lnTo>
                  <a:pt x="1690119" y="102840"/>
                </a:lnTo>
                <a:lnTo>
                  <a:pt x="1690311" y="1193522"/>
                </a:lnTo>
                <a:lnTo>
                  <a:pt x="1690282" y="1210627"/>
                </a:lnTo>
                <a:lnTo>
                  <a:pt x="1688404" y="1249027"/>
                </a:lnTo>
                <a:lnTo>
                  <a:pt x="1673706" y="1286489"/>
                </a:lnTo>
                <a:lnTo>
                  <a:pt x="1634419" y="1315412"/>
                </a:lnTo>
                <a:lnTo>
                  <a:pt x="1587471" y="1321757"/>
                </a:lnTo>
                <a:lnTo>
                  <a:pt x="128426" y="1321949"/>
                </a:lnTo>
                <a:lnTo>
                  <a:pt x="111321" y="1321919"/>
                </a:lnTo>
                <a:lnTo>
                  <a:pt x="72922" y="1320042"/>
                </a:lnTo>
                <a:lnTo>
                  <a:pt x="35459" y="1305344"/>
                </a:lnTo>
                <a:lnTo>
                  <a:pt x="6537" y="1266056"/>
                </a:lnTo>
                <a:lnTo>
                  <a:pt x="191" y="1219108"/>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a:endParaRPr/>
          </a:p>
        </p:txBody>
      </p:sp>
      <p:sp>
        <p:nvSpPr>
          <p:cNvPr id="24" name="object 24"/>
          <p:cNvSpPr txBox="1"/>
          <p:nvPr/>
        </p:nvSpPr>
        <p:spPr>
          <a:xfrm>
            <a:off x="7662458" y="4411219"/>
            <a:ext cx="654050" cy="384810"/>
          </a:xfrm>
          <a:prstGeom prst="rect">
            <a:avLst/>
          </a:prstGeom>
        </p:spPr>
        <p:txBody>
          <a:bodyPr vert="horz" wrap="square" lIns="0" tIns="0" rIns="0" bIns="0" rtlCol="0">
            <a:spAutoFit/>
          </a:bodyPr>
          <a:lstStyle/>
          <a:p>
            <a:pPr marL="12700">
              <a:lnSpc>
                <a:spcPct val="100000"/>
              </a:lnSpc>
            </a:pPr>
            <a:r>
              <a:rPr sz="2450" dirty="0">
                <a:solidFill>
                  <a:srgbClr val="55719E"/>
                </a:solidFill>
                <a:latin typeface="Microsoft JhengHei UI" panose="020B0604030504040204" charset="-120"/>
                <a:cs typeface="Microsoft JhengHei UI" panose="020B0604030504040204" charset="-120"/>
              </a:rPr>
              <a:t>需求</a:t>
            </a:r>
            <a:endParaRPr sz="2450">
              <a:latin typeface="Microsoft JhengHei UI" panose="020B0604030504040204" charset="-120"/>
              <a:cs typeface="Microsoft JhengHei UI" panose="020B0604030504040204" charset="-120"/>
            </a:endParaRPr>
          </a:p>
        </p:txBody>
      </p:sp>
      <p:sp>
        <p:nvSpPr>
          <p:cNvPr id="25" name="object 25"/>
          <p:cNvSpPr/>
          <p:nvPr/>
        </p:nvSpPr>
        <p:spPr>
          <a:xfrm>
            <a:off x="9248974" y="4640916"/>
            <a:ext cx="1698067" cy="0"/>
          </a:xfrm>
          <a:custGeom>
            <a:avLst/>
            <a:gdLst/>
            <a:ahLst/>
            <a:cxnLst/>
            <a:rect l="l" t="t" r="r" b="b"/>
            <a:pathLst>
              <a:path w="1698067">
                <a:moveTo>
                  <a:pt x="0" y="0"/>
                </a:moveTo>
                <a:lnTo>
                  <a:pt x="15706" y="0"/>
                </a:lnTo>
                <a:lnTo>
                  <a:pt x="1698067" y="0"/>
                </a:lnTo>
              </a:path>
            </a:pathLst>
          </a:custGeom>
          <a:ln w="31412">
            <a:solidFill>
              <a:srgbClr val="44586B"/>
            </a:solidFill>
            <a:prstDash val="lgDash"/>
          </a:ln>
        </p:spPr>
        <p:txBody>
          <a:bodyPr wrap="square" lIns="0" tIns="0" rIns="0" bIns="0" rtlCol="0">
            <a:spAutoFit/>
          </a:bodyPr>
          <a:lstStyle/>
          <a:p>
            <a:endParaRPr/>
          </a:p>
        </p:txBody>
      </p:sp>
      <p:sp>
        <p:nvSpPr>
          <p:cNvPr id="26" name="object 26"/>
          <p:cNvSpPr/>
          <p:nvPr/>
        </p:nvSpPr>
        <p:spPr>
          <a:xfrm>
            <a:off x="9126464" y="4571808"/>
            <a:ext cx="138215" cy="138215"/>
          </a:xfrm>
          <a:custGeom>
            <a:avLst/>
            <a:gdLst/>
            <a:ahLst/>
            <a:cxnLst/>
            <a:rect l="l" t="t" r="r" b="b"/>
            <a:pathLst>
              <a:path w="138215" h="138215">
                <a:moveTo>
                  <a:pt x="138215" y="0"/>
                </a:moveTo>
                <a:lnTo>
                  <a:pt x="0" y="69107"/>
                </a:lnTo>
                <a:lnTo>
                  <a:pt x="138215" y="138215"/>
                </a:lnTo>
                <a:lnTo>
                  <a:pt x="138215" y="0"/>
                </a:lnTo>
                <a:close/>
              </a:path>
            </a:pathLst>
          </a:custGeom>
          <a:solidFill>
            <a:srgbClr val="44586B"/>
          </a:solidFill>
        </p:spPr>
        <p:txBody>
          <a:bodyPr wrap="square" lIns="0" tIns="0" rIns="0" bIns="0" rtlCol="0">
            <a:spAutoFit/>
          </a:bodyPr>
          <a:lstStyle/>
          <a:p>
            <a:endParaRPr/>
          </a:p>
        </p:txBody>
      </p:sp>
      <p:sp>
        <p:nvSpPr>
          <p:cNvPr id="27" name="object 27"/>
          <p:cNvSpPr txBox="1"/>
          <p:nvPr/>
        </p:nvSpPr>
        <p:spPr>
          <a:xfrm>
            <a:off x="9704281" y="4098984"/>
            <a:ext cx="69596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接受</a:t>
            </a:r>
            <a:endParaRPr sz="2600">
              <a:latin typeface="Microsoft JhengHei UI" panose="020B0604030504040204" charset="-120"/>
              <a:cs typeface="Microsoft JhengHei UI" panose="020B0604030504040204" charset="-120"/>
            </a:endParaRPr>
          </a:p>
        </p:txBody>
      </p:sp>
      <p:sp>
        <p:nvSpPr>
          <p:cNvPr id="28" name="object 28"/>
          <p:cNvSpPr/>
          <p:nvPr/>
        </p:nvSpPr>
        <p:spPr>
          <a:xfrm>
            <a:off x="11176623" y="3949671"/>
            <a:ext cx="1690200" cy="1321932"/>
          </a:xfrm>
          <a:custGeom>
            <a:avLst/>
            <a:gdLst/>
            <a:ahLst/>
            <a:cxnLst/>
            <a:rect l="l" t="t" r="r" b="b"/>
            <a:pathLst>
              <a:path w="1690200" h="1321932">
                <a:moveTo>
                  <a:pt x="128340" y="0"/>
                </a:moveTo>
                <a:lnTo>
                  <a:pt x="78685" y="1831"/>
                </a:lnTo>
                <a:lnTo>
                  <a:pt x="33509" y="16939"/>
                </a:lnTo>
                <a:lnTo>
                  <a:pt x="9533" y="47881"/>
                </a:lnTo>
                <a:lnTo>
                  <a:pt x="153" y="96734"/>
                </a:lnTo>
                <a:lnTo>
                  <a:pt x="0" y="1210628"/>
                </a:lnTo>
                <a:lnTo>
                  <a:pt x="107" y="1219107"/>
                </a:lnTo>
                <a:lnTo>
                  <a:pt x="6450" y="1266055"/>
                </a:lnTo>
                <a:lnTo>
                  <a:pt x="35371" y="1305344"/>
                </a:lnTo>
                <a:lnTo>
                  <a:pt x="72835" y="1320042"/>
                </a:lnTo>
                <a:lnTo>
                  <a:pt x="111235" y="1321919"/>
                </a:lnTo>
                <a:lnTo>
                  <a:pt x="1573492" y="1321932"/>
                </a:lnTo>
                <a:lnTo>
                  <a:pt x="1587386" y="1321757"/>
                </a:lnTo>
                <a:lnTo>
                  <a:pt x="1634333" y="1315411"/>
                </a:lnTo>
                <a:lnTo>
                  <a:pt x="1673621" y="1286489"/>
                </a:lnTo>
                <a:lnTo>
                  <a:pt x="1688323" y="1249027"/>
                </a:lnTo>
                <a:lnTo>
                  <a:pt x="1690200" y="1210628"/>
                </a:lnTo>
                <a:lnTo>
                  <a:pt x="1690145" y="111321"/>
                </a:lnTo>
                <a:lnTo>
                  <a:pt x="1686530" y="67466"/>
                </a:lnTo>
                <a:lnTo>
                  <a:pt x="1665031" y="24616"/>
                </a:lnTo>
                <a:lnTo>
                  <a:pt x="1627626" y="3725"/>
                </a:lnTo>
                <a:lnTo>
                  <a:pt x="1578909" y="29"/>
                </a:lnTo>
                <a:lnTo>
                  <a:pt x="128340" y="0"/>
                </a:lnTo>
                <a:close/>
              </a:path>
            </a:pathLst>
          </a:custGeom>
          <a:solidFill>
            <a:srgbClr val="5A719A"/>
          </a:solidFill>
        </p:spPr>
        <p:txBody>
          <a:bodyPr wrap="square" lIns="0" tIns="0" rIns="0" bIns="0" rtlCol="0">
            <a:spAutoFit/>
          </a:bodyPr>
          <a:lstStyle/>
          <a:p>
            <a:endParaRPr/>
          </a:p>
        </p:txBody>
      </p:sp>
      <p:sp>
        <p:nvSpPr>
          <p:cNvPr id="29" name="object 29"/>
          <p:cNvSpPr txBox="1"/>
          <p:nvPr/>
        </p:nvSpPr>
        <p:spPr>
          <a:xfrm>
            <a:off x="11672808" y="4411219"/>
            <a:ext cx="654050" cy="376555"/>
          </a:xfrm>
          <a:prstGeom prst="rect">
            <a:avLst/>
          </a:prstGeom>
        </p:spPr>
        <p:txBody>
          <a:bodyPr vert="horz" wrap="square" lIns="0" tIns="0" rIns="0" bIns="0" rtlCol="0">
            <a:spAutoFit/>
          </a:bodyPr>
          <a:lstStyle/>
          <a:p>
            <a:pPr marL="12700">
              <a:lnSpc>
                <a:spcPct val="100000"/>
              </a:lnSpc>
            </a:pPr>
            <a:r>
              <a:rPr sz="2450" dirty="0">
                <a:solidFill>
                  <a:srgbClr val="FFFFFF"/>
                </a:solidFill>
                <a:latin typeface="Microsoft JhengHei UI" panose="020B0604030504040204" charset="-120"/>
                <a:cs typeface="Microsoft JhengHei UI" panose="020B0604030504040204" charset="-120"/>
              </a:rPr>
              <a:t>达达</a:t>
            </a:r>
            <a:endParaRPr sz="2450">
              <a:latin typeface="Microsoft JhengHei UI" panose="020B0604030504040204" charset="-120"/>
              <a:cs typeface="Microsoft JhengHei UI" panose="020B0604030504040204" charset="-120"/>
            </a:endParaRPr>
          </a:p>
        </p:txBody>
      </p:sp>
      <p:sp>
        <p:nvSpPr>
          <p:cNvPr id="30" name="object 30"/>
          <p:cNvSpPr/>
          <p:nvPr/>
        </p:nvSpPr>
        <p:spPr>
          <a:xfrm>
            <a:off x="8013062" y="5537238"/>
            <a:ext cx="0" cy="765392"/>
          </a:xfrm>
          <a:custGeom>
            <a:avLst/>
            <a:gdLst/>
            <a:ahLst/>
            <a:cxnLst/>
            <a:rect l="l" t="t" r="r" b="b"/>
            <a:pathLst>
              <a:path h="765392">
                <a:moveTo>
                  <a:pt x="0" y="0"/>
                </a:moveTo>
                <a:lnTo>
                  <a:pt x="0" y="765392"/>
                </a:lnTo>
              </a:path>
            </a:pathLst>
          </a:custGeom>
          <a:ln w="31412">
            <a:solidFill>
              <a:srgbClr val="44586B"/>
            </a:solidFill>
          </a:ln>
        </p:spPr>
        <p:txBody>
          <a:bodyPr wrap="square" lIns="0" tIns="0" rIns="0" bIns="0" rtlCol="0">
            <a:spAutoFit/>
          </a:bodyPr>
          <a:lstStyle/>
          <a:p>
            <a:endParaRPr/>
          </a:p>
        </p:txBody>
      </p:sp>
      <p:sp>
        <p:nvSpPr>
          <p:cNvPr id="31" name="object 31"/>
          <p:cNvSpPr/>
          <p:nvPr/>
        </p:nvSpPr>
        <p:spPr>
          <a:xfrm>
            <a:off x="7943953" y="6286924"/>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a:endParaRPr/>
          </a:p>
        </p:txBody>
      </p:sp>
      <p:sp>
        <p:nvSpPr>
          <p:cNvPr id="32" name="object 32"/>
          <p:cNvSpPr/>
          <p:nvPr/>
        </p:nvSpPr>
        <p:spPr>
          <a:xfrm>
            <a:off x="7167991" y="6690758"/>
            <a:ext cx="1690197" cy="1321932"/>
          </a:xfrm>
          <a:custGeom>
            <a:avLst/>
            <a:gdLst/>
            <a:ahLst/>
            <a:cxnLst/>
            <a:rect l="l" t="t" r="r" b="b"/>
            <a:pathLst>
              <a:path w="1690197" h="1321932">
                <a:moveTo>
                  <a:pt x="128342" y="0"/>
                </a:moveTo>
                <a:lnTo>
                  <a:pt x="78687" y="1830"/>
                </a:lnTo>
                <a:lnTo>
                  <a:pt x="33511" y="16937"/>
                </a:lnTo>
                <a:lnTo>
                  <a:pt x="9536" y="47880"/>
                </a:lnTo>
                <a:lnTo>
                  <a:pt x="153" y="96733"/>
                </a:lnTo>
                <a:lnTo>
                  <a:pt x="0" y="1210627"/>
                </a:lnTo>
                <a:lnTo>
                  <a:pt x="107" y="1219108"/>
                </a:lnTo>
                <a:lnTo>
                  <a:pt x="6452" y="1266056"/>
                </a:lnTo>
                <a:lnTo>
                  <a:pt x="35374" y="1305344"/>
                </a:lnTo>
                <a:lnTo>
                  <a:pt x="72837" y="1320042"/>
                </a:lnTo>
                <a:lnTo>
                  <a:pt x="111237" y="1321919"/>
                </a:lnTo>
                <a:lnTo>
                  <a:pt x="1573492" y="1321932"/>
                </a:lnTo>
                <a:lnTo>
                  <a:pt x="1587386" y="1321757"/>
                </a:lnTo>
                <a:lnTo>
                  <a:pt x="1634334" y="1315411"/>
                </a:lnTo>
                <a:lnTo>
                  <a:pt x="1673622" y="1286489"/>
                </a:lnTo>
                <a:lnTo>
                  <a:pt x="1688320" y="1249026"/>
                </a:lnTo>
                <a:lnTo>
                  <a:pt x="1690197" y="1210627"/>
                </a:lnTo>
                <a:lnTo>
                  <a:pt x="1690142" y="111320"/>
                </a:lnTo>
                <a:lnTo>
                  <a:pt x="1686527" y="67466"/>
                </a:lnTo>
                <a:lnTo>
                  <a:pt x="1665033" y="24616"/>
                </a:lnTo>
                <a:lnTo>
                  <a:pt x="1627624" y="3723"/>
                </a:lnTo>
                <a:lnTo>
                  <a:pt x="1578905" y="29"/>
                </a:lnTo>
                <a:lnTo>
                  <a:pt x="128342" y="0"/>
                </a:lnTo>
                <a:close/>
              </a:path>
            </a:pathLst>
          </a:custGeom>
          <a:solidFill>
            <a:srgbClr val="E4F2FF"/>
          </a:solidFill>
        </p:spPr>
        <p:txBody>
          <a:bodyPr wrap="square" lIns="0" tIns="0" rIns="0" bIns="0" rtlCol="0">
            <a:spAutoFit/>
          </a:bodyPr>
          <a:lstStyle/>
          <a:p>
            <a:endParaRPr/>
          </a:p>
        </p:txBody>
      </p:sp>
      <p:sp>
        <p:nvSpPr>
          <p:cNvPr id="33" name="object 33"/>
          <p:cNvSpPr/>
          <p:nvPr/>
        </p:nvSpPr>
        <p:spPr>
          <a:xfrm>
            <a:off x="7167906" y="6690758"/>
            <a:ext cx="1690311" cy="1321949"/>
          </a:xfrm>
          <a:custGeom>
            <a:avLst/>
            <a:gdLst/>
            <a:ahLst/>
            <a:cxnLst/>
            <a:rect l="l" t="t" r="r" b="b"/>
            <a:pathLst>
              <a:path w="1690311" h="1321949">
                <a:moveTo>
                  <a:pt x="128426" y="0"/>
                </a:moveTo>
                <a:lnTo>
                  <a:pt x="1561884" y="0"/>
                </a:lnTo>
                <a:lnTo>
                  <a:pt x="1578989" y="29"/>
                </a:lnTo>
                <a:lnTo>
                  <a:pt x="1617389" y="1906"/>
                </a:lnTo>
                <a:lnTo>
                  <a:pt x="1654852" y="16604"/>
                </a:lnTo>
                <a:lnTo>
                  <a:pt x="1683774" y="55892"/>
                </a:lnTo>
                <a:lnTo>
                  <a:pt x="1690119" y="102840"/>
                </a:lnTo>
                <a:lnTo>
                  <a:pt x="1690311" y="1193522"/>
                </a:lnTo>
                <a:lnTo>
                  <a:pt x="1690282" y="1210627"/>
                </a:lnTo>
                <a:lnTo>
                  <a:pt x="1688404" y="1249027"/>
                </a:lnTo>
                <a:lnTo>
                  <a:pt x="1673706" y="1286489"/>
                </a:lnTo>
                <a:lnTo>
                  <a:pt x="1634419" y="1315412"/>
                </a:lnTo>
                <a:lnTo>
                  <a:pt x="1587471" y="1321757"/>
                </a:lnTo>
                <a:lnTo>
                  <a:pt x="128426" y="1321949"/>
                </a:lnTo>
                <a:lnTo>
                  <a:pt x="111321" y="1321919"/>
                </a:lnTo>
                <a:lnTo>
                  <a:pt x="72922" y="1320042"/>
                </a:lnTo>
                <a:lnTo>
                  <a:pt x="35459" y="1305344"/>
                </a:lnTo>
                <a:lnTo>
                  <a:pt x="6537" y="1266056"/>
                </a:lnTo>
                <a:lnTo>
                  <a:pt x="191" y="1219108"/>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a:endParaRPr/>
          </a:p>
        </p:txBody>
      </p:sp>
      <p:sp>
        <p:nvSpPr>
          <p:cNvPr id="34" name="object 34"/>
          <p:cNvSpPr txBox="1"/>
          <p:nvPr/>
        </p:nvSpPr>
        <p:spPr>
          <a:xfrm>
            <a:off x="7369274" y="7154591"/>
            <a:ext cx="1282065" cy="384810"/>
          </a:xfrm>
          <a:prstGeom prst="rect">
            <a:avLst/>
          </a:prstGeom>
        </p:spPr>
        <p:txBody>
          <a:bodyPr vert="horz" wrap="square" lIns="0" tIns="0" rIns="0" bIns="0" rtlCol="0">
            <a:spAutoFit/>
          </a:bodyPr>
          <a:lstStyle/>
          <a:p>
            <a:pPr marL="12700">
              <a:lnSpc>
                <a:spcPct val="100000"/>
              </a:lnSpc>
            </a:pPr>
            <a:r>
              <a:rPr sz="2450" dirty="0">
                <a:solidFill>
                  <a:srgbClr val="55719E"/>
                </a:solidFill>
                <a:latin typeface="Microsoft JhengHei UI" panose="020B0604030504040204" charset="-120"/>
                <a:cs typeface="Microsoft JhengHei UI" panose="020B0604030504040204" charset="-120"/>
              </a:rPr>
              <a:t>签订合同</a:t>
            </a:r>
            <a:endParaRPr sz="2450">
              <a:latin typeface="Microsoft JhengHei UI" panose="020B0604030504040204" charset="-120"/>
              <a:cs typeface="Microsoft JhengHei UI" panose="020B0604030504040204" charset="-120"/>
            </a:endParaRPr>
          </a:p>
        </p:txBody>
      </p:sp>
      <p:sp>
        <p:nvSpPr>
          <p:cNvPr id="35" name="object 35"/>
          <p:cNvSpPr/>
          <p:nvPr/>
        </p:nvSpPr>
        <p:spPr>
          <a:xfrm>
            <a:off x="8013062" y="8278324"/>
            <a:ext cx="0" cy="765392"/>
          </a:xfrm>
          <a:custGeom>
            <a:avLst/>
            <a:gdLst/>
            <a:ahLst/>
            <a:cxnLst/>
            <a:rect l="l" t="t" r="r" b="b"/>
            <a:pathLst>
              <a:path h="765392">
                <a:moveTo>
                  <a:pt x="0" y="0"/>
                </a:moveTo>
                <a:lnTo>
                  <a:pt x="0" y="765392"/>
                </a:lnTo>
              </a:path>
            </a:pathLst>
          </a:custGeom>
          <a:ln w="31412">
            <a:solidFill>
              <a:srgbClr val="44586B"/>
            </a:solidFill>
          </a:ln>
        </p:spPr>
        <p:txBody>
          <a:bodyPr wrap="square" lIns="0" tIns="0" rIns="0" bIns="0" rtlCol="0">
            <a:spAutoFit/>
          </a:bodyPr>
          <a:lstStyle/>
          <a:p>
            <a:endParaRPr/>
          </a:p>
        </p:txBody>
      </p:sp>
      <p:sp>
        <p:nvSpPr>
          <p:cNvPr id="36" name="object 36"/>
          <p:cNvSpPr/>
          <p:nvPr/>
        </p:nvSpPr>
        <p:spPr>
          <a:xfrm>
            <a:off x="7943953" y="9028011"/>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a:endParaRPr/>
          </a:p>
        </p:txBody>
      </p:sp>
      <p:sp>
        <p:nvSpPr>
          <p:cNvPr id="37" name="object 37"/>
          <p:cNvSpPr/>
          <p:nvPr/>
        </p:nvSpPr>
        <p:spPr>
          <a:xfrm>
            <a:off x="7167991" y="9410903"/>
            <a:ext cx="1690197" cy="1321933"/>
          </a:xfrm>
          <a:custGeom>
            <a:avLst/>
            <a:gdLst/>
            <a:ahLst/>
            <a:cxnLst/>
            <a:rect l="l" t="t" r="r" b="b"/>
            <a:pathLst>
              <a:path w="1690197" h="1321933">
                <a:moveTo>
                  <a:pt x="128342" y="0"/>
                </a:moveTo>
                <a:lnTo>
                  <a:pt x="78687" y="1830"/>
                </a:lnTo>
                <a:lnTo>
                  <a:pt x="33511" y="16938"/>
                </a:lnTo>
                <a:lnTo>
                  <a:pt x="9536" y="47880"/>
                </a:lnTo>
                <a:lnTo>
                  <a:pt x="153" y="96734"/>
                </a:lnTo>
                <a:lnTo>
                  <a:pt x="0" y="1210627"/>
                </a:lnTo>
                <a:lnTo>
                  <a:pt x="107" y="1219108"/>
                </a:lnTo>
                <a:lnTo>
                  <a:pt x="6452" y="1266056"/>
                </a:lnTo>
                <a:lnTo>
                  <a:pt x="35374" y="1305344"/>
                </a:lnTo>
                <a:lnTo>
                  <a:pt x="72837" y="1320042"/>
                </a:lnTo>
                <a:lnTo>
                  <a:pt x="111237" y="1321919"/>
                </a:lnTo>
                <a:lnTo>
                  <a:pt x="1573492" y="1321933"/>
                </a:lnTo>
                <a:lnTo>
                  <a:pt x="1587386" y="1321757"/>
                </a:lnTo>
                <a:lnTo>
                  <a:pt x="1634334" y="1315412"/>
                </a:lnTo>
                <a:lnTo>
                  <a:pt x="1673622" y="1286489"/>
                </a:lnTo>
                <a:lnTo>
                  <a:pt x="1688320" y="1249027"/>
                </a:lnTo>
                <a:lnTo>
                  <a:pt x="1690197" y="1210627"/>
                </a:lnTo>
                <a:lnTo>
                  <a:pt x="1690142" y="111321"/>
                </a:lnTo>
                <a:lnTo>
                  <a:pt x="1686527" y="67466"/>
                </a:lnTo>
                <a:lnTo>
                  <a:pt x="1665033" y="24616"/>
                </a:lnTo>
                <a:lnTo>
                  <a:pt x="1627624" y="3724"/>
                </a:lnTo>
                <a:lnTo>
                  <a:pt x="1578905" y="29"/>
                </a:lnTo>
                <a:lnTo>
                  <a:pt x="128342" y="0"/>
                </a:lnTo>
                <a:close/>
              </a:path>
            </a:pathLst>
          </a:custGeom>
          <a:solidFill>
            <a:srgbClr val="5A719A"/>
          </a:solidFill>
        </p:spPr>
        <p:txBody>
          <a:bodyPr wrap="square" lIns="0" tIns="0" rIns="0" bIns="0" rtlCol="0">
            <a:spAutoFit/>
          </a:bodyPr>
          <a:lstStyle/>
          <a:p>
            <a:endParaRPr/>
          </a:p>
        </p:txBody>
      </p:sp>
      <p:sp>
        <p:nvSpPr>
          <p:cNvPr id="38" name="object 38"/>
          <p:cNvSpPr txBox="1"/>
          <p:nvPr/>
        </p:nvSpPr>
        <p:spPr>
          <a:xfrm>
            <a:off x="7662458" y="9877021"/>
            <a:ext cx="654050" cy="376555"/>
          </a:xfrm>
          <a:prstGeom prst="rect">
            <a:avLst/>
          </a:prstGeom>
        </p:spPr>
        <p:txBody>
          <a:bodyPr vert="horz" wrap="square" lIns="0" tIns="0" rIns="0" bIns="0" rtlCol="0">
            <a:spAutoFit/>
          </a:bodyPr>
          <a:lstStyle/>
          <a:p>
            <a:pPr marL="12700">
              <a:lnSpc>
                <a:spcPct val="100000"/>
              </a:lnSpc>
            </a:pPr>
            <a:r>
              <a:rPr sz="2450" spc="-1225" dirty="0">
                <a:solidFill>
                  <a:srgbClr val="FFFFFF"/>
                </a:solidFill>
                <a:latin typeface="Microsoft JhengHei UI" panose="020B0604030504040204" charset="-120"/>
                <a:cs typeface="Microsoft JhengHei UI" panose="020B0604030504040204" charset="-120"/>
              </a:rPr>
              <a:t>执⾏行</a:t>
            </a:r>
            <a:endParaRPr sz="2450">
              <a:latin typeface="Microsoft JhengHei UI" panose="020B0604030504040204" charset="-120"/>
              <a:cs typeface="Microsoft JhengHei UI" panose="020B0604030504040204" charset="-120"/>
            </a:endParaRPr>
          </a:p>
        </p:txBody>
      </p:sp>
      <p:sp>
        <p:nvSpPr>
          <p:cNvPr id="39" name="object 39"/>
          <p:cNvSpPr/>
          <p:nvPr/>
        </p:nvSpPr>
        <p:spPr>
          <a:xfrm>
            <a:off x="14349271" y="4275496"/>
            <a:ext cx="2364829" cy="670284"/>
          </a:xfrm>
          <a:custGeom>
            <a:avLst/>
            <a:gdLst/>
            <a:ahLst/>
            <a:cxnLst/>
            <a:rect l="l" t="t" r="r" b="b"/>
            <a:pathLst>
              <a:path w="2364829" h="670284">
                <a:moveTo>
                  <a:pt x="128340" y="0"/>
                </a:moveTo>
                <a:lnTo>
                  <a:pt x="78688" y="1830"/>
                </a:lnTo>
                <a:lnTo>
                  <a:pt x="33509" y="16939"/>
                </a:lnTo>
                <a:lnTo>
                  <a:pt x="9533" y="47881"/>
                </a:lnTo>
                <a:lnTo>
                  <a:pt x="153" y="96734"/>
                </a:lnTo>
                <a:lnTo>
                  <a:pt x="0" y="558979"/>
                </a:lnTo>
                <a:lnTo>
                  <a:pt x="107" y="567458"/>
                </a:lnTo>
                <a:lnTo>
                  <a:pt x="6451" y="614407"/>
                </a:lnTo>
                <a:lnTo>
                  <a:pt x="35371" y="653695"/>
                </a:lnTo>
                <a:lnTo>
                  <a:pt x="72835" y="668393"/>
                </a:lnTo>
                <a:lnTo>
                  <a:pt x="111235" y="670271"/>
                </a:lnTo>
                <a:lnTo>
                  <a:pt x="2248126" y="670284"/>
                </a:lnTo>
                <a:lnTo>
                  <a:pt x="2262021" y="670109"/>
                </a:lnTo>
                <a:lnTo>
                  <a:pt x="2308968" y="663764"/>
                </a:lnTo>
                <a:lnTo>
                  <a:pt x="2348256" y="634842"/>
                </a:lnTo>
                <a:lnTo>
                  <a:pt x="2362952" y="597378"/>
                </a:lnTo>
                <a:lnTo>
                  <a:pt x="2364829" y="558979"/>
                </a:lnTo>
                <a:lnTo>
                  <a:pt x="2364774" y="111321"/>
                </a:lnTo>
                <a:lnTo>
                  <a:pt x="2361160" y="67466"/>
                </a:lnTo>
                <a:lnTo>
                  <a:pt x="2339668" y="24617"/>
                </a:lnTo>
                <a:lnTo>
                  <a:pt x="2302258" y="3723"/>
                </a:lnTo>
                <a:lnTo>
                  <a:pt x="2253540" y="29"/>
                </a:lnTo>
                <a:lnTo>
                  <a:pt x="128340" y="0"/>
                </a:lnTo>
                <a:close/>
              </a:path>
            </a:pathLst>
          </a:custGeom>
          <a:solidFill>
            <a:srgbClr val="E4F2FF"/>
          </a:solidFill>
        </p:spPr>
        <p:txBody>
          <a:bodyPr wrap="square" lIns="0" tIns="0" rIns="0" bIns="0" rtlCol="0">
            <a:spAutoFit/>
          </a:bodyPr>
          <a:lstStyle/>
          <a:p>
            <a:endParaRPr/>
          </a:p>
        </p:txBody>
      </p:sp>
      <p:sp>
        <p:nvSpPr>
          <p:cNvPr id="40" name="object 40"/>
          <p:cNvSpPr/>
          <p:nvPr/>
        </p:nvSpPr>
        <p:spPr>
          <a:xfrm>
            <a:off x="14349186" y="4275496"/>
            <a:ext cx="2364948" cy="670300"/>
          </a:xfrm>
          <a:custGeom>
            <a:avLst/>
            <a:gdLst/>
            <a:ahLst/>
            <a:cxnLst/>
            <a:rect l="l" t="t" r="r" b="b"/>
            <a:pathLst>
              <a:path w="2364948" h="670300">
                <a:moveTo>
                  <a:pt x="128426" y="0"/>
                </a:moveTo>
                <a:lnTo>
                  <a:pt x="2236521" y="0"/>
                </a:lnTo>
                <a:lnTo>
                  <a:pt x="2253626" y="29"/>
                </a:lnTo>
                <a:lnTo>
                  <a:pt x="2292026" y="1906"/>
                </a:lnTo>
                <a:lnTo>
                  <a:pt x="2329489" y="16604"/>
                </a:lnTo>
                <a:lnTo>
                  <a:pt x="2358411" y="55892"/>
                </a:lnTo>
                <a:lnTo>
                  <a:pt x="2364757" y="102840"/>
                </a:lnTo>
                <a:lnTo>
                  <a:pt x="2364948" y="541873"/>
                </a:lnTo>
                <a:lnTo>
                  <a:pt x="2364919" y="558978"/>
                </a:lnTo>
                <a:lnTo>
                  <a:pt x="2363042" y="597378"/>
                </a:lnTo>
                <a:lnTo>
                  <a:pt x="2348344" y="634840"/>
                </a:lnTo>
                <a:lnTo>
                  <a:pt x="2309056" y="663762"/>
                </a:lnTo>
                <a:lnTo>
                  <a:pt x="2262108"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a:endParaRPr/>
          </a:p>
        </p:txBody>
      </p:sp>
      <p:sp>
        <p:nvSpPr>
          <p:cNvPr id="41" name="object 41"/>
          <p:cNvSpPr txBox="1"/>
          <p:nvPr/>
        </p:nvSpPr>
        <p:spPr>
          <a:xfrm>
            <a:off x="14887370" y="4411219"/>
            <a:ext cx="1282065" cy="384810"/>
          </a:xfrm>
          <a:prstGeom prst="rect">
            <a:avLst/>
          </a:prstGeom>
        </p:spPr>
        <p:txBody>
          <a:bodyPr vert="horz" wrap="square" lIns="0" tIns="0" rIns="0" bIns="0" rtlCol="0">
            <a:spAutoFit/>
          </a:bodyPr>
          <a:lstStyle/>
          <a:p>
            <a:pPr marL="12700">
              <a:lnSpc>
                <a:spcPct val="100000"/>
              </a:lnSpc>
            </a:pPr>
            <a:r>
              <a:rPr sz="2450" dirty="0">
                <a:solidFill>
                  <a:srgbClr val="55719E"/>
                </a:solidFill>
                <a:latin typeface="Microsoft JhengHei UI" panose="020B0604030504040204" charset="-120"/>
                <a:cs typeface="Microsoft JhengHei UI" panose="020B0604030504040204" charset="-120"/>
              </a:rPr>
              <a:t>发布众筹</a:t>
            </a:r>
            <a:endParaRPr sz="2450">
              <a:latin typeface="Microsoft JhengHei UI" panose="020B0604030504040204" charset="-120"/>
              <a:cs typeface="Microsoft JhengHei UI" panose="020B0604030504040204" charset="-120"/>
            </a:endParaRPr>
          </a:p>
        </p:txBody>
      </p:sp>
      <p:sp>
        <p:nvSpPr>
          <p:cNvPr id="42" name="object 42"/>
          <p:cNvSpPr/>
          <p:nvPr/>
        </p:nvSpPr>
        <p:spPr>
          <a:xfrm>
            <a:off x="14349271" y="3046974"/>
            <a:ext cx="2364829" cy="670283"/>
          </a:xfrm>
          <a:custGeom>
            <a:avLst/>
            <a:gdLst/>
            <a:ahLst/>
            <a:cxnLst/>
            <a:rect l="l" t="t" r="r" b="b"/>
            <a:pathLst>
              <a:path w="2364829" h="670283">
                <a:moveTo>
                  <a:pt x="128340" y="0"/>
                </a:moveTo>
                <a:lnTo>
                  <a:pt x="78688" y="1830"/>
                </a:lnTo>
                <a:lnTo>
                  <a:pt x="33509" y="16938"/>
                </a:lnTo>
                <a:lnTo>
                  <a:pt x="9533" y="47881"/>
                </a:lnTo>
                <a:lnTo>
                  <a:pt x="153" y="96734"/>
                </a:lnTo>
                <a:lnTo>
                  <a:pt x="0" y="558979"/>
                </a:lnTo>
                <a:lnTo>
                  <a:pt x="107" y="567458"/>
                </a:lnTo>
                <a:lnTo>
                  <a:pt x="6450" y="614406"/>
                </a:lnTo>
                <a:lnTo>
                  <a:pt x="35371" y="653695"/>
                </a:lnTo>
                <a:lnTo>
                  <a:pt x="72835" y="668393"/>
                </a:lnTo>
                <a:lnTo>
                  <a:pt x="111235" y="670270"/>
                </a:lnTo>
                <a:lnTo>
                  <a:pt x="2248126" y="670283"/>
                </a:lnTo>
                <a:lnTo>
                  <a:pt x="2262019" y="670108"/>
                </a:lnTo>
                <a:lnTo>
                  <a:pt x="2308968" y="663762"/>
                </a:lnTo>
                <a:lnTo>
                  <a:pt x="2348257" y="634840"/>
                </a:lnTo>
                <a:lnTo>
                  <a:pt x="2362952" y="597378"/>
                </a:lnTo>
                <a:lnTo>
                  <a:pt x="2364829" y="558979"/>
                </a:lnTo>
                <a:lnTo>
                  <a:pt x="2364774" y="111321"/>
                </a:lnTo>
                <a:lnTo>
                  <a:pt x="2361160" y="67467"/>
                </a:lnTo>
                <a:lnTo>
                  <a:pt x="2339669" y="24616"/>
                </a:lnTo>
                <a:lnTo>
                  <a:pt x="2302258" y="3725"/>
                </a:lnTo>
                <a:lnTo>
                  <a:pt x="2253538" y="29"/>
                </a:lnTo>
                <a:lnTo>
                  <a:pt x="128340" y="0"/>
                </a:lnTo>
                <a:close/>
              </a:path>
            </a:pathLst>
          </a:custGeom>
          <a:solidFill>
            <a:srgbClr val="E4F2FF"/>
          </a:solidFill>
        </p:spPr>
        <p:txBody>
          <a:bodyPr wrap="square" lIns="0" tIns="0" rIns="0" bIns="0" rtlCol="0">
            <a:spAutoFit/>
          </a:bodyPr>
          <a:lstStyle/>
          <a:p>
            <a:endParaRPr/>
          </a:p>
        </p:txBody>
      </p:sp>
      <p:sp>
        <p:nvSpPr>
          <p:cNvPr id="43" name="object 43"/>
          <p:cNvSpPr/>
          <p:nvPr/>
        </p:nvSpPr>
        <p:spPr>
          <a:xfrm>
            <a:off x="14349186" y="3046974"/>
            <a:ext cx="2364947" cy="670300"/>
          </a:xfrm>
          <a:custGeom>
            <a:avLst/>
            <a:gdLst/>
            <a:ahLst/>
            <a:cxnLst/>
            <a:rect l="l" t="t" r="r" b="b"/>
            <a:pathLst>
              <a:path w="2364947" h="670300">
                <a:moveTo>
                  <a:pt x="128426" y="0"/>
                </a:moveTo>
                <a:lnTo>
                  <a:pt x="2236520" y="0"/>
                </a:lnTo>
                <a:lnTo>
                  <a:pt x="2253625" y="29"/>
                </a:lnTo>
                <a:lnTo>
                  <a:pt x="2292025" y="1906"/>
                </a:lnTo>
                <a:lnTo>
                  <a:pt x="2329487" y="16604"/>
                </a:lnTo>
                <a:lnTo>
                  <a:pt x="2358410" y="55892"/>
                </a:lnTo>
                <a:lnTo>
                  <a:pt x="2364755" y="102840"/>
                </a:lnTo>
                <a:lnTo>
                  <a:pt x="2364947" y="541873"/>
                </a:lnTo>
                <a:lnTo>
                  <a:pt x="2364918" y="558978"/>
                </a:lnTo>
                <a:lnTo>
                  <a:pt x="2363040" y="597377"/>
                </a:lnTo>
                <a:lnTo>
                  <a:pt x="2348342" y="634840"/>
                </a:lnTo>
                <a:lnTo>
                  <a:pt x="2309054" y="663762"/>
                </a:lnTo>
                <a:lnTo>
                  <a:pt x="2262106"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a:endParaRPr/>
          </a:p>
        </p:txBody>
      </p:sp>
      <p:sp>
        <p:nvSpPr>
          <p:cNvPr id="44" name="object 44"/>
          <p:cNvSpPr txBox="1"/>
          <p:nvPr/>
        </p:nvSpPr>
        <p:spPr>
          <a:xfrm>
            <a:off x="14730307" y="3186125"/>
            <a:ext cx="1596390" cy="384810"/>
          </a:xfrm>
          <a:prstGeom prst="rect">
            <a:avLst/>
          </a:prstGeom>
        </p:spPr>
        <p:txBody>
          <a:bodyPr vert="horz" wrap="square" lIns="0" tIns="0" rIns="0" bIns="0" rtlCol="0">
            <a:spAutoFit/>
          </a:bodyPr>
          <a:lstStyle/>
          <a:p>
            <a:pPr marL="12700">
              <a:lnSpc>
                <a:spcPct val="100000"/>
              </a:lnSpc>
            </a:pPr>
            <a:r>
              <a:rPr sz="2450" spc="-690" dirty="0">
                <a:solidFill>
                  <a:srgbClr val="55719E"/>
                </a:solidFill>
                <a:latin typeface="Microsoft JhengHei UI" panose="020B0604030504040204" charset="-120"/>
                <a:cs typeface="Microsoft JhengHei UI" panose="020B0604030504040204" charset="-120"/>
              </a:rPr>
              <a:t>发布⽩白⽪皮书</a:t>
            </a:r>
            <a:endParaRPr sz="2450">
              <a:latin typeface="Microsoft JhengHei UI" panose="020B0604030504040204" charset="-120"/>
              <a:cs typeface="Microsoft JhengHei UI" panose="020B0604030504040204" charset="-120"/>
            </a:endParaRPr>
          </a:p>
        </p:txBody>
      </p:sp>
      <p:sp>
        <p:nvSpPr>
          <p:cNvPr id="45" name="object 45"/>
          <p:cNvSpPr/>
          <p:nvPr/>
        </p:nvSpPr>
        <p:spPr>
          <a:xfrm>
            <a:off x="14349271" y="1818452"/>
            <a:ext cx="2364829" cy="670283"/>
          </a:xfrm>
          <a:custGeom>
            <a:avLst/>
            <a:gdLst/>
            <a:ahLst/>
            <a:cxnLst/>
            <a:rect l="l" t="t" r="r" b="b"/>
            <a:pathLst>
              <a:path w="2364829" h="670283">
                <a:moveTo>
                  <a:pt x="128340" y="0"/>
                </a:moveTo>
                <a:lnTo>
                  <a:pt x="78688" y="1830"/>
                </a:lnTo>
                <a:lnTo>
                  <a:pt x="33509" y="16938"/>
                </a:lnTo>
                <a:lnTo>
                  <a:pt x="9533" y="47880"/>
                </a:lnTo>
                <a:lnTo>
                  <a:pt x="153" y="96733"/>
                </a:lnTo>
                <a:lnTo>
                  <a:pt x="0" y="558979"/>
                </a:lnTo>
                <a:lnTo>
                  <a:pt x="107" y="567458"/>
                </a:lnTo>
                <a:lnTo>
                  <a:pt x="6450" y="614406"/>
                </a:lnTo>
                <a:lnTo>
                  <a:pt x="35371" y="653695"/>
                </a:lnTo>
                <a:lnTo>
                  <a:pt x="72835" y="668393"/>
                </a:lnTo>
                <a:lnTo>
                  <a:pt x="111235" y="670270"/>
                </a:lnTo>
                <a:lnTo>
                  <a:pt x="2248126" y="670283"/>
                </a:lnTo>
                <a:lnTo>
                  <a:pt x="2262019" y="670108"/>
                </a:lnTo>
                <a:lnTo>
                  <a:pt x="2308968" y="663762"/>
                </a:lnTo>
                <a:lnTo>
                  <a:pt x="2348257" y="634840"/>
                </a:lnTo>
                <a:lnTo>
                  <a:pt x="2362952" y="597378"/>
                </a:lnTo>
                <a:lnTo>
                  <a:pt x="2364829" y="558979"/>
                </a:lnTo>
                <a:lnTo>
                  <a:pt x="2364774" y="111320"/>
                </a:lnTo>
                <a:lnTo>
                  <a:pt x="2361160" y="67466"/>
                </a:lnTo>
                <a:lnTo>
                  <a:pt x="2339669" y="24616"/>
                </a:lnTo>
                <a:lnTo>
                  <a:pt x="2302258" y="3724"/>
                </a:lnTo>
                <a:lnTo>
                  <a:pt x="2253538" y="29"/>
                </a:lnTo>
                <a:lnTo>
                  <a:pt x="128340" y="0"/>
                </a:lnTo>
                <a:close/>
              </a:path>
            </a:pathLst>
          </a:custGeom>
          <a:solidFill>
            <a:srgbClr val="E4F2FF"/>
          </a:solidFill>
        </p:spPr>
        <p:txBody>
          <a:bodyPr wrap="square" lIns="0" tIns="0" rIns="0" bIns="0" rtlCol="0">
            <a:spAutoFit/>
          </a:bodyPr>
          <a:lstStyle/>
          <a:p>
            <a:endParaRPr/>
          </a:p>
        </p:txBody>
      </p:sp>
      <p:sp>
        <p:nvSpPr>
          <p:cNvPr id="46" name="object 46"/>
          <p:cNvSpPr/>
          <p:nvPr/>
        </p:nvSpPr>
        <p:spPr>
          <a:xfrm>
            <a:off x="14349186" y="1818452"/>
            <a:ext cx="2364947" cy="670300"/>
          </a:xfrm>
          <a:custGeom>
            <a:avLst/>
            <a:gdLst/>
            <a:ahLst/>
            <a:cxnLst/>
            <a:rect l="l" t="t" r="r" b="b"/>
            <a:pathLst>
              <a:path w="2364947" h="670300">
                <a:moveTo>
                  <a:pt x="128426" y="0"/>
                </a:moveTo>
                <a:lnTo>
                  <a:pt x="2236520" y="0"/>
                </a:lnTo>
                <a:lnTo>
                  <a:pt x="2253625" y="29"/>
                </a:lnTo>
                <a:lnTo>
                  <a:pt x="2292025" y="1906"/>
                </a:lnTo>
                <a:lnTo>
                  <a:pt x="2329487" y="16604"/>
                </a:lnTo>
                <a:lnTo>
                  <a:pt x="2358410" y="55892"/>
                </a:lnTo>
                <a:lnTo>
                  <a:pt x="2364755" y="102840"/>
                </a:lnTo>
                <a:lnTo>
                  <a:pt x="2364947" y="541873"/>
                </a:lnTo>
                <a:lnTo>
                  <a:pt x="2364918" y="558978"/>
                </a:lnTo>
                <a:lnTo>
                  <a:pt x="2363040" y="597377"/>
                </a:lnTo>
                <a:lnTo>
                  <a:pt x="2348342" y="634840"/>
                </a:lnTo>
                <a:lnTo>
                  <a:pt x="2309054" y="663762"/>
                </a:lnTo>
                <a:lnTo>
                  <a:pt x="2262106"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a:endParaRPr/>
          </a:p>
        </p:txBody>
      </p:sp>
      <p:sp>
        <p:nvSpPr>
          <p:cNvPr id="47" name="object 47"/>
          <p:cNvSpPr txBox="1"/>
          <p:nvPr/>
        </p:nvSpPr>
        <p:spPr>
          <a:xfrm>
            <a:off x="14887370" y="1950561"/>
            <a:ext cx="1282065" cy="384810"/>
          </a:xfrm>
          <a:prstGeom prst="rect">
            <a:avLst/>
          </a:prstGeom>
        </p:spPr>
        <p:txBody>
          <a:bodyPr vert="horz" wrap="square" lIns="0" tIns="0" rIns="0" bIns="0" rtlCol="0">
            <a:spAutoFit/>
          </a:bodyPr>
          <a:lstStyle/>
          <a:p>
            <a:pPr marL="12700">
              <a:lnSpc>
                <a:spcPct val="100000"/>
              </a:lnSpc>
            </a:pPr>
            <a:r>
              <a:rPr sz="2450" dirty="0">
                <a:solidFill>
                  <a:srgbClr val="55719E"/>
                </a:solidFill>
                <a:latin typeface="Microsoft JhengHei UI" panose="020B0604030504040204" charset="-120"/>
                <a:cs typeface="Microsoft JhengHei UI" panose="020B0604030504040204" charset="-120"/>
              </a:rPr>
              <a:t>欺诈识别</a:t>
            </a:r>
            <a:endParaRPr sz="2450">
              <a:latin typeface="Microsoft JhengHei UI" panose="020B0604030504040204" charset="-120"/>
              <a:cs typeface="Microsoft JhengHei UI" panose="020B0604030504040204" charset="-120"/>
            </a:endParaRPr>
          </a:p>
        </p:txBody>
      </p:sp>
      <p:sp>
        <p:nvSpPr>
          <p:cNvPr id="48" name="object 48"/>
          <p:cNvSpPr/>
          <p:nvPr/>
        </p:nvSpPr>
        <p:spPr>
          <a:xfrm>
            <a:off x="14349271" y="7961062"/>
            <a:ext cx="2364829" cy="670283"/>
          </a:xfrm>
          <a:custGeom>
            <a:avLst/>
            <a:gdLst/>
            <a:ahLst/>
            <a:cxnLst/>
            <a:rect l="l" t="t" r="r" b="b"/>
            <a:pathLst>
              <a:path w="2364829" h="670283">
                <a:moveTo>
                  <a:pt x="128340" y="0"/>
                </a:moveTo>
                <a:lnTo>
                  <a:pt x="78688" y="1830"/>
                </a:lnTo>
                <a:lnTo>
                  <a:pt x="33509" y="16938"/>
                </a:lnTo>
                <a:lnTo>
                  <a:pt x="9533" y="47880"/>
                </a:lnTo>
                <a:lnTo>
                  <a:pt x="153" y="96733"/>
                </a:lnTo>
                <a:lnTo>
                  <a:pt x="0" y="558978"/>
                </a:lnTo>
                <a:lnTo>
                  <a:pt x="107" y="567458"/>
                </a:lnTo>
                <a:lnTo>
                  <a:pt x="6451" y="614406"/>
                </a:lnTo>
                <a:lnTo>
                  <a:pt x="35371" y="653695"/>
                </a:lnTo>
                <a:lnTo>
                  <a:pt x="72835" y="668393"/>
                </a:lnTo>
                <a:lnTo>
                  <a:pt x="111235" y="670270"/>
                </a:lnTo>
                <a:lnTo>
                  <a:pt x="2248126" y="670283"/>
                </a:lnTo>
                <a:lnTo>
                  <a:pt x="2262020" y="670108"/>
                </a:lnTo>
                <a:lnTo>
                  <a:pt x="2308968" y="663762"/>
                </a:lnTo>
                <a:lnTo>
                  <a:pt x="2348257" y="634839"/>
                </a:lnTo>
                <a:lnTo>
                  <a:pt x="2362952" y="597377"/>
                </a:lnTo>
                <a:lnTo>
                  <a:pt x="2364829" y="558978"/>
                </a:lnTo>
                <a:lnTo>
                  <a:pt x="2364774" y="111320"/>
                </a:lnTo>
                <a:lnTo>
                  <a:pt x="2361160" y="67467"/>
                </a:lnTo>
                <a:lnTo>
                  <a:pt x="2339669" y="24616"/>
                </a:lnTo>
                <a:lnTo>
                  <a:pt x="2302258" y="3724"/>
                </a:lnTo>
                <a:lnTo>
                  <a:pt x="2253538" y="29"/>
                </a:lnTo>
                <a:lnTo>
                  <a:pt x="128340" y="0"/>
                </a:lnTo>
                <a:close/>
              </a:path>
            </a:pathLst>
          </a:custGeom>
          <a:solidFill>
            <a:srgbClr val="E4F2FF"/>
          </a:solidFill>
        </p:spPr>
        <p:txBody>
          <a:bodyPr wrap="square" lIns="0" tIns="0" rIns="0" bIns="0" rtlCol="0">
            <a:spAutoFit/>
          </a:bodyPr>
          <a:lstStyle/>
          <a:p>
            <a:endParaRPr/>
          </a:p>
        </p:txBody>
      </p:sp>
      <p:sp>
        <p:nvSpPr>
          <p:cNvPr id="49" name="object 49"/>
          <p:cNvSpPr/>
          <p:nvPr/>
        </p:nvSpPr>
        <p:spPr>
          <a:xfrm>
            <a:off x="14349186" y="7961062"/>
            <a:ext cx="2364947" cy="670300"/>
          </a:xfrm>
          <a:custGeom>
            <a:avLst/>
            <a:gdLst/>
            <a:ahLst/>
            <a:cxnLst/>
            <a:rect l="l" t="t" r="r" b="b"/>
            <a:pathLst>
              <a:path w="2364947" h="670300">
                <a:moveTo>
                  <a:pt x="128426" y="0"/>
                </a:moveTo>
                <a:lnTo>
                  <a:pt x="2236520" y="0"/>
                </a:lnTo>
                <a:lnTo>
                  <a:pt x="2253625" y="29"/>
                </a:lnTo>
                <a:lnTo>
                  <a:pt x="2292025" y="1906"/>
                </a:lnTo>
                <a:lnTo>
                  <a:pt x="2329487" y="16604"/>
                </a:lnTo>
                <a:lnTo>
                  <a:pt x="2358410" y="55892"/>
                </a:lnTo>
                <a:lnTo>
                  <a:pt x="2364755" y="102840"/>
                </a:lnTo>
                <a:lnTo>
                  <a:pt x="2364947" y="541873"/>
                </a:lnTo>
                <a:lnTo>
                  <a:pt x="2364918" y="558978"/>
                </a:lnTo>
                <a:lnTo>
                  <a:pt x="2363040" y="597377"/>
                </a:lnTo>
                <a:lnTo>
                  <a:pt x="2348342" y="634840"/>
                </a:lnTo>
                <a:lnTo>
                  <a:pt x="2309054" y="663762"/>
                </a:lnTo>
                <a:lnTo>
                  <a:pt x="2262106"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a:endParaRPr/>
          </a:p>
        </p:txBody>
      </p:sp>
      <p:sp>
        <p:nvSpPr>
          <p:cNvPr id="50" name="object 50"/>
          <p:cNvSpPr txBox="1"/>
          <p:nvPr/>
        </p:nvSpPr>
        <p:spPr>
          <a:xfrm>
            <a:off x="14887370" y="8096970"/>
            <a:ext cx="1282065" cy="384810"/>
          </a:xfrm>
          <a:prstGeom prst="rect">
            <a:avLst/>
          </a:prstGeom>
        </p:spPr>
        <p:txBody>
          <a:bodyPr vert="horz" wrap="square" lIns="0" tIns="0" rIns="0" bIns="0" rtlCol="0">
            <a:spAutoFit/>
          </a:bodyPr>
          <a:lstStyle/>
          <a:p>
            <a:pPr marL="12700">
              <a:lnSpc>
                <a:spcPct val="100000"/>
              </a:lnSpc>
            </a:pPr>
            <a:r>
              <a:rPr sz="2450" spc="-490" dirty="0">
                <a:solidFill>
                  <a:srgbClr val="55719E"/>
                </a:solidFill>
                <a:latin typeface="Microsoft JhengHei UI" panose="020B0604030504040204" charset="-120"/>
                <a:cs typeface="Microsoft JhengHei UI" panose="020B0604030504040204" charset="-120"/>
              </a:rPr>
              <a:t>市场交易易</a:t>
            </a:r>
            <a:endParaRPr sz="2450">
              <a:latin typeface="Microsoft JhengHei UI" panose="020B0604030504040204" charset="-120"/>
              <a:cs typeface="Microsoft JhengHei UI" panose="020B0604030504040204" charset="-120"/>
            </a:endParaRPr>
          </a:p>
        </p:txBody>
      </p:sp>
      <p:sp>
        <p:nvSpPr>
          <p:cNvPr id="51" name="object 51"/>
          <p:cNvSpPr/>
          <p:nvPr/>
        </p:nvSpPr>
        <p:spPr>
          <a:xfrm>
            <a:off x="14349271" y="6732540"/>
            <a:ext cx="2364829" cy="670283"/>
          </a:xfrm>
          <a:custGeom>
            <a:avLst/>
            <a:gdLst/>
            <a:ahLst/>
            <a:cxnLst/>
            <a:rect l="l" t="t" r="r" b="b"/>
            <a:pathLst>
              <a:path w="2364829" h="670283">
                <a:moveTo>
                  <a:pt x="128340" y="0"/>
                </a:moveTo>
                <a:lnTo>
                  <a:pt x="78688" y="1830"/>
                </a:lnTo>
                <a:lnTo>
                  <a:pt x="33509" y="16938"/>
                </a:lnTo>
                <a:lnTo>
                  <a:pt x="9533" y="47880"/>
                </a:lnTo>
                <a:lnTo>
                  <a:pt x="153" y="96733"/>
                </a:lnTo>
                <a:lnTo>
                  <a:pt x="0" y="558978"/>
                </a:lnTo>
                <a:lnTo>
                  <a:pt x="107" y="567458"/>
                </a:lnTo>
                <a:lnTo>
                  <a:pt x="6450" y="614406"/>
                </a:lnTo>
                <a:lnTo>
                  <a:pt x="35371" y="653695"/>
                </a:lnTo>
                <a:lnTo>
                  <a:pt x="72835" y="668393"/>
                </a:lnTo>
                <a:lnTo>
                  <a:pt x="111235" y="670270"/>
                </a:lnTo>
                <a:lnTo>
                  <a:pt x="2248126" y="670283"/>
                </a:lnTo>
                <a:lnTo>
                  <a:pt x="2262019" y="670108"/>
                </a:lnTo>
                <a:lnTo>
                  <a:pt x="2308968" y="663762"/>
                </a:lnTo>
                <a:lnTo>
                  <a:pt x="2348257" y="634840"/>
                </a:lnTo>
                <a:lnTo>
                  <a:pt x="2362952" y="597377"/>
                </a:lnTo>
                <a:lnTo>
                  <a:pt x="2364829" y="558978"/>
                </a:lnTo>
                <a:lnTo>
                  <a:pt x="2364774" y="111320"/>
                </a:lnTo>
                <a:lnTo>
                  <a:pt x="2361160" y="67466"/>
                </a:lnTo>
                <a:lnTo>
                  <a:pt x="2339669" y="24616"/>
                </a:lnTo>
                <a:lnTo>
                  <a:pt x="2302258" y="3724"/>
                </a:lnTo>
                <a:lnTo>
                  <a:pt x="2253538" y="29"/>
                </a:lnTo>
                <a:lnTo>
                  <a:pt x="128340" y="0"/>
                </a:lnTo>
                <a:close/>
              </a:path>
            </a:pathLst>
          </a:custGeom>
          <a:solidFill>
            <a:srgbClr val="E4F2FF"/>
          </a:solidFill>
        </p:spPr>
        <p:txBody>
          <a:bodyPr wrap="square" lIns="0" tIns="0" rIns="0" bIns="0" rtlCol="0">
            <a:spAutoFit/>
          </a:bodyPr>
          <a:lstStyle/>
          <a:p>
            <a:endParaRPr/>
          </a:p>
        </p:txBody>
      </p:sp>
      <p:sp>
        <p:nvSpPr>
          <p:cNvPr id="52" name="object 52"/>
          <p:cNvSpPr/>
          <p:nvPr/>
        </p:nvSpPr>
        <p:spPr>
          <a:xfrm>
            <a:off x="14349186" y="6732540"/>
            <a:ext cx="2364947" cy="670300"/>
          </a:xfrm>
          <a:custGeom>
            <a:avLst/>
            <a:gdLst/>
            <a:ahLst/>
            <a:cxnLst/>
            <a:rect l="l" t="t" r="r" b="b"/>
            <a:pathLst>
              <a:path w="2364947" h="670300">
                <a:moveTo>
                  <a:pt x="128426" y="0"/>
                </a:moveTo>
                <a:lnTo>
                  <a:pt x="2236520" y="0"/>
                </a:lnTo>
                <a:lnTo>
                  <a:pt x="2253625" y="29"/>
                </a:lnTo>
                <a:lnTo>
                  <a:pt x="2292025" y="1906"/>
                </a:lnTo>
                <a:lnTo>
                  <a:pt x="2329487" y="16604"/>
                </a:lnTo>
                <a:lnTo>
                  <a:pt x="2358410" y="55892"/>
                </a:lnTo>
                <a:lnTo>
                  <a:pt x="2364755" y="102840"/>
                </a:lnTo>
                <a:lnTo>
                  <a:pt x="2364947" y="541873"/>
                </a:lnTo>
                <a:lnTo>
                  <a:pt x="2364918" y="558978"/>
                </a:lnTo>
                <a:lnTo>
                  <a:pt x="2363040" y="597377"/>
                </a:lnTo>
                <a:lnTo>
                  <a:pt x="2348342" y="634840"/>
                </a:lnTo>
                <a:lnTo>
                  <a:pt x="2309054" y="663762"/>
                </a:lnTo>
                <a:lnTo>
                  <a:pt x="2262106"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a:endParaRPr/>
          </a:p>
        </p:txBody>
      </p:sp>
      <p:sp>
        <p:nvSpPr>
          <p:cNvPr id="53" name="object 53"/>
          <p:cNvSpPr txBox="1"/>
          <p:nvPr/>
        </p:nvSpPr>
        <p:spPr>
          <a:xfrm>
            <a:off x="14887370" y="6871877"/>
            <a:ext cx="1282065" cy="384810"/>
          </a:xfrm>
          <a:prstGeom prst="rect">
            <a:avLst/>
          </a:prstGeom>
        </p:spPr>
        <p:txBody>
          <a:bodyPr vert="horz" wrap="square" lIns="0" tIns="0" rIns="0" bIns="0" rtlCol="0">
            <a:spAutoFit/>
          </a:bodyPr>
          <a:lstStyle/>
          <a:p>
            <a:pPr marL="12700">
              <a:lnSpc>
                <a:spcPct val="100000"/>
              </a:lnSpc>
            </a:pPr>
            <a:r>
              <a:rPr sz="2450" dirty="0">
                <a:solidFill>
                  <a:srgbClr val="55719E"/>
                </a:solidFill>
                <a:latin typeface="Microsoft JhengHei UI" panose="020B0604030504040204" charset="-120"/>
                <a:cs typeface="Microsoft JhengHei UI" panose="020B0604030504040204" charset="-120"/>
              </a:rPr>
              <a:t>发布代币</a:t>
            </a:r>
            <a:endParaRPr sz="2450">
              <a:latin typeface="Microsoft JhengHei UI" panose="020B0604030504040204" charset="-120"/>
              <a:cs typeface="Microsoft JhengHei UI" panose="020B0604030504040204" charset="-120"/>
            </a:endParaRPr>
          </a:p>
        </p:txBody>
      </p:sp>
      <p:sp>
        <p:nvSpPr>
          <p:cNvPr id="54" name="object 54"/>
          <p:cNvSpPr/>
          <p:nvPr/>
        </p:nvSpPr>
        <p:spPr>
          <a:xfrm>
            <a:off x="14349271" y="5504017"/>
            <a:ext cx="2364829" cy="670284"/>
          </a:xfrm>
          <a:custGeom>
            <a:avLst/>
            <a:gdLst/>
            <a:ahLst/>
            <a:cxnLst/>
            <a:rect l="l" t="t" r="r" b="b"/>
            <a:pathLst>
              <a:path w="2364829" h="670284">
                <a:moveTo>
                  <a:pt x="128340" y="0"/>
                </a:moveTo>
                <a:lnTo>
                  <a:pt x="78688" y="1830"/>
                </a:lnTo>
                <a:lnTo>
                  <a:pt x="33509" y="16939"/>
                </a:lnTo>
                <a:lnTo>
                  <a:pt x="9533" y="47881"/>
                </a:lnTo>
                <a:lnTo>
                  <a:pt x="153" y="96734"/>
                </a:lnTo>
                <a:lnTo>
                  <a:pt x="0" y="558979"/>
                </a:lnTo>
                <a:lnTo>
                  <a:pt x="107" y="567458"/>
                </a:lnTo>
                <a:lnTo>
                  <a:pt x="6451" y="614407"/>
                </a:lnTo>
                <a:lnTo>
                  <a:pt x="35371" y="653695"/>
                </a:lnTo>
                <a:lnTo>
                  <a:pt x="72835" y="668393"/>
                </a:lnTo>
                <a:lnTo>
                  <a:pt x="111235" y="670271"/>
                </a:lnTo>
                <a:lnTo>
                  <a:pt x="2248126" y="670284"/>
                </a:lnTo>
                <a:lnTo>
                  <a:pt x="2262019" y="670109"/>
                </a:lnTo>
                <a:lnTo>
                  <a:pt x="2308968" y="663762"/>
                </a:lnTo>
                <a:lnTo>
                  <a:pt x="2348257" y="634840"/>
                </a:lnTo>
                <a:lnTo>
                  <a:pt x="2362952" y="597378"/>
                </a:lnTo>
                <a:lnTo>
                  <a:pt x="2364829" y="558979"/>
                </a:lnTo>
                <a:lnTo>
                  <a:pt x="2364774" y="111321"/>
                </a:lnTo>
                <a:lnTo>
                  <a:pt x="2361160" y="67467"/>
                </a:lnTo>
                <a:lnTo>
                  <a:pt x="2339669" y="24617"/>
                </a:lnTo>
                <a:lnTo>
                  <a:pt x="2302258" y="3725"/>
                </a:lnTo>
                <a:lnTo>
                  <a:pt x="2253538" y="29"/>
                </a:lnTo>
                <a:lnTo>
                  <a:pt x="128340" y="0"/>
                </a:lnTo>
                <a:close/>
              </a:path>
            </a:pathLst>
          </a:custGeom>
          <a:solidFill>
            <a:srgbClr val="E4F2FF"/>
          </a:solidFill>
        </p:spPr>
        <p:txBody>
          <a:bodyPr wrap="square" lIns="0" tIns="0" rIns="0" bIns="0" rtlCol="0">
            <a:spAutoFit/>
          </a:bodyPr>
          <a:lstStyle/>
          <a:p>
            <a:endParaRPr/>
          </a:p>
        </p:txBody>
      </p:sp>
      <p:sp>
        <p:nvSpPr>
          <p:cNvPr id="55" name="object 55"/>
          <p:cNvSpPr/>
          <p:nvPr/>
        </p:nvSpPr>
        <p:spPr>
          <a:xfrm>
            <a:off x="14349186" y="5504017"/>
            <a:ext cx="2364947" cy="670300"/>
          </a:xfrm>
          <a:custGeom>
            <a:avLst/>
            <a:gdLst/>
            <a:ahLst/>
            <a:cxnLst/>
            <a:rect l="l" t="t" r="r" b="b"/>
            <a:pathLst>
              <a:path w="2364947" h="670300">
                <a:moveTo>
                  <a:pt x="128426" y="0"/>
                </a:moveTo>
                <a:lnTo>
                  <a:pt x="2236520" y="0"/>
                </a:lnTo>
                <a:lnTo>
                  <a:pt x="2253625" y="29"/>
                </a:lnTo>
                <a:lnTo>
                  <a:pt x="2292025" y="1906"/>
                </a:lnTo>
                <a:lnTo>
                  <a:pt x="2329487" y="16604"/>
                </a:lnTo>
                <a:lnTo>
                  <a:pt x="2358410" y="55892"/>
                </a:lnTo>
                <a:lnTo>
                  <a:pt x="2364755" y="102840"/>
                </a:lnTo>
                <a:lnTo>
                  <a:pt x="2364947" y="541873"/>
                </a:lnTo>
                <a:lnTo>
                  <a:pt x="2364918" y="558978"/>
                </a:lnTo>
                <a:lnTo>
                  <a:pt x="2363040" y="597377"/>
                </a:lnTo>
                <a:lnTo>
                  <a:pt x="2348342" y="634840"/>
                </a:lnTo>
                <a:lnTo>
                  <a:pt x="2309054" y="663762"/>
                </a:lnTo>
                <a:lnTo>
                  <a:pt x="2262106"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a:endParaRPr/>
          </a:p>
        </p:txBody>
      </p:sp>
      <p:sp>
        <p:nvSpPr>
          <p:cNvPr id="56" name="object 56"/>
          <p:cNvSpPr txBox="1"/>
          <p:nvPr/>
        </p:nvSpPr>
        <p:spPr>
          <a:xfrm>
            <a:off x="14730307" y="5636312"/>
            <a:ext cx="1596390" cy="384810"/>
          </a:xfrm>
          <a:prstGeom prst="rect">
            <a:avLst/>
          </a:prstGeom>
        </p:spPr>
        <p:txBody>
          <a:bodyPr vert="horz" wrap="square" lIns="0" tIns="0" rIns="0" bIns="0" rtlCol="0">
            <a:spAutoFit/>
          </a:bodyPr>
          <a:lstStyle/>
          <a:p>
            <a:pPr marL="12700">
              <a:lnSpc>
                <a:spcPct val="100000"/>
              </a:lnSpc>
            </a:pPr>
            <a:r>
              <a:rPr sz="2450" spc="-395" dirty="0">
                <a:solidFill>
                  <a:srgbClr val="55719E"/>
                </a:solidFill>
                <a:latin typeface="Microsoft JhengHei UI" panose="020B0604030504040204" charset="-120"/>
                <a:cs typeface="Microsoft JhengHei UI" panose="020B0604030504040204" charset="-120"/>
              </a:rPr>
              <a:t>接⼊入区块链</a:t>
            </a:r>
            <a:endParaRPr sz="2450">
              <a:latin typeface="Microsoft JhengHei UI" panose="020B0604030504040204" charset="-120"/>
              <a:cs typeface="Microsoft JhengHei UI" panose="020B0604030504040204" charset="-120"/>
            </a:endParaRPr>
          </a:p>
        </p:txBody>
      </p:sp>
      <p:sp>
        <p:nvSpPr>
          <p:cNvPr id="57" name="object 57"/>
          <p:cNvSpPr/>
          <p:nvPr/>
        </p:nvSpPr>
        <p:spPr>
          <a:xfrm>
            <a:off x="14349271" y="9189584"/>
            <a:ext cx="2364829" cy="670284"/>
          </a:xfrm>
          <a:custGeom>
            <a:avLst/>
            <a:gdLst/>
            <a:ahLst/>
            <a:cxnLst/>
            <a:rect l="l" t="t" r="r" b="b"/>
            <a:pathLst>
              <a:path w="2364829" h="670284">
                <a:moveTo>
                  <a:pt x="128340" y="0"/>
                </a:moveTo>
                <a:lnTo>
                  <a:pt x="78688" y="1830"/>
                </a:lnTo>
                <a:lnTo>
                  <a:pt x="33509" y="16939"/>
                </a:lnTo>
                <a:lnTo>
                  <a:pt x="9533" y="47881"/>
                </a:lnTo>
                <a:lnTo>
                  <a:pt x="153" y="96734"/>
                </a:lnTo>
                <a:lnTo>
                  <a:pt x="0" y="558979"/>
                </a:lnTo>
                <a:lnTo>
                  <a:pt x="107" y="567458"/>
                </a:lnTo>
                <a:lnTo>
                  <a:pt x="6451" y="614407"/>
                </a:lnTo>
                <a:lnTo>
                  <a:pt x="35371" y="653695"/>
                </a:lnTo>
                <a:lnTo>
                  <a:pt x="72835" y="668393"/>
                </a:lnTo>
                <a:lnTo>
                  <a:pt x="111235" y="670271"/>
                </a:lnTo>
                <a:lnTo>
                  <a:pt x="2248126" y="670284"/>
                </a:lnTo>
                <a:lnTo>
                  <a:pt x="2262019" y="670109"/>
                </a:lnTo>
                <a:lnTo>
                  <a:pt x="2308968" y="663762"/>
                </a:lnTo>
                <a:lnTo>
                  <a:pt x="2348257" y="634840"/>
                </a:lnTo>
                <a:lnTo>
                  <a:pt x="2362952" y="597378"/>
                </a:lnTo>
                <a:lnTo>
                  <a:pt x="2364829" y="558979"/>
                </a:lnTo>
                <a:lnTo>
                  <a:pt x="2364774" y="111321"/>
                </a:lnTo>
                <a:lnTo>
                  <a:pt x="2361160" y="67467"/>
                </a:lnTo>
                <a:lnTo>
                  <a:pt x="2339669" y="24617"/>
                </a:lnTo>
                <a:lnTo>
                  <a:pt x="2302258" y="3725"/>
                </a:lnTo>
                <a:lnTo>
                  <a:pt x="2253538" y="29"/>
                </a:lnTo>
                <a:lnTo>
                  <a:pt x="128340" y="0"/>
                </a:lnTo>
                <a:close/>
              </a:path>
            </a:pathLst>
          </a:custGeom>
          <a:solidFill>
            <a:srgbClr val="E4F2FF"/>
          </a:solidFill>
        </p:spPr>
        <p:txBody>
          <a:bodyPr wrap="square" lIns="0" tIns="0" rIns="0" bIns="0" rtlCol="0">
            <a:spAutoFit/>
          </a:bodyPr>
          <a:lstStyle/>
          <a:p>
            <a:endParaRPr/>
          </a:p>
        </p:txBody>
      </p:sp>
      <p:sp>
        <p:nvSpPr>
          <p:cNvPr id="58" name="object 58"/>
          <p:cNvSpPr/>
          <p:nvPr/>
        </p:nvSpPr>
        <p:spPr>
          <a:xfrm>
            <a:off x="14349186" y="9189584"/>
            <a:ext cx="2364947" cy="670300"/>
          </a:xfrm>
          <a:custGeom>
            <a:avLst/>
            <a:gdLst/>
            <a:ahLst/>
            <a:cxnLst/>
            <a:rect l="l" t="t" r="r" b="b"/>
            <a:pathLst>
              <a:path w="2364947" h="670300">
                <a:moveTo>
                  <a:pt x="128426" y="0"/>
                </a:moveTo>
                <a:lnTo>
                  <a:pt x="2236520" y="0"/>
                </a:lnTo>
                <a:lnTo>
                  <a:pt x="2253625" y="29"/>
                </a:lnTo>
                <a:lnTo>
                  <a:pt x="2292025" y="1906"/>
                </a:lnTo>
                <a:lnTo>
                  <a:pt x="2329487" y="16604"/>
                </a:lnTo>
                <a:lnTo>
                  <a:pt x="2358410" y="55892"/>
                </a:lnTo>
                <a:lnTo>
                  <a:pt x="2364755" y="102840"/>
                </a:lnTo>
                <a:lnTo>
                  <a:pt x="2364947" y="541873"/>
                </a:lnTo>
                <a:lnTo>
                  <a:pt x="2364918" y="558978"/>
                </a:lnTo>
                <a:lnTo>
                  <a:pt x="2363040" y="597377"/>
                </a:lnTo>
                <a:lnTo>
                  <a:pt x="2348342" y="634840"/>
                </a:lnTo>
                <a:lnTo>
                  <a:pt x="2309054" y="663762"/>
                </a:lnTo>
                <a:lnTo>
                  <a:pt x="2262106"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a:endParaRPr/>
          </a:p>
        </p:txBody>
      </p:sp>
      <p:sp>
        <p:nvSpPr>
          <p:cNvPr id="59" name="object 59"/>
          <p:cNvSpPr txBox="1"/>
          <p:nvPr/>
        </p:nvSpPr>
        <p:spPr>
          <a:xfrm>
            <a:off x="15201496" y="9322064"/>
            <a:ext cx="654050" cy="384810"/>
          </a:xfrm>
          <a:prstGeom prst="rect">
            <a:avLst/>
          </a:prstGeom>
        </p:spPr>
        <p:txBody>
          <a:bodyPr vert="horz" wrap="square" lIns="0" tIns="0" rIns="0" bIns="0" rtlCol="0">
            <a:spAutoFit/>
          </a:bodyPr>
          <a:lstStyle/>
          <a:p>
            <a:pPr marL="12700">
              <a:lnSpc>
                <a:spcPct val="100000"/>
              </a:lnSpc>
            </a:pPr>
            <a:r>
              <a:rPr sz="2450" dirty="0">
                <a:solidFill>
                  <a:srgbClr val="55719E"/>
                </a:solidFill>
                <a:latin typeface="Microsoft JhengHei UI" panose="020B0604030504040204" charset="-120"/>
                <a:cs typeface="Microsoft JhengHei UI" panose="020B0604030504040204" charset="-120"/>
              </a:rPr>
              <a:t>变现</a:t>
            </a:r>
            <a:endParaRPr sz="2450">
              <a:latin typeface="Microsoft JhengHei UI" panose="020B0604030504040204" charset="-120"/>
              <a:cs typeface="Microsoft JhengHei UI" panose="020B0604030504040204" charset="-120"/>
            </a:endParaRPr>
          </a:p>
        </p:txBody>
      </p:sp>
      <p:sp>
        <p:nvSpPr>
          <p:cNvPr id="60" name="object 60"/>
          <p:cNvSpPr/>
          <p:nvPr/>
        </p:nvSpPr>
        <p:spPr>
          <a:xfrm>
            <a:off x="12866623" y="2152814"/>
            <a:ext cx="1460688" cy="2457516"/>
          </a:xfrm>
          <a:custGeom>
            <a:avLst/>
            <a:gdLst/>
            <a:ahLst/>
            <a:cxnLst/>
            <a:rect l="l" t="t" r="r" b="b"/>
            <a:pathLst>
              <a:path w="1460688" h="2457516">
                <a:moveTo>
                  <a:pt x="0" y="2457516"/>
                </a:moveTo>
                <a:lnTo>
                  <a:pt x="706784" y="2457516"/>
                </a:lnTo>
                <a:lnTo>
                  <a:pt x="706784" y="0"/>
                </a:lnTo>
                <a:lnTo>
                  <a:pt x="1460688" y="0"/>
                </a:lnTo>
              </a:path>
            </a:pathLst>
          </a:custGeom>
          <a:ln w="20941">
            <a:solidFill>
              <a:srgbClr val="5A719A"/>
            </a:solidFill>
          </a:ln>
        </p:spPr>
        <p:txBody>
          <a:bodyPr wrap="square" lIns="0" tIns="0" rIns="0" bIns="0" rtlCol="0">
            <a:spAutoFit/>
          </a:bodyPr>
          <a:lstStyle/>
          <a:p>
            <a:endParaRPr/>
          </a:p>
        </p:txBody>
      </p:sp>
      <p:sp>
        <p:nvSpPr>
          <p:cNvPr id="61" name="object 61"/>
          <p:cNvSpPr/>
          <p:nvPr/>
        </p:nvSpPr>
        <p:spPr>
          <a:xfrm>
            <a:off x="12866623" y="3382095"/>
            <a:ext cx="1460688" cy="1228234"/>
          </a:xfrm>
          <a:custGeom>
            <a:avLst/>
            <a:gdLst/>
            <a:ahLst/>
            <a:cxnLst/>
            <a:rect l="l" t="t" r="r" b="b"/>
            <a:pathLst>
              <a:path w="1460688" h="1228234">
                <a:moveTo>
                  <a:pt x="0" y="1228234"/>
                </a:moveTo>
                <a:lnTo>
                  <a:pt x="706784" y="1228234"/>
                </a:lnTo>
                <a:lnTo>
                  <a:pt x="706784" y="0"/>
                </a:lnTo>
                <a:lnTo>
                  <a:pt x="1460688" y="0"/>
                </a:lnTo>
              </a:path>
            </a:pathLst>
          </a:custGeom>
          <a:ln w="20941">
            <a:solidFill>
              <a:srgbClr val="5A719A"/>
            </a:solidFill>
          </a:ln>
        </p:spPr>
        <p:txBody>
          <a:bodyPr wrap="square" lIns="0" tIns="0" rIns="0" bIns="0" rtlCol="0">
            <a:spAutoFit/>
          </a:bodyPr>
          <a:lstStyle/>
          <a:p>
            <a:endParaRPr/>
          </a:p>
        </p:txBody>
      </p:sp>
      <p:sp>
        <p:nvSpPr>
          <p:cNvPr id="62" name="object 62"/>
          <p:cNvSpPr/>
          <p:nvPr/>
        </p:nvSpPr>
        <p:spPr>
          <a:xfrm>
            <a:off x="12866623" y="4610330"/>
            <a:ext cx="1460688" cy="0"/>
          </a:xfrm>
          <a:custGeom>
            <a:avLst/>
            <a:gdLst/>
            <a:ahLst/>
            <a:cxnLst/>
            <a:rect l="l" t="t" r="r" b="b"/>
            <a:pathLst>
              <a:path w="1460688">
                <a:moveTo>
                  <a:pt x="0" y="0"/>
                </a:moveTo>
                <a:lnTo>
                  <a:pt x="1460688" y="0"/>
                </a:lnTo>
              </a:path>
            </a:pathLst>
          </a:custGeom>
          <a:ln w="20941">
            <a:solidFill>
              <a:srgbClr val="5A719A"/>
            </a:solidFill>
          </a:ln>
        </p:spPr>
        <p:txBody>
          <a:bodyPr wrap="square" lIns="0" tIns="0" rIns="0" bIns="0" rtlCol="0">
            <a:spAutoFit/>
          </a:bodyPr>
          <a:lstStyle/>
          <a:p>
            <a:endParaRPr/>
          </a:p>
        </p:txBody>
      </p:sp>
      <p:sp>
        <p:nvSpPr>
          <p:cNvPr id="63" name="object 63"/>
          <p:cNvSpPr/>
          <p:nvPr/>
        </p:nvSpPr>
        <p:spPr>
          <a:xfrm>
            <a:off x="12866623" y="4610330"/>
            <a:ext cx="1460688" cy="1228234"/>
          </a:xfrm>
          <a:custGeom>
            <a:avLst/>
            <a:gdLst/>
            <a:ahLst/>
            <a:cxnLst/>
            <a:rect l="l" t="t" r="r" b="b"/>
            <a:pathLst>
              <a:path w="1460688" h="1228234">
                <a:moveTo>
                  <a:pt x="0" y="0"/>
                </a:moveTo>
                <a:lnTo>
                  <a:pt x="706784" y="0"/>
                </a:lnTo>
                <a:lnTo>
                  <a:pt x="706784" y="1228234"/>
                </a:lnTo>
                <a:lnTo>
                  <a:pt x="1460688" y="1228234"/>
                </a:lnTo>
              </a:path>
            </a:pathLst>
          </a:custGeom>
          <a:ln w="20941">
            <a:solidFill>
              <a:srgbClr val="5A719A"/>
            </a:solidFill>
          </a:ln>
        </p:spPr>
        <p:txBody>
          <a:bodyPr wrap="square" lIns="0" tIns="0" rIns="0" bIns="0" rtlCol="0">
            <a:spAutoFit/>
          </a:bodyPr>
          <a:lstStyle/>
          <a:p>
            <a:endParaRPr/>
          </a:p>
        </p:txBody>
      </p:sp>
      <p:sp>
        <p:nvSpPr>
          <p:cNvPr id="64" name="object 64"/>
          <p:cNvSpPr/>
          <p:nvPr/>
        </p:nvSpPr>
        <p:spPr>
          <a:xfrm>
            <a:off x="12866623" y="4610330"/>
            <a:ext cx="1460688" cy="2456469"/>
          </a:xfrm>
          <a:custGeom>
            <a:avLst/>
            <a:gdLst/>
            <a:ahLst/>
            <a:cxnLst/>
            <a:rect l="l" t="t" r="r" b="b"/>
            <a:pathLst>
              <a:path w="1460688" h="2456469">
                <a:moveTo>
                  <a:pt x="0" y="0"/>
                </a:moveTo>
                <a:lnTo>
                  <a:pt x="706784" y="0"/>
                </a:lnTo>
                <a:lnTo>
                  <a:pt x="706784" y="2456469"/>
                </a:lnTo>
                <a:lnTo>
                  <a:pt x="1460688" y="2456469"/>
                </a:lnTo>
              </a:path>
            </a:pathLst>
          </a:custGeom>
          <a:ln w="20941">
            <a:solidFill>
              <a:srgbClr val="5A719A"/>
            </a:solidFill>
          </a:ln>
        </p:spPr>
        <p:txBody>
          <a:bodyPr wrap="square" lIns="0" tIns="0" rIns="0" bIns="0" rtlCol="0">
            <a:spAutoFit/>
          </a:bodyPr>
          <a:lstStyle/>
          <a:p>
            <a:endParaRPr/>
          </a:p>
        </p:txBody>
      </p:sp>
      <p:sp>
        <p:nvSpPr>
          <p:cNvPr id="65" name="object 65"/>
          <p:cNvSpPr/>
          <p:nvPr/>
        </p:nvSpPr>
        <p:spPr>
          <a:xfrm>
            <a:off x="12866623" y="4610330"/>
            <a:ext cx="1460688" cy="3685751"/>
          </a:xfrm>
          <a:custGeom>
            <a:avLst/>
            <a:gdLst/>
            <a:ahLst/>
            <a:cxnLst/>
            <a:rect l="l" t="t" r="r" b="b"/>
            <a:pathLst>
              <a:path w="1460688" h="3685751">
                <a:moveTo>
                  <a:pt x="0" y="0"/>
                </a:moveTo>
                <a:lnTo>
                  <a:pt x="706784" y="0"/>
                </a:lnTo>
                <a:lnTo>
                  <a:pt x="706784" y="3685751"/>
                </a:lnTo>
                <a:lnTo>
                  <a:pt x="1460688" y="3685751"/>
                </a:lnTo>
              </a:path>
            </a:pathLst>
          </a:custGeom>
          <a:ln w="20941">
            <a:solidFill>
              <a:srgbClr val="5A719A"/>
            </a:solidFill>
          </a:ln>
        </p:spPr>
        <p:txBody>
          <a:bodyPr wrap="square" lIns="0" tIns="0" rIns="0" bIns="0" rtlCol="0">
            <a:spAutoFit/>
          </a:bodyPr>
          <a:lstStyle/>
          <a:p>
            <a:endParaRPr/>
          </a:p>
        </p:txBody>
      </p:sp>
      <p:sp>
        <p:nvSpPr>
          <p:cNvPr id="66" name="object 66"/>
          <p:cNvSpPr/>
          <p:nvPr/>
        </p:nvSpPr>
        <p:spPr>
          <a:xfrm>
            <a:off x="12866623" y="4610330"/>
            <a:ext cx="1460688" cy="4913986"/>
          </a:xfrm>
          <a:custGeom>
            <a:avLst/>
            <a:gdLst/>
            <a:ahLst/>
            <a:cxnLst/>
            <a:rect l="l" t="t" r="r" b="b"/>
            <a:pathLst>
              <a:path w="1460688" h="4913986">
                <a:moveTo>
                  <a:pt x="0" y="0"/>
                </a:moveTo>
                <a:lnTo>
                  <a:pt x="706784" y="0"/>
                </a:lnTo>
                <a:lnTo>
                  <a:pt x="706784" y="4913986"/>
                </a:lnTo>
                <a:lnTo>
                  <a:pt x="1460688" y="4913986"/>
                </a:lnTo>
              </a:path>
            </a:pathLst>
          </a:custGeom>
          <a:ln w="20941">
            <a:solidFill>
              <a:srgbClr val="5A719A"/>
            </a:solidFill>
          </a:ln>
        </p:spPr>
        <p:txBody>
          <a:bodyPr wrap="square" lIns="0" tIns="0" rIns="0" bIns="0" rtlCol="0">
            <a:spAutoFit/>
          </a:bodyPr>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965" y="33317"/>
            <a:ext cx="18810168" cy="1184910"/>
          </a:xfrm>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03</a:t>
            </a:r>
            <a:r>
              <a:rPr sz="11850" spc="-1912" baseline="-23000" dirty="0">
                <a:solidFill>
                  <a:srgbClr val="F0EEF1"/>
                </a:solidFill>
                <a:latin typeface="Arial" panose="020B0604020202020204"/>
                <a:cs typeface="Arial" panose="020B0604020202020204"/>
              </a:rPr>
              <a:t> </a:t>
            </a:r>
            <a:r>
              <a:rPr sz="2600" b="1" spc="-315" dirty="0">
                <a:solidFill>
                  <a:srgbClr val="55719E"/>
                </a:solidFill>
                <a:latin typeface="Microsoft JhengHei UI" panose="020B0604030504040204" charset="-120"/>
                <a:cs typeface="Microsoft JhengHei UI" panose="020B0604030504040204" charset="-120"/>
              </a:rPr>
              <a:t>区块链应⽤</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3392804"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Fengtui blockchain application</a:t>
            </a:r>
            <a:endParaRPr sz="1950">
              <a:latin typeface="Arial" panose="020B0604020202020204"/>
              <a:cs typeface="Arial" panose="020B0604020202020204"/>
            </a:endParaRPr>
          </a:p>
        </p:txBody>
      </p:sp>
      <p:sp>
        <p:nvSpPr>
          <p:cNvPr id="4" name="object 4"/>
          <p:cNvSpPr/>
          <p:nvPr/>
        </p:nvSpPr>
        <p:spPr>
          <a:xfrm>
            <a:off x="3783669" y="5363885"/>
            <a:ext cx="665608" cy="735753"/>
          </a:xfrm>
          <a:custGeom>
            <a:avLst/>
            <a:gdLst/>
            <a:ahLst/>
            <a:cxnLst/>
            <a:rect l="l" t="t" r="r" b="b"/>
            <a:pathLst>
              <a:path w="665608" h="735753">
                <a:moveTo>
                  <a:pt x="332803" y="0"/>
                </a:moveTo>
                <a:lnTo>
                  <a:pt x="278811" y="4350"/>
                </a:lnTo>
                <a:lnTo>
                  <a:pt x="227595" y="16944"/>
                </a:lnTo>
                <a:lnTo>
                  <a:pt x="179840" y="37098"/>
                </a:lnTo>
                <a:lnTo>
                  <a:pt x="136233" y="64127"/>
                </a:lnTo>
                <a:lnTo>
                  <a:pt x="97457" y="97347"/>
                </a:lnTo>
                <a:lnTo>
                  <a:pt x="64196" y="136073"/>
                </a:lnTo>
                <a:lnTo>
                  <a:pt x="37136" y="179621"/>
                </a:lnTo>
                <a:lnTo>
                  <a:pt x="16961" y="227307"/>
                </a:lnTo>
                <a:lnTo>
                  <a:pt x="4354" y="278446"/>
                </a:lnTo>
                <a:lnTo>
                  <a:pt x="0" y="332354"/>
                </a:lnTo>
                <a:lnTo>
                  <a:pt x="0" y="403399"/>
                </a:lnTo>
                <a:lnTo>
                  <a:pt x="4357" y="457312"/>
                </a:lnTo>
                <a:lnTo>
                  <a:pt x="16970" y="508455"/>
                </a:lnTo>
                <a:lnTo>
                  <a:pt x="37154" y="556142"/>
                </a:lnTo>
                <a:lnTo>
                  <a:pt x="64222" y="599690"/>
                </a:lnTo>
                <a:lnTo>
                  <a:pt x="97488" y="638415"/>
                </a:lnTo>
                <a:lnTo>
                  <a:pt x="136267" y="671633"/>
                </a:lnTo>
                <a:lnTo>
                  <a:pt x="179873" y="698659"/>
                </a:lnTo>
                <a:lnTo>
                  <a:pt x="227622" y="718811"/>
                </a:lnTo>
                <a:lnTo>
                  <a:pt x="278828" y="731404"/>
                </a:lnTo>
                <a:lnTo>
                  <a:pt x="332803" y="735753"/>
                </a:lnTo>
                <a:lnTo>
                  <a:pt x="360103" y="734651"/>
                </a:lnTo>
                <a:lnTo>
                  <a:pt x="412794" y="726093"/>
                </a:lnTo>
                <a:lnTo>
                  <a:pt x="462365" y="709634"/>
                </a:lnTo>
                <a:lnTo>
                  <a:pt x="508131" y="685957"/>
                </a:lnTo>
                <a:lnTo>
                  <a:pt x="549409" y="655747"/>
                </a:lnTo>
                <a:lnTo>
                  <a:pt x="585513" y="619688"/>
                </a:lnTo>
                <a:lnTo>
                  <a:pt x="615759" y="578465"/>
                </a:lnTo>
                <a:lnTo>
                  <a:pt x="639462" y="532763"/>
                </a:lnTo>
                <a:lnTo>
                  <a:pt x="655939" y="483265"/>
                </a:lnTo>
                <a:lnTo>
                  <a:pt x="664505" y="430656"/>
                </a:lnTo>
                <a:lnTo>
                  <a:pt x="665608" y="403399"/>
                </a:lnTo>
                <a:lnTo>
                  <a:pt x="665608" y="332354"/>
                </a:lnTo>
                <a:lnTo>
                  <a:pt x="661250" y="278440"/>
                </a:lnTo>
                <a:lnTo>
                  <a:pt x="648637" y="227298"/>
                </a:lnTo>
                <a:lnTo>
                  <a:pt x="628453" y="179610"/>
                </a:lnTo>
                <a:lnTo>
                  <a:pt x="601385" y="136062"/>
                </a:lnTo>
                <a:lnTo>
                  <a:pt x="568119" y="97337"/>
                </a:lnTo>
                <a:lnTo>
                  <a:pt x="529340" y="64120"/>
                </a:lnTo>
                <a:lnTo>
                  <a:pt x="485733" y="37093"/>
                </a:lnTo>
                <a:lnTo>
                  <a:pt x="437984" y="16941"/>
                </a:lnTo>
                <a:lnTo>
                  <a:pt x="386778" y="4349"/>
                </a:lnTo>
                <a:lnTo>
                  <a:pt x="332803" y="0"/>
                </a:lnTo>
                <a:close/>
              </a:path>
            </a:pathLst>
          </a:custGeom>
          <a:solidFill>
            <a:srgbClr val="A6E1FF"/>
          </a:solidFill>
        </p:spPr>
        <p:txBody>
          <a:bodyPr wrap="square" lIns="0" tIns="0" rIns="0" bIns="0" rtlCol="0">
            <a:spAutoFit/>
          </a:bodyPr>
          <a:lstStyle/>
          <a:p>
            <a:endParaRPr/>
          </a:p>
        </p:txBody>
      </p:sp>
      <p:sp>
        <p:nvSpPr>
          <p:cNvPr id="5" name="object 5"/>
          <p:cNvSpPr/>
          <p:nvPr/>
        </p:nvSpPr>
        <p:spPr>
          <a:xfrm>
            <a:off x="3759897" y="5583690"/>
            <a:ext cx="18174" cy="112549"/>
          </a:xfrm>
          <a:custGeom>
            <a:avLst/>
            <a:gdLst/>
            <a:ahLst/>
            <a:cxnLst/>
            <a:rect l="l" t="t" r="r" b="b"/>
            <a:pathLst>
              <a:path w="18174" h="112549">
                <a:moveTo>
                  <a:pt x="0" y="112550"/>
                </a:moveTo>
                <a:lnTo>
                  <a:pt x="1181" y="83348"/>
                </a:lnTo>
              </a:path>
            </a:pathLst>
          </a:custGeom>
          <a:ln w="95086">
            <a:solidFill>
              <a:srgbClr val="3E596D"/>
            </a:solidFill>
          </a:ln>
        </p:spPr>
        <p:txBody>
          <a:bodyPr wrap="square" lIns="0" tIns="0" rIns="0" bIns="0" rtlCol="0">
            <a:spAutoFit/>
          </a:bodyPr>
          <a:lstStyle/>
          <a:p>
            <a:endParaRPr/>
          </a:p>
        </p:txBody>
      </p:sp>
      <p:sp>
        <p:nvSpPr>
          <p:cNvPr id="6" name="object 6"/>
          <p:cNvSpPr/>
          <p:nvPr/>
        </p:nvSpPr>
        <p:spPr>
          <a:xfrm>
            <a:off x="3977933" y="5340151"/>
            <a:ext cx="167782" cy="27880"/>
          </a:xfrm>
          <a:custGeom>
            <a:avLst/>
            <a:gdLst/>
            <a:ahLst/>
            <a:cxnLst/>
            <a:rect l="l" t="t" r="r" b="b"/>
            <a:pathLst>
              <a:path w="167782" h="27880">
                <a:moveTo>
                  <a:pt x="25018" y="18454"/>
                </a:moveTo>
                <a:lnTo>
                  <a:pt x="25814" y="18155"/>
                </a:lnTo>
              </a:path>
              <a:path w="167782" h="27880">
                <a:moveTo>
                  <a:pt x="50687" y="10969"/>
                </a:moveTo>
                <a:lnTo>
                  <a:pt x="52833" y="10349"/>
                </a:lnTo>
              </a:path>
              <a:path w="167782" h="27880">
                <a:moveTo>
                  <a:pt x="77371" y="5338"/>
                </a:moveTo>
                <a:lnTo>
                  <a:pt x="80689" y="4660"/>
                </a:lnTo>
              </a:path>
              <a:path w="167782" h="27880">
                <a:moveTo>
                  <a:pt x="105780" y="1607"/>
                </a:moveTo>
                <a:lnTo>
                  <a:pt x="109288" y="1180"/>
                </a:lnTo>
              </a:path>
            </a:pathLst>
          </a:custGeom>
          <a:ln w="95011">
            <a:solidFill>
              <a:srgbClr val="3E596D"/>
            </a:solidFill>
          </a:ln>
        </p:spPr>
        <p:txBody>
          <a:bodyPr wrap="square" lIns="0" tIns="0" rIns="0" bIns="0" rtlCol="0">
            <a:spAutoFit/>
          </a:bodyPr>
          <a:lstStyle/>
          <a:p>
            <a:endParaRPr/>
          </a:p>
        </p:txBody>
      </p:sp>
      <p:sp>
        <p:nvSpPr>
          <p:cNvPr id="7" name="object 7"/>
          <p:cNvSpPr/>
          <p:nvPr/>
        </p:nvSpPr>
        <p:spPr>
          <a:xfrm>
            <a:off x="3759897" y="5696239"/>
            <a:ext cx="9738" cy="153562"/>
          </a:xfrm>
          <a:custGeom>
            <a:avLst/>
            <a:gdLst/>
            <a:ahLst/>
            <a:cxnLst/>
            <a:rect l="l" t="t" r="r" b="b"/>
            <a:pathLst>
              <a:path w="9738" h="153562">
                <a:moveTo>
                  <a:pt x="60" y="72531"/>
                </a:moveTo>
                <a:lnTo>
                  <a:pt x="0" y="71045"/>
                </a:lnTo>
                <a:lnTo>
                  <a:pt x="0" y="0"/>
                </a:lnTo>
              </a:path>
            </a:pathLst>
          </a:custGeom>
          <a:ln w="95086">
            <a:solidFill>
              <a:srgbClr val="3E596D"/>
            </a:solidFill>
          </a:ln>
        </p:spPr>
        <p:txBody>
          <a:bodyPr wrap="square" lIns="0" tIns="0" rIns="0" bIns="0" rtlCol="0">
            <a:spAutoFit/>
          </a:bodyPr>
          <a:lstStyle/>
          <a:p>
            <a:endParaRPr/>
          </a:p>
        </p:txBody>
      </p:sp>
      <p:sp>
        <p:nvSpPr>
          <p:cNvPr id="8" name="object 8"/>
          <p:cNvSpPr/>
          <p:nvPr/>
        </p:nvSpPr>
        <p:spPr>
          <a:xfrm>
            <a:off x="3664810" y="6075906"/>
            <a:ext cx="871872" cy="166138"/>
          </a:xfrm>
          <a:custGeom>
            <a:avLst/>
            <a:gdLst/>
            <a:ahLst/>
            <a:cxnLst/>
            <a:rect l="l" t="t" r="r" b="b"/>
            <a:pathLst>
              <a:path w="871872" h="166138">
                <a:moveTo>
                  <a:pt x="0" y="166138"/>
                </a:moveTo>
                <a:lnTo>
                  <a:pt x="5630" y="123156"/>
                </a:lnTo>
                <a:lnTo>
                  <a:pt x="21545" y="84363"/>
                </a:lnTo>
                <a:lnTo>
                  <a:pt x="46281" y="51215"/>
                </a:lnTo>
                <a:lnTo>
                  <a:pt x="66951" y="32969"/>
                </a:lnTo>
                <a:lnTo>
                  <a:pt x="78264" y="25241"/>
                </a:lnTo>
              </a:path>
              <a:path w="871872" h="166138">
                <a:moveTo>
                  <a:pt x="78377" y="25164"/>
                </a:moveTo>
                <a:lnTo>
                  <a:pt x="87470" y="20004"/>
                </a:lnTo>
              </a:path>
              <a:path w="871872" h="166138">
                <a:moveTo>
                  <a:pt x="90458" y="18309"/>
                </a:moveTo>
                <a:lnTo>
                  <a:pt x="97518" y="15052"/>
                </a:lnTo>
              </a:path>
              <a:path w="871872" h="166138">
                <a:moveTo>
                  <a:pt x="103139" y="12458"/>
                </a:moveTo>
                <a:lnTo>
                  <a:pt x="108523" y="10508"/>
                </a:lnTo>
              </a:path>
              <a:path w="871872" h="166138">
                <a:moveTo>
                  <a:pt x="116368" y="7665"/>
                </a:moveTo>
                <a:lnTo>
                  <a:pt x="120520" y="6551"/>
                </a:lnTo>
              </a:path>
              <a:path w="871872" h="166138">
                <a:moveTo>
                  <a:pt x="130089" y="3984"/>
                </a:moveTo>
                <a:lnTo>
                  <a:pt x="133373" y="3401"/>
                </a:lnTo>
              </a:path>
              <a:path w="871872" h="166138">
                <a:moveTo>
                  <a:pt x="144248" y="1469"/>
                </a:moveTo>
                <a:lnTo>
                  <a:pt x="146691" y="1251"/>
                </a:lnTo>
              </a:path>
              <a:path w="871872" h="166138">
                <a:moveTo>
                  <a:pt x="158791" y="173"/>
                </a:moveTo>
                <a:lnTo>
                  <a:pt x="247637" y="146"/>
                </a:lnTo>
              </a:path>
              <a:path w="871872" h="166138">
                <a:moveTo>
                  <a:pt x="727815" y="643"/>
                </a:moveTo>
                <a:lnTo>
                  <a:pt x="769646" y="9856"/>
                </a:lnTo>
                <a:lnTo>
                  <a:pt x="806793" y="28853"/>
                </a:lnTo>
                <a:lnTo>
                  <a:pt x="837799" y="56165"/>
                </a:lnTo>
                <a:lnTo>
                  <a:pt x="861207" y="90324"/>
                </a:lnTo>
                <a:lnTo>
                  <a:pt x="867070" y="102978"/>
                </a:lnTo>
                <a:lnTo>
                  <a:pt x="871872" y="116175"/>
                </a:lnTo>
              </a:path>
            </a:pathLst>
          </a:custGeom>
          <a:ln w="95011">
            <a:solidFill>
              <a:srgbClr val="3E596D"/>
            </a:solidFill>
          </a:ln>
        </p:spPr>
        <p:txBody>
          <a:bodyPr wrap="square" lIns="0" tIns="0" rIns="0" bIns="0" rtlCol="0">
            <a:spAutoFit/>
          </a:bodyPr>
          <a:lstStyle/>
          <a:p>
            <a:endParaRPr/>
          </a:p>
        </p:txBody>
      </p:sp>
      <p:sp>
        <p:nvSpPr>
          <p:cNvPr id="9" name="object 9"/>
          <p:cNvSpPr/>
          <p:nvPr/>
        </p:nvSpPr>
        <p:spPr>
          <a:xfrm>
            <a:off x="3664810" y="6242044"/>
            <a:ext cx="47543" cy="166137"/>
          </a:xfrm>
          <a:custGeom>
            <a:avLst/>
            <a:gdLst/>
            <a:ahLst/>
            <a:cxnLst/>
            <a:rect l="l" t="t" r="r" b="b"/>
            <a:pathLst>
              <a:path w="47543" h="166137">
                <a:moveTo>
                  <a:pt x="47543" y="166137"/>
                </a:moveTo>
                <a:lnTo>
                  <a:pt x="47543" y="0"/>
                </a:lnTo>
                <a:lnTo>
                  <a:pt x="95086" y="0"/>
                </a:lnTo>
                <a:lnTo>
                  <a:pt x="95086" y="166137"/>
                </a:lnTo>
                <a:lnTo>
                  <a:pt x="47543" y="166137"/>
                </a:lnTo>
              </a:path>
            </a:pathLst>
          </a:custGeom>
          <a:solidFill>
            <a:srgbClr val="3E596D"/>
          </a:solidFill>
        </p:spPr>
        <p:txBody>
          <a:bodyPr wrap="square" lIns="0" tIns="0" rIns="0" bIns="0" rtlCol="0">
            <a:spAutoFit/>
          </a:bodyPr>
          <a:lstStyle/>
          <a:p>
            <a:endParaRPr/>
          </a:p>
        </p:txBody>
      </p:sp>
      <p:sp>
        <p:nvSpPr>
          <p:cNvPr id="10" name="object 10"/>
          <p:cNvSpPr/>
          <p:nvPr/>
        </p:nvSpPr>
        <p:spPr>
          <a:xfrm>
            <a:off x="3664810" y="6075906"/>
            <a:ext cx="879554" cy="332275"/>
          </a:xfrm>
          <a:custGeom>
            <a:avLst/>
            <a:gdLst/>
            <a:ahLst/>
            <a:cxnLst/>
            <a:rect l="l" t="t" r="r" b="b"/>
            <a:pathLst>
              <a:path w="879554" h="332275">
                <a:moveTo>
                  <a:pt x="713082" y="0"/>
                </a:moveTo>
                <a:lnTo>
                  <a:pt x="158791" y="173"/>
                </a:lnTo>
                <a:lnTo>
                  <a:pt x="116368" y="7665"/>
                </a:lnTo>
                <a:lnTo>
                  <a:pt x="78377" y="25164"/>
                </a:lnTo>
                <a:lnTo>
                  <a:pt x="46282" y="51214"/>
                </a:lnTo>
                <a:lnTo>
                  <a:pt x="21545" y="84362"/>
                </a:lnTo>
                <a:lnTo>
                  <a:pt x="5630" y="123155"/>
                </a:lnTo>
                <a:lnTo>
                  <a:pt x="0" y="166137"/>
                </a:lnTo>
                <a:lnTo>
                  <a:pt x="0" y="332275"/>
                </a:lnTo>
                <a:lnTo>
                  <a:pt x="879554" y="332275"/>
                </a:lnTo>
                <a:lnTo>
                  <a:pt x="879380" y="158481"/>
                </a:lnTo>
                <a:lnTo>
                  <a:pt x="871873" y="116174"/>
                </a:lnTo>
                <a:lnTo>
                  <a:pt x="854339" y="78267"/>
                </a:lnTo>
                <a:lnTo>
                  <a:pt x="828236" y="46228"/>
                </a:lnTo>
                <a:lnTo>
                  <a:pt x="795021" y="21524"/>
                </a:lnTo>
                <a:lnTo>
                  <a:pt x="756151" y="5625"/>
                </a:lnTo>
                <a:lnTo>
                  <a:pt x="713082" y="0"/>
                </a:lnTo>
                <a:close/>
              </a:path>
            </a:pathLst>
          </a:custGeom>
          <a:solidFill>
            <a:srgbClr val="A6E1FF"/>
          </a:solidFill>
        </p:spPr>
        <p:txBody>
          <a:bodyPr wrap="square" lIns="0" tIns="0" rIns="0" bIns="0" rtlCol="0">
            <a:spAutoFit/>
          </a:bodyPr>
          <a:lstStyle/>
          <a:p>
            <a:endParaRPr/>
          </a:p>
        </p:txBody>
      </p:sp>
      <p:sp>
        <p:nvSpPr>
          <p:cNvPr id="11" name="object 11"/>
          <p:cNvSpPr/>
          <p:nvPr/>
        </p:nvSpPr>
        <p:spPr>
          <a:xfrm>
            <a:off x="3664810" y="6075906"/>
            <a:ext cx="871872" cy="166138"/>
          </a:xfrm>
          <a:custGeom>
            <a:avLst/>
            <a:gdLst/>
            <a:ahLst/>
            <a:cxnLst/>
            <a:rect l="l" t="t" r="r" b="b"/>
            <a:pathLst>
              <a:path w="871872" h="166138">
                <a:moveTo>
                  <a:pt x="0" y="166138"/>
                </a:moveTo>
                <a:lnTo>
                  <a:pt x="5630" y="123156"/>
                </a:lnTo>
                <a:lnTo>
                  <a:pt x="21545" y="84363"/>
                </a:lnTo>
                <a:lnTo>
                  <a:pt x="46281" y="51215"/>
                </a:lnTo>
                <a:lnTo>
                  <a:pt x="66951" y="32969"/>
                </a:lnTo>
                <a:lnTo>
                  <a:pt x="78264" y="25241"/>
                </a:lnTo>
              </a:path>
              <a:path w="871872" h="166138">
                <a:moveTo>
                  <a:pt x="78377" y="25164"/>
                </a:moveTo>
                <a:lnTo>
                  <a:pt x="87470" y="20004"/>
                </a:lnTo>
              </a:path>
              <a:path w="871872" h="166138">
                <a:moveTo>
                  <a:pt x="90458" y="18309"/>
                </a:moveTo>
                <a:lnTo>
                  <a:pt x="97518" y="15052"/>
                </a:lnTo>
              </a:path>
              <a:path w="871872" h="166138">
                <a:moveTo>
                  <a:pt x="103139" y="12458"/>
                </a:moveTo>
                <a:lnTo>
                  <a:pt x="108523" y="10508"/>
                </a:lnTo>
              </a:path>
              <a:path w="871872" h="166138">
                <a:moveTo>
                  <a:pt x="116368" y="7665"/>
                </a:moveTo>
                <a:lnTo>
                  <a:pt x="120520" y="6551"/>
                </a:lnTo>
              </a:path>
              <a:path w="871872" h="166138">
                <a:moveTo>
                  <a:pt x="130089" y="3984"/>
                </a:moveTo>
                <a:lnTo>
                  <a:pt x="133373" y="3401"/>
                </a:lnTo>
              </a:path>
              <a:path w="871872" h="166138">
                <a:moveTo>
                  <a:pt x="144248" y="1469"/>
                </a:moveTo>
                <a:lnTo>
                  <a:pt x="146691" y="1251"/>
                </a:lnTo>
              </a:path>
              <a:path w="871872" h="166138">
                <a:moveTo>
                  <a:pt x="158791" y="173"/>
                </a:moveTo>
                <a:lnTo>
                  <a:pt x="247637" y="146"/>
                </a:lnTo>
              </a:path>
              <a:path w="871872" h="166138">
                <a:moveTo>
                  <a:pt x="727815" y="643"/>
                </a:moveTo>
                <a:lnTo>
                  <a:pt x="769646" y="9856"/>
                </a:lnTo>
                <a:lnTo>
                  <a:pt x="806793" y="28853"/>
                </a:lnTo>
                <a:lnTo>
                  <a:pt x="837799" y="56165"/>
                </a:lnTo>
                <a:lnTo>
                  <a:pt x="861207" y="90324"/>
                </a:lnTo>
                <a:lnTo>
                  <a:pt x="867070" y="102978"/>
                </a:lnTo>
                <a:lnTo>
                  <a:pt x="871872" y="116175"/>
                </a:lnTo>
              </a:path>
            </a:pathLst>
          </a:custGeom>
          <a:ln w="95011">
            <a:solidFill>
              <a:srgbClr val="3E596D"/>
            </a:solidFill>
          </a:ln>
        </p:spPr>
        <p:txBody>
          <a:bodyPr wrap="square" lIns="0" tIns="0" rIns="0" bIns="0" rtlCol="0">
            <a:spAutoFit/>
          </a:bodyPr>
          <a:lstStyle/>
          <a:p>
            <a:endParaRPr/>
          </a:p>
        </p:txBody>
      </p:sp>
      <p:sp>
        <p:nvSpPr>
          <p:cNvPr id="12" name="object 12"/>
          <p:cNvSpPr/>
          <p:nvPr/>
        </p:nvSpPr>
        <p:spPr>
          <a:xfrm>
            <a:off x="3664810" y="6242044"/>
            <a:ext cx="47543" cy="166137"/>
          </a:xfrm>
          <a:custGeom>
            <a:avLst/>
            <a:gdLst/>
            <a:ahLst/>
            <a:cxnLst/>
            <a:rect l="l" t="t" r="r" b="b"/>
            <a:pathLst>
              <a:path w="47543" h="166137">
                <a:moveTo>
                  <a:pt x="47543" y="166137"/>
                </a:moveTo>
                <a:lnTo>
                  <a:pt x="47543" y="0"/>
                </a:lnTo>
                <a:lnTo>
                  <a:pt x="95086" y="0"/>
                </a:lnTo>
                <a:lnTo>
                  <a:pt x="95086" y="166137"/>
                </a:lnTo>
                <a:lnTo>
                  <a:pt x="47543" y="166137"/>
                </a:lnTo>
              </a:path>
            </a:pathLst>
          </a:custGeom>
          <a:solidFill>
            <a:srgbClr val="3E596D"/>
          </a:solidFill>
        </p:spPr>
        <p:txBody>
          <a:bodyPr wrap="square" lIns="0" tIns="0" rIns="0" bIns="0" rtlCol="0">
            <a:spAutoFit/>
          </a:bodyPr>
          <a:lstStyle/>
          <a:p>
            <a:endParaRPr/>
          </a:p>
        </p:txBody>
      </p:sp>
      <p:sp>
        <p:nvSpPr>
          <p:cNvPr id="13" name="object 13"/>
          <p:cNvSpPr/>
          <p:nvPr/>
        </p:nvSpPr>
        <p:spPr>
          <a:xfrm>
            <a:off x="3712352" y="6122788"/>
            <a:ext cx="436330" cy="237716"/>
          </a:xfrm>
          <a:custGeom>
            <a:avLst/>
            <a:gdLst/>
            <a:ahLst/>
            <a:cxnLst/>
            <a:rect l="l" t="t" r="r" b="b"/>
            <a:pathLst>
              <a:path w="436330" h="237716">
                <a:moveTo>
                  <a:pt x="236965" y="0"/>
                </a:moveTo>
                <a:lnTo>
                  <a:pt x="115398" y="55"/>
                </a:lnTo>
                <a:lnTo>
                  <a:pt x="73550" y="8990"/>
                </a:lnTo>
                <a:lnTo>
                  <a:pt x="38621" y="31224"/>
                </a:lnTo>
                <a:lnTo>
                  <a:pt x="13453" y="63916"/>
                </a:lnTo>
                <a:lnTo>
                  <a:pt x="893" y="104222"/>
                </a:lnTo>
                <a:lnTo>
                  <a:pt x="0" y="118858"/>
                </a:lnTo>
                <a:lnTo>
                  <a:pt x="0" y="237716"/>
                </a:lnTo>
                <a:lnTo>
                  <a:pt x="436330" y="237716"/>
                </a:lnTo>
                <a:lnTo>
                  <a:pt x="236965" y="0"/>
                </a:lnTo>
                <a:close/>
              </a:path>
            </a:pathLst>
          </a:custGeom>
          <a:solidFill>
            <a:srgbClr val="88C6E5"/>
          </a:solidFill>
        </p:spPr>
        <p:txBody>
          <a:bodyPr wrap="square" lIns="0" tIns="0" rIns="0" bIns="0" rtlCol="0">
            <a:spAutoFit/>
          </a:bodyPr>
          <a:lstStyle/>
          <a:p>
            <a:endParaRPr/>
          </a:p>
        </p:txBody>
      </p:sp>
      <p:sp>
        <p:nvSpPr>
          <p:cNvPr id="14" name="object 14"/>
          <p:cNvSpPr/>
          <p:nvPr/>
        </p:nvSpPr>
        <p:spPr>
          <a:xfrm>
            <a:off x="3807440" y="5387619"/>
            <a:ext cx="600333" cy="688721"/>
          </a:xfrm>
          <a:custGeom>
            <a:avLst/>
            <a:gdLst/>
            <a:ahLst/>
            <a:cxnLst/>
            <a:rect l="l" t="t" r="r" b="b"/>
            <a:pathLst>
              <a:path w="600333" h="688721">
                <a:moveTo>
                  <a:pt x="311841" y="0"/>
                </a:moveTo>
                <a:lnTo>
                  <a:pt x="261250" y="4073"/>
                </a:lnTo>
                <a:lnTo>
                  <a:pt x="213261" y="15865"/>
                </a:lnTo>
                <a:lnTo>
                  <a:pt x="168516" y="34736"/>
                </a:lnTo>
                <a:lnTo>
                  <a:pt x="127655" y="60044"/>
                </a:lnTo>
                <a:lnTo>
                  <a:pt x="91322" y="91150"/>
                </a:lnTo>
                <a:lnTo>
                  <a:pt x="60156" y="127411"/>
                </a:lnTo>
                <a:lnTo>
                  <a:pt x="34800" y="168189"/>
                </a:lnTo>
                <a:lnTo>
                  <a:pt x="15894" y="212841"/>
                </a:lnTo>
                <a:lnTo>
                  <a:pt x="4080" y="260726"/>
                </a:lnTo>
                <a:lnTo>
                  <a:pt x="0" y="311206"/>
                </a:lnTo>
                <a:lnTo>
                  <a:pt x="0" y="377718"/>
                </a:lnTo>
                <a:lnTo>
                  <a:pt x="3905" y="427089"/>
                </a:lnTo>
                <a:lnTo>
                  <a:pt x="15222" y="474003"/>
                </a:lnTo>
                <a:lnTo>
                  <a:pt x="33349" y="517856"/>
                </a:lnTo>
                <a:lnTo>
                  <a:pt x="57687" y="558050"/>
                </a:lnTo>
                <a:lnTo>
                  <a:pt x="87633" y="593984"/>
                </a:lnTo>
                <a:lnTo>
                  <a:pt x="122589" y="625056"/>
                </a:lnTo>
                <a:lnTo>
                  <a:pt x="161954" y="650667"/>
                </a:lnTo>
                <a:lnTo>
                  <a:pt x="205127" y="670215"/>
                </a:lnTo>
                <a:lnTo>
                  <a:pt x="251507" y="683100"/>
                </a:lnTo>
                <a:lnTo>
                  <a:pt x="300494" y="688721"/>
                </a:lnTo>
                <a:lnTo>
                  <a:pt x="300494" y="278588"/>
                </a:lnTo>
                <a:lnTo>
                  <a:pt x="323351" y="269714"/>
                </a:lnTo>
                <a:lnTo>
                  <a:pt x="364254" y="254539"/>
                </a:lnTo>
                <a:lnTo>
                  <a:pt x="417887" y="235890"/>
                </a:lnTo>
                <a:lnTo>
                  <a:pt x="457319" y="223228"/>
                </a:lnTo>
                <a:lnTo>
                  <a:pt x="497317" y="211574"/>
                </a:lnTo>
                <a:lnTo>
                  <a:pt x="535843" y="201950"/>
                </a:lnTo>
                <a:lnTo>
                  <a:pt x="586417" y="193550"/>
                </a:lnTo>
                <a:lnTo>
                  <a:pt x="600333" y="192870"/>
                </a:lnTo>
                <a:lnTo>
                  <a:pt x="592851" y="176154"/>
                </a:lnTo>
                <a:lnTo>
                  <a:pt x="564910" y="129361"/>
                </a:lnTo>
                <a:lnTo>
                  <a:pt x="529455" y="88331"/>
                </a:lnTo>
                <a:lnTo>
                  <a:pt x="487422" y="54002"/>
                </a:lnTo>
                <a:lnTo>
                  <a:pt x="439749" y="27311"/>
                </a:lnTo>
                <a:lnTo>
                  <a:pt x="387373" y="9195"/>
                </a:lnTo>
                <a:lnTo>
                  <a:pt x="331231" y="592"/>
                </a:lnTo>
                <a:lnTo>
                  <a:pt x="311841" y="0"/>
                </a:lnTo>
                <a:close/>
              </a:path>
            </a:pathLst>
          </a:custGeom>
          <a:solidFill>
            <a:srgbClr val="88C6E5"/>
          </a:solidFill>
        </p:spPr>
        <p:txBody>
          <a:bodyPr wrap="square" lIns="0" tIns="0" rIns="0" bIns="0" rtlCol="0">
            <a:spAutoFit/>
          </a:bodyPr>
          <a:lstStyle/>
          <a:p>
            <a:endParaRPr/>
          </a:p>
        </p:txBody>
      </p:sp>
      <p:sp>
        <p:nvSpPr>
          <p:cNvPr id="15" name="object 15"/>
          <p:cNvSpPr/>
          <p:nvPr/>
        </p:nvSpPr>
        <p:spPr>
          <a:xfrm>
            <a:off x="4164618" y="5791286"/>
            <a:ext cx="94485" cy="47279"/>
          </a:xfrm>
          <a:custGeom>
            <a:avLst/>
            <a:gdLst/>
            <a:ahLst/>
            <a:cxnLst/>
            <a:rect l="l" t="t" r="r" b="b"/>
            <a:pathLst>
              <a:path w="94485" h="47279">
                <a:moveTo>
                  <a:pt x="94485" y="47279"/>
                </a:moveTo>
                <a:lnTo>
                  <a:pt x="76923" y="10437"/>
                </a:lnTo>
                <a:lnTo>
                  <a:pt x="51212" y="0"/>
                </a:lnTo>
                <a:lnTo>
                  <a:pt x="35663" y="1894"/>
                </a:lnTo>
                <a:lnTo>
                  <a:pt x="22343" y="7395"/>
                </a:lnTo>
                <a:lnTo>
                  <a:pt x="11676" y="15921"/>
                </a:lnTo>
                <a:lnTo>
                  <a:pt x="4087" y="26893"/>
                </a:lnTo>
                <a:lnTo>
                  <a:pt x="0" y="39730"/>
                </a:lnTo>
              </a:path>
            </a:pathLst>
          </a:custGeom>
          <a:ln w="47483">
            <a:solidFill>
              <a:srgbClr val="3E596D"/>
            </a:solidFill>
          </a:ln>
        </p:spPr>
        <p:txBody>
          <a:bodyPr wrap="square" lIns="0" tIns="0" rIns="0" bIns="0" rtlCol="0">
            <a:spAutoFit/>
          </a:bodyPr>
          <a:lstStyle/>
          <a:p>
            <a:endParaRPr/>
          </a:p>
        </p:txBody>
      </p:sp>
      <p:sp>
        <p:nvSpPr>
          <p:cNvPr id="16" name="object 16"/>
          <p:cNvSpPr/>
          <p:nvPr/>
        </p:nvSpPr>
        <p:spPr>
          <a:xfrm>
            <a:off x="3950672" y="5791286"/>
            <a:ext cx="94485" cy="47279"/>
          </a:xfrm>
          <a:custGeom>
            <a:avLst/>
            <a:gdLst/>
            <a:ahLst/>
            <a:cxnLst/>
            <a:rect l="l" t="t" r="r" b="b"/>
            <a:pathLst>
              <a:path w="94485" h="47279">
                <a:moveTo>
                  <a:pt x="94485" y="47279"/>
                </a:moveTo>
                <a:lnTo>
                  <a:pt x="76923" y="10437"/>
                </a:lnTo>
                <a:lnTo>
                  <a:pt x="51212" y="0"/>
                </a:lnTo>
                <a:lnTo>
                  <a:pt x="35663" y="1894"/>
                </a:lnTo>
                <a:lnTo>
                  <a:pt x="22343" y="7395"/>
                </a:lnTo>
                <a:lnTo>
                  <a:pt x="11676" y="15921"/>
                </a:lnTo>
                <a:lnTo>
                  <a:pt x="4087" y="26893"/>
                </a:lnTo>
                <a:lnTo>
                  <a:pt x="0" y="39730"/>
                </a:lnTo>
              </a:path>
            </a:pathLst>
          </a:custGeom>
          <a:ln w="47483">
            <a:solidFill>
              <a:srgbClr val="3E596D"/>
            </a:solidFill>
          </a:ln>
        </p:spPr>
        <p:txBody>
          <a:bodyPr wrap="square" lIns="0" tIns="0" rIns="0" bIns="0" rtlCol="0">
            <a:spAutoFit/>
          </a:bodyPr>
          <a:lstStyle/>
          <a:p>
            <a:endParaRPr/>
          </a:p>
        </p:txBody>
      </p:sp>
      <p:sp>
        <p:nvSpPr>
          <p:cNvPr id="17" name="object 17"/>
          <p:cNvSpPr/>
          <p:nvPr/>
        </p:nvSpPr>
        <p:spPr>
          <a:xfrm>
            <a:off x="3783669" y="5577492"/>
            <a:ext cx="641836" cy="118670"/>
          </a:xfrm>
          <a:custGeom>
            <a:avLst/>
            <a:gdLst/>
            <a:ahLst/>
            <a:cxnLst/>
            <a:rect l="l" t="t" r="r" b="b"/>
            <a:pathLst>
              <a:path w="641836" h="118670">
                <a:moveTo>
                  <a:pt x="0" y="118670"/>
                </a:moveTo>
                <a:lnTo>
                  <a:pt x="38643" y="91946"/>
                </a:lnTo>
                <a:lnTo>
                  <a:pt x="84276" y="74550"/>
                </a:lnTo>
                <a:lnTo>
                  <a:pt x="128550" y="68495"/>
                </a:lnTo>
                <a:lnTo>
                  <a:pt x="145073" y="68697"/>
                </a:lnTo>
                <a:lnTo>
                  <a:pt x="162433" y="70288"/>
                </a:lnTo>
                <a:lnTo>
                  <a:pt x="180602" y="73434"/>
                </a:lnTo>
                <a:lnTo>
                  <a:pt x="199551" y="78301"/>
                </a:lnTo>
                <a:lnTo>
                  <a:pt x="222237" y="84805"/>
                </a:lnTo>
                <a:lnTo>
                  <a:pt x="246562" y="88802"/>
                </a:lnTo>
                <a:lnTo>
                  <a:pt x="272244" y="90528"/>
                </a:lnTo>
                <a:lnTo>
                  <a:pt x="299000" y="90216"/>
                </a:lnTo>
                <a:lnTo>
                  <a:pt x="326546" y="88103"/>
                </a:lnTo>
                <a:lnTo>
                  <a:pt x="382874" y="79413"/>
                </a:lnTo>
                <a:lnTo>
                  <a:pt x="438961" y="66335"/>
                </a:lnTo>
                <a:lnTo>
                  <a:pt x="492541" y="50750"/>
                </a:lnTo>
                <a:lnTo>
                  <a:pt x="541347" y="34539"/>
                </a:lnTo>
                <a:lnTo>
                  <a:pt x="583111" y="19580"/>
                </a:lnTo>
                <a:lnTo>
                  <a:pt x="600644" y="13157"/>
                </a:lnTo>
                <a:lnTo>
                  <a:pt x="615566" y="7753"/>
                </a:lnTo>
                <a:lnTo>
                  <a:pt x="627595" y="3602"/>
                </a:lnTo>
                <a:lnTo>
                  <a:pt x="636446" y="939"/>
                </a:lnTo>
                <a:lnTo>
                  <a:pt x="641836" y="0"/>
                </a:lnTo>
              </a:path>
            </a:pathLst>
          </a:custGeom>
          <a:ln w="47470">
            <a:solidFill>
              <a:srgbClr val="3E596D"/>
            </a:solidFill>
          </a:ln>
        </p:spPr>
        <p:txBody>
          <a:bodyPr wrap="square" lIns="0" tIns="0" rIns="0" bIns="0" rtlCol="0">
            <a:spAutoFit/>
          </a:bodyPr>
          <a:lstStyle/>
          <a:p>
            <a:endParaRPr/>
          </a:p>
        </p:txBody>
      </p:sp>
      <p:sp>
        <p:nvSpPr>
          <p:cNvPr id="18" name="object 18"/>
          <p:cNvSpPr/>
          <p:nvPr/>
        </p:nvSpPr>
        <p:spPr>
          <a:xfrm>
            <a:off x="3973843" y="6099640"/>
            <a:ext cx="285260" cy="189872"/>
          </a:xfrm>
          <a:custGeom>
            <a:avLst/>
            <a:gdLst/>
            <a:ahLst/>
            <a:cxnLst/>
            <a:rect l="l" t="t" r="r" b="b"/>
            <a:pathLst>
              <a:path w="285260" h="189872">
                <a:moveTo>
                  <a:pt x="142630" y="189872"/>
                </a:moveTo>
                <a:lnTo>
                  <a:pt x="0" y="0"/>
                </a:lnTo>
                <a:lnTo>
                  <a:pt x="285260" y="0"/>
                </a:lnTo>
                <a:lnTo>
                  <a:pt x="142630" y="189872"/>
                </a:lnTo>
                <a:close/>
              </a:path>
            </a:pathLst>
          </a:custGeom>
          <a:ln w="47491">
            <a:solidFill>
              <a:srgbClr val="3E596D"/>
            </a:solidFill>
          </a:ln>
        </p:spPr>
        <p:txBody>
          <a:bodyPr wrap="square" lIns="0" tIns="0" rIns="0" bIns="0" rtlCol="0">
            <a:spAutoFit/>
          </a:bodyPr>
          <a:lstStyle/>
          <a:p>
            <a:endParaRPr/>
          </a:p>
        </p:txBody>
      </p:sp>
      <p:sp>
        <p:nvSpPr>
          <p:cNvPr id="19" name="object 19"/>
          <p:cNvSpPr/>
          <p:nvPr/>
        </p:nvSpPr>
        <p:spPr>
          <a:xfrm>
            <a:off x="4749958" y="5957494"/>
            <a:ext cx="1701992" cy="0"/>
          </a:xfrm>
          <a:custGeom>
            <a:avLst/>
            <a:gdLst/>
            <a:ahLst/>
            <a:cxnLst/>
            <a:rect l="l" t="t" r="r" b="b"/>
            <a:pathLst>
              <a:path w="1701992">
                <a:moveTo>
                  <a:pt x="0" y="0"/>
                </a:moveTo>
                <a:lnTo>
                  <a:pt x="1686285" y="0"/>
                </a:lnTo>
                <a:lnTo>
                  <a:pt x="1701992" y="0"/>
                </a:lnTo>
              </a:path>
            </a:pathLst>
          </a:custGeom>
          <a:ln w="31412">
            <a:solidFill>
              <a:srgbClr val="44586B"/>
            </a:solidFill>
          </a:ln>
        </p:spPr>
        <p:txBody>
          <a:bodyPr wrap="square" lIns="0" tIns="0" rIns="0" bIns="0" rtlCol="0">
            <a:spAutoFit/>
          </a:bodyPr>
          <a:lstStyle/>
          <a:p>
            <a:endParaRPr/>
          </a:p>
        </p:txBody>
      </p:sp>
      <p:sp>
        <p:nvSpPr>
          <p:cNvPr id="20" name="object 20"/>
          <p:cNvSpPr/>
          <p:nvPr/>
        </p:nvSpPr>
        <p:spPr>
          <a:xfrm>
            <a:off x="6436243" y="5888386"/>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a:endParaRPr/>
          </a:p>
        </p:txBody>
      </p:sp>
      <p:sp>
        <p:nvSpPr>
          <p:cNvPr id="21" name="object 21"/>
          <p:cNvSpPr/>
          <p:nvPr/>
        </p:nvSpPr>
        <p:spPr>
          <a:xfrm>
            <a:off x="9835232" y="3616023"/>
            <a:ext cx="1690198" cy="1321932"/>
          </a:xfrm>
          <a:custGeom>
            <a:avLst/>
            <a:gdLst/>
            <a:ahLst/>
            <a:cxnLst/>
            <a:rect l="l" t="t" r="r" b="b"/>
            <a:pathLst>
              <a:path w="1690198" h="1321932">
                <a:moveTo>
                  <a:pt x="128341" y="0"/>
                </a:moveTo>
                <a:lnTo>
                  <a:pt x="78687" y="1830"/>
                </a:lnTo>
                <a:lnTo>
                  <a:pt x="33511" y="16937"/>
                </a:lnTo>
                <a:lnTo>
                  <a:pt x="9535" y="47880"/>
                </a:lnTo>
                <a:lnTo>
                  <a:pt x="153" y="96733"/>
                </a:lnTo>
                <a:lnTo>
                  <a:pt x="0" y="1210627"/>
                </a:lnTo>
                <a:lnTo>
                  <a:pt x="107" y="1219108"/>
                </a:lnTo>
                <a:lnTo>
                  <a:pt x="6452" y="1266056"/>
                </a:lnTo>
                <a:lnTo>
                  <a:pt x="35374" y="1305345"/>
                </a:lnTo>
                <a:lnTo>
                  <a:pt x="72837" y="1320042"/>
                </a:lnTo>
                <a:lnTo>
                  <a:pt x="111236" y="1321919"/>
                </a:lnTo>
                <a:lnTo>
                  <a:pt x="1573495" y="1321932"/>
                </a:lnTo>
                <a:lnTo>
                  <a:pt x="1587388" y="1321757"/>
                </a:lnTo>
                <a:lnTo>
                  <a:pt x="1634337" y="1315411"/>
                </a:lnTo>
                <a:lnTo>
                  <a:pt x="1673622" y="1286489"/>
                </a:lnTo>
                <a:lnTo>
                  <a:pt x="1688321" y="1249026"/>
                </a:lnTo>
                <a:lnTo>
                  <a:pt x="1690198" y="1210627"/>
                </a:lnTo>
                <a:lnTo>
                  <a:pt x="1690143" y="111320"/>
                </a:lnTo>
                <a:lnTo>
                  <a:pt x="1686528" y="67466"/>
                </a:lnTo>
                <a:lnTo>
                  <a:pt x="1665034" y="24616"/>
                </a:lnTo>
                <a:lnTo>
                  <a:pt x="1627628" y="3724"/>
                </a:lnTo>
                <a:lnTo>
                  <a:pt x="1578907" y="29"/>
                </a:lnTo>
                <a:lnTo>
                  <a:pt x="128341" y="0"/>
                </a:lnTo>
                <a:close/>
              </a:path>
            </a:pathLst>
          </a:custGeom>
          <a:solidFill>
            <a:srgbClr val="E4F2FF"/>
          </a:solidFill>
        </p:spPr>
        <p:txBody>
          <a:bodyPr wrap="square" lIns="0" tIns="0" rIns="0" bIns="0" rtlCol="0">
            <a:spAutoFit/>
          </a:bodyPr>
          <a:lstStyle/>
          <a:p>
            <a:endParaRPr/>
          </a:p>
        </p:txBody>
      </p:sp>
      <p:sp>
        <p:nvSpPr>
          <p:cNvPr id="22" name="object 22"/>
          <p:cNvSpPr/>
          <p:nvPr/>
        </p:nvSpPr>
        <p:spPr>
          <a:xfrm>
            <a:off x="9835147" y="3616023"/>
            <a:ext cx="1690311" cy="1321949"/>
          </a:xfrm>
          <a:custGeom>
            <a:avLst/>
            <a:gdLst/>
            <a:ahLst/>
            <a:cxnLst/>
            <a:rect l="l" t="t" r="r" b="b"/>
            <a:pathLst>
              <a:path w="1690311" h="1321949">
                <a:moveTo>
                  <a:pt x="128426" y="0"/>
                </a:moveTo>
                <a:lnTo>
                  <a:pt x="1561884" y="0"/>
                </a:lnTo>
                <a:lnTo>
                  <a:pt x="1578989" y="29"/>
                </a:lnTo>
                <a:lnTo>
                  <a:pt x="1617389" y="1906"/>
                </a:lnTo>
                <a:lnTo>
                  <a:pt x="1654852" y="16604"/>
                </a:lnTo>
                <a:lnTo>
                  <a:pt x="1683774" y="55892"/>
                </a:lnTo>
                <a:lnTo>
                  <a:pt x="1690119" y="102840"/>
                </a:lnTo>
                <a:lnTo>
                  <a:pt x="1690311" y="1193522"/>
                </a:lnTo>
                <a:lnTo>
                  <a:pt x="1690282" y="1210627"/>
                </a:lnTo>
                <a:lnTo>
                  <a:pt x="1688404" y="1249027"/>
                </a:lnTo>
                <a:lnTo>
                  <a:pt x="1673706" y="1286489"/>
                </a:lnTo>
                <a:lnTo>
                  <a:pt x="1634419" y="1315412"/>
                </a:lnTo>
                <a:lnTo>
                  <a:pt x="1587471" y="1321757"/>
                </a:lnTo>
                <a:lnTo>
                  <a:pt x="128426" y="1321949"/>
                </a:lnTo>
                <a:lnTo>
                  <a:pt x="111321" y="1321919"/>
                </a:lnTo>
                <a:lnTo>
                  <a:pt x="72922" y="1320042"/>
                </a:lnTo>
                <a:lnTo>
                  <a:pt x="35459" y="1305344"/>
                </a:lnTo>
                <a:lnTo>
                  <a:pt x="6537" y="1266056"/>
                </a:lnTo>
                <a:lnTo>
                  <a:pt x="191" y="1219108"/>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a:endParaRPr/>
          </a:p>
        </p:txBody>
      </p:sp>
      <p:sp>
        <p:nvSpPr>
          <p:cNvPr id="23" name="object 23"/>
          <p:cNvSpPr/>
          <p:nvPr/>
        </p:nvSpPr>
        <p:spPr>
          <a:xfrm>
            <a:off x="6782295" y="5266249"/>
            <a:ext cx="1690197" cy="1321932"/>
          </a:xfrm>
          <a:custGeom>
            <a:avLst/>
            <a:gdLst/>
            <a:ahLst/>
            <a:cxnLst/>
            <a:rect l="l" t="t" r="r" b="b"/>
            <a:pathLst>
              <a:path w="1690197" h="1321932">
                <a:moveTo>
                  <a:pt x="128341" y="0"/>
                </a:moveTo>
                <a:lnTo>
                  <a:pt x="78687" y="1830"/>
                </a:lnTo>
                <a:lnTo>
                  <a:pt x="33511" y="16938"/>
                </a:lnTo>
                <a:lnTo>
                  <a:pt x="9535" y="47881"/>
                </a:lnTo>
                <a:lnTo>
                  <a:pt x="153" y="96734"/>
                </a:lnTo>
                <a:lnTo>
                  <a:pt x="0" y="1210628"/>
                </a:lnTo>
                <a:lnTo>
                  <a:pt x="107" y="1219108"/>
                </a:lnTo>
                <a:lnTo>
                  <a:pt x="6452" y="1266056"/>
                </a:lnTo>
                <a:lnTo>
                  <a:pt x="35374" y="1305344"/>
                </a:lnTo>
                <a:lnTo>
                  <a:pt x="72837" y="1320042"/>
                </a:lnTo>
                <a:lnTo>
                  <a:pt x="111236" y="1321919"/>
                </a:lnTo>
                <a:lnTo>
                  <a:pt x="1573491" y="1321932"/>
                </a:lnTo>
                <a:lnTo>
                  <a:pt x="1587386" y="1321757"/>
                </a:lnTo>
                <a:lnTo>
                  <a:pt x="1634334" y="1315412"/>
                </a:lnTo>
                <a:lnTo>
                  <a:pt x="1673621" y="1286489"/>
                </a:lnTo>
                <a:lnTo>
                  <a:pt x="1688320" y="1249027"/>
                </a:lnTo>
                <a:lnTo>
                  <a:pt x="1690197" y="1210628"/>
                </a:lnTo>
                <a:lnTo>
                  <a:pt x="1690142" y="111321"/>
                </a:lnTo>
                <a:lnTo>
                  <a:pt x="1686527" y="67466"/>
                </a:lnTo>
                <a:lnTo>
                  <a:pt x="1665032" y="24617"/>
                </a:lnTo>
                <a:lnTo>
                  <a:pt x="1627624" y="3724"/>
                </a:lnTo>
                <a:lnTo>
                  <a:pt x="1578905" y="29"/>
                </a:lnTo>
                <a:lnTo>
                  <a:pt x="128341" y="0"/>
                </a:lnTo>
                <a:close/>
              </a:path>
            </a:pathLst>
          </a:custGeom>
          <a:solidFill>
            <a:srgbClr val="5A719A"/>
          </a:solidFill>
        </p:spPr>
        <p:txBody>
          <a:bodyPr wrap="square" lIns="0" tIns="0" rIns="0" bIns="0" rtlCol="0">
            <a:spAutoFit/>
          </a:bodyPr>
          <a:lstStyle/>
          <a:p>
            <a:endParaRPr/>
          </a:p>
        </p:txBody>
      </p:sp>
      <p:sp>
        <p:nvSpPr>
          <p:cNvPr id="24" name="object 24"/>
          <p:cNvSpPr/>
          <p:nvPr/>
        </p:nvSpPr>
        <p:spPr>
          <a:xfrm>
            <a:off x="9835232" y="6882940"/>
            <a:ext cx="1690198" cy="1321932"/>
          </a:xfrm>
          <a:custGeom>
            <a:avLst/>
            <a:gdLst/>
            <a:ahLst/>
            <a:cxnLst/>
            <a:rect l="l" t="t" r="r" b="b"/>
            <a:pathLst>
              <a:path w="1690198" h="1321932">
                <a:moveTo>
                  <a:pt x="128341" y="0"/>
                </a:moveTo>
                <a:lnTo>
                  <a:pt x="78687" y="1830"/>
                </a:lnTo>
                <a:lnTo>
                  <a:pt x="33511" y="16938"/>
                </a:lnTo>
                <a:lnTo>
                  <a:pt x="9535" y="47880"/>
                </a:lnTo>
                <a:lnTo>
                  <a:pt x="153" y="96734"/>
                </a:lnTo>
                <a:lnTo>
                  <a:pt x="0" y="1210628"/>
                </a:lnTo>
                <a:lnTo>
                  <a:pt x="107" y="1219109"/>
                </a:lnTo>
                <a:lnTo>
                  <a:pt x="6452" y="1266056"/>
                </a:lnTo>
                <a:lnTo>
                  <a:pt x="35374" y="1305344"/>
                </a:lnTo>
                <a:lnTo>
                  <a:pt x="72837" y="1320042"/>
                </a:lnTo>
                <a:lnTo>
                  <a:pt x="111236" y="1321919"/>
                </a:lnTo>
                <a:lnTo>
                  <a:pt x="1573494" y="1321932"/>
                </a:lnTo>
                <a:lnTo>
                  <a:pt x="1587388" y="1321757"/>
                </a:lnTo>
                <a:lnTo>
                  <a:pt x="1634337" y="1315411"/>
                </a:lnTo>
                <a:lnTo>
                  <a:pt x="1673622" y="1286489"/>
                </a:lnTo>
                <a:lnTo>
                  <a:pt x="1688321" y="1249027"/>
                </a:lnTo>
                <a:lnTo>
                  <a:pt x="1690198" y="1210628"/>
                </a:lnTo>
                <a:lnTo>
                  <a:pt x="1690143" y="111321"/>
                </a:lnTo>
                <a:lnTo>
                  <a:pt x="1686528" y="67467"/>
                </a:lnTo>
                <a:lnTo>
                  <a:pt x="1665034" y="24617"/>
                </a:lnTo>
                <a:lnTo>
                  <a:pt x="1627628" y="3725"/>
                </a:lnTo>
                <a:lnTo>
                  <a:pt x="1578907" y="29"/>
                </a:lnTo>
                <a:lnTo>
                  <a:pt x="128341" y="0"/>
                </a:lnTo>
                <a:close/>
              </a:path>
            </a:pathLst>
          </a:custGeom>
          <a:solidFill>
            <a:srgbClr val="E4F2FF"/>
          </a:solidFill>
        </p:spPr>
        <p:txBody>
          <a:bodyPr wrap="square" lIns="0" tIns="0" rIns="0" bIns="0" rtlCol="0">
            <a:spAutoFit/>
          </a:bodyPr>
          <a:lstStyle/>
          <a:p>
            <a:endParaRPr/>
          </a:p>
        </p:txBody>
      </p:sp>
      <p:sp>
        <p:nvSpPr>
          <p:cNvPr id="25" name="object 25"/>
          <p:cNvSpPr/>
          <p:nvPr/>
        </p:nvSpPr>
        <p:spPr>
          <a:xfrm>
            <a:off x="9835147" y="6882940"/>
            <a:ext cx="1690311" cy="1321949"/>
          </a:xfrm>
          <a:custGeom>
            <a:avLst/>
            <a:gdLst/>
            <a:ahLst/>
            <a:cxnLst/>
            <a:rect l="l" t="t" r="r" b="b"/>
            <a:pathLst>
              <a:path w="1690311" h="1321949">
                <a:moveTo>
                  <a:pt x="128426" y="0"/>
                </a:moveTo>
                <a:lnTo>
                  <a:pt x="1561884" y="0"/>
                </a:lnTo>
                <a:lnTo>
                  <a:pt x="1578989" y="29"/>
                </a:lnTo>
                <a:lnTo>
                  <a:pt x="1617389" y="1906"/>
                </a:lnTo>
                <a:lnTo>
                  <a:pt x="1654852" y="16604"/>
                </a:lnTo>
                <a:lnTo>
                  <a:pt x="1683774" y="55892"/>
                </a:lnTo>
                <a:lnTo>
                  <a:pt x="1690119" y="102840"/>
                </a:lnTo>
                <a:lnTo>
                  <a:pt x="1690311" y="1193522"/>
                </a:lnTo>
                <a:lnTo>
                  <a:pt x="1690282" y="1210627"/>
                </a:lnTo>
                <a:lnTo>
                  <a:pt x="1688404" y="1249027"/>
                </a:lnTo>
                <a:lnTo>
                  <a:pt x="1673706" y="1286489"/>
                </a:lnTo>
                <a:lnTo>
                  <a:pt x="1634419" y="1315412"/>
                </a:lnTo>
                <a:lnTo>
                  <a:pt x="1587471" y="1321757"/>
                </a:lnTo>
                <a:lnTo>
                  <a:pt x="128426" y="1321949"/>
                </a:lnTo>
                <a:lnTo>
                  <a:pt x="111321" y="1321919"/>
                </a:lnTo>
                <a:lnTo>
                  <a:pt x="72922" y="1320042"/>
                </a:lnTo>
                <a:lnTo>
                  <a:pt x="35459" y="1305344"/>
                </a:lnTo>
                <a:lnTo>
                  <a:pt x="6537" y="1266056"/>
                </a:lnTo>
                <a:lnTo>
                  <a:pt x="191" y="1219108"/>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a:endParaRPr/>
          </a:p>
        </p:txBody>
      </p:sp>
      <p:sp>
        <p:nvSpPr>
          <p:cNvPr id="26" name="object 26"/>
          <p:cNvSpPr/>
          <p:nvPr/>
        </p:nvSpPr>
        <p:spPr>
          <a:xfrm>
            <a:off x="8471993" y="5926521"/>
            <a:ext cx="1341320" cy="1616704"/>
          </a:xfrm>
          <a:custGeom>
            <a:avLst/>
            <a:gdLst/>
            <a:ahLst/>
            <a:cxnLst/>
            <a:rect l="l" t="t" r="r" b="b"/>
            <a:pathLst>
              <a:path w="1341320" h="1616704">
                <a:moveTo>
                  <a:pt x="1341320" y="1616704"/>
                </a:moveTo>
                <a:lnTo>
                  <a:pt x="641865" y="1616704"/>
                </a:lnTo>
                <a:lnTo>
                  <a:pt x="641865" y="0"/>
                </a:lnTo>
                <a:lnTo>
                  <a:pt x="0" y="0"/>
                </a:lnTo>
              </a:path>
            </a:pathLst>
          </a:custGeom>
          <a:ln w="20941">
            <a:solidFill>
              <a:srgbClr val="5A719A"/>
            </a:solidFill>
          </a:ln>
        </p:spPr>
        <p:txBody>
          <a:bodyPr wrap="square" lIns="0" tIns="0" rIns="0" bIns="0" rtlCol="0">
            <a:spAutoFit/>
          </a:bodyPr>
          <a:lstStyle/>
          <a:p>
            <a:endParaRPr/>
          </a:p>
        </p:txBody>
      </p:sp>
      <p:sp>
        <p:nvSpPr>
          <p:cNvPr id="27" name="object 27"/>
          <p:cNvSpPr/>
          <p:nvPr/>
        </p:nvSpPr>
        <p:spPr>
          <a:xfrm>
            <a:off x="8471993" y="4276309"/>
            <a:ext cx="1341320" cy="1650211"/>
          </a:xfrm>
          <a:custGeom>
            <a:avLst/>
            <a:gdLst/>
            <a:ahLst/>
            <a:cxnLst/>
            <a:rect l="l" t="t" r="r" b="b"/>
            <a:pathLst>
              <a:path w="1341320" h="1650211">
                <a:moveTo>
                  <a:pt x="0" y="1650211"/>
                </a:moveTo>
                <a:lnTo>
                  <a:pt x="640818" y="1650211"/>
                </a:lnTo>
                <a:lnTo>
                  <a:pt x="640818" y="0"/>
                </a:lnTo>
                <a:lnTo>
                  <a:pt x="1341320" y="0"/>
                </a:lnTo>
              </a:path>
            </a:pathLst>
          </a:custGeom>
          <a:ln w="20941">
            <a:solidFill>
              <a:srgbClr val="5A719A"/>
            </a:solidFill>
          </a:ln>
        </p:spPr>
        <p:txBody>
          <a:bodyPr wrap="square" lIns="0" tIns="0" rIns="0" bIns="0" rtlCol="0">
            <a:spAutoFit/>
          </a:bodyPr>
          <a:lstStyle/>
          <a:p>
            <a:endParaRPr/>
          </a:p>
        </p:txBody>
      </p:sp>
      <p:sp>
        <p:nvSpPr>
          <p:cNvPr id="28" name="object 28"/>
          <p:cNvSpPr/>
          <p:nvPr/>
        </p:nvSpPr>
        <p:spPr>
          <a:xfrm>
            <a:off x="14202678" y="4556109"/>
            <a:ext cx="2364829" cy="670283"/>
          </a:xfrm>
          <a:custGeom>
            <a:avLst/>
            <a:gdLst/>
            <a:ahLst/>
            <a:cxnLst/>
            <a:rect l="l" t="t" r="r" b="b"/>
            <a:pathLst>
              <a:path w="2364829" h="670283">
                <a:moveTo>
                  <a:pt x="128340" y="0"/>
                </a:moveTo>
                <a:lnTo>
                  <a:pt x="78688" y="1830"/>
                </a:lnTo>
                <a:lnTo>
                  <a:pt x="33509" y="16938"/>
                </a:lnTo>
                <a:lnTo>
                  <a:pt x="9533" y="47881"/>
                </a:lnTo>
                <a:lnTo>
                  <a:pt x="153" y="96734"/>
                </a:lnTo>
                <a:lnTo>
                  <a:pt x="0" y="558979"/>
                </a:lnTo>
                <a:lnTo>
                  <a:pt x="107" y="567458"/>
                </a:lnTo>
                <a:lnTo>
                  <a:pt x="6450" y="614406"/>
                </a:lnTo>
                <a:lnTo>
                  <a:pt x="35371" y="653695"/>
                </a:lnTo>
                <a:lnTo>
                  <a:pt x="72835" y="668393"/>
                </a:lnTo>
                <a:lnTo>
                  <a:pt x="111235" y="670270"/>
                </a:lnTo>
                <a:lnTo>
                  <a:pt x="2248126" y="670283"/>
                </a:lnTo>
                <a:lnTo>
                  <a:pt x="2262019" y="670108"/>
                </a:lnTo>
                <a:lnTo>
                  <a:pt x="2308968" y="663762"/>
                </a:lnTo>
                <a:lnTo>
                  <a:pt x="2348257" y="634840"/>
                </a:lnTo>
                <a:lnTo>
                  <a:pt x="2362952" y="597378"/>
                </a:lnTo>
                <a:lnTo>
                  <a:pt x="2364829" y="558979"/>
                </a:lnTo>
                <a:lnTo>
                  <a:pt x="2364774" y="111321"/>
                </a:lnTo>
                <a:lnTo>
                  <a:pt x="2361160" y="67467"/>
                </a:lnTo>
                <a:lnTo>
                  <a:pt x="2339669" y="24616"/>
                </a:lnTo>
                <a:lnTo>
                  <a:pt x="2302258" y="3725"/>
                </a:lnTo>
                <a:lnTo>
                  <a:pt x="2253538" y="29"/>
                </a:lnTo>
                <a:lnTo>
                  <a:pt x="128340" y="0"/>
                </a:lnTo>
                <a:close/>
              </a:path>
            </a:pathLst>
          </a:custGeom>
          <a:solidFill>
            <a:srgbClr val="E4F2FF"/>
          </a:solidFill>
        </p:spPr>
        <p:txBody>
          <a:bodyPr wrap="square" lIns="0" tIns="0" rIns="0" bIns="0" rtlCol="0">
            <a:spAutoFit/>
          </a:bodyPr>
          <a:lstStyle/>
          <a:p>
            <a:endParaRPr/>
          </a:p>
        </p:txBody>
      </p:sp>
      <p:sp>
        <p:nvSpPr>
          <p:cNvPr id="29" name="object 29"/>
          <p:cNvSpPr/>
          <p:nvPr/>
        </p:nvSpPr>
        <p:spPr>
          <a:xfrm>
            <a:off x="14202593" y="4556109"/>
            <a:ext cx="2364947" cy="670300"/>
          </a:xfrm>
          <a:custGeom>
            <a:avLst/>
            <a:gdLst/>
            <a:ahLst/>
            <a:cxnLst/>
            <a:rect l="l" t="t" r="r" b="b"/>
            <a:pathLst>
              <a:path w="2364947" h="670300">
                <a:moveTo>
                  <a:pt x="128426" y="0"/>
                </a:moveTo>
                <a:lnTo>
                  <a:pt x="2236520" y="0"/>
                </a:lnTo>
                <a:lnTo>
                  <a:pt x="2253625" y="29"/>
                </a:lnTo>
                <a:lnTo>
                  <a:pt x="2292025" y="1906"/>
                </a:lnTo>
                <a:lnTo>
                  <a:pt x="2329487" y="16604"/>
                </a:lnTo>
                <a:lnTo>
                  <a:pt x="2358410" y="55892"/>
                </a:lnTo>
                <a:lnTo>
                  <a:pt x="2364755" y="102840"/>
                </a:lnTo>
                <a:lnTo>
                  <a:pt x="2364947" y="541873"/>
                </a:lnTo>
                <a:lnTo>
                  <a:pt x="2364918" y="558978"/>
                </a:lnTo>
                <a:lnTo>
                  <a:pt x="2363040" y="597377"/>
                </a:lnTo>
                <a:lnTo>
                  <a:pt x="2348342" y="634840"/>
                </a:lnTo>
                <a:lnTo>
                  <a:pt x="2309054" y="663762"/>
                </a:lnTo>
                <a:lnTo>
                  <a:pt x="2262106"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a:endParaRPr/>
          </a:p>
        </p:txBody>
      </p:sp>
      <p:sp>
        <p:nvSpPr>
          <p:cNvPr id="30" name="object 30"/>
          <p:cNvSpPr/>
          <p:nvPr/>
        </p:nvSpPr>
        <p:spPr>
          <a:xfrm>
            <a:off x="14202678" y="3327587"/>
            <a:ext cx="2364829" cy="670283"/>
          </a:xfrm>
          <a:custGeom>
            <a:avLst/>
            <a:gdLst/>
            <a:ahLst/>
            <a:cxnLst/>
            <a:rect l="l" t="t" r="r" b="b"/>
            <a:pathLst>
              <a:path w="2364829" h="670283">
                <a:moveTo>
                  <a:pt x="128340" y="0"/>
                </a:moveTo>
                <a:lnTo>
                  <a:pt x="78688" y="1830"/>
                </a:lnTo>
                <a:lnTo>
                  <a:pt x="33509" y="16938"/>
                </a:lnTo>
                <a:lnTo>
                  <a:pt x="9533" y="47880"/>
                </a:lnTo>
                <a:lnTo>
                  <a:pt x="153" y="96733"/>
                </a:lnTo>
                <a:lnTo>
                  <a:pt x="0" y="558978"/>
                </a:lnTo>
                <a:lnTo>
                  <a:pt x="107" y="567457"/>
                </a:lnTo>
                <a:lnTo>
                  <a:pt x="6451" y="614406"/>
                </a:lnTo>
                <a:lnTo>
                  <a:pt x="35371" y="653694"/>
                </a:lnTo>
                <a:lnTo>
                  <a:pt x="72835" y="668392"/>
                </a:lnTo>
                <a:lnTo>
                  <a:pt x="111235" y="670270"/>
                </a:lnTo>
                <a:lnTo>
                  <a:pt x="2248125" y="670283"/>
                </a:lnTo>
                <a:lnTo>
                  <a:pt x="2262019" y="670108"/>
                </a:lnTo>
                <a:lnTo>
                  <a:pt x="2308968" y="663761"/>
                </a:lnTo>
                <a:lnTo>
                  <a:pt x="2348257" y="634839"/>
                </a:lnTo>
                <a:lnTo>
                  <a:pt x="2362952" y="597377"/>
                </a:lnTo>
                <a:lnTo>
                  <a:pt x="2364829" y="558978"/>
                </a:lnTo>
                <a:lnTo>
                  <a:pt x="2364774" y="111320"/>
                </a:lnTo>
                <a:lnTo>
                  <a:pt x="2361160" y="67466"/>
                </a:lnTo>
                <a:lnTo>
                  <a:pt x="2339669" y="24616"/>
                </a:lnTo>
                <a:lnTo>
                  <a:pt x="2302258" y="3724"/>
                </a:lnTo>
                <a:lnTo>
                  <a:pt x="2253538" y="29"/>
                </a:lnTo>
                <a:lnTo>
                  <a:pt x="128340" y="0"/>
                </a:lnTo>
                <a:close/>
              </a:path>
            </a:pathLst>
          </a:custGeom>
          <a:solidFill>
            <a:srgbClr val="E4F2FF"/>
          </a:solidFill>
        </p:spPr>
        <p:txBody>
          <a:bodyPr wrap="square" lIns="0" tIns="0" rIns="0" bIns="0" rtlCol="0">
            <a:spAutoFit/>
          </a:bodyPr>
          <a:lstStyle/>
          <a:p>
            <a:endParaRPr/>
          </a:p>
        </p:txBody>
      </p:sp>
      <p:sp>
        <p:nvSpPr>
          <p:cNvPr id="31" name="object 31"/>
          <p:cNvSpPr/>
          <p:nvPr/>
        </p:nvSpPr>
        <p:spPr>
          <a:xfrm>
            <a:off x="14202593" y="3327587"/>
            <a:ext cx="2364947" cy="670300"/>
          </a:xfrm>
          <a:custGeom>
            <a:avLst/>
            <a:gdLst/>
            <a:ahLst/>
            <a:cxnLst/>
            <a:rect l="l" t="t" r="r" b="b"/>
            <a:pathLst>
              <a:path w="2364947" h="670300">
                <a:moveTo>
                  <a:pt x="128426" y="0"/>
                </a:moveTo>
                <a:lnTo>
                  <a:pt x="2236520" y="0"/>
                </a:lnTo>
                <a:lnTo>
                  <a:pt x="2253625" y="29"/>
                </a:lnTo>
                <a:lnTo>
                  <a:pt x="2292025" y="1906"/>
                </a:lnTo>
                <a:lnTo>
                  <a:pt x="2329487" y="16604"/>
                </a:lnTo>
                <a:lnTo>
                  <a:pt x="2358410" y="55892"/>
                </a:lnTo>
                <a:lnTo>
                  <a:pt x="2364755" y="102840"/>
                </a:lnTo>
                <a:lnTo>
                  <a:pt x="2364947" y="541873"/>
                </a:lnTo>
                <a:lnTo>
                  <a:pt x="2364918" y="558978"/>
                </a:lnTo>
                <a:lnTo>
                  <a:pt x="2363040" y="597377"/>
                </a:lnTo>
                <a:lnTo>
                  <a:pt x="2348342" y="634840"/>
                </a:lnTo>
                <a:lnTo>
                  <a:pt x="2309054" y="663762"/>
                </a:lnTo>
                <a:lnTo>
                  <a:pt x="2262106"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a:endParaRPr/>
          </a:p>
        </p:txBody>
      </p:sp>
      <p:sp>
        <p:nvSpPr>
          <p:cNvPr id="32" name="object 32"/>
          <p:cNvSpPr/>
          <p:nvPr/>
        </p:nvSpPr>
        <p:spPr>
          <a:xfrm>
            <a:off x="14202678" y="7823025"/>
            <a:ext cx="2364829" cy="670283"/>
          </a:xfrm>
          <a:custGeom>
            <a:avLst/>
            <a:gdLst/>
            <a:ahLst/>
            <a:cxnLst/>
            <a:rect l="l" t="t" r="r" b="b"/>
            <a:pathLst>
              <a:path w="2364829" h="670283">
                <a:moveTo>
                  <a:pt x="128340" y="0"/>
                </a:moveTo>
                <a:lnTo>
                  <a:pt x="78688" y="1830"/>
                </a:lnTo>
                <a:lnTo>
                  <a:pt x="33509" y="16938"/>
                </a:lnTo>
                <a:lnTo>
                  <a:pt x="9533" y="47881"/>
                </a:lnTo>
                <a:lnTo>
                  <a:pt x="153" y="96734"/>
                </a:lnTo>
                <a:lnTo>
                  <a:pt x="0" y="558979"/>
                </a:lnTo>
                <a:lnTo>
                  <a:pt x="107" y="567458"/>
                </a:lnTo>
                <a:lnTo>
                  <a:pt x="6450" y="614406"/>
                </a:lnTo>
                <a:lnTo>
                  <a:pt x="35371" y="653695"/>
                </a:lnTo>
                <a:lnTo>
                  <a:pt x="72835" y="668393"/>
                </a:lnTo>
                <a:lnTo>
                  <a:pt x="111235" y="670270"/>
                </a:lnTo>
                <a:lnTo>
                  <a:pt x="2248126" y="670283"/>
                </a:lnTo>
                <a:lnTo>
                  <a:pt x="2262019" y="670108"/>
                </a:lnTo>
                <a:lnTo>
                  <a:pt x="2308968" y="663762"/>
                </a:lnTo>
                <a:lnTo>
                  <a:pt x="2348257" y="634840"/>
                </a:lnTo>
                <a:lnTo>
                  <a:pt x="2362952" y="597378"/>
                </a:lnTo>
                <a:lnTo>
                  <a:pt x="2364829" y="558979"/>
                </a:lnTo>
                <a:lnTo>
                  <a:pt x="2364774" y="111321"/>
                </a:lnTo>
                <a:lnTo>
                  <a:pt x="2361160" y="67467"/>
                </a:lnTo>
                <a:lnTo>
                  <a:pt x="2339669" y="24616"/>
                </a:lnTo>
                <a:lnTo>
                  <a:pt x="2302258" y="3725"/>
                </a:lnTo>
                <a:lnTo>
                  <a:pt x="2253538" y="29"/>
                </a:lnTo>
                <a:lnTo>
                  <a:pt x="128340" y="0"/>
                </a:lnTo>
                <a:close/>
              </a:path>
            </a:pathLst>
          </a:custGeom>
          <a:solidFill>
            <a:srgbClr val="E4F2FF"/>
          </a:solidFill>
        </p:spPr>
        <p:txBody>
          <a:bodyPr wrap="square" lIns="0" tIns="0" rIns="0" bIns="0" rtlCol="0">
            <a:spAutoFit/>
          </a:bodyPr>
          <a:lstStyle/>
          <a:p>
            <a:endParaRPr/>
          </a:p>
        </p:txBody>
      </p:sp>
      <p:sp>
        <p:nvSpPr>
          <p:cNvPr id="33" name="object 33"/>
          <p:cNvSpPr/>
          <p:nvPr/>
        </p:nvSpPr>
        <p:spPr>
          <a:xfrm>
            <a:off x="14202593" y="7823025"/>
            <a:ext cx="2364947" cy="670300"/>
          </a:xfrm>
          <a:custGeom>
            <a:avLst/>
            <a:gdLst/>
            <a:ahLst/>
            <a:cxnLst/>
            <a:rect l="l" t="t" r="r" b="b"/>
            <a:pathLst>
              <a:path w="2364947" h="670300">
                <a:moveTo>
                  <a:pt x="128426" y="0"/>
                </a:moveTo>
                <a:lnTo>
                  <a:pt x="2236520" y="0"/>
                </a:lnTo>
                <a:lnTo>
                  <a:pt x="2253625" y="29"/>
                </a:lnTo>
                <a:lnTo>
                  <a:pt x="2292025" y="1906"/>
                </a:lnTo>
                <a:lnTo>
                  <a:pt x="2329487" y="16604"/>
                </a:lnTo>
                <a:lnTo>
                  <a:pt x="2358410" y="55892"/>
                </a:lnTo>
                <a:lnTo>
                  <a:pt x="2364755" y="102840"/>
                </a:lnTo>
                <a:lnTo>
                  <a:pt x="2364947" y="541873"/>
                </a:lnTo>
                <a:lnTo>
                  <a:pt x="2364918" y="558978"/>
                </a:lnTo>
                <a:lnTo>
                  <a:pt x="2363040" y="597377"/>
                </a:lnTo>
                <a:lnTo>
                  <a:pt x="2348342" y="634840"/>
                </a:lnTo>
                <a:lnTo>
                  <a:pt x="2309054" y="663762"/>
                </a:lnTo>
                <a:lnTo>
                  <a:pt x="2262106"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a:endParaRPr/>
          </a:p>
        </p:txBody>
      </p:sp>
      <p:sp>
        <p:nvSpPr>
          <p:cNvPr id="34" name="object 34"/>
          <p:cNvSpPr/>
          <p:nvPr/>
        </p:nvSpPr>
        <p:spPr>
          <a:xfrm>
            <a:off x="14202678" y="6594503"/>
            <a:ext cx="2364829" cy="670283"/>
          </a:xfrm>
          <a:custGeom>
            <a:avLst/>
            <a:gdLst/>
            <a:ahLst/>
            <a:cxnLst/>
            <a:rect l="l" t="t" r="r" b="b"/>
            <a:pathLst>
              <a:path w="2364829" h="670283">
                <a:moveTo>
                  <a:pt x="128340" y="0"/>
                </a:moveTo>
                <a:lnTo>
                  <a:pt x="78688" y="1830"/>
                </a:lnTo>
                <a:lnTo>
                  <a:pt x="33509" y="16938"/>
                </a:lnTo>
                <a:lnTo>
                  <a:pt x="9533" y="47880"/>
                </a:lnTo>
                <a:lnTo>
                  <a:pt x="153" y="96733"/>
                </a:lnTo>
                <a:lnTo>
                  <a:pt x="0" y="558978"/>
                </a:lnTo>
                <a:lnTo>
                  <a:pt x="107" y="567457"/>
                </a:lnTo>
                <a:lnTo>
                  <a:pt x="6451" y="614406"/>
                </a:lnTo>
                <a:lnTo>
                  <a:pt x="35371" y="653694"/>
                </a:lnTo>
                <a:lnTo>
                  <a:pt x="72835" y="668392"/>
                </a:lnTo>
                <a:lnTo>
                  <a:pt x="111235" y="670270"/>
                </a:lnTo>
                <a:lnTo>
                  <a:pt x="2248125" y="670283"/>
                </a:lnTo>
                <a:lnTo>
                  <a:pt x="2262019" y="670108"/>
                </a:lnTo>
                <a:lnTo>
                  <a:pt x="2308968" y="663761"/>
                </a:lnTo>
                <a:lnTo>
                  <a:pt x="2348257" y="634839"/>
                </a:lnTo>
                <a:lnTo>
                  <a:pt x="2362952" y="597377"/>
                </a:lnTo>
                <a:lnTo>
                  <a:pt x="2364829" y="558978"/>
                </a:lnTo>
                <a:lnTo>
                  <a:pt x="2364774" y="111320"/>
                </a:lnTo>
                <a:lnTo>
                  <a:pt x="2361160" y="67466"/>
                </a:lnTo>
                <a:lnTo>
                  <a:pt x="2339669" y="24616"/>
                </a:lnTo>
                <a:lnTo>
                  <a:pt x="2302258" y="3724"/>
                </a:lnTo>
                <a:lnTo>
                  <a:pt x="2253538" y="29"/>
                </a:lnTo>
                <a:lnTo>
                  <a:pt x="128340" y="0"/>
                </a:lnTo>
                <a:close/>
              </a:path>
            </a:pathLst>
          </a:custGeom>
          <a:solidFill>
            <a:srgbClr val="E4F2FF"/>
          </a:solidFill>
        </p:spPr>
        <p:txBody>
          <a:bodyPr wrap="square" lIns="0" tIns="0" rIns="0" bIns="0" rtlCol="0">
            <a:spAutoFit/>
          </a:bodyPr>
          <a:lstStyle/>
          <a:p>
            <a:endParaRPr/>
          </a:p>
        </p:txBody>
      </p:sp>
      <p:sp>
        <p:nvSpPr>
          <p:cNvPr id="35" name="object 35"/>
          <p:cNvSpPr/>
          <p:nvPr/>
        </p:nvSpPr>
        <p:spPr>
          <a:xfrm>
            <a:off x="14202593" y="6594503"/>
            <a:ext cx="2364947" cy="670300"/>
          </a:xfrm>
          <a:custGeom>
            <a:avLst/>
            <a:gdLst/>
            <a:ahLst/>
            <a:cxnLst/>
            <a:rect l="l" t="t" r="r" b="b"/>
            <a:pathLst>
              <a:path w="2364947" h="670300">
                <a:moveTo>
                  <a:pt x="128426" y="0"/>
                </a:moveTo>
                <a:lnTo>
                  <a:pt x="2236520" y="0"/>
                </a:lnTo>
                <a:lnTo>
                  <a:pt x="2253625" y="29"/>
                </a:lnTo>
                <a:lnTo>
                  <a:pt x="2292025" y="1906"/>
                </a:lnTo>
                <a:lnTo>
                  <a:pt x="2329487" y="16604"/>
                </a:lnTo>
                <a:lnTo>
                  <a:pt x="2358410" y="55892"/>
                </a:lnTo>
                <a:lnTo>
                  <a:pt x="2364755" y="102840"/>
                </a:lnTo>
                <a:lnTo>
                  <a:pt x="2364947" y="541873"/>
                </a:lnTo>
                <a:lnTo>
                  <a:pt x="2364918" y="558978"/>
                </a:lnTo>
                <a:lnTo>
                  <a:pt x="2363040" y="597377"/>
                </a:lnTo>
                <a:lnTo>
                  <a:pt x="2348342" y="634840"/>
                </a:lnTo>
                <a:lnTo>
                  <a:pt x="2309054" y="663762"/>
                </a:lnTo>
                <a:lnTo>
                  <a:pt x="2262106"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a:endParaRPr/>
          </a:p>
        </p:txBody>
      </p:sp>
      <p:sp>
        <p:nvSpPr>
          <p:cNvPr id="36" name="object 36"/>
          <p:cNvSpPr txBox="1"/>
          <p:nvPr/>
        </p:nvSpPr>
        <p:spPr>
          <a:xfrm>
            <a:off x="7275036" y="3234730"/>
            <a:ext cx="8590915" cy="5152390"/>
          </a:xfrm>
          <a:prstGeom prst="rect">
            <a:avLst/>
          </a:prstGeom>
        </p:spPr>
        <p:txBody>
          <a:bodyPr vert="horz" wrap="square" lIns="0" tIns="0" rIns="0" bIns="0" rtlCol="0">
            <a:spAutoFit/>
          </a:bodyPr>
          <a:lstStyle/>
          <a:p>
            <a:pPr marL="2891790" marR="6350" indent="4742815">
              <a:lnSpc>
                <a:spcPct val="163000"/>
              </a:lnSpc>
            </a:pPr>
            <a:r>
              <a:rPr sz="2450" dirty="0">
                <a:solidFill>
                  <a:srgbClr val="55719E"/>
                </a:solidFill>
                <a:latin typeface="Microsoft JhengHei UI" panose="020B0604030504040204" charset="-120"/>
                <a:cs typeface="Microsoft JhengHei UI" panose="020B0604030504040204" charset="-120"/>
              </a:rPr>
              <a:t>公有链 以太坊</a:t>
            </a:r>
            <a:endParaRPr sz="2450">
              <a:latin typeface="Microsoft JhengHei UI" panose="020B0604030504040204" charset="-120"/>
              <a:cs typeface="Microsoft JhengHei UI" panose="020B0604030504040204" charset="-120"/>
            </a:endParaRPr>
          </a:p>
          <a:p>
            <a:pPr marR="6350" algn="r">
              <a:lnSpc>
                <a:spcPct val="100000"/>
              </a:lnSpc>
              <a:spcBef>
                <a:spcPts val="1925"/>
              </a:spcBef>
            </a:pPr>
            <a:r>
              <a:rPr sz="2450" dirty="0">
                <a:solidFill>
                  <a:srgbClr val="55719E"/>
                </a:solidFill>
                <a:latin typeface="Microsoft JhengHei UI" panose="020B0604030504040204" charset="-120"/>
                <a:cs typeface="Microsoft JhengHei UI" panose="020B0604030504040204" charset="-120"/>
              </a:rPr>
              <a:t>联盟链</a:t>
            </a:r>
            <a:endParaRPr sz="2450">
              <a:latin typeface="Microsoft JhengHei UI" panose="020B0604030504040204" charset="-120"/>
              <a:cs typeface="Microsoft JhengHei UI" panose="020B0604030504040204" charset="-120"/>
            </a:endParaRPr>
          </a:p>
          <a:p>
            <a:pPr>
              <a:lnSpc>
                <a:spcPts val="2400"/>
              </a:lnSpc>
            </a:pPr>
            <a:endParaRPr sz="2400"/>
          </a:p>
          <a:p>
            <a:pPr>
              <a:lnSpc>
                <a:spcPts val="2800"/>
              </a:lnSpc>
              <a:spcBef>
                <a:spcPts val="20"/>
              </a:spcBef>
            </a:pPr>
            <a:endParaRPr sz="2800"/>
          </a:p>
          <a:p>
            <a:pPr marL="12700">
              <a:lnSpc>
                <a:spcPct val="100000"/>
              </a:lnSpc>
            </a:pPr>
            <a:r>
              <a:rPr lang="zh-CN" altLang="en-US" sz="2450">
                <a:latin typeface="Microsoft JhengHei UI" panose="020B0604030504040204" charset="-120"/>
                <a:cs typeface="Microsoft JhengHei UI" panose="020B0604030504040204" charset="-120"/>
              </a:rPr>
              <a:t>达达币</a:t>
            </a:r>
          </a:p>
          <a:p>
            <a:pPr>
              <a:lnSpc>
                <a:spcPts val="3100"/>
              </a:lnSpc>
              <a:spcBef>
                <a:spcPts val="30"/>
              </a:spcBef>
            </a:pPr>
            <a:endParaRPr sz="3100"/>
          </a:p>
          <a:p>
            <a:pPr marL="3069590" marR="6350" indent="4565015">
              <a:lnSpc>
                <a:spcPct val="163000"/>
              </a:lnSpc>
            </a:pPr>
            <a:r>
              <a:rPr sz="2450" dirty="0">
                <a:solidFill>
                  <a:srgbClr val="55719E"/>
                </a:solidFill>
                <a:latin typeface="Microsoft JhengHei UI" panose="020B0604030504040204" charset="-120"/>
                <a:cs typeface="Microsoft JhengHei UI" panose="020B0604030504040204" charset="-120"/>
              </a:rPr>
              <a:t>公有链 </a:t>
            </a:r>
            <a:r>
              <a:rPr lang="zh-CN" sz="2450" dirty="0">
                <a:solidFill>
                  <a:srgbClr val="55719E"/>
                </a:solidFill>
                <a:latin typeface="Microsoft JhengHei UI" panose="020B0604030504040204" charset="-120"/>
                <a:cs typeface="Microsoft JhengHei UI" panose="020B0604030504040204" charset="-120"/>
              </a:rPr>
              <a:t>达达</a:t>
            </a:r>
            <a:r>
              <a:rPr sz="2450" dirty="0">
                <a:solidFill>
                  <a:srgbClr val="55719E"/>
                </a:solidFill>
                <a:latin typeface="Microsoft JhengHei UI" panose="020B0604030504040204" charset="-120"/>
                <a:cs typeface="Microsoft JhengHei UI" panose="020B0604030504040204" charset="-120"/>
              </a:rPr>
              <a:t>链</a:t>
            </a:r>
            <a:endParaRPr sz="2450">
              <a:latin typeface="Microsoft JhengHei UI" panose="020B0604030504040204" charset="-120"/>
              <a:cs typeface="Microsoft JhengHei UI" panose="020B0604030504040204" charset="-120"/>
            </a:endParaRPr>
          </a:p>
          <a:p>
            <a:pPr marR="6350" algn="r">
              <a:lnSpc>
                <a:spcPct val="100000"/>
              </a:lnSpc>
              <a:spcBef>
                <a:spcPts val="1925"/>
              </a:spcBef>
            </a:pPr>
            <a:r>
              <a:rPr sz="2450" dirty="0">
                <a:solidFill>
                  <a:srgbClr val="55719E"/>
                </a:solidFill>
                <a:latin typeface="Microsoft JhengHei UI" panose="020B0604030504040204" charset="-120"/>
                <a:cs typeface="Microsoft JhengHei UI" panose="020B0604030504040204" charset="-120"/>
              </a:rPr>
              <a:t>联盟链</a:t>
            </a:r>
            <a:endParaRPr sz="2450">
              <a:latin typeface="Microsoft JhengHei UI" panose="020B0604030504040204" charset="-120"/>
              <a:cs typeface="Microsoft JhengHei UI" panose="020B0604030504040204" charset="-120"/>
            </a:endParaRPr>
          </a:p>
        </p:txBody>
      </p:sp>
      <p:sp>
        <p:nvSpPr>
          <p:cNvPr id="37" name="object 37"/>
          <p:cNvSpPr/>
          <p:nvPr/>
        </p:nvSpPr>
        <p:spPr>
          <a:xfrm>
            <a:off x="11546245" y="3662715"/>
            <a:ext cx="2634474" cy="613593"/>
          </a:xfrm>
          <a:custGeom>
            <a:avLst/>
            <a:gdLst/>
            <a:ahLst/>
            <a:cxnLst/>
            <a:rect l="l" t="t" r="r" b="b"/>
            <a:pathLst>
              <a:path w="2634474" h="613593">
                <a:moveTo>
                  <a:pt x="0" y="613593"/>
                </a:moveTo>
                <a:lnTo>
                  <a:pt x="1253364" y="613593"/>
                </a:lnTo>
                <a:lnTo>
                  <a:pt x="1253364" y="0"/>
                </a:lnTo>
                <a:lnTo>
                  <a:pt x="2634474" y="0"/>
                </a:lnTo>
              </a:path>
            </a:pathLst>
          </a:custGeom>
          <a:ln w="20941">
            <a:solidFill>
              <a:srgbClr val="5A719A"/>
            </a:solidFill>
          </a:ln>
        </p:spPr>
        <p:txBody>
          <a:bodyPr wrap="square" lIns="0" tIns="0" rIns="0" bIns="0" rtlCol="0">
            <a:spAutoFit/>
          </a:bodyPr>
          <a:lstStyle/>
          <a:p>
            <a:endParaRPr/>
          </a:p>
        </p:txBody>
      </p:sp>
      <p:sp>
        <p:nvSpPr>
          <p:cNvPr id="38" name="object 38"/>
          <p:cNvSpPr/>
          <p:nvPr/>
        </p:nvSpPr>
        <p:spPr>
          <a:xfrm>
            <a:off x="11546245" y="4276309"/>
            <a:ext cx="2634474" cy="614640"/>
          </a:xfrm>
          <a:custGeom>
            <a:avLst/>
            <a:gdLst/>
            <a:ahLst/>
            <a:cxnLst/>
            <a:rect l="l" t="t" r="r" b="b"/>
            <a:pathLst>
              <a:path w="2634474" h="614640">
                <a:moveTo>
                  <a:pt x="0" y="0"/>
                </a:moveTo>
                <a:lnTo>
                  <a:pt x="1252317" y="0"/>
                </a:lnTo>
                <a:lnTo>
                  <a:pt x="1252317" y="614640"/>
                </a:lnTo>
                <a:lnTo>
                  <a:pt x="2634474" y="614640"/>
                </a:lnTo>
              </a:path>
            </a:pathLst>
          </a:custGeom>
          <a:ln w="20941">
            <a:solidFill>
              <a:srgbClr val="5A719A"/>
            </a:solidFill>
          </a:ln>
        </p:spPr>
        <p:txBody>
          <a:bodyPr wrap="square" lIns="0" tIns="0" rIns="0" bIns="0" rtlCol="0">
            <a:spAutoFit/>
          </a:bodyPr>
          <a:lstStyle/>
          <a:p>
            <a:endParaRPr/>
          </a:p>
        </p:txBody>
      </p:sp>
      <p:sp>
        <p:nvSpPr>
          <p:cNvPr id="39" name="object 39"/>
          <p:cNvSpPr/>
          <p:nvPr/>
        </p:nvSpPr>
        <p:spPr>
          <a:xfrm>
            <a:off x="11546245" y="6929632"/>
            <a:ext cx="2634474" cy="613593"/>
          </a:xfrm>
          <a:custGeom>
            <a:avLst/>
            <a:gdLst/>
            <a:ahLst/>
            <a:cxnLst/>
            <a:rect l="l" t="t" r="r" b="b"/>
            <a:pathLst>
              <a:path w="2634474" h="613593">
                <a:moveTo>
                  <a:pt x="0" y="613593"/>
                </a:moveTo>
                <a:lnTo>
                  <a:pt x="1252317" y="613593"/>
                </a:lnTo>
                <a:lnTo>
                  <a:pt x="1252317" y="0"/>
                </a:lnTo>
                <a:lnTo>
                  <a:pt x="2634474" y="0"/>
                </a:lnTo>
              </a:path>
            </a:pathLst>
          </a:custGeom>
          <a:ln w="20941">
            <a:solidFill>
              <a:srgbClr val="5A719A"/>
            </a:solidFill>
          </a:ln>
        </p:spPr>
        <p:txBody>
          <a:bodyPr wrap="square" lIns="0" tIns="0" rIns="0" bIns="0" rtlCol="0">
            <a:spAutoFit/>
          </a:bodyPr>
          <a:lstStyle/>
          <a:p>
            <a:endParaRPr/>
          </a:p>
        </p:txBody>
      </p:sp>
      <p:sp>
        <p:nvSpPr>
          <p:cNvPr id="40" name="object 40"/>
          <p:cNvSpPr/>
          <p:nvPr/>
        </p:nvSpPr>
        <p:spPr>
          <a:xfrm>
            <a:off x="11546245" y="7543225"/>
            <a:ext cx="2634474" cy="614640"/>
          </a:xfrm>
          <a:custGeom>
            <a:avLst/>
            <a:gdLst/>
            <a:ahLst/>
            <a:cxnLst/>
            <a:rect l="l" t="t" r="r" b="b"/>
            <a:pathLst>
              <a:path w="2634474" h="614640">
                <a:moveTo>
                  <a:pt x="0" y="0"/>
                </a:moveTo>
                <a:lnTo>
                  <a:pt x="1252317" y="0"/>
                </a:lnTo>
                <a:lnTo>
                  <a:pt x="1252317" y="614640"/>
                </a:lnTo>
                <a:lnTo>
                  <a:pt x="2634474" y="614640"/>
                </a:lnTo>
              </a:path>
            </a:pathLst>
          </a:custGeom>
          <a:ln w="20941">
            <a:solidFill>
              <a:srgbClr val="5A719A"/>
            </a:solidFill>
          </a:ln>
        </p:spPr>
        <p:txBody>
          <a:bodyPr wrap="square" lIns="0" tIns="0" rIns="0" bIns="0" rtlCol="0">
            <a:spAutoFit/>
          </a:bodyPr>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04</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结束</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947419" cy="318135"/>
          </a:xfrm>
          <a:prstGeom prst="rect">
            <a:avLst/>
          </a:prstGeom>
        </p:spPr>
        <p:txBody>
          <a:bodyPr vert="horz" wrap="square" lIns="0" tIns="0" rIns="0" bIns="0" rtlCol="0">
            <a:spAutoFit/>
          </a:bodyPr>
          <a:lstStyle/>
          <a:p>
            <a:pPr marL="12700">
              <a:lnSpc>
                <a:spcPct val="100000"/>
              </a:lnSpc>
            </a:pPr>
            <a:r>
              <a:rPr sz="1950" spc="10" dirty="0">
                <a:solidFill>
                  <a:srgbClr val="D6D5D5"/>
                </a:solidFill>
                <a:latin typeface="Arial" panose="020B0604020202020204"/>
                <a:cs typeface="Arial" panose="020B0604020202020204"/>
              </a:rPr>
              <a:t>The</a:t>
            </a:r>
            <a:r>
              <a:rPr sz="1950" spc="5" dirty="0">
                <a:solidFill>
                  <a:srgbClr val="D6D5D5"/>
                </a:solidFill>
                <a:latin typeface="Arial" panose="020B0604020202020204"/>
                <a:cs typeface="Arial" panose="020B0604020202020204"/>
              </a:rPr>
              <a:t> end</a:t>
            </a:r>
            <a:endParaRPr sz="1950">
              <a:latin typeface="Arial" panose="020B0604020202020204"/>
              <a:cs typeface="Arial" panose="020B0604020202020204"/>
            </a:endParaRPr>
          </a:p>
        </p:txBody>
      </p:sp>
      <p:sp>
        <p:nvSpPr>
          <p:cNvPr id="4" name="object 4"/>
          <p:cNvSpPr/>
          <p:nvPr/>
        </p:nvSpPr>
        <p:spPr>
          <a:xfrm>
            <a:off x="9404250" y="5006478"/>
            <a:ext cx="1295602" cy="134027"/>
          </a:xfrm>
          <a:custGeom>
            <a:avLst/>
            <a:gdLst/>
            <a:ahLst/>
            <a:cxnLst/>
            <a:rect l="l" t="t" r="r" b="b"/>
            <a:pathLst>
              <a:path w="1295602" h="134027">
                <a:moveTo>
                  <a:pt x="0" y="0"/>
                </a:moveTo>
                <a:lnTo>
                  <a:pt x="1295602" y="0"/>
                </a:lnTo>
                <a:lnTo>
                  <a:pt x="1295602" y="134027"/>
                </a:lnTo>
                <a:lnTo>
                  <a:pt x="0" y="134027"/>
                </a:lnTo>
                <a:lnTo>
                  <a:pt x="0" y="0"/>
                </a:lnTo>
                <a:close/>
              </a:path>
            </a:pathLst>
          </a:custGeom>
          <a:solidFill>
            <a:srgbClr val="D0E8F9"/>
          </a:solidFill>
        </p:spPr>
        <p:txBody>
          <a:bodyPr wrap="square" lIns="0" tIns="0" rIns="0" bIns="0" rtlCol="0">
            <a:spAutoFit/>
          </a:bodyPr>
          <a:lstStyle/>
          <a:p>
            <a:endParaRPr/>
          </a:p>
        </p:txBody>
      </p:sp>
      <p:sp>
        <p:nvSpPr>
          <p:cNvPr id="5" name="object 5"/>
          <p:cNvSpPr/>
          <p:nvPr/>
        </p:nvSpPr>
        <p:spPr>
          <a:xfrm>
            <a:off x="9381913" y="5140800"/>
            <a:ext cx="1340273" cy="0"/>
          </a:xfrm>
          <a:custGeom>
            <a:avLst/>
            <a:gdLst/>
            <a:ahLst/>
            <a:cxnLst/>
            <a:rect l="l" t="t" r="r" b="b"/>
            <a:pathLst>
              <a:path w="1340273">
                <a:moveTo>
                  <a:pt x="0" y="0"/>
                </a:moveTo>
                <a:lnTo>
                  <a:pt x="1340273" y="0"/>
                </a:lnTo>
              </a:path>
            </a:pathLst>
          </a:custGeom>
          <a:ln w="45720">
            <a:solidFill>
              <a:srgbClr val="0096E6"/>
            </a:solidFill>
          </a:ln>
        </p:spPr>
        <p:txBody>
          <a:bodyPr wrap="square" lIns="0" tIns="0" rIns="0" bIns="0" rtlCol="0">
            <a:spAutoFit/>
          </a:bodyPr>
          <a:lstStyle/>
          <a:p>
            <a:endParaRPr/>
          </a:p>
        </p:txBody>
      </p:sp>
      <p:sp>
        <p:nvSpPr>
          <p:cNvPr id="6" name="object 6"/>
          <p:cNvSpPr/>
          <p:nvPr/>
        </p:nvSpPr>
        <p:spPr>
          <a:xfrm>
            <a:off x="9404251" y="5028406"/>
            <a:ext cx="0" cy="90170"/>
          </a:xfrm>
          <a:custGeom>
            <a:avLst/>
            <a:gdLst/>
            <a:ahLst/>
            <a:cxnLst/>
            <a:rect l="l" t="t" r="r" b="b"/>
            <a:pathLst>
              <a:path h="90170">
                <a:moveTo>
                  <a:pt x="0" y="0"/>
                </a:moveTo>
                <a:lnTo>
                  <a:pt x="0" y="90170"/>
                </a:lnTo>
              </a:path>
            </a:pathLst>
          </a:custGeom>
          <a:ln w="45947">
            <a:solidFill>
              <a:srgbClr val="0096E6"/>
            </a:solidFill>
          </a:ln>
        </p:spPr>
        <p:txBody>
          <a:bodyPr wrap="square" lIns="0" tIns="0" rIns="0" bIns="0" rtlCol="0">
            <a:spAutoFit/>
          </a:bodyPr>
          <a:lstStyle/>
          <a:p>
            <a:endParaRPr/>
          </a:p>
        </p:txBody>
      </p:sp>
      <p:sp>
        <p:nvSpPr>
          <p:cNvPr id="7" name="object 7"/>
          <p:cNvSpPr/>
          <p:nvPr/>
        </p:nvSpPr>
        <p:spPr>
          <a:xfrm>
            <a:off x="9381913" y="5006181"/>
            <a:ext cx="1340273" cy="0"/>
          </a:xfrm>
          <a:custGeom>
            <a:avLst/>
            <a:gdLst/>
            <a:ahLst/>
            <a:cxnLst/>
            <a:rect l="l" t="t" r="r" b="b"/>
            <a:pathLst>
              <a:path w="1340273">
                <a:moveTo>
                  <a:pt x="0" y="0"/>
                </a:moveTo>
                <a:lnTo>
                  <a:pt x="1340273" y="0"/>
                </a:lnTo>
              </a:path>
            </a:pathLst>
          </a:custGeom>
          <a:ln w="45719">
            <a:solidFill>
              <a:srgbClr val="0096E6"/>
            </a:solidFill>
          </a:ln>
        </p:spPr>
        <p:txBody>
          <a:bodyPr wrap="square" lIns="0" tIns="0" rIns="0" bIns="0" rtlCol="0">
            <a:spAutoFit/>
          </a:bodyPr>
          <a:lstStyle/>
          <a:p>
            <a:endParaRPr/>
          </a:p>
        </p:txBody>
      </p:sp>
      <p:sp>
        <p:nvSpPr>
          <p:cNvPr id="8" name="object 8"/>
          <p:cNvSpPr/>
          <p:nvPr/>
        </p:nvSpPr>
        <p:spPr>
          <a:xfrm>
            <a:off x="10699852" y="5028817"/>
            <a:ext cx="0" cy="89351"/>
          </a:xfrm>
          <a:custGeom>
            <a:avLst/>
            <a:gdLst/>
            <a:ahLst/>
            <a:cxnLst/>
            <a:rect l="l" t="t" r="r" b="b"/>
            <a:pathLst>
              <a:path h="89351">
                <a:moveTo>
                  <a:pt x="0" y="0"/>
                </a:moveTo>
                <a:lnTo>
                  <a:pt x="0" y="89351"/>
                </a:lnTo>
              </a:path>
            </a:pathLst>
          </a:custGeom>
          <a:ln w="45938">
            <a:solidFill>
              <a:srgbClr val="0096E6"/>
            </a:solidFill>
          </a:ln>
        </p:spPr>
        <p:txBody>
          <a:bodyPr wrap="square" lIns="0" tIns="0" rIns="0" bIns="0" rtlCol="0">
            <a:spAutoFit/>
          </a:bodyPr>
          <a:lstStyle/>
          <a:p>
            <a:endParaRPr/>
          </a:p>
        </p:txBody>
      </p:sp>
      <p:sp>
        <p:nvSpPr>
          <p:cNvPr id="9" name="object 9"/>
          <p:cNvSpPr/>
          <p:nvPr/>
        </p:nvSpPr>
        <p:spPr>
          <a:xfrm>
            <a:off x="9382908" y="6056362"/>
            <a:ext cx="1338281" cy="111688"/>
          </a:xfrm>
          <a:custGeom>
            <a:avLst/>
            <a:gdLst/>
            <a:ahLst/>
            <a:cxnLst/>
            <a:rect l="l" t="t" r="r" b="b"/>
            <a:pathLst>
              <a:path w="1338281" h="111688">
                <a:moveTo>
                  <a:pt x="1316933" y="0"/>
                </a:moveTo>
                <a:lnTo>
                  <a:pt x="9817" y="2966"/>
                </a:lnTo>
                <a:lnTo>
                  <a:pt x="2160" y="12636"/>
                </a:lnTo>
                <a:lnTo>
                  <a:pt x="0" y="29666"/>
                </a:lnTo>
                <a:lnTo>
                  <a:pt x="7633" y="40632"/>
                </a:lnTo>
                <a:lnTo>
                  <a:pt x="21341" y="44674"/>
                </a:lnTo>
                <a:lnTo>
                  <a:pt x="646804" y="44674"/>
                </a:lnTo>
                <a:lnTo>
                  <a:pt x="647800" y="96681"/>
                </a:lnTo>
                <a:lnTo>
                  <a:pt x="655433" y="107646"/>
                </a:lnTo>
                <a:lnTo>
                  <a:pt x="669141" y="111688"/>
                </a:lnTo>
                <a:lnTo>
                  <a:pt x="676471" y="110693"/>
                </a:lnTo>
                <a:lnTo>
                  <a:pt x="687436" y="103058"/>
                </a:lnTo>
                <a:lnTo>
                  <a:pt x="691477" y="89351"/>
                </a:lnTo>
                <a:lnTo>
                  <a:pt x="691477" y="44674"/>
                </a:lnTo>
                <a:lnTo>
                  <a:pt x="1328469" y="41704"/>
                </a:lnTo>
                <a:lnTo>
                  <a:pt x="1336123" y="32033"/>
                </a:lnTo>
                <a:lnTo>
                  <a:pt x="1338281" y="15002"/>
                </a:lnTo>
                <a:lnTo>
                  <a:pt x="1330646" y="4040"/>
                </a:lnTo>
                <a:lnTo>
                  <a:pt x="1316933" y="0"/>
                </a:lnTo>
                <a:close/>
              </a:path>
            </a:pathLst>
          </a:custGeom>
          <a:solidFill>
            <a:srgbClr val="0096E6"/>
          </a:solidFill>
        </p:spPr>
        <p:txBody>
          <a:bodyPr wrap="square" lIns="0" tIns="0" rIns="0" bIns="0" rtlCol="0">
            <a:spAutoFit/>
          </a:bodyPr>
          <a:lstStyle/>
          <a:p>
            <a:endParaRPr/>
          </a:p>
        </p:txBody>
      </p:sp>
      <p:sp>
        <p:nvSpPr>
          <p:cNvPr id="10" name="object 10"/>
          <p:cNvSpPr/>
          <p:nvPr/>
        </p:nvSpPr>
        <p:spPr>
          <a:xfrm>
            <a:off x="9986096" y="6168119"/>
            <a:ext cx="132966" cy="133629"/>
          </a:xfrm>
          <a:custGeom>
            <a:avLst/>
            <a:gdLst/>
            <a:ahLst/>
            <a:cxnLst/>
            <a:rect l="l" t="t" r="r" b="b"/>
            <a:pathLst>
              <a:path w="132966" h="133629">
                <a:moveTo>
                  <a:pt x="62777" y="0"/>
                </a:moveTo>
                <a:lnTo>
                  <a:pt x="26643" y="12883"/>
                </a:lnTo>
                <a:lnTo>
                  <a:pt x="4254" y="46477"/>
                </a:lnTo>
                <a:lnTo>
                  <a:pt x="0" y="79261"/>
                </a:lnTo>
                <a:lnTo>
                  <a:pt x="3705" y="92287"/>
                </a:lnTo>
                <a:lnTo>
                  <a:pt x="29210" y="122353"/>
                </a:lnTo>
                <a:lnTo>
                  <a:pt x="72904" y="133629"/>
                </a:lnTo>
                <a:lnTo>
                  <a:pt x="87098" y="130764"/>
                </a:lnTo>
                <a:lnTo>
                  <a:pt x="120193" y="107105"/>
                </a:lnTo>
                <a:lnTo>
                  <a:pt x="132966" y="66944"/>
                </a:lnTo>
                <a:lnTo>
                  <a:pt x="132357" y="57537"/>
                </a:lnTo>
                <a:lnTo>
                  <a:pt x="114999" y="20908"/>
                </a:lnTo>
                <a:lnTo>
                  <a:pt x="78266" y="1422"/>
                </a:lnTo>
                <a:lnTo>
                  <a:pt x="62777" y="0"/>
                </a:lnTo>
                <a:close/>
              </a:path>
            </a:pathLst>
          </a:custGeom>
          <a:solidFill>
            <a:srgbClr val="D0E8F9"/>
          </a:solidFill>
        </p:spPr>
        <p:txBody>
          <a:bodyPr wrap="square" lIns="0" tIns="0" rIns="0" bIns="0" rtlCol="0">
            <a:spAutoFit/>
          </a:bodyPr>
          <a:lstStyle/>
          <a:p>
            <a:endParaRPr/>
          </a:p>
        </p:txBody>
      </p:sp>
      <p:sp>
        <p:nvSpPr>
          <p:cNvPr id="11" name="object 11"/>
          <p:cNvSpPr/>
          <p:nvPr/>
        </p:nvSpPr>
        <p:spPr>
          <a:xfrm>
            <a:off x="9963771" y="6146369"/>
            <a:ext cx="177244" cy="178045"/>
          </a:xfrm>
          <a:custGeom>
            <a:avLst/>
            <a:gdLst/>
            <a:ahLst/>
            <a:cxnLst/>
            <a:rect l="l" t="t" r="r" b="b"/>
            <a:pathLst>
              <a:path w="177244" h="178045">
                <a:moveTo>
                  <a:pt x="77506" y="0"/>
                </a:moveTo>
                <a:lnTo>
                  <a:pt x="41126" y="13520"/>
                </a:lnTo>
                <a:lnTo>
                  <a:pt x="14150" y="42806"/>
                </a:lnTo>
                <a:lnTo>
                  <a:pt x="738" y="85610"/>
                </a:lnTo>
                <a:lnTo>
                  <a:pt x="0" y="102494"/>
                </a:lnTo>
                <a:lnTo>
                  <a:pt x="3324" y="116318"/>
                </a:lnTo>
                <a:lnTo>
                  <a:pt x="24929" y="151552"/>
                </a:lnTo>
                <a:lnTo>
                  <a:pt x="59980" y="173425"/>
                </a:lnTo>
                <a:lnTo>
                  <a:pt x="88278" y="178045"/>
                </a:lnTo>
                <a:lnTo>
                  <a:pt x="94447" y="177832"/>
                </a:lnTo>
                <a:lnTo>
                  <a:pt x="132816" y="165769"/>
                </a:lnTo>
                <a:lnTo>
                  <a:pt x="161591" y="137544"/>
                </a:lnTo>
                <a:lnTo>
                  <a:pt x="164587" y="131968"/>
                </a:lnTo>
                <a:lnTo>
                  <a:pt x="77387" y="131968"/>
                </a:lnTo>
                <a:lnTo>
                  <a:pt x="66509" y="127167"/>
                </a:lnTo>
                <a:lnTo>
                  <a:pt x="57391" y="119005"/>
                </a:lnTo>
                <a:lnTo>
                  <a:pt x="50553" y="107534"/>
                </a:lnTo>
                <a:lnTo>
                  <a:pt x="46516" y="92808"/>
                </a:lnTo>
                <a:lnTo>
                  <a:pt x="45800" y="74879"/>
                </a:lnTo>
                <a:lnTo>
                  <a:pt x="52128" y="62520"/>
                </a:lnTo>
                <a:lnTo>
                  <a:pt x="61825" y="52749"/>
                </a:lnTo>
                <a:lnTo>
                  <a:pt x="74129" y="46327"/>
                </a:lnTo>
                <a:lnTo>
                  <a:pt x="88278" y="44017"/>
                </a:lnTo>
                <a:lnTo>
                  <a:pt x="165073" y="44017"/>
                </a:lnTo>
                <a:lnTo>
                  <a:pt x="164514" y="42960"/>
                </a:lnTo>
                <a:lnTo>
                  <a:pt x="135810" y="14996"/>
                </a:lnTo>
                <a:lnTo>
                  <a:pt x="93918" y="878"/>
                </a:lnTo>
                <a:lnTo>
                  <a:pt x="77506" y="0"/>
                </a:lnTo>
                <a:close/>
              </a:path>
              <a:path w="177244" h="178045">
                <a:moveTo>
                  <a:pt x="165073" y="44017"/>
                </a:moveTo>
                <a:lnTo>
                  <a:pt x="88278" y="44017"/>
                </a:lnTo>
                <a:lnTo>
                  <a:pt x="95110" y="44550"/>
                </a:lnTo>
                <a:lnTo>
                  <a:pt x="107231" y="48452"/>
                </a:lnTo>
                <a:lnTo>
                  <a:pt x="117577" y="55931"/>
                </a:lnTo>
                <a:lnTo>
                  <a:pt x="125561" y="66739"/>
                </a:lnTo>
                <a:lnTo>
                  <a:pt x="130595" y="80625"/>
                </a:lnTo>
                <a:lnTo>
                  <a:pt x="132090" y="97342"/>
                </a:lnTo>
                <a:lnTo>
                  <a:pt x="127784" y="108915"/>
                </a:lnTo>
                <a:lnTo>
                  <a:pt x="120006" y="118721"/>
                </a:lnTo>
                <a:lnTo>
                  <a:pt x="108910" y="126203"/>
                </a:lnTo>
                <a:lnTo>
                  <a:pt x="94652" y="130804"/>
                </a:lnTo>
                <a:lnTo>
                  <a:pt x="77387" y="131968"/>
                </a:lnTo>
                <a:lnTo>
                  <a:pt x="164587" y="131968"/>
                </a:lnTo>
                <a:lnTo>
                  <a:pt x="168272" y="125110"/>
                </a:lnTo>
                <a:lnTo>
                  <a:pt x="173219" y="111365"/>
                </a:lnTo>
                <a:lnTo>
                  <a:pt x="176265" y="96431"/>
                </a:lnTo>
                <a:lnTo>
                  <a:pt x="177244" y="80429"/>
                </a:lnTo>
                <a:lnTo>
                  <a:pt x="174948" y="67151"/>
                </a:lnTo>
                <a:lnTo>
                  <a:pt x="170670" y="54608"/>
                </a:lnTo>
                <a:lnTo>
                  <a:pt x="165073" y="44017"/>
                </a:lnTo>
                <a:close/>
              </a:path>
            </a:pathLst>
          </a:custGeom>
          <a:solidFill>
            <a:srgbClr val="0096E6"/>
          </a:solidFill>
        </p:spPr>
        <p:txBody>
          <a:bodyPr wrap="square" lIns="0" tIns="0" rIns="0" bIns="0" rtlCol="0">
            <a:spAutoFit/>
          </a:bodyPr>
          <a:lstStyle/>
          <a:p>
            <a:endParaRPr/>
          </a:p>
        </p:txBody>
      </p:sp>
      <p:sp>
        <p:nvSpPr>
          <p:cNvPr id="12" name="object 12"/>
          <p:cNvSpPr/>
          <p:nvPr/>
        </p:nvSpPr>
        <p:spPr>
          <a:xfrm>
            <a:off x="9448927" y="5140505"/>
            <a:ext cx="1206245" cy="938192"/>
          </a:xfrm>
          <a:custGeom>
            <a:avLst/>
            <a:gdLst/>
            <a:ahLst/>
            <a:cxnLst/>
            <a:rect l="l" t="t" r="r" b="b"/>
            <a:pathLst>
              <a:path w="1206245" h="938192">
                <a:moveTo>
                  <a:pt x="0" y="0"/>
                </a:moveTo>
                <a:lnTo>
                  <a:pt x="1206245" y="0"/>
                </a:lnTo>
                <a:lnTo>
                  <a:pt x="1206245" y="938192"/>
                </a:lnTo>
                <a:lnTo>
                  <a:pt x="0" y="938192"/>
                </a:lnTo>
                <a:lnTo>
                  <a:pt x="0" y="0"/>
                </a:lnTo>
                <a:close/>
              </a:path>
            </a:pathLst>
          </a:custGeom>
          <a:solidFill>
            <a:srgbClr val="FFFFFF"/>
          </a:solidFill>
        </p:spPr>
        <p:txBody>
          <a:bodyPr wrap="square" lIns="0" tIns="0" rIns="0" bIns="0" rtlCol="0">
            <a:spAutoFit/>
          </a:bodyPr>
          <a:lstStyle/>
          <a:p>
            <a:endParaRPr/>
          </a:p>
        </p:txBody>
      </p:sp>
      <p:sp>
        <p:nvSpPr>
          <p:cNvPr id="13" name="object 13"/>
          <p:cNvSpPr/>
          <p:nvPr/>
        </p:nvSpPr>
        <p:spPr>
          <a:xfrm>
            <a:off x="9426590" y="6078696"/>
            <a:ext cx="1250917" cy="0"/>
          </a:xfrm>
          <a:custGeom>
            <a:avLst/>
            <a:gdLst/>
            <a:ahLst/>
            <a:cxnLst/>
            <a:rect l="l" t="t" r="r" b="b"/>
            <a:pathLst>
              <a:path w="1250917">
                <a:moveTo>
                  <a:pt x="0" y="0"/>
                </a:moveTo>
                <a:lnTo>
                  <a:pt x="1250917" y="0"/>
                </a:lnTo>
              </a:path>
            </a:pathLst>
          </a:custGeom>
          <a:ln w="46989">
            <a:solidFill>
              <a:srgbClr val="0096E6"/>
            </a:solidFill>
          </a:ln>
        </p:spPr>
        <p:txBody>
          <a:bodyPr wrap="square" lIns="0" tIns="0" rIns="0" bIns="0" rtlCol="0">
            <a:spAutoFit/>
          </a:bodyPr>
          <a:lstStyle/>
          <a:p>
            <a:endParaRPr/>
          </a:p>
        </p:txBody>
      </p:sp>
      <p:sp>
        <p:nvSpPr>
          <p:cNvPr id="14" name="object 14"/>
          <p:cNvSpPr/>
          <p:nvPr/>
        </p:nvSpPr>
        <p:spPr>
          <a:xfrm>
            <a:off x="9448927" y="5163026"/>
            <a:ext cx="0" cy="892810"/>
          </a:xfrm>
          <a:custGeom>
            <a:avLst/>
            <a:gdLst/>
            <a:ahLst/>
            <a:cxnLst/>
            <a:rect l="l" t="t" r="r" b="b"/>
            <a:pathLst>
              <a:path h="892810">
                <a:moveTo>
                  <a:pt x="0" y="0"/>
                </a:moveTo>
                <a:lnTo>
                  <a:pt x="0" y="892810"/>
                </a:lnTo>
              </a:path>
            </a:pathLst>
          </a:custGeom>
          <a:ln w="45942">
            <a:solidFill>
              <a:srgbClr val="0096E6"/>
            </a:solidFill>
          </a:ln>
        </p:spPr>
        <p:txBody>
          <a:bodyPr wrap="square" lIns="0" tIns="0" rIns="0" bIns="0" rtlCol="0">
            <a:spAutoFit/>
          </a:bodyPr>
          <a:lstStyle/>
          <a:p>
            <a:endParaRPr/>
          </a:p>
        </p:txBody>
      </p:sp>
      <p:sp>
        <p:nvSpPr>
          <p:cNvPr id="15" name="object 15"/>
          <p:cNvSpPr/>
          <p:nvPr/>
        </p:nvSpPr>
        <p:spPr>
          <a:xfrm>
            <a:off x="10655172" y="5162844"/>
            <a:ext cx="0" cy="893515"/>
          </a:xfrm>
          <a:custGeom>
            <a:avLst/>
            <a:gdLst/>
            <a:ahLst/>
            <a:cxnLst/>
            <a:rect l="l" t="t" r="r" b="b"/>
            <a:pathLst>
              <a:path h="893515">
                <a:moveTo>
                  <a:pt x="0" y="0"/>
                </a:moveTo>
                <a:lnTo>
                  <a:pt x="0" y="893515"/>
                </a:lnTo>
              </a:path>
            </a:pathLst>
          </a:custGeom>
          <a:ln w="45959">
            <a:solidFill>
              <a:srgbClr val="0096E6"/>
            </a:solidFill>
          </a:ln>
        </p:spPr>
        <p:txBody>
          <a:bodyPr wrap="square" lIns="0" tIns="0" rIns="0" bIns="0" rtlCol="0">
            <a:spAutoFit/>
          </a:bodyPr>
          <a:lstStyle/>
          <a:p>
            <a:endParaRPr/>
          </a:p>
        </p:txBody>
      </p:sp>
      <p:sp>
        <p:nvSpPr>
          <p:cNvPr id="16" name="object 16"/>
          <p:cNvSpPr/>
          <p:nvPr/>
        </p:nvSpPr>
        <p:spPr>
          <a:xfrm>
            <a:off x="9716981" y="5274533"/>
            <a:ext cx="670136" cy="670135"/>
          </a:xfrm>
          <a:custGeom>
            <a:avLst/>
            <a:gdLst/>
            <a:ahLst/>
            <a:cxnLst/>
            <a:rect l="l" t="t" r="r" b="b"/>
            <a:pathLst>
              <a:path w="670136" h="670135">
                <a:moveTo>
                  <a:pt x="335068" y="0"/>
                </a:moveTo>
                <a:lnTo>
                  <a:pt x="280632" y="4376"/>
                </a:lnTo>
                <a:lnTo>
                  <a:pt x="229024" y="17048"/>
                </a:lnTo>
                <a:lnTo>
                  <a:pt x="180928" y="37333"/>
                </a:lnTo>
                <a:lnTo>
                  <a:pt x="137028" y="64547"/>
                </a:lnTo>
                <a:lnTo>
                  <a:pt x="98006" y="98007"/>
                </a:lnTo>
                <a:lnTo>
                  <a:pt x="64546" y="137029"/>
                </a:lnTo>
                <a:lnTo>
                  <a:pt x="37332" y="180930"/>
                </a:lnTo>
                <a:lnTo>
                  <a:pt x="17047" y="229025"/>
                </a:lnTo>
                <a:lnTo>
                  <a:pt x="4375" y="280632"/>
                </a:lnTo>
                <a:lnTo>
                  <a:pt x="0" y="335067"/>
                </a:lnTo>
                <a:lnTo>
                  <a:pt x="1108" y="362595"/>
                </a:lnTo>
                <a:lnTo>
                  <a:pt x="9717" y="415702"/>
                </a:lnTo>
                <a:lnTo>
                  <a:pt x="26281" y="465639"/>
                </a:lnTo>
                <a:lnTo>
                  <a:pt x="50116" y="511723"/>
                </a:lnTo>
                <a:lnTo>
                  <a:pt x="80539" y="553270"/>
                </a:lnTo>
                <a:lnTo>
                  <a:pt x="116865" y="589596"/>
                </a:lnTo>
                <a:lnTo>
                  <a:pt x="158412" y="620018"/>
                </a:lnTo>
                <a:lnTo>
                  <a:pt x="204495" y="643853"/>
                </a:lnTo>
                <a:lnTo>
                  <a:pt x="254432" y="660417"/>
                </a:lnTo>
                <a:lnTo>
                  <a:pt x="307539" y="669027"/>
                </a:lnTo>
                <a:lnTo>
                  <a:pt x="335068" y="670135"/>
                </a:lnTo>
                <a:lnTo>
                  <a:pt x="362596" y="669027"/>
                </a:lnTo>
                <a:lnTo>
                  <a:pt x="415703" y="660417"/>
                </a:lnTo>
                <a:lnTo>
                  <a:pt x="465640" y="643853"/>
                </a:lnTo>
                <a:lnTo>
                  <a:pt x="511724" y="620018"/>
                </a:lnTo>
                <a:lnTo>
                  <a:pt x="553271" y="589596"/>
                </a:lnTo>
                <a:lnTo>
                  <a:pt x="589597" y="553270"/>
                </a:lnTo>
                <a:lnTo>
                  <a:pt x="620019" y="511723"/>
                </a:lnTo>
                <a:lnTo>
                  <a:pt x="643854" y="465639"/>
                </a:lnTo>
                <a:lnTo>
                  <a:pt x="660418" y="415702"/>
                </a:lnTo>
                <a:lnTo>
                  <a:pt x="669028" y="362595"/>
                </a:lnTo>
                <a:lnTo>
                  <a:pt x="670136" y="335067"/>
                </a:lnTo>
                <a:lnTo>
                  <a:pt x="669028" y="307538"/>
                </a:lnTo>
                <a:lnTo>
                  <a:pt x="660418" y="254432"/>
                </a:lnTo>
                <a:lnTo>
                  <a:pt x="643854" y="204495"/>
                </a:lnTo>
                <a:lnTo>
                  <a:pt x="620019" y="158411"/>
                </a:lnTo>
                <a:lnTo>
                  <a:pt x="589596" y="116865"/>
                </a:lnTo>
                <a:lnTo>
                  <a:pt x="553270" y="80538"/>
                </a:lnTo>
                <a:lnTo>
                  <a:pt x="511723" y="50116"/>
                </a:lnTo>
                <a:lnTo>
                  <a:pt x="465640" y="26281"/>
                </a:lnTo>
                <a:lnTo>
                  <a:pt x="415703" y="9717"/>
                </a:lnTo>
                <a:lnTo>
                  <a:pt x="362596" y="1108"/>
                </a:lnTo>
                <a:lnTo>
                  <a:pt x="335068" y="0"/>
                </a:lnTo>
                <a:close/>
              </a:path>
            </a:pathLst>
          </a:custGeom>
          <a:solidFill>
            <a:srgbClr val="D0E8F9"/>
          </a:solidFill>
        </p:spPr>
        <p:txBody>
          <a:bodyPr wrap="square" lIns="0" tIns="0" rIns="0" bIns="0" rtlCol="0">
            <a:spAutoFit/>
          </a:bodyPr>
          <a:lstStyle/>
          <a:p>
            <a:endParaRPr/>
          </a:p>
        </p:txBody>
      </p:sp>
      <p:sp>
        <p:nvSpPr>
          <p:cNvPr id="17" name="object 17"/>
          <p:cNvSpPr/>
          <p:nvPr/>
        </p:nvSpPr>
        <p:spPr>
          <a:xfrm>
            <a:off x="9694645" y="5252196"/>
            <a:ext cx="714809" cy="714813"/>
          </a:xfrm>
          <a:custGeom>
            <a:avLst/>
            <a:gdLst/>
            <a:ahLst/>
            <a:cxnLst/>
            <a:rect l="l" t="t" r="r" b="b"/>
            <a:pathLst>
              <a:path w="714809" h="714813">
                <a:moveTo>
                  <a:pt x="357404" y="0"/>
                </a:moveTo>
                <a:lnTo>
                  <a:pt x="299630" y="4699"/>
                </a:lnTo>
                <a:lnTo>
                  <a:pt x="244751" y="18299"/>
                </a:lnTo>
                <a:lnTo>
                  <a:pt x="193517" y="40047"/>
                </a:lnTo>
                <a:lnTo>
                  <a:pt x="146679" y="69194"/>
                </a:lnTo>
                <a:lnTo>
                  <a:pt x="104987" y="104989"/>
                </a:lnTo>
                <a:lnTo>
                  <a:pt x="69193" y="146680"/>
                </a:lnTo>
                <a:lnTo>
                  <a:pt x="40047" y="193519"/>
                </a:lnTo>
                <a:lnTo>
                  <a:pt x="18299" y="244753"/>
                </a:lnTo>
                <a:lnTo>
                  <a:pt x="4699" y="299633"/>
                </a:lnTo>
                <a:lnTo>
                  <a:pt x="0" y="357407"/>
                </a:lnTo>
                <a:lnTo>
                  <a:pt x="1190" y="386610"/>
                </a:lnTo>
                <a:lnTo>
                  <a:pt x="10434" y="443031"/>
                </a:lnTo>
                <a:lnTo>
                  <a:pt x="28201" y="496181"/>
                </a:lnTo>
                <a:lnTo>
                  <a:pt x="53742" y="545311"/>
                </a:lnTo>
                <a:lnTo>
                  <a:pt x="86306" y="589670"/>
                </a:lnTo>
                <a:lnTo>
                  <a:pt x="125143" y="628506"/>
                </a:lnTo>
                <a:lnTo>
                  <a:pt x="169501" y="661071"/>
                </a:lnTo>
                <a:lnTo>
                  <a:pt x="218631" y="686612"/>
                </a:lnTo>
                <a:lnTo>
                  <a:pt x="271782" y="704379"/>
                </a:lnTo>
                <a:lnTo>
                  <a:pt x="328202" y="713623"/>
                </a:lnTo>
                <a:lnTo>
                  <a:pt x="357404" y="714813"/>
                </a:lnTo>
                <a:lnTo>
                  <a:pt x="386606" y="713623"/>
                </a:lnTo>
                <a:lnTo>
                  <a:pt x="443027" y="704379"/>
                </a:lnTo>
                <a:lnTo>
                  <a:pt x="496178" y="686611"/>
                </a:lnTo>
                <a:lnTo>
                  <a:pt x="529409" y="670136"/>
                </a:lnTo>
                <a:lnTo>
                  <a:pt x="357404" y="670136"/>
                </a:lnTo>
                <a:lnTo>
                  <a:pt x="331852" y="669094"/>
                </a:lnTo>
                <a:lnTo>
                  <a:pt x="282483" y="661006"/>
                </a:lnTo>
                <a:lnTo>
                  <a:pt x="235976" y="645460"/>
                </a:lnTo>
                <a:lnTo>
                  <a:pt x="192986" y="623111"/>
                </a:lnTo>
                <a:lnTo>
                  <a:pt x="154172" y="594617"/>
                </a:lnTo>
                <a:lnTo>
                  <a:pt x="120190" y="560635"/>
                </a:lnTo>
                <a:lnTo>
                  <a:pt x="91696" y="521821"/>
                </a:lnTo>
                <a:lnTo>
                  <a:pt x="69348" y="478832"/>
                </a:lnTo>
                <a:lnTo>
                  <a:pt x="53802" y="432325"/>
                </a:lnTo>
                <a:lnTo>
                  <a:pt x="45714" y="382957"/>
                </a:lnTo>
                <a:lnTo>
                  <a:pt x="44673" y="357404"/>
                </a:lnTo>
                <a:lnTo>
                  <a:pt x="45715" y="331852"/>
                </a:lnTo>
                <a:lnTo>
                  <a:pt x="53803" y="282484"/>
                </a:lnTo>
                <a:lnTo>
                  <a:pt x="69350" y="235977"/>
                </a:lnTo>
                <a:lnTo>
                  <a:pt x="91699" y="192989"/>
                </a:lnTo>
                <a:lnTo>
                  <a:pt x="120193" y="154176"/>
                </a:lnTo>
                <a:lnTo>
                  <a:pt x="154175" y="120194"/>
                </a:lnTo>
                <a:lnTo>
                  <a:pt x="192989" y="91701"/>
                </a:lnTo>
                <a:lnTo>
                  <a:pt x="235977" y="69353"/>
                </a:lnTo>
                <a:lnTo>
                  <a:pt x="282484" y="53806"/>
                </a:lnTo>
                <a:lnTo>
                  <a:pt x="331853" y="45718"/>
                </a:lnTo>
                <a:lnTo>
                  <a:pt x="357404" y="44677"/>
                </a:lnTo>
                <a:lnTo>
                  <a:pt x="529411" y="44677"/>
                </a:lnTo>
                <a:lnTo>
                  <a:pt x="521292" y="40047"/>
                </a:lnTo>
                <a:lnTo>
                  <a:pt x="470058" y="18299"/>
                </a:lnTo>
                <a:lnTo>
                  <a:pt x="415179" y="4699"/>
                </a:lnTo>
                <a:lnTo>
                  <a:pt x="386606" y="1190"/>
                </a:lnTo>
                <a:lnTo>
                  <a:pt x="357404" y="0"/>
                </a:lnTo>
                <a:close/>
              </a:path>
              <a:path w="714809" h="714813">
                <a:moveTo>
                  <a:pt x="529411" y="44677"/>
                </a:moveTo>
                <a:lnTo>
                  <a:pt x="357404" y="44677"/>
                </a:lnTo>
                <a:lnTo>
                  <a:pt x="382957" y="45718"/>
                </a:lnTo>
                <a:lnTo>
                  <a:pt x="407958" y="48789"/>
                </a:lnTo>
                <a:lnTo>
                  <a:pt x="455978" y="60688"/>
                </a:lnTo>
                <a:lnTo>
                  <a:pt x="500808" y="79718"/>
                </a:lnTo>
                <a:lnTo>
                  <a:pt x="541792" y="105221"/>
                </a:lnTo>
                <a:lnTo>
                  <a:pt x="578272" y="136541"/>
                </a:lnTo>
                <a:lnTo>
                  <a:pt x="609592" y="173021"/>
                </a:lnTo>
                <a:lnTo>
                  <a:pt x="635095" y="214004"/>
                </a:lnTo>
                <a:lnTo>
                  <a:pt x="654125" y="258834"/>
                </a:lnTo>
                <a:lnTo>
                  <a:pt x="666024" y="306854"/>
                </a:lnTo>
                <a:lnTo>
                  <a:pt x="670136" y="357407"/>
                </a:lnTo>
                <a:lnTo>
                  <a:pt x="669094" y="382960"/>
                </a:lnTo>
                <a:lnTo>
                  <a:pt x="661005" y="432328"/>
                </a:lnTo>
                <a:lnTo>
                  <a:pt x="645458" y="478835"/>
                </a:lnTo>
                <a:lnTo>
                  <a:pt x="623109" y="521824"/>
                </a:lnTo>
                <a:lnTo>
                  <a:pt x="594615" y="560637"/>
                </a:lnTo>
                <a:lnTo>
                  <a:pt x="560633" y="594619"/>
                </a:lnTo>
                <a:lnTo>
                  <a:pt x="521819" y="623112"/>
                </a:lnTo>
                <a:lnTo>
                  <a:pt x="478831" y="645460"/>
                </a:lnTo>
                <a:lnTo>
                  <a:pt x="432324" y="661007"/>
                </a:lnTo>
                <a:lnTo>
                  <a:pt x="382956" y="669094"/>
                </a:lnTo>
                <a:lnTo>
                  <a:pt x="357404" y="670136"/>
                </a:lnTo>
                <a:lnTo>
                  <a:pt x="529409" y="670136"/>
                </a:lnTo>
                <a:lnTo>
                  <a:pt x="568130" y="645618"/>
                </a:lnTo>
                <a:lnTo>
                  <a:pt x="609821" y="609824"/>
                </a:lnTo>
                <a:lnTo>
                  <a:pt x="645615" y="568132"/>
                </a:lnTo>
                <a:lnTo>
                  <a:pt x="674762" y="521293"/>
                </a:lnTo>
                <a:lnTo>
                  <a:pt x="696510" y="470059"/>
                </a:lnTo>
                <a:lnTo>
                  <a:pt x="710109" y="415179"/>
                </a:lnTo>
                <a:lnTo>
                  <a:pt x="714809" y="357404"/>
                </a:lnTo>
                <a:lnTo>
                  <a:pt x="713619" y="328202"/>
                </a:lnTo>
                <a:lnTo>
                  <a:pt x="704375" y="271782"/>
                </a:lnTo>
                <a:lnTo>
                  <a:pt x="686608" y="218631"/>
                </a:lnTo>
                <a:lnTo>
                  <a:pt x="661066" y="169501"/>
                </a:lnTo>
                <a:lnTo>
                  <a:pt x="628502" y="125143"/>
                </a:lnTo>
                <a:lnTo>
                  <a:pt x="589666" y="86306"/>
                </a:lnTo>
                <a:lnTo>
                  <a:pt x="545307" y="53742"/>
                </a:lnTo>
                <a:lnTo>
                  <a:pt x="529411" y="44677"/>
                </a:lnTo>
                <a:close/>
              </a:path>
            </a:pathLst>
          </a:custGeom>
          <a:solidFill>
            <a:srgbClr val="0096E6"/>
          </a:solidFill>
        </p:spPr>
        <p:txBody>
          <a:bodyPr wrap="square" lIns="0" tIns="0" rIns="0" bIns="0" rtlCol="0">
            <a:spAutoFit/>
          </a:bodyPr>
          <a:lstStyle/>
          <a:p>
            <a:endParaRPr/>
          </a:p>
        </p:txBody>
      </p:sp>
      <p:sp>
        <p:nvSpPr>
          <p:cNvPr id="18" name="object 18"/>
          <p:cNvSpPr/>
          <p:nvPr/>
        </p:nvSpPr>
        <p:spPr>
          <a:xfrm>
            <a:off x="9962699" y="5453237"/>
            <a:ext cx="245715" cy="312730"/>
          </a:xfrm>
          <a:custGeom>
            <a:avLst/>
            <a:gdLst/>
            <a:ahLst/>
            <a:cxnLst/>
            <a:rect l="l" t="t" r="r" b="b"/>
            <a:pathLst>
              <a:path w="245715" h="312730">
                <a:moveTo>
                  <a:pt x="0" y="0"/>
                </a:moveTo>
                <a:lnTo>
                  <a:pt x="0" y="312730"/>
                </a:lnTo>
                <a:lnTo>
                  <a:pt x="245715" y="156363"/>
                </a:lnTo>
                <a:lnTo>
                  <a:pt x="0" y="0"/>
                </a:lnTo>
                <a:close/>
              </a:path>
            </a:pathLst>
          </a:custGeom>
          <a:solidFill>
            <a:srgbClr val="FFFFFF"/>
          </a:solidFill>
        </p:spPr>
        <p:txBody>
          <a:bodyPr wrap="square" lIns="0" tIns="0" rIns="0" bIns="0" rtlCol="0">
            <a:spAutoFit/>
          </a:bodyPr>
          <a:lstStyle/>
          <a:p>
            <a:endParaRPr/>
          </a:p>
        </p:txBody>
      </p:sp>
      <p:sp>
        <p:nvSpPr>
          <p:cNvPr id="19" name="object 19"/>
          <p:cNvSpPr/>
          <p:nvPr/>
        </p:nvSpPr>
        <p:spPr>
          <a:xfrm>
            <a:off x="9940359" y="5428665"/>
            <a:ext cx="290393" cy="359640"/>
          </a:xfrm>
          <a:custGeom>
            <a:avLst/>
            <a:gdLst/>
            <a:ahLst/>
            <a:cxnLst/>
            <a:rect l="l" t="t" r="r" b="b"/>
            <a:pathLst>
              <a:path w="290393" h="359640">
                <a:moveTo>
                  <a:pt x="26804" y="0"/>
                </a:moveTo>
                <a:lnTo>
                  <a:pt x="17870" y="0"/>
                </a:lnTo>
                <a:lnTo>
                  <a:pt x="4467" y="8935"/>
                </a:lnTo>
                <a:lnTo>
                  <a:pt x="0" y="15637"/>
                </a:lnTo>
                <a:lnTo>
                  <a:pt x="0" y="346237"/>
                </a:lnTo>
                <a:lnTo>
                  <a:pt x="4467" y="352938"/>
                </a:lnTo>
                <a:lnTo>
                  <a:pt x="11169" y="357406"/>
                </a:lnTo>
                <a:lnTo>
                  <a:pt x="15637" y="359640"/>
                </a:lnTo>
                <a:lnTo>
                  <a:pt x="26804" y="359640"/>
                </a:lnTo>
                <a:lnTo>
                  <a:pt x="31273" y="357406"/>
                </a:lnTo>
                <a:lnTo>
                  <a:pt x="33505" y="352938"/>
                </a:lnTo>
                <a:lnTo>
                  <a:pt x="121262" y="297094"/>
                </a:lnTo>
                <a:lnTo>
                  <a:pt x="44676" y="297094"/>
                </a:lnTo>
                <a:lnTo>
                  <a:pt x="44676" y="64780"/>
                </a:lnTo>
                <a:lnTo>
                  <a:pt x="128283" y="64780"/>
                </a:lnTo>
                <a:lnTo>
                  <a:pt x="33505" y="4467"/>
                </a:lnTo>
                <a:lnTo>
                  <a:pt x="26804" y="0"/>
                </a:lnTo>
                <a:close/>
              </a:path>
              <a:path w="290393" h="359640">
                <a:moveTo>
                  <a:pt x="128283" y="64780"/>
                </a:moveTo>
                <a:lnTo>
                  <a:pt x="44676" y="64780"/>
                </a:lnTo>
                <a:lnTo>
                  <a:pt x="225613" y="180938"/>
                </a:lnTo>
                <a:lnTo>
                  <a:pt x="44676" y="297094"/>
                </a:lnTo>
                <a:lnTo>
                  <a:pt x="121262" y="297094"/>
                </a:lnTo>
                <a:lnTo>
                  <a:pt x="279223" y="196575"/>
                </a:lnTo>
                <a:lnTo>
                  <a:pt x="285925" y="194338"/>
                </a:lnTo>
                <a:lnTo>
                  <a:pt x="290393" y="185404"/>
                </a:lnTo>
                <a:lnTo>
                  <a:pt x="290393" y="172002"/>
                </a:lnTo>
                <a:lnTo>
                  <a:pt x="285925" y="165300"/>
                </a:lnTo>
                <a:lnTo>
                  <a:pt x="279223" y="160832"/>
                </a:lnTo>
                <a:lnTo>
                  <a:pt x="128283" y="64780"/>
                </a:lnTo>
                <a:close/>
              </a:path>
            </a:pathLst>
          </a:custGeom>
          <a:solidFill>
            <a:srgbClr val="0096E6"/>
          </a:solidFill>
        </p:spPr>
        <p:txBody>
          <a:bodyPr wrap="square" lIns="0" tIns="0" rIns="0" bIns="0" rtlCol="0">
            <a:spAutoFit/>
          </a:bodyPr>
          <a:lstStyle/>
          <a:p>
            <a:endParaRPr/>
          </a:p>
        </p:txBody>
      </p:sp>
      <p:sp>
        <p:nvSpPr>
          <p:cNvPr id="20" name="object 20"/>
          <p:cNvSpPr txBox="1"/>
          <p:nvPr/>
        </p:nvSpPr>
        <p:spPr>
          <a:xfrm>
            <a:off x="8531542" y="7157537"/>
            <a:ext cx="3041015" cy="718820"/>
          </a:xfrm>
          <a:prstGeom prst="rect">
            <a:avLst/>
          </a:prstGeom>
        </p:spPr>
        <p:txBody>
          <a:bodyPr vert="horz" wrap="square" lIns="0" tIns="0" rIns="0" bIns="0" rtlCol="0">
            <a:spAutoFit/>
          </a:bodyPr>
          <a:lstStyle/>
          <a:p>
            <a:pPr marL="12700" marR="6350" indent="1005205">
              <a:lnSpc>
                <a:spcPts val="5610"/>
              </a:lnSpc>
            </a:pPr>
            <a:r>
              <a:rPr sz="2600" b="1" spc="20" dirty="0">
                <a:solidFill>
                  <a:srgbClr val="55719E"/>
                </a:solidFill>
                <a:latin typeface="Microsoft JhengHei UI" panose="020B0604030504040204" charset="-120"/>
                <a:cs typeface="Microsoft JhengHei UI" panose="020B0604030504040204" charset="-120"/>
              </a:rPr>
              <a:t>谢谢！</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61673" y="4628292"/>
            <a:ext cx="1795981" cy="1417626"/>
          </a:xfrm>
          <a:custGeom>
            <a:avLst/>
            <a:gdLst/>
            <a:ahLst/>
            <a:cxnLst/>
            <a:rect l="l" t="t" r="r" b="b"/>
            <a:pathLst>
              <a:path w="1795981" h="1417626">
                <a:moveTo>
                  <a:pt x="899755" y="0"/>
                </a:moveTo>
                <a:lnTo>
                  <a:pt x="0" y="600884"/>
                </a:lnTo>
                <a:lnTo>
                  <a:pt x="0" y="805017"/>
                </a:lnTo>
                <a:lnTo>
                  <a:pt x="899755" y="1417626"/>
                </a:lnTo>
                <a:lnTo>
                  <a:pt x="992514" y="1355633"/>
                </a:lnTo>
                <a:lnTo>
                  <a:pt x="899755" y="1355633"/>
                </a:lnTo>
                <a:lnTo>
                  <a:pt x="588275" y="1146683"/>
                </a:lnTo>
                <a:lnTo>
                  <a:pt x="705737" y="1065254"/>
                </a:lnTo>
                <a:lnTo>
                  <a:pt x="349758" y="818510"/>
                </a:lnTo>
                <a:lnTo>
                  <a:pt x="349757" y="587396"/>
                </a:lnTo>
                <a:lnTo>
                  <a:pt x="704664" y="349321"/>
                </a:lnTo>
                <a:lnTo>
                  <a:pt x="587900" y="270999"/>
                </a:lnTo>
                <a:lnTo>
                  <a:pt x="899380" y="62370"/>
                </a:lnTo>
                <a:lnTo>
                  <a:pt x="992782" y="62370"/>
                </a:lnTo>
                <a:lnTo>
                  <a:pt x="899755" y="0"/>
                </a:lnTo>
                <a:close/>
              </a:path>
              <a:path w="1795981" h="1417626">
                <a:moveTo>
                  <a:pt x="1302359" y="269930"/>
                </a:moveTo>
                <a:lnTo>
                  <a:pt x="1208770" y="269930"/>
                </a:lnTo>
                <a:lnTo>
                  <a:pt x="1108786" y="337169"/>
                </a:lnTo>
                <a:lnTo>
                  <a:pt x="1482723" y="587717"/>
                </a:lnTo>
                <a:lnTo>
                  <a:pt x="1482723" y="818510"/>
                </a:lnTo>
                <a:lnTo>
                  <a:pt x="1108786" y="1078049"/>
                </a:lnTo>
                <a:lnTo>
                  <a:pt x="1209466" y="1148076"/>
                </a:lnTo>
                <a:lnTo>
                  <a:pt x="899755" y="1355633"/>
                </a:lnTo>
                <a:lnTo>
                  <a:pt x="1209466" y="1148076"/>
                </a:lnTo>
                <a:lnTo>
                  <a:pt x="1301334" y="1148076"/>
                </a:lnTo>
                <a:lnTo>
                  <a:pt x="1795904" y="805017"/>
                </a:lnTo>
                <a:lnTo>
                  <a:pt x="1795981" y="600884"/>
                </a:lnTo>
                <a:lnTo>
                  <a:pt x="1302359" y="269930"/>
                </a:lnTo>
                <a:close/>
              </a:path>
              <a:path w="1795981" h="1417626">
                <a:moveTo>
                  <a:pt x="1301334" y="1148076"/>
                </a:moveTo>
                <a:lnTo>
                  <a:pt x="1209466" y="1148076"/>
                </a:lnTo>
                <a:lnTo>
                  <a:pt x="899755" y="1355633"/>
                </a:lnTo>
                <a:lnTo>
                  <a:pt x="992514" y="1355633"/>
                </a:lnTo>
                <a:lnTo>
                  <a:pt x="1255410" y="1179930"/>
                </a:lnTo>
                <a:lnTo>
                  <a:pt x="1301334" y="1148076"/>
                </a:lnTo>
                <a:close/>
              </a:path>
              <a:path w="1795981" h="1417626">
                <a:moveTo>
                  <a:pt x="992782" y="62370"/>
                </a:moveTo>
                <a:lnTo>
                  <a:pt x="899380" y="62370"/>
                </a:lnTo>
                <a:lnTo>
                  <a:pt x="1208770" y="269930"/>
                </a:lnTo>
                <a:lnTo>
                  <a:pt x="1108786" y="337169"/>
                </a:lnTo>
                <a:lnTo>
                  <a:pt x="1208770" y="269930"/>
                </a:lnTo>
                <a:lnTo>
                  <a:pt x="1302359" y="269930"/>
                </a:lnTo>
                <a:lnTo>
                  <a:pt x="992782" y="62370"/>
                </a:lnTo>
                <a:close/>
              </a:path>
            </a:pathLst>
          </a:custGeom>
          <a:solidFill>
            <a:srgbClr val="A6E1FF"/>
          </a:solidFill>
        </p:spPr>
        <p:txBody>
          <a:bodyPr wrap="square" lIns="0" tIns="0" rIns="0" bIns="0" rtlCol="0">
            <a:spAutoFit/>
          </a:bodyPr>
          <a:lstStyle/>
          <a:p>
            <a:endParaRPr/>
          </a:p>
        </p:txBody>
      </p:sp>
      <p:sp>
        <p:nvSpPr>
          <p:cNvPr id="3" name="object 3"/>
          <p:cNvSpPr/>
          <p:nvPr/>
        </p:nvSpPr>
        <p:spPr>
          <a:xfrm>
            <a:off x="7161428" y="4628292"/>
            <a:ext cx="93026" cy="62370"/>
          </a:xfrm>
          <a:custGeom>
            <a:avLst/>
            <a:gdLst/>
            <a:ahLst/>
            <a:cxnLst/>
            <a:rect l="l" t="t" r="r" b="b"/>
            <a:pathLst>
              <a:path w="93026" h="62370">
                <a:moveTo>
                  <a:pt x="93026" y="62370"/>
                </a:moveTo>
                <a:lnTo>
                  <a:pt x="0" y="0"/>
                </a:lnTo>
              </a:path>
            </a:pathLst>
          </a:custGeom>
          <a:ln w="38504">
            <a:solidFill>
              <a:srgbClr val="3E596D"/>
            </a:solidFill>
          </a:ln>
        </p:spPr>
        <p:txBody>
          <a:bodyPr wrap="square" lIns="0" tIns="0" rIns="0" bIns="0" rtlCol="0">
            <a:spAutoFit/>
          </a:bodyPr>
          <a:lstStyle/>
          <a:p>
            <a:endParaRPr/>
          </a:p>
        </p:txBody>
      </p:sp>
      <p:sp>
        <p:nvSpPr>
          <p:cNvPr id="4" name="object 4"/>
          <p:cNvSpPr/>
          <p:nvPr/>
        </p:nvSpPr>
        <p:spPr>
          <a:xfrm>
            <a:off x="6261673" y="4908802"/>
            <a:ext cx="479723" cy="524507"/>
          </a:xfrm>
          <a:custGeom>
            <a:avLst/>
            <a:gdLst/>
            <a:ahLst/>
            <a:cxnLst/>
            <a:rect l="l" t="t" r="r" b="b"/>
            <a:pathLst>
              <a:path w="479723" h="524507">
                <a:moveTo>
                  <a:pt x="274000" y="137388"/>
                </a:moveTo>
                <a:lnTo>
                  <a:pt x="0" y="320374"/>
                </a:lnTo>
                <a:lnTo>
                  <a:pt x="0" y="524507"/>
                </a:lnTo>
              </a:path>
            </a:pathLst>
          </a:custGeom>
          <a:ln w="38523">
            <a:solidFill>
              <a:srgbClr val="3E596D"/>
            </a:solidFill>
          </a:ln>
        </p:spPr>
        <p:txBody>
          <a:bodyPr wrap="square" lIns="0" tIns="0" rIns="0" bIns="0" rtlCol="0">
            <a:spAutoFit/>
          </a:bodyPr>
          <a:lstStyle/>
          <a:p>
            <a:endParaRPr/>
          </a:p>
        </p:txBody>
      </p:sp>
      <p:sp>
        <p:nvSpPr>
          <p:cNvPr id="5" name="object 5"/>
          <p:cNvSpPr/>
          <p:nvPr/>
        </p:nvSpPr>
        <p:spPr>
          <a:xfrm>
            <a:off x="6849947" y="5730940"/>
            <a:ext cx="311480" cy="252985"/>
          </a:xfrm>
          <a:custGeom>
            <a:avLst/>
            <a:gdLst/>
            <a:ahLst/>
            <a:cxnLst/>
            <a:rect l="l" t="t" r="r" b="b"/>
            <a:pathLst>
              <a:path w="311480" h="252985">
                <a:moveTo>
                  <a:pt x="311480" y="252985"/>
                </a:moveTo>
                <a:lnTo>
                  <a:pt x="0" y="44035"/>
                </a:lnTo>
                <a:lnTo>
                  <a:pt x="63523" y="0"/>
                </a:lnTo>
              </a:path>
            </a:pathLst>
          </a:custGeom>
          <a:ln w="38509">
            <a:solidFill>
              <a:srgbClr val="3E596D"/>
            </a:solidFill>
          </a:ln>
        </p:spPr>
        <p:txBody>
          <a:bodyPr wrap="square" lIns="0" tIns="0" rIns="0" bIns="0" rtlCol="0">
            <a:spAutoFit/>
          </a:bodyPr>
          <a:lstStyle/>
          <a:p>
            <a:endParaRPr/>
          </a:p>
        </p:txBody>
      </p:sp>
      <p:sp>
        <p:nvSpPr>
          <p:cNvPr id="6" name="object 6"/>
          <p:cNvSpPr/>
          <p:nvPr/>
        </p:nvSpPr>
        <p:spPr>
          <a:xfrm>
            <a:off x="6637044" y="5464556"/>
            <a:ext cx="330365" cy="228991"/>
          </a:xfrm>
          <a:custGeom>
            <a:avLst/>
            <a:gdLst/>
            <a:ahLst/>
            <a:cxnLst/>
            <a:rect l="l" t="t" r="r" b="b"/>
            <a:pathLst>
              <a:path w="330365" h="228991">
                <a:moveTo>
                  <a:pt x="330365" y="228991"/>
                </a:moveTo>
                <a:lnTo>
                  <a:pt x="20902" y="14488"/>
                </a:lnTo>
              </a:path>
            </a:pathLst>
          </a:custGeom>
          <a:ln w="38505">
            <a:solidFill>
              <a:srgbClr val="3E596D"/>
            </a:solidFill>
          </a:ln>
        </p:spPr>
        <p:txBody>
          <a:bodyPr wrap="square" lIns="0" tIns="0" rIns="0" bIns="0" rtlCol="0">
            <a:spAutoFit/>
          </a:bodyPr>
          <a:lstStyle/>
          <a:p>
            <a:endParaRPr/>
          </a:p>
        </p:txBody>
      </p:sp>
      <p:sp>
        <p:nvSpPr>
          <p:cNvPr id="7" name="object 7"/>
          <p:cNvSpPr/>
          <p:nvPr/>
        </p:nvSpPr>
        <p:spPr>
          <a:xfrm>
            <a:off x="6611430" y="4977613"/>
            <a:ext cx="354906" cy="469189"/>
          </a:xfrm>
          <a:custGeom>
            <a:avLst/>
            <a:gdLst/>
            <a:ahLst/>
            <a:cxnLst/>
            <a:rect l="l" t="t" r="r" b="b"/>
            <a:pathLst>
              <a:path w="354906" h="469189">
                <a:moveTo>
                  <a:pt x="0" y="469189"/>
                </a:moveTo>
                <a:lnTo>
                  <a:pt x="0" y="238075"/>
                </a:lnTo>
                <a:lnTo>
                  <a:pt x="354906" y="0"/>
                </a:lnTo>
              </a:path>
            </a:pathLst>
          </a:custGeom>
          <a:ln w="38522">
            <a:solidFill>
              <a:srgbClr val="3E596D"/>
            </a:solidFill>
          </a:ln>
        </p:spPr>
        <p:txBody>
          <a:bodyPr wrap="square" lIns="0" tIns="0" rIns="0" bIns="0" rtlCol="0">
            <a:spAutoFit/>
          </a:bodyPr>
          <a:lstStyle/>
          <a:p>
            <a:endParaRPr/>
          </a:p>
        </p:txBody>
      </p:sp>
      <p:sp>
        <p:nvSpPr>
          <p:cNvPr id="8" name="object 8"/>
          <p:cNvSpPr/>
          <p:nvPr/>
        </p:nvSpPr>
        <p:spPr>
          <a:xfrm>
            <a:off x="6849573" y="4899291"/>
            <a:ext cx="113708" cy="76272"/>
          </a:xfrm>
          <a:custGeom>
            <a:avLst/>
            <a:gdLst/>
            <a:ahLst/>
            <a:cxnLst/>
            <a:rect l="l" t="t" r="r" b="b"/>
            <a:pathLst>
              <a:path w="113708" h="76272">
                <a:moveTo>
                  <a:pt x="104438" y="70054"/>
                </a:moveTo>
                <a:lnTo>
                  <a:pt x="0" y="0"/>
                </a:lnTo>
                <a:lnTo>
                  <a:pt x="0" y="0"/>
                </a:lnTo>
              </a:path>
            </a:pathLst>
          </a:custGeom>
          <a:ln w="38504">
            <a:solidFill>
              <a:srgbClr val="3E596D"/>
            </a:solidFill>
          </a:ln>
        </p:spPr>
        <p:txBody>
          <a:bodyPr wrap="square" lIns="0" tIns="0" rIns="0" bIns="0" rtlCol="0">
            <a:spAutoFit/>
          </a:bodyPr>
          <a:lstStyle/>
          <a:p>
            <a:endParaRPr/>
          </a:p>
        </p:txBody>
      </p:sp>
      <p:sp>
        <p:nvSpPr>
          <p:cNvPr id="9" name="object 9"/>
          <p:cNvSpPr/>
          <p:nvPr/>
        </p:nvSpPr>
        <p:spPr>
          <a:xfrm>
            <a:off x="6904068" y="4690663"/>
            <a:ext cx="256985" cy="172127"/>
          </a:xfrm>
          <a:custGeom>
            <a:avLst/>
            <a:gdLst/>
            <a:ahLst/>
            <a:cxnLst/>
            <a:rect l="l" t="t" r="r" b="b"/>
            <a:pathLst>
              <a:path w="256985" h="172127">
                <a:moveTo>
                  <a:pt x="0" y="172127"/>
                </a:moveTo>
                <a:lnTo>
                  <a:pt x="256985" y="0"/>
                </a:lnTo>
                <a:lnTo>
                  <a:pt x="256985" y="0"/>
                </a:lnTo>
              </a:path>
            </a:pathLst>
          </a:custGeom>
          <a:ln w="38504">
            <a:solidFill>
              <a:srgbClr val="3E596D"/>
            </a:solidFill>
          </a:ln>
        </p:spPr>
        <p:txBody>
          <a:bodyPr wrap="square" lIns="0" tIns="0" rIns="0" bIns="0" rtlCol="0">
            <a:spAutoFit/>
          </a:bodyPr>
          <a:lstStyle/>
          <a:p>
            <a:endParaRPr/>
          </a:p>
        </p:txBody>
      </p:sp>
      <p:sp>
        <p:nvSpPr>
          <p:cNvPr id="10" name="object 10"/>
          <p:cNvSpPr/>
          <p:nvPr/>
        </p:nvSpPr>
        <p:spPr>
          <a:xfrm>
            <a:off x="7254455" y="4690663"/>
            <a:ext cx="803199" cy="538513"/>
          </a:xfrm>
          <a:custGeom>
            <a:avLst/>
            <a:gdLst/>
            <a:ahLst/>
            <a:cxnLst/>
            <a:rect l="l" t="t" r="r" b="b"/>
            <a:pathLst>
              <a:path w="803199" h="538513">
                <a:moveTo>
                  <a:pt x="0" y="0"/>
                </a:moveTo>
                <a:lnTo>
                  <a:pt x="0" y="0"/>
                </a:lnTo>
              </a:path>
              <a:path w="803199" h="538513">
                <a:moveTo>
                  <a:pt x="803199" y="538513"/>
                </a:moveTo>
                <a:lnTo>
                  <a:pt x="0" y="0"/>
                </a:lnTo>
              </a:path>
            </a:pathLst>
          </a:custGeom>
          <a:ln w="38514">
            <a:solidFill>
              <a:srgbClr val="3E596D"/>
            </a:solidFill>
          </a:ln>
        </p:spPr>
        <p:txBody>
          <a:bodyPr wrap="square" lIns="0" tIns="0" rIns="0" bIns="0" rtlCol="0">
            <a:spAutoFit/>
          </a:bodyPr>
          <a:lstStyle/>
          <a:p>
            <a:endParaRPr/>
          </a:p>
        </p:txBody>
      </p:sp>
      <p:sp>
        <p:nvSpPr>
          <p:cNvPr id="11" name="object 11"/>
          <p:cNvSpPr/>
          <p:nvPr/>
        </p:nvSpPr>
        <p:spPr>
          <a:xfrm>
            <a:off x="7442454" y="4879445"/>
            <a:ext cx="27989" cy="18777"/>
          </a:xfrm>
          <a:custGeom>
            <a:avLst/>
            <a:gdLst/>
            <a:ahLst/>
            <a:cxnLst/>
            <a:rect l="l" t="t" r="r" b="b"/>
            <a:pathLst>
              <a:path w="27989" h="18777">
                <a:moveTo>
                  <a:pt x="0" y="0"/>
                </a:moveTo>
                <a:lnTo>
                  <a:pt x="27989" y="18777"/>
                </a:lnTo>
                <a:lnTo>
                  <a:pt x="27989" y="18777"/>
                </a:lnTo>
              </a:path>
            </a:pathLst>
          </a:custGeom>
          <a:ln w="38504">
            <a:solidFill>
              <a:srgbClr val="3E596D"/>
            </a:solidFill>
          </a:ln>
        </p:spPr>
        <p:txBody>
          <a:bodyPr wrap="square" lIns="0" tIns="0" rIns="0" bIns="0" rtlCol="0">
            <a:spAutoFit/>
          </a:bodyPr>
          <a:lstStyle/>
          <a:p>
            <a:endParaRPr/>
          </a:p>
        </p:txBody>
      </p:sp>
      <p:sp>
        <p:nvSpPr>
          <p:cNvPr id="12" name="object 12"/>
          <p:cNvSpPr/>
          <p:nvPr/>
        </p:nvSpPr>
        <p:spPr>
          <a:xfrm>
            <a:off x="7370459" y="4923108"/>
            <a:ext cx="62978" cy="42353"/>
          </a:xfrm>
          <a:custGeom>
            <a:avLst/>
            <a:gdLst/>
            <a:ahLst/>
            <a:cxnLst/>
            <a:rect l="l" t="t" r="r" b="b"/>
            <a:pathLst>
              <a:path w="62978" h="42353">
                <a:moveTo>
                  <a:pt x="46072" y="11369"/>
                </a:moveTo>
                <a:lnTo>
                  <a:pt x="0" y="42354"/>
                </a:lnTo>
              </a:path>
            </a:pathLst>
          </a:custGeom>
          <a:ln w="38504">
            <a:solidFill>
              <a:srgbClr val="3E596D"/>
            </a:solidFill>
          </a:ln>
        </p:spPr>
        <p:txBody>
          <a:bodyPr wrap="square" lIns="0" tIns="0" rIns="0" bIns="0" rtlCol="0">
            <a:spAutoFit/>
          </a:bodyPr>
          <a:lstStyle/>
          <a:p>
            <a:endParaRPr/>
          </a:p>
        </p:txBody>
      </p:sp>
      <p:sp>
        <p:nvSpPr>
          <p:cNvPr id="13" name="object 13"/>
          <p:cNvSpPr/>
          <p:nvPr/>
        </p:nvSpPr>
        <p:spPr>
          <a:xfrm>
            <a:off x="7744396" y="5216009"/>
            <a:ext cx="0" cy="230792"/>
          </a:xfrm>
          <a:custGeom>
            <a:avLst/>
            <a:gdLst/>
            <a:ahLst/>
            <a:cxnLst/>
            <a:rect l="l" t="t" r="r" b="b"/>
            <a:pathLst>
              <a:path h="230792">
                <a:moveTo>
                  <a:pt x="0" y="0"/>
                </a:moveTo>
                <a:lnTo>
                  <a:pt x="0" y="230792"/>
                </a:lnTo>
              </a:path>
            </a:pathLst>
          </a:custGeom>
          <a:ln w="38541">
            <a:solidFill>
              <a:srgbClr val="3E596D"/>
            </a:solidFill>
          </a:ln>
        </p:spPr>
        <p:txBody>
          <a:bodyPr wrap="square" lIns="0" tIns="0" rIns="0" bIns="0" rtlCol="0">
            <a:spAutoFit/>
          </a:bodyPr>
          <a:lstStyle/>
          <a:p>
            <a:endParaRPr/>
          </a:p>
        </p:txBody>
      </p:sp>
      <p:sp>
        <p:nvSpPr>
          <p:cNvPr id="14" name="object 14"/>
          <p:cNvSpPr/>
          <p:nvPr/>
        </p:nvSpPr>
        <p:spPr>
          <a:xfrm>
            <a:off x="6664026" y="4898915"/>
            <a:ext cx="1028794" cy="522241"/>
          </a:xfrm>
          <a:custGeom>
            <a:avLst/>
            <a:gdLst/>
            <a:ahLst/>
            <a:cxnLst/>
            <a:rect l="l" t="t" r="r" b="b"/>
            <a:pathLst>
              <a:path w="1028794" h="522241">
                <a:moveTo>
                  <a:pt x="514237" y="0"/>
                </a:moveTo>
                <a:lnTo>
                  <a:pt x="0" y="345146"/>
                </a:lnTo>
                <a:lnTo>
                  <a:pt x="1028794" y="522241"/>
                </a:lnTo>
                <a:lnTo>
                  <a:pt x="1028794" y="345146"/>
                </a:lnTo>
                <a:lnTo>
                  <a:pt x="514237" y="0"/>
                </a:lnTo>
                <a:close/>
              </a:path>
            </a:pathLst>
          </a:custGeom>
          <a:solidFill>
            <a:srgbClr val="A6E1FF"/>
          </a:solidFill>
        </p:spPr>
        <p:txBody>
          <a:bodyPr wrap="square" lIns="0" tIns="0" rIns="0" bIns="0" rtlCol="0">
            <a:spAutoFit/>
          </a:bodyPr>
          <a:lstStyle/>
          <a:p>
            <a:endParaRPr/>
          </a:p>
        </p:txBody>
      </p:sp>
      <p:sp>
        <p:nvSpPr>
          <p:cNvPr id="15" name="object 15"/>
          <p:cNvSpPr/>
          <p:nvPr/>
        </p:nvSpPr>
        <p:spPr>
          <a:xfrm>
            <a:off x="6664026" y="5244062"/>
            <a:ext cx="164035" cy="290829"/>
          </a:xfrm>
          <a:custGeom>
            <a:avLst/>
            <a:gdLst/>
            <a:ahLst/>
            <a:cxnLst/>
            <a:rect l="l" t="t" r="r" b="b"/>
            <a:pathLst>
              <a:path w="164035" h="290829">
                <a:moveTo>
                  <a:pt x="0" y="0"/>
                </a:moveTo>
                <a:lnTo>
                  <a:pt x="0" y="177095"/>
                </a:lnTo>
              </a:path>
            </a:pathLst>
          </a:custGeom>
          <a:ln w="38541">
            <a:solidFill>
              <a:srgbClr val="3E596D"/>
            </a:solidFill>
          </a:ln>
        </p:spPr>
        <p:txBody>
          <a:bodyPr wrap="square" lIns="0" tIns="0" rIns="0" bIns="0" rtlCol="0">
            <a:spAutoFit/>
          </a:bodyPr>
          <a:lstStyle/>
          <a:p>
            <a:endParaRPr/>
          </a:p>
        </p:txBody>
      </p:sp>
      <p:sp>
        <p:nvSpPr>
          <p:cNvPr id="16" name="object 16"/>
          <p:cNvSpPr/>
          <p:nvPr/>
        </p:nvSpPr>
        <p:spPr>
          <a:xfrm>
            <a:off x="6664026" y="4898916"/>
            <a:ext cx="514237" cy="345146"/>
          </a:xfrm>
          <a:custGeom>
            <a:avLst/>
            <a:gdLst/>
            <a:ahLst/>
            <a:cxnLst/>
            <a:rect l="l" t="t" r="r" b="b"/>
            <a:pathLst>
              <a:path w="514237" h="345146">
                <a:moveTo>
                  <a:pt x="514237" y="0"/>
                </a:moveTo>
                <a:lnTo>
                  <a:pt x="0" y="345146"/>
                </a:lnTo>
              </a:path>
            </a:pathLst>
          </a:custGeom>
          <a:ln w="38504">
            <a:solidFill>
              <a:srgbClr val="3E596D"/>
            </a:solidFill>
          </a:ln>
        </p:spPr>
        <p:txBody>
          <a:bodyPr wrap="square" lIns="0" tIns="0" rIns="0" bIns="0" rtlCol="0">
            <a:spAutoFit/>
          </a:bodyPr>
          <a:lstStyle/>
          <a:p>
            <a:endParaRPr/>
          </a:p>
        </p:txBody>
      </p:sp>
      <p:sp>
        <p:nvSpPr>
          <p:cNvPr id="17" name="object 17"/>
          <p:cNvSpPr/>
          <p:nvPr/>
        </p:nvSpPr>
        <p:spPr>
          <a:xfrm>
            <a:off x="6261673" y="7591552"/>
            <a:ext cx="1795981" cy="1417626"/>
          </a:xfrm>
          <a:custGeom>
            <a:avLst/>
            <a:gdLst/>
            <a:ahLst/>
            <a:cxnLst/>
            <a:rect l="l" t="t" r="r" b="b"/>
            <a:pathLst>
              <a:path w="1795981" h="1417626">
                <a:moveTo>
                  <a:pt x="899755" y="0"/>
                </a:moveTo>
                <a:lnTo>
                  <a:pt x="0" y="600884"/>
                </a:lnTo>
                <a:lnTo>
                  <a:pt x="0" y="805017"/>
                </a:lnTo>
                <a:lnTo>
                  <a:pt x="899755" y="1417626"/>
                </a:lnTo>
                <a:lnTo>
                  <a:pt x="992514" y="1355633"/>
                </a:lnTo>
                <a:lnTo>
                  <a:pt x="899755" y="1355632"/>
                </a:lnTo>
                <a:lnTo>
                  <a:pt x="588275" y="1146683"/>
                </a:lnTo>
                <a:lnTo>
                  <a:pt x="705737" y="1065254"/>
                </a:lnTo>
                <a:lnTo>
                  <a:pt x="349757" y="818510"/>
                </a:lnTo>
                <a:lnTo>
                  <a:pt x="349757" y="587396"/>
                </a:lnTo>
                <a:lnTo>
                  <a:pt x="704664" y="349321"/>
                </a:lnTo>
                <a:lnTo>
                  <a:pt x="587900" y="270999"/>
                </a:lnTo>
                <a:lnTo>
                  <a:pt x="899380" y="62370"/>
                </a:lnTo>
                <a:lnTo>
                  <a:pt x="992782" y="62370"/>
                </a:lnTo>
                <a:lnTo>
                  <a:pt x="899755" y="0"/>
                </a:lnTo>
                <a:close/>
              </a:path>
              <a:path w="1795981" h="1417626">
                <a:moveTo>
                  <a:pt x="992782" y="62370"/>
                </a:moveTo>
                <a:lnTo>
                  <a:pt x="899380" y="62370"/>
                </a:lnTo>
                <a:lnTo>
                  <a:pt x="1208770" y="269930"/>
                </a:lnTo>
                <a:lnTo>
                  <a:pt x="1108786" y="337169"/>
                </a:lnTo>
                <a:lnTo>
                  <a:pt x="1482723" y="587717"/>
                </a:lnTo>
                <a:lnTo>
                  <a:pt x="1482723" y="818510"/>
                </a:lnTo>
                <a:lnTo>
                  <a:pt x="1108786" y="1078049"/>
                </a:lnTo>
                <a:lnTo>
                  <a:pt x="1209466" y="1148076"/>
                </a:lnTo>
                <a:lnTo>
                  <a:pt x="899755" y="1355633"/>
                </a:lnTo>
                <a:lnTo>
                  <a:pt x="992515" y="1355632"/>
                </a:lnTo>
                <a:lnTo>
                  <a:pt x="1255410" y="1179930"/>
                </a:lnTo>
                <a:lnTo>
                  <a:pt x="1795904" y="805017"/>
                </a:lnTo>
                <a:lnTo>
                  <a:pt x="1795981" y="600884"/>
                </a:lnTo>
                <a:lnTo>
                  <a:pt x="992782" y="62370"/>
                </a:lnTo>
                <a:close/>
              </a:path>
            </a:pathLst>
          </a:custGeom>
          <a:solidFill>
            <a:srgbClr val="A6E1FF"/>
          </a:solidFill>
        </p:spPr>
        <p:txBody>
          <a:bodyPr wrap="square" lIns="0" tIns="0" rIns="0" bIns="0" rtlCol="0">
            <a:spAutoFit/>
          </a:bodyPr>
          <a:lstStyle/>
          <a:p>
            <a:endParaRPr/>
          </a:p>
        </p:txBody>
      </p:sp>
      <p:sp>
        <p:nvSpPr>
          <p:cNvPr id="18" name="object 18"/>
          <p:cNvSpPr/>
          <p:nvPr/>
        </p:nvSpPr>
        <p:spPr>
          <a:xfrm>
            <a:off x="7161428" y="7591552"/>
            <a:ext cx="93026" cy="62370"/>
          </a:xfrm>
          <a:custGeom>
            <a:avLst/>
            <a:gdLst/>
            <a:ahLst/>
            <a:cxnLst/>
            <a:rect l="l" t="t" r="r" b="b"/>
            <a:pathLst>
              <a:path w="93026" h="62370">
                <a:moveTo>
                  <a:pt x="93026" y="62370"/>
                </a:moveTo>
                <a:lnTo>
                  <a:pt x="0" y="0"/>
                </a:lnTo>
              </a:path>
            </a:pathLst>
          </a:custGeom>
          <a:ln w="38504">
            <a:solidFill>
              <a:srgbClr val="3E596D"/>
            </a:solidFill>
          </a:ln>
        </p:spPr>
        <p:txBody>
          <a:bodyPr wrap="square" lIns="0" tIns="0" rIns="0" bIns="0" rtlCol="0">
            <a:spAutoFit/>
          </a:bodyPr>
          <a:lstStyle/>
          <a:p>
            <a:endParaRPr/>
          </a:p>
        </p:txBody>
      </p:sp>
      <p:sp>
        <p:nvSpPr>
          <p:cNvPr id="19" name="object 19"/>
          <p:cNvSpPr/>
          <p:nvPr/>
        </p:nvSpPr>
        <p:spPr>
          <a:xfrm>
            <a:off x="6261673" y="7790865"/>
            <a:ext cx="601308" cy="605705"/>
          </a:xfrm>
          <a:custGeom>
            <a:avLst/>
            <a:gdLst/>
            <a:ahLst/>
            <a:cxnLst/>
            <a:rect l="l" t="t" r="r" b="b"/>
            <a:pathLst>
              <a:path w="601308" h="605705">
                <a:moveTo>
                  <a:pt x="298665" y="202114"/>
                </a:moveTo>
                <a:lnTo>
                  <a:pt x="0" y="401572"/>
                </a:lnTo>
                <a:lnTo>
                  <a:pt x="0" y="605705"/>
                </a:lnTo>
              </a:path>
            </a:pathLst>
          </a:custGeom>
          <a:ln w="38522">
            <a:solidFill>
              <a:srgbClr val="3E596D"/>
            </a:solidFill>
          </a:ln>
        </p:spPr>
        <p:txBody>
          <a:bodyPr wrap="square" lIns="0" tIns="0" rIns="0" bIns="0" rtlCol="0">
            <a:spAutoFit/>
          </a:bodyPr>
          <a:lstStyle/>
          <a:p>
            <a:endParaRPr/>
          </a:p>
        </p:txBody>
      </p:sp>
      <p:sp>
        <p:nvSpPr>
          <p:cNvPr id="20" name="object 20"/>
          <p:cNvSpPr/>
          <p:nvPr/>
        </p:nvSpPr>
        <p:spPr>
          <a:xfrm>
            <a:off x="6849947" y="8701079"/>
            <a:ext cx="311480" cy="246105"/>
          </a:xfrm>
          <a:custGeom>
            <a:avLst/>
            <a:gdLst/>
            <a:ahLst/>
            <a:cxnLst/>
            <a:rect l="l" t="t" r="r" b="b"/>
            <a:pathLst>
              <a:path w="311480" h="246105">
                <a:moveTo>
                  <a:pt x="311480" y="246105"/>
                </a:moveTo>
                <a:lnTo>
                  <a:pt x="0" y="37156"/>
                </a:lnTo>
                <a:lnTo>
                  <a:pt x="53599" y="0"/>
                </a:lnTo>
              </a:path>
            </a:pathLst>
          </a:custGeom>
          <a:ln w="38508">
            <a:solidFill>
              <a:srgbClr val="3E596D"/>
            </a:solidFill>
          </a:ln>
        </p:spPr>
        <p:txBody>
          <a:bodyPr wrap="square" lIns="0" tIns="0" rIns="0" bIns="0" rtlCol="0">
            <a:spAutoFit/>
          </a:bodyPr>
          <a:lstStyle/>
          <a:p>
            <a:endParaRPr/>
          </a:p>
        </p:txBody>
      </p:sp>
      <p:sp>
        <p:nvSpPr>
          <p:cNvPr id="21" name="object 21"/>
          <p:cNvSpPr/>
          <p:nvPr/>
        </p:nvSpPr>
        <p:spPr>
          <a:xfrm>
            <a:off x="6613729" y="8411656"/>
            <a:ext cx="353680" cy="245151"/>
          </a:xfrm>
          <a:custGeom>
            <a:avLst/>
            <a:gdLst/>
            <a:ahLst/>
            <a:cxnLst/>
            <a:rect l="l" t="t" r="r" b="b"/>
            <a:pathLst>
              <a:path w="353680" h="245151">
                <a:moveTo>
                  <a:pt x="353680" y="245151"/>
                </a:moveTo>
                <a:lnTo>
                  <a:pt x="39267" y="27218"/>
                </a:lnTo>
              </a:path>
            </a:pathLst>
          </a:custGeom>
          <a:ln w="38505">
            <a:solidFill>
              <a:srgbClr val="3E596D"/>
            </a:solidFill>
          </a:ln>
        </p:spPr>
        <p:txBody>
          <a:bodyPr wrap="square" lIns="0" tIns="0" rIns="0" bIns="0" rtlCol="0">
            <a:spAutoFit/>
          </a:bodyPr>
          <a:lstStyle/>
          <a:p>
            <a:endParaRPr/>
          </a:p>
        </p:txBody>
      </p:sp>
      <p:sp>
        <p:nvSpPr>
          <p:cNvPr id="22" name="object 22"/>
          <p:cNvSpPr/>
          <p:nvPr/>
        </p:nvSpPr>
        <p:spPr>
          <a:xfrm>
            <a:off x="6611430" y="7862551"/>
            <a:ext cx="354906" cy="547511"/>
          </a:xfrm>
          <a:custGeom>
            <a:avLst/>
            <a:gdLst/>
            <a:ahLst/>
            <a:cxnLst/>
            <a:rect l="l" t="t" r="r" b="b"/>
            <a:pathLst>
              <a:path w="354906" h="547511">
                <a:moveTo>
                  <a:pt x="0" y="547511"/>
                </a:moveTo>
                <a:lnTo>
                  <a:pt x="0" y="316397"/>
                </a:lnTo>
                <a:lnTo>
                  <a:pt x="354906" y="78322"/>
                </a:lnTo>
              </a:path>
              <a:path w="354906" h="547511">
                <a:moveTo>
                  <a:pt x="345285" y="71868"/>
                </a:moveTo>
                <a:lnTo>
                  <a:pt x="238142" y="0"/>
                </a:lnTo>
                <a:lnTo>
                  <a:pt x="238142" y="0"/>
                </a:lnTo>
              </a:path>
            </a:pathLst>
          </a:custGeom>
          <a:ln w="38514">
            <a:solidFill>
              <a:srgbClr val="3E596D"/>
            </a:solidFill>
          </a:ln>
        </p:spPr>
        <p:txBody>
          <a:bodyPr wrap="square" lIns="0" tIns="0" rIns="0" bIns="0" rtlCol="0">
            <a:spAutoFit/>
          </a:bodyPr>
          <a:lstStyle/>
          <a:p>
            <a:endParaRPr/>
          </a:p>
        </p:txBody>
      </p:sp>
      <p:sp>
        <p:nvSpPr>
          <p:cNvPr id="23" name="object 23"/>
          <p:cNvSpPr/>
          <p:nvPr/>
        </p:nvSpPr>
        <p:spPr>
          <a:xfrm>
            <a:off x="7008708" y="7653924"/>
            <a:ext cx="152345" cy="102040"/>
          </a:xfrm>
          <a:custGeom>
            <a:avLst/>
            <a:gdLst/>
            <a:ahLst/>
            <a:cxnLst/>
            <a:rect l="l" t="t" r="r" b="b"/>
            <a:pathLst>
              <a:path w="152345" h="102040">
                <a:moveTo>
                  <a:pt x="0" y="102040"/>
                </a:moveTo>
                <a:lnTo>
                  <a:pt x="152345" y="0"/>
                </a:lnTo>
                <a:lnTo>
                  <a:pt x="152345" y="0"/>
                </a:lnTo>
              </a:path>
            </a:pathLst>
          </a:custGeom>
          <a:ln w="38504">
            <a:solidFill>
              <a:srgbClr val="3E596D"/>
            </a:solidFill>
          </a:ln>
        </p:spPr>
        <p:txBody>
          <a:bodyPr wrap="square" lIns="0" tIns="0" rIns="0" bIns="0" rtlCol="0">
            <a:spAutoFit/>
          </a:bodyPr>
          <a:lstStyle/>
          <a:p>
            <a:endParaRPr/>
          </a:p>
        </p:txBody>
      </p:sp>
      <p:sp>
        <p:nvSpPr>
          <p:cNvPr id="24" name="object 24"/>
          <p:cNvSpPr/>
          <p:nvPr/>
        </p:nvSpPr>
        <p:spPr>
          <a:xfrm>
            <a:off x="7254455" y="7653924"/>
            <a:ext cx="803199" cy="538513"/>
          </a:xfrm>
          <a:custGeom>
            <a:avLst/>
            <a:gdLst/>
            <a:ahLst/>
            <a:cxnLst/>
            <a:rect l="l" t="t" r="r" b="b"/>
            <a:pathLst>
              <a:path w="803199" h="538513">
                <a:moveTo>
                  <a:pt x="0" y="0"/>
                </a:moveTo>
                <a:lnTo>
                  <a:pt x="0" y="0"/>
                </a:lnTo>
              </a:path>
              <a:path w="803199" h="538513">
                <a:moveTo>
                  <a:pt x="803199" y="538513"/>
                </a:moveTo>
                <a:lnTo>
                  <a:pt x="0" y="0"/>
                </a:lnTo>
              </a:path>
            </a:pathLst>
          </a:custGeom>
          <a:ln w="38514">
            <a:solidFill>
              <a:srgbClr val="3E596D"/>
            </a:solidFill>
          </a:ln>
        </p:spPr>
        <p:txBody>
          <a:bodyPr wrap="square" lIns="0" tIns="0" rIns="0" bIns="0" rtlCol="0">
            <a:spAutoFit/>
          </a:bodyPr>
          <a:lstStyle/>
          <a:p>
            <a:endParaRPr/>
          </a:p>
        </p:txBody>
      </p:sp>
      <p:sp>
        <p:nvSpPr>
          <p:cNvPr id="25" name="object 25"/>
          <p:cNvSpPr/>
          <p:nvPr/>
        </p:nvSpPr>
        <p:spPr>
          <a:xfrm>
            <a:off x="7370459" y="7881056"/>
            <a:ext cx="70877" cy="47665"/>
          </a:xfrm>
          <a:custGeom>
            <a:avLst/>
            <a:gdLst/>
            <a:ahLst/>
            <a:cxnLst/>
            <a:rect l="l" t="t" r="r" b="b"/>
            <a:pathLst>
              <a:path w="70877" h="47665">
                <a:moveTo>
                  <a:pt x="47762" y="15545"/>
                </a:moveTo>
                <a:lnTo>
                  <a:pt x="0" y="47666"/>
                </a:lnTo>
              </a:path>
            </a:pathLst>
          </a:custGeom>
          <a:ln w="38504">
            <a:solidFill>
              <a:srgbClr val="3E596D"/>
            </a:solidFill>
          </a:ln>
        </p:spPr>
        <p:txBody>
          <a:bodyPr wrap="square" lIns="0" tIns="0" rIns="0" bIns="0" rtlCol="0">
            <a:spAutoFit/>
          </a:bodyPr>
          <a:lstStyle/>
          <a:p>
            <a:endParaRPr/>
          </a:p>
        </p:txBody>
      </p:sp>
      <p:sp>
        <p:nvSpPr>
          <p:cNvPr id="26" name="object 26"/>
          <p:cNvSpPr/>
          <p:nvPr/>
        </p:nvSpPr>
        <p:spPr>
          <a:xfrm>
            <a:off x="7744396" y="8179270"/>
            <a:ext cx="0" cy="230792"/>
          </a:xfrm>
          <a:custGeom>
            <a:avLst/>
            <a:gdLst/>
            <a:ahLst/>
            <a:cxnLst/>
            <a:rect l="l" t="t" r="r" b="b"/>
            <a:pathLst>
              <a:path h="230792">
                <a:moveTo>
                  <a:pt x="0" y="0"/>
                </a:moveTo>
                <a:lnTo>
                  <a:pt x="0" y="230792"/>
                </a:lnTo>
              </a:path>
            </a:pathLst>
          </a:custGeom>
          <a:ln w="38541">
            <a:solidFill>
              <a:srgbClr val="3E596D"/>
            </a:solidFill>
          </a:ln>
        </p:spPr>
        <p:txBody>
          <a:bodyPr wrap="square" lIns="0" tIns="0" rIns="0" bIns="0" rtlCol="0">
            <a:spAutoFit/>
          </a:bodyPr>
          <a:lstStyle/>
          <a:p>
            <a:endParaRPr/>
          </a:p>
        </p:txBody>
      </p:sp>
      <p:sp>
        <p:nvSpPr>
          <p:cNvPr id="27" name="object 27"/>
          <p:cNvSpPr/>
          <p:nvPr/>
        </p:nvSpPr>
        <p:spPr>
          <a:xfrm>
            <a:off x="6664026" y="7862176"/>
            <a:ext cx="1028794" cy="878789"/>
          </a:xfrm>
          <a:custGeom>
            <a:avLst/>
            <a:gdLst/>
            <a:ahLst/>
            <a:cxnLst/>
            <a:rect l="l" t="t" r="r" b="b"/>
            <a:pathLst>
              <a:path w="1028794" h="878789">
                <a:moveTo>
                  <a:pt x="514237" y="0"/>
                </a:moveTo>
                <a:lnTo>
                  <a:pt x="0" y="345146"/>
                </a:lnTo>
                <a:lnTo>
                  <a:pt x="0" y="522241"/>
                </a:lnTo>
                <a:lnTo>
                  <a:pt x="514237" y="878789"/>
                </a:lnTo>
                <a:lnTo>
                  <a:pt x="1028794" y="522241"/>
                </a:lnTo>
                <a:lnTo>
                  <a:pt x="1028794" y="345146"/>
                </a:lnTo>
                <a:lnTo>
                  <a:pt x="514237" y="0"/>
                </a:lnTo>
                <a:close/>
              </a:path>
            </a:pathLst>
          </a:custGeom>
          <a:solidFill>
            <a:srgbClr val="A6E1FF"/>
          </a:solidFill>
        </p:spPr>
        <p:txBody>
          <a:bodyPr wrap="square" lIns="0" tIns="0" rIns="0" bIns="0" rtlCol="0">
            <a:spAutoFit/>
          </a:bodyPr>
          <a:lstStyle/>
          <a:p>
            <a:endParaRPr/>
          </a:p>
        </p:txBody>
      </p:sp>
      <p:sp>
        <p:nvSpPr>
          <p:cNvPr id="28" name="object 28"/>
          <p:cNvSpPr/>
          <p:nvPr/>
        </p:nvSpPr>
        <p:spPr>
          <a:xfrm>
            <a:off x="6664026" y="8207323"/>
            <a:ext cx="0" cy="177095"/>
          </a:xfrm>
          <a:custGeom>
            <a:avLst/>
            <a:gdLst/>
            <a:ahLst/>
            <a:cxnLst/>
            <a:rect l="l" t="t" r="r" b="b"/>
            <a:pathLst>
              <a:path h="177095">
                <a:moveTo>
                  <a:pt x="0" y="0"/>
                </a:moveTo>
                <a:lnTo>
                  <a:pt x="0" y="177095"/>
                </a:lnTo>
              </a:path>
            </a:pathLst>
          </a:custGeom>
          <a:ln w="38541">
            <a:solidFill>
              <a:srgbClr val="3E596D"/>
            </a:solidFill>
          </a:ln>
        </p:spPr>
        <p:txBody>
          <a:bodyPr wrap="square" lIns="0" tIns="0" rIns="0" bIns="0" rtlCol="0">
            <a:spAutoFit/>
          </a:bodyPr>
          <a:lstStyle/>
          <a:p>
            <a:endParaRPr/>
          </a:p>
        </p:txBody>
      </p:sp>
      <p:sp>
        <p:nvSpPr>
          <p:cNvPr id="29" name="object 29"/>
          <p:cNvSpPr/>
          <p:nvPr/>
        </p:nvSpPr>
        <p:spPr>
          <a:xfrm>
            <a:off x="6664026" y="7862176"/>
            <a:ext cx="514237" cy="345146"/>
          </a:xfrm>
          <a:custGeom>
            <a:avLst/>
            <a:gdLst/>
            <a:ahLst/>
            <a:cxnLst/>
            <a:rect l="l" t="t" r="r" b="b"/>
            <a:pathLst>
              <a:path w="514237" h="345146">
                <a:moveTo>
                  <a:pt x="514237" y="0"/>
                </a:moveTo>
                <a:lnTo>
                  <a:pt x="0" y="345146"/>
                </a:lnTo>
              </a:path>
            </a:pathLst>
          </a:custGeom>
          <a:ln w="38504">
            <a:solidFill>
              <a:srgbClr val="3E596D"/>
            </a:solidFill>
          </a:ln>
        </p:spPr>
        <p:txBody>
          <a:bodyPr wrap="square" lIns="0" tIns="0" rIns="0" bIns="0" rtlCol="0">
            <a:spAutoFit/>
          </a:bodyPr>
          <a:lstStyle/>
          <a:p>
            <a:endParaRPr/>
          </a:p>
        </p:txBody>
      </p:sp>
      <p:sp>
        <p:nvSpPr>
          <p:cNvPr id="30" name="object 30"/>
          <p:cNvSpPr/>
          <p:nvPr/>
        </p:nvSpPr>
        <p:spPr>
          <a:xfrm>
            <a:off x="9151637" y="9434428"/>
            <a:ext cx="1785600" cy="1417627"/>
          </a:xfrm>
          <a:custGeom>
            <a:avLst/>
            <a:gdLst/>
            <a:ahLst/>
            <a:cxnLst/>
            <a:rect l="l" t="t" r="r" b="b"/>
            <a:pathLst>
              <a:path w="1785600" h="1417627">
                <a:moveTo>
                  <a:pt x="894553" y="0"/>
                </a:moveTo>
                <a:lnTo>
                  <a:pt x="0" y="600884"/>
                </a:lnTo>
                <a:lnTo>
                  <a:pt x="0" y="805017"/>
                </a:lnTo>
                <a:lnTo>
                  <a:pt x="894553" y="1417627"/>
                </a:lnTo>
                <a:lnTo>
                  <a:pt x="986777" y="1355632"/>
                </a:lnTo>
                <a:lnTo>
                  <a:pt x="894553" y="1355632"/>
                </a:lnTo>
                <a:lnTo>
                  <a:pt x="584874" y="1146683"/>
                </a:lnTo>
                <a:lnTo>
                  <a:pt x="701657" y="1065254"/>
                </a:lnTo>
                <a:lnTo>
                  <a:pt x="347736" y="818510"/>
                </a:lnTo>
                <a:lnTo>
                  <a:pt x="347736" y="587396"/>
                </a:lnTo>
                <a:lnTo>
                  <a:pt x="700590" y="349321"/>
                </a:lnTo>
                <a:lnTo>
                  <a:pt x="584501" y="270999"/>
                </a:lnTo>
                <a:lnTo>
                  <a:pt x="894181" y="62370"/>
                </a:lnTo>
                <a:lnTo>
                  <a:pt x="987043" y="62370"/>
                </a:lnTo>
                <a:lnTo>
                  <a:pt x="894553" y="0"/>
                </a:lnTo>
                <a:close/>
              </a:path>
              <a:path w="1785600" h="1417627">
                <a:moveTo>
                  <a:pt x="987043" y="62370"/>
                </a:moveTo>
                <a:lnTo>
                  <a:pt x="894181" y="62370"/>
                </a:lnTo>
                <a:lnTo>
                  <a:pt x="1201782" y="269930"/>
                </a:lnTo>
                <a:lnTo>
                  <a:pt x="1102376" y="337169"/>
                </a:lnTo>
                <a:lnTo>
                  <a:pt x="1474154" y="587717"/>
                </a:lnTo>
                <a:lnTo>
                  <a:pt x="1474154" y="818510"/>
                </a:lnTo>
                <a:lnTo>
                  <a:pt x="1102376" y="1078049"/>
                </a:lnTo>
                <a:lnTo>
                  <a:pt x="1202475" y="1148076"/>
                </a:lnTo>
                <a:lnTo>
                  <a:pt x="894553" y="1355632"/>
                </a:lnTo>
                <a:lnTo>
                  <a:pt x="986777" y="1355632"/>
                </a:lnTo>
                <a:lnTo>
                  <a:pt x="1248154" y="1179930"/>
                </a:lnTo>
                <a:lnTo>
                  <a:pt x="1785523" y="805017"/>
                </a:lnTo>
                <a:lnTo>
                  <a:pt x="1785600" y="600884"/>
                </a:lnTo>
                <a:lnTo>
                  <a:pt x="987043" y="62370"/>
                </a:lnTo>
                <a:close/>
              </a:path>
            </a:pathLst>
          </a:custGeom>
          <a:solidFill>
            <a:srgbClr val="A6E1FF"/>
          </a:solidFill>
        </p:spPr>
        <p:txBody>
          <a:bodyPr wrap="square" lIns="0" tIns="0" rIns="0" bIns="0" rtlCol="0">
            <a:spAutoFit/>
          </a:bodyPr>
          <a:lstStyle/>
          <a:p>
            <a:endParaRPr/>
          </a:p>
        </p:txBody>
      </p:sp>
      <p:sp>
        <p:nvSpPr>
          <p:cNvPr id="31" name="object 31"/>
          <p:cNvSpPr/>
          <p:nvPr/>
        </p:nvSpPr>
        <p:spPr>
          <a:xfrm>
            <a:off x="9499373" y="9783750"/>
            <a:ext cx="546818" cy="1006311"/>
          </a:xfrm>
          <a:custGeom>
            <a:avLst/>
            <a:gdLst/>
            <a:ahLst/>
            <a:cxnLst/>
            <a:rect l="l" t="t" r="r" b="b"/>
            <a:pathLst>
              <a:path w="546818" h="1006311">
                <a:moveTo>
                  <a:pt x="546818" y="1006311"/>
                </a:moveTo>
                <a:lnTo>
                  <a:pt x="237138" y="797362"/>
                </a:lnTo>
                <a:lnTo>
                  <a:pt x="269255" y="774968"/>
                </a:lnTo>
              </a:path>
              <a:path w="546818" h="1006311">
                <a:moveTo>
                  <a:pt x="0" y="469188"/>
                </a:moveTo>
                <a:lnTo>
                  <a:pt x="0" y="238075"/>
                </a:lnTo>
                <a:lnTo>
                  <a:pt x="352854" y="0"/>
                </a:lnTo>
              </a:path>
              <a:path w="546818" h="1006311">
                <a:moveTo>
                  <a:pt x="546818" y="1006311"/>
                </a:moveTo>
                <a:lnTo>
                  <a:pt x="546818" y="1006311"/>
                </a:lnTo>
              </a:path>
            </a:pathLst>
          </a:custGeom>
          <a:ln w="38403">
            <a:solidFill>
              <a:srgbClr val="3E596D"/>
            </a:solidFill>
          </a:ln>
        </p:spPr>
        <p:txBody>
          <a:bodyPr wrap="square" lIns="0" tIns="0" rIns="0" bIns="0" rtlCol="0">
            <a:spAutoFit/>
          </a:bodyPr>
          <a:lstStyle/>
          <a:p>
            <a:endParaRPr/>
          </a:p>
        </p:txBody>
      </p:sp>
      <p:sp>
        <p:nvSpPr>
          <p:cNvPr id="32" name="object 32"/>
          <p:cNvSpPr/>
          <p:nvPr/>
        </p:nvSpPr>
        <p:spPr>
          <a:xfrm>
            <a:off x="9736139" y="9496800"/>
            <a:ext cx="309680" cy="263733"/>
          </a:xfrm>
          <a:custGeom>
            <a:avLst/>
            <a:gdLst/>
            <a:ahLst/>
            <a:cxnLst/>
            <a:rect l="l" t="t" r="r" b="b"/>
            <a:pathLst>
              <a:path w="309680" h="263733">
                <a:moveTo>
                  <a:pt x="43595" y="238041"/>
                </a:moveTo>
                <a:lnTo>
                  <a:pt x="0" y="208628"/>
                </a:lnTo>
                <a:lnTo>
                  <a:pt x="0" y="208628"/>
                </a:lnTo>
              </a:path>
              <a:path w="309680" h="263733">
                <a:moveTo>
                  <a:pt x="309679" y="0"/>
                </a:moveTo>
                <a:lnTo>
                  <a:pt x="309680" y="0"/>
                </a:lnTo>
                <a:lnTo>
                  <a:pt x="309680" y="0"/>
                </a:lnTo>
              </a:path>
            </a:pathLst>
          </a:custGeom>
          <a:ln w="38403">
            <a:solidFill>
              <a:srgbClr val="3E596D"/>
            </a:solidFill>
          </a:ln>
        </p:spPr>
        <p:txBody>
          <a:bodyPr wrap="square" lIns="0" tIns="0" rIns="0" bIns="0" rtlCol="0">
            <a:spAutoFit/>
          </a:bodyPr>
          <a:lstStyle/>
          <a:p>
            <a:endParaRPr/>
          </a:p>
        </p:txBody>
      </p:sp>
      <p:sp>
        <p:nvSpPr>
          <p:cNvPr id="33" name="object 33"/>
          <p:cNvSpPr/>
          <p:nvPr/>
        </p:nvSpPr>
        <p:spPr>
          <a:xfrm>
            <a:off x="10138681" y="9496800"/>
            <a:ext cx="798556" cy="538513"/>
          </a:xfrm>
          <a:custGeom>
            <a:avLst/>
            <a:gdLst/>
            <a:ahLst/>
            <a:cxnLst/>
            <a:rect l="l" t="t" r="r" b="b"/>
            <a:pathLst>
              <a:path w="798556" h="538513">
                <a:moveTo>
                  <a:pt x="798556" y="538513"/>
                </a:moveTo>
                <a:lnTo>
                  <a:pt x="204862" y="138151"/>
                </a:lnTo>
              </a:path>
            </a:pathLst>
          </a:custGeom>
          <a:ln w="38434">
            <a:solidFill>
              <a:srgbClr val="3E596D"/>
            </a:solidFill>
          </a:ln>
        </p:spPr>
        <p:txBody>
          <a:bodyPr wrap="square" lIns="0" tIns="0" rIns="0" bIns="0" rtlCol="0">
            <a:spAutoFit/>
          </a:bodyPr>
          <a:lstStyle/>
          <a:p>
            <a:endParaRPr/>
          </a:p>
        </p:txBody>
      </p:sp>
      <p:sp>
        <p:nvSpPr>
          <p:cNvPr id="34" name="object 34"/>
          <p:cNvSpPr/>
          <p:nvPr/>
        </p:nvSpPr>
        <p:spPr>
          <a:xfrm>
            <a:off x="10138415" y="10239446"/>
            <a:ext cx="798745" cy="550615"/>
          </a:xfrm>
          <a:custGeom>
            <a:avLst/>
            <a:gdLst/>
            <a:ahLst/>
            <a:cxnLst/>
            <a:rect l="l" t="t" r="r" b="b"/>
            <a:pathLst>
              <a:path w="798745" h="550615">
                <a:moveTo>
                  <a:pt x="64748" y="507090"/>
                </a:moveTo>
                <a:lnTo>
                  <a:pt x="261376" y="374912"/>
                </a:lnTo>
                <a:lnTo>
                  <a:pt x="461614" y="235210"/>
                </a:lnTo>
              </a:path>
            </a:pathLst>
          </a:custGeom>
          <a:ln w="38433">
            <a:solidFill>
              <a:srgbClr val="3E596D"/>
            </a:solidFill>
          </a:ln>
        </p:spPr>
        <p:txBody>
          <a:bodyPr wrap="square" lIns="0" tIns="0" rIns="0" bIns="0" rtlCol="0">
            <a:spAutoFit/>
          </a:bodyPr>
          <a:lstStyle/>
          <a:p>
            <a:endParaRPr/>
          </a:p>
        </p:txBody>
      </p:sp>
      <p:sp>
        <p:nvSpPr>
          <p:cNvPr id="35" name="object 35"/>
          <p:cNvSpPr/>
          <p:nvPr/>
        </p:nvSpPr>
        <p:spPr>
          <a:xfrm>
            <a:off x="10918077" y="10036267"/>
            <a:ext cx="19159" cy="0"/>
          </a:xfrm>
          <a:custGeom>
            <a:avLst/>
            <a:gdLst/>
            <a:ahLst/>
            <a:cxnLst/>
            <a:rect l="l" t="t" r="r" b="b"/>
            <a:pathLst>
              <a:path w="19159">
                <a:moveTo>
                  <a:pt x="0" y="0"/>
                </a:moveTo>
                <a:lnTo>
                  <a:pt x="19159" y="0"/>
                </a:lnTo>
              </a:path>
            </a:pathLst>
          </a:custGeom>
          <a:ln w="3175">
            <a:solidFill>
              <a:srgbClr val="3E596D"/>
            </a:solidFill>
          </a:ln>
        </p:spPr>
        <p:txBody>
          <a:bodyPr wrap="square" lIns="0" tIns="0" rIns="0" bIns="0" rtlCol="0">
            <a:spAutoFit/>
          </a:bodyPr>
          <a:lstStyle/>
          <a:p>
            <a:endParaRPr/>
          </a:p>
        </p:txBody>
      </p:sp>
      <p:sp>
        <p:nvSpPr>
          <p:cNvPr id="36" name="object 36"/>
          <p:cNvSpPr/>
          <p:nvPr/>
        </p:nvSpPr>
        <p:spPr>
          <a:xfrm>
            <a:off x="10937237" y="10035313"/>
            <a:ext cx="0" cy="504"/>
          </a:xfrm>
          <a:custGeom>
            <a:avLst/>
            <a:gdLst/>
            <a:ahLst/>
            <a:cxnLst/>
            <a:rect l="l" t="t" r="r" b="b"/>
            <a:pathLst>
              <a:path h="504">
                <a:moveTo>
                  <a:pt x="0" y="19243"/>
                </a:moveTo>
                <a:lnTo>
                  <a:pt x="0" y="19747"/>
                </a:lnTo>
              </a:path>
            </a:pathLst>
          </a:custGeom>
          <a:ln w="3175">
            <a:solidFill>
              <a:srgbClr val="3E596D"/>
            </a:solidFill>
          </a:ln>
        </p:spPr>
        <p:txBody>
          <a:bodyPr wrap="square" lIns="0" tIns="0" rIns="0" bIns="0" rtlCol="0">
            <a:spAutoFit/>
          </a:bodyPr>
          <a:lstStyle/>
          <a:p>
            <a:endParaRPr/>
          </a:p>
        </p:txBody>
      </p:sp>
      <p:sp>
        <p:nvSpPr>
          <p:cNvPr id="37" name="object 37"/>
          <p:cNvSpPr/>
          <p:nvPr/>
        </p:nvSpPr>
        <p:spPr>
          <a:xfrm>
            <a:off x="10154944" y="9570434"/>
            <a:ext cx="198475" cy="133924"/>
          </a:xfrm>
          <a:custGeom>
            <a:avLst/>
            <a:gdLst/>
            <a:ahLst/>
            <a:cxnLst/>
            <a:rect l="l" t="t" r="r" b="b"/>
            <a:pathLst>
              <a:path w="198475" h="133924">
                <a:moveTo>
                  <a:pt x="0" y="0"/>
                </a:moveTo>
                <a:lnTo>
                  <a:pt x="198475" y="133924"/>
                </a:lnTo>
                <a:lnTo>
                  <a:pt x="198475" y="133924"/>
                </a:lnTo>
              </a:path>
            </a:pathLst>
          </a:custGeom>
          <a:ln w="38434">
            <a:solidFill>
              <a:srgbClr val="3E596D"/>
            </a:solidFill>
          </a:ln>
        </p:spPr>
        <p:txBody>
          <a:bodyPr wrap="square" lIns="0" tIns="0" rIns="0" bIns="0" rtlCol="0">
            <a:spAutoFit/>
          </a:bodyPr>
          <a:lstStyle/>
          <a:p>
            <a:endParaRPr/>
          </a:p>
        </p:txBody>
      </p:sp>
      <p:sp>
        <p:nvSpPr>
          <p:cNvPr id="38" name="object 38"/>
          <p:cNvSpPr/>
          <p:nvPr/>
        </p:nvSpPr>
        <p:spPr>
          <a:xfrm>
            <a:off x="9551664" y="9705052"/>
            <a:ext cx="1022851" cy="878790"/>
          </a:xfrm>
          <a:custGeom>
            <a:avLst/>
            <a:gdLst/>
            <a:ahLst/>
            <a:cxnLst/>
            <a:rect l="l" t="t" r="r" b="b"/>
            <a:pathLst>
              <a:path w="1022851" h="878790">
                <a:moveTo>
                  <a:pt x="511265" y="0"/>
                </a:moveTo>
                <a:lnTo>
                  <a:pt x="0" y="345146"/>
                </a:lnTo>
                <a:lnTo>
                  <a:pt x="0" y="522241"/>
                </a:lnTo>
                <a:lnTo>
                  <a:pt x="511265" y="878790"/>
                </a:lnTo>
                <a:lnTo>
                  <a:pt x="1022851" y="522241"/>
                </a:lnTo>
                <a:lnTo>
                  <a:pt x="1022851" y="345146"/>
                </a:lnTo>
                <a:lnTo>
                  <a:pt x="511265" y="0"/>
                </a:lnTo>
                <a:close/>
              </a:path>
            </a:pathLst>
          </a:custGeom>
          <a:solidFill>
            <a:srgbClr val="A6E1FF"/>
          </a:solidFill>
        </p:spPr>
        <p:txBody>
          <a:bodyPr wrap="square" lIns="0" tIns="0" rIns="0" bIns="0" rtlCol="0">
            <a:spAutoFit/>
          </a:bodyPr>
          <a:lstStyle/>
          <a:p>
            <a:endParaRPr/>
          </a:p>
        </p:txBody>
      </p:sp>
      <p:sp>
        <p:nvSpPr>
          <p:cNvPr id="39" name="object 39"/>
          <p:cNvSpPr/>
          <p:nvPr/>
        </p:nvSpPr>
        <p:spPr>
          <a:xfrm>
            <a:off x="9940514" y="10498472"/>
            <a:ext cx="122414" cy="85370"/>
          </a:xfrm>
          <a:custGeom>
            <a:avLst/>
            <a:gdLst/>
            <a:ahLst/>
            <a:cxnLst/>
            <a:rect l="l" t="t" r="r" b="b"/>
            <a:pathLst>
              <a:path w="122414" h="85370">
                <a:moveTo>
                  <a:pt x="0" y="0"/>
                </a:moveTo>
                <a:lnTo>
                  <a:pt x="122414" y="85370"/>
                </a:lnTo>
              </a:path>
            </a:pathLst>
          </a:custGeom>
          <a:ln w="38432">
            <a:solidFill>
              <a:srgbClr val="3E596D"/>
            </a:solidFill>
          </a:ln>
        </p:spPr>
        <p:txBody>
          <a:bodyPr wrap="square" lIns="0" tIns="0" rIns="0" bIns="0" rtlCol="0">
            <a:spAutoFit/>
          </a:bodyPr>
          <a:lstStyle/>
          <a:p>
            <a:endParaRPr/>
          </a:p>
        </p:txBody>
      </p:sp>
      <p:sp>
        <p:nvSpPr>
          <p:cNvPr id="40" name="object 40"/>
          <p:cNvSpPr/>
          <p:nvPr/>
        </p:nvSpPr>
        <p:spPr>
          <a:xfrm>
            <a:off x="10099438" y="9729683"/>
            <a:ext cx="475073" cy="815805"/>
          </a:xfrm>
          <a:custGeom>
            <a:avLst/>
            <a:gdLst/>
            <a:ahLst/>
            <a:cxnLst/>
            <a:rect l="l" t="t" r="r" b="b"/>
            <a:pathLst>
              <a:path w="475073" h="815805">
                <a:moveTo>
                  <a:pt x="46370" y="796396"/>
                </a:moveTo>
                <a:lnTo>
                  <a:pt x="475073" y="497610"/>
                </a:lnTo>
                <a:lnTo>
                  <a:pt x="475073" y="320515"/>
                </a:lnTo>
                <a:lnTo>
                  <a:pt x="23580" y="15908"/>
                </a:lnTo>
              </a:path>
            </a:pathLst>
          </a:custGeom>
          <a:ln w="38361">
            <a:solidFill>
              <a:srgbClr val="3E596D"/>
            </a:solidFill>
          </a:ln>
        </p:spPr>
        <p:txBody>
          <a:bodyPr wrap="square" lIns="0" tIns="0" rIns="0" bIns="0" rtlCol="0">
            <a:spAutoFit/>
          </a:bodyPr>
          <a:lstStyle/>
          <a:p>
            <a:endParaRPr/>
          </a:p>
        </p:txBody>
      </p:sp>
      <p:sp>
        <p:nvSpPr>
          <p:cNvPr id="41" name="object 41"/>
          <p:cNvSpPr/>
          <p:nvPr/>
        </p:nvSpPr>
        <p:spPr>
          <a:xfrm>
            <a:off x="9598263" y="9705052"/>
            <a:ext cx="464666" cy="313688"/>
          </a:xfrm>
          <a:custGeom>
            <a:avLst/>
            <a:gdLst/>
            <a:ahLst/>
            <a:cxnLst/>
            <a:rect l="l" t="t" r="r" b="b"/>
            <a:pathLst>
              <a:path w="464666" h="313688">
                <a:moveTo>
                  <a:pt x="464666" y="0"/>
                </a:moveTo>
                <a:lnTo>
                  <a:pt x="0" y="313688"/>
                </a:lnTo>
              </a:path>
            </a:pathLst>
          </a:custGeom>
          <a:ln w="38434">
            <a:solidFill>
              <a:srgbClr val="3E596D"/>
            </a:solidFill>
          </a:ln>
        </p:spPr>
        <p:txBody>
          <a:bodyPr wrap="square" lIns="0" tIns="0" rIns="0" bIns="0" rtlCol="0">
            <a:spAutoFit/>
          </a:bodyPr>
          <a:lstStyle/>
          <a:p>
            <a:endParaRPr/>
          </a:p>
        </p:txBody>
      </p:sp>
      <p:sp>
        <p:nvSpPr>
          <p:cNvPr id="42" name="object 42"/>
          <p:cNvSpPr/>
          <p:nvPr/>
        </p:nvSpPr>
        <p:spPr>
          <a:xfrm>
            <a:off x="12031130" y="7591552"/>
            <a:ext cx="1795976" cy="1417626"/>
          </a:xfrm>
          <a:custGeom>
            <a:avLst/>
            <a:gdLst/>
            <a:ahLst/>
            <a:cxnLst/>
            <a:rect l="l" t="t" r="r" b="b"/>
            <a:pathLst>
              <a:path w="1795976" h="1417626">
                <a:moveTo>
                  <a:pt x="899752" y="0"/>
                </a:moveTo>
                <a:lnTo>
                  <a:pt x="0" y="600884"/>
                </a:lnTo>
                <a:lnTo>
                  <a:pt x="0" y="805017"/>
                </a:lnTo>
                <a:lnTo>
                  <a:pt x="899752" y="1417626"/>
                </a:lnTo>
                <a:lnTo>
                  <a:pt x="992511" y="1355633"/>
                </a:lnTo>
                <a:lnTo>
                  <a:pt x="899752" y="1355632"/>
                </a:lnTo>
                <a:lnTo>
                  <a:pt x="588275" y="1146683"/>
                </a:lnTo>
                <a:lnTo>
                  <a:pt x="705737" y="1065254"/>
                </a:lnTo>
                <a:lnTo>
                  <a:pt x="349758" y="818510"/>
                </a:lnTo>
                <a:lnTo>
                  <a:pt x="349758" y="587396"/>
                </a:lnTo>
                <a:lnTo>
                  <a:pt x="704659" y="349321"/>
                </a:lnTo>
                <a:lnTo>
                  <a:pt x="587898" y="270999"/>
                </a:lnTo>
                <a:lnTo>
                  <a:pt x="899375" y="62370"/>
                </a:lnTo>
                <a:lnTo>
                  <a:pt x="992779" y="62370"/>
                </a:lnTo>
                <a:lnTo>
                  <a:pt x="899752" y="0"/>
                </a:lnTo>
                <a:close/>
              </a:path>
              <a:path w="1795976" h="1417626">
                <a:moveTo>
                  <a:pt x="992779" y="62370"/>
                </a:moveTo>
                <a:lnTo>
                  <a:pt x="899375" y="62370"/>
                </a:lnTo>
                <a:lnTo>
                  <a:pt x="1208769" y="269930"/>
                </a:lnTo>
                <a:lnTo>
                  <a:pt x="1108782" y="337169"/>
                </a:lnTo>
                <a:lnTo>
                  <a:pt x="1482719" y="587717"/>
                </a:lnTo>
                <a:lnTo>
                  <a:pt x="1482719" y="818510"/>
                </a:lnTo>
                <a:lnTo>
                  <a:pt x="1108782" y="1078049"/>
                </a:lnTo>
                <a:lnTo>
                  <a:pt x="1209471" y="1148076"/>
                </a:lnTo>
                <a:lnTo>
                  <a:pt x="899752" y="1355633"/>
                </a:lnTo>
                <a:lnTo>
                  <a:pt x="992511" y="1355632"/>
                </a:lnTo>
                <a:lnTo>
                  <a:pt x="1255406" y="1179930"/>
                </a:lnTo>
                <a:lnTo>
                  <a:pt x="1795899" y="805017"/>
                </a:lnTo>
                <a:lnTo>
                  <a:pt x="1795976" y="600884"/>
                </a:lnTo>
                <a:lnTo>
                  <a:pt x="992779" y="62370"/>
                </a:lnTo>
                <a:close/>
              </a:path>
            </a:pathLst>
          </a:custGeom>
          <a:solidFill>
            <a:srgbClr val="A6E1FF"/>
          </a:solidFill>
        </p:spPr>
        <p:txBody>
          <a:bodyPr wrap="square" lIns="0" tIns="0" rIns="0" bIns="0" rtlCol="0">
            <a:spAutoFit/>
          </a:bodyPr>
          <a:lstStyle/>
          <a:p>
            <a:endParaRPr/>
          </a:p>
        </p:txBody>
      </p:sp>
      <p:sp>
        <p:nvSpPr>
          <p:cNvPr id="43" name="object 43"/>
          <p:cNvSpPr/>
          <p:nvPr/>
        </p:nvSpPr>
        <p:spPr>
          <a:xfrm>
            <a:off x="12031130" y="7591554"/>
            <a:ext cx="899753" cy="805016"/>
          </a:xfrm>
          <a:custGeom>
            <a:avLst/>
            <a:gdLst/>
            <a:ahLst/>
            <a:cxnLst/>
            <a:rect l="l" t="t" r="r" b="b"/>
            <a:pathLst>
              <a:path w="899753" h="805016">
                <a:moveTo>
                  <a:pt x="899753" y="0"/>
                </a:moveTo>
                <a:lnTo>
                  <a:pt x="0" y="600883"/>
                </a:lnTo>
                <a:lnTo>
                  <a:pt x="0" y="805016"/>
                </a:lnTo>
              </a:path>
            </a:pathLst>
          </a:custGeom>
          <a:ln w="38511">
            <a:solidFill>
              <a:srgbClr val="3E596D"/>
            </a:solidFill>
          </a:ln>
        </p:spPr>
        <p:txBody>
          <a:bodyPr wrap="square" lIns="0" tIns="0" rIns="0" bIns="0" rtlCol="0">
            <a:spAutoFit/>
          </a:bodyPr>
          <a:lstStyle/>
          <a:p>
            <a:endParaRPr/>
          </a:p>
        </p:txBody>
      </p:sp>
      <p:sp>
        <p:nvSpPr>
          <p:cNvPr id="44" name="object 44"/>
          <p:cNvSpPr/>
          <p:nvPr/>
        </p:nvSpPr>
        <p:spPr>
          <a:xfrm>
            <a:off x="12125812" y="8461035"/>
            <a:ext cx="805072" cy="548143"/>
          </a:xfrm>
          <a:custGeom>
            <a:avLst/>
            <a:gdLst/>
            <a:ahLst/>
            <a:cxnLst/>
            <a:rect l="l" t="t" r="r" b="b"/>
            <a:pathLst>
              <a:path w="805072" h="548143">
                <a:moveTo>
                  <a:pt x="10652" y="7253"/>
                </a:moveTo>
                <a:lnTo>
                  <a:pt x="805072" y="548143"/>
                </a:lnTo>
              </a:path>
            </a:pathLst>
          </a:custGeom>
          <a:ln w="38504">
            <a:solidFill>
              <a:srgbClr val="3E596D"/>
            </a:solidFill>
          </a:ln>
        </p:spPr>
        <p:txBody>
          <a:bodyPr wrap="square" lIns="0" tIns="0" rIns="0" bIns="0" rtlCol="0">
            <a:spAutoFit/>
          </a:bodyPr>
          <a:lstStyle/>
          <a:p>
            <a:endParaRPr/>
          </a:p>
        </p:txBody>
      </p:sp>
      <p:sp>
        <p:nvSpPr>
          <p:cNvPr id="45" name="object 45"/>
          <p:cNvSpPr/>
          <p:nvPr/>
        </p:nvSpPr>
        <p:spPr>
          <a:xfrm>
            <a:off x="12619405" y="8718084"/>
            <a:ext cx="29068" cy="31373"/>
          </a:xfrm>
          <a:custGeom>
            <a:avLst/>
            <a:gdLst/>
            <a:ahLst/>
            <a:cxnLst/>
            <a:rect l="l" t="t" r="r" b="b"/>
            <a:pathLst>
              <a:path w="29068" h="31373">
                <a:moveTo>
                  <a:pt x="16728" y="31373"/>
                </a:moveTo>
                <a:lnTo>
                  <a:pt x="0" y="20151"/>
                </a:lnTo>
                <a:lnTo>
                  <a:pt x="29068" y="0"/>
                </a:lnTo>
              </a:path>
            </a:pathLst>
          </a:custGeom>
          <a:ln w="38516">
            <a:solidFill>
              <a:srgbClr val="3E596D"/>
            </a:solidFill>
          </a:ln>
        </p:spPr>
        <p:txBody>
          <a:bodyPr wrap="square" lIns="0" tIns="0" rIns="0" bIns="0" rtlCol="0">
            <a:spAutoFit/>
          </a:bodyPr>
          <a:lstStyle/>
          <a:p>
            <a:endParaRPr/>
          </a:p>
        </p:txBody>
      </p:sp>
      <p:sp>
        <p:nvSpPr>
          <p:cNvPr id="46" name="object 46"/>
          <p:cNvSpPr/>
          <p:nvPr/>
        </p:nvSpPr>
        <p:spPr>
          <a:xfrm>
            <a:off x="12380888" y="8120633"/>
            <a:ext cx="355979" cy="536174"/>
          </a:xfrm>
          <a:custGeom>
            <a:avLst/>
            <a:gdLst/>
            <a:ahLst/>
            <a:cxnLst/>
            <a:rect l="l" t="t" r="r" b="b"/>
            <a:pathLst>
              <a:path w="355979" h="536174">
                <a:moveTo>
                  <a:pt x="355979" y="536174"/>
                </a:moveTo>
                <a:lnTo>
                  <a:pt x="0" y="289429"/>
                </a:lnTo>
                <a:lnTo>
                  <a:pt x="0" y="58316"/>
                </a:lnTo>
                <a:lnTo>
                  <a:pt x="86933" y="0"/>
                </a:lnTo>
              </a:path>
            </a:pathLst>
          </a:custGeom>
          <a:ln w="38525">
            <a:solidFill>
              <a:srgbClr val="3E596D"/>
            </a:solidFill>
          </a:ln>
        </p:spPr>
        <p:txBody>
          <a:bodyPr wrap="square" lIns="0" tIns="0" rIns="0" bIns="0" rtlCol="0">
            <a:spAutoFit/>
          </a:bodyPr>
          <a:lstStyle/>
          <a:p>
            <a:endParaRPr/>
          </a:p>
        </p:txBody>
      </p:sp>
      <p:sp>
        <p:nvSpPr>
          <p:cNvPr id="47" name="object 47"/>
          <p:cNvSpPr/>
          <p:nvPr/>
        </p:nvSpPr>
        <p:spPr>
          <a:xfrm>
            <a:off x="13139917" y="8669603"/>
            <a:ext cx="42458" cy="29531"/>
          </a:xfrm>
          <a:custGeom>
            <a:avLst/>
            <a:gdLst/>
            <a:ahLst/>
            <a:cxnLst/>
            <a:rect l="l" t="t" r="r" b="b"/>
            <a:pathLst>
              <a:path w="42458" h="29531">
                <a:moveTo>
                  <a:pt x="0" y="0"/>
                </a:moveTo>
                <a:lnTo>
                  <a:pt x="41349" y="28759"/>
                </a:lnTo>
              </a:path>
            </a:pathLst>
          </a:custGeom>
          <a:ln w="38505">
            <a:solidFill>
              <a:srgbClr val="3E596D"/>
            </a:solidFill>
          </a:ln>
        </p:spPr>
        <p:txBody>
          <a:bodyPr wrap="square" lIns="0" tIns="0" rIns="0" bIns="0" rtlCol="0">
            <a:spAutoFit/>
          </a:bodyPr>
          <a:lstStyle/>
          <a:p>
            <a:endParaRPr/>
          </a:p>
        </p:txBody>
      </p:sp>
      <p:sp>
        <p:nvSpPr>
          <p:cNvPr id="48" name="object 48"/>
          <p:cNvSpPr/>
          <p:nvPr/>
        </p:nvSpPr>
        <p:spPr>
          <a:xfrm>
            <a:off x="12930885" y="8858839"/>
            <a:ext cx="131831" cy="88347"/>
          </a:xfrm>
          <a:custGeom>
            <a:avLst/>
            <a:gdLst/>
            <a:ahLst/>
            <a:cxnLst/>
            <a:rect l="l" t="t" r="r" b="b"/>
            <a:pathLst>
              <a:path w="131831" h="88347">
                <a:moveTo>
                  <a:pt x="109309" y="15093"/>
                </a:moveTo>
                <a:lnTo>
                  <a:pt x="1" y="88347"/>
                </a:lnTo>
                <a:lnTo>
                  <a:pt x="0" y="88346"/>
                </a:lnTo>
              </a:path>
            </a:pathLst>
          </a:custGeom>
          <a:ln w="38504">
            <a:solidFill>
              <a:srgbClr val="3E596D"/>
            </a:solidFill>
          </a:ln>
        </p:spPr>
        <p:txBody>
          <a:bodyPr wrap="square" lIns="0" tIns="0" rIns="0" bIns="0" rtlCol="0">
            <a:spAutoFit/>
          </a:bodyPr>
          <a:lstStyle/>
          <a:p>
            <a:endParaRPr/>
          </a:p>
        </p:txBody>
      </p:sp>
      <p:sp>
        <p:nvSpPr>
          <p:cNvPr id="49" name="object 49"/>
          <p:cNvSpPr/>
          <p:nvPr/>
        </p:nvSpPr>
        <p:spPr>
          <a:xfrm>
            <a:off x="12930509" y="7653924"/>
            <a:ext cx="583345" cy="1015678"/>
          </a:xfrm>
          <a:custGeom>
            <a:avLst/>
            <a:gdLst/>
            <a:ahLst/>
            <a:cxnLst/>
            <a:rect l="l" t="t" r="r" b="b"/>
            <a:pathLst>
              <a:path w="583345" h="1015678">
                <a:moveTo>
                  <a:pt x="0" y="1"/>
                </a:moveTo>
                <a:lnTo>
                  <a:pt x="309392" y="207558"/>
                </a:lnTo>
                <a:lnTo>
                  <a:pt x="209408" y="274799"/>
                </a:lnTo>
                <a:lnTo>
                  <a:pt x="583345" y="525346"/>
                </a:lnTo>
                <a:lnTo>
                  <a:pt x="583345" y="756138"/>
                </a:lnTo>
                <a:lnTo>
                  <a:pt x="209408" y="1015678"/>
                </a:lnTo>
              </a:path>
            </a:pathLst>
          </a:custGeom>
          <a:ln w="38528">
            <a:solidFill>
              <a:srgbClr val="3E596D"/>
            </a:solidFill>
          </a:ln>
        </p:spPr>
        <p:txBody>
          <a:bodyPr wrap="square" lIns="0" tIns="0" rIns="0" bIns="0" rtlCol="0">
            <a:spAutoFit/>
          </a:bodyPr>
          <a:lstStyle/>
          <a:p>
            <a:endParaRPr/>
          </a:p>
        </p:txBody>
      </p:sp>
      <p:sp>
        <p:nvSpPr>
          <p:cNvPr id="50" name="object 50"/>
          <p:cNvSpPr/>
          <p:nvPr/>
        </p:nvSpPr>
        <p:spPr>
          <a:xfrm>
            <a:off x="12433485" y="7862176"/>
            <a:ext cx="1028795" cy="878789"/>
          </a:xfrm>
          <a:custGeom>
            <a:avLst/>
            <a:gdLst/>
            <a:ahLst/>
            <a:cxnLst/>
            <a:rect l="l" t="t" r="r" b="b"/>
            <a:pathLst>
              <a:path w="1028795" h="878789">
                <a:moveTo>
                  <a:pt x="514235" y="0"/>
                </a:moveTo>
                <a:lnTo>
                  <a:pt x="0" y="345146"/>
                </a:lnTo>
                <a:lnTo>
                  <a:pt x="0" y="522241"/>
                </a:lnTo>
                <a:lnTo>
                  <a:pt x="514235" y="878789"/>
                </a:lnTo>
                <a:lnTo>
                  <a:pt x="1028795" y="522241"/>
                </a:lnTo>
                <a:lnTo>
                  <a:pt x="1028795" y="345146"/>
                </a:lnTo>
                <a:lnTo>
                  <a:pt x="514235" y="0"/>
                </a:lnTo>
                <a:close/>
              </a:path>
            </a:pathLst>
          </a:custGeom>
          <a:solidFill>
            <a:srgbClr val="A6E1FF"/>
          </a:solidFill>
        </p:spPr>
        <p:txBody>
          <a:bodyPr wrap="square" lIns="0" tIns="0" rIns="0" bIns="0" rtlCol="0">
            <a:spAutoFit/>
          </a:bodyPr>
          <a:lstStyle/>
          <a:p>
            <a:endParaRPr/>
          </a:p>
        </p:txBody>
      </p:sp>
      <p:sp>
        <p:nvSpPr>
          <p:cNvPr id="51" name="object 51"/>
          <p:cNvSpPr/>
          <p:nvPr/>
        </p:nvSpPr>
        <p:spPr>
          <a:xfrm>
            <a:off x="12433485" y="8207323"/>
            <a:ext cx="514236" cy="533642"/>
          </a:xfrm>
          <a:custGeom>
            <a:avLst/>
            <a:gdLst/>
            <a:ahLst/>
            <a:cxnLst/>
            <a:rect l="l" t="t" r="r" b="b"/>
            <a:pathLst>
              <a:path w="514236" h="533642">
                <a:moveTo>
                  <a:pt x="0" y="0"/>
                </a:moveTo>
                <a:lnTo>
                  <a:pt x="0" y="177095"/>
                </a:lnTo>
              </a:path>
              <a:path w="514236" h="533642">
                <a:moveTo>
                  <a:pt x="43831" y="207485"/>
                </a:moveTo>
                <a:lnTo>
                  <a:pt x="514236" y="533642"/>
                </a:lnTo>
              </a:path>
            </a:pathLst>
          </a:custGeom>
          <a:ln w="38514">
            <a:solidFill>
              <a:srgbClr val="3E596D"/>
            </a:solidFill>
          </a:ln>
        </p:spPr>
        <p:txBody>
          <a:bodyPr wrap="square" lIns="0" tIns="0" rIns="0" bIns="0" rtlCol="0">
            <a:spAutoFit/>
          </a:bodyPr>
          <a:lstStyle/>
          <a:p>
            <a:endParaRPr/>
          </a:p>
        </p:txBody>
      </p:sp>
      <p:sp>
        <p:nvSpPr>
          <p:cNvPr id="52" name="object 52"/>
          <p:cNvSpPr/>
          <p:nvPr/>
        </p:nvSpPr>
        <p:spPr>
          <a:xfrm>
            <a:off x="12433485" y="7862177"/>
            <a:ext cx="514236" cy="345145"/>
          </a:xfrm>
          <a:custGeom>
            <a:avLst/>
            <a:gdLst/>
            <a:ahLst/>
            <a:cxnLst/>
            <a:rect l="l" t="t" r="r" b="b"/>
            <a:pathLst>
              <a:path w="514236" h="345145">
                <a:moveTo>
                  <a:pt x="514236" y="0"/>
                </a:moveTo>
                <a:lnTo>
                  <a:pt x="0" y="345145"/>
                </a:lnTo>
              </a:path>
            </a:pathLst>
          </a:custGeom>
          <a:ln w="38504">
            <a:solidFill>
              <a:srgbClr val="3E596D"/>
            </a:solidFill>
          </a:ln>
        </p:spPr>
        <p:txBody>
          <a:bodyPr wrap="square" lIns="0" tIns="0" rIns="0" bIns="0" rtlCol="0">
            <a:spAutoFit/>
          </a:bodyPr>
          <a:lstStyle/>
          <a:p>
            <a:endParaRPr/>
          </a:p>
        </p:txBody>
      </p:sp>
      <p:sp>
        <p:nvSpPr>
          <p:cNvPr id="53" name="object 53"/>
          <p:cNvSpPr/>
          <p:nvPr/>
        </p:nvSpPr>
        <p:spPr>
          <a:xfrm>
            <a:off x="9151637" y="2837771"/>
            <a:ext cx="1785600" cy="1417626"/>
          </a:xfrm>
          <a:custGeom>
            <a:avLst/>
            <a:gdLst/>
            <a:ahLst/>
            <a:cxnLst/>
            <a:rect l="l" t="t" r="r" b="b"/>
            <a:pathLst>
              <a:path w="1785600" h="1417626">
                <a:moveTo>
                  <a:pt x="894553" y="0"/>
                </a:moveTo>
                <a:lnTo>
                  <a:pt x="0" y="600884"/>
                </a:lnTo>
                <a:lnTo>
                  <a:pt x="0" y="805017"/>
                </a:lnTo>
                <a:lnTo>
                  <a:pt x="894553" y="1417626"/>
                </a:lnTo>
                <a:lnTo>
                  <a:pt x="986777" y="1355633"/>
                </a:lnTo>
                <a:lnTo>
                  <a:pt x="894553" y="1355633"/>
                </a:lnTo>
                <a:lnTo>
                  <a:pt x="584874" y="1146683"/>
                </a:lnTo>
                <a:lnTo>
                  <a:pt x="701657" y="1065254"/>
                </a:lnTo>
                <a:lnTo>
                  <a:pt x="347742" y="818514"/>
                </a:lnTo>
                <a:lnTo>
                  <a:pt x="347736" y="587396"/>
                </a:lnTo>
                <a:lnTo>
                  <a:pt x="700590" y="349321"/>
                </a:lnTo>
                <a:lnTo>
                  <a:pt x="584501" y="270999"/>
                </a:lnTo>
                <a:lnTo>
                  <a:pt x="894181" y="62370"/>
                </a:lnTo>
                <a:lnTo>
                  <a:pt x="987043" y="62370"/>
                </a:lnTo>
                <a:lnTo>
                  <a:pt x="894553" y="0"/>
                </a:lnTo>
                <a:close/>
              </a:path>
              <a:path w="1785600" h="1417626">
                <a:moveTo>
                  <a:pt x="1294830" y="269930"/>
                </a:moveTo>
                <a:lnTo>
                  <a:pt x="1201782" y="269930"/>
                </a:lnTo>
                <a:lnTo>
                  <a:pt x="1102376" y="337169"/>
                </a:lnTo>
                <a:lnTo>
                  <a:pt x="1474154" y="587717"/>
                </a:lnTo>
                <a:lnTo>
                  <a:pt x="1474147" y="818514"/>
                </a:lnTo>
                <a:lnTo>
                  <a:pt x="1102376" y="1078049"/>
                </a:lnTo>
                <a:lnTo>
                  <a:pt x="1202475" y="1148076"/>
                </a:lnTo>
                <a:lnTo>
                  <a:pt x="894553" y="1355633"/>
                </a:lnTo>
                <a:lnTo>
                  <a:pt x="1202475" y="1148076"/>
                </a:lnTo>
                <a:lnTo>
                  <a:pt x="1293812" y="1148076"/>
                </a:lnTo>
                <a:lnTo>
                  <a:pt x="1785523" y="805017"/>
                </a:lnTo>
                <a:lnTo>
                  <a:pt x="1785600" y="600884"/>
                </a:lnTo>
                <a:lnTo>
                  <a:pt x="1294830" y="269930"/>
                </a:lnTo>
                <a:close/>
              </a:path>
              <a:path w="1785600" h="1417626">
                <a:moveTo>
                  <a:pt x="1293812" y="1148076"/>
                </a:moveTo>
                <a:lnTo>
                  <a:pt x="1202475" y="1148076"/>
                </a:lnTo>
                <a:lnTo>
                  <a:pt x="894553" y="1355633"/>
                </a:lnTo>
                <a:lnTo>
                  <a:pt x="986777" y="1355633"/>
                </a:lnTo>
                <a:lnTo>
                  <a:pt x="1248154" y="1179930"/>
                </a:lnTo>
                <a:lnTo>
                  <a:pt x="1293812" y="1148076"/>
                </a:lnTo>
                <a:close/>
              </a:path>
              <a:path w="1785600" h="1417626">
                <a:moveTo>
                  <a:pt x="987043" y="62370"/>
                </a:moveTo>
                <a:lnTo>
                  <a:pt x="894181" y="62370"/>
                </a:lnTo>
                <a:lnTo>
                  <a:pt x="1201782" y="269930"/>
                </a:lnTo>
                <a:lnTo>
                  <a:pt x="1102376" y="337169"/>
                </a:lnTo>
                <a:lnTo>
                  <a:pt x="1201782" y="269930"/>
                </a:lnTo>
                <a:lnTo>
                  <a:pt x="1294830" y="269930"/>
                </a:lnTo>
                <a:lnTo>
                  <a:pt x="987043" y="62370"/>
                </a:lnTo>
                <a:close/>
              </a:path>
            </a:pathLst>
          </a:custGeom>
          <a:solidFill>
            <a:srgbClr val="A6E1FF"/>
          </a:solidFill>
        </p:spPr>
        <p:txBody>
          <a:bodyPr wrap="square" lIns="0" tIns="0" rIns="0" bIns="0" rtlCol="0">
            <a:spAutoFit/>
          </a:bodyPr>
          <a:lstStyle/>
          <a:p>
            <a:endParaRPr/>
          </a:p>
        </p:txBody>
      </p:sp>
      <p:sp>
        <p:nvSpPr>
          <p:cNvPr id="54" name="object 54"/>
          <p:cNvSpPr/>
          <p:nvPr/>
        </p:nvSpPr>
        <p:spPr>
          <a:xfrm>
            <a:off x="9736511" y="3934094"/>
            <a:ext cx="283321" cy="241525"/>
          </a:xfrm>
          <a:custGeom>
            <a:avLst/>
            <a:gdLst/>
            <a:ahLst/>
            <a:cxnLst/>
            <a:rect l="l" t="t" r="r" b="b"/>
            <a:pathLst>
              <a:path w="283321" h="241525">
                <a:moveTo>
                  <a:pt x="0" y="50360"/>
                </a:moveTo>
                <a:lnTo>
                  <a:pt x="0" y="50360"/>
                </a:lnTo>
                <a:lnTo>
                  <a:pt x="36106" y="25184"/>
                </a:lnTo>
              </a:path>
            </a:pathLst>
          </a:custGeom>
          <a:ln w="38432">
            <a:solidFill>
              <a:srgbClr val="3E596D"/>
            </a:solidFill>
          </a:ln>
        </p:spPr>
        <p:txBody>
          <a:bodyPr wrap="square" lIns="0" tIns="0" rIns="0" bIns="0" rtlCol="0">
            <a:spAutoFit/>
          </a:bodyPr>
          <a:lstStyle/>
          <a:p>
            <a:endParaRPr/>
          </a:p>
        </p:txBody>
      </p:sp>
      <p:sp>
        <p:nvSpPr>
          <p:cNvPr id="55" name="object 55"/>
          <p:cNvSpPr/>
          <p:nvPr/>
        </p:nvSpPr>
        <p:spPr>
          <a:xfrm>
            <a:off x="9499373" y="3187092"/>
            <a:ext cx="353921" cy="715933"/>
          </a:xfrm>
          <a:custGeom>
            <a:avLst/>
            <a:gdLst/>
            <a:ahLst/>
            <a:cxnLst/>
            <a:rect l="l" t="t" r="r" b="b"/>
            <a:pathLst>
              <a:path w="353921" h="715933">
                <a:moveTo>
                  <a:pt x="353921" y="715933"/>
                </a:moveTo>
                <a:lnTo>
                  <a:pt x="139828" y="566673"/>
                </a:lnTo>
              </a:path>
              <a:path w="353921" h="715933">
                <a:moveTo>
                  <a:pt x="0" y="469188"/>
                </a:moveTo>
                <a:lnTo>
                  <a:pt x="0" y="238075"/>
                </a:lnTo>
                <a:lnTo>
                  <a:pt x="352854" y="0"/>
                </a:lnTo>
              </a:path>
            </a:pathLst>
          </a:custGeom>
          <a:ln w="38403">
            <a:solidFill>
              <a:srgbClr val="3E596D"/>
            </a:solidFill>
          </a:ln>
        </p:spPr>
        <p:txBody>
          <a:bodyPr wrap="square" lIns="0" tIns="0" rIns="0" bIns="0" rtlCol="0">
            <a:spAutoFit/>
          </a:bodyPr>
          <a:lstStyle/>
          <a:p>
            <a:endParaRPr/>
          </a:p>
        </p:txBody>
      </p:sp>
      <p:sp>
        <p:nvSpPr>
          <p:cNvPr id="56" name="object 56"/>
          <p:cNvSpPr/>
          <p:nvPr/>
        </p:nvSpPr>
        <p:spPr>
          <a:xfrm>
            <a:off x="9736139" y="2900142"/>
            <a:ext cx="309680" cy="262258"/>
          </a:xfrm>
          <a:custGeom>
            <a:avLst/>
            <a:gdLst/>
            <a:ahLst/>
            <a:cxnLst/>
            <a:rect l="l" t="t" r="r" b="b"/>
            <a:pathLst>
              <a:path w="309680" h="262258">
                <a:moveTo>
                  <a:pt x="39399" y="235209"/>
                </a:moveTo>
                <a:lnTo>
                  <a:pt x="0" y="208628"/>
                </a:lnTo>
                <a:lnTo>
                  <a:pt x="0" y="208628"/>
                </a:lnTo>
              </a:path>
              <a:path w="309680" h="262258">
                <a:moveTo>
                  <a:pt x="309679" y="0"/>
                </a:moveTo>
                <a:lnTo>
                  <a:pt x="309680" y="0"/>
                </a:lnTo>
                <a:lnTo>
                  <a:pt x="309680" y="0"/>
                </a:lnTo>
              </a:path>
            </a:pathLst>
          </a:custGeom>
          <a:ln w="38403">
            <a:solidFill>
              <a:srgbClr val="3E596D"/>
            </a:solidFill>
          </a:ln>
        </p:spPr>
        <p:txBody>
          <a:bodyPr wrap="square" lIns="0" tIns="0" rIns="0" bIns="0" rtlCol="0">
            <a:spAutoFit/>
          </a:bodyPr>
          <a:lstStyle/>
          <a:p>
            <a:endParaRPr/>
          </a:p>
        </p:txBody>
      </p:sp>
      <p:sp>
        <p:nvSpPr>
          <p:cNvPr id="57" name="object 57"/>
          <p:cNvSpPr/>
          <p:nvPr/>
        </p:nvSpPr>
        <p:spPr>
          <a:xfrm>
            <a:off x="10138681" y="2900142"/>
            <a:ext cx="798556" cy="538513"/>
          </a:xfrm>
          <a:custGeom>
            <a:avLst/>
            <a:gdLst/>
            <a:ahLst/>
            <a:cxnLst/>
            <a:rect l="l" t="t" r="r" b="b"/>
            <a:pathLst>
              <a:path w="798556" h="538513">
                <a:moveTo>
                  <a:pt x="798556" y="538513"/>
                </a:moveTo>
                <a:lnTo>
                  <a:pt x="270153" y="182180"/>
                </a:lnTo>
              </a:path>
            </a:pathLst>
          </a:custGeom>
          <a:ln w="38434">
            <a:solidFill>
              <a:srgbClr val="3E596D"/>
            </a:solidFill>
          </a:ln>
        </p:spPr>
        <p:txBody>
          <a:bodyPr wrap="square" lIns="0" tIns="0" rIns="0" bIns="0" rtlCol="0">
            <a:spAutoFit/>
          </a:bodyPr>
          <a:lstStyle/>
          <a:p>
            <a:endParaRPr/>
          </a:p>
        </p:txBody>
      </p:sp>
      <p:sp>
        <p:nvSpPr>
          <p:cNvPr id="58" name="object 58"/>
          <p:cNvSpPr/>
          <p:nvPr/>
        </p:nvSpPr>
        <p:spPr>
          <a:xfrm>
            <a:off x="10138414" y="3642788"/>
            <a:ext cx="798746" cy="550615"/>
          </a:xfrm>
          <a:custGeom>
            <a:avLst/>
            <a:gdLst/>
            <a:ahLst/>
            <a:cxnLst/>
            <a:rect l="l" t="t" r="r" b="b"/>
            <a:pathLst>
              <a:path w="798746" h="550615">
                <a:moveTo>
                  <a:pt x="65924" y="506299"/>
                </a:moveTo>
                <a:lnTo>
                  <a:pt x="261376" y="374912"/>
                </a:lnTo>
                <a:lnTo>
                  <a:pt x="590821" y="145065"/>
                </a:lnTo>
              </a:path>
            </a:pathLst>
          </a:custGeom>
          <a:ln w="38433">
            <a:solidFill>
              <a:srgbClr val="3E596D"/>
            </a:solidFill>
          </a:ln>
        </p:spPr>
        <p:txBody>
          <a:bodyPr wrap="square" lIns="0" tIns="0" rIns="0" bIns="0" rtlCol="0">
            <a:spAutoFit/>
          </a:bodyPr>
          <a:lstStyle/>
          <a:p>
            <a:endParaRPr/>
          </a:p>
        </p:txBody>
      </p:sp>
      <p:sp>
        <p:nvSpPr>
          <p:cNvPr id="59" name="object 59"/>
          <p:cNvSpPr/>
          <p:nvPr/>
        </p:nvSpPr>
        <p:spPr>
          <a:xfrm>
            <a:off x="10918077" y="3439609"/>
            <a:ext cx="19159" cy="0"/>
          </a:xfrm>
          <a:custGeom>
            <a:avLst/>
            <a:gdLst/>
            <a:ahLst/>
            <a:cxnLst/>
            <a:rect l="l" t="t" r="r" b="b"/>
            <a:pathLst>
              <a:path w="19159">
                <a:moveTo>
                  <a:pt x="0" y="0"/>
                </a:moveTo>
                <a:lnTo>
                  <a:pt x="19159" y="0"/>
                </a:lnTo>
              </a:path>
            </a:pathLst>
          </a:custGeom>
          <a:ln w="3175">
            <a:solidFill>
              <a:srgbClr val="3E596D"/>
            </a:solidFill>
          </a:ln>
        </p:spPr>
        <p:txBody>
          <a:bodyPr wrap="square" lIns="0" tIns="0" rIns="0" bIns="0" rtlCol="0">
            <a:spAutoFit/>
          </a:bodyPr>
          <a:lstStyle/>
          <a:p>
            <a:endParaRPr/>
          </a:p>
        </p:txBody>
      </p:sp>
      <p:sp>
        <p:nvSpPr>
          <p:cNvPr id="60" name="object 60"/>
          <p:cNvSpPr/>
          <p:nvPr/>
        </p:nvSpPr>
        <p:spPr>
          <a:xfrm>
            <a:off x="10937237" y="3438655"/>
            <a:ext cx="0" cy="504"/>
          </a:xfrm>
          <a:custGeom>
            <a:avLst/>
            <a:gdLst/>
            <a:ahLst/>
            <a:cxnLst/>
            <a:rect l="l" t="t" r="r" b="b"/>
            <a:pathLst>
              <a:path h="504">
                <a:moveTo>
                  <a:pt x="0" y="19243"/>
                </a:moveTo>
                <a:lnTo>
                  <a:pt x="0" y="19747"/>
                </a:lnTo>
              </a:path>
            </a:pathLst>
          </a:custGeom>
          <a:ln w="3175">
            <a:solidFill>
              <a:srgbClr val="3E596D"/>
            </a:solidFill>
          </a:ln>
        </p:spPr>
        <p:txBody>
          <a:bodyPr wrap="square" lIns="0" tIns="0" rIns="0" bIns="0" rtlCol="0">
            <a:spAutoFit/>
          </a:bodyPr>
          <a:lstStyle/>
          <a:p>
            <a:endParaRPr/>
          </a:p>
        </p:txBody>
      </p:sp>
      <p:sp>
        <p:nvSpPr>
          <p:cNvPr id="61" name="object 61"/>
          <p:cNvSpPr/>
          <p:nvPr/>
        </p:nvSpPr>
        <p:spPr>
          <a:xfrm>
            <a:off x="10139226" y="2963170"/>
            <a:ext cx="214193" cy="144530"/>
          </a:xfrm>
          <a:custGeom>
            <a:avLst/>
            <a:gdLst/>
            <a:ahLst/>
            <a:cxnLst/>
            <a:rect l="l" t="t" r="r" b="b"/>
            <a:pathLst>
              <a:path w="214193" h="144530">
                <a:moveTo>
                  <a:pt x="0" y="0"/>
                </a:moveTo>
                <a:lnTo>
                  <a:pt x="214193" y="144530"/>
                </a:lnTo>
                <a:lnTo>
                  <a:pt x="214192" y="144530"/>
                </a:lnTo>
              </a:path>
            </a:pathLst>
          </a:custGeom>
          <a:ln w="38434">
            <a:solidFill>
              <a:srgbClr val="3E596D"/>
            </a:solidFill>
          </a:ln>
        </p:spPr>
        <p:txBody>
          <a:bodyPr wrap="square" lIns="0" tIns="0" rIns="0" bIns="0" rtlCol="0">
            <a:spAutoFit/>
          </a:bodyPr>
          <a:lstStyle/>
          <a:p>
            <a:endParaRPr/>
          </a:p>
        </p:txBody>
      </p:sp>
      <p:sp>
        <p:nvSpPr>
          <p:cNvPr id="62" name="object 62"/>
          <p:cNvSpPr/>
          <p:nvPr/>
        </p:nvSpPr>
        <p:spPr>
          <a:xfrm>
            <a:off x="9551664" y="3108394"/>
            <a:ext cx="1022851" cy="522241"/>
          </a:xfrm>
          <a:custGeom>
            <a:avLst/>
            <a:gdLst/>
            <a:ahLst/>
            <a:cxnLst/>
            <a:rect l="l" t="t" r="r" b="b"/>
            <a:pathLst>
              <a:path w="1022851" h="522241">
                <a:moveTo>
                  <a:pt x="511265" y="0"/>
                </a:moveTo>
                <a:lnTo>
                  <a:pt x="0" y="345146"/>
                </a:lnTo>
                <a:lnTo>
                  <a:pt x="1022851" y="522241"/>
                </a:lnTo>
                <a:lnTo>
                  <a:pt x="1022851" y="345146"/>
                </a:lnTo>
                <a:lnTo>
                  <a:pt x="511265" y="0"/>
                </a:lnTo>
                <a:close/>
              </a:path>
            </a:pathLst>
          </a:custGeom>
          <a:solidFill>
            <a:srgbClr val="A6E1FF"/>
          </a:solidFill>
        </p:spPr>
        <p:txBody>
          <a:bodyPr wrap="square" lIns="0" tIns="0" rIns="0" bIns="0" rtlCol="0">
            <a:spAutoFit/>
          </a:bodyPr>
          <a:lstStyle/>
          <a:p>
            <a:endParaRPr/>
          </a:p>
        </p:txBody>
      </p:sp>
      <p:sp>
        <p:nvSpPr>
          <p:cNvPr id="63" name="object 63"/>
          <p:cNvSpPr/>
          <p:nvPr/>
        </p:nvSpPr>
        <p:spPr>
          <a:xfrm>
            <a:off x="10129604" y="3190751"/>
            <a:ext cx="444908" cy="749963"/>
          </a:xfrm>
          <a:custGeom>
            <a:avLst/>
            <a:gdLst/>
            <a:ahLst/>
            <a:cxnLst/>
            <a:rect l="l" t="t" r="r" b="b"/>
            <a:pathLst>
              <a:path w="444908" h="749963">
                <a:moveTo>
                  <a:pt x="89067" y="687888"/>
                </a:moveTo>
                <a:lnTo>
                  <a:pt x="444908" y="439884"/>
                </a:lnTo>
                <a:lnTo>
                  <a:pt x="444908" y="262789"/>
                </a:lnTo>
                <a:lnTo>
                  <a:pt x="55396" y="0"/>
                </a:lnTo>
              </a:path>
            </a:pathLst>
          </a:custGeom>
          <a:ln w="38359">
            <a:solidFill>
              <a:srgbClr val="3E596D"/>
            </a:solidFill>
          </a:ln>
        </p:spPr>
        <p:txBody>
          <a:bodyPr wrap="square" lIns="0" tIns="0" rIns="0" bIns="0" rtlCol="0">
            <a:spAutoFit/>
          </a:bodyPr>
          <a:lstStyle/>
          <a:p>
            <a:endParaRPr/>
          </a:p>
        </p:txBody>
      </p:sp>
      <p:sp>
        <p:nvSpPr>
          <p:cNvPr id="64" name="object 64"/>
          <p:cNvSpPr/>
          <p:nvPr/>
        </p:nvSpPr>
        <p:spPr>
          <a:xfrm>
            <a:off x="12031130" y="4628292"/>
            <a:ext cx="1795976" cy="1417626"/>
          </a:xfrm>
          <a:custGeom>
            <a:avLst/>
            <a:gdLst/>
            <a:ahLst/>
            <a:cxnLst/>
            <a:rect l="l" t="t" r="r" b="b"/>
            <a:pathLst>
              <a:path w="1795976" h="1417626">
                <a:moveTo>
                  <a:pt x="899752" y="0"/>
                </a:moveTo>
                <a:lnTo>
                  <a:pt x="0" y="600884"/>
                </a:lnTo>
                <a:lnTo>
                  <a:pt x="0" y="805017"/>
                </a:lnTo>
                <a:lnTo>
                  <a:pt x="899752" y="1417626"/>
                </a:lnTo>
                <a:lnTo>
                  <a:pt x="992511" y="1355633"/>
                </a:lnTo>
                <a:lnTo>
                  <a:pt x="899752" y="1355633"/>
                </a:lnTo>
                <a:lnTo>
                  <a:pt x="588275" y="1146683"/>
                </a:lnTo>
                <a:lnTo>
                  <a:pt x="705737" y="1065254"/>
                </a:lnTo>
                <a:lnTo>
                  <a:pt x="349758" y="818510"/>
                </a:lnTo>
                <a:lnTo>
                  <a:pt x="349758" y="587396"/>
                </a:lnTo>
                <a:lnTo>
                  <a:pt x="704659" y="349321"/>
                </a:lnTo>
                <a:lnTo>
                  <a:pt x="587898" y="270999"/>
                </a:lnTo>
                <a:lnTo>
                  <a:pt x="899375" y="62370"/>
                </a:lnTo>
                <a:lnTo>
                  <a:pt x="992779" y="62370"/>
                </a:lnTo>
                <a:lnTo>
                  <a:pt x="899752" y="0"/>
                </a:lnTo>
                <a:close/>
              </a:path>
              <a:path w="1795976" h="1417626">
                <a:moveTo>
                  <a:pt x="992779" y="62370"/>
                </a:moveTo>
                <a:lnTo>
                  <a:pt x="899375" y="62370"/>
                </a:lnTo>
                <a:lnTo>
                  <a:pt x="1208769" y="269930"/>
                </a:lnTo>
                <a:lnTo>
                  <a:pt x="1108782" y="337169"/>
                </a:lnTo>
                <a:lnTo>
                  <a:pt x="1482719" y="587717"/>
                </a:lnTo>
                <a:lnTo>
                  <a:pt x="1482719" y="818510"/>
                </a:lnTo>
                <a:lnTo>
                  <a:pt x="1108782" y="1078049"/>
                </a:lnTo>
                <a:lnTo>
                  <a:pt x="1209471" y="1148076"/>
                </a:lnTo>
                <a:lnTo>
                  <a:pt x="899752" y="1355633"/>
                </a:lnTo>
                <a:lnTo>
                  <a:pt x="992511" y="1355633"/>
                </a:lnTo>
                <a:lnTo>
                  <a:pt x="1255406" y="1179930"/>
                </a:lnTo>
                <a:lnTo>
                  <a:pt x="1795899" y="805017"/>
                </a:lnTo>
                <a:lnTo>
                  <a:pt x="1795976" y="600884"/>
                </a:lnTo>
                <a:lnTo>
                  <a:pt x="992779" y="62370"/>
                </a:lnTo>
                <a:close/>
              </a:path>
            </a:pathLst>
          </a:custGeom>
          <a:solidFill>
            <a:srgbClr val="A6E1FF"/>
          </a:solidFill>
        </p:spPr>
        <p:txBody>
          <a:bodyPr wrap="square" lIns="0" tIns="0" rIns="0" bIns="0" rtlCol="0">
            <a:spAutoFit/>
          </a:bodyPr>
          <a:lstStyle/>
          <a:p>
            <a:endParaRPr/>
          </a:p>
        </p:txBody>
      </p:sp>
      <p:sp>
        <p:nvSpPr>
          <p:cNvPr id="65" name="object 65"/>
          <p:cNvSpPr/>
          <p:nvPr/>
        </p:nvSpPr>
        <p:spPr>
          <a:xfrm>
            <a:off x="12031130" y="4628293"/>
            <a:ext cx="899753" cy="805016"/>
          </a:xfrm>
          <a:custGeom>
            <a:avLst/>
            <a:gdLst/>
            <a:ahLst/>
            <a:cxnLst/>
            <a:rect l="l" t="t" r="r" b="b"/>
            <a:pathLst>
              <a:path w="899753" h="805016">
                <a:moveTo>
                  <a:pt x="899753" y="0"/>
                </a:moveTo>
                <a:lnTo>
                  <a:pt x="0" y="600883"/>
                </a:lnTo>
                <a:lnTo>
                  <a:pt x="0" y="805016"/>
                </a:lnTo>
              </a:path>
            </a:pathLst>
          </a:custGeom>
          <a:ln w="38511">
            <a:solidFill>
              <a:srgbClr val="3E596D"/>
            </a:solidFill>
          </a:ln>
        </p:spPr>
        <p:txBody>
          <a:bodyPr wrap="square" lIns="0" tIns="0" rIns="0" bIns="0" rtlCol="0">
            <a:spAutoFit/>
          </a:bodyPr>
          <a:lstStyle/>
          <a:p>
            <a:endParaRPr/>
          </a:p>
        </p:txBody>
      </p:sp>
      <p:sp>
        <p:nvSpPr>
          <p:cNvPr id="66" name="object 66"/>
          <p:cNvSpPr/>
          <p:nvPr/>
        </p:nvSpPr>
        <p:spPr>
          <a:xfrm>
            <a:off x="12090528" y="5473751"/>
            <a:ext cx="840355" cy="572166"/>
          </a:xfrm>
          <a:custGeom>
            <a:avLst/>
            <a:gdLst/>
            <a:ahLst/>
            <a:cxnLst/>
            <a:rect l="l" t="t" r="r" b="b"/>
            <a:pathLst>
              <a:path w="840355" h="572166">
                <a:moveTo>
                  <a:pt x="38225" y="26026"/>
                </a:moveTo>
                <a:lnTo>
                  <a:pt x="840355" y="572166"/>
                </a:lnTo>
              </a:path>
            </a:pathLst>
          </a:custGeom>
          <a:ln w="38504">
            <a:solidFill>
              <a:srgbClr val="3E596D"/>
            </a:solidFill>
          </a:ln>
        </p:spPr>
        <p:txBody>
          <a:bodyPr wrap="square" lIns="0" tIns="0" rIns="0" bIns="0" rtlCol="0">
            <a:spAutoFit/>
          </a:bodyPr>
          <a:lstStyle/>
          <a:p>
            <a:endParaRPr/>
          </a:p>
        </p:txBody>
      </p:sp>
      <p:sp>
        <p:nvSpPr>
          <p:cNvPr id="67" name="object 67"/>
          <p:cNvSpPr/>
          <p:nvPr/>
        </p:nvSpPr>
        <p:spPr>
          <a:xfrm>
            <a:off x="12619405" y="5747944"/>
            <a:ext cx="38992" cy="31725"/>
          </a:xfrm>
          <a:custGeom>
            <a:avLst/>
            <a:gdLst/>
            <a:ahLst/>
            <a:cxnLst/>
            <a:rect l="l" t="t" r="r" b="b"/>
            <a:pathLst>
              <a:path w="38992" h="31725">
                <a:moveTo>
                  <a:pt x="6999" y="31725"/>
                </a:moveTo>
                <a:lnTo>
                  <a:pt x="0" y="27030"/>
                </a:lnTo>
                <a:lnTo>
                  <a:pt x="38992" y="0"/>
                </a:lnTo>
              </a:path>
            </a:pathLst>
          </a:custGeom>
          <a:ln w="38509">
            <a:solidFill>
              <a:srgbClr val="3E596D"/>
            </a:solidFill>
          </a:ln>
        </p:spPr>
        <p:txBody>
          <a:bodyPr wrap="square" lIns="0" tIns="0" rIns="0" bIns="0" rtlCol="0">
            <a:spAutoFit/>
          </a:bodyPr>
          <a:lstStyle/>
          <a:p>
            <a:endParaRPr/>
          </a:p>
        </p:txBody>
      </p:sp>
      <p:sp>
        <p:nvSpPr>
          <p:cNvPr id="68" name="object 68"/>
          <p:cNvSpPr/>
          <p:nvPr/>
        </p:nvSpPr>
        <p:spPr>
          <a:xfrm>
            <a:off x="12380888" y="5153698"/>
            <a:ext cx="355979" cy="539849"/>
          </a:xfrm>
          <a:custGeom>
            <a:avLst/>
            <a:gdLst/>
            <a:ahLst/>
            <a:cxnLst/>
            <a:rect l="l" t="t" r="r" b="b"/>
            <a:pathLst>
              <a:path w="355979" h="539849">
                <a:moveTo>
                  <a:pt x="355979" y="539849"/>
                </a:moveTo>
                <a:lnTo>
                  <a:pt x="0" y="293104"/>
                </a:lnTo>
                <a:lnTo>
                  <a:pt x="0" y="61990"/>
                </a:lnTo>
                <a:lnTo>
                  <a:pt x="92411" y="0"/>
                </a:lnTo>
              </a:path>
            </a:pathLst>
          </a:custGeom>
          <a:ln w="38525">
            <a:solidFill>
              <a:srgbClr val="3E596D"/>
            </a:solidFill>
          </a:ln>
        </p:spPr>
        <p:txBody>
          <a:bodyPr wrap="square" lIns="0" tIns="0" rIns="0" bIns="0" rtlCol="0">
            <a:spAutoFit/>
          </a:bodyPr>
          <a:lstStyle/>
          <a:p>
            <a:endParaRPr/>
          </a:p>
        </p:txBody>
      </p:sp>
      <p:sp>
        <p:nvSpPr>
          <p:cNvPr id="69" name="object 69"/>
          <p:cNvSpPr/>
          <p:nvPr/>
        </p:nvSpPr>
        <p:spPr>
          <a:xfrm>
            <a:off x="13139917" y="5706342"/>
            <a:ext cx="43695" cy="30391"/>
          </a:xfrm>
          <a:custGeom>
            <a:avLst/>
            <a:gdLst/>
            <a:ahLst/>
            <a:cxnLst/>
            <a:rect l="l" t="t" r="r" b="b"/>
            <a:pathLst>
              <a:path w="43695" h="30391">
                <a:moveTo>
                  <a:pt x="0" y="0"/>
                </a:moveTo>
                <a:lnTo>
                  <a:pt x="41614" y="28944"/>
                </a:lnTo>
              </a:path>
            </a:pathLst>
          </a:custGeom>
          <a:ln w="38505">
            <a:solidFill>
              <a:srgbClr val="3E596D"/>
            </a:solidFill>
          </a:ln>
        </p:spPr>
        <p:txBody>
          <a:bodyPr wrap="square" lIns="0" tIns="0" rIns="0" bIns="0" rtlCol="0">
            <a:spAutoFit/>
          </a:bodyPr>
          <a:lstStyle/>
          <a:p>
            <a:endParaRPr/>
          </a:p>
        </p:txBody>
      </p:sp>
      <p:sp>
        <p:nvSpPr>
          <p:cNvPr id="70" name="object 70"/>
          <p:cNvSpPr/>
          <p:nvPr/>
        </p:nvSpPr>
        <p:spPr>
          <a:xfrm>
            <a:off x="12930885" y="5898600"/>
            <a:ext cx="127322" cy="85325"/>
          </a:xfrm>
          <a:custGeom>
            <a:avLst/>
            <a:gdLst/>
            <a:ahLst/>
            <a:cxnLst/>
            <a:rect l="l" t="t" r="r" b="b"/>
            <a:pathLst>
              <a:path w="127322" h="85325">
                <a:moveTo>
                  <a:pt x="108342" y="12719"/>
                </a:moveTo>
                <a:lnTo>
                  <a:pt x="1" y="85325"/>
                </a:lnTo>
                <a:lnTo>
                  <a:pt x="0" y="85324"/>
                </a:lnTo>
              </a:path>
            </a:pathLst>
          </a:custGeom>
          <a:ln w="38504">
            <a:solidFill>
              <a:srgbClr val="3E596D"/>
            </a:solidFill>
          </a:ln>
        </p:spPr>
        <p:txBody>
          <a:bodyPr wrap="square" lIns="0" tIns="0" rIns="0" bIns="0" rtlCol="0">
            <a:spAutoFit/>
          </a:bodyPr>
          <a:lstStyle/>
          <a:p>
            <a:endParaRPr/>
          </a:p>
        </p:txBody>
      </p:sp>
      <p:sp>
        <p:nvSpPr>
          <p:cNvPr id="71" name="object 71"/>
          <p:cNvSpPr/>
          <p:nvPr/>
        </p:nvSpPr>
        <p:spPr>
          <a:xfrm>
            <a:off x="12930509" y="4690663"/>
            <a:ext cx="583345" cy="1015678"/>
          </a:xfrm>
          <a:custGeom>
            <a:avLst/>
            <a:gdLst/>
            <a:ahLst/>
            <a:cxnLst/>
            <a:rect l="l" t="t" r="r" b="b"/>
            <a:pathLst>
              <a:path w="583345" h="1015678">
                <a:moveTo>
                  <a:pt x="0" y="1"/>
                </a:moveTo>
                <a:lnTo>
                  <a:pt x="309392" y="207558"/>
                </a:lnTo>
                <a:lnTo>
                  <a:pt x="209408" y="274799"/>
                </a:lnTo>
                <a:lnTo>
                  <a:pt x="583345" y="525346"/>
                </a:lnTo>
                <a:lnTo>
                  <a:pt x="583345" y="756138"/>
                </a:lnTo>
                <a:lnTo>
                  <a:pt x="209408" y="1015678"/>
                </a:lnTo>
              </a:path>
            </a:pathLst>
          </a:custGeom>
          <a:ln w="38528">
            <a:solidFill>
              <a:srgbClr val="3E596D"/>
            </a:solidFill>
          </a:ln>
        </p:spPr>
        <p:txBody>
          <a:bodyPr wrap="square" lIns="0" tIns="0" rIns="0" bIns="0" rtlCol="0">
            <a:spAutoFit/>
          </a:bodyPr>
          <a:lstStyle/>
          <a:p>
            <a:endParaRPr/>
          </a:p>
        </p:txBody>
      </p:sp>
      <p:sp>
        <p:nvSpPr>
          <p:cNvPr id="72" name="object 72"/>
          <p:cNvSpPr/>
          <p:nvPr/>
        </p:nvSpPr>
        <p:spPr>
          <a:xfrm>
            <a:off x="12433485" y="4898915"/>
            <a:ext cx="1028795" cy="878789"/>
          </a:xfrm>
          <a:custGeom>
            <a:avLst/>
            <a:gdLst/>
            <a:ahLst/>
            <a:cxnLst/>
            <a:rect l="l" t="t" r="r" b="b"/>
            <a:pathLst>
              <a:path w="1028795" h="878789">
                <a:moveTo>
                  <a:pt x="514235" y="0"/>
                </a:moveTo>
                <a:lnTo>
                  <a:pt x="0" y="345146"/>
                </a:lnTo>
                <a:lnTo>
                  <a:pt x="0" y="522241"/>
                </a:lnTo>
                <a:lnTo>
                  <a:pt x="514235" y="878789"/>
                </a:lnTo>
                <a:lnTo>
                  <a:pt x="1028795" y="522241"/>
                </a:lnTo>
                <a:lnTo>
                  <a:pt x="1028795" y="345146"/>
                </a:lnTo>
                <a:lnTo>
                  <a:pt x="514235" y="0"/>
                </a:lnTo>
                <a:close/>
              </a:path>
            </a:pathLst>
          </a:custGeom>
          <a:solidFill>
            <a:srgbClr val="A6E1FF"/>
          </a:solidFill>
        </p:spPr>
        <p:txBody>
          <a:bodyPr wrap="square" lIns="0" tIns="0" rIns="0" bIns="0" rtlCol="0">
            <a:spAutoFit/>
          </a:bodyPr>
          <a:lstStyle/>
          <a:p>
            <a:endParaRPr/>
          </a:p>
        </p:txBody>
      </p:sp>
      <p:sp>
        <p:nvSpPr>
          <p:cNvPr id="73" name="object 73"/>
          <p:cNvSpPr/>
          <p:nvPr/>
        </p:nvSpPr>
        <p:spPr>
          <a:xfrm>
            <a:off x="12433485" y="5244062"/>
            <a:ext cx="514236" cy="533642"/>
          </a:xfrm>
          <a:custGeom>
            <a:avLst/>
            <a:gdLst/>
            <a:ahLst/>
            <a:cxnLst/>
            <a:rect l="l" t="t" r="r" b="b"/>
            <a:pathLst>
              <a:path w="514236" h="533642">
                <a:moveTo>
                  <a:pt x="0" y="0"/>
                </a:moveTo>
                <a:lnTo>
                  <a:pt x="0" y="177095"/>
                </a:lnTo>
              </a:path>
              <a:path w="514236" h="533642">
                <a:moveTo>
                  <a:pt x="37870" y="203352"/>
                </a:moveTo>
                <a:lnTo>
                  <a:pt x="514236" y="533642"/>
                </a:lnTo>
              </a:path>
            </a:pathLst>
          </a:custGeom>
          <a:ln w="38514">
            <a:solidFill>
              <a:srgbClr val="3E596D"/>
            </a:solidFill>
          </a:ln>
        </p:spPr>
        <p:txBody>
          <a:bodyPr wrap="square" lIns="0" tIns="0" rIns="0" bIns="0" rtlCol="0">
            <a:spAutoFit/>
          </a:bodyPr>
          <a:lstStyle/>
          <a:p>
            <a:endParaRPr/>
          </a:p>
        </p:txBody>
      </p:sp>
      <p:sp>
        <p:nvSpPr>
          <p:cNvPr id="74" name="object 74"/>
          <p:cNvSpPr/>
          <p:nvPr/>
        </p:nvSpPr>
        <p:spPr>
          <a:xfrm>
            <a:off x="12433485" y="4898916"/>
            <a:ext cx="514236" cy="345145"/>
          </a:xfrm>
          <a:custGeom>
            <a:avLst/>
            <a:gdLst/>
            <a:ahLst/>
            <a:cxnLst/>
            <a:rect l="l" t="t" r="r" b="b"/>
            <a:pathLst>
              <a:path w="514236" h="345145">
                <a:moveTo>
                  <a:pt x="514236" y="0"/>
                </a:moveTo>
                <a:lnTo>
                  <a:pt x="0" y="345145"/>
                </a:lnTo>
              </a:path>
            </a:pathLst>
          </a:custGeom>
          <a:ln w="38504">
            <a:solidFill>
              <a:srgbClr val="3E596D"/>
            </a:solidFill>
          </a:ln>
        </p:spPr>
        <p:txBody>
          <a:bodyPr wrap="square" lIns="0" tIns="0" rIns="0" bIns="0" rtlCol="0">
            <a:spAutoFit/>
          </a:bodyPr>
          <a:lstStyle/>
          <a:p>
            <a:endParaRPr/>
          </a:p>
        </p:txBody>
      </p:sp>
      <p:sp>
        <p:nvSpPr>
          <p:cNvPr id="75" name="object 75"/>
          <p:cNvSpPr txBox="1"/>
          <p:nvPr/>
        </p:nvSpPr>
        <p:spPr>
          <a:xfrm>
            <a:off x="12552362" y="5197210"/>
            <a:ext cx="779780" cy="309245"/>
          </a:xfrm>
          <a:prstGeom prst="rect">
            <a:avLst/>
          </a:prstGeom>
        </p:spPr>
        <p:txBody>
          <a:bodyPr vert="horz" wrap="square" lIns="0" tIns="0" rIns="0" bIns="0" rtlCol="0">
            <a:spAutoFit/>
          </a:bodyPr>
          <a:lstStyle/>
          <a:p>
            <a:pPr marL="12700">
              <a:lnSpc>
                <a:spcPct val="100000"/>
              </a:lnSpc>
            </a:pPr>
            <a:r>
              <a:rPr sz="1950" b="1" spc="15" dirty="0">
                <a:solidFill>
                  <a:srgbClr val="3E586D"/>
                </a:solidFill>
                <a:latin typeface="Microsoft JhengHei UI" panose="020B0604030504040204" charset="-120"/>
                <a:cs typeface="Microsoft JhengHei UI" panose="020B0604030504040204" charset="-120"/>
              </a:rPr>
              <a:t>块存储</a:t>
            </a:r>
            <a:endParaRPr sz="1950">
              <a:latin typeface="Microsoft JhengHei UI" panose="020B0604030504040204" charset="-120"/>
              <a:cs typeface="Microsoft JhengHei UI" panose="020B0604030504040204" charset="-120"/>
            </a:endParaRPr>
          </a:p>
        </p:txBody>
      </p:sp>
      <p:sp>
        <p:nvSpPr>
          <p:cNvPr id="76" name="object 76"/>
          <p:cNvSpPr txBox="1"/>
          <p:nvPr/>
        </p:nvSpPr>
        <p:spPr>
          <a:xfrm>
            <a:off x="5013325" y="1994336"/>
            <a:ext cx="10077450" cy="407670"/>
          </a:xfrm>
          <a:prstGeom prst="rect">
            <a:avLst/>
          </a:prstGeom>
        </p:spPr>
        <p:txBody>
          <a:bodyPr vert="horz" wrap="square" lIns="0" tIns="0" rIns="0" bIns="0" rtlCol="0">
            <a:spAutoFit/>
          </a:bodyPr>
          <a:lstStyle/>
          <a:p>
            <a:pPr marL="12700">
              <a:lnSpc>
                <a:spcPct val="100000"/>
              </a:lnSpc>
            </a:pPr>
            <a:r>
              <a:rPr sz="2600" spc="-55" dirty="0">
                <a:solidFill>
                  <a:srgbClr val="55719E"/>
                </a:solidFill>
                <a:latin typeface="Microsoft JhengHei UI" panose="020B0604030504040204" charset="-120"/>
                <a:cs typeface="Microsoft JhengHei UI" panose="020B0604030504040204" charset="-120"/>
              </a:rPr>
              <a:t>区块链是通过块存储保存数据，每⼀一个数据节点之间都包含所有数据</a:t>
            </a:r>
            <a:endParaRPr sz="2600">
              <a:latin typeface="Microsoft JhengHei UI" panose="020B0604030504040204" charset="-120"/>
              <a:cs typeface="Microsoft JhengHei UI" panose="020B0604030504040204" charset="-120"/>
            </a:endParaRPr>
          </a:p>
        </p:txBody>
      </p:sp>
      <p:sp>
        <p:nvSpPr>
          <p:cNvPr id="77" name="object 77"/>
          <p:cNvSpPr txBox="1">
            <a:spLocks noGrp="1"/>
          </p:cNvSpPr>
          <p:nvPr>
            <p:ph type="title"/>
          </p:nvPr>
        </p:nvSpPr>
        <p:spPr>
          <a:xfrm>
            <a:off x="646965" y="33317"/>
            <a:ext cx="18810168" cy="1184910"/>
          </a:xfrm>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01</a:t>
            </a:r>
            <a:r>
              <a:rPr sz="11850" spc="-1785" baseline="-23000" dirty="0">
                <a:solidFill>
                  <a:srgbClr val="F0EEF1"/>
                </a:solidFill>
                <a:latin typeface="Arial" panose="020B0604020202020204"/>
                <a:cs typeface="Arial" panose="020B0604020202020204"/>
              </a:rPr>
              <a:t> </a:t>
            </a:r>
            <a:r>
              <a:rPr sz="2600" b="1" spc="-420" dirty="0">
                <a:solidFill>
                  <a:srgbClr val="55719E"/>
                </a:solidFill>
                <a:latin typeface="Microsoft JhengHei UI" panose="020B0604030504040204" charset="-120"/>
                <a:cs typeface="Microsoft JhengHei UI" panose="020B0604030504040204" charset="-120"/>
              </a:rPr>
              <a:t>区块链原理</a:t>
            </a:r>
            <a:endParaRPr sz="2600">
              <a:latin typeface="Microsoft JhengHei UI" panose="020B0604030504040204" charset="-120"/>
              <a:cs typeface="Microsoft JhengHei UI" panose="020B0604030504040204" charset="-120"/>
            </a:endParaRPr>
          </a:p>
        </p:txBody>
      </p:sp>
      <p:sp>
        <p:nvSpPr>
          <p:cNvPr id="78" name="object 78"/>
          <p:cNvSpPr txBox="1"/>
          <p:nvPr/>
        </p:nvSpPr>
        <p:spPr>
          <a:xfrm>
            <a:off x="1913942" y="1197332"/>
            <a:ext cx="224663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principle</a:t>
            </a:r>
            <a:endParaRPr sz="1950">
              <a:latin typeface="Arial" panose="020B0604020202020204"/>
              <a:cs typeface="Arial" panose="020B0604020202020204"/>
            </a:endParaRPr>
          </a:p>
        </p:txBody>
      </p:sp>
      <p:sp>
        <p:nvSpPr>
          <p:cNvPr id="79" name="object 79"/>
          <p:cNvSpPr txBox="1"/>
          <p:nvPr/>
        </p:nvSpPr>
        <p:spPr>
          <a:xfrm>
            <a:off x="9662397" y="3396218"/>
            <a:ext cx="779780" cy="309245"/>
          </a:xfrm>
          <a:prstGeom prst="rect">
            <a:avLst/>
          </a:prstGeom>
        </p:spPr>
        <p:txBody>
          <a:bodyPr vert="horz" wrap="square" lIns="0" tIns="0" rIns="0" bIns="0" rtlCol="0">
            <a:spAutoFit/>
          </a:bodyPr>
          <a:lstStyle/>
          <a:p>
            <a:pPr marL="12700">
              <a:lnSpc>
                <a:spcPct val="100000"/>
              </a:lnSpc>
            </a:pPr>
            <a:r>
              <a:rPr sz="1950" b="1" spc="15" dirty="0">
                <a:solidFill>
                  <a:srgbClr val="3E586D"/>
                </a:solidFill>
                <a:latin typeface="Microsoft JhengHei UI" panose="020B0604030504040204" charset="-120"/>
                <a:cs typeface="Microsoft JhengHei UI" panose="020B0604030504040204" charset="-120"/>
              </a:rPr>
              <a:t>块存储</a:t>
            </a:r>
            <a:endParaRPr sz="1950">
              <a:latin typeface="Microsoft JhengHei UI" panose="020B0604030504040204" charset="-120"/>
              <a:cs typeface="Microsoft JhengHei UI" panose="020B0604030504040204" charset="-120"/>
            </a:endParaRPr>
          </a:p>
        </p:txBody>
      </p:sp>
      <p:sp>
        <p:nvSpPr>
          <p:cNvPr id="80" name="object 80"/>
          <p:cNvSpPr txBox="1"/>
          <p:nvPr/>
        </p:nvSpPr>
        <p:spPr>
          <a:xfrm>
            <a:off x="9662397" y="9992876"/>
            <a:ext cx="779780" cy="309245"/>
          </a:xfrm>
          <a:prstGeom prst="rect">
            <a:avLst/>
          </a:prstGeom>
        </p:spPr>
        <p:txBody>
          <a:bodyPr vert="horz" wrap="square" lIns="0" tIns="0" rIns="0" bIns="0" rtlCol="0">
            <a:spAutoFit/>
          </a:bodyPr>
          <a:lstStyle/>
          <a:p>
            <a:pPr marL="12700">
              <a:lnSpc>
                <a:spcPct val="100000"/>
              </a:lnSpc>
            </a:pPr>
            <a:r>
              <a:rPr sz="1950" b="1" spc="15" dirty="0">
                <a:solidFill>
                  <a:srgbClr val="3E586D"/>
                </a:solidFill>
                <a:latin typeface="Microsoft JhengHei UI" panose="020B0604030504040204" charset="-120"/>
                <a:cs typeface="Microsoft JhengHei UI" panose="020B0604030504040204" charset="-120"/>
              </a:rPr>
              <a:t>块存储</a:t>
            </a:r>
            <a:endParaRPr sz="1950">
              <a:latin typeface="Microsoft JhengHei UI" panose="020B0604030504040204" charset="-120"/>
              <a:cs typeface="Microsoft JhengHei UI" panose="020B0604030504040204" charset="-120"/>
            </a:endParaRPr>
          </a:p>
        </p:txBody>
      </p:sp>
      <p:sp>
        <p:nvSpPr>
          <p:cNvPr id="81" name="object 81"/>
          <p:cNvSpPr txBox="1"/>
          <p:nvPr/>
        </p:nvSpPr>
        <p:spPr>
          <a:xfrm>
            <a:off x="6772433" y="5176268"/>
            <a:ext cx="779780" cy="309245"/>
          </a:xfrm>
          <a:prstGeom prst="rect">
            <a:avLst/>
          </a:prstGeom>
        </p:spPr>
        <p:txBody>
          <a:bodyPr vert="horz" wrap="square" lIns="0" tIns="0" rIns="0" bIns="0" rtlCol="0">
            <a:spAutoFit/>
          </a:bodyPr>
          <a:lstStyle/>
          <a:p>
            <a:pPr marL="12700">
              <a:lnSpc>
                <a:spcPct val="100000"/>
              </a:lnSpc>
            </a:pPr>
            <a:r>
              <a:rPr sz="1950" b="1" spc="15" dirty="0">
                <a:solidFill>
                  <a:srgbClr val="3E586D"/>
                </a:solidFill>
                <a:latin typeface="Microsoft JhengHei UI" panose="020B0604030504040204" charset="-120"/>
                <a:cs typeface="Microsoft JhengHei UI" panose="020B0604030504040204" charset="-120"/>
              </a:rPr>
              <a:t>块存储</a:t>
            </a:r>
            <a:endParaRPr sz="1950">
              <a:latin typeface="Microsoft JhengHei UI" panose="020B0604030504040204" charset="-120"/>
              <a:cs typeface="Microsoft JhengHei UI" panose="020B0604030504040204" charset="-120"/>
            </a:endParaRPr>
          </a:p>
        </p:txBody>
      </p:sp>
      <p:sp>
        <p:nvSpPr>
          <p:cNvPr id="82" name="object 82"/>
          <p:cNvSpPr txBox="1"/>
          <p:nvPr/>
        </p:nvSpPr>
        <p:spPr>
          <a:xfrm>
            <a:off x="6772433" y="8139529"/>
            <a:ext cx="779780" cy="309245"/>
          </a:xfrm>
          <a:prstGeom prst="rect">
            <a:avLst/>
          </a:prstGeom>
        </p:spPr>
        <p:txBody>
          <a:bodyPr vert="horz" wrap="square" lIns="0" tIns="0" rIns="0" bIns="0" rtlCol="0">
            <a:spAutoFit/>
          </a:bodyPr>
          <a:lstStyle/>
          <a:p>
            <a:pPr marL="12700">
              <a:lnSpc>
                <a:spcPct val="100000"/>
              </a:lnSpc>
            </a:pPr>
            <a:r>
              <a:rPr sz="1950" b="1" spc="15" dirty="0">
                <a:solidFill>
                  <a:srgbClr val="3E586D"/>
                </a:solidFill>
                <a:latin typeface="Microsoft JhengHei UI" panose="020B0604030504040204" charset="-120"/>
                <a:cs typeface="Microsoft JhengHei UI" panose="020B0604030504040204" charset="-120"/>
              </a:rPr>
              <a:t>块存储</a:t>
            </a:r>
            <a:endParaRPr sz="1950">
              <a:latin typeface="Microsoft JhengHei UI" panose="020B0604030504040204" charset="-120"/>
              <a:cs typeface="Microsoft JhengHei UI" panose="020B0604030504040204" charset="-120"/>
            </a:endParaRPr>
          </a:p>
        </p:txBody>
      </p:sp>
      <p:sp>
        <p:nvSpPr>
          <p:cNvPr id="83" name="object 83"/>
          <p:cNvSpPr txBox="1"/>
          <p:nvPr/>
        </p:nvSpPr>
        <p:spPr>
          <a:xfrm>
            <a:off x="12552362" y="8160470"/>
            <a:ext cx="779780" cy="309245"/>
          </a:xfrm>
          <a:prstGeom prst="rect">
            <a:avLst/>
          </a:prstGeom>
        </p:spPr>
        <p:txBody>
          <a:bodyPr vert="horz" wrap="square" lIns="0" tIns="0" rIns="0" bIns="0" rtlCol="0">
            <a:spAutoFit/>
          </a:bodyPr>
          <a:lstStyle/>
          <a:p>
            <a:pPr marL="12700">
              <a:lnSpc>
                <a:spcPct val="100000"/>
              </a:lnSpc>
            </a:pPr>
            <a:r>
              <a:rPr sz="1950" b="1" spc="15" dirty="0">
                <a:solidFill>
                  <a:srgbClr val="3E586D"/>
                </a:solidFill>
                <a:latin typeface="Microsoft JhengHei UI" panose="020B0604030504040204" charset="-120"/>
                <a:cs typeface="Microsoft JhengHei UI" panose="020B0604030504040204" charset="-120"/>
              </a:rPr>
              <a:t>块存储</a:t>
            </a:r>
            <a:endParaRPr sz="1950">
              <a:latin typeface="Microsoft JhengHei UI" panose="020B0604030504040204" charset="-120"/>
              <a:cs typeface="Microsoft JhengHei UI" panose="020B0604030504040204" charset="-120"/>
            </a:endParaRPr>
          </a:p>
        </p:txBody>
      </p:sp>
      <p:sp>
        <p:nvSpPr>
          <p:cNvPr id="84" name="object 84"/>
          <p:cNvSpPr/>
          <p:nvPr/>
        </p:nvSpPr>
        <p:spPr>
          <a:xfrm>
            <a:off x="7161186" y="6419839"/>
            <a:ext cx="0" cy="834520"/>
          </a:xfrm>
          <a:custGeom>
            <a:avLst/>
            <a:gdLst/>
            <a:ahLst/>
            <a:cxnLst/>
            <a:rect l="l" t="t" r="r" b="b"/>
            <a:pathLst>
              <a:path h="834520">
                <a:moveTo>
                  <a:pt x="0" y="834520"/>
                </a:moveTo>
                <a:lnTo>
                  <a:pt x="0" y="834520"/>
                </a:lnTo>
                <a:lnTo>
                  <a:pt x="0" y="20863"/>
                </a:lnTo>
                <a:lnTo>
                  <a:pt x="0" y="0"/>
                </a:lnTo>
              </a:path>
            </a:pathLst>
          </a:custGeom>
          <a:ln w="20941">
            <a:solidFill>
              <a:srgbClr val="3E586D"/>
            </a:solidFill>
          </a:ln>
        </p:spPr>
        <p:txBody>
          <a:bodyPr wrap="square" lIns="0" tIns="0" rIns="0" bIns="0" rtlCol="0">
            <a:spAutoFit/>
          </a:bodyPr>
          <a:lstStyle/>
          <a:p>
            <a:endParaRPr/>
          </a:p>
        </p:txBody>
      </p:sp>
      <p:sp>
        <p:nvSpPr>
          <p:cNvPr id="85" name="object 85"/>
          <p:cNvSpPr/>
          <p:nvPr/>
        </p:nvSpPr>
        <p:spPr>
          <a:xfrm>
            <a:off x="7883902" y="8923398"/>
            <a:ext cx="1445430" cy="834521"/>
          </a:xfrm>
          <a:custGeom>
            <a:avLst/>
            <a:gdLst/>
            <a:ahLst/>
            <a:cxnLst/>
            <a:rect l="l" t="t" r="r" b="b"/>
            <a:pathLst>
              <a:path w="1445430" h="834521">
                <a:moveTo>
                  <a:pt x="1445430" y="834521"/>
                </a:moveTo>
                <a:lnTo>
                  <a:pt x="1409295" y="813658"/>
                </a:lnTo>
                <a:lnTo>
                  <a:pt x="1373159" y="792795"/>
                </a:lnTo>
                <a:lnTo>
                  <a:pt x="1337023" y="771932"/>
                </a:lnTo>
                <a:lnTo>
                  <a:pt x="1300888" y="751069"/>
                </a:lnTo>
                <a:lnTo>
                  <a:pt x="1264752" y="730206"/>
                </a:lnTo>
                <a:lnTo>
                  <a:pt x="1228616" y="709343"/>
                </a:lnTo>
                <a:lnTo>
                  <a:pt x="1192480" y="688479"/>
                </a:lnTo>
                <a:lnTo>
                  <a:pt x="1156344" y="667616"/>
                </a:lnTo>
                <a:lnTo>
                  <a:pt x="1120209" y="646753"/>
                </a:lnTo>
                <a:lnTo>
                  <a:pt x="1084073" y="625890"/>
                </a:lnTo>
                <a:lnTo>
                  <a:pt x="1047937" y="605027"/>
                </a:lnTo>
                <a:lnTo>
                  <a:pt x="1011801" y="584164"/>
                </a:lnTo>
                <a:lnTo>
                  <a:pt x="975666" y="563301"/>
                </a:lnTo>
                <a:lnTo>
                  <a:pt x="939530" y="542438"/>
                </a:lnTo>
                <a:lnTo>
                  <a:pt x="903394" y="521575"/>
                </a:lnTo>
                <a:lnTo>
                  <a:pt x="867258" y="500712"/>
                </a:lnTo>
                <a:lnTo>
                  <a:pt x="831122" y="479849"/>
                </a:lnTo>
                <a:lnTo>
                  <a:pt x="794987" y="458986"/>
                </a:lnTo>
                <a:lnTo>
                  <a:pt x="758851" y="438123"/>
                </a:lnTo>
                <a:lnTo>
                  <a:pt x="722715" y="417260"/>
                </a:lnTo>
                <a:lnTo>
                  <a:pt x="686579" y="396397"/>
                </a:lnTo>
                <a:lnTo>
                  <a:pt x="650444" y="375534"/>
                </a:lnTo>
                <a:lnTo>
                  <a:pt x="614308" y="354671"/>
                </a:lnTo>
                <a:lnTo>
                  <a:pt x="578172" y="333808"/>
                </a:lnTo>
                <a:lnTo>
                  <a:pt x="542036" y="312945"/>
                </a:lnTo>
                <a:lnTo>
                  <a:pt x="505900" y="292082"/>
                </a:lnTo>
                <a:lnTo>
                  <a:pt x="469765" y="271219"/>
                </a:lnTo>
                <a:lnTo>
                  <a:pt x="433629" y="250356"/>
                </a:lnTo>
                <a:lnTo>
                  <a:pt x="397493" y="229493"/>
                </a:lnTo>
                <a:lnTo>
                  <a:pt x="361357" y="208630"/>
                </a:lnTo>
                <a:lnTo>
                  <a:pt x="325221" y="187767"/>
                </a:lnTo>
                <a:lnTo>
                  <a:pt x="289086" y="166904"/>
                </a:lnTo>
                <a:lnTo>
                  <a:pt x="252950" y="146041"/>
                </a:lnTo>
                <a:lnTo>
                  <a:pt x="216814" y="125178"/>
                </a:lnTo>
                <a:lnTo>
                  <a:pt x="180678" y="104315"/>
                </a:lnTo>
                <a:lnTo>
                  <a:pt x="144543" y="83452"/>
                </a:lnTo>
                <a:lnTo>
                  <a:pt x="108407" y="62589"/>
                </a:lnTo>
                <a:lnTo>
                  <a:pt x="72271" y="41726"/>
                </a:lnTo>
                <a:lnTo>
                  <a:pt x="36135" y="20863"/>
                </a:lnTo>
                <a:lnTo>
                  <a:pt x="0" y="0"/>
                </a:lnTo>
              </a:path>
            </a:pathLst>
          </a:custGeom>
          <a:ln w="20941">
            <a:solidFill>
              <a:srgbClr val="3E586D"/>
            </a:solidFill>
          </a:ln>
        </p:spPr>
        <p:txBody>
          <a:bodyPr wrap="square" lIns="0" tIns="0" rIns="0" bIns="0" rtlCol="0">
            <a:spAutoFit/>
          </a:bodyPr>
          <a:lstStyle/>
          <a:p>
            <a:endParaRPr/>
          </a:p>
        </p:txBody>
      </p:sp>
      <p:sp>
        <p:nvSpPr>
          <p:cNvPr id="86" name="object 86"/>
          <p:cNvSpPr/>
          <p:nvPr/>
        </p:nvSpPr>
        <p:spPr>
          <a:xfrm>
            <a:off x="10774764" y="8923399"/>
            <a:ext cx="1445431" cy="834520"/>
          </a:xfrm>
          <a:custGeom>
            <a:avLst/>
            <a:gdLst/>
            <a:ahLst/>
            <a:cxnLst/>
            <a:rect l="l" t="t" r="r" b="b"/>
            <a:pathLst>
              <a:path w="1445431" h="834520">
                <a:moveTo>
                  <a:pt x="1445431" y="0"/>
                </a:moveTo>
                <a:lnTo>
                  <a:pt x="1409295" y="20863"/>
                </a:lnTo>
                <a:lnTo>
                  <a:pt x="1373159" y="41726"/>
                </a:lnTo>
                <a:lnTo>
                  <a:pt x="1337023" y="62589"/>
                </a:lnTo>
                <a:lnTo>
                  <a:pt x="1300888" y="83452"/>
                </a:lnTo>
                <a:lnTo>
                  <a:pt x="1264752" y="104315"/>
                </a:lnTo>
                <a:lnTo>
                  <a:pt x="1228616" y="125178"/>
                </a:lnTo>
                <a:lnTo>
                  <a:pt x="1192480" y="146041"/>
                </a:lnTo>
                <a:lnTo>
                  <a:pt x="1156344" y="166904"/>
                </a:lnTo>
                <a:lnTo>
                  <a:pt x="1120209" y="187767"/>
                </a:lnTo>
                <a:lnTo>
                  <a:pt x="1084073" y="208630"/>
                </a:lnTo>
                <a:lnTo>
                  <a:pt x="1047937" y="229493"/>
                </a:lnTo>
                <a:lnTo>
                  <a:pt x="1011801" y="250356"/>
                </a:lnTo>
                <a:lnTo>
                  <a:pt x="975666" y="271219"/>
                </a:lnTo>
                <a:lnTo>
                  <a:pt x="939530" y="292082"/>
                </a:lnTo>
                <a:lnTo>
                  <a:pt x="903394" y="312945"/>
                </a:lnTo>
                <a:lnTo>
                  <a:pt x="867259" y="333807"/>
                </a:lnTo>
                <a:lnTo>
                  <a:pt x="831123" y="354670"/>
                </a:lnTo>
                <a:lnTo>
                  <a:pt x="794987" y="375533"/>
                </a:lnTo>
                <a:lnTo>
                  <a:pt x="758851" y="396396"/>
                </a:lnTo>
                <a:lnTo>
                  <a:pt x="722716" y="417259"/>
                </a:lnTo>
                <a:lnTo>
                  <a:pt x="686580" y="438122"/>
                </a:lnTo>
                <a:lnTo>
                  <a:pt x="650444" y="458985"/>
                </a:lnTo>
                <a:lnTo>
                  <a:pt x="614308" y="479848"/>
                </a:lnTo>
                <a:lnTo>
                  <a:pt x="578172" y="500711"/>
                </a:lnTo>
                <a:lnTo>
                  <a:pt x="542036" y="521574"/>
                </a:lnTo>
                <a:lnTo>
                  <a:pt x="505901" y="542437"/>
                </a:lnTo>
                <a:lnTo>
                  <a:pt x="469765" y="563300"/>
                </a:lnTo>
                <a:lnTo>
                  <a:pt x="433629" y="584163"/>
                </a:lnTo>
                <a:lnTo>
                  <a:pt x="397493" y="605026"/>
                </a:lnTo>
                <a:lnTo>
                  <a:pt x="361357" y="625889"/>
                </a:lnTo>
                <a:lnTo>
                  <a:pt x="325221" y="646752"/>
                </a:lnTo>
                <a:lnTo>
                  <a:pt x="289086" y="667615"/>
                </a:lnTo>
                <a:lnTo>
                  <a:pt x="252950" y="688478"/>
                </a:lnTo>
                <a:lnTo>
                  <a:pt x="216814" y="709341"/>
                </a:lnTo>
                <a:lnTo>
                  <a:pt x="180678" y="730204"/>
                </a:lnTo>
                <a:lnTo>
                  <a:pt x="144542" y="751068"/>
                </a:lnTo>
                <a:lnTo>
                  <a:pt x="108407" y="771931"/>
                </a:lnTo>
                <a:lnTo>
                  <a:pt x="72271" y="792794"/>
                </a:lnTo>
                <a:lnTo>
                  <a:pt x="36135" y="813657"/>
                </a:lnTo>
                <a:lnTo>
                  <a:pt x="0" y="834520"/>
                </a:lnTo>
              </a:path>
            </a:pathLst>
          </a:custGeom>
          <a:ln w="20941">
            <a:solidFill>
              <a:srgbClr val="3E586D"/>
            </a:solidFill>
          </a:ln>
        </p:spPr>
        <p:txBody>
          <a:bodyPr wrap="square" lIns="0" tIns="0" rIns="0" bIns="0" rtlCol="0">
            <a:spAutoFit/>
          </a:bodyPr>
          <a:lstStyle/>
          <a:p>
            <a:endParaRPr/>
          </a:p>
        </p:txBody>
      </p:sp>
      <p:sp>
        <p:nvSpPr>
          <p:cNvPr id="87" name="object 87"/>
          <p:cNvSpPr/>
          <p:nvPr/>
        </p:nvSpPr>
        <p:spPr>
          <a:xfrm>
            <a:off x="12942913" y="6419839"/>
            <a:ext cx="0" cy="834520"/>
          </a:xfrm>
          <a:custGeom>
            <a:avLst/>
            <a:gdLst/>
            <a:ahLst/>
            <a:cxnLst/>
            <a:rect l="l" t="t" r="r" b="b"/>
            <a:pathLst>
              <a:path h="834520">
                <a:moveTo>
                  <a:pt x="0" y="0"/>
                </a:moveTo>
                <a:lnTo>
                  <a:pt x="0" y="20863"/>
                </a:lnTo>
                <a:lnTo>
                  <a:pt x="0" y="41726"/>
                </a:lnTo>
                <a:lnTo>
                  <a:pt x="0" y="62589"/>
                </a:lnTo>
                <a:lnTo>
                  <a:pt x="0" y="83452"/>
                </a:lnTo>
                <a:lnTo>
                  <a:pt x="0" y="104315"/>
                </a:lnTo>
                <a:lnTo>
                  <a:pt x="0" y="125178"/>
                </a:lnTo>
                <a:lnTo>
                  <a:pt x="0" y="146041"/>
                </a:lnTo>
                <a:lnTo>
                  <a:pt x="0" y="166904"/>
                </a:lnTo>
                <a:lnTo>
                  <a:pt x="0" y="187767"/>
                </a:lnTo>
                <a:lnTo>
                  <a:pt x="0" y="208630"/>
                </a:lnTo>
                <a:lnTo>
                  <a:pt x="0" y="229493"/>
                </a:lnTo>
                <a:lnTo>
                  <a:pt x="0" y="250356"/>
                </a:lnTo>
                <a:lnTo>
                  <a:pt x="0" y="271219"/>
                </a:lnTo>
                <a:lnTo>
                  <a:pt x="0" y="292082"/>
                </a:lnTo>
                <a:lnTo>
                  <a:pt x="0" y="312945"/>
                </a:lnTo>
                <a:lnTo>
                  <a:pt x="0" y="438122"/>
                </a:lnTo>
                <a:lnTo>
                  <a:pt x="0" y="458985"/>
                </a:lnTo>
                <a:lnTo>
                  <a:pt x="0" y="479848"/>
                </a:lnTo>
                <a:lnTo>
                  <a:pt x="0" y="500711"/>
                </a:lnTo>
                <a:lnTo>
                  <a:pt x="0" y="521574"/>
                </a:lnTo>
                <a:lnTo>
                  <a:pt x="0" y="542437"/>
                </a:lnTo>
                <a:lnTo>
                  <a:pt x="0" y="563300"/>
                </a:lnTo>
                <a:lnTo>
                  <a:pt x="0" y="584163"/>
                </a:lnTo>
                <a:lnTo>
                  <a:pt x="0" y="605026"/>
                </a:lnTo>
                <a:lnTo>
                  <a:pt x="0" y="625889"/>
                </a:lnTo>
                <a:lnTo>
                  <a:pt x="0" y="646752"/>
                </a:lnTo>
                <a:lnTo>
                  <a:pt x="0" y="667615"/>
                </a:lnTo>
                <a:lnTo>
                  <a:pt x="0" y="688478"/>
                </a:lnTo>
                <a:lnTo>
                  <a:pt x="0" y="709341"/>
                </a:lnTo>
                <a:lnTo>
                  <a:pt x="0" y="730204"/>
                </a:lnTo>
                <a:lnTo>
                  <a:pt x="0" y="751068"/>
                </a:lnTo>
                <a:lnTo>
                  <a:pt x="0" y="771931"/>
                </a:lnTo>
                <a:lnTo>
                  <a:pt x="0" y="792794"/>
                </a:lnTo>
                <a:lnTo>
                  <a:pt x="0" y="813657"/>
                </a:lnTo>
                <a:lnTo>
                  <a:pt x="0" y="834520"/>
                </a:lnTo>
              </a:path>
            </a:pathLst>
          </a:custGeom>
          <a:ln w="20941">
            <a:solidFill>
              <a:srgbClr val="3E586D"/>
            </a:solidFill>
          </a:ln>
        </p:spPr>
        <p:txBody>
          <a:bodyPr wrap="square" lIns="0" tIns="0" rIns="0" bIns="0" rtlCol="0">
            <a:spAutoFit/>
          </a:bodyPr>
          <a:lstStyle/>
          <a:p>
            <a:endParaRPr/>
          </a:p>
        </p:txBody>
      </p:sp>
      <p:sp>
        <p:nvSpPr>
          <p:cNvPr id="88" name="object 88"/>
          <p:cNvSpPr/>
          <p:nvPr/>
        </p:nvSpPr>
        <p:spPr>
          <a:xfrm>
            <a:off x="7883903" y="3916278"/>
            <a:ext cx="1445430" cy="834520"/>
          </a:xfrm>
          <a:custGeom>
            <a:avLst/>
            <a:gdLst/>
            <a:ahLst/>
            <a:cxnLst/>
            <a:rect l="l" t="t" r="r" b="b"/>
            <a:pathLst>
              <a:path w="1445430" h="834520">
                <a:moveTo>
                  <a:pt x="0" y="834520"/>
                </a:moveTo>
                <a:lnTo>
                  <a:pt x="36135" y="813657"/>
                </a:lnTo>
                <a:lnTo>
                  <a:pt x="72271" y="792794"/>
                </a:lnTo>
                <a:lnTo>
                  <a:pt x="108407" y="771931"/>
                </a:lnTo>
                <a:lnTo>
                  <a:pt x="144543" y="751068"/>
                </a:lnTo>
                <a:lnTo>
                  <a:pt x="180678" y="730205"/>
                </a:lnTo>
                <a:lnTo>
                  <a:pt x="216814" y="709342"/>
                </a:lnTo>
                <a:lnTo>
                  <a:pt x="252950" y="688479"/>
                </a:lnTo>
                <a:lnTo>
                  <a:pt x="289086" y="667616"/>
                </a:lnTo>
                <a:lnTo>
                  <a:pt x="325221" y="646753"/>
                </a:lnTo>
                <a:lnTo>
                  <a:pt x="361357" y="625890"/>
                </a:lnTo>
                <a:lnTo>
                  <a:pt x="397493" y="605027"/>
                </a:lnTo>
                <a:lnTo>
                  <a:pt x="433629" y="584164"/>
                </a:lnTo>
                <a:lnTo>
                  <a:pt x="469764" y="563301"/>
                </a:lnTo>
                <a:lnTo>
                  <a:pt x="505900" y="542438"/>
                </a:lnTo>
                <a:lnTo>
                  <a:pt x="542036" y="521575"/>
                </a:lnTo>
                <a:lnTo>
                  <a:pt x="578172" y="500712"/>
                </a:lnTo>
                <a:lnTo>
                  <a:pt x="614308" y="479849"/>
                </a:lnTo>
                <a:lnTo>
                  <a:pt x="650443" y="458986"/>
                </a:lnTo>
                <a:lnTo>
                  <a:pt x="686579" y="438123"/>
                </a:lnTo>
                <a:lnTo>
                  <a:pt x="722715" y="417260"/>
                </a:lnTo>
                <a:lnTo>
                  <a:pt x="758851" y="396397"/>
                </a:lnTo>
                <a:lnTo>
                  <a:pt x="794987" y="375534"/>
                </a:lnTo>
                <a:lnTo>
                  <a:pt x="831122" y="354671"/>
                </a:lnTo>
                <a:lnTo>
                  <a:pt x="867258" y="333808"/>
                </a:lnTo>
                <a:lnTo>
                  <a:pt x="903394" y="312945"/>
                </a:lnTo>
                <a:lnTo>
                  <a:pt x="939530" y="292082"/>
                </a:lnTo>
                <a:lnTo>
                  <a:pt x="975665" y="271219"/>
                </a:lnTo>
                <a:lnTo>
                  <a:pt x="1011801" y="250356"/>
                </a:lnTo>
                <a:lnTo>
                  <a:pt x="1047937" y="229493"/>
                </a:lnTo>
                <a:lnTo>
                  <a:pt x="1084073" y="208630"/>
                </a:lnTo>
                <a:lnTo>
                  <a:pt x="1120209" y="187767"/>
                </a:lnTo>
                <a:lnTo>
                  <a:pt x="1156344" y="166904"/>
                </a:lnTo>
                <a:lnTo>
                  <a:pt x="1192480" y="146041"/>
                </a:lnTo>
                <a:lnTo>
                  <a:pt x="1228616" y="125178"/>
                </a:lnTo>
                <a:lnTo>
                  <a:pt x="1264752" y="104315"/>
                </a:lnTo>
                <a:lnTo>
                  <a:pt x="1300887" y="83452"/>
                </a:lnTo>
                <a:lnTo>
                  <a:pt x="1337023" y="62589"/>
                </a:lnTo>
                <a:lnTo>
                  <a:pt x="1373159" y="41726"/>
                </a:lnTo>
                <a:lnTo>
                  <a:pt x="1409295" y="20863"/>
                </a:lnTo>
                <a:lnTo>
                  <a:pt x="1445430" y="0"/>
                </a:lnTo>
              </a:path>
            </a:pathLst>
          </a:custGeom>
          <a:ln w="20941">
            <a:solidFill>
              <a:srgbClr val="3E586D"/>
            </a:solidFill>
          </a:ln>
        </p:spPr>
        <p:txBody>
          <a:bodyPr wrap="square" lIns="0" tIns="0" rIns="0" bIns="0" rtlCol="0">
            <a:spAutoFit/>
          </a:bodyPr>
          <a:lstStyle/>
          <a:p>
            <a:endParaRPr/>
          </a:p>
        </p:txBody>
      </p:sp>
      <p:sp>
        <p:nvSpPr>
          <p:cNvPr id="89" name="object 89"/>
          <p:cNvSpPr/>
          <p:nvPr/>
        </p:nvSpPr>
        <p:spPr>
          <a:xfrm>
            <a:off x="10774764" y="3916278"/>
            <a:ext cx="1445431" cy="834520"/>
          </a:xfrm>
          <a:custGeom>
            <a:avLst/>
            <a:gdLst/>
            <a:ahLst/>
            <a:cxnLst/>
            <a:rect l="l" t="t" r="r" b="b"/>
            <a:pathLst>
              <a:path w="1445431" h="834520">
                <a:moveTo>
                  <a:pt x="0" y="0"/>
                </a:moveTo>
                <a:lnTo>
                  <a:pt x="36135" y="20862"/>
                </a:lnTo>
                <a:lnTo>
                  <a:pt x="72271" y="41725"/>
                </a:lnTo>
                <a:lnTo>
                  <a:pt x="108407" y="62589"/>
                </a:lnTo>
                <a:lnTo>
                  <a:pt x="144543" y="83452"/>
                </a:lnTo>
                <a:lnTo>
                  <a:pt x="180679" y="104315"/>
                </a:lnTo>
                <a:lnTo>
                  <a:pt x="216814" y="125178"/>
                </a:lnTo>
                <a:lnTo>
                  <a:pt x="252950" y="146041"/>
                </a:lnTo>
                <a:lnTo>
                  <a:pt x="289086" y="166904"/>
                </a:lnTo>
                <a:lnTo>
                  <a:pt x="325222" y="187767"/>
                </a:lnTo>
                <a:lnTo>
                  <a:pt x="361358" y="208630"/>
                </a:lnTo>
                <a:lnTo>
                  <a:pt x="397493" y="229493"/>
                </a:lnTo>
                <a:lnTo>
                  <a:pt x="433629" y="250356"/>
                </a:lnTo>
                <a:lnTo>
                  <a:pt x="469765" y="271219"/>
                </a:lnTo>
                <a:lnTo>
                  <a:pt x="505901" y="292082"/>
                </a:lnTo>
                <a:lnTo>
                  <a:pt x="542037" y="312945"/>
                </a:lnTo>
                <a:lnTo>
                  <a:pt x="578172" y="333808"/>
                </a:lnTo>
                <a:lnTo>
                  <a:pt x="614308" y="354671"/>
                </a:lnTo>
                <a:lnTo>
                  <a:pt x="650444" y="375534"/>
                </a:lnTo>
                <a:lnTo>
                  <a:pt x="686580" y="396397"/>
                </a:lnTo>
                <a:lnTo>
                  <a:pt x="722716" y="417260"/>
                </a:lnTo>
                <a:lnTo>
                  <a:pt x="758851" y="438123"/>
                </a:lnTo>
                <a:lnTo>
                  <a:pt x="794987" y="458986"/>
                </a:lnTo>
                <a:lnTo>
                  <a:pt x="831123" y="479849"/>
                </a:lnTo>
                <a:lnTo>
                  <a:pt x="867259" y="500712"/>
                </a:lnTo>
                <a:lnTo>
                  <a:pt x="903394" y="521575"/>
                </a:lnTo>
                <a:lnTo>
                  <a:pt x="939530" y="542438"/>
                </a:lnTo>
                <a:lnTo>
                  <a:pt x="975666" y="563301"/>
                </a:lnTo>
                <a:lnTo>
                  <a:pt x="1011802" y="584164"/>
                </a:lnTo>
                <a:lnTo>
                  <a:pt x="1047938" y="605027"/>
                </a:lnTo>
                <a:lnTo>
                  <a:pt x="1084073" y="625890"/>
                </a:lnTo>
                <a:lnTo>
                  <a:pt x="1120209" y="646753"/>
                </a:lnTo>
                <a:lnTo>
                  <a:pt x="1156345" y="667616"/>
                </a:lnTo>
                <a:lnTo>
                  <a:pt x="1192481" y="688479"/>
                </a:lnTo>
                <a:lnTo>
                  <a:pt x="1228616" y="709342"/>
                </a:lnTo>
                <a:lnTo>
                  <a:pt x="1264752" y="730205"/>
                </a:lnTo>
                <a:lnTo>
                  <a:pt x="1300888" y="751068"/>
                </a:lnTo>
                <a:lnTo>
                  <a:pt x="1337024" y="771931"/>
                </a:lnTo>
                <a:lnTo>
                  <a:pt x="1373159" y="792794"/>
                </a:lnTo>
                <a:lnTo>
                  <a:pt x="1409295" y="813657"/>
                </a:lnTo>
                <a:lnTo>
                  <a:pt x="1445431" y="834520"/>
                </a:lnTo>
              </a:path>
            </a:pathLst>
          </a:custGeom>
          <a:ln w="20941">
            <a:solidFill>
              <a:srgbClr val="3E586D"/>
            </a:solidFill>
          </a:ln>
        </p:spPr>
        <p:txBody>
          <a:bodyPr wrap="square" lIns="0" tIns="0" rIns="0" bIns="0" rtlCol="0">
            <a:spAutoFit/>
          </a:bodyPr>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965" y="33317"/>
            <a:ext cx="18810168" cy="1184910"/>
          </a:xfrm>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01</a:t>
            </a:r>
            <a:r>
              <a:rPr sz="11850" spc="-1785" baseline="-23000" dirty="0">
                <a:solidFill>
                  <a:srgbClr val="F0EEF1"/>
                </a:solidFill>
                <a:latin typeface="Arial" panose="020B0604020202020204"/>
                <a:cs typeface="Arial" panose="020B0604020202020204"/>
              </a:rPr>
              <a:t> </a:t>
            </a:r>
            <a:r>
              <a:rPr sz="2600" b="1" spc="-420" dirty="0">
                <a:solidFill>
                  <a:srgbClr val="55719E"/>
                </a:solidFill>
                <a:latin typeface="Microsoft JhengHei UI" panose="020B0604030504040204" charset="-120"/>
                <a:cs typeface="Microsoft JhengHei UI" panose="020B0604030504040204" charset="-120"/>
              </a:rPr>
              <a:t>区块链原理</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224663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principle</a:t>
            </a:r>
            <a:endParaRPr sz="1950">
              <a:latin typeface="Arial" panose="020B0604020202020204"/>
              <a:cs typeface="Arial" panose="020B0604020202020204"/>
            </a:endParaRPr>
          </a:p>
        </p:txBody>
      </p:sp>
      <p:sp>
        <p:nvSpPr>
          <p:cNvPr id="4" name="object 4"/>
          <p:cNvSpPr txBox="1"/>
          <p:nvPr/>
        </p:nvSpPr>
        <p:spPr>
          <a:xfrm>
            <a:off x="5013325" y="1919446"/>
            <a:ext cx="10077450" cy="951230"/>
          </a:xfrm>
          <a:prstGeom prst="rect">
            <a:avLst/>
          </a:prstGeom>
        </p:spPr>
        <p:txBody>
          <a:bodyPr vert="horz" wrap="square" lIns="0" tIns="0" rIns="0" bIns="0" rtlCol="0">
            <a:spAutoFit/>
          </a:bodyPr>
          <a:lstStyle/>
          <a:p>
            <a:pPr marL="1237615" marR="6350" indent="-1225550">
              <a:lnSpc>
                <a:spcPct val="119000"/>
              </a:lnSpc>
            </a:pPr>
            <a:r>
              <a:rPr sz="2600" spc="-204" dirty="0">
                <a:solidFill>
                  <a:srgbClr val="55719E"/>
                </a:solidFill>
                <a:latin typeface="Microsoft JhengHei UI" panose="020B0604030504040204" charset="-120"/>
                <a:cs typeface="Microsoft JhengHei UI" panose="020B0604030504040204" charset="-120"/>
              </a:rPr>
              <a:t>区块链具备完整的分布式存储特性，其实是更更加庞大的网络数据存储 </a:t>
            </a:r>
            <a:r>
              <a:rPr sz="2600" spc="-730" dirty="0">
                <a:solidFill>
                  <a:srgbClr val="55719E"/>
                </a:solidFill>
                <a:latin typeface="Microsoft JhengHei UI" panose="020B0604030504040204" charset="-120"/>
                <a:cs typeface="Microsoft JhengHei UI" panose="020B0604030504040204" charset="-120"/>
              </a:rPr>
              <a:t>同时使用了</a:t>
            </a:r>
            <a:r>
              <a:rPr sz="2600" spc="5" dirty="0">
                <a:solidFill>
                  <a:srgbClr val="55719E"/>
                </a:solidFill>
                <a:latin typeface="Arial" panose="020B0604020202020204"/>
                <a:cs typeface="Arial" panose="020B0604020202020204"/>
              </a:rPr>
              <a:t>“</a:t>
            </a:r>
            <a:r>
              <a:rPr sz="2600" spc="25" dirty="0">
                <a:solidFill>
                  <a:srgbClr val="55719E"/>
                </a:solidFill>
                <a:latin typeface="Microsoft JhengHei UI" panose="020B0604030504040204" charset="-120"/>
                <a:cs typeface="Microsoft JhengHei UI" panose="020B0604030504040204" charset="-120"/>
              </a:rPr>
              <a:t>哈希算法</a:t>
            </a:r>
            <a:r>
              <a:rPr sz="2600" spc="5" dirty="0">
                <a:solidFill>
                  <a:srgbClr val="55719E"/>
                </a:solidFill>
                <a:latin typeface="Arial" panose="020B0604020202020204"/>
                <a:cs typeface="Arial" panose="020B0604020202020204"/>
              </a:rPr>
              <a:t>”</a:t>
            </a:r>
            <a:r>
              <a:rPr sz="2600" spc="25" dirty="0">
                <a:solidFill>
                  <a:srgbClr val="55719E"/>
                </a:solidFill>
                <a:latin typeface="Microsoft JhengHei UI" panose="020B0604030504040204" charset="-120"/>
                <a:cs typeface="Microsoft JhengHei UI" panose="020B0604030504040204" charset="-120"/>
              </a:rPr>
              <a:t>形式的数据结构保存基础数据</a:t>
            </a:r>
            <a:endParaRPr sz="2600">
              <a:latin typeface="Microsoft JhengHei UI" panose="020B0604030504040204" charset="-120"/>
              <a:cs typeface="Microsoft JhengHei UI" panose="020B0604030504040204" charset="-120"/>
            </a:endParaRPr>
          </a:p>
        </p:txBody>
      </p:sp>
      <p:sp>
        <p:nvSpPr>
          <p:cNvPr id="5" name="object 5"/>
          <p:cNvSpPr txBox="1"/>
          <p:nvPr/>
        </p:nvSpPr>
        <p:spPr>
          <a:xfrm>
            <a:off x="4322246" y="4203693"/>
            <a:ext cx="1365885"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完整备份</a:t>
            </a:r>
            <a:endParaRPr sz="2600">
              <a:latin typeface="Microsoft JhengHei UI" panose="020B0604030504040204" charset="-120"/>
              <a:cs typeface="Microsoft JhengHei UI" panose="020B0604030504040204" charset="-120"/>
            </a:endParaRPr>
          </a:p>
        </p:txBody>
      </p:sp>
      <p:sp>
        <p:nvSpPr>
          <p:cNvPr id="6" name="object 6"/>
          <p:cNvSpPr/>
          <p:nvPr/>
        </p:nvSpPr>
        <p:spPr>
          <a:xfrm>
            <a:off x="2996374" y="4075234"/>
            <a:ext cx="584282" cy="571987"/>
          </a:xfrm>
          <a:custGeom>
            <a:avLst/>
            <a:gdLst/>
            <a:ahLst/>
            <a:cxnLst/>
            <a:rect l="l" t="t" r="r" b="b"/>
            <a:pathLst>
              <a:path w="584282" h="571987">
                <a:moveTo>
                  <a:pt x="243451" y="0"/>
                </a:moveTo>
                <a:lnTo>
                  <a:pt x="0" y="0"/>
                </a:lnTo>
                <a:lnTo>
                  <a:pt x="0" y="571987"/>
                </a:lnTo>
                <a:lnTo>
                  <a:pt x="584282" y="571987"/>
                </a:lnTo>
                <a:lnTo>
                  <a:pt x="584282" y="97360"/>
                </a:lnTo>
                <a:lnTo>
                  <a:pt x="279969" y="97360"/>
                </a:lnTo>
                <a:lnTo>
                  <a:pt x="243451" y="0"/>
                </a:lnTo>
                <a:close/>
              </a:path>
            </a:pathLst>
          </a:custGeom>
          <a:solidFill>
            <a:srgbClr val="A6E1FF"/>
          </a:solidFill>
        </p:spPr>
        <p:txBody>
          <a:bodyPr wrap="square" lIns="0" tIns="0" rIns="0" bIns="0" rtlCol="0">
            <a:spAutoFit/>
          </a:bodyPr>
          <a:lstStyle/>
          <a:p>
            <a:endParaRPr/>
          </a:p>
        </p:txBody>
      </p:sp>
      <p:sp>
        <p:nvSpPr>
          <p:cNvPr id="7" name="object 7"/>
          <p:cNvSpPr/>
          <p:nvPr/>
        </p:nvSpPr>
        <p:spPr>
          <a:xfrm>
            <a:off x="2984202" y="4063065"/>
            <a:ext cx="608629" cy="596327"/>
          </a:xfrm>
          <a:custGeom>
            <a:avLst/>
            <a:gdLst/>
            <a:ahLst/>
            <a:cxnLst/>
            <a:rect l="l" t="t" r="r" b="b"/>
            <a:pathLst>
              <a:path w="608629" h="596327">
                <a:moveTo>
                  <a:pt x="264144" y="0"/>
                </a:moveTo>
                <a:lnTo>
                  <a:pt x="0" y="0"/>
                </a:lnTo>
                <a:lnTo>
                  <a:pt x="0" y="596327"/>
                </a:lnTo>
                <a:lnTo>
                  <a:pt x="608629" y="596327"/>
                </a:lnTo>
                <a:lnTo>
                  <a:pt x="608629" y="571986"/>
                </a:lnTo>
                <a:lnTo>
                  <a:pt x="24345" y="571986"/>
                </a:lnTo>
                <a:lnTo>
                  <a:pt x="24345" y="24339"/>
                </a:lnTo>
                <a:lnTo>
                  <a:pt x="273273" y="24339"/>
                </a:lnTo>
                <a:lnTo>
                  <a:pt x="264144" y="0"/>
                </a:lnTo>
                <a:close/>
              </a:path>
              <a:path w="608629" h="596327">
                <a:moveTo>
                  <a:pt x="273273" y="24339"/>
                </a:moveTo>
                <a:lnTo>
                  <a:pt x="247103" y="24339"/>
                </a:lnTo>
                <a:lnTo>
                  <a:pt x="283621" y="121698"/>
                </a:lnTo>
                <a:lnTo>
                  <a:pt x="584283" y="121698"/>
                </a:lnTo>
                <a:lnTo>
                  <a:pt x="584283" y="571986"/>
                </a:lnTo>
                <a:lnTo>
                  <a:pt x="608629" y="571986"/>
                </a:lnTo>
                <a:lnTo>
                  <a:pt x="608627" y="97360"/>
                </a:lnTo>
                <a:lnTo>
                  <a:pt x="300662" y="97360"/>
                </a:lnTo>
                <a:lnTo>
                  <a:pt x="273273" y="24339"/>
                </a:lnTo>
                <a:close/>
              </a:path>
            </a:pathLst>
          </a:custGeom>
          <a:solidFill>
            <a:srgbClr val="3E596D"/>
          </a:solidFill>
        </p:spPr>
        <p:txBody>
          <a:bodyPr wrap="square" lIns="0" tIns="0" rIns="0" bIns="0" rtlCol="0">
            <a:spAutoFit/>
          </a:bodyPr>
          <a:lstStyle/>
          <a:p>
            <a:endParaRPr/>
          </a:p>
        </p:txBody>
      </p:sp>
      <p:sp>
        <p:nvSpPr>
          <p:cNvPr id="8" name="object 8"/>
          <p:cNvSpPr/>
          <p:nvPr/>
        </p:nvSpPr>
        <p:spPr>
          <a:xfrm>
            <a:off x="3580657" y="4221274"/>
            <a:ext cx="109553" cy="423513"/>
          </a:xfrm>
          <a:custGeom>
            <a:avLst/>
            <a:gdLst/>
            <a:ahLst/>
            <a:cxnLst/>
            <a:rect l="l" t="t" r="r" b="b"/>
            <a:pathLst>
              <a:path w="109553" h="423513">
                <a:moveTo>
                  <a:pt x="109553" y="0"/>
                </a:moveTo>
                <a:lnTo>
                  <a:pt x="0" y="0"/>
                </a:lnTo>
                <a:lnTo>
                  <a:pt x="0" y="423513"/>
                </a:lnTo>
                <a:lnTo>
                  <a:pt x="1217" y="423513"/>
                </a:lnTo>
                <a:lnTo>
                  <a:pt x="109553" y="0"/>
                </a:lnTo>
                <a:close/>
              </a:path>
            </a:pathLst>
          </a:custGeom>
          <a:solidFill>
            <a:srgbClr val="FFFFFF"/>
          </a:solidFill>
        </p:spPr>
        <p:txBody>
          <a:bodyPr wrap="square" lIns="0" tIns="0" rIns="0" bIns="0" rtlCol="0">
            <a:spAutoFit/>
          </a:bodyPr>
          <a:lstStyle/>
          <a:p>
            <a:endParaRPr/>
          </a:p>
        </p:txBody>
      </p:sp>
      <p:sp>
        <p:nvSpPr>
          <p:cNvPr id="9" name="object 9"/>
          <p:cNvSpPr/>
          <p:nvPr/>
        </p:nvSpPr>
        <p:spPr>
          <a:xfrm>
            <a:off x="3568486" y="4209105"/>
            <a:ext cx="137549" cy="449071"/>
          </a:xfrm>
          <a:custGeom>
            <a:avLst/>
            <a:gdLst/>
            <a:ahLst/>
            <a:cxnLst/>
            <a:rect l="l" t="t" r="r" b="b"/>
            <a:pathLst>
              <a:path w="137549" h="449071">
                <a:moveTo>
                  <a:pt x="137549" y="0"/>
                </a:moveTo>
                <a:lnTo>
                  <a:pt x="0" y="0"/>
                </a:lnTo>
                <a:lnTo>
                  <a:pt x="0" y="446636"/>
                </a:lnTo>
                <a:lnTo>
                  <a:pt x="21910" y="449071"/>
                </a:lnTo>
                <a:lnTo>
                  <a:pt x="49488" y="341974"/>
                </a:lnTo>
                <a:lnTo>
                  <a:pt x="24345" y="341974"/>
                </a:lnTo>
                <a:lnTo>
                  <a:pt x="24345" y="24338"/>
                </a:lnTo>
                <a:lnTo>
                  <a:pt x="131282" y="24338"/>
                </a:lnTo>
                <a:lnTo>
                  <a:pt x="137549" y="0"/>
                </a:lnTo>
                <a:close/>
              </a:path>
              <a:path w="137549" h="449071">
                <a:moveTo>
                  <a:pt x="131282" y="24338"/>
                </a:moveTo>
                <a:lnTo>
                  <a:pt x="105901" y="24338"/>
                </a:lnTo>
                <a:lnTo>
                  <a:pt x="24345" y="341974"/>
                </a:lnTo>
                <a:lnTo>
                  <a:pt x="49488" y="341974"/>
                </a:lnTo>
                <a:lnTo>
                  <a:pt x="131282" y="24338"/>
                </a:lnTo>
                <a:close/>
              </a:path>
            </a:pathLst>
          </a:custGeom>
          <a:solidFill>
            <a:srgbClr val="3E596D"/>
          </a:solidFill>
        </p:spPr>
        <p:txBody>
          <a:bodyPr wrap="square" lIns="0" tIns="0" rIns="0" bIns="0" rtlCol="0">
            <a:spAutoFit/>
          </a:bodyPr>
          <a:lstStyle/>
          <a:p>
            <a:endParaRPr/>
          </a:p>
        </p:txBody>
      </p:sp>
      <p:sp>
        <p:nvSpPr>
          <p:cNvPr id="10" name="object 10"/>
          <p:cNvSpPr/>
          <p:nvPr/>
        </p:nvSpPr>
        <p:spPr>
          <a:xfrm>
            <a:off x="3069410" y="4415993"/>
            <a:ext cx="267797" cy="158209"/>
          </a:xfrm>
          <a:custGeom>
            <a:avLst/>
            <a:gdLst/>
            <a:ahLst/>
            <a:cxnLst/>
            <a:rect l="l" t="t" r="r" b="b"/>
            <a:pathLst>
              <a:path w="267797" h="158209">
                <a:moveTo>
                  <a:pt x="0" y="0"/>
                </a:moveTo>
                <a:lnTo>
                  <a:pt x="267797" y="0"/>
                </a:lnTo>
                <a:lnTo>
                  <a:pt x="267797" y="158209"/>
                </a:lnTo>
                <a:lnTo>
                  <a:pt x="0" y="158209"/>
                </a:lnTo>
                <a:lnTo>
                  <a:pt x="0" y="0"/>
                </a:lnTo>
                <a:close/>
              </a:path>
            </a:pathLst>
          </a:custGeom>
          <a:solidFill>
            <a:srgbClr val="88C6E5"/>
          </a:solidFill>
        </p:spPr>
        <p:txBody>
          <a:bodyPr wrap="square" lIns="0" tIns="0" rIns="0" bIns="0" rtlCol="0">
            <a:spAutoFit/>
          </a:bodyPr>
          <a:lstStyle/>
          <a:p>
            <a:endParaRPr/>
          </a:p>
        </p:txBody>
      </p:sp>
      <p:sp>
        <p:nvSpPr>
          <p:cNvPr id="11" name="object 11"/>
          <p:cNvSpPr/>
          <p:nvPr/>
        </p:nvSpPr>
        <p:spPr>
          <a:xfrm>
            <a:off x="3057237" y="4574381"/>
            <a:ext cx="292141" cy="0"/>
          </a:xfrm>
          <a:custGeom>
            <a:avLst/>
            <a:gdLst/>
            <a:ahLst/>
            <a:cxnLst/>
            <a:rect l="l" t="t" r="r" b="b"/>
            <a:pathLst>
              <a:path w="292141">
                <a:moveTo>
                  <a:pt x="0" y="0"/>
                </a:moveTo>
                <a:lnTo>
                  <a:pt x="292141" y="0"/>
                </a:lnTo>
              </a:path>
            </a:pathLst>
          </a:custGeom>
          <a:ln w="25399">
            <a:solidFill>
              <a:srgbClr val="3E596D"/>
            </a:solidFill>
          </a:ln>
        </p:spPr>
        <p:txBody>
          <a:bodyPr wrap="square" lIns="0" tIns="0" rIns="0" bIns="0" rtlCol="0">
            <a:spAutoFit/>
          </a:bodyPr>
          <a:lstStyle/>
          <a:p>
            <a:endParaRPr/>
          </a:p>
        </p:txBody>
      </p:sp>
      <p:sp>
        <p:nvSpPr>
          <p:cNvPr id="12" name="object 12"/>
          <p:cNvSpPr/>
          <p:nvPr/>
        </p:nvSpPr>
        <p:spPr>
          <a:xfrm>
            <a:off x="3069410" y="4427696"/>
            <a:ext cx="0" cy="134620"/>
          </a:xfrm>
          <a:custGeom>
            <a:avLst/>
            <a:gdLst/>
            <a:ahLst/>
            <a:cxnLst/>
            <a:rect l="l" t="t" r="r" b="b"/>
            <a:pathLst>
              <a:path h="134620">
                <a:moveTo>
                  <a:pt x="0" y="0"/>
                </a:moveTo>
                <a:lnTo>
                  <a:pt x="0" y="134620"/>
                </a:lnTo>
              </a:path>
            </a:pathLst>
          </a:custGeom>
          <a:ln w="25615">
            <a:solidFill>
              <a:srgbClr val="3E596D"/>
            </a:solidFill>
          </a:ln>
        </p:spPr>
        <p:txBody>
          <a:bodyPr wrap="square" lIns="0" tIns="0" rIns="0" bIns="0" rtlCol="0">
            <a:spAutoFit/>
          </a:bodyPr>
          <a:lstStyle/>
          <a:p>
            <a:endParaRPr/>
          </a:p>
        </p:txBody>
      </p:sp>
      <p:sp>
        <p:nvSpPr>
          <p:cNvPr id="13" name="object 13"/>
          <p:cNvSpPr/>
          <p:nvPr/>
        </p:nvSpPr>
        <p:spPr>
          <a:xfrm>
            <a:off x="3057237" y="4415631"/>
            <a:ext cx="292141" cy="0"/>
          </a:xfrm>
          <a:custGeom>
            <a:avLst/>
            <a:gdLst/>
            <a:ahLst/>
            <a:cxnLst/>
            <a:rect l="l" t="t" r="r" b="b"/>
            <a:pathLst>
              <a:path w="292141">
                <a:moveTo>
                  <a:pt x="0" y="0"/>
                </a:moveTo>
                <a:lnTo>
                  <a:pt x="292141" y="0"/>
                </a:lnTo>
              </a:path>
            </a:pathLst>
          </a:custGeom>
          <a:ln w="25399">
            <a:solidFill>
              <a:srgbClr val="3E596D"/>
            </a:solidFill>
          </a:ln>
        </p:spPr>
        <p:txBody>
          <a:bodyPr wrap="square" lIns="0" tIns="0" rIns="0" bIns="0" rtlCol="0">
            <a:spAutoFit/>
          </a:bodyPr>
          <a:lstStyle/>
          <a:p>
            <a:endParaRPr/>
          </a:p>
        </p:txBody>
      </p:sp>
      <p:sp>
        <p:nvSpPr>
          <p:cNvPr id="14" name="object 14"/>
          <p:cNvSpPr/>
          <p:nvPr/>
        </p:nvSpPr>
        <p:spPr>
          <a:xfrm>
            <a:off x="3337207" y="4428162"/>
            <a:ext cx="0" cy="133870"/>
          </a:xfrm>
          <a:custGeom>
            <a:avLst/>
            <a:gdLst/>
            <a:ahLst/>
            <a:cxnLst/>
            <a:rect l="l" t="t" r="r" b="b"/>
            <a:pathLst>
              <a:path h="133870">
                <a:moveTo>
                  <a:pt x="0" y="0"/>
                </a:moveTo>
                <a:lnTo>
                  <a:pt x="0" y="133870"/>
                </a:lnTo>
              </a:path>
            </a:pathLst>
          </a:custGeom>
          <a:ln w="25614">
            <a:solidFill>
              <a:srgbClr val="3E596D"/>
            </a:solidFill>
          </a:ln>
        </p:spPr>
        <p:txBody>
          <a:bodyPr wrap="square" lIns="0" tIns="0" rIns="0" bIns="0" rtlCol="0">
            <a:spAutoFit/>
          </a:bodyPr>
          <a:lstStyle/>
          <a:p>
            <a:endParaRPr/>
          </a:p>
        </p:txBody>
      </p:sp>
      <p:sp>
        <p:nvSpPr>
          <p:cNvPr id="15" name="object 15"/>
          <p:cNvSpPr/>
          <p:nvPr/>
        </p:nvSpPr>
        <p:spPr>
          <a:xfrm>
            <a:off x="3105929" y="4452504"/>
            <a:ext cx="194760" cy="85189"/>
          </a:xfrm>
          <a:custGeom>
            <a:avLst/>
            <a:gdLst/>
            <a:ahLst/>
            <a:cxnLst/>
            <a:rect l="l" t="t" r="r" b="b"/>
            <a:pathLst>
              <a:path w="194760" h="85189">
                <a:moveTo>
                  <a:pt x="129028" y="60850"/>
                </a:moveTo>
                <a:lnTo>
                  <a:pt x="4867" y="60850"/>
                </a:lnTo>
                <a:lnTo>
                  <a:pt x="0" y="65718"/>
                </a:lnTo>
                <a:lnTo>
                  <a:pt x="0" y="80322"/>
                </a:lnTo>
                <a:lnTo>
                  <a:pt x="4867" y="85189"/>
                </a:lnTo>
                <a:lnTo>
                  <a:pt x="129028" y="85189"/>
                </a:lnTo>
                <a:lnTo>
                  <a:pt x="133896" y="80322"/>
                </a:lnTo>
                <a:lnTo>
                  <a:pt x="133896" y="65718"/>
                </a:lnTo>
                <a:lnTo>
                  <a:pt x="129028" y="60850"/>
                </a:lnTo>
                <a:close/>
              </a:path>
              <a:path w="194760" h="85189">
                <a:moveTo>
                  <a:pt x="189890" y="0"/>
                </a:moveTo>
                <a:lnTo>
                  <a:pt x="150937" y="0"/>
                </a:lnTo>
                <a:lnTo>
                  <a:pt x="146068" y="4867"/>
                </a:lnTo>
                <a:lnTo>
                  <a:pt x="146068" y="19471"/>
                </a:lnTo>
                <a:lnTo>
                  <a:pt x="150937" y="24339"/>
                </a:lnTo>
                <a:lnTo>
                  <a:pt x="189890" y="24339"/>
                </a:lnTo>
                <a:lnTo>
                  <a:pt x="194760" y="19471"/>
                </a:lnTo>
                <a:lnTo>
                  <a:pt x="194758" y="4867"/>
                </a:lnTo>
                <a:lnTo>
                  <a:pt x="189890" y="0"/>
                </a:lnTo>
                <a:close/>
              </a:path>
              <a:path w="194760" h="85189">
                <a:moveTo>
                  <a:pt x="68164" y="0"/>
                </a:moveTo>
                <a:lnTo>
                  <a:pt x="4867" y="0"/>
                </a:lnTo>
                <a:lnTo>
                  <a:pt x="0" y="4867"/>
                </a:lnTo>
                <a:lnTo>
                  <a:pt x="0" y="19471"/>
                </a:lnTo>
                <a:lnTo>
                  <a:pt x="4867" y="24339"/>
                </a:lnTo>
                <a:lnTo>
                  <a:pt x="68164" y="24339"/>
                </a:lnTo>
                <a:lnTo>
                  <a:pt x="73033" y="19471"/>
                </a:lnTo>
                <a:lnTo>
                  <a:pt x="73033" y="4867"/>
                </a:lnTo>
                <a:lnTo>
                  <a:pt x="68164" y="0"/>
                </a:lnTo>
                <a:close/>
              </a:path>
            </a:pathLst>
          </a:custGeom>
          <a:solidFill>
            <a:srgbClr val="3E596D"/>
          </a:solidFill>
        </p:spPr>
        <p:txBody>
          <a:bodyPr wrap="square" lIns="0" tIns="0" rIns="0" bIns="0" rtlCol="0">
            <a:spAutoFit/>
          </a:bodyPr>
          <a:lstStyle/>
          <a:p>
            <a:endParaRPr/>
          </a:p>
        </p:txBody>
      </p:sp>
      <p:sp>
        <p:nvSpPr>
          <p:cNvPr id="16" name="object 16"/>
          <p:cNvSpPr txBox="1"/>
          <p:nvPr/>
        </p:nvSpPr>
        <p:spPr>
          <a:xfrm>
            <a:off x="4322246" y="5858093"/>
            <a:ext cx="1365885"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历史记录</a:t>
            </a:r>
            <a:endParaRPr sz="2600">
              <a:latin typeface="Microsoft JhengHei UI" panose="020B0604030504040204" charset="-120"/>
              <a:cs typeface="Microsoft JhengHei UI" panose="020B0604030504040204" charset="-120"/>
            </a:endParaRPr>
          </a:p>
        </p:txBody>
      </p:sp>
      <p:sp>
        <p:nvSpPr>
          <p:cNvPr id="17" name="object 17"/>
          <p:cNvSpPr txBox="1"/>
          <p:nvPr/>
        </p:nvSpPr>
        <p:spPr>
          <a:xfrm>
            <a:off x="4322246" y="7522964"/>
            <a:ext cx="1365885"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块状存储</a:t>
            </a:r>
            <a:endParaRPr sz="2600">
              <a:latin typeface="Microsoft JhengHei UI" panose="020B0604030504040204" charset="-120"/>
              <a:cs typeface="Microsoft JhengHei UI" panose="020B0604030504040204" charset="-120"/>
            </a:endParaRPr>
          </a:p>
        </p:txBody>
      </p:sp>
      <p:sp>
        <p:nvSpPr>
          <p:cNvPr id="18" name="object 18"/>
          <p:cNvSpPr txBox="1"/>
          <p:nvPr/>
        </p:nvSpPr>
        <p:spPr>
          <a:xfrm>
            <a:off x="4322246" y="9177363"/>
            <a:ext cx="1365885" cy="407670"/>
          </a:xfrm>
          <a:prstGeom prst="rect">
            <a:avLst/>
          </a:prstGeom>
        </p:spPr>
        <p:txBody>
          <a:bodyPr vert="horz" wrap="square" lIns="0" tIns="0" rIns="0" bIns="0" rtlCol="0">
            <a:spAutoFit/>
          </a:bodyPr>
          <a:lstStyle/>
          <a:p>
            <a:pPr marL="12700">
              <a:lnSpc>
                <a:spcPct val="100000"/>
              </a:lnSpc>
            </a:pPr>
            <a:r>
              <a:rPr sz="2600" spc="-860" dirty="0">
                <a:solidFill>
                  <a:srgbClr val="3E586D"/>
                </a:solidFill>
                <a:latin typeface="Microsoft JhengHei UI" panose="020B0604030504040204" charset="-120"/>
                <a:cs typeface="Microsoft JhengHei UI" panose="020B0604030504040204" charset="-120"/>
              </a:rPr>
              <a:t>交易易⼴广播</a:t>
            </a:r>
            <a:endParaRPr sz="2600">
              <a:latin typeface="Microsoft JhengHei UI" panose="020B0604030504040204" charset="-120"/>
              <a:cs typeface="Microsoft JhengHei UI" panose="020B0604030504040204" charset="-120"/>
            </a:endParaRPr>
          </a:p>
        </p:txBody>
      </p:sp>
      <p:sp>
        <p:nvSpPr>
          <p:cNvPr id="19" name="object 19"/>
          <p:cNvSpPr/>
          <p:nvPr/>
        </p:nvSpPr>
        <p:spPr>
          <a:xfrm>
            <a:off x="2948124" y="5669984"/>
            <a:ext cx="795216" cy="794649"/>
          </a:xfrm>
          <a:prstGeom prst="rect">
            <a:avLst/>
          </a:prstGeom>
          <a:blipFill>
            <a:blip r:embed="rId2" cstate="print"/>
            <a:stretch>
              <a:fillRect/>
            </a:stretch>
          </a:blipFill>
        </p:spPr>
        <p:txBody>
          <a:bodyPr wrap="square" lIns="0" tIns="0" rIns="0" bIns="0" rtlCol="0">
            <a:spAutoFit/>
          </a:bodyPr>
          <a:lstStyle/>
          <a:p>
            <a:endParaRPr/>
          </a:p>
        </p:txBody>
      </p:sp>
      <p:sp>
        <p:nvSpPr>
          <p:cNvPr id="20" name="object 20"/>
          <p:cNvSpPr/>
          <p:nvPr/>
        </p:nvSpPr>
        <p:spPr>
          <a:xfrm>
            <a:off x="2931886" y="7402989"/>
            <a:ext cx="820130" cy="646271"/>
          </a:xfrm>
          <a:custGeom>
            <a:avLst/>
            <a:gdLst/>
            <a:ahLst/>
            <a:cxnLst/>
            <a:rect l="l" t="t" r="r" b="b"/>
            <a:pathLst>
              <a:path w="820130" h="646271">
                <a:moveTo>
                  <a:pt x="410870" y="0"/>
                </a:moveTo>
                <a:lnTo>
                  <a:pt x="0" y="273933"/>
                </a:lnTo>
                <a:lnTo>
                  <a:pt x="0" y="366993"/>
                </a:lnTo>
                <a:lnTo>
                  <a:pt x="410870" y="646271"/>
                </a:lnTo>
                <a:lnTo>
                  <a:pt x="453228" y="618009"/>
                </a:lnTo>
                <a:lnTo>
                  <a:pt x="410870" y="618009"/>
                </a:lnTo>
                <a:lnTo>
                  <a:pt x="268633" y="522752"/>
                </a:lnTo>
                <a:lnTo>
                  <a:pt x="322272" y="485631"/>
                </a:lnTo>
                <a:lnTo>
                  <a:pt x="159716" y="373145"/>
                </a:lnTo>
                <a:lnTo>
                  <a:pt x="159715" y="267783"/>
                </a:lnTo>
                <a:lnTo>
                  <a:pt x="321782" y="159249"/>
                </a:lnTo>
                <a:lnTo>
                  <a:pt x="268463" y="123543"/>
                </a:lnTo>
                <a:lnTo>
                  <a:pt x="410699" y="28433"/>
                </a:lnTo>
                <a:lnTo>
                  <a:pt x="453350" y="28433"/>
                </a:lnTo>
                <a:lnTo>
                  <a:pt x="410870" y="0"/>
                </a:lnTo>
                <a:close/>
              </a:path>
              <a:path w="820130" h="646271">
                <a:moveTo>
                  <a:pt x="594717" y="123055"/>
                </a:moveTo>
                <a:lnTo>
                  <a:pt x="551981" y="123055"/>
                </a:lnTo>
                <a:lnTo>
                  <a:pt x="506323" y="153710"/>
                </a:lnTo>
                <a:lnTo>
                  <a:pt x="677080" y="267930"/>
                </a:lnTo>
                <a:lnTo>
                  <a:pt x="677080" y="373145"/>
                </a:lnTo>
                <a:lnTo>
                  <a:pt x="506323" y="491463"/>
                </a:lnTo>
                <a:lnTo>
                  <a:pt x="552299" y="523388"/>
                </a:lnTo>
                <a:lnTo>
                  <a:pt x="410870" y="618009"/>
                </a:lnTo>
                <a:lnTo>
                  <a:pt x="552299" y="523388"/>
                </a:lnTo>
                <a:lnTo>
                  <a:pt x="594249" y="523388"/>
                </a:lnTo>
                <a:lnTo>
                  <a:pt x="820095" y="366993"/>
                </a:lnTo>
                <a:lnTo>
                  <a:pt x="820130" y="273933"/>
                </a:lnTo>
                <a:lnTo>
                  <a:pt x="594717" y="123055"/>
                </a:lnTo>
                <a:close/>
              </a:path>
              <a:path w="820130" h="646271">
                <a:moveTo>
                  <a:pt x="594249" y="523388"/>
                </a:moveTo>
                <a:lnTo>
                  <a:pt x="552299" y="523388"/>
                </a:lnTo>
                <a:lnTo>
                  <a:pt x="410870" y="618009"/>
                </a:lnTo>
                <a:lnTo>
                  <a:pt x="453228" y="618009"/>
                </a:lnTo>
                <a:lnTo>
                  <a:pt x="573279" y="537909"/>
                </a:lnTo>
                <a:lnTo>
                  <a:pt x="594249" y="523388"/>
                </a:lnTo>
                <a:close/>
              </a:path>
              <a:path w="820130" h="646271">
                <a:moveTo>
                  <a:pt x="453350" y="28433"/>
                </a:moveTo>
                <a:lnTo>
                  <a:pt x="410699" y="28433"/>
                </a:lnTo>
                <a:lnTo>
                  <a:pt x="551981" y="123055"/>
                </a:lnTo>
                <a:lnTo>
                  <a:pt x="506323" y="153710"/>
                </a:lnTo>
                <a:lnTo>
                  <a:pt x="551981" y="123055"/>
                </a:lnTo>
                <a:lnTo>
                  <a:pt x="594717" y="123055"/>
                </a:lnTo>
                <a:lnTo>
                  <a:pt x="453350" y="28433"/>
                </a:lnTo>
                <a:close/>
              </a:path>
            </a:pathLst>
          </a:custGeom>
          <a:solidFill>
            <a:srgbClr val="A6E1FF"/>
          </a:solidFill>
        </p:spPr>
        <p:txBody>
          <a:bodyPr wrap="square" lIns="0" tIns="0" rIns="0" bIns="0" rtlCol="0">
            <a:spAutoFit/>
          </a:bodyPr>
          <a:lstStyle/>
          <a:p>
            <a:endParaRPr/>
          </a:p>
        </p:txBody>
      </p:sp>
      <p:sp>
        <p:nvSpPr>
          <p:cNvPr id="21" name="object 21"/>
          <p:cNvSpPr/>
          <p:nvPr/>
        </p:nvSpPr>
        <p:spPr>
          <a:xfrm>
            <a:off x="3068119" y="7402989"/>
            <a:ext cx="274637" cy="183104"/>
          </a:xfrm>
          <a:custGeom>
            <a:avLst/>
            <a:gdLst/>
            <a:ahLst/>
            <a:cxnLst/>
            <a:rect l="l" t="t" r="r" b="b"/>
            <a:pathLst>
              <a:path w="274637" h="183104">
                <a:moveTo>
                  <a:pt x="274638" y="0"/>
                </a:moveTo>
                <a:lnTo>
                  <a:pt x="81697" y="128636"/>
                </a:lnTo>
              </a:path>
            </a:pathLst>
          </a:custGeom>
          <a:ln w="35124">
            <a:solidFill>
              <a:srgbClr val="3E596D"/>
            </a:solidFill>
          </a:ln>
        </p:spPr>
        <p:txBody>
          <a:bodyPr wrap="square" lIns="0" tIns="0" rIns="0" bIns="0" rtlCol="0">
            <a:spAutoFit/>
          </a:bodyPr>
          <a:lstStyle/>
          <a:p>
            <a:endParaRPr/>
          </a:p>
        </p:txBody>
      </p:sp>
      <p:sp>
        <p:nvSpPr>
          <p:cNvPr id="22" name="object 22"/>
          <p:cNvSpPr/>
          <p:nvPr/>
        </p:nvSpPr>
        <p:spPr>
          <a:xfrm>
            <a:off x="2931886" y="7676922"/>
            <a:ext cx="0" cy="93060"/>
          </a:xfrm>
          <a:custGeom>
            <a:avLst/>
            <a:gdLst/>
            <a:ahLst/>
            <a:cxnLst/>
            <a:rect l="l" t="t" r="r" b="b"/>
            <a:pathLst>
              <a:path h="93060">
                <a:moveTo>
                  <a:pt x="0" y="0"/>
                </a:moveTo>
                <a:lnTo>
                  <a:pt x="0" y="93060"/>
                </a:lnTo>
              </a:path>
            </a:pathLst>
          </a:custGeom>
          <a:ln w="35199">
            <a:solidFill>
              <a:srgbClr val="3E596D"/>
            </a:solidFill>
          </a:ln>
        </p:spPr>
        <p:txBody>
          <a:bodyPr wrap="square" lIns="0" tIns="0" rIns="0" bIns="0" rtlCol="0">
            <a:spAutoFit/>
          </a:bodyPr>
          <a:lstStyle/>
          <a:p>
            <a:endParaRPr/>
          </a:p>
        </p:txBody>
      </p:sp>
      <p:sp>
        <p:nvSpPr>
          <p:cNvPr id="23" name="object 23"/>
          <p:cNvSpPr/>
          <p:nvPr/>
        </p:nvSpPr>
        <p:spPr>
          <a:xfrm>
            <a:off x="2994926" y="7812831"/>
            <a:ext cx="347830" cy="236428"/>
          </a:xfrm>
          <a:custGeom>
            <a:avLst/>
            <a:gdLst/>
            <a:ahLst/>
            <a:cxnLst/>
            <a:rect l="l" t="t" r="r" b="b"/>
            <a:pathLst>
              <a:path w="347830" h="236428">
                <a:moveTo>
                  <a:pt x="45958" y="31239"/>
                </a:moveTo>
                <a:lnTo>
                  <a:pt x="347830" y="236428"/>
                </a:lnTo>
              </a:path>
            </a:pathLst>
          </a:custGeom>
          <a:ln w="35125">
            <a:solidFill>
              <a:srgbClr val="3E596D"/>
            </a:solidFill>
          </a:ln>
        </p:spPr>
        <p:txBody>
          <a:bodyPr wrap="square" lIns="0" tIns="0" rIns="0" bIns="0" rtlCol="0">
            <a:spAutoFit/>
          </a:bodyPr>
          <a:lstStyle/>
          <a:p>
            <a:endParaRPr/>
          </a:p>
        </p:txBody>
      </p:sp>
      <p:sp>
        <p:nvSpPr>
          <p:cNvPr id="24" name="object 24"/>
          <p:cNvSpPr/>
          <p:nvPr/>
        </p:nvSpPr>
        <p:spPr>
          <a:xfrm>
            <a:off x="3232902" y="7888620"/>
            <a:ext cx="21256" cy="14711"/>
          </a:xfrm>
          <a:custGeom>
            <a:avLst/>
            <a:gdLst/>
            <a:ahLst/>
            <a:cxnLst/>
            <a:rect l="l" t="t" r="r" b="b"/>
            <a:pathLst>
              <a:path w="21256" h="14711">
                <a:moveTo>
                  <a:pt x="0" y="14711"/>
                </a:moveTo>
                <a:lnTo>
                  <a:pt x="21256" y="0"/>
                </a:lnTo>
              </a:path>
            </a:pathLst>
          </a:custGeom>
          <a:ln w="35126">
            <a:solidFill>
              <a:srgbClr val="3E596D"/>
            </a:solidFill>
          </a:ln>
        </p:spPr>
        <p:txBody>
          <a:bodyPr wrap="square" lIns="0" tIns="0" rIns="0" bIns="0" rtlCol="0">
            <a:spAutoFit/>
          </a:bodyPr>
          <a:lstStyle/>
          <a:p>
            <a:endParaRPr/>
          </a:p>
        </p:txBody>
      </p:sp>
      <p:sp>
        <p:nvSpPr>
          <p:cNvPr id="25" name="object 25"/>
          <p:cNvSpPr/>
          <p:nvPr/>
        </p:nvSpPr>
        <p:spPr>
          <a:xfrm>
            <a:off x="3205296" y="7562238"/>
            <a:ext cx="48372" cy="32394"/>
          </a:xfrm>
          <a:custGeom>
            <a:avLst/>
            <a:gdLst/>
            <a:ahLst/>
            <a:cxnLst/>
            <a:rect l="l" t="t" r="r" b="b"/>
            <a:pathLst>
              <a:path w="48372" h="32394">
                <a:moveTo>
                  <a:pt x="0" y="32394"/>
                </a:moveTo>
                <a:lnTo>
                  <a:pt x="48372" y="0"/>
                </a:lnTo>
              </a:path>
            </a:pathLst>
          </a:custGeom>
          <a:ln w="35125">
            <a:solidFill>
              <a:srgbClr val="3E596D"/>
            </a:solidFill>
          </a:ln>
        </p:spPr>
        <p:txBody>
          <a:bodyPr wrap="square" lIns="0" tIns="0" rIns="0" bIns="0" rtlCol="0">
            <a:spAutoFit/>
          </a:bodyPr>
          <a:lstStyle/>
          <a:p>
            <a:endParaRPr/>
          </a:p>
        </p:txBody>
      </p:sp>
      <p:sp>
        <p:nvSpPr>
          <p:cNvPr id="26" name="object 26"/>
          <p:cNvSpPr/>
          <p:nvPr/>
        </p:nvSpPr>
        <p:spPr>
          <a:xfrm>
            <a:off x="3200349" y="7520261"/>
            <a:ext cx="9378" cy="6271"/>
          </a:xfrm>
          <a:custGeom>
            <a:avLst/>
            <a:gdLst/>
            <a:ahLst/>
            <a:cxnLst/>
            <a:rect l="l" t="t" r="r" b="b"/>
            <a:pathLst>
              <a:path w="9378" h="6271">
                <a:moveTo>
                  <a:pt x="0" y="6271"/>
                </a:moveTo>
                <a:lnTo>
                  <a:pt x="0" y="6271"/>
                </a:lnTo>
                <a:lnTo>
                  <a:pt x="9378" y="0"/>
                </a:lnTo>
              </a:path>
            </a:pathLst>
          </a:custGeom>
          <a:ln w="35125">
            <a:solidFill>
              <a:srgbClr val="3E596D"/>
            </a:solidFill>
          </a:ln>
        </p:spPr>
        <p:txBody>
          <a:bodyPr wrap="square" lIns="0" tIns="0" rIns="0" bIns="0" rtlCol="0">
            <a:spAutoFit/>
          </a:bodyPr>
          <a:lstStyle/>
          <a:p>
            <a:endParaRPr/>
          </a:p>
        </p:txBody>
      </p:sp>
      <p:sp>
        <p:nvSpPr>
          <p:cNvPr id="27" name="object 27"/>
          <p:cNvSpPr/>
          <p:nvPr/>
        </p:nvSpPr>
        <p:spPr>
          <a:xfrm>
            <a:off x="3438210" y="7894453"/>
            <a:ext cx="45975" cy="31924"/>
          </a:xfrm>
          <a:custGeom>
            <a:avLst/>
            <a:gdLst/>
            <a:ahLst/>
            <a:cxnLst/>
            <a:rect l="l" t="t" r="r" b="b"/>
            <a:pathLst>
              <a:path w="45975" h="31924">
                <a:moveTo>
                  <a:pt x="3018" y="2095"/>
                </a:moveTo>
                <a:lnTo>
                  <a:pt x="45975" y="31923"/>
                </a:lnTo>
                <a:lnTo>
                  <a:pt x="45974" y="31924"/>
                </a:lnTo>
              </a:path>
            </a:pathLst>
          </a:custGeom>
          <a:ln w="35126">
            <a:solidFill>
              <a:srgbClr val="3E596D"/>
            </a:solidFill>
          </a:ln>
        </p:spPr>
        <p:txBody>
          <a:bodyPr wrap="square" lIns="0" tIns="0" rIns="0" bIns="0" rtlCol="0">
            <a:spAutoFit/>
          </a:bodyPr>
          <a:lstStyle/>
          <a:p>
            <a:endParaRPr/>
          </a:p>
        </p:txBody>
      </p:sp>
      <p:sp>
        <p:nvSpPr>
          <p:cNvPr id="28" name="object 28"/>
          <p:cNvSpPr/>
          <p:nvPr/>
        </p:nvSpPr>
        <p:spPr>
          <a:xfrm>
            <a:off x="3342586" y="7431423"/>
            <a:ext cx="141281" cy="118724"/>
          </a:xfrm>
          <a:custGeom>
            <a:avLst/>
            <a:gdLst/>
            <a:ahLst/>
            <a:cxnLst/>
            <a:rect l="l" t="t" r="r" b="b"/>
            <a:pathLst>
              <a:path w="141281" h="118724">
                <a:moveTo>
                  <a:pt x="11094" y="7430"/>
                </a:moveTo>
                <a:lnTo>
                  <a:pt x="141282" y="94622"/>
                </a:lnTo>
                <a:lnTo>
                  <a:pt x="113326" y="113391"/>
                </a:lnTo>
              </a:path>
            </a:pathLst>
          </a:custGeom>
          <a:ln w="35134">
            <a:solidFill>
              <a:srgbClr val="3E596D"/>
            </a:solidFill>
          </a:ln>
        </p:spPr>
        <p:txBody>
          <a:bodyPr wrap="square" lIns="0" tIns="0" rIns="0" bIns="0" rtlCol="0">
            <a:spAutoFit/>
          </a:bodyPr>
          <a:lstStyle/>
          <a:p>
            <a:endParaRPr/>
          </a:p>
        </p:txBody>
      </p:sp>
      <p:sp>
        <p:nvSpPr>
          <p:cNvPr id="29" name="object 29"/>
          <p:cNvSpPr/>
          <p:nvPr/>
        </p:nvSpPr>
        <p:spPr>
          <a:xfrm>
            <a:off x="3438210" y="7556699"/>
            <a:ext cx="170757" cy="337753"/>
          </a:xfrm>
          <a:custGeom>
            <a:avLst/>
            <a:gdLst/>
            <a:ahLst/>
            <a:cxnLst/>
            <a:rect l="l" t="t" r="r" b="b"/>
            <a:pathLst>
              <a:path w="170757" h="337753">
                <a:moveTo>
                  <a:pt x="0" y="0"/>
                </a:moveTo>
                <a:lnTo>
                  <a:pt x="170757" y="114219"/>
                </a:lnTo>
                <a:lnTo>
                  <a:pt x="170757" y="219434"/>
                </a:lnTo>
              </a:path>
              <a:path w="170757" h="337753">
                <a:moveTo>
                  <a:pt x="141754" y="239530"/>
                </a:moveTo>
                <a:lnTo>
                  <a:pt x="0" y="337753"/>
                </a:lnTo>
              </a:path>
            </a:pathLst>
          </a:custGeom>
          <a:ln w="35145">
            <a:solidFill>
              <a:srgbClr val="3E596D"/>
            </a:solidFill>
          </a:ln>
        </p:spPr>
        <p:txBody>
          <a:bodyPr wrap="square" lIns="0" tIns="0" rIns="0" bIns="0" rtlCol="0">
            <a:spAutoFit/>
          </a:bodyPr>
          <a:lstStyle/>
          <a:p>
            <a:endParaRPr/>
          </a:p>
        </p:txBody>
      </p:sp>
      <p:sp>
        <p:nvSpPr>
          <p:cNvPr id="30" name="object 30"/>
          <p:cNvSpPr/>
          <p:nvPr/>
        </p:nvSpPr>
        <p:spPr>
          <a:xfrm>
            <a:off x="3115619" y="7526361"/>
            <a:ext cx="469797" cy="400625"/>
          </a:xfrm>
          <a:custGeom>
            <a:avLst/>
            <a:gdLst/>
            <a:ahLst/>
            <a:cxnLst/>
            <a:rect l="l" t="t" r="r" b="b"/>
            <a:pathLst>
              <a:path w="469797" h="400625">
                <a:moveTo>
                  <a:pt x="234825" y="0"/>
                </a:moveTo>
                <a:lnTo>
                  <a:pt x="0" y="157347"/>
                </a:lnTo>
                <a:lnTo>
                  <a:pt x="0" y="238080"/>
                </a:lnTo>
                <a:lnTo>
                  <a:pt x="234825" y="400625"/>
                </a:lnTo>
                <a:lnTo>
                  <a:pt x="469797" y="238080"/>
                </a:lnTo>
                <a:lnTo>
                  <a:pt x="469797" y="157347"/>
                </a:lnTo>
                <a:lnTo>
                  <a:pt x="234825" y="0"/>
                </a:lnTo>
                <a:close/>
              </a:path>
            </a:pathLst>
          </a:custGeom>
          <a:solidFill>
            <a:srgbClr val="A6E1FF"/>
          </a:solidFill>
        </p:spPr>
        <p:txBody>
          <a:bodyPr wrap="square" lIns="0" tIns="0" rIns="0" bIns="0" rtlCol="0">
            <a:spAutoFit/>
          </a:bodyPr>
          <a:lstStyle/>
          <a:p>
            <a:endParaRPr/>
          </a:p>
        </p:txBody>
      </p:sp>
      <p:sp>
        <p:nvSpPr>
          <p:cNvPr id="31" name="object 31"/>
          <p:cNvSpPr/>
          <p:nvPr/>
        </p:nvSpPr>
        <p:spPr>
          <a:xfrm>
            <a:off x="3115619" y="7683708"/>
            <a:ext cx="0" cy="80733"/>
          </a:xfrm>
          <a:custGeom>
            <a:avLst/>
            <a:gdLst/>
            <a:ahLst/>
            <a:cxnLst/>
            <a:rect l="l" t="t" r="r" b="b"/>
            <a:pathLst>
              <a:path h="80733">
                <a:moveTo>
                  <a:pt x="0" y="0"/>
                </a:moveTo>
                <a:lnTo>
                  <a:pt x="0" y="80733"/>
                </a:lnTo>
              </a:path>
            </a:pathLst>
          </a:custGeom>
          <a:ln w="35199">
            <a:solidFill>
              <a:srgbClr val="3E596D"/>
            </a:solidFill>
          </a:ln>
        </p:spPr>
        <p:txBody>
          <a:bodyPr wrap="square" lIns="0" tIns="0" rIns="0" bIns="0" rtlCol="0">
            <a:spAutoFit/>
          </a:bodyPr>
          <a:lstStyle/>
          <a:p>
            <a:endParaRPr/>
          </a:p>
        </p:txBody>
      </p:sp>
      <p:sp>
        <p:nvSpPr>
          <p:cNvPr id="32" name="object 32"/>
          <p:cNvSpPr/>
          <p:nvPr/>
        </p:nvSpPr>
        <p:spPr>
          <a:xfrm>
            <a:off x="3123999" y="7770242"/>
            <a:ext cx="439143" cy="156743"/>
          </a:xfrm>
          <a:custGeom>
            <a:avLst/>
            <a:gdLst/>
            <a:ahLst/>
            <a:cxnLst/>
            <a:rect l="l" t="t" r="r" b="b"/>
            <a:pathLst>
              <a:path w="439143" h="156743">
                <a:moveTo>
                  <a:pt x="20461" y="14163"/>
                </a:moveTo>
                <a:lnTo>
                  <a:pt x="226444" y="156743"/>
                </a:lnTo>
                <a:lnTo>
                  <a:pt x="439143" y="9606"/>
                </a:lnTo>
              </a:path>
            </a:pathLst>
          </a:custGeom>
          <a:ln w="35103">
            <a:solidFill>
              <a:srgbClr val="3E596D"/>
            </a:solidFill>
          </a:ln>
        </p:spPr>
        <p:txBody>
          <a:bodyPr wrap="square" lIns="0" tIns="0" rIns="0" bIns="0" rtlCol="0">
            <a:spAutoFit/>
          </a:bodyPr>
          <a:lstStyle/>
          <a:p>
            <a:endParaRPr/>
          </a:p>
        </p:txBody>
      </p:sp>
      <p:sp>
        <p:nvSpPr>
          <p:cNvPr id="33" name="object 33"/>
          <p:cNvSpPr/>
          <p:nvPr/>
        </p:nvSpPr>
        <p:spPr>
          <a:xfrm>
            <a:off x="3585416" y="7683708"/>
            <a:ext cx="0" cy="80733"/>
          </a:xfrm>
          <a:custGeom>
            <a:avLst/>
            <a:gdLst/>
            <a:ahLst/>
            <a:cxnLst/>
            <a:rect l="l" t="t" r="r" b="b"/>
            <a:pathLst>
              <a:path h="80733">
                <a:moveTo>
                  <a:pt x="0" y="80733"/>
                </a:moveTo>
                <a:lnTo>
                  <a:pt x="0" y="0"/>
                </a:lnTo>
              </a:path>
            </a:pathLst>
          </a:custGeom>
          <a:ln w="35199">
            <a:solidFill>
              <a:srgbClr val="3E596D"/>
            </a:solidFill>
          </a:ln>
        </p:spPr>
        <p:txBody>
          <a:bodyPr wrap="square" lIns="0" tIns="0" rIns="0" bIns="0" rtlCol="0">
            <a:spAutoFit/>
          </a:bodyPr>
          <a:lstStyle/>
          <a:p>
            <a:endParaRPr/>
          </a:p>
        </p:txBody>
      </p:sp>
      <p:sp>
        <p:nvSpPr>
          <p:cNvPr id="34" name="object 34"/>
          <p:cNvSpPr/>
          <p:nvPr/>
        </p:nvSpPr>
        <p:spPr>
          <a:xfrm>
            <a:off x="3268083" y="7526361"/>
            <a:ext cx="82361" cy="55187"/>
          </a:xfrm>
          <a:custGeom>
            <a:avLst/>
            <a:gdLst/>
            <a:ahLst/>
            <a:cxnLst/>
            <a:rect l="l" t="t" r="r" b="b"/>
            <a:pathLst>
              <a:path w="82361" h="55187">
                <a:moveTo>
                  <a:pt x="82361" y="0"/>
                </a:moveTo>
                <a:lnTo>
                  <a:pt x="65499" y="11298"/>
                </a:lnTo>
              </a:path>
            </a:pathLst>
          </a:custGeom>
          <a:ln w="35125">
            <a:solidFill>
              <a:srgbClr val="3E596D"/>
            </a:solidFill>
          </a:ln>
        </p:spPr>
        <p:txBody>
          <a:bodyPr wrap="square" lIns="0" tIns="0" rIns="0" bIns="0" rtlCol="0">
            <a:spAutoFit/>
          </a:bodyPr>
          <a:lstStyle/>
          <a:p>
            <a:endParaRPr/>
          </a:p>
        </p:txBody>
      </p:sp>
      <p:sp>
        <p:nvSpPr>
          <p:cNvPr id="35" name="object 35"/>
          <p:cNvSpPr/>
          <p:nvPr/>
        </p:nvSpPr>
        <p:spPr>
          <a:xfrm>
            <a:off x="3101074" y="9405764"/>
            <a:ext cx="81848" cy="251769"/>
          </a:xfrm>
          <a:custGeom>
            <a:avLst/>
            <a:gdLst/>
            <a:ahLst/>
            <a:cxnLst/>
            <a:rect l="l" t="t" r="r" b="b"/>
            <a:pathLst>
              <a:path w="81848" h="251769">
                <a:moveTo>
                  <a:pt x="0" y="0"/>
                </a:moveTo>
                <a:lnTo>
                  <a:pt x="102" y="212373"/>
                </a:lnTo>
                <a:lnTo>
                  <a:pt x="20068" y="246681"/>
                </a:lnTo>
                <a:lnTo>
                  <a:pt x="33090" y="251769"/>
                </a:lnTo>
                <a:lnTo>
                  <a:pt x="49573" y="250068"/>
                </a:lnTo>
                <a:lnTo>
                  <a:pt x="79515" y="224942"/>
                </a:lnTo>
                <a:lnTo>
                  <a:pt x="81848" y="5819"/>
                </a:lnTo>
                <a:lnTo>
                  <a:pt x="0" y="0"/>
                </a:lnTo>
                <a:close/>
              </a:path>
            </a:pathLst>
          </a:custGeom>
          <a:solidFill>
            <a:srgbClr val="88C6E5"/>
          </a:solidFill>
        </p:spPr>
        <p:txBody>
          <a:bodyPr wrap="square" lIns="0" tIns="0" rIns="0" bIns="0" rtlCol="0">
            <a:spAutoFit/>
          </a:bodyPr>
          <a:lstStyle/>
          <a:p>
            <a:endParaRPr/>
          </a:p>
        </p:txBody>
      </p:sp>
      <p:sp>
        <p:nvSpPr>
          <p:cNvPr id="36" name="object 36"/>
          <p:cNvSpPr/>
          <p:nvPr/>
        </p:nvSpPr>
        <p:spPr>
          <a:xfrm>
            <a:off x="3089382" y="9394127"/>
            <a:ext cx="105232" cy="276989"/>
          </a:xfrm>
          <a:custGeom>
            <a:avLst/>
            <a:gdLst/>
            <a:ahLst/>
            <a:cxnLst/>
            <a:rect l="l" t="t" r="r" b="b"/>
            <a:pathLst>
              <a:path w="105232" h="276989">
                <a:moveTo>
                  <a:pt x="0" y="0"/>
                </a:moveTo>
                <a:lnTo>
                  <a:pt x="1414" y="236824"/>
                </a:lnTo>
                <a:lnTo>
                  <a:pt x="25368" y="269514"/>
                </a:lnTo>
                <a:lnTo>
                  <a:pt x="52616" y="276989"/>
                </a:lnTo>
                <a:lnTo>
                  <a:pt x="64509" y="275518"/>
                </a:lnTo>
                <a:lnTo>
                  <a:pt x="77483" y="270340"/>
                </a:lnTo>
                <a:lnTo>
                  <a:pt x="88675" y="262031"/>
                </a:lnTo>
                <a:lnTo>
                  <a:pt x="95607" y="253493"/>
                </a:lnTo>
                <a:lnTo>
                  <a:pt x="48939" y="253493"/>
                </a:lnTo>
                <a:lnTo>
                  <a:pt x="35835" y="248573"/>
                </a:lnTo>
                <a:lnTo>
                  <a:pt x="26771" y="238404"/>
                </a:lnTo>
                <a:lnTo>
                  <a:pt x="23385" y="224617"/>
                </a:lnTo>
                <a:lnTo>
                  <a:pt x="23385" y="24440"/>
                </a:lnTo>
                <a:lnTo>
                  <a:pt x="105232" y="24440"/>
                </a:lnTo>
                <a:lnTo>
                  <a:pt x="105232" y="6983"/>
                </a:lnTo>
                <a:lnTo>
                  <a:pt x="0" y="0"/>
                </a:lnTo>
                <a:close/>
              </a:path>
              <a:path w="105232" h="276989">
                <a:moveTo>
                  <a:pt x="105232" y="24440"/>
                </a:moveTo>
                <a:lnTo>
                  <a:pt x="23385" y="24440"/>
                </a:lnTo>
                <a:lnTo>
                  <a:pt x="81846" y="27932"/>
                </a:lnTo>
                <a:lnTo>
                  <a:pt x="81152" y="231023"/>
                </a:lnTo>
                <a:lnTo>
                  <a:pt x="75352" y="242720"/>
                </a:lnTo>
                <a:lnTo>
                  <a:pt x="64343" y="250667"/>
                </a:lnTo>
                <a:lnTo>
                  <a:pt x="48939" y="253493"/>
                </a:lnTo>
                <a:lnTo>
                  <a:pt x="95607" y="253493"/>
                </a:lnTo>
                <a:lnTo>
                  <a:pt x="97452" y="251222"/>
                </a:lnTo>
                <a:lnTo>
                  <a:pt x="103182" y="238540"/>
                </a:lnTo>
                <a:lnTo>
                  <a:pt x="105232" y="224617"/>
                </a:lnTo>
                <a:lnTo>
                  <a:pt x="105232" y="24440"/>
                </a:lnTo>
                <a:close/>
              </a:path>
            </a:pathLst>
          </a:custGeom>
          <a:solidFill>
            <a:srgbClr val="3E596D"/>
          </a:solidFill>
        </p:spPr>
        <p:txBody>
          <a:bodyPr wrap="square" lIns="0" tIns="0" rIns="0" bIns="0" rtlCol="0">
            <a:spAutoFit/>
          </a:bodyPr>
          <a:lstStyle/>
          <a:p>
            <a:endParaRPr/>
          </a:p>
        </p:txBody>
      </p:sp>
      <p:sp>
        <p:nvSpPr>
          <p:cNvPr id="37" name="object 37"/>
          <p:cNvSpPr/>
          <p:nvPr/>
        </p:nvSpPr>
        <p:spPr>
          <a:xfrm>
            <a:off x="3006367" y="9249813"/>
            <a:ext cx="46769" cy="116381"/>
          </a:xfrm>
          <a:custGeom>
            <a:avLst/>
            <a:gdLst/>
            <a:ahLst/>
            <a:cxnLst/>
            <a:rect l="l" t="t" r="r" b="b"/>
            <a:pathLst>
              <a:path w="46769" h="116381">
                <a:moveTo>
                  <a:pt x="46769" y="0"/>
                </a:moveTo>
                <a:lnTo>
                  <a:pt x="13973" y="2893"/>
                </a:lnTo>
                <a:lnTo>
                  <a:pt x="3894" y="12197"/>
                </a:lnTo>
                <a:lnTo>
                  <a:pt x="0" y="25604"/>
                </a:lnTo>
                <a:lnTo>
                  <a:pt x="2906" y="102472"/>
                </a:lnTo>
                <a:lnTo>
                  <a:pt x="12253" y="112505"/>
                </a:lnTo>
                <a:lnTo>
                  <a:pt x="25722" y="116381"/>
                </a:lnTo>
                <a:lnTo>
                  <a:pt x="46769" y="116381"/>
                </a:lnTo>
                <a:lnTo>
                  <a:pt x="46769" y="0"/>
                </a:lnTo>
                <a:close/>
              </a:path>
            </a:pathLst>
          </a:custGeom>
          <a:solidFill>
            <a:srgbClr val="D0E8F9"/>
          </a:solidFill>
        </p:spPr>
        <p:txBody>
          <a:bodyPr wrap="square" lIns="0" tIns="0" rIns="0" bIns="0" rtlCol="0">
            <a:spAutoFit/>
          </a:bodyPr>
          <a:lstStyle/>
          <a:p>
            <a:endParaRPr/>
          </a:p>
        </p:txBody>
      </p:sp>
      <p:sp>
        <p:nvSpPr>
          <p:cNvPr id="38" name="object 38"/>
          <p:cNvSpPr/>
          <p:nvPr/>
        </p:nvSpPr>
        <p:spPr>
          <a:xfrm>
            <a:off x="2994673" y="9238175"/>
            <a:ext cx="70154" cy="139658"/>
          </a:xfrm>
          <a:custGeom>
            <a:avLst/>
            <a:gdLst/>
            <a:ahLst/>
            <a:cxnLst/>
            <a:rect l="l" t="t" r="r" b="b"/>
            <a:pathLst>
              <a:path w="70154" h="139658">
                <a:moveTo>
                  <a:pt x="70154" y="0"/>
                </a:moveTo>
                <a:lnTo>
                  <a:pt x="21183" y="3535"/>
                </a:lnTo>
                <a:lnTo>
                  <a:pt x="0" y="37242"/>
                </a:lnTo>
                <a:lnTo>
                  <a:pt x="69" y="104767"/>
                </a:lnTo>
                <a:lnTo>
                  <a:pt x="3551" y="118574"/>
                </a:lnTo>
                <a:lnTo>
                  <a:pt x="11588" y="129639"/>
                </a:lnTo>
                <a:lnTo>
                  <a:pt x="23202" y="136991"/>
                </a:lnTo>
                <a:lnTo>
                  <a:pt x="37416" y="139658"/>
                </a:lnTo>
                <a:lnTo>
                  <a:pt x="70154" y="139658"/>
                </a:lnTo>
                <a:lnTo>
                  <a:pt x="70154" y="116382"/>
                </a:lnTo>
                <a:lnTo>
                  <a:pt x="29232" y="116382"/>
                </a:lnTo>
                <a:lnTo>
                  <a:pt x="23385" y="110563"/>
                </a:lnTo>
                <a:lnTo>
                  <a:pt x="23385" y="29096"/>
                </a:lnTo>
                <a:lnTo>
                  <a:pt x="29232" y="23276"/>
                </a:lnTo>
                <a:lnTo>
                  <a:pt x="70154" y="23276"/>
                </a:lnTo>
                <a:lnTo>
                  <a:pt x="70154" y="0"/>
                </a:lnTo>
                <a:close/>
              </a:path>
              <a:path w="70154" h="139658">
                <a:moveTo>
                  <a:pt x="70154" y="23276"/>
                </a:moveTo>
                <a:lnTo>
                  <a:pt x="46771" y="23276"/>
                </a:lnTo>
                <a:lnTo>
                  <a:pt x="46771" y="116382"/>
                </a:lnTo>
                <a:lnTo>
                  <a:pt x="70154" y="116382"/>
                </a:lnTo>
                <a:lnTo>
                  <a:pt x="70154" y="23276"/>
                </a:lnTo>
                <a:close/>
              </a:path>
            </a:pathLst>
          </a:custGeom>
          <a:solidFill>
            <a:srgbClr val="3E596D"/>
          </a:solidFill>
        </p:spPr>
        <p:txBody>
          <a:bodyPr wrap="square" lIns="0" tIns="0" rIns="0" bIns="0" rtlCol="0">
            <a:spAutoFit/>
          </a:bodyPr>
          <a:lstStyle/>
          <a:p>
            <a:endParaRPr/>
          </a:p>
        </p:txBody>
      </p:sp>
      <p:sp>
        <p:nvSpPr>
          <p:cNvPr id="39" name="object 39"/>
          <p:cNvSpPr/>
          <p:nvPr/>
        </p:nvSpPr>
        <p:spPr>
          <a:xfrm>
            <a:off x="3053134" y="9205588"/>
            <a:ext cx="187081" cy="209410"/>
          </a:xfrm>
          <a:custGeom>
            <a:avLst/>
            <a:gdLst/>
            <a:ahLst/>
            <a:cxnLst/>
            <a:rect l="l" t="t" r="r" b="b"/>
            <a:pathLst>
              <a:path w="187081" h="209410">
                <a:moveTo>
                  <a:pt x="187081" y="0"/>
                </a:moveTo>
                <a:lnTo>
                  <a:pt x="26104" y="9380"/>
                </a:lnTo>
                <a:lnTo>
                  <a:pt x="12752" y="13966"/>
                </a:lnTo>
                <a:lnTo>
                  <a:pt x="3475" y="23744"/>
                </a:lnTo>
                <a:lnTo>
                  <a:pt x="0" y="37241"/>
                </a:lnTo>
                <a:lnTo>
                  <a:pt x="787" y="173775"/>
                </a:lnTo>
                <a:lnTo>
                  <a:pt x="6485" y="186271"/>
                </a:lnTo>
                <a:lnTo>
                  <a:pt x="16735" y="195114"/>
                </a:lnTo>
                <a:lnTo>
                  <a:pt x="30401" y="199012"/>
                </a:lnTo>
                <a:lnTo>
                  <a:pt x="187081" y="209410"/>
                </a:lnTo>
                <a:lnTo>
                  <a:pt x="187081" y="0"/>
                </a:lnTo>
                <a:close/>
              </a:path>
            </a:pathLst>
          </a:custGeom>
          <a:solidFill>
            <a:srgbClr val="A6E1FF"/>
          </a:solidFill>
        </p:spPr>
        <p:txBody>
          <a:bodyPr wrap="square" lIns="0" tIns="0" rIns="0" bIns="0" rtlCol="0">
            <a:spAutoFit/>
          </a:bodyPr>
          <a:lstStyle/>
          <a:p>
            <a:endParaRPr/>
          </a:p>
        </p:txBody>
      </p:sp>
      <p:sp>
        <p:nvSpPr>
          <p:cNvPr id="40" name="object 40"/>
          <p:cNvSpPr/>
          <p:nvPr/>
        </p:nvSpPr>
        <p:spPr>
          <a:xfrm>
            <a:off x="3042613" y="9192786"/>
            <a:ext cx="210464" cy="233927"/>
          </a:xfrm>
          <a:custGeom>
            <a:avLst/>
            <a:gdLst/>
            <a:ahLst/>
            <a:cxnLst/>
            <a:rect l="l" t="t" r="r" b="b"/>
            <a:pathLst>
              <a:path w="210464" h="233927">
                <a:moveTo>
                  <a:pt x="210464" y="0"/>
                </a:moveTo>
                <a:lnTo>
                  <a:pt x="33241" y="10925"/>
                </a:lnTo>
                <a:lnTo>
                  <a:pt x="2522" y="36119"/>
                </a:lnTo>
                <a:lnTo>
                  <a:pt x="0" y="50043"/>
                </a:lnTo>
                <a:lnTo>
                  <a:pt x="1250" y="189869"/>
                </a:lnTo>
                <a:lnTo>
                  <a:pt x="27026" y="220378"/>
                </a:lnTo>
                <a:lnTo>
                  <a:pt x="210464" y="233927"/>
                </a:lnTo>
                <a:lnTo>
                  <a:pt x="210464" y="209488"/>
                </a:lnTo>
                <a:lnTo>
                  <a:pt x="187080" y="209488"/>
                </a:lnTo>
                <a:lnTo>
                  <a:pt x="39198" y="199415"/>
                </a:lnTo>
                <a:lnTo>
                  <a:pt x="27736" y="191779"/>
                </a:lnTo>
                <a:lnTo>
                  <a:pt x="23385" y="179229"/>
                </a:lnTo>
                <a:lnTo>
                  <a:pt x="23385" y="41897"/>
                </a:lnTo>
                <a:lnTo>
                  <a:pt x="30401" y="34914"/>
                </a:lnTo>
                <a:lnTo>
                  <a:pt x="38585" y="33750"/>
                </a:lnTo>
                <a:lnTo>
                  <a:pt x="187079" y="24440"/>
                </a:lnTo>
                <a:lnTo>
                  <a:pt x="210464" y="24440"/>
                </a:lnTo>
                <a:lnTo>
                  <a:pt x="210464" y="0"/>
                </a:lnTo>
                <a:close/>
              </a:path>
              <a:path w="210464" h="233927">
                <a:moveTo>
                  <a:pt x="210464" y="24440"/>
                </a:moveTo>
                <a:lnTo>
                  <a:pt x="187079" y="24440"/>
                </a:lnTo>
                <a:lnTo>
                  <a:pt x="187080" y="209488"/>
                </a:lnTo>
                <a:lnTo>
                  <a:pt x="210464" y="209488"/>
                </a:lnTo>
                <a:lnTo>
                  <a:pt x="210464" y="24440"/>
                </a:lnTo>
                <a:close/>
              </a:path>
            </a:pathLst>
          </a:custGeom>
          <a:solidFill>
            <a:srgbClr val="3E596D"/>
          </a:solidFill>
        </p:spPr>
        <p:txBody>
          <a:bodyPr wrap="square" lIns="0" tIns="0" rIns="0" bIns="0" rtlCol="0">
            <a:spAutoFit/>
          </a:bodyPr>
          <a:lstStyle/>
          <a:p>
            <a:endParaRPr/>
          </a:p>
        </p:txBody>
      </p:sp>
      <p:sp>
        <p:nvSpPr>
          <p:cNvPr id="41" name="object 41"/>
          <p:cNvSpPr/>
          <p:nvPr/>
        </p:nvSpPr>
        <p:spPr>
          <a:xfrm>
            <a:off x="3241383" y="9040229"/>
            <a:ext cx="327388" cy="529997"/>
          </a:xfrm>
          <a:custGeom>
            <a:avLst/>
            <a:gdLst/>
            <a:ahLst/>
            <a:cxnLst/>
            <a:rect l="l" t="t" r="r" b="b"/>
            <a:pathLst>
              <a:path w="327388" h="529997">
                <a:moveTo>
                  <a:pt x="279082" y="0"/>
                </a:moveTo>
                <a:lnTo>
                  <a:pt x="15166" y="135477"/>
                </a:lnTo>
                <a:lnTo>
                  <a:pt x="0" y="171177"/>
                </a:lnTo>
                <a:lnTo>
                  <a:pt x="1893" y="380787"/>
                </a:lnTo>
                <a:lnTo>
                  <a:pt x="26893" y="410924"/>
                </a:lnTo>
                <a:lnTo>
                  <a:pt x="256065" y="524979"/>
                </a:lnTo>
                <a:lnTo>
                  <a:pt x="283287" y="529997"/>
                </a:lnTo>
                <a:lnTo>
                  <a:pt x="294788" y="527369"/>
                </a:lnTo>
                <a:lnTo>
                  <a:pt x="325769" y="493631"/>
                </a:lnTo>
                <a:lnTo>
                  <a:pt x="327388" y="480755"/>
                </a:lnTo>
                <a:lnTo>
                  <a:pt x="327218" y="43752"/>
                </a:lnTo>
                <a:lnTo>
                  <a:pt x="301800" y="5888"/>
                </a:lnTo>
                <a:lnTo>
                  <a:pt x="279082" y="0"/>
                </a:lnTo>
                <a:close/>
              </a:path>
            </a:pathLst>
          </a:custGeom>
          <a:solidFill>
            <a:srgbClr val="A6E1FF"/>
          </a:solidFill>
        </p:spPr>
        <p:txBody>
          <a:bodyPr wrap="square" lIns="0" tIns="0" rIns="0" bIns="0" rtlCol="0">
            <a:spAutoFit/>
          </a:bodyPr>
          <a:lstStyle/>
          <a:p>
            <a:endParaRPr/>
          </a:p>
        </p:txBody>
      </p:sp>
      <p:sp>
        <p:nvSpPr>
          <p:cNvPr id="42" name="object 42"/>
          <p:cNvSpPr/>
          <p:nvPr/>
        </p:nvSpPr>
        <p:spPr>
          <a:xfrm>
            <a:off x="3229692" y="9028207"/>
            <a:ext cx="349604" cy="554459"/>
          </a:xfrm>
          <a:custGeom>
            <a:avLst/>
            <a:gdLst/>
            <a:ahLst/>
            <a:cxnLst/>
            <a:rect l="l" t="t" r="r" b="b"/>
            <a:pathLst>
              <a:path w="349604" h="554459">
                <a:moveTo>
                  <a:pt x="284723" y="0"/>
                </a:moveTo>
                <a:lnTo>
                  <a:pt x="21519" y="136395"/>
                </a:lnTo>
                <a:lnTo>
                  <a:pt x="1434" y="169870"/>
                </a:lnTo>
                <a:lnTo>
                  <a:pt x="0" y="183200"/>
                </a:lnTo>
                <a:lnTo>
                  <a:pt x="1481" y="392835"/>
                </a:lnTo>
                <a:lnTo>
                  <a:pt x="22279" y="425936"/>
                </a:lnTo>
                <a:lnTo>
                  <a:pt x="265214" y="548624"/>
                </a:lnTo>
                <a:lnTo>
                  <a:pt x="289974" y="554459"/>
                </a:lnTo>
                <a:lnTo>
                  <a:pt x="292001" y="554416"/>
                </a:lnTo>
                <a:lnTo>
                  <a:pt x="327666" y="539121"/>
                </a:lnTo>
                <a:lnTo>
                  <a:pt x="337548" y="528927"/>
                </a:lnTo>
                <a:lnTo>
                  <a:pt x="284577" y="528927"/>
                </a:lnTo>
                <a:lnTo>
                  <a:pt x="272433" y="525363"/>
                </a:lnTo>
                <a:lnTo>
                  <a:pt x="42577" y="410990"/>
                </a:lnTo>
                <a:lnTo>
                  <a:pt x="31757" y="403024"/>
                </a:lnTo>
                <a:lnTo>
                  <a:pt x="24723" y="391859"/>
                </a:lnTo>
                <a:lnTo>
                  <a:pt x="22215" y="378721"/>
                </a:lnTo>
                <a:lnTo>
                  <a:pt x="22215" y="181957"/>
                </a:lnTo>
                <a:lnTo>
                  <a:pt x="24788" y="168886"/>
                </a:lnTo>
                <a:lnTo>
                  <a:pt x="31759" y="157879"/>
                </a:lnTo>
                <a:lnTo>
                  <a:pt x="42092" y="149449"/>
                </a:lnTo>
                <a:lnTo>
                  <a:pt x="272435" y="28410"/>
                </a:lnTo>
                <a:lnTo>
                  <a:pt x="278282" y="24918"/>
                </a:lnTo>
                <a:lnTo>
                  <a:pt x="284127" y="23756"/>
                </a:lnTo>
                <a:lnTo>
                  <a:pt x="337320" y="23756"/>
                </a:lnTo>
                <a:lnTo>
                  <a:pt x="331244" y="16569"/>
                </a:lnTo>
                <a:lnTo>
                  <a:pt x="320290" y="8572"/>
                </a:lnTo>
                <a:lnTo>
                  <a:pt x="309159" y="3005"/>
                </a:lnTo>
                <a:lnTo>
                  <a:pt x="297136" y="166"/>
                </a:lnTo>
                <a:lnTo>
                  <a:pt x="284723" y="0"/>
                </a:lnTo>
                <a:close/>
              </a:path>
              <a:path w="349604" h="554459">
                <a:moveTo>
                  <a:pt x="337320" y="23756"/>
                </a:moveTo>
                <a:lnTo>
                  <a:pt x="289974" y="23756"/>
                </a:lnTo>
                <a:lnTo>
                  <a:pt x="292391" y="23837"/>
                </a:lnTo>
                <a:lnTo>
                  <a:pt x="302122" y="26321"/>
                </a:lnTo>
                <a:lnTo>
                  <a:pt x="316967" y="35181"/>
                </a:lnTo>
                <a:lnTo>
                  <a:pt x="323752" y="46586"/>
                </a:lnTo>
                <a:lnTo>
                  <a:pt x="326219" y="59834"/>
                </a:lnTo>
                <a:lnTo>
                  <a:pt x="324418" y="503875"/>
                </a:lnTo>
                <a:lnTo>
                  <a:pt x="318219" y="515341"/>
                </a:lnTo>
                <a:lnTo>
                  <a:pt x="308399" y="524353"/>
                </a:lnTo>
                <a:lnTo>
                  <a:pt x="296987" y="528423"/>
                </a:lnTo>
                <a:lnTo>
                  <a:pt x="284577" y="528927"/>
                </a:lnTo>
                <a:lnTo>
                  <a:pt x="337548" y="528927"/>
                </a:lnTo>
                <a:lnTo>
                  <a:pt x="343932" y="518551"/>
                </a:lnTo>
                <a:lnTo>
                  <a:pt x="348162" y="506070"/>
                </a:lnTo>
                <a:lnTo>
                  <a:pt x="349604" y="492778"/>
                </a:lnTo>
                <a:lnTo>
                  <a:pt x="348993" y="51143"/>
                </a:lnTo>
                <a:lnTo>
                  <a:pt x="345730" y="38338"/>
                </a:lnTo>
                <a:lnTo>
                  <a:pt x="339769" y="26652"/>
                </a:lnTo>
                <a:lnTo>
                  <a:pt x="337320" y="23756"/>
                </a:lnTo>
                <a:close/>
              </a:path>
            </a:pathLst>
          </a:custGeom>
          <a:solidFill>
            <a:srgbClr val="3E596D"/>
          </a:solidFill>
        </p:spPr>
        <p:txBody>
          <a:bodyPr wrap="square" lIns="0" tIns="0" rIns="0" bIns="0" rtlCol="0">
            <a:spAutoFit/>
          </a:bodyPr>
          <a:lstStyle/>
          <a:p>
            <a:endParaRPr/>
          </a:p>
        </p:txBody>
      </p:sp>
      <p:sp>
        <p:nvSpPr>
          <p:cNvPr id="43" name="object 43"/>
          <p:cNvSpPr/>
          <p:nvPr/>
        </p:nvSpPr>
        <p:spPr>
          <a:xfrm>
            <a:off x="3567606" y="9249813"/>
            <a:ext cx="58461" cy="116381"/>
          </a:xfrm>
          <a:custGeom>
            <a:avLst/>
            <a:gdLst/>
            <a:ahLst/>
            <a:cxnLst/>
            <a:rect l="l" t="t" r="r" b="b"/>
            <a:pathLst>
              <a:path w="58461" h="116381">
                <a:moveTo>
                  <a:pt x="11691" y="0"/>
                </a:moveTo>
                <a:lnTo>
                  <a:pt x="0" y="0"/>
                </a:lnTo>
                <a:lnTo>
                  <a:pt x="0" y="116381"/>
                </a:lnTo>
                <a:lnTo>
                  <a:pt x="11691" y="116381"/>
                </a:lnTo>
                <a:lnTo>
                  <a:pt x="25907" y="114170"/>
                </a:lnTo>
                <a:lnTo>
                  <a:pt x="55315" y="86570"/>
                </a:lnTo>
                <a:lnTo>
                  <a:pt x="58461" y="46552"/>
                </a:lnTo>
                <a:lnTo>
                  <a:pt x="56239" y="32403"/>
                </a:lnTo>
                <a:lnTo>
                  <a:pt x="28510" y="3130"/>
                </a:lnTo>
                <a:lnTo>
                  <a:pt x="11691" y="0"/>
                </a:lnTo>
                <a:close/>
              </a:path>
            </a:pathLst>
          </a:custGeom>
          <a:solidFill>
            <a:srgbClr val="FFFFFF"/>
          </a:solidFill>
        </p:spPr>
        <p:txBody>
          <a:bodyPr wrap="square" lIns="0" tIns="0" rIns="0" bIns="0" rtlCol="0">
            <a:spAutoFit/>
          </a:bodyPr>
          <a:lstStyle/>
          <a:p>
            <a:endParaRPr/>
          </a:p>
        </p:txBody>
      </p:sp>
      <p:sp>
        <p:nvSpPr>
          <p:cNvPr id="44" name="object 44"/>
          <p:cNvSpPr/>
          <p:nvPr/>
        </p:nvSpPr>
        <p:spPr>
          <a:xfrm>
            <a:off x="3555912" y="9238175"/>
            <a:ext cx="81848" cy="139658"/>
          </a:xfrm>
          <a:custGeom>
            <a:avLst/>
            <a:gdLst/>
            <a:ahLst/>
            <a:cxnLst/>
            <a:rect l="l" t="t" r="r" b="b"/>
            <a:pathLst>
              <a:path w="81848" h="139658">
                <a:moveTo>
                  <a:pt x="23385" y="0"/>
                </a:moveTo>
                <a:lnTo>
                  <a:pt x="0" y="0"/>
                </a:lnTo>
                <a:lnTo>
                  <a:pt x="0" y="139658"/>
                </a:lnTo>
                <a:lnTo>
                  <a:pt x="23385" y="139658"/>
                </a:lnTo>
                <a:lnTo>
                  <a:pt x="30740" y="139220"/>
                </a:lnTo>
                <a:lnTo>
                  <a:pt x="44649" y="135815"/>
                </a:lnTo>
                <a:lnTo>
                  <a:pt x="56948" y="129379"/>
                </a:lnTo>
                <a:lnTo>
                  <a:pt x="67227" y="120318"/>
                </a:lnTo>
                <a:lnTo>
                  <a:pt x="69966" y="116382"/>
                </a:lnTo>
                <a:lnTo>
                  <a:pt x="23385" y="116382"/>
                </a:lnTo>
                <a:lnTo>
                  <a:pt x="23385" y="23276"/>
                </a:lnTo>
                <a:lnTo>
                  <a:pt x="70180" y="23276"/>
                </a:lnTo>
                <a:lnTo>
                  <a:pt x="62417" y="14552"/>
                </a:lnTo>
                <a:lnTo>
                  <a:pt x="51087" y="6739"/>
                </a:lnTo>
                <a:lnTo>
                  <a:pt x="37940" y="1752"/>
                </a:lnTo>
                <a:lnTo>
                  <a:pt x="23385" y="0"/>
                </a:lnTo>
                <a:close/>
              </a:path>
              <a:path w="81848" h="139658">
                <a:moveTo>
                  <a:pt x="70180" y="23276"/>
                </a:moveTo>
                <a:lnTo>
                  <a:pt x="23385" y="23276"/>
                </a:lnTo>
                <a:lnTo>
                  <a:pt x="36239" y="25553"/>
                </a:lnTo>
                <a:lnTo>
                  <a:pt x="47874" y="32823"/>
                </a:lnTo>
                <a:lnTo>
                  <a:pt x="55638" y="44056"/>
                </a:lnTo>
                <a:lnTo>
                  <a:pt x="58463" y="58190"/>
                </a:lnTo>
                <a:lnTo>
                  <a:pt x="56175" y="94262"/>
                </a:lnTo>
                <a:lnTo>
                  <a:pt x="48871" y="105843"/>
                </a:lnTo>
                <a:lnTo>
                  <a:pt x="37586" y="113571"/>
                </a:lnTo>
                <a:lnTo>
                  <a:pt x="23385" y="116382"/>
                </a:lnTo>
                <a:lnTo>
                  <a:pt x="69966" y="116382"/>
                </a:lnTo>
                <a:lnTo>
                  <a:pt x="75076" y="109041"/>
                </a:lnTo>
                <a:lnTo>
                  <a:pt x="80087" y="95954"/>
                </a:lnTo>
                <a:lnTo>
                  <a:pt x="81848" y="81467"/>
                </a:lnTo>
                <a:lnTo>
                  <a:pt x="81408" y="50869"/>
                </a:lnTo>
                <a:lnTo>
                  <a:pt x="77988" y="37024"/>
                </a:lnTo>
                <a:lnTo>
                  <a:pt x="71521" y="24783"/>
                </a:lnTo>
                <a:lnTo>
                  <a:pt x="70180" y="23276"/>
                </a:lnTo>
                <a:close/>
              </a:path>
            </a:pathLst>
          </a:custGeom>
          <a:solidFill>
            <a:srgbClr val="3E596D"/>
          </a:solidFill>
        </p:spPr>
        <p:txBody>
          <a:bodyPr wrap="square" lIns="0" tIns="0" rIns="0" bIns="0" rtlCol="0">
            <a:spAutoFit/>
          </a:bodyPr>
          <a:lstStyle/>
          <a:p>
            <a:endParaRPr/>
          </a:p>
        </p:txBody>
      </p:sp>
      <p:sp>
        <p:nvSpPr>
          <p:cNvPr id="45" name="object 45"/>
          <p:cNvSpPr/>
          <p:nvPr/>
        </p:nvSpPr>
        <p:spPr>
          <a:xfrm>
            <a:off x="3089382" y="9224209"/>
            <a:ext cx="606557" cy="386389"/>
          </a:xfrm>
          <a:custGeom>
            <a:avLst/>
            <a:gdLst/>
            <a:ahLst/>
            <a:cxnLst/>
            <a:rect l="l" t="t" r="r" b="b"/>
            <a:pathLst>
              <a:path w="606557" h="386389">
                <a:moveTo>
                  <a:pt x="53784" y="363113"/>
                </a:moveTo>
                <a:lnTo>
                  <a:pt x="4676" y="363113"/>
                </a:lnTo>
                <a:lnTo>
                  <a:pt x="0" y="367768"/>
                </a:lnTo>
                <a:lnTo>
                  <a:pt x="0" y="381734"/>
                </a:lnTo>
                <a:lnTo>
                  <a:pt x="4676" y="386389"/>
                </a:lnTo>
                <a:lnTo>
                  <a:pt x="52616" y="386389"/>
                </a:lnTo>
                <a:lnTo>
                  <a:pt x="58461" y="381734"/>
                </a:lnTo>
                <a:lnTo>
                  <a:pt x="58461" y="367768"/>
                </a:lnTo>
                <a:lnTo>
                  <a:pt x="53784" y="363113"/>
                </a:lnTo>
                <a:close/>
              </a:path>
              <a:path w="606557" h="386389">
                <a:moveTo>
                  <a:pt x="53784" y="316561"/>
                </a:moveTo>
                <a:lnTo>
                  <a:pt x="4676" y="316561"/>
                </a:lnTo>
                <a:lnTo>
                  <a:pt x="0" y="321216"/>
                </a:lnTo>
                <a:lnTo>
                  <a:pt x="0" y="335182"/>
                </a:lnTo>
                <a:lnTo>
                  <a:pt x="4676" y="339836"/>
                </a:lnTo>
                <a:lnTo>
                  <a:pt x="52616" y="339836"/>
                </a:lnTo>
                <a:lnTo>
                  <a:pt x="58461" y="335182"/>
                </a:lnTo>
                <a:lnTo>
                  <a:pt x="58461" y="321216"/>
                </a:lnTo>
                <a:lnTo>
                  <a:pt x="53784" y="316561"/>
                </a:lnTo>
                <a:close/>
              </a:path>
              <a:path w="606557" h="386389">
                <a:moveTo>
                  <a:pt x="53784" y="270007"/>
                </a:moveTo>
                <a:lnTo>
                  <a:pt x="4676" y="270007"/>
                </a:lnTo>
                <a:lnTo>
                  <a:pt x="0" y="274662"/>
                </a:lnTo>
                <a:lnTo>
                  <a:pt x="0" y="288627"/>
                </a:lnTo>
                <a:lnTo>
                  <a:pt x="4676" y="293283"/>
                </a:lnTo>
                <a:lnTo>
                  <a:pt x="52616" y="293283"/>
                </a:lnTo>
                <a:lnTo>
                  <a:pt x="58461" y="288627"/>
                </a:lnTo>
                <a:lnTo>
                  <a:pt x="58461" y="274662"/>
                </a:lnTo>
                <a:lnTo>
                  <a:pt x="53784" y="270007"/>
                </a:lnTo>
                <a:close/>
              </a:path>
              <a:path w="606557" h="386389">
                <a:moveTo>
                  <a:pt x="53784" y="223454"/>
                </a:moveTo>
                <a:lnTo>
                  <a:pt x="4676" y="223454"/>
                </a:lnTo>
                <a:lnTo>
                  <a:pt x="0" y="228110"/>
                </a:lnTo>
                <a:lnTo>
                  <a:pt x="0" y="242076"/>
                </a:lnTo>
                <a:lnTo>
                  <a:pt x="4676" y="246730"/>
                </a:lnTo>
                <a:lnTo>
                  <a:pt x="52616" y="246730"/>
                </a:lnTo>
                <a:lnTo>
                  <a:pt x="58461" y="242076"/>
                </a:lnTo>
                <a:lnTo>
                  <a:pt x="58461" y="228110"/>
                </a:lnTo>
                <a:lnTo>
                  <a:pt x="53784" y="223454"/>
                </a:lnTo>
                <a:close/>
              </a:path>
              <a:path w="606557" h="386389">
                <a:moveTo>
                  <a:pt x="570594" y="0"/>
                </a:moveTo>
                <a:lnTo>
                  <a:pt x="564004" y="4102"/>
                </a:lnTo>
                <a:lnTo>
                  <a:pt x="561069" y="12263"/>
                </a:lnTo>
                <a:lnTo>
                  <a:pt x="566661" y="26678"/>
                </a:lnTo>
                <a:lnTo>
                  <a:pt x="572397" y="37567"/>
                </a:lnTo>
                <a:lnTo>
                  <a:pt x="577064" y="48991"/>
                </a:lnTo>
                <a:lnTo>
                  <a:pt x="580548" y="61141"/>
                </a:lnTo>
                <a:lnTo>
                  <a:pt x="582733" y="74207"/>
                </a:lnTo>
                <a:lnTo>
                  <a:pt x="583505" y="88382"/>
                </a:lnTo>
                <a:lnTo>
                  <a:pt x="581768" y="103984"/>
                </a:lnTo>
                <a:lnTo>
                  <a:pt x="567108" y="139794"/>
                </a:lnTo>
                <a:lnTo>
                  <a:pt x="557731" y="152461"/>
                </a:lnTo>
                <a:lnTo>
                  <a:pt x="560070" y="159444"/>
                </a:lnTo>
                <a:lnTo>
                  <a:pt x="564747" y="162935"/>
                </a:lnTo>
                <a:lnTo>
                  <a:pt x="569423" y="165264"/>
                </a:lnTo>
                <a:lnTo>
                  <a:pt x="575270" y="165264"/>
                </a:lnTo>
                <a:lnTo>
                  <a:pt x="578778" y="164098"/>
                </a:lnTo>
                <a:lnTo>
                  <a:pt x="584446" y="154861"/>
                </a:lnTo>
                <a:lnTo>
                  <a:pt x="589310" y="147045"/>
                </a:lnTo>
                <a:lnTo>
                  <a:pt x="603400" y="110801"/>
                </a:lnTo>
                <a:lnTo>
                  <a:pt x="606557" y="77686"/>
                </a:lnTo>
                <a:lnTo>
                  <a:pt x="605087" y="64850"/>
                </a:lnTo>
                <a:lnTo>
                  <a:pt x="588217" y="16939"/>
                </a:lnTo>
                <a:lnTo>
                  <a:pt x="577609" y="1163"/>
                </a:lnTo>
                <a:lnTo>
                  <a:pt x="570594" y="0"/>
                </a:lnTo>
                <a:close/>
              </a:path>
            </a:pathLst>
          </a:custGeom>
          <a:solidFill>
            <a:srgbClr val="3E596D"/>
          </a:solidFill>
        </p:spPr>
        <p:txBody>
          <a:bodyPr wrap="square" lIns="0" tIns="0" rIns="0" bIns="0" rtlCol="0">
            <a:spAutoFit/>
          </a:bodyPr>
          <a:lstStyle/>
          <a:p>
            <a:endParaRPr/>
          </a:p>
        </p:txBody>
      </p:sp>
      <p:sp>
        <p:nvSpPr>
          <p:cNvPr id="46" name="object 46"/>
          <p:cNvSpPr/>
          <p:nvPr/>
        </p:nvSpPr>
        <p:spPr>
          <a:xfrm>
            <a:off x="3474065" y="9040433"/>
            <a:ext cx="93538" cy="531185"/>
          </a:xfrm>
          <a:custGeom>
            <a:avLst/>
            <a:gdLst/>
            <a:ahLst/>
            <a:cxnLst/>
            <a:rect l="l" t="t" r="r" b="b"/>
            <a:pathLst>
              <a:path w="93538" h="531185">
                <a:moveTo>
                  <a:pt x="49024" y="0"/>
                </a:moveTo>
                <a:lnTo>
                  <a:pt x="36934" y="371"/>
                </a:lnTo>
                <a:lnTo>
                  <a:pt x="24811" y="3892"/>
                </a:lnTo>
                <a:lnTo>
                  <a:pt x="21046" y="5710"/>
                </a:lnTo>
                <a:lnTo>
                  <a:pt x="0" y="17348"/>
                </a:lnTo>
                <a:lnTo>
                  <a:pt x="0" y="514300"/>
                </a:lnTo>
                <a:lnTo>
                  <a:pt x="22215" y="525938"/>
                </a:lnTo>
                <a:lnTo>
                  <a:pt x="34392" y="530186"/>
                </a:lnTo>
                <a:lnTo>
                  <a:pt x="46608" y="531185"/>
                </a:lnTo>
                <a:lnTo>
                  <a:pt x="58375" y="529226"/>
                </a:lnTo>
                <a:lnTo>
                  <a:pt x="91242" y="497676"/>
                </a:lnTo>
                <a:lnTo>
                  <a:pt x="93538" y="47608"/>
                </a:lnTo>
                <a:lnTo>
                  <a:pt x="91895" y="35197"/>
                </a:lnTo>
                <a:lnTo>
                  <a:pt x="60593" y="2487"/>
                </a:lnTo>
                <a:lnTo>
                  <a:pt x="49024" y="0"/>
                </a:lnTo>
                <a:close/>
              </a:path>
            </a:pathLst>
          </a:custGeom>
          <a:solidFill>
            <a:srgbClr val="88C6E5"/>
          </a:solidFill>
        </p:spPr>
        <p:txBody>
          <a:bodyPr wrap="square" lIns="0" tIns="0" rIns="0" bIns="0" rtlCol="0">
            <a:spAutoFit/>
          </a:bodyPr>
          <a:lstStyle/>
          <a:p>
            <a:endParaRPr/>
          </a:p>
        </p:txBody>
      </p:sp>
      <p:sp>
        <p:nvSpPr>
          <p:cNvPr id="47" name="object 47"/>
          <p:cNvSpPr/>
          <p:nvPr/>
        </p:nvSpPr>
        <p:spPr>
          <a:xfrm>
            <a:off x="3462371" y="9027376"/>
            <a:ext cx="116924" cy="555290"/>
          </a:xfrm>
          <a:custGeom>
            <a:avLst/>
            <a:gdLst/>
            <a:ahLst/>
            <a:cxnLst/>
            <a:rect l="l" t="t" r="r" b="b"/>
            <a:pathLst>
              <a:path w="116924" h="555290">
                <a:moveTo>
                  <a:pt x="51707" y="0"/>
                </a:moveTo>
                <a:lnTo>
                  <a:pt x="39632" y="2227"/>
                </a:lnTo>
                <a:lnTo>
                  <a:pt x="28061" y="7128"/>
                </a:lnTo>
                <a:lnTo>
                  <a:pt x="0" y="22258"/>
                </a:lnTo>
                <a:lnTo>
                  <a:pt x="0" y="534341"/>
                </a:lnTo>
                <a:lnTo>
                  <a:pt x="31363" y="549454"/>
                </a:lnTo>
                <a:lnTo>
                  <a:pt x="43408" y="553830"/>
                </a:lnTo>
                <a:lnTo>
                  <a:pt x="56123" y="555290"/>
                </a:lnTo>
                <a:lnTo>
                  <a:pt x="59192" y="555205"/>
                </a:lnTo>
                <a:lnTo>
                  <a:pt x="69778" y="553386"/>
                </a:lnTo>
                <a:lnTo>
                  <a:pt x="81300" y="548574"/>
                </a:lnTo>
                <a:lnTo>
                  <a:pt x="94987" y="539950"/>
                </a:lnTo>
                <a:lnTo>
                  <a:pt x="104011" y="530923"/>
                </a:lnTo>
                <a:lnTo>
                  <a:pt x="51899" y="530923"/>
                </a:lnTo>
                <a:lnTo>
                  <a:pt x="39755" y="527358"/>
                </a:lnTo>
                <a:lnTo>
                  <a:pt x="23385" y="519211"/>
                </a:lnTo>
                <a:lnTo>
                  <a:pt x="23385" y="36224"/>
                </a:lnTo>
                <a:lnTo>
                  <a:pt x="47709" y="25170"/>
                </a:lnTo>
                <a:lnTo>
                  <a:pt x="58061" y="24654"/>
                </a:lnTo>
                <a:lnTo>
                  <a:pt x="104993" y="24654"/>
                </a:lnTo>
                <a:lnTo>
                  <a:pt x="98397" y="16678"/>
                </a:lnTo>
                <a:lnTo>
                  <a:pt x="87605" y="8244"/>
                </a:lnTo>
                <a:lnTo>
                  <a:pt x="76029" y="3119"/>
                </a:lnTo>
                <a:lnTo>
                  <a:pt x="63952" y="334"/>
                </a:lnTo>
                <a:lnTo>
                  <a:pt x="51707" y="0"/>
                </a:lnTo>
                <a:close/>
              </a:path>
              <a:path w="116924" h="555290">
                <a:moveTo>
                  <a:pt x="104993" y="24654"/>
                </a:moveTo>
                <a:lnTo>
                  <a:pt x="58061" y="24654"/>
                </a:lnTo>
                <a:lnTo>
                  <a:pt x="70045" y="28141"/>
                </a:lnTo>
                <a:lnTo>
                  <a:pt x="84288" y="36523"/>
                </a:lnTo>
                <a:lnTo>
                  <a:pt x="91073" y="47698"/>
                </a:lnTo>
                <a:lnTo>
                  <a:pt x="93540" y="60664"/>
                </a:lnTo>
                <a:lnTo>
                  <a:pt x="91739" y="505870"/>
                </a:lnTo>
                <a:lnTo>
                  <a:pt x="85541" y="517335"/>
                </a:lnTo>
                <a:lnTo>
                  <a:pt x="75721" y="526348"/>
                </a:lnTo>
                <a:lnTo>
                  <a:pt x="64309" y="530418"/>
                </a:lnTo>
                <a:lnTo>
                  <a:pt x="51899" y="530923"/>
                </a:lnTo>
                <a:lnTo>
                  <a:pt x="104011" y="530923"/>
                </a:lnTo>
                <a:lnTo>
                  <a:pt x="104374" y="530559"/>
                </a:lnTo>
                <a:lnTo>
                  <a:pt x="111253" y="519379"/>
                </a:lnTo>
                <a:lnTo>
                  <a:pt x="115483" y="506899"/>
                </a:lnTo>
                <a:lnTo>
                  <a:pt x="116924" y="493606"/>
                </a:lnTo>
                <a:lnTo>
                  <a:pt x="116181" y="51081"/>
                </a:lnTo>
                <a:lnTo>
                  <a:pt x="112813" y="38490"/>
                </a:lnTo>
                <a:lnTo>
                  <a:pt x="106842" y="26891"/>
                </a:lnTo>
                <a:lnTo>
                  <a:pt x="104993" y="24654"/>
                </a:lnTo>
                <a:close/>
              </a:path>
            </a:pathLst>
          </a:custGeom>
          <a:solidFill>
            <a:srgbClr val="3E596D"/>
          </a:solidFill>
        </p:spPr>
        <p:txBody>
          <a:bodyPr wrap="square" lIns="0" tIns="0" rIns="0" bIns="0" rtlCol="0">
            <a:spAutoFit/>
          </a:bodyPr>
          <a:lstStyle/>
          <a:p>
            <a:endParaRPr/>
          </a:p>
        </p:txBody>
      </p:sp>
      <p:sp>
        <p:nvSpPr>
          <p:cNvPr id="48" name="object 48"/>
          <p:cNvSpPr/>
          <p:nvPr/>
        </p:nvSpPr>
        <p:spPr>
          <a:xfrm>
            <a:off x="3275293" y="9167183"/>
            <a:ext cx="94709" cy="164098"/>
          </a:xfrm>
          <a:custGeom>
            <a:avLst/>
            <a:gdLst/>
            <a:ahLst/>
            <a:cxnLst/>
            <a:rect l="l" t="t" r="r" b="b"/>
            <a:pathLst>
              <a:path w="94709" h="164098">
                <a:moveTo>
                  <a:pt x="18707" y="117546"/>
                </a:moveTo>
                <a:lnTo>
                  <a:pt x="4676" y="117546"/>
                </a:lnTo>
                <a:lnTo>
                  <a:pt x="0" y="122200"/>
                </a:lnTo>
                <a:lnTo>
                  <a:pt x="0" y="159443"/>
                </a:lnTo>
                <a:lnTo>
                  <a:pt x="4676" y="164098"/>
                </a:lnTo>
                <a:lnTo>
                  <a:pt x="18707" y="164098"/>
                </a:lnTo>
                <a:lnTo>
                  <a:pt x="23385" y="159443"/>
                </a:lnTo>
                <a:lnTo>
                  <a:pt x="23383" y="122200"/>
                </a:lnTo>
                <a:lnTo>
                  <a:pt x="18707" y="117546"/>
                </a:lnTo>
                <a:close/>
              </a:path>
              <a:path w="94709" h="164098">
                <a:moveTo>
                  <a:pt x="83017" y="0"/>
                </a:moveTo>
                <a:lnTo>
                  <a:pt x="16203" y="33586"/>
                </a:lnTo>
                <a:lnTo>
                  <a:pt x="0" y="68665"/>
                </a:lnTo>
                <a:lnTo>
                  <a:pt x="0" y="101252"/>
                </a:lnTo>
                <a:lnTo>
                  <a:pt x="4676" y="105906"/>
                </a:lnTo>
                <a:lnTo>
                  <a:pt x="18707" y="105906"/>
                </a:lnTo>
                <a:lnTo>
                  <a:pt x="23385" y="101252"/>
                </a:lnTo>
                <a:lnTo>
                  <a:pt x="23385" y="60517"/>
                </a:lnTo>
                <a:lnTo>
                  <a:pt x="28061" y="52371"/>
                </a:lnTo>
                <a:lnTo>
                  <a:pt x="86523" y="23276"/>
                </a:lnTo>
                <a:lnTo>
                  <a:pt x="92369" y="20950"/>
                </a:lnTo>
                <a:lnTo>
                  <a:pt x="94709" y="13967"/>
                </a:lnTo>
                <a:lnTo>
                  <a:pt x="90032" y="2327"/>
                </a:lnTo>
                <a:lnTo>
                  <a:pt x="83017" y="0"/>
                </a:lnTo>
                <a:close/>
              </a:path>
            </a:pathLst>
          </a:custGeom>
          <a:solidFill>
            <a:srgbClr val="3E596D"/>
          </a:solidFill>
        </p:spPr>
        <p:txBody>
          <a:bodyPr wrap="square" lIns="0" tIns="0" rIns="0" bIns="0" rtlCol="0">
            <a:spAutoFit/>
          </a:bodyPr>
          <a:lstStyle/>
          <a:p>
            <a:endParaRPr/>
          </a:p>
        </p:txBody>
      </p:sp>
      <p:sp>
        <p:nvSpPr>
          <p:cNvPr id="49" name="object 49"/>
          <p:cNvSpPr/>
          <p:nvPr/>
        </p:nvSpPr>
        <p:spPr>
          <a:xfrm>
            <a:off x="6698324" y="3952231"/>
            <a:ext cx="10470963" cy="876681"/>
          </a:xfrm>
          <a:custGeom>
            <a:avLst/>
            <a:gdLst/>
            <a:ahLst/>
            <a:cxnLst/>
            <a:rect l="l" t="t" r="r" b="b"/>
            <a:pathLst>
              <a:path w="10470963" h="876681">
                <a:moveTo>
                  <a:pt x="10032621" y="0"/>
                </a:moveTo>
                <a:lnTo>
                  <a:pt x="438340" y="0"/>
                </a:lnTo>
                <a:lnTo>
                  <a:pt x="402389" y="1453"/>
                </a:lnTo>
                <a:lnTo>
                  <a:pt x="333002" y="12739"/>
                </a:lnTo>
                <a:lnTo>
                  <a:pt x="267718" y="34447"/>
                </a:lnTo>
                <a:lnTo>
                  <a:pt x="207441" y="65673"/>
                </a:lnTo>
                <a:lnTo>
                  <a:pt x="153073" y="105516"/>
                </a:lnTo>
                <a:lnTo>
                  <a:pt x="105516" y="153073"/>
                </a:lnTo>
                <a:lnTo>
                  <a:pt x="65673" y="207441"/>
                </a:lnTo>
                <a:lnTo>
                  <a:pt x="34446" y="267719"/>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1" y="876681"/>
                </a:lnTo>
                <a:lnTo>
                  <a:pt x="10103721" y="870944"/>
                </a:lnTo>
                <a:lnTo>
                  <a:pt x="10171170" y="854334"/>
                </a:lnTo>
                <a:lnTo>
                  <a:pt x="10234063" y="827754"/>
                </a:lnTo>
                <a:lnTo>
                  <a:pt x="10291499" y="792106"/>
                </a:lnTo>
                <a:lnTo>
                  <a:pt x="10342575" y="748294"/>
                </a:lnTo>
                <a:lnTo>
                  <a:pt x="10386388" y="697218"/>
                </a:lnTo>
                <a:lnTo>
                  <a:pt x="10422036" y="639783"/>
                </a:lnTo>
                <a:lnTo>
                  <a:pt x="10448616" y="576890"/>
                </a:lnTo>
                <a:lnTo>
                  <a:pt x="10465226" y="509441"/>
                </a:lnTo>
                <a:lnTo>
                  <a:pt x="10470963" y="438340"/>
                </a:lnTo>
                <a:lnTo>
                  <a:pt x="10469510" y="402389"/>
                </a:lnTo>
                <a:lnTo>
                  <a:pt x="10458224" y="333002"/>
                </a:lnTo>
                <a:lnTo>
                  <a:pt x="10436516" y="267719"/>
                </a:lnTo>
                <a:lnTo>
                  <a:pt x="10405289" y="207441"/>
                </a:lnTo>
                <a:lnTo>
                  <a:pt x="10365445" y="153073"/>
                </a:lnTo>
                <a:lnTo>
                  <a:pt x="10317888" y="105516"/>
                </a:lnTo>
                <a:lnTo>
                  <a:pt x="10263520" y="65673"/>
                </a:lnTo>
                <a:lnTo>
                  <a:pt x="10203242" y="34447"/>
                </a:lnTo>
                <a:lnTo>
                  <a:pt x="10137959" y="12739"/>
                </a:lnTo>
                <a:lnTo>
                  <a:pt x="10068571" y="1453"/>
                </a:lnTo>
                <a:lnTo>
                  <a:pt x="10032621" y="0"/>
                </a:lnTo>
                <a:close/>
              </a:path>
            </a:pathLst>
          </a:custGeom>
          <a:solidFill>
            <a:srgbClr val="E5F3FA"/>
          </a:solidFill>
        </p:spPr>
        <p:txBody>
          <a:bodyPr wrap="square" lIns="0" tIns="0" rIns="0" bIns="0" rtlCol="0">
            <a:spAutoFit/>
          </a:bodyPr>
          <a:lstStyle/>
          <a:p>
            <a:endParaRPr/>
          </a:p>
        </p:txBody>
      </p:sp>
      <p:sp>
        <p:nvSpPr>
          <p:cNvPr id="50" name="object 50"/>
          <p:cNvSpPr/>
          <p:nvPr/>
        </p:nvSpPr>
        <p:spPr>
          <a:xfrm>
            <a:off x="6698324" y="5573291"/>
            <a:ext cx="10470963" cy="876681"/>
          </a:xfrm>
          <a:custGeom>
            <a:avLst/>
            <a:gdLst/>
            <a:ahLst/>
            <a:cxnLst/>
            <a:rect l="l" t="t" r="r" b="b"/>
            <a:pathLst>
              <a:path w="10470963" h="876681">
                <a:moveTo>
                  <a:pt x="10032621"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1" y="876681"/>
                </a:lnTo>
                <a:lnTo>
                  <a:pt x="10103721" y="870944"/>
                </a:lnTo>
                <a:lnTo>
                  <a:pt x="10171170" y="854334"/>
                </a:lnTo>
                <a:lnTo>
                  <a:pt x="10234063" y="827754"/>
                </a:lnTo>
                <a:lnTo>
                  <a:pt x="10291499" y="792106"/>
                </a:lnTo>
                <a:lnTo>
                  <a:pt x="10342575" y="748294"/>
                </a:lnTo>
                <a:lnTo>
                  <a:pt x="10386388" y="697218"/>
                </a:lnTo>
                <a:lnTo>
                  <a:pt x="10422036" y="639783"/>
                </a:lnTo>
                <a:lnTo>
                  <a:pt x="10448616" y="576890"/>
                </a:lnTo>
                <a:lnTo>
                  <a:pt x="10465226" y="509441"/>
                </a:lnTo>
                <a:lnTo>
                  <a:pt x="10470963" y="438340"/>
                </a:lnTo>
                <a:lnTo>
                  <a:pt x="10469510" y="402389"/>
                </a:lnTo>
                <a:lnTo>
                  <a:pt x="10458224" y="333002"/>
                </a:lnTo>
                <a:lnTo>
                  <a:pt x="10436516" y="267718"/>
                </a:lnTo>
                <a:lnTo>
                  <a:pt x="10405289" y="207441"/>
                </a:lnTo>
                <a:lnTo>
                  <a:pt x="10365445" y="153073"/>
                </a:lnTo>
                <a:lnTo>
                  <a:pt x="10317888" y="105516"/>
                </a:lnTo>
                <a:lnTo>
                  <a:pt x="10263520" y="65673"/>
                </a:lnTo>
                <a:lnTo>
                  <a:pt x="10203242" y="34446"/>
                </a:lnTo>
                <a:lnTo>
                  <a:pt x="10137959" y="12739"/>
                </a:lnTo>
                <a:lnTo>
                  <a:pt x="10068571" y="1453"/>
                </a:lnTo>
                <a:lnTo>
                  <a:pt x="10032621" y="0"/>
                </a:lnTo>
                <a:close/>
              </a:path>
            </a:pathLst>
          </a:custGeom>
          <a:solidFill>
            <a:srgbClr val="E5F3FA"/>
          </a:solidFill>
        </p:spPr>
        <p:txBody>
          <a:bodyPr wrap="square" lIns="0" tIns="0" rIns="0" bIns="0" rtlCol="0">
            <a:spAutoFit/>
          </a:bodyPr>
          <a:lstStyle/>
          <a:p>
            <a:endParaRPr/>
          </a:p>
        </p:txBody>
      </p:sp>
      <p:sp>
        <p:nvSpPr>
          <p:cNvPr id="51" name="object 51"/>
          <p:cNvSpPr/>
          <p:nvPr/>
        </p:nvSpPr>
        <p:spPr>
          <a:xfrm>
            <a:off x="6698324" y="7256392"/>
            <a:ext cx="10470963" cy="876681"/>
          </a:xfrm>
          <a:custGeom>
            <a:avLst/>
            <a:gdLst/>
            <a:ahLst/>
            <a:cxnLst/>
            <a:rect l="l" t="t" r="r" b="b"/>
            <a:pathLst>
              <a:path w="10470963" h="876681">
                <a:moveTo>
                  <a:pt x="10032621"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1" y="876681"/>
                </a:lnTo>
                <a:lnTo>
                  <a:pt x="10103721" y="870944"/>
                </a:lnTo>
                <a:lnTo>
                  <a:pt x="10171170" y="854334"/>
                </a:lnTo>
                <a:lnTo>
                  <a:pt x="10234063" y="827754"/>
                </a:lnTo>
                <a:lnTo>
                  <a:pt x="10291499" y="792106"/>
                </a:lnTo>
                <a:lnTo>
                  <a:pt x="10342575" y="748294"/>
                </a:lnTo>
                <a:lnTo>
                  <a:pt x="10386388" y="697218"/>
                </a:lnTo>
                <a:lnTo>
                  <a:pt x="10422036" y="639783"/>
                </a:lnTo>
                <a:lnTo>
                  <a:pt x="10448616" y="576890"/>
                </a:lnTo>
                <a:lnTo>
                  <a:pt x="10465226" y="509441"/>
                </a:lnTo>
                <a:lnTo>
                  <a:pt x="10470963" y="438340"/>
                </a:lnTo>
                <a:lnTo>
                  <a:pt x="10469510" y="402389"/>
                </a:lnTo>
                <a:lnTo>
                  <a:pt x="10458224" y="333002"/>
                </a:lnTo>
                <a:lnTo>
                  <a:pt x="10436516" y="267718"/>
                </a:lnTo>
                <a:lnTo>
                  <a:pt x="10405289" y="207441"/>
                </a:lnTo>
                <a:lnTo>
                  <a:pt x="10365445" y="153073"/>
                </a:lnTo>
                <a:lnTo>
                  <a:pt x="10317888" y="105516"/>
                </a:lnTo>
                <a:lnTo>
                  <a:pt x="10263520" y="65673"/>
                </a:lnTo>
                <a:lnTo>
                  <a:pt x="10203242" y="34446"/>
                </a:lnTo>
                <a:lnTo>
                  <a:pt x="10137959" y="12739"/>
                </a:lnTo>
                <a:lnTo>
                  <a:pt x="10068571" y="1453"/>
                </a:lnTo>
                <a:lnTo>
                  <a:pt x="10032621" y="0"/>
                </a:lnTo>
                <a:close/>
              </a:path>
            </a:pathLst>
          </a:custGeom>
          <a:solidFill>
            <a:srgbClr val="E5F3FA"/>
          </a:solidFill>
        </p:spPr>
        <p:txBody>
          <a:bodyPr wrap="square" lIns="0" tIns="0" rIns="0" bIns="0" rtlCol="0">
            <a:spAutoFit/>
          </a:bodyPr>
          <a:lstStyle/>
          <a:p>
            <a:endParaRPr/>
          </a:p>
        </p:txBody>
      </p:sp>
      <p:sp>
        <p:nvSpPr>
          <p:cNvPr id="52" name="object 52"/>
          <p:cNvSpPr/>
          <p:nvPr/>
        </p:nvSpPr>
        <p:spPr>
          <a:xfrm>
            <a:off x="6698324" y="8939493"/>
            <a:ext cx="10470963" cy="876680"/>
          </a:xfrm>
          <a:custGeom>
            <a:avLst/>
            <a:gdLst/>
            <a:ahLst/>
            <a:cxnLst/>
            <a:rect l="l" t="t" r="r" b="b"/>
            <a:pathLst>
              <a:path w="10470963" h="876680">
                <a:moveTo>
                  <a:pt x="10032621"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1"/>
                </a:lnTo>
                <a:lnTo>
                  <a:pt x="65673" y="669238"/>
                </a:lnTo>
                <a:lnTo>
                  <a:pt x="105516" y="723607"/>
                </a:lnTo>
                <a:lnTo>
                  <a:pt x="153073" y="771163"/>
                </a:lnTo>
                <a:lnTo>
                  <a:pt x="207441" y="811006"/>
                </a:lnTo>
                <a:lnTo>
                  <a:pt x="267718" y="842233"/>
                </a:lnTo>
                <a:lnTo>
                  <a:pt x="333002" y="863940"/>
                </a:lnTo>
                <a:lnTo>
                  <a:pt x="402389" y="875227"/>
                </a:lnTo>
                <a:lnTo>
                  <a:pt x="438340" y="876680"/>
                </a:lnTo>
                <a:lnTo>
                  <a:pt x="10032621" y="876680"/>
                </a:lnTo>
                <a:lnTo>
                  <a:pt x="10103721" y="870942"/>
                </a:lnTo>
                <a:lnTo>
                  <a:pt x="10171170" y="854333"/>
                </a:lnTo>
                <a:lnTo>
                  <a:pt x="10234063" y="827753"/>
                </a:lnTo>
                <a:lnTo>
                  <a:pt x="10291499" y="792105"/>
                </a:lnTo>
                <a:lnTo>
                  <a:pt x="10342575" y="748293"/>
                </a:lnTo>
                <a:lnTo>
                  <a:pt x="10386388" y="697218"/>
                </a:lnTo>
                <a:lnTo>
                  <a:pt x="10422036" y="639782"/>
                </a:lnTo>
                <a:lnTo>
                  <a:pt x="10448616" y="576889"/>
                </a:lnTo>
                <a:lnTo>
                  <a:pt x="10465226" y="509441"/>
                </a:lnTo>
                <a:lnTo>
                  <a:pt x="10470963" y="438340"/>
                </a:lnTo>
                <a:lnTo>
                  <a:pt x="10469510" y="402389"/>
                </a:lnTo>
                <a:lnTo>
                  <a:pt x="10458224" y="333002"/>
                </a:lnTo>
                <a:lnTo>
                  <a:pt x="10436516" y="267718"/>
                </a:lnTo>
                <a:lnTo>
                  <a:pt x="10405289" y="207441"/>
                </a:lnTo>
                <a:lnTo>
                  <a:pt x="10365445" y="153073"/>
                </a:lnTo>
                <a:lnTo>
                  <a:pt x="10317888" y="105516"/>
                </a:lnTo>
                <a:lnTo>
                  <a:pt x="10263520" y="65673"/>
                </a:lnTo>
                <a:lnTo>
                  <a:pt x="10203242" y="34446"/>
                </a:lnTo>
                <a:lnTo>
                  <a:pt x="10137959" y="12739"/>
                </a:lnTo>
                <a:lnTo>
                  <a:pt x="10068571" y="1453"/>
                </a:lnTo>
                <a:lnTo>
                  <a:pt x="10032621" y="0"/>
                </a:lnTo>
                <a:close/>
              </a:path>
            </a:pathLst>
          </a:custGeom>
          <a:solidFill>
            <a:srgbClr val="E5F3FA"/>
          </a:solidFill>
        </p:spPr>
        <p:txBody>
          <a:bodyPr wrap="square" lIns="0" tIns="0" rIns="0" bIns="0" rtlCol="0">
            <a:spAutoFit/>
          </a:bodyPr>
          <a:lstStyle/>
          <a:p>
            <a:endParaRPr/>
          </a:p>
        </p:txBody>
      </p:sp>
      <p:sp>
        <p:nvSpPr>
          <p:cNvPr id="53" name="object 53"/>
          <p:cNvSpPr txBox="1"/>
          <p:nvPr/>
        </p:nvSpPr>
        <p:spPr>
          <a:xfrm>
            <a:off x="9913699" y="4151338"/>
            <a:ext cx="4046220" cy="407670"/>
          </a:xfrm>
          <a:prstGeom prst="rect">
            <a:avLst/>
          </a:prstGeom>
        </p:spPr>
        <p:txBody>
          <a:bodyPr vert="horz" wrap="square" lIns="0" tIns="0" rIns="0" bIns="0" rtlCol="0">
            <a:spAutoFit/>
          </a:bodyPr>
          <a:lstStyle/>
          <a:p>
            <a:pPr marL="12700">
              <a:lnSpc>
                <a:spcPct val="100000"/>
              </a:lnSpc>
            </a:pPr>
            <a:r>
              <a:rPr sz="2600" spc="-185" dirty="0">
                <a:solidFill>
                  <a:srgbClr val="3E586D"/>
                </a:solidFill>
                <a:latin typeface="Microsoft JhengHei UI" panose="020B0604030504040204" charset="-120"/>
                <a:cs typeface="Microsoft JhengHei UI" panose="020B0604030504040204" charset="-120"/>
              </a:rPr>
              <a:t>每⼀一个块存储备份所有数据</a:t>
            </a:r>
            <a:endParaRPr sz="2600">
              <a:latin typeface="Microsoft JhengHei UI" panose="020B0604030504040204" charset="-120"/>
              <a:cs typeface="Microsoft JhengHei UI" panose="020B0604030504040204" charset="-120"/>
            </a:endParaRPr>
          </a:p>
        </p:txBody>
      </p:sp>
      <p:sp>
        <p:nvSpPr>
          <p:cNvPr id="54" name="object 54"/>
          <p:cNvSpPr txBox="1"/>
          <p:nvPr/>
        </p:nvSpPr>
        <p:spPr>
          <a:xfrm>
            <a:off x="8573426" y="5805739"/>
            <a:ext cx="6727190" cy="407670"/>
          </a:xfrm>
          <a:prstGeom prst="rect">
            <a:avLst/>
          </a:prstGeom>
        </p:spPr>
        <p:txBody>
          <a:bodyPr vert="horz" wrap="square" lIns="0" tIns="0" rIns="0" bIns="0" rtlCol="0">
            <a:spAutoFit/>
          </a:bodyPr>
          <a:lstStyle/>
          <a:p>
            <a:pPr marL="12700">
              <a:lnSpc>
                <a:spcPct val="100000"/>
              </a:lnSpc>
            </a:pPr>
            <a:r>
              <a:rPr sz="2600" spc="-105" dirty="0">
                <a:solidFill>
                  <a:srgbClr val="3E586D"/>
                </a:solidFill>
                <a:latin typeface="Microsoft JhengHei UI" panose="020B0604030504040204" charset="-120"/>
                <a:cs typeface="Microsoft JhengHei UI" panose="020B0604030504040204" charset="-120"/>
              </a:rPr>
              <a:t>块存储数据具备完整历史记录，快速复原拓拓展</a:t>
            </a:r>
            <a:endParaRPr sz="2600">
              <a:latin typeface="Microsoft JhengHei UI" panose="020B0604030504040204" charset="-120"/>
              <a:cs typeface="Microsoft JhengHei UI" panose="020B0604030504040204" charset="-120"/>
            </a:endParaRPr>
          </a:p>
        </p:txBody>
      </p:sp>
      <p:sp>
        <p:nvSpPr>
          <p:cNvPr id="55" name="object 55"/>
          <p:cNvSpPr txBox="1"/>
          <p:nvPr/>
        </p:nvSpPr>
        <p:spPr>
          <a:xfrm>
            <a:off x="9746165" y="7481080"/>
            <a:ext cx="4381500"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分布式数据源存储升级关联块</a:t>
            </a:r>
            <a:endParaRPr sz="2600">
              <a:latin typeface="Microsoft JhengHei UI" panose="020B0604030504040204" charset="-120"/>
              <a:cs typeface="Microsoft JhengHei UI" panose="020B0604030504040204" charset="-120"/>
            </a:endParaRPr>
          </a:p>
        </p:txBody>
      </p:sp>
      <p:sp>
        <p:nvSpPr>
          <p:cNvPr id="56" name="object 56"/>
          <p:cNvSpPr txBox="1"/>
          <p:nvPr/>
        </p:nvSpPr>
        <p:spPr>
          <a:xfrm>
            <a:off x="9411096" y="9166893"/>
            <a:ext cx="5051425" cy="407670"/>
          </a:xfrm>
          <a:prstGeom prst="rect">
            <a:avLst/>
          </a:prstGeom>
        </p:spPr>
        <p:txBody>
          <a:bodyPr vert="horz" wrap="square" lIns="0" tIns="0" rIns="0" bIns="0" rtlCol="0">
            <a:spAutoFit/>
          </a:bodyPr>
          <a:lstStyle/>
          <a:p>
            <a:pPr marL="12700">
              <a:lnSpc>
                <a:spcPct val="100000"/>
              </a:lnSpc>
            </a:pPr>
            <a:r>
              <a:rPr sz="2600" spc="-290" dirty="0">
                <a:solidFill>
                  <a:srgbClr val="3E586D"/>
                </a:solidFill>
                <a:latin typeface="Microsoft JhengHei UI" panose="020B0604030504040204" charset="-120"/>
                <a:cs typeface="Microsoft JhengHei UI" panose="020B0604030504040204" charset="-120"/>
              </a:rPr>
              <a:t>⼀一次交易易分发数据实时同步所有块</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965" y="33317"/>
            <a:ext cx="18810168" cy="1184910"/>
          </a:xfrm>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01</a:t>
            </a:r>
            <a:r>
              <a:rPr sz="11850" spc="-1785" baseline="-23000" dirty="0">
                <a:solidFill>
                  <a:srgbClr val="F0EEF1"/>
                </a:solidFill>
                <a:latin typeface="Arial" panose="020B0604020202020204"/>
                <a:cs typeface="Arial" panose="020B0604020202020204"/>
              </a:rPr>
              <a:t> </a:t>
            </a:r>
            <a:r>
              <a:rPr sz="2600" b="1" spc="-420" dirty="0">
                <a:solidFill>
                  <a:srgbClr val="55719E"/>
                </a:solidFill>
                <a:latin typeface="Microsoft JhengHei UI" panose="020B0604030504040204" charset="-120"/>
                <a:cs typeface="Microsoft JhengHei UI" panose="020B0604030504040204" charset="-120"/>
              </a:rPr>
              <a:t>区块链原理</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224663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principle</a:t>
            </a:r>
            <a:endParaRPr sz="1950">
              <a:latin typeface="Arial" panose="020B0604020202020204"/>
              <a:cs typeface="Arial" panose="020B0604020202020204"/>
            </a:endParaRPr>
          </a:p>
        </p:txBody>
      </p:sp>
      <p:sp>
        <p:nvSpPr>
          <p:cNvPr id="4" name="object 4"/>
          <p:cNvSpPr txBox="1"/>
          <p:nvPr/>
        </p:nvSpPr>
        <p:spPr>
          <a:xfrm>
            <a:off x="4845790" y="1994336"/>
            <a:ext cx="10412730" cy="407670"/>
          </a:xfrm>
          <a:prstGeom prst="rect">
            <a:avLst/>
          </a:prstGeom>
        </p:spPr>
        <p:txBody>
          <a:bodyPr vert="horz" wrap="square" lIns="0" tIns="0" rIns="0" bIns="0" rtlCol="0">
            <a:spAutoFit/>
          </a:bodyPr>
          <a:lstStyle/>
          <a:p>
            <a:pPr marL="12700">
              <a:lnSpc>
                <a:spcPct val="100000"/>
              </a:lnSpc>
            </a:pPr>
            <a:r>
              <a:rPr sz="2600" spc="-130" dirty="0">
                <a:solidFill>
                  <a:srgbClr val="55719E"/>
                </a:solidFill>
                <a:latin typeface="Microsoft JhengHei UI" panose="020B0604030504040204" charset="-120"/>
                <a:cs typeface="Microsoft JhengHei UI" panose="020B0604030504040204" charset="-120"/>
              </a:rPr>
              <a:t>在区块链技术当中产⽣生的货币如⽐比特币、以太币、代币等都需如下特性</a:t>
            </a:r>
            <a:endParaRPr sz="2600">
              <a:latin typeface="Microsoft JhengHei UI" panose="020B0604030504040204" charset="-120"/>
              <a:cs typeface="Microsoft JhengHei UI" panose="020B0604030504040204" charset="-120"/>
            </a:endParaRPr>
          </a:p>
        </p:txBody>
      </p:sp>
      <p:sp>
        <p:nvSpPr>
          <p:cNvPr id="5" name="object 5"/>
          <p:cNvSpPr txBox="1"/>
          <p:nvPr/>
        </p:nvSpPr>
        <p:spPr>
          <a:xfrm>
            <a:off x="4154712" y="3292726"/>
            <a:ext cx="1030605" cy="407670"/>
          </a:xfrm>
          <a:prstGeom prst="rect">
            <a:avLst/>
          </a:prstGeom>
        </p:spPr>
        <p:txBody>
          <a:bodyPr vert="horz" wrap="square" lIns="0" tIns="0" rIns="0" bIns="0" rtlCol="0">
            <a:spAutoFit/>
          </a:bodyPr>
          <a:lstStyle/>
          <a:p>
            <a:pPr marL="12700">
              <a:lnSpc>
                <a:spcPct val="100000"/>
              </a:lnSpc>
            </a:pPr>
            <a:r>
              <a:rPr sz="2600" spc="-625" dirty="0">
                <a:solidFill>
                  <a:srgbClr val="3E586D"/>
                </a:solidFill>
                <a:latin typeface="Microsoft JhengHei UI" panose="020B0604030504040204" charset="-120"/>
                <a:cs typeface="Microsoft JhengHei UI" panose="020B0604030504040204" charset="-120"/>
              </a:rPr>
              <a:t>独⽴立性</a:t>
            </a:r>
            <a:endParaRPr sz="2600">
              <a:latin typeface="Microsoft JhengHei UI" panose="020B0604030504040204" charset="-120"/>
              <a:cs typeface="Microsoft JhengHei UI" panose="020B0604030504040204" charset="-120"/>
            </a:endParaRPr>
          </a:p>
        </p:txBody>
      </p:sp>
      <p:sp>
        <p:nvSpPr>
          <p:cNvPr id="6" name="object 6"/>
          <p:cNvSpPr/>
          <p:nvPr/>
        </p:nvSpPr>
        <p:spPr>
          <a:xfrm>
            <a:off x="6541261" y="3049037"/>
            <a:ext cx="10470963" cy="876681"/>
          </a:xfrm>
          <a:custGeom>
            <a:avLst/>
            <a:gdLst/>
            <a:ahLst/>
            <a:cxnLst/>
            <a:rect l="l" t="t" r="r" b="b"/>
            <a:pathLst>
              <a:path w="10470963" h="876681">
                <a:moveTo>
                  <a:pt x="10032621"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1" y="876681"/>
                </a:lnTo>
                <a:lnTo>
                  <a:pt x="10103721" y="870944"/>
                </a:lnTo>
                <a:lnTo>
                  <a:pt x="10171170" y="854334"/>
                </a:lnTo>
                <a:lnTo>
                  <a:pt x="10234063" y="827754"/>
                </a:lnTo>
                <a:lnTo>
                  <a:pt x="10291499" y="792106"/>
                </a:lnTo>
                <a:lnTo>
                  <a:pt x="10342575" y="748294"/>
                </a:lnTo>
                <a:lnTo>
                  <a:pt x="10386388" y="697218"/>
                </a:lnTo>
                <a:lnTo>
                  <a:pt x="10422036" y="639783"/>
                </a:lnTo>
                <a:lnTo>
                  <a:pt x="10448616" y="576890"/>
                </a:lnTo>
                <a:lnTo>
                  <a:pt x="10465226" y="509441"/>
                </a:lnTo>
                <a:lnTo>
                  <a:pt x="10470963" y="438340"/>
                </a:lnTo>
                <a:lnTo>
                  <a:pt x="10469510" y="402389"/>
                </a:lnTo>
                <a:lnTo>
                  <a:pt x="10458224" y="333002"/>
                </a:lnTo>
                <a:lnTo>
                  <a:pt x="10436516" y="267718"/>
                </a:lnTo>
                <a:lnTo>
                  <a:pt x="10405289" y="207441"/>
                </a:lnTo>
                <a:lnTo>
                  <a:pt x="10365445" y="153073"/>
                </a:lnTo>
                <a:lnTo>
                  <a:pt x="10317888" y="105516"/>
                </a:lnTo>
                <a:lnTo>
                  <a:pt x="10263520" y="65673"/>
                </a:lnTo>
                <a:lnTo>
                  <a:pt x="10203242" y="34446"/>
                </a:lnTo>
                <a:lnTo>
                  <a:pt x="10137959" y="12739"/>
                </a:lnTo>
                <a:lnTo>
                  <a:pt x="10068571" y="1453"/>
                </a:lnTo>
                <a:lnTo>
                  <a:pt x="10032621" y="0"/>
                </a:lnTo>
                <a:close/>
              </a:path>
            </a:pathLst>
          </a:custGeom>
          <a:solidFill>
            <a:srgbClr val="E5F3FA"/>
          </a:solidFill>
        </p:spPr>
        <p:txBody>
          <a:bodyPr wrap="square" lIns="0" tIns="0" rIns="0" bIns="0" rtlCol="0">
            <a:spAutoFit/>
          </a:bodyPr>
          <a:lstStyle/>
          <a:p>
            <a:endParaRPr/>
          </a:p>
        </p:txBody>
      </p:sp>
      <p:sp>
        <p:nvSpPr>
          <p:cNvPr id="7" name="object 7"/>
          <p:cNvSpPr txBox="1"/>
          <p:nvPr/>
        </p:nvSpPr>
        <p:spPr>
          <a:xfrm>
            <a:off x="9421567" y="3250842"/>
            <a:ext cx="4716780"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基于密码学，让所有币单独存在</a:t>
            </a:r>
            <a:endParaRPr sz="2600">
              <a:latin typeface="Microsoft JhengHei UI" panose="020B0604030504040204" charset="-120"/>
              <a:cs typeface="Microsoft JhengHei UI" panose="020B0604030504040204" charset="-120"/>
            </a:endParaRPr>
          </a:p>
        </p:txBody>
      </p:sp>
      <p:sp>
        <p:nvSpPr>
          <p:cNvPr id="8" name="object 8"/>
          <p:cNvSpPr txBox="1"/>
          <p:nvPr/>
        </p:nvSpPr>
        <p:spPr>
          <a:xfrm>
            <a:off x="4154712" y="4580645"/>
            <a:ext cx="1030605" cy="407670"/>
          </a:xfrm>
          <a:prstGeom prst="rect">
            <a:avLst/>
          </a:prstGeom>
        </p:spPr>
        <p:txBody>
          <a:bodyPr vert="horz" wrap="square" lIns="0" tIns="0" rIns="0" bIns="0" rtlCol="0">
            <a:spAutoFit/>
          </a:bodyPr>
          <a:lstStyle/>
          <a:p>
            <a:pPr marL="12700">
              <a:lnSpc>
                <a:spcPct val="100000"/>
              </a:lnSpc>
            </a:pPr>
            <a:r>
              <a:rPr sz="2600" spc="-625" dirty="0">
                <a:solidFill>
                  <a:srgbClr val="3E586D"/>
                </a:solidFill>
                <a:latin typeface="Microsoft JhengHei UI" panose="020B0604030504040204" charset="-120"/>
                <a:cs typeface="Microsoft JhengHei UI" panose="020B0604030504040204" charset="-120"/>
              </a:rPr>
              <a:t>不不重复</a:t>
            </a:r>
            <a:endParaRPr sz="2600">
              <a:latin typeface="Microsoft JhengHei UI" panose="020B0604030504040204" charset="-120"/>
              <a:cs typeface="Microsoft JhengHei UI" panose="020B0604030504040204" charset="-120"/>
            </a:endParaRPr>
          </a:p>
        </p:txBody>
      </p:sp>
      <p:sp>
        <p:nvSpPr>
          <p:cNvPr id="9" name="object 9"/>
          <p:cNvSpPr/>
          <p:nvPr/>
        </p:nvSpPr>
        <p:spPr>
          <a:xfrm>
            <a:off x="6541261" y="4328450"/>
            <a:ext cx="10470963" cy="876681"/>
          </a:xfrm>
          <a:custGeom>
            <a:avLst/>
            <a:gdLst/>
            <a:ahLst/>
            <a:cxnLst/>
            <a:rect l="l" t="t" r="r" b="b"/>
            <a:pathLst>
              <a:path w="10470963" h="876681">
                <a:moveTo>
                  <a:pt x="10032621"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1" y="876681"/>
                </a:lnTo>
                <a:lnTo>
                  <a:pt x="10103721" y="870944"/>
                </a:lnTo>
                <a:lnTo>
                  <a:pt x="10171170" y="854334"/>
                </a:lnTo>
                <a:lnTo>
                  <a:pt x="10234063" y="827754"/>
                </a:lnTo>
                <a:lnTo>
                  <a:pt x="10291499" y="792106"/>
                </a:lnTo>
                <a:lnTo>
                  <a:pt x="10342575" y="748294"/>
                </a:lnTo>
                <a:lnTo>
                  <a:pt x="10386388" y="697218"/>
                </a:lnTo>
                <a:lnTo>
                  <a:pt x="10422036" y="639783"/>
                </a:lnTo>
                <a:lnTo>
                  <a:pt x="10448616" y="576890"/>
                </a:lnTo>
                <a:lnTo>
                  <a:pt x="10465226" y="509441"/>
                </a:lnTo>
                <a:lnTo>
                  <a:pt x="10470963" y="438340"/>
                </a:lnTo>
                <a:lnTo>
                  <a:pt x="10469510" y="402389"/>
                </a:lnTo>
                <a:lnTo>
                  <a:pt x="10458224" y="333002"/>
                </a:lnTo>
                <a:lnTo>
                  <a:pt x="10436516" y="267718"/>
                </a:lnTo>
                <a:lnTo>
                  <a:pt x="10405289" y="207441"/>
                </a:lnTo>
                <a:lnTo>
                  <a:pt x="10365445" y="153073"/>
                </a:lnTo>
                <a:lnTo>
                  <a:pt x="10317888" y="105516"/>
                </a:lnTo>
                <a:lnTo>
                  <a:pt x="10263520" y="65673"/>
                </a:lnTo>
                <a:lnTo>
                  <a:pt x="10203242" y="34446"/>
                </a:lnTo>
                <a:lnTo>
                  <a:pt x="10137959" y="12739"/>
                </a:lnTo>
                <a:lnTo>
                  <a:pt x="10068571" y="1453"/>
                </a:lnTo>
                <a:lnTo>
                  <a:pt x="10032621" y="0"/>
                </a:lnTo>
                <a:close/>
              </a:path>
            </a:pathLst>
          </a:custGeom>
          <a:solidFill>
            <a:srgbClr val="E5F3FA"/>
          </a:solidFill>
        </p:spPr>
        <p:txBody>
          <a:bodyPr wrap="square" lIns="0" tIns="0" rIns="0" bIns="0" rtlCol="0">
            <a:spAutoFit/>
          </a:bodyPr>
          <a:lstStyle/>
          <a:p>
            <a:endParaRPr/>
          </a:p>
        </p:txBody>
      </p:sp>
      <p:sp>
        <p:nvSpPr>
          <p:cNvPr id="10" name="object 10"/>
          <p:cNvSpPr txBox="1"/>
          <p:nvPr/>
        </p:nvSpPr>
        <p:spPr>
          <a:xfrm>
            <a:off x="8416363" y="4528290"/>
            <a:ext cx="6727190" cy="407670"/>
          </a:xfrm>
          <a:prstGeom prst="rect">
            <a:avLst/>
          </a:prstGeom>
        </p:spPr>
        <p:txBody>
          <a:bodyPr vert="horz" wrap="square" lIns="0" tIns="0" rIns="0" bIns="0" rtlCol="0">
            <a:spAutoFit/>
          </a:bodyPr>
          <a:lstStyle/>
          <a:p>
            <a:pPr marL="12700">
              <a:lnSpc>
                <a:spcPct val="100000"/>
              </a:lnSpc>
            </a:pPr>
            <a:r>
              <a:rPr sz="2600" spc="-105" dirty="0">
                <a:solidFill>
                  <a:srgbClr val="3E586D"/>
                </a:solidFill>
                <a:latin typeface="Microsoft JhengHei UI" panose="020B0604030504040204" charset="-120"/>
                <a:cs typeface="Microsoft JhengHei UI" panose="020B0604030504040204" charset="-120"/>
              </a:rPr>
              <a:t>货币的内存存储地址以及链接内存地址不不重复</a:t>
            </a:r>
            <a:endParaRPr sz="2600">
              <a:latin typeface="Microsoft JhengHei UI" panose="020B0604030504040204" charset="-120"/>
              <a:cs typeface="Microsoft JhengHei UI" panose="020B0604030504040204" charset="-120"/>
            </a:endParaRPr>
          </a:p>
        </p:txBody>
      </p:sp>
      <p:sp>
        <p:nvSpPr>
          <p:cNvPr id="11" name="object 11"/>
          <p:cNvSpPr txBox="1"/>
          <p:nvPr/>
        </p:nvSpPr>
        <p:spPr>
          <a:xfrm>
            <a:off x="4154712" y="5858093"/>
            <a:ext cx="695960" cy="407670"/>
          </a:xfrm>
          <a:prstGeom prst="rect">
            <a:avLst/>
          </a:prstGeom>
        </p:spPr>
        <p:txBody>
          <a:bodyPr vert="horz" wrap="square" lIns="0" tIns="0" rIns="0" bIns="0" rtlCol="0">
            <a:spAutoFit/>
          </a:bodyPr>
          <a:lstStyle/>
          <a:p>
            <a:pPr marL="12700">
              <a:lnSpc>
                <a:spcPct val="100000"/>
              </a:lnSpc>
            </a:pPr>
            <a:r>
              <a:rPr sz="2600" spc="-860" dirty="0">
                <a:solidFill>
                  <a:srgbClr val="3E586D"/>
                </a:solidFill>
                <a:latin typeface="Microsoft JhengHei UI" panose="020B0604030504040204" charset="-120"/>
                <a:cs typeface="Microsoft JhengHei UI" panose="020B0604030504040204" charset="-120"/>
              </a:rPr>
              <a:t>匿匿名</a:t>
            </a:r>
            <a:endParaRPr sz="2600">
              <a:latin typeface="Microsoft JhengHei UI" panose="020B0604030504040204" charset="-120"/>
              <a:cs typeface="Microsoft JhengHei UI" panose="020B0604030504040204" charset="-120"/>
            </a:endParaRPr>
          </a:p>
        </p:txBody>
      </p:sp>
      <p:sp>
        <p:nvSpPr>
          <p:cNvPr id="12" name="object 12"/>
          <p:cNvSpPr/>
          <p:nvPr/>
        </p:nvSpPr>
        <p:spPr>
          <a:xfrm>
            <a:off x="6541261" y="5607863"/>
            <a:ext cx="10470963" cy="876681"/>
          </a:xfrm>
          <a:custGeom>
            <a:avLst/>
            <a:gdLst/>
            <a:ahLst/>
            <a:cxnLst/>
            <a:rect l="l" t="t" r="r" b="b"/>
            <a:pathLst>
              <a:path w="10470963" h="876681">
                <a:moveTo>
                  <a:pt x="10032621"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1" y="876681"/>
                </a:lnTo>
                <a:lnTo>
                  <a:pt x="10103721" y="870944"/>
                </a:lnTo>
                <a:lnTo>
                  <a:pt x="10171170" y="854334"/>
                </a:lnTo>
                <a:lnTo>
                  <a:pt x="10234063" y="827754"/>
                </a:lnTo>
                <a:lnTo>
                  <a:pt x="10291499" y="792106"/>
                </a:lnTo>
                <a:lnTo>
                  <a:pt x="10342575" y="748294"/>
                </a:lnTo>
                <a:lnTo>
                  <a:pt x="10386388" y="697218"/>
                </a:lnTo>
                <a:lnTo>
                  <a:pt x="10422036" y="639783"/>
                </a:lnTo>
                <a:lnTo>
                  <a:pt x="10448616" y="576890"/>
                </a:lnTo>
                <a:lnTo>
                  <a:pt x="10465226" y="509441"/>
                </a:lnTo>
                <a:lnTo>
                  <a:pt x="10470963" y="438340"/>
                </a:lnTo>
                <a:lnTo>
                  <a:pt x="10469510" y="402389"/>
                </a:lnTo>
                <a:lnTo>
                  <a:pt x="10458224" y="333002"/>
                </a:lnTo>
                <a:lnTo>
                  <a:pt x="10436516" y="267718"/>
                </a:lnTo>
                <a:lnTo>
                  <a:pt x="10405289" y="207441"/>
                </a:lnTo>
                <a:lnTo>
                  <a:pt x="10365445" y="153073"/>
                </a:lnTo>
                <a:lnTo>
                  <a:pt x="10317888" y="105516"/>
                </a:lnTo>
                <a:lnTo>
                  <a:pt x="10263520" y="65673"/>
                </a:lnTo>
                <a:lnTo>
                  <a:pt x="10203242" y="34446"/>
                </a:lnTo>
                <a:lnTo>
                  <a:pt x="10137959" y="12739"/>
                </a:lnTo>
                <a:lnTo>
                  <a:pt x="10068571" y="1453"/>
                </a:lnTo>
                <a:lnTo>
                  <a:pt x="10032621" y="0"/>
                </a:lnTo>
                <a:close/>
              </a:path>
            </a:pathLst>
          </a:custGeom>
          <a:solidFill>
            <a:srgbClr val="E5F3FA"/>
          </a:solidFill>
        </p:spPr>
        <p:txBody>
          <a:bodyPr wrap="square" lIns="0" tIns="0" rIns="0" bIns="0" rtlCol="0">
            <a:spAutoFit/>
          </a:bodyPr>
          <a:lstStyle/>
          <a:p>
            <a:endParaRPr/>
          </a:p>
        </p:txBody>
      </p:sp>
      <p:sp>
        <p:nvSpPr>
          <p:cNvPr id="13" name="object 13"/>
          <p:cNvSpPr txBox="1"/>
          <p:nvPr/>
        </p:nvSpPr>
        <p:spPr>
          <a:xfrm>
            <a:off x="10426772" y="5805739"/>
            <a:ext cx="2706370" cy="407670"/>
          </a:xfrm>
          <a:prstGeom prst="rect">
            <a:avLst/>
          </a:prstGeom>
        </p:spPr>
        <p:txBody>
          <a:bodyPr vert="horz" wrap="square" lIns="0" tIns="0" rIns="0" bIns="0" rtlCol="0">
            <a:spAutoFit/>
          </a:bodyPr>
          <a:lstStyle/>
          <a:p>
            <a:pPr marL="12700">
              <a:lnSpc>
                <a:spcPct val="100000"/>
              </a:lnSpc>
            </a:pPr>
            <a:r>
              <a:rPr sz="2600" spc="-260" dirty="0">
                <a:solidFill>
                  <a:srgbClr val="3E586D"/>
                </a:solidFill>
                <a:latin typeface="Microsoft JhengHei UI" panose="020B0604030504040204" charset="-120"/>
                <a:cs typeface="Microsoft JhengHei UI" panose="020B0604030504040204" charset="-120"/>
              </a:rPr>
              <a:t>所有交易易全程加密</a:t>
            </a:r>
            <a:endParaRPr sz="2600">
              <a:latin typeface="Microsoft JhengHei UI" panose="020B0604030504040204" charset="-120"/>
              <a:cs typeface="Microsoft JhengHei UI" panose="020B0604030504040204" charset="-120"/>
            </a:endParaRPr>
          </a:p>
        </p:txBody>
      </p:sp>
      <p:sp>
        <p:nvSpPr>
          <p:cNvPr id="14" name="object 14"/>
          <p:cNvSpPr txBox="1"/>
          <p:nvPr/>
        </p:nvSpPr>
        <p:spPr>
          <a:xfrm>
            <a:off x="4154712" y="7135541"/>
            <a:ext cx="1365885" cy="400050"/>
          </a:xfrm>
          <a:prstGeom prst="rect">
            <a:avLst/>
          </a:prstGeom>
        </p:spPr>
        <p:txBody>
          <a:bodyPr vert="horz" wrap="square" lIns="0" tIns="0" rIns="0" bIns="0" rtlCol="0">
            <a:spAutoFit/>
          </a:bodyPr>
          <a:lstStyle/>
          <a:p>
            <a:pPr marL="12700">
              <a:lnSpc>
                <a:spcPct val="100000"/>
              </a:lnSpc>
            </a:pPr>
            <a:r>
              <a:rPr sz="2600" spc="-495" dirty="0">
                <a:solidFill>
                  <a:srgbClr val="3E586D"/>
                </a:solidFill>
                <a:latin typeface="Microsoft JhengHei UI" panose="020B0604030504040204" charset="-120"/>
                <a:cs typeface="Microsoft JhengHei UI" panose="020B0604030504040204" charset="-120"/>
              </a:rPr>
              <a:t>不可伪造</a:t>
            </a:r>
            <a:endParaRPr sz="2600">
              <a:latin typeface="Microsoft JhengHei UI" panose="020B0604030504040204" charset="-120"/>
              <a:cs typeface="Microsoft JhengHei UI" panose="020B0604030504040204" charset="-120"/>
            </a:endParaRPr>
          </a:p>
        </p:txBody>
      </p:sp>
      <p:sp>
        <p:nvSpPr>
          <p:cNvPr id="15" name="object 15"/>
          <p:cNvSpPr/>
          <p:nvPr/>
        </p:nvSpPr>
        <p:spPr>
          <a:xfrm>
            <a:off x="6541261" y="6887278"/>
            <a:ext cx="10470963" cy="876681"/>
          </a:xfrm>
          <a:custGeom>
            <a:avLst/>
            <a:gdLst/>
            <a:ahLst/>
            <a:cxnLst/>
            <a:rect l="l" t="t" r="r" b="b"/>
            <a:pathLst>
              <a:path w="10470963" h="876681">
                <a:moveTo>
                  <a:pt x="10032621"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1" y="876681"/>
                </a:lnTo>
                <a:lnTo>
                  <a:pt x="10103721" y="870943"/>
                </a:lnTo>
                <a:lnTo>
                  <a:pt x="10171170" y="854334"/>
                </a:lnTo>
                <a:lnTo>
                  <a:pt x="10234063" y="827754"/>
                </a:lnTo>
                <a:lnTo>
                  <a:pt x="10291499" y="792106"/>
                </a:lnTo>
                <a:lnTo>
                  <a:pt x="10342575" y="748293"/>
                </a:lnTo>
                <a:lnTo>
                  <a:pt x="10386388" y="697218"/>
                </a:lnTo>
                <a:lnTo>
                  <a:pt x="10422036" y="639782"/>
                </a:lnTo>
                <a:lnTo>
                  <a:pt x="10448616" y="576889"/>
                </a:lnTo>
                <a:lnTo>
                  <a:pt x="10465226" y="509441"/>
                </a:lnTo>
                <a:lnTo>
                  <a:pt x="10470963" y="438340"/>
                </a:lnTo>
                <a:lnTo>
                  <a:pt x="10469510" y="402389"/>
                </a:lnTo>
                <a:lnTo>
                  <a:pt x="10458224" y="333002"/>
                </a:lnTo>
                <a:lnTo>
                  <a:pt x="10436516" y="267718"/>
                </a:lnTo>
                <a:lnTo>
                  <a:pt x="10405289" y="207441"/>
                </a:lnTo>
                <a:lnTo>
                  <a:pt x="10365445" y="153073"/>
                </a:lnTo>
                <a:lnTo>
                  <a:pt x="10317888" y="105516"/>
                </a:lnTo>
                <a:lnTo>
                  <a:pt x="10263520" y="65673"/>
                </a:lnTo>
                <a:lnTo>
                  <a:pt x="10203242" y="34446"/>
                </a:lnTo>
                <a:lnTo>
                  <a:pt x="10137959" y="12739"/>
                </a:lnTo>
                <a:lnTo>
                  <a:pt x="10068571" y="1453"/>
                </a:lnTo>
                <a:lnTo>
                  <a:pt x="10032621" y="0"/>
                </a:lnTo>
                <a:close/>
              </a:path>
            </a:pathLst>
          </a:custGeom>
          <a:solidFill>
            <a:srgbClr val="E5F3FA"/>
          </a:solidFill>
        </p:spPr>
        <p:txBody>
          <a:bodyPr wrap="square" lIns="0" tIns="0" rIns="0" bIns="0" rtlCol="0">
            <a:spAutoFit/>
          </a:bodyPr>
          <a:lstStyle/>
          <a:p>
            <a:endParaRPr/>
          </a:p>
        </p:txBody>
      </p:sp>
      <p:sp>
        <p:nvSpPr>
          <p:cNvPr id="16" name="object 16"/>
          <p:cNvSpPr txBox="1"/>
          <p:nvPr/>
        </p:nvSpPr>
        <p:spPr>
          <a:xfrm>
            <a:off x="8918964" y="7083187"/>
            <a:ext cx="5721985" cy="400050"/>
          </a:xfrm>
          <a:prstGeom prst="rect">
            <a:avLst/>
          </a:prstGeom>
        </p:spPr>
        <p:txBody>
          <a:bodyPr vert="horz" wrap="square" lIns="0" tIns="0" rIns="0" bIns="0" rtlCol="0">
            <a:spAutoFit/>
          </a:bodyPr>
          <a:lstStyle/>
          <a:p>
            <a:pPr marL="12700">
              <a:lnSpc>
                <a:spcPct val="100000"/>
              </a:lnSpc>
            </a:pPr>
            <a:r>
              <a:rPr sz="2600" spc="-365" dirty="0">
                <a:solidFill>
                  <a:srgbClr val="3E586D"/>
                </a:solidFill>
                <a:latin typeface="Microsoft JhengHei UI" panose="020B0604030504040204" charset="-120"/>
                <a:cs typeface="Microsoft JhengHei UI" panose="020B0604030504040204" charset="-120"/>
              </a:rPr>
              <a:t>基于内存地址所有币⽆无法伪造</a:t>
            </a:r>
            <a:r>
              <a:rPr lang="zh-CN" sz="2600" spc="-365" dirty="0">
                <a:solidFill>
                  <a:srgbClr val="3E586D"/>
                </a:solidFill>
                <a:latin typeface="Microsoft JhengHei UI" panose="020B0604030504040204" charset="-120"/>
                <a:cs typeface="Microsoft JhengHei UI" panose="020B0604030504040204" charset="-120"/>
              </a:rPr>
              <a:t>一</a:t>
            </a:r>
            <a:r>
              <a:rPr sz="2600" spc="-365" dirty="0">
                <a:solidFill>
                  <a:srgbClr val="3E586D"/>
                </a:solidFill>
                <a:latin typeface="Microsoft JhengHei UI" panose="020B0604030504040204" charset="-120"/>
                <a:cs typeface="Microsoft JhengHei UI" panose="020B0604030504040204" charset="-120"/>
              </a:rPr>
              <a:t>坑一位</a:t>
            </a:r>
            <a:endParaRPr sz="2600">
              <a:latin typeface="Microsoft JhengHei UI" panose="020B0604030504040204" charset="-120"/>
              <a:cs typeface="Microsoft JhengHei UI" panose="020B0604030504040204" charset="-120"/>
            </a:endParaRPr>
          </a:p>
        </p:txBody>
      </p:sp>
      <p:sp>
        <p:nvSpPr>
          <p:cNvPr id="17" name="object 17"/>
          <p:cNvSpPr txBox="1"/>
          <p:nvPr/>
        </p:nvSpPr>
        <p:spPr>
          <a:xfrm>
            <a:off x="4154712" y="8412989"/>
            <a:ext cx="695960"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传递</a:t>
            </a:r>
            <a:endParaRPr sz="2600">
              <a:latin typeface="Microsoft JhengHei UI" panose="020B0604030504040204" charset="-120"/>
              <a:cs typeface="Microsoft JhengHei UI" panose="020B0604030504040204" charset="-120"/>
            </a:endParaRPr>
          </a:p>
        </p:txBody>
      </p:sp>
      <p:sp>
        <p:nvSpPr>
          <p:cNvPr id="18" name="object 18"/>
          <p:cNvSpPr/>
          <p:nvPr/>
        </p:nvSpPr>
        <p:spPr>
          <a:xfrm>
            <a:off x="6541261" y="8166690"/>
            <a:ext cx="10470963" cy="876681"/>
          </a:xfrm>
          <a:custGeom>
            <a:avLst/>
            <a:gdLst/>
            <a:ahLst/>
            <a:cxnLst/>
            <a:rect l="l" t="t" r="r" b="b"/>
            <a:pathLst>
              <a:path w="10470963" h="876681">
                <a:moveTo>
                  <a:pt x="10032621" y="0"/>
                </a:moveTo>
                <a:lnTo>
                  <a:pt x="438340" y="0"/>
                </a:lnTo>
                <a:lnTo>
                  <a:pt x="402389" y="1453"/>
                </a:lnTo>
                <a:lnTo>
                  <a:pt x="333002" y="12739"/>
                </a:lnTo>
                <a:lnTo>
                  <a:pt x="267718" y="34447"/>
                </a:lnTo>
                <a:lnTo>
                  <a:pt x="207441" y="65673"/>
                </a:lnTo>
                <a:lnTo>
                  <a:pt x="153073" y="105516"/>
                </a:lnTo>
                <a:lnTo>
                  <a:pt x="105516" y="153073"/>
                </a:lnTo>
                <a:lnTo>
                  <a:pt x="65673" y="207441"/>
                </a:lnTo>
                <a:lnTo>
                  <a:pt x="34446" y="267719"/>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1" y="876681"/>
                </a:lnTo>
                <a:lnTo>
                  <a:pt x="10103721" y="870944"/>
                </a:lnTo>
                <a:lnTo>
                  <a:pt x="10171170" y="854334"/>
                </a:lnTo>
                <a:lnTo>
                  <a:pt x="10234063" y="827754"/>
                </a:lnTo>
                <a:lnTo>
                  <a:pt x="10291499" y="792106"/>
                </a:lnTo>
                <a:lnTo>
                  <a:pt x="10342575" y="748294"/>
                </a:lnTo>
                <a:lnTo>
                  <a:pt x="10386388" y="697218"/>
                </a:lnTo>
                <a:lnTo>
                  <a:pt x="10422036" y="639783"/>
                </a:lnTo>
                <a:lnTo>
                  <a:pt x="10448616" y="576890"/>
                </a:lnTo>
                <a:lnTo>
                  <a:pt x="10465226" y="509441"/>
                </a:lnTo>
                <a:lnTo>
                  <a:pt x="10470963" y="438340"/>
                </a:lnTo>
                <a:lnTo>
                  <a:pt x="10469510" y="402389"/>
                </a:lnTo>
                <a:lnTo>
                  <a:pt x="10458224" y="333002"/>
                </a:lnTo>
                <a:lnTo>
                  <a:pt x="10436516" y="267719"/>
                </a:lnTo>
                <a:lnTo>
                  <a:pt x="10405289" y="207441"/>
                </a:lnTo>
                <a:lnTo>
                  <a:pt x="10365445" y="153073"/>
                </a:lnTo>
                <a:lnTo>
                  <a:pt x="10317888" y="105516"/>
                </a:lnTo>
                <a:lnTo>
                  <a:pt x="10263520" y="65673"/>
                </a:lnTo>
                <a:lnTo>
                  <a:pt x="10203242" y="34447"/>
                </a:lnTo>
                <a:lnTo>
                  <a:pt x="10137959" y="12739"/>
                </a:lnTo>
                <a:lnTo>
                  <a:pt x="10068571" y="1453"/>
                </a:lnTo>
                <a:lnTo>
                  <a:pt x="10032621" y="0"/>
                </a:lnTo>
                <a:close/>
              </a:path>
            </a:pathLst>
          </a:custGeom>
          <a:solidFill>
            <a:srgbClr val="E5F3FA"/>
          </a:solidFill>
        </p:spPr>
        <p:txBody>
          <a:bodyPr wrap="square" lIns="0" tIns="0" rIns="0" bIns="0" rtlCol="0">
            <a:spAutoFit/>
          </a:bodyPr>
          <a:lstStyle/>
          <a:p>
            <a:endParaRPr/>
          </a:p>
        </p:txBody>
      </p:sp>
      <p:sp>
        <p:nvSpPr>
          <p:cNvPr id="19" name="object 19"/>
          <p:cNvSpPr txBox="1"/>
          <p:nvPr/>
        </p:nvSpPr>
        <p:spPr>
          <a:xfrm>
            <a:off x="9589102" y="8371106"/>
            <a:ext cx="4381500"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基于块存储可以快速分享传递</a:t>
            </a:r>
            <a:endParaRPr sz="2600">
              <a:latin typeface="Microsoft JhengHei UI" panose="020B0604030504040204" charset="-120"/>
              <a:cs typeface="Microsoft JhengHei UI" panose="020B0604030504040204" charset="-120"/>
            </a:endParaRPr>
          </a:p>
        </p:txBody>
      </p:sp>
      <p:sp>
        <p:nvSpPr>
          <p:cNvPr id="20" name="object 20"/>
          <p:cNvSpPr txBox="1"/>
          <p:nvPr/>
        </p:nvSpPr>
        <p:spPr>
          <a:xfrm>
            <a:off x="4154712" y="9690437"/>
            <a:ext cx="695960"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可分</a:t>
            </a:r>
            <a:endParaRPr sz="2600">
              <a:latin typeface="Microsoft JhengHei UI" panose="020B0604030504040204" charset="-120"/>
              <a:cs typeface="Microsoft JhengHei UI" panose="020B0604030504040204" charset="-120"/>
            </a:endParaRPr>
          </a:p>
        </p:txBody>
      </p:sp>
      <p:sp>
        <p:nvSpPr>
          <p:cNvPr id="21" name="object 21"/>
          <p:cNvSpPr/>
          <p:nvPr/>
        </p:nvSpPr>
        <p:spPr>
          <a:xfrm>
            <a:off x="6541261" y="9446104"/>
            <a:ext cx="10470963" cy="876680"/>
          </a:xfrm>
          <a:custGeom>
            <a:avLst/>
            <a:gdLst/>
            <a:ahLst/>
            <a:cxnLst/>
            <a:rect l="l" t="t" r="r" b="b"/>
            <a:pathLst>
              <a:path w="10470963" h="876680">
                <a:moveTo>
                  <a:pt x="10032621"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7"/>
                </a:lnTo>
                <a:lnTo>
                  <a:pt x="438340" y="876680"/>
                </a:lnTo>
                <a:lnTo>
                  <a:pt x="10032621" y="876680"/>
                </a:lnTo>
                <a:lnTo>
                  <a:pt x="10103721" y="870943"/>
                </a:lnTo>
                <a:lnTo>
                  <a:pt x="10171170" y="854334"/>
                </a:lnTo>
                <a:lnTo>
                  <a:pt x="10234063" y="827754"/>
                </a:lnTo>
                <a:lnTo>
                  <a:pt x="10291499" y="792106"/>
                </a:lnTo>
                <a:lnTo>
                  <a:pt x="10342575" y="748294"/>
                </a:lnTo>
                <a:lnTo>
                  <a:pt x="10386388" y="697218"/>
                </a:lnTo>
                <a:lnTo>
                  <a:pt x="10422036" y="639783"/>
                </a:lnTo>
                <a:lnTo>
                  <a:pt x="10448616" y="576890"/>
                </a:lnTo>
                <a:lnTo>
                  <a:pt x="10465226" y="509441"/>
                </a:lnTo>
                <a:lnTo>
                  <a:pt x="10470963" y="438340"/>
                </a:lnTo>
                <a:lnTo>
                  <a:pt x="10469510" y="402389"/>
                </a:lnTo>
                <a:lnTo>
                  <a:pt x="10458224" y="333002"/>
                </a:lnTo>
                <a:lnTo>
                  <a:pt x="10436516" y="267718"/>
                </a:lnTo>
                <a:lnTo>
                  <a:pt x="10405289" y="207441"/>
                </a:lnTo>
                <a:lnTo>
                  <a:pt x="10365445" y="153073"/>
                </a:lnTo>
                <a:lnTo>
                  <a:pt x="10317888" y="105516"/>
                </a:lnTo>
                <a:lnTo>
                  <a:pt x="10263520" y="65673"/>
                </a:lnTo>
                <a:lnTo>
                  <a:pt x="10203242" y="34446"/>
                </a:lnTo>
                <a:lnTo>
                  <a:pt x="10137959" y="12739"/>
                </a:lnTo>
                <a:lnTo>
                  <a:pt x="10068571" y="1453"/>
                </a:lnTo>
                <a:lnTo>
                  <a:pt x="10032621" y="0"/>
                </a:lnTo>
                <a:close/>
              </a:path>
            </a:pathLst>
          </a:custGeom>
          <a:solidFill>
            <a:srgbClr val="E5F3FA"/>
          </a:solidFill>
        </p:spPr>
        <p:txBody>
          <a:bodyPr wrap="square" lIns="0" tIns="0" rIns="0" bIns="0" rtlCol="0">
            <a:spAutoFit/>
          </a:bodyPr>
          <a:lstStyle/>
          <a:p>
            <a:endParaRPr/>
          </a:p>
        </p:txBody>
      </p:sp>
      <p:sp>
        <p:nvSpPr>
          <p:cNvPr id="22" name="object 22"/>
          <p:cNvSpPr txBox="1"/>
          <p:nvPr/>
        </p:nvSpPr>
        <p:spPr>
          <a:xfrm>
            <a:off x="9086499" y="9648553"/>
            <a:ext cx="5386705" cy="400050"/>
          </a:xfrm>
          <a:prstGeom prst="rect">
            <a:avLst/>
          </a:prstGeom>
        </p:spPr>
        <p:txBody>
          <a:bodyPr vert="horz" wrap="square" lIns="0" tIns="0" rIns="0" bIns="0" rtlCol="0">
            <a:spAutoFit/>
          </a:bodyPr>
          <a:lstStyle/>
          <a:p>
            <a:pPr marL="12700">
              <a:lnSpc>
                <a:spcPct val="100000"/>
              </a:lnSpc>
            </a:pPr>
            <a:r>
              <a:rPr sz="2600" spc="-130" dirty="0">
                <a:solidFill>
                  <a:srgbClr val="3E586D"/>
                </a:solidFill>
                <a:latin typeface="Microsoft JhengHei UI" panose="020B0604030504040204" charset="-120"/>
                <a:cs typeface="Microsoft JhengHei UI" panose="020B0604030504040204" charset="-120"/>
              </a:rPr>
              <a:t>基于主流数据存储可以分叉唯一存储</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52799" y="4740842"/>
            <a:ext cx="3078423" cy="891574"/>
          </a:xfrm>
          <a:custGeom>
            <a:avLst/>
            <a:gdLst/>
            <a:ahLst/>
            <a:cxnLst/>
            <a:rect l="l" t="t" r="r" b="b"/>
            <a:pathLst>
              <a:path w="3078423" h="891574">
                <a:moveTo>
                  <a:pt x="174990" y="0"/>
                </a:moveTo>
                <a:lnTo>
                  <a:pt x="124776" y="611"/>
                </a:lnTo>
                <a:lnTo>
                  <a:pt x="80429" y="6428"/>
                </a:lnTo>
                <a:lnTo>
                  <a:pt x="37114" y="29852"/>
                </a:lnTo>
                <a:lnTo>
                  <a:pt x="13520" y="61060"/>
                </a:lnTo>
                <a:lnTo>
                  <a:pt x="1964" y="104271"/>
                </a:lnTo>
                <a:lnTo>
                  <a:pt x="0" y="738743"/>
                </a:lnTo>
                <a:lnTo>
                  <a:pt x="171" y="753497"/>
                </a:lnTo>
                <a:lnTo>
                  <a:pt x="4107" y="800745"/>
                </a:lnTo>
                <a:lnTo>
                  <a:pt x="21694" y="844373"/>
                </a:lnTo>
                <a:lnTo>
                  <a:pt x="49558" y="871360"/>
                </a:lnTo>
                <a:lnTo>
                  <a:pt x="93582" y="888126"/>
                </a:lnTo>
                <a:lnTo>
                  <a:pt x="142002" y="891462"/>
                </a:lnTo>
                <a:lnTo>
                  <a:pt x="157519" y="891574"/>
                </a:lnTo>
                <a:lnTo>
                  <a:pt x="2925616" y="891550"/>
                </a:lnTo>
                <a:lnTo>
                  <a:pt x="2965746" y="890254"/>
                </a:lnTo>
                <a:lnTo>
                  <a:pt x="3008396" y="882170"/>
                </a:lnTo>
                <a:lnTo>
                  <a:pt x="3041308" y="861738"/>
                </a:lnTo>
                <a:lnTo>
                  <a:pt x="3064902" y="830529"/>
                </a:lnTo>
                <a:lnTo>
                  <a:pt x="3076458" y="787319"/>
                </a:lnTo>
                <a:lnTo>
                  <a:pt x="3078413" y="738743"/>
                </a:lnTo>
                <a:lnTo>
                  <a:pt x="3078423" y="152847"/>
                </a:lnTo>
                <a:lnTo>
                  <a:pt x="3078251" y="138093"/>
                </a:lnTo>
                <a:lnTo>
                  <a:pt x="3074315" y="90845"/>
                </a:lnTo>
                <a:lnTo>
                  <a:pt x="3056728" y="47217"/>
                </a:lnTo>
                <a:lnTo>
                  <a:pt x="3028865" y="20231"/>
                </a:lnTo>
                <a:lnTo>
                  <a:pt x="2984840" y="3464"/>
                </a:lnTo>
                <a:lnTo>
                  <a:pt x="2936420" y="128"/>
                </a:lnTo>
                <a:lnTo>
                  <a:pt x="174990" y="0"/>
                </a:lnTo>
                <a:close/>
              </a:path>
            </a:pathLst>
          </a:custGeom>
          <a:solidFill>
            <a:srgbClr val="55719E"/>
          </a:solidFill>
        </p:spPr>
        <p:txBody>
          <a:bodyPr wrap="square" lIns="0" tIns="0" rIns="0" bIns="0" rtlCol="0">
            <a:spAutoFit/>
          </a:bodyPr>
          <a:lstStyle/>
          <a:p>
            <a:endParaRPr/>
          </a:p>
        </p:txBody>
      </p:sp>
      <p:sp>
        <p:nvSpPr>
          <p:cNvPr id="3" name="object 3"/>
          <p:cNvSpPr txBox="1"/>
          <p:nvPr/>
        </p:nvSpPr>
        <p:spPr>
          <a:xfrm>
            <a:off x="4981912" y="4978538"/>
            <a:ext cx="103060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公有链</a:t>
            </a:r>
            <a:endParaRPr sz="2600">
              <a:latin typeface="Microsoft JhengHei UI" panose="020B0604030504040204" charset="-120"/>
              <a:cs typeface="Microsoft JhengHei UI" panose="020B0604030504040204" charset="-120"/>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785"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endParaRPr sz="2600">
              <a:latin typeface="Microsoft JhengHei UI" panose="020B0604030504040204" charset="-120"/>
              <a:cs typeface="Microsoft JhengHei UI" panose="020B0604030504040204" charset="-120"/>
            </a:endParaRPr>
          </a:p>
        </p:txBody>
      </p:sp>
      <p:sp>
        <p:nvSpPr>
          <p:cNvPr id="5" name="object 5"/>
          <p:cNvSpPr txBox="1"/>
          <p:nvPr/>
        </p:nvSpPr>
        <p:spPr>
          <a:xfrm>
            <a:off x="1913942" y="1197332"/>
            <a:ext cx="262382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a:t>
            </a:r>
            <a:endParaRPr sz="1950">
              <a:latin typeface="Arial" panose="020B0604020202020204"/>
              <a:cs typeface="Arial" panose="020B0604020202020204"/>
            </a:endParaRPr>
          </a:p>
        </p:txBody>
      </p:sp>
      <p:sp>
        <p:nvSpPr>
          <p:cNvPr id="6" name="object 6"/>
          <p:cNvSpPr txBox="1"/>
          <p:nvPr/>
        </p:nvSpPr>
        <p:spPr>
          <a:xfrm>
            <a:off x="9369213" y="2706356"/>
            <a:ext cx="1365885"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先讲分类</a:t>
            </a:r>
            <a:endParaRPr sz="2600">
              <a:latin typeface="Microsoft JhengHei UI" panose="020B0604030504040204" charset="-120"/>
              <a:cs typeface="Microsoft JhengHei UI" panose="020B0604030504040204" charset="-120"/>
            </a:endParaRPr>
          </a:p>
        </p:txBody>
      </p:sp>
      <p:sp>
        <p:nvSpPr>
          <p:cNvPr id="7" name="object 7"/>
          <p:cNvSpPr/>
          <p:nvPr/>
        </p:nvSpPr>
        <p:spPr>
          <a:xfrm>
            <a:off x="8512837" y="4740842"/>
            <a:ext cx="3078423" cy="891574"/>
          </a:xfrm>
          <a:custGeom>
            <a:avLst/>
            <a:gdLst/>
            <a:ahLst/>
            <a:cxnLst/>
            <a:rect l="l" t="t" r="r" b="b"/>
            <a:pathLst>
              <a:path w="3078423" h="891574">
                <a:moveTo>
                  <a:pt x="174991" y="0"/>
                </a:moveTo>
                <a:lnTo>
                  <a:pt x="124777" y="611"/>
                </a:lnTo>
                <a:lnTo>
                  <a:pt x="80430" y="6428"/>
                </a:lnTo>
                <a:lnTo>
                  <a:pt x="37114" y="29853"/>
                </a:lnTo>
                <a:lnTo>
                  <a:pt x="13520" y="61060"/>
                </a:lnTo>
                <a:lnTo>
                  <a:pt x="1964" y="104271"/>
                </a:lnTo>
                <a:lnTo>
                  <a:pt x="0" y="738744"/>
                </a:lnTo>
                <a:lnTo>
                  <a:pt x="171" y="753497"/>
                </a:lnTo>
                <a:lnTo>
                  <a:pt x="4107" y="800746"/>
                </a:lnTo>
                <a:lnTo>
                  <a:pt x="21695" y="844373"/>
                </a:lnTo>
                <a:lnTo>
                  <a:pt x="49559" y="871360"/>
                </a:lnTo>
                <a:lnTo>
                  <a:pt x="93583" y="888126"/>
                </a:lnTo>
                <a:lnTo>
                  <a:pt x="142003" y="891462"/>
                </a:lnTo>
                <a:lnTo>
                  <a:pt x="157520" y="891574"/>
                </a:lnTo>
                <a:lnTo>
                  <a:pt x="2925616" y="891550"/>
                </a:lnTo>
                <a:lnTo>
                  <a:pt x="2965745" y="890254"/>
                </a:lnTo>
                <a:lnTo>
                  <a:pt x="3008399" y="882171"/>
                </a:lnTo>
                <a:lnTo>
                  <a:pt x="3041307" y="861738"/>
                </a:lnTo>
                <a:lnTo>
                  <a:pt x="3064902" y="830530"/>
                </a:lnTo>
                <a:lnTo>
                  <a:pt x="3076459" y="787319"/>
                </a:lnTo>
                <a:lnTo>
                  <a:pt x="3078413" y="738744"/>
                </a:lnTo>
                <a:lnTo>
                  <a:pt x="3078423" y="152845"/>
                </a:lnTo>
                <a:lnTo>
                  <a:pt x="3078251" y="138092"/>
                </a:lnTo>
                <a:lnTo>
                  <a:pt x="3074316" y="90844"/>
                </a:lnTo>
                <a:lnTo>
                  <a:pt x="3056727" y="47216"/>
                </a:lnTo>
                <a:lnTo>
                  <a:pt x="3028863" y="20230"/>
                </a:lnTo>
                <a:lnTo>
                  <a:pt x="2984839" y="3464"/>
                </a:lnTo>
                <a:lnTo>
                  <a:pt x="2936417" y="128"/>
                </a:lnTo>
                <a:lnTo>
                  <a:pt x="174991" y="0"/>
                </a:lnTo>
                <a:close/>
              </a:path>
            </a:pathLst>
          </a:custGeom>
          <a:solidFill>
            <a:srgbClr val="55719E"/>
          </a:solidFill>
        </p:spPr>
        <p:txBody>
          <a:bodyPr wrap="square" lIns="0" tIns="0" rIns="0" bIns="0" rtlCol="0">
            <a:spAutoFit/>
          </a:bodyPr>
          <a:lstStyle/>
          <a:p>
            <a:endParaRPr/>
          </a:p>
        </p:txBody>
      </p:sp>
      <p:sp>
        <p:nvSpPr>
          <p:cNvPr id="8" name="object 8"/>
          <p:cNvSpPr/>
          <p:nvPr/>
        </p:nvSpPr>
        <p:spPr>
          <a:xfrm>
            <a:off x="13072878" y="4740842"/>
            <a:ext cx="3078422" cy="891574"/>
          </a:xfrm>
          <a:custGeom>
            <a:avLst/>
            <a:gdLst/>
            <a:ahLst/>
            <a:cxnLst/>
            <a:rect l="l" t="t" r="r" b="b"/>
            <a:pathLst>
              <a:path w="3078422" h="891574">
                <a:moveTo>
                  <a:pt x="174990" y="0"/>
                </a:moveTo>
                <a:lnTo>
                  <a:pt x="124773" y="611"/>
                </a:lnTo>
                <a:lnTo>
                  <a:pt x="80427" y="6427"/>
                </a:lnTo>
                <a:lnTo>
                  <a:pt x="37116" y="29852"/>
                </a:lnTo>
                <a:lnTo>
                  <a:pt x="13520" y="61060"/>
                </a:lnTo>
                <a:lnTo>
                  <a:pt x="1964" y="104271"/>
                </a:lnTo>
                <a:lnTo>
                  <a:pt x="0" y="738744"/>
                </a:lnTo>
                <a:lnTo>
                  <a:pt x="171" y="753498"/>
                </a:lnTo>
                <a:lnTo>
                  <a:pt x="4106" y="800746"/>
                </a:lnTo>
                <a:lnTo>
                  <a:pt x="21696" y="844374"/>
                </a:lnTo>
                <a:lnTo>
                  <a:pt x="49559" y="871361"/>
                </a:lnTo>
                <a:lnTo>
                  <a:pt x="93581" y="888126"/>
                </a:lnTo>
                <a:lnTo>
                  <a:pt x="142000" y="891462"/>
                </a:lnTo>
                <a:lnTo>
                  <a:pt x="157518" y="891574"/>
                </a:lnTo>
                <a:lnTo>
                  <a:pt x="2925614" y="891550"/>
                </a:lnTo>
                <a:lnTo>
                  <a:pt x="2965744" y="890254"/>
                </a:lnTo>
                <a:lnTo>
                  <a:pt x="3008398" y="882171"/>
                </a:lnTo>
                <a:lnTo>
                  <a:pt x="3041306" y="861738"/>
                </a:lnTo>
                <a:lnTo>
                  <a:pt x="3064901" y="830530"/>
                </a:lnTo>
                <a:lnTo>
                  <a:pt x="3076458" y="787319"/>
                </a:lnTo>
                <a:lnTo>
                  <a:pt x="3078412" y="738744"/>
                </a:lnTo>
                <a:lnTo>
                  <a:pt x="3078422" y="152845"/>
                </a:lnTo>
                <a:lnTo>
                  <a:pt x="3078250" y="138092"/>
                </a:lnTo>
                <a:lnTo>
                  <a:pt x="3074315" y="90844"/>
                </a:lnTo>
                <a:lnTo>
                  <a:pt x="3056726" y="47216"/>
                </a:lnTo>
                <a:lnTo>
                  <a:pt x="3028862" y="20230"/>
                </a:lnTo>
                <a:lnTo>
                  <a:pt x="2984838" y="3464"/>
                </a:lnTo>
                <a:lnTo>
                  <a:pt x="2936416" y="128"/>
                </a:lnTo>
                <a:lnTo>
                  <a:pt x="174990" y="0"/>
                </a:lnTo>
                <a:close/>
              </a:path>
            </a:pathLst>
          </a:custGeom>
          <a:solidFill>
            <a:srgbClr val="55719E"/>
          </a:solidFill>
        </p:spPr>
        <p:txBody>
          <a:bodyPr wrap="square" lIns="0" tIns="0" rIns="0" bIns="0" rtlCol="0">
            <a:spAutoFit/>
          </a:bodyPr>
          <a:lstStyle/>
          <a:p>
            <a:endParaRPr/>
          </a:p>
        </p:txBody>
      </p:sp>
      <p:sp>
        <p:nvSpPr>
          <p:cNvPr id="9" name="object 9"/>
          <p:cNvSpPr/>
          <p:nvPr/>
        </p:nvSpPr>
        <p:spPr>
          <a:xfrm>
            <a:off x="3952799" y="6298515"/>
            <a:ext cx="3078423" cy="2448632"/>
          </a:xfrm>
          <a:custGeom>
            <a:avLst/>
            <a:gdLst/>
            <a:ahLst/>
            <a:cxnLst/>
            <a:rect l="l" t="t" r="r" b="b"/>
            <a:pathLst>
              <a:path w="3078423" h="2448632">
                <a:moveTo>
                  <a:pt x="174990" y="0"/>
                </a:moveTo>
                <a:lnTo>
                  <a:pt x="124776" y="611"/>
                </a:lnTo>
                <a:lnTo>
                  <a:pt x="80429" y="6427"/>
                </a:lnTo>
                <a:lnTo>
                  <a:pt x="37114" y="29852"/>
                </a:lnTo>
                <a:lnTo>
                  <a:pt x="13520" y="61060"/>
                </a:lnTo>
                <a:lnTo>
                  <a:pt x="1964" y="104271"/>
                </a:lnTo>
                <a:lnTo>
                  <a:pt x="0" y="2295801"/>
                </a:lnTo>
                <a:lnTo>
                  <a:pt x="171" y="2310555"/>
                </a:lnTo>
                <a:lnTo>
                  <a:pt x="4107" y="2357803"/>
                </a:lnTo>
                <a:lnTo>
                  <a:pt x="21694" y="2401431"/>
                </a:lnTo>
                <a:lnTo>
                  <a:pt x="49558" y="2428418"/>
                </a:lnTo>
                <a:lnTo>
                  <a:pt x="93582" y="2445184"/>
                </a:lnTo>
                <a:lnTo>
                  <a:pt x="142002" y="2448520"/>
                </a:lnTo>
                <a:lnTo>
                  <a:pt x="157519" y="2448632"/>
                </a:lnTo>
                <a:lnTo>
                  <a:pt x="2925616" y="2448608"/>
                </a:lnTo>
                <a:lnTo>
                  <a:pt x="2965746" y="2447313"/>
                </a:lnTo>
                <a:lnTo>
                  <a:pt x="3008396" y="2439228"/>
                </a:lnTo>
                <a:lnTo>
                  <a:pt x="3041308" y="2418796"/>
                </a:lnTo>
                <a:lnTo>
                  <a:pt x="3064902" y="2387588"/>
                </a:lnTo>
                <a:lnTo>
                  <a:pt x="3076458" y="2344377"/>
                </a:lnTo>
                <a:lnTo>
                  <a:pt x="3078413" y="2295801"/>
                </a:lnTo>
                <a:lnTo>
                  <a:pt x="3078423" y="152846"/>
                </a:lnTo>
                <a:lnTo>
                  <a:pt x="3078251" y="138092"/>
                </a:lnTo>
                <a:lnTo>
                  <a:pt x="3074315" y="90844"/>
                </a:lnTo>
                <a:lnTo>
                  <a:pt x="3056728" y="47217"/>
                </a:lnTo>
                <a:lnTo>
                  <a:pt x="3028865" y="20230"/>
                </a:lnTo>
                <a:lnTo>
                  <a:pt x="2984840" y="3464"/>
                </a:lnTo>
                <a:lnTo>
                  <a:pt x="2936420" y="128"/>
                </a:lnTo>
                <a:lnTo>
                  <a:pt x="174990" y="0"/>
                </a:lnTo>
                <a:close/>
              </a:path>
            </a:pathLst>
          </a:custGeom>
          <a:solidFill>
            <a:srgbClr val="E4F2FF"/>
          </a:solidFill>
        </p:spPr>
        <p:txBody>
          <a:bodyPr wrap="square" lIns="0" tIns="0" rIns="0" bIns="0" rtlCol="0">
            <a:spAutoFit/>
          </a:bodyPr>
          <a:lstStyle/>
          <a:p>
            <a:endParaRPr/>
          </a:p>
        </p:txBody>
      </p:sp>
      <p:sp>
        <p:nvSpPr>
          <p:cNvPr id="10" name="object 10"/>
          <p:cNvSpPr/>
          <p:nvPr/>
        </p:nvSpPr>
        <p:spPr>
          <a:xfrm>
            <a:off x="3952759" y="6298515"/>
            <a:ext cx="3078504" cy="413954"/>
          </a:xfrm>
          <a:custGeom>
            <a:avLst/>
            <a:gdLst/>
            <a:ahLst/>
            <a:cxnLst/>
            <a:rect l="l" t="t" r="r" b="b"/>
            <a:pathLst>
              <a:path w="3078504" h="413954">
                <a:moveTo>
                  <a:pt x="175031" y="0"/>
                </a:moveTo>
                <a:lnTo>
                  <a:pt x="132187" y="442"/>
                </a:lnTo>
                <a:lnTo>
                  <a:pt x="82409" y="5895"/>
                </a:lnTo>
                <a:lnTo>
                  <a:pt x="38943" y="28787"/>
                </a:lnTo>
                <a:lnTo>
                  <a:pt x="13696" y="60521"/>
                </a:lnTo>
                <a:lnTo>
                  <a:pt x="1905" y="106810"/>
                </a:lnTo>
                <a:lnTo>
                  <a:pt x="81" y="146254"/>
                </a:lnTo>
                <a:lnTo>
                  <a:pt x="0" y="413176"/>
                </a:lnTo>
                <a:lnTo>
                  <a:pt x="3078504" y="413954"/>
                </a:lnTo>
                <a:lnTo>
                  <a:pt x="3078471" y="156747"/>
                </a:lnTo>
                <a:lnTo>
                  <a:pt x="3076741" y="106721"/>
                </a:lnTo>
                <a:lnTo>
                  <a:pt x="3064193" y="59467"/>
                </a:lnTo>
                <a:lnTo>
                  <a:pt x="3039149" y="27839"/>
                </a:lnTo>
                <a:lnTo>
                  <a:pt x="3006093" y="8543"/>
                </a:lnTo>
                <a:lnTo>
                  <a:pt x="2955887" y="649"/>
                </a:lnTo>
                <a:lnTo>
                  <a:pt x="175031" y="0"/>
                </a:lnTo>
                <a:close/>
              </a:path>
            </a:pathLst>
          </a:custGeom>
          <a:solidFill>
            <a:srgbClr val="55719E"/>
          </a:solidFill>
        </p:spPr>
        <p:txBody>
          <a:bodyPr wrap="square" lIns="0" tIns="0" rIns="0" bIns="0" rtlCol="0">
            <a:spAutoFit/>
          </a:bodyPr>
          <a:lstStyle/>
          <a:p>
            <a:endParaRPr/>
          </a:p>
        </p:txBody>
      </p:sp>
      <p:sp>
        <p:nvSpPr>
          <p:cNvPr id="11" name="object 11"/>
          <p:cNvSpPr txBox="1"/>
          <p:nvPr/>
        </p:nvSpPr>
        <p:spPr>
          <a:xfrm>
            <a:off x="9536747" y="4978538"/>
            <a:ext cx="103060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联盟链</a:t>
            </a:r>
            <a:endParaRPr sz="2600">
              <a:latin typeface="Microsoft JhengHei UI" panose="020B0604030504040204" charset="-120"/>
              <a:cs typeface="Microsoft JhengHei UI" panose="020B0604030504040204" charset="-120"/>
            </a:endParaRPr>
          </a:p>
        </p:txBody>
      </p:sp>
      <p:sp>
        <p:nvSpPr>
          <p:cNvPr id="12" name="object 12"/>
          <p:cNvSpPr txBox="1"/>
          <p:nvPr/>
        </p:nvSpPr>
        <p:spPr>
          <a:xfrm>
            <a:off x="14091583" y="4978538"/>
            <a:ext cx="103060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私有链</a:t>
            </a:r>
            <a:endParaRPr sz="2600">
              <a:latin typeface="Microsoft JhengHei UI" panose="020B0604030504040204" charset="-120"/>
              <a:cs typeface="Microsoft JhengHei UI" panose="020B0604030504040204" charset="-120"/>
            </a:endParaRPr>
          </a:p>
        </p:txBody>
      </p:sp>
      <p:sp>
        <p:nvSpPr>
          <p:cNvPr id="13" name="object 13"/>
          <p:cNvSpPr txBox="1"/>
          <p:nvPr/>
        </p:nvSpPr>
        <p:spPr>
          <a:xfrm>
            <a:off x="4604960" y="7305772"/>
            <a:ext cx="1784985" cy="702945"/>
          </a:xfrm>
          <a:prstGeom prst="rect">
            <a:avLst/>
          </a:prstGeom>
        </p:spPr>
        <p:txBody>
          <a:bodyPr vert="horz" wrap="square" lIns="0" tIns="0" rIns="0" bIns="0" rtlCol="0">
            <a:spAutoFit/>
          </a:bodyPr>
          <a:lstStyle/>
          <a:p>
            <a:pPr marL="263525" marR="6350" indent="-251460">
              <a:lnSpc>
                <a:spcPct val="116000"/>
              </a:lnSpc>
            </a:pPr>
            <a:r>
              <a:rPr sz="1950" spc="15" dirty="0">
                <a:solidFill>
                  <a:srgbClr val="55719E"/>
                </a:solidFill>
                <a:latin typeface="Microsoft JhengHei UI" panose="020B0604030504040204" charset="-120"/>
                <a:cs typeface="Microsoft JhengHei UI" panose="020B0604030504040204" charset="-120"/>
              </a:rPr>
              <a:t>任何机构都可以 </a:t>
            </a:r>
            <a:r>
              <a:rPr sz="1950" spc="-315" dirty="0">
                <a:solidFill>
                  <a:srgbClr val="55719E"/>
                </a:solidFill>
                <a:latin typeface="Microsoft JhengHei UI" panose="020B0604030504040204" charset="-120"/>
                <a:cs typeface="Microsoft JhengHei UI" panose="020B0604030504040204" charset="-120"/>
              </a:rPr>
              <a:t>加⼊入和退出</a:t>
            </a:r>
            <a:endParaRPr sz="1950">
              <a:latin typeface="Microsoft JhengHei UI" panose="020B0604030504040204" charset="-120"/>
              <a:cs typeface="Microsoft JhengHei UI" panose="020B0604030504040204" charset="-120"/>
            </a:endParaRPr>
          </a:p>
        </p:txBody>
      </p:sp>
      <p:sp>
        <p:nvSpPr>
          <p:cNvPr id="14" name="object 14"/>
          <p:cNvSpPr/>
          <p:nvPr/>
        </p:nvSpPr>
        <p:spPr>
          <a:xfrm>
            <a:off x="8512837" y="6298515"/>
            <a:ext cx="3078423" cy="2448632"/>
          </a:xfrm>
          <a:custGeom>
            <a:avLst/>
            <a:gdLst/>
            <a:ahLst/>
            <a:cxnLst/>
            <a:rect l="l" t="t" r="r" b="b"/>
            <a:pathLst>
              <a:path w="3078423" h="2448632">
                <a:moveTo>
                  <a:pt x="174991" y="0"/>
                </a:moveTo>
                <a:lnTo>
                  <a:pt x="124776" y="611"/>
                </a:lnTo>
                <a:lnTo>
                  <a:pt x="80429" y="6427"/>
                </a:lnTo>
                <a:lnTo>
                  <a:pt x="37114" y="29853"/>
                </a:lnTo>
                <a:lnTo>
                  <a:pt x="13520" y="61061"/>
                </a:lnTo>
                <a:lnTo>
                  <a:pt x="1964" y="104271"/>
                </a:lnTo>
                <a:lnTo>
                  <a:pt x="0" y="2295802"/>
                </a:lnTo>
                <a:lnTo>
                  <a:pt x="171" y="2310556"/>
                </a:lnTo>
                <a:lnTo>
                  <a:pt x="4107" y="2357804"/>
                </a:lnTo>
                <a:lnTo>
                  <a:pt x="21695" y="2401432"/>
                </a:lnTo>
                <a:lnTo>
                  <a:pt x="49559" y="2428418"/>
                </a:lnTo>
                <a:lnTo>
                  <a:pt x="93583" y="2445184"/>
                </a:lnTo>
                <a:lnTo>
                  <a:pt x="142003" y="2448520"/>
                </a:lnTo>
                <a:lnTo>
                  <a:pt x="157520" y="2448632"/>
                </a:lnTo>
                <a:lnTo>
                  <a:pt x="2925616" y="2448608"/>
                </a:lnTo>
                <a:lnTo>
                  <a:pt x="2965745" y="2447313"/>
                </a:lnTo>
                <a:lnTo>
                  <a:pt x="3008399" y="2439229"/>
                </a:lnTo>
                <a:lnTo>
                  <a:pt x="3041307" y="2418797"/>
                </a:lnTo>
                <a:lnTo>
                  <a:pt x="3064902" y="2387588"/>
                </a:lnTo>
                <a:lnTo>
                  <a:pt x="3076459" y="2344377"/>
                </a:lnTo>
                <a:lnTo>
                  <a:pt x="3078413" y="2295802"/>
                </a:lnTo>
                <a:lnTo>
                  <a:pt x="3078423" y="152845"/>
                </a:lnTo>
                <a:lnTo>
                  <a:pt x="3078251" y="138091"/>
                </a:lnTo>
                <a:lnTo>
                  <a:pt x="3074316" y="90843"/>
                </a:lnTo>
                <a:lnTo>
                  <a:pt x="3056726" y="47216"/>
                </a:lnTo>
                <a:lnTo>
                  <a:pt x="3028863" y="20229"/>
                </a:lnTo>
                <a:lnTo>
                  <a:pt x="2984839" y="3463"/>
                </a:lnTo>
                <a:lnTo>
                  <a:pt x="2936417" y="128"/>
                </a:lnTo>
                <a:lnTo>
                  <a:pt x="174991" y="0"/>
                </a:lnTo>
                <a:close/>
              </a:path>
            </a:pathLst>
          </a:custGeom>
          <a:solidFill>
            <a:srgbClr val="E4F2FF"/>
          </a:solidFill>
        </p:spPr>
        <p:txBody>
          <a:bodyPr wrap="square" lIns="0" tIns="0" rIns="0" bIns="0" rtlCol="0">
            <a:spAutoFit/>
          </a:bodyPr>
          <a:lstStyle/>
          <a:p>
            <a:endParaRPr/>
          </a:p>
        </p:txBody>
      </p:sp>
      <p:sp>
        <p:nvSpPr>
          <p:cNvPr id="15" name="object 15"/>
          <p:cNvSpPr/>
          <p:nvPr/>
        </p:nvSpPr>
        <p:spPr>
          <a:xfrm>
            <a:off x="8512797" y="6298515"/>
            <a:ext cx="3078504" cy="413954"/>
          </a:xfrm>
          <a:custGeom>
            <a:avLst/>
            <a:gdLst/>
            <a:ahLst/>
            <a:cxnLst/>
            <a:rect l="l" t="t" r="r" b="b"/>
            <a:pathLst>
              <a:path w="3078504" h="413954">
                <a:moveTo>
                  <a:pt x="175032" y="0"/>
                </a:moveTo>
                <a:lnTo>
                  <a:pt x="132188" y="442"/>
                </a:lnTo>
                <a:lnTo>
                  <a:pt x="82410" y="5895"/>
                </a:lnTo>
                <a:lnTo>
                  <a:pt x="38944" y="28787"/>
                </a:lnTo>
                <a:lnTo>
                  <a:pt x="13697" y="60521"/>
                </a:lnTo>
                <a:lnTo>
                  <a:pt x="1904" y="106811"/>
                </a:lnTo>
                <a:lnTo>
                  <a:pt x="81" y="146254"/>
                </a:lnTo>
                <a:lnTo>
                  <a:pt x="0" y="413176"/>
                </a:lnTo>
                <a:lnTo>
                  <a:pt x="3078504" y="413954"/>
                </a:lnTo>
                <a:lnTo>
                  <a:pt x="3078471" y="156747"/>
                </a:lnTo>
                <a:lnTo>
                  <a:pt x="3076742" y="106721"/>
                </a:lnTo>
                <a:lnTo>
                  <a:pt x="3064194" y="59469"/>
                </a:lnTo>
                <a:lnTo>
                  <a:pt x="3039150" y="27842"/>
                </a:lnTo>
                <a:lnTo>
                  <a:pt x="3006095" y="8542"/>
                </a:lnTo>
                <a:lnTo>
                  <a:pt x="2955888" y="649"/>
                </a:lnTo>
                <a:lnTo>
                  <a:pt x="175032" y="0"/>
                </a:lnTo>
                <a:close/>
              </a:path>
            </a:pathLst>
          </a:custGeom>
          <a:solidFill>
            <a:srgbClr val="55719E"/>
          </a:solidFill>
        </p:spPr>
        <p:txBody>
          <a:bodyPr wrap="square" lIns="0" tIns="0" rIns="0" bIns="0" rtlCol="0">
            <a:spAutoFit/>
          </a:bodyPr>
          <a:lstStyle/>
          <a:p>
            <a:endParaRPr/>
          </a:p>
        </p:txBody>
      </p:sp>
      <p:sp>
        <p:nvSpPr>
          <p:cNvPr id="16" name="object 16"/>
          <p:cNvSpPr txBox="1"/>
          <p:nvPr/>
        </p:nvSpPr>
        <p:spPr>
          <a:xfrm>
            <a:off x="9159795" y="7305772"/>
            <a:ext cx="1784985" cy="702945"/>
          </a:xfrm>
          <a:prstGeom prst="rect">
            <a:avLst/>
          </a:prstGeom>
        </p:spPr>
        <p:txBody>
          <a:bodyPr vert="horz" wrap="square" lIns="0" tIns="0" rIns="0" bIns="0" rtlCol="0">
            <a:spAutoFit/>
          </a:bodyPr>
          <a:lstStyle/>
          <a:p>
            <a:pPr marL="389255" marR="6350" indent="-377190">
              <a:lnSpc>
                <a:spcPct val="116000"/>
              </a:lnSpc>
            </a:pPr>
            <a:r>
              <a:rPr sz="1950" spc="-215" dirty="0">
                <a:solidFill>
                  <a:srgbClr val="55719E"/>
                </a:solidFill>
                <a:latin typeface="Microsoft JhengHei UI" panose="020B0604030504040204" charset="-120"/>
                <a:cs typeface="Microsoft JhengHei UI" panose="020B0604030504040204" charset="-120"/>
              </a:rPr>
              <a:t>加⼊入和退出需要 </a:t>
            </a:r>
            <a:r>
              <a:rPr sz="1950" spc="15" dirty="0">
                <a:solidFill>
                  <a:srgbClr val="55719E"/>
                </a:solidFill>
                <a:latin typeface="Microsoft JhengHei UI" panose="020B0604030504040204" charset="-120"/>
                <a:cs typeface="Microsoft JhengHei UI" panose="020B0604030504040204" charset="-120"/>
              </a:rPr>
              <a:t>组织授权</a:t>
            </a:r>
            <a:endParaRPr sz="1950">
              <a:latin typeface="Microsoft JhengHei UI" panose="020B0604030504040204" charset="-120"/>
              <a:cs typeface="Microsoft JhengHei UI" panose="020B0604030504040204" charset="-120"/>
            </a:endParaRPr>
          </a:p>
        </p:txBody>
      </p:sp>
      <p:sp>
        <p:nvSpPr>
          <p:cNvPr id="17" name="object 17"/>
          <p:cNvSpPr/>
          <p:nvPr/>
        </p:nvSpPr>
        <p:spPr>
          <a:xfrm>
            <a:off x="13072878" y="6298515"/>
            <a:ext cx="3078422" cy="2448632"/>
          </a:xfrm>
          <a:custGeom>
            <a:avLst/>
            <a:gdLst/>
            <a:ahLst/>
            <a:cxnLst/>
            <a:rect l="l" t="t" r="r" b="b"/>
            <a:pathLst>
              <a:path w="3078422" h="2448632">
                <a:moveTo>
                  <a:pt x="174990" y="0"/>
                </a:moveTo>
                <a:lnTo>
                  <a:pt x="124773" y="611"/>
                </a:lnTo>
                <a:lnTo>
                  <a:pt x="80426" y="6427"/>
                </a:lnTo>
                <a:lnTo>
                  <a:pt x="37115" y="29852"/>
                </a:lnTo>
                <a:lnTo>
                  <a:pt x="13520" y="61060"/>
                </a:lnTo>
                <a:lnTo>
                  <a:pt x="1964" y="104271"/>
                </a:lnTo>
                <a:lnTo>
                  <a:pt x="0" y="2295803"/>
                </a:lnTo>
                <a:lnTo>
                  <a:pt x="171" y="2310556"/>
                </a:lnTo>
                <a:lnTo>
                  <a:pt x="4106" y="2357804"/>
                </a:lnTo>
                <a:lnTo>
                  <a:pt x="21696" y="2401432"/>
                </a:lnTo>
                <a:lnTo>
                  <a:pt x="49559" y="2428419"/>
                </a:lnTo>
                <a:lnTo>
                  <a:pt x="93581" y="2445185"/>
                </a:lnTo>
                <a:lnTo>
                  <a:pt x="142000" y="2448520"/>
                </a:lnTo>
                <a:lnTo>
                  <a:pt x="157518" y="2448632"/>
                </a:lnTo>
                <a:lnTo>
                  <a:pt x="2925614" y="2448608"/>
                </a:lnTo>
                <a:lnTo>
                  <a:pt x="2965744" y="2447313"/>
                </a:lnTo>
                <a:lnTo>
                  <a:pt x="3008398" y="2439229"/>
                </a:lnTo>
                <a:lnTo>
                  <a:pt x="3041306" y="2418797"/>
                </a:lnTo>
                <a:lnTo>
                  <a:pt x="3064901" y="2387588"/>
                </a:lnTo>
                <a:lnTo>
                  <a:pt x="3076458" y="2344377"/>
                </a:lnTo>
                <a:lnTo>
                  <a:pt x="3078412" y="2295803"/>
                </a:lnTo>
                <a:lnTo>
                  <a:pt x="3078422" y="152845"/>
                </a:lnTo>
                <a:lnTo>
                  <a:pt x="3078250" y="138091"/>
                </a:lnTo>
                <a:lnTo>
                  <a:pt x="3074315" y="90843"/>
                </a:lnTo>
                <a:lnTo>
                  <a:pt x="3056725" y="47216"/>
                </a:lnTo>
                <a:lnTo>
                  <a:pt x="3028862" y="20229"/>
                </a:lnTo>
                <a:lnTo>
                  <a:pt x="2984838" y="3463"/>
                </a:lnTo>
                <a:lnTo>
                  <a:pt x="2936416" y="128"/>
                </a:lnTo>
                <a:lnTo>
                  <a:pt x="174990" y="0"/>
                </a:lnTo>
                <a:close/>
              </a:path>
            </a:pathLst>
          </a:custGeom>
          <a:solidFill>
            <a:srgbClr val="E4F2FF"/>
          </a:solidFill>
        </p:spPr>
        <p:txBody>
          <a:bodyPr wrap="square" lIns="0" tIns="0" rIns="0" bIns="0" rtlCol="0">
            <a:spAutoFit/>
          </a:bodyPr>
          <a:lstStyle/>
          <a:p>
            <a:endParaRPr/>
          </a:p>
        </p:txBody>
      </p:sp>
      <p:sp>
        <p:nvSpPr>
          <p:cNvPr id="18" name="object 18"/>
          <p:cNvSpPr/>
          <p:nvPr/>
        </p:nvSpPr>
        <p:spPr>
          <a:xfrm>
            <a:off x="13072837" y="6298515"/>
            <a:ext cx="3078503" cy="413954"/>
          </a:xfrm>
          <a:custGeom>
            <a:avLst/>
            <a:gdLst/>
            <a:ahLst/>
            <a:cxnLst/>
            <a:rect l="l" t="t" r="r" b="b"/>
            <a:pathLst>
              <a:path w="3078503" h="413954">
                <a:moveTo>
                  <a:pt x="175031" y="0"/>
                </a:moveTo>
                <a:lnTo>
                  <a:pt x="132187" y="442"/>
                </a:lnTo>
                <a:lnTo>
                  <a:pt x="82408" y="5895"/>
                </a:lnTo>
                <a:lnTo>
                  <a:pt x="38943" y="28787"/>
                </a:lnTo>
                <a:lnTo>
                  <a:pt x="13695" y="60522"/>
                </a:lnTo>
                <a:lnTo>
                  <a:pt x="1903" y="106811"/>
                </a:lnTo>
                <a:lnTo>
                  <a:pt x="80" y="146254"/>
                </a:lnTo>
                <a:lnTo>
                  <a:pt x="0" y="413176"/>
                </a:lnTo>
                <a:lnTo>
                  <a:pt x="3078503" y="413954"/>
                </a:lnTo>
                <a:lnTo>
                  <a:pt x="3078470" y="156747"/>
                </a:lnTo>
                <a:lnTo>
                  <a:pt x="3076741" y="106721"/>
                </a:lnTo>
                <a:lnTo>
                  <a:pt x="3064193" y="59469"/>
                </a:lnTo>
                <a:lnTo>
                  <a:pt x="3039149" y="27842"/>
                </a:lnTo>
                <a:lnTo>
                  <a:pt x="3006094" y="8542"/>
                </a:lnTo>
                <a:lnTo>
                  <a:pt x="2955887" y="649"/>
                </a:lnTo>
                <a:lnTo>
                  <a:pt x="175031" y="0"/>
                </a:lnTo>
                <a:close/>
              </a:path>
            </a:pathLst>
          </a:custGeom>
          <a:solidFill>
            <a:srgbClr val="55719E"/>
          </a:solidFill>
        </p:spPr>
        <p:txBody>
          <a:bodyPr wrap="square" lIns="0" tIns="0" rIns="0" bIns="0" rtlCol="0">
            <a:spAutoFit/>
          </a:bodyPr>
          <a:lstStyle/>
          <a:p>
            <a:endParaRPr/>
          </a:p>
        </p:txBody>
      </p:sp>
      <p:sp>
        <p:nvSpPr>
          <p:cNvPr id="19" name="object 19"/>
          <p:cNvSpPr txBox="1"/>
          <p:nvPr/>
        </p:nvSpPr>
        <p:spPr>
          <a:xfrm>
            <a:off x="13714631" y="7305772"/>
            <a:ext cx="1784985" cy="702945"/>
          </a:xfrm>
          <a:prstGeom prst="rect">
            <a:avLst/>
          </a:prstGeom>
        </p:spPr>
        <p:txBody>
          <a:bodyPr vert="horz" wrap="square" lIns="0" tIns="0" rIns="0" bIns="0" rtlCol="0">
            <a:spAutoFit/>
          </a:bodyPr>
          <a:lstStyle/>
          <a:p>
            <a:pPr marL="640715" marR="6350" indent="-628650">
              <a:lnSpc>
                <a:spcPct val="116000"/>
              </a:lnSpc>
            </a:pPr>
            <a:r>
              <a:rPr sz="1950" spc="-215" dirty="0">
                <a:solidFill>
                  <a:srgbClr val="55719E"/>
                </a:solidFill>
                <a:latin typeface="Microsoft JhengHei UI" panose="020B0604030504040204" charset="-120"/>
                <a:cs typeface="Microsoft JhengHei UI" panose="020B0604030504040204" charset="-120"/>
              </a:rPr>
              <a:t>完全被⼀一个组织 </a:t>
            </a:r>
            <a:r>
              <a:rPr sz="1950" spc="15" dirty="0">
                <a:solidFill>
                  <a:srgbClr val="55719E"/>
                </a:solidFill>
                <a:latin typeface="Microsoft JhengHei UI" panose="020B0604030504040204" charset="-120"/>
                <a:cs typeface="Microsoft JhengHei UI" panose="020B0604030504040204" charset="-120"/>
              </a:rPr>
              <a:t>控制</a:t>
            </a:r>
            <a:endParaRPr sz="1950">
              <a:latin typeface="Microsoft JhengHei UI" panose="020B0604030504040204" charset="-120"/>
              <a:cs typeface="Microsoft JhengHei UI" panose="020B0604030504040204" charset="-120"/>
            </a:endParaRPr>
          </a:p>
        </p:txBody>
      </p:sp>
      <p:sp>
        <p:nvSpPr>
          <p:cNvPr id="20" name="object 20"/>
          <p:cNvSpPr/>
          <p:nvPr/>
        </p:nvSpPr>
        <p:spPr>
          <a:xfrm>
            <a:off x="5492011" y="5670980"/>
            <a:ext cx="0" cy="466477"/>
          </a:xfrm>
          <a:custGeom>
            <a:avLst/>
            <a:gdLst/>
            <a:ahLst/>
            <a:cxnLst/>
            <a:rect l="l" t="t" r="r" b="b"/>
            <a:pathLst>
              <a:path h="466477">
                <a:moveTo>
                  <a:pt x="0" y="0"/>
                </a:moveTo>
                <a:lnTo>
                  <a:pt x="0" y="466477"/>
                </a:lnTo>
              </a:path>
            </a:pathLst>
          </a:custGeom>
          <a:ln w="31412">
            <a:solidFill>
              <a:srgbClr val="44586B"/>
            </a:solidFill>
          </a:ln>
        </p:spPr>
        <p:txBody>
          <a:bodyPr wrap="square" lIns="0" tIns="0" rIns="0" bIns="0" rtlCol="0">
            <a:spAutoFit/>
          </a:bodyPr>
          <a:lstStyle/>
          <a:p>
            <a:endParaRPr/>
          </a:p>
        </p:txBody>
      </p:sp>
      <p:sp>
        <p:nvSpPr>
          <p:cNvPr id="21" name="object 21"/>
          <p:cNvSpPr/>
          <p:nvPr/>
        </p:nvSpPr>
        <p:spPr>
          <a:xfrm>
            <a:off x="5422903" y="6121751"/>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a:endParaRPr/>
          </a:p>
        </p:txBody>
      </p:sp>
      <p:sp>
        <p:nvSpPr>
          <p:cNvPr id="22" name="object 22"/>
          <p:cNvSpPr/>
          <p:nvPr/>
        </p:nvSpPr>
        <p:spPr>
          <a:xfrm>
            <a:off x="10052050" y="5670980"/>
            <a:ext cx="0" cy="466477"/>
          </a:xfrm>
          <a:custGeom>
            <a:avLst/>
            <a:gdLst/>
            <a:ahLst/>
            <a:cxnLst/>
            <a:rect l="l" t="t" r="r" b="b"/>
            <a:pathLst>
              <a:path h="466477">
                <a:moveTo>
                  <a:pt x="0" y="0"/>
                </a:moveTo>
                <a:lnTo>
                  <a:pt x="0" y="466477"/>
                </a:lnTo>
              </a:path>
            </a:pathLst>
          </a:custGeom>
          <a:ln w="31412">
            <a:solidFill>
              <a:srgbClr val="44586B"/>
            </a:solidFill>
          </a:ln>
        </p:spPr>
        <p:txBody>
          <a:bodyPr wrap="square" lIns="0" tIns="0" rIns="0" bIns="0" rtlCol="0">
            <a:spAutoFit/>
          </a:bodyPr>
          <a:lstStyle/>
          <a:p>
            <a:endParaRPr/>
          </a:p>
        </p:txBody>
      </p:sp>
      <p:sp>
        <p:nvSpPr>
          <p:cNvPr id="23" name="object 23"/>
          <p:cNvSpPr/>
          <p:nvPr/>
        </p:nvSpPr>
        <p:spPr>
          <a:xfrm>
            <a:off x="9982941" y="6121751"/>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a:endParaRPr/>
          </a:p>
        </p:txBody>
      </p:sp>
      <p:sp>
        <p:nvSpPr>
          <p:cNvPr id="24" name="object 24"/>
          <p:cNvSpPr/>
          <p:nvPr/>
        </p:nvSpPr>
        <p:spPr>
          <a:xfrm>
            <a:off x="14612089" y="5670980"/>
            <a:ext cx="0" cy="466477"/>
          </a:xfrm>
          <a:custGeom>
            <a:avLst/>
            <a:gdLst/>
            <a:ahLst/>
            <a:cxnLst/>
            <a:rect l="l" t="t" r="r" b="b"/>
            <a:pathLst>
              <a:path h="466477">
                <a:moveTo>
                  <a:pt x="0" y="0"/>
                </a:moveTo>
                <a:lnTo>
                  <a:pt x="0" y="466477"/>
                </a:lnTo>
              </a:path>
            </a:pathLst>
          </a:custGeom>
          <a:ln w="31412">
            <a:solidFill>
              <a:srgbClr val="44586B"/>
            </a:solidFill>
          </a:ln>
        </p:spPr>
        <p:txBody>
          <a:bodyPr wrap="square" lIns="0" tIns="0" rIns="0" bIns="0" rtlCol="0">
            <a:spAutoFit/>
          </a:bodyPr>
          <a:lstStyle/>
          <a:p>
            <a:endParaRPr/>
          </a:p>
        </p:txBody>
      </p:sp>
      <p:sp>
        <p:nvSpPr>
          <p:cNvPr id="25" name="object 25"/>
          <p:cNvSpPr/>
          <p:nvPr/>
        </p:nvSpPr>
        <p:spPr>
          <a:xfrm>
            <a:off x="14542980" y="6121751"/>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785"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262382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a:t>
            </a:r>
            <a:endParaRPr sz="1950">
              <a:latin typeface="Arial" panose="020B0604020202020204"/>
              <a:cs typeface="Arial" panose="020B0604020202020204"/>
            </a:endParaRPr>
          </a:p>
        </p:txBody>
      </p:sp>
      <p:sp>
        <p:nvSpPr>
          <p:cNvPr id="4" name="object 4"/>
          <p:cNvSpPr txBox="1"/>
          <p:nvPr/>
        </p:nvSpPr>
        <p:spPr>
          <a:xfrm>
            <a:off x="9369213" y="2706356"/>
            <a:ext cx="1365885"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再讲特性</a:t>
            </a:r>
            <a:endParaRPr sz="2600">
              <a:latin typeface="Microsoft JhengHei UI" panose="020B0604030504040204" charset="-120"/>
              <a:cs typeface="Microsoft JhengHei UI" panose="020B0604030504040204" charset="-120"/>
            </a:endParaRPr>
          </a:p>
        </p:txBody>
      </p:sp>
      <p:sp>
        <p:nvSpPr>
          <p:cNvPr id="5" name="object 5"/>
          <p:cNvSpPr/>
          <p:nvPr/>
        </p:nvSpPr>
        <p:spPr>
          <a:xfrm>
            <a:off x="4018667" y="4803667"/>
            <a:ext cx="3078423" cy="891574"/>
          </a:xfrm>
          <a:custGeom>
            <a:avLst/>
            <a:gdLst/>
            <a:ahLst/>
            <a:cxnLst/>
            <a:rect l="l" t="t" r="r" b="b"/>
            <a:pathLst>
              <a:path w="3078423" h="891574">
                <a:moveTo>
                  <a:pt x="174990" y="0"/>
                </a:moveTo>
                <a:lnTo>
                  <a:pt x="124776" y="611"/>
                </a:lnTo>
                <a:lnTo>
                  <a:pt x="80429" y="6428"/>
                </a:lnTo>
                <a:lnTo>
                  <a:pt x="37114" y="29853"/>
                </a:lnTo>
                <a:lnTo>
                  <a:pt x="13519" y="61060"/>
                </a:lnTo>
                <a:lnTo>
                  <a:pt x="1964" y="104271"/>
                </a:lnTo>
                <a:lnTo>
                  <a:pt x="0" y="738744"/>
                </a:lnTo>
                <a:lnTo>
                  <a:pt x="171" y="753497"/>
                </a:lnTo>
                <a:lnTo>
                  <a:pt x="4106" y="800745"/>
                </a:lnTo>
                <a:lnTo>
                  <a:pt x="21694" y="844373"/>
                </a:lnTo>
                <a:lnTo>
                  <a:pt x="49558" y="871360"/>
                </a:lnTo>
                <a:lnTo>
                  <a:pt x="93582" y="888126"/>
                </a:lnTo>
                <a:lnTo>
                  <a:pt x="142002" y="891462"/>
                </a:lnTo>
                <a:lnTo>
                  <a:pt x="157519" y="891574"/>
                </a:lnTo>
                <a:lnTo>
                  <a:pt x="2925616" y="891550"/>
                </a:lnTo>
                <a:lnTo>
                  <a:pt x="2965746" y="890254"/>
                </a:lnTo>
                <a:lnTo>
                  <a:pt x="3008396" y="882170"/>
                </a:lnTo>
                <a:lnTo>
                  <a:pt x="3041308" y="861738"/>
                </a:lnTo>
                <a:lnTo>
                  <a:pt x="3064902" y="830529"/>
                </a:lnTo>
                <a:lnTo>
                  <a:pt x="3076458" y="787319"/>
                </a:lnTo>
                <a:lnTo>
                  <a:pt x="3078413" y="738744"/>
                </a:lnTo>
                <a:lnTo>
                  <a:pt x="3078423" y="152847"/>
                </a:lnTo>
                <a:lnTo>
                  <a:pt x="3078251" y="138093"/>
                </a:lnTo>
                <a:lnTo>
                  <a:pt x="3074315" y="90845"/>
                </a:lnTo>
                <a:lnTo>
                  <a:pt x="3056728" y="47217"/>
                </a:lnTo>
                <a:lnTo>
                  <a:pt x="3028864" y="20231"/>
                </a:lnTo>
                <a:lnTo>
                  <a:pt x="2984840" y="3464"/>
                </a:lnTo>
                <a:lnTo>
                  <a:pt x="2936420" y="128"/>
                </a:lnTo>
                <a:lnTo>
                  <a:pt x="174990" y="0"/>
                </a:lnTo>
                <a:close/>
              </a:path>
            </a:pathLst>
          </a:custGeom>
          <a:solidFill>
            <a:srgbClr val="55719E"/>
          </a:solidFill>
        </p:spPr>
        <p:txBody>
          <a:bodyPr wrap="square" lIns="0" tIns="0" rIns="0" bIns="0" rtlCol="0">
            <a:spAutoFit/>
          </a:bodyPr>
          <a:lstStyle/>
          <a:p>
            <a:endParaRPr/>
          </a:p>
        </p:txBody>
      </p:sp>
      <p:sp>
        <p:nvSpPr>
          <p:cNvPr id="6" name="object 6"/>
          <p:cNvSpPr txBox="1"/>
          <p:nvPr/>
        </p:nvSpPr>
        <p:spPr>
          <a:xfrm>
            <a:off x="4877203" y="5041364"/>
            <a:ext cx="1365885" cy="400050"/>
          </a:xfrm>
          <a:prstGeom prst="rect">
            <a:avLst/>
          </a:prstGeom>
        </p:spPr>
        <p:txBody>
          <a:bodyPr vert="horz" wrap="square" lIns="0" tIns="0" rIns="0" bIns="0" rtlCol="0">
            <a:spAutoFit/>
          </a:bodyPr>
          <a:lstStyle/>
          <a:p>
            <a:pPr marL="12700">
              <a:lnSpc>
                <a:spcPct val="100000"/>
              </a:lnSpc>
            </a:pPr>
            <a:r>
              <a:rPr sz="2600" spc="-495" dirty="0">
                <a:solidFill>
                  <a:srgbClr val="FFFFFF"/>
                </a:solidFill>
                <a:latin typeface="Microsoft JhengHei UI" panose="020B0604030504040204" charset="-120"/>
                <a:cs typeface="Microsoft JhengHei UI" panose="020B0604030504040204" charset="-120"/>
              </a:rPr>
              <a:t>去中⼼化</a:t>
            </a:r>
            <a:endParaRPr sz="2600">
              <a:latin typeface="Microsoft JhengHei UI" panose="020B0604030504040204" charset="-120"/>
              <a:cs typeface="Microsoft JhengHei UI" panose="020B0604030504040204" charset="-120"/>
            </a:endParaRPr>
          </a:p>
        </p:txBody>
      </p:sp>
      <p:sp>
        <p:nvSpPr>
          <p:cNvPr id="7" name="object 7"/>
          <p:cNvSpPr/>
          <p:nvPr/>
        </p:nvSpPr>
        <p:spPr>
          <a:xfrm>
            <a:off x="8512837" y="4803667"/>
            <a:ext cx="3078423" cy="891574"/>
          </a:xfrm>
          <a:custGeom>
            <a:avLst/>
            <a:gdLst/>
            <a:ahLst/>
            <a:cxnLst/>
            <a:rect l="l" t="t" r="r" b="b"/>
            <a:pathLst>
              <a:path w="3078423" h="891574">
                <a:moveTo>
                  <a:pt x="174991" y="0"/>
                </a:moveTo>
                <a:lnTo>
                  <a:pt x="124777" y="611"/>
                </a:lnTo>
                <a:lnTo>
                  <a:pt x="80430" y="6428"/>
                </a:lnTo>
                <a:lnTo>
                  <a:pt x="37114" y="29853"/>
                </a:lnTo>
                <a:lnTo>
                  <a:pt x="13520" y="61060"/>
                </a:lnTo>
                <a:lnTo>
                  <a:pt x="1964" y="104271"/>
                </a:lnTo>
                <a:lnTo>
                  <a:pt x="0" y="738744"/>
                </a:lnTo>
                <a:lnTo>
                  <a:pt x="171" y="753497"/>
                </a:lnTo>
                <a:lnTo>
                  <a:pt x="4107" y="800746"/>
                </a:lnTo>
                <a:lnTo>
                  <a:pt x="21695" y="844373"/>
                </a:lnTo>
                <a:lnTo>
                  <a:pt x="49559" y="871360"/>
                </a:lnTo>
                <a:lnTo>
                  <a:pt x="93583" y="888126"/>
                </a:lnTo>
                <a:lnTo>
                  <a:pt x="142003" y="891462"/>
                </a:lnTo>
                <a:lnTo>
                  <a:pt x="157520" y="891574"/>
                </a:lnTo>
                <a:lnTo>
                  <a:pt x="2925616" y="891550"/>
                </a:lnTo>
                <a:lnTo>
                  <a:pt x="2965745" y="890254"/>
                </a:lnTo>
                <a:lnTo>
                  <a:pt x="3008399" y="882171"/>
                </a:lnTo>
                <a:lnTo>
                  <a:pt x="3041307" y="861738"/>
                </a:lnTo>
                <a:lnTo>
                  <a:pt x="3064902" y="830530"/>
                </a:lnTo>
                <a:lnTo>
                  <a:pt x="3076459" y="787319"/>
                </a:lnTo>
                <a:lnTo>
                  <a:pt x="3078413" y="738744"/>
                </a:lnTo>
                <a:lnTo>
                  <a:pt x="3078423" y="152845"/>
                </a:lnTo>
                <a:lnTo>
                  <a:pt x="3078251" y="138092"/>
                </a:lnTo>
                <a:lnTo>
                  <a:pt x="3074316" y="90844"/>
                </a:lnTo>
                <a:lnTo>
                  <a:pt x="3056727" y="47216"/>
                </a:lnTo>
                <a:lnTo>
                  <a:pt x="3028863" y="20230"/>
                </a:lnTo>
                <a:lnTo>
                  <a:pt x="2984839" y="3464"/>
                </a:lnTo>
                <a:lnTo>
                  <a:pt x="2936417" y="128"/>
                </a:lnTo>
                <a:lnTo>
                  <a:pt x="174991" y="0"/>
                </a:lnTo>
                <a:close/>
              </a:path>
            </a:pathLst>
          </a:custGeom>
          <a:solidFill>
            <a:srgbClr val="55719E"/>
          </a:solidFill>
        </p:spPr>
        <p:txBody>
          <a:bodyPr wrap="square" lIns="0" tIns="0" rIns="0" bIns="0" rtlCol="0">
            <a:spAutoFit/>
          </a:bodyPr>
          <a:lstStyle/>
          <a:p>
            <a:endParaRPr/>
          </a:p>
        </p:txBody>
      </p:sp>
      <p:sp>
        <p:nvSpPr>
          <p:cNvPr id="8" name="object 8"/>
          <p:cNvSpPr txBox="1"/>
          <p:nvPr/>
        </p:nvSpPr>
        <p:spPr>
          <a:xfrm>
            <a:off x="9369213" y="5041364"/>
            <a:ext cx="136588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集体维护</a:t>
            </a:r>
            <a:endParaRPr sz="2600">
              <a:latin typeface="Microsoft JhengHei UI" panose="020B0604030504040204" charset="-120"/>
              <a:cs typeface="Microsoft JhengHei UI" panose="020B0604030504040204" charset="-120"/>
            </a:endParaRPr>
          </a:p>
        </p:txBody>
      </p:sp>
      <p:sp>
        <p:nvSpPr>
          <p:cNvPr id="9" name="object 9"/>
          <p:cNvSpPr/>
          <p:nvPr/>
        </p:nvSpPr>
        <p:spPr>
          <a:xfrm>
            <a:off x="13007006" y="4803667"/>
            <a:ext cx="3078422" cy="891574"/>
          </a:xfrm>
          <a:custGeom>
            <a:avLst/>
            <a:gdLst/>
            <a:ahLst/>
            <a:cxnLst/>
            <a:rect l="l" t="t" r="r" b="b"/>
            <a:pathLst>
              <a:path w="3078422" h="891574">
                <a:moveTo>
                  <a:pt x="174990" y="0"/>
                </a:moveTo>
                <a:lnTo>
                  <a:pt x="124783" y="611"/>
                </a:lnTo>
                <a:lnTo>
                  <a:pt x="80436" y="6428"/>
                </a:lnTo>
                <a:lnTo>
                  <a:pt x="37118" y="29852"/>
                </a:lnTo>
                <a:lnTo>
                  <a:pt x="13526" y="61061"/>
                </a:lnTo>
                <a:lnTo>
                  <a:pt x="1966" y="104271"/>
                </a:lnTo>
                <a:lnTo>
                  <a:pt x="0" y="738738"/>
                </a:lnTo>
                <a:lnTo>
                  <a:pt x="171" y="753493"/>
                </a:lnTo>
                <a:lnTo>
                  <a:pt x="4109" y="800742"/>
                </a:lnTo>
                <a:lnTo>
                  <a:pt x="21696" y="844369"/>
                </a:lnTo>
                <a:lnTo>
                  <a:pt x="49558" y="871359"/>
                </a:lnTo>
                <a:lnTo>
                  <a:pt x="93585" y="888125"/>
                </a:lnTo>
                <a:lnTo>
                  <a:pt x="142003" y="891462"/>
                </a:lnTo>
                <a:lnTo>
                  <a:pt x="157519" y="891574"/>
                </a:lnTo>
                <a:lnTo>
                  <a:pt x="2925619" y="891550"/>
                </a:lnTo>
                <a:lnTo>
                  <a:pt x="2965748" y="890254"/>
                </a:lnTo>
                <a:lnTo>
                  <a:pt x="3008398" y="882171"/>
                </a:lnTo>
                <a:lnTo>
                  <a:pt x="3041314" y="861738"/>
                </a:lnTo>
                <a:lnTo>
                  <a:pt x="3064905" y="830530"/>
                </a:lnTo>
                <a:lnTo>
                  <a:pt x="3076458" y="787319"/>
                </a:lnTo>
                <a:lnTo>
                  <a:pt x="3078412" y="738738"/>
                </a:lnTo>
                <a:lnTo>
                  <a:pt x="3078422" y="152846"/>
                </a:lnTo>
                <a:lnTo>
                  <a:pt x="3078250" y="138092"/>
                </a:lnTo>
                <a:lnTo>
                  <a:pt x="3074315" y="90844"/>
                </a:lnTo>
                <a:lnTo>
                  <a:pt x="3056732" y="47216"/>
                </a:lnTo>
                <a:lnTo>
                  <a:pt x="3028869" y="20230"/>
                </a:lnTo>
                <a:lnTo>
                  <a:pt x="2984840" y="3464"/>
                </a:lnTo>
                <a:lnTo>
                  <a:pt x="2936421" y="128"/>
                </a:lnTo>
                <a:lnTo>
                  <a:pt x="174990" y="0"/>
                </a:lnTo>
                <a:close/>
              </a:path>
            </a:pathLst>
          </a:custGeom>
          <a:solidFill>
            <a:srgbClr val="55719E"/>
          </a:solidFill>
        </p:spPr>
        <p:txBody>
          <a:bodyPr wrap="square" lIns="0" tIns="0" rIns="0" bIns="0" rtlCol="0">
            <a:spAutoFit/>
          </a:bodyPr>
          <a:lstStyle/>
          <a:p>
            <a:endParaRPr/>
          </a:p>
        </p:txBody>
      </p:sp>
      <p:sp>
        <p:nvSpPr>
          <p:cNvPr id="10" name="object 10"/>
          <p:cNvSpPr txBox="1"/>
          <p:nvPr/>
        </p:nvSpPr>
        <p:spPr>
          <a:xfrm>
            <a:off x="13861223" y="5041364"/>
            <a:ext cx="1365885" cy="400050"/>
          </a:xfrm>
          <a:prstGeom prst="rect">
            <a:avLst/>
          </a:prstGeom>
        </p:spPr>
        <p:txBody>
          <a:bodyPr vert="horz" wrap="square" lIns="0" tIns="0" rIns="0" bIns="0" rtlCol="0">
            <a:spAutoFit/>
          </a:bodyPr>
          <a:lstStyle/>
          <a:p>
            <a:pPr marL="12700">
              <a:lnSpc>
                <a:spcPct val="100000"/>
              </a:lnSpc>
            </a:pPr>
            <a:r>
              <a:rPr sz="2600" spc="-495" dirty="0">
                <a:solidFill>
                  <a:srgbClr val="FFFFFF"/>
                </a:solidFill>
                <a:latin typeface="Microsoft JhengHei UI" panose="020B0604030504040204" charset="-120"/>
                <a:cs typeface="Microsoft JhengHei UI" panose="020B0604030504040204" charset="-120"/>
              </a:rPr>
              <a:t>不可篡改</a:t>
            </a:r>
            <a:endParaRPr sz="2600">
              <a:latin typeface="Microsoft JhengHei UI" panose="020B0604030504040204" charset="-120"/>
              <a:cs typeface="Microsoft JhengHei UI" panose="020B0604030504040204" charset="-120"/>
            </a:endParaRPr>
          </a:p>
        </p:txBody>
      </p:sp>
      <p:sp>
        <p:nvSpPr>
          <p:cNvPr id="11" name="object 11"/>
          <p:cNvSpPr/>
          <p:nvPr/>
        </p:nvSpPr>
        <p:spPr>
          <a:xfrm>
            <a:off x="6331620" y="6620771"/>
            <a:ext cx="3078423" cy="891575"/>
          </a:xfrm>
          <a:custGeom>
            <a:avLst/>
            <a:gdLst/>
            <a:ahLst/>
            <a:cxnLst/>
            <a:rect l="l" t="t" r="r" b="b"/>
            <a:pathLst>
              <a:path w="3078423" h="891575">
                <a:moveTo>
                  <a:pt x="174991" y="0"/>
                </a:moveTo>
                <a:lnTo>
                  <a:pt x="124776" y="611"/>
                </a:lnTo>
                <a:lnTo>
                  <a:pt x="80429" y="6428"/>
                </a:lnTo>
                <a:lnTo>
                  <a:pt x="37114" y="29853"/>
                </a:lnTo>
                <a:lnTo>
                  <a:pt x="13520" y="61061"/>
                </a:lnTo>
                <a:lnTo>
                  <a:pt x="1964" y="104271"/>
                </a:lnTo>
                <a:lnTo>
                  <a:pt x="0" y="738744"/>
                </a:lnTo>
                <a:lnTo>
                  <a:pt x="171" y="753498"/>
                </a:lnTo>
                <a:lnTo>
                  <a:pt x="4107" y="800746"/>
                </a:lnTo>
                <a:lnTo>
                  <a:pt x="21695" y="844373"/>
                </a:lnTo>
                <a:lnTo>
                  <a:pt x="49559" y="871360"/>
                </a:lnTo>
                <a:lnTo>
                  <a:pt x="93583" y="888127"/>
                </a:lnTo>
                <a:lnTo>
                  <a:pt x="142003" y="891463"/>
                </a:lnTo>
                <a:lnTo>
                  <a:pt x="157520" y="891575"/>
                </a:lnTo>
                <a:lnTo>
                  <a:pt x="2925617" y="891551"/>
                </a:lnTo>
                <a:lnTo>
                  <a:pt x="2965746" y="890255"/>
                </a:lnTo>
                <a:lnTo>
                  <a:pt x="3008397" y="882170"/>
                </a:lnTo>
                <a:lnTo>
                  <a:pt x="3041309" y="861737"/>
                </a:lnTo>
                <a:lnTo>
                  <a:pt x="3064903" y="830529"/>
                </a:lnTo>
                <a:lnTo>
                  <a:pt x="3076458" y="787319"/>
                </a:lnTo>
                <a:lnTo>
                  <a:pt x="3078413" y="738744"/>
                </a:lnTo>
                <a:lnTo>
                  <a:pt x="3078423" y="152846"/>
                </a:lnTo>
                <a:lnTo>
                  <a:pt x="3078251" y="138093"/>
                </a:lnTo>
                <a:lnTo>
                  <a:pt x="3074316" y="90844"/>
                </a:lnTo>
                <a:lnTo>
                  <a:pt x="3056729" y="47217"/>
                </a:lnTo>
                <a:lnTo>
                  <a:pt x="3028865" y="20231"/>
                </a:lnTo>
                <a:lnTo>
                  <a:pt x="2984840" y="3464"/>
                </a:lnTo>
                <a:lnTo>
                  <a:pt x="2936420" y="128"/>
                </a:lnTo>
                <a:lnTo>
                  <a:pt x="174991" y="0"/>
                </a:lnTo>
                <a:close/>
              </a:path>
            </a:pathLst>
          </a:custGeom>
          <a:solidFill>
            <a:srgbClr val="55719E"/>
          </a:solidFill>
        </p:spPr>
        <p:txBody>
          <a:bodyPr wrap="square" lIns="0" tIns="0" rIns="0" bIns="0" rtlCol="0">
            <a:spAutoFit/>
          </a:bodyPr>
          <a:lstStyle/>
          <a:p>
            <a:endParaRPr/>
          </a:p>
        </p:txBody>
      </p:sp>
      <p:sp>
        <p:nvSpPr>
          <p:cNvPr id="12" name="object 12"/>
          <p:cNvSpPr txBox="1"/>
          <p:nvPr/>
        </p:nvSpPr>
        <p:spPr>
          <a:xfrm>
            <a:off x="7191268" y="6852827"/>
            <a:ext cx="136588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数据透明</a:t>
            </a:r>
            <a:endParaRPr sz="2600">
              <a:latin typeface="Microsoft JhengHei UI" panose="020B0604030504040204" charset="-120"/>
              <a:cs typeface="Microsoft JhengHei UI" panose="020B0604030504040204" charset="-120"/>
            </a:endParaRPr>
          </a:p>
        </p:txBody>
      </p:sp>
      <p:sp>
        <p:nvSpPr>
          <p:cNvPr id="13" name="object 13"/>
          <p:cNvSpPr/>
          <p:nvPr/>
        </p:nvSpPr>
        <p:spPr>
          <a:xfrm>
            <a:off x="10825795" y="6620771"/>
            <a:ext cx="3078422" cy="891575"/>
          </a:xfrm>
          <a:custGeom>
            <a:avLst/>
            <a:gdLst/>
            <a:ahLst/>
            <a:cxnLst/>
            <a:rect l="l" t="t" r="r" b="b"/>
            <a:pathLst>
              <a:path w="3078422" h="891575">
                <a:moveTo>
                  <a:pt x="174990" y="0"/>
                </a:moveTo>
                <a:lnTo>
                  <a:pt x="124773" y="611"/>
                </a:lnTo>
                <a:lnTo>
                  <a:pt x="80426" y="6427"/>
                </a:lnTo>
                <a:lnTo>
                  <a:pt x="37112" y="29852"/>
                </a:lnTo>
                <a:lnTo>
                  <a:pt x="13516" y="61061"/>
                </a:lnTo>
                <a:lnTo>
                  <a:pt x="1964" y="104271"/>
                </a:lnTo>
                <a:lnTo>
                  <a:pt x="0" y="738745"/>
                </a:lnTo>
                <a:lnTo>
                  <a:pt x="171" y="753498"/>
                </a:lnTo>
                <a:lnTo>
                  <a:pt x="4106" y="800746"/>
                </a:lnTo>
                <a:lnTo>
                  <a:pt x="21691" y="844374"/>
                </a:lnTo>
                <a:lnTo>
                  <a:pt x="49557" y="871361"/>
                </a:lnTo>
                <a:lnTo>
                  <a:pt x="93581" y="888127"/>
                </a:lnTo>
                <a:lnTo>
                  <a:pt x="142000" y="891463"/>
                </a:lnTo>
                <a:lnTo>
                  <a:pt x="157518" y="891575"/>
                </a:lnTo>
                <a:lnTo>
                  <a:pt x="2925617" y="891551"/>
                </a:lnTo>
                <a:lnTo>
                  <a:pt x="2965746" y="890255"/>
                </a:lnTo>
                <a:lnTo>
                  <a:pt x="3008395" y="882168"/>
                </a:lnTo>
                <a:lnTo>
                  <a:pt x="3041307" y="861735"/>
                </a:lnTo>
                <a:lnTo>
                  <a:pt x="3064902" y="830529"/>
                </a:lnTo>
                <a:lnTo>
                  <a:pt x="3076458" y="787319"/>
                </a:lnTo>
                <a:lnTo>
                  <a:pt x="3078412" y="738745"/>
                </a:lnTo>
                <a:lnTo>
                  <a:pt x="3078422" y="152846"/>
                </a:lnTo>
                <a:lnTo>
                  <a:pt x="3078250" y="138092"/>
                </a:lnTo>
                <a:lnTo>
                  <a:pt x="3074315" y="90844"/>
                </a:lnTo>
                <a:lnTo>
                  <a:pt x="3056726" y="47217"/>
                </a:lnTo>
                <a:lnTo>
                  <a:pt x="3028862" y="20231"/>
                </a:lnTo>
                <a:lnTo>
                  <a:pt x="2984840" y="3465"/>
                </a:lnTo>
                <a:lnTo>
                  <a:pt x="2936419" y="128"/>
                </a:lnTo>
                <a:lnTo>
                  <a:pt x="174990" y="0"/>
                </a:lnTo>
                <a:close/>
              </a:path>
            </a:pathLst>
          </a:custGeom>
          <a:solidFill>
            <a:srgbClr val="55719E"/>
          </a:solidFill>
        </p:spPr>
        <p:txBody>
          <a:bodyPr wrap="square" lIns="0" tIns="0" rIns="0" bIns="0" rtlCol="0">
            <a:spAutoFit/>
          </a:bodyPr>
          <a:lstStyle/>
          <a:p>
            <a:endParaRPr/>
          </a:p>
        </p:txBody>
      </p:sp>
      <p:sp>
        <p:nvSpPr>
          <p:cNvPr id="14" name="object 14"/>
          <p:cNvSpPr txBox="1"/>
          <p:nvPr/>
        </p:nvSpPr>
        <p:spPr>
          <a:xfrm>
            <a:off x="11683279" y="6852827"/>
            <a:ext cx="1365885" cy="400050"/>
          </a:xfrm>
          <a:prstGeom prst="rect">
            <a:avLst/>
          </a:prstGeom>
        </p:spPr>
        <p:txBody>
          <a:bodyPr vert="horz" wrap="square" lIns="0" tIns="0" rIns="0" bIns="0" rtlCol="0">
            <a:spAutoFit/>
          </a:bodyPr>
          <a:lstStyle/>
          <a:p>
            <a:pPr marL="12700">
              <a:lnSpc>
                <a:spcPct val="100000"/>
              </a:lnSpc>
            </a:pPr>
            <a:r>
              <a:rPr sz="2600" spc="-860" dirty="0">
                <a:solidFill>
                  <a:srgbClr val="FFFFFF"/>
                </a:solidFill>
                <a:latin typeface="Microsoft JhengHei UI" panose="020B0604030504040204" charset="-120"/>
                <a:cs typeface="Microsoft JhengHei UI" panose="020B0604030504040204" charset="-120"/>
              </a:rPr>
              <a:t>⽤户匿名</a:t>
            </a:r>
            <a:endParaRPr sz="2600">
              <a:latin typeface="Microsoft JhengHei UI" panose="020B0604030504040204" charset="-120"/>
              <a:cs typeface="Microsoft JhengHei UI" panose="020B0604030504040204" charset="-120"/>
            </a:endParaRPr>
          </a:p>
        </p:txBody>
      </p:sp>
      <p:sp>
        <p:nvSpPr>
          <p:cNvPr id="15" name="object 15"/>
          <p:cNvSpPr/>
          <p:nvPr/>
        </p:nvSpPr>
        <p:spPr>
          <a:xfrm>
            <a:off x="8578705" y="8437876"/>
            <a:ext cx="3078427" cy="891574"/>
          </a:xfrm>
          <a:custGeom>
            <a:avLst/>
            <a:gdLst/>
            <a:ahLst/>
            <a:cxnLst/>
            <a:rect l="l" t="t" r="r" b="b"/>
            <a:pathLst>
              <a:path w="3078427" h="891574">
                <a:moveTo>
                  <a:pt x="174991" y="0"/>
                </a:moveTo>
                <a:lnTo>
                  <a:pt x="124776" y="611"/>
                </a:lnTo>
                <a:lnTo>
                  <a:pt x="80429" y="6427"/>
                </a:lnTo>
                <a:lnTo>
                  <a:pt x="37114" y="29853"/>
                </a:lnTo>
                <a:lnTo>
                  <a:pt x="13520" y="61061"/>
                </a:lnTo>
                <a:lnTo>
                  <a:pt x="1964" y="104271"/>
                </a:lnTo>
                <a:lnTo>
                  <a:pt x="0" y="738744"/>
                </a:lnTo>
                <a:lnTo>
                  <a:pt x="171" y="753498"/>
                </a:lnTo>
                <a:lnTo>
                  <a:pt x="4107" y="800746"/>
                </a:lnTo>
                <a:lnTo>
                  <a:pt x="21695" y="844373"/>
                </a:lnTo>
                <a:lnTo>
                  <a:pt x="49559" y="871360"/>
                </a:lnTo>
                <a:lnTo>
                  <a:pt x="93583" y="888126"/>
                </a:lnTo>
                <a:lnTo>
                  <a:pt x="142003" y="891462"/>
                </a:lnTo>
                <a:lnTo>
                  <a:pt x="157520" y="891574"/>
                </a:lnTo>
                <a:lnTo>
                  <a:pt x="2925615" y="891550"/>
                </a:lnTo>
                <a:lnTo>
                  <a:pt x="2965743" y="890254"/>
                </a:lnTo>
                <a:lnTo>
                  <a:pt x="3008394" y="882170"/>
                </a:lnTo>
                <a:lnTo>
                  <a:pt x="3041309" y="861737"/>
                </a:lnTo>
                <a:lnTo>
                  <a:pt x="3064900" y="830529"/>
                </a:lnTo>
                <a:lnTo>
                  <a:pt x="3076460" y="787319"/>
                </a:lnTo>
                <a:lnTo>
                  <a:pt x="3078417" y="738744"/>
                </a:lnTo>
                <a:lnTo>
                  <a:pt x="3078427" y="152852"/>
                </a:lnTo>
                <a:lnTo>
                  <a:pt x="3078256" y="138097"/>
                </a:lnTo>
                <a:lnTo>
                  <a:pt x="3074317" y="90848"/>
                </a:lnTo>
                <a:lnTo>
                  <a:pt x="3056730" y="47220"/>
                </a:lnTo>
                <a:lnTo>
                  <a:pt x="3028868" y="20232"/>
                </a:lnTo>
                <a:lnTo>
                  <a:pt x="2984841" y="3464"/>
                </a:lnTo>
                <a:lnTo>
                  <a:pt x="2936423" y="128"/>
                </a:lnTo>
                <a:lnTo>
                  <a:pt x="174991" y="0"/>
                </a:lnTo>
                <a:close/>
              </a:path>
            </a:pathLst>
          </a:custGeom>
          <a:solidFill>
            <a:srgbClr val="55719E"/>
          </a:solidFill>
        </p:spPr>
        <p:txBody>
          <a:bodyPr wrap="square" lIns="0" tIns="0" rIns="0" bIns="0" rtlCol="0">
            <a:spAutoFit/>
          </a:bodyPr>
          <a:lstStyle/>
          <a:p>
            <a:endParaRPr/>
          </a:p>
        </p:txBody>
      </p:sp>
      <p:sp>
        <p:nvSpPr>
          <p:cNvPr id="16" name="object 16"/>
          <p:cNvSpPr txBox="1"/>
          <p:nvPr/>
        </p:nvSpPr>
        <p:spPr>
          <a:xfrm>
            <a:off x="9432039" y="8674761"/>
            <a:ext cx="1365885" cy="400050"/>
          </a:xfrm>
          <a:prstGeom prst="rect">
            <a:avLst/>
          </a:prstGeom>
        </p:spPr>
        <p:txBody>
          <a:bodyPr vert="horz" wrap="square" lIns="0" tIns="0" rIns="0" bIns="0" rtlCol="0">
            <a:spAutoFit/>
          </a:bodyPr>
          <a:lstStyle/>
          <a:p>
            <a:pPr marL="12700">
              <a:lnSpc>
                <a:spcPct val="100000"/>
              </a:lnSpc>
            </a:pPr>
            <a:r>
              <a:rPr sz="2600" spc="-495" dirty="0">
                <a:solidFill>
                  <a:srgbClr val="FFFFFF"/>
                </a:solidFill>
                <a:latin typeface="Microsoft JhengHei UI" panose="020B0604030504040204" charset="-120"/>
                <a:cs typeface="Microsoft JhengHei UI" panose="020B0604030504040204" charset="-120"/>
              </a:rPr>
              <a:t>交易安全</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1227" y="1975725"/>
            <a:ext cx="18721647" cy="8622681"/>
          </a:xfrm>
          <a:custGeom>
            <a:avLst/>
            <a:gdLst/>
            <a:ahLst/>
            <a:cxnLst/>
            <a:rect l="l" t="t" r="r" b="b"/>
            <a:pathLst>
              <a:path w="18721647" h="8622681">
                <a:moveTo>
                  <a:pt x="0" y="0"/>
                </a:moveTo>
                <a:lnTo>
                  <a:pt x="18721647" y="0"/>
                </a:lnTo>
                <a:lnTo>
                  <a:pt x="18721647" y="8622681"/>
                </a:lnTo>
                <a:lnTo>
                  <a:pt x="0" y="8622681"/>
                </a:lnTo>
                <a:lnTo>
                  <a:pt x="0" y="0"/>
                </a:lnTo>
                <a:close/>
              </a:path>
            </a:pathLst>
          </a:custGeom>
          <a:solidFill>
            <a:srgbClr val="E5F3FA"/>
          </a:solidFill>
        </p:spPr>
        <p:txBody>
          <a:bodyPr wrap="square" lIns="0" tIns="0" rIns="0" bIns="0" rtlCol="0">
            <a:spAutoFit/>
          </a:bodyPr>
          <a:lstStyle/>
          <a:p>
            <a:endParaRPr/>
          </a:p>
        </p:txBody>
      </p:sp>
      <p:sp>
        <p:nvSpPr>
          <p:cNvPr id="3" name="object 3"/>
          <p:cNvSpPr/>
          <p:nvPr/>
        </p:nvSpPr>
        <p:spPr>
          <a:xfrm>
            <a:off x="9344821" y="3847606"/>
            <a:ext cx="1536540" cy="1536545"/>
          </a:xfrm>
          <a:custGeom>
            <a:avLst/>
            <a:gdLst/>
            <a:ahLst/>
            <a:cxnLst/>
            <a:rect l="l" t="t" r="r" b="b"/>
            <a:pathLst>
              <a:path w="1536540" h="1536545">
                <a:moveTo>
                  <a:pt x="785448" y="0"/>
                </a:moveTo>
                <a:lnTo>
                  <a:pt x="751097" y="0"/>
                </a:lnTo>
                <a:lnTo>
                  <a:pt x="705205" y="1854"/>
                </a:lnTo>
                <a:lnTo>
                  <a:pt x="643542" y="9370"/>
                </a:lnTo>
                <a:lnTo>
                  <a:pt x="583481" y="21654"/>
                </a:lnTo>
                <a:lnTo>
                  <a:pt x="525219" y="38508"/>
                </a:lnTo>
                <a:lnTo>
                  <a:pt x="468956" y="59735"/>
                </a:lnTo>
                <a:lnTo>
                  <a:pt x="414888" y="85136"/>
                </a:lnTo>
                <a:lnTo>
                  <a:pt x="363213" y="114514"/>
                </a:lnTo>
                <a:lnTo>
                  <a:pt x="314131" y="147671"/>
                </a:lnTo>
                <a:lnTo>
                  <a:pt x="267837" y="184409"/>
                </a:lnTo>
                <a:lnTo>
                  <a:pt x="224531" y="224531"/>
                </a:lnTo>
                <a:lnTo>
                  <a:pt x="184409" y="267837"/>
                </a:lnTo>
                <a:lnTo>
                  <a:pt x="147671" y="314131"/>
                </a:lnTo>
                <a:lnTo>
                  <a:pt x="114514" y="363213"/>
                </a:lnTo>
                <a:lnTo>
                  <a:pt x="85136" y="414888"/>
                </a:lnTo>
                <a:lnTo>
                  <a:pt x="59735" y="468956"/>
                </a:lnTo>
                <a:lnTo>
                  <a:pt x="38508" y="525219"/>
                </a:lnTo>
                <a:lnTo>
                  <a:pt x="21654" y="583481"/>
                </a:lnTo>
                <a:lnTo>
                  <a:pt x="9370" y="643542"/>
                </a:lnTo>
                <a:lnTo>
                  <a:pt x="1854" y="705205"/>
                </a:lnTo>
                <a:lnTo>
                  <a:pt x="0" y="751097"/>
                </a:lnTo>
                <a:lnTo>
                  <a:pt x="0" y="785448"/>
                </a:lnTo>
                <a:lnTo>
                  <a:pt x="1854" y="831340"/>
                </a:lnTo>
                <a:lnTo>
                  <a:pt x="9370" y="893003"/>
                </a:lnTo>
                <a:lnTo>
                  <a:pt x="21654" y="953064"/>
                </a:lnTo>
                <a:lnTo>
                  <a:pt x="38508" y="1011325"/>
                </a:lnTo>
                <a:lnTo>
                  <a:pt x="59735" y="1067589"/>
                </a:lnTo>
                <a:lnTo>
                  <a:pt x="85136" y="1121657"/>
                </a:lnTo>
                <a:lnTo>
                  <a:pt x="114514" y="1173331"/>
                </a:lnTo>
                <a:lnTo>
                  <a:pt x="147671" y="1222414"/>
                </a:lnTo>
                <a:lnTo>
                  <a:pt x="184409" y="1268708"/>
                </a:lnTo>
                <a:lnTo>
                  <a:pt x="224531" y="1312014"/>
                </a:lnTo>
                <a:lnTo>
                  <a:pt x="267837" y="1352135"/>
                </a:lnTo>
                <a:lnTo>
                  <a:pt x="314131" y="1388873"/>
                </a:lnTo>
                <a:lnTo>
                  <a:pt x="363213" y="1422031"/>
                </a:lnTo>
                <a:lnTo>
                  <a:pt x="414888" y="1451409"/>
                </a:lnTo>
                <a:lnTo>
                  <a:pt x="468956" y="1476810"/>
                </a:lnTo>
                <a:lnTo>
                  <a:pt x="525219" y="1498037"/>
                </a:lnTo>
                <a:lnTo>
                  <a:pt x="583481" y="1514891"/>
                </a:lnTo>
                <a:lnTo>
                  <a:pt x="643542" y="1527175"/>
                </a:lnTo>
                <a:lnTo>
                  <a:pt x="705205" y="1534690"/>
                </a:lnTo>
                <a:lnTo>
                  <a:pt x="751097" y="1536545"/>
                </a:lnTo>
                <a:lnTo>
                  <a:pt x="785448" y="1536545"/>
                </a:lnTo>
                <a:lnTo>
                  <a:pt x="831340" y="1534690"/>
                </a:lnTo>
                <a:lnTo>
                  <a:pt x="893003" y="1527175"/>
                </a:lnTo>
                <a:lnTo>
                  <a:pt x="953064" y="1514891"/>
                </a:lnTo>
                <a:lnTo>
                  <a:pt x="1011325" y="1498037"/>
                </a:lnTo>
                <a:lnTo>
                  <a:pt x="1067589" y="1476810"/>
                </a:lnTo>
                <a:lnTo>
                  <a:pt x="1121656" y="1451409"/>
                </a:lnTo>
                <a:lnTo>
                  <a:pt x="1173330" y="1422031"/>
                </a:lnTo>
                <a:lnTo>
                  <a:pt x="1222413" y="1388873"/>
                </a:lnTo>
                <a:lnTo>
                  <a:pt x="1268706" y="1352135"/>
                </a:lnTo>
                <a:lnTo>
                  <a:pt x="1312012" y="1312014"/>
                </a:lnTo>
                <a:lnTo>
                  <a:pt x="1352133" y="1268708"/>
                </a:lnTo>
                <a:lnTo>
                  <a:pt x="1388870" y="1222414"/>
                </a:lnTo>
                <a:lnTo>
                  <a:pt x="1422027" y="1173331"/>
                </a:lnTo>
                <a:lnTo>
                  <a:pt x="1451405" y="1121657"/>
                </a:lnTo>
                <a:lnTo>
                  <a:pt x="1476806" y="1067589"/>
                </a:lnTo>
                <a:lnTo>
                  <a:pt x="1498033" y="1011325"/>
                </a:lnTo>
                <a:lnTo>
                  <a:pt x="1514887" y="953064"/>
                </a:lnTo>
                <a:lnTo>
                  <a:pt x="1527170" y="893003"/>
                </a:lnTo>
                <a:lnTo>
                  <a:pt x="1534685" y="831340"/>
                </a:lnTo>
                <a:lnTo>
                  <a:pt x="1536540" y="785448"/>
                </a:lnTo>
                <a:lnTo>
                  <a:pt x="1536540" y="751097"/>
                </a:lnTo>
                <a:lnTo>
                  <a:pt x="1534685" y="705205"/>
                </a:lnTo>
                <a:lnTo>
                  <a:pt x="1527170" y="643542"/>
                </a:lnTo>
                <a:lnTo>
                  <a:pt x="1514887" y="583481"/>
                </a:lnTo>
                <a:lnTo>
                  <a:pt x="1498033" y="525219"/>
                </a:lnTo>
                <a:lnTo>
                  <a:pt x="1476806" y="468956"/>
                </a:lnTo>
                <a:lnTo>
                  <a:pt x="1451405" y="414888"/>
                </a:lnTo>
                <a:lnTo>
                  <a:pt x="1422027" y="363213"/>
                </a:lnTo>
                <a:lnTo>
                  <a:pt x="1388870" y="314131"/>
                </a:lnTo>
                <a:lnTo>
                  <a:pt x="1352133" y="267837"/>
                </a:lnTo>
                <a:lnTo>
                  <a:pt x="1312012" y="224531"/>
                </a:lnTo>
                <a:lnTo>
                  <a:pt x="1268706" y="184409"/>
                </a:lnTo>
                <a:lnTo>
                  <a:pt x="1222413" y="147671"/>
                </a:lnTo>
                <a:lnTo>
                  <a:pt x="1173330" y="114514"/>
                </a:lnTo>
                <a:lnTo>
                  <a:pt x="1121656" y="85136"/>
                </a:lnTo>
                <a:lnTo>
                  <a:pt x="1067589" y="59735"/>
                </a:lnTo>
                <a:lnTo>
                  <a:pt x="1011325" y="38508"/>
                </a:lnTo>
                <a:lnTo>
                  <a:pt x="953064" y="21654"/>
                </a:lnTo>
                <a:lnTo>
                  <a:pt x="893003" y="9370"/>
                </a:lnTo>
                <a:lnTo>
                  <a:pt x="831340" y="1854"/>
                </a:lnTo>
                <a:lnTo>
                  <a:pt x="785448" y="0"/>
                </a:lnTo>
                <a:close/>
              </a:path>
            </a:pathLst>
          </a:custGeom>
          <a:solidFill>
            <a:srgbClr val="88C6E5"/>
          </a:solidFill>
        </p:spPr>
        <p:txBody>
          <a:bodyPr wrap="square" lIns="0" tIns="0" rIns="0" bIns="0" rtlCol="0">
            <a:spAutoFit/>
          </a:bodyPr>
          <a:lstStyle/>
          <a:p>
            <a:endParaRPr/>
          </a:p>
        </p:txBody>
      </p:sp>
      <p:sp>
        <p:nvSpPr>
          <p:cNvPr id="4" name="object 4"/>
          <p:cNvSpPr/>
          <p:nvPr/>
        </p:nvSpPr>
        <p:spPr>
          <a:xfrm>
            <a:off x="9417980" y="3861481"/>
            <a:ext cx="695128" cy="460752"/>
          </a:xfrm>
          <a:custGeom>
            <a:avLst/>
            <a:gdLst/>
            <a:ahLst/>
            <a:cxnLst/>
            <a:rect l="l" t="t" r="r" b="b"/>
            <a:pathLst>
              <a:path w="695128" h="460752">
                <a:moveTo>
                  <a:pt x="695114" y="0"/>
                </a:moveTo>
                <a:lnTo>
                  <a:pt x="633241" y="2500"/>
                </a:lnTo>
                <a:lnTo>
                  <a:pt x="572746" y="9873"/>
                </a:lnTo>
              </a:path>
              <a:path w="695128" h="460752">
                <a:moveTo>
                  <a:pt x="695128" y="0"/>
                </a:moveTo>
                <a:lnTo>
                  <a:pt x="695114" y="0"/>
                </a:lnTo>
              </a:path>
            </a:pathLst>
          </a:custGeom>
          <a:ln w="58274">
            <a:solidFill>
              <a:srgbClr val="3E596D"/>
            </a:solidFill>
          </a:ln>
        </p:spPr>
        <p:txBody>
          <a:bodyPr wrap="square" lIns="0" tIns="0" rIns="0" bIns="0" rtlCol="0">
            <a:spAutoFit/>
          </a:bodyPr>
          <a:lstStyle/>
          <a:p>
            <a:endParaRPr/>
          </a:p>
        </p:txBody>
      </p:sp>
      <p:sp>
        <p:nvSpPr>
          <p:cNvPr id="5" name="object 5"/>
          <p:cNvSpPr/>
          <p:nvPr/>
        </p:nvSpPr>
        <p:spPr>
          <a:xfrm>
            <a:off x="10113109" y="3861482"/>
            <a:ext cx="754383" cy="1506294"/>
          </a:xfrm>
          <a:custGeom>
            <a:avLst/>
            <a:gdLst/>
            <a:ahLst/>
            <a:cxnLst/>
            <a:rect l="l" t="t" r="r" b="b"/>
            <a:pathLst>
              <a:path w="754383" h="1506294">
                <a:moveTo>
                  <a:pt x="61856" y="1506294"/>
                </a:moveTo>
                <a:lnTo>
                  <a:pt x="122352" y="1498921"/>
                </a:lnTo>
                <a:lnTo>
                  <a:pt x="181275" y="1486870"/>
                </a:lnTo>
                <a:lnTo>
                  <a:pt x="238433" y="1470336"/>
                </a:lnTo>
                <a:lnTo>
                  <a:pt x="293631" y="1449511"/>
                </a:lnTo>
                <a:lnTo>
                  <a:pt x="346674" y="1424591"/>
                </a:lnTo>
                <a:lnTo>
                  <a:pt x="397369" y="1395769"/>
                </a:lnTo>
                <a:lnTo>
                  <a:pt x="445523" y="1363240"/>
                </a:lnTo>
                <a:lnTo>
                  <a:pt x="490939" y="1327198"/>
                </a:lnTo>
                <a:lnTo>
                  <a:pt x="533425" y="1287837"/>
                </a:lnTo>
                <a:lnTo>
                  <a:pt x="572786" y="1245351"/>
                </a:lnTo>
                <a:lnTo>
                  <a:pt x="608828" y="1199935"/>
                </a:lnTo>
                <a:lnTo>
                  <a:pt x="641357" y="1151782"/>
                </a:lnTo>
                <a:lnTo>
                  <a:pt x="670178" y="1101086"/>
                </a:lnTo>
                <a:lnTo>
                  <a:pt x="695099" y="1048043"/>
                </a:lnTo>
                <a:lnTo>
                  <a:pt x="715923" y="992845"/>
                </a:lnTo>
                <a:lnTo>
                  <a:pt x="732458" y="935688"/>
                </a:lnTo>
                <a:lnTo>
                  <a:pt x="744509" y="876764"/>
                </a:lnTo>
                <a:lnTo>
                  <a:pt x="751882" y="816269"/>
                </a:lnTo>
                <a:lnTo>
                  <a:pt x="754383" y="754397"/>
                </a:lnTo>
                <a:lnTo>
                  <a:pt x="751882" y="692525"/>
                </a:lnTo>
                <a:lnTo>
                  <a:pt x="744509" y="632030"/>
                </a:lnTo>
                <a:lnTo>
                  <a:pt x="732458" y="573106"/>
                </a:lnTo>
                <a:lnTo>
                  <a:pt x="715923" y="515949"/>
                </a:lnTo>
                <a:lnTo>
                  <a:pt x="695099" y="460751"/>
                </a:lnTo>
                <a:lnTo>
                  <a:pt x="670178" y="407708"/>
                </a:lnTo>
                <a:lnTo>
                  <a:pt x="641357" y="357012"/>
                </a:lnTo>
                <a:lnTo>
                  <a:pt x="608828" y="308859"/>
                </a:lnTo>
                <a:lnTo>
                  <a:pt x="572786" y="263443"/>
                </a:lnTo>
                <a:lnTo>
                  <a:pt x="533425" y="220957"/>
                </a:lnTo>
                <a:lnTo>
                  <a:pt x="490939" y="181596"/>
                </a:lnTo>
                <a:lnTo>
                  <a:pt x="445523" y="145554"/>
                </a:lnTo>
                <a:lnTo>
                  <a:pt x="397369" y="113025"/>
                </a:lnTo>
                <a:lnTo>
                  <a:pt x="346674" y="84203"/>
                </a:lnTo>
                <a:lnTo>
                  <a:pt x="293631" y="59283"/>
                </a:lnTo>
                <a:lnTo>
                  <a:pt x="238433" y="38459"/>
                </a:lnTo>
                <a:lnTo>
                  <a:pt x="181275" y="21924"/>
                </a:lnTo>
                <a:lnTo>
                  <a:pt x="122352" y="9873"/>
                </a:lnTo>
                <a:lnTo>
                  <a:pt x="61857" y="2500"/>
                </a:lnTo>
                <a:lnTo>
                  <a:pt x="0" y="0"/>
                </a:lnTo>
              </a:path>
            </a:pathLst>
          </a:custGeom>
          <a:ln w="58274">
            <a:solidFill>
              <a:srgbClr val="3E596D"/>
            </a:solidFill>
          </a:ln>
        </p:spPr>
        <p:txBody>
          <a:bodyPr wrap="square" lIns="0" tIns="0" rIns="0" bIns="0" rtlCol="0">
            <a:spAutoFit/>
          </a:bodyPr>
          <a:lstStyle/>
          <a:p>
            <a:endParaRPr/>
          </a:p>
        </p:txBody>
      </p:sp>
      <p:sp>
        <p:nvSpPr>
          <p:cNvPr id="6" name="object 6"/>
          <p:cNvSpPr/>
          <p:nvPr/>
        </p:nvSpPr>
        <p:spPr>
          <a:xfrm>
            <a:off x="9442517" y="4057065"/>
            <a:ext cx="1341153" cy="1341151"/>
          </a:xfrm>
          <a:custGeom>
            <a:avLst/>
            <a:gdLst/>
            <a:ahLst/>
            <a:cxnLst/>
            <a:rect l="l" t="t" r="r" b="b"/>
            <a:pathLst>
              <a:path w="1341153" h="1341151">
                <a:moveTo>
                  <a:pt x="670576" y="0"/>
                </a:moveTo>
                <a:lnTo>
                  <a:pt x="615578" y="2222"/>
                </a:lnTo>
                <a:lnTo>
                  <a:pt x="561805" y="8776"/>
                </a:lnTo>
                <a:lnTo>
                  <a:pt x="509429" y="19488"/>
                </a:lnTo>
                <a:lnTo>
                  <a:pt x="458622" y="34186"/>
                </a:lnTo>
                <a:lnTo>
                  <a:pt x="409557" y="52697"/>
                </a:lnTo>
                <a:lnTo>
                  <a:pt x="362408" y="74848"/>
                </a:lnTo>
                <a:lnTo>
                  <a:pt x="317345" y="100467"/>
                </a:lnTo>
                <a:lnTo>
                  <a:pt x="274542" y="129382"/>
                </a:lnTo>
                <a:lnTo>
                  <a:pt x="234172" y="161419"/>
                </a:lnTo>
                <a:lnTo>
                  <a:pt x="196407" y="196407"/>
                </a:lnTo>
                <a:lnTo>
                  <a:pt x="161419" y="234172"/>
                </a:lnTo>
                <a:lnTo>
                  <a:pt x="129382" y="274542"/>
                </a:lnTo>
                <a:lnTo>
                  <a:pt x="100467" y="317345"/>
                </a:lnTo>
                <a:lnTo>
                  <a:pt x="74848" y="362408"/>
                </a:lnTo>
                <a:lnTo>
                  <a:pt x="52697" y="409557"/>
                </a:lnTo>
                <a:lnTo>
                  <a:pt x="34186" y="458622"/>
                </a:lnTo>
                <a:lnTo>
                  <a:pt x="19488" y="509429"/>
                </a:lnTo>
                <a:lnTo>
                  <a:pt x="8776" y="561805"/>
                </a:lnTo>
                <a:lnTo>
                  <a:pt x="2222" y="615578"/>
                </a:lnTo>
                <a:lnTo>
                  <a:pt x="0" y="670576"/>
                </a:lnTo>
                <a:lnTo>
                  <a:pt x="2222" y="725574"/>
                </a:lnTo>
                <a:lnTo>
                  <a:pt x="8776" y="779347"/>
                </a:lnTo>
                <a:lnTo>
                  <a:pt x="19488" y="831723"/>
                </a:lnTo>
                <a:lnTo>
                  <a:pt x="34186" y="882530"/>
                </a:lnTo>
                <a:lnTo>
                  <a:pt x="52697" y="931594"/>
                </a:lnTo>
                <a:lnTo>
                  <a:pt x="74848" y="978744"/>
                </a:lnTo>
                <a:lnTo>
                  <a:pt x="100467" y="1023807"/>
                </a:lnTo>
                <a:lnTo>
                  <a:pt x="129382" y="1066609"/>
                </a:lnTo>
                <a:lnTo>
                  <a:pt x="161419" y="1106979"/>
                </a:lnTo>
                <a:lnTo>
                  <a:pt x="196407" y="1144744"/>
                </a:lnTo>
                <a:lnTo>
                  <a:pt x="234172" y="1179732"/>
                </a:lnTo>
                <a:lnTo>
                  <a:pt x="274542" y="1211769"/>
                </a:lnTo>
                <a:lnTo>
                  <a:pt x="317345" y="1240684"/>
                </a:lnTo>
                <a:lnTo>
                  <a:pt x="362408" y="1266303"/>
                </a:lnTo>
                <a:lnTo>
                  <a:pt x="409557" y="1288454"/>
                </a:lnTo>
                <a:lnTo>
                  <a:pt x="458622" y="1306965"/>
                </a:lnTo>
                <a:lnTo>
                  <a:pt x="509429" y="1321663"/>
                </a:lnTo>
                <a:lnTo>
                  <a:pt x="561805" y="1332375"/>
                </a:lnTo>
                <a:lnTo>
                  <a:pt x="615578" y="1338928"/>
                </a:lnTo>
                <a:lnTo>
                  <a:pt x="670576" y="1341151"/>
                </a:lnTo>
                <a:lnTo>
                  <a:pt x="725573" y="1338928"/>
                </a:lnTo>
                <a:lnTo>
                  <a:pt x="779346" y="1332375"/>
                </a:lnTo>
                <a:lnTo>
                  <a:pt x="831722" y="1321663"/>
                </a:lnTo>
                <a:lnTo>
                  <a:pt x="882529" y="1306965"/>
                </a:lnTo>
                <a:lnTo>
                  <a:pt x="931593" y="1288454"/>
                </a:lnTo>
                <a:lnTo>
                  <a:pt x="978743" y="1266303"/>
                </a:lnTo>
                <a:lnTo>
                  <a:pt x="1023806" y="1240684"/>
                </a:lnTo>
                <a:lnTo>
                  <a:pt x="1066609" y="1211769"/>
                </a:lnTo>
                <a:lnTo>
                  <a:pt x="1106979" y="1179732"/>
                </a:lnTo>
                <a:lnTo>
                  <a:pt x="1144744" y="1144744"/>
                </a:lnTo>
                <a:lnTo>
                  <a:pt x="1179732" y="1106979"/>
                </a:lnTo>
                <a:lnTo>
                  <a:pt x="1211770" y="1066609"/>
                </a:lnTo>
                <a:lnTo>
                  <a:pt x="1240685" y="1023807"/>
                </a:lnTo>
                <a:lnTo>
                  <a:pt x="1266304" y="978744"/>
                </a:lnTo>
                <a:lnTo>
                  <a:pt x="1288456" y="931594"/>
                </a:lnTo>
                <a:lnTo>
                  <a:pt x="1306967" y="882530"/>
                </a:lnTo>
                <a:lnTo>
                  <a:pt x="1321664" y="831723"/>
                </a:lnTo>
                <a:lnTo>
                  <a:pt x="1332377" y="779347"/>
                </a:lnTo>
                <a:lnTo>
                  <a:pt x="1338930" y="725574"/>
                </a:lnTo>
                <a:lnTo>
                  <a:pt x="1341153" y="670576"/>
                </a:lnTo>
                <a:lnTo>
                  <a:pt x="1338930" y="615578"/>
                </a:lnTo>
                <a:lnTo>
                  <a:pt x="1332377" y="561805"/>
                </a:lnTo>
                <a:lnTo>
                  <a:pt x="1321664" y="509429"/>
                </a:lnTo>
                <a:lnTo>
                  <a:pt x="1306967" y="458622"/>
                </a:lnTo>
                <a:lnTo>
                  <a:pt x="1288456" y="409557"/>
                </a:lnTo>
                <a:lnTo>
                  <a:pt x="1266304" y="362408"/>
                </a:lnTo>
                <a:lnTo>
                  <a:pt x="1240685" y="317345"/>
                </a:lnTo>
                <a:lnTo>
                  <a:pt x="1211770" y="274542"/>
                </a:lnTo>
                <a:lnTo>
                  <a:pt x="1179732" y="234172"/>
                </a:lnTo>
                <a:lnTo>
                  <a:pt x="1144744" y="196407"/>
                </a:lnTo>
                <a:lnTo>
                  <a:pt x="1106979" y="161419"/>
                </a:lnTo>
                <a:lnTo>
                  <a:pt x="1066609" y="129382"/>
                </a:lnTo>
                <a:lnTo>
                  <a:pt x="1023806" y="100467"/>
                </a:lnTo>
                <a:lnTo>
                  <a:pt x="978743" y="74848"/>
                </a:lnTo>
                <a:lnTo>
                  <a:pt x="931593" y="52697"/>
                </a:lnTo>
                <a:lnTo>
                  <a:pt x="882529" y="34186"/>
                </a:lnTo>
                <a:lnTo>
                  <a:pt x="831722" y="19488"/>
                </a:lnTo>
                <a:lnTo>
                  <a:pt x="779346" y="8776"/>
                </a:lnTo>
                <a:lnTo>
                  <a:pt x="725573" y="2222"/>
                </a:lnTo>
                <a:lnTo>
                  <a:pt x="670576" y="0"/>
                </a:lnTo>
                <a:close/>
              </a:path>
            </a:pathLst>
          </a:custGeom>
          <a:solidFill>
            <a:srgbClr val="A6E1FF"/>
          </a:solidFill>
        </p:spPr>
        <p:txBody>
          <a:bodyPr wrap="square" lIns="0" tIns="0" rIns="0" bIns="0" rtlCol="0">
            <a:spAutoFit/>
          </a:bodyPr>
          <a:lstStyle/>
          <a:p>
            <a:endParaRPr/>
          </a:p>
        </p:txBody>
      </p:sp>
      <p:sp>
        <p:nvSpPr>
          <p:cNvPr id="7" name="object 7"/>
          <p:cNvSpPr/>
          <p:nvPr/>
        </p:nvSpPr>
        <p:spPr>
          <a:xfrm>
            <a:off x="9889569" y="5174692"/>
            <a:ext cx="426996" cy="62230"/>
          </a:xfrm>
          <a:custGeom>
            <a:avLst/>
            <a:gdLst/>
            <a:ahLst/>
            <a:cxnLst/>
            <a:rect l="l" t="t" r="r" b="b"/>
            <a:pathLst>
              <a:path w="426996" h="62230">
                <a:moveTo>
                  <a:pt x="0" y="0"/>
                </a:moveTo>
                <a:lnTo>
                  <a:pt x="30951" y="23577"/>
                </a:lnTo>
                <a:lnTo>
                  <a:pt x="65962" y="40181"/>
                </a:lnTo>
                <a:lnTo>
                  <a:pt x="116201" y="54494"/>
                </a:lnTo>
                <a:lnTo>
                  <a:pt x="158900" y="60647"/>
                </a:lnTo>
                <a:lnTo>
                  <a:pt x="183179" y="62230"/>
                </a:lnTo>
                <a:lnTo>
                  <a:pt x="208308" y="61828"/>
                </a:lnTo>
                <a:lnTo>
                  <a:pt x="254157" y="58532"/>
                </a:lnTo>
                <a:lnTo>
                  <a:pt x="294255" y="52556"/>
                </a:lnTo>
                <a:lnTo>
                  <a:pt x="343959" y="40249"/>
                </a:lnTo>
                <a:lnTo>
                  <a:pt x="381599" y="26242"/>
                </a:lnTo>
                <a:lnTo>
                  <a:pt x="418954" y="6178"/>
                </a:lnTo>
                <a:lnTo>
                  <a:pt x="425467" y="1546"/>
                </a:lnTo>
                <a:lnTo>
                  <a:pt x="426996" y="342"/>
                </a:lnTo>
              </a:path>
            </a:pathLst>
          </a:custGeom>
          <a:ln w="36074">
            <a:solidFill>
              <a:srgbClr val="FFFFFF"/>
            </a:solidFill>
          </a:ln>
        </p:spPr>
        <p:txBody>
          <a:bodyPr wrap="square" lIns="0" tIns="0" rIns="0" bIns="0" rtlCol="0">
            <a:spAutoFit/>
          </a:bodyPr>
          <a:lstStyle/>
          <a:p>
            <a:endParaRPr/>
          </a:p>
        </p:txBody>
      </p:sp>
      <p:sp>
        <p:nvSpPr>
          <p:cNvPr id="8" name="object 8"/>
          <p:cNvSpPr/>
          <p:nvPr/>
        </p:nvSpPr>
        <p:spPr>
          <a:xfrm>
            <a:off x="11341310" y="5682713"/>
            <a:ext cx="1957001" cy="1596711"/>
          </a:xfrm>
          <a:custGeom>
            <a:avLst/>
            <a:gdLst/>
            <a:ahLst/>
            <a:cxnLst/>
            <a:rect l="l" t="t" r="r" b="b"/>
            <a:pathLst>
              <a:path w="1957001" h="1596711">
                <a:moveTo>
                  <a:pt x="6605" y="8124"/>
                </a:moveTo>
                <a:lnTo>
                  <a:pt x="1950395" y="1588587"/>
                </a:lnTo>
              </a:path>
            </a:pathLst>
          </a:custGeom>
          <a:ln w="22211">
            <a:solidFill>
              <a:srgbClr val="3E586D"/>
            </a:solidFill>
          </a:ln>
        </p:spPr>
        <p:txBody>
          <a:bodyPr wrap="square" lIns="0" tIns="0" rIns="0" bIns="0" rtlCol="0">
            <a:spAutoFit/>
          </a:bodyPr>
          <a:lstStyle/>
          <a:p>
            <a:endParaRPr/>
          </a:p>
        </p:txBody>
      </p:sp>
      <p:sp>
        <p:nvSpPr>
          <p:cNvPr id="9" name="object 9"/>
          <p:cNvSpPr/>
          <p:nvPr/>
        </p:nvSpPr>
        <p:spPr>
          <a:xfrm>
            <a:off x="8621900" y="8471547"/>
            <a:ext cx="2979865" cy="0"/>
          </a:xfrm>
          <a:custGeom>
            <a:avLst/>
            <a:gdLst/>
            <a:ahLst/>
            <a:cxnLst/>
            <a:rect l="l" t="t" r="r" b="b"/>
            <a:pathLst>
              <a:path w="2979865">
                <a:moveTo>
                  <a:pt x="0" y="0"/>
                </a:moveTo>
                <a:lnTo>
                  <a:pt x="2979865" y="0"/>
                </a:lnTo>
              </a:path>
            </a:pathLst>
          </a:custGeom>
          <a:ln w="20941">
            <a:solidFill>
              <a:srgbClr val="3E586D"/>
            </a:solidFill>
          </a:ln>
        </p:spPr>
        <p:txBody>
          <a:bodyPr wrap="square" lIns="0" tIns="0" rIns="0" bIns="0" rtlCol="0">
            <a:spAutoFit/>
          </a:bodyPr>
          <a:lstStyle/>
          <a:p>
            <a:endParaRPr/>
          </a:p>
        </p:txBody>
      </p:sp>
      <p:sp>
        <p:nvSpPr>
          <p:cNvPr id="10" name="object 10"/>
          <p:cNvSpPr/>
          <p:nvPr/>
        </p:nvSpPr>
        <p:spPr>
          <a:xfrm>
            <a:off x="6971545" y="5733083"/>
            <a:ext cx="1803388" cy="1495971"/>
          </a:xfrm>
          <a:custGeom>
            <a:avLst/>
            <a:gdLst/>
            <a:ahLst/>
            <a:cxnLst/>
            <a:rect l="l" t="t" r="r" b="b"/>
            <a:pathLst>
              <a:path w="1803388" h="1495971">
                <a:moveTo>
                  <a:pt x="6671" y="1487900"/>
                </a:moveTo>
                <a:lnTo>
                  <a:pt x="1796717" y="8070"/>
                </a:lnTo>
              </a:path>
            </a:pathLst>
          </a:custGeom>
          <a:ln w="22211">
            <a:solidFill>
              <a:srgbClr val="3E586D"/>
            </a:solidFill>
          </a:ln>
        </p:spPr>
        <p:txBody>
          <a:bodyPr wrap="square" lIns="0" tIns="0" rIns="0" bIns="0" rtlCol="0">
            <a:spAutoFit/>
          </a:bodyPr>
          <a:lstStyle/>
          <a:p>
            <a:endParaRPr/>
          </a:p>
        </p:txBody>
      </p:sp>
      <p:sp>
        <p:nvSpPr>
          <p:cNvPr id="11" name="object 11"/>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785"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endParaRPr sz="2600">
              <a:latin typeface="Microsoft JhengHei UI" panose="020B0604030504040204" charset="-120"/>
              <a:cs typeface="Microsoft JhengHei UI" panose="020B0604030504040204" charset="-120"/>
            </a:endParaRPr>
          </a:p>
        </p:txBody>
      </p:sp>
      <p:sp>
        <p:nvSpPr>
          <p:cNvPr id="12" name="object 12"/>
          <p:cNvSpPr txBox="1"/>
          <p:nvPr/>
        </p:nvSpPr>
        <p:spPr>
          <a:xfrm>
            <a:off x="1913942" y="1197332"/>
            <a:ext cx="262382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a:t>
            </a:r>
            <a:endParaRPr sz="1950">
              <a:latin typeface="Arial" panose="020B0604020202020204"/>
              <a:cs typeface="Arial" panose="020B0604020202020204"/>
            </a:endParaRPr>
          </a:p>
        </p:txBody>
      </p:sp>
      <p:sp>
        <p:nvSpPr>
          <p:cNvPr id="13" name="object 13"/>
          <p:cNvSpPr txBox="1"/>
          <p:nvPr/>
        </p:nvSpPr>
        <p:spPr>
          <a:xfrm>
            <a:off x="8866610" y="2706356"/>
            <a:ext cx="2371090" cy="400050"/>
          </a:xfrm>
          <a:prstGeom prst="rect">
            <a:avLst/>
          </a:prstGeom>
        </p:spPr>
        <p:txBody>
          <a:bodyPr vert="horz" wrap="square" lIns="0" tIns="0" rIns="0" bIns="0" rtlCol="0">
            <a:spAutoFit/>
          </a:bodyPr>
          <a:lstStyle/>
          <a:p>
            <a:pPr marL="12700">
              <a:lnSpc>
                <a:spcPct val="100000"/>
              </a:lnSpc>
            </a:pPr>
            <a:r>
              <a:rPr sz="2600" spc="-315" dirty="0">
                <a:solidFill>
                  <a:srgbClr val="55719E"/>
                </a:solidFill>
                <a:latin typeface="Microsoft JhengHei UI" panose="020B0604030504040204" charset="-120"/>
                <a:cs typeface="Microsoft JhengHei UI" panose="020B0604030504040204" charset="-120"/>
              </a:rPr>
              <a:t>区块链的铁三角</a:t>
            </a:r>
            <a:endParaRPr sz="2600">
              <a:latin typeface="Microsoft JhengHei UI" panose="020B0604030504040204" charset="-120"/>
              <a:cs typeface="Microsoft JhengHei UI" panose="020B0604030504040204" charset="-120"/>
            </a:endParaRPr>
          </a:p>
        </p:txBody>
      </p:sp>
      <p:sp>
        <p:nvSpPr>
          <p:cNvPr id="14" name="object 14"/>
          <p:cNvSpPr txBox="1"/>
          <p:nvPr/>
        </p:nvSpPr>
        <p:spPr>
          <a:xfrm>
            <a:off x="9432039" y="5742913"/>
            <a:ext cx="1365885" cy="400050"/>
          </a:xfrm>
          <a:prstGeom prst="rect">
            <a:avLst/>
          </a:prstGeom>
        </p:spPr>
        <p:txBody>
          <a:bodyPr vert="horz" wrap="square" lIns="0" tIns="0" rIns="0" bIns="0" rtlCol="0">
            <a:spAutoFit/>
          </a:bodyPr>
          <a:lstStyle/>
          <a:p>
            <a:pPr marL="12700">
              <a:lnSpc>
                <a:spcPct val="100000"/>
              </a:lnSpc>
            </a:pPr>
            <a:r>
              <a:rPr sz="2600" spc="-495" dirty="0">
                <a:solidFill>
                  <a:srgbClr val="55719E"/>
                </a:solidFill>
                <a:latin typeface="Microsoft JhengHei UI" panose="020B0604030504040204" charset="-120"/>
                <a:cs typeface="Microsoft JhengHei UI" panose="020B0604030504040204" charset="-120"/>
              </a:rPr>
              <a:t>去中心化</a:t>
            </a:r>
            <a:endParaRPr sz="2600">
              <a:latin typeface="Microsoft JhengHei UI" panose="020B0604030504040204" charset="-120"/>
              <a:cs typeface="Microsoft JhengHei UI" panose="020B0604030504040204" charset="-120"/>
            </a:endParaRPr>
          </a:p>
        </p:txBody>
      </p:sp>
      <p:sp>
        <p:nvSpPr>
          <p:cNvPr id="15" name="object 15"/>
          <p:cNvSpPr/>
          <p:nvPr/>
        </p:nvSpPr>
        <p:spPr>
          <a:xfrm>
            <a:off x="9779812" y="4324475"/>
            <a:ext cx="670131" cy="586369"/>
          </a:xfrm>
          <a:custGeom>
            <a:avLst/>
            <a:gdLst/>
            <a:ahLst/>
            <a:cxnLst/>
            <a:rect l="l" t="t" r="r" b="b"/>
            <a:pathLst>
              <a:path w="670131" h="586369">
                <a:moveTo>
                  <a:pt x="217017" y="176130"/>
                </a:moveTo>
                <a:lnTo>
                  <a:pt x="180688" y="188395"/>
                </a:lnTo>
                <a:lnTo>
                  <a:pt x="159090" y="222555"/>
                </a:lnTo>
                <a:lnTo>
                  <a:pt x="157712" y="233908"/>
                </a:lnTo>
                <a:lnTo>
                  <a:pt x="157796" y="529264"/>
                </a:lnTo>
                <a:lnTo>
                  <a:pt x="181839" y="574865"/>
                </a:lnTo>
                <a:lnTo>
                  <a:pt x="209810" y="586369"/>
                </a:lnTo>
                <a:lnTo>
                  <a:pt x="617752" y="586369"/>
                </a:lnTo>
                <a:lnTo>
                  <a:pt x="657774" y="563249"/>
                </a:lnTo>
                <a:lnTo>
                  <a:pt x="666228" y="547990"/>
                </a:lnTo>
                <a:lnTo>
                  <a:pt x="211677" y="547983"/>
                </a:lnTo>
                <a:lnTo>
                  <a:pt x="206649" y="545936"/>
                </a:lnTo>
                <a:lnTo>
                  <a:pt x="199222" y="538617"/>
                </a:lnTo>
                <a:lnTo>
                  <a:pt x="197133" y="533646"/>
                </a:lnTo>
                <a:lnTo>
                  <a:pt x="197128" y="234786"/>
                </a:lnTo>
                <a:lnTo>
                  <a:pt x="202008" y="221952"/>
                </a:lnTo>
                <a:lnTo>
                  <a:pt x="214143" y="215474"/>
                </a:lnTo>
                <a:lnTo>
                  <a:pt x="399077" y="215267"/>
                </a:lnTo>
                <a:lnTo>
                  <a:pt x="404095" y="213200"/>
                </a:lnTo>
                <a:lnTo>
                  <a:pt x="411487" y="205857"/>
                </a:lnTo>
                <a:lnTo>
                  <a:pt x="413557" y="200883"/>
                </a:lnTo>
                <a:lnTo>
                  <a:pt x="413555" y="190514"/>
                </a:lnTo>
                <a:lnTo>
                  <a:pt x="411480" y="185539"/>
                </a:lnTo>
                <a:lnTo>
                  <a:pt x="404081" y="178199"/>
                </a:lnTo>
                <a:lnTo>
                  <a:pt x="399075" y="176138"/>
                </a:lnTo>
                <a:lnTo>
                  <a:pt x="217017" y="176130"/>
                </a:lnTo>
                <a:close/>
              </a:path>
              <a:path w="670131" h="586369">
                <a:moveTo>
                  <a:pt x="438958" y="547986"/>
                </a:moveTo>
                <a:lnTo>
                  <a:pt x="211695" y="547990"/>
                </a:lnTo>
                <a:lnTo>
                  <a:pt x="666228" y="547990"/>
                </a:lnTo>
                <a:lnTo>
                  <a:pt x="438958" y="547986"/>
                </a:lnTo>
                <a:close/>
              </a:path>
              <a:path w="670131" h="586369">
                <a:moveTo>
                  <a:pt x="567489" y="176134"/>
                </a:moveTo>
                <a:lnTo>
                  <a:pt x="562466" y="178203"/>
                </a:lnTo>
                <a:lnTo>
                  <a:pt x="555073" y="185543"/>
                </a:lnTo>
                <a:lnTo>
                  <a:pt x="553001" y="190514"/>
                </a:lnTo>
                <a:lnTo>
                  <a:pt x="552998" y="200883"/>
                </a:lnTo>
                <a:lnTo>
                  <a:pt x="555070" y="205860"/>
                </a:lnTo>
                <a:lnTo>
                  <a:pt x="562467" y="213203"/>
                </a:lnTo>
                <a:lnTo>
                  <a:pt x="567488" y="215270"/>
                </a:lnTo>
                <a:lnTo>
                  <a:pt x="610931" y="215275"/>
                </a:lnTo>
                <a:lnTo>
                  <a:pt x="624017" y="220086"/>
                </a:lnTo>
                <a:lnTo>
                  <a:pt x="630599" y="231995"/>
                </a:lnTo>
                <a:lnTo>
                  <a:pt x="630737" y="233908"/>
                </a:lnTo>
                <a:lnTo>
                  <a:pt x="630788" y="533646"/>
                </a:lnTo>
                <a:lnTo>
                  <a:pt x="628692" y="538618"/>
                </a:lnTo>
                <a:lnTo>
                  <a:pt x="621241" y="545944"/>
                </a:lnTo>
                <a:lnTo>
                  <a:pt x="616230" y="547983"/>
                </a:lnTo>
                <a:lnTo>
                  <a:pt x="438958" y="547986"/>
                </a:lnTo>
                <a:lnTo>
                  <a:pt x="666230" y="547983"/>
                </a:lnTo>
                <a:lnTo>
                  <a:pt x="668854" y="540625"/>
                </a:lnTo>
                <a:lnTo>
                  <a:pt x="670131" y="529994"/>
                </a:lnTo>
                <a:lnTo>
                  <a:pt x="670125" y="233908"/>
                </a:lnTo>
                <a:lnTo>
                  <a:pt x="646063" y="188379"/>
                </a:lnTo>
                <a:lnTo>
                  <a:pt x="611865" y="176137"/>
                </a:lnTo>
                <a:lnTo>
                  <a:pt x="567489" y="176134"/>
                </a:lnTo>
                <a:close/>
              </a:path>
              <a:path w="670131" h="586369">
                <a:moveTo>
                  <a:pt x="59238" y="0"/>
                </a:moveTo>
                <a:lnTo>
                  <a:pt x="22915" y="12312"/>
                </a:lnTo>
                <a:lnTo>
                  <a:pt x="1365" y="46479"/>
                </a:lnTo>
                <a:lnTo>
                  <a:pt x="0" y="57840"/>
                </a:lnTo>
                <a:lnTo>
                  <a:pt x="93" y="353195"/>
                </a:lnTo>
                <a:lnTo>
                  <a:pt x="24154" y="398724"/>
                </a:lnTo>
                <a:lnTo>
                  <a:pt x="58352" y="410967"/>
                </a:lnTo>
                <a:lnTo>
                  <a:pt x="102727" y="410966"/>
                </a:lnTo>
                <a:lnTo>
                  <a:pt x="107743" y="408900"/>
                </a:lnTo>
                <a:lnTo>
                  <a:pt x="115135" y="401560"/>
                </a:lnTo>
                <a:lnTo>
                  <a:pt x="117207" y="396587"/>
                </a:lnTo>
                <a:lnTo>
                  <a:pt x="117207" y="386223"/>
                </a:lnTo>
                <a:lnTo>
                  <a:pt x="115135" y="381251"/>
                </a:lnTo>
                <a:lnTo>
                  <a:pt x="107743" y="373911"/>
                </a:lnTo>
                <a:lnTo>
                  <a:pt x="102727" y="371845"/>
                </a:lnTo>
                <a:lnTo>
                  <a:pt x="59296" y="371837"/>
                </a:lnTo>
                <a:lnTo>
                  <a:pt x="46210" y="367026"/>
                </a:lnTo>
                <a:lnTo>
                  <a:pt x="39628" y="355117"/>
                </a:lnTo>
                <a:lnTo>
                  <a:pt x="39426" y="58656"/>
                </a:lnTo>
                <a:lnTo>
                  <a:pt x="44321" y="45808"/>
                </a:lnTo>
                <a:lnTo>
                  <a:pt x="56437" y="39329"/>
                </a:lnTo>
                <a:lnTo>
                  <a:pt x="453351" y="39159"/>
                </a:lnTo>
                <a:lnTo>
                  <a:pt x="508779" y="39135"/>
                </a:lnTo>
                <a:lnTo>
                  <a:pt x="506811" y="33493"/>
                </a:lnTo>
                <a:lnTo>
                  <a:pt x="476999" y="5326"/>
                </a:lnTo>
                <a:lnTo>
                  <a:pt x="454188" y="6"/>
                </a:lnTo>
                <a:lnTo>
                  <a:pt x="59238" y="0"/>
                </a:lnTo>
                <a:close/>
              </a:path>
              <a:path w="670131" h="586369">
                <a:moveTo>
                  <a:pt x="508514" y="371873"/>
                </a:moveTo>
                <a:lnTo>
                  <a:pt x="271083" y="371873"/>
                </a:lnTo>
                <a:lnTo>
                  <a:pt x="266135" y="373911"/>
                </a:lnTo>
                <a:lnTo>
                  <a:pt x="258744" y="381251"/>
                </a:lnTo>
                <a:lnTo>
                  <a:pt x="256672" y="386223"/>
                </a:lnTo>
                <a:lnTo>
                  <a:pt x="256672" y="396587"/>
                </a:lnTo>
                <a:lnTo>
                  <a:pt x="258744" y="401560"/>
                </a:lnTo>
                <a:lnTo>
                  <a:pt x="266135" y="408900"/>
                </a:lnTo>
                <a:lnTo>
                  <a:pt x="271152" y="410966"/>
                </a:lnTo>
                <a:lnTo>
                  <a:pt x="453278" y="410966"/>
                </a:lnTo>
                <a:lnTo>
                  <a:pt x="489539" y="398708"/>
                </a:lnTo>
                <a:lnTo>
                  <a:pt x="508514" y="371873"/>
                </a:lnTo>
                <a:close/>
              </a:path>
              <a:path w="670131" h="586369">
                <a:moveTo>
                  <a:pt x="508779" y="39135"/>
                </a:moveTo>
                <a:lnTo>
                  <a:pt x="453351" y="39159"/>
                </a:lnTo>
                <a:lnTo>
                  <a:pt x="466347" y="43960"/>
                </a:lnTo>
                <a:lnTo>
                  <a:pt x="472904" y="55898"/>
                </a:lnTo>
                <a:lnTo>
                  <a:pt x="473089" y="357521"/>
                </a:lnTo>
                <a:lnTo>
                  <a:pt x="470985" y="362506"/>
                </a:lnTo>
                <a:lnTo>
                  <a:pt x="463519" y="369833"/>
                </a:lnTo>
                <a:lnTo>
                  <a:pt x="458466" y="371873"/>
                </a:lnTo>
                <a:lnTo>
                  <a:pt x="508527" y="371837"/>
                </a:lnTo>
                <a:lnTo>
                  <a:pt x="511138" y="364549"/>
                </a:lnTo>
                <a:lnTo>
                  <a:pt x="512515" y="353195"/>
                </a:lnTo>
                <a:lnTo>
                  <a:pt x="512430" y="57840"/>
                </a:lnTo>
                <a:lnTo>
                  <a:pt x="511069" y="45701"/>
                </a:lnTo>
                <a:lnTo>
                  <a:pt x="508779" y="39135"/>
                </a:lnTo>
                <a:close/>
              </a:path>
              <a:path w="670131" h="586369">
                <a:moveTo>
                  <a:pt x="508779" y="39135"/>
                </a:moveTo>
                <a:lnTo>
                  <a:pt x="453287" y="39135"/>
                </a:lnTo>
                <a:lnTo>
                  <a:pt x="508779" y="39135"/>
                </a:lnTo>
                <a:close/>
              </a:path>
            </a:pathLst>
          </a:custGeom>
          <a:solidFill>
            <a:srgbClr val="3D576B"/>
          </a:solidFill>
        </p:spPr>
        <p:txBody>
          <a:bodyPr wrap="square" lIns="0" tIns="0" rIns="0" bIns="0" rtlCol="0">
            <a:spAutoFit/>
          </a:bodyPr>
          <a:lstStyle/>
          <a:p>
            <a:endParaRPr/>
          </a:p>
        </p:txBody>
      </p:sp>
      <p:sp>
        <p:nvSpPr>
          <p:cNvPr id="16" name="object 16"/>
          <p:cNvSpPr/>
          <p:nvPr/>
        </p:nvSpPr>
        <p:spPr>
          <a:xfrm>
            <a:off x="5177408" y="7554300"/>
            <a:ext cx="1536545" cy="1536545"/>
          </a:xfrm>
          <a:custGeom>
            <a:avLst/>
            <a:gdLst/>
            <a:ahLst/>
            <a:cxnLst/>
            <a:rect l="l" t="t" r="r" b="b"/>
            <a:pathLst>
              <a:path w="1536545" h="1536545">
                <a:moveTo>
                  <a:pt x="785448" y="0"/>
                </a:moveTo>
                <a:lnTo>
                  <a:pt x="751097" y="0"/>
                </a:lnTo>
                <a:lnTo>
                  <a:pt x="705205" y="1854"/>
                </a:lnTo>
                <a:lnTo>
                  <a:pt x="643542" y="9370"/>
                </a:lnTo>
                <a:lnTo>
                  <a:pt x="583481" y="21654"/>
                </a:lnTo>
                <a:lnTo>
                  <a:pt x="525219" y="38508"/>
                </a:lnTo>
                <a:lnTo>
                  <a:pt x="468956" y="59735"/>
                </a:lnTo>
                <a:lnTo>
                  <a:pt x="414888" y="85136"/>
                </a:lnTo>
                <a:lnTo>
                  <a:pt x="363213" y="114514"/>
                </a:lnTo>
                <a:lnTo>
                  <a:pt x="314131" y="147671"/>
                </a:lnTo>
                <a:lnTo>
                  <a:pt x="267837" y="184409"/>
                </a:lnTo>
                <a:lnTo>
                  <a:pt x="224531" y="224531"/>
                </a:lnTo>
                <a:lnTo>
                  <a:pt x="184409" y="267837"/>
                </a:lnTo>
                <a:lnTo>
                  <a:pt x="147671" y="314131"/>
                </a:lnTo>
                <a:lnTo>
                  <a:pt x="114514" y="363213"/>
                </a:lnTo>
                <a:lnTo>
                  <a:pt x="85136" y="414888"/>
                </a:lnTo>
                <a:lnTo>
                  <a:pt x="59735" y="468956"/>
                </a:lnTo>
                <a:lnTo>
                  <a:pt x="38508" y="525219"/>
                </a:lnTo>
                <a:lnTo>
                  <a:pt x="21654" y="583481"/>
                </a:lnTo>
                <a:lnTo>
                  <a:pt x="9370" y="643542"/>
                </a:lnTo>
                <a:lnTo>
                  <a:pt x="1854" y="705205"/>
                </a:lnTo>
                <a:lnTo>
                  <a:pt x="0" y="751097"/>
                </a:lnTo>
                <a:lnTo>
                  <a:pt x="0" y="785448"/>
                </a:lnTo>
                <a:lnTo>
                  <a:pt x="1854" y="831340"/>
                </a:lnTo>
                <a:lnTo>
                  <a:pt x="9370" y="893003"/>
                </a:lnTo>
                <a:lnTo>
                  <a:pt x="21654" y="953064"/>
                </a:lnTo>
                <a:lnTo>
                  <a:pt x="38508" y="1011325"/>
                </a:lnTo>
                <a:lnTo>
                  <a:pt x="59735" y="1067589"/>
                </a:lnTo>
                <a:lnTo>
                  <a:pt x="85136" y="1121657"/>
                </a:lnTo>
                <a:lnTo>
                  <a:pt x="114514" y="1173331"/>
                </a:lnTo>
                <a:lnTo>
                  <a:pt x="147671" y="1222414"/>
                </a:lnTo>
                <a:lnTo>
                  <a:pt x="184409" y="1268708"/>
                </a:lnTo>
                <a:lnTo>
                  <a:pt x="224531" y="1312014"/>
                </a:lnTo>
                <a:lnTo>
                  <a:pt x="267837" y="1352135"/>
                </a:lnTo>
                <a:lnTo>
                  <a:pt x="314131" y="1388873"/>
                </a:lnTo>
                <a:lnTo>
                  <a:pt x="363213" y="1422031"/>
                </a:lnTo>
                <a:lnTo>
                  <a:pt x="414888" y="1451409"/>
                </a:lnTo>
                <a:lnTo>
                  <a:pt x="468956" y="1476810"/>
                </a:lnTo>
                <a:lnTo>
                  <a:pt x="525219" y="1498037"/>
                </a:lnTo>
                <a:lnTo>
                  <a:pt x="583481" y="1514891"/>
                </a:lnTo>
                <a:lnTo>
                  <a:pt x="643542" y="1527175"/>
                </a:lnTo>
                <a:lnTo>
                  <a:pt x="705205" y="1534690"/>
                </a:lnTo>
                <a:lnTo>
                  <a:pt x="751097" y="1536545"/>
                </a:lnTo>
                <a:lnTo>
                  <a:pt x="785448" y="1536545"/>
                </a:lnTo>
                <a:lnTo>
                  <a:pt x="831340" y="1534690"/>
                </a:lnTo>
                <a:lnTo>
                  <a:pt x="893003" y="1527175"/>
                </a:lnTo>
                <a:lnTo>
                  <a:pt x="953064" y="1514891"/>
                </a:lnTo>
                <a:lnTo>
                  <a:pt x="1011325" y="1498037"/>
                </a:lnTo>
                <a:lnTo>
                  <a:pt x="1067589" y="1476810"/>
                </a:lnTo>
                <a:lnTo>
                  <a:pt x="1121657" y="1451409"/>
                </a:lnTo>
                <a:lnTo>
                  <a:pt x="1173331" y="1422031"/>
                </a:lnTo>
                <a:lnTo>
                  <a:pt x="1222414" y="1388873"/>
                </a:lnTo>
                <a:lnTo>
                  <a:pt x="1268708" y="1352135"/>
                </a:lnTo>
                <a:lnTo>
                  <a:pt x="1312014" y="1312014"/>
                </a:lnTo>
                <a:lnTo>
                  <a:pt x="1352135" y="1268708"/>
                </a:lnTo>
                <a:lnTo>
                  <a:pt x="1388873" y="1222414"/>
                </a:lnTo>
                <a:lnTo>
                  <a:pt x="1422031" y="1173331"/>
                </a:lnTo>
                <a:lnTo>
                  <a:pt x="1451409" y="1121657"/>
                </a:lnTo>
                <a:lnTo>
                  <a:pt x="1476810" y="1067589"/>
                </a:lnTo>
                <a:lnTo>
                  <a:pt x="1498037" y="1011325"/>
                </a:lnTo>
                <a:lnTo>
                  <a:pt x="1514891" y="953064"/>
                </a:lnTo>
                <a:lnTo>
                  <a:pt x="1527175" y="893003"/>
                </a:lnTo>
                <a:lnTo>
                  <a:pt x="1534690" y="831340"/>
                </a:lnTo>
                <a:lnTo>
                  <a:pt x="1536545" y="785448"/>
                </a:lnTo>
                <a:lnTo>
                  <a:pt x="1536545" y="751097"/>
                </a:lnTo>
                <a:lnTo>
                  <a:pt x="1534690" y="705205"/>
                </a:lnTo>
                <a:lnTo>
                  <a:pt x="1527175" y="643542"/>
                </a:lnTo>
                <a:lnTo>
                  <a:pt x="1514891" y="583481"/>
                </a:lnTo>
                <a:lnTo>
                  <a:pt x="1498037" y="525219"/>
                </a:lnTo>
                <a:lnTo>
                  <a:pt x="1476810" y="468956"/>
                </a:lnTo>
                <a:lnTo>
                  <a:pt x="1451409" y="414888"/>
                </a:lnTo>
                <a:lnTo>
                  <a:pt x="1422031" y="363213"/>
                </a:lnTo>
                <a:lnTo>
                  <a:pt x="1388873" y="314131"/>
                </a:lnTo>
                <a:lnTo>
                  <a:pt x="1352135" y="267837"/>
                </a:lnTo>
                <a:lnTo>
                  <a:pt x="1312014" y="224531"/>
                </a:lnTo>
                <a:lnTo>
                  <a:pt x="1268708" y="184409"/>
                </a:lnTo>
                <a:lnTo>
                  <a:pt x="1222414" y="147671"/>
                </a:lnTo>
                <a:lnTo>
                  <a:pt x="1173331" y="114514"/>
                </a:lnTo>
                <a:lnTo>
                  <a:pt x="1121657" y="85136"/>
                </a:lnTo>
                <a:lnTo>
                  <a:pt x="1067589" y="59735"/>
                </a:lnTo>
                <a:lnTo>
                  <a:pt x="1011325" y="38508"/>
                </a:lnTo>
                <a:lnTo>
                  <a:pt x="953064" y="21654"/>
                </a:lnTo>
                <a:lnTo>
                  <a:pt x="893003" y="9370"/>
                </a:lnTo>
                <a:lnTo>
                  <a:pt x="831340" y="1854"/>
                </a:lnTo>
                <a:lnTo>
                  <a:pt x="785448" y="0"/>
                </a:lnTo>
                <a:close/>
              </a:path>
            </a:pathLst>
          </a:custGeom>
          <a:solidFill>
            <a:srgbClr val="88C6E5"/>
          </a:solidFill>
        </p:spPr>
        <p:txBody>
          <a:bodyPr wrap="square" lIns="0" tIns="0" rIns="0" bIns="0" rtlCol="0">
            <a:spAutoFit/>
          </a:bodyPr>
          <a:lstStyle/>
          <a:p>
            <a:endParaRPr/>
          </a:p>
        </p:txBody>
      </p:sp>
      <p:sp>
        <p:nvSpPr>
          <p:cNvPr id="17" name="object 17"/>
          <p:cNvSpPr/>
          <p:nvPr/>
        </p:nvSpPr>
        <p:spPr>
          <a:xfrm>
            <a:off x="5945682" y="9076970"/>
            <a:ext cx="11" cy="0"/>
          </a:xfrm>
          <a:custGeom>
            <a:avLst/>
            <a:gdLst/>
            <a:ahLst/>
            <a:cxnLst/>
            <a:rect l="l" t="t" r="r" b="b"/>
            <a:pathLst>
              <a:path w="11">
                <a:moveTo>
                  <a:pt x="0" y="0"/>
                </a:moveTo>
                <a:lnTo>
                  <a:pt x="10" y="0"/>
                </a:lnTo>
              </a:path>
              <a:path w="11">
                <a:moveTo>
                  <a:pt x="10" y="0"/>
                </a:moveTo>
                <a:lnTo>
                  <a:pt x="11" y="0"/>
                </a:lnTo>
              </a:path>
            </a:pathLst>
          </a:custGeom>
          <a:ln w="58274">
            <a:solidFill>
              <a:srgbClr val="3E596D"/>
            </a:solidFill>
          </a:ln>
        </p:spPr>
        <p:txBody>
          <a:bodyPr wrap="square" lIns="0" tIns="0" rIns="0" bIns="0" rtlCol="0">
            <a:spAutoFit/>
          </a:bodyPr>
          <a:lstStyle/>
          <a:p>
            <a:endParaRPr/>
          </a:p>
        </p:txBody>
      </p:sp>
      <p:sp>
        <p:nvSpPr>
          <p:cNvPr id="18" name="object 18"/>
          <p:cNvSpPr/>
          <p:nvPr/>
        </p:nvSpPr>
        <p:spPr>
          <a:xfrm>
            <a:off x="5764391" y="7568174"/>
            <a:ext cx="181293" cy="21924"/>
          </a:xfrm>
          <a:custGeom>
            <a:avLst/>
            <a:gdLst/>
            <a:ahLst/>
            <a:cxnLst/>
            <a:rect l="l" t="t" r="r" b="b"/>
            <a:pathLst>
              <a:path w="181293" h="21924">
                <a:moveTo>
                  <a:pt x="181291" y="0"/>
                </a:moveTo>
                <a:lnTo>
                  <a:pt x="119418" y="2500"/>
                </a:lnTo>
              </a:path>
              <a:path w="181293" h="21924">
                <a:moveTo>
                  <a:pt x="181293" y="0"/>
                </a:moveTo>
                <a:lnTo>
                  <a:pt x="181291" y="0"/>
                </a:lnTo>
              </a:path>
            </a:pathLst>
          </a:custGeom>
          <a:ln w="58274">
            <a:solidFill>
              <a:srgbClr val="3E596D"/>
            </a:solidFill>
          </a:ln>
        </p:spPr>
        <p:txBody>
          <a:bodyPr wrap="square" lIns="0" tIns="0" rIns="0" bIns="0" rtlCol="0">
            <a:spAutoFit/>
          </a:bodyPr>
          <a:lstStyle/>
          <a:p>
            <a:endParaRPr/>
          </a:p>
        </p:txBody>
      </p:sp>
      <p:sp>
        <p:nvSpPr>
          <p:cNvPr id="19" name="object 19"/>
          <p:cNvSpPr/>
          <p:nvPr/>
        </p:nvSpPr>
        <p:spPr>
          <a:xfrm>
            <a:off x="5413577" y="8857250"/>
            <a:ext cx="532104" cy="219720"/>
          </a:xfrm>
          <a:custGeom>
            <a:avLst/>
            <a:gdLst/>
            <a:ahLst/>
            <a:cxnLst/>
            <a:rect l="l" t="t" r="r" b="b"/>
            <a:pathLst>
              <a:path w="532104" h="219720">
                <a:moveTo>
                  <a:pt x="0" y="0"/>
                </a:moveTo>
                <a:lnTo>
                  <a:pt x="41150" y="38123"/>
                </a:lnTo>
                <a:lnTo>
                  <a:pt x="86566" y="74165"/>
                </a:lnTo>
                <a:lnTo>
                  <a:pt x="134719" y="106694"/>
                </a:lnTo>
                <a:lnTo>
                  <a:pt x="185415" y="135516"/>
                </a:lnTo>
                <a:lnTo>
                  <a:pt x="238458" y="160436"/>
                </a:lnTo>
                <a:lnTo>
                  <a:pt x="293656" y="181261"/>
                </a:lnTo>
                <a:lnTo>
                  <a:pt x="350813" y="197795"/>
                </a:lnTo>
                <a:lnTo>
                  <a:pt x="409737" y="209846"/>
                </a:lnTo>
                <a:lnTo>
                  <a:pt x="470232" y="217219"/>
                </a:lnTo>
                <a:lnTo>
                  <a:pt x="532104" y="219720"/>
                </a:lnTo>
              </a:path>
            </a:pathLst>
          </a:custGeom>
          <a:ln w="58274">
            <a:solidFill>
              <a:srgbClr val="3E596D"/>
            </a:solidFill>
          </a:ln>
        </p:spPr>
        <p:txBody>
          <a:bodyPr wrap="square" lIns="0" tIns="0" rIns="0" bIns="0" rtlCol="0">
            <a:spAutoFit/>
          </a:bodyPr>
          <a:lstStyle/>
          <a:p>
            <a:endParaRPr/>
          </a:p>
        </p:txBody>
      </p:sp>
      <p:sp>
        <p:nvSpPr>
          <p:cNvPr id="20" name="object 20"/>
          <p:cNvSpPr/>
          <p:nvPr/>
        </p:nvSpPr>
        <p:spPr>
          <a:xfrm>
            <a:off x="5945684" y="7568175"/>
            <a:ext cx="754395" cy="1508795"/>
          </a:xfrm>
          <a:custGeom>
            <a:avLst/>
            <a:gdLst/>
            <a:ahLst/>
            <a:cxnLst/>
            <a:rect l="l" t="t" r="r" b="b"/>
            <a:pathLst>
              <a:path w="754395" h="1508795">
                <a:moveTo>
                  <a:pt x="8" y="1508795"/>
                </a:moveTo>
                <a:lnTo>
                  <a:pt x="61869" y="1506295"/>
                </a:lnTo>
                <a:lnTo>
                  <a:pt x="122364" y="1498922"/>
                </a:lnTo>
                <a:lnTo>
                  <a:pt x="181288" y="1486871"/>
                </a:lnTo>
                <a:lnTo>
                  <a:pt x="238445" y="1470336"/>
                </a:lnTo>
                <a:lnTo>
                  <a:pt x="293643" y="1449511"/>
                </a:lnTo>
                <a:lnTo>
                  <a:pt x="346686" y="1424591"/>
                </a:lnTo>
                <a:lnTo>
                  <a:pt x="397382" y="1395770"/>
                </a:lnTo>
                <a:lnTo>
                  <a:pt x="445535" y="1363241"/>
                </a:lnTo>
                <a:lnTo>
                  <a:pt x="490951" y="1327199"/>
                </a:lnTo>
                <a:lnTo>
                  <a:pt x="533437" y="1287838"/>
                </a:lnTo>
                <a:lnTo>
                  <a:pt x="572798" y="1245352"/>
                </a:lnTo>
                <a:lnTo>
                  <a:pt x="608840" y="1199935"/>
                </a:lnTo>
                <a:lnTo>
                  <a:pt x="641369" y="1151782"/>
                </a:lnTo>
                <a:lnTo>
                  <a:pt x="670191" y="1101087"/>
                </a:lnTo>
                <a:lnTo>
                  <a:pt x="695111" y="1048043"/>
                </a:lnTo>
                <a:lnTo>
                  <a:pt x="715935" y="992846"/>
                </a:lnTo>
                <a:lnTo>
                  <a:pt x="732470" y="935688"/>
                </a:lnTo>
                <a:lnTo>
                  <a:pt x="744521" y="876765"/>
                </a:lnTo>
                <a:lnTo>
                  <a:pt x="751894" y="816270"/>
                </a:lnTo>
                <a:lnTo>
                  <a:pt x="754395" y="754397"/>
                </a:lnTo>
                <a:lnTo>
                  <a:pt x="751894" y="692525"/>
                </a:lnTo>
                <a:lnTo>
                  <a:pt x="744521" y="632030"/>
                </a:lnTo>
                <a:lnTo>
                  <a:pt x="732470" y="573107"/>
                </a:lnTo>
                <a:lnTo>
                  <a:pt x="715935" y="515949"/>
                </a:lnTo>
                <a:lnTo>
                  <a:pt x="695111" y="460752"/>
                </a:lnTo>
                <a:lnTo>
                  <a:pt x="670191" y="407708"/>
                </a:lnTo>
                <a:lnTo>
                  <a:pt x="641369" y="357013"/>
                </a:lnTo>
                <a:lnTo>
                  <a:pt x="608840" y="308860"/>
                </a:lnTo>
                <a:lnTo>
                  <a:pt x="572798" y="263443"/>
                </a:lnTo>
                <a:lnTo>
                  <a:pt x="533437" y="220957"/>
                </a:lnTo>
                <a:lnTo>
                  <a:pt x="490951" y="181596"/>
                </a:lnTo>
                <a:lnTo>
                  <a:pt x="445535" y="145554"/>
                </a:lnTo>
                <a:lnTo>
                  <a:pt x="397382" y="113026"/>
                </a:lnTo>
                <a:lnTo>
                  <a:pt x="346686" y="84204"/>
                </a:lnTo>
                <a:lnTo>
                  <a:pt x="293643" y="59284"/>
                </a:lnTo>
                <a:lnTo>
                  <a:pt x="238445" y="38459"/>
                </a:lnTo>
                <a:lnTo>
                  <a:pt x="181288" y="21924"/>
                </a:lnTo>
                <a:lnTo>
                  <a:pt x="122364" y="9873"/>
                </a:lnTo>
                <a:lnTo>
                  <a:pt x="61869" y="2500"/>
                </a:lnTo>
                <a:lnTo>
                  <a:pt x="0" y="0"/>
                </a:lnTo>
              </a:path>
            </a:pathLst>
          </a:custGeom>
          <a:ln w="58274">
            <a:solidFill>
              <a:srgbClr val="3E596D"/>
            </a:solidFill>
          </a:ln>
        </p:spPr>
        <p:txBody>
          <a:bodyPr wrap="square" lIns="0" tIns="0" rIns="0" bIns="0" rtlCol="0">
            <a:spAutoFit/>
          </a:bodyPr>
          <a:lstStyle/>
          <a:p>
            <a:endParaRPr/>
          </a:p>
        </p:txBody>
      </p:sp>
      <p:sp>
        <p:nvSpPr>
          <p:cNvPr id="21" name="object 21"/>
          <p:cNvSpPr/>
          <p:nvPr/>
        </p:nvSpPr>
        <p:spPr>
          <a:xfrm>
            <a:off x="5275105" y="7763759"/>
            <a:ext cx="1341152" cy="1341151"/>
          </a:xfrm>
          <a:custGeom>
            <a:avLst/>
            <a:gdLst/>
            <a:ahLst/>
            <a:cxnLst/>
            <a:rect l="l" t="t" r="r" b="b"/>
            <a:pathLst>
              <a:path w="1341152" h="1341151">
                <a:moveTo>
                  <a:pt x="670576" y="0"/>
                </a:moveTo>
                <a:lnTo>
                  <a:pt x="615578" y="2222"/>
                </a:lnTo>
                <a:lnTo>
                  <a:pt x="561805" y="8776"/>
                </a:lnTo>
                <a:lnTo>
                  <a:pt x="509429" y="19488"/>
                </a:lnTo>
                <a:lnTo>
                  <a:pt x="458622" y="34186"/>
                </a:lnTo>
                <a:lnTo>
                  <a:pt x="409557" y="52697"/>
                </a:lnTo>
                <a:lnTo>
                  <a:pt x="362408" y="74848"/>
                </a:lnTo>
                <a:lnTo>
                  <a:pt x="317345" y="100467"/>
                </a:lnTo>
                <a:lnTo>
                  <a:pt x="274542" y="129382"/>
                </a:lnTo>
                <a:lnTo>
                  <a:pt x="234172" y="161419"/>
                </a:lnTo>
                <a:lnTo>
                  <a:pt x="196407" y="196407"/>
                </a:lnTo>
                <a:lnTo>
                  <a:pt x="161419" y="234172"/>
                </a:lnTo>
                <a:lnTo>
                  <a:pt x="129382" y="274542"/>
                </a:lnTo>
                <a:lnTo>
                  <a:pt x="100467" y="317345"/>
                </a:lnTo>
                <a:lnTo>
                  <a:pt x="74848" y="362408"/>
                </a:lnTo>
                <a:lnTo>
                  <a:pt x="52697" y="409557"/>
                </a:lnTo>
                <a:lnTo>
                  <a:pt x="34186" y="458622"/>
                </a:lnTo>
                <a:lnTo>
                  <a:pt x="19488" y="509429"/>
                </a:lnTo>
                <a:lnTo>
                  <a:pt x="8776" y="561805"/>
                </a:lnTo>
                <a:lnTo>
                  <a:pt x="2222" y="615578"/>
                </a:lnTo>
                <a:lnTo>
                  <a:pt x="0" y="670576"/>
                </a:lnTo>
                <a:lnTo>
                  <a:pt x="2222" y="725574"/>
                </a:lnTo>
                <a:lnTo>
                  <a:pt x="8776" y="779347"/>
                </a:lnTo>
                <a:lnTo>
                  <a:pt x="19488" y="831723"/>
                </a:lnTo>
                <a:lnTo>
                  <a:pt x="34186" y="882530"/>
                </a:lnTo>
                <a:lnTo>
                  <a:pt x="52697" y="931594"/>
                </a:lnTo>
                <a:lnTo>
                  <a:pt x="74848" y="978744"/>
                </a:lnTo>
                <a:lnTo>
                  <a:pt x="100467" y="1023807"/>
                </a:lnTo>
                <a:lnTo>
                  <a:pt x="129382" y="1066609"/>
                </a:lnTo>
                <a:lnTo>
                  <a:pt x="161419" y="1106979"/>
                </a:lnTo>
                <a:lnTo>
                  <a:pt x="196407" y="1144744"/>
                </a:lnTo>
                <a:lnTo>
                  <a:pt x="234172" y="1179732"/>
                </a:lnTo>
                <a:lnTo>
                  <a:pt x="274542" y="1211769"/>
                </a:lnTo>
                <a:lnTo>
                  <a:pt x="317345" y="1240684"/>
                </a:lnTo>
                <a:lnTo>
                  <a:pt x="362408" y="1266303"/>
                </a:lnTo>
                <a:lnTo>
                  <a:pt x="409557" y="1288454"/>
                </a:lnTo>
                <a:lnTo>
                  <a:pt x="458622" y="1306965"/>
                </a:lnTo>
                <a:lnTo>
                  <a:pt x="509429" y="1321663"/>
                </a:lnTo>
                <a:lnTo>
                  <a:pt x="561805" y="1332375"/>
                </a:lnTo>
                <a:lnTo>
                  <a:pt x="615578" y="1338928"/>
                </a:lnTo>
                <a:lnTo>
                  <a:pt x="670576" y="1341151"/>
                </a:lnTo>
                <a:lnTo>
                  <a:pt x="725574" y="1338928"/>
                </a:lnTo>
                <a:lnTo>
                  <a:pt x="779347" y="1332375"/>
                </a:lnTo>
                <a:lnTo>
                  <a:pt x="831723" y="1321663"/>
                </a:lnTo>
                <a:lnTo>
                  <a:pt x="882530" y="1306965"/>
                </a:lnTo>
                <a:lnTo>
                  <a:pt x="931594" y="1288454"/>
                </a:lnTo>
                <a:lnTo>
                  <a:pt x="978744" y="1266303"/>
                </a:lnTo>
                <a:lnTo>
                  <a:pt x="1023807" y="1240684"/>
                </a:lnTo>
                <a:lnTo>
                  <a:pt x="1066610" y="1211769"/>
                </a:lnTo>
                <a:lnTo>
                  <a:pt x="1106980" y="1179732"/>
                </a:lnTo>
                <a:lnTo>
                  <a:pt x="1144745" y="1144744"/>
                </a:lnTo>
                <a:lnTo>
                  <a:pt x="1179733" y="1106979"/>
                </a:lnTo>
                <a:lnTo>
                  <a:pt x="1211770" y="1066609"/>
                </a:lnTo>
                <a:lnTo>
                  <a:pt x="1240685" y="1023807"/>
                </a:lnTo>
                <a:lnTo>
                  <a:pt x="1266304" y="978744"/>
                </a:lnTo>
                <a:lnTo>
                  <a:pt x="1288455" y="931594"/>
                </a:lnTo>
                <a:lnTo>
                  <a:pt x="1306966" y="882530"/>
                </a:lnTo>
                <a:lnTo>
                  <a:pt x="1321664" y="831723"/>
                </a:lnTo>
                <a:lnTo>
                  <a:pt x="1332376" y="779347"/>
                </a:lnTo>
                <a:lnTo>
                  <a:pt x="1338929" y="725574"/>
                </a:lnTo>
                <a:lnTo>
                  <a:pt x="1341152" y="670576"/>
                </a:lnTo>
                <a:lnTo>
                  <a:pt x="1338929" y="615578"/>
                </a:lnTo>
                <a:lnTo>
                  <a:pt x="1332376" y="561805"/>
                </a:lnTo>
                <a:lnTo>
                  <a:pt x="1321664" y="509429"/>
                </a:lnTo>
                <a:lnTo>
                  <a:pt x="1306966" y="458622"/>
                </a:lnTo>
                <a:lnTo>
                  <a:pt x="1288455" y="409557"/>
                </a:lnTo>
                <a:lnTo>
                  <a:pt x="1266304" y="362408"/>
                </a:lnTo>
                <a:lnTo>
                  <a:pt x="1240685" y="317345"/>
                </a:lnTo>
                <a:lnTo>
                  <a:pt x="1211770" y="274542"/>
                </a:lnTo>
                <a:lnTo>
                  <a:pt x="1179733" y="234172"/>
                </a:lnTo>
                <a:lnTo>
                  <a:pt x="1144745" y="196407"/>
                </a:lnTo>
                <a:lnTo>
                  <a:pt x="1106980" y="161419"/>
                </a:lnTo>
                <a:lnTo>
                  <a:pt x="1066610" y="129382"/>
                </a:lnTo>
                <a:lnTo>
                  <a:pt x="1023807" y="100467"/>
                </a:lnTo>
                <a:lnTo>
                  <a:pt x="978744" y="74848"/>
                </a:lnTo>
                <a:lnTo>
                  <a:pt x="931594" y="52697"/>
                </a:lnTo>
                <a:lnTo>
                  <a:pt x="882530" y="34186"/>
                </a:lnTo>
                <a:lnTo>
                  <a:pt x="831723" y="19488"/>
                </a:lnTo>
                <a:lnTo>
                  <a:pt x="779347" y="8776"/>
                </a:lnTo>
                <a:lnTo>
                  <a:pt x="725574" y="2222"/>
                </a:lnTo>
                <a:lnTo>
                  <a:pt x="670576" y="0"/>
                </a:lnTo>
                <a:close/>
              </a:path>
            </a:pathLst>
          </a:custGeom>
          <a:solidFill>
            <a:srgbClr val="A6E1FF"/>
          </a:solidFill>
        </p:spPr>
        <p:txBody>
          <a:bodyPr wrap="square" lIns="0" tIns="0" rIns="0" bIns="0" rtlCol="0">
            <a:spAutoFit/>
          </a:bodyPr>
          <a:lstStyle/>
          <a:p>
            <a:endParaRPr/>
          </a:p>
        </p:txBody>
      </p:sp>
      <p:sp>
        <p:nvSpPr>
          <p:cNvPr id="22" name="object 22"/>
          <p:cNvSpPr/>
          <p:nvPr/>
        </p:nvSpPr>
        <p:spPr>
          <a:xfrm>
            <a:off x="5722156" y="8881385"/>
            <a:ext cx="426996" cy="62230"/>
          </a:xfrm>
          <a:custGeom>
            <a:avLst/>
            <a:gdLst/>
            <a:ahLst/>
            <a:cxnLst/>
            <a:rect l="l" t="t" r="r" b="b"/>
            <a:pathLst>
              <a:path w="426996" h="62230">
                <a:moveTo>
                  <a:pt x="0" y="0"/>
                </a:moveTo>
                <a:lnTo>
                  <a:pt x="30951" y="23577"/>
                </a:lnTo>
                <a:lnTo>
                  <a:pt x="65962" y="40181"/>
                </a:lnTo>
                <a:lnTo>
                  <a:pt x="116201" y="54494"/>
                </a:lnTo>
                <a:lnTo>
                  <a:pt x="158900" y="60647"/>
                </a:lnTo>
                <a:lnTo>
                  <a:pt x="183179" y="62230"/>
                </a:lnTo>
                <a:lnTo>
                  <a:pt x="208308" y="61828"/>
                </a:lnTo>
                <a:lnTo>
                  <a:pt x="254157" y="58532"/>
                </a:lnTo>
                <a:lnTo>
                  <a:pt x="294255" y="52556"/>
                </a:lnTo>
                <a:lnTo>
                  <a:pt x="343959" y="40249"/>
                </a:lnTo>
                <a:lnTo>
                  <a:pt x="381599" y="26242"/>
                </a:lnTo>
                <a:lnTo>
                  <a:pt x="418954" y="6178"/>
                </a:lnTo>
                <a:lnTo>
                  <a:pt x="425467" y="1546"/>
                </a:lnTo>
                <a:lnTo>
                  <a:pt x="426996" y="342"/>
                </a:lnTo>
              </a:path>
            </a:pathLst>
          </a:custGeom>
          <a:ln w="36074">
            <a:solidFill>
              <a:srgbClr val="FFFFFF"/>
            </a:solidFill>
          </a:ln>
        </p:spPr>
        <p:txBody>
          <a:bodyPr wrap="square" lIns="0" tIns="0" rIns="0" bIns="0" rtlCol="0">
            <a:spAutoFit/>
          </a:bodyPr>
          <a:lstStyle/>
          <a:p>
            <a:endParaRPr/>
          </a:p>
        </p:txBody>
      </p:sp>
      <p:sp>
        <p:nvSpPr>
          <p:cNvPr id="23" name="object 23"/>
          <p:cNvSpPr txBox="1"/>
          <p:nvPr/>
        </p:nvSpPr>
        <p:spPr>
          <a:xfrm>
            <a:off x="5599694" y="9428664"/>
            <a:ext cx="69596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安全</a:t>
            </a:r>
            <a:endParaRPr sz="2600">
              <a:latin typeface="Microsoft JhengHei UI" panose="020B0604030504040204" charset="-120"/>
              <a:cs typeface="Microsoft JhengHei UI" panose="020B0604030504040204" charset="-120"/>
            </a:endParaRPr>
          </a:p>
        </p:txBody>
      </p:sp>
      <p:sp>
        <p:nvSpPr>
          <p:cNvPr id="24" name="object 24"/>
          <p:cNvSpPr/>
          <p:nvPr/>
        </p:nvSpPr>
        <p:spPr>
          <a:xfrm>
            <a:off x="13512237" y="7554300"/>
            <a:ext cx="1536529" cy="1536545"/>
          </a:xfrm>
          <a:custGeom>
            <a:avLst/>
            <a:gdLst/>
            <a:ahLst/>
            <a:cxnLst/>
            <a:rect l="l" t="t" r="r" b="b"/>
            <a:pathLst>
              <a:path w="1536529" h="1536545">
                <a:moveTo>
                  <a:pt x="785445" y="0"/>
                </a:moveTo>
                <a:lnTo>
                  <a:pt x="751094" y="0"/>
                </a:lnTo>
                <a:lnTo>
                  <a:pt x="705202" y="1854"/>
                </a:lnTo>
                <a:lnTo>
                  <a:pt x="643539" y="9370"/>
                </a:lnTo>
                <a:lnTo>
                  <a:pt x="583477" y="21654"/>
                </a:lnTo>
                <a:lnTo>
                  <a:pt x="525216" y="38508"/>
                </a:lnTo>
                <a:lnTo>
                  <a:pt x="468952" y="59735"/>
                </a:lnTo>
                <a:lnTo>
                  <a:pt x="414884" y="85136"/>
                </a:lnTo>
                <a:lnTo>
                  <a:pt x="363209" y="114514"/>
                </a:lnTo>
                <a:lnTo>
                  <a:pt x="314126" y="147671"/>
                </a:lnTo>
                <a:lnTo>
                  <a:pt x="267832" y="184409"/>
                </a:lnTo>
                <a:lnTo>
                  <a:pt x="224525" y="224531"/>
                </a:lnTo>
                <a:lnTo>
                  <a:pt x="184404" y="267837"/>
                </a:lnTo>
                <a:lnTo>
                  <a:pt x="147666" y="314131"/>
                </a:lnTo>
                <a:lnTo>
                  <a:pt x="114508" y="363213"/>
                </a:lnTo>
                <a:lnTo>
                  <a:pt x="85130" y="414888"/>
                </a:lnTo>
                <a:lnTo>
                  <a:pt x="59728" y="468956"/>
                </a:lnTo>
                <a:lnTo>
                  <a:pt x="38501" y="525219"/>
                </a:lnTo>
                <a:lnTo>
                  <a:pt x="21646" y="583481"/>
                </a:lnTo>
                <a:lnTo>
                  <a:pt x="9363" y="643542"/>
                </a:lnTo>
                <a:lnTo>
                  <a:pt x="1847" y="705205"/>
                </a:lnTo>
                <a:lnTo>
                  <a:pt x="0" y="750916"/>
                </a:lnTo>
                <a:lnTo>
                  <a:pt x="0" y="785629"/>
                </a:lnTo>
                <a:lnTo>
                  <a:pt x="1847" y="831340"/>
                </a:lnTo>
                <a:lnTo>
                  <a:pt x="9363" y="893003"/>
                </a:lnTo>
                <a:lnTo>
                  <a:pt x="21646" y="953064"/>
                </a:lnTo>
                <a:lnTo>
                  <a:pt x="38501" y="1011325"/>
                </a:lnTo>
                <a:lnTo>
                  <a:pt x="59728" y="1067589"/>
                </a:lnTo>
                <a:lnTo>
                  <a:pt x="85130" y="1121657"/>
                </a:lnTo>
                <a:lnTo>
                  <a:pt x="114508" y="1173331"/>
                </a:lnTo>
                <a:lnTo>
                  <a:pt x="147666" y="1222414"/>
                </a:lnTo>
                <a:lnTo>
                  <a:pt x="184404" y="1268708"/>
                </a:lnTo>
                <a:lnTo>
                  <a:pt x="224525" y="1312014"/>
                </a:lnTo>
                <a:lnTo>
                  <a:pt x="267832" y="1352135"/>
                </a:lnTo>
                <a:lnTo>
                  <a:pt x="314126" y="1388873"/>
                </a:lnTo>
                <a:lnTo>
                  <a:pt x="363209" y="1422031"/>
                </a:lnTo>
                <a:lnTo>
                  <a:pt x="414884" y="1451409"/>
                </a:lnTo>
                <a:lnTo>
                  <a:pt x="468952" y="1476810"/>
                </a:lnTo>
                <a:lnTo>
                  <a:pt x="525216" y="1498037"/>
                </a:lnTo>
                <a:lnTo>
                  <a:pt x="583477" y="1514891"/>
                </a:lnTo>
                <a:lnTo>
                  <a:pt x="643539" y="1527175"/>
                </a:lnTo>
                <a:lnTo>
                  <a:pt x="705202" y="1534690"/>
                </a:lnTo>
                <a:lnTo>
                  <a:pt x="751094" y="1536545"/>
                </a:lnTo>
                <a:lnTo>
                  <a:pt x="785445" y="1536545"/>
                </a:lnTo>
                <a:lnTo>
                  <a:pt x="831336" y="1534690"/>
                </a:lnTo>
                <a:lnTo>
                  <a:pt x="893000" y="1527175"/>
                </a:lnTo>
                <a:lnTo>
                  <a:pt x="953061" y="1514891"/>
                </a:lnTo>
                <a:lnTo>
                  <a:pt x="1011322" y="1498037"/>
                </a:lnTo>
                <a:lnTo>
                  <a:pt x="1067585" y="1476810"/>
                </a:lnTo>
                <a:lnTo>
                  <a:pt x="1121653" y="1451409"/>
                </a:lnTo>
                <a:lnTo>
                  <a:pt x="1173327" y="1422031"/>
                </a:lnTo>
                <a:lnTo>
                  <a:pt x="1222409" y="1388873"/>
                </a:lnTo>
                <a:lnTo>
                  <a:pt x="1268702" y="1352135"/>
                </a:lnTo>
                <a:lnTo>
                  <a:pt x="1312008" y="1312014"/>
                </a:lnTo>
                <a:lnTo>
                  <a:pt x="1352129" y="1268708"/>
                </a:lnTo>
                <a:lnTo>
                  <a:pt x="1388866" y="1222414"/>
                </a:lnTo>
                <a:lnTo>
                  <a:pt x="1422023" y="1173331"/>
                </a:lnTo>
                <a:lnTo>
                  <a:pt x="1451401" y="1121657"/>
                </a:lnTo>
                <a:lnTo>
                  <a:pt x="1476802" y="1067589"/>
                </a:lnTo>
                <a:lnTo>
                  <a:pt x="1498028" y="1011325"/>
                </a:lnTo>
                <a:lnTo>
                  <a:pt x="1514882" y="953064"/>
                </a:lnTo>
                <a:lnTo>
                  <a:pt x="1527166" y="893003"/>
                </a:lnTo>
                <a:lnTo>
                  <a:pt x="1534681" y="831340"/>
                </a:lnTo>
                <a:lnTo>
                  <a:pt x="1536529" y="785629"/>
                </a:lnTo>
                <a:lnTo>
                  <a:pt x="1536529" y="750916"/>
                </a:lnTo>
                <a:lnTo>
                  <a:pt x="1534681" y="705205"/>
                </a:lnTo>
                <a:lnTo>
                  <a:pt x="1527166" y="643542"/>
                </a:lnTo>
                <a:lnTo>
                  <a:pt x="1514882" y="583481"/>
                </a:lnTo>
                <a:lnTo>
                  <a:pt x="1498028" y="525219"/>
                </a:lnTo>
                <a:lnTo>
                  <a:pt x="1476802" y="468956"/>
                </a:lnTo>
                <a:lnTo>
                  <a:pt x="1451401" y="414888"/>
                </a:lnTo>
                <a:lnTo>
                  <a:pt x="1422023" y="363213"/>
                </a:lnTo>
                <a:lnTo>
                  <a:pt x="1388866" y="314131"/>
                </a:lnTo>
                <a:lnTo>
                  <a:pt x="1352129" y="267837"/>
                </a:lnTo>
                <a:lnTo>
                  <a:pt x="1312008" y="224531"/>
                </a:lnTo>
                <a:lnTo>
                  <a:pt x="1268702" y="184409"/>
                </a:lnTo>
                <a:lnTo>
                  <a:pt x="1222409" y="147671"/>
                </a:lnTo>
                <a:lnTo>
                  <a:pt x="1173327" y="114514"/>
                </a:lnTo>
                <a:lnTo>
                  <a:pt x="1121653" y="85136"/>
                </a:lnTo>
                <a:lnTo>
                  <a:pt x="1067585" y="59735"/>
                </a:lnTo>
                <a:lnTo>
                  <a:pt x="1011322" y="38508"/>
                </a:lnTo>
                <a:lnTo>
                  <a:pt x="953061" y="21654"/>
                </a:lnTo>
                <a:lnTo>
                  <a:pt x="893000" y="9370"/>
                </a:lnTo>
                <a:lnTo>
                  <a:pt x="831336" y="1854"/>
                </a:lnTo>
                <a:lnTo>
                  <a:pt x="785445" y="0"/>
                </a:lnTo>
                <a:close/>
              </a:path>
            </a:pathLst>
          </a:custGeom>
          <a:solidFill>
            <a:srgbClr val="88C6E5"/>
          </a:solidFill>
        </p:spPr>
        <p:txBody>
          <a:bodyPr wrap="square" lIns="0" tIns="0" rIns="0" bIns="0" rtlCol="0">
            <a:spAutoFit/>
          </a:bodyPr>
          <a:lstStyle/>
          <a:p>
            <a:endParaRPr/>
          </a:p>
        </p:txBody>
      </p:sp>
      <p:sp>
        <p:nvSpPr>
          <p:cNvPr id="25" name="object 25"/>
          <p:cNvSpPr/>
          <p:nvPr/>
        </p:nvSpPr>
        <p:spPr>
          <a:xfrm>
            <a:off x="14280509" y="9076970"/>
            <a:ext cx="11" cy="0"/>
          </a:xfrm>
          <a:custGeom>
            <a:avLst/>
            <a:gdLst/>
            <a:ahLst/>
            <a:cxnLst/>
            <a:rect l="l" t="t" r="r" b="b"/>
            <a:pathLst>
              <a:path w="11">
                <a:moveTo>
                  <a:pt x="0" y="0"/>
                </a:moveTo>
                <a:lnTo>
                  <a:pt x="10" y="0"/>
                </a:lnTo>
              </a:path>
              <a:path w="11">
                <a:moveTo>
                  <a:pt x="10" y="0"/>
                </a:moveTo>
                <a:lnTo>
                  <a:pt x="11" y="0"/>
                </a:lnTo>
              </a:path>
            </a:pathLst>
          </a:custGeom>
          <a:ln w="58274">
            <a:solidFill>
              <a:srgbClr val="3E596D"/>
            </a:solidFill>
          </a:ln>
        </p:spPr>
        <p:txBody>
          <a:bodyPr wrap="square" lIns="0" tIns="0" rIns="0" bIns="0" rtlCol="0">
            <a:spAutoFit/>
          </a:bodyPr>
          <a:lstStyle/>
          <a:p>
            <a:endParaRPr/>
          </a:p>
        </p:txBody>
      </p:sp>
      <p:sp>
        <p:nvSpPr>
          <p:cNvPr id="26" name="object 26"/>
          <p:cNvSpPr/>
          <p:nvPr/>
        </p:nvSpPr>
        <p:spPr>
          <a:xfrm>
            <a:off x="14280506" y="7568174"/>
            <a:ext cx="5" cy="0"/>
          </a:xfrm>
          <a:custGeom>
            <a:avLst/>
            <a:gdLst/>
            <a:ahLst/>
            <a:cxnLst/>
            <a:rect l="l" t="t" r="r" b="b"/>
            <a:pathLst>
              <a:path w="5">
                <a:moveTo>
                  <a:pt x="3" y="0"/>
                </a:moveTo>
                <a:lnTo>
                  <a:pt x="2" y="0"/>
                </a:lnTo>
                <a:lnTo>
                  <a:pt x="2" y="0"/>
                </a:lnTo>
              </a:path>
              <a:path w="5">
                <a:moveTo>
                  <a:pt x="5" y="0"/>
                </a:moveTo>
                <a:lnTo>
                  <a:pt x="3" y="0"/>
                </a:lnTo>
              </a:path>
              <a:path w="5">
                <a:moveTo>
                  <a:pt x="2" y="0"/>
                </a:moveTo>
                <a:lnTo>
                  <a:pt x="1" y="0"/>
                </a:lnTo>
              </a:path>
            </a:pathLst>
          </a:custGeom>
          <a:ln w="58274">
            <a:solidFill>
              <a:srgbClr val="3E596D"/>
            </a:solidFill>
          </a:ln>
        </p:spPr>
        <p:txBody>
          <a:bodyPr wrap="square" lIns="0" tIns="0" rIns="0" bIns="0" rtlCol="0">
            <a:spAutoFit/>
          </a:bodyPr>
          <a:lstStyle/>
          <a:p>
            <a:endParaRPr/>
          </a:p>
        </p:txBody>
      </p:sp>
      <p:sp>
        <p:nvSpPr>
          <p:cNvPr id="27" name="object 27"/>
          <p:cNvSpPr/>
          <p:nvPr/>
        </p:nvSpPr>
        <p:spPr>
          <a:xfrm>
            <a:off x="14218634" y="9074470"/>
            <a:ext cx="61875" cy="2501"/>
          </a:xfrm>
          <a:custGeom>
            <a:avLst/>
            <a:gdLst/>
            <a:ahLst/>
            <a:cxnLst/>
            <a:rect l="l" t="t" r="r" b="b"/>
            <a:pathLst>
              <a:path w="61875" h="2501">
                <a:moveTo>
                  <a:pt x="0" y="0"/>
                </a:moveTo>
                <a:lnTo>
                  <a:pt x="3" y="0"/>
                </a:lnTo>
                <a:lnTo>
                  <a:pt x="61875" y="2501"/>
                </a:lnTo>
              </a:path>
            </a:pathLst>
          </a:custGeom>
          <a:ln w="58274">
            <a:solidFill>
              <a:srgbClr val="3E596D"/>
            </a:solidFill>
          </a:ln>
        </p:spPr>
        <p:txBody>
          <a:bodyPr wrap="square" lIns="0" tIns="0" rIns="0" bIns="0" rtlCol="0">
            <a:spAutoFit/>
          </a:bodyPr>
          <a:lstStyle/>
          <a:p>
            <a:endParaRPr/>
          </a:p>
        </p:txBody>
      </p:sp>
      <p:sp>
        <p:nvSpPr>
          <p:cNvPr id="28" name="object 28"/>
          <p:cNvSpPr/>
          <p:nvPr/>
        </p:nvSpPr>
        <p:spPr>
          <a:xfrm>
            <a:off x="14280512" y="7568175"/>
            <a:ext cx="754395" cy="1508795"/>
          </a:xfrm>
          <a:custGeom>
            <a:avLst/>
            <a:gdLst/>
            <a:ahLst/>
            <a:cxnLst/>
            <a:rect l="l" t="t" r="r" b="b"/>
            <a:pathLst>
              <a:path w="754395" h="1508795">
                <a:moveTo>
                  <a:pt x="8" y="1508795"/>
                </a:moveTo>
                <a:lnTo>
                  <a:pt x="61869" y="1506295"/>
                </a:lnTo>
                <a:lnTo>
                  <a:pt x="122364" y="1498922"/>
                </a:lnTo>
                <a:lnTo>
                  <a:pt x="181288" y="1486871"/>
                </a:lnTo>
                <a:lnTo>
                  <a:pt x="238445" y="1470336"/>
                </a:lnTo>
                <a:lnTo>
                  <a:pt x="293643" y="1449511"/>
                </a:lnTo>
                <a:lnTo>
                  <a:pt x="346686" y="1424591"/>
                </a:lnTo>
                <a:lnTo>
                  <a:pt x="397382" y="1395770"/>
                </a:lnTo>
                <a:lnTo>
                  <a:pt x="445535" y="1363241"/>
                </a:lnTo>
                <a:lnTo>
                  <a:pt x="490951" y="1327199"/>
                </a:lnTo>
                <a:lnTo>
                  <a:pt x="533437" y="1287838"/>
                </a:lnTo>
                <a:lnTo>
                  <a:pt x="572798" y="1245352"/>
                </a:lnTo>
                <a:lnTo>
                  <a:pt x="608840" y="1199935"/>
                </a:lnTo>
                <a:lnTo>
                  <a:pt x="641369" y="1151782"/>
                </a:lnTo>
                <a:lnTo>
                  <a:pt x="670191" y="1101087"/>
                </a:lnTo>
                <a:lnTo>
                  <a:pt x="695111" y="1048043"/>
                </a:lnTo>
                <a:lnTo>
                  <a:pt x="715935" y="992846"/>
                </a:lnTo>
                <a:lnTo>
                  <a:pt x="732470" y="935688"/>
                </a:lnTo>
                <a:lnTo>
                  <a:pt x="744521" y="876765"/>
                </a:lnTo>
                <a:lnTo>
                  <a:pt x="751894" y="816270"/>
                </a:lnTo>
                <a:lnTo>
                  <a:pt x="754395" y="754397"/>
                </a:lnTo>
                <a:lnTo>
                  <a:pt x="751894" y="692525"/>
                </a:lnTo>
                <a:lnTo>
                  <a:pt x="744521" y="632030"/>
                </a:lnTo>
                <a:lnTo>
                  <a:pt x="732470" y="573107"/>
                </a:lnTo>
                <a:lnTo>
                  <a:pt x="715935" y="515949"/>
                </a:lnTo>
                <a:lnTo>
                  <a:pt x="695111" y="460752"/>
                </a:lnTo>
                <a:lnTo>
                  <a:pt x="670191" y="407708"/>
                </a:lnTo>
                <a:lnTo>
                  <a:pt x="641369" y="357013"/>
                </a:lnTo>
                <a:lnTo>
                  <a:pt x="608840" y="308860"/>
                </a:lnTo>
                <a:lnTo>
                  <a:pt x="572798" y="263443"/>
                </a:lnTo>
                <a:lnTo>
                  <a:pt x="533437" y="220957"/>
                </a:lnTo>
                <a:lnTo>
                  <a:pt x="490951" y="181596"/>
                </a:lnTo>
                <a:lnTo>
                  <a:pt x="445535" y="145554"/>
                </a:lnTo>
                <a:lnTo>
                  <a:pt x="397382" y="113026"/>
                </a:lnTo>
                <a:lnTo>
                  <a:pt x="346686" y="84204"/>
                </a:lnTo>
                <a:lnTo>
                  <a:pt x="293643" y="59284"/>
                </a:lnTo>
                <a:lnTo>
                  <a:pt x="238445" y="38459"/>
                </a:lnTo>
                <a:lnTo>
                  <a:pt x="181288" y="21924"/>
                </a:lnTo>
                <a:lnTo>
                  <a:pt x="122364" y="9873"/>
                </a:lnTo>
                <a:lnTo>
                  <a:pt x="61869" y="2500"/>
                </a:lnTo>
                <a:lnTo>
                  <a:pt x="0" y="0"/>
                </a:lnTo>
              </a:path>
            </a:pathLst>
          </a:custGeom>
          <a:ln w="58274">
            <a:solidFill>
              <a:srgbClr val="3E596D"/>
            </a:solidFill>
          </a:ln>
        </p:spPr>
        <p:txBody>
          <a:bodyPr wrap="square" lIns="0" tIns="0" rIns="0" bIns="0" rtlCol="0">
            <a:spAutoFit/>
          </a:bodyPr>
          <a:lstStyle/>
          <a:p>
            <a:endParaRPr/>
          </a:p>
        </p:txBody>
      </p:sp>
      <p:sp>
        <p:nvSpPr>
          <p:cNvPr id="29" name="object 29"/>
          <p:cNvSpPr/>
          <p:nvPr/>
        </p:nvSpPr>
        <p:spPr>
          <a:xfrm>
            <a:off x="13609930" y="7763759"/>
            <a:ext cx="1341152" cy="1341151"/>
          </a:xfrm>
          <a:custGeom>
            <a:avLst/>
            <a:gdLst/>
            <a:ahLst/>
            <a:cxnLst/>
            <a:rect l="l" t="t" r="r" b="b"/>
            <a:pathLst>
              <a:path w="1341152" h="1341151">
                <a:moveTo>
                  <a:pt x="670576" y="0"/>
                </a:moveTo>
                <a:lnTo>
                  <a:pt x="615577" y="2222"/>
                </a:lnTo>
                <a:lnTo>
                  <a:pt x="561803" y="8776"/>
                </a:lnTo>
                <a:lnTo>
                  <a:pt x="509427" y="19488"/>
                </a:lnTo>
                <a:lnTo>
                  <a:pt x="458620" y="34186"/>
                </a:lnTo>
                <a:lnTo>
                  <a:pt x="409555" y="52697"/>
                </a:lnTo>
                <a:lnTo>
                  <a:pt x="362405" y="74848"/>
                </a:lnTo>
                <a:lnTo>
                  <a:pt x="317342" y="100467"/>
                </a:lnTo>
                <a:lnTo>
                  <a:pt x="274540" y="129382"/>
                </a:lnTo>
                <a:lnTo>
                  <a:pt x="234169" y="161419"/>
                </a:lnTo>
                <a:lnTo>
                  <a:pt x="196405" y="196407"/>
                </a:lnTo>
                <a:lnTo>
                  <a:pt x="161417" y="234172"/>
                </a:lnTo>
                <a:lnTo>
                  <a:pt x="129380" y="274542"/>
                </a:lnTo>
                <a:lnTo>
                  <a:pt x="100466" y="317345"/>
                </a:lnTo>
                <a:lnTo>
                  <a:pt x="74847" y="362408"/>
                </a:lnTo>
                <a:lnTo>
                  <a:pt x="52696" y="409557"/>
                </a:lnTo>
                <a:lnTo>
                  <a:pt x="34185" y="458622"/>
                </a:lnTo>
                <a:lnTo>
                  <a:pt x="19488" y="509429"/>
                </a:lnTo>
                <a:lnTo>
                  <a:pt x="8776" y="561805"/>
                </a:lnTo>
                <a:lnTo>
                  <a:pt x="2222" y="615578"/>
                </a:lnTo>
                <a:lnTo>
                  <a:pt x="0" y="670576"/>
                </a:lnTo>
                <a:lnTo>
                  <a:pt x="2222" y="725574"/>
                </a:lnTo>
                <a:lnTo>
                  <a:pt x="8776" y="779347"/>
                </a:lnTo>
                <a:lnTo>
                  <a:pt x="19488" y="831723"/>
                </a:lnTo>
                <a:lnTo>
                  <a:pt x="34185" y="882530"/>
                </a:lnTo>
                <a:lnTo>
                  <a:pt x="52696" y="931594"/>
                </a:lnTo>
                <a:lnTo>
                  <a:pt x="74847" y="978744"/>
                </a:lnTo>
                <a:lnTo>
                  <a:pt x="100466" y="1023807"/>
                </a:lnTo>
                <a:lnTo>
                  <a:pt x="129380" y="1066609"/>
                </a:lnTo>
                <a:lnTo>
                  <a:pt x="161417" y="1106979"/>
                </a:lnTo>
                <a:lnTo>
                  <a:pt x="196405" y="1144744"/>
                </a:lnTo>
                <a:lnTo>
                  <a:pt x="234169" y="1179732"/>
                </a:lnTo>
                <a:lnTo>
                  <a:pt x="274540" y="1211769"/>
                </a:lnTo>
                <a:lnTo>
                  <a:pt x="317342" y="1240684"/>
                </a:lnTo>
                <a:lnTo>
                  <a:pt x="362405" y="1266303"/>
                </a:lnTo>
                <a:lnTo>
                  <a:pt x="409555" y="1288454"/>
                </a:lnTo>
                <a:lnTo>
                  <a:pt x="458620" y="1306965"/>
                </a:lnTo>
                <a:lnTo>
                  <a:pt x="509427" y="1321663"/>
                </a:lnTo>
                <a:lnTo>
                  <a:pt x="561803" y="1332375"/>
                </a:lnTo>
                <a:lnTo>
                  <a:pt x="615577" y="1338928"/>
                </a:lnTo>
                <a:lnTo>
                  <a:pt x="670576" y="1341151"/>
                </a:lnTo>
                <a:lnTo>
                  <a:pt x="725573" y="1338928"/>
                </a:lnTo>
                <a:lnTo>
                  <a:pt x="779346" y="1332375"/>
                </a:lnTo>
                <a:lnTo>
                  <a:pt x="831722" y="1321663"/>
                </a:lnTo>
                <a:lnTo>
                  <a:pt x="882528" y="1306965"/>
                </a:lnTo>
                <a:lnTo>
                  <a:pt x="931593" y="1288454"/>
                </a:lnTo>
                <a:lnTo>
                  <a:pt x="978742" y="1266303"/>
                </a:lnTo>
                <a:lnTo>
                  <a:pt x="1023805" y="1240684"/>
                </a:lnTo>
                <a:lnTo>
                  <a:pt x="1066608" y="1211769"/>
                </a:lnTo>
                <a:lnTo>
                  <a:pt x="1106978" y="1179732"/>
                </a:lnTo>
                <a:lnTo>
                  <a:pt x="1144743" y="1144744"/>
                </a:lnTo>
                <a:lnTo>
                  <a:pt x="1179731" y="1106979"/>
                </a:lnTo>
                <a:lnTo>
                  <a:pt x="1211769" y="1066609"/>
                </a:lnTo>
                <a:lnTo>
                  <a:pt x="1240684" y="1023807"/>
                </a:lnTo>
                <a:lnTo>
                  <a:pt x="1266303" y="978744"/>
                </a:lnTo>
                <a:lnTo>
                  <a:pt x="1288455" y="931594"/>
                </a:lnTo>
                <a:lnTo>
                  <a:pt x="1306966" y="882530"/>
                </a:lnTo>
                <a:lnTo>
                  <a:pt x="1321663" y="831723"/>
                </a:lnTo>
                <a:lnTo>
                  <a:pt x="1332376" y="779347"/>
                </a:lnTo>
                <a:lnTo>
                  <a:pt x="1338929" y="725574"/>
                </a:lnTo>
                <a:lnTo>
                  <a:pt x="1341152" y="670576"/>
                </a:lnTo>
                <a:lnTo>
                  <a:pt x="1338929" y="615578"/>
                </a:lnTo>
                <a:lnTo>
                  <a:pt x="1332376" y="561805"/>
                </a:lnTo>
                <a:lnTo>
                  <a:pt x="1321663" y="509429"/>
                </a:lnTo>
                <a:lnTo>
                  <a:pt x="1306966" y="458622"/>
                </a:lnTo>
                <a:lnTo>
                  <a:pt x="1288455" y="409557"/>
                </a:lnTo>
                <a:lnTo>
                  <a:pt x="1266303" y="362408"/>
                </a:lnTo>
                <a:lnTo>
                  <a:pt x="1240684" y="317345"/>
                </a:lnTo>
                <a:lnTo>
                  <a:pt x="1211769" y="274542"/>
                </a:lnTo>
                <a:lnTo>
                  <a:pt x="1179731" y="234172"/>
                </a:lnTo>
                <a:lnTo>
                  <a:pt x="1144743" y="196407"/>
                </a:lnTo>
                <a:lnTo>
                  <a:pt x="1106978" y="161419"/>
                </a:lnTo>
                <a:lnTo>
                  <a:pt x="1066608" y="129382"/>
                </a:lnTo>
                <a:lnTo>
                  <a:pt x="1023805" y="100467"/>
                </a:lnTo>
                <a:lnTo>
                  <a:pt x="978742" y="74848"/>
                </a:lnTo>
                <a:lnTo>
                  <a:pt x="931593" y="52697"/>
                </a:lnTo>
                <a:lnTo>
                  <a:pt x="882528" y="34186"/>
                </a:lnTo>
                <a:lnTo>
                  <a:pt x="831722" y="19488"/>
                </a:lnTo>
                <a:lnTo>
                  <a:pt x="779346" y="8776"/>
                </a:lnTo>
                <a:lnTo>
                  <a:pt x="725573" y="2222"/>
                </a:lnTo>
                <a:lnTo>
                  <a:pt x="670576" y="0"/>
                </a:lnTo>
                <a:close/>
              </a:path>
            </a:pathLst>
          </a:custGeom>
          <a:solidFill>
            <a:srgbClr val="A6E1FF"/>
          </a:solidFill>
        </p:spPr>
        <p:txBody>
          <a:bodyPr wrap="square" lIns="0" tIns="0" rIns="0" bIns="0" rtlCol="0">
            <a:spAutoFit/>
          </a:bodyPr>
          <a:lstStyle/>
          <a:p>
            <a:endParaRPr/>
          </a:p>
        </p:txBody>
      </p:sp>
      <p:sp>
        <p:nvSpPr>
          <p:cNvPr id="30" name="object 30"/>
          <p:cNvSpPr/>
          <p:nvPr/>
        </p:nvSpPr>
        <p:spPr>
          <a:xfrm>
            <a:off x="14056985" y="8881385"/>
            <a:ext cx="426996" cy="62230"/>
          </a:xfrm>
          <a:custGeom>
            <a:avLst/>
            <a:gdLst/>
            <a:ahLst/>
            <a:cxnLst/>
            <a:rect l="l" t="t" r="r" b="b"/>
            <a:pathLst>
              <a:path w="426996" h="62230">
                <a:moveTo>
                  <a:pt x="0" y="0"/>
                </a:moveTo>
                <a:lnTo>
                  <a:pt x="30951" y="23577"/>
                </a:lnTo>
                <a:lnTo>
                  <a:pt x="65962" y="40181"/>
                </a:lnTo>
                <a:lnTo>
                  <a:pt x="116201" y="54494"/>
                </a:lnTo>
                <a:lnTo>
                  <a:pt x="158900" y="60647"/>
                </a:lnTo>
                <a:lnTo>
                  <a:pt x="183179" y="62230"/>
                </a:lnTo>
                <a:lnTo>
                  <a:pt x="208308" y="61828"/>
                </a:lnTo>
                <a:lnTo>
                  <a:pt x="254157" y="58532"/>
                </a:lnTo>
                <a:lnTo>
                  <a:pt x="294255" y="52556"/>
                </a:lnTo>
                <a:lnTo>
                  <a:pt x="343959" y="40249"/>
                </a:lnTo>
                <a:lnTo>
                  <a:pt x="381599" y="26242"/>
                </a:lnTo>
                <a:lnTo>
                  <a:pt x="418954" y="6178"/>
                </a:lnTo>
                <a:lnTo>
                  <a:pt x="425467" y="1546"/>
                </a:lnTo>
                <a:lnTo>
                  <a:pt x="426996" y="342"/>
                </a:lnTo>
              </a:path>
            </a:pathLst>
          </a:custGeom>
          <a:ln w="36074">
            <a:solidFill>
              <a:srgbClr val="FFFFFF"/>
            </a:solidFill>
          </a:ln>
        </p:spPr>
        <p:txBody>
          <a:bodyPr wrap="square" lIns="0" tIns="0" rIns="0" bIns="0" rtlCol="0">
            <a:spAutoFit/>
          </a:bodyPr>
          <a:lstStyle/>
          <a:p>
            <a:endParaRPr/>
          </a:p>
        </p:txBody>
      </p:sp>
      <p:sp>
        <p:nvSpPr>
          <p:cNvPr id="31" name="object 31"/>
          <p:cNvSpPr txBox="1"/>
          <p:nvPr/>
        </p:nvSpPr>
        <p:spPr>
          <a:xfrm>
            <a:off x="13934519" y="9428664"/>
            <a:ext cx="695960" cy="400050"/>
          </a:xfrm>
          <a:prstGeom prst="rect">
            <a:avLst/>
          </a:prstGeom>
        </p:spPr>
        <p:txBody>
          <a:bodyPr vert="horz" wrap="square" lIns="0" tIns="0" rIns="0" bIns="0" rtlCol="0">
            <a:spAutoFit/>
          </a:bodyPr>
          <a:lstStyle/>
          <a:p>
            <a:pPr marL="12700">
              <a:lnSpc>
                <a:spcPct val="100000"/>
              </a:lnSpc>
            </a:pPr>
            <a:r>
              <a:rPr sz="2600" spc="-860" dirty="0">
                <a:solidFill>
                  <a:srgbClr val="55719E"/>
                </a:solidFill>
                <a:latin typeface="Microsoft JhengHei UI" panose="020B0604030504040204" charset="-120"/>
                <a:cs typeface="Microsoft JhengHei UI" panose="020B0604030504040204" charset="-120"/>
              </a:rPr>
              <a:t>⾼效</a:t>
            </a:r>
            <a:endParaRPr sz="2600">
              <a:latin typeface="Microsoft JhengHei UI" panose="020B0604030504040204" charset="-120"/>
              <a:cs typeface="Microsoft JhengHei UI" panose="020B0604030504040204" charset="-120"/>
            </a:endParaRPr>
          </a:p>
        </p:txBody>
      </p:sp>
      <p:sp>
        <p:nvSpPr>
          <p:cNvPr id="32" name="object 32"/>
          <p:cNvSpPr/>
          <p:nvPr/>
        </p:nvSpPr>
        <p:spPr>
          <a:xfrm>
            <a:off x="5664748" y="7999756"/>
            <a:ext cx="554956" cy="659665"/>
          </a:xfrm>
          <a:custGeom>
            <a:avLst/>
            <a:gdLst/>
            <a:ahLst/>
            <a:cxnLst/>
            <a:rect l="l" t="t" r="r" b="b"/>
            <a:pathLst>
              <a:path w="554956" h="659665">
                <a:moveTo>
                  <a:pt x="0" y="81480"/>
                </a:moveTo>
                <a:lnTo>
                  <a:pt x="0" y="384889"/>
                </a:lnTo>
                <a:lnTo>
                  <a:pt x="1887" y="407374"/>
                </a:lnTo>
                <a:lnTo>
                  <a:pt x="15841" y="450543"/>
                </a:lnTo>
                <a:lnTo>
                  <a:pt x="40820" y="490926"/>
                </a:lnTo>
                <a:lnTo>
                  <a:pt x="73770" y="528061"/>
                </a:lnTo>
                <a:lnTo>
                  <a:pt x="111636" y="561486"/>
                </a:lnTo>
                <a:lnTo>
                  <a:pt x="151361" y="590737"/>
                </a:lnTo>
                <a:lnTo>
                  <a:pt x="189891" y="615354"/>
                </a:lnTo>
                <a:lnTo>
                  <a:pt x="224170" y="634872"/>
                </a:lnTo>
                <a:lnTo>
                  <a:pt x="260936" y="653580"/>
                </a:lnTo>
                <a:lnTo>
                  <a:pt x="274250" y="659665"/>
                </a:lnTo>
                <a:lnTo>
                  <a:pt x="281326" y="659665"/>
                </a:lnTo>
                <a:lnTo>
                  <a:pt x="316815" y="642575"/>
                </a:lnTo>
                <a:lnTo>
                  <a:pt x="349061" y="625057"/>
                </a:lnTo>
                <a:lnTo>
                  <a:pt x="277788" y="625057"/>
                </a:lnTo>
                <a:lnTo>
                  <a:pt x="270639" y="621611"/>
                </a:lnTo>
                <a:lnTo>
                  <a:pt x="222749" y="596218"/>
                </a:lnTo>
                <a:lnTo>
                  <a:pt x="174367" y="566435"/>
                </a:lnTo>
                <a:lnTo>
                  <a:pt x="140352" y="542244"/>
                </a:lnTo>
                <a:lnTo>
                  <a:pt x="107528" y="515069"/>
                </a:lnTo>
                <a:lnTo>
                  <a:pt x="78122" y="485325"/>
                </a:lnTo>
                <a:lnTo>
                  <a:pt x="54360" y="453425"/>
                </a:lnTo>
                <a:lnTo>
                  <a:pt x="34172" y="402443"/>
                </a:lnTo>
                <a:lnTo>
                  <a:pt x="32678" y="115312"/>
                </a:lnTo>
                <a:lnTo>
                  <a:pt x="47380" y="115097"/>
                </a:lnTo>
                <a:lnTo>
                  <a:pt x="61964" y="114487"/>
                </a:lnTo>
                <a:lnTo>
                  <a:pt x="104775" y="110357"/>
                </a:lnTo>
                <a:lnTo>
                  <a:pt x="145687" y="102936"/>
                </a:lnTo>
                <a:lnTo>
                  <a:pt x="184073" y="92418"/>
                </a:lnTo>
                <a:lnTo>
                  <a:pt x="211251" y="82395"/>
                </a:lnTo>
                <a:lnTo>
                  <a:pt x="28621" y="82395"/>
                </a:lnTo>
                <a:lnTo>
                  <a:pt x="0" y="81480"/>
                </a:lnTo>
                <a:close/>
              </a:path>
              <a:path w="554956" h="659665">
                <a:moveTo>
                  <a:pt x="339256" y="44274"/>
                </a:moveTo>
                <a:lnTo>
                  <a:pt x="277788" y="44274"/>
                </a:lnTo>
                <a:lnTo>
                  <a:pt x="286271" y="50754"/>
                </a:lnTo>
                <a:lnTo>
                  <a:pt x="325339" y="73951"/>
                </a:lnTo>
                <a:lnTo>
                  <a:pt x="371504" y="92446"/>
                </a:lnTo>
                <a:lnTo>
                  <a:pt x="409889" y="102955"/>
                </a:lnTo>
                <a:lnTo>
                  <a:pt x="450802" y="110367"/>
                </a:lnTo>
                <a:lnTo>
                  <a:pt x="493613" y="114488"/>
                </a:lnTo>
                <a:lnTo>
                  <a:pt x="522899" y="115312"/>
                </a:lnTo>
                <a:lnTo>
                  <a:pt x="522893" y="384889"/>
                </a:lnTo>
                <a:lnTo>
                  <a:pt x="510287" y="436797"/>
                </a:lnTo>
                <a:lnTo>
                  <a:pt x="490185" y="469618"/>
                </a:lnTo>
                <a:lnTo>
                  <a:pt x="463326" y="500492"/>
                </a:lnTo>
                <a:lnTo>
                  <a:pt x="431935" y="529004"/>
                </a:lnTo>
                <a:lnTo>
                  <a:pt x="398240" y="554739"/>
                </a:lnTo>
                <a:lnTo>
                  <a:pt x="364467" y="577282"/>
                </a:lnTo>
                <a:lnTo>
                  <a:pt x="318530" y="604204"/>
                </a:lnTo>
                <a:lnTo>
                  <a:pt x="277788" y="625057"/>
                </a:lnTo>
                <a:lnTo>
                  <a:pt x="349061" y="625057"/>
                </a:lnTo>
                <a:lnTo>
                  <a:pt x="384611" y="603654"/>
                </a:lnTo>
                <a:lnTo>
                  <a:pt x="424120" y="576662"/>
                </a:lnTo>
                <a:lnTo>
                  <a:pt x="463297" y="545266"/>
                </a:lnTo>
                <a:lnTo>
                  <a:pt x="499087" y="509928"/>
                </a:lnTo>
                <a:lnTo>
                  <a:pt x="528434" y="471111"/>
                </a:lnTo>
                <a:lnTo>
                  <a:pt x="548282" y="429278"/>
                </a:lnTo>
                <a:lnTo>
                  <a:pt x="554956" y="392286"/>
                </a:lnTo>
                <a:lnTo>
                  <a:pt x="554956" y="82395"/>
                </a:lnTo>
                <a:lnTo>
                  <a:pt x="523455" y="82395"/>
                </a:lnTo>
                <a:lnTo>
                  <a:pt x="508354" y="82175"/>
                </a:lnTo>
                <a:lnTo>
                  <a:pt x="464096" y="78946"/>
                </a:lnTo>
                <a:lnTo>
                  <a:pt x="422017" y="72051"/>
                </a:lnTo>
                <a:lnTo>
                  <a:pt x="382907" y="61734"/>
                </a:lnTo>
                <a:lnTo>
                  <a:pt x="347553" y="48236"/>
                </a:lnTo>
                <a:lnTo>
                  <a:pt x="339256" y="44274"/>
                </a:lnTo>
                <a:close/>
              </a:path>
              <a:path w="554956" h="659665">
                <a:moveTo>
                  <a:pt x="294136" y="198538"/>
                </a:moveTo>
                <a:lnTo>
                  <a:pt x="261458" y="198538"/>
                </a:lnTo>
                <a:lnTo>
                  <a:pt x="261458" y="297358"/>
                </a:lnTo>
                <a:lnTo>
                  <a:pt x="163407" y="297358"/>
                </a:lnTo>
                <a:lnTo>
                  <a:pt x="163407" y="330292"/>
                </a:lnTo>
                <a:lnTo>
                  <a:pt x="261458" y="330292"/>
                </a:lnTo>
                <a:lnTo>
                  <a:pt x="261458" y="429061"/>
                </a:lnTo>
                <a:lnTo>
                  <a:pt x="294136" y="429061"/>
                </a:lnTo>
                <a:lnTo>
                  <a:pt x="294136" y="330241"/>
                </a:lnTo>
                <a:lnTo>
                  <a:pt x="392170" y="330241"/>
                </a:lnTo>
                <a:lnTo>
                  <a:pt x="392170" y="297323"/>
                </a:lnTo>
                <a:lnTo>
                  <a:pt x="294136" y="297323"/>
                </a:lnTo>
                <a:lnTo>
                  <a:pt x="294136" y="198538"/>
                </a:lnTo>
                <a:close/>
              </a:path>
              <a:path w="554956" h="659665">
                <a:moveTo>
                  <a:pt x="277788" y="0"/>
                </a:moveTo>
                <a:lnTo>
                  <a:pt x="241749" y="29927"/>
                </a:lnTo>
                <a:lnTo>
                  <a:pt x="200292" y="51597"/>
                </a:lnTo>
                <a:lnTo>
                  <a:pt x="164005" y="64388"/>
                </a:lnTo>
                <a:lnTo>
                  <a:pt x="124091" y="73951"/>
                </a:lnTo>
                <a:lnTo>
                  <a:pt x="81498" y="80018"/>
                </a:lnTo>
                <a:lnTo>
                  <a:pt x="36856" y="82373"/>
                </a:lnTo>
                <a:lnTo>
                  <a:pt x="28621" y="82395"/>
                </a:lnTo>
                <a:lnTo>
                  <a:pt x="211251" y="82395"/>
                </a:lnTo>
                <a:lnTo>
                  <a:pt x="250751" y="62890"/>
                </a:lnTo>
                <a:lnTo>
                  <a:pt x="277788" y="44274"/>
                </a:lnTo>
                <a:lnTo>
                  <a:pt x="339256" y="44274"/>
                </a:lnTo>
                <a:lnTo>
                  <a:pt x="299118" y="19327"/>
                </a:lnTo>
                <a:lnTo>
                  <a:pt x="291267" y="12665"/>
                </a:lnTo>
                <a:lnTo>
                  <a:pt x="277788" y="0"/>
                </a:lnTo>
                <a:close/>
              </a:path>
              <a:path w="554956" h="659665">
                <a:moveTo>
                  <a:pt x="554956" y="81500"/>
                </a:moveTo>
                <a:lnTo>
                  <a:pt x="526956" y="82395"/>
                </a:lnTo>
                <a:lnTo>
                  <a:pt x="554956" y="82395"/>
                </a:lnTo>
                <a:lnTo>
                  <a:pt x="554956" y="81500"/>
                </a:lnTo>
                <a:close/>
              </a:path>
            </a:pathLst>
          </a:custGeom>
          <a:solidFill>
            <a:srgbClr val="3E596D"/>
          </a:solidFill>
        </p:spPr>
        <p:txBody>
          <a:bodyPr wrap="square" lIns="0" tIns="0" rIns="0" bIns="0" rtlCol="0">
            <a:spAutoFit/>
          </a:bodyPr>
          <a:lstStyle/>
          <a:p>
            <a:endParaRPr/>
          </a:p>
        </p:txBody>
      </p:sp>
      <p:sp>
        <p:nvSpPr>
          <p:cNvPr id="33" name="object 33"/>
          <p:cNvSpPr/>
          <p:nvPr/>
        </p:nvSpPr>
        <p:spPr>
          <a:xfrm>
            <a:off x="14000069" y="8042687"/>
            <a:ext cx="554355" cy="564380"/>
          </a:xfrm>
          <a:custGeom>
            <a:avLst/>
            <a:gdLst/>
            <a:ahLst/>
            <a:cxnLst/>
            <a:rect l="l" t="t" r="r" b="b"/>
            <a:pathLst>
              <a:path w="554355" h="564380">
                <a:moveTo>
                  <a:pt x="219050" y="294231"/>
                </a:moveTo>
                <a:lnTo>
                  <a:pt x="109130" y="294231"/>
                </a:lnTo>
                <a:lnTo>
                  <a:pt x="133354" y="297373"/>
                </a:lnTo>
                <a:lnTo>
                  <a:pt x="156980" y="304702"/>
                </a:lnTo>
                <a:lnTo>
                  <a:pt x="191223" y="323550"/>
                </a:lnTo>
                <a:lnTo>
                  <a:pt x="223925" y="351821"/>
                </a:lnTo>
                <a:lnTo>
                  <a:pt x="250430" y="392658"/>
                </a:lnTo>
                <a:lnTo>
                  <a:pt x="264192" y="439777"/>
                </a:lnTo>
                <a:lnTo>
                  <a:pt x="265961" y="469095"/>
                </a:lnTo>
                <a:lnTo>
                  <a:pt x="265789" y="476425"/>
                </a:lnTo>
                <a:lnTo>
                  <a:pt x="255803" y="524591"/>
                </a:lnTo>
                <a:lnTo>
                  <a:pt x="251080" y="537156"/>
                </a:lnTo>
                <a:lnTo>
                  <a:pt x="250050" y="548674"/>
                </a:lnTo>
                <a:lnTo>
                  <a:pt x="255736" y="560192"/>
                </a:lnTo>
                <a:lnTo>
                  <a:pt x="259747" y="563333"/>
                </a:lnTo>
                <a:lnTo>
                  <a:pt x="264202" y="564380"/>
                </a:lnTo>
                <a:lnTo>
                  <a:pt x="276902" y="564380"/>
                </a:lnTo>
                <a:lnTo>
                  <a:pt x="312301" y="544486"/>
                </a:lnTo>
                <a:lnTo>
                  <a:pt x="341720" y="519355"/>
                </a:lnTo>
                <a:lnTo>
                  <a:pt x="350336" y="510979"/>
                </a:lnTo>
                <a:lnTo>
                  <a:pt x="354342" y="505743"/>
                </a:lnTo>
                <a:lnTo>
                  <a:pt x="308887" y="505743"/>
                </a:lnTo>
                <a:lnTo>
                  <a:pt x="307880" y="500508"/>
                </a:lnTo>
                <a:lnTo>
                  <a:pt x="308840" y="487943"/>
                </a:lnTo>
                <a:lnTo>
                  <a:pt x="309035" y="478519"/>
                </a:lnTo>
                <a:lnTo>
                  <a:pt x="309026" y="472236"/>
                </a:lnTo>
                <a:lnTo>
                  <a:pt x="303255" y="424070"/>
                </a:lnTo>
                <a:lnTo>
                  <a:pt x="286587" y="376951"/>
                </a:lnTo>
                <a:lnTo>
                  <a:pt x="266861" y="344492"/>
                </a:lnTo>
                <a:lnTo>
                  <a:pt x="258881" y="332974"/>
                </a:lnTo>
                <a:lnTo>
                  <a:pt x="250188" y="322503"/>
                </a:lnTo>
                <a:lnTo>
                  <a:pt x="240778" y="312032"/>
                </a:lnTo>
                <a:lnTo>
                  <a:pt x="231010" y="303655"/>
                </a:lnTo>
                <a:lnTo>
                  <a:pt x="220816" y="296326"/>
                </a:lnTo>
                <a:lnTo>
                  <a:pt x="219050" y="294231"/>
                </a:lnTo>
                <a:close/>
              </a:path>
              <a:path w="554355" h="564380">
                <a:moveTo>
                  <a:pt x="140553" y="342397"/>
                </a:moveTo>
                <a:lnTo>
                  <a:pt x="102578" y="358104"/>
                </a:lnTo>
                <a:lnTo>
                  <a:pt x="65059" y="391611"/>
                </a:lnTo>
                <a:lnTo>
                  <a:pt x="41039" y="436635"/>
                </a:lnTo>
                <a:lnTo>
                  <a:pt x="32467" y="478519"/>
                </a:lnTo>
                <a:lnTo>
                  <a:pt x="31816" y="501555"/>
                </a:lnTo>
                <a:lnTo>
                  <a:pt x="32102" y="507837"/>
                </a:lnTo>
                <a:lnTo>
                  <a:pt x="32553" y="513073"/>
                </a:lnTo>
                <a:lnTo>
                  <a:pt x="32843" y="515167"/>
                </a:lnTo>
                <a:lnTo>
                  <a:pt x="34162" y="525638"/>
                </a:lnTo>
                <a:lnTo>
                  <a:pt x="41376" y="531920"/>
                </a:lnTo>
                <a:lnTo>
                  <a:pt x="50559" y="532968"/>
                </a:lnTo>
                <a:lnTo>
                  <a:pt x="58716" y="535062"/>
                </a:lnTo>
                <a:lnTo>
                  <a:pt x="87542" y="535062"/>
                </a:lnTo>
                <a:lnTo>
                  <a:pt x="98366" y="532968"/>
                </a:lnTo>
                <a:lnTo>
                  <a:pt x="110039" y="530873"/>
                </a:lnTo>
                <a:lnTo>
                  <a:pt x="122360" y="526685"/>
                </a:lnTo>
                <a:lnTo>
                  <a:pt x="135126" y="523544"/>
                </a:lnTo>
                <a:lnTo>
                  <a:pt x="148138" y="517261"/>
                </a:lnTo>
                <a:lnTo>
                  <a:pt x="161193" y="508885"/>
                </a:lnTo>
                <a:lnTo>
                  <a:pt x="174091" y="499461"/>
                </a:lnTo>
                <a:lnTo>
                  <a:pt x="65504" y="499461"/>
                </a:lnTo>
                <a:lnTo>
                  <a:pt x="66191" y="488990"/>
                </a:lnTo>
                <a:lnTo>
                  <a:pt x="75242" y="447106"/>
                </a:lnTo>
                <a:lnTo>
                  <a:pt x="93646" y="413599"/>
                </a:lnTo>
                <a:lnTo>
                  <a:pt x="129693" y="382187"/>
                </a:lnTo>
                <a:lnTo>
                  <a:pt x="143907" y="376951"/>
                </a:lnTo>
                <a:lnTo>
                  <a:pt x="199066" y="376951"/>
                </a:lnTo>
                <a:lnTo>
                  <a:pt x="197008" y="374857"/>
                </a:lnTo>
                <a:lnTo>
                  <a:pt x="188639" y="365433"/>
                </a:lnTo>
                <a:lnTo>
                  <a:pt x="180028" y="358104"/>
                </a:lnTo>
                <a:lnTo>
                  <a:pt x="169160" y="351821"/>
                </a:lnTo>
                <a:lnTo>
                  <a:pt x="156009" y="345539"/>
                </a:lnTo>
                <a:lnTo>
                  <a:pt x="140553" y="342397"/>
                </a:lnTo>
                <a:close/>
              </a:path>
              <a:path w="554355" h="564380">
                <a:moveTo>
                  <a:pt x="547821" y="30365"/>
                </a:moveTo>
                <a:lnTo>
                  <a:pt x="482470" y="30365"/>
                </a:lnTo>
                <a:lnTo>
                  <a:pt x="507791" y="33506"/>
                </a:lnTo>
                <a:lnTo>
                  <a:pt x="520336" y="35601"/>
                </a:lnTo>
                <a:lnTo>
                  <a:pt x="522468" y="48166"/>
                </a:lnTo>
                <a:lnTo>
                  <a:pt x="523948" y="61778"/>
                </a:lnTo>
                <a:lnTo>
                  <a:pt x="524779" y="75390"/>
                </a:lnTo>
                <a:lnTo>
                  <a:pt x="524962" y="89002"/>
                </a:lnTo>
                <a:lnTo>
                  <a:pt x="524501" y="101567"/>
                </a:lnTo>
                <a:lnTo>
                  <a:pt x="519278" y="141356"/>
                </a:lnTo>
                <a:lnTo>
                  <a:pt x="508353" y="180099"/>
                </a:lnTo>
                <a:lnTo>
                  <a:pt x="491797" y="215700"/>
                </a:lnTo>
                <a:lnTo>
                  <a:pt x="469683" y="251301"/>
                </a:lnTo>
                <a:lnTo>
                  <a:pt x="442084" y="282713"/>
                </a:lnTo>
                <a:lnTo>
                  <a:pt x="433400" y="292137"/>
                </a:lnTo>
                <a:lnTo>
                  <a:pt x="424287" y="299467"/>
                </a:lnTo>
                <a:lnTo>
                  <a:pt x="414672" y="306796"/>
                </a:lnTo>
                <a:lnTo>
                  <a:pt x="404478" y="315173"/>
                </a:lnTo>
                <a:lnTo>
                  <a:pt x="393631" y="321456"/>
                </a:lnTo>
                <a:lnTo>
                  <a:pt x="382056" y="328785"/>
                </a:lnTo>
                <a:lnTo>
                  <a:pt x="369677" y="335068"/>
                </a:lnTo>
                <a:lnTo>
                  <a:pt x="364737" y="346586"/>
                </a:lnTo>
                <a:lnTo>
                  <a:pt x="364432" y="356010"/>
                </a:lnTo>
                <a:lnTo>
                  <a:pt x="364365" y="368575"/>
                </a:lnTo>
                <a:lnTo>
                  <a:pt x="364426" y="370669"/>
                </a:lnTo>
                <a:lnTo>
                  <a:pt x="364485" y="377998"/>
                </a:lnTo>
                <a:lnTo>
                  <a:pt x="357274" y="425117"/>
                </a:lnTo>
                <a:lnTo>
                  <a:pt x="342921" y="460718"/>
                </a:lnTo>
                <a:lnTo>
                  <a:pt x="321386" y="493178"/>
                </a:lnTo>
                <a:lnTo>
                  <a:pt x="312677" y="501555"/>
                </a:lnTo>
                <a:lnTo>
                  <a:pt x="308887" y="505743"/>
                </a:lnTo>
                <a:lnTo>
                  <a:pt x="354342" y="505743"/>
                </a:lnTo>
                <a:lnTo>
                  <a:pt x="358349" y="500508"/>
                </a:lnTo>
                <a:lnTo>
                  <a:pt x="384493" y="457577"/>
                </a:lnTo>
                <a:lnTo>
                  <a:pt x="398071" y="419882"/>
                </a:lnTo>
                <a:lnTo>
                  <a:pt x="401482" y="409411"/>
                </a:lnTo>
                <a:lnTo>
                  <a:pt x="404346" y="394752"/>
                </a:lnTo>
                <a:lnTo>
                  <a:pt x="406668" y="382187"/>
                </a:lnTo>
                <a:lnTo>
                  <a:pt x="408456" y="368575"/>
                </a:lnTo>
                <a:lnTo>
                  <a:pt x="409715" y="356010"/>
                </a:lnTo>
                <a:lnTo>
                  <a:pt x="420102" y="347633"/>
                </a:lnTo>
                <a:lnTo>
                  <a:pt x="430277" y="341350"/>
                </a:lnTo>
                <a:lnTo>
                  <a:pt x="440270" y="334021"/>
                </a:lnTo>
                <a:lnTo>
                  <a:pt x="450108" y="324597"/>
                </a:lnTo>
                <a:lnTo>
                  <a:pt x="469436" y="306796"/>
                </a:lnTo>
                <a:lnTo>
                  <a:pt x="478140" y="298420"/>
                </a:lnTo>
                <a:lnTo>
                  <a:pt x="486426" y="287949"/>
                </a:lnTo>
                <a:lnTo>
                  <a:pt x="494284" y="278525"/>
                </a:lnTo>
                <a:lnTo>
                  <a:pt x="501707" y="268054"/>
                </a:lnTo>
                <a:lnTo>
                  <a:pt x="508685" y="256536"/>
                </a:lnTo>
                <a:lnTo>
                  <a:pt x="515208" y="246065"/>
                </a:lnTo>
                <a:lnTo>
                  <a:pt x="536576" y="198946"/>
                </a:lnTo>
                <a:lnTo>
                  <a:pt x="547295" y="162298"/>
                </a:lnTo>
                <a:lnTo>
                  <a:pt x="553225" y="124603"/>
                </a:lnTo>
                <a:lnTo>
                  <a:pt x="554355" y="106803"/>
                </a:lnTo>
                <a:lnTo>
                  <a:pt x="554340" y="81672"/>
                </a:lnTo>
                <a:lnTo>
                  <a:pt x="553966" y="73296"/>
                </a:lnTo>
                <a:lnTo>
                  <a:pt x="552870" y="61778"/>
                </a:lnTo>
                <a:lnTo>
                  <a:pt x="551261" y="49213"/>
                </a:lnTo>
                <a:lnTo>
                  <a:pt x="549139" y="36648"/>
                </a:lnTo>
                <a:lnTo>
                  <a:pt x="547821" y="30365"/>
                </a:lnTo>
                <a:close/>
              </a:path>
              <a:path w="554355" h="564380">
                <a:moveTo>
                  <a:pt x="199066" y="376951"/>
                </a:moveTo>
                <a:lnTo>
                  <a:pt x="143907" y="376951"/>
                </a:lnTo>
                <a:lnTo>
                  <a:pt x="150611" y="380093"/>
                </a:lnTo>
                <a:lnTo>
                  <a:pt x="160074" y="386375"/>
                </a:lnTo>
                <a:lnTo>
                  <a:pt x="174269" y="399987"/>
                </a:lnTo>
                <a:lnTo>
                  <a:pt x="182754" y="410458"/>
                </a:lnTo>
                <a:lnTo>
                  <a:pt x="186127" y="419882"/>
                </a:lnTo>
                <a:lnTo>
                  <a:pt x="185427" y="425117"/>
                </a:lnTo>
                <a:lnTo>
                  <a:pt x="148443" y="473284"/>
                </a:lnTo>
                <a:lnTo>
                  <a:pt x="98253" y="496319"/>
                </a:lnTo>
                <a:lnTo>
                  <a:pt x="75279" y="499461"/>
                </a:lnTo>
                <a:lnTo>
                  <a:pt x="174091" y="499461"/>
                </a:lnTo>
                <a:lnTo>
                  <a:pt x="203548" y="467001"/>
                </a:lnTo>
                <a:lnTo>
                  <a:pt x="218031" y="421976"/>
                </a:lnTo>
                <a:lnTo>
                  <a:pt x="217574" y="407317"/>
                </a:lnTo>
                <a:lnTo>
                  <a:pt x="212410" y="394752"/>
                </a:lnTo>
                <a:lnTo>
                  <a:pt x="205243" y="384281"/>
                </a:lnTo>
                <a:lnTo>
                  <a:pt x="199066" y="376951"/>
                </a:lnTo>
                <a:close/>
              </a:path>
              <a:path w="554355" h="564380">
                <a:moveTo>
                  <a:pt x="467319" y="0"/>
                </a:moveTo>
                <a:lnTo>
                  <a:pt x="452269" y="0"/>
                </a:lnTo>
                <a:lnTo>
                  <a:pt x="416688" y="4188"/>
                </a:lnTo>
                <a:lnTo>
                  <a:pt x="392327" y="8376"/>
                </a:lnTo>
                <a:lnTo>
                  <a:pt x="366942" y="16753"/>
                </a:lnTo>
                <a:lnTo>
                  <a:pt x="353729" y="21988"/>
                </a:lnTo>
                <a:lnTo>
                  <a:pt x="340096" y="26177"/>
                </a:lnTo>
                <a:lnTo>
                  <a:pt x="329167" y="31412"/>
                </a:lnTo>
                <a:lnTo>
                  <a:pt x="318430" y="37695"/>
                </a:lnTo>
                <a:lnTo>
                  <a:pt x="307862" y="42930"/>
                </a:lnTo>
                <a:lnTo>
                  <a:pt x="297440" y="50260"/>
                </a:lnTo>
                <a:lnTo>
                  <a:pt x="276944" y="65966"/>
                </a:lnTo>
                <a:lnTo>
                  <a:pt x="256760" y="83767"/>
                </a:lnTo>
                <a:lnTo>
                  <a:pt x="246728" y="94237"/>
                </a:lnTo>
                <a:lnTo>
                  <a:pt x="238180" y="102614"/>
                </a:lnTo>
                <a:lnTo>
                  <a:pt x="230056" y="113085"/>
                </a:lnTo>
                <a:lnTo>
                  <a:pt x="222362" y="123556"/>
                </a:lnTo>
                <a:lnTo>
                  <a:pt x="215105" y="132980"/>
                </a:lnTo>
                <a:lnTo>
                  <a:pt x="208291" y="144498"/>
                </a:lnTo>
                <a:lnTo>
                  <a:pt x="201927" y="154969"/>
                </a:lnTo>
                <a:lnTo>
                  <a:pt x="179891" y="154969"/>
                </a:lnTo>
                <a:lnTo>
                  <a:pt x="167143" y="156016"/>
                </a:lnTo>
                <a:lnTo>
                  <a:pt x="117903" y="168581"/>
                </a:lnTo>
                <a:lnTo>
                  <a:pt x="83327" y="186381"/>
                </a:lnTo>
                <a:lnTo>
                  <a:pt x="72348" y="194758"/>
                </a:lnTo>
                <a:lnTo>
                  <a:pt x="61674" y="202088"/>
                </a:lnTo>
                <a:lnTo>
                  <a:pt x="33239" y="230359"/>
                </a:lnTo>
                <a:lnTo>
                  <a:pt x="5770" y="273290"/>
                </a:lnTo>
                <a:lnTo>
                  <a:pt x="0" y="285855"/>
                </a:lnTo>
                <a:lnTo>
                  <a:pt x="1044" y="296326"/>
                </a:lnTo>
                <a:lnTo>
                  <a:pt x="9178" y="306796"/>
                </a:lnTo>
                <a:lnTo>
                  <a:pt x="19717" y="309938"/>
                </a:lnTo>
                <a:lnTo>
                  <a:pt x="33328" y="306796"/>
                </a:lnTo>
                <a:lnTo>
                  <a:pt x="43796" y="303655"/>
                </a:lnTo>
                <a:lnTo>
                  <a:pt x="54882" y="299467"/>
                </a:lnTo>
                <a:lnTo>
                  <a:pt x="66771" y="297373"/>
                </a:lnTo>
                <a:lnTo>
                  <a:pt x="93708" y="294231"/>
                </a:lnTo>
                <a:lnTo>
                  <a:pt x="219050" y="294231"/>
                </a:lnTo>
                <a:lnTo>
                  <a:pt x="210220" y="287949"/>
                </a:lnTo>
                <a:lnTo>
                  <a:pt x="176282" y="269101"/>
                </a:lnTo>
                <a:lnTo>
                  <a:pt x="139655" y="256536"/>
                </a:lnTo>
                <a:lnTo>
                  <a:pt x="120528" y="252348"/>
                </a:lnTo>
                <a:lnTo>
                  <a:pt x="56549" y="252348"/>
                </a:lnTo>
                <a:lnTo>
                  <a:pt x="58350" y="250254"/>
                </a:lnTo>
                <a:lnTo>
                  <a:pt x="60193" y="249207"/>
                </a:lnTo>
                <a:lnTo>
                  <a:pt x="68847" y="239783"/>
                </a:lnTo>
                <a:lnTo>
                  <a:pt x="78889" y="231406"/>
                </a:lnTo>
                <a:lnTo>
                  <a:pt x="111907" y="210464"/>
                </a:lnTo>
                <a:lnTo>
                  <a:pt x="148424" y="197899"/>
                </a:lnTo>
                <a:lnTo>
                  <a:pt x="174180" y="194758"/>
                </a:lnTo>
                <a:lnTo>
                  <a:pt x="213101" y="194758"/>
                </a:lnTo>
                <a:lnTo>
                  <a:pt x="221131" y="191617"/>
                </a:lnTo>
                <a:lnTo>
                  <a:pt x="229878" y="181146"/>
                </a:lnTo>
                <a:lnTo>
                  <a:pt x="235664" y="171722"/>
                </a:lnTo>
                <a:lnTo>
                  <a:pt x="241959" y="160204"/>
                </a:lnTo>
                <a:lnTo>
                  <a:pt x="248779" y="149733"/>
                </a:lnTo>
                <a:lnTo>
                  <a:pt x="256135" y="139262"/>
                </a:lnTo>
                <a:lnTo>
                  <a:pt x="264040" y="129838"/>
                </a:lnTo>
                <a:lnTo>
                  <a:pt x="272508" y="119368"/>
                </a:lnTo>
                <a:lnTo>
                  <a:pt x="281551" y="108897"/>
                </a:lnTo>
                <a:lnTo>
                  <a:pt x="290677" y="100520"/>
                </a:lnTo>
                <a:lnTo>
                  <a:pt x="300145" y="93190"/>
                </a:lnTo>
                <a:lnTo>
                  <a:pt x="309954" y="84814"/>
                </a:lnTo>
                <a:lnTo>
                  <a:pt x="352573" y="58636"/>
                </a:lnTo>
                <a:lnTo>
                  <a:pt x="400562" y="40836"/>
                </a:lnTo>
                <a:lnTo>
                  <a:pt x="440038" y="33506"/>
                </a:lnTo>
                <a:lnTo>
                  <a:pt x="467999" y="30365"/>
                </a:lnTo>
                <a:lnTo>
                  <a:pt x="547821" y="30365"/>
                </a:lnTo>
                <a:lnTo>
                  <a:pt x="546502" y="24083"/>
                </a:lnTo>
                <a:lnTo>
                  <a:pt x="481139" y="1047"/>
                </a:lnTo>
                <a:lnTo>
                  <a:pt x="467319" y="0"/>
                </a:lnTo>
                <a:close/>
              </a:path>
              <a:path w="554355" h="564380">
                <a:moveTo>
                  <a:pt x="101033" y="250254"/>
                </a:moveTo>
                <a:lnTo>
                  <a:pt x="81831" y="250254"/>
                </a:lnTo>
                <a:lnTo>
                  <a:pt x="56549" y="252348"/>
                </a:lnTo>
                <a:lnTo>
                  <a:pt x="120528" y="252348"/>
                </a:lnTo>
                <a:lnTo>
                  <a:pt x="114086" y="251301"/>
                </a:lnTo>
                <a:lnTo>
                  <a:pt x="101033" y="250254"/>
                </a:lnTo>
                <a:close/>
              </a:path>
              <a:path w="554355" h="564380">
                <a:moveTo>
                  <a:pt x="402542" y="81672"/>
                </a:moveTo>
                <a:lnTo>
                  <a:pt x="364331" y="96332"/>
                </a:lnTo>
                <a:lnTo>
                  <a:pt x="343135" y="131933"/>
                </a:lnTo>
                <a:lnTo>
                  <a:pt x="341533" y="145545"/>
                </a:lnTo>
                <a:lnTo>
                  <a:pt x="343388" y="161251"/>
                </a:lnTo>
                <a:lnTo>
                  <a:pt x="365428" y="195805"/>
                </a:lnTo>
                <a:lnTo>
                  <a:pt x="404423" y="209417"/>
                </a:lnTo>
                <a:lnTo>
                  <a:pt x="407552" y="209417"/>
                </a:lnTo>
                <a:lnTo>
                  <a:pt x="445019" y="194758"/>
                </a:lnTo>
                <a:lnTo>
                  <a:pt x="457050" y="179052"/>
                </a:lnTo>
                <a:lnTo>
                  <a:pt x="400182" y="179052"/>
                </a:lnTo>
                <a:lnTo>
                  <a:pt x="388976" y="174863"/>
                </a:lnTo>
                <a:lnTo>
                  <a:pt x="380101" y="166487"/>
                </a:lnTo>
                <a:lnTo>
                  <a:pt x="374492" y="153922"/>
                </a:lnTo>
                <a:lnTo>
                  <a:pt x="373085" y="136121"/>
                </a:lnTo>
                <a:lnTo>
                  <a:pt x="379779" y="123556"/>
                </a:lnTo>
                <a:lnTo>
                  <a:pt x="390677" y="115179"/>
                </a:lnTo>
                <a:lnTo>
                  <a:pt x="404423" y="112038"/>
                </a:lnTo>
                <a:lnTo>
                  <a:pt x="457544" y="112038"/>
                </a:lnTo>
                <a:lnTo>
                  <a:pt x="452459" y="103661"/>
                </a:lnTo>
                <a:lnTo>
                  <a:pt x="442568" y="95285"/>
                </a:lnTo>
                <a:lnTo>
                  <a:pt x="430737" y="87955"/>
                </a:lnTo>
                <a:lnTo>
                  <a:pt x="417287" y="82719"/>
                </a:lnTo>
                <a:lnTo>
                  <a:pt x="402542" y="81672"/>
                </a:lnTo>
                <a:close/>
              </a:path>
              <a:path w="554355" h="564380">
                <a:moveTo>
                  <a:pt x="213101" y="194758"/>
                </a:moveTo>
                <a:lnTo>
                  <a:pt x="200743" y="194758"/>
                </a:lnTo>
                <a:lnTo>
                  <a:pt x="209085" y="195805"/>
                </a:lnTo>
                <a:lnTo>
                  <a:pt x="213101" y="194758"/>
                </a:lnTo>
                <a:close/>
              </a:path>
              <a:path w="554355" h="564380">
                <a:moveTo>
                  <a:pt x="457544" y="112038"/>
                </a:moveTo>
                <a:lnTo>
                  <a:pt x="404423" y="112038"/>
                </a:lnTo>
                <a:lnTo>
                  <a:pt x="410847" y="113085"/>
                </a:lnTo>
                <a:lnTo>
                  <a:pt x="421209" y="117273"/>
                </a:lnTo>
                <a:lnTo>
                  <a:pt x="429237" y="126697"/>
                </a:lnTo>
                <a:lnTo>
                  <a:pt x="434054" y="139262"/>
                </a:lnTo>
                <a:lnTo>
                  <a:pt x="434786" y="157063"/>
                </a:lnTo>
                <a:lnTo>
                  <a:pt x="427350" y="168581"/>
                </a:lnTo>
                <a:lnTo>
                  <a:pt x="415584" y="176957"/>
                </a:lnTo>
                <a:lnTo>
                  <a:pt x="400182" y="179052"/>
                </a:lnTo>
                <a:lnTo>
                  <a:pt x="457050" y="179052"/>
                </a:lnTo>
                <a:lnTo>
                  <a:pt x="461258" y="171722"/>
                </a:lnTo>
                <a:lnTo>
                  <a:pt x="465713" y="159157"/>
                </a:lnTo>
                <a:lnTo>
                  <a:pt x="467261" y="143451"/>
                </a:lnTo>
                <a:lnTo>
                  <a:pt x="465128" y="127744"/>
                </a:lnTo>
                <a:lnTo>
                  <a:pt x="460086" y="115179"/>
                </a:lnTo>
                <a:lnTo>
                  <a:pt x="457544" y="112038"/>
                </a:lnTo>
                <a:close/>
              </a:path>
            </a:pathLst>
          </a:custGeom>
          <a:solidFill>
            <a:srgbClr val="3E596D"/>
          </a:solidFill>
        </p:spPr>
        <p:txBody>
          <a:bodyPr wrap="square" lIns="0" tIns="0" rIns="0" bIns="0" rtlCol="0">
            <a:spAutoFit/>
          </a:bodyPr>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785"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262382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a:t>
            </a:r>
            <a:endParaRPr sz="1950">
              <a:latin typeface="Arial" panose="020B0604020202020204"/>
              <a:cs typeface="Arial" panose="020B0604020202020204"/>
            </a:endParaRPr>
          </a:p>
        </p:txBody>
      </p:sp>
      <p:sp>
        <p:nvSpPr>
          <p:cNvPr id="4" name="object 4"/>
          <p:cNvSpPr txBox="1"/>
          <p:nvPr/>
        </p:nvSpPr>
        <p:spPr>
          <a:xfrm>
            <a:off x="8364008" y="1994336"/>
            <a:ext cx="3376295"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区块链的基础技术架构</a:t>
            </a:r>
            <a:endParaRPr sz="2600">
              <a:latin typeface="Microsoft JhengHei UI" panose="020B0604030504040204" charset="-120"/>
              <a:cs typeface="Microsoft JhengHei UI" panose="020B0604030504040204" charset="-120"/>
            </a:endParaRPr>
          </a:p>
        </p:txBody>
      </p:sp>
      <p:sp>
        <p:nvSpPr>
          <p:cNvPr id="5" name="object 5"/>
          <p:cNvSpPr/>
          <p:nvPr/>
        </p:nvSpPr>
        <p:spPr>
          <a:xfrm>
            <a:off x="998413" y="5772250"/>
            <a:ext cx="665608" cy="735753"/>
          </a:xfrm>
          <a:custGeom>
            <a:avLst/>
            <a:gdLst/>
            <a:ahLst/>
            <a:cxnLst/>
            <a:rect l="l" t="t" r="r" b="b"/>
            <a:pathLst>
              <a:path w="665608" h="735753">
                <a:moveTo>
                  <a:pt x="332804" y="0"/>
                </a:moveTo>
                <a:lnTo>
                  <a:pt x="278811" y="4350"/>
                </a:lnTo>
                <a:lnTo>
                  <a:pt x="227595" y="16944"/>
                </a:lnTo>
                <a:lnTo>
                  <a:pt x="179841" y="37098"/>
                </a:lnTo>
                <a:lnTo>
                  <a:pt x="136233" y="64127"/>
                </a:lnTo>
                <a:lnTo>
                  <a:pt x="97457" y="97347"/>
                </a:lnTo>
                <a:lnTo>
                  <a:pt x="64196" y="136073"/>
                </a:lnTo>
                <a:lnTo>
                  <a:pt x="37136" y="179621"/>
                </a:lnTo>
                <a:lnTo>
                  <a:pt x="16961" y="227307"/>
                </a:lnTo>
                <a:lnTo>
                  <a:pt x="4354" y="278446"/>
                </a:lnTo>
                <a:lnTo>
                  <a:pt x="0" y="332354"/>
                </a:lnTo>
                <a:lnTo>
                  <a:pt x="0" y="403399"/>
                </a:lnTo>
                <a:lnTo>
                  <a:pt x="4357" y="457312"/>
                </a:lnTo>
                <a:lnTo>
                  <a:pt x="16970" y="508455"/>
                </a:lnTo>
                <a:lnTo>
                  <a:pt x="37154" y="556142"/>
                </a:lnTo>
                <a:lnTo>
                  <a:pt x="64222" y="599690"/>
                </a:lnTo>
                <a:lnTo>
                  <a:pt x="97488" y="638415"/>
                </a:lnTo>
                <a:lnTo>
                  <a:pt x="136267" y="671633"/>
                </a:lnTo>
                <a:lnTo>
                  <a:pt x="179874" y="698659"/>
                </a:lnTo>
                <a:lnTo>
                  <a:pt x="227622" y="718811"/>
                </a:lnTo>
                <a:lnTo>
                  <a:pt x="278828" y="731404"/>
                </a:lnTo>
                <a:lnTo>
                  <a:pt x="332804" y="735753"/>
                </a:lnTo>
                <a:lnTo>
                  <a:pt x="360104" y="734651"/>
                </a:lnTo>
                <a:lnTo>
                  <a:pt x="412794" y="726093"/>
                </a:lnTo>
                <a:lnTo>
                  <a:pt x="462365" y="709634"/>
                </a:lnTo>
                <a:lnTo>
                  <a:pt x="508132" y="685957"/>
                </a:lnTo>
                <a:lnTo>
                  <a:pt x="549409" y="655747"/>
                </a:lnTo>
                <a:lnTo>
                  <a:pt x="585513" y="619688"/>
                </a:lnTo>
                <a:lnTo>
                  <a:pt x="615759" y="578465"/>
                </a:lnTo>
                <a:lnTo>
                  <a:pt x="639462" y="532763"/>
                </a:lnTo>
                <a:lnTo>
                  <a:pt x="655939" y="483265"/>
                </a:lnTo>
                <a:lnTo>
                  <a:pt x="664505" y="430656"/>
                </a:lnTo>
                <a:lnTo>
                  <a:pt x="665608" y="403399"/>
                </a:lnTo>
                <a:lnTo>
                  <a:pt x="665608" y="332354"/>
                </a:lnTo>
                <a:lnTo>
                  <a:pt x="661251" y="278440"/>
                </a:lnTo>
                <a:lnTo>
                  <a:pt x="648637" y="227298"/>
                </a:lnTo>
                <a:lnTo>
                  <a:pt x="628453" y="179610"/>
                </a:lnTo>
                <a:lnTo>
                  <a:pt x="601386" y="136062"/>
                </a:lnTo>
                <a:lnTo>
                  <a:pt x="568119" y="97337"/>
                </a:lnTo>
                <a:lnTo>
                  <a:pt x="529340" y="64120"/>
                </a:lnTo>
                <a:lnTo>
                  <a:pt x="485733" y="37093"/>
                </a:lnTo>
                <a:lnTo>
                  <a:pt x="437985" y="16941"/>
                </a:lnTo>
                <a:lnTo>
                  <a:pt x="386779" y="4349"/>
                </a:lnTo>
                <a:lnTo>
                  <a:pt x="332804" y="0"/>
                </a:lnTo>
                <a:close/>
              </a:path>
            </a:pathLst>
          </a:custGeom>
          <a:solidFill>
            <a:srgbClr val="A6E1FF"/>
          </a:solidFill>
        </p:spPr>
        <p:txBody>
          <a:bodyPr wrap="square" lIns="0" tIns="0" rIns="0" bIns="0" rtlCol="0">
            <a:spAutoFit/>
          </a:bodyPr>
          <a:lstStyle/>
          <a:p>
            <a:endParaRPr/>
          </a:p>
        </p:txBody>
      </p:sp>
      <p:sp>
        <p:nvSpPr>
          <p:cNvPr id="6" name="object 6"/>
          <p:cNvSpPr/>
          <p:nvPr/>
        </p:nvSpPr>
        <p:spPr>
          <a:xfrm>
            <a:off x="1598105" y="5868718"/>
            <a:ext cx="3849" cy="4149"/>
          </a:xfrm>
          <a:custGeom>
            <a:avLst/>
            <a:gdLst/>
            <a:ahLst/>
            <a:cxnLst/>
            <a:rect l="l" t="t" r="r" b="b"/>
            <a:pathLst>
              <a:path w="3849" h="4149">
                <a:moveTo>
                  <a:pt x="3366" y="3628"/>
                </a:moveTo>
                <a:lnTo>
                  <a:pt x="3848" y="4148"/>
                </a:lnTo>
              </a:path>
            </a:pathLst>
          </a:custGeom>
          <a:ln w="95017">
            <a:solidFill>
              <a:srgbClr val="3E596D"/>
            </a:solidFill>
          </a:ln>
        </p:spPr>
        <p:txBody>
          <a:bodyPr wrap="square" lIns="0" tIns="0" rIns="0" bIns="0" rtlCol="0">
            <a:spAutoFit/>
          </a:bodyPr>
          <a:lstStyle/>
          <a:p>
            <a:endParaRPr/>
          </a:p>
        </p:txBody>
      </p:sp>
      <p:sp>
        <p:nvSpPr>
          <p:cNvPr id="7" name="object 7"/>
          <p:cNvSpPr/>
          <p:nvPr/>
        </p:nvSpPr>
        <p:spPr>
          <a:xfrm>
            <a:off x="1615466" y="5889870"/>
            <a:ext cx="3524" cy="4434"/>
          </a:xfrm>
          <a:custGeom>
            <a:avLst/>
            <a:gdLst/>
            <a:ahLst/>
            <a:cxnLst/>
            <a:rect l="l" t="t" r="r" b="b"/>
            <a:pathLst>
              <a:path w="3524" h="4434">
                <a:moveTo>
                  <a:pt x="2606" y="3280"/>
                </a:moveTo>
                <a:lnTo>
                  <a:pt x="3523" y="4433"/>
                </a:lnTo>
              </a:path>
            </a:pathLst>
          </a:custGeom>
          <a:ln w="95028">
            <a:solidFill>
              <a:srgbClr val="3E596D"/>
            </a:solidFill>
          </a:ln>
        </p:spPr>
        <p:txBody>
          <a:bodyPr wrap="square" lIns="0" tIns="0" rIns="0" bIns="0" rtlCol="0">
            <a:spAutoFit/>
          </a:bodyPr>
          <a:lstStyle/>
          <a:p>
            <a:endParaRPr/>
          </a:p>
        </p:txBody>
      </p:sp>
      <p:sp>
        <p:nvSpPr>
          <p:cNvPr id="8" name="object 8"/>
          <p:cNvSpPr/>
          <p:nvPr/>
        </p:nvSpPr>
        <p:spPr>
          <a:xfrm>
            <a:off x="1631114" y="5912225"/>
            <a:ext cx="3252" cy="4807"/>
          </a:xfrm>
          <a:custGeom>
            <a:avLst/>
            <a:gdLst/>
            <a:ahLst/>
            <a:cxnLst/>
            <a:rect l="l" t="t" r="r" b="b"/>
            <a:pathLst>
              <a:path w="3252" h="4807">
                <a:moveTo>
                  <a:pt x="1947" y="2879"/>
                </a:moveTo>
                <a:lnTo>
                  <a:pt x="3251" y="4807"/>
                </a:lnTo>
              </a:path>
            </a:pathLst>
          </a:custGeom>
          <a:ln w="95039">
            <a:solidFill>
              <a:srgbClr val="3E596D"/>
            </a:solidFill>
          </a:ln>
        </p:spPr>
        <p:txBody>
          <a:bodyPr wrap="square" lIns="0" tIns="0" rIns="0" bIns="0" rtlCol="0">
            <a:spAutoFit/>
          </a:bodyPr>
          <a:lstStyle/>
          <a:p>
            <a:endParaRPr/>
          </a:p>
        </p:txBody>
      </p:sp>
      <p:sp>
        <p:nvSpPr>
          <p:cNvPr id="9" name="object 9"/>
          <p:cNvSpPr/>
          <p:nvPr/>
        </p:nvSpPr>
        <p:spPr>
          <a:xfrm>
            <a:off x="1644968" y="5935654"/>
            <a:ext cx="3022" cy="5308"/>
          </a:xfrm>
          <a:custGeom>
            <a:avLst/>
            <a:gdLst/>
            <a:ahLst/>
            <a:cxnLst/>
            <a:rect l="l" t="t" r="r" b="b"/>
            <a:pathLst>
              <a:path w="3022" h="5308">
                <a:moveTo>
                  <a:pt x="1377" y="2419"/>
                </a:moveTo>
                <a:lnTo>
                  <a:pt x="3021" y="5307"/>
                </a:lnTo>
              </a:path>
            </a:pathLst>
          </a:custGeom>
          <a:ln w="95050">
            <a:solidFill>
              <a:srgbClr val="3E596D"/>
            </a:solidFill>
          </a:ln>
        </p:spPr>
        <p:txBody>
          <a:bodyPr wrap="square" lIns="0" tIns="0" rIns="0" bIns="0" rtlCol="0">
            <a:spAutoFit/>
          </a:bodyPr>
          <a:lstStyle/>
          <a:p>
            <a:endParaRPr/>
          </a:p>
        </p:txBody>
      </p:sp>
      <p:sp>
        <p:nvSpPr>
          <p:cNvPr id="10" name="object 10"/>
          <p:cNvSpPr/>
          <p:nvPr/>
        </p:nvSpPr>
        <p:spPr>
          <a:xfrm>
            <a:off x="1656948" y="5960004"/>
            <a:ext cx="2820" cy="5996"/>
          </a:xfrm>
          <a:custGeom>
            <a:avLst/>
            <a:gdLst/>
            <a:ahLst/>
            <a:cxnLst/>
            <a:rect l="l" t="t" r="r" b="b"/>
            <a:pathLst>
              <a:path w="2820" h="5996">
                <a:moveTo>
                  <a:pt x="887" y="1887"/>
                </a:moveTo>
                <a:lnTo>
                  <a:pt x="2820" y="5996"/>
                </a:lnTo>
              </a:path>
            </a:pathLst>
          </a:custGeom>
          <a:ln w="95059">
            <a:solidFill>
              <a:srgbClr val="3E596D"/>
            </a:solidFill>
          </a:ln>
        </p:spPr>
        <p:txBody>
          <a:bodyPr wrap="square" lIns="0" tIns="0" rIns="0" bIns="0" rtlCol="0">
            <a:spAutoFit/>
          </a:bodyPr>
          <a:lstStyle/>
          <a:p>
            <a:endParaRPr/>
          </a:p>
        </p:txBody>
      </p:sp>
      <p:sp>
        <p:nvSpPr>
          <p:cNvPr id="11" name="object 11"/>
          <p:cNvSpPr/>
          <p:nvPr/>
        </p:nvSpPr>
        <p:spPr>
          <a:xfrm>
            <a:off x="1666979" y="5985082"/>
            <a:ext cx="2634" cy="6972"/>
          </a:xfrm>
          <a:custGeom>
            <a:avLst/>
            <a:gdLst/>
            <a:ahLst/>
            <a:cxnLst/>
            <a:rect l="l" t="t" r="r" b="b"/>
            <a:pathLst>
              <a:path w="2634" h="6972">
                <a:moveTo>
                  <a:pt x="472" y="1250"/>
                </a:moveTo>
                <a:lnTo>
                  <a:pt x="2634" y="6972"/>
                </a:lnTo>
              </a:path>
            </a:pathLst>
          </a:custGeom>
          <a:ln w="95068">
            <a:solidFill>
              <a:srgbClr val="3E596D"/>
            </a:solidFill>
          </a:ln>
        </p:spPr>
        <p:txBody>
          <a:bodyPr wrap="square" lIns="0" tIns="0" rIns="0" bIns="0" rtlCol="0">
            <a:spAutoFit/>
          </a:bodyPr>
          <a:lstStyle/>
          <a:p>
            <a:endParaRPr/>
          </a:p>
        </p:txBody>
      </p:sp>
      <p:sp>
        <p:nvSpPr>
          <p:cNvPr id="12" name="object 12"/>
          <p:cNvSpPr/>
          <p:nvPr/>
        </p:nvSpPr>
        <p:spPr>
          <a:xfrm>
            <a:off x="1674987" y="6010605"/>
            <a:ext cx="2441" cy="8428"/>
          </a:xfrm>
          <a:custGeom>
            <a:avLst/>
            <a:gdLst/>
            <a:ahLst/>
            <a:cxnLst/>
            <a:rect l="l" t="t" r="r" b="b"/>
            <a:pathLst>
              <a:path w="2441" h="8428">
                <a:moveTo>
                  <a:pt x="128" y="443"/>
                </a:moveTo>
                <a:lnTo>
                  <a:pt x="2441" y="8428"/>
                </a:lnTo>
              </a:path>
            </a:pathLst>
          </a:custGeom>
          <a:ln w="95075">
            <a:solidFill>
              <a:srgbClr val="3E596D"/>
            </a:solidFill>
          </a:ln>
        </p:spPr>
        <p:txBody>
          <a:bodyPr wrap="square" lIns="0" tIns="0" rIns="0" bIns="0" rtlCol="0">
            <a:spAutoFit/>
          </a:bodyPr>
          <a:lstStyle/>
          <a:p>
            <a:endParaRPr/>
          </a:p>
        </p:txBody>
      </p:sp>
      <p:sp>
        <p:nvSpPr>
          <p:cNvPr id="13" name="object 13"/>
          <p:cNvSpPr/>
          <p:nvPr/>
        </p:nvSpPr>
        <p:spPr>
          <a:xfrm>
            <a:off x="1680913" y="6036042"/>
            <a:ext cx="2212" cy="10804"/>
          </a:xfrm>
          <a:custGeom>
            <a:avLst/>
            <a:gdLst/>
            <a:ahLst/>
            <a:cxnLst/>
            <a:rect l="l" t="t" r="r" b="b"/>
            <a:pathLst>
              <a:path w="2212" h="10804">
                <a:moveTo>
                  <a:pt x="0" y="0"/>
                </a:moveTo>
                <a:lnTo>
                  <a:pt x="2212" y="10804"/>
                </a:lnTo>
              </a:path>
            </a:pathLst>
          </a:custGeom>
          <a:ln w="95080">
            <a:solidFill>
              <a:srgbClr val="3E596D"/>
            </a:solidFill>
          </a:ln>
        </p:spPr>
        <p:txBody>
          <a:bodyPr wrap="square" lIns="0" tIns="0" rIns="0" bIns="0" rtlCol="0">
            <a:spAutoFit/>
          </a:bodyPr>
          <a:lstStyle/>
          <a:p>
            <a:endParaRPr/>
          </a:p>
        </p:txBody>
      </p:sp>
      <p:sp>
        <p:nvSpPr>
          <p:cNvPr id="14" name="object 14"/>
          <p:cNvSpPr/>
          <p:nvPr/>
        </p:nvSpPr>
        <p:spPr>
          <a:xfrm>
            <a:off x="1684730" y="6059989"/>
            <a:ext cx="1881" cy="15412"/>
          </a:xfrm>
          <a:custGeom>
            <a:avLst/>
            <a:gdLst/>
            <a:ahLst/>
            <a:cxnLst/>
            <a:rect l="l" t="t" r="r" b="b"/>
            <a:pathLst>
              <a:path w="1881" h="15412">
                <a:moveTo>
                  <a:pt x="0" y="0"/>
                </a:moveTo>
                <a:lnTo>
                  <a:pt x="1881" y="15412"/>
                </a:lnTo>
              </a:path>
            </a:pathLst>
          </a:custGeom>
          <a:ln w="95084">
            <a:solidFill>
              <a:srgbClr val="3E596D"/>
            </a:solidFill>
          </a:ln>
        </p:spPr>
        <p:txBody>
          <a:bodyPr wrap="square" lIns="0" tIns="0" rIns="0" bIns="0" rtlCol="0">
            <a:spAutoFit/>
          </a:bodyPr>
          <a:lstStyle/>
          <a:p>
            <a:endParaRPr/>
          </a:p>
        </p:txBody>
      </p:sp>
      <p:sp>
        <p:nvSpPr>
          <p:cNvPr id="15" name="object 15"/>
          <p:cNvSpPr/>
          <p:nvPr/>
        </p:nvSpPr>
        <p:spPr>
          <a:xfrm>
            <a:off x="1687202" y="6090004"/>
            <a:ext cx="0" cy="100252"/>
          </a:xfrm>
          <a:custGeom>
            <a:avLst/>
            <a:gdLst/>
            <a:ahLst/>
            <a:cxnLst/>
            <a:rect l="l" t="t" r="r" b="b"/>
            <a:pathLst>
              <a:path h="100252">
                <a:moveTo>
                  <a:pt x="0" y="14204"/>
                </a:moveTo>
                <a:lnTo>
                  <a:pt x="0" y="114457"/>
                </a:lnTo>
              </a:path>
            </a:pathLst>
          </a:custGeom>
          <a:ln w="3175">
            <a:solidFill>
              <a:srgbClr val="3E596D"/>
            </a:solidFill>
          </a:ln>
        </p:spPr>
        <p:txBody>
          <a:bodyPr wrap="square" lIns="0" tIns="0" rIns="0" bIns="0" rtlCol="0">
            <a:spAutoFit/>
          </a:bodyPr>
          <a:lstStyle/>
          <a:p>
            <a:endParaRPr/>
          </a:p>
        </p:txBody>
      </p:sp>
      <p:sp>
        <p:nvSpPr>
          <p:cNvPr id="16" name="object 16"/>
          <p:cNvSpPr/>
          <p:nvPr/>
        </p:nvSpPr>
        <p:spPr>
          <a:xfrm>
            <a:off x="1683127" y="6216530"/>
            <a:ext cx="2059" cy="16876"/>
          </a:xfrm>
          <a:custGeom>
            <a:avLst/>
            <a:gdLst/>
            <a:ahLst/>
            <a:cxnLst/>
            <a:rect l="l" t="t" r="r" b="b"/>
            <a:pathLst>
              <a:path w="2059" h="16876">
                <a:moveTo>
                  <a:pt x="2059" y="0"/>
                </a:moveTo>
                <a:lnTo>
                  <a:pt x="0" y="16876"/>
                </a:lnTo>
              </a:path>
            </a:pathLst>
          </a:custGeom>
          <a:ln w="95084">
            <a:solidFill>
              <a:srgbClr val="3E596D"/>
            </a:solidFill>
          </a:ln>
        </p:spPr>
        <p:txBody>
          <a:bodyPr wrap="square" lIns="0" tIns="0" rIns="0" bIns="0" rtlCol="0">
            <a:spAutoFit/>
          </a:bodyPr>
          <a:lstStyle/>
          <a:p>
            <a:endParaRPr/>
          </a:p>
        </p:txBody>
      </p:sp>
      <p:sp>
        <p:nvSpPr>
          <p:cNvPr id="17" name="object 17"/>
          <p:cNvSpPr/>
          <p:nvPr/>
        </p:nvSpPr>
        <p:spPr>
          <a:xfrm>
            <a:off x="1677433" y="6257283"/>
            <a:ext cx="805" cy="3933"/>
          </a:xfrm>
          <a:custGeom>
            <a:avLst/>
            <a:gdLst/>
            <a:ahLst/>
            <a:cxnLst/>
            <a:rect l="l" t="t" r="r" b="b"/>
            <a:pathLst>
              <a:path w="805" h="3933">
                <a:moveTo>
                  <a:pt x="805" y="0"/>
                </a:moveTo>
                <a:lnTo>
                  <a:pt x="0" y="3933"/>
                </a:lnTo>
              </a:path>
            </a:pathLst>
          </a:custGeom>
          <a:ln w="95080">
            <a:solidFill>
              <a:srgbClr val="3E596D"/>
            </a:solidFill>
          </a:ln>
        </p:spPr>
        <p:txBody>
          <a:bodyPr wrap="square" lIns="0" tIns="0" rIns="0" bIns="0" rtlCol="0">
            <a:spAutoFit/>
          </a:bodyPr>
          <a:lstStyle/>
          <a:p>
            <a:endParaRPr/>
          </a:p>
        </p:txBody>
      </p:sp>
      <p:sp>
        <p:nvSpPr>
          <p:cNvPr id="18" name="object 18"/>
          <p:cNvSpPr/>
          <p:nvPr/>
        </p:nvSpPr>
        <p:spPr>
          <a:xfrm>
            <a:off x="974746" y="6104604"/>
            <a:ext cx="0" cy="73655"/>
          </a:xfrm>
          <a:custGeom>
            <a:avLst/>
            <a:gdLst/>
            <a:ahLst/>
            <a:cxnLst/>
            <a:rect l="l" t="t" r="r" b="b"/>
            <a:pathLst>
              <a:path h="73655">
                <a:moveTo>
                  <a:pt x="0" y="0"/>
                </a:moveTo>
                <a:lnTo>
                  <a:pt x="0" y="73655"/>
                </a:lnTo>
              </a:path>
            </a:pathLst>
          </a:custGeom>
          <a:ln w="3175">
            <a:solidFill>
              <a:srgbClr val="3E596D"/>
            </a:solidFill>
          </a:ln>
        </p:spPr>
        <p:txBody>
          <a:bodyPr wrap="square" lIns="0" tIns="0" rIns="0" bIns="0" rtlCol="0">
            <a:spAutoFit/>
          </a:bodyPr>
          <a:lstStyle/>
          <a:p>
            <a:endParaRPr/>
          </a:p>
        </p:txBody>
      </p:sp>
      <p:sp>
        <p:nvSpPr>
          <p:cNvPr id="19" name="object 19"/>
          <p:cNvSpPr/>
          <p:nvPr/>
        </p:nvSpPr>
        <p:spPr>
          <a:xfrm>
            <a:off x="879554" y="6484524"/>
            <a:ext cx="157895" cy="165884"/>
          </a:xfrm>
          <a:custGeom>
            <a:avLst/>
            <a:gdLst/>
            <a:ahLst/>
            <a:cxnLst/>
            <a:rect l="l" t="t" r="r" b="b"/>
            <a:pathLst>
              <a:path w="157895" h="165884">
                <a:moveTo>
                  <a:pt x="0" y="165884"/>
                </a:moveTo>
                <a:lnTo>
                  <a:pt x="5630" y="122902"/>
                </a:lnTo>
                <a:lnTo>
                  <a:pt x="21545" y="84109"/>
                </a:lnTo>
                <a:lnTo>
                  <a:pt x="46281" y="50961"/>
                </a:lnTo>
                <a:lnTo>
                  <a:pt x="78377" y="24910"/>
                </a:lnTo>
                <a:lnTo>
                  <a:pt x="103139" y="12205"/>
                </a:lnTo>
                <a:lnTo>
                  <a:pt x="116062" y="7522"/>
                </a:lnTo>
              </a:path>
              <a:path w="157895" h="165884">
                <a:moveTo>
                  <a:pt x="116367" y="7412"/>
                </a:moveTo>
                <a:lnTo>
                  <a:pt x="124957" y="5107"/>
                </a:lnTo>
              </a:path>
              <a:path w="157895" h="165884">
                <a:moveTo>
                  <a:pt x="130088" y="3731"/>
                </a:moveTo>
                <a:lnTo>
                  <a:pt x="134865" y="2882"/>
                </a:lnTo>
              </a:path>
              <a:path w="157895" h="165884">
                <a:moveTo>
                  <a:pt x="144248" y="1215"/>
                </a:moveTo>
                <a:lnTo>
                  <a:pt x="146181" y="1043"/>
                </a:lnTo>
              </a:path>
            </a:pathLst>
          </a:custGeom>
          <a:ln w="95011">
            <a:solidFill>
              <a:srgbClr val="3E596D"/>
            </a:solidFill>
          </a:ln>
        </p:spPr>
        <p:txBody>
          <a:bodyPr wrap="square" lIns="0" tIns="0" rIns="0" bIns="0" rtlCol="0">
            <a:spAutoFit/>
          </a:bodyPr>
          <a:lstStyle/>
          <a:p>
            <a:endParaRPr/>
          </a:p>
        </p:txBody>
      </p:sp>
      <p:sp>
        <p:nvSpPr>
          <p:cNvPr id="20" name="object 20"/>
          <p:cNvSpPr/>
          <p:nvPr/>
        </p:nvSpPr>
        <p:spPr>
          <a:xfrm>
            <a:off x="1038345" y="6484270"/>
            <a:ext cx="720763" cy="332275"/>
          </a:xfrm>
          <a:custGeom>
            <a:avLst/>
            <a:gdLst/>
            <a:ahLst/>
            <a:cxnLst/>
            <a:rect l="l" t="t" r="r" b="b"/>
            <a:pathLst>
              <a:path w="720763" h="332275">
                <a:moveTo>
                  <a:pt x="0" y="173"/>
                </a:moveTo>
                <a:lnTo>
                  <a:pt x="63352" y="154"/>
                </a:lnTo>
              </a:path>
              <a:path w="720763" h="332275">
                <a:moveTo>
                  <a:pt x="569024" y="643"/>
                </a:moveTo>
                <a:lnTo>
                  <a:pt x="610855" y="9856"/>
                </a:lnTo>
                <a:lnTo>
                  <a:pt x="648002" y="28853"/>
                </a:lnTo>
                <a:lnTo>
                  <a:pt x="679008" y="56165"/>
                </a:lnTo>
                <a:lnTo>
                  <a:pt x="702416" y="90324"/>
                </a:lnTo>
                <a:lnTo>
                  <a:pt x="716770" y="129860"/>
                </a:lnTo>
                <a:lnTo>
                  <a:pt x="720588" y="158481"/>
                </a:lnTo>
                <a:lnTo>
                  <a:pt x="720763" y="332275"/>
                </a:lnTo>
              </a:path>
            </a:pathLst>
          </a:custGeom>
          <a:ln w="95011">
            <a:solidFill>
              <a:srgbClr val="3E596D"/>
            </a:solidFill>
          </a:ln>
        </p:spPr>
        <p:txBody>
          <a:bodyPr wrap="square" lIns="0" tIns="0" rIns="0" bIns="0" rtlCol="0">
            <a:spAutoFit/>
          </a:bodyPr>
          <a:lstStyle/>
          <a:p>
            <a:endParaRPr/>
          </a:p>
        </p:txBody>
      </p:sp>
      <p:sp>
        <p:nvSpPr>
          <p:cNvPr id="21" name="object 21"/>
          <p:cNvSpPr/>
          <p:nvPr/>
        </p:nvSpPr>
        <p:spPr>
          <a:xfrm>
            <a:off x="879554" y="6650408"/>
            <a:ext cx="47543" cy="166137"/>
          </a:xfrm>
          <a:custGeom>
            <a:avLst/>
            <a:gdLst/>
            <a:ahLst/>
            <a:cxnLst/>
            <a:rect l="l" t="t" r="r" b="b"/>
            <a:pathLst>
              <a:path w="47543" h="166137">
                <a:moveTo>
                  <a:pt x="47543" y="166137"/>
                </a:moveTo>
                <a:lnTo>
                  <a:pt x="47543" y="0"/>
                </a:lnTo>
                <a:lnTo>
                  <a:pt x="95086" y="0"/>
                </a:lnTo>
                <a:lnTo>
                  <a:pt x="95086" y="166137"/>
                </a:lnTo>
                <a:lnTo>
                  <a:pt x="47543" y="166137"/>
                </a:lnTo>
              </a:path>
            </a:pathLst>
          </a:custGeom>
          <a:solidFill>
            <a:srgbClr val="3E596D"/>
          </a:solidFill>
        </p:spPr>
        <p:txBody>
          <a:bodyPr wrap="square" lIns="0" tIns="0" rIns="0" bIns="0" rtlCol="0">
            <a:spAutoFit/>
          </a:bodyPr>
          <a:lstStyle/>
          <a:p>
            <a:endParaRPr/>
          </a:p>
        </p:txBody>
      </p:sp>
      <p:sp>
        <p:nvSpPr>
          <p:cNvPr id="22" name="object 22"/>
          <p:cNvSpPr/>
          <p:nvPr/>
        </p:nvSpPr>
        <p:spPr>
          <a:xfrm>
            <a:off x="879554" y="6484270"/>
            <a:ext cx="879554" cy="332275"/>
          </a:xfrm>
          <a:custGeom>
            <a:avLst/>
            <a:gdLst/>
            <a:ahLst/>
            <a:cxnLst/>
            <a:rect l="l" t="t" r="r" b="b"/>
            <a:pathLst>
              <a:path w="879554" h="332275">
                <a:moveTo>
                  <a:pt x="713082" y="0"/>
                </a:moveTo>
                <a:lnTo>
                  <a:pt x="158791" y="173"/>
                </a:lnTo>
                <a:lnTo>
                  <a:pt x="116368" y="7665"/>
                </a:lnTo>
                <a:lnTo>
                  <a:pt x="78377" y="25164"/>
                </a:lnTo>
                <a:lnTo>
                  <a:pt x="46282" y="51214"/>
                </a:lnTo>
                <a:lnTo>
                  <a:pt x="21545" y="84363"/>
                </a:lnTo>
                <a:lnTo>
                  <a:pt x="5630" y="123155"/>
                </a:lnTo>
                <a:lnTo>
                  <a:pt x="0" y="166137"/>
                </a:lnTo>
                <a:lnTo>
                  <a:pt x="0" y="332275"/>
                </a:lnTo>
                <a:lnTo>
                  <a:pt x="879554" y="332275"/>
                </a:lnTo>
                <a:lnTo>
                  <a:pt x="879380" y="158481"/>
                </a:lnTo>
                <a:lnTo>
                  <a:pt x="871873" y="116174"/>
                </a:lnTo>
                <a:lnTo>
                  <a:pt x="854339" y="78267"/>
                </a:lnTo>
                <a:lnTo>
                  <a:pt x="828236" y="46228"/>
                </a:lnTo>
                <a:lnTo>
                  <a:pt x="795021" y="21524"/>
                </a:lnTo>
                <a:lnTo>
                  <a:pt x="756151" y="5625"/>
                </a:lnTo>
                <a:lnTo>
                  <a:pt x="713082" y="0"/>
                </a:lnTo>
                <a:close/>
              </a:path>
            </a:pathLst>
          </a:custGeom>
          <a:solidFill>
            <a:srgbClr val="A6E1FF"/>
          </a:solidFill>
        </p:spPr>
        <p:txBody>
          <a:bodyPr wrap="square" lIns="0" tIns="0" rIns="0" bIns="0" rtlCol="0">
            <a:spAutoFit/>
          </a:bodyPr>
          <a:lstStyle/>
          <a:p>
            <a:endParaRPr/>
          </a:p>
        </p:txBody>
      </p:sp>
      <p:sp>
        <p:nvSpPr>
          <p:cNvPr id="23" name="object 23"/>
          <p:cNvSpPr/>
          <p:nvPr/>
        </p:nvSpPr>
        <p:spPr>
          <a:xfrm>
            <a:off x="879554" y="6484524"/>
            <a:ext cx="157895" cy="165884"/>
          </a:xfrm>
          <a:custGeom>
            <a:avLst/>
            <a:gdLst/>
            <a:ahLst/>
            <a:cxnLst/>
            <a:rect l="l" t="t" r="r" b="b"/>
            <a:pathLst>
              <a:path w="157895" h="165884">
                <a:moveTo>
                  <a:pt x="0" y="165884"/>
                </a:moveTo>
                <a:lnTo>
                  <a:pt x="5630" y="122902"/>
                </a:lnTo>
                <a:lnTo>
                  <a:pt x="21545" y="84109"/>
                </a:lnTo>
                <a:lnTo>
                  <a:pt x="46281" y="50961"/>
                </a:lnTo>
                <a:lnTo>
                  <a:pt x="78377" y="24910"/>
                </a:lnTo>
                <a:lnTo>
                  <a:pt x="103139" y="12205"/>
                </a:lnTo>
                <a:lnTo>
                  <a:pt x="116062" y="7522"/>
                </a:lnTo>
              </a:path>
              <a:path w="157895" h="165884">
                <a:moveTo>
                  <a:pt x="116367" y="7412"/>
                </a:moveTo>
                <a:lnTo>
                  <a:pt x="124957" y="5107"/>
                </a:lnTo>
              </a:path>
              <a:path w="157895" h="165884">
                <a:moveTo>
                  <a:pt x="130088" y="3731"/>
                </a:moveTo>
                <a:lnTo>
                  <a:pt x="134865" y="2882"/>
                </a:lnTo>
              </a:path>
              <a:path w="157895" h="165884">
                <a:moveTo>
                  <a:pt x="144248" y="1215"/>
                </a:moveTo>
                <a:lnTo>
                  <a:pt x="146181" y="1043"/>
                </a:lnTo>
              </a:path>
            </a:pathLst>
          </a:custGeom>
          <a:ln w="95011">
            <a:solidFill>
              <a:srgbClr val="3E596D"/>
            </a:solidFill>
          </a:ln>
        </p:spPr>
        <p:txBody>
          <a:bodyPr wrap="square" lIns="0" tIns="0" rIns="0" bIns="0" rtlCol="0">
            <a:spAutoFit/>
          </a:bodyPr>
          <a:lstStyle/>
          <a:p>
            <a:endParaRPr/>
          </a:p>
        </p:txBody>
      </p:sp>
      <p:sp>
        <p:nvSpPr>
          <p:cNvPr id="24" name="object 24"/>
          <p:cNvSpPr/>
          <p:nvPr/>
        </p:nvSpPr>
        <p:spPr>
          <a:xfrm>
            <a:off x="1038345" y="6484270"/>
            <a:ext cx="720763" cy="332275"/>
          </a:xfrm>
          <a:custGeom>
            <a:avLst/>
            <a:gdLst/>
            <a:ahLst/>
            <a:cxnLst/>
            <a:rect l="l" t="t" r="r" b="b"/>
            <a:pathLst>
              <a:path w="720763" h="332275">
                <a:moveTo>
                  <a:pt x="0" y="173"/>
                </a:moveTo>
                <a:lnTo>
                  <a:pt x="63352" y="154"/>
                </a:lnTo>
              </a:path>
              <a:path w="720763" h="332275">
                <a:moveTo>
                  <a:pt x="569024" y="643"/>
                </a:moveTo>
                <a:lnTo>
                  <a:pt x="610855" y="9856"/>
                </a:lnTo>
                <a:lnTo>
                  <a:pt x="648002" y="28853"/>
                </a:lnTo>
                <a:lnTo>
                  <a:pt x="679008" y="56165"/>
                </a:lnTo>
                <a:lnTo>
                  <a:pt x="702416" y="90324"/>
                </a:lnTo>
                <a:lnTo>
                  <a:pt x="716770" y="129860"/>
                </a:lnTo>
                <a:lnTo>
                  <a:pt x="720588" y="158481"/>
                </a:lnTo>
                <a:lnTo>
                  <a:pt x="720763" y="332275"/>
                </a:lnTo>
              </a:path>
            </a:pathLst>
          </a:custGeom>
          <a:ln w="95011">
            <a:solidFill>
              <a:srgbClr val="3E596D"/>
            </a:solidFill>
          </a:ln>
        </p:spPr>
        <p:txBody>
          <a:bodyPr wrap="square" lIns="0" tIns="0" rIns="0" bIns="0" rtlCol="0">
            <a:spAutoFit/>
          </a:bodyPr>
          <a:lstStyle/>
          <a:p>
            <a:endParaRPr/>
          </a:p>
        </p:txBody>
      </p:sp>
      <p:sp>
        <p:nvSpPr>
          <p:cNvPr id="25" name="object 25"/>
          <p:cNvSpPr/>
          <p:nvPr/>
        </p:nvSpPr>
        <p:spPr>
          <a:xfrm>
            <a:off x="879554" y="6650408"/>
            <a:ext cx="47543" cy="166137"/>
          </a:xfrm>
          <a:custGeom>
            <a:avLst/>
            <a:gdLst/>
            <a:ahLst/>
            <a:cxnLst/>
            <a:rect l="l" t="t" r="r" b="b"/>
            <a:pathLst>
              <a:path w="47543" h="166137">
                <a:moveTo>
                  <a:pt x="47543" y="166137"/>
                </a:moveTo>
                <a:lnTo>
                  <a:pt x="47543" y="0"/>
                </a:lnTo>
                <a:lnTo>
                  <a:pt x="95086" y="0"/>
                </a:lnTo>
                <a:lnTo>
                  <a:pt x="95086" y="166137"/>
                </a:lnTo>
                <a:lnTo>
                  <a:pt x="47543" y="166137"/>
                </a:lnTo>
              </a:path>
            </a:pathLst>
          </a:custGeom>
          <a:solidFill>
            <a:srgbClr val="3E596D"/>
          </a:solidFill>
        </p:spPr>
        <p:txBody>
          <a:bodyPr wrap="square" lIns="0" tIns="0" rIns="0" bIns="0" rtlCol="0">
            <a:spAutoFit/>
          </a:bodyPr>
          <a:lstStyle/>
          <a:p>
            <a:endParaRPr/>
          </a:p>
        </p:txBody>
      </p:sp>
      <p:sp>
        <p:nvSpPr>
          <p:cNvPr id="26" name="object 26"/>
          <p:cNvSpPr/>
          <p:nvPr/>
        </p:nvSpPr>
        <p:spPr>
          <a:xfrm>
            <a:off x="927097" y="6531153"/>
            <a:ext cx="436329" cy="237716"/>
          </a:xfrm>
          <a:custGeom>
            <a:avLst/>
            <a:gdLst/>
            <a:ahLst/>
            <a:cxnLst/>
            <a:rect l="l" t="t" r="r" b="b"/>
            <a:pathLst>
              <a:path w="436329" h="237716">
                <a:moveTo>
                  <a:pt x="236965" y="0"/>
                </a:moveTo>
                <a:lnTo>
                  <a:pt x="115398" y="55"/>
                </a:lnTo>
                <a:lnTo>
                  <a:pt x="73550" y="8989"/>
                </a:lnTo>
                <a:lnTo>
                  <a:pt x="38621" y="31224"/>
                </a:lnTo>
                <a:lnTo>
                  <a:pt x="13453" y="63915"/>
                </a:lnTo>
                <a:lnTo>
                  <a:pt x="893" y="104221"/>
                </a:lnTo>
                <a:lnTo>
                  <a:pt x="0" y="118858"/>
                </a:lnTo>
                <a:lnTo>
                  <a:pt x="0" y="237716"/>
                </a:lnTo>
                <a:lnTo>
                  <a:pt x="436329" y="237716"/>
                </a:lnTo>
                <a:lnTo>
                  <a:pt x="236965" y="0"/>
                </a:lnTo>
                <a:close/>
              </a:path>
            </a:pathLst>
          </a:custGeom>
          <a:solidFill>
            <a:srgbClr val="88C6E5"/>
          </a:solidFill>
        </p:spPr>
        <p:txBody>
          <a:bodyPr wrap="square" lIns="0" tIns="0" rIns="0" bIns="0" rtlCol="0">
            <a:spAutoFit/>
          </a:bodyPr>
          <a:lstStyle/>
          <a:p>
            <a:endParaRPr/>
          </a:p>
        </p:txBody>
      </p:sp>
      <p:sp>
        <p:nvSpPr>
          <p:cNvPr id="27" name="object 27"/>
          <p:cNvSpPr/>
          <p:nvPr/>
        </p:nvSpPr>
        <p:spPr>
          <a:xfrm>
            <a:off x="1022184" y="5795983"/>
            <a:ext cx="600333" cy="688721"/>
          </a:xfrm>
          <a:custGeom>
            <a:avLst/>
            <a:gdLst/>
            <a:ahLst/>
            <a:cxnLst/>
            <a:rect l="l" t="t" r="r" b="b"/>
            <a:pathLst>
              <a:path w="600333" h="688721">
                <a:moveTo>
                  <a:pt x="311841" y="0"/>
                </a:moveTo>
                <a:lnTo>
                  <a:pt x="261250" y="4073"/>
                </a:lnTo>
                <a:lnTo>
                  <a:pt x="213261" y="15865"/>
                </a:lnTo>
                <a:lnTo>
                  <a:pt x="168515" y="34736"/>
                </a:lnTo>
                <a:lnTo>
                  <a:pt x="127655" y="60044"/>
                </a:lnTo>
                <a:lnTo>
                  <a:pt x="91322" y="91150"/>
                </a:lnTo>
                <a:lnTo>
                  <a:pt x="60156" y="127411"/>
                </a:lnTo>
                <a:lnTo>
                  <a:pt x="34800" y="168189"/>
                </a:lnTo>
                <a:lnTo>
                  <a:pt x="15894" y="212841"/>
                </a:lnTo>
                <a:lnTo>
                  <a:pt x="4080" y="260726"/>
                </a:lnTo>
                <a:lnTo>
                  <a:pt x="0" y="311206"/>
                </a:lnTo>
                <a:lnTo>
                  <a:pt x="0" y="377718"/>
                </a:lnTo>
                <a:lnTo>
                  <a:pt x="3905" y="427089"/>
                </a:lnTo>
                <a:lnTo>
                  <a:pt x="15222" y="474003"/>
                </a:lnTo>
                <a:lnTo>
                  <a:pt x="33349" y="517856"/>
                </a:lnTo>
                <a:lnTo>
                  <a:pt x="57686" y="558050"/>
                </a:lnTo>
                <a:lnTo>
                  <a:pt x="87633" y="593984"/>
                </a:lnTo>
                <a:lnTo>
                  <a:pt x="122589" y="625056"/>
                </a:lnTo>
                <a:lnTo>
                  <a:pt x="161954" y="650667"/>
                </a:lnTo>
                <a:lnTo>
                  <a:pt x="205126" y="670215"/>
                </a:lnTo>
                <a:lnTo>
                  <a:pt x="251507" y="683100"/>
                </a:lnTo>
                <a:lnTo>
                  <a:pt x="300494" y="688721"/>
                </a:lnTo>
                <a:lnTo>
                  <a:pt x="300494" y="278588"/>
                </a:lnTo>
                <a:lnTo>
                  <a:pt x="323350" y="269714"/>
                </a:lnTo>
                <a:lnTo>
                  <a:pt x="364254" y="254539"/>
                </a:lnTo>
                <a:lnTo>
                  <a:pt x="417887" y="235890"/>
                </a:lnTo>
                <a:lnTo>
                  <a:pt x="457319" y="223228"/>
                </a:lnTo>
                <a:lnTo>
                  <a:pt x="497317" y="211574"/>
                </a:lnTo>
                <a:lnTo>
                  <a:pt x="535843" y="201950"/>
                </a:lnTo>
                <a:lnTo>
                  <a:pt x="586417" y="193550"/>
                </a:lnTo>
                <a:lnTo>
                  <a:pt x="600333" y="192870"/>
                </a:lnTo>
                <a:lnTo>
                  <a:pt x="592851" y="176154"/>
                </a:lnTo>
                <a:lnTo>
                  <a:pt x="564910" y="129361"/>
                </a:lnTo>
                <a:lnTo>
                  <a:pt x="529454" y="88331"/>
                </a:lnTo>
                <a:lnTo>
                  <a:pt x="487422" y="54002"/>
                </a:lnTo>
                <a:lnTo>
                  <a:pt x="439749" y="27311"/>
                </a:lnTo>
                <a:lnTo>
                  <a:pt x="387373" y="9195"/>
                </a:lnTo>
                <a:lnTo>
                  <a:pt x="331230" y="592"/>
                </a:lnTo>
                <a:lnTo>
                  <a:pt x="311841" y="0"/>
                </a:lnTo>
                <a:close/>
              </a:path>
            </a:pathLst>
          </a:custGeom>
          <a:solidFill>
            <a:srgbClr val="88C6E5"/>
          </a:solidFill>
        </p:spPr>
        <p:txBody>
          <a:bodyPr wrap="square" lIns="0" tIns="0" rIns="0" bIns="0" rtlCol="0">
            <a:spAutoFit/>
          </a:bodyPr>
          <a:lstStyle/>
          <a:p>
            <a:endParaRPr/>
          </a:p>
        </p:txBody>
      </p:sp>
      <p:sp>
        <p:nvSpPr>
          <p:cNvPr id="28" name="object 28"/>
          <p:cNvSpPr/>
          <p:nvPr/>
        </p:nvSpPr>
        <p:spPr>
          <a:xfrm>
            <a:off x="1379362" y="6199651"/>
            <a:ext cx="94485" cy="47279"/>
          </a:xfrm>
          <a:custGeom>
            <a:avLst/>
            <a:gdLst/>
            <a:ahLst/>
            <a:cxnLst/>
            <a:rect l="l" t="t" r="r" b="b"/>
            <a:pathLst>
              <a:path w="94485" h="47279">
                <a:moveTo>
                  <a:pt x="94485" y="47279"/>
                </a:moveTo>
                <a:lnTo>
                  <a:pt x="76923" y="10437"/>
                </a:lnTo>
                <a:lnTo>
                  <a:pt x="51212" y="0"/>
                </a:lnTo>
                <a:lnTo>
                  <a:pt x="35663" y="1894"/>
                </a:lnTo>
                <a:lnTo>
                  <a:pt x="22343" y="7395"/>
                </a:lnTo>
                <a:lnTo>
                  <a:pt x="11676" y="15921"/>
                </a:lnTo>
                <a:lnTo>
                  <a:pt x="4087" y="26893"/>
                </a:lnTo>
                <a:lnTo>
                  <a:pt x="0" y="39730"/>
                </a:lnTo>
              </a:path>
            </a:pathLst>
          </a:custGeom>
          <a:ln w="47483">
            <a:solidFill>
              <a:srgbClr val="3E596D"/>
            </a:solidFill>
          </a:ln>
        </p:spPr>
        <p:txBody>
          <a:bodyPr wrap="square" lIns="0" tIns="0" rIns="0" bIns="0" rtlCol="0">
            <a:spAutoFit/>
          </a:bodyPr>
          <a:lstStyle/>
          <a:p>
            <a:endParaRPr/>
          </a:p>
        </p:txBody>
      </p:sp>
      <p:sp>
        <p:nvSpPr>
          <p:cNvPr id="29" name="object 29"/>
          <p:cNvSpPr/>
          <p:nvPr/>
        </p:nvSpPr>
        <p:spPr>
          <a:xfrm>
            <a:off x="1165416" y="6199651"/>
            <a:ext cx="94485" cy="47279"/>
          </a:xfrm>
          <a:custGeom>
            <a:avLst/>
            <a:gdLst/>
            <a:ahLst/>
            <a:cxnLst/>
            <a:rect l="l" t="t" r="r" b="b"/>
            <a:pathLst>
              <a:path w="94485" h="47279">
                <a:moveTo>
                  <a:pt x="94485" y="47279"/>
                </a:moveTo>
                <a:lnTo>
                  <a:pt x="76923" y="10437"/>
                </a:lnTo>
                <a:lnTo>
                  <a:pt x="51212" y="0"/>
                </a:lnTo>
                <a:lnTo>
                  <a:pt x="35663" y="1894"/>
                </a:lnTo>
                <a:lnTo>
                  <a:pt x="22343" y="7395"/>
                </a:lnTo>
                <a:lnTo>
                  <a:pt x="11676" y="15921"/>
                </a:lnTo>
                <a:lnTo>
                  <a:pt x="4087" y="26893"/>
                </a:lnTo>
                <a:lnTo>
                  <a:pt x="0" y="39730"/>
                </a:lnTo>
              </a:path>
            </a:pathLst>
          </a:custGeom>
          <a:ln w="47483">
            <a:solidFill>
              <a:srgbClr val="3E596D"/>
            </a:solidFill>
          </a:ln>
        </p:spPr>
        <p:txBody>
          <a:bodyPr wrap="square" lIns="0" tIns="0" rIns="0" bIns="0" rtlCol="0">
            <a:spAutoFit/>
          </a:bodyPr>
          <a:lstStyle/>
          <a:p>
            <a:endParaRPr/>
          </a:p>
        </p:txBody>
      </p:sp>
      <p:sp>
        <p:nvSpPr>
          <p:cNvPr id="30" name="object 30"/>
          <p:cNvSpPr/>
          <p:nvPr/>
        </p:nvSpPr>
        <p:spPr>
          <a:xfrm>
            <a:off x="998413" y="5985856"/>
            <a:ext cx="641836" cy="118670"/>
          </a:xfrm>
          <a:custGeom>
            <a:avLst/>
            <a:gdLst/>
            <a:ahLst/>
            <a:cxnLst/>
            <a:rect l="l" t="t" r="r" b="b"/>
            <a:pathLst>
              <a:path w="641836" h="118670">
                <a:moveTo>
                  <a:pt x="0" y="118670"/>
                </a:moveTo>
                <a:lnTo>
                  <a:pt x="38643" y="91946"/>
                </a:lnTo>
                <a:lnTo>
                  <a:pt x="84276" y="74550"/>
                </a:lnTo>
                <a:lnTo>
                  <a:pt x="128550" y="68495"/>
                </a:lnTo>
                <a:lnTo>
                  <a:pt x="145073" y="68697"/>
                </a:lnTo>
                <a:lnTo>
                  <a:pt x="162433" y="70288"/>
                </a:lnTo>
                <a:lnTo>
                  <a:pt x="180602" y="73434"/>
                </a:lnTo>
                <a:lnTo>
                  <a:pt x="199551" y="78301"/>
                </a:lnTo>
                <a:lnTo>
                  <a:pt x="222237" y="84805"/>
                </a:lnTo>
                <a:lnTo>
                  <a:pt x="246562" y="88802"/>
                </a:lnTo>
                <a:lnTo>
                  <a:pt x="272244" y="90528"/>
                </a:lnTo>
                <a:lnTo>
                  <a:pt x="299000" y="90216"/>
                </a:lnTo>
                <a:lnTo>
                  <a:pt x="326546" y="88103"/>
                </a:lnTo>
                <a:lnTo>
                  <a:pt x="382874" y="79413"/>
                </a:lnTo>
                <a:lnTo>
                  <a:pt x="438961" y="66335"/>
                </a:lnTo>
                <a:lnTo>
                  <a:pt x="492541" y="50750"/>
                </a:lnTo>
                <a:lnTo>
                  <a:pt x="541347" y="34539"/>
                </a:lnTo>
                <a:lnTo>
                  <a:pt x="583111" y="19580"/>
                </a:lnTo>
                <a:lnTo>
                  <a:pt x="600644" y="13157"/>
                </a:lnTo>
                <a:lnTo>
                  <a:pt x="615566" y="7753"/>
                </a:lnTo>
                <a:lnTo>
                  <a:pt x="627595" y="3602"/>
                </a:lnTo>
                <a:lnTo>
                  <a:pt x="636446" y="939"/>
                </a:lnTo>
                <a:lnTo>
                  <a:pt x="641836" y="0"/>
                </a:lnTo>
              </a:path>
            </a:pathLst>
          </a:custGeom>
          <a:ln w="47470">
            <a:solidFill>
              <a:srgbClr val="3E596D"/>
            </a:solidFill>
          </a:ln>
        </p:spPr>
        <p:txBody>
          <a:bodyPr wrap="square" lIns="0" tIns="0" rIns="0" bIns="0" rtlCol="0">
            <a:spAutoFit/>
          </a:bodyPr>
          <a:lstStyle/>
          <a:p>
            <a:endParaRPr/>
          </a:p>
        </p:txBody>
      </p:sp>
      <p:sp>
        <p:nvSpPr>
          <p:cNvPr id="31" name="object 31"/>
          <p:cNvSpPr/>
          <p:nvPr/>
        </p:nvSpPr>
        <p:spPr>
          <a:xfrm>
            <a:off x="1188587" y="6508004"/>
            <a:ext cx="285260" cy="189872"/>
          </a:xfrm>
          <a:custGeom>
            <a:avLst/>
            <a:gdLst/>
            <a:ahLst/>
            <a:cxnLst/>
            <a:rect l="l" t="t" r="r" b="b"/>
            <a:pathLst>
              <a:path w="285260" h="189872">
                <a:moveTo>
                  <a:pt x="142630" y="189872"/>
                </a:moveTo>
                <a:lnTo>
                  <a:pt x="0" y="0"/>
                </a:lnTo>
                <a:lnTo>
                  <a:pt x="285260" y="0"/>
                </a:lnTo>
                <a:lnTo>
                  <a:pt x="142630" y="189872"/>
                </a:lnTo>
                <a:close/>
              </a:path>
            </a:pathLst>
          </a:custGeom>
          <a:ln w="47491">
            <a:solidFill>
              <a:srgbClr val="3E596D"/>
            </a:solidFill>
          </a:ln>
        </p:spPr>
        <p:txBody>
          <a:bodyPr wrap="square" lIns="0" tIns="0" rIns="0" bIns="0" rtlCol="0">
            <a:spAutoFit/>
          </a:bodyPr>
          <a:lstStyle/>
          <a:p>
            <a:endParaRPr/>
          </a:p>
        </p:txBody>
      </p:sp>
      <p:sp>
        <p:nvSpPr>
          <p:cNvPr id="32" name="object 32"/>
          <p:cNvSpPr/>
          <p:nvPr/>
        </p:nvSpPr>
        <p:spPr>
          <a:xfrm>
            <a:off x="2160108" y="6282430"/>
            <a:ext cx="523702" cy="0"/>
          </a:xfrm>
          <a:custGeom>
            <a:avLst/>
            <a:gdLst/>
            <a:ahLst/>
            <a:cxnLst/>
            <a:rect l="l" t="t" r="r" b="b"/>
            <a:pathLst>
              <a:path w="523702">
                <a:moveTo>
                  <a:pt x="0" y="0"/>
                </a:moveTo>
                <a:lnTo>
                  <a:pt x="507996" y="0"/>
                </a:lnTo>
                <a:lnTo>
                  <a:pt x="523702" y="0"/>
                </a:lnTo>
              </a:path>
            </a:pathLst>
          </a:custGeom>
          <a:ln w="31412">
            <a:solidFill>
              <a:srgbClr val="44586B"/>
            </a:solidFill>
          </a:ln>
        </p:spPr>
        <p:txBody>
          <a:bodyPr wrap="square" lIns="0" tIns="0" rIns="0" bIns="0" rtlCol="0">
            <a:spAutoFit/>
          </a:bodyPr>
          <a:lstStyle/>
          <a:p>
            <a:endParaRPr/>
          </a:p>
        </p:txBody>
      </p:sp>
      <p:sp>
        <p:nvSpPr>
          <p:cNvPr id="33" name="object 33"/>
          <p:cNvSpPr/>
          <p:nvPr/>
        </p:nvSpPr>
        <p:spPr>
          <a:xfrm>
            <a:off x="2668104" y="6213323"/>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a:endParaRPr/>
          </a:p>
        </p:txBody>
      </p:sp>
      <p:sp>
        <p:nvSpPr>
          <p:cNvPr id="34" name="object 34"/>
          <p:cNvSpPr/>
          <p:nvPr/>
        </p:nvSpPr>
        <p:spPr>
          <a:xfrm>
            <a:off x="3205353" y="3564544"/>
            <a:ext cx="1915663" cy="6494404"/>
          </a:xfrm>
          <a:custGeom>
            <a:avLst/>
            <a:gdLst/>
            <a:ahLst/>
            <a:cxnLst/>
            <a:rect l="l" t="t" r="r" b="b"/>
            <a:pathLst>
              <a:path w="1915663" h="6494404">
                <a:moveTo>
                  <a:pt x="174990" y="0"/>
                </a:moveTo>
                <a:lnTo>
                  <a:pt x="124776" y="611"/>
                </a:lnTo>
                <a:lnTo>
                  <a:pt x="80429" y="6428"/>
                </a:lnTo>
                <a:lnTo>
                  <a:pt x="37113" y="29853"/>
                </a:lnTo>
                <a:lnTo>
                  <a:pt x="13519" y="61061"/>
                </a:lnTo>
                <a:lnTo>
                  <a:pt x="1964" y="104271"/>
                </a:lnTo>
                <a:lnTo>
                  <a:pt x="0" y="6341573"/>
                </a:lnTo>
                <a:lnTo>
                  <a:pt x="171" y="6356326"/>
                </a:lnTo>
                <a:lnTo>
                  <a:pt x="4106" y="6403574"/>
                </a:lnTo>
                <a:lnTo>
                  <a:pt x="21694" y="6447202"/>
                </a:lnTo>
                <a:lnTo>
                  <a:pt x="49558" y="6474189"/>
                </a:lnTo>
                <a:lnTo>
                  <a:pt x="93582" y="6490955"/>
                </a:lnTo>
                <a:lnTo>
                  <a:pt x="142002" y="6494291"/>
                </a:lnTo>
                <a:lnTo>
                  <a:pt x="157519" y="6494404"/>
                </a:lnTo>
                <a:lnTo>
                  <a:pt x="1762857" y="6494379"/>
                </a:lnTo>
                <a:lnTo>
                  <a:pt x="1802986" y="6493083"/>
                </a:lnTo>
                <a:lnTo>
                  <a:pt x="1845637" y="6484998"/>
                </a:lnTo>
                <a:lnTo>
                  <a:pt x="1878549" y="6464566"/>
                </a:lnTo>
                <a:lnTo>
                  <a:pt x="1902143" y="6433358"/>
                </a:lnTo>
                <a:lnTo>
                  <a:pt x="1913699" y="6390148"/>
                </a:lnTo>
                <a:lnTo>
                  <a:pt x="1915654" y="6341573"/>
                </a:lnTo>
                <a:lnTo>
                  <a:pt x="1915663" y="152847"/>
                </a:lnTo>
                <a:lnTo>
                  <a:pt x="1915492" y="138093"/>
                </a:lnTo>
                <a:lnTo>
                  <a:pt x="1911556" y="90845"/>
                </a:lnTo>
                <a:lnTo>
                  <a:pt x="1893969" y="47218"/>
                </a:lnTo>
                <a:lnTo>
                  <a:pt x="1866105" y="20231"/>
                </a:lnTo>
                <a:lnTo>
                  <a:pt x="1822080" y="3464"/>
                </a:lnTo>
                <a:lnTo>
                  <a:pt x="1773661" y="128"/>
                </a:lnTo>
                <a:lnTo>
                  <a:pt x="174990" y="0"/>
                </a:lnTo>
                <a:close/>
              </a:path>
            </a:pathLst>
          </a:custGeom>
          <a:solidFill>
            <a:srgbClr val="E4F2FF"/>
          </a:solidFill>
        </p:spPr>
        <p:txBody>
          <a:bodyPr wrap="square" lIns="0" tIns="0" rIns="0" bIns="0" rtlCol="0">
            <a:spAutoFit/>
          </a:bodyPr>
          <a:lstStyle/>
          <a:p>
            <a:endParaRPr/>
          </a:p>
        </p:txBody>
      </p:sp>
      <p:sp>
        <p:nvSpPr>
          <p:cNvPr id="35" name="object 35"/>
          <p:cNvSpPr/>
          <p:nvPr/>
        </p:nvSpPr>
        <p:spPr>
          <a:xfrm>
            <a:off x="3205312" y="3564544"/>
            <a:ext cx="1915744" cy="413955"/>
          </a:xfrm>
          <a:custGeom>
            <a:avLst/>
            <a:gdLst/>
            <a:ahLst/>
            <a:cxnLst/>
            <a:rect l="l" t="t" r="r" b="b"/>
            <a:pathLst>
              <a:path w="1915744" h="413955">
                <a:moveTo>
                  <a:pt x="108921" y="0"/>
                </a:moveTo>
                <a:lnTo>
                  <a:pt x="62663" y="2540"/>
                </a:lnTo>
                <a:lnTo>
                  <a:pt x="28462" y="22826"/>
                </a:lnTo>
                <a:lnTo>
                  <a:pt x="7389" y="66086"/>
                </a:lnTo>
                <a:lnTo>
                  <a:pt x="1196" y="106611"/>
                </a:lnTo>
                <a:lnTo>
                  <a:pt x="50" y="146252"/>
                </a:lnTo>
                <a:lnTo>
                  <a:pt x="0" y="413176"/>
                </a:lnTo>
                <a:lnTo>
                  <a:pt x="1915744" y="413955"/>
                </a:lnTo>
                <a:lnTo>
                  <a:pt x="1915656" y="146252"/>
                </a:lnTo>
                <a:lnTo>
                  <a:pt x="1914397" y="103213"/>
                </a:lnTo>
                <a:lnTo>
                  <a:pt x="1908402" y="64474"/>
                </a:lnTo>
                <a:lnTo>
                  <a:pt x="1892423" y="29507"/>
                </a:lnTo>
                <a:lnTo>
                  <a:pt x="1862166" y="5004"/>
                </a:lnTo>
                <a:lnTo>
                  <a:pt x="1821489" y="42"/>
                </a:lnTo>
                <a:lnTo>
                  <a:pt x="108921" y="0"/>
                </a:lnTo>
                <a:close/>
              </a:path>
            </a:pathLst>
          </a:custGeom>
          <a:solidFill>
            <a:srgbClr val="55719E"/>
          </a:solidFill>
        </p:spPr>
        <p:txBody>
          <a:bodyPr wrap="square" lIns="0" tIns="0" rIns="0" bIns="0" rtlCol="0">
            <a:spAutoFit/>
          </a:bodyPr>
          <a:lstStyle/>
          <a:p>
            <a:endParaRPr/>
          </a:p>
        </p:txBody>
      </p:sp>
      <p:sp>
        <p:nvSpPr>
          <p:cNvPr id="36" name="object 36"/>
          <p:cNvSpPr txBox="1"/>
          <p:nvPr/>
        </p:nvSpPr>
        <p:spPr>
          <a:xfrm>
            <a:off x="3589284" y="4379131"/>
            <a:ext cx="1156335" cy="460375"/>
          </a:xfrm>
          <a:prstGeom prst="rect">
            <a:avLst/>
          </a:prstGeom>
        </p:spPr>
        <p:txBody>
          <a:bodyPr vert="horz" wrap="square" lIns="0" tIns="0" rIns="0" bIns="0" rtlCol="0">
            <a:spAutoFit/>
          </a:bodyPr>
          <a:lstStyle/>
          <a:p>
            <a:pPr marL="12700">
              <a:lnSpc>
                <a:spcPct val="100000"/>
              </a:lnSpc>
            </a:pPr>
            <a:r>
              <a:rPr sz="2950" spc="-740" dirty="0" smtClean="0">
                <a:solidFill>
                  <a:srgbClr val="55719E"/>
                </a:solidFill>
                <a:latin typeface="Microsoft JhengHei UI" panose="020B0604030504040204" charset="-120"/>
                <a:cs typeface="Microsoft JhengHei UI" panose="020B0604030504040204" charset="-120"/>
              </a:rPr>
              <a:t>应用层</a:t>
            </a:r>
            <a:endParaRPr sz="2950" dirty="0">
              <a:latin typeface="Microsoft JhengHei UI" panose="020B0604030504040204" charset="-120"/>
              <a:cs typeface="Microsoft JhengHei UI" panose="020B0604030504040204" charset="-120"/>
            </a:endParaRPr>
          </a:p>
        </p:txBody>
      </p:sp>
      <p:sp>
        <p:nvSpPr>
          <p:cNvPr id="37" name="object 37"/>
          <p:cNvSpPr/>
          <p:nvPr/>
        </p:nvSpPr>
        <p:spPr>
          <a:xfrm>
            <a:off x="3358439" y="5250205"/>
            <a:ext cx="1609490" cy="588971"/>
          </a:xfrm>
          <a:custGeom>
            <a:avLst/>
            <a:gdLst/>
            <a:ahLst/>
            <a:cxnLst/>
            <a:rect l="l" t="t" r="r" b="b"/>
            <a:pathLst>
              <a:path w="1609490" h="588971">
                <a:moveTo>
                  <a:pt x="174990" y="0"/>
                </a:moveTo>
                <a:lnTo>
                  <a:pt x="124776" y="611"/>
                </a:lnTo>
                <a:lnTo>
                  <a:pt x="80428" y="6427"/>
                </a:lnTo>
                <a:lnTo>
                  <a:pt x="37113" y="29852"/>
                </a:lnTo>
                <a:lnTo>
                  <a:pt x="13519" y="61060"/>
                </a:lnTo>
                <a:lnTo>
                  <a:pt x="1964" y="104270"/>
                </a:lnTo>
                <a:lnTo>
                  <a:pt x="0" y="436140"/>
                </a:lnTo>
                <a:lnTo>
                  <a:pt x="171" y="450893"/>
                </a:lnTo>
                <a:lnTo>
                  <a:pt x="4107" y="498141"/>
                </a:lnTo>
                <a:lnTo>
                  <a:pt x="21694" y="541769"/>
                </a:lnTo>
                <a:lnTo>
                  <a:pt x="49558" y="568756"/>
                </a:lnTo>
                <a:lnTo>
                  <a:pt x="93582" y="585522"/>
                </a:lnTo>
                <a:lnTo>
                  <a:pt x="142002" y="588858"/>
                </a:lnTo>
                <a:lnTo>
                  <a:pt x="157519" y="588971"/>
                </a:lnTo>
                <a:lnTo>
                  <a:pt x="1456684" y="588946"/>
                </a:lnTo>
                <a:lnTo>
                  <a:pt x="1496813" y="587651"/>
                </a:lnTo>
                <a:lnTo>
                  <a:pt x="1539464" y="579566"/>
                </a:lnTo>
                <a:lnTo>
                  <a:pt x="1572376" y="559133"/>
                </a:lnTo>
                <a:lnTo>
                  <a:pt x="1595970" y="527925"/>
                </a:lnTo>
                <a:lnTo>
                  <a:pt x="1607526" y="484715"/>
                </a:lnTo>
                <a:lnTo>
                  <a:pt x="1609481" y="436140"/>
                </a:lnTo>
                <a:lnTo>
                  <a:pt x="1609490" y="152846"/>
                </a:lnTo>
                <a:lnTo>
                  <a:pt x="1609319" y="138092"/>
                </a:lnTo>
                <a:lnTo>
                  <a:pt x="1605383" y="90844"/>
                </a:lnTo>
                <a:lnTo>
                  <a:pt x="1587795" y="47216"/>
                </a:lnTo>
                <a:lnTo>
                  <a:pt x="1559931" y="20229"/>
                </a:lnTo>
                <a:lnTo>
                  <a:pt x="1515907" y="3464"/>
                </a:lnTo>
                <a:lnTo>
                  <a:pt x="1467487" y="128"/>
                </a:lnTo>
                <a:lnTo>
                  <a:pt x="174990" y="0"/>
                </a:lnTo>
                <a:close/>
              </a:path>
            </a:pathLst>
          </a:custGeom>
          <a:solidFill>
            <a:srgbClr val="55719E"/>
          </a:solidFill>
        </p:spPr>
        <p:txBody>
          <a:bodyPr wrap="square" lIns="0" tIns="0" rIns="0" bIns="0" rtlCol="0">
            <a:spAutoFit/>
          </a:bodyPr>
          <a:lstStyle/>
          <a:p>
            <a:endParaRPr/>
          </a:p>
        </p:txBody>
      </p:sp>
      <p:sp>
        <p:nvSpPr>
          <p:cNvPr id="38" name="object 38"/>
          <p:cNvSpPr txBox="1"/>
          <p:nvPr/>
        </p:nvSpPr>
        <p:spPr>
          <a:xfrm>
            <a:off x="3819643" y="5334549"/>
            <a:ext cx="695960"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买卖</a:t>
            </a:r>
            <a:endParaRPr sz="2600">
              <a:latin typeface="Microsoft JhengHei UI" panose="020B0604030504040204" charset="-120"/>
              <a:cs typeface="Microsoft JhengHei UI" panose="020B0604030504040204" charset="-120"/>
            </a:endParaRPr>
          </a:p>
        </p:txBody>
      </p:sp>
      <p:sp>
        <p:nvSpPr>
          <p:cNvPr id="39" name="object 39"/>
          <p:cNvSpPr/>
          <p:nvPr/>
        </p:nvSpPr>
        <p:spPr>
          <a:xfrm>
            <a:off x="3363671" y="6471009"/>
            <a:ext cx="1599028" cy="588971"/>
          </a:xfrm>
          <a:custGeom>
            <a:avLst/>
            <a:gdLst/>
            <a:ahLst/>
            <a:cxnLst/>
            <a:rect l="l" t="t" r="r" b="b"/>
            <a:pathLst>
              <a:path w="1599028" h="588971">
                <a:moveTo>
                  <a:pt x="174990" y="0"/>
                </a:moveTo>
                <a:lnTo>
                  <a:pt x="124775" y="611"/>
                </a:lnTo>
                <a:lnTo>
                  <a:pt x="80428" y="6428"/>
                </a:lnTo>
                <a:lnTo>
                  <a:pt x="37113" y="29853"/>
                </a:lnTo>
                <a:lnTo>
                  <a:pt x="13519" y="61061"/>
                </a:lnTo>
                <a:lnTo>
                  <a:pt x="1964" y="104271"/>
                </a:lnTo>
                <a:lnTo>
                  <a:pt x="0" y="436141"/>
                </a:lnTo>
                <a:lnTo>
                  <a:pt x="171" y="450894"/>
                </a:lnTo>
                <a:lnTo>
                  <a:pt x="4106" y="498142"/>
                </a:lnTo>
                <a:lnTo>
                  <a:pt x="21694" y="541770"/>
                </a:lnTo>
                <a:lnTo>
                  <a:pt x="49558" y="568757"/>
                </a:lnTo>
                <a:lnTo>
                  <a:pt x="93582" y="585522"/>
                </a:lnTo>
                <a:lnTo>
                  <a:pt x="142002" y="588858"/>
                </a:lnTo>
                <a:lnTo>
                  <a:pt x="157519" y="588971"/>
                </a:lnTo>
                <a:lnTo>
                  <a:pt x="1446222" y="588946"/>
                </a:lnTo>
                <a:lnTo>
                  <a:pt x="1486351" y="587651"/>
                </a:lnTo>
                <a:lnTo>
                  <a:pt x="1529002" y="579567"/>
                </a:lnTo>
                <a:lnTo>
                  <a:pt x="1561913" y="559134"/>
                </a:lnTo>
                <a:lnTo>
                  <a:pt x="1585507" y="527926"/>
                </a:lnTo>
                <a:lnTo>
                  <a:pt x="1597063" y="484716"/>
                </a:lnTo>
                <a:lnTo>
                  <a:pt x="1599018" y="436141"/>
                </a:lnTo>
                <a:lnTo>
                  <a:pt x="1599028" y="152846"/>
                </a:lnTo>
                <a:lnTo>
                  <a:pt x="1598857" y="138093"/>
                </a:lnTo>
                <a:lnTo>
                  <a:pt x="1594920" y="90845"/>
                </a:lnTo>
                <a:lnTo>
                  <a:pt x="1577333" y="47217"/>
                </a:lnTo>
                <a:lnTo>
                  <a:pt x="1549469" y="20230"/>
                </a:lnTo>
                <a:lnTo>
                  <a:pt x="1505444" y="3464"/>
                </a:lnTo>
                <a:lnTo>
                  <a:pt x="1457025" y="128"/>
                </a:lnTo>
                <a:lnTo>
                  <a:pt x="174990" y="0"/>
                </a:lnTo>
                <a:close/>
              </a:path>
            </a:pathLst>
          </a:custGeom>
          <a:solidFill>
            <a:srgbClr val="55719E"/>
          </a:solidFill>
        </p:spPr>
        <p:txBody>
          <a:bodyPr wrap="square" lIns="0" tIns="0" rIns="0" bIns="0" rtlCol="0">
            <a:spAutoFit/>
          </a:bodyPr>
          <a:lstStyle/>
          <a:p>
            <a:endParaRPr/>
          </a:p>
        </p:txBody>
      </p:sp>
      <p:sp>
        <p:nvSpPr>
          <p:cNvPr id="40" name="object 40"/>
          <p:cNvSpPr txBox="1"/>
          <p:nvPr/>
        </p:nvSpPr>
        <p:spPr>
          <a:xfrm>
            <a:off x="3819643" y="6559643"/>
            <a:ext cx="695960"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账务</a:t>
            </a:r>
            <a:endParaRPr sz="2600">
              <a:latin typeface="Microsoft JhengHei UI" panose="020B0604030504040204" charset="-120"/>
              <a:cs typeface="Microsoft JhengHei UI" panose="020B0604030504040204" charset="-120"/>
            </a:endParaRPr>
          </a:p>
        </p:txBody>
      </p:sp>
      <p:sp>
        <p:nvSpPr>
          <p:cNvPr id="41" name="object 41"/>
          <p:cNvSpPr/>
          <p:nvPr/>
        </p:nvSpPr>
        <p:spPr>
          <a:xfrm>
            <a:off x="3355611" y="7691814"/>
            <a:ext cx="1615147" cy="588971"/>
          </a:xfrm>
          <a:custGeom>
            <a:avLst/>
            <a:gdLst/>
            <a:ahLst/>
            <a:cxnLst/>
            <a:rect l="l" t="t" r="r" b="b"/>
            <a:pathLst>
              <a:path w="1615147" h="588971">
                <a:moveTo>
                  <a:pt x="174990" y="0"/>
                </a:moveTo>
                <a:lnTo>
                  <a:pt x="124776" y="611"/>
                </a:lnTo>
                <a:lnTo>
                  <a:pt x="80428" y="6427"/>
                </a:lnTo>
                <a:lnTo>
                  <a:pt x="37113" y="29853"/>
                </a:lnTo>
                <a:lnTo>
                  <a:pt x="13519" y="61060"/>
                </a:lnTo>
                <a:lnTo>
                  <a:pt x="1964" y="104271"/>
                </a:lnTo>
                <a:lnTo>
                  <a:pt x="0" y="436140"/>
                </a:lnTo>
                <a:lnTo>
                  <a:pt x="171" y="450894"/>
                </a:lnTo>
                <a:lnTo>
                  <a:pt x="4106" y="498142"/>
                </a:lnTo>
                <a:lnTo>
                  <a:pt x="21693" y="541769"/>
                </a:lnTo>
                <a:lnTo>
                  <a:pt x="49557" y="568756"/>
                </a:lnTo>
                <a:lnTo>
                  <a:pt x="93582" y="585522"/>
                </a:lnTo>
                <a:lnTo>
                  <a:pt x="142002" y="588858"/>
                </a:lnTo>
                <a:lnTo>
                  <a:pt x="157519" y="588971"/>
                </a:lnTo>
                <a:lnTo>
                  <a:pt x="1462341" y="588946"/>
                </a:lnTo>
                <a:lnTo>
                  <a:pt x="1502470" y="587651"/>
                </a:lnTo>
                <a:lnTo>
                  <a:pt x="1545121" y="579566"/>
                </a:lnTo>
                <a:lnTo>
                  <a:pt x="1578032" y="559133"/>
                </a:lnTo>
                <a:lnTo>
                  <a:pt x="1601627" y="527925"/>
                </a:lnTo>
                <a:lnTo>
                  <a:pt x="1613182" y="484715"/>
                </a:lnTo>
                <a:lnTo>
                  <a:pt x="1615137" y="436140"/>
                </a:lnTo>
                <a:lnTo>
                  <a:pt x="1615147" y="152847"/>
                </a:lnTo>
                <a:lnTo>
                  <a:pt x="1614976" y="138093"/>
                </a:lnTo>
                <a:lnTo>
                  <a:pt x="1611040" y="90845"/>
                </a:lnTo>
                <a:lnTo>
                  <a:pt x="1593452" y="47217"/>
                </a:lnTo>
                <a:lnTo>
                  <a:pt x="1565588" y="20230"/>
                </a:lnTo>
                <a:lnTo>
                  <a:pt x="1521564" y="3464"/>
                </a:lnTo>
                <a:lnTo>
                  <a:pt x="1473144" y="128"/>
                </a:lnTo>
                <a:lnTo>
                  <a:pt x="174990" y="0"/>
                </a:lnTo>
                <a:close/>
              </a:path>
            </a:pathLst>
          </a:custGeom>
          <a:solidFill>
            <a:srgbClr val="55719E"/>
          </a:solidFill>
        </p:spPr>
        <p:txBody>
          <a:bodyPr wrap="square" lIns="0" tIns="0" rIns="0" bIns="0" rtlCol="0">
            <a:spAutoFit/>
          </a:bodyPr>
          <a:lstStyle/>
          <a:p>
            <a:endParaRPr/>
          </a:p>
        </p:txBody>
      </p:sp>
      <p:sp>
        <p:nvSpPr>
          <p:cNvPr id="42" name="object 42"/>
          <p:cNvSpPr txBox="1"/>
          <p:nvPr/>
        </p:nvSpPr>
        <p:spPr>
          <a:xfrm>
            <a:off x="3819643" y="7774265"/>
            <a:ext cx="695960"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存储</a:t>
            </a:r>
            <a:endParaRPr sz="2600">
              <a:latin typeface="Microsoft JhengHei UI" panose="020B0604030504040204" charset="-120"/>
              <a:cs typeface="Microsoft JhengHei UI" panose="020B0604030504040204" charset="-120"/>
            </a:endParaRPr>
          </a:p>
        </p:txBody>
      </p:sp>
      <p:sp>
        <p:nvSpPr>
          <p:cNvPr id="43" name="object 43"/>
          <p:cNvSpPr/>
          <p:nvPr/>
        </p:nvSpPr>
        <p:spPr>
          <a:xfrm>
            <a:off x="3371119" y="8912618"/>
            <a:ext cx="1584131" cy="588971"/>
          </a:xfrm>
          <a:custGeom>
            <a:avLst/>
            <a:gdLst/>
            <a:ahLst/>
            <a:cxnLst/>
            <a:rect l="l" t="t" r="r" b="b"/>
            <a:pathLst>
              <a:path w="1584131" h="588971">
                <a:moveTo>
                  <a:pt x="174991" y="0"/>
                </a:moveTo>
                <a:lnTo>
                  <a:pt x="124776" y="611"/>
                </a:lnTo>
                <a:lnTo>
                  <a:pt x="80429" y="6427"/>
                </a:lnTo>
                <a:lnTo>
                  <a:pt x="37114" y="29852"/>
                </a:lnTo>
                <a:lnTo>
                  <a:pt x="13520" y="61060"/>
                </a:lnTo>
                <a:lnTo>
                  <a:pt x="1964" y="104271"/>
                </a:lnTo>
                <a:lnTo>
                  <a:pt x="0" y="436140"/>
                </a:lnTo>
                <a:lnTo>
                  <a:pt x="171" y="450894"/>
                </a:lnTo>
                <a:lnTo>
                  <a:pt x="4107" y="498142"/>
                </a:lnTo>
                <a:lnTo>
                  <a:pt x="21695" y="541769"/>
                </a:lnTo>
                <a:lnTo>
                  <a:pt x="49559" y="568756"/>
                </a:lnTo>
                <a:lnTo>
                  <a:pt x="93583" y="585522"/>
                </a:lnTo>
                <a:lnTo>
                  <a:pt x="142003" y="588858"/>
                </a:lnTo>
                <a:lnTo>
                  <a:pt x="157520" y="588971"/>
                </a:lnTo>
                <a:lnTo>
                  <a:pt x="1431325" y="588946"/>
                </a:lnTo>
                <a:lnTo>
                  <a:pt x="1471454" y="587651"/>
                </a:lnTo>
                <a:lnTo>
                  <a:pt x="1514105" y="579565"/>
                </a:lnTo>
                <a:lnTo>
                  <a:pt x="1547017" y="559133"/>
                </a:lnTo>
                <a:lnTo>
                  <a:pt x="1570612" y="527925"/>
                </a:lnTo>
                <a:lnTo>
                  <a:pt x="1582167" y="484715"/>
                </a:lnTo>
                <a:lnTo>
                  <a:pt x="1584121" y="436140"/>
                </a:lnTo>
                <a:lnTo>
                  <a:pt x="1584131" y="152846"/>
                </a:lnTo>
                <a:lnTo>
                  <a:pt x="1583960" y="138092"/>
                </a:lnTo>
                <a:lnTo>
                  <a:pt x="1580024" y="90844"/>
                </a:lnTo>
                <a:lnTo>
                  <a:pt x="1562437" y="47216"/>
                </a:lnTo>
                <a:lnTo>
                  <a:pt x="1534573" y="20230"/>
                </a:lnTo>
                <a:lnTo>
                  <a:pt x="1490548" y="3464"/>
                </a:lnTo>
                <a:lnTo>
                  <a:pt x="1442128" y="128"/>
                </a:lnTo>
                <a:lnTo>
                  <a:pt x="174991" y="0"/>
                </a:lnTo>
                <a:close/>
              </a:path>
            </a:pathLst>
          </a:custGeom>
          <a:solidFill>
            <a:srgbClr val="55719E"/>
          </a:solidFill>
        </p:spPr>
        <p:txBody>
          <a:bodyPr wrap="square" lIns="0" tIns="0" rIns="0" bIns="0" rtlCol="0">
            <a:spAutoFit/>
          </a:bodyPr>
          <a:lstStyle/>
          <a:p>
            <a:endParaRPr/>
          </a:p>
        </p:txBody>
      </p:sp>
      <p:sp>
        <p:nvSpPr>
          <p:cNvPr id="44" name="object 44"/>
          <p:cNvSpPr txBox="1"/>
          <p:nvPr/>
        </p:nvSpPr>
        <p:spPr>
          <a:xfrm>
            <a:off x="3819643" y="8999359"/>
            <a:ext cx="695960"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合约</a:t>
            </a:r>
            <a:endParaRPr sz="2600">
              <a:latin typeface="Microsoft JhengHei UI" panose="020B0604030504040204" charset="-120"/>
              <a:cs typeface="Microsoft JhengHei UI" panose="020B0604030504040204" charset="-120"/>
            </a:endParaRPr>
          </a:p>
        </p:txBody>
      </p:sp>
      <p:sp>
        <p:nvSpPr>
          <p:cNvPr id="45" name="object 45"/>
          <p:cNvSpPr/>
          <p:nvPr/>
        </p:nvSpPr>
        <p:spPr>
          <a:xfrm>
            <a:off x="5644840" y="3564544"/>
            <a:ext cx="1915664" cy="6494404"/>
          </a:xfrm>
          <a:custGeom>
            <a:avLst/>
            <a:gdLst/>
            <a:ahLst/>
            <a:cxnLst/>
            <a:rect l="l" t="t" r="r" b="b"/>
            <a:pathLst>
              <a:path w="1915664" h="6494404">
                <a:moveTo>
                  <a:pt x="174991" y="0"/>
                </a:moveTo>
                <a:lnTo>
                  <a:pt x="124777" y="611"/>
                </a:lnTo>
                <a:lnTo>
                  <a:pt x="80430" y="6428"/>
                </a:lnTo>
                <a:lnTo>
                  <a:pt x="37114" y="29853"/>
                </a:lnTo>
                <a:lnTo>
                  <a:pt x="13520" y="61061"/>
                </a:lnTo>
                <a:lnTo>
                  <a:pt x="1964" y="104271"/>
                </a:lnTo>
                <a:lnTo>
                  <a:pt x="0" y="6341573"/>
                </a:lnTo>
                <a:lnTo>
                  <a:pt x="171" y="6356326"/>
                </a:lnTo>
                <a:lnTo>
                  <a:pt x="4107" y="6403575"/>
                </a:lnTo>
                <a:lnTo>
                  <a:pt x="21695" y="6447202"/>
                </a:lnTo>
                <a:lnTo>
                  <a:pt x="49559" y="6474189"/>
                </a:lnTo>
                <a:lnTo>
                  <a:pt x="93583" y="6490955"/>
                </a:lnTo>
                <a:lnTo>
                  <a:pt x="142003" y="6494291"/>
                </a:lnTo>
                <a:lnTo>
                  <a:pt x="157520" y="6494404"/>
                </a:lnTo>
                <a:lnTo>
                  <a:pt x="1762858" y="6494379"/>
                </a:lnTo>
                <a:lnTo>
                  <a:pt x="1802987" y="6493083"/>
                </a:lnTo>
                <a:lnTo>
                  <a:pt x="1845638" y="6484998"/>
                </a:lnTo>
                <a:lnTo>
                  <a:pt x="1878550" y="6464566"/>
                </a:lnTo>
                <a:lnTo>
                  <a:pt x="1902144" y="6433358"/>
                </a:lnTo>
                <a:lnTo>
                  <a:pt x="1913700" y="6390148"/>
                </a:lnTo>
                <a:lnTo>
                  <a:pt x="1915655" y="6341573"/>
                </a:lnTo>
                <a:lnTo>
                  <a:pt x="1915664" y="152846"/>
                </a:lnTo>
                <a:lnTo>
                  <a:pt x="1915493" y="138092"/>
                </a:lnTo>
                <a:lnTo>
                  <a:pt x="1911557" y="90844"/>
                </a:lnTo>
                <a:lnTo>
                  <a:pt x="1893969" y="47217"/>
                </a:lnTo>
                <a:lnTo>
                  <a:pt x="1866106" y="20231"/>
                </a:lnTo>
                <a:lnTo>
                  <a:pt x="1822081" y="3464"/>
                </a:lnTo>
                <a:lnTo>
                  <a:pt x="1773661" y="128"/>
                </a:lnTo>
                <a:lnTo>
                  <a:pt x="174991" y="0"/>
                </a:lnTo>
                <a:close/>
              </a:path>
            </a:pathLst>
          </a:custGeom>
          <a:solidFill>
            <a:srgbClr val="E4F2FF"/>
          </a:solidFill>
        </p:spPr>
        <p:txBody>
          <a:bodyPr wrap="square" lIns="0" tIns="0" rIns="0" bIns="0" rtlCol="0">
            <a:spAutoFit/>
          </a:bodyPr>
          <a:lstStyle/>
          <a:p>
            <a:endParaRPr/>
          </a:p>
        </p:txBody>
      </p:sp>
      <p:sp>
        <p:nvSpPr>
          <p:cNvPr id="46" name="object 46"/>
          <p:cNvSpPr/>
          <p:nvPr/>
        </p:nvSpPr>
        <p:spPr>
          <a:xfrm>
            <a:off x="5644800" y="3564544"/>
            <a:ext cx="1915745" cy="413955"/>
          </a:xfrm>
          <a:custGeom>
            <a:avLst/>
            <a:gdLst/>
            <a:ahLst/>
            <a:cxnLst/>
            <a:rect l="l" t="t" r="r" b="b"/>
            <a:pathLst>
              <a:path w="1915745" h="413955">
                <a:moveTo>
                  <a:pt x="108922" y="0"/>
                </a:moveTo>
                <a:lnTo>
                  <a:pt x="62664" y="2540"/>
                </a:lnTo>
                <a:lnTo>
                  <a:pt x="28463" y="22826"/>
                </a:lnTo>
                <a:lnTo>
                  <a:pt x="7390" y="66086"/>
                </a:lnTo>
                <a:lnTo>
                  <a:pt x="1197" y="106612"/>
                </a:lnTo>
                <a:lnTo>
                  <a:pt x="50" y="146252"/>
                </a:lnTo>
                <a:lnTo>
                  <a:pt x="0" y="413176"/>
                </a:lnTo>
                <a:lnTo>
                  <a:pt x="1915745" y="413955"/>
                </a:lnTo>
                <a:lnTo>
                  <a:pt x="1915657" y="146252"/>
                </a:lnTo>
                <a:lnTo>
                  <a:pt x="1914397" y="103213"/>
                </a:lnTo>
                <a:lnTo>
                  <a:pt x="1908403" y="64473"/>
                </a:lnTo>
                <a:lnTo>
                  <a:pt x="1892424" y="29506"/>
                </a:lnTo>
                <a:lnTo>
                  <a:pt x="1862167" y="5004"/>
                </a:lnTo>
                <a:lnTo>
                  <a:pt x="1821489" y="42"/>
                </a:lnTo>
                <a:lnTo>
                  <a:pt x="108922" y="0"/>
                </a:lnTo>
                <a:close/>
              </a:path>
            </a:pathLst>
          </a:custGeom>
          <a:solidFill>
            <a:srgbClr val="55719E"/>
          </a:solidFill>
        </p:spPr>
        <p:txBody>
          <a:bodyPr wrap="square" lIns="0" tIns="0" rIns="0" bIns="0" rtlCol="0">
            <a:spAutoFit/>
          </a:bodyPr>
          <a:lstStyle/>
          <a:p>
            <a:endParaRPr/>
          </a:p>
        </p:txBody>
      </p:sp>
      <p:sp>
        <p:nvSpPr>
          <p:cNvPr id="47" name="object 47"/>
          <p:cNvSpPr txBox="1"/>
          <p:nvPr/>
        </p:nvSpPr>
        <p:spPr>
          <a:xfrm>
            <a:off x="6029000" y="4379131"/>
            <a:ext cx="1156335" cy="460375"/>
          </a:xfrm>
          <a:prstGeom prst="rect">
            <a:avLst/>
          </a:prstGeom>
        </p:spPr>
        <p:txBody>
          <a:bodyPr vert="horz" wrap="square" lIns="0" tIns="0" rIns="0" bIns="0" rtlCol="0">
            <a:spAutoFit/>
          </a:bodyPr>
          <a:lstStyle/>
          <a:p>
            <a:pPr marL="12700">
              <a:lnSpc>
                <a:spcPct val="100000"/>
              </a:lnSpc>
            </a:pPr>
            <a:r>
              <a:rPr sz="2950" dirty="0">
                <a:solidFill>
                  <a:srgbClr val="55719E"/>
                </a:solidFill>
                <a:latin typeface="Microsoft JhengHei UI" panose="020B0604030504040204" charset="-120"/>
                <a:cs typeface="Microsoft JhengHei UI" panose="020B0604030504040204" charset="-120"/>
              </a:rPr>
              <a:t>合约层</a:t>
            </a:r>
            <a:endParaRPr sz="2950">
              <a:latin typeface="Microsoft JhengHei UI" panose="020B0604030504040204" charset="-120"/>
              <a:cs typeface="Microsoft JhengHei UI" panose="020B0604030504040204" charset="-120"/>
            </a:endParaRPr>
          </a:p>
        </p:txBody>
      </p:sp>
      <p:sp>
        <p:nvSpPr>
          <p:cNvPr id="48" name="object 48"/>
          <p:cNvSpPr/>
          <p:nvPr/>
        </p:nvSpPr>
        <p:spPr>
          <a:xfrm>
            <a:off x="5797927" y="5250205"/>
            <a:ext cx="1609490" cy="588971"/>
          </a:xfrm>
          <a:custGeom>
            <a:avLst/>
            <a:gdLst/>
            <a:ahLst/>
            <a:cxnLst/>
            <a:rect l="l" t="t" r="r" b="b"/>
            <a:pathLst>
              <a:path w="1609490" h="588971">
                <a:moveTo>
                  <a:pt x="174990" y="0"/>
                </a:moveTo>
                <a:lnTo>
                  <a:pt x="124776" y="611"/>
                </a:lnTo>
                <a:lnTo>
                  <a:pt x="80428" y="6427"/>
                </a:lnTo>
                <a:lnTo>
                  <a:pt x="37113" y="29852"/>
                </a:lnTo>
                <a:lnTo>
                  <a:pt x="13519" y="61060"/>
                </a:lnTo>
                <a:lnTo>
                  <a:pt x="1964" y="104270"/>
                </a:lnTo>
                <a:lnTo>
                  <a:pt x="0" y="436140"/>
                </a:lnTo>
                <a:lnTo>
                  <a:pt x="171" y="450893"/>
                </a:lnTo>
                <a:lnTo>
                  <a:pt x="4107" y="498141"/>
                </a:lnTo>
                <a:lnTo>
                  <a:pt x="21694" y="541769"/>
                </a:lnTo>
                <a:lnTo>
                  <a:pt x="49558" y="568756"/>
                </a:lnTo>
                <a:lnTo>
                  <a:pt x="93582" y="585522"/>
                </a:lnTo>
                <a:lnTo>
                  <a:pt x="142002" y="588858"/>
                </a:lnTo>
                <a:lnTo>
                  <a:pt x="157519" y="588971"/>
                </a:lnTo>
                <a:lnTo>
                  <a:pt x="1456684" y="588946"/>
                </a:lnTo>
                <a:lnTo>
                  <a:pt x="1496813" y="587651"/>
                </a:lnTo>
                <a:lnTo>
                  <a:pt x="1539464" y="579566"/>
                </a:lnTo>
                <a:lnTo>
                  <a:pt x="1572376" y="559133"/>
                </a:lnTo>
                <a:lnTo>
                  <a:pt x="1595970" y="527925"/>
                </a:lnTo>
                <a:lnTo>
                  <a:pt x="1607526" y="484715"/>
                </a:lnTo>
                <a:lnTo>
                  <a:pt x="1609481" y="436140"/>
                </a:lnTo>
                <a:lnTo>
                  <a:pt x="1609490" y="152846"/>
                </a:lnTo>
                <a:lnTo>
                  <a:pt x="1609319" y="138092"/>
                </a:lnTo>
                <a:lnTo>
                  <a:pt x="1605383" y="90844"/>
                </a:lnTo>
                <a:lnTo>
                  <a:pt x="1587795" y="47216"/>
                </a:lnTo>
                <a:lnTo>
                  <a:pt x="1559931" y="20229"/>
                </a:lnTo>
                <a:lnTo>
                  <a:pt x="1515907" y="3464"/>
                </a:lnTo>
                <a:lnTo>
                  <a:pt x="1467487" y="128"/>
                </a:lnTo>
                <a:lnTo>
                  <a:pt x="174990" y="0"/>
                </a:lnTo>
                <a:close/>
              </a:path>
            </a:pathLst>
          </a:custGeom>
          <a:solidFill>
            <a:srgbClr val="55719E"/>
          </a:solidFill>
        </p:spPr>
        <p:txBody>
          <a:bodyPr wrap="square" lIns="0" tIns="0" rIns="0" bIns="0" rtlCol="0">
            <a:spAutoFit/>
          </a:bodyPr>
          <a:lstStyle/>
          <a:p>
            <a:endParaRPr/>
          </a:p>
        </p:txBody>
      </p:sp>
      <p:sp>
        <p:nvSpPr>
          <p:cNvPr id="49" name="object 49"/>
          <p:cNvSpPr txBox="1"/>
          <p:nvPr/>
        </p:nvSpPr>
        <p:spPr>
          <a:xfrm>
            <a:off x="5924291" y="5334549"/>
            <a:ext cx="136588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脚本代码</a:t>
            </a:r>
            <a:endParaRPr sz="2600">
              <a:latin typeface="Microsoft JhengHei UI" panose="020B0604030504040204" charset="-120"/>
              <a:cs typeface="Microsoft JhengHei UI" panose="020B0604030504040204" charset="-120"/>
            </a:endParaRPr>
          </a:p>
        </p:txBody>
      </p:sp>
      <p:sp>
        <p:nvSpPr>
          <p:cNvPr id="50" name="object 50"/>
          <p:cNvSpPr/>
          <p:nvPr/>
        </p:nvSpPr>
        <p:spPr>
          <a:xfrm>
            <a:off x="5803158" y="7081411"/>
            <a:ext cx="1599028" cy="588971"/>
          </a:xfrm>
          <a:custGeom>
            <a:avLst/>
            <a:gdLst/>
            <a:ahLst/>
            <a:cxnLst/>
            <a:rect l="l" t="t" r="r" b="b"/>
            <a:pathLst>
              <a:path w="1599028" h="588971">
                <a:moveTo>
                  <a:pt x="174990" y="0"/>
                </a:moveTo>
                <a:lnTo>
                  <a:pt x="124776" y="611"/>
                </a:lnTo>
                <a:lnTo>
                  <a:pt x="80428" y="6428"/>
                </a:lnTo>
                <a:lnTo>
                  <a:pt x="37113" y="29853"/>
                </a:lnTo>
                <a:lnTo>
                  <a:pt x="13519" y="61061"/>
                </a:lnTo>
                <a:lnTo>
                  <a:pt x="1964" y="104271"/>
                </a:lnTo>
                <a:lnTo>
                  <a:pt x="0" y="436140"/>
                </a:lnTo>
                <a:lnTo>
                  <a:pt x="171" y="450894"/>
                </a:lnTo>
                <a:lnTo>
                  <a:pt x="4106" y="498142"/>
                </a:lnTo>
                <a:lnTo>
                  <a:pt x="21693" y="541769"/>
                </a:lnTo>
                <a:lnTo>
                  <a:pt x="49557" y="568756"/>
                </a:lnTo>
                <a:lnTo>
                  <a:pt x="93582" y="585522"/>
                </a:lnTo>
                <a:lnTo>
                  <a:pt x="142002" y="588858"/>
                </a:lnTo>
                <a:lnTo>
                  <a:pt x="157519" y="588971"/>
                </a:lnTo>
                <a:lnTo>
                  <a:pt x="1446221" y="588946"/>
                </a:lnTo>
                <a:lnTo>
                  <a:pt x="1486350" y="587651"/>
                </a:lnTo>
                <a:lnTo>
                  <a:pt x="1529001" y="579566"/>
                </a:lnTo>
                <a:lnTo>
                  <a:pt x="1561913" y="559134"/>
                </a:lnTo>
                <a:lnTo>
                  <a:pt x="1585507" y="527926"/>
                </a:lnTo>
                <a:lnTo>
                  <a:pt x="1597063" y="484716"/>
                </a:lnTo>
                <a:lnTo>
                  <a:pt x="1599018" y="436140"/>
                </a:lnTo>
                <a:lnTo>
                  <a:pt x="1599028" y="152847"/>
                </a:lnTo>
                <a:lnTo>
                  <a:pt x="1598857" y="138093"/>
                </a:lnTo>
                <a:lnTo>
                  <a:pt x="1594921" y="90845"/>
                </a:lnTo>
                <a:lnTo>
                  <a:pt x="1577333" y="47218"/>
                </a:lnTo>
                <a:lnTo>
                  <a:pt x="1549470" y="20231"/>
                </a:lnTo>
                <a:lnTo>
                  <a:pt x="1505445" y="3464"/>
                </a:lnTo>
                <a:lnTo>
                  <a:pt x="1457025" y="128"/>
                </a:lnTo>
                <a:lnTo>
                  <a:pt x="174990" y="0"/>
                </a:lnTo>
                <a:close/>
              </a:path>
            </a:pathLst>
          </a:custGeom>
          <a:solidFill>
            <a:srgbClr val="55719E"/>
          </a:solidFill>
        </p:spPr>
        <p:txBody>
          <a:bodyPr wrap="square" lIns="0" tIns="0" rIns="0" bIns="0" rtlCol="0">
            <a:spAutoFit/>
          </a:bodyPr>
          <a:lstStyle/>
          <a:p>
            <a:endParaRPr/>
          </a:p>
        </p:txBody>
      </p:sp>
      <p:sp>
        <p:nvSpPr>
          <p:cNvPr id="51" name="object 51"/>
          <p:cNvSpPr txBox="1"/>
          <p:nvPr/>
        </p:nvSpPr>
        <p:spPr>
          <a:xfrm>
            <a:off x="5924291" y="7166954"/>
            <a:ext cx="136588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算法机制</a:t>
            </a:r>
            <a:endParaRPr sz="2600">
              <a:latin typeface="Microsoft JhengHei UI" panose="020B0604030504040204" charset="-120"/>
              <a:cs typeface="Microsoft JhengHei UI" panose="020B0604030504040204" charset="-120"/>
            </a:endParaRPr>
          </a:p>
        </p:txBody>
      </p:sp>
      <p:sp>
        <p:nvSpPr>
          <p:cNvPr id="52" name="object 52"/>
          <p:cNvSpPr/>
          <p:nvPr/>
        </p:nvSpPr>
        <p:spPr>
          <a:xfrm>
            <a:off x="5795098" y="8912618"/>
            <a:ext cx="1615148" cy="588971"/>
          </a:xfrm>
          <a:custGeom>
            <a:avLst/>
            <a:gdLst/>
            <a:ahLst/>
            <a:cxnLst/>
            <a:rect l="l" t="t" r="r" b="b"/>
            <a:pathLst>
              <a:path w="1615148" h="588971">
                <a:moveTo>
                  <a:pt x="174991" y="0"/>
                </a:moveTo>
                <a:lnTo>
                  <a:pt x="124776" y="611"/>
                </a:lnTo>
                <a:lnTo>
                  <a:pt x="80429" y="6427"/>
                </a:lnTo>
                <a:lnTo>
                  <a:pt x="37114" y="29852"/>
                </a:lnTo>
                <a:lnTo>
                  <a:pt x="13520" y="61060"/>
                </a:lnTo>
                <a:lnTo>
                  <a:pt x="1964" y="104271"/>
                </a:lnTo>
                <a:lnTo>
                  <a:pt x="0" y="436140"/>
                </a:lnTo>
                <a:lnTo>
                  <a:pt x="171" y="450894"/>
                </a:lnTo>
                <a:lnTo>
                  <a:pt x="4107" y="498142"/>
                </a:lnTo>
                <a:lnTo>
                  <a:pt x="21695" y="541769"/>
                </a:lnTo>
                <a:lnTo>
                  <a:pt x="49559" y="568756"/>
                </a:lnTo>
                <a:lnTo>
                  <a:pt x="93583" y="585522"/>
                </a:lnTo>
                <a:lnTo>
                  <a:pt x="142003" y="588858"/>
                </a:lnTo>
                <a:lnTo>
                  <a:pt x="157520" y="588971"/>
                </a:lnTo>
                <a:lnTo>
                  <a:pt x="1462342" y="588946"/>
                </a:lnTo>
                <a:lnTo>
                  <a:pt x="1502471" y="587651"/>
                </a:lnTo>
                <a:lnTo>
                  <a:pt x="1545122" y="579566"/>
                </a:lnTo>
                <a:lnTo>
                  <a:pt x="1578033" y="559133"/>
                </a:lnTo>
                <a:lnTo>
                  <a:pt x="1601627" y="527925"/>
                </a:lnTo>
                <a:lnTo>
                  <a:pt x="1613183" y="484715"/>
                </a:lnTo>
                <a:lnTo>
                  <a:pt x="1615138" y="436140"/>
                </a:lnTo>
                <a:lnTo>
                  <a:pt x="1615148" y="152846"/>
                </a:lnTo>
                <a:lnTo>
                  <a:pt x="1614977" y="138092"/>
                </a:lnTo>
                <a:lnTo>
                  <a:pt x="1611040" y="90844"/>
                </a:lnTo>
                <a:lnTo>
                  <a:pt x="1593453" y="47216"/>
                </a:lnTo>
                <a:lnTo>
                  <a:pt x="1565589" y="20229"/>
                </a:lnTo>
                <a:lnTo>
                  <a:pt x="1521564" y="3464"/>
                </a:lnTo>
                <a:lnTo>
                  <a:pt x="1473144" y="128"/>
                </a:lnTo>
                <a:lnTo>
                  <a:pt x="174991" y="0"/>
                </a:lnTo>
                <a:close/>
              </a:path>
            </a:pathLst>
          </a:custGeom>
          <a:solidFill>
            <a:srgbClr val="55719E"/>
          </a:solidFill>
        </p:spPr>
        <p:txBody>
          <a:bodyPr wrap="square" lIns="0" tIns="0" rIns="0" bIns="0" rtlCol="0">
            <a:spAutoFit/>
          </a:bodyPr>
          <a:lstStyle/>
          <a:p>
            <a:endParaRPr/>
          </a:p>
        </p:txBody>
      </p:sp>
      <p:sp>
        <p:nvSpPr>
          <p:cNvPr id="53" name="object 53"/>
          <p:cNvSpPr txBox="1"/>
          <p:nvPr/>
        </p:nvSpPr>
        <p:spPr>
          <a:xfrm>
            <a:off x="5924291" y="8999359"/>
            <a:ext cx="136588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智能合约</a:t>
            </a:r>
            <a:endParaRPr sz="2600">
              <a:latin typeface="Microsoft JhengHei UI" panose="020B0604030504040204" charset="-120"/>
              <a:cs typeface="Microsoft JhengHei UI" panose="020B0604030504040204" charset="-120"/>
            </a:endParaRPr>
          </a:p>
        </p:txBody>
      </p:sp>
      <p:sp>
        <p:nvSpPr>
          <p:cNvPr id="54" name="object 54"/>
          <p:cNvSpPr/>
          <p:nvPr/>
        </p:nvSpPr>
        <p:spPr>
          <a:xfrm>
            <a:off x="8084329" y="3564544"/>
            <a:ext cx="1915663" cy="6494404"/>
          </a:xfrm>
          <a:custGeom>
            <a:avLst/>
            <a:gdLst/>
            <a:ahLst/>
            <a:cxnLst/>
            <a:rect l="l" t="t" r="r" b="b"/>
            <a:pathLst>
              <a:path w="1915663" h="6494404">
                <a:moveTo>
                  <a:pt x="174990" y="0"/>
                </a:moveTo>
                <a:lnTo>
                  <a:pt x="124776" y="611"/>
                </a:lnTo>
                <a:lnTo>
                  <a:pt x="80429" y="6428"/>
                </a:lnTo>
                <a:lnTo>
                  <a:pt x="37113" y="29853"/>
                </a:lnTo>
                <a:lnTo>
                  <a:pt x="13519" y="61061"/>
                </a:lnTo>
                <a:lnTo>
                  <a:pt x="1964" y="104271"/>
                </a:lnTo>
                <a:lnTo>
                  <a:pt x="0" y="6341573"/>
                </a:lnTo>
                <a:lnTo>
                  <a:pt x="171" y="6356326"/>
                </a:lnTo>
                <a:lnTo>
                  <a:pt x="4106" y="6403574"/>
                </a:lnTo>
                <a:lnTo>
                  <a:pt x="21694" y="6447202"/>
                </a:lnTo>
                <a:lnTo>
                  <a:pt x="49558" y="6474189"/>
                </a:lnTo>
                <a:lnTo>
                  <a:pt x="93582" y="6490955"/>
                </a:lnTo>
                <a:lnTo>
                  <a:pt x="142002" y="6494291"/>
                </a:lnTo>
                <a:lnTo>
                  <a:pt x="157519" y="6494404"/>
                </a:lnTo>
                <a:lnTo>
                  <a:pt x="1762857" y="6494379"/>
                </a:lnTo>
                <a:lnTo>
                  <a:pt x="1802986" y="6493083"/>
                </a:lnTo>
                <a:lnTo>
                  <a:pt x="1845637" y="6484998"/>
                </a:lnTo>
                <a:lnTo>
                  <a:pt x="1878549" y="6464566"/>
                </a:lnTo>
                <a:lnTo>
                  <a:pt x="1902143" y="6433358"/>
                </a:lnTo>
                <a:lnTo>
                  <a:pt x="1913699" y="6390148"/>
                </a:lnTo>
                <a:lnTo>
                  <a:pt x="1915654" y="6341573"/>
                </a:lnTo>
                <a:lnTo>
                  <a:pt x="1915663" y="152846"/>
                </a:lnTo>
                <a:lnTo>
                  <a:pt x="1915492" y="138092"/>
                </a:lnTo>
                <a:lnTo>
                  <a:pt x="1911556" y="90844"/>
                </a:lnTo>
                <a:lnTo>
                  <a:pt x="1893968" y="47217"/>
                </a:lnTo>
                <a:lnTo>
                  <a:pt x="1866104" y="20231"/>
                </a:lnTo>
                <a:lnTo>
                  <a:pt x="1822080" y="3464"/>
                </a:lnTo>
                <a:lnTo>
                  <a:pt x="1773660" y="128"/>
                </a:lnTo>
                <a:lnTo>
                  <a:pt x="174990" y="0"/>
                </a:lnTo>
                <a:close/>
              </a:path>
            </a:pathLst>
          </a:custGeom>
          <a:solidFill>
            <a:srgbClr val="E4F2FF"/>
          </a:solidFill>
        </p:spPr>
        <p:txBody>
          <a:bodyPr wrap="square" lIns="0" tIns="0" rIns="0" bIns="0" rtlCol="0">
            <a:spAutoFit/>
          </a:bodyPr>
          <a:lstStyle/>
          <a:p>
            <a:endParaRPr/>
          </a:p>
        </p:txBody>
      </p:sp>
      <p:sp>
        <p:nvSpPr>
          <p:cNvPr id="55" name="object 55"/>
          <p:cNvSpPr/>
          <p:nvPr/>
        </p:nvSpPr>
        <p:spPr>
          <a:xfrm>
            <a:off x="8084288" y="3564544"/>
            <a:ext cx="1915744" cy="413955"/>
          </a:xfrm>
          <a:custGeom>
            <a:avLst/>
            <a:gdLst/>
            <a:ahLst/>
            <a:cxnLst/>
            <a:rect l="l" t="t" r="r" b="b"/>
            <a:pathLst>
              <a:path w="1915744" h="413955">
                <a:moveTo>
                  <a:pt x="108921" y="0"/>
                </a:moveTo>
                <a:lnTo>
                  <a:pt x="62663" y="2540"/>
                </a:lnTo>
                <a:lnTo>
                  <a:pt x="28462" y="22826"/>
                </a:lnTo>
                <a:lnTo>
                  <a:pt x="7389" y="66086"/>
                </a:lnTo>
                <a:lnTo>
                  <a:pt x="1196" y="106611"/>
                </a:lnTo>
                <a:lnTo>
                  <a:pt x="50" y="146252"/>
                </a:lnTo>
                <a:lnTo>
                  <a:pt x="0" y="413176"/>
                </a:lnTo>
                <a:lnTo>
                  <a:pt x="1915744" y="413955"/>
                </a:lnTo>
                <a:lnTo>
                  <a:pt x="1915656" y="146252"/>
                </a:lnTo>
                <a:lnTo>
                  <a:pt x="1914396" y="103213"/>
                </a:lnTo>
                <a:lnTo>
                  <a:pt x="1908402" y="64474"/>
                </a:lnTo>
                <a:lnTo>
                  <a:pt x="1892423" y="29506"/>
                </a:lnTo>
                <a:lnTo>
                  <a:pt x="1862166" y="5004"/>
                </a:lnTo>
                <a:lnTo>
                  <a:pt x="1821489" y="42"/>
                </a:lnTo>
                <a:lnTo>
                  <a:pt x="108921" y="0"/>
                </a:lnTo>
                <a:close/>
              </a:path>
            </a:pathLst>
          </a:custGeom>
          <a:solidFill>
            <a:srgbClr val="55719E"/>
          </a:solidFill>
        </p:spPr>
        <p:txBody>
          <a:bodyPr wrap="square" lIns="0" tIns="0" rIns="0" bIns="0" rtlCol="0">
            <a:spAutoFit/>
          </a:bodyPr>
          <a:lstStyle/>
          <a:p>
            <a:endParaRPr/>
          </a:p>
        </p:txBody>
      </p:sp>
      <p:sp>
        <p:nvSpPr>
          <p:cNvPr id="56" name="object 56"/>
          <p:cNvSpPr txBox="1"/>
          <p:nvPr/>
        </p:nvSpPr>
        <p:spPr>
          <a:xfrm>
            <a:off x="8468717" y="4379131"/>
            <a:ext cx="1156335" cy="460375"/>
          </a:xfrm>
          <a:prstGeom prst="rect">
            <a:avLst/>
          </a:prstGeom>
        </p:spPr>
        <p:txBody>
          <a:bodyPr vert="horz" wrap="square" lIns="0" tIns="0" rIns="0" bIns="0" rtlCol="0">
            <a:spAutoFit/>
          </a:bodyPr>
          <a:lstStyle/>
          <a:p>
            <a:pPr marL="12700">
              <a:lnSpc>
                <a:spcPct val="100000"/>
              </a:lnSpc>
            </a:pPr>
            <a:r>
              <a:rPr sz="2950" dirty="0">
                <a:solidFill>
                  <a:srgbClr val="55719E"/>
                </a:solidFill>
                <a:latin typeface="Microsoft JhengHei UI" panose="020B0604030504040204" charset="-120"/>
                <a:cs typeface="Microsoft JhengHei UI" panose="020B0604030504040204" charset="-120"/>
              </a:rPr>
              <a:t>激励层</a:t>
            </a:r>
            <a:endParaRPr sz="2950">
              <a:latin typeface="Microsoft JhengHei UI" panose="020B0604030504040204" charset="-120"/>
              <a:cs typeface="Microsoft JhengHei UI" panose="020B0604030504040204" charset="-120"/>
            </a:endParaRPr>
          </a:p>
        </p:txBody>
      </p:sp>
      <p:sp>
        <p:nvSpPr>
          <p:cNvPr id="57" name="object 57"/>
          <p:cNvSpPr/>
          <p:nvPr/>
        </p:nvSpPr>
        <p:spPr>
          <a:xfrm>
            <a:off x="8237415" y="6208407"/>
            <a:ext cx="1609490" cy="588971"/>
          </a:xfrm>
          <a:custGeom>
            <a:avLst/>
            <a:gdLst/>
            <a:ahLst/>
            <a:cxnLst/>
            <a:rect l="l" t="t" r="r" b="b"/>
            <a:pathLst>
              <a:path w="1609490" h="588971">
                <a:moveTo>
                  <a:pt x="174990" y="0"/>
                </a:moveTo>
                <a:lnTo>
                  <a:pt x="124776" y="611"/>
                </a:lnTo>
                <a:lnTo>
                  <a:pt x="80428" y="6428"/>
                </a:lnTo>
                <a:lnTo>
                  <a:pt x="37114" y="29853"/>
                </a:lnTo>
                <a:lnTo>
                  <a:pt x="13520" y="61061"/>
                </a:lnTo>
                <a:lnTo>
                  <a:pt x="1964" y="104271"/>
                </a:lnTo>
                <a:lnTo>
                  <a:pt x="0" y="436140"/>
                </a:lnTo>
                <a:lnTo>
                  <a:pt x="171" y="450893"/>
                </a:lnTo>
                <a:lnTo>
                  <a:pt x="4107" y="498142"/>
                </a:lnTo>
                <a:lnTo>
                  <a:pt x="21694" y="541769"/>
                </a:lnTo>
                <a:lnTo>
                  <a:pt x="49558" y="568756"/>
                </a:lnTo>
                <a:lnTo>
                  <a:pt x="93582" y="585522"/>
                </a:lnTo>
                <a:lnTo>
                  <a:pt x="142002" y="588858"/>
                </a:lnTo>
                <a:lnTo>
                  <a:pt x="157519" y="588971"/>
                </a:lnTo>
                <a:lnTo>
                  <a:pt x="1456684" y="588946"/>
                </a:lnTo>
                <a:lnTo>
                  <a:pt x="1496813" y="587651"/>
                </a:lnTo>
                <a:lnTo>
                  <a:pt x="1539464" y="579567"/>
                </a:lnTo>
                <a:lnTo>
                  <a:pt x="1572376" y="559134"/>
                </a:lnTo>
                <a:lnTo>
                  <a:pt x="1595970" y="527926"/>
                </a:lnTo>
                <a:lnTo>
                  <a:pt x="1607526" y="484716"/>
                </a:lnTo>
                <a:lnTo>
                  <a:pt x="1609481" y="436140"/>
                </a:lnTo>
                <a:lnTo>
                  <a:pt x="1609490" y="152847"/>
                </a:lnTo>
                <a:lnTo>
                  <a:pt x="1609319" y="138093"/>
                </a:lnTo>
                <a:lnTo>
                  <a:pt x="1605383" y="90845"/>
                </a:lnTo>
                <a:lnTo>
                  <a:pt x="1587796" y="47218"/>
                </a:lnTo>
                <a:lnTo>
                  <a:pt x="1559932" y="20231"/>
                </a:lnTo>
                <a:lnTo>
                  <a:pt x="1515907" y="3464"/>
                </a:lnTo>
                <a:lnTo>
                  <a:pt x="1467488" y="128"/>
                </a:lnTo>
                <a:lnTo>
                  <a:pt x="174990" y="0"/>
                </a:lnTo>
                <a:close/>
              </a:path>
            </a:pathLst>
          </a:custGeom>
          <a:solidFill>
            <a:srgbClr val="55719E"/>
          </a:solidFill>
        </p:spPr>
        <p:txBody>
          <a:bodyPr wrap="square" lIns="0" tIns="0" rIns="0" bIns="0" rtlCol="0">
            <a:spAutoFit/>
          </a:bodyPr>
          <a:lstStyle/>
          <a:p>
            <a:endParaRPr/>
          </a:p>
        </p:txBody>
      </p:sp>
      <p:sp>
        <p:nvSpPr>
          <p:cNvPr id="58" name="object 58"/>
          <p:cNvSpPr txBox="1"/>
          <p:nvPr/>
        </p:nvSpPr>
        <p:spPr>
          <a:xfrm>
            <a:off x="8364008" y="6297870"/>
            <a:ext cx="2402422" cy="400110"/>
          </a:xfrm>
          <a:prstGeom prst="rect">
            <a:avLst/>
          </a:prstGeom>
        </p:spPr>
        <p:txBody>
          <a:bodyPr vert="horz" wrap="square" lIns="0" tIns="0" rIns="0" bIns="0" rtlCol="0">
            <a:spAutoFit/>
          </a:bodyPr>
          <a:lstStyle/>
          <a:p>
            <a:pPr marL="12700">
              <a:lnSpc>
                <a:spcPct val="100000"/>
              </a:lnSpc>
            </a:pPr>
            <a:r>
              <a:rPr sz="2600" spc="-860" dirty="0">
                <a:solidFill>
                  <a:srgbClr val="FFFFFF"/>
                </a:solidFill>
                <a:latin typeface="Microsoft JhengHei UI" panose="020B0604030504040204" charset="-120"/>
                <a:cs typeface="Microsoft JhengHei UI" panose="020B0604030504040204" charset="-120"/>
              </a:rPr>
              <a:t>发</a:t>
            </a:r>
            <a:r>
              <a:rPr sz="2600" spc="-860" dirty="0" smtClean="0">
                <a:solidFill>
                  <a:srgbClr val="FFFFFF"/>
                </a:solidFill>
                <a:latin typeface="Microsoft JhengHei UI" panose="020B0604030504040204" charset="-120"/>
                <a:cs typeface="Microsoft JhengHei UI" panose="020B0604030504040204" charset="-120"/>
              </a:rPr>
              <a:t>⾏</a:t>
            </a:r>
            <a:r>
              <a:rPr lang="en-US" sz="2600" spc="-860" dirty="0" smtClean="0">
                <a:solidFill>
                  <a:srgbClr val="FFFFFF"/>
                </a:solidFill>
                <a:latin typeface="Microsoft JhengHei UI" panose="020B0604030504040204" charset="-120"/>
                <a:cs typeface="Microsoft JhengHei UI" panose="020B0604030504040204" charset="-120"/>
              </a:rPr>
              <a:t> </a:t>
            </a:r>
            <a:r>
              <a:rPr sz="2600" spc="-860" dirty="0" smtClean="0">
                <a:solidFill>
                  <a:srgbClr val="FFFFFF"/>
                </a:solidFill>
                <a:latin typeface="Microsoft JhengHei UI" panose="020B0604030504040204" charset="-120"/>
                <a:cs typeface="Microsoft JhengHei UI" panose="020B0604030504040204" charset="-120"/>
              </a:rPr>
              <a:t>机</a:t>
            </a:r>
            <a:r>
              <a:rPr lang="en-US" sz="2600" spc="-860" dirty="0" smtClean="0">
                <a:solidFill>
                  <a:srgbClr val="FFFFFF"/>
                </a:solidFill>
                <a:latin typeface="Microsoft JhengHei UI" panose="020B0604030504040204" charset="-120"/>
                <a:cs typeface="Microsoft JhengHei UI" panose="020B0604030504040204" charset="-120"/>
              </a:rPr>
              <a:t>    </a:t>
            </a:r>
            <a:r>
              <a:rPr sz="2600" spc="-860" dirty="0" smtClean="0">
                <a:solidFill>
                  <a:srgbClr val="FFFFFF"/>
                </a:solidFill>
                <a:latin typeface="Microsoft JhengHei UI" panose="020B0604030504040204" charset="-120"/>
                <a:cs typeface="Microsoft JhengHei UI" panose="020B0604030504040204" charset="-120"/>
              </a:rPr>
              <a:t>制</a:t>
            </a:r>
            <a:endParaRPr sz="2600" dirty="0">
              <a:latin typeface="Microsoft JhengHei UI" panose="020B0604030504040204" charset="-120"/>
              <a:cs typeface="Microsoft JhengHei UI" panose="020B0604030504040204" charset="-120"/>
            </a:endParaRPr>
          </a:p>
        </p:txBody>
      </p:sp>
      <p:sp>
        <p:nvSpPr>
          <p:cNvPr id="59" name="object 59"/>
          <p:cNvSpPr/>
          <p:nvPr/>
        </p:nvSpPr>
        <p:spPr>
          <a:xfrm>
            <a:off x="8234587" y="8067471"/>
            <a:ext cx="1615147" cy="588971"/>
          </a:xfrm>
          <a:custGeom>
            <a:avLst/>
            <a:gdLst/>
            <a:ahLst/>
            <a:cxnLst/>
            <a:rect l="l" t="t" r="r" b="b"/>
            <a:pathLst>
              <a:path w="1615147" h="588971">
                <a:moveTo>
                  <a:pt x="174990" y="0"/>
                </a:moveTo>
                <a:lnTo>
                  <a:pt x="124775" y="611"/>
                </a:lnTo>
                <a:lnTo>
                  <a:pt x="80428" y="6428"/>
                </a:lnTo>
                <a:lnTo>
                  <a:pt x="37113" y="29853"/>
                </a:lnTo>
                <a:lnTo>
                  <a:pt x="13519" y="61061"/>
                </a:lnTo>
                <a:lnTo>
                  <a:pt x="1964" y="104271"/>
                </a:lnTo>
                <a:lnTo>
                  <a:pt x="0" y="436141"/>
                </a:lnTo>
                <a:lnTo>
                  <a:pt x="171" y="450894"/>
                </a:lnTo>
                <a:lnTo>
                  <a:pt x="4106" y="498142"/>
                </a:lnTo>
                <a:lnTo>
                  <a:pt x="21694" y="541770"/>
                </a:lnTo>
                <a:lnTo>
                  <a:pt x="49558" y="568757"/>
                </a:lnTo>
                <a:lnTo>
                  <a:pt x="93582" y="585522"/>
                </a:lnTo>
                <a:lnTo>
                  <a:pt x="142002" y="588858"/>
                </a:lnTo>
                <a:lnTo>
                  <a:pt x="157519" y="588971"/>
                </a:lnTo>
                <a:lnTo>
                  <a:pt x="1462341" y="588946"/>
                </a:lnTo>
                <a:lnTo>
                  <a:pt x="1502470" y="587651"/>
                </a:lnTo>
                <a:lnTo>
                  <a:pt x="1545121" y="579567"/>
                </a:lnTo>
                <a:lnTo>
                  <a:pt x="1578032" y="559134"/>
                </a:lnTo>
                <a:lnTo>
                  <a:pt x="1601626" y="527926"/>
                </a:lnTo>
                <a:lnTo>
                  <a:pt x="1613182" y="484716"/>
                </a:lnTo>
                <a:lnTo>
                  <a:pt x="1615137" y="436141"/>
                </a:lnTo>
                <a:lnTo>
                  <a:pt x="1615147" y="152846"/>
                </a:lnTo>
                <a:lnTo>
                  <a:pt x="1614976" y="138093"/>
                </a:lnTo>
                <a:lnTo>
                  <a:pt x="1611039" y="90845"/>
                </a:lnTo>
                <a:lnTo>
                  <a:pt x="1593452" y="47217"/>
                </a:lnTo>
                <a:lnTo>
                  <a:pt x="1565588" y="20230"/>
                </a:lnTo>
                <a:lnTo>
                  <a:pt x="1521563" y="3464"/>
                </a:lnTo>
                <a:lnTo>
                  <a:pt x="1473143" y="128"/>
                </a:lnTo>
                <a:lnTo>
                  <a:pt x="174990" y="0"/>
                </a:lnTo>
                <a:close/>
              </a:path>
            </a:pathLst>
          </a:custGeom>
          <a:solidFill>
            <a:srgbClr val="55719E"/>
          </a:solidFill>
        </p:spPr>
        <p:txBody>
          <a:bodyPr wrap="square" lIns="0" tIns="0" rIns="0" bIns="0" rtlCol="0">
            <a:spAutoFit/>
          </a:bodyPr>
          <a:lstStyle/>
          <a:p>
            <a:endParaRPr/>
          </a:p>
        </p:txBody>
      </p:sp>
      <p:sp>
        <p:nvSpPr>
          <p:cNvPr id="60" name="object 60"/>
          <p:cNvSpPr txBox="1"/>
          <p:nvPr/>
        </p:nvSpPr>
        <p:spPr>
          <a:xfrm>
            <a:off x="8364008" y="8151217"/>
            <a:ext cx="136588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分配机制</a:t>
            </a:r>
            <a:endParaRPr sz="2600">
              <a:latin typeface="Microsoft JhengHei UI" panose="020B0604030504040204" charset="-120"/>
              <a:cs typeface="Microsoft JhengHei UI" panose="020B0604030504040204" charset="-120"/>
            </a:endParaRPr>
          </a:p>
        </p:txBody>
      </p:sp>
      <p:sp>
        <p:nvSpPr>
          <p:cNvPr id="61" name="object 61"/>
          <p:cNvSpPr/>
          <p:nvPr/>
        </p:nvSpPr>
        <p:spPr>
          <a:xfrm>
            <a:off x="10523814" y="3564544"/>
            <a:ext cx="1915661" cy="6494404"/>
          </a:xfrm>
          <a:custGeom>
            <a:avLst/>
            <a:gdLst/>
            <a:ahLst/>
            <a:cxnLst/>
            <a:rect l="l" t="t" r="r" b="b"/>
            <a:pathLst>
              <a:path w="1915661" h="6494404">
                <a:moveTo>
                  <a:pt x="174990" y="0"/>
                </a:moveTo>
                <a:lnTo>
                  <a:pt x="124775" y="611"/>
                </a:lnTo>
                <a:lnTo>
                  <a:pt x="80428" y="6429"/>
                </a:lnTo>
                <a:lnTo>
                  <a:pt x="37114" y="29855"/>
                </a:lnTo>
                <a:lnTo>
                  <a:pt x="13519" y="61061"/>
                </a:lnTo>
                <a:lnTo>
                  <a:pt x="1964" y="104271"/>
                </a:lnTo>
                <a:lnTo>
                  <a:pt x="0" y="6341573"/>
                </a:lnTo>
                <a:lnTo>
                  <a:pt x="171" y="6356327"/>
                </a:lnTo>
                <a:lnTo>
                  <a:pt x="4106" y="6403575"/>
                </a:lnTo>
                <a:lnTo>
                  <a:pt x="21696" y="6447202"/>
                </a:lnTo>
                <a:lnTo>
                  <a:pt x="49560" y="6474188"/>
                </a:lnTo>
                <a:lnTo>
                  <a:pt x="93581" y="6490954"/>
                </a:lnTo>
                <a:lnTo>
                  <a:pt x="142002" y="6494291"/>
                </a:lnTo>
                <a:lnTo>
                  <a:pt x="157519" y="6494404"/>
                </a:lnTo>
                <a:lnTo>
                  <a:pt x="1762859" y="6494379"/>
                </a:lnTo>
                <a:lnTo>
                  <a:pt x="1802988" y="6493084"/>
                </a:lnTo>
                <a:lnTo>
                  <a:pt x="1845638" y="6484999"/>
                </a:lnTo>
                <a:lnTo>
                  <a:pt x="1878553" y="6464567"/>
                </a:lnTo>
                <a:lnTo>
                  <a:pt x="1902145" y="6433358"/>
                </a:lnTo>
                <a:lnTo>
                  <a:pt x="1913697" y="6390148"/>
                </a:lnTo>
                <a:lnTo>
                  <a:pt x="1915652" y="6341573"/>
                </a:lnTo>
                <a:lnTo>
                  <a:pt x="1915661" y="152846"/>
                </a:lnTo>
                <a:lnTo>
                  <a:pt x="1915490" y="138092"/>
                </a:lnTo>
                <a:lnTo>
                  <a:pt x="1911555" y="90844"/>
                </a:lnTo>
                <a:lnTo>
                  <a:pt x="1893972" y="47217"/>
                </a:lnTo>
                <a:lnTo>
                  <a:pt x="1866108" y="20230"/>
                </a:lnTo>
                <a:lnTo>
                  <a:pt x="1822079" y="3464"/>
                </a:lnTo>
                <a:lnTo>
                  <a:pt x="1773660" y="128"/>
                </a:lnTo>
                <a:lnTo>
                  <a:pt x="174990" y="0"/>
                </a:lnTo>
                <a:close/>
              </a:path>
            </a:pathLst>
          </a:custGeom>
          <a:solidFill>
            <a:srgbClr val="E4F2FF"/>
          </a:solidFill>
        </p:spPr>
        <p:txBody>
          <a:bodyPr wrap="square" lIns="0" tIns="0" rIns="0" bIns="0" rtlCol="0">
            <a:spAutoFit/>
          </a:bodyPr>
          <a:lstStyle/>
          <a:p>
            <a:endParaRPr/>
          </a:p>
        </p:txBody>
      </p:sp>
      <p:sp>
        <p:nvSpPr>
          <p:cNvPr id="62" name="object 62"/>
          <p:cNvSpPr/>
          <p:nvPr/>
        </p:nvSpPr>
        <p:spPr>
          <a:xfrm>
            <a:off x="10523773" y="3564544"/>
            <a:ext cx="1915742" cy="413955"/>
          </a:xfrm>
          <a:custGeom>
            <a:avLst/>
            <a:gdLst/>
            <a:ahLst/>
            <a:cxnLst/>
            <a:rect l="l" t="t" r="r" b="b"/>
            <a:pathLst>
              <a:path w="1915742" h="413955">
                <a:moveTo>
                  <a:pt x="108928" y="0"/>
                </a:moveTo>
                <a:lnTo>
                  <a:pt x="62664" y="2540"/>
                </a:lnTo>
                <a:lnTo>
                  <a:pt x="28467" y="22825"/>
                </a:lnTo>
                <a:lnTo>
                  <a:pt x="7390" y="66086"/>
                </a:lnTo>
                <a:lnTo>
                  <a:pt x="1200" y="106612"/>
                </a:lnTo>
                <a:lnTo>
                  <a:pt x="50" y="146252"/>
                </a:lnTo>
                <a:lnTo>
                  <a:pt x="0" y="413176"/>
                </a:lnTo>
                <a:lnTo>
                  <a:pt x="1915742" y="413955"/>
                </a:lnTo>
                <a:lnTo>
                  <a:pt x="1915654" y="146252"/>
                </a:lnTo>
                <a:lnTo>
                  <a:pt x="1914401" y="103211"/>
                </a:lnTo>
                <a:lnTo>
                  <a:pt x="1908405" y="64471"/>
                </a:lnTo>
                <a:lnTo>
                  <a:pt x="1892426" y="29504"/>
                </a:lnTo>
                <a:lnTo>
                  <a:pt x="1862167" y="5003"/>
                </a:lnTo>
                <a:lnTo>
                  <a:pt x="1821488" y="42"/>
                </a:lnTo>
                <a:lnTo>
                  <a:pt x="108928" y="0"/>
                </a:lnTo>
                <a:close/>
              </a:path>
            </a:pathLst>
          </a:custGeom>
          <a:solidFill>
            <a:srgbClr val="55719E"/>
          </a:solidFill>
        </p:spPr>
        <p:txBody>
          <a:bodyPr wrap="square" lIns="0" tIns="0" rIns="0" bIns="0" rtlCol="0">
            <a:spAutoFit/>
          </a:bodyPr>
          <a:lstStyle/>
          <a:p>
            <a:endParaRPr/>
          </a:p>
        </p:txBody>
      </p:sp>
      <p:sp>
        <p:nvSpPr>
          <p:cNvPr id="63" name="object 63"/>
          <p:cNvSpPr txBox="1"/>
          <p:nvPr/>
        </p:nvSpPr>
        <p:spPr>
          <a:xfrm>
            <a:off x="10908433" y="4379131"/>
            <a:ext cx="1156335" cy="460375"/>
          </a:xfrm>
          <a:prstGeom prst="rect">
            <a:avLst/>
          </a:prstGeom>
        </p:spPr>
        <p:txBody>
          <a:bodyPr vert="horz" wrap="square" lIns="0" tIns="0" rIns="0" bIns="0" rtlCol="0">
            <a:spAutoFit/>
          </a:bodyPr>
          <a:lstStyle/>
          <a:p>
            <a:pPr marL="12700">
              <a:lnSpc>
                <a:spcPct val="100000"/>
              </a:lnSpc>
            </a:pPr>
            <a:r>
              <a:rPr sz="2950" dirty="0">
                <a:solidFill>
                  <a:srgbClr val="55719E"/>
                </a:solidFill>
                <a:latin typeface="Microsoft JhengHei UI" panose="020B0604030504040204" charset="-120"/>
                <a:cs typeface="Microsoft JhengHei UI" panose="020B0604030504040204" charset="-120"/>
              </a:rPr>
              <a:t>共识层</a:t>
            </a:r>
            <a:endParaRPr sz="2950">
              <a:latin typeface="Microsoft JhengHei UI" panose="020B0604030504040204" charset="-120"/>
              <a:cs typeface="Microsoft JhengHei UI" panose="020B0604030504040204" charset="-120"/>
            </a:endParaRPr>
          </a:p>
        </p:txBody>
      </p:sp>
      <p:sp>
        <p:nvSpPr>
          <p:cNvPr id="64" name="object 64"/>
          <p:cNvSpPr/>
          <p:nvPr/>
        </p:nvSpPr>
        <p:spPr>
          <a:xfrm>
            <a:off x="10676908" y="5011590"/>
            <a:ext cx="1609482" cy="1066199"/>
          </a:xfrm>
          <a:custGeom>
            <a:avLst/>
            <a:gdLst/>
            <a:ahLst/>
            <a:cxnLst/>
            <a:rect l="l" t="t" r="r" b="b"/>
            <a:pathLst>
              <a:path w="1609482" h="1066199">
                <a:moveTo>
                  <a:pt x="174990" y="0"/>
                </a:moveTo>
                <a:lnTo>
                  <a:pt x="124772" y="611"/>
                </a:lnTo>
                <a:lnTo>
                  <a:pt x="80426" y="6427"/>
                </a:lnTo>
                <a:lnTo>
                  <a:pt x="37108" y="29851"/>
                </a:lnTo>
                <a:lnTo>
                  <a:pt x="13516" y="61060"/>
                </a:lnTo>
                <a:lnTo>
                  <a:pt x="1964" y="104270"/>
                </a:lnTo>
                <a:lnTo>
                  <a:pt x="0" y="913370"/>
                </a:lnTo>
                <a:lnTo>
                  <a:pt x="171" y="928123"/>
                </a:lnTo>
                <a:lnTo>
                  <a:pt x="4106" y="975371"/>
                </a:lnTo>
                <a:lnTo>
                  <a:pt x="21689" y="1018999"/>
                </a:lnTo>
                <a:lnTo>
                  <a:pt x="49553" y="1045986"/>
                </a:lnTo>
                <a:lnTo>
                  <a:pt x="93581" y="1062751"/>
                </a:lnTo>
                <a:lnTo>
                  <a:pt x="142000" y="1066087"/>
                </a:lnTo>
                <a:lnTo>
                  <a:pt x="157518" y="1066199"/>
                </a:lnTo>
                <a:lnTo>
                  <a:pt x="1456679" y="1066175"/>
                </a:lnTo>
                <a:lnTo>
                  <a:pt x="1496808" y="1064879"/>
                </a:lnTo>
                <a:lnTo>
                  <a:pt x="1539458" y="1056796"/>
                </a:lnTo>
                <a:lnTo>
                  <a:pt x="1572370" y="1036363"/>
                </a:lnTo>
                <a:lnTo>
                  <a:pt x="1595965" y="1005155"/>
                </a:lnTo>
                <a:lnTo>
                  <a:pt x="1607518" y="961944"/>
                </a:lnTo>
                <a:lnTo>
                  <a:pt x="1609472" y="913370"/>
                </a:lnTo>
                <a:lnTo>
                  <a:pt x="1609482" y="152845"/>
                </a:lnTo>
                <a:lnTo>
                  <a:pt x="1609311" y="138091"/>
                </a:lnTo>
                <a:lnTo>
                  <a:pt x="1605376" y="90844"/>
                </a:lnTo>
                <a:lnTo>
                  <a:pt x="1587790" y="47216"/>
                </a:lnTo>
                <a:lnTo>
                  <a:pt x="1559924" y="20229"/>
                </a:lnTo>
                <a:lnTo>
                  <a:pt x="1515900" y="3463"/>
                </a:lnTo>
                <a:lnTo>
                  <a:pt x="1467481" y="128"/>
                </a:lnTo>
                <a:lnTo>
                  <a:pt x="174990" y="0"/>
                </a:lnTo>
                <a:close/>
              </a:path>
            </a:pathLst>
          </a:custGeom>
          <a:solidFill>
            <a:srgbClr val="55719E"/>
          </a:solidFill>
        </p:spPr>
        <p:txBody>
          <a:bodyPr wrap="square" lIns="0" tIns="0" rIns="0" bIns="0" rtlCol="0">
            <a:spAutoFit/>
          </a:bodyPr>
          <a:lstStyle/>
          <a:p>
            <a:endParaRPr/>
          </a:p>
        </p:txBody>
      </p:sp>
      <p:sp>
        <p:nvSpPr>
          <p:cNvPr id="65" name="object 65"/>
          <p:cNvSpPr txBox="1"/>
          <p:nvPr/>
        </p:nvSpPr>
        <p:spPr>
          <a:xfrm>
            <a:off x="11138792" y="5134017"/>
            <a:ext cx="677545" cy="819785"/>
          </a:xfrm>
          <a:prstGeom prst="rect">
            <a:avLst/>
          </a:prstGeom>
        </p:spPr>
        <p:txBody>
          <a:bodyPr vert="horz" wrap="square" lIns="0" tIns="0" rIns="0" bIns="0" rtlCol="0">
            <a:spAutoFit/>
          </a:bodyPr>
          <a:lstStyle/>
          <a:p>
            <a:pPr marL="12700" marR="6350" indent="10160">
              <a:lnSpc>
                <a:spcPct val="100000"/>
              </a:lnSpc>
            </a:pPr>
            <a:r>
              <a:rPr sz="2600" spc="15" dirty="0">
                <a:solidFill>
                  <a:srgbClr val="FFFFFF"/>
                </a:solidFill>
                <a:latin typeface="Arial" panose="020B0604020202020204"/>
                <a:cs typeface="Arial" panose="020B0604020202020204"/>
              </a:rPr>
              <a:t>PoS Pow</a:t>
            </a:r>
            <a:endParaRPr sz="2600">
              <a:latin typeface="Arial" panose="020B0604020202020204"/>
              <a:cs typeface="Arial" panose="020B0604020202020204"/>
            </a:endParaRPr>
          </a:p>
        </p:txBody>
      </p:sp>
      <p:sp>
        <p:nvSpPr>
          <p:cNvPr id="66" name="object 66"/>
          <p:cNvSpPr/>
          <p:nvPr/>
        </p:nvSpPr>
        <p:spPr>
          <a:xfrm>
            <a:off x="10682134" y="6296695"/>
            <a:ext cx="1599032" cy="588971"/>
          </a:xfrm>
          <a:custGeom>
            <a:avLst/>
            <a:gdLst/>
            <a:ahLst/>
            <a:cxnLst/>
            <a:rect l="l" t="t" r="r" b="b"/>
            <a:pathLst>
              <a:path w="1599032" h="588971">
                <a:moveTo>
                  <a:pt x="174990" y="0"/>
                </a:moveTo>
                <a:lnTo>
                  <a:pt x="124779" y="611"/>
                </a:lnTo>
                <a:lnTo>
                  <a:pt x="80429" y="6429"/>
                </a:lnTo>
                <a:lnTo>
                  <a:pt x="37114" y="29854"/>
                </a:lnTo>
                <a:lnTo>
                  <a:pt x="13519" y="61061"/>
                </a:lnTo>
                <a:lnTo>
                  <a:pt x="1964" y="104271"/>
                </a:lnTo>
                <a:lnTo>
                  <a:pt x="0" y="436140"/>
                </a:lnTo>
                <a:lnTo>
                  <a:pt x="171" y="450894"/>
                </a:lnTo>
                <a:lnTo>
                  <a:pt x="4106" y="498142"/>
                </a:lnTo>
                <a:lnTo>
                  <a:pt x="21696" y="541769"/>
                </a:lnTo>
                <a:lnTo>
                  <a:pt x="49560" y="568755"/>
                </a:lnTo>
                <a:lnTo>
                  <a:pt x="93581" y="585521"/>
                </a:lnTo>
                <a:lnTo>
                  <a:pt x="142002" y="588858"/>
                </a:lnTo>
                <a:lnTo>
                  <a:pt x="157519" y="588971"/>
                </a:lnTo>
                <a:lnTo>
                  <a:pt x="1446227" y="588946"/>
                </a:lnTo>
                <a:lnTo>
                  <a:pt x="1486356" y="587650"/>
                </a:lnTo>
                <a:lnTo>
                  <a:pt x="1529005" y="579564"/>
                </a:lnTo>
                <a:lnTo>
                  <a:pt x="1561917" y="559131"/>
                </a:lnTo>
                <a:lnTo>
                  <a:pt x="1585512" y="527924"/>
                </a:lnTo>
                <a:lnTo>
                  <a:pt x="1597068" y="484715"/>
                </a:lnTo>
                <a:lnTo>
                  <a:pt x="1599022" y="436140"/>
                </a:lnTo>
                <a:lnTo>
                  <a:pt x="1599032" y="152846"/>
                </a:lnTo>
                <a:lnTo>
                  <a:pt x="1598861" y="138092"/>
                </a:lnTo>
                <a:lnTo>
                  <a:pt x="1594925" y="90844"/>
                </a:lnTo>
                <a:lnTo>
                  <a:pt x="1577336" y="47216"/>
                </a:lnTo>
                <a:lnTo>
                  <a:pt x="1549472" y="20230"/>
                </a:lnTo>
                <a:lnTo>
                  <a:pt x="1505451" y="3464"/>
                </a:lnTo>
                <a:lnTo>
                  <a:pt x="1457030" y="128"/>
                </a:lnTo>
                <a:lnTo>
                  <a:pt x="174990" y="0"/>
                </a:lnTo>
                <a:close/>
              </a:path>
            </a:pathLst>
          </a:custGeom>
          <a:solidFill>
            <a:srgbClr val="55719E"/>
          </a:solidFill>
        </p:spPr>
        <p:txBody>
          <a:bodyPr wrap="square" lIns="0" tIns="0" rIns="0" bIns="0" rtlCol="0">
            <a:spAutoFit/>
          </a:bodyPr>
          <a:lstStyle/>
          <a:p>
            <a:endParaRPr/>
          </a:p>
        </p:txBody>
      </p:sp>
      <p:sp>
        <p:nvSpPr>
          <p:cNvPr id="67" name="object 67"/>
          <p:cNvSpPr txBox="1"/>
          <p:nvPr/>
        </p:nvSpPr>
        <p:spPr>
          <a:xfrm>
            <a:off x="11002671" y="6381637"/>
            <a:ext cx="956944" cy="420370"/>
          </a:xfrm>
          <a:prstGeom prst="rect">
            <a:avLst/>
          </a:prstGeom>
        </p:spPr>
        <p:txBody>
          <a:bodyPr vert="horz" wrap="square" lIns="0" tIns="0" rIns="0" bIns="0" rtlCol="0">
            <a:spAutoFit/>
          </a:bodyPr>
          <a:lstStyle/>
          <a:p>
            <a:pPr marL="12700">
              <a:lnSpc>
                <a:spcPct val="100000"/>
              </a:lnSpc>
            </a:pPr>
            <a:r>
              <a:rPr sz="2600" spc="10" dirty="0">
                <a:solidFill>
                  <a:srgbClr val="FFFFFF"/>
                </a:solidFill>
                <a:latin typeface="Arial" panose="020B0604020202020204"/>
                <a:cs typeface="Arial" panose="020B0604020202020204"/>
              </a:rPr>
              <a:t>Paxos</a:t>
            </a:r>
            <a:endParaRPr sz="2600">
              <a:latin typeface="Arial" panose="020B0604020202020204"/>
              <a:cs typeface="Arial" panose="020B0604020202020204"/>
            </a:endParaRPr>
          </a:p>
        </p:txBody>
      </p:sp>
      <p:sp>
        <p:nvSpPr>
          <p:cNvPr id="68" name="object 68"/>
          <p:cNvSpPr/>
          <p:nvPr/>
        </p:nvSpPr>
        <p:spPr>
          <a:xfrm>
            <a:off x="10674071" y="7180884"/>
            <a:ext cx="1615147" cy="588971"/>
          </a:xfrm>
          <a:custGeom>
            <a:avLst/>
            <a:gdLst/>
            <a:ahLst/>
            <a:cxnLst/>
            <a:rect l="l" t="t" r="r" b="b"/>
            <a:pathLst>
              <a:path w="1615147" h="588971">
                <a:moveTo>
                  <a:pt x="174990" y="0"/>
                </a:moveTo>
                <a:lnTo>
                  <a:pt x="124782" y="611"/>
                </a:lnTo>
                <a:lnTo>
                  <a:pt x="80436" y="6428"/>
                </a:lnTo>
                <a:lnTo>
                  <a:pt x="37118" y="29853"/>
                </a:lnTo>
                <a:lnTo>
                  <a:pt x="13526" y="61062"/>
                </a:lnTo>
                <a:lnTo>
                  <a:pt x="1966" y="104272"/>
                </a:lnTo>
                <a:lnTo>
                  <a:pt x="0" y="436134"/>
                </a:lnTo>
                <a:lnTo>
                  <a:pt x="171" y="450889"/>
                </a:lnTo>
                <a:lnTo>
                  <a:pt x="4109" y="498138"/>
                </a:lnTo>
                <a:lnTo>
                  <a:pt x="21696" y="541766"/>
                </a:lnTo>
                <a:lnTo>
                  <a:pt x="49558" y="568754"/>
                </a:lnTo>
                <a:lnTo>
                  <a:pt x="93585" y="585521"/>
                </a:lnTo>
                <a:lnTo>
                  <a:pt x="142003" y="588858"/>
                </a:lnTo>
                <a:lnTo>
                  <a:pt x="157519" y="588971"/>
                </a:lnTo>
                <a:lnTo>
                  <a:pt x="1462343" y="588946"/>
                </a:lnTo>
                <a:lnTo>
                  <a:pt x="1502473" y="587651"/>
                </a:lnTo>
                <a:lnTo>
                  <a:pt x="1545123" y="579567"/>
                </a:lnTo>
                <a:lnTo>
                  <a:pt x="1578038" y="559135"/>
                </a:lnTo>
                <a:lnTo>
                  <a:pt x="1601630" y="527926"/>
                </a:lnTo>
                <a:lnTo>
                  <a:pt x="1613183" y="484716"/>
                </a:lnTo>
                <a:lnTo>
                  <a:pt x="1615137" y="436134"/>
                </a:lnTo>
                <a:lnTo>
                  <a:pt x="1615147" y="152846"/>
                </a:lnTo>
                <a:lnTo>
                  <a:pt x="1614976" y="138092"/>
                </a:lnTo>
                <a:lnTo>
                  <a:pt x="1611040" y="90844"/>
                </a:lnTo>
                <a:lnTo>
                  <a:pt x="1593457" y="47217"/>
                </a:lnTo>
                <a:lnTo>
                  <a:pt x="1565594" y="20230"/>
                </a:lnTo>
                <a:lnTo>
                  <a:pt x="1521565" y="3464"/>
                </a:lnTo>
                <a:lnTo>
                  <a:pt x="1473146" y="128"/>
                </a:lnTo>
                <a:lnTo>
                  <a:pt x="174990" y="0"/>
                </a:lnTo>
                <a:close/>
              </a:path>
            </a:pathLst>
          </a:custGeom>
          <a:solidFill>
            <a:srgbClr val="55719E"/>
          </a:solidFill>
        </p:spPr>
        <p:txBody>
          <a:bodyPr wrap="square" lIns="0" tIns="0" rIns="0" bIns="0" rtlCol="0">
            <a:spAutoFit/>
          </a:bodyPr>
          <a:lstStyle/>
          <a:p>
            <a:endParaRPr/>
          </a:p>
        </p:txBody>
      </p:sp>
      <p:sp>
        <p:nvSpPr>
          <p:cNvPr id="69" name="object 69"/>
          <p:cNvSpPr txBox="1"/>
          <p:nvPr/>
        </p:nvSpPr>
        <p:spPr>
          <a:xfrm>
            <a:off x="11075967" y="7271663"/>
            <a:ext cx="807720" cy="420370"/>
          </a:xfrm>
          <a:prstGeom prst="rect">
            <a:avLst/>
          </a:prstGeom>
        </p:spPr>
        <p:txBody>
          <a:bodyPr vert="horz" wrap="square" lIns="0" tIns="0" rIns="0" bIns="0" rtlCol="0">
            <a:spAutoFit/>
          </a:bodyPr>
          <a:lstStyle/>
          <a:p>
            <a:pPr marL="12700">
              <a:lnSpc>
                <a:spcPct val="100000"/>
              </a:lnSpc>
            </a:pPr>
            <a:r>
              <a:rPr sz="2600" spc="15" dirty="0">
                <a:solidFill>
                  <a:srgbClr val="FFFFFF"/>
                </a:solidFill>
                <a:latin typeface="Arial" panose="020B0604020202020204"/>
                <a:cs typeface="Arial" panose="020B0604020202020204"/>
              </a:rPr>
              <a:t>Dpos</a:t>
            </a:r>
            <a:endParaRPr sz="2600">
              <a:latin typeface="Arial" panose="020B0604020202020204"/>
              <a:cs typeface="Arial" panose="020B0604020202020204"/>
            </a:endParaRPr>
          </a:p>
        </p:txBody>
      </p:sp>
      <p:sp>
        <p:nvSpPr>
          <p:cNvPr id="70" name="object 70"/>
          <p:cNvSpPr/>
          <p:nvPr/>
        </p:nvSpPr>
        <p:spPr>
          <a:xfrm>
            <a:off x="10674071" y="8067471"/>
            <a:ext cx="1615147" cy="588971"/>
          </a:xfrm>
          <a:custGeom>
            <a:avLst/>
            <a:gdLst/>
            <a:ahLst/>
            <a:cxnLst/>
            <a:rect l="l" t="t" r="r" b="b"/>
            <a:pathLst>
              <a:path w="1615147" h="588971">
                <a:moveTo>
                  <a:pt x="174990" y="0"/>
                </a:moveTo>
                <a:lnTo>
                  <a:pt x="124782" y="611"/>
                </a:lnTo>
                <a:lnTo>
                  <a:pt x="80436" y="6428"/>
                </a:lnTo>
                <a:lnTo>
                  <a:pt x="37118" y="29853"/>
                </a:lnTo>
                <a:lnTo>
                  <a:pt x="13526" y="61062"/>
                </a:lnTo>
                <a:lnTo>
                  <a:pt x="1966" y="104271"/>
                </a:lnTo>
                <a:lnTo>
                  <a:pt x="0" y="436135"/>
                </a:lnTo>
                <a:lnTo>
                  <a:pt x="171" y="450890"/>
                </a:lnTo>
                <a:lnTo>
                  <a:pt x="4109" y="498138"/>
                </a:lnTo>
                <a:lnTo>
                  <a:pt x="21696" y="541766"/>
                </a:lnTo>
                <a:lnTo>
                  <a:pt x="49558" y="568755"/>
                </a:lnTo>
                <a:lnTo>
                  <a:pt x="93585" y="585522"/>
                </a:lnTo>
                <a:lnTo>
                  <a:pt x="142003" y="588858"/>
                </a:lnTo>
                <a:lnTo>
                  <a:pt x="157519" y="588971"/>
                </a:lnTo>
                <a:lnTo>
                  <a:pt x="1462344" y="588946"/>
                </a:lnTo>
                <a:lnTo>
                  <a:pt x="1502473" y="587651"/>
                </a:lnTo>
                <a:lnTo>
                  <a:pt x="1545124" y="579567"/>
                </a:lnTo>
                <a:lnTo>
                  <a:pt x="1578039" y="559135"/>
                </a:lnTo>
                <a:lnTo>
                  <a:pt x="1601630" y="527926"/>
                </a:lnTo>
                <a:lnTo>
                  <a:pt x="1613183" y="484716"/>
                </a:lnTo>
                <a:lnTo>
                  <a:pt x="1615137" y="436135"/>
                </a:lnTo>
                <a:lnTo>
                  <a:pt x="1615147" y="152846"/>
                </a:lnTo>
                <a:lnTo>
                  <a:pt x="1614976" y="138092"/>
                </a:lnTo>
                <a:lnTo>
                  <a:pt x="1611040" y="90844"/>
                </a:lnTo>
                <a:lnTo>
                  <a:pt x="1593457" y="47217"/>
                </a:lnTo>
                <a:lnTo>
                  <a:pt x="1565594" y="20230"/>
                </a:lnTo>
                <a:lnTo>
                  <a:pt x="1521565" y="3464"/>
                </a:lnTo>
                <a:lnTo>
                  <a:pt x="1473146" y="128"/>
                </a:lnTo>
                <a:lnTo>
                  <a:pt x="174990" y="0"/>
                </a:lnTo>
                <a:close/>
              </a:path>
            </a:pathLst>
          </a:custGeom>
          <a:solidFill>
            <a:srgbClr val="55719E"/>
          </a:solidFill>
        </p:spPr>
        <p:txBody>
          <a:bodyPr wrap="square" lIns="0" tIns="0" rIns="0" bIns="0" rtlCol="0">
            <a:spAutoFit/>
          </a:bodyPr>
          <a:lstStyle/>
          <a:p>
            <a:endParaRPr/>
          </a:p>
        </p:txBody>
      </p:sp>
      <p:sp>
        <p:nvSpPr>
          <p:cNvPr id="71" name="object 71"/>
          <p:cNvSpPr txBox="1"/>
          <p:nvPr/>
        </p:nvSpPr>
        <p:spPr>
          <a:xfrm>
            <a:off x="11159735" y="8151217"/>
            <a:ext cx="640080" cy="420370"/>
          </a:xfrm>
          <a:prstGeom prst="rect">
            <a:avLst/>
          </a:prstGeom>
        </p:spPr>
        <p:txBody>
          <a:bodyPr vert="horz" wrap="square" lIns="0" tIns="0" rIns="0" bIns="0" rtlCol="0">
            <a:spAutoFit/>
          </a:bodyPr>
          <a:lstStyle/>
          <a:p>
            <a:pPr marL="12700">
              <a:lnSpc>
                <a:spcPct val="100000"/>
              </a:lnSpc>
            </a:pPr>
            <a:r>
              <a:rPr sz="2600" spc="10" dirty="0">
                <a:solidFill>
                  <a:srgbClr val="FFFFFF"/>
                </a:solidFill>
                <a:latin typeface="Arial" panose="020B0604020202020204"/>
                <a:cs typeface="Arial" panose="020B0604020202020204"/>
              </a:rPr>
              <a:t>Raft</a:t>
            </a:r>
            <a:endParaRPr sz="2600">
              <a:latin typeface="Arial" panose="020B0604020202020204"/>
              <a:cs typeface="Arial" panose="020B0604020202020204"/>
            </a:endParaRPr>
          </a:p>
        </p:txBody>
      </p:sp>
      <p:sp>
        <p:nvSpPr>
          <p:cNvPr id="72" name="object 72"/>
          <p:cNvSpPr/>
          <p:nvPr/>
        </p:nvSpPr>
        <p:spPr>
          <a:xfrm>
            <a:off x="10674071" y="8912618"/>
            <a:ext cx="1615147" cy="588971"/>
          </a:xfrm>
          <a:custGeom>
            <a:avLst/>
            <a:gdLst/>
            <a:ahLst/>
            <a:cxnLst/>
            <a:rect l="l" t="t" r="r" b="b"/>
            <a:pathLst>
              <a:path w="1615147" h="588971">
                <a:moveTo>
                  <a:pt x="174990" y="0"/>
                </a:moveTo>
                <a:lnTo>
                  <a:pt x="124782" y="611"/>
                </a:lnTo>
                <a:lnTo>
                  <a:pt x="80436" y="6427"/>
                </a:lnTo>
                <a:lnTo>
                  <a:pt x="37118" y="29852"/>
                </a:lnTo>
                <a:lnTo>
                  <a:pt x="13526" y="61061"/>
                </a:lnTo>
                <a:lnTo>
                  <a:pt x="1966" y="104271"/>
                </a:lnTo>
                <a:lnTo>
                  <a:pt x="0" y="436134"/>
                </a:lnTo>
                <a:lnTo>
                  <a:pt x="171" y="450889"/>
                </a:lnTo>
                <a:lnTo>
                  <a:pt x="4109" y="498138"/>
                </a:lnTo>
                <a:lnTo>
                  <a:pt x="21696" y="541765"/>
                </a:lnTo>
                <a:lnTo>
                  <a:pt x="49558" y="568754"/>
                </a:lnTo>
                <a:lnTo>
                  <a:pt x="93585" y="585521"/>
                </a:lnTo>
                <a:lnTo>
                  <a:pt x="142003" y="588858"/>
                </a:lnTo>
                <a:lnTo>
                  <a:pt x="157519" y="588971"/>
                </a:lnTo>
                <a:lnTo>
                  <a:pt x="1462344" y="588946"/>
                </a:lnTo>
                <a:lnTo>
                  <a:pt x="1502473" y="587651"/>
                </a:lnTo>
                <a:lnTo>
                  <a:pt x="1545124" y="579566"/>
                </a:lnTo>
                <a:lnTo>
                  <a:pt x="1578039" y="559134"/>
                </a:lnTo>
                <a:lnTo>
                  <a:pt x="1601630" y="527925"/>
                </a:lnTo>
                <a:lnTo>
                  <a:pt x="1613183" y="484715"/>
                </a:lnTo>
                <a:lnTo>
                  <a:pt x="1615137" y="436134"/>
                </a:lnTo>
                <a:lnTo>
                  <a:pt x="1615147" y="152845"/>
                </a:lnTo>
                <a:lnTo>
                  <a:pt x="1614976" y="138092"/>
                </a:lnTo>
                <a:lnTo>
                  <a:pt x="1611040" y="90844"/>
                </a:lnTo>
                <a:lnTo>
                  <a:pt x="1593457" y="47216"/>
                </a:lnTo>
                <a:lnTo>
                  <a:pt x="1565594" y="20229"/>
                </a:lnTo>
                <a:lnTo>
                  <a:pt x="1521565" y="3463"/>
                </a:lnTo>
                <a:lnTo>
                  <a:pt x="1473146" y="128"/>
                </a:lnTo>
                <a:lnTo>
                  <a:pt x="174990" y="0"/>
                </a:lnTo>
                <a:close/>
              </a:path>
            </a:pathLst>
          </a:custGeom>
          <a:solidFill>
            <a:srgbClr val="55719E"/>
          </a:solidFill>
        </p:spPr>
        <p:txBody>
          <a:bodyPr wrap="square" lIns="0" tIns="0" rIns="0" bIns="0" rtlCol="0">
            <a:spAutoFit/>
          </a:bodyPr>
          <a:lstStyle/>
          <a:p>
            <a:endParaRPr/>
          </a:p>
        </p:txBody>
      </p:sp>
      <p:sp>
        <p:nvSpPr>
          <p:cNvPr id="73" name="object 73"/>
          <p:cNvSpPr txBox="1"/>
          <p:nvPr/>
        </p:nvSpPr>
        <p:spPr>
          <a:xfrm>
            <a:off x="11253972" y="8999359"/>
            <a:ext cx="460375" cy="420370"/>
          </a:xfrm>
          <a:prstGeom prst="rect">
            <a:avLst/>
          </a:prstGeom>
        </p:spPr>
        <p:txBody>
          <a:bodyPr vert="horz" wrap="square" lIns="0" tIns="0" rIns="0" bIns="0" rtlCol="0">
            <a:spAutoFit/>
          </a:bodyPr>
          <a:lstStyle/>
          <a:p>
            <a:pPr marL="12700">
              <a:lnSpc>
                <a:spcPct val="100000"/>
              </a:lnSpc>
            </a:pPr>
            <a:r>
              <a:rPr sz="2600" spc="-85" dirty="0">
                <a:solidFill>
                  <a:srgbClr val="FFFFFF"/>
                </a:solidFill>
                <a:latin typeface="Arial" panose="020B0604020202020204"/>
                <a:cs typeface="Arial" panose="020B0604020202020204"/>
              </a:rPr>
              <a:t>V</a:t>
            </a:r>
            <a:r>
              <a:rPr sz="2600" spc="5" dirty="0">
                <a:solidFill>
                  <a:srgbClr val="FFFFFF"/>
                </a:solidFill>
                <a:latin typeface="Arial" panose="020B0604020202020204"/>
                <a:cs typeface="Arial" panose="020B0604020202020204"/>
              </a:rPr>
              <a:t>rr</a:t>
            </a:r>
            <a:endParaRPr sz="2600">
              <a:latin typeface="Arial" panose="020B0604020202020204"/>
              <a:cs typeface="Arial" panose="020B0604020202020204"/>
            </a:endParaRPr>
          </a:p>
        </p:txBody>
      </p:sp>
      <p:sp>
        <p:nvSpPr>
          <p:cNvPr id="74" name="object 74"/>
          <p:cNvSpPr/>
          <p:nvPr/>
        </p:nvSpPr>
        <p:spPr>
          <a:xfrm>
            <a:off x="12954944" y="3564544"/>
            <a:ext cx="1915672" cy="6494404"/>
          </a:xfrm>
          <a:custGeom>
            <a:avLst/>
            <a:gdLst/>
            <a:ahLst/>
            <a:cxnLst/>
            <a:rect l="l" t="t" r="r" b="b"/>
            <a:pathLst>
              <a:path w="1915672" h="6494404">
                <a:moveTo>
                  <a:pt x="174990" y="0"/>
                </a:moveTo>
                <a:lnTo>
                  <a:pt x="124779" y="611"/>
                </a:lnTo>
                <a:lnTo>
                  <a:pt x="80431" y="6429"/>
                </a:lnTo>
                <a:lnTo>
                  <a:pt x="37114" y="29855"/>
                </a:lnTo>
                <a:lnTo>
                  <a:pt x="13519" y="61061"/>
                </a:lnTo>
                <a:lnTo>
                  <a:pt x="1964" y="104271"/>
                </a:lnTo>
                <a:lnTo>
                  <a:pt x="0" y="6341573"/>
                </a:lnTo>
                <a:lnTo>
                  <a:pt x="171" y="6356327"/>
                </a:lnTo>
                <a:lnTo>
                  <a:pt x="4106" y="6403575"/>
                </a:lnTo>
                <a:lnTo>
                  <a:pt x="21696" y="6447202"/>
                </a:lnTo>
                <a:lnTo>
                  <a:pt x="49560" y="6474188"/>
                </a:lnTo>
                <a:lnTo>
                  <a:pt x="93585" y="6490954"/>
                </a:lnTo>
                <a:lnTo>
                  <a:pt x="142003" y="6494291"/>
                </a:lnTo>
                <a:lnTo>
                  <a:pt x="157519" y="6494404"/>
                </a:lnTo>
                <a:lnTo>
                  <a:pt x="1762859" y="6494379"/>
                </a:lnTo>
                <a:lnTo>
                  <a:pt x="1802988" y="6493084"/>
                </a:lnTo>
                <a:lnTo>
                  <a:pt x="1845639" y="6484999"/>
                </a:lnTo>
                <a:lnTo>
                  <a:pt x="1878554" y="6464566"/>
                </a:lnTo>
                <a:lnTo>
                  <a:pt x="1902145" y="6433357"/>
                </a:lnTo>
                <a:lnTo>
                  <a:pt x="1913705" y="6390148"/>
                </a:lnTo>
                <a:lnTo>
                  <a:pt x="1915662" y="6341573"/>
                </a:lnTo>
                <a:lnTo>
                  <a:pt x="1915672" y="152852"/>
                </a:lnTo>
                <a:lnTo>
                  <a:pt x="1915500" y="138097"/>
                </a:lnTo>
                <a:lnTo>
                  <a:pt x="1911562" y="90848"/>
                </a:lnTo>
                <a:lnTo>
                  <a:pt x="1893975" y="47221"/>
                </a:lnTo>
                <a:lnTo>
                  <a:pt x="1866113" y="20232"/>
                </a:lnTo>
                <a:lnTo>
                  <a:pt x="1822086" y="3465"/>
                </a:lnTo>
                <a:lnTo>
                  <a:pt x="1773668" y="128"/>
                </a:lnTo>
                <a:lnTo>
                  <a:pt x="174990" y="0"/>
                </a:lnTo>
                <a:close/>
              </a:path>
            </a:pathLst>
          </a:custGeom>
          <a:solidFill>
            <a:srgbClr val="E4F2FF"/>
          </a:solidFill>
        </p:spPr>
        <p:txBody>
          <a:bodyPr wrap="square" lIns="0" tIns="0" rIns="0" bIns="0" rtlCol="0">
            <a:spAutoFit/>
          </a:bodyPr>
          <a:lstStyle/>
          <a:p>
            <a:endParaRPr/>
          </a:p>
        </p:txBody>
      </p:sp>
      <p:sp>
        <p:nvSpPr>
          <p:cNvPr id="75" name="object 75"/>
          <p:cNvSpPr/>
          <p:nvPr/>
        </p:nvSpPr>
        <p:spPr>
          <a:xfrm>
            <a:off x="12954903" y="3564544"/>
            <a:ext cx="1915753" cy="413955"/>
          </a:xfrm>
          <a:custGeom>
            <a:avLst/>
            <a:gdLst/>
            <a:ahLst/>
            <a:cxnLst/>
            <a:rect l="l" t="t" r="r" b="b"/>
            <a:pathLst>
              <a:path w="1915753" h="413955">
                <a:moveTo>
                  <a:pt x="108928" y="0"/>
                </a:moveTo>
                <a:lnTo>
                  <a:pt x="62663" y="2541"/>
                </a:lnTo>
                <a:lnTo>
                  <a:pt x="28466" y="22827"/>
                </a:lnTo>
                <a:lnTo>
                  <a:pt x="7390" y="66086"/>
                </a:lnTo>
                <a:lnTo>
                  <a:pt x="1200" y="106612"/>
                </a:lnTo>
                <a:lnTo>
                  <a:pt x="50" y="146252"/>
                </a:lnTo>
                <a:lnTo>
                  <a:pt x="0" y="413176"/>
                </a:lnTo>
                <a:lnTo>
                  <a:pt x="1915753" y="413955"/>
                </a:lnTo>
                <a:lnTo>
                  <a:pt x="1915664" y="146252"/>
                </a:lnTo>
                <a:lnTo>
                  <a:pt x="1914401" y="103212"/>
                </a:lnTo>
                <a:lnTo>
                  <a:pt x="1908405" y="64472"/>
                </a:lnTo>
                <a:lnTo>
                  <a:pt x="1892427" y="29506"/>
                </a:lnTo>
                <a:lnTo>
                  <a:pt x="1862169" y="5004"/>
                </a:lnTo>
                <a:lnTo>
                  <a:pt x="1821491" y="42"/>
                </a:lnTo>
                <a:lnTo>
                  <a:pt x="108928" y="0"/>
                </a:lnTo>
                <a:close/>
              </a:path>
            </a:pathLst>
          </a:custGeom>
          <a:solidFill>
            <a:srgbClr val="55719E"/>
          </a:solidFill>
        </p:spPr>
        <p:txBody>
          <a:bodyPr wrap="square" lIns="0" tIns="0" rIns="0" bIns="0" rtlCol="0">
            <a:spAutoFit/>
          </a:bodyPr>
          <a:lstStyle/>
          <a:p>
            <a:endParaRPr/>
          </a:p>
        </p:txBody>
      </p:sp>
      <p:sp>
        <p:nvSpPr>
          <p:cNvPr id="76" name="object 76"/>
          <p:cNvSpPr txBox="1"/>
          <p:nvPr/>
        </p:nvSpPr>
        <p:spPr>
          <a:xfrm>
            <a:off x="13337678" y="4379131"/>
            <a:ext cx="1156335" cy="460375"/>
          </a:xfrm>
          <a:prstGeom prst="rect">
            <a:avLst/>
          </a:prstGeom>
        </p:spPr>
        <p:txBody>
          <a:bodyPr vert="horz" wrap="square" lIns="0" tIns="0" rIns="0" bIns="0" rtlCol="0">
            <a:spAutoFit/>
          </a:bodyPr>
          <a:lstStyle/>
          <a:p>
            <a:pPr marL="12700">
              <a:lnSpc>
                <a:spcPct val="100000"/>
              </a:lnSpc>
            </a:pPr>
            <a:r>
              <a:rPr sz="2950" spc="-740" dirty="0" smtClean="0">
                <a:solidFill>
                  <a:srgbClr val="55719E"/>
                </a:solidFill>
                <a:latin typeface="Microsoft JhengHei UI" panose="020B0604030504040204" charset="-120"/>
                <a:cs typeface="Microsoft JhengHei UI" panose="020B0604030504040204" charset="-120"/>
              </a:rPr>
              <a:t>⽹络层</a:t>
            </a:r>
            <a:endParaRPr sz="2950" dirty="0">
              <a:latin typeface="Microsoft JhengHei UI" panose="020B0604030504040204" charset="-120"/>
              <a:cs typeface="Microsoft JhengHei UI" panose="020B0604030504040204" charset="-120"/>
            </a:endParaRPr>
          </a:p>
        </p:txBody>
      </p:sp>
      <p:sp>
        <p:nvSpPr>
          <p:cNvPr id="77" name="object 77"/>
          <p:cNvSpPr/>
          <p:nvPr/>
        </p:nvSpPr>
        <p:spPr>
          <a:xfrm>
            <a:off x="13108038" y="5250205"/>
            <a:ext cx="1609482" cy="588971"/>
          </a:xfrm>
          <a:custGeom>
            <a:avLst/>
            <a:gdLst/>
            <a:ahLst/>
            <a:cxnLst/>
            <a:rect l="l" t="t" r="r" b="b"/>
            <a:pathLst>
              <a:path w="1609482" h="588971">
                <a:moveTo>
                  <a:pt x="174990" y="0"/>
                </a:moveTo>
                <a:lnTo>
                  <a:pt x="124772" y="611"/>
                </a:lnTo>
                <a:lnTo>
                  <a:pt x="80426" y="6427"/>
                </a:lnTo>
                <a:lnTo>
                  <a:pt x="37108" y="29851"/>
                </a:lnTo>
                <a:lnTo>
                  <a:pt x="13516" y="61060"/>
                </a:lnTo>
                <a:lnTo>
                  <a:pt x="1964" y="104270"/>
                </a:lnTo>
                <a:lnTo>
                  <a:pt x="0" y="436140"/>
                </a:lnTo>
                <a:lnTo>
                  <a:pt x="171" y="450894"/>
                </a:lnTo>
                <a:lnTo>
                  <a:pt x="4106" y="498142"/>
                </a:lnTo>
                <a:lnTo>
                  <a:pt x="21689" y="541770"/>
                </a:lnTo>
                <a:lnTo>
                  <a:pt x="49553" y="568756"/>
                </a:lnTo>
                <a:lnTo>
                  <a:pt x="93581" y="585522"/>
                </a:lnTo>
                <a:lnTo>
                  <a:pt x="142000" y="588858"/>
                </a:lnTo>
                <a:lnTo>
                  <a:pt x="157518" y="588971"/>
                </a:lnTo>
                <a:lnTo>
                  <a:pt x="1456679" y="588946"/>
                </a:lnTo>
                <a:lnTo>
                  <a:pt x="1496808" y="587651"/>
                </a:lnTo>
                <a:lnTo>
                  <a:pt x="1539459" y="579566"/>
                </a:lnTo>
                <a:lnTo>
                  <a:pt x="1572374" y="559134"/>
                </a:lnTo>
                <a:lnTo>
                  <a:pt x="1595965" y="527925"/>
                </a:lnTo>
                <a:lnTo>
                  <a:pt x="1607518" y="484715"/>
                </a:lnTo>
                <a:lnTo>
                  <a:pt x="1609472" y="436140"/>
                </a:lnTo>
                <a:lnTo>
                  <a:pt x="1609482" y="152845"/>
                </a:lnTo>
                <a:lnTo>
                  <a:pt x="1609311" y="138091"/>
                </a:lnTo>
                <a:lnTo>
                  <a:pt x="1605376" y="90844"/>
                </a:lnTo>
                <a:lnTo>
                  <a:pt x="1587792" y="47216"/>
                </a:lnTo>
                <a:lnTo>
                  <a:pt x="1559929" y="20229"/>
                </a:lnTo>
                <a:lnTo>
                  <a:pt x="1515900" y="3463"/>
                </a:lnTo>
                <a:lnTo>
                  <a:pt x="1467481" y="128"/>
                </a:lnTo>
                <a:lnTo>
                  <a:pt x="174990" y="0"/>
                </a:lnTo>
                <a:close/>
              </a:path>
            </a:pathLst>
          </a:custGeom>
          <a:solidFill>
            <a:srgbClr val="55719E"/>
          </a:solidFill>
        </p:spPr>
        <p:txBody>
          <a:bodyPr wrap="square" lIns="0" tIns="0" rIns="0" bIns="0" rtlCol="0">
            <a:spAutoFit/>
          </a:bodyPr>
          <a:lstStyle/>
          <a:p>
            <a:endParaRPr/>
          </a:p>
        </p:txBody>
      </p:sp>
      <p:sp>
        <p:nvSpPr>
          <p:cNvPr id="78" name="object 78"/>
          <p:cNvSpPr txBox="1"/>
          <p:nvPr/>
        </p:nvSpPr>
        <p:spPr>
          <a:xfrm>
            <a:off x="13578509" y="5334549"/>
            <a:ext cx="659130" cy="420370"/>
          </a:xfrm>
          <a:prstGeom prst="rect">
            <a:avLst/>
          </a:prstGeom>
        </p:spPr>
        <p:txBody>
          <a:bodyPr vert="horz" wrap="square" lIns="0" tIns="0" rIns="0" bIns="0" rtlCol="0">
            <a:spAutoFit/>
          </a:bodyPr>
          <a:lstStyle/>
          <a:p>
            <a:pPr marL="12700">
              <a:lnSpc>
                <a:spcPct val="100000"/>
              </a:lnSpc>
            </a:pPr>
            <a:r>
              <a:rPr sz="2600" spc="15" dirty="0">
                <a:solidFill>
                  <a:srgbClr val="FFFFFF"/>
                </a:solidFill>
                <a:latin typeface="Arial" panose="020B0604020202020204"/>
                <a:cs typeface="Arial" panose="020B0604020202020204"/>
              </a:rPr>
              <a:t>P2P</a:t>
            </a:r>
            <a:endParaRPr sz="2600">
              <a:latin typeface="Arial" panose="020B0604020202020204"/>
              <a:cs typeface="Arial" panose="020B0604020202020204"/>
            </a:endParaRPr>
          </a:p>
        </p:txBody>
      </p:sp>
      <p:sp>
        <p:nvSpPr>
          <p:cNvPr id="79" name="object 79"/>
          <p:cNvSpPr/>
          <p:nvPr/>
        </p:nvSpPr>
        <p:spPr>
          <a:xfrm>
            <a:off x="13113264" y="7081411"/>
            <a:ext cx="1599032" cy="588971"/>
          </a:xfrm>
          <a:custGeom>
            <a:avLst/>
            <a:gdLst/>
            <a:ahLst/>
            <a:cxnLst/>
            <a:rect l="l" t="t" r="r" b="b"/>
            <a:pathLst>
              <a:path w="1599032" h="588971">
                <a:moveTo>
                  <a:pt x="174990" y="0"/>
                </a:moveTo>
                <a:lnTo>
                  <a:pt x="124777" y="611"/>
                </a:lnTo>
                <a:lnTo>
                  <a:pt x="80427" y="6427"/>
                </a:lnTo>
                <a:lnTo>
                  <a:pt x="37115" y="29852"/>
                </a:lnTo>
                <a:lnTo>
                  <a:pt x="13520" y="61061"/>
                </a:lnTo>
                <a:lnTo>
                  <a:pt x="1964" y="104271"/>
                </a:lnTo>
                <a:lnTo>
                  <a:pt x="0" y="436141"/>
                </a:lnTo>
                <a:lnTo>
                  <a:pt x="171" y="450894"/>
                </a:lnTo>
                <a:lnTo>
                  <a:pt x="4106" y="498142"/>
                </a:lnTo>
                <a:lnTo>
                  <a:pt x="21696" y="541770"/>
                </a:lnTo>
                <a:lnTo>
                  <a:pt x="49559" y="568756"/>
                </a:lnTo>
                <a:lnTo>
                  <a:pt x="93583" y="585522"/>
                </a:lnTo>
                <a:lnTo>
                  <a:pt x="142005" y="588858"/>
                </a:lnTo>
                <a:lnTo>
                  <a:pt x="157521" y="588971"/>
                </a:lnTo>
                <a:lnTo>
                  <a:pt x="1446226" y="588946"/>
                </a:lnTo>
                <a:lnTo>
                  <a:pt x="1486356" y="587650"/>
                </a:lnTo>
                <a:lnTo>
                  <a:pt x="1529005" y="579564"/>
                </a:lnTo>
                <a:lnTo>
                  <a:pt x="1561917" y="559132"/>
                </a:lnTo>
                <a:lnTo>
                  <a:pt x="1585512" y="527925"/>
                </a:lnTo>
                <a:lnTo>
                  <a:pt x="1597068" y="484716"/>
                </a:lnTo>
                <a:lnTo>
                  <a:pt x="1599022" y="436141"/>
                </a:lnTo>
                <a:lnTo>
                  <a:pt x="1599032" y="152846"/>
                </a:lnTo>
                <a:lnTo>
                  <a:pt x="1598861" y="138092"/>
                </a:lnTo>
                <a:lnTo>
                  <a:pt x="1594925" y="90844"/>
                </a:lnTo>
                <a:lnTo>
                  <a:pt x="1577336" y="47217"/>
                </a:lnTo>
                <a:lnTo>
                  <a:pt x="1549472" y="20231"/>
                </a:lnTo>
                <a:lnTo>
                  <a:pt x="1505451" y="3465"/>
                </a:lnTo>
                <a:lnTo>
                  <a:pt x="1457030" y="128"/>
                </a:lnTo>
                <a:lnTo>
                  <a:pt x="174990" y="0"/>
                </a:lnTo>
                <a:close/>
              </a:path>
            </a:pathLst>
          </a:custGeom>
          <a:solidFill>
            <a:srgbClr val="55719E"/>
          </a:solidFill>
        </p:spPr>
        <p:txBody>
          <a:bodyPr wrap="square" lIns="0" tIns="0" rIns="0" bIns="0" rtlCol="0">
            <a:spAutoFit/>
          </a:bodyPr>
          <a:lstStyle/>
          <a:p>
            <a:endParaRPr/>
          </a:p>
        </p:txBody>
      </p:sp>
      <p:sp>
        <p:nvSpPr>
          <p:cNvPr id="80" name="object 80"/>
          <p:cNvSpPr txBox="1"/>
          <p:nvPr/>
        </p:nvSpPr>
        <p:spPr>
          <a:xfrm>
            <a:off x="13568038" y="7166954"/>
            <a:ext cx="695960"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传播</a:t>
            </a:r>
            <a:endParaRPr sz="2600">
              <a:latin typeface="Microsoft JhengHei UI" panose="020B0604030504040204" charset="-120"/>
              <a:cs typeface="Microsoft JhengHei UI" panose="020B0604030504040204" charset="-120"/>
            </a:endParaRPr>
          </a:p>
        </p:txBody>
      </p:sp>
      <p:sp>
        <p:nvSpPr>
          <p:cNvPr id="81" name="object 81"/>
          <p:cNvSpPr/>
          <p:nvPr/>
        </p:nvSpPr>
        <p:spPr>
          <a:xfrm>
            <a:off x="13105201" y="8912618"/>
            <a:ext cx="1615147" cy="588971"/>
          </a:xfrm>
          <a:custGeom>
            <a:avLst/>
            <a:gdLst/>
            <a:ahLst/>
            <a:cxnLst/>
            <a:rect l="l" t="t" r="r" b="b"/>
            <a:pathLst>
              <a:path w="1615147" h="588971">
                <a:moveTo>
                  <a:pt x="174990" y="0"/>
                </a:moveTo>
                <a:lnTo>
                  <a:pt x="124782" y="611"/>
                </a:lnTo>
                <a:lnTo>
                  <a:pt x="80436" y="6427"/>
                </a:lnTo>
                <a:lnTo>
                  <a:pt x="37118" y="29852"/>
                </a:lnTo>
                <a:lnTo>
                  <a:pt x="13526" y="61061"/>
                </a:lnTo>
                <a:lnTo>
                  <a:pt x="1966" y="104271"/>
                </a:lnTo>
                <a:lnTo>
                  <a:pt x="0" y="436134"/>
                </a:lnTo>
                <a:lnTo>
                  <a:pt x="171" y="450889"/>
                </a:lnTo>
                <a:lnTo>
                  <a:pt x="4109" y="498138"/>
                </a:lnTo>
                <a:lnTo>
                  <a:pt x="21696" y="541765"/>
                </a:lnTo>
                <a:lnTo>
                  <a:pt x="49558" y="568754"/>
                </a:lnTo>
                <a:lnTo>
                  <a:pt x="93585" y="585521"/>
                </a:lnTo>
                <a:lnTo>
                  <a:pt x="142003" y="588858"/>
                </a:lnTo>
                <a:lnTo>
                  <a:pt x="157519" y="588971"/>
                </a:lnTo>
                <a:lnTo>
                  <a:pt x="1462344" y="588946"/>
                </a:lnTo>
                <a:lnTo>
                  <a:pt x="1502473" y="587651"/>
                </a:lnTo>
                <a:lnTo>
                  <a:pt x="1545124" y="579566"/>
                </a:lnTo>
                <a:lnTo>
                  <a:pt x="1578039" y="559134"/>
                </a:lnTo>
                <a:lnTo>
                  <a:pt x="1601630" y="527925"/>
                </a:lnTo>
                <a:lnTo>
                  <a:pt x="1613183" y="484715"/>
                </a:lnTo>
                <a:lnTo>
                  <a:pt x="1615137" y="436134"/>
                </a:lnTo>
                <a:lnTo>
                  <a:pt x="1615147" y="152845"/>
                </a:lnTo>
                <a:lnTo>
                  <a:pt x="1614976" y="138092"/>
                </a:lnTo>
                <a:lnTo>
                  <a:pt x="1611040" y="90844"/>
                </a:lnTo>
                <a:lnTo>
                  <a:pt x="1593457" y="47216"/>
                </a:lnTo>
                <a:lnTo>
                  <a:pt x="1565594" y="20229"/>
                </a:lnTo>
                <a:lnTo>
                  <a:pt x="1521565" y="3463"/>
                </a:lnTo>
                <a:lnTo>
                  <a:pt x="1473146" y="128"/>
                </a:lnTo>
                <a:lnTo>
                  <a:pt x="174990" y="0"/>
                </a:lnTo>
                <a:close/>
              </a:path>
            </a:pathLst>
          </a:custGeom>
          <a:solidFill>
            <a:srgbClr val="55719E"/>
          </a:solidFill>
        </p:spPr>
        <p:txBody>
          <a:bodyPr wrap="square" lIns="0" tIns="0" rIns="0" bIns="0" rtlCol="0">
            <a:spAutoFit/>
          </a:bodyPr>
          <a:lstStyle/>
          <a:p>
            <a:endParaRPr/>
          </a:p>
        </p:txBody>
      </p:sp>
      <p:sp>
        <p:nvSpPr>
          <p:cNvPr id="82" name="object 82"/>
          <p:cNvSpPr txBox="1"/>
          <p:nvPr/>
        </p:nvSpPr>
        <p:spPr>
          <a:xfrm>
            <a:off x="13568038" y="8999359"/>
            <a:ext cx="695960"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验证</a:t>
            </a:r>
            <a:endParaRPr sz="2600">
              <a:latin typeface="Microsoft JhengHei UI" panose="020B0604030504040204" charset="-120"/>
              <a:cs typeface="Microsoft JhengHei UI" panose="020B0604030504040204" charset="-120"/>
            </a:endParaRPr>
          </a:p>
        </p:txBody>
      </p:sp>
      <p:sp>
        <p:nvSpPr>
          <p:cNvPr id="83" name="object 83"/>
          <p:cNvSpPr/>
          <p:nvPr/>
        </p:nvSpPr>
        <p:spPr>
          <a:xfrm>
            <a:off x="15402796" y="3564544"/>
            <a:ext cx="3596563" cy="6494404"/>
          </a:xfrm>
          <a:custGeom>
            <a:avLst/>
            <a:gdLst/>
            <a:ahLst/>
            <a:cxnLst/>
            <a:rect l="l" t="t" r="r" b="b"/>
            <a:pathLst>
              <a:path w="3596563" h="6494404">
                <a:moveTo>
                  <a:pt x="174990" y="0"/>
                </a:moveTo>
                <a:lnTo>
                  <a:pt x="124773" y="611"/>
                </a:lnTo>
                <a:lnTo>
                  <a:pt x="80427" y="6427"/>
                </a:lnTo>
                <a:lnTo>
                  <a:pt x="37112" y="29852"/>
                </a:lnTo>
                <a:lnTo>
                  <a:pt x="13517" y="61060"/>
                </a:lnTo>
                <a:lnTo>
                  <a:pt x="1964" y="104271"/>
                </a:lnTo>
                <a:lnTo>
                  <a:pt x="0" y="6341573"/>
                </a:lnTo>
                <a:lnTo>
                  <a:pt x="171" y="6356327"/>
                </a:lnTo>
                <a:lnTo>
                  <a:pt x="4106" y="6403575"/>
                </a:lnTo>
                <a:lnTo>
                  <a:pt x="21691" y="6447202"/>
                </a:lnTo>
                <a:lnTo>
                  <a:pt x="49557" y="6474189"/>
                </a:lnTo>
                <a:lnTo>
                  <a:pt x="93581" y="6490955"/>
                </a:lnTo>
                <a:lnTo>
                  <a:pt x="142000" y="6494291"/>
                </a:lnTo>
                <a:lnTo>
                  <a:pt x="157518" y="6494404"/>
                </a:lnTo>
                <a:lnTo>
                  <a:pt x="3443759" y="6494379"/>
                </a:lnTo>
                <a:lnTo>
                  <a:pt x="3483889" y="6493084"/>
                </a:lnTo>
                <a:lnTo>
                  <a:pt x="3526539" y="6484999"/>
                </a:lnTo>
                <a:lnTo>
                  <a:pt x="3559450" y="6464567"/>
                </a:lnTo>
                <a:lnTo>
                  <a:pt x="3583046" y="6433358"/>
                </a:lnTo>
                <a:lnTo>
                  <a:pt x="3594599" y="6390148"/>
                </a:lnTo>
                <a:lnTo>
                  <a:pt x="3596553" y="6341573"/>
                </a:lnTo>
                <a:lnTo>
                  <a:pt x="3596563" y="152846"/>
                </a:lnTo>
                <a:lnTo>
                  <a:pt x="3596392" y="138092"/>
                </a:lnTo>
                <a:lnTo>
                  <a:pt x="3592457" y="90844"/>
                </a:lnTo>
                <a:lnTo>
                  <a:pt x="3574871" y="47217"/>
                </a:lnTo>
                <a:lnTo>
                  <a:pt x="3547005" y="20230"/>
                </a:lnTo>
                <a:lnTo>
                  <a:pt x="3502981" y="3464"/>
                </a:lnTo>
                <a:lnTo>
                  <a:pt x="3454562" y="128"/>
                </a:lnTo>
                <a:lnTo>
                  <a:pt x="174990" y="0"/>
                </a:lnTo>
                <a:close/>
              </a:path>
            </a:pathLst>
          </a:custGeom>
          <a:solidFill>
            <a:srgbClr val="E4F2FF"/>
          </a:solidFill>
        </p:spPr>
        <p:txBody>
          <a:bodyPr wrap="square" lIns="0" tIns="0" rIns="0" bIns="0" rtlCol="0">
            <a:spAutoFit/>
          </a:bodyPr>
          <a:lstStyle/>
          <a:p>
            <a:endParaRPr/>
          </a:p>
        </p:txBody>
      </p:sp>
      <p:sp>
        <p:nvSpPr>
          <p:cNvPr id="84" name="object 84"/>
          <p:cNvSpPr/>
          <p:nvPr/>
        </p:nvSpPr>
        <p:spPr>
          <a:xfrm>
            <a:off x="15402755" y="3564544"/>
            <a:ext cx="3596644" cy="413955"/>
          </a:xfrm>
          <a:custGeom>
            <a:avLst/>
            <a:gdLst/>
            <a:ahLst/>
            <a:cxnLst/>
            <a:rect l="l" t="t" r="r" b="b"/>
            <a:pathLst>
              <a:path w="3596644" h="413955">
                <a:moveTo>
                  <a:pt x="204485" y="0"/>
                </a:moveTo>
                <a:lnTo>
                  <a:pt x="162994" y="241"/>
                </a:lnTo>
                <a:lnTo>
                  <a:pt x="114282" y="2931"/>
                </a:lnTo>
                <a:lnTo>
                  <a:pt x="74935" y="11964"/>
                </a:lnTo>
                <a:lnTo>
                  <a:pt x="31026" y="40881"/>
                </a:lnTo>
                <a:lnTo>
                  <a:pt x="6633" y="82810"/>
                </a:lnTo>
                <a:lnTo>
                  <a:pt x="754" y="122619"/>
                </a:lnTo>
                <a:lnTo>
                  <a:pt x="0" y="413176"/>
                </a:lnTo>
                <a:lnTo>
                  <a:pt x="3596644" y="413955"/>
                </a:lnTo>
                <a:lnTo>
                  <a:pt x="3596609" y="157046"/>
                </a:lnTo>
                <a:lnTo>
                  <a:pt x="3594651" y="107212"/>
                </a:lnTo>
                <a:lnTo>
                  <a:pt x="3580329" y="60049"/>
                </a:lnTo>
                <a:lnTo>
                  <a:pt x="3553974" y="30358"/>
                </a:lnTo>
                <a:lnTo>
                  <a:pt x="3507898" y="7467"/>
                </a:lnTo>
                <a:lnTo>
                  <a:pt x="3456879" y="795"/>
                </a:lnTo>
                <a:lnTo>
                  <a:pt x="204485" y="0"/>
                </a:lnTo>
                <a:close/>
              </a:path>
            </a:pathLst>
          </a:custGeom>
          <a:solidFill>
            <a:srgbClr val="55719E"/>
          </a:solidFill>
        </p:spPr>
        <p:txBody>
          <a:bodyPr wrap="square" lIns="0" tIns="0" rIns="0" bIns="0" rtlCol="0">
            <a:spAutoFit/>
          </a:bodyPr>
          <a:lstStyle/>
          <a:p>
            <a:endParaRPr/>
          </a:p>
        </p:txBody>
      </p:sp>
      <p:sp>
        <p:nvSpPr>
          <p:cNvPr id="85" name="object 85"/>
          <p:cNvSpPr txBox="1"/>
          <p:nvPr/>
        </p:nvSpPr>
        <p:spPr>
          <a:xfrm>
            <a:off x="16625537" y="4379131"/>
            <a:ext cx="1156335" cy="460375"/>
          </a:xfrm>
          <a:prstGeom prst="rect">
            <a:avLst/>
          </a:prstGeom>
        </p:spPr>
        <p:txBody>
          <a:bodyPr vert="horz" wrap="square" lIns="0" tIns="0" rIns="0" bIns="0" rtlCol="0">
            <a:spAutoFit/>
          </a:bodyPr>
          <a:lstStyle/>
          <a:p>
            <a:pPr marL="12700">
              <a:lnSpc>
                <a:spcPct val="100000"/>
              </a:lnSpc>
            </a:pPr>
            <a:r>
              <a:rPr sz="2950" dirty="0">
                <a:solidFill>
                  <a:srgbClr val="55719E"/>
                </a:solidFill>
                <a:latin typeface="Microsoft JhengHei UI" panose="020B0604030504040204" charset="-120"/>
                <a:cs typeface="Microsoft JhengHei UI" panose="020B0604030504040204" charset="-120"/>
              </a:rPr>
              <a:t>数据层</a:t>
            </a:r>
            <a:endParaRPr sz="2950">
              <a:latin typeface="Microsoft JhengHei UI" panose="020B0604030504040204" charset="-120"/>
              <a:cs typeface="Microsoft JhengHei UI" panose="020B0604030504040204" charset="-120"/>
            </a:endParaRPr>
          </a:p>
        </p:txBody>
      </p:sp>
      <p:sp>
        <p:nvSpPr>
          <p:cNvPr id="86" name="object 86"/>
          <p:cNvSpPr/>
          <p:nvPr/>
        </p:nvSpPr>
        <p:spPr>
          <a:xfrm>
            <a:off x="15555881" y="5250205"/>
            <a:ext cx="1609493" cy="1066199"/>
          </a:xfrm>
          <a:custGeom>
            <a:avLst/>
            <a:gdLst/>
            <a:ahLst/>
            <a:cxnLst/>
            <a:rect l="l" t="t" r="r" b="b"/>
            <a:pathLst>
              <a:path w="1609493" h="1066199">
                <a:moveTo>
                  <a:pt x="174990" y="0"/>
                </a:moveTo>
                <a:lnTo>
                  <a:pt x="124777" y="611"/>
                </a:lnTo>
                <a:lnTo>
                  <a:pt x="80427" y="6427"/>
                </a:lnTo>
                <a:lnTo>
                  <a:pt x="37115" y="29851"/>
                </a:lnTo>
                <a:lnTo>
                  <a:pt x="13520" y="61060"/>
                </a:lnTo>
                <a:lnTo>
                  <a:pt x="1964" y="104270"/>
                </a:lnTo>
                <a:lnTo>
                  <a:pt x="0" y="913370"/>
                </a:lnTo>
                <a:lnTo>
                  <a:pt x="171" y="928123"/>
                </a:lnTo>
                <a:lnTo>
                  <a:pt x="4106" y="975371"/>
                </a:lnTo>
                <a:lnTo>
                  <a:pt x="21696" y="1018999"/>
                </a:lnTo>
                <a:lnTo>
                  <a:pt x="49559" y="1045986"/>
                </a:lnTo>
                <a:lnTo>
                  <a:pt x="93583" y="1062751"/>
                </a:lnTo>
                <a:lnTo>
                  <a:pt x="142005" y="1066087"/>
                </a:lnTo>
                <a:lnTo>
                  <a:pt x="157521" y="1066199"/>
                </a:lnTo>
                <a:lnTo>
                  <a:pt x="1456687" y="1066175"/>
                </a:lnTo>
                <a:lnTo>
                  <a:pt x="1496817" y="1064879"/>
                </a:lnTo>
                <a:lnTo>
                  <a:pt x="1539466" y="1056793"/>
                </a:lnTo>
                <a:lnTo>
                  <a:pt x="1572378" y="1036360"/>
                </a:lnTo>
                <a:lnTo>
                  <a:pt x="1595973" y="1005154"/>
                </a:lnTo>
                <a:lnTo>
                  <a:pt x="1607528" y="961944"/>
                </a:lnTo>
                <a:lnTo>
                  <a:pt x="1609483" y="913370"/>
                </a:lnTo>
                <a:lnTo>
                  <a:pt x="1609493" y="152845"/>
                </a:lnTo>
                <a:lnTo>
                  <a:pt x="1609321" y="138092"/>
                </a:lnTo>
                <a:lnTo>
                  <a:pt x="1605386" y="90844"/>
                </a:lnTo>
                <a:lnTo>
                  <a:pt x="1587796" y="47216"/>
                </a:lnTo>
                <a:lnTo>
                  <a:pt x="1559932" y="20230"/>
                </a:lnTo>
                <a:lnTo>
                  <a:pt x="1515911" y="3464"/>
                </a:lnTo>
                <a:lnTo>
                  <a:pt x="1467490" y="128"/>
                </a:lnTo>
                <a:lnTo>
                  <a:pt x="174990" y="0"/>
                </a:lnTo>
                <a:close/>
              </a:path>
            </a:pathLst>
          </a:custGeom>
          <a:solidFill>
            <a:srgbClr val="55719E"/>
          </a:solidFill>
        </p:spPr>
        <p:txBody>
          <a:bodyPr wrap="square" lIns="0" tIns="0" rIns="0" bIns="0" rtlCol="0">
            <a:spAutoFit/>
          </a:bodyPr>
          <a:lstStyle/>
          <a:p>
            <a:endParaRPr/>
          </a:p>
        </p:txBody>
      </p:sp>
      <p:sp>
        <p:nvSpPr>
          <p:cNvPr id="87" name="object 87"/>
          <p:cNvSpPr txBox="1"/>
          <p:nvPr/>
        </p:nvSpPr>
        <p:spPr>
          <a:xfrm>
            <a:off x="16028696" y="5297608"/>
            <a:ext cx="654050" cy="890905"/>
          </a:xfrm>
          <a:prstGeom prst="rect">
            <a:avLst/>
          </a:prstGeom>
        </p:spPr>
        <p:txBody>
          <a:bodyPr vert="horz" wrap="square" lIns="0" tIns="0" rIns="0" bIns="0" rtlCol="0">
            <a:spAutoFit/>
          </a:bodyPr>
          <a:lstStyle/>
          <a:p>
            <a:pPr marL="12700" marR="6350">
              <a:lnSpc>
                <a:spcPct val="118000"/>
              </a:lnSpc>
            </a:pPr>
            <a:r>
              <a:rPr sz="2450" dirty="0">
                <a:solidFill>
                  <a:srgbClr val="FFFFFF"/>
                </a:solidFill>
                <a:latin typeface="Microsoft JhengHei UI" panose="020B0604030504040204" charset="-120"/>
                <a:cs typeface="Microsoft JhengHei UI" panose="020B0604030504040204" charset="-120"/>
              </a:rPr>
              <a:t>区块 数据</a:t>
            </a:r>
            <a:endParaRPr sz="2450">
              <a:latin typeface="Microsoft JhengHei UI" panose="020B0604030504040204" charset="-120"/>
              <a:cs typeface="Microsoft JhengHei UI" panose="020B0604030504040204" charset="-120"/>
            </a:endParaRPr>
          </a:p>
        </p:txBody>
      </p:sp>
      <p:sp>
        <p:nvSpPr>
          <p:cNvPr id="88" name="object 88"/>
          <p:cNvSpPr/>
          <p:nvPr/>
        </p:nvSpPr>
        <p:spPr>
          <a:xfrm>
            <a:off x="17252164" y="5250205"/>
            <a:ext cx="1609493" cy="1066199"/>
          </a:xfrm>
          <a:custGeom>
            <a:avLst/>
            <a:gdLst/>
            <a:ahLst/>
            <a:cxnLst/>
            <a:rect l="l" t="t" r="r" b="b"/>
            <a:pathLst>
              <a:path w="1609493" h="1066199">
                <a:moveTo>
                  <a:pt x="174990" y="0"/>
                </a:moveTo>
                <a:lnTo>
                  <a:pt x="124777" y="611"/>
                </a:lnTo>
                <a:lnTo>
                  <a:pt x="80427" y="6427"/>
                </a:lnTo>
                <a:lnTo>
                  <a:pt x="37115" y="29851"/>
                </a:lnTo>
                <a:lnTo>
                  <a:pt x="13520" y="61060"/>
                </a:lnTo>
                <a:lnTo>
                  <a:pt x="1964" y="104270"/>
                </a:lnTo>
                <a:lnTo>
                  <a:pt x="0" y="913370"/>
                </a:lnTo>
                <a:lnTo>
                  <a:pt x="171" y="928123"/>
                </a:lnTo>
                <a:lnTo>
                  <a:pt x="4106" y="975371"/>
                </a:lnTo>
                <a:lnTo>
                  <a:pt x="21696" y="1018999"/>
                </a:lnTo>
                <a:lnTo>
                  <a:pt x="49559" y="1045986"/>
                </a:lnTo>
                <a:lnTo>
                  <a:pt x="93583" y="1062751"/>
                </a:lnTo>
                <a:lnTo>
                  <a:pt x="142005" y="1066087"/>
                </a:lnTo>
                <a:lnTo>
                  <a:pt x="157521" y="1066199"/>
                </a:lnTo>
                <a:lnTo>
                  <a:pt x="1456687" y="1066175"/>
                </a:lnTo>
                <a:lnTo>
                  <a:pt x="1496817" y="1064879"/>
                </a:lnTo>
                <a:lnTo>
                  <a:pt x="1539466" y="1056793"/>
                </a:lnTo>
                <a:lnTo>
                  <a:pt x="1572378" y="1036360"/>
                </a:lnTo>
                <a:lnTo>
                  <a:pt x="1595973" y="1005154"/>
                </a:lnTo>
                <a:lnTo>
                  <a:pt x="1607528" y="961944"/>
                </a:lnTo>
                <a:lnTo>
                  <a:pt x="1609483" y="913370"/>
                </a:lnTo>
                <a:lnTo>
                  <a:pt x="1609493" y="152845"/>
                </a:lnTo>
                <a:lnTo>
                  <a:pt x="1609321" y="138092"/>
                </a:lnTo>
                <a:lnTo>
                  <a:pt x="1605386" y="90844"/>
                </a:lnTo>
                <a:lnTo>
                  <a:pt x="1587796" y="47216"/>
                </a:lnTo>
                <a:lnTo>
                  <a:pt x="1559932" y="20230"/>
                </a:lnTo>
                <a:lnTo>
                  <a:pt x="1515911" y="3464"/>
                </a:lnTo>
                <a:lnTo>
                  <a:pt x="1467490" y="128"/>
                </a:lnTo>
                <a:lnTo>
                  <a:pt x="174990" y="0"/>
                </a:lnTo>
                <a:close/>
              </a:path>
            </a:pathLst>
          </a:custGeom>
          <a:solidFill>
            <a:srgbClr val="55719E"/>
          </a:solidFill>
        </p:spPr>
        <p:txBody>
          <a:bodyPr wrap="square" lIns="0" tIns="0" rIns="0" bIns="0" rtlCol="0">
            <a:spAutoFit/>
          </a:bodyPr>
          <a:lstStyle/>
          <a:p>
            <a:endParaRPr/>
          </a:p>
        </p:txBody>
      </p:sp>
      <p:sp>
        <p:nvSpPr>
          <p:cNvPr id="89" name="object 89"/>
          <p:cNvSpPr txBox="1"/>
          <p:nvPr/>
        </p:nvSpPr>
        <p:spPr>
          <a:xfrm>
            <a:off x="17724980" y="5297608"/>
            <a:ext cx="654050" cy="890905"/>
          </a:xfrm>
          <a:prstGeom prst="rect">
            <a:avLst/>
          </a:prstGeom>
        </p:spPr>
        <p:txBody>
          <a:bodyPr vert="horz" wrap="square" lIns="0" tIns="0" rIns="0" bIns="0" rtlCol="0">
            <a:spAutoFit/>
          </a:bodyPr>
          <a:lstStyle/>
          <a:p>
            <a:pPr marL="12700" marR="6350">
              <a:lnSpc>
                <a:spcPct val="118000"/>
              </a:lnSpc>
            </a:pPr>
            <a:r>
              <a:rPr sz="2450" dirty="0">
                <a:solidFill>
                  <a:srgbClr val="FFFFFF"/>
                </a:solidFill>
                <a:latin typeface="Microsoft JhengHei UI" panose="020B0604030504040204" charset="-120"/>
                <a:cs typeface="Microsoft JhengHei UI" panose="020B0604030504040204" charset="-120"/>
              </a:rPr>
              <a:t>链式 机构</a:t>
            </a:r>
            <a:endParaRPr sz="2450">
              <a:latin typeface="Microsoft JhengHei UI" panose="020B0604030504040204" charset="-120"/>
              <a:cs typeface="Microsoft JhengHei UI" panose="020B0604030504040204" charset="-120"/>
            </a:endParaRPr>
          </a:p>
        </p:txBody>
      </p:sp>
      <p:sp>
        <p:nvSpPr>
          <p:cNvPr id="90" name="object 90"/>
          <p:cNvSpPr/>
          <p:nvPr/>
        </p:nvSpPr>
        <p:spPr>
          <a:xfrm>
            <a:off x="15555881" y="6942270"/>
            <a:ext cx="1609493" cy="1066200"/>
          </a:xfrm>
          <a:custGeom>
            <a:avLst/>
            <a:gdLst/>
            <a:ahLst/>
            <a:cxnLst/>
            <a:rect l="l" t="t" r="r" b="b"/>
            <a:pathLst>
              <a:path w="1609493" h="1066200">
                <a:moveTo>
                  <a:pt x="174990" y="0"/>
                </a:moveTo>
                <a:lnTo>
                  <a:pt x="124777" y="611"/>
                </a:lnTo>
                <a:lnTo>
                  <a:pt x="80427" y="6427"/>
                </a:lnTo>
                <a:lnTo>
                  <a:pt x="37115" y="29852"/>
                </a:lnTo>
                <a:lnTo>
                  <a:pt x="13520" y="61061"/>
                </a:lnTo>
                <a:lnTo>
                  <a:pt x="1964" y="104271"/>
                </a:lnTo>
                <a:lnTo>
                  <a:pt x="0" y="913370"/>
                </a:lnTo>
                <a:lnTo>
                  <a:pt x="171" y="928124"/>
                </a:lnTo>
                <a:lnTo>
                  <a:pt x="4106" y="975372"/>
                </a:lnTo>
                <a:lnTo>
                  <a:pt x="21696" y="1018999"/>
                </a:lnTo>
                <a:lnTo>
                  <a:pt x="49559" y="1045986"/>
                </a:lnTo>
                <a:lnTo>
                  <a:pt x="93583" y="1062752"/>
                </a:lnTo>
                <a:lnTo>
                  <a:pt x="142005" y="1066088"/>
                </a:lnTo>
                <a:lnTo>
                  <a:pt x="157521" y="1066200"/>
                </a:lnTo>
                <a:lnTo>
                  <a:pt x="1456687" y="1066176"/>
                </a:lnTo>
                <a:lnTo>
                  <a:pt x="1496816" y="1064880"/>
                </a:lnTo>
                <a:lnTo>
                  <a:pt x="1539465" y="1056793"/>
                </a:lnTo>
                <a:lnTo>
                  <a:pt x="1572378" y="1036361"/>
                </a:lnTo>
                <a:lnTo>
                  <a:pt x="1595973" y="1005155"/>
                </a:lnTo>
                <a:lnTo>
                  <a:pt x="1607528" y="961945"/>
                </a:lnTo>
                <a:lnTo>
                  <a:pt x="1609483" y="913370"/>
                </a:lnTo>
                <a:lnTo>
                  <a:pt x="1609493" y="152846"/>
                </a:lnTo>
                <a:lnTo>
                  <a:pt x="1609321" y="138092"/>
                </a:lnTo>
                <a:lnTo>
                  <a:pt x="1605386" y="90844"/>
                </a:lnTo>
                <a:lnTo>
                  <a:pt x="1587797" y="47217"/>
                </a:lnTo>
                <a:lnTo>
                  <a:pt x="1559933" y="20231"/>
                </a:lnTo>
                <a:lnTo>
                  <a:pt x="1515911" y="3465"/>
                </a:lnTo>
                <a:lnTo>
                  <a:pt x="1467490" y="128"/>
                </a:lnTo>
                <a:lnTo>
                  <a:pt x="174990" y="0"/>
                </a:lnTo>
                <a:close/>
              </a:path>
            </a:pathLst>
          </a:custGeom>
          <a:solidFill>
            <a:srgbClr val="55719E"/>
          </a:solidFill>
        </p:spPr>
        <p:txBody>
          <a:bodyPr wrap="square" lIns="0" tIns="0" rIns="0" bIns="0" rtlCol="0">
            <a:spAutoFit/>
          </a:bodyPr>
          <a:lstStyle/>
          <a:p>
            <a:endParaRPr/>
          </a:p>
        </p:txBody>
      </p:sp>
      <p:sp>
        <p:nvSpPr>
          <p:cNvPr id="91" name="object 91"/>
          <p:cNvSpPr txBox="1"/>
          <p:nvPr/>
        </p:nvSpPr>
        <p:spPr>
          <a:xfrm>
            <a:off x="16007754" y="6955942"/>
            <a:ext cx="695960" cy="953769"/>
          </a:xfrm>
          <a:prstGeom prst="rect">
            <a:avLst/>
          </a:prstGeom>
        </p:spPr>
        <p:txBody>
          <a:bodyPr vert="horz" wrap="square" lIns="0" tIns="0" rIns="0" bIns="0" rtlCol="0">
            <a:spAutoFit/>
          </a:bodyPr>
          <a:lstStyle/>
          <a:p>
            <a:pPr marL="12700" marR="6350">
              <a:lnSpc>
                <a:spcPct val="119000"/>
              </a:lnSpc>
            </a:pPr>
            <a:r>
              <a:rPr sz="2600" spc="20" dirty="0">
                <a:solidFill>
                  <a:srgbClr val="FFFFFF"/>
                </a:solidFill>
                <a:latin typeface="Microsoft JhengHei UI" panose="020B0604030504040204" charset="-120"/>
                <a:cs typeface="Microsoft JhengHei UI" panose="020B0604030504040204" charset="-120"/>
              </a:rPr>
              <a:t>数据 签名</a:t>
            </a:r>
            <a:endParaRPr sz="2600">
              <a:latin typeface="Microsoft JhengHei UI" panose="020B0604030504040204" charset="-120"/>
              <a:cs typeface="Microsoft JhengHei UI" panose="020B0604030504040204" charset="-120"/>
            </a:endParaRPr>
          </a:p>
        </p:txBody>
      </p:sp>
      <p:sp>
        <p:nvSpPr>
          <p:cNvPr id="92" name="object 92"/>
          <p:cNvSpPr/>
          <p:nvPr/>
        </p:nvSpPr>
        <p:spPr>
          <a:xfrm>
            <a:off x="17252164" y="6942270"/>
            <a:ext cx="1609493" cy="1066200"/>
          </a:xfrm>
          <a:custGeom>
            <a:avLst/>
            <a:gdLst/>
            <a:ahLst/>
            <a:cxnLst/>
            <a:rect l="l" t="t" r="r" b="b"/>
            <a:pathLst>
              <a:path w="1609493" h="1066200">
                <a:moveTo>
                  <a:pt x="174990" y="0"/>
                </a:moveTo>
                <a:lnTo>
                  <a:pt x="124777" y="611"/>
                </a:lnTo>
                <a:lnTo>
                  <a:pt x="80427" y="6427"/>
                </a:lnTo>
                <a:lnTo>
                  <a:pt x="37115" y="29852"/>
                </a:lnTo>
                <a:lnTo>
                  <a:pt x="13520" y="61061"/>
                </a:lnTo>
                <a:lnTo>
                  <a:pt x="1964" y="104271"/>
                </a:lnTo>
                <a:lnTo>
                  <a:pt x="0" y="913370"/>
                </a:lnTo>
                <a:lnTo>
                  <a:pt x="171" y="928124"/>
                </a:lnTo>
                <a:lnTo>
                  <a:pt x="4106" y="975372"/>
                </a:lnTo>
                <a:lnTo>
                  <a:pt x="21696" y="1018999"/>
                </a:lnTo>
                <a:lnTo>
                  <a:pt x="49559" y="1045986"/>
                </a:lnTo>
                <a:lnTo>
                  <a:pt x="93583" y="1062752"/>
                </a:lnTo>
                <a:lnTo>
                  <a:pt x="142005" y="1066088"/>
                </a:lnTo>
                <a:lnTo>
                  <a:pt x="157521" y="1066200"/>
                </a:lnTo>
                <a:lnTo>
                  <a:pt x="1456687" y="1066176"/>
                </a:lnTo>
                <a:lnTo>
                  <a:pt x="1496816" y="1064880"/>
                </a:lnTo>
                <a:lnTo>
                  <a:pt x="1539465" y="1056793"/>
                </a:lnTo>
                <a:lnTo>
                  <a:pt x="1572378" y="1036361"/>
                </a:lnTo>
                <a:lnTo>
                  <a:pt x="1595973" y="1005155"/>
                </a:lnTo>
                <a:lnTo>
                  <a:pt x="1607528" y="961945"/>
                </a:lnTo>
                <a:lnTo>
                  <a:pt x="1609483" y="913370"/>
                </a:lnTo>
                <a:lnTo>
                  <a:pt x="1609493" y="152846"/>
                </a:lnTo>
                <a:lnTo>
                  <a:pt x="1609321" y="138092"/>
                </a:lnTo>
                <a:lnTo>
                  <a:pt x="1605386" y="90844"/>
                </a:lnTo>
                <a:lnTo>
                  <a:pt x="1587797" y="47217"/>
                </a:lnTo>
                <a:lnTo>
                  <a:pt x="1559933" y="20231"/>
                </a:lnTo>
                <a:lnTo>
                  <a:pt x="1515911" y="3465"/>
                </a:lnTo>
                <a:lnTo>
                  <a:pt x="1467490" y="128"/>
                </a:lnTo>
                <a:lnTo>
                  <a:pt x="174990" y="0"/>
                </a:lnTo>
                <a:close/>
              </a:path>
            </a:pathLst>
          </a:custGeom>
          <a:solidFill>
            <a:srgbClr val="55719E"/>
          </a:solidFill>
        </p:spPr>
        <p:txBody>
          <a:bodyPr wrap="square" lIns="0" tIns="0" rIns="0" bIns="0" rtlCol="0">
            <a:spAutoFit/>
          </a:bodyPr>
          <a:lstStyle/>
          <a:p>
            <a:endParaRPr/>
          </a:p>
        </p:txBody>
      </p:sp>
      <p:sp>
        <p:nvSpPr>
          <p:cNvPr id="93" name="object 93"/>
          <p:cNvSpPr txBox="1"/>
          <p:nvPr/>
        </p:nvSpPr>
        <p:spPr>
          <a:xfrm>
            <a:off x="17724980" y="6993891"/>
            <a:ext cx="654050" cy="890905"/>
          </a:xfrm>
          <a:prstGeom prst="rect">
            <a:avLst/>
          </a:prstGeom>
        </p:spPr>
        <p:txBody>
          <a:bodyPr vert="horz" wrap="square" lIns="0" tIns="0" rIns="0" bIns="0" rtlCol="0">
            <a:spAutoFit/>
          </a:bodyPr>
          <a:lstStyle/>
          <a:p>
            <a:pPr marL="12700" marR="6350">
              <a:lnSpc>
                <a:spcPct val="118000"/>
              </a:lnSpc>
            </a:pPr>
            <a:r>
              <a:rPr sz="2450" dirty="0">
                <a:solidFill>
                  <a:srgbClr val="FFFFFF"/>
                </a:solidFill>
                <a:latin typeface="Microsoft JhengHei UI" panose="020B0604030504040204" charset="-120"/>
                <a:cs typeface="Microsoft JhengHei UI" panose="020B0604030504040204" charset="-120"/>
              </a:rPr>
              <a:t>哈希 函数</a:t>
            </a:r>
            <a:endParaRPr sz="2450">
              <a:latin typeface="Microsoft JhengHei UI" panose="020B0604030504040204" charset="-120"/>
              <a:cs typeface="Microsoft JhengHei UI" panose="020B0604030504040204" charset="-120"/>
            </a:endParaRPr>
          </a:p>
        </p:txBody>
      </p:sp>
      <p:sp>
        <p:nvSpPr>
          <p:cNvPr id="94" name="object 94"/>
          <p:cNvSpPr/>
          <p:nvPr/>
        </p:nvSpPr>
        <p:spPr>
          <a:xfrm>
            <a:off x="15555881" y="8446082"/>
            <a:ext cx="1609493" cy="1066200"/>
          </a:xfrm>
          <a:custGeom>
            <a:avLst/>
            <a:gdLst/>
            <a:ahLst/>
            <a:cxnLst/>
            <a:rect l="l" t="t" r="r" b="b"/>
            <a:pathLst>
              <a:path w="1609493" h="1066200">
                <a:moveTo>
                  <a:pt x="174990" y="0"/>
                </a:moveTo>
                <a:lnTo>
                  <a:pt x="124777" y="611"/>
                </a:lnTo>
                <a:lnTo>
                  <a:pt x="80427" y="6427"/>
                </a:lnTo>
                <a:lnTo>
                  <a:pt x="37115" y="29852"/>
                </a:lnTo>
                <a:lnTo>
                  <a:pt x="13520" y="61061"/>
                </a:lnTo>
                <a:lnTo>
                  <a:pt x="1964" y="104271"/>
                </a:lnTo>
                <a:lnTo>
                  <a:pt x="0" y="913371"/>
                </a:lnTo>
                <a:lnTo>
                  <a:pt x="171" y="928124"/>
                </a:lnTo>
                <a:lnTo>
                  <a:pt x="4106" y="975372"/>
                </a:lnTo>
                <a:lnTo>
                  <a:pt x="21696" y="1019000"/>
                </a:lnTo>
                <a:lnTo>
                  <a:pt x="49559" y="1045986"/>
                </a:lnTo>
                <a:lnTo>
                  <a:pt x="93583" y="1062752"/>
                </a:lnTo>
                <a:lnTo>
                  <a:pt x="142005" y="1066088"/>
                </a:lnTo>
                <a:lnTo>
                  <a:pt x="157521" y="1066200"/>
                </a:lnTo>
                <a:lnTo>
                  <a:pt x="1456687" y="1066176"/>
                </a:lnTo>
                <a:lnTo>
                  <a:pt x="1496817" y="1064880"/>
                </a:lnTo>
                <a:lnTo>
                  <a:pt x="1539466" y="1056794"/>
                </a:lnTo>
                <a:lnTo>
                  <a:pt x="1572378" y="1036361"/>
                </a:lnTo>
                <a:lnTo>
                  <a:pt x="1595973" y="1005155"/>
                </a:lnTo>
                <a:lnTo>
                  <a:pt x="1607528" y="961945"/>
                </a:lnTo>
                <a:lnTo>
                  <a:pt x="1609483" y="913371"/>
                </a:lnTo>
                <a:lnTo>
                  <a:pt x="1609493" y="152846"/>
                </a:lnTo>
                <a:lnTo>
                  <a:pt x="1609321" y="138092"/>
                </a:lnTo>
                <a:lnTo>
                  <a:pt x="1605386" y="90844"/>
                </a:lnTo>
                <a:lnTo>
                  <a:pt x="1587797" y="47217"/>
                </a:lnTo>
                <a:lnTo>
                  <a:pt x="1559933" y="20231"/>
                </a:lnTo>
                <a:lnTo>
                  <a:pt x="1515911" y="3465"/>
                </a:lnTo>
                <a:lnTo>
                  <a:pt x="1467490" y="128"/>
                </a:lnTo>
                <a:lnTo>
                  <a:pt x="174990" y="0"/>
                </a:lnTo>
                <a:close/>
              </a:path>
            </a:pathLst>
          </a:custGeom>
          <a:solidFill>
            <a:srgbClr val="55719E"/>
          </a:solidFill>
        </p:spPr>
        <p:txBody>
          <a:bodyPr wrap="square" lIns="0" tIns="0" rIns="0" bIns="0" rtlCol="0">
            <a:spAutoFit/>
          </a:bodyPr>
          <a:lstStyle/>
          <a:p>
            <a:endParaRPr/>
          </a:p>
        </p:txBody>
      </p:sp>
      <p:sp>
        <p:nvSpPr>
          <p:cNvPr id="95" name="object 95"/>
          <p:cNvSpPr txBox="1"/>
          <p:nvPr/>
        </p:nvSpPr>
        <p:spPr>
          <a:xfrm>
            <a:off x="15704098" y="8777578"/>
            <a:ext cx="1323340" cy="384810"/>
          </a:xfrm>
          <a:prstGeom prst="rect">
            <a:avLst/>
          </a:prstGeom>
        </p:spPr>
        <p:txBody>
          <a:bodyPr vert="horz" wrap="square" lIns="0" tIns="0" rIns="0" bIns="0" rtlCol="0">
            <a:spAutoFit/>
          </a:bodyPr>
          <a:lstStyle/>
          <a:p>
            <a:pPr marL="12700">
              <a:lnSpc>
                <a:spcPct val="100000"/>
              </a:lnSpc>
            </a:pPr>
            <a:r>
              <a:rPr sz="2450" spc="60" dirty="0">
                <a:solidFill>
                  <a:srgbClr val="FFFFFF"/>
                </a:solidFill>
                <a:latin typeface="Arial" panose="020B0604020202020204"/>
                <a:cs typeface="Arial" panose="020B0604020202020204"/>
              </a:rPr>
              <a:t>Merkle</a:t>
            </a:r>
            <a:r>
              <a:rPr sz="2450" spc="60" dirty="0">
                <a:solidFill>
                  <a:srgbClr val="FFFFFF"/>
                </a:solidFill>
                <a:latin typeface="Microsoft JhengHei UI" panose="020B0604030504040204" charset="-120"/>
                <a:cs typeface="Microsoft JhengHei UI" panose="020B0604030504040204" charset="-120"/>
              </a:rPr>
              <a:t>树</a:t>
            </a:r>
            <a:endParaRPr sz="2450">
              <a:latin typeface="Microsoft JhengHei UI" panose="020B0604030504040204" charset="-120"/>
              <a:cs typeface="Microsoft JhengHei UI" panose="020B0604030504040204" charset="-120"/>
            </a:endParaRPr>
          </a:p>
        </p:txBody>
      </p:sp>
      <p:sp>
        <p:nvSpPr>
          <p:cNvPr id="96" name="object 96"/>
          <p:cNvSpPr/>
          <p:nvPr/>
        </p:nvSpPr>
        <p:spPr>
          <a:xfrm>
            <a:off x="17252164" y="8446082"/>
            <a:ext cx="1609493" cy="1066200"/>
          </a:xfrm>
          <a:custGeom>
            <a:avLst/>
            <a:gdLst/>
            <a:ahLst/>
            <a:cxnLst/>
            <a:rect l="l" t="t" r="r" b="b"/>
            <a:pathLst>
              <a:path w="1609493" h="1066200">
                <a:moveTo>
                  <a:pt x="174990" y="0"/>
                </a:moveTo>
                <a:lnTo>
                  <a:pt x="124777" y="611"/>
                </a:lnTo>
                <a:lnTo>
                  <a:pt x="80427" y="6427"/>
                </a:lnTo>
                <a:lnTo>
                  <a:pt x="37115" y="29852"/>
                </a:lnTo>
                <a:lnTo>
                  <a:pt x="13520" y="61061"/>
                </a:lnTo>
                <a:lnTo>
                  <a:pt x="1964" y="104271"/>
                </a:lnTo>
                <a:lnTo>
                  <a:pt x="0" y="913371"/>
                </a:lnTo>
                <a:lnTo>
                  <a:pt x="171" y="928124"/>
                </a:lnTo>
                <a:lnTo>
                  <a:pt x="4106" y="975372"/>
                </a:lnTo>
                <a:lnTo>
                  <a:pt x="21696" y="1019000"/>
                </a:lnTo>
                <a:lnTo>
                  <a:pt x="49559" y="1045986"/>
                </a:lnTo>
                <a:lnTo>
                  <a:pt x="93583" y="1062752"/>
                </a:lnTo>
                <a:lnTo>
                  <a:pt x="142005" y="1066088"/>
                </a:lnTo>
                <a:lnTo>
                  <a:pt x="157521" y="1066200"/>
                </a:lnTo>
                <a:lnTo>
                  <a:pt x="1456687" y="1066176"/>
                </a:lnTo>
                <a:lnTo>
                  <a:pt x="1496817" y="1064880"/>
                </a:lnTo>
                <a:lnTo>
                  <a:pt x="1539466" y="1056794"/>
                </a:lnTo>
                <a:lnTo>
                  <a:pt x="1572378" y="1036361"/>
                </a:lnTo>
                <a:lnTo>
                  <a:pt x="1595973" y="1005155"/>
                </a:lnTo>
                <a:lnTo>
                  <a:pt x="1607528" y="961945"/>
                </a:lnTo>
                <a:lnTo>
                  <a:pt x="1609483" y="913371"/>
                </a:lnTo>
                <a:lnTo>
                  <a:pt x="1609493" y="152846"/>
                </a:lnTo>
                <a:lnTo>
                  <a:pt x="1609321" y="138092"/>
                </a:lnTo>
                <a:lnTo>
                  <a:pt x="1605386" y="90844"/>
                </a:lnTo>
                <a:lnTo>
                  <a:pt x="1587797" y="47217"/>
                </a:lnTo>
                <a:lnTo>
                  <a:pt x="1559933" y="20231"/>
                </a:lnTo>
                <a:lnTo>
                  <a:pt x="1515911" y="3465"/>
                </a:lnTo>
                <a:lnTo>
                  <a:pt x="1467490" y="128"/>
                </a:lnTo>
                <a:lnTo>
                  <a:pt x="174990" y="0"/>
                </a:lnTo>
                <a:close/>
              </a:path>
            </a:pathLst>
          </a:custGeom>
          <a:solidFill>
            <a:srgbClr val="55719E"/>
          </a:solidFill>
        </p:spPr>
        <p:txBody>
          <a:bodyPr wrap="square" lIns="0" tIns="0" rIns="0" bIns="0" rtlCol="0">
            <a:spAutoFit/>
          </a:bodyPr>
          <a:lstStyle/>
          <a:p>
            <a:endParaRPr/>
          </a:p>
        </p:txBody>
      </p:sp>
      <p:sp>
        <p:nvSpPr>
          <p:cNvPr id="97" name="object 97"/>
          <p:cNvSpPr txBox="1"/>
          <p:nvPr/>
        </p:nvSpPr>
        <p:spPr>
          <a:xfrm>
            <a:off x="17536503" y="8463750"/>
            <a:ext cx="1030605" cy="953769"/>
          </a:xfrm>
          <a:prstGeom prst="rect">
            <a:avLst/>
          </a:prstGeom>
        </p:spPr>
        <p:txBody>
          <a:bodyPr vert="horz" wrap="square" lIns="0" tIns="0" rIns="0" bIns="0" rtlCol="0">
            <a:spAutoFit/>
          </a:bodyPr>
          <a:lstStyle/>
          <a:p>
            <a:pPr marL="179705" marR="6350" indent="-167640">
              <a:lnSpc>
                <a:spcPct val="119000"/>
              </a:lnSpc>
            </a:pPr>
            <a:r>
              <a:rPr sz="2600" spc="-535" dirty="0">
                <a:solidFill>
                  <a:srgbClr val="FFFFFF"/>
                </a:solidFill>
                <a:latin typeface="Microsoft JhengHei UI" panose="020B0604030504040204" charset="-120"/>
                <a:cs typeface="Microsoft JhengHei UI" panose="020B0604030504040204" charset="-120"/>
              </a:rPr>
              <a:t>⾮非对称 </a:t>
            </a:r>
            <a:r>
              <a:rPr sz="2600" spc="25" dirty="0">
                <a:solidFill>
                  <a:srgbClr val="FFFFFF"/>
                </a:solidFill>
                <a:latin typeface="Microsoft JhengHei UI" panose="020B0604030504040204" charset="-120"/>
                <a:cs typeface="Microsoft JhengHei UI" panose="020B0604030504040204" charset="-120"/>
              </a:rPr>
              <a:t>加密</a:t>
            </a:r>
            <a:endParaRPr sz="2600">
              <a:latin typeface="Microsoft JhengHei UI" panose="020B0604030504040204" charset="-120"/>
              <a:cs typeface="Microsoft JhengHei UI" panose="020B0604030504040204" charset="-12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793</Words>
  <Application>Microsoft Office PowerPoint</Application>
  <PresentationFormat>自定义</PresentationFormat>
  <Paragraphs>309</Paragraphs>
  <Slides>27</Slides>
  <Notes>1</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Theme</vt:lpstr>
      <vt:lpstr>幻灯片 1</vt:lpstr>
      <vt:lpstr>01 区块链原理</vt:lpstr>
      <vt:lpstr>01 区块链原理</vt:lpstr>
      <vt:lpstr>01 区块链原理</vt:lpstr>
      <vt:lpstr>01 区块链原理</vt:lpstr>
      <vt:lpstr>02 区块链架构</vt:lpstr>
      <vt:lpstr>02 区块链架构</vt:lpstr>
      <vt:lpstr>02 区块链架构</vt:lpstr>
      <vt:lpstr>02 区块链架构</vt:lpstr>
      <vt:lpstr>02 区块链架构</vt:lpstr>
      <vt:lpstr>02 区块链架构</vt:lpstr>
      <vt:lpstr>02 区块链架构-应用层</vt:lpstr>
      <vt:lpstr>02 区块链架构-合约层</vt:lpstr>
      <vt:lpstr>02 区块链架构-合约层</vt:lpstr>
      <vt:lpstr>02 区块链架构-激励层</vt:lpstr>
      <vt:lpstr>02 区块链架构-共识层</vt:lpstr>
      <vt:lpstr>02 区块链架构-共识层</vt:lpstr>
      <vt:lpstr>02 区块链架构-共识层</vt:lpstr>
      <vt:lpstr>02 区块链架构-⽹络层</vt:lpstr>
      <vt:lpstr>02 区块链架构-数据层</vt:lpstr>
      <vt:lpstr>02 区块链架构-数据层</vt:lpstr>
      <vt:lpstr>02 区块链架构-数据层</vt:lpstr>
      <vt:lpstr>02 区块链架构-数据层</vt:lpstr>
      <vt:lpstr>02 区块链架构-数据层</vt:lpstr>
      <vt:lpstr>达达区块链业务合作流程</vt:lpstr>
      <vt:lpstr>03 区块链应⽤</vt:lpstr>
      <vt:lpstr>04 结束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admin</cp:lastModifiedBy>
  <cp:revision>7</cp:revision>
  <dcterms:created xsi:type="dcterms:W3CDTF">2018-03-27T09:21:20Z</dcterms:created>
  <dcterms:modified xsi:type="dcterms:W3CDTF">2018-03-27T10:20:49Z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