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  <p:sldMasterId id="2147483875" r:id="rId3"/>
  </p:sldMasterIdLst>
  <p:notesMasterIdLst>
    <p:notesMasterId r:id="rId34"/>
  </p:notesMasterIdLst>
  <p:handoutMasterIdLst>
    <p:handoutMasterId r:id="rId35"/>
  </p:handoutMasterIdLst>
  <p:sldIdLst>
    <p:sldId id="462" r:id="rId4"/>
    <p:sldId id="550" r:id="rId5"/>
    <p:sldId id="537" r:id="rId6"/>
    <p:sldId id="532" r:id="rId7"/>
    <p:sldId id="467" r:id="rId8"/>
    <p:sldId id="494" r:id="rId9"/>
    <p:sldId id="533" r:id="rId10"/>
    <p:sldId id="534" r:id="rId11"/>
    <p:sldId id="464" r:id="rId12"/>
    <p:sldId id="496" r:id="rId13"/>
    <p:sldId id="535" r:id="rId14"/>
    <p:sldId id="536" r:id="rId15"/>
    <p:sldId id="497" r:id="rId16"/>
    <p:sldId id="513" r:id="rId17"/>
    <p:sldId id="538" r:id="rId18"/>
    <p:sldId id="544" r:id="rId19"/>
    <p:sldId id="539" r:id="rId20"/>
    <p:sldId id="540" r:id="rId21"/>
    <p:sldId id="541" r:id="rId22"/>
    <p:sldId id="542" r:id="rId23"/>
    <p:sldId id="543" r:id="rId24"/>
    <p:sldId id="545" r:id="rId25"/>
    <p:sldId id="507" r:id="rId26"/>
    <p:sldId id="546" r:id="rId27"/>
    <p:sldId id="529" r:id="rId28"/>
    <p:sldId id="548" r:id="rId29"/>
    <p:sldId id="549" r:id="rId30"/>
    <p:sldId id="508" r:id="rId31"/>
    <p:sldId id="474" r:id="rId32"/>
    <p:sldId id="547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5">
          <p15:clr>
            <a:srgbClr val="A4A3A4"/>
          </p15:clr>
        </p15:guide>
        <p15:guide id="2" pos="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35" autoAdjust="0"/>
  </p:normalViewPr>
  <p:slideViewPr>
    <p:cSldViewPr showGuides="1">
      <p:cViewPr varScale="1">
        <p:scale>
          <a:sx n="101" d="100"/>
          <a:sy n="101" d="100"/>
        </p:scale>
        <p:origin x="-264" y="-84"/>
      </p:cViewPr>
      <p:guideLst>
        <p:guide orient="horz" pos="305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8" d="100"/>
          <a:sy n="58" d="100"/>
        </p:scale>
        <p:origin x="2790" y="3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59FBA07-334B-482D-9604-D2418138B847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F13E4A-843A-437E-A563-303BD0496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3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87B4BAC-E113-4D37-B18E-17C31240B807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89A828F-DF1F-492D-8CD8-9F5B4F3FF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3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91131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2369016.htm" TargetMode="External"/><Relationship Id="rId5" Type="http://schemas.openxmlformats.org/officeDocument/2006/relationships/hyperlink" Target="http://baike.baidu.com/view/2072483.htm" TargetMode="External"/><Relationship Id="rId4" Type="http://schemas.openxmlformats.org/officeDocument/2006/relationships/hyperlink" Target="http://baike.baidu.com/view/907.htm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91131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2369016.htm" TargetMode="External"/><Relationship Id="rId5" Type="http://schemas.openxmlformats.org/officeDocument/2006/relationships/hyperlink" Target="http://baike.baidu.com/view/2072483.htm" TargetMode="External"/><Relationship Id="rId4" Type="http://schemas.openxmlformats.org/officeDocument/2006/relationships/hyperlink" Target="http://baike.baidu.com/view/907.htm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553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553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5539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553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3070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55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278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459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459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286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2865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2865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098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384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库先把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的输入文件划分为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为用户定义），每一份通常有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，如图左方所示分成了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split0~4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；然后使用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将用户进程拷贝到集群内其它机器上。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的副本中有一个称为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，其余称为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是负责调度的，为空闲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分配作业（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的数量也是可以由用户指定的。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，开始读取对应分片的输入数据，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作业数量是由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决定的，和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一一对应；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作业从输入数据中抽取出键值对，每一个键值对都作为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参数传递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函数产生的中间键值对被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缓存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缓存的中间键值对会被定期写入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本地磁盘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，而且被分为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的大小是由用户定义的，将来每个区会对应一个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作业；这些中间键值对的位置会被通报给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负责将信息转发给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通知分配了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它负责的分区在什么位置（肯定不止一个地方，每个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作业产生的中间键值对都可能映射到所有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个不同分区），当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把所有它负责的中间键值对都读过来后，先对它们进行排序，使得相同键的键值对聚集在一起。因为不同的键可能会映射到同一个分区也就是同一个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作业（谁让分区少呢），所以排序是必须的。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遍历排序后的中间键值对，对于每个唯一的键，都将键与关联的值传递给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函数产生的输出会添加到这个分区的输出文件中。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作业都完成了，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唤醒正版的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函数调用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的代码。</a:t>
            </a:r>
          </a:p>
          <a:p>
            <a:endParaRPr lang="en-US" altLang="zh-CN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6840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45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库先把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的输入文件划分为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为用户定义），每一份通常有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，如图左方所示分成了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split0~4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；然后使用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将用户进程拷贝到集群内其它机器上。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的副本中有一个称为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，其余称为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是负责调度的，为空闲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分配作业（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的数量也是可以由用户指定的。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，开始读取对应分片的输入数据，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作业数量是由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决定的，和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一一对应；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作业从输入数据中抽取出键值对，每一个键值对都作为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参数传递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函数产生的中间键值对被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缓存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缓存的中间键值对会被定期写入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本地磁盘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，而且被分为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的大小是由用户定义的，将来每个区会对应一个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作业；这些中间键值对的位置会被通报给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负责将信息转发给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通知分配了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它负责的分区在什么位置（肯定不止一个地方，每个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作业产生的中间键值对都可能映射到所有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个不同分区），当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把所有它负责的中间键值对都读过来后，先对它们进行排序，使得相同键的键值对聚集在一起。因为不同的键可能会映射到同一个分区也就是同一个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作业（谁让分区少呢），所以排序是必须的。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6.reduce 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遍历排序后的中间键值对，对于每个唯一的键，都将键与关联的值传递给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函数产生的输出会添加到这个分区的输出文件中。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作业都完成了，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唤醒正版的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函数调用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program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的代码。</a:t>
            </a:r>
          </a:p>
          <a:p>
            <a:endParaRPr lang="en-US" altLang="zh-CN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684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131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349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349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349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5DC8D-447E-4DC1-A615-0250AE785F69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865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5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4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046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2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3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1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30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29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07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111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4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02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3498850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9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buFont typeface="Arial" charset="0"/>
                <a:buNone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4461"/>
              <a:ext cx="9108074" cy="839433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buFont typeface="Arial" charset="0"/>
                <a:buNone/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BF02C1-CA2C-4093-8AF2-690552FD3A4C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44C95E-4FAD-4813-8E74-989384309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9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9FD12-EAB5-4412-9937-B9622688AC43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6406D-559E-4610-93D4-6FCEAC16F8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14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2254250"/>
            <a:ext cx="182562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2254250"/>
            <a:ext cx="18415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99D9DB-2AD8-4C19-AC8D-046907B47E76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67C98-2FDF-4E4B-BB46-370F28AD4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0194B9-F9A0-4657-9080-5A0B63AAD1E5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A755A-E374-4797-A92E-5937D234A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8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5BF09-CEFD-495D-9EB3-01F71157C00B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FAB89-A23C-49B6-AC6C-81F8351E1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96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4DC6FF-C14B-4C7C-9E7E-34CCF55E9ACD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2F2BE-1DAB-452E-A66D-F8A855289C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9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F609F-93AF-406F-ABAF-3D5543CD9B94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6FCA-C858-4719-9346-59A936ECB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0215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AE8A2D-B523-4DA6-911C-0DF23596AF19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3B7FF-DB59-488A-9EF1-FF97B9D56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7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3741738"/>
            <a:ext cx="182563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3741738"/>
            <a:ext cx="182563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6B79903-4517-4A03-B811-4D56B0FFE03F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D7CC-521D-4569-98C9-9BC5E5885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0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17AC5A-C956-43D7-8B5F-B60D4920505E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3F54-8FB2-4855-AC84-16BAFB1CB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79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FDF6B6-0687-4364-BD10-06AF12941AF6}" type="datetimeFigureOut">
              <a:rPr lang="zh-CN" altLang="en-US"/>
              <a:pPr>
                <a:defRPr/>
              </a:pPr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14626-46F1-4C44-A18D-C00B486A25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7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876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46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logo及应用\VI应用\PPT\ppt设计\新LOGOppt-高\b 拷贝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0" r:id="rId1"/>
    <p:sldLayoutId id="2147485951" r:id="rId2"/>
    <p:sldLayoutId id="2147485952" r:id="rId3"/>
    <p:sldLayoutId id="2147485953" r:id="rId4"/>
    <p:sldLayoutId id="2147485954" r:id="rId5"/>
    <p:sldLayoutId id="2147485955" r:id="rId6"/>
    <p:sldLayoutId id="2147485956" r:id="rId7"/>
    <p:sldLayoutId id="2147485957" r:id="rId8"/>
    <p:sldLayoutId id="2147485958" r:id="rId9"/>
    <p:sldLayoutId id="2147485959" r:id="rId10"/>
    <p:sldLayoutId id="214748596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logo及应用\VI应用\PPT\ppt设计\新LOGOppt-高\c 拷贝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buFont typeface="Arial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" name="任意多边形 11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1112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4805363"/>
            <a:ext cx="1919288" cy="274637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charset="0"/>
              <a:buNone/>
              <a:defRPr kumimoji="0" sz="1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271BDEF3-2C8C-4DAF-807E-FF18DAEFEFC2}" type="datetimeFigureOut">
              <a:rPr lang="en-US"/>
              <a:pPr>
                <a:defRPr/>
              </a:pPr>
              <a:t>1/8/2017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4805363"/>
            <a:ext cx="2351087" cy="27463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charset="0"/>
              <a:buNone/>
              <a:defRPr kumimoji="0" sz="1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4805363"/>
            <a:ext cx="366712" cy="2746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589B00A1-8014-4BDD-BE24-F78DD1BA1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2" r:id="rId1"/>
    <p:sldLayoutId id="2147485973" r:id="rId2"/>
    <p:sldLayoutId id="2147485974" r:id="rId3"/>
    <p:sldLayoutId id="2147485975" r:id="rId4"/>
    <p:sldLayoutId id="2147485976" r:id="rId5"/>
    <p:sldLayoutId id="2147485977" r:id="rId6"/>
    <p:sldLayoutId id="2147485978" r:id="rId7"/>
    <p:sldLayoutId id="2147485979" r:id="rId8"/>
    <p:sldLayoutId id="2147485980" r:id="rId9"/>
    <p:sldLayoutId id="2147485981" r:id="rId10"/>
    <p:sldLayoutId id="21474859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785" y="1779695"/>
            <a:ext cx="6264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Spark &amp; </a:t>
            </a:r>
            <a:r>
              <a:rPr lang="en-US" altLang="zh-CN" sz="4800" dirty="0" err="1" smtClean="0"/>
              <a:t>MapReduce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简介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926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3705" y="843630"/>
            <a:ext cx="8352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Apache Spark™</a:t>
            </a:r>
            <a:r>
              <a:rPr lang="en-US" altLang="zh-CN" dirty="0"/>
              <a:t> is a fast and general engine for large-scale data processing.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143" y="1433598"/>
            <a:ext cx="4355985" cy="1057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8547" rIns="91440" bIns="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17EAC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Speed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Run programs up to 100x faster than Hadoop MapReduce in memory, or 10x faster on disk.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kumimoji="0" lang="zh-CN" altLang="zh-CN" sz="80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</p:txBody>
      </p:sp>
      <p:pic>
        <p:nvPicPr>
          <p:cNvPr id="3074" name="Picture 2" descr="http://spark.apache.org/images/logistic-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65" y="1433598"/>
            <a:ext cx="2183647" cy="112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99696" y="2999611"/>
            <a:ext cx="4356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317EAC"/>
                </a:solidFill>
                <a:ea typeface="Helvetica Neue"/>
                <a:cs typeface="宋体" pitchFamily="2" charset="-122"/>
              </a:rPr>
              <a:t>Ease of Use</a:t>
            </a:r>
          </a:p>
          <a:p>
            <a:r>
              <a:rPr lang="en-US" altLang="zh-CN" sz="16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Write applications quickly in Java, </a:t>
            </a:r>
            <a:r>
              <a:rPr lang="en-US" altLang="zh-CN" sz="1600" dirty="0" err="1">
                <a:solidFill>
                  <a:srgbClr val="555555"/>
                </a:solidFill>
                <a:ea typeface="Helvetica Neue"/>
                <a:cs typeface="宋体" pitchFamily="2" charset="-122"/>
              </a:rPr>
              <a:t>Scala</a:t>
            </a:r>
            <a:r>
              <a:rPr lang="en-US" altLang="zh-CN" sz="16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, Python, R</a:t>
            </a:r>
            <a:r>
              <a:rPr lang="en-US" altLang="zh-CN" sz="16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.</a:t>
            </a:r>
            <a:endParaRPr lang="en-US" altLang="zh-CN" sz="1600" dirty="0">
              <a:solidFill>
                <a:srgbClr val="555555"/>
              </a:solidFill>
              <a:ea typeface="Helvetica Neue"/>
              <a:cs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33" y="3105993"/>
            <a:ext cx="3400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9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3608" y="5805264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代码贡献者每个月的增长曲线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1515" y="1275660"/>
            <a:ext cx="4658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317EAC"/>
                </a:solidFill>
                <a:ea typeface="Helvetica Neue"/>
                <a:cs typeface="宋体" pitchFamily="2" charset="-122"/>
              </a:rPr>
              <a:t>Generality</a:t>
            </a:r>
          </a:p>
          <a:p>
            <a:r>
              <a:rPr lang="en-US" altLang="zh-CN" sz="16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Combine SQL, streaming, and complex analytics</a:t>
            </a:r>
            <a:r>
              <a:rPr lang="en-US" altLang="zh-CN" sz="16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.</a:t>
            </a:r>
            <a:endParaRPr lang="en-US" altLang="zh-CN" sz="1600" dirty="0">
              <a:solidFill>
                <a:srgbClr val="555555"/>
              </a:solidFill>
              <a:ea typeface="Helvetica Neue"/>
              <a:cs typeface="宋体" pitchFamily="2" charset="-122"/>
            </a:endParaRPr>
          </a:p>
        </p:txBody>
      </p:sp>
      <p:pic>
        <p:nvPicPr>
          <p:cNvPr id="3077" name="Picture 5" descr="http://spark.apache.org/images/spark-st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60" y="945555"/>
            <a:ext cx="3194633" cy="136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314" y="2700125"/>
            <a:ext cx="4658456" cy="130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8547" rIns="91440" bIns="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17EAC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Runs Everywhere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Spark runs on Hadoop, Mesos, standalone, or in the cloud. It can access diverse data sources including HDFS, Cassandra, HBase, and S3.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</p:txBody>
      </p:sp>
      <p:pic>
        <p:nvPicPr>
          <p:cNvPr id="5" name="Picture 2" descr="http://spark.apache.org/images/spark-runs-everywhe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52" y="2401508"/>
            <a:ext cx="2463066" cy="1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的几种部署方式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3608" y="5805264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代码贡献者每个月的增长曲线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715" y="987640"/>
            <a:ext cx="813656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17EAC"/>
                </a:solidFill>
                <a:ea typeface="Helvetica Neue"/>
                <a:cs typeface="宋体" pitchFamily="2" charset="-122"/>
              </a:rPr>
              <a:t>Local</a:t>
            </a:r>
          </a:p>
          <a:p>
            <a:r>
              <a:rPr lang="zh-CN" altLang="en-US" sz="14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本地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模式，适用于开发调试。</a:t>
            </a:r>
            <a:endParaRPr lang="en-US" altLang="zh-CN" sz="1400" dirty="0" smtClean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endParaRPr lang="en-US" altLang="zh-CN" sz="1400" dirty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r>
              <a:rPr lang="en-US" altLang="zh-CN" sz="2000" dirty="0" smtClean="0">
                <a:solidFill>
                  <a:srgbClr val="317EAC"/>
                </a:solidFill>
                <a:ea typeface="Helvetica Neue"/>
                <a:cs typeface="宋体" pitchFamily="2" charset="-122"/>
              </a:rPr>
              <a:t>Standalone</a:t>
            </a:r>
          </a:p>
          <a:p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自带的完整的集群模式，无需</a:t>
            </a:r>
            <a:r>
              <a:rPr lang="zh-CN" altLang="en-US" sz="14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依赖任何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其他集群资源管理</a:t>
            </a:r>
            <a:r>
              <a:rPr lang="zh-CN" altLang="en-US" sz="14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工具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，适用于小规模计算集群。</a:t>
            </a:r>
            <a:endParaRPr lang="en-US" altLang="zh-CN" sz="1400" dirty="0" smtClean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endParaRPr lang="en-US" altLang="zh-CN" sz="1400" dirty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r>
              <a:rPr lang="en-US" altLang="zh-CN" sz="2000" dirty="0" err="1" smtClean="0">
                <a:solidFill>
                  <a:srgbClr val="317EAC"/>
                </a:solidFill>
                <a:ea typeface="Helvetica Neue"/>
                <a:cs typeface="宋体" pitchFamily="2" charset="-122"/>
              </a:rPr>
              <a:t>Mesos</a:t>
            </a:r>
            <a:r>
              <a:rPr lang="en-US" altLang="zh-CN" sz="2000" dirty="0" smtClean="0">
                <a:solidFill>
                  <a:srgbClr val="317EAC"/>
                </a:solidFill>
                <a:ea typeface="Helvetica Neue"/>
                <a:cs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317EAC"/>
                </a:solidFill>
                <a:ea typeface="Helvetica Neue"/>
                <a:cs typeface="宋体" pitchFamily="2" charset="-122"/>
              </a:rPr>
              <a:t>官方推荐</a:t>
            </a:r>
            <a:endParaRPr lang="en-US" altLang="zh-CN" sz="2000" dirty="0" smtClean="0">
              <a:solidFill>
                <a:srgbClr val="317EAC"/>
              </a:solidFill>
              <a:ea typeface="Helvetica Neue"/>
              <a:cs typeface="宋体" pitchFamily="2" charset="-122"/>
            </a:endParaRPr>
          </a:p>
          <a:p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轻量级、通用的集群资源管理工具，可适配不同的资源调度器</a:t>
            </a:r>
            <a:r>
              <a:rPr lang="en-US" altLang="zh-CN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(Framework)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，比如</a:t>
            </a:r>
            <a:r>
              <a:rPr lang="en-US" altLang="zh-CN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Spark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或自己开发，不拘泥于</a:t>
            </a:r>
            <a:r>
              <a:rPr lang="en-US" altLang="zh-CN" sz="1400" dirty="0" err="1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Hadoop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。</a:t>
            </a:r>
            <a:endParaRPr lang="en-US" altLang="zh-CN" sz="1400" dirty="0" smtClean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优点是跟</a:t>
            </a:r>
            <a:r>
              <a:rPr lang="en-US" altLang="zh-CN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Spark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结合得更好，缺点是门槛高、功能不完善、</a:t>
            </a:r>
            <a:r>
              <a:rPr lang="zh-CN" altLang="en-US" sz="1400" dirty="0">
                <a:solidFill>
                  <a:srgbClr val="555555"/>
                </a:solidFill>
                <a:ea typeface="Helvetica Neue"/>
                <a:cs typeface="宋体" pitchFamily="2" charset="-122"/>
              </a:rPr>
              <a:t>国内案例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较少。</a:t>
            </a:r>
            <a:endParaRPr lang="en-US" altLang="zh-CN" sz="1400" dirty="0" smtClean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endParaRPr lang="en-US" altLang="zh-CN" sz="1400" dirty="0">
              <a:solidFill>
                <a:srgbClr val="555555"/>
              </a:solidFill>
              <a:ea typeface="Helvetica Neue"/>
              <a:cs typeface="宋体" pitchFamily="2" charset="-122"/>
            </a:endParaRPr>
          </a:p>
          <a:p>
            <a:r>
              <a:rPr lang="en-US" altLang="zh-CN" sz="2000" dirty="0">
                <a:solidFill>
                  <a:srgbClr val="317EAC"/>
                </a:solidFill>
                <a:ea typeface="Helvetica Neue"/>
                <a:cs typeface="宋体" pitchFamily="2" charset="-122"/>
              </a:rPr>
              <a:t>YARN</a:t>
            </a:r>
          </a:p>
          <a:p>
            <a:r>
              <a:rPr lang="en-US" altLang="zh-CN" sz="1400" dirty="0" err="1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Hadoop</a:t>
            </a:r>
            <a:r>
              <a:rPr lang="zh-CN" altLang="en-US" sz="1400" dirty="0" smtClean="0">
                <a:solidFill>
                  <a:srgbClr val="555555"/>
                </a:solidFill>
                <a:ea typeface="Helvetica Neue"/>
                <a:cs typeface="宋体" pitchFamily="2" charset="-122"/>
              </a:rPr>
              <a:t>生态系统下很有前景的一种模式，比较流行，</a:t>
            </a:r>
            <a:endParaRPr lang="en-US" altLang="zh-CN" sz="1400" dirty="0" smtClean="0">
              <a:solidFill>
                <a:srgbClr val="555555"/>
              </a:solidFill>
              <a:ea typeface="Helvetica Neue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MapReduce</a:t>
            </a:r>
            <a:endParaRPr lang="zh-CN" altLang="en-US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0411"/>
              </p:ext>
            </p:extLst>
          </p:nvPr>
        </p:nvGraphicFramePr>
        <p:xfrm>
          <a:off x="530705" y="843630"/>
          <a:ext cx="8136566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8283"/>
                <a:gridCol w="4068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MapReduce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既可以单独运行，也可以运行在</a:t>
                      </a:r>
                      <a:r>
                        <a:rPr lang="en-US" altLang="zh-CN" sz="1400" dirty="0" err="1" smtClean="0"/>
                        <a:t>Hadoop</a:t>
                      </a:r>
                      <a:r>
                        <a:rPr lang="en-US" altLang="zh-CN" sz="1400" dirty="0" smtClean="0"/>
                        <a:t> YARN</a:t>
                      </a:r>
                      <a:r>
                        <a:rPr lang="zh-CN" altLang="en-US" sz="1400" dirty="0" smtClean="0"/>
                        <a:t>上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只能运行在</a:t>
                      </a:r>
                      <a:r>
                        <a:rPr lang="en-US" altLang="zh-CN" sz="1400" dirty="0" err="1" smtClean="0"/>
                        <a:t>Hadoop</a:t>
                      </a:r>
                      <a:r>
                        <a:rPr lang="zh-CN" altLang="en-US" sz="1400" dirty="0" smtClean="0"/>
                        <a:t>上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擅长需要重复读取数据的迭代计算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擅长单次读取数据的计算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迭代计算过程都运行在内存中，需要大量内存，内存不足会引起性能下降（中间不落地，不需要反复初始化，反复读磁盘）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内存需求不大，资源释放快（每次任务结束都落地一次，每次读磁盘，每次初始化都很耗时间）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多线程方式，内存可共享</a:t>
                      </a:r>
                      <a:endParaRPr kumimoji="0"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多进程方式，内存不可共享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拥有丰富的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，完成复杂任务更简单的多。</a:t>
                      </a:r>
                      <a:endParaRPr kumimoji="0"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仅提供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操作，且任务间没有逻辑联系，更多的计算逻辑及任务间的联系需要自己写代码。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kumimoji="0"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等语言</a:t>
                      </a:r>
                      <a:endParaRPr kumimoji="0"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只支持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可以命令行写代码交互</a:t>
                      </a:r>
                      <a:endParaRPr kumimoji="0"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只能提交编译好的程序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整体流程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" y="808758"/>
            <a:ext cx="3962710" cy="398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932025" y="764703"/>
            <a:ext cx="3384376" cy="402923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整体流程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 Program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包含用户的应用程序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的解析和生成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Cluster Manager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（集群资源管理器）申请运行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需要的资源。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管理器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分配满足要求的节点，并在节点按照要求创建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Executor</a:t>
            </a:r>
          </a:p>
          <a:p>
            <a:pPr>
              <a:lnSpc>
                <a:spcPts val="21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创建的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注册。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Driver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将spark应用程序的代码和文件传送给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分配的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executor运行task，运行完之后将结果返回给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river或者写入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或其他介质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核心模块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71751" y="771625"/>
            <a:ext cx="6768469" cy="2619891"/>
            <a:chOff x="899592" y="1340768"/>
            <a:chExt cx="7200800" cy="33843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340768"/>
              <a:ext cx="7191375" cy="338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076056" y="4437112"/>
              <a:ext cx="3024336" cy="288032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043755" y="3560680"/>
            <a:ext cx="6696465" cy="1361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/>
          <a:lstStyle/>
          <a:p>
            <a:pPr>
              <a:spcBef>
                <a:spcPct val="20000"/>
              </a:spcBef>
              <a:buSzPct val="85000"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的核心组件包括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Scheduler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Storage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四部分：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最核心最精髓的部分，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将所有数据都抽象成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Scheduler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的调度机制，分为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DAGScheduler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TaskScheduler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Storage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模块主要管理缓存后的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中间结果数据和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分为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方式，两种方式的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shuffle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中间数据都写本地盘</a:t>
            </a:r>
            <a:endParaRPr lang="en-US" altLang="zh-CN" sz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4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任务分解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7715" y="794340"/>
            <a:ext cx="8064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</a:rPr>
              <a:t>应用</a:t>
            </a:r>
            <a:r>
              <a:rPr lang="en-US" altLang="zh-CN" sz="1400" dirty="0" smtClean="0">
                <a:latin typeface="+mj-ea"/>
              </a:rPr>
              <a:t>(Application)</a:t>
            </a:r>
            <a:r>
              <a:rPr lang="zh-CN" altLang="en-US" sz="1400" dirty="0" smtClean="0">
                <a:latin typeface="+mj-ea"/>
              </a:rPr>
              <a:t>：对应一个用户编写的应用程序</a:t>
            </a:r>
            <a:endParaRPr lang="en-US" altLang="zh-CN" sz="1400" dirty="0" smtClean="0">
              <a:latin typeface="+mj-ea"/>
            </a:endParaRPr>
          </a:p>
          <a:p>
            <a:pPr marL="285750" lvl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</a:rPr>
              <a:t>作业</a:t>
            </a:r>
            <a:r>
              <a:rPr lang="en-US" altLang="zh-CN" sz="1400" dirty="0" smtClean="0">
                <a:latin typeface="+mj-ea"/>
              </a:rPr>
              <a:t>(Job)</a:t>
            </a:r>
            <a:r>
              <a:rPr lang="zh-CN" altLang="en-US" sz="1400" dirty="0" smtClean="0">
                <a:latin typeface="+mj-ea"/>
              </a:rPr>
              <a:t>：</a:t>
            </a:r>
            <a:r>
              <a:rPr lang="zh-CN" altLang="en-US" sz="1400" dirty="0" smtClean="0"/>
              <a:t>多</a:t>
            </a:r>
            <a:r>
              <a:rPr lang="zh-CN" altLang="en-US" sz="1400" dirty="0"/>
              <a:t>个</a:t>
            </a:r>
            <a:r>
              <a:rPr lang="en-US" altLang="zh-CN" sz="1400" dirty="0"/>
              <a:t>Task</a:t>
            </a:r>
            <a:r>
              <a:rPr lang="zh-CN" altLang="en-US" sz="1400" dirty="0"/>
              <a:t>组成的并行计算</a:t>
            </a:r>
            <a:r>
              <a:rPr lang="zh-CN" altLang="en-US" sz="1400" dirty="0" smtClean="0"/>
              <a:t>，一</a:t>
            </a:r>
            <a:r>
              <a:rPr lang="zh-CN" altLang="en-US" sz="1400" dirty="0"/>
              <a:t>个</a:t>
            </a:r>
            <a:r>
              <a:rPr lang="en-US" altLang="zh-CN" sz="1400" dirty="0"/>
              <a:t>JOB</a:t>
            </a:r>
            <a:r>
              <a:rPr lang="zh-CN" altLang="en-US" sz="1400" dirty="0"/>
              <a:t>包含多个</a:t>
            </a:r>
            <a:r>
              <a:rPr lang="en-US" altLang="zh-CN" sz="1400" dirty="0"/>
              <a:t>RDD</a:t>
            </a:r>
            <a:r>
              <a:rPr lang="zh-CN" altLang="en-US" sz="1400" dirty="0"/>
              <a:t>及作用</a:t>
            </a:r>
            <a:r>
              <a:rPr lang="zh-CN" altLang="en-US" sz="1400" dirty="0" smtClean="0"/>
              <a:t>于其上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各种</a:t>
            </a:r>
            <a:r>
              <a:rPr lang="en-US" altLang="zh-CN" sz="1400" dirty="0" smtClean="0"/>
              <a:t>Operation</a:t>
            </a:r>
          </a:p>
          <a:p>
            <a:pPr marL="285750" lvl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</a:rPr>
              <a:t>阶段</a:t>
            </a:r>
            <a:r>
              <a:rPr lang="en-US" altLang="zh-CN" sz="1400" dirty="0" smtClean="0">
                <a:latin typeface="+mj-ea"/>
              </a:rPr>
              <a:t>(Stage)</a:t>
            </a:r>
            <a:r>
              <a:rPr lang="zh-CN" altLang="en-US" sz="1400" dirty="0" smtClean="0">
                <a:latin typeface="+mj-ea"/>
              </a:rPr>
              <a:t>：</a:t>
            </a:r>
            <a:r>
              <a:rPr lang="zh-CN" altLang="en-US" sz="1400" dirty="0" smtClean="0"/>
              <a:t>一</a:t>
            </a:r>
            <a:r>
              <a:rPr lang="zh-CN" altLang="en-US" sz="1400" dirty="0"/>
              <a:t>个作业分为多个阶段</a:t>
            </a:r>
            <a:endParaRPr lang="en-US" altLang="zh-CN" sz="1400" dirty="0">
              <a:latin typeface="+mj-ea"/>
            </a:endParaRPr>
          </a:p>
          <a:p>
            <a:pPr marL="285750" lvl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</a:rPr>
              <a:t>任务</a:t>
            </a:r>
            <a:r>
              <a:rPr lang="en-US" altLang="zh-CN" sz="1400" dirty="0" smtClean="0">
                <a:latin typeface="+mj-ea"/>
              </a:rPr>
              <a:t>(Task)</a:t>
            </a:r>
            <a:r>
              <a:rPr lang="zh-CN" altLang="en-US" sz="1400" dirty="0" smtClean="0">
                <a:latin typeface="+mj-ea"/>
              </a:rPr>
              <a:t>：</a:t>
            </a:r>
            <a:r>
              <a:rPr lang="zh-CN" altLang="en-US" sz="1400" dirty="0" smtClean="0"/>
              <a:t>被</a:t>
            </a:r>
            <a:r>
              <a:rPr lang="zh-CN" altLang="en-US" sz="1400" dirty="0"/>
              <a:t>送到某个</a:t>
            </a:r>
            <a:r>
              <a:rPr lang="en-US" altLang="zh-CN" sz="1400" dirty="0"/>
              <a:t>Executor</a:t>
            </a:r>
            <a:r>
              <a:rPr lang="zh-CN" altLang="en-US" sz="1400" dirty="0"/>
              <a:t>上的工作任务</a:t>
            </a:r>
          </a:p>
        </p:txBody>
      </p:sp>
      <p:pic>
        <p:nvPicPr>
          <p:cNvPr id="7170" name="Picture 2" descr="clip_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15" y="1945448"/>
            <a:ext cx="5425694" cy="26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- RDD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757153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411944"/>
            <a:ext cx="8280749" cy="252790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noAutofit/>
          </a:bodyPr>
          <a:lstStyle/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Spark的基石，也是Spark的灵魂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是弹性分布式数据集，是只读的分区记录集合。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个主要的属性：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一组分片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(Partition)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：数据集的最基本组成单位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一个计算每个分片的函数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：对于给定的数据集，需要做哪些计算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依赖（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Dependencies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的依赖关系，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描述了RDD之间的lineage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Wingdings" pitchFamily="2" charset="2"/>
              <a:buChar char="Ø"/>
            </a:pPr>
            <a:r>
              <a:rPr lang="zh-CN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preferredLocations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（可选）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对于data partition的位置偏好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94000"/>
              <a:buFont typeface="Wingdings" pitchFamily="2" charset="2"/>
              <a:buChar char="Ø"/>
            </a:pPr>
            <a:r>
              <a:rPr lang="zh-CN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partitioner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（可选）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 -- 对于计算出来的数据结果如何分发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94000"/>
              <a:buFont typeface="Wingdings" pitchFamily="2" charset="2"/>
              <a:buChar char="p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94000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简单理解，就是一个数组，只是数据分布在不同的机器上。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94000"/>
              <a:buFont typeface="Wingdings" pitchFamily="2" charset="2"/>
              <a:buChar char="p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– RDD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67715" y="843630"/>
            <a:ext cx="6264435" cy="504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en-US" sz="20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Candara" pitchFamily="34" charset="0"/>
              </a:rPr>
              <a:t>va</a:t>
            </a:r>
            <a:r>
              <a:rPr lang="en-US" altLang="zh-CN" sz="2000" dirty="0" err="1" smtClean="0">
                <a:solidFill>
                  <a:schemeClr val="tx1"/>
                </a:solidFill>
                <a:latin typeface="Candara" pitchFamily="34" charset="0"/>
              </a:rPr>
              <a:t>l</a:t>
            </a:r>
            <a:r>
              <a:rPr lang="en-US" altLang="en-US" sz="2000" dirty="0" smtClean="0">
                <a:solidFill>
                  <a:schemeClr val="tx1"/>
                </a:solidFill>
                <a:latin typeface="Candara" pitchFamily="34" charset="0"/>
              </a:rPr>
              <a:t> lines = </a:t>
            </a:r>
            <a:r>
              <a:rPr lang="en-US" altLang="en-US" sz="2000" dirty="0" err="1">
                <a:solidFill>
                  <a:schemeClr val="tx1"/>
                </a:solidFill>
                <a:latin typeface="Candara" pitchFamily="34" charset="0"/>
              </a:rPr>
              <a:t>ctx.textFile</a:t>
            </a:r>
            <a:r>
              <a:rPr lang="en-US" altLang="en-US" sz="2000" dirty="0">
                <a:solidFill>
                  <a:schemeClr val="tx1"/>
                </a:solidFill>
                <a:latin typeface="Candara" pitchFamily="34" charset="0"/>
              </a:rPr>
              <a:t>(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</a:rPr>
              <a:t>"</a:t>
            </a:r>
            <a:r>
              <a:rPr lang="en-US" altLang="en-US" sz="2000" dirty="0" err="1">
                <a:solidFill>
                  <a:srgbClr val="0070C0"/>
                </a:solidFill>
                <a:latin typeface="Candara" pitchFamily="34" charset="0"/>
              </a:rPr>
              <a:t>hdfs</a:t>
            </a:r>
            <a:r>
              <a:rPr lang="en-US" altLang="en-US" sz="2000" dirty="0" smtClean="0">
                <a:solidFill>
                  <a:srgbClr val="0070C0"/>
                </a:solidFill>
                <a:latin typeface="Candara" pitchFamily="34" charset="0"/>
              </a:rPr>
              <a:t>://....../log.txt"</a:t>
            </a:r>
            <a:r>
              <a:rPr lang="en-US" altLang="en-US" sz="2000" dirty="0" smtClean="0">
                <a:solidFill>
                  <a:schemeClr val="tx1"/>
                </a:solidFill>
                <a:latin typeface="Candara" pitchFamily="34" charset="0"/>
              </a:rPr>
              <a:t>);</a:t>
            </a:r>
            <a:endParaRPr lang="zh-CN" altLang="en-US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714" y="1359332"/>
            <a:ext cx="6984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zh-CN" dirty="0" smtClean="0"/>
              <a:t>lines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/>
              <a:t>，该</a:t>
            </a:r>
            <a:r>
              <a:rPr lang="en-US" altLang="zh-CN" dirty="0"/>
              <a:t>RDD</a:t>
            </a:r>
            <a:r>
              <a:rPr lang="zh-CN" altLang="en-US" dirty="0"/>
              <a:t>是从外部文件创建的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可以传入分片个数参数，否则采用</a:t>
            </a:r>
            <a:r>
              <a:rPr lang="en-US" altLang="zh-CN" dirty="0" err="1"/>
              <a:t>defaultMinPartitions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7715" y="2211725"/>
            <a:ext cx="6264435" cy="504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en-US" sz="20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Candara" pitchFamily="34" charset="0"/>
              </a:rPr>
              <a:t>val</a:t>
            </a:r>
            <a:r>
              <a:rPr lang="en-US" altLang="en-US" sz="2000" dirty="0" smtClean="0">
                <a:solidFill>
                  <a:schemeClr val="tx1"/>
                </a:solidFill>
                <a:latin typeface="Candara" pitchFamily="34" charset="0"/>
              </a:rPr>
              <a:t> errors = rdd1.filter(_.</a:t>
            </a:r>
            <a:r>
              <a:rPr lang="en-US" altLang="en-US" sz="2000" dirty="0" err="1" smtClean="0">
                <a:solidFill>
                  <a:schemeClr val="tx1"/>
                </a:solidFill>
                <a:latin typeface="Candara" pitchFamily="34" charset="0"/>
              </a:rPr>
              <a:t>startsWith</a:t>
            </a:r>
            <a:r>
              <a:rPr lang="en-US" altLang="en-US" sz="2000" dirty="0" smtClean="0">
                <a:solidFill>
                  <a:schemeClr val="tx1"/>
                </a:solidFill>
                <a:latin typeface="Candara" pitchFamily="34" charset="0"/>
              </a:rPr>
              <a:t>(</a:t>
            </a:r>
            <a:r>
              <a:rPr lang="en-US" altLang="en-US" sz="2000" dirty="0" smtClean="0">
                <a:solidFill>
                  <a:srgbClr val="0070C0"/>
                </a:solidFill>
                <a:latin typeface="Candara" pitchFamily="34" charset="0"/>
              </a:rPr>
              <a:t>“ERROR"</a:t>
            </a:r>
            <a:r>
              <a:rPr lang="en-US" altLang="en-US" sz="2000" dirty="0" smtClean="0">
                <a:solidFill>
                  <a:schemeClr val="tx1"/>
                </a:solidFill>
                <a:latin typeface="Candara" pitchFamily="34" charset="0"/>
              </a:rPr>
              <a:t>));</a:t>
            </a:r>
            <a:endParaRPr lang="zh-CN" altLang="en-US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715" y="2715760"/>
            <a:ext cx="72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zh-CN" dirty="0" smtClean="0"/>
              <a:t>errors</a:t>
            </a:r>
            <a:r>
              <a:rPr lang="zh-CN" altLang="en-US" dirty="0" smtClean="0"/>
              <a:t>也是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，是从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衍生（即计算）得到的。</a:t>
            </a: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dirty="0" smtClean="0"/>
              <a:t>lines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的</a:t>
            </a:r>
            <a:r>
              <a:rPr lang="zh-CN" altLang="en-US" dirty="0"/>
              <a:t>父节点，</a:t>
            </a:r>
            <a:r>
              <a:rPr lang="zh-CN" altLang="en-US" dirty="0" smtClean="0"/>
              <a:t>即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是</a:t>
            </a:r>
            <a:r>
              <a:rPr lang="en-US" altLang="zh-CN" dirty="0"/>
              <a:t>RDD</a:t>
            </a:r>
            <a:r>
              <a:rPr lang="zh-CN" altLang="en-US" dirty="0"/>
              <a:t>的操作，即每个分片需要计算的函数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7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– RDD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2445" y="1563406"/>
            <a:ext cx="6593085" cy="31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39720" y="771625"/>
            <a:ext cx="806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RDD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拥有的操作比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丰富的多，不仅仅包括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Map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Reduce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操作，还包括右图的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sort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join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save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count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等操作，所以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Spark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比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更容易方便完成更复杂的任务。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8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800" b="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39720" y="2643755"/>
            <a:ext cx="8121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并行处理大数据集的计算框架。分为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两个阶段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：并发处理数据，并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记录结果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reduce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阶段记录的结果按照一定规则进行汇总。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“你数一号书架，我数二号书架。我们人数多，数书就更快。这就是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；最后我们到一起，把所有人的统计数加在一起，就是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20" y="1330765"/>
            <a:ext cx="8121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部署在低廉硬件集群上的分布式文件系统。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高可靠性：多个副本，并可对失败节点重新处理。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高吞吐量：并行处理。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横向扩展：增加硬件就可扩展存储能力。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20" y="649151"/>
            <a:ext cx="81212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分布式系统基础架构，充分利用集群的威力进行海量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高速运算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– 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存储级别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3730" y="771625"/>
            <a:ext cx="806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需要重复使用的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RDD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，或计算其后代代价很高时，建议缓存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RDD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持久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化无谓的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RDD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，浪费内存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磁盘，反而降低性能。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缓存到内存是最佳选择，当内存不够时，可缓存到磁盘，但性能下降。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17973"/>
              </p:ext>
            </p:extLst>
          </p:nvPr>
        </p:nvGraphicFramePr>
        <p:xfrm>
          <a:off x="971750" y="1851700"/>
          <a:ext cx="6922995" cy="28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0005"/>
                <a:gridCol w="4982990"/>
              </a:tblGrid>
              <a:tr h="222031">
                <a:tc>
                  <a:txBody>
                    <a:bodyPr/>
                    <a:lstStyle/>
                    <a:p>
                      <a:r>
                        <a:rPr kumimoji="1" lang="en-US" altLang="zh-CN" sz="1200" dirty="0" err="1" smtClean="0">
                          <a:latin typeface="华文细黑" pitchFamily="2" charset="-122"/>
                          <a:ea typeface="华文细黑" pitchFamily="2" charset="-122"/>
                        </a:rPr>
                        <a:t>StorageLevel</a:t>
                      </a:r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类型描述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052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MEMORY_ONLY</a:t>
                      </a:r>
                      <a:r>
                        <a:rPr lang="zh-CN" altLang="en-US" sz="1200" b="0" dirty="0" smtClean="0"/>
                        <a:t>（默认级别）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将</a:t>
                      </a:r>
                      <a:r>
                        <a:rPr lang="en-US" altLang="zh-CN" sz="1200" dirty="0" smtClean="0"/>
                        <a:t>RDD</a:t>
                      </a:r>
                      <a:r>
                        <a:rPr lang="zh-CN" altLang="en-US" sz="1200" dirty="0" smtClean="0"/>
                        <a:t>以</a:t>
                      </a:r>
                      <a:r>
                        <a:rPr lang="en-US" altLang="zh-CN" sz="1200" dirty="0" smtClean="0"/>
                        <a:t>JAVA</a:t>
                      </a:r>
                      <a:r>
                        <a:rPr lang="zh-CN" altLang="en-US" sz="1200" dirty="0" smtClean="0"/>
                        <a:t>对象的形式保存到</a:t>
                      </a:r>
                      <a:r>
                        <a:rPr lang="en-US" altLang="zh-CN" sz="1200" dirty="0" smtClean="0"/>
                        <a:t>JVM</a:t>
                      </a:r>
                      <a:r>
                        <a:rPr lang="zh-CN" altLang="en-US" sz="1200" dirty="0" smtClean="0"/>
                        <a:t>内存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如果分片太大，内存缓存不下，就不缓存</a:t>
                      </a:r>
                      <a:endParaRPr lang="zh-CN" altLang="en-US" sz="1200" dirty="0"/>
                    </a:p>
                  </a:txBody>
                  <a:tcPr/>
                </a:tc>
              </a:tr>
              <a:tr h="223870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MEMORY_ONLY_SER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将</a:t>
                      </a:r>
                      <a:r>
                        <a:rPr lang="en-US" altLang="zh-CN" sz="1200" dirty="0" smtClean="0"/>
                        <a:t>RDD</a:t>
                      </a:r>
                      <a:r>
                        <a:rPr lang="zh-CN" altLang="en-US" sz="1200" dirty="0" smtClean="0"/>
                        <a:t>以序列化的</a:t>
                      </a:r>
                      <a:r>
                        <a:rPr lang="en-US" altLang="zh-CN" sz="1200" dirty="0" smtClean="0"/>
                        <a:t>JAVA</a:t>
                      </a:r>
                      <a:r>
                        <a:rPr lang="zh-CN" altLang="en-US" sz="1200" dirty="0" smtClean="0"/>
                        <a:t>对象形式保存到内存</a:t>
                      </a:r>
                      <a:endParaRPr lang="zh-CN" altLang="en-US" sz="1200" dirty="0"/>
                    </a:p>
                  </a:txBody>
                  <a:tcPr/>
                </a:tc>
              </a:tr>
              <a:tr h="222031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DISK_ONLY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将</a:t>
                      </a:r>
                      <a:r>
                        <a:rPr lang="en-US" altLang="zh-CN" sz="1200" dirty="0" smtClean="0"/>
                        <a:t>RDD</a:t>
                      </a:r>
                      <a:r>
                        <a:rPr lang="zh-CN" altLang="en-US" sz="1200" dirty="0" smtClean="0"/>
                        <a:t>持久化到硬盘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593923">
                <a:tc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MEMORY_AND_DISK</a:t>
                      </a:r>
                      <a:endParaRPr lang="zh-CN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数据集以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对象的形式保存到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内存中，如果有些分片太大不能保存到内存中，则保存到磁盘上，并在下次用时重新从磁盘读取。</a:t>
                      </a:r>
                    </a:p>
                  </a:txBody>
                  <a:tcPr/>
                </a:tc>
              </a:tr>
              <a:tr h="370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MEMORY_AND_DISK_SER</a:t>
                      </a:r>
                      <a:endParaRPr lang="zh-CN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MEMORY_ONLY_SER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类似，但当分片太大不能保存到内存中，会将其保存到磁盘中</a:t>
                      </a:r>
                    </a:p>
                  </a:txBody>
                  <a:tcPr/>
                </a:tc>
              </a:tr>
              <a:tr h="222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XXX_2</a:t>
                      </a:r>
                      <a:endParaRPr lang="zh-CN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后缀添加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代表两副本</a:t>
                      </a:r>
                    </a:p>
                  </a:txBody>
                  <a:tcPr/>
                </a:tc>
              </a:tr>
              <a:tr h="222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OFF_HEAP</a:t>
                      </a:r>
                      <a:endParaRPr lang="zh-CN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实际被保存到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Tachyon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– RDD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依赖关系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5710" y="771625"/>
            <a:ext cx="83525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7" lvl="1" indent="-285750" defTabSz="330200">
              <a:spcBef>
                <a:spcPts val="600"/>
              </a:spcBef>
              <a:buFont typeface="Arial" pitchFamily="34" charset="0"/>
              <a:buChar char="•"/>
              <a:tabLst>
                <a:tab pos="8521700" algn="r"/>
              </a:tabLst>
            </a:pPr>
            <a:r>
              <a:rPr kumimoji="1" lang="zh-CN" altLang="zh-CN" sz="1600" dirty="0">
                <a:latin typeface="+mj-ea"/>
              </a:rPr>
              <a:t>RDD只能基于在稳定物理存储中的数据集和其他已有的RDD上执行确定性操作来创建。</a:t>
            </a:r>
          </a:p>
          <a:p>
            <a:pPr marL="287337" lvl="1" indent="-285750" defTabSz="330200">
              <a:spcBef>
                <a:spcPts val="600"/>
              </a:spcBef>
              <a:buFont typeface="Arial" pitchFamily="34" charset="0"/>
              <a:buChar char="•"/>
              <a:tabLst>
                <a:tab pos="8521700" algn="r"/>
              </a:tabLst>
            </a:pPr>
            <a:r>
              <a:rPr kumimoji="1" lang="zh-CN" altLang="en-US" sz="1600" dirty="0">
                <a:latin typeface="+mj-ea"/>
              </a:rPr>
              <a:t>能从其他</a:t>
            </a:r>
            <a:r>
              <a:rPr kumimoji="1" lang="en-US" altLang="zh-CN" sz="1600" dirty="0">
                <a:latin typeface="+mj-ea"/>
              </a:rPr>
              <a:t>RDD</a:t>
            </a:r>
            <a:r>
              <a:rPr kumimoji="1" lang="zh-CN" altLang="en-US" sz="1600" dirty="0">
                <a:latin typeface="+mj-ea"/>
              </a:rPr>
              <a:t>通过确定操作创建新的</a:t>
            </a:r>
            <a:r>
              <a:rPr kumimoji="1" lang="en-US" altLang="zh-CN" sz="1600" dirty="0">
                <a:latin typeface="+mj-ea"/>
              </a:rPr>
              <a:t>RDD</a:t>
            </a:r>
            <a:r>
              <a:rPr kumimoji="1" lang="zh-CN" altLang="en-US" sz="1600" dirty="0">
                <a:latin typeface="+mj-ea"/>
              </a:rPr>
              <a:t>的原因是</a:t>
            </a:r>
            <a:r>
              <a:rPr kumimoji="1" lang="zh-CN" altLang="zh-CN" sz="1600" dirty="0">
                <a:latin typeface="+mj-ea"/>
              </a:rPr>
              <a:t>RDD含有从其他RDD衍生（即计算）出本RDD的相关信息（即Lineage）</a:t>
            </a:r>
          </a:p>
          <a:p>
            <a:pPr marL="287337" lvl="1" indent="-285750" defTabSz="330200">
              <a:spcBef>
                <a:spcPts val="600"/>
              </a:spcBef>
              <a:buFont typeface="Arial" pitchFamily="34" charset="0"/>
              <a:buChar char="•"/>
              <a:tabLst>
                <a:tab pos="8521700" algn="r"/>
              </a:tabLst>
            </a:pPr>
            <a:r>
              <a:rPr kumimoji="1" lang="en-US" altLang="zh-CN" sz="1600" dirty="0">
                <a:latin typeface="+mj-ea"/>
              </a:rPr>
              <a:t>Dependency</a:t>
            </a:r>
            <a:r>
              <a:rPr kumimoji="1" lang="zh-CN" altLang="zh-CN" sz="1600" dirty="0">
                <a:latin typeface="+mj-ea"/>
              </a:rPr>
              <a:t>代表了</a:t>
            </a:r>
            <a:r>
              <a:rPr kumimoji="1" lang="en-US" altLang="zh-CN" sz="1600" dirty="0">
                <a:latin typeface="+mj-ea"/>
              </a:rPr>
              <a:t>RDD</a:t>
            </a:r>
            <a:r>
              <a:rPr kumimoji="1" lang="zh-CN" altLang="zh-CN" sz="1600" dirty="0">
                <a:latin typeface="+mj-ea"/>
              </a:rPr>
              <a:t>之间的依赖关系，即血缘（Lineage）</a:t>
            </a:r>
            <a:r>
              <a:rPr kumimoji="1" lang="zh-CN" altLang="en-US" sz="1600" dirty="0">
                <a:latin typeface="+mj-ea"/>
              </a:rPr>
              <a:t>，</a:t>
            </a:r>
            <a:r>
              <a:rPr kumimoji="1" lang="zh-CN" altLang="en-US" sz="1600" b="1" dirty="0">
                <a:latin typeface="+mj-ea"/>
              </a:rPr>
              <a:t>分为窄依赖和宽依赖。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419374" y="2033455"/>
            <a:ext cx="3504582" cy="1042330"/>
          </a:xfrm>
          <a:prstGeom prst="rect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窄依赖：</a:t>
            </a:r>
            <a:endParaRPr kumimoji="0" lang="en-US" altLang="zh-CN" sz="7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90500" lvl="1" indent="-188913" defTabSz="330200" fontAlgn="auto"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zh-CN" sz="1400" dirty="0" smtClean="0">
                <a:latin typeface="+mj-ea"/>
                <a:ea typeface="+mj-ea"/>
              </a:rPr>
              <a:t>一个父RDD最多被一个子RDD用</a:t>
            </a:r>
            <a:endParaRPr kumimoji="1" lang="en-US" altLang="zh-CN" sz="1400" dirty="0" smtClean="0">
              <a:latin typeface="+mj-ea"/>
              <a:ea typeface="+mj-ea"/>
            </a:endParaRPr>
          </a:p>
          <a:p>
            <a:pPr marL="190500" lvl="1" indent="-188913" defTabSz="330200" fontAlgn="auto"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zh-CN" sz="1400" dirty="0" smtClean="0">
                <a:latin typeface="+mj-ea"/>
                <a:ea typeface="+mj-ea"/>
              </a:rPr>
              <a:t>在一个集群节点上管道式执行。</a:t>
            </a:r>
            <a:endParaRPr kumimoji="1" lang="en-US" altLang="zh-CN" sz="1400" dirty="0" smtClean="0">
              <a:latin typeface="+mj-ea"/>
              <a:ea typeface="+mj-ea"/>
            </a:endParaRPr>
          </a:p>
          <a:p>
            <a:pPr marL="190500" lvl="1" indent="-188913" defTabSz="330200" fontAlgn="auto"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en-US" sz="1400" dirty="0" smtClean="0">
                <a:latin typeface="+mj-ea"/>
                <a:ea typeface="+mj-ea"/>
              </a:rPr>
              <a:t>比如</a:t>
            </a:r>
            <a:r>
              <a:rPr kumimoji="1" lang="en-US" altLang="zh-CN" sz="1400" dirty="0" smtClean="0">
                <a:latin typeface="+mj-ea"/>
                <a:ea typeface="+mj-ea"/>
              </a:rPr>
              <a:t>map</a:t>
            </a:r>
            <a:r>
              <a:rPr kumimoji="1" lang="zh-CN" altLang="en-US" sz="1400" dirty="0" smtClean="0">
                <a:latin typeface="+mj-ea"/>
                <a:ea typeface="+mj-ea"/>
              </a:rPr>
              <a:t>、</a:t>
            </a:r>
            <a:r>
              <a:rPr kumimoji="1" lang="en-US" altLang="zh-CN" sz="1400" dirty="0" smtClean="0">
                <a:latin typeface="+mj-ea"/>
                <a:ea typeface="+mj-ea"/>
              </a:rPr>
              <a:t>filter</a:t>
            </a:r>
            <a:r>
              <a:rPr kumimoji="1" lang="zh-CN" altLang="en-US" sz="1400" dirty="0" smtClean="0">
                <a:latin typeface="+mj-ea"/>
                <a:ea typeface="+mj-ea"/>
              </a:rPr>
              <a:t>、</a:t>
            </a:r>
            <a:r>
              <a:rPr kumimoji="1" lang="en-US" altLang="zh-CN" sz="1400" dirty="0" smtClean="0">
                <a:latin typeface="+mj-ea"/>
                <a:ea typeface="+mj-ea"/>
              </a:rPr>
              <a:t>union</a:t>
            </a:r>
            <a:r>
              <a:rPr kumimoji="1" lang="zh-CN" altLang="en-US" sz="1400" dirty="0" smtClean="0">
                <a:latin typeface="+mj-ea"/>
                <a:ea typeface="+mj-ea"/>
              </a:rPr>
              <a:t>等；</a:t>
            </a:r>
            <a:endParaRPr kumimoji="1" lang="en-US" altLang="zh-CN" sz="1400" dirty="0" smtClean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373" y="3219795"/>
            <a:ext cx="3504583" cy="1402304"/>
          </a:xfrm>
          <a:prstGeom prst="rect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宽依赖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0500" lvl="1" indent="-188913" defTabSz="330200" fontAlgn="auto">
              <a:buFontTx/>
              <a:buChar char="•"/>
              <a:tabLst>
                <a:tab pos="8521700" algn="r"/>
              </a:tabLst>
            </a:pPr>
            <a:r>
              <a:rPr kumimoji="1" lang="zh-CN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子</a:t>
            </a:r>
            <a:r>
              <a:rPr kumimoji="1" lang="en-US" altLang="zh-CN" sz="1400" dirty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的分区依赖于父</a:t>
            </a:r>
            <a:r>
              <a:rPr kumimoji="1" lang="en-US" altLang="zh-CN" sz="1400" dirty="0">
                <a:solidFill>
                  <a:schemeClr val="tx1"/>
                </a:solidFill>
                <a:latin typeface="+mj-ea"/>
                <a:ea typeface="+mj-ea"/>
              </a:rPr>
              <a:t>RDD</a:t>
            </a: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的所有分区，这是因为</a:t>
            </a:r>
            <a:r>
              <a:rPr kumimoji="1" lang="en-US" altLang="zh-CN" sz="1400" dirty="0">
                <a:solidFill>
                  <a:schemeClr val="tx1"/>
                </a:solidFill>
                <a:latin typeface="+mj-ea"/>
                <a:ea typeface="+mj-ea"/>
              </a:rPr>
              <a:t>shuffle</a:t>
            </a: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类操作</a:t>
            </a:r>
            <a:r>
              <a:rPr kumimoji="1" lang="zh-CN" altLang="zh-CN" sz="1400" dirty="0">
                <a:solidFill>
                  <a:schemeClr val="tx1"/>
                </a:solidFill>
                <a:latin typeface="+mj-ea"/>
                <a:ea typeface="+mj-ea"/>
              </a:rPr>
              <a:t>要求所有父分区可用。</a:t>
            </a:r>
            <a:endParaRPr kumimoji="1" lang="en-US" altLang="zh-CN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88913" defTabSz="330200" fontAlgn="auto">
              <a:buFontTx/>
              <a:buChar char="•"/>
              <a:tabLst>
                <a:tab pos="8521700" algn="r"/>
              </a:tabLst>
            </a:pP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比如</a:t>
            </a:r>
            <a:r>
              <a:rPr kumimoji="1" lang="zh-CN" altLang="zh-CN" sz="1400" dirty="0">
                <a:solidFill>
                  <a:schemeClr val="tx1"/>
                </a:solidFill>
                <a:latin typeface="+mj-ea"/>
                <a:ea typeface="+mj-ea"/>
              </a:rPr>
              <a:t>groupByKey、reduceByKey</a:t>
            </a: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kumimoji="1" lang="zh-CN" altLang="zh-CN" sz="1400" dirty="0">
                <a:solidFill>
                  <a:schemeClr val="tx1"/>
                </a:solidFill>
                <a:latin typeface="+mj-ea"/>
                <a:ea typeface="+mj-ea"/>
              </a:rPr>
              <a:t> sort、partitionBy</a:t>
            </a:r>
            <a:r>
              <a:rPr kumimoji="1"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等；</a:t>
            </a:r>
            <a:endParaRPr kumimoji="1" lang="en-US" altLang="zh-CN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75" y="2033455"/>
            <a:ext cx="4208517" cy="24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8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 – RDD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依赖关系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5710" y="771625"/>
            <a:ext cx="83525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相比于宽依赖，窄依赖对优化很有利 ，主要基于以下两点：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宽依赖往往对应着</a:t>
            </a:r>
            <a:r>
              <a:rPr lang="en-US" altLang="zh-CN" sz="1600" dirty="0" smtClean="0"/>
              <a:t>shuffle</a:t>
            </a:r>
            <a:r>
              <a:rPr lang="zh-CN" altLang="en-US" sz="1600" dirty="0" smtClean="0"/>
              <a:t>操作，需要在运行过程中将同一个父</a:t>
            </a:r>
            <a:r>
              <a:rPr lang="en-US" altLang="zh-CN" sz="1600" dirty="0" smtClean="0"/>
              <a:t>RDD</a:t>
            </a:r>
            <a:r>
              <a:rPr lang="zh-CN" altLang="en-US" sz="1600" dirty="0" smtClean="0"/>
              <a:t>的分区传入到不同的子</a:t>
            </a:r>
            <a:r>
              <a:rPr lang="en-US" altLang="zh-CN" sz="1600" dirty="0" smtClean="0"/>
              <a:t>RDD</a:t>
            </a:r>
            <a:r>
              <a:rPr lang="zh-CN" altLang="en-US" sz="1600" dirty="0" smtClean="0"/>
              <a:t>分区中，中间可能涉及多个节点之间的数据传输；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窄依赖的每个父</a:t>
            </a:r>
            <a:r>
              <a:rPr lang="en-US" altLang="zh-CN" sz="1600" dirty="0" smtClean="0"/>
              <a:t>RDD</a:t>
            </a:r>
            <a:r>
              <a:rPr lang="zh-CN" altLang="en-US" sz="1600" dirty="0" smtClean="0"/>
              <a:t>的分区只会传入到一个子</a:t>
            </a:r>
            <a:r>
              <a:rPr lang="en-US" altLang="zh-CN" sz="1600" dirty="0" smtClean="0"/>
              <a:t>RDD</a:t>
            </a:r>
            <a:r>
              <a:rPr lang="zh-CN" altLang="en-US" sz="1600" dirty="0" smtClean="0"/>
              <a:t>分区中，通常可以在一个节点内完成转换。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当</a:t>
            </a:r>
            <a:r>
              <a:rPr lang="en-US" altLang="zh-CN" b="1" dirty="0"/>
              <a:t>RDD</a:t>
            </a:r>
            <a:r>
              <a:rPr lang="zh-CN" altLang="en-US" b="1" dirty="0"/>
              <a:t>分区丢失时（某个节点故障），</a:t>
            </a:r>
            <a:r>
              <a:rPr lang="en-US" altLang="zh-CN" b="1" dirty="0"/>
              <a:t>spark</a:t>
            </a:r>
            <a:r>
              <a:rPr lang="zh-CN" altLang="en-US" b="1" dirty="0"/>
              <a:t>会对数据进行重算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对于窄依赖，由于父</a:t>
            </a:r>
            <a:r>
              <a:rPr lang="en-US" altLang="zh-CN" sz="1400" dirty="0"/>
              <a:t>RDD</a:t>
            </a:r>
            <a:r>
              <a:rPr lang="zh-CN" altLang="en-US" sz="1400" dirty="0"/>
              <a:t>的一个分区只对应一个子</a:t>
            </a:r>
            <a:r>
              <a:rPr lang="en-US" altLang="zh-CN" sz="1400" dirty="0"/>
              <a:t>RDD</a:t>
            </a:r>
            <a:r>
              <a:rPr lang="zh-CN" altLang="en-US" sz="1400" dirty="0"/>
              <a:t>分区，这样只需要重算和子</a:t>
            </a:r>
            <a:r>
              <a:rPr lang="en-US" altLang="zh-CN" sz="1400" dirty="0"/>
              <a:t>RDD</a:t>
            </a:r>
            <a:r>
              <a:rPr lang="zh-CN" altLang="en-US" sz="1400" dirty="0"/>
              <a:t>分区对应的父</a:t>
            </a:r>
            <a:r>
              <a:rPr lang="en-US" altLang="zh-CN" sz="1400" dirty="0"/>
              <a:t>RDD</a:t>
            </a:r>
            <a:r>
              <a:rPr lang="zh-CN" altLang="en-US" sz="1400" dirty="0"/>
              <a:t>分区即可，所以这个重算对数据的利用率是</a:t>
            </a:r>
            <a:r>
              <a:rPr lang="en-US" altLang="zh-CN" sz="1400" dirty="0"/>
              <a:t>100%</a:t>
            </a:r>
            <a:r>
              <a:rPr lang="zh-CN" altLang="en-US" sz="1400" dirty="0"/>
              <a:t>的；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对于宽依赖，重算的父</a:t>
            </a:r>
            <a:r>
              <a:rPr lang="en-US" altLang="zh-CN" sz="1400" dirty="0"/>
              <a:t>RDD</a:t>
            </a:r>
            <a:r>
              <a:rPr lang="zh-CN" altLang="en-US" sz="1400" dirty="0"/>
              <a:t>分区对应多个子</a:t>
            </a:r>
            <a:r>
              <a:rPr lang="en-US" altLang="zh-CN" sz="1400" dirty="0"/>
              <a:t>RDD</a:t>
            </a:r>
            <a:r>
              <a:rPr lang="zh-CN" altLang="en-US" sz="1400" dirty="0"/>
              <a:t>分区，这样实际上父</a:t>
            </a:r>
            <a:r>
              <a:rPr lang="en-US" altLang="zh-CN" sz="1400" dirty="0"/>
              <a:t>RDD </a:t>
            </a:r>
            <a:r>
              <a:rPr lang="zh-CN" altLang="en-US" sz="1400" dirty="0"/>
              <a:t>中只有一部分的数据是被用于恢复这个丢失的子</a:t>
            </a:r>
            <a:r>
              <a:rPr lang="en-US" altLang="zh-CN" sz="1400" dirty="0"/>
              <a:t>RDD</a:t>
            </a:r>
            <a:r>
              <a:rPr lang="zh-CN" altLang="en-US" sz="1400" dirty="0"/>
              <a:t>分区的，另一部分对应子</a:t>
            </a:r>
            <a:r>
              <a:rPr lang="en-US" altLang="zh-CN" sz="1400" dirty="0"/>
              <a:t>RDD</a:t>
            </a:r>
            <a:r>
              <a:rPr lang="zh-CN" altLang="en-US" sz="1400" dirty="0"/>
              <a:t>的其它未丢失分区，这就造成了多余的计算；更一般的，宽依赖中子</a:t>
            </a:r>
            <a:r>
              <a:rPr lang="en-US" altLang="zh-CN" sz="1400" dirty="0"/>
              <a:t>RDD</a:t>
            </a:r>
            <a:r>
              <a:rPr lang="zh-CN" altLang="en-US" sz="1400" dirty="0"/>
              <a:t>分区通常来自多个父</a:t>
            </a:r>
            <a:r>
              <a:rPr lang="en-US" altLang="zh-CN" sz="1400" dirty="0"/>
              <a:t>RDD</a:t>
            </a:r>
            <a:r>
              <a:rPr lang="zh-CN" altLang="en-US" sz="1400" dirty="0"/>
              <a:t>分区，极端情况下，所有的父</a:t>
            </a:r>
            <a:r>
              <a:rPr lang="en-US" altLang="zh-CN" sz="1400" dirty="0"/>
              <a:t>RDD</a:t>
            </a:r>
            <a:r>
              <a:rPr lang="zh-CN" altLang="en-US" sz="1400" dirty="0"/>
              <a:t>分区都要进行重新计算。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400" dirty="0" err="1" smtClean="0">
                <a:effectLst/>
              </a:rPr>
              <a:t>DAGScheduler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710" y="843630"/>
            <a:ext cx="8352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高效与</a:t>
            </a:r>
            <a:r>
              <a:rPr lang="en-US" altLang="zh-CN" dirty="0"/>
              <a:t>DAG</a:t>
            </a:r>
            <a:r>
              <a:rPr lang="zh-CN" altLang="en-US" dirty="0"/>
              <a:t>图有着莫大的关系，在</a:t>
            </a:r>
            <a:r>
              <a:rPr lang="en-US" altLang="zh-CN" dirty="0"/>
              <a:t>DAG</a:t>
            </a:r>
            <a:r>
              <a:rPr lang="zh-CN" altLang="en-US" dirty="0"/>
              <a:t>调度中需要对计算过程划分</a:t>
            </a:r>
            <a:r>
              <a:rPr lang="en-US" altLang="zh-CN" dirty="0"/>
              <a:t>stage</a:t>
            </a:r>
            <a:r>
              <a:rPr lang="zh-CN" altLang="en-US" dirty="0"/>
              <a:t>，而划分依据就是</a:t>
            </a:r>
            <a:r>
              <a:rPr lang="en-US" altLang="zh-CN" dirty="0"/>
              <a:t>RDD</a:t>
            </a:r>
            <a:r>
              <a:rPr lang="zh-CN" altLang="en-US" dirty="0"/>
              <a:t>之间</a:t>
            </a:r>
            <a:r>
              <a:rPr lang="zh-CN" altLang="en-US" dirty="0" smtClean="0"/>
              <a:t>的宽、窄依赖</a:t>
            </a:r>
            <a:r>
              <a:rPr lang="zh-CN" altLang="en-US" dirty="0"/>
              <a:t>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DAGScheduler</a:t>
            </a:r>
            <a:r>
              <a:rPr kumimoji="1" lang="zh-CN" altLang="zh-CN" dirty="0" smtClean="0">
                <a:latin typeface="+mj-ea"/>
              </a:rPr>
              <a:t>充分</a:t>
            </a:r>
            <a:r>
              <a:rPr kumimoji="1" lang="zh-CN" altLang="zh-CN" dirty="0">
                <a:latin typeface="+mj-ea"/>
              </a:rPr>
              <a:t>体现了Spark与MapReduce的不同之处，体现了</a:t>
            </a:r>
            <a:r>
              <a:rPr kumimoji="1" lang="zh-CN" altLang="zh-CN" dirty="0" smtClean="0">
                <a:latin typeface="+mj-ea"/>
              </a:rPr>
              <a:t>Spark</a:t>
            </a:r>
            <a:r>
              <a:rPr kumimoji="1" lang="en-US" altLang="zh-CN" dirty="0" smtClean="0">
                <a:latin typeface="+mj-ea"/>
              </a:rPr>
              <a:t> </a:t>
            </a:r>
            <a:r>
              <a:rPr kumimoji="1" lang="zh-CN" altLang="zh-CN" dirty="0" smtClean="0">
                <a:latin typeface="+mj-ea"/>
              </a:rPr>
              <a:t>DAG</a:t>
            </a:r>
            <a:r>
              <a:rPr kumimoji="1" lang="zh-CN" altLang="zh-CN" dirty="0">
                <a:latin typeface="+mj-ea"/>
              </a:rPr>
              <a:t>思想的精巧和设计的</a:t>
            </a:r>
            <a:r>
              <a:rPr kumimoji="1" lang="zh-CN" altLang="zh-CN" dirty="0" smtClean="0">
                <a:latin typeface="+mj-ea"/>
              </a:rPr>
              <a:t>优雅</a:t>
            </a:r>
            <a:r>
              <a:rPr kumimoji="1" lang="zh-CN" altLang="en-US" dirty="0" smtClean="0">
                <a:latin typeface="+mj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6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400" dirty="0" err="1" smtClean="0">
                <a:effectLst/>
              </a:rPr>
              <a:t>DAGScheduler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705" y="771625"/>
            <a:ext cx="360025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chemeClr val="bg1"/>
                </a:solidFill>
              </a:rPr>
              <a:t>根据RDD依赖关系的不同，Spark将</a:t>
            </a:r>
            <a:r>
              <a:rPr lang="zh-CN" altLang="zh-CN" sz="1400" dirty="0" smtClean="0">
                <a:solidFill>
                  <a:schemeClr val="bg1"/>
                </a:solidFill>
              </a:rPr>
              <a:t>每一</a:t>
            </a:r>
            <a:r>
              <a:rPr lang="zh-CN" altLang="zh-CN" sz="1400" dirty="0">
                <a:solidFill>
                  <a:schemeClr val="bg1"/>
                </a:solidFill>
              </a:rPr>
              <a:t>个job分为不同的</a:t>
            </a:r>
            <a:r>
              <a:rPr lang="zh-CN" altLang="zh-CN" sz="1400" b="1" dirty="0">
                <a:solidFill>
                  <a:schemeClr val="bg1"/>
                </a:solidFill>
              </a:rPr>
              <a:t>stage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stage</a:t>
            </a:r>
            <a:r>
              <a:rPr lang="zh-CN" altLang="en-US" sz="1400" dirty="0" smtClean="0">
                <a:solidFill>
                  <a:schemeClr val="bg1"/>
                </a:solidFill>
              </a:rPr>
              <a:t>之间的依赖关系形成了</a:t>
            </a:r>
            <a:r>
              <a:rPr lang="en-US" altLang="zh-CN" sz="1400" dirty="0" smtClean="0">
                <a:solidFill>
                  <a:schemeClr val="bg1"/>
                </a:solidFill>
              </a:rPr>
              <a:t>DAG</a:t>
            </a:r>
            <a:r>
              <a:rPr lang="zh-CN" altLang="en-US" sz="1400" dirty="0" smtClean="0">
                <a:solidFill>
                  <a:schemeClr val="bg1"/>
                </a:solidFill>
              </a:rPr>
              <a:t>图</a:t>
            </a:r>
            <a:r>
              <a:rPr lang="zh-CN" altLang="zh-CN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705" y="1522189"/>
            <a:ext cx="1656115" cy="9775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rPr>
              <a:t>窄依赖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rPr>
              <a:t>Spark将其尽量划分在同一个stage中，因为它们可以进行流水线计算。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9735" y="1522189"/>
            <a:ext cx="1656115" cy="97755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rPr>
              <a:t>宽依赖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rPr>
              <a:t>往往意味着shuffle操作，这也是Spark划分stage的主要边界。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720" y="2625492"/>
            <a:ext cx="3456240" cy="2345796"/>
            <a:chOff x="-3492896" y="404664"/>
            <a:chExt cx="8896350" cy="572452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492896" y="404664"/>
              <a:ext cx="8896350" cy="572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692696" y="4944107"/>
              <a:ext cx="792088" cy="50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95736" y="5373215"/>
              <a:ext cx="870098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3133" y="771625"/>
            <a:ext cx="4247859" cy="20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4453133" y="2859770"/>
            <a:ext cx="4247859" cy="202320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>
            <a:sp3d/>
          </a:bodyPr>
          <a:lstStyle/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endParaRPr kumimoji="1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一个Stage的开始就是从外部存储或者shuffle结果中读取数据；一个Stage的结束就是发生shuffle或者生成结果时。</a:t>
            </a:r>
          </a:p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由于</a:t>
            </a:r>
            <a:r>
              <a:rPr kumimoji="1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rdd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F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</a:t>
            </a:r>
            <a:r>
              <a:rPr kumimoji="1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rdd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G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</a:t>
            </a:r>
            <a:r>
              <a:rPr kumimoji="1" lang="zh-CN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宽依赖，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所以将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与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分别划分到不同的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stage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，但是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的窄依赖（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的每个分区只被使用一次），所以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与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还保持在一个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stage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1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由于</a:t>
            </a:r>
            <a:r>
              <a:rPr kumimoji="1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rdd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A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</a:t>
            </a:r>
            <a:r>
              <a:rPr kumimoji="1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rdd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B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的宽依赖，所以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划分在不同的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stage</a:t>
            </a:r>
          </a:p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0" lang="zh-CN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在图中Stage2中，从map到union都是窄依赖，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在一个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stage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</a:t>
            </a:r>
            <a:r>
              <a:rPr kumimoji="0" lang="zh-CN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这两步操作可以形成一个流水线操作，通过map操作生成的partition可以不用等待整个RDD计算结束，而是继续进行union操作，这样大大提高了计算的效率。 </a:t>
            </a:r>
          </a:p>
          <a:p>
            <a:pPr marL="190500" marR="0" lvl="1" indent="-188913" defTabSz="330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endParaRPr kumimoji="1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0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简单样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WordCount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43630"/>
            <a:ext cx="6932613" cy="400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4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简单样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Oracle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2" y="987640"/>
            <a:ext cx="82565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简单样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5" y="771625"/>
            <a:ext cx="5734050" cy="410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作业之间区别</a:t>
            </a:r>
          </a:p>
        </p:txBody>
      </p:sp>
      <p:cxnSp>
        <p:nvCxnSpPr>
          <p:cNvPr id="6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65582" y="771625"/>
            <a:ext cx="49424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先编写好一个程序，我们称为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程序，一个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程序就是一个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里面可以有一个或多个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又可以区分为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如右图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5920" y="627338"/>
            <a:ext cx="2658336" cy="11814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5582" y="1992853"/>
            <a:ext cx="22062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相关联，每个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中可以有一个或多个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，可以并行或者串行运行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可以触发一个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的运行。在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里面又包含了多个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进行划分的。在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中又包含了多个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Set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9702" r="3647" b="11902"/>
          <a:stretch/>
        </p:blipFill>
        <p:spPr>
          <a:xfrm>
            <a:off x="2704066" y="2431333"/>
            <a:ext cx="2808195" cy="20161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1056" y="1992853"/>
            <a:ext cx="326571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中的每个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分别在自己的进程中运行，当该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运行完的时候，该进程也就结束了。和</a:t>
            </a:r>
            <a:r>
              <a:rPr lang="en-US" altLang="zh-CN" sz="14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不一样的是，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中多个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可以运行在一个进程里面，而且这个进程的生命周期和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一样，即使没有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在运行。</a:t>
            </a:r>
            <a:b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这个模型有什么好处呢？可以加快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的运行速度！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Tasks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可以快速地启动，并且处理内存中的数据。但是这个模型有的缺点就是粗粒度的资源管理，每个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拥有固定数量的</a:t>
            </a:r>
            <a:r>
              <a:rPr lang="en-US" altLang="zh-CN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和固定数量的内存。</a:t>
            </a:r>
          </a:p>
        </p:txBody>
      </p:sp>
    </p:spTree>
    <p:extLst>
      <p:ext uri="{BB962C8B-B14F-4D97-AF65-F5344CB8AC3E}">
        <p14:creationId xmlns:p14="http://schemas.microsoft.com/office/powerpoint/2010/main" val="30022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如何解决</a:t>
            </a:r>
            <a:r>
              <a:rPr lang="en-US" altLang="zh-CN" sz="2400" b="0" dirty="0">
                <a:effectLst/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400" b="0" dirty="0">
                <a:effectLst/>
                <a:latin typeface="微软雅黑" pitchFamily="34" charset="-122"/>
                <a:ea typeface="微软雅黑" pitchFamily="34" charset="-122"/>
              </a:rPr>
              <a:t>的局限与不足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9051" y="771625"/>
            <a:ext cx="80398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层次低，需要手工编写代码来完成，使用上难以上手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，使数据处理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逻辑的代码非常简短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提供两个操作，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，表达力欠缺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很多转换和动作，很多基本操作如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转换和动作中实现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两个阶段（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），复杂的计算需要大量的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之间的依赖关系是由开发者自己管理的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可以包含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的多个转换操作，在调度时可以生成多个阶段（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），而且如果多个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的分区不变，是可以放在同一个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逻辑隐藏在代码细节中，没有整体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中，通过匿名函数和高阶函数，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的转换支持流式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，可以提供处理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逻辑整体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视图。代码不包含具体操作的实现细节，逻辑更清晰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结果也放在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结果放在内存中，内存放不下了会写入本地磁盘，而不是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任务需要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等待所有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MapTask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都完成后才可以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相同的转换构成流水线放在一个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中运行，分区不同的转换需要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，被划分到不同的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中，需要等待前面的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完成后才可以开始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高，只适用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数据处理，对于交互式数据处理，实时数据处理的支持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将流拆成小的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Discretized Stream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处理流数据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迭代式数据处理性能比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在内存中缓存数据，提高迭代式计算的性能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err="1">
                <a:effectLst/>
              </a:rPr>
              <a:t>Hadoop</a:t>
            </a:r>
            <a:r>
              <a:rPr lang="zh-CN" altLang="en-US" sz="2400" b="0" dirty="0">
                <a:effectLst/>
              </a:rPr>
              <a:t>核心框架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70" y="987640"/>
            <a:ext cx="6300120" cy="34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迭代计算的优势</a:t>
            </a:r>
            <a:endParaRPr lang="zh-CN" altLang="en-US" sz="2400" b="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</a:rPr>
              <a:t>Map-Reduce</a:t>
            </a:r>
            <a:r>
              <a:rPr lang="zh-CN" altLang="en-US" sz="2400" b="0" dirty="0" smtClean="0"/>
              <a:t>流程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" y="699620"/>
            <a:ext cx="5811227" cy="4067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4080" y="6996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首先对输入数据源进行</a:t>
            </a:r>
            <a:r>
              <a:rPr lang="zh-CN" altLang="en-US" sz="1200" dirty="0" smtClean="0"/>
              <a:t>切片</a:t>
            </a:r>
            <a:endParaRPr lang="en-US" altLang="zh-CN" sz="1200" dirty="0" smtClean="0"/>
          </a:p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 smtClean="0"/>
              <a:t>2.master</a:t>
            </a:r>
            <a:r>
              <a:rPr lang="zh-CN" altLang="en-US" sz="1200" dirty="0"/>
              <a:t>调度</a:t>
            </a:r>
            <a:r>
              <a:rPr lang="en-US" altLang="zh-CN" sz="1200" dirty="0"/>
              <a:t>worker</a:t>
            </a:r>
            <a:r>
              <a:rPr lang="zh-CN" altLang="en-US" sz="1200" dirty="0"/>
              <a:t>执行</a:t>
            </a:r>
            <a:r>
              <a:rPr lang="en-US" altLang="zh-CN" sz="1200" dirty="0"/>
              <a:t>map</a:t>
            </a:r>
            <a:r>
              <a:rPr lang="zh-CN" altLang="en-US" sz="1200" dirty="0"/>
              <a:t>任务</a:t>
            </a:r>
            <a:br>
              <a:rPr lang="zh-CN" altLang="en-US" sz="1200" dirty="0"/>
            </a:br>
            <a:endParaRPr lang="en-US" altLang="zh-CN" sz="1200" dirty="0" smtClean="0"/>
          </a:p>
          <a:p>
            <a:r>
              <a:rPr lang="en-US" altLang="zh-CN" sz="1200" dirty="0" smtClean="0"/>
              <a:t>3.worker</a:t>
            </a:r>
            <a:r>
              <a:rPr lang="zh-CN" altLang="en-US" sz="1200" dirty="0"/>
              <a:t>读取输入源片段</a:t>
            </a:r>
            <a:br>
              <a:rPr lang="zh-CN" altLang="en-US" sz="1200" dirty="0"/>
            </a:br>
            <a:endParaRPr lang="en-US" altLang="zh-CN" sz="1200" dirty="0" smtClean="0"/>
          </a:p>
          <a:p>
            <a:r>
              <a:rPr lang="en-US" altLang="zh-CN" sz="1200" dirty="0" smtClean="0"/>
              <a:t>4.worker</a:t>
            </a:r>
            <a:r>
              <a:rPr lang="zh-CN" altLang="en-US" sz="1200" dirty="0"/>
              <a:t>执行</a:t>
            </a:r>
            <a:r>
              <a:rPr lang="en-US" altLang="zh-CN" sz="1200" dirty="0"/>
              <a:t>map</a:t>
            </a:r>
            <a:r>
              <a:rPr lang="zh-CN" altLang="en-US" sz="1200" dirty="0"/>
              <a:t>任务，将任务输出保存在本地</a:t>
            </a:r>
            <a:br>
              <a:rPr lang="zh-CN" altLang="en-US" sz="1200" dirty="0"/>
            </a:br>
            <a:endParaRPr lang="en-US" altLang="zh-CN" sz="1200" dirty="0" smtClean="0"/>
          </a:p>
          <a:p>
            <a:r>
              <a:rPr lang="en-US" altLang="zh-CN" sz="1200" dirty="0" smtClean="0"/>
              <a:t>5.master</a:t>
            </a:r>
            <a:r>
              <a:rPr lang="zh-CN" altLang="en-US" sz="1200" dirty="0"/>
              <a:t>调度</a:t>
            </a:r>
            <a:r>
              <a:rPr lang="en-US" altLang="zh-CN" sz="1200" dirty="0"/>
              <a:t>worker</a:t>
            </a:r>
            <a:r>
              <a:rPr lang="zh-CN" altLang="en-US" sz="1200" dirty="0"/>
              <a:t>执行</a:t>
            </a:r>
            <a:r>
              <a:rPr lang="en-US" altLang="zh-CN" sz="1200" dirty="0"/>
              <a:t>reduce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reduce </a:t>
            </a:r>
            <a:r>
              <a:rPr lang="en-US" altLang="zh-CN" sz="1200" dirty="0"/>
              <a:t>worker</a:t>
            </a:r>
            <a:r>
              <a:rPr lang="zh-CN" altLang="en-US" sz="1200" dirty="0"/>
              <a:t>读取</a:t>
            </a:r>
            <a:r>
              <a:rPr lang="en-US" altLang="zh-CN" sz="1200" dirty="0"/>
              <a:t>map</a:t>
            </a:r>
            <a:r>
              <a:rPr lang="zh-CN" altLang="en-US" sz="1200" dirty="0"/>
              <a:t>任务的输出文件</a:t>
            </a:r>
            <a:br>
              <a:rPr lang="zh-CN" altLang="en-US" sz="1200" dirty="0"/>
            </a:br>
            <a:endParaRPr lang="en-US" altLang="zh-CN" sz="1200" dirty="0" smtClean="0"/>
          </a:p>
          <a:p>
            <a:r>
              <a:rPr lang="en-US" altLang="zh-CN" sz="1200" dirty="0" smtClean="0"/>
              <a:t>6</a:t>
            </a:r>
            <a:r>
              <a:rPr lang="en-US" altLang="zh-CN" sz="1200" dirty="0"/>
              <a:t>.</a:t>
            </a:r>
            <a:r>
              <a:rPr lang="zh-CN" altLang="en-US" sz="1200" dirty="0"/>
              <a:t>执行</a:t>
            </a:r>
            <a:r>
              <a:rPr lang="en-US" altLang="zh-CN" sz="1200" dirty="0"/>
              <a:t>reduce</a:t>
            </a:r>
            <a:r>
              <a:rPr lang="zh-CN" altLang="en-US" sz="1200" dirty="0"/>
              <a:t>任务，将任务输出保存到</a:t>
            </a:r>
            <a:r>
              <a:rPr lang="en-US" altLang="zh-CN" sz="1200" dirty="0"/>
              <a:t>HDFS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98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smtClean="0">
                <a:effectLst/>
              </a:rPr>
              <a:t>Map-Reduce</a:t>
            </a:r>
            <a:r>
              <a:rPr lang="zh-CN" altLang="en-US" sz="2400" b="0" dirty="0" smtClean="0">
                <a:effectLst/>
              </a:rPr>
              <a:t>样例 </a:t>
            </a:r>
            <a:r>
              <a:rPr lang="en-US" altLang="zh-CN" sz="2400" b="0" dirty="0" smtClean="0">
                <a:effectLst/>
              </a:rPr>
              <a:t>– word count</a:t>
            </a:r>
            <a:endParaRPr lang="zh-CN" altLang="en-US" sz="28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815985" y="884506"/>
            <a:ext cx="2459925" cy="1771822"/>
            <a:chOff x="392341" y="884506"/>
            <a:chExt cx="2459925" cy="177182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63" y="1428977"/>
              <a:ext cx="2454703" cy="122735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92341" y="884506"/>
              <a:ext cx="245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Split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MR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框架自动完成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4111834" y="1632268"/>
            <a:ext cx="974444" cy="504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24155" y="884506"/>
            <a:ext cx="2543830" cy="1755833"/>
            <a:chOff x="5811386" y="884506"/>
            <a:chExt cx="2543830" cy="17558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386" y="1128234"/>
              <a:ext cx="2543830" cy="151210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811386" y="884506"/>
              <a:ext cx="245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拆分单词，计数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 rot="5400000">
            <a:off x="7145809" y="2697508"/>
            <a:ext cx="467589" cy="504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08065" y="3018923"/>
            <a:ext cx="2976009" cy="1671987"/>
            <a:chOff x="5811729" y="2978262"/>
            <a:chExt cx="2976009" cy="167198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729" y="3301445"/>
              <a:ext cx="2976009" cy="13488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811729" y="2978262"/>
              <a:ext cx="1271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 rot="10800000">
            <a:off x="4111697" y="3723830"/>
            <a:ext cx="974581" cy="504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73247" y="2978262"/>
            <a:ext cx="3106698" cy="1720827"/>
            <a:chOff x="397563" y="2978262"/>
            <a:chExt cx="3106698" cy="172082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63" y="3415453"/>
              <a:ext cx="3106698" cy="128363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97563" y="2978262"/>
              <a:ext cx="287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Iterator(sum Value)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局限和不足</a:t>
            </a: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715" y="987640"/>
            <a:ext cx="801358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层次低，需要手工编写代码来完成，使用上难以上手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只提供两个操作，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，表达力欠缺。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两个阶段（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），复杂的计算需要大量的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之间的依赖关系是由开发者自己管理的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逻辑隐藏在代码细节中，没有整体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结果也放在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需要等待所有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MapTask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都完成后才可以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高，只适用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数据处理，对于交互式数据处理，实时数据处理的支持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迭代式数据处理性能比较差</a:t>
            </a:r>
          </a:p>
        </p:txBody>
      </p:sp>
    </p:spTree>
    <p:extLst>
      <p:ext uri="{BB962C8B-B14F-4D97-AF65-F5344CB8AC3E}">
        <p14:creationId xmlns:p14="http://schemas.microsoft.com/office/powerpoint/2010/main" val="6850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-YARN-1</a:t>
            </a:r>
            <a:endParaRPr lang="zh-CN" altLang="en-US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1725" y="863590"/>
            <a:ext cx="79205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另一种资源协调框架（</a:t>
            </a:r>
            <a:r>
              <a:rPr lang="en-US" altLang="zh-CN" dirty="0"/>
              <a:t>Yet Another Resource </a:t>
            </a:r>
            <a:r>
              <a:rPr lang="en-US" altLang="zh-CN" dirty="0" smtClean="0"/>
              <a:t>Negotiator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2" y="1779695"/>
            <a:ext cx="4260426" cy="2088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85" y="1203655"/>
            <a:ext cx="4653206" cy="2880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745" y="4011850"/>
            <a:ext cx="26570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MRv1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：集中式架构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50" y="4011850"/>
            <a:ext cx="25352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：双层调度架构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-YARN-2</a:t>
            </a:r>
            <a:endParaRPr lang="zh-CN" altLang="en-US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1700" y="915635"/>
            <a:ext cx="86406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317EAC"/>
                </a:solidFill>
                <a:ea typeface="Helvetica Neue"/>
                <a:cs typeface="宋体" pitchFamily="2" charset="-122"/>
              </a:rPr>
              <a:t>MRv1</a:t>
            </a:r>
            <a:endParaRPr lang="zh-CN" altLang="en-US" sz="2000" dirty="0">
              <a:solidFill>
                <a:srgbClr val="317EAC"/>
              </a:solidFill>
              <a:ea typeface="Helvetica Neue"/>
              <a:cs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扩展性</a:t>
            </a:r>
            <a:r>
              <a:rPr lang="zh-CN" altLang="en-US" sz="1600" b="1" dirty="0"/>
              <a:t>差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JobTracker</a:t>
            </a:r>
            <a:r>
              <a:rPr lang="zh-CN" altLang="en-US" sz="1600" dirty="0" smtClean="0"/>
              <a:t>单点压力大，既要管理资源（</a:t>
            </a:r>
            <a:r>
              <a:rPr lang="en-US" altLang="zh-CN" sz="1600" dirty="0" err="1" smtClean="0"/>
              <a:t>NameNode</a:t>
            </a:r>
            <a:r>
              <a:rPr lang="zh-CN" altLang="en-US" sz="1600" dirty="0" smtClean="0"/>
              <a:t>），又要管理任务。集群</a:t>
            </a:r>
            <a:r>
              <a:rPr lang="zh-CN" altLang="en-US" sz="1600" dirty="0"/>
              <a:t>规模受</a:t>
            </a:r>
            <a:r>
              <a:rPr lang="zh-CN" altLang="en-US" sz="1600" dirty="0" smtClean="0"/>
              <a:t>限，不超过</a:t>
            </a:r>
            <a:r>
              <a:rPr lang="en-US" altLang="zh-CN" sz="1600" dirty="0" smtClean="0"/>
              <a:t>4000</a:t>
            </a:r>
            <a:r>
              <a:rPr lang="zh-CN" altLang="en-US" sz="1600" dirty="0" smtClean="0"/>
              <a:t>个节点。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利用率低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静态</a:t>
            </a:r>
            <a:r>
              <a:rPr lang="en-US" altLang="zh-CN" sz="1600" dirty="0"/>
              <a:t>slot</a:t>
            </a:r>
            <a:r>
              <a:rPr lang="zh-CN" altLang="en-US" sz="1600" dirty="0" smtClean="0"/>
              <a:t>资源策略，每个节点</a:t>
            </a:r>
            <a:r>
              <a:rPr lang="zh-CN" altLang="en-US" sz="1600" dirty="0"/>
              <a:t>事先</a:t>
            </a:r>
            <a:r>
              <a:rPr lang="zh-CN" altLang="en-US" sz="1600" dirty="0" smtClean="0"/>
              <a:t>配置</a:t>
            </a:r>
            <a:r>
              <a:rPr lang="zh-CN" altLang="en-US" sz="1600" dirty="0"/>
              <a:t>好可用的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数，一旦</a:t>
            </a:r>
            <a:r>
              <a:rPr lang="zh-CN" altLang="en-US" sz="1600" dirty="0"/>
              <a:t>启动</a:t>
            </a:r>
            <a:r>
              <a:rPr lang="zh-CN" altLang="en-US" sz="1600" dirty="0" smtClean="0"/>
              <a:t>后无  法动态修改，</a:t>
            </a:r>
            <a:r>
              <a:rPr lang="en-US" altLang="zh-CN" sz="1600" dirty="0" smtClean="0"/>
              <a:t>map slot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reduce slot</a:t>
            </a:r>
            <a:r>
              <a:rPr lang="zh-CN" altLang="en-US" sz="1600" dirty="0" smtClean="0"/>
              <a:t>无法共享，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划分粒度粗糙，造成资源利用率过高或过低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模式单一</a:t>
            </a:r>
            <a:r>
              <a:rPr lang="zh-CN" altLang="en-US" sz="1600" dirty="0" smtClean="0"/>
              <a:t>：只支持简单</a:t>
            </a:r>
            <a:r>
              <a:rPr lang="en-US" altLang="zh-CN" sz="1600" dirty="0" err="1" smtClean="0"/>
              <a:t>MapReduce</a:t>
            </a:r>
            <a:r>
              <a:rPr lang="zh-CN" altLang="en-US" sz="1600" dirty="0" smtClean="0"/>
              <a:t>，无法支持新的作业模式，如流式作业和</a:t>
            </a:r>
            <a:r>
              <a:rPr lang="en-US" altLang="zh-CN" sz="1600" dirty="0" smtClean="0"/>
              <a:t>DAG</a:t>
            </a:r>
            <a:r>
              <a:rPr lang="zh-CN" altLang="en-US" sz="1600" dirty="0" smtClean="0"/>
              <a:t>作业。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eaLnBrk="1" hangingPunct="1"/>
            <a:r>
              <a:rPr lang="en-US" altLang="zh-CN" sz="2000" dirty="0">
                <a:solidFill>
                  <a:srgbClr val="317EAC"/>
                </a:solidFill>
                <a:ea typeface="Helvetica Neue"/>
                <a:cs typeface="宋体" pitchFamily="2" charset="-122"/>
              </a:rPr>
              <a:t>YARN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扩展性强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节点压力释放，权利下放。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利用率高</a:t>
            </a:r>
            <a:r>
              <a:rPr lang="zh-CN" altLang="en-US" sz="1600" dirty="0" smtClean="0"/>
              <a:t>：资源表示内存为单位，比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更合理。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/>
              <a:t>模式多样</a:t>
            </a:r>
            <a:r>
              <a:rPr lang="zh-CN" altLang="en-US" sz="1600" dirty="0" smtClean="0"/>
              <a:t>：不同的编程模式，可开发不同的</a:t>
            </a:r>
            <a:r>
              <a:rPr lang="en-US" altLang="zh-CN" sz="1600" dirty="0" err="1" smtClean="0"/>
              <a:t>ApplicationMaster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支持流式作业和</a:t>
            </a:r>
            <a:r>
              <a:rPr lang="en-US" altLang="zh-CN" sz="1600" dirty="0" smtClean="0">
                <a:solidFill>
                  <a:srgbClr val="FF0000"/>
                </a:solidFill>
              </a:rPr>
              <a:t>DAG</a:t>
            </a:r>
            <a:r>
              <a:rPr lang="zh-CN" altLang="en-US" sz="1600" dirty="0" smtClean="0">
                <a:solidFill>
                  <a:srgbClr val="FF0000"/>
                </a:solidFill>
              </a:rPr>
              <a:t>作业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4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251700" y="125893"/>
            <a:ext cx="8229600" cy="50172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-YARN-3</a:t>
            </a:r>
            <a:endParaRPr lang="zh-CN" altLang="en-US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Straight Connector 22"/>
          <p:cNvCxnSpPr/>
          <p:nvPr/>
        </p:nvCxnSpPr>
        <p:spPr bwMode="auto">
          <a:xfrm>
            <a:off x="26988" y="62706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76375" y="1146175"/>
            <a:ext cx="6767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支持的分布式计算系统：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M/R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离线批量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离线快速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流式作业：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Storm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在线实时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3721</Words>
  <Characters>0</Characters>
  <Application>Microsoft Office PowerPoint</Application>
  <DocSecurity>0</DocSecurity>
  <PresentationFormat>全屏显示(16:9)</PresentationFormat>
  <Lines>0</Lines>
  <Paragraphs>255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自定义设计方案</vt:lpstr>
      <vt:lpstr>1_自定义设计方案</vt:lpstr>
      <vt:lpstr>聚合</vt:lpstr>
      <vt:lpstr>PowerPoint 演示文稿</vt:lpstr>
      <vt:lpstr>认识Hadoop</vt:lpstr>
      <vt:lpstr>Hadoop核心框架</vt:lpstr>
      <vt:lpstr>Map-Reduce流程</vt:lpstr>
      <vt:lpstr>Map-Reduce样例 – word count</vt:lpstr>
      <vt:lpstr>MapReduce局限和不足</vt:lpstr>
      <vt:lpstr>改进-YARN-1</vt:lpstr>
      <vt:lpstr>改进-YARN-2</vt:lpstr>
      <vt:lpstr>改进-YARN-3</vt:lpstr>
      <vt:lpstr>Spark是什么</vt:lpstr>
      <vt:lpstr>Spark是什么</vt:lpstr>
      <vt:lpstr>Spark的几种部署方式</vt:lpstr>
      <vt:lpstr>Spark vs MapReduce</vt:lpstr>
      <vt:lpstr>Spark整体流程</vt:lpstr>
      <vt:lpstr>Spark核心模块</vt:lpstr>
      <vt:lpstr>Spark任务分解</vt:lpstr>
      <vt:lpstr>Spark - RDD</vt:lpstr>
      <vt:lpstr>Spark – RDD概念</vt:lpstr>
      <vt:lpstr>Spark – RDD操作</vt:lpstr>
      <vt:lpstr>Spark – 存储级别</vt:lpstr>
      <vt:lpstr>Spark – RDD依赖关系</vt:lpstr>
      <vt:lpstr>Spark – RDD依赖关系</vt:lpstr>
      <vt:lpstr>Spark - DAGScheduler</vt:lpstr>
      <vt:lpstr>Spark - DAGScheduler</vt:lpstr>
      <vt:lpstr>Spark简单样例 - WordCount</vt:lpstr>
      <vt:lpstr>Spark简单样例 – 读Oracle</vt:lpstr>
      <vt:lpstr>Spark简单样例 – 读HBase</vt:lpstr>
      <vt:lpstr>Spark和Hadoop作业之间区别</vt:lpstr>
      <vt:lpstr>Spark如何解决Hadoop的局限与不足</vt:lpstr>
      <vt:lpstr>Spark – 迭代计算的优势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2015-12-06T04:15:13Z</dcterms:created>
  <dcterms:modified xsi:type="dcterms:W3CDTF">2017-01-08T02:54:08Z</dcterms:modified>
  <cp:category/>
</cp:coreProperties>
</file>