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0" r:id="rId3"/>
    <p:sldId id="272" r:id="rId4"/>
    <p:sldId id="283" r:id="rId5"/>
    <p:sldId id="284" r:id="rId6"/>
    <p:sldId id="275" r:id="rId7"/>
    <p:sldId id="274" r:id="rId8"/>
    <p:sldId id="271" r:id="rId9"/>
    <p:sldId id="262" r:id="rId10"/>
    <p:sldId id="263" r:id="rId11"/>
    <p:sldId id="259" r:id="rId12"/>
    <p:sldId id="266" r:id="rId13"/>
    <p:sldId id="281" r:id="rId14"/>
    <p:sldId id="277" r:id="rId15"/>
    <p:sldId id="269" r:id="rId16"/>
    <p:sldId id="264" r:id="rId17"/>
    <p:sldId id="257" r:id="rId18"/>
    <p:sldId id="279" r:id="rId19"/>
    <p:sldId id="282" r:id="rId20"/>
    <p:sldId id="267" r:id="rId21"/>
    <p:sldId id="268" r:id="rId22"/>
    <p:sldId id="260" r:id="rId23"/>
    <p:sldId id="273" r:id="rId24"/>
    <p:sldId id="261" r:id="rId25"/>
    <p:sldId id="276" r:id="rId26"/>
    <p:sldId id="287" r:id="rId27"/>
    <p:sldId id="288" r:id="rId28"/>
    <p:sldId id="286" r:id="rId29"/>
    <p:sldId id="285" r:id="rId30"/>
  </p:sldIdLst>
  <p:sldSz cx="9144000" cy="5143500" type="screen16x9"/>
  <p:notesSz cx="6858000" cy="9144000"/>
  <p:defaultTextStyle>
    <a:defPPr>
      <a:defRPr lang="zh-CN"/>
    </a:defPPr>
    <a:lvl1pPr algn="l" defTabSz="816551" rtl="0" fontAlgn="base">
      <a:spcBef>
        <a:spcPct val="0"/>
      </a:spcBef>
      <a:spcAft>
        <a:spcPct val="0"/>
      </a:spcAft>
      <a:buFont typeface="Arial" charset="0"/>
      <a:defRPr sz="1600" kern="1200">
        <a:solidFill>
          <a:schemeClr val="tx1"/>
        </a:solidFill>
        <a:latin typeface="Arial" charset="0"/>
        <a:ea typeface="宋体" charset="-122"/>
        <a:cs typeface="+mn-cs"/>
      </a:defRPr>
    </a:lvl1pPr>
    <a:lvl2pPr marL="408275" indent="-236871" algn="l" defTabSz="816551" rtl="0" fontAlgn="base">
      <a:spcBef>
        <a:spcPct val="0"/>
      </a:spcBef>
      <a:spcAft>
        <a:spcPct val="0"/>
      </a:spcAft>
      <a:buFont typeface="Arial" charset="0"/>
      <a:defRPr sz="1600" kern="1200">
        <a:solidFill>
          <a:schemeClr val="tx1"/>
        </a:solidFill>
        <a:latin typeface="Arial" charset="0"/>
        <a:ea typeface="宋体" charset="-122"/>
        <a:cs typeface="+mn-cs"/>
      </a:defRPr>
    </a:lvl2pPr>
    <a:lvl3pPr marL="816551" indent="-473742" algn="l" defTabSz="816551" rtl="0" fontAlgn="base">
      <a:spcBef>
        <a:spcPct val="0"/>
      </a:spcBef>
      <a:spcAft>
        <a:spcPct val="0"/>
      </a:spcAft>
      <a:buFont typeface="Arial" charset="0"/>
      <a:defRPr sz="1600" kern="1200">
        <a:solidFill>
          <a:schemeClr val="tx1"/>
        </a:solidFill>
        <a:latin typeface="Arial" charset="0"/>
        <a:ea typeface="宋体" charset="-122"/>
        <a:cs typeface="+mn-cs"/>
      </a:defRPr>
    </a:lvl3pPr>
    <a:lvl4pPr marL="1224231" indent="-710019" algn="l" defTabSz="816551" rtl="0" fontAlgn="base">
      <a:spcBef>
        <a:spcPct val="0"/>
      </a:spcBef>
      <a:spcAft>
        <a:spcPct val="0"/>
      </a:spcAft>
      <a:buFont typeface="Arial" charset="0"/>
      <a:defRPr sz="1600" kern="1200">
        <a:solidFill>
          <a:schemeClr val="tx1"/>
        </a:solidFill>
        <a:latin typeface="Arial" charset="0"/>
        <a:ea typeface="宋体" charset="-122"/>
        <a:cs typeface="+mn-cs"/>
      </a:defRPr>
    </a:lvl4pPr>
    <a:lvl5pPr marL="1632507" indent="-946890" algn="l" defTabSz="816551" rtl="0" fontAlgn="base">
      <a:spcBef>
        <a:spcPct val="0"/>
      </a:spcBef>
      <a:spcAft>
        <a:spcPct val="0"/>
      </a:spcAft>
      <a:buFont typeface="Arial" charset="0"/>
      <a:defRPr sz="1600" kern="1200">
        <a:solidFill>
          <a:schemeClr val="tx1"/>
        </a:solidFill>
        <a:latin typeface="Arial" charset="0"/>
        <a:ea typeface="宋体" charset="-122"/>
        <a:cs typeface="+mn-cs"/>
      </a:defRPr>
    </a:lvl5pPr>
    <a:lvl6pPr marL="857021" algn="l" defTabSz="342809" rtl="0" eaLnBrk="1" latinLnBrk="0" hangingPunct="1">
      <a:defRPr sz="1600" kern="1200">
        <a:solidFill>
          <a:schemeClr val="tx1"/>
        </a:solidFill>
        <a:latin typeface="Arial" charset="0"/>
        <a:ea typeface="宋体" charset="-122"/>
        <a:cs typeface="+mn-cs"/>
      </a:defRPr>
    </a:lvl6pPr>
    <a:lvl7pPr marL="1028426" algn="l" defTabSz="342809" rtl="0" eaLnBrk="1" latinLnBrk="0" hangingPunct="1">
      <a:defRPr sz="1600" kern="1200">
        <a:solidFill>
          <a:schemeClr val="tx1"/>
        </a:solidFill>
        <a:latin typeface="Arial" charset="0"/>
        <a:ea typeface="宋体" charset="-122"/>
        <a:cs typeface="+mn-cs"/>
      </a:defRPr>
    </a:lvl7pPr>
    <a:lvl8pPr marL="1199830" algn="l" defTabSz="342809" rtl="0" eaLnBrk="1" latinLnBrk="0" hangingPunct="1">
      <a:defRPr sz="1600" kern="1200">
        <a:solidFill>
          <a:schemeClr val="tx1"/>
        </a:solidFill>
        <a:latin typeface="Arial" charset="0"/>
        <a:ea typeface="宋体" charset="-122"/>
        <a:cs typeface="+mn-cs"/>
      </a:defRPr>
    </a:lvl8pPr>
    <a:lvl9pPr marL="1371234" algn="l" defTabSz="342809" rtl="0" eaLnBrk="1" latinLnBrk="0" hangingPunct="1">
      <a:defRPr sz="1600" kern="1200">
        <a:solidFill>
          <a:schemeClr val="tx1"/>
        </a:solidFill>
        <a:latin typeface="Arial" charset="0"/>
        <a:ea typeface="宋体"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78C2F0"/>
    <a:srgbClr val="159BFF"/>
    <a:srgbClr val="333333"/>
    <a:srgbClr val="0864CA"/>
    <a:srgbClr val="064FBA"/>
    <a:srgbClr val="0066FF"/>
    <a:srgbClr val="0756CB"/>
    <a:srgbClr val="1D78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100" d="100"/>
          <a:sy n="100" d="100"/>
        </p:scale>
        <p:origin x="-702" y="-390"/>
      </p:cViewPr>
      <p:guideLst>
        <p:guide orient="horz" pos="1620"/>
        <p:guide pos="2880"/>
      </p:guideLst>
    </p:cSldViewPr>
  </p:slideViewPr>
  <p:notesTextViewPr>
    <p:cViewPr>
      <p:scale>
        <a:sx n="1" d="1"/>
        <a:sy n="1" d="1"/>
      </p:scale>
      <p:origin x="0" y="0"/>
    </p:cViewPr>
  </p:notesTextViewPr>
  <p:sorterViewPr>
    <p:cViewPr>
      <p:scale>
        <a:sx n="36" d="100"/>
        <a:sy n="3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Corbel" pitchFamily="34" charset="0"/>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Corbel" pitchFamily="34" charset="0"/>
              </a:defRPr>
            </a:lvl1pPr>
          </a:lstStyle>
          <a:p>
            <a:pPr>
              <a:defRPr/>
            </a:pPr>
            <a:fld id="{2C4FD933-C673-48F0-B59F-2831A6864800}" type="datetimeFigureOut">
              <a:rPr lang="zh-CN" altLang="en-US" smtClean="0"/>
              <a:pPr>
                <a:defRPr/>
              </a:pPr>
              <a:t>2016/1/19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Corbel" pitchFamily="34" charset="0"/>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Corbel" pitchFamily="34" charset="0"/>
              </a:defRPr>
            </a:lvl1pPr>
          </a:lstStyle>
          <a:p>
            <a:pPr>
              <a:defRPr/>
            </a:pPr>
            <a:fld id="{E127E890-3D26-4B2C-9891-A76E080E631B}" type="slidenum">
              <a:rPr lang="zh-CN" altLang="en-US" smtClean="0"/>
              <a:pPr>
                <a:defRPr/>
              </a:pPr>
              <a:t>‹#›</a:t>
            </a:fld>
            <a:endParaRPr lang="zh-CN" altLang="en-US" dirty="0"/>
          </a:p>
        </p:txBody>
      </p:sp>
    </p:spTree>
    <p:extLst>
      <p:ext uri="{BB962C8B-B14F-4D97-AF65-F5344CB8AC3E}">
        <p14:creationId xmlns:p14="http://schemas.microsoft.com/office/powerpoint/2010/main" xmlns="" val="10305507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400" kern="1200">
        <a:solidFill>
          <a:schemeClr val="tx1"/>
        </a:solidFill>
        <a:latin typeface="+mn-lt"/>
        <a:ea typeface="+mn-ea"/>
        <a:cs typeface="+mn-cs"/>
      </a:defRPr>
    </a:lvl1pPr>
    <a:lvl2pPr marL="171404" algn="l" rtl="0" fontAlgn="base">
      <a:spcBef>
        <a:spcPct val="30000"/>
      </a:spcBef>
      <a:spcAft>
        <a:spcPct val="0"/>
      </a:spcAft>
      <a:defRPr sz="400" kern="1200">
        <a:solidFill>
          <a:schemeClr val="tx1"/>
        </a:solidFill>
        <a:latin typeface="+mn-lt"/>
        <a:ea typeface="+mn-ea"/>
        <a:cs typeface="+mn-cs"/>
      </a:defRPr>
    </a:lvl2pPr>
    <a:lvl3pPr marL="342809" algn="l" rtl="0" fontAlgn="base">
      <a:spcBef>
        <a:spcPct val="30000"/>
      </a:spcBef>
      <a:spcAft>
        <a:spcPct val="0"/>
      </a:spcAft>
      <a:defRPr sz="400" kern="1200">
        <a:solidFill>
          <a:schemeClr val="tx1"/>
        </a:solidFill>
        <a:latin typeface="+mn-lt"/>
        <a:ea typeface="+mn-ea"/>
        <a:cs typeface="+mn-cs"/>
      </a:defRPr>
    </a:lvl3pPr>
    <a:lvl4pPr marL="514213" algn="l" rtl="0" fontAlgn="base">
      <a:spcBef>
        <a:spcPct val="30000"/>
      </a:spcBef>
      <a:spcAft>
        <a:spcPct val="0"/>
      </a:spcAft>
      <a:defRPr sz="400" kern="1200">
        <a:solidFill>
          <a:schemeClr val="tx1"/>
        </a:solidFill>
        <a:latin typeface="+mn-lt"/>
        <a:ea typeface="+mn-ea"/>
        <a:cs typeface="+mn-cs"/>
      </a:defRPr>
    </a:lvl4pPr>
    <a:lvl5pPr marL="685617" algn="l" rtl="0" fontAlgn="base">
      <a:spcBef>
        <a:spcPct val="30000"/>
      </a:spcBef>
      <a:spcAft>
        <a:spcPct val="0"/>
      </a:spcAft>
      <a:defRPr sz="400" kern="1200">
        <a:solidFill>
          <a:schemeClr val="tx1"/>
        </a:solidFill>
        <a:latin typeface="+mn-lt"/>
        <a:ea typeface="+mn-ea"/>
        <a:cs typeface="+mn-cs"/>
      </a:defRPr>
    </a:lvl5pPr>
    <a:lvl6pPr marL="857021" algn="l" defTabSz="342809" rtl="0" eaLnBrk="1" latinLnBrk="0" hangingPunct="1">
      <a:defRPr sz="400" kern="1200">
        <a:solidFill>
          <a:schemeClr val="tx1"/>
        </a:solidFill>
        <a:latin typeface="+mn-lt"/>
        <a:ea typeface="+mn-ea"/>
        <a:cs typeface="+mn-cs"/>
      </a:defRPr>
    </a:lvl6pPr>
    <a:lvl7pPr marL="1028426" algn="l" defTabSz="342809" rtl="0" eaLnBrk="1" latinLnBrk="0" hangingPunct="1">
      <a:defRPr sz="400" kern="1200">
        <a:solidFill>
          <a:schemeClr val="tx1"/>
        </a:solidFill>
        <a:latin typeface="+mn-lt"/>
        <a:ea typeface="+mn-ea"/>
        <a:cs typeface="+mn-cs"/>
      </a:defRPr>
    </a:lvl7pPr>
    <a:lvl8pPr marL="1199830" algn="l" defTabSz="342809" rtl="0" eaLnBrk="1" latinLnBrk="0" hangingPunct="1">
      <a:defRPr sz="400" kern="1200">
        <a:solidFill>
          <a:schemeClr val="tx1"/>
        </a:solidFill>
        <a:latin typeface="+mn-lt"/>
        <a:ea typeface="+mn-ea"/>
        <a:cs typeface="+mn-cs"/>
      </a:defRPr>
    </a:lvl8pPr>
    <a:lvl9pPr marL="1371234" algn="l" defTabSz="342809"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CEB3B34B-7820-47EB-8414-AE77D83520A9}" type="slidenum">
              <a:rPr lang="zh-CN" altLang="en-US" sz="1200">
                <a:latin typeface="Corbel" pitchFamily="34" charset="0"/>
              </a:rPr>
              <a:pPr eaLnBrk="1" hangingPunct="1"/>
              <a:t>1</a:t>
            </a:fld>
            <a:endParaRPr lang="zh-CN" altLang="en-US" sz="1200" dirty="0">
              <a:latin typeface="Corbel" pitchFamily="34" charset="0"/>
            </a:endParaRPr>
          </a:p>
        </p:txBody>
      </p:sp>
    </p:spTree>
    <p:extLst>
      <p:ext uri="{BB962C8B-B14F-4D97-AF65-F5344CB8AC3E}">
        <p14:creationId xmlns:p14="http://schemas.microsoft.com/office/powerpoint/2010/main" xmlns="" val="243742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DFB2D673-41F6-4F06-9D39-9FC977AEFC08}" type="slidenum">
              <a:rPr lang="zh-CN" altLang="en-US" sz="1200">
                <a:latin typeface="Corbel" pitchFamily="34" charset="0"/>
              </a:rPr>
              <a:pPr eaLnBrk="1" hangingPunct="1"/>
              <a:t>10</a:t>
            </a:fld>
            <a:endParaRPr lang="zh-CN" altLang="en-US" sz="1200" dirty="0">
              <a:latin typeface="Corbel" pitchFamily="34" charset="0"/>
            </a:endParaRPr>
          </a:p>
        </p:txBody>
      </p:sp>
    </p:spTree>
    <p:extLst>
      <p:ext uri="{BB962C8B-B14F-4D97-AF65-F5344CB8AC3E}">
        <p14:creationId xmlns:p14="http://schemas.microsoft.com/office/powerpoint/2010/main" xmlns="" val="55305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576BF1D9-26BD-4CE1-9993-29A73CBAC157}" type="slidenum">
              <a:rPr lang="zh-CN" altLang="en-US" sz="1200">
                <a:latin typeface="Corbel" pitchFamily="34" charset="0"/>
              </a:rPr>
              <a:pPr eaLnBrk="1" hangingPunct="1"/>
              <a:t>11</a:t>
            </a:fld>
            <a:endParaRPr lang="zh-CN" altLang="en-US" sz="1200" dirty="0">
              <a:latin typeface="Corbel" pitchFamily="34" charset="0"/>
            </a:endParaRPr>
          </a:p>
        </p:txBody>
      </p:sp>
    </p:spTree>
    <p:extLst>
      <p:ext uri="{BB962C8B-B14F-4D97-AF65-F5344CB8AC3E}">
        <p14:creationId xmlns:p14="http://schemas.microsoft.com/office/powerpoint/2010/main" xmlns="" val="301262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98221382-B7C8-4C28-8C19-61105198D476}" type="slidenum">
              <a:rPr lang="zh-CN" altLang="en-US" sz="1200">
                <a:latin typeface="Corbel" pitchFamily="34" charset="0"/>
              </a:rPr>
              <a:pPr eaLnBrk="1" hangingPunct="1"/>
              <a:t>12</a:t>
            </a:fld>
            <a:endParaRPr lang="zh-CN" altLang="en-US" sz="1200" dirty="0">
              <a:latin typeface="Corbel" pitchFamily="34" charset="0"/>
            </a:endParaRPr>
          </a:p>
        </p:txBody>
      </p:sp>
    </p:spTree>
    <p:extLst>
      <p:ext uri="{BB962C8B-B14F-4D97-AF65-F5344CB8AC3E}">
        <p14:creationId xmlns:p14="http://schemas.microsoft.com/office/powerpoint/2010/main" xmlns="" val="18712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250BF38B-6974-44F1-872F-2A05DCE2C503}" type="slidenum">
              <a:rPr lang="zh-CN" altLang="en-US" sz="1200">
                <a:latin typeface="Corbel" pitchFamily="34" charset="0"/>
              </a:rPr>
              <a:pPr eaLnBrk="1" hangingPunct="1"/>
              <a:t>13</a:t>
            </a:fld>
            <a:endParaRPr lang="zh-CN" altLang="en-US" sz="1200" dirty="0">
              <a:latin typeface="Corbel" pitchFamily="34" charset="0"/>
            </a:endParaRPr>
          </a:p>
        </p:txBody>
      </p:sp>
    </p:spTree>
    <p:extLst>
      <p:ext uri="{BB962C8B-B14F-4D97-AF65-F5344CB8AC3E}">
        <p14:creationId xmlns:p14="http://schemas.microsoft.com/office/powerpoint/2010/main" xmlns="" val="3953368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6F32FA3-C313-4A95-B8D1-71516F65AFFA}" type="slidenum">
              <a:rPr lang="zh-CN" altLang="en-US" sz="1200">
                <a:latin typeface="Corbel" pitchFamily="34" charset="0"/>
              </a:rPr>
              <a:pPr eaLnBrk="1" hangingPunct="1"/>
              <a:t>14</a:t>
            </a:fld>
            <a:endParaRPr lang="zh-CN" altLang="en-US" sz="1200" dirty="0">
              <a:latin typeface="Corbel" pitchFamily="34" charset="0"/>
            </a:endParaRPr>
          </a:p>
        </p:txBody>
      </p:sp>
    </p:spTree>
    <p:extLst>
      <p:ext uri="{BB962C8B-B14F-4D97-AF65-F5344CB8AC3E}">
        <p14:creationId xmlns:p14="http://schemas.microsoft.com/office/powerpoint/2010/main" xmlns="" val="1838198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DF5DC6A-7F52-47C2-A711-BBDA5095C961}" type="slidenum">
              <a:rPr lang="zh-CN" altLang="en-US" sz="1200">
                <a:latin typeface="Corbel" pitchFamily="34" charset="0"/>
              </a:rPr>
              <a:pPr eaLnBrk="1" hangingPunct="1"/>
              <a:t>15</a:t>
            </a:fld>
            <a:endParaRPr lang="zh-CN" altLang="en-US" sz="1200" dirty="0">
              <a:latin typeface="Corbel" pitchFamily="34" charset="0"/>
            </a:endParaRPr>
          </a:p>
        </p:txBody>
      </p:sp>
    </p:spTree>
    <p:extLst>
      <p:ext uri="{BB962C8B-B14F-4D97-AF65-F5344CB8AC3E}">
        <p14:creationId xmlns:p14="http://schemas.microsoft.com/office/powerpoint/2010/main" xmlns="" val="1397525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C3A27B10-9DCF-456A-83CB-34E3282A4F0D}" type="slidenum">
              <a:rPr lang="zh-CN" altLang="en-US" sz="1200">
                <a:latin typeface="Corbel" pitchFamily="34" charset="0"/>
              </a:rPr>
              <a:pPr eaLnBrk="1" hangingPunct="1"/>
              <a:t>16</a:t>
            </a:fld>
            <a:endParaRPr lang="zh-CN" altLang="en-US" sz="1200" dirty="0">
              <a:latin typeface="Corbel" pitchFamily="34" charset="0"/>
            </a:endParaRPr>
          </a:p>
        </p:txBody>
      </p:sp>
    </p:spTree>
    <p:extLst>
      <p:ext uri="{BB962C8B-B14F-4D97-AF65-F5344CB8AC3E}">
        <p14:creationId xmlns:p14="http://schemas.microsoft.com/office/powerpoint/2010/main" xmlns="" val="124977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A013C352-5786-465F-BFC9-8CAE4894EF7F}" type="slidenum">
              <a:rPr lang="zh-CN" altLang="en-US" sz="1200">
                <a:latin typeface="Corbel" pitchFamily="34" charset="0"/>
              </a:rPr>
              <a:pPr eaLnBrk="1" hangingPunct="1"/>
              <a:t>17</a:t>
            </a:fld>
            <a:endParaRPr lang="zh-CN" altLang="en-US" sz="1200" dirty="0">
              <a:latin typeface="Corbel" pitchFamily="34" charset="0"/>
            </a:endParaRPr>
          </a:p>
        </p:txBody>
      </p:sp>
    </p:spTree>
    <p:extLst>
      <p:ext uri="{BB962C8B-B14F-4D97-AF65-F5344CB8AC3E}">
        <p14:creationId xmlns:p14="http://schemas.microsoft.com/office/powerpoint/2010/main" xmlns="" val="1245156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FE68DB9-FE82-4E86-86CF-CAA0D6E6C0A6}" type="slidenum">
              <a:rPr lang="zh-CN" altLang="en-US" sz="1200">
                <a:latin typeface="Corbel" pitchFamily="34" charset="0"/>
              </a:rPr>
              <a:pPr eaLnBrk="1" hangingPunct="1"/>
              <a:t>18</a:t>
            </a:fld>
            <a:endParaRPr lang="zh-CN" altLang="en-US" sz="1200" dirty="0">
              <a:latin typeface="Corbel" pitchFamily="34" charset="0"/>
            </a:endParaRPr>
          </a:p>
        </p:txBody>
      </p:sp>
    </p:spTree>
    <p:extLst>
      <p:ext uri="{BB962C8B-B14F-4D97-AF65-F5344CB8AC3E}">
        <p14:creationId xmlns:p14="http://schemas.microsoft.com/office/powerpoint/2010/main" xmlns="" val="709085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325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C44F1185-91E4-495E-A7FF-916D339EAA8A}" type="slidenum">
              <a:rPr lang="zh-CN" altLang="en-US" sz="1200">
                <a:latin typeface="Corbel" pitchFamily="34" charset="0"/>
              </a:rPr>
              <a:pPr eaLnBrk="1" hangingPunct="1"/>
              <a:t>19</a:t>
            </a:fld>
            <a:endParaRPr lang="zh-CN" altLang="en-US" sz="1200" dirty="0">
              <a:latin typeface="Corbel" pitchFamily="34" charset="0"/>
            </a:endParaRPr>
          </a:p>
        </p:txBody>
      </p:sp>
    </p:spTree>
    <p:extLst>
      <p:ext uri="{BB962C8B-B14F-4D97-AF65-F5344CB8AC3E}">
        <p14:creationId xmlns:p14="http://schemas.microsoft.com/office/powerpoint/2010/main" xmlns="" val="393957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8B9CC821-B122-4EBA-8EEF-97CBA4A3FFAA}" type="slidenum">
              <a:rPr lang="zh-CN" altLang="en-US" sz="1200">
                <a:latin typeface="Corbel" pitchFamily="34" charset="0"/>
              </a:rPr>
              <a:pPr eaLnBrk="1" hangingPunct="1"/>
              <a:t>2</a:t>
            </a:fld>
            <a:endParaRPr lang="zh-CN" altLang="en-US" sz="1200" dirty="0">
              <a:latin typeface="Corbel" pitchFamily="34" charset="0"/>
            </a:endParaRPr>
          </a:p>
        </p:txBody>
      </p:sp>
    </p:spTree>
    <p:extLst>
      <p:ext uri="{BB962C8B-B14F-4D97-AF65-F5344CB8AC3E}">
        <p14:creationId xmlns:p14="http://schemas.microsoft.com/office/powerpoint/2010/main" xmlns="" val="2247970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1E809B54-5D40-467B-9C2D-808606C637AE}" type="slidenum">
              <a:rPr lang="zh-CN" altLang="en-US" sz="1200">
                <a:latin typeface="Corbel" pitchFamily="34" charset="0"/>
              </a:rPr>
              <a:pPr eaLnBrk="1" hangingPunct="1"/>
              <a:t>20</a:t>
            </a:fld>
            <a:endParaRPr lang="zh-CN" altLang="en-US" sz="1200" dirty="0">
              <a:latin typeface="Corbel" pitchFamily="34" charset="0"/>
            </a:endParaRPr>
          </a:p>
        </p:txBody>
      </p:sp>
    </p:spTree>
    <p:extLst>
      <p:ext uri="{BB962C8B-B14F-4D97-AF65-F5344CB8AC3E}">
        <p14:creationId xmlns:p14="http://schemas.microsoft.com/office/powerpoint/2010/main" xmlns="" val="2115361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F2657C47-4829-4087-84E9-A6F2E4AAC22A}" type="slidenum">
              <a:rPr lang="zh-CN" altLang="en-US" sz="1200">
                <a:latin typeface="Corbel" pitchFamily="34" charset="0"/>
              </a:rPr>
              <a:pPr eaLnBrk="1" hangingPunct="1"/>
              <a:t>21</a:t>
            </a:fld>
            <a:endParaRPr lang="zh-CN" altLang="en-US" sz="1200" dirty="0">
              <a:latin typeface="Corbel" pitchFamily="34" charset="0"/>
            </a:endParaRPr>
          </a:p>
        </p:txBody>
      </p:sp>
    </p:spTree>
    <p:extLst>
      <p:ext uri="{BB962C8B-B14F-4D97-AF65-F5344CB8AC3E}">
        <p14:creationId xmlns:p14="http://schemas.microsoft.com/office/powerpoint/2010/main" xmlns="" val="3531379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8A32AC92-8589-48F6-8C73-EB12D3EEFD55}" type="slidenum">
              <a:rPr lang="zh-CN" altLang="en-US" sz="1200">
                <a:latin typeface="Corbel" pitchFamily="34" charset="0"/>
              </a:rPr>
              <a:pPr eaLnBrk="1" hangingPunct="1"/>
              <a:t>22</a:t>
            </a:fld>
            <a:endParaRPr lang="zh-CN" altLang="en-US" sz="1200" dirty="0">
              <a:latin typeface="Corbel" pitchFamily="34" charset="0"/>
            </a:endParaRPr>
          </a:p>
        </p:txBody>
      </p:sp>
    </p:spTree>
    <p:extLst>
      <p:ext uri="{BB962C8B-B14F-4D97-AF65-F5344CB8AC3E}">
        <p14:creationId xmlns:p14="http://schemas.microsoft.com/office/powerpoint/2010/main" xmlns="" val="213600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6EC0576B-A03F-49A7-B69F-67CE70959625}" type="slidenum">
              <a:rPr lang="zh-CN" altLang="en-US" sz="1200">
                <a:latin typeface="Corbel" pitchFamily="34" charset="0"/>
              </a:rPr>
              <a:pPr eaLnBrk="1" hangingPunct="1"/>
              <a:t>23</a:t>
            </a:fld>
            <a:endParaRPr lang="zh-CN" altLang="en-US" sz="1200" dirty="0">
              <a:latin typeface="Corbel" pitchFamily="34" charset="0"/>
            </a:endParaRPr>
          </a:p>
        </p:txBody>
      </p:sp>
    </p:spTree>
    <p:extLst>
      <p:ext uri="{BB962C8B-B14F-4D97-AF65-F5344CB8AC3E}">
        <p14:creationId xmlns:p14="http://schemas.microsoft.com/office/powerpoint/2010/main" xmlns="" val="3405228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396C73F1-B100-403B-83A0-EB8C31679275}" type="slidenum">
              <a:rPr lang="zh-CN" altLang="en-US" sz="1200">
                <a:latin typeface="Corbel" pitchFamily="34" charset="0"/>
              </a:rPr>
              <a:pPr eaLnBrk="1" hangingPunct="1"/>
              <a:t>24</a:t>
            </a:fld>
            <a:endParaRPr lang="zh-CN" altLang="en-US" sz="1200" dirty="0">
              <a:latin typeface="Corbel" pitchFamily="34" charset="0"/>
            </a:endParaRPr>
          </a:p>
        </p:txBody>
      </p:sp>
    </p:spTree>
    <p:extLst>
      <p:ext uri="{BB962C8B-B14F-4D97-AF65-F5344CB8AC3E}">
        <p14:creationId xmlns:p14="http://schemas.microsoft.com/office/powerpoint/2010/main" xmlns="" val="1189529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01399730-D35D-48F3-A5DE-775C9B999548}" type="slidenum">
              <a:rPr lang="zh-CN" altLang="en-US" sz="1200">
                <a:latin typeface="Corbel" pitchFamily="34" charset="0"/>
              </a:rPr>
              <a:pPr eaLnBrk="1" hangingPunct="1"/>
              <a:t>25</a:t>
            </a:fld>
            <a:endParaRPr lang="zh-CN" altLang="en-US" sz="1200" dirty="0">
              <a:latin typeface="Corbel" pitchFamily="34" charset="0"/>
            </a:endParaRPr>
          </a:p>
        </p:txBody>
      </p:sp>
    </p:spTree>
    <p:extLst>
      <p:ext uri="{BB962C8B-B14F-4D97-AF65-F5344CB8AC3E}">
        <p14:creationId xmlns:p14="http://schemas.microsoft.com/office/powerpoint/2010/main" xmlns="" val="722577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01399730-D35D-48F3-A5DE-775C9B999548}" type="slidenum">
              <a:rPr lang="zh-CN" altLang="en-US" sz="1200">
                <a:latin typeface="Corbel" pitchFamily="34" charset="0"/>
              </a:rPr>
              <a:pPr eaLnBrk="1" hangingPunct="1"/>
              <a:t>26</a:t>
            </a:fld>
            <a:endParaRPr lang="zh-CN" altLang="en-US" sz="1200" dirty="0">
              <a:latin typeface="Corbel" pitchFamily="34" charset="0"/>
            </a:endParaRPr>
          </a:p>
        </p:txBody>
      </p:sp>
    </p:spTree>
    <p:extLst>
      <p:ext uri="{BB962C8B-B14F-4D97-AF65-F5344CB8AC3E}">
        <p14:creationId xmlns:p14="http://schemas.microsoft.com/office/powerpoint/2010/main" xmlns="" val="722577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01399730-D35D-48F3-A5DE-775C9B999548}" type="slidenum">
              <a:rPr lang="zh-CN" altLang="en-US" sz="1200">
                <a:latin typeface="Corbel" pitchFamily="34" charset="0"/>
              </a:rPr>
              <a:pPr eaLnBrk="1" hangingPunct="1"/>
              <a:t>27</a:t>
            </a:fld>
            <a:endParaRPr lang="zh-CN" altLang="en-US" sz="1200" dirty="0">
              <a:latin typeface="Corbel" pitchFamily="34" charset="0"/>
            </a:endParaRPr>
          </a:p>
        </p:txBody>
      </p:sp>
    </p:spTree>
    <p:extLst>
      <p:ext uri="{BB962C8B-B14F-4D97-AF65-F5344CB8AC3E}">
        <p14:creationId xmlns:p14="http://schemas.microsoft.com/office/powerpoint/2010/main" xmlns="" val="722577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01399730-D35D-48F3-A5DE-775C9B999548}" type="slidenum">
              <a:rPr lang="zh-CN" altLang="en-US" sz="1200">
                <a:latin typeface="Corbel" pitchFamily="34" charset="0"/>
              </a:rPr>
              <a:pPr eaLnBrk="1" hangingPunct="1"/>
              <a:t>28</a:t>
            </a:fld>
            <a:endParaRPr lang="zh-CN" altLang="en-US" sz="1200" dirty="0">
              <a:latin typeface="Corbel" pitchFamily="34" charset="0"/>
            </a:endParaRPr>
          </a:p>
        </p:txBody>
      </p:sp>
    </p:spTree>
    <p:extLst>
      <p:ext uri="{BB962C8B-B14F-4D97-AF65-F5344CB8AC3E}">
        <p14:creationId xmlns:p14="http://schemas.microsoft.com/office/powerpoint/2010/main" xmlns="" val="722577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E5993BCE-D7BB-4262-B225-3B6395B986B3}" type="slidenum">
              <a:rPr lang="zh-CN" altLang="en-US" sz="1200">
                <a:latin typeface="Corbel" pitchFamily="34" charset="0"/>
              </a:rPr>
              <a:pPr eaLnBrk="1" hangingPunct="1"/>
              <a:t>29</a:t>
            </a:fld>
            <a:endParaRPr lang="zh-CN" altLang="en-US" sz="1200" dirty="0">
              <a:latin typeface="Corbel" pitchFamily="34" charset="0"/>
            </a:endParaRPr>
          </a:p>
        </p:txBody>
      </p:sp>
    </p:spTree>
    <p:extLst>
      <p:ext uri="{BB962C8B-B14F-4D97-AF65-F5344CB8AC3E}">
        <p14:creationId xmlns:p14="http://schemas.microsoft.com/office/powerpoint/2010/main" xmlns="" val="378047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A456A0D0-AC51-4142-9A3E-037571838D20}" type="slidenum">
              <a:rPr lang="zh-CN" altLang="en-US" sz="1200">
                <a:latin typeface="Corbel" pitchFamily="34" charset="0"/>
              </a:rPr>
              <a:pPr eaLnBrk="1" hangingPunct="1"/>
              <a:t>3</a:t>
            </a:fld>
            <a:endParaRPr lang="zh-CN" altLang="en-US" sz="1200" dirty="0">
              <a:latin typeface="Corbel" pitchFamily="34" charset="0"/>
            </a:endParaRPr>
          </a:p>
        </p:txBody>
      </p:sp>
    </p:spTree>
    <p:extLst>
      <p:ext uri="{BB962C8B-B14F-4D97-AF65-F5344CB8AC3E}">
        <p14:creationId xmlns:p14="http://schemas.microsoft.com/office/powerpoint/2010/main" xmlns="" val="3862133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B9C2FF3E-006F-44AA-BFDB-4DF9BFFF8807}" type="slidenum">
              <a:rPr lang="zh-CN" altLang="en-US" sz="1200">
                <a:latin typeface="Corbel" pitchFamily="34" charset="0"/>
              </a:rPr>
              <a:pPr eaLnBrk="1" hangingPunct="1"/>
              <a:t>4</a:t>
            </a:fld>
            <a:endParaRPr lang="zh-CN" altLang="en-US" sz="1200" dirty="0">
              <a:latin typeface="Corbel" pitchFamily="34" charset="0"/>
            </a:endParaRPr>
          </a:p>
        </p:txBody>
      </p:sp>
    </p:spTree>
    <p:extLst>
      <p:ext uri="{BB962C8B-B14F-4D97-AF65-F5344CB8AC3E}">
        <p14:creationId xmlns:p14="http://schemas.microsoft.com/office/powerpoint/2010/main" xmlns="" val="7602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F48DF564-0E6C-4F75-A0A3-49CC5C313C06}" type="slidenum">
              <a:rPr lang="zh-CN" altLang="en-US" sz="1200">
                <a:latin typeface="Corbel" pitchFamily="34" charset="0"/>
              </a:rPr>
              <a:pPr eaLnBrk="1" hangingPunct="1"/>
              <a:t>5</a:t>
            </a:fld>
            <a:endParaRPr lang="zh-CN" altLang="en-US" sz="1200" dirty="0">
              <a:latin typeface="Corbel" pitchFamily="34" charset="0"/>
            </a:endParaRPr>
          </a:p>
        </p:txBody>
      </p:sp>
    </p:spTree>
    <p:extLst>
      <p:ext uri="{BB962C8B-B14F-4D97-AF65-F5344CB8AC3E}">
        <p14:creationId xmlns:p14="http://schemas.microsoft.com/office/powerpoint/2010/main" xmlns="" val="205598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99D1E166-0755-4C68-9633-9173553DC737}" type="slidenum">
              <a:rPr lang="zh-CN" altLang="en-US" sz="1200">
                <a:latin typeface="Corbel" pitchFamily="34" charset="0"/>
              </a:rPr>
              <a:pPr eaLnBrk="1" hangingPunct="1"/>
              <a:t>6</a:t>
            </a:fld>
            <a:endParaRPr lang="zh-CN" altLang="en-US" sz="1200" dirty="0">
              <a:latin typeface="Corbel" pitchFamily="34" charset="0"/>
            </a:endParaRPr>
          </a:p>
        </p:txBody>
      </p:sp>
    </p:spTree>
    <p:extLst>
      <p:ext uri="{BB962C8B-B14F-4D97-AF65-F5344CB8AC3E}">
        <p14:creationId xmlns:p14="http://schemas.microsoft.com/office/powerpoint/2010/main" xmlns="" val="392131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47861A0D-A040-4C0D-889F-EE057087B6F4}" type="slidenum">
              <a:rPr lang="zh-CN" altLang="en-US" sz="1200">
                <a:latin typeface="Corbel" pitchFamily="34" charset="0"/>
              </a:rPr>
              <a:pPr eaLnBrk="1" hangingPunct="1"/>
              <a:t>7</a:t>
            </a:fld>
            <a:endParaRPr lang="zh-CN" altLang="en-US" sz="1200" dirty="0">
              <a:latin typeface="Corbel" pitchFamily="34" charset="0"/>
            </a:endParaRPr>
          </a:p>
        </p:txBody>
      </p:sp>
    </p:spTree>
    <p:extLst>
      <p:ext uri="{BB962C8B-B14F-4D97-AF65-F5344CB8AC3E}">
        <p14:creationId xmlns:p14="http://schemas.microsoft.com/office/powerpoint/2010/main" xmlns="" val="3735124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E08193DF-77E8-4CC3-AC34-9F28D0D98821}" type="slidenum">
              <a:rPr lang="zh-CN" altLang="en-US" sz="1200">
                <a:latin typeface="Corbel" pitchFamily="34" charset="0"/>
              </a:rPr>
              <a:pPr eaLnBrk="1" hangingPunct="1"/>
              <a:t>8</a:t>
            </a:fld>
            <a:endParaRPr lang="zh-CN" altLang="en-US" sz="1200" dirty="0">
              <a:latin typeface="Corbel" pitchFamily="34" charset="0"/>
            </a:endParaRPr>
          </a:p>
        </p:txBody>
      </p:sp>
    </p:spTree>
    <p:extLst>
      <p:ext uri="{BB962C8B-B14F-4D97-AF65-F5344CB8AC3E}">
        <p14:creationId xmlns:p14="http://schemas.microsoft.com/office/powerpoint/2010/main" xmlns="" val="368228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fld id="{8D93C9E9-44AA-4983-AB8D-F0FD8A335971}" type="slidenum">
              <a:rPr lang="zh-CN" altLang="en-US" sz="1200">
                <a:latin typeface="Corbel" pitchFamily="34" charset="0"/>
              </a:rPr>
              <a:pPr eaLnBrk="1" hangingPunct="1"/>
              <a:t>9</a:t>
            </a:fld>
            <a:endParaRPr lang="zh-CN" altLang="en-US" sz="1200" dirty="0">
              <a:latin typeface="Corbel" pitchFamily="34" charset="0"/>
            </a:endParaRPr>
          </a:p>
        </p:txBody>
      </p:sp>
    </p:spTree>
    <p:extLst>
      <p:ext uri="{BB962C8B-B14F-4D97-AF65-F5344CB8AC3E}">
        <p14:creationId xmlns:p14="http://schemas.microsoft.com/office/powerpoint/2010/main" xmlns="" val="293069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756" y="1597634"/>
            <a:ext cx="7772489" cy="110298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511" y="2914908"/>
            <a:ext cx="6400979" cy="1314298"/>
          </a:xfrm>
        </p:spPr>
        <p:txBody>
          <a:bodyPr/>
          <a:lstStyle>
            <a:lvl1pPr marL="0" indent="0" algn="ctr">
              <a:buNone/>
              <a:defRPr/>
            </a:lvl1pPr>
            <a:lvl2pPr marL="171404" indent="0" algn="ctr">
              <a:buNone/>
              <a:defRPr/>
            </a:lvl2pPr>
            <a:lvl3pPr marL="342809" indent="0" algn="ctr">
              <a:buNone/>
              <a:defRPr/>
            </a:lvl3pPr>
            <a:lvl4pPr marL="514213" indent="0" algn="ctr">
              <a:buNone/>
              <a:defRPr/>
            </a:lvl4pPr>
            <a:lvl5pPr marL="685617" indent="0" algn="ctr">
              <a:buNone/>
              <a:defRPr/>
            </a:lvl5pPr>
            <a:lvl6pPr marL="857021" indent="0" algn="ctr">
              <a:buNone/>
              <a:defRPr/>
            </a:lvl6pPr>
            <a:lvl7pPr marL="1028426" indent="0" algn="ctr">
              <a:buNone/>
              <a:defRPr/>
            </a:lvl7pPr>
            <a:lvl8pPr marL="1199830" indent="0" algn="ctr">
              <a:buNone/>
              <a:defRPr/>
            </a:lvl8pPr>
            <a:lvl9pPr marL="1371234"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59C04BA-879C-45DB-A9ED-46BD6978ECA4}" type="datetime1">
              <a:rPr lang="zh-CN" altLang="en-US"/>
              <a:pPr>
                <a:defRPr/>
              </a:pPr>
              <a:t>2016/1/19</a:t>
            </a:fld>
            <a:endParaRPr lang="zh-CN" altLang="en-US" sz="7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CF56FDBF-10D8-477D-A003-75967EF99475}"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67229890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339F79C-33CF-4D2D-A961-471FC3A8C3D1}" type="datetime1">
              <a:rPr lang="zh-CN" altLang="en-US"/>
              <a:pPr>
                <a:defRPr/>
              </a:pPr>
              <a:t>2016/1/19</a:t>
            </a:fld>
            <a:endParaRPr lang="zh-CN" altLang="en-US" sz="7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87D13ADB-3F54-4B53-A957-26F1E5ABF5F9}"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545465192"/>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564" y="205954"/>
            <a:ext cx="2057266" cy="438873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170" y="205954"/>
            <a:ext cx="6115247" cy="438873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4140239-6F37-48A2-896F-025903B43988}" type="datetime1">
              <a:rPr lang="zh-CN" altLang="en-US"/>
              <a:pPr>
                <a:defRPr/>
              </a:pPr>
              <a:t>2016/1/19</a:t>
            </a:fld>
            <a:endParaRPr lang="zh-CN" altLang="en-US" sz="7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3D6B8511-C4A3-4610-9785-577489320B89}"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3658976473"/>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2731579"/>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9512829-B2AB-4F1F-A0FA-501A0415AED7}" type="datetime1">
              <a:rPr lang="zh-CN" altLang="en-US"/>
              <a:pPr>
                <a:defRPr/>
              </a:pPr>
              <a:t>2016/1/19</a:t>
            </a:fld>
            <a:endParaRPr lang="zh-CN" altLang="en-US" sz="7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AFA08320-0E1C-4675-8142-A464F8DD0958}"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68707551"/>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67" y="3305388"/>
            <a:ext cx="7772489" cy="1021438"/>
          </a:xfrm>
        </p:spPr>
        <p:txBody>
          <a:bodyPr anchor="t"/>
          <a:lstStyle>
            <a:lvl1pPr algn="l">
              <a:defRPr sz="1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67" y="2179782"/>
            <a:ext cx="7772489" cy="1125606"/>
          </a:xfrm>
        </p:spPr>
        <p:txBody>
          <a:bodyPr anchor="b"/>
          <a:lstStyle>
            <a:lvl1pPr marL="0" indent="0">
              <a:buNone/>
              <a:defRPr sz="700"/>
            </a:lvl1pPr>
            <a:lvl2pPr marL="171404" indent="0">
              <a:buNone/>
              <a:defRPr sz="700"/>
            </a:lvl2pPr>
            <a:lvl3pPr marL="342809" indent="0">
              <a:buNone/>
              <a:defRPr sz="600"/>
            </a:lvl3pPr>
            <a:lvl4pPr marL="514213" indent="0">
              <a:buNone/>
              <a:defRPr sz="500"/>
            </a:lvl4pPr>
            <a:lvl5pPr marL="685617" indent="0">
              <a:buNone/>
              <a:defRPr sz="500"/>
            </a:lvl5pPr>
            <a:lvl6pPr marL="857021" indent="0">
              <a:buNone/>
              <a:defRPr sz="500"/>
            </a:lvl6pPr>
            <a:lvl7pPr marL="1028426" indent="0">
              <a:buNone/>
              <a:defRPr sz="500"/>
            </a:lvl7pPr>
            <a:lvl8pPr marL="1199830" indent="0">
              <a:buNone/>
              <a:defRPr sz="500"/>
            </a:lvl8pPr>
            <a:lvl9pPr marL="1371234" indent="0">
              <a:buNone/>
              <a:defRPr sz="5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6DE1E9A-A2A8-40E7-BACE-5DF6C3A57728}" type="datetime1">
              <a:rPr lang="zh-CN" altLang="en-US"/>
              <a:pPr>
                <a:defRPr/>
              </a:pPr>
              <a:t>2016/1/19</a:t>
            </a:fld>
            <a:endParaRPr lang="zh-CN" altLang="en-US" sz="7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a:ln/>
        </p:spPr>
        <p:txBody>
          <a:bodyPr/>
          <a:lstStyle>
            <a:lvl1pPr>
              <a:defRPr/>
            </a:lvl1pPr>
          </a:lstStyle>
          <a:p>
            <a:pPr>
              <a:defRPr/>
            </a:pPr>
            <a:fld id="{19DD07B8-17D2-4B96-8618-F8981E7C9B1E}"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2044684765"/>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170" y="1200011"/>
            <a:ext cx="4085959" cy="3394674"/>
          </a:xfrm>
        </p:spPr>
        <p:txBody>
          <a:bodyPr/>
          <a:lstStyle>
            <a:lvl1pPr>
              <a:defRPr sz="1000"/>
            </a:lvl1pPr>
            <a:lvl2pPr>
              <a:defRPr sz="900"/>
            </a:lvl2pPr>
            <a:lvl3pPr>
              <a:defRPr sz="7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0276" y="1200011"/>
            <a:ext cx="4086554" cy="3394674"/>
          </a:xfrm>
        </p:spPr>
        <p:txBody>
          <a:bodyPr/>
          <a:lstStyle>
            <a:lvl1pPr>
              <a:defRPr sz="1000"/>
            </a:lvl1pPr>
            <a:lvl2pPr>
              <a:defRPr sz="900"/>
            </a:lvl2pPr>
            <a:lvl3pPr>
              <a:defRPr sz="7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DC81263-603C-4A8D-BDF3-BF66E866AD5B}" type="datetime1">
              <a:rPr lang="zh-CN" altLang="en-US"/>
              <a:pPr>
                <a:defRPr/>
              </a:pPr>
              <a:t>2016/1/19</a:t>
            </a:fld>
            <a:endParaRPr lang="zh-CN" altLang="en-US" sz="7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B099C616-2519-4283-84F5-A41467C2D80B}"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2212831707"/>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170" y="1151201"/>
            <a:ext cx="4040123" cy="479766"/>
          </a:xfrm>
        </p:spPr>
        <p:txBody>
          <a:bodyPr anchor="b"/>
          <a:lstStyle>
            <a:lvl1pPr marL="0" indent="0">
              <a:buNone/>
              <a:defRPr sz="900" b="1"/>
            </a:lvl1pPr>
            <a:lvl2pPr marL="171404" indent="0">
              <a:buNone/>
              <a:defRPr sz="700" b="1"/>
            </a:lvl2pPr>
            <a:lvl3pPr marL="342809" indent="0">
              <a:buNone/>
              <a:defRPr sz="700" b="1"/>
            </a:lvl3pPr>
            <a:lvl4pPr marL="514213" indent="0">
              <a:buNone/>
              <a:defRPr sz="600" b="1"/>
            </a:lvl4pPr>
            <a:lvl5pPr marL="685617" indent="0">
              <a:buNone/>
              <a:defRPr sz="600" b="1"/>
            </a:lvl5pPr>
            <a:lvl6pPr marL="857021" indent="0">
              <a:buNone/>
              <a:defRPr sz="600" b="1"/>
            </a:lvl6pPr>
            <a:lvl7pPr marL="1028426" indent="0">
              <a:buNone/>
              <a:defRPr sz="600" b="1"/>
            </a:lvl7pPr>
            <a:lvl8pPr marL="1199830" indent="0">
              <a:buNone/>
              <a:defRPr sz="600" b="1"/>
            </a:lvl8pPr>
            <a:lvl9pPr marL="1371234" indent="0">
              <a:buNone/>
              <a:defRPr sz="600" b="1"/>
            </a:lvl9pPr>
          </a:lstStyle>
          <a:p>
            <a:pPr lvl="0"/>
            <a:r>
              <a:rPr lang="zh-CN" altLang="en-US" smtClean="0"/>
              <a:t>单击此处编辑母版文本样式</a:t>
            </a:r>
          </a:p>
        </p:txBody>
      </p:sp>
      <p:sp>
        <p:nvSpPr>
          <p:cNvPr id="4" name="内容占位符 3"/>
          <p:cNvSpPr>
            <a:spLocks noGrp="1"/>
          </p:cNvSpPr>
          <p:nvPr>
            <p:ph sz="half" idx="2"/>
          </p:nvPr>
        </p:nvSpPr>
        <p:spPr>
          <a:xfrm>
            <a:off x="457170" y="1630968"/>
            <a:ext cx="4040123" cy="2963718"/>
          </a:xfrm>
        </p:spPr>
        <p:txBody>
          <a:bodyPr/>
          <a:lstStyle>
            <a:lvl1pPr>
              <a:defRPr sz="900"/>
            </a:lvl1pPr>
            <a:lvl2pPr>
              <a:defRPr sz="700"/>
            </a:lvl2pPr>
            <a:lvl3pPr>
              <a:defRPr sz="700"/>
            </a:lvl3pPr>
            <a:lvl4pPr>
              <a:defRPr sz="600"/>
            </a:lvl4pPr>
            <a:lvl5pPr>
              <a:defRPr sz="600"/>
            </a:lvl5pPr>
            <a:lvl6pPr>
              <a:defRPr sz="600"/>
            </a:lvl6pPr>
            <a:lvl7pPr>
              <a:defRPr sz="600"/>
            </a:lvl7pPr>
            <a:lvl8pPr>
              <a:defRPr sz="600"/>
            </a:lvl8pPr>
            <a:lvl9pPr>
              <a:defRPr sz="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921" y="1151201"/>
            <a:ext cx="4041909" cy="479766"/>
          </a:xfrm>
        </p:spPr>
        <p:txBody>
          <a:bodyPr anchor="b"/>
          <a:lstStyle>
            <a:lvl1pPr marL="0" indent="0">
              <a:buNone/>
              <a:defRPr sz="900" b="1"/>
            </a:lvl1pPr>
            <a:lvl2pPr marL="171404" indent="0">
              <a:buNone/>
              <a:defRPr sz="700" b="1"/>
            </a:lvl2pPr>
            <a:lvl3pPr marL="342809" indent="0">
              <a:buNone/>
              <a:defRPr sz="700" b="1"/>
            </a:lvl3pPr>
            <a:lvl4pPr marL="514213" indent="0">
              <a:buNone/>
              <a:defRPr sz="600" b="1"/>
            </a:lvl4pPr>
            <a:lvl5pPr marL="685617" indent="0">
              <a:buNone/>
              <a:defRPr sz="600" b="1"/>
            </a:lvl5pPr>
            <a:lvl6pPr marL="857021" indent="0">
              <a:buNone/>
              <a:defRPr sz="600" b="1"/>
            </a:lvl6pPr>
            <a:lvl7pPr marL="1028426" indent="0">
              <a:buNone/>
              <a:defRPr sz="600" b="1"/>
            </a:lvl7pPr>
            <a:lvl8pPr marL="1199830" indent="0">
              <a:buNone/>
              <a:defRPr sz="600" b="1"/>
            </a:lvl8pPr>
            <a:lvl9pPr marL="1371234" indent="0">
              <a:buNone/>
              <a:defRPr sz="600" b="1"/>
            </a:lvl9pPr>
          </a:lstStyle>
          <a:p>
            <a:pPr lvl="0"/>
            <a:r>
              <a:rPr lang="zh-CN" altLang="en-US" smtClean="0"/>
              <a:t>单击此处编辑母版文本样式</a:t>
            </a:r>
          </a:p>
        </p:txBody>
      </p:sp>
      <p:sp>
        <p:nvSpPr>
          <p:cNvPr id="6" name="内容占位符 5"/>
          <p:cNvSpPr>
            <a:spLocks noGrp="1"/>
          </p:cNvSpPr>
          <p:nvPr>
            <p:ph sz="quarter" idx="4"/>
          </p:nvPr>
        </p:nvSpPr>
        <p:spPr>
          <a:xfrm>
            <a:off x="4644921" y="1630968"/>
            <a:ext cx="4041909" cy="2963718"/>
          </a:xfrm>
        </p:spPr>
        <p:txBody>
          <a:bodyPr/>
          <a:lstStyle>
            <a:lvl1pPr>
              <a:defRPr sz="900"/>
            </a:lvl1pPr>
            <a:lvl2pPr>
              <a:defRPr sz="700"/>
            </a:lvl2pPr>
            <a:lvl3pPr>
              <a:defRPr sz="700"/>
            </a:lvl3pPr>
            <a:lvl4pPr>
              <a:defRPr sz="600"/>
            </a:lvl4pPr>
            <a:lvl5pPr>
              <a:defRPr sz="600"/>
            </a:lvl5pPr>
            <a:lvl6pPr>
              <a:defRPr sz="600"/>
            </a:lvl6pPr>
            <a:lvl7pPr>
              <a:defRPr sz="600"/>
            </a:lvl7pPr>
            <a:lvl8pPr>
              <a:defRPr sz="600"/>
            </a:lvl8pPr>
            <a:lvl9pPr>
              <a:defRPr sz="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D7384E06-E56B-45FD-9E1F-77FC509AF54B}" type="datetime1">
              <a:rPr lang="zh-CN" altLang="en-US"/>
              <a:pPr>
                <a:defRPr/>
              </a:pPr>
              <a:t>2016/1/19</a:t>
            </a:fld>
            <a:endParaRPr lang="zh-CN" altLang="en-US" sz="7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a:ln/>
        </p:spPr>
        <p:txBody>
          <a:bodyPr/>
          <a:lstStyle>
            <a:lvl1pPr>
              <a:defRPr/>
            </a:lvl1pPr>
          </a:lstStyle>
          <a:p>
            <a:pPr>
              <a:defRPr/>
            </a:pPr>
            <a:fld id="{9441C22D-73EC-437B-A0F7-5CEBBFA6641A}"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216819371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07BAC69-2C06-44E1-972B-663D23340C25}" type="datetime1">
              <a:rPr lang="zh-CN" altLang="en-US"/>
              <a:pPr>
                <a:defRPr/>
              </a:pPr>
              <a:t>2016/1/19</a:t>
            </a:fld>
            <a:endParaRPr lang="zh-CN" altLang="en-US" sz="7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a:ln/>
        </p:spPr>
        <p:txBody>
          <a:bodyPr/>
          <a:lstStyle>
            <a:lvl1pPr>
              <a:defRPr/>
            </a:lvl1pPr>
          </a:lstStyle>
          <a:p>
            <a:pPr>
              <a:defRPr/>
            </a:pPr>
            <a:fld id="{2A2E3E04-3139-4136-962E-A9435ADF2837}"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4194698109"/>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067C04D-1535-4D1B-96B5-EBA8C1531DA4}" type="datetime1">
              <a:rPr lang="zh-CN" altLang="en-US"/>
              <a:pPr>
                <a:defRPr/>
              </a:pPr>
              <a:t>2016/1/19</a:t>
            </a:fld>
            <a:endParaRPr lang="zh-CN" altLang="en-US" sz="7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a:ln/>
        </p:spPr>
        <p:txBody>
          <a:bodyPr/>
          <a:lstStyle>
            <a:lvl1pPr>
              <a:defRPr/>
            </a:lvl1pPr>
          </a:lstStyle>
          <a:p>
            <a:pPr>
              <a:defRPr/>
            </a:pPr>
            <a:fld id="{64F3C8C2-C18A-44C4-ACFF-1E2E9EB526E6}"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2700004738"/>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171" y="204764"/>
            <a:ext cx="3008513" cy="871437"/>
          </a:xfrm>
        </p:spPr>
        <p:txBody>
          <a:bodyPr anchor="b"/>
          <a:lstStyle>
            <a:lvl1pPr algn="l">
              <a:defRPr sz="7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14" y="204764"/>
            <a:ext cx="5111616" cy="4389922"/>
          </a:xfrm>
        </p:spPr>
        <p:txBody>
          <a:bodyPr/>
          <a:lstStyle>
            <a:lvl1pPr>
              <a:defRPr sz="1200"/>
            </a:lvl1pPr>
            <a:lvl2pPr>
              <a:defRPr sz="1000"/>
            </a:lvl2pPr>
            <a:lvl3pPr>
              <a:defRPr sz="900"/>
            </a:lvl3pPr>
            <a:lvl4pPr>
              <a:defRPr sz="700"/>
            </a:lvl4pPr>
            <a:lvl5pPr>
              <a:defRPr sz="700"/>
            </a:lvl5pPr>
            <a:lvl6pPr>
              <a:defRPr sz="700"/>
            </a:lvl6pPr>
            <a:lvl7pPr>
              <a:defRPr sz="700"/>
            </a:lvl7pPr>
            <a:lvl8pPr>
              <a:defRPr sz="700"/>
            </a:lvl8pPr>
            <a:lvl9pPr>
              <a:defRPr sz="7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171" y="1076201"/>
            <a:ext cx="3008513" cy="3518485"/>
          </a:xfrm>
        </p:spPr>
        <p:txBody>
          <a:bodyPr/>
          <a:lstStyle>
            <a:lvl1pPr marL="0" indent="0">
              <a:buNone/>
              <a:defRPr sz="500"/>
            </a:lvl1pPr>
            <a:lvl2pPr marL="171404" indent="0">
              <a:buNone/>
              <a:defRPr sz="400"/>
            </a:lvl2pPr>
            <a:lvl3pPr marL="342809" indent="0">
              <a:buNone/>
              <a:defRPr sz="400"/>
            </a:lvl3pPr>
            <a:lvl4pPr marL="514213" indent="0">
              <a:buNone/>
              <a:defRPr sz="300"/>
            </a:lvl4pPr>
            <a:lvl5pPr marL="685617" indent="0">
              <a:buNone/>
              <a:defRPr sz="300"/>
            </a:lvl5pPr>
            <a:lvl6pPr marL="857021" indent="0">
              <a:buNone/>
              <a:defRPr sz="300"/>
            </a:lvl6pPr>
            <a:lvl7pPr marL="1028426" indent="0">
              <a:buNone/>
              <a:defRPr sz="300"/>
            </a:lvl7pPr>
            <a:lvl8pPr marL="1199830" indent="0">
              <a:buNone/>
              <a:defRPr sz="300"/>
            </a:lvl8pPr>
            <a:lvl9pPr marL="1371234" indent="0">
              <a:buNone/>
              <a:defRPr sz="3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7778D3A-AF63-4343-ACB0-941E5AC3D6C7}" type="datetime1">
              <a:rPr lang="zh-CN" altLang="en-US"/>
              <a:pPr>
                <a:defRPr/>
              </a:pPr>
              <a:t>2016/1/19</a:t>
            </a:fld>
            <a:endParaRPr lang="zh-CN" altLang="en-US" sz="7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2F36859C-540A-41B0-B9B0-73AEBD39030C}"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885050281"/>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369" y="3600629"/>
            <a:ext cx="5486043" cy="425004"/>
          </a:xfrm>
        </p:spPr>
        <p:txBody>
          <a:bodyPr anchor="b"/>
          <a:lstStyle>
            <a:lvl1pPr algn="l">
              <a:defRPr sz="7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369" y="459528"/>
            <a:ext cx="5486043" cy="3086338"/>
          </a:xfrm>
        </p:spPr>
        <p:txBody>
          <a:bodyPr/>
          <a:lstStyle>
            <a:lvl1pPr marL="0" indent="0">
              <a:buNone/>
              <a:defRPr sz="1200"/>
            </a:lvl1pPr>
            <a:lvl2pPr marL="171404" indent="0">
              <a:buNone/>
              <a:defRPr sz="1000"/>
            </a:lvl2pPr>
            <a:lvl3pPr marL="342809" indent="0">
              <a:buNone/>
              <a:defRPr sz="900"/>
            </a:lvl3pPr>
            <a:lvl4pPr marL="514213" indent="0">
              <a:buNone/>
              <a:defRPr sz="700"/>
            </a:lvl4pPr>
            <a:lvl5pPr marL="685617" indent="0">
              <a:buNone/>
              <a:defRPr sz="700"/>
            </a:lvl5pPr>
            <a:lvl6pPr marL="857021" indent="0">
              <a:buNone/>
              <a:defRPr sz="700"/>
            </a:lvl6pPr>
            <a:lvl7pPr marL="1028426" indent="0">
              <a:buNone/>
              <a:defRPr sz="700"/>
            </a:lvl7pPr>
            <a:lvl8pPr marL="1199830" indent="0">
              <a:buNone/>
              <a:defRPr sz="700"/>
            </a:lvl8pPr>
            <a:lvl9pPr marL="1371234" indent="0">
              <a:buNone/>
              <a:defRPr sz="7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1792369" y="4025633"/>
            <a:ext cx="5486043" cy="603577"/>
          </a:xfrm>
        </p:spPr>
        <p:txBody>
          <a:bodyPr/>
          <a:lstStyle>
            <a:lvl1pPr marL="0" indent="0">
              <a:buNone/>
              <a:defRPr sz="500"/>
            </a:lvl1pPr>
            <a:lvl2pPr marL="171404" indent="0">
              <a:buNone/>
              <a:defRPr sz="400"/>
            </a:lvl2pPr>
            <a:lvl3pPr marL="342809" indent="0">
              <a:buNone/>
              <a:defRPr sz="400"/>
            </a:lvl3pPr>
            <a:lvl4pPr marL="514213" indent="0">
              <a:buNone/>
              <a:defRPr sz="300"/>
            </a:lvl4pPr>
            <a:lvl5pPr marL="685617" indent="0">
              <a:buNone/>
              <a:defRPr sz="300"/>
            </a:lvl5pPr>
            <a:lvl6pPr marL="857021" indent="0">
              <a:buNone/>
              <a:defRPr sz="300"/>
            </a:lvl6pPr>
            <a:lvl7pPr marL="1028426" indent="0">
              <a:buNone/>
              <a:defRPr sz="300"/>
            </a:lvl7pPr>
            <a:lvl8pPr marL="1199830" indent="0">
              <a:buNone/>
              <a:defRPr sz="300"/>
            </a:lvl8pPr>
            <a:lvl9pPr marL="1371234" indent="0">
              <a:buNone/>
              <a:defRPr sz="3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411C185-B535-43CD-A837-1F7F273052A9}" type="datetime1">
              <a:rPr lang="zh-CN" altLang="en-US"/>
              <a:pPr>
                <a:defRPr/>
              </a:pPr>
              <a:t>2016/1/19</a:t>
            </a:fld>
            <a:endParaRPr lang="zh-CN" altLang="en-US" sz="7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a:ln/>
        </p:spPr>
        <p:txBody>
          <a:bodyPr/>
          <a:lstStyle>
            <a:lvl1pPr>
              <a:defRPr/>
            </a:lvl1pPr>
          </a:lstStyle>
          <a:p>
            <a:pPr>
              <a:defRPr/>
            </a:pPr>
            <a:fld id="{D0ABF954-897B-4190-8A6C-FE85339867C4}" type="slidenum">
              <a:rPr lang="zh-CN" altLang="en-US"/>
              <a:pPr>
                <a:defRPr/>
              </a:pPr>
              <a:t>‹#›</a:t>
            </a:fld>
            <a:endParaRPr lang="zh-CN" altLang="en-US" sz="700">
              <a:solidFill>
                <a:schemeClr val="tx1"/>
              </a:solidFill>
            </a:endParaRPr>
          </a:p>
        </p:txBody>
      </p:sp>
    </p:spTree>
    <p:extLst>
      <p:ext uri="{BB962C8B-B14F-4D97-AF65-F5344CB8AC3E}">
        <p14:creationId xmlns:p14="http://schemas.microsoft.com/office/powerpoint/2010/main" xmlns="" val="3086754619"/>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170" y="205954"/>
            <a:ext cx="8229660" cy="8571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1626" tIns="40813" rIns="81626" bIns="40813"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170" y="1200011"/>
            <a:ext cx="8229660" cy="3394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1626" tIns="40813" rIns="81626" bIns="40813"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170" y="4767306"/>
            <a:ext cx="2133461" cy="27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1626" tIns="40813" rIns="81626" bIns="40813" numCol="1" anchor="ctr" anchorCtr="0" compatLnSpc="1">
            <a:prstTxWarp prst="textNoShape">
              <a:avLst/>
            </a:prstTxWarp>
          </a:bodyPr>
          <a:lstStyle>
            <a:lvl1pPr>
              <a:buFont typeface="Arial" pitchFamily="34" charset="0"/>
              <a:buNone/>
              <a:defRPr sz="1100">
                <a:solidFill>
                  <a:srgbClr val="898989"/>
                </a:solidFill>
                <a:latin typeface="Corbel" pitchFamily="34" charset="0"/>
                <a:ea typeface="宋体" pitchFamily="2" charset="-122"/>
              </a:defRPr>
            </a:lvl1pPr>
          </a:lstStyle>
          <a:p>
            <a:pPr>
              <a:defRPr/>
            </a:pPr>
            <a:fld id="{2F924F07-36BB-4249-A218-08A7008FEA41}" type="datetime1">
              <a:rPr lang="zh-CN" altLang="en-US" smtClean="0"/>
              <a:pPr>
                <a:defRPr/>
              </a:pPr>
              <a:t>2016/1/19</a:t>
            </a:fld>
            <a:endParaRPr lang="zh-CN" altLang="en-US" sz="700" dirty="0">
              <a:solidFill>
                <a:schemeClr val="tx1"/>
              </a:solidFill>
            </a:endParaRPr>
          </a:p>
        </p:txBody>
      </p:sp>
      <p:sp>
        <p:nvSpPr>
          <p:cNvPr id="1029" name="页脚占位符 4"/>
          <p:cNvSpPr>
            <a:spLocks noGrp="1" noChangeArrowheads="1"/>
          </p:cNvSpPr>
          <p:nvPr>
            <p:ph type="ftr" sz="quarter" idx="3"/>
          </p:nvPr>
        </p:nvSpPr>
        <p:spPr bwMode="auto">
          <a:xfrm>
            <a:off x="3123997" y="4767306"/>
            <a:ext cx="2896007" cy="27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1626" tIns="40813" rIns="81626" bIns="40813" numCol="1" anchor="ctr" anchorCtr="0" compatLnSpc="1">
            <a:prstTxWarp prst="textNoShape">
              <a:avLst/>
            </a:prstTxWarp>
          </a:bodyPr>
          <a:lstStyle>
            <a:lvl1pPr algn="ctr">
              <a:buFont typeface="Arial" pitchFamily="34" charset="0"/>
              <a:buNone/>
              <a:defRPr sz="1100">
                <a:solidFill>
                  <a:srgbClr val="898989"/>
                </a:solidFill>
                <a:latin typeface="Corbel" pitchFamily="34" charset="0"/>
                <a:ea typeface="宋体" pitchFamily="2" charset="-122"/>
              </a:defRPr>
            </a:lvl1pPr>
          </a:lstStyle>
          <a:p>
            <a:pPr>
              <a:defRPr/>
            </a:pPr>
            <a:endParaRPr lang="zh-CN" altLang="zh-CN" dirty="0"/>
          </a:p>
        </p:txBody>
      </p:sp>
      <p:sp>
        <p:nvSpPr>
          <p:cNvPr id="1030" name="灯片编号占位符 5"/>
          <p:cNvSpPr>
            <a:spLocks noGrp="1" noChangeArrowheads="1"/>
          </p:cNvSpPr>
          <p:nvPr>
            <p:ph type="sldNum" sz="quarter" idx="4"/>
          </p:nvPr>
        </p:nvSpPr>
        <p:spPr bwMode="auto">
          <a:xfrm>
            <a:off x="6553369" y="4767306"/>
            <a:ext cx="2133461" cy="273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81626" tIns="40813" rIns="81626" bIns="40813" numCol="1" anchor="ctr" anchorCtr="0" compatLnSpc="1">
            <a:prstTxWarp prst="textNoShape">
              <a:avLst/>
            </a:prstTxWarp>
          </a:bodyPr>
          <a:lstStyle>
            <a:lvl1pPr algn="r">
              <a:buFont typeface="Arial" pitchFamily="34" charset="0"/>
              <a:buNone/>
              <a:defRPr sz="1100">
                <a:solidFill>
                  <a:srgbClr val="898989"/>
                </a:solidFill>
                <a:latin typeface="Corbel" pitchFamily="34" charset="0"/>
                <a:ea typeface="宋体" pitchFamily="2" charset="-122"/>
              </a:defRPr>
            </a:lvl1pPr>
          </a:lstStyle>
          <a:p>
            <a:pPr>
              <a:defRPr/>
            </a:pPr>
            <a:fld id="{5F10F5DA-8427-4D3E-B669-AFFDA215A449}" type="slidenum">
              <a:rPr lang="zh-CN" altLang="en-US" smtClean="0"/>
              <a:pPr>
                <a:defRPr/>
              </a:pPr>
              <a:t>‹#›</a:t>
            </a:fld>
            <a:endParaRPr lang="zh-CN" altLang="en-US" sz="7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spd="slow">
    <p:pull/>
  </p:transition>
  <p:timing>
    <p:tnLst>
      <p:par>
        <p:cTn id="1" dur="indefinite" restart="never" nodeType="tmRoot"/>
      </p:par>
    </p:tnLst>
  </p:timing>
  <p:hf sldNum="0" hdr="0" ftr="0"/>
  <p:txStyles>
    <p:titleStyle>
      <a:lvl1pPr marL="816551" indent="-816551" algn="ctr" rtl="0" eaLnBrk="0" fontAlgn="base" hangingPunct="0">
        <a:spcBef>
          <a:spcPct val="0"/>
        </a:spcBef>
        <a:spcAft>
          <a:spcPct val="0"/>
        </a:spcAft>
        <a:defRPr sz="3900">
          <a:solidFill>
            <a:schemeClr val="tx1"/>
          </a:solidFill>
          <a:latin typeface="+mj-lt"/>
          <a:ea typeface="+mj-ea"/>
          <a:cs typeface="+mj-cs"/>
          <a:sym typeface="Calibri" pitchFamily="34" charset="0"/>
        </a:defRPr>
      </a:lvl1pPr>
      <a:lvl2pPr marL="816551" indent="-816551"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2pPr>
      <a:lvl3pPr marL="816551" indent="-816551"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3pPr>
      <a:lvl4pPr marL="816551" indent="-816551"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4pPr>
      <a:lvl5pPr marL="816551" indent="-816551" algn="ctr" rtl="0" eaLnBrk="0" fontAlgn="base" hangingPunct="0">
        <a:spcBef>
          <a:spcPct val="0"/>
        </a:spcBef>
        <a:spcAft>
          <a:spcPct val="0"/>
        </a:spcAft>
        <a:defRPr sz="3900">
          <a:solidFill>
            <a:schemeClr val="tx1"/>
          </a:solidFill>
          <a:latin typeface="Calibri" pitchFamily="34" charset="0"/>
          <a:ea typeface="宋体" pitchFamily="2" charset="-122"/>
          <a:sym typeface="Calibri" pitchFamily="34" charset="0"/>
        </a:defRPr>
      </a:lvl5pPr>
      <a:lvl6pPr marL="987955" indent="-816551"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6pPr>
      <a:lvl7pPr marL="1159360" indent="-816551"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7pPr>
      <a:lvl8pPr marL="1330764" indent="-816551"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8pPr>
      <a:lvl9pPr marL="1502168" indent="-816551" algn="ctr" rtl="0" fontAlgn="base">
        <a:spcBef>
          <a:spcPct val="0"/>
        </a:spcBef>
        <a:spcAft>
          <a:spcPct val="0"/>
        </a:spcAft>
        <a:defRPr sz="3900">
          <a:solidFill>
            <a:schemeClr val="tx1"/>
          </a:solidFill>
          <a:latin typeface="Calibri" pitchFamily="34" charset="0"/>
          <a:ea typeface="宋体" pitchFamily="2" charset="-122"/>
          <a:sym typeface="Calibri" pitchFamily="34" charset="0"/>
        </a:defRPr>
      </a:lvl9pPr>
    </p:titleStyle>
    <p:bodyStyle>
      <a:lvl1pPr marL="305909" indent="-305909" algn="l" defTabSz="816551" rtl="0" eaLnBrk="0" fontAlgn="base" hangingPunct="0">
        <a:spcBef>
          <a:spcPct val="20000"/>
        </a:spcBef>
        <a:spcAft>
          <a:spcPct val="0"/>
        </a:spcAft>
        <a:buFont typeface="Arial" charset="0"/>
        <a:buChar char="•"/>
        <a:defRPr sz="2800">
          <a:solidFill>
            <a:schemeClr val="tx1"/>
          </a:solidFill>
          <a:latin typeface="+mn-lt"/>
          <a:ea typeface="+mn-ea"/>
          <a:cs typeface="+mn-cs"/>
          <a:sym typeface="Calibri" pitchFamily="34" charset="0"/>
        </a:defRPr>
      </a:lvl1pPr>
      <a:lvl2pPr marL="663001" indent="-254726" algn="l" defTabSz="816551" rtl="0" eaLnBrk="0" fontAlgn="base" hangingPunct="0">
        <a:spcBef>
          <a:spcPct val="20000"/>
        </a:spcBef>
        <a:spcAft>
          <a:spcPct val="0"/>
        </a:spcAft>
        <a:buFont typeface="Arial" charset="0"/>
        <a:buChar char="–"/>
        <a:defRPr sz="2500">
          <a:solidFill>
            <a:schemeClr val="tx1"/>
          </a:solidFill>
          <a:latin typeface="+mn-lt"/>
          <a:ea typeface="+mn-ea"/>
          <a:sym typeface="Calibri" pitchFamily="34" charset="0"/>
        </a:defRPr>
      </a:lvl2pPr>
      <a:lvl3pPr marL="1020094" indent="-203543" algn="l" defTabSz="816551" rtl="0" eaLnBrk="0" fontAlgn="base" hangingPunct="0">
        <a:spcBef>
          <a:spcPct val="20000"/>
        </a:spcBef>
        <a:spcAft>
          <a:spcPct val="0"/>
        </a:spcAft>
        <a:buFont typeface="Arial" charset="0"/>
        <a:buChar char="•"/>
        <a:defRPr sz="2100">
          <a:solidFill>
            <a:schemeClr val="tx1"/>
          </a:solidFill>
          <a:latin typeface="+mn-lt"/>
          <a:ea typeface="+mn-ea"/>
          <a:sym typeface="Calibri" pitchFamily="34" charset="0"/>
        </a:defRPr>
      </a:lvl3pPr>
      <a:lvl4pPr marL="1428369" indent="-203543" algn="l" defTabSz="816551"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4pPr>
      <a:lvl5pPr marL="1836644" indent="-203543" algn="l" defTabSz="816551" rtl="0" eaLnBrk="0" fontAlgn="base" hangingPunct="0">
        <a:spcBef>
          <a:spcPct val="20000"/>
        </a:spcBef>
        <a:spcAft>
          <a:spcPct val="0"/>
        </a:spcAft>
        <a:buFont typeface="Arial" charset="0"/>
        <a:buChar char="»"/>
        <a:defRPr sz="1800">
          <a:solidFill>
            <a:schemeClr val="tx1"/>
          </a:solidFill>
          <a:latin typeface="+mn-lt"/>
          <a:ea typeface="+mn-ea"/>
          <a:sym typeface="Calibri" pitchFamily="34" charset="0"/>
        </a:defRPr>
      </a:lvl5pPr>
      <a:lvl6pPr marL="2008049" indent="-203543" algn="l" defTabSz="816551"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6pPr>
      <a:lvl7pPr marL="2179453" indent="-203543" algn="l" defTabSz="816551"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7pPr>
      <a:lvl8pPr marL="2350857" indent="-203543" algn="l" defTabSz="816551"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8pPr>
      <a:lvl9pPr marL="2522262" indent="-203543" algn="l" defTabSz="816551" rtl="0" fontAlgn="base">
        <a:spcBef>
          <a:spcPct val="20000"/>
        </a:spcBef>
        <a:spcAft>
          <a:spcPct val="0"/>
        </a:spcAft>
        <a:buFont typeface="Arial" pitchFamily="34" charset="0"/>
        <a:buChar char="»"/>
        <a:defRPr sz="1800">
          <a:solidFill>
            <a:schemeClr val="tx1"/>
          </a:solidFill>
          <a:latin typeface="+mn-lt"/>
          <a:ea typeface="+mn-ea"/>
          <a:sym typeface="Calibri" pitchFamily="34" charset="0"/>
        </a:defRPr>
      </a:lvl9pPr>
    </p:bodyStyle>
    <p:otherStyle>
      <a:defPPr>
        <a:defRPr lang="zh-CN"/>
      </a:defPPr>
      <a:lvl1pPr marL="0" algn="l" defTabSz="342809" rtl="0" eaLnBrk="1" latinLnBrk="0" hangingPunct="1">
        <a:defRPr sz="700" kern="1200">
          <a:solidFill>
            <a:schemeClr val="tx1"/>
          </a:solidFill>
          <a:latin typeface="+mn-lt"/>
          <a:ea typeface="+mn-ea"/>
          <a:cs typeface="+mn-cs"/>
        </a:defRPr>
      </a:lvl1pPr>
      <a:lvl2pPr marL="171404" algn="l" defTabSz="342809" rtl="0" eaLnBrk="1" latinLnBrk="0" hangingPunct="1">
        <a:defRPr sz="700" kern="1200">
          <a:solidFill>
            <a:schemeClr val="tx1"/>
          </a:solidFill>
          <a:latin typeface="+mn-lt"/>
          <a:ea typeface="+mn-ea"/>
          <a:cs typeface="+mn-cs"/>
        </a:defRPr>
      </a:lvl2pPr>
      <a:lvl3pPr marL="342809" algn="l" defTabSz="342809" rtl="0" eaLnBrk="1" latinLnBrk="0" hangingPunct="1">
        <a:defRPr sz="700" kern="1200">
          <a:solidFill>
            <a:schemeClr val="tx1"/>
          </a:solidFill>
          <a:latin typeface="+mn-lt"/>
          <a:ea typeface="+mn-ea"/>
          <a:cs typeface="+mn-cs"/>
        </a:defRPr>
      </a:lvl3pPr>
      <a:lvl4pPr marL="514213" algn="l" defTabSz="342809" rtl="0" eaLnBrk="1" latinLnBrk="0" hangingPunct="1">
        <a:defRPr sz="700" kern="1200">
          <a:solidFill>
            <a:schemeClr val="tx1"/>
          </a:solidFill>
          <a:latin typeface="+mn-lt"/>
          <a:ea typeface="+mn-ea"/>
          <a:cs typeface="+mn-cs"/>
        </a:defRPr>
      </a:lvl4pPr>
      <a:lvl5pPr marL="685617" algn="l" defTabSz="342809" rtl="0" eaLnBrk="1" latinLnBrk="0" hangingPunct="1">
        <a:defRPr sz="700" kern="1200">
          <a:solidFill>
            <a:schemeClr val="tx1"/>
          </a:solidFill>
          <a:latin typeface="+mn-lt"/>
          <a:ea typeface="+mn-ea"/>
          <a:cs typeface="+mn-cs"/>
        </a:defRPr>
      </a:lvl5pPr>
      <a:lvl6pPr marL="857021" algn="l" defTabSz="342809" rtl="0" eaLnBrk="1" latinLnBrk="0" hangingPunct="1">
        <a:defRPr sz="700" kern="1200">
          <a:solidFill>
            <a:schemeClr val="tx1"/>
          </a:solidFill>
          <a:latin typeface="+mn-lt"/>
          <a:ea typeface="+mn-ea"/>
          <a:cs typeface="+mn-cs"/>
        </a:defRPr>
      </a:lvl6pPr>
      <a:lvl7pPr marL="1028426" algn="l" defTabSz="342809" rtl="0" eaLnBrk="1" latinLnBrk="0" hangingPunct="1">
        <a:defRPr sz="700" kern="1200">
          <a:solidFill>
            <a:schemeClr val="tx1"/>
          </a:solidFill>
          <a:latin typeface="+mn-lt"/>
          <a:ea typeface="+mn-ea"/>
          <a:cs typeface="+mn-cs"/>
        </a:defRPr>
      </a:lvl7pPr>
      <a:lvl8pPr marL="1199830" algn="l" defTabSz="342809" rtl="0" eaLnBrk="1" latinLnBrk="0" hangingPunct="1">
        <a:defRPr sz="700" kern="1200">
          <a:solidFill>
            <a:schemeClr val="tx1"/>
          </a:solidFill>
          <a:latin typeface="+mn-lt"/>
          <a:ea typeface="+mn-ea"/>
          <a:cs typeface="+mn-cs"/>
        </a:defRPr>
      </a:lvl8pPr>
      <a:lvl9pPr marL="1371234" algn="l" defTabSz="34280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file:///\\link.zhihu.com\%3ftarget=http:\jinjiang.github.io\vuejs.org\guid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hyperlink" Target="http://webpack.github.io/" TargetMode="External"/><Relationship Id="rId3" Type="http://schemas.openxmlformats.org/officeDocument/2006/relationships/hyperlink" Target="http://avalonjs.github.io/" TargetMode="External"/><Relationship Id="rId7" Type="http://schemas.openxmlformats.org/officeDocument/2006/relationships/hyperlink" Target="http://www.gulpjs.com.cn/"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hyperlink" Target="http://gruntjs.cn/" TargetMode="External"/><Relationship Id="rId5" Type="http://schemas.openxmlformats.org/officeDocument/2006/relationships/hyperlink" Target="http://www.requirejs.org/" TargetMode="External"/><Relationship Id="rId4" Type="http://schemas.openxmlformats.org/officeDocument/2006/relationships/hyperlink" Target="http://cn.vuejs.org/" TargetMode="External"/><Relationship Id="rId9" Type="http://schemas.openxmlformats.org/officeDocument/2006/relationships/hyperlink" Target="http://sass.bootcss.com/docs/sass-referenc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2" descr="E:\王亮\工作\2015\04\01\新建文件夹\未标题-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99698" y="735721"/>
            <a:ext cx="3831182" cy="4429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1" descr="E:\王亮\工作\2015\04\01\新建文件夹\未标题-1.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69857" y="0"/>
            <a:ext cx="5603907" cy="516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TextBox 7"/>
          <p:cNvSpPr>
            <a:spLocks noChangeArrowheads="1"/>
          </p:cNvSpPr>
          <p:nvPr/>
        </p:nvSpPr>
        <p:spPr bwMode="auto">
          <a:xfrm>
            <a:off x="603012" y="1194654"/>
            <a:ext cx="2966845" cy="1458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4281" tIns="17140" rIns="34281" bIns="17140">
            <a:spAutoFit/>
          </a:bodyPr>
          <a:lstStyle/>
          <a:p>
            <a:pPr>
              <a:lnSpc>
                <a:spcPts val="3749"/>
              </a:lnSpc>
              <a:defRPr/>
            </a:pPr>
            <a:r>
              <a:rPr lang="zh-CN" altLang="en-US" sz="2400" b="1" dirty="0" smtClean="0">
                <a:solidFill>
                  <a:schemeClr val="tx1">
                    <a:lumMod val="50000"/>
                    <a:lumOff val="50000"/>
                  </a:schemeClr>
                </a:solidFill>
                <a:latin typeface="Corbel" pitchFamily="34" charset="0"/>
                <a:ea typeface="方正兰亭黑_GBK" pitchFamily="2" charset="-122"/>
                <a:sym typeface="方正大黑简体" pitchFamily="2" charset="-122"/>
              </a:rPr>
              <a:t>前后端分离以及前端开发工程化的一些思考与实践</a:t>
            </a:r>
            <a:endParaRPr lang="zh-CN" altLang="en-US" sz="24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pic>
        <p:nvPicPr>
          <p:cNvPr id="3082" name="Picture 14" descr="E:\王亮\工作\2015\04\01\新建文件夹\未标题-3.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8370" y="3273840"/>
            <a:ext cx="2112627" cy="8006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heel(1)">
                                      <p:cBhvr>
                                        <p:cTn id="7" dur="2000"/>
                                        <p:tgtEl>
                                          <p:spTgt spid="30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down)">
                                      <p:cBhvr>
                                        <p:cTn id="12" dur="500"/>
                                        <p:tgtEl>
                                          <p:spTgt spid="30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20" name="TextBox 7"/>
          <p:cNvSpPr>
            <a:spLocks noChangeArrowheads="1"/>
          </p:cNvSpPr>
          <p:nvPr/>
        </p:nvSpPr>
        <p:spPr bwMode="auto">
          <a:xfrm>
            <a:off x="6300144" y="289289"/>
            <a:ext cx="1300338"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Avalonjs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简介</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2" name="直接连接符 21"/>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extBox 1"/>
          <p:cNvSpPr txBox="1"/>
          <p:nvPr/>
        </p:nvSpPr>
        <p:spPr>
          <a:xfrm>
            <a:off x="395652" y="1059624"/>
            <a:ext cx="8279952" cy="3600986"/>
          </a:xfrm>
          <a:prstGeom prst="rect">
            <a:avLst/>
          </a:prstGeom>
          <a:noFill/>
        </p:spPr>
        <p:txBody>
          <a:bodyPr wrap="square" rtlCol="0">
            <a:spAutoFit/>
          </a:bodyPr>
          <a:lstStyle/>
          <a:p>
            <a:r>
              <a:rPr lang="zh-CN" altLang="en-US" sz="1200" dirty="0"/>
              <a:t>一</a:t>
            </a:r>
            <a:r>
              <a:rPr lang="zh-CN" altLang="en-US" sz="1200" dirty="0" smtClean="0"/>
              <a:t>个典型的</a:t>
            </a:r>
            <a:r>
              <a:rPr lang="en-US" altLang="zh-CN" sz="1200" dirty="0" err="1" smtClean="0"/>
              <a:t>avalonjs</a:t>
            </a:r>
            <a:r>
              <a:rPr lang="zh-CN" altLang="en-US" sz="1200" dirty="0" smtClean="0"/>
              <a:t>应用：</a:t>
            </a:r>
            <a:endParaRPr lang="en-US" altLang="zh-CN" sz="1200" dirty="0" smtClean="0"/>
          </a:p>
          <a:p>
            <a:endParaRPr lang="en-US" altLang="zh-CN" sz="1200" dirty="0"/>
          </a:p>
          <a:p>
            <a:r>
              <a:rPr lang="en-US" altLang="zh-CN" sz="1200" dirty="0"/>
              <a:t>&lt;div class="wrapper" </a:t>
            </a:r>
            <a:r>
              <a:rPr lang="en-US" altLang="zh-CN" sz="1200" dirty="0" err="1"/>
              <a:t>ms-conttroller</a:t>
            </a:r>
            <a:r>
              <a:rPr lang="en-US" altLang="zh-CN" sz="1200" dirty="0"/>
              <a:t>="</a:t>
            </a:r>
            <a:r>
              <a:rPr lang="en-US" altLang="zh-CN" sz="1200" dirty="0" err="1"/>
              <a:t>mainCtrl</a:t>
            </a:r>
            <a:r>
              <a:rPr lang="en-US" altLang="zh-CN" sz="1200" dirty="0" smtClean="0"/>
              <a:t>"&gt;</a:t>
            </a:r>
          </a:p>
          <a:p>
            <a:r>
              <a:rPr lang="en-US" altLang="zh-CN" sz="1200" dirty="0" smtClean="0"/>
              <a:t>    &lt;</a:t>
            </a:r>
            <a:r>
              <a:rPr lang="en-US" altLang="zh-CN" sz="1200" dirty="0"/>
              <a:t>div&gt;</a:t>
            </a:r>
          </a:p>
          <a:p>
            <a:r>
              <a:rPr lang="en-US" altLang="zh-CN" sz="1200" dirty="0" smtClean="0"/>
              <a:t>          &lt;</a:t>
            </a:r>
            <a:r>
              <a:rPr lang="en-US" altLang="zh-CN" sz="1200" dirty="0"/>
              <a:t>input type="text" </a:t>
            </a:r>
            <a:r>
              <a:rPr lang="en-US" altLang="zh-CN" sz="1200" dirty="0" err="1"/>
              <a:t>ms</a:t>
            </a:r>
            <a:r>
              <a:rPr lang="en-US" altLang="zh-CN" sz="1200" dirty="0"/>
              <a:t>-duplex="str1"/&gt;</a:t>
            </a:r>
          </a:p>
          <a:p>
            <a:r>
              <a:rPr lang="en-US" altLang="zh-CN" sz="1200" dirty="0" smtClean="0"/>
              <a:t>    &lt;/</a:t>
            </a:r>
            <a:r>
              <a:rPr lang="en-US" altLang="zh-CN" sz="1200" dirty="0"/>
              <a:t>div&gt;</a:t>
            </a:r>
          </a:p>
          <a:p>
            <a:r>
              <a:rPr lang="en-US" altLang="zh-CN" sz="1200" dirty="0" smtClean="0"/>
              <a:t>    &lt;</a:t>
            </a:r>
            <a:r>
              <a:rPr lang="en-US" altLang="zh-CN" sz="1200" dirty="0"/>
              <a:t>div&gt;</a:t>
            </a:r>
          </a:p>
          <a:p>
            <a:r>
              <a:rPr lang="en-US" altLang="zh-CN" sz="1200" dirty="0" smtClean="0"/>
              <a:t>         &lt;</a:t>
            </a:r>
            <a:r>
              <a:rPr lang="en-US" altLang="zh-CN" sz="1200" dirty="0"/>
              <a:t>input type="text" </a:t>
            </a:r>
            <a:r>
              <a:rPr lang="en-US" altLang="zh-CN" sz="1200" dirty="0" err="1"/>
              <a:t>ms</a:t>
            </a:r>
            <a:r>
              <a:rPr lang="en-US" altLang="zh-CN" sz="1200" dirty="0"/>
              <a:t>-duplex="str2"/&gt;</a:t>
            </a:r>
          </a:p>
          <a:p>
            <a:r>
              <a:rPr lang="en-US" altLang="zh-CN" sz="1200" dirty="0" smtClean="0"/>
              <a:t>    &lt;/</a:t>
            </a:r>
            <a:r>
              <a:rPr lang="en-US" altLang="zh-CN" sz="1200" dirty="0"/>
              <a:t>div</a:t>
            </a:r>
            <a:r>
              <a:rPr lang="en-US" altLang="zh-CN" sz="1200" dirty="0" smtClean="0"/>
              <a:t>&gt;</a:t>
            </a:r>
            <a:endParaRPr lang="zh-CN" altLang="en-US" sz="1200" dirty="0"/>
          </a:p>
          <a:p>
            <a:r>
              <a:rPr lang="en-US" altLang="zh-CN" sz="1200" dirty="0"/>
              <a:t>&lt;/div&gt;</a:t>
            </a:r>
          </a:p>
          <a:p>
            <a:r>
              <a:rPr lang="en-US" altLang="zh-CN" sz="1200" dirty="0"/>
              <a:t>&lt;script type="text/</a:t>
            </a:r>
            <a:r>
              <a:rPr lang="en-US" altLang="zh-CN" sz="1200" dirty="0" err="1"/>
              <a:t>javascript</a:t>
            </a:r>
            <a:r>
              <a:rPr lang="en-US" altLang="zh-CN" sz="1200" dirty="0"/>
              <a:t>" </a:t>
            </a:r>
            <a:r>
              <a:rPr lang="en-US" altLang="zh-CN" sz="1200" dirty="0" err="1"/>
              <a:t>src</a:t>
            </a:r>
            <a:r>
              <a:rPr lang="en-US" altLang="zh-CN" sz="1200" dirty="0"/>
              <a:t>="</a:t>
            </a:r>
            <a:r>
              <a:rPr lang="en-US" altLang="zh-CN" sz="1200" dirty="0" err="1"/>
              <a:t>js</a:t>
            </a:r>
            <a:r>
              <a:rPr lang="en-US" altLang="zh-CN" sz="1200" dirty="0"/>
              <a:t>/avalon.js" &gt;&lt;/script&gt;</a:t>
            </a:r>
          </a:p>
          <a:p>
            <a:r>
              <a:rPr lang="en-US" altLang="zh-CN" sz="1200" dirty="0"/>
              <a:t>&lt;script&gt;</a:t>
            </a:r>
          </a:p>
          <a:p>
            <a:r>
              <a:rPr lang="en-US" altLang="zh-CN" sz="1200" dirty="0" smtClean="0"/>
              <a:t>    </a:t>
            </a:r>
            <a:r>
              <a:rPr lang="en-US" altLang="zh-CN" sz="1200" dirty="0" err="1" smtClean="0"/>
              <a:t>var</a:t>
            </a:r>
            <a:r>
              <a:rPr lang="en-US" altLang="zh-CN" sz="1200" dirty="0" smtClean="0"/>
              <a:t> </a:t>
            </a:r>
            <a:r>
              <a:rPr lang="en-US" altLang="zh-CN" sz="1200" dirty="0" err="1"/>
              <a:t>mainCtrl</a:t>
            </a:r>
            <a:r>
              <a:rPr lang="en-US" altLang="zh-CN" sz="1200" dirty="0"/>
              <a:t>=</a:t>
            </a:r>
            <a:r>
              <a:rPr lang="en-US" altLang="zh-CN" sz="1200" dirty="0" err="1"/>
              <a:t>avalon.define</a:t>
            </a:r>
            <a:r>
              <a:rPr lang="en-US" altLang="zh-CN" sz="1200" dirty="0"/>
              <a:t>({</a:t>
            </a:r>
          </a:p>
          <a:p>
            <a:r>
              <a:rPr lang="en-US" altLang="zh-CN" sz="1200" dirty="0" smtClean="0"/>
              <a:t>          $</a:t>
            </a:r>
            <a:r>
              <a:rPr lang="en-US" altLang="zh-CN" sz="1200" dirty="0"/>
              <a:t>id:"</a:t>
            </a:r>
            <a:r>
              <a:rPr lang="en-US" altLang="zh-CN" sz="1200" dirty="0" err="1"/>
              <a:t>mainCtrl</a:t>
            </a:r>
            <a:r>
              <a:rPr lang="en-US" altLang="zh-CN" sz="1200" dirty="0"/>
              <a:t>",</a:t>
            </a:r>
          </a:p>
          <a:p>
            <a:r>
              <a:rPr lang="en-US" altLang="zh-CN" sz="1200" dirty="0" smtClean="0"/>
              <a:t>          str1</a:t>
            </a:r>
            <a:r>
              <a:rPr lang="en-US" altLang="zh-CN" sz="1200" dirty="0"/>
              <a:t>:"",</a:t>
            </a:r>
          </a:p>
          <a:p>
            <a:r>
              <a:rPr lang="en-US" altLang="zh-CN" sz="1200" dirty="0" smtClean="0"/>
              <a:t>          str2</a:t>
            </a:r>
            <a:r>
              <a:rPr lang="en-US" altLang="zh-CN" sz="1200" dirty="0"/>
              <a:t>:""</a:t>
            </a:r>
          </a:p>
          <a:p>
            <a:r>
              <a:rPr lang="en-US" altLang="zh-CN" sz="1200" dirty="0" smtClean="0"/>
              <a:t>    });</a:t>
            </a:r>
            <a:endParaRPr lang="en-US" altLang="zh-CN" sz="1200" dirty="0"/>
          </a:p>
          <a:p>
            <a:r>
              <a:rPr lang="en-US" altLang="zh-CN" sz="1200" dirty="0" smtClean="0"/>
              <a:t>    </a:t>
            </a:r>
            <a:r>
              <a:rPr lang="en-US" altLang="zh-CN" sz="1200" dirty="0" err="1" smtClean="0"/>
              <a:t>avalon.scan</a:t>
            </a:r>
            <a:r>
              <a:rPr lang="en-US" altLang="zh-CN" sz="1200" dirty="0"/>
              <a:t>();</a:t>
            </a:r>
          </a:p>
          <a:p>
            <a:r>
              <a:rPr lang="en-US" altLang="zh-CN" sz="1200" dirty="0"/>
              <a:t>&lt;/script&gt;</a:t>
            </a:r>
            <a:endParaRPr lang="zh-CN" altLang="en-US" sz="1200" dirty="0"/>
          </a:p>
        </p:txBody>
      </p:sp>
      <p:sp>
        <p:nvSpPr>
          <p:cNvPr id="3" name="上弧形箭头 2"/>
          <p:cNvSpPr/>
          <p:nvPr/>
        </p:nvSpPr>
        <p:spPr bwMode="auto">
          <a:xfrm>
            <a:off x="2555832" y="1203636"/>
            <a:ext cx="1872156" cy="270298"/>
          </a:xfrm>
          <a:prstGeom prst="curvedDown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rgbClr val="FF0000"/>
              </a:solidFill>
              <a:effectLst/>
              <a:latin typeface="Arial" pitchFamily="34" charset="0"/>
              <a:ea typeface="宋体" pitchFamily="2" charset="-122"/>
            </a:endParaRPr>
          </a:p>
        </p:txBody>
      </p:sp>
      <p:sp>
        <p:nvSpPr>
          <p:cNvPr id="4" name="TextBox 3"/>
          <p:cNvSpPr txBox="1"/>
          <p:nvPr/>
        </p:nvSpPr>
        <p:spPr>
          <a:xfrm>
            <a:off x="4243257" y="1419654"/>
            <a:ext cx="2776947" cy="646331"/>
          </a:xfrm>
          <a:prstGeom prst="rect">
            <a:avLst/>
          </a:prstGeom>
          <a:noFill/>
        </p:spPr>
        <p:txBody>
          <a:bodyPr wrap="square" rtlCol="0">
            <a:spAutoFit/>
          </a:bodyPr>
          <a:lstStyle/>
          <a:p>
            <a:r>
              <a:rPr lang="en-US" altLang="zh-CN" sz="1200" dirty="0" err="1" smtClean="0"/>
              <a:t>ms</a:t>
            </a:r>
            <a:r>
              <a:rPr lang="en-US" altLang="zh-CN" sz="1200" dirty="0" smtClean="0"/>
              <a:t>-controller</a:t>
            </a:r>
            <a:r>
              <a:rPr lang="zh-CN" altLang="en-US" sz="1200" dirty="0" smtClean="0"/>
              <a:t>：</a:t>
            </a:r>
            <a:r>
              <a:rPr lang="en-US" altLang="zh-CN" sz="1200" dirty="0" err="1" smtClean="0"/>
              <a:t>avalon</a:t>
            </a:r>
            <a:r>
              <a:rPr lang="zh-CN" altLang="en-US" sz="1200" dirty="0" smtClean="0"/>
              <a:t>控制器，通过对该属性进行赋值从而声明该区域已经被</a:t>
            </a:r>
            <a:r>
              <a:rPr lang="en-US" altLang="zh-CN" sz="1200" dirty="0" err="1" smtClean="0"/>
              <a:t>avalonjs</a:t>
            </a:r>
            <a:r>
              <a:rPr lang="zh-CN" altLang="en-US" sz="1200" dirty="0" smtClean="0"/>
              <a:t>托管。</a:t>
            </a:r>
            <a:endParaRPr lang="zh-CN" altLang="en-US" sz="1200" dirty="0"/>
          </a:p>
        </p:txBody>
      </p:sp>
      <p:sp>
        <p:nvSpPr>
          <p:cNvPr id="24" name="上弧形箭头 23"/>
          <p:cNvSpPr/>
          <p:nvPr/>
        </p:nvSpPr>
        <p:spPr bwMode="auto">
          <a:xfrm>
            <a:off x="2555832" y="2139714"/>
            <a:ext cx="2088174" cy="270298"/>
          </a:xfrm>
          <a:prstGeom prst="curvedDown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rgbClr val="FF0000"/>
              </a:solidFill>
              <a:effectLst/>
              <a:latin typeface="Arial" pitchFamily="34" charset="0"/>
              <a:ea typeface="宋体" pitchFamily="2" charset="-122"/>
            </a:endParaRPr>
          </a:p>
        </p:txBody>
      </p:sp>
      <p:sp>
        <p:nvSpPr>
          <p:cNvPr id="26" name="TextBox 25"/>
          <p:cNvSpPr txBox="1"/>
          <p:nvPr/>
        </p:nvSpPr>
        <p:spPr>
          <a:xfrm>
            <a:off x="4395656" y="2355732"/>
            <a:ext cx="2776947" cy="646331"/>
          </a:xfrm>
          <a:prstGeom prst="rect">
            <a:avLst/>
          </a:prstGeom>
          <a:noFill/>
        </p:spPr>
        <p:txBody>
          <a:bodyPr wrap="square" rtlCol="0">
            <a:spAutoFit/>
          </a:bodyPr>
          <a:lstStyle/>
          <a:p>
            <a:r>
              <a:rPr lang="en-US" altLang="zh-CN" sz="1200" dirty="0" err="1" smtClean="0"/>
              <a:t>ms</a:t>
            </a:r>
            <a:r>
              <a:rPr lang="en-US" altLang="zh-CN" sz="1200" dirty="0" smtClean="0"/>
              <a:t>-duplex</a:t>
            </a:r>
            <a:r>
              <a:rPr lang="zh-CN" altLang="en-US" sz="1200" dirty="0" smtClean="0"/>
              <a:t>：</a:t>
            </a:r>
            <a:r>
              <a:rPr lang="en-US" altLang="zh-CN" sz="1200" dirty="0" err="1" smtClean="0"/>
              <a:t>avalon</a:t>
            </a:r>
            <a:r>
              <a:rPr lang="zh-CN" altLang="en-US" sz="1200" dirty="0" smtClean="0"/>
              <a:t>指令，通过对该属性进行赋值从而声明了一个双向绑定对象。</a:t>
            </a:r>
            <a:endParaRPr lang="zh-CN" altLang="en-US" sz="1200" dirty="0"/>
          </a:p>
        </p:txBody>
      </p:sp>
      <p:sp>
        <p:nvSpPr>
          <p:cNvPr id="27" name="上弧形箭头 26"/>
          <p:cNvSpPr/>
          <p:nvPr/>
        </p:nvSpPr>
        <p:spPr bwMode="auto">
          <a:xfrm>
            <a:off x="1835772" y="3147798"/>
            <a:ext cx="2088174" cy="198292"/>
          </a:xfrm>
          <a:prstGeom prst="curvedDown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rgbClr val="FF0000"/>
              </a:solidFill>
              <a:effectLst/>
              <a:latin typeface="Arial" pitchFamily="34" charset="0"/>
              <a:ea typeface="宋体" pitchFamily="2" charset="-122"/>
            </a:endParaRPr>
          </a:p>
        </p:txBody>
      </p:sp>
      <p:sp>
        <p:nvSpPr>
          <p:cNvPr id="28" name="TextBox 27"/>
          <p:cNvSpPr txBox="1"/>
          <p:nvPr/>
        </p:nvSpPr>
        <p:spPr>
          <a:xfrm>
            <a:off x="3851940" y="3343592"/>
            <a:ext cx="2776947" cy="830997"/>
          </a:xfrm>
          <a:prstGeom prst="rect">
            <a:avLst/>
          </a:prstGeom>
          <a:noFill/>
        </p:spPr>
        <p:txBody>
          <a:bodyPr wrap="square" rtlCol="0">
            <a:spAutoFit/>
          </a:bodyPr>
          <a:lstStyle/>
          <a:p>
            <a:r>
              <a:rPr lang="zh-CN" altLang="en-US" sz="1200" dirty="0"/>
              <a:t>声明</a:t>
            </a:r>
            <a:r>
              <a:rPr lang="en-US" altLang="zh-CN" sz="1200" dirty="0" err="1" smtClean="0"/>
              <a:t>avalon</a:t>
            </a:r>
            <a:r>
              <a:rPr lang="zh-CN" altLang="en-US" sz="1200" dirty="0"/>
              <a:t>对象</a:t>
            </a:r>
            <a:r>
              <a:rPr lang="zh-CN" altLang="en-US" sz="1200" dirty="0" smtClean="0"/>
              <a:t>，通过指定</a:t>
            </a:r>
            <a:r>
              <a:rPr lang="en-US" altLang="zh-CN" sz="1200" dirty="0" smtClean="0"/>
              <a:t>$id</a:t>
            </a:r>
            <a:r>
              <a:rPr lang="zh-CN" altLang="en-US" sz="1200" dirty="0" smtClean="0"/>
              <a:t>属性，从而使</a:t>
            </a:r>
            <a:r>
              <a:rPr lang="en-US" altLang="zh-CN" sz="1200" dirty="0" err="1" smtClean="0"/>
              <a:t>avalon</a:t>
            </a:r>
            <a:r>
              <a:rPr lang="zh-CN" altLang="en-US" sz="1200" dirty="0" smtClean="0"/>
              <a:t>框架与被托管区域之间建立了链接。并且同时对</a:t>
            </a:r>
            <a:r>
              <a:rPr lang="en-US" altLang="zh-CN" sz="1200" dirty="0" err="1" smtClean="0"/>
              <a:t>avalon</a:t>
            </a:r>
            <a:r>
              <a:rPr lang="zh-CN" altLang="en-US" sz="1200" dirty="0" smtClean="0"/>
              <a:t>对象进行属性声明。</a:t>
            </a:r>
            <a:endParaRPr lang="zh-CN" altLang="en-US" sz="1200" dirty="0"/>
          </a:p>
        </p:txBody>
      </p:sp>
      <p:sp>
        <p:nvSpPr>
          <p:cNvPr id="29" name="上弧形箭头 28"/>
          <p:cNvSpPr/>
          <p:nvPr/>
        </p:nvSpPr>
        <p:spPr bwMode="auto">
          <a:xfrm>
            <a:off x="971700" y="3939864"/>
            <a:ext cx="2088174" cy="270298"/>
          </a:xfrm>
          <a:prstGeom prst="curvedDown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rgbClr val="FF0000"/>
              </a:solidFill>
              <a:effectLst/>
              <a:latin typeface="Arial" pitchFamily="34" charset="0"/>
              <a:ea typeface="宋体" pitchFamily="2" charset="-122"/>
            </a:endParaRPr>
          </a:p>
        </p:txBody>
      </p:sp>
      <p:sp>
        <p:nvSpPr>
          <p:cNvPr id="30" name="TextBox 29"/>
          <p:cNvSpPr txBox="1"/>
          <p:nvPr/>
        </p:nvSpPr>
        <p:spPr>
          <a:xfrm>
            <a:off x="2854783" y="4210162"/>
            <a:ext cx="2776947" cy="461665"/>
          </a:xfrm>
          <a:prstGeom prst="rect">
            <a:avLst/>
          </a:prstGeom>
          <a:noFill/>
        </p:spPr>
        <p:txBody>
          <a:bodyPr wrap="square" rtlCol="0">
            <a:spAutoFit/>
          </a:bodyPr>
          <a:lstStyle/>
          <a:p>
            <a:r>
              <a:rPr lang="zh-CN" altLang="en-US" sz="1200" dirty="0" smtClean="0"/>
              <a:t>注意！在没有执行</a:t>
            </a:r>
            <a:r>
              <a:rPr lang="en-US" altLang="zh-CN" sz="1200" dirty="0" smtClean="0"/>
              <a:t>scan</a:t>
            </a:r>
            <a:r>
              <a:rPr lang="zh-CN" altLang="en-US" sz="1200" dirty="0" smtClean="0"/>
              <a:t>操作前，</a:t>
            </a:r>
            <a:r>
              <a:rPr lang="en-US" altLang="zh-CN" sz="1200" dirty="0" err="1" smtClean="0"/>
              <a:t>avalonjs</a:t>
            </a:r>
            <a:r>
              <a:rPr lang="zh-CN" altLang="en-US" sz="1200" dirty="0" smtClean="0"/>
              <a:t>并不会进行真正的</a:t>
            </a:r>
            <a:r>
              <a:rPr lang="en-US" altLang="zh-CN" sz="1200" dirty="0" err="1" smtClean="0"/>
              <a:t>dom</a:t>
            </a:r>
            <a:r>
              <a:rPr lang="zh-CN" altLang="en-US" sz="1200" dirty="0" smtClean="0"/>
              <a:t>扫描！</a:t>
            </a: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30" name="TextBox 7"/>
          <p:cNvSpPr>
            <a:spLocks noChangeArrowheads="1"/>
          </p:cNvSpPr>
          <p:nvPr/>
        </p:nvSpPr>
        <p:spPr bwMode="auto">
          <a:xfrm>
            <a:off x="6252086" y="289289"/>
            <a:ext cx="1505522"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Avalon</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指令介绍</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32" name="直接连接符 31"/>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15712" y="558401"/>
            <a:ext cx="5555792" cy="43895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anim calcmode="lin" valueType="num">
                                      <p:cBhvr>
                                        <p:cTn id="19" dur="1000" fill="hold"/>
                                        <p:tgtEl>
                                          <p:spTgt spid="30"/>
                                        </p:tgtEl>
                                        <p:attrNameLst>
                                          <p:attrName>ppt_x</p:attrName>
                                        </p:attrNameLst>
                                      </p:cBhvr>
                                      <p:tavLst>
                                        <p:tav tm="0">
                                          <p:val>
                                            <p:strVal val="#ppt_x"/>
                                          </p:val>
                                        </p:tav>
                                        <p:tav tm="100000">
                                          <p:val>
                                            <p:strVal val="#ppt_x"/>
                                          </p:val>
                                        </p:tav>
                                      </p:tavLst>
                                    </p:anim>
                                    <p:anim calcmode="lin" valueType="num">
                                      <p:cBhvr>
                                        <p:cTn id="2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34" name="TextBox 7"/>
          <p:cNvSpPr>
            <a:spLocks noChangeArrowheads="1"/>
          </p:cNvSpPr>
          <p:nvPr/>
        </p:nvSpPr>
        <p:spPr bwMode="auto">
          <a:xfrm>
            <a:off x="6698878" y="289289"/>
            <a:ext cx="99256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Vuejs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简介</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36" name="直接连接符 35"/>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extBox 1"/>
          <p:cNvSpPr txBox="1"/>
          <p:nvPr/>
        </p:nvSpPr>
        <p:spPr>
          <a:xfrm>
            <a:off x="251640" y="1347648"/>
            <a:ext cx="8712726" cy="2585323"/>
          </a:xfrm>
          <a:prstGeom prst="rect">
            <a:avLst/>
          </a:prstGeom>
          <a:noFill/>
        </p:spPr>
        <p:txBody>
          <a:bodyPr wrap="square" rtlCol="0">
            <a:spAutoFit/>
          </a:bodyPr>
          <a:lstStyle/>
          <a:p>
            <a:pPr>
              <a:lnSpc>
                <a:spcPct val="150000"/>
              </a:lnSpc>
            </a:pPr>
            <a:r>
              <a:rPr lang="en-US" altLang="zh-CN" sz="1200" dirty="0" err="1" smtClean="0"/>
              <a:t>Vuejs</a:t>
            </a:r>
            <a:r>
              <a:rPr lang="zh-CN" altLang="en-US" sz="1200" dirty="0" smtClean="0"/>
              <a:t>作为一个轻量级的</a:t>
            </a:r>
            <a:r>
              <a:rPr lang="en-US" altLang="zh-CN" sz="1200" dirty="0" smtClean="0"/>
              <a:t>MVVM</a:t>
            </a:r>
            <a:r>
              <a:rPr lang="zh-CN" altLang="en-US" sz="1200" dirty="0"/>
              <a:t>框架，</a:t>
            </a:r>
            <a:r>
              <a:rPr lang="zh-CN" altLang="en-US" sz="1200" dirty="0" smtClean="0"/>
              <a:t>主要专注于 </a:t>
            </a:r>
            <a:r>
              <a:rPr lang="en-US" altLang="zh-CN" sz="1200" dirty="0"/>
              <a:t>MVVM </a:t>
            </a:r>
            <a:r>
              <a:rPr lang="zh-CN" altLang="en-US" sz="1200" dirty="0"/>
              <a:t>模型的 </a:t>
            </a:r>
            <a:r>
              <a:rPr lang="en-US" altLang="zh-CN" sz="1200" dirty="0" err="1">
                <a:hlinkClick r:id="rId3" action="ppaction://hlinkfile"/>
              </a:rPr>
              <a:t>ViewModel</a:t>
            </a:r>
            <a:r>
              <a:rPr lang="zh-CN" altLang="en-US" sz="1200" dirty="0"/>
              <a:t> 层。它通过双向数据绑定把 </a:t>
            </a:r>
            <a:r>
              <a:rPr lang="en-US" altLang="zh-CN" sz="1200" dirty="0">
                <a:hlinkClick r:id="rId3" action="ppaction://hlinkfile"/>
              </a:rPr>
              <a:t>View</a:t>
            </a:r>
            <a:r>
              <a:rPr lang="zh-CN" altLang="en-US" sz="1200" dirty="0"/>
              <a:t> 层和 </a:t>
            </a:r>
            <a:r>
              <a:rPr lang="en-US" altLang="zh-CN" sz="1200" dirty="0">
                <a:hlinkClick r:id="rId3" action="ppaction://hlinkfile"/>
              </a:rPr>
              <a:t>Model</a:t>
            </a:r>
            <a:r>
              <a:rPr lang="zh-CN" altLang="en-US" sz="1200" dirty="0"/>
              <a:t> 层连接了起来</a:t>
            </a:r>
            <a:r>
              <a:rPr lang="zh-CN" altLang="en-US" sz="1200" dirty="0" smtClean="0"/>
              <a:t>。</a:t>
            </a:r>
            <a:r>
              <a:rPr lang="en-US" altLang="zh-CN" sz="1200" dirty="0" err="1" smtClean="0"/>
              <a:t>Vuejs</a:t>
            </a:r>
            <a:r>
              <a:rPr lang="zh-CN" altLang="en-US" sz="1200" dirty="0" smtClean="0"/>
              <a:t>库与其他库相比，具有体积小，上手快等特点。由于其底层实现主要依赖于</a:t>
            </a:r>
            <a:r>
              <a:rPr lang="en-US" altLang="zh-CN" sz="1200" dirty="0" smtClean="0"/>
              <a:t>es6</a:t>
            </a:r>
            <a:r>
              <a:rPr lang="zh-CN" altLang="en-US" sz="1200" dirty="0" smtClean="0"/>
              <a:t>的一些高级特性，所以该框架在性能上有很好的表现。但是也正因为其依赖于</a:t>
            </a:r>
            <a:r>
              <a:rPr lang="en-US" altLang="zh-CN" sz="1200" dirty="0" smtClean="0"/>
              <a:t>es6</a:t>
            </a:r>
            <a:r>
              <a:rPr lang="zh-CN" altLang="en-US" sz="1200" dirty="0" smtClean="0"/>
              <a:t>的一些特性，也导致其无法兼容低版本的</a:t>
            </a:r>
            <a:r>
              <a:rPr lang="en-US" altLang="zh-CN" sz="1200" dirty="0" smtClean="0"/>
              <a:t>IE</a:t>
            </a:r>
            <a:r>
              <a:rPr lang="zh-CN" altLang="en-US" sz="1200" dirty="0" smtClean="0"/>
              <a:t>浏览器，目前稳定兼容的</a:t>
            </a:r>
            <a:r>
              <a:rPr lang="en-US" altLang="zh-CN" sz="1200" dirty="0" smtClean="0"/>
              <a:t>IE</a:t>
            </a:r>
            <a:r>
              <a:rPr lang="zh-CN" altLang="en-US" sz="1200" dirty="0" smtClean="0"/>
              <a:t>版本为</a:t>
            </a:r>
            <a:r>
              <a:rPr lang="en-US" altLang="zh-CN" sz="1200" dirty="0" smtClean="0"/>
              <a:t>IE9</a:t>
            </a:r>
            <a:r>
              <a:rPr lang="zh-CN" altLang="en-US" sz="1200" dirty="0" smtClean="0"/>
              <a:t>。该框架具有以下一些特点：</a:t>
            </a:r>
            <a:endParaRPr lang="en-US" altLang="zh-CN" sz="1200" dirty="0" smtClean="0"/>
          </a:p>
          <a:p>
            <a:pPr>
              <a:lnSpc>
                <a:spcPct val="150000"/>
              </a:lnSpc>
            </a:pPr>
            <a:r>
              <a:rPr lang="en-US" altLang="zh-CN" sz="1200" dirty="0" smtClean="0"/>
              <a:t>1</a:t>
            </a:r>
            <a:r>
              <a:rPr lang="zh-CN" altLang="en-US" sz="1200" dirty="0" smtClean="0"/>
              <a:t>、官方文档详细，思路清晰，易于阅读；</a:t>
            </a:r>
            <a:endParaRPr lang="en-US" altLang="zh-CN" sz="1200" dirty="0" smtClean="0"/>
          </a:p>
          <a:p>
            <a:pPr>
              <a:lnSpc>
                <a:spcPct val="150000"/>
              </a:lnSpc>
            </a:pPr>
            <a:r>
              <a:rPr lang="en-US" altLang="zh-CN" sz="1200" dirty="0" smtClean="0"/>
              <a:t>2</a:t>
            </a:r>
            <a:r>
              <a:rPr lang="zh-CN" altLang="en-US" sz="1200" dirty="0" smtClean="0"/>
              <a:t>、</a:t>
            </a:r>
            <a:r>
              <a:rPr lang="zh-CN" altLang="en-US" sz="1200" dirty="0"/>
              <a:t>异步批处理方式更新 </a:t>
            </a:r>
            <a:r>
              <a:rPr lang="en-US" altLang="zh-CN" sz="1200" dirty="0" smtClean="0"/>
              <a:t>DOM</a:t>
            </a:r>
            <a:r>
              <a:rPr lang="zh-CN" altLang="en-US" sz="1200" dirty="0" smtClean="0"/>
              <a:t>节点；</a:t>
            </a:r>
            <a:endParaRPr lang="en-US" altLang="zh-CN" sz="1200" dirty="0" smtClean="0"/>
          </a:p>
          <a:p>
            <a:pPr>
              <a:lnSpc>
                <a:spcPct val="150000"/>
              </a:lnSpc>
            </a:pPr>
            <a:r>
              <a:rPr lang="en-US" altLang="zh-CN" sz="1200" dirty="0" smtClean="0"/>
              <a:t>3</a:t>
            </a:r>
            <a:r>
              <a:rPr lang="zh-CN" altLang="en-US" sz="1200" dirty="0" smtClean="0"/>
              <a:t>、在一定程度上实现了</a:t>
            </a:r>
            <a:r>
              <a:rPr lang="en-US" altLang="zh-CN" sz="1200" dirty="0" smtClean="0"/>
              <a:t>web</a:t>
            </a:r>
            <a:r>
              <a:rPr lang="zh-CN" altLang="en-US" sz="1200" dirty="0" smtClean="0"/>
              <a:t>开发的组件化；</a:t>
            </a:r>
            <a:endParaRPr lang="en-US" altLang="zh-CN" sz="1200" dirty="0" smtClean="0"/>
          </a:p>
          <a:p>
            <a:pPr>
              <a:lnSpc>
                <a:spcPct val="150000"/>
              </a:lnSpc>
            </a:pPr>
            <a:r>
              <a:rPr lang="en-US" altLang="zh-CN" sz="1200" dirty="0" smtClean="0"/>
              <a:t>4</a:t>
            </a:r>
            <a:r>
              <a:rPr lang="zh-CN" altLang="en-US" sz="1200" dirty="0" smtClean="0"/>
              <a:t>、具有较小的压缩体积，约</a:t>
            </a:r>
            <a:r>
              <a:rPr lang="en-US" altLang="zh-CN" sz="1200" dirty="0" smtClean="0"/>
              <a:t>18KB</a:t>
            </a:r>
            <a:r>
              <a:rPr lang="zh-CN" altLang="en-US" sz="1200" dirty="0" smtClean="0"/>
              <a:t>左右；</a:t>
            </a:r>
            <a:endParaRPr lang="zh-CN" altLang="en-US" sz="1200" dirty="0"/>
          </a:p>
          <a:p>
            <a:pPr>
              <a:lnSpc>
                <a:spcPct val="150000"/>
              </a:lnSpc>
            </a:pP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22" name="TextBox 7"/>
          <p:cNvSpPr>
            <a:spLocks noChangeArrowheads="1"/>
          </p:cNvSpPr>
          <p:nvPr/>
        </p:nvSpPr>
        <p:spPr bwMode="auto">
          <a:xfrm>
            <a:off x="6660174" y="289289"/>
            <a:ext cx="99256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Vuejs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简介</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4" name="直接连接符 23"/>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extBox 1"/>
          <p:cNvSpPr txBox="1"/>
          <p:nvPr/>
        </p:nvSpPr>
        <p:spPr>
          <a:xfrm>
            <a:off x="467658" y="1419654"/>
            <a:ext cx="8280690" cy="2308324"/>
          </a:xfrm>
          <a:prstGeom prst="rect">
            <a:avLst/>
          </a:prstGeom>
          <a:noFill/>
        </p:spPr>
        <p:txBody>
          <a:bodyPr wrap="square" rtlCol="0">
            <a:spAutoFit/>
          </a:bodyPr>
          <a:lstStyle/>
          <a:p>
            <a:r>
              <a:rPr lang="en-US" altLang="zh-CN" sz="1200" dirty="0"/>
              <a:t>&lt;div id="app"&gt;</a:t>
            </a:r>
            <a:br>
              <a:rPr lang="en-US" altLang="zh-CN" sz="1200" dirty="0"/>
            </a:br>
            <a:r>
              <a:rPr lang="en-US" altLang="zh-CN" sz="1200" dirty="0"/>
              <a:t> </a:t>
            </a:r>
            <a:r>
              <a:rPr lang="en-US" altLang="zh-CN" sz="1200" dirty="0" smtClean="0"/>
              <a:t>   &lt;</a:t>
            </a:r>
            <a:r>
              <a:rPr lang="en-US" altLang="zh-CN" sz="1200" dirty="0"/>
              <a:t>p&gt;{{ message }}&lt;/p&gt;</a:t>
            </a:r>
            <a:br>
              <a:rPr lang="en-US" altLang="zh-CN" sz="1200" dirty="0"/>
            </a:br>
            <a:r>
              <a:rPr lang="en-US" altLang="zh-CN" sz="1200" dirty="0" smtClean="0"/>
              <a:t>    &lt;</a:t>
            </a:r>
            <a:r>
              <a:rPr lang="en-US" altLang="zh-CN" sz="1200" dirty="0"/>
              <a:t>input v-model="message"&gt;</a:t>
            </a:r>
            <a:br>
              <a:rPr lang="en-US" altLang="zh-CN" sz="1200" dirty="0"/>
            </a:br>
            <a:r>
              <a:rPr lang="en-US" altLang="zh-CN" sz="1200" dirty="0"/>
              <a:t>&lt;/div</a:t>
            </a:r>
            <a:r>
              <a:rPr lang="en-US" altLang="zh-CN" sz="1200" dirty="0" smtClean="0"/>
              <a:t>&gt;</a:t>
            </a:r>
          </a:p>
          <a:p>
            <a:r>
              <a:rPr lang="en-US" altLang="zh-CN" sz="1200" dirty="0"/>
              <a:t>&lt;</a:t>
            </a:r>
            <a:r>
              <a:rPr lang="en-US" altLang="zh-CN" sz="1200" dirty="0" smtClean="0"/>
              <a:t>script&gt;</a:t>
            </a:r>
            <a:endParaRPr lang="en-US" altLang="zh-CN" sz="1200" dirty="0"/>
          </a:p>
          <a:p>
            <a:r>
              <a:rPr lang="en-US" altLang="zh-CN" sz="1200" dirty="0"/>
              <a:t> </a:t>
            </a:r>
            <a:r>
              <a:rPr lang="en-US" altLang="zh-CN" sz="1200" dirty="0" smtClean="0"/>
              <a:t>   new </a:t>
            </a:r>
            <a:r>
              <a:rPr lang="en-US" altLang="zh-CN" sz="1200" dirty="0" err="1"/>
              <a:t>Vue</a:t>
            </a:r>
            <a:r>
              <a:rPr lang="en-US" altLang="zh-CN" sz="1200" dirty="0"/>
              <a:t>({</a:t>
            </a:r>
            <a:br>
              <a:rPr lang="en-US" altLang="zh-CN" sz="1200" dirty="0"/>
            </a:br>
            <a:r>
              <a:rPr lang="en-US" altLang="zh-CN" sz="1200" dirty="0" smtClean="0"/>
              <a:t>        el</a:t>
            </a:r>
            <a:r>
              <a:rPr lang="en-US" altLang="zh-CN" sz="1200" dirty="0"/>
              <a:t>: '#app',</a:t>
            </a:r>
            <a:br>
              <a:rPr lang="en-US" altLang="zh-CN" sz="1200" dirty="0"/>
            </a:br>
            <a:r>
              <a:rPr lang="en-US" altLang="zh-CN" sz="1200" dirty="0" smtClean="0"/>
              <a:t>        data</a:t>
            </a:r>
            <a:r>
              <a:rPr lang="en-US" altLang="zh-CN" sz="1200" dirty="0"/>
              <a:t>: {</a:t>
            </a:r>
            <a:br>
              <a:rPr lang="en-US" altLang="zh-CN" sz="1200" dirty="0"/>
            </a:br>
            <a:r>
              <a:rPr lang="en-US" altLang="zh-CN" sz="1200" dirty="0" smtClean="0"/>
              <a:t>              message</a:t>
            </a:r>
            <a:r>
              <a:rPr lang="en-US" altLang="zh-CN" sz="1200" dirty="0"/>
              <a:t>: 'Hello Vue.js!'</a:t>
            </a:r>
            <a:br>
              <a:rPr lang="en-US" altLang="zh-CN" sz="1200" dirty="0"/>
            </a:br>
            <a:r>
              <a:rPr lang="en-US" altLang="zh-CN" sz="1200" dirty="0" smtClean="0"/>
              <a:t>        }</a:t>
            </a:r>
            <a:r>
              <a:rPr lang="en-US" altLang="zh-CN" sz="1200" dirty="0"/>
              <a:t/>
            </a:r>
            <a:br>
              <a:rPr lang="en-US" altLang="zh-CN" sz="1200" dirty="0"/>
            </a:br>
            <a:r>
              <a:rPr lang="en-US" altLang="zh-CN" sz="1200" dirty="0" smtClean="0"/>
              <a:t>    })</a:t>
            </a:r>
          </a:p>
          <a:p>
            <a:r>
              <a:rPr lang="en-US" altLang="zh-CN" sz="1200" dirty="0" smtClean="0"/>
              <a:t>&lt;/script&gt;</a:t>
            </a:r>
            <a:endParaRPr lang="zh-CN" altLang="en-US" sz="1200" dirty="0"/>
          </a:p>
        </p:txBody>
      </p:sp>
      <p:sp>
        <p:nvSpPr>
          <p:cNvPr id="25" name="上弧形箭头 24"/>
          <p:cNvSpPr/>
          <p:nvPr/>
        </p:nvSpPr>
        <p:spPr bwMode="auto">
          <a:xfrm>
            <a:off x="1403736" y="2303518"/>
            <a:ext cx="1872156" cy="270298"/>
          </a:xfrm>
          <a:prstGeom prst="curvedDown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rgbClr val="FF0000"/>
              </a:solidFill>
              <a:effectLst/>
              <a:latin typeface="Arial" pitchFamily="34" charset="0"/>
              <a:ea typeface="宋体" pitchFamily="2" charset="-122"/>
            </a:endParaRPr>
          </a:p>
        </p:txBody>
      </p:sp>
      <p:sp>
        <p:nvSpPr>
          <p:cNvPr id="3" name="TextBox 2"/>
          <p:cNvSpPr txBox="1"/>
          <p:nvPr/>
        </p:nvSpPr>
        <p:spPr>
          <a:xfrm>
            <a:off x="3059874" y="2573816"/>
            <a:ext cx="5472456" cy="461665"/>
          </a:xfrm>
          <a:prstGeom prst="rect">
            <a:avLst/>
          </a:prstGeom>
          <a:noFill/>
        </p:spPr>
        <p:txBody>
          <a:bodyPr wrap="square" rtlCol="0">
            <a:spAutoFit/>
          </a:bodyPr>
          <a:lstStyle/>
          <a:p>
            <a:r>
              <a:rPr lang="en-US" altLang="zh-CN" sz="1200" dirty="0" err="1" smtClean="0"/>
              <a:t>Vue</a:t>
            </a:r>
            <a:r>
              <a:rPr lang="zh-CN" altLang="en-US" sz="1200" dirty="0" smtClean="0"/>
              <a:t>的</a:t>
            </a:r>
            <a:r>
              <a:rPr lang="en-US" altLang="zh-CN" sz="1200" dirty="0" smtClean="0"/>
              <a:t>ID</a:t>
            </a:r>
            <a:r>
              <a:rPr lang="zh-CN" altLang="en-US" sz="1200" dirty="0" smtClean="0"/>
              <a:t>选择器，通过该选择器来动态得监控</a:t>
            </a:r>
            <a:r>
              <a:rPr lang="en-US" altLang="zh-CN" sz="1200" dirty="0" smtClean="0"/>
              <a:t>DOM</a:t>
            </a:r>
            <a:r>
              <a:rPr lang="zh-CN" altLang="en-US" sz="1200" dirty="0" smtClean="0"/>
              <a:t>元素，其次在控制器内部声明</a:t>
            </a:r>
            <a:r>
              <a:rPr lang="en-US" altLang="zh-CN" sz="1200" dirty="0" smtClean="0"/>
              <a:t>data</a:t>
            </a:r>
            <a:r>
              <a:rPr lang="zh-CN" altLang="en-US" sz="1200" dirty="0" smtClean="0"/>
              <a:t>属性来对需要进行动态监控的元素进行连接。</a:t>
            </a:r>
            <a:endParaRPr lang="zh-CN" altLang="en-US" sz="1200" dirty="0"/>
          </a:p>
        </p:txBody>
      </p:sp>
      <p:sp>
        <p:nvSpPr>
          <p:cNvPr id="26" name="上弧形箭头 25"/>
          <p:cNvSpPr/>
          <p:nvPr/>
        </p:nvSpPr>
        <p:spPr bwMode="auto">
          <a:xfrm>
            <a:off x="1619754" y="1420471"/>
            <a:ext cx="1872156" cy="270298"/>
          </a:xfrm>
          <a:prstGeom prst="curvedDownArrow">
            <a:avLst/>
          </a:prstGeom>
          <a:solidFill>
            <a:schemeClr val="accent2"/>
          </a:solidFill>
          <a:ln w="9525"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rgbClr val="FF0000"/>
              </a:solidFill>
              <a:effectLst/>
              <a:latin typeface="Arial" pitchFamily="34" charset="0"/>
              <a:ea typeface="宋体" pitchFamily="2" charset="-122"/>
            </a:endParaRPr>
          </a:p>
        </p:txBody>
      </p:sp>
      <p:sp>
        <p:nvSpPr>
          <p:cNvPr id="27" name="TextBox 26"/>
          <p:cNvSpPr txBox="1"/>
          <p:nvPr/>
        </p:nvSpPr>
        <p:spPr>
          <a:xfrm>
            <a:off x="3131880" y="1709565"/>
            <a:ext cx="5472456" cy="276999"/>
          </a:xfrm>
          <a:prstGeom prst="rect">
            <a:avLst/>
          </a:prstGeom>
          <a:noFill/>
        </p:spPr>
        <p:txBody>
          <a:bodyPr wrap="square" rtlCol="0">
            <a:spAutoFit/>
          </a:bodyPr>
          <a:lstStyle/>
          <a:p>
            <a:r>
              <a:rPr lang="zh-CN" altLang="en-US" sz="1200" dirty="0" smtClean="0"/>
              <a:t>通过使用双花括号</a:t>
            </a:r>
            <a:r>
              <a:rPr lang="en-US" altLang="zh-CN" sz="1200" dirty="0" smtClean="0"/>
              <a:t>+v-model</a:t>
            </a:r>
            <a:r>
              <a:rPr lang="zh-CN" altLang="en-US" sz="1200" dirty="0" smtClean="0"/>
              <a:t>的方式声明了一个双向绑定的数据。</a:t>
            </a: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up)">
                                      <p:cBhvr>
                                        <p:cTn id="13" dur="500"/>
                                        <p:tgtEl>
                                          <p:spTgt spid="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19" name="TextBox 7"/>
          <p:cNvSpPr>
            <a:spLocks noChangeArrowheads="1"/>
          </p:cNvSpPr>
          <p:nvPr/>
        </p:nvSpPr>
        <p:spPr bwMode="auto">
          <a:xfrm>
            <a:off x="6572264" y="285734"/>
            <a:ext cx="1095153"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前端工程化</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3" name="直接连接符 22"/>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TextBox 25"/>
          <p:cNvSpPr txBox="1"/>
          <p:nvPr/>
        </p:nvSpPr>
        <p:spPr>
          <a:xfrm>
            <a:off x="285720" y="1285866"/>
            <a:ext cx="8429684" cy="276999"/>
          </a:xfrm>
          <a:prstGeom prst="rect">
            <a:avLst/>
          </a:prstGeom>
          <a:noFill/>
        </p:spPr>
        <p:txBody>
          <a:bodyPr wrap="square" rtlCol="0">
            <a:spAutoFit/>
          </a:bodyPr>
          <a:lstStyle/>
          <a:p>
            <a:r>
              <a:rPr lang="zh-CN" altLang="en-US" sz="1200" dirty="0" smtClean="0"/>
              <a:t>目前在前端页面开发的过程中，主流的页面开发模式仍然是手动管理样式表，以及</a:t>
            </a:r>
            <a:r>
              <a:rPr lang="en-US" altLang="zh-CN" sz="1200" dirty="0" err="1" smtClean="0"/>
              <a:t>js</a:t>
            </a:r>
            <a:r>
              <a:rPr lang="zh-CN" altLang="en-US" sz="1200" dirty="0" smtClean="0"/>
              <a:t>库的引用。</a:t>
            </a:r>
            <a:endParaRPr lang="zh-CN" altLang="en-US" sz="1200" dirty="0"/>
          </a:p>
        </p:txBody>
      </p:sp>
      <p:pic>
        <p:nvPicPr>
          <p:cNvPr id="35843" name="Picture 3"/>
          <p:cNvPicPr>
            <a:picLocks noChangeAspect="1" noChangeArrowheads="1"/>
          </p:cNvPicPr>
          <p:nvPr/>
        </p:nvPicPr>
        <p:blipFill>
          <a:blip r:embed="rId3"/>
          <a:srcRect/>
          <a:stretch>
            <a:fillRect/>
          </a:stretch>
        </p:blipFill>
        <p:spPr bwMode="auto">
          <a:xfrm>
            <a:off x="1500166" y="1714494"/>
            <a:ext cx="4943475" cy="2714625"/>
          </a:xfrm>
          <a:prstGeom prst="rect">
            <a:avLst/>
          </a:prstGeom>
          <a:noFill/>
          <a:ln w="9525">
            <a:noFill/>
            <a:miter lim="800000"/>
            <a:headEnd/>
            <a:tailEnd/>
          </a:ln>
          <a:effectLst/>
        </p:spPr>
      </p:pic>
      <p:sp>
        <p:nvSpPr>
          <p:cNvPr id="30" name="右箭头 29"/>
          <p:cNvSpPr/>
          <p:nvPr/>
        </p:nvSpPr>
        <p:spPr bwMode="auto">
          <a:xfrm>
            <a:off x="5143504" y="2285998"/>
            <a:ext cx="1928826" cy="285752"/>
          </a:xfrm>
          <a:prstGeom prst="rightArrow">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chemeClr val="tx1"/>
              </a:solidFill>
              <a:effectLst/>
              <a:latin typeface="Arial" pitchFamily="34" charset="0"/>
              <a:ea typeface="宋体" pitchFamily="2" charset="-122"/>
            </a:endParaRPr>
          </a:p>
        </p:txBody>
      </p:sp>
      <p:sp>
        <p:nvSpPr>
          <p:cNvPr id="31" name="TextBox 30"/>
          <p:cNvSpPr txBox="1"/>
          <p:nvPr/>
        </p:nvSpPr>
        <p:spPr>
          <a:xfrm>
            <a:off x="7072330" y="2285998"/>
            <a:ext cx="1714512" cy="276999"/>
          </a:xfrm>
          <a:prstGeom prst="rect">
            <a:avLst/>
          </a:prstGeom>
          <a:noFill/>
        </p:spPr>
        <p:txBody>
          <a:bodyPr wrap="square" rtlCol="0">
            <a:spAutoFit/>
          </a:bodyPr>
          <a:lstStyle/>
          <a:p>
            <a:r>
              <a:rPr lang="zh-CN" altLang="en-US" sz="1200" dirty="0" smtClean="0"/>
              <a:t>手动管理样式表</a:t>
            </a:r>
            <a:endParaRPr lang="zh-CN" altLang="en-US" sz="1200" dirty="0"/>
          </a:p>
        </p:txBody>
      </p:sp>
      <p:sp>
        <p:nvSpPr>
          <p:cNvPr id="32" name="右箭头 31"/>
          <p:cNvSpPr/>
          <p:nvPr/>
        </p:nvSpPr>
        <p:spPr bwMode="auto">
          <a:xfrm>
            <a:off x="6046616" y="3755356"/>
            <a:ext cx="1000132" cy="285752"/>
          </a:xfrm>
          <a:prstGeom prst="rightArrow">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endParaRPr kumimoji="0" lang="zh-CN" altLang="en-US" sz="4300" b="0" i="0" u="none" strike="noStrike" cap="none" normalizeH="0" baseline="0" smtClean="0">
              <a:ln>
                <a:noFill/>
              </a:ln>
              <a:solidFill>
                <a:schemeClr val="tx1"/>
              </a:solidFill>
              <a:effectLst/>
              <a:latin typeface="Arial" pitchFamily="34" charset="0"/>
              <a:ea typeface="宋体" pitchFamily="2" charset="-122"/>
            </a:endParaRPr>
          </a:p>
        </p:txBody>
      </p:sp>
      <p:sp>
        <p:nvSpPr>
          <p:cNvPr id="33" name="TextBox 32"/>
          <p:cNvSpPr txBox="1"/>
          <p:nvPr/>
        </p:nvSpPr>
        <p:spPr>
          <a:xfrm>
            <a:off x="7087573" y="3693934"/>
            <a:ext cx="1714512" cy="461665"/>
          </a:xfrm>
          <a:prstGeom prst="rect">
            <a:avLst/>
          </a:prstGeom>
          <a:noFill/>
        </p:spPr>
        <p:txBody>
          <a:bodyPr wrap="square" rtlCol="0">
            <a:spAutoFit/>
          </a:bodyPr>
          <a:lstStyle/>
          <a:p>
            <a:r>
              <a:rPr lang="zh-CN" altLang="en-US" sz="1200" dirty="0" smtClean="0"/>
              <a:t>手动管理</a:t>
            </a:r>
            <a:r>
              <a:rPr lang="en-US" altLang="zh-CN" sz="1200" dirty="0" err="1" smtClean="0"/>
              <a:t>js</a:t>
            </a:r>
            <a:r>
              <a:rPr lang="zh-CN" altLang="en-US" sz="1200" dirty="0" smtClean="0"/>
              <a:t>库以及</a:t>
            </a:r>
            <a:r>
              <a:rPr lang="en-US" altLang="zh-CN" sz="1200" dirty="0" err="1" smtClean="0"/>
              <a:t>js</a:t>
            </a:r>
            <a:r>
              <a:rPr lang="zh-CN" altLang="en-US" sz="1200" dirty="0" smtClean="0"/>
              <a:t>库之间的依赖关系</a:t>
            </a: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37" name="TextBox 7"/>
          <p:cNvSpPr>
            <a:spLocks noChangeArrowheads="1"/>
          </p:cNvSpPr>
          <p:nvPr/>
        </p:nvSpPr>
        <p:spPr bwMode="auto">
          <a:xfrm>
            <a:off x="5072066" y="285734"/>
            <a:ext cx="2736628"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模块加载以及异步加载工具</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45" name="直接连接符 44"/>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矩形 47"/>
          <p:cNvSpPr/>
          <p:nvPr/>
        </p:nvSpPr>
        <p:spPr>
          <a:xfrm>
            <a:off x="7431365" y="1059624"/>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6" name="TextBox 35"/>
          <p:cNvSpPr txBox="1"/>
          <p:nvPr/>
        </p:nvSpPr>
        <p:spPr>
          <a:xfrm>
            <a:off x="714348" y="1214428"/>
            <a:ext cx="8001056" cy="1938992"/>
          </a:xfrm>
          <a:prstGeom prst="rect">
            <a:avLst/>
          </a:prstGeom>
          <a:noFill/>
        </p:spPr>
        <p:txBody>
          <a:bodyPr wrap="square" rtlCol="0">
            <a:spAutoFit/>
          </a:bodyPr>
          <a:lstStyle/>
          <a:p>
            <a:pPr>
              <a:lnSpc>
                <a:spcPct val="150000"/>
              </a:lnSpc>
            </a:pPr>
            <a:r>
              <a:rPr lang="zh-CN" altLang="en-US" dirty="0" smtClean="0"/>
              <a:t>对于目前的这种</a:t>
            </a:r>
            <a:r>
              <a:rPr lang="en-US" altLang="zh-CN" dirty="0" err="1" smtClean="0"/>
              <a:t>js</a:t>
            </a:r>
            <a:r>
              <a:rPr lang="zh-CN" altLang="en-US" dirty="0" smtClean="0"/>
              <a:t>管理方式，主要有以下这些不足：</a:t>
            </a:r>
            <a:endParaRPr lang="en-US" altLang="zh-CN" dirty="0" smtClean="0"/>
          </a:p>
          <a:p>
            <a:pPr>
              <a:lnSpc>
                <a:spcPct val="150000"/>
              </a:lnSpc>
            </a:pPr>
            <a:r>
              <a:rPr lang="en-US" altLang="zh-CN" dirty="0" smtClean="0"/>
              <a:t>1</a:t>
            </a:r>
            <a:r>
              <a:rPr lang="zh-CN" altLang="en-US" dirty="0" smtClean="0"/>
              <a:t>、会在页面首次加载时加载全部的</a:t>
            </a:r>
            <a:r>
              <a:rPr lang="en-US" altLang="zh-CN" dirty="0" err="1" smtClean="0"/>
              <a:t>js</a:t>
            </a:r>
            <a:r>
              <a:rPr lang="zh-CN" altLang="en-US" dirty="0" smtClean="0"/>
              <a:t>文件，不论这些</a:t>
            </a:r>
            <a:r>
              <a:rPr lang="en-US" altLang="zh-CN" dirty="0" err="1" smtClean="0"/>
              <a:t>js</a:t>
            </a:r>
            <a:r>
              <a:rPr lang="zh-CN" altLang="en-US" dirty="0" smtClean="0"/>
              <a:t>文件是否会在首次加载时被调用。这样就加大了网络传输量；进而会影响页面初次加载时间和首次可使用时间。</a:t>
            </a:r>
            <a:endParaRPr lang="en-US" altLang="zh-CN" dirty="0" smtClean="0"/>
          </a:p>
          <a:p>
            <a:pPr>
              <a:lnSpc>
                <a:spcPct val="150000"/>
              </a:lnSpc>
            </a:pPr>
            <a:r>
              <a:rPr lang="en-US" altLang="zh-CN" dirty="0" smtClean="0"/>
              <a:t>2</a:t>
            </a:r>
            <a:r>
              <a:rPr lang="zh-CN" altLang="en-US" dirty="0" smtClean="0"/>
              <a:t>、必须人为的管理</a:t>
            </a:r>
            <a:r>
              <a:rPr lang="en-US" altLang="zh-CN" dirty="0" err="1" smtClean="0"/>
              <a:t>js</a:t>
            </a:r>
            <a:r>
              <a:rPr lang="zh-CN" altLang="en-US" dirty="0" smtClean="0"/>
              <a:t>库之间的依赖关系。</a:t>
            </a:r>
            <a:endParaRPr lang="en-US" altLang="zh-CN" dirty="0" smtClean="0"/>
          </a:p>
          <a:p>
            <a:pPr>
              <a:lnSpc>
                <a:spcPct val="150000"/>
              </a:lnSpc>
            </a:pPr>
            <a:r>
              <a:rPr lang="zh-CN" altLang="en-US" dirty="0" smtClean="0"/>
              <a:t>比较典型的是</a:t>
            </a:r>
            <a:r>
              <a:rPr lang="en-US" altLang="zh-CN" dirty="0" err="1" smtClean="0"/>
              <a:t>jquery</a:t>
            </a:r>
            <a:r>
              <a:rPr lang="en-US" altLang="zh-CN" dirty="0" smtClean="0"/>
              <a:t>/</a:t>
            </a:r>
            <a:r>
              <a:rPr lang="en-US" altLang="zh-CN" dirty="0" err="1" smtClean="0"/>
              <a:t>jquery-ui</a:t>
            </a:r>
            <a:endParaRPr lang="zh-CN" altLang="en-US"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up)">
                                      <p:cBhvr>
                                        <p:cTn id="13" dur="500"/>
                                        <p:tgtEl>
                                          <p:spTgt spid="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1000"/>
                                        <p:tgtEl>
                                          <p:spTgt spid="37"/>
                                        </p:tgtEl>
                                      </p:cBhvr>
                                    </p:animEffect>
                                    <p:anim calcmode="lin" valueType="num">
                                      <p:cBhvr>
                                        <p:cTn id="19" dur="1000" fill="hold"/>
                                        <p:tgtEl>
                                          <p:spTgt spid="37"/>
                                        </p:tgtEl>
                                        <p:attrNameLst>
                                          <p:attrName>ppt_x</p:attrName>
                                        </p:attrNameLst>
                                      </p:cBhvr>
                                      <p:tavLst>
                                        <p:tav tm="0">
                                          <p:val>
                                            <p:strVal val="#ppt_x"/>
                                          </p:val>
                                        </p:tav>
                                        <p:tav tm="100000">
                                          <p:val>
                                            <p:strVal val="#ppt_x"/>
                                          </p:val>
                                        </p:tav>
                                      </p:tavLst>
                                    </p:anim>
                                    <p:anim calcmode="lin" valueType="num">
                                      <p:cBhvr>
                                        <p:cTn id="2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26" name="直接连接符 25"/>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8" name="TextBox 7"/>
          <p:cNvSpPr>
            <a:spLocks noChangeArrowheads="1"/>
          </p:cNvSpPr>
          <p:nvPr/>
        </p:nvSpPr>
        <p:spPr bwMode="auto">
          <a:xfrm>
            <a:off x="5072066" y="285734"/>
            <a:ext cx="2736628"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模块加载以及异步加载工具</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31" name="圆角矩形 30"/>
          <p:cNvSpPr/>
          <p:nvPr/>
        </p:nvSpPr>
        <p:spPr bwMode="auto">
          <a:xfrm>
            <a:off x="1643042" y="1428742"/>
            <a:ext cx="2000264" cy="1571636"/>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Arial" pitchFamily="34" charset="0"/>
                <a:ea typeface="宋体" pitchFamily="2" charset="-122"/>
              </a:rPr>
              <a:t>Seajs</a:t>
            </a:r>
            <a:r>
              <a:rPr kumimoji="0" lang="en-US" altLang="zh-CN" sz="1200" b="0" i="0" u="none" strike="noStrike" cap="none" normalizeH="0" baseline="0" dirty="0" smtClean="0">
                <a:ln>
                  <a:noFill/>
                </a:ln>
                <a:solidFill>
                  <a:schemeClr val="tx1"/>
                </a:solidFill>
                <a:effectLst/>
                <a:latin typeface="Arial" pitchFamily="34" charset="0"/>
                <a:ea typeface="宋体" pitchFamily="2" charset="-122"/>
              </a:rPr>
              <a:t>:</a:t>
            </a:r>
          </a:p>
          <a:p>
            <a:pPr defTabSz="2178050">
              <a:lnSpc>
                <a:spcPct val="150000"/>
              </a:lnSpc>
            </a:pPr>
            <a:r>
              <a:rPr lang="zh-CN" altLang="en-US" sz="1200" dirty="0" smtClean="0">
                <a:latin typeface="Arial" pitchFamily="34" charset="0"/>
                <a:ea typeface="宋体" pitchFamily="2" charset="-122"/>
              </a:rPr>
              <a:t>基于</a:t>
            </a:r>
            <a:r>
              <a:rPr lang="en-US" altLang="zh-CN" sz="1200" dirty="0" smtClean="0"/>
              <a:t>CMD </a:t>
            </a:r>
            <a:r>
              <a:rPr lang="zh-CN" altLang="en-US" sz="1200" dirty="0" smtClean="0"/>
              <a:t>（通用模块定义）规范 来进行实现，国内阿里系团队使用较多。</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4" name="圆角矩形 33"/>
          <p:cNvSpPr/>
          <p:nvPr/>
        </p:nvSpPr>
        <p:spPr bwMode="auto">
          <a:xfrm>
            <a:off x="4857752" y="1357304"/>
            <a:ext cx="2000264" cy="1643074"/>
          </a:xfrm>
          <a:prstGeom prst="roundRec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217805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latin typeface="Arial" pitchFamily="34" charset="0"/>
                <a:ea typeface="宋体" pitchFamily="2" charset="-122"/>
              </a:rPr>
              <a:t>Require</a:t>
            </a:r>
            <a:r>
              <a:rPr kumimoji="0" lang="en-US" altLang="zh-CN" sz="1200" b="0" i="0" u="none" strike="noStrike" cap="none" normalizeH="0" baseline="0" dirty="0" err="1" smtClean="0">
                <a:ln>
                  <a:noFill/>
                </a:ln>
                <a:solidFill>
                  <a:schemeClr val="tx1"/>
                </a:solidFill>
                <a:effectLst/>
                <a:latin typeface="Arial" pitchFamily="34" charset="0"/>
                <a:ea typeface="宋体" pitchFamily="2" charset="-122"/>
              </a:rPr>
              <a:t>js</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endParaRPr>
          </a:p>
          <a:p>
            <a:pPr defTabSz="2178050">
              <a:lnSpc>
                <a:spcPct val="150000"/>
              </a:lnSpc>
            </a:pPr>
            <a:r>
              <a:rPr kumimoji="0" lang="zh-CN" altLang="en-US" sz="1200" b="0" i="0" u="none" strike="noStrike" cap="none" normalizeH="0" baseline="0" dirty="0" smtClean="0">
                <a:ln>
                  <a:noFill/>
                </a:ln>
                <a:solidFill>
                  <a:schemeClr val="tx1"/>
                </a:solidFill>
                <a:effectLst/>
                <a:latin typeface="Arial" pitchFamily="34" charset="0"/>
                <a:ea typeface="宋体" pitchFamily="2" charset="-122"/>
              </a:rPr>
              <a:t>基于</a:t>
            </a:r>
            <a:r>
              <a:rPr lang="zh-CN" altLang="en-US" sz="1200" dirty="0" smtClean="0"/>
              <a:t> </a:t>
            </a:r>
            <a:r>
              <a:rPr lang="en-US" altLang="zh-CN" sz="1200" dirty="0" smtClean="0"/>
              <a:t>AMD</a:t>
            </a:r>
            <a:r>
              <a:rPr lang="zh-CN" altLang="en-US" sz="1200" dirty="0" smtClean="0"/>
              <a:t>（异步模块定义）规范 来进行实现。</a:t>
            </a:r>
            <a:endParaRPr lang="en-US" altLang="zh-CN" sz="1200" dirty="0" smtClean="0"/>
          </a:p>
          <a:p>
            <a:pPr defTabSz="2178050">
              <a:lnSpc>
                <a:spcPct val="150000"/>
              </a:lnSpc>
            </a:pP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endParaRPr>
          </a:p>
        </p:txBody>
      </p:sp>
      <p:sp>
        <p:nvSpPr>
          <p:cNvPr id="37" name="矩形 36"/>
          <p:cNvSpPr/>
          <p:nvPr/>
        </p:nvSpPr>
        <p:spPr>
          <a:xfrm>
            <a:off x="1571604" y="3143254"/>
            <a:ext cx="6429420" cy="1152495"/>
          </a:xfrm>
          <a:prstGeom prst="rect">
            <a:avLst/>
          </a:prstGeom>
        </p:spPr>
        <p:txBody>
          <a:bodyPr wrap="square">
            <a:spAutoFit/>
          </a:bodyPr>
          <a:lstStyle/>
          <a:p>
            <a:pPr>
              <a:lnSpc>
                <a:spcPct val="150000"/>
              </a:lnSpc>
            </a:pPr>
            <a:r>
              <a:rPr lang="zh-CN" altLang="en-US" dirty="0" smtClean="0"/>
              <a:t>两种规范的区别之处：</a:t>
            </a:r>
            <a:endParaRPr lang="en-US" altLang="zh-CN" dirty="0" smtClean="0"/>
          </a:p>
          <a:p>
            <a:pPr>
              <a:lnSpc>
                <a:spcPct val="150000"/>
              </a:lnSpc>
            </a:pPr>
            <a:r>
              <a:rPr lang="en-US" altLang="zh-CN" dirty="0" smtClean="0"/>
              <a:t>1</a:t>
            </a:r>
            <a:r>
              <a:rPr lang="zh-CN" altLang="en-US" dirty="0" smtClean="0"/>
              <a:t>、对于依赖的模块，</a:t>
            </a:r>
            <a:r>
              <a:rPr lang="en-US" altLang="zh-CN" dirty="0" smtClean="0"/>
              <a:t>AMD </a:t>
            </a:r>
            <a:r>
              <a:rPr lang="zh-CN" altLang="en-US" dirty="0" smtClean="0"/>
              <a:t>是</a:t>
            </a:r>
            <a:r>
              <a:rPr lang="zh-CN" altLang="en-US" b="1" dirty="0" smtClean="0"/>
              <a:t>提前执行</a:t>
            </a:r>
            <a:r>
              <a:rPr lang="zh-CN" altLang="en-US" dirty="0" smtClean="0"/>
              <a:t>，</a:t>
            </a:r>
            <a:r>
              <a:rPr lang="en-US" altLang="zh-CN" dirty="0" smtClean="0"/>
              <a:t>CMD </a:t>
            </a:r>
            <a:r>
              <a:rPr lang="zh-CN" altLang="en-US" dirty="0" smtClean="0"/>
              <a:t>是</a:t>
            </a:r>
            <a:r>
              <a:rPr lang="zh-CN" altLang="en-US" b="1" dirty="0" smtClean="0"/>
              <a:t>延迟执行；</a:t>
            </a:r>
            <a:endParaRPr lang="en-US" altLang="zh-CN" b="1" dirty="0" smtClean="0"/>
          </a:p>
          <a:p>
            <a:pPr>
              <a:lnSpc>
                <a:spcPct val="150000"/>
              </a:lnSpc>
            </a:pPr>
            <a:r>
              <a:rPr lang="en-US" altLang="zh-CN" dirty="0" smtClean="0"/>
              <a:t>2</a:t>
            </a:r>
            <a:r>
              <a:rPr lang="zh-CN" altLang="en-US" dirty="0" smtClean="0"/>
              <a:t>、 </a:t>
            </a:r>
            <a:r>
              <a:rPr lang="en-US" altLang="zh-CN" dirty="0" smtClean="0"/>
              <a:t>CMD </a:t>
            </a:r>
            <a:r>
              <a:rPr lang="zh-CN" altLang="en-US" dirty="0" smtClean="0"/>
              <a:t>推崇</a:t>
            </a:r>
            <a:r>
              <a:rPr lang="zh-CN" altLang="en-US" b="1" dirty="0" smtClean="0"/>
              <a:t>依赖就近</a:t>
            </a:r>
            <a:r>
              <a:rPr lang="zh-CN" altLang="en-US" dirty="0" smtClean="0"/>
              <a:t>，</a:t>
            </a:r>
            <a:r>
              <a:rPr lang="en-US" altLang="zh-CN" dirty="0" smtClean="0"/>
              <a:t>AMD </a:t>
            </a:r>
            <a:r>
              <a:rPr lang="zh-CN" altLang="en-US" dirty="0" smtClean="0"/>
              <a:t>推崇</a:t>
            </a:r>
            <a:r>
              <a:rPr lang="zh-CN" altLang="en-US" b="1" dirty="0" smtClean="0"/>
              <a:t>依赖前置</a:t>
            </a:r>
            <a:endParaRPr lang="zh-CN" altLang="en-US" dirty="0" smtClean="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33" name="直接连接符 32"/>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TextBox 7"/>
          <p:cNvSpPr>
            <a:spLocks noChangeArrowheads="1"/>
          </p:cNvSpPr>
          <p:nvPr/>
        </p:nvSpPr>
        <p:spPr bwMode="auto">
          <a:xfrm>
            <a:off x="5072066" y="285734"/>
            <a:ext cx="2736628"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模块加载以及异步加载工具</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23" name="矩形 22"/>
          <p:cNvSpPr/>
          <p:nvPr/>
        </p:nvSpPr>
        <p:spPr>
          <a:xfrm>
            <a:off x="2143108" y="1071552"/>
            <a:ext cx="4572000" cy="3231654"/>
          </a:xfrm>
          <a:prstGeom prst="rect">
            <a:avLst/>
          </a:prstGeom>
        </p:spPr>
        <p:txBody>
          <a:bodyPr>
            <a:spAutoFit/>
          </a:bodyPr>
          <a:lstStyle/>
          <a:p>
            <a:r>
              <a:rPr lang="en-US" altLang="zh-CN" sz="1200" dirty="0" smtClean="0"/>
              <a:t>// </a:t>
            </a:r>
            <a:r>
              <a:rPr lang="en-US" sz="1200" dirty="0" smtClean="0"/>
              <a:t>CMD</a:t>
            </a:r>
            <a:br>
              <a:rPr lang="en-US" sz="1200" dirty="0" smtClean="0"/>
            </a:br>
            <a:r>
              <a:rPr lang="en-US" sz="1200" dirty="0" smtClean="0"/>
              <a:t>define(function(require, exports, module) {</a:t>
            </a:r>
            <a:br>
              <a:rPr lang="en-US" sz="1200" dirty="0" smtClean="0"/>
            </a:br>
            <a:r>
              <a:rPr lang="en-US" sz="1200" dirty="0" err="1" smtClean="0"/>
              <a:t>var</a:t>
            </a:r>
            <a:r>
              <a:rPr lang="en-US" sz="1200" dirty="0" smtClean="0"/>
              <a:t> a = require('./a')</a:t>
            </a:r>
            <a:br>
              <a:rPr lang="en-US" sz="1200" dirty="0" smtClean="0"/>
            </a:br>
            <a:r>
              <a:rPr lang="en-US" sz="1200" dirty="0" err="1" smtClean="0"/>
              <a:t>a.doSomething</a:t>
            </a:r>
            <a:r>
              <a:rPr lang="en-US" sz="1200" dirty="0" smtClean="0"/>
              <a:t>()</a:t>
            </a:r>
            <a:br>
              <a:rPr lang="en-US" sz="1200" dirty="0" smtClean="0"/>
            </a:br>
            <a:r>
              <a:rPr lang="en-US" sz="1200" dirty="0" smtClean="0"/>
              <a:t>// </a:t>
            </a:r>
            <a:r>
              <a:rPr lang="en-US" altLang="zh-CN" sz="1200" dirty="0" smtClean="0"/>
              <a:t>…</a:t>
            </a:r>
            <a:r>
              <a:rPr lang="zh-CN" altLang="en-US" sz="1200" dirty="0" smtClean="0"/>
              <a:t/>
            </a:r>
            <a:br>
              <a:rPr lang="zh-CN" altLang="en-US" sz="1200" dirty="0" smtClean="0"/>
            </a:br>
            <a:r>
              <a:rPr lang="en-US" sz="1200" dirty="0" err="1" smtClean="0"/>
              <a:t>var</a:t>
            </a:r>
            <a:r>
              <a:rPr lang="en-US" sz="1200" dirty="0" smtClean="0"/>
              <a:t> b = require('./b') // </a:t>
            </a:r>
            <a:r>
              <a:rPr lang="zh-CN" altLang="en-US" sz="1200" dirty="0" smtClean="0"/>
              <a:t>依赖可以就近书写</a:t>
            </a:r>
            <a:br>
              <a:rPr lang="zh-CN" altLang="en-US" sz="1200" dirty="0" smtClean="0"/>
            </a:br>
            <a:r>
              <a:rPr lang="en-US" sz="1200" dirty="0" err="1" smtClean="0"/>
              <a:t>b.doSomething</a:t>
            </a:r>
            <a:r>
              <a:rPr lang="en-US" sz="1200" dirty="0" smtClean="0"/>
              <a:t>()</a:t>
            </a:r>
            <a:br>
              <a:rPr lang="en-US" sz="1200" dirty="0" smtClean="0"/>
            </a:br>
            <a:r>
              <a:rPr lang="en-US" sz="1200" dirty="0" smtClean="0"/>
              <a:t>// ... </a:t>
            </a:r>
            <a:br>
              <a:rPr lang="en-US" sz="1200" dirty="0" smtClean="0"/>
            </a:br>
            <a:r>
              <a:rPr lang="en-US" sz="1200" dirty="0" smtClean="0"/>
              <a:t>})</a:t>
            </a:r>
            <a:br>
              <a:rPr lang="en-US" sz="1200" dirty="0" smtClean="0"/>
            </a:br>
            <a:r>
              <a:rPr lang="en-US" sz="1200" dirty="0" smtClean="0"/>
              <a:t/>
            </a:r>
            <a:br>
              <a:rPr lang="en-US" sz="1200" dirty="0" smtClean="0"/>
            </a:br>
            <a:r>
              <a:rPr lang="en-US" sz="1200" dirty="0" smtClean="0"/>
              <a:t>// AMD </a:t>
            </a:r>
            <a:r>
              <a:rPr lang="zh-CN" altLang="en-US" sz="1200" dirty="0" smtClean="0"/>
              <a:t/>
            </a:r>
            <a:br>
              <a:rPr lang="zh-CN" altLang="en-US" sz="1200" dirty="0" smtClean="0"/>
            </a:br>
            <a:r>
              <a:rPr lang="en-US" sz="1200" dirty="0" smtClean="0"/>
              <a:t>define(['./a', './b'], function(a, b) { // </a:t>
            </a:r>
            <a:r>
              <a:rPr lang="zh-CN" altLang="en-US" sz="1200" dirty="0" smtClean="0"/>
              <a:t>依赖必须一开始就写好</a:t>
            </a:r>
            <a:br>
              <a:rPr lang="zh-CN" altLang="en-US" sz="1200" dirty="0" smtClean="0"/>
            </a:br>
            <a:r>
              <a:rPr lang="en-US" sz="1200" dirty="0" err="1" smtClean="0"/>
              <a:t>a.doSomething</a:t>
            </a:r>
            <a:r>
              <a:rPr lang="en-US" sz="1200" dirty="0" smtClean="0"/>
              <a:t>()</a:t>
            </a:r>
            <a:br>
              <a:rPr lang="en-US" sz="1200" dirty="0" smtClean="0"/>
            </a:br>
            <a:r>
              <a:rPr lang="en-US" sz="1200" dirty="0" smtClean="0"/>
              <a:t>// </a:t>
            </a:r>
            <a:r>
              <a:rPr lang="en-US" altLang="zh-CN" sz="1200" dirty="0" smtClean="0"/>
              <a:t>…</a:t>
            </a:r>
            <a:r>
              <a:rPr lang="zh-CN" altLang="en-US" sz="1200" dirty="0" smtClean="0"/>
              <a:t/>
            </a:r>
            <a:br>
              <a:rPr lang="zh-CN" altLang="en-US" sz="1200" dirty="0" smtClean="0"/>
            </a:br>
            <a:r>
              <a:rPr lang="en-US" sz="1200" dirty="0" err="1" smtClean="0"/>
              <a:t>b.doSomething</a:t>
            </a:r>
            <a:r>
              <a:rPr lang="en-US" sz="1200" dirty="0" smtClean="0"/>
              <a:t>()</a:t>
            </a:r>
            <a:br>
              <a:rPr lang="en-US" sz="1200" dirty="0" smtClean="0"/>
            </a:br>
            <a:r>
              <a:rPr lang="en-US" sz="1200" dirty="0" smtClean="0"/>
              <a:t>...</a:t>
            </a:r>
            <a:br>
              <a:rPr lang="en-US" sz="1200" dirty="0" smtClean="0"/>
            </a:br>
            <a:r>
              <a:rPr lang="en-US" sz="1200" dirty="0" smtClean="0"/>
              <a:t>}) </a:t>
            </a:r>
            <a:endParaRPr 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up)">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anim calcmode="lin" valueType="num">
                                      <p:cBhvr>
                                        <p:cTn id="19" dur="1000" fill="hold"/>
                                        <p:tgtEl>
                                          <p:spTgt spid="22"/>
                                        </p:tgtEl>
                                        <p:attrNameLst>
                                          <p:attrName>ppt_x</p:attrName>
                                        </p:attrNameLst>
                                      </p:cBhvr>
                                      <p:tavLst>
                                        <p:tav tm="0">
                                          <p:val>
                                            <p:strVal val="#ppt_x"/>
                                          </p:val>
                                        </p:tav>
                                        <p:tav tm="100000">
                                          <p:val>
                                            <p:strVal val="#ppt_x"/>
                                          </p:val>
                                        </p:tav>
                                      </p:tavLst>
                                    </p:anim>
                                    <p:anim calcmode="lin" valueType="num">
                                      <p:cBhvr>
                                        <p:cTn id="2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20" name="TextBox 7"/>
          <p:cNvSpPr>
            <a:spLocks noChangeArrowheads="1"/>
          </p:cNvSpPr>
          <p:nvPr/>
        </p:nvSpPr>
        <p:spPr bwMode="auto">
          <a:xfrm>
            <a:off x="5731891" y="289289"/>
            <a:ext cx="1813299"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Requirejs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简要介绍</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2" name="直接连接符 21"/>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矩形 18"/>
          <p:cNvSpPr/>
          <p:nvPr/>
        </p:nvSpPr>
        <p:spPr>
          <a:xfrm>
            <a:off x="2285984" y="642924"/>
            <a:ext cx="6215106" cy="4431983"/>
          </a:xfrm>
          <a:prstGeom prst="rect">
            <a:avLst/>
          </a:prstGeom>
        </p:spPr>
        <p:txBody>
          <a:bodyPr wrap="square">
            <a:spAutoFit/>
          </a:bodyPr>
          <a:lstStyle/>
          <a:p>
            <a:pPr>
              <a:lnSpc>
                <a:spcPct val="150000"/>
              </a:lnSpc>
            </a:pPr>
            <a:r>
              <a:rPr lang="en-US" sz="1200" dirty="0" smtClean="0"/>
              <a:t>require</a:t>
            </a:r>
            <a:r>
              <a:rPr lang="zh-CN" altLang="en-US" sz="1200" dirty="0" smtClean="0"/>
              <a:t>会定义以下变量：</a:t>
            </a:r>
            <a:r>
              <a:rPr lang="en-US" sz="1200" dirty="0" smtClean="0"/>
              <a:t>define</a:t>
            </a:r>
            <a:r>
              <a:rPr lang="zh-CN" altLang="en-US" sz="1200" dirty="0" smtClean="0"/>
              <a:t>，</a:t>
            </a:r>
            <a:r>
              <a:rPr lang="en-US" sz="1200" dirty="0" smtClean="0"/>
              <a:t>require </a:t>
            </a:r>
            <a:r>
              <a:rPr lang="zh-CN" altLang="en-US" sz="1200" dirty="0" smtClean="0"/>
              <a:t>：</a:t>
            </a:r>
            <a:endParaRPr lang="en-US" altLang="zh-CN" sz="1200" dirty="0" smtClean="0"/>
          </a:p>
          <a:p>
            <a:pPr>
              <a:lnSpc>
                <a:spcPct val="150000"/>
              </a:lnSpc>
            </a:pPr>
            <a:r>
              <a:rPr lang="en-US" altLang="zh-CN" sz="1200" dirty="0" smtClean="0"/>
              <a:t>define </a:t>
            </a:r>
            <a:r>
              <a:rPr lang="zh-CN" altLang="en-US" sz="1200" dirty="0" smtClean="0"/>
              <a:t>：用来定义一个模块</a:t>
            </a:r>
          </a:p>
          <a:p>
            <a:pPr>
              <a:lnSpc>
                <a:spcPct val="150000"/>
              </a:lnSpc>
            </a:pPr>
            <a:r>
              <a:rPr lang="en-US" altLang="zh-CN" sz="1200" dirty="0" smtClean="0"/>
              <a:t>require </a:t>
            </a:r>
            <a:r>
              <a:rPr lang="zh-CN" altLang="en-US" sz="1200" dirty="0" smtClean="0"/>
              <a:t>：加载依赖模块，并执行加载完后的回调函数</a:t>
            </a:r>
            <a:endParaRPr lang="en-US" altLang="zh-CN" sz="1200" dirty="0" smtClean="0"/>
          </a:p>
          <a:p>
            <a:pPr>
              <a:lnSpc>
                <a:spcPct val="150000"/>
              </a:lnSpc>
            </a:pPr>
            <a:r>
              <a:rPr lang="zh-CN" altLang="en-US" sz="1200" dirty="0" smtClean="0"/>
              <a:t>定义一个模块（</a:t>
            </a:r>
            <a:r>
              <a:rPr lang="en-US" altLang="zh-CN" sz="1200" dirty="0" smtClean="0"/>
              <a:t>a.js</a:t>
            </a:r>
            <a:r>
              <a:rPr lang="zh-CN" altLang="en-US" sz="1200" dirty="0" smtClean="0"/>
              <a:t>）：</a:t>
            </a:r>
            <a:endParaRPr lang="en-US" altLang="zh-CN" sz="1200" dirty="0" smtClean="0"/>
          </a:p>
          <a:p>
            <a:pPr>
              <a:lnSpc>
                <a:spcPct val="150000"/>
              </a:lnSpc>
            </a:pPr>
            <a:r>
              <a:rPr lang="en-US" altLang="zh-CN" sz="1200" dirty="0" smtClean="0"/>
              <a:t>define(function(){</a:t>
            </a:r>
          </a:p>
          <a:p>
            <a:pPr>
              <a:lnSpc>
                <a:spcPct val="150000"/>
              </a:lnSpc>
            </a:pPr>
            <a:r>
              <a:rPr lang="en-US" altLang="zh-CN" sz="1200" dirty="0" smtClean="0"/>
              <a:t>    function fun1(){</a:t>
            </a:r>
          </a:p>
          <a:p>
            <a:pPr>
              <a:lnSpc>
                <a:spcPct val="150000"/>
              </a:lnSpc>
            </a:pPr>
            <a:r>
              <a:rPr lang="en-US" altLang="zh-CN" sz="1200" dirty="0" smtClean="0"/>
              <a:t>      alert("it works");</a:t>
            </a:r>
          </a:p>
          <a:p>
            <a:pPr>
              <a:lnSpc>
                <a:spcPct val="150000"/>
              </a:lnSpc>
            </a:pPr>
            <a:r>
              <a:rPr lang="en-US" altLang="zh-CN" sz="1200" dirty="0" smtClean="0"/>
              <a:t>    }</a:t>
            </a:r>
          </a:p>
          <a:p>
            <a:pPr>
              <a:lnSpc>
                <a:spcPct val="150000"/>
              </a:lnSpc>
            </a:pPr>
            <a:r>
              <a:rPr lang="en-US" altLang="zh-CN" sz="1200" dirty="0" smtClean="0"/>
              <a:t>    fun1();</a:t>
            </a:r>
          </a:p>
          <a:p>
            <a:pPr>
              <a:lnSpc>
                <a:spcPct val="150000"/>
              </a:lnSpc>
            </a:pPr>
            <a:r>
              <a:rPr lang="en-US" altLang="zh-CN" sz="1200" dirty="0" smtClean="0"/>
              <a:t>})</a:t>
            </a:r>
          </a:p>
          <a:p>
            <a:pPr>
              <a:lnSpc>
                <a:spcPct val="150000"/>
              </a:lnSpc>
            </a:pPr>
            <a:r>
              <a:rPr lang="zh-CN" altLang="en-US" sz="1200" dirty="0" smtClean="0"/>
              <a:t>在页面上调用这个模块：</a:t>
            </a:r>
            <a:endParaRPr lang="en-US" altLang="zh-CN" sz="1200" dirty="0" smtClean="0"/>
          </a:p>
          <a:p>
            <a:pPr>
              <a:lnSpc>
                <a:spcPct val="150000"/>
              </a:lnSpc>
            </a:pPr>
            <a:r>
              <a:rPr lang="en-US" sz="1200" dirty="0" smtClean="0"/>
              <a:t>require(["</a:t>
            </a:r>
            <a:r>
              <a:rPr lang="en-US" sz="1200" dirty="0" err="1" smtClean="0"/>
              <a:t>js</a:t>
            </a:r>
            <a:r>
              <a:rPr lang="en-US" sz="1200" dirty="0" smtClean="0"/>
              <a:t>/a"]);</a:t>
            </a:r>
          </a:p>
          <a:p>
            <a:pPr>
              <a:lnSpc>
                <a:spcPct val="150000"/>
              </a:lnSpc>
            </a:pPr>
            <a:r>
              <a:rPr lang="en-US" altLang="zh-CN" sz="1200" dirty="0" smtClean="0"/>
              <a:t>require([“</a:t>
            </a:r>
            <a:r>
              <a:rPr lang="en-US" altLang="zh-CN" sz="1200" dirty="0" err="1" smtClean="0"/>
              <a:t>js</a:t>
            </a:r>
            <a:r>
              <a:rPr lang="en-US" altLang="zh-CN" sz="1200" dirty="0" smtClean="0"/>
              <a:t>/a”],function(){</a:t>
            </a:r>
          </a:p>
          <a:p>
            <a:pPr>
              <a:lnSpc>
                <a:spcPct val="150000"/>
              </a:lnSpc>
            </a:pPr>
            <a:r>
              <a:rPr lang="en-US" altLang="zh-CN" sz="1200" dirty="0" smtClean="0"/>
              <a:t>    //do something;</a:t>
            </a:r>
          </a:p>
          <a:p>
            <a:pPr>
              <a:lnSpc>
                <a:spcPct val="150000"/>
              </a:lnSpc>
            </a:pPr>
            <a:r>
              <a:rPr lang="en-US" altLang="zh-CN" sz="1200" dirty="0" smtClean="0"/>
              <a:t>})</a:t>
            </a:r>
            <a:endParaRPr lang="zh-CN" altLang="en-US" sz="1200" dirty="0" smtClean="0"/>
          </a:p>
          <a:p>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 name="直接连接符 3"/>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 name="TextBox 7"/>
          <p:cNvSpPr>
            <a:spLocks noChangeArrowheads="1"/>
          </p:cNvSpPr>
          <p:nvPr/>
        </p:nvSpPr>
        <p:spPr bwMode="auto">
          <a:xfrm>
            <a:off x="5731891" y="289289"/>
            <a:ext cx="1813299"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Requirejs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简要介绍</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14" name="TextBox 13"/>
          <p:cNvSpPr txBox="1"/>
          <p:nvPr/>
        </p:nvSpPr>
        <p:spPr>
          <a:xfrm>
            <a:off x="1285852" y="1214428"/>
            <a:ext cx="7500990" cy="2308324"/>
          </a:xfrm>
          <a:prstGeom prst="rect">
            <a:avLst/>
          </a:prstGeom>
          <a:noFill/>
        </p:spPr>
        <p:txBody>
          <a:bodyPr wrap="square" rtlCol="0">
            <a:spAutoFit/>
          </a:bodyPr>
          <a:lstStyle/>
          <a:p>
            <a:r>
              <a:rPr lang="zh-CN" altLang="en-US" sz="1200" dirty="0" smtClean="0"/>
              <a:t>一个</a:t>
            </a:r>
            <a:r>
              <a:rPr lang="en-US" altLang="zh-CN" sz="1200" dirty="0" smtClean="0"/>
              <a:t>web</a:t>
            </a:r>
            <a:r>
              <a:rPr lang="zh-CN" altLang="en-US" sz="1200" dirty="0" smtClean="0"/>
              <a:t> 应用中，不止会用到本地的</a:t>
            </a:r>
            <a:r>
              <a:rPr lang="en-US" altLang="zh-CN" sz="1200" dirty="0" err="1" smtClean="0"/>
              <a:t>js</a:t>
            </a:r>
            <a:r>
              <a:rPr lang="zh-CN" altLang="en-US" sz="1200" dirty="0" smtClean="0"/>
              <a:t>文件，有时候可能还会调用</a:t>
            </a:r>
            <a:r>
              <a:rPr lang="en-US" altLang="zh-CN" sz="1200" dirty="0" smtClean="0"/>
              <a:t>CDN</a:t>
            </a:r>
            <a:r>
              <a:rPr lang="zh-CN" altLang="en-US" sz="1200" dirty="0" smtClean="0"/>
              <a:t>推送的</a:t>
            </a:r>
            <a:r>
              <a:rPr lang="en-US" altLang="zh-CN" sz="1200" dirty="0" err="1" smtClean="0"/>
              <a:t>js</a:t>
            </a:r>
            <a:r>
              <a:rPr lang="zh-CN" altLang="en-US" sz="1200" dirty="0" smtClean="0"/>
              <a:t>文件。</a:t>
            </a:r>
            <a:endParaRPr lang="en-US" altLang="zh-CN" sz="1200" dirty="0" smtClean="0"/>
          </a:p>
          <a:p>
            <a:r>
              <a:rPr lang="en-US" altLang="zh-CN" sz="1200" dirty="0" err="1" smtClean="0"/>
              <a:t>require.config</a:t>
            </a:r>
            <a:r>
              <a:rPr lang="en-US" altLang="zh-CN" sz="1200" dirty="0" smtClean="0"/>
              <a:t>({</a:t>
            </a:r>
          </a:p>
          <a:p>
            <a:r>
              <a:rPr lang="en-US" sz="1200" dirty="0" smtClean="0"/>
              <a:t>	 paths : {</a:t>
            </a:r>
          </a:p>
          <a:p>
            <a:r>
              <a:rPr lang="en-US" sz="1200" dirty="0" smtClean="0"/>
              <a:t>	          "</a:t>
            </a:r>
            <a:r>
              <a:rPr lang="en-US" sz="1200" dirty="0" err="1" smtClean="0"/>
              <a:t>jquery</a:t>
            </a:r>
            <a:r>
              <a:rPr lang="en-US" sz="1200" dirty="0" smtClean="0"/>
              <a:t>" : ["http://libs.baidu.com/jquery/2.0.3/jquery", ‘</a:t>
            </a:r>
            <a:r>
              <a:rPr lang="en-US" sz="1200" dirty="0" err="1" smtClean="0"/>
              <a:t>js</a:t>
            </a:r>
            <a:r>
              <a:rPr lang="en-US" sz="1200" dirty="0" smtClean="0"/>
              <a:t>/common/jquery.min’],</a:t>
            </a:r>
          </a:p>
          <a:p>
            <a:r>
              <a:rPr lang="en-US" sz="1200" dirty="0" smtClean="0"/>
              <a:t>	          “angular”:”</a:t>
            </a:r>
            <a:r>
              <a:rPr lang="en-US" sz="1200" dirty="0" err="1" smtClean="0"/>
              <a:t>js</a:t>
            </a:r>
            <a:r>
              <a:rPr lang="en-US" sz="1200" dirty="0" smtClean="0"/>
              <a:t>/common/angular.min”</a:t>
            </a:r>
          </a:p>
          <a:p>
            <a:r>
              <a:rPr lang="en-US" sz="1200" dirty="0" smtClean="0"/>
              <a:t>	 }</a:t>
            </a:r>
            <a:endParaRPr lang="en-US" altLang="zh-CN" sz="1200" dirty="0" smtClean="0"/>
          </a:p>
          <a:p>
            <a:r>
              <a:rPr lang="en-US" altLang="zh-CN" sz="1200" dirty="0" smtClean="0"/>
              <a:t>});</a:t>
            </a:r>
          </a:p>
          <a:p>
            <a:r>
              <a:rPr lang="en-US" altLang="zh-CN" sz="1200" dirty="0" smtClean="0"/>
              <a:t>require(["</a:t>
            </a:r>
            <a:r>
              <a:rPr lang="en-US" altLang="zh-CN" sz="1200" dirty="0" err="1" smtClean="0"/>
              <a:t>jquery","angular</a:t>
            </a:r>
            <a:r>
              <a:rPr lang="en-US" altLang="zh-CN" sz="1200" dirty="0" smtClean="0"/>
              <a:t>"],function($){</a:t>
            </a:r>
          </a:p>
          <a:p>
            <a:r>
              <a:rPr lang="en-US" altLang="zh-CN" sz="1200" dirty="0" smtClean="0"/>
              <a:t>    $(function(){</a:t>
            </a:r>
          </a:p>
          <a:p>
            <a:r>
              <a:rPr lang="en-US" altLang="zh-CN" sz="1200" dirty="0" smtClean="0"/>
              <a:t>        //do something</a:t>
            </a:r>
          </a:p>
          <a:p>
            <a:r>
              <a:rPr lang="en-US" altLang="zh-CN" sz="1200" dirty="0" smtClean="0"/>
              <a:t>    })</a:t>
            </a:r>
          </a:p>
          <a:p>
            <a:r>
              <a:rPr lang="en-US" altLang="zh-CN" sz="1200" dirty="0" smtClean="0"/>
              <a:t>})</a:t>
            </a: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53b39e6fe7e18.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413180" y="740483"/>
            <a:ext cx="6317640" cy="2726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 name="组合 18"/>
          <p:cNvGrpSpPr>
            <a:grpSpLocks/>
          </p:cNvGrpSpPr>
          <p:nvPr/>
        </p:nvGrpSpPr>
        <p:grpSpPr bwMode="auto">
          <a:xfrm>
            <a:off x="1940996" y="3669942"/>
            <a:ext cx="1238169" cy="1015663"/>
            <a:chOff x="13088930" y="2466427"/>
            <a:chExt cx="3302008" cy="2707000"/>
          </a:xfrm>
        </p:grpSpPr>
        <p:sp>
          <p:nvSpPr>
            <p:cNvPr id="4112" name="TextBox 13"/>
            <p:cNvSpPr txBox="1">
              <a:spLocks noChangeArrowheads="1"/>
            </p:cNvSpPr>
            <p:nvPr/>
          </p:nvSpPr>
          <p:spPr bwMode="auto">
            <a:xfrm>
              <a:off x="13596143" y="2466427"/>
              <a:ext cx="2794795" cy="270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1000" b="1" dirty="0" smtClean="0">
                  <a:solidFill>
                    <a:srgbClr val="0864CA"/>
                  </a:solidFill>
                  <a:latin typeface="Folio Md BT" pitchFamily="34" charset="0"/>
                  <a:ea typeface="方正兰亭黑_GBK" pitchFamily="2" charset="-122"/>
                </a:rPr>
                <a:t>静态页面展示</a:t>
              </a:r>
              <a:r>
                <a:rPr lang="zh-CN" altLang="en-US" sz="1000" dirty="0" smtClean="0">
                  <a:solidFill>
                    <a:srgbClr val="0864CA"/>
                  </a:solidFill>
                  <a:latin typeface="Folio Md BT" pitchFamily="34" charset="0"/>
                  <a:ea typeface="方正兰亭黑_GBK" pitchFamily="2" charset="-122"/>
                </a:rPr>
                <a:t>：</a:t>
              </a:r>
              <a:endParaRPr lang="en-US" altLang="zh-CN" sz="1000" dirty="0" smtClean="0">
                <a:solidFill>
                  <a:srgbClr val="0864CA"/>
                </a:solidFill>
                <a:latin typeface="Folio Md BT" pitchFamily="34" charset="0"/>
                <a:ea typeface="方正兰亭黑_GBK" pitchFamily="2" charset="-122"/>
              </a:endParaRPr>
            </a:p>
            <a:p>
              <a:pPr eaLnBrk="1" hangingPunct="1"/>
              <a:r>
                <a:rPr lang="zh-CN" altLang="en-US" sz="1000" dirty="0" smtClean="0">
                  <a:solidFill>
                    <a:srgbClr val="0864CA"/>
                  </a:solidFill>
                  <a:latin typeface="Folio Md BT" pitchFamily="34" charset="0"/>
                  <a:ea typeface="方正兰亭黑_GBK" pitchFamily="2" charset="-122"/>
                </a:rPr>
                <a:t>浏览器只用来展示静态页面，页面上几乎不存在任何的交互操作。</a:t>
              </a:r>
              <a:endParaRPr lang="zh-CN" altLang="en-US" sz="1000" dirty="0">
                <a:solidFill>
                  <a:srgbClr val="0864CA"/>
                </a:solidFill>
                <a:latin typeface="Folio Md BT" pitchFamily="34" charset="0"/>
                <a:ea typeface="方正兰亭黑_GBK" pitchFamily="2" charset="-122"/>
              </a:endParaRPr>
            </a:p>
          </p:txBody>
        </p:sp>
        <p:cxnSp>
          <p:nvCxnSpPr>
            <p:cNvPr id="4113" name="直接连接符 20"/>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114" name="等腰三角形 21"/>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24" name="组合 23"/>
          <p:cNvGrpSpPr>
            <a:grpSpLocks/>
          </p:cNvGrpSpPr>
          <p:nvPr/>
        </p:nvGrpSpPr>
        <p:grpSpPr bwMode="auto">
          <a:xfrm>
            <a:off x="3669075" y="3669942"/>
            <a:ext cx="1509735" cy="1477328"/>
            <a:chOff x="13088930" y="2466427"/>
            <a:chExt cx="4026233" cy="3937455"/>
          </a:xfrm>
        </p:grpSpPr>
        <p:sp>
          <p:nvSpPr>
            <p:cNvPr id="4109" name="TextBox 13"/>
            <p:cNvSpPr txBox="1">
              <a:spLocks noChangeArrowheads="1"/>
            </p:cNvSpPr>
            <p:nvPr/>
          </p:nvSpPr>
          <p:spPr bwMode="auto">
            <a:xfrm>
              <a:off x="13596143" y="2466427"/>
              <a:ext cx="3519020" cy="3937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1000" b="1" dirty="0" smtClean="0">
                  <a:solidFill>
                    <a:srgbClr val="0864CA"/>
                  </a:solidFill>
                  <a:latin typeface="Folio Md BT" pitchFamily="34" charset="0"/>
                  <a:ea typeface="方正兰亭黑_GBK" pitchFamily="2" charset="-122"/>
                </a:rPr>
                <a:t>后台服务器渲染，前端浏览器展示：</a:t>
              </a:r>
              <a:endParaRPr lang="en-US" altLang="zh-CN" sz="1000" b="1" dirty="0" smtClean="0">
                <a:solidFill>
                  <a:srgbClr val="0864CA"/>
                </a:solidFill>
                <a:latin typeface="Folio Md BT" pitchFamily="34" charset="0"/>
                <a:ea typeface="方正兰亭黑_GBK" pitchFamily="2" charset="-122"/>
              </a:endParaRPr>
            </a:p>
            <a:p>
              <a:pPr eaLnBrk="1" hangingPunct="1"/>
              <a:r>
                <a:rPr lang="zh-CN" altLang="en-US" sz="1000" dirty="0" smtClean="0">
                  <a:solidFill>
                    <a:srgbClr val="0864CA"/>
                  </a:solidFill>
                  <a:latin typeface="Folio Md BT" pitchFamily="34" charset="0"/>
                  <a:ea typeface="方正兰亭黑_GBK" pitchFamily="2" charset="-122"/>
                </a:rPr>
                <a:t>服务器端程序使用后端模板引擎来进行数据的渲染，并将渲染后的页面输出到浏览器中。页面上具有较多的交互操作。</a:t>
              </a:r>
              <a:endParaRPr lang="zh-CN" altLang="en-US" sz="1000" dirty="0">
                <a:solidFill>
                  <a:srgbClr val="0864CA"/>
                </a:solidFill>
                <a:latin typeface="Folio Md BT" pitchFamily="34" charset="0"/>
                <a:ea typeface="方正兰亭黑_GBK" pitchFamily="2" charset="-122"/>
              </a:endParaRPr>
            </a:p>
          </p:txBody>
        </p:sp>
        <p:cxnSp>
          <p:nvCxnSpPr>
            <p:cNvPr id="4110" name="直接连接符 25"/>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111" name="等腰三角形 26"/>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28" name="组合 27"/>
          <p:cNvGrpSpPr>
            <a:grpSpLocks/>
          </p:cNvGrpSpPr>
          <p:nvPr/>
        </p:nvGrpSpPr>
        <p:grpSpPr bwMode="auto">
          <a:xfrm>
            <a:off x="5443586" y="3669942"/>
            <a:ext cx="1238169" cy="1477328"/>
            <a:chOff x="13088930" y="2466427"/>
            <a:chExt cx="3302008" cy="3937455"/>
          </a:xfrm>
        </p:grpSpPr>
        <p:sp>
          <p:nvSpPr>
            <p:cNvPr id="4106" name="TextBox 13"/>
            <p:cNvSpPr txBox="1">
              <a:spLocks noChangeArrowheads="1"/>
            </p:cNvSpPr>
            <p:nvPr/>
          </p:nvSpPr>
          <p:spPr bwMode="auto">
            <a:xfrm>
              <a:off x="13596143" y="2466427"/>
              <a:ext cx="2794795" cy="3937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r>
                <a:rPr lang="zh-CN" altLang="en-US" sz="1000" b="1" dirty="0" smtClean="0">
                  <a:solidFill>
                    <a:srgbClr val="0864CA"/>
                  </a:solidFill>
                  <a:latin typeface="Folio Md BT" pitchFamily="34" charset="0"/>
                  <a:ea typeface="方正兰亭黑_GBK" pitchFamily="2" charset="-122"/>
                </a:rPr>
                <a:t>前端浏览器渲染：</a:t>
              </a:r>
              <a:endParaRPr lang="en-US" altLang="zh-CN" sz="1000" b="1" dirty="0" smtClean="0">
                <a:solidFill>
                  <a:srgbClr val="0864CA"/>
                </a:solidFill>
                <a:latin typeface="Folio Md BT" pitchFamily="34" charset="0"/>
                <a:ea typeface="方正兰亭黑_GBK" pitchFamily="2" charset="-122"/>
              </a:endParaRPr>
            </a:p>
            <a:p>
              <a:pPr eaLnBrk="1" hangingPunct="1"/>
              <a:r>
                <a:rPr lang="zh-CN" altLang="en-US" sz="1000" dirty="0" smtClean="0">
                  <a:solidFill>
                    <a:srgbClr val="0864CA"/>
                  </a:solidFill>
                  <a:latin typeface="Folio Md BT" pitchFamily="34" charset="0"/>
                  <a:ea typeface="方正兰亭黑_GBK" pitchFamily="2" charset="-122"/>
                </a:rPr>
                <a:t>前端浏览器调用</a:t>
              </a:r>
              <a:r>
                <a:rPr lang="en-US" altLang="zh-CN" sz="1000" dirty="0" err="1" smtClean="0">
                  <a:solidFill>
                    <a:srgbClr val="0864CA"/>
                  </a:solidFill>
                  <a:latin typeface="Folio Md BT" pitchFamily="34" charset="0"/>
                  <a:ea typeface="方正兰亭黑_GBK" pitchFamily="2" charset="-122"/>
                </a:rPr>
                <a:t>js</a:t>
              </a:r>
              <a:r>
                <a:rPr lang="zh-CN" altLang="en-US" sz="1000" dirty="0" smtClean="0">
                  <a:solidFill>
                    <a:srgbClr val="0864CA"/>
                  </a:solidFill>
                  <a:latin typeface="Folio Md BT" pitchFamily="34" charset="0"/>
                  <a:ea typeface="方正兰亭黑_GBK" pitchFamily="2" charset="-122"/>
                </a:rPr>
                <a:t>渲染引擎来渲染数据，后台服务器提供</a:t>
              </a:r>
              <a:r>
                <a:rPr lang="en-US" altLang="zh-CN" sz="1000" dirty="0" err="1" smtClean="0">
                  <a:solidFill>
                    <a:srgbClr val="0864CA"/>
                  </a:solidFill>
                  <a:latin typeface="Folio Md BT" pitchFamily="34" charset="0"/>
                  <a:ea typeface="方正兰亭黑_GBK" pitchFamily="2" charset="-122"/>
                </a:rPr>
                <a:t>api</a:t>
              </a:r>
              <a:r>
                <a:rPr lang="zh-CN" altLang="en-US" sz="1000" dirty="0" smtClean="0">
                  <a:solidFill>
                    <a:srgbClr val="0864CA"/>
                  </a:solidFill>
                  <a:latin typeface="Folio Md BT" pitchFamily="34" charset="0"/>
                  <a:ea typeface="方正兰亭黑_GBK" pitchFamily="2" charset="-122"/>
                </a:rPr>
                <a:t>接口。页面上存在复杂的交互操作。</a:t>
              </a:r>
              <a:endParaRPr lang="zh-CN" altLang="en-US" sz="1000" dirty="0">
                <a:solidFill>
                  <a:srgbClr val="0864CA"/>
                </a:solidFill>
                <a:latin typeface="Folio Md BT" pitchFamily="34" charset="0"/>
                <a:ea typeface="方正兰亭黑_GBK" pitchFamily="2" charset="-122"/>
              </a:endParaRPr>
            </a:p>
          </p:txBody>
        </p:sp>
        <p:cxnSp>
          <p:nvCxnSpPr>
            <p:cNvPr id="4107" name="直接连接符 29"/>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108" name="等腰三角形 30"/>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sp>
        <p:nvSpPr>
          <p:cNvPr id="17"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18" name="TextBox 7"/>
          <p:cNvSpPr>
            <a:spLocks noChangeArrowheads="1"/>
          </p:cNvSpPr>
          <p:nvPr/>
        </p:nvSpPr>
        <p:spPr bwMode="auto">
          <a:xfrm>
            <a:off x="5731891" y="289289"/>
            <a:ext cx="191589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前端开发经历的阶段</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1" name="直接连接符 20"/>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20" name="直接连接符 19"/>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TextBox 7"/>
          <p:cNvSpPr>
            <a:spLocks noChangeArrowheads="1"/>
          </p:cNvSpPr>
          <p:nvPr/>
        </p:nvSpPr>
        <p:spPr bwMode="auto">
          <a:xfrm>
            <a:off x="5731891" y="289289"/>
            <a:ext cx="1813299"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Requirejs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简要介绍</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22" name="TextBox 21"/>
          <p:cNvSpPr txBox="1"/>
          <p:nvPr/>
        </p:nvSpPr>
        <p:spPr>
          <a:xfrm>
            <a:off x="1142976" y="1000114"/>
            <a:ext cx="7500990" cy="3105145"/>
          </a:xfrm>
          <a:prstGeom prst="rect">
            <a:avLst/>
          </a:prstGeom>
          <a:noFill/>
        </p:spPr>
        <p:txBody>
          <a:bodyPr wrap="square" rtlCol="0">
            <a:spAutoFit/>
          </a:bodyPr>
          <a:lstStyle/>
          <a:p>
            <a:pPr>
              <a:lnSpc>
                <a:spcPct val="150000"/>
              </a:lnSpc>
            </a:pPr>
            <a:r>
              <a:rPr lang="zh-CN" altLang="en-US" sz="1200" dirty="0" smtClean="0"/>
              <a:t>之前的例子中，我们会发现，每个页面都会重复出现</a:t>
            </a:r>
            <a:r>
              <a:rPr lang="en-US" altLang="zh-CN" sz="1200" dirty="0" err="1" smtClean="0"/>
              <a:t>require.config</a:t>
            </a:r>
            <a:r>
              <a:rPr lang="zh-CN" altLang="en-US" sz="1200" dirty="0" smtClean="0"/>
              <a:t>配置，这样会使得页面结构变的很臃肿，</a:t>
            </a:r>
            <a:r>
              <a:rPr lang="en-US" altLang="zh-CN" sz="1200" dirty="0" err="1" smtClean="0"/>
              <a:t>requirejs</a:t>
            </a:r>
            <a:r>
              <a:rPr lang="zh-CN" altLang="en-US" sz="1200" dirty="0" smtClean="0"/>
              <a:t>提供了一种叫</a:t>
            </a:r>
            <a:r>
              <a:rPr lang="en-US" altLang="zh-CN" sz="1200" dirty="0" smtClean="0"/>
              <a:t>"</a:t>
            </a:r>
            <a:r>
              <a:rPr lang="zh-CN" altLang="en-US" sz="1200" dirty="0" smtClean="0"/>
              <a:t>主数据</a:t>
            </a:r>
            <a:r>
              <a:rPr lang="en-US" altLang="zh-CN" sz="1200" dirty="0" smtClean="0"/>
              <a:t>"</a:t>
            </a:r>
            <a:r>
              <a:rPr lang="zh-CN" altLang="en-US" sz="1200" dirty="0" smtClean="0"/>
              <a:t>的功能，我们首先创建一个</a:t>
            </a:r>
            <a:r>
              <a:rPr lang="en-US" altLang="zh-CN" sz="1200" dirty="0" smtClean="0"/>
              <a:t>main.js</a:t>
            </a:r>
            <a:r>
              <a:rPr lang="zh-CN" altLang="en-US" sz="1200" dirty="0" smtClean="0"/>
              <a:t>：</a:t>
            </a:r>
            <a:endParaRPr lang="en-US" altLang="zh-CN" sz="1200" dirty="0" smtClean="0"/>
          </a:p>
          <a:p>
            <a:pPr>
              <a:lnSpc>
                <a:spcPct val="150000"/>
              </a:lnSpc>
            </a:pPr>
            <a:r>
              <a:rPr lang="en-US" altLang="zh-CN" sz="1200" dirty="0" err="1" smtClean="0"/>
              <a:t>require.config</a:t>
            </a:r>
            <a:r>
              <a:rPr lang="en-US" altLang="zh-CN" sz="1200" dirty="0" smtClean="0"/>
              <a:t>({</a:t>
            </a:r>
          </a:p>
          <a:p>
            <a:pPr>
              <a:lnSpc>
                <a:spcPct val="150000"/>
              </a:lnSpc>
            </a:pPr>
            <a:r>
              <a:rPr lang="en-US" sz="1200" dirty="0" smtClean="0"/>
              <a:t>	 paths : {</a:t>
            </a:r>
          </a:p>
          <a:p>
            <a:pPr>
              <a:lnSpc>
                <a:spcPct val="150000"/>
              </a:lnSpc>
            </a:pPr>
            <a:r>
              <a:rPr lang="en-US" sz="1200" dirty="0" smtClean="0"/>
              <a:t>	          "</a:t>
            </a:r>
            <a:r>
              <a:rPr lang="en-US" sz="1200" dirty="0" err="1" smtClean="0"/>
              <a:t>jquery</a:t>
            </a:r>
            <a:r>
              <a:rPr lang="en-US" sz="1200" dirty="0" smtClean="0"/>
              <a:t>" : ["http://libs.baidu.com/jquery/2.0.3/jquery", ‘</a:t>
            </a:r>
            <a:r>
              <a:rPr lang="en-US" sz="1200" dirty="0" err="1" smtClean="0"/>
              <a:t>js</a:t>
            </a:r>
            <a:r>
              <a:rPr lang="en-US" sz="1200" dirty="0" smtClean="0"/>
              <a:t>/common/jquery.min’],</a:t>
            </a:r>
          </a:p>
          <a:p>
            <a:pPr>
              <a:lnSpc>
                <a:spcPct val="150000"/>
              </a:lnSpc>
            </a:pPr>
            <a:r>
              <a:rPr lang="en-US" sz="1200" dirty="0" smtClean="0"/>
              <a:t>	          “angular”:”</a:t>
            </a:r>
            <a:r>
              <a:rPr lang="en-US" sz="1200" dirty="0" err="1" smtClean="0"/>
              <a:t>js</a:t>
            </a:r>
            <a:r>
              <a:rPr lang="en-US" sz="1200" dirty="0" smtClean="0"/>
              <a:t>/common/angular.min”</a:t>
            </a:r>
          </a:p>
          <a:p>
            <a:pPr>
              <a:lnSpc>
                <a:spcPct val="150000"/>
              </a:lnSpc>
            </a:pPr>
            <a:r>
              <a:rPr lang="en-US" sz="1200" dirty="0" smtClean="0"/>
              <a:t>	 }</a:t>
            </a:r>
            <a:endParaRPr lang="en-US" altLang="zh-CN" sz="1200" dirty="0" smtClean="0"/>
          </a:p>
          <a:p>
            <a:pPr>
              <a:lnSpc>
                <a:spcPct val="150000"/>
              </a:lnSpc>
            </a:pPr>
            <a:r>
              <a:rPr lang="en-US" altLang="zh-CN" sz="1200" dirty="0" smtClean="0"/>
              <a:t>});</a:t>
            </a:r>
          </a:p>
          <a:p>
            <a:pPr>
              <a:lnSpc>
                <a:spcPct val="150000"/>
              </a:lnSpc>
            </a:pPr>
            <a:r>
              <a:rPr lang="zh-CN" altLang="en-US" sz="1200" dirty="0" smtClean="0"/>
              <a:t>之后在每个页面中引入</a:t>
            </a:r>
            <a:r>
              <a:rPr lang="en-US" sz="1200" dirty="0" smtClean="0"/>
              <a:t>&lt;script data-main=“</a:t>
            </a:r>
            <a:r>
              <a:rPr lang="en-US" sz="1200" dirty="0" err="1" smtClean="0"/>
              <a:t>js</a:t>
            </a:r>
            <a:r>
              <a:rPr lang="en-US" sz="1200" dirty="0" smtClean="0"/>
              <a:t>/main” </a:t>
            </a:r>
            <a:r>
              <a:rPr lang="en-US" sz="1200" dirty="0" err="1" smtClean="0"/>
              <a:t>src</a:t>
            </a:r>
            <a:r>
              <a:rPr lang="en-US" sz="1200" dirty="0" smtClean="0"/>
              <a:t>=“</a:t>
            </a:r>
            <a:r>
              <a:rPr lang="en-US" sz="1200" dirty="0" err="1" smtClean="0"/>
              <a:t>js</a:t>
            </a:r>
            <a:r>
              <a:rPr lang="en-US" sz="1200" dirty="0" smtClean="0"/>
              <a:t>/require.js”&gt;&lt;/script&gt;</a:t>
            </a:r>
            <a:r>
              <a:rPr lang="zh-CN" altLang="en-US" sz="1200" dirty="0" smtClean="0"/>
              <a:t>，就可以在页面中直接使用</a:t>
            </a:r>
            <a:r>
              <a:rPr lang="en-US" altLang="zh-CN" sz="1200" dirty="0" smtClean="0"/>
              <a:t>require</a:t>
            </a:r>
            <a:r>
              <a:rPr lang="zh-CN" altLang="en-US" sz="1200" dirty="0" smtClean="0"/>
              <a:t>指令来引用相应的</a:t>
            </a:r>
            <a:r>
              <a:rPr lang="en-US" altLang="zh-CN" sz="1200" dirty="0" err="1" smtClean="0"/>
              <a:t>js</a:t>
            </a:r>
            <a:r>
              <a:rPr lang="zh-CN" altLang="en-US" sz="1200" dirty="0" smtClean="0"/>
              <a:t>文件了。</a:t>
            </a:r>
            <a:endParaRPr lang="en-US" altLang="zh-CN" sz="1200" dirty="0" smtClean="0"/>
          </a:p>
          <a:p>
            <a:pPr>
              <a:lnSpc>
                <a:spcPct val="150000"/>
              </a:lnSpc>
            </a:pP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anim calcmode="lin" valueType="num">
                                      <p:cBhvr>
                                        <p:cTn id="19" dur="1000" fill="hold"/>
                                        <p:tgtEl>
                                          <p:spTgt spid="21"/>
                                        </p:tgtEl>
                                        <p:attrNameLst>
                                          <p:attrName>ppt_x</p:attrName>
                                        </p:attrNameLst>
                                      </p:cBhvr>
                                      <p:tavLst>
                                        <p:tav tm="0">
                                          <p:val>
                                            <p:strVal val="#ppt_x"/>
                                          </p:val>
                                        </p:tav>
                                        <p:tav tm="100000">
                                          <p:val>
                                            <p:strVal val="#ppt_x"/>
                                          </p:val>
                                        </p:tav>
                                      </p:tavLst>
                                    </p:anim>
                                    <p:anim calcmode="lin" valueType="num">
                                      <p:cBhvr>
                                        <p:cTn id="2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31" name="直接连接符 30"/>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TextBox 7"/>
          <p:cNvSpPr>
            <a:spLocks noChangeArrowheads="1"/>
          </p:cNvSpPr>
          <p:nvPr/>
        </p:nvSpPr>
        <p:spPr bwMode="auto">
          <a:xfrm>
            <a:off x="5731891" y="289289"/>
            <a:ext cx="1813299"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Requirejs</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简要介绍</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34" name="TextBox 33"/>
          <p:cNvSpPr txBox="1"/>
          <p:nvPr/>
        </p:nvSpPr>
        <p:spPr>
          <a:xfrm>
            <a:off x="1214414" y="1000114"/>
            <a:ext cx="7215238" cy="4247317"/>
          </a:xfrm>
          <a:prstGeom prst="rect">
            <a:avLst/>
          </a:prstGeom>
          <a:noFill/>
        </p:spPr>
        <p:txBody>
          <a:bodyPr wrap="square" rtlCol="0">
            <a:spAutoFit/>
          </a:bodyPr>
          <a:lstStyle/>
          <a:p>
            <a:pPr>
              <a:lnSpc>
                <a:spcPct val="150000"/>
              </a:lnSpc>
            </a:pPr>
            <a:r>
              <a:rPr lang="en-US" altLang="zh-CN" sz="1200" dirty="0" smtClean="0"/>
              <a:t>Shim</a:t>
            </a:r>
            <a:r>
              <a:rPr lang="zh-CN" altLang="en-US" sz="1200" dirty="0" smtClean="0"/>
              <a:t>操作：</a:t>
            </a:r>
            <a:endParaRPr lang="en-US" altLang="zh-CN" sz="1200" dirty="0" smtClean="0"/>
          </a:p>
          <a:p>
            <a:pPr>
              <a:lnSpc>
                <a:spcPct val="150000"/>
              </a:lnSpc>
            </a:pPr>
            <a:r>
              <a:rPr lang="zh-CN" altLang="en-US" sz="1200" dirty="0" smtClean="0"/>
              <a:t>虽然目前有很多第三方的库都在积极的响应</a:t>
            </a:r>
            <a:r>
              <a:rPr lang="en-US" altLang="zh-CN" sz="1200" dirty="0" smtClean="0"/>
              <a:t>AMD</a:t>
            </a:r>
            <a:r>
              <a:rPr lang="zh-CN" altLang="en-US" sz="1200" dirty="0" smtClean="0"/>
              <a:t>规范，但是一些历史遗留库，并没有支持</a:t>
            </a:r>
            <a:r>
              <a:rPr lang="en-US" altLang="zh-CN" sz="1200" dirty="0" smtClean="0"/>
              <a:t>AMD</a:t>
            </a:r>
            <a:r>
              <a:rPr lang="zh-CN" altLang="en-US" sz="1200" dirty="0" smtClean="0"/>
              <a:t>规范，为了使</a:t>
            </a:r>
            <a:r>
              <a:rPr lang="en-US" altLang="zh-CN" sz="1200" dirty="0" err="1" smtClean="0"/>
              <a:t>requirejs</a:t>
            </a:r>
            <a:r>
              <a:rPr lang="zh-CN" altLang="en-US" sz="1200" dirty="0" smtClean="0"/>
              <a:t>能够管理和使用这些第三方库，</a:t>
            </a:r>
            <a:r>
              <a:rPr lang="en-US" altLang="zh-CN" sz="1200" dirty="0" err="1" smtClean="0"/>
              <a:t>requirejs</a:t>
            </a:r>
            <a:r>
              <a:rPr lang="zh-CN" altLang="en-US" sz="1200" dirty="0" smtClean="0"/>
              <a:t>库提供了一个</a:t>
            </a:r>
            <a:r>
              <a:rPr lang="en-US" altLang="zh-CN" sz="1200" dirty="0" smtClean="0"/>
              <a:t>shim</a:t>
            </a:r>
            <a:r>
              <a:rPr lang="zh-CN" altLang="en-US" sz="1200" dirty="0" smtClean="0"/>
              <a:t>选项，通过这个操作，就可以将不支持</a:t>
            </a:r>
            <a:r>
              <a:rPr lang="en-US" altLang="zh-CN" sz="1200" dirty="0" smtClean="0"/>
              <a:t>AMD</a:t>
            </a:r>
            <a:r>
              <a:rPr lang="zh-CN" altLang="en-US" sz="1200" dirty="0" smtClean="0"/>
              <a:t>规范的第三方库封装为支持</a:t>
            </a:r>
            <a:r>
              <a:rPr lang="en-US" altLang="zh-CN" sz="1200" dirty="0" smtClean="0"/>
              <a:t>AMD</a:t>
            </a:r>
            <a:r>
              <a:rPr lang="zh-CN" altLang="en-US" sz="1200" dirty="0" smtClean="0"/>
              <a:t>规范的库。</a:t>
            </a:r>
            <a:endParaRPr lang="en-US" altLang="zh-CN" sz="1200" dirty="0" smtClean="0"/>
          </a:p>
          <a:p>
            <a:pPr>
              <a:lnSpc>
                <a:spcPct val="150000"/>
              </a:lnSpc>
            </a:pPr>
            <a:r>
              <a:rPr lang="en-US" altLang="zh-CN" sz="1200" dirty="0" err="1" smtClean="0"/>
              <a:t>require.config</a:t>
            </a:r>
            <a:r>
              <a:rPr lang="en-US" altLang="zh-CN" sz="1200" dirty="0" smtClean="0"/>
              <a:t>({</a:t>
            </a:r>
          </a:p>
          <a:p>
            <a:pPr>
              <a:lnSpc>
                <a:spcPct val="150000"/>
              </a:lnSpc>
            </a:pPr>
            <a:r>
              <a:rPr lang="en-US" altLang="zh-CN" sz="1200" dirty="0" smtClean="0"/>
              <a:t>    shim: {</a:t>
            </a:r>
          </a:p>
          <a:p>
            <a:pPr>
              <a:lnSpc>
                <a:spcPct val="150000"/>
              </a:lnSpc>
            </a:pPr>
            <a:r>
              <a:rPr lang="en-US" altLang="zh-CN" sz="1200" dirty="0" smtClean="0"/>
              <a:t>        "underscore" : {</a:t>
            </a:r>
          </a:p>
          <a:p>
            <a:pPr>
              <a:lnSpc>
                <a:spcPct val="150000"/>
              </a:lnSpc>
            </a:pPr>
            <a:r>
              <a:rPr lang="en-US" altLang="zh-CN" sz="1200" dirty="0" smtClean="0"/>
              <a:t>            exports : "_";</a:t>
            </a:r>
          </a:p>
          <a:p>
            <a:pPr>
              <a:lnSpc>
                <a:spcPct val="150000"/>
              </a:lnSpc>
            </a:pPr>
            <a:r>
              <a:rPr lang="en-US" altLang="zh-CN" sz="1200" dirty="0" smtClean="0"/>
              <a:t>        },</a:t>
            </a:r>
          </a:p>
          <a:p>
            <a:pPr>
              <a:lnSpc>
                <a:spcPct val="150000"/>
              </a:lnSpc>
            </a:pPr>
            <a:r>
              <a:rPr lang="en-US" altLang="zh-CN" sz="1200" dirty="0" smtClean="0"/>
              <a:t>        "</a:t>
            </a:r>
            <a:r>
              <a:rPr lang="en-US" altLang="zh-CN" sz="1200" dirty="0" err="1" smtClean="0"/>
              <a:t>jquery.form</a:t>
            </a:r>
            <a:r>
              <a:rPr lang="en-US" altLang="zh-CN" sz="1200" dirty="0" smtClean="0"/>
              <a:t>" : {</a:t>
            </a:r>
          </a:p>
          <a:p>
            <a:pPr>
              <a:lnSpc>
                <a:spcPct val="150000"/>
              </a:lnSpc>
            </a:pPr>
            <a:r>
              <a:rPr lang="en-US" altLang="zh-CN" sz="1200" dirty="0" smtClean="0"/>
              <a:t>            </a:t>
            </a:r>
            <a:r>
              <a:rPr lang="en-US" altLang="zh-CN" sz="1200" dirty="0" err="1" smtClean="0"/>
              <a:t>deps</a:t>
            </a:r>
            <a:r>
              <a:rPr lang="en-US" altLang="zh-CN" sz="1200" dirty="0" smtClean="0"/>
              <a:t> : ["</a:t>
            </a:r>
            <a:r>
              <a:rPr lang="en-US" altLang="zh-CN" sz="1200" dirty="0" err="1" smtClean="0"/>
              <a:t>jquery</a:t>
            </a:r>
            <a:r>
              <a:rPr lang="en-US" altLang="zh-CN" sz="1200" dirty="0" smtClean="0"/>
              <a:t>"]</a:t>
            </a:r>
          </a:p>
          <a:p>
            <a:pPr>
              <a:lnSpc>
                <a:spcPct val="150000"/>
              </a:lnSpc>
            </a:pPr>
            <a:r>
              <a:rPr lang="en-US" altLang="zh-CN" sz="1200" dirty="0" smtClean="0"/>
              <a:t>        }</a:t>
            </a:r>
          </a:p>
          <a:p>
            <a:pPr>
              <a:lnSpc>
                <a:spcPct val="150000"/>
              </a:lnSpc>
            </a:pPr>
            <a:r>
              <a:rPr lang="en-US" altLang="zh-CN" sz="1200" dirty="0" smtClean="0"/>
              <a:t>    }</a:t>
            </a:r>
          </a:p>
          <a:p>
            <a:pPr>
              <a:lnSpc>
                <a:spcPct val="150000"/>
              </a:lnSpc>
            </a:pPr>
            <a:r>
              <a:rPr lang="en-US" altLang="zh-CN" sz="1200" dirty="0" smtClean="0"/>
              <a:t>})</a:t>
            </a:r>
          </a:p>
          <a:p>
            <a:pPr>
              <a:lnSpc>
                <a:spcPct val="150000"/>
              </a:lnSpc>
            </a:pP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up)">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34" name="TextBox 7"/>
          <p:cNvSpPr>
            <a:spLocks noChangeArrowheads="1"/>
          </p:cNvSpPr>
          <p:nvPr/>
        </p:nvSpPr>
        <p:spPr bwMode="auto">
          <a:xfrm>
            <a:off x="5731891" y="289289"/>
            <a:ext cx="191589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前端自动化构建工具</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36" name="直接连接符 35"/>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p:cNvSpPr txBox="1"/>
          <p:nvPr/>
        </p:nvSpPr>
        <p:spPr>
          <a:xfrm>
            <a:off x="1000100" y="1142990"/>
            <a:ext cx="7643866" cy="1200329"/>
          </a:xfrm>
          <a:prstGeom prst="rect">
            <a:avLst/>
          </a:prstGeom>
          <a:noFill/>
        </p:spPr>
        <p:txBody>
          <a:bodyPr wrap="square" rtlCol="0">
            <a:spAutoFit/>
          </a:bodyPr>
          <a:lstStyle/>
          <a:p>
            <a:pPr>
              <a:lnSpc>
                <a:spcPct val="150000"/>
              </a:lnSpc>
            </a:pPr>
            <a:r>
              <a:rPr lang="zh-CN" altLang="en-US" sz="1200" dirty="0" smtClean="0"/>
              <a:t>随着前端工程规模的膨胀，原来一些被人们忽略的页面细节越来越变成了影响页面效率的瓶颈所在，比如样式表，</a:t>
            </a:r>
            <a:r>
              <a:rPr lang="en-US" altLang="zh-CN" sz="1200" dirty="0" err="1" smtClean="0"/>
              <a:t>js</a:t>
            </a:r>
            <a:r>
              <a:rPr lang="zh-CN" altLang="en-US" sz="1200" dirty="0" smtClean="0"/>
              <a:t>库的压缩，合并还有出于安全考虑所做的代码混淆，以及图片资源的压缩，都会在某种程度上影响页面的效率。但是靠手工或单个工具来解决上述问题又会导致开发周期变长。所以前端工程师们都在寻找一种自动化的，可配置的构建工具来解决目前所存在的问题。</a:t>
            </a:r>
            <a:endParaRPr lang="zh-CN" altLang="en-US" sz="1200" dirty="0"/>
          </a:p>
        </p:txBody>
      </p:sp>
      <p:pic>
        <p:nvPicPr>
          <p:cNvPr id="19458" name="Picture 2" descr="http://www.gruntjs.net/img/grunt-logo.png"/>
          <p:cNvPicPr>
            <a:picLocks noChangeAspect="1" noChangeArrowheads="1"/>
          </p:cNvPicPr>
          <p:nvPr/>
        </p:nvPicPr>
        <p:blipFill>
          <a:blip r:embed="rId3" cstate="print"/>
          <a:srcRect/>
          <a:stretch>
            <a:fillRect/>
          </a:stretch>
        </p:blipFill>
        <p:spPr bwMode="auto">
          <a:xfrm>
            <a:off x="3000364" y="2500312"/>
            <a:ext cx="751346" cy="884919"/>
          </a:xfrm>
          <a:prstGeom prst="rect">
            <a:avLst/>
          </a:prstGeom>
          <a:noFill/>
        </p:spPr>
      </p:pic>
      <p:pic>
        <p:nvPicPr>
          <p:cNvPr id="19460" name="Picture 4" descr="https://ss0.baidu.com/73F1bjeh1BF3odCf/it/u=4216871223,2745512293&amp;fm=96&amp;s=19843C7A7B71678811C42BED0300E020"/>
          <p:cNvPicPr>
            <a:picLocks noChangeAspect="1" noChangeArrowheads="1"/>
          </p:cNvPicPr>
          <p:nvPr/>
        </p:nvPicPr>
        <p:blipFill>
          <a:blip r:embed="rId4"/>
          <a:srcRect/>
          <a:stretch>
            <a:fillRect/>
          </a:stretch>
        </p:blipFill>
        <p:spPr bwMode="auto">
          <a:xfrm>
            <a:off x="4643438" y="2428874"/>
            <a:ext cx="1143000" cy="714375"/>
          </a:xfrm>
          <a:prstGeom prst="rect">
            <a:avLst/>
          </a:prstGeom>
          <a:noFill/>
        </p:spPr>
      </p:pic>
      <p:sp>
        <p:nvSpPr>
          <p:cNvPr id="38" name="TextBox 37"/>
          <p:cNvSpPr txBox="1"/>
          <p:nvPr/>
        </p:nvSpPr>
        <p:spPr>
          <a:xfrm>
            <a:off x="4786314" y="3071816"/>
            <a:ext cx="857256" cy="338554"/>
          </a:xfrm>
          <a:prstGeom prst="rect">
            <a:avLst/>
          </a:prstGeom>
          <a:noFill/>
        </p:spPr>
        <p:txBody>
          <a:bodyPr wrap="square" rtlCol="0">
            <a:spAutoFit/>
          </a:bodyPr>
          <a:lstStyle/>
          <a:p>
            <a:pPr algn="ctr"/>
            <a:r>
              <a:rPr lang="en-US" altLang="zh-CN" dirty="0" smtClean="0"/>
              <a:t>gulp</a:t>
            </a:r>
            <a:endParaRPr lang="zh-CN" altLang="en-US"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14" name="直接连接符 13"/>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TextBox 7"/>
          <p:cNvSpPr>
            <a:spLocks noChangeArrowheads="1"/>
          </p:cNvSpPr>
          <p:nvPr/>
        </p:nvSpPr>
        <p:spPr bwMode="auto">
          <a:xfrm>
            <a:off x="5731891" y="289289"/>
            <a:ext cx="191589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前端自动化构建工具</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16" name="矩形 15"/>
          <p:cNvSpPr/>
          <p:nvPr/>
        </p:nvSpPr>
        <p:spPr>
          <a:xfrm>
            <a:off x="1500166" y="1280218"/>
            <a:ext cx="6858048" cy="1077218"/>
          </a:xfrm>
          <a:prstGeom prst="rect">
            <a:avLst/>
          </a:prstGeom>
        </p:spPr>
        <p:txBody>
          <a:bodyPr wrap="square">
            <a:spAutoFit/>
          </a:bodyPr>
          <a:lstStyle/>
          <a:p>
            <a:r>
              <a:rPr lang="en-US" altLang="zh-CN" dirty="0" smtClean="0"/>
              <a:t>Grunt</a:t>
            </a:r>
            <a:r>
              <a:rPr lang="zh-CN" altLang="en-US" dirty="0" smtClean="0"/>
              <a:t>作为较早出现的一种自动化构建工具，从它一出现就受到了非常广泛的关注，同时也有很多公司在其前端团队内部使用：</a:t>
            </a:r>
            <a:endParaRPr lang="en-US" altLang="zh-CN" dirty="0" smtClean="0"/>
          </a:p>
          <a:p>
            <a:endParaRPr lang="en-US" altLang="zh-CN" dirty="0" smtClean="0"/>
          </a:p>
          <a:p>
            <a:endParaRPr lang="zh-CN" altLang="en-US" dirty="0"/>
          </a:p>
        </p:txBody>
      </p:sp>
      <p:pic>
        <p:nvPicPr>
          <p:cNvPr id="17409" name="Picture 1"/>
          <p:cNvPicPr>
            <a:picLocks noChangeAspect="1" noChangeArrowheads="1"/>
          </p:cNvPicPr>
          <p:nvPr/>
        </p:nvPicPr>
        <p:blipFill>
          <a:blip r:embed="rId3"/>
          <a:srcRect/>
          <a:stretch>
            <a:fillRect/>
          </a:stretch>
        </p:blipFill>
        <p:spPr bwMode="auto">
          <a:xfrm>
            <a:off x="2900363" y="2047875"/>
            <a:ext cx="3343275" cy="1047750"/>
          </a:xfrm>
          <a:prstGeom prst="rect">
            <a:avLst/>
          </a:prstGeom>
          <a:noFill/>
          <a:ln w="9525">
            <a:noFill/>
            <a:miter lim="800000"/>
            <a:headEnd/>
            <a:tailEnd/>
          </a:ln>
          <a:effectLst/>
        </p:spPr>
      </p:pic>
      <p:sp>
        <p:nvSpPr>
          <p:cNvPr id="19" name="TextBox 18"/>
          <p:cNvSpPr txBox="1"/>
          <p:nvPr/>
        </p:nvSpPr>
        <p:spPr>
          <a:xfrm>
            <a:off x="1643042" y="3286130"/>
            <a:ext cx="6643734" cy="830997"/>
          </a:xfrm>
          <a:prstGeom prst="rect">
            <a:avLst/>
          </a:prstGeom>
          <a:noFill/>
        </p:spPr>
        <p:txBody>
          <a:bodyPr wrap="square" rtlCol="0">
            <a:spAutoFit/>
          </a:bodyPr>
          <a:lstStyle/>
          <a:p>
            <a:r>
              <a:rPr lang="zh-CN" altLang="en-US" dirty="0" smtClean="0"/>
              <a:t>虽然</a:t>
            </a:r>
            <a:r>
              <a:rPr lang="en-US" altLang="zh-CN" dirty="0" smtClean="0"/>
              <a:t>grunt</a:t>
            </a:r>
            <a:r>
              <a:rPr lang="zh-CN" altLang="en-US" dirty="0" smtClean="0"/>
              <a:t>可以很好的完成前端自动化构建的任务，但是，就目前来看该工具仍然有诸多的不足，例如会产生很多的中间文件；学习曲线仍然稍显陡峭；插件质量良莠不齐；配置文件架构稍显混乱等。</a:t>
            </a:r>
            <a:endParaRPr lang="zh-CN" altLang="en-US"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26" name="直接连接符 25"/>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7"/>
          <p:cNvSpPr>
            <a:spLocks noChangeArrowheads="1"/>
          </p:cNvSpPr>
          <p:nvPr/>
        </p:nvSpPr>
        <p:spPr bwMode="auto">
          <a:xfrm>
            <a:off x="5731891" y="289289"/>
            <a:ext cx="191589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前端自动化构建工具</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29" name="TextBox 28"/>
          <p:cNvSpPr txBox="1"/>
          <p:nvPr/>
        </p:nvSpPr>
        <p:spPr>
          <a:xfrm>
            <a:off x="1142976" y="1071552"/>
            <a:ext cx="7000924" cy="2492990"/>
          </a:xfrm>
          <a:prstGeom prst="rect">
            <a:avLst/>
          </a:prstGeom>
          <a:noFill/>
        </p:spPr>
        <p:txBody>
          <a:bodyPr wrap="square" rtlCol="0">
            <a:spAutoFit/>
          </a:bodyPr>
          <a:lstStyle/>
          <a:p>
            <a:pPr>
              <a:lnSpc>
                <a:spcPct val="200000"/>
              </a:lnSpc>
            </a:pPr>
            <a:r>
              <a:rPr lang="zh-CN" altLang="en-US" sz="1200" dirty="0" smtClean="0"/>
              <a:t>为了解决上述问题，</a:t>
            </a:r>
            <a:r>
              <a:rPr lang="en-US" altLang="zh-CN" sz="1200" dirty="0" err="1" smtClean="0"/>
              <a:t>gulpjs</a:t>
            </a:r>
            <a:r>
              <a:rPr lang="zh-CN" altLang="en-US" sz="1200" dirty="0" smtClean="0"/>
              <a:t>应运而生。和</a:t>
            </a:r>
            <a:r>
              <a:rPr lang="en-US" altLang="zh-CN" sz="1200" dirty="0" err="1" smtClean="0"/>
              <a:t>gruntjs</a:t>
            </a:r>
            <a:r>
              <a:rPr lang="zh-CN" altLang="en-US" sz="1200" dirty="0" smtClean="0"/>
              <a:t>相比，</a:t>
            </a:r>
            <a:r>
              <a:rPr lang="en-US" altLang="zh-CN" sz="1200" dirty="0" err="1" smtClean="0"/>
              <a:t>gulpjs</a:t>
            </a:r>
            <a:r>
              <a:rPr lang="zh-CN" altLang="en-US" sz="1200" dirty="0" smtClean="0"/>
              <a:t>具有：</a:t>
            </a:r>
            <a:endParaRPr lang="en-US" altLang="zh-CN" sz="1200" dirty="0" smtClean="0"/>
          </a:p>
          <a:p>
            <a:pPr>
              <a:lnSpc>
                <a:spcPct val="200000"/>
              </a:lnSpc>
              <a:buFont typeface="Wingdings" pitchFamily="2" charset="2"/>
              <a:buChar char="l"/>
            </a:pPr>
            <a:r>
              <a:rPr lang="zh-CN" altLang="en-US" sz="1200" dirty="0" smtClean="0"/>
              <a:t>易于使用：采用代码优于配置策略，</a:t>
            </a:r>
            <a:r>
              <a:rPr lang="en-US" altLang="zh-CN" sz="1200" dirty="0" smtClean="0"/>
              <a:t>Gulp</a:t>
            </a:r>
            <a:r>
              <a:rPr lang="zh-CN" altLang="en-US" sz="1200" dirty="0" smtClean="0"/>
              <a:t>让简单的事情继续简单，复杂的任务变得可管理。</a:t>
            </a:r>
          </a:p>
          <a:p>
            <a:pPr>
              <a:lnSpc>
                <a:spcPct val="200000"/>
              </a:lnSpc>
              <a:buFont typeface="Wingdings" pitchFamily="2" charset="2"/>
              <a:buChar char="l"/>
            </a:pPr>
            <a:r>
              <a:rPr lang="zh-CN" altLang="en-US" sz="1200" dirty="0" smtClean="0"/>
              <a:t>高效：通过利用</a:t>
            </a:r>
            <a:r>
              <a:rPr lang="en-US" altLang="zh-CN" sz="1200" dirty="0" smtClean="0"/>
              <a:t>Node.js</a:t>
            </a:r>
            <a:r>
              <a:rPr lang="zh-CN" altLang="en-US" sz="1200" dirty="0" smtClean="0"/>
              <a:t>强大的流，不需要往磁盘写中间文件，可以更快地完成构建。</a:t>
            </a:r>
          </a:p>
          <a:p>
            <a:pPr>
              <a:lnSpc>
                <a:spcPct val="200000"/>
              </a:lnSpc>
              <a:buFont typeface="Wingdings" pitchFamily="2" charset="2"/>
              <a:buChar char="l"/>
            </a:pPr>
            <a:r>
              <a:rPr lang="zh-CN" altLang="en-US" sz="1200" dirty="0" smtClean="0"/>
              <a:t>高质量：</a:t>
            </a:r>
            <a:r>
              <a:rPr lang="en-US" altLang="zh-CN" sz="1200" dirty="0" smtClean="0"/>
              <a:t>Gulp</a:t>
            </a:r>
            <a:r>
              <a:rPr lang="zh-CN" altLang="en-US" sz="1200" dirty="0" smtClean="0"/>
              <a:t>严格的插件指导方针，确保插件简单并且按你期望的方式工作。</a:t>
            </a:r>
          </a:p>
          <a:p>
            <a:pPr>
              <a:lnSpc>
                <a:spcPct val="200000"/>
              </a:lnSpc>
              <a:buFont typeface="Wingdings" pitchFamily="2" charset="2"/>
              <a:buChar char="l"/>
            </a:pPr>
            <a:r>
              <a:rPr lang="zh-CN" altLang="en-US" sz="1200" dirty="0" smtClean="0"/>
              <a:t>易于学习：通过把</a:t>
            </a:r>
            <a:r>
              <a:rPr lang="en-US" altLang="zh-CN" sz="1200" dirty="0" smtClean="0"/>
              <a:t>API</a:t>
            </a:r>
            <a:r>
              <a:rPr lang="zh-CN" altLang="en-US" sz="1200" dirty="0" smtClean="0"/>
              <a:t>降到最少，你能在很短的时间内学会</a:t>
            </a:r>
            <a:r>
              <a:rPr lang="en-US" altLang="zh-CN" sz="1200" dirty="0" smtClean="0"/>
              <a:t>Gulp</a:t>
            </a:r>
            <a:r>
              <a:rPr lang="zh-CN" altLang="en-US" sz="1200" dirty="0" smtClean="0"/>
              <a:t>。构建工作就像你设想的一样：是一      系列流管道。</a:t>
            </a:r>
          </a:p>
          <a:p>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1" name="直接连接符 40"/>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2" name="矩形 41"/>
          <p:cNvSpPr/>
          <p:nvPr/>
        </p:nvSpPr>
        <p:spPr>
          <a:xfrm>
            <a:off x="2357422" y="714362"/>
            <a:ext cx="4572000" cy="4154984"/>
          </a:xfrm>
          <a:prstGeom prst="rect">
            <a:avLst/>
          </a:prstGeom>
        </p:spPr>
        <p:txBody>
          <a:bodyPr>
            <a:spAutoFit/>
          </a:bodyPr>
          <a:lstStyle/>
          <a:p>
            <a:r>
              <a:rPr lang="en-US" altLang="zh-CN" sz="1200" dirty="0" err="1" smtClean="0"/>
              <a:t>var</a:t>
            </a:r>
            <a:r>
              <a:rPr lang="en-US" altLang="zh-CN" sz="1200" dirty="0" smtClean="0"/>
              <a:t> gulp = require('gulp');</a:t>
            </a:r>
          </a:p>
          <a:p>
            <a:r>
              <a:rPr lang="en-US" altLang="zh-CN" sz="1200" dirty="0" err="1" smtClean="0"/>
              <a:t>var</a:t>
            </a:r>
            <a:r>
              <a:rPr lang="en-US" altLang="zh-CN" sz="1200" dirty="0" smtClean="0"/>
              <a:t> </a:t>
            </a:r>
            <a:r>
              <a:rPr lang="en-US" altLang="zh-CN" sz="1200" dirty="0" err="1" smtClean="0"/>
              <a:t>jshint</a:t>
            </a:r>
            <a:r>
              <a:rPr lang="en-US" altLang="zh-CN" sz="1200" dirty="0" smtClean="0"/>
              <a:t> = require('gulp-</a:t>
            </a:r>
            <a:r>
              <a:rPr lang="en-US" altLang="zh-CN" sz="1200" dirty="0" err="1" smtClean="0"/>
              <a:t>jshint</a:t>
            </a:r>
            <a:r>
              <a:rPr lang="en-US" altLang="zh-CN" sz="1200" dirty="0" smtClean="0"/>
              <a:t>');</a:t>
            </a:r>
          </a:p>
          <a:p>
            <a:r>
              <a:rPr lang="en-US" altLang="zh-CN" sz="1200" dirty="0" err="1" smtClean="0"/>
              <a:t>var</a:t>
            </a:r>
            <a:r>
              <a:rPr lang="en-US" altLang="zh-CN" sz="1200" dirty="0" smtClean="0"/>
              <a:t> </a:t>
            </a:r>
            <a:r>
              <a:rPr lang="en-US" altLang="zh-CN" sz="1200" dirty="0" err="1" smtClean="0"/>
              <a:t>concat</a:t>
            </a:r>
            <a:r>
              <a:rPr lang="en-US" altLang="zh-CN" sz="1200" dirty="0" smtClean="0"/>
              <a:t> = require('gulp-</a:t>
            </a:r>
            <a:r>
              <a:rPr lang="en-US" altLang="zh-CN" sz="1200" dirty="0" err="1" smtClean="0"/>
              <a:t>concat</a:t>
            </a:r>
            <a:r>
              <a:rPr lang="en-US" altLang="zh-CN" sz="1200" dirty="0" smtClean="0"/>
              <a:t>');</a:t>
            </a:r>
          </a:p>
          <a:p>
            <a:r>
              <a:rPr lang="en-US" altLang="zh-CN" sz="1200" dirty="0" err="1" smtClean="0"/>
              <a:t>var</a:t>
            </a:r>
            <a:r>
              <a:rPr lang="en-US" altLang="zh-CN" sz="1200" dirty="0" smtClean="0"/>
              <a:t> rename = require('gulp-rename');</a:t>
            </a:r>
          </a:p>
          <a:p>
            <a:r>
              <a:rPr lang="en-US" altLang="zh-CN" sz="1200" dirty="0" err="1" smtClean="0"/>
              <a:t>var</a:t>
            </a:r>
            <a:r>
              <a:rPr lang="en-US" altLang="zh-CN" sz="1200" dirty="0" smtClean="0"/>
              <a:t> </a:t>
            </a:r>
            <a:r>
              <a:rPr lang="en-US" altLang="zh-CN" sz="1200" dirty="0" err="1" smtClean="0"/>
              <a:t>uglify</a:t>
            </a:r>
            <a:r>
              <a:rPr lang="en-US" altLang="zh-CN" sz="1200" dirty="0" smtClean="0"/>
              <a:t> = require('gulp-</a:t>
            </a:r>
            <a:r>
              <a:rPr lang="en-US" altLang="zh-CN" sz="1200" dirty="0" err="1" smtClean="0"/>
              <a:t>uglify</a:t>
            </a:r>
            <a:r>
              <a:rPr lang="en-US" altLang="zh-CN" sz="1200" dirty="0" smtClean="0"/>
              <a:t>');</a:t>
            </a:r>
          </a:p>
          <a:p>
            <a:endParaRPr lang="en-US" altLang="zh-CN" sz="1200" dirty="0" smtClean="0"/>
          </a:p>
          <a:p>
            <a:r>
              <a:rPr lang="en-US" altLang="zh-CN" sz="1200" dirty="0" smtClean="0"/>
              <a:t>// Lint JS</a:t>
            </a:r>
          </a:p>
          <a:p>
            <a:r>
              <a:rPr lang="en-US" altLang="zh-CN" sz="1200" dirty="0" err="1" smtClean="0"/>
              <a:t>gulp.task</a:t>
            </a:r>
            <a:r>
              <a:rPr lang="en-US" altLang="zh-CN" sz="1200" dirty="0" smtClean="0"/>
              <a:t>('lint', function() {</a:t>
            </a:r>
          </a:p>
          <a:p>
            <a:r>
              <a:rPr lang="en-US" altLang="zh-CN" sz="1200" dirty="0" smtClean="0"/>
              <a:t>    return gulp.src('</a:t>
            </a:r>
            <a:r>
              <a:rPr lang="en-US" altLang="zh-CN" sz="1200" dirty="0" err="1" smtClean="0"/>
              <a:t>src</a:t>
            </a:r>
            <a:r>
              <a:rPr lang="en-US" altLang="zh-CN" sz="1200" dirty="0" smtClean="0"/>
              <a:t>/*.js')</a:t>
            </a:r>
          </a:p>
          <a:p>
            <a:r>
              <a:rPr lang="en-US" altLang="zh-CN" sz="1200" dirty="0" smtClean="0"/>
              <a:t>        .pipe(</a:t>
            </a:r>
            <a:r>
              <a:rPr lang="en-US" altLang="zh-CN" sz="1200" dirty="0" err="1" smtClean="0"/>
              <a:t>jshint</a:t>
            </a:r>
            <a:r>
              <a:rPr lang="en-US" altLang="zh-CN" sz="1200" dirty="0" smtClean="0"/>
              <a:t>())</a:t>
            </a:r>
          </a:p>
          <a:p>
            <a:r>
              <a:rPr lang="en-US" altLang="zh-CN" sz="1200" dirty="0" smtClean="0"/>
              <a:t>        .pipe(</a:t>
            </a:r>
            <a:r>
              <a:rPr lang="en-US" altLang="zh-CN" sz="1200" dirty="0" err="1" smtClean="0"/>
              <a:t>jshint.reporter</a:t>
            </a:r>
            <a:r>
              <a:rPr lang="en-US" altLang="zh-CN" sz="1200" dirty="0" smtClean="0"/>
              <a:t>('default'));</a:t>
            </a:r>
          </a:p>
          <a:p>
            <a:r>
              <a:rPr lang="en-US" altLang="zh-CN" sz="1200" dirty="0" smtClean="0"/>
              <a:t>});</a:t>
            </a:r>
          </a:p>
          <a:p>
            <a:endParaRPr lang="en-US" altLang="zh-CN" sz="1200" dirty="0" smtClean="0"/>
          </a:p>
          <a:p>
            <a:r>
              <a:rPr lang="en-US" altLang="zh-CN" sz="1200" dirty="0" smtClean="0"/>
              <a:t>// </a:t>
            </a:r>
            <a:r>
              <a:rPr lang="en-US" altLang="zh-CN" sz="1200" dirty="0" err="1" smtClean="0"/>
              <a:t>Concat</a:t>
            </a:r>
            <a:r>
              <a:rPr lang="en-US" altLang="zh-CN" sz="1200" dirty="0" smtClean="0"/>
              <a:t> &amp; Minify JS</a:t>
            </a:r>
          </a:p>
          <a:p>
            <a:r>
              <a:rPr lang="en-US" altLang="zh-CN" sz="1200" dirty="0" err="1" smtClean="0"/>
              <a:t>gulp.task</a:t>
            </a:r>
            <a:r>
              <a:rPr lang="en-US" altLang="zh-CN" sz="1200" dirty="0" smtClean="0"/>
              <a:t>('minify', function(){</a:t>
            </a:r>
          </a:p>
          <a:p>
            <a:r>
              <a:rPr lang="en-US" altLang="zh-CN" sz="1200" dirty="0" smtClean="0"/>
              <a:t>    return gulp.src('</a:t>
            </a:r>
            <a:r>
              <a:rPr lang="en-US" altLang="zh-CN" sz="1200" dirty="0" err="1" smtClean="0"/>
              <a:t>src</a:t>
            </a:r>
            <a:r>
              <a:rPr lang="en-US" altLang="zh-CN" sz="1200" dirty="0" smtClean="0"/>
              <a:t>/*.js')</a:t>
            </a:r>
          </a:p>
          <a:p>
            <a:r>
              <a:rPr lang="en-US" altLang="zh-CN" sz="1200" dirty="0" smtClean="0"/>
              <a:t>        .pipe(</a:t>
            </a:r>
            <a:r>
              <a:rPr lang="en-US" altLang="zh-CN" sz="1200" dirty="0" err="1" smtClean="0"/>
              <a:t>concat</a:t>
            </a:r>
            <a:r>
              <a:rPr lang="en-US" altLang="zh-CN" sz="1200" dirty="0" smtClean="0"/>
              <a:t>('all.js'))</a:t>
            </a:r>
          </a:p>
          <a:p>
            <a:r>
              <a:rPr lang="en-US" altLang="zh-CN" sz="1200" dirty="0" smtClean="0"/>
              <a:t>        .pipe(</a:t>
            </a:r>
            <a:r>
              <a:rPr lang="en-US" altLang="zh-CN" sz="1200" dirty="0" err="1" smtClean="0"/>
              <a:t>gulp.dest</a:t>
            </a:r>
            <a:r>
              <a:rPr lang="en-US" altLang="zh-CN" sz="1200" dirty="0" smtClean="0"/>
              <a:t>('dist'))</a:t>
            </a:r>
          </a:p>
          <a:p>
            <a:r>
              <a:rPr lang="en-US" altLang="zh-CN" sz="1200" dirty="0" smtClean="0"/>
              <a:t>        .pipe(rename('</a:t>
            </a:r>
            <a:r>
              <a:rPr lang="en-US" altLang="zh-CN" sz="1200" dirty="0" err="1" smtClean="0"/>
              <a:t>all.min.js</a:t>
            </a:r>
            <a:r>
              <a:rPr lang="en-US" altLang="zh-CN" sz="1200" dirty="0" smtClean="0"/>
              <a:t>'))</a:t>
            </a:r>
          </a:p>
          <a:p>
            <a:r>
              <a:rPr lang="en-US" altLang="zh-CN" sz="1200" dirty="0" smtClean="0"/>
              <a:t>        .pipe(</a:t>
            </a:r>
            <a:r>
              <a:rPr lang="en-US" altLang="zh-CN" sz="1200" dirty="0" err="1" smtClean="0"/>
              <a:t>uglify</a:t>
            </a:r>
            <a:r>
              <a:rPr lang="en-US" altLang="zh-CN" sz="1200" dirty="0" smtClean="0"/>
              <a:t>())</a:t>
            </a:r>
          </a:p>
          <a:p>
            <a:r>
              <a:rPr lang="en-US" altLang="zh-CN" sz="1200" dirty="0" smtClean="0"/>
              <a:t>        .pipe(</a:t>
            </a:r>
            <a:r>
              <a:rPr lang="en-US" altLang="zh-CN" sz="1200" dirty="0" err="1" smtClean="0"/>
              <a:t>gulp.dest</a:t>
            </a:r>
            <a:r>
              <a:rPr lang="en-US" altLang="zh-CN" sz="1200" dirty="0" smtClean="0"/>
              <a:t>('dist'));</a:t>
            </a:r>
          </a:p>
          <a:p>
            <a:r>
              <a:rPr lang="en-US" altLang="zh-CN" sz="1200" dirty="0" smtClean="0"/>
              <a:t>});</a:t>
            </a:r>
          </a:p>
        </p:txBody>
      </p:sp>
      <p:sp>
        <p:nvSpPr>
          <p:cNvPr id="43" name="TextBox 7"/>
          <p:cNvSpPr>
            <a:spLocks noChangeArrowheads="1"/>
          </p:cNvSpPr>
          <p:nvPr/>
        </p:nvSpPr>
        <p:spPr bwMode="auto">
          <a:xfrm>
            <a:off x="5731891" y="289289"/>
            <a:ext cx="191589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前端自动化构建工具</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up)">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1000"/>
                                        <p:tgtEl>
                                          <p:spTgt spid="43"/>
                                        </p:tgtEl>
                                      </p:cBhvr>
                                    </p:animEffect>
                                    <p:anim calcmode="lin" valueType="num">
                                      <p:cBhvr>
                                        <p:cTn id="19" dur="1000" fill="hold"/>
                                        <p:tgtEl>
                                          <p:spTgt spid="43"/>
                                        </p:tgtEl>
                                        <p:attrNameLst>
                                          <p:attrName>ppt_x</p:attrName>
                                        </p:attrNameLst>
                                      </p:cBhvr>
                                      <p:tavLst>
                                        <p:tav tm="0">
                                          <p:val>
                                            <p:strVal val="#ppt_x"/>
                                          </p:val>
                                        </p:tav>
                                        <p:tav tm="100000">
                                          <p:val>
                                            <p:strVal val="#ppt_x"/>
                                          </p:val>
                                        </p:tav>
                                      </p:tavLst>
                                    </p:anim>
                                    <p:anim calcmode="lin" valueType="num">
                                      <p:cBhvr>
                                        <p:cTn id="2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1" name="直接连接符 40"/>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 name="TextBox 7"/>
          <p:cNvSpPr>
            <a:spLocks noChangeArrowheads="1"/>
          </p:cNvSpPr>
          <p:nvPr/>
        </p:nvSpPr>
        <p:spPr bwMode="auto">
          <a:xfrm>
            <a:off x="6429388" y="285734"/>
            <a:ext cx="1309956"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dirty="0" smtClean="0"/>
              <a:t>CSS</a:t>
            </a:r>
            <a:r>
              <a:rPr lang="zh-CN" altLang="en-US" dirty="0" smtClean="0"/>
              <a:t>预处理器</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6" name="TextBox 5"/>
          <p:cNvSpPr txBox="1"/>
          <p:nvPr/>
        </p:nvSpPr>
        <p:spPr>
          <a:xfrm>
            <a:off x="1214414" y="1000114"/>
            <a:ext cx="7500990" cy="923330"/>
          </a:xfrm>
          <a:prstGeom prst="rect">
            <a:avLst/>
          </a:prstGeom>
          <a:noFill/>
        </p:spPr>
        <p:txBody>
          <a:bodyPr wrap="square" rtlCol="0">
            <a:spAutoFit/>
          </a:bodyPr>
          <a:lstStyle/>
          <a:p>
            <a:pPr>
              <a:lnSpc>
                <a:spcPct val="150000"/>
              </a:lnSpc>
            </a:pPr>
            <a:r>
              <a:rPr lang="en-US" altLang="zh-CN" sz="1200" dirty="0" err="1" smtClean="0"/>
              <a:t>css</a:t>
            </a:r>
            <a:r>
              <a:rPr lang="zh-CN" altLang="en-US" sz="1200" dirty="0" smtClean="0"/>
              <a:t>样式表作为前端开发过程中不可缺少的一环，但是在很长的时间里发展的并不迅速，直到最近几年，才开始出现了所谓的“</a:t>
            </a:r>
            <a:r>
              <a:rPr lang="en-US" altLang="zh-CN" sz="1200" dirty="0" err="1" smtClean="0"/>
              <a:t>css</a:t>
            </a:r>
            <a:r>
              <a:rPr lang="zh-CN" altLang="en-US" sz="1200" dirty="0" smtClean="0"/>
              <a:t>预处理器”技术。目前比较常用的预处理器有：</a:t>
            </a:r>
            <a:r>
              <a:rPr lang="en-US" altLang="zh-CN" sz="1200" dirty="0" smtClean="0"/>
              <a:t>sass</a:t>
            </a:r>
            <a:r>
              <a:rPr lang="zh-CN" altLang="en-US" sz="1200" dirty="0" smtClean="0"/>
              <a:t>；</a:t>
            </a:r>
            <a:r>
              <a:rPr lang="en-US" altLang="zh-CN" sz="1200" dirty="0" smtClean="0"/>
              <a:t>less</a:t>
            </a:r>
            <a:r>
              <a:rPr lang="zh-CN" altLang="en-US" sz="1200" dirty="0" smtClean="0"/>
              <a:t>两种。在这些预处理器中，允许开发人员定义变量，并存在着变量的继承等概念。这样可以极大的提升开发的效率。</a:t>
            </a: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up)">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1000"/>
                                        <p:tgtEl>
                                          <p:spTgt spid="43"/>
                                        </p:tgtEl>
                                      </p:cBhvr>
                                    </p:animEffect>
                                    <p:anim calcmode="lin" valueType="num">
                                      <p:cBhvr>
                                        <p:cTn id="19" dur="1000" fill="hold"/>
                                        <p:tgtEl>
                                          <p:spTgt spid="43"/>
                                        </p:tgtEl>
                                        <p:attrNameLst>
                                          <p:attrName>ppt_x</p:attrName>
                                        </p:attrNameLst>
                                      </p:cBhvr>
                                      <p:tavLst>
                                        <p:tav tm="0">
                                          <p:val>
                                            <p:strVal val="#ppt_x"/>
                                          </p:val>
                                        </p:tav>
                                        <p:tav tm="100000">
                                          <p:val>
                                            <p:strVal val="#ppt_x"/>
                                          </p:val>
                                        </p:tav>
                                      </p:tavLst>
                                    </p:anim>
                                    <p:anim calcmode="lin" valueType="num">
                                      <p:cBhvr>
                                        <p:cTn id="2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1" name="直接连接符 40"/>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 name="TextBox 7"/>
          <p:cNvSpPr>
            <a:spLocks noChangeArrowheads="1"/>
          </p:cNvSpPr>
          <p:nvPr/>
        </p:nvSpPr>
        <p:spPr bwMode="auto">
          <a:xfrm>
            <a:off x="6429388" y="285734"/>
            <a:ext cx="1197746"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前端开发</a:t>
            </a: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IDE</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
        <p:nvSpPr>
          <p:cNvPr id="6" name="TextBox 5"/>
          <p:cNvSpPr txBox="1"/>
          <p:nvPr/>
        </p:nvSpPr>
        <p:spPr>
          <a:xfrm>
            <a:off x="1214414" y="1000114"/>
            <a:ext cx="7500990" cy="1200329"/>
          </a:xfrm>
          <a:prstGeom prst="rect">
            <a:avLst/>
          </a:prstGeom>
          <a:noFill/>
        </p:spPr>
        <p:txBody>
          <a:bodyPr wrap="square" rtlCol="0">
            <a:spAutoFit/>
          </a:bodyPr>
          <a:lstStyle/>
          <a:p>
            <a:pPr>
              <a:lnSpc>
                <a:spcPct val="150000"/>
              </a:lnSpc>
            </a:pPr>
            <a:r>
              <a:rPr lang="zh-CN" altLang="en-US" sz="1200" dirty="0" smtClean="0"/>
              <a:t>目前比较流行的前端</a:t>
            </a:r>
            <a:r>
              <a:rPr lang="en-US" altLang="zh-CN" sz="1200" dirty="0" smtClean="0"/>
              <a:t>IDE</a:t>
            </a:r>
            <a:r>
              <a:rPr lang="zh-CN" altLang="en-US" sz="1200" dirty="0" smtClean="0"/>
              <a:t>主要有</a:t>
            </a:r>
            <a:r>
              <a:rPr lang="en-US" altLang="zh-CN" sz="1200" dirty="0" smtClean="0"/>
              <a:t>sublime</a:t>
            </a:r>
            <a:r>
              <a:rPr lang="zh-CN" altLang="en-US" sz="1200" dirty="0" smtClean="0"/>
              <a:t>，</a:t>
            </a:r>
            <a:r>
              <a:rPr lang="en-US" altLang="zh-CN" sz="1200" dirty="0" err="1" smtClean="0"/>
              <a:t>webstorm</a:t>
            </a:r>
            <a:r>
              <a:rPr lang="zh-CN" altLang="en-US" sz="1200" dirty="0" smtClean="0"/>
              <a:t>，</a:t>
            </a:r>
            <a:r>
              <a:rPr lang="en-US" altLang="zh-CN" sz="1200" dirty="0" err="1" smtClean="0"/>
              <a:t>hbuilder</a:t>
            </a:r>
            <a:r>
              <a:rPr lang="zh-CN" altLang="en-US" sz="1200" dirty="0" smtClean="0"/>
              <a:t>等。在这三种</a:t>
            </a:r>
            <a:r>
              <a:rPr lang="en-US" altLang="zh-CN" sz="1200" dirty="0" smtClean="0"/>
              <a:t>IDE</a:t>
            </a:r>
            <a:r>
              <a:rPr lang="zh-CN" altLang="en-US" sz="1200" dirty="0" smtClean="0"/>
              <a:t>中，前两种是收费的，需要购买或破解，而</a:t>
            </a:r>
            <a:r>
              <a:rPr lang="en-US" altLang="zh-CN" sz="1200" dirty="0" err="1" smtClean="0"/>
              <a:t>hbuilder</a:t>
            </a:r>
            <a:r>
              <a:rPr lang="zh-CN" altLang="en-US" sz="1200" dirty="0" smtClean="0"/>
              <a:t>则是免费的。</a:t>
            </a:r>
            <a:r>
              <a:rPr lang="en-US" altLang="zh-CN" sz="1200" dirty="0" smtClean="0"/>
              <a:t>Sublime</a:t>
            </a:r>
            <a:r>
              <a:rPr lang="zh-CN" altLang="en-US" sz="1200" dirty="0" smtClean="0"/>
              <a:t>通过插件机制可以整合非常丰富的功能。而</a:t>
            </a:r>
            <a:r>
              <a:rPr lang="en-US" altLang="zh-CN" sz="1200" dirty="0" err="1" smtClean="0"/>
              <a:t>webstorm</a:t>
            </a:r>
            <a:r>
              <a:rPr lang="zh-CN" altLang="en-US" sz="1200" dirty="0" smtClean="0"/>
              <a:t>则是由</a:t>
            </a:r>
            <a:r>
              <a:rPr lang="en-US" altLang="zh-CN" sz="1200" dirty="0" err="1" smtClean="0"/>
              <a:t>jetbrains</a:t>
            </a:r>
            <a:r>
              <a:rPr lang="zh-CN" altLang="en-US" sz="1200" dirty="0" smtClean="0"/>
              <a:t>公司推出的面向</a:t>
            </a:r>
            <a:r>
              <a:rPr lang="en-US" altLang="zh-CN" sz="1200" dirty="0" smtClean="0"/>
              <a:t>JS</a:t>
            </a:r>
            <a:r>
              <a:rPr lang="zh-CN" altLang="en-US" sz="1200" dirty="0" smtClean="0"/>
              <a:t>的</a:t>
            </a:r>
            <a:r>
              <a:rPr lang="en-US" altLang="zh-CN" sz="1200" dirty="0" smtClean="0"/>
              <a:t>IDE</a:t>
            </a:r>
            <a:r>
              <a:rPr lang="zh-CN" altLang="en-US" sz="1200" dirty="0" smtClean="0"/>
              <a:t>，功能强大，有大厂做技术支撑。而</a:t>
            </a:r>
            <a:r>
              <a:rPr lang="en-US" altLang="zh-CN" sz="1200" dirty="0" err="1" smtClean="0"/>
              <a:t>hbuilder</a:t>
            </a:r>
            <a:r>
              <a:rPr lang="zh-CN" altLang="en-US" sz="1200" dirty="0" smtClean="0"/>
              <a:t>则是基于</a:t>
            </a:r>
            <a:r>
              <a:rPr lang="en-US" altLang="zh-CN" sz="1200" dirty="0" smtClean="0"/>
              <a:t>Eclipse</a:t>
            </a:r>
            <a:r>
              <a:rPr lang="zh-CN" altLang="en-US" sz="1200" dirty="0" smtClean="0"/>
              <a:t>，</a:t>
            </a:r>
            <a:r>
              <a:rPr lang="en-US" altLang="zh-CN" sz="1200" dirty="0" err="1" smtClean="0"/>
              <a:t>aptana</a:t>
            </a:r>
            <a:r>
              <a:rPr lang="zh-CN" altLang="en-US" sz="1200" dirty="0" smtClean="0"/>
              <a:t>开发的全新前端</a:t>
            </a:r>
            <a:r>
              <a:rPr lang="en-US" altLang="zh-CN" sz="1200" dirty="0" smtClean="0"/>
              <a:t>IDE</a:t>
            </a:r>
            <a:r>
              <a:rPr lang="zh-CN" altLang="en-US" sz="1200" dirty="0" smtClean="0"/>
              <a:t>，它支持</a:t>
            </a:r>
            <a:r>
              <a:rPr lang="en-US" altLang="zh-CN" sz="1200" dirty="0" err="1" smtClean="0"/>
              <a:t>js,css</a:t>
            </a:r>
            <a:r>
              <a:rPr lang="zh-CN" altLang="en-US" sz="1200" dirty="0" smtClean="0"/>
              <a:t>代码补齐，内置了</a:t>
            </a:r>
            <a:r>
              <a:rPr lang="en-US" altLang="zh-CN" sz="1200" dirty="0" smtClean="0"/>
              <a:t>tomcat</a:t>
            </a:r>
            <a:r>
              <a:rPr lang="zh-CN" altLang="en-US" sz="1200" dirty="0" smtClean="0"/>
              <a:t>服务器，支持实时效果浏览等功能。</a:t>
            </a:r>
            <a:endParaRPr lang="zh-CN" altLang="en-US" sz="1200" dirty="0"/>
          </a:p>
        </p:txBody>
      </p:sp>
      <p:pic>
        <p:nvPicPr>
          <p:cNvPr id="77826" name="Picture 2"/>
          <p:cNvPicPr>
            <a:picLocks noChangeAspect="1" noChangeArrowheads="1"/>
          </p:cNvPicPr>
          <p:nvPr/>
        </p:nvPicPr>
        <p:blipFill>
          <a:blip r:embed="rId3"/>
          <a:srcRect/>
          <a:stretch>
            <a:fillRect/>
          </a:stretch>
        </p:blipFill>
        <p:spPr bwMode="auto">
          <a:xfrm>
            <a:off x="1214413" y="2357437"/>
            <a:ext cx="3325184" cy="2286016"/>
          </a:xfrm>
          <a:prstGeom prst="rect">
            <a:avLst/>
          </a:prstGeom>
          <a:noFill/>
          <a:ln w="9525">
            <a:noFill/>
            <a:miter lim="800000"/>
            <a:headEnd/>
            <a:tailEnd/>
          </a:ln>
          <a:effectLst/>
        </p:spPr>
      </p:pic>
      <p:pic>
        <p:nvPicPr>
          <p:cNvPr id="77827" name="Picture 3"/>
          <p:cNvPicPr>
            <a:picLocks noChangeAspect="1" noChangeArrowheads="1"/>
          </p:cNvPicPr>
          <p:nvPr/>
        </p:nvPicPr>
        <p:blipFill>
          <a:blip r:embed="rId4"/>
          <a:srcRect/>
          <a:stretch>
            <a:fillRect/>
          </a:stretch>
        </p:blipFill>
        <p:spPr bwMode="auto">
          <a:xfrm>
            <a:off x="4786314" y="2357436"/>
            <a:ext cx="3357586" cy="2262563"/>
          </a:xfrm>
          <a:prstGeom prst="rect">
            <a:avLst/>
          </a:prstGeom>
          <a:noFill/>
          <a:ln w="9525">
            <a:noFill/>
            <a:miter lim="800000"/>
            <a:headEnd/>
            <a:tailEnd/>
          </a:ln>
          <a:effectLst/>
        </p:spPr>
      </p:pic>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up)">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1000"/>
                                        <p:tgtEl>
                                          <p:spTgt spid="43"/>
                                        </p:tgtEl>
                                      </p:cBhvr>
                                    </p:animEffect>
                                    <p:anim calcmode="lin" valueType="num">
                                      <p:cBhvr>
                                        <p:cTn id="19" dur="1000" fill="hold"/>
                                        <p:tgtEl>
                                          <p:spTgt spid="43"/>
                                        </p:tgtEl>
                                        <p:attrNameLst>
                                          <p:attrName>ppt_x</p:attrName>
                                        </p:attrNameLst>
                                      </p:cBhvr>
                                      <p:tavLst>
                                        <p:tav tm="0">
                                          <p:val>
                                            <p:strVal val="#ppt_x"/>
                                          </p:val>
                                        </p:tav>
                                        <p:tav tm="100000">
                                          <p:val>
                                            <p:strVal val="#ppt_x"/>
                                          </p:val>
                                        </p:tav>
                                      </p:tavLst>
                                    </p:anim>
                                    <p:anim calcmode="lin" valueType="num">
                                      <p:cBhvr>
                                        <p:cTn id="2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41" name="直接连接符 40"/>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2" name="矩形 41"/>
          <p:cNvSpPr/>
          <p:nvPr/>
        </p:nvSpPr>
        <p:spPr>
          <a:xfrm>
            <a:off x="2357422" y="714362"/>
            <a:ext cx="4572000" cy="3785652"/>
          </a:xfrm>
          <a:prstGeom prst="rect">
            <a:avLst/>
          </a:prstGeom>
        </p:spPr>
        <p:txBody>
          <a:bodyPr>
            <a:spAutoFit/>
          </a:bodyPr>
          <a:lstStyle/>
          <a:p>
            <a:pPr>
              <a:lnSpc>
                <a:spcPct val="200000"/>
              </a:lnSpc>
            </a:pPr>
            <a:r>
              <a:rPr lang="en-US" altLang="zh-CN" sz="1200" dirty="0" err="1" smtClean="0"/>
              <a:t>Avalonjs</a:t>
            </a:r>
            <a:r>
              <a:rPr lang="en-US" altLang="zh-CN" sz="1200" dirty="0" smtClean="0"/>
              <a:t>: </a:t>
            </a:r>
            <a:r>
              <a:rPr lang="en-US" altLang="zh-CN" sz="1200" dirty="0" smtClean="0">
                <a:hlinkClick r:id="rId3"/>
              </a:rPr>
              <a:t>http://avalonjs.github.io/</a:t>
            </a:r>
            <a:endParaRPr lang="en-US" altLang="zh-CN" sz="1200" dirty="0" smtClean="0"/>
          </a:p>
          <a:p>
            <a:pPr>
              <a:lnSpc>
                <a:spcPct val="200000"/>
              </a:lnSpc>
            </a:pPr>
            <a:r>
              <a:rPr lang="en-US" altLang="zh-CN" sz="1200" dirty="0" err="1" smtClean="0"/>
              <a:t>Vuejs</a:t>
            </a:r>
            <a:r>
              <a:rPr lang="en-US" altLang="zh-CN" sz="1200" dirty="0" smtClean="0"/>
              <a:t>: </a:t>
            </a:r>
            <a:r>
              <a:rPr lang="en-US" altLang="zh-CN" sz="1200" dirty="0" smtClean="0">
                <a:hlinkClick r:id="rId4"/>
              </a:rPr>
              <a:t>http://cn.vuejs.org/</a:t>
            </a:r>
            <a:endParaRPr lang="en-US" altLang="zh-CN" sz="1200" dirty="0" smtClean="0"/>
          </a:p>
          <a:p>
            <a:pPr>
              <a:lnSpc>
                <a:spcPct val="200000"/>
              </a:lnSpc>
            </a:pPr>
            <a:r>
              <a:rPr lang="en-US" altLang="zh-CN" sz="1200" dirty="0" err="1" smtClean="0"/>
              <a:t>Seajs</a:t>
            </a:r>
            <a:r>
              <a:rPr lang="en-US" altLang="zh-CN" sz="1200" dirty="0" smtClean="0"/>
              <a:t>: http://seajs.org/docs/</a:t>
            </a:r>
          </a:p>
          <a:p>
            <a:pPr>
              <a:lnSpc>
                <a:spcPct val="200000"/>
              </a:lnSpc>
            </a:pPr>
            <a:r>
              <a:rPr lang="en-US" altLang="zh-CN" sz="1200" dirty="0" err="1" smtClean="0"/>
              <a:t>Requirejs</a:t>
            </a:r>
            <a:r>
              <a:rPr lang="en-US" altLang="zh-CN" sz="1200" dirty="0" smtClean="0"/>
              <a:t>: </a:t>
            </a:r>
            <a:r>
              <a:rPr lang="en-US" altLang="zh-CN" sz="1200" dirty="0" smtClean="0">
                <a:hlinkClick r:id="rId5"/>
              </a:rPr>
              <a:t>http://www.requirejs.org/</a:t>
            </a:r>
            <a:endParaRPr lang="en-US" altLang="zh-CN" sz="1200" dirty="0" smtClean="0"/>
          </a:p>
          <a:p>
            <a:pPr>
              <a:lnSpc>
                <a:spcPct val="200000"/>
              </a:lnSpc>
            </a:pPr>
            <a:r>
              <a:rPr lang="en-US" altLang="zh-CN" sz="1200" dirty="0" err="1" smtClean="0"/>
              <a:t>Gruntjs</a:t>
            </a:r>
            <a:r>
              <a:rPr lang="en-US" altLang="zh-CN" sz="1200" dirty="0" smtClean="0"/>
              <a:t>: </a:t>
            </a:r>
            <a:r>
              <a:rPr lang="en-US" altLang="zh-CN" sz="1200" dirty="0" smtClean="0">
                <a:hlinkClick r:id="rId6"/>
              </a:rPr>
              <a:t>http://gruntjs.cn/</a:t>
            </a:r>
            <a:endParaRPr lang="en-US" altLang="zh-CN" sz="1200" dirty="0" smtClean="0"/>
          </a:p>
          <a:p>
            <a:pPr>
              <a:lnSpc>
                <a:spcPct val="200000"/>
              </a:lnSpc>
            </a:pPr>
            <a:r>
              <a:rPr lang="en-US" altLang="zh-CN" sz="1200" dirty="0" err="1" smtClean="0"/>
              <a:t>Gulpjs</a:t>
            </a:r>
            <a:r>
              <a:rPr lang="en-US" altLang="zh-CN" sz="1200" dirty="0" smtClean="0"/>
              <a:t>: </a:t>
            </a:r>
            <a:r>
              <a:rPr lang="en-US" altLang="zh-CN" sz="1200" dirty="0" smtClean="0">
                <a:hlinkClick r:id="rId7"/>
              </a:rPr>
              <a:t>http://www.gulpjs.com.cn/</a:t>
            </a:r>
            <a:endParaRPr lang="en-US" altLang="zh-CN" sz="1200" dirty="0" smtClean="0"/>
          </a:p>
          <a:p>
            <a:pPr>
              <a:lnSpc>
                <a:spcPct val="200000"/>
              </a:lnSpc>
            </a:pPr>
            <a:r>
              <a:rPr lang="en-US" altLang="zh-CN" sz="1200" dirty="0" err="1" smtClean="0"/>
              <a:t>Webpack</a:t>
            </a:r>
            <a:r>
              <a:rPr lang="en-US" altLang="zh-CN" sz="1200" dirty="0" smtClean="0"/>
              <a:t>: </a:t>
            </a:r>
            <a:r>
              <a:rPr lang="en-US" altLang="zh-CN" sz="1200" dirty="0" smtClean="0">
                <a:hlinkClick r:id="rId8"/>
              </a:rPr>
              <a:t>http://webpack.github.io/</a:t>
            </a:r>
            <a:endParaRPr lang="en-US" altLang="zh-CN" sz="1200" dirty="0" smtClean="0"/>
          </a:p>
          <a:p>
            <a:pPr>
              <a:lnSpc>
                <a:spcPct val="200000"/>
              </a:lnSpc>
            </a:pPr>
            <a:r>
              <a:rPr lang="en-US" altLang="zh-CN" sz="1200" dirty="0" smtClean="0"/>
              <a:t>Sass: </a:t>
            </a:r>
            <a:r>
              <a:rPr lang="en-US" altLang="zh-CN" sz="1200" dirty="0" smtClean="0">
                <a:hlinkClick r:id="rId9"/>
              </a:rPr>
              <a:t>http://sass.bootcss.com/docs/sass-reference/</a:t>
            </a:r>
            <a:endParaRPr lang="en-US" altLang="zh-CN" sz="1200" dirty="0" smtClean="0"/>
          </a:p>
          <a:p>
            <a:pPr>
              <a:lnSpc>
                <a:spcPct val="200000"/>
              </a:lnSpc>
            </a:pPr>
            <a:r>
              <a:rPr lang="en-US" altLang="zh-CN" sz="1200" dirty="0" err="1" smtClean="0"/>
              <a:t>Hbuilder</a:t>
            </a:r>
            <a:r>
              <a:rPr lang="en-US" altLang="zh-CN" sz="1200" dirty="0" smtClean="0"/>
              <a:t>:  http://www.dcloud.io/</a:t>
            </a:r>
          </a:p>
          <a:p>
            <a:endParaRPr lang="en-US" altLang="zh-CN" sz="1200" dirty="0" smtClean="0"/>
          </a:p>
          <a:p>
            <a:endParaRPr lang="en-US" altLang="zh-CN" sz="1200" dirty="0" smtClean="0"/>
          </a:p>
        </p:txBody>
      </p:sp>
      <p:sp>
        <p:nvSpPr>
          <p:cNvPr id="43" name="TextBox 7"/>
          <p:cNvSpPr>
            <a:spLocks noChangeArrowheads="1"/>
          </p:cNvSpPr>
          <p:nvPr/>
        </p:nvSpPr>
        <p:spPr bwMode="auto">
          <a:xfrm>
            <a:off x="6643702" y="285734"/>
            <a:ext cx="889969"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学习资料</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up)">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1000"/>
                                        <p:tgtEl>
                                          <p:spTgt spid="43"/>
                                        </p:tgtEl>
                                      </p:cBhvr>
                                    </p:animEffect>
                                    <p:anim calcmode="lin" valueType="num">
                                      <p:cBhvr>
                                        <p:cTn id="19" dur="1000" fill="hold"/>
                                        <p:tgtEl>
                                          <p:spTgt spid="43"/>
                                        </p:tgtEl>
                                        <p:attrNameLst>
                                          <p:attrName>ppt_x</p:attrName>
                                        </p:attrNameLst>
                                      </p:cBhvr>
                                      <p:tavLst>
                                        <p:tav tm="0">
                                          <p:val>
                                            <p:strVal val="#ppt_x"/>
                                          </p:val>
                                        </p:tav>
                                        <p:tav tm="100000">
                                          <p:val>
                                            <p:strVal val="#ppt_x"/>
                                          </p:val>
                                        </p:tav>
                                      </p:tavLst>
                                    </p:anim>
                                    <p:anim calcmode="lin" valueType="num">
                                      <p:cBhvr>
                                        <p:cTn id="2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32773" name="Picture 5" descr="E:\王亮\工作\2015\04\01\新建文件夹\未标题-4.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858" y="2126210"/>
            <a:ext cx="8527891" cy="3037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a:spLocks noChangeArrowheads="1"/>
          </p:cNvSpPr>
          <p:nvPr/>
        </p:nvSpPr>
        <p:spPr bwMode="auto">
          <a:xfrm>
            <a:off x="5921783" y="2136924"/>
            <a:ext cx="2271565" cy="137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4281" tIns="17140" rIns="34281" bIns="17140">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algn="ctr" eaLnBrk="1" hangingPunct="1">
              <a:lnSpc>
                <a:spcPts val="750"/>
              </a:lnSpc>
              <a:defRPr/>
            </a:pPr>
            <a:r>
              <a:rPr lang="en-US" altLang="zh-CN" sz="3300" dirty="0">
                <a:solidFill>
                  <a:schemeClr val="tx1">
                    <a:lumMod val="65000"/>
                    <a:lumOff val="35000"/>
                  </a:schemeClr>
                </a:solidFill>
                <a:latin typeface="Adobe Gothic Std B" pitchFamily="34" charset="-128"/>
                <a:ea typeface="Adobe Gothic Std B" pitchFamily="34" charset="-128"/>
              </a:rPr>
              <a:t>Thank you</a:t>
            </a:r>
            <a:endParaRPr lang="zh-CN" altLang="en-US" sz="3300" dirty="0">
              <a:solidFill>
                <a:schemeClr val="tx1">
                  <a:lumMod val="65000"/>
                  <a:lumOff val="35000"/>
                </a:schemeClr>
              </a:solidFill>
              <a:latin typeface="Adobe Gothic Std B" pitchFamily="34" charset="-128"/>
            </a:endParaRPr>
          </a:p>
        </p:txBody>
      </p:sp>
      <p:sp>
        <p:nvSpPr>
          <p:cNvPr id="6"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cxnSp>
        <p:nvCxnSpPr>
          <p:cNvPr id="9" name="直接连接符 8"/>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2773"/>
                                        </p:tgtEl>
                                        <p:attrNameLst>
                                          <p:attrName>style.visibility</p:attrName>
                                        </p:attrNameLst>
                                      </p:cBhvr>
                                      <p:to>
                                        <p:strVal val="visible"/>
                                      </p:to>
                                    </p:set>
                                    <p:anim calcmode="lin" valueType="num">
                                      <p:cBhvr additive="base">
                                        <p:cTn id="18" dur="500" fill="hold"/>
                                        <p:tgtEl>
                                          <p:spTgt spid="32773"/>
                                        </p:tgtEl>
                                        <p:attrNameLst>
                                          <p:attrName>ppt_x</p:attrName>
                                        </p:attrNameLst>
                                      </p:cBhvr>
                                      <p:tavLst>
                                        <p:tav tm="0">
                                          <p:val>
                                            <p:strVal val="#ppt_x"/>
                                          </p:val>
                                        </p:tav>
                                        <p:tav tm="100000">
                                          <p:val>
                                            <p:strVal val="#ppt_x"/>
                                          </p:val>
                                        </p:tav>
                                      </p:tavLst>
                                    </p:anim>
                                    <p:anim calcmode="lin" valueType="num">
                                      <p:cBhvr additive="base">
                                        <p:cTn id="19" dur="500" fill="hold"/>
                                        <p:tgtEl>
                                          <p:spTgt spid="32773"/>
                                        </p:tgtEl>
                                        <p:attrNameLst>
                                          <p:attrName>ppt_y</p:attrName>
                                        </p:attrNameLst>
                                      </p:cBhvr>
                                      <p:tavLst>
                                        <p:tav tm="0">
                                          <p:val>
                                            <p:strVal val="1+#ppt_h/2"/>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 name="TextBox 14"/>
          <p:cNvSpPr txBox="1">
            <a:spLocks noChangeArrowheads="1"/>
          </p:cNvSpPr>
          <p:nvPr/>
        </p:nvSpPr>
        <p:spPr bwMode="auto">
          <a:xfrm>
            <a:off x="401878" y="1539901"/>
            <a:ext cx="2030479" cy="173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4281" tIns="17140" rIns="34281" bIns="17140">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defRPr/>
            </a:pPr>
            <a:r>
              <a:rPr lang="en-US" altLang="zh-CN" sz="900" b="1" dirty="0" smtClean="0">
                <a:solidFill>
                  <a:schemeClr val="tx1">
                    <a:lumMod val="50000"/>
                    <a:lumOff val="50000"/>
                  </a:schemeClr>
                </a:solidFill>
                <a:latin typeface="方正兰亭黑_GBK" pitchFamily="2" charset="-122"/>
                <a:ea typeface="方正兰亭黑_GBK" pitchFamily="2" charset="-122"/>
              </a:rPr>
              <a:t>Web 1.0</a:t>
            </a:r>
            <a:r>
              <a:rPr lang="zh-CN" altLang="en-US" sz="900" b="1" dirty="0" smtClean="0">
                <a:solidFill>
                  <a:schemeClr val="tx1">
                    <a:lumMod val="50000"/>
                    <a:lumOff val="50000"/>
                  </a:schemeClr>
                </a:solidFill>
                <a:latin typeface="方正兰亭黑_GBK" pitchFamily="2" charset="-122"/>
                <a:ea typeface="方正兰亭黑_GBK" pitchFamily="2" charset="-122"/>
              </a:rPr>
              <a:t>阶段</a:t>
            </a:r>
            <a:endParaRPr lang="en-US" altLang="zh-CN" sz="900" b="1" dirty="0" smtClean="0">
              <a:solidFill>
                <a:schemeClr val="tx1">
                  <a:lumMod val="50000"/>
                  <a:lumOff val="50000"/>
                </a:schemeClr>
              </a:solidFill>
              <a:latin typeface="方正兰亭黑_GBK" pitchFamily="2" charset="-122"/>
              <a:ea typeface="方正兰亭黑_GBK" pitchFamily="2" charset="-122"/>
            </a:endParaRPr>
          </a:p>
        </p:txBody>
      </p:sp>
      <p:sp>
        <p:nvSpPr>
          <p:cNvPr id="2" name="图文框 1"/>
          <p:cNvSpPr/>
          <p:nvPr/>
        </p:nvSpPr>
        <p:spPr bwMode="auto">
          <a:xfrm>
            <a:off x="35622" y="1203636"/>
            <a:ext cx="3528294" cy="2570208"/>
          </a:xfrm>
          <a:prstGeom prst="frame">
            <a:avLst/>
          </a:prstGeom>
          <a:solidFill>
            <a:srgbClr val="159BFF"/>
          </a:solidFill>
          <a:ln w="28575">
            <a:solidFill>
              <a:schemeClr val="bg1">
                <a:lumMod val="9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34281" tIns="17140" rIns="34281" bIns="17140"/>
          <a:lstStyle/>
          <a:p>
            <a:pPr>
              <a:buFont typeface="Arial" pitchFamily="34" charset="0"/>
              <a:buNone/>
              <a:defRPr/>
            </a:pPr>
            <a:endParaRPr lang="zh-CN" altLang="en-US" dirty="0">
              <a:ln w="28575">
                <a:noFill/>
              </a:ln>
              <a:solidFill>
                <a:srgbClr val="159BFF"/>
              </a:solidFill>
              <a:latin typeface="Corbel" pitchFamily="34" charset="0"/>
            </a:endParaRPr>
          </a:p>
        </p:txBody>
      </p:sp>
      <p:sp>
        <p:nvSpPr>
          <p:cNvPr id="22" name="图文框 21"/>
          <p:cNvSpPr/>
          <p:nvPr/>
        </p:nvSpPr>
        <p:spPr bwMode="auto">
          <a:xfrm>
            <a:off x="4638372" y="2841693"/>
            <a:ext cx="3346035" cy="2178261"/>
          </a:xfrm>
          <a:prstGeom prst="frame">
            <a:avLst/>
          </a:prstGeom>
          <a:solidFill>
            <a:srgbClr val="159BFF"/>
          </a:solidFill>
          <a:ln w="28575">
            <a:solidFill>
              <a:schemeClr val="bg1">
                <a:lumMod val="9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34281" tIns="17140" rIns="34281" bIns="17140"/>
          <a:lstStyle/>
          <a:p>
            <a:pPr>
              <a:buFont typeface="Arial" pitchFamily="34" charset="0"/>
              <a:buNone/>
              <a:defRPr/>
            </a:pPr>
            <a:endParaRPr lang="zh-CN" altLang="en-US" dirty="0">
              <a:ln w="28575">
                <a:noFill/>
              </a:ln>
              <a:solidFill>
                <a:schemeClr val="tx1"/>
              </a:solidFill>
              <a:latin typeface="Corbel" pitchFamily="34" charset="0"/>
            </a:endParaRPr>
          </a:p>
        </p:txBody>
      </p:sp>
      <p:sp>
        <p:nvSpPr>
          <p:cNvPr id="11"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12" name="TextBox 7"/>
          <p:cNvSpPr>
            <a:spLocks noChangeArrowheads="1"/>
          </p:cNvSpPr>
          <p:nvPr/>
        </p:nvSpPr>
        <p:spPr bwMode="auto">
          <a:xfrm>
            <a:off x="5731891" y="289289"/>
            <a:ext cx="191589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后台服务器渲染阶段</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4" name="直接连接符 13"/>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4163" y="1763119"/>
            <a:ext cx="2625275" cy="1698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635922" y="1203636"/>
            <a:ext cx="5328444" cy="830997"/>
          </a:xfrm>
          <a:prstGeom prst="rect">
            <a:avLst/>
          </a:prstGeom>
          <a:noFill/>
        </p:spPr>
        <p:txBody>
          <a:bodyPr wrap="square" rtlCol="0">
            <a:spAutoFit/>
          </a:bodyPr>
          <a:lstStyle/>
          <a:p>
            <a:r>
              <a:rPr lang="zh-CN" altLang="en-US" sz="1200" dirty="0" smtClean="0"/>
              <a:t>在</a:t>
            </a:r>
            <a:r>
              <a:rPr lang="en-US" altLang="zh-CN" sz="1200" dirty="0" smtClean="0"/>
              <a:t>web1.0</a:t>
            </a:r>
            <a:r>
              <a:rPr lang="zh-CN" altLang="en-US" sz="1200" dirty="0" smtClean="0"/>
              <a:t>时代，通常使用</a:t>
            </a:r>
            <a:r>
              <a:rPr lang="en-US" altLang="zh-CN" sz="1200" dirty="0" err="1" smtClean="0"/>
              <a:t>jsp</a:t>
            </a:r>
            <a:r>
              <a:rPr lang="zh-CN" altLang="en-US" sz="1200" dirty="0" smtClean="0"/>
              <a:t>，</a:t>
            </a:r>
            <a:r>
              <a:rPr lang="en-US" altLang="zh-CN" sz="1200" dirty="0" smtClean="0"/>
              <a:t>asp</a:t>
            </a:r>
            <a:r>
              <a:rPr lang="zh-CN" altLang="en-US" sz="1200" dirty="0" smtClean="0"/>
              <a:t>，</a:t>
            </a:r>
            <a:r>
              <a:rPr lang="en-US" altLang="zh-CN" sz="1200" dirty="0" smtClean="0"/>
              <a:t>asp.net</a:t>
            </a:r>
            <a:r>
              <a:rPr lang="zh-CN" altLang="en-US" sz="1200" dirty="0" smtClean="0"/>
              <a:t>等技术来进行页面数据的渲染，这种渲染方式的好处是架构简单明了，易于理解。缺点是无法扩展，难以维护。而且人员分工不明确。可能会出现后台服务器开发人员还要兼职进行页面开发，或者是前端开发人员兼职</a:t>
            </a:r>
            <a:r>
              <a:rPr lang="en-US" altLang="zh-CN" sz="1200" dirty="0" err="1" smtClean="0"/>
              <a:t>jsp</a:t>
            </a:r>
            <a:r>
              <a:rPr lang="zh-CN" altLang="en-US" sz="1200" dirty="0" smtClean="0"/>
              <a:t>，</a:t>
            </a:r>
            <a:r>
              <a:rPr lang="en-US" altLang="zh-CN" sz="1200" dirty="0" smtClean="0"/>
              <a:t>asp</a:t>
            </a:r>
            <a:r>
              <a:rPr lang="zh-CN" altLang="en-US" sz="1200" dirty="0" smtClean="0"/>
              <a:t>等的开发工作。前后端耦合严重。</a:t>
            </a:r>
            <a:endParaRPr lang="zh-CN" altLang="en-US" sz="1200" dirty="0"/>
          </a:p>
        </p:txBody>
      </p:sp>
      <p:cxnSp>
        <p:nvCxnSpPr>
          <p:cNvPr id="6" name="直接箭头连接符 5"/>
          <p:cNvCxnSpPr>
            <a:stCxn id="2" idx="3"/>
            <a:endCxn id="22" idx="1"/>
          </p:cNvCxnSpPr>
          <p:nvPr/>
        </p:nvCxnSpPr>
        <p:spPr bwMode="auto">
          <a:xfrm>
            <a:off x="3563916" y="2488740"/>
            <a:ext cx="1074456" cy="14420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TextBox 6"/>
          <p:cNvSpPr txBox="1"/>
          <p:nvPr/>
        </p:nvSpPr>
        <p:spPr>
          <a:xfrm>
            <a:off x="3779934" y="2442899"/>
            <a:ext cx="2909902" cy="276999"/>
          </a:xfrm>
          <a:prstGeom prst="rect">
            <a:avLst/>
          </a:prstGeom>
          <a:noFill/>
        </p:spPr>
        <p:txBody>
          <a:bodyPr wrap="square" rtlCol="0">
            <a:spAutoFit/>
          </a:bodyPr>
          <a:lstStyle/>
          <a:p>
            <a:r>
              <a:rPr lang="zh-CN" altLang="en-US" sz="1200" dirty="0" smtClean="0"/>
              <a:t>为了解决无法扩展和难以维护的问题</a:t>
            </a:r>
            <a:endParaRPr lang="zh-CN" altLang="en-US" sz="12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931216" y="3138758"/>
            <a:ext cx="2737856" cy="15841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539664" y="4011870"/>
            <a:ext cx="3960330" cy="830997"/>
          </a:xfrm>
          <a:prstGeom prst="rect">
            <a:avLst/>
          </a:prstGeom>
          <a:noFill/>
        </p:spPr>
        <p:txBody>
          <a:bodyPr wrap="square" rtlCol="0">
            <a:spAutoFit/>
          </a:bodyPr>
          <a:lstStyle/>
          <a:p>
            <a:r>
              <a:rPr lang="zh-CN" altLang="en-US" sz="1200" dirty="0" smtClean="0"/>
              <a:t>为了解决上述问题，采用了后台</a:t>
            </a:r>
            <a:r>
              <a:rPr lang="en-US" altLang="zh-CN" sz="1200" dirty="0" smtClean="0"/>
              <a:t>MVC</a:t>
            </a:r>
            <a:r>
              <a:rPr lang="zh-CN" altLang="en-US" sz="1200" dirty="0" smtClean="0"/>
              <a:t>框架</a:t>
            </a:r>
            <a:r>
              <a:rPr lang="en-US" altLang="zh-CN" sz="1200" dirty="0" smtClean="0"/>
              <a:t>(SSH,SSM)</a:t>
            </a:r>
            <a:r>
              <a:rPr lang="zh-CN" altLang="en-US" sz="1200" dirty="0" smtClean="0"/>
              <a:t>技术，这在一定程度上缓解了应用的无法扩展以及难以维护的缺点。而且基于</a:t>
            </a:r>
            <a:r>
              <a:rPr lang="en-US" altLang="zh-CN" sz="1200" dirty="0" err="1" smtClean="0"/>
              <a:t>freemaker</a:t>
            </a:r>
            <a:r>
              <a:rPr lang="zh-CN" altLang="en-US" sz="1200" dirty="0" smtClean="0"/>
              <a:t>，</a:t>
            </a:r>
            <a:r>
              <a:rPr lang="en-US" altLang="zh-CN" sz="1200" dirty="0" smtClean="0"/>
              <a:t>Velocity</a:t>
            </a:r>
            <a:r>
              <a:rPr lang="zh-CN" altLang="en-US" sz="1200" dirty="0" smtClean="0"/>
              <a:t>等后台渲染引擎的出现，使得前后端开发的耦合度有所下降。</a:t>
            </a: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8442"/>
                                        </p:tgtEl>
                                        <p:attrNameLst>
                                          <p:attrName>style.visibility</p:attrName>
                                        </p:attrNameLst>
                                      </p:cBhvr>
                                      <p:to>
                                        <p:strVal val="visible"/>
                                      </p:to>
                                    </p:set>
                                    <p:animEffect transition="in" filter="fade">
                                      <p:cBhvr>
                                        <p:cTn id="32" dur="1000"/>
                                        <p:tgtEl>
                                          <p:spTgt spid="18442"/>
                                        </p:tgtEl>
                                      </p:cBhvr>
                                    </p:animEffect>
                                    <p:anim calcmode="lin" valueType="num">
                                      <p:cBhvr>
                                        <p:cTn id="33" dur="1000" fill="hold"/>
                                        <p:tgtEl>
                                          <p:spTgt spid="18442"/>
                                        </p:tgtEl>
                                        <p:attrNameLst>
                                          <p:attrName>ppt_x</p:attrName>
                                        </p:attrNameLst>
                                      </p:cBhvr>
                                      <p:tavLst>
                                        <p:tav tm="0">
                                          <p:val>
                                            <p:strVal val="#ppt_x"/>
                                          </p:val>
                                        </p:tav>
                                        <p:tav tm="100000">
                                          <p:val>
                                            <p:strVal val="#ppt_x"/>
                                          </p:val>
                                        </p:tav>
                                      </p:tavLst>
                                    </p:anim>
                                    <p:anim calcmode="lin" valueType="num">
                                      <p:cBhvr>
                                        <p:cTn id="34" dur="1000" fill="hold"/>
                                        <p:tgtEl>
                                          <p:spTgt spid="18442"/>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16" name="Picture 2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28" y="430659"/>
            <a:ext cx="1100650" cy="114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6" name="组合 45"/>
          <p:cNvGrpSpPr>
            <a:grpSpLocks/>
          </p:cNvGrpSpPr>
          <p:nvPr/>
        </p:nvGrpSpPr>
        <p:grpSpPr bwMode="auto">
          <a:xfrm>
            <a:off x="1331730" y="1131631"/>
            <a:ext cx="1238169" cy="465615"/>
            <a:chOff x="13088930" y="2466427"/>
            <a:chExt cx="3302008" cy="1240982"/>
          </a:xfrm>
        </p:grpSpPr>
        <p:sp>
          <p:nvSpPr>
            <p:cNvPr id="6157"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6158"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159"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sp>
        <p:nvSpPr>
          <p:cNvPr id="32"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33" name="TextBox 7"/>
          <p:cNvSpPr>
            <a:spLocks noChangeArrowheads="1"/>
          </p:cNvSpPr>
          <p:nvPr/>
        </p:nvSpPr>
        <p:spPr bwMode="auto">
          <a:xfrm>
            <a:off x="5286081" y="289289"/>
            <a:ext cx="2634036"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后端</a:t>
            </a: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MVC</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结构存在的一些问题</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35" name="直接连接符 34"/>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矩形 1"/>
          <p:cNvSpPr/>
          <p:nvPr/>
        </p:nvSpPr>
        <p:spPr>
          <a:xfrm>
            <a:off x="1763765" y="1185664"/>
            <a:ext cx="6220641" cy="2677656"/>
          </a:xfrm>
          <a:prstGeom prst="rect">
            <a:avLst/>
          </a:prstGeom>
        </p:spPr>
        <p:txBody>
          <a:bodyPr wrap="square">
            <a:spAutoFit/>
          </a:bodyPr>
          <a:lstStyle/>
          <a:p>
            <a:r>
              <a:rPr lang="en-US" altLang="zh-CN" sz="1200" dirty="0"/>
              <a:t>1</a:t>
            </a:r>
            <a:r>
              <a:rPr lang="zh-CN" altLang="en-US" sz="1200" dirty="0"/>
              <a:t>、</a:t>
            </a:r>
            <a:r>
              <a:rPr lang="zh-CN" altLang="en-US" sz="1200" b="1" dirty="0"/>
              <a:t>前端开发重度依赖开发环境。</a:t>
            </a:r>
            <a:r>
              <a:rPr lang="zh-CN" altLang="en-US" sz="1200" dirty="0"/>
              <a:t>这种架构下，前后端协作有两种模式：一种是前端</a:t>
            </a:r>
            <a:r>
              <a:rPr lang="zh-CN" altLang="en-US" sz="1200" dirty="0" smtClean="0"/>
              <a:t>写好模板，提交至服务器开发人员，并最终由服务器开发人员去</a:t>
            </a:r>
            <a:r>
              <a:rPr lang="zh-CN" altLang="en-US" sz="1200" dirty="0"/>
              <a:t>套模板。淘宝早期包括现在依旧有大量业务线是这种模式。好处很明显</a:t>
            </a:r>
            <a:r>
              <a:rPr lang="zh-CN" altLang="en-US" sz="1200" dirty="0" smtClean="0"/>
              <a:t>，模板可以进行本地开发</a:t>
            </a:r>
            <a:r>
              <a:rPr lang="zh-CN" altLang="en-US" sz="1200" dirty="0"/>
              <a:t>，很高效</a:t>
            </a:r>
            <a:r>
              <a:rPr lang="zh-CN" altLang="en-US" sz="1200" dirty="0" smtClean="0"/>
              <a:t>。但是不足之处在于是</a:t>
            </a:r>
            <a:r>
              <a:rPr lang="zh-CN" altLang="en-US" sz="1200" dirty="0"/>
              <a:t>还</a:t>
            </a:r>
            <a:r>
              <a:rPr lang="zh-CN" altLang="en-US" sz="1200" dirty="0" smtClean="0"/>
              <a:t>需要后台开发人员参与到开发的流程之中来，但是有时候由于种种原因，可能会出现模板套错而导致的页面呈现效果失真，</a:t>
            </a:r>
            <a:r>
              <a:rPr lang="zh-CN" altLang="en-US" sz="1200" dirty="0"/>
              <a:t>套完后还需要前端确定，来回沟通调整的成本比较大。另一种协作模式是前端负责浏览器端的所有开发和服务器端的 </a:t>
            </a:r>
            <a:r>
              <a:rPr lang="en-US" altLang="zh-CN" sz="1200" dirty="0"/>
              <a:t>View </a:t>
            </a:r>
            <a:r>
              <a:rPr lang="zh-CN" altLang="en-US" sz="1200" dirty="0"/>
              <a:t>层模板开发</a:t>
            </a:r>
            <a:r>
              <a:rPr lang="zh-CN" altLang="en-US" sz="1200" dirty="0" smtClean="0"/>
              <a:t>，</a:t>
            </a:r>
            <a:r>
              <a:rPr lang="zh-CN" altLang="en-US" sz="1200" dirty="0"/>
              <a:t>支付</a:t>
            </a:r>
            <a:r>
              <a:rPr lang="zh-CN" altLang="en-US" sz="1200" dirty="0" smtClean="0"/>
              <a:t>宝，苏宁易购主站以及一些支撑系统采用的就是这种</a:t>
            </a:r>
            <a:r>
              <a:rPr lang="zh-CN" altLang="en-US" sz="1200" dirty="0"/>
              <a:t>模式。好处是 </a:t>
            </a:r>
            <a:r>
              <a:rPr lang="en-US" altLang="zh-CN" sz="1200" dirty="0"/>
              <a:t>UI </a:t>
            </a:r>
            <a:r>
              <a:rPr lang="zh-CN" altLang="en-US" sz="1200" dirty="0"/>
              <a:t>相关的代码</a:t>
            </a:r>
            <a:r>
              <a:rPr lang="zh-CN" altLang="en-US" sz="1200" dirty="0" smtClean="0"/>
              <a:t>都是由前端来实现，</a:t>
            </a:r>
            <a:r>
              <a:rPr lang="zh-CN" altLang="en-US" sz="1200" dirty="0"/>
              <a:t>后端不用太关注，不足就是前端开发重度绑定后端环境</a:t>
            </a:r>
            <a:r>
              <a:rPr lang="zh-CN" altLang="en-US" sz="1200" dirty="0" smtClean="0"/>
              <a:t>，开发环境</a:t>
            </a:r>
            <a:r>
              <a:rPr lang="zh-CN" altLang="en-US" sz="1200" dirty="0"/>
              <a:t>成为影响前端开发效率的重要因素</a:t>
            </a:r>
            <a:r>
              <a:rPr lang="zh-CN" altLang="en-US" sz="1200" dirty="0" smtClean="0"/>
              <a:t>。</a:t>
            </a:r>
            <a:endParaRPr lang="en-US" altLang="zh-CN" sz="1200" dirty="0" smtClean="0"/>
          </a:p>
          <a:p>
            <a:endParaRPr lang="zh-CN" altLang="en-US" sz="1200" dirty="0"/>
          </a:p>
          <a:p>
            <a:r>
              <a:rPr lang="en-US" altLang="zh-CN" sz="1200" dirty="0" smtClean="0"/>
              <a:t>2</a:t>
            </a:r>
            <a:r>
              <a:rPr lang="zh-CN" altLang="en-US" sz="1200" dirty="0"/>
              <a:t>、</a:t>
            </a:r>
            <a:r>
              <a:rPr lang="zh-CN" altLang="en-US" sz="1200" b="1" dirty="0"/>
              <a:t>前后端职责依旧纠缠不清</a:t>
            </a:r>
            <a:r>
              <a:rPr lang="zh-CN" altLang="en-US" sz="1200" b="1" dirty="0" smtClean="0"/>
              <a:t>。</a:t>
            </a:r>
            <a:r>
              <a:rPr lang="zh-CN" altLang="en-US" sz="1200" dirty="0"/>
              <a:t>为了赶项目进度</a:t>
            </a:r>
            <a:r>
              <a:rPr lang="zh-CN" altLang="en-US" sz="1200" dirty="0" smtClean="0"/>
              <a:t>，页面中往往被要求</a:t>
            </a:r>
            <a:r>
              <a:rPr lang="zh-CN" altLang="en-US" sz="1200" dirty="0"/>
              <a:t>在</a:t>
            </a:r>
            <a:r>
              <a:rPr lang="zh-CN" altLang="en-US" sz="1200" dirty="0" smtClean="0"/>
              <a:t>模板层中直接添加业务代码。</a:t>
            </a:r>
            <a:r>
              <a:rPr lang="zh-CN" altLang="en-US" sz="1200" dirty="0"/>
              <a:t>另外</a:t>
            </a:r>
            <a:r>
              <a:rPr lang="en-US" altLang="zh-CN" sz="1200" dirty="0" smtClean="0"/>
              <a:t>Controller</a:t>
            </a:r>
            <a:r>
              <a:rPr lang="zh-CN" altLang="en-US" sz="1200" dirty="0"/>
              <a:t>，页面路由等功能本应该是前端最关注的，但却是由后端来实现。</a:t>
            </a:r>
            <a:r>
              <a:rPr lang="en-US" altLang="zh-CN" sz="1200" dirty="0"/>
              <a:t>Controller </a:t>
            </a:r>
            <a:r>
              <a:rPr lang="zh-CN" altLang="en-US" sz="1200" dirty="0"/>
              <a:t>本身与 </a:t>
            </a:r>
            <a:r>
              <a:rPr lang="en-US" altLang="zh-CN" sz="1200" dirty="0"/>
              <a:t>Model </a:t>
            </a:r>
            <a:r>
              <a:rPr lang="zh-CN" altLang="en-US" sz="1200" dirty="0"/>
              <a:t>往往也会纠缠不</a:t>
            </a:r>
            <a:r>
              <a:rPr lang="zh-CN" altLang="en-US" sz="1200" dirty="0" smtClean="0"/>
              <a:t>清，而这些问题往往在开发过程中会耗费很高的沟通成本。</a:t>
            </a:r>
            <a:endParaRPr lang="zh-CN" altLang="en-US" sz="1200" dirty="0"/>
          </a:p>
        </p:txBody>
      </p:sp>
      <p:grpSp>
        <p:nvGrpSpPr>
          <p:cNvPr id="36" name="组合 35"/>
          <p:cNvGrpSpPr>
            <a:grpSpLocks/>
          </p:cNvGrpSpPr>
          <p:nvPr/>
        </p:nvGrpSpPr>
        <p:grpSpPr bwMode="auto">
          <a:xfrm>
            <a:off x="1319696" y="2914491"/>
            <a:ext cx="1238169" cy="465615"/>
            <a:chOff x="13088930" y="2466427"/>
            <a:chExt cx="3302008" cy="1240982"/>
          </a:xfrm>
        </p:grpSpPr>
        <p:sp>
          <p:nvSpPr>
            <p:cNvPr id="37"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39"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up)">
                                      <p:cBhvr>
                                        <p:cTn id="13" dur="500"/>
                                        <p:tgtEl>
                                          <p:spTgt spid="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1000"/>
                                        <p:tgtEl>
                                          <p:spTgt spid="33"/>
                                        </p:tgtEl>
                                      </p:cBhvr>
                                    </p:animEffect>
                                    <p:anim calcmode="lin" valueType="num">
                                      <p:cBhvr>
                                        <p:cTn id="19" dur="1000" fill="hold"/>
                                        <p:tgtEl>
                                          <p:spTgt spid="33"/>
                                        </p:tgtEl>
                                        <p:attrNameLst>
                                          <p:attrName>ppt_x</p:attrName>
                                        </p:attrNameLst>
                                      </p:cBhvr>
                                      <p:tavLst>
                                        <p:tav tm="0">
                                          <p:val>
                                            <p:strVal val="#ppt_x"/>
                                          </p:val>
                                        </p:tav>
                                        <p:tav tm="100000">
                                          <p:val>
                                            <p:strVal val="#ppt_x"/>
                                          </p:val>
                                        </p:tav>
                                      </p:tavLst>
                                    </p:anim>
                                    <p:anim calcmode="lin" valueType="num">
                                      <p:cBhvr>
                                        <p:cTn id="2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nodeType="clickEffect">
                                  <p:stCondLst>
                                    <p:cond delay="0"/>
                                  </p:stCondLst>
                                  <p:childTnLst>
                                    <p:set>
                                      <p:cBhvr>
                                        <p:cTn id="24" dur="1" fill="hold">
                                          <p:stCondLst>
                                            <p:cond delay="0"/>
                                          </p:stCondLst>
                                        </p:cTn>
                                        <p:tgtEl>
                                          <p:spTgt spid="29716"/>
                                        </p:tgtEl>
                                        <p:attrNameLst>
                                          <p:attrName>style.visibility</p:attrName>
                                        </p:attrNameLst>
                                      </p:cBhvr>
                                      <p:to>
                                        <p:strVal val="visible"/>
                                      </p:to>
                                    </p:set>
                                    <p:anim calcmode="lin" valueType="num">
                                      <p:cBhvr>
                                        <p:cTn id="25" dur="500" fill="hold"/>
                                        <p:tgtEl>
                                          <p:spTgt spid="29716"/>
                                        </p:tgtEl>
                                        <p:attrNameLst>
                                          <p:attrName>ppt_w</p:attrName>
                                        </p:attrNameLst>
                                      </p:cBhvr>
                                      <p:tavLst>
                                        <p:tav tm="0">
                                          <p:val>
                                            <p:fltVal val="0"/>
                                          </p:val>
                                        </p:tav>
                                        <p:tav tm="100000">
                                          <p:val>
                                            <p:strVal val="#ppt_w"/>
                                          </p:val>
                                        </p:tav>
                                      </p:tavLst>
                                    </p:anim>
                                    <p:anim calcmode="lin" valueType="num">
                                      <p:cBhvr>
                                        <p:cTn id="26" dur="500" fill="hold"/>
                                        <p:tgtEl>
                                          <p:spTgt spid="29716"/>
                                        </p:tgtEl>
                                        <p:attrNameLst>
                                          <p:attrName>ppt_h</p:attrName>
                                        </p:attrNameLst>
                                      </p:cBhvr>
                                      <p:tavLst>
                                        <p:tav tm="0">
                                          <p:val>
                                            <p:fltVal val="0"/>
                                          </p:val>
                                        </p:tav>
                                        <p:tav tm="100000">
                                          <p:val>
                                            <p:strVal val="#ppt_h"/>
                                          </p:val>
                                        </p:tav>
                                      </p:tavLst>
                                    </p:anim>
                                    <p:animEffect transition="in" filter="fade">
                                      <p:cBhvr>
                                        <p:cTn id="27" dur="500"/>
                                        <p:tgtEl>
                                          <p:spTgt spid="297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23" name="TextBox 7"/>
          <p:cNvSpPr>
            <a:spLocks noChangeArrowheads="1"/>
          </p:cNvSpPr>
          <p:nvPr/>
        </p:nvSpPr>
        <p:spPr bwMode="auto">
          <a:xfrm>
            <a:off x="5731891" y="289289"/>
            <a:ext cx="1915891"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前端浏览器渲染阶段</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5" name="直接连接符 24"/>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图文框 25"/>
          <p:cNvSpPr/>
          <p:nvPr/>
        </p:nvSpPr>
        <p:spPr bwMode="auto">
          <a:xfrm>
            <a:off x="35622" y="1203636"/>
            <a:ext cx="3528294" cy="2570208"/>
          </a:xfrm>
          <a:prstGeom prst="frame">
            <a:avLst/>
          </a:prstGeom>
          <a:solidFill>
            <a:srgbClr val="159BFF"/>
          </a:solidFill>
          <a:ln w="28575">
            <a:solidFill>
              <a:schemeClr val="bg1">
                <a:lumMod val="9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34281" tIns="17140" rIns="34281" bIns="17140"/>
          <a:lstStyle/>
          <a:p>
            <a:pPr>
              <a:buFont typeface="Arial" pitchFamily="34" charset="0"/>
              <a:buNone/>
              <a:defRPr/>
            </a:pPr>
            <a:endParaRPr lang="zh-CN" altLang="en-US" dirty="0">
              <a:ln w="28575">
                <a:noFill/>
              </a:ln>
              <a:solidFill>
                <a:srgbClr val="159BFF"/>
              </a:solidFill>
              <a:latin typeface="Corbel" pitchFamily="34" charset="0"/>
            </a:endParaRPr>
          </a:p>
        </p:txBody>
      </p:sp>
      <p:sp>
        <p:nvSpPr>
          <p:cNvPr id="27" name="TextBox 14"/>
          <p:cNvSpPr txBox="1">
            <a:spLocks noChangeArrowheads="1"/>
          </p:cNvSpPr>
          <p:nvPr/>
        </p:nvSpPr>
        <p:spPr bwMode="auto">
          <a:xfrm>
            <a:off x="401878" y="1539901"/>
            <a:ext cx="2030479" cy="1731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34281" tIns="17140" rIns="34281" bIns="17140">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defRPr/>
            </a:pPr>
            <a:r>
              <a:rPr lang="en-US" altLang="zh-CN" sz="900" b="1" dirty="0" smtClean="0">
                <a:solidFill>
                  <a:schemeClr val="tx1">
                    <a:lumMod val="50000"/>
                    <a:lumOff val="50000"/>
                  </a:schemeClr>
                </a:solidFill>
                <a:latin typeface="方正兰亭黑_GBK" pitchFamily="2" charset="-122"/>
                <a:ea typeface="方正兰亭黑_GBK" pitchFamily="2" charset="-122"/>
              </a:rPr>
              <a:t>Web 2.0</a:t>
            </a:r>
            <a:r>
              <a:rPr lang="zh-CN" altLang="en-US" sz="900" b="1" dirty="0" smtClean="0">
                <a:solidFill>
                  <a:schemeClr val="tx1">
                    <a:lumMod val="50000"/>
                    <a:lumOff val="50000"/>
                  </a:schemeClr>
                </a:solidFill>
                <a:latin typeface="方正兰亭黑_GBK" pitchFamily="2" charset="-122"/>
                <a:ea typeface="方正兰亭黑_GBK" pitchFamily="2" charset="-122"/>
              </a:rPr>
              <a:t>阶段</a:t>
            </a:r>
            <a:endParaRPr lang="en-US" altLang="zh-CN" sz="900" b="1" dirty="0" smtClean="0">
              <a:solidFill>
                <a:schemeClr val="tx1">
                  <a:lumMod val="50000"/>
                  <a:lumOff val="50000"/>
                </a:schemeClr>
              </a:solidFill>
              <a:latin typeface="方正兰亭黑_GBK" pitchFamily="2" charset="-122"/>
              <a:ea typeface="方正兰亭黑_GBK" pitchFamily="2" charset="-122"/>
            </a:endParaRPr>
          </a:p>
        </p:txBody>
      </p:sp>
      <p:sp>
        <p:nvSpPr>
          <p:cNvPr id="2" name="TextBox 1"/>
          <p:cNvSpPr txBox="1"/>
          <p:nvPr/>
        </p:nvSpPr>
        <p:spPr>
          <a:xfrm>
            <a:off x="3635922" y="1201347"/>
            <a:ext cx="5039682" cy="830997"/>
          </a:xfrm>
          <a:prstGeom prst="rect">
            <a:avLst/>
          </a:prstGeom>
          <a:noFill/>
        </p:spPr>
        <p:txBody>
          <a:bodyPr wrap="square" rtlCol="0">
            <a:spAutoFit/>
          </a:bodyPr>
          <a:lstStyle/>
          <a:p>
            <a:r>
              <a:rPr lang="en-US" altLang="zh-CN" sz="1200" dirty="0" smtClean="0"/>
              <a:t>Ajax</a:t>
            </a:r>
            <a:r>
              <a:rPr lang="zh-CN" altLang="en-US" sz="1200" dirty="0" smtClean="0"/>
              <a:t>技术的正式提出，使得前端开发的工程化水平得到了极大的提升。在</a:t>
            </a:r>
            <a:r>
              <a:rPr lang="en-US" altLang="zh-CN" sz="1200" dirty="0" err="1" smtClean="0"/>
              <a:t>ajax</a:t>
            </a:r>
            <a:r>
              <a:rPr lang="zh-CN" altLang="en-US" sz="1200" dirty="0" smtClean="0"/>
              <a:t>技术的支撑下，使得前后端开发成为了可能。前后端的数据交流可以通过异步请求接口来进行。但是随之而来的就是前端</a:t>
            </a:r>
            <a:r>
              <a:rPr lang="en-US" altLang="zh-CN" sz="1200" dirty="0" err="1" smtClean="0"/>
              <a:t>js</a:t>
            </a:r>
            <a:r>
              <a:rPr lang="zh-CN" altLang="en-US" sz="1200" dirty="0" smtClean="0"/>
              <a:t>代码的大规模膨胀。从而使得前端代码的结构混乱，从而使维护和扩展成本成倍的增加</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3556" y="1713015"/>
            <a:ext cx="2708324" cy="1722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8" name="图文框 27"/>
          <p:cNvSpPr/>
          <p:nvPr/>
        </p:nvSpPr>
        <p:spPr bwMode="auto">
          <a:xfrm>
            <a:off x="4638372" y="2841693"/>
            <a:ext cx="3346035" cy="2178261"/>
          </a:xfrm>
          <a:prstGeom prst="frame">
            <a:avLst/>
          </a:prstGeom>
          <a:solidFill>
            <a:srgbClr val="159BFF"/>
          </a:solidFill>
          <a:ln w="28575">
            <a:solidFill>
              <a:schemeClr val="bg1">
                <a:lumMod val="9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34281" tIns="17140" rIns="34281" bIns="17140"/>
          <a:lstStyle/>
          <a:p>
            <a:pPr>
              <a:buFont typeface="Arial" pitchFamily="34" charset="0"/>
              <a:buNone/>
              <a:defRPr/>
            </a:pPr>
            <a:endParaRPr lang="zh-CN" altLang="en-US" dirty="0">
              <a:ln w="28575">
                <a:noFill/>
              </a:ln>
              <a:solidFill>
                <a:schemeClr val="tx1"/>
              </a:solidFill>
              <a:latin typeface="Corbel" pitchFamily="34" charset="0"/>
            </a:endParaRPr>
          </a:p>
        </p:txBody>
      </p:sp>
      <p:cxnSp>
        <p:nvCxnSpPr>
          <p:cNvPr id="4" name="直接箭头连接符 3"/>
          <p:cNvCxnSpPr>
            <a:stCxn id="26" idx="3"/>
            <a:endCxn id="28" idx="1"/>
          </p:cNvCxnSpPr>
          <p:nvPr/>
        </p:nvCxnSpPr>
        <p:spPr bwMode="auto">
          <a:xfrm>
            <a:off x="3563916" y="2488740"/>
            <a:ext cx="1074456" cy="144208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9" name="TextBox 28"/>
          <p:cNvSpPr txBox="1"/>
          <p:nvPr/>
        </p:nvSpPr>
        <p:spPr>
          <a:xfrm>
            <a:off x="3651672" y="2386615"/>
            <a:ext cx="5240687" cy="276999"/>
          </a:xfrm>
          <a:prstGeom prst="rect">
            <a:avLst/>
          </a:prstGeom>
          <a:noFill/>
        </p:spPr>
        <p:txBody>
          <a:bodyPr wrap="square" rtlCol="0">
            <a:spAutoFit/>
          </a:bodyPr>
          <a:lstStyle/>
          <a:p>
            <a:r>
              <a:rPr lang="zh-CN" altLang="en-US" sz="1200" dirty="0" smtClean="0"/>
              <a:t>为了解决前端开发复杂度以及使得前端代码具有更好的可读性以及可扩展性。</a:t>
            </a:r>
            <a:endParaRPr lang="zh-CN" altLang="en-US" sz="1200" dirty="0"/>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945728" y="3151479"/>
            <a:ext cx="2650524" cy="15586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5622" y="3867858"/>
            <a:ext cx="4392366" cy="830997"/>
          </a:xfrm>
          <a:prstGeom prst="rect">
            <a:avLst/>
          </a:prstGeom>
          <a:noFill/>
        </p:spPr>
        <p:txBody>
          <a:bodyPr wrap="square" rtlCol="0">
            <a:spAutoFit/>
          </a:bodyPr>
          <a:lstStyle/>
          <a:p>
            <a:r>
              <a:rPr lang="zh-CN" altLang="en-US" sz="1200" dirty="0" smtClean="0"/>
              <a:t>引入了</a:t>
            </a:r>
            <a:r>
              <a:rPr lang="en-US" altLang="zh-CN" sz="1200" dirty="0" smtClean="0"/>
              <a:t>MVVM</a:t>
            </a:r>
            <a:r>
              <a:rPr lang="zh-CN" altLang="en-US" sz="1200" dirty="0" smtClean="0"/>
              <a:t>的概念，并且出现了大量的优秀框架，例如</a:t>
            </a:r>
            <a:r>
              <a:rPr lang="en-US" altLang="zh-CN" sz="1200" dirty="0" err="1" smtClean="0"/>
              <a:t>angularjs</a:t>
            </a:r>
            <a:r>
              <a:rPr lang="zh-CN" altLang="en-US" sz="1200" dirty="0" smtClean="0"/>
              <a:t>，</a:t>
            </a:r>
            <a:r>
              <a:rPr lang="en-US" altLang="zh-CN" sz="1200" dirty="0" err="1" smtClean="0"/>
              <a:t>emberjs</a:t>
            </a:r>
            <a:r>
              <a:rPr lang="zh-CN" altLang="en-US" sz="1200" dirty="0" smtClean="0"/>
              <a:t>，</a:t>
            </a:r>
            <a:r>
              <a:rPr lang="en-US" altLang="zh-CN" sz="1200" dirty="0" err="1" smtClean="0"/>
              <a:t>knockoutjs</a:t>
            </a:r>
            <a:r>
              <a:rPr lang="zh-CN" altLang="en-US" sz="1200" dirty="0" smtClean="0"/>
              <a:t>，</a:t>
            </a:r>
            <a:r>
              <a:rPr lang="en-US" altLang="zh-CN" sz="1200" dirty="0" err="1" smtClean="0"/>
              <a:t>vuejs</a:t>
            </a:r>
            <a:r>
              <a:rPr lang="zh-CN" altLang="en-US" sz="1200" dirty="0" smtClean="0"/>
              <a:t>，</a:t>
            </a:r>
            <a:r>
              <a:rPr lang="en-US" altLang="zh-CN" sz="1200" dirty="0" err="1" smtClean="0"/>
              <a:t>avalonjs</a:t>
            </a:r>
            <a:r>
              <a:rPr lang="zh-CN" altLang="en-US" sz="1200" dirty="0" smtClean="0"/>
              <a:t>等，这些框架都遵循着 先</a:t>
            </a:r>
            <a:r>
              <a:rPr lang="zh-CN" altLang="en-US" sz="1200" dirty="0"/>
              <a:t>按类型分层，比如 </a:t>
            </a:r>
            <a:r>
              <a:rPr lang="en-US" altLang="zh-CN" sz="1200" dirty="0"/>
              <a:t>Templates</a:t>
            </a:r>
            <a:r>
              <a:rPr lang="zh-CN" altLang="en-US" sz="1200" dirty="0"/>
              <a:t>、</a:t>
            </a:r>
            <a:r>
              <a:rPr lang="en-US" altLang="zh-CN" sz="1200" dirty="0"/>
              <a:t>Controllers</a:t>
            </a:r>
            <a:r>
              <a:rPr lang="zh-CN" altLang="en-US" sz="1200" dirty="0"/>
              <a:t>、</a:t>
            </a:r>
            <a:r>
              <a:rPr lang="en-US" altLang="zh-CN" sz="1200" dirty="0"/>
              <a:t>Models</a:t>
            </a:r>
            <a:r>
              <a:rPr lang="zh-CN" altLang="en-US" sz="1200" dirty="0"/>
              <a:t>，然后再在层内做</a:t>
            </a:r>
            <a:r>
              <a:rPr lang="zh-CN" altLang="en-US" sz="1200" dirty="0" smtClean="0"/>
              <a:t>切分的原则。</a:t>
            </a:r>
            <a:endParaRPr lang="zh-CN" altLang="en-US" sz="12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16" name="TextBox 7"/>
          <p:cNvSpPr>
            <a:spLocks noChangeArrowheads="1"/>
          </p:cNvSpPr>
          <p:nvPr/>
        </p:nvSpPr>
        <p:spPr bwMode="auto">
          <a:xfrm>
            <a:off x="5731891" y="289289"/>
            <a:ext cx="2121075"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前端渲染的一些优缺点</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18" name="直接连接符 17"/>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矩形 1"/>
          <p:cNvSpPr/>
          <p:nvPr/>
        </p:nvSpPr>
        <p:spPr>
          <a:xfrm>
            <a:off x="2195450" y="1184374"/>
            <a:ext cx="6264873" cy="3231654"/>
          </a:xfrm>
          <a:prstGeom prst="rect">
            <a:avLst/>
          </a:prstGeom>
        </p:spPr>
        <p:txBody>
          <a:bodyPr wrap="square">
            <a:spAutoFit/>
          </a:bodyPr>
          <a:lstStyle/>
          <a:p>
            <a:r>
              <a:rPr lang="en-US" altLang="zh-CN" sz="1200" dirty="0"/>
              <a:t>1</a:t>
            </a:r>
            <a:r>
              <a:rPr lang="zh-CN" altLang="en-US" sz="1200" dirty="0"/>
              <a:t>、</a:t>
            </a:r>
            <a:r>
              <a:rPr lang="zh-CN" altLang="en-US" sz="1200" b="1" dirty="0"/>
              <a:t>前后端职责很清晰。</a:t>
            </a:r>
            <a:r>
              <a:rPr lang="zh-CN" altLang="en-US" sz="1200" dirty="0"/>
              <a:t>前端工作在浏览器端，后端工作在服务端。清晰的分工，可以让开发并行，测试数据的模拟不难，前端可以本地开发。后端则可以专注于业务逻辑的处理，输出 </a:t>
            </a:r>
            <a:r>
              <a:rPr lang="en-US" altLang="zh-CN" sz="1200" dirty="0" err="1"/>
              <a:t>RESTful</a:t>
            </a:r>
            <a:r>
              <a:rPr lang="en-US" altLang="zh-CN" sz="1200" dirty="0"/>
              <a:t> </a:t>
            </a:r>
            <a:r>
              <a:rPr lang="zh-CN" altLang="en-US" sz="1200" dirty="0"/>
              <a:t>等接口</a:t>
            </a:r>
            <a:r>
              <a:rPr lang="zh-CN" altLang="en-US" sz="1200" dirty="0" smtClean="0"/>
              <a:t>。</a:t>
            </a:r>
            <a:endParaRPr lang="en-US" altLang="zh-CN" sz="1200" dirty="0" smtClean="0"/>
          </a:p>
          <a:p>
            <a:endParaRPr lang="zh-CN" altLang="en-US" sz="1200" dirty="0"/>
          </a:p>
          <a:p>
            <a:r>
              <a:rPr lang="en-US" altLang="zh-CN" sz="1200" dirty="0" smtClean="0"/>
              <a:t>2</a:t>
            </a:r>
            <a:r>
              <a:rPr lang="zh-CN" altLang="en-US" sz="1200" dirty="0"/>
              <a:t>、</a:t>
            </a:r>
            <a:r>
              <a:rPr lang="zh-CN" altLang="en-US" sz="1200" b="1" dirty="0"/>
              <a:t>前端开发的复杂度可控。</a:t>
            </a:r>
            <a:r>
              <a:rPr lang="zh-CN" altLang="en-US" sz="1200" dirty="0"/>
              <a:t>前端代码很重，但合理的分层，让前端代码能</a:t>
            </a:r>
            <a:r>
              <a:rPr lang="zh-CN" altLang="en-US" sz="1200" dirty="0" smtClean="0"/>
              <a:t>各司其职。</a:t>
            </a:r>
            <a:endParaRPr lang="en-US" altLang="zh-CN" sz="1200" dirty="0" smtClean="0"/>
          </a:p>
          <a:p>
            <a:endParaRPr lang="en-US" altLang="zh-CN" sz="1200" dirty="0"/>
          </a:p>
          <a:p>
            <a:endParaRPr lang="zh-CN" altLang="en-US" sz="1200" dirty="0"/>
          </a:p>
          <a:p>
            <a:r>
              <a:rPr lang="en-US" altLang="zh-CN" sz="1200" dirty="0" smtClean="0"/>
              <a:t>3</a:t>
            </a:r>
            <a:r>
              <a:rPr lang="zh-CN" altLang="en-US" sz="1200" dirty="0"/>
              <a:t>、</a:t>
            </a:r>
            <a:r>
              <a:rPr lang="zh-CN" altLang="en-US" sz="1200" b="1" dirty="0"/>
              <a:t>部署相对独立</a:t>
            </a:r>
            <a:r>
              <a:rPr lang="zh-CN" altLang="en-US" sz="1200" dirty="0"/>
              <a:t>，产品体验可以快速改进。</a:t>
            </a:r>
          </a:p>
          <a:p>
            <a:endParaRPr lang="en-US" altLang="zh-CN" sz="1200" dirty="0" smtClean="0"/>
          </a:p>
          <a:p>
            <a:endParaRPr lang="en-US" altLang="zh-CN" sz="1200" dirty="0"/>
          </a:p>
          <a:p>
            <a:r>
              <a:rPr lang="en-US" altLang="zh-CN" sz="1200" dirty="0" smtClean="0"/>
              <a:t>1</a:t>
            </a:r>
            <a:r>
              <a:rPr lang="zh-CN" altLang="en-US" sz="1200" dirty="0"/>
              <a:t>、</a:t>
            </a:r>
            <a:r>
              <a:rPr lang="zh-CN" altLang="en-US" sz="1200" b="1" dirty="0"/>
              <a:t>代码不能复用</a:t>
            </a:r>
            <a:r>
              <a:rPr lang="zh-CN" altLang="en-US" sz="1200" dirty="0"/>
              <a:t>。比如后端依旧需要对数据做各种校验，校验逻辑无法复用浏览器端的代码。如果可以复用，那么后端的数据校验可以相对简单化</a:t>
            </a:r>
            <a:r>
              <a:rPr lang="zh-CN" altLang="en-US" sz="1200" dirty="0" smtClean="0"/>
              <a:t>。</a:t>
            </a:r>
            <a:endParaRPr lang="en-US" altLang="zh-CN" sz="1200" dirty="0" smtClean="0"/>
          </a:p>
          <a:p>
            <a:r>
              <a:rPr lang="zh-CN" altLang="en-US" sz="1200" dirty="0"/>
              <a:t/>
            </a:r>
            <a:br>
              <a:rPr lang="zh-CN" altLang="en-US" sz="1200" dirty="0"/>
            </a:br>
            <a:r>
              <a:rPr lang="en-US" altLang="zh-CN" sz="1200" dirty="0" smtClean="0"/>
              <a:t>2</a:t>
            </a:r>
            <a:r>
              <a:rPr lang="zh-CN" altLang="en-US" sz="1200" dirty="0"/>
              <a:t>、</a:t>
            </a:r>
            <a:r>
              <a:rPr lang="zh-CN" altLang="en-US" sz="1200" b="1" dirty="0"/>
              <a:t>全异步，对 </a:t>
            </a:r>
            <a:r>
              <a:rPr lang="en-US" altLang="zh-CN" sz="1200" b="1" dirty="0"/>
              <a:t>SEO </a:t>
            </a:r>
            <a:r>
              <a:rPr lang="zh-CN" altLang="en-US" sz="1200" b="1" dirty="0"/>
              <a:t>不利</a:t>
            </a:r>
            <a:r>
              <a:rPr lang="zh-CN" altLang="en-US" sz="1200" dirty="0"/>
              <a:t>。往往还需要服务端做同步渲染的降级方案</a:t>
            </a:r>
            <a:r>
              <a:rPr lang="zh-CN" altLang="en-US" sz="1200" dirty="0" smtClean="0"/>
              <a:t>。</a:t>
            </a:r>
            <a:endParaRPr lang="en-US" altLang="zh-CN" sz="1200" dirty="0" smtClean="0"/>
          </a:p>
          <a:p>
            <a:endParaRPr lang="en-US" altLang="zh-CN" sz="1200" dirty="0"/>
          </a:p>
          <a:p>
            <a:r>
              <a:rPr lang="zh-CN" altLang="en-US" sz="1200" dirty="0"/>
              <a:t/>
            </a:r>
            <a:br>
              <a:rPr lang="zh-CN" altLang="en-US" sz="1200" dirty="0"/>
            </a:br>
            <a:r>
              <a:rPr lang="en-US" altLang="zh-CN" sz="1200" dirty="0" smtClean="0"/>
              <a:t>3</a:t>
            </a:r>
            <a:r>
              <a:rPr lang="zh-CN" altLang="en-US" sz="1200" dirty="0"/>
              <a:t>、</a:t>
            </a:r>
            <a:r>
              <a:rPr lang="zh-CN" altLang="en-US" sz="1200" b="1" dirty="0"/>
              <a:t>性能并非最佳</a:t>
            </a:r>
            <a:r>
              <a:rPr lang="zh-CN" altLang="en-US" sz="1200" dirty="0"/>
              <a:t>，特别是移动互联网环境下</a:t>
            </a:r>
            <a:r>
              <a:rPr lang="zh-CN" altLang="en-US" sz="1200" dirty="0" smtClean="0"/>
              <a:t>。</a:t>
            </a:r>
            <a:endParaRPr lang="zh-CN" altLang="en-US" sz="1200" dirty="0"/>
          </a:p>
        </p:txBody>
      </p:sp>
      <p:pic>
        <p:nvPicPr>
          <p:cNvPr id="19" name="Picture 2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7628" y="430659"/>
            <a:ext cx="1100650" cy="114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0" name="组合 19"/>
          <p:cNvGrpSpPr>
            <a:grpSpLocks/>
          </p:cNvGrpSpPr>
          <p:nvPr/>
        </p:nvGrpSpPr>
        <p:grpSpPr bwMode="auto">
          <a:xfrm>
            <a:off x="1699050" y="1079295"/>
            <a:ext cx="1238169" cy="465615"/>
            <a:chOff x="13088930" y="2466427"/>
            <a:chExt cx="3302008" cy="1240982"/>
          </a:xfrm>
        </p:grpSpPr>
        <p:sp>
          <p:nvSpPr>
            <p:cNvPr id="21"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22"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6"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28" name="组合 27"/>
          <p:cNvGrpSpPr>
            <a:grpSpLocks/>
          </p:cNvGrpSpPr>
          <p:nvPr/>
        </p:nvGrpSpPr>
        <p:grpSpPr bwMode="auto">
          <a:xfrm>
            <a:off x="1693595" y="1755779"/>
            <a:ext cx="1238169" cy="465615"/>
            <a:chOff x="13088930" y="2466427"/>
            <a:chExt cx="3302008" cy="1240982"/>
          </a:xfrm>
        </p:grpSpPr>
        <p:sp>
          <p:nvSpPr>
            <p:cNvPr id="29"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33"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35" name="组合 34"/>
          <p:cNvGrpSpPr>
            <a:grpSpLocks/>
          </p:cNvGrpSpPr>
          <p:nvPr/>
        </p:nvGrpSpPr>
        <p:grpSpPr bwMode="auto">
          <a:xfrm>
            <a:off x="1693595" y="2359850"/>
            <a:ext cx="1238169" cy="465615"/>
            <a:chOff x="13088930" y="2466427"/>
            <a:chExt cx="3302008" cy="1240982"/>
          </a:xfrm>
        </p:grpSpPr>
        <p:sp>
          <p:nvSpPr>
            <p:cNvPr id="36"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40"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1"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42" name="组合 41"/>
          <p:cNvGrpSpPr>
            <a:grpSpLocks/>
          </p:cNvGrpSpPr>
          <p:nvPr/>
        </p:nvGrpSpPr>
        <p:grpSpPr bwMode="auto">
          <a:xfrm>
            <a:off x="1692078" y="2948142"/>
            <a:ext cx="1238169" cy="465615"/>
            <a:chOff x="13088930" y="2466427"/>
            <a:chExt cx="3302008" cy="1240982"/>
          </a:xfrm>
        </p:grpSpPr>
        <p:sp>
          <p:nvSpPr>
            <p:cNvPr id="43"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44"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5"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46" name="组合 45"/>
          <p:cNvGrpSpPr>
            <a:grpSpLocks/>
          </p:cNvGrpSpPr>
          <p:nvPr/>
        </p:nvGrpSpPr>
        <p:grpSpPr bwMode="auto">
          <a:xfrm>
            <a:off x="1692078" y="3490590"/>
            <a:ext cx="1238169" cy="465615"/>
            <a:chOff x="13088930" y="2466427"/>
            <a:chExt cx="3302008" cy="1240982"/>
          </a:xfrm>
        </p:grpSpPr>
        <p:sp>
          <p:nvSpPr>
            <p:cNvPr id="47"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48"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grpSp>
        <p:nvGrpSpPr>
          <p:cNvPr id="50" name="组合 49"/>
          <p:cNvGrpSpPr>
            <a:grpSpLocks/>
          </p:cNvGrpSpPr>
          <p:nvPr/>
        </p:nvGrpSpPr>
        <p:grpSpPr bwMode="auto">
          <a:xfrm>
            <a:off x="1682682" y="4067813"/>
            <a:ext cx="1238169" cy="465615"/>
            <a:chOff x="13088930" y="2466427"/>
            <a:chExt cx="3302008" cy="1240982"/>
          </a:xfrm>
        </p:grpSpPr>
        <p:sp>
          <p:nvSpPr>
            <p:cNvPr id="51" name="TextBox 13"/>
            <p:cNvSpPr txBox="1">
              <a:spLocks noChangeArrowheads="1"/>
            </p:cNvSpPr>
            <p:nvPr/>
          </p:nvSpPr>
          <p:spPr bwMode="auto">
            <a:xfrm>
              <a:off x="13596143" y="2466427"/>
              <a:ext cx="2794795" cy="656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300">
                  <a:solidFill>
                    <a:schemeClr val="tx1"/>
                  </a:solidFill>
                  <a:latin typeface="Arial" charset="0"/>
                  <a:ea typeface="宋体" charset="-122"/>
                </a:defRPr>
              </a:lvl1pPr>
              <a:lvl2pPr marL="742950" indent="-285750" eaLnBrk="0" hangingPunct="0">
                <a:defRPr sz="4300">
                  <a:solidFill>
                    <a:schemeClr val="tx1"/>
                  </a:solidFill>
                  <a:latin typeface="Arial" charset="0"/>
                  <a:ea typeface="宋体" charset="-122"/>
                </a:defRPr>
              </a:lvl2pPr>
              <a:lvl3pPr marL="1143000" indent="-228600" eaLnBrk="0" hangingPunct="0">
                <a:defRPr sz="4300">
                  <a:solidFill>
                    <a:schemeClr val="tx1"/>
                  </a:solidFill>
                  <a:latin typeface="Arial" charset="0"/>
                  <a:ea typeface="宋体" charset="-122"/>
                </a:defRPr>
              </a:lvl3pPr>
              <a:lvl4pPr marL="1600200" indent="-228600" eaLnBrk="0" hangingPunct="0">
                <a:defRPr sz="4300">
                  <a:solidFill>
                    <a:schemeClr val="tx1"/>
                  </a:solidFill>
                  <a:latin typeface="Arial" charset="0"/>
                  <a:ea typeface="宋体" charset="-122"/>
                </a:defRPr>
              </a:lvl4pPr>
              <a:lvl5pPr marL="2057400" indent="-228600" eaLnBrk="0" hangingPunct="0">
                <a:defRPr sz="4300">
                  <a:solidFill>
                    <a:schemeClr val="tx1"/>
                  </a:solidFill>
                  <a:latin typeface="Arial" charset="0"/>
                  <a:ea typeface="宋体" charset="-122"/>
                </a:defRPr>
              </a:lvl5pPr>
              <a:lvl6pPr marL="25146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6pPr>
              <a:lvl7pPr marL="29718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7pPr>
              <a:lvl8pPr marL="34290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8pPr>
              <a:lvl9pPr marL="3886200" indent="-228600" defTabSz="2178050" eaLnBrk="0" fontAlgn="base" hangingPunct="0">
                <a:spcBef>
                  <a:spcPct val="0"/>
                </a:spcBef>
                <a:spcAft>
                  <a:spcPct val="0"/>
                </a:spcAft>
                <a:buFont typeface="Arial" charset="0"/>
                <a:defRPr sz="4300">
                  <a:solidFill>
                    <a:schemeClr val="tx1"/>
                  </a:solidFill>
                  <a:latin typeface="Arial" charset="0"/>
                  <a:ea typeface="宋体" charset="-122"/>
                </a:defRPr>
              </a:lvl9pPr>
            </a:lstStyle>
            <a:p>
              <a:pPr eaLnBrk="1" hangingPunct="1"/>
              <a:endParaRPr lang="zh-CN" altLang="en-US" sz="1000" dirty="0">
                <a:solidFill>
                  <a:srgbClr val="0864CA"/>
                </a:solidFill>
                <a:latin typeface="Folio Md BT" pitchFamily="34" charset="0"/>
                <a:ea typeface="方正兰亭黑_GBK" pitchFamily="2" charset="-122"/>
              </a:endParaRPr>
            </a:p>
          </p:txBody>
        </p:sp>
        <p:cxnSp>
          <p:nvCxnSpPr>
            <p:cNvPr id="52" name="直接连接符 47"/>
            <p:cNvCxnSpPr>
              <a:cxnSpLocks noChangeShapeType="1"/>
            </p:cNvCxnSpPr>
            <p:nvPr/>
          </p:nvCxnSpPr>
          <p:spPr bwMode="auto">
            <a:xfrm>
              <a:off x="13488902" y="2610439"/>
              <a:ext cx="0" cy="1096970"/>
            </a:xfrm>
            <a:prstGeom prst="line">
              <a:avLst/>
            </a:prstGeom>
            <a:noFill/>
            <a:ln w="9525" algn="ctr">
              <a:solidFill>
                <a:srgbClr val="0864CA"/>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3" name="等腰三角形 48"/>
            <p:cNvSpPr>
              <a:spLocks noChangeArrowheads="1"/>
            </p:cNvSpPr>
            <p:nvPr/>
          </p:nvSpPr>
          <p:spPr bwMode="auto">
            <a:xfrm rot="-1800000">
              <a:off x="13088930" y="3065875"/>
              <a:ext cx="215875" cy="186099"/>
            </a:xfrm>
            <a:prstGeom prst="triangle">
              <a:avLst>
                <a:gd name="adj" fmla="val 50000"/>
              </a:avLst>
            </a:prstGeom>
            <a:solidFill>
              <a:schemeClr val="accent1"/>
            </a:solidFill>
            <a:ln>
              <a:noFill/>
            </a:ln>
            <a:effectLst/>
            <a:extLst>
              <a:ext uri="{91240B29-F687-4F45-9708-019B960494DF}">
                <a14:hiddenLine xmlns:a14="http://schemas.microsoft.com/office/drawing/2010/main" xmlns="" w="9525" algn="ctr">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dirty="0">
                <a:latin typeface="Corbel" pitchFamily="34" charset="0"/>
              </a:endParaRPr>
            </a:p>
          </p:txBody>
        </p:sp>
      </p:gr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31" name="TextBox 7"/>
          <p:cNvSpPr>
            <a:spLocks noChangeArrowheads="1"/>
          </p:cNvSpPr>
          <p:nvPr/>
        </p:nvSpPr>
        <p:spPr bwMode="auto">
          <a:xfrm>
            <a:off x="5731891" y="289289"/>
            <a:ext cx="1710707"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前端</a:t>
            </a: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MVVM</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框架介绍</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33" name="直接连接符 32"/>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extBox 1"/>
          <p:cNvSpPr txBox="1"/>
          <p:nvPr/>
        </p:nvSpPr>
        <p:spPr>
          <a:xfrm>
            <a:off x="467658" y="1347648"/>
            <a:ext cx="8280690" cy="1077218"/>
          </a:xfrm>
          <a:prstGeom prst="rect">
            <a:avLst/>
          </a:prstGeom>
          <a:noFill/>
        </p:spPr>
        <p:txBody>
          <a:bodyPr wrap="square" rtlCol="0">
            <a:spAutoFit/>
          </a:bodyPr>
          <a:lstStyle/>
          <a:p>
            <a:r>
              <a:rPr lang="zh-CN" altLang="en-US" dirty="0" smtClean="0"/>
              <a:t>目前涌现除了很多的前端</a:t>
            </a:r>
            <a:r>
              <a:rPr lang="en-US" altLang="zh-CN" dirty="0" smtClean="0"/>
              <a:t>MVVM</a:t>
            </a:r>
            <a:r>
              <a:rPr lang="zh-CN" altLang="en-US" dirty="0" smtClean="0"/>
              <a:t>框架，比如</a:t>
            </a:r>
            <a:r>
              <a:rPr lang="en-US" altLang="zh-CN" dirty="0" err="1" smtClean="0"/>
              <a:t>angularjs</a:t>
            </a:r>
            <a:r>
              <a:rPr lang="zh-CN" altLang="en-US" dirty="0" smtClean="0"/>
              <a:t>，</a:t>
            </a:r>
            <a:r>
              <a:rPr lang="en-US" altLang="zh-CN" dirty="0" err="1" smtClean="0"/>
              <a:t>emberjs</a:t>
            </a:r>
            <a:r>
              <a:rPr lang="zh-CN" altLang="en-US" dirty="0" smtClean="0"/>
              <a:t>，</a:t>
            </a:r>
            <a:r>
              <a:rPr lang="en-US" altLang="zh-CN" dirty="0" err="1" smtClean="0"/>
              <a:t>knockoutjs</a:t>
            </a:r>
            <a:r>
              <a:rPr lang="zh-CN" altLang="en-US" dirty="0" smtClean="0"/>
              <a:t>等，但是这些前端</a:t>
            </a:r>
            <a:r>
              <a:rPr lang="en-US" altLang="zh-CN" dirty="0" smtClean="0"/>
              <a:t>MVVM</a:t>
            </a:r>
            <a:r>
              <a:rPr lang="zh-CN" altLang="en-US" dirty="0" smtClean="0"/>
              <a:t>框架普遍都存在着学习曲线陡峭，框架过于重量化等缺点，例如目前普遍采用的</a:t>
            </a:r>
            <a:r>
              <a:rPr lang="en-US" altLang="zh-CN" dirty="0" err="1" smtClean="0"/>
              <a:t>angularjs</a:t>
            </a:r>
            <a:r>
              <a:rPr lang="zh-CN" altLang="en-US" dirty="0" smtClean="0"/>
              <a:t>框架，其压缩版本大小仍然有</a:t>
            </a:r>
            <a:r>
              <a:rPr lang="en-US" altLang="zh-CN" dirty="0" smtClean="0"/>
              <a:t>149KB</a:t>
            </a:r>
            <a:r>
              <a:rPr lang="zh-CN" altLang="en-US" dirty="0" smtClean="0"/>
              <a:t>。这样既不利于项目的快速迭代开发，也增加了开发人员的学习成本。</a:t>
            </a:r>
            <a:endParaRPr lang="zh-CN" altLang="en-US" dirty="0"/>
          </a:p>
        </p:txBody>
      </p:sp>
      <p:pic>
        <p:nvPicPr>
          <p:cNvPr id="3074" name="Picture 2" descr="http://a.hiphotos.baidu.com/baike/c0%3Dbaike80%2C5%2C5%2C80%2C26/sign=911e0d8af403738dca470470d272db34/5882b2b7d0a20cf419b28cf574094b36acaf99fd.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31880" y="2715762"/>
            <a:ext cx="2520210" cy="163144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1+#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up)">
                                      <p:cBhvr>
                                        <p:cTn id="13" dur="500"/>
                                        <p:tgtEl>
                                          <p:spTgt spid="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流程图: 过程 27"/>
          <p:cNvSpPr/>
          <p:nvPr/>
        </p:nvSpPr>
        <p:spPr bwMode="auto">
          <a:xfrm>
            <a:off x="2969821" y="1462514"/>
            <a:ext cx="6192037" cy="1539300"/>
          </a:xfrm>
          <a:prstGeom prst="flowChartProcess">
            <a:avLst/>
          </a:prstGeom>
          <a:solidFill>
            <a:srgbClr val="159BFF"/>
          </a:solidFill>
          <a:ln w="28575">
            <a:solidFill>
              <a:schemeClr val="bg1">
                <a:lumMod val="95000"/>
              </a:schemeClr>
            </a:solidFill>
            <a:prstDash val="solid"/>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34281" tIns="17140" rIns="34281" bIns="17140"/>
          <a:lstStyle/>
          <a:p>
            <a:pPr>
              <a:buFont typeface="Arial" pitchFamily="34" charset="0"/>
              <a:buNone/>
              <a:defRPr/>
            </a:pPr>
            <a:endParaRPr lang="zh-CN" altLang="en-US" dirty="0">
              <a:ln w="28575">
                <a:noFill/>
              </a:ln>
              <a:solidFill>
                <a:schemeClr val="tx1"/>
              </a:solidFill>
              <a:latin typeface="Corbel" pitchFamily="34" charset="0"/>
            </a:endParaRPr>
          </a:p>
        </p:txBody>
      </p:sp>
      <p:pic>
        <p:nvPicPr>
          <p:cNvPr id="22" name="图片 21" descr="53b27e793f0c4.pn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17858" y="1046439"/>
            <a:ext cx="3537117" cy="39012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TextBox 5"/>
          <p:cNvSpPr>
            <a:spLocks noChangeArrowheads="1"/>
          </p:cNvSpPr>
          <p:nvPr/>
        </p:nvSpPr>
        <p:spPr bwMode="auto">
          <a:xfrm>
            <a:off x="3707960" y="1766088"/>
            <a:ext cx="5436040" cy="6501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4281" tIns="17140" rIns="34281" bIns="17140">
            <a:spAutoFit/>
          </a:bodyPr>
          <a:lstStyle/>
          <a:p>
            <a:r>
              <a:rPr lang="zh-CN" altLang="en-US" sz="1200" dirty="0" smtClean="0">
                <a:solidFill>
                  <a:schemeClr val="bg1"/>
                </a:solidFill>
                <a:latin typeface="Corbel" pitchFamily="34" charset="0"/>
                <a:sym typeface="BellCent NamNum BT" pitchFamily="34" charset="0"/>
              </a:rPr>
              <a:t>鉴于</a:t>
            </a:r>
            <a:r>
              <a:rPr lang="en-US" altLang="zh-CN" sz="1200" dirty="0" err="1" smtClean="0">
                <a:solidFill>
                  <a:schemeClr val="bg1"/>
                </a:solidFill>
                <a:latin typeface="Corbel" pitchFamily="34" charset="0"/>
                <a:sym typeface="BellCent NamNum BT" pitchFamily="34" charset="0"/>
              </a:rPr>
              <a:t>angularjs</a:t>
            </a:r>
            <a:r>
              <a:rPr lang="zh-CN" altLang="en-US" sz="1200" dirty="0" smtClean="0">
                <a:solidFill>
                  <a:schemeClr val="bg1"/>
                </a:solidFill>
                <a:latin typeface="Corbel" pitchFamily="34" charset="0"/>
                <a:sym typeface="BellCent NamNum BT" pitchFamily="34" charset="0"/>
              </a:rPr>
              <a:t>等重型框架的一些固有缺陷，一些新型的轻量级框架应运而生：</a:t>
            </a:r>
            <a:endParaRPr lang="en-US" altLang="zh-CN" sz="1200" dirty="0" smtClean="0">
              <a:solidFill>
                <a:schemeClr val="bg1"/>
              </a:solidFill>
              <a:latin typeface="Corbel" pitchFamily="34" charset="0"/>
              <a:sym typeface="BellCent NamNum BT" pitchFamily="34" charset="0"/>
            </a:endParaRPr>
          </a:p>
          <a:p>
            <a:r>
              <a:rPr lang="en-US" altLang="zh-CN" sz="1400" dirty="0" smtClean="0">
                <a:solidFill>
                  <a:schemeClr val="bg1"/>
                </a:solidFill>
                <a:latin typeface="Corbel" pitchFamily="34" charset="0"/>
                <a:sym typeface="BellCent NamNum BT" pitchFamily="34" charset="0"/>
              </a:rPr>
              <a:t>1</a:t>
            </a:r>
            <a:r>
              <a:rPr lang="zh-CN" altLang="en-US" sz="1400" dirty="0" smtClean="0">
                <a:solidFill>
                  <a:schemeClr val="bg1"/>
                </a:solidFill>
                <a:latin typeface="Corbel" pitchFamily="34" charset="0"/>
                <a:sym typeface="BellCent NamNum BT" pitchFamily="34" charset="0"/>
              </a:rPr>
              <a:t>、</a:t>
            </a:r>
            <a:r>
              <a:rPr lang="en-US" altLang="zh-CN" sz="1400" dirty="0" err="1" smtClean="0">
                <a:solidFill>
                  <a:schemeClr val="bg1"/>
                </a:solidFill>
                <a:latin typeface="Corbel" pitchFamily="34" charset="0"/>
                <a:sym typeface="BellCent NamNum BT" pitchFamily="34" charset="0"/>
              </a:rPr>
              <a:t>avalonjs</a:t>
            </a:r>
            <a:r>
              <a:rPr lang="zh-CN" altLang="en-US" sz="1400" dirty="0" smtClean="0">
                <a:solidFill>
                  <a:schemeClr val="bg1"/>
                </a:solidFill>
                <a:latin typeface="Corbel" pitchFamily="34" charset="0"/>
                <a:sym typeface="BellCent NamNum BT" pitchFamily="34" charset="0"/>
              </a:rPr>
              <a:t>；</a:t>
            </a:r>
            <a:endParaRPr lang="en-US" altLang="zh-CN" sz="1400" dirty="0" smtClean="0">
              <a:solidFill>
                <a:schemeClr val="bg1"/>
              </a:solidFill>
              <a:latin typeface="Corbel" pitchFamily="34" charset="0"/>
              <a:sym typeface="BellCent NamNum BT" pitchFamily="34" charset="0"/>
            </a:endParaRPr>
          </a:p>
          <a:p>
            <a:r>
              <a:rPr lang="en-US" altLang="zh-CN" sz="1400" dirty="0" smtClean="0">
                <a:solidFill>
                  <a:schemeClr val="bg1"/>
                </a:solidFill>
                <a:latin typeface="Corbel" pitchFamily="34" charset="0"/>
                <a:sym typeface="BellCent NamNum BT" pitchFamily="34" charset="0"/>
              </a:rPr>
              <a:t>2</a:t>
            </a:r>
            <a:r>
              <a:rPr lang="zh-CN" altLang="en-US" sz="1400" dirty="0" smtClean="0">
                <a:solidFill>
                  <a:schemeClr val="bg1"/>
                </a:solidFill>
                <a:latin typeface="Corbel" pitchFamily="34" charset="0"/>
                <a:sym typeface="BellCent NamNum BT" pitchFamily="34" charset="0"/>
              </a:rPr>
              <a:t>、</a:t>
            </a:r>
            <a:r>
              <a:rPr lang="en-US" altLang="zh-CN" sz="1400" dirty="0" err="1" smtClean="0">
                <a:solidFill>
                  <a:schemeClr val="bg1"/>
                </a:solidFill>
                <a:latin typeface="Corbel" pitchFamily="34" charset="0"/>
                <a:sym typeface="BellCent NamNum BT" pitchFamily="34" charset="0"/>
              </a:rPr>
              <a:t>vuejs</a:t>
            </a:r>
            <a:r>
              <a:rPr lang="zh-CN" altLang="en-US" sz="1400" dirty="0" smtClean="0">
                <a:solidFill>
                  <a:schemeClr val="bg1"/>
                </a:solidFill>
                <a:latin typeface="Corbel" pitchFamily="34" charset="0"/>
                <a:sym typeface="BellCent NamNum BT" pitchFamily="34" charset="0"/>
              </a:rPr>
              <a:t>；</a:t>
            </a:r>
            <a:endParaRPr lang="en-US" altLang="zh-CN" sz="1400" dirty="0" smtClean="0">
              <a:solidFill>
                <a:schemeClr val="bg1"/>
              </a:solidFill>
              <a:latin typeface="Corbel" pitchFamily="34" charset="0"/>
              <a:sym typeface="BellCent NamNum BT" pitchFamily="34" charset="0"/>
            </a:endParaRPr>
          </a:p>
        </p:txBody>
      </p:sp>
      <p:sp>
        <p:nvSpPr>
          <p:cNvPr id="18"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19" name="TextBox 7"/>
          <p:cNvSpPr>
            <a:spLocks noChangeArrowheads="1"/>
          </p:cNvSpPr>
          <p:nvPr/>
        </p:nvSpPr>
        <p:spPr bwMode="auto">
          <a:xfrm>
            <a:off x="5731891" y="289289"/>
            <a:ext cx="2121075"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轻量级的前端</a:t>
            </a:r>
            <a:r>
              <a:rPr lang="en-US" altLang="zh-CN"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MVVM</a:t>
            </a:r>
            <a:r>
              <a:rPr lang="zh-CN" altLang="en-US" dirty="0" smtClean="0">
                <a:solidFill>
                  <a:schemeClr val="tx1">
                    <a:lumMod val="65000"/>
                    <a:lumOff val="35000"/>
                  </a:schemeClr>
                </a:solidFill>
                <a:latin typeface="方正兰亭黑_GBK" pitchFamily="2" charset="-122"/>
                <a:ea typeface="方正兰亭黑_GBK" pitchFamily="2" charset="-122"/>
                <a:sym typeface="方正大黑简体" pitchFamily="2" charset="-122"/>
              </a:rPr>
              <a:t>框架</a:t>
            </a:r>
            <a:endPar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endParaRPr>
          </a:p>
        </p:txBody>
      </p:sp>
      <p:cxnSp>
        <p:nvCxnSpPr>
          <p:cNvPr id="21" name="直接连接符 20"/>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800"/>
                                        <p:tgtEl>
                                          <p:spTgt spid="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7"/>
          <p:cNvSpPr>
            <a:spLocks noChangeArrowheads="1"/>
          </p:cNvSpPr>
          <p:nvPr/>
        </p:nvSpPr>
        <p:spPr bwMode="auto">
          <a:xfrm>
            <a:off x="7984407" y="221431"/>
            <a:ext cx="691197" cy="496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Science</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techn</a:t>
            </a:r>
            <a:r>
              <a:rPr lang="en-US" altLang="zh-CN" sz="1000" b="1" dirty="0">
                <a:solidFill>
                  <a:srgbClr val="159BFF"/>
                </a:solidFill>
                <a:latin typeface="Corbel" pitchFamily="34" charset="0"/>
                <a:ea typeface="方正兰亭黑_GBK" pitchFamily="2" charset="-122"/>
                <a:sym typeface="方正大黑简体" pitchFamily="2" charset="-122"/>
              </a:rPr>
              <a:t>o</a:t>
            </a: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logy</a:t>
            </a:r>
          </a:p>
          <a:p>
            <a:pPr>
              <a:defRPr/>
            </a:pPr>
            <a:r>
              <a:rPr lang="en-US" altLang="zh-CN" sz="1000" b="1" dirty="0">
                <a:solidFill>
                  <a:schemeClr val="tx1">
                    <a:lumMod val="50000"/>
                    <a:lumOff val="50000"/>
                  </a:schemeClr>
                </a:solidFill>
                <a:latin typeface="Corbel" pitchFamily="34" charset="0"/>
                <a:ea typeface="方正兰亭黑_GBK" pitchFamily="2" charset="-122"/>
                <a:sym typeface="方正大黑简体" pitchFamily="2" charset="-122"/>
              </a:rPr>
              <a:t>network</a:t>
            </a:r>
            <a:endParaRPr lang="zh-CN" altLang="en-US" sz="1000" b="1" dirty="0">
              <a:solidFill>
                <a:schemeClr val="tx1">
                  <a:lumMod val="50000"/>
                  <a:lumOff val="50000"/>
                </a:schemeClr>
              </a:solidFill>
              <a:latin typeface="Corbel" pitchFamily="34" charset="0"/>
              <a:ea typeface="方正兰亭黑_GBK" pitchFamily="2" charset="-122"/>
              <a:sym typeface="方正大黑简体" pitchFamily="2" charset="-122"/>
            </a:endParaRPr>
          </a:p>
        </p:txBody>
      </p:sp>
      <p:sp>
        <p:nvSpPr>
          <p:cNvPr id="45" name="TextBox 7"/>
          <p:cNvSpPr>
            <a:spLocks noChangeArrowheads="1"/>
          </p:cNvSpPr>
          <p:nvPr/>
        </p:nvSpPr>
        <p:spPr bwMode="auto">
          <a:xfrm>
            <a:off x="6470793" y="289289"/>
            <a:ext cx="1300338" cy="2808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4281" tIns="17140" rIns="34281" bIns="17140">
            <a:spAutoFit/>
          </a:bodyPr>
          <a:lstStyle/>
          <a:p>
            <a:pPr>
              <a:defRPr/>
            </a:pPr>
            <a:r>
              <a:rPr lang="en-US" altLang="zh-CN" dirty="0" err="1" smtClean="0">
                <a:solidFill>
                  <a:schemeClr val="tx1">
                    <a:lumMod val="65000"/>
                    <a:lumOff val="35000"/>
                  </a:schemeClr>
                </a:solidFill>
                <a:latin typeface="方正兰亭黑_GBK" pitchFamily="2" charset="-122"/>
                <a:ea typeface="方正兰亭黑_GBK" pitchFamily="2" charset="-122"/>
                <a:sym typeface="方正大黑简体" pitchFamily="2" charset="-122"/>
              </a:rPr>
              <a:t>Avalonjs</a:t>
            </a:r>
            <a:r>
              <a:rPr lang="zh-CN" altLang="en-US" dirty="0">
                <a:solidFill>
                  <a:schemeClr val="tx1">
                    <a:lumMod val="65000"/>
                    <a:lumOff val="35000"/>
                  </a:schemeClr>
                </a:solidFill>
                <a:latin typeface="方正兰亭黑_GBK" pitchFamily="2" charset="-122"/>
                <a:ea typeface="方正兰亭黑_GBK" pitchFamily="2" charset="-122"/>
                <a:sym typeface="方正大黑简体" pitchFamily="2" charset="-122"/>
              </a:rPr>
              <a:t>框架</a:t>
            </a:r>
          </a:p>
        </p:txBody>
      </p:sp>
      <p:cxnSp>
        <p:nvCxnSpPr>
          <p:cNvPr id="47" name="直接连接符 46"/>
          <p:cNvCxnSpPr>
            <a:cxnSpLocks noChangeShapeType="1"/>
          </p:cNvCxnSpPr>
          <p:nvPr/>
        </p:nvCxnSpPr>
        <p:spPr bwMode="auto">
          <a:xfrm>
            <a:off x="7920117" y="-41072"/>
            <a:ext cx="0" cy="781555"/>
          </a:xfrm>
          <a:prstGeom prst="line">
            <a:avLst/>
          </a:prstGeom>
          <a:noFill/>
          <a:ln w="9525" algn="ctr">
            <a:solidFill>
              <a:srgbClr val="159BFF"/>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extBox 1"/>
          <p:cNvSpPr txBox="1"/>
          <p:nvPr/>
        </p:nvSpPr>
        <p:spPr>
          <a:xfrm>
            <a:off x="467658" y="1203636"/>
            <a:ext cx="8207946" cy="1708160"/>
          </a:xfrm>
          <a:prstGeom prst="rect">
            <a:avLst/>
          </a:prstGeom>
          <a:noFill/>
        </p:spPr>
        <p:txBody>
          <a:bodyPr wrap="square" rtlCol="0">
            <a:spAutoFit/>
          </a:bodyPr>
          <a:lstStyle/>
          <a:p>
            <a:pPr>
              <a:lnSpc>
                <a:spcPct val="150000"/>
              </a:lnSpc>
            </a:pPr>
            <a:r>
              <a:rPr lang="en-US" altLang="zh-CN" sz="1400" dirty="0" err="1" smtClean="0"/>
              <a:t>Avalonjs</a:t>
            </a:r>
            <a:r>
              <a:rPr lang="zh-CN" altLang="en-US" sz="1400" dirty="0" smtClean="0"/>
              <a:t>作为一个轻量级的前端</a:t>
            </a:r>
            <a:r>
              <a:rPr lang="en-US" altLang="zh-CN" sz="1400" dirty="0" smtClean="0"/>
              <a:t>MVVM</a:t>
            </a:r>
            <a:r>
              <a:rPr lang="zh-CN" altLang="en-US" sz="1400" dirty="0" smtClean="0"/>
              <a:t>框架，它具有体积小巧（</a:t>
            </a:r>
            <a:r>
              <a:rPr lang="en-US" altLang="zh-CN" sz="1400" dirty="0" smtClean="0"/>
              <a:t>1.5.</a:t>
            </a:r>
            <a:r>
              <a:rPr lang="zh-CN" altLang="en-US" sz="1400" dirty="0" smtClean="0"/>
              <a:t>*的</a:t>
            </a:r>
            <a:r>
              <a:rPr lang="zh-CN" altLang="en-US" sz="1400" dirty="0"/>
              <a:t>压缩</a:t>
            </a:r>
            <a:r>
              <a:rPr lang="zh-CN" altLang="en-US" sz="1400" dirty="0" smtClean="0"/>
              <a:t>版本大小为</a:t>
            </a:r>
            <a:r>
              <a:rPr lang="en-US" altLang="zh-CN" sz="1400" dirty="0" smtClean="0"/>
              <a:t>73.6KB</a:t>
            </a:r>
            <a:r>
              <a:rPr lang="zh-CN" altLang="en-US" sz="1400" dirty="0" smtClean="0"/>
              <a:t>），学习曲线平缓等特点，而且作为针对国内前端开发领域的</a:t>
            </a:r>
            <a:r>
              <a:rPr lang="en-US" altLang="zh-CN" sz="1400" dirty="0" smtClean="0"/>
              <a:t>MVVM</a:t>
            </a:r>
            <a:r>
              <a:rPr lang="zh-CN" altLang="en-US" sz="1400" dirty="0" smtClean="0"/>
              <a:t>框架，该框架对于老式</a:t>
            </a:r>
            <a:r>
              <a:rPr lang="en-US" altLang="zh-CN" sz="1400" dirty="0" smtClean="0"/>
              <a:t>IE</a:t>
            </a:r>
            <a:r>
              <a:rPr lang="zh-CN" altLang="en-US" sz="1400" dirty="0" smtClean="0"/>
              <a:t>（</a:t>
            </a:r>
            <a:r>
              <a:rPr lang="en-US" altLang="zh-CN" sz="1400" dirty="0" smtClean="0"/>
              <a:t>IE6,7,8</a:t>
            </a:r>
            <a:r>
              <a:rPr lang="zh-CN" altLang="en-US" sz="1400" dirty="0" smtClean="0"/>
              <a:t>）具有很好的兼容性。本地测试发现在</a:t>
            </a:r>
            <a:r>
              <a:rPr lang="en-US" altLang="zh-CN" sz="1400" dirty="0" smtClean="0"/>
              <a:t>IE6~8</a:t>
            </a:r>
            <a:r>
              <a:rPr lang="zh-CN" altLang="en-US" sz="1400" dirty="0" smtClean="0"/>
              <a:t>中，该框架能够实现大部分的功能。（其他</a:t>
            </a:r>
            <a:r>
              <a:rPr lang="en-US" altLang="zh-CN" sz="1400" dirty="0"/>
              <a:t>MVVM</a:t>
            </a:r>
            <a:r>
              <a:rPr lang="zh-CN" altLang="en-US" sz="1400" dirty="0" smtClean="0"/>
              <a:t>框架对于老式</a:t>
            </a:r>
            <a:r>
              <a:rPr lang="en-US" altLang="zh-CN" sz="1400" dirty="0" smtClean="0"/>
              <a:t>IE</a:t>
            </a:r>
            <a:r>
              <a:rPr lang="zh-CN" altLang="en-US" sz="1400" dirty="0" smtClean="0"/>
              <a:t>浏览器的支持：</a:t>
            </a:r>
            <a:r>
              <a:rPr lang="en-US" altLang="zh-CN" sz="1400" dirty="0" err="1" smtClean="0"/>
              <a:t>KnockoutJS</a:t>
            </a:r>
            <a:r>
              <a:rPr lang="en-US" altLang="zh-CN" sz="1400" dirty="0" smtClean="0"/>
              <a:t>(IE6</a:t>
            </a:r>
            <a:r>
              <a:rPr lang="en-US" altLang="zh-CN" sz="1400" dirty="0"/>
              <a:t>), </a:t>
            </a:r>
            <a:r>
              <a:rPr lang="en-US" altLang="zh-CN" sz="1400" dirty="0" err="1"/>
              <a:t>AngularJS</a:t>
            </a:r>
            <a:r>
              <a:rPr lang="en-US" altLang="zh-CN" sz="1400" dirty="0"/>
              <a:t>(IE9), </a:t>
            </a:r>
            <a:r>
              <a:rPr lang="en-US" altLang="zh-CN" sz="1400" dirty="0" err="1"/>
              <a:t>EmberJS</a:t>
            </a:r>
            <a:r>
              <a:rPr lang="en-US" altLang="zh-CN" sz="1400" dirty="0"/>
              <a:t>(IE8</a:t>
            </a:r>
            <a:r>
              <a:rPr lang="en-US" altLang="zh-CN" sz="1400" dirty="0" smtClean="0"/>
              <a:t>))</a:t>
            </a:r>
            <a:r>
              <a:rPr lang="zh-CN" altLang="en-US" sz="1400" dirty="0" smtClean="0"/>
              <a:t>。而且该框架不依赖任何第三方库。引入一个</a:t>
            </a:r>
            <a:r>
              <a:rPr lang="en-US" altLang="zh-CN" sz="1400" dirty="0" err="1" smtClean="0"/>
              <a:t>js</a:t>
            </a:r>
            <a:r>
              <a:rPr lang="zh-CN" altLang="en-US" sz="1400" dirty="0" smtClean="0"/>
              <a:t>文件即可启用。</a:t>
            </a:r>
            <a:endParaRPr lang="zh-CN" altLang="en-US" sz="1400" dirty="0"/>
          </a:p>
        </p:txBody>
      </p:sp>
    </p:spTree>
  </p:cSld>
  <p:clrMapOvr>
    <a:masterClrMapping/>
  </p:clrMapOvr>
  <p:transition spd="slow" advClick="0" advTm="2000">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up)">
                                      <p:cBhvr>
                                        <p:cTn id="13" dur="500"/>
                                        <p:tgtEl>
                                          <p:spTgt spid="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1000"/>
                                        <p:tgtEl>
                                          <p:spTgt spid="45"/>
                                        </p:tgtEl>
                                      </p:cBhvr>
                                    </p:animEffect>
                                    <p:anim calcmode="lin" valueType="num">
                                      <p:cBhvr>
                                        <p:cTn id="19" dur="1000" fill="hold"/>
                                        <p:tgtEl>
                                          <p:spTgt spid="45"/>
                                        </p:tgtEl>
                                        <p:attrNameLst>
                                          <p:attrName>ppt_x</p:attrName>
                                        </p:attrNameLst>
                                      </p:cBhvr>
                                      <p:tavLst>
                                        <p:tav tm="0">
                                          <p:val>
                                            <p:strVal val="#ppt_x"/>
                                          </p:val>
                                        </p:tav>
                                        <p:tav tm="100000">
                                          <p:val>
                                            <p:strVal val="#ppt_x"/>
                                          </p:val>
                                        </p:tav>
                                      </p:tavLst>
                                    </p:anim>
                                    <p:anim calcmode="lin" valueType="num">
                                      <p:cBhvr>
                                        <p:cTn id="2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theme/theme1.xml><?xml version="1.0" encoding="utf-8"?>
<a:theme xmlns:a="http://schemas.openxmlformats.org/drawingml/2006/main" name="第一PPT：www.1ppt.com">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178050" rtl="0" eaLnBrk="1" fontAlgn="base" latinLnBrk="0" hangingPunct="1">
          <a:lnSpc>
            <a:spcPct val="100000"/>
          </a:lnSpc>
          <a:spcBef>
            <a:spcPct val="0"/>
          </a:spcBef>
          <a:spcAft>
            <a:spcPct val="0"/>
          </a:spcAft>
          <a:buClrTx/>
          <a:buSzTx/>
          <a:buFont typeface="Arial" pitchFamily="34" charset="0"/>
          <a:buNone/>
          <a:tabLst/>
          <a:defRPr kumimoji="0" lang="zh-CN" sz="43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2178050" rtl="0" eaLnBrk="1" fontAlgn="base" latinLnBrk="0" hangingPunct="1">
          <a:lnSpc>
            <a:spcPct val="100000"/>
          </a:lnSpc>
          <a:spcBef>
            <a:spcPct val="0"/>
          </a:spcBef>
          <a:spcAft>
            <a:spcPct val="0"/>
          </a:spcAft>
          <a:buClrTx/>
          <a:buSzTx/>
          <a:buFont typeface="Arial" pitchFamily="34" charset="0"/>
          <a:buNone/>
          <a:tabLst/>
          <a:defRPr kumimoji="0" lang="zh-CN" sz="43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2073</TotalTime>
  <Pages>0</Pages>
  <Words>2828</Words>
  <Characters>0</Characters>
  <Application>Microsoft Office PowerPoint</Application>
  <DocSecurity>0</DocSecurity>
  <PresentationFormat>全屏显示(16:9)</PresentationFormat>
  <Lines>0</Lines>
  <Paragraphs>323</Paragraphs>
  <Slides>29</Slides>
  <Notes>29</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第一PPT模板网-WWW.1PPT.COM</dc:description>
  <cp:lastModifiedBy>lsc</cp:lastModifiedBy>
  <cp:revision>134</cp:revision>
  <dcterms:created xsi:type="dcterms:W3CDTF">2015-03-12T17:59:00Z</dcterms:created>
  <dcterms:modified xsi:type="dcterms:W3CDTF">2016-01-19T10:30:00Z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