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41.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Default Extension="gif" ContentType="image/gif"/>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8"/>
  </p:notesMasterIdLst>
  <p:handoutMasterIdLst>
    <p:handoutMasterId r:id="rId49"/>
  </p:handoutMasterIdLst>
  <p:sldIdLst>
    <p:sldId id="459" r:id="rId2"/>
    <p:sldId id="479" r:id="rId3"/>
    <p:sldId id="507" r:id="rId4"/>
    <p:sldId id="480" r:id="rId5"/>
    <p:sldId id="481" r:id="rId6"/>
    <p:sldId id="485" r:id="rId7"/>
    <p:sldId id="486" r:id="rId8"/>
    <p:sldId id="483" r:id="rId9"/>
    <p:sldId id="487" r:id="rId10"/>
    <p:sldId id="488" r:id="rId11"/>
    <p:sldId id="489" r:id="rId12"/>
    <p:sldId id="490" r:id="rId13"/>
    <p:sldId id="491" r:id="rId14"/>
    <p:sldId id="492" r:id="rId15"/>
    <p:sldId id="493" r:id="rId16"/>
    <p:sldId id="482" r:id="rId17"/>
    <p:sldId id="494" r:id="rId18"/>
    <p:sldId id="495" r:id="rId19"/>
    <p:sldId id="496" r:id="rId20"/>
    <p:sldId id="499" r:id="rId21"/>
    <p:sldId id="500" r:id="rId22"/>
    <p:sldId id="497" r:id="rId23"/>
    <p:sldId id="498" r:id="rId24"/>
    <p:sldId id="501" r:id="rId25"/>
    <p:sldId id="502" r:id="rId26"/>
    <p:sldId id="503" r:id="rId27"/>
    <p:sldId id="504" r:id="rId28"/>
    <p:sldId id="505" r:id="rId29"/>
    <p:sldId id="506" r:id="rId30"/>
    <p:sldId id="512" r:id="rId31"/>
    <p:sldId id="524" r:id="rId32"/>
    <p:sldId id="509" r:id="rId33"/>
    <p:sldId id="510" r:id="rId34"/>
    <p:sldId id="522" r:id="rId35"/>
    <p:sldId id="523" r:id="rId36"/>
    <p:sldId id="511" r:id="rId37"/>
    <p:sldId id="513" r:id="rId38"/>
    <p:sldId id="514" r:id="rId39"/>
    <p:sldId id="515" r:id="rId40"/>
    <p:sldId id="516" r:id="rId41"/>
    <p:sldId id="517" r:id="rId42"/>
    <p:sldId id="518" r:id="rId43"/>
    <p:sldId id="519" r:id="rId44"/>
    <p:sldId id="520" r:id="rId45"/>
    <p:sldId id="521" r:id="rId46"/>
    <p:sldId id="460" r:id="rId47"/>
  </p:sldIdLst>
  <p:sldSz cx="9144000" cy="5143500" type="screen16x9"/>
  <p:notesSz cx="6858000" cy="9144000"/>
  <p:defaultText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 xmlns:p14="http://schemas.microsoft.com/office/powerpoint/2010/main" val="0"/>
    </p:ext>
    <p:ext uri="{D31A062A-798A-4329-ABDD-BBA856620510}">
      <p14:defaultImageDpi xmlns=""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23973" autoAdjust="0"/>
    <p:restoredTop sz="90166" autoAdjust="0"/>
  </p:normalViewPr>
  <p:slideViewPr>
    <p:cSldViewPr snapToGrid="0" snapToObjects="1">
      <p:cViewPr>
        <p:scale>
          <a:sx n="100" d="100"/>
          <a:sy n="100" d="100"/>
        </p:scale>
        <p:origin x="-288" y="234"/>
      </p:cViewPr>
      <p:guideLst>
        <p:guide orient="horz" pos="1620"/>
        <p:guide pos="2880"/>
      </p:guideLst>
    </p:cSldViewPr>
  </p:slideViewPr>
  <p:notesTextViewPr>
    <p:cViewPr>
      <p:scale>
        <a:sx n="66" d="100"/>
        <a:sy n="66"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0A7EF01-B9B7-374F-BDF2-41FAC5B61027}" type="datetimeFigureOut">
              <a:rPr kumimoji="1" lang="zh-CN" altLang="en-US" smtClean="0"/>
              <a:pPr/>
              <a:t>2016-03-03</a:t>
            </a:fld>
            <a:endParaRPr kumimoji="1"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CN" altLang="en-US"/>
          </a:p>
        </p:txBody>
      </p:sp>
      <p:sp>
        <p:nvSpPr>
          <p:cNvPr id="5" name="幻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BC26E4E-086C-6C4B-9FAB-29DB6A9AB750}" type="slidenum">
              <a:rPr kumimoji="1" lang="zh-CN" altLang="en-US" smtClean="0"/>
              <a:pPr/>
              <a:t>‹#›</a:t>
            </a:fld>
            <a:endParaRPr kumimoji="1" lang="zh-CN" altLang="en-US"/>
          </a:p>
        </p:txBody>
      </p:sp>
    </p:spTree>
    <p:extLst>
      <p:ext uri="{BB962C8B-B14F-4D97-AF65-F5344CB8AC3E}">
        <p14:creationId xmlns="" xmlns:p14="http://schemas.microsoft.com/office/powerpoint/2010/main" val="10687003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DBD4B77-748E-412A-B864-265CEEF9165F}" type="datetimeFigureOut">
              <a:rPr lang="zh-CN" altLang="en-US" smtClean="0"/>
              <a:pPr/>
              <a:t>2016-03-03</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F1AF8AB-89E0-4829-B76A-E1ED90B97D89}"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F1AF8AB-89E0-4829-B76A-E1ED90B97D89}" type="slidenum">
              <a:rPr lang="zh-CN" altLang="en-US" smtClean="0"/>
              <a:pPr/>
              <a:t>2</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F1AF8AB-89E0-4829-B76A-E1ED90B97D89}" type="slidenum">
              <a:rPr lang="zh-CN" altLang="en-US" smtClean="0"/>
              <a:pPr/>
              <a:t>11</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F1AF8AB-89E0-4829-B76A-E1ED90B97D89}" type="slidenum">
              <a:rPr lang="zh-CN" altLang="en-US" smtClean="0"/>
              <a:pPr/>
              <a:t>12</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F1AF8AB-89E0-4829-B76A-E1ED90B97D89}" type="slidenum">
              <a:rPr lang="zh-CN" altLang="en-US" smtClean="0"/>
              <a:pPr/>
              <a:t>13</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F1AF8AB-89E0-4829-B76A-E1ED90B97D89}" type="slidenum">
              <a:rPr lang="zh-CN" altLang="en-US" smtClean="0"/>
              <a:pPr/>
              <a:t>14</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F1AF8AB-89E0-4829-B76A-E1ED90B97D89}" type="slidenum">
              <a:rPr lang="zh-CN" altLang="en-US" smtClean="0"/>
              <a:pPr/>
              <a:t>15</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F1AF8AB-89E0-4829-B76A-E1ED90B97D89}" type="slidenum">
              <a:rPr lang="zh-CN" altLang="en-US" smtClean="0"/>
              <a:pPr/>
              <a:t>16</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F1AF8AB-89E0-4829-B76A-E1ED90B97D89}" type="slidenum">
              <a:rPr lang="zh-CN" altLang="en-US" smtClean="0"/>
              <a:pPr/>
              <a:t>17</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F1AF8AB-89E0-4829-B76A-E1ED90B97D89}" type="slidenum">
              <a:rPr lang="zh-CN" altLang="en-US" smtClean="0"/>
              <a:pPr/>
              <a:t>18</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F1AF8AB-89E0-4829-B76A-E1ED90B97D89}" type="slidenum">
              <a:rPr lang="zh-CN" altLang="en-US" smtClean="0"/>
              <a:pPr/>
              <a:t>19</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F1AF8AB-89E0-4829-B76A-E1ED90B97D89}" type="slidenum">
              <a:rPr lang="zh-CN" altLang="en-US" smtClean="0"/>
              <a:pPr/>
              <a:t>20</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F1AF8AB-89E0-4829-B76A-E1ED90B97D89}" type="slidenum">
              <a:rPr lang="zh-CN" altLang="en-US" smtClean="0"/>
              <a:pPr/>
              <a:t>3</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F1AF8AB-89E0-4829-B76A-E1ED90B97D89}" type="slidenum">
              <a:rPr lang="zh-CN" altLang="en-US" smtClean="0"/>
              <a:pPr/>
              <a:t>21</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F1AF8AB-89E0-4829-B76A-E1ED90B97D89}" type="slidenum">
              <a:rPr lang="zh-CN" altLang="en-US" smtClean="0"/>
              <a:pPr/>
              <a:t>22</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F1AF8AB-89E0-4829-B76A-E1ED90B97D89}" type="slidenum">
              <a:rPr lang="zh-CN" altLang="en-US" smtClean="0"/>
              <a:pPr/>
              <a:t>23</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F1AF8AB-89E0-4829-B76A-E1ED90B97D89}" type="slidenum">
              <a:rPr lang="zh-CN" altLang="en-US" smtClean="0"/>
              <a:pPr/>
              <a:t>24</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F1AF8AB-89E0-4829-B76A-E1ED90B97D89}" type="slidenum">
              <a:rPr lang="zh-CN" altLang="en-US" smtClean="0"/>
              <a:pPr/>
              <a:t>25</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F1AF8AB-89E0-4829-B76A-E1ED90B97D89}" type="slidenum">
              <a:rPr lang="zh-CN" altLang="en-US" smtClean="0"/>
              <a:pPr/>
              <a:t>26</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F1AF8AB-89E0-4829-B76A-E1ED90B97D89}" type="slidenum">
              <a:rPr lang="zh-CN" altLang="en-US" smtClean="0"/>
              <a:pPr/>
              <a:t>27</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F1AF8AB-89E0-4829-B76A-E1ED90B97D89}" type="slidenum">
              <a:rPr lang="zh-CN" altLang="en-US" smtClean="0"/>
              <a:pPr/>
              <a:t>28</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F1AF8AB-89E0-4829-B76A-E1ED90B97D89}" type="slidenum">
              <a:rPr lang="zh-CN" altLang="en-US" smtClean="0"/>
              <a:pPr/>
              <a:t>29</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F1AF8AB-89E0-4829-B76A-E1ED90B97D89}" type="slidenum">
              <a:rPr lang="zh-CN" altLang="en-US" smtClean="0"/>
              <a:pPr/>
              <a:t>30</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F1AF8AB-89E0-4829-B76A-E1ED90B97D89}" type="slidenum">
              <a:rPr lang="zh-CN" altLang="en-US" smtClean="0"/>
              <a:pPr/>
              <a:t>4</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F1AF8AB-89E0-4829-B76A-E1ED90B97D89}" type="slidenum">
              <a:rPr lang="zh-CN" altLang="en-US" smtClean="0"/>
              <a:pPr/>
              <a:t>31</a:t>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F1AF8AB-89E0-4829-B76A-E1ED90B97D89}" type="slidenum">
              <a:rPr lang="zh-CN" altLang="en-US" smtClean="0"/>
              <a:pPr/>
              <a:t>32</a:t>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F1AF8AB-89E0-4829-B76A-E1ED90B97D89}" type="slidenum">
              <a:rPr lang="zh-CN" altLang="en-US" smtClean="0"/>
              <a:pPr/>
              <a:t>33</a:t>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F1AF8AB-89E0-4829-B76A-E1ED90B97D89}" type="slidenum">
              <a:rPr lang="zh-CN" altLang="en-US" smtClean="0"/>
              <a:pPr/>
              <a:t>34</a:t>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F1AF8AB-89E0-4829-B76A-E1ED90B97D89}" type="slidenum">
              <a:rPr lang="zh-CN" altLang="en-US" smtClean="0"/>
              <a:pPr/>
              <a:t>35</a:t>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F1AF8AB-89E0-4829-B76A-E1ED90B97D89}" type="slidenum">
              <a:rPr lang="zh-CN" altLang="en-US" smtClean="0"/>
              <a:pPr/>
              <a:t>36</a:t>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F1AF8AB-89E0-4829-B76A-E1ED90B97D89}" type="slidenum">
              <a:rPr lang="zh-CN" altLang="en-US" smtClean="0"/>
              <a:pPr/>
              <a:t>37</a:t>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F1AF8AB-89E0-4829-B76A-E1ED90B97D89}" type="slidenum">
              <a:rPr lang="zh-CN" altLang="en-US" smtClean="0"/>
              <a:pPr/>
              <a:t>38</a:t>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F1AF8AB-89E0-4829-B76A-E1ED90B97D89}" type="slidenum">
              <a:rPr lang="zh-CN" altLang="en-US" smtClean="0"/>
              <a:pPr/>
              <a:t>39</a:t>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F1AF8AB-89E0-4829-B76A-E1ED90B97D89}" type="slidenum">
              <a:rPr lang="zh-CN" altLang="en-US" smtClean="0"/>
              <a:pPr/>
              <a:t>40</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sz="3200" b="0" i="0" kern="1200" dirty="0" smtClean="0">
                <a:solidFill>
                  <a:schemeClr val="tx1"/>
                </a:solidFill>
                <a:latin typeface="微软雅黑" pitchFamily="34" charset="-122"/>
                <a:ea typeface="微软雅黑" pitchFamily="34" charset="-122"/>
                <a:cs typeface="+mn-cs"/>
              </a:rPr>
              <a:t>F5</a:t>
            </a:r>
            <a:r>
              <a:rPr lang="zh-CN" altLang="en-US" sz="3200" b="0" i="0" kern="1200" dirty="0" smtClean="0">
                <a:solidFill>
                  <a:schemeClr val="tx1"/>
                </a:solidFill>
                <a:latin typeface="微软雅黑" pitchFamily="34" charset="-122"/>
                <a:ea typeface="微软雅黑" pitchFamily="34" charset="-122"/>
                <a:cs typeface="+mn-cs"/>
              </a:rPr>
              <a:t>全称</a:t>
            </a:r>
            <a:r>
              <a:rPr lang="en-US" altLang="zh-CN" sz="3200" b="0" i="0" kern="1200" dirty="0" smtClean="0">
                <a:solidFill>
                  <a:schemeClr val="tx1"/>
                </a:solidFill>
                <a:latin typeface="微软雅黑" pitchFamily="34" charset="-122"/>
                <a:ea typeface="微软雅黑" pitchFamily="34" charset="-122"/>
                <a:cs typeface="+mn-cs"/>
              </a:rPr>
              <a:t>: </a:t>
            </a:r>
            <a:r>
              <a:rPr lang="en-US" sz="3200" b="0" i="0" kern="1200" dirty="0" smtClean="0">
                <a:solidFill>
                  <a:schemeClr val="tx1"/>
                </a:solidFill>
                <a:latin typeface="微软雅黑" pitchFamily="34" charset="-122"/>
                <a:ea typeface="微软雅黑" pitchFamily="34" charset="-122"/>
                <a:cs typeface="+mn-cs"/>
              </a:rPr>
              <a:t>F5-BIG-IP-GTM </a:t>
            </a:r>
            <a:r>
              <a:rPr lang="zh-CN" altLang="en-US" sz="3200" b="0" i="0" kern="1200" dirty="0" smtClean="0">
                <a:solidFill>
                  <a:schemeClr val="tx1"/>
                </a:solidFill>
                <a:latin typeface="微软雅黑" pitchFamily="34" charset="-122"/>
                <a:ea typeface="微软雅黑" pitchFamily="34" charset="-122"/>
                <a:cs typeface="+mn-cs"/>
              </a:rPr>
              <a:t>全球流量管理器，是一家叫</a:t>
            </a:r>
            <a:r>
              <a:rPr lang="en-US" altLang="zh-CN" sz="3200" b="0" i="0" kern="1200" dirty="0" smtClean="0">
                <a:solidFill>
                  <a:schemeClr val="tx1"/>
                </a:solidFill>
                <a:latin typeface="微软雅黑" pitchFamily="34" charset="-122"/>
                <a:ea typeface="微软雅黑" pitchFamily="34" charset="-122"/>
                <a:cs typeface="+mn-cs"/>
              </a:rPr>
              <a:t>F5 Networks</a:t>
            </a:r>
            <a:r>
              <a:rPr lang="zh-CN" altLang="en-US" sz="3200" b="0" i="0" kern="1200" dirty="0" smtClean="0">
                <a:solidFill>
                  <a:schemeClr val="tx1"/>
                </a:solidFill>
                <a:latin typeface="微软雅黑" pitchFamily="34" charset="-122"/>
                <a:ea typeface="微软雅黑" pitchFamily="34" charset="-122"/>
                <a:cs typeface="+mn-cs"/>
              </a:rPr>
              <a:t>的公司开发的四</a:t>
            </a:r>
            <a:r>
              <a:rPr lang="en-US" altLang="zh-CN" sz="3200" b="0" i="0" kern="1200" dirty="0" smtClean="0">
                <a:solidFill>
                  <a:schemeClr val="tx1"/>
                </a:solidFill>
                <a:latin typeface="微软雅黑" pitchFamily="34" charset="-122"/>
                <a:ea typeface="微软雅黑" pitchFamily="34" charset="-122"/>
                <a:cs typeface="+mn-cs"/>
              </a:rPr>
              <a:t>~</a:t>
            </a:r>
            <a:r>
              <a:rPr lang="zh-CN" altLang="en-US" sz="3200" b="0" i="0" kern="1200" dirty="0" smtClean="0">
                <a:solidFill>
                  <a:schemeClr val="tx1"/>
                </a:solidFill>
                <a:latin typeface="微软雅黑" pitchFamily="34" charset="-122"/>
                <a:ea typeface="微软雅黑" pitchFamily="34" charset="-122"/>
                <a:cs typeface="+mn-cs"/>
              </a:rPr>
              <a:t>七层交换机</a:t>
            </a:r>
            <a:r>
              <a:rPr lang="en-US" altLang="zh-CN" sz="3200" b="0" i="0" kern="1200" dirty="0" smtClean="0">
                <a:solidFill>
                  <a:schemeClr val="tx1"/>
                </a:solidFill>
                <a:latin typeface="微软雅黑" pitchFamily="34" charset="-122"/>
                <a:ea typeface="微软雅黑" pitchFamily="34" charset="-122"/>
                <a:cs typeface="+mn-cs"/>
              </a:rPr>
              <a:t>,</a:t>
            </a:r>
            <a:r>
              <a:rPr lang="zh-CN" altLang="en-US" sz="3200" b="0" i="0" kern="1200" dirty="0" smtClean="0">
                <a:solidFill>
                  <a:schemeClr val="tx1"/>
                </a:solidFill>
                <a:latin typeface="微软雅黑" pitchFamily="34" charset="-122"/>
                <a:ea typeface="微软雅黑" pitchFamily="34" charset="-122"/>
                <a:cs typeface="+mn-cs"/>
              </a:rPr>
              <a:t>软硬件捆绑</a:t>
            </a:r>
            <a:r>
              <a:rPr lang="en-US" altLang="zh-CN" sz="3200" b="0" i="0" kern="1200" dirty="0" smtClean="0">
                <a:solidFill>
                  <a:schemeClr val="tx1"/>
                </a:solidFill>
                <a:latin typeface="微软雅黑" pitchFamily="34" charset="-122"/>
                <a:ea typeface="微软雅黑" pitchFamily="34" charset="-122"/>
                <a:cs typeface="+mn-cs"/>
              </a:rPr>
              <a:t>.</a:t>
            </a:r>
            <a:r>
              <a:rPr lang="zh-CN" altLang="en-US" sz="3200" b="0" i="0" kern="1200" dirty="0" smtClean="0">
                <a:solidFill>
                  <a:schemeClr val="tx1"/>
                </a:solidFill>
                <a:latin typeface="微软雅黑" pitchFamily="34" charset="-122"/>
                <a:ea typeface="微软雅黑" pitchFamily="34" charset="-122"/>
                <a:cs typeface="+mn-cs"/>
              </a:rPr>
              <a:t>，用于对流量和内容进行管理分配的设备</a:t>
            </a:r>
            <a:r>
              <a:rPr lang="en-US" altLang="zh-CN" sz="3200" b="0" i="0" kern="1200" dirty="0" smtClean="0">
                <a:solidFill>
                  <a:schemeClr val="tx1"/>
                </a:solidFill>
                <a:latin typeface="微软雅黑" pitchFamily="34" charset="-122"/>
                <a:ea typeface="微软雅黑" pitchFamily="34" charset="-122"/>
                <a:cs typeface="+mn-cs"/>
              </a:rPr>
              <a:t>,</a:t>
            </a:r>
            <a:r>
              <a:rPr lang="zh-CN" altLang="en-US" sz="3200" b="0" i="0" kern="1200" dirty="0" smtClean="0">
                <a:solidFill>
                  <a:schemeClr val="tx1"/>
                </a:solidFill>
                <a:latin typeface="微软雅黑" pitchFamily="34" charset="-122"/>
                <a:ea typeface="微软雅黑" pitchFamily="34" charset="-122"/>
                <a:cs typeface="+mn-cs"/>
              </a:rPr>
              <a:t>也就是负载均衡</a:t>
            </a:r>
            <a:r>
              <a:rPr lang="en-US" altLang="zh-CN" sz="3200" b="0" i="0" kern="1200" dirty="0" smtClean="0">
                <a:solidFill>
                  <a:schemeClr val="tx1"/>
                </a:solidFill>
                <a:latin typeface="微软雅黑" pitchFamily="34" charset="-122"/>
                <a:ea typeface="微软雅黑" pitchFamily="34" charset="-122"/>
                <a:cs typeface="+mn-cs"/>
              </a:rPr>
              <a:t>.</a:t>
            </a:r>
          </a:p>
          <a:p>
            <a:r>
              <a:rPr lang="en-US" altLang="zh-CN" sz="3200" dirty="0" smtClean="0">
                <a:latin typeface="微软雅黑" pitchFamily="34" charset="-122"/>
                <a:ea typeface="微软雅黑" pitchFamily="34" charset="-122"/>
              </a:rPr>
              <a:t>F5</a:t>
            </a:r>
            <a:r>
              <a:rPr lang="zh-CN" altLang="en-US" sz="3200" dirty="0" smtClean="0">
                <a:latin typeface="微软雅黑" pitchFamily="34" charset="-122"/>
                <a:ea typeface="微软雅黑" pitchFamily="34" charset="-122"/>
              </a:rPr>
              <a:t>主要是通过串口心跳和网络心跳来实现双机冗余</a:t>
            </a:r>
            <a:r>
              <a:rPr lang="en-US" altLang="zh-CN" sz="3200" dirty="0" smtClean="0">
                <a:latin typeface="微软雅黑" pitchFamily="34" charset="-122"/>
                <a:ea typeface="微软雅黑" pitchFamily="34" charset="-122"/>
              </a:rPr>
              <a:t>,</a:t>
            </a:r>
            <a:r>
              <a:rPr lang="zh-CN" altLang="en-US" sz="3200" dirty="0" smtClean="0">
                <a:latin typeface="微软雅黑" pitchFamily="34" charset="-122"/>
                <a:ea typeface="微软雅黑" pitchFamily="34" charset="-122"/>
              </a:rPr>
              <a:t> 通过</a:t>
            </a:r>
            <a:r>
              <a:rPr lang="en-US" altLang="zh-CN" sz="3200" dirty="0" smtClean="0">
                <a:latin typeface="微软雅黑" pitchFamily="34" charset="-122"/>
                <a:ea typeface="微软雅黑" pitchFamily="34" charset="-122"/>
              </a:rPr>
              <a:t>L2</a:t>
            </a:r>
            <a:r>
              <a:rPr lang="zh-CN" altLang="en-US" sz="3200" dirty="0" smtClean="0">
                <a:latin typeface="微软雅黑" pitchFamily="34" charset="-122"/>
                <a:ea typeface="微软雅黑" pitchFamily="34" charset="-122"/>
              </a:rPr>
              <a:t>交换机的堆叠无限扩展端口来实现全冗余</a:t>
            </a:r>
            <a:endParaRPr lang="en-US" altLang="zh-CN" sz="3200" b="0" i="0" kern="1200" dirty="0" smtClean="0">
              <a:solidFill>
                <a:schemeClr val="tx1"/>
              </a:solidFill>
              <a:latin typeface="微软雅黑" pitchFamily="34" charset="-122"/>
              <a:ea typeface="微软雅黑" pitchFamily="34" charset="-122"/>
              <a:cs typeface="+mn-cs"/>
            </a:endParaRPr>
          </a:p>
          <a:p>
            <a:endParaRPr lang="en-US" altLang="zh-CN" sz="3200" b="0" i="0" kern="1200" dirty="0" smtClean="0">
              <a:solidFill>
                <a:schemeClr val="tx1"/>
              </a:solidFill>
              <a:latin typeface="微软雅黑" pitchFamily="34" charset="-122"/>
              <a:ea typeface="微软雅黑" pitchFamily="34" charset="-122"/>
              <a:cs typeface="+mn-cs"/>
            </a:endParaRPr>
          </a:p>
          <a:p>
            <a:r>
              <a:rPr lang="en-US" sz="3200" b="0" i="0" kern="1200" dirty="0" smtClean="0">
                <a:solidFill>
                  <a:schemeClr val="tx1"/>
                </a:solidFill>
                <a:latin typeface="微软雅黑" pitchFamily="34" charset="-122"/>
                <a:ea typeface="微软雅黑" pitchFamily="34" charset="-122"/>
                <a:cs typeface="+mn-cs"/>
              </a:rPr>
              <a:t>LVS = Linux Virtual Server</a:t>
            </a:r>
            <a:r>
              <a:rPr lang="zh-CN" altLang="en-US" sz="3200" b="0" i="0" kern="1200" dirty="0" smtClean="0">
                <a:solidFill>
                  <a:schemeClr val="tx1"/>
                </a:solidFill>
                <a:latin typeface="微软雅黑" pitchFamily="34" charset="-122"/>
                <a:ea typeface="微软雅黑" pitchFamily="34" charset="-122"/>
                <a:cs typeface="+mn-cs"/>
              </a:rPr>
              <a:t>，章文嵩的博士推创开发出来的。</a:t>
            </a:r>
            <a:endParaRPr lang="en-US" altLang="zh-CN" sz="3200" b="0" i="0" kern="1200" dirty="0" smtClean="0">
              <a:solidFill>
                <a:schemeClr val="tx1"/>
              </a:solidFill>
              <a:latin typeface="微软雅黑" pitchFamily="34" charset="-122"/>
              <a:ea typeface="微软雅黑" pitchFamily="34" charset="-122"/>
              <a:cs typeface="+mn-cs"/>
            </a:endParaRPr>
          </a:p>
          <a:p>
            <a:endParaRPr lang="en-US" altLang="zh-CN" sz="3200" b="0" i="0" kern="1200" dirty="0" smtClean="0">
              <a:solidFill>
                <a:schemeClr val="tx1"/>
              </a:solidFill>
              <a:latin typeface="微软雅黑" pitchFamily="34" charset="-122"/>
              <a:ea typeface="微软雅黑" pitchFamily="34" charset="-122"/>
              <a:cs typeface="+mn-cs"/>
            </a:endParaRPr>
          </a:p>
          <a:p>
            <a:r>
              <a:rPr lang="en-US" altLang="zh-CN" sz="1200" b="0" i="0" kern="1200" dirty="0" smtClean="0">
                <a:solidFill>
                  <a:schemeClr val="tx1"/>
                </a:solidFill>
                <a:latin typeface="+mn-lt"/>
                <a:ea typeface="+mn-ea"/>
                <a:cs typeface="+mn-cs"/>
              </a:rPr>
              <a:t>A10 Networks</a:t>
            </a:r>
            <a:r>
              <a:rPr lang="zh-CN" altLang="en-US" sz="1200" b="0" i="0" kern="1200" dirty="0" smtClean="0">
                <a:solidFill>
                  <a:schemeClr val="tx1"/>
                </a:solidFill>
                <a:latin typeface="+mn-lt"/>
                <a:ea typeface="+mn-ea"/>
                <a:cs typeface="+mn-cs"/>
              </a:rPr>
              <a:t>进行了针对性的部署：在数据中心，</a:t>
            </a:r>
            <a:r>
              <a:rPr lang="en-US" altLang="zh-CN" sz="1200" b="0" i="0" kern="1200" dirty="0" smtClean="0">
                <a:solidFill>
                  <a:schemeClr val="tx1"/>
                </a:solidFill>
                <a:latin typeface="+mn-lt"/>
                <a:ea typeface="+mn-ea"/>
                <a:cs typeface="+mn-cs"/>
              </a:rPr>
              <a:t>AX</a:t>
            </a:r>
            <a:r>
              <a:rPr lang="zh-CN" altLang="en-US" sz="1200" b="0" i="0" kern="1200" dirty="0" smtClean="0">
                <a:solidFill>
                  <a:schemeClr val="tx1"/>
                </a:solidFill>
                <a:latin typeface="+mn-lt"/>
                <a:ea typeface="+mn-ea"/>
                <a:cs typeface="+mn-cs"/>
              </a:rPr>
              <a:t>系列产品通过</a:t>
            </a:r>
            <a:r>
              <a:rPr lang="en-US" altLang="zh-CN" sz="1200" b="0" i="0" kern="1200" dirty="0" smtClean="0">
                <a:solidFill>
                  <a:schemeClr val="tx1"/>
                </a:solidFill>
                <a:latin typeface="+mn-lt"/>
                <a:ea typeface="+mn-ea"/>
                <a:cs typeface="+mn-cs"/>
              </a:rPr>
              <a:t>DDoS</a:t>
            </a:r>
            <a:r>
              <a:rPr lang="zh-CN" altLang="en-US" sz="1200" b="0" i="0" kern="1200" dirty="0" smtClean="0">
                <a:solidFill>
                  <a:schemeClr val="tx1"/>
                </a:solidFill>
                <a:latin typeface="+mn-lt"/>
                <a:ea typeface="+mn-ea"/>
                <a:cs typeface="+mn-cs"/>
              </a:rPr>
              <a:t>防护、</a:t>
            </a:r>
            <a:r>
              <a:rPr lang="en-US" altLang="zh-CN" sz="1200" b="0" i="0" kern="1200" dirty="0" smtClean="0">
                <a:solidFill>
                  <a:schemeClr val="tx1"/>
                </a:solidFill>
                <a:latin typeface="+mn-lt"/>
                <a:ea typeface="+mn-ea"/>
                <a:cs typeface="+mn-cs"/>
              </a:rPr>
              <a:t>HA</a:t>
            </a:r>
            <a:r>
              <a:rPr lang="zh-CN" altLang="en-US" sz="1200" b="0" i="0" kern="1200" dirty="0" smtClean="0">
                <a:solidFill>
                  <a:schemeClr val="tx1"/>
                </a:solidFill>
                <a:latin typeface="+mn-lt"/>
                <a:ea typeface="+mn-ea"/>
                <a:cs typeface="+mn-cs"/>
              </a:rPr>
              <a:t>高可用性和会话同步等</a:t>
            </a:r>
            <a:r>
              <a:rPr lang="en-US" altLang="zh-CN" sz="1200" b="0" i="0" kern="1200" dirty="0" smtClean="0">
                <a:solidFill>
                  <a:schemeClr val="tx1"/>
                </a:solidFill>
                <a:latin typeface="+mn-lt"/>
                <a:ea typeface="+mn-ea"/>
                <a:cs typeface="+mn-cs"/>
              </a:rPr>
              <a:t>4</a:t>
            </a:r>
            <a:r>
              <a:rPr lang="zh-CN" altLang="en-US" sz="1200" b="0" i="0" kern="1200" dirty="0" smtClean="0">
                <a:solidFill>
                  <a:schemeClr val="tx1"/>
                </a:solidFill>
                <a:latin typeface="+mn-lt"/>
                <a:ea typeface="+mn-ea"/>
                <a:cs typeface="+mn-cs"/>
              </a:rPr>
              <a:t>层功能保证淘宝网核心应用的可靠性</a:t>
            </a:r>
            <a:r>
              <a:rPr lang="en-US" altLang="zh-CN" sz="1200" b="0" i="0" kern="1200" dirty="0" smtClean="0">
                <a:solidFill>
                  <a:schemeClr val="tx1"/>
                </a:solidFill>
                <a:latin typeface="+mn-lt"/>
                <a:ea typeface="+mn-ea"/>
                <a:cs typeface="+mn-cs"/>
              </a:rPr>
              <a:t>;</a:t>
            </a:r>
            <a:r>
              <a:rPr lang="zh-CN" altLang="en-US" sz="1200" b="0" i="0" kern="1200" dirty="0" smtClean="0">
                <a:solidFill>
                  <a:schemeClr val="tx1"/>
                </a:solidFill>
                <a:latin typeface="+mn-lt"/>
                <a:ea typeface="+mn-ea"/>
                <a:cs typeface="+mn-cs"/>
              </a:rPr>
              <a:t>在</a:t>
            </a:r>
            <a:r>
              <a:rPr lang="en-US" altLang="zh-CN" sz="1200" b="0" i="0" kern="1200" dirty="0" smtClean="0">
                <a:solidFill>
                  <a:schemeClr val="tx1"/>
                </a:solidFill>
                <a:latin typeface="+mn-lt"/>
                <a:ea typeface="+mn-ea"/>
                <a:cs typeface="+mn-cs"/>
              </a:rPr>
              <a:t>CDN</a:t>
            </a:r>
            <a:r>
              <a:rPr lang="zh-CN" altLang="en-US" sz="1200" b="0" i="0" kern="1200" dirty="0" smtClean="0">
                <a:solidFill>
                  <a:schemeClr val="tx1"/>
                </a:solidFill>
                <a:latin typeface="+mn-lt"/>
                <a:ea typeface="+mn-ea"/>
                <a:cs typeface="+mn-cs"/>
              </a:rPr>
              <a:t>节点，</a:t>
            </a:r>
            <a:r>
              <a:rPr lang="en-US" altLang="zh-CN" sz="1200" b="0" i="0" kern="1200" dirty="0" smtClean="0">
                <a:solidFill>
                  <a:schemeClr val="tx1"/>
                </a:solidFill>
                <a:latin typeface="+mn-lt"/>
                <a:ea typeface="+mn-ea"/>
                <a:cs typeface="+mn-cs"/>
              </a:rPr>
              <a:t>AX</a:t>
            </a:r>
            <a:r>
              <a:rPr lang="zh-CN" altLang="en-US" sz="1200" b="0" i="0" kern="1200" dirty="0" smtClean="0">
                <a:solidFill>
                  <a:schemeClr val="tx1"/>
                </a:solidFill>
                <a:latin typeface="+mn-lt"/>
                <a:ea typeface="+mn-ea"/>
                <a:cs typeface="+mn-cs"/>
              </a:rPr>
              <a:t>通过连接复用、</a:t>
            </a:r>
            <a:r>
              <a:rPr lang="en-US" altLang="zh-CN" sz="1200" b="0" i="0" kern="1200" dirty="0" smtClean="0">
                <a:solidFill>
                  <a:schemeClr val="tx1"/>
                </a:solidFill>
                <a:latin typeface="+mn-lt"/>
                <a:ea typeface="+mn-ea"/>
                <a:cs typeface="+mn-cs"/>
              </a:rPr>
              <a:t>URL-Hashing</a:t>
            </a:r>
            <a:r>
              <a:rPr lang="zh-CN" altLang="en-US" sz="1200" b="0" i="0" kern="1200" dirty="0" smtClean="0">
                <a:solidFill>
                  <a:schemeClr val="tx1"/>
                </a:solidFill>
                <a:latin typeface="+mn-lt"/>
                <a:ea typeface="+mn-ea"/>
                <a:cs typeface="+mn-cs"/>
              </a:rPr>
              <a:t>等</a:t>
            </a:r>
            <a:r>
              <a:rPr lang="en-US" altLang="zh-CN" sz="1200" b="0" i="0" kern="1200" dirty="0" smtClean="0">
                <a:solidFill>
                  <a:schemeClr val="tx1"/>
                </a:solidFill>
                <a:latin typeface="+mn-lt"/>
                <a:ea typeface="+mn-ea"/>
                <a:cs typeface="+mn-cs"/>
              </a:rPr>
              <a:t>7</a:t>
            </a:r>
            <a:r>
              <a:rPr lang="zh-CN" altLang="en-US" sz="1200" b="0" i="0" kern="1200" dirty="0" smtClean="0">
                <a:solidFill>
                  <a:schemeClr val="tx1"/>
                </a:solidFill>
                <a:latin typeface="+mn-lt"/>
                <a:ea typeface="+mn-ea"/>
                <a:cs typeface="+mn-cs"/>
              </a:rPr>
              <a:t>层功能来加速和优化应用服务器，确保为用户提供最佳的访问体验。</a:t>
            </a:r>
            <a:r>
              <a:rPr lang="en-US" altLang="zh-CN" sz="1200" b="0" i="0" kern="1200" dirty="0" smtClean="0">
                <a:solidFill>
                  <a:schemeClr val="tx1"/>
                </a:solidFill>
                <a:latin typeface="+mn-lt"/>
                <a:ea typeface="+mn-ea"/>
                <a:cs typeface="+mn-cs"/>
              </a:rPr>
              <a:t>2011</a:t>
            </a:r>
            <a:r>
              <a:rPr lang="zh-CN" altLang="en-US" sz="1200" b="0" i="0" kern="1200" dirty="0" smtClean="0">
                <a:solidFill>
                  <a:schemeClr val="tx1"/>
                </a:solidFill>
                <a:latin typeface="+mn-lt"/>
                <a:ea typeface="+mn-ea"/>
                <a:cs typeface="+mn-cs"/>
              </a:rPr>
              <a:t>年的“双十一”促销中，淘宝全网流量在</a:t>
            </a:r>
            <a:r>
              <a:rPr lang="en-US" altLang="zh-CN" sz="1200" b="0" i="0" kern="1200" dirty="0" smtClean="0">
                <a:solidFill>
                  <a:schemeClr val="tx1"/>
                </a:solidFill>
                <a:latin typeface="+mn-lt"/>
                <a:ea typeface="+mn-ea"/>
                <a:cs typeface="+mn-cs"/>
              </a:rPr>
              <a:t>11</a:t>
            </a:r>
            <a:r>
              <a:rPr lang="zh-CN" altLang="en-US" sz="1200" b="0" i="0" kern="1200" dirty="0" smtClean="0">
                <a:solidFill>
                  <a:schemeClr val="tx1"/>
                </a:solidFill>
                <a:latin typeface="+mn-lt"/>
                <a:ea typeface="+mn-ea"/>
                <a:cs typeface="+mn-cs"/>
              </a:rPr>
              <a:t>月</a:t>
            </a:r>
            <a:r>
              <a:rPr lang="en-US" altLang="zh-CN" sz="1200" b="0" i="0" kern="1200" dirty="0" smtClean="0">
                <a:solidFill>
                  <a:schemeClr val="tx1"/>
                </a:solidFill>
                <a:latin typeface="+mn-lt"/>
                <a:ea typeface="+mn-ea"/>
                <a:cs typeface="+mn-cs"/>
              </a:rPr>
              <a:t>11</a:t>
            </a:r>
            <a:r>
              <a:rPr lang="zh-CN" altLang="en-US" sz="1200" b="0" i="0" kern="1200" dirty="0" smtClean="0">
                <a:solidFill>
                  <a:schemeClr val="tx1"/>
                </a:solidFill>
                <a:latin typeface="+mn-lt"/>
                <a:ea typeface="+mn-ea"/>
                <a:cs typeface="+mn-cs"/>
              </a:rPr>
              <a:t>日当天峰值约</a:t>
            </a:r>
            <a:r>
              <a:rPr lang="en-US" altLang="zh-CN" sz="1200" b="0" i="0" kern="1200" dirty="0" smtClean="0">
                <a:solidFill>
                  <a:schemeClr val="tx1"/>
                </a:solidFill>
                <a:latin typeface="+mn-lt"/>
                <a:ea typeface="+mn-ea"/>
                <a:cs typeface="+mn-cs"/>
              </a:rPr>
              <a:t>900Gbps</a:t>
            </a:r>
            <a:r>
              <a:rPr lang="zh-CN" altLang="en-US" sz="1200" b="0" i="0" kern="1200" dirty="0" smtClean="0">
                <a:solidFill>
                  <a:schemeClr val="tx1"/>
                </a:solidFill>
                <a:latin typeface="+mn-lt"/>
                <a:ea typeface="+mn-ea"/>
                <a:cs typeface="+mn-cs"/>
              </a:rPr>
              <a:t>，对此已经早有准备的淘宝网，采用了</a:t>
            </a:r>
            <a:r>
              <a:rPr lang="en-US" altLang="zh-CN" sz="1200" b="0" i="0" kern="1200" dirty="0" smtClean="0">
                <a:solidFill>
                  <a:schemeClr val="tx1"/>
                </a:solidFill>
                <a:latin typeface="+mn-lt"/>
                <a:ea typeface="+mn-ea"/>
                <a:cs typeface="+mn-cs"/>
              </a:rPr>
              <a:t>A10 Networks</a:t>
            </a:r>
            <a:r>
              <a:rPr lang="zh-CN" altLang="en-US" sz="1200" b="0" i="0" kern="1200" dirty="0" smtClean="0">
                <a:solidFill>
                  <a:schemeClr val="tx1"/>
                </a:solidFill>
                <a:latin typeface="+mn-lt"/>
                <a:ea typeface="+mn-ea"/>
                <a:cs typeface="+mn-cs"/>
              </a:rPr>
              <a:t>的负载均衡解决方案，成功保证了网络系统的稳定性、扩展性和可靠性，并最终化解了其中</a:t>
            </a:r>
            <a:r>
              <a:rPr lang="en-US" altLang="zh-CN" sz="1200" b="0" i="0" kern="1200" dirty="0" smtClean="0">
                <a:solidFill>
                  <a:schemeClr val="tx1"/>
                </a:solidFill>
                <a:latin typeface="+mn-lt"/>
                <a:ea typeface="+mn-ea"/>
                <a:cs typeface="+mn-cs"/>
              </a:rPr>
              <a:t>80%</a:t>
            </a:r>
            <a:r>
              <a:rPr lang="zh-CN" altLang="en-US" sz="1200" b="0" i="0" kern="1200" dirty="0" smtClean="0">
                <a:solidFill>
                  <a:schemeClr val="tx1"/>
                </a:solidFill>
                <a:latin typeface="+mn-lt"/>
                <a:ea typeface="+mn-ea"/>
                <a:cs typeface="+mn-cs"/>
              </a:rPr>
              <a:t>的数据中心流量压力，</a:t>
            </a:r>
            <a:r>
              <a:rPr lang="en-US" altLang="zh-CN" sz="1200" b="0" i="0" kern="1200" dirty="0" smtClean="0">
                <a:solidFill>
                  <a:schemeClr val="tx1"/>
                </a:solidFill>
                <a:latin typeface="+mn-lt"/>
                <a:ea typeface="+mn-ea"/>
                <a:cs typeface="+mn-cs"/>
              </a:rPr>
              <a:t>A10 Networks</a:t>
            </a:r>
            <a:r>
              <a:rPr lang="zh-CN" altLang="en-US" sz="1200" b="0" i="0" kern="1200" dirty="0" smtClean="0">
                <a:solidFill>
                  <a:schemeClr val="tx1"/>
                </a:solidFill>
                <a:latin typeface="+mn-lt"/>
                <a:ea typeface="+mn-ea"/>
                <a:cs typeface="+mn-cs"/>
              </a:rPr>
              <a:t>负载均衡解决方案将这些巨额流量对于淘宝网的网络系统压力降到了最低。</a:t>
            </a:r>
            <a:endParaRPr lang="zh-CN" altLang="en-US" dirty="0"/>
          </a:p>
        </p:txBody>
      </p:sp>
      <p:sp>
        <p:nvSpPr>
          <p:cNvPr id="4" name="灯片编号占位符 3"/>
          <p:cNvSpPr>
            <a:spLocks noGrp="1"/>
          </p:cNvSpPr>
          <p:nvPr>
            <p:ph type="sldNum" sz="quarter" idx="10"/>
          </p:nvPr>
        </p:nvSpPr>
        <p:spPr/>
        <p:txBody>
          <a:bodyPr/>
          <a:lstStyle/>
          <a:p>
            <a:fld id="{3F1AF8AB-89E0-4829-B76A-E1ED90B97D89}" type="slidenum">
              <a:rPr lang="zh-CN" altLang="en-US" smtClean="0"/>
              <a:pPr/>
              <a:t>5</a:t>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F1AF8AB-89E0-4829-B76A-E1ED90B97D89}" type="slidenum">
              <a:rPr lang="zh-CN" altLang="en-US" smtClean="0"/>
              <a:pPr/>
              <a:t>41</a:t>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F1AF8AB-89E0-4829-B76A-E1ED90B97D89}" type="slidenum">
              <a:rPr lang="zh-CN" altLang="en-US" smtClean="0"/>
              <a:pPr/>
              <a:t>42</a:t>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F1AF8AB-89E0-4829-B76A-E1ED90B97D89}" type="slidenum">
              <a:rPr lang="zh-CN" altLang="en-US" smtClean="0"/>
              <a:pPr/>
              <a:t>43</a:t>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F1AF8AB-89E0-4829-B76A-E1ED90B97D89}" type="slidenum">
              <a:rPr lang="zh-CN" altLang="en-US" smtClean="0"/>
              <a:pPr/>
              <a:t>44</a:t>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F1AF8AB-89E0-4829-B76A-E1ED90B97D89}" type="slidenum">
              <a:rPr lang="zh-CN" altLang="en-US" smtClean="0"/>
              <a:pPr/>
              <a:t>45</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F1AF8AB-89E0-4829-B76A-E1ED90B97D89}" type="slidenum">
              <a:rPr lang="zh-CN" altLang="en-US" smtClean="0"/>
              <a:pPr/>
              <a:t>6</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F1AF8AB-89E0-4829-B76A-E1ED90B97D89}" type="slidenum">
              <a:rPr lang="zh-CN" altLang="en-US" smtClean="0"/>
              <a:pPr/>
              <a:t>7</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F1AF8AB-89E0-4829-B76A-E1ED90B97D89}" type="slidenum">
              <a:rPr lang="zh-CN" altLang="en-US" smtClean="0"/>
              <a:pPr/>
              <a:t>8</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F1AF8AB-89E0-4829-B76A-E1ED90B97D89}" type="slidenum">
              <a:rPr lang="zh-CN" altLang="en-US" smtClean="0"/>
              <a:pPr/>
              <a:t>9</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F1AF8AB-89E0-4829-B76A-E1ED90B97D89}" type="slidenum">
              <a:rPr lang="zh-CN" altLang="en-US" smtClean="0"/>
              <a:pPr/>
              <a:t>10</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kumimoji="1" lang="zh-CN" altLang="en-US" smtClean="0"/>
              <a:t>单击此处编辑母版标题样式</a:t>
            </a:r>
            <a:endParaRPr kumimoji="1"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zh-CN" altLang="en-US" smtClean="0"/>
              <a:t>单击此处编辑母版副标题样式</a:t>
            </a:r>
            <a:endParaRPr kumimoji="1" lang="zh-CN" altLang="en-US"/>
          </a:p>
        </p:txBody>
      </p:sp>
      <p:sp>
        <p:nvSpPr>
          <p:cNvPr id="4" name="日期占位符 3"/>
          <p:cNvSpPr>
            <a:spLocks noGrp="1"/>
          </p:cNvSpPr>
          <p:nvPr>
            <p:ph type="dt" sz="half" idx="10"/>
          </p:nvPr>
        </p:nvSpPr>
        <p:spPr/>
        <p:txBody>
          <a:bodyPr/>
          <a:lstStyle/>
          <a:p>
            <a:fld id="{DE586337-390F-2149-906C-C18E33E15304}" type="datetimeFigureOut">
              <a:rPr kumimoji="1" lang="zh-CN" altLang="en-US" smtClean="0"/>
              <a:pPr/>
              <a:t>2016-03-03</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5C5CFFEE-C29A-324A-8902-5406B4948086}" type="slidenum">
              <a:rPr kumimoji="1" lang="zh-CN" altLang="en-US" smtClean="0"/>
              <a:pPr/>
              <a:t>‹#›</a:t>
            </a:fld>
            <a:endParaRPr kumimoji="1" lang="zh-CN" altLang="en-US"/>
          </a:p>
        </p:txBody>
      </p:sp>
    </p:spTree>
    <p:extLst>
      <p:ext uri="{BB962C8B-B14F-4D97-AF65-F5344CB8AC3E}">
        <p14:creationId xmlns="" xmlns:p14="http://schemas.microsoft.com/office/powerpoint/2010/main" val="1265622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DE586337-390F-2149-906C-C18E33E15304}" type="datetimeFigureOut">
              <a:rPr kumimoji="1" lang="zh-CN" altLang="en-US" smtClean="0"/>
              <a:pPr/>
              <a:t>2016-03-03</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5C5CFFEE-C29A-324A-8902-5406B4948086}" type="slidenum">
              <a:rPr kumimoji="1" lang="zh-CN" altLang="en-US" smtClean="0"/>
              <a:pPr/>
              <a:t>‹#›</a:t>
            </a:fld>
            <a:endParaRPr kumimoji="1" lang="zh-CN" altLang="en-US"/>
          </a:p>
        </p:txBody>
      </p:sp>
    </p:spTree>
    <p:extLst>
      <p:ext uri="{BB962C8B-B14F-4D97-AF65-F5344CB8AC3E}">
        <p14:creationId xmlns="" xmlns:p14="http://schemas.microsoft.com/office/powerpoint/2010/main" val="13592005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a:xfrm>
            <a:off x="457200" y="205979"/>
            <a:ext cx="6019800" cy="4388644"/>
          </a:xfrm>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DE586337-390F-2149-906C-C18E33E15304}" type="datetimeFigureOut">
              <a:rPr kumimoji="1" lang="zh-CN" altLang="en-US" smtClean="0"/>
              <a:pPr/>
              <a:t>2016-03-03</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5C5CFFEE-C29A-324A-8902-5406B4948086}" type="slidenum">
              <a:rPr kumimoji="1" lang="zh-CN" altLang="en-US" smtClean="0"/>
              <a:pPr/>
              <a:t>‹#›</a:t>
            </a:fld>
            <a:endParaRPr kumimoji="1" lang="zh-CN" altLang="en-US"/>
          </a:p>
        </p:txBody>
      </p:sp>
    </p:spTree>
    <p:extLst>
      <p:ext uri="{BB962C8B-B14F-4D97-AF65-F5344CB8AC3E}">
        <p14:creationId xmlns="" xmlns:p14="http://schemas.microsoft.com/office/powerpoint/2010/main" val="40760720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DE586337-390F-2149-906C-C18E33E15304}" type="datetimeFigureOut">
              <a:rPr kumimoji="1" lang="zh-CN" altLang="en-US" smtClean="0"/>
              <a:pPr/>
              <a:t>2016-03-03</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5C5CFFEE-C29A-324A-8902-5406B4948086}" type="slidenum">
              <a:rPr kumimoji="1" lang="zh-CN" altLang="en-US" smtClean="0"/>
              <a:pPr/>
              <a:t>‹#›</a:t>
            </a:fld>
            <a:endParaRPr kumimoji="1" lang="zh-CN" altLang="en-US"/>
          </a:p>
        </p:txBody>
      </p:sp>
    </p:spTree>
    <p:extLst>
      <p:ext uri="{BB962C8B-B14F-4D97-AF65-F5344CB8AC3E}">
        <p14:creationId xmlns="" xmlns:p14="http://schemas.microsoft.com/office/powerpoint/2010/main" val="24403862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zh-CN" altLang="en-US" smtClean="0"/>
              <a:t>单击此处编辑母版文本样式</a:t>
            </a:r>
          </a:p>
        </p:txBody>
      </p:sp>
      <p:sp>
        <p:nvSpPr>
          <p:cNvPr id="4" name="日期占位符 3"/>
          <p:cNvSpPr>
            <a:spLocks noGrp="1"/>
          </p:cNvSpPr>
          <p:nvPr>
            <p:ph type="dt" sz="half" idx="10"/>
          </p:nvPr>
        </p:nvSpPr>
        <p:spPr/>
        <p:txBody>
          <a:bodyPr/>
          <a:lstStyle/>
          <a:p>
            <a:fld id="{DE586337-390F-2149-906C-C18E33E15304}" type="datetimeFigureOut">
              <a:rPr kumimoji="1" lang="zh-CN" altLang="en-US" smtClean="0"/>
              <a:pPr/>
              <a:t>2016-03-03</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5C5CFFEE-C29A-324A-8902-5406B4948086}" type="slidenum">
              <a:rPr kumimoji="1" lang="zh-CN" altLang="en-US" smtClean="0"/>
              <a:pPr/>
              <a:t>‹#›</a:t>
            </a:fld>
            <a:endParaRPr kumimoji="1" lang="zh-CN" altLang="en-US"/>
          </a:p>
        </p:txBody>
      </p:sp>
    </p:spTree>
    <p:extLst>
      <p:ext uri="{BB962C8B-B14F-4D97-AF65-F5344CB8AC3E}">
        <p14:creationId xmlns="" xmlns:p14="http://schemas.microsoft.com/office/powerpoint/2010/main" val="2548991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日期占位符 4"/>
          <p:cNvSpPr>
            <a:spLocks noGrp="1"/>
          </p:cNvSpPr>
          <p:nvPr>
            <p:ph type="dt" sz="half" idx="10"/>
          </p:nvPr>
        </p:nvSpPr>
        <p:spPr/>
        <p:txBody>
          <a:bodyPr/>
          <a:lstStyle/>
          <a:p>
            <a:fld id="{DE586337-390F-2149-906C-C18E33E15304}" type="datetimeFigureOut">
              <a:rPr kumimoji="1" lang="zh-CN" altLang="en-US" smtClean="0"/>
              <a:pPr/>
              <a:t>2016-03-03</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5C5CFFEE-C29A-324A-8902-5406B4948086}" type="slidenum">
              <a:rPr kumimoji="1" lang="zh-CN" altLang="en-US" smtClean="0"/>
              <a:pPr/>
              <a:t>‹#›</a:t>
            </a:fld>
            <a:endParaRPr kumimoji="1" lang="zh-CN" altLang="en-US"/>
          </a:p>
        </p:txBody>
      </p:sp>
    </p:spTree>
    <p:extLst>
      <p:ext uri="{BB962C8B-B14F-4D97-AF65-F5344CB8AC3E}">
        <p14:creationId xmlns="" xmlns:p14="http://schemas.microsoft.com/office/powerpoint/2010/main" val="9216034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7" name="日期占位符 6"/>
          <p:cNvSpPr>
            <a:spLocks noGrp="1"/>
          </p:cNvSpPr>
          <p:nvPr>
            <p:ph type="dt" sz="half" idx="10"/>
          </p:nvPr>
        </p:nvSpPr>
        <p:spPr/>
        <p:txBody>
          <a:bodyPr/>
          <a:lstStyle/>
          <a:p>
            <a:fld id="{DE586337-390F-2149-906C-C18E33E15304}" type="datetimeFigureOut">
              <a:rPr kumimoji="1" lang="zh-CN" altLang="en-US" smtClean="0"/>
              <a:pPr/>
              <a:t>2016-03-03</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幻灯片编号占位符 8"/>
          <p:cNvSpPr>
            <a:spLocks noGrp="1"/>
          </p:cNvSpPr>
          <p:nvPr>
            <p:ph type="sldNum" sz="quarter" idx="12"/>
          </p:nvPr>
        </p:nvSpPr>
        <p:spPr/>
        <p:txBody>
          <a:bodyPr/>
          <a:lstStyle/>
          <a:p>
            <a:fld id="{5C5CFFEE-C29A-324A-8902-5406B4948086}" type="slidenum">
              <a:rPr kumimoji="1" lang="zh-CN" altLang="en-US" smtClean="0"/>
              <a:pPr/>
              <a:t>‹#›</a:t>
            </a:fld>
            <a:endParaRPr kumimoji="1" lang="zh-CN" altLang="en-US"/>
          </a:p>
        </p:txBody>
      </p:sp>
    </p:spTree>
    <p:extLst>
      <p:ext uri="{BB962C8B-B14F-4D97-AF65-F5344CB8AC3E}">
        <p14:creationId xmlns="" xmlns:p14="http://schemas.microsoft.com/office/powerpoint/2010/main" val="15301676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日期占位符 2"/>
          <p:cNvSpPr>
            <a:spLocks noGrp="1"/>
          </p:cNvSpPr>
          <p:nvPr>
            <p:ph type="dt" sz="half" idx="10"/>
          </p:nvPr>
        </p:nvSpPr>
        <p:spPr/>
        <p:txBody>
          <a:bodyPr/>
          <a:lstStyle/>
          <a:p>
            <a:fld id="{DE586337-390F-2149-906C-C18E33E15304}" type="datetimeFigureOut">
              <a:rPr kumimoji="1" lang="zh-CN" altLang="en-US" smtClean="0"/>
              <a:pPr/>
              <a:t>2016-03-03</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p:txBody>
          <a:bodyPr/>
          <a:lstStyle/>
          <a:p>
            <a:fld id="{5C5CFFEE-C29A-324A-8902-5406B4948086}" type="slidenum">
              <a:rPr kumimoji="1" lang="zh-CN" altLang="en-US" smtClean="0"/>
              <a:pPr/>
              <a:t>‹#›</a:t>
            </a:fld>
            <a:endParaRPr kumimoji="1" lang="zh-CN" altLang="en-US"/>
          </a:p>
        </p:txBody>
      </p:sp>
    </p:spTree>
    <p:extLst>
      <p:ext uri="{BB962C8B-B14F-4D97-AF65-F5344CB8AC3E}">
        <p14:creationId xmlns="" xmlns:p14="http://schemas.microsoft.com/office/powerpoint/2010/main" val="40130191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E586337-390F-2149-906C-C18E33E15304}" type="datetimeFigureOut">
              <a:rPr kumimoji="1" lang="zh-CN" altLang="en-US" smtClean="0"/>
              <a:pPr/>
              <a:t>2016-03-03</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5C5CFFEE-C29A-324A-8902-5406B4948086}" type="slidenum">
              <a:rPr kumimoji="1" lang="zh-CN" altLang="en-US" smtClean="0"/>
              <a:pPr/>
              <a:t>‹#›</a:t>
            </a:fld>
            <a:endParaRPr kumimoji="1" lang="zh-CN" altLang="en-US"/>
          </a:p>
        </p:txBody>
      </p:sp>
    </p:spTree>
    <p:extLst>
      <p:ext uri="{BB962C8B-B14F-4D97-AF65-F5344CB8AC3E}">
        <p14:creationId xmlns="" xmlns:p14="http://schemas.microsoft.com/office/powerpoint/2010/main" val="36123649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DE586337-390F-2149-906C-C18E33E15304}" type="datetimeFigureOut">
              <a:rPr kumimoji="1" lang="zh-CN" altLang="en-US" smtClean="0"/>
              <a:pPr/>
              <a:t>2016-03-03</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5C5CFFEE-C29A-324A-8902-5406B4948086}" type="slidenum">
              <a:rPr kumimoji="1" lang="zh-CN" altLang="en-US" smtClean="0"/>
              <a:pPr/>
              <a:t>‹#›</a:t>
            </a:fld>
            <a:endParaRPr kumimoji="1" lang="zh-CN" altLang="en-US"/>
          </a:p>
        </p:txBody>
      </p:sp>
    </p:spTree>
    <p:extLst>
      <p:ext uri="{BB962C8B-B14F-4D97-AF65-F5344CB8AC3E}">
        <p14:creationId xmlns="" xmlns:p14="http://schemas.microsoft.com/office/powerpoint/2010/main" val="41358116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kumimoji="1" lang="zh-CN" altLang="en-US" smtClean="0"/>
              <a:t>单击此处编辑母版标题样式</a:t>
            </a:r>
            <a:endParaRPr kumimoji="1"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DE586337-390F-2149-906C-C18E33E15304}" type="datetimeFigureOut">
              <a:rPr kumimoji="1" lang="zh-CN" altLang="en-US" smtClean="0"/>
              <a:pPr/>
              <a:t>2016-03-03</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5C5CFFEE-C29A-324A-8902-5406B4948086}" type="slidenum">
              <a:rPr kumimoji="1" lang="zh-CN" altLang="en-US" smtClean="0"/>
              <a:pPr/>
              <a:t>‹#›</a:t>
            </a:fld>
            <a:endParaRPr kumimoji="1" lang="zh-CN" altLang="en-US"/>
          </a:p>
        </p:txBody>
      </p:sp>
    </p:spTree>
    <p:extLst>
      <p:ext uri="{BB962C8B-B14F-4D97-AF65-F5344CB8AC3E}">
        <p14:creationId xmlns="" xmlns:p14="http://schemas.microsoft.com/office/powerpoint/2010/main" val="34447783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DE586337-390F-2149-906C-C18E33E15304}" type="datetimeFigureOut">
              <a:rPr kumimoji="1" lang="zh-CN" altLang="en-US" smtClean="0"/>
              <a:pPr/>
              <a:t>2016-03-03</a:t>
            </a:fld>
            <a:endParaRPr kumimoji="1"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幻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5C5CFFEE-C29A-324A-8902-5406B4948086}" type="slidenum">
              <a:rPr kumimoji="1" lang="zh-CN" altLang="en-US" smtClean="0"/>
              <a:pPr/>
              <a:t>‹#›</a:t>
            </a:fld>
            <a:endParaRPr kumimoji="1" lang="zh-CN" altLang="en-US"/>
          </a:p>
        </p:txBody>
      </p:sp>
    </p:spTree>
    <p:extLst>
      <p:ext uri="{BB962C8B-B14F-4D97-AF65-F5344CB8AC3E}">
        <p14:creationId xmlns="" xmlns:p14="http://schemas.microsoft.com/office/powerpoint/2010/main" val="29675201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13.jpeg"/><Relationship Id="rId5" Type="http://schemas.openxmlformats.org/officeDocument/2006/relationships/image" Target="../media/image12.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14.gif"/><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21.png"/><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1.xml"/><Relationship Id="rId5" Type="http://schemas.openxmlformats.org/officeDocument/2006/relationships/image" Target="../media/image22.png"/><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1.xml"/><Relationship Id="rId5" Type="http://schemas.openxmlformats.org/officeDocument/2006/relationships/image" Target="../media/image23.png"/><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1.xml"/><Relationship Id="rId5" Type="http://schemas.openxmlformats.org/officeDocument/2006/relationships/image" Target="../media/image24.png"/><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1.xml"/><Relationship Id="rId5" Type="http://schemas.openxmlformats.org/officeDocument/2006/relationships/image" Target="../media/image25.png"/><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image" Target="../media/image20.png"/><Relationship Id="rId4" Type="http://schemas.openxmlformats.org/officeDocument/2006/relationships/image" Target="../media/image3.pn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1.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3.pn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1.xml"/><Relationship Id="rId5" Type="http://schemas.openxmlformats.org/officeDocument/2006/relationships/image" Target="../media/image28.png"/><Relationship Id="rId4" Type="http://schemas.openxmlformats.org/officeDocument/2006/relationships/image" Target="../media/image3.pn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1.xml"/><Relationship Id="rId5" Type="http://schemas.openxmlformats.org/officeDocument/2006/relationships/image" Target="../media/image29.jpeg"/><Relationship Id="rId4" Type="http://schemas.openxmlformats.org/officeDocument/2006/relationships/image" Target="../media/image3.png"/></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1.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3.png"/></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1.xml"/><Relationship Id="rId6" Type="http://schemas.openxmlformats.org/officeDocument/2006/relationships/image" Target="../media/image32.png"/><Relationship Id="rId5" Type="http://schemas.openxmlformats.org/officeDocument/2006/relationships/hyperlink" Target="PB&#21333;&#20301;.ppt" TargetMode="External"/><Relationship Id="rId4" Type="http://schemas.openxmlformats.org/officeDocument/2006/relationships/image" Target="../media/image3.png"/></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3.xml"/><Relationship Id="rId1" Type="http://schemas.openxmlformats.org/officeDocument/2006/relationships/slideLayout" Target="../slideLayouts/slideLayout1.xml"/><Relationship Id="rId5" Type="http://schemas.openxmlformats.org/officeDocument/2006/relationships/image" Target="../media/image33.jpeg"/><Relationship Id="rId4" Type="http://schemas.openxmlformats.org/officeDocument/2006/relationships/image" Target="../media/image3.png"/></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4.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5.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6.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7.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8.xml"/><Relationship Id="rId1" Type="http://schemas.openxmlformats.org/officeDocument/2006/relationships/slideLayout" Target="../slideLayouts/slideLayout1.xml"/><Relationship Id="rId5" Type="http://schemas.openxmlformats.org/officeDocument/2006/relationships/image" Target="../media/image34.jpe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9.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0.xml"/><Relationship Id="rId1" Type="http://schemas.openxmlformats.org/officeDocument/2006/relationships/slideLayout" Target="../slideLayouts/slideLayout1.xml"/><Relationship Id="rId5" Type="http://schemas.openxmlformats.org/officeDocument/2006/relationships/image" Target="../media/image35.png"/><Relationship Id="rId4" Type="http://schemas.openxmlformats.org/officeDocument/2006/relationships/image" Target="../media/image3.png"/></Relationships>
</file>

<file path=ppt/slides/_rels/slide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2.xml"/><Relationship Id="rId1" Type="http://schemas.openxmlformats.org/officeDocument/2006/relationships/slideLayout" Target="../slideLayouts/slideLayout1.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png"/></Relationships>
</file>

<file path=ppt/slides/_rels/slide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3.xml"/><Relationship Id="rId1" Type="http://schemas.openxmlformats.org/officeDocument/2006/relationships/slideLayout" Target="../slideLayouts/slideLayout1.xml"/><Relationship Id="rId5" Type="http://schemas.openxmlformats.org/officeDocument/2006/relationships/image" Target="../media/image38.png"/><Relationship Id="rId4" Type="http://schemas.openxmlformats.org/officeDocument/2006/relationships/image" Target="../media/image3.png"/></Relationships>
</file>

<file path=ppt/slides/_rels/slide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4.xml"/><Relationship Id="rId1" Type="http://schemas.openxmlformats.org/officeDocument/2006/relationships/slideLayout" Target="../slideLayouts/slideLayout1.xml"/><Relationship Id="rId5" Type="http://schemas.openxmlformats.org/officeDocument/2006/relationships/image" Target="../media/image39.png"/><Relationship Id="rId4" Type="http://schemas.openxmlformats.org/officeDocument/2006/relationships/image" Target="../media/image3.png"/></Relationships>
</file>

<file path=ppt/slides/_rels/slide4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nubia 品牌PPT模版20130228-02.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708" y="0"/>
            <a:ext cx="9141292" cy="5143500"/>
          </a:xfrm>
          <a:prstGeom prst="rect">
            <a:avLst/>
          </a:prstGeom>
        </p:spPr>
      </p:pic>
      <p:sp>
        <p:nvSpPr>
          <p:cNvPr id="5" name="标题 1"/>
          <p:cNvSpPr>
            <a:spLocks noGrp="1"/>
          </p:cNvSpPr>
          <p:nvPr>
            <p:ph type="ctrTitle"/>
          </p:nvPr>
        </p:nvSpPr>
        <p:spPr>
          <a:xfrm>
            <a:off x="1356707" y="1379285"/>
            <a:ext cx="6317535" cy="344704"/>
          </a:xfrm>
        </p:spPr>
        <p:txBody>
          <a:bodyPr>
            <a:noAutofit/>
          </a:bodyPr>
          <a:lstStyle/>
          <a:p>
            <a:pPr>
              <a:lnSpc>
                <a:spcPct val="200000"/>
              </a:lnSpc>
            </a:pPr>
            <a:r>
              <a:rPr kumimoji="1" lang="zh-CN" altLang="en-US" sz="2400" b="1" dirty="0" smtClean="0">
                <a:solidFill>
                  <a:schemeClr val="bg1">
                    <a:lumMod val="50000"/>
                  </a:schemeClr>
                </a:solidFill>
                <a:latin typeface="微软雅黑" pitchFamily="34" charset="-122"/>
                <a:ea typeface="微软雅黑" pitchFamily="34" charset="-122"/>
                <a:cs typeface="Microsoft YaHei"/>
              </a:rPr>
              <a:t>大数据生态圈</a:t>
            </a:r>
            <a:r>
              <a:rPr kumimoji="1" lang="en-US" altLang="zh-CN" sz="2400" dirty="0" smtClean="0">
                <a:solidFill>
                  <a:schemeClr val="bg1">
                    <a:lumMod val="50000"/>
                  </a:schemeClr>
                </a:solidFill>
                <a:latin typeface="微软雅黑" pitchFamily="34" charset="-122"/>
                <a:ea typeface="微软雅黑" pitchFamily="34" charset="-122"/>
                <a:cs typeface="Microsoft YaHei"/>
              </a:rPr>
              <a:t/>
            </a:r>
            <a:br>
              <a:rPr kumimoji="1" lang="en-US" altLang="zh-CN" sz="2400" dirty="0" smtClean="0">
                <a:solidFill>
                  <a:schemeClr val="bg1">
                    <a:lumMod val="50000"/>
                  </a:schemeClr>
                </a:solidFill>
                <a:latin typeface="微软雅黑" pitchFamily="34" charset="-122"/>
                <a:ea typeface="微软雅黑" pitchFamily="34" charset="-122"/>
                <a:cs typeface="Microsoft YaHei"/>
              </a:rPr>
            </a:br>
            <a:r>
              <a:rPr kumimoji="1" lang="en-US" altLang="zh-CN" sz="1600" dirty="0" smtClean="0">
                <a:solidFill>
                  <a:schemeClr val="bg1">
                    <a:lumMod val="50000"/>
                  </a:schemeClr>
                </a:solidFill>
                <a:latin typeface="微软雅黑" pitchFamily="34" charset="-122"/>
                <a:ea typeface="微软雅黑" pitchFamily="34" charset="-122"/>
                <a:cs typeface="Microsoft YaHei"/>
              </a:rPr>
              <a:t>--</a:t>
            </a:r>
            <a:r>
              <a:rPr kumimoji="1" lang="zh-CN" altLang="en-US" sz="1600" dirty="0" smtClean="0">
                <a:solidFill>
                  <a:schemeClr val="bg1">
                    <a:lumMod val="50000"/>
                  </a:schemeClr>
                </a:solidFill>
                <a:latin typeface="微软雅黑" pitchFamily="34" charset="-122"/>
                <a:ea typeface="微软雅黑" pitchFamily="34" charset="-122"/>
                <a:cs typeface="Microsoft YaHei"/>
              </a:rPr>
              <a:t>大并发、大存储、大数据</a:t>
            </a:r>
            <a:endParaRPr kumimoji="1" lang="zh-CN" altLang="en-US" sz="1600" dirty="0">
              <a:solidFill>
                <a:schemeClr val="bg1">
                  <a:lumMod val="50000"/>
                </a:schemeClr>
              </a:solidFill>
              <a:latin typeface="微软雅黑" pitchFamily="34" charset="-122"/>
              <a:ea typeface="微软雅黑" pitchFamily="34" charset="-122"/>
              <a:cs typeface="Microsoft YaHei"/>
            </a:endParaRPr>
          </a:p>
        </p:txBody>
      </p:sp>
      <p:sp>
        <p:nvSpPr>
          <p:cNvPr id="6" name="副标题 2"/>
          <p:cNvSpPr>
            <a:spLocks noGrp="1"/>
          </p:cNvSpPr>
          <p:nvPr>
            <p:ph type="subTitle" idx="1"/>
          </p:nvPr>
        </p:nvSpPr>
        <p:spPr>
          <a:xfrm>
            <a:off x="1632932" y="2331395"/>
            <a:ext cx="5682269" cy="291903"/>
          </a:xfrm>
        </p:spPr>
        <p:txBody>
          <a:bodyPr>
            <a:normAutofit fontScale="92500" lnSpcReduction="20000"/>
          </a:bodyPr>
          <a:lstStyle/>
          <a:p>
            <a:r>
              <a:rPr kumimoji="1" lang="zh-CN" altLang="en-US" sz="1600" dirty="0" smtClean="0">
                <a:solidFill>
                  <a:schemeClr val="bg1">
                    <a:lumMod val="50000"/>
                  </a:schemeClr>
                </a:solidFill>
                <a:latin typeface="Microsoft YaHei"/>
                <a:ea typeface="微软雅黑"/>
                <a:cs typeface="Microsoft YaHei"/>
              </a:rPr>
              <a:t>（</a:t>
            </a:r>
            <a:r>
              <a:rPr kumimoji="1" lang="en-US" altLang="zh-CN" sz="1600" dirty="0" smtClean="0">
                <a:solidFill>
                  <a:schemeClr val="bg1">
                    <a:lumMod val="50000"/>
                  </a:schemeClr>
                </a:solidFill>
                <a:latin typeface="Microsoft YaHei"/>
                <a:ea typeface="微软雅黑"/>
                <a:cs typeface="Microsoft YaHei"/>
              </a:rPr>
              <a:t>2015-12</a:t>
            </a:r>
            <a:r>
              <a:rPr kumimoji="1" lang="zh-CN" altLang="en-US" sz="1600" dirty="0" smtClean="0">
                <a:solidFill>
                  <a:schemeClr val="bg1">
                    <a:lumMod val="50000"/>
                  </a:schemeClr>
                </a:solidFill>
                <a:latin typeface="Microsoft YaHei"/>
                <a:ea typeface="微软雅黑"/>
                <a:cs typeface="Microsoft YaHei"/>
              </a:rPr>
              <a:t>）</a:t>
            </a:r>
            <a:endParaRPr kumimoji="1" lang="zh-CN" altLang="en-US" sz="1600" dirty="0">
              <a:solidFill>
                <a:schemeClr val="bg1">
                  <a:lumMod val="75000"/>
                </a:schemeClr>
              </a:solidFill>
              <a:latin typeface="微软雅黑"/>
              <a:ea typeface="微软雅黑"/>
            </a:endParaRPr>
          </a:p>
        </p:txBody>
      </p:sp>
      <p:sp>
        <p:nvSpPr>
          <p:cNvPr id="2" name="文本框 1"/>
          <p:cNvSpPr txBox="1"/>
          <p:nvPr/>
        </p:nvSpPr>
        <p:spPr>
          <a:xfrm>
            <a:off x="3382818" y="1896341"/>
            <a:ext cx="184666" cy="369332"/>
          </a:xfrm>
          <a:prstGeom prst="rect">
            <a:avLst/>
          </a:prstGeom>
          <a:noFill/>
        </p:spPr>
        <p:txBody>
          <a:bodyPr wrap="none" rtlCol="0">
            <a:spAutoFit/>
          </a:bodyPr>
          <a:lstStyle/>
          <a:p>
            <a:endParaRPr kumimoji="1" lang="zh-CN" altLang="en-US" dirty="0"/>
          </a:p>
        </p:txBody>
      </p:sp>
      <p:pic>
        <p:nvPicPr>
          <p:cNvPr id="7" name="图片 6" descr="nubia 品牌PPT模版元素-03.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4120560" y="4669184"/>
            <a:ext cx="902880" cy="148460"/>
          </a:xfrm>
          <a:prstGeom prst="rect">
            <a:avLst/>
          </a:prstGeom>
        </p:spPr>
      </p:pic>
      <p:sp>
        <p:nvSpPr>
          <p:cNvPr id="8" name="TextBox 7"/>
          <p:cNvSpPr txBox="1"/>
          <p:nvPr/>
        </p:nvSpPr>
        <p:spPr>
          <a:xfrm>
            <a:off x="4120560" y="2700298"/>
            <a:ext cx="715260" cy="369332"/>
          </a:xfrm>
          <a:prstGeom prst="rect">
            <a:avLst/>
          </a:prstGeom>
          <a:noFill/>
        </p:spPr>
        <p:txBody>
          <a:bodyPr wrap="none" rtlCol="0">
            <a:spAutoFit/>
          </a:bodyPr>
          <a:lstStyle/>
          <a:p>
            <a:r>
              <a:rPr kumimoji="1" lang="zh-CN" altLang="en-US" smtClean="0">
                <a:solidFill>
                  <a:schemeClr val="bg1">
                    <a:lumMod val="50000"/>
                  </a:schemeClr>
                </a:solidFill>
                <a:latin typeface="Microsoft YaHei"/>
                <a:ea typeface="微软雅黑"/>
                <a:cs typeface="Microsoft YaHei"/>
              </a:rPr>
              <a:t>蒋 赞</a:t>
            </a:r>
            <a:endParaRPr kumimoji="1" lang="en-US" altLang="en-US" dirty="0" smtClean="0">
              <a:solidFill>
                <a:schemeClr val="bg1">
                  <a:lumMod val="50000"/>
                </a:schemeClr>
              </a:solidFill>
              <a:latin typeface="Microsoft YaHei"/>
              <a:ea typeface="微软雅黑"/>
              <a:cs typeface="Microsoft YaHei"/>
            </a:endParaRPr>
          </a:p>
        </p:txBody>
      </p:sp>
    </p:spTree>
    <p:extLst>
      <p:ext uri="{BB962C8B-B14F-4D97-AF65-F5344CB8AC3E}">
        <p14:creationId xmlns:p14="http://schemas.microsoft.com/office/powerpoint/2010/main" xmlns="" val="269127580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线连接符 11"/>
          <p:cNvCxnSpPr/>
          <p:nvPr/>
        </p:nvCxnSpPr>
        <p:spPr>
          <a:xfrm>
            <a:off x="348703" y="476249"/>
            <a:ext cx="8446597" cy="0"/>
          </a:xfrm>
          <a:prstGeom prst="line">
            <a:avLst/>
          </a:prstGeom>
          <a:ln w="3175" cmpd="sng">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11" name="标题 1"/>
          <p:cNvSpPr>
            <a:spLocks noGrp="1"/>
          </p:cNvSpPr>
          <p:nvPr>
            <p:ph type="ctrTitle"/>
          </p:nvPr>
        </p:nvSpPr>
        <p:spPr>
          <a:xfrm>
            <a:off x="348702" y="148709"/>
            <a:ext cx="4001804" cy="271782"/>
          </a:xfrm>
        </p:spPr>
        <p:txBody>
          <a:bodyPr>
            <a:noAutofit/>
          </a:bodyPr>
          <a:lstStyle/>
          <a:p>
            <a:pPr algn="l"/>
            <a:r>
              <a:rPr kumimoji="1" lang="zh-CN" altLang="en-US" sz="1200" dirty="0" smtClean="0">
                <a:solidFill>
                  <a:schemeClr val="tx1">
                    <a:lumMod val="95000"/>
                    <a:lumOff val="5000"/>
                  </a:schemeClr>
                </a:solidFill>
                <a:latin typeface="Microsoft YaHei"/>
                <a:ea typeface="微软雅黑"/>
                <a:cs typeface="Microsoft YaHei"/>
              </a:rPr>
              <a:t>大并发生态圈</a:t>
            </a:r>
            <a:r>
              <a:rPr kumimoji="1" lang="en-US" altLang="zh-CN" sz="1200" dirty="0" smtClean="0">
                <a:solidFill>
                  <a:schemeClr val="tx1">
                    <a:lumMod val="95000"/>
                    <a:lumOff val="5000"/>
                  </a:schemeClr>
                </a:solidFill>
                <a:latin typeface="Microsoft YaHei"/>
                <a:ea typeface="微软雅黑"/>
                <a:cs typeface="Microsoft YaHei"/>
              </a:rPr>
              <a:t>—</a:t>
            </a:r>
            <a:r>
              <a:rPr lang="zh-CN" altLang="en-US" sz="1200" dirty="0" smtClean="0">
                <a:latin typeface="微软雅黑" pitchFamily="34" charset="-122"/>
                <a:ea typeface="微软雅黑" pitchFamily="34" charset="-122"/>
              </a:rPr>
              <a:t>主从</a:t>
            </a:r>
            <a:r>
              <a:rPr lang="en-US" altLang="zh-CN" sz="1200" dirty="0" smtClean="0">
                <a:latin typeface="微软雅黑" pitchFamily="34" charset="-122"/>
                <a:ea typeface="微软雅黑" pitchFamily="34" charset="-122"/>
              </a:rPr>
              <a:t>LVS</a:t>
            </a:r>
            <a:r>
              <a:rPr lang="zh-CN" altLang="en-US" sz="1200" dirty="0" smtClean="0">
                <a:latin typeface="微软雅黑" pitchFamily="34" charset="-122"/>
                <a:ea typeface="微软雅黑" pitchFamily="34" charset="-122"/>
              </a:rPr>
              <a:t>均衡负载</a:t>
            </a:r>
            <a:r>
              <a:rPr lang="en-US" altLang="zh-CN" sz="1200" dirty="0" smtClean="0">
                <a:latin typeface="微软雅黑" pitchFamily="34" charset="-122"/>
                <a:ea typeface="微软雅黑" pitchFamily="34" charset="-122"/>
              </a:rPr>
              <a:t>(</a:t>
            </a:r>
            <a:r>
              <a:rPr lang="zh-CN" altLang="en-US" sz="1200" dirty="0" smtClean="0">
                <a:latin typeface="微软雅黑" pitchFamily="34" charset="-122"/>
                <a:ea typeface="微软雅黑" pitchFamily="34" charset="-122"/>
              </a:rPr>
              <a:t>四层负载</a:t>
            </a:r>
            <a:r>
              <a:rPr lang="en-US" altLang="zh-CN" sz="1200" dirty="0" smtClean="0">
                <a:latin typeface="微软雅黑" pitchFamily="34" charset="-122"/>
                <a:ea typeface="微软雅黑" pitchFamily="34" charset="-122"/>
              </a:rPr>
              <a:t>)</a:t>
            </a:r>
            <a:endParaRPr kumimoji="1" lang="zh-CN" altLang="en-US" sz="1200" dirty="0">
              <a:solidFill>
                <a:schemeClr val="tx1">
                  <a:lumMod val="95000"/>
                  <a:lumOff val="5000"/>
                </a:schemeClr>
              </a:solidFill>
              <a:latin typeface="Microsoft YaHei"/>
              <a:ea typeface="微软雅黑"/>
              <a:cs typeface="Microsoft YaHei"/>
            </a:endParaRPr>
          </a:p>
        </p:txBody>
      </p:sp>
      <p:pic>
        <p:nvPicPr>
          <p:cNvPr id="16" name="图片 15" descr="nubia 品牌PPT模版元素-03.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348703" y="4911185"/>
            <a:ext cx="902880" cy="148460"/>
          </a:xfrm>
          <a:prstGeom prst="rect">
            <a:avLst/>
          </a:prstGeom>
        </p:spPr>
      </p:pic>
      <p:pic>
        <p:nvPicPr>
          <p:cNvPr id="66" name="图片 65" descr="nubia 品牌PPT模版元素-01.png"/>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6967674" y="4779294"/>
            <a:ext cx="1827626" cy="284489"/>
          </a:xfrm>
          <a:prstGeom prst="rect">
            <a:avLst/>
          </a:prstGeom>
        </p:spPr>
      </p:pic>
      <p:sp>
        <p:nvSpPr>
          <p:cNvPr id="8" name="TextBox 7"/>
          <p:cNvSpPr txBox="1"/>
          <p:nvPr/>
        </p:nvSpPr>
        <p:spPr>
          <a:xfrm>
            <a:off x="933450" y="3871212"/>
            <a:ext cx="7419975" cy="613694"/>
          </a:xfrm>
          <a:prstGeom prst="rect">
            <a:avLst/>
          </a:prstGeom>
          <a:noFill/>
        </p:spPr>
        <p:txBody>
          <a:bodyPr wrap="square" rtlCol="0">
            <a:spAutoFit/>
          </a:bodyPr>
          <a:lstStyle/>
          <a:p>
            <a:pPr marL="180975" indent="-180975">
              <a:lnSpc>
                <a:spcPct val="150000"/>
              </a:lnSpc>
              <a:buFont typeface="Wingdings" pitchFamily="2" charset="2"/>
              <a:buChar char="§"/>
            </a:pPr>
            <a:r>
              <a:rPr lang="zh-CN" altLang="en-US" sz="1200" dirty="0" smtClean="0">
                <a:latin typeface="微软雅黑" pitchFamily="34" charset="-122"/>
                <a:ea typeface="微软雅黑" pitchFamily="34" charset="-122"/>
              </a:rPr>
              <a:t>主从</a:t>
            </a:r>
            <a:r>
              <a:rPr lang="en-US" altLang="zh-CN" sz="1200" dirty="0" smtClean="0">
                <a:latin typeface="微软雅黑" pitchFamily="34" charset="-122"/>
                <a:ea typeface="微软雅黑" pitchFamily="34" charset="-122"/>
              </a:rPr>
              <a:t>LVS</a:t>
            </a:r>
            <a:r>
              <a:rPr lang="zh-CN" altLang="en-US" sz="1200" dirty="0" smtClean="0">
                <a:latin typeface="微软雅黑" pitchFamily="34" charset="-122"/>
                <a:ea typeface="微软雅黑" pitchFamily="34" charset="-122"/>
              </a:rPr>
              <a:t>均衡负载</a:t>
            </a:r>
            <a:r>
              <a:rPr lang="en-US" altLang="zh-CN" sz="1200" dirty="0" smtClean="0">
                <a:latin typeface="微软雅黑" pitchFamily="34" charset="-122"/>
                <a:ea typeface="微软雅黑" pitchFamily="34" charset="-122"/>
              </a:rPr>
              <a:t>(</a:t>
            </a:r>
            <a:r>
              <a:rPr lang="zh-CN" altLang="en-US" sz="1200" dirty="0" smtClean="0">
                <a:latin typeface="微软雅黑" pitchFamily="34" charset="-122"/>
                <a:ea typeface="微软雅黑" pitchFamily="34" charset="-122"/>
              </a:rPr>
              <a:t>四层负载</a:t>
            </a:r>
            <a:r>
              <a:rPr lang="en-US" altLang="zh-CN" sz="1200" dirty="0" smtClean="0">
                <a:latin typeface="微软雅黑" pitchFamily="34" charset="-122"/>
                <a:ea typeface="微软雅黑" pitchFamily="34" charset="-122"/>
              </a:rPr>
              <a:t>)</a:t>
            </a:r>
            <a:r>
              <a:rPr lang="zh-CN" altLang="en-US" sz="1200" dirty="0" smtClean="0">
                <a:latin typeface="微软雅黑" pitchFamily="34" charset="-122"/>
                <a:ea typeface="微软雅黑" pitchFamily="34" charset="-122"/>
              </a:rPr>
              <a:t>，如：主从</a:t>
            </a:r>
            <a:r>
              <a:rPr lang="en-US" altLang="zh-CN" sz="1200" dirty="0" smtClean="0">
                <a:latin typeface="微软雅黑" pitchFamily="34" charset="-122"/>
                <a:ea typeface="微软雅黑" pitchFamily="34" charset="-122"/>
              </a:rPr>
              <a:t>lvs(</a:t>
            </a:r>
            <a:r>
              <a:rPr lang="zh-CN" altLang="en-US" sz="1200" dirty="0" smtClean="0">
                <a:latin typeface="微软雅黑" pitchFamily="34" charset="-122"/>
                <a:ea typeface="微软雅黑" pitchFamily="34" charset="-122"/>
              </a:rPr>
              <a:t>通过</a:t>
            </a:r>
            <a:r>
              <a:rPr lang="en-US" altLang="zh-CN" sz="1200" dirty="0" smtClean="0">
                <a:latin typeface="微软雅黑" pitchFamily="34" charset="-122"/>
                <a:ea typeface="微软雅黑" pitchFamily="34" charset="-122"/>
              </a:rPr>
              <a:t>keepalived</a:t>
            </a:r>
            <a:r>
              <a:rPr lang="zh-CN" altLang="en-US" sz="1200" dirty="0" smtClean="0">
                <a:latin typeface="微软雅黑" pitchFamily="34" charset="-122"/>
                <a:ea typeface="微软雅黑" pitchFamily="34" charset="-122"/>
              </a:rPr>
              <a:t>或</a:t>
            </a:r>
            <a:r>
              <a:rPr lang="en-US" altLang="zh-CN" sz="1200" dirty="0" smtClean="0">
                <a:latin typeface="微软雅黑" pitchFamily="34" charset="-122"/>
                <a:ea typeface="微软雅黑" pitchFamily="34" charset="-122"/>
              </a:rPr>
              <a:t>haproxy)+N</a:t>
            </a:r>
            <a:r>
              <a:rPr lang="zh-CN" altLang="en-US" sz="1200" dirty="0" smtClean="0">
                <a:latin typeface="微软雅黑" pitchFamily="34" charset="-122"/>
                <a:ea typeface="微软雅黑" pitchFamily="34" charset="-122"/>
              </a:rPr>
              <a:t>个</a:t>
            </a:r>
            <a:r>
              <a:rPr lang="en-US" altLang="zh-CN" sz="1200" dirty="0" smtClean="0">
                <a:latin typeface="微软雅黑" pitchFamily="34" charset="-122"/>
                <a:ea typeface="微软雅黑" pitchFamily="34" charset="-122"/>
              </a:rPr>
              <a:t>nginx+2N</a:t>
            </a:r>
            <a:r>
              <a:rPr lang="zh-CN" altLang="en-US" sz="1200" dirty="0" smtClean="0">
                <a:latin typeface="微软雅黑" pitchFamily="34" charset="-122"/>
                <a:ea typeface="微软雅黑" pitchFamily="34" charset="-122"/>
              </a:rPr>
              <a:t>个</a:t>
            </a:r>
            <a:r>
              <a:rPr lang="en-US" altLang="zh-CN" sz="1200" dirty="0" smtClean="0">
                <a:latin typeface="微软雅黑" pitchFamily="34" charset="-122"/>
                <a:ea typeface="微软雅黑" pitchFamily="34" charset="-122"/>
              </a:rPr>
              <a:t>Tomcat</a:t>
            </a:r>
          </a:p>
          <a:p>
            <a:pPr marL="180975" indent="-180975">
              <a:lnSpc>
                <a:spcPct val="150000"/>
              </a:lnSpc>
              <a:buFont typeface="Wingdings" pitchFamily="2" charset="2"/>
              <a:buChar char="§"/>
            </a:pPr>
            <a:r>
              <a:rPr lang="zh-CN" altLang="en-US" sz="1200" dirty="0" smtClean="0">
                <a:latin typeface="微软雅黑" pitchFamily="34" charset="-122"/>
                <a:ea typeface="微软雅黑" pitchFamily="34" charset="-122"/>
              </a:rPr>
              <a:t>如：新长兴达</a:t>
            </a:r>
            <a:endParaRPr lang="en-US" altLang="zh-CN" sz="1200" dirty="0" smtClean="0">
              <a:latin typeface="微软雅黑" pitchFamily="34" charset="-122"/>
              <a:ea typeface="微软雅黑" pitchFamily="34" charset="-122"/>
            </a:endParaRPr>
          </a:p>
        </p:txBody>
      </p:sp>
      <p:pic>
        <p:nvPicPr>
          <p:cNvPr id="5122" name="Picture 2"/>
          <p:cNvPicPr>
            <a:picLocks noChangeAspect="1" noChangeArrowheads="1"/>
          </p:cNvPicPr>
          <p:nvPr/>
        </p:nvPicPr>
        <p:blipFill>
          <a:blip r:embed="rId5"/>
          <a:srcRect/>
          <a:stretch>
            <a:fillRect/>
          </a:stretch>
        </p:blipFill>
        <p:spPr bwMode="auto">
          <a:xfrm>
            <a:off x="933450" y="1747838"/>
            <a:ext cx="7277100" cy="1647825"/>
          </a:xfrm>
          <a:prstGeom prst="rect">
            <a:avLst/>
          </a:prstGeom>
          <a:noFill/>
          <a:ln w="9525">
            <a:noFill/>
            <a:miter lim="800000"/>
            <a:headEnd/>
            <a:tailEnd/>
          </a:ln>
          <a:effectLst/>
        </p:spPr>
      </p:pic>
    </p:spTree>
    <p:extLst>
      <p:ext uri="{BB962C8B-B14F-4D97-AF65-F5344CB8AC3E}">
        <p14:creationId xmlns:p14="http://schemas.microsoft.com/office/powerpoint/2010/main" xmlns="" val="177911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线连接符 11"/>
          <p:cNvCxnSpPr/>
          <p:nvPr/>
        </p:nvCxnSpPr>
        <p:spPr>
          <a:xfrm>
            <a:off x="348703" y="476249"/>
            <a:ext cx="8446597" cy="0"/>
          </a:xfrm>
          <a:prstGeom prst="line">
            <a:avLst/>
          </a:prstGeom>
          <a:ln w="3175" cmpd="sng">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11" name="标题 1"/>
          <p:cNvSpPr>
            <a:spLocks noGrp="1"/>
          </p:cNvSpPr>
          <p:nvPr>
            <p:ph type="ctrTitle"/>
          </p:nvPr>
        </p:nvSpPr>
        <p:spPr>
          <a:xfrm>
            <a:off x="348702" y="148709"/>
            <a:ext cx="4001804" cy="271782"/>
          </a:xfrm>
        </p:spPr>
        <p:txBody>
          <a:bodyPr>
            <a:noAutofit/>
          </a:bodyPr>
          <a:lstStyle/>
          <a:p>
            <a:pPr algn="l"/>
            <a:r>
              <a:rPr kumimoji="1" lang="zh-CN" altLang="en-US" sz="1200" dirty="0" smtClean="0">
                <a:solidFill>
                  <a:schemeClr val="tx1">
                    <a:lumMod val="95000"/>
                    <a:lumOff val="5000"/>
                  </a:schemeClr>
                </a:solidFill>
                <a:latin typeface="Microsoft YaHei"/>
                <a:ea typeface="微软雅黑"/>
                <a:cs typeface="Microsoft YaHei"/>
              </a:rPr>
              <a:t>大并发生态圈</a:t>
            </a:r>
            <a:r>
              <a:rPr kumimoji="1" lang="en-US" altLang="zh-CN" sz="1200" dirty="0" smtClean="0">
                <a:solidFill>
                  <a:schemeClr val="tx1">
                    <a:lumMod val="95000"/>
                    <a:lumOff val="5000"/>
                  </a:schemeClr>
                </a:solidFill>
                <a:latin typeface="Microsoft YaHei"/>
                <a:ea typeface="微软雅黑"/>
                <a:cs typeface="Microsoft YaHei"/>
              </a:rPr>
              <a:t>—</a:t>
            </a:r>
            <a:r>
              <a:rPr lang="zh-CN" altLang="en-US" sz="1200" dirty="0" smtClean="0">
                <a:latin typeface="微软雅黑" pitchFamily="34" charset="-122"/>
                <a:ea typeface="微软雅黑" pitchFamily="34" charset="-122"/>
              </a:rPr>
              <a:t>单</a:t>
            </a:r>
            <a:r>
              <a:rPr lang="en-US" altLang="zh-CN" sz="1200" dirty="0" smtClean="0">
                <a:latin typeface="微软雅黑" pitchFamily="34" charset="-122"/>
                <a:ea typeface="微软雅黑" pitchFamily="34" charset="-122"/>
              </a:rPr>
              <a:t>F5</a:t>
            </a:r>
            <a:r>
              <a:rPr lang="zh-CN" altLang="en-US" sz="1200" dirty="0" smtClean="0">
                <a:latin typeface="微软雅黑" pitchFamily="34" charset="-122"/>
                <a:ea typeface="微软雅黑" pitchFamily="34" charset="-122"/>
              </a:rPr>
              <a:t>硬件负载</a:t>
            </a:r>
            <a:endParaRPr kumimoji="1" lang="zh-CN" altLang="en-US" sz="1200" dirty="0">
              <a:solidFill>
                <a:schemeClr val="tx1">
                  <a:lumMod val="95000"/>
                  <a:lumOff val="5000"/>
                </a:schemeClr>
              </a:solidFill>
              <a:latin typeface="Microsoft YaHei"/>
              <a:ea typeface="微软雅黑"/>
              <a:cs typeface="Microsoft YaHei"/>
            </a:endParaRPr>
          </a:p>
        </p:txBody>
      </p:sp>
      <p:pic>
        <p:nvPicPr>
          <p:cNvPr id="16" name="图片 15" descr="nubia 品牌PPT模版元素-03.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348703" y="4911185"/>
            <a:ext cx="902880" cy="148460"/>
          </a:xfrm>
          <a:prstGeom prst="rect">
            <a:avLst/>
          </a:prstGeom>
        </p:spPr>
      </p:pic>
      <p:pic>
        <p:nvPicPr>
          <p:cNvPr id="66" name="图片 65" descr="nubia 品牌PPT模版元素-01.png"/>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6967674" y="4779294"/>
            <a:ext cx="1827626" cy="284489"/>
          </a:xfrm>
          <a:prstGeom prst="rect">
            <a:avLst/>
          </a:prstGeom>
        </p:spPr>
      </p:pic>
      <p:sp>
        <p:nvSpPr>
          <p:cNvPr id="8" name="TextBox 7"/>
          <p:cNvSpPr txBox="1"/>
          <p:nvPr/>
        </p:nvSpPr>
        <p:spPr>
          <a:xfrm>
            <a:off x="933450" y="4039559"/>
            <a:ext cx="7419975" cy="336695"/>
          </a:xfrm>
          <a:prstGeom prst="rect">
            <a:avLst/>
          </a:prstGeom>
          <a:noFill/>
        </p:spPr>
        <p:txBody>
          <a:bodyPr wrap="square" rtlCol="0">
            <a:spAutoFit/>
          </a:bodyPr>
          <a:lstStyle/>
          <a:p>
            <a:pPr marL="180975" indent="-180975">
              <a:lnSpc>
                <a:spcPct val="150000"/>
              </a:lnSpc>
              <a:buFont typeface="Wingdings" pitchFamily="2" charset="2"/>
              <a:buChar char="§"/>
            </a:pPr>
            <a:r>
              <a:rPr lang="zh-CN" altLang="en-US" sz="1200" dirty="0" smtClean="0">
                <a:latin typeface="微软雅黑" pitchFamily="34" charset="-122"/>
                <a:ea typeface="微软雅黑" pitchFamily="34" charset="-122"/>
              </a:rPr>
              <a:t>单</a:t>
            </a:r>
            <a:r>
              <a:rPr lang="en-US" altLang="zh-CN" sz="1200" dirty="0" smtClean="0">
                <a:latin typeface="微软雅黑" pitchFamily="34" charset="-122"/>
                <a:ea typeface="微软雅黑" pitchFamily="34" charset="-122"/>
              </a:rPr>
              <a:t>F5</a:t>
            </a:r>
            <a:r>
              <a:rPr lang="zh-CN" altLang="en-US" sz="1200" dirty="0" smtClean="0">
                <a:latin typeface="微软雅黑" pitchFamily="34" charset="-122"/>
                <a:ea typeface="微软雅黑" pitchFamily="34" charset="-122"/>
              </a:rPr>
              <a:t>硬件负载</a:t>
            </a:r>
            <a:r>
              <a:rPr lang="en-US" altLang="zh-CN" sz="1200" dirty="0" smtClean="0">
                <a:latin typeface="微软雅黑" pitchFamily="34" charset="-122"/>
                <a:ea typeface="微软雅黑" pitchFamily="34" charset="-122"/>
              </a:rPr>
              <a:t>, </a:t>
            </a:r>
            <a:r>
              <a:rPr lang="zh-CN" altLang="en-US" sz="1200" dirty="0" smtClean="0">
                <a:latin typeface="微软雅黑" pitchFamily="34" charset="-122"/>
                <a:ea typeface="微软雅黑" pitchFamily="34" charset="-122"/>
              </a:rPr>
              <a:t>如：</a:t>
            </a:r>
            <a:r>
              <a:rPr lang="en-US" altLang="zh-CN" sz="1200" dirty="0" smtClean="0">
                <a:latin typeface="微软雅黑" pitchFamily="34" charset="-122"/>
                <a:ea typeface="微软雅黑" pitchFamily="34" charset="-122"/>
              </a:rPr>
              <a:t>F5+</a:t>
            </a:r>
            <a:r>
              <a:rPr lang="zh-CN" altLang="en-US" sz="1200" dirty="0" smtClean="0">
                <a:latin typeface="微软雅黑" pitchFamily="34" charset="-122"/>
                <a:ea typeface="微软雅黑" pitchFamily="34" charset="-122"/>
              </a:rPr>
              <a:t>多</a:t>
            </a:r>
            <a:r>
              <a:rPr lang="en-US" altLang="zh-CN" sz="1200" dirty="0" smtClean="0">
                <a:latin typeface="微软雅黑" pitchFamily="34" charset="-122"/>
                <a:ea typeface="微软雅黑" pitchFamily="34" charset="-122"/>
              </a:rPr>
              <a:t>LVS+….</a:t>
            </a:r>
          </a:p>
        </p:txBody>
      </p:sp>
      <p:pic>
        <p:nvPicPr>
          <p:cNvPr id="6147" name="Picture 3"/>
          <p:cNvPicPr>
            <a:picLocks noChangeAspect="1" noChangeArrowheads="1"/>
          </p:cNvPicPr>
          <p:nvPr/>
        </p:nvPicPr>
        <p:blipFill>
          <a:blip r:embed="rId5"/>
          <a:srcRect/>
          <a:stretch>
            <a:fillRect/>
          </a:stretch>
        </p:blipFill>
        <p:spPr bwMode="auto">
          <a:xfrm>
            <a:off x="933450" y="1433513"/>
            <a:ext cx="7277100" cy="2295525"/>
          </a:xfrm>
          <a:prstGeom prst="rect">
            <a:avLst/>
          </a:prstGeom>
          <a:noFill/>
          <a:ln w="9525">
            <a:noFill/>
            <a:miter lim="800000"/>
            <a:headEnd/>
            <a:tailEnd/>
          </a:ln>
          <a:effectLst/>
        </p:spPr>
      </p:pic>
    </p:spTree>
    <p:extLst>
      <p:ext uri="{BB962C8B-B14F-4D97-AF65-F5344CB8AC3E}">
        <p14:creationId xmlns:p14="http://schemas.microsoft.com/office/powerpoint/2010/main" xmlns="" val="177911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线连接符 11"/>
          <p:cNvCxnSpPr/>
          <p:nvPr/>
        </p:nvCxnSpPr>
        <p:spPr>
          <a:xfrm>
            <a:off x="348703" y="476249"/>
            <a:ext cx="8446597" cy="0"/>
          </a:xfrm>
          <a:prstGeom prst="line">
            <a:avLst/>
          </a:prstGeom>
          <a:ln w="3175" cmpd="sng">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11" name="标题 1"/>
          <p:cNvSpPr>
            <a:spLocks noGrp="1"/>
          </p:cNvSpPr>
          <p:nvPr>
            <p:ph type="ctrTitle"/>
          </p:nvPr>
        </p:nvSpPr>
        <p:spPr>
          <a:xfrm>
            <a:off x="348702" y="148709"/>
            <a:ext cx="4001804" cy="271782"/>
          </a:xfrm>
        </p:spPr>
        <p:txBody>
          <a:bodyPr>
            <a:noAutofit/>
          </a:bodyPr>
          <a:lstStyle/>
          <a:p>
            <a:pPr algn="l"/>
            <a:r>
              <a:rPr kumimoji="1" lang="zh-CN" altLang="en-US" sz="1200" dirty="0" smtClean="0">
                <a:solidFill>
                  <a:schemeClr val="tx1">
                    <a:lumMod val="95000"/>
                    <a:lumOff val="5000"/>
                  </a:schemeClr>
                </a:solidFill>
                <a:latin typeface="Microsoft YaHei"/>
                <a:ea typeface="微软雅黑"/>
                <a:cs typeface="Microsoft YaHei"/>
              </a:rPr>
              <a:t>大并发生态圈</a:t>
            </a:r>
            <a:r>
              <a:rPr kumimoji="1" lang="en-US" altLang="zh-CN" sz="1200" dirty="0" smtClean="0">
                <a:solidFill>
                  <a:schemeClr val="tx1">
                    <a:lumMod val="95000"/>
                    <a:lumOff val="5000"/>
                  </a:schemeClr>
                </a:solidFill>
                <a:latin typeface="Microsoft YaHei"/>
                <a:ea typeface="微软雅黑"/>
                <a:cs typeface="Microsoft YaHei"/>
              </a:rPr>
              <a:t>—</a:t>
            </a:r>
            <a:r>
              <a:rPr lang="zh-CN" altLang="en-US" sz="1200" dirty="0" smtClean="0">
                <a:latin typeface="微软雅黑" pitchFamily="34" charset="-122"/>
                <a:ea typeface="微软雅黑" pitchFamily="34" charset="-122"/>
              </a:rPr>
              <a:t>双机冗余或全冗余</a:t>
            </a:r>
            <a:r>
              <a:rPr lang="en-US" altLang="zh-CN" sz="1200" dirty="0" smtClean="0">
                <a:latin typeface="微软雅黑" pitchFamily="34" charset="-122"/>
                <a:ea typeface="微软雅黑" pitchFamily="34" charset="-122"/>
              </a:rPr>
              <a:t>F5</a:t>
            </a:r>
            <a:r>
              <a:rPr lang="zh-CN" altLang="en-US" sz="1200" dirty="0" smtClean="0">
                <a:latin typeface="微软雅黑" pitchFamily="34" charset="-122"/>
                <a:ea typeface="微软雅黑" pitchFamily="34" charset="-122"/>
              </a:rPr>
              <a:t>硬件负载</a:t>
            </a:r>
            <a:endParaRPr kumimoji="1" lang="zh-CN" altLang="en-US" sz="1200" dirty="0">
              <a:solidFill>
                <a:schemeClr val="tx1">
                  <a:lumMod val="95000"/>
                  <a:lumOff val="5000"/>
                </a:schemeClr>
              </a:solidFill>
              <a:latin typeface="Microsoft YaHei"/>
              <a:ea typeface="微软雅黑"/>
              <a:cs typeface="Microsoft YaHei"/>
            </a:endParaRPr>
          </a:p>
        </p:txBody>
      </p:sp>
      <p:pic>
        <p:nvPicPr>
          <p:cNvPr id="16" name="图片 15" descr="nubia 品牌PPT模版元素-03.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348703" y="4911185"/>
            <a:ext cx="902880" cy="148460"/>
          </a:xfrm>
          <a:prstGeom prst="rect">
            <a:avLst/>
          </a:prstGeom>
        </p:spPr>
      </p:pic>
      <p:pic>
        <p:nvPicPr>
          <p:cNvPr id="66" name="图片 65" descr="nubia 品牌PPT模版元素-01.png"/>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6967674" y="4779294"/>
            <a:ext cx="1827626" cy="284489"/>
          </a:xfrm>
          <a:prstGeom prst="rect">
            <a:avLst/>
          </a:prstGeom>
        </p:spPr>
      </p:pic>
      <p:sp>
        <p:nvSpPr>
          <p:cNvPr id="8" name="TextBox 7"/>
          <p:cNvSpPr txBox="1"/>
          <p:nvPr/>
        </p:nvSpPr>
        <p:spPr>
          <a:xfrm>
            <a:off x="933450" y="4039559"/>
            <a:ext cx="7419975" cy="336695"/>
          </a:xfrm>
          <a:prstGeom prst="rect">
            <a:avLst/>
          </a:prstGeom>
          <a:noFill/>
        </p:spPr>
        <p:txBody>
          <a:bodyPr wrap="square" rtlCol="0">
            <a:spAutoFit/>
          </a:bodyPr>
          <a:lstStyle/>
          <a:p>
            <a:pPr marL="180975" indent="-180975">
              <a:lnSpc>
                <a:spcPct val="150000"/>
              </a:lnSpc>
              <a:buFont typeface="Wingdings" pitchFamily="2" charset="2"/>
              <a:buChar char="§"/>
            </a:pPr>
            <a:r>
              <a:rPr lang="zh-CN" altLang="en-US" sz="1200" dirty="0" smtClean="0">
                <a:latin typeface="微软雅黑" pitchFamily="34" charset="-122"/>
                <a:ea typeface="微软雅黑" pitchFamily="34" charset="-122"/>
              </a:rPr>
              <a:t>双机冗余或全冗余</a:t>
            </a:r>
            <a:r>
              <a:rPr lang="en-US" altLang="zh-CN" sz="1200" dirty="0" smtClean="0">
                <a:latin typeface="微软雅黑" pitchFamily="34" charset="-122"/>
                <a:ea typeface="微软雅黑" pitchFamily="34" charset="-122"/>
              </a:rPr>
              <a:t>F5</a:t>
            </a:r>
            <a:r>
              <a:rPr lang="zh-CN" altLang="en-US" sz="1200" dirty="0" smtClean="0">
                <a:latin typeface="微软雅黑" pitchFamily="34" charset="-122"/>
                <a:ea typeface="微软雅黑" pitchFamily="34" charset="-122"/>
              </a:rPr>
              <a:t>硬件负载，如：双机</a:t>
            </a:r>
            <a:r>
              <a:rPr lang="en-US" altLang="zh-CN" sz="1200" dirty="0" smtClean="0">
                <a:latin typeface="微软雅黑" pitchFamily="34" charset="-122"/>
                <a:ea typeface="微软雅黑" pitchFamily="34" charset="-122"/>
              </a:rPr>
              <a:t>F5</a:t>
            </a:r>
            <a:r>
              <a:rPr lang="zh-CN" altLang="en-US" sz="1200" dirty="0" smtClean="0">
                <a:latin typeface="微软雅黑" pitchFamily="34" charset="-122"/>
                <a:ea typeface="微软雅黑" pitchFamily="34" charset="-122"/>
              </a:rPr>
              <a:t>或全冗余</a:t>
            </a:r>
            <a:r>
              <a:rPr lang="en-US" altLang="zh-CN" sz="1200" dirty="0" smtClean="0">
                <a:latin typeface="微软雅黑" pitchFamily="34" charset="-122"/>
                <a:ea typeface="微软雅黑" pitchFamily="34" charset="-122"/>
              </a:rPr>
              <a:t>F5+</a:t>
            </a:r>
            <a:r>
              <a:rPr lang="zh-CN" altLang="en-US" sz="1200" dirty="0" smtClean="0">
                <a:latin typeface="微软雅黑" pitchFamily="34" charset="-122"/>
                <a:ea typeface="微软雅黑" pitchFamily="34" charset="-122"/>
              </a:rPr>
              <a:t>多</a:t>
            </a:r>
            <a:r>
              <a:rPr lang="en-US" altLang="zh-CN" sz="1200" dirty="0" smtClean="0">
                <a:latin typeface="微软雅黑" pitchFamily="34" charset="-122"/>
                <a:ea typeface="微软雅黑" pitchFamily="34" charset="-122"/>
              </a:rPr>
              <a:t>LVS+….</a:t>
            </a:r>
          </a:p>
        </p:txBody>
      </p:sp>
      <p:pic>
        <p:nvPicPr>
          <p:cNvPr id="7170" name="Picture 2"/>
          <p:cNvPicPr>
            <a:picLocks noChangeAspect="1" noChangeArrowheads="1"/>
          </p:cNvPicPr>
          <p:nvPr/>
        </p:nvPicPr>
        <p:blipFill>
          <a:blip r:embed="rId5"/>
          <a:srcRect/>
          <a:stretch>
            <a:fillRect/>
          </a:stretch>
        </p:blipFill>
        <p:spPr bwMode="auto">
          <a:xfrm>
            <a:off x="933450" y="1423988"/>
            <a:ext cx="7277100" cy="2295525"/>
          </a:xfrm>
          <a:prstGeom prst="rect">
            <a:avLst/>
          </a:prstGeom>
          <a:noFill/>
          <a:ln w="9525">
            <a:noFill/>
            <a:miter lim="800000"/>
            <a:headEnd/>
            <a:tailEnd/>
          </a:ln>
          <a:effectLst/>
        </p:spPr>
      </p:pic>
    </p:spTree>
    <p:extLst>
      <p:ext uri="{BB962C8B-B14F-4D97-AF65-F5344CB8AC3E}">
        <p14:creationId xmlns:p14="http://schemas.microsoft.com/office/powerpoint/2010/main" xmlns="" val="1779118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线连接符 11"/>
          <p:cNvCxnSpPr/>
          <p:nvPr/>
        </p:nvCxnSpPr>
        <p:spPr>
          <a:xfrm>
            <a:off x="348703" y="476249"/>
            <a:ext cx="8446597" cy="0"/>
          </a:xfrm>
          <a:prstGeom prst="line">
            <a:avLst/>
          </a:prstGeom>
          <a:ln w="3175" cmpd="sng">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11" name="标题 1"/>
          <p:cNvSpPr>
            <a:spLocks noGrp="1"/>
          </p:cNvSpPr>
          <p:nvPr>
            <p:ph type="ctrTitle"/>
          </p:nvPr>
        </p:nvSpPr>
        <p:spPr>
          <a:xfrm>
            <a:off x="348702" y="148709"/>
            <a:ext cx="4001804" cy="271782"/>
          </a:xfrm>
        </p:spPr>
        <p:txBody>
          <a:bodyPr>
            <a:noAutofit/>
          </a:bodyPr>
          <a:lstStyle/>
          <a:p>
            <a:pPr algn="l"/>
            <a:r>
              <a:rPr kumimoji="1" lang="zh-CN" altLang="en-US" sz="1200" dirty="0" smtClean="0">
                <a:solidFill>
                  <a:schemeClr val="tx1">
                    <a:lumMod val="95000"/>
                    <a:lumOff val="5000"/>
                  </a:schemeClr>
                </a:solidFill>
                <a:latin typeface="Microsoft YaHei"/>
                <a:ea typeface="微软雅黑"/>
                <a:cs typeface="Microsoft YaHei"/>
              </a:rPr>
              <a:t>大并发生态圈</a:t>
            </a:r>
            <a:r>
              <a:rPr kumimoji="1" lang="en-US" altLang="zh-CN" sz="1200" dirty="0" smtClean="0">
                <a:solidFill>
                  <a:schemeClr val="tx1">
                    <a:lumMod val="95000"/>
                    <a:lumOff val="5000"/>
                  </a:schemeClr>
                </a:solidFill>
                <a:latin typeface="Microsoft YaHei"/>
                <a:ea typeface="微软雅黑"/>
                <a:cs typeface="Microsoft YaHei"/>
              </a:rPr>
              <a:t>—</a:t>
            </a:r>
            <a:r>
              <a:rPr lang="en-US" sz="1200" dirty="0" smtClean="0">
                <a:latin typeface="微软雅黑" pitchFamily="34" charset="-122"/>
                <a:ea typeface="微软雅黑" pitchFamily="34" charset="-122"/>
              </a:rPr>
              <a:t>A10 Networks</a:t>
            </a:r>
            <a:r>
              <a:rPr lang="zh-CN" altLang="en-US" sz="1200" dirty="0" smtClean="0">
                <a:latin typeface="微软雅黑" pitchFamily="34" charset="-122"/>
                <a:ea typeface="微软雅黑" pitchFamily="34" charset="-122"/>
              </a:rPr>
              <a:t>硬件负载</a:t>
            </a:r>
            <a:endParaRPr kumimoji="1" lang="zh-CN" altLang="en-US" sz="1200" dirty="0">
              <a:solidFill>
                <a:schemeClr val="tx1">
                  <a:lumMod val="95000"/>
                  <a:lumOff val="5000"/>
                </a:schemeClr>
              </a:solidFill>
              <a:latin typeface="Microsoft YaHei"/>
              <a:ea typeface="微软雅黑"/>
              <a:cs typeface="Microsoft YaHei"/>
            </a:endParaRPr>
          </a:p>
        </p:txBody>
      </p:sp>
      <p:pic>
        <p:nvPicPr>
          <p:cNvPr id="16" name="图片 15" descr="nubia 品牌PPT模版元素-03.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348703" y="4911185"/>
            <a:ext cx="902880" cy="148460"/>
          </a:xfrm>
          <a:prstGeom prst="rect">
            <a:avLst/>
          </a:prstGeom>
        </p:spPr>
      </p:pic>
      <p:pic>
        <p:nvPicPr>
          <p:cNvPr id="66" name="图片 65" descr="nubia 品牌PPT模版元素-01.png"/>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6967674" y="4779294"/>
            <a:ext cx="1827626" cy="284489"/>
          </a:xfrm>
          <a:prstGeom prst="rect">
            <a:avLst/>
          </a:prstGeom>
        </p:spPr>
      </p:pic>
      <p:sp>
        <p:nvSpPr>
          <p:cNvPr id="8" name="TextBox 7"/>
          <p:cNvSpPr txBox="1"/>
          <p:nvPr/>
        </p:nvSpPr>
        <p:spPr>
          <a:xfrm>
            <a:off x="790575" y="4207906"/>
            <a:ext cx="7419975" cy="336695"/>
          </a:xfrm>
          <a:prstGeom prst="rect">
            <a:avLst/>
          </a:prstGeom>
          <a:noFill/>
        </p:spPr>
        <p:txBody>
          <a:bodyPr wrap="square" rtlCol="0">
            <a:spAutoFit/>
          </a:bodyPr>
          <a:lstStyle/>
          <a:p>
            <a:pPr marL="180975" indent="-180975">
              <a:lnSpc>
                <a:spcPct val="150000"/>
              </a:lnSpc>
              <a:buFont typeface="Wingdings" pitchFamily="2" charset="2"/>
              <a:buChar char="§"/>
            </a:pPr>
            <a:r>
              <a:rPr lang="en-US" sz="1200" dirty="0" smtClean="0">
                <a:latin typeface="微软雅黑" pitchFamily="34" charset="-122"/>
                <a:ea typeface="微软雅黑" pitchFamily="34" charset="-122"/>
              </a:rPr>
              <a:t>A10 Networks</a:t>
            </a:r>
            <a:r>
              <a:rPr lang="zh-CN" altLang="en-US" sz="1200" dirty="0" smtClean="0">
                <a:latin typeface="微软雅黑" pitchFamily="34" charset="-122"/>
                <a:ea typeface="微软雅黑" pitchFamily="34" charset="-122"/>
              </a:rPr>
              <a:t>硬件负载</a:t>
            </a:r>
            <a:endParaRPr lang="en-US" altLang="zh-CN" sz="1200" dirty="0" smtClean="0">
              <a:latin typeface="微软雅黑" pitchFamily="34" charset="-122"/>
              <a:ea typeface="微软雅黑" pitchFamily="34" charset="-122"/>
            </a:endParaRPr>
          </a:p>
        </p:txBody>
      </p:sp>
      <p:pic>
        <p:nvPicPr>
          <p:cNvPr id="8195" name="Picture 3"/>
          <p:cNvPicPr>
            <a:picLocks noChangeAspect="1" noChangeArrowheads="1"/>
          </p:cNvPicPr>
          <p:nvPr/>
        </p:nvPicPr>
        <p:blipFill>
          <a:blip r:embed="rId5"/>
          <a:srcRect/>
          <a:stretch>
            <a:fillRect/>
          </a:stretch>
        </p:blipFill>
        <p:spPr bwMode="auto">
          <a:xfrm>
            <a:off x="933450" y="1100138"/>
            <a:ext cx="7277100" cy="2943225"/>
          </a:xfrm>
          <a:prstGeom prst="rect">
            <a:avLst/>
          </a:prstGeom>
          <a:noFill/>
          <a:ln w="9525">
            <a:noFill/>
            <a:miter lim="800000"/>
            <a:headEnd/>
            <a:tailEnd/>
          </a:ln>
          <a:effectLst/>
        </p:spPr>
      </p:pic>
    </p:spTree>
    <p:extLst>
      <p:ext uri="{BB962C8B-B14F-4D97-AF65-F5344CB8AC3E}">
        <p14:creationId xmlns:p14="http://schemas.microsoft.com/office/powerpoint/2010/main" xmlns="" val="177911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线连接符 11"/>
          <p:cNvCxnSpPr/>
          <p:nvPr/>
        </p:nvCxnSpPr>
        <p:spPr>
          <a:xfrm>
            <a:off x="348703" y="476249"/>
            <a:ext cx="8446597" cy="0"/>
          </a:xfrm>
          <a:prstGeom prst="line">
            <a:avLst/>
          </a:prstGeom>
          <a:ln w="3175" cmpd="sng">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11" name="标题 1"/>
          <p:cNvSpPr>
            <a:spLocks noGrp="1"/>
          </p:cNvSpPr>
          <p:nvPr>
            <p:ph type="ctrTitle"/>
          </p:nvPr>
        </p:nvSpPr>
        <p:spPr>
          <a:xfrm>
            <a:off x="348702" y="148709"/>
            <a:ext cx="4001804" cy="271782"/>
          </a:xfrm>
        </p:spPr>
        <p:txBody>
          <a:bodyPr>
            <a:noAutofit/>
          </a:bodyPr>
          <a:lstStyle/>
          <a:p>
            <a:pPr algn="l"/>
            <a:r>
              <a:rPr kumimoji="1" lang="zh-CN" altLang="en-US" sz="1200" dirty="0" smtClean="0">
                <a:solidFill>
                  <a:schemeClr val="tx1">
                    <a:lumMod val="95000"/>
                    <a:lumOff val="5000"/>
                  </a:schemeClr>
                </a:solidFill>
                <a:latin typeface="Microsoft YaHei"/>
                <a:ea typeface="微软雅黑"/>
                <a:cs typeface="Microsoft YaHei"/>
              </a:rPr>
              <a:t>大并发生态圈</a:t>
            </a:r>
            <a:r>
              <a:rPr kumimoji="1" lang="en-US" altLang="zh-CN" sz="1200" dirty="0" smtClean="0">
                <a:solidFill>
                  <a:schemeClr val="tx1">
                    <a:lumMod val="95000"/>
                    <a:lumOff val="5000"/>
                  </a:schemeClr>
                </a:solidFill>
                <a:latin typeface="Microsoft YaHei"/>
                <a:ea typeface="微软雅黑"/>
                <a:cs typeface="Microsoft YaHei"/>
              </a:rPr>
              <a:t>—</a:t>
            </a:r>
            <a:r>
              <a:rPr lang="zh-CN" altLang="en-US" sz="1200" dirty="0" smtClean="0">
                <a:latin typeface="微软雅黑" pitchFamily="34" charset="-122"/>
                <a:ea typeface="微软雅黑" pitchFamily="34" charset="-122"/>
              </a:rPr>
              <a:t>智能</a:t>
            </a:r>
            <a:r>
              <a:rPr lang="en-US" altLang="zh-CN" sz="1200" dirty="0" smtClean="0">
                <a:latin typeface="微软雅黑" pitchFamily="34" charset="-122"/>
                <a:ea typeface="微软雅黑" pitchFamily="34" charset="-122"/>
              </a:rPr>
              <a:t>DNS</a:t>
            </a:r>
            <a:r>
              <a:rPr lang="zh-CN" altLang="en-US" sz="1200" dirty="0" smtClean="0">
                <a:latin typeface="微软雅黑" pitchFamily="34" charset="-122"/>
                <a:ea typeface="微软雅黑" pitchFamily="34" charset="-122"/>
              </a:rPr>
              <a:t>负载</a:t>
            </a:r>
            <a:endParaRPr kumimoji="1" lang="zh-CN" altLang="en-US" sz="1200" dirty="0">
              <a:solidFill>
                <a:schemeClr val="tx1">
                  <a:lumMod val="95000"/>
                  <a:lumOff val="5000"/>
                </a:schemeClr>
              </a:solidFill>
              <a:latin typeface="Microsoft YaHei"/>
              <a:ea typeface="微软雅黑"/>
              <a:cs typeface="Microsoft YaHei"/>
            </a:endParaRPr>
          </a:p>
        </p:txBody>
      </p:sp>
      <p:pic>
        <p:nvPicPr>
          <p:cNvPr id="16" name="图片 15" descr="nubia 品牌PPT模版元素-03.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348703" y="4911185"/>
            <a:ext cx="902880" cy="148460"/>
          </a:xfrm>
          <a:prstGeom prst="rect">
            <a:avLst/>
          </a:prstGeom>
        </p:spPr>
      </p:pic>
      <p:pic>
        <p:nvPicPr>
          <p:cNvPr id="66" name="图片 65" descr="nubia 品牌PPT模版元素-01.png"/>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6967674" y="4779294"/>
            <a:ext cx="1827626" cy="284489"/>
          </a:xfrm>
          <a:prstGeom prst="rect">
            <a:avLst/>
          </a:prstGeom>
        </p:spPr>
      </p:pic>
      <p:sp>
        <p:nvSpPr>
          <p:cNvPr id="8" name="TextBox 7"/>
          <p:cNvSpPr txBox="1"/>
          <p:nvPr/>
        </p:nvSpPr>
        <p:spPr>
          <a:xfrm>
            <a:off x="790575" y="4207906"/>
            <a:ext cx="7419975" cy="613694"/>
          </a:xfrm>
          <a:prstGeom prst="rect">
            <a:avLst/>
          </a:prstGeom>
          <a:noFill/>
        </p:spPr>
        <p:txBody>
          <a:bodyPr wrap="square" rtlCol="0">
            <a:spAutoFit/>
          </a:bodyPr>
          <a:lstStyle/>
          <a:p>
            <a:pPr marL="180975" indent="-180975">
              <a:lnSpc>
                <a:spcPct val="150000"/>
              </a:lnSpc>
              <a:buFont typeface="Wingdings" pitchFamily="2" charset="2"/>
              <a:buChar char="§"/>
            </a:pPr>
            <a:r>
              <a:rPr lang="zh-CN" altLang="en-US" sz="1200" dirty="0" smtClean="0">
                <a:latin typeface="微软雅黑" pitchFamily="34" charset="-122"/>
                <a:ea typeface="微软雅黑" pitchFamily="34" charset="-122"/>
              </a:rPr>
              <a:t>智能</a:t>
            </a:r>
            <a:r>
              <a:rPr lang="en-US" altLang="zh-CN" sz="1200" dirty="0" smtClean="0">
                <a:latin typeface="微软雅黑" pitchFamily="34" charset="-122"/>
                <a:ea typeface="微软雅黑" pitchFamily="34" charset="-122"/>
              </a:rPr>
              <a:t>DNS</a:t>
            </a:r>
            <a:r>
              <a:rPr lang="zh-CN" altLang="en-US" sz="1200" dirty="0" smtClean="0">
                <a:latin typeface="微软雅黑" pitchFamily="34" charset="-122"/>
                <a:ea typeface="微软雅黑" pitchFamily="34" charset="-122"/>
              </a:rPr>
              <a:t>负载</a:t>
            </a:r>
            <a:endParaRPr lang="en-US" altLang="zh-CN" sz="1200" dirty="0" smtClean="0">
              <a:latin typeface="微软雅黑" pitchFamily="34" charset="-122"/>
              <a:ea typeface="微软雅黑" pitchFamily="34" charset="-122"/>
            </a:endParaRPr>
          </a:p>
          <a:p>
            <a:pPr marL="180975" indent="-180975">
              <a:lnSpc>
                <a:spcPct val="150000"/>
              </a:lnSpc>
              <a:buFont typeface="Wingdings" pitchFamily="2" charset="2"/>
              <a:buChar char="§"/>
            </a:pPr>
            <a:r>
              <a:rPr lang="zh-CN" altLang="en-US" sz="1200" dirty="0" smtClean="0">
                <a:latin typeface="微软雅黑" pitchFamily="34" charset="-122"/>
                <a:ea typeface="微软雅黑" pitchFamily="34" charset="-122"/>
              </a:rPr>
              <a:t>如：</a:t>
            </a:r>
            <a:r>
              <a:rPr lang="en-US" altLang="zh-CN" sz="1200" dirty="0" smtClean="0">
                <a:latin typeface="微软雅黑" pitchFamily="34" charset="-122"/>
                <a:ea typeface="微软雅黑" pitchFamily="34" charset="-122"/>
              </a:rPr>
              <a:t>Google</a:t>
            </a:r>
            <a:r>
              <a:rPr lang="zh-CN" altLang="en-US" sz="1200" dirty="0" smtClean="0">
                <a:latin typeface="微软雅黑" pitchFamily="34" charset="-122"/>
                <a:ea typeface="微软雅黑" pitchFamily="34" charset="-122"/>
              </a:rPr>
              <a:t>、</a:t>
            </a:r>
            <a:r>
              <a:rPr lang="en-US" altLang="zh-CN" sz="1200" dirty="0" smtClean="0">
                <a:latin typeface="微软雅黑" pitchFamily="34" charset="-122"/>
                <a:ea typeface="微软雅黑" pitchFamily="34" charset="-122"/>
              </a:rPr>
              <a:t>Apple</a:t>
            </a:r>
          </a:p>
        </p:txBody>
      </p:sp>
      <p:pic>
        <p:nvPicPr>
          <p:cNvPr id="12290" name="Picture 2" descr="http://img.chinawin.net/it/a39/139273/1.png"/>
          <p:cNvPicPr>
            <a:picLocks noChangeAspect="1" noChangeArrowheads="1"/>
          </p:cNvPicPr>
          <p:nvPr/>
        </p:nvPicPr>
        <p:blipFill>
          <a:blip r:embed="rId5"/>
          <a:srcRect/>
          <a:stretch>
            <a:fillRect/>
          </a:stretch>
        </p:blipFill>
        <p:spPr bwMode="auto">
          <a:xfrm>
            <a:off x="567778" y="1391847"/>
            <a:ext cx="4001803" cy="1507346"/>
          </a:xfrm>
          <a:prstGeom prst="rect">
            <a:avLst/>
          </a:prstGeom>
          <a:noFill/>
        </p:spPr>
      </p:pic>
      <p:pic>
        <p:nvPicPr>
          <p:cNvPr id="12292" name="Picture 4" descr="http://files.jb51.net/file_images/article/201406/201406070941343.jpg"/>
          <p:cNvPicPr>
            <a:picLocks noChangeAspect="1" noChangeArrowheads="1"/>
          </p:cNvPicPr>
          <p:nvPr/>
        </p:nvPicPr>
        <p:blipFill>
          <a:blip r:embed="rId6"/>
          <a:srcRect/>
          <a:stretch>
            <a:fillRect/>
          </a:stretch>
        </p:blipFill>
        <p:spPr bwMode="auto">
          <a:xfrm>
            <a:off x="4987863" y="1131134"/>
            <a:ext cx="3959622" cy="3413467"/>
          </a:xfrm>
          <a:prstGeom prst="rect">
            <a:avLst/>
          </a:prstGeom>
          <a:noFill/>
        </p:spPr>
      </p:pic>
    </p:spTree>
    <p:extLst>
      <p:ext uri="{BB962C8B-B14F-4D97-AF65-F5344CB8AC3E}">
        <p14:creationId xmlns:p14="http://schemas.microsoft.com/office/powerpoint/2010/main" xmlns="" val="1779118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线连接符 11"/>
          <p:cNvCxnSpPr/>
          <p:nvPr/>
        </p:nvCxnSpPr>
        <p:spPr>
          <a:xfrm>
            <a:off x="348703" y="476249"/>
            <a:ext cx="8446597" cy="0"/>
          </a:xfrm>
          <a:prstGeom prst="line">
            <a:avLst/>
          </a:prstGeom>
          <a:ln w="3175" cmpd="sng">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11" name="标题 1"/>
          <p:cNvSpPr>
            <a:spLocks noGrp="1"/>
          </p:cNvSpPr>
          <p:nvPr>
            <p:ph type="ctrTitle"/>
          </p:nvPr>
        </p:nvSpPr>
        <p:spPr>
          <a:xfrm>
            <a:off x="348702" y="148709"/>
            <a:ext cx="4001804" cy="271782"/>
          </a:xfrm>
        </p:spPr>
        <p:txBody>
          <a:bodyPr>
            <a:noAutofit/>
          </a:bodyPr>
          <a:lstStyle/>
          <a:p>
            <a:pPr algn="l"/>
            <a:r>
              <a:rPr kumimoji="1" lang="zh-CN" altLang="en-US" sz="1200" dirty="0" smtClean="0">
                <a:solidFill>
                  <a:schemeClr val="tx1">
                    <a:lumMod val="95000"/>
                    <a:lumOff val="5000"/>
                  </a:schemeClr>
                </a:solidFill>
                <a:latin typeface="Microsoft YaHei"/>
                <a:ea typeface="微软雅黑"/>
                <a:cs typeface="Microsoft YaHei"/>
              </a:rPr>
              <a:t>大并发生态圈</a:t>
            </a:r>
            <a:r>
              <a:rPr kumimoji="1" lang="en-US" altLang="zh-CN" sz="1200" dirty="0" smtClean="0">
                <a:solidFill>
                  <a:schemeClr val="tx1">
                    <a:lumMod val="95000"/>
                    <a:lumOff val="5000"/>
                  </a:schemeClr>
                </a:solidFill>
                <a:latin typeface="Microsoft YaHei"/>
                <a:ea typeface="微软雅黑"/>
                <a:cs typeface="Microsoft YaHei"/>
              </a:rPr>
              <a:t>—</a:t>
            </a:r>
            <a:r>
              <a:rPr lang="en-US" altLang="zh-CN" sz="1200" dirty="0" smtClean="0">
                <a:latin typeface="微软雅黑" pitchFamily="34" charset="-122"/>
                <a:ea typeface="微软雅黑" pitchFamily="34" charset="-122"/>
              </a:rPr>
              <a:t>CDN</a:t>
            </a:r>
            <a:r>
              <a:rPr lang="zh-CN" altLang="en-US" sz="1200" dirty="0" smtClean="0">
                <a:latin typeface="微软雅黑" pitchFamily="34" charset="-122"/>
                <a:ea typeface="微软雅黑" pitchFamily="34" charset="-122"/>
              </a:rPr>
              <a:t>服务</a:t>
            </a:r>
            <a:endParaRPr kumimoji="1" lang="zh-CN" altLang="en-US" sz="1200" dirty="0">
              <a:solidFill>
                <a:schemeClr val="tx1">
                  <a:lumMod val="95000"/>
                  <a:lumOff val="5000"/>
                </a:schemeClr>
              </a:solidFill>
              <a:latin typeface="Microsoft YaHei"/>
              <a:ea typeface="微软雅黑"/>
              <a:cs typeface="Microsoft YaHei"/>
            </a:endParaRPr>
          </a:p>
        </p:txBody>
      </p:sp>
      <p:pic>
        <p:nvPicPr>
          <p:cNvPr id="16" name="图片 15" descr="nubia 品牌PPT模版元素-03.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348703" y="4911185"/>
            <a:ext cx="902880" cy="148460"/>
          </a:xfrm>
          <a:prstGeom prst="rect">
            <a:avLst/>
          </a:prstGeom>
        </p:spPr>
      </p:pic>
      <p:pic>
        <p:nvPicPr>
          <p:cNvPr id="66" name="图片 65" descr="nubia 品牌PPT模版元素-01.png"/>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6967674" y="4779294"/>
            <a:ext cx="1827626" cy="284489"/>
          </a:xfrm>
          <a:prstGeom prst="rect">
            <a:avLst/>
          </a:prstGeom>
        </p:spPr>
      </p:pic>
      <p:sp>
        <p:nvSpPr>
          <p:cNvPr id="8" name="TextBox 7"/>
          <p:cNvSpPr txBox="1"/>
          <p:nvPr/>
        </p:nvSpPr>
        <p:spPr>
          <a:xfrm>
            <a:off x="790575" y="4207906"/>
            <a:ext cx="7419975" cy="613694"/>
          </a:xfrm>
          <a:prstGeom prst="rect">
            <a:avLst/>
          </a:prstGeom>
          <a:noFill/>
        </p:spPr>
        <p:txBody>
          <a:bodyPr wrap="square" rtlCol="0">
            <a:spAutoFit/>
          </a:bodyPr>
          <a:lstStyle/>
          <a:p>
            <a:pPr marL="180975" indent="-180975">
              <a:lnSpc>
                <a:spcPct val="150000"/>
              </a:lnSpc>
              <a:buFont typeface="Wingdings" pitchFamily="2" charset="2"/>
              <a:buChar char="§"/>
            </a:pPr>
            <a:r>
              <a:rPr lang="en-US" altLang="zh-CN" sz="1200" dirty="0" smtClean="0">
                <a:latin typeface="微软雅黑" pitchFamily="34" charset="-122"/>
                <a:ea typeface="微软雅黑" pitchFamily="34" charset="-122"/>
              </a:rPr>
              <a:t>CDN</a:t>
            </a:r>
            <a:r>
              <a:rPr lang="zh-CN" altLang="en-US" sz="1200" dirty="0" smtClean="0">
                <a:latin typeface="微软雅黑" pitchFamily="34" charset="-122"/>
                <a:ea typeface="微软雅黑" pitchFamily="34" charset="-122"/>
              </a:rPr>
              <a:t>服务</a:t>
            </a:r>
            <a:r>
              <a:rPr lang="en-US" altLang="zh-CN" sz="1200" dirty="0" smtClean="0">
                <a:latin typeface="微软雅黑" pitchFamily="34" charset="-122"/>
                <a:ea typeface="微软雅黑" pitchFamily="34" charset="-122"/>
              </a:rPr>
              <a:t>=</a:t>
            </a:r>
            <a:r>
              <a:rPr lang="zh-CN" altLang="en-US" sz="1200" dirty="0" smtClean="0">
                <a:latin typeface="微软雅黑" pitchFamily="34" charset="-122"/>
                <a:ea typeface="微软雅黑" pitchFamily="34" charset="-122"/>
              </a:rPr>
              <a:t>智能</a:t>
            </a:r>
            <a:r>
              <a:rPr lang="en-US" altLang="zh-CN" sz="1200" dirty="0" smtClean="0">
                <a:latin typeface="微软雅黑" pitchFamily="34" charset="-122"/>
                <a:ea typeface="微软雅黑" pitchFamily="34" charset="-122"/>
              </a:rPr>
              <a:t>DNS+</a:t>
            </a:r>
            <a:r>
              <a:rPr lang="zh-CN" altLang="en-US" sz="1200" dirty="0" smtClean="0">
                <a:latin typeface="微软雅黑" pitchFamily="34" charset="-122"/>
                <a:ea typeface="微软雅黑" pitchFamily="34" charset="-122"/>
              </a:rPr>
              <a:t>缓存服务</a:t>
            </a:r>
            <a:endParaRPr lang="en-US" altLang="zh-CN" sz="1200" dirty="0" smtClean="0">
              <a:latin typeface="微软雅黑" pitchFamily="34" charset="-122"/>
              <a:ea typeface="微软雅黑" pitchFamily="34" charset="-122"/>
            </a:endParaRPr>
          </a:p>
          <a:p>
            <a:pPr marL="180975" indent="-180975">
              <a:lnSpc>
                <a:spcPct val="150000"/>
              </a:lnSpc>
              <a:buFont typeface="Wingdings" pitchFamily="2" charset="2"/>
              <a:buChar char="§"/>
            </a:pPr>
            <a:r>
              <a:rPr lang="zh-CN" altLang="en-US" sz="1200" dirty="0" smtClean="0">
                <a:latin typeface="微软雅黑" pitchFamily="34" charset="-122"/>
                <a:ea typeface="微软雅黑" pitchFamily="34" charset="-122"/>
              </a:rPr>
              <a:t>如：小米</a:t>
            </a:r>
            <a:endParaRPr lang="en-US" altLang="zh-CN" sz="1200" dirty="0" smtClean="0">
              <a:latin typeface="微软雅黑" pitchFamily="34" charset="-122"/>
              <a:ea typeface="微软雅黑" pitchFamily="34" charset="-122"/>
            </a:endParaRPr>
          </a:p>
        </p:txBody>
      </p:sp>
      <p:pic>
        <p:nvPicPr>
          <p:cNvPr id="10242" name="Picture 2" descr="http://f.hiphotos.baidu.com/zhidao/wh%3D600%2C800/sign=a65f6ab9f736afc30e5937638329c7fc/4034970a304e251f30dac381a786c9177f3e539d.jpg"/>
          <p:cNvPicPr>
            <a:picLocks noChangeAspect="1" noChangeArrowheads="1"/>
          </p:cNvPicPr>
          <p:nvPr/>
        </p:nvPicPr>
        <p:blipFill>
          <a:blip r:embed="rId5"/>
          <a:srcRect/>
          <a:stretch>
            <a:fillRect/>
          </a:stretch>
        </p:blipFill>
        <p:spPr bwMode="auto">
          <a:xfrm>
            <a:off x="1251583" y="559832"/>
            <a:ext cx="5057775" cy="3648074"/>
          </a:xfrm>
          <a:prstGeom prst="rect">
            <a:avLst/>
          </a:prstGeom>
          <a:noFill/>
        </p:spPr>
      </p:pic>
    </p:spTree>
    <p:extLst>
      <p:ext uri="{BB962C8B-B14F-4D97-AF65-F5344CB8AC3E}">
        <p14:creationId xmlns:p14="http://schemas.microsoft.com/office/powerpoint/2010/main" xmlns="" val="1779118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线连接符 11"/>
          <p:cNvCxnSpPr/>
          <p:nvPr/>
        </p:nvCxnSpPr>
        <p:spPr>
          <a:xfrm>
            <a:off x="348703" y="476249"/>
            <a:ext cx="8446597" cy="0"/>
          </a:xfrm>
          <a:prstGeom prst="line">
            <a:avLst/>
          </a:prstGeom>
          <a:ln w="3175" cmpd="sng">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11" name="标题 1"/>
          <p:cNvSpPr>
            <a:spLocks noGrp="1"/>
          </p:cNvSpPr>
          <p:nvPr>
            <p:ph type="ctrTitle"/>
          </p:nvPr>
        </p:nvSpPr>
        <p:spPr>
          <a:xfrm>
            <a:off x="348702" y="148709"/>
            <a:ext cx="4001804" cy="271782"/>
          </a:xfrm>
        </p:spPr>
        <p:txBody>
          <a:bodyPr>
            <a:noAutofit/>
          </a:bodyPr>
          <a:lstStyle/>
          <a:p>
            <a:pPr algn="l"/>
            <a:r>
              <a:rPr kumimoji="1" lang="zh-CN" altLang="en-US" sz="1200" dirty="0" smtClean="0">
                <a:solidFill>
                  <a:schemeClr val="tx1">
                    <a:lumMod val="95000"/>
                    <a:lumOff val="5000"/>
                  </a:schemeClr>
                </a:solidFill>
                <a:latin typeface="Microsoft YaHei"/>
                <a:ea typeface="微软雅黑"/>
                <a:cs typeface="Microsoft YaHei"/>
              </a:rPr>
              <a:t>大存储生态圈</a:t>
            </a:r>
            <a:r>
              <a:rPr kumimoji="1" lang="en-US" altLang="zh-CN" sz="1200" dirty="0" smtClean="0">
                <a:solidFill>
                  <a:schemeClr val="tx1">
                    <a:lumMod val="95000"/>
                    <a:lumOff val="5000"/>
                  </a:schemeClr>
                </a:solidFill>
                <a:latin typeface="Microsoft YaHei"/>
                <a:ea typeface="微软雅黑"/>
                <a:cs typeface="Microsoft YaHei"/>
              </a:rPr>
              <a:t>—</a:t>
            </a:r>
            <a:r>
              <a:rPr kumimoji="1" lang="zh-CN" altLang="en-US" sz="1200" dirty="0" smtClean="0">
                <a:solidFill>
                  <a:schemeClr val="tx1">
                    <a:lumMod val="95000"/>
                    <a:lumOff val="5000"/>
                  </a:schemeClr>
                </a:solidFill>
                <a:latin typeface="Microsoft YaHei"/>
                <a:ea typeface="微软雅黑"/>
                <a:cs typeface="Microsoft YaHei"/>
              </a:rPr>
              <a:t>往下看</a:t>
            </a:r>
            <a:endParaRPr kumimoji="1" lang="zh-CN" altLang="en-US" sz="1200" dirty="0">
              <a:solidFill>
                <a:schemeClr val="tx1">
                  <a:lumMod val="95000"/>
                  <a:lumOff val="5000"/>
                </a:schemeClr>
              </a:solidFill>
              <a:latin typeface="Microsoft YaHei"/>
              <a:ea typeface="微软雅黑"/>
              <a:cs typeface="Microsoft YaHei"/>
            </a:endParaRPr>
          </a:p>
        </p:txBody>
      </p:sp>
      <p:pic>
        <p:nvPicPr>
          <p:cNvPr id="16" name="图片 15" descr="nubia 品牌PPT模版元素-03.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348703" y="4911185"/>
            <a:ext cx="902880" cy="148460"/>
          </a:xfrm>
          <a:prstGeom prst="rect">
            <a:avLst/>
          </a:prstGeom>
        </p:spPr>
      </p:pic>
      <p:pic>
        <p:nvPicPr>
          <p:cNvPr id="66" name="图片 65" descr="nubia 品牌PPT模版元素-01.png"/>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6967674" y="4779294"/>
            <a:ext cx="1827626" cy="284489"/>
          </a:xfrm>
          <a:prstGeom prst="rect">
            <a:avLst/>
          </a:prstGeom>
        </p:spPr>
      </p:pic>
      <p:sp>
        <p:nvSpPr>
          <p:cNvPr id="8" name="TextBox 7"/>
          <p:cNvSpPr txBox="1"/>
          <p:nvPr/>
        </p:nvSpPr>
        <p:spPr>
          <a:xfrm>
            <a:off x="348703" y="600075"/>
            <a:ext cx="8446598" cy="2862322"/>
          </a:xfrm>
          <a:prstGeom prst="rect">
            <a:avLst/>
          </a:prstGeom>
          <a:noFill/>
        </p:spPr>
        <p:txBody>
          <a:bodyPr wrap="square" rtlCol="0">
            <a:spAutoFit/>
          </a:bodyPr>
          <a:lstStyle/>
          <a:p>
            <a:pPr marL="180975" indent="-180975">
              <a:lnSpc>
                <a:spcPct val="150000"/>
              </a:lnSpc>
              <a:buFont typeface="Wingdings" pitchFamily="2" charset="2"/>
              <a:buChar char="§"/>
            </a:pPr>
            <a:r>
              <a:rPr lang="zh-CN" altLang="en-US" sz="1200" dirty="0" smtClean="0">
                <a:latin typeface="微软雅黑" pitchFamily="34" charset="-122"/>
                <a:ea typeface="微软雅黑" pitchFamily="34" charset="-122"/>
              </a:rPr>
              <a:t>单一数据库</a:t>
            </a:r>
            <a:endParaRPr lang="en-US" altLang="zh-CN" sz="1200" dirty="0" smtClean="0">
              <a:latin typeface="微软雅黑" pitchFamily="34" charset="-122"/>
              <a:ea typeface="微软雅黑" pitchFamily="34" charset="-122"/>
            </a:endParaRPr>
          </a:p>
          <a:p>
            <a:pPr marL="180975" indent="-180975">
              <a:lnSpc>
                <a:spcPct val="150000"/>
              </a:lnSpc>
              <a:buFont typeface="Wingdings" pitchFamily="2" charset="2"/>
              <a:buChar char="§"/>
            </a:pPr>
            <a:r>
              <a:rPr lang="zh-CN" altLang="en-US" sz="1200" dirty="0" smtClean="0">
                <a:latin typeface="微软雅黑" pitchFamily="34" charset="-122"/>
                <a:ea typeface="微软雅黑" pitchFamily="34" charset="-122"/>
              </a:rPr>
              <a:t>主从数据库：中间件，如</a:t>
            </a:r>
            <a:r>
              <a:rPr lang="en-US" altLang="zh-CN" sz="1200" dirty="0" smtClean="0">
                <a:latin typeface="微软雅黑" pitchFamily="34" charset="-122"/>
                <a:ea typeface="微软雅黑" pitchFamily="34" charset="-122"/>
              </a:rPr>
              <a:t>mysql proxy</a:t>
            </a:r>
          </a:p>
          <a:p>
            <a:pPr marL="180975" indent="-180975">
              <a:lnSpc>
                <a:spcPct val="150000"/>
              </a:lnSpc>
              <a:buFont typeface="Wingdings" pitchFamily="2" charset="2"/>
              <a:buChar char="§"/>
            </a:pPr>
            <a:r>
              <a:rPr lang="zh-CN" altLang="en-US" sz="1200" dirty="0" smtClean="0">
                <a:latin typeface="微软雅黑" pitchFamily="34" charset="-122"/>
                <a:ea typeface="微软雅黑" pitchFamily="34" charset="-122"/>
              </a:rPr>
              <a:t>双主数据库：</a:t>
            </a:r>
            <a:endParaRPr lang="en-US" altLang="zh-CN" sz="1200" dirty="0" smtClean="0">
              <a:latin typeface="微软雅黑" pitchFamily="34" charset="-122"/>
              <a:ea typeface="微软雅黑" pitchFamily="34" charset="-122"/>
            </a:endParaRPr>
          </a:p>
          <a:p>
            <a:pPr marL="180975" indent="-180975">
              <a:lnSpc>
                <a:spcPct val="150000"/>
              </a:lnSpc>
              <a:buFont typeface="Wingdings" pitchFamily="2" charset="2"/>
              <a:buChar char="§"/>
            </a:pPr>
            <a:r>
              <a:rPr lang="zh-CN" altLang="en-US" sz="1200" dirty="0" smtClean="0">
                <a:latin typeface="微软雅黑" pitchFamily="34" charset="-122"/>
                <a:ea typeface="微软雅黑" pitchFamily="34" charset="-122"/>
              </a:rPr>
              <a:t>多组双主数据库：数据库中间件</a:t>
            </a:r>
            <a:endParaRPr lang="en-US" altLang="zh-CN" sz="1200" dirty="0" smtClean="0">
              <a:latin typeface="微软雅黑" pitchFamily="34" charset="-122"/>
              <a:ea typeface="微软雅黑" pitchFamily="34" charset="-122"/>
            </a:endParaRPr>
          </a:p>
          <a:p>
            <a:pPr marL="180975" indent="-180975">
              <a:lnSpc>
                <a:spcPct val="150000"/>
              </a:lnSpc>
              <a:buFont typeface="Wingdings" pitchFamily="2" charset="2"/>
              <a:buChar char="§"/>
            </a:pPr>
            <a:r>
              <a:rPr lang="en-US" altLang="zh-CN" sz="1200" dirty="0" smtClean="0">
                <a:latin typeface="微软雅黑" pitchFamily="34" charset="-122"/>
                <a:ea typeface="微软雅黑" pitchFamily="34" charset="-122"/>
              </a:rPr>
              <a:t>KV</a:t>
            </a:r>
            <a:r>
              <a:rPr lang="zh-CN" altLang="en-US" sz="1200" dirty="0" smtClean="0">
                <a:latin typeface="微软雅黑" pitchFamily="34" charset="-122"/>
                <a:ea typeface="微软雅黑" pitchFamily="34" charset="-122"/>
              </a:rPr>
              <a:t>缓存</a:t>
            </a:r>
            <a:r>
              <a:rPr lang="en-US" altLang="zh-CN" sz="1200" dirty="0" smtClean="0">
                <a:latin typeface="微软雅黑" pitchFamily="34" charset="-122"/>
                <a:ea typeface="微软雅黑" pitchFamily="34" charset="-122"/>
              </a:rPr>
              <a:t>+</a:t>
            </a:r>
            <a:r>
              <a:rPr lang="zh-CN" altLang="en-US" sz="1200" dirty="0" smtClean="0">
                <a:latin typeface="微软雅黑" pitchFamily="34" charset="-122"/>
                <a:ea typeface="微软雅黑" pitchFamily="34" charset="-122"/>
              </a:rPr>
              <a:t>数据库：写数据库，读写缓存</a:t>
            </a:r>
            <a:endParaRPr lang="en-US" altLang="zh-CN" sz="1200" dirty="0" smtClean="0">
              <a:latin typeface="微软雅黑" pitchFamily="34" charset="-122"/>
              <a:ea typeface="微软雅黑" pitchFamily="34" charset="-122"/>
            </a:endParaRPr>
          </a:p>
          <a:p>
            <a:pPr marL="180975" indent="-180975">
              <a:lnSpc>
                <a:spcPct val="150000"/>
              </a:lnSpc>
              <a:buFont typeface="Wingdings" pitchFamily="2" charset="2"/>
              <a:buChar char="§"/>
            </a:pPr>
            <a:r>
              <a:rPr lang="en-US" altLang="zh-CN" sz="1200" dirty="0" smtClean="0">
                <a:latin typeface="微软雅黑" pitchFamily="34" charset="-122"/>
                <a:ea typeface="微软雅黑" pitchFamily="34" charset="-122"/>
              </a:rPr>
              <a:t>KV</a:t>
            </a:r>
            <a:r>
              <a:rPr lang="zh-CN" altLang="en-US" sz="1200" dirty="0" smtClean="0">
                <a:latin typeface="微软雅黑" pitchFamily="34" charset="-122"/>
                <a:ea typeface="微软雅黑" pitchFamily="34" charset="-122"/>
              </a:rPr>
              <a:t>缓存队列</a:t>
            </a:r>
            <a:r>
              <a:rPr lang="en-US" altLang="zh-CN" sz="1200" dirty="0" smtClean="0">
                <a:latin typeface="微软雅黑" pitchFamily="34" charset="-122"/>
                <a:ea typeface="微软雅黑" pitchFamily="34" charset="-122"/>
              </a:rPr>
              <a:t>+</a:t>
            </a:r>
            <a:r>
              <a:rPr lang="zh-CN" altLang="en-US" sz="1200" dirty="0" smtClean="0">
                <a:latin typeface="微软雅黑" pitchFamily="34" charset="-122"/>
                <a:ea typeface="微软雅黑" pitchFamily="34" charset="-122"/>
              </a:rPr>
              <a:t>数据库：异构系统，简化数据库写操作，读写缓存队列</a:t>
            </a:r>
            <a:endParaRPr lang="en-US" altLang="zh-CN" sz="1200" dirty="0" smtClean="0">
              <a:latin typeface="微软雅黑" pitchFamily="34" charset="-122"/>
              <a:ea typeface="微软雅黑" pitchFamily="34" charset="-122"/>
            </a:endParaRPr>
          </a:p>
          <a:p>
            <a:pPr marL="180975" indent="-180975">
              <a:lnSpc>
                <a:spcPct val="150000"/>
              </a:lnSpc>
              <a:buFont typeface="Wingdings" pitchFamily="2" charset="2"/>
              <a:buChar char="§"/>
            </a:pPr>
            <a:r>
              <a:rPr lang="zh-CN" altLang="en-US" sz="1200" dirty="0" smtClean="0">
                <a:latin typeface="微软雅黑" pitchFamily="34" charset="-122"/>
                <a:ea typeface="微软雅黑" pitchFamily="34" charset="-122"/>
              </a:rPr>
              <a:t>秒级别数据扩容</a:t>
            </a:r>
            <a:endParaRPr lang="en-US" altLang="zh-CN" sz="1200" dirty="0" smtClean="0">
              <a:latin typeface="微软雅黑" pitchFamily="34" charset="-122"/>
              <a:ea typeface="微软雅黑" pitchFamily="34" charset="-122"/>
            </a:endParaRPr>
          </a:p>
          <a:p>
            <a:pPr marL="180975" indent="-180975">
              <a:lnSpc>
                <a:spcPct val="150000"/>
              </a:lnSpc>
              <a:buFont typeface="Wingdings" pitchFamily="2" charset="2"/>
              <a:buChar char="§"/>
            </a:pPr>
            <a:r>
              <a:rPr lang="zh-CN" altLang="en-US" sz="1200" dirty="0" smtClean="0">
                <a:latin typeface="微软雅黑" pitchFamily="34" charset="-122"/>
                <a:ea typeface="微软雅黑" pitchFamily="34" charset="-122"/>
              </a:rPr>
              <a:t>非指数扩容，数据库增加字段，数据迁移</a:t>
            </a:r>
            <a:endParaRPr lang="en-US" altLang="zh-CN" sz="1200" dirty="0" smtClean="0">
              <a:latin typeface="微软雅黑" pitchFamily="34" charset="-122"/>
              <a:ea typeface="微软雅黑" pitchFamily="34" charset="-122"/>
            </a:endParaRPr>
          </a:p>
          <a:p>
            <a:pPr marL="180975" indent="-180975">
              <a:lnSpc>
                <a:spcPct val="150000"/>
              </a:lnSpc>
              <a:buFont typeface="Wingdings" pitchFamily="2" charset="2"/>
              <a:buChar char="§"/>
            </a:pPr>
            <a:r>
              <a:rPr lang="en-US" altLang="zh-CN" sz="1200" dirty="0" smtClean="0">
                <a:latin typeface="微软雅黑" pitchFamily="34" charset="-122"/>
                <a:ea typeface="微软雅黑" pitchFamily="34" charset="-122"/>
              </a:rPr>
              <a:t>NoSQL</a:t>
            </a:r>
            <a:r>
              <a:rPr lang="zh-CN" altLang="en-US" sz="1200" dirty="0" smtClean="0">
                <a:latin typeface="微软雅黑" pitchFamily="34" charset="-122"/>
                <a:ea typeface="微软雅黑" pitchFamily="34" charset="-122"/>
              </a:rPr>
              <a:t>持久化</a:t>
            </a:r>
            <a:endParaRPr lang="en-US" altLang="zh-CN" sz="1200" dirty="0" smtClean="0">
              <a:latin typeface="微软雅黑" pitchFamily="34" charset="-122"/>
              <a:ea typeface="微软雅黑" pitchFamily="34" charset="-122"/>
            </a:endParaRPr>
          </a:p>
          <a:p>
            <a:pPr marL="180975" indent="-180975">
              <a:lnSpc>
                <a:spcPct val="150000"/>
              </a:lnSpc>
              <a:buFont typeface="Wingdings" pitchFamily="2" charset="2"/>
              <a:buChar char="§"/>
            </a:pPr>
            <a:endParaRPr lang="en-US" sz="1200" dirty="0">
              <a:latin typeface="微软雅黑" pitchFamily="34" charset="-122"/>
              <a:ea typeface="微软雅黑" pitchFamily="34" charset="-122"/>
            </a:endParaRPr>
          </a:p>
        </p:txBody>
      </p:sp>
    </p:spTree>
    <p:extLst>
      <p:ext uri="{BB962C8B-B14F-4D97-AF65-F5344CB8AC3E}">
        <p14:creationId xmlns:p14="http://schemas.microsoft.com/office/powerpoint/2010/main" xmlns="" val="1779118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线连接符 11"/>
          <p:cNvCxnSpPr/>
          <p:nvPr/>
        </p:nvCxnSpPr>
        <p:spPr>
          <a:xfrm>
            <a:off x="348703" y="476249"/>
            <a:ext cx="8446597" cy="0"/>
          </a:xfrm>
          <a:prstGeom prst="line">
            <a:avLst/>
          </a:prstGeom>
          <a:ln w="3175" cmpd="sng">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11" name="标题 1"/>
          <p:cNvSpPr>
            <a:spLocks noGrp="1"/>
          </p:cNvSpPr>
          <p:nvPr>
            <p:ph type="ctrTitle"/>
          </p:nvPr>
        </p:nvSpPr>
        <p:spPr>
          <a:xfrm>
            <a:off x="348702" y="148709"/>
            <a:ext cx="4001804" cy="271782"/>
          </a:xfrm>
        </p:spPr>
        <p:txBody>
          <a:bodyPr>
            <a:noAutofit/>
          </a:bodyPr>
          <a:lstStyle/>
          <a:p>
            <a:pPr algn="l"/>
            <a:r>
              <a:rPr kumimoji="1" lang="zh-CN" altLang="en-US" sz="1200" dirty="0" smtClean="0">
                <a:solidFill>
                  <a:schemeClr val="tx1">
                    <a:lumMod val="95000"/>
                    <a:lumOff val="5000"/>
                  </a:schemeClr>
                </a:solidFill>
                <a:latin typeface="Microsoft YaHei"/>
                <a:ea typeface="微软雅黑"/>
                <a:cs typeface="Microsoft YaHei"/>
              </a:rPr>
              <a:t>大存储生态圈</a:t>
            </a:r>
            <a:r>
              <a:rPr kumimoji="1" lang="en-US" altLang="zh-CN" sz="1200" dirty="0" smtClean="0">
                <a:solidFill>
                  <a:schemeClr val="tx1">
                    <a:lumMod val="95000"/>
                    <a:lumOff val="5000"/>
                  </a:schemeClr>
                </a:solidFill>
                <a:latin typeface="Microsoft YaHei"/>
                <a:ea typeface="微软雅黑"/>
                <a:cs typeface="Microsoft YaHei"/>
              </a:rPr>
              <a:t>—</a:t>
            </a:r>
            <a:r>
              <a:rPr lang="zh-CN" altLang="en-US" sz="1200" dirty="0" smtClean="0">
                <a:latin typeface="微软雅黑" pitchFamily="34" charset="-122"/>
                <a:ea typeface="微软雅黑" pitchFamily="34" charset="-122"/>
              </a:rPr>
              <a:t>单一数据库</a:t>
            </a:r>
            <a:endParaRPr kumimoji="1" lang="zh-CN" altLang="en-US" sz="1200" dirty="0">
              <a:solidFill>
                <a:schemeClr val="tx1">
                  <a:lumMod val="95000"/>
                  <a:lumOff val="5000"/>
                </a:schemeClr>
              </a:solidFill>
              <a:latin typeface="Microsoft YaHei"/>
              <a:ea typeface="微软雅黑"/>
              <a:cs typeface="Microsoft YaHei"/>
            </a:endParaRPr>
          </a:p>
        </p:txBody>
      </p:sp>
      <p:pic>
        <p:nvPicPr>
          <p:cNvPr id="16" name="图片 15" descr="nubia 品牌PPT模版元素-03.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348703" y="4911185"/>
            <a:ext cx="902880" cy="148460"/>
          </a:xfrm>
          <a:prstGeom prst="rect">
            <a:avLst/>
          </a:prstGeom>
        </p:spPr>
      </p:pic>
      <p:pic>
        <p:nvPicPr>
          <p:cNvPr id="66" name="图片 65" descr="nubia 品牌PPT模版元素-01.png"/>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6967674" y="4779294"/>
            <a:ext cx="1827626" cy="284489"/>
          </a:xfrm>
          <a:prstGeom prst="rect">
            <a:avLst/>
          </a:prstGeom>
        </p:spPr>
      </p:pic>
      <p:sp>
        <p:nvSpPr>
          <p:cNvPr id="8" name="TextBox 7"/>
          <p:cNvSpPr txBox="1"/>
          <p:nvPr/>
        </p:nvSpPr>
        <p:spPr>
          <a:xfrm>
            <a:off x="501103" y="3895507"/>
            <a:ext cx="8446598" cy="336695"/>
          </a:xfrm>
          <a:prstGeom prst="rect">
            <a:avLst/>
          </a:prstGeom>
          <a:noFill/>
        </p:spPr>
        <p:txBody>
          <a:bodyPr wrap="square" rtlCol="0">
            <a:spAutoFit/>
          </a:bodyPr>
          <a:lstStyle/>
          <a:p>
            <a:pPr marL="180975" indent="-180975">
              <a:lnSpc>
                <a:spcPct val="150000"/>
              </a:lnSpc>
              <a:buFont typeface="Wingdings" pitchFamily="2" charset="2"/>
              <a:buChar char="§"/>
            </a:pPr>
            <a:r>
              <a:rPr lang="zh-CN" altLang="en-US" sz="1200" dirty="0" smtClean="0">
                <a:latin typeface="微软雅黑" pitchFamily="34" charset="-122"/>
                <a:ea typeface="微软雅黑" pitchFamily="34" charset="-122"/>
              </a:rPr>
              <a:t>单一数据库</a:t>
            </a:r>
            <a:endParaRPr lang="en-US" altLang="zh-CN" sz="1200" dirty="0" smtClean="0">
              <a:latin typeface="微软雅黑" pitchFamily="34" charset="-122"/>
              <a:ea typeface="微软雅黑" pitchFamily="34" charset="-122"/>
            </a:endParaRPr>
          </a:p>
        </p:txBody>
      </p:sp>
      <p:pic>
        <p:nvPicPr>
          <p:cNvPr id="48130" name="Picture 2"/>
          <p:cNvPicPr>
            <a:picLocks noChangeAspect="1" noChangeArrowheads="1"/>
          </p:cNvPicPr>
          <p:nvPr/>
        </p:nvPicPr>
        <p:blipFill>
          <a:blip r:embed="rId5"/>
          <a:srcRect/>
          <a:stretch>
            <a:fillRect/>
          </a:stretch>
        </p:blipFill>
        <p:spPr bwMode="auto">
          <a:xfrm>
            <a:off x="3448050" y="2224088"/>
            <a:ext cx="590550" cy="1057275"/>
          </a:xfrm>
          <a:prstGeom prst="rect">
            <a:avLst/>
          </a:prstGeom>
          <a:noFill/>
          <a:ln w="9525">
            <a:noFill/>
            <a:miter lim="800000"/>
            <a:headEnd/>
            <a:tailEnd/>
          </a:ln>
          <a:effectLst/>
        </p:spPr>
      </p:pic>
    </p:spTree>
    <p:extLst>
      <p:ext uri="{BB962C8B-B14F-4D97-AF65-F5344CB8AC3E}">
        <p14:creationId xmlns:p14="http://schemas.microsoft.com/office/powerpoint/2010/main" xmlns="" val="1779118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线连接符 11"/>
          <p:cNvCxnSpPr/>
          <p:nvPr/>
        </p:nvCxnSpPr>
        <p:spPr>
          <a:xfrm>
            <a:off x="348703" y="476249"/>
            <a:ext cx="8446597" cy="0"/>
          </a:xfrm>
          <a:prstGeom prst="line">
            <a:avLst/>
          </a:prstGeom>
          <a:ln w="3175" cmpd="sng">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11" name="标题 1"/>
          <p:cNvSpPr>
            <a:spLocks noGrp="1"/>
          </p:cNvSpPr>
          <p:nvPr>
            <p:ph type="ctrTitle"/>
          </p:nvPr>
        </p:nvSpPr>
        <p:spPr>
          <a:xfrm>
            <a:off x="348702" y="148709"/>
            <a:ext cx="4001804" cy="271782"/>
          </a:xfrm>
        </p:spPr>
        <p:txBody>
          <a:bodyPr>
            <a:noAutofit/>
          </a:bodyPr>
          <a:lstStyle/>
          <a:p>
            <a:pPr algn="l"/>
            <a:r>
              <a:rPr kumimoji="1" lang="zh-CN" altLang="en-US" sz="1200" dirty="0" smtClean="0">
                <a:solidFill>
                  <a:schemeClr val="tx1">
                    <a:lumMod val="95000"/>
                    <a:lumOff val="5000"/>
                  </a:schemeClr>
                </a:solidFill>
                <a:latin typeface="Microsoft YaHei"/>
                <a:ea typeface="微软雅黑"/>
                <a:cs typeface="Microsoft YaHei"/>
              </a:rPr>
              <a:t>大存储生态圈</a:t>
            </a:r>
            <a:r>
              <a:rPr kumimoji="1" lang="en-US" altLang="zh-CN" sz="1200" dirty="0" smtClean="0">
                <a:solidFill>
                  <a:schemeClr val="tx1">
                    <a:lumMod val="95000"/>
                    <a:lumOff val="5000"/>
                  </a:schemeClr>
                </a:solidFill>
                <a:latin typeface="Microsoft YaHei"/>
                <a:ea typeface="微软雅黑"/>
                <a:cs typeface="Microsoft YaHei"/>
              </a:rPr>
              <a:t>—</a:t>
            </a:r>
            <a:r>
              <a:rPr lang="zh-CN" altLang="en-US" sz="1200" dirty="0" smtClean="0">
                <a:latin typeface="微软雅黑" pitchFamily="34" charset="-122"/>
                <a:ea typeface="微软雅黑" pitchFamily="34" charset="-122"/>
              </a:rPr>
              <a:t>主从数据库</a:t>
            </a:r>
            <a:endParaRPr kumimoji="1" lang="zh-CN" altLang="en-US" sz="1200" dirty="0">
              <a:solidFill>
                <a:schemeClr val="tx1">
                  <a:lumMod val="95000"/>
                  <a:lumOff val="5000"/>
                </a:schemeClr>
              </a:solidFill>
              <a:latin typeface="Microsoft YaHei"/>
              <a:ea typeface="微软雅黑"/>
              <a:cs typeface="Microsoft YaHei"/>
            </a:endParaRPr>
          </a:p>
        </p:txBody>
      </p:sp>
      <p:pic>
        <p:nvPicPr>
          <p:cNvPr id="16" name="图片 15" descr="nubia 品牌PPT模版元素-03.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348703" y="4911185"/>
            <a:ext cx="902880" cy="148460"/>
          </a:xfrm>
          <a:prstGeom prst="rect">
            <a:avLst/>
          </a:prstGeom>
        </p:spPr>
      </p:pic>
      <p:pic>
        <p:nvPicPr>
          <p:cNvPr id="66" name="图片 65" descr="nubia 品牌PPT模版元素-01.png"/>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6967674" y="4779294"/>
            <a:ext cx="1827626" cy="284489"/>
          </a:xfrm>
          <a:prstGeom prst="rect">
            <a:avLst/>
          </a:prstGeom>
        </p:spPr>
      </p:pic>
      <p:sp>
        <p:nvSpPr>
          <p:cNvPr id="8" name="TextBox 7"/>
          <p:cNvSpPr txBox="1"/>
          <p:nvPr/>
        </p:nvSpPr>
        <p:spPr>
          <a:xfrm>
            <a:off x="501103" y="3895507"/>
            <a:ext cx="8446598" cy="923330"/>
          </a:xfrm>
          <a:prstGeom prst="rect">
            <a:avLst/>
          </a:prstGeom>
          <a:noFill/>
        </p:spPr>
        <p:txBody>
          <a:bodyPr wrap="square" rtlCol="0">
            <a:spAutoFit/>
          </a:bodyPr>
          <a:lstStyle/>
          <a:p>
            <a:pPr marL="180975" indent="-180975">
              <a:lnSpc>
                <a:spcPct val="150000"/>
              </a:lnSpc>
              <a:buFont typeface="Wingdings" pitchFamily="2" charset="2"/>
              <a:buChar char="§"/>
            </a:pPr>
            <a:r>
              <a:rPr lang="zh-CN" altLang="en-US" sz="1200" dirty="0" smtClean="0">
                <a:latin typeface="微软雅黑" pitchFamily="34" charset="-122"/>
                <a:ea typeface="微软雅黑" pitchFamily="34" charset="-122"/>
              </a:rPr>
              <a:t>主从数据库：中间件，如</a:t>
            </a:r>
            <a:r>
              <a:rPr lang="en-US" altLang="zh-CN" sz="1200" dirty="0" smtClean="0">
                <a:latin typeface="微软雅黑" pitchFamily="34" charset="-122"/>
                <a:ea typeface="微软雅黑" pitchFamily="34" charset="-122"/>
              </a:rPr>
              <a:t>mysql proxy</a:t>
            </a:r>
          </a:p>
          <a:p>
            <a:r>
              <a:rPr lang="zh-CN" altLang="en-US" sz="1200" dirty="0" smtClean="0">
                <a:latin typeface="微软雅黑" pitchFamily="34" charset="-122"/>
                <a:ea typeface="微软雅黑" pitchFamily="34" charset="-122"/>
              </a:rPr>
              <a:t>解决思路：复制</a:t>
            </a:r>
            <a:r>
              <a:rPr lang="en-US" sz="1200" dirty="0" smtClean="0">
                <a:latin typeface="微软雅黑" pitchFamily="34" charset="-122"/>
                <a:ea typeface="微软雅黑" pitchFamily="34" charset="-122"/>
              </a:rPr>
              <a:t>+</a:t>
            </a:r>
            <a:r>
              <a:rPr lang="zh-CN" altLang="en-US" sz="1200" dirty="0" smtClean="0">
                <a:latin typeface="微软雅黑" pitchFamily="34" charset="-122"/>
                <a:ea typeface="微软雅黑" pitchFamily="34" charset="-122"/>
              </a:rPr>
              <a:t>冗余</a:t>
            </a:r>
          </a:p>
          <a:p>
            <a:r>
              <a:rPr lang="zh-CN" altLang="en-US" sz="1200" dirty="0" smtClean="0">
                <a:latin typeface="微软雅黑" pitchFamily="34" charset="-122"/>
                <a:ea typeface="微软雅黑" pitchFamily="34" charset="-122"/>
              </a:rPr>
              <a:t>副作用：复制</a:t>
            </a:r>
            <a:r>
              <a:rPr lang="en-US" sz="1200" dirty="0" smtClean="0">
                <a:latin typeface="微软雅黑" pitchFamily="34" charset="-122"/>
                <a:ea typeface="微软雅黑" pitchFamily="34" charset="-122"/>
              </a:rPr>
              <a:t>+</a:t>
            </a:r>
            <a:r>
              <a:rPr lang="zh-CN" altLang="en-US" sz="1200" dirty="0" smtClean="0">
                <a:latin typeface="微软雅黑" pitchFamily="34" charset="-122"/>
                <a:ea typeface="微软雅黑" pitchFamily="34" charset="-122"/>
              </a:rPr>
              <a:t>冗余一定会引发一致性问题</a:t>
            </a:r>
          </a:p>
          <a:p>
            <a:r>
              <a:rPr lang="zh-CN" altLang="en-US" sz="1200" dirty="0" smtClean="0">
                <a:solidFill>
                  <a:srgbClr val="FF0000"/>
                </a:solidFill>
                <a:latin typeface="微软雅黑" pitchFamily="34" charset="-122"/>
                <a:ea typeface="微软雅黑" pitchFamily="34" charset="-122"/>
              </a:rPr>
              <a:t>保证“读”高可用的方法</a:t>
            </a:r>
            <a:r>
              <a:rPr lang="zh-CN" altLang="en-US" sz="1200" dirty="0" smtClean="0">
                <a:latin typeface="微软雅黑" pitchFamily="34" charset="-122"/>
                <a:ea typeface="微软雅黑" pitchFamily="34" charset="-122"/>
              </a:rPr>
              <a:t>：复制从库，冗余数据</a:t>
            </a:r>
            <a:endParaRPr lang="en-US" altLang="zh-CN" sz="1200" dirty="0" smtClean="0">
              <a:latin typeface="微软雅黑" pitchFamily="34" charset="-122"/>
              <a:ea typeface="微软雅黑" pitchFamily="34" charset="-122"/>
            </a:endParaRPr>
          </a:p>
        </p:txBody>
      </p:sp>
      <p:pic>
        <p:nvPicPr>
          <p:cNvPr id="49155" name="Picture 3"/>
          <p:cNvPicPr>
            <a:picLocks noChangeAspect="1" noChangeArrowheads="1"/>
          </p:cNvPicPr>
          <p:nvPr/>
        </p:nvPicPr>
        <p:blipFill>
          <a:blip r:embed="rId5"/>
          <a:srcRect/>
          <a:stretch>
            <a:fillRect/>
          </a:stretch>
        </p:blipFill>
        <p:spPr bwMode="auto">
          <a:xfrm>
            <a:off x="4157663" y="635693"/>
            <a:ext cx="4033837" cy="4143601"/>
          </a:xfrm>
          <a:prstGeom prst="rect">
            <a:avLst/>
          </a:prstGeom>
          <a:noFill/>
          <a:ln w="9525">
            <a:noFill/>
            <a:miter lim="800000"/>
            <a:headEnd/>
            <a:tailEnd/>
          </a:ln>
          <a:effectLst/>
        </p:spPr>
      </p:pic>
      <p:pic>
        <p:nvPicPr>
          <p:cNvPr id="10" name="Picture 9" descr="http://img01.store.sogou.com/net/a/04/link?appid=100520031&amp;w=710&amp;url=http://mmbiz.qpic.cn/mmbiz/YrezxckhYOwdFPgbbgLPYT3hHfHSXkvDcgmNLghT7SAuLFbDfkpicl8XLdMM9Kpx2v7NMO5zvq2mfzhT3cNYHicg/0"/>
          <p:cNvPicPr/>
          <p:nvPr/>
        </p:nvPicPr>
        <p:blipFill>
          <a:blip r:embed="rId6" cstate="print"/>
          <a:srcRect/>
          <a:stretch>
            <a:fillRect/>
          </a:stretch>
        </p:blipFill>
        <p:spPr bwMode="auto">
          <a:xfrm>
            <a:off x="915352" y="1946275"/>
            <a:ext cx="1941195" cy="1250950"/>
          </a:xfrm>
          <a:prstGeom prst="rect">
            <a:avLst/>
          </a:prstGeom>
          <a:noFill/>
          <a:ln w="9525">
            <a:noFill/>
            <a:miter lim="800000"/>
            <a:headEnd/>
            <a:tailEnd/>
          </a:ln>
        </p:spPr>
      </p:pic>
    </p:spTree>
    <p:extLst>
      <p:ext uri="{BB962C8B-B14F-4D97-AF65-F5344CB8AC3E}">
        <p14:creationId xmlns:p14="http://schemas.microsoft.com/office/powerpoint/2010/main" xmlns="" val="1779118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线连接符 11"/>
          <p:cNvCxnSpPr/>
          <p:nvPr/>
        </p:nvCxnSpPr>
        <p:spPr>
          <a:xfrm>
            <a:off x="348703" y="476249"/>
            <a:ext cx="8446597" cy="0"/>
          </a:xfrm>
          <a:prstGeom prst="line">
            <a:avLst/>
          </a:prstGeom>
          <a:ln w="3175" cmpd="sng">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11" name="标题 1"/>
          <p:cNvSpPr>
            <a:spLocks noGrp="1"/>
          </p:cNvSpPr>
          <p:nvPr>
            <p:ph type="ctrTitle"/>
          </p:nvPr>
        </p:nvSpPr>
        <p:spPr>
          <a:xfrm>
            <a:off x="348702" y="148709"/>
            <a:ext cx="4001804" cy="271782"/>
          </a:xfrm>
        </p:spPr>
        <p:txBody>
          <a:bodyPr>
            <a:noAutofit/>
          </a:bodyPr>
          <a:lstStyle/>
          <a:p>
            <a:pPr algn="l"/>
            <a:r>
              <a:rPr kumimoji="1" lang="zh-CN" altLang="en-US" sz="1200" dirty="0" smtClean="0">
                <a:solidFill>
                  <a:schemeClr val="tx1">
                    <a:lumMod val="95000"/>
                    <a:lumOff val="5000"/>
                  </a:schemeClr>
                </a:solidFill>
                <a:latin typeface="Microsoft YaHei"/>
                <a:ea typeface="微软雅黑"/>
                <a:cs typeface="Microsoft YaHei"/>
              </a:rPr>
              <a:t>大存储生态圈</a:t>
            </a:r>
            <a:r>
              <a:rPr kumimoji="1" lang="en-US" altLang="zh-CN" sz="1200" dirty="0" smtClean="0">
                <a:solidFill>
                  <a:schemeClr val="tx1">
                    <a:lumMod val="95000"/>
                    <a:lumOff val="5000"/>
                  </a:schemeClr>
                </a:solidFill>
                <a:latin typeface="Microsoft YaHei"/>
                <a:ea typeface="微软雅黑"/>
                <a:cs typeface="Microsoft YaHei"/>
              </a:rPr>
              <a:t>—</a:t>
            </a:r>
            <a:r>
              <a:rPr lang="zh-CN" altLang="en-US" sz="1200" dirty="0" smtClean="0">
                <a:latin typeface="微软雅黑" pitchFamily="34" charset="-122"/>
                <a:ea typeface="微软雅黑" pitchFamily="34" charset="-122"/>
              </a:rPr>
              <a:t>双主数据库</a:t>
            </a:r>
            <a:endParaRPr kumimoji="1" lang="zh-CN" altLang="en-US" sz="1200" dirty="0">
              <a:solidFill>
                <a:schemeClr val="tx1">
                  <a:lumMod val="95000"/>
                  <a:lumOff val="5000"/>
                </a:schemeClr>
              </a:solidFill>
              <a:latin typeface="Microsoft YaHei"/>
              <a:ea typeface="微软雅黑"/>
              <a:cs typeface="Microsoft YaHei"/>
            </a:endParaRPr>
          </a:p>
        </p:txBody>
      </p:sp>
      <p:pic>
        <p:nvPicPr>
          <p:cNvPr id="16" name="图片 15" descr="nubia 品牌PPT模版元素-03.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348703" y="4911185"/>
            <a:ext cx="902880" cy="148460"/>
          </a:xfrm>
          <a:prstGeom prst="rect">
            <a:avLst/>
          </a:prstGeom>
        </p:spPr>
      </p:pic>
      <p:pic>
        <p:nvPicPr>
          <p:cNvPr id="66" name="图片 65" descr="nubia 品牌PPT模版元素-01.png"/>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6967674" y="4779294"/>
            <a:ext cx="1827626" cy="284489"/>
          </a:xfrm>
          <a:prstGeom prst="rect">
            <a:avLst/>
          </a:prstGeom>
        </p:spPr>
      </p:pic>
      <p:sp>
        <p:nvSpPr>
          <p:cNvPr id="8" name="TextBox 7"/>
          <p:cNvSpPr txBox="1"/>
          <p:nvPr/>
        </p:nvSpPr>
        <p:spPr>
          <a:xfrm>
            <a:off x="501103" y="3895507"/>
            <a:ext cx="8446598" cy="923330"/>
          </a:xfrm>
          <a:prstGeom prst="rect">
            <a:avLst/>
          </a:prstGeom>
          <a:noFill/>
        </p:spPr>
        <p:txBody>
          <a:bodyPr wrap="square" rtlCol="0">
            <a:spAutoFit/>
          </a:bodyPr>
          <a:lstStyle/>
          <a:p>
            <a:pPr marL="180975" indent="-180975">
              <a:lnSpc>
                <a:spcPct val="150000"/>
              </a:lnSpc>
              <a:buFont typeface="Wingdings" pitchFamily="2" charset="2"/>
              <a:buChar char="§"/>
            </a:pPr>
            <a:r>
              <a:rPr lang="zh-CN" altLang="en-US" sz="1200" dirty="0" smtClean="0">
                <a:latin typeface="微软雅黑" pitchFamily="34" charset="-122"/>
                <a:ea typeface="微软雅黑" pitchFamily="34" charset="-122"/>
              </a:rPr>
              <a:t>双主数据库</a:t>
            </a:r>
            <a:endParaRPr lang="en-US" altLang="zh-CN" sz="1200" dirty="0" smtClean="0">
              <a:latin typeface="微软雅黑" pitchFamily="34" charset="-122"/>
              <a:ea typeface="微软雅黑" pitchFamily="34" charset="-122"/>
            </a:endParaRPr>
          </a:p>
          <a:p>
            <a:pPr marL="180975" indent="-180975">
              <a:lnSpc>
                <a:spcPct val="150000"/>
              </a:lnSpc>
              <a:buFont typeface="Wingdings" pitchFamily="2" charset="2"/>
              <a:buChar char="§"/>
            </a:pPr>
            <a:r>
              <a:rPr lang="zh-CN" altLang="en-US" sz="1200" dirty="0" smtClean="0">
                <a:solidFill>
                  <a:srgbClr val="FF0000"/>
                </a:solidFill>
                <a:latin typeface="微软雅黑" pitchFamily="34" charset="-122"/>
                <a:ea typeface="微软雅黑" pitchFamily="34" charset="-122"/>
              </a:rPr>
              <a:t>保证“写”高可用的一般方法</a:t>
            </a:r>
            <a:r>
              <a:rPr lang="zh-CN" altLang="en-US" sz="1200" dirty="0" smtClean="0">
                <a:latin typeface="微软雅黑" pitchFamily="34" charset="-122"/>
                <a:ea typeface="微软雅黑" pitchFamily="34" charset="-122"/>
              </a:rPr>
              <a:t>：双主模式，即复制主库（很多公司用单</a:t>
            </a:r>
            <a:r>
              <a:rPr lang="en-US" sz="1200" dirty="0" smtClean="0">
                <a:latin typeface="微软雅黑" pitchFamily="34" charset="-122"/>
                <a:ea typeface="微软雅黑" pitchFamily="34" charset="-122"/>
              </a:rPr>
              <a:t>master</a:t>
            </a:r>
            <a:r>
              <a:rPr lang="zh-CN" altLang="en-US" sz="1200" dirty="0" smtClean="0">
                <a:latin typeface="微软雅黑" pitchFamily="34" charset="-122"/>
                <a:ea typeface="微软雅黑" pitchFamily="34" charset="-122"/>
              </a:rPr>
              <a:t>，此时无法保证写的可用性），冗余数据</a:t>
            </a:r>
            <a:endParaRPr lang="en-US" altLang="zh-CN" sz="1200" dirty="0" smtClean="0">
              <a:latin typeface="微软雅黑" pitchFamily="34" charset="-122"/>
              <a:ea typeface="微软雅黑" pitchFamily="34" charset="-122"/>
            </a:endParaRPr>
          </a:p>
          <a:p>
            <a:pPr marL="180975" indent="-180975">
              <a:lnSpc>
                <a:spcPct val="150000"/>
              </a:lnSpc>
              <a:buFont typeface="Wingdings" pitchFamily="2" charset="2"/>
              <a:buChar char="§"/>
            </a:pPr>
            <a:r>
              <a:rPr lang="zh-CN" altLang="en-US" sz="1200" dirty="0" smtClean="0">
                <a:latin typeface="微软雅黑" pitchFamily="34" charset="-122"/>
                <a:ea typeface="微软雅黑" pitchFamily="34" charset="-122"/>
              </a:rPr>
              <a:t>带来的问题：双主同步</a:t>
            </a:r>
            <a:r>
              <a:rPr lang="en-US" sz="1200" dirty="0" smtClean="0">
                <a:latin typeface="微软雅黑" pitchFamily="34" charset="-122"/>
                <a:ea typeface="微软雅黑" pitchFamily="34" charset="-122"/>
              </a:rPr>
              <a:t>key</a:t>
            </a:r>
            <a:r>
              <a:rPr lang="zh-CN" altLang="en-US" sz="1200" dirty="0" smtClean="0">
                <a:latin typeface="微软雅黑" pitchFamily="34" charset="-122"/>
                <a:ea typeface="微软雅黑" pitchFamily="34" charset="-122"/>
              </a:rPr>
              <a:t>冲突，引不一致</a:t>
            </a:r>
            <a:endParaRPr lang="en-US" altLang="zh-CN" sz="1200" dirty="0" smtClean="0">
              <a:latin typeface="微软雅黑" pitchFamily="34" charset="-122"/>
              <a:ea typeface="微软雅黑" pitchFamily="34" charset="-122"/>
            </a:endParaRPr>
          </a:p>
        </p:txBody>
      </p:sp>
      <p:pic>
        <p:nvPicPr>
          <p:cNvPr id="50178" name="Picture 2"/>
          <p:cNvPicPr>
            <a:picLocks noChangeAspect="1" noChangeArrowheads="1"/>
          </p:cNvPicPr>
          <p:nvPr/>
        </p:nvPicPr>
        <p:blipFill>
          <a:blip r:embed="rId5"/>
          <a:srcRect/>
          <a:stretch>
            <a:fillRect/>
          </a:stretch>
        </p:blipFill>
        <p:spPr bwMode="auto">
          <a:xfrm>
            <a:off x="1300162" y="1314450"/>
            <a:ext cx="2181225" cy="2228850"/>
          </a:xfrm>
          <a:prstGeom prst="rect">
            <a:avLst/>
          </a:prstGeom>
          <a:noFill/>
          <a:ln w="9525">
            <a:noFill/>
            <a:miter lim="800000"/>
            <a:headEnd/>
            <a:tailEnd/>
          </a:ln>
          <a:effectLst/>
        </p:spPr>
      </p:pic>
      <p:pic>
        <p:nvPicPr>
          <p:cNvPr id="10" name="Picture 9" descr="http://img01.store.sogou.com/net/a/04/link?appid=100520031&amp;w=710&amp;url=http://mmbiz.qpic.cn/mmbiz/YrezxckhYOwdFPgbbgLPYT3hHfHSXkvDQYkjqEMUcKODyxDqhUB84LY5rmac4fOQ44dKZAyJayBUdoPt1Hoiaicw/0"/>
          <p:cNvPicPr/>
          <p:nvPr/>
        </p:nvPicPr>
        <p:blipFill>
          <a:blip r:embed="rId6" cstate="print"/>
          <a:srcRect/>
          <a:stretch>
            <a:fillRect/>
          </a:stretch>
        </p:blipFill>
        <p:spPr bwMode="auto">
          <a:xfrm>
            <a:off x="4350506" y="2045970"/>
            <a:ext cx="2338070" cy="1337310"/>
          </a:xfrm>
          <a:prstGeom prst="rect">
            <a:avLst/>
          </a:prstGeom>
          <a:noFill/>
          <a:ln w="9525">
            <a:noFill/>
            <a:miter lim="800000"/>
            <a:headEnd/>
            <a:tailEnd/>
          </a:ln>
        </p:spPr>
      </p:pic>
    </p:spTree>
    <p:extLst>
      <p:ext uri="{BB962C8B-B14F-4D97-AF65-F5344CB8AC3E}">
        <p14:creationId xmlns:p14="http://schemas.microsoft.com/office/powerpoint/2010/main" xmlns="" val="177911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线连接符 11"/>
          <p:cNvCxnSpPr/>
          <p:nvPr/>
        </p:nvCxnSpPr>
        <p:spPr>
          <a:xfrm>
            <a:off x="348703" y="476249"/>
            <a:ext cx="8446597" cy="0"/>
          </a:xfrm>
          <a:prstGeom prst="line">
            <a:avLst/>
          </a:prstGeom>
          <a:ln w="3175" cmpd="sng">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11" name="标题 1"/>
          <p:cNvSpPr>
            <a:spLocks noGrp="1"/>
          </p:cNvSpPr>
          <p:nvPr>
            <p:ph type="ctrTitle"/>
          </p:nvPr>
        </p:nvSpPr>
        <p:spPr>
          <a:xfrm>
            <a:off x="348702" y="148709"/>
            <a:ext cx="4001804" cy="271782"/>
          </a:xfrm>
        </p:spPr>
        <p:txBody>
          <a:bodyPr>
            <a:noAutofit/>
          </a:bodyPr>
          <a:lstStyle/>
          <a:p>
            <a:pPr algn="l"/>
            <a:r>
              <a:rPr kumimoji="1" lang="zh-CN" altLang="en-US" sz="1200" smtClean="0">
                <a:solidFill>
                  <a:schemeClr val="tx1">
                    <a:lumMod val="95000"/>
                    <a:lumOff val="5000"/>
                  </a:schemeClr>
                </a:solidFill>
                <a:latin typeface="Microsoft YaHei"/>
                <a:ea typeface="微软雅黑"/>
                <a:cs typeface="Microsoft YaHei"/>
              </a:rPr>
              <a:t>目录</a:t>
            </a:r>
            <a:endParaRPr kumimoji="1" lang="zh-CN" altLang="en-US" sz="1200" dirty="0">
              <a:solidFill>
                <a:schemeClr val="tx1">
                  <a:lumMod val="95000"/>
                  <a:lumOff val="5000"/>
                </a:schemeClr>
              </a:solidFill>
              <a:latin typeface="Microsoft YaHei"/>
              <a:ea typeface="微软雅黑"/>
              <a:cs typeface="Microsoft YaHei"/>
            </a:endParaRPr>
          </a:p>
        </p:txBody>
      </p:sp>
      <p:pic>
        <p:nvPicPr>
          <p:cNvPr id="16" name="图片 15" descr="nubia 品牌PPT模版元素-03.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348703" y="4911185"/>
            <a:ext cx="902880" cy="148460"/>
          </a:xfrm>
          <a:prstGeom prst="rect">
            <a:avLst/>
          </a:prstGeom>
        </p:spPr>
      </p:pic>
      <p:pic>
        <p:nvPicPr>
          <p:cNvPr id="66" name="图片 65" descr="nubia 品牌PPT模版元素-01.png"/>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6967674" y="4779294"/>
            <a:ext cx="1827626" cy="284489"/>
          </a:xfrm>
          <a:prstGeom prst="rect">
            <a:avLst/>
          </a:prstGeom>
        </p:spPr>
      </p:pic>
      <p:sp>
        <p:nvSpPr>
          <p:cNvPr id="7" name="TextBox 6"/>
          <p:cNvSpPr txBox="1"/>
          <p:nvPr/>
        </p:nvSpPr>
        <p:spPr>
          <a:xfrm>
            <a:off x="348703" y="495299"/>
            <a:ext cx="3171825" cy="1118255"/>
          </a:xfrm>
          <a:prstGeom prst="rect">
            <a:avLst/>
          </a:prstGeom>
          <a:noFill/>
        </p:spPr>
        <p:txBody>
          <a:bodyPr wrap="square" rtlCol="0">
            <a:spAutoFit/>
          </a:bodyPr>
          <a:lstStyle/>
          <a:p>
            <a:pPr>
              <a:lnSpc>
                <a:spcPts val="2000"/>
              </a:lnSpc>
              <a:buFont typeface="Wingdings" pitchFamily="2" charset="2"/>
              <a:buChar char="§"/>
            </a:pPr>
            <a:r>
              <a:rPr kumimoji="1" lang="zh-CN" altLang="en-US" sz="1200" dirty="0" smtClean="0">
                <a:solidFill>
                  <a:schemeClr val="tx1">
                    <a:lumMod val="95000"/>
                    <a:lumOff val="5000"/>
                  </a:schemeClr>
                </a:solidFill>
                <a:latin typeface="Microsoft YaHei"/>
                <a:ea typeface="微软雅黑"/>
                <a:cs typeface="Microsoft YaHei"/>
              </a:rPr>
              <a:t> 大数据起源 </a:t>
            </a:r>
            <a:r>
              <a:rPr kumimoji="1" lang="en-US" altLang="zh-CN" sz="1200" dirty="0" smtClean="0">
                <a:solidFill>
                  <a:schemeClr val="tx1">
                    <a:lumMod val="95000"/>
                    <a:lumOff val="5000"/>
                  </a:schemeClr>
                </a:solidFill>
                <a:latin typeface="Microsoft YaHei"/>
                <a:ea typeface="微软雅黑"/>
                <a:cs typeface="Microsoft YaHei"/>
              </a:rPr>
              <a:t>— Google</a:t>
            </a:r>
            <a:r>
              <a:rPr kumimoji="1" lang="zh-CN" altLang="en-US" sz="1200" dirty="0" smtClean="0">
                <a:solidFill>
                  <a:schemeClr val="tx1">
                    <a:lumMod val="95000"/>
                    <a:lumOff val="5000"/>
                  </a:schemeClr>
                </a:solidFill>
                <a:latin typeface="Microsoft YaHei"/>
                <a:ea typeface="微软雅黑"/>
                <a:cs typeface="Microsoft YaHei"/>
              </a:rPr>
              <a:t>三大论文</a:t>
            </a:r>
            <a:endParaRPr lang="en-US" altLang="zh-CN" sz="1200" dirty="0" smtClean="0">
              <a:latin typeface="微软雅黑" pitchFamily="34" charset="-122"/>
              <a:ea typeface="微软雅黑" pitchFamily="34" charset="-122"/>
            </a:endParaRPr>
          </a:p>
          <a:p>
            <a:pPr>
              <a:lnSpc>
                <a:spcPts val="2000"/>
              </a:lnSpc>
              <a:buFont typeface="Wingdings" pitchFamily="2" charset="2"/>
              <a:buChar char="§"/>
            </a:pPr>
            <a:r>
              <a:rPr kumimoji="1" lang="zh-CN" altLang="en-US" sz="1200" dirty="0" smtClean="0">
                <a:solidFill>
                  <a:schemeClr val="tx1">
                    <a:lumMod val="95000"/>
                    <a:lumOff val="5000"/>
                  </a:schemeClr>
                </a:solidFill>
                <a:latin typeface="Microsoft YaHei"/>
                <a:ea typeface="微软雅黑"/>
                <a:cs typeface="Microsoft YaHei"/>
              </a:rPr>
              <a:t> 大并发生态圈</a:t>
            </a:r>
            <a:endParaRPr lang="en-US" altLang="zh-CN" sz="1200" dirty="0" smtClean="0">
              <a:latin typeface="微软雅黑" pitchFamily="34" charset="-122"/>
              <a:ea typeface="微软雅黑" pitchFamily="34" charset="-122"/>
            </a:endParaRPr>
          </a:p>
          <a:p>
            <a:pPr>
              <a:lnSpc>
                <a:spcPts val="2000"/>
              </a:lnSpc>
              <a:buFont typeface="Wingdings" pitchFamily="2" charset="2"/>
              <a:buChar char="§"/>
            </a:pPr>
            <a:r>
              <a:rPr kumimoji="1" lang="zh-CN" altLang="en-US" sz="1200" dirty="0" smtClean="0">
                <a:solidFill>
                  <a:schemeClr val="tx1">
                    <a:lumMod val="95000"/>
                    <a:lumOff val="5000"/>
                  </a:schemeClr>
                </a:solidFill>
                <a:latin typeface="Microsoft YaHei"/>
                <a:ea typeface="微软雅黑"/>
                <a:cs typeface="Microsoft YaHei"/>
              </a:rPr>
              <a:t> 大存储生态圈</a:t>
            </a:r>
            <a:endParaRPr kumimoji="1" lang="en-US" altLang="zh-CN" sz="1200" dirty="0" smtClean="0">
              <a:solidFill>
                <a:schemeClr val="tx1">
                  <a:lumMod val="95000"/>
                  <a:lumOff val="5000"/>
                </a:schemeClr>
              </a:solidFill>
              <a:latin typeface="Microsoft YaHei"/>
              <a:ea typeface="微软雅黑"/>
              <a:cs typeface="Microsoft YaHei"/>
            </a:endParaRPr>
          </a:p>
          <a:p>
            <a:pPr>
              <a:lnSpc>
                <a:spcPts val="2000"/>
              </a:lnSpc>
              <a:buFont typeface="Wingdings" pitchFamily="2" charset="2"/>
              <a:buChar char="§"/>
            </a:pPr>
            <a:r>
              <a:rPr kumimoji="1" lang="en-US" altLang="zh-CN" sz="1200" dirty="0" smtClean="0">
                <a:solidFill>
                  <a:schemeClr val="tx1">
                    <a:lumMod val="95000"/>
                    <a:lumOff val="5000"/>
                  </a:schemeClr>
                </a:solidFill>
                <a:latin typeface="Microsoft YaHei"/>
                <a:ea typeface="微软雅黑"/>
              </a:rPr>
              <a:t> </a:t>
            </a:r>
            <a:r>
              <a:rPr kumimoji="1" lang="zh-CN" altLang="en-US" sz="1200" dirty="0" smtClean="0">
                <a:solidFill>
                  <a:schemeClr val="tx1">
                    <a:lumMod val="95000"/>
                    <a:lumOff val="5000"/>
                  </a:schemeClr>
                </a:solidFill>
                <a:latin typeface="Microsoft YaHei"/>
                <a:ea typeface="微软雅黑"/>
              </a:rPr>
              <a:t>大数据生态圈</a:t>
            </a:r>
            <a:endParaRPr lang="en-US" altLang="zh-CN" sz="1200" dirty="0" smtClean="0">
              <a:latin typeface="微软雅黑" pitchFamily="34" charset="-122"/>
              <a:ea typeface="微软雅黑" pitchFamily="34" charset="-122"/>
            </a:endParaRPr>
          </a:p>
        </p:txBody>
      </p:sp>
    </p:spTree>
    <p:extLst>
      <p:ext uri="{BB962C8B-B14F-4D97-AF65-F5344CB8AC3E}">
        <p14:creationId xmlns:p14="http://schemas.microsoft.com/office/powerpoint/2010/main" xmlns="" val="1779118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线连接符 11"/>
          <p:cNvCxnSpPr/>
          <p:nvPr/>
        </p:nvCxnSpPr>
        <p:spPr>
          <a:xfrm>
            <a:off x="348703" y="476249"/>
            <a:ext cx="8446597" cy="0"/>
          </a:xfrm>
          <a:prstGeom prst="line">
            <a:avLst/>
          </a:prstGeom>
          <a:ln w="3175" cmpd="sng">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11" name="标题 1"/>
          <p:cNvSpPr>
            <a:spLocks noGrp="1"/>
          </p:cNvSpPr>
          <p:nvPr>
            <p:ph type="ctrTitle"/>
          </p:nvPr>
        </p:nvSpPr>
        <p:spPr>
          <a:xfrm>
            <a:off x="348702" y="148709"/>
            <a:ext cx="4001804" cy="271782"/>
          </a:xfrm>
        </p:spPr>
        <p:txBody>
          <a:bodyPr>
            <a:noAutofit/>
          </a:bodyPr>
          <a:lstStyle/>
          <a:p>
            <a:pPr algn="l"/>
            <a:r>
              <a:rPr kumimoji="1" lang="zh-CN" altLang="en-US" sz="1200" dirty="0" smtClean="0">
                <a:solidFill>
                  <a:schemeClr val="tx1">
                    <a:lumMod val="95000"/>
                    <a:lumOff val="5000"/>
                  </a:schemeClr>
                </a:solidFill>
                <a:latin typeface="Microsoft YaHei"/>
                <a:ea typeface="微软雅黑"/>
                <a:cs typeface="Microsoft YaHei"/>
              </a:rPr>
              <a:t>大存储生态圈</a:t>
            </a:r>
            <a:r>
              <a:rPr kumimoji="1" lang="en-US" altLang="zh-CN" sz="1200" dirty="0" smtClean="0">
                <a:solidFill>
                  <a:schemeClr val="tx1">
                    <a:lumMod val="95000"/>
                    <a:lumOff val="5000"/>
                  </a:schemeClr>
                </a:solidFill>
                <a:latin typeface="Microsoft YaHei"/>
                <a:ea typeface="微软雅黑"/>
                <a:cs typeface="Microsoft YaHei"/>
              </a:rPr>
              <a:t>—</a:t>
            </a:r>
            <a:r>
              <a:rPr lang="zh-CN" altLang="en-US" sz="1200" dirty="0" smtClean="0">
                <a:latin typeface="微软雅黑" pitchFamily="34" charset="-122"/>
                <a:ea typeface="微软雅黑" pitchFamily="34" charset="-122"/>
              </a:rPr>
              <a:t>双主数据库</a:t>
            </a:r>
            <a:endParaRPr kumimoji="1" lang="zh-CN" altLang="en-US" sz="1200" dirty="0">
              <a:solidFill>
                <a:schemeClr val="tx1">
                  <a:lumMod val="95000"/>
                  <a:lumOff val="5000"/>
                </a:schemeClr>
              </a:solidFill>
              <a:latin typeface="Microsoft YaHei"/>
              <a:ea typeface="微软雅黑"/>
              <a:cs typeface="Microsoft YaHei"/>
            </a:endParaRPr>
          </a:p>
        </p:txBody>
      </p:sp>
      <p:pic>
        <p:nvPicPr>
          <p:cNvPr id="16" name="图片 15" descr="nubia 品牌PPT模版元素-03.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348703" y="4911185"/>
            <a:ext cx="902880" cy="148460"/>
          </a:xfrm>
          <a:prstGeom prst="rect">
            <a:avLst/>
          </a:prstGeom>
        </p:spPr>
      </p:pic>
      <p:pic>
        <p:nvPicPr>
          <p:cNvPr id="66" name="图片 65" descr="nubia 品牌PPT模版元素-01.png"/>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6967674" y="4779294"/>
            <a:ext cx="1827626" cy="284489"/>
          </a:xfrm>
          <a:prstGeom prst="rect">
            <a:avLst/>
          </a:prstGeom>
        </p:spPr>
      </p:pic>
      <p:sp>
        <p:nvSpPr>
          <p:cNvPr id="8" name="TextBox 7"/>
          <p:cNvSpPr txBox="1"/>
          <p:nvPr/>
        </p:nvSpPr>
        <p:spPr>
          <a:xfrm>
            <a:off x="501103" y="3249176"/>
            <a:ext cx="8446598" cy="1292662"/>
          </a:xfrm>
          <a:prstGeom prst="rect">
            <a:avLst/>
          </a:prstGeom>
          <a:noFill/>
        </p:spPr>
        <p:txBody>
          <a:bodyPr wrap="square" rtlCol="0">
            <a:spAutoFit/>
          </a:bodyPr>
          <a:lstStyle/>
          <a:p>
            <a:pPr marL="180975" indent="-180975">
              <a:lnSpc>
                <a:spcPct val="150000"/>
              </a:lnSpc>
              <a:buFont typeface="Wingdings" pitchFamily="2" charset="2"/>
              <a:buChar char="§"/>
            </a:pPr>
            <a:r>
              <a:rPr lang="zh-CN" altLang="en-US" sz="1200" dirty="0" smtClean="0">
                <a:latin typeface="微软雅黑" pitchFamily="34" charset="-122"/>
                <a:ea typeface="微软雅黑" pitchFamily="34" charset="-122"/>
              </a:rPr>
              <a:t>双主数据库</a:t>
            </a:r>
            <a:endParaRPr lang="en-US" altLang="zh-CN" sz="1200" dirty="0" smtClean="0">
              <a:latin typeface="微软雅黑" pitchFamily="34" charset="-122"/>
              <a:ea typeface="微软雅黑" pitchFamily="34" charset="-122"/>
            </a:endParaRPr>
          </a:p>
          <a:p>
            <a:pPr marL="180975" indent="-180975">
              <a:lnSpc>
                <a:spcPct val="150000"/>
              </a:lnSpc>
              <a:buFont typeface="Wingdings" pitchFamily="2" charset="2"/>
              <a:buChar char="§"/>
            </a:pPr>
            <a:r>
              <a:rPr lang="zh-CN" altLang="en-US" sz="1200" dirty="0" smtClean="0">
                <a:latin typeface="微软雅黑" pitchFamily="34" charset="-122"/>
                <a:ea typeface="微软雅黑" pitchFamily="34" charset="-122"/>
              </a:rPr>
              <a:t>保证“写”高可用的方法：“双主”当“主从”用，不做</a:t>
            </a:r>
            <a:r>
              <a:rPr lang="en-US" sz="1200" dirty="0" smtClean="0">
                <a:latin typeface="微软雅黑" pitchFamily="34" charset="-122"/>
                <a:ea typeface="微软雅黑" pitchFamily="34" charset="-122"/>
              </a:rPr>
              <a:t>读写分离</a:t>
            </a:r>
            <a:r>
              <a:rPr lang="zh-CN" altLang="en-US" sz="1200" dirty="0" smtClean="0">
                <a:latin typeface="微软雅黑" pitchFamily="34" charset="-122"/>
                <a:ea typeface="微软雅黑" pitchFamily="34" charset="-122"/>
              </a:rPr>
              <a:t>，在“主”挂掉的情况下，“从”（其实是另外一个主），顶上。</a:t>
            </a:r>
            <a:endParaRPr lang="en-US" altLang="zh-CN" sz="1200" dirty="0" smtClean="0">
              <a:latin typeface="微软雅黑" pitchFamily="34" charset="-122"/>
              <a:ea typeface="微软雅黑" pitchFamily="34" charset="-122"/>
            </a:endParaRPr>
          </a:p>
          <a:p>
            <a:r>
              <a:rPr lang="zh-CN" altLang="en-US" sz="1200" dirty="0" smtClean="0">
                <a:latin typeface="微软雅黑" pitchFamily="34" charset="-122"/>
                <a:ea typeface="微软雅黑" pitchFamily="34" charset="-122"/>
              </a:rPr>
              <a:t>优点：读写都到主，解决了一致性问题；“双主”当“主从”用，解决了可用性问题</a:t>
            </a:r>
          </a:p>
          <a:p>
            <a:r>
              <a:rPr lang="zh-CN" altLang="en-US" sz="1200" dirty="0" smtClean="0">
                <a:latin typeface="微软雅黑" pitchFamily="34" charset="-122"/>
                <a:ea typeface="微软雅黑" pitchFamily="34" charset="-122"/>
              </a:rPr>
              <a:t>带来的问题：读性能如何扩充？</a:t>
            </a:r>
            <a:endParaRPr lang="en-US" altLang="zh-CN" sz="1200" dirty="0" smtClean="0">
              <a:latin typeface="微软雅黑" pitchFamily="34" charset="-122"/>
              <a:ea typeface="微软雅黑" pitchFamily="34" charset="-122"/>
            </a:endParaRPr>
          </a:p>
        </p:txBody>
      </p:sp>
      <p:pic>
        <p:nvPicPr>
          <p:cNvPr id="10" name="Picture 9" descr="http://img01.store.sogou.com/net/a/04/link?appid=100520031&amp;w=710&amp;url=http://mmbiz.qpic.cn/mmbiz/YrezxckhYOwdFPgbbgLPYT3hHfHSXkvDQYkjqEMUcKODyxDqhUB84LY5rmac4fOQ44dKZAyJayBUdoPt1Hoiaicw/0"/>
          <p:cNvPicPr/>
          <p:nvPr/>
        </p:nvPicPr>
        <p:blipFill>
          <a:blip r:embed="rId5" cstate="print"/>
          <a:srcRect/>
          <a:stretch>
            <a:fillRect/>
          </a:stretch>
        </p:blipFill>
        <p:spPr bwMode="auto">
          <a:xfrm>
            <a:off x="1835906" y="1377315"/>
            <a:ext cx="2338070" cy="1337310"/>
          </a:xfrm>
          <a:prstGeom prst="rect">
            <a:avLst/>
          </a:prstGeom>
          <a:noFill/>
          <a:ln w="9525">
            <a:noFill/>
            <a:miter lim="800000"/>
            <a:headEnd/>
            <a:tailEnd/>
          </a:ln>
        </p:spPr>
      </p:pic>
      <p:pic>
        <p:nvPicPr>
          <p:cNvPr id="13" name="Picture 12" descr="http://img01.store.sogou.com/net/a/04/link?appid=100520031&amp;w=710&amp;url=http://mmbiz.qpic.cn/mmbiz/YrezxckhYOwdFPgbbgLPYT3hHfHSXkvDLqTtWvicOP3LkrRjnbib3xmqFyTfoIOwxjBqIBIYqCHcvdFibCtDYcq5g/0"/>
          <p:cNvPicPr/>
          <p:nvPr/>
        </p:nvPicPr>
        <p:blipFill>
          <a:blip r:embed="rId6" cstate="print"/>
          <a:srcRect/>
          <a:stretch>
            <a:fillRect/>
          </a:stretch>
        </p:blipFill>
        <p:spPr bwMode="auto">
          <a:xfrm>
            <a:off x="5096192" y="1377315"/>
            <a:ext cx="1009015" cy="1371600"/>
          </a:xfrm>
          <a:prstGeom prst="rect">
            <a:avLst/>
          </a:prstGeom>
          <a:noFill/>
          <a:ln w="9525">
            <a:noFill/>
            <a:miter lim="800000"/>
            <a:headEnd/>
            <a:tailEnd/>
          </a:ln>
        </p:spPr>
      </p:pic>
      <p:sp>
        <p:nvSpPr>
          <p:cNvPr id="14" name="Right Arrow 13"/>
          <p:cNvSpPr/>
          <p:nvPr/>
        </p:nvSpPr>
        <p:spPr>
          <a:xfrm>
            <a:off x="4173976" y="1869757"/>
            <a:ext cx="779024" cy="314325"/>
          </a:xfrm>
          <a:prstGeom prst="rightArrow">
            <a:avLst/>
          </a:prstGeom>
          <a:gradFill>
            <a:gsLst>
              <a:gs pos="0">
                <a:srgbClr val="8488C4"/>
              </a:gs>
              <a:gs pos="53000">
                <a:srgbClr val="D4DEFF"/>
              </a:gs>
              <a:gs pos="83000">
                <a:srgbClr val="D4DEFF"/>
              </a:gs>
              <a:gs pos="100000">
                <a:srgbClr val="96AB94"/>
              </a:gs>
            </a:gsLst>
            <a:lin ang="16200000" scaled="0"/>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xmlns="" val="1779118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线连接符 11"/>
          <p:cNvCxnSpPr/>
          <p:nvPr/>
        </p:nvCxnSpPr>
        <p:spPr>
          <a:xfrm>
            <a:off x="348703" y="476249"/>
            <a:ext cx="8446597" cy="0"/>
          </a:xfrm>
          <a:prstGeom prst="line">
            <a:avLst/>
          </a:prstGeom>
          <a:ln w="3175" cmpd="sng">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11" name="标题 1"/>
          <p:cNvSpPr>
            <a:spLocks noGrp="1"/>
          </p:cNvSpPr>
          <p:nvPr>
            <p:ph type="ctrTitle"/>
          </p:nvPr>
        </p:nvSpPr>
        <p:spPr>
          <a:xfrm>
            <a:off x="348702" y="148709"/>
            <a:ext cx="4001804" cy="271782"/>
          </a:xfrm>
        </p:spPr>
        <p:txBody>
          <a:bodyPr>
            <a:noAutofit/>
          </a:bodyPr>
          <a:lstStyle/>
          <a:p>
            <a:pPr algn="l"/>
            <a:r>
              <a:rPr kumimoji="1" lang="zh-CN" altLang="en-US" sz="1200" dirty="0" smtClean="0">
                <a:solidFill>
                  <a:schemeClr val="tx1">
                    <a:lumMod val="95000"/>
                    <a:lumOff val="5000"/>
                  </a:schemeClr>
                </a:solidFill>
                <a:latin typeface="Microsoft YaHei"/>
                <a:ea typeface="微软雅黑"/>
                <a:cs typeface="Microsoft YaHei"/>
              </a:rPr>
              <a:t>大存储生态圈</a:t>
            </a:r>
            <a:r>
              <a:rPr kumimoji="1" lang="en-US" altLang="zh-CN" sz="1200" dirty="0" smtClean="0">
                <a:solidFill>
                  <a:schemeClr val="tx1">
                    <a:lumMod val="95000"/>
                    <a:lumOff val="5000"/>
                  </a:schemeClr>
                </a:solidFill>
                <a:latin typeface="Microsoft YaHei"/>
                <a:ea typeface="微软雅黑"/>
                <a:cs typeface="Microsoft YaHei"/>
              </a:rPr>
              <a:t>—</a:t>
            </a:r>
            <a:r>
              <a:rPr lang="zh-CN" altLang="en-US" sz="1200" dirty="0" smtClean="0">
                <a:latin typeface="微软雅黑" pitchFamily="34" charset="-122"/>
                <a:ea typeface="微软雅黑" pitchFamily="34" charset="-122"/>
              </a:rPr>
              <a:t>双主数据库</a:t>
            </a:r>
            <a:endParaRPr kumimoji="1" lang="zh-CN" altLang="en-US" sz="1200" dirty="0">
              <a:solidFill>
                <a:schemeClr val="tx1">
                  <a:lumMod val="95000"/>
                  <a:lumOff val="5000"/>
                </a:schemeClr>
              </a:solidFill>
              <a:latin typeface="Microsoft YaHei"/>
              <a:ea typeface="微软雅黑"/>
              <a:cs typeface="Microsoft YaHei"/>
            </a:endParaRPr>
          </a:p>
        </p:txBody>
      </p:sp>
      <p:pic>
        <p:nvPicPr>
          <p:cNvPr id="16" name="图片 15" descr="nubia 品牌PPT模版元素-03.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348703" y="4911185"/>
            <a:ext cx="902880" cy="148460"/>
          </a:xfrm>
          <a:prstGeom prst="rect">
            <a:avLst/>
          </a:prstGeom>
        </p:spPr>
      </p:pic>
      <p:pic>
        <p:nvPicPr>
          <p:cNvPr id="66" name="图片 65" descr="nubia 品牌PPT模版元素-01.png"/>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6967674" y="4779294"/>
            <a:ext cx="1827626" cy="284489"/>
          </a:xfrm>
          <a:prstGeom prst="rect">
            <a:avLst/>
          </a:prstGeom>
        </p:spPr>
      </p:pic>
      <p:sp>
        <p:nvSpPr>
          <p:cNvPr id="53254" name="Rectangle 6"/>
          <p:cNvSpPr>
            <a:spLocks noChangeArrowheads="1"/>
          </p:cNvSpPr>
          <p:nvPr/>
        </p:nvSpPr>
        <p:spPr bwMode="auto">
          <a:xfrm>
            <a:off x="348703" y="617734"/>
            <a:ext cx="4657725" cy="151804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sz="1050" b="0" i="0" u="none" strike="noStrike" cap="none" normalizeH="0" baseline="0" dirty="0" smtClean="0">
                <a:ln>
                  <a:noFill/>
                </a:ln>
                <a:solidFill>
                  <a:srgbClr val="FF0000"/>
                </a:solidFill>
                <a:effectLst/>
                <a:latin typeface="微软雅黑" pitchFamily="34" charset="-122"/>
                <a:ea typeface="微软雅黑" pitchFamily="34" charset="-122"/>
                <a:cs typeface="宋体" pitchFamily="2" charset="-122"/>
              </a:rPr>
              <a:t>最常用的方法是，建立索引</a:t>
            </a:r>
            <a:endParaRPr kumimoji="0" lang="zh-CN" sz="1600" b="0" i="0" u="none" strike="noStrike" cap="none" normalizeH="0" baseline="0" dirty="0" smtClean="0">
              <a:ln>
                <a:noFill/>
              </a:ln>
              <a:solidFill>
                <a:schemeClr val="tx1"/>
              </a:solidFill>
              <a:effectLst/>
              <a:latin typeface="微软雅黑" pitchFamily="34" charset="-122"/>
              <a:ea typeface="微软雅黑" pitchFamily="34" charset="-122"/>
              <a:cs typeface="宋体" pitchFamily="2" charset="-122"/>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zh-CN" sz="1050" b="0" i="0" u="none" strike="noStrike" cap="none" normalizeH="0" baseline="0" dirty="0" smtClean="0">
                <a:ln>
                  <a:noFill/>
                </a:ln>
                <a:solidFill>
                  <a:srgbClr val="000000"/>
                </a:solidFill>
                <a:effectLst/>
                <a:latin typeface="微软雅黑" pitchFamily="34" charset="-122"/>
                <a:ea typeface="微软雅黑" pitchFamily="34" charset="-122"/>
                <a:cs typeface="宋体" pitchFamily="2" charset="-122"/>
              </a:rPr>
              <a:t>建立非常多的索引，副作用是：</a:t>
            </a:r>
            <a:endParaRPr kumimoji="0" lang="zh-CN" sz="1600" b="0" i="0" u="none" strike="noStrike" cap="none" normalizeH="0" baseline="0" dirty="0" smtClean="0">
              <a:ln>
                <a:noFill/>
              </a:ln>
              <a:solidFill>
                <a:schemeClr val="tx1"/>
              </a:solidFill>
              <a:effectLst/>
              <a:latin typeface="微软雅黑" pitchFamily="34" charset="-122"/>
              <a:ea typeface="微软雅黑" pitchFamily="34" charset="-122"/>
              <a:cs typeface="宋体" pitchFamily="2" charset="-122"/>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zh-CN" sz="1050" b="0" i="0" u="none" strike="noStrike" cap="none" normalizeH="0" baseline="0" dirty="0" smtClean="0">
                <a:ln>
                  <a:noFill/>
                </a:ln>
                <a:solidFill>
                  <a:srgbClr val="000000"/>
                </a:solidFill>
                <a:effectLst/>
                <a:latin typeface="微软雅黑" pitchFamily="34" charset="-122"/>
                <a:ea typeface="微软雅黑" pitchFamily="34" charset="-122"/>
                <a:cs typeface="宋体" pitchFamily="2" charset="-122"/>
              </a:rPr>
              <a:t>a</a:t>
            </a:r>
            <a:r>
              <a:rPr kumimoji="0" lang="zh-CN" altLang="en-US" sz="1050" b="0" i="0" u="none" strike="noStrike" cap="none" normalizeH="0" baseline="0" dirty="0" smtClean="0">
                <a:ln>
                  <a:noFill/>
                </a:ln>
                <a:solidFill>
                  <a:srgbClr val="000000"/>
                </a:solidFill>
                <a:effectLst/>
                <a:latin typeface="微软雅黑" pitchFamily="34" charset="-122"/>
                <a:ea typeface="微软雅黑" pitchFamily="34" charset="-122"/>
                <a:cs typeface="宋体" pitchFamily="2" charset="-122"/>
              </a:rPr>
              <a:t>）降低了写性能</a:t>
            </a:r>
            <a:endParaRPr kumimoji="0" lang="zh-CN" altLang="en-US" sz="1600" b="0" i="0" u="none" strike="noStrike" cap="none" normalizeH="0" baseline="0" dirty="0" smtClean="0">
              <a:ln>
                <a:noFill/>
              </a:ln>
              <a:solidFill>
                <a:schemeClr val="tx1"/>
              </a:solidFill>
              <a:effectLst/>
              <a:latin typeface="微软雅黑" pitchFamily="34" charset="-122"/>
              <a:ea typeface="微软雅黑" pitchFamily="34" charset="-122"/>
              <a:cs typeface="宋体" pitchFamily="2" charset="-122"/>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zh-CN" sz="1050" b="0" i="0" u="none" strike="noStrike" cap="none" normalizeH="0" baseline="0" dirty="0" smtClean="0">
                <a:ln>
                  <a:noFill/>
                </a:ln>
                <a:solidFill>
                  <a:srgbClr val="000000"/>
                </a:solidFill>
                <a:effectLst/>
                <a:latin typeface="微软雅黑" pitchFamily="34" charset="-122"/>
                <a:ea typeface="微软雅黑" pitchFamily="34" charset="-122"/>
                <a:cs typeface="宋体" pitchFamily="2" charset="-122"/>
              </a:rPr>
              <a:t>b</a:t>
            </a:r>
            <a:r>
              <a:rPr kumimoji="0" lang="zh-CN" altLang="en-US" sz="1050" b="0" i="0" u="none" strike="noStrike" cap="none" normalizeH="0" baseline="0" dirty="0" smtClean="0">
                <a:ln>
                  <a:noFill/>
                </a:ln>
                <a:solidFill>
                  <a:srgbClr val="000000"/>
                </a:solidFill>
                <a:effectLst/>
                <a:latin typeface="微软雅黑" pitchFamily="34" charset="-122"/>
                <a:ea typeface="微软雅黑" pitchFamily="34" charset="-122"/>
                <a:cs typeface="宋体" pitchFamily="2" charset="-122"/>
              </a:rPr>
              <a:t>）索引占内存多了，放在内存中的数据就少了，数据命中率就低了，</a:t>
            </a:r>
            <a:r>
              <a:rPr kumimoji="0" lang="en-US" altLang="zh-CN" sz="1050" b="0" i="0" u="none" strike="noStrike" cap="none" normalizeH="0" baseline="0" dirty="0" smtClean="0">
                <a:ln>
                  <a:noFill/>
                </a:ln>
                <a:solidFill>
                  <a:srgbClr val="000000"/>
                </a:solidFill>
                <a:effectLst/>
                <a:latin typeface="微软雅黑" pitchFamily="34" charset="-122"/>
                <a:ea typeface="微软雅黑" pitchFamily="34" charset="-122"/>
                <a:cs typeface="宋体" pitchFamily="2" charset="-122"/>
              </a:rPr>
              <a:t>IO</a:t>
            </a:r>
            <a:r>
              <a:rPr kumimoji="0" lang="zh-CN" altLang="en-US" sz="1050" b="0" i="0" u="none" strike="noStrike" cap="none" normalizeH="0" baseline="0" dirty="0" smtClean="0">
                <a:ln>
                  <a:noFill/>
                </a:ln>
                <a:solidFill>
                  <a:srgbClr val="000000"/>
                </a:solidFill>
                <a:effectLst/>
                <a:latin typeface="微软雅黑" pitchFamily="34" charset="-122"/>
                <a:ea typeface="微软雅黑" pitchFamily="34" charset="-122"/>
                <a:cs typeface="宋体" pitchFamily="2" charset="-122"/>
              </a:rPr>
              <a:t>次数就多了</a:t>
            </a:r>
            <a:endParaRPr kumimoji="0" lang="zh-CN" altLang="en-US" sz="1600" b="0" i="0" u="none" strike="noStrike" cap="none" normalizeH="0" baseline="0" dirty="0" smtClean="0">
              <a:ln>
                <a:noFill/>
              </a:ln>
              <a:solidFill>
                <a:schemeClr val="tx1"/>
              </a:solidFill>
              <a:effectLst/>
              <a:latin typeface="微软雅黑" pitchFamily="34" charset="-122"/>
              <a:ea typeface="微软雅黑" pitchFamily="34" charset="-122"/>
              <a:cs typeface="宋体" pitchFamily="2" charset="-122"/>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en-US" sz="1050" b="0" i="0" u="none" strike="noStrike" cap="none" normalizeH="0" baseline="0" dirty="0" smtClean="0">
                <a:ln>
                  <a:noFill/>
                </a:ln>
                <a:solidFill>
                  <a:srgbClr val="000000"/>
                </a:solidFill>
                <a:effectLst/>
                <a:latin typeface="微软雅黑" pitchFamily="34" charset="-122"/>
                <a:ea typeface="微软雅黑" pitchFamily="34" charset="-122"/>
                <a:cs typeface="宋体" pitchFamily="2" charset="-122"/>
              </a:rPr>
              <a:t>但是否想到，不同的库可以建立不同的索引呢？如下图</a:t>
            </a:r>
            <a:endParaRPr kumimoji="0" lang="zh-CN" altLang="en-US" sz="2400" b="0" i="0" u="none" strike="noStrike" cap="none" normalizeH="0" baseline="0" dirty="0" smtClean="0">
              <a:ln>
                <a:noFill/>
              </a:ln>
              <a:solidFill>
                <a:schemeClr val="tx1"/>
              </a:solidFill>
              <a:effectLst/>
              <a:latin typeface="微软雅黑" pitchFamily="34" charset="-122"/>
              <a:ea typeface="微软雅黑" pitchFamily="34" charset="-122"/>
              <a:cs typeface="宋体" pitchFamily="2" charset="-122"/>
            </a:endParaRPr>
          </a:p>
        </p:txBody>
      </p:sp>
      <p:pic>
        <p:nvPicPr>
          <p:cNvPr id="17" name="Picture 16" descr="http://img01.store.sogou.com/net/a/04/link?appid=100520031&amp;w=710&amp;url=http://mmbiz.qpic.cn/mmbiz/YrezxckhYOwdFPgbbgLPYT3hHfHSXkvDKXxRib7sdulelTuQU0WPR3k4uV0BJ3DuicvdHywymqRxBT4Btxic6ugvg/0"/>
          <p:cNvPicPr/>
          <p:nvPr/>
        </p:nvPicPr>
        <p:blipFill>
          <a:blip r:embed="rId5" cstate="print"/>
          <a:srcRect/>
          <a:stretch>
            <a:fillRect/>
          </a:stretch>
        </p:blipFill>
        <p:spPr bwMode="auto">
          <a:xfrm>
            <a:off x="5006428" y="617734"/>
            <a:ext cx="2984500" cy="1638935"/>
          </a:xfrm>
          <a:prstGeom prst="rect">
            <a:avLst/>
          </a:prstGeom>
          <a:noFill/>
          <a:ln w="9525">
            <a:noFill/>
            <a:miter lim="800000"/>
            <a:headEnd/>
            <a:tailEnd/>
          </a:ln>
        </p:spPr>
      </p:pic>
      <p:sp>
        <p:nvSpPr>
          <p:cNvPr id="53255" name="Rectangle 7"/>
          <p:cNvSpPr>
            <a:spLocks noChangeArrowheads="1"/>
          </p:cNvSpPr>
          <p:nvPr/>
        </p:nvSpPr>
        <p:spPr bwMode="auto">
          <a:xfrm>
            <a:off x="348703" y="2800350"/>
            <a:ext cx="3419475" cy="127567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en-US" altLang="zh-CN" sz="1050" b="0" i="0" u="none" strike="noStrike" cap="none" normalizeH="0" baseline="0" dirty="0" smtClean="0">
                <a:ln>
                  <a:noFill/>
                </a:ln>
                <a:solidFill>
                  <a:srgbClr val="000000"/>
                </a:solidFill>
                <a:effectLst/>
                <a:latin typeface="微软雅黑" pitchFamily="34" charset="-122"/>
                <a:ea typeface="微软雅黑" pitchFamily="34" charset="-122"/>
                <a:cs typeface="宋体" pitchFamily="2" charset="-122"/>
              </a:rPr>
              <a:t>TIPS</a:t>
            </a:r>
            <a:r>
              <a:rPr kumimoji="0" lang="zh-CN" altLang="en-US" sz="1050" b="0" i="0" u="none" strike="noStrike" cap="none" normalizeH="0" baseline="0" dirty="0" smtClean="0">
                <a:ln>
                  <a:noFill/>
                </a:ln>
                <a:solidFill>
                  <a:srgbClr val="000000"/>
                </a:solidFill>
                <a:effectLst/>
                <a:latin typeface="微软雅黑" pitchFamily="34" charset="-122"/>
                <a:ea typeface="微软雅黑" pitchFamily="34" charset="-122"/>
                <a:cs typeface="宋体" pitchFamily="2" charset="-122"/>
              </a:rPr>
              <a:t>：</a:t>
            </a:r>
            <a:r>
              <a:rPr kumimoji="0" lang="zh-CN" altLang="en-US" sz="1050" b="1" i="0" u="none" strike="noStrike" cap="none" normalizeH="0" baseline="0" dirty="0" smtClean="0">
                <a:ln>
                  <a:noFill/>
                </a:ln>
                <a:solidFill>
                  <a:srgbClr val="000000"/>
                </a:solidFill>
                <a:effectLst/>
                <a:latin typeface="微软雅黑" pitchFamily="34" charset="-122"/>
                <a:ea typeface="微软雅黑" pitchFamily="34" charset="-122"/>
                <a:cs typeface="宋体" pitchFamily="2" charset="-122"/>
              </a:rPr>
              <a:t>不同的库可以建立不同索引</a:t>
            </a:r>
            <a:endParaRPr kumimoji="0" lang="zh-CN" altLang="en-US" sz="1600" b="0" i="0" u="none" strike="noStrike" cap="none" normalizeH="0" baseline="0" dirty="0" smtClean="0">
              <a:ln>
                <a:noFill/>
              </a:ln>
              <a:solidFill>
                <a:schemeClr val="tx1"/>
              </a:solidFill>
              <a:effectLst/>
              <a:latin typeface="微软雅黑" pitchFamily="34" charset="-122"/>
              <a:ea typeface="微软雅黑" pitchFamily="34" charset="-122"/>
              <a:cs typeface="宋体" pitchFamily="2" charset="-122"/>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en-US" sz="1050" b="0" i="0" u="none" strike="noStrike" cap="none" normalizeH="0" baseline="0" dirty="0" smtClean="0">
                <a:ln>
                  <a:noFill/>
                </a:ln>
                <a:solidFill>
                  <a:srgbClr val="000000"/>
                </a:solidFill>
                <a:effectLst/>
                <a:latin typeface="微软雅黑" pitchFamily="34" charset="-122"/>
                <a:ea typeface="微软雅黑" pitchFamily="34" charset="-122"/>
                <a:cs typeface="宋体" pitchFamily="2" charset="-122"/>
              </a:rPr>
              <a:t>主库只提供写，不建立索引</a:t>
            </a:r>
            <a:endParaRPr kumimoji="0" lang="zh-CN" altLang="en-US" sz="1600" b="0" i="0" u="none" strike="noStrike" cap="none" normalizeH="0" baseline="0" dirty="0" smtClean="0">
              <a:ln>
                <a:noFill/>
              </a:ln>
              <a:solidFill>
                <a:schemeClr val="tx1"/>
              </a:solidFill>
              <a:effectLst/>
              <a:latin typeface="微软雅黑" pitchFamily="34" charset="-122"/>
              <a:ea typeface="微软雅黑" pitchFamily="34" charset="-122"/>
              <a:cs typeface="宋体" pitchFamily="2" charset="-122"/>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zh-CN" sz="1050" b="0" i="0" u="none" strike="noStrike" cap="none" normalizeH="0" baseline="0" dirty="0" smtClean="0">
                <a:ln>
                  <a:noFill/>
                </a:ln>
                <a:solidFill>
                  <a:srgbClr val="000000"/>
                </a:solidFill>
                <a:effectLst/>
                <a:latin typeface="微软雅黑" pitchFamily="34" charset="-122"/>
                <a:ea typeface="微软雅黑" pitchFamily="34" charset="-122"/>
                <a:cs typeface="宋体" pitchFamily="2" charset="-122"/>
              </a:rPr>
              <a:t>online</a:t>
            </a:r>
            <a:r>
              <a:rPr kumimoji="0" lang="zh-CN" altLang="en-US" sz="1050" b="0" i="0" u="none" strike="noStrike" cap="none" normalizeH="0" baseline="0" dirty="0" smtClean="0">
                <a:ln>
                  <a:noFill/>
                </a:ln>
                <a:solidFill>
                  <a:srgbClr val="000000"/>
                </a:solidFill>
                <a:effectLst/>
                <a:latin typeface="微软雅黑" pitchFamily="34" charset="-122"/>
                <a:ea typeface="微软雅黑" pitchFamily="34" charset="-122"/>
                <a:cs typeface="宋体" pitchFamily="2" charset="-122"/>
              </a:rPr>
              <a:t>从库只提供</a:t>
            </a:r>
            <a:r>
              <a:rPr kumimoji="0" lang="en-US" altLang="zh-CN" sz="1050" b="0" i="0" u="none" strike="noStrike" cap="none" normalizeH="0" baseline="0" dirty="0" smtClean="0">
                <a:ln>
                  <a:noFill/>
                </a:ln>
                <a:solidFill>
                  <a:srgbClr val="000000"/>
                </a:solidFill>
                <a:effectLst/>
                <a:latin typeface="微软雅黑" pitchFamily="34" charset="-122"/>
                <a:ea typeface="微软雅黑" pitchFamily="34" charset="-122"/>
                <a:cs typeface="宋体" pitchFamily="2" charset="-122"/>
              </a:rPr>
              <a:t>online</a:t>
            </a:r>
            <a:r>
              <a:rPr kumimoji="0" lang="zh-CN" altLang="en-US" sz="1050" b="0" i="0" u="none" strike="noStrike" cap="none" normalizeH="0" baseline="0" dirty="0" smtClean="0">
                <a:ln>
                  <a:noFill/>
                </a:ln>
                <a:solidFill>
                  <a:srgbClr val="000000"/>
                </a:solidFill>
                <a:effectLst/>
                <a:latin typeface="微软雅黑" pitchFamily="34" charset="-122"/>
                <a:ea typeface="微软雅黑" pitchFamily="34" charset="-122"/>
                <a:cs typeface="宋体" pitchFamily="2" charset="-122"/>
              </a:rPr>
              <a:t>读，建立</a:t>
            </a:r>
            <a:r>
              <a:rPr kumimoji="0" lang="en-US" altLang="zh-CN" sz="1050" b="0" i="0" u="none" strike="noStrike" cap="none" normalizeH="0" baseline="0" dirty="0" smtClean="0">
                <a:ln>
                  <a:noFill/>
                </a:ln>
                <a:solidFill>
                  <a:srgbClr val="000000"/>
                </a:solidFill>
                <a:effectLst/>
                <a:latin typeface="微软雅黑" pitchFamily="34" charset="-122"/>
                <a:ea typeface="微软雅黑" pitchFamily="34" charset="-122"/>
                <a:cs typeface="宋体" pitchFamily="2" charset="-122"/>
              </a:rPr>
              <a:t>online</a:t>
            </a:r>
            <a:r>
              <a:rPr kumimoji="0" lang="zh-CN" altLang="en-US" sz="1050" b="0" i="0" u="none" strike="noStrike" cap="none" normalizeH="0" baseline="0" dirty="0" smtClean="0">
                <a:ln>
                  <a:noFill/>
                </a:ln>
                <a:solidFill>
                  <a:srgbClr val="000000"/>
                </a:solidFill>
                <a:effectLst/>
                <a:latin typeface="微软雅黑" pitchFamily="34" charset="-122"/>
                <a:ea typeface="微软雅黑" pitchFamily="34" charset="-122"/>
                <a:cs typeface="宋体" pitchFamily="2" charset="-122"/>
              </a:rPr>
              <a:t>读索引</a:t>
            </a:r>
            <a:endParaRPr kumimoji="0" lang="zh-CN" altLang="en-US" sz="1600" b="0" i="0" u="none" strike="noStrike" cap="none" normalizeH="0" baseline="0" dirty="0" smtClean="0">
              <a:ln>
                <a:noFill/>
              </a:ln>
              <a:solidFill>
                <a:schemeClr val="tx1"/>
              </a:solidFill>
              <a:effectLst/>
              <a:latin typeface="微软雅黑" pitchFamily="34" charset="-122"/>
              <a:ea typeface="微软雅黑" pitchFamily="34" charset="-122"/>
              <a:cs typeface="宋体" pitchFamily="2" charset="-122"/>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zh-CN" sz="1050" b="0" i="0" u="none" strike="noStrike" cap="none" normalizeH="0" baseline="0" dirty="0" smtClean="0">
                <a:ln>
                  <a:noFill/>
                </a:ln>
                <a:solidFill>
                  <a:srgbClr val="000000"/>
                </a:solidFill>
                <a:effectLst/>
                <a:latin typeface="微软雅黑" pitchFamily="34" charset="-122"/>
                <a:ea typeface="微软雅黑" pitchFamily="34" charset="-122"/>
                <a:cs typeface="宋体" pitchFamily="2" charset="-122"/>
              </a:rPr>
              <a:t>offline</a:t>
            </a:r>
            <a:r>
              <a:rPr kumimoji="0" lang="zh-CN" altLang="en-US" sz="1050" b="0" i="0" u="none" strike="noStrike" cap="none" normalizeH="0" baseline="0" dirty="0" smtClean="0">
                <a:ln>
                  <a:noFill/>
                </a:ln>
                <a:solidFill>
                  <a:srgbClr val="000000"/>
                </a:solidFill>
                <a:effectLst/>
                <a:latin typeface="微软雅黑" pitchFamily="34" charset="-122"/>
                <a:ea typeface="微软雅黑" pitchFamily="34" charset="-122"/>
                <a:cs typeface="宋体" pitchFamily="2" charset="-122"/>
              </a:rPr>
              <a:t>从库只提供</a:t>
            </a:r>
            <a:r>
              <a:rPr kumimoji="0" lang="en-US" altLang="zh-CN" sz="1050" b="0" i="0" u="none" strike="noStrike" cap="none" normalizeH="0" baseline="0" dirty="0" smtClean="0">
                <a:ln>
                  <a:noFill/>
                </a:ln>
                <a:solidFill>
                  <a:srgbClr val="000000"/>
                </a:solidFill>
                <a:effectLst/>
                <a:latin typeface="微软雅黑" pitchFamily="34" charset="-122"/>
                <a:ea typeface="微软雅黑" pitchFamily="34" charset="-122"/>
                <a:cs typeface="宋体" pitchFamily="2" charset="-122"/>
              </a:rPr>
              <a:t>offline</a:t>
            </a:r>
            <a:r>
              <a:rPr kumimoji="0" lang="zh-CN" altLang="en-US" sz="1050" b="0" i="0" u="none" strike="noStrike" cap="none" normalizeH="0" baseline="0" dirty="0" smtClean="0">
                <a:ln>
                  <a:noFill/>
                </a:ln>
                <a:solidFill>
                  <a:srgbClr val="000000"/>
                </a:solidFill>
                <a:effectLst/>
                <a:latin typeface="微软雅黑" pitchFamily="34" charset="-122"/>
                <a:ea typeface="微软雅黑" pitchFamily="34" charset="-122"/>
                <a:cs typeface="宋体" pitchFamily="2" charset="-122"/>
              </a:rPr>
              <a:t>读，建立</a:t>
            </a:r>
            <a:r>
              <a:rPr kumimoji="0" lang="en-US" altLang="zh-CN" sz="1050" b="0" i="0" u="none" strike="noStrike" cap="none" normalizeH="0" baseline="0" dirty="0" smtClean="0">
                <a:ln>
                  <a:noFill/>
                </a:ln>
                <a:solidFill>
                  <a:srgbClr val="000000"/>
                </a:solidFill>
                <a:effectLst/>
                <a:latin typeface="微软雅黑" pitchFamily="34" charset="-122"/>
                <a:ea typeface="微软雅黑" pitchFamily="34" charset="-122"/>
                <a:cs typeface="宋体" pitchFamily="2" charset="-122"/>
              </a:rPr>
              <a:t>offline</a:t>
            </a:r>
            <a:r>
              <a:rPr kumimoji="0" lang="zh-CN" altLang="en-US" sz="1050" b="0" i="0" u="none" strike="noStrike" cap="none" normalizeH="0" baseline="0" dirty="0" smtClean="0">
                <a:ln>
                  <a:noFill/>
                </a:ln>
                <a:solidFill>
                  <a:srgbClr val="000000"/>
                </a:solidFill>
                <a:effectLst/>
                <a:latin typeface="微软雅黑" pitchFamily="34" charset="-122"/>
                <a:ea typeface="微软雅黑" pitchFamily="34" charset="-122"/>
                <a:cs typeface="宋体" pitchFamily="2" charset="-122"/>
              </a:rPr>
              <a:t>读索引</a:t>
            </a:r>
            <a:endParaRPr kumimoji="0" lang="zh-CN" altLang="en-US" sz="1600" b="0" i="0" u="none" strike="noStrike" cap="none" normalizeH="0" baseline="0" dirty="0" smtClean="0">
              <a:ln>
                <a:noFill/>
              </a:ln>
              <a:solidFill>
                <a:schemeClr val="tx1"/>
              </a:solidFill>
              <a:effectLst/>
              <a:latin typeface="微软雅黑" pitchFamily="34" charset="-122"/>
              <a:ea typeface="微软雅黑" pitchFamily="34" charset="-122"/>
              <a:cs typeface="宋体" pitchFamily="2" charset="-122"/>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en-US" sz="1050" b="0" i="0" u="none" strike="noStrike" cap="none" normalizeH="0" baseline="0" dirty="0" smtClean="0">
                <a:ln>
                  <a:noFill/>
                </a:ln>
                <a:solidFill>
                  <a:srgbClr val="FF0000"/>
                </a:solidFill>
                <a:effectLst/>
                <a:latin typeface="微软雅黑" pitchFamily="34" charset="-122"/>
                <a:ea typeface="微软雅黑" pitchFamily="34" charset="-122"/>
                <a:cs typeface="宋体" pitchFamily="2" charset="-122"/>
              </a:rPr>
              <a:t>提高读性能常见方案二，增加从库</a:t>
            </a:r>
            <a:endParaRPr kumimoji="0" lang="zh-CN" altLang="en-US" sz="2400" b="0" i="0" u="none" strike="noStrike" cap="none" normalizeH="0" baseline="0" dirty="0" smtClean="0">
              <a:ln>
                <a:noFill/>
              </a:ln>
              <a:solidFill>
                <a:schemeClr val="tx1"/>
              </a:solidFill>
              <a:effectLst/>
              <a:latin typeface="微软雅黑" pitchFamily="34" charset="-122"/>
              <a:ea typeface="微软雅黑" pitchFamily="34" charset="-122"/>
              <a:cs typeface="宋体" pitchFamily="2" charset="-122"/>
            </a:endParaRPr>
          </a:p>
        </p:txBody>
      </p:sp>
      <p:pic>
        <p:nvPicPr>
          <p:cNvPr id="18" name="Picture 17" descr="http://img01.store.sogou.com/net/a/04/link?appid=100520031&amp;w=710&amp;url=http://mmbiz.qpic.cn/mmbiz/YrezxckhYOwdFPgbbgLPYT3hHfHSXkvDcgmNLghT7SAuLFbDfkpicl8XLdMM9Kpx2v7NMO5zvq2mfzhT3cNYHicg/0"/>
          <p:cNvPicPr/>
          <p:nvPr/>
        </p:nvPicPr>
        <p:blipFill>
          <a:blip r:embed="rId6" cstate="print"/>
          <a:srcRect/>
          <a:stretch>
            <a:fillRect/>
          </a:stretch>
        </p:blipFill>
        <p:spPr bwMode="auto">
          <a:xfrm>
            <a:off x="3768178" y="2679700"/>
            <a:ext cx="1941195" cy="1250950"/>
          </a:xfrm>
          <a:prstGeom prst="rect">
            <a:avLst/>
          </a:prstGeom>
          <a:noFill/>
          <a:ln w="9525">
            <a:noFill/>
            <a:miter lim="800000"/>
            <a:headEnd/>
            <a:tailEnd/>
          </a:ln>
        </p:spPr>
      </p:pic>
      <p:sp>
        <p:nvSpPr>
          <p:cNvPr id="19" name="Rectangle 18"/>
          <p:cNvSpPr/>
          <p:nvPr/>
        </p:nvSpPr>
        <p:spPr>
          <a:xfrm>
            <a:off x="348702" y="4132963"/>
            <a:ext cx="7833272" cy="261610"/>
          </a:xfrm>
          <a:prstGeom prst="rect">
            <a:avLst/>
          </a:prstGeom>
        </p:spPr>
        <p:txBody>
          <a:bodyPr wrap="square">
            <a:spAutoFit/>
          </a:bodyPr>
          <a:lstStyle/>
          <a:p>
            <a:r>
              <a:rPr lang="zh-CN" altLang="en-US" sz="1100" dirty="0" smtClean="0">
                <a:latin typeface="微软雅黑" pitchFamily="34" charset="-122"/>
                <a:ea typeface="微软雅黑" pitchFamily="34" charset="-122"/>
              </a:rPr>
              <a:t>这种方法会引发主从不一致问题，从库越多，主从时延越长，不一致问题越严重</a:t>
            </a:r>
            <a:endParaRPr lang="zh-CN" altLang="en-US" sz="1100" dirty="0">
              <a:latin typeface="微软雅黑" pitchFamily="34" charset="-122"/>
              <a:ea typeface="微软雅黑" pitchFamily="34" charset="-122"/>
            </a:endParaRPr>
          </a:p>
        </p:txBody>
      </p:sp>
    </p:spTree>
    <p:extLst>
      <p:ext uri="{BB962C8B-B14F-4D97-AF65-F5344CB8AC3E}">
        <p14:creationId xmlns:p14="http://schemas.microsoft.com/office/powerpoint/2010/main" xmlns="" val="1779118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线连接符 11"/>
          <p:cNvCxnSpPr/>
          <p:nvPr/>
        </p:nvCxnSpPr>
        <p:spPr>
          <a:xfrm>
            <a:off x="348703" y="476249"/>
            <a:ext cx="8446597" cy="0"/>
          </a:xfrm>
          <a:prstGeom prst="line">
            <a:avLst/>
          </a:prstGeom>
          <a:ln w="3175" cmpd="sng">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11" name="标题 1"/>
          <p:cNvSpPr>
            <a:spLocks noGrp="1"/>
          </p:cNvSpPr>
          <p:nvPr>
            <p:ph type="ctrTitle"/>
          </p:nvPr>
        </p:nvSpPr>
        <p:spPr>
          <a:xfrm>
            <a:off x="348702" y="148709"/>
            <a:ext cx="4001804" cy="271782"/>
          </a:xfrm>
        </p:spPr>
        <p:txBody>
          <a:bodyPr>
            <a:noAutofit/>
          </a:bodyPr>
          <a:lstStyle/>
          <a:p>
            <a:pPr algn="l"/>
            <a:r>
              <a:rPr kumimoji="1" lang="zh-CN" altLang="en-US" sz="1200" dirty="0" smtClean="0">
                <a:solidFill>
                  <a:schemeClr val="tx1">
                    <a:lumMod val="95000"/>
                    <a:lumOff val="5000"/>
                  </a:schemeClr>
                </a:solidFill>
                <a:latin typeface="Microsoft YaHei"/>
                <a:ea typeface="微软雅黑"/>
                <a:cs typeface="Microsoft YaHei"/>
              </a:rPr>
              <a:t>大存储生态圈</a:t>
            </a:r>
            <a:r>
              <a:rPr kumimoji="1" lang="en-US" altLang="zh-CN" sz="1200" dirty="0" smtClean="0">
                <a:solidFill>
                  <a:schemeClr val="tx1">
                    <a:lumMod val="95000"/>
                    <a:lumOff val="5000"/>
                  </a:schemeClr>
                </a:solidFill>
                <a:latin typeface="Microsoft YaHei"/>
                <a:ea typeface="微软雅黑"/>
                <a:cs typeface="Microsoft YaHei"/>
              </a:rPr>
              <a:t>—</a:t>
            </a:r>
            <a:r>
              <a:rPr lang="zh-CN" altLang="en-US" sz="1200" dirty="0" smtClean="0">
                <a:latin typeface="微软雅黑" pitchFamily="34" charset="-122"/>
                <a:ea typeface="微软雅黑" pitchFamily="34" charset="-122"/>
              </a:rPr>
              <a:t>多组双主数据库</a:t>
            </a:r>
            <a:endParaRPr kumimoji="1" lang="zh-CN" altLang="en-US" sz="1200" dirty="0">
              <a:solidFill>
                <a:schemeClr val="tx1">
                  <a:lumMod val="95000"/>
                  <a:lumOff val="5000"/>
                </a:schemeClr>
              </a:solidFill>
              <a:latin typeface="Microsoft YaHei"/>
              <a:ea typeface="微软雅黑"/>
              <a:cs typeface="Microsoft YaHei"/>
            </a:endParaRPr>
          </a:p>
        </p:txBody>
      </p:sp>
      <p:pic>
        <p:nvPicPr>
          <p:cNvPr id="16" name="图片 15" descr="nubia 品牌PPT模版元素-03.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348703" y="4911185"/>
            <a:ext cx="902880" cy="148460"/>
          </a:xfrm>
          <a:prstGeom prst="rect">
            <a:avLst/>
          </a:prstGeom>
        </p:spPr>
      </p:pic>
      <p:pic>
        <p:nvPicPr>
          <p:cNvPr id="66" name="图片 65" descr="nubia 品牌PPT模版元素-01.png"/>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6967674" y="4779294"/>
            <a:ext cx="1827626" cy="284489"/>
          </a:xfrm>
          <a:prstGeom prst="rect">
            <a:avLst/>
          </a:prstGeom>
        </p:spPr>
      </p:pic>
      <p:sp>
        <p:nvSpPr>
          <p:cNvPr id="8" name="TextBox 7"/>
          <p:cNvSpPr txBox="1"/>
          <p:nvPr/>
        </p:nvSpPr>
        <p:spPr>
          <a:xfrm>
            <a:off x="501103" y="3895507"/>
            <a:ext cx="8446598" cy="613694"/>
          </a:xfrm>
          <a:prstGeom prst="rect">
            <a:avLst/>
          </a:prstGeom>
          <a:noFill/>
        </p:spPr>
        <p:txBody>
          <a:bodyPr wrap="square" rtlCol="0">
            <a:spAutoFit/>
          </a:bodyPr>
          <a:lstStyle/>
          <a:p>
            <a:pPr marL="180975" indent="-180975">
              <a:lnSpc>
                <a:spcPct val="150000"/>
              </a:lnSpc>
              <a:buFont typeface="Wingdings" pitchFamily="2" charset="2"/>
              <a:buChar char="§"/>
            </a:pPr>
            <a:r>
              <a:rPr lang="zh-CN" altLang="en-US" sz="1200" dirty="0" smtClean="0">
                <a:latin typeface="微软雅黑" pitchFamily="34" charset="-122"/>
                <a:ea typeface="微软雅黑" pitchFamily="34" charset="-122"/>
              </a:rPr>
              <a:t>多组双主数据库：数据库中间件</a:t>
            </a:r>
            <a:endParaRPr lang="en-US" altLang="zh-CN" sz="1200" dirty="0" smtClean="0">
              <a:latin typeface="微软雅黑" pitchFamily="34" charset="-122"/>
              <a:ea typeface="微软雅黑" pitchFamily="34" charset="-122"/>
            </a:endParaRPr>
          </a:p>
          <a:p>
            <a:pPr marL="180975" indent="-180975">
              <a:lnSpc>
                <a:spcPct val="150000"/>
              </a:lnSpc>
              <a:buFont typeface="Wingdings" pitchFamily="2" charset="2"/>
              <a:buChar char="§"/>
            </a:pPr>
            <a:r>
              <a:rPr lang="zh-CN" altLang="en-US" sz="1200" dirty="0" smtClean="0">
                <a:latin typeface="微软雅黑" pitchFamily="34" charset="-122"/>
                <a:ea typeface="微软雅黑" pitchFamily="34" charset="-122"/>
              </a:rPr>
              <a:t>如：</a:t>
            </a:r>
            <a:r>
              <a:rPr lang="en-US" altLang="zh-CN" sz="1200" dirty="0" smtClean="0">
                <a:latin typeface="微软雅黑" pitchFamily="34" charset="-122"/>
                <a:ea typeface="微软雅黑" pitchFamily="34" charset="-122"/>
              </a:rPr>
              <a:t>58</a:t>
            </a:r>
            <a:r>
              <a:rPr lang="zh-CN" altLang="en-US" sz="1200" dirty="0" smtClean="0">
                <a:latin typeface="微软雅黑" pitchFamily="34" charset="-122"/>
                <a:ea typeface="微软雅黑" pitchFamily="34" charset="-122"/>
              </a:rPr>
              <a:t>同城</a:t>
            </a:r>
            <a:endParaRPr lang="en-US" altLang="zh-CN" sz="1200" dirty="0" smtClean="0">
              <a:latin typeface="微软雅黑" pitchFamily="34" charset="-122"/>
              <a:ea typeface="微软雅黑" pitchFamily="34" charset="-122"/>
            </a:endParaRPr>
          </a:p>
        </p:txBody>
      </p:sp>
      <p:pic>
        <p:nvPicPr>
          <p:cNvPr id="51202" name="Picture 2"/>
          <p:cNvPicPr>
            <a:picLocks noChangeAspect="1" noChangeArrowheads="1"/>
          </p:cNvPicPr>
          <p:nvPr/>
        </p:nvPicPr>
        <p:blipFill>
          <a:blip r:embed="rId5"/>
          <a:srcRect/>
          <a:stretch>
            <a:fillRect/>
          </a:stretch>
        </p:blipFill>
        <p:spPr bwMode="auto">
          <a:xfrm>
            <a:off x="938213" y="647482"/>
            <a:ext cx="7267575" cy="3248025"/>
          </a:xfrm>
          <a:prstGeom prst="rect">
            <a:avLst/>
          </a:prstGeom>
          <a:noFill/>
          <a:ln w="9525">
            <a:noFill/>
            <a:miter lim="800000"/>
            <a:headEnd/>
            <a:tailEnd/>
          </a:ln>
          <a:effectLst/>
        </p:spPr>
      </p:pic>
    </p:spTree>
    <p:extLst>
      <p:ext uri="{BB962C8B-B14F-4D97-AF65-F5344CB8AC3E}">
        <p14:creationId xmlns:p14="http://schemas.microsoft.com/office/powerpoint/2010/main" xmlns="" val="1779118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线连接符 11"/>
          <p:cNvCxnSpPr/>
          <p:nvPr/>
        </p:nvCxnSpPr>
        <p:spPr>
          <a:xfrm>
            <a:off x="348703" y="476249"/>
            <a:ext cx="8446597" cy="0"/>
          </a:xfrm>
          <a:prstGeom prst="line">
            <a:avLst/>
          </a:prstGeom>
          <a:ln w="3175" cmpd="sng">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11" name="标题 1"/>
          <p:cNvSpPr>
            <a:spLocks noGrp="1"/>
          </p:cNvSpPr>
          <p:nvPr>
            <p:ph type="ctrTitle"/>
          </p:nvPr>
        </p:nvSpPr>
        <p:spPr>
          <a:xfrm>
            <a:off x="348702" y="148709"/>
            <a:ext cx="4001804" cy="271782"/>
          </a:xfrm>
        </p:spPr>
        <p:txBody>
          <a:bodyPr>
            <a:noAutofit/>
          </a:bodyPr>
          <a:lstStyle/>
          <a:p>
            <a:pPr algn="l"/>
            <a:r>
              <a:rPr kumimoji="1" lang="zh-CN" altLang="en-US" sz="1200" dirty="0" smtClean="0">
                <a:solidFill>
                  <a:schemeClr val="tx1">
                    <a:lumMod val="95000"/>
                    <a:lumOff val="5000"/>
                  </a:schemeClr>
                </a:solidFill>
                <a:latin typeface="Microsoft YaHei"/>
                <a:ea typeface="微软雅黑"/>
                <a:cs typeface="Microsoft YaHei"/>
              </a:rPr>
              <a:t>大存储生态圈</a:t>
            </a:r>
            <a:r>
              <a:rPr kumimoji="1" lang="en-US" altLang="zh-CN" sz="1200" dirty="0" smtClean="0">
                <a:solidFill>
                  <a:schemeClr val="tx1">
                    <a:lumMod val="95000"/>
                    <a:lumOff val="5000"/>
                  </a:schemeClr>
                </a:solidFill>
                <a:latin typeface="Microsoft YaHei"/>
                <a:ea typeface="微软雅黑"/>
                <a:cs typeface="Microsoft YaHei"/>
              </a:rPr>
              <a:t>—</a:t>
            </a:r>
            <a:r>
              <a:rPr lang="en-US" altLang="zh-CN" sz="1200" dirty="0" smtClean="0">
                <a:latin typeface="微软雅黑" pitchFamily="34" charset="-122"/>
                <a:ea typeface="微软雅黑" pitchFamily="34" charset="-122"/>
              </a:rPr>
              <a:t>KV</a:t>
            </a:r>
            <a:r>
              <a:rPr lang="zh-CN" altLang="en-US" sz="1200" dirty="0" smtClean="0">
                <a:latin typeface="微软雅黑" pitchFamily="34" charset="-122"/>
                <a:ea typeface="微软雅黑" pitchFamily="34" charset="-122"/>
              </a:rPr>
              <a:t>缓存</a:t>
            </a:r>
            <a:r>
              <a:rPr lang="en-US" altLang="zh-CN" sz="1200" dirty="0" smtClean="0">
                <a:latin typeface="微软雅黑" pitchFamily="34" charset="-122"/>
                <a:ea typeface="微软雅黑" pitchFamily="34" charset="-122"/>
              </a:rPr>
              <a:t>+</a:t>
            </a:r>
            <a:r>
              <a:rPr lang="zh-CN" altLang="en-US" sz="1200" dirty="0" smtClean="0">
                <a:latin typeface="微软雅黑" pitchFamily="34" charset="-122"/>
                <a:ea typeface="微软雅黑" pitchFamily="34" charset="-122"/>
              </a:rPr>
              <a:t>数据库：写数据库，读写缓存</a:t>
            </a:r>
            <a:endParaRPr kumimoji="1" lang="zh-CN" altLang="en-US" sz="1200" dirty="0">
              <a:solidFill>
                <a:schemeClr val="tx1">
                  <a:lumMod val="95000"/>
                  <a:lumOff val="5000"/>
                </a:schemeClr>
              </a:solidFill>
              <a:latin typeface="Microsoft YaHei"/>
              <a:ea typeface="微软雅黑"/>
              <a:cs typeface="Microsoft YaHei"/>
            </a:endParaRPr>
          </a:p>
        </p:txBody>
      </p:sp>
      <p:pic>
        <p:nvPicPr>
          <p:cNvPr id="16" name="图片 15" descr="nubia 品牌PPT模版元素-03.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348703" y="4911185"/>
            <a:ext cx="902880" cy="148460"/>
          </a:xfrm>
          <a:prstGeom prst="rect">
            <a:avLst/>
          </a:prstGeom>
        </p:spPr>
      </p:pic>
      <p:pic>
        <p:nvPicPr>
          <p:cNvPr id="66" name="图片 65" descr="nubia 品牌PPT模版元素-01.png"/>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6967674" y="4779294"/>
            <a:ext cx="1827626" cy="284489"/>
          </a:xfrm>
          <a:prstGeom prst="rect">
            <a:avLst/>
          </a:prstGeom>
        </p:spPr>
      </p:pic>
      <p:sp>
        <p:nvSpPr>
          <p:cNvPr id="8" name="TextBox 7"/>
          <p:cNvSpPr txBox="1"/>
          <p:nvPr/>
        </p:nvSpPr>
        <p:spPr>
          <a:xfrm>
            <a:off x="348703" y="4422784"/>
            <a:ext cx="8446598" cy="336695"/>
          </a:xfrm>
          <a:prstGeom prst="rect">
            <a:avLst/>
          </a:prstGeom>
          <a:noFill/>
        </p:spPr>
        <p:txBody>
          <a:bodyPr wrap="square" rtlCol="0">
            <a:spAutoFit/>
          </a:bodyPr>
          <a:lstStyle/>
          <a:p>
            <a:pPr marL="180975" indent="-180975">
              <a:lnSpc>
                <a:spcPct val="150000"/>
              </a:lnSpc>
              <a:buFont typeface="Wingdings" pitchFamily="2" charset="2"/>
              <a:buChar char="§"/>
            </a:pPr>
            <a:r>
              <a:rPr lang="en-US" altLang="zh-CN" sz="1200" dirty="0" smtClean="0">
                <a:latin typeface="微软雅黑" pitchFamily="34" charset="-122"/>
                <a:ea typeface="微软雅黑" pitchFamily="34" charset="-122"/>
              </a:rPr>
              <a:t>KV</a:t>
            </a:r>
            <a:r>
              <a:rPr lang="zh-CN" altLang="en-US" sz="1200" dirty="0" smtClean="0">
                <a:latin typeface="微软雅黑" pitchFamily="34" charset="-122"/>
                <a:ea typeface="微软雅黑" pitchFamily="34" charset="-122"/>
              </a:rPr>
              <a:t>缓存</a:t>
            </a:r>
            <a:r>
              <a:rPr lang="en-US" altLang="zh-CN" sz="1200" dirty="0" smtClean="0">
                <a:latin typeface="微软雅黑" pitchFamily="34" charset="-122"/>
                <a:ea typeface="微软雅黑" pitchFamily="34" charset="-122"/>
              </a:rPr>
              <a:t>+</a:t>
            </a:r>
            <a:r>
              <a:rPr lang="zh-CN" altLang="en-US" sz="1200" dirty="0" smtClean="0">
                <a:latin typeface="微软雅黑" pitchFamily="34" charset="-122"/>
                <a:ea typeface="微软雅黑" pitchFamily="34" charset="-122"/>
              </a:rPr>
              <a:t>数据库：写数据库，读写缓存</a:t>
            </a:r>
            <a:endParaRPr lang="en-US" altLang="zh-CN" sz="1200" dirty="0" smtClean="0">
              <a:latin typeface="微软雅黑" pitchFamily="34" charset="-122"/>
              <a:ea typeface="微软雅黑" pitchFamily="34" charset="-122"/>
            </a:endParaRPr>
          </a:p>
        </p:txBody>
      </p:sp>
      <p:sp>
        <p:nvSpPr>
          <p:cNvPr id="57346" name="Rectangle 2"/>
          <p:cNvSpPr>
            <a:spLocks noChangeArrowheads="1"/>
          </p:cNvSpPr>
          <p:nvPr/>
        </p:nvSpPr>
        <p:spPr bwMode="auto">
          <a:xfrm>
            <a:off x="348702" y="628651"/>
            <a:ext cx="7023648" cy="200824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sz="1100" b="0" i="0" u="none" strike="noStrike" cap="none" normalizeH="0" baseline="0" dirty="0" smtClean="0">
                <a:ln>
                  <a:noFill/>
                </a:ln>
                <a:solidFill>
                  <a:srgbClr val="FF0000"/>
                </a:solidFill>
                <a:effectLst/>
                <a:latin typeface="微软雅黑" pitchFamily="34" charset="-122"/>
                <a:ea typeface="微软雅黑" pitchFamily="34" charset="-122"/>
                <a:cs typeface="宋体" pitchFamily="2" charset="-122"/>
              </a:rPr>
              <a:t>提高读性能方案三，增加缓存</a:t>
            </a:r>
            <a:endParaRPr kumimoji="0" lang="zh-CN" b="0" i="0" u="none" strike="noStrike" cap="none" normalizeH="0" baseline="0" dirty="0" smtClean="0">
              <a:ln>
                <a:noFill/>
              </a:ln>
              <a:solidFill>
                <a:schemeClr val="tx1"/>
              </a:solidFill>
              <a:effectLst/>
              <a:latin typeface="微软雅黑" pitchFamily="34" charset="-122"/>
              <a:ea typeface="微软雅黑" pitchFamily="34" charset="-122"/>
              <a:cs typeface="宋体" pitchFamily="2" charset="-122"/>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zh-CN" sz="1100" b="1" i="0" u="none" strike="noStrike" cap="none" normalizeH="0" baseline="0" dirty="0" smtClean="0">
                <a:ln>
                  <a:noFill/>
                </a:ln>
                <a:solidFill>
                  <a:srgbClr val="000000"/>
                </a:solidFill>
                <a:effectLst/>
                <a:latin typeface="微软雅黑" pitchFamily="34" charset="-122"/>
                <a:ea typeface="微软雅黑" pitchFamily="34" charset="-122"/>
                <a:cs typeface="宋体" pitchFamily="2" charset="-122"/>
              </a:rPr>
              <a:t>传统缓存的用法</a:t>
            </a:r>
            <a:r>
              <a:rPr kumimoji="0" lang="zh-CN" sz="1100" b="0" i="0" u="none" strike="noStrike" cap="none" normalizeH="0" baseline="0" dirty="0" smtClean="0">
                <a:ln>
                  <a:noFill/>
                </a:ln>
                <a:solidFill>
                  <a:srgbClr val="000000"/>
                </a:solidFill>
                <a:effectLst/>
                <a:latin typeface="微软雅黑" pitchFamily="34" charset="-122"/>
                <a:ea typeface="微软雅黑" pitchFamily="34" charset="-122"/>
                <a:cs typeface="宋体" pitchFamily="2" charset="-122"/>
              </a:rPr>
              <a:t>是：</a:t>
            </a:r>
            <a:endParaRPr kumimoji="0" lang="zh-CN" b="0" i="0" u="none" strike="noStrike" cap="none" normalizeH="0" baseline="0" dirty="0" smtClean="0">
              <a:ln>
                <a:noFill/>
              </a:ln>
              <a:solidFill>
                <a:schemeClr val="tx1"/>
              </a:solidFill>
              <a:effectLst/>
              <a:latin typeface="微软雅黑" pitchFamily="34" charset="-122"/>
              <a:ea typeface="微软雅黑" pitchFamily="34" charset="-122"/>
              <a:cs typeface="宋体" pitchFamily="2" charset="-122"/>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zh-CN" sz="1100" b="0" i="0" u="none" strike="noStrike" cap="none" normalizeH="0" baseline="0" dirty="0" smtClean="0">
                <a:ln>
                  <a:noFill/>
                </a:ln>
                <a:solidFill>
                  <a:srgbClr val="000000"/>
                </a:solidFill>
                <a:effectLst/>
                <a:latin typeface="微软雅黑" pitchFamily="34" charset="-122"/>
                <a:ea typeface="微软雅黑" pitchFamily="34" charset="-122"/>
                <a:cs typeface="宋体" pitchFamily="2" charset="-122"/>
              </a:rPr>
              <a:t>a</a:t>
            </a:r>
            <a:r>
              <a:rPr kumimoji="0" lang="zh-CN" altLang="en-US" sz="1100" b="0" i="0" u="none" strike="noStrike" cap="none" normalizeH="0" baseline="0" dirty="0" smtClean="0">
                <a:ln>
                  <a:noFill/>
                </a:ln>
                <a:solidFill>
                  <a:srgbClr val="000000"/>
                </a:solidFill>
                <a:effectLst/>
                <a:latin typeface="微软雅黑" pitchFamily="34" charset="-122"/>
                <a:ea typeface="微软雅黑" pitchFamily="34" charset="-122"/>
                <a:cs typeface="宋体" pitchFamily="2" charset="-122"/>
              </a:rPr>
              <a:t>）发生写请求时，先淘汰缓存，再写数据库</a:t>
            </a:r>
            <a:endParaRPr kumimoji="0" lang="zh-CN" altLang="en-US" b="0" i="0" u="none" strike="noStrike" cap="none" normalizeH="0" baseline="0" dirty="0" smtClean="0">
              <a:ln>
                <a:noFill/>
              </a:ln>
              <a:solidFill>
                <a:schemeClr val="tx1"/>
              </a:solidFill>
              <a:effectLst/>
              <a:latin typeface="微软雅黑" pitchFamily="34" charset="-122"/>
              <a:ea typeface="微软雅黑" pitchFamily="34" charset="-122"/>
              <a:cs typeface="宋体" pitchFamily="2" charset="-122"/>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zh-CN" sz="1100" b="0" i="0" u="none" strike="noStrike" cap="none" normalizeH="0" baseline="0" dirty="0" smtClean="0">
                <a:ln>
                  <a:noFill/>
                </a:ln>
                <a:solidFill>
                  <a:srgbClr val="000000"/>
                </a:solidFill>
                <a:effectLst/>
                <a:latin typeface="微软雅黑" pitchFamily="34" charset="-122"/>
                <a:ea typeface="微软雅黑" pitchFamily="34" charset="-122"/>
                <a:cs typeface="宋体" pitchFamily="2" charset="-122"/>
              </a:rPr>
              <a:t>b</a:t>
            </a:r>
            <a:r>
              <a:rPr kumimoji="0" lang="zh-CN" altLang="en-US" sz="1100" b="0" i="0" u="none" strike="noStrike" cap="none" normalizeH="0" baseline="0" dirty="0" smtClean="0">
                <a:ln>
                  <a:noFill/>
                </a:ln>
                <a:solidFill>
                  <a:srgbClr val="000000"/>
                </a:solidFill>
                <a:effectLst/>
                <a:latin typeface="微软雅黑" pitchFamily="34" charset="-122"/>
                <a:ea typeface="微软雅黑" pitchFamily="34" charset="-122"/>
                <a:cs typeface="宋体" pitchFamily="2" charset="-122"/>
              </a:rPr>
              <a:t>）发生读请求时，先读缓存，</a:t>
            </a:r>
            <a:r>
              <a:rPr kumimoji="0" lang="en-US" altLang="zh-CN" sz="1100" b="0" i="0" u="none" strike="noStrike" cap="none" normalizeH="0" baseline="0" dirty="0" smtClean="0">
                <a:ln>
                  <a:noFill/>
                </a:ln>
                <a:solidFill>
                  <a:srgbClr val="000000"/>
                </a:solidFill>
                <a:effectLst/>
                <a:latin typeface="微软雅黑" pitchFamily="34" charset="-122"/>
                <a:ea typeface="微软雅黑" pitchFamily="34" charset="-122"/>
                <a:cs typeface="宋体" pitchFamily="2" charset="-122"/>
              </a:rPr>
              <a:t>hit</a:t>
            </a:r>
            <a:r>
              <a:rPr kumimoji="0" lang="zh-CN" altLang="en-US" sz="1100" b="0" i="0" u="none" strike="noStrike" cap="none" normalizeH="0" baseline="0" dirty="0" smtClean="0">
                <a:ln>
                  <a:noFill/>
                </a:ln>
                <a:solidFill>
                  <a:srgbClr val="000000"/>
                </a:solidFill>
                <a:effectLst/>
                <a:latin typeface="微软雅黑" pitchFamily="34" charset="-122"/>
                <a:ea typeface="微软雅黑" pitchFamily="34" charset="-122"/>
                <a:cs typeface="宋体" pitchFamily="2" charset="-122"/>
              </a:rPr>
              <a:t>则返回，</a:t>
            </a:r>
            <a:r>
              <a:rPr kumimoji="0" lang="en-US" altLang="zh-CN" sz="1100" b="0" i="0" u="none" strike="noStrike" cap="none" normalizeH="0" baseline="0" dirty="0" smtClean="0">
                <a:ln>
                  <a:noFill/>
                </a:ln>
                <a:solidFill>
                  <a:srgbClr val="000000"/>
                </a:solidFill>
                <a:effectLst/>
                <a:latin typeface="微软雅黑" pitchFamily="34" charset="-122"/>
                <a:ea typeface="微软雅黑" pitchFamily="34" charset="-122"/>
                <a:cs typeface="宋体" pitchFamily="2" charset="-122"/>
              </a:rPr>
              <a:t>miss</a:t>
            </a:r>
            <a:r>
              <a:rPr kumimoji="0" lang="zh-CN" altLang="en-US" sz="1100" b="0" i="0" u="none" strike="noStrike" cap="none" normalizeH="0" baseline="0" dirty="0" smtClean="0">
                <a:ln>
                  <a:noFill/>
                </a:ln>
                <a:solidFill>
                  <a:srgbClr val="000000"/>
                </a:solidFill>
                <a:effectLst/>
                <a:latin typeface="微软雅黑" pitchFamily="34" charset="-122"/>
                <a:ea typeface="微软雅黑" pitchFamily="34" charset="-122"/>
                <a:cs typeface="宋体" pitchFamily="2" charset="-122"/>
              </a:rPr>
              <a:t>则读数据库并将数据入缓存（此时可能旧数据入缓存），如下图</a:t>
            </a:r>
            <a:endParaRPr kumimoji="0" lang="zh-CN" altLang="en-US" b="0" i="0" u="none" strike="noStrike" cap="none" normalizeH="0" baseline="0" dirty="0" smtClean="0">
              <a:ln>
                <a:noFill/>
              </a:ln>
              <a:solidFill>
                <a:schemeClr val="tx1"/>
              </a:solidFill>
              <a:effectLst/>
              <a:latin typeface="微软雅黑" pitchFamily="34" charset="-122"/>
              <a:ea typeface="微软雅黑" pitchFamily="34" charset="-122"/>
              <a:cs typeface="宋体" pitchFamily="2" charset="-122"/>
            </a:endParaRPr>
          </a:p>
          <a:p>
            <a:pPr marL="0" marR="0" lvl="0" indent="0" algn="l" defTabSz="914400" rtl="0" eaLnBrk="0" fontAlgn="base" latinLnBrk="0" hangingPunct="0">
              <a:lnSpc>
                <a:spcPct val="150000"/>
              </a:lnSpc>
              <a:spcBef>
                <a:spcPct val="0"/>
              </a:spcBef>
              <a:spcAft>
                <a:spcPct val="0"/>
              </a:spcAft>
              <a:buClrTx/>
              <a:buSzTx/>
              <a:buFontTx/>
              <a:buNone/>
              <a:tabLst/>
            </a:pPr>
            <a:endParaRPr kumimoji="0" lang="zh-CN" altLang="en-US" sz="2800" b="0" i="0" u="none" strike="noStrike" cap="none" normalizeH="0" baseline="0" dirty="0" smtClean="0">
              <a:ln>
                <a:noFill/>
              </a:ln>
              <a:solidFill>
                <a:schemeClr val="tx1"/>
              </a:solidFill>
              <a:effectLst/>
              <a:latin typeface="微软雅黑" pitchFamily="34" charset="-122"/>
              <a:ea typeface="微软雅黑" pitchFamily="34" charset="-122"/>
              <a:cs typeface="宋体" pitchFamily="2" charset="-122"/>
            </a:endParaRPr>
          </a:p>
        </p:txBody>
      </p:sp>
      <p:pic>
        <p:nvPicPr>
          <p:cNvPr id="57345" name="Picture 6" descr="http://img01.store.sogou.com/net/a/04/link?appid=100520031&amp;w=710&amp;url=http://mmbiz.qpic.cn/mmbiz/YrezxckhYOwdFPgbbgLPYT3hHfHSXkvD0ficA9L8sXqibZCNYmkN2g3EasAjqPT5fkx7bYFNIMaHsvUFaiclyHA4A/0"/>
          <p:cNvPicPr>
            <a:picLocks noChangeAspect="1" noChangeArrowheads="1"/>
          </p:cNvPicPr>
          <p:nvPr/>
        </p:nvPicPr>
        <p:blipFill>
          <a:blip r:embed="rId5"/>
          <a:srcRect/>
          <a:stretch>
            <a:fillRect/>
          </a:stretch>
        </p:blipFill>
        <p:spPr bwMode="auto">
          <a:xfrm>
            <a:off x="1590675" y="1846318"/>
            <a:ext cx="2409825" cy="1581150"/>
          </a:xfrm>
          <a:prstGeom prst="rect">
            <a:avLst/>
          </a:prstGeom>
          <a:noFill/>
        </p:spPr>
      </p:pic>
      <p:sp>
        <p:nvSpPr>
          <p:cNvPr id="57347" name="Rectangle 3"/>
          <p:cNvSpPr>
            <a:spLocks noChangeArrowheads="1"/>
          </p:cNvSpPr>
          <p:nvPr/>
        </p:nvSpPr>
        <p:spPr bwMode="auto">
          <a:xfrm>
            <a:off x="577302" y="3360955"/>
            <a:ext cx="6795048" cy="1061829"/>
          </a:xfrm>
          <a:prstGeom prst="rect">
            <a:avLst/>
          </a:prstGeom>
          <a:solidFill>
            <a:srgbClr val="FFFFFF"/>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en-US" altLang="zh-CN" sz="1050" b="0" i="0" u="none" strike="noStrike" cap="none" normalizeH="0" baseline="0" dirty="0" smtClean="0">
                <a:ln>
                  <a:noFill/>
                </a:ln>
                <a:solidFill>
                  <a:srgbClr val="000000"/>
                </a:solidFill>
                <a:effectLst/>
                <a:latin typeface="微软雅黑" pitchFamily="34" charset="-122"/>
                <a:ea typeface="微软雅黑" pitchFamily="34" charset="-122"/>
                <a:cs typeface="宋体" pitchFamily="2" charset="-122"/>
              </a:rPr>
              <a:t/>
            </a:r>
            <a:br>
              <a:rPr kumimoji="0" lang="en-US" altLang="zh-CN" sz="1050" b="0" i="0" u="none" strike="noStrike" cap="none" normalizeH="0" baseline="0" dirty="0" smtClean="0">
                <a:ln>
                  <a:noFill/>
                </a:ln>
                <a:solidFill>
                  <a:srgbClr val="000000"/>
                </a:solidFill>
                <a:effectLst/>
                <a:latin typeface="微软雅黑" pitchFamily="34" charset="-122"/>
                <a:ea typeface="微软雅黑" pitchFamily="34" charset="-122"/>
                <a:cs typeface="宋体" pitchFamily="2" charset="-122"/>
              </a:rPr>
            </a:br>
            <a:r>
              <a:rPr kumimoji="0" lang="zh-CN" altLang="en-US" sz="1050" b="0" i="0" u="none" strike="noStrike" cap="none" normalizeH="0" baseline="0" dirty="0" smtClean="0">
                <a:ln>
                  <a:noFill/>
                </a:ln>
                <a:solidFill>
                  <a:srgbClr val="000000"/>
                </a:solidFill>
                <a:effectLst/>
                <a:latin typeface="微软雅黑" pitchFamily="34" charset="-122"/>
                <a:ea typeface="微软雅黑" pitchFamily="34" charset="-122"/>
                <a:cs typeface="宋体" pitchFamily="2" charset="-122"/>
              </a:rPr>
              <a:t>带来的问题：</a:t>
            </a:r>
            <a:endParaRPr kumimoji="0" lang="zh-CN" altLang="en-US" sz="1600" b="0" i="0" u="none" strike="noStrike" cap="none" normalizeH="0" baseline="0" dirty="0" smtClean="0">
              <a:ln>
                <a:noFill/>
              </a:ln>
              <a:solidFill>
                <a:schemeClr val="tx1"/>
              </a:solidFill>
              <a:effectLst/>
              <a:latin typeface="微软雅黑" pitchFamily="34" charset="-122"/>
              <a:ea typeface="微软雅黑" pitchFamily="34" charset="-122"/>
              <a:cs typeface="宋体" pitchFamily="2" charset="-122"/>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zh-CN" sz="1050" b="0" i="0" u="none" strike="noStrike" cap="none" normalizeH="0" baseline="0" dirty="0" smtClean="0">
                <a:ln>
                  <a:noFill/>
                </a:ln>
                <a:solidFill>
                  <a:srgbClr val="000000"/>
                </a:solidFill>
                <a:effectLst/>
                <a:latin typeface="微软雅黑" pitchFamily="34" charset="-122"/>
                <a:ea typeface="微软雅黑" pitchFamily="34" charset="-122"/>
                <a:cs typeface="宋体" pitchFamily="2" charset="-122"/>
              </a:rPr>
              <a:t>a</a:t>
            </a:r>
            <a:r>
              <a:rPr kumimoji="0" lang="zh-CN" altLang="en-US" sz="1050" b="0" i="0" u="none" strike="noStrike" cap="none" normalizeH="0" baseline="0" dirty="0" smtClean="0">
                <a:ln>
                  <a:noFill/>
                </a:ln>
                <a:solidFill>
                  <a:srgbClr val="000000"/>
                </a:solidFill>
                <a:effectLst/>
                <a:latin typeface="微软雅黑" pitchFamily="34" charset="-122"/>
                <a:ea typeface="微软雅黑" pitchFamily="34" charset="-122"/>
                <a:cs typeface="宋体" pitchFamily="2" charset="-122"/>
              </a:rPr>
              <a:t>）如上文所述，数据复制会引发一致性问题，由于主从延时的存在，可能引发缓存与数据库数据不一致</a:t>
            </a:r>
            <a:endParaRPr kumimoji="0" lang="zh-CN" altLang="en-US" sz="1600" b="0" i="0" u="none" strike="noStrike" cap="none" normalizeH="0" baseline="0" dirty="0" smtClean="0">
              <a:ln>
                <a:noFill/>
              </a:ln>
              <a:solidFill>
                <a:schemeClr val="tx1"/>
              </a:solidFill>
              <a:effectLst/>
              <a:latin typeface="微软雅黑" pitchFamily="34" charset="-122"/>
              <a:ea typeface="微软雅黑" pitchFamily="34" charset="-122"/>
              <a:cs typeface="宋体" pitchFamily="2" charset="-122"/>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zh-CN" sz="1050" b="0" i="0" u="none" strike="noStrike" cap="none" normalizeH="0" baseline="0" dirty="0" smtClean="0">
                <a:ln>
                  <a:noFill/>
                </a:ln>
                <a:solidFill>
                  <a:srgbClr val="000000"/>
                </a:solidFill>
                <a:effectLst/>
                <a:latin typeface="微软雅黑" pitchFamily="34" charset="-122"/>
                <a:ea typeface="微软雅黑" pitchFamily="34" charset="-122"/>
                <a:cs typeface="宋体" pitchFamily="2" charset="-122"/>
              </a:rPr>
              <a:t>b</a:t>
            </a:r>
            <a:r>
              <a:rPr kumimoji="0" lang="zh-CN" altLang="en-US" sz="1050" b="0" i="0" u="none" strike="noStrike" cap="none" normalizeH="0" baseline="0" dirty="0" smtClean="0">
                <a:ln>
                  <a:noFill/>
                </a:ln>
                <a:solidFill>
                  <a:srgbClr val="000000"/>
                </a:solidFill>
                <a:effectLst/>
                <a:latin typeface="微软雅黑" pitchFamily="34" charset="-122"/>
                <a:ea typeface="微软雅黑" pitchFamily="34" charset="-122"/>
                <a:cs typeface="宋体" pitchFamily="2" charset="-122"/>
              </a:rPr>
              <a:t>）所有</a:t>
            </a:r>
            <a:r>
              <a:rPr kumimoji="0" lang="en-US" altLang="zh-CN" sz="1050" b="0" i="0" u="none" strike="noStrike" cap="none" normalizeH="0" baseline="0" dirty="0" smtClean="0">
                <a:ln>
                  <a:noFill/>
                </a:ln>
                <a:solidFill>
                  <a:srgbClr val="000000"/>
                </a:solidFill>
                <a:effectLst/>
                <a:latin typeface="微软雅黑" pitchFamily="34" charset="-122"/>
                <a:ea typeface="微软雅黑" pitchFamily="34" charset="-122"/>
                <a:cs typeface="宋体" pitchFamily="2" charset="-122"/>
              </a:rPr>
              <a:t>app</a:t>
            </a:r>
            <a:r>
              <a:rPr kumimoji="0" lang="zh-CN" altLang="en-US" sz="1050" b="0" i="0" u="none" strike="noStrike" cap="none" normalizeH="0" baseline="0" dirty="0" smtClean="0">
                <a:ln>
                  <a:noFill/>
                </a:ln>
                <a:solidFill>
                  <a:srgbClr val="000000"/>
                </a:solidFill>
                <a:effectLst/>
                <a:latin typeface="微软雅黑" pitchFamily="34" charset="-122"/>
                <a:ea typeface="微软雅黑" pitchFamily="34" charset="-122"/>
                <a:cs typeface="宋体" pitchFamily="2" charset="-122"/>
              </a:rPr>
              <a:t>业务层都要关注缓存，无法屏蔽“主</a:t>
            </a:r>
            <a:r>
              <a:rPr kumimoji="0" lang="en-US" altLang="zh-CN" sz="1050" b="0" i="0" u="none" strike="noStrike" cap="none" normalizeH="0" baseline="0" dirty="0" smtClean="0">
                <a:ln>
                  <a:noFill/>
                </a:ln>
                <a:solidFill>
                  <a:srgbClr val="000000"/>
                </a:solidFill>
                <a:effectLst/>
                <a:latin typeface="微软雅黑" pitchFamily="34" charset="-122"/>
                <a:ea typeface="微软雅黑" pitchFamily="34" charset="-122"/>
                <a:cs typeface="宋体" pitchFamily="2" charset="-122"/>
              </a:rPr>
              <a:t>+</a:t>
            </a:r>
            <a:r>
              <a:rPr kumimoji="0" lang="zh-CN" altLang="en-US" sz="1050" b="0" i="0" u="none" strike="noStrike" cap="none" normalizeH="0" baseline="0" dirty="0" smtClean="0">
                <a:ln>
                  <a:noFill/>
                </a:ln>
                <a:solidFill>
                  <a:srgbClr val="000000"/>
                </a:solidFill>
                <a:effectLst/>
                <a:latin typeface="微软雅黑" pitchFamily="34" charset="-122"/>
                <a:ea typeface="微软雅黑" pitchFamily="34" charset="-122"/>
                <a:cs typeface="宋体" pitchFamily="2" charset="-122"/>
              </a:rPr>
              <a:t>从</a:t>
            </a:r>
            <a:r>
              <a:rPr kumimoji="0" lang="en-US" altLang="zh-CN" sz="1050" b="0" i="0" u="none" strike="noStrike" cap="none" normalizeH="0" baseline="0" dirty="0" smtClean="0">
                <a:ln>
                  <a:noFill/>
                </a:ln>
                <a:solidFill>
                  <a:srgbClr val="000000"/>
                </a:solidFill>
                <a:effectLst/>
                <a:latin typeface="微软雅黑" pitchFamily="34" charset="-122"/>
                <a:ea typeface="微软雅黑" pitchFamily="34" charset="-122"/>
                <a:cs typeface="宋体" pitchFamily="2" charset="-122"/>
              </a:rPr>
              <a:t>+</a:t>
            </a:r>
            <a:r>
              <a:rPr kumimoji="0" lang="zh-CN" altLang="en-US" sz="1050" b="0" i="0" u="none" strike="noStrike" cap="none" normalizeH="0" baseline="0" dirty="0" smtClean="0">
                <a:ln>
                  <a:noFill/>
                </a:ln>
                <a:solidFill>
                  <a:srgbClr val="000000"/>
                </a:solidFill>
                <a:effectLst/>
                <a:latin typeface="微软雅黑" pitchFamily="34" charset="-122"/>
                <a:ea typeface="微软雅黑" pitchFamily="34" charset="-122"/>
                <a:cs typeface="宋体" pitchFamily="2" charset="-122"/>
              </a:rPr>
              <a:t>缓存”的复杂性</a:t>
            </a:r>
            <a:endParaRPr kumimoji="0" lang="zh-CN" altLang="en-US" sz="2400" b="0" i="0" u="none" strike="noStrike" cap="none" normalizeH="0" baseline="0" dirty="0" smtClean="0">
              <a:ln>
                <a:noFill/>
              </a:ln>
              <a:solidFill>
                <a:schemeClr val="tx1"/>
              </a:solidFill>
              <a:effectLst/>
              <a:latin typeface="微软雅黑" pitchFamily="34" charset="-122"/>
              <a:ea typeface="微软雅黑" pitchFamily="34" charset="-122"/>
              <a:cs typeface="宋体" pitchFamily="2" charset="-122"/>
            </a:endParaRPr>
          </a:p>
        </p:txBody>
      </p:sp>
    </p:spTree>
    <p:extLst>
      <p:ext uri="{BB962C8B-B14F-4D97-AF65-F5344CB8AC3E}">
        <p14:creationId xmlns:p14="http://schemas.microsoft.com/office/powerpoint/2010/main" xmlns="" val="1779118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线连接符 11"/>
          <p:cNvCxnSpPr/>
          <p:nvPr/>
        </p:nvCxnSpPr>
        <p:spPr>
          <a:xfrm>
            <a:off x="348703" y="476249"/>
            <a:ext cx="8446597" cy="0"/>
          </a:xfrm>
          <a:prstGeom prst="line">
            <a:avLst/>
          </a:prstGeom>
          <a:ln w="3175" cmpd="sng">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11" name="标题 1"/>
          <p:cNvSpPr>
            <a:spLocks noGrp="1"/>
          </p:cNvSpPr>
          <p:nvPr>
            <p:ph type="ctrTitle"/>
          </p:nvPr>
        </p:nvSpPr>
        <p:spPr>
          <a:xfrm>
            <a:off x="348702" y="148709"/>
            <a:ext cx="4001804" cy="271782"/>
          </a:xfrm>
        </p:spPr>
        <p:txBody>
          <a:bodyPr>
            <a:noAutofit/>
          </a:bodyPr>
          <a:lstStyle/>
          <a:p>
            <a:pPr algn="l"/>
            <a:r>
              <a:rPr kumimoji="1" lang="zh-CN" altLang="en-US" sz="1200" dirty="0" smtClean="0">
                <a:solidFill>
                  <a:schemeClr val="tx1">
                    <a:lumMod val="95000"/>
                    <a:lumOff val="5000"/>
                  </a:schemeClr>
                </a:solidFill>
                <a:latin typeface="Microsoft YaHei"/>
                <a:ea typeface="微软雅黑"/>
                <a:cs typeface="Microsoft YaHei"/>
              </a:rPr>
              <a:t>大存储生态圈</a:t>
            </a:r>
            <a:r>
              <a:rPr kumimoji="1" lang="en-US" altLang="zh-CN" sz="1200" dirty="0" smtClean="0">
                <a:solidFill>
                  <a:schemeClr val="tx1">
                    <a:lumMod val="95000"/>
                    <a:lumOff val="5000"/>
                  </a:schemeClr>
                </a:solidFill>
                <a:latin typeface="Microsoft YaHei"/>
                <a:ea typeface="微软雅黑"/>
                <a:cs typeface="Microsoft YaHei"/>
              </a:rPr>
              <a:t>—</a:t>
            </a:r>
            <a:r>
              <a:rPr kumimoji="1" lang="zh-CN" altLang="en-US" sz="1200" dirty="0" smtClean="0">
                <a:solidFill>
                  <a:schemeClr val="tx1">
                    <a:lumMod val="95000"/>
                    <a:lumOff val="5000"/>
                  </a:schemeClr>
                </a:solidFill>
                <a:latin typeface="Microsoft YaHei"/>
                <a:ea typeface="微软雅黑"/>
                <a:cs typeface="Microsoft YaHei"/>
              </a:rPr>
              <a:t>缓存使用方案</a:t>
            </a:r>
          </a:p>
        </p:txBody>
      </p:sp>
      <p:pic>
        <p:nvPicPr>
          <p:cNvPr id="16" name="图片 15" descr="nubia 品牌PPT模版元素-03.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348703" y="4911185"/>
            <a:ext cx="902880" cy="148460"/>
          </a:xfrm>
          <a:prstGeom prst="rect">
            <a:avLst/>
          </a:prstGeom>
        </p:spPr>
      </p:pic>
      <p:pic>
        <p:nvPicPr>
          <p:cNvPr id="66" name="图片 65" descr="nubia 品牌PPT模版元素-01.png"/>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6967674" y="4779294"/>
            <a:ext cx="1827626" cy="284489"/>
          </a:xfrm>
          <a:prstGeom prst="rect">
            <a:avLst/>
          </a:prstGeom>
        </p:spPr>
      </p:pic>
      <p:sp>
        <p:nvSpPr>
          <p:cNvPr id="65538" name="Rectangle 2"/>
          <p:cNvSpPr>
            <a:spLocks noChangeArrowheads="1"/>
          </p:cNvSpPr>
          <p:nvPr/>
        </p:nvSpPr>
        <p:spPr bwMode="auto">
          <a:xfrm>
            <a:off x="348702" y="552450"/>
            <a:ext cx="7042698" cy="55399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000" b="0" i="0" u="none" strike="noStrike" cap="none" normalizeH="0" baseline="0" dirty="0" smtClean="0">
                <a:ln>
                  <a:noFill/>
                </a:ln>
                <a:solidFill>
                  <a:srgbClr val="FF0000"/>
                </a:solidFill>
                <a:effectLst/>
                <a:latin typeface="微软雅黑" pitchFamily="34" charset="-122"/>
                <a:ea typeface="微软雅黑" pitchFamily="34" charset="-122"/>
                <a:cs typeface="宋体" pitchFamily="2" charset="-122"/>
              </a:rPr>
              <a:t>服务</a:t>
            </a:r>
            <a:r>
              <a:rPr kumimoji="0" lang="en-US" altLang="zh-CN" sz="1000" b="0" i="0" u="none" strike="noStrike" cap="none" normalizeH="0" baseline="0" dirty="0" smtClean="0">
                <a:ln>
                  <a:noFill/>
                </a:ln>
                <a:solidFill>
                  <a:srgbClr val="FF0000"/>
                </a:solidFill>
                <a:effectLst/>
                <a:latin typeface="微软雅黑" pitchFamily="34" charset="-122"/>
                <a:ea typeface="微软雅黑" pitchFamily="34" charset="-122"/>
                <a:cs typeface="宋体" pitchFamily="2" charset="-122"/>
              </a:rPr>
              <a:t>+</a:t>
            </a:r>
            <a:r>
              <a:rPr kumimoji="0" lang="zh-CN" altLang="en-US" sz="1000" b="0" i="0" u="none" strike="noStrike" cap="none" normalizeH="0" baseline="0" dirty="0" smtClean="0">
                <a:ln>
                  <a:noFill/>
                </a:ln>
                <a:solidFill>
                  <a:srgbClr val="FF0000"/>
                </a:solidFill>
                <a:effectLst/>
                <a:latin typeface="微软雅黑" pitchFamily="34" charset="-122"/>
                <a:ea typeface="微软雅黑" pitchFamily="34" charset="-122"/>
                <a:cs typeface="宋体" pitchFamily="2" charset="-122"/>
              </a:rPr>
              <a:t>数据</a:t>
            </a:r>
            <a:r>
              <a:rPr kumimoji="0" lang="en-US" altLang="zh-CN" sz="1000" b="0" i="0" u="none" strike="noStrike" cap="none" normalizeH="0" baseline="0" dirty="0" smtClean="0">
                <a:ln>
                  <a:noFill/>
                </a:ln>
                <a:solidFill>
                  <a:srgbClr val="FF0000"/>
                </a:solidFill>
                <a:effectLst/>
                <a:latin typeface="微软雅黑" pitchFamily="34" charset="-122"/>
                <a:ea typeface="微软雅黑" pitchFamily="34" charset="-122"/>
                <a:cs typeface="宋体" pitchFamily="2" charset="-122"/>
              </a:rPr>
              <a:t>+</a:t>
            </a:r>
            <a:r>
              <a:rPr kumimoji="0" lang="zh-CN" altLang="en-US" sz="1000" b="0" i="0" u="none" strike="noStrike" cap="none" normalizeH="0" baseline="0" dirty="0" smtClean="0">
                <a:ln>
                  <a:noFill/>
                </a:ln>
                <a:solidFill>
                  <a:srgbClr val="FF0000"/>
                </a:solidFill>
                <a:effectLst/>
                <a:latin typeface="微软雅黑" pitchFamily="34" charset="-122"/>
                <a:ea typeface="微软雅黑" pitchFamily="34" charset="-122"/>
                <a:cs typeface="宋体" pitchFamily="2" charset="-122"/>
              </a:rPr>
              <a:t>缓存</a:t>
            </a:r>
            <a:endParaRPr kumimoji="0" lang="zh-CN" altLang="en-US" sz="1400" b="0" i="0" u="none" strike="noStrike" cap="none" normalizeH="0" baseline="0" dirty="0" smtClean="0">
              <a:ln>
                <a:noFill/>
              </a:ln>
              <a:solidFill>
                <a:schemeClr val="tx1"/>
              </a:solidFill>
              <a:effectLst/>
              <a:latin typeface="微软雅黑" pitchFamily="34" charset="-122"/>
              <a:ea typeface="微软雅黑" pitchFamily="34"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en-US" sz="2000" b="0" i="0" u="none" strike="noStrike" cap="none" normalizeH="0" baseline="0" dirty="0" smtClean="0">
              <a:ln>
                <a:noFill/>
              </a:ln>
              <a:solidFill>
                <a:schemeClr val="tx1"/>
              </a:solidFill>
              <a:effectLst/>
              <a:latin typeface="微软雅黑" pitchFamily="34" charset="-122"/>
              <a:ea typeface="微软雅黑" pitchFamily="34" charset="-122"/>
              <a:cs typeface="宋体" pitchFamily="2" charset="-122"/>
            </a:endParaRPr>
          </a:p>
        </p:txBody>
      </p:sp>
      <p:pic>
        <p:nvPicPr>
          <p:cNvPr id="65537" name="Picture 7" descr="http://img01.store.sogou.com/net/a/04/link?appid=100520031&amp;w=710&amp;url=http://mmbiz.qpic.cn/mmbiz/YrezxckhYOwdFPgbbgLPYT3hHfHSXkvDAd7GFDibqSulDibNo4iaJibUWWf4zrXuOqNHI8Gwv24KtCyzGTjibL6gvXQ/0"/>
          <p:cNvPicPr>
            <a:picLocks noChangeAspect="1" noChangeArrowheads="1"/>
          </p:cNvPicPr>
          <p:nvPr/>
        </p:nvPicPr>
        <p:blipFill>
          <a:blip r:embed="rId5"/>
          <a:srcRect/>
          <a:stretch>
            <a:fillRect/>
          </a:stretch>
        </p:blipFill>
        <p:spPr bwMode="auto">
          <a:xfrm>
            <a:off x="1085850" y="933450"/>
            <a:ext cx="1638300" cy="2238375"/>
          </a:xfrm>
          <a:prstGeom prst="rect">
            <a:avLst/>
          </a:prstGeom>
          <a:noFill/>
        </p:spPr>
      </p:pic>
      <p:sp>
        <p:nvSpPr>
          <p:cNvPr id="65539" name="Rectangle 3"/>
          <p:cNvSpPr>
            <a:spLocks noChangeArrowheads="1"/>
          </p:cNvSpPr>
          <p:nvPr/>
        </p:nvSpPr>
        <p:spPr bwMode="auto">
          <a:xfrm>
            <a:off x="615403" y="3390900"/>
            <a:ext cx="5290098" cy="1050288"/>
          </a:xfrm>
          <a:prstGeom prst="rect">
            <a:avLst/>
          </a:prstGeom>
          <a:solidFill>
            <a:srgbClr val="FFFFFF"/>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en-US" altLang="zh-CN" sz="900" b="0" i="0" u="none" strike="noStrike" cap="none" normalizeH="0" baseline="0" dirty="0" smtClean="0">
                <a:ln>
                  <a:noFill/>
                </a:ln>
                <a:solidFill>
                  <a:srgbClr val="000000"/>
                </a:solidFill>
                <a:effectLst/>
                <a:latin typeface="微软雅黑" pitchFamily="34" charset="-122"/>
                <a:ea typeface="微软雅黑" pitchFamily="34" charset="-122"/>
                <a:cs typeface="宋体" pitchFamily="2" charset="-122"/>
              </a:rPr>
              <a:t/>
            </a:r>
            <a:br>
              <a:rPr kumimoji="0" lang="en-US" altLang="zh-CN" sz="900" b="0" i="0" u="none" strike="noStrike" cap="none" normalizeH="0" baseline="0" dirty="0" smtClean="0">
                <a:ln>
                  <a:noFill/>
                </a:ln>
                <a:solidFill>
                  <a:srgbClr val="000000"/>
                </a:solidFill>
                <a:effectLst/>
                <a:latin typeface="微软雅黑" pitchFamily="34" charset="-122"/>
                <a:ea typeface="微软雅黑" pitchFamily="34" charset="-122"/>
                <a:cs typeface="宋体" pitchFamily="2" charset="-122"/>
              </a:rPr>
            </a:br>
            <a:r>
              <a:rPr kumimoji="0" lang="zh-CN" altLang="en-US" sz="1050" b="0" i="0" u="none" strike="noStrike" cap="none" normalizeH="0" baseline="0" dirty="0" smtClean="0">
                <a:ln>
                  <a:noFill/>
                </a:ln>
                <a:solidFill>
                  <a:srgbClr val="000000"/>
                </a:solidFill>
                <a:effectLst/>
                <a:latin typeface="微软雅黑" pitchFamily="34" charset="-122"/>
                <a:ea typeface="微软雅黑" pitchFamily="34" charset="-122"/>
                <a:cs typeface="宋体" pitchFamily="2" charset="-122"/>
              </a:rPr>
              <a:t>好处是：</a:t>
            </a:r>
            <a:endParaRPr kumimoji="0" lang="zh-CN" altLang="en-US" sz="1200" b="0" i="0" u="none" strike="noStrike" cap="none" normalizeH="0" baseline="0" dirty="0" smtClean="0">
              <a:ln>
                <a:noFill/>
              </a:ln>
              <a:solidFill>
                <a:schemeClr val="tx1"/>
              </a:solidFill>
              <a:effectLst/>
              <a:latin typeface="微软雅黑" pitchFamily="34" charset="-122"/>
              <a:ea typeface="微软雅黑" pitchFamily="34" charset="-122"/>
              <a:cs typeface="宋体" pitchFamily="2" charset="-122"/>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zh-CN" sz="900" b="0" i="0" u="none" strike="noStrike" cap="none" normalizeH="0" baseline="0" dirty="0" smtClean="0">
                <a:ln>
                  <a:noFill/>
                </a:ln>
                <a:solidFill>
                  <a:srgbClr val="000000"/>
                </a:solidFill>
                <a:effectLst/>
                <a:latin typeface="微软雅黑" pitchFamily="34" charset="-122"/>
                <a:ea typeface="微软雅黑" pitchFamily="34" charset="-122"/>
                <a:cs typeface="宋体" pitchFamily="2" charset="-122"/>
              </a:rPr>
              <a:t>1</a:t>
            </a:r>
            <a:r>
              <a:rPr kumimoji="0" lang="zh-CN" altLang="en-US" sz="900" b="0" i="0" u="none" strike="noStrike" cap="none" normalizeH="0" baseline="0" dirty="0" smtClean="0">
                <a:ln>
                  <a:noFill/>
                </a:ln>
                <a:solidFill>
                  <a:srgbClr val="000000"/>
                </a:solidFill>
                <a:effectLst/>
                <a:latin typeface="微软雅黑" pitchFamily="34" charset="-122"/>
                <a:ea typeface="微软雅黑" pitchFamily="34" charset="-122"/>
                <a:cs typeface="宋体" pitchFamily="2" charset="-122"/>
              </a:rPr>
              <a:t>）</a:t>
            </a:r>
            <a:r>
              <a:rPr kumimoji="0" lang="zh-CN" altLang="en-US" sz="1100" b="0" i="0" u="none" strike="noStrike" cap="none" normalizeH="0" baseline="0" dirty="0" smtClean="0">
                <a:ln>
                  <a:noFill/>
                </a:ln>
                <a:solidFill>
                  <a:srgbClr val="000000"/>
                </a:solidFill>
                <a:effectLst/>
                <a:latin typeface="微软雅黑" pitchFamily="34" charset="-122"/>
                <a:ea typeface="微软雅黑" pitchFamily="34" charset="-122"/>
                <a:cs typeface="宋体" pitchFamily="2" charset="-122"/>
              </a:rPr>
              <a:t>引入服务层屏蔽“数据库</a:t>
            </a:r>
            <a:r>
              <a:rPr kumimoji="0" lang="en-US" altLang="zh-CN" sz="1100" b="0" i="0" u="none" strike="noStrike" cap="none" normalizeH="0" baseline="0" dirty="0" smtClean="0">
                <a:ln>
                  <a:noFill/>
                </a:ln>
                <a:solidFill>
                  <a:srgbClr val="000000"/>
                </a:solidFill>
                <a:effectLst/>
                <a:latin typeface="微软雅黑" pitchFamily="34" charset="-122"/>
                <a:ea typeface="微软雅黑" pitchFamily="34" charset="-122"/>
                <a:cs typeface="宋体" pitchFamily="2" charset="-122"/>
              </a:rPr>
              <a:t>+</a:t>
            </a:r>
            <a:r>
              <a:rPr kumimoji="0" lang="zh-CN" altLang="en-US" sz="1100" b="0" i="0" u="none" strike="noStrike" cap="none" normalizeH="0" baseline="0" dirty="0" smtClean="0">
                <a:ln>
                  <a:noFill/>
                </a:ln>
                <a:solidFill>
                  <a:srgbClr val="000000"/>
                </a:solidFill>
                <a:effectLst/>
                <a:latin typeface="微软雅黑" pitchFamily="34" charset="-122"/>
                <a:ea typeface="微软雅黑" pitchFamily="34" charset="-122"/>
                <a:cs typeface="宋体" pitchFamily="2" charset="-122"/>
              </a:rPr>
              <a:t>缓存”</a:t>
            </a:r>
            <a:endParaRPr kumimoji="0" lang="zh-CN" altLang="en-US" sz="1200" b="0" i="0" u="none" strike="noStrike" cap="none" normalizeH="0" baseline="0" dirty="0" smtClean="0">
              <a:ln>
                <a:noFill/>
              </a:ln>
              <a:solidFill>
                <a:schemeClr val="tx1"/>
              </a:solidFill>
              <a:effectLst/>
              <a:latin typeface="微软雅黑" pitchFamily="34" charset="-122"/>
              <a:ea typeface="微软雅黑" pitchFamily="34" charset="-122"/>
              <a:cs typeface="宋体" pitchFamily="2" charset="-122"/>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zh-CN" sz="1100" b="0" i="0" u="none" strike="noStrike" cap="none" normalizeH="0" baseline="0" dirty="0" smtClean="0">
                <a:ln>
                  <a:noFill/>
                </a:ln>
                <a:solidFill>
                  <a:srgbClr val="000000"/>
                </a:solidFill>
                <a:effectLst/>
                <a:latin typeface="微软雅黑" pitchFamily="34" charset="-122"/>
                <a:ea typeface="微软雅黑" pitchFamily="34" charset="-122"/>
                <a:cs typeface="宋体" pitchFamily="2" charset="-122"/>
              </a:rPr>
              <a:t>2</a:t>
            </a:r>
            <a:r>
              <a:rPr kumimoji="0" lang="zh-CN" altLang="en-US" sz="1100" b="0" i="0" u="none" strike="noStrike" cap="none" normalizeH="0" baseline="0" dirty="0" smtClean="0">
                <a:ln>
                  <a:noFill/>
                </a:ln>
                <a:solidFill>
                  <a:srgbClr val="000000"/>
                </a:solidFill>
                <a:effectLst/>
                <a:latin typeface="微软雅黑" pitchFamily="34" charset="-122"/>
                <a:ea typeface="微软雅黑" pitchFamily="34" charset="-122"/>
                <a:cs typeface="宋体" pitchFamily="2" charset="-122"/>
              </a:rPr>
              <a:t>）不做读写分离，读写都到主的模式，不会引发不一致</a:t>
            </a:r>
            <a:endParaRPr kumimoji="0" lang="zh-CN" altLang="en-US" sz="1800" b="0" i="0" u="none" strike="noStrike" cap="none" normalizeH="0" baseline="0" dirty="0" smtClean="0">
              <a:ln>
                <a:noFill/>
              </a:ln>
              <a:solidFill>
                <a:schemeClr val="tx1"/>
              </a:solidFill>
              <a:effectLst/>
              <a:latin typeface="微软雅黑" pitchFamily="34" charset="-122"/>
              <a:ea typeface="微软雅黑" pitchFamily="34" charset="-122"/>
              <a:cs typeface="宋体" pitchFamily="2" charset="-122"/>
            </a:endParaRPr>
          </a:p>
        </p:txBody>
      </p:sp>
    </p:spTree>
    <p:extLst>
      <p:ext uri="{BB962C8B-B14F-4D97-AF65-F5344CB8AC3E}">
        <p14:creationId xmlns:p14="http://schemas.microsoft.com/office/powerpoint/2010/main" xmlns="" val="1779118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线连接符 11"/>
          <p:cNvCxnSpPr/>
          <p:nvPr/>
        </p:nvCxnSpPr>
        <p:spPr>
          <a:xfrm>
            <a:off x="348703" y="476249"/>
            <a:ext cx="8446597" cy="0"/>
          </a:xfrm>
          <a:prstGeom prst="line">
            <a:avLst/>
          </a:prstGeom>
          <a:ln w="3175" cmpd="sng">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11" name="标题 1"/>
          <p:cNvSpPr>
            <a:spLocks noGrp="1"/>
          </p:cNvSpPr>
          <p:nvPr>
            <p:ph type="ctrTitle"/>
          </p:nvPr>
        </p:nvSpPr>
        <p:spPr>
          <a:xfrm>
            <a:off x="348702" y="148709"/>
            <a:ext cx="4001804" cy="271782"/>
          </a:xfrm>
        </p:spPr>
        <p:txBody>
          <a:bodyPr>
            <a:noAutofit/>
          </a:bodyPr>
          <a:lstStyle/>
          <a:p>
            <a:pPr algn="l"/>
            <a:r>
              <a:rPr kumimoji="1" lang="zh-CN" altLang="en-US" sz="1200" dirty="0" smtClean="0">
                <a:solidFill>
                  <a:schemeClr val="tx1">
                    <a:lumMod val="95000"/>
                    <a:lumOff val="5000"/>
                  </a:schemeClr>
                </a:solidFill>
                <a:latin typeface="Microsoft YaHei"/>
                <a:ea typeface="微软雅黑"/>
                <a:cs typeface="Microsoft YaHei"/>
              </a:rPr>
              <a:t>大存储生态圈</a:t>
            </a:r>
            <a:r>
              <a:rPr kumimoji="1" lang="en-US" altLang="zh-CN" sz="1200" dirty="0" smtClean="0">
                <a:solidFill>
                  <a:schemeClr val="tx1">
                    <a:lumMod val="95000"/>
                    <a:lumOff val="5000"/>
                  </a:schemeClr>
                </a:solidFill>
                <a:latin typeface="Microsoft YaHei"/>
                <a:ea typeface="微软雅黑"/>
                <a:cs typeface="Microsoft YaHei"/>
              </a:rPr>
              <a:t>—</a:t>
            </a:r>
            <a:r>
              <a:rPr kumimoji="1" lang="zh-CN" altLang="en-US" sz="1200" dirty="0" smtClean="0">
                <a:solidFill>
                  <a:schemeClr val="tx1">
                    <a:lumMod val="95000"/>
                    <a:lumOff val="5000"/>
                  </a:schemeClr>
                </a:solidFill>
                <a:latin typeface="Microsoft YaHei"/>
                <a:ea typeface="微软雅黑"/>
                <a:cs typeface="Microsoft YaHei"/>
              </a:rPr>
              <a:t>缓存使用方案</a:t>
            </a:r>
          </a:p>
        </p:txBody>
      </p:sp>
      <p:pic>
        <p:nvPicPr>
          <p:cNvPr id="16" name="图片 15" descr="nubia 品牌PPT模版元素-03.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348703" y="4911185"/>
            <a:ext cx="902880" cy="148460"/>
          </a:xfrm>
          <a:prstGeom prst="rect">
            <a:avLst/>
          </a:prstGeom>
        </p:spPr>
      </p:pic>
      <p:pic>
        <p:nvPicPr>
          <p:cNvPr id="66" name="图片 65" descr="nubia 品牌PPT模版元素-01.png"/>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6967674" y="4779294"/>
            <a:ext cx="1827626" cy="284489"/>
          </a:xfrm>
          <a:prstGeom prst="rect">
            <a:avLst/>
          </a:prstGeom>
        </p:spPr>
      </p:pic>
      <p:sp>
        <p:nvSpPr>
          <p:cNvPr id="67586" name="Rectangle 2"/>
          <p:cNvSpPr>
            <a:spLocks noChangeArrowheads="1"/>
          </p:cNvSpPr>
          <p:nvPr/>
        </p:nvSpPr>
        <p:spPr bwMode="auto">
          <a:xfrm>
            <a:off x="348703" y="590550"/>
            <a:ext cx="7661822" cy="115416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sz="1100" b="1" i="0" u="none" strike="noStrike" cap="none" normalizeH="0" baseline="0" dirty="0" smtClean="0">
                <a:ln>
                  <a:noFill/>
                </a:ln>
                <a:solidFill>
                  <a:srgbClr val="FF0000"/>
                </a:solidFill>
                <a:effectLst/>
                <a:latin typeface="微软雅黑" pitchFamily="34" charset="-122"/>
                <a:ea typeface="微软雅黑" pitchFamily="34" charset="-122"/>
                <a:cs typeface="宋体" pitchFamily="2" charset="-122"/>
              </a:rPr>
              <a:t>主从不一致</a:t>
            </a:r>
            <a:r>
              <a:rPr kumimoji="0" lang="zh-CN" sz="1100" b="0" i="0" u="none" strike="noStrike" cap="none" normalizeH="0" baseline="0" dirty="0" smtClean="0">
                <a:ln>
                  <a:noFill/>
                </a:ln>
                <a:solidFill>
                  <a:srgbClr val="FF0000"/>
                </a:solidFill>
                <a:effectLst/>
                <a:latin typeface="微软雅黑" pitchFamily="34" charset="-122"/>
                <a:ea typeface="微软雅黑" pitchFamily="34" charset="-122"/>
                <a:cs typeface="宋体" pitchFamily="2" charset="-122"/>
              </a:rPr>
              <a:t>解决方案</a:t>
            </a:r>
            <a:endParaRPr kumimoji="0" lang="zh-CN" b="0" i="0" u="none" strike="noStrike" cap="none" normalizeH="0" baseline="0" dirty="0" smtClean="0">
              <a:ln>
                <a:noFill/>
              </a:ln>
              <a:solidFill>
                <a:schemeClr val="tx1"/>
              </a:solidFill>
              <a:effectLst/>
              <a:latin typeface="微软雅黑" pitchFamily="34" charset="-122"/>
              <a:ea typeface="微软雅黑" pitchFamily="34" charset="-122"/>
              <a:cs typeface="宋体" pitchFamily="2" charset="-122"/>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zh-CN" sz="1100" b="0" i="0" u="none" strike="noStrike" cap="none" normalizeH="0" baseline="0" dirty="0" smtClean="0">
                <a:ln>
                  <a:noFill/>
                </a:ln>
                <a:solidFill>
                  <a:srgbClr val="000000"/>
                </a:solidFill>
                <a:effectLst/>
                <a:latin typeface="微软雅黑" pitchFamily="34" charset="-122"/>
                <a:ea typeface="微软雅黑" pitchFamily="34" charset="-122"/>
                <a:cs typeface="宋体" pitchFamily="2" charset="-122"/>
              </a:rPr>
              <a:t>方案一：引入中间件</a:t>
            </a:r>
            <a:endParaRPr kumimoji="0" lang="zh-CN" b="0" i="0" u="none" strike="noStrike" cap="none" normalizeH="0" baseline="0" dirty="0" smtClean="0">
              <a:ln>
                <a:noFill/>
              </a:ln>
              <a:solidFill>
                <a:schemeClr val="tx1"/>
              </a:solidFill>
              <a:effectLst/>
              <a:latin typeface="微软雅黑" pitchFamily="34" charset="-122"/>
              <a:ea typeface="微软雅黑" pitchFamily="34" charset="-122"/>
              <a:cs typeface="宋体" pitchFamily="2" charset="-122"/>
            </a:endParaRPr>
          </a:p>
          <a:p>
            <a:pPr marL="0" marR="0" lvl="0" indent="0" algn="l" defTabSz="914400" rtl="0" eaLnBrk="0" fontAlgn="base" latinLnBrk="0" hangingPunct="0">
              <a:lnSpc>
                <a:spcPct val="150000"/>
              </a:lnSpc>
              <a:spcBef>
                <a:spcPct val="0"/>
              </a:spcBef>
              <a:spcAft>
                <a:spcPct val="0"/>
              </a:spcAft>
              <a:buClrTx/>
              <a:buSzTx/>
              <a:buFontTx/>
              <a:buNone/>
              <a:tabLst/>
            </a:pPr>
            <a:endParaRPr kumimoji="0" lang="zh-CN" sz="2400" b="0" i="0" u="none" strike="noStrike" cap="none" normalizeH="0" baseline="0" dirty="0" smtClean="0">
              <a:ln>
                <a:noFill/>
              </a:ln>
              <a:solidFill>
                <a:schemeClr val="tx1"/>
              </a:solidFill>
              <a:effectLst/>
              <a:latin typeface="微软雅黑" pitchFamily="34" charset="-122"/>
              <a:ea typeface="微软雅黑" pitchFamily="34" charset="-122"/>
              <a:cs typeface="宋体" pitchFamily="2" charset="-122"/>
            </a:endParaRPr>
          </a:p>
        </p:txBody>
      </p:sp>
      <p:pic>
        <p:nvPicPr>
          <p:cNvPr id="67585" name="Picture 8" descr="http://img01.store.sogou.com/net/a/04/link?appid=100520031&amp;w=710&amp;url=http://mmbiz.qpic.cn/mmbiz/YrezxckhYOwdFPgbbgLPYT3hHfHSXkvDfyZUwv1PwTdUZSuiaErCLBteiaSEtGZSwsagSuia0Gib7RjaBNzQdSDgog/0"/>
          <p:cNvPicPr>
            <a:picLocks noChangeAspect="1" noChangeArrowheads="1"/>
          </p:cNvPicPr>
          <p:nvPr/>
        </p:nvPicPr>
        <p:blipFill>
          <a:blip r:embed="rId5"/>
          <a:srcRect/>
          <a:stretch>
            <a:fillRect/>
          </a:stretch>
        </p:blipFill>
        <p:spPr bwMode="auto">
          <a:xfrm>
            <a:off x="959606" y="1752600"/>
            <a:ext cx="3390900" cy="1647825"/>
          </a:xfrm>
          <a:prstGeom prst="rect">
            <a:avLst/>
          </a:prstGeom>
          <a:noFill/>
        </p:spPr>
      </p:pic>
      <p:sp>
        <p:nvSpPr>
          <p:cNvPr id="67587" name="Rectangle 3"/>
          <p:cNvSpPr>
            <a:spLocks noChangeArrowheads="1"/>
          </p:cNvSpPr>
          <p:nvPr/>
        </p:nvSpPr>
        <p:spPr bwMode="auto">
          <a:xfrm>
            <a:off x="485775" y="3630826"/>
            <a:ext cx="7267575" cy="430887"/>
          </a:xfrm>
          <a:prstGeom prst="rect">
            <a:avLst/>
          </a:prstGeom>
          <a:solidFill>
            <a:srgbClr val="FFFFFF"/>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dirty="0" smtClean="0">
                <a:ln>
                  <a:noFill/>
                </a:ln>
                <a:solidFill>
                  <a:srgbClr val="000000"/>
                </a:solidFill>
                <a:effectLst/>
                <a:latin typeface="微软雅黑" pitchFamily="34" charset="-122"/>
                <a:ea typeface="微软雅黑" pitchFamily="34" charset="-122"/>
                <a:cs typeface="宋体" pitchFamily="2" charset="-122"/>
              </a:rPr>
              <a:t/>
            </a:r>
            <a:br>
              <a:rPr kumimoji="0" lang="en-US" altLang="zh-CN" sz="1100" b="0" i="0" u="none" strike="noStrike" cap="none" normalizeH="0" baseline="0" dirty="0" smtClean="0">
                <a:ln>
                  <a:noFill/>
                </a:ln>
                <a:solidFill>
                  <a:srgbClr val="000000"/>
                </a:solidFill>
                <a:effectLst/>
                <a:latin typeface="微软雅黑" pitchFamily="34" charset="-122"/>
                <a:ea typeface="微软雅黑" pitchFamily="34" charset="-122"/>
                <a:cs typeface="宋体" pitchFamily="2" charset="-122"/>
              </a:rPr>
            </a:br>
            <a:r>
              <a:rPr kumimoji="0" lang="zh-CN" altLang="en-US" sz="1100" b="0" i="0" u="none" strike="noStrike" cap="none" normalizeH="0" baseline="0" dirty="0" smtClean="0">
                <a:ln>
                  <a:noFill/>
                </a:ln>
                <a:solidFill>
                  <a:srgbClr val="000000"/>
                </a:solidFill>
                <a:effectLst/>
                <a:latin typeface="微软雅黑" pitchFamily="34" charset="-122"/>
                <a:ea typeface="微软雅黑" pitchFamily="34" charset="-122"/>
                <a:cs typeface="宋体" pitchFamily="2" charset="-122"/>
              </a:rPr>
              <a:t>中间件将</a:t>
            </a:r>
            <a:r>
              <a:rPr kumimoji="0" lang="en-US" altLang="zh-CN" sz="1100" b="0" i="0" u="none" strike="noStrike" cap="none" normalizeH="0" baseline="0" dirty="0" smtClean="0">
                <a:ln>
                  <a:noFill/>
                </a:ln>
                <a:solidFill>
                  <a:srgbClr val="000000"/>
                </a:solidFill>
                <a:effectLst/>
                <a:latin typeface="微软雅黑" pitchFamily="34" charset="-122"/>
                <a:ea typeface="微软雅黑" pitchFamily="34" charset="-122"/>
                <a:cs typeface="宋体" pitchFamily="2" charset="-122"/>
              </a:rPr>
              <a:t>key</a:t>
            </a:r>
            <a:r>
              <a:rPr kumimoji="0" lang="zh-CN" altLang="en-US" sz="1100" b="0" i="0" u="none" strike="noStrike" cap="none" normalizeH="0" baseline="0" dirty="0" smtClean="0">
                <a:ln>
                  <a:noFill/>
                </a:ln>
                <a:solidFill>
                  <a:srgbClr val="000000"/>
                </a:solidFill>
                <a:effectLst/>
                <a:latin typeface="微软雅黑" pitchFamily="34" charset="-122"/>
                <a:ea typeface="微软雅黑" pitchFamily="34" charset="-122"/>
                <a:cs typeface="宋体" pitchFamily="2" charset="-122"/>
              </a:rPr>
              <a:t>上的写路由到主，在一定时间范围内（主从同步完成的经验时间），该</a:t>
            </a:r>
            <a:r>
              <a:rPr kumimoji="0" lang="en-US" altLang="zh-CN" sz="1100" b="0" i="0" u="none" strike="noStrike" cap="none" normalizeH="0" baseline="0" dirty="0" smtClean="0">
                <a:ln>
                  <a:noFill/>
                </a:ln>
                <a:solidFill>
                  <a:srgbClr val="000000"/>
                </a:solidFill>
                <a:effectLst/>
                <a:latin typeface="微软雅黑" pitchFamily="34" charset="-122"/>
                <a:ea typeface="微软雅黑" pitchFamily="34" charset="-122"/>
                <a:cs typeface="宋体" pitchFamily="2" charset="-122"/>
              </a:rPr>
              <a:t>key</a:t>
            </a:r>
            <a:r>
              <a:rPr kumimoji="0" lang="zh-CN" altLang="en-US" sz="1100" b="0" i="0" u="none" strike="noStrike" cap="none" normalizeH="0" baseline="0" dirty="0" smtClean="0">
                <a:ln>
                  <a:noFill/>
                </a:ln>
                <a:solidFill>
                  <a:srgbClr val="000000"/>
                </a:solidFill>
                <a:effectLst/>
                <a:latin typeface="微软雅黑" pitchFamily="34" charset="-122"/>
                <a:ea typeface="微软雅黑" pitchFamily="34" charset="-122"/>
                <a:cs typeface="宋体" pitchFamily="2" charset="-122"/>
              </a:rPr>
              <a:t>上的读也路由到主</a:t>
            </a:r>
            <a:endParaRPr kumimoji="0" lang="zh-CN" altLang="en-US" sz="2800" b="0" i="0" u="none" strike="noStrike" cap="none" normalizeH="0" baseline="0" dirty="0" smtClean="0">
              <a:ln>
                <a:noFill/>
              </a:ln>
              <a:solidFill>
                <a:schemeClr val="tx1"/>
              </a:solidFill>
              <a:effectLst/>
              <a:latin typeface="微软雅黑" pitchFamily="34" charset="-122"/>
              <a:ea typeface="微软雅黑" pitchFamily="34" charset="-122"/>
              <a:cs typeface="宋体" pitchFamily="2" charset="-122"/>
            </a:endParaRPr>
          </a:p>
        </p:txBody>
      </p:sp>
    </p:spTree>
    <p:extLst>
      <p:ext uri="{BB962C8B-B14F-4D97-AF65-F5344CB8AC3E}">
        <p14:creationId xmlns:p14="http://schemas.microsoft.com/office/powerpoint/2010/main" xmlns="" val="1779118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线连接符 11"/>
          <p:cNvCxnSpPr/>
          <p:nvPr/>
        </p:nvCxnSpPr>
        <p:spPr>
          <a:xfrm>
            <a:off x="348703" y="476249"/>
            <a:ext cx="8446597" cy="0"/>
          </a:xfrm>
          <a:prstGeom prst="line">
            <a:avLst/>
          </a:prstGeom>
          <a:ln w="3175" cmpd="sng">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11" name="标题 1"/>
          <p:cNvSpPr>
            <a:spLocks noGrp="1"/>
          </p:cNvSpPr>
          <p:nvPr>
            <p:ph type="ctrTitle"/>
          </p:nvPr>
        </p:nvSpPr>
        <p:spPr>
          <a:xfrm>
            <a:off x="348702" y="148709"/>
            <a:ext cx="4001804" cy="271782"/>
          </a:xfrm>
        </p:spPr>
        <p:txBody>
          <a:bodyPr>
            <a:noAutofit/>
          </a:bodyPr>
          <a:lstStyle/>
          <a:p>
            <a:pPr algn="l"/>
            <a:r>
              <a:rPr kumimoji="1" lang="zh-CN" altLang="en-US" sz="1200" dirty="0" smtClean="0">
                <a:solidFill>
                  <a:schemeClr val="tx1">
                    <a:lumMod val="95000"/>
                    <a:lumOff val="5000"/>
                  </a:schemeClr>
                </a:solidFill>
                <a:latin typeface="Microsoft YaHei"/>
                <a:ea typeface="微软雅黑"/>
                <a:cs typeface="Microsoft YaHei"/>
              </a:rPr>
              <a:t>大存储生态圈</a:t>
            </a:r>
            <a:r>
              <a:rPr kumimoji="1" lang="en-US" altLang="zh-CN" sz="1200" dirty="0" smtClean="0">
                <a:solidFill>
                  <a:schemeClr val="tx1">
                    <a:lumMod val="95000"/>
                    <a:lumOff val="5000"/>
                  </a:schemeClr>
                </a:solidFill>
                <a:latin typeface="Microsoft YaHei"/>
                <a:ea typeface="微软雅黑"/>
                <a:cs typeface="Microsoft YaHei"/>
              </a:rPr>
              <a:t>—</a:t>
            </a:r>
            <a:r>
              <a:rPr kumimoji="1" lang="zh-CN" altLang="en-US" sz="1200" dirty="0" smtClean="0">
                <a:solidFill>
                  <a:schemeClr val="tx1">
                    <a:lumMod val="95000"/>
                    <a:lumOff val="5000"/>
                  </a:schemeClr>
                </a:solidFill>
                <a:latin typeface="Microsoft YaHei"/>
                <a:ea typeface="微软雅黑"/>
                <a:cs typeface="Microsoft YaHei"/>
              </a:rPr>
              <a:t>缓存使用方案</a:t>
            </a:r>
          </a:p>
        </p:txBody>
      </p:sp>
      <p:pic>
        <p:nvPicPr>
          <p:cNvPr id="16" name="图片 15" descr="nubia 品牌PPT模版元素-03.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348703" y="4911185"/>
            <a:ext cx="902880" cy="148460"/>
          </a:xfrm>
          <a:prstGeom prst="rect">
            <a:avLst/>
          </a:prstGeom>
        </p:spPr>
      </p:pic>
      <p:pic>
        <p:nvPicPr>
          <p:cNvPr id="66" name="图片 65" descr="nubia 品牌PPT模版元素-01.png"/>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6967674" y="4779294"/>
            <a:ext cx="1827626" cy="284489"/>
          </a:xfrm>
          <a:prstGeom prst="rect">
            <a:avLst/>
          </a:prstGeom>
        </p:spPr>
      </p:pic>
      <p:pic>
        <p:nvPicPr>
          <p:cNvPr id="2050" name="Picture 9" descr="http://img01.store.sogou.com/net/a/04/link?appid=100520031&amp;w=710&amp;url=http://mmbiz.qpic.cn/mmbiz/YrezxckhYOwdFPgbbgLPYT3hHfHSXkvDLqTtWvicOP3LkrRjnbib3xmqFyTfoIOwxjBqIBIYqCHcvdFibCtDYcq5g/0"/>
          <p:cNvPicPr>
            <a:picLocks noChangeAspect="1" noChangeArrowheads="1"/>
          </p:cNvPicPr>
          <p:nvPr/>
        </p:nvPicPr>
        <p:blipFill>
          <a:blip r:embed="rId5"/>
          <a:srcRect/>
          <a:stretch>
            <a:fillRect/>
          </a:stretch>
        </p:blipFill>
        <p:spPr bwMode="auto">
          <a:xfrm>
            <a:off x="1384847" y="828675"/>
            <a:ext cx="1009650" cy="1371600"/>
          </a:xfrm>
          <a:prstGeom prst="rect">
            <a:avLst/>
          </a:prstGeom>
          <a:noFill/>
        </p:spPr>
      </p:pic>
      <p:pic>
        <p:nvPicPr>
          <p:cNvPr id="2049" name="Picture 10" descr="http://img01.store.sogou.com/net/a/04/link?appid=100520031&amp;w=710&amp;url=http://mmbiz.qpic.cn/mmbiz/YrezxckhYOwdFPgbbgLPYT3hHfHSXkvD0ficA9L8sXqibZCNYmkN2g3EasAjqPT5fkx7bYFNIMaHsvUFaiclyHA4A/0"/>
          <p:cNvPicPr>
            <a:picLocks noChangeAspect="1" noChangeArrowheads="1"/>
          </p:cNvPicPr>
          <p:nvPr/>
        </p:nvPicPr>
        <p:blipFill>
          <a:blip r:embed="rId6"/>
          <a:srcRect/>
          <a:stretch>
            <a:fillRect/>
          </a:stretch>
        </p:blipFill>
        <p:spPr bwMode="auto">
          <a:xfrm>
            <a:off x="5291001" y="2841366"/>
            <a:ext cx="2409825" cy="1581150"/>
          </a:xfrm>
          <a:prstGeom prst="rect">
            <a:avLst/>
          </a:prstGeom>
          <a:noFill/>
        </p:spPr>
      </p:pic>
      <p:sp>
        <p:nvSpPr>
          <p:cNvPr id="2051" name="Rectangle 3"/>
          <p:cNvSpPr>
            <a:spLocks noChangeArrowheads="1"/>
          </p:cNvSpPr>
          <p:nvPr/>
        </p:nvSpPr>
        <p:spPr bwMode="auto">
          <a:xfrm>
            <a:off x="348702" y="600076"/>
            <a:ext cx="8115300" cy="26161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100" b="0" i="0" u="none" strike="noStrike" cap="none" normalizeH="0" baseline="0" dirty="0" smtClean="0">
                <a:ln>
                  <a:noFill/>
                </a:ln>
                <a:solidFill>
                  <a:srgbClr val="000000"/>
                </a:solidFill>
                <a:effectLst/>
                <a:latin typeface="微软雅黑" pitchFamily="34" charset="-122"/>
                <a:ea typeface="微软雅黑" pitchFamily="34" charset="-122"/>
                <a:cs typeface="宋体" pitchFamily="2" charset="-122"/>
              </a:rPr>
              <a:t>读写都到主</a:t>
            </a:r>
            <a:endParaRPr kumimoji="0" lang="zh-CN" sz="2800" b="0" i="0" u="none" strike="noStrike" cap="none" normalizeH="0" baseline="0" dirty="0" smtClean="0">
              <a:ln>
                <a:noFill/>
              </a:ln>
              <a:solidFill>
                <a:schemeClr val="tx1"/>
              </a:solidFill>
              <a:effectLst/>
              <a:latin typeface="微软雅黑" pitchFamily="34" charset="-122"/>
              <a:ea typeface="微软雅黑" pitchFamily="34" charset="-122"/>
              <a:cs typeface="宋体" pitchFamily="2" charset="-122"/>
            </a:endParaRPr>
          </a:p>
        </p:txBody>
      </p:sp>
      <p:sp>
        <p:nvSpPr>
          <p:cNvPr id="2052" name="Rectangle 4"/>
          <p:cNvSpPr>
            <a:spLocks noChangeArrowheads="1"/>
          </p:cNvSpPr>
          <p:nvPr/>
        </p:nvSpPr>
        <p:spPr bwMode="auto">
          <a:xfrm>
            <a:off x="348702" y="2200275"/>
            <a:ext cx="8671473" cy="824200"/>
          </a:xfrm>
          <a:prstGeom prst="rect">
            <a:avLst/>
          </a:prstGeom>
          <a:solidFill>
            <a:srgbClr val="FFFFFF"/>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sz="1100" b="0" i="0" u="none" strike="noStrike" cap="none" normalizeH="0" baseline="0" dirty="0" smtClean="0">
                <a:ln>
                  <a:noFill/>
                </a:ln>
                <a:solidFill>
                  <a:srgbClr val="000000"/>
                </a:solidFill>
                <a:effectLst/>
                <a:latin typeface="微软雅黑" pitchFamily="34" charset="-122"/>
                <a:ea typeface="微软雅黑" pitchFamily="34" charset="-122"/>
                <a:cs typeface="宋体" pitchFamily="2" charset="-122"/>
              </a:rPr>
              <a:t>上文已经提到，</a:t>
            </a:r>
            <a:r>
              <a:rPr kumimoji="0" lang="zh-CN" altLang="en-US" sz="1100" b="0" i="0" u="none" strike="noStrike" cap="none" normalizeH="0" baseline="0" dirty="0" smtClean="0">
                <a:ln>
                  <a:noFill/>
                </a:ln>
                <a:solidFill>
                  <a:srgbClr val="000000"/>
                </a:solidFill>
                <a:effectLst/>
                <a:latin typeface="微软雅黑" pitchFamily="34" charset="-122"/>
                <a:ea typeface="微软雅黑" pitchFamily="34" charset="-122"/>
                <a:cs typeface="宋体" pitchFamily="2" charset="-122"/>
              </a:rPr>
              <a:t>采用了这种方法，不做读写分离，不会不一致</a:t>
            </a:r>
            <a:endParaRPr kumimoji="0" lang="zh-CN" altLang="en-US" b="0" i="0" u="none" strike="noStrike" cap="none" normalizeH="0" baseline="0" dirty="0" smtClean="0">
              <a:ln>
                <a:noFill/>
              </a:ln>
              <a:solidFill>
                <a:schemeClr val="tx1"/>
              </a:solidFill>
              <a:effectLst/>
              <a:latin typeface="微软雅黑" pitchFamily="34" charset="-122"/>
              <a:ea typeface="微软雅黑" pitchFamily="34" charset="-122"/>
              <a:cs typeface="宋体" pitchFamily="2" charset="-122"/>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en-US" sz="1100" b="1" i="0" u="none" strike="noStrike" cap="none" normalizeH="0" baseline="0" dirty="0" smtClean="0">
                <a:ln>
                  <a:noFill/>
                </a:ln>
                <a:solidFill>
                  <a:srgbClr val="FF0000"/>
                </a:solidFill>
                <a:effectLst/>
                <a:latin typeface="微软雅黑" pitchFamily="34" charset="-122"/>
                <a:ea typeface="微软雅黑" pitchFamily="34" charset="-122"/>
                <a:cs typeface="宋体" pitchFamily="2" charset="-122"/>
              </a:rPr>
              <a:t>数据库与缓存不一致解决方案</a:t>
            </a:r>
            <a:endParaRPr kumimoji="0" lang="zh-CN" altLang="en-US" b="0" i="0" u="none" strike="noStrike" cap="none" normalizeH="0" baseline="0" dirty="0" smtClean="0">
              <a:ln>
                <a:noFill/>
              </a:ln>
              <a:solidFill>
                <a:srgbClr val="FF0000"/>
              </a:solidFill>
              <a:effectLst/>
              <a:latin typeface="微软雅黑" pitchFamily="34" charset="-122"/>
              <a:ea typeface="微软雅黑" pitchFamily="34" charset="-122"/>
              <a:cs typeface="宋体" pitchFamily="2" charset="-122"/>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en-US" sz="1100" b="0" i="0" u="none" strike="noStrike" cap="none" normalizeH="0" baseline="0" dirty="0" smtClean="0">
                <a:ln>
                  <a:noFill/>
                </a:ln>
                <a:solidFill>
                  <a:srgbClr val="FF0000"/>
                </a:solidFill>
                <a:effectLst/>
                <a:latin typeface="微软雅黑" pitchFamily="34" charset="-122"/>
                <a:ea typeface="微软雅黑" pitchFamily="34" charset="-122"/>
                <a:cs typeface="宋体" pitchFamily="2" charset="-122"/>
              </a:rPr>
              <a:t>两次淘汰法</a:t>
            </a:r>
            <a:endParaRPr kumimoji="0" lang="zh-CN" altLang="en-US" sz="2800" b="0" i="0" u="none" strike="noStrike" cap="none" normalizeH="0" baseline="0" dirty="0" smtClean="0">
              <a:ln>
                <a:noFill/>
              </a:ln>
              <a:solidFill>
                <a:srgbClr val="FF0000"/>
              </a:solidFill>
              <a:effectLst/>
              <a:latin typeface="微软雅黑" pitchFamily="34" charset="-122"/>
              <a:ea typeface="微软雅黑" pitchFamily="34" charset="-122"/>
              <a:cs typeface="宋体" pitchFamily="2" charset="-122"/>
            </a:endParaRPr>
          </a:p>
        </p:txBody>
      </p:sp>
      <p:sp>
        <p:nvSpPr>
          <p:cNvPr id="2053" name="Rectangle 5"/>
          <p:cNvSpPr>
            <a:spLocks noChangeArrowheads="1"/>
          </p:cNvSpPr>
          <p:nvPr/>
        </p:nvSpPr>
        <p:spPr bwMode="auto">
          <a:xfrm>
            <a:off x="348702" y="3024475"/>
            <a:ext cx="4867275" cy="1361911"/>
          </a:xfrm>
          <a:prstGeom prst="rect">
            <a:avLst/>
          </a:prstGeom>
          <a:solidFill>
            <a:srgbClr val="FFFFFF"/>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sz="1100" b="0" i="0" u="none" strike="noStrike" cap="none" normalizeH="0" baseline="0" dirty="0" smtClean="0">
                <a:ln>
                  <a:noFill/>
                </a:ln>
                <a:solidFill>
                  <a:srgbClr val="000000"/>
                </a:solidFill>
                <a:effectLst/>
                <a:latin typeface="微软雅黑" pitchFamily="34" charset="-122"/>
                <a:ea typeface="微软雅黑" pitchFamily="34" charset="-122"/>
                <a:cs typeface="宋体" pitchFamily="2" charset="-122"/>
              </a:rPr>
              <a:t>异常的读写时序，或导致旧数据入缓存，一次淘汰不够，要进行二次淘汰</a:t>
            </a:r>
            <a:endParaRPr kumimoji="0" lang="zh-CN" b="0" i="0" u="none" strike="noStrike" cap="none" normalizeH="0" baseline="0" dirty="0" smtClean="0">
              <a:ln>
                <a:noFill/>
              </a:ln>
              <a:solidFill>
                <a:schemeClr val="tx1"/>
              </a:solidFill>
              <a:effectLst/>
              <a:latin typeface="微软雅黑" pitchFamily="34" charset="-122"/>
              <a:ea typeface="微软雅黑" pitchFamily="34" charset="-122"/>
              <a:cs typeface="宋体" pitchFamily="2" charset="-122"/>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zh-CN" sz="1100" b="0" i="0" u="none" strike="noStrike" cap="none" normalizeH="0" baseline="0" dirty="0" smtClean="0">
                <a:ln>
                  <a:noFill/>
                </a:ln>
                <a:solidFill>
                  <a:srgbClr val="000000"/>
                </a:solidFill>
                <a:effectLst/>
                <a:latin typeface="微软雅黑" pitchFamily="34" charset="-122"/>
                <a:ea typeface="微软雅黑" pitchFamily="34" charset="-122"/>
                <a:cs typeface="宋体" pitchFamily="2" charset="-122"/>
              </a:rPr>
              <a:t>a</a:t>
            </a:r>
            <a:r>
              <a:rPr kumimoji="0" lang="zh-CN" altLang="en-US" sz="1100" b="0" i="0" u="none" strike="noStrike" cap="none" normalizeH="0" baseline="0" dirty="0" smtClean="0">
                <a:ln>
                  <a:noFill/>
                </a:ln>
                <a:solidFill>
                  <a:srgbClr val="000000"/>
                </a:solidFill>
                <a:effectLst/>
                <a:latin typeface="微软雅黑" pitchFamily="34" charset="-122"/>
                <a:ea typeface="微软雅黑" pitchFamily="34" charset="-122"/>
                <a:cs typeface="宋体" pitchFamily="2" charset="-122"/>
              </a:rPr>
              <a:t>）发生写请求时，先淘汰缓存，再写数据库，</a:t>
            </a:r>
            <a:r>
              <a:rPr kumimoji="0" lang="zh-CN" altLang="en-US" sz="1100" b="0" i="0" u="none" strike="noStrike" cap="none" normalizeH="0" baseline="0" dirty="0" smtClean="0">
                <a:ln>
                  <a:noFill/>
                </a:ln>
                <a:solidFill>
                  <a:srgbClr val="FF0000"/>
                </a:solidFill>
                <a:effectLst/>
                <a:latin typeface="微软雅黑" pitchFamily="34" charset="-122"/>
                <a:ea typeface="微软雅黑" pitchFamily="34" charset="-122"/>
                <a:cs typeface="宋体" pitchFamily="2" charset="-122"/>
              </a:rPr>
              <a:t>额外增加一个</a:t>
            </a:r>
            <a:r>
              <a:rPr kumimoji="0" lang="en-US" altLang="zh-CN" sz="1100" b="0" i="0" u="none" strike="noStrike" cap="none" normalizeH="0" baseline="0" dirty="0" smtClean="0">
                <a:ln>
                  <a:noFill/>
                </a:ln>
                <a:solidFill>
                  <a:srgbClr val="FF0000"/>
                </a:solidFill>
                <a:effectLst/>
                <a:latin typeface="微软雅黑" pitchFamily="34" charset="-122"/>
                <a:ea typeface="微软雅黑" pitchFamily="34" charset="-122"/>
                <a:cs typeface="宋体" pitchFamily="2" charset="-122"/>
              </a:rPr>
              <a:t>timer</a:t>
            </a:r>
            <a:r>
              <a:rPr kumimoji="0" lang="zh-CN" altLang="en-US" sz="1100" b="0" i="0" u="none" strike="noStrike" cap="none" normalizeH="0" baseline="0" dirty="0" smtClean="0">
                <a:ln>
                  <a:noFill/>
                </a:ln>
                <a:solidFill>
                  <a:srgbClr val="FF0000"/>
                </a:solidFill>
                <a:effectLst/>
                <a:latin typeface="微软雅黑" pitchFamily="34" charset="-122"/>
                <a:ea typeface="微软雅黑" pitchFamily="34" charset="-122"/>
                <a:cs typeface="宋体" pitchFamily="2" charset="-122"/>
              </a:rPr>
              <a:t>，一定时间（主从同步完成的经验时间）后再次淘汰</a:t>
            </a:r>
            <a:endParaRPr kumimoji="0" lang="zh-CN" altLang="en-US" b="0" i="0" u="none" strike="noStrike" cap="none" normalizeH="0" baseline="0" dirty="0" smtClean="0">
              <a:ln>
                <a:noFill/>
              </a:ln>
              <a:solidFill>
                <a:schemeClr val="tx1"/>
              </a:solidFill>
              <a:effectLst/>
              <a:latin typeface="微软雅黑" pitchFamily="34" charset="-122"/>
              <a:ea typeface="微软雅黑" pitchFamily="34" charset="-122"/>
              <a:cs typeface="宋体" pitchFamily="2" charset="-122"/>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zh-CN" sz="1100" b="0" i="0" u="none" strike="noStrike" cap="none" normalizeH="0" baseline="0" dirty="0" smtClean="0">
                <a:ln>
                  <a:noFill/>
                </a:ln>
                <a:solidFill>
                  <a:srgbClr val="000000"/>
                </a:solidFill>
                <a:effectLst/>
                <a:latin typeface="微软雅黑" pitchFamily="34" charset="-122"/>
                <a:ea typeface="微软雅黑" pitchFamily="34" charset="-122"/>
                <a:cs typeface="宋体" pitchFamily="2" charset="-122"/>
              </a:rPr>
              <a:t>b</a:t>
            </a:r>
            <a:r>
              <a:rPr kumimoji="0" lang="zh-CN" altLang="en-US" sz="1100" b="0" i="0" u="none" strike="noStrike" cap="none" normalizeH="0" baseline="0" dirty="0" smtClean="0">
                <a:ln>
                  <a:noFill/>
                </a:ln>
                <a:solidFill>
                  <a:srgbClr val="000000"/>
                </a:solidFill>
                <a:effectLst/>
                <a:latin typeface="微软雅黑" pitchFamily="34" charset="-122"/>
                <a:ea typeface="微软雅黑" pitchFamily="34" charset="-122"/>
                <a:cs typeface="宋体" pitchFamily="2" charset="-122"/>
              </a:rPr>
              <a:t>）发生读请求时，先读缓存，</a:t>
            </a:r>
            <a:r>
              <a:rPr kumimoji="0" lang="en-US" altLang="zh-CN" sz="1100" b="0" i="0" u="none" strike="noStrike" cap="none" normalizeH="0" baseline="0" dirty="0" smtClean="0">
                <a:ln>
                  <a:noFill/>
                </a:ln>
                <a:solidFill>
                  <a:srgbClr val="000000"/>
                </a:solidFill>
                <a:effectLst/>
                <a:latin typeface="微软雅黑" pitchFamily="34" charset="-122"/>
                <a:ea typeface="微软雅黑" pitchFamily="34" charset="-122"/>
                <a:cs typeface="宋体" pitchFamily="2" charset="-122"/>
              </a:rPr>
              <a:t>hit</a:t>
            </a:r>
            <a:r>
              <a:rPr kumimoji="0" lang="zh-CN" altLang="en-US" sz="1100" b="0" i="0" u="none" strike="noStrike" cap="none" normalizeH="0" baseline="0" dirty="0" smtClean="0">
                <a:ln>
                  <a:noFill/>
                </a:ln>
                <a:solidFill>
                  <a:srgbClr val="000000"/>
                </a:solidFill>
                <a:effectLst/>
                <a:latin typeface="微软雅黑" pitchFamily="34" charset="-122"/>
                <a:ea typeface="微软雅黑" pitchFamily="34" charset="-122"/>
                <a:cs typeface="宋体" pitchFamily="2" charset="-122"/>
              </a:rPr>
              <a:t>则返回，</a:t>
            </a:r>
            <a:r>
              <a:rPr kumimoji="0" lang="en-US" altLang="zh-CN" sz="1100" b="0" i="0" u="none" strike="noStrike" cap="none" normalizeH="0" baseline="0" dirty="0" smtClean="0">
                <a:ln>
                  <a:noFill/>
                </a:ln>
                <a:solidFill>
                  <a:srgbClr val="000000"/>
                </a:solidFill>
                <a:effectLst/>
                <a:latin typeface="微软雅黑" pitchFamily="34" charset="-122"/>
                <a:ea typeface="微软雅黑" pitchFamily="34" charset="-122"/>
                <a:cs typeface="宋体" pitchFamily="2" charset="-122"/>
              </a:rPr>
              <a:t>miss</a:t>
            </a:r>
            <a:r>
              <a:rPr kumimoji="0" lang="zh-CN" altLang="en-US" sz="1100" b="0" i="0" u="none" strike="noStrike" cap="none" normalizeH="0" baseline="0" dirty="0" smtClean="0">
                <a:ln>
                  <a:noFill/>
                </a:ln>
                <a:solidFill>
                  <a:srgbClr val="000000"/>
                </a:solidFill>
                <a:effectLst/>
                <a:latin typeface="微软雅黑" pitchFamily="34" charset="-122"/>
                <a:ea typeface="微软雅黑" pitchFamily="34" charset="-122"/>
                <a:cs typeface="宋体" pitchFamily="2" charset="-122"/>
              </a:rPr>
              <a:t>则读数据库并将数据入缓存（此时可能旧数据入缓存，但会被二次淘汰淘汰掉，最终不会引发不一致）</a:t>
            </a:r>
            <a:endParaRPr kumimoji="0" lang="zh-CN" altLang="en-US" sz="2800" b="0" i="0" u="none" strike="noStrike" cap="none" normalizeH="0" baseline="0" dirty="0" smtClean="0">
              <a:ln>
                <a:noFill/>
              </a:ln>
              <a:solidFill>
                <a:schemeClr val="tx1"/>
              </a:solidFill>
              <a:effectLst/>
              <a:latin typeface="微软雅黑" pitchFamily="34" charset="-122"/>
              <a:ea typeface="微软雅黑" pitchFamily="34" charset="-122"/>
              <a:cs typeface="宋体" pitchFamily="2" charset="-122"/>
            </a:endParaRPr>
          </a:p>
        </p:txBody>
      </p:sp>
    </p:spTree>
    <p:extLst>
      <p:ext uri="{BB962C8B-B14F-4D97-AF65-F5344CB8AC3E}">
        <p14:creationId xmlns:p14="http://schemas.microsoft.com/office/powerpoint/2010/main" xmlns="" val="1779118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线连接符 11"/>
          <p:cNvCxnSpPr/>
          <p:nvPr/>
        </p:nvCxnSpPr>
        <p:spPr>
          <a:xfrm>
            <a:off x="348703" y="476249"/>
            <a:ext cx="8446597" cy="0"/>
          </a:xfrm>
          <a:prstGeom prst="line">
            <a:avLst/>
          </a:prstGeom>
          <a:ln w="3175" cmpd="sng">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11" name="标题 1"/>
          <p:cNvSpPr>
            <a:spLocks noGrp="1"/>
          </p:cNvSpPr>
          <p:nvPr>
            <p:ph type="ctrTitle"/>
          </p:nvPr>
        </p:nvSpPr>
        <p:spPr>
          <a:xfrm>
            <a:off x="348702" y="148709"/>
            <a:ext cx="4001804" cy="271782"/>
          </a:xfrm>
        </p:spPr>
        <p:txBody>
          <a:bodyPr>
            <a:noAutofit/>
          </a:bodyPr>
          <a:lstStyle/>
          <a:p>
            <a:pPr algn="l"/>
            <a:r>
              <a:rPr kumimoji="1" lang="zh-CN" altLang="en-US" sz="1200" dirty="0" smtClean="0">
                <a:solidFill>
                  <a:schemeClr val="tx1">
                    <a:lumMod val="95000"/>
                    <a:lumOff val="5000"/>
                  </a:schemeClr>
                </a:solidFill>
                <a:latin typeface="Microsoft YaHei"/>
                <a:ea typeface="微软雅黑"/>
                <a:cs typeface="Microsoft YaHei"/>
              </a:rPr>
              <a:t>大存储生态圈</a:t>
            </a:r>
            <a:r>
              <a:rPr kumimoji="1" lang="en-US" altLang="zh-CN" sz="1200" dirty="0" smtClean="0">
                <a:solidFill>
                  <a:schemeClr val="tx1">
                    <a:lumMod val="95000"/>
                    <a:lumOff val="5000"/>
                  </a:schemeClr>
                </a:solidFill>
                <a:latin typeface="Microsoft YaHei"/>
                <a:ea typeface="微软雅黑"/>
                <a:cs typeface="Microsoft YaHei"/>
              </a:rPr>
              <a:t>—</a:t>
            </a:r>
            <a:r>
              <a:rPr lang="zh-CN" altLang="en-US" sz="1200" dirty="0" smtClean="0">
                <a:latin typeface="微软雅黑" pitchFamily="34" charset="-122"/>
                <a:ea typeface="微软雅黑" pitchFamily="34" charset="-122"/>
              </a:rPr>
              <a:t>秒级别数据扩容</a:t>
            </a:r>
            <a:endParaRPr kumimoji="1" lang="zh-CN" altLang="en-US" sz="1200" dirty="0" smtClean="0">
              <a:solidFill>
                <a:schemeClr val="tx1">
                  <a:lumMod val="95000"/>
                  <a:lumOff val="5000"/>
                </a:schemeClr>
              </a:solidFill>
              <a:latin typeface="Microsoft YaHei"/>
              <a:ea typeface="微软雅黑"/>
              <a:cs typeface="Microsoft YaHei"/>
            </a:endParaRPr>
          </a:p>
        </p:txBody>
      </p:sp>
      <p:pic>
        <p:nvPicPr>
          <p:cNvPr id="16" name="图片 15" descr="nubia 品牌PPT模版元素-03.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348703" y="4911185"/>
            <a:ext cx="902880" cy="148460"/>
          </a:xfrm>
          <a:prstGeom prst="rect">
            <a:avLst/>
          </a:prstGeom>
        </p:spPr>
      </p:pic>
      <p:pic>
        <p:nvPicPr>
          <p:cNvPr id="66" name="图片 65" descr="nubia 品牌PPT模版元素-01.png"/>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6967674" y="4779294"/>
            <a:ext cx="1827626" cy="284489"/>
          </a:xfrm>
          <a:prstGeom prst="rect">
            <a:avLst/>
          </a:prstGeom>
        </p:spPr>
      </p:pic>
      <p:sp>
        <p:nvSpPr>
          <p:cNvPr id="69633" name="Rectangle 1"/>
          <p:cNvSpPr>
            <a:spLocks noChangeArrowheads="1"/>
          </p:cNvSpPr>
          <p:nvPr/>
        </p:nvSpPr>
        <p:spPr bwMode="auto">
          <a:xfrm>
            <a:off x="348703" y="609601"/>
            <a:ext cx="5577168" cy="26161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100" b="0" i="0" u="none" strike="noStrike" cap="none" normalizeH="0" baseline="0" dirty="0" smtClean="0">
                <a:ln>
                  <a:noFill/>
                </a:ln>
                <a:solidFill>
                  <a:srgbClr val="000000"/>
                </a:solidFill>
                <a:effectLst/>
                <a:latin typeface="微软雅黑" pitchFamily="34" charset="-122"/>
                <a:ea typeface="微软雅黑" pitchFamily="34" charset="-122"/>
                <a:cs typeface="宋体" pitchFamily="2" charset="-122"/>
              </a:rPr>
              <a:t>需求：原来水平切分为</a:t>
            </a:r>
            <a:r>
              <a:rPr kumimoji="0" lang="en-US" altLang="zh-CN" sz="1100" b="0" i="0" u="none" strike="noStrike" cap="none" normalizeH="0" baseline="0" dirty="0" smtClean="0">
                <a:ln>
                  <a:noFill/>
                </a:ln>
                <a:solidFill>
                  <a:srgbClr val="000000"/>
                </a:solidFill>
                <a:effectLst/>
                <a:latin typeface="微软雅黑" pitchFamily="34" charset="-122"/>
                <a:ea typeface="微软雅黑" pitchFamily="34" charset="-122"/>
                <a:cs typeface="宋体" pitchFamily="2" charset="-122"/>
              </a:rPr>
              <a:t>N</a:t>
            </a:r>
            <a:r>
              <a:rPr kumimoji="0" lang="zh-CN" altLang="en-US" sz="1100" b="0" i="0" u="none" strike="noStrike" cap="none" normalizeH="0" baseline="0" dirty="0" smtClean="0">
                <a:ln>
                  <a:noFill/>
                </a:ln>
                <a:solidFill>
                  <a:srgbClr val="000000"/>
                </a:solidFill>
                <a:effectLst/>
                <a:latin typeface="微软雅黑" pitchFamily="34" charset="-122"/>
                <a:ea typeface="微软雅黑" pitchFamily="34" charset="-122"/>
                <a:cs typeface="宋体" pitchFamily="2" charset="-122"/>
              </a:rPr>
              <a:t>个库，现在要扩充为</a:t>
            </a:r>
            <a:r>
              <a:rPr kumimoji="0" lang="en-US" altLang="zh-CN" sz="1100" b="0" i="0" u="none" strike="noStrike" cap="none" normalizeH="0" baseline="0" dirty="0" smtClean="0">
                <a:ln>
                  <a:noFill/>
                </a:ln>
                <a:solidFill>
                  <a:srgbClr val="000000"/>
                </a:solidFill>
                <a:effectLst/>
                <a:latin typeface="微软雅黑" pitchFamily="34" charset="-122"/>
                <a:ea typeface="微软雅黑" pitchFamily="34" charset="-122"/>
                <a:cs typeface="宋体" pitchFamily="2" charset="-122"/>
              </a:rPr>
              <a:t>2N</a:t>
            </a:r>
            <a:r>
              <a:rPr kumimoji="0" lang="zh-CN" altLang="en-US" sz="1100" b="0" i="0" u="none" strike="noStrike" cap="none" normalizeH="0" baseline="0" dirty="0" smtClean="0">
                <a:ln>
                  <a:noFill/>
                </a:ln>
                <a:solidFill>
                  <a:srgbClr val="000000"/>
                </a:solidFill>
                <a:effectLst/>
                <a:latin typeface="微软雅黑" pitchFamily="34" charset="-122"/>
                <a:ea typeface="微软雅黑" pitchFamily="34" charset="-122"/>
                <a:cs typeface="宋体" pitchFamily="2" charset="-122"/>
              </a:rPr>
              <a:t>个库，希望不影响服务，在秒级别完成</a:t>
            </a:r>
            <a:endParaRPr kumimoji="0" lang="zh-CN" altLang="en-US" sz="2800" b="0" i="0" u="none" strike="noStrike" cap="none" normalizeH="0" baseline="0" dirty="0" smtClean="0">
              <a:ln>
                <a:noFill/>
              </a:ln>
              <a:solidFill>
                <a:schemeClr val="tx1"/>
              </a:solidFill>
              <a:effectLst/>
              <a:latin typeface="微软雅黑" pitchFamily="34" charset="-122"/>
              <a:ea typeface="微软雅黑" pitchFamily="34" charset="-122"/>
              <a:cs typeface="宋体" pitchFamily="2" charset="-122"/>
            </a:endParaRPr>
          </a:p>
        </p:txBody>
      </p:sp>
      <p:pic>
        <p:nvPicPr>
          <p:cNvPr id="13" name="Picture 12" descr="http://img01.store.sogou.com/net/a/04/link?appid=100520031&amp;w=710&amp;url=http://mmbiz.qpic.cn/mmbiz/YrezxckhYOwdFPgbbgLPYT3hHfHSXkvDCrTAnVuC8XicYZAlZrG0oviao5j2Q6Dodu8nzLTqibFRH3wCiaoGFaFpWQ/0"/>
          <p:cNvPicPr/>
          <p:nvPr/>
        </p:nvPicPr>
        <p:blipFill>
          <a:blip r:embed="rId5" cstate="print"/>
          <a:srcRect/>
          <a:stretch>
            <a:fillRect/>
          </a:stretch>
        </p:blipFill>
        <p:spPr bwMode="auto">
          <a:xfrm>
            <a:off x="348703" y="984250"/>
            <a:ext cx="1414780" cy="1587500"/>
          </a:xfrm>
          <a:prstGeom prst="rect">
            <a:avLst/>
          </a:prstGeom>
          <a:noFill/>
          <a:ln w="9525">
            <a:noFill/>
            <a:miter lim="800000"/>
            <a:headEnd/>
            <a:tailEnd/>
          </a:ln>
        </p:spPr>
      </p:pic>
      <p:sp>
        <p:nvSpPr>
          <p:cNvPr id="69634" name="Rectangle 2"/>
          <p:cNvSpPr>
            <a:spLocks noChangeArrowheads="1"/>
          </p:cNvSpPr>
          <p:nvPr/>
        </p:nvSpPr>
        <p:spPr bwMode="auto">
          <a:xfrm>
            <a:off x="219075" y="2722759"/>
            <a:ext cx="6162675" cy="26161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100" b="0" i="0" u="none" strike="noStrike" cap="none" normalizeH="0" baseline="0" dirty="0" smtClean="0">
                <a:ln>
                  <a:noFill/>
                </a:ln>
                <a:solidFill>
                  <a:srgbClr val="000000"/>
                </a:solidFill>
                <a:effectLst/>
                <a:latin typeface="微软雅黑" pitchFamily="34" charset="-122"/>
                <a:ea typeface="微软雅黑" pitchFamily="34" charset="-122"/>
                <a:cs typeface="宋体" pitchFamily="2" charset="-122"/>
              </a:rPr>
              <a:t>最开始，分为</a:t>
            </a:r>
            <a:r>
              <a:rPr kumimoji="0" lang="en-US" altLang="zh-CN" sz="1100" b="0" i="0" u="none" strike="noStrike" cap="none" normalizeH="0" baseline="0" dirty="0" smtClean="0">
                <a:ln>
                  <a:noFill/>
                </a:ln>
                <a:solidFill>
                  <a:srgbClr val="000000"/>
                </a:solidFill>
                <a:effectLst/>
                <a:latin typeface="微软雅黑" pitchFamily="34" charset="-122"/>
                <a:ea typeface="微软雅黑" pitchFamily="34" charset="-122"/>
                <a:cs typeface="宋体" pitchFamily="2" charset="-122"/>
              </a:rPr>
              <a:t>2</a:t>
            </a:r>
            <a:r>
              <a:rPr kumimoji="0" lang="zh-CN" altLang="en-US" sz="1100" b="0" i="0" u="none" strike="noStrike" cap="none" normalizeH="0" baseline="0" dirty="0" smtClean="0">
                <a:ln>
                  <a:noFill/>
                </a:ln>
                <a:solidFill>
                  <a:srgbClr val="000000"/>
                </a:solidFill>
                <a:effectLst/>
                <a:latin typeface="微软雅黑" pitchFamily="34" charset="-122"/>
                <a:ea typeface="微软雅黑" pitchFamily="34" charset="-122"/>
                <a:cs typeface="宋体" pitchFamily="2" charset="-122"/>
              </a:rPr>
              <a:t>库，</a:t>
            </a:r>
            <a:r>
              <a:rPr kumimoji="0" lang="en-US" altLang="zh-CN" sz="1100" b="0" i="0" u="none" strike="noStrike" cap="none" normalizeH="0" baseline="0" dirty="0" smtClean="0">
                <a:ln>
                  <a:noFill/>
                </a:ln>
                <a:solidFill>
                  <a:srgbClr val="000000"/>
                </a:solidFill>
                <a:effectLst/>
                <a:latin typeface="微软雅黑" pitchFamily="34" charset="-122"/>
                <a:ea typeface="微软雅黑" pitchFamily="34" charset="-122"/>
                <a:cs typeface="宋体" pitchFamily="2" charset="-122"/>
              </a:rPr>
              <a:t>0</a:t>
            </a:r>
            <a:r>
              <a:rPr kumimoji="0" lang="zh-CN" altLang="en-US" sz="1100" b="0" i="0" u="none" strike="noStrike" cap="none" normalizeH="0" baseline="0" dirty="0" smtClean="0">
                <a:ln>
                  <a:noFill/>
                </a:ln>
                <a:solidFill>
                  <a:srgbClr val="000000"/>
                </a:solidFill>
                <a:effectLst/>
                <a:latin typeface="微软雅黑" pitchFamily="34" charset="-122"/>
                <a:ea typeface="微软雅黑" pitchFamily="34" charset="-122"/>
                <a:cs typeface="宋体" pitchFamily="2" charset="-122"/>
              </a:rPr>
              <a:t>库和</a:t>
            </a:r>
            <a:r>
              <a:rPr kumimoji="0" lang="en-US" altLang="zh-CN" sz="1100" b="0" i="0" u="none" strike="noStrike" cap="none" normalizeH="0" baseline="0" dirty="0" smtClean="0">
                <a:ln>
                  <a:noFill/>
                </a:ln>
                <a:solidFill>
                  <a:srgbClr val="000000"/>
                </a:solidFill>
                <a:effectLst/>
                <a:latin typeface="微软雅黑" pitchFamily="34" charset="-122"/>
                <a:ea typeface="微软雅黑" pitchFamily="34" charset="-122"/>
                <a:cs typeface="宋体" pitchFamily="2" charset="-122"/>
              </a:rPr>
              <a:t>1</a:t>
            </a:r>
            <a:r>
              <a:rPr kumimoji="0" lang="zh-CN" altLang="en-US" sz="1100" b="0" i="0" u="none" strike="noStrike" cap="none" normalizeH="0" baseline="0" dirty="0" smtClean="0">
                <a:ln>
                  <a:noFill/>
                </a:ln>
                <a:solidFill>
                  <a:srgbClr val="000000"/>
                </a:solidFill>
                <a:effectLst/>
                <a:latin typeface="微软雅黑" pitchFamily="34" charset="-122"/>
                <a:ea typeface="微软雅黑" pitchFamily="34" charset="-122"/>
                <a:cs typeface="宋体" pitchFamily="2" charset="-122"/>
              </a:rPr>
              <a:t>库，均采用“双主当主从用”的模式保证可用性</a:t>
            </a:r>
            <a:endParaRPr kumimoji="0" lang="zh-CN" altLang="en-US" sz="2800" b="0" i="0" u="none" strike="noStrike" cap="none" normalizeH="0" baseline="0" dirty="0" smtClean="0">
              <a:ln>
                <a:noFill/>
              </a:ln>
              <a:solidFill>
                <a:schemeClr val="tx1"/>
              </a:solidFill>
              <a:effectLst/>
              <a:latin typeface="微软雅黑" pitchFamily="34" charset="-122"/>
              <a:ea typeface="微软雅黑" pitchFamily="34" charset="-122"/>
              <a:cs typeface="宋体" pitchFamily="2" charset="-122"/>
            </a:endParaRPr>
          </a:p>
        </p:txBody>
      </p:sp>
      <p:pic>
        <p:nvPicPr>
          <p:cNvPr id="14" name="Picture 13" descr="http://img01.store.sogou.com/net/a/04/link?appid=100520031&amp;w=710&amp;url=http://mmbiz.qpic.cn/mmbiz/YrezxckhYOwdFPgbbgLPYT3hHfHSXkvDmTTuZn7ib8uGHRia0AvPmtJibfbtQAeSIcDVm1lq8CPN8SFpJNe1oviaCA/0"/>
          <p:cNvPicPr/>
          <p:nvPr/>
        </p:nvPicPr>
        <p:blipFill>
          <a:blip r:embed="rId6" cstate="print"/>
          <a:srcRect/>
          <a:stretch>
            <a:fillRect/>
          </a:stretch>
        </p:blipFill>
        <p:spPr bwMode="auto">
          <a:xfrm>
            <a:off x="348703" y="3212969"/>
            <a:ext cx="3002280" cy="1216025"/>
          </a:xfrm>
          <a:prstGeom prst="rect">
            <a:avLst/>
          </a:prstGeom>
          <a:noFill/>
          <a:ln w="9525">
            <a:noFill/>
            <a:miter lim="800000"/>
            <a:headEnd/>
            <a:tailEnd/>
          </a:ln>
        </p:spPr>
      </p:pic>
    </p:spTree>
    <p:extLst>
      <p:ext uri="{BB962C8B-B14F-4D97-AF65-F5344CB8AC3E}">
        <p14:creationId xmlns:p14="http://schemas.microsoft.com/office/powerpoint/2010/main" xmlns="" val="1779118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线连接符 11"/>
          <p:cNvCxnSpPr/>
          <p:nvPr/>
        </p:nvCxnSpPr>
        <p:spPr>
          <a:xfrm>
            <a:off x="348703" y="476249"/>
            <a:ext cx="8446597" cy="0"/>
          </a:xfrm>
          <a:prstGeom prst="line">
            <a:avLst/>
          </a:prstGeom>
          <a:ln w="3175" cmpd="sng">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11" name="标题 1"/>
          <p:cNvSpPr>
            <a:spLocks noGrp="1"/>
          </p:cNvSpPr>
          <p:nvPr>
            <p:ph type="ctrTitle"/>
          </p:nvPr>
        </p:nvSpPr>
        <p:spPr>
          <a:xfrm>
            <a:off x="348702" y="148709"/>
            <a:ext cx="4001804" cy="271782"/>
          </a:xfrm>
        </p:spPr>
        <p:txBody>
          <a:bodyPr>
            <a:noAutofit/>
          </a:bodyPr>
          <a:lstStyle/>
          <a:p>
            <a:pPr algn="l"/>
            <a:r>
              <a:rPr kumimoji="1" lang="zh-CN" altLang="en-US" sz="1200" dirty="0" smtClean="0">
                <a:solidFill>
                  <a:schemeClr val="tx1">
                    <a:lumMod val="95000"/>
                    <a:lumOff val="5000"/>
                  </a:schemeClr>
                </a:solidFill>
                <a:latin typeface="Microsoft YaHei"/>
                <a:ea typeface="微软雅黑"/>
                <a:cs typeface="Microsoft YaHei"/>
              </a:rPr>
              <a:t>大存储生态圈</a:t>
            </a:r>
            <a:r>
              <a:rPr kumimoji="1" lang="en-US" altLang="zh-CN" sz="1200" dirty="0" smtClean="0">
                <a:solidFill>
                  <a:schemeClr val="tx1">
                    <a:lumMod val="95000"/>
                    <a:lumOff val="5000"/>
                  </a:schemeClr>
                </a:solidFill>
                <a:latin typeface="Microsoft YaHei"/>
                <a:ea typeface="微软雅黑"/>
                <a:cs typeface="Microsoft YaHei"/>
              </a:rPr>
              <a:t>—</a:t>
            </a:r>
            <a:r>
              <a:rPr lang="zh-CN" altLang="en-US" sz="1200" dirty="0" smtClean="0">
                <a:latin typeface="微软雅黑" pitchFamily="34" charset="-122"/>
                <a:ea typeface="微软雅黑" pitchFamily="34" charset="-122"/>
              </a:rPr>
              <a:t>秒级别数据扩容</a:t>
            </a:r>
            <a:endParaRPr kumimoji="1" lang="zh-CN" altLang="en-US" sz="1200" dirty="0" smtClean="0">
              <a:solidFill>
                <a:schemeClr val="tx1">
                  <a:lumMod val="95000"/>
                  <a:lumOff val="5000"/>
                </a:schemeClr>
              </a:solidFill>
              <a:latin typeface="Microsoft YaHei"/>
              <a:ea typeface="微软雅黑"/>
              <a:cs typeface="Microsoft YaHei"/>
            </a:endParaRPr>
          </a:p>
        </p:txBody>
      </p:sp>
      <p:pic>
        <p:nvPicPr>
          <p:cNvPr id="16" name="图片 15" descr="nubia 品牌PPT模版元素-03.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348703" y="4911185"/>
            <a:ext cx="902880" cy="148460"/>
          </a:xfrm>
          <a:prstGeom prst="rect">
            <a:avLst/>
          </a:prstGeom>
        </p:spPr>
      </p:pic>
      <p:pic>
        <p:nvPicPr>
          <p:cNvPr id="66" name="图片 65" descr="nubia 品牌PPT模版元素-01.png"/>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6967674" y="4779294"/>
            <a:ext cx="1827626" cy="284489"/>
          </a:xfrm>
          <a:prstGeom prst="rect">
            <a:avLst/>
          </a:prstGeom>
        </p:spPr>
      </p:pic>
      <p:sp>
        <p:nvSpPr>
          <p:cNvPr id="71681" name="Rectangle 1"/>
          <p:cNvSpPr>
            <a:spLocks noChangeArrowheads="1"/>
          </p:cNvSpPr>
          <p:nvPr/>
        </p:nvSpPr>
        <p:spPr bwMode="auto">
          <a:xfrm>
            <a:off x="348703" y="476249"/>
            <a:ext cx="5221301" cy="79092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sz="1050" b="0" i="0" u="none" strike="noStrike" cap="none" normalizeH="0" baseline="0" dirty="0" smtClean="0">
                <a:ln>
                  <a:noFill/>
                </a:ln>
                <a:solidFill>
                  <a:srgbClr val="000000"/>
                </a:solidFill>
                <a:effectLst/>
                <a:latin typeface="微软雅黑" pitchFamily="34" charset="-122"/>
                <a:ea typeface="微软雅黑" pitchFamily="34" charset="-122"/>
                <a:cs typeface="宋体" pitchFamily="2" charset="-122"/>
              </a:rPr>
              <a:t>接下来，将从库提升，并修改服务端配置，秒级完成扩库</a:t>
            </a:r>
            <a:endParaRPr kumimoji="0" lang="zh-CN" sz="1600" b="0" i="0" u="none" strike="noStrike" cap="none" normalizeH="0" baseline="0" dirty="0" smtClean="0">
              <a:ln>
                <a:noFill/>
              </a:ln>
              <a:solidFill>
                <a:schemeClr val="tx1"/>
              </a:solidFill>
              <a:effectLst/>
              <a:latin typeface="微软雅黑" pitchFamily="34" charset="-122"/>
              <a:ea typeface="微软雅黑" pitchFamily="34" charset="-122"/>
              <a:cs typeface="宋体" pitchFamily="2" charset="-122"/>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zh-CN" sz="1050" b="0" i="0" u="none" strike="noStrike" cap="none" normalizeH="0" baseline="0" dirty="0" smtClean="0">
                <a:ln>
                  <a:noFill/>
                </a:ln>
                <a:solidFill>
                  <a:srgbClr val="000000"/>
                </a:solidFill>
                <a:effectLst/>
                <a:latin typeface="微软雅黑" pitchFamily="34" charset="-122"/>
                <a:ea typeface="微软雅黑" pitchFamily="34" charset="-122"/>
                <a:cs typeface="宋体" pitchFamily="2" charset="-122"/>
              </a:rPr>
              <a:t>由于是</a:t>
            </a:r>
            <a:r>
              <a:rPr kumimoji="0" lang="en-US" altLang="zh-CN" sz="1050" b="0" i="0" u="none" strike="noStrike" cap="none" normalizeH="0" baseline="0" dirty="0" smtClean="0">
                <a:ln>
                  <a:noFill/>
                </a:ln>
                <a:solidFill>
                  <a:srgbClr val="000000"/>
                </a:solidFill>
                <a:effectLst/>
                <a:latin typeface="微软雅黑" pitchFamily="34" charset="-122"/>
                <a:ea typeface="微软雅黑" pitchFamily="34" charset="-122"/>
                <a:cs typeface="宋体" pitchFamily="2" charset="-122"/>
              </a:rPr>
              <a:t>2</a:t>
            </a:r>
            <a:r>
              <a:rPr kumimoji="0" lang="zh-CN" altLang="en-US" sz="1050" b="0" i="0" u="none" strike="noStrike" cap="none" normalizeH="0" baseline="0" dirty="0" smtClean="0">
                <a:ln>
                  <a:noFill/>
                </a:ln>
                <a:solidFill>
                  <a:srgbClr val="000000"/>
                </a:solidFill>
                <a:effectLst/>
                <a:latin typeface="微软雅黑" pitchFamily="34" charset="-122"/>
                <a:ea typeface="微软雅黑" pitchFamily="34" charset="-122"/>
                <a:cs typeface="宋体" pitchFamily="2" charset="-122"/>
              </a:rPr>
              <a:t>扩</a:t>
            </a:r>
            <a:r>
              <a:rPr kumimoji="0" lang="en-US" altLang="zh-CN" sz="1050" b="0" i="0" u="none" strike="noStrike" cap="none" normalizeH="0" baseline="0" dirty="0" smtClean="0">
                <a:ln>
                  <a:noFill/>
                </a:ln>
                <a:solidFill>
                  <a:srgbClr val="000000"/>
                </a:solidFill>
                <a:effectLst/>
                <a:latin typeface="微软雅黑" pitchFamily="34" charset="-122"/>
                <a:ea typeface="微软雅黑" pitchFamily="34" charset="-122"/>
                <a:cs typeface="宋体" pitchFamily="2" charset="-122"/>
              </a:rPr>
              <a:t>4</a:t>
            </a:r>
            <a:r>
              <a:rPr kumimoji="0" lang="zh-CN" altLang="en-US" sz="1050" b="0" i="0" u="none" strike="noStrike" cap="none" normalizeH="0" baseline="0" dirty="0" smtClean="0">
                <a:ln>
                  <a:noFill/>
                </a:ln>
                <a:solidFill>
                  <a:srgbClr val="000000"/>
                </a:solidFill>
                <a:effectLst/>
                <a:latin typeface="微软雅黑" pitchFamily="34" charset="-122"/>
                <a:ea typeface="微软雅黑" pitchFamily="34" charset="-122"/>
                <a:cs typeface="宋体" pitchFamily="2" charset="-122"/>
              </a:rPr>
              <a:t>，不会存在数据迁移，原来的</a:t>
            </a:r>
            <a:r>
              <a:rPr kumimoji="0" lang="en-US" altLang="zh-CN" sz="1050" b="0" i="0" u="none" strike="noStrike" cap="none" normalizeH="0" baseline="0" dirty="0" smtClean="0">
                <a:ln>
                  <a:noFill/>
                </a:ln>
                <a:solidFill>
                  <a:srgbClr val="000000"/>
                </a:solidFill>
                <a:effectLst/>
                <a:latin typeface="微软雅黑" pitchFamily="34" charset="-122"/>
                <a:ea typeface="微软雅黑" pitchFamily="34" charset="-122"/>
                <a:cs typeface="宋体" pitchFamily="2" charset="-122"/>
              </a:rPr>
              <a:t>0</a:t>
            </a:r>
            <a:r>
              <a:rPr kumimoji="0" lang="zh-CN" altLang="en-US" sz="1050" b="0" i="0" u="none" strike="noStrike" cap="none" normalizeH="0" baseline="0" dirty="0" smtClean="0">
                <a:ln>
                  <a:noFill/>
                </a:ln>
                <a:solidFill>
                  <a:srgbClr val="000000"/>
                </a:solidFill>
                <a:effectLst/>
                <a:latin typeface="微软雅黑" pitchFamily="34" charset="-122"/>
                <a:ea typeface="微软雅黑" pitchFamily="34" charset="-122"/>
                <a:cs typeface="宋体" pitchFamily="2" charset="-122"/>
              </a:rPr>
              <a:t>库变为</a:t>
            </a:r>
            <a:r>
              <a:rPr kumimoji="0" lang="en-US" altLang="zh-CN" sz="1050" b="0" i="0" u="none" strike="noStrike" cap="none" normalizeH="0" baseline="0" dirty="0" smtClean="0">
                <a:ln>
                  <a:noFill/>
                </a:ln>
                <a:solidFill>
                  <a:srgbClr val="000000"/>
                </a:solidFill>
                <a:effectLst/>
                <a:latin typeface="微软雅黑" pitchFamily="34" charset="-122"/>
                <a:ea typeface="微软雅黑" pitchFamily="34" charset="-122"/>
                <a:cs typeface="宋体" pitchFamily="2" charset="-122"/>
              </a:rPr>
              <a:t>0</a:t>
            </a:r>
            <a:r>
              <a:rPr kumimoji="0" lang="zh-CN" altLang="en-US" sz="1050" b="0" i="0" u="none" strike="noStrike" cap="none" normalizeH="0" baseline="0" dirty="0" smtClean="0">
                <a:ln>
                  <a:noFill/>
                </a:ln>
                <a:solidFill>
                  <a:srgbClr val="000000"/>
                </a:solidFill>
                <a:effectLst/>
                <a:latin typeface="微软雅黑" pitchFamily="34" charset="-122"/>
                <a:ea typeface="微软雅黑" pitchFamily="34" charset="-122"/>
                <a:cs typeface="宋体" pitchFamily="2" charset="-122"/>
              </a:rPr>
              <a:t>库</a:t>
            </a:r>
            <a:r>
              <a:rPr kumimoji="0" lang="en-US" altLang="zh-CN" sz="1050" b="0" i="0" u="none" strike="noStrike" cap="none" normalizeH="0" baseline="0" dirty="0" smtClean="0">
                <a:ln>
                  <a:noFill/>
                </a:ln>
                <a:solidFill>
                  <a:srgbClr val="000000"/>
                </a:solidFill>
                <a:effectLst/>
                <a:latin typeface="微软雅黑" pitchFamily="34" charset="-122"/>
                <a:ea typeface="微软雅黑" pitchFamily="34" charset="-122"/>
                <a:cs typeface="宋体" pitchFamily="2" charset="-122"/>
              </a:rPr>
              <a:t>+2</a:t>
            </a:r>
            <a:r>
              <a:rPr kumimoji="0" lang="zh-CN" altLang="en-US" sz="1050" b="0" i="0" u="none" strike="noStrike" cap="none" normalizeH="0" baseline="0" dirty="0" smtClean="0">
                <a:ln>
                  <a:noFill/>
                </a:ln>
                <a:solidFill>
                  <a:srgbClr val="000000"/>
                </a:solidFill>
                <a:effectLst/>
                <a:latin typeface="微软雅黑" pitchFamily="34" charset="-122"/>
                <a:ea typeface="微软雅黑" pitchFamily="34" charset="-122"/>
                <a:cs typeface="宋体" pitchFamily="2" charset="-122"/>
              </a:rPr>
              <a:t>库，原来的</a:t>
            </a:r>
            <a:r>
              <a:rPr kumimoji="0" lang="en-US" altLang="zh-CN" sz="1050" b="0" i="0" u="none" strike="noStrike" cap="none" normalizeH="0" baseline="0" dirty="0" smtClean="0">
                <a:ln>
                  <a:noFill/>
                </a:ln>
                <a:solidFill>
                  <a:srgbClr val="000000"/>
                </a:solidFill>
                <a:effectLst/>
                <a:latin typeface="微软雅黑" pitchFamily="34" charset="-122"/>
                <a:ea typeface="微软雅黑" pitchFamily="34" charset="-122"/>
                <a:cs typeface="宋体" pitchFamily="2" charset="-122"/>
              </a:rPr>
              <a:t>1</a:t>
            </a:r>
            <a:r>
              <a:rPr kumimoji="0" lang="zh-CN" altLang="en-US" sz="1050" b="0" i="0" u="none" strike="noStrike" cap="none" normalizeH="0" baseline="0" dirty="0" smtClean="0">
                <a:ln>
                  <a:noFill/>
                </a:ln>
                <a:solidFill>
                  <a:srgbClr val="000000"/>
                </a:solidFill>
                <a:effectLst/>
                <a:latin typeface="微软雅黑" pitchFamily="34" charset="-122"/>
                <a:ea typeface="微软雅黑" pitchFamily="34" charset="-122"/>
                <a:cs typeface="宋体" pitchFamily="2" charset="-122"/>
              </a:rPr>
              <a:t>库变为</a:t>
            </a:r>
            <a:r>
              <a:rPr kumimoji="0" lang="en-US" altLang="zh-CN" sz="1050" b="0" i="0" u="none" strike="noStrike" cap="none" normalizeH="0" baseline="0" dirty="0" smtClean="0">
                <a:ln>
                  <a:noFill/>
                </a:ln>
                <a:solidFill>
                  <a:srgbClr val="000000"/>
                </a:solidFill>
                <a:effectLst/>
                <a:latin typeface="微软雅黑" pitchFamily="34" charset="-122"/>
                <a:ea typeface="微软雅黑" pitchFamily="34" charset="-122"/>
                <a:cs typeface="宋体" pitchFamily="2" charset="-122"/>
              </a:rPr>
              <a:t>1</a:t>
            </a:r>
            <a:r>
              <a:rPr kumimoji="0" lang="zh-CN" altLang="en-US" sz="1050" b="0" i="0" u="none" strike="noStrike" cap="none" normalizeH="0" baseline="0" dirty="0" smtClean="0">
                <a:ln>
                  <a:noFill/>
                </a:ln>
                <a:solidFill>
                  <a:srgbClr val="000000"/>
                </a:solidFill>
                <a:effectLst/>
                <a:latin typeface="微软雅黑" pitchFamily="34" charset="-122"/>
                <a:ea typeface="微软雅黑" pitchFamily="34" charset="-122"/>
                <a:cs typeface="宋体" pitchFamily="2" charset="-122"/>
              </a:rPr>
              <a:t>库和</a:t>
            </a:r>
            <a:r>
              <a:rPr kumimoji="0" lang="en-US" altLang="zh-CN" sz="1050" b="0" i="0" u="none" strike="noStrike" cap="none" normalizeH="0" baseline="0" dirty="0" smtClean="0">
                <a:ln>
                  <a:noFill/>
                </a:ln>
                <a:solidFill>
                  <a:srgbClr val="000000"/>
                </a:solidFill>
                <a:effectLst/>
                <a:latin typeface="微软雅黑" pitchFamily="34" charset="-122"/>
                <a:ea typeface="微软雅黑" pitchFamily="34" charset="-122"/>
                <a:cs typeface="宋体" pitchFamily="2" charset="-122"/>
              </a:rPr>
              <a:t>3</a:t>
            </a:r>
            <a:r>
              <a:rPr kumimoji="0" lang="zh-CN" altLang="en-US" sz="1050" b="0" i="0" u="none" strike="noStrike" cap="none" normalizeH="0" baseline="0" dirty="0" smtClean="0">
                <a:ln>
                  <a:noFill/>
                </a:ln>
                <a:solidFill>
                  <a:srgbClr val="000000"/>
                </a:solidFill>
                <a:effectLst/>
                <a:latin typeface="微软雅黑" pitchFamily="34" charset="-122"/>
                <a:ea typeface="微软雅黑" pitchFamily="34" charset="-122"/>
                <a:cs typeface="宋体" pitchFamily="2" charset="-122"/>
              </a:rPr>
              <a:t>库</a:t>
            </a:r>
            <a:endParaRPr kumimoji="0" lang="zh-CN" altLang="en-US" sz="1600" b="0" i="0" u="none" strike="noStrike" cap="none" normalizeH="0" baseline="0" dirty="0" smtClean="0">
              <a:ln>
                <a:noFill/>
              </a:ln>
              <a:solidFill>
                <a:schemeClr val="tx1"/>
              </a:solidFill>
              <a:effectLst/>
              <a:latin typeface="微软雅黑" pitchFamily="34" charset="-122"/>
              <a:ea typeface="微软雅黑" pitchFamily="34" charset="-122"/>
              <a:cs typeface="宋体" pitchFamily="2" charset="-122"/>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en-US" sz="1050" b="0" i="0" u="none" strike="noStrike" cap="none" normalizeH="0" baseline="0" dirty="0" smtClean="0">
                <a:ln>
                  <a:noFill/>
                </a:ln>
                <a:solidFill>
                  <a:srgbClr val="000000"/>
                </a:solidFill>
                <a:effectLst/>
                <a:latin typeface="微软雅黑" pitchFamily="34" charset="-122"/>
                <a:ea typeface="微软雅黑" pitchFamily="34" charset="-122"/>
                <a:cs typeface="宋体" pitchFamily="2" charset="-122"/>
              </a:rPr>
              <a:t>此时损失的是数据的可用性</a:t>
            </a:r>
            <a:endParaRPr kumimoji="0" lang="zh-CN" altLang="en-US" sz="2400" b="0" i="0" u="none" strike="noStrike" cap="none" normalizeH="0" baseline="0" dirty="0" smtClean="0">
              <a:ln>
                <a:noFill/>
              </a:ln>
              <a:solidFill>
                <a:schemeClr val="tx1"/>
              </a:solidFill>
              <a:effectLst/>
              <a:latin typeface="微软雅黑" pitchFamily="34" charset="-122"/>
              <a:ea typeface="微软雅黑" pitchFamily="34" charset="-122"/>
              <a:cs typeface="宋体" pitchFamily="2" charset="-122"/>
            </a:endParaRPr>
          </a:p>
        </p:txBody>
      </p:sp>
      <p:pic>
        <p:nvPicPr>
          <p:cNvPr id="15" name="Picture 14" descr="http://img01.store.sogou.com/net/a/04/link?appid=100520031&amp;w=710&amp;url=http://mmbiz.qpic.cn/mmbiz/YrezxckhYOwdFPgbbgLPYT3hHfHSXkvDXAJkpibic69kqvrpw9WR7VE3SugiapF6BkWsRQN4gNTTNLqDEks3YwiabQ/0"/>
          <p:cNvPicPr/>
          <p:nvPr/>
        </p:nvPicPr>
        <p:blipFill>
          <a:blip r:embed="rId5" cstate="print"/>
          <a:srcRect/>
          <a:stretch>
            <a:fillRect/>
          </a:stretch>
        </p:blipFill>
        <p:spPr bwMode="auto">
          <a:xfrm>
            <a:off x="645356" y="1411605"/>
            <a:ext cx="3019425" cy="1958340"/>
          </a:xfrm>
          <a:prstGeom prst="rect">
            <a:avLst/>
          </a:prstGeom>
          <a:noFill/>
          <a:ln w="9525">
            <a:noFill/>
            <a:miter lim="800000"/>
            <a:headEnd/>
            <a:tailEnd/>
          </a:ln>
        </p:spPr>
      </p:pic>
      <p:sp>
        <p:nvSpPr>
          <p:cNvPr id="71682" name="Rectangle 2"/>
          <p:cNvSpPr>
            <a:spLocks noChangeArrowheads="1"/>
          </p:cNvSpPr>
          <p:nvPr/>
        </p:nvSpPr>
        <p:spPr bwMode="auto">
          <a:xfrm>
            <a:off x="289265" y="3533776"/>
            <a:ext cx="8122481" cy="8242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sz="1100" b="0" i="0" u="none" strike="noStrike" cap="none" normalizeH="0" baseline="0" dirty="0" smtClean="0">
                <a:ln>
                  <a:noFill/>
                </a:ln>
                <a:solidFill>
                  <a:srgbClr val="000000"/>
                </a:solidFill>
                <a:effectLst/>
                <a:latin typeface="微软雅黑" pitchFamily="34" charset="-122"/>
                <a:ea typeface="微软雅黑" pitchFamily="34" charset="-122"/>
                <a:cs typeface="宋体" pitchFamily="2" charset="-122"/>
              </a:rPr>
              <a:t>最后，解除旧的双主同步（</a:t>
            </a:r>
            <a:r>
              <a:rPr kumimoji="0" lang="en-US" altLang="zh-CN" sz="1100" b="0" i="0" u="none" strike="noStrike" cap="none" normalizeH="0" baseline="0" dirty="0" smtClean="0">
                <a:ln>
                  <a:noFill/>
                </a:ln>
                <a:solidFill>
                  <a:srgbClr val="000000"/>
                </a:solidFill>
                <a:effectLst/>
                <a:latin typeface="微软雅黑" pitchFamily="34" charset="-122"/>
                <a:ea typeface="微软雅黑" pitchFamily="34" charset="-122"/>
                <a:cs typeface="宋体" pitchFamily="2" charset="-122"/>
              </a:rPr>
              <a:t>0</a:t>
            </a:r>
            <a:r>
              <a:rPr kumimoji="0" lang="zh-CN" altLang="en-US" sz="1100" b="0" i="0" u="none" strike="noStrike" cap="none" normalizeH="0" baseline="0" dirty="0" smtClean="0">
                <a:ln>
                  <a:noFill/>
                </a:ln>
                <a:solidFill>
                  <a:srgbClr val="000000"/>
                </a:solidFill>
                <a:effectLst/>
                <a:latin typeface="微软雅黑" pitchFamily="34" charset="-122"/>
                <a:ea typeface="微软雅黑" pitchFamily="34" charset="-122"/>
                <a:cs typeface="宋体" pitchFamily="2" charset="-122"/>
              </a:rPr>
              <a:t>库和</a:t>
            </a:r>
            <a:r>
              <a:rPr kumimoji="0" lang="en-US" altLang="zh-CN" sz="1100" b="0" i="0" u="none" strike="noStrike" cap="none" normalizeH="0" baseline="0" dirty="0" smtClean="0">
                <a:ln>
                  <a:noFill/>
                </a:ln>
                <a:solidFill>
                  <a:srgbClr val="000000"/>
                </a:solidFill>
                <a:effectLst/>
                <a:latin typeface="微软雅黑" pitchFamily="34" charset="-122"/>
                <a:ea typeface="微软雅黑" pitchFamily="34" charset="-122"/>
                <a:cs typeface="宋体" pitchFamily="2" charset="-122"/>
              </a:rPr>
              <a:t>2</a:t>
            </a:r>
            <a:r>
              <a:rPr kumimoji="0" lang="zh-CN" altLang="en-US" sz="1100" b="0" i="0" u="none" strike="noStrike" cap="none" normalizeH="0" baseline="0" dirty="0" smtClean="0">
                <a:ln>
                  <a:noFill/>
                </a:ln>
                <a:solidFill>
                  <a:srgbClr val="000000"/>
                </a:solidFill>
                <a:effectLst/>
                <a:latin typeface="微软雅黑" pitchFamily="34" charset="-122"/>
                <a:ea typeface="微软雅黑" pitchFamily="34" charset="-122"/>
                <a:cs typeface="宋体" pitchFamily="2" charset="-122"/>
              </a:rPr>
              <a:t>库不会数据冲突），为了保证可用性增加新的双主同步，并删除掉多余的数据</a:t>
            </a:r>
            <a:endParaRPr kumimoji="0" lang="zh-CN" altLang="en-US" sz="1100" b="0" i="0" u="none" strike="noStrike" cap="none" normalizeH="0" baseline="0" dirty="0" smtClean="0">
              <a:ln>
                <a:noFill/>
              </a:ln>
              <a:solidFill>
                <a:schemeClr val="tx1"/>
              </a:solidFill>
              <a:effectLst/>
              <a:latin typeface="微软雅黑" pitchFamily="34" charset="-122"/>
              <a:ea typeface="微软雅黑" pitchFamily="34" charset="-122"/>
              <a:cs typeface="宋体" pitchFamily="2" charset="-122"/>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en-US" sz="1100" b="0" i="0" u="none" strike="noStrike" cap="none" normalizeH="0" baseline="0" dirty="0" smtClean="0">
                <a:ln>
                  <a:noFill/>
                </a:ln>
                <a:solidFill>
                  <a:srgbClr val="000000"/>
                </a:solidFill>
                <a:effectLst/>
                <a:latin typeface="微软雅黑" pitchFamily="34" charset="-122"/>
                <a:ea typeface="微软雅黑" pitchFamily="34" charset="-122"/>
                <a:cs typeface="宋体" pitchFamily="2" charset="-122"/>
              </a:rPr>
              <a:t>这种方案可以秒级完成</a:t>
            </a:r>
            <a:r>
              <a:rPr kumimoji="0" lang="en-US" altLang="zh-CN" sz="1100" b="0" i="0" u="none" strike="noStrike" cap="none" normalizeH="0" baseline="0" dirty="0" smtClean="0">
                <a:ln>
                  <a:noFill/>
                </a:ln>
                <a:solidFill>
                  <a:srgbClr val="000000"/>
                </a:solidFill>
                <a:effectLst/>
                <a:latin typeface="微软雅黑" pitchFamily="34" charset="-122"/>
                <a:ea typeface="微软雅黑" pitchFamily="34" charset="-122"/>
                <a:cs typeface="宋体" pitchFamily="2" charset="-122"/>
              </a:rPr>
              <a:t>N</a:t>
            </a:r>
            <a:r>
              <a:rPr kumimoji="0" lang="zh-CN" altLang="en-US" sz="1100" b="0" i="0" u="none" strike="noStrike" cap="none" normalizeH="0" baseline="0" dirty="0" smtClean="0">
                <a:ln>
                  <a:noFill/>
                </a:ln>
                <a:solidFill>
                  <a:srgbClr val="000000"/>
                </a:solidFill>
                <a:effectLst/>
                <a:latin typeface="微软雅黑" pitchFamily="34" charset="-122"/>
                <a:ea typeface="微软雅黑" pitchFamily="34" charset="-122"/>
                <a:cs typeface="宋体" pitchFamily="2" charset="-122"/>
              </a:rPr>
              <a:t>库到</a:t>
            </a:r>
            <a:r>
              <a:rPr kumimoji="0" lang="en-US" altLang="zh-CN" sz="1100" b="0" i="0" u="none" strike="noStrike" cap="none" normalizeH="0" baseline="0" dirty="0" smtClean="0">
                <a:ln>
                  <a:noFill/>
                </a:ln>
                <a:solidFill>
                  <a:srgbClr val="000000"/>
                </a:solidFill>
                <a:effectLst/>
                <a:latin typeface="微软雅黑" pitchFamily="34" charset="-122"/>
                <a:ea typeface="微软雅黑" pitchFamily="34" charset="-122"/>
                <a:cs typeface="宋体" pitchFamily="2" charset="-122"/>
              </a:rPr>
              <a:t>2N</a:t>
            </a:r>
            <a:r>
              <a:rPr kumimoji="0" lang="zh-CN" altLang="en-US" sz="1100" b="0" i="0" u="none" strike="noStrike" cap="none" normalizeH="0" baseline="0" dirty="0" smtClean="0">
                <a:ln>
                  <a:noFill/>
                </a:ln>
                <a:solidFill>
                  <a:srgbClr val="000000"/>
                </a:solidFill>
                <a:effectLst/>
                <a:latin typeface="微软雅黑" pitchFamily="34" charset="-122"/>
                <a:ea typeface="微软雅黑" pitchFamily="34" charset="-122"/>
                <a:cs typeface="宋体" pitchFamily="2" charset="-122"/>
              </a:rPr>
              <a:t>库的扩容。</a:t>
            </a:r>
            <a:endParaRPr kumimoji="0" lang="zh-CN" altLang="en-US" sz="1100" b="0" i="0" u="none" strike="noStrike" cap="none" normalizeH="0" baseline="0" dirty="0" smtClean="0">
              <a:ln>
                <a:noFill/>
              </a:ln>
              <a:solidFill>
                <a:schemeClr val="tx1"/>
              </a:solidFill>
              <a:effectLst/>
              <a:latin typeface="微软雅黑" pitchFamily="34" charset="-122"/>
              <a:ea typeface="微软雅黑" pitchFamily="34" charset="-122"/>
              <a:cs typeface="宋体" pitchFamily="2" charset="-122"/>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en-US" sz="1100" b="0" i="0" u="none" strike="noStrike" cap="none" normalizeH="0" baseline="0" dirty="0" smtClean="0">
                <a:ln>
                  <a:noFill/>
                </a:ln>
                <a:solidFill>
                  <a:srgbClr val="000000"/>
                </a:solidFill>
                <a:effectLst/>
                <a:latin typeface="微软雅黑" pitchFamily="34" charset="-122"/>
                <a:ea typeface="微软雅黑" pitchFamily="34" charset="-122"/>
                <a:cs typeface="宋体" pitchFamily="2" charset="-122"/>
              </a:rPr>
              <a:t>存在的问题：只能完成</a:t>
            </a:r>
            <a:r>
              <a:rPr kumimoji="0" lang="en-US" altLang="zh-CN" sz="1100" b="0" i="0" u="none" strike="noStrike" cap="none" normalizeH="0" baseline="0" dirty="0" smtClean="0">
                <a:ln>
                  <a:noFill/>
                </a:ln>
                <a:solidFill>
                  <a:srgbClr val="000000"/>
                </a:solidFill>
                <a:effectLst/>
                <a:latin typeface="微软雅黑" pitchFamily="34" charset="-122"/>
                <a:ea typeface="微软雅黑" pitchFamily="34" charset="-122"/>
                <a:cs typeface="宋体" pitchFamily="2" charset="-122"/>
              </a:rPr>
              <a:t>N</a:t>
            </a:r>
            <a:r>
              <a:rPr kumimoji="0" lang="zh-CN" altLang="en-US" sz="1100" b="0" i="0" u="none" strike="noStrike" cap="none" normalizeH="0" baseline="0" dirty="0" smtClean="0">
                <a:ln>
                  <a:noFill/>
                </a:ln>
                <a:solidFill>
                  <a:srgbClr val="000000"/>
                </a:solidFill>
                <a:effectLst/>
                <a:latin typeface="微软雅黑" pitchFamily="34" charset="-122"/>
                <a:ea typeface="微软雅黑" pitchFamily="34" charset="-122"/>
                <a:cs typeface="宋体" pitchFamily="2" charset="-122"/>
              </a:rPr>
              <a:t>库扩</a:t>
            </a:r>
            <a:r>
              <a:rPr kumimoji="0" lang="en-US" altLang="zh-CN" sz="1100" b="0" i="0" u="none" strike="noStrike" cap="none" normalizeH="0" baseline="0" dirty="0" smtClean="0">
                <a:ln>
                  <a:noFill/>
                </a:ln>
                <a:solidFill>
                  <a:srgbClr val="000000"/>
                </a:solidFill>
                <a:effectLst/>
                <a:latin typeface="微软雅黑" pitchFamily="34" charset="-122"/>
                <a:ea typeface="微软雅黑" pitchFamily="34" charset="-122"/>
                <a:cs typeface="宋体" pitchFamily="2" charset="-122"/>
              </a:rPr>
              <a:t>2N</a:t>
            </a:r>
            <a:r>
              <a:rPr kumimoji="0" lang="zh-CN" altLang="en-US" sz="1100" b="0" i="0" u="none" strike="noStrike" cap="none" normalizeH="0" baseline="0" dirty="0" smtClean="0">
                <a:ln>
                  <a:noFill/>
                </a:ln>
                <a:solidFill>
                  <a:srgbClr val="000000"/>
                </a:solidFill>
                <a:effectLst/>
                <a:latin typeface="微软雅黑" pitchFamily="34" charset="-122"/>
                <a:ea typeface="微软雅黑" pitchFamily="34" charset="-122"/>
                <a:cs typeface="宋体" pitchFamily="2" charset="-122"/>
              </a:rPr>
              <a:t>库的扩容（不需要数据迁移），非通用扩容方案（例如</a:t>
            </a:r>
            <a:r>
              <a:rPr kumimoji="0" lang="en-US" altLang="zh-CN" sz="1100" b="0" i="0" u="none" strike="noStrike" cap="none" normalizeH="0" baseline="0" dirty="0" smtClean="0">
                <a:ln>
                  <a:noFill/>
                </a:ln>
                <a:solidFill>
                  <a:srgbClr val="000000"/>
                </a:solidFill>
                <a:effectLst/>
                <a:latin typeface="微软雅黑" pitchFamily="34" charset="-122"/>
                <a:ea typeface="微软雅黑" pitchFamily="34" charset="-122"/>
                <a:cs typeface="宋体" pitchFamily="2" charset="-122"/>
              </a:rPr>
              <a:t>3</a:t>
            </a:r>
            <a:r>
              <a:rPr kumimoji="0" lang="zh-CN" altLang="en-US" sz="1100" b="0" i="0" u="none" strike="noStrike" cap="none" normalizeH="0" baseline="0" dirty="0" smtClean="0">
                <a:ln>
                  <a:noFill/>
                </a:ln>
                <a:solidFill>
                  <a:srgbClr val="000000"/>
                </a:solidFill>
                <a:effectLst/>
                <a:latin typeface="微软雅黑" pitchFamily="34" charset="-122"/>
                <a:ea typeface="微软雅黑" pitchFamily="34" charset="-122"/>
                <a:cs typeface="宋体" pitchFamily="2" charset="-122"/>
              </a:rPr>
              <a:t>库扩</a:t>
            </a:r>
            <a:r>
              <a:rPr kumimoji="0" lang="en-US" altLang="zh-CN" sz="1100" b="0" i="0" u="none" strike="noStrike" cap="none" normalizeH="0" baseline="0" dirty="0" smtClean="0">
                <a:ln>
                  <a:noFill/>
                </a:ln>
                <a:solidFill>
                  <a:srgbClr val="000000"/>
                </a:solidFill>
                <a:effectLst/>
                <a:latin typeface="微软雅黑" pitchFamily="34" charset="-122"/>
                <a:ea typeface="微软雅黑" pitchFamily="34" charset="-122"/>
                <a:cs typeface="宋体" pitchFamily="2" charset="-122"/>
              </a:rPr>
              <a:t>4</a:t>
            </a:r>
            <a:r>
              <a:rPr kumimoji="0" lang="zh-CN" altLang="en-US" sz="1100" b="0" i="0" u="none" strike="noStrike" cap="none" normalizeH="0" baseline="0" dirty="0" smtClean="0">
                <a:ln>
                  <a:noFill/>
                </a:ln>
                <a:solidFill>
                  <a:srgbClr val="000000"/>
                </a:solidFill>
                <a:effectLst/>
                <a:latin typeface="微软雅黑" pitchFamily="34" charset="-122"/>
                <a:ea typeface="微软雅黑" pitchFamily="34" charset="-122"/>
                <a:cs typeface="宋体" pitchFamily="2" charset="-122"/>
              </a:rPr>
              <a:t>库就无法完成）</a:t>
            </a:r>
            <a:endParaRPr kumimoji="0" lang="zh-CN" altLang="en-US" sz="1100" b="0" i="0" u="none" strike="noStrike" cap="none" normalizeH="0" baseline="0" dirty="0" smtClean="0">
              <a:ln>
                <a:noFill/>
              </a:ln>
              <a:solidFill>
                <a:schemeClr val="tx1"/>
              </a:solidFill>
              <a:effectLst/>
              <a:latin typeface="微软雅黑" pitchFamily="34" charset="-122"/>
              <a:ea typeface="微软雅黑" pitchFamily="34" charset="-122"/>
              <a:cs typeface="宋体" pitchFamily="2" charset="-122"/>
            </a:endParaRPr>
          </a:p>
        </p:txBody>
      </p:sp>
    </p:spTree>
    <p:extLst>
      <p:ext uri="{BB962C8B-B14F-4D97-AF65-F5344CB8AC3E}">
        <p14:creationId xmlns:p14="http://schemas.microsoft.com/office/powerpoint/2010/main" xmlns="" val="1779118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线连接符 11"/>
          <p:cNvCxnSpPr/>
          <p:nvPr/>
        </p:nvCxnSpPr>
        <p:spPr>
          <a:xfrm>
            <a:off x="348703" y="476249"/>
            <a:ext cx="8446597" cy="0"/>
          </a:xfrm>
          <a:prstGeom prst="line">
            <a:avLst/>
          </a:prstGeom>
          <a:ln w="3175" cmpd="sng">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11" name="标题 1"/>
          <p:cNvSpPr>
            <a:spLocks noGrp="1"/>
          </p:cNvSpPr>
          <p:nvPr>
            <p:ph type="ctrTitle"/>
          </p:nvPr>
        </p:nvSpPr>
        <p:spPr>
          <a:xfrm>
            <a:off x="348702" y="148709"/>
            <a:ext cx="4547148" cy="271782"/>
          </a:xfrm>
        </p:spPr>
        <p:txBody>
          <a:bodyPr>
            <a:noAutofit/>
          </a:bodyPr>
          <a:lstStyle/>
          <a:p>
            <a:pPr algn="l"/>
            <a:r>
              <a:rPr kumimoji="1" lang="zh-CN" altLang="en-US" sz="1200" dirty="0" smtClean="0">
                <a:solidFill>
                  <a:schemeClr val="tx1">
                    <a:lumMod val="95000"/>
                    <a:lumOff val="5000"/>
                  </a:schemeClr>
                </a:solidFill>
                <a:latin typeface="Microsoft YaHei"/>
                <a:ea typeface="微软雅黑"/>
                <a:cs typeface="Microsoft YaHei"/>
              </a:rPr>
              <a:t>大存储生态圈</a:t>
            </a:r>
            <a:r>
              <a:rPr kumimoji="1" lang="en-US" altLang="zh-CN" sz="1200" dirty="0" smtClean="0">
                <a:solidFill>
                  <a:schemeClr val="tx1">
                    <a:lumMod val="95000"/>
                    <a:lumOff val="5000"/>
                  </a:schemeClr>
                </a:solidFill>
                <a:latin typeface="Microsoft YaHei"/>
                <a:ea typeface="微软雅黑"/>
                <a:cs typeface="Microsoft YaHei"/>
              </a:rPr>
              <a:t>—</a:t>
            </a:r>
            <a:r>
              <a:rPr lang="zh-CN" altLang="en-US" sz="1200" dirty="0" smtClean="0">
                <a:latin typeface="微软雅黑" pitchFamily="34" charset="-122"/>
                <a:ea typeface="微软雅黑" pitchFamily="34" charset="-122"/>
              </a:rPr>
              <a:t>非指数扩容，数据库增加字段，数据迁移</a:t>
            </a:r>
            <a:endParaRPr kumimoji="1" lang="zh-CN" altLang="en-US" sz="1200" dirty="0" smtClean="0">
              <a:solidFill>
                <a:schemeClr val="tx1">
                  <a:lumMod val="95000"/>
                  <a:lumOff val="5000"/>
                </a:schemeClr>
              </a:solidFill>
              <a:latin typeface="Microsoft YaHei"/>
              <a:ea typeface="微软雅黑"/>
              <a:cs typeface="Microsoft YaHei"/>
            </a:endParaRPr>
          </a:p>
        </p:txBody>
      </p:sp>
      <p:pic>
        <p:nvPicPr>
          <p:cNvPr id="16" name="图片 15" descr="nubia 品牌PPT模版元素-03.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348703" y="4911185"/>
            <a:ext cx="902880" cy="148460"/>
          </a:xfrm>
          <a:prstGeom prst="rect">
            <a:avLst/>
          </a:prstGeom>
        </p:spPr>
      </p:pic>
      <p:pic>
        <p:nvPicPr>
          <p:cNvPr id="66" name="图片 65" descr="nubia 品牌PPT模版元素-01.png"/>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6967674" y="4779294"/>
            <a:ext cx="1827626" cy="284489"/>
          </a:xfrm>
          <a:prstGeom prst="rect">
            <a:avLst/>
          </a:prstGeom>
        </p:spPr>
      </p:pic>
      <p:sp>
        <p:nvSpPr>
          <p:cNvPr id="73729" name="Rectangle 1"/>
          <p:cNvSpPr>
            <a:spLocks noChangeArrowheads="1"/>
          </p:cNvSpPr>
          <p:nvPr/>
        </p:nvSpPr>
        <p:spPr bwMode="auto">
          <a:xfrm>
            <a:off x="348703" y="657833"/>
            <a:ext cx="5404397" cy="57028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sz="1100" b="0" i="0" u="none" strike="noStrike" cap="none" normalizeH="0" baseline="0" dirty="0" smtClean="0">
                <a:ln>
                  <a:noFill/>
                </a:ln>
                <a:solidFill>
                  <a:schemeClr val="tx1">
                    <a:lumMod val="95000"/>
                    <a:lumOff val="5000"/>
                  </a:schemeClr>
                </a:solidFill>
                <a:effectLst/>
                <a:latin typeface="微软雅黑" pitchFamily="34" charset="-122"/>
                <a:ea typeface="微软雅黑" pitchFamily="34" charset="-122"/>
                <a:cs typeface="宋体" pitchFamily="2" charset="-122"/>
              </a:rPr>
              <a:t>方案一：追日志方案</a:t>
            </a:r>
            <a:endParaRPr kumimoji="0" lang="zh-CN" b="0" i="0" u="none" strike="noStrike" cap="none" normalizeH="0" baseline="0" dirty="0" smtClean="0">
              <a:ln>
                <a:noFill/>
              </a:ln>
              <a:solidFill>
                <a:schemeClr val="tx1">
                  <a:lumMod val="95000"/>
                  <a:lumOff val="5000"/>
                </a:schemeClr>
              </a:solidFill>
              <a:effectLst/>
              <a:latin typeface="微软雅黑" pitchFamily="34" charset="-122"/>
              <a:ea typeface="微软雅黑" pitchFamily="34" charset="-122"/>
              <a:cs typeface="宋体" pitchFamily="2" charset="-122"/>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zh-CN" sz="1100" b="0" i="0" u="none" strike="noStrike" cap="none" normalizeH="0" baseline="0" dirty="0" smtClean="0">
                <a:ln>
                  <a:noFill/>
                </a:ln>
                <a:solidFill>
                  <a:schemeClr val="tx1">
                    <a:lumMod val="95000"/>
                    <a:lumOff val="5000"/>
                  </a:schemeClr>
                </a:solidFill>
                <a:effectLst/>
                <a:latin typeface="微软雅黑" pitchFamily="34" charset="-122"/>
                <a:ea typeface="微软雅黑" pitchFamily="34" charset="-122"/>
                <a:cs typeface="宋体" pitchFamily="2" charset="-122"/>
              </a:rPr>
              <a:t>方案二：双写方案</a:t>
            </a:r>
            <a:endParaRPr kumimoji="0" lang="zh-CN" sz="2800" b="0" i="0" u="none" strike="noStrike" cap="none" normalizeH="0" baseline="0" dirty="0" smtClean="0">
              <a:ln>
                <a:noFill/>
              </a:ln>
              <a:solidFill>
                <a:schemeClr val="tx1">
                  <a:lumMod val="95000"/>
                  <a:lumOff val="5000"/>
                </a:schemeClr>
              </a:solidFill>
              <a:effectLst/>
              <a:latin typeface="微软雅黑" pitchFamily="34" charset="-122"/>
              <a:ea typeface="微软雅黑" pitchFamily="34" charset="-122"/>
              <a:cs typeface="宋体" pitchFamily="2" charset="-122"/>
            </a:endParaRPr>
          </a:p>
        </p:txBody>
      </p:sp>
    </p:spTree>
    <p:extLst>
      <p:ext uri="{BB962C8B-B14F-4D97-AF65-F5344CB8AC3E}">
        <p14:creationId xmlns:p14="http://schemas.microsoft.com/office/powerpoint/2010/main" xmlns="" val="177911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线连接符 11"/>
          <p:cNvCxnSpPr/>
          <p:nvPr/>
        </p:nvCxnSpPr>
        <p:spPr>
          <a:xfrm>
            <a:off x="348703" y="476249"/>
            <a:ext cx="8446597" cy="0"/>
          </a:xfrm>
          <a:prstGeom prst="line">
            <a:avLst/>
          </a:prstGeom>
          <a:ln w="3175" cmpd="sng">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11" name="标题 1"/>
          <p:cNvSpPr>
            <a:spLocks noGrp="1"/>
          </p:cNvSpPr>
          <p:nvPr>
            <p:ph type="ctrTitle"/>
          </p:nvPr>
        </p:nvSpPr>
        <p:spPr>
          <a:xfrm>
            <a:off x="348702" y="148709"/>
            <a:ext cx="4001804" cy="271782"/>
          </a:xfrm>
        </p:spPr>
        <p:txBody>
          <a:bodyPr>
            <a:noAutofit/>
          </a:bodyPr>
          <a:lstStyle/>
          <a:p>
            <a:pPr algn="l"/>
            <a:r>
              <a:rPr kumimoji="1" lang="zh-CN" altLang="en-US" sz="1200" dirty="0" smtClean="0">
                <a:solidFill>
                  <a:schemeClr val="tx1">
                    <a:lumMod val="95000"/>
                    <a:lumOff val="5000"/>
                  </a:schemeClr>
                </a:solidFill>
                <a:latin typeface="Microsoft YaHei"/>
                <a:ea typeface="微软雅黑"/>
                <a:cs typeface="Microsoft YaHei"/>
              </a:rPr>
              <a:t>大数据起源 </a:t>
            </a:r>
            <a:r>
              <a:rPr kumimoji="1" lang="en-US" altLang="zh-CN" sz="1200" dirty="0" smtClean="0">
                <a:solidFill>
                  <a:schemeClr val="tx1">
                    <a:lumMod val="95000"/>
                    <a:lumOff val="5000"/>
                  </a:schemeClr>
                </a:solidFill>
                <a:latin typeface="Microsoft YaHei"/>
                <a:ea typeface="微软雅黑"/>
                <a:cs typeface="Microsoft YaHei"/>
              </a:rPr>
              <a:t>— Google</a:t>
            </a:r>
            <a:r>
              <a:rPr kumimoji="1" lang="zh-CN" altLang="en-US" sz="1200" dirty="0" smtClean="0">
                <a:solidFill>
                  <a:schemeClr val="tx1">
                    <a:lumMod val="95000"/>
                    <a:lumOff val="5000"/>
                  </a:schemeClr>
                </a:solidFill>
                <a:latin typeface="Microsoft YaHei"/>
                <a:ea typeface="微软雅黑"/>
                <a:cs typeface="Microsoft YaHei"/>
              </a:rPr>
              <a:t>三大论文</a:t>
            </a:r>
            <a:endParaRPr kumimoji="1" lang="zh-CN" altLang="en-US" sz="1200" dirty="0">
              <a:solidFill>
                <a:schemeClr val="tx1">
                  <a:lumMod val="95000"/>
                  <a:lumOff val="5000"/>
                </a:schemeClr>
              </a:solidFill>
              <a:latin typeface="Microsoft YaHei"/>
              <a:ea typeface="微软雅黑"/>
              <a:cs typeface="Microsoft YaHei"/>
            </a:endParaRPr>
          </a:p>
        </p:txBody>
      </p:sp>
      <p:pic>
        <p:nvPicPr>
          <p:cNvPr id="16" name="图片 15" descr="nubia 品牌PPT模版元素-03.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348703" y="4911185"/>
            <a:ext cx="902880" cy="148460"/>
          </a:xfrm>
          <a:prstGeom prst="rect">
            <a:avLst/>
          </a:prstGeom>
        </p:spPr>
      </p:pic>
      <p:pic>
        <p:nvPicPr>
          <p:cNvPr id="66" name="图片 65" descr="nubia 品牌PPT模版元素-01.png"/>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6967674" y="4779294"/>
            <a:ext cx="1827626" cy="284489"/>
          </a:xfrm>
          <a:prstGeom prst="rect">
            <a:avLst/>
          </a:prstGeom>
        </p:spPr>
      </p:pic>
      <p:sp>
        <p:nvSpPr>
          <p:cNvPr id="8" name="TextBox 7"/>
          <p:cNvSpPr txBox="1"/>
          <p:nvPr/>
        </p:nvSpPr>
        <p:spPr>
          <a:xfrm>
            <a:off x="348703" y="600075"/>
            <a:ext cx="8446598" cy="2308324"/>
          </a:xfrm>
          <a:prstGeom prst="rect">
            <a:avLst/>
          </a:prstGeom>
          <a:noFill/>
        </p:spPr>
        <p:txBody>
          <a:bodyPr wrap="square" rtlCol="0">
            <a:spAutoFit/>
          </a:bodyPr>
          <a:lstStyle/>
          <a:p>
            <a:pPr marL="180975" indent="-180975">
              <a:lnSpc>
                <a:spcPct val="150000"/>
              </a:lnSpc>
              <a:buFont typeface="Wingdings" pitchFamily="2" charset="2"/>
              <a:buChar char="§"/>
            </a:pPr>
            <a:r>
              <a:rPr lang="en-US" altLang="zh-CN" sz="1200" smtClean="0">
                <a:latin typeface="微软雅黑" pitchFamily="34" charset="-122"/>
                <a:ea typeface="微软雅黑" pitchFamily="34" charset="-122"/>
              </a:rPr>
              <a:t>《</a:t>
            </a:r>
            <a:r>
              <a:rPr lang="en-US" sz="1200" smtClean="0">
                <a:latin typeface="微软雅黑" pitchFamily="34" charset="-122"/>
                <a:ea typeface="微软雅黑" pitchFamily="34" charset="-122"/>
              </a:rPr>
              <a:t>MapReduce: Simplified Data Processing on Large Clusters</a:t>
            </a:r>
            <a:r>
              <a:rPr lang="en-US" altLang="zh-CN" sz="1200" smtClean="0">
                <a:latin typeface="微软雅黑" pitchFamily="34" charset="-122"/>
                <a:ea typeface="微软雅黑" pitchFamily="34" charset="-122"/>
              </a:rPr>
              <a:t>》-- 2004</a:t>
            </a:r>
          </a:p>
          <a:p>
            <a:pPr marL="180975" indent="-180975">
              <a:lnSpc>
                <a:spcPct val="150000"/>
              </a:lnSpc>
              <a:buFont typeface="Wingdings" pitchFamily="2" charset="2"/>
              <a:buChar char="§"/>
            </a:pPr>
            <a:r>
              <a:rPr lang="en-US" altLang="zh-CN" sz="1200" smtClean="0">
                <a:latin typeface="微软雅黑" pitchFamily="34" charset="-122"/>
                <a:ea typeface="微软雅黑" pitchFamily="34" charset="-122"/>
              </a:rPr>
              <a:t>《MapReduce: </a:t>
            </a:r>
            <a:r>
              <a:rPr lang="zh-CN" altLang="en-US" sz="1200" smtClean="0">
                <a:latin typeface="微软雅黑" pitchFamily="34" charset="-122"/>
                <a:ea typeface="微软雅黑" pitchFamily="34" charset="-122"/>
              </a:rPr>
              <a:t>大型集群中的简化数据处理 </a:t>
            </a:r>
            <a:r>
              <a:rPr lang="en-US" altLang="zh-CN" sz="1200" smtClean="0">
                <a:latin typeface="微软雅黑" pitchFamily="34" charset="-122"/>
                <a:ea typeface="微软雅黑" pitchFamily="34" charset="-122"/>
              </a:rPr>
              <a:t>》</a:t>
            </a:r>
          </a:p>
          <a:p>
            <a:pPr marL="180975" indent="-180975">
              <a:lnSpc>
                <a:spcPct val="150000"/>
              </a:lnSpc>
            </a:pPr>
            <a:endParaRPr lang="en-US" sz="1200" smtClean="0">
              <a:latin typeface="微软雅黑" pitchFamily="34" charset="-122"/>
              <a:ea typeface="微软雅黑" pitchFamily="34" charset="-122"/>
            </a:endParaRPr>
          </a:p>
          <a:p>
            <a:pPr marL="180975" indent="-180975">
              <a:lnSpc>
                <a:spcPct val="150000"/>
              </a:lnSpc>
              <a:buFont typeface="Wingdings" pitchFamily="2" charset="2"/>
              <a:buChar char="§"/>
            </a:pPr>
            <a:r>
              <a:rPr lang="en-US" altLang="zh-CN" sz="1200" smtClean="0">
                <a:latin typeface="微软雅黑" pitchFamily="34" charset="-122"/>
                <a:ea typeface="微软雅黑" pitchFamily="34" charset="-122"/>
              </a:rPr>
              <a:t>《</a:t>
            </a:r>
            <a:r>
              <a:rPr lang="en-US" sz="1200" smtClean="0">
                <a:latin typeface="微软雅黑" pitchFamily="34" charset="-122"/>
                <a:ea typeface="微软雅黑" pitchFamily="34" charset="-122"/>
              </a:rPr>
              <a:t>Bigtable: A Distributed Storage System for Structured Data</a:t>
            </a:r>
            <a:r>
              <a:rPr lang="en-US" altLang="zh-CN" sz="1200" smtClean="0">
                <a:latin typeface="微软雅黑" pitchFamily="34" charset="-122"/>
                <a:ea typeface="微软雅黑" pitchFamily="34" charset="-122"/>
              </a:rPr>
              <a:t>》-- 2006</a:t>
            </a:r>
          </a:p>
          <a:p>
            <a:pPr marL="180975" indent="-180975">
              <a:lnSpc>
                <a:spcPct val="150000"/>
              </a:lnSpc>
              <a:buFont typeface="Wingdings" pitchFamily="2" charset="2"/>
              <a:buChar char="§"/>
            </a:pPr>
            <a:r>
              <a:rPr lang="en-US" altLang="zh-CN" sz="1200" smtClean="0">
                <a:latin typeface="微软雅黑" pitchFamily="34" charset="-122"/>
                <a:ea typeface="微软雅黑" pitchFamily="34" charset="-122"/>
              </a:rPr>
              <a:t>《Bigtable:</a:t>
            </a:r>
            <a:r>
              <a:rPr lang="zh-CN" altLang="en-US" sz="1200" smtClean="0">
                <a:latin typeface="微软雅黑" pitchFamily="34" charset="-122"/>
                <a:ea typeface="微软雅黑" pitchFamily="34" charset="-122"/>
              </a:rPr>
              <a:t> 一个分布式的结构化数据存储系统</a:t>
            </a:r>
            <a:r>
              <a:rPr lang="en-US" altLang="zh-CN" sz="1200" smtClean="0">
                <a:latin typeface="微软雅黑" pitchFamily="34" charset="-122"/>
                <a:ea typeface="微软雅黑" pitchFamily="34" charset="-122"/>
              </a:rPr>
              <a:t>》</a:t>
            </a:r>
          </a:p>
          <a:p>
            <a:pPr marL="180975" indent="-180975">
              <a:lnSpc>
                <a:spcPct val="150000"/>
              </a:lnSpc>
              <a:buFont typeface="Wingdings" pitchFamily="2" charset="2"/>
              <a:buChar char="§"/>
            </a:pPr>
            <a:endParaRPr lang="en-US" sz="1200" smtClean="0">
              <a:latin typeface="微软雅黑" pitchFamily="34" charset="-122"/>
              <a:ea typeface="微软雅黑" pitchFamily="34" charset="-122"/>
            </a:endParaRPr>
          </a:p>
          <a:p>
            <a:pPr marL="180975" indent="-180975">
              <a:lnSpc>
                <a:spcPct val="150000"/>
              </a:lnSpc>
              <a:buFont typeface="Wingdings" pitchFamily="2" charset="2"/>
              <a:buChar char="§"/>
            </a:pPr>
            <a:r>
              <a:rPr lang="en-US" altLang="zh-CN" sz="1200" smtClean="0">
                <a:latin typeface="微软雅黑" pitchFamily="34" charset="-122"/>
                <a:ea typeface="微软雅黑" pitchFamily="34" charset="-122"/>
              </a:rPr>
              <a:t>《</a:t>
            </a:r>
            <a:r>
              <a:rPr lang="en-US" sz="1200" smtClean="0">
                <a:latin typeface="微软雅黑" pitchFamily="34" charset="-122"/>
                <a:ea typeface="微软雅黑" pitchFamily="34" charset="-122"/>
              </a:rPr>
              <a:t>The Google File System</a:t>
            </a:r>
            <a:r>
              <a:rPr lang="en-US" altLang="zh-CN" sz="1200" smtClean="0">
                <a:latin typeface="微软雅黑" pitchFamily="34" charset="-122"/>
                <a:ea typeface="微软雅黑" pitchFamily="34" charset="-122"/>
              </a:rPr>
              <a:t>》-- 2003</a:t>
            </a:r>
          </a:p>
          <a:p>
            <a:pPr marL="180975" indent="-180975">
              <a:lnSpc>
                <a:spcPct val="150000"/>
              </a:lnSpc>
              <a:buFont typeface="Wingdings" pitchFamily="2" charset="2"/>
              <a:buChar char="§"/>
            </a:pPr>
            <a:r>
              <a:rPr lang="en-US" altLang="zh-CN" sz="1200" smtClean="0">
                <a:latin typeface="微软雅黑" pitchFamily="34" charset="-122"/>
                <a:ea typeface="微软雅黑" pitchFamily="34" charset="-122"/>
              </a:rPr>
              <a:t>《Google</a:t>
            </a:r>
            <a:r>
              <a:rPr lang="zh-CN" altLang="en-US" sz="1200" smtClean="0">
                <a:latin typeface="微软雅黑" pitchFamily="34" charset="-122"/>
                <a:ea typeface="微软雅黑" pitchFamily="34" charset="-122"/>
              </a:rPr>
              <a:t>文件系统</a:t>
            </a:r>
            <a:r>
              <a:rPr lang="en-US" altLang="zh-CN" sz="1200" smtClean="0">
                <a:latin typeface="微软雅黑" pitchFamily="34" charset="-122"/>
                <a:ea typeface="微软雅黑" pitchFamily="34" charset="-122"/>
              </a:rPr>
              <a:t>》</a:t>
            </a:r>
            <a:endParaRPr lang="en-US" sz="1200">
              <a:latin typeface="微软雅黑" pitchFamily="34" charset="-122"/>
              <a:ea typeface="微软雅黑" pitchFamily="34" charset="-122"/>
            </a:endParaRPr>
          </a:p>
        </p:txBody>
      </p:sp>
    </p:spTree>
    <p:extLst>
      <p:ext uri="{BB962C8B-B14F-4D97-AF65-F5344CB8AC3E}">
        <p14:creationId xmlns:p14="http://schemas.microsoft.com/office/powerpoint/2010/main" xmlns="" val="1779118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线连接符 11"/>
          <p:cNvCxnSpPr/>
          <p:nvPr/>
        </p:nvCxnSpPr>
        <p:spPr>
          <a:xfrm>
            <a:off x="348703" y="476249"/>
            <a:ext cx="8446597" cy="0"/>
          </a:xfrm>
          <a:prstGeom prst="line">
            <a:avLst/>
          </a:prstGeom>
          <a:ln w="3175" cmpd="sng">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11" name="标题 1"/>
          <p:cNvSpPr>
            <a:spLocks noGrp="1"/>
          </p:cNvSpPr>
          <p:nvPr>
            <p:ph type="ctrTitle"/>
          </p:nvPr>
        </p:nvSpPr>
        <p:spPr>
          <a:xfrm>
            <a:off x="348702" y="148709"/>
            <a:ext cx="4547148" cy="271782"/>
          </a:xfrm>
        </p:spPr>
        <p:txBody>
          <a:bodyPr>
            <a:noAutofit/>
          </a:bodyPr>
          <a:lstStyle/>
          <a:p>
            <a:pPr algn="l"/>
            <a:r>
              <a:rPr kumimoji="1" lang="zh-CN" altLang="en-US" sz="1200" dirty="0" smtClean="0">
                <a:solidFill>
                  <a:schemeClr val="tx1">
                    <a:lumMod val="95000"/>
                    <a:lumOff val="5000"/>
                  </a:schemeClr>
                </a:solidFill>
                <a:latin typeface="Microsoft YaHei"/>
                <a:ea typeface="微软雅黑"/>
                <a:cs typeface="Microsoft YaHei"/>
              </a:rPr>
              <a:t>大数据生态圈</a:t>
            </a:r>
          </a:p>
        </p:txBody>
      </p:sp>
      <p:pic>
        <p:nvPicPr>
          <p:cNvPr id="16" name="图片 15" descr="nubia 品牌PPT模版元素-03.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348703" y="4911185"/>
            <a:ext cx="902880" cy="148460"/>
          </a:xfrm>
          <a:prstGeom prst="rect">
            <a:avLst/>
          </a:prstGeom>
        </p:spPr>
      </p:pic>
      <p:pic>
        <p:nvPicPr>
          <p:cNvPr id="66" name="图片 65" descr="nubia 品牌PPT模版元素-01.png"/>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6967674" y="4779294"/>
            <a:ext cx="1827626" cy="284489"/>
          </a:xfrm>
          <a:prstGeom prst="rect">
            <a:avLst/>
          </a:prstGeom>
        </p:spPr>
      </p:pic>
      <p:sp>
        <p:nvSpPr>
          <p:cNvPr id="8" name="Rectangle 3"/>
          <p:cNvSpPr txBox="1">
            <a:spLocks noChangeArrowheads="1"/>
          </p:cNvSpPr>
          <p:nvPr/>
        </p:nvSpPr>
        <p:spPr>
          <a:xfrm>
            <a:off x="348702" y="3086100"/>
            <a:ext cx="8229600" cy="2219325"/>
          </a:xfrm>
          <a:prstGeom prst="rect">
            <a:avLst/>
          </a:prstGeom>
        </p:spPr>
        <p:txBody>
          <a:bodyPr vert="horz" lIns="91440" tIns="45720" rIns="91440" bIns="45720" rtlCol="0">
            <a:normAutofit/>
          </a:bodyPr>
          <a:lstStyle/>
          <a:p>
            <a:pPr marL="0" marR="0" lvl="0" indent="0" defTabSz="457200" rtl="0" eaLnBrk="1" fontAlgn="auto" latinLnBrk="0" hangingPunct="1">
              <a:lnSpc>
                <a:spcPct val="100000"/>
              </a:lnSpc>
              <a:spcBef>
                <a:spcPct val="20000"/>
              </a:spcBef>
              <a:spcAft>
                <a:spcPts val="0"/>
              </a:spcAft>
              <a:buClrTx/>
              <a:buSzTx/>
              <a:buFont typeface="Arial"/>
              <a:buNone/>
              <a:tabLst/>
              <a:defRPr/>
            </a:pPr>
            <a:endParaRPr kumimoji="0" lang="zh-CN" altLang="zh-CN" sz="1400" b="0" i="0" u="none" strike="noStrike" kern="1200" cap="none" spc="0" normalizeH="0" baseline="0" noProof="0" dirty="0" smtClean="0">
              <a:ln>
                <a:noFill/>
              </a:ln>
              <a:solidFill>
                <a:schemeClr val="tx1">
                  <a:lumMod val="95000"/>
                  <a:lumOff val="5000"/>
                </a:schemeClr>
              </a:solidFill>
              <a:effectLst/>
              <a:uLnTx/>
              <a:uFillTx/>
              <a:latin typeface="微软雅黑" pitchFamily="34" charset="-122"/>
              <a:ea typeface="微软雅黑" pitchFamily="34" charset="-122"/>
            </a:endParaRPr>
          </a:p>
        </p:txBody>
      </p:sp>
      <p:pic>
        <p:nvPicPr>
          <p:cNvPr id="18434" name="Picture 2" descr="http://b.hiphotos.baidu.com/album/s%3D680%3Bq%3D90/sign=1fab4577d309b3deefbfe760fc841dbc/6f061d950a7b02083211ddfe60d9f2d3562cc8d1.jpg"/>
          <p:cNvPicPr>
            <a:picLocks noChangeAspect="1" noChangeArrowheads="1"/>
          </p:cNvPicPr>
          <p:nvPr/>
        </p:nvPicPr>
        <p:blipFill>
          <a:blip r:embed="rId5"/>
          <a:srcRect/>
          <a:stretch>
            <a:fillRect/>
          </a:stretch>
        </p:blipFill>
        <p:spPr bwMode="auto">
          <a:xfrm>
            <a:off x="1044028" y="607343"/>
            <a:ext cx="5619750" cy="4171951"/>
          </a:xfrm>
          <a:prstGeom prst="rect">
            <a:avLst/>
          </a:prstGeom>
          <a:noFill/>
        </p:spPr>
      </p:pic>
    </p:spTree>
    <p:extLst>
      <p:ext uri="{BB962C8B-B14F-4D97-AF65-F5344CB8AC3E}">
        <p14:creationId xmlns:p14="http://schemas.microsoft.com/office/powerpoint/2010/main" xmlns="" val="1779118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线连接符 11"/>
          <p:cNvCxnSpPr/>
          <p:nvPr/>
        </p:nvCxnSpPr>
        <p:spPr>
          <a:xfrm>
            <a:off x="348703" y="476249"/>
            <a:ext cx="8446597" cy="0"/>
          </a:xfrm>
          <a:prstGeom prst="line">
            <a:avLst/>
          </a:prstGeom>
          <a:ln w="3175" cmpd="sng">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11" name="标题 1"/>
          <p:cNvSpPr>
            <a:spLocks noGrp="1"/>
          </p:cNvSpPr>
          <p:nvPr>
            <p:ph type="ctrTitle"/>
          </p:nvPr>
        </p:nvSpPr>
        <p:spPr>
          <a:xfrm>
            <a:off x="348702" y="148709"/>
            <a:ext cx="4547148" cy="271782"/>
          </a:xfrm>
        </p:spPr>
        <p:txBody>
          <a:bodyPr>
            <a:noAutofit/>
          </a:bodyPr>
          <a:lstStyle/>
          <a:p>
            <a:pPr algn="l"/>
            <a:r>
              <a:rPr kumimoji="1" lang="zh-CN" altLang="en-US" sz="1200" dirty="0" smtClean="0">
                <a:solidFill>
                  <a:schemeClr val="tx1">
                    <a:lumMod val="95000"/>
                    <a:lumOff val="5000"/>
                  </a:schemeClr>
                </a:solidFill>
                <a:latin typeface="Microsoft YaHei"/>
                <a:ea typeface="微软雅黑"/>
                <a:cs typeface="Microsoft YaHei"/>
              </a:rPr>
              <a:t>大数据生态圈</a:t>
            </a:r>
            <a:r>
              <a:rPr kumimoji="1" lang="en-US" altLang="zh-CN" sz="1200" dirty="0" smtClean="0">
                <a:solidFill>
                  <a:schemeClr val="tx1">
                    <a:lumMod val="95000"/>
                    <a:lumOff val="5000"/>
                  </a:schemeClr>
                </a:solidFill>
                <a:latin typeface="Microsoft YaHei"/>
                <a:ea typeface="微软雅黑"/>
                <a:cs typeface="Microsoft YaHei"/>
              </a:rPr>
              <a:t>—</a:t>
            </a:r>
            <a:r>
              <a:rPr kumimoji="1" lang="zh-CN" altLang="en-US" sz="1200" dirty="0" smtClean="0">
                <a:solidFill>
                  <a:schemeClr val="tx1">
                    <a:lumMod val="95000"/>
                    <a:lumOff val="5000"/>
                  </a:schemeClr>
                </a:solidFill>
                <a:latin typeface="Microsoft YaHei"/>
                <a:ea typeface="微软雅黑"/>
                <a:cs typeface="Microsoft YaHei"/>
              </a:rPr>
              <a:t>动物园</a:t>
            </a:r>
          </a:p>
        </p:txBody>
      </p:sp>
      <p:pic>
        <p:nvPicPr>
          <p:cNvPr id="16" name="图片 15" descr="nubia 品牌PPT模版元素-03.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348703" y="4911185"/>
            <a:ext cx="902880" cy="148460"/>
          </a:xfrm>
          <a:prstGeom prst="rect">
            <a:avLst/>
          </a:prstGeom>
        </p:spPr>
      </p:pic>
      <p:pic>
        <p:nvPicPr>
          <p:cNvPr id="66" name="图片 65" descr="nubia 品牌PPT模版元素-01.png"/>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6967674" y="4779294"/>
            <a:ext cx="1827626" cy="284489"/>
          </a:xfrm>
          <a:prstGeom prst="rect">
            <a:avLst/>
          </a:prstGeom>
        </p:spPr>
      </p:pic>
      <p:sp>
        <p:nvSpPr>
          <p:cNvPr id="8" name="Rectangle 3"/>
          <p:cNvSpPr txBox="1">
            <a:spLocks noChangeArrowheads="1"/>
          </p:cNvSpPr>
          <p:nvPr/>
        </p:nvSpPr>
        <p:spPr>
          <a:xfrm>
            <a:off x="348702" y="3086100"/>
            <a:ext cx="8229600" cy="2219325"/>
          </a:xfrm>
          <a:prstGeom prst="rect">
            <a:avLst/>
          </a:prstGeom>
        </p:spPr>
        <p:txBody>
          <a:bodyPr vert="horz" lIns="91440" tIns="45720" rIns="91440" bIns="45720" rtlCol="0">
            <a:normAutofit/>
          </a:bodyPr>
          <a:lstStyle/>
          <a:p>
            <a:pPr marL="0" marR="0" lvl="0" indent="0" defTabSz="457200" rtl="0" eaLnBrk="1" fontAlgn="auto" latinLnBrk="0" hangingPunct="1">
              <a:lnSpc>
                <a:spcPct val="100000"/>
              </a:lnSpc>
              <a:spcBef>
                <a:spcPct val="20000"/>
              </a:spcBef>
              <a:spcAft>
                <a:spcPts val="0"/>
              </a:spcAft>
              <a:buClrTx/>
              <a:buSzTx/>
              <a:buFont typeface="Arial"/>
              <a:buNone/>
              <a:tabLst/>
              <a:defRPr/>
            </a:pPr>
            <a:endParaRPr kumimoji="0" lang="zh-CN" altLang="zh-CN" sz="1400" b="0" i="0" u="none" strike="noStrike" kern="1200" cap="none" spc="0" normalizeH="0" baseline="0" noProof="0" dirty="0" smtClean="0">
              <a:ln>
                <a:noFill/>
              </a:ln>
              <a:solidFill>
                <a:schemeClr val="tx1">
                  <a:lumMod val="95000"/>
                  <a:lumOff val="5000"/>
                </a:schemeClr>
              </a:solidFill>
              <a:effectLst/>
              <a:uLnTx/>
              <a:uFillTx/>
              <a:latin typeface="微软雅黑" pitchFamily="34" charset="-122"/>
              <a:ea typeface="微软雅黑" pitchFamily="34" charset="-122"/>
            </a:endParaRPr>
          </a:p>
        </p:txBody>
      </p:sp>
      <p:sp>
        <p:nvSpPr>
          <p:cNvPr id="9" name="Rectangle 8"/>
          <p:cNvSpPr/>
          <p:nvPr/>
        </p:nvSpPr>
        <p:spPr>
          <a:xfrm>
            <a:off x="5280575" y="809624"/>
            <a:ext cx="3691975" cy="1200329"/>
          </a:xfrm>
          <a:prstGeom prst="rect">
            <a:avLst/>
          </a:prstGeom>
        </p:spPr>
        <p:txBody>
          <a:bodyPr wrap="square">
            <a:spAutoFit/>
          </a:bodyPr>
          <a:lstStyle/>
          <a:p>
            <a:pPr>
              <a:lnSpc>
                <a:spcPct val="150000"/>
              </a:lnSpc>
            </a:pPr>
            <a:r>
              <a:rPr lang="zh-CN" altLang="en-US" sz="1200" dirty="0" smtClean="0">
                <a:latin typeface="微软雅黑" pitchFamily="34" charset="-122"/>
                <a:ea typeface="微软雅黑" pitchFamily="34" charset="-122"/>
              </a:rPr>
              <a:t>大数据是一个动物园</a:t>
            </a:r>
            <a:r>
              <a:rPr lang="en-US" altLang="zh-CN" sz="1200" dirty="0" smtClean="0">
                <a:latin typeface="微软雅黑" pitchFamily="34" charset="-122"/>
                <a:ea typeface="微软雅黑" pitchFamily="34" charset="-122"/>
              </a:rPr>
              <a:t>: hadoop</a:t>
            </a:r>
            <a:r>
              <a:rPr lang="zh-CN" altLang="en-US" sz="1200" dirty="0" smtClean="0">
                <a:latin typeface="微软雅黑" pitchFamily="34" charset="-122"/>
                <a:ea typeface="微软雅黑" pitchFamily="34" charset="-122"/>
              </a:rPr>
              <a:t>大象、</a:t>
            </a:r>
            <a:r>
              <a:rPr lang="en-US" altLang="zh-CN" sz="1200" dirty="0" smtClean="0">
                <a:latin typeface="微软雅黑" pitchFamily="34" charset="-122"/>
                <a:ea typeface="微软雅黑" pitchFamily="34" charset="-122"/>
              </a:rPr>
              <a:t>hive</a:t>
            </a:r>
            <a:r>
              <a:rPr lang="zh-CN" altLang="en-US" sz="1200" dirty="0" smtClean="0">
                <a:latin typeface="微软雅黑" pitchFamily="34" charset="-122"/>
                <a:ea typeface="微软雅黑" pitchFamily="34" charset="-122"/>
              </a:rPr>
              <a:t>蜜蜂、</a:t>
            </a:r>
            <a:r>
              <a:rPr lang="en-US" altLang="zh-CN" sz="1200" dirty="0" smtClean="0">
                <a:latin typeface="微软雅黑" pitchFamily="34" charset="-122"/>
                <a:ea typeface="微软雅黑" pitchFamily="34" charset="-122"/>
              </a:rPr>
              <a:t>pig</a:t>
            </a:r>
            <a:r>
              <a:rPr lang="zh-CN" altLang="en-US" sz="1200" dirty="0" smtClean="0">
                <a:latin typeface="微软雅黑" pitchFamily="34" charset="-122"/>
                <a:ea typeface="微软雅黑" pitchFamily="34" charset="-122"/>
              </a:rPr>
              <a:t>小猪等</a:t>
            </a:r>
          </a:p>
          <a:p>
            <a:pPr>
              <a:lnSpc>
                <a:spcPct val="150000"/>
              </a:lnSpc>
            </a:pPr>
            <a:r>
              <a:rPr lang="zh-CN" altLang="en-US" sz="1200" dirty="0" smtClean="0">
                <a:latin typeface="微软雅黑" pitchFamily="34" charset="-122"/>
                <a:ea typeface="微软雅黑" pitchFamily="34" charset="-122"/>
              </a:rPr>
              <a:t>而</a:t>
            </a:r>
            <a:r>
              <a:rPr lang="en-US" altLang="zh-CN" sz="1200" dirty="0" smtClean="0">
                <a:latin typeface="微软雅黑" pitchFamily="34" charset="-122"/>
                <a:ea typeface="微软雅黑" pitchFamily="34" charset="-122"/>
              </a:rPr>
              <a:t>ZooKeeper</a:t>
            </a:r>
            <a:r>
              <a:rPr lang="zh-CN" altLang="en-US" sz="1200" dirty="0" smtClean="0">
                <a:latin typeface="微软雅黑" pitchFamily="34" charset="-122"/>
                <a:ea typeface="微软雅黑" pitchFamily="34" charset="-122"/>
              </a:rPr>
              <a:t>顾名思义为动物园管理员，将这些动物给协同管理起来</a:t>
            </a:r>
          </a:p>
        </p:txBody>
      </p:sp>
      <p:pic>
        <p:nvPicPr>
          <p:cNvPr id="2050" name="Picture 2" descr="http://files.colabug.com/forum/201405/06/112749fxn20vknfjfrsqn1.png"/>
          <p:cNvPicPr>
            <a:picLocks noChangeAspect="1" noChangeArrowheads="1"/>
          </p:cNvPicPr>
          <p:nvPr/>
        </p:nvPicPr>
        <p:blipFill>
          <a:blip r:embed="rId5"/>
          <a:srcRect/>
          <a:stretch>
            <a:fillRect/>
          </a:stretch>
        </p:blipFill>
        <p:spPr bwMode="auto">
          <a:xfrm>
            <a:off x="348703" y="809624"/>
            <a:ext cx="4752975" cy="3609976"/>
          </a:xfrm>
          <a:prstGeom prst="rect">
            <a:avLst/>
          </a:prstGeom>
          <a:noFill/>
        </p:spPr>
      </p:pic>
      <p:pic>
        <p:nvPicPr>
          <p:cNvPr id="2052" name="Picture 4" descr="http://files.colabug.com/forum/201405/06/112749pcryoxrxyjooo0cr.png"/>
          <p:cNvPicPr>
            <a:picLocks noChangeAspect="1" noChangeArrowheads="1"/>
          </p:cNvPicPr>
          <p:nvPr/>
        </p:nvPicPr>
        <p:blipFill>
          <a:blip r:embed="rId6"/>
          <a:srcRect/>
          <a:stretch>
            <a:fillRect/>
          </a:stretch>
        </p:blipFill>
        <p:spPr bwMode="auto">
          <a:xfrm>
            <a:off x="5280575" y="2236767"/>
            <a:ext cx="3571907" cy="2182833"/>
          </a:xfrm>
          <a:prstGeom prst="rect">
            <a:avLst/>
          </a:prstGeom>
          <a:noFill/>
        </p:spPr>
      </p:pic>
    </p:spTree>
    <p:extLst>
      <p:ext uri="{BB962C8B-B14F-4D97-AF65-F5344CB8AC3E}">
        <p14:creationId xmlns:p14="http://schemas.microsoft.com/office/powerpoint/2010/main" xmlns="" val="1779118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线连接符 11"/>
          <p:cNvCxnSpPr/>
          <p:nvPr/>
        </p:nvCxnSpPr>
        <p:spPr>
          <a:xfrm>
            <a:off x="348703" y="476249"/>
            <a:ext cx="8446597" cy="0"/>
          </a:xfrm>
          <a:prstGeom prst="line">
            <a:avLst/>
          </a:prstGeom>
          <a:ln w="3175" cmpd="sng">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11" name="标题 1"/>
          <p:cNvSpPr>
            <a:spLocks noGrp="1"/>
          </p:cNvSpPr>
          <p:nvPr>
            <p:ph type="ctrTitle"/>
          </p:nvPr>
        </p:nvSpPr>
        <p:spPr>
          <a:xfrm>
            <a:off x="348702" y="148709"/>
            <a:ext cx="4547148" cy="271782"/>
          </a:xfrm>
        </p:spPr>
        <p:txBody>
          <a:bodyPr>
            <a:noAutofit/>
          </a:bodyPr>
          <a:lstStyle/>
          <a:p>
            <a:pPr algn="l"/>
            <a:r>
              <a:rPr kumimoji="1" lang="zh-CN" altLang="en-US" sz="1200" dirty="0" smtClean="0">
                <a:solidFill>
                  <a:schemeClr val="tx1">
                    <a:lumMod val="95000"/>
                    <a:lumOff val="5000"/>
                  </a:schemeClr>
                </a:solidFill>
                <a:latin typeface="Microsoft YaHei"/>
                <a:ea typeface="微软雅黑"/>
                <a:cs typeface="Microsoft YaHei"/>
              </a:rPr>
              <a:t>大数据生态圈</a:t>
            </a:r>
            <a:r>
              <a:rPr kumimoji="1" lang="en-US" altLang="zh-CN" sz="1200" dirty="0" smtClean="0">
                <a:solidFill>
                  <a:schemeClr val="tx1">
                    <a:lumMod val="95000"/>
                    <a:lumOff val="5000"/>
                  </a:schemeClr>
                </a:solidFill>
                <a:latin typeface="Microsoft YaHei"/>
                <a:ea typeface="微软雅黑"/>
                <a:cs typeface="Microsoft YaHei"/>
              </a:rPr>
              <a:t>—</a:t>
            </a:r>
            <a:r>
              <a:rPr kumimoji="1" lang="zh-CN" altLang="en-US" sz="1200" dirty="0" smtClean="0">
                <a:solidFill>
                  <a:schemeClr val="tx1">
                    <a:lumMod val="95000"/>
                    <a:lumOff val="5000"/>
                  </a:schemeClr>
                </a:solidFill>
                <a:latin typeface="Microsoft YaHei"/>
                <a:ea typeface="微软雅黑"/>
                <a:cs typeface="Microsoft YaHei"/>
              </a:rPr>
              <a:t>简介</a:t>
            </a:r>
          </a:p>
        </p:txBody>
      </p:sp>
      <p:pic>
        <p:nvPicPr>
          <p:cNvPr id="16" name="图片 15" descr="nubia 品牌PPT模版元素-03.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348703" y="4911185"/>
            <a:ext cx="902880" cy="148460"/>
          </a:xfrm>
          <a:prstGeom prst="rect">
            <a:avLst/>
          </a:prstGeom>
        </p:spPr>
      </p:pic>
      <p:pic>
        <p:nvPicPr>
          <p:cNvPr id="66" name="图片 65" descr="nubia 品牌PPT模版元素-01.png"/>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6967674" y="4779294"/>
            <a:ext cx="1827626" cy="284489"/>
          </a:xfrm>
          <a:prstGeom prst="rect">
            <a:avLst/>
          </a:prstGeom>
        </p:spPr>
      </p:pic>
      <p:sp>
        <p:nvSpPr>
          <p:cNvPr id="8" name="Rectangle 3"/>
          <p:cNvSpPr txBox="1">
            <a:spLocks noChangeArrowheads="1"/>
          </p:cNvSpPr>
          <p:nvPr/>
        </p:nvSpPr>
        <p:spPr>
          <a:xfrm>
            <a:off x="457200" y="617537"/>
            <a:ext cx="8229600" cy="3963987"/>
          </a:xfrm>
          <a:prstGeom prst="rect">
            <a:avLst/>
          </a:prstGeom>
        </p:spPr>
        <p:txBody>
          <a:bodyPr vert="horz" lIns="91440" tIns="45720" rIns="91440" bIns="45720" rtlCol="0">
            <a:noAutofit/>
          </a:bodyPr>
          <a:lstStyle/>
          <a:p>
            <a:pPr marL="0" marR="0" lvl="0" indent="0" defTabSz="457200" rtl="0" eaLnBrk="1" fontAlgn="auto" latinLnBrk="0" hangingPunct="1">
              <a:lnSpc>
                <a:spcPct val="150000"/>
              </a:lnSpc>
              <a:spcBef>
                <a:spcPct val="20000"/>
              </a:spcBef>
              <a:spcAft>
                <a:spcPts val="0"/>
              </a:spcAft>
              <a:buClrTx/>
              <a:buSzTx/>
              <a:buFont typeface="Arial"/>
              <a:buNone/>
              <a:tabLst/>
              <a:defRPr/>
            </a:pPr>
            <a:r>
              <a:rPr kumimoji="0" lang="zh-CN" altLang="zh-CN" sz="1200" b="0" i="0" u="none" strike="noStrike" kern="1200" cap="none" spc="0" normalizeH="0" baseline="0" noProof="0" dirty="0" smtClean="0">
                <a:ln>
                  <a:noFill/>
                </a:ln>
                <a:solidFill>
                  <a:schemeClr val="tx1">
                    <a:lumMod val="95000"/>
                    <a:lumOff val="5000"/>
                  </a:schemeClr>
                </a:solidFill>
                <a:effectLst/>
                <a:uLnTx/>
                <a:uFillTx/>
                <a:latin typeface="微软雅黑" pitchFamily="34" charset="-122"/>
                <a:ea typeface="微软雅黑" pitchFamily="34" charset="-122"/>
              </a:rPr>
              <a:t>数据正在迅速膨胀并变大，它决定着企业的未来发展，虽然很多企业可能并没有意识到数据爆炸性增长带来问题的隐患，但是随着时间的推移，人们将越来越多的意识到数据对企业的重要性。</a:t>
            </a:r>
          </a:p>
          <a:p>
            <a:pPr marL="0" marR="0" lvl="0" indent="0" defTabSz="457200" rtl="0" eaLnBrk="1" fontAlgn="auto" latinLnBrk="0" hangingPunct="1">
              <a:lnSpc>
                <a:spcPct val="150000"/>
              </a:lnSpc>
              <a:spcBef>
                <a:spcPct val="20000"/>
              </a:spcBef>
              <a:spcAft>
                <a:spcPts val="0"/>
              </a:spcAft>
              <a:buClrTx/>
              <a:buSzTx/>
              <a:buFont typeface="Arial"/>
              <a:buNone/>
              <a:tabLst/>
              <a:defRPr/>
            </a:pPr>
            <a:r>
              <a:rPr kumimoji="0" lang="zh-CN" altLang="zh-CN" sz="1200" b="0" i="0" u="none" strike="noStrike" kern="1200" cap="none" spc="0" normalizeH="0" baseline="0" noProof="0" dirty="0" smtClean="0">
                <a:ln>
                  <a:noFill/>
                </a:ln>
                <a:solidFill>
                  <a:schemeClr val="tx1">
                    <a:lumMod val="95000"/>
                    <a:lumOff val="5000"/>
                  </a:schemeClr>
                </a:solidFill>
                <a:effectLst/>
                <a:uLnTx/>
                <a:uFillTx/>
                <a:latin typeface="微软雅黑" pitchFamily="34" charset="-122"/>
                <a:ea typeface="微软雅黑" pitchFamily="34" charset="-122"/>
              </a:rPr>
              <a:t>哈佛大学社会学教授加里·金说：“这是一场革命，庞大的数据资源使得各个领域开始了量化进程，无论学术界、商界还是政府，所有领域都将开始这种进程。”</a:t>
            </a:r>
            <a:endParaRPr kumimoji="0" lang="en-US" altLang="zh-CN" sz="1200" b="0" i="0" u="none" strike="noStrike" kern="1200" cap="none" spc="0" normalizeH="0" baseline="0" noProof="0" dirty="0" smtClean="0">
              <a:ln>
                <a:noFill/>
              </a:ln>
              <a:solidFill>
                <a:schemeClr val="tx1">
                  <a:lumMod val="95000"/>
                  <a:lumOff val="5000"/>
                </a:schemeClr>
              </a:solidFill>
              <a:effectLst/>
              <a:uLnTx/>
              <a:uFillTx/>
              <a:latin typeface="微软雅黑" pitchFamily="34" charset="-122"/>
              <a:ea typeface="微软雅黑" pitchFamily="34" charset="-122"/>
            </a:endParaRPr>
          </a:p>
          <a:p>
            <a:pPr lvl="0">
              <a:lnSpc>
                <a:spcPct val="150000"/>
              </a:lnSpc>
              <a:spcBef>
                <a:spcPct val="20000"/>
              </a:spcBef>
              <a:defRPr/>
            </a:pPr>
            <a:r>
              <a:rPr lang="zh-CN" altLang="zh-CN" sz="1200" dirty="0" smtClean="0">
                <a:solidFill>
                  <a:schemeClr val="tx1">
                    <a:lumMod val="95000"/>
                    <a:lumOff val="5000"/>
                  </a:schemeClr>
                </a:solidFill>
                <a:latin typeface="微软雅黑" pitchFamily="34" charset="-122"/>
                <a:ea typeface="微软雅黑" pitchFamily="34" charset="-122"/>
              </a:rPr>
              <a:t>随着云时代的来临，大数据（Big data）也吸引了越来越多的关注。大数据分析常和云计算联系到一起，因为实时的大型数据集分析需要像MapReduce</a:t>
            </a:r>
            <a:r>
              <a:rPr lang="zh-CN" altLang="en-US" sz="1200" dirty="0" smtClean="0">
                <a:solidFill>
                  <a:schemeClr val="tx1">
                    <a:lumMod val="95000"/>
                    <a:lumOff val="5000"/>
                  </a:schemeClr>
                </a:solidFill>
                <a:latin typeface="微软雅黑" pitchFamily="34" charset="-122"/>
                <a:ea typeface="微软雅黑" pitchFamily="34" charset="-122"/>
              </a:rPr>
              <a:t>（分布式计算）</a:t>
            </a:r>
            <a:r>
              <a:rPr lang="zh-CN" altLang="zh-CN" sz="1200" dirty="0" smtClean="0">
                <a:solidFill>
                  <a:schemeClr val="tx1">
                    <a:lumMod val="95000"/>
                    <a:lumOff val="5000"/>
                  </a:schemeClr>
                </a:solidFill>
                <a:latin typeface="微软雅黑" pitchFamily="34" charset="-122"/>
                <a:ea typeface="微软雅黑" pitchFamily="34" charset="-122"/>
              </a:rPr>
              <a:t>一样的框架来向数十、数百或甚至数千的电脑分配工作。</a:t>
            </a:r>
          </a:p>
          <a:p>
            <a:pPr lvl="0">
              <a:lnSpc>
                <a:spcPct val="150000"/>
              </a:lnSpc>
              <a:spcBef>
                <a:spcPct val="20000"/>
              </a:spcBef>
              <a:defRPr/>
            </a:pPr>
            <a:r>
              <a:rPr lang="zh-CN" altLang="zh-CN" sz="1200" dirty="0" smtClean="0">
                <a:solidFill>
                  <a:schemeClr val="tx1">
                    <a:lumMod val="95000"/>
                    <a:lumOff val="5000"/>
                  </a:schemeClr>
                </a:solidFill>
                <a:latin typeface="微软雅黑" pitchFamily="34" charset="-122"/>
                <a:ea typeface="微软雅黑" pitchFamily="34" charset="-122"/>
              </a:rPr>
              <a:t>大数据到底有多大？一组名为“互联网上一天”的数据告诉我们，一天之中，互联网产生的全部内容可以刻满1.68亿张DVD；发出的邮件有2940亿封之多（相当于美国两年的纸质信件数量）；发出的社区帖子达200万个（相当于《时代》杂志770年的文字量）；卖出的手机为37.8万台……</a:t>
            </a:r>
          </a:p>
          <a:p>
            <a:pPr lvl="0">
              <a:lnSpc>
                <a:spcPct val="150000"/>
              </a:lnSpc>
              <a:spcBef>
                <a:spcPct val="20000"/>
              </a:spcBef>
              <a:defRPr/>
            </a:pPr>
            <a:r>
              <a:rPr lang="zh-CN" altLang="zh-CN" sz="1200" dirty="0" smtClean="0">
                <a:solidFill>
                  <a:schemeClr val="tx1">
                    <a:lumMod val="95000"/>
                    <a:lumOff val="5000"/>
                  </a:schemeClr>
                </a:solidFill>
                <a:latin typeface="微软雅黑" pitchFamily="34" charset="-122"/>
                <a:ea typeface="微软雅黑" pitchFamily="34" charset="-122"/>
              </a:rPr>
              <a:t>这样的趋势会持续下去。我们现在还处于所谓“物联网”的最初级阶段，而随着技术成熟，我们的设备、交通工具和迅速发展的“可穿戴”科技将能互相连接与沟通。</a:t>
            </a:r>
            <a:r>
              <a:rPr lang="zh-CN" altLang="en-US" sz="1200" dirty="0" smtClean="0">
                <a:solidFill>
                  <a:schemeClr val="tx1">
                    <a:lumMod val="95000"/>
                    <a:lumOff val="5000"/>
                  </a:schemeClr>
                </a:solidFill>
                <a:latin typeface="微软雅黑" pitchFamily="34" charset="-122"/>
                <a:ea typeface="微软雅黑" pitchFamily="34" charset="-122"/>
              </a:rPr>
              <a:t>科技的进步已经使创造、捕捉和管理信息的成本降至</a:t>
            </a:r>
            <a:r>
              <a:rPr lang="en-US" altLang="zh-CN" sz="1200" dirty="0" smtClean="0">
                <a:solidFill>
                  <a:schemeClr val="tx1">
                    <a:lumMod val="95000"/>
                    <a:lumOff val="5000"/>
                  </a:schemeClr>
                </a:solidFill>
                <a:latin typeface="微软雅黑" pitchFamily="34" charset="-122"/>
                <a:ea typeface="微软雅黑" pitchFamily="34" charset="-122"/>
              </a:rPr>
              <a:t>2005</a:t>
            </a:r>
            <a:r>
              <a:rPr lang="zh-CN" altLang="en-US" sz="1200" dirty="0" smtClean="0">
                <a:solidFill>
                  <a:schemeClr val="tx1">
                    <a:lumMod val="95000"/>
                    <a:lumOff val="5000"/>
                  </a:schemeClr>
                </a:solidFill>
                <a:latin typeface="微软雅黑" pitchFamily="34" charset="-122"/>
                <a:ea typeface="微软雅黑" pitchFamily="34" charset="-122"/>
              </a:rPr>
              <a:t>年的六分之一，而从</a:t>
            </a:r>
            <a:r>
              <a:rPr lang="en-US" altLang="zh-CN" sz="1200" dirty="0" smtClean="0">
                <a:solidFill>
                  <a:schemeClr val="tx1">
                    <a:lumMod val="95000"/>
                    <a:lumOff val="5000"/>
                  </a:schemeClr>
                </a:solidFill>
                <a:latin typeface="微软雅黑" pitchFamily="34" charset="-122"/>
                <a:ea typeface="微软雅黑" pitchFamily="34" charset="-122"/>
              </a:rPr>
              <a:t>2005</a:t>
            </a:r>
            <a:r>
              <a:rPr lang="zh-CN" altLang="en-US" sz="1200" dirty="0" smtClean="0">
                <a:solidFill>
                  <a:schemeClr val="tx1">
                    <a:lumMod val="95000"/>
                    <a:lumOff val="5000"/>
                  </a:schemeClr>
                </a:solidFill>
                <a:latin typeface="微软雅黑" pitchFamily="34" charset="-122"/>
                <a:ea typeface="微软雅黑" pitchFamily="34" charset="-122"/>
              </a:rPr>
              <a:t>年起，用在硬件、软件、人才及服务之上的商业投资也增长了整整</a:t>
            </a:r>
            <a:r>
              <a:rPr lang="en-US" altLang="zh-CN" sz="1200" dirty="0" smtClean="0">
                <a:solidFill>
                  <a:schemeClr val="tx1">
                    <a:lumMod val="95000"/>
                    <a:lumOff val="5000"/>
                  </a:schemeClr>
                </a:solidFill>
                <a:latin typeface="微软雅黑" pitchFamily="34" charset="-122"/>
                <a:ea typeface="微软雅黑" pitchFamily="34" charset="-122"/>
              </a:rPr>
              <a:t>50%</a:t>
            </a:r>
            <a:r>
              <a:rPr lang="zh-CN" altLang="en-US" sz="1200" dirty="0" smtClean="0">
                <a:solidFill>
                  <a:schemeClr val="tx1">
                    <a:lumMod val="95000"/>
                    <a:lumOff val="5000"/>
                  </a:schemeClr>
                </a:solidFill>
                <a:latin typeface="微软雅黑" pitchFamily="34" charset="-122"/>
                <a:ea typeface="微软雅黑" pitchFamily="34" charset="-122"/>
              </a:rPr>
              <a:t>，达到了</a:t>
            </a:r>
            <a:r>
              <a:rPr lang="en-US" altLang="zh-CN" sz="1200" dirty="0" smtClean="0">
                <a:solidFill>
                  <a:schemeClr val="tx1">
                    <a:lumMod val="95000"/>
                    <a:lumOff val="5000"/>
                  </a:schemeClr>
                </a:solidFill>
                <a:latin typeface="微软雅黑" pitchFamily="34" charset="-122"/>
                <a:ea typeface="微软雅黑" pitchFamily="34" charset="-122"/>
              </a:rPr>
              <a:t>4000</a:t>
            </a:r>
            <a:r>
              <a:rPr lang="zh-CN" altLang="en-US" sz="1200" dirty="0" smtClean="0">
                <a:solidFill>
                  <a:schemeClr val="tx1">
                    <a:lumMod val="95000"/>
                    <a:lumOff val="5000"/>
                  </a:schemeClr>
                </a:solidFill>
                <a:latin typeface="微软雅黑" pitchFamily="34" charset="-122"/>
                <a:ea typeface="微软雅黑" pitchFamily="34" charset="-122"/>
              </a:rPr>
              <a:t>亿美元。</a:t>
            </a:r>
            <a:endParaRPr lang="en-US" altLang="zh-CN" sz="1200" dirty="0" smtClean="0">
              <a:solidFill>
                <a:schemeClr val="tx1">
                  <a:lumMod val="95000"/>
                  <a:lumOff val="5000"/>
                </a:schemeClr>
              </a:solidFill>
              <a:latin typeface="微软雅黑" pitchFamily="34" charset="-122"/>
              <a:ea typeface="微软雅黑" pitchFamily="34" charset="-122"/>
            </a:endParaRPr>
          </a:p>
          <a:p>
            <a:pPr marL="0" marR="0" lvl="0" indent="0" defTabSz="457200" rtl="0" eaLnBrk="1" fontAlgn="auto" latinLnBrk="0" hangingPunct="1">
              <a:lnSpc>
                <a:spcPct val="150000"/>
              </a:lnSpc>
              <a:spcBef>
                <a:spcPct val="20000"/>
              </a:spcBef>
              <a:spcAft>
                <a:spcPts val="0"/>
              </a:spcAft>
              <a:buClrTx/>
              <a:buSzTx/>
              <a:buFont typeface="Arial"/>
              <a:buNone/>
              <a:tabLst/>
              <a:defRPr/>
            </a:pPr>
            <a:endParaRPr kumimoji="0" lang="zh-CN" altLang="zh-CN" sz="1200" b="0" i="0" u="none" strike="noStrike" kern="1200" cap="none" spc="0" normalizeH="0" baseline="0" noProof="0" dirty="0" smtClean="0">
              <a:ln>
                <a:noFill/>
              </a:ln>
              <a:solidFill>
                <a:schemeClr val="tx1">
                  <a:lumMod val="95000"/>
                  <a:lumOff val="5000"/>
                </a:schemeClr>
              </a:solidFill>
              <a:effectLst/>
              <a:uLnTx/>
              <a:uFillTx/>
              <a:latin typeface="微软雅黑" pitchFamily="34" charset="-122"/>
              <a:ea typeface="微软雅黑" pitchFamily="34" charset="-122"/>
            </a:endParaRPr>
          </a:p>
        </p:txBody>
      </p:sp>
    </p:spTree>
    <p:extLst>
      <p:ext uri="{BB962C8B-B14F-4D97-AF65-F5344CB8AC3E}">
        <p14:creationId xmlns:p14="http://schemas.microsoft.com/office/powerpoint/2010/main" xmlns="" val="1779118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线连接符 11"/>
          <p:cNvCxnSpPr/>
          <p:nvPr/>
        </p:nvCxnSpPr>
        <p:spPr>
          <a:xfrm>
            <a:off x="348703" y="476249"/>
            <a:ext cx="8446597" cy="0"/>
          </a:xfrm>
          <a:prstGeom prst="line">
            <a:avLst/>
          </a:prstGeom>
          <a:ln w="3175" cmpd="sng">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11" name="标题 1"/>
          <p:cNvSpPr>
            <a:spLocks noGrp="1"/>
          </p:cNvSpPr>
          <p:nvPr>
            <p:ph type="ctrTitle"/>
          </p:nvPr>
        </p:nvSpPr>
        <p:spPr>
          <a:xfrm>
            <a:off x="348702" y="148709"/>
            <a:ext cx="4547148" cy="271782"/>
          </a:xfrm>
        </p:spPr>
        <p:txBody>
          <a:bodyPr>
            <a:noAutofit/>
          </a:bodyPr>
          <a:lstStyle/>
          <a:p>
            <a:pPr algn="l"/>
            <a:r>
              <a:rPr kumimoji="1" lang="zh-CN" altLang="en-US" sz="1200" dirty="0" smtClean="0">
                <a:solidFill>
                  <a:schemeClr val="tx1">
                    <a:lumMod val="95000"/>
                    <a:lumOff val="5000"/>
                  </a:schemeClr>
                </a:solidFill>
                <a:latin typeface="Microsoft YaHei"/>
                <a:ea typeface="微软雅黑"/>
                <a:cs typeface="Microsoft YaHei"/>
              </a:rPr>
              <a:t>大数据生态圈</a:t>
            </a:r>
            <a:r>
              <a:rPr kumimoji="1" lang="en-US" altLang="zh-CN" sz="1200" dirty="0" smtClean="0">
                <a:solidFill>
                  <a:schemeClr val="tx1">
                    <a:lumMod val="95000"/>
                    <a:lumOff val="5000"/>
                  </a:schemeClr>
                </a:solidFill>
                <a:latin typeface="Microsoft YaHei"/>
                <a:ea typeface="微软雅黑"/>
                <a:cs typeface="Microsoft YaHei"/>
              </a:rPr>
              <a:t>—</a:t>
            </a:r>
            <a:r>
              <a:rPr kumimoji="1" lang="zh-CN" altLang="en-US" sz="1200" dirty="0" smtClean="0">
                <a:solidFill>
                  <a:schemeClr val="tx1">
                    <a:lumMod val="95000"/>
                    <a:lumOff val="5000"/>
                  </a:schemeClr>
                </a:solidFill>
                <a:latin typeface="Microsoft YaHei"/>
                <a:ea typeface="微软雅黑"/>
                <a:cs typeface="Microsoft YaHei"/>
              </a:rPr>
              <a:t>特征</a:t>
            </a:r>
          </a:p>
        </p:txBody>
      </p:sp>
      <p:pic>
        <p:nvPicPr>
          <p:cNvPr id="16" name="图片 15" descr="nubia 品牌PPT模版元素-03.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348703" y="4911185"/>
            <a:ext cx="902880" cy="148460"/>
          </a:xfrm>
          <a:prstGeom prst="rect">
            <a:avLst/>
          </a:prstGeom>
        </p:spPr>
      </p:pic>
      <p:pic>
        <p:nvPicPr>
          <p:cNvPr id="66" name="图片 65" descr="nubia 品牌PPT模版元素-01.png"/>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6967674" y="4779294"/>
            <a:ext cx="1827626" cy="284489"/>
          </a:xfrm>
          <a:prstGeom prst="rect">
            <a:avLst/>
          </a:prstGeom>
        </p:spPr>
      </p:pic>
      <p:sp>
        <p:nvSpPr>
          <p:cNvPr id="8" name="圆角矩形 1"/>
          <p:cNvSpPr>
            <a:spLocks noChangeArrowheads="1"/>
          </p:cNvSpPr>
          <p:nvPr/>
        </p:nvSpPr>
        <p:spPr bwMode="auto">
          <a:xfrm>
            <a:off x="646662" y="600075"/>
            <a:ext cx="1665288" cy="3705225"/>
          </a:xfrm>
          <a:prstGeom prst="roundRect">
            <a:avLst>
              <a:gd name="adj" fmla="val 6991"/>
            </a:avLst>
          </a:prstGeom>
          <a:solidFill>
            <a:srgbClr val="D8E8F1"/>
          </a:solidFill>
          <a:ln w="9525">
            <a:noFill/>
            <a:round/>
            <a:headEnd/>
            <a:tailEnd/>
          </a:ln>
          <a:effectLst>
            <a:outerShdw dist="25401" dir="2700000" algn="ctr" rotWithShape="0">
              <a:srgbClr val="000000">
                <a:alpha val="25000"/>
              </a:srgbClr>
            </a:outerShdw>
          </a:effectLst>
        </p:spPr>
        <p:txBody>
          <a:bodyPr lIns="90000" tIns="720000" anchor="ctr"/>
          <a:lstStyle/>
          <a:p>
            <a:pPr algn="ctr">
              <a:lnSpc>
                <a:spcPct val="150000"/>
              </a:lnSpc>
            </a:pPr>
            <a:r>
              <a:rPr lang="zh-CN" altLang="en-US" sz="1200" dirty="0">
                <a:solidFill>
                  <a:srgbClr val="FF0000"/>
                </a:solidFill>
                <a:latin typeface="微软雅黑" pitchFamily="34" charset="-122"/>
                <a:ea typeface="微软雅黑" pitchFamily="34" charset="-122"/>
              </a:rPr>
              <a:t>非结构化数据</a:t>
            </a:r>
            <a:r>
              <a:rPr lang="zh-CN" altLang="en-US" sz="1200" dirty="0">
                <a:solidFill>
                  <a:srgbClr val="000000"/>
                </a:solidFill>
                <a:latin typeface="微软雅黑" pitchFamily="34" charset="-122"/>
                <a:ea typeface="微软雅黑" pitchFamily="34" charset="-122"/>
              </a:rPr>
              <a:t>的超大规模和增长；</a:t>
            </a:r>
            <a:r>
              <a:rPr lang="zh-CN" altLang="en-US" sz="1200" dirty="0">
                <a:latin typeface="微软雅黑" pitchFamily="34" charset="-122"/>
                <a:ea typeface="微软雅黑" pitchFamily="34" charset="-122"/>
              </a:rPr>
              <a:t>大数据的起始计量单位至少是</a:t>
            </a:r>
            <a:r>
              <a:rPr lang="zh-CN" altLang="en-US" sz="1200" dirty="0">
                <a:latin typeface="微软雅黑" pitchFamily="34" charset="-122"/>
                <a:ea typeface="微软雅黑" pitchFamily="34" charset="-122"/>
                <a:hlinkClick r:id="rId5" action="ppaction://hlinkpres?slideindex=1&amp;slidetitle="/>
              </a:rPr>
              <a:t>P</a:t>
            </a:r>
            <a:r>
              <a:rPr lang="zh-CN" altLang="en-US" sz="1200" dirty="0">
                <a:latin typeface="微软雅黑" pitchFamily="34" charset="-122"/>
                <a:ea typeface="微软雅黑" pitchFamily="34" charset="-122"/>
              </a:rPr>
              <a:t>（1000个T）、E（100万个T）或Z（10亿个T）；</a:t>
            </a:r>
            <a:endParaRPr lang="zh-CN" altLang="en-US" sz="1200" dirty="0">
              <a:solidFill>
                <a:srgbClr val="4D4D4D"/>
              </a:solidFill>
              <a:latin typeface="微软雅黑" pitchFamily="34" charset="-122"/>
              <a:ea typeface="微软雅黑" pitchFamily="34" charset="-122"/>
            </a:endParaRPr>
          </a:p>
        </p:txBody>
      </p:sp>
      <p:sp>
        <p:nvSpPr>
          <p:cNvPr id="9" name="矩形 2"/>
          <p:cNvSpPr>
            <a:spLocks noChangeArrowheads="1"/>
          </p:cNvSpPr>
          <p:nvPr/>
        </p:nvSpPr>
        <p:spPr bwMode="auto">
          <a:xfrm>
            <a:off x="646662" y="962025"/>
            <a:ext cx="1665288" cy="539750"/>
          </a:xfrm>
          <a:prstGeom prst="rect">
            <a:avLst/>
          </a:prstGeom>
          <a:solidFill>
            <a:srgbClr val="CCFFFF"/>
          </a:solidFill>
          <a:ln w="9525">
            <a:noFill/>
            <a:miter lim="800000"/>
            <a:headEnd/>
            <a:tailEnd/>
          </a:ln>
        </p:spPr>
        <p:txBody>
          <a:bodyPr lIns="0" tIns="0" rIns="0" bIns="0" anchor="ctr"/>
          <a:lstStyle/>
          <a:p>
            <a:pPr algn="ctr"/>
            <a:r>
              <a:rPr lang="zh-CN" sz="1600">
                <a:ea typeface="微软雅黑" pitchFamily="34" charset="-122"/>
              </a:rPr>
              <a:t>量</a:t>
            </a:r>
            <a:r>
              <a:rPr lang="zh-CN" altLang="zh-CN" sz="1600">
                <a:ea typeface="微软雅黑" pitchFamily="34" charset="-122"/>
              </a:rPr>
              <a:t>Volume</a:t>
            </a:r>
          </a:p>
        </p:txBody>
      </p:sp>
      <p:sp>
        <p:nvSpPr>
          <p:cNvPr id="10" name="圆角矩形 6"/>
          <p:cNvSpPr>
            <a:spLocks noChangeArrowheads="1"/>
          </p:cNvSpPr>
          <p:nvPr/>
        </p:nvSpPr>
        <p:spPr bwMode="auto">
          <a:xfrm>
            <a:off x="2677075" y="601663"/>
            <a:ext cx="1665287" cy="3705225"/>
          </a:xfrm>
          <a:prstGeom prst="roundRect">
            <a:avLst>
              <a:gd name="adj" fmla="val 6991"/>
            </a:avLst>
          </a:prstGeom>
          <a:solidFill>
            <a:srgbClr val="F0F5D0"/>
          </a:solidFill>
          <a:ln w="9525">
            <a:noFill/>
            <a:round/>
            <a:headEnd/>
            <a:tailEnd/>
          </a:ln>
          <a:effectLst>
            <a:outerShdw dist="25401" dir="2700000" algn="ctr" rotWithShape="0">
              <a:srgbClr val="000000">
                <a:alpha val="25000"/>
              </a:srgbClr>
            </a:outerShdw>
          </a:effectLst>
        </p:spPr>
        <p:txBody>
          <a:bodyPr lIns="90000" tIns="720000" anchor="ctr"/>
          <a:lstStyle/>
          <a:p>
            <a:pPr algn="ctr">
              <a:lnSpc>
                <a:spcPct val="150000"/>
              </a:lnSpc>
            </a:pPr>
            <a:r>
              <a:rPr lang="zh-CN" altLang="en-US" sz="1200" dirty="0">
                <a:solidFill>
                  <a:srgbClr val="FF3300"/>
                </a:solidFill>
                <a:latin typeface="微软雅黑" pitchFamily="34" charset="-122"/>
                <a:ea typeface="微软雅黑" pitchFamily="34" charset="-122"/>
              </a:rPr>
              <a:t>大数据的异构和多样性；</a:t>
            </a:r>
            <a:r>
              <a:rPr lang="zh-CN" altLang="en-US" sz="1200" dirty="0">
                <a:latin typeface="微软雅黑" pitchFamily="34" charset="-122"/>
                <a:ea typeface="微软雅黑" pitchFamily="34" charset="-122"/>
              </a:rPr>
              <a:t>数据类型繁多。比如，网络日志、视频、图片、地理位置信息等等。</a:t>
            </a:r>
          </a:p>
          <a:p>
            <a:pPr algn="ctr">
              <a:lnSpc>
                <a:spcPct val="150000"/>
              </a:lnSpc>
            </a:pPr>
            <a:endParaRPr lang="zh-CN" altLang="en-US" sz="1200" dirty="0">
              <a:solidFill>
                <a:srgbClr val="4D4D4D"/>
              </a:solidFill>
              <a:latin typeface="微软雅黑" pitchFamily="34" charset="-122"/>
              <a:ea typeface="微软雅黑" pitchFamily="34" charset="-122"/>
            </a:endParaRPr>
          </a:p>
        </p:txBody>
      </p:sp>
      <p:sp>
        <p:nvSpPr>
          <p:cNvPr id="13" name="矩形 7"/>
          <p:cNvSpPr>
            <a:spLocks noChangeArrowheads="1"/>
          </p:cNvSpPr>
          <p:nvPr/>
        </p:nvSpPr>
        <p:spPr bwMode="auto">
          <a:xfrm>
            <a:off x="2677075" y="962025"/>
            <a:ext cx="1665287" cy="539750"/>
          </a:xfrm>
          <a:prstGeom prst="rect">
            <a:avLst/>
          </a:prstGeom>
          <a:solidFill>
            <a:srgbClr val="A6B727"/>
          </a:solidFill>
          <a:ln w="9525">
            <a:noFill/>
            <a:miter lim="800000"/>
            <a:headEnd/>
            <a:tailEnd/>
          </a:ln>
        </p:spPr>
        <p:txBody>
          <a:bodyPr lIns="0" tIns="0" rIns="0" bIns="0" anchor="ctr"/>
          <a:lstStyle/>
          <a:p>
            <a:pPr algn="ctr"/>
            <a:r>
              <a:rPr lang="zh-CN" sz="1600">
                <a:ea typeface="微软雅黑" pitchFamily="34" charset="-122"/>
              </a:rPr>
              <a:t>多样</a:t>
            </a:r>
            <a:r>
              <a:rPr lang="zh-CN" altLang="zh-CN" sz="1600">
                <a:ea typeface="微软雅黑" pitchFamily="34" charset="-122"/>
              </a:rPr>
              <a:t>Variety</a:t>
            </a:r>
          </a:p>
        </p:txBody>
      </p:sp>
      <p:sp>
        <p:nvSpPr>
          <p:cNvPr id="14" name="圆角矩形 11"/>
          <p:cNvSpPr>
            <a:spLocks noChangeArrowheads="1"/>
          </p:cNvSpPr>
          <p:nvPr/>
        </p:nvSpPr>
        <p:spPr bwMode="auto">
          <a:xfrm>
            <a:off x="4675737" y="600075"/>
            <a:ext cx="1665288" cy="3705225"/>
          </a:xfrm>
          <a:prstGeom prst="roundRect">
            <a:avLst>
              <a:gd name="adj" fmla="val 6991"/>
            </a:avLst>
          </a:prstGeom>
          <a:solidFill>
            <a:srgbClr val="D8E8F1"/>
          </a:solidFill>
          <a:ln w="9525">
            <a:noFill/>
            <a:round/>
            <a:headEnd/>
            <a:tailEnd/>
          </a:ln>
          <a:effectLst>
            <a:outerShdw dist="25401" dir="2700000" algn="ctr" rotWithShape="0">
              <a:srgbClr val="000000">
                <a:alpha val="25000"/>
              </a:srgbClr>
            </a:outerShdw>
          </a:effectLst>
        </p:spPr>
        <p:txBody>
          <a:bodyPr lIns="90000" tIns="720000" anchor="ctr"/>
          <a:lstStyle/>
          <a:p>
            <a:pPr algn="ctr">
              <a:lnSpc>
                <a:spcPct val="130000"/>
              </a:lnSpc>
            </a:pPr>
            <a:r>
              <a:rPr lang="zh-CN" altLang="en-US" sz="1600">
                <a:solidFill>
                  <a:srgbClr val="FF3300"/>
                </a:solidFill>
                <a:ea typeface="黑体" pitchFamily="49" charset="-122"/>
              </a:rPr>
              <a:t>大量的不相关信息；</a:t>
            </a:r>
            <a:r>
              <a:rPr lang="zh-CN" altLang="en-US" sz="1600">
                <a:solidFill>
                  <a:schemeClr val="tx2"/>
                </a:solidFill>
                <a:ea typeface="黑体" pitchFamily="49" charset="-122"/>
              </a:rPr>
              <a:t>对未来趋势与模式的可预测分析；深度复杂分析（机器学习、人工智能</a:t>
            </a:r>
            <a:r>
              <a:rPr lang="en-US" sz="1600">
                <a:solidFill>
                  <a:schemeClr val="tx2"/>
                </a:solidFill>
                <a:ea typeface="黑体" pitchFamily="49" charset="-122"/>
              </a:rPr>
              <a:t>Vs</a:t>
            </a:r>
            <a:r>
              <a:rPr lang="zh-CN" altLang="en-US" sz="1600">
                <a:solidFill>
                  <a:schemeClr val="tx2"/>
                </a:solidFill>
                <a:ea typeface="黑体" pitchFamily="49" charset="-122"/>
              </a:rPr>
              <a:t>传统商务智能</a:t>
            </a:r>
            <a:r>
              <a:rPr lang="en-US" sz="1600">
                <a:solidFill>
                  <a:schemeClr val="tx2"/>
                </a:solidFill>
                <a:ea typeface="黑体" pitchFamily="49" charset="-122"/>
              </a:rPr>
              <a:t>(</a:t>
            </a:r>
            <a:r>
              <a:rPr lang="zh-CN" altLang="en-US" sz="1600">
                <a:solidFill>
                  <a:schemeClr val="tx2"/>
                </a:solidFill>
                <a:ea typeface="黑体" pitchFamily="49" charset="-122"/>
              </a:rPr>
              <a:t>咨询、报告等）。</a:t>
            </a:r>
            <a:endParaRPr lang="zh-CN" altLang="en-US" sz="1600">
              <a:solidFill>
                <a:schemeClr val="tx2"/>
              </a:solidFill>
              <a:ea typeface="微软雅黑" pitchFamily="34" charset="-122"/>
            </a:endParaRPr>
          </a:p>
        </p:txBody>
      </p:sp>
      <p:sp>
        <p:nvSpPr>
          <p:cNvPr id="15" name="矩形 12"/>
          <p:cNvSpPr>
            <a:spLocks noChangeArrowheads="1"/>
          </p:cNvSpPr>
          <p:nvPr/>
        </p:nvSpPr>
        <p:spPr bwMode="auto">
          <a:xfrm>
            <a:off x="4675737" y="962025"/>
            <a:ext cx="1666875" cy="539750"/>
          </a:xfrm>
          <a:prstGeom prst="rect">
            <a:avLst/>
          </a:prstGeom>
          <a:solidFill>
            <a:srgbClr val="418AB3"/>
          </a:solidFill>
          <a:ln w="9525">
            <a:noFill/>
            <a:miter lim="800000"/>
            <a:headEnd/>
            <a:tailEnd/>
          </a:ln>
        </p:spPr>
        <p:txBody>
          <a:bodyPr lIns="0" tIns="0" rIns="0" bIns="0" anchor="ctr"/>
          <a:lstStyle/>
          <a:p>
            <a:pPr algn="ctr"/>
            <a:r>
              <a:rPr lang="zh-CN">
                <a:ea typeface="微软雅黑" pitchFamily="34" charset="-122"/>
              </a:rPr>
              <a:t>价值</a:t>
            </a:r>
            <a:r>
              <a:rPr lang="zh-CN" altLang="zh-CN">
                <a:ea typeface="微软雅黑" pitchFamily="34" charset="-122"/>
              </a:rPr>
              <a:t>Value</a:t>
            </a:r>
          </a:p>
        </p:txBody>
      </p:sp>
      <p:sp>
        <p:nvSpPr>
          <p:cNvPr id="17" name="圆角矩形 17"/>
          <p:cNvSpPr>
            <a:spLocks noChangeArrowheads="1"/>
          </p:cNvSpPr>
          <p:nvPr/>
        </p:nvSpPr>
        <p:spPr bwMode="auto">
          <a:xfrm>
            <a:off x="6722025" y="601663"/>
            <a:ext cx="1665287" cy="3705225"/>
          </a:xfrm>
          <a:prstGeom prst="roundRect">
            <a:avLst>
              <a:gd name="adj" fmla="val 6991"/>
            </a:avLst>
          </a:prstGeom>
          <a:solidFill>
            <a:srgbClr val="F0F5D0"/>
          </a:solidFill>
          <a:ln w="9525">
            <a:noFill/>
            <a:round/>
            <a:headEnd/>
            <a:tailEnd/>
          </a:ln>
          <a:effectLst>
            <a:outerShdw dist="25401" dir="2700000" algn="ctr" rotWithShape="0">
              <a:srgbClr val="000000">
                <a:alpha val="25000"/>
              </a:srgbClr>
            </a:outerShdw>
          </a:effectLst>
        </p:spPr>
        <p:txBody>
          <a:bodyPr lIns="90000" tIns="720000" anchor="ctr"/>
          <a:lstStyle/>
          <a:p>
            <a:pPr algn="ctr">
              <a:lnSpc>
                <a:spcPct val="130000"/>
              </a:lnSpc>
            </a:pPr>
            <a:r>
              <a:rPr lang="zh-CN" altLang="en-US" sz="1600">
                <a:solidFill>
                  <a:srgbClr val="FF0000"/>
                </a:solidFill>
                <a:ea typeface="黑体" pitchFamily="49" charset="-122"/>
              </a:rPr>
              <a:t>实时分析；</a:t>
            </a:r>
            <a:r>
              <a:rPr lang="zh-CN" altLang="en-US" sz="1600">
                <a:ea typeface="微软雅黑" pitchFamily="34" charset="-122"/>
              </a:rPr>
              <a:t>处理速度快。1S是临界点。</a:t>
            </a:r>
          </a:p>
        </p:txBody>
      </p:sp>
      <p:sp>
        <p:nvSpPr>
          <p:cNvPr id="18" name="矩形 18"/>
          <p:cNvSpPr>
            <a:spLocks noChangeArrowheads="1"/>
          </p:cNvSpPr>
          <p:nvPr/>
        </p:nvSpPr>
        <p:spPr bwMode="auto">
          <a:xfrm>
            <a:off x="6718850" y="962025"/>
            <a:ext cx="1668462" cy="539750"/>
          </a:xfrm>
          <a:prstGeom prst="rect">
            <a:avLst/>
          </a:prstGeom>
          <a:solidFill>
            <a:srgbClr val="A6B727"/>
          </a:solidFill>
          <a:ln w="9525">
            <a:noFill/>
            <a:miter lim="800000"/>
            <a:headEnd/>
            <a:tailEnd/>
          </a:ln>
        </p:spPr>
        <p:txBody>
          <a:bodyPr lIns="0" tIns="0" rIns="0" bIns="0" anchor="ctr"/>
          <a:lstStyle/>
          <a:p>
            <a:pPr algn="ctr"/>
            <a:r>
              <a:rPr lang="zh-CN">
                <a:ea typeface="微软雅黑" pitchFamily="34" charset="-122"/>
              </a:rPr>
              <a:t>速</a:t>
            </a:r>
            <a:r>
              <a:rPr lang="zh-CN" altLang="zh-CN">
                <a:ea typeface="微软雅黑" pitchFamily="34" charset="-122"/>
              </a:rPr>
              <a:t>Velocity</a:t>
            </a:r>
          </a:p>
        </p:txBody>
      </p:sp>
      <p:grpSp>
        <p:nvGrpSpPr>
          <p:cNvPr id="19" name="组合 16"/>
          <p:cNvGrpSpPr>
            <a:grpSpLocks/>
          </p:cNvGrpSpPr>
          <p:nvPr/>
        </p:nvGrpSpPr>
        <p:grpSpPr bwMode="auto">
          <a:xfrm>
            <a:off x="2130975" y="1231900"/>
            <a:ext cx="695325" cy="87313"/>
            <a:chOff x="0" y="0"/>
            <a:chExt cx="695380" cy="88208"/>
          </a:xfrm>
        </p:grpSpPr>
        <p:grpSp>
          <p:nvGrpSpPr>
            <p:cNvPr id="20" name="圆角矩形 24"/>
            <p:cNvGrpSpPr>
              <a:grpSpLocks/>
            </p:cNvGrpSpPr>
            <p:nvPr/>
          </p:nvGrpSpPr>
          <p:grpSpPr bwMode="auto">
            <a:xfrm>
              <a:off x="-98243" y="-90495"/>
              <a:ext cx="890016" cy="268224"/>
              <a:chOff x="0" y="0"/>
              <a:chExt cx="890016" cy="268224"/>
            </a:xfrm>
          </p:grpSpPr>
          <p:pic>
            <p:nvPicPr>
              <p:cNvPr id="22" name="圆角矩形 24"/>
              <p:cNvPicPr>
                <a:picLocks noChangeArrowheads="1"/>
              </p:cNvPicPr>
              <p:nvPr/>
            </p:nvPicPr>
            <p:blipFill>
              <a:blip r:embed="rId6"/>
              <a:srcRect/>
              <a:stretch>
                <a:fillRect/>
              </a:stretch>
            </p:blipFill>
            <p:spPr bwMode="auto">
              <a:xfrm>
                <a:off x="0" y="0"/>
                <a:ext cx="890016" cy="268224"/>
              </a:xfrm>
              <a:prstGeom prst="rect">
                <a:avLst/>
              </a:prstGeom>
              <a:noFill/>
              <a:ln w="9525">
                <a:noFill/>
                <a:miter lim="800000"/>
                <a:headEnd/>
                <a:tailEnd/>
              </a:ln>
            </p:spPr>
          </p:pic>
          <p:sp>
            <p:nvSpPr>
              <p:cNvPr id="23" name="Text Box 13"/>
              <p:cNvSpPr txBox="1">
                <a:spLocks noChangeArrowheads="1"/>
              </p:cNvSpPr>
              <p:nvPr/>
            </p:nvSpPr>
            <p:spPr bwMode="auto">
              <a:xfrm>
                <a:off x="111161" y="103413"/>
                <a:ext cx="669544" cy="62372"/>
              </a:xfrm>
              <a:prstGeom prst="rect">
                <a:avLst/>
              </a:prstGeom>
              <a:noFill/>
              <a:ln w="9525">
                <a:noFill/>
                <a:miter lim="800000"/>
                <a:headEnd/>
                <a:tailEnd/>
              </a:ln>
            </p:spPr>
            <p:txBody>
              <a:bodyPr anchor="ctr"/>
              <a:lstStyle/>
              <a:p>
                <a:pPr algn="ctr"/>
                <a:endParaRPr lang="zh-CN" altLang="en-US" sz="1400">
                  <a:solidFill>
                    <a:srgbClr val="FFFFFF"/>
                  </a:solidFill>
                  <a:ea typeface="微软雅黑" pitchFamily="34" charset="-122"/>
                </a:endParaRPr>
              </a:p>
            </p:txBody>
          </p:sp>
        </p:grpSp>
        <p:sp>
          <p:nvSpPr>
            <p:cNvPr id="21" name="圆角矩形 25"/>
            <p:cNvSpPr>
              <a:spLocks noChangeArrowheads="1"/>
            </p:cNvSpPr>
            <p:nvPr/>
          </p:nvSpPr>
          <p:spPr bwMode="auto">
            <a:xfrm>
              <a:off x="0" y="0"/>
              <a:ext cx="695380" cy="88208"/>
            </a:xfrm>
            <a:prstGeom prst="roundRect">
              <a:avLst>
                <a:gd name="adj" fmla="val 50000"/>
              </a:avLst>
            </a:prstGeom>
            <a:gradFill rotWithShape="1">
              <a:gsLst>
                <a:gs pos="0">
                  <a:srgbClr val="000000">
                    <a:alpha val="1999"/>
                  </a:srgbClr>
                </a:gs>
                <a:gs pos="28999">
                  <a:srgbClr val="000000">
                    <a:alpha val="5189"/>
                  </a:srgbClr>
                </a:gs>
                <a:gs pos="100000">
                  <a:srgbClr val="000000">
                    <a:alpha val="12999"/>
                  </a:srgbClr>
                </a:gs>
              </a:gsLst>
              <a:path path="rect">
                <a:fillToRect l="50000" t="50000" r="50000" b="50000"/>
              </a:path>
            </a:gradFill>
            <a:ln w="9525">
              <a:noFill/>
              <a:round/>
              <a:headEnd/>
              <a:tailEnd/>
            </a:ln>
            <a:effectLst>
              <a:outerShdw sx="102000" sy="102000" algn="ctr" rotWithShape="0">
                <a:srgbClr val="000000">
                  <a:alpha val="31000"/>
                </a:srgbClr>
              </a:outerShdw>
            </a:effectLst>
          </p:spPr>
          <p:txBody>
            <a:bodyPr anchor="ctr"/>
            <a:lstStyle/>
            <a:p>
              <a:pPr algn="ctr"/>
              <a:endParaRPr lang="zh-CN" altLang="en-US" sz="1400">
                <a:solidFill>
                  <a:srgbClr val="FFFFFF"/>
                </a:solidFill>
                <a:ea typeface="微软雅黑" pitchFamily="34" charset="-122"/>
              </a:endParaRPr>
            </a:p>
          </p:txBody>
        </p:sp>
      </p:grpSp>
      <p:grpSp>
        <p:nvGrpSpPr>
          <p:cNvPr id="24" name="组合 19"/>
          <p:cNvGrpSpPr>
            <a:grpSpLocks/>
          </p:cNvGrpSpPr>
          <p:nvPr/>
        </p:nvGrpSpPr>
        <p:grpSpPr bwMode="auto">
          <a:xfrm>
            <a:off x="4194725" y="1231900"/>
            <a:ext cx="695325" cy="87313"/>
            <a:chOff x="0" y="0"/>
            <a:chExt cx="695380" cy="88208"/>
          </a:xfrm>
        </p:grpSpPr>
        <p:grpSp>
          <p:nvGrpSpPr>
            <p:cNvPr id="25" name="圆角矩形 32"/>
            <p:cNvGrpSpPr>
              <a:grpSpLocks/>
            </p:cNvGrpSpPr>
            <p:nvPr/>
          </p:nvGrpSpPr>
          <p:grpSpPr bwMode="auto">
            <a:xfrm>
              <a:off x="-99417" y="-90495"/>
              <a:ext cx="890016" cy="268224"/>
              <a:chOff x="0" y="0"/>
              <a:chExt cx="890016" cy="268224"/>
            </a:xfrm>
          </p:grpSpPr>
          <p:pic>
            <p:nvPicPr>
              <p:cNvPr id="27" name="圆角矩形 32"/>
              <p:cNvPicPr>
                <a:picLocks noChangeArrowheads="1"/>
              </p:cNvPicPr>
              <p:nvPr/>
            </p:nvPicPr>
            <p:blipFill>
              <a:blip r:embed="rId6"/>
              <a:srcRect/>
              <a:stretch>
                <a:fillRect/>
              </a:stretch>
            </p:blipFill>
            <p:spPr bwMode="auto">
              <a:xfrm>
                <a:off x="0" y="0"/>
                <a:ext cx="890016" cy="268224"/>
              </a:xfrm>
              <a:prstGeom prst="rect">
                <a:avLst/>
              </a:prstGeom>
              <a:noFill/>
              <a:ln w="9525">
                <a:noFill/>
                <a:miter lim="800000"/>
                <a:headEnd/>
                <a:tailEnd/>
              </a:ln>
            </p:spPr>
          </p:pic>
          <p:sp>
            <p:nvSpPr>
              <p:cNvPr id="28" name="Text Box 18"/>
              <p:cNvSpPr txBox="1">
                <a:spLocks noChangeArrowheads="1"/>
              </p:cNvSpPr>
              <p:nvPr/>
            </p:nvSpPr>
            <p:spPr bwMode="auto">
              <a:xfrm>
                <a:off x="112335" y="103413"/>
                <a:ext cx="669544" cy="62372"/>
              </a:xfrm>
              <a:prstGeom prst="rect">
                <a:avLst/>
              </a:prstGeom>
              <a:noFill/>
              <a:ln w="9525">
                <a:noFill/>
                <a:miter lim="800000"/>
                <a:headEnd/>
                <a:tailEnd/>
              </a:ln>
            </p:spPr>
            <p:txBody>
              <a:bodyPr anchor="ctr"/>
              <a:lstStyle/>
              <a:p>
                <a:pPr algn="ctr"/>
                <a:endParaRPr lang="zh-CN" altLang="en-US" sz="1400">
                  <a:solidFill>
                    <a:srgbClr val="FFFFFF"/>
                  </a:solidFill>
                  <a:ea typeface="微软雅黑" pitchFamily="34" charset="-122"/>
                </a:endParaRPr>
              </a:p>
            </p:txBody>
          </p:sp>
        </p:grpSp>
        <p:sp>
          <p:nvSpPr>
            <p:cNvPr id="26" name="圆角矩形 33"/>
            <p:cNvSpPr>
              <a:spLocks noChangeArrowheads="1"/>
            </p:cNvSpPr>
            <p:nvPr/>
          </p:nvSpPr>
          <p:spPr bwMode="auto">
            <a:xfrm>
              <a:off x="0" y="0"/>
              <a:ext cx="695380" cy="88208"/>
            </a:xfrm>
            <a:prstGeom prst="roundRect">
              <a:avLst>
                <a:gd name="adj" fmla="val 50000"/>
              </a:avLst>
            </a:prstGeom>
            <a:gradFill rotWithShape="1">
              <a:gsLst>
                <a:gs pos="0">
                  <a:srgbClr val="000000">
                    <a:alpha val="1999"/>
                  </a:srgbClr>
                </a:gs>
                <a:gs pos="28999">
                  <a:srgbClr val="000000">
                    <a:alpha val="5189"/>
                  </a:srgbClr>
                </a:gs>
                <a:gs pos="100000">
                  <a:srgbClr val="000000">
                    <a:alpha val="12999"/>
                  </a:srgbClr>
                </a:gs>
              </a:gsLst>
              <a:path path="rect">
                <a:fillToRect l="50000" t="50000" r="50000" b="50000"/>
              </a:path>
            </a:gradFill>
            <a:ln w="9525">
              <a:noFill/>
              <a:round/>
              <a:headEnd/>
              <a:tailEnd/>
            </a:ln>
            <a:effectLst>
              <a:outerShdw sx="102000" sy="102000" algn="ctr" rotWithShape="0">
                <a:srgbClr val="000000">
                  <a:alpha val="31000"/>
                </a:srgbClr>
              </a:outerShdw>
            </a:effectLst>
          </p:spPr>
          <p:txBody>
            <a:bodyPr anchor="ctr"/>
            <a:lstStyle/>
            <a:p>
              <a:pPr algn="ctr"/>
              <a:endParaRPr lang="zh-CN" altLang="en-US" sz="1400">
                <a:solidFill>
                  <a:srgbClr val="FFFFFF"/>
                </a:solidFill>
                <a:ea typeface="微软雅黑" pitchFamily="34" charset="-122"/>
              </a:endParaRPr>
            </a:p>
          </p:txBody>
        </p:sp>
      </p:grpSp>
      <p:grpSp>
        <p:nvGrpSpPr>
          <p:cNvPr id="29" name="组合 20"/>
          <p:cNvGrpSpPr>
            <a:grpSpLocks/>
          </p:cNvGrpSpPr>
          <p:nvPr/>
        </p:nvGrpSpPr>
        <p:grpSpPr bwMode="auto">
          <a:xfrm flipV="1">
            <a:off x="6201325" y="1225550"/>
            <a:ext cx="695325" cy="93663"/>
            <a:chOff x="0" y="0"/>
            <a:chExt cx="695380" cy="88208"/>
          </a:xfrm>
        </p:grpSpPr>
        <p:grpSp>
          <p:nvGrpSpPr>
            <p:cNvPr id="30" name="圆角矩形 40"/>
            <p:cNvGrpSpPr>
              <a:grpSpLocks/>
            </p:cNvGrpSpPr>
            <p:nvPr/>
          </p:nvGrpSpPr>
          <p:grpSpPr bwMode="auto">
            <a:xfrm>
              <a:off x="-98844" y="-90495"/>
              <a:ext cx="890016" cy="268224"/>
              <a:chOff x="0" y="0"/>
              <a:chExt cx="890016" cy="268224"/>
            </a:xfrm>
          </p:grpSpPr>
          <p:pic>
            <p:nvPicPr>
              <p:cNvPr id="32" name="圆角矩形 40"/>
              <p:cNvPicPr>
                <a:picLocks noChangeArrowheads="1"/>
              </p:cNvPicPr>
              <p:nvPr/>
            </p:nvPicPr>
            <p:blipFill>
              <a:blip r:embed="rId6"/>
              <a:srcRect/>
              <a:stretch>
                <a:fillRect/>
              </a:stretch>
            </p:blipFill>
            <p:spPr bwMode="auto">
              <a:xfrm>
                <a:off x="0" y="0"/>
                <a:ext cx="890016" cy="268224"/>
              </a:xfrm>
              <a:prstGeom prst="rect">
                <a:avLst/>
              </a:prstGeom>
              <a:noFill/>
              <a:ln w="9525">
                <a:noFill/>
                <a:miter lim="800000"/>
                <a:headEnd/>
                <a:tailEnd/>
              </a:ln>
            </p:spPr>
          </p:pic>
          <p:sp>
            <p:nvSpPr>
              <p:cNvPr id="33" name="Text Box 23"/>
              <p:cNvSpPr txBox="1">
                <a:spLocks noChangeArrowheads="1"/>
              </p:cNvSpPr>
              <p:nvPr/>
            </p:nvSpPr>
            <p:spPr bwMode="auto">
              <a:xfrm>
                <a:off x="111762" y="103413"/>
                <a:ext cx="669544" cy="62372"/>
              </a:xfrm>
              <a:prstGeom prst="rect">
                <a:avLst/>
              </a:prstGeom>
              <a:noFill/>
              <a:ln w="9525">
                <a:noFill/>
                <a:miter lim="800000"/>
                <a:headEnd/>
                <a:tailEnd/>
              </a:ln>
            </p:spPr>
            <p:txBody>
              <a:bodyPr anchor="ctr"/>
              <a:lstStyle/>
              <a:p>
                <a:pPr algn="ctr"/>
                <a:endParaRPr lang="zh-CN" altLang="en-US" sz="1400">
                  <a:solidFill>
                    <a:srgbClr val="FFFFFF"/>
                  </a:solidFill>
                  <a:ea typeface="微软雅黑" pitchFamily="34" charset="-122"/>
                </a:endParaRPr>
              </a:p>
            </p:txBody>
          </p:sp>
        </p:grpSp>
        <p:sp>
          <p:nvSpPr>
            <p:cNvPr id="31" name="圆角矩形 41"/>
            <p:cNvSpPr>
              <a:spLocks noChangeArrowheads="1"/>
            </p:cNvSpPr>
            <p:nvPr/>
          </p:nvSpPr>
          <p:spPr bwMode="auto">
            <a:xfrm>
              <a:off x="0" y="0"/>
              <a:ext cx="695380" cy="88208"/>
            </a:xfrm>
            <a:prstGeom prst="roundRect">
              <a:avLst>
                <a:gd name="adj" fmla="val 50000"/>
              </a:avLst>
            </a:prstGeom>
            <a:gradFill rotWithShape="1">
              <a:gsLst>
                <a:gs pos="0">
                  <a:srgbClr val="000000">
                    <a:alpha val="1999"/>
                  </a:srgbClr>
                </a:gs>
                <a:gs pos="28999">
                  <a:srgbClr val="000000">
                    <a:alpha val="5189"/>
                  </a:srgbClr>
                </a:gs>
                <a:gs pos="100000">
                  <a:srgbClr val="000000">
                    <a:alpha val="12999"/>
                  </a:srgbClr>
                </a:gs>
              </a:gsLst>
              <a:path path="rect">
                <a:fillToRect l="50000" t="50000" r="50000" b="50000"/>
              </a:path>
            </a:gradFill>
            <a:ln w="9525">
              <a:noFill/>
              <a:round/>
              <a:headEnd/>
              <a:tailEnd/>
            </a:ln>
            <a:effectLst>
              <a:outerShdw sx="102000" sy="102000" algn="ctr" rotWithShape="0">
                <a:srgbClr val="000000">
                  <a:alpha val="31000"/>
                </a:srgbClr>
              </a:outerShdw>
            </a:effectLst>
          </p:spPr>
          <p:txBody>
            <a:bodyPr anchor="ctr"/>
            <a:lstStyle/>
            <a:p>
              <a:pPr algn="ctr"/>
              <a:endParaRPr lang="zh-CN" altLang="en-US" sz="1400">
                <a:solidFill>
                  <a:srgbClr val="FFFFFF"/>
                </a:solidFill>
                <a:ea typeface="微软雅黑" pitchFamily="34" charset="-122"/>
              </a:endParaRPr>
            </a:p>
          </p:txBody>
        </p:sp>
      </p:grpSp>
      <p:sp>
        <p:nvSpPr>
          <p:cNvPr id="34" name="Text Box 25"/>
          <p:cNvSpPr txBox="1">
            <a:spLocks noChangeArrowheads="1"/>
          </p:cNvSpPr>
          <p:nvPr/>
        </p:nvSpPr>
        <p:spPr bwMode="auto">
          <a:xfrm>
            <a:off x="984659" y="4414169"/>
            <a:ext cx="6420132" cy="307777"/>
          </a:xfrm>
          <a:prstGeom prst="rect">
            <a:avLst/>
          </a:prstGeom>
          <a:noFill/>
          <a:ln w="9525">
            <a:noFill/>
            <a:miter lim="800000"/>
            <a:headEnd/>
            <a:tailEnd/>
          </a:ln>
        </p:spPr>
        <p:txBody>
          <a:bodyPr wrap="square">
            <a:spAutoFit/>
          </a:bodyPr>
          <a:lstStyle/>
          <a:p>
            <a:r>
              <a:rPr lang="zh-CN" altLang="en-US" sz="1400" dirty="0">
                <a:ea typeface="微软雅黑" pitchFamily="34" charset="-122"/>
              </a:rPr>
              <a:t>天下武功无坚不摧，无快不破；速度是和传统的数据挖掘技术有着本质的不同。</a:t>
            </a:r>
          </a:p>
        </p:txBody>
      </p:sp>
      <p:sp>
        <p:nvSpPr>
          <p:cNvPr id="35" name="显示器 213"/>
          <p:cNvSpPr>
            <a:spLocks/>
          </p:cNvSpPr>
          <p:nvPr/>
        </p:nvSpPr>
        <p:spPr bwMode="auto">
          <a:xfrm>
            <a:off x="586197" y="4414169"/>
            <a:ext cx="398462" cy="365125"/>
          </a:xfrm>
          <a:custGeom>
            <a:avLst/>
            <a:gdLst/>
            <a:ahLst/>
            <a:cxnLst>
              <a:cxn ang="0">
                <a:pos x="282640" y="667561"/>
              </a:cxn>
              <a:cxn ang="0">
                <a:pos x="653465" y="667561"/>
              </a:cxn>
              <a:cxn ang="0">
                <a:pos x="684077" y="739561"/>
              </a:cxn>
              <a:cxn ang="0">
                <a:pos x="252028" y="739561"/>
              </a:cxn>
              <a:cxn ang="0">
                <a:pos x="282640" y="667561"/>
              </a:cxn>
              <a:cxn ang="0">
                <a:pos x="54052" y="52175"/>
              </a:cxn>
              <a:cxn ang="0">
                <a:pos x="54052" y="520175"/>
              </a:cxn>
              <a:cxn ang="0">
                <a:pos x="882052" y="520175"/>
              </a:cxn>
              <a:cxn ang="0">
                <a:pos x="882052" y="52175"/>
              </a:cxn>
              <a:cxn ang="0">
                <a:pos x="54052" y="52175"/>
              </a:cxn>
              <a:cxn ang="0">
                <a:pos x="0" y="0"/>
              </a:cxn>
              <a:cxn ang="0">
                <a:pos x="936104" y="0"/>
              </a:cxn>
              <a:cxn ang="0">
                <a:pos x="936104" y="648000"/>
              </a:cxn>
              <a:cxn ang="0">
                <a:pos x="0" y="648000"/>
              </a:cxn>
              <a:cxn ang="0">
                <a:pos x="0" y="0"/>
              </a:cxn>
            </a:cxnLst>
            <a:rect l="0" t="0" r="r" b="b"/>
            <a:pathLst>
              <a:path w="936104" h="739561">
                <a:moveTo>
                  <a:pt x="282640" y="667561"/>
                </a:moveTo>
                <a:lnTo>
                  <a:pt x="653465" y="667561"/>
                </a:lnTo>
                <a:lnTo>
                  <a:pt x="684077" y="739561"/>
                </a:lnTo>
                <a:lnTo>
                  <a:pt x="252028" y="739561"/>
                </a:lnTo>
                <a:lnTo>
                  <a:pt x="282640" y="667561"/>
                </a:lnTo>
                <a:close/>
                <a:moveTo>
                  <a:pt x="54052" y="52175"/>
                </a:moveTo>
                <a:lnTo>
                  <a:pt x="54052" y="520175"/>
                </a:lnTo>
                <a:lnTo>
                  <a:pt x="882052" y="520175"/>
                </a:lnTo>
                <a:lnTo>
                  <a:pt x="882052" y="52175"/>
                </a:lnTo>
                <a:lnTo>
                  <a:pt x="54052" y="52175"/>
                </a:lnTo>
                <a:close/>
                <a:moveTo>
                  <a:pt x="0" y="0"/>
                </a:moveTo>
                <a:lnTo>
                  <a:pt x="936104" y="0"/>
                </a:lnTo>
                <a:lnTo>
                  <a:pt x="936104" y="648000"/>
                </a:lnTo>
                <a:lnTo>
                  <a:pt x="0" y="648000"/>
                </a:lnTo>
                <a:lnTo>
                  <a:pt x="0" y="0"/>
                </a:lnTo>
                <a:close/>
              </a:path>
            </a:pathLst>
          </a:custGeom>
          <a:solidFill>
            <a:schemeClr val="accent1"/>
          </a:solidFill>
          <a:ln w="9525" cmpd="sng">
            <a:solidFill>
              <a:schemeClr val="tx1"/>
            </a:solidFill>
            <a:round/>
            <a:headEnd/>
            <a:tailEnd/>
          </a:ln>
          <a:effectLst/>
        </p:spPr>
        <p:txBody>
          <a:bodyPr anchor="ctr"/>
          <a:lstStyle/>
          <a:p>
            <a:endParaRPr lang="zh-CN" altLang="en-US"/>
          </a:p>
        </p:txBody>
      </p:sp>
      <p:sp>
        <p:nvSpPr>
          <p:cNvPr id="36" name="圆角矩形 11"/>
          <p:cNvSpPr>
            <a:spLocks noChangeArrowheads="1"/>
          </p:cNvSpPr>
          <p:nvPr/>
        </p:nvSpPr>
        <p:spPr bwMode="auto">
          <a:xfrm>
            <a:off x="4675737" y="612775"/>
            <a:ext cx="1665288" cy="3705225"/>
          </a:xfrm>
          <a:prstGeom prst="roundRect">
            <a:avLst>
              <a:gd name="adj" fmla="val 6991"/>
            </a:avLst>
          </a:prstGeom>
          <a:solidFill>
            <a:srgbClr val="D8E8F1"/>
          </a:solidFill>
          <a:ln w="9525">
            <a:noFill/>
            <a:round/>
            <a:headEnd/>
            <a:tailEnd/>
          </a:ln>
          <a:effectLst>
            <a:outerShdw dist="25401" dir="2700000" algn="ctr" rotWithShape="0">
              <a:srgbClr val="000000">
                <a:alpha val="25000"/>
              </a:srgbClr>
            </a:outerShdw>
          </a:effectLst>
        </p:spPr>
        <p:txBody>
          <a:bodyPr lIns="90000" tIns="720000" anchor="ctr"/>
          <a:lstStyle/>
          <a:p>
            <a:pPr algn="ctr">
              <a:lnSpc>
                <a:spcPct val="150000"/>
              </a:lnSpc>
            </a:pPr>
            <a:r>
              <a:rPr lang="zh-CN" altLang="en-US" sz="1200">
                <a:solidFill>
                  <a:srgbClr val="FF3300"/>
                </a:solidFill>
                <a:latin typeface="微软雅黑" pitchFamily="34" charset="-122"/>
                <a:ea typeface="微软雅黑" pitchFamily="34" charset="-122"/>
              </a:rPr>
              <a:t>大量的不相关信息；</a:t>
            </a:r>
            <a:r>
              <a:rPr lang="zh-CN" altLang="en-US" sz="1200">
                <a:solidFill>
                  <a:schemeClr val="tx2"/>
                </a:solidFill>
                <a:latin typeface="微软雅黑" pitchFamily="34" charset="-122"/>
                <a:ea typeface="微软雅黑" pitchFamily="34" charset="-122"/>
              </a:rPr>
              <a:t>对未来趋势与模式的可预测分析；深度复杂分析（机器学习、人工智能</a:t>
            </a:r>
            <a:r>
              <a:rPr lang="en-US" sz="1200">
                <a:solidFill>
                  <a:schemeClr val="tx2"/>
                </a:solidFill>
                <a:latin typeface="微软雅黑" pitchFamily="34" charset="-122"/>
                <a:ea typeface="微软雅黑" pitchFamily="34" charset="-122"/>
              </a:rPr>
              <a:t>Vs</a:t>
            </a:r>
            <a:r>
              <a:rPr lang="zh-CN" altLang="en-US" sz="1200">
                <a:solidFill>
                  <a:schemeClr val="tx2"/>
                </a:solidFill>
                <a:latin typeface="微软雅黑" pitchFamily="34" charset="-122"/>
                <a:ea typeface="微软雅黑" pitchFamily="34" charset="-122"/>
              </a:rPr>
              <a:t>传统商务智能</a:t>
            </a:r>
            <a:r>
              <a:rPr lang="en-US" sz="1200">
                <a:solidFill>
                  <a:schemeClr val="tx2"/>
                </a:solidFill>
                <a:latin typeface="微软雅黑" pitchFamily="34" charset="-122"/>
                <a:ea typeface="微软雅黑" pitchFamily="34" charset="-122"/>
              </a:rPr>
              <a:t>(</a:t>
            </a:r>
            <a:r>
              <a:rPr lang="zh-CN" altLang="en-US" sz="1200">
                <a:solidFill>
                  <a:schemeClr val="tx2"/>
                </a:solidFill>
                <a:latin typeface="微软雅黑" pitchFamily="34" charset="-122"/>
                <a:ea typeface="微软雅黑" pitchFamily="34" charset="-122"/>
              </a:rPr>
              <a:t>咨询、报告等）。</a:t>
            </a:r>
          </a:p>
        </p:txBody>
      </p:sp>
      <p:sp>
        <p:nvSpPr>
          <p:cNvPr id="37" name="矩形 12"/>
          <p:cNvSpPr>
            <a:spLocks noChangeArrowheads="1"/>
          </p:cNvSpPr>
          <p:nvPr/>
        </p:nvSpPr>
        <p:spPr bwMode="auto">
          <a:xfrm>
            <a:off x="4675737" y="974725"/>
            <a:ext cx="1666875" cy="539750"/>
          </a:xfrm>
          <a:prstGeom prst="rect">
            <a:avLst/>
          </a:prstGeom>
          <a:solidFill>
            <a:srgbClr val="418AB3"/>
          </a:solidFill>
          <a:ln w="9525">
            <a:noFill/>
            <a:miter lim="800000"/>
            <a:headEnd/>
            <a:tailEnd/>
          </a:ln>
          <a:effectLst/>
        </p:spPr>
        <p:txBody>
          <a:bodyPr lIns="0" tIns="0" rIns="0" bIns="0" anchor="ctr"/>
          <a:lstStyle/>
          <a:p>
            <a:pPr algn="ctr"/>
            <a:r>
              <a:rPr lang="zh-CN" sz="1600">
                <a:ea typeface="微软雅黑" pitchFamily="34" charset="-122"/>
              </a:rPr>
              <a:t>价值</a:t>
            </a:r>
            <a:r>
              <a:rPr lang="zh-CN" altLang="zh-CN" sz="1600">
                <a:ea typeface="微软雅黑" pitchFamily="34" charset="-122"/>
              </a:rPr>
              <a:t>Value</a:t>
            </a:r>
          </a:p>
        </p:txBody>
      </p:sp>
      <p:sp>
        <p:nvSpPr>
          <p:cNvPr id="38" name="圆角矩形 17"/>
          <p:cNvSpPr>
            <a:spLocks noChangeArrowheads="1"/>
          </p:cNvSpPr>
          <p:nvPr/>
        </p:nvSpPr>
        <p:spPr bwMode="auto">
          <a:xfrm>
            <a:off x="6722025" y="612775"/>
            <a:ext cx="1665287" cy="3705225"/>
          </a:xfrm>
          <a:prstGeom prst="roundRect">
            <a:avLst>
              <a:gd name="adj" fmla="val 6991"/>
            </a:avLst>
          </a:prstGeom>
          <a:solidFill>
            <a:srgbClr val="F0F5D0"/>
          </a:solidFill>
          <a:ln w="9525">
            <a:noFill/>
            <a:round/>
            <a:headEnd/>
            <a:tailEnd/>
          </a:ln>
          <a:effectLst>
            <a:outerShdw dist="25401" dir="2700000" algn="ctr" rotWithShape="0">
              <a:srgbClr val="000000">
                <a:alpha val="25000"/>
              </a:srgbClr>
            </a:outerShdw>
          </a:effectLst>
        </p:spPr>
        <p:txBody>
          <a:bodyPr lIns="90000" tIns="720000" anchor="ctr"/>
          <a:lstStyle/>
          <a:p>
            <a:pPr algn="ctr">
              <a:lnSpc>
                <a:spcPct val="150000"/>
              </a:lnSpc>
            </a:pPr>
            <a:r>
              <a:rPr lang="zh-CN" altLang="en-US" sz="1200" dirty="0">
                <a:solidFill>
                  <a:srgbClr val="FF0000"/>
                </a:solidFill>
                <a:latin typeface="微软雅黑" pitchFamily="34" charset="-122"/>
                <a:ea typeface="微软雅黑" pitchFamily="34" charset="-122"/>
              </a:rPr>
              <a:t>实时分析；</a:t>
            </a:r>
            <a:r>
              <a:rPr lang="zh-CN" altLang="en-US" sz="1200" dirty="0">
                <a:latin typeface="微软雅黑" pitchFamily="34" charset="-122"/>
                <a:ea typeface="微软雅黑" pitchFamily="34" charset="-122"/>
              </a:rPr>
              <a:t>处理速度快。1S是临界点。</a:t>
            </a:r>
          </a:p>
        </p:txBody>
      </p:sp>
      <p:sp>
        <p:nvSpPr>
          <p:cNvPr id="39" name="矩形 18"/>
          <p:cNvSpPr>
            <a:spLocks noChangeArrowheads="1"/>
          </p:cNvSpPr>
          <p:nvPr/>
        </p:nvSpPr>
        <p:spPr bwMode="auto">
          <a:xfrm>
            <a:off x="6718850" y="974725"/>
            <a:ext cx="1668462" cy="539750"/>
          </a:xfrm>
          <a:prstGeom prst="rect">
            <a:avLst/>
          </a:prstGeom>
          <a:solidFill>
            <a:srgbClr val="A6B727"/>
          </a:solidFill>
          <a:ln w="9525">
            <a:noFill/>
            <a:miter lim="800000"/>
            <a:headEnd/>
            <a:tailEnd/>
          </a:ln>
          <a:effectLst/>
        </p:spPr>
        <p:txBody>
          <a:bodyPr lIns="0" tIns="0" rIns="0" bIns="0" anchor="ctr"/>
          <a:lstStyle/>
          <a:p>
            <a:pPr algn="ctr"/>
            <a:r>
              <a:rPr lang="zh-CN" sz="1600">
                <a:ea typeface="微软雅黑" pitchFamily="34" charset="-122"/>
              </a:rPr>
              <a:t>速</a:t>
            </a:r>
            <a:r>
              <a:rPr lang="zh-CN" altLang="zh-CN" sz="1600">
                <a:ea typeface="微软雅黑" pitchFamily="34" charset="-122"/>
              </a:rPr>
              <a:t>Velocity</a:t>
            </a:r>
          </a:p>
        </p:txBody>
      </p:sp>
      <p:grpSp>
        <p:nvGrpSpPr>
          <p:cNvPr id="40" name="组合 19"/>
          <p:cNvGrpSpPr>
            <a:grpSpLocks/>
          </p:cNvGrpSpPr>
          <p:nvPr/>
        </p:nvGrpSpPr>
        <p:grpSpPr bwMode="auto">
          <a:xfrm>
            <a:off x="4194725" y="1244600"/>
            <a:ext cx="695325" cy="88900"/>
            <a:chOff x="0" y="0"/>
            <a:chExt cx="695380" cy="88208"/>
          </a:xfrm>
        </p:grpSpPr>
        <p:grpSp>
          <p:nvGrpSpPr>
            <p:cNvPr id="41" name="圆角矩形 32"/>
            <p:cNvGrpSpPr>
              <a:grpSpLocks/>
            </p:cNvGrpSpPr>
            <p:nvPr/>
          </p:nvGrpSpPr>
          <p:grpSpPr bwMode="auto">
            <a:xfrm>
              <a:off x="-99417" y="-90495"/>
              <a:ext cx="890016" cy="268224"/>
              <a:chOff x="0" y="0"/>
              <a:chExt cx="890016" cy="268224"/>
            </a:xfrm>
          </p:grpSpPr>
          <p:pic>
            <p:nvPicPr>
              <p:cNvPr id="43" name="圆角矩形 32"/>
              <p:cNvPicPr>
                <a:picLocks noChangeArrowheads="1"/>
              </p:cNvPicPr>
              <p:nvPr/>
            </p:nvPicPr>
            <p:blipFill>
              <a:blip r:embed="rId6"/>
              <a:srcRect/>
              <a:stretch>
                <a:fillRect/>
              </a:stretch>
            </p:blipFill>
            <p:spPr bwMode="auto">
              <a:xfrm>
                <a:off x="0" y="0"/>
                <a:ext cx="890016" cy="268224"/>
              </a:xfrm>
              <a:prstGeom prst="rect">
                <a:avLst/>
              </a:prstGeom>
              <a:noFill/>
              <a:ln w="9525">
                <a:noFill/>
                <a:miter lim="800000"/>
                <a:headEnd/>
                <a:tailEnd/>
              </a:ln>
              <a:effectLst/>
            </p:spPr>
          </p:pic>
          <p:sp>
            <p:nvSpPr>
              <p:cNvPr id="44" name="Text Box 35"/>
              <p:cNvSpPr txBox="1">
                <a:spLocks noChangeArrowheads="1"/>
              </p:cNvSpPr>
              <p:nvPr/>
            </p:nvSpPr>
            <p:spPr bwMode="auto">
              <a:xfrm>
                <a:off x="112335" y="103413"/>
                <a:ext cx="669544" cy="62372"/>
              </a:xfrm>
              <a:prstGeom prst="rect">
                <a:avLst/>
              </a:prstGeom>
              <a:noFill/>
              <a:ln w="9525">
                <a:noFill/>
                <a:miter lim="800000"/>
                <a:headEnd/>
                <a:tailEnd/>
              </a:ln>
              <a:effectLst/>
            </p:spPr>
            <p:txBody>
              <a:bodyPr anchor="ctr"/>
              <a:lstStyle/>
              <a:p>
                <a:pPr algn="ctr"/>
                <a:endParaRPr lang="zh-CN" altLang="en-US" sz="1400">
                  <a:solidFill>
                    <a:srgbClr val="FFFFFF"/>
                  </a:solidFill>
                  <a:ea typeface="微软雅黑" pitchFamily="34" charset="-122"/>
                </a:endParaRPr>
              </a:p>
            </p:txBody>
          </p:sp>
        </p:grpSp>
        <p:sp>
          <p:nvSpPr>
            <p:cNvPr id="42" name="圆角矩形 33"/>
            <p:cNvSpPr>
              <a:spLocks noChangeArrowheads="1"/>
            </p:cNvSpPr>
            <p:nvPr/>
          </p:nvSpPr>
          <p:spPr bwMode="auto">
            <a:xfrm>
              <a:off x="0" y="0"/>
              <a:ext cx="695380" cy="88208"/>
            </a:xfrm>
            <a:prstGeom prst="roundRect">
              <a:avLst>
                <a:gd name="adj" fmla="val 50000"/>
              </a:avLst>
            </a:prstGeom>
            <a:gradFill rotWithShape="1">
              <a:gsLst>
                <a:gs pos="0">
                  <a:srgbClr val="000000">
                    <a:alpha val="1999"/>
                  </a:srgbClr>
                </a:gs>
                <a:gs pos="28999">
                  <a:srgbClr val="000000">
                    <a:alpha val="5189"/>
                  </a:srgbClr>
                </a:gs>
                <a:gs pos="100000">
                  <a:srgbClr val="000000">
                    <a:alpha val="12999"/>
                  </a:srgbClr>
                </a:gs>
              </a:gsLst>
              <a:path path="rect">
                <a:fillToRect l="50000" t="50000" r="50000" b="50000"/>
              </a:path>
            </a:gradFill>
            <a:ln w="9525">
              <a:noFill/>
              <a:round/>
              <a:headEnd/>
              <a:tailEnd/>
            </a:ln>
            <a:effectLst>
              <a:outerShdw sx="102000" sy="102000" algn="ctr" rotWithShape="0">
                <a:srgbClr val="000000">
                  <a:alpha val="31000"/>
                </a:srgbClr>
              </a:outerShdw>
            </a:effectLst>
          </p:spPr>
          <p:txBody>
            <a:bodyPr anchor="ctr"/>
            <a:lstStyle/>
            <a:p>
              <a:pPr algn="ctr"/>
              <a:endParaRPr lang="zh-CN" altLang="en-US" sz="1400">
                <a:solidFill>
                  <a:srgbClr val="FFFFFF"/>
                </a:solidFill>
                <a:ea typeface="微软雅黑" pitchFamily="34" charset="-122"/>
              </a:endParaRPr>
            </a:p>
          </p:txBody>
        </p:sp>
      </p:grpSp>
      <p:grpSp>
        <p:nvGrpSpPr>
          <p:cNvPr id="45" name="组合 20"/>
          <p:cNvGrpSpPr>
            <a:grpSpLocks/>
          </p:cNvGrpSpPr>
          <p:nvPr/>
        </p:nvGrpSpPr>
        <p:grpSpPr bwMode="auto">
          <a:xfrm flipV="1">
            <a:off x="6201325" y="1238250"/>
            <a:ext cx="695325" cy="95250"/>
            <a:chOff x="0" y="0"/>
            <a:chExt cx="695380" cy="88208"/>
          </a:xfrm>
        </p:grpSpPr>
        <p:grpSp>
          <p:nvGrpSpPr>
            <p:cNvPr id="46" name="圆角矩形 40"/>
            <p:cNvGrpSpPr>
              <a:grpSpLocks/>
            </p:cNvGrpSpPr>
            <p:nvPr/>
          </p:nvGrpSpPr>
          <p:grpSpPr bwMode="auto">
            <a:xfrm>
              <a:off x="-98844" y="-90495"/>
              <a:ext cx="890016" cy="268224"/>
              <a:chOff x="0" y="0"/>
              <a:chExt cx="890016" cy="268224"/>
            </a:xfrm>
          </p:grpSpPr>
          <p:pic>
            <p:nvPicPr>
              <p:cNvPr id="48" name="圆角矩形 40"/>
              <p:cNvPicPr>
                <a:picLocks noChangeArrowheads="1"/>
              </p:cNvPicPr>
              <p:nvPr/>
            </p:nvPicPr>
            <p:blipFill>
              <a:blip r:embed="rId6"/>
              <a:srcRect/>
              <a:stretch>
                <a:fillRect/>
              </a:stretch>
            </p:blipFill>
            <p:spPr bwMode="auto">
              <a:xfrm>
                <a:off x="0" y="0"/>
                <a:ext cx="890016" cy="268224"/>
              </a:xfrm>
              <a:prstGeom prst="rect">
                <a:avLst/>
              </a:prstGeom>
              <a:noFill/>
              <a:ln w="9525">
                <a:noFill/>
                <a:miter lim="800000"/>
                <a:headEnd/>
                <a:tailEnd/>
              </a:ln>
              <a:effectLst/>
            </p:spPr>
          </p:pic>
          <p:sp>
            <p:nvSpPr>
              <p:cNvPr id="49" name="Text Box 40"/>
              <p:cNvSpPr txBox="1">
                <a:spLocks noChangeArrowheads="1"/>
              </p:cNvSpPr>
              <p:nvPr/>
            </p:nvSpPr>
            <p:spPr bwMode="auto">
              <a:xfrm>
                <a:off x="111762" y="103413"/>
                <a:ext cx="669544" cy="62372"/>
              </a:xfrm>
              <a:prstGeom prst="rect">
                <a:avLst/>
              </a:prstGeom>
              <a:noFill/>
              <a:ln w="9525">
                <a:noFill/>
                <a:miter lim="800000"/>
                <a:headEnd/>
                <a:tailEnd/>
              </a:ln>
              <a:effectLst/>
            </p:spPr>
            <p:txBody>
              <a:bodyPr anchor="ctr"/>
              <a:lstStyle/>
              <a:p>
                <a:pPr algn="ctr"/>
                <a:endParaRPr lang="zh-CN" altLang="en-US" sz="1400">
                  <a:solidFill>
                    <a:srgbClr val="FFFFFF"/>
                  </a:solidFill>
                  <a:ea typeface="微软雅黑" pitchFamily="34" charset="-122"/>
                </a:endParaRPr>
              </a:p>
            </p:txBody>
          </p:sp>
        </p:grpSp>
        <p:sp>
          <p:nvSpPr>
            <p:cNvPr id="47" name="圆角矩形 41"/>
            <p:cNvSpPr>
              <a:spLocks noChangeArrowheads="1"/>
            </p:cNvSpPr>
            <p:nvPr/>
          </p:nvSpPr>
          <p:spPr bwMode="auto">
            <a:xfrm>
              <a:off x="0" y="0"/>
              <a:ext cx="695380" cy="88208"/>
            </a:xfrm>
            <a:prstGeom prst="roundRect">
              <a:avLst>
                <a:gd name="adj" fmla="val 50000"/>
              </a:avLst>
            </a:prstGeom>
            <a:gradFill rotWithShape="1">
              <a:gsLst>
                <a:gs pos="0">
                  <a:srgbClr val="000000">
                    <a:alpha val="1999"/>
                  </a:srgbClr>
                </a:gs>
                <a:gs pos="28999">
                  <a:srgbClr val="000000">
                    <a:alpha val="5189"/>
                  </a:srgbClr>
                </a:gs>
                <a:gs pos="100000">
                  <a:srgbClr val="000000">
                    <a:alpha val="12999"/>
                  </a:srgbClr>
                </a:gs>
              </a:gsLst>
              <a:path path="rect">
                <a:fillToRect l="50000" t="50000" r="50000" b="50000"/>
              </a:path>
            </a:gradFill>
            <a:ln w="9525">
              <a:noFill/>
              <a:round/>
              <a:headEnd/>
              <a:tailEnd/>
            </a:ln>
            <a:effectLst>
              <a:outerShdw sx="102000" sy="102000" algn="ctr" rotWithShape="0">
                <a:srgbClr val="000000">
                  <a:alpha val="31000"/>
                </a:srgbClr>
              </a:outerShdw>
            </a:effectLst>
          </p:spPr>
          <p:txBody>
            <a:bodyPr anchor="ctr"/>
            <a:lstStyle/>
            <a:p>
              <a:pPr algn="ctr"/>
              <a:endParaRPr lang="zh-CN" altLang="en-US" sz="1400">
                <a:solidFill>
                  <a:srgbClr val="FFFFFF"/>
                </a:solidFill>
                <a:ea typeface="微软雅黑" pitchFamily="34" charset="-122"/>
              </a:endParaRPr>
            </a:p>
          </p:txBody>
        </p:sp>
      </p:grpSp>
    </p:spTree>
    <p:extLst>
      <p:ext uri="{BB962C8B-B14F-4D97-AF65-F5344CB8AC3E}">
        <p14:creationId xmlns:p14="http://schemas.microsoft.com/office/powerpoint/2010/main" xmlns="" val="17791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4">
                                            <p:txEl>
                                              <p:pRg st="0" end="0"/>
                                            </p:txEl>
                                          </p:spTgt>
                                        </p:tgtEl>
                                        <p:attrNameLst>
                                          <p:attrName>style.visibility</p:attrName>
                                        </p:attrNameLst>
                                      </p:cBhvr>
                                      <p:to>
                                        <p:strVal val="visible"/>
                                      </p:to>
                                    </p:set>
                                    <p:animEffect transition="in" filter="blinds(horizontal)">
                                      <p:cBhvr>
                                        <p:cTn id="7" dur="500"/>
                                        <p:tgtEl>
                                          <p:spTgt spid="3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线连接符 11"/>
          <p:cNvCxnSpPr/>
          <p:nvPr/>
        </p:nvCxnSpPr>
        <p:spPr>
          <a:xfrm>
            <a:off x="348703" y="476249"/>
            <a:ext cx="8446597" cy="0"/>
          </a:xfrm>
          <a:prstGeom prst="line">
            <a:avLst/>
          </a:prstGeom>
          <a:ln w="3175" cmpd="sng">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11" name="标题 1"/>
          <p:cNvSpPr>
            <a:spLocks noGrp="1"/>
          </p:cNvSpPr>
          <p:nvPr>
            <p:ph type="ctrTitle"/>
          </p:nvPr>
        </p:nvSpPr>
        <p:spPr>
          <a:xfrm>
            <a:off x="348702" y="148709"/>
            <a:ext cx="4547148" cy="271782"/>
          </a:xfrm>
        </p:spPr>
        <p:txBody>
          <a:bodyPr>
            <a:noAutofit/>
          </a:bodyPr>
          <a:lstStyle/>
          <a:p>
            <a:pPr algn="l"/>
            <a:r>
              <a:rPr kumimoji="1" lang="zh-CN" altLang="en-US" sz="1200" dirty="0" smtClean="0">
                <a:solidFill>
                  <a:schemeClr val="tx1">
                    <a:lumMod val="95000"/>
                    <a:lumOff val="5000"/>
                  </a:schemeClr>
                </a:solidFill>
                <a:latin typeface="Microsoft YaHei"/>
                <a:ea typeface="微软雅黑"/>
                <a:cs typeface="Microsoft YaHei"/>
              </a:rPr>
              <a:t>大数据生态圈</a:t>
            </a:r>
            <a:r>
              <a:rPr kumimoji="1" lang="en-US" altLang="zh-CN" sz="1200" dirty="0" smtClean="0">
                <a:solidFill>
                  <a:schemeClr val="tx1">
                    <a:lumMod val="95000"/>
                    <a:lumOff val="5000"/>
                  </a:schemeClr>
                </a:solidFill>
                <a:latin typeface="Microsoft YaHei"/>
                <a:ea typeface="微软雅黑"/>
                <a:cs typeface="Microsoft YaHei"/>
              </a:rPr>
              <a:t>—</a:t>
            </a:r>
            <a:r>
              <a:rPr kumimoji="1" lang="zh-CN" altLang="en-US" sz="1200" dirty="0" smtClean="0">
                <a:solidFill>
                  <a:schemeClr val="tx1">
                    <a:lumMod val="95000"/>
                    <a:lumOff val="5000"/>
                  </a:schemeClr>
                </a:solidFill>
                <a:latin typeface="Microsoft YaHei"/>
                <a:ea typeface="微软雅黑"/>
                <a:cs typeface="Microsoft YaHei"/>
              </a:rPr>
              <a:t>目前的三种模式</a:t>
            </a:r>
          </a:p>
        </p:txBody>
      </p:sp>
      <p:pic>
        <p:nvPicPr>
          <p:cNvPr id="16" name="图片 15" descr="nubia 品牌PPT模版元素-03.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348703" y="4911185"/>
            <a:ext cx="902880" cy="148460"/>
          </a:xfrm>
          <a:prstGeom prst="rect">
            <a:avLst/>
          </a:prstGeom>
        </p:spPr>
      </p:pic>
      <p:pic>
        <p:nvPicPr>
          <p:cNvPr id="66" name="图片 65" descr="nubia 品牌PPT模版元素-01.png"/>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6967674" y="4779294"/>
            <a:ext cx="1827626" cy="284489"/>
          </a:xfrm>
          <a:prstGeom prst="rect">
            <a:avLst/>
          </a:prstGeom>
        </p:spPr>
      </p:pic>
      <p:pic>
        <p:nvPicPr>
          <p:cNvPr id="45" name="Picture 2" descr="图片1"/>
          <p:cNvPicPr>
            <a:picLocks noChangeAspect="1" noChangeArrowheads="1"/>
          </p:cNvPicPr>
          <p:nvPr/>
        </p:nvPicPr>
        <p:blipFill>
          <a:blip r:embed="rId5"/>
          <a:srcRect/>
          <a:stretch>
            <a:fillRect/>
          </a:stretch>
        </p:blipFill>
        <p:spPr bwMode="auto">
          <a:xfrm>
            <a:off x="1937383" y="2022298"/>
            <a:ext cx="4318000" cy="2476853"/>
          </a:xfrm>
          <a:prstGeom prst="rect">
            <a:avLst/>
          </a:prstGeom>
          <a:noFill/>
          <a:ln w="9525">
            <a:noFill/>
            <a:miter lim="800000"/>
            <a:headEnd/>
            <a:tailEnd/>
          </a:ln>
          <a:effectLst/>
        </p:spPr>
      </p:pic>
      <p:sp>
        <p:nvSpPr>
          <p:cNvPr id="46" name="Rectangle 4"/>
          <p:cNvSpPr txBox="1">
            <a:spLocks noChangeArrowheads="1"/>
          </p:cNvSpPr>
          <p:nvPr/>
        </p:nvSpPr>
        <p:spPr>
          <a:xfrm>
            <a:off x="425450" y="523874"/>
            <a:ext cx="8369850" cy="2546350"/>
          </a:xfrm>
          <a:prstGeom prst="rect">
            <a:avLst/>
          </a:prstGeom>
        </p:spPr>
        <p:txBody>
          <a:bodyPr vert="horz" lIns="91440" tIns="45720" rIns="91440" bIns="45720" rtlCol="0">
            <a:normAutofit/>
          </a:bodyPr>
          <a:lstStyle/>
          <a:p>
            <a:pPr marL="0" marR="0" lvl="0" indent="0" defTabSz="457200" rtl="0" eaLnBrk="1" fontAlgn="auto" latinLnBrk="0" hangingPunct="1">
              <a:lnSpc>
                <a:spcPct val="80000"/>
              </a:lnSpc>
              <a:spcBef>
                <a:spcPct val="20000"/>
              </a:spcBef>
              <a:spcAft>
                <a:spcPts val="0"/>
              </a:spcAft>
              <a:buClrTx/>
              <a:buSzTx/>
              <a:buFont typeface="Arial"/>
              <a:buNone/>
              <a:tabLst/>
              <a:defRPr/>
            </a:pPr>
            <a:r>
              <a:rPr kumimoji="0" lang="zh-CN" altLang="en-US" sz="1200" b="0" i="0" u="none" strike="noStrike" kern="1200" cap="none" spc="0" normalizeH="0" baseline="0" noProof="0" dirty="0" smtClean="0">
                <a:ln>
                  <a:noFill/>
                </a:ln>
                <a:solidFill>
                  <a:schemeClr val="tx1">
                    <a:lumMod val="95000"/>
                    <a:lumOff val="5000"/>
                  </a:schemeClr>
                </a:solidFill>
                <a:effectLst/>
                <a:uLnTx/>
                <a:uFillTx/>
                <a:latin typeface="微软雅黑" pitchFamily="34" charset="-122"/>
                <a:ea typeface="微软雅黑" pitchFamily="34" charset="-122"/>
              </a:rPr>
              <a:t>从大数据的价值链条来分析，存在三种模式：</a:t>
            </a:r>
          </a:p>
          <a:p>
            <a:pPr marL="0" marR="0" lvl="0" indent="0" defTabSz="457200" rtl="0" eaLnBrk="1" fontAlgn="auto" latinLnBrk="0" hangingPunct="1">
              <a:lnSpc>
                <a:spcPct val="80000"/>
              </a:lnSpc>
              <a:spcBef>
                <a:spcPct val="20000"/>
              </a:spcBef>
              <a:spcAft>
                <a:spcPts val="0"/>
              </a:spcAft>
              <a:buClrTx/>
              <a:buSzTx/>
              <a:buFont typeface="Arial"/>
              <a:buNone/>
              <a:tabLst/>
              <a:defRPr/>
            </a:pPr>
            <a:endParaRPr kumimoji="0" lang="zh-CN" altLang="en-US" sz="1200" b="0" i="0" u="none" strike="noStrike" kern="1200" cap="none" spc="0" normalizeH="0" baseline="0" noProof="0" dirty="0" smtClean="0">
              <a:ln>
                <a:noFill/>
              </a:ln>
              <a:solidFill>
                <a:schemeClr val="tx1">
                  <a:lumMod val="95000"/>
                  <a:lumOff val="5000"/>
                </a:schemeClr>
              </a:solidFill>
              <a:effectLst/>
              <a:uLnTx/>
              <a:uFillTx/>
              <a:latin typeface="微软雅黑" pitchFamily="34" charset="-122"/>
              <a:ea typeface="微软雅黑" pitchFamily="34" charset="-122"/>
            </a:endParaRPr>
          </a:p>
          <a:p>
            <a:pPr marL="0" marR="0" lvl="0" indent="0" defTabSz="457200" rtl="0" eaLnBrk="1" fontAlgn="auto" latinLnBrk="0" hangingPunct="1">
              <a:lnSpc>
                <a:spcPct val="80000"/>
              </a:lnSpc>
              <a:spcBef>
                <a:spcPct val="20000"/>
              </a:spcBef>
              <a:spcAft>
                <a:spcPts val="0"/>
              </a:spcAft>
              <a:buClrTx/>
              <a:buSzTx/>
              <a:buFont typeface="Arial"/>
              <a:buNone/>
              <a:tabLst/>
              <a:defRPr/>
            </a:pPr>
            <a:r>
              <a:rPr kumimoji="0" lang="zh-CN" altLang="en-US" sz="1200" b="0" i="0" u="none" strike="noStrike" kern="1200" cap="none" spc="0" normalizeH="0" baseline="0" noProof="0" dirty="0" smtClean="0">
                <a:ln>
                  <a:noFill/>
                </a:ln>
                <a:solidFill>
                  <a:schemeClr val="tx1">
                    <a:lumMod val="95000"/>
                    <a:lumOff val="5000"/>
                  </a:schemeClr>
                </a:solidFill>
                <a:effectLst/>
                <a:uLnTx/>
                <a:uFillTx/>
                <a:latin typeface="微软雅黑" pitchFamily="34" charset="-122"/>
                <a:ea typeface="微软雅黑" pitchFamily="34" charset="-122"/>
              </a:rPr>
              <a:t>1- 手握大数据，但是没有利用好；比较典型的是金融机构，电信行业，政府机构等。</a:t>
            </a:r>
          </a:p>
          <a:p>
            <a:pPr marL="0" marR="0" lvl="0" indent="0" defTabSz="457200" rtl="0" eaLnBrk="1" fontAlgn="auto" latinLnBrk="0" hangingPunct="1">
              <a:lnSpc>
                <a:spcPct val="80000"/>
              </a:lnSpc>
              <a:spcBef>
                <a:spcPct val="20000"/>
              </a:spcBef>
              <a:spcAft>
                <a:spcPts val="0"/>
              </a:spcAft>
              <a:buClrTx/>
              <a:buSzTx/>
              <a:buFont typeface="Arial"/>
              <a:buNone/>
              <a:tabLst/>
              <a:defRPr/>
            </a:pPr>
            <a:endParaRPr kumimoji="0" lang="zh-CN" altLang="en-US" sz="1200" b="0" i="0" u="none" strike="noStrike" kern="1200" cap="none" spc="0" normalizeH="0" baseline="0" noProof="0" dirty="0" smtClean="0">
              <a:ln>
                <a:noFill/>
              </a:ln>
              <a:solidFill>
                <a:schemeClr val="tx1">
                  <a:lumMod val="95000"/>
                  <a:lumOff val="5000"/>
                </a:schemeClr>
              </a:solidFill>
              <a:effectLst/>
              <a:uLnTx/>
              <a:uFillTx/>
              <a:latin typeface="微软雅黑" pitchFamily="34" charset="-122"/>
              <a:ea typeface="微软雅黑" pitchFamily="34" charset="-122"/>
            </a:endParaRPr>
          </a:p>
          <a:p>
            <a:pPr marL="0" marR="0" lvl="0" indent="0" defTabSz="457200" rtl="0" eaLnBrk="1" fontAlgn="auto" latinLnBrk="0" hangingPunct="1">
              <a:lnSpc>
                <a:spcPct val="80000"/>
              </a:lnSpc>
              <a:spcBef>
                <a:spcPct val="20000"/>
              </a:spcBef>
              <a:spcAft>
                <a:spcPts val="0"/>
              </a:spcAft>
              <a:buClrTx/>
              <a:buSzTx/>
              <a:buFont typeface="Arial"/>
              <a:buNone/>
              <a:tabLst/>
              <a:defRPr/>
            </a:pPr>
            <a:r>
              <a:rPr kumimoji="0" lang="zh-CN" altLang="en-US" sz="1200" b="0" i="0" u="none" strike="noStrike" kern="1200" cap="none" spc="0" normalizeH="0" baseline="0" noProof="0" dirty="0" smtClean="0">
                <a:ln>
                  <a:noFill/>
                </a:ln>
                <a:solidFill>
                  <a:schemeClr val="tx1">
                    <a:lumMod val="95000"/>
                    <a:lumOff val="5000"/>
                  </a:schemeClr>
                </a:solidFill>
                <a:effectLst/>
                <a:uLnTx/>
                <a:uFillTx/>
                <a:latin typeface="微软雅黑" pitchFamily="34" charset="-122"/>
                <a:ea typeface="微软雅黑" pitchFamily="34" charset="-122"/>
              </a:rPr>
              <a:t>2- 没有数据，但是知道如何帮助有数据的人利用它；比较典型的是IT咨询和服务企业，比如，埃森哲，IBM，Oracle等。</a:t>
            </a:r>
          </a:p>
          <a:p>
            <a:pPr marL="0" marR="0" lvl="0" indent="0" defTabSz="457200" rtl="0" eaLnBrk="1" fontAlgn="auto" latinLnBrk="0" hangingPunct="1">
              <a:lnSpc>
                <a:spcPct val="80000"/>
              </a:lnSpc>
              <a:spcBef>
                <a:spcPct val="20000"/>
              </a:spcBef>
              <a:spcAft>
                <a:spcPts val="0"/>
              </a:spcAft>
              <a:buClrTx/>
              <a:buSzTx/>
              <a:buFont typeface="Arial"/>
              <a:buNone/>
              <a:tabLst/>
              <a:defRPr/>
            </a:pPr>
            <a:endParaRPr kumimoji="0" lang="zh-CN" altLang="en-US" sz="1200" b="0" i="0" u="none" strike="noStrike" kern="1200" cap="none" spc="0" normalizeH="0" baseline="0" noProof="0" dirty="0" smtClean="0">
              <a:ln>
                <a:noFill/>
              </a:ln>
              <a:solidFill>
                <a:schemeClr val="tx1">
                  <a:lumMod val="95000"/>
                  <a:lumOff val="5000"/>
                </a:schemeClr>
              </a:solidFill>
              <a:effectLst/>
              <a:uLnTx/>
              <a:uFillTx/>
              <a:latin typeface="微软雅黑" pitchFamily="34" charset="-122"/>
              <a:ea typeface="微软雅黑" pitchFamily="34" charset="-122"/>
            </a:endParaRPr>
          </a:p>
          <a:p>
            <a:pPr marL="0" marR="0" lvl="0" indent="0" defTabSz="457200" rtl="0" eaLnBrk="1" fontAlgn="auto" latinLnBrk="0" hangingPunct="1">
              <a:lnSpc>
                <a:spcPct val="80000"/>
              </a:lnSpc>
              <a:spcBef>
                <a:spcPct val="20000"/>
              </a:spcBef>
              <a:spcAft>
                <a:spcPts val="0"/>
              </a:spcAft>
              <a:buClrTx/>
              <a:buSzTx/>
              <a:buFont typeface="Arial"/>
              <a:buNone/>
              <a:tabLst/>
              <a:defRPr/>
            </a:pPr>
            <a:r>
              <a:rPr kumimoji="0" lang="zh-CN" altLang="en-US" sz="1200" b="0" i="0" u="none" strike="noStrike" kern="1200" cap="none" spc="0" normalizeH="0" baseline="0" noProof="0" dirty="0" smtClean="0">
                <a:ln>
                  <a:noFill/>
                </a:ln>
                <a:solidFill>
                  <a:schemeClr val="tx1">
                    <a:lumMod val="95000"/>
                    <a:lumOff val="5000"/>
                  </a:schemeClr>
                </a:solidFill>
                <a:effectLst/>
                <a:uLnTx/>
                <a:uFillTx/>
                <a:latin typeface="微软雅黑" pitchFamily="34" charset="-122"/>
                <a:ea typeface="微软雅黑" pitchFamily="34" charset="-122"/>
              </a:rPr>
              <a:t>3- 既有数据，又有大数据思维；比较典型的是Google，Amazon，阿里、腾讯等。</a:t>
            </a:r>
            <a:endParaRPr kumimoji="0" lang="zh-CN" altLang="en-US" sz="1200" b="0" i="0" u="none" strike="noStrike" kern="1200" cap="none" spc="0" normalizeH="0" baseline="0" noProof="0" dirty="0">
              <a:ln>
                <a:noFill/>
              </a:ln>
              <a:solidFill>
                <a:schemeClr val="tx1">
                  <a:lumMod val="95000"/>
                  <a:lumOff val="5000"/>
                </a:schemeClr>
              </a:solidFill>
              <a:effectLst/>
              <a:uLnTx/>
              <a:uFillTx/>
              <a:latin typeface="微软雅黑" pitchFamily="34" charset="-122"/>
              <a:ea typeface="微软雅黑" pitchFamily="34" charset="-122"/>
            </a:endParaRPr>
          </a:p>
        </p:txBody>
      </p:sp>
    </p:spTree>
    <p:extLst>
      <p:ext uri="{BB962C8B-B14F-4D97-AF65-F5344CB8AC3E}">
        <p14:creationId xmlns:p14="http://schemas.microsoft.com/office/powerpoint/2010/main" xmlns="" val="17791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6">
                                            <p:txEl>
                                              <p:pRg st="2" end="2"/>
                                            </p:txEl>
                                          </p:spTgt>
                                        </p:tgtEl>
                                        <p:attrNameLst>
                                          <p:attrName>style.visibility</p:attrName>
                                        </p:attrNameLst>
                                      </p:cBhvr>
                                      <p:to>
                                        <p:strVal val="visible"/>
                                      </p:to>
                                    </p:set>
                                    <p:animEffect transition="in" filter="checkerboard(across)">
                                      <p:cBhvr>
                                        <p:cTn id="7" dur="500"/>
                                        <p:tgtEl>
                                          <p:spTgt spid="46">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46">
                                            <p:txEl>
                                              <p:pRg st="4" end="4"/>
                                            </p:txEl>
                                          </p:spTgt>
                                        </p:tgtEl>
                                        <p:attrNameLst>
                                          <p:attrName>style.visibility</p:attrName>
                                        </p:attrNameLst>
                                      </p:cBhvr>
                                      <p:to>
                                        <p:strVal val="visible"/>
                                      </p:to>
                                    </p:set>
                                    <p:animEffect transition="in" filter="checkerboard(across)">
                                      <p:cBhvr>
                                        <p:cTn id="12" dur="500"/>
                                        <p:tgtEl>
                                          <p:spTgt spid="46">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46">
                                            <p:txEl>
                                              <p:pRg st="6" end="6"/>
                                            </p:txEl>
                                          </p:spTgt>
                                        </p:tgtEl>
                                        <p:attrNameLst>
                                          <p:attrName>style.visibility</p:attrName>
                                        </p:attrNameLst>
                                      </p:cBhvr>
                                      <p:to>
                                        <p:strVal val="visible"/>
                                      </p:to>
                                    </p:set>
                                    <p:animEffect transition="in" filter="checkerboard(across)">
                                      <p:cBhvr>
                                        <p:cTn id="17" dur="500"/>
                                        <p:tgtEl>
                                          <p:spTgt spid="4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线连接符 11"/>
          <p:cNvCxnSpPr/>
          <p:nvPr/>
        </p:nvCxnSpPr>
        <p:spPr>
          <a:xfrm>
            <a:off x="348703" y="476249"/>
            <a:ext cx="8446597" cy="0"/>
          </a:xfrm>
          <a:prstGeom prst="line">
            <a:avLst/>
          </a:prstGeom>
          <a:ln w="3175" cmpd="sng">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11" name="标题 1"/>
          <p:cNvSpPr>
            <a:spLocks noGrp="1"/>
          </p:cNvSpPr>
          <p:nvPr>
            <p:ph type="ctrTitle"/>
          </p:nvPr>
        </p:nvSpPr>
        <p:spPr>
          <a:xfrm>
            <a:off x="348702" y="148709"/>
            <a:ext cx="4547148" cy="271782"/>
          </a:xfrm>
        </p:spPr>
        <p:txBody>
          <a:bodyPr>
            <a:noAutofit/>
          </a:bodyPr>
          <a:lstStyle/>
          <a:p>
            <a:pPr algn="l"/>
            <a:r>
              <a:rPr kumimoji="1" lang="zh-CN" altLang="en-US" sz="1200" dirty="0" smtClean="0">
                <a:solidFill>
                  <a:schemeClr val="tx1">
                    <a:lumMod val="95000"/>
                    <a:lumOff val="5000"/>
                  </a:schemeClr>
                </a:solidFill>
                <a:latin typeface="Microsoft YaHei"/>
                <a:ea typeface="微软雅黑"/>
                <a:cs typeface="Microsoft YaHei"/>
              </a:rPr>
              <a:t>大数据生态圈</a:t>
            </a:r>
            <a:r>
              <a:rPr kumimoji="1" lang="en-US" altLang="zh-CN" sz="1200" dirty="0" smtClean="0">
                <a:solidFill>
                  <a:schemeClr val="tx1">
                    <a:lumMod val="95000"/>
                    <a:lumOff val="5000"/>
                  </a:schemeClr>
                </a:solidFill>
                <a:latin typeface="Microsoft YaHei"/>
                <a:ea typeface="微软雅黑"/>
                <a:cs typeface="Microsoft YaHei"/>
              </a:rPr>
              <a:t>—</a:t>
            </a:r>
            <a:r>
              <a:rPr kumimoji="1" lang="zh-CN" altLang="en-US" sz="1200" dirty="0" smtClean="0">
                <a:solidFill>
                  <a:schemeClr val="tx1">
                    <a:lumMod val="95000"/>
                    <a:lumOff val="5000"/>
                  </a:schemeClr>
                </a:solidFill>
                <a:latin typeface="Microsoft YaHei"/>
                <a:ea typeface="微软雅黑"/>
                <a:cs typeface="Microsoft YaHei"/>
              </a:rPr>
              <a:t>大数据使用的领域</a:t>
            </a:r>
          </a:p>
        </p:txBody>
      </p:sp>
      <p:pic>
        <p:nvPicPr>
          <p:cNvPr id="16" name="图片 15" descr="nubia 品牌PPT模版元素-03.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348703" y="4911185"/>
            <a:ext cx="902880" cy="148460"/>
          </a:xfrm>
          <a:prstGeom prst="rect">
            <a:avLst/>
          </a:prstGeom>
        </p:spPr>
      </p:pic>
      <p:pic>
        <p:nvPicPr>
          <p:cNvPr id="66" name="图片 65" descr="nubia 品牌PPT模版元素-01.png"/>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6967674" y="4779294"/>
            <a:ext cx="1827626" cy="284489"/>
          </a:xfrm>
          <a:prstGeom prst="rect">
            <a:avLst/>
          </a:prstGeom>
        </p:spPr>
      </p:pic>
      <p:sp>
        <p:nvSpPr>
          <p:cNvPr id="8" name="Rectangle 3"/>
          <p:cNvSpPr txBox="1">
            <a:spLocks noChangeArrowheads="1"/>
          </p:cNvSpPr>
          <p:nvPr/>
        </p:nvSpPr>
        <p:spPr>
          <a:xfrm>
            <a:off x="348703" y="552450"/>
            <a:ext cx="8229600" cy="3655344"/>
          </a:xfrm>
          <a:prstGeom prst="rect">
            <a:avLst/>
          </a:prstGeom>
        </p:spPr>
        <p:txBody>
          <a:bodyPr vert="horz" lIns="91440" tIns="45720" rIns="91440" bIns="45720" rtlCol="0">
            <a:normAutofit/>
          </a:bodyPr>
          <a:lstStyle/>
          <a:p>
            <a:pPr marL="0" marR="0" lvl="0" indent="0" defTabSz="457200" rtl="0" eaLnBrk="1" fontAlgn="auto" latinLnBrk="0" hangingPunct="1">
              <a:lnSpc>
                <a:spcPct val="150000"/>
              </a:lnSpc>
              <a:spcBef>
                <a:spcPct val="20000"/>
              </a:spcBef>
              <a:spcAft>
                <a:spcPts val="0"/>
              </a:spcAft>
              <a:buClrTx/>
              <a:buSzTx/>
              <a:buFont typeface="Arial"/>
              <a:buNone/>
              <a:tabLst/>
              <a:defRPr/>
            </a:pPr>
            <a:r>
              <a:rPr kumimoji="0" lang="zh-CN" altLang="en-US" sz="1200" b="0" i="0" u="none" strike="noStrike" kern="1200" cap="none" spc="0" normalizeH="0" baseline="0" noProof="0" dirty="0" smtClean="0">
                <a:ln>
                  <a:noFill/>
                </a:ln>
                <a:solidFill>
                  <a:schemeClr val="tx1">
                    <a:lumMod val="95000"/>
                    <a:lumOff val="5000"/>
                  </a:schemeClr>
                </a:solidFill>
                <a:effectLst/>
                <a:uLnTx/>
                <a:uFillTx/>
                <a:latin typeface="微软雅黑" pitchFamily="34" charset="-122"/>
                <a:ea typeface="微软雅黑" pitchFamily="34" charset="-122"/>
              </a:rPr>
              <a:t>互联网大数据的典型代表性包括：</a:t>
            </a:r>
          </a:p>
          <a:p>
            <a:pPr marL="0" marR="0" lvl="0" indent="0" defTabSz="457200" rtl="0" eaLnBrk="1" fontAlgn="auto" latinLnBrk="0" hangingPunct="1">
              <a:lnSpc>
                <a:spcPct val="150000"/>
              </a:lnSpc>
              <a:spcBef>
                <a:spcPct val="20000"/>
              </a:spcBef>
              <a:spcAft>
                <a:spcPts val="0"/>
              </a:spcAft>
              <a:buClrTx/>
              <a:buSzTx/>
              <a:buFont typeface="Arial"/>
              <a:buNone/>
              <a:tabLst/>
              <a:defRPr/>
            </a:pPr>
            <a:r>
              <a:rPr kumimoji="0" lang="zh-CN" altLang="en-US" sz="1200" b="0" i="0" u="none" strike="noStrike" kern="1200" cap="none" spc="0" normalizeH="0" baseline="0" noProof="0" dirty="0" smtClean="0">
                <a:ln>
                  <a:noFill/>
                </a:ln>
                <a:solidFill>
                  <a:schemeClr val="tx1">
                    <a:lumMod val="95000"/>
                    <a:lumOff val="5000"/>
                  </a:schemeClr>
                </a:solidFill>
                <a:effectLst/>
                <a:uLnTx/>
                <a:uFillTx/>
                <a:latin typeface="微软雅黑" pitchFamily="34" charset="-122"/>
                <a:ea typeface="微软雅黑" pitchFamily="34" charset="-122"/>
              </a:rPr>
              <a:t>1-用户行为数据（精准广告投放、内容推荐、行为习惯和喜好分析、产品优化等）</a:t>
            </a:r>
          </a:p>
          <a:p>
            <a:pPr marL="0" marR="0" lvl="0" indent="0" defTabSz="457200" rtl="0" eaLnBrk="1" fontAlgn="auto" latinLnBrk="0" hangingPunct="1">
              <a:lnSpc>
                <a:spcPct val="150000"/>
              </a:lnSpc>
              <a:spcBef>
                <a:spcPct val="20000"/>
              </a:spcBef>
              <a:spcAft>
                <a:spcPts val="0"/>
              </a:spcAft>
              <a:buClrTx/>
              <a:buSzTx/>
              <a:buFontTx/>
              <a:buNone/>
              <a:tabLst/>
              <a:defRPr/>
            </a:pPr>
            <a:r>
              <a:rPr kumimoji="0" lang="zh-CN" altLang="en-US" sz="1200" b="0" i="0" u="none" strike="noStrike" kern="1200" cap="none" spc="0" normalizeH="0" baseline="0" noProof="0" dirty="0" smtClean="0">
                <a:ln>
                  <a:noFill/>
                </a:ln>
                <a:solidFill>
                  <a:schemeClr val="tx1">
                    <a:lumMod val="95000"/>
                    <a:lumOff val="5000"/>
                  </a:schemeClr>
                </a:solidFill>
                <a:effectLst/>
                <a:uLnTx/>
                <a:uFillTx/>
                <a:latin typeface="微软雅黑" pitchFamily="34" charset="-122"/>
                <a:ea typeface="微软雅黑" pitchFamily="34" charset="-122"/>
              </a:rPr>
              <a:t>    亚马逊、SMG、淘宝</a:t>
            </a:r>
          </a:p>
          <a:p>
            <a:pPr marL="0" marR="0" lvl="0" indent="0" defTabSz="457200" rtl="0" eaLnBrk="1" fontAlgn="auto" latinLnBrk="0" hangingPunct="1">
              <a:lnSpc>
                <a:spcPct val="150000"/>
              </a:lnSpc>
              <a:spcBef>
                <a:spcPct val="20000"/>
              </a:spcBef>
              <a:spcAft>
                <a:spcPts val="0"/>
              </a:spcAft>
              <a:buClrTx/>
              <a:buSzTx/>
              <a:buFont typeface="Arial"/>
              <a:buNone/>
              <a:tabLst/>
              <a:defRPr/>
            </a:pPr>
            <a:r>
              <a:rPr kumimoji="0" lang="zh-CN" altLang="en-US" sz="1200" b="0" i="0" u="none" strike="noStrike" kern="1200" cap="none" spc="0" normalizeH="0" baseline="0" noProof="0" dirty="0" smtClean="0">
                <a:ln>
                  <a:noFill/>
                </a:ln>
                <a:solidFill>
                  <a:schemeClr val="tx1">
                    <a:lumMod val="95000"/>
                    <a:lumOff val="5000"/>
                  </a:schemeClr>
                </a:solidFill>
                <a:effectLst/>
                <a:uLnTx/>
                <a:uFillTx/>
                <a:latin typeface="微软雅黑" pitchFamily="34" charset="-122"/>
                <a:ea typeface="微软雅黑" pitchFamily="34" charset="-122"/>
              </a:rPr>
              <a:t>2-用户消费数据（精准营销、信用记录分析、活动促销、理财等）</a:t>
            </a:r>
          </a:p>
          <a:p>
            <a:pPr marL="0" marR="0" lvl="0" indent="0" defTabSz="457200" rtl="0" eaLnBrk="1" fontAlgn="auto" latinLnBrk="0" hangingPunct="1">
              <a:lnSpc>
                <a:spcPct val="150000"/>
              </a:lnSpc>
              <a:spcBef>
                <a:spcPct val="20000"/>
              </a:spcBef>
              <a:spcAft>
                <a:spcPts val="0"/>
              </a:spcAft>
              <a:buClrTx/>
              <a:buSzTx/>
              <a:buFontTx/>
              <a:buNone/>
              <a:tabLst/>
              <a:defRPr/>
            </a:pPr>
            <a:r>
              <a:rPr kumimoji="0" lang="zh-CN" altLang="en-US" sz="1200" b="0" i="0" u="none" strike="noStrike" kern="1200" cap="none" spc="0" normalizeH="0" baseline="0" noProof="0" dirty="0" smtClean="0">
                <a:ln>
                  <a:noFill/>
                </a:ln>
                <a:solidFill>
                  <a:schemeClr val="tx1">
                    <a:lumMod val="95000"/>
                    <a:lumOff val="5000"/>
                  </a:schemeClr>
                </a:solidFill>
                <a:effectLst/>
                <a:uLnTx/>
                <a:uFillTx/>
                <a:latin typeface="微软雅黑" pitchFamily="34" charset="-122"/>
                <a:ea typeface="微软雅黑" pitchFamily="34" charset="-122"/>
              </a:rPr>
              <a:t>   </a:t>
            </a:r>
            <a:r>
              <a:rPr kumimoji="0" lang="zh-CN" altLang="en-US" sz="1200" b="0" i="0" u="none" strike="noStrike" kern="1200" cap="none" spc="0" normalizeH="0" noProof="0" dirty="0" smtClean="0">
                <a:ln>
                  <a:noFill/>
                </a:ln>
                <a:solidFill>
                  <a:schemeClr val="tx1">
                    <a:lumMod val="95000"/>
                    <a:lumOff val="5000"/>
                  </a:schemeClr>
                </a:solidFill>
                <a:effectLst/>
                <a:uLnTx/>
                <a:uFillTx/>
                <a:latin typeface="微软雅黑" pitchFamily="34" charset="-122"/>
                <a:ea typeface="微软雅黑" pitchFamily="34" charset="-122"/>
              </a:rPr>
              <a:t> </a:t>
            </a:r>
            <a:r>
              <a:rPr kumimoji="0" lang="zh-CN" altLang="en-US" sz="1200" b="0" i="0" u="none" strike="noStrike" kern="1200" cap="none" spc="0" normalizeH="0" baseline="0" noProof="0" dirty="0" smtClean="0">
                <a:ln>
                  <a:noFill/>
                </a:ln>
                <a:solidFill>
                  <a:schemeClr val="tx1">
                    <a:lumMod val="95000"/>
                    <a:lumOff val="5000"/>
                  </a:schemeClr>
                </a:solidFill>
                <a:effectLst/>
                <a:uLnTx/>
                <a:uFillTx/>
                <a:latin typeface="微软雅黑" pitchFamily="34" charset="-122"/>
                <a:ea typeface="微软雅黑" pitchFamily="34" charset="-122"/>
              </a:rPr>
              <a:t>信用卡中心、蚂蚁金服</a:t>
            </a:r>
          </a:p>
          <a:p>
            <a:pPr marL="0" marR="0" lvl="0" indent="0" defTabSz="457200" rtl="0" eaLnBrk="1" fontAlgn="auto" latinLnBrk="0" hangingPunct="1">
              <a:lnSpc>
                <a:spcPct val="150000"/>
              </a:lnSpc>
              <a:spcBef>
                <a:spcPct val="20000"/>
              </a:spcBef>
              <a:spcAft>
                <a:spcPts val="0"/>
              </a:spcAft>
              <a:buClrTx/>
              <a:buSzTx/>
              <a:buFont typeface="Arial"/>
              <a:buNone/>
              <a:tabLst/>
              <a:defRPr/>
            </a:pPr>
            <a:r>
              <a:rPr kumimoji="0" lang="zh-CN" altLang="en-US" sz="1200" b="0" i="0" u="none" strike="noStrike" kern="1200" cap="none" spc="0" normalizeH="0" baseline="0" noProof="0" dirty="0" smtClean="0">
                <a:ln>
                  <a:noFill/>
                </a:ln>
                <a:solidFill>
                  <a:schemeClr val="tx1">
                    <a:lumMod val="95000"/>
                    <a:lumOff val="5000"/>
                  </a:schemeClr>
                </a:solidFill>
                <a:effectLst/>
                <a:uLnTx/>
                <a:uFillTx/>
                <a:latin typeface="微软雅黑" pitchFamily="34" charset="-122"/>
                <a:ea typeface="微软雅黑" pitchFamily="34" charset="-122"/>
              </a:rPr>
              <a:t>3-用户地理位置数据（O2O推广，商家推荐，交友推荐等）</a:t>
            </a:r>
          </a:p>
          <a:p>
            <a:pPr marL="0" marR="0" lvl="0" indent="0" defTabSz="457200" rtl="0" eaLnBrk="1" fontAlgn="auto" latinLnBrk="0" hangingPunct="1">
              <a:lnSpc>
                <a:spcPct val="150000"/>
              </a:lnSpc>
              <a:spcBef>
                <a:spcPct val="20000"/>
              </a:spcBef>
              <a:spcAft>
                <a:spcPts val="0"/>
              </a:spcAft>
              <a:buClrTx/>
              <a:buSzTx/>
              <a:buFontTx/>
              <a:buNone/>
              <a:tabLst/>
              <a:defRPr/>
            </a:pPr>
            <a:r>
              <a:rPr kumimoji="0" lang="zh-CN" altLang="en-US" sz="1200" b="0" i="0" u="none" strike="noStrike" kern="1200" cap="none" spc="0" normalizeH="0" baseline="0" noProof="0" dirty="0" smtClean="0">
                <a:ln>
                  <a:noFill/>
                </a:ln>
                <a:solidFill>
                  <a:schemeClr val="tx1">
                    <a:lumMod val="95000"/>
                    <a:lumOff val="5000"/>
                  </a:schemeClr>
                </a:solidFill>
                <a:effectLst/>
                <a:uLnTx/>
                <a:uFillTx/>
                <a:latin typeface="微软雅黑" pitchFamily="34" charset="-122"/>
                <a:ea typeface="微软雅黑" pitchFamily="34" charset="-122"/>
              </a:rPr>
              <a:t>   谷歌地图、大众点评、美团等APP的自动定位系统</a:t>
            </a:r>
          </a:p>
          <a:p>
            <a:pPr marL="0" marR="0" lvl="0" indent="0" defTabSz="457200" rtl="0" eaLnBrk="1" fontAlgn="auto" latinLnBrk="0" hangingPunct="1">
              <a:lnSpc>
                <a:spcPct val="150000"/>
              </a:lnSpc>
              <a:spcBef>
                <a:spcPct val="20000"/>
              </a:spcBef>
              <a:spcAft>
                <a:spcPts val="0"/>
              </a:spcAft>
              <a:buClrTx/>
              <a:buSzTx/>
              <a:buFont typeface="Arial"/>
              <a:buNone/>
              <a:tabLst/>
              <a:defRPr/>
            </a:pPr>
            <a:r>
              <a:rPr kumimoji="0" lang="zh-CN" altLang="en-US" sz="1200" b="0" i="0" u="none" strike="noStrike" kern="1200" cap="none" spc="0" normalizeH="0" baseline="0" noProof="0" dirty="0" smtClean="0">
                <a:ln>
                  <a:noFill/>
                </a:ln>
                <a:solidFill>
                  <a:schemeClr val="tx1">
                    <a:lumMod val="95000"/>
                    <a:lumOff val="5000"/>
                  </a:schemeClr>
                </a:solidFill>
                <a:effectLst/>
                <a:uLnTx/>
                <a:uFillTx/>
                <a:latin typeface="微软雅黑" pitchFamily="34" charset="-122"/>
                <a:ea typeface="微软雅黑" pitchFamily="34" charset="-122"/>
              </a:rPr>
              <a:t>4-互联网金融数据（P2P，小额贷款，支付，信用，供应链金融等）</a:t>
            </a:r>
          </a:p>
          <a:p>
            <a:pPr marL="0" marR="0" lvl="0" indent="0" defTabSz="457200" rtl="0" eaLnBrk="1" fontAlgn="auto" latinLnBrk="0" hangingPunct="1">
              <a:lnSpc>
                <a:spcPct val="150000"/>
              </a:lnSpc>
              <a:spcBef>
                <a:spcPct val="20000"/>
              </a:spcBef>
              <a:spcAft>
                <a:spcPts val="0"/>
              </a:spcAft>
              <a:buClrTx/>
              <a:buSzTx/>
              <a:buFontTx/>
              <a:buNone/>
              <a:tabLst/>
              <a:defRPr/>
            </a:pPr>
            <a:r>
              <a:rPr kumimoji="0" lang="zh-CN" altLang="en-US" sz="1200" b="0" i="0" u="none" strike="noStrike" kern="1200" cap="none" spc="0" normalizeH="0" baseline="0" noProof="0" dirty="0" smtClean="0">
                <a:ln>
                  <a:noFill/>
                </a:ln>
                <a:solidFill>
                  <a:schemeClr val="tx1">
                    <a:lumMod val="95000"/>
                    <a:lumOff val="5000"/>
                  </a:schemeClr>
                </a:solidFill>
                <a:effectLst/>
                <a:uLnTx/>
                <a:uFillTx/>
                <a:latin typeface="微软雅黑" pitchFamily="34" charset="-122"/>
                <a:ea typeface="微软雅黑" pitchFamily="34" charset="-122"/>
              </a:rPr>
              <a:t>    支付宝、陆金所</a:t>
            </a:r>
          </a:p>
          <a:p>
            <a:pPr marL="0" marR="0" lvl="0" indent="0" defTabSz="457200" rtl="0" eaLnBrk="1" fontAlgn="auto" latinLnBrk="0" hangingPunct="1">
              <a:lnSpc>
                <a:spcPct val="150000"/>
              </a:lnSpc>
              <a:spcBef>
                <a:spcPct val="20000"/>
              </a:spcBef>
              <a:spcAft>
                <a:spcPts val="0"/>
              </a:spcAft>
              <a:buClrTx/>
              <a:buSzTx/>
              <a:buFont typeface="Arial"/>
              <a:buNone/>
              <a:tabLst/>
              <a:defRPr/>
            </a:pPr>
            <a:r>
              <a:rPr kumimoji="0" lang="zh-CN" altLang="en-US" sz="1200" b="0" i="0" u="none" strike="noStrike" kern="1200" cap="none" spc="0" normalizeH="0" baseline="0" noProof="0" dirty="0" smtClean="0">
                <a:ln>
                  <a:noFill/>
                </a:ln>
                <a:solidFill>
                  <a:schemeClr val="tx1">
                    <a:lumMod val="95000"/>
                    <a:lumOff val="5000"/>
                  </a:schemeClr>
                </a:solidFill>
                <a:effectLst/>
                <a:uLnTx/>
                <a:uFillTx/>
                <a:latin typeface="微软雅黑" pitchFamily="34" charset="-122"/>
                <a:ea typeface="微软雅黑" pitchFamily="34" charset="-122"/>
              </a:rPr>
              <a:t>5-用户社交等UGC数据（趋势分析、流行元素分析、受欢迎程度分析、舆论监控分析、社会问题分析等）</a:t>
            </a:r>
          </a:p>
          <a:p>
            <a:pPr marL="0" marR="0" lvl="0" indent="0" defTabSz="457200" rtl="0" eaLnBrk="1" fontAlgn="auto" latinLnBrk="0" hangingPunct="1">
              <a:lnSpc>
                <a:spcPct val="150000"/>
              </a:lnSpc>
              <a:spcBef>
                <a:spcPct val="20000"/>
              </a:spcBef>
              <a:spcAft>
                <a:spcPts val="0"/>
              </a:spcAft>
              <a:buClrTx/>
              <a:buSzTx/>
              <a:buFontTx/>
              <a:buNone/>
              <a:tabLst/>
              <a:defRPr/>
            </a:pPr>
            <a:r>
              <a:rPr kumimoji="0" lang="zh-CN" altLang="en-US" sz="1200" b="0" i="0" u="none" strike="noStrike" kern="1200" cap="none" spc="0" normalizeH="0" baseline="0" noProof="0" dirty="0" smtClean="0">
                <a:ln>
                  <a:noFill/>
                </a:ln>
                <a:solidFill>
                  <a:schemeClr val="tx1">
                    <a:lumMod val="95000"/>
                    <a:lumOff val="5000"/>
                  </a:schemeClr>
                </a:solidFill>
                <a:effectLst/>
                <a:uLnTx/>
                <a:uFillTx/>
                <a:latin typeface="微软雅黑" pitchFamily="34" charset="-122"/>
                <a:ea typeface="微软雅黑" pitchFamily="34" charset="-122"/>
              </a:rPr>
              <a:t>    fackbook、新浪</a:t>
            </a:r>
            <a:endParaRPr kumimoji="0" lang="zh-CN" altLang="en-US" sz="1200" b="0" i="0" u="none" strike="noStrike" kern="1200" cap="none" spc="0" normalizeH="0" baseline="0" noProof="0" dirty="0">
              <a:ln>
                <a:noFill/>
              </a:ln>
              <a:solidFill>
                <a:schemeClr val="tx1">
                  <a:lumMod val="95000"/>
                  <a:lumOff val="5000"/>
                </a:schemeClr>
              </a:solidFill>
              <a:effectLst/>
              <a:uLnTx/>
              <a:uFillTx/>
              <a:latin typeface="微软雅黑" pitchFamily="34" charset="-122"/>
              <a:ea typeface="微软雅黑" pitchFamily="34" charset="-122"/>
            </a:endParaRPr>
          </a:p>
        </p:txBody>
      </p:sp>
    </p:spTree>
    <p:extLst>
      <p:ext uri="{BB962C8B-B14F-4D97-AF65-F5344CB8AC3E}">
        <p14:creationId xmlns:p14="http://schemas.microsoft.com/office/powerpoint/2010/main" xmlns="" val="17791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blinds(horizontal)">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blinds(horizontal)">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blinds(horizontal)">
                                      <p:cBhvr>
                                        <p:cTn id="17" dur="5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blinds(horizontal)">
                                      <p:cBhvr>
                                        <p:cTn id="22" dur="500"/>
                                        <p:tgtEl>
                                          <p:spTgt spid="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8">
                                            <p:txEl>
                                              <p:pRg st="4" end="4"/>
                                            </p:txEl>
                                          </p:spTgt>
                                        </p:tgtEl>
                                        <p:attrNameLst>
                                          <p:attrName>style.visibility</p:attrName>
                                        </p:attrNameLst>
                                      </p:cBhvr>
                                      <p:to>
                                        <p:strVal val="visible"/>
                                      </p:to>
                                    </p:set>
                                    <p:animEffect transition="in" filter="blinds(horizontal)">
                                      <p:cBhvr>
                                        <p:cTn id="27" dur="500"/>
                                        <p:tgtEl>
                                          <p:spTgt spid="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8">
                                            <p:txEl>
                                              <p:pRg st="5" end="5"/>
                                            </p:txEl>
                                          </p:spTgt>
                                        </p:tgtEl>
                                        <p:attrNameLst>
                                          <p:attrName>style.visibility</p:attrName>
                                        </p:attrNameLst>
                                      </p:cBhvr>
                                      <p:to>
                                        <p:strVal val="visible"/>
                                      </p:to>
                                    </p:set>
                                    <p:animEffect transition="in" filter="blinds(horizontal)">
                                      <p:cBhvr>
                                        <p:cTn id="32" dur="500"/>
                                        <p:tgtEl>
                                          <p:spTgt spid="8">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8">
                                            <p:txEl>
                                              <p:pRg st="6" end="6"/>
                                            </p:txEl>
                                          </p:spTgt>
                                        </p:tgtEl>
                                        <p:attrNameLst>
                                          <p:attrName>style.visibility</p:attrName>
                                        </p:attrNameLst>
                                      </p:cBhvr>
                                      <p:to>
                                        <p:strVal val="visible"/>
                                      </p:to>
                                    </p:set>
                                    <p:animEffect transition="in" filter="blinds(horizontal)">
                                      <p:cBhvr>
                                        <p:cTn id="37" dur="500"/>
                                        <p:tgtEl>
                                          <p:spTgt spid="8">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8">
                                            <p:txEl>
                                              <p:pRg st="7" end="7"/>
                                            </p:txEl>
                                          </p:spTgt>
                                        </p:tgtEl>
                                        <p:attrNameLst>
                                          <p:attrName>style.visibility</p:attrName>
                                        </p:attrNameLst>
                                      </p:cBhvr>
                                      <p:to>
                                        <p:strVal val="visible"/>
                                      </p:to>
                                    </p:set>
                                    <p:animEffect transition="in" filter="blinds(horizontal)">
                                      <p:cBhvr>
                                        <p:cTn id="42" dur="500"/>
                                        <p:tgtEl>
                                          <p:spTgt spid="8">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8">
                                            <p:txEl>
                                              <p:pRg st="8" end="8"/>
                                            </p:txEl>
                                          </p:spTgt>
                                        </p:tgtEl>
                                        <p:attrNameLst>
                                          <p:attrName>style.visibility</p:attrName>
                                        </p:attrNameLst>
                                      </p:cBhvr>
                                      <p:to>
                                        <p:strVal val="visible"/>
                                      </p:to>
                                    </p:set>
                                    <p:animEffect transition="in" filter="blinds(horizontal)">
                                      <p:cBhvr>
                                        <p:cTn id="47" dur="500"/>
                                        <p:tgtEl>
                                          <p:spTgt spid="8">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8">
                                            <p:txEl>
                                              <p:pRg st="9" end="9"/>
                                            </p:txEl>
                                          </p:spTgt>
                                        </p:tgtEl>
                                        <p:attrNameLst>
                                          <p:attrName>style.visibility</p:attrName>
                                        </p:attrNameLst>
                                      </p:cBhvr>
                                      <p:to>
                                        <p:strVal val="visible"/>
                                      </p:to>
                                    </p:set>
                                    <p:animEffect transition="in" filter="blinds(horizontal)">
                                      <p:cBhvr>
                                        <p:cTn id="52" dur="500"/>
                                        <p:tgtEl>
                                          <p:spTgt spid="8">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8">
                                            <p:txEl>
                                              <p:pRg st="10" end="10"/>
                                            </p:txEl>
                                          </p:spTgt>
                                        </p:tgtEl>
                                        <p:attrNameLst>
                                          <p:attrName>style.visibility</p:attrName>
                                        </p:attrNameLst>
                                      </p:cBhvr>
                                      <p:to>
                                        <p:strVal val="visible"/>
                                      </p:to>
                                    </p:set>
                                    <p:animEffect transition="in" filter="blinds(horizontal)">
                                      <p:cBhvr>
                                        <p:cTn id="57" dur="500"/>
                                        <p:tgtEl>
                                          <p:spTgt spid="8">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线连接符 11"/>
          <p:cNvCxnSpPr/>
          <p:nvPr/>
        </p:nvCxnSpPr>
        <p:spPr>
          <a:xfrm>
            <a:off x="348703" y="476249"/>
            <a:ext cx="8446597" cy="0"/>
          </a:xfrm>
          <a:prstGeom prst="line">
            <a:avLst/>
          </a:prstGeom>
          <a:ln w="3175" cmpd="sng">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11" name="标题 1"/>
          <p:cNvSpPr>
            <a:spLocks noGrp="1"/>
          </p:cNvSpPr>
          <p:nvPr>
            <p:ph type="ctrTitle"/>
          </p:nvPr>
        </p:nvSpPr>
        <p:spPr>
          <a:xfrm>
            <a:off x="348702" y="148709"/>
            <a:ext cx="4547148" cy="271782"/>
          </a:xfrm>
        </p:spPr>
        <p:txBody>
          <a:bodyPr>
            <a:noAutofit/>
          </a:bodyPr>
          <a:lstStyle/>
          <a:p>
            <a:pPr algn="l"/>
            <a:r>
              <a:rPr kumimoji="1" lang="zh-CN" altLang="en-US" sz="1200" dirty="0" smtClean="0">
                <a:solidFill>
                  <a:schemeClr val="tx1">
                    <a:lumMod val="95000"/>
                    <a:lumOff val="5000"/>
                  </a:schemeClr>
                </a:solidFill>
                <a:latin typeface="Microsoft YaHei"/>
                <a:ea typeface="微软雅黑"/>
                <a:cs typeface="Microsoft YaHei"/>
              </a:rPr>
              <a:t>大数据生态圈</a:t>
            </a:r>
            <a:r>
              <a:rPr kumimoji="1" lang="en-US" altLang="zh-CN" sz="1200" dirty="0" smtClean="0">
                <a:solidFill>
                  <a:schemeClr val="tx1">
                    <a:lumMod val="95000"/>
                    <a:lumOff val="5000"/>
                  </a:schemeClr>
                </a:solidFill>
                <a:latin typeface="Microsoft YaHei"/>
                <a:ea typeface="微软雅黑"/>
                <a:cs typeface="Microsoft YaHei"/>
              </a:rPr>
              <a:t>—</a:t>
            </a:r>
            <a:r>
              <a:rPr kumimoji="1" lang="zh-CN" altLang="zh-CN" sz="1200" dirty="0" smtClean="0">
                <a:solidFill>
                  <a:schemeClr val="tx1">
                    <a:lumMod val="95000"/>
                    <a:lumOff val="5000"/>
                  </a:schemeClr>
                </a:solidFill>
                <a:latin typeface="Microsoft YaHei"/>
                <a:ea typeface="微软雅黑"/>
                <a:cs typeface="Microsoft YaHei"/>
              </a:rPr>
              <a:t>大数据分析的五个基本方面</a:t>
            </a:r>
            <a:endParaRPr kumimoji="1" lang="zh-CN" altLang="en-US" sz="1200" dirty="0" smtClean="0">
              <a:solidFill>
                <a:schemeClr val="tx1">
                  <a:lumMod val="95000"/>
                  <a:lumOff val="5000"/>
                </a:schemeClr>
              </a:solidFill>
              <a:latin typeface="Microsoft YaHei"/>
              <a:ea typeface="微软雅黑"/>
              <a:cs typeface="Microsoft YaHei"/>
            </a:endParaRPr>
          </a:p>
        </p:txBody>
      </p:sp>
      <p:pic>
        <p:nvPicPr>
          <p:cNvPr id="16" name="图片 15" descr="nubia 品牌PPT模版元素-03.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348703" y="4911185"/>
            <a:ext cx="902880" cy="148460"/>
          </a:xfrm>
          <a:prstGeom prst="rect">
            <a:avLst/>
          </a:prstGeom>
        </p:spPr>
      </p:pic>
      <p:pic>
        <p:nvPicPr>
          <p:cNvPr id="66" name="图片 65" descr="nubia 品牌PPT模版元素-01.png"/>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6967674" y="4779294"/>
            <a:ext cx="1827626" cy="284489"/>
          </a:xfrm>
          <a:prstGeom prst="rect">
            <a:avLst/>
          </a:prstGeom>
        </p:spPr>
      </p:pic>
      <p:sp>
        <p:nvSpPr>
          <p:cNvPr id="8" name="Rectangle 3"/>
          <p:cNvSpPr txBox="1">
            <a:spLocks noChangeArrowheads="1"/>
          </p:cNvSpPr>
          <p:nvPr/>
        </p:nvSpPr>
        <p:spPr>
          <a:xfrm>
            <a:off x="329652" y="514351"/>
            <a:ext cx="8814348" cy="3886200"/>
          </a:xfrm>
          <a:prstGeom prst="rect">
            <a:avLst/>
          </a:prstGeom>
        </p:spPr>
        <p:txBody>
          <a:bodyPr vert="horz" lIns="91440" tIns="45720" rIns="91440" bIns="45720" rtlCol="0">
            <a:noAutofit/>
          </a:bodyPr>
          <a:lstStyle/>
          <a:p>
            <a:pPr marL="0" marR="0" lvl="0" indent="0" defTabSz="457200" rtl="0" eaLnBrk="1" fontAlgn="auto" latinLnBrk="0" hangingPunct="1">
              <a:lnSpc>
                <a:spcPct val="150000"/>
              </a:lnSpc>
              <a:spcBef>
                <a:spcPct val="20000"/>
              </a:spcBef>
              <a:spcAft>
                <a:spcPts val="0"/>
              </a:spcAft>
              <a:buClrTx/>
              <a:buSzTx/>
              <a:buFont typeface="Arial"/>
              <a:buNone/>
              <a:tabLst/>
              <a:defRPr/>
            </a:pPr>
            <a:r>
              <a:rPr kumimoji="0" lang="zh-CN" altLang="zh-CN" sz="1100" b="1" i="0" u="none" strike="noStrike" kern="1200" cap="none" spc="0" normalizeH="0" baseline="0" noProof="0" dirty="0" smtClean="0">
                <a:ln>
                  <a:noFill/>
                </a:ln>
                <a:solidFill>
                  <a:schemeClr val="tx1">
                    <a:lumMod val="95000"/>
                    <a:lumOff val="5000"/>
                  </a:schemeClr>
                </a:solidFill>
                <a:effectLst/>
                <a:uLnTx/>
                <a:uFillTx/>
                <a:latin typeface="微软雅黑" pitchFamily="34" charset="-122"/>
                <a:ea typeface="微软雅黑" pitchFamily="34" charset="-122"/>
              </a:rPr>
              <a:t>1. Analytic Visualizations（可视化分析）</a:t>
            </a:r>
          </a:p>
          <a:p>
            <a:pPr marL="0" marR="0" lvl="0" indent="0" defTabSz="457200" rtl="0" eaLnBrk="1" fontAlgn="auto" latinLnBrk="0" hangingPunct="1">
              <a:lnSpc>
                <a:spcPct val="150000"/>
              </a:lnSpc>
              <a:spcBef>
                <a:spcPct val="20000"/>
              </a:spcBef>
              <a:spcAft>
                <a:spcPts val="0"/>
              </a:spcAft>
              <a:buClrTx/>
              <a:buSzTx/>
              <a:buFont typeface="Arial"/>
              <a:buNone/>
              <a:tabLst/>
              <a:defRPr/>
            </a:pPr>
            <a:r>
              <a:rPr kumimoji="0" lang="zh-CN" altLang="zh-CN" sz="1100" b="0" i="0" u="none" strike="noStrike" kern="1200" cap="none" spc="0" normalizeH="0" baseline="0" noProof="0" dirty="0" smtClean="0">
                <a:ln>
                  <a:noFill/>
                </a:ln>
                <a:solidFill>
                  <a:schemeClr val="tx1">
                    <a:lumMod val="95000"/>
                    <a:lumOff val="5000"/>
                  </a:schemeClr>
                </a:solidFill>
                <a:effectLst/>
                <a:uLnTx/>
                <a:uFillTx/>
                <a:latin typeface="微软雅黑" pitchFamily="34" charset="-122"/>
                <a:ea typeface="微软雅黑" pitchFamily="34" charset="-122"/>
              </a:rPr>
              <a:t>不管是对数据分析专家还是普通用户，数据可视化是数据分析工具最基本的要求。可视化可以直观的展示数据，让数据自己说话，让观众听到结果。</a:t>
            </a:r>
          </a:p>
          <a:p>
            <a:pPr marL="0" marR="0" lvl="0" indent="0" defTabSz="457200" rtl="0" eaLnBrk="1" fontAlgn="auto" latinLnBrk="0" hangingPunct="1">
              <a:lnSpc>
                <a:spcPct val="150000"/>
              </a:lnSpc>
              <a:spcBef>
                <a:spcPct val="20000"/>
              </a:spcBef>
              <a:spcAft>
                <a:spcPts val="0"/>
              </a:spcAft>
              <a:buClrTx/>
              <a:buSzTx/>
              <a:buFont typeface="Arial"/>
              <a:buNone/>
              <a:tabLst/>
              <a:defRPr/>
            </a:pPr>
            <a:r>
              <a:rPr kumimoji="0" lang="zh-CN" altLang="zh-CN" sz="1100" b="1" i="0" u="none" strike="noStrike" kern="1200" cap="none" spc="0" normalizeH="0" baseline="0" noProof="0" dirty="0" smtClean="0">
                <a:ln>
                  <a:noFill/>
                </a:ln>
                <a:solidFill>
                  <a:schemeClr val="tx1">
                    <a:lumMod val="95000"/>
                    <a:lumOff val="5000"/>
                  </a:schemeClr>
                </a:solidFill>
                <a:effectLst/>
                <a:uLnTx/>
                <a:uFillTx/>
                <a:latin typeface="微软雅黑" pitchFamily="34" charset="-122"/>
                <a:ea typeface="微软雅黑" pitchFamily="34" charset="-122"/>
              </a:rPr>
              <a:t>2. Data Mining Algorithms（数据挖掘算法）</a:t>
            </a:r>
          </a:p>
          <a:p>
            <a:pPr marL="0" marR="0" lvl="0" indent="0" defTabSz="457200" rtl="0" eaLnBrk="1" fontAlgn="auto" latinLnBrk="0" hangingPunct="1">
              <a:lnSpc>
                <a:spcPct val="170000"/>
              </a:lnSpc>
              <a:spcBef>
                <a:spcPct val="20000"/>
              </a:spcBef>
              <a:spcAft>
                <a:spcPts val="0"/>
              </a:spcAft>
              <a:buClrTx/>
              <a:buSzTx/>
              <a:buFont typeface="Arial"/>
              <a:buNone/>
              <a:tabLst/>
              <a:defRPr/>
            </a:pPr>
            <a:r>
              <a:rPr kumimoji="0" lang="zh-CN" altLang="zh-CN" sz="1100" b="0" i="0" u="none" strike="noStrike" kern="1200" cap="none" spc="0" normalizeH="0" baseline="0" noProof="0" dirty="0" smtClean="0">
                <a:ln>
                  <a:noFill/>
                </a:ln>
                <a:solidFill>
                  <a:schemeClr val="tx1">
                    <a:lumMod val="95000"/>
                    <a:lumOff val="5000"/>
                  </a:schemeClr>
                </a:solidFill>
                <a:effectLst/>
                <a:uLnTx/>
                <a:uFillTx/>
                <a:latin typeface="微软雅黑" pitchFamily="34" charset="-122"/>
                <a:ea typeface="微软雅黑" pitchFamily="34" charset="-122"/>
              </a:rPr>
              <a:t>可视化是给人看的，数据挖掘就是给机器看的。集群、分割、孤立点分析还有其他的算法让我们深入数据内部，挖掘价值。这些算法不仅要处理大数据的量，也要处理大数据的速度。</a:t>
            </a:r>
          </a:p>
          <a:p>
            <a:pPr marL="0" marR="0" lvl="0" indent="0" defTabSz="457200" rtl="0" eaLnBrk="1" fontAlgn="auto" latinLnBrk="0" hangingPunct="1">
              <a:lnSpc>
                <a:spcPct val="170000"/>
              </a:lnSpc>
              <a:spcBef>
                <a:spcPct val="20000"/>
              </a:spcBef>
              <a:spcAft>
                <a:spcPts val="0"/>
              </a:spcAft>
              <a:buClrTx/>
              <a:buSzTx/>
              <a:buFont typeface="Arial"/>
              <a:buNone/>
              <a:tabLst/>
              <a:defRPr/>
            </a:pPr>
            <a:r>
              <a:rPr kumimoji="0" lang="zh-CN" altLang="zh-CN" sz="1100" b="1" i="0" u="none" strike="noStrike" kern="1200" cap="none" spc="0" normalizeH="0" baseline="0" noProof="0" dirty="0" smtClean="0">
                <a:ln>
                  <a:noFill/>
                </a:ln>
                <a:solidFill>
                  <a:schemeClr val="tx1">
                    <a:lumMod val="95000"/>
                    <a:lumOff val="5000"/>
                  </a:schemeClr>
                </a:solidFill>
                <a:effectLst/>
                <a:uLnTx/>
                <a:uFillTx/>
                <a:latin typeface="微软雅黑" pitchFamily="34" charset="-122"/>
                <a:ea typeface="微软雅黑" pitchFamily="34" charset="-122"/>
              </a:rPr>
              <a:t>3. Predictive Analytic Capabilities（预测性分析能力）</a:t>
            </a:r>
          </a:p>
          <a:p>
            <a:pPr marL="0" marR="0" lvl="0" indent="0" defTabSz="457200" rtl="0" eaLnBrk="1" fontAlgn="auto" latinLnBrk="0" hangingPunct="1">
              <a:lnSpc>
                <a:spcPct val="170000"/>
              </a:lnSpc>
              <a:spcBef>
                <a:spcPct val="20000"/>
              </a:spcBef>
              <a:spcAft>
                <a:spcPts val="0"/>
              </a:spcAft>
              <a:buClrTx/>
              <a:buSzTx/>
              <a:buFont typeface="Arial"/>
              <a:buNone/>
              <a:tabLst/>
              <a:defRPr/>
            </a:pPr>
            <a:r>
              <a:rPr kumimoji="0" lang="zh-CN" altLang="zh-CN" sz="1100" b="0" i="0" u="none" strike="noStrike" kern="1200" cap="none" spc="0" normalizeH="0" baseline="0" noProof="0" dirty="0" smtClean="0">
                <a:ln>
                  <a:noFill/>
                </a:ln>
                <a:solidFill>
                  <a:schemeClr val="tx1">
                    <a:lumMod val="95000"/>
                    <a:lumOff val="5000"/>
                  </a:schemeClr>
                </a:solidFill>
                <a:effectLst/>
                <a:uLnTx/>
                <a:uFillTx/>
                <a:latin typeface="微软雅黑" pitchFamily="34" charset="-122"/>
                <a:ea typeface="微软雅黑" pitchFamily="34" charset="-122"/>
              </a:rPr>
              <a:t>数据挖掘可以让分析员更好的理解数据，而预测性分析可以让分析员根据可视化分析和数据挖掘的结果做出一些预测性的判断。</a:t>
            </a:r>
            <a:endParaRPr kumimoji="0" lang="en-US" altLang="zh-CN" sz="1100" b="0" i="0" u="none" strike="noStrike" kern="1200" cap="none" spc="0" normalizeH="0" baseline="0" noProof="0" dirty="0" smtClean="0">
              <a:ln>
                <a:noFill/>
              </a:ln>
              <a:solidFill>
                <a:schemeClr val="tx1">
                  <a:lumMod val="95000"/>
                  <a:lumOff val="5000"/>
                </a:schemeClr>
              </a:solidFill>
              <a:effectLst/>
              <a:uLnTx/>
              <a:uFillTx/>
              <a:latin typeface="微软雅黑" pitchFamily="34" charset="-122"/>
              <a:ea typeface="微软雅黑" pitchFamily="34" charset="-122"/>
            </a:endParaRPr>
          </a:p>
          <a:p>
            <a:pPr>
              <a:lnSpc>
                <a:spcPct val="170000"/>
              </a:lnSpc>
            </a:pPr>
            <a:r>
              <a:rPr lang="zh-CN" altLang="zh-CN" sz="1100" b="1" dirty="0" smtClean="0">
                <a:solidFill>
                  <a:schemeClr val="tx1">
                    <a:lumMod val="95000"/>
                    <a:lumOff val="5000"/>
                  </a:schemeClr>
                </a:solidFill>
                <a:latin typeface="微软雅黑" pitchFamily="34" charset="-122"/>
                <a:ea typeface="微软雅黑" pitchFamily="34" charset="-122"/>
              </a:rPr>
              <a:t>4. Semantic Engines（语义引擎）</a:t>
            </a:r>
          </a:p>
          <a:p>
            <a:pPr>
              <a:lnSpc>
                <a:spcPct val="170000"/>
              </a:lnSpc>
            </a:pPr>
            <a:r>
              <a:rPr lang="zh-CN" altLang="zh-CN" sz="1100" dirty="0" smtClean="0">
                <a:solidFill>
                  <a:schemeClr val="tx1">
                    <a:lumMod val="95000"/>
                    <a:lumOff val="5000"/>
                  </a:schemeClr>
                </a:solidFill>
                <a:latin typeface="微软雅黑" pitchFamily="34" charset="-122"/>
                <a:ea typeface="微软雅黑" pitchFamily="34" charset="-122"/>
              </a:rPr>
              <a:t>我们知道由于非结构化数据的多样性带来了数据分析的新的挑战，我们需要一系列的工具去解析，提取，分析数据。语义引擎需要被设计成能够从“文档”中智能提取信息。</a:t>
            </a:r>
            <a:endParaRPr lang="en-US" altLang="zh-CN" sz="1100" dirty="0" smtClean="0">
              <a:solidFill>
                <a:schemeClr val="tx1">
                  <a:lumMod val="95000"/>
                  <a:lumOff val="5000"/>
                </a:schemeClr>
              </a:solidFill>
              <a:latin typeface="微软雅黑" pitchFamily="34" charset="-122"/>
              <a:ea typeface="微软雅黑" pitchFamily="34" charset="-122"/>
            </a:endParaRPr>
          </a:p>
          <a:p>
            <a:pPr>
              <a:lnSpc>
                <a:spcPct val="170000"/>
              </a:lnSpc>
            </a:pPr>
            <a:r>
              <a:rPr lang="zh-CN" altLang="en-US" sz="1100" b="1" dirty="0" smtClean="0">
                <a:solidFill>
                  <a:schemeClr val="tx1">
                    <a:lumMod val="95000"/>
                    <a:lumOff val="5000"/>
                  </a:schemeClr>
                </a:solidFill>
                <a:latin typeface="微软雅黑" pitchFamily="34" charset="-122"/>
                <a:ea typeface="微软雅黑" pitchFamily="34" charset="-122"/>
              </a:rPr>
              <a:t>5. Data Quality and Master Data Management（数据质量和数据管理）</a:t>
            </a:r>
          </a:p>
          <a:p>
            <a:pPr>
              <a:lnSpc>
                <a:spcPct val="170000"/>
              </a:lnSpc>
            </a:pPr>
            <a:r>
              <a:rPr lang="zh-CN" altLang="en-US" sz="1100" dirty="0" smtClean="0">
                <a:solidFill>
                  <a:schemeClr val="tx1">
                    <a:lumMod val="95000"/>
                    <a:lumOff val="5000"/>
                  </a:schemeClr>
                </a:solidFill>
                <a:latin typeface="微软雅黑" pitchFamily="34" charset="-122"/>
                <a:ea typeface="微软雅黑" pitchFamily="34" charset="-122"/>
              </a:rPr>
              <a:t>数据质量和数据管理是一些管理方面的最佳实践。通过标准化的流程和工具对数据进行处理，可以保证一个预先定义好的高质量的分析结果。</a:t>
            </a:r>
          </a:p>
        </p:txBody>
      </p:sp>
    </p:spTree>
    <p:extLst>
      <p:ext uri="{BB962C8B-B14F-4D97-AF65-F5344CB8AC3E}">
        <p14:creationId xmlns:p14="http://schemas.microsoft.com/office/powerpoint/2010/main" xmlns="" val="1779118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线连接符 11"/>
          <p:cNvCxnSpPr/>
          <p:nvPr/>
        </p:nvCxnSpPr>
        <p:spPr>
          <a:xfrm>
            <a:off x="348703" y="476249"/>
            <a:ext cx="8446597" cy="0"/>
          </a:xfrm>
          <a:prstGeom prst="line">
            <a:avLst/>
          </a:prstGeom>
          <a:ln w="3175" cmpd="sng">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11" name="标题 1"/>
          <p:cNvSpPr>
            <a:spLocks noGrp="1"/>
          </p:cNvSpPr>
          <p:nvPr>
            <p:ph type="ctrTitle"/>
          </p:nvPr>
        </p:nvSpPr>
        <p:spPr>
          <a:xfrm>
            <a:off x="348702" y="148709"/>
            <a:ext cx="4547148" cy="271782"/>
          </a:xfrm>
        </p:spPr>
        <p:txBody>
          <a:bodyPr>
            <a:noAutofit/>
          </a:bodyPr>
          <a:lstStyle/>
          <a:p>
            <a:pPr algn="l"/>
            <a:r>
              <a:rPr kumimoji="1" lang="zh-CN" altLang="en-US" sz="1200" dirty="0" smtClean="0">
                <a:solidFill>
                  <a:schemeClr val="tx1">
                    <a:lumMod val="95000"/>
                    <a:lumOff val="5000"/>
                  </a:schemeClr>
                </a:solidFill>
                <a:latin typeface="Microsoft YaHei"/>
                <a:ea typeface="微软雅黑"/>
                <a:cs typeface="Microsoft YaHei"/>
              </a:rPr>
              <a:t>大数据生态圈</a:t>
            </a:r>
            <a:r>
              <a:rPr kumimoji="1" lang="en-US" altLang="zh-CN" sz="1200" dirty="0" smtClean="0">
                <a:solidFill>
                  <a:schemeClr val="tx1">
                    <a:lumMod val="95000"/>
                    <a:lumOff val="5000"/>
                  </a:schemeClr>
                </a:solidFill>
                <a:latin typeface="Microsoft YaHei"/>
                <a:ea typeface="微软雅黑"/>
                <a:cs typeface="Microsoft YaHei"/>
              </a:rPr>
              <a:t>—</a:t>
            </a:r>
            <a:r>
              <a:rPr kumimoji="1" lang="zh-CN" altLang="zh-CN" sz="1200" dirty="0" smtClean="0">
                <a:solidFill>
                  <a:schemeClr val="tx1">
                    <a:lumMod val="95000"/>
                    <a:lumOff val="5000"/>
                  </a:schemeClr>
                </a:solidFill>
                <a:latin typeface="Microsoft YaHei"/>
                <a:ea typeface="微软雅黑"/>
                <a:cs typeface="Microsoft YaHei"/>
              </a:rPr>
              <a:t>处理和分析工具</a:t>
            </a:r>
            <a:endParaRPr kumimoji="1" lang="zh-CN" altLang="en-US" sz="1200" dirty="0" smtClean="0">
              <a:solidFill>
                <a:schemeClr val="tx1">
                  <a:lumMod val="95000"/>
                  <a:lumOff val="5000"/>
                </a:schemeClr>
              </a:solidFill>
              <a:latin typeface="Microsoft YaHei"/>
              <a:ea typeface="微软雅黑"/>
              <a:cs typeface="Microsoft YaHei"/>
            </a:endParaRPr>
          </a:p>
        </p:txBody>
      </p:sp>
      <p:pic>
        <p:nvPicPr>
          <p:cNvPr id="16" name="图片 15" descr="nubia 品牌PPT模版元素-03.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348703" y="4911185"/>
            <a:ext cx="902880" cy="148460"/>
          </a:xfrm>
          <a:prstGeom prst="rect">
            <a:avLst/>
          </a:prstGeom>
        </p:spPr>
      </p:pic>
      <p:pic>
        <p:nvPicPr>
          <p:cNvPr id="66" name="图片 65" descr="nubia 品牌PPT模版元素-01.png"/>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6967674" y="4779294"/>
            <a:ext cx="1827626" cy="284489"/>
          </a:xfrm>
          <a:prstGeom prst="rect">
            <a:avLst/>
          </a:prstGeom>
        </p:spPr>
      </p:pic>
      <p:sp>
        <p:nvSpPr>
          <p:cNvPr id="8" name="Rectangle 3"/>
          <p:cNvSpPr txBox="1">
            <a:spLocks noChangeArrowheads="1"/>
          </p:cNvSpPr>
          <p:nvPr/>
        </p:nvSpPr>
        <p:spPr>
          <a:xfrm>
            <a:off x="329652" y="514351"/>
            <a:ext cx="8814348" cy="2714624"/>
          </a:xfrm>
          <a:prstGeom prst="rect">
            <a:avLst/>
          </a:prstGeom>
        </p:spPr>
        <p:txBody>
          <a:bodyPr vert="horz" lIns="91440" tIns="45720" rIns="91440" bIns="45720" rtlCol="0">
            <a:noAutofit/>
          </a:bodyPr>
          <a:lstStyle/>
          <a:p>
            <a:pPr>
              <a:lnSpc>
                <a:spcPct val="150000"/>
              </a:lnSpc>
            </a:pPr>
            <a:r>
              <a:rPr lang="zh-CN" altLang="zh-CN" sz="1100" dirty="0" smtClean="0">
                <a:solidFill>
                  <a:schemeClr val="tx1">
                    <a:lumMod val="95000"/>
                    <a:lumOff val="5000"/>
                  </a:schemeClr>
                </a:solidFill>
                <a:latin typeface="微软雅黑" pitchFamily="34" charset="-122"/>
                <a:ea typeface="微软雅黑" pitchFamily="34" charset="-122"/>
              </a:rPr>
              <a:t>用于分析大数据的工具主要有开源与商用两个生态圈。</a:t>
            </a:r>
          </a:p>
          <a:p>
            <a:pPr>
              <a:lnSpc>
                <a:spcPct val="150000"/>
              </a:lnSpc>
            </a:pPr>
            <a:r>
              <a:rPr lang="zh-CN" altLang="zh-CN" sz="1100" b="1" dirty="0" smtClean="0">
                <a:solidFill>
                  <a:schemeClr val="tx1">
                    <a:lumMod val="95000"/>
                    <a:lumOff val="5000"/>
                  </a:schemeClr>
                </a:solidFill>
                <a:latin typeface="微软雅黑" pitchFamily="34" charset="-122"/>
                <a:ea typeface="微软雅黑" pitchFamily="34" charset="-122"/>
              </a:rPr>
              <a:t>开源大数据生态圈：</a:t>
            </a:r>
          </a:p>
          <a:p>
            <a:pPr>
              <a:lnSpc>
                <a:spcPct val="150000"/>
              </a:lnSpc>
            </a:pPr>
            <a:r>
              <a:rPr lang="zh-CN" altLang="zh-CN" sz="1100" dirty="0" smtClean="0">
                <a:solidFill>
                  <a:schemeClr val="tx1">
                    <a:lumMod val="95000"/>
                    <a:lumOff val="5000"/>
                  </a:schemeClr>
                </a:solidFill>
                <a:latin typeface="微软雅黑" pitchFamily="34" charset="-122"/>
                <a:ea typeface="微软雅黑" pitchFamily="34" charset="-122"/>
              </a:rPr>
              <a:t>1、Hadoop HDFS、HadoopMapReduce, HBase、Hive 渐次诞生，早期Hadoop生态圈逐步形成。</a:t>
            </a:r>
          </a:p>
          <a:p>
            <a:pPr>
              <a:lnSpc>
                <a:spcPct val="150000"/>
              </a:lnSpc>
            </a:pPr>
            <a:r>
              <a:rPr lang="zh-CN" altLang="zh-CN" sz="1100" dirty="0" smtClean="0">
                <a:solidFill>
                  <a:schemeClr val="tx1">
                    <a:lumMod val="95000"/>
                    <a:lumOff val="5000"/>
                  </a:schemeClr>
                </a:solidFill>
                <a:latin typeface="微软雅黑" pitchFamily="34" charset="-122"/>
                <a:ea typeface="微软雅黑" pitchFamily="34" charset="-122"/>
              </a:rPr>
              <a:t>2、Hypertable是另类。它存在于Hadoop生态圈之外，但也曾经有一些用户。</a:t>
            </a:r>
          </a:p>
          <a:p>
            <a:pPr>
              <a:lnSpc>
                <a:spcPct val="150000"/>
              </a:lnSpc>
            </a:pPr>
            <a:r>
              <a:rPr lang="zh-CN" altLang="zh-CN" sz="1100" dirty="0" smtClean="0">
                <a:solidFill>
                  <a:schemeClr val="tx1">
                    <a:lumMod val="95000"/>
                    <a:lumOff val="5000"/>
                  </a:schemeClr>
                </a:solidFill>
                <a:latin typeface="微软雅黑" pitchFamily="34" charset="-122"/>
                <a:ea typeface="微软雅黑" pitchFamily="34" charset="-122"/>
              </a:rPr>
              <a:t>3、NoSQL，membase、MongoD</a:t>
            </a:r>
            <a:r>
              <a:rPr lang="en-US" altLang="zh-CN" sz="1100" dirty="0" smtClean="0">
                <a:solidFill>
                  <a:schemeClr val="tx1">
                    <a:lumMod val="95000"/>
                    <a:lumOff val="5000"/>
                  </a:schemeClr>
                </a:solidFill>
                <a:latin typeface="微软雅黑" pitchFamily="34" charset="-122"/>
                <a:ea typeface="微软雅黑" pitchFamily="34" charset="-122"/>
              </a:rPr>
              <a:t>B</a:t>
            </a:r>
            <a:endParaRPr lang="zh-CN" altLang="zh-CN" sz="1100" dirty="0" smtClean="0">
              <a:solidFill>
                <a:schemeClr val="tx1">
                  <a:lumMod val="95000"/>
                  <a:lumOff val="5000"/>
                </a:schemeClr>
              </a:solidFill>
              <a:latin typeface="微软雅黑" pitchFamily="34" charset="-122"/>
              <a:ea typeface="微软雅黑" pitchFamily="34" charset="-122"/>
            </a:endParaRPr>
          </a:p>
          <a:p>
            <a:pPr>
              <a:lnSpc>
                <a:spcPct val="150000"/>
              </a:lnSpc>
            </a:pPr>
            <a:r>
              <a:rPr lang="zh-CN" altLang="zh-CN" sz="1100" b="1" dirty="0" smtClean="0">
                <a:solidFill>
                  <a:schemeClr val="tx1">
                    <a:lumMod val="95000"/>
                    <a:lumOff val="5000"/>
                  </a:schemeClr>
                </a:solidFill>
                <a:latin typeface="微软雅黑" pitchFamily="34" charset="-122"/>
                <a:ea typeface="微软雅黑" pitchFamily="34" charset="-122"/>
              </a:rPr>
              <a:t>商用大数据生态圈：</a:t>
            </a:r>
          </a:p>
          <a:p>
            <a:pPr>
              <a:lnSpc>
                <a:spcPct val="150000"/>
              </a:lnSpc>
            </a:pPr>
            <a:r>
              <a:rPr lang="zh-CN" altLang="zh-CN" sz="1100" dirty="0" smtClean="0">
                <a:solidFill>
                  <a:schemeClr val="tx1">
                    <a:lumMod val="95000"/>
                    <a:lumOff val="5000"/>
                  </a:schemeClr>
                </a:solidFill>
                <a:latin typeface="微软雅黑" pitchFamily="34" charset="-122"/>
                <a:ea typeface="微软雅黑" pitchFamily="34" charset="-122"/>
              </a:rPr>
              <a:t>1、一体机数据库/数据仓库：IBM PureData(Netezza), OracleExadata, SAP Hana等等。</a:t>
            </a:r>
          </a:p>
          <a:p>
            <a:pPr>
              <a:lnSpc>
                <a:spcPct val="150000"/>
              </a:lnSpc>
            </a:pPr>
            <a:r>
              <a:rPr lang="zh-CN" altLang="zh-CN" sz="1100" dirty="0" smtClean="0">
                <a:solidFill>
                  <a:schemeClr val="tx1">
                    <a:lumMod val="95000"/>
                    <a:lumOff val="5000"/>
                  </a:schemeClr>
                </a:solidFill>
                <a:latin typeface="微软雅黑" pitchFamily="34" charset="-122"/>
                <a:ea typeface="微软雅黑" pitchFamily="34" charset="-122"/>
              </a:rPr>
              <a:t>2、数据仓库：TeradataAsterData, EMC GreenPlum, HPVertica 等等。</a:t>
            </a:r>
          </a:p>
          <a:p>
            <a:pPr>
              <a:lnSpc>
                <a:spcPct val="150000"/>
              </a:lnSpc>
            </a:pPr>
            <a:r>
              <a:rPr lang="zh-CN" altLang="zh-CN" sz="1100" dirty="0" smtClean="0">
                <a:solidFill>
                  <a:schemeClr val="tx1">
                    <a:lumMod val="95000"/>
                    <a:lumOff val="5000"/>
                  </a:schemeClr>
                </a:solidFill>
                <a:latin typeface="微软雅黑" pitchFamily="34" charset="-122"/>
                <a:ea typeface="微软雅黑" pitchFamily="34" charset="-122"/>
              </a:rPr>
              <a:t>3、数据集市：QlikView、 Tableau 、 以及国内的Yonghong Data Mart 。</a:t>
            </a:r>
          </a:p>
        </p:txBody>
      </p:sp>
    </p:spTree>
    <p:extLst>
      <p:ext uri="{BB962C8B-B14F-4D97-AF65-F5344CB8AC3E}">
        <p14:creationId xmlns:p14="http://schemas.microsoft.com/office/powerpoint/2010/main" xmlns="" val="1779118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线连接符 11"/>
          <p:cNvCxnSpPr/>
          <p:nvPr/>
        </p:nvCxnSpPr>
        <p:spPr>
          <a:xfrm>
            <a:off x="348703" y="476249"/>
            <a:ext cx="8446597" cy="0"/>
          </a:xfrm>
          <a:prstGeom prst="line">
            <a:avLst/>
          </a:prstGeom>
          <a:ln w="3175" cmpd="sng">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11" name="标题 1"/>
          <p:cNvSpPr>
            <a:spLocks noGrp="1"/>
          </p:cNvSpPr>
          <p:nvPr>
            <p:ph type="ctrTitle"/>
          </p:nvPr>
        </p:nvSpPr>
        <p:spPr>
          <a:xfrm>
            <a:off x="348702" y="148709"/>
            <a:ext cx="4547148" cy="271782"/>
          </a:xfrm>
        </p:spPr>
        <p:txBody>
          <a:bodyPr>
            <a:noAutofit/>
          </a:bodyPr>
          <a:lstStyle/>
          <a:p>
            <a:pPr algn="l"/>
            <a:r>
              <a:rPr kumimoji="1" lang="zh-CN" altLang="en-US" sz="1200" dirty="0" smtClean="0">
                <a:solidFill>
                  <a:schemeClr val="tx1">
                    <a:lumMod val="95000"/>
                    <a:lumOff val="5000"/>
                  </a:schemeClr>
                </a:solidFill>
                <a:latin typeface="Microsoft YaHei"/>
                <a:ea typeface="微软雅黑"/>
                <a:cs typeface="Microsoft YaHei"/>
              </a:rPr>
              <a:t>大数据生态圈</a:t>
            </a:r>
            <a:r>
              <a:rPr kumimoji="1" lang="en-US" altLang="zh-CN" sz="1200" dirty="0" smtClean="0">
                <a:solidFill>
                  <a:schemeClr val="tx1">
                    <a:lumMod val="95000"/>
                    <a:lumOff val="5000"/>
                  </a:schemeClr>
                </a:solidFill>
                <a:latin typeface="Microsoft YaHei"/>
                <a:ea typeface="微软雅黑"/>
                <a:cs typeface="Microsoft YaHei"/>
              </a:rPr>
              <a:t>—</a:t>
            </a:r>
            <a:r>
              <a:rPr kumimoji="1" lang="zh-CN" altLang="en-US" sz="1200" dirty="0" smtClean="0">
                <a:solidFill>
                  <a:schemeClr val="tx1">
                    <a:lumMod val="95000"/>
                    <a:lumOff val="5000"/>
                  </a:schemeClr>
                </a:solidFill>
                <a:latin typeface="Microsoft YaHei"/>
                <a:ea typeface="微软雅黑"/>
                <a:cs typeface="Microsoft YaHei"/>
              </a:rPr>
              <a:t>处理和分析工具Hadoop</a:t>
            </a:r>
          </a:p>
        </p:txBody>
      </p:sp>
      <p:pic>
        <p:nvPicPr>
          <p:cNvPr id="16" name="图片 15" descr="nubia 品牌PPT模版元素-03.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348703" y="4911185"/>
            <a:ext cx="902880" cy="148460"/>
          </a:xfrm>
          <a:prstGeom prst="rect">
            <a:avLst/>
          </a:prstGeom>
        </p:spPr>
      </p:pic>
      <p:pic>
        <p:nvPicPr>
          <p:cNvPr id="66" name="图片 65" descr="nubia 品牌PPT模版元素-01.png"/>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6967674" y="4779294"/>
            <a:ext cx="1827626" cy="284489"/>
          </a:xfrm>
          <a:prstGeom prst="rect">
            <a:avLst/>
          </a:prstGeom>
        </p:spPr>
      </p:pic>
      <p:sp>
        <p:nvSpPr>
          <p:cNvPr id="8" name="Rectangle 3"/>
          <p:cNvSpPr txBox="1">
            <a:spLocks noChangeArrowheads="1"/>
          </p:cNvSpPr>
          <p:nvPr/>
        </p:nvSpPr>
        <p:spPr>
          <a:xfrm>
            <a:off x="348703" y="609600"/>
            <a:ext cx="8814348" cy="2590799"/>
          </a:xfrm>
          <a:prstGeom prst="rect">
            <a:avLst/>
          </a:prstGeom>
        </p:spPr>
        <p:txBody>
          <a:bodyPr vert="horz" lIns="91440" tIns="45720" rIns="91440" bIns="45720" rtlCol="0">
            <a:noAutofit/>
          </a:bodyPr>
          <a:lstStyle/>
          <a:p>
            <a:pPr>
              <a:lnSpc>
                <a:spcPct val="150000"/>
              </a:lnSpc>
            </a:pPr>
            <a:r>
              <a:rPr lang="zh-CN" altLang="en-US" sz="1100" dirty="0" smtClean="0">
                <a:solidFill>
                  <a:schemeClr val="tx1">
                    <a:lumMod val="95000"/>
                    <a:lumOff val="5000"/>
                  </a:schemeClr>
                </a:solidFill>
                <a:latin typeface="微软雅黑" pitchFamily="34" charset="-122"/>
                <a:ea typeface="微软雅黑" pitchFamily="34" charset="-122"/>
              </a:rPr>
              <a:t>据</a:t>
            </a:r>
            <a:r>
              <a:rPr lang="en-US" altLang="zh-CN" sz="1100" dirty="0" smtClean="0">
                <a:solidFill>
                  <a:schemeClr val="tx1">
                    <a:lumMod val="95000"/>
                    <a:lumOff val="5000"/>
                  </a:schemeClr>
                </a:solidFill>
                <a:latin typeface="微软雅黑" pitchFamily="34" charset="-122"/>
                <a:ea typeface="微软雅黑" pitchFamily="34" charset="-122"/>
              </a:rPr>
              <a:t>IDC</a:t>
            </a:r>
            <a:r>
              <a:rPr lang="zh-CN" altLang="en-US" sz="1100" dirty="0" smtClean="0">
                <a:solidFill>
                  <a:schemeClr val="tx1">
                    <a:lumMod val="95000"/>
                    <a:lumOff val="5000"/>
                  </a:schemeClr>
                </a:solidFill>
                <a:latin typeface="微软雅黑" pitchFamily="34" charset="-122"/>
                <a:ea typeface="微软雅黑" pitchFamily="34" charset="-122"/>
              </a:rPr>
              <a:t>的预测，全球大数据市场</a:t>
            </a:r>
            <a:r>
              <a:rPr lang="en-US" altLang="zh-CN" sz="1100" dirty="0" smtClean="0">
                <a:solidFill>
                  <a:schemeClr val="tx1">
                    <a:lumMod val="95000"/>
                    <a:lumOff val="5000"/>
                  </a:schemeClr>
                </a:solidFill>
                <a:latin typeface="微软雅黑" pitchFamily="34" charset="-122"/>
                <a:ea typeface="微软雅黑" pitchFamily="34" charset="-122"/>
              </a:rPr>
              <a:t>2015</a:t>
            </a:r>
            <a:r>
              <a:rPr lang="zh-CN" altLang="en-US" sz="1100" dirty="0" smtClean="0">
                <a:solidFill>
                  <a:schemeClr val="tx1">
                    <a:lumMod val="95000"/>
                    <a:lumOff val="5000"/>
                  </a:schemeClr>
                </a:solidFill>
                <a:latin typeface="微软雅黑" pitchFamily="34" charset="-122"/>
                <a:ea typeface="微软雅黑" pitchFamily="34" charset="-122"/>
              </a:rPr>
              <a:t>年将达</a:t>
            </a:r>
            <a:r>
              <a:rPr lang="en-US" altLang="zh-CN" sz="1100" dirty="0" smtClean="0">
                <a:solidFill>
                  <a:schemeClr val="tx1">
                    <a:lumMod val="95000"/>
                    <a:lumOff val="5000"/>
                  </a:schemeClr>
                </a:solidFill>
                <a:latin typeface="微软雅黑" pitchFamily="34" charset="-122"/>
                <a:ea typeface="微软雅黑" pitchFamily="34" charset="-122"/>
              </a:rPr>
              <a:t>170</a:t>
            </a:r>
            <a:r>
              <a:rPr lang="zh-CN" altLang="en-US" sz="1100" dirty="0" smtClean="0">
                <a:solidFill>
                  <a:schemeClr val="tx1">
                    <a:lumMod val="95000"/>
                    <a:lumOff val="5000"/>
                  </a:schemeClr>
                </a:solidFill>
                <a:latin typeface="微软雅黑" pitchFamily="34" charset="-122"/>
                <a:ea typeface="微软雅黑" pitchFamily="34" charset="-122"/>
              </a:rPr>
              <a:t>亿美元规模，市场发展前景很大。而</a:t>
            </a:r>
            <a:r>
              <a:rPr lang="en-US" altLang="zh-CN" sz="1100" dirty="0" smtClean="0">
                <a:solidFill>
                  <a:schemeClr val="tx1">
                    <a:lumMod val="95000"/>
                    <a:lumOff val="5000"/>
                  </a:schemeClr>
                </a:solidFill>
                <a:latin typeface="微软雅黑" pitchFamily="34" charset="-122"/>
                <a:ea typeface="微软雅黑" pitchFamily="34" charset="-122"/>
              </a:rPr>
              <a:t>Hadoop</a:t>
            </a:r>
            <a:r>
              <a:rPr lang="zh-CN" altLang="en-US" sz="1100" dirty="0" smtClean="0">
                <a:solidFill>
                  <a:schemeClr val="tx1">
                    <a:lumMod val="95000"/>
                    <a:lumOff val="5000"/>
                  </a:schemeClr>
                </a:solidFill>
                <a:latin typeface="微软雅黑" pitchFamily="34" charset="-122"/>
                <a:ea typeface="微软雅黑" pitchFamily="34" charset="-122"/>
              </a:rPr>
              <a:t>作为新一代的架构和技术，因为有利于并行分布处理 “大数据”而备受重视。</a:t>
            </a:r>
          </a:p>
          <a:p>
            <a:pPr>
              <a:lnSpc>
                <a:spcPct val="150000"/>
              </a:lnSpc>
            </a:pPr>
            <a:r>
              <a:rPr lang="en-US" altLang="zh-CN" sz="1100" dirty="0" smtClean="0">
                <a:solidFill>
                  <a:schemeClr val="tx1">
                    <a:lumMod val="95000"/>
                    <a:lumOff val="5000"/>
                  </a:schemeClr>
                </a:solidFill>
                <a:latin typeface="微软雅黑" pitchFamily="34" charset="-122"/>
                <a:ea typeface="微软雅黑" pitchFamily="34" charset="-122"/>
              </a:rPr>
              <a:t>Apache Hadoop </a:t>
            </a:r>
            <a:r>
              <a:rPr lang="zh-CN" altLang="en-US" sz="1100" dirty="0" smtClean="0">
                <a:solidFill>
                  <a:schemeClr val="tx1">
                    <a:lumMod val="95000"/>
                    <a:lumOff val="5000"/>
                  </a:schemeClr>
                </a:solidFill>
                <a:latin typeface="微软雅黑" pitchFamily="34" charset="-122"/>
                <a:ea typeface="微软雅黑" pitchFamily="34" charset="-122"/>
              </a:rPr>
              <a:t>是一个用</a:t>
            </a:r>
            <a:r>
              <a:rPr lang="en-US" altLang="zh-CN" sz="1100" dirty="0" smtClean="0">
                <a:solidFill>
                  <a:schemeClr val="tx1">
                    <a:lumMod val="95000"/>
                    <a:lumOff val="5000"/>
                  </a:schemeClr>
                </a:solidFill>
                <a:latin typeface="微软雅黑" pitchFamily="34" charset="-122"/>
                <a:ea typeface="微软雅黑" pitchFamily="34" charset="-122"/>
              </a:rPr>
              <a:t>java</a:t>
            </a:r>
            <a:r>
              <a:rPr lang="zh-CN" altLang="en-US" sz="1100" dirty="0" smtClean="0">
                <a:solidFill>
                  <a:schemeClr val="tx1">
                    <a:lumMod val="95000"/>
                    <a:lumOff val="5000"/>
                  </a:schemeClr>
                </a:solidFill>
                <a:latin typeface="微软雅黑" pitchFamily="34" charset="-122"/>
                <a:ea typeface="微软雅黑" pitchFamily="34" charset="-122"/>
              </a:rPr>
              <a:t>语言实现的软件框架，在由大量计算机组成的集群中运行海量数据的分布式计算，它可以让应用程序支持上千个节点和</a:t>
            </a:r>
            <a:r>
              <a:rPr lang="en-US" altLang="zh-CN" sz="1100" dirty="0" smtClean="0">
                <a:solidFill>
                  <a:schemeClr val="tx1">
                    <a:lumMod val="95000"/>
                    <a:lumOff val="5000"/>
                  </a:schemeClr>
                </a:solidFill>
                <a:latin typeface="微软雅黑" pitchFamily="34" charset="-122"/>
                <a:ea typeface="微软雅黑" pitchFamily="34" charset="-122"/>
              </a:rPr>
              <a:t>PB</a:t>
            </a:r>
            <a:r>
              <a:rPr lang="zh-CN" altLang="en-US" sz="1100" dirty="0" smtClean="0">
                <a:solidFill>
                  <a:schemeClr val="tx1">
                    <a:lumMod val="95000"/>
                    <a:lumOff val="5000"/>
                  </a:schemeClr>
                </a:solidFill>
                <a:latin typeface="微软雅黑" pitchFamily="34" charset="-122"/>
                <a:ea typeface="微软雅黑" pitchFamily="34" charset="-122"/>
              </a:rPr>
              <a:t>级别的数据。</a:t>
            </a:r>
            <a:r>
              <a:rPr lang="en-US" altLang="zh-CN" sz="1100" dirty="0" smtClean="0">
                <a:solidFill>
                  <a:schemeClr val="tx1">
                    <a:lumMod val="95000"/>
                    <a:lumOff val="5000"/>
                  </a:schemeClr>
                </a:solidFill>
                <a:latin typeface="微软雅黑" pitchFamily="34" charset="-122"/>
                <a:ea typeface="微软雅黑" pitchFamily="34" charset="-122"/>
              </a:rPr>
              <a:t> Hadoop</a:t>
            </a:r>
            <a:r>
              <a:rPr lang="zh-CN" altLang="en-US" sz="1100" dirty="0" smtClean="0">
                <a:solidFill>
                  <a:schemeClr val="tx1">
                    <a:lumMod val="95000"/>
                    <a:lumOff val="5000"/>
                  </a:schemeClr>
                </a:solidFill>
                <a:latin typeface="微软雅黑" pitchFamily="34" charset="-122"/>
                <a:ea typeface="微软雅黑" pitchFamily="34" charset="-122"/>
              </a:rPr>
              <a:t>是项目的总称，主要是由分布式存储（</a:t>
            </a:r>
            <a:r>
              <a:rPr lang="en-US" altLang="zh-CN" sz="1100" dirty="0" smtClean="0">
                <a:solidFill>
                  <a:schemeClr val="tx1">
                    <a:lumMod val="95000"/>
                    <a:lumOff val="5000"/>
                  </a:schemeClr>
                </a:solidFill>
                <a:latin typeface="微软雅黑" pitchFamily="34" charset="-122"/>
                <a:ea typeface="微软雅黑" pitchFamily="34" charset="-122"/>
              </a:rPr>
              <a:t>HDFS</a:t>
            </a:r>
            <a:r>
              <a:rPr lang="zh-CN" altLang="en-US" sz="1100" dirty="0" smtClean="0">
                <a:solidFill>
                  <a:schemeClr val="tx1">
                    <a:lumMod val="95000"/>
                    <a:lumOff val="5000"/>
                  </a:schemeClr>
                </a:solidFill>
                <a:latin typeface="微软雅黑" pitchFamily="34" charset="-122"/>
                <a:ea typeface="微软雅黑" pitchFamily="34" charset="-122"/>
              </a:rPr>
              <a:t>）、分布式计算（</a:t>
            </a:r>
            <a:r>
              <a:rPr lang="en-US" altLang="zh-CN" sz="1100" dirty="0" smtClean="0">
                <a:solidFill>
                  <a:schemeClr val="tx1">
                    <a:lumMod val="95000"/>
                    <a:lumOff val="5000"/>
                  </a:schemeClr>
                </a:solidFill>
                <a:latin typeface="微软雅黑" pitchFamily="34" charset="-122"/>
                <a:ea typeface="微软雅黑" pitchFamily="34" charset="-122"/>
              </a:rPr>
              <a:t>MapReduce</a:t>
            </a:r>
            <a:r>
              <a:rPr lang="zh-CN" altLang="en-US" sz="1100" dirty="0" smtClean="0">
                <a:solidFill>
                  <a:schemeClr val="tx1">
                    <a:lumMod val="95000"/>
                    <a:lumOff val="5000"/>
                  </a:schemeClr>
                </a:solidFill>
                <a:latin typeface="微软雅黑" pitchFamily="34" charset="-122"/>
                <a:ea typeface="微软雅黑" pitchFamily="34" charset="-122"/>
              </a:rPr>
              <a:t>）等组成 。</a:t>
            </a:r>
          </a:p>
          <a:p>
            <a:pPr>
              <a:lnSpc>
                <a:spcPct val="150000"/>
              </a:lnSpc>
            </a:pPr>
            <a:r>
              <a:rPr lang="zh-CN" altLang="en-US" sz="1100" b="1" dirty="0" smtClean="0">
                <a:solidFill>
                  <a:schemeClr val="tx1">
                    <a:lumMod val="95000"/>
                    <a:lumOff val="5000"/>
                  </a:schemeClr>
                </a:solidFill>
                <a:latin typeface="微软雅黑" pitchFamily="34" charset="-122"/>
                <a:ea typeface="微软雅黑" pitchFamily="34" charset="-122"/>
              </a:rPr>
              <a:t> 优点：</a:t>
            </a:r>
            <a:endParaRPr lang="en-US" altLang="zh-CN" sz="1100" b="1" dirty="0" smtClean="0">
              <a:solidFill>
                <a:schemeClr val="tx1">
                  <a:lumMod val="95000"/>
                  <a:lumOff val="5000"/>
                </a:schemeClr>
              </a:solidFill>
              <a:latin typeface="微软雅黑" pitchFamily="34" charset="-122"/>
              <a:ea typeface="微软雅黑" pitchFamily="34" charset="-122"/>
            </a:endParaRPr>
          </a:p>
          <a:p>
            <a:pPr>
              <a:lnSpc>
                <a:spcPct val="150000"/>
              </a:lnSpc>
              <a:buClr>
                <a:srgbClr val="FFFFFF"/>
              </a:buClr>
              <a:buFont typeface="Wingdings" pitchFamily="2" charset="2"/>
              <a:buChar char="l"/>
            </a:pPr>
            <a:r>
              <a:rPr lang="zh-CN" altLang="en-US" sz="1100" b="1" dirty="0" smtClean="0">
                <a:solidFill>
                  <a:schemeClr val="tx1">
                    <a:lumMod val="95000"/>
                    <a:lumOff val="5000"/>
                  </a:schemeClr>
                </a:solidFill>
                <a:latin typeface="微软雅黑" pitchFamily="34" charset="-122"/>
                <a:ea typeface="微软雅黑" pitchFamily="34" charset="-122"/>
              </a:rPr>
              <a:t>可扩展：</a:t>
            </a:r>
            <a:r>
              <a:rPr lang="zh-CN" altLang="en-US" sz="1100" dirty="0" smtClean="0">
                <a:solidFill>
                  <a:schemeClr val="tx1">
                    <a:lumMod val="95000"/>
                    <a:lumOff val="5000"/>
                  </a:schemeClr>
                </a:solidFill>
                <a:latin typeface="微软雅黑" pitchFamily="34" charset="-122"/>
                <a:ea typeface="微软雅黑" pitchFamily="34" charset="-122"/>
              </a:rPr>
              <a:t>不论是存储的可扩展还是计算的可扩展都是</a:t>
            </a:r>
            <a:r>
              <a:rPr lang="en-US" altLang="zh-CN" sz="1100" dirty="0" smtClean="0">
                <a:solidFill>
                  <a:schemeClr val="tx1">
                    <a:lumMod val="95000"/>
                    <a:lumOff val="5000"/>
                  </a:schemeClr>
                </a:solidFill>
                <a:latin typeface="微软雅黑" pitchFamily="34" charset="-122"/>
                <a:ea typeface="微软雅黑" pitchFamily="34" charset="-122"/>
              </a:rPr>
              <a:t>Hadoop</a:t>
            </a:r>
            <a:r>
              <a:rPr lang="zh-CN" altLang="en-US" sz="1100" dirty="0" smtClean="0">
                <a:solidFill>
                  <a:schemeClr val="tx1">
                    <a:lumMod val="95000"/>
                    <a:lumOff val="5000"/>
                  </a:schemeClr>
                </a:solidFill>
                <a:latin typeface="微软雅黑" pitchFamily="34" charset="-122"/>
                <a:ea typeface="微软雅黑" pitchFamily="34" charset="-122"/>
              </a:rPr>
              <a:t>的设计根本。</a:t>
            </a:r>
          </a:p>
          <a:p>
            <a:pPr>
              <a:lnSpc>
                <a:spcPct val="150000"/>
              </a:lnSpc>
              <a:buClr>
                <a:srgbClr val="FFFFFF"/>
              </a:buClr>
              <a:buFont typeface="Wingdings" pitchFamily="2" charset="2"/>
              <a:buChar char="l"/>
            </a:pPr>
            <a:r>
              <a:rPr lang="zh-CN" altLang="en-US" sz="1100" b="1" dirty="0" smtClean="0">
                <a:solidFill>
                  <a:schemeClr val="tx1">
                    <a:lumMod val="95000"/>
                    <a:lumOff val="5000"/>
                  </a:schemeClr>
                </a:solidFill>
                <a:latin typeface="微软雅黑" pitchFamily="34" charset="-122"/>
                <a:ea typeface="微软雅黑" pitchFamily="34" charset="-122"/>
              </a:rPr>
              <a:t>经济：</a:t>
            </a:r>
            <a:r>
              <a:rPr lang="zh-CN" altLang="en-US" sz="1100" dirty="0" smtClean="0">
                <a:solidFill>
                  <a:schemeClr val="tx1">
                    <a:lumMod val="95000"/>
                    <a:lumOff val="5000"/>
                  </a:schemeClr>
                </a:solidFill>
                <a:latin typeface="微软雅黑" pitchFamily="34" charset="-122"/>
                <a:ea typeface="微软雅黑" pitchFamily="34" charset="-122"/>
              </a:rPr>
              <a:t>框架可以运行在任何普通的</a:t>
            </a:r>
            <a:r>
              <a:rPr lang="en-US" altLang="zh-CN" sz="1100" dirty="0" smtClean="0">
                <a:solidFill>
                  <a:schemeClr val="tx1">
                    <a:lumMod val="95000"/>
                    <a:lumOff val="5000"/>
                  </a:schemeClr>
                </a:solidFill>
                <a:latin typeface="微软雅黑" pitchFamily="34" charset="-122"/>
                <a:ea typeface="微软雅黑" pitchFamily="34" charset="-122"/>
              </a:rPr>
              <a:t>PC</a:t>
            </a:r>
            <a:r>
              <a:rPr lang="zh-CN" altLang="en-US" sz="1100" dirty="0" smtClean="0">
                <a:solidFill>
                  <a:schemeClr val="tx1">
                    <a:lumMod val="95000"/>
                    <a:lumOff val="5000"/>
                  </a:schemeClr>
                </a:solidFill>
                <a:latin typeface="微软雅黑" pitchFamily="34" charset="-122"/>
                <a:ea typeface="微软雅黑" pitchFamily="34" charset="-122"/>
              </a:rPr>
              <a:t>上。</a:t>
            </a:r>
            <a:endParaRPr lang="en-US" altLang="zh-CN" sz="1100" dirty="0" smtClean="0">
              <a:solidFill>
                <a:schemeClr val="tx1">
                  <a:lumMod val="95000"/>
                  <a:lumOff val="5000"/>
                </a:schemeClr>
              </a:solidFill>
              <a:latin typeface="微软雅黑" pitchFamily="34" charset="-122"/>
              <a:ea typeface="微软雅黑" pitchFamily="34" charset="-122"/>
            </a:endParaRPr>
          </a:p>
          <a:p>
            <a:pPr>
              <a:lnSpc>
                <a:spcPct val="150000"/>
              </a:lnSpc>
              <a:buClr>
                <a:srgbClr val="FFFFFF"/>
              </a:buClr>
              <a:buFont typeface="Wingdings" pitchFamily="2" charset="2"/>
              <a:buChar char="l"/>
            </a:pPr>
            <a:r>
              <a:rPr lang="zh-CN" altLang="en-US" sz="1100" b="1" dirty="0" smtClean="0">
                <a:solidFill>
                  <a:schemeClr val="tx1">
                    <a:lumMod val="95000"/>
                    <a:lumOff val="5000"/>
                  </a:schemeClr>
                </a:solidFill>
                <a:latin typeface="微软雅黑" pitchFamily="34" charset="-122"/>
                <a:ea typeface="微软雅黑" pitchFamily="34" charset="-122"/>
              </a:rPr>
              <a:t>可靠：</a:t>
            </a:r>
            <a:r>
              <a:rPr lang="zh-CN" altLang="en-US" sz="1100" dirty="0" smtClean="0">
                <a:solidFill>
                  <a:schemeClr val="tx1">
                    <a:lumMod val="95000"/>
                    <a:lumOff val="5000"/>
                  </a:schemeClr>
                </a:solidFill>
                <a:latin typeface="微软雅黑" pitchFamily="34" charset="-122"/>
                <a:ea typeface="微软雅黑" pitchFamily="34" charset="-122"/>
              </a:rPr>
              <a:t>分布式文件系统的备份恢复机制以及</a:t>
            </a:r>
            <a:r>
              <a:rPr lang="en-US" altLang="zh-CN" sz="1100" dirty="0" smtClean="0">
                <a:solidFill>
                  <a:schemeClr val="tx1">
                    <a:lumMod val="95000"/>
                    <a:lumOff val="5000"/>
                  </a:schemeClr>
                </a:solidFill>
                <a:latin typeface="微软雅黑" pitchFamily="34" charset="-122"/>
                <a:ea typeface="微软雅黑" pitchFamily="34" charset="-122"/>
              </a:rPr>
              <a:t>MapReduce</a:t>
            </a:r>
            <a:r>
              <a:rPr lang="zh-CN" altLang="en-US" sz="1100" dirty="0" smtClean="0">
                <a:solidFill>
                  <a:schemeClr val="tx1">
                    <a:lumMod val="95000"/>
                    <a:lumOff val="5000"/>
                  </a:schemeClr>
                </a:solidFill>
                <a:latin typeface="微软雅黑" pitchFamily="34" charset="-122"/>
                <a:ea typeface="微软雅黑" pitchFamily="34" charset="-122"/>
              </a:rPr>
              <a:t>的任务监控保证了分布式处理的可靠性。</a:t>
            </a:r>
            <a:endParaRPr lang="en-US" altLang="zh-CN" sz="1100" dirty="0" smtClean="0">
              <a:solidFill>
                <a:schemeClr val="tx1">
                  <a:lumMod val="95000"/>
                  <a:lumOff val="5000"/>
                </a:schemeClr>
              </a:solidFill>
              <a:latin typeface="微软雅黑" pitchFamily="34" charset="-122"/>
              <a:ea typeface="微软雅黑" pitchFamily="34" charset="-122"/>
            </a:endParaRPr>
          </a:p>
          <a:p>
            <a:pPr>
              <a:lnSpc>
                <a:spcPct val="150000"/>
              </a:lnSpc>
              <a:buClr>
                <a:srgbClr val="FFFFFF"/>
              </a:buClr>
              <a:buFont typeface="Wingdings" pitchFamily="2" charset="2"/>
              <a:buChar char="l"/>
            </a:pPr>
            <a:r>
              <a:rPr lang="zh-CN" altLang="en-US" sz="1100" b="1" dirty="0" smtClean="0">
                <a:solidFill>
                  <a:schemeClr val="tx1">
                    <a:lumMod val="95000"/>
                    <a:lumOff val="5000"/>
                  </a:schemeClr>
                </a:solidFill>
                <a:latin typeface="微软雅黑" pitchFamily="34" charset="-122"/>
                <a:ea typeface="微软雅黑" pitchFamily="34" charset="-122"/>
              </a:rPr>
              <a:t>高效：</a:t>
            </a:r>
            <a:r>
              <a:rPr lang="zh-CN" altLang="en-US" sz="1100" dirty="0" smtClean="0">
                <a:solidFill>
                  <a:schemeClr val="tx1">
                    <a:lumMod val="95000"/>
                    <a:lumOff val="5000"/>
                  </a:schemeClr>
                </a:solidFill>
                <a:latin typeface="微软雅黑" pitchFamily="34" charset="-122"/>
                <a:ea typeface="微软雅黑" pitchFamily="34" charset="-122"/>
              </a:rPr>
              <a:t>分布式文件系统的高效数据交互实现以及</a:t>
            </a:r>
            <a:r>
              <a:rPr lang="en-US" altLang="zh-CN" sz="1100" dirty="0" smtClean="0">
                <a:solidFill>
                  <a:schemeClr val="tx1">
                    <a:lumMod val="95000"/>
                    <a:lumOff val="5000"/>
                  </a:schemeClr>
                </a:solidFill>
                <a:latin typeface="微软雅黑" pitchFamily="34" charset="-122"/>
                <a:ea typeface="微软雅黑" pitchFamily="34" charset="-122"/>
              </a:rPr>
              <a:t>MapReduce</a:t>
            </a:r>
            <a:r>
              <a:rPr lang="zh-CN" altLang="en-US" sz="1100" dirty="0" smtClean="0">
                <a:solidFill>
                  <a:schemeClr val="tx1">
                    <a:lumMod val="95000"/>
                    <a:lumOff val="5000"/>
                  </a:schemeClr>
                </a:solidFill>
                <a:latin typeface="微软雅黑" pitchFamily="34" charset="-122"/>
                <a:ea typeface="微软雅黑" pitchFamily="34" charset="-122"/>
              </a:rPr>
              <a:t>结合</a:t>
            </a:r>
            <a:r>
              <a:rPr lang="en-US" altLang="zh-CN" sz="1100" dirty="0" smtClean="0">
                <a:solidFill>
                  <a:schemeClr val="tx1">
                    <a:lumMod val="95000"/>
                    <a:lumOff val="5000"/>
                  </a:schemeClr>
                </a:solidFill>
                <a:latin typeface="微软雅黑" pitchFamily="34" charset="-122"/>
                <a:ea typeface="微软雅黑" pitchFamily="34" charset="-122"/>
              </a:rPr>
              <a:t>Local Data</a:t>
            </a:r>
            <a:r>
              <a:rPr lang="zh-CN" altLang="en-US" sz="1100" dirty="0" smtClean="0">
                <a:solidFill>
                  <a:schemeClr val="tx1">
                    <a:lumMod val="95000"/>
                    <a:lumOff val="5000"/>
                  </a:schemeClr>
                </a:solidFill>
                <a:latin typeface="微软雅黑" pitchFamily="34" charset="-122"/>
                <a:ea typeface="微软雅黑" pitchFamily="34" charset="-122"/>
              </a:rPr>
              <a:t>处理的模式，为高效处理海量的信息作了基础准备。</a:t>
            </a:r>
          </a:p>
        </p:txBody>
      </p:sp>
    </p:spTree>
    <p:extLst>
      <p:ext uri="{BB962C8B-B14F-4D97-AF65-F5344CB8AC3E}">
        <p14:creationId xmlns:p14="http://schemas.microsoft.com/office/powerpoint/2010/main" xmlns="" val="1779118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线连接符 11"/>
          <p:cNvCxnSpPr/>
          <p:nvPr/>
        </p:nvCxnSpPr>
        <p:spPr>
          <a:xfrm>
            <a:off x="348703" y="476249"/>
            <a:ext cx="8446597" cy="0"/>
          </a:xfrm>
          <a:prstGeom prst="line">
            <a:avLst/>
          </a:prstGeom>
          <a:ln w="3175" cmpd="sng">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11" name="标题 1"/>
          <p:cNvSpPr>
            <a:spLocks noGrp="1"/>
          </p:cNvSpPr>
          <p:nvPr>
            <p:ph type="ctrTitle"/>
          </p:nvPr>
        </p:nvSpPr>
        <p:spPr>
          <a:xfrm>
            <a:off x="348702" y="148709"/>
            <a:ext cx="4547148" cy="271782"/>
          </a:xfrm>
        </p:spPr>
        <p:txBody>
          <a:bodyPr>
            <a:noAutofit/>
          </a:bodyPr>
          <a:lstStyle/>
          <a:p>
            <a:pPr algn="l"/>
            <a:r>
              <a:rPr kumimoji="1" lang="zh-CN" altLang="en-US" sz="1200" dirty="0" smtClean="0">
                <a:solidFill>
                  <a:schemeClr val="tx1">
                    <a:lumMod val="95000"/>
                    <a:lumOff val="5000"/>
                  </a:schemeClr>
                </a:solidFill>
                <a:latin typeface="Microsoft YaHei"/>
                <a:ea typeface="微软雅黑"/>
                <a:cs typeface="Microsoft YaHei"/>
              </a:rPr>
              <a:t>大数据生态圈</a:t>
            </a:r>
            <a:r>
              <a:rPr kumimoji="1" lang="en-US" altLang="zh-CN" sz="1200" dirty="0" smtClean="0">
                <a:solidFill>
                  <a:schemeClr val="tx1">
                    <a:lumMod val="95000"/>
                    <a:lumOff val="5000"/>
                  </a:schemeClr>
                </a:solidFill>
                <a:latin typeface="Microsoft YaHei"/>
                <a:ea typeface="微软雅黑"/>
                <a:cs typeface="Microsoft YaHei"/>
              </a:rPr>
              <a:t>—</a:t>
            </a:r>
            <a:r>
              <a:rPr kumimoji="1" lang="zh-CN" altLang="en-US" sz="1200" dirty="0" smtClean="0">
                <a:solidFill>
                  <a:schemeClr val="tx1">
                    <a:lumMod val="95000"/>
                    <a:lumOff val="5000"/>
                  </a:schemeClr>
                </a:solidFill>
                <a:latin typeface="Microsoft YaHei"/>
                <a:ea typeface="微软雅黑"/>
                <a:cs typeface="Microsoft YaHei"/>
              </a:rPr>
              <a:t>Hadoop生态圈</a:t>
            </a:r>
          </a:p>
        </p:txBody>
      </p:sp>
      <p:pic>
        <p:nvPicPr>
          <p:cNvPr id="16" name="图片 15" descr="nubia 品牌PPT模版元素-03.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348703" y="4911185"/>
            <a:ext cx="902880" cy="148460"/>
          </a:xfrm>
          <a:prstGeom prst="rect">
            <a:avLst/>
          </a:prstGeom>
        </p:spPr>
      </p:pic>
      <p:pic>
        <p:nvPicPr>
          <p:cNvPr id="66" name="图片 65" descr="nubia 品牌PPT模版元素-01.png"/>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6967674" y="4779294"/>
            <a:ext cx="1827626" cy="284489"/>
          </a:xfrm>
          <a:prstGeom prst="rect">
            <a:avLst/>
          </a:prstGeom>
        </p:spPr>
      </p:pic>
      <p:pic>
        <p:nvPicPr>
          <p:cNvPr id="1026" name="Picture 2" descr="D:\works\works\架构组\report_for_director\bigdata\素材\3260_Apache_Hadoop_Ecosystem.JPG"/>
          <p:cNvPicPr>
            <a:picLocks noChangeAspect="1" noChangeArrowheads="1"/>
          </p:cNvPicPr>
          <p:nvPr/>
        </p:nvPicPr>
        <p:blipFill>
          <a:blip r:embed="rId5"/>
          <a:srcRect/>
          <a:stretch>
            <a:fillRect/>
          </a:stretch>
        </p:blipFill>
        <p:spPr bwMode="auto">
          <a:xfrm>
            <a:off x="1251583" y="676275"/>
            <a:ext cx="6572250" cy="3333750"/>
          </a:xfrm>
          <a:prstGeom prst="rect">
            <a:avLst/>
          </a:prstGeom>
          <a:noFill/>
        </p:spPr>
      </p:pic>
    </p:spTree>
    <p:extLst>
      <p:ext uri="{BB962C8B-B14F-4D97-AF65-F5344CB8AC3E}">
        <p14:creationId xmlns:p14="http://schemas.microsoft.com/office/powerpoint/2010/main" xmlns="" val="177911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线连接符 11"/>
          <p:cNvCxnSpPr/>
          <p:nvPr/>
        </p:nvCxnSpPr>
        <p:spPr>
          <a:xfrm>
            <a:off x="348703" y="476249"/>
            <a:ext cx="8446597" cy="0"/>
          </a:xfrm>
          <a:prstGeom prst="line">
            <a:avLst/>
          </a:prstGeom>
          <a:ln w="3175" cmpd="sng">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11" name="标题 1"/>
          <p:cNvSpPr>
            <a:spLocks noGrp="1"/>
          </p:cNvSpPr>
          <p:nvPr>
            <p:ph type="ctrTitle"/>
          </p:nvPr>
        </p:nvSpPr>
        <p:spPr>
          <a:xfrm>
            <a:off x="348702" y="148709"/>
            <a:ext cx="4001804" cy="271782"/>
          </a:xfrm>
        </p:spPr>
        <p:txBody>
          <a:bodyPr>
            <a:noAutofit/>
          </a:bodyPr>
          <a:lstStyle/>
          <a:p>
            <a:pPr algn="l"/>
            <a:r>
              <a:rPr kumimoji="1" lang="zh-CN" altLang="en-US" sz="1200" smtClean="0">
                <a:solidFill>
                  <a:schemeClr val="tx1">
                    <a:lumMod val="95000"/>
                    <a:lumOff val="5000"/>
                  </a:schemeClr>
                </a:solidFill>
                <a:latin typeface="Microsoft YaHei"/>
                <a:ea typeface="微软雅黑"/>
                <a:cs typeface="Microsoft YaHei"/>
              </a:rPr>
              <a:t>大并发 </a:t>
            </a:r>
            <a:r>
              <a:rPr kumimoji="1" lang="en-US" altLang="zh-CN" sz="1200" smtClean="0">
                <a:solidFill>
                  <a:schemeClr val="tx1">
                    <a:lumMod val="95000"/>
                    <a:lumOff val="5000"/>
                  </a:schemeClr>
                </a:solidFill>
                <a:latin typeface="Microsoft YaHei"/>
                <a:ea typeface="微软雅黑"/>
                <a:cs typeface="Microsoft YaHei"/>
              </a:rPr>
              <a:t>&amp; </a:t>
            </a:r>
            <a:r>
              <a:rPr kumimoji="1" lang="zh-CN" altLang="en-US" sz="1200" smtClean="0">
                <a:solidFill>
                  <a:schemeClr val="tx1">
                    <a:lumMod val="95000"/>
                    <a:lumOff val="5000"/>
                  </a:schemeClr>
                </a:solidFill>
                <a:latin typeface="Microsoft YaHei"/>
                <a:ea typeface="微软雅黑"/>
                <a:cs typeface="Microsoft YaHei"/>
              </a:rPr>
              <a:t>大数据</a:t>
            </a:r>
            <a:endParaRPr kumimoji="1" lang="zh-CN" altLang="en-US" sz="1200" dirty="0">
              <a:solidFill>
                <a:schemeClr val="tx1">
                  <a:lumMod val="95000"/>
                  <a:lumOff val="5000"/>
                </a:schemeClr>
              </a:solidFill>
              <a:latin typeface="Microsoft YaHei"/>
              <a:ea typeface="微软雅黑"/>
              <a:cs typeface="Microsoft YaHei"/>
            </a:endParaRPr>
          </a:p>
        </p:txBody>
      </p:sp>
      <p:pic>
        <p:nvPicPr>
          <p:cNvPr id="16" name="图片 15" descr="nubia 品牌PPT模版元素-03.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348703" y="4911185"/>
            <a:ext cx="902880" cy="148460"/>
          </a:xfrm>
          <a:prstGeom prst="rect">
            <a:avLst/>
          </a:prstGeom>
        </p:spPr>
      </p:pic>
      <p:pic>
        <p:nvPicPr>
          <p:cNvPr id="66" name="图片 65" descr="nubia 品牌PPT模版元素-01.png"/>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6967674" y="4779294"/>
            <a:ext cx="1827626" cy="284489"/>
          </a:xfrm>
          <a:prstGeom prst="rect">
            <a:avLst/>
          </a:prstGeom>
        </p:spPr>
      </p:pic>
      <p:sp>
        <p:nvSpPr>
          <p:cNvPr id="7" name="TextBox 6"/>
          <p:cNvSpPr txBox="1"/>
          <p:nvPr/>
        </p:nvSpPr>
        <p:spPr>
          <a:xfrm>
            <a:off x="348702" y="495299"/>
            <a:ext cx="5861597" cy="1118255"/>
          </a:xfrm>
          <a:prstGeom prst="rect">
            <a:avLst/>
          </a:prstGeom>
          <a:noFill/>
        </p:spPr>
        <p:txBody>
          <a:bodyPr wrap="square" rtlCol="0">
            <a:spAutoFit/>
          </a:bodyPr>
          <a:lstStyle/>
          <a:p>
            <a:pPr>
              <a:lnSpc>
                <a:spcPts val="2000"/>
              </a:lnSpc>
              <a:buFont typeface="Wingdings" pitchFamily="2" charset="2"/>
              <a:buChar char="§"/>
            </a:pPr>
            <a:r>
              <a:rPr lang="zh-CN" altLang="en-US" sz="1200" smtClean="0">
                <a:latin typeface="微软雅黑" pitchFamily="34" charset="-122"/>
                <a:ea typeface="微软雅黑" pitchFamily="34" charset="-122"/>
              </a:rPr>
              <a:t>  大并发</a:t>
            </a:r>
            <a:r>
              <a:rPr lang="en-US" altLang="zh-CN" sz="1200" smtClean="0">
                <a:latin typeface="微软雅黑" pitchFamily="34" charset="-122"/>
                <a:ea typeface="微软雅黑" pitchFamily="34" charset="-122"/>
              </a:rPr>
              <a:t>Big Concurrent</a:t>
            </a:r>
          </a:p>
          <a:p>
            <a:pPr>
              <a:lnSpc>
                <a:spcPts val="2000"/>
              </a:lnSpc>
            </a:pPr>
            <a:r>
              <a:rPr lang="en-US" altLang="zh-CN" sz="1200" smtClean="0">
                <a:latin typeface="微软雅黑" pitchFamily="34" charset="-122"/>
                <a:ea typeface="微软雅黑" pitchFamily="34" charset="-122"/>
              </a:rPr>
              <a:t>   -- </a:t>
            </a:r>
            <a:r>
              <a:rPr lang="zh-CN" altLang="en-US" sz="1200" smtClean="0">
                <a:latin typeface="微软雅黑" pitchFamily="34" charset="-122"/>
                <a:ea typeface="微软雅黑" pitchFamily="34" charset="-122"/>
              </a:rPr>
              <a:t>在线</a:t>
            </a:r>
            <a:r>
              <a:rPr lang="en-US" altLang="zh-CN" sz="1200" smtClean="0">
                <a:latin typeface="微软雅黑" pitchFamily="34" charset="-122"/>
                <a:ea typeface="微软雅黑" pitchFamily="34" charset="-122"/>
              </a:rPr>
              <a:t>online</a:t>
            </a:r>
            <a:r>
              <a:rPr lang="zh-CN" altLang="en-US" sz="1200" smtClean="0">
                <a:latin typeface="微软雅黑" pitchFamily="34" charset="-122"/>
                <a:ea typeface="微软雅黑" pitchFamily="34" charset="-122"/>
              </a:rPr>
              <a:t>、实时</a:t>
            </a:r>
            <a:r>
              <a:rPr lang="en-US" altLang="zh-CN" sz="1200" smtClean="0">
                <a:latin typeface="微软雅黑" pitchFamily="34" charset="-122"/>
                <a:ea typeface="微软雅黑" pitchFamily="34" charset="-122"/>
              </a:rPr>
              <a:t>Real-time </a:t>
            </a:r>
            <a:r>
              <a:rPr lang="zh-CN" altLang="en-US" sz="1200" smtClean="0">
                <a:latin typeface="微软雅黑" pitchFamily="34" charset="-122"/>
                <a:ea typeface="微软雅黑" pitchFamily="34" charset="-122"/>
              </a:rPr>
              <a:t>、同构</a:t>
            </a:r>
            <a:r>
              <a:rPr lang="en-US" altLang="zh-CN" sz="1200" smtClean="0">
                <a:latin typeface="微软雅黑" pitchFamily="34" charset="-122"/>
                <a:ea typeface="微软雅黑" pitchFamily="34" charset="-122"/>
              </a:rPr>
              <a:t>Isomorphism</a:t>
            </a:r>
            <a:r>
              <a:rPr lang="zh-CN" altLang="en-US" sz="1200" smtClean="0">
                <a:latin typeface="微软雅黑" pitchFamily="34" charset="-122"/>
                <a:ea typeface="微软雅黑" pitchFamily="34" charset="-122"/>
              </a:rPr>
              <a:t>、</a:t>
            </a:r>
            <a:endParaRPr lang="en-US" altLang="zh-CN" sz="1200" smtClean="0">
              <a:latin typeface="微软雅黑" pitchFamily="34" charset="-122"/>
              <a:ea typeface="微软雅黑" pitchFamily="34" charset="-122"/>
            </a:endParaRPr>
          </a:p>
          <a:p>
            <a:pPr>
              <a:lnSpc>
                <a:spcPts val="2000"/>
              </a:lnSpc>
              <a:buFont typeface="Wingdings" pitchFamily="2" charset="2"/>
              <a:buChar char="§"/>
            </a:pPr>
            <a:r>
              <a:rPr lang="zh-CN" altLang="en-US" sz="1200" smtClean="0">
                <a:latin typeface="微软雅黑" pitchFamily="34" charset="-122"/>
                <a:ea typeface="微软雅黑" pitchFamily="34" charset="-122"/>
              </a:rPr>
              <a:t>  大数据</a:t>
            </a:r>
            <a:r>
              <a:rPr lang="en-US" altLang="zh-CN" sz="1200" smtClean="0">
                <a:latin typeface="微软雅黑" pitchFamily="34" charset="-122"/>
                <a:ea typeface="微软雅黑" pitchFamily="34" charset="-122"/>
              </a:rPr>
              <a:t>Big Data</a:t>
            </a:r>
          </a:p>
          <a:p>
            <a:pPr>
              <a:lnSpc>
                <a:spcPts val="2000"/>
              </a:lnSpc>
            </a:pPr>
            <a:r>
              <a:rPr lang="en-US" altLang="zh-CN" sz="1200" smtClean="0">
                <a:latin typeface="微软雅黑" pitchFamily="34" charset="-122"/>
                <a:ea typeface="微软雅黑" pitchFamily="34" charset="-122"/>
              </a:rPr>
              <a:t>   -- </a:t>
            </a:r>
            <a:r>
              <a:rPr lang="zh-CN" altLang="en-US" sz="1200" smtClean="0">
                <a:latin typeface="微软雅黑" pitchFamily="34" charset="-122"/>
                <a:ea typeface="微软雅黑" pitchFamily="34" charset="-122"/>
              </a:rPr>
              <a:t>离线</a:t>
            </a:r>
            <a:r>
              <a:rPr lang="en-US" altLang="zh-CN" sz="1200" smtClean="0">
                <a:latin typeface="微软雅黑" pitchFamily="34" charset="-122"/>
                <a:ea typeface="微软雅黑" pitchFamily="34" charset="-122"/>
              </a:rPr>
              <a:t>offline</a:t>
            </a:r>
            <a:r>
              <a:rPr lang="zh-CN" altLang="en-US" sz="1200" smtClean="0">
                <a:latin typeface="微软雅黑" pitchFamily="34" charset="-122"/>
                <a:ea typeface="微软雅黑" pitchFamily="34" charset="-122"/>
              </a:rPr>
              <a:t>、非实时</a:t>
            </a:r>
            <a:r>
              <a:rPr lang="en-US" altLang="zh-CN" sz="1200" smtClean="0">
                <a:latin typeface="微软雅黑" pitchFamily="34" charset="-122"/>
                <a:ea typeface="微软雅黑" pitchFamily="34" charset="-122"/>
              </a:rPr>
              <a:t>Non real-time </a:t>
            </a:r>
            <a:r>
              <a:rPr lang="zh-CN" altLang="en-US" sz="1200" smtClean="0">
                <a:latin typeface="微软雅黑" pitchFamily="34" charset="-122"/>
                <a:ea typeface="微软雅黑" pitchFamily="34" charset="-122"/>
              </a:rPr>
              <a:t>、异构</a:t>
            </a:r>
            <a:r>
              <a:rPr lang="en-US" altLang="zh-CN" sz="1200" smtClean="0">
                <a:latin typeface="微软雅黑" pitchFamily="34" charset="-122"/>
                <a:ea typeface="微软雅黑" pitchFamily="34" charset="-122"/>
              </a:rPr>
              <a:t>Isomerism</a:t>
            </a:r>
            <a:r>
              <a:rPr lang="zh-CN" altLang="en-US" sz="1200" smtClean="0">
                <a:latin typeface="微软雅黑" pitchFamily="34" charset="-122"/>
                <a:ea typeface="微软雅黑" pitchFamily="34" charset="-122"/>
              </a:rPr>
              <a:t>、</a:t>
            </a:r>
            <a:endParaRPr lang="en-US" altLang="zh-CN" sz="1200" smtClean="0">
              <a:latin typeface="微软雅黑" pitchFamily="34" charset="-122"/>
              <a:ea typeface="微软雅黑" pitchFamily="34" charset="-122"/>
            </a:endParaRPr>
          </a:p>
        </p:txBody>
      </p:sp>
      <p:sp>
        <p:nvSpPr>
          <p:cNvPr id="9" name="TextBox 8"/>
          <p:cNvSpPr txBox="1"/>
          <p:nvPr/>
        </p:nvSpPr>
        <p:spPr>
          <a:xfrm>
            <a:off x="504824" y="1897618"/>
            <a:ext cx="5972176" cy="1724831"/>
          </a:xfrm>
          <a:prstGeom prst="rect">
            <a:avLst/>
          </a:prstGeom>
          <a:noFill/>
        </p:spPr>
        <p:txBody>
          <a:bodyPr wrap="square" rtlCol="0">
            <a:spAutoFit/>
          </a:bodyPr>
          <a:lstStyle/>
          <a:p>
            <a:pPr>
              <a:lnSpc>
                <a:spcPct val="150000"/>
              </a:lnSpc>
            </a:pPr>
            <a:r>
              <a:rPr lang="zh-CN" altLang="en-US" sz="1200" dirty="0" smtClean="0">
                <a:latin typeface="微软雅黑" pitchFamily="34" charset="-122"/>
                <a:ea typeface="微软雅黑" pitchFamily="34" charset="-122"/>
              </a:rPr>
              <a:t>相关术语：</a:t>
            </a:r>
            <a:endParaRPr lang="en-US" altLang="zh-CN" sz="1200" dirty="0" smtClean="0">
              <a:latin typeface="微软雅黑" pitchFamily="34" charset="-122"/>
              <a:ea typeface="微软雅黑" pitchFamily="34" charset="-122"/>
            </a:endParaRPr>
          </a:p>
          <a:p>
            <a:pPr>
              <a:lnSpc>
                <a:spcPct val="150000"/>
              </a:lnSpc>
            </a:pPr>
            <a:endParaRPr lang="en-US" altLang="zh-CN" sz="1200" dirty="0" smtClean="0">
              <a:latin typeface="微软雅黑" pitchFamily="34" charset="-122"/>
              <a:ea typeface="微软雅黑" pitchFamily="34" charset="-122"/>
            </a:endParaRPr>
          </a:p>
          <a:p>
            <a:pPr>
              <a:lnSpc>
                <a:spcPct val="150000"/>
              </a:lnSpc>
            </a:pPr>
            <a:r>
              <a:rPr lang="zh-CN" altLang="en-US" sz="1200" dirty="0" smtClean="0">
                <a:latin typeface="微软雅黑" pitchFamily="34" charset="-122"/>
                <a:ea typeface="微软雅黑" pitchFamily="34" charset="-122"/>
              </a:rPr>
              <a:t>负载均衡</a:t>
            </a:r>
            <a:r>
              <a:rPr lang="en-US" altLang="zh-CN" sz="1200" dirty="0" smtClean="0">
                <a:latin typeface="微软雅黑" pitchFamily="34" charset="-122"/>
                <a:ea typeface="微软雅黑" pitchFamily="34" charset="-122"/>
              </a:rPr>
              <a:t>—</a:t>
            </a:r>
            <a:r>
              <a:rPr lang="zh-CN" altLang="en-US" sz="1200" dirty="0" smtClean="0">
                <a:latin typeface="微软雅黑" pitchFamily="34" charset="-122"/>
                <a:ea typeface="微软雅黑" pitchFamily="34" charset="-122"/>
              </a:rPr>
              <a:t>业务处理，主从、双主、集群</a:t>
            </a:r>
            <a:endParaRPr lang="en-US" altLang="zh-CN" sz="1200" dirty="0" smtClean="0">
              <a:latin typeface="微软雅黑" pitchFamily="34" charset="-122"/>
              <a:ea typeface="微软雅黑" pitchFamily="34" charset="-122"/>
            </a:endParaRPr>
          </a:p>
          <a:p>
            <a:pPr>
              <a:lnSpc>
                <a:spcPct val="150000"/>
              </a:lnSpc>
            </a:pPr>
            <a:r>
              <a:rPr lang="zh-CN" altLang="en-US" sz="1200" dirty="0" smtClean="0">
                <a:latin typeface="微软雅黑" pitchFamily="34" charset="-122"/>
                <a:ea typeface="微软雅黑" pitchFamily="34" charset="-122"/>
              </a:rPr>
              <a:t>分布式</a:t>
            </a:r>
            <a:r>
              <a:rPr lang="en-US" altLang="zh-CN" sz="1200" dirty="0" smtClean="0">
                <a:latin typeface="微软雅黑" pitchFamily="34" charset="-122"/>
                <a:ea typeface="微软雅黑" pitchFamily="34" charset="-122"/>
              </a:rPr>
              <a:t>—</a:t>
            </a:r>
            <a:r>
              <a:rPr lang="zh-CN" altLang="en-US" sz="1200" dirty="0" smtClean="0">
                <a:latin typeface="微软雅黑" pitchFamily="34" charset="-122"/>
                <a:ea typeface="微软雅黑" pitchFamily="34" charset="-122"/>
              </a:rPr>
              <a:t>计算单元、存储单元</a:t>
            </a:r>
            <a:endParaRPr lang="en-US" altLang="zh-CN" sz="1200" dirty="0" smtClean="0">
              <a:latin typeface="微软雅黑" pitchFamily="34" charset="-122"/>
              <a:ea typeface="微软雅黑" pitchFamily="34" charset="-122"/>
            </a:endParaRPr>
          </a:p>
          <a:p>
            <a:pPr>
              <a:lnSpc>
                <a:spcPct val="150000"/>
              </a:lnSpc>
            </a:pPr>
            <a:r>
              <a:rPr lang="zh-CN" altLang="en-US" sz="1200" dirty="0" smtClean="0">
                <a:latin typeface="微软雅黑" pitchFamily="34" charset="-122"/>
                <a:ea typeface="微软雅黑" pitchFamily="34" charset="-122"/>
              </a:rPr>
              <a:t>可冗余</a:t>
            </a:r>
            <a:r>
              <a:rPr lang="en-US" altLang="zh-CN" sz="1200" dirty="0" smtClean="0">
                <a:latin typeface="微软雅黑" pitchFamily="34" charset="-122"/>
                <a:ea typeface="微软雅黑" pitchFamily="34" charset="-122"/>
              </a:rPr>
              <a:t>—</a:t>
            </a:r>
            <a:r>
              <a:rPr lang="zh-CN" altLang="en-US" sz="1200" dirty="0" smtClean="0">
                <a:latin typeface="微软雅黑" pitchFamily="34" charset="-122"/>
                <a:ea typeface="微软雅黑" pitchFamily="34" charset="-122"/>
              </a:rPr>
              <a:t>容灾</a:t>
            </a:r>
            <a:endParaRPr lang="en-US" altLang="zh-CN" sz="1200" dirty="0" smtClean="0">
              <a:latin typeface="微软雅黑" pitchFamily="34" charset="-122"/>
              <a:ea typeface="微软雅黑" pitchFamily="34" charset="-122"/>
            </a:endParaRPr>
          </a:p>
          <a:p>
            <a:pPr>
              <a:lnSpc>
                <a:spcPct val="150000"/>
              </a:lnSpc>
            </a:pPr>
            <a:r>
              <a:rPr lang="zh-CN" altLang="en-US" sz="1200" dirty="0" smtClean="0">
                <a:latin typeface="微软雅黑" pitchFamily="34" charset="-122"/>
                <a:ea typeface="微软雅黑" pitchFamily="34" charset="-122"/>
              </a:rPr>
              <a:t>去中心化</a:t>
            </a:r>
            <a:r>
              <a:rPr lang="en-US" altLang="zh-CN" sz="1200" dirty="0" smtClean="0">
                <a:latin typeface="微软雅黑" pitchFamily="34" charset="-122"/>
                <a:ea typeface="微软雅黑" pitchFamily="34" charset="-122"/>
              </a:rPr>
              <a:t>--</a:t>
            </a:r>
            <a:endParaRPr lang="en-US" sz="1200" dirty="0"/>
          </a:p>
        </p:txBody>
      </p:sp>
    </p:spTree>
    <p:extLst>
      <p:ext uri="{BB962C8B-B14F-4D97-AF65-F5344CB8AC3E}">
        <p14:creationId xmlns:p14="http://schemas.microsoft.com/office/powerpoint/2010/main" xmlns="" val="1779118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线连接符 11"/>
          <p:cNvCxnSpPr/>
          <p:nvPr/>
        </p:nvCxnSpPr>
        <p:spPr>
          <a:xfrm>
            <a:off x="348703" y="476249"/>
            <a:ext cx="8446597" cy="0"/>
          </a:xfrm>
          <a:prstGeom prst="line">
            <a:avLst/>
          </a:prstGeom>
          <a:ln w="3175" cmpd="sng">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11" name="标题 1"/>
          <p:cNvSpPr>
            <a:spLocks noGrp="1"/>
          </p:cNvSpPr>
          <p:nvPr>
            <p:ph type="ctrTitle"/>
          </p:nvPr>
        </p:nvSpPr>
        <p:spPr>
          <a:xfrm>
            <a:off x="348702" y="148709"/>
            <a:ext cx="4547148" cy="271782"/>
          </a:xfrm>
        </p:spPr>
        <p:txBody>
          <a:bodyPr>
            <a:noAutofit/>
          </a:bodyPr>
          <a:lstStyle/>
          <a:p>
            <a:pPr algn="l"/>
            <a:r>
              <a:rPr kumimoji="1" lang="zh-CN" altLang="en-US" sz="1200" dirty="0" smtClean="0">
                <a:solidFill>
                  <a:schemeClr val="tx1">
                    <a:lumMod val="95000"/>
                    <a:lumOff val="5000"/>
                  </a:schemeClr>
                </a:solidFill>
                <a:latin typeface="Microsoft YaHei"/>
                <a:ea typeface="微软雅黑"/>
                <a:cs typeface="Microsoft YaHei"/>
              </a:rPr>
              <a:t>大数据生态圈</a:t>
            </a:r>
            <a:r>
              <a:rPr kumimoji="1" lang="en-US" altLang="zh-CN" sz="1200" dirty="0" smtClean="0">
                <a:solidFill>
                  <a:schemeClr val="tx1">
                    <a:lumMod val="95000"/>
                    <a:lumOff val="5000"/>
                  </a:schemeClr>
                </a:solidFill>
                <a:latin typeface="Microsoft YaHei"/>
                <a:ea typeface="微软雅黑"/>
                <a:cs typeface="Microsoft YaHei"/>
              </a:rPr>
              <a:t>—</a:t>
            </a:r>
            <a:r>
              <a:rPr kumimoji="1" lang="zh-CN" altLang="en-US" sz="1200" dirty="0" smtClean="0">
                <a:solidFill>
                  <a:schemeClr val="tx1">
                    <a:lumMod val="95000"/>
                    <a:lumOff val="5000"/>
                  </a:schemeClr>
                </a:solidFill>
                <a:latin typeface="Microsoft YaHei"/>
                <a:ea typeface="微软雅黑"/>
                <a:cs typeface="Microsoft YaHei"/>
              </a:rPr>
              <a:t>Hadoop体系架构</a:t>
            </a:r>
          </a:p>
        </p:txBody>
      </p:sp>
      <p:pic>
        <p:nvPicPr>
          <p:cNvPr id="16" name="图片 15" descr="nubia 品牌PPT模版元素-03.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348703" y="4911185"/>
            <a:ext cx="902880" cy="148460"/>
          </a:xfrm>
          <a:prstGeom prst="rect">
            <a:avLst/>
          </a:prstGeom>
        </p:spPr>
      </p:pic>
      <p:pic>
        <p:nvPicPr>
          <p:cNvPr id="66" name="图片 65" descr="nubia 品牌PPT模版元素-01.png"/>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6967674" y="4779294"/>
            <a:ext cx="1827626" cy="284489"/>
          </a:xfrm>
          <a:prstGeom prst="rect">
            <a:avLst/>
          </a:prstGeom>
        </p:spPr>
      </p:pic>
      <p:sp>
        <p:nvSpPr>
          <p:cNvPr id="7" name="矩形 3"/>
          <p:cNvSpPr>
            <a:spLocks noChangeArrowheads="1"/>
          </p:cNvSpPr>
          <p:nvPr/>
        </p:nvSpPr>
        <p:spPr bwMode="auto">
          <a:xfrm>
            <a:off x="225975" y="1989138"/>
            <a:ext cx="2132013" cy="647700"/>
          </a:xfrm>
          <a:prstGeom prst="rect">
            <a:avLst/>
          </a:prstGeom>
          <a:solidFill>
            <a:srgbClr val="88C9EC"/>
          </a:solidFill>
          <a:ln w="9525">
            <a:noFill/>
            <a:miter lim="800000"/>
            <a:headEnd/>
            <a:tailEnd/>
          </a:ln>
        </p:spPr>
        <p:txBody>
          <a:bodyPr wrap="none" lIns="73025" tIns="36512" rIns="73025" bIns="36512" anchor="ctr"/>
          <a:lstStyle/>
          <a:p>
            <a:pPr indent="95250" algn="ctr">
              <a:lnSpc>
                <a:spcPct val="150000"/>
              </a:lnSpc>
              <a:buSzPct val="50000"/>
              <a:buFont typeface="Arial" pitchFamily="34" charset="0"/>
              <a:buNone/>
            </a:pPr>
            <a:r>
              <a:rPr lang="en-US" altLang="zh-CN" sz="1100">
                <a:solidFill>
                  <a:schemeClr val="tx1">
                    <a:lumMod val="95000"/>
                    <a:lumOff val="5000"/>
                  </a:schemeClr>
                </a:solidFill>
                <a:latin typeface="微软雅黑" pitchFamily="34" charset="-122"/>
                <a:ea typeface="微软雅黑" pitchFamily="34" charset="-122"/>
              </a:rPr>
              <a:t>MapReduce</a:t>
            </a:r>
          </a:p>
        </p:txBody>
      </p:sp>
      <p:sp>
        <p:nvSpPr>
          <p:cNvPr id="8" name="矩形 4"/>
          <p:cNvSpPr>
            <a:spLocks noChangeArrowheads="1"/>
          </p:cNvSpPr>
          <p:nvPr/>
        </p:nvSpPr>
        <p:spPr bwMode="auto">
          <a:xfrm>
            <a:off x="225975" y="2781300"/>
            <a:ext cx="4176713" cy="720725"/>
          </a:xfrm>
          <a:prstGeom prst="rect">
            <a:avLst/>
          </a:prstGeom>
          <a:solidFill>
            <a:srgbClr val="D9D9D9"/>
          </a:solidFill>
          <a:ln w="9525">
            <a:noFill/>
            <a:miter lim="800000"/>
            <a:headEnd/>
            <a:tailEnd/>
          </a:ln>
        </p:spPr>
        <p:txBody>
          <a:bodyPr wrap="none" lIns="73025" tIns="36512" rIns="73025" bIns="36512" anchor="ctr"/>
          <a:lstStyle/>
          <a:p>
            <a:pPr indent="95250" algn="ctr">
              <a:lnSpc>
                <a:spcPct val="150000"/>
              </a:lnSpc>
              <a:buSzPct val="50000"/>
              <a:buFont typeface="Arial" pitchFamily="34" charset="0"/>
              <a:buNone/>
            </a:pPr>
            <a:r>
              <a:rPr lang="en-US" altLang="zh-CN" sz="1100">
                <a:solidFill>
                  <a:schemeClr val="tx1">
                    <a:lumMod val="95000"/>
                    <a:lumOff val="5000"/>
                  </a:schemeClr>
                </a:solidFill>
                <a:latin typeface="微软雅黑" pitchFamily="34" charset="-122"/>
                <a:ea typeface="微软雅黑" pitchFamily="34" charset="-122"/>
              </a:rPr>
              <a:t>HDFS</a:t>
            </a:r>
          </a:p>
        </p:txBody>
      </p:sp>
      <p:sp>
        <p:nvSpPr>
          <p:cNvPr id="9" name="矩形 5"/>
          <p:cNvSpPr>
            <a:spLocks noChangeArrowheads="1"/>
          </p:cNvSpPr>
          <p:nvPr/>
        </p:nvSpPr>
        <p:spPr bwMode="auto">
          <a:xfrm>
            <a:off x="2415138" y="1989138"/>
            <a:ext cx="1987550" cy="647700"/>
          </a:xfrm>
          <a:prstGeom prst="rect">
            <a:avLst/>
          </a:prstGeom>
          <a:solidFill>
            <a:srgbClr val="88C9EC"/>
          </a:solidFill>
          <a:ln w="9525">
            <a:noFill/>
            <a:miter lim="800000"/>
            <a:headEnd/>
            <a:tailEnd/>
          </a:ln>
        </p:spPr>
        <p:txBody>
          <a:bodyPr wrap="none" lIns="73025" tIns="36512" rIns="73025" bIns="36512" anchor="ctr"/>
          <a:lstStyle/>
          <a:p>
            <a:pPr indent="95250" algn="ctr">
              <a:lnSpc>
                <a:spcPct val="150000"/>
              </a:lnSpc>
              <a:buSzPct val="50000"/>
              <a:buFont typeface="Arial" pitchFamily="34" charset="0"/>
              <a:buNone/>
            </a:pPr>
            <a:r>
              <a:rPr lang="en-US" altLang="zh-CN" sz="1100">
                <a:solidFill>
                  <a:schemeClr val="tx1">
                    <a:lumMod val="95000"/>
                    <a:lumOff val="5000"/>
                  </a:schemeClr>
                </a:solidFill>
                <a:latin typeface="微软雅黑" pitchFamily="34" charset="-122"/>
                <a:ea typeface="微软雅黑" pitchFamily="34" charset="-122"/>
              </a:rPr>
              <a:t>HBase</a:t>
            </a:r>
          </a:p>
        </p:txBody>
      </p:sp>
      <p:sp>
        <p:nvSpPr>
          <p:cNvPr id="10" name="矩形 6"/>
          <p:cNvSpPr>
            <a:spLocks noChangeArrowheads="1"/>
          </p:cNvSpPr>
          <p:nvPr/>
        </p:nvSpPr>
        <p:spPr bwMode="auto">
          <a:xfrm>
            <a:off x="225975" y="1125538"/>
            <a:ext cx="1368425" cy="647700"/>
          </a:xfrm>
          <a:prstGeom prst="rect">
            <a:avLst/>
          </a:prstGeom>
          <a:solidFill>
            <a:srgbClr val="F6E496"/>
          </a:solidFill>
          <a:ln w="9525">
            <a:noFill/>
            <a:miter lim="800000"/>
            <a:headEnd/>
            <a:tailEnd/>
          </a:ln>
        </p:spPr>
        <p:txBody>
          <a:bodyPr wrap="none" lIns="73025" tIns="36512" rIns="73025" bIns="36512" anchor="ctr"/>
          <a:lstStyle/>
          <a:p>
            <a:pPr indent="95250" algn="ctr">
              <a:lnSpc>
                <a:spcPct val="150000"/>
              </a:lnSpc>
              <a:buSzPct val="50000"/>
              <a:buFont typeface="Arial" pitchFamily="34" charset="0"/>
              <a:buNone/>
            </a:pPr>
            <a:r>
              <a:rPr lang="en-US" altLang="zh-CN" sz="1100">
                <a:solidFill>
                  <a:schemeClr val="tx1">
                    <a:lumMod val="95000"/>
                    <a:lumOff val="5000"/>
                  </a:schemeClr>
                </a:solidFill>
                <a:latin typeface="微软雅黑" pitchFamily="34" charset="-122"/>
                <a:ea typeface="微软雅黑" pitchFamily="34" charset="-122"/>
              </a:rPr>
              <a:t>Pig</a:t>
            </a:r>
          </a:p>
        </p:txBody>
      </p:sp>
      <p:sp>
        <p:nvSpPr>
          <p:cNvPr id="13" name="矩形 7"/>
          <p:cNvSpPr>
            <a:spLocks noChangeArrowheads="1"/>
          </p:cNvSpPr>
          <p:nvPr/>
        </p:nvSpPr>
        <p:spPr bwMode="auto">
          <a:xfrm>
            <a:off x="3178725" y="1125538"/>
            <a:ext cx="1235075" cy="647700"/>
          </a:xfrm>
          <a:prstGeom prst="rect">
            <a:avLst/>
          </a:prstGeom>
          <a:solidFill>
            <a:srgbClr val="F6E496"/>
          </a:solidFill>
          <a:ln w="9525">
            <a:noFill/>
            <a:miter lim="800000"/>
            <a:headEnd/>
            <a:tailEnd/>
          </a:ln>
        </p:spPr>
        <p:txBody>
          <a:bodyPr wrap="none" lIns="73025" tIns="36512" rIns="73025" bIns="36512" anchor="ctr"/>
          <a:lstStyle/>
          <a:p>
            <a:pPr indent="95250" algn="ctr">
              <a:lnSpc>
                <a:spcPct val="150000"/>
              </a:lnSpc>
              <a:buSzPct val="50000"/>
              <a:buFont typeface="Arial" pitchFamily="34" charset="0"/>
              <a:buNone/>
            </a:pPr>
            <a:r>
              <a:rPr lang="en-US" altLang="zh-CN" sz="1100">
                <a:solidFill>
                  <a:schemeClr val="tx1">
                    <a:lumMod val="95000"/>
                    <a:lumOff val="5000"/>
                  </a:schemeClr>
                </a:solidFill>
                <a:latin typeface="微软雅黑" pitchFamily="34" charset="-122"/>
                <a:ea typeface="微软雅黑" pitchFamily="34" charset="-122"/>
              </a:rPr>
              <a:t>ChuKwa</a:t>
            </a:r>
          </a:p>
        </p:txBody>
      </p:sp>
      <p:sp>
        <p:nvSpPr>
          <p:cNvPr id="14" name="矩形 8"/>
          <p:cNvSpPr>
            <a:spLocks noChangeArrowheads="1"/>
          </p:cNvSpPr>
          <p:nvPr/>
        </p:nvSpPr>
        <p:spPr bwMode="auto">
          <a:xfrm>
            <a:off x="1667425" y="1125538"/>
            <a:ext cx="1366838" cy="647700"/>
          </a:xfrm>
          <a:prstGeom prst="rect">
            <a:avLst/>
          </a:prstGeom>
          <a:solidFill>
            <a:srgbClr val="F6E496"/>
          </a:solidFill>
          <a:ln w="9525">
            <a:noFill/>
            <a:miter lim="800000"/>
            <a:headEnd/>
            <a:tailEnd/>
          </a:ln>
        </p:spPr>
        <p:txBody>
          <a:bodyPr wrap="none" lIns="73025" tIns="36512" rIns="73025" bIns="36512" anchor="ctr"/>
          <a:lstStyle/>
          <a:p>
            <a:pPr indent="95250" algn="ctr">
              <a:lnSpc>
                <a:spcPct val="150000"/>
              </a:lnSpc>
              <a:buSzPct val="50000"/>
              <a:buFont typeface="Arial" pitchFamily="34" charset="0"/>
              <a:buNone/>
            </a:pPr>
            <a:r>
              <a:rPr lang="en-US" altLang="zh-CN" sz="1100">
                <a:solidFill>
                  <a:schemeClr val="tx1">
                    <a:lumMod val="95000"/>
                    <a:lumOff val="5000"/>
                  </a:schemeClr>
                </a:solidFill>
                <a:latin typeface="微软雅黑" pitchFamily="34" charset="-122"/>
                <a:ea typeface="微软雅黑" pitchFamily="34" charset="-122"/>
              </a:rPr>
              <a:t>Hive</a:t>
            </a:r>
          </a:p>
        </p:txBody>
      </p:sp>
      <p:sp>
        <p:nvSpPr>
          <p:cNvPr id="15" name="矩形 9"/>
          <p:cNvSpPr>
            <a:spLocks noChangeArrowheads="1"/>
          </p:cNvSpPr>
          <p:nvPr/>
        </p:nvSpPr>
        <p:spPr bwMode="auto">
          <a:xfrm>
            <a:off x="4547150" y="1125538"/>
            <a:ext cx="863600" cy="2376487"/>
          </a:xfrm>
          <a:prstGeom prst="rect">
            <a:avLst/>
          </a:prstGeom>
          <a:solidFill>
            <a:srgbClr val="92D050"/>
          </a:solidFill>
          <a:ln w="9525">
            <a:noFill/>
            <a:miter lim="800000"/>
            <a:headEnd/>
            <a:tailEnd/>
          </a:ln>
        </p:spPr>
        <p:txBody>
          <a:bodyPr wrap="none" lIns="73025" tIns="36512" rIns="73025" bIns="36512" anchor="ctr"/>
          <a:lstStyle/>
          <a:p>
            <a:pPr indent="95250" algn="ctr">
              <a:lnSpc>
                <a:spcPct val="150000"/>
              </a:lnSpc>
              <a:buSzPct val="50000"/>
              <a:buFont typeface="Arial" pitchFamily="34" charset="0"/>
              <a:buNone/>
            </a:pPr>
            <a:r>
              <a:rPr lang="en-US" altLang="zh-CN" sz="1100" dirty="0">
                <a:solidFill>
                  <a:schemeClr val="tx1">
                    <a:lumMod val="95000"/>
                    <a:lumOff val="5000"/>
                  </a:schemeClr>
                </a:solidFill>
                <a:latin typeface="微软雅黑" pitchFamily="34" charset="-122"/>
                <a:ea typeface="微软雅黑" pitchFamily="34" charset="-122"/>
              </a:rPr>
              <a:t>ZooKeeper</a:t>
            </a:r>
          </a:p>
        </p:txBody>
      </p:sp>
      <p:sp>
        <p:nvSpPr>
          <p:cNvPr id="17" name="内容占位符 2"/>
          <p:cNvSpPr txBox="1">
            <a:spLocks noChangeArrowheads="1"/>
          </p:cNvSpPr>
          <p:nvPr/>
        </p:nvSpPr>
        <p:spPr bwMode="auto">
          <a:xfrm>
            <a:off x="5514975" y="468116"/>
            <a:ext cx="3489325" cy="4303045"/>
          </a:xfrm>
          <a:prstGeom prst="rect">
            <a:avLst/>
          </a:prstGeom>
          <a:noFill/>
          <a:ln w="9525">
            <a:noFill/>
            <a:miter lim="800000"/>
            <a:headEnd/>
            <a:tailEnd/>
          </a:ln>
        </p:spPr>
        <p:txBody>
          <a:bodyPr/>
          <a:lstStyle/>
          <a:p>
            <a:pPr marL="85725" indent="-85725">
              <a:lnSpc>
                <a:spcPct val="150000"/>
              </a:lnSpc>
              <a:buClr>
                <a:srgbClr val="777777"/>
              </a:buClr>
              <a:buSzPct val="85000"/>
              <a:buFont typeface="Arial" pitchFamily="34" charset="0"/>
              <a:buChar char="•"/>
            </a:pPr>
            <a:r>
              <a:rPr lang="en-US" altLang="zh-CN" sz="1100" dirty="0">
                <a:solidFill>
                  <a:schemeClr val="tx1">
                    <a:lumMod val="95000"/>
                    <a:lumOff val="5000"/>
                  </a:schemeClr>
                </a:solidFill>
                <a:latin typeface="微软雅黑" pitchFamily="34" charset="-122"/>
                <a:ea typeface="微软雅黑" pitchFamily="34" charset="-122"/>
              </a:rPr>
              <a:t>Pig</a:t>
            </a:r>
            <a:r>
              <a:rPr lang="zh-CN" altLang="en-US" sz="1100" dirty="0">
                <a:solidFill>
                  <a:schemeClr val="tx1">
                    <a:lumMod val="95000"/>
                    <a:lumOff val="5000"/>
                  </a:schemeClr>
                </a:solidFill>
                <a:latin typeface="微软雅黑" pitchFamily="34" charset="-122"/>
                <a:ea typeface="微软雅黑" pitchFamily="34" charset="-122"/>
              </a:rPr>
              <a:t>是一个基于</a:t>
            </a:r>
            <a:r>
              <a:rPr lang="en-US" altLang="zh-CN" sz="1100" dirty="0">
                <a:solidFill>
                  <a:schemeClr val="tx1">
                    <a:lumMod val="95000"/>
                    <a:lumOff val="5000"/>
                  </a:schemeClr>
                </a:solidFill>
                <a:latin typeface="微软雅黑" pitchFamily="34" charset="-122"/>
                <a:ea typeface="微软雅黑" pitchFamily="34" charset="-122"/>
              </a:rPr>
              <a:t>Hadoop</a:t>
            </a:r>
            <a:r>
              <a:rPr lang="zh-CN" altLang="en-US" sz="1100" dirty="0">
                <a:solidFill>
                  <a:schemeClr val="tx1">
                    <a:lumMod val="95000"/>
                    <a:lumOff val="5000"/>
                  </a:schemeClr>
                </a:solidFill>
                <a:latin typeface="微软雅黑" pitchFamily="34" charset="-122"/>
                <a:ea typeface="微软雅黑" pitchFamily="34" charset="-122"/>
              </a:rPr>
              <a:t>的大规模数据分析平台，</a:t>
            </a:r>
            <a:r>
              <a:rPr lang="en-US" altLang="zh-CN" sz="1100" dirty="0">
                <a:solidFill>
                  <a:schemeClr val="tx1">
                    <a:lumMod val="95000"/>
                    <a:lumOff val="5000"/>
                  </a:schemeClr>
                </a:solidFill>
                <a:latin typeface="微软雅黑" pitchFamily="34" charset="-122"/>
                <a:ea typeface="微软雅黑" pitchFamily="34" charset="-122"/>
              </a:rPr>
              <a:t>Pig</a:t>
            </a:r>
            <a:r>
              <a:rPr lang="zh-CN" altLang="en-US" sz="1100" dirty="0">
                <a:solidFill>
                  <a:schemeClr val="tx1">
                    <a:lumMod val="95000"/>
                    <a:lumOff val="5000"/>
                  </a:schemeClr>
                </a:solidFill>
                <a:latin typeface="微软雅黑" pitchFamily="34" charset="-122"/>
                <a:ea typeface="微软雅黑" pitchFamily="34" charset="-122"/>
              </a:rPr>
              <a:t>为复杂的海量数据并行计算提供了一个简易的操作和编程接口</a:t>
            </a:r>
            <a:endParaRPr lang="en-US" altLang="zh-CN" sz="1100" dirty="0">
              <a:solidFill>
                <a:schemeClr val="tx1">
                  <a:lumMod val="95000"/>
                  <a:lumOff val="5000"/>
                </a:schemeClr>
              </a:solidFill>
              <a:latin typeface="微软雅黑" pitchFamily="34" charset="-122"/>
              <a:ea typeface="微软雅黑" pitchFamily="34" charset="-122"/>
            </a:endParaRPr>
          </a:p>
          <a:p>
            <a:pPr marL="85725" indent="-85725">
              <a:lnSpc>
                <a:spcPct val="150000"/>
              </a:lnSpc>
              <a:buClr>
                <a:srgbClr val="777777"/>
              </a:buClr>
              <a:buSzPct val="85000"/>
              <a:buFont typeface="Arial" pitchFamily="34" charset="0"/>
              <a:buChar char="•"/>
            </a:pPr>
            <a:r>
              <a:rPr lang="en-US" altLang="zh-CN" sz="1100" dirty="0">
                <a:solidFill>
                  <a:schemeClr val="tx1">
                    <a:lumMod val="95000"/>
                    <a:lumOff val="5000"/>
                  </a:schemeClr>
                </a:solidFill>
                <a:latin typeface="微软雅黑" pitchFamily="34" charset="-122"/>
                <a:ea typeface="微软雅黑" pitchFamily="34" charset="-122"/>
              </a:rPr>
              <a:t>Chukwa</a:t>
            </a:r>
            <a:r>
              <a:rPr lang="zh-CN" altLang="en-US" sz="1100" dirty="0">
                <a:solidFill>
                  <a:schemeClr val="tx1">
                    <a:lumMod val="95000"/>
                    <a:lumOff val="5000"/>
                  </a:schemeClr>
                </a:solidFill>
                <a:latin typeface="微软雅黑" pitchFamily="34" charset="-122"/>
                <a:ea typeface="微软雅黑" pitchFamily="34" charset="-122"/>
              </a:rPr>
              <a:t>是基于</a:t>
            </a:r>
            <a:r>
              <a:rPr lang="en-US" altLang="zh-CN" sz="1100" dirty="0">
                <a:solidFill>
                  <a:schemeClr val="tx1">
                    <a:lumMod val="95000"/>
                    <a:lumOff val="5000"/>
                  </a:schemeClr>
                </a:solidFill>
                <a:latin typeface="微软雅黑" pitchFamily="34" charset="-122"/>
                <a:ea typeface="微软雅黑" pitchFamily="34" charset="-122"/>
              </a:rPr>
              <a:t>Hadoop</a:t>
            </a:r>
            <a:r>
              <a:rPr lang="zh-CN" altLang="en-US" sz="1100" dirty="0">
                <a:solidFill>
                  <a:schemeClr val="tx1">
                    <a:lumMod val="95000"/>
                    <a:lumOff val="5000"/>
                  </a:schemeClr>
                </a:solidFill>
                <a:latin typeface="微软雅黑" pitchFamily="34" charset="-122"/>
                <a:ea typeface="微软雅黑" pitchFamily="34" charset="-122"/>
              </a:rPr>
              <a:t>的集群监控系统，由</a:t>
            </a:r>
            <a:r>
              <a:rPr lang="en-US" altLang="zh-CN" sz="1100" dirty="0">
                <a:solidFill>
                  <a:schemeClr val="tx1">
                    <a:lumMod val="95000"/>
                    <a:lumOff val="5000"/>
                  </a:schemeClr>
                </a:solidFill>
                <a:latin typeface="微软雅黑" pitchFamily="34" charset="-122"/>
                <a:ea typeface="微软雅黑" pitchFamily="34" charset="-122"/>
              </a:rPr>
              <a:t>yahoo</a:t>
            </a:r>
            <a:r>
              <a:rPr lang="zh-CN" altLang="en-US" sz="1100" dirty="0">
                <a:solidFill>
                  <a:schemeClr val="tx1">
                    <a:lumMod val="95000"/>
                    <a:lumOff val="5000"/>
                  </a:schemeClr>
                </a:solidFill>
                <a:latin typeface="微软雅黑" pitchFamily="34" charset="-122"/>
                <a:ea typeface="微软雅黑" pitchFamily="34" charset="-122"/>
              </a:rPr>
              <a:t>贡献</a:t>
            </a:r>
            <a:endParaRPr lang="en-US" altLang="zh-CN" sz="1100" dirty="0">
              <a:solidFill>
                <a:schemeClr val="tx1">
                  <a:lumMod val="95000"/>
                  <a:lumOff val="5000"/>
                </a:schemeClr>
              </a:solidFill>
              <a:latin typeface="微软雅黑" pitchFamily="34" charset="-122"/>
              <a:ea typeface="微软雅黑" pitchFamily="34" charset="-122"/>
            </a:endParaRPr>
          </a:p>
          <a:p>
            <a:pPr marL="85725" indent="-85725">
              <a:lnSpc>
                <a:spcPct val="150000"/>
              </a:lnSpc>
              <a:buClr>
                <a:srgbClr val="777777"/>
              </a:buClr>
              <a:buSzPct val="85000"/>
              <a:buFont typeface="Arial" pitchFamily="34" charset="0"/>
              <a:buChar char="•"/>
            </a:pPr>
            <a:r>
              <a:rPr lang="en-US" altLang="zh-CN" sz="1100" dirty="0">
                <a:solidFill>
                  <a:schemeClr val="tx1">
                    <a:lumMod val="95000"/>
                    <a:lumOff val="5000"/>
                  </a:schemeClr>
                </a:solidFill>
                <a:latin typeface="微软雅黑" pitchFamily="34" charset="-122"/>
                <a:ea typeface="微软雅黑" pitchFamily="34" charset="-122"/>
              </a:rPr>
              <a:t>hive</a:t>
            </a:r>
            <a:r>
              <a:rPr lang="zh-CN" altLang="en-US" sz="1100" dirty="0">
                <a:solidFill>
                  <a:schemeClr val="tx1">
                    <a:lumMod val="95000"/>
                    <a:lumOff val="5000"/>
                  </a:schemeClr>
                </a:solidFill>
                <a:latin typeface="微软雅黑" pitchFamily="34" charset="-122"/>
                <a:ea typeface="微软雅黑" pitchFamily="34" charset="-122"/>
              </a:rPr>
              <a:t>是基于</a:t>
            </a:r>
            <a:r>
              <a:rPr lang="en-US" altLang="zh-CN" sz="1100" dirty="0">
                <a:solidFill>
                  <a:schemeClr val="tx1">
                    <a:lumMod val="95000"/>
                    <a:lumOff val="5000"/>
                  </a:schemeClr>
                </a:solidFill>
                <a:latin typeface="微软雅黑" pitchFamily="34" charset="-122"/>
                <a:ea typeface="微软雅黑" pitchFamily="34" charset="-122"/>
              </a:rPr>
              <a:t>Hadoop</a:t>
            </a:r>
            <a:r>
              <a:rPr lang="zh-CN" altLang="en-US" sz="1100" dirty="0">
                <a:solidFill>
                  <a:schemeClr val="tx1">
                    <a:lumMod val="95000"/>
                    <a:lumOff val="5000"/>
                  </a:schemeClr>
                </a:solidFill>
                <a:latin typeface="微软雅黑" pitchFamily="34" charset="-122"/>
                <a:ea typeface="微软雅黑" pitchFamily="34" charset="-122"/>
              </a:rPr>
              <a:t>的一个工具，提供完整的</a:t>
            </a:r>
            <a:r>
              <a:rPr lang="en-US" altLang="zh-CN" sz="1100" dirty="0">
                <a:solidFill>
                  <a:schemeClr val="tx1">
                    <a:lumMod val="95000"/>
                    <a:lumOff val="5000"/>
                  </a:schemeClr>
                </a:solidFill>
                <a:latin typeface="微软雅黑" pitchFamily="34" charset="-122"/>
                <a:ea typeface="微软雅黑" pitchFamily="34" charset="-122"/>
              </a:rPr>
              <a:t>sql</a:t>
            </a:r>
            <a:r>
              <a:rPr lang="zh-CN" altLang="en-US" sz="1100" dirty="0">
                <a:solidFill>
                  <a:schemeClr val="tx1">
                    <a:lumMod val="95000"/>
                    <a:lumOff val="5000"/>
                  </a:schemeClr>
                </a:solidFill>
                <a:latin typeface="微软雅黑" pitchFamily="34" charset="-122"/>
                <a:ea typeface="微软雅黑" pitchFamily="34" charset="-122"/>
              </a:rPr>
              <a:t>查询功能，可以将</a:t>
            </a:r>
            <a:r>
              <a:rPr lang="en-US" altLang="zh-CN" sz="1100" dirty="0">
                <a:solidFill>
                  <a:schemeClr val="tx1">
                    <a:lumMod val="95000"/>
                    <a:lumOff val="5000"/>
                  </a:schemeClr>
                </a:solidFill>
                <a:latin typeface="微软雅黑" pitchFamily="34" charset="-122"/>
                <a:ea typeface="微软雅黑" pitchFamily="34" charset="-122"/>
              </a:rPr>
              <a:t>sql</a:t>
            </a:r>
            <a:r>
              <a:rPr lang="zh-CN" altLang="en-US" sz="1100" dirty="0">
                <a:solidFill>
                  <a:schemeClr val="tx1">
                    <a:lumMod val="95000"/>
                    <a:lumOff val="5000"/>
                  </a:schemeClr>
                </a:solidFill>
                <a:latin typeface="微软雅黑" pitchFamily="34" charset="-122"/>
                <a:ea typeface="微软雅黑" pitchFamily="34" charset="-122"/>
              </a:rPr>
              <a:t>语句转换为</a:t>
            </a:r>
            <a:r>
              <a:rPr lang="en-US" altLang="zh-CN" sz="1100" dirty="0">
                <a:solidFill>
                  <a:schemeClr val="tx1">
                    <a:lumMod val="95000"/>
                    <a:lumOff val="5000"/>
                  </a:schemeClr>
                </a:solidFill>
                <a:latin typeface="微软雅黑" pitchFamily="34" charset="-122"/>
                <a:ea typeface="微软雅黑" pitchFamily="34" charset="-122"/>
              </a:rPr>
              <a:t>MapReduce</a:t>
            </a:r>
            <a:r>
              <a:rPr lang="zh-CN" altLang="en-US" sz="1100" dirty="0">
                <a:solidFill>
                  <a:schemeClr val="tx1">
                    <a:lumMod val="95000"/>
                    <a:lumOff val="5000"/>
                  </a:schemeClr>
                </a:solidFill>
                <a:latin typeface="微软雅黑" pitchFamily="34" charset="-122"/>
                <a:ea typeface="微软雅黑" pitchFamily="34" charset="-122"/>
              </a:rPr>
              <a:t>任务进行运行</a:t>
            </a:r>
            <a:endParaRPr lang="en-US" altLang="zh-CN" sz="1100" dirty="0">
              <a:solidFill>
                <a:schemeClr val="tx1">
                  <a:lumMod val="95000"/>
                  <a:lumOff val="5000"/>
                </a:schemeClr>
              </a:solidFill>
              <a:latin typeface="微软雅黑" pitchFamily="34" charset="-122"/>
              <a:ea typeface="微软雅黑" pitchFamily="34" charset="-122"/>
            </a:endParaRPr>
          </a:p>
          <a:p>
            <a:pPr marL="85725" indent="-85725">
              <a:lnSpc>
                <a:spcPct val="150000"/>
              </a:lnSpc>
              <a:buClr>
                <a:srgbClr val="777777"/>
              </a:buClr>
              <a:buSzPct val="85000"/>
              <a:buFont typeface="Arial" pitchFamily="34" charset="0"/>
              <a:buChar char="•"/>
            </a:pPr>
            <a:r>
              <a:rPr lang="en-US" altLang="zh-CN" sz="1100" dirty="0">
                <a:solidFill>
                  <a:schemeClr val="tx1">
                    <a:lumMod val="95000"/>
                    <a:lumOff val="5000"/>
                  </a:schemeClr>
                </a:solidFill>
                <a:latin typeface="微软雅黑" pitchFamily="34" charset="-122"/>
                <a:ea typeface="微软雅黑" pitchFamily="34" charset="-122"/>
              </a:rPr>
              <a:t>ZooKeeper</a:t>
            </a:r>
            <a:r>
              <a:rPr lang="zh-CN" altLang="en-US" sz="1100" dirty="0">
                <a:solidFill>
                  <a:schemeClr val="tx1">
                    <a:lumMod val="95000"/>
                    <a:lumOff val="5000"/>
                  </a:schemeClr>
                </a:solidFill>
                <a:latin typeface="微软雅黑" pitchFamily="34" charset="-122"/>
                <a:ea typeface="微软雅黑" pitchFamily="34" charset="-122"/>
              </a:rPr>
              <a:t>：高效的，可扩展的协调系统</a:t>
            </a:r>
            <a:r>
              <a:rPr lang="en-US" altLang="zh-CN" sz="1100" dirty="0">
                <a:solidFill>
                  <a:schemeClr val="tx1">
                    <a:lumMod val="95000"/>
                    <a:lumOff val="5000"/>
                  </a:schemeClr>
                </a:solidFill>
                <a:latin typeface="微软雅黑" pitchFamily="34" charset="-122"/>
                <a:ea typeface="微软雅黑" pitchFamily="34" charset="-122"/>
              </a:rPr>
              <a:t>,</a:t>
            </a:r>
            <a:r>
              <a:rPr lang="zh-CN" altLang="en-US" sz="1100" dirty="0">
                <a:solidFill>
                  <a:schemeClr val="tx1">
                    <a:lumMod val="95000"/>
                    <a:lumOff val="5000"/>
                  </a:schemeClr>
                </a:solidFill>
                <a:latin typeface="微软雅黑" pitchFamily="34" charset="-122"/>
                <a:ea typeface="微软雅黑" pitchFamily="34" charset="-122"/>
              </a:rPr>
              <a:t>存储和协调关键共享状态</a:t>
            </a:r>
            <a:endParaRPr lang="en-US" altLang="zh-CN" sz="1100" dirty="0">
              <a:solidFill>
                <a:schemeClr val="tx1">
                  <a:lumMod val="95000"/>
                  <a:lumOff val="5000"/>
                </a:schemeClr>
              </a:solidFill>
              <a:latin typeface="微软雅黑" pitchFamily="34" charset="-122"/>
              <a:ea typeface="微软雅黑" pitchFamily="34" charset="-122"/>
            </a:endParaRPr>
          </a:p>
          <a:p>
            <a:pPr marL="85725" indent="-85725">
              <a:lnSpc>
                <a:spcPct val="150000"/>
              </a:lnSpc>
              <a:buClr>
                <a:srgbClr val="777777"/>
              </a:buClr>
              <a:buSzPct val="85000"/>
              <a:buFont typeface="Arial" pitchFamily="34" charset="0"/>
              <a:buChar char="•"/>
            </a:pPr>
            <a:r>
              <a:rPr lang="en-US" altLang="zh-CN" sz="1100" dirty="0">
                <a:solidFill>
                  <a:schemeClr val="tx1">
                    <a:lumMod val="95000"/>
                    <a:lumOff val="5000"/>
                  </a:schemeClr>
                </a:solidFill>
                <a:latin typeface="微软雅黑" pitchFamily="34" charset="-122"/>
                <a:ea typeface="微软雅黑" pitchFamily="34" charset="-122"/>
              </a:rPr>
              <a:t>HBase</a:t>
            </a:r>
            <a:r>
              <a:rPr lang="zh-CN" altLang="en-US" sz="1100" dirty="0">
                <a:solidFill>
                  <a:schemeClr val="tx1">
                    <a:lumMod val="95000"/>
                    <a:lumOff val="5000"/>
                  </a:schemeClr>
                </a:solidFill>
                <a:latin typeface="微软雅黑" pitchFamily="34" charset="-122"/>
                <a:ea typeface="微软雅黑" pitchFamily="34" charset="-122"/>
              </a:rPr>
              <a:t>是一个开源的，基于列存储模型的分布式数据库</a:t>
            </a:r>
            <a:endParaRPr lang="en-US" altLang="zh-CN" sz="1100" dirty="0">
              <a:solidFill>
                <a:schemeClr val="tx1">
                  <a:lumMod val="95000"/>
                  <a:lumOff val="5000"/>
                </a:schemeClr>
              </a:solidFill>
              <a:latin typeface="微软雅黑" pitchFamily="34" charset="-122"/>
              <a:ea typeface="微软雅黑" pitchFamily="34" charset="-122"/>
            </a:endParaRPr>
          </a:p>
          <a:p>
            <a:pPr marL="85725" indent="-85725">
              <a:lnSpc>
                <a:spcPct val="150000"/>
              </a:lnSpc>
              <a:buClr>
                <a:srgbClr val="777777"/>
              </a:buClr>
              <a:buSzPct val="85000"/>
              <a:buFont typeface="Arial" pitchFamily="34" charset="0"/>
              <a:buChar char="•"/>
            </a:pPr>
            <a:r>
              <a:rPr lang="en-US" altLang="zh-CN" sz="1100" dirty="0">
                <a:solidFill>
                  <a:schemeClr val="tx1">
                    <a:lumMod val="95000"/>
                    <a:lumOff val="5000"/>
                  </a:schemeClr>
                </a:solidFill>
                <a:latin typeface="微软雅黑" pitchFamily="34" charset="-122"/>
                <a:ea typeface="微软雅黑" pitchFamily="34" charset="-122"/>
              </a:rPr>
              <a:t>HDFS</a:t>
            </a:r>
            <a:r>
              <a:rPr lang="zh-CN" altLang="en-US" sz="1100" dirty="0">
                <a:solidFill>
                  <a:schemeClr val="tx1">
                    <a:lumMod val="95000"/>
                    <a:lumOff val="5000"/>
                  </a:schemeClr>
                </a:solidFill>
                <a:latin typeface="微软雅黑" pitchFamily="34" charset="-122"/>
                <a:ea typeface="微软雅黑" pitchFamily="34" charset="-122"/>
              </a:rPr>
              <a:t>是一个分布式文件系统。有着高容错性的特点，并且设计用来部署在低廉的硬件上，适合那些有着超大数据集的应用程序</a:t>
            </a:r>
            <a:endParaRPr lang="en-US" altLang="zh-CN" sz="1100" dirty="0">
              <a:solidFill>
                <a:schemeClr val="tx1">
                  <a:lumMod val="95000"/>
                  <a:lumOff val="5000"/>
                </a:schemeClr>
              </a:solidFill>
              <a:latin typeface="微软雅黑" pitchFamily="34" charset="-122"/>
              <a:ea typeface="微软雅黑" pitchFamily="34" charset="-122"/>
            </a:endParaRPr>
          </a:p>
          <a:p>
            <a:pPr marL="85725" indent="-85725">
              <a:lnSpc>
                <a:spcPct val="150000"/>
              </a:lnSpc>
              <a:buClr>
                <a:srgbClr val="777777"/>
              </a:buClr>
              <a:buSzPct val="85000"/>
              <a:buFont typeface="Arial" pitchFamily="34" charset="0"/>
              <a:buChar char="•"/>
            </a:pPr>
            <a:r>
              <a:rPr lang="en-US" altLang="zh-CN" sz="1100" dirty="0">
                <a:solidFill>
                  <a:schemeClr val="tx1">
                    <a:lumMod val="95000"/>
                    <a:lumOff val="5000"/>
                  </a:schemeClr>
                </a:solidFill>
                <a:latin typeface="微软雅黑" pitchFamily="34" charset="-122"/>
                <a:ea typeface="微软雅黑" pitchFamily="34" charset="-122"/>
              </a:rPr>
              <a:t>MapReduce</a:t>
            </a:r>
            <a:r>
              <a:rPr lang="zh-CN" altLang="en-US" sz="1100" dirty="0">
                <a:solidFill>
                  <a:schemeClr val="tx1">
                    <a:lumMod val="95000"/>
                    <a:lumOff val="5000"/>
                  </a:schemeClr>
                </a:solidFill>
                <a:latin typeface="微软雅黑" pitchFamily="34" charset="-122"/>
                <a:ea typeface="微软雅黑" pitchFamily="34" charset="-122"/>
              </a:rPr>
              <a:t>是一种编程模型，用于大规模数据集（大于</a:t>
            </a:r>
            <a:r>
              <a:rPr lang="en-US" altLang="zh-CN" sz="1100" dirty="0">
                <a:solidFill>
                  <a:schemeClr val="tx1">
                    <a:lumMod val="95000"/>
                    <a:lumOff val="5000"/>
                  </a:schemeClr>
                </a:solidFill>
                <a:latin typeface="微软雅黑" pitchFamily="34" charset="-122"/>
                <a:ea typeface="微软雅黑" pitchFamily="34" charset="-122"/>
              </a:rPr>
              <a:t>1TB</a:t>
            </a:r>
            <a:r>
              <a:rPr lang="zh-CN" altLang="en-US" sz="1100" dirty="0">
                <a:solidFill>
                  <a:schemeClr val="tx1">
                    <a:lumMod val="95000"/>
                    <a:lumOff val="5000"/>
                  </a:schemeClr>
                </a:solidFill>
                <a:latin typeface="微软雅黑" pitchFamily="34" charset="-122"/>
                <a:ea typeface="微软雅黑" pitchFamily="34" charset="-122"/>
              </a:rPr>
              <a:t>）的并行运算</a:t>
            </a:r>
            <a:endParaRPr lang="en-US" altLang="zh-CN" sz="1100" dirty="0">
              <a:solidFill>
                <a:schemeClr val="tx1">
                  <a:lumMod val="95000"/>
                  <a:lumOff val="5000"/>
                </a:schemeClr>
              </a:solidFill>
              <a:latin typeface="微软雅黑" pitchFamily="34" charset="-122"/>
              <a:ea typeface="微软雅黑" pitchFamily="34" charset="-122"/>
            </a:endParaRPr>
          </a:p>
          <a:p>
            <a:pPr marL="342900" indent="-342900">
              <a:lnSpc>
                <a:spcPct val="150000"/>
              </a:lnSpc>
              <a:buClr>
                <a:srgbClr val="777777"/>
              </a:buClr>
              <a:buSzPct val="85000"/>
              <a:buFont typeface="Arial" pitchFamily="34" charset="0"/>
              <a:buChar char="•"/>
            </a:pPr>
            <a:endParaRPr lang="zh-CN" altLang="en-US" sz="1100" dirty="0">
              <a:solidFill>
                <a:schemeClr val="tx1">
                  <a:lumMod val="95000"/>
                  <a:lumOff val="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xmlns="" val="1779118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线连接符 11"/>
          <p:cNvCxnSpPr/>
          <p:nvPr/>
        </p:nvCxnSpPr>
        <p:spPr>
          <a:xfrm>
            <a:off x="348703" y="476249"/>
            <a:ext cx="8446597" cy="0"/>
          </a:xfrm>
          <a:prstGeom prst="line">
            <a:avLst/>
          </a:prstGeom>
          <a:ln w="3175" cmpd="sng">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11" name="标题 1"/>
          <p:cNvSpPr>
            <a:spLocks noGrp="1"/>
          </p:cNvSpPr>
          <p:nvPr>
            <p:ph type="ctrTitle"/>
          </p:nvPr>
        </p:nvSpPr>
        <p:spPr>
          <a:xfrm>
            <a:off x="348702" y="148709"/>
            <a:ext cx="4547148" cy="271782"/>
          </a:xfrm>
        </p:spPr>
        <p:txBody>
          <a:bodyPr>
            <a:noAutofit/>
          </a:bodyPr>
          <a:lstStyle/>
          <a:p>
            <a:pPr algn="l"/>
            <a:r>
              <a:rPr kumimoji="1" lang="zh-CN" altLang="en-US" sz="1200" dirty="0" smtClean="0">
                <a:solidFill>
                  <a:schemeClr val="tx1">
                    <a:lumMod val="95000"/>
                    <a:lumOff val="5000"/>
                  </a:schemeClr>
                </a:solidFill>
                <a:latin typeface="Microsoft YaHei"/>
                <a:ea typeface="微软雅黑"/>
                <a:cs typeface="Microsoft YaHei"/>
              </a:rPr>
              <a:t>大数据生态圈</a:t>
            </a:r>
            <a:r>
              <a:rPr kumimoji="1" lang="en-US" altLang="zh-CN" sz="1200" dirty="0" smtClean="0">
                <a:solidFill>
                  <a:schemeClr val="tx1">
                    <a:lumMod val="95000"/>
                    <a:lumOff val="5000"/>
                  </a:schemeClr>
                </a:solidFill>
                <a:latin typeface="Microsoft YaHei"/>
                <a:ea typeface="微软雅黑"/>
                <a:cs typeface="Microsoft YaHei"/>
              </a:rPr>
              <a:t>—HDFS</a:t>
            </a:r>
            <a:r>
              <a:rPr kumimoji="1" lang="zh-CN" altLang="en-US" sz="1200" dirty="0" smtClean="0">
                <a:solidFill>
                  <a:schemeClr val="tx1">
                    <a:lumMod val="95000"/>
                    <a:lumOff val="5000"/>
                  </a:schemeClr>
                </a:solidFill>
                <a:latin typeface="Microsoft YaHei"/>
                <a:ea typeface="微软雅黑"/>
                <a:cs typeface="Microsoft YaHei"/>
              </a:rPr>
              <a:t>分布式文件系统</a:t>
            </a:r>
          </a:p>
        </p:txBody>
      </p:sp>
      <p:pic>
        <p:nvPicPr>
          <p:cNvPr id="16" name="图片 15" descr="nubia 品牌PPT模版元素-03.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348703" y="4911185"/>
            <a:ext cx="902880" cy="148460"/>
          </a:xfrm>
          <a:prstGeom prst="rect">
            <a:avLst/>
          </a:prstGeom>
        </p:spPr>
      </p:pic>
      <p:pic>
        <p:nvPicPr>
          <p:cNvPr id="66" name="图片 65" descr="nubia 品牌PPT模版元素-01.png"/>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6967674" y="4779294"/>
            <a:ext cx="1827626" cy="284489"/>
          </a:xfrm>
          <a:prstGeom prst="rect">
            <a:avLst/>
          </a:prstGeom>
        </p:spPr>
      </p:pic>
      <p:pic>
        <p:nvPicPr>
          <p:cNvPr id="18" name="Picture 6"/>
          <p:cNvPicPr>
            <a:picLocks noChangeAspect="1" noChangeArrowheads="1"/>
          </p:cNvPicPr>
          <p:nvPr/>
        </p:nvPicPr>
        <p:blipFill>
          <a:blip r:embed="rId5"/>
          <a:srcRect/>
          <a:stretch>
            <a:fillRect/>
          </a:stretch>
        </p:blipFill>
        <p:spPr bwMode="auto">
          <a:xfrm>
            <a:off x="107950" y="1247775"/>
            <a:ext cx="4535488" cy="2951162"/>
          </a:xfrm>
          <a:prstGeom prst="rect">
            <a:avLst/>
          </a:prstGeom>
          <a:noFill/>
          <a:ln w="9525">
            <a:noFill/>
            <a:miter lim="800000"/>
            <a:headEnd/>
            <a:tailEnd/>
          </a:ln>
        </p:spPr>
      </p:pic>
      <p:sp>
        <p:nvSpPr>
          <p:cNvPr id="19" name="Rectangle 3"/>
          <p:cNvSpPr txBox="1">
            <a:spLocks noChangeArrowheads="1"/>
          </p:cNvSpPr>
          <p:nvPr/>
        </p:nvSpPr>
        <p:spPr bwMode="auto">
          <a:xfrm>
            <a:off x="4618588" y="1247775"/>
            <a:ext cx="4176712" cy="3000375"/>
          </a:xfrm>
          <a:prstGeom prst="rect">
            <a:avLst/>
          </a:prstGeom>
          <a:noFill/>
          <a:ln w="9525">
            <a:noFill/>
            <a:miter lim="800000"/>
            <a:headEnd/>
            <a:tailEnd/>
          </a:ln>
        </p:spPr>
        <p:txBody>
          <a:bodyPr/>
          <a:lstStyle/>
          <a:p>
            <a:pPr marL="342900" indent="-342900">
              <a:lnSpc>
                <a:spcPct val="150000"/>
              </a:lnSpc>
              <a:buClr>
                <a:srgbClr val="777777"/>
              </a:buClr>
              <a:buSzPct val="85000"/>
              <a:buFont typeface="Arial" pitchFamily="34" charset="0"/>
              <a:buChar char="•"/>
            </a:pPr>
            <a:r>
              <a:rPr lang="en-US" altLang="zh-CN" sz="1200" b="1" dirty="0">
                <a:solidFill>
                  <a:schemeClr val="tx1">
                    <a:lumMod val="95000"/>
                    <a:lumOff val="5000"/>
                  </a:schemeClr>
                </a:solidFill>
                <a:latin typeface="微软雅黑" pitchFamily="34" charset="-122"/>
                <a:ea typeface="微软雅黑" pitchFamily="34" charset="-122"/>
              </a:rPr>
              <a:t>NameNode</a:t>
            </a:r>
          </a:p>
          <a:p>
            <a:pPr marL="342900" indent="-342900">
              <a:lnSpc>
                <a:spcPct val="150000"/>
              </a:lnSpc>
              <a:buClr>
                <a:srgbClr val="777777"/>
              </a:buClr>
              <a:buSzPct val="85000"/>
              <a:buFont typeface="Wingdings" pitchFamily="2" charset="2"/>
              <a:buNone/>
            </a:pPr>
            <a:r>
              <a:rPr lang="en-US" altLang="zh-CN" sz="1200" dirty="0">
                <a:solidFill>
                  <a:schemeClr val="tx1">
                    <a:lumMod val="95000"/>
                    <a:lumOff val="5000"/>
                  </a:schemeClr>
                </a:solidFill>
                <a:latin typeface="微软雅黑" pitchFamily="34" charset="-122"/>
                <a:ea typeface="微软雅黑" pitchFamily="34" charset="-122"/>
              </a:rPr>
              <a:t>	</a:t>
            </a:r>
            <a:r>
              <a:rPr lang="zh-CN" altLang="en-US" sz="1200" dirty="0">
                <a:solidFill>
                  <a:schemeClr val="tx1">
                    <a:lumMod val="95000"/>
                    <a:lumOff val="5000"/>
                  </a:schemeClr>
                </a:solidFill>
                <a:latin typeface="微软雅黑" pitchFamily="34" charset="-122"/>
                <a:ea typeface="微软雅黑" pitchFamily="34" charset="-122"/>
              </a:rPr>
              <a:t>可以看作是分布式文件系统中的管理者，存储文件系统的</a:t>
            </a:r>
            <a:r>
              <a:rPr lang="en-US" altLang="zh-CN" sz="1200" dirty="0">
                <a:solidFill>
                  <a:schemeClr val="tx1">
                    <a:lumMod val="95000"/>
                    <a:lumOff val="5000"/>
                  </a:schemeClr>
                </a:solidFill>
                <a:latin typeface="微软雅黑" pitchFamily="34" charset="-122"/>
                <a:ea typeface="微软雅黑" pitchFamily="34" charset="-122"/>
              </a:rPr>
              <a:t>meta-data</a:t>
            </a:r>
            <a:r>
              <a:rPr lang="zh-CN" altLang="en-US" sz="1200" dirty="0">
                <a:solidFill>
                  <a:schemeClr val="tx1">
                    <a:lumMod val="95000"/>
                    <a:lumOff val="5000"/>
                  </a:schemeClr>
                </a:solidFill>
                <a:latin typeface="微软雅黑" pitchFamily="34" charset="-122"/>
                <a:ea typeface="微软雅黑" pitchFamily="34" charset="-122"/>
              </a:rPr>
              <a:t>，主要负责管理文件系统的命名空间，集群配置信息，存储块的复制。</a:t>
            </a:r>
            <a:endParaRPr lang="en-US" altLang="zh-CN" sz="1200" dirty="0">
              <a:solidFill>
                <a:schemeClr val="tx1">
                  <a:lumMod val="95000"/>
                  <a:lumOff val="5000"/>
                </a:schemeClr>
              </a:solidFill>
              <a:latin typeface="微软雅黑" pitchFamily="34" charset="-122"/>
              <a:ea typeface="微软雅黑" pitchFamily="34" charset="-122"/>
            </a:endParaRPr>
          </a:p>
          <a:p>
            <a:pPr marL="342900" indent="-342900">
              <a:lnSpc>
                <a:spcPct val="150000"/>
              </a:lnSpc>
              <a:buClr>
                <a:srgbClr val="777777"/>
              </a:buClr>
              <a:buSzPct val="85000"/>
              <a:buFont typeface="Arial" pitchFamily="34" charset="0"/>
              <a:buChar char="•"/>
            </a:pPr>
            <a:r>
              <a:rPr lang="en-US" altLang="zh-CN" sz="1200" b="1" dirty="0">
                <a:solidFill>
                  <a:schemeClr val="tx1">
                    <a:lumMod val="95000"/>
                    <a:lumOff val="5000"/>
                  </a:schemeClr>
                </a:solidFill>
                <a:latin typeface="微软雅黑" pitchFamily="34" charset="-122"/>
                <a:ea typeface="微软雅黑" pitchFamily="34" charset="-122"/>
              </a:rPr>
              <a:t>DataNode</a:t>
            </a:r>
          </a:p>
          <a:p>
            <a:pPr marL="342900" indent="-342900">
              <a:lnSpc>
                <a:spcPct val="150000"/>
              </a:lnSpc>
              <a:buClr>
                <a:srgbClr val="777777"/>
              </a:buClr>
              <a:buSzPct val="85000"/>
              <a:buFont typeface="Wingdings" pitchFamily="2" charset="2"/>
              <a:buNone/>
            </a:pPr>
            <a:r>
              <a:rPr lang="en-US" altLang="zh-CN" sz="1200" dirty="0">
                <a:solidFill>
                  <a:schemeClr val="tx1">
                    <a:lumMod val="95000"/>
                    <a:lumOff val="5000"/>
                  </a:schemeClr>
                </a:solidFill>
                <a:latin typeface="微软雅黑" pitchFamily="34" charset="-122"/>
                <a:ea typeface="微软雅黑" pitchFamily="34" charset="-122"/>
              </a:rPr>
              <a:t>	</a:t>
            </a:r>
            <a:r>
              <a:rPr lang="zh-CN" altLang="en-US" sz="1200" dirty="0">
                <a:solidFill>
                  <a:schemeClr val="tx1">
                    <a:lumMod val="95000"/>
                    <a:lumOff val="5000"/>
                  </a:schemeClr>
                </a:solidFill>
                <a:latin typeface="微软雅黑" pitchFamily="34" charset="-122"/>
                <a:ea typeface="微软雅黑" pitchFamily="34" charset="-122"/>
              </a:rPr>
              <a:t>是文件存储的基本单元。它存储文件块在本地文件系统中，保存了文件块的</a:t>
            </a:r>
            <a:r>
              <a:rPr lang="en-US" altLang="zh-CN" sz="1200" dirty="0">
                <a:solidFill>
                  <a:schemeClr val="tx1">
                    <a:lumMod val="95000"/>
                    <a:lumOff val="5000"/>
                  </a:schemeClr>
                </a:solidFill>
                <a:latin typeface="微软雅黑" pitchFamily="34" charset="-122"/>
                <a:ea typeface="微软雅黑" pitchFamily="34" charset="-122"/>
              </a:rPr>
              <a:t>meta-data</a:t>
            </a:r>
            <a:r>
              <a:rPr lang="zh-CN" altLang="en-US" sz="1200" dirty="0">
                <a:solidFill>
                  <a:schemeClr val="tx1">
                    <a:lumMod val="95000"/>
                    <a:lumOff val="5000"/>
                  </a:schemeClr>
                </a:solidFill>
                <a:latin typeface="微软雅黑" pitchFamily="34" charset="-122"/>
                <a:ea typeface="微软雅黑" pitchFamily="34" charset="-122"/>
              </a:rPr>
              <a:t>，同时周期性的发送所有存在的文件块的报告给</a:t>
            </a:r>
            <a:r>
              <a:rPr lang="en-US" altLang="zh-CN" sz="1200" dirty="0">
                <a:solidFill>
                  <a:schemeClr val="tx1">
                    <a:lumMod val="95000"/>
                    <a:lumOff val="5000"/>
                  </a:schemeClr>
                </a:solidFill>
                <a:latin typeface="微软雅黑" pitchFamily="34" charset="-122"/>
                <a:ea typeface="微软雅黑" pitchFamily="34" charset="-122"/>
              </a:rPr>
              <a:t>NameNode</a:t>
            </a:r>
            <a:r>
              <a:rPr lang="zh-CN" altLang="en-US" sz="1200" dirty="0">
                <a:solidFill>
                  <a:schemeClr val="tx1">
                    <a:lumMod val="95000"/>
                    <a:lumOff val="5000"/>
                  </a:schemeClr>
                </a:solidFill>
                <a:latin typeface="微软雅黑" pitchFamily="34" charset="-122"/>
                <a:ea typeface="微软雅黑" pitchFamily="34" charset="-122"/>
              </a:rPr>
              <a:t>。 </a:t>
            </a:r>
            <a:endParaRPr lang="en-US" altLang="zh-CN" sz="1200" dirty="0">
              <a:solidFill>
                <a:schemeClr val="tx1">
                  <a:lumMod val="95000"/>
                  <a:lumOff val="5000"/>
                </a:schemeClr>
              </a:solidFill>
              <a:latin typeface="微软雅黑" pitchFamily="34" charset="-122"/>
              <a:ea typeface="微软雅黑" pitchFamily="34" charset="-122"/>
            </a:endParaRPr>
          </a:p>
          <a:p>
            <a:pPr marL="342900" indent="-342900">
              <a:lnSpc>
                <a:spcPct val="150000"/>
              </a:lnSpc>
              <a:buClr>
                <a:srgbClr val="777777"/>
              </a:buClr>
              <a:buSzPct val="85000"/>
              <a:buFont typeface="Arial" pitchFamily="34" charset="0"/>
              <a:buChar char="•"/>
            </a:pPr>
            <a:r>
              <a:rPr lang="en-US" altLang="zh-CN" sz="1200" b="1" dirty="0">
                <a:solidFill>
                  <a:schemeClr val="tx1">
                    <a:lumMod val="95000"/>
                    <a:lumOff val="5000"/>
                  </a:schemeClr>
                </a:solidFill>
                <a:latin typeface="微软雅黑" pitchFamily="34" charset="-122"/>
                <a:ea typeface="微软雅黑" pitchFamily="34" charset="-122"/>
              </a:rPr>
              <a:t>Client</a:t>
            </a:r>
          </a:p>
          <a:p>
            <a:pPr marL="342900" indent="-342900">
              <a:lnSpc>
                <a:spcPct val="150000"/>
              </a:lnSpc>
              <a:buClr>
                <a:srgbClr val="777777"/>
              </a:buClr>
              <a:buSzPct val="85000"/>
              <a:buFont typeface="Wingdings" pitchFamily="2" charset="2"/>
              <a:buNone/>
            </a:pPr>
            <a:r>
              <a:rPr lang="en-US" altLang="zh-CN" sz="1200" dirty="0">
                <a:solidFill>
                  <a:schemeClr val="tx1">
                    <a:lumMod val="95000"/>
                    <a:lumOff val="5000"/>
                  </a:schemeClr>
                </a:solidFill>
                <a:latin typeface="微软雅黑" pitchFamily="34" charset="-122"/>
                <a:ea typeface="微软雅黑" pitchFamily="34" charset="-122"/>
              </a:rPr>
              <a:t>	</a:t>
            </a:r>
            <a:r>
              <a:rPr lang="zh-CN" altLang="en-US" sz="1200" dirty="0">
                <a:solidFill>
                  <a:schemeClr val="tx1">
                    <a:lumMod val="95000"/>
                    <a:lumOff val="5000"/>
                  </a:schemeClr>
                </a:solidFill>
                <a:latin typeface="微软雅黑" pitchFamily="34" charset="-122"/>
                <a:ea typeface="微软雅黑" pitchFamily="34" charset="-122"/>
              </a:rPr>
              <a:t>就是需要获取分布式文件系统文件的应用程序。 </a:t>
            </a:r>
            <a:endParaRPr lang="en-US" altLang="zh-CN" sz="1200" dirty="0">
              <a:solidFill>
                <a:schemeClr val="tx1">
                  <a:lumMod val="95000"/>
                  <a:lumOff val="5000"/>
                </a:schemeClr>
              </a:solidFill>
              <a:latin typeface="微软雅黑" pitchFamily="34" charset="-122"/>
              <a:ea typeface="微软雅黑" pitchFamily="34" charset="-122"/>
            </a:endParaRPr>
          </a:p>
          <a:p>
            <a:pPr marL="342900" indent="-342900">
              <a:lnSpc>
                <a:spcPct val="150000"/>
              </a:lnSpc>
              <a:buClr>
                <a:srgbClr val="777777"/>
              </a:buClr>
              <a:buSzPct val="85000"/>
              <a:buFont typeface="Arial" pitchFamily="34" charset="0"/>
              <a:buChar char="•"/>
            </a:pPr>
            <a:endParaRPr lang="en-US" altLang="zh-CN" sz="1200" dirty="0">
              <a:solidFill>
                <a:schemeClr val="tx1">
                  <a:lumMod val="95000"/>
                  <a:lumOff val="5000"/>
                </a:schemeClr>
              </a:solidFill>
              <a:latin typeface="微软雅黑" pitchFamily="34" charset="-122"/>
              <a:ea typeface="微软雅黑" pitchFamily="34" charset="-122"/>
            </a:endParaRPr>
          </a:p>
          <a:p>
            <a:pPr marL="342900" indent="-342900">
              <a:lnSpc>
                <a:spcPct val="150000"/>
              </a:lnSpc>
              <a:buClr>
                <a:srgbClr val="777777"/>
              </a:buClr>
              <a:buSzPct val="85000"/>
              <a:buFont typeface="Wingdings" pitchFamily="2" charset="2"/>
              <a:buNone/>
            </a:pPr>
            <a:r>
              <a:rPr lang="zh-CN" altLang="en-US" sz="1200" dirty="0">
                <a:solidFill>
                  <a:schemeClr val="tx1">
                    <a:lumMod val="95000"/>
                    <a:lumOff val="5000"/>
                  </a:schemeClr>
                </a:solidFill>
                <a:latin typeface="微软雅黑" pitchFamily="34" charset="-122"/>
                <a:ea typeface="微软雅黑" pitchFamily="34" charset="-122"/>
              </a:rPr>
              <a:t>	</a:t>
            </a:r>
          </a:p>
          <a:p>
            <a:pPr marL="342900" indent="-342900">
              <a:lnSpc>
                <a:spcPct val="150000"/>
              </a:lnSpc>
              <a:buClr>
                <a:srgbClr val="777777"/>
              </a:buClr>
              <a:buSzPct val="85000"/>
              <a:buFont typeface="Wingdings" pitchFamily="2" charset="2"/>
              <a:buNone/>
            </a:pPr>
            <a:endParaRPr lang="zh-CN" altLang="en-US" sz="1200" dirty="0">
              <a:solidFill>
                <a:schemeClr val="tx1">
                  <a:lumMod val="95000"/>
                  <a:lumOff val="5000"/>
                </a:schemeClr>
              </a:solidFill>
              <a:latin typeface="微软雅黑" pitchFamily="34" charset="-122"/>
              <a:ea typeface="微软雅黑" pitchFamily="34" charset="-122"/>
            </a:endParaRPr>
          </a:p>
        </p:txBody>
      </p:sp>
      <p:sp>
        <p:nvSpPr>
          <p:cNvPr id="20" name="矩形 5"/>
          <p:cNvSpPr>
            <a:spLocks noChangeArrowheads="1"/>
          </p:cNvSpPr>
          <p:nvPr/>
        </p:nvSpPr>
        <p:spPr bwMode="auto">
          <a:xfrm>
            <a:off x="468313" y="610671"/>
            <a:ext cx="8208962" cy="369332"/>
          </a:xfrm>
          <a:prstGeom prst="rect">
            <a:avLst/>
          </a:prstGeom>
          <a:noFill/>
          <a:ln w="9525">
            <a:noFill/>
            <a:miter lim="800000"/>
            <a:headEnd/>
            <a:tailEnd/>
          </a:ln>
        </p:spPr>
        <p:txBody>
          <a:bodyPr wrap="square">
            <a:spAutoFit/>
          </a:bodyPr>
          <a:lstStyle/>
          <a:p>
            <a:pPr eaLnBrk="1" hangingPunct="1">
              <a:lnSpc>
                <a:spcPct val="150000"/>
              </a:lnSpc>
              <a:buFont typeface="Arial" pitchFamily="34" charset="0"/>
              <a:buNone/>
            </a:pPr>
            <a:r>
              <a:rPr lang="en-US" altLang="zh-CN" sz="1200" dirty="0">
                <a:solidFill>
                  <a:schemeClr val="tx1">
                    <a:lumMod val="95000"/>
                    <a:lumOff val="5000"/>
                  </a:schemeClr>
                </a:solidFill>
                <a:latin typeface="微软雅黑" pitchFamily="34" charset="-122"/>
                <a:ea typeface="微软雅黑" pitchFamily="34" charset="-122"/>
              </a:rPr>
              <a:t>HDFS</a:t>
            </a:r>
            <a:r>
              <a:rPr lang="zh-CN" altLang="en-US" sz="1200" dirty="0">
                <a:solidFill>
                  <a:schemeClr val="tx1">
                    <a:lumMod val="95000"/>
                    <a:lumOff val="5000"/>
                  </a:schemeClr>
                </a:solidFill>
                <a:latin typeface="微软雅黑" pitchFamily="34" charset="-122"/>
                <a:ea typeface="微软雅黑" pitchFamily="34" charset="-122"/>
              </a:rPr>
              <a:t>是一个高度容错性的分布式文件系统，能提供高吞吐量的数据访问，非常适合大规模数据集上的应用。</a:t>
            </a:r>
          </a:p>
        </p:txBody>
      </p:sp>
    </p:spTree>
    <p:extLst>
      <p:ext uri="{BB962C8B-B14F-4D97-AF65-F5344CB8AC3E}">
        <p14:creationId xmlns:p14="http://schemas.microsoft.com/office/powerpoint/2010/main" xmlns="" val="1779118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线连接符 11"/>
          <p:cNvCxnSpPr/>
          <p:nvPr/>
        </p:nvCxnSpPr>
        <p:spPr>
          <a:xfrm>
            <a:off x="348703" y="476249"/>
            <a:ext cx="8446597" cy="0"/>
          </a:xfrm>
          <a:prstGeom prst="line">
            <a:avLst/>
          </a:prstGeom>
          <a:ln w="3175" cmpd="sng">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11" name="标题 1"/>
          <p:cNvSpPr>
            <a:spLocks noGrp="1"/>
          </p:cNvSpPr>
          <p:nvPr>
            <p:ph type="ctrTitle"/>
          </p:nvPr>
        </p:nvSpPr>
        <p:spPr>
          <a:xfrm>
            <a:off x="348702" y="148709"/>
            <a:ext cx="4547148" cy="271782"/>
          </a:xfrm>
        </p:spPr>
        <p:txBody>
          <a:bodyPr>
            <a:noAutofit/>
          </a:bodyPr>
          <a:lstStyle/>
          <a:p>
            <a:pPr algn="l"/>
            <a:r>
              <a:rPr kumimoji="1" lang="zh-CN" altLang="en-US" sz="1200" dirty="0" smtClean="0">
                <a:solidFill>
                  <a:schemeClr val="tx1">
                    <a:lumMod val="95000"/>
                    <a:lumOff val="5000"/>
                  </a:schemeClr>
                </a:solidFill>
                <a:latin typeface="Microsoft YaHei"/>
                <a:ea typeface="微软雅黑"/>
                <a:cs typeface="Microsoft YaHei"/>
              </a:rPr>
              <a:t>大数据生态圈</a:t>
            </a:r>
            <a:r>
              <a:rPr kumimoji="1" lang="en-US" altLang="zh-CN" sz="1200" dirty="0" smtClean="0">
                <a:solidFill>
                  <a:schemeClr val="tx1">
                    <a:lumMod val="95000"/>
                    <a:lumOff val="5000"/>
                  </a:schemeClr>
                </a:solidFill>
                <a:latin typeface="Microsoft YaHei"/>
                <a:ea typeface="微软雅黑"/>
                <a:cs typeface="Microsoft YaHei"/>
              </a:rPr>
              <a:t>—Hadoop</a:t>
            </a:r>
            <a:r>
              <a:rPr kumimoji="1" lang="zh-CN" altLang="en-US" sz="1200" dirty="0" smtClean="0">
                <a:solidFill>
                  <a:schemeClr val="tx1">
                    <a:lumMod val="95000"/>
                    <a:lumOff val="5000"/>
                  </a:schemeClr>
                </a:solidFill>
                <a:latin typeface="Microsoft YaHei"/>
                <a:ea typeface="微软雅黑"/>
                <a:cs typeface="Microsoft YaHei"/>
              </a:rPr>
              <a:t>两大核心设计</a:t>
            </a:r>
          </a:p>
        </p:txBody>
      </p:sp>
      <p:pic>
        <p:nvPicPr>
          <p:cNvPr id="16" name="图片 15" descr="nubia 品牌PPT模版元素-03.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348703" y="4911185"/>
            <a:ext cx="902880" cy="148460"/>
          </a:xfrm>
          <a:prstGeom prst="rect">
            <a:avLst/>
          </a:prstGeom>
        </p:spPr>
      </p:pic>
      <p:pic>
        <p:nvPicPr>
          <p:cNvPr id="66" name="图片 65" descr="nubia 品牌PPT模版元素-01.png"/>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6967674" y="4779294"/>
            <a:ext cx="1827626" cy="284489"/>
          </a:xfrm>
          <a:prstGeom prst="rect">
            <a:avLst/>
          </a:prstGeom>
        </p:spPr>
      </p:pic>
      <p:sp>
        <p:nvSpPr>
          <p:cNvPr id="9" name="AutoShape 3"/>
          <p:cNvSpPr>
            <a:spLocks noChangeArrowheads="1"/>
          </p:cNvSpPr>
          <p:nvPr/>
        </p:nvSpPr>
        <p:spPr bwMode="auto">
          <a:xfrm>
            <a:off x="5543550" y="2392645"/>
            <a:ext cx="2286000" cy="1988855"/>
          </a:xfrm>
          <a:prstGeom prst="roundRect">
            <a:avLst>
              <a:gd name="adj" fmla="val 16667"/>
            </a:avLst>
          </a:prstGeom>
          <a:noFill/>
          <a:ln w="38100">
            <a:solidFill>
              <a:schemeClr val="tx1"/>
            </a:solidFill>
            <a:round/>
            <a:headEnd/>
            <a:tailEnd/>
          </a:ln>
        </p:spPr>
        <p:txBody>
          <a:bodyPr wrap="none" anchor="ctr"/>
          <a:lstStyle/>
          <a:p>
            <a:pPr algn="ctr">
              <a:buFont typeface="Arial" pitchFamily="34" charset="0"/>
              <a:buNone/>
            </a:pPr>
            <a:endParaRPr lang="zh-CN" altLang="en-US">
              <a:solidFill>
                <a:schemeClr val="tx1">
                  <a:lumMod val="95000"/>
                  <a:lumOff val="5000"/>
                </a:schemeClr>
              </a:solidFill>
              <a:latin typeface="微软雅黑" pitchFamily="34" charset="-122"/>
              <a:ea typeface="微软雅黑" pitchFamily="34" charset="-122"/>
            </a:endParaRPr>
          </a:p>
        </p:txBody>
      </p:sp>
      <p:sp>
        <p:nvSpPr>
          <p:cNvPr id="10" name="AutoShape 5"/>
          <p:cNvSpPr>
            <a:spLocks noChangeArrowheads="1"/>
          </p:cNvSpPr>
          <p:nvPr/>
        </p:nvSpPr>
        <p:spPr bwMode="auto">
          <a:xfrm>
            <a:off x="1123950" y="2392645"/>
            <a:ext cx="2286000" cy="1988855"/>
          </a:xfrm>
          <a:prstGeom prst="roundRect">
            <a:avLst>
              <a:gd name="adj" fmla="val 16667"/>
            </a:avLst>
          </a:prstGeom>
          <a:noFill/>
          <a:ln w="38100">
            <a:solidFill>
              <a:schemeClr val="tx1"/>
            </a:solidFill>
            <a:round/>
            <a:headEnd/>
            <a:tailEnd/>
          </a:ln>
        </p:spPr>
        <p:txBody>
          <a:bodyPr wrap="none" anchor="ctr"/>
          <a:lstStyle/>
          <a:p>
            <a:pPr algn="ctr">
              <a:buFont typeface="Arial" pitchFamily="34" charset="0"/>
              <a:buNone/>
            </a:pPr>
            <a:endParaRPr lang="zh-CN" altLang="en-US">
              <a:solidFill>
                <a:schemeClr val="tx1">
                  <a:lumMod val="95000"/>
                  <a:lumOff val="5000"/>
                </a:schemeClr>
              </a:solidFill>
              <a:latin typeface="微软雅黑" pitchFamily="34" charset="-122"/>
              <a:ea typeface="微软雅黑" pitchFamily="34" charset="-122"/>
            </a:endParaRPr>
          </a:p>
        </p:txBody>
      </p:sp>
      <p:sp>
        <p:nvSpPr>
          <p:cNvPr id="13" name="Text Box 6"/>
          <p:cNvSpPr txBox="1">
            <a:spLocks noChangeArrowheads="1"/>
          </p:cNvSpPr>
          <p:nvPr/>
        </p:nvSpPr>
        <p:spPr bwMode="auto">
          <a:xfrm>
            <a:off x="1219200" y="2592670"/>
            <a:ext cx="2038350" cy="1508105"/>
          </a:xfrm>
          <a:prstGeom prst="rect">
            <a:avLst/>
          </a:prstGeom>
          <a:noFill/>
          <a:ln w="9525">
            <a:noFill/>
            <a:miter lim="800000"/>
            <a:headEnd/>
            <a:tailEnd/>
          </a:ln>
        </p:spPr>
        <p:txBody>
          <a:bodyPr>
            <a:spAutoFit/>
          </a:bodyPr>
          <a:lstStyle/>
          <a:p>
            <a:pPr>
              <a:lnSpc>
                <a:spcPct val="150000"/>
              </a:lnSpc>
              <a:buFont typeface="Arial" pitchFamily="34" charset="0"/>
              <a:buNone/>
            </a:pPr>
            <a:r>
              <a:rPr lang="en-US" altLang="zh-CN" sz="1400" dirty="0">
                <a:solidFill>
                  <a:schemeClr val="tx1">
                    <a:lumMod val="95000"/>
                    <a:lumOff val="5000"/>
                  </a:schemeClr>
                </a:solidFill>
                <a:latin typeface="微软雅黑" pitchFamily="34" charset="-122"/>
                <a:ea typeface="微软雅黑" pitchFamily="34" charset="-122"/>
              </a:rPr>
              <a:t>MapReduce</a:t>
            </a:r>
          </a:p>
          <a:p>
            <a:pPr>
              <a:lnSpc>
                <a:spcPct val="150000"/>
              </a:lnSpc>
              <a:buFont typeface="Arial" pitchFamily="34" charset="0"/>
              <a:buNone/>
            </a:pPr>
            <a:endParaRPr lang="en-US" altLang="zh-CN" sz="1400" dirty="0">
              <a:solidFill>
                <a:schemeClr val="tx1">
                  <a:lumMod val="95000"/>
                  <a:lumOff val="5000"/>
                </a:schemeClr>
              </a:solidFill>
              <a:latin typeface="微软雅黑" pitchFamily="34" charset="-122"/>
              <a:ea typeface="微软雅黑" pitchFamily="34" charset="-122"/>
            </a:endParaRPr>
          </a:p>
          <a:p>
            <a:pPr>
              <a:lnSpc>
                <a:spcPct val="150000"/>
              </a:lnSpc>
              <a:buFont typeface="Wingdings" pitchFamily="2" charset="2"/>
              <a:buChar char="l"/>
            </a:pPr>
            <a:r>
              <a:rPr lang="en-US" altLang="zh-CN" sz="1200" dirty="0">
                <a:solidFill>
                  <a:schemeClr val="tx1">
                    <a:lumMod val="95000"/>
                    <a:lumOff val="5000"/>
                  </a:schemeClr>
                </a:solidFill>
                <a:latin typeface="微软雅黑" pitchFamily="34" charset="-122"/>
                <a:ea typeface="微软雅黑" pitchFamily="34" charset="-122"/>
              </a:rPr>
              <a:t>Map</a:t>
            </a:r>
            <a:r>
              <a:rPr lang="zh-CN" altLang="en-US" sz="1200" dirty="0">
                <a:solidFill>
                  <a:schemeClr val="tx1">
                    <a:lumMod val="95000"/>
                    <a:lumOff val="5000"/>
                  </a:schemeClr>
                </a:solidFill>
                <a:latin typeface="微软雅黑" pitchFamily="34" charset="-122"/>
                <a:ea typeface="微软雅黑" pitchFamily="34" charset="-122"/>
              </a:rPr>
              <a:t>：任务的分解</a:t>
            </a:r>
          </a:p>
          <a:p>
            <a:pPr>
              <a:lnSpc>
                <a:spcPct val="150000"/>
              </a:lnSpc>
              <a:buFont typeface="Wingdings" pitchFamily="2" charset="2"/>
              <a:buChar char="l"/>
            </a:pPr>
            <a:r>
              <a:rPr lang="en-US" altLang="zh-CN" sz="1200" dirty="0">
                <a:solidFill>
                  <a:schemeClr val="tx1">
                    <a:lumMod val="95000"/>
                    <a:lumOff val="5000"/>
                  </a:schemeClr>
                </a:solidFill>
                <a:latin typeface="微软雅黑" pitchFamily="34" charset="-122"/>
                <a:ea typeface="微软雅黑" pitchFamily="34" charset="-122"/>
              </a:rPr>
              <a:t>Reduce</a:t>
            </a:r>
            <a:r>
              <a:rPr lang="zh-CN" altLang="en-US" sz="1200" dirty="0">
                <a:solidFill>
                  <a:schemeClr val="tx1">
                    <a:lumMod val="95000"/>
                    <a:lumOff val="5000"/>
                  </a:schemeClr>
                </a:solidFill>
                <a:latin typeface="微软雅黑" pitchFamily="34" charset="-122"/>
                <a:ea typeface="微软雅黑" pitchFamily="34" charset="-122"/>
              </a:rPr>
              <a:t>：结果的汇总</a:t>
            </a:r>
          </a:p>
          <a:p>
            <a:pPr>
              <a:buFont typeface="Arial" pitchFamily="34" charset="0"/>
              <a:buNone/>
            </a:pPr>
            <a:endParaRPr lang="zh-CN" altLang="en-US" sz="1400" dirty="0">
              <a:solidFill>
                <a:schemeClr val="tx1">
                  <a:lumMod val="95000"/>
                  <a:lumOff val="5000"/>
                </a:schemeClr>
              </a:solidFill>
              <a:latin typeface="微软雅黑" pitchFamily="34" charset="-122"/>
              <a:ea typeface="微软雅黑" pitchFamily="34" charset="-122"/>
            </a:endParaRPr>
          </a:p>
        </p:txBody>
      </p:sp>
      <p:sp>
        <p:nvSpPr>
          <p:cNvPr id="14" name="Freeform 7"/>
          <p:cNvSpPr>
            <a:spLocks/>
          </p:cNvSpPr>
          <p:nvPr/>
        </p:nvSpPr>
        <p:spPr bwMode="auto">
          <a:xfrm>
            <a:off x="3203575" y="2295807"/>
            <a:ext cx="903288" cy="1241425"/>
          </a:xfrm>
          <a:custGeom>
            <a:avLst/>
            <a:gdLst>
              <a:gd name="T0" fmla="*/ 1406774502 w 580"/>
              <a:gd name="T1" fmla="*/ 0 h 798"/>
              <a:gd name="T2" fmla="*/ 1401923222 w 580"/>
              <a:gd name="T3" fmla="*/ 217809416 h 798"/>
              <a:gd name="T4" fmla="*/ 1377668382 w 580"/>
              <a:gd name="T5" fmla="*/ 421099761 h 798"/>
              <a:gd name="T6" fmla="*/ 1338861261 w 580"/>
              <a:gd name="T7" fmla="*/ 609867921 h 798"/>
              <a:gd name="T8" fmla="*/ 1275799299 w 580"/>
              <a:gd name="T9" fmla="*/ 784115455 h 798"/>
              <a:gd name="T10" fmla="*/ 1198183499 w 580"/>
              <a:gd name="T11" fmla="*/ 943842360 h 798"/>
              <a:gd name="T12" fmla="*/ 1096314416 w 580"/>
              <a:gd name="T13" fmla="*/ 1089050193 h 798"/>
              <a:gd name="T14" fmla="*/ 975040215 w 580"/>
              <a:gd name="T15" fmla="*/ 1229416780 h 798"/>
              <a:gd name="T16" fmla="*/ 829511174 w 580"/>
              <a:gd name="T17" fmla="*/ 1355261183 h 798"/>
              <a:gd name="T18" fmla="*/ 654877570 w 580"/>
              <a:gd name="T19" fmla="*/ 1476267452 h 798"/>
              <a:gd name="T20" fmla="*/ 455989127 w 580"/>
              <a:gd name="T21" fmla="*/ 1587592783 h 798"/>
              <a:gd name="T22" fmla="*/ 455989127 w 580"/>
              <a:gd name="T23" fmla="*/ 1931248159 h 798"/>
              <a:gd name="T24" fmla="*/ 0 w 580"/>
              <a:gd name="T25" fmla="*/ 1243937408 h 798"/>
              <a:gd name="T26" fmla="*/ 455989127 w 580"/>
              <a:gd name="T27" fmla="*/ 556625101 h 798"/>
              <a:gd name="T28" fmla="*/ 455989127 w 580"/>
              <a:gd name="T29" fmla="*/ 900280477 h 798"/>
              <a:gd name="T30" fmla="*/ 543305928 w 580"/>
              <a:gd name="T31" fmla="*/ 890601095 h 798"/>
              <a:gd name="T32" fmla="*/ 640325289 w 580"/>
              <a:gd name="T33" fmla="*/ 861559840 h 798"/>
              <a:gd name="T34" fmla="*/ 742194372 w 580"/>
              <a:gd name="T35" fmla="*/ 813156710 h 798"/>
              <a:gd name="T36" fmla="*/ 844065012 w 580"/>
              <a:gd name="T37" fmla="*/ 750234508 h 798"/>
              <a:gd name="T38" fmla="*/ 950785375 w 580"/>
              <a:gd name="T39" fmla="*/ 677631370 h 798"/>
              <a:gd name="T40" fmla="*/ 1047804736 w 580"/>
              <a:gd name="T41" fmla="*/ 595347294 h 798"/>
              <a:gd name="T42" fmla="*/ 1144824096 w 580"/>
              <a:gd name="T43" fmla="*/ 503382281 h 798"/>
              <a:gd name="T44" fmla="*/ 1227289619 w 580"/>
              <a:gd name="T45" fmla="*/ 401737886 h 798"/>
              <a:gd name="T46" fmla="*/ 1300054139 w 580"/>
              <a:gd name="T47" fmla="*/ 300093492 h 798"/>
              <a:gd name="T48" fmla="*/ 1353413542 w 580"/>
              <a:gd name="T49" fmla="*/ 198449098 h 798"/>
              <a:gd name="T50" fmla="*/ 1392222220 w 580"/>
              <a:gd name="T51" fmla="*/ 96804704 h 798"/>
              <a:gd name="T52" fmla="*/ 1401923222 w 580"/>
              <a:gd name="T53" fmla="*/ 0 h 798"/>
              <a:gd name="T54" fmla="*/ 1406774502 w 580"/>
              <a:gd name="T55" fmla="*/ 0 h 798"/>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580"/>
              <a:gd name="T85" fmla="*/ 0 h 798"/>
              <a:gd name="T86" fmla="*/ 580 w 580"/>
              <a:gd name="T87" fmla="*/ 798 h 798"/>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gradFill rotWithShape="1">
            <a:gsLst>
              <a:gs pos="0">
                <a:schemeClr val="accent2"/>
              </a:gs>
              <a:gs pos="100000">
                <a:srgbClr val="F5E290"/>
              </a:gs>
            </a:gsLst>
            <a:lin ang="0" scaled="1"/>
          </a:gradFill>
          <a:ln w="9525">
            <a:noFill/>
            <a:round/>
            <a:headEnd/>
            <a:tailEnd/>
          </a:ln>
        </p:spPr>
        <p:txBody>
          <a:bodyPr/>
          <a:lstStyle/>
          <a:p>
            <a:endParaRPr lang="zh-CN" altLang="en-US">
              <a:solidFill>
                <a:schemeClr val="tx1">
                  <a:lumMod val="95000"/>
                  <a:lumOff val="5000"/>
                </a:schemeClr>
              </a:solidFill>
              <a:latin typeface="微软雅黑" pitchFamily="34" charset="-122"/>
              <a:ea typeface="微软雅黑" pitchFamily="34" charset="-122"/>
            </a:endParaRPr>
          </a:p>
        </p:txBody>
      </p:sp>
      <p:sp>
        <p:nvSpPr>
          <p:cNvPr id="15" name="Freeform 9"/>
          <p:cNvSpPr>
            <a:spLocks/>
          </p:cNvSpPr>
          <p:nvPr/>
        </p:nvSpPr>
        <p:spPr bwMode="auto">
          <a:xfrm flipH="1">
            <a:off x="4856163" y="2295807"/>
            <a:ext cx="903287" cy="1241425"/>
          </a:xfrm>
          <a:custGeom>
            <a:avLst/>
            <a:gdLst>
              <a:gd name="T0" fmla="*/ 1406771387 w 580"/>
              <a:gd name="T1" fmla="*/ 0 h 798"/>
              <a:gd name="T2" fmla="*/ 1401920113 w 580"/>
              <a:gd name="T3" fmla="*/ 217809416 h 798"/>
              <a:gd name="T4" fmla="*/ 1377665299 w 580"/>
              <a:gd name="T5" fmla="*/ 421099761 h 798"/>
              <a:gd name="T6" fmla="*/ 1338858221 w 580"/>
              <a:gd name="T7" fmla="*/ 609867921 h 798"/>
              <a:gd name="T8" fmla="*/ 1275796329 w 580"/>
              <a:gd name="T9" fmla="*/ 784115455 h 798"/>
              <a:gd name="T10" fmla="*/ 1198180615 w 580"/>
              <a:gd name="T11" fmla="*/ 943842360 h 798"/>
              <a:gd name="T12" fmla="*/ 1096311645 w 580"/>
              <a:gd name="T13" fmla="*/ 1089050193 h 798"/>
              <a:gd name="T14" fmla="*/ 975037578 w 580"/>
              <a:gd name="T15" fmla="*/ 1229416780 h 798"/>
              <a:gd name="T16" fmla="*/ 829510256 w 580"/>
              <a:gd name="T17" fmla="*/ 1355261183 h 798"/>
              <a:gd name="T18" fmla="*/ 654876845 w 580"/>
              <a:gd name="T19" fmla="*/ 1476267452 h 798"/>
              <a:gd name="T20" fmla="*/ 455988622 w 580"/>
              <a:gd name="T21" fmla="*/ 1587592783 h 798"/>
              <a:gd name="T22" fmla="*/ 455988622 w 580"/>
              <a:gd name="T23" fmla="*/ 1931248159 h 798"/>
              <a:gd name="T24" fmla="*/ 0 w 580"/>
              <a:gd name="T25" fmla="*/ 1243937408 h 798"/>
              <a:gd name="T26" fmla="*/ 455988622 w 580"/>
              <a:gd name="T27" fmla="*/ 556625101 h 798"/>
              <a:gd name="T28" fmla="*/ 455988622 w 580"/>
              <a:gd name="T29" fmla="*/ 900280477 h 798"/>
              <a:gd name="T30" fmla="*/ 543305327 w 580"/>
              <a:gd name="T31" fmla="*/ 890601095 h 798"/>
              <a:gd name="T32" fmla="*/ 640323023 w 580"/>
              <a:gd name="T33" fmla="*/ 861559840 h 798"/>
              <a:gd name="T34" fmla="*/ 742193551 w 580"/>
              <a:gd name="T35" fmla="*/ 813156710 h 798"/>
              <a:gd name="T36" fmla="*/ 844062521 w 580"/>
              <a:gd name="T37" fmla="*/ 750234508 h 798"/>
              <a:gd name="T38" fmla="*/ 950782765 w 580"/>
              <a:gd name="T39" fmla="*/ 677631370 h 798"/>
              <a:gd name="T40" fmla="*/ 1047802018 w 580"/>
              <a:gd name="T41" fmla="*/ 595347294 h 798"/>
              <a:gd name="T42" fmla="*/ 1144821272 w 580"/>
              <a:gd name="T43" fmla="*/ 503382281 h 798"/>
              <a:gd name="T44" fmla="*/ 1227286703 w 580"/>
              <a:gd name="T45" fmla="*/ 401737886 h 798"/>
              <a:gd name="T46" fmla="*/ 1300051143 w 580"/>
              <a:gd name="T47" fmla="*/ 300093492 h 798"/>
              <a:gd name="T48" fmla="*/ 1353410486 w 580"/>
              <a:gd name="T49" fmla="*/ 198449098 h 798"/>
              <a:gd name="T50" fmla="*/ 1392219122 w 580"/>
              <a:gd name="T51" fmla="*/ 96804704 h 798"/>
              <a:gd name="T52" fmla="*/ 1401920113 w 580"/>
              <a:gd name="T53" fmla="*/ 0 h 798"/>
              <a:gd name="T54" fmla="*/ 1406771387 w 580"/>
              <a:gd name="T55" fmla="*/ 0 h 798"/>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580"/>
              <a:gd name="T85" fmla="*/ 0 h 798"/>
              <a:gd name="T86" fmla="*/ 580 w 580"/>
              <a:gd name="T87" fmla="*/ 798 h 798"/>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gradFill rotWithShape="1">
            <a:gsLst>
              <a:gs pos="0">
                <a:schemeClr val="hlink"/>
              </a:gs>
              <a:gs pos="100000">
                <a:srgbClr val="AED9EF"/>
              </a:gs>
            </a:gsLst>
            <a:lin ang="0" scaled="1"/>
          </a:gradFill>
          <a:ln w="9525">
            <a:noFill/>
            <a:round/>
            <a:headEnd/>
            <a:tailEnd/>
          </a:ln>
        </p:spPr>
        <p:txBody>
          <a:bodyPr/>
          <a:lstStyle/>
          <a:p>
            <a:endParaRPr lang="zh-CN" altLang="en-US">
              <a:solidFill>
                <a:schemeClr val="tx1">
                  <a:lumMod val="95000"/>
                  <a:lumOff val="5000"/>
                </a:schemeClr>
              </a:solidFill>
              <a:latin typeface="微软雅黑" pitchFamily="34" charset="-122"/>
              <a:ea typeface="微软雅黑" pitchFamily="34" charset="-122"/>
            </a:endParaRPr>
          </a:p>
        </p:txBody>
      </p:sp>
      <p:grpSp>
        <p:nvGrpSpPr>
          <p:cNvPr id="17" name="Group 10"/>
          <p:cNvGrpSpPr>
            <a:grpSpLocks/>
          </p:cNvGrpSpPr>
          <p:nvPr/>
        </p:nvGrpSpPr>
        <p:grpSpPr bwMode="auto">
          <a:xfrm>
            <a:off x="3028950" y="620995"/>
            <a:ext cx="2998788" cy="1649412"/>
            <a:chOff x="0" y="-30"/>
            <a:chExt cx="1889" cy="1039"/>
          </a:xfrm>
        </p:grpSpPr>
        <p:grpSp>
          <p:nvGrpSpPr>
            <p:cNvPr id="21" name="Group 11"/>
            <p:cNvGrpSpPr>
              <a:grpSpLocks/>
            </p:cNvGrpSpPr>
            <p:nvPr/>
          </p:nvGrpSpPr>
          <p:grpSpPr bwMode="auto">
            <a:xfrm>
              <a:off x="0" y="90"/>
              <a:ext cx="1889" cy="919"/>
              <a:chOff x="0" y="0"/>
              <a:chExt cx="1926" cy="937"/>
            </a:xfrm>
          </p:grpSpPr>
          <p:sp>
            <p:nvSpPr>
              <p:cNvPr id="26" name="Oval 12"/>
              <p:cNvSpPr>
                <a:spLocks noChangeArrowheads="1"/>
              </p:cNvSpPr>
              <p:nvPr/>
            </p:nvSpPr>
            <p:spPr bwMode="auto">
              <a:xfrm>
                <a:off x="21" y="30"/>
                <a:ext cx="1905" cy="907"/>
              </a:xfrm>
              <a:prstGeom prst="ellipse">
                <a:avLst/>
              </a:prstGeom>
              <a:gradFill rotWithShape="1">
                <a:gsLst>
                  <a:gs pos="0">
                    <a:schemeClr val="hlink"/>
                  </a:gs>
                  <a:gs pos="100000">
                    <a:srgbClr val="004263"/>
                  </a:gs>
                </a:gsLst>
                <a:lin ang="18900000" scaled="1"/>
              </a:gradFill>
              <a:ln w="9525">
                <a:noFill/>
                <a:round/>
                <a:headEnd/>
                <a:tailEnd/>
              </a:ln>
            </p:spPr>
            <p:txBody>
              <a:bodyPr wrap="none" anchor="ctr"/>
              <a:lstStyle/>
              <a:p>
                <a:pPr eaLnBrk="1" hangingPunct="1">
                  <a:buFont typeface="Arial" pitchFamily="34" charset="0"/>
                  <a:buNone/>
                </a:pPr>
                <a:endParaRPr lang="zh-CN" altLang="en-US">
                  <a:solidFill>
                    <a:schemeClr val="tx1">
                      <a:lumMod val="95000"/>
                      <a:lumOff val="5000"/>
                    </a:schemeClr>
                  </a:solidFill>
                  <a:latin typeface="微软雅黑" pitchFamily="34" charset="-122"/>
                  <a:ea typeface="微软雅黑" pitchFamily="34" charset="-122"/>
                </a:endParaRPr>
              </a:p>
            </p:txBody>
          </p:sp>
          <p:sp>
            <p:nvSpPr>
              <p:cNvPr id="27" name="Oval 13"/>
              <p:cNvSpPr>
                <a:spLocks noChangeArrowheads="1"/>
              </p:cNvSpPr>
              <p:nvPr/>
            </p:nvSpPr>
            <p:spPr bwMode="auto">
              <a:xfrm>
                <a:off x="0" y="0"/>
                <a:ext cx="1905" cy="907"/>
              </a:xfrm>
              <a:prstGeom prst="ellipse">
                <a:avLst/>
              </a:prstGeom>
              <a:gradFill rotWithShape="1">
                <a:gsLst>
                  <a:gs pos="0">
                    <a:srgbClr val="8ECAE8"/>
                  </a:gs>
                  <a:gs pos="100000">
                    <a:schemeClr val="hlink"/>
                  </a:gs>
                </a:gsLst>
                <a:lin ang="18900000" scaled="1"/>
              </a:gradFill>
              <a:ln w="9525">
                <a:noFill/>
                <a:round/>
                <a:headEnd/>
                <a:tailEnd/>
              </a:ln>
            </p:spPr>
            <p:txBody>
              <a:bodyPr wrap="none" anchor="ctr"/>
              <a:lstStyle/>
              <a:p>
                <a:pPr eaLnBrk="1" hangingPunct="1">
                  <a:buFont typeface="Arial" pitchFamily="34" charset="0"/>
                  <a:buNone/>
                </a:pPr>
                <a:endParaRPr lang="zh-CN" altLang="en-US">
                  <a:solidFill>
                    <a:schemeClr val="tx1">
                      <a:lumMod val="95000"/>
                      <a:lumOff val="5000"/>
                    </a:schemeClr>
                  </a:solidFill>
                  <a:latin typeface="微软雅黑" pitchFamily="34" charset="-122"/>
                  <a:ea typeface="微软雅黑" pitchFamily="34" charset="-122"/>
                </a:endParaRPr>
              </a:p>
            </p:txBody>
          </p:sp>
        </p:grpSp>
        <p:sp>
          <p:nvSpPr>
            <p:cNvPr id="22" name="Oval 14"/>
            <p:cNvSpPr>
              <a:spLocks noChangeArrowheads="1"/>
            </p:cNvSpPr>
            <p:nvPr/>
          </p:nvSpPr>
          <p:spPr bwMode="auto">
            <a:xfrm>
              <a:off x="89" y="0"/>
              <a:ext cx="1691" cy="845"/>
            </a:xfrm>
            <a:prstGeom prst="ellipse">
              <a:avLst/>
            </a:prstGeom>
            <a:gradFill rotWithShape="1">
              <a:gsLst>
                <a:gs pos="0">
                  <a:srgbClr val="5C6770"/>
                </a:gs>
                <a:gs pos="100000">
                  <a:schemeClr val="accent1"/>
                </a:gs>
              </a:gsLst>
              <a:lin ang="18900000" scaled="1"/>
            </a:gradFill>
            <a:ln w="9525">
              <a:noFill/>
              <a:round/>
              <a:headEnd/>
              <a:tailEnd/>
            </a:ln>
          </p:spPr>
          <p:txBody>
            <a:bodyPr vert="eaVert" wrap="none" anchor="ctr"/>
            <a:lstStyle/>
            <a:p>
              <a:pPr eaLnBrk="1" hangingPunct="1">
                <a:buFont typeface="Arial" pitchFamily="34" charset="0"/>
                <a:buNone/>
              </a:pPr>
              <a:endParaRPr lang="zh-CN" altLang="en-US">
                <a:solidFill>
                  <a:schemeClr val="tx1">
                    <a:lumMod val="95000"/>
                    <a:lumOff val="5000"/>
                  </a:schemeClr>
                </a:solidFill>
                <a:latin typeface="微软雅黑" pitchFamily="34" charset="-122"/>
                <a:ea typeface="微软雅黑" pitchFamily="34" charset="-122"/>
              </a:endParaRPr>
            </a:p>
          </p:txBody>
        </p:sp>
        <p:sp>
          <p:nvSpPr>
            <p:cNvPr id="23" name="Oval 15"/>
            <p:cNvSpPr>
              <a:spLocks noChangeArrowheads="1"/>
            </p:cNvSpPr>
            <p:nvPr/>
          </p:nvSpPr>
          <p:spPr bwMode="auto">
            <a:xfrm>
              <a:off x="111" y="5"/>
              <a:ext cx="1650" cy="824"/>
            </a:xfrm>
            <a:prstGeom prst="ellipse">
              <a:avLst/>
            </a:prstGeom>
            <a:gradFill rotWithShape="1">
              <a:gsLst>
                <a:gs pos="0">
                  <a:schemeClr val="accent1">
                    <a:alpha val="0"/>
                  </a:schemeClr>
                </a:gs>
                <a:gs pos="100000">
                  <a:srgbClr val="EBF3FB"/>
                </a:gs>
              </a:gsLst>
              <a:lin ang="18900000" scaled="1"/>
            </a:gradFill>
            <a:ln w="9525">
              <a:noFill/>
              <a:round/>
              <a:headEnd/>
              <a:tailEnd/>
            </a:ln>
          </p:spPr>
          <p:txBody>
            <a:bodyPr vert="eaVert" wrap="none" anchor="ctr"/>
            <a:lstStyle/>
            <a:p>
              <a:pPr eaLnBrk="1" hangingPunct="1">
                <a:buFont typeface="Arial" pitchFamily="34" charset="0"/>
                <a:buNone/>
              </a:pPr>
              <a:endParaRPr lang="zh-CN" altLang="en-US">
                <a:solidFill>
                  <a:schemeClr val="tx1">
                    <a:lumMod val="95000"/>
                    <a:lumOff val="5000"/>
                  </a:schemeClr>
                </a:solidFill>
                <a:latin typeface="微软雅黑" pitchFamily="34" charset="-122"/>
                <a:ea typeface="微软雅黑" pitchFamily="34" charset="-122"/>
              </a:endParaRPr>
            </a:p>
          </p:txBody>
        </p:sp>
        <p:sp>
          <p:nvSpPr>
            <p:cNvPr id="24" name="Oval 16"/>
            <p:cNvSpPr>
              <a:spLocks noChangeArrowheads="1"/>
            </p:cNvSpPr>
            <p:nvPr/>
          </p:nvSpPr>
          <p:spPr bwMode="auto">
            <a:xfrm>
              <a:off x="128" y="13"/>
              <a:ext cx="1570" cy="770"/>
            </a:xfrm>
            <a:prstGeom prst="ellipse">
              <a:avLst/>
            </a:prstGeom>
            <a:gradFill rotWithShape="1">
              <a:gsLst>
                <a:gs pos="0">
                  <a:srgbClr val="9DB0C0"/>
                </a:gs>
                <a:gs pos="100000">
                  <a:schemeClr val="accent1">
                    <a:alpha val="48000"/>
                  </a:schemeClr>
                </a:gs>
              </a:gsLst>
              <a:lin ang="18900000" scaled="1"/>
            </a:gradFill>
            <a:ln w="9525">
              <a:noFill/>
              <a:round/>
              <a:headEnd/>
              <a:tailEnd/>
            </a:ln>
          </p:spPr>
          <p:txBody>
            <a:bodyPr vert="eaVert" wrap="none" anchor="ctr"/>
            <a:lstStyle/>
            <a:p>
              <a:pPr eaLnBrk="1" hangingPunct="1">
                <a:buFont typeface="Arial" pitchFamily="34" charset="0"/>
                <a:buNone/>
              </a:pPr>
              <a:endParaRPr lang="zh-CN" altLang="en-US">
                <a:solidFill>
                  <a:schemeClr val="tx1">
                    <a:lumMod val="95000"/>
                    <a:lumOff val="5000"/>
                  </a:schemeClr>
                </a:solidFill>
                <a:latin typeface="微软雅黑" pitchFamily="34" charset="-122"/>
                <a:ea typeface="微软雅黑" pitchFamily="34" charset="-122"/>
              </a:endParaRPr>
            </a:p>
          </p:txBody>
        </p:sp>
        <p:sp>
          <p:nvSpPr>
            <p:cNvPr id="25" name="Oval 17"/>
            <p:cNvSpPr>
              <a:spLocks noChangeArrowheads="1"/>
            </p:cNvSpPr>
            <p:nvPr/>
          </p:nvSpPr>
          <p:spPr bwMode="auto">
            <a:xfrm>
              <a:off x="211" y="-30"/>
              <a:ext cx="1382" cy="624"/>
            </a:xfrm>
            <a:prstGeom prst="ellipse">
              <a:avLst/>
            </a:prstGeom>
            <a:gradFill rotWithShape="1">
              <a:gsLst>
                <a:gs pos="0">
                  <a:srgbClr val="FFFFFF"/>
                </a:gs>
                <a:gs pos="100000">
                  <a:schemeClr val="accent1">
                    <a:alpha val="37999"/>
                  </a:schemeClr>
                </a:gs>
              </a:gsLst>
              <a:lin ang="18900000" scaled="1"/>
            </a:gradFill>
            <a:ln w="9525">
              <a:noFill/>
              <a:round/>
              <a:headEnd/>
              <a:tailEnd/>
            </a:ln>
          </p:spPr>
          <p:txBody>
            <a:bodyPr vert="eaVert" wrap="none" anchor="ctr"/>
            <a:lstStyle/>
            <a:p>
              <a:pPr eaLnBrk="1" hangingPunct="1">
                <a:buFont typeface="Arial" pitchFamily="34" charset="0"/>
                <a:buNone/>
              </a:pPr>
              <a:endParaRPr lang="zh-CN" altLang="en-US">
                <a:solidFill>
                  <a:schemeClr val="tx1">
                    <a:lumMod val="95000"/>
                    <a:lumOff val="5000"/>
                  </a:schemeClr>
                </a:solidFill>
                <a:latin typeface="微软雅黑" pitchFamily="34" charset="-122"/>
                <a:ea typeface="微软雅黑" pitchFamily="34" charset="-122"/>
              </a:endParaRPr>
            </a:p>
          </p:txBody>
        </p:sp>
      </p:grpSp>
      <p:sp>
        <p:nvSpPr>
          <p:cNvPr id="28" name="Text Box 18"/>
          <p:cNvSpPr txBox="1">
            <a:spLocks noChangeArrowheads="1"/>
          </p:cNvSpPr>
          <p:nvPr/>
        </p:nvSpPr>
        <p:spPr bwMode="auto">
          <a:xfrm>
            <a:off x="3448050" y="915355"/>
            <a:ext cx="2031326" cy="461665"/>
          </a:xfrm>
          <a:prstGeom prst="rect">
            <a:avLst/>
          </a:prstGeom>
          <a:noFill/>
          <a:ln w="9525">
            <a:noFill/>
            <a:miter lim="800000"/>
            <a:headEnd/>
            <a:tailEnd/>
          </a:ln>
        </p:spPr>
        <p:txBody>
          <a:bodyPr wrap="none">
            <a:spAutoFit/>
          </a:bodyPr>
          <a:lstStyle/>
          <a:p>
            <a:pPr algn="ctr">
              <a:buFont typeface="Arial" pitchFamily="34" charset="0"/>
              <a:buNone/>
            </a:pPr>
            <a:r>
              <a:rPr lang="zh-CN" altLang="en-US" sz="2400" b="1" dirty="0">
                <a:solidFill>
                  <a:schemeClr val="tx1">
                    <a:lumMod val="95000"/>
                    <a:lumOff val="5000"/>
                  </a:schemeClr>
                </a:solidFill>
                <a:latin typeface="微软雅黑" pitchFamily="34" charset="-122"/>
                <a:ea typeface="微软雅黑" pitchFamily="34" charset="-122"/>
              </a:rPr>
              <a:t>两大核心设计</a:t>
            </a:r>
          </a:p>
        </p:txBody>
      </p:sp>
      <p:sp>
        <p:nvSpPr>
          <p:cNvPr id="29" name="Text Box 19"/>
          <p:cNvSpPr txBox="1">
            <a:spLocks noChangeArrowheads="1"/>
          </p:cNvSpPr>
          <p:nvPr/>
        </p:nvSpPr>
        <p:spPr bwMode="auto">
          <a:xfrm>
            <a:off x="5772150" y="2621245"/>
            <a:ext cx="2038350" cy="2062103"/>
          </a:xfrm>
          <a:prstGeom prst="rect">
            <a:avLst/>
          </a:prstGeom>
          <a:noFill/>
          <a:ln w="9525">
            <a:noFill/>
            <a:miter lim="800000"/>
            <a:headEnd/>
            <a:tailEnd/>
          </a:ln>
        </p:spPr>
        <p:txBody>
          <a:bodyPr>
            <a:spAutoFit/>
          </a:bodyPr>
          <a:lstStyle/>
          <a:p>
            <a:pPr eaLnBrk="1" hangingPunct="1">
              <a:lnSpc>
                <a:spcPct val="150000"/>
              </a:lnSpc>
              <a:buFont typeface="Arial" pitchFamily="34" charset="0"/>
              <a:buNone/>
            </a:pPr>
            <a:r>
              <a:rPr lang="en-US" altLang="zh-CN" sz="1400" dirty="0">
                <a:solidFill>
                  <a:schemeClr val="tx1">
                    <a:lumMod val="95000"/>
                    <a:lumOff val="5000"/>
                  </a:schemeClr>
                </a:solidFill>
                <a:latin typeface="微软雅黑" pitchFamily="34" charset="-122"/>
                <a:ea typeface="微软雅黑" pitchFamily="34" charset="-122"/>
              </a:rPr>
              <a:t>HDFS</a:t>
            </a:r>
          </a:p>
          <a:p>
            <a:pPr eaLnBrk="1" hangingPunct="1">
              <a:lnSpc>
                <a:spcPct val="150000"/>
              </a:lnSpc>
              <a:buFont typeface="Arial" pitchFamily="34" charset="0"/>
              <a:buNone/>
            </a:pPr>
            <a:endParaRPr lang="en-US" altLang="zh-CN" sz="1400" dirty="0">
              <a:solidFill>
                <a:schemeClr val="tx1">
                  <a:lumMod val="95000"/>
                  <a:lumOff val="5000"/>
                </a:schemeClr>
              </a:solidFill>
              <a:latin typeface="微软雅黑" pitchFamily="34" charset="-122"/>
              <a:ea typeface="微软雅黑" pitchFamily="34" charset="-122"/>
            </a:endParaRPr>
          </a:p>
          <a:p>
            <a:pPr eaLnBrk="1" hangingPunct="1">
              <a:lnSpc>
                <a:spcPct val="150000"/>
              </a:lnSpc>
              <a:buFont typeface="Wingdings" pitchFamily="2" charset="2"/>
              <a:buChar char="l"/>
            </a:pPr>
            <a:r>
              <a:rPr lang="en-US" altLang="zh-CN" sz="1200" dirty="0">
                <a:solidFill>
                  <a:schemeClr val="tx1">
                    <a:lumMod val="95000"/>
                    <a:lumOff val="5000"/>
                  </a:schemeClr>
                </a:solidFill>
                <a:latin typeface="微软雅黑" pitchFamily="34" charset="-122"/>
                <a:ea typeface="微软雅黑" pitchFamily="34" charset="-122"/>
              </a:rPr>
              <a:t>NameNode</a:t>
            </a:r>
            <a:r>
              <a:rPr lang="zh-CN" altLang="en-US" sz="1200" dirty="0">
                <a:solidFill>
                  <a:schemeClr val="tx1">
                    <a:lumMod val="95000"/>
                    <a:lumOff val="5000"/>
                  </a:schemeClr>
                </a:solidFill>
                <a:latin typeface="微软雅黑" pitchFamily="34" charset="-122"/>
                <a:ea typeface="微软雅黑" pitchFamily="34" charset="-122"/>
              </a:rPr>
              <a:t>：文件管理</a:t>
            </a:r>
            <a:endParaRPr lang="en-US" altLang="zh-CN" sz="1200" dirty="0">
              <a:solidFill>
                <a:schemeClr val="tx1">
                  <a:lumMod val="95000"/>
                  <a:lumOff val="5000"/>
                </a:schemeClr>
              </a:solidFill>
              <a:latin typeface="微软雅黑" pitchFamily="34" charset="-122"/>
              <a:ea typeface="微软雅黑" pitchFamily="34" charset="-122"/>
            </a:endParaRPr>
          </a:p>
          <a:p>
            <a:pPr eaLnBrk="1" hangingPunct="1">
              <a:lnSpc>
                <a:spcPct val="150000"/>
              </a:lnSpc>
              <a:buFont typeface="Wingdings" pitchFamily="2" charset="2"/>
              <a:buChar char="l"/>
            </a:pPr>
            <a:r>
              <a:rPr lang="en-US" altLang="zh-CN" sz="1200" dirty="0">
                <a:solidFill>
                  <a:schemeClr val="tx1">
                    <a:lumMod val="95000"/>
                    <a:lumOff val="5000"/>
                  </a:schemeClr>
                </a:solidFill>
                <a:latin typeface="微软雅黑" pitchFamily="34" charset="-122"/>
                <a:ea typeface="微软雅黑" pitchFamily="34" charset="-122"/>
              </a:rPr>
              <a:t>DataNode</a:t>
            </a:r>
            <a:r>
              <a:rPr lang="zh-CN" altLang="en-US" sz="1200" dirty="0">
                <a:solidFill>
                  <a:schemeClr val="tx1">
                    <a:lumMod val="95000"/>
                    <a:lumOff val="5000"/>
                  </a:schemeClr>
                </a:solidFill>
                <a:latin typeface="微软雅黑" pitchFamily="34" charset="-122"/>
                <a:ea typeface="微软雅黑" pitchFamily="34" charset="-122"/>
              </a:rPr>
              <a:t>：文件存储</a:t>
            </a:r>
            <a:endParaRPr lang="en-US" altLang="zh-CN" sz="1200" dirty="0">
              <a:solidFill>
                <a:schemeClr val="tx1">
                  <a:lumMod val="95000"/>
                  <a:lumOff val="5000"/>
                </a:schemeClr>
              </a:solidFill>
              <a:latin typeface="微软雅黑" pitchFamily="34" charset="-122"/>
              <a:ea typeface="微软雅黑" pitchFamily="34" charset="-122"/>
            </a:endParaRPr>
          </a:p>
          <a:p>
            <a:pPr eaLnBrk="1" hangingPunct="1">
              <a:lnSpc>
                <a:spcPct val="150000"/>
              </a:lnSpc>
              <a:buFont typeface="Wingdings" pitchFamily="2" charset="2"/>
              <a:buChar char="l"/>
            </a:pPr>
            <a:r>
              <a:rPr lang="en-US" altLang="zh-CN" sz="1200" dirty="0">
                <a:solidFill>
                  <a:schemeClr val="tx1">
                    <a:lumMod val="95000"/>
                    <a:lumOff val="5000"/>
                  </a:schemeClr>
                </a:solidFill>
                <a:latin typeface="微软雅黑" pitchFamily="34" charset="-122"/>
                <a:ea typeface="微软雅黑" pitchFamily="34" charset="-122"/>
              </a:rPr>
              <a:t>Client</a:t>
            </a:r>
            <a:r>
              <a:rPr lang="zh-CN" altLang="en-US" sz="1200" dirty="0">
                <a:solidFill>
                  <a:schemeClr val="tx1">
                    <a:lumMod val="95000"/>
                    <a:lumOff val="5000"/>
                  </a:schemeClr>
                </a:solidFill>
                <a:latin typeface="微软雅黑" pitchFamily="34" charset="-122"/>
                <a:ea typeface="微软雅黑" pitchFamily="34" charset="-122"/>
              </a:rPr>
              <a:t>：文件获取</a:t>
            </a:r>
            <a:endParaRPr lang="en-US" altLang="zh-CN" sz="1200" dirty="0">
              <a:solidFill>
                <a:schemeClr val="tx1">
                  <a:lumMod val="95000"/>
                  <a:lumOff val="5000"/>
                </a:schemeClr>
              </a:solidFill>
              <a:latin typeface="微软雅黑" pitchFamily="34" charset="-122"/>
              <a:ea typeface="微软雅黑" pitchFamily="34" charset="-122"/>
            </a:endParaRPr>
          </a:p>
          <a:p>
            <a:pPr eaLnBrk="1" hangingPunct="1">
              <a:buFont typeface="Arial" pitchFamily="34" charset="0"/>
              <a:buNone/>
            </a:pPr>
            <a:endParaRPr lang="en-US" altLang="zh-CN" dirty="0">
              <a:solidFill>
                <a:schemeClr val="tx1">
                  <a:lumMod val="95000"/>
                  <a:lumOff val="5000"/>
                </a:schemeClr>
              </a:solidFill>
              <a:latin typeface="微软雅黑" pitchFamily="34" charset="-122"/>
              <a:ea typeface="微软雅黑" pitchFamily="34" charset="-122"/>
            </a:endParaRPr>
          </a:p>
          <a:p>
            <a:pPr eaLnBrk="1" hangingPunct="1">
              <a:buFont typeface="Arial" pitchFamily="34" charset="0"/>
              <a:buNone/>
            </a:pPr>
            <a:endParaRPr lang="en-US" altLang="zh-CN" sz="1400" dirty="0">
              <a:solidFill>
                <a:schemeClr val="tx1">
                  <a:lumMod val="95000"/>
                  <a:lumOff val="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xmlns="" val="1779118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线连接符 11"/>
          <p:cNvCxnSpPr/>
          <p:nvPr/>
        </p:nvCxnSpPr>
        <p:spPr>
          <a:xfrm>
            <a:off x="348703" y="476249"/>
            <a:ext cx="8446597" cy="0"/>
          </a:xfrm>
          <a:prstGeom prst="line">
            <a:avLst/>
          </a:prstGeom>
          <a:ln w="3175" cmpd="sng">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11" name="标题 1"/>
          <p:cNvSpPr>
            <a:spLocks noGrp="1"/>
          </p:cNvSpPr>
          <p:nvPr>
            <p:ph type="ctrTitle"/>
          </p:nvPr>
        </p:nvSpPr>
        <p:spPr>
          <a:xfrm>
            <a:off x="348702" y="148709"/>
            <a:ext cx="4547148" cy="271782"/>
          </a:xfrm>
        </p:spPr>
        <p:txBody>
          <a:bodyPr>
            <a:noAutofit/>
          </a:bodyPr>
          <a:lstStyle/>
          <a:p>
            <a:pPr algn="l"/>
            <a:r>
              <a:rPr kumimoji="1" lang="zh-CN" altLang="en-US" sz="1200" dirty="0" smtClean="0">
                <a:solidFill>
                  <a:schemeClr val="tx1">
                    <a:lumMod val="95000"/>
                    <a:lumOff val="5000"/>
                  </a:schemeClr>
                </a:solidFill>
                <a:latin typeface="Microsoft YaHei"/>
                <a:ea typeface="微软雅黑"/>
                <a:cs typeface="Microsoft YaHei"/>
              </a:rPr>
              <a:t>大数据生态圈</a:t>
            </a:r>
            <a:r>
              <a:rPr kumimoji="1" lang="en-US" altLang="zh-CN" sz="1200" dirty="0" smtClean="0">
                <a:solidFill>
                  <a:schemeClr val="tx1">
                    <a:lumMod val="95000"/>
                    <a:lumOff val="5000"/>
                  </a:schemeClr>
                </a:solidFill>
                <a:latin typeface="Microsoft YaHei"/>
                <a:ea typeface="微软雅黑"/>
                <a:cs typeface="Microsoft YaHei"/>
              </a:rPr>
              <a:t>—HDFS</a:t>
            </a:r>
            <a:r>
              <a:rPr kumimoji="1" lang="zh-CN" altLang="en-US" sz="1200" dirty="0" smtClean="0">
                <a:solidFill>
                  <a:schemeClr val="tx1">
                    <a:lumMod val="95000"/>
                    <a:lumOff val="5000"/>
                  </a:schemeClr>
                </a:solidFill>
                <a:latin typeface="Microsoft YaHei"/>
                <a:ea typeface="微软雅黑"/>
                <a:cs typeface="Microsoft YaHei"/>
              </a:rPr>
              <a:t>具体操作</a:t>
            </a:r>
          </a:p>
        </p:txBody>
      </p:sp>
      <p:pic>
        <p:nvPicPr>
          <p:cNvPr id="16" name="图片 15" descr="nubia 品牌PPT模版元素-03.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348703" y="4911185"/>
            <a:ext cx="902880" cy="148460"/>
          </a:xfrm>
          <a:prstGeom prst="rect">
            <a:avLst/>
          </a:prstGeom>
        </p:spPr>
      </p:pic>
      <p:pic>
        <p:nvPicPr>
          <p:cNvPr id="66" name="图片 65" descr="nubia 品牌PPT模版元素-01.png"/>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6967674" y="4779294"/>
            <a:ext cx="1827626" cy="284489"/>
          </a:xfrm>
          <a:prstGeom prst="rect">
            <a:avLst/>
          </a:prstGeom>
        </p:spPr>
      </p:pic>
      <p:sp>
        <p:nvSpPr>
          <p:cNvPr id="21" name="Rectangle 3"/>
          <p:cNvSpPr txBox="1">
            <a:spLocks noChangeArrowheads="1"/>
          </p:cNvSpPr>
          <p:nvPr/>
        </p:nvSpPr>
        <p:spPr>
          <a:xfrm>
            <a:off x="4427538" y="647701"/>
            <a:ext cx="4259262" cy="3543300"/>
          </a:xfrm>
          <a:prstGeom prst="rect">
            <a:avLst/>
          </a:prstGeom>
        </p:spPr>
        <p:txBody>
          <a:bodyPr vert="horz" lIns="91440" tIns="45720" rIns="91440" bIns="45720" rtlCol="0">
            <a:normAutofit/>
          </a:bodyPr>
          <a:lstStyle/>
          <a:p>
            <a:pPr marL="342900" marR="0" lvl="0" indent="-342900" algn="l" defTabSz="457200" rtl="0" eaLnBrk="1" fontAlgn="auto" latinLnBrk="0" hangingPunct="1">
              <a:lnSpc>
                <a:spcPct val="150000"/>
              </a:lnSpc>
              <a:spcBef>
                <a:spcPct val="20000"/>
              </a:spcBef>
              <a:spcAft>
                <a:spcPts val="0"/>
              </a:spcAft>
              <a:buClrTx/>
              <a:buSzTx/>
              <a:buFont typeface="Arial" pitchFamily="34" charset="0"/>
              <a:buNone/>
              <a:tabLst/>
              <a:defRPr/>
            </a:pPr>
            <a:r>
              <a:rPr kumimoji="0" lang="zh-CN" altLang="en-US" sz="1200" b="1" i="0" u="none" strike="noStrike" kern="1200" cap="none" spc="0" normalizeH="0" baseline="0" noProof="0" dirty="0" smtClean="0">
                <a:ln>
                  <a:noFill/>
                </a:ln>
                <a:solidFill>
                  <a:schemeClr val="tx1">
                    <a:lumMod val="95000"/>
                    <a:lumOff val="5000"/>
                  </a:schemeClr>
                </a:solidFill>
                <a:effectLst/>
                <a:uLnTx/>
                <a:uFillTx/>
                <a:latin typeface="微软雅黑" pitchFamily="34" charset="-122"/>
                <a:ea typeface="微软雅黑" pitchFamily="34" charset="-122"/>
              </a:rPr>
              <a:t>文件写入：</a:t>
            </a:r>
          </a:p>
          <a:p>
            <a:pPr marL="342900" marR="0" lvl="0" indent="-342900" algn="l" defTabSz="457200" rtl="0" eaLnBrk="1" fontAlgn="auto" latinLnBrk="0" hangingPunct="1">
              <a:lnSpc>
                <a:spcPct val="150000"/>
              </a:lnSpc>
              <a:spcBef>
                <a:spcPct val="20000"/>
              </a:spcBef>
              <a:spcAft>
                <a:spcPts val="0"/>
              </a:spcAft>
              <a:buClrTx/>
              <a:buSzTx/>
              <a:buFont typeface="Wingdings" pitchFamily="2" charset="2"/>
              <a:buNone/>
              <a:tabLst/>
              <a:defRPr/>
            </a:pPr>
            <a:r>
              <a:rPr kumimoji="0" lang="zh-CN" altLang="en-US" sz="1200" b="0" i="0" u="none" strike="noStrike" kern="1200" cap="none" spc="0" normalizeH="0" baseline="0" noProof="0" dirty="0" smtClean="0">
                <a:ln>
                  <a:noFill/>
                </a:ln>
                <a:solidFill>
                  <a:schemeClr val="tx1">
                    <a:lumMod val="95000"/>
                    <a:lumOff val="5000"/>
                  </a:schemeClr>
                </a:solidFill>
                <a:effectLst/>
                <a:uLnTx/>
                <a:uFillTx/>
                <a:latin typeface="微软雅黑" pitchFamily="34" charset="-122"/>
                <a:ea typeface="微软雅黑" pitchFamily="34" charset="-122"/>
              </a:rPr>
              <a:t>1. Client向NameNode发起文件写入的请求</a:t>
            </a:r>
          </a:p>
          <a:p>
            <a:pPr marL="342900" marR="0" lvl="0" indent="-342900" algn="l" defTabSz="457200" rtl="0" eaLnBrk="1" fontAlgn="auto" latinLnBrk="0" hangingPunct="1">
              <a:lnSpc>
                <a:spcPct val="150000"/>
              </a:lnSpc>
              <a:spcBef>
                <a:spcPct val="20000"/>
              </a:spcBef>
              <a:spcAft>
                <a:spcPts val="0"/>
              </a:spcAft>
              <a:buClrTx/>
              <a:buSzTx/>
              <a:buFont typeface="Wingdings" pitchFamily="2" charset="2"/>
              <a:buNone/>
              <a:tabLst/>
              <a:defRPr/>
            </a:pPr>
            <a:r>
              <a:rPr kumimoji="0" lang="zh-CN" altLang="en-US" sz="1200" b="0" i="0" u="none" strike="noStrike" kern="1200" cap="none" spc="0" normalizeH="0" baseline="0" noProof="0" dirty="0" smtClean="0">
                <a:ln>
                  <a:noFill/>
                </a:ln>
                <a:solidFill>
                  <a:schemeClr val="tx1">
                    <a:lumMod val="95000"/>
                    <a:lumOff val="5000"/>
                  </a:schemeClr>
                </a:solidFill>
                <a:effectLst/>
                <a:uLnTx/>
                <a:uFillTx/>
                <a:latin typeface="微软雅黑" pitchFamily="34" charset="-122"/>
                <a:ea typeface="微软雅黑" pitchFamily="34" charset="-122"/>
              </a:rPr>
              <a:t>2. NameNode根据文件大小和文件块配置情况，返回给Client它所管理部分DataNode的信息。</a:t>
            </a:r>
          </a:p>
          <a:p>
            <a:pPr marL="342900" marR="0" lvl="0" indent="-342900" algn="l" defTabSz="457200" rtl="0" eaLnBrk="1" fontAlgn="auto" latinLnBrk="0" hangingPunct="1">
              <a:lnSpc>
                <a:spcPct val="150000"/>
              </a:lnSpc>
              <a:spcBef>
                <a:spcPct val="20000"/>
              </a:spcBef>
              <a:spcAft>
                <a:spcPts val="0"/>
              </a:spcAft>
              <a:buClrTx/>
              <a:buSzTx/>
              <a:buFont typeface="Wingdings" pitchFamily="2" charset="2"/>
              <a:buNone/>
              <a:tabLst/>
              <a:defRPr/>
            </a:pPr>
            <a:r>
              <a:rPr kumimoji="0" lang="zh-CN" altLang="en-US" sz="1200" b="0" i="0" u="none" strike="noStrike" kern="1200" cap="none" spc="0" normalizeH="0" baseline="0" noProof="0" dirty="0" smtClean="0">
                <a:ln>
                  <a:noFill/>
                </a:ln>
                <a:solidFill>
                  <a:schemeClr val="tx1">
                    <a:lumMod val="95000"/>
                    <a:lumOff val="5000"/>
                  </a:schemeClr>
                </a:solidFill>
                <a:effectLst/>
                <a:uLnTx/>
                <a:uFillTx/>
                <a:latin typeface="微软雅黑" pitchFamily="34" charset="-122"/>
                <a:ea typeface="微软雅黑" pitchFamily="34" charset="-122"/>
              </a:rPr>
              <a:t>3. Client将文件划分为多个文件块，根据DataNode的地址信息，按顺序写入到每一个DataNode块中。</a:t>
            </a:r>
            <a:endParaRPr kumimoji="0" lang="zh-CN" altLang="en-US" sz="1200" b="1" i="0" u="none" strike="noStrike" kern="1200" cap="none" spc="0" normalizeH="0" baseline="0" noProof="0" dirty="0" smtClean="0">
              <a:ln>
                <a:noFill/>
              </a:ln>
              <a:solidFill>
                <a:schemeClr val="tx1">
                  <a:lumMod val="95000"/>
                  <a:lumOff val="5000"/>
                </a:schemeClr>
              </a:solidFill>
              <a:effectLst/>
              <a:uLnTx/>
              <a:uFillTx/>
              <a:latin typeface="微软雅黑" pitchFamily="34" charset="-122"/>
              <a:ea typeface="微软雅黑" pitchFamily="34" charset="-122"/>
            </a:endParaRPr>
          </a:p>
          <a:p>
            <a:pPr marL="342900" marR="0" lvl="0" indent="-342900" algn="l" defTabSz="457200" rtl="0" eaLnBrk="1" fontAlgn="auto" latinLnBrk="0" hangingPunct="1">
              <a:lnSpc>
                <a:spcPct val="150000"/>
              </a:lnSpc>
              <a:spcBef>
                <a:spcPct val="20000"/>
              </a:spcBef>
              <a:spcAft>
                <a:spcPts val="0"/>
              </a:spcAft>
              <a:buClrTx/>
              <a:buSzTx/>
              <a:buFont typeface="Arial" pitchFamily="34" charset="0"/>
              <a:buNone/>
              <a:tabLst/>
              <a:defRPr/>
            </a:pPr>
            <a:endParaRPr kumimoji="0" lang="zh-CN" altLang="en-US" sz="1200" b="1" i="0" u="none" strike="noStrike" kern="1200" cap="none" spc="0" normalizeH="0" baseline="0" noProof="0" dirty="0" smtClean="0">
              <a:ln>
                <a:noFill/>
              </a:ln>
              <a:solidFill>
                <a:schemeClr val="tx1">
                  <a:lumMod val="95000"/>
                  <a:lumOff val="5000"/>
                </a:schemeClr>
              </a:solidFill>
              <a:effectLst/>
              <a:uLnTx/>
              <a:uFillTx/>
              <a:latin typeface="微软雅黑" pitchFamily="34" charset="-122"/>
              <a:ea typeface="微软雅黑" pitchFamily="34" charset="-122"/>
            </a:endParaRPr>
          </a:p>
          <a:p>
            <a:pPr marL="342900" marR="0" lvl="0" indent="-342900" algn="l" defTabSz="457200" rtl="0" eaLnBrk="1" fontAlgn="auto" latinLnBrk="0" hangingPunct="1">
              <a:lnSpc>
                <a:spcPct val="150000"/>
              </a:lnSpc>
              <a:spcBef>
                <a:spcPct val="20000"/>
              </a:spcBef>
              <a:spcAft>
                <a:spcPts val="0"/>
              </a:spcAft>
              <a:buClrTx/>
              <a:buSzTx/>
              <a:buFont typeface="Arial" pitchFamily="34" charset="0"/>
              <a:buNone/>
              <a:tabLst/>
              <a:defRPr/>
            </a:pPr>
            <a:r>
              <a:rPr kumimoji="0" lang="zh-CN" altLang="en-US" sz="1200" b="1" i="0" u="none" strike="noStrike" kern="1200" cap="none" spc="0" normalizeH="0" baseline="0" noProof="0" dirty="0" smtClean="0">
                <a:ln>
                  <a:noFill/>
                </a:ln>
                <a:solidFill>
                  <a:schemeClr val="tx1">
                    <a:lumMod val="95000"/>
                    <a:lumOff val="5000"/>
                  </a:schemeClr>
                </a:solidFill>
                <a:effectLst/>
                <a:uLnTx/>
                <a:uFillTx/>
                <a:latin typeface="微软雅黑" pitchFamily="34" charset="-122"/>
                <a:ea typeface="微软雅黑" pitchFamily="34" charset="-122"/>
              </a:rPr>
              <a:t>文件读取：</a:t>
            </a:r>
          </a:p>
          <a:p>
            <a:pPr marL="342900" marR="0" lvl="0" indent="-342900" algn="l" defTabSz="457200" rtl="0" eaLnBrk="1" fontAlgn="auto" latinLnBrk="0" hangingPunct="1">
              <a:lnSpc>
                <a:spcPct val="150000"/>
              </a:lnSpc>
              <a:spcBef>
                <a:spcPct val="20000"/>
              </a:spcBef>
              <a:spcAft>
                <a:spcPts val="0"/>
              </a:spcAft>
              <a:buClrTx/>
              <a:buSzTx/>
              <a:buFont typeface="Wingdings" pitchFamily="2" charset="2"/>
              <a:buNone/>
              <a:tabLst/>
              <a:defRPr/>
            </a:pPr>
            <a:r>
              <a:rPr kumimoji="0" lang="zh-CN" altLang="en-US" sz="1200" b="0" i="0" u="none" strike="noStrike" kern="1200" cap="none" spc="0" normalizeH="0" baseline="0" noProof="0" dirty="0" smtClean="0">
                <a:ln>
                  <a:noFill/>
                </a:ln>
                <a:solidFill>
                  <a:schemeClr val="tx1">
                    <a:lumMod val="95000"/>
                    <a:lumOff val="5000"/>
                  </a:schemeClr>
                </a:solidFill>
                <a:effectLst/>
                <a:uLnTx/>
                <a:uFillTx/>
                <a:latin typeface="微软雅黑" pitchFamily="34" charset="-122"/>
                <a:ea typeface="微软雅黑" pitchFamily="34" charset="-122"/>
              </a:rPr>
              <a:t>1. Client向NameNode发起文件读取的请求</a:t>
            </a:r>
          </a:p>
          <a:p>
            <a:pPr marL="342900" marR="0" lvl="0" indent="-342900" algn="l" defTabSz="457200" rtl="0" eaLnBrk="1" fontAlgn="auto" latinLnBrk="0" hangingPunct="1">
              <a:lnSpc>
                <a:spcPct val="150000"/>
              </a:lnSpc>
              <a:spcBef>
                <a:spcPct val="20000"/>
              </a:spcBef>
              <a:spcAft>
                <a:spcPts val="0"/>
              </a:spcAft>
              <a:buClrTx/>
              <a:buSzTx/>
              <a:buFont typeface="Wingdings" pitchFamily="2" charset="2"/>
              <a:buNone/>
              <a:tabLst/>
              <a:defRPr/>
            </a:pPr>
            <a:r>
              <a:rPr kumimoji="0" lang="zh-CN" altLang="en-US" sz="1200" b="0" i="0" u="none" strike="noStrike" kern="1200" cap="none" spc="0" normalizeH="0" baseline="0" noProof="0" dirty="0" smtClean="0">
                <a:ln>
                  <a:noFill/>
                </a:ln>
                <a:solidFill>
                  <a:schemeClr val="tx1">
                    <a:lumMod val="95000"/>
                    <a:lumOff val="5000"/>
                  </a:schemeClr>
                </a:solidFill>
                <a:effectLst/>
                <a:uLnTx/>
                <a:uFillTx/>
                <a:latin typeface="微软雅黑" pitchFamily="34" charset="-122"/>
                <a:ea typeface="微软雅黑" pitchFamily="34" charset="-122"/>
              </a:rPr>
              <a:t>2. NameNode返回文件存储的DataNode的信息。</a:t>
            </a:r>
          </a:p>
          <a:p>
            <a:pPr marL="342900" marR="0" lvl="0" indent="-342900" algn="l" defTabSz="457200" rtl="0" eaLnBrk="1" fontAlgn="auto" latinLnBrk="0" hangingPunct="1">
              <a:lnSpc>
                <a:spcPct val="150000"/>
              </a:lnSpc>
              <a:spcBef>
                <a:spcPct val="20000"/>
              </a:spcBef>
              <a:spcAft>
                <a:spcPts val="0"/>
              </a:spcAft>
              <a:buClrTx/>
              <a:buSzTx/>
              <a:buFont typeface="Wingdings" pitchFamily="2" charset="2"/>
              <a:buNone/>
              <a:tabLst/>
              <a:defRPr/>
            </a:pPr>
            <a:r>
              <a:rPr kumimoji="0" lang="zh-CN" altLang="en-US" sz="1200" b="0" i="0" u="none" strike="noStrike" kern="1200" cap="none" spc="0" normalizeH="0" baseline="0" noProof="0" dirty="0" smtClean="0">
                <a:ln>
                  <a:noFill/>
                </a:ln>
                <a:solidFill>
                  <a:schemeClr val="tx1">
                    <a:lumMod val="95000"/>
                    <a:lumOff val="5000"/>
                  </a:schemeClr>
                </a:solidFill>
                <a:effectLst/>
                <a:uLnTx/>
                <a:uFillTx/>
                <a:latin typeface="微软雅黑" pitchFamily="34" charset="-122"/>
                <a:ea typeface="微软雅黑" pitchFamily="34" charset="-122"/>
              </a:rPr>
              <a:t>3. Client读取文件信息。</a:t>
            </a:r>
          </a:p>
          <a:p>
            <a:pPr marL="342900" marR="0" lvl="0" indent="-342900" algn="l" defTabSz="457200" rtl="0" eaLnBrk="1" fontAlgn="auto" latinLnBrk="0" hangingPunct="1">
              <a:lnSpc>
                <a:spcPct val="150000"/>
              </a:lnSpc>
              <a:spcBef>
                <a:spcPct val="20000"/>
              </a:spcBef>
              <a:spcAft>
                <a:spcPts val="0"/>
              </a:spcAft>
              <a:buClrTx/>
              <a:buSzTx/>
              <a:buFont typeface="Wingdings" pitchFamily="2" charset="2"/>
              <a:buNone/>
              <a:tabLst/>
              <a:defRPr/>
            </a:pPr>
            <a:endParaRPr kumimoji="0" lang="zh-CN" altLang="en-US" sz="1200" b="0" i="0" u="none" strike="noStrike" kern="1200" cap="none" spc="0" normalizeH="0" baseline="0" noProof="0" dirty="0" smtClean="0">
              <a:ln>
                <a:noFill/>
              </a:ln>
              <a:solidFill>
                <a:schemeClr val="tx1">
                  <a:lumMod val="95000"/>
                  <a:lumOff val="5000"/>
                </a:schemeClr>
              </a:solidFill>
              <a:effectLst/>
              <a:uLnTx/>
              <a:uFillTx/>
              <a:latin typeface="微软雅黑" pitchFamily="34" charset="-122"/>
              <a:ea typeface="微软雅黑" pitchFamily="34" charset="-122"/>
            </a:endParaRPr>
          </a:p>
        </p:txBody>
      </p:sp>
      <p:pic>
        <p:nvPicPr>
          <p:cNvPr id="30" name="Picture 3"/>
          <p:cNvPicPr>
            <a:picLocks noChangeAspect="1" noChangeArrowheads="1"/>
          </p:cNvPicPr>
          <p:nvPr/>
        </p:nvPicPr>
        <p:blipFill>
          <a:blip r:embed="rId5"/>
          <a:srcRect/>
          <a:stretch>
            <a:fillRect/>
          </a:stretch>
        </p:blipFill>
        <p:spPr bwMode="auto">
          <a:xfrm>
            <a:off x="288925" y="647700"/>
            <a:ext cx="3562350" cy="1912937"/>
          </a:xfrm>
          <a:prstGeom prst="rect">
            <a:avLst/>
          </a:prstGeom>
          <a:noFill/>
          <a:ln w="9525">
            <a:noFill/>
            <a:miter lim="800000"/>
            <a:headEnd/>
            <a:tailEnd/>
          </a:ln>
        </p:spPr>
      </p:pic>
      <p:pic>
        <p:nvPicPr>
          <p:cNvPr id="31" name="Picture 2"/>
          <p:cNvPicPr>
            <a:picLocks noChangeAspect="1" noChangeArrowheads="1"/>
          </p:cNvPicPr>
          <p:nvPr/>
        </p:nvPicPr>
        <p:blipFill>
          <a:blip r:embed="rId6"/>
          <a:srcRect/>
          <a:stretch>
            <a:fillRect/>
          </a:stretch>
        </p:blipFill>
        <p:spPr bwMode="auto">
          <a:xfrm>
            <a:off x="468313" y="2877469"/>
            <a:ext cx="3382962" cy="1901825"/>
          </a:xfrm>
          <a:prstGeom prst="rect">
            <a:avLst/>
          </a:prstGeom>
          <a:noFill/>
          <a:ln w="9525">
            <a:noFill/>
            <a:miter lim="800000"/>
            <a:headEnd/>
            <a:tailEnd/>
          </a:ln>
        </p:spPr>
      </p:pic>
    </p:spTree>
    <p:extLst>
      <p:ext uri="{BB962C8B-B14F-4D97-AF65-F5344CB8AC3E}">
        <p14:creationId xmlns:p14="http://schemas.microsoft.com/office/powerpoint/2010/main" xmlns="" val="1779118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线连接符 11"/>
          <p:cNvCxnSpPr/>
          <p:nvPr/>
        </p:nvCxnSpPr>
        <p:spPr>
          <a:xfrm>
            <a:off x="348703" y="476249"/>
            <a:ext cx="8446597" cy="0"/>
          </a:xfrm>
          <a:prstGeom prst="line">
            <a:avLst/>
          </a:prstGeom>
          <a:ln w="3175" cmpd="sng">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11" name="标题 1"/>
          <p:cNvSpPr>
            <a:spLocks noGrp="1"/>
          </p:cNvSpPr>
          <p:nvPr>
            <p:ph type="ctrTitle"/>
          </p:nvPr>
        </p:nvSpPr>
        <p:spPr>
          <a:xfrm>
            <a:off x="348702" y="148709"/>
            <a:ext cx="4547148" cy="271782"/>
          </a:xfrm>
        </p:spPr>
        <p:txBody>
          <a:bodyPr>
            <a:noAutofit/>
          </a:bodyPr>
          <a:lstStyle/>
          <a:p>
            <a:pPr algn="l"/>
            <a:r>
              <a:rPr kumimoji="1" lang="zh-CN" altLang="en-US" sz="1200" dirty="0" smtClean="0">
                <a:solidFill>
                  <a:schemeClr val="tx1">
                    <a:lumMod val="95000"/>
                    <a:lumOff val="5000"/>
                  </a:schemeClr>
                </a:solidFill>
                <a:latin typeface="Microsoft YaHei"/>
                <a:ea typeface="微软雅黑"/>
                <a:cs typeface="Microsoft YaHei"/>
              </a:rPr>
              <a:t>大数据生态圈</a:t>
            </a:r>
            <a:r>
              <a:rPr kumimoji="1" lang="en-US" altLang="zh-CN" sz="1200" dirty="0" smtClean="0">
                <a:solidFill>
                  <a:schemeClr val="tx1">
                    <a:lumMod val="95000"/>
                    <a:lumOff val="5000"/>
                  </a:schemeClr>
                </a:solidFill>
                <a:latin typeface="Microsoft YaHei"/>
                <a:ea typeface="微软雅黑"/>
                <a:cs typeface="Microsoft YaHei"/>
              </a:rPr>
              <a:t>—</a:t>
            </a:r>
            <a:r>
              <a:rPr lang="en-US" altLang="zh-CN" sz="1200" dirty="0" smtClean="0">
                <a:latin typeface="黑体" pitchFamily="49" charset="-122"/>
                <a:ea typeface="黑体" pitchFamily="49" charset="-122"/>
              </a:rPr>
              <a:t>MapReduce</a:t>
            </a:r>
            <a:r>
              <a:rPr lang="zh-CN" altLang="en-US" sz="1200" dirty="0" smtClean="0">
                <a:latin typeface="黑体" pitchFamily="49" charset="-122"/>
                <a:ea typeface="黑体" pitchFamily="49" charset="-122"/>
              </a:rPr>
              <a:t>映射、化简编程模型</a:t>
            </a:r>
            <a:endParaRPr kumimoji="1" lang="zh-CN" altLang="en-US" sz="1200" dirty="0" smtClean="0">
              <a:solidFill>
                <a:schemeClr val="tx1">
                  <a:lumMod val="95000"/>
                  <a:lumOff val="5000"/>
                </a:schemeClr>
              </a:solidFill>
              <a:latin typeface="Microsoft YaHei"/>
              <a:ea typeface="微软雅黑"/>
              <a:cs typeface="Microsoft YaHei"/>
            </a:endParaRPr>
          </a:p>
        </p:txBody>
      </p:sp>
      <p:pic>
        <p:nvPicPr>
          <p:cNvPr id="16" name="图片 15" descr="nubia 品牌PPT模版元素-03.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348703" y="4911185"/>
            <a:ext cx="902880" cy="148460"/>
          </a:xfrm>
          <a:prstGeom prst="rect">
            <a:avLst/>
          </a:prstGeom>
        </p:spPr>
      </p:pic>
      <p:pic>
        <p:nvPicPr>
          <p:cNvPr id="66" name="图片 65" descr="nubia 品牌PPT模版元素-01.png"/>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6967674" y="4779294"/>
            <a:ext cx="1827626" cy="284489"/>
          </a:xfrm>
          <a:prstGeom prst="rect">
            <a:avLst/>
          </a:prstGeom>
        </p:spPr>
      </p:pic>
      <p:pic>
        <p:nvPicPr>
          <p:cNvPr id="8" name="Picture 7"/>
          <p:cNvPicPr>
            <a:picLocks noChangeAspect="1" noChangeArrowheads="1"/>
          </p:cNvPicPr>
          <p:nvPr/>
        </p:nvPicPr>
        <p:blipFill>
          <a:blip r:embed="rId5"/>
          <a:srcRect/>
          <a:stretch>
            <a:fillRect/>
          </a:stretch>
        </p:blipFill>
        <p:spPr bwMode="auto">
          <a:xfrm>
            <a:off x="250825" y="1411393"/>
            <a:ext cx="4292600" cy="3554740"/>
          </a:xfrm>
          <a:prstGeom prst="rect">
            <a:avLst/>
          </a:prstGeom>
          <a:noFill/>
          <a:ln w="9525">
            <a:noFill/>
            <a:miter lim="800000"/>
            <a:headEnd/>
            <a:tailEnd/>
          </a:ln>
        </p:spPr>
      </p:pic>
      <p:sp>
        <p:nvSpPr>
          <p:cNvPr id="9" name="内容占位符 2"/>
          <p:cNvSpPr txBox="1">
            <a:spLocks noChangeArrowheads="1"/>
          </p:cNvSpPr>
          <p:nvPr/>
        </p:nvSpPr>
        <p:spPr bwMode="auto">
          <a:xfrm>
            <a:off x="4716461" y="1543284"/>
            <a:ext cx="4303713" cy="3367901"/>
          </a:xfrm>
          <a:prstGeom prst="rect">
            <a:avLst/>
          </a:prstGeom>
          <a:noFill/>
          <a:ln w="9525">
            <a:noFill/>
            <a:miter lim="800000"/>
            <a:headEnd/>
            <a:tailEnd/>
          </a:ln>
        </p:spPr>
        <p:txBody>
          <a:bodyPr/>
          <a:lstStyle/>
          <a:p>
            <a:pPr marL="273050" indent="-273050" eaLnBrk="1" hangingPunct="1">
              <a:lnSpc>
                <a:spcPct val="150000"/>
              </a:lnSpc>
              <a:buClr>
                <a:srgbClr val="FFFFFF"/>
              </a:buClr>
              <a:buSzPct val="85000"/>
              <a:buFont typeface="Arial" pitchFamily="34" charset="0"/>
              <a:buNone/>
            </a:pPr>
            <a:r>
              <a:rPr lang="en-US" altLang="zh-CN" sz="1200" dirty="0">
                <a:solidFill>
                  <a:schemeClr val="tx1">
                    <a:lumMod val="95000"/>
                    <a:lumOff val="5000"/>
                  </a:schemeClr>
                </a:solidFill>
                <a:latin typeface="微软雅黑" pitchFamily="34" charset="-122"/>
                <a:ea typeface="微软雅黑" pitchFamily="34" charset="-122"/>
              </a:rPr>
              <a:t>1. </a:t>
            </a:r>
            <a:r>
              <a:rPr lang="zh-CN" altLang="en-US" sz="1200" dirty="0">
                <a:solidFill>
                  <a:schemeClr val="tx1">
                    <a:lumMod val="95000"/>
                    <a:lumOff val="5000"/>
                  </a:schemeClr>
                </a:solidFill>
                <a:latin typeface="微软雅黑" pitchFamily="34" charset="-122"/>
                <a:ea typeface="微软雅黑" pitchFamily="34" charset="-122"/>
              </a:rPr>
              <a:t>根据输入数据的大小和参数的设置把数据分成</a:t>
            </a:r>
            <a:r>
              <a:rPr lang="en-US" altLang="zh-CN" sz="1200" dirty="0">
                <a:solidFill>
                  <a:schemeClr val="tx1">
                    <a:lumMod val="95000"/>
                    <a:lumOff val="5000"/>
                  </a:schemeClr>
                </a:solidFill>
                <a:latin typeface="微软雅黑" pitchFamily="34" charset="-122"/>
                <a:ea typeface="微软雅黑" pitchFamily="34" charset="-122"/>
              </a:rPr>
              <a:t>splits,</a:t>
            </a:r>
          </a:p>
          <a:p>
            <a:pPr marL="273050" indent="-273050" eaLnBrk="1" hangingPunct="1">
              <a:lnSpc>
                <a:spcPct val="150000"/>
              </a:lnSpc>
              <a:buClr>
                <a:srgbClr val="FFFFFF"/>
              </a:buClr>
              <a:buSzPct val="85000"/>
              <a:buFont typeface="Arial" pitchFamily="34" charset="0"/>
              <a:buNone/>
            </a:pPr>
            <a:r>
              <a:rPr lang="zh-CN" altLang="en-US" sz="1200" dirty="0">
                <a:solidFill>
                  <a:schemeClr val="tx1">
                    <a:lumMod val="95000"/>
                    <a:lumOff val="5000"/>
                  </a:schemeClr>
                </a:solidFill>
                <a:latin typeface="微软雅黑" pitchFamily="34" charset="-122"/>
                <a:ea typeface="微软雅黑" pitchFamily="34" charset="-122"/>
              </a:rPr>
              <a:t>    每个</a:t>
            </a:r>
            <a:r>
              <a:rPr lang="en-US" altLang="zh-CN" sz="1200" dirty="0">
                <a:solidFill>
                  <a:schemeClr val="tx1">
                    <a:lumMod val="95000"/>
                    <a:lumOff val="5000"/>
                  </a:schemeClr>
                </a:solidFill>
                <a:latin typeface="微软雅黑" pitchFamily="34" charset="-122"/>
                <a:ea typeface="微软雅黑" pitchFamily="34" charset="-122"/>
              </a:rPr>
              <a:t>split</a:t>
            </a:r>
            <a:r>
              <a:rPr lang="zh-CN" altLang="en-US" sz="1200" dirty="0">
                <a:solidFill>
                  <a:schemeClr val="tx1">
                    <a:lumMod val="95000"/>
                    <a:lumOff val="5000"/>
                  </a:schemeClr>
                </a:solidFill>
                <a:latin typeface="微软雅黑" pitchFamily="34" charset="-122"/>
                <a:ea typeface="微软雅黑" pitchFamily="34" charset="-122"/>
              </a:rPr>
              <a:t>对于一个</a:t>
            </a:r>
            <a:r>
              <a:rPr lang="en-US" altLang="zh-CN" sz="1200" dirty="0">
                <a:solidFill>
                  <a:schemeClr val="tx1">
                    <a:lumMod val="95000"/>
                    <a:lumOff val="5000"/>
                  </a:schemeClr>
                </a:solidFill>
                <a:latin typeface="微软雅黑" pitchFamily="34" charset="-122"/>
                <a:ea typeface="微软雅黑" pitchFamily="34" charset="-122"/>
              </a:rPr>
              <a:t>map</a:t>
            </a:r>
            <a:r>
              <a:rPr lang="zh-CN" altLang="en-US" sz="1200" dirty="0">
                <a:solidFill>
                  <a:schemeClr val="tx1">
                    <a:lumMod val="95000"/>
                    <a:lumOff val="5000"/>
                  </a:schemeClr>
                </a:solidFill>
                <a:latin typeface="微软雅黑" pitchFamily="34" charset="-122"/>
                <a:ea typeface="微软雅黑" pitchFamily="34" charset="-122"/>
              </a:rPr>
              <a:t>线程。</a:t>
            </a:r>
          </a:p>
          <a:p>
            <a:pPr marL="273050" indent="-273050" eaLnBrk="1" hangingPunct="1">
              <a:lnSpc>
                <a:spcPct val="150000"/>
              </a:lnSpc>
              <a:buClr>
                <a:srgbClr val="FFFFFF"/>
              </a:buClr>
              <a:buSzPct val="85000"/>
              <a:buFont typeface="Arial" pitchFamily="34" charset="0"/>
              <a:buNone/>
            </a:pPr>
            <a:r>
              <a:rPr lang="en-US" altLang="zh-CN" sz="1200" dirty="0">
                <a:solidFill>
                  <a:schemeClr val="tx1">
                    <a:lumMod val="95000"/>
                    <a:lumOff val="5000"/>
                  </a:schemeClr>
                </a:solidFill>
                <a:latin typeface="微软雅黑" pitchFamily="34" charset="-122"/>
                <a:ea typeface="微软雅黑" pitchFamily="34" charset="-122"/>
              </a:rPr>
              <a:t>2. Split</a:t>
            </a:r>
            <a:r>
              <a:rPr lang="zh-CN" altLang="en-US" sz="1200" dirty="0">
                <a:solidFill>
                  <a:schemeClr val="tx1">
                    <a:lumMod val="95000"/>
                    <a:lumOff val="5000"/>
                  </a:schemeClr>
                </a:solidFill>
                <a:latin typeface="微软雅黑" pitchFamily="34" charset="-122"/>
                <a:ea typeface="微软雅黑" pitchFamily="34" charset="-122"/>
              </a:rPr>
              <a:t>中的数据作为</a:t>
            </a:r>
            <a:r>
              <a:rPr lang="en-US" altLang="zh-CN" sz="1200" dirty="0">
                <a:solidFill>
                  <a:schemeClr val="tx1">
                    <a:lumMod val="95000"/>
                    <a:lumOff val="5000"/>
                  </a:schemeClr>
                </a:solidFill>
                <a:latin typeface="微软雅黑" pitchFamily="34" charset="-122"/>
                <a:ea typeface="微软雅黑" pitchFamily="34" charset="-122"/>
              </a:rPr>
              <a:t>Map</a:t>
            </a:r>
            <a:r>
              <a:rPr lang="zh-CN" altLang="en-US" sz="1200" dirty="0">
                <a:solidFill>
                  <a:schemeClr val="tx1">
                    <a:lumMod val="95000"/>
                    <a:lumOff val="5000"/>
                  </a:schemeClr>
                </a:solidFill>
                <a:latin typeface="微软雅黑" pitchFamily="34" charset="-122"/>
                <a:ea typeface="微软雅黑" pitchFamily="34" charset="-122"/>
              </a:rPr>
              <a:t>的输入， </a:t>
            </a:r>
            <a:r>
              <a:rPr lang="en-US" altLang="zh-CN" sz="1200" dirty="0">
                <a:solidFill>
                  <a:schemeClr val="tx1">
                    <a:lumMod val="95000"/>
                    <a:lumOff val="5000"/>
                  </a:schemeClr>
                </a:solidFill>
                <a:latin typeface="微软雅黑" pitchFamily="34" charset="-122"/>
                <a:ea typeface="微软雅黑" pitchFamily="34" charset="-122"/>
              </a:rPr>
              <a:t>Map</a:t>
            </a:r>
            <a:r>
              <a:rPr lang="zh-CN" altLang="en-US" sz="1200" dirty="0">
                <a:solidFill>
                  <a:schemeClr val="tx1">
                    <a:lumMod val="95000"/>
                    <a:lumOff val="5000"/>
                  </a:schemeClr>
                </a:solidFill>
                <a:latin typeface="微软雅黑" pitchFamily="34" charset="-122"/>
                <a:ea typeface="微软雅黑" pitchFamily="34" charset="-122"/>
              </a:rPr>
              <a:t>的输出一定在</a:t>
            </a:r>
            <a:r>
              <a:rPr lang="en-US" altLang="zh-CN" sz="1200" dirty="0">
                <a:solidFill>
                  <a:schemeClr val="tx1">
                    <a:lumMod val="95000"/>
                    <a:lumOff val="5000"/>
                  </a:schemeClr>
                </a:solidFill>
                <a:latin typeface="微软雅黑" pitchFamily="34" charset="-122"/>
                <a:ea typeface="微软雅黑" pitchFamily="34" charset="-122"/>
              </a:rPr>
              <a:t>Map</a:t>
            </a:r>
            <a:r>
              <a:rPr lang="zh-CN" altLang="en-US" sz="1200" dirty="0">
                <a:solidFill>
                  <a:schemeClr val="tx1">
                    <a:lumMod val="95000"/>
                    <a:lumOff val="5000"/>
                  </a:schemeClr>
                </a:solidFill>
                <a:latin typeface="微软雅黑" pitchFamily="34" charset="-122"/>
                <a:ea typeface="微软雅黑" pitchFamily="34" charset="-122"/>
              </a:rPr>
              <a:t>端。</a:t>
            </a:r>
          </a:p>
          <a:p>
            <a:pPr marL="273050" indent="-273050" eaLnBrk="1" hangingPunct="1">
              <a:lnSpc>
                <a:spcPct val="150000"/>
              </a:lnSpc>
              <a:buClr>
                <a:srgbClr val="FFFFFF"/>
              </a:buClr>
              <a:buSzPct val="85000"/>
              <a:buFont typeface="Arial" pitchFamily="34" charset="0"/>
              <a:buNone/>
            </a:pPr>
            <a:r>
              <a:rPr lang="en-US" altLang="zh-CN" sz="1200" dirty="0">
                <a:solidFill>
                  <a:schemeClr val="tx1">
                    <a:lumMod val="95000"/>
                    <a:lumOff val="5000"/>
                  </a:schemeClr>
                </a:solidFill>
                <a:latin typeface="微软雅黑" pitchFamily="34" charset="-122"/>
                <a:ea typeface="微软雅黑" pitchFamily="34" charset="-122"/>
              </a:rPr>
              <a:t>3. Map</a:t>
            </a:r>
            <a:r>
              <a:rPr lang="zh-CN" altLang="en-US" sz="1200" dirty="0">
                <a:solidFill>
                  <a:schemeClr val="tx1">
                    <a:lumMod val="95000"/>
                    <a:lumOff val="5000"/>
                  </a:schemeClr>
                </a:solidFill>
                <a:latin typeface="微软雅黑" pitchFamily="34" charset="-122"/>
                <a:ea typeface="微软雅黑" pitchFamily="34" charset="-122"/>
              </a:rPr>
              <a:t>的输出到</a:t>
            </a:r>
            <a:r>
              <a:rPr lang="en-US" altLang="zh-CN" sz="1200" dirty="0">
                <a:solidFill>
                  <a:schemeClr val="tx1">
                    <a:lumMod val="95000"/>
                    <a:lumOff val="5000"/>
                  </a:schemeClr>
                </a:solidFill>
                <a:latin typeface="微软雅黑" pitchFamily="34" charset="-122"/>
                <a:ea typeface="微软雅黑" pitchFamily="34" charset="-122"/>
              </a:rPr>
              <a:t>Reduce</a:t>
            </a:r>
            <a:r>
              <a:rPr lang="zh-CN" altLang="en-US" sz="1200" dirty="0">
                <a:solidFill>
                  <a:schemeClr val="tx1">
                    <a:lumMod val="95000"/>
                    <a:lumOff val="5000"/>
                  </a:schemeClr>
                </a:solidFill>
                <a:latin typeface="微软雅黑" pitchFamily="34" charset="-122"/>
                <a:ea typeface="微软雅黑" pitchFamily="34" charset="-122"/>
              </a:rPr>
              <a:t>的输入的过程</a:t>
            </a:r>
            <a:r>
              <a:rPr lang="en-US" altLang="zh-CN" sz="1200" dirty="0">
                <a:solidFill>
                  <a:schemeClr val="tx1">
                    <a:lumMod val="95000"/>
                    <a:lumOff val="5000"/>
                  </a:schemeClr>
                </a:solidFill>
                <a:latin typeface="微软雅黑" pitchFamily="34" charset="-122"/>
                <a:ea typeface="微软雅黑" pitchFamily="34" charset="-122"/>
              </a:rPr>
              <a:t>(shuffle</a:t>
            </a:r>
            <a:r>
              <a:rPr lang="zh-CN" altLang="en-US" sz="1200" dirty="0">
                <a:solidFill>
                  <a:schemeClr val="tx1">
                    <a:lumMod val="95000"/>
                    <a:lumOff val="5000"/>
                  </a:schemeClr>
                </a:solidFill>
                <a:latin typeface="微软雅黑" pitchFamily="34" charset="-122"/>
                <a:ea typeface="微软雅黑" pitchFamily="34" charset="-122"/>
              </a:rPr>
              <a:t>过程</a:t>
            </a:r>
            <a:r>
              <a:rPr lang="en-US" altLang="zh-CN" sz="1200" dirty="0">
                <a:solidFill>
                  <a:schemeClr val="tx1">
                    <a:lumMod val="95000"/>
                    <a:lumOff val="5000"/>
                  </a:schemeClr>
                </a:solidFill>
                <a:latin typeface="微软雅黑" pitchFamily="34" charset="-122"/>
                <a:ea typeface="微软雅黑" pitchFamily="34" charset="-122"/>
              </a:rPr>
              <a:t>)</a:t>
            </a:r>
            <a:r>
              <a:rPr lang="zh-CN" altLang="en-US" sz="1200" dirty="0">
                <a:solidFill>
                  <a:schemeClr val="tx1">
                    <a:lumMod val="95000"/>
                    <a:lumOff val="5000"/>
                  </a:schemeClr>
                </a:solidFill>
                <a:latin typeface="微软雅黑" pitchFamily="34" charset="-122"/>
                <a:ea typeface="微软雅黑" pitchFamily="34" charset="-122"/>
              </a:rPr>
              <a:t>：</a:t>
            </a:r>
          </a:p>
          <a:p>
            <a:pPr marL="273050" indent="-273050" eaLnBrk="1" hangingPunct="1">
              <a:lnSpc>
                <a:spcPct val="150000"/>
              </a:lnSpc>
              <a:buClr>
                <a:srgbClr val="FFFFFF"/>
              </a:buClr>
              <a:buSzPct val="85000"/>
              <a:buFont typeface="Arial" pitchFamily="34" charset="0"/>
              <a:buNone/>
            </a:pPr>
            <a:r>
              <a:rPr lang="zh-CN" altLang="en-US" sz="1200" dirty="0">
                <a:solidFill>
                  <a:schemeClr val="tx1">
                    <a:lumMod val="95000"/>
                    <a:lumOff val="5000"/>
                  </a:schemeClr>
                </a:solidFill>
                <a:latin typeface="微软雅黑" pitchFamily="34" charset="-122"/>
                <a:ea typeface="微软雅黑" pitchFamily="34" charset="-122"/>
              </a:rPr>
              <a:t>	</a:t>
            </a:r>
            <a:r>
              <a:rPr lang="zh-CN" altLang="en-US" sz="1200" dirty="0" smtClean="0">
                <a:solidFill>
                  <a:schemeClr val="tx1">
                    <a:lumMod val="95000"/>
                    <a:lumOff val="5000"/>
                  </a:schemeClr>
                </a:solidFill>
                <a:latin typeface="微软雅黑" pitchFamily="34" charset="-122"/>
                <a:ea typeface="微软雅黑" pitchFamily="34" charset="-122"/>
              </a:rPr>
              <a:t>第</a:t>
            </a:r>
            <a:r>
              <a:rPr lang="zh-CN" altLang="en-US" sz="1200" dirty="0">
                <a:solidFill>
                  <a:schemeClr val="tx1">
                    <a:lumMod val="95000"/>
                    <a:lumOff val="5000"/>
                  </a:schemeClr>
                </a:solidFill>
                <a:latin typeface="微软雅黑" pitchFamily="34" charset="-122"/>
                <a:ea typeface="微软雅黑" pitchFamily="34" charset="-122"/>
              </a:rPr>
              <a:t>一阶段：在</a:t>
            </a:r>
            <a:r>
              <a:rPr lang="en-US" altLang="zh-CN" sz="1200" dirty="0">
                <a:solidFill>
                  <a:schemeClr val="tx1">
                    <a:lumMod val="95000"/>
                    <a:lumOff val="5000"/>
                  </a:schemeClr>
                </a:solidFill>
                <a:latin typeface="微软雅黑" pitchFamily="34" charset="-122"/>
                <a:ea typeface="微软雅黑" pitchFamily="34" charset="-122"/>
              </a:rPr>
              <a:t>map</a:t>
            </a:r>
            <a:r>
              <a:rPr lang="zh-CN" altLang="en-US" sz="1200" dirty="0">
                <a:solidFill>
                  <a:schemeClr val="tx1">
                    <a:lumMod val="95000"/>
                    <a:lumOff val="5000"/>
                  </a:schemeClr>
                </a:solidFill>
                <a:latin typeface="微软雅黑" pitchFamily="34" charset="-122"/>
                <a:ea typeface="微软雅黑" pitchFamily="34" charset="-122"/>
              </a:rPr>
              <a:t>端完成内存</a:t>
            </a:r>
            <a:r>
              <a:rPr lang="en-US" altLang="zh-CN" sz="1200" dirty="0">
                <a:solidFill>
                  <a:schemeClr val="tx1">
                    <a:lumMod val="95000"/>
                    <a:lumOff val="5000"/>
                  </a:schemeClr>
                </a:solidFill>
                <a:latin typeface="微软雅黑" pitchFamily="34" charset="-122"/>
                <a:ea typeface="微软雅黑" pitchFamily="34" charset="-122"/>
              </a:rPr>
              <a:t>-&gt;</a:t>
            </a:r>
            <a:r>
              <a:rPr lang="zh-CN" altLang="en-US" sz="1200" dirty="0">
                <a:solidFill>
                  <a:schemeClr val="tx1">
                    <a:lumMod val="95000"/>
                    <a:lumOff val="5000"/>
                  </a:schemeClr>
                </a:solidFill>
                <a:latin typeface="微软雅黑" pitchFamily="34" charset="-122"/>
                <a:ea typeface="微软雅黑" pitchFamily="34" charset="-122"/>
              </a:rPr>
              <a:t>排序</a:t>
            </a:r>
            <a:r>
              <a:rPr lang="en-US" altLang="zh-CN" sz="1200" dirty="0">
                <a:solidFill>
                  <a:schemeClr val="tx1">
                    <a:lumMod val="95000"/>
                    <a:lumOff val="5000"/>
                  </a:schemeClr>
                </a:solidFill>
                <a:latin typeface="微软雅黑" pitchFamily="34" charset="-122"/>
                <a:ea typeface="微软雅黑" pitchFamily="34" charset="-122"/>
              </a:rPr>
              <a:t>-&gt;</a:t>
            </a:r>
            <a:r>
              <a:rPr lang="zh-CN" altLang="en-US" sz="1200" dirty="0">
                <a:solidFill>
                  <a:schemeClr val="tx1">
                    <a:lumMod val="95000"/>
                    <a:lumOff val="5000"/>
                  </a:schemeClr>
                </a:solidFill>
                <a:latin typeface="微软雅黑" pitchFamily="34" charset="-122"/>
                <a:ea typeface="微软雅黑" pitchFamily="34" charset="-122"/>
              </a:rPr>
              <a:t>写入磁盘</a:t>
            </a:r>
            <a:r>
              <a:rPr lang="en-US" altLang="zh-CN" sz="1200" dirty="0">
                <a:solidFill>
                  <a:schemeClr val="tx1">
                    <a:lumMod val="95000"/>
                    <a:lumOff val="5000"/>
                  </a:schemeClr>
                </a:solidFill>
                <a:latin typeface="微软雅黑" pitchFamily="34" charset="-122"/>
                <a:ea typeface="微软雅黑" pitchFamily="34" charset="-122"/>
              </a:rPr>
              <a:t>-&gt;</a:t>
            </a:r>
            <a:r>
              <a:rPr lang="zh-CN" altLang="en-US" sz="1200" dirty="0">
                <a:solidFill>
                  <a:schemeClr val="tx1">
                    <a:lumMod val="95000"/>
                    <a:lumOff val="5000"/>
                  </a:schemeClr>
                </a:solidFill>
                <a:latin typeface="微软雅黑" pitchFamily="34" charset="-122"/>
                <a:ea typeface="微软雅黑" pitchFamily="34" charset="-122"/>
              </a:rPr>
              <a:t>复制</a:t>
            </a:r>
          </a:p>
          <a:p>
            <a:pPr marL="273050" indent="-273050" eaLnBrk="1" hangingPunct="1">
              <a:lnSpc>
                <a:spcPct val="150000"/>
              </a:lnSpc>
              <a:buClr>
                <a:srgbClr val="FFFFFF"/>
              </a:buClr>
              <a:buSzPct val="85000"/>
              <a:buFont typeface="Arial" pitchFamily="34" charset="0"/>
              <a:buNone/>
            </a:pPr>
            <a:r>
              <a:rPr lang="zh-CN" altLang="en-US" sz="1200" dirty="0">
                <a:solidFill>
                  <a:schemeClr val="tx1">
                    <a:lumMod val="95000"/>
                    <a:lumOff val="5000"/>
                  </a:schemeClr>
                </a:solidFill>
                <a:latin typeface="微软雅黑" pitchFamily="34" charset="-122"/>
                <a:ea typeface="微软雅黑" pitchFamily="34" charset="-122"/>
              </a:rPr>
              <a:t>      第二阶段：在</a:t>
            </a:r>
            <a:r>
              <a:rPr lang="en-US" altLang="zh-CN" sz="1200" dirty="0">
                <a:solidFill>
                  <a:schemeClr val="tx1">
                    <a:lumMod val="95000"/>
                    <a:lumOff val="5000"/>
                  </a:schemeClr>
                </a:solidFill>
                <a:latin typeface="微软雅黑" pitchFamily="34" charset="-122"/>
                <a:ea typeface="微软雅黑" pitchFamily="34" charset="-122"/>
              </a:rPr>
              <a:t>reduce</a:t>
            </a:r>
            <a:r>
              <a:rPr lang="zh-CN" altLang="en-US" sz="1200" dirty="0">
                <a:solidFill>
                  <a:schemeClr val="tx1">
                    <a:lumMod val="95000"/>
                    <a:lumOff val="5000"/>
                  </a:schemeClr>
                </a:solidFill>
                <a:latin typeface="微软雅黑" pitchFamily="34" charset="-122"/>
                <a:ea typeface="微软雅黑" pitchFamily="34" charset="-122"/>
              </a:rPr>
              <a:t>端完成映射到</a:t>
            </a:r>
            <a:r>
              <a:rPr lang="en-US" altLang="zh-CN" sz="1200" dirty="0">
                <a:solidFill>
                  <a:schemeClr val="tx1">
                    <a:lumMod val="95000"/>
                    <a:lumOff val="5000"/>
                  </a:schemeClr>
                </a:solidFill>
                <a:latin typeface="微软雅黑" pitchFamily="34" charset="-122"/>
                <a:ea typeface="微软雅黑" pitchFamily="34" charset="-122"/>
              </a:rPr>
              <a:t>reduce</a:t>
            </a:r>
            <a:r>
              <a:rPr lang="zh-CN" altLang="en-US" sz="1200" dirty="0">
                <a:solidFill>
                  <a:schemeClr val="tx1">
                    <a:lumMod val="95000"/>
                    <a:lumOff val="5000"/>
                  </a:schemeClr>
                </a:solidFill>
                <a:latin typeface="微软雅黑" pitchFamily="34" charset="-122"/>
                <a:ea typeface="微软雅黑" pitchFamily="34" charset="-122"/>
              </a:rPr>
              <a:t>端分区</a:t>
            </a:r>
            <a:r>
              <a:rPr lang="en-US" altLang="zh-CN" sz="1200" dirty="0">
                <a:solidFill>
                  <a:schemeClr val="tx1">
                    <a:lumMod val="95000"/>
                    <a:lumOff val="5000"/>
                  </a:schemeClr>
                </a:solidFill>
                <a:latin typeface="微软雅黑" pitchFamily="34" charset="-122"/>
                <a:ea typeface="微软雅黑" pitchFamily="34" charset="-122"/>
              </a:rPr>
              <a:t>-&gt;</a:t>
            </a:r>
            <a:r>
              <a:rPr lang="zh-CN" altLang="en-US" sz="1200" dirty="0">
                <a:solidFill>
                  <a:schemeClr val="tx1">
                    <a:lumMod val="95000"/>
                    <a:lumOff val="5000"/>
                  </a:schemeClr>
                </a:solidFill>
                <a:latin typeface="微软雅黑" pitchFamily="34" charset="-122"/>
                <a:ea typeface="微软雅黑" pitchFamily="34" charset="-122"/>
              </a:rPr>
              <a:t>合并</a:t>
            </a:r>
            <a:r>
              <a:rPr lang="en-US" altLang="zh-CN" sz="1200" dirty="0">
                <a:solidFill>
                  <a:schemeClr val="tx1">
                    <a:lumMod val="95000"/>
                    <a:lumOff val="5000"/>
                  </a:schemeClr>
                </a:solidFill>
                <a:latin typeface="微软雅黑" pitchFamily="34" charset="-122"/>
                <a:ea typeface="微软雅黑" pitchFamily="34" charset="-122"/>
              </a:rPr>
              <a:t>-&gt;</a:t>
            </a:r>
            <a:r>
              <a:rPr lang="zh-CN" altLang="en-US" sz="1200" dirty="0">
                <a:solidFill>
                  <a:schemeClr val="tx1">
                    <a:lumMod val="95000"/>
                    <a:lumOff val="5000"/>
                  </a:schemeClr>
                </a:solidFill>
                <a:latin typeface="微软雅黑" pitchFamily="34" charset="-122"/>
                <a:ea typeface="微软雅黑" pitchFamily="34" charset="-122"/>
              </a:rPr>
              <a:t>排序</a:t>
            </a:r>
          </a:p>
          <a:p>
            <a:pPr marL="273050" indent="-273050" eaLnBrk="1" hangingPunct="1">
              <a:lnSpc>
                <a:spcPct val="150000"/>
              </a:lnSpc>
              <a:buClr>
                <a:srgbClr val="FFFFFF"/>
              </a:buClr>
              <a:buSzPct val="85000"/>
              <a:buFont typeface="Arial" pitchFamily="34" charset="0"/>
              <a:buNone/>
            </a:pPr>
            <a:r>
              <a:rPr lang="en-US" altLang="zh-CN" sz="1200" dirty="0">
                <a:solidFill>
                  <a:schemeClr val="tx1">
                    <a:lumMod val="95000"/>
                    <a:lumOff val="5000"/>
                  </a:schemeClr>
                </a:solidFill>
                <a:latin typeface="微软雅黑" pitchFamily="34" charset="-122"/>
                <a:ea typeface="微软雅黑" pitchFamily="34" charset="-122"/>
              </a:rPr>
              <a:t>4. Reduce</a:t>
            </a:r>
            <a:r>
              <a:rPr lang="zh-CN" altLang="en-US" sz="1200" dirty="0">
                <a:solidFill>
                  <a:schemeClr val="tx1">
                    <a:lumMod val="95000"/>
                    <a:lumOff val="5000"/>
                  </a:schemeClr>
                </a:solidFill>
                <a:latin typeface="微软雅黑" pitchFamily="34" charset="-122"/>
                <a:ea typeface="微软雅黑" pitchFamily="34" charset="-122"/>
              </a:rPr>
              <a:t>的输入到</a:t>
            </a:r>
            <a:r>
              <a:rPr lang="en-US" altLang="zh-CN" sz="1200" dirty="0">
                <a:solidFill>
                  <a:schemeClr val="tx1">
                    <a:lumMod val="95000"/>
                    <a:lumOff val="5000"/>
                  </a:schemeClr>
                </a:solidFill>
                <a:latin typeface="微软雅黑" pitchFamily="34" charset="-122"/>
                <a:ea typeface="微软雅黑" pitchFamily="34" charset="-122"/>
              </a:rPr>
              <a:t>Reduce</a:t>
            </a:r>
            <a:r>
              <a:rPr lang="zh-CN" altLang="en-US" sz="1200" dirty="0">
                <a:solidFill>
                  <a:schemeClr val="tx1">
                    <a:lumMod val="95000"/>
                    <a:lumOff val="5000"/>
                  </a:schemeClr>
                </a:solidFill>
                <a:latin typeface="微软雅黑" pitchFamily="34" charset="-122"/>
                <a:ea typeface="微软雅黑" pitchFamily="34" charset="-122"/>
              </a:rPr>
              <a:t>的输出</a:t>
            </a:r>
          </a:p>
          <a:p>
            <a:pPr marL="273050" indent="-273050" eaLnBrk="1" hangingPunct="1">
              <a:lnSpc>
                <a:spcPct val="150000"/>
              </a:lnSpc>
              <a:buClr>
                <a:srgbClr val="FFFFFF"/>
              </a:buClr>
              <a:buSzPct val="85000"/>
              <a:buFont typeface="Arial" pitchFamily="34" charset="0"/>
              <a:buNone/>
            </a:pPr>
            <a:r>
              <a:rPr lang="zh-CN" altLang="en-US" sz="1200" dirty="0">
                <a:solidFill>
                  <a:schemeClr val="tx1">
                    <a:lumMod val="95000"/>
                    <a:lumOff val="5000"/>
                  </a:schemeClr>
                </a:solidFill>
                <a:latin typeface="微软雅黑" pitchFamily="34" charset="-122"/>
                <a:ea typeface="微软雅黑" pitchFamily="34" charset="-122"/>
              </a:rPr>
              <a:t>     最后排好序的</a:t>
            </a:r>
            <a:r>
              <a:rPr lang="en-US" altLang="zh-CN" sz="1200" dirty="0">
                <a:solidFill>
                  <a:schemeClr val="tx1">
                    <a:lumMod val="95000"/>
                    <a:lumOff val="5000"/>
                  </a:schemeClr>
                </a:solidFill>
                <a:latin typeface="微软雅黑" pitchFamily="34" charset="-122"/>
                <a:ea typeface="微软雅黑" pitchFamily="34" charset="-122"/>
              </a:rPr>
              <a:t>key/value</a:t>
            </a:r>
            <a:r>
              <a:rPr lang="zh-CN" altLang="en-US" sz="1200" dirty="0">
                <a:solidFill>
                  <a:schemeClr val="tx1">
                    <a:lumMod val="95000"/>
                    <a:lumOff val="5000"/>
                  </a:schemeClr>
                </a:solidFill>
                <a:latin typeface="微软雅黑" pitchFamily="34" charset="-122"/>
                <a:ea typeface="微软雅黑" pitchFamily="34" charset="-122"/>
              </a:rPr>
              <a:t>作为</a:t>
            </a:r>
            <a:r>
              <a:rPr lang="en-US" altLang="zh-CN" sz="1200" dirty="0">
                <a:solidFill>
                  <a:schemeClr val="tx1">
                    <a:lumMod val="95000"/>
                    <a:lumOff val="5000"/>
                  </a:schemeClr>
                </a:solidFill>
                <a:latin typeface="微软雅黑" pitchFamily="34" charset="-122"/>
                <a:ea typeface="微软雅黑" pitchFamily="34" charset="-122"/>
              </a:rPr>
              <a:t>Reduce</a:t>
            </a:r>
            <a:r>
              <a:rPr lang="zh-CN" altLang="en-US" sz="1200" dirty="0">
                <a:solidFill>
                  <a:schemeClr val="tx1">
                    <a:lumMod val="95000"/>
                    <a:lumOff val="5000"/>
                  </a:schemeClr>
                </a:solidFill>
                <a:latin typeface="微软雅黑" pitchFamily="34" charset="-122"/>
                <a:ea typeface="微软雅黑" pitchFamily="34" charset="-122"/>
              </a:rPr>
              <a:t>的输入，输出不一定是在</a:t>
            </a:r>
            <a:r>
              <a:rPr lang="en-US" altLang="zh-CN" sz="1200" dirty="0">
                <a:solidFill>
                  <a:schemeClr val="tx1">
                    <a:lumMod val="95000"/>
                    <a:lumOff val="5000"/>
                  </a:schemeClr>
                </a:solidFill>
                <a:latin typeface="微软雅黑" pitchFamily="34" charset="-122"/>
                <a:ea typeface="微软雅黑" pitchFamily="34" charset="-122"/>
              </a:rPr>
              <a:t>reduce</a:t>
            </a:r>
            <a:r>
              <a:rPr lang="zh-CN" altLang="en-US" sz="1200" dirty="0">
                <a:solidFill>
                  <a:schemeClr val="tx1">
                    <a:lumMod val="95000"/>
                    <a:lumOff val="5000"/>
                  </a:schemeClr>
                </a:solidFill>
                <a:latin typeface="微软雅黑" pitchFamily="34" charset="-122"/>
                <a:ea typeface="微软雅黑" pitchFamily="34" charset="-122"/>
              </a:rPr>
              <a:t>端。</a:t>
            </a:r>
          </a:p>
        </p:txBody>
      </p:sp>
      <p:sp>
        <p:nvSpPr>
          <p:cNvPr id="10" name="矩形 5"/>
          <p:cNvSpPr>
            <a:spLocks noChangeArrowheads="1"/>
          </p:cNvSpPr>
          <p:nvPr/>
        </p:nvSpPr>
        <p:spPr bwMode="auto">
          <a:xfrm>
            <a:off x="250825" y="520700"/>
            <a:ext cx="8651875" cy="890693"/>
          </a:xfrm>
          <a:prstGeom prst="rect">
            <a:avLst/>
          </a:prstGeom>
          <a:noFill/>
          <a:ln w="9525">
            <a:noFill/>
            <a:miter lim="800000"/>
            <a:headEnd/>
            <a:tailEnd/>
          </a:ln>
        </p:spPr>
        <p:txBody>
          <a:bodyPr>
            <a:spAutoFit/>
          </a:bodyPr>
          <a:lstStyle/>
          <a:p>
            <a:pPr eaLnBrk="1" hangingPunct="1">
              <a:lnSpc>
                <a:spcPct val="150000"/>
              </a:lnSpc>
              <a:buFont typeface="Arial" pitchFamily="34" charset="0"/>
              <a:buNone/>
            </a:pPr>
            <a:r>
              <a:rPr lang="en-US" altLang="zh-CN" sz="1200" dirty="0">
                <a:solidFill>
                  <a:schemeClr val="tx1">
                    <a:lumMod val="95000"/>
                    <a:lumOff val="5000"/>
                  </a:schemeClr>
                </a:solidFill>
                <a:latin typeface="微软雅黑" pitchFamily="34" charset="-122"/>
                <a:ea typeface="微软雅黑" pitchFamily="34" charset="-122"/>
              </a:rPr>
              <a:t>MapReduce</a:t>
            </a:r>
            <a:r>
              <a:rPr lang="zh-CN" altLang="en-US" sz="1200" dirty="0">
                <a:solidFill>
                  <a:schemeClr val="tx1">
                    <a:lumMod val="95000"/>
                    <a:lumOff val="5000"/>
                  </a:schemeClr>
                </a:solidFill>
                <a:latin typeface="微软雅黑" pitchFamily="34" charset="-122"/>
                <a:ea typeface="微软雅黑" pitchFamily="34" charset="-122"/>
              </a:rPr>
              <a:t>是一种编程模型，用于大规模数据集的并行运算。</a:t>
            </a:r>
            <a:r>
              <a:rPr lang="en-US" altLang="zh-CN" sz="1200" dirty="0">
                <a:solidFill>
                  <a:schemeClr val="tx1">
                    <a:lumMod val="95000"/>
                    <a:lumOff val="5000"/>
                  </a:schemeClr>
                </a:solidFill>
                <a:latin typeface="微软雅黑" pitchFamily="34" charset="-122"/>
                <a:ea typeface="微软雅黑" pitchFamily="34" charset="-122"/>
              </a:rPr>
              <a:t>Map</a:t>
            </a:r>
            <a:r>
              <a:rPr lang="zh-CN" altLang="en-US" sz="1200" dirty="0">
                <a:solidFill>
                  <a:schemeClr val="tx1">
                    <a:lumMod val="95000"/>
                    <a:lumOff val="5000"/>
                  </a:schemeClr>
                </a:solidFill>
                <a:latin typeface="微软雅黑" pitchFamily="34" charset="-122"/>
                <a:ea typeface="微软雅黑" pitchFamily="34" charset="-122"/>
              </a:rPr>
              <a:t>（映射）和</a:t>
            </a:r>
            <a:r>
              <a:rPr lang="en-US" altLang="zh-CN" sz="1200" dirty="0">
                <a:solidFill>
                  <a:schemeClr val="tx1">
                    <a:lumMod val="95000"/>
                    <a:lumOff val="5000"/>
                  </a:schemeClr>
                </a:solidFill>
                <a:latin typeface="微软雅黑" pitchFamily="34" charset="-122"/>
                <a:ea typeface="微软雅黑" pitchFamily="34" charset="-122"/>
              </a:rPr>
              <a:t>Reduce</a:t>
            </a:r>
            <a:r>
              <a:rPr lang="zh-CN" altLang="en-US" sz="1200" dirty="0">
                <a:solidFill>
                  <a:schemeClr val="tx1">
                    <a:lumMod val="95000"/>
                    <a:lumOff val="5000"/>
                  </a:schemeClr>
                </a:solidFill>
                <a:latin typeface="微软雅黑" pitchFamily="34" charset="-122"/>
                <a:ea typeface="微软雅黑" pitchFamily="34" charset="-122"/>
              </a:rPr>
              <a:t>（化简），采用分而治之思想，先把任务分发到集群多个节点上，并行计算，然后再把计算结果合并，从而得到最终计算结果。多节点计算，所涉及的任务调度、负载均衡、容错处理等，都由</a:t>
            </a:r>
            <a:r>
              <a:rPr lang="en-US" altLang="zh-CN" sz="1200" dirty="0">
                <a:solidFill>
                  <a:schemeClr val="tx1">
                    <a:lumMod val="95000"/>
                    <a:lumOff val="5000"/>
                  </a:schemeClr>
                </a:solidFill>
                <a:latin typeface="微软雅黑" pitchFamily="34" charset="-122"/>
                <a:ea typeface="微软雅黑" pitchFamily="34" charset="-122"/>
              </a:rPr>
              <a:t>MapReduce</a:t>
            </a:r>
            <a:r>
              <a:rPr lang="zh-CN" altLang="en-US" sz="1200" dirty="0">
                <a:solidFill>
                  <a:schemeClr val="tx1">
                    <a:lumMod val="95000"/>
                    <a:lumOff val="5000"/>
                  </a:schemeClr>
                </a:solidFill>
                <a:latin typeface="微软雅黑" pitchFamily="34" charset="-122"/>
                <a:ea typeface="微软雅黑" pitchFamily="34" charset="-122"/>
              </a:rPr>
              <a:t>框架完成，不需要编程人员关心这些内容。 </a:t>
            </a:r>
          </a:p>
        </p:txBody>
      </p:sp>
    </p:spTree>
    <p:extLst>
      <p:ext uri="{BB962C8B-B14F-4D97-AF65-F5344CB8AC3E}">
        <p14:creationId xmlns:p14="http://schemas.microsoft.com/office/powerpoint/2010/main" xmlns="" val="1779118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线连接符 11"/>
          <p:cNvCxnSpPr/>
          <p:nvPr/>
        </p:nvCxnSpPr>
        <p:spPr>
          <a:xfrm>
            <a:off x="348703" y="476249"/>
            <a:ext cx="8446597" cy="0"/>
          </a:xfrm>
          <a:prstGeom prst="line">
            <a:avLst/>
          </a:prstGeom>
          <a:ln w="3175" cmpd="sng">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11" name="标题 1"/>
          <p:cNvSpPr>
            <a:spLocks noGrp="1"/>
          </p:cNvSpPr>
          <p:nvPr>
            <p:ph type="ctrTitle"/>
          </p:nvPr>
        </p:nvSpPr>
        <p:spPr>
          <a:xfrm>
            <a:off x="348702" y="148709"/>
            <a:ext cx="4547148" cy="271782"/>
          </a:xfrm>
        </p:spPr>
        <p:txBody>
          <a:bodyPr>
            <a:noAutofit/>
          </a:bodyPr>
          <a:lstStyle/>
          <a:p>
            <a:pPr algn="l"/>
            <a:r>
              <a:rPr kumimoji="1" lang="zh-CN" altLang="en-US" sz="1200" dirty="0" smtClean="0">
                <a:solidFill>
                  <a:schemeClr val="tx1">
                    <a:lumMod val="95000"/>
                    <a:lumOff val="5000"/>
                  </a:schemeClr>
                </a:solidFill>
                <a:latin typeface="Microsoft YaHei"/>
                <a:ea typeface="微软雅黑"/>
                <a:cs typeface="Microsoft YaHei"/>
              </a:rPr>
              <a:t>大数据生态圈</a:t>
            </a:r>
            <a:r>
              <a:rPr kumimoji="1" lang="en-US" altLang="zh-CN" sz="1200" dirty="0" smtClean="0">
                <a:solidFill>
                  <a:schemeClr val="tx1">
                    <a:lumMod val="95000"/>
                    <a:lumOff val="5000"/>
                  </a:schemeClr>
                </a:solidFill>
                <a:latin typeface="Microsoft YaHei"/>
                <a:ea typeface="微软雅黑"/>
                <a:cs typeface="Microsoft YaHei"/>
              </a:rPr>
              <a:t>—HBASE</a:t>
            </a:r>
            <a:r>
              <a:rPr kumimoji="1" lang="zh-TW" altLang="en-US" sz="1200" dirty="0" smtClean="0">
                <a:solidFill>
                  <a:schemeClr val="tx1">
                    <a:lumMod val="95000"/>
                    <a:lumOff val="5000"/>
                  </a:schemeClr>
                </a:solidFill>
                <a:latin typeface="Microsoft YaHei"/>
                <a:ea typeface="微软雅黑"/>
                <a:cs typeface="Microsoft YaHei"/>
              </a:rPr>
              <a:t>分布式</a:t>
            </a:r>
            <a:r>
              <a:rPr kumimoji="1" lang="zh-CN" altLang="en-US" sz="1200" dirty="0" smtClean="0">
                <a:solidFill>
                  <a:schemeClr val="tx1">
                    <a:lumMod val="95000"/>
                    <a:lumOff val="5000"/>
                  </a:schemeClr>
                </a:solidFill>
                <a:latin typeface="Microsoft YaHei"/>
                <a:ea typeface="微软雅黑"/>
                <a:cs typeface="Microsoft YaHei"/>
              </a:rPr>
              <a:t>数据存储</a:t>
            </a:r>
          </a:p>
        </p:txBody>
      </p:sp>
      <p:pic>
        <p:nvPicPr>
          <p:cNvPr id="16" name="图片 15" descr="nubia 品牌PPT模版元素-03.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348703" y="4911185"/>
            <a:ext cx="902880" cy="148460"/>
          </a:xfrm>
          <a:prstGeom prst="rect">
            <a:avLst/>
          </a:prstGeom>
        </p:spPr>
      </p:pic>
      <p:pic>
        <p:nvPicPr>
          <p:cNvPr id="66" name="图片 65" descr="nubia 品牌PPT模版元素-01.png"/>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6967674" y="4779294"/>
            <a:ext cx="1827626" cy="284489"/>
          </a:xfrm>
          <a:prstGeom prst="rect">
            <a:avLst/>
          </a:prstGeom>
        </p:spPr>
      </p:pic>
      <p:pic>
        <p:nvPicPr>
          <p:cNvPr id="6" name="Picture 4" descr="hbase-files"/>
          <p:cNvPicPr>
            <a:picLocks noChangeAspect="1" noChangeArrowheads="1"/>
          </p:cNvPicPr>
          <p:nvPr/>
        </p:nvPicPr>
        <p:blipFill>
          <a:blip r:embed="rId5"/>
          <a:srcRect/>
          <a:stretch>
            <a:fillRect/>
          </a:stretch>
        </p:blipFill>
        <p:spPr bwMode="auto">
          <a:xfrm>
            <a:off x="161926" y="603252"/>
            <a:ext cx="5210174" cy="4232899"/>
          </a:xfrm>
          <a:prstGeom prst="rect">
            <a:avLst/>
          </a:prstGeom>
          <a:noFill/>
          <a:ln w="9525">
            <a:noFill/>
            <a:miter lim="800000"/>
            <a:headEnd/>
            <a:tailEnd/>
          </a:ln>
        </p:spPr>
      </p:pic>
      <p:sp>
        <p:nvSpPr>
          <p:cNvPr id="7" name="矩形 5"/>
          <p:cNvSpPr>
            <a:spLocks noChangeArrowheads="1"/>
          </p:cNvSpPr>
          <p:nvPr/>
        </p:nvSpPr>
        <p:spPr bwMode="auto">
          <a:xfrm>
            <a:off x="5734050" y="603252"/>
            <a:ext cx="3061249" cy="3293209"/>
          </a:xfrm>
          <a:prstGeom prst="rect">
            <a:avLst/>
          </a:prstGeom>
          <a:noFill/>
          <a:ln w="9525">
            <a:noFill/>
            <a:miter lim="800000"/>
            <a:headEnd/>
            <a:tailEnd/>
          </a:ln>
        </p:spPr>
        <p:txBody>
          <a:bodyPr wrap="square">
            <a:spAutoFit/>
          </a:bodyPr>
          <a:lstStyle/>
          <a:p>
            <a:pPr eaLnBrk="1" hangingPunct="1">
              <a:lnSpc>
                <a:spcPct val="150000"/>
              </a:lnSpc>
              <a:spcAft>
                <a:spcPts val="600"/>
              </a:spcAft>
              <a:buFont typeface="Arial" pitchFamily="34" charset="0"/>
              <a:buNone/>
            </a:pPr>
            <a:r>
              <a:rPr lang="en-US" altLang="zh-CN" sz="1200" dirty="0">
                <a:solidFill>
                  <a:schemeClr val="tx1">
                    <a:lumMod val="95000"/>
                    <a:lumOff val="5000"/>
                  </a:schemeClr>
                </a:solidFill>
                <a:latin typeface="微软雅黑" pitchFamily="34" charset="-122"/>
                <a:ea typeface="微软雅黑" pitchFamily="34" charset="-122"/>
              </a:rPr>
              <a:t>HBase – Hadoop Database</a:t>
            </a:r>
            <a:r>
              <a:rPr lang="zh-TW" altLang="en-US" sz="1200" dirty="0">
                <a:solidFill>
                  <a:schemeClr val="tx1">
                    <a:lumMod val="95000"/>
                    <a:lumOff val="5000"/>
                  </a:schemeClr>
                </a:solidFill>
                <a:latin typeface="微软雅黑" pitchFamily="34" charset="-122"/>
                <a:ea typeface="微软雅黑" pitchFamily="34" charset="-122"/>
              </a:rPr>
              <a:t>，是一个高可靠性、高性能、面向列、可伸缩的分布式存储系统</a:t>
            </a:r>
            <a:r>
              <a:rPr lang="zh-CN" altLang="en-US" sz="1200" dirty="0">
                <a:solidFill>
                  <a:schemeClr val="tx1">
                    <a:lumMod val="95000"/>
                    <a:lumOff val="5000"/>
                  </a:schemeClr>
                </a:solidFill>
                <a:latin typeface="微软雅黑" pitchFamily="34" charset="-122"/>
                <a:ea typeface="微软雅黑" pitchFamily="34" charset="-122"/>
              </a:rPr>
              <a:t>；</a:t>
            </a:r>
            <a:endParaRPr lang="en-US" altLang="zh-CN" sz="1200" dirty="0">
              <a:solidFill>
                <a:schemeClr val="tx1">
                  <a:lumMod val="95000"/>
                  <a:lumOff val="5000"/>
                </a:schemeClr>
              </a:solidFill>
              <a:latin typeface="微软雅黑" pitchFamily="34" charset="-122"/>
              <a:ea typeface="微软雅黑" pitchFamily="34" charset="-122"/>
            </a:endParaRPr>
          </a:p>
          <a:p>
            <a:pPr eaLnBrk="1" hangingPunct="1">
              <a:lnSpc>
                <a:spcPct val="150000"/>
              </a:lnSpc>
              <a:spcAft>
                <a:spcPts val="600"/>
              </a:spcAft>
              <a:buFont typeface="Arial" pitchFamily="34" charset="0"/>
              <a:buNone/>
            </a:pPr>
            <a:r>
              <a:rPr lang="en-US" altLang="zh-CN" sz="1200" dirty="0">
                <a:solidFill>
                  <a:schemeClr val="tx1">
                    <a:lumMod val="95000"/>
                    <a:lumOff val="5000"/>
                  </a:schemeClr>
                </a:solidFill>
                <a:latin typeface="微软雅黑" pitchFamily="34" charset="-122"/>
                <a:ea typeface="微软雅黑" pitchFamily="34" charset="-122"/>
              </a:rPr>
              <a:t>HBase</a:t>
            </a:r>
            <a:r>
              <a:rPr lang="zh-CN" altLang="en-US" sz="1200" dirty="0">
                <a:solidFill>
                  <a:schemeClr val="tx1">
                    <a:lumMod val="95000"/>
                    <a:lumOff val="5000"/>
                  </a:schemeClr>
                </a:solidFill>
                <a:latin typeface="微软雅黑" pitchFamily="34" charset="-122"/>
                <a:ea typeface="微软雅黑" pitchFamily="34" charset="-122"/>
              </a:rPr>
              <a:t>位于结构化存储层，</a:t>
            </a:r>
            <a:r>
              <a:rPr lang="en-US" altLang="zh-CN" sz="1200" dirty="0">
                <a:solidFill>
                  <a:schemeClr val="tx1">
                    <a:lumMod val="95000"/>
                    <a:lumOff val="5000"/>
                  </a:schemeClr>
                </a:solidFill>
                <a:latin typeface="微软雅黑" pitchFamily="34" charset="-122"/>
                <a:ea typeface="微软雅黑" pitchFamily="34" charset="-122"/>
              </a:rPr>
              <a:t>HDFS</a:t>
            </a:r>
            <a:r>
              <a:rPr lang="zh-CN" altLang="en-US" sz="1200" dirty="0">
                <a:solidFill>
                  <a:schemeClr val="tx1">
                    <a:lumMod val="95000"/>
                    <a:lumOff val="5000"/>
                  </a:schemeClr>
                </a:solidFill>
                <a:latin typeface="微软雅黑" pitchFamily="34" charset="-122"/>
                <a:ea typeface="微软雅黑" pitchFamily="34" charset="-122"/>
              </a:rPr>
              <a:t>为</a:t>
            </a:r>
            <a:r>
              <a:rPr lang="en-US" altLang="zh-CN" sz="1200" dirty="0">
                <a:solidFill>
                  <a:schemeClr val="tx1">
                    <a:lumMod val="95000"/>
                    <a:lumOff val="5000"/>
                  </a:schemeClr>
                </a:solidFill>
                <a:latin typeface="微软雅黑" pitchFamily="34" charset="-122"/>
                <a:ea typeface="微软雅黑" pitchFamily="34" charset="-122"/>
              </a:rPr>
              <a:t>HBase</a:t>
            </a:r>
            <a:r>
              <a:rPr lang="zh-CN" altLang="en-US" sz="1200" dirty="0">
                <a:solidFill>
                  <a:schemeClr val="tx1">
                    <a:lumMod val="95000"/>
                    <a:lumOff val="5000"/>
                  </a:schemeClr>
                </a:solidFill>
                <a:latin typeface="微软雅黑" pitchFamily="34" charset="-122"/>
                <a:ea typeface="微软雅黑" pitchFamily="34" charset="-122"/>
              </a:rPr>
              <a:t>提供了高可靠性的底层存储支持</a:t>
            </a:r>
            <a:r>
              <a:rPr lang="en-US" altLang="zh-CN" sz="1200" dirty="0">
                <a:solidFill>
                  <a:schemeClr val="tx1">
                    <a:lumMod val="95000"/>
                    <a:lumOff val="5000"/>
                  </a:schemeClr>
                </a:solidFill>
                <a:latin typeface="微软雅黑" pitchFamily="34" charset="-122"/>
                <a:ea typeface="微软雅黑" pitchFamily="34" charset="-122"/>
              </a:rPr>
              <a:t>,MapReduce</a:t>
            </a:r>
            <a:r>
              <a:rPr lang="zh-CN" altLang="en-US" sz="1200" dirty="0">
                <a:solidFill>
                  <a:schemeClr val="tx1">
                    <a:lumMod val="95000"/>
                    <a:lumOff val="5000"/>
                  </a:schemeClr>
                </a:solidFill>
                <a:latin typeface="微软雅黑" pitchFamily="34" charset="-122"/>
                <a:ea typeface="微软雅黑" pitchFamily="34" charset="-122"/>
              </a:rPr>
              <a:t>为</a:t>
            </a:r>
            <a:r>
              <a:rPr lang="en-US" altLang="zh-CN" sz="1200" dirty="0">
                <a:solidFill>
                  <a:schemeClr val="tx1">
                    <a:lumMod val="95000"/>
                    <a:lumOff val="5000"/>
                  </a:schemeClr>
                </a:solidFill>
                <a:latin typeface="微软雅黑" pitchFamily="34" charset="-122"/>
                <a:ea typeface="微软雅黑" pitchFamily="34" charset="-122"/>
              </a:rPr>
              <a:t>HBase</a:t>
            </a:r>
            <a:r>
              <a:rPr lang="zh-CN" altLang="en-US" sz="1200" dirty="0">
                <a:solidFill>
                  <a:schemeClr val="tx1">
                    <a:lumMod val="95000"/>
                    <a:lumOff val="5000"/>
                  </a:schemeClr>
                </a:solidFill>
                <a:latin typeface="微软雅黑" pitchFamily="34" charset="-122"/>
                <a:ea typeface="微软雅黑" pitchFamily="34" charset="-122"/>
              </a:rPr>
              <a:t>提供了高性能的计算能力，</a:t>
            </a:r>
            <a:r>
              <a:rPr lang="en-US" altLang="zh-CN" sz="1200" dirty="0">
                <a:solidFill>
                  <a:schemeClr val="tx1">
                    <a:lumMod val="95000"/>
                    <a:lumOff val="5000"/>
                  </a:schemeClr>
                </a:solidFill>
                <a:latin typeface="微软雅黑" pitchFamily="34" charset="-122"/>
                <a:ea typeface="微软雅黑" pitchFamily="34" charset="-122"/>
              </a:rPr>
              <a:t>Zookeeper</a:t>
            </a:r>
            <a:r>
              <a:rPr lang="zh-CN" altLang="en-US" sz="1200" dirty="0">
                <a:solidFill>
                  <a:schemeClr val="tx1">
                    <a:lumMod val="95000"/>
                    <a:lumOff val="5000"/>
                  </a:schemeClr>
                </a:solidFill>
                <a:latin typeface="微软雅黑" pitchFamily="34" charset="-122"/>
                <a:ea typeface="微软雅黑" pitchFamily="34" charset="-122"/>
              </a:rPr>
              <a:t>为</a:t>
            </a:r>
            <a:r>
              <a:rPr lang="en-US" altLang="zh-CN" sz="1200" dirty="0">
                <a:solidFill>
                  <a:schemeClr val="tx1">
                    <a:lumMod val="95000"/>
                    <a:lumOff val="5000"/>
                  </a:schemeClr>
                </a:solidFill>
                <a:latin typeface="微软雅黑" pitchFamily="34" charset="-122"/>
                <a:ea typeface="微软雅黑" pitchFamily="34" charset="-122"/>
              </a:rPr>
              <a:t>HBase</a:t>
            </a:r>
            <a:r>
              <a:rPr lang="zh-CN" altLang="en-US" sz="1200" dirty="0">
                <a:solidFill>
                  <a:schemeClr val="tx1">
                    <a:lumMod val="95000"/>
                    <a:lumOff val="5000"/>
                  </a:schemeClr>
                </a:solidFill>
                <a:latin typeface="微软雅黑" pitchFamily="34" charset="-122"/>
                <a:ea typeface="微软雅黑" pitchFamily="34" charset="-122"/>
              </a:rPr>
              <a:t>提供了稳定服务和</a:t>
            </a:r>
            <a:r>
              <a:rPr lang="en-US" altLang="zh-CN" sz="1200" dirty="0">
                <a:solidFill>
                  <a:schemeClr val="tx1">
                    <a:lumMod val="95000"/>
                    <a:lumOff val="5000"/>
                  </a:schemeClr>
                </a:solidFill>
                <a:latin typeface="微软雅黑" pitchFamily="34" charset="-122"/>
                <a:ea typeface="微软雅黑" pitchFamily="34" charset="-122"/>
              </a:rPr>
              <a:t>failover</a:t>
            </a:r>
            <a:r>
              <a:rPr lang="zh-CN" altLang="en-US" sz="1200" dirty="0">
                <a:solidFill>
                  <a:schemeClr val="tx1">
                    <a:lumMod val="95000"/>
                    <a:lumOff val="5000"/>
                  </a:schemeClr>
                </a:solidFill>
                <a:latin typeface="微软雅黑" pitchFamily="34" charset="-122"/>
                <a:ea typeface="微软雅黑" pitchFamily="34" charset="-122"/>
              </a:rPr>
              <a:t>机制；</a:t>
            </a:r>
            <a:endParaRPr lang="en-US" altLang="zh-CN" sz="1200" dirty="0">
              <a:solidFill>
                <a:schemeClr val="tx1">
                  <a:lumMod val="95000"/>
                  <a:lumOff val="5000"/>
                </a:schemeClr>
              </a:solidFill>
              <a:latin typeface="微软雅黑" pitchFamily="34" charset="-122"/>
              <a:ea typeface="微软雅黑" pitchFamily="34" charset="-122"/>
            </a:endParaRPr>
          </a:p>
          <a:p>
            <a:pPr eaLnBrk="1" hangingPunct="1">
              <a:lnSpc>
                <a:spcPct val="150000"/>
              </a:lnSpc>
              <a:spcAft>
                <a:spcPts val="600"/>
              </a:spcAft>
              <a:buFont typeface="Arial" pitchFamily="34" charset="0"/>
              <a:buNone/>
            </a:pPr>
            <a:r>
              <a:rPr lang="en-US" altLang="zh-CN" sz="1200" dirty="0">
                <a:solidFill>
                  <a:schemeClr val="tx1">
                    <a:lumMod val="95000"/>
                    <a:lumOff val="5000"/>
                  </a:schemeClr>
                </a:solidFill>
                <a:latin typeface="微软雅黑" pitchFamily="34" charset="-122"/>
                <a:ea typeface="微软雅黑" pitchFamily="34" charset="-122"/>
              </a:rPr>
              <a:t>Pig</a:t>
            </a:r>
            <a:r>
              <a:rPr lang="zh-CN" altLang="en-US" sz="1200" dirty="0">
                <a:solidFill>
                  <a:schemeClr val="tx1">
                    <a:lumMod val="95000"/>
                    <a:lumOff val="5000"/>
                  </a:schemeClr>
                </a:solidFill>
                <a:latin typeface="微软雅黑" pitchFamily="34" charset="-122"/>
                <a:ea typeface="微软雅黑" pitchFamily="34" charset="-122"/>
              </a:rPr>
              <a:t>和</a:t>
            </a:r>
            <a:r>
              <a:rPr lang="en-US" altLang="zh-CN" sz="1200" dirty="0">
                <a:solidFill>
                  <a:schemeClr val="tx1">
                    <a:lumMod val="95000"/>
                    <a:lumOff val="5000"/>
                  </a:schemeClr>
                </a:solidFill>
                <a:latin typeface="微软雅黑" pitchFamily="34" charset="-122"/>
                <a:ea typeface="微软雅黑" pitchFamily="34" charset="-122"/>
              </a:rPr>
              <a:t>Hive</a:t>
            </a:r>
            <a:r>
              <a:rPr lang="zh-CN" altLang="en-US" sz="1200" dirty="0">
                <a:solidFill>
                  <a:schemeClr val="tx1">
                    <a:lumMod val="95000"/>
                    <a:lumOff val="5000"/>
                  </a:schemeClr>
                </a:solidFill>
                <a:latin typeface="微软雅黑" pitchFamily="34" charset="-122"/>
                <a:ea typeface="微软雅黑" pitchFamily="34" charset="-122"/>
              </a:rPr>
              <a:t>还为</a:t>
            </a:r>
            <a:r>
              <a:rPr lang="en-US" altLang="zh-CN" sz="1200" dirty="0">
                <a:solidFill>
                  <a:schemeClr val="tx1">
                    <a:lumMod val="95000"/>
                    <a:lumOff val="5000"/>
                  </a:schemeClr>
                </a:solidFill>
                <a:latin typeface="微软雅黑" pitchFamily="34" charset="-122"/>
                <a:ea typeface="微软雅黑" pitchFamily="34" charset="-122"/>
              </a:rPr>
              <a:t>HBase</a:t>
            </a:r>
            <a:r>
              <a:rPr lang="zh-CN" altLang="en-US" sz="1200" dirty="0">
                <a:solidFill>
                  <a:schemeClr val="tx1">
                    <a:lumMod val="95000"/>
                    <a:lumOff val="5000"/>
                  </a:schemeClr>
                </a:solidFill>
                <a:latin typeface="微软雅黑" pitchFamily="34" charset="-122"/>
                <a:ea typeface="微软雅黑" pitchFamily="34" charset="-122"/>
              </a:rPr>
              <a:t>提供了高层语言支持，使得在</a:t>
            </a:r>
            <a:r>
              <a:rPr lang="en-US" altLang="zh-CN" sz="1200" dirty="0">
                <a:solidFill>
                  <a:schemeClr val="tx1">
                    <a:lumMod val="95000"/>
                    <a:lumOff val="5000"/>
                  </a:schemeClr>
                </a:solidFill>
                <a:latin typeface="微软雅黑" pitchFamily="34" charset="-122"/>
                <a:ea typeface="微软雅黑" pitchFamily="34" charset="-122"/>
              </a:rPr>
              <a:t>HBase</a:t>
            </a:r>
            <a:r>
              <a:rPr lang="zh-CN" altLang="en-US" sz="1200" dirty="0">
                <a:solidFill>
                  <a:schemeClr val="tx1">
                    <a:lumMod val="95000"/>
                    <a:lumOff val="5000"/>
                  </a:schemeClr>
                </a:solidFill>
                <a:latin typeface="微软雅黑" pitchFamily="34" charset="-122"/>
                <a:ea typeface="微软雅黑" pitchFamily="34" charset="-122"/>
              </a:rPr>
              <a:t>上进行数据统计处理变的简单。</a:t>
            </a:r>
            <a:endParaRPr lang="en-US" altLang="zh-CN" sz="1200" dirty="0">
              <a:solidFill>
                <a:schemeClr val="tx1">
                  <a:lumMod val="95000"/>
                  <a:lumOff val="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xmlns="" val="1779118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封底宽-11.jp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2709" y="0"/>
            <a:ext cx="9141291" cy="5143500"/>
          </a:xfrm>
          <a:prstGeom prst="rect">
            <a:avLst/>
          </a:prstGeom>
        </p:spPr>
      </p:pic>
      <p:pic>
        <p:nvPicPr>
          <p:cNvPr id="4" name="图片 3" descr="地址栏-14.png"/>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88691" y="4758676"/>
            <a:ext cx="8966619" cy="316971"/>
          </a:xfrm>
          <a:prstGeom prst="rect">
            <a:avLst/>
          </a:prstGeom>
        </p:spPr>
      </p:pic>
    </p:spTree>
    <p:extLst>
      <p:ext uri="{BB962C8B-B14F-4D97-AF65-F5344CB8AC3E}">
        <p14:creationId xmlns="" xmlns:p14="http://schemas.microsoft.com/office/powerpoint/2010/main" val="26214296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线连接符 11"/>
          <p:cNvCxnSpPr/>
          <p:nvPr/>
        </p:nvCxnSpPr>
        <p:spPr>
          <a:xfrm>
            <a:off x="348703" y="476249"/>
            <a:ext cx="8446597" cy="0"/>
          </a:xfrm>
          <a:prstGeom prst="line">
            <a:avLst/>
          </a:prstGeom>
          <a:ln w="3175" cmpd="sng">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11" name="标题 1"/>
          <p:cNvSpPr>
            <a:spLocks noGrp="1"/>
          </p:cNvSpPr>
          <p:nvPr>
            <p:ph type="ctrTitle"/>
          </p:nvPr>
        </p:nvSpPr>
        <p:spPr>
          <a:xfrm>
            <a:off x="348702" y="148709"/>
            <a:ext cx="4001804" cy="271782"/>
          </a:xfrm>
        </p:spPr>
        <p:txBody>
          <a:bodyPr>
            <a:noAutofit/>
          </a:bodyPr>
          <a:lstStyle/>
          <a:p>
            <a:pPr algn="l"/>
            <a:r>
              <a:rPr kumimoji="1" lang="zh-CN" altLang="en-US" sz="1200" dirty="0" smtClean="0">
                <a:solidFill>
                  <a:schemeClr val="tx1">
                    <a:lumMod val="95000"/>
                    <a:lumOff val="5000"/>
                  </a:schemeClr>
                </a:solidFill>
                <a:latin typeface="Microsoft YaHei"/>
                <a:ea typeface="微软雅黑"/>
                <a:cs typeface="Microsoft YaHei"/>
              </a:rPr>
              <a:t>大并发生态圈</a:t>
            </a:r>
            <a:r>
              <a:rPr kumimoji="1" lang="en-US" altLang="zh-CN" sz="1200" dirty="0" smtClean="0">
                <a:solidFill>
                  <a:schemeClr val="tx1">
                    <a:lumMod val="95000"/>
                    <a:lumOff val="5000"/>
                  </a:schemeClr>
                </a:solidFill>
                <a:latin typeface="Microsoft YaHei"/>
                <a:ea typeface="微软雅黑"/>
                <a:cs typeface="Microsoft YaHei"/>
              </a:rPr>
              <a:t>—</a:t>
            </a:r>
            <a:r>
              <a:rPr kumimoji="1" lang="zh-CN" altLang="en-US" sz="1200" dirty="0" smtClean="0">
                <a:solidFill>
                  <a:schemeClr val="tx1">
                    <a:lumMod val="95000"/>
                    <a:lumOff val="5000"/>
                  </a:schemeClr>
                </a:solidFill>
                <a:latin typeface="Microsoft YaHei"/>
                <a:ea typeface="微软雅黑"/>
                <a:cs typeface="Microsoft YaHei"/>
              </a:rPr>
              <a:t>往上走</a:t>
            </a:r>
            <a:endParaRPr kumimoji="1" lang="zh-CN" altLang="en-US" sz="1200" dirty="0">
              <a:solidFill>
                <a:schemeClr val="tx1">
                  <a:lumMod val="95000"/>
                  <a:lumOff val="5000"/>
                </a:schemeClr>
              </a:solidFill>
              <a:latin typeface="Microsoft YaHei"/>
              <a:ea typeface="微软雅黑"/>
              <a:cs typeface="Microsoft YaHei"/>
            </a:endParaRPr>
          </a:p>
        </p:txBody>
      </p:sp>
      <p:pic>
        <p:nvPicPr>
          <p:cNvPr id="16" name="图片 15" descr="nubia 品牌PPT模版元素-03.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348703" y="4911185"/>
            <a:ext cx="902880" cy="148460"/>
          </a:xfrm>
          <a:prstGeom prst="rect">
            <a:avLst/>
          </a:prstGeom>
        </p:spPr>
      </p:pic>
      <p:pic>
        <p:nvPicPr>
          <p:cNvPr id="66" name="图片 65" descr="nubia 品牌PPT模版元素-01.png"/>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6967674" y="4779294"/>
            <a:ext cx="1827626" cy="284489"/>
          </a:xfrm>
          <a:prstGeom prst="rect">
            <a:avLst/>
          </a:prstGeom>
        </p:spPr>
      </p:pic>
      <p:sp>
        <p:nvSpPr>
          <p:cNvPr id="8" name="TextBox 7"/>
          <p:cNvSpPr txBox="1"/>
          <p:nvPr/>
        </p:nvSpPr>
        <p:spPr>
          <a:xfrm>
            <a:off x="348703" y="600075"/>
            <a:ext cx="8446598" cy="2862322"/>
          </a:xfrm>
          <a:prstGeom prst="rect">
            <a:avLst/>
          </a:prstGeom>
          <a:noFill/>
        </p:spPr>
        <p:txBody>
          <a:bodyPr wrap="square" rtlCol="0">
            <a:spAutoFit/>
          </a:bodyPr>
          <a:lstStyle/>
          <a:p>
            <a:pPr marL="180975" indent="-180975">
              <a:lnSpc>
                <a:spcPct val="150000"/>
              </a:lnSpc>
              <a:buFont typeface="Wingdings" pitchFamily="2" charset="2"/>
              <a:buChar char="§"/>
            </a:pPr>
            <a:r>
              <a:rPr lang="zh-CN" altLang="en-US" sz="1200" dirty="0" smtClean="0">
                <a:latin typeface="微软雅黑" pitchFamily="34" charset="-122"/>
                <a:ea typeface="微软雅黑" pitchFamily="34" charset="-122"/>
              </a:rPr>
              <a:t>单机单服务，动静融合在一起，如：单个</a:t>
            </a:r>
            <a:r>
              <a:rPr lang="en-US" altLang="zh-CN" sz="1200" dirty="0" smtClean="0">
                <a:latin typeface="微软雅黑" pitchFamily="34" charset="-122"/>
                <a:ea typeface="微软雅黑" pitchFamily="34" charset="-122"/>
              </a:rPr>
              <a:t>tomcat</a:t>
            </a:r>
          </a:p>
          <a:p>
            <a:pPr marL="180975" indent="-180975">
              <a:lnSpc>
                <a:spcPct val="150000"/>
              </a:lnSpc>
              <a:buFont typeface="Wingdings" pitchFamily="2" charset="2"/>
              <a:buChar char="§"/>
            </a:pPr>
            <a:r>
              <a:rPr lang="en-US" altLang="zh-CN" sz="1200" dirty="0" smtClean="0">
                <a:latin typeface="微软雅黑" pitchFamily="34" charset="-122"/>
                <a:ea typeface="微软雅黑" pitchFamily="34" charset="-122"/>
              </a:rPr>
              <a:t>nginx</a:t>
            </a:r>
            <a:r>
              <a:rPr lang="zh-CN" altLang="en-US" sz="1200" dirty="0" smtClean="0">
                <a:latin typeface="微软雅黑" pitchFamily="34" charset="-122"/>
                <a:ea typeface="微软雅黑" pitchFamily="34" charset="-122"/>
              </a:rPr>
              <a:t>均衡负载，动静分离，如：</a:t>
            </a:r>
            <a:r>
              <a:rPr lang="en-US" altLang="zh-CN" sz="1200" dirty="0" smtClean="0">
                <a:latin typeface="微软雅黑" pitchFamily="34" charset="-122"/>
                <a:ea typeface="微软雅黑" pitchFamily="34" charset="-122"/>
              </a:rPr>
              <a:t>nginx+2</a:t>
            </a:r>
            <a:r>
              <a:rPr lang="zh-CN" altLang="en-US" sz="1200" dirty="0" smtClean="0">
                <a:latin typeface="微软雅黑" pitchFamily="34" charset="-122"/>
                <a:ea typeface="微软雅黑" pitchFamily="34" charset="-122"/>
              </a:rPr>
              <a:t>个</a:t>
            </a:r>
            <a:r>
              <a:rPr lang="en-US" altLang="zh-CN" sz="1200" dirty="0" smtClean="0">
                <a:latin typeface="微软雅黑" pitchFamily="34" charset="-122"/>
                <a:ea typeface="微软雅黑" pitchFamily="34" charset="-122"/>
              </a:rPr>
              <a:t>tomcat</a:t>
            </a:r>
          </a:p>
          <a:p>
            <a:pPr marL="180975" indent="-180975">
              <a:lnSpc>
                <a:spcPct val="150000"/>
              </a:lnSpc>
              <a:buFont typeface="Wingdings" pitchFamily="2" charset="2"/>
              <a:buChar char="§"/>
            </a:pPr>
            <a:r>
              <a:rPr lang="zh-CN" altLang="en-US" sz="1200" dirty="0" smtClean="0">
                <a:latin typeface="微软雅黑" pitchFamily="34" charset="-122"/>
                <a:ea typeface="微软雅黑" pitchFamily="34" charset="-122"/>
              </a:rPr>
              <a:t>多</a:t>
            </a:r>
            <a:r>
              <a:rPr lang="en-US" altLang="zh-CN" sz="1200" dirty="0" smtClean="0">
                <a:latin typeface="微软雅黑" pitchFamily="34" charset="-122"/>
                <a:ea typeface="微软雅黑" pitchFamily="34" charset="-122"/>
              </a:rPr>
              <a:t>nginx</a:t>
            </a:r>
            <a:r>
              <a:rPr lang="zh-CN" altLang="en-US" sz="1200" dirty="0" smtClean="0">
                <a:latin typeface="微软雅黑" pitchFamily="34" charset="-122"/>
                <a:ea typeface="微软雅黑" pitchFamily="34" charset="-122"/>
              </a:rPr>
              <a:t>均衡负载，动静分离冗余，如：</a:t>
            </a:r>
            <a:r>
              <a:rPr lang="en-US" altLang="zh-CN" sz="1200" dirty="0" smtClean="0">
                <a:latin typeface="微软雅黑" pitchFamily="34" charset="-122"/>
                <a:ea typeface="微软雅黑" pitchFamily="34" charset="-122"/>
              </a:rPr>
              <a:t>nginx+2nginx+4tomcat</a:t>
            </a:r>
          </a:p>
          <a:p>
            <a:pPr marL="180975" indent="-180975">
              <a:lnSpc>
                <a:spcPct val="150000"/>
              </a:lnSpc>
              <a:buFont typeface="Wingdings" pitchFamily="2" charset="2"/>
              <a:buChar char="§"/>
            </a:pPr>
            <a:r>
              <a:rPr lang="en-US" altLang="zh-CN" sz="1200" dirty="0" smtClean="0">
                <a:latin typeface="微软雅黑" pitchFamily="34" charset="-122"/>
                <a:ea typeface="微软雅黑" pitchFamily="34" charset="-122"/>
              </a:rPr>
              <a:t>LVS</a:t>
            </a:r>
            <a:r>
              <a:rPr lang="zh-CN" altLang="en-US" sz="1200" dirty="0" smtClean="0">
                <a:latin typeface="微软雅黑" pitchFamily="34" charset="-122"/>
                <a:ea typeface="微软雅黑" pitchFamily="34" charset="-122"/>
              </a:rPr>
              <a:t>负载</a:t>
            </a:r>
            <a:r>
              <a:rPr lang="en-US" altLang="zh-CN" sz="1200" dirty="0" smtClean="0">
                <a:latin typeface="微软雅黑" pitchFamily="34" charset="-122"/>
                <a:ea typeface="微软雅黑" pitchFamily="34" charset="-122"/>
              </a:rPr>
              <a:t>(</a:t>
            </a:r>
            <a:r>
              <a:rPr lang="zh-CN" altLang="en-US" sz="1200" dirty="0" smtClean="0">
                <a:latin typeface="微软雅黑" pitchFamily="34" charset="-122"/>
                <a:ea typeface="微软雅黑" pitchFamily="34" charset="-122"/>
              </a:rPr>
              <a:t>四层负载</a:t>
            </a:r>
            <a:r>
              <a:rPr lang="en-US" altLang="zh-CN" sz="1200" dirty="0" smtClean="0">
                <a:latin typeface="微软雅黑" pitchFamily="34" charset="-122"/>
                <a:ea typeface="微软雅黑" pitchFamily="34" charset="-122"/>
              </a:rPr>
              <a:t>)</a:t>
            </a:r>
            <a:r>
              <a:rPr lang="zh-CN" altLang="en-US" sz="1200" dirty="0" smtClean="0">
                <a:latin typeface="微软雅黑" pitchFamily="34" charset="-122"/>
                <a:ea typeface="微软雅黑" pitchFamily="34" charset="-122"/>
              </a:rPr>
              <a:t>，如：</a:t>
            </a:r>
            <a:r>
              <a:rPr lang="en-US" altLang="zh-CN" sz="1200" dirty="0" smtClean="0">
                <a:latin typeface="微软雅黑" pitchFamily="34" charset="-122"/>
                <a:ea typeface="微软雅黑" pitchFamily="34" charset="-122"/>
              </a:rPr>
              <a:t>lvs+N</a:t>
            </a:r>
            <a:r>
              <a:rPr lang="zh-CN" altLang="en-US" sz="1200" dirty="0" smtClean="0">
                <a:latin typeface="微软雅黑" pitchFamily="34" charset="-122"/>
                <a:ea typeface="微软雅黑" pitchFamily="34" charset="-122"/>
              </a:rPr>
              <a:t>个</a:t>
            </a:r>
            <a:r>
              <a:rPr lang="en-US" altLang="zh-CN" sz="1200" dirty="0" smtClean="0">
                <a:latin typeface="微软雅黑" pitchFamily="34" charset="-122"/>
                <a:ea typeface="微软雅黑" pitchFamily="34" charset="-122"/>
              </a:rPr>
              <a:t>nginx+2N</a:t>
            </a:r>
            <a:r>
              <a:rPr lang="zh-CN" altLang="en-US" sz="1200" dirty="0" smtClean="0">
                <a:latin typeface="微软雅黑" pitchFamily="34" charset="-122"/>
                <a:ea typeface="微软雅黑" pitchFamily="34" charset="-122"/>
              </a:rPr>
              <a:t>个</a:t>
            </a:r>
            <a:r>
              <a:rPr lang="en-US" altLang="zh-CN" sz="1200" dirty="0" smtClean="0">
                <a:latin typeface="微软雅黑" pitchFamily="34" charset="-122"/>
                <a:ea typeface="微软雅黑" pitchFamily="34" charset="-122"/>
              </a:rPr>
              <a:t>Tomcat</a:t>
            </a:r>
          </a:p>
          <a:p>
            <a:pPr marL="180975" indent="-180975">
              <a:lnSpc>
                <a:spcPct val="150000"/>
              </a:lnSpc>
              <a:buFont typeface="Wingdings" pitchFamily="2" charset="2"/>
              <a:buChar char="§"/>
            </a:pPr>
            <a:r>
              <a:rPr lang="zh-CN" altLang="en-US" sz="1200" dirty="0" smtClean="0">
                <a:latin typeface="微软雅黑" pitchFamily="34" charset="-122"/>
                <a:ea typeface="微软雅黑" pitchFamily="34" charset="-122"/>
              </a:rPr>
              <a:t>主从</a:t>
            </a:r>
            <a:r>
              <a:rPr lang="en-US" altLang="zh-CN" sz="1200" dirty="0" smtClean="0">
                <a:latin typeface="微软雅黑" pitchFamily="34" charset="-122"/>
                <a:ea typeface="微软雅黑" pitchFamily="34" charset="-122"/>
              </a:rPr>
              <a:t>LVS</a:t>
            </a:r>
            <a:r>
              <a:rPr lang="zh-CN" altLang="en-US" sz="1200" dirty="0" smtClean="0">
                <a:latin typeface="微软雅黑" pitchFamily="34" charset="-122"/>
                <a:ea typeface="微软雅黑" pitchFamily="34" charset="-122"/>
              </a:rPr>
              <a:t>均衡负载</a:t>
            </a:r>
            <a:r>
              <a:rPr lang="en-US" altLang="zh-CN" sz="1200" dirty="0" smtClean="0">
                <a:latin typeface="微软雅黑" pitchFamily="34" charset="-122"/>
                <a:ea typeface="微软雅黑" pitchFamily="34" charset="-122"/>
              </a:rPr>
              <a:t>(</a:t>
            </a:r>
            <a:r>
              <a:rPr lang="zh-CN" altLang="en-US" sz="1200" dirty="0" smtClean="0">
                <a:latin typeface="微软雅黑" pitchFamily="34" charset="-122"/>
                <a:ea typeface="微软雅黑" pitchFamily="34" charset="-122"/>
              </a:rPr>
              <a:t>四层负载</a:t>
            </a:r>
            <a:r>
              <a:rPr lang="en-US" altLang="zh-CN" sz="1200" dirty="0" smtClean="0">
                <a:latin typeface="微软雅黑" pitchFamily="34" charset="-122"/>
                <a:ea typeface="微软雅黑" pitchFamily="34" charset="-122"/>
              </a:rPr>
              <a:t>)</a:t>
            </a:r>
            <a:r>
              <a:rPr lang="zh-CN" altLang="en-US" sz="1200" dirty="0" smtClean="0">
                <a:latin typeface="微软雅黑" pitchFamily="34" charset="-122"/>
                <a:ea typeface="微软雅黑" pitchFamily="34" charset="-122"/>
              </a:rPr>
              <a:t>，如：主从</a:t>
            </a:r>
            <a:r>
              <a:rPr lang="en-US" altLang="zh-CN" sz="1200" dirty="0" smtClean="0">
                <a:latin typeface="微软雅黑" pitchFamily="34" charset="-122"/>
                <a:ea typeface="微软雅黑" pitchFamily="34" charset="-122"/>
              </a:rPr>
              <a:t>lvs(</a:t>
            </a:r>
            <a:r>
              <a:rPr lang="zh-CN" altLang="en-US" sz="1200" dirty="0" smtClean="0">
                <a:latin typeface="微软雅黑" pitchFamily="34" charset="-122"/>
                <a:ea typeface="微软雅黑" pitchFamily="34" charset="-122"/>
              </a:rPr>
              <a:t>通过</a:t>
            </a:r>
            <a:r>
              <a:rPr lang="en-US" altLang="zh-CN" sz="1200" dirty="0" smtClean="0">
                <a:latin typeface="微软雅黑" pitchFamily="34" charset="-122"/>
                <a:ea typeface="微软雅黑" pitchFamily="34" charset="-122"/>
              </a:rPr>
              <a:t>keepalived</a:t>
            </a:r>
            <a:r>
              <a:rPr lang="zh-CN" altLang="en-US" sz="1200" dirty="0" smtClean="0">
                <a:latin typeface="微软雅黑" pitchFamily="34" charset="-122"/>
                <a:ea typeface="微软雅黑" pitchFamily="34" charset="-122"/>
              </a:rPr>
              <a:t>或</a:t>
            </a:r>
            <a:r>
              <a:rPr lang="en-US" altLang="zh-CN" sz="1200" dirty="0" smtClean="0">
                <a:latin typeface="微软雅黑" pitchFamily="34" charset="-122"/>
                <a:ea typeface="微软雅黑" pitchFamily="34" charset="-122"/>
              </a:rPr>
              <a:t>haproxy)+N</a:t>
            </a:r>
            <a:r>
              <a:rPr lang="zh-CN" altLang="en-US" sz="1200" dirty="0" smtClean="0">
                <a:latin typeface="微软雅黑" pitchFamily="34" charset="-122"/>
                <a:ea typeface="微软雅黑" pitchFamily="34" charset="-122"/>
              </a:rPr>
              <a:t>个</a:t>
            </a:r>
            <a:r>
              <a:rPr lang="en-US" altLang="zh-CN" sz="1200" dirty="0" smtClean="0">
                <a:latin typeface="微软雅黑" pitchFamily="34" charset="-122"/>
                <a:ea typeface="微软雅黑" pitchFamily="34" charset="-122"/>
              </a:rPr>
              <a:t>nginx+2N</a:t>
            </a:r>
            <a:r>
              <a:rPr lang="zh-CN" altLang="en-US" sz="1200" dirty="0" smtClean="0">
                <a:latin typeface="微软雅黑" pitchFamily="34" charset="-122"/>
                <a:ea typeface="微软雅黑" pitchFamily="34" charset="-122"/>
              </a:rPr>
              <a:t>个</a:t>
            </a:r>
            <a:r>
              <a:rPr lang="en-US" altLang="zh-CN" sz="1200" dirty="0" smtClean="0">
                <a:latin typeface="微软雅黑" pitchFamily="34" charset="-122"/>
                <a:ea typeface="微软雅黑" pitchFamily="34" charset="-122"/>
              </a:rPr>
              <a:t>Tomcat</a:t>
            </a:r>
          </a:p>
          <a:p>
            <a:pPr marL="180975" indent="-180975">
              <a:lnSpc>
                <a:spcPct val="150000"/>
              </a:lnSpc>
              <a:buFont typeface="Wingdings" pitchFamily="2" charset="2"/>
              <a:buChar char="§"/>
            </a:pPr>
            <a:r>
              <a:rPr lang="zh-CN" altLang="en-US" sz="1200" dirty="0" smtClean="0">
                <a:latin typeface="微软雅黑" pitchFamily="34" charset="-122"/>
                <a:ea typeface="微软雅黑" pitchFamily="34" charset="-122"/>
              </a:rPr>
              <a:t>单</a:t>
            </a:r>
            <a:r>
              <a:rPr lang="en-US" altLang="zh-CN" sz="1200" dirty="0" smtClean="0">
                <a:latin typeface="微软雅黑" pitchFamily="34" charset="-122"/>
                <a:ea typeface="微软雅黑" pitchFamily="34" charset="-122"/>
              </a:rPr>
              <a:t>F5</a:t>
            </a:r>
            <a:r>
              <a:rPr lang="zh-CN" altLang="en-US" sz="1200" dirty="0" smtClean="0">
                <a:latin typeface="微软雅黑" pitchFamily="34" charset="-122"/>
                <a:ea typeface="微软雅黑" pitchFamily="34" charset="-122"/>
              </a:rPr>
              <a:t>硬件负载</a:t>
            </a:r>
            <a:r>
              <a:rPr lang="en-US" altLang="zh-CN" sz="1200" dirty="0" smtClean="0">
                <a:latin typeface="微软雅黑" pitchFamily="34" charset="-122"/>
                <a:ea typeface="微软雅黑" pitchFamily="34" charset="-122"/>
              </a:rPr>
              <a:t>, </a:t>
            </a:r>
            <a:r>
              <a:rPr lang="zh-CN" altLang="en-US" sz="1200" dirty="0" smtClean="0">
                <a:latin typeface="微软雅黑" pitchFamily="34" charset="-122"/>
                <a:ea typeface="微软雅黑" pitchFamily="34" charset="-122"/>
              </a:rPr>
              <a:t>如：</a:t>
            </a:r>
            <a:r>
              <a:rPr lang="en-US" altLang="zh-CN" sz="1200" dirty="0" smtClean="0">
                <a:latin typeface="微软雅黑" pitchFamily="34" charset="-122"/>
                <a:ea typeface="微软雅黑" pitchFamily="34" charset="-122"/>
              </a:rPr>
              <a:t>F5+</a:t>
            </a:r>
            <a:r>
              <a:rPr lang="zh-CN" altLang="en-US" sz="1200" dirty="0" smtClean="0">
                <a:latin typeface="微软雅黑" pitchFamily="34" charset="-122"/>
                <a:ea typeface="微软雅黑" pitchFamily="34" charset="-122"/>
              </a:rPr>
              <a:t>多</a:t>
            </a:r>
            <a:r>
              <a:rPr lang="en-US" altLang="zh-CN" sz="1200" dirty="0" smtClean="0">
                <a:latin typeface="微软雅黑" pitchFamily="34" charset="-122"/>
                <a:ea typeface="微软雅黑" pitchFamily="34" charset="-122"/>
              </a:rPr>
              <a:t>LVS+….</a:t>
            </a:r>
          </a:p>
          <a:p>
            <a:pPr marL="180975" indent="-180975">
              <a:lnSpc>
                <a:spcPct val="150000"/>
              </a:lnSpc>
              <a:buFont typeface="Wingdings" pitchFamily="2" charset="2"/>
              <a:buChar char="§"/>
            </a:pPr>
            <a:r>
              <a:rPr lang="zh-CN" altLang="en-US" sz="1200" dirty="0" smtClean="0">
                <a:latin typeface="微软雅黑" pitchFamily="34" charset="-122"/>
                <a:ea typeface="微软雅黑" pitchFamily="34" charset="-122"/>
              </a:rPr>
              <a:t>双机冗余或全冗余</a:t>
            </a:r>
            <a:r>
              <a:rPr lang="en-US" altLang="zh-CN" sz="1200" dirty="0" smtClean="0">
                <a:latin typeface="微软雅黑" pitchFamily="34" charset="-122"/>
                <a:ea typeface="微软雅黑" pitchFamily="34" charset="-122"/>
              </a:rPr>
              <a:t>F5</a:t>
            </a:r>
            <a:r>
              <a:rPr lang="zh-CN" altLang="en-US" sz="1200" dirty="0" smtClean="0">
                <a:latin typeface="微软雅黑" pitchFamily="34" charset="-122"/>
                <a:ea typeface="微软雅黑" pitchFamily="34" charset="-122"/>
              </a:rPr>
              <a:t>硬件负载，如：双机</a:t>
            </a:r>
            <a:r>
              <a:rPr lang="en-US" altLang="zh-CN" sz="1200" dirty="0" smtClean="0">
                <a:latin typeface="微软雅黑" pitchFamily="34" charset="-122"/>
                <a:ea typeface="微软雅黑" pitchFamily="34" charset="-122"/>
              </a:rPr>
              <a:t>F5</a:t>
            </a:r>
            <a:r>
              <a:rPr lang="zh-CN" altLang="en-US" sz="1200" dirty="0" smtClean="0">
                <a:latin typeface="微软雅黑" pitchFamily="34" charset="-122"/>
                <a:ea typeface="微软雅黑" pitchFamily="34" charset="-122"/>
              </a:rPr>
              <a:t>或全冗余</a:t>
            </a:r>
            <a:r>
              <a:rPr lang="en-US" altLang="zh-CN" sz="1200" dirty="0" smtClean="0">
                <a:latin typeface="微软雅黑" pitchFamily="34" charset="-122"/>
                <a:ea typeface="微软雅黑" pitchFamily="34" charset="-122"/>
              </a:rPr>
              <a:t>F5+</a:t>
            </a:r>
            <a:r>
              <a:rPr lang="zh-CN" altLang="en-US" sz="1200" dirty="0" smtClean="0">
                <a:latin typeface="微软雅黑" pitchFamily="34" charset="-122"/>
                <a:ea typeface="微软雅黑" pitchFamily="34" charset="-122"/>
              </a:rPr>
              <a:t>多</a:t>
            </a:r>
            <a:r>
              <a:rPr lang="en-US" altLang="zh-CN" sz="1200" dirty="0" smtClean="0">
                <a:latin typeface="微软雅黑" pitchFamily="34" charset="-122"/>
                <a:ea typeface="微软雅黑" pitchFamily="34" charset="-122"/>
              </a:rPr>
              <a:t>LVS+….</a:t>
            </a:r>
          </a:p>
          <a:p>
            <a:pPr marL="180975" indent="-180975">
              <a:lnSpc>
                <a:spcPct val="150000"/>
              </a:lnSpc>
              <a:buFont typeface="Wingdings" pitchFamily="2" charset="2"/>
              <a:buChar char="§"/>
            </a:pPr>
            <a:r>
              <a:rPr lang="en-US" sz="1200" dirty="0" smtClean="0">
                <a:latin typeface="微软雅黑" pitchFamily="34" charset="-122"/>
                <a:ea typeface="微软雅黑" pitchFamily="34" charset="-122"/>
              </a:rPr>
              <a:t>A10 Networks</a:t>
            </a:r>
            <a:r>
              <a:rPr lang="zh-CN" altLang="en-US" sz="1200" dirty="0" smtClean="0">
                <a:latin typeface="微软雅黑" pitchFamily="34" charset="-122"/>
                <a:ea typeface="微软雅黑" pitchFamily="34" charset="-122"/>
              </a:rPr>
              <a:t>硬件负载</a:t>
            </a:r>
            <a:endParaRPr lang="en-US" altLang="zh-CN" sz="1200" dirty="0" smtClean="0">
              <a:latin typeface="微软雅黑" pitchFamily="34" charset="-122"/>
              <a:ea typeface="微软雅黑" pitchFamily="34" charset="-122"/>
            </a:endParaRPr>
          </a:p>
          <a:p>
            <a:pPr marL="180975" indent="-180975">
              <a:lnSpc>
                <a:spcPct val="150000"/>
              </a:lnSpc>
              <a:buFont typeface="Wingdings" pitchFamily="2" charset="2"/>
              <a:buChar char="§"/>
            </a:pPr>
            <a:r>
              <a:rPr lang="zh-CN" altLang="en-US" sz="1200" dirty="0" smtClean="0">
                <a:latin typeface="微软雅黑" pitchFamily="34" charset="-122"/>
                <a:ea typeface="微软雅黑" pitchFamily="34" charset="-122"/>
              </a:rPr>
              <a:t>智能</a:t>
            </a:r>
            <a:r>
              <a:rPr lang="en-US" altLang="zh-CN" sz="1200" dirty="0" smtClean="0">
                <a:latin typeface="微软雅黑" pitchFamily="34" charset="-122"/>
                <a:ea typeface="微软雅黑" pitchFamily="34" charset="-122"/>
              </a:rPr>
              <a:t>DNS</a:t>
            </a:r>
            <a:r>
              <a:rPr lang="zh-CN" altLang="en-US" sz="1200" dirty="0" smtClean="0">
                <a:latin typeface="微软雅黑" pitchFamily="34" charset="-122"/>
                <a:ea typeface="微软雅黑" pitchFamily="34" charset="-122"/>
              </a:rPr>
              <a:t>负载</a:t>
            </a:r>
            <a:endParaRPr lang="en-US" altLang="zh-CN" sz="1200" dirty="0" smtClean="0">
              <a:latin typeface="微软雅黑" pitchFamily="34" charset="-122"/>
              <a:ea typeface="微软雅黑" pitchFamily="34" charset="-122"/>
            </a:endParaRPr>
          </a:p>
          <a:p>
            <a:pPr marL="180975" indent="-180975">
              <a:lnSpc>
                <a:spcPct val="150000"/>
              </a:lnSpc>
              <a:buFont typeface="Wingdings" pitchFamily="2" charset="2"/>
              <a:buChar char="§"/>
            </a:pPr>
            <a:r>
              <a:rPr lang="en-US" altLang="zh-CN" sz="1200" dirty="0" smtClean="0">
                <a:latin typeface="微软雅黑" pitchFamily="34" charset="-122"/>
                <a:ea typeface="微软雅黑" pitchFamily="34" charset="-122"/>
              </a:rPr>
              <a:t>CDN</a:t>
            </a:r>
            <a:r>
              <a:rPr lang="zh-CN" altLang="en-US" sz="1200" dirty="0" smtClean="0">
                <a:latin typeface="微软雅黑" pitchFamily="34" charset="-122"/>
                <a:ea typeface="微软雅黑" pitchFamily="34" charset="-122"/>
              </a:rPr>
              <a:t>服务</a:t>
            </a:r>
            <a:endParaRPr lang="en-US" sz="1200" dirty="0">
              <a:latin typeface="微软雅黑" pitchFamily="34" charset="-122"/>
              <a:ea typeface="微软雅黑" pitchFamily="34" charset="-122"/>
            </a:endParaRPr>
          </a:p>
        </p:txBody>
      </p:sp>
    </p:spTree>
    <p:extLst>
      <p:ext uri="{BB962C8B-B14F-4D97-AF65-F5344CB8AC3E}">
        <p14:creationId xmlns:p14="http://schemas.microsoft.com/office/powerpoint/2010/main" xmlns="" val="177911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线连接符 11"/>
          <p:cNvCxnSpPr/>
          <p:nvPr/>
        </p:nvCxnSpPr>
        <p:spPr>
          <a:xfrm>
            <a:off x="348703" y="476249"/>
            <a:ext cx="8446597" cy="0"/>
          </a:xfrm>
          <a:prstGeom prst="line">
            <a:avLst/>
          </a:prstGeom>
          <a:ln w="3175" cmpd="sng">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11" name="标题 1"/>
          <p:cNvSpPr>
            <a:spLocks noGrp="1"/>
          </p:cNvSpPr>
          <p:nvPr>
            <p:ph type="ctrTitle"/>
          </p:nvPr>
        </p:nvSpPr>
        <p:spPr>
          <a:xfrm>
            <a:off x="348702" y="148709"/>
            <a:ext cx="4001804" cy="271782"/>
          </a:xfrm>
        </p:spPr>
        <p:txBody>
          <a:bodyPr>
            <a:noAutofit/>
          </a:bodyPr>
          <a:lstStyle/>
          <a:p>
            <a:pPr algn="l"/>
            <a:r>
              <a:rPr kumimoji="1" lang="zh-CN" altLang="en-US" sz="1200" dirty="0" smtClean="0">
                <a:solidFill>
                  <a:schemeClr val="tx1">
                    <a:lumMod val="95000"/>
                    <a:lumOff val="5000"/>
                  </a:schemeClr>
                </a:solidFill>
                <a:latin typeface="Microsoft YaHei"/>
                <a:ea typeface="微软雅黑"/>
                <a:cs typeface="Microsoft YaHei"/>
              </a:rPr>
              <a:t>大并发生态圈</a:t>
            </a:r>
            <a:r>
              <a:rPr kumimoji="1" lang="en-US" altLang="zh-CN" sz="1200" dirty="0" smtClean="0">
                <a:solidFill>
                  <a:schemeClr val="tx1">
                    <a:lumMod val="95000"/>
                    <a:lumOff val="5000"/>
                  </a:schemeClr>
                </a:solidFill>
                <a:latin typeface="Microsoft YaHei"/>
                <a:ea typeface="微软雅黑"/>
                <a:cs typeface="Microsoft YaHei"/>
              </a:rPr>
              <a:t>—</a:t>
            </a:r>
            <a:r>
              <a:rPr kumimoji="1" lang="zh-CN" altLang="en-US" sz="1200" dirty="0" smtClean="0">
                <a:solidFill>
                  <a:schemeClr val="tx1">
                    <a:lumMod val="95000"/>
                    <a:lumOff val="5000"/>
                  </a:schemeClr>
                </a:solidFill>
                <a:latin typeface="Microsoft YaHei"/>
                <a:ea typeface="微软雅黑"/>
                <a:cs typeface="Microsoft YaHei"/>
              </a:rPr>
              <a:t>单机单服务</a:t>
            </a:r>
            <a:endParaRPr kumimoji="1" lang="zh-CN" altLang="en-US" sz="1200" dirty="0">
              <a:solidFill>
                <a:schemeClr val="tx1">
                  <a:lumMod val="95000"/>
                  <a:lumOff val="5000"/>
                </a:schemeClr>
              </a:solidFill>
              <a:latin typeface="Microsoft YaHei"/>
              <a:ea typeface="微软雅黑"/>
              <a:cs typeface="Microsoft YaHei"/>
            </a:endParaRPr>
          </a:p>
        </p:txBody>
      </p:sp>
      <p:pic>
        <p:nvPicPr>
          <p:cNvPr id="16" name="图片 15" descr="nubia 品牌PPT模版元素-03.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348703" y="4911185"/>
            <a:ext cx="902880" cy="148460"/>
          </a:xfrm>
          <a:prstGeom prst="rect">
            <a:avLst/>
          </a:prstGeom>
        </p:spPr>
      </p:pic>
      <p:pic>
        <p:nvPicPr>
          <p:cNvPr id="66" name="图片 65" descr="nubia 品牌PPT模版元素-01.png"/>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6967674" y="4779294"/>
            <a:ext cx="1827626" cy="284489"/>
          </a:xfrm>
          <a:prstGeom prst="rect">
            <a:avLst/>
          </a:prstGeom>
        </p:spPr>
      </p:pic>
      <p:pic>
        <p:nvPicPr>
          <p:cNvPr id="1026" name="Picture 2"/>
          <p:cNvPicPr>
            <a:picLocks noChangeAspect="1" noChangeArrowheads="1"/>
          </p:cNvPicPr>
          <p:nvPr/>
        </p:nvPicPr>
        <p:blipFill>
          <a:blip r:embed="rId5"/>
          <a:srcRect/>
          <a:stretch>
            <a:fillRect/>
          </a:stretch>
        </p:blipFill>
        <p:spPr bwMode="auto">
          <a:xfrm>
            <a:off x="4043363" y="2238375"/>
            <a:ext cx="1000125" cy="352425"/>
          </a:xfrm>
          <a:prstGeom prst="rect">
            <a:avLst/>
          </a:prstGeom>
          <a:noFill/>
          <a:ln w="9525">
            <a:noFill/>
            <a:miter lim="800000"/>
            <a:headEnd/>
            <a:tailEnd/>
          </a:ln>
          <a:effectLst/>
        </p:spPr>
      </p:pic>
      <p:sp>
        <p:nvSpPr>
          <p:cNvPr id="9" name="Rectangle 8"/>
          <p:cNvSpPr/>
          <p:nvPr/>
        </p:nvSpPr>
        <p:spPr>
          <a:xfrm>
            <a:off x="1362037" y="3330744"/>
            <a:ext cx="5976937" cy="336695"/>
          </a:xfrm>
          <a:prstGeom prst="rect">
            <a:avLst/>
          </a:prstGeom>
        </p:spPr>
        <p:txBody>
          <a:bodyPr wrap="square">
            <a:spAutoFit/>
          </a:bodyPr>
          <a:lstStyle/>
          <a:p>
            <a:pPr marL="180975" indent="-180975">
              <a:lnSpc>
                <a:spcPct val="150000"/>
              </a:lnSpc>
              <a:buFont typeface="Wingdings" pitchFamily="2" charset="2"/>
              <a:buChar char="§"/>
            </a:pPr>
            <a:r>
              <a:rPr lang="zh-CN" altLang="en-US" sz="1200" dirty="0" smtClean="0">
                <a:latin typeface="微软雅黑" pitchFamily="34" charset="-122"/>
                <a:ea typeface="微软雅黑" pitchFamily="34" charset="-122"/>
              </a:rPr>
              <a:t>单机单服务，动静融合在一起，如：单个</a:t>
            </a:r>
            <a:r>
              <a:rPr lang="en-US" altLang="zh-CN" sz="1200" dirty="0" smtClean="0">
                <a:latin typeface="微软雅黑" pitchFamily="34" charset="-122"/>
                <a:ea typeface="微软雅黑" pitchFamily="34" charset="-122"/>
              </a:rPr>
              <a:t>tomcat</a:t>
            </a:r>
          </a:p>
        </p:txBody>
      </p:sp>
    </p:spTree>
    <p:extLst>
      <p:ext uri="{BB962C8B-B14F-4D97-AF65-F5344CB8AC3E}">
        <p14:creationId xmlns:p14="http://schemas.microsoft.com/office/powerpoint/2010/main" xmlns="" val="1779118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线连接符 11"/>
          <p:cNvCxnSpPr/>
          <p:nvPr/>
        </p:nvCxnSpPr>
        <p:spPr>
          <a:xfrm>
            <a:off x="348703" y="476249"/>
            <a:ext cx="8446597" cy="0"/>
          </a:xfrm>
          <a:prstGeom prst="line">
            <a:avLst/>
          </a:prstGeom>
          <a:ln w="3175" cmpd="sng">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11" name="标题 1"/>
          <p:cNvSpPr>
            <a:spLocks noGrp="1"/>
          </p:cNvSpPr>
          <p:nvPr>
            <p:ph type="ctrTitle"/>
          </p:nvPr>
        </p:nvSpPr>
        <p:spPr>
          <a:xfrm>
            <a:off x="348702" y="148709"/>
            <a:ext cx="4001804" cy="271782"/>
          </a:xfrm>
        </p:spPr>
        <p:txBody>
          <a:bodyPr>
            <a:noAutofit/>
          </a:bodyPr>
          <a:lstStyle/>
          <a:p>
            <a:pPr algn="l"/>
            <a:r>
              <a:rPr kumimoji="1" lang="zh-CN" altLang="en-US" sz="1200" dirty="0" smtClean="0">
                <a:solidFill>
                  <a:schemeClr val="tx1">
                    <a:lumMod val="95000"/>
                    <a:lumOff val="5000"/>
                  </a:schemeClr>
                </a:solidFill>
                <a:latin typeface="Microsoft YaHei"/>
                <a:ea typeface="微软雅黑"/>
                <a:cs typeface="Microsoft YaHei"/>
              </a:rPr>
              <a:t>大并发生态圈</a:t>
            </a:r>
            <a:r>
              <a:rPr kumimoji="1" lang="en-US" altLang="zh-CN" sz="1200" dirty="0" smtClean="0">
                <a:solidFill>
                  <a:schemeClr val="tx1">
                    <a:lumMod val="95000"/>
                    <a:lumOff val="5000"/>
                  </a:schemeClr>
                </a:solidFill>
                <a:latin typeface="Microsoft YaHei"/>
                <a:ea typeface="微软雅黑"/>
                <a:cs typeface="Microsoft YaHei"/>
              </a:rPr>
              <a:t>—</a:t>
            </a:r>
            <a:r>
              <a:rPr lang="en-US" altLang="zh-CN" sz="1200" dirty="0" smtClean="0">
                <a:latin typeface="微软雅黑" pitchFamily="34" charset="-122"/>
                <a:ea typeface="微软雅黑" pitchFamily="34" charset="-122"/>
              </a:rPr>
              <a:t>nginx</a:t>
            </a:r>
            <a:r>
              <a:rPr lang="zh-CN" altLang="en-US" sz="1200" dirty="0" smtClean="0">
                <a:latin typeface="微软雅黑" pitchFamily="34" charset="-122"/>
                <a:ea typeface="微软雅黑" pitchFamily="34" charset="-122"/>
              </a:rPr>
              <a:t>均衡负载</a:t>
            </a:r>
            <a:endParaRPr kumimoji="1" lang="zh-CN" altLang="en-US" sz="1200" dirty="0">
              <a:solidFill>
                <a:schemeClr val="tx1">
                  <a:lumMod val="95000"/>
                  <a:lumOff val="5000"/>
                </a:schemeClr>
              </a:solidFill>
              <a:latin typeface="Microsoft YaHei"/>
              <a:ea typeface="微软雅黑"/>
              <a:cs typeface="Microsoft YaHei"/>
            </a:endParaRPr>
          </a:p>
        </p:txBody>
      </p:sp>
      <p:pic>
        <p:nvPicPr>
          <p:cNvPr id="16" name="图片 15" descr="nubia 品牌PPT模版元素-03.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348703" y="4911185"/>
            <a:ext cx="902880" cy="148460"/>
          </a:xfrm>
          <a:prstGeom prst="rect">
            <a:avLst/>
          </a:prstGeom>
        </p:spPr>
      </p:pic>
      <p:pic>
        <p:nvPicPr>
          <p:cNvPr id="66" name="图片 65" descr="nubia 品牌PPT模版元素-01.png"/>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6967674" y="4779294"/>
            <a:ext cx="1827626" cy="284489"/>
          </a:xfrm>
          <a:prstGeom prst="rect">
            <a:avLst/>
          </a:prstGeom>
        </p:spPr>
      </p:pic>
      <p:sp>
        <p:nvSpPr>
          <p:cNvPr id="7" name="Rectangle 6"/>
          <p:cNvSpPr/>
          <p:nvPr/>
        </p:nvSpPr>
        <p:spPr>
          <a:xfrm>
            <a:off x="1507369" y="3381375"/>
            <a:ext cx="6312656" cy="336695"/>
          </a:xfrm>
          <a:prstGeom prst="rect">
            <a:avLst/>
          </a:prstGeom>
        </p:spPr>
        <p:txBody>
          <a:bodyPr wrap="square">
            <a:spAutoFit/>
          </a:bodyPr>
          <a:lstStyle/>
          <a:p>
            <a:pPr marL="180975" indent="-180975">
              <a:lnSpc>
                <a:spcPct val="150000"/>
              </a:lnSpc>
              <a:buFont typeface="Wingdings" pitchFamily="2" charset="2"/>
              <a:buChar char="§"/>
            </a:pPr>
            <a:r>
              <a:rPr lang="en-US" altLang="zh-CN" sz="1200" dirty="0" smtClean="0">
                <a:latin typeface="微软雅黑" pitchFamily="34" charset="-122"/>
                <a:ea typeface="微软雅黑" pitchFamily="34" charset="-122"/>
              </a:rPr>
              <a:t>nginx</a:t>
            </a:r>
            <a:r>
              <a:rPr lang="zh-CN" altLang="en-US" sz="1200" dirty="0" smtClean="0">
                <a:latin typeface="微软雅黑" pitchFamily="34" charset="-122"/>
                <a:ea typeface="微软雅黑" pitchFamily="34" charset="-122"/>
              </a:rPr>
              <a:t>均衡负载，动静分离，如：</a:t>
            </a:r>
            <a:r>
              <a:rPr lang="en-US" altLang="zh-CN" sz="1200" dirty="0" smtClean="0">
                <a:latin typeface="微软雅黑" pitchFamily="34" charset="-122"/>
                <a:ea typeface="微软雅黑" pitchFamily="34" charset="-122"/>
              </a:rPr>
              <a:t>nginx+2</a:t>
            </a:r>
            <a:r>
              <a:rPr lang="zh-CN" altLang="en-US" sz="1200" dirty="0" smtClean="0">
                <a:latin typeface="微软雅黑" pitchFamily="34" charset="-122"/>
                <a:ea typeface="微软雅黑" pitchFamily="34" charset="-122"/>
              </a:rPr>
              <a:t>个</a:t>
            </a:r>
            <a:r>
              <a:rPr lang="en-US" altLang="zh-CN" sz="1200" dirty="0" smtClean="0">
                <a:latin typeface="微软雅黑" pitchFamily="34" charset="-122"/>
                <a:ea typeface="微软雅黑" pitchFamily="34" charset="-122"/>
              </a:rPr>
              <a:t>tomcat</a:t>
            </a:r>
          </a:p>
        </p:txBody>
      </p:sp>
      <p:pic>
        <p:nvPicPr>
          <p:cNvPr id="2050" name="Picture 2"/>
          <p:cNvPicPr>
            <a:picLocks noChangeAspect="1" noChangeArrowheads="1"/>
          </p:cNvPicPr>
          <p:nvPr/>
        </p:nvPicPr>
        <p:blipFill>
          <a:blip r:embed="rId5"/>
          <a:srcRect/>
          <a:stretch>
            <a:fillRect/>
          </a:stretch>
        </p:blipFill>
        <p:spPr bwMode="auto">
          <a:xfrm>
            <a:off x="3269418" y="2071688"/>
            <a:ext cx="2162175" cy="1000125"/>
          </a:xfrm>
          <a:prstGeom prst="rect">
            <a:avLst/>
          </a:prstGeom>
          <a:noFill/>
          <a:ln w="9525">
            <a:noFill/>
            <a:miter lim="800000"/>
            <a:headEnd/>
            <a:tailEnd/>
          </a:ln>
          <a:effectLst/>
        </p:spPr>
      </p:pic>
    </p:spTree>
    <p:extLst>
      <p:ext uri="{BB962C8B-B14F-4D97-AF65-F5344CB8AC3E}">
        <p14:creationId xmlns:p14="http://schemas.microsoft.com/office/powerpoint/2010/main" xmlns="" val="177911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线连接符 11"/>
          <p:cNvCxnSpPr/>
          <p:nvPr/>
        </p:nvCxnSpPr>
        <p:spPr>
          <a:xfrm>
            <a:off x="348703" y="476249"/>
            <a:ext cx="8446597" cy="0"/>
          </a:xfrm>
          <a:prstGeom prst="line">
            <a:avLst/>
          </a:prstGeom>
          <a:ln w="3175" cmpd="sng">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11" name="标题 1"/>
          <p:cNvSpPr>
            <a:spLocks noGrp="1"/>
          </p:cNvSpPr>
          <p:nvPr>
            <p:ph type="ctrTitle"/>
          </p:nvPr>
        </p:nvSpPr>
        <p:spPr>
          <a:xfrm>
            <a:off x="348702" y="148709"/>
            <a:ext cx="4001804" cy="271782"/>
          </a:xfrm>
        </p:spPr>
        <p:txBody>
          <a:bodyPr>
            <a:noAutofit/>
          </a:bodyPr>
          <a:lstStyle/>
          <a:p>
            <a:pPr algn="l"/>
            <a:r>
              <a:rPr kumimoji="1" lang="zh-CN" altLang="en-US" sz="1200" dirty="0" smtClean="0">
                <a:solidFill>
                  <a:schemeClr val="tx1">
                    <a:lumMod val="95000"/>
                    <a:lumOff val="5000"/>
                  </a:schemeClr>
                </a:solidFill>
                <a:latin typeface="Microsoft YaHei"/>
                <a:ea typeface="微软雅黑"/>
                <a:cs typeface="Microsoft YaHei"/>
              </a:rPr>
              <a:t>大并发生态圈</a:t>
            </a:r>
            <a:r>
              <a:rPr kumimoji="1" lang="en-US" altLang="zh-CN" sz="1200" dirty="0" smtClean="0">
                <a:solidFill>
                  <a:schemeClr val="tx1">
                    <a:lumMod val="95000"/>
                    <a:lumOff val="5000"/>
                  </a:schemeClr>
                </a:solidFill>
                <a:latin typeface="Microsoft YaHei"/>
                <a:ea typeface="微软雅黑"/>
                <a:cs typeface="Microsoft YaHei"/>
              </a:rPr>
              <a:t>—</a:t>
            </a:r>
            <a:r>
              <a:rPr lang="zh-CN" altLang="en-US" sz="1200" dirty="0" smtClean="0">
                <a:latin typeface="微软雅黑" pitchFamily="34" charset="-122"/>
                <a:ea typeface="微软雅黑" pitchFamily="34" charset="-122"/>
              </a:rPr>
              <a:t>多</a:t>
            </a:r>
            <a:r>
              <a:rPr lang="en-US" altLang="zh-CN" sz="1200" dirty="0" smtClean="0">
                <a:latin typeface="微软雅黑" pitchFamily="34" charset="-122"/>
                <a:ea typeface="微软雅黑" pitchFamily="34" charset="-122"/>
              </a:rPr>
              <a:t>nginx</a:t>
            </a:r>
            <a:r>
              <a:rPr lang="zh-CN" altLang="en-US" sz="1200" dirty="0" smtClean="0">
                <a:latin typeface="微软雅黑" pitchFamily="34" charset="-122"/>
                <a:ea typeface="微软雅黑" pitchFamily="34" charset="-122"/>
              </a:rPr>
              <a:t>均衡负载</a:t>
            </a:r>
            <a:endParaRPr kumimoji="1" lang="zh-CN" altLang="en-US" sz="1200" dirty="0">
              <a:solidFill>
                <a:schemeClr val="tx1">
                  <a:lumMod val="95000"/>
                  <a:lumOff val="5000"/>
                </a:schemeClr>
              </a:solidFill>
              <a:latin typeface="Microsoft YaHei"/>
              <a:ea typeface="微软雅黑"/>
              <a:cs typeface="Microsoft YaHei"/>
            </a:endParaRPr>
          </a:p>
        </p:txBody>
      </p:sp>
      <p:pic>
        <p:nvPicPr>
          <p:cNvPr id="16" name="图片 15" descr="nubia 品牌PPT模版元素-03.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348703" y="4911185"/>
            <a:ext cx="902880" cy="148460"/>
          </a:xfrm>
          <a:prstGeom prst="rect">
            <a:avLst/>
          </a:prstGeom>
        </p:spPr>
      </p:pic>
      <p:pic>
        <p:nvPicPr>
          <p:cNvPr id="66" name="图片 65" descr="nubia 品牌PPT模版元素-01.png"/>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6967674" y="4779294"/>
            <a:ext cx="1827626" cy="284489"/>
          </a:xfrm>
          <a:prstGeom prst="rect">
            <a:avLst/>
          </a:prstGeom>
        </p:spPr>
      </p:pic>
      <p:sp>
        <p:nvSpPr>
          <p:cNvPr id="7" name="Rectangle 6"/>
          <p:cNvSpPr/>
          <p:nvPr/>
        </p:nvSpPr>
        <p:spPr>
          <a:xfrm>
            <a:off x="1952625" y="3270766"/>
            <a:ext cx="6509300" cy="613694"/>
          </a:xfrm>
          <a:prstGeom prst="rect">
            <a:avLst/>
          </a:prstGeom>
        </p:spPr>
        <p:txBody>
          <a:bodyPr wrap="square">
            <a:spAutoFit/>
          </a:bodyPr>
          <a:lstStyle/>
          <a:p>
            <a:pPr marL="180975" indent="-180975">
              <a:lnSpc>
                <a:spcPct val="150000"/>
              </a:lnSpc>
              <a:buFont typeface="Wingdings" pitchFamily="2" charset="2"/>
              <a:buChar char="§"/>
            </a:pPr>
            <a:r>
              <a:rPr lang="zh-CN" altLang="en-US" sz="1200" dirty="0" smtClean="0">
                <a:latin typeface="微软雅黑" pitchFamily="34" charset="-122"/>
                <a:ea typeface="微软雅黑" pitchFamily="34" charset="-122"/>
              </a:rPr>
              <a:t>多</a:t>
            </a:r>
            <a:r>
              <a:rPr lang="en-US" altLang="zh-CN" sz="1200" dirty="0" smtClean="0">
                <a:latin typeface="微软雅黑" pitchFamily="34" charset="-122"/>
                <a:ea typeface="微软雅黑" pitchFamily="34" charset="-122"/>
              </a:rPr>
              <a:t>nginx</a:t>
            </a:r>
            <a:r>
              <a:rPr lang="zh-CN" altLang="en-US" sz="1200" dirty="0" smtClean="0">
                <a:latin typeface="微软雅黑" pitchFamily="34" charset="-122"/>
                <a:ea typeface="微软雅黑" pitchFamily="34" charset="-122"/>
              </a:rPr>
              <a:t>均衡负载，动静分离冗余，如：</a:t>
            </a:r>
            <a:r>
              <a:rPr lang="en-US" altLang="zh-CN" sz="1200" dirty="0" smtClean="0">
                <a:latin typeface="微软雅黑" pitchFamily="34" charset="-122"/>
                <a:ea typeface="微软雅黑" pitchFamily="34" charset="-122"/>
              </a:rPr>
              <a:t>nginx+2nginx+4tomcat</a:t>
            </a:r>
          </a:p>
          <a:p>
            <a:pPr marL="180975" indent="-180975">
              <a:lnSpc>
                <a:spcPct val="150000"/>
              </a:lnSpc>
              <a:buFont typeface="Wingdings" pitchFamily="2" charset="2"/>
              <a:buChar char="§"/>
            </a:pPr>
            <a:r>
              <a:rPr lang="zh-CN" altLang="en-US" sz="1200" dirty="0" smtClean="0">
                <a:latin typeface="微软雅黑" pitchFamily="34" charset="-122"/>
                <a:ea typeface="微软雅黑" pitchFamily="34" charset="-122"/>
              </a:rPr>
              <a:t>如：前期帐号系统、国内外中小型电商、游戏网站</a:t>
            </a:r>
            <a:endParaRPr lang="en-US" altLang="zh-CN" sz="1200" dirty="0" smtClean="0">
              <a:latin typeface="微软雅黑" pitchFamily="34" charset="-122"/>
              <a:ea typeface="微软雅黑" pitchFamily="34" charset="-122"/>
            </a:endParaRPr>
          </a:p>
        </p:txBody>
      </p:sp>
      <p:pic>
        <p:nvPicPr>
          <p:cNvPr id="3074" name="Picture 2"/>
          <p:cNvPicPr>
            <a:picLocks noChangeAspect="1" noChangeArrowheads="1"/>
          </p:cNvPicPr>
          <p:nvPr/>
        </p:nvPicPr>
        <p:blipFill>
          <a:blip r:embed="rId5"/>
          <a:srcRect/>
          <a:stretch>
            <a:fillRect/>
          </a:stretch>
        </p:blipFill>
        <p:spPr bwMode="auto">
          <a:xfrm>
            <a:off x="2200275" y="1243013"/>
            <a:ext cx="4743450" cy="1609725"/>
          </a:xfrm>
          <a:prstGeom prst="rect">
            <a:avLst/>
          </a:prstGeom>
          <a:noFill/>
          <a:ln w="9525">
            <a:noFill/>
            <a:miter lim="800000"/>
            <a:headEnd/>
            <a:tailEnd/>
          </a:ln>
          <a:effectLst/>
        </p:spPr>
      </p:pic>
    </p:spTree>
    <p:extLst>
      <p:ext uri="{BB962C8B-B14F-4D97-AF65-F5344CB8AC3E}">
        <p14:creationId xmlns:p14="http://schemas.microsoft.com/office/powerpoint/2010/main" xmlns="" val="177911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线连接符 11"/>
          <p:cNvCxnSpPr/>
          <p:nvPr/>
        </p:nvCxnSpPr>
        <p:spPr>
          <a:xfrm>
            <a:off x="348703" y="476249"/>
            <a:ext cx="8446597" cy="0"/>
          </a:xfrm>
          <a:prstGeom prst="line">
            <a:avLst/>
          </a:prstGeom>
          <a:ln w="3175" cmpd="sng">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11" name="标题 1"/>
          <p:cNvSpPr>
            <a:spLocks noGrp="1"/>
          </p:cNvSpPr>
          <p:nvPr>
            <p:ph type="ctrTitle"/>
          </p:nvPr>
        </p:nvSpPr>
        <p:spPr>
          <a:xfrm>
            <a:off x="348702" y="148709"/>
            <a:ext cx="4001804" cy="271782"/>
          </a:xfrm>
        </p:spPr>
        <p:txBody>
          <a:bodyPr>
            <a:noAutofit/>
          </a:bodyPr>
          <a:lstStyle/>
          <a:p>
            <a:pPr algn="l"/>
            <a:r>
              <a:rPr kumimoji="1" lang="zh-CN" altLang="en-US" sz="1200" dirty="0" smtClean="0">
                <a:solidFill>
                  <a:schemeClr val="tx1">
                    <a:lumMod val="95000"/>
                    <a:lumOff val="5000"/>
                  </a:schemeClr>
                </a:solidFill>
                <a:latin typeface="Microsoft YaHei"/>
                <a:ea typeface="微软雅黑"/>
                <a:cs typeface="Microsoft YaHei"/>
              </a:rPr>
              <a:t>大并发生态圈</a:t>
            </a:r>
            <a:r>
              <a:rPr kumimoji="1" lang="en-US" altLang="zh-CN" sz="1200" dirty="0" smtClean="0">
                <a:solidFill>
                  <a:schemeClr val="tx1">
                    <a:lumMod val="95000"/>
                    <a:lumOff val="5000"/>
                  </a:schemeClr>
                </a:solidFill>
                <a:latin typeface="Microsoft YaHei"/>
                <a:ea typeface="微软雅黑"/>
                <a:cs typeface="Microsoft YaHei"/>
              </a:rPr>
              <a:t>—</a:t>
            </a:r>
            <a:r>
              <a:rPr lang="en-US" altLang="zh-CN" sz="1200" dirty="0" smtClean="0">
                <a:latin typeface="微软雅黑" pitchFamily="34" charset="-122"/>
                <a:ea typeface="微软雅黑" pitchFamily="34" charset="-122"/>
              </a:rPr>
              <a:t>LVS</a:t>
            </a:r>
            <a:r>
              <a:rPr lang="zh-CN" altLang="en-US" sz="1200" dirty="0" smtClean="0">
                <a:latin typeface="微软雅黑" pitchFamily="34" charset="-122"/>
                <a:ea typeface="微软雅黑" pitchFamily="34" charset="-122"/>
              </a:rPr>
              <a:t>负载</a:t>
            </a:r>
            <a:r>
              <a:rPr lang="en-US" altLang="zh-CN" sz="1200" dirty="0" smtClean="0">
                <a:latin typeface="微软雅黑" pitchFamily="34" charset="-122"/>
                <a:ea typeface="微软雅黑" pitchFamily="34" charset="-122"/>
              </a:rPr>
              <a:t>(</a:t>
            </a:r>
            <a:r>
              <a:rPr lang="zh-CN" altLang="en-US" sz="1200" dirty="0" smtClean="0">
                <a:latin typeface="微软雅黑" pitchFamily="34" charset="-122"/>
                <a:ea typeface="微软雅黑" pitchFamily="34" charset="-122"/>
              </a:rPr>
              <a:t>四层负载</a:t>
            </a:r>
            <a:r>
              <a:rPr lang="en-US" altLang="zh-CN" sz="1200" dirty="0" smtClean="0">
                <a:latin typeface="微软雅黑" pitchFamily="34" charset="-122"/>
                <a:ea typeface="微软雅黑" pitchFamily="34" charset="-122"/>
              </a:rPr>
              <a:t>)</a:t>
            </a:r>
            <a:endParaRPr kumimoji="1" lang="zh-CN" altLang="en-US" sz="1200" dirty="0">
              <a:solidFill>
                <a:schemeClr val="tx1">
                  <a:lumMod val="95000"/>
                  <a:lumOff val="5000"/>
                </a:schemeClr>
              </a:solidFill>
              <a:latin typeface="Microsoft YaHei"/>
              <a:ea typeface="微软雅黑"/>
              <a:cs typeface="Microsoft YaHei"/>
            </a:endParaRPr>
          </a:p>
        </p:txBody>
      </p:sp>
      <p:pic>
        <p:nvPicPr>
          <p:cNvPr id="16" name="图片 15" descr="nubia 品牌PPT模版元素-03.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348703" y="4911185"/>
            <a:ext cx="902880" cy="148460"/>
          </a:xfrm>
          <a:prstGeom prst="rect">
            <a:avLst/>
          </a:prstGeom>
        </p:spPr>
      </p:pic>
      <p:pic>
        <p:nvPicPr>
          <p:cNvPr id="66" name="图片 65" descr="nubia 品牌PPT模版元素-01.png"/>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6967674" y="4779294"/>
            <a:ext cx="1827626" cy="284489"/>
          </a:xfrm>
          <a:prstGeom prst="rect">
            <a:avLst/>
          </a:prstGeom>
        </p:spPr>
      </p:pic>
      <p:sp>
        <p:nvSpPr>
          <p:cNvPr id="8" name="TextBox 7"/>
          <p:cNvSpPr txBox="1"/>
          <p:nvPr/>
        </p:nvSpPr>
        <p:spPr>
          <a:xfrm>
            <a:off x="1551194" y="3686546"/>
            <a:ext cx="5598623" cy="369332"/>
          </a:xfrm>
          <a:prstGeom prst="rect">
            <a:avLst/>
          </a:prstGeom>
          <a:noFill/>
        </p:spPr>
        <p:txBody>
          <a:bodyPr wrap="square" rtlCol="0">
            <a:spAutoFit/>
          </a:bodyPr>
          <a:lstStyle/>
          <a:p>
            <a:pPr marL="180975" indent="-180975">
              <a:lnSpc>
                <a:spcPct val="150000"/>
              </a:lnSpc>
              <a:buFont typeface="Wingdings" pitchFamily="2" charset="2"/>
              <a:buChar char="§"/>
            </a:pPr>
            <a:r>
              <a:rPr lang="en-US" altLang="zh-CN" sz="1200" dirty="0" smtClean="0">
                <a:latin typeface="微软雅黑" pitchFamily="34" charset="-122"/>
                <a:ea typeface="微软雅黑" pitchFamily="34" charset="-122"/>
              </a:rPr>
              <a:t>LVS</a:t>
            </a:r>
            <a:r>
              <a:rPr lang="zh-CN" altLang="en-US" sz="1200" dirty="0" smtClean="0">
                <a:latin typeface="微软雅黑" pitchFamily="34" charset="-122"/>
                <a:ea typeface="微软雅黑" pitchFamily="34" charset="-122"/>
              </a:rPr>
              <a:t>负载</a:t>
            </a:r>
            <a:r>
              <a:rPr lang="en-US" altLang="zh-CN" sz="1200" dirty="0" smtClean="0">
                <a:latin typeface="微软雅黑" pitchFamily="34" charset="-122"/>
                <a:ea typeface="微软雅黑" pitchFamily="34" charset="-122"/>
              </a:rPr>
              <a:t>(</a:t>
            </a:r>
            <a:r>
              <a:rPr lang="zh-CN" altLang="en-US" sz="1200" dirty="0" smtClean="0">
                <a:latin typeface="微软雅黑" pitchFamily="34" charset="-122"/>
                <a:ea typeface="微软雅黑" pitchFamily="34" charset="-122"/>
              </a:rPr>
              <a:t>四层负载</a:t>
            </a:r>
            <a:r>
              <a:rPr lang="en-US" altLang="zh-CN" sz="1200" dirty="0" smtClean="0">
                <a:latin typeface="微软雅黑" pitchFamily="34" charset="-122"/>
                <a:ea typeface="微软雅黑" pitchFamily="34" charset="-122"/>
              </a:rPr>
              <a:t>)</a:t>
            </a:r>
            <a:r>
              <a:rPr lang="zh-CN" altLang="en-US" sz="1200" dirty="0" smtClean="0">
                <a:latin typeface="微软雅黑" pitchFamily="34" charset="-122"/>
                <a:ea typeface="微软雅黑" pitchFamily="34" charset="-122"/>
              </a:rPr>
              <a:t>，如：</a:t>
            </a:r>
            <a:r>
              <a:rPr lang="en-US" altLang="zh-CN" sz="1200" dirty="0" smtClean="0">
                <a:latin typeface="微软雅黑" pitchFamily="34" charset="-122"/>
                <a:ea typeface="微软雅黑" pitchFamily="34" charset="-122"/>
              </a:rPr>
              <a:t>lvs+N</a:t>
            </a:r>
            <a:r>
              <a:rPr lang="zh-CN" altLang="en-US" sz="1200" dirty="0" smtClean="0">
                <a:latin typeface="微软雅黑" pitchFamily="34" charset="-122"/>
                <a:ea typeface="微软雅黑" pitchFamily="34" charset="-122"/>
              </a:rPr>
              <a:t>个</a:t>
            </a:r>
            <a:r>
              <a:rPr lang="en-US" altLang="zh-CN" sz="1200" dirty="0" smtClean="0">
                <a:latin typeface="微软雅黑" pitchFamily="34" charset="-122"/>
                <a:ea typeface="微软雅黑" pitchFamily="34" charset="-122"/>
              </a:rPr>
              <a:t>nginx+2N</a:t>
            </a:r>
            <a:r>
              <a:rPr lang="zh-CN" altLang="en-US" sz="1200" dirty="0" smtClean="0">
                <a:latin typeface="微软雅黑" pitchFamily="34" charset="-122"/>
                <a:ea typeface="微软雅黑" pitchFamily="34" charset="-122"/>
              </a:rPr>
              <a:t>个</a:t>
            </a:r>
            <a:r>
              <a:rPr lang="en-US" altLang="zh-CN" sz="1200" dirty="0" smtClean="0">
                <a:latin typeface="微软雅黑" pitchFamily="34" charset="-122"/>
                <a:ea typeface="微软雅黑" pitchFamily="34" charset="-122"/>
              </a:rPr>
              <a:t>Tomcat</a:t>
            </a:r>
          </a:p>
        </p:txBody>
      </p:sp>
      <p:pic>
        <p:nvPicPr>
          <p:cNvPr id="4098" name="Picture 2"/>
          <p:cNvPicPr>
            <a:picLocks noChangeAspect="1" noChangeArrowheads="1"/>
          </p:cNvPicPr>
          <p:nvPr/>
        </p:nvPicPr>
        <p:blipFill>
          <a:blip r:embed="rId5"/>
          <a:srcRect/>
          <a:stretch>
            <a:fillRect/>
          </a:stretch>
        </p:blipFill>
        <p:spPr bwMode="auto">
          <a:xfrm>
            <a:off x="933450" y="1766888"/>
            <a:ext cx="7277100" cy="1609725"/>
          </a:xfrm>
          <a:prstGeom prst="rect">
            <a:avLst/>
          </a:prstGeom>
          <a:noFill/>
          <a:ln w="9525">
            <a:noFill/>
            <a:miter lim="800000"/>
            <a:headEnd/>
            <a:tailEnd/>
          </a:ln>
          <a:effectLst/>
        </p:spPr>
      </p:pic>
    </p:spTree>
    <p:extLst>
      <p:ext uri="{BB962C8B-B14F-4D97-AF65-F5344CB8AC3E}">
        <p14:creationId xmlns:p14="http://schemas.microsoft.com/office/powerpoint/2010/main" xmlns="" val="1779118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27483</TotalTime>
  <Words>5571</Words>
  <Application>Microsoft Office PowerPoint</Application>
  <PresentationFormat>On-screen Show (16:9)</PresentationFormat>
  <Paragraphs>327</Paragraphs>
  <Slides>46</Slides>
  <Notes>44</Notes>
  <HiddenSlides>0</HiddenSlides>
  <MMClips>0</MMClips>
  <ScaleCrop>false</ScaleCrop>
  <HeadingPairs>
    <vt:vector size="4" baseType="variant">
      <vt:variant>
        <vt:lpstr>Theme</vt:lpstr>
      </vt:variant>
      <vt:variant>
        <vt:i4>1</vt:i4>
      </vt:variant>
      <vt:variant>
        <vt:lpstr>Slide Titles</vt:lpstr>
      </vt:variant>
      <vt:variant>
        <vt:i4>46</vt:i4>
      </vt:variant>
    </vt:vector>
  </HeadingPairs>
  <TitlesOfParts>
    <vt:vector size="47" baseType="lpstr">
      <vt:lpstr>Office 主题</vt:lpstr>
      <vt:lpstr>大数据生态圈 --大并发、大存储、大数据</vt:lpstr>
      <vt:lpstr>目录</vt:lpstr>
      <vt:lpstr>大数据起源 — Google三大论文</vt:lpstr>
      <vt:lpstr>大并发 &amp; 大数据</vt:lpstr>
      <vt:lpstr>大并发生态圈—往上走</vt:lpstr>
      <vt:lpstr>大并发生态圈—单机单服务</vt:lpstr>
      <vt:lpstr>大并发生态圈—nginx均衡负载</vt:lpstr>
      <vt:lpstr>大并发生态圈—多nginx均衡负载</vt:lpstr>
      <vt:lpstr>大并发生态圈—LVS负载(四层负载)</vt:lpstr>
      <vt:lpstr>大并发生态圈—主从LVS均衡负载(四层负载)</vt:lpstr>
      <vt:lpstr>大并发生态圈—单F5硬件负载</vt:lpstr>
      <vt:lpstr>大并发生态圈—双机冗余或全冗余F5硬件负载</vt:lpstr>
      <vt:lpstr>大并发生态圈—A10 Networks硬件负载</vt:lpstr>
      <vt:lpstr>大并发生态圈—智能DNS负载</vt:lpstr>
      <vt:lpstr>大并发生态圈—CDN服务</vt:lpstr>
      <vt:lpstr>大存储生态圈—往下看</vt:lpstr>
      <vt:lpstr>大存储生态圈—单一数据库</vt:lpstr>
      <vt:lpstr>大存储生态圈—主从数据库</vt:lpstr>
      <vt:lpstr>大存储生态圈—双主数据库</vt:lpstr>
      <vt:lpstr>大存储生态圈—双主数据库</vt:lpstr>
      <vt:lpstr>大存储生态圈—双主数据库</vt:lpstr>
      <vt:lpstr>大存储生态圈—多组双主数据库</vt:lpstr>
      <vt:lpstr>大存储生态圈—KV缓存+数据库：写数据库，读写缓存</vt:lpstr>
      <vt:lpstr>大存储生态圈—缓存使用方案</vt:lpstr>
      <vt:lpstr>大存储生态圈—缓存使用方案</vt:lpstr>
      <vt:lpstr>大存储生态圈—缓存使用方案</vt:lpstr>
      <vt:lpstr>大存储生态圈—秒级别数据扩容</vt:lpstr>
      <vt:lpstr>大存储生态圈—秒级别数据扩容</vt:lpstr>
      <vt:lpstr>大存储生态圈—非指数扩容，数据库增加字段，数据迁移</vt:lpstr>
      <vt:lpstr>大数据生态圈</vt:lpstr>
      <vt:lpstr>大数据生态圈—动物园</vt:lpstr>
      <vt:lpstr>大数据生态圈—简介</vt:lpstr>
      <vt:lpstr>大数据生态圈—特征</vt:lpstr>
      <vt:lpstr>大数据生态圈—目前的三种模式</vt:lpstr>
      <vt:lpstr>大数据生态圈—大数据使用的领域</vt:lpstr>
      <vt:lpstr>大数据生态圈—大数据分析的五个基本方面</vt:lpstr>
      <vt:lpstr>大数据生态圈—处理和分析工具</vt:lpstr>
      <vt:lpstr>大数据生态圈—处理和分析工具Hadoop</vt:lpstr>
      <vt:lpstr>大数据生态圈—Hadoop生态圈</vt:lpstr>
      <vt:lpstr>大数据生态圈—Hadoop体系架构</vt:lpstr>
      <vt:lpstr>大数据生态圈—HDFS分布式文件系统</vt:lpstr>
      <vt:lpstr>大数据生态圈—Hadoop两大核心设计</vt:lpstr>
      <vt:lpstr>大数据生态圈—HDFS具体操作</vt:lpstr>
      <vt:lpstr>大数据生态圈—MapReduce映射、化简编程模型</vt:lpstr>
      <vt:lpstr>大数据生态圈—HBASE分布式数据存储</vt:lpstr>
      <vt:lpstr>Slide 46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大数据生态圈 --采集、过滤、分析、监控、搜索</dc:title>
  <dc:creator>Jxva</dc:creator>
  <cp:lastModifiedBy>jxva</cp:lastModifiedBy>
  <cp:revision>161</cp:revision>
  <dcterms:created xsi:type="dcterms:W3CDTF">2013-09-17T10:15:37Z</dcterms:created>
  <dcterms:modified xsi:type="dcterms:W3CDTF">2016-03-03T10:28:29Z</dcterms:modified>
</cp:coreProperties>
</file>