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85" r:id="rId2"/>
    <p:sldId id="425" r:id="rId3"/>
    <p:sldId id="389" r:id="rId4"/>
    <p:sldId id="390" r:id="rId5"/>
    <p:sldId id="391" r:id="rId6"/>
    <p:sldId id="392" r:id="rId7"/>
    <p:sldId id="395" r:id="rId8"/>
    <p:sldId id="396" r:id="rId9"/>
    <p:sldId id="452" r:id="rId10"/>
    <p:sldId id="461" r:id="rId11"/>
    <p:sldId id="451" r:id="rId12"/>
    <p:sldId id="412" r:id="rId13"/>
    <p:sldId id="413" r:id="rId14"/>
    <p:sldId id="414" r:id="rId15"/>
    <p:sldId id="416" r:id="rId16"/>
    <p:sldId id="443" r:id="rId17"/>
    <p:sldId id="417" r:id="rId18"/>
    <p:sldId id="399" r:id="rId19"/>
    <p:sldId id="426" r:id="rId20"/>
    <p:sldId id="427" r:id="rId21"/>
    <p:sldId id="420" r:id="rId22"/>
    <p:sldId id="421" r:id="rId23"/>
    <p:sldId id="422" r:id="rId24"/>
    <p:sldId id="410" r:id="rId25"/>
    <p:sldId id="424" r:id="rId26"/>
    <p:sldId id="411" r:id="rId27"/>
    <p:sldId id="462" r:id="rId28"/>
    <p:sldId id="433" r:id="rId29"/>
    <p:sldId id="435" r:id="rId30"/>
    <p:sldId id="436" r:id="rId31"/>
    <p:sldId id="437" r:id="rId32"/>
    <p:sldId id="438" r:id="rId33"/>
    <p:sldId id="439" r:id="rId34"/>
    <p:sldId id="440" r:id="rId35"/>
    <p:sldId id="441" r:id="rId36"/>
    <p:sldId id="449" r:id="rId37"/>
    <p:sldId id="428" r:id="rId38"/>
    <p:sldId id="432" r:id="rId39"/>
    <p:sldId id="455" r:id="rId40"/>
    <p:sldId id="429" r:id="rId41"/>
    <p:sldId id="458" r:id="rId42"/>
    <p:sldId id="447" r:id="rId43"/>
    <p:sldId id="448" r:id="rId44"/>
    <p:sldId id="450" r:id="rId45"/>
    <p:sldId id="453" r:id="rId46"/>
    <p:sldId id="456" r:id="rId47"/>
    <p:sldId id="457" r:id="rId48"/>
    <p:sldId id="460" r:id="rId49"/>
    <p:sldId id="459" r:id="rId50"/>
    <p:sldId id="445" r:id="rId51"/>
    <p:sldId id="446" r:id="rId52"/>
    <p:sldId id="463" r:id="rId53"/>
    <p:sldId id="464" r:id="rId54"/>
    <p:sldId id="465" r:id="rId55"/>
    <p:sldId id="378" r:id="rId56"/>
  </p:sldIdLst>
  <p:sldSz cx="9144000" cy="6858000" type="screen4x3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D6"/>
    <a:srgbClr val="ABCB2A"/>
    <a:srgbClr val="485611"/>
    <a:srgbClr val="4A5811"/>
    <a:srgbClr val="6D821A"/>
    <a:srgbClr val="CA8623"/>
    <a:srgbClr val="EEA420"/>
    <a:srgbClr val="839C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0608" autoAdjust="0"/>
  </p:normalViewPr>
  <p:slideViewPr>
    <p:cSldViewPr snapToGrid="0" snapToObjects="1">
      <p:cViewPr>
        <p:scale>
          <a:sx n="70" d="100"/>
          <a:sy n="70" d="100"/>
        </p:scale>
        <p:origin x="-1152" y="168"/>
      </p:cViewPr>
      <p:guideLst>
        <p:guide orient="horz" pos="2159"/>
        <p:guide pos="290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4" d="100"/>
          <a:sy n="54" d="100"/>
        </p:scale>
        <p:origin x="-288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2F3684C-4F13-47F1-B8CB-6F488126B3D0}" type="datetime1">
              <a:rPr lang="zh-CN" altLang="en-US"/>
              <a:pPr/>
              <a:t>2013/11/1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9E1182D-5777-44C6-A892-B1D2CD009E7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7443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kumimoji="0" sz="18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kumimoji="0" sz="1800"/>
            </a:lvl1pPr>
          </a:lstStyle>
          <a:p>
            <a:fld id="{342F966E-86F6-4D92-B1AF-9617AFF486F1}" type="datetime1">
              <a:rPr lang="en-US" altLang="zh-CN"/>
              <a:pPr/>
              <a:t>11/1/2013</a:t>
            </a:fld>
            <a:endParaRPr lang="en-US" altLang="zh-CN"/>
          </a:p>
        </p:txBody>
      </p:sp>
      <p:sp>
        <p:nvSpPr>
          <p:cNvPr id="21508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1509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defTabSz="0" eaLnBrk="0" hangingPunct="0">
              <a:spcBef>
                <a:spcPct val="30000"/>
              </a:spcBef>
            </a:pPr>
            <a:r>
              <a:rPr kumimoji="0" lang="zh-CN" altLang="zh-CN" sz="1200"/>
              <a:t>Click to edit Master text styles</a:t>
            </a:r>
          </a:p>
          <a:p>
            <a:pPr defTabSz="0" eaLnBrk="0" hangingPunct="0">
              <a:spcBef>
                <a:spcPct val="30000"/>
              </a:spcBef>
            </a:pPr>
            <a:r>
              <a:rPr kumimoji="0" lang="zh-CN" altLang="zh-CN" sz="1200"/>
              <a:t>Second level</a:t>
            </a:r>
          </a:p>
          <a:p>
            <a:pPr defTabSz="0" eaLnBrk="0" hangingPunct="0">
              <a:spcBef>
                <a:spcPct val="30000"/>
              </a:spcBef>
            </a:pPr>
            <a:r>
              <a:rPr kumimoji="0" lang="zh-CN" altLang="zh-CN" sz="1200"/>
              <a:t>Third level</a:t>
            </a:r>
          </a:p>
          <a:p>
            <a:pPr defTabSz="0" eaLnBrk="0" hangingPunct="0">
              <a:spcBef>
                <a:spcPct val="30000"/>
              </a:spcBef>
            </a:pPr>
            <a:r>
              <a:rPr kumimoji="0" lang="zh-CN" altLang="zh-CN" sz="1200"/>
              <a:t>Fourth level</a:t>
            </a:r>
          </a:p>
          <a:p>
            <a:pPr defTabSz="0" eaLnBrk="0" hangingPunct="0">
              <a:spcBef>
                <a:spcPct val="30000"/>
              </a:spcBef>
            </a:pPr>
            <a:r>
              <a:rPr kumimoji="0" lang="zh-CN" altLang="zh-CN" sz="1200"/>
              <a:t>Fifth level</a:t>
            </a:r>
          </a:p>
        </p:txBody>
      </p:sp>
      <p:sp>
        <p:nvSpPr>
          <p:cNvPr id="3078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kumimoji="0" sz="18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kumimoji="0" sz="1800"/>
            </a:lvl1pPr>
          </a:lstStyle>
          <a:p>
            <a:fld id="{DB3F694B-1997-4F33-8559-1E889F9EDE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436782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宋体" charset="0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smtClean="0"/>
          </a:p>
        </p:txBody>
      </p:sp>
      <p:sp>
        <p:nvSpPr>
          <p:cNvPr id="23555" name="日期占位符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35233962-753A-4C08-B2C1-69D5F9DFF680}" type="datetime1">
              <a:rPr kumimoji="0" lang="en-US" altLang="zh-CN" sz="1800"/>
              <a:pPr/>
              <a:t>11/1/2013</a:t>
            </a:fld>
            <a:endParaRPr kumimoji="0" lang="en-US" altLang="zh-CN" sz="1800"/>
          </a:p>
        </p:txBody>
      </p:sp>
      <p:sp>
        <p:nvSpPr>
          <p:cNvPr id="23556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3D713DCB-2ADE-4C75-8FA9-6B61982CF33C}" type="slidenum">
              <a:rPr kumimoji="0" lang="en-US" altLang="zh-CN" sz="1800"/>
              <a:pPr/>
              <a:t>1</a:t>
            </a:fld>
            <a:endParaRPr kumimoji="0" lang="en-US" altLang="zh-CN" sz="18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0ACD0-6AE7-40BE-85F4-5C8C9C6FB833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建索引的命令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Hadoop</a:t>
            </a:r>
            <a:r>
              <a:rPr lang="en-US" altLang="zh-CN" baseline="0" dirty="0" smtClean="0"/>
              <a:t> jar hadoop-lzo.jar </a:t>
            </a:r>
            <a:r>
              <a:rPr lang="en-US" altLang="zh-CN" baseline="0" dirty="0" err="1" smtClean="0"/>
              <a:t>com.hadoop.compression.lzo.LzoIndexer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xxx.lzo</a:t>
            </a:r>
            <a:endParaRPr lang="en-US" altLang="zh-CN" baseline="0" dirty="0" smtClean="0"/>
          </a:p>
          <a:p>
            <a:r>
              <a:rPr lang="en-US" altLang="zh-CN" baseline="0" dirty="0" smtClean="0"/>
              <a:t>Bzip2</a:t>
            </a:r>
            <a:r>
              <a:rPr lang="zh-CN" altLang="en-US" baseline="0" dirty="0" smtClean="0"/>
              <a:t>压缩文件提供了块之间的同步标记，支持分割。但是压缩和解压速度慢。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42F966E-86F6-4D92-B1AF-9617AFF486F1}" type="datetime1">
              <a:rPr lang="en-US" altLang="zh-CN" smtClean="0"/>
              <a:pPr/>
              <a:t>11/1/2013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3F694B-1997-4F33-8559-1E889F9EDE10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9076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0ACD0-6AE7-40BE-85F4-5C8C9C6FB833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0ACD0-6AE7-40BE-85F4-5C8C9C6FB833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0ACD0-6AE7-40BE-85F4-5C8C9C6FB833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0ACD0-6AE7-40BE-85F4-5C8C9C6FB833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E3F9-FCAE-AC46-89C1-6B20CAD23142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42F966E-86F6-4D92-B1AF-9617AFF486F1}" type="datetime1">
              <a:rPr lang="en-US" altLang="zh-CN" smtClean="0"/>
              <a:pPr/>
              <a:t>11/1/2013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3F694B-1997-4F33-8559-1E889F9EDE10}" type="slidenum">
              <a:rPr lang="en-US" altLang="zh-CN" smtClean="0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815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4"/>
          <p:cNvSpPr>
            <a:spLocks noChangeArrowheads="1"/>
          </p:cNvSpPr>
          <p:nvPr userDrawn="1"/>
        </p:nvSpPr>
        <p:spPr bwMode="auto">
          <a:xfrm>
            <a:off x="0" y="0"/>
            <a:ext cx="9144000" cy="6846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>
              <a:buFont typeface="Arial" pitchFamily="34" charset="0"/>
              <a:buNone/>
            </a:pPr>
            <a:endParaRPr kumimoji="0" lang="zh-CN" altLang="en-US" sz="1800"/>
          </a:p>
        </p:txBody>
      </p:sp>
      <p:sp>
        <p:nvSpPr>
          <p:cNvPr id="5" name="矩形 8"/>
          <p:cNvSpPr>
            <a:spLocks noChangeArrowheads="1"/>
          </p:cNvSpPr>
          <p:nvPr userDrawn="1"/>
        </p:nvSpPr>
        <p:spPr bwMode="auto">
          <a:xfrm>
            <a:off x="0" y="0"/>
            <a:ext cx="9144000" cy="3962400"/>
          </a:xfrm>
          <a:prstGeom prst="rect">
            <a:avLst/>
          </a:prstGeom>
          <a:solidFill>
            <a:srgbClr val="800000"/>
          </a:solidFill>
          <a:ln w="9525">
            <a:solidFill>
              <a:srgbClr val="800000"/>
            </a:solidFill>
            <a:round/>
            <a:headEnd/>
            <a:tailEnd/>
          </a:ln>
        </p:spPr>
        <p:txBody>
          <a:bodyPr anchor="ctr"/>
          <a:lstStyle/>
          <a:p>
            <a:pPr>
              <a:buFont typeface="Arial" pitchFamily="34" charset="0"/>
              <a:buNone/>
            </a:pPr>
            <a:endParaRPr kumimoji="0" lang="zh-CN" altLang="en-US" sz="1800"/>
          </a:p>
        </p:txBody>
      </p:sp>
      <p:sp>
        <p:nvSpPr>
          <p:cNvPr id="6" name="直角三角形 5"/>
          <p:cNvSpPr>
            <a:spLocks noChangeArrowheads="1"/>
          </p:cNvSpPr>
          <p:nvPr userDrawn="1"/>
        </p:nvSpPr>
        <p:spPr bwMode="auto">
          <a:xfrm rot="16200000">
            <a:off x="1844675" y="2266950"/>
            <a:ext cx="6858000" cy="2324100"/>
          </a:xfrm>
          <a:prstGeom prst="rtTriangle">
            <a:avLst/>
          </a:prstGeom>
          <a:solidFill>
            <a:srgbClr val="0067A6"/>
          </a:solidFill>
          <a:ln w="9525">
            <a:solidFill>
              <a:srgbClr val="0067A6"/>
            </a:solidFill>
            <a:round/>
            <a:headEnd/>
            <a:tailEnd/>
          </a:ln>
          <a:effectLst>
            <a:outerShdw blurRad="50800" dist="38100" dir="10800000" algn="r" rotWithShape="0">
              <a:srgbClr val="808080">
                <a:alpha val="39999"/>
              </a:srgbClr>
            </a:outerShdw>
          </a:effectLst>
        </p:spPr>
        <p:txBody>
          <a:bodyPr anchor="ctr"/>
          <a:lstStyle/>
          <a:p>
            <a:pPr>
              <a:buFont typeface="Arial" pitchFamily="34" charset="0"/>
              <a:buNone/>
              <a:defRPr/>
            </a:pPr>
            <a:endParaRPr kumimoji="0" lang="zh-CN" altLang="en-US" sz="1800">
              <a:cs typeface="宋体" charset="0"/>
            </a:endParaRPr>
          </a:p>
        </p:txBody>
      </p:sp>
      <p:sp>
        <p:nvSpPr>
          <p:cNvPr id="7" name="矩形 17"/>
          <p:cNvSpPr>
            <a:spLocks noChangeArrowheads="1"/>
          </p:cNvSpPr>
          <p:nvPr userDrawn="1"/>
        </p:nvSpPr>
        <p:spPr bwMode="auto">
          <a:xfrm>
            <a:off x="6435725" y="0"/>
            <a:ext cx="2708275" cy="6858000"/>
          </a:xfrm>
          <a:prstGeom prst="rect">
            <a:avLst/>
          </a:prstGeom>
          <a:solidFill>
            <a:srgbClr val="0067A6"/>
          </a:solidFill>
          <a:ln w="9525">
            <a:solidFill>
              <a:srgbClr val="0067A6"/>
            </a:solidFill>
            <a:round/>
            <a:headEnd/>
            <a:tailEnd/>
          </a:ln>
        </p:spPr>
        <p:txBody>
          <a:bodyPr anchor="ctr"/>
          <a:lstStyle/>
          <a:p>
            <a:pPr>
              <a:buFont typeface="Arial" pitchFamily="34" charset="0"/>
              <a:buNone/>
            </a:pPr>
            <a:endParaRPr kumimoji="0" lang="zh-CN" altLang="en-US" sz="1800"/>
          </a:p>
        </p:txBody>
      </p:sp>
      <p:cxnSp>
        <p:nvCxnSpPr>
          <p:cNvPr id="8" name="直线连接符 14"/>
          <p:cNvCxnSpPr/>
          <p:nvPr userDrawn="1"/>
        </p:nvCxnSpPr>
        <p:spPr bwMode="auto">
          <a:xfrm flipH="1">
            <a:off x="4111625" y="0"/>
            <a:ext cx="2324100" cy="6858000"/>
          </a:xfrm>
          <a:prstGeom prst="line">
            <a:avLst/>
          </a:prstGeom>
          <a:solidFill>
            <a:srgbClr val="FBD4B4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图片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163" y="1092200"/>
            <a:ext cx="24130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200" y="2406898"/>
            <a:ext cx="8229600" cy="1470025"/>
          </a:xfrm>
        </p:spPr>
        <p:txBody>
          <a:bodyPr anchor="b"/>
          <a:lstStyle>
            <a:lvl1pPr>
              <a:defRPr sz="2400">
                <a:latin typeface="Arial"/>
                <a:ea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51312" y="4090682"/>
            <a:ext cx="3435488" cy="1548117"/>
          </a:xfrm>
        </p:spPr>
        <p:txBody>
          <a:bodyPr/>
          <a:lstStyle>
            <a:lvl1pPr marL="0" indent="0" algn="l">
              <a:buNone/>
              <a:defRPr sz="1400" baseline="0">
                <a:solidFill>
                  <a:schemeClr val="bg1"/>
                </a:solidFill>
                <a:latin typeface="Arial"/>
                <a:ea typeface="华文细黑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7F81F63-A282-419B-A430-11036487C050}" type="slidenum">
              <a:rPr lang="zh-CN" altLang="en-US"/>
              <a:pPr/>
              <a:t>‹#›</a:t>
            </a:fld>
            <a:endParaRPr lang="en-US" altLang="zh-CN" sz="1800">
              <a:cs typeface="Arial" pitchFamily="34" charset="0"/>
            </a:endParaRPr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TRANSWARP © 2013</a:t>
            </a:r>
          </a:p>
        </p:txBody>
      </p:sp>
    </p:spTree>
    <p:extLst>
      <p:ext uri="{BB962C8B-B14F-4D97-AF65-F5344CB8AC3E}">
        <p14:creationId xmlns:p14="http://schemas.microsoft.com/office/powerpoint/2010/main" val="22216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-等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4"/>
          <p:cNvSpPr>
            <a:spLocks noChangeArrowheads="1"/>
          </p:cNvSpPr>
          <p:nvPr userDrawn="1"/>
        </p:nvSpPr>
        <p:spPr bwMode="auto">
          <a:xfrm>
            <a:off x="0" y="0"/>
            <a:ext cx="9144000" cy="6846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>
              <a:buFont typeface="Arial" pitchFamily="34" charset="0"/>
              <a:buNone/>
            </a:pPr>
            <a:endParaRPr kumimoji="0" lang="zh-CN" altLang="en-US" sz="1800"/>
          </a:p>
        </p:txBody>
      </p:sp>
      <p:sp>
        <p:nvSpPr>
          <p:cNvPr id="4" name="矩形 16"/>
          <p:cNvSpPr>
            <a:spLocks noChangeArrowheads="1"/>
          </p:cNvSpPr>
          <p:nvPr userDrawn="1"/>
        </p:nvSpPr>
        <p:spPr bwMode="auto">
          <a:xfrm>
            <a:off x="0" y="523875"/>
            <a:ext cx="7900988" cy="642938"/>
          </a:xfrm>
          <a:prstGeom prst="rect">
            <a:avLst/>
          </a:prstGeom>
          <a:solidFill>
            <a:srgbClr val="800000"/>
          </a:solidFill>
          <a:ln w="9525">
            <a:solidFill>
              <a:srgbClr val="800000"/>
            </a:solidFill>
            <a:round/>
            <a:headEnd/>
            <a:tailEnd/>
          </a:ln>
        </p:spPr>
        <p:txBody>
          <a:bodyPr anchor="ctr"/>
          <a:lstStyle/>
          <a:p>
            <a:pPr>
              <a:buFont typeface="Arial" pitchFamily="34" charset="0"/>
              <a:buNone/>
            </a:pPr>
            <a:endParaRPr kumimoji="0" lang="zh-CN" altLang="en-US" sz="1800"/>
          </a:p>
        </p:txBody>
      </p:sp>
      <p:sp>
        <p:nvSpPr>
          <p:cNvPr id="5" name="直角三角形 4"/>
          <p:cNvSpPr>
            <a:spLocks noChangeArrowheads="1"/>
          </p:cNvSpPr>
          <p:nvPr userDrawn="1"/>
        </p:nvSpPr>
        <p:spPr bwMode="auto">
          <a:xfrm rot="16200000">
            <a:off x="1168417" y="2262825"/>
            <a:ext cx="6847200" cy="2324100"/>
          </a:xfrm>
          <a:prstGeom prst="rtTriangle">
            <a:avLst/>
          </a:prstGeom>
          <a:solidFill>
            <a:srgbClr val="FFFFFF"/>
          </a:solidFill>
          <a:ln w="12700">
            <a:solidFill>
              <a:schemeClr val="bg1"/>
            </a:solidFill>
            <a:round/>
            <a:headEnd/>
            <a:tailEnd/>
          </a:ln>
          <a:effectLst>
            <a:outerShdw blurRad="57150" dist="25400" dir="10800000" algn="r" rotWithShape="0">
              <a:srgbClr val="808080">
                <a:alpha val="39999"/>
              </a:srgbClr>
            </a:outerShdw>
          </a:effectLst>
        </p:spPr>
        <p:txBody>
          <a:bodyPr anchor="ctr"/>
          <a:lstStyle/>
          <a:p>
            <a:pPr>
              <a:buFont typeface="Arial" pitchFamily="34" charset="0"/>
              <a:buNone/>
              <a:defRPr/>
            </a:pPr>
            <a:endParaRPr kumimoji="0" lang="zh-CN" altLang="en-US" sz="1800">
              <a:cs typeface="宋体" charset="0"/>
            </a:endParaRPr>
          </a:p>
        </p:txBody>
      </p:sp>
      <p:sp>
        <p:nvSpPr>
          <p:cNvPr id="6" name="矩形 17"/>
          <p:cNvSpPr>
            <a:spLocks noChangeArrowheads="1"/>
          </p:cNvSpPr>
          <p:nvPr userDrawn="1"/>
        </p:nvSpPr>
        <p:spPr bwMode="auto">
          <a:xfrm>
            <a:off x="5754067" y="0"/>
            <a:ext cx="3389933" cy="6847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>
              <a:buFont typeface="Arial" pitchFamily="34" charset="0"/>
              <a:buNone/>
            </a:pPr>
            <a:endParaRPr kumimoji="0" lang="zh-CN" altLang="en-US" sz="1800"/>
          </a:p>
        </p:txBody>
      </p:sp>
      <p:pic>
        <p:nvPicPr>
          <p:cNvPr id="7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511175"/>
            <a:ext cx="15224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834257E-39C9-4BDF-B6C3-1741F011E7E9}" type="slidenum">
              <a:rPr lang="zh-CN" altLang="en-US"/>
              <a:pPr/>
              <a:t>‹#›</a:t>
            </a:fld>
            <a:endParaRPr lang="en-US" altLang="zh-CN">
              <a:cs typeface="Arial" pitchFamily="34" charset="0"/>
            </a:endParaRPr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TRANSWARP © 2013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ctr"/>
          <a:lstStyle>
            <a:lvl1pPr marL="0" indent="0" algn="ctr">
              <a:buNone/>
              <a:defRPr sz="1800" b="1" i="1" baseline="0">
                <a:solidFill>
                  <a:srgbClr val="800000"/>
                </a:solidFill>
                <a:latin typeface="Arial"/>
                <a:ea typeface="华文细黑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4306888"/>
          </a:xfrm>
        </p:spPr>
        <p:txBody>
          <a:bodyPr/>
          <a:lstStyle>
            <a:lvl1pPr>
              <a:defRPr sz="1600" baseline="0">
                <a:latin typeface="Arial"/>
                <a:ea typeface="华文细黑"/>
              </a:defRPr>
            </a:lvl1pPr>
            <a:lvl2pPr>
              <a:defRPr sz="1400" baseline="0">
                <a:latin typeface="Arial"/>
                <a:ea typeface="华文细黑"/>
              </a:defRPr>
            </a:lvl2pPr>
            <a:lvl3pPr>
              <a:defRPr sz="1400" baseline="0">
                <a:latin typeface="Arial"/>
                <a:ea typeface="华文细黑"/>
              </a:defRPr>
            </a:lvl3pPr>
            <a:lvl4pPr>
              <a:defRPr sz="1200" baseline="0">
                <a:latin typeface="Arial"/>
                <a:ea typeface="华文细黑"/>
              </a:defRPr>
            </a:lvl4pPr>
            <a:lvl5pPr>
              <a:defRPr sz="1050" baseline="0">
                <a:latin typeface="Arial"/>
                <a:ea typeface="华文细黑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ctr"/>
          <a:lstStyle>
            <a:lvl1pPr marL="0" indent="0" algn="ctr">
              <a:buNone/>
              <a:defRPr sz="1800" b="1" i="1" baseline="0">
                <a:solidFill>
                  <a:srgbClr val="800000"/>
                </a:solidFill>
                <a:latin typeface="Arial"/>
                <a:ea typeface="华文细黑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4306888"/>
          </a:xfrm>
        </p:spPr>
        <p:txBody>
          <a:bodyPr/>
          <a:lstStyle>
            <a:lvl1pPr>
              <a:defRPr sz="1600" baseline="0">
                <a:latin typeface="Arial"/>
                <a:ea typeface="华文细黑"/>
              </a:defRPr>
            </a:lvl1pPr>
            <a:lvl2pPr>
              <a:defRPr sz="1400" baseline="0">
                <a:latin typeface="Arial"/>
                <a:ea typeface="华文细黑"/>
              </a:defRPr>
            </a:lvl2pPr>
            <a:lvl3pPr>
              <a:defRPr sz="1400" baseline="0">
                <a:latin typeface="Arial"/>
                <a:ea typeface="华文细黑"/>
              </a:defRPr>
            </a:lvl3pPr>
            <a:lvl4pPr>
              <a:defRPr sz="1200" baseline="0">
                <a:latin typeface="Arial"/>
                <a:ea typeface="华文细黑"/>
              </a:defRPr>
            </a:lvl4pPr>
            <a:lvl5pPr>
              <a:defRPr sz="1050" baseline="0">
                <a:latin typeface="Arial"/>
                <a:ea typeface="华文细黑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457200" y="511174"/>
            <a:ext cx="8229600" cy="658813"/>
          </a:xfrm>
        </p:spPr>
        <p:txBody>
          <a:bodyPr/>
          <a:lstStyle>
            <a:lvl1pPr>
              <a:defRPr>
                <a:latin typeface="黑体"/>
                <a:ea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6293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511175"/>
            <a:ext cx="15224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91138" y="1435100"/>
            <a:ext cx="4595661" cy="5046663"/>
          </a:xfrm>
        </p:spPr>
        <p:txBody>
          <a:bodyPr/>
          <a:lstStyle>
            <a:lvl1pPr>
              <a:defRPr sz="1800">
                <a:latin typeface="Arial"/>
                <a:ea typeface="黑体"/>
              </a:defRPr>
            </a:lvl1pPr>
            <a:lvl2pPr>
              <a:defRPr sz="1600">
                <a:latin typeface="Arial"/>
                <a:ea typeface="黑体"/>
              </a:defRPr>
            </a:lvl2pPr>
            <a:lvl3pPr>
              <a:defRPr sz="1400">
                <a:latin typeface="Arial"/>
                <a:ea typeface="黑体"/>
              </a:defRPr>
            </a:lvl3pPr>
            <a:lvl4pPr>
              <a:defRPr sz="1200">
                <a:latin typeface="Arial"/>
                <a:ea typeface="黑体"/>
              </a:defRPr>
            </a:lvl4pPr>
            <a:lvl5pPr>
              <a:defRPr sz="1050">
                <a:latin typeface="Arial"/>
                <a:ea typeface="黑体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5057775"/>
          </a:xfrm>
        </p:spPr>
        <p:txBody>
          <a:bodyPr/>
          <a:lstStyle>
            <a:lvl1pPr marL="0" indent="0">
              <a:buNone/>
              <a:defRPr sz="1400">
                <a:latin typeface="Arial"/>
                <a:ea typeface="华文细黑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宋体" pitchFamily="2" charset="-122"/>
                <a:ea typeface="宋体" pitchFamily="2" charset="-122"/>
                <a:cs typeface="Arial" pitchFamily="34" charset="0"/>
              </a:defRPr>
            </a:lvl1pPr>
          </a:lstStyle>
          <a:p>
            <a:fld id="{F1F7FDD4-86E3-4E44-909D-763A6ACA3587}" type="slidenum">
              <a:rPr lang="zh-CN" altLang="en-US"/>
              <a:pPr/>
              <a:t>‹#›</a:t>
            </a:fld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TRANSWARP © 2013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511174"/>
            <a:ext cx="8229600" cy="658813"/>
          </a:xfrm>
        </p:spPr>
        <p:txBody>
          <a:bodyPr/>
          <a:lstStyle>
            <a:lvl1pPr>
              <a:defRPr>
                <a:latin typeface="黑体"/>
                <a:ea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4691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511175"/>
            <a:ext cx="15224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 i="1" baseline="0">
                <a:solidFill>
                  <a:srgbClr val="800000"/>
                </a:solidFill>
                <a:latin typeface="Arial"/>
                <a:ea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+mn-ea"/>
                <a:ea typeface="+mn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algn="r">
              <a:buNone/>
              <a:defRPr sz="1400" baseline="0">
                <a:latin typeface="Arial"/>
                <a:ea typeface="华文细黑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6DE289B-B9DE-4AB7-8FBB-B7854AE4D51C}" type="slidenum">
              <a:rPr lang="zh-CN" altLang="en-US"/>
              <a:pPr/>
              <a:t>‹#›</a:t>
            </a:fld>
            <a:endParaRPr lang="en-US" altLang="zh-CN" sz="160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TRANSWARP © 2013</a:t>
            </a:r>
          </a:p>
        </p:txBody>
      </p:sp>
    </p:spTree>
    <p:extLst>
      <p:ext uri="{BB962C8B-B14F-4D97-AF65-F5344CB8AC3E}">
        <p14:creationId xmlns:p14="http://schemas.microsoft.com/office/powerpoint/2010/main" val="3781842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511175"/>
            <a:ext cx="15224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2066B3D-F2F0-4422-9E2F-6E73B0241781}" type="slidenum">
              <a:rPr lang="zh-CN" altLang="en-US"/>
              <a:pPr/>
              <a:t>‹#›</a:t>
            </a:fld>
            <a:endParaRPr lang="en-US" altLang="zh-CN" sz="160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TRANSWARP © 2013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511174"/>
            <a:ext cx="8229600" cy="658813"/>
          </a:xfrm>
        </p:spPr>
        <p:txBody>
          <a:bodyPr/>
          <a:lstStyle>
            <a:lvl1pPr>
              <a:defRPr>
                <a:latin typeface="黑体"/>
                <a:ea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7205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CE6742-5B5B-4F88-A735-FEF7AC19F6F7}" type="slidenum">
              <a:rPr lang="zh-CN" altLang="en-US"/>
              <a:pPr/>
              <a:t>‹#›</a:t>
            </a:fld>
            <a:endParaRPr lang="en-US" altLang="zh-CN" sz="160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TRANSWARP © 2013</a:t>
            </a:r>
          </a:p>
        </p:txBody>
      </p:sp>
    </p:spTree>
    <p:extLst>
      <p:ext uri="{BB962C8B-B14F-4D97-AF65-F5344CB8AC3E}">
        <p14:creationId xmlns:p14="http://schemas.microsoft.com/office/powerpoint/2010/main" val="1935435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511175"/>
            <a:ext cx="15224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7A271F6-E8D7-412F-A9C8-C171E0BEAF33}" type="slidenum">
              <a:rPr lang="zh-CN" altLang="en-US"/>
              <a:pPr/>
              <a:t>‹#›</a:t>
            </a:fld>
            <a:endParaRPr lang="en-US" altLang="zh-CN" sz="160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TRANSWARP © 2013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511174"/>
            <a:ext cx="8229600" cy="658813"/>
          </a:xfrm>
        </p:spPr>
        <p:txBody>
          <a:bodyPr/>
          <a:lstStyle>
            <a:lvl1pPr>
              <a:defRPr>
                <a:latin typeface="黑体"/>
                <a:ea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3940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4"/>
          <p:cNvSpPr>
            <a:spLocks noChangeArrowheads="1"/>
          </p:cNvSpPr>
          <p:nvPr userDrawn="1"/>
        </p:nvSpPr>
        <p:spPr bwMode="auto">
          <a:xfrm>
            <a:off x="0" y="0"/>
            <a:ext cx="9144000" cy="6846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>
              <a:buFont typeface="Arial" pitchFamily="34" charset="0"/>
              <a:buNone/>
            </a:pPr>
            <a:endParaRPr kumimoji="0" lang="zh-CN" altLang="en-US" sz="1800"/>
          </a:p>
        </p:txBody>
      </p:sp>
      <p:pic>
        <p:nvPicPr>
          <p:cNvPr id="5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511175"/>
            <a:ext cx="15224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>
                <a:latin typeface="Arial"/>
                <a:ea typeface="华文细黑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ea typeface="华文细黑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CADA846-85DF-4494-ACD3-28641030870C}" type="slidenum">
              <a:rPr lang="zh-CN" altLang="en-US"/>
              <a:pPr/>
              <a:t>‹#›</a:t>
            </a:fld>
            <a:endParaRPr lang="en-US" altLang="zh-CN" sz="160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TRANSWARP © 2013</a:t>
            </a:r>
          </a:p>
        </p:txBody>
      </p:sp>
    </p:spTree>
    <p:extLst>
      <p:ext uri="{BB962C8B-B14F-4D97-AF65-F5344CB8AC3E}">
        <p14:creationId xmlns:p14="http://schemas.microsoft.com/office/powerpoint/2010/main" val="3072272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4"/>
          <p:cNvSpPr>
            <a:spLocks noChangeArrowheads="1"/>
          </p:cNvSpPr>
          <p:nvPr userDrawn="1"/>
        </p:nvSpPr>
        <p:spPr bwMode="auto">
          <a:xfrm>
            <a:off x="0" y="0"/>
            <a:ext cx="9144000" cy="6846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>
              <a:buFont typeface="Arial" pitchFamily="34" charset="0"/>
              <a:buNone/>
            </a:pPr>
            <a:endParaRPr kumimoji="0" lang="zh-CN" altLang="en-US" sz="1800"/>
          </a:p>
        </p:txBody>
      </p:sp>
      <p:pic>
        <p:nvPicPr>
          <p:cNvPr id="3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511175"/>
            <a:ext cx="15224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FEB119-5E71-46C8-B7AB-2601C6C4FF0C}" type="slidenum">
              <a:rPr lang="zh-CN" altLang="en-US"/>
              <a:pPr/>
              <a:t>‹#›</a:t>
            </a:fld>
            <a:endParaRPr lang="en-US" altLang="zh-CN" sz="160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TRANSWARP © 2013</a:t>
            </a:r>
          </a:p>
        </p:txBody>
      </p:sp>
    </p:spTree>
    <p:extLst>
      <p:ext uri="{BB962C8B-B14F-4D97-AF65-F5344CB8AC3E}">
        <p14:creationId xmlns:p14="http://schemas.microsoft.com/office/powerpoint/2010/main" val="553398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段落+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4"/>
          <p:cNvSpPr>
            <a:spLocks noChangeArrowheads="1"/>
          </p:cNvSpPr>
          <p:nvPr userDrawn="1"/>
        </p:nvSpPr>
        <p:spPr bwMode="auto">
          <a:xfrm>
            <a:off x="0" y="0"/>
            <a:ext cx="9144000" cy="6846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>
              <a:buFont typeface="Arial" pitchFamily="34" charset="0"/>
              <a:buNone/>
            </a:pPr>
            <a:endParaRPr kumimoji="0" lang="zh-CN" altLang="en-US" sz="1800"/>
          </a:p>
        </p:txBody>
      </p:sp>
      <p:sp>
        <p:nvSpPr>
          <p:cNvPr id="10" name="直角三角形 9"/>
          <p:cNvSpPr>
            <a:spLocks noChangeArrowheads="1"/>
          </p:cNvSpPr>
          <p:nvPr userDrawn="1"/>
        </p:nvSpPr>
        <p:spPr bwMode="auto">
          <a:xfrm rot="-5400000">
            <a:off x="-31112" y="2259650"/>
            <a:ext cx="6847200" cy="2324100"/>
          </a:xfrm>
          <a:prstGeom prst="rtTriangle">
            <a:avLst/>
          </a:prstGeom>
          <a:solidFill>
            <a:srgbClr val="FFFFFF"/>
          </a:solidFill>
          <a:ln w="12700">
            <a:solidFill>
              <a:schemeClr val="bg1"/>
            </a:solidFill>
            <a:round/>
            <a:headEnd/>
            <a:tailEnd/>
          </a:ln>
          <a:effectLst>
            <a:outerShdw blurRad="57150" dist="25400" dir="10800000" algn="r" rotWithShape="0">
              <a:srgbClr val="808080">
                <a:alpha val="39999"/>
              </a:srgbClr>
            </a:outerShdw>
          </a:effectLst>
        </p:spPr>
        <p:txBody>
          <a:bodyPr anchor="ctr"/>
          <a:lstStyle/>
          <a:p>
            <a:pPr>
              <a:buFont typeface="Arial" pitchFamily="34" charset="0"/>
              <a:buNone/>
              <a:defRPr/>
            </a:pPr>
            <a:endParaRPr kumimoji="0" lang="zh-CN" altLang="en-US" sz="1800">
              <a:cs typeface="宋体" charset="0"/>
            </a:endParaRPr>
          </a:p>
        </p:txBody>
      </p:sp>
      <p:sp>
        <p:nvSpPr>
          <p:cNvPr id="11" name="矩形 12"/>
          <p:cNvSpPr>
            <a:spLocks noChangeArrowheads="1"/>
          </p:cNvSpPr>
          <p:nvPr userDrawn="1"/>
        </p:nvSpPr>
        <p:spPr bwMode="auto">
          <a:xfrm>
            <a:off x="4554538" y="0"/>
            <a:ext cx="4589462" cy="6847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>
              <a:buFont typeface="Arial" pitchFamily="34" charset="0"/>
              <a:buNone/>
            </a:pPr>
            <a:endParaRPr kumimoji="0" lang="zh-CN" altLang="en-US" sz="1800"/>
          </a:p>
        </p:txBody>
      </p:sp>
      <p:pic>
        <p:nvPicPr>
          <p:cNvPr id="7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511175"/>
            <a:ext cx="15224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613988"/>
            <a:ext cx="8229600" cy="1080000"/>
          </a:xfrm>
        </p:spPr>
        <p:txBody>
          <a:bodyPr bIns="180000" anchor="b"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C5C7AB-6699-437F-A799-91C515DCE599}" type="slidenum">
              <a:rPr lang="zh-CN" altLang="en-US"/>
              <a:pPr/>
              <a:t>‹#›</a:t>
            </a:fld>
            <a:endParaRPr lang="en-US" altLang="zh-CN">
              <a:cs typeface="Arial" pitchFamily="34" charset="0"/>
            </a:endParaRPr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TRANSWARP © 2013</a:t>
            </a:r>
          </a:p>
        </p:txBody>
      </p:sp>
      <p:cxnSp>
        <p:nvCxnSpPr>
          <p:cNvPr id="4" name="直线连接符 9"/>
          <p:cNvCxnSpPr/>
          <p:nvPr userDrawn="1"/>
        </p:nvCxnSpPr>
        <p:spPr bwMode="auto">
          <a:xfrm flipH="1">
            <a:off x="2" y="2693988"/>
            <a:ext cx="3604589" cy="0"/>
          </a:xfrm>
          <a:prstGeom prst="line">
            <a:avLst/>
          </a:prstGeom>
          <a:solidFill>
            <a:srgbClr val="FBD4B4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3870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511175"/>
            <a:ext cx="15224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1174"/>
            <a:ext cx="8229600" cy="658813"/>
          </a:xfrm>
        </p:spPr>
        <p:txBody>
          <a:bodyPr/>
          <a:lstStyle>
            <a:lvl1pPr>
              <a:defRPr>
                <a:latin typeface="黑体"/>
                <a:ea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  <a:ea typeface="微软雅黑"/>
              </a:defRPr>
            </a:lvl1pPr>
            <a:lvl2pPr>
              <a:defRPr>
                <a:latin typeface="Arial"/>
                <a:ea typeface="微软雅黑"/>
              </a:defRPr>
            </a:lvl2pPr>
            <a:lvl3pPr>
              <a:defRPr>
                <a:latin typeface="Arial"/>
                <a:ea typeface="微软雅黑"/>
              </a:defRPr>
            </a:lvl3pPr>
            <a:lvl4pPr>
              <a:defRPr>
                <a:latin typeface="Arial"/>
                <a:ea typeface="微软雅黑"/>
              </a:defRPr>
            </a:lvl4pPr>
            <a:lvl5pPr>
              <a:defRPr>
                <a:latin typeface="Arial"/>
                <a:ea typeface="微软雅黑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3D867DD-DC85-4A5C-899A-020775D23617}" type="slidenum">
              <a:rPr lang="zh-CN" altLang="en-US"/>
              <a:pPr/>
              <a:t>‹#›</a:t>
            </a:fld>
            <a:endParaRPr lang="en-US" altLang="zh-CN" sz="1600">
              <a:cs typeface="Arial" pitchFamily="34" charset="0"/>
            </a:endParaRPr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TRANSWARP © 2013</a:t>
            </a:r>
          </a:p>
        </p:txBody>
      </p:sp>
    </p:spTree>
    <p:extLst>
      <p:ext uri="{BB962C8B-B14F-4D97-AF65-F5344CB8AC3E}">
        <p14:creationId xmlns:p14="http://schemas.microsoft.com/office/powerpoint/2010/main" val="1137804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511175"/>
            <a:ext cx="15224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867017-6170-4350-B647-75A4A72FB350}" type="slidenum">
              <a:rPr lang="zh-CN" altLang="en-US"/>
              <a:pPr/>
              <a:t>‹#›</a:t>
            </a:fld>
            <a:endParaRPr lang="en-US" altLang="zh-CN" sz="160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TRANSWARP © 2013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511174"/>
            <a:ext cx="8229600" cy="658813"/>
          </a:xfrm>
        </p:spPr>
        <p:txBody>
          <a:bodyPr/>
          <a:lstStyle>
            <a:lvl1pPr>
              <a:defRPr>
                <a:latin typeface="黑体"/>
                <a:ea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620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4"/>
          <p:cNvSpPr>
            <a:spLocks noChangeArrowheads="1"/>
          </p:cNvSpPr>
          <p:nvPr userDrawn="1"/>
        </p:nvSpPr>
        <p:spPr bwMode="auto">
          <a:xfrm>
            <a:off x="0" y="0"/>
            <a:ext cx="9144000" cy="6846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>
              <a:buFont typeface="Arial" pitchFamily="34" charset="0"/>
              <a:buNone/>
            </a:pPr>
            <a:endParaRPr kumimoji="0" lang="zh-CN" altLang="en-US" sz="1800"/>
          </a:p>
        </p:txBody>
      </p:sp>
      <p:sp>
        <p:nvSpPr>
          <p:cNvPr id="12" name="矩形 16"/>
          <p:cNvSpPr>
            <a:spLocks noChangeArrowheads="1"/>
          </p:cNvSpPr>
          <p:nvPr userDrawn="1"/>
        </p:nvSpPr>
        <p:spPr bwMode="auto">
          <a:xfrm>
            <a:off x="0" y="523875"/>
            <a:ext cx="7900988" cy="642938"/>
          </a:xfrm>
          <a:prstGeom prst="rect">
            <a:avLst/>
          </a:prstGeom>
          <a:solidFill>
            <a:srgbClr val="800000"/>
          </a:solidFill>
          <a:ln w="9525">
            <a:solidFill>
              <a:srgbClr val="800000"/>
            </a:solidFill>
            <a:round/>
            <a:headEnd/>
            <a:tailEnd/>
          </a:ln>
        </p:spPr>
        <p:txBody>
          <a:bodyPr anchor="ctr"/>
          <a:lstStyle/>
          <a:p>
            <a:pPr>
              <a:buFont typeface="Arial" pitchFamily="34" charset="0"/>
              <a:buNone/>
            </a:pPr>
            <a:endParaRPr kumimoji="0" lang="zh-CN" altLang="en-US" sz="1800"/>
          </a:p>
        </p:txBody>
      </p:sp>
      <p:sp>
        <p:nvSpPr>
          <p:cNvPr id="7" name="直角三角形 6"/>
          <p:cNvSpPr>
            <a:spLocks noChangeArrowheads="1"/>
          </p:cNvSpPr>
          <p:nvPr userDrawn="1"/>
        </p:nvSpPr>
        <p:spPr bwMode="auto">
          <a:xfrm rot="16200000">
            <a:off x="549913" y="2262825"/>
            <a:ext cx="6847200" cy="2324100"/>
          </a:xfrm>
          <a:prstGeom prst="rtTriangle">
            <a:avLst/>
          </a:pr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  <a:effectLst>
            <a:outerShdw blurRad="57150" dist="25400" dir="10800000" algn="r" rotWithShape="0">
              <a:srgbClr val="808080">
                <a:alpha val="39999"/>
              </a:srgbClr>
            </a:outerShdw>
          </a:effectLst>
        </p:spPr>
        <p:txBody>
          <a:bodyPr anchor="ctr"/>
          <a:lstStyle/>
          <a:p>
            <a:pPr>
              <a:buFont typeface="Arial" pitchFamily="34" charset="0"/>
              <a:buNone/>
              <a:defRPr/>
            </a:pPr>
            <a:endParaRPr kumimoji="0" lang="zh-CN" altLang="en-US" sz="1800">
              <a:cs typeface="宋体" charset="0"/>
            </a:endParaRPr>
          </a:p>
        </p:txBody>
      </p:sp>
      <p:sp>
        <p:nvSpPr>
          <p:cNvPr id="8" name="矩形 19"/>
          <p:cNvSpPr>
            <a:spLocks noChangeArrowheads="1"/>
          </p:cNvSpPr>
          <p:nvPr userDrawn="1"/>
        </p:nvSpPr>
        <p:spPr bwMode="auto">
          <a:xfrm>
            <a:off x="5135563" y="0"/>
            <a:ext cx="4008437" cy="684720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>
              <a:buFont typeface="Arial" pitchFamily="34" charset="0"/>
              <a:buNone/>
            </a:pPr>
            <a:endParaRPr kumimoji="0" lang="zh-CN" altLang="en-US" sz="1800"/>
          </a:p>
        </p:txBody>
      </p:sp>
      <p:pic>
        <p:nvPicPr>
          <p:cNvPr id="9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511175"/>
            <a:ext cx="15224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4F818DC-F9C4-4A31-ADBD-F50FBC7D641D}" type="slidenum">
              <a:rPr lang="zh-CN" altLang="en-US"/>
              <a:pPr/>
              <a:t>‹#›</a:t>
            </a:fld>
            <a:endParaRPr lang="en-US" altLang="zh-CN">
              <a:cs typeface="Arial" pitchFamily="34" charset="0"/>
            </a:endParaRPr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TRANSWARP © 2013</a:t>
            </a: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57200" y="511174"/>
            <a:ext cx="8229600" cy="658813"/>
          </a:xfrm>
        </p:spPr>
        <p:txBody>
          <a:bodyPr/>
          <a:lstStyle>
            <a:lvl1pPr>
              <a:defRPr>
                <a:latin typeface="黑体"/>
                <a:ea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085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4"/>
          <p:cNvSpPr>
            <a:spLocks noChangeArrowheads="1"/>
          </p:cNvSpPr>
          <p:nvPr userDrawn="1"/>
        </p:nvSpPr>
        <p:spPr bwMode="auto">
          <a:xfrm>
            <a:off x="0" y="0"/>
            <a:ext cx="9144000" cy="6846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>
              <a:buFont typeface="Arial" pitchFamily="34" charset="0"/>
              <a:buNone/>
            </a:pPr>
            <a:endParaRPr kumimoji="0" lang="zh-CN" altLang="en-US" sz="1800"/>
          </a:p>
        </p:txBody>
      </p:sp>
      <p:sp>
        <p:nvSpPr>
          <p:cNvPr id="12" name="矩形 16"/>
          <p:cNvSpPr>
            <a:spLocks noChangeArrowheads="1"/>
          </p:cNvSpPr>
          <p:nvPr userDrawn="1"/>
        </p:nvSpPr>
        <p:spPr bwMode="auto">
          <a:xfrm>
            <a:off x="0" y="523875"/>
            <a:ext cx="7900988" cy="642938"/>
          </a:xfrm>
          <a:prstGeom prst="rect">
            <a:avLst/>
          </a:prstGeom>
          <a:solidFill>
            <a:srgbClr val="800000"/>
          </a:solidFill>
          <a:ln w="9525">
            <a:solidFill>
              <a:srgbClr val="800000"/>
            </a:solidFill>
            <a:round/>
            <a:headEnd/>
            <a:tailEnd/>
          </a:ln>
        </p:spPr>
        <p:txBody>
          <a:bodyPr anchor="ctr"/>
          <a:lstStyle/>
          <a:p>
            <a:pPr>
              <a:buFont typeface="Arial" pitchFamily="34" charset="0"/>
              <a:buNone/>
            </a:pPr>
            <a:endParaRPr kumimoji="0" lang="zh-CN" altLang="en-US" sz="1800"/>
          </a:p>
        </p:txBody>
      </p:sp>
      <p:sp>
        <p:nvSpPr>
          <p:cNvPr id="7" name="直角三角形 6"/>
          <p:cNvSpPr>
            <a:spLocks noChangeArrowheads="1"/>
          </p:cNvSpPr>
          <p:nvPr userDrawn="1"/>
        </p:nvSpPr>
        <p:spPr bwMode="auto">
          <a:xfrm rot="16200000">
            <a:off x="895988" y="2262825"/>
            <a:ext cx="6847200" cy="2324100"/>
          </a:xfrm>
          <a:prstGeom prst="rtTriangle">
            <a:avLst/>
          </a:prstGeom>
          <a:solidFill>
            <a:srgbClr val="FFFFFF"/>
          </a:solidFill>
          <a:ln w="12700">
            <a:solidFill>
              <a:schemeClr val="bg1"/>
            </a:solidFill>
            <a:round/>
            <a:headEnd/>
            <a:tailEnd/>
          </a:ln>
          <a:effectLst>
            <a:outerShdw blurRad="57150" dist="25400" dir="10800000" algn="r" rotWithShape="0">
              <a:srgbClr val="808080">
                <a:alpha val="39999"/>
              </a:srgbClr>
            </a:outerShdw>
          </a:effectLst>
        </p:spPr>
        <p:txBody>
          <a:bodyPr anchor="ctr"/>
          <a:lstStyle/>
          <a:p>
            <a:pPr>
              <a:buFont typeface="Arial" pitchFamily="34" charset="0"/>
              <a:buNone/>
              <a:defRPr/>
            </a:pPr>
            <a:endParaRPr kumimoji="0" lang="zh-CN" altLang="en-US" sz="1800">
              <a:cs typeface="宋体" charset="0"/>
            </a:endParaRPr>
          </a:p>
        </p:txBody>
      </p:sp>
      <p:sp>
        <p:nvSpPr>
          <p:cNvPr id="8" name="矩形 19"/>
          <p:cNvSpPr>
            <a:spLocks noChangeArrowheads="1"/>
          </p:cNvSpPr>
          <p:nvPr userDrawn="1"/>
        </p:nvSpPr>
        <p:spPr bwMode="auto">
          <a:xfrm>
            <a:off x="5481638" y="0"/>
            <a:ext cx="3662362" cy="6847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>
              <a:buFont typeface="Arial" pitchFamily="34" charset="0"/>
              <a:buNone/>
            </a:pPr>
            <a:endParaRPr kumimoji="0" lang="zh-CN" altLang="en-US" sz="1800"/>
          </a:p>
        </p:txBody>
      </p:sp>
      <p:pic>
        <p:nvPicPr>
          <p:cNvPr id="9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511175"/>
            <a:ext cx="15224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EB1B8BD-825B-42F4-B84A-1178675315EB}" type="slidenum">
              <a:rPr lang="zh-CN" altLang="en-US"/>
              <a:pPr/>
              <a:t>‹#›</a:t>
            </a:fld>
            <a:endParaRPr lang="en-US" altLang="zh-CN">
              <a:cs typeface="Arial" pitchFamily="34" charset="0"/>
            </a:endParaRPr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TRANSWARP © 2013</a:t>
            </a: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57200" y="511174"/>
            <a:ext cx="8229600" cy="658813"/>
          </a:xfrm>
        </p:spPr>
        <p:txBody>
          <a:bodyPr/>
          <a:lstStyle>
            <a:lvl1pPr>
              <a:defRPr>
                <a:latin typeface="黑体"/>
                <a:ea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382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等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4"/>
          <p:cNvSpPr>
            <a:spLocks noChangeArrowheads="1"/>
          </p:cNvSpPr>
          <p:nvPr userDrawn="1"/>
        </p:nvSpPr>
        <p:spPr bwMode="auto">
          <a:xfrm>
            <a:off x="0" y="0"/>
            <a:ext cx="9144000" cy="6846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>
              <a:buFont typeface="Arial" pitchFamily="34" charset="0"/>
              <a:buNone/>
            </a:pPr>
            <a:endParaRPr kumimoji="0" lang="zh-CN" altLang="en-US" sz="1800"/>
          </a:p>
        </p:txBody>
      </p:sp>
      <p:sp>
        <p:nvSpPr>
          <p:cNvPr id="4" name="矩形 16"/>
          <p:cNvSpPr>
            <a:spLocks noChangeArrowheads="1"/>
          </p:cNvSpPr>
          <p:nvPr userDrawn="1"/>
        </p:nvSpPr>
        <p:spPr bwMode="auto">
          <a:xfrm>
            <a:off x="0" y="523875"/>
            <a:ext cx="7900988" cy="642938"/>
          </a:xfrm>
          <a:prstGeom prst="rect">
            <a:avLst/>
          </a:prstGeom>
          <a:solidFill>
            <a:srgbClr val="800000"/>
          </a:solidFill>
          <a:ln w="9525">
            <a:solidFill>
              <a:srgbClr val="800000"/>
            </a:solidFill>
            <a:round/>
            <a:headEnd/>
            <a:tailEnd/>
          </a:ln>
        </p:spPr>
        <p:txBody>
          <a:bodyPr anchor="ctr"/>
          <a:lstStyle/>
          <a:p>
            <a:pPr>
              <a:buFont typeface="Arial" pitchFamily="34" charset="0"/>
              <a:buNone/>
            </a:pPr>
            <a:endParaRPr kumimoji="0" lang="zh-CN" altLang="en-US" sz="1800"/>
          </a:p>
        </p:txBody>
      </p:sp>
      <p:sp>
        <p:nvSpPr>
          <p:cNvPr id="5" name="直角三角形 4"/>
          <p:cNvSpPr>
            <a:spLocks noChangeArrowheads="1"/>
          </p:cNvSpPr>
          <p:nvPr userDrawn="1"/>
        </p:nvSpPr>
        <p:spPr bwMode="auto">
          <a:xfrm rot="16200000">
            <a:off x="1221425" y="2262825"/>
            <a:ext cx="6847200" cy="2324100"/>
          </a:xfrm>
          <a:prstGeom prst="rtTriangle">
            <a:avLst/>
          </a:prstGeom>
          <a:solidFill>
            <a:srgbClr val="FFFFFF"/>
          </a:solidFill>
          <a:ln w="12700">
            <a:solidFill>
              <a:schemeClr val="bg1"/>
            </a:solidFill>
            <a:round/>
            <a:headEnd/>
            <a:tailEnd/>
          </a:ln>
          <a:effectLst>
            <a:outerShdw blurRad="57150" dist="25400" dir="10800000" algn="r" rotWithShape="0">
              <a:srgbClr val="808080">
                <a:alpha val="39999"/>
              </a:srgbClr>
            </a:outerShdw>
          </a:effectLst>
        </p:spPr>
        <p:txBody>
          <a:bodyPr anchor="ctr"/>
          <a:lstStyle/>
          <a:p>
            <a:pPr>
              <a:buFont typeface="Arial" pitchFamily="34" charset="0"/>
              <a:buNone/>
              <a:defRPr/>
            </a:pPr>
            <a:endParaRPr kumimoji="0" lang="zh-CN" altLang="en-US" sz="1800">
              <a:cs typeface="宋体" charset="0"/>
            </a:endParaRPr>
          </a:p>
        </p:txBody>
      </p:sp>
      <p:sp>
        <p:nvSpPr>
          <p:cNvPr id="6" name="矩形 17"/>
          <p:cNvSpPr>
            <a:spLocks noChangeArrowheads="1"/>
          </p:cNvSpPr>
          <p:nvPr userDrawn="1"/>
        </p:nvSpPr>
        <p:spPr bwMode="auto">
          <a:xfrm>
            <a:off x="5807075" y="0"/>
            <a:ext cx="3336925" cy="6847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>
              <a:buFont typeface="Arial" pitchFamily="34" charset="0"/>
              <a:buNone/>
            </a:pPr>
            <a:endParaRPr kumimoji="0" lang="zh-CN" altLang="en-US" sz="1800"/>
          </a:p>
        </p:txBody>
      </p:sp>
      <p:pic>
        <p:nvPicPr>
          <p:cNvPr id="7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511175"/>
            <a:ext cx="15224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834257E-39C9-4BDF-B6C3-1741F011E7E9}" type="slidenum">
              <a:rPr lang="zh-CN" altLang="en-US"/>
              <a:pPr/>
              <a:t>‹#›</a:t>
            </a:fld>
            <a:endParaRPr lang="en-US" altLang="zh-CN">
              <a:cs typeface="Arial" pitchFamily="34" charset="0"/>
            </a:endParaRPr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TRANSWARP © 2013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57200" y="511174"/>
            <a:ext cx="8229600" cy="658813"/>
          </a:xfrm>
        </p:spPr>
        <p:txBody>
          <a:bodyPr/>
          <a:lstStyle>
            <a:lvl1pPr>
              <a:defRPr>
                <a:latin typeface="黑体"/>
                <a:ea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9468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511175"/>
            <a:ext cx="15224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53108"/>
            <a:ext cx="4038600" cy="5028655"/>
          </a:xfrm>
        </p:spPr>
        <p:txBody>
          <a:bodyPr/>
          <a:lstStyle>
            <a:lvl1pPr>
              <a:defRPr sz="1800" baseline="0">
                <a:latin typeface="Arial"/>
                <a:ea typeface="华文细黑"/>
              </a:defRPr>
            </a:lvl1pPr>
            <a:lvl2pPr>
              <a:defRPr sz="1600" baseline="0">
                <a:latin typeface="Arial"/>
                <a:ea typeface="华文细黑"/>
              </a:defRPr>
            </a:lvl2pPr>
            <a:lvl3pPr>
              <a:defRPr sz="1400" baseline="0">
                <a:latin typeface="Arial"/>
                <a:ea typeface="华文细黑"/>
              </a:defRPr>
            </a:lvl3pPr>
            <a:lvl4pPr>
              <a:defRPr sz="1200" baseline="0">
                <a:latin typeface="Arial"/>
                <a:ea typeface="华文细黑"/>
              </a:defRPr>
            </a:lvl4pPr>
            <a:lvl5pPr>
              <a:defRPr sz="1050" baseline="0">
                <a:latin typeface="Arial"/>
                <a:ea typeface="华文细黑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53108"/>
            <a:ext cx="4038600" cy="5028655"/>
          </a:xfrm>
        </p:spPr>
        <p:txBody>
          <a:bodyPr/>
          <a:lstStyle>
            <a:lvl1pPr>
              <a:defRPr sz="1800" baseline="0">
                <a:latin typeface="Arial"/>
                <a:ea typeface="华文细黑"/>
              </a:defRPr>
            </a:lvl1pPr>
            <a:lvl2pPr>
              <a:defRPr sz="1600" baseline="0">
                <a:latin typeface="Arial"/>
                <a:ea typeface="华文细黑"/>
              </a:defRPr>
            </a:lvl2pPr>
            <a:lvl3pPr>
              <a:defRPr sz="1400" baseline="0">
                <a:latin typeface="Arial"/>
                <a:ea typeface="华文细黑"/>
              </a:defRPr>
            </a:lvl3pPr>
            <a:lvl4pPr>
              <a:defRPr sz="1200" baseline="0">
                <a:latin typeface="Arial"/>
                <a:ea typeface="华文细黑"/>
              </a:defRPr>
            </a:lvl4pPr>
            <a:lvl5pPr>
              <a:defRPr sz="1050" baseline="0">
                <a:latin typeface="Arial"/>
                <a:ea typeface="华文细黑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41F7EC-1DB7-43CE-86D5-5FDBF31957BB}" type="slidenum">
              <a:rPr lang="zh-CN" altLang="en-US"/>
              <a:pPr/>
              <a:t>‹#›</a:t>
            </a:fld>
            <a:endParaRPr lang="en-US" altLang="zh-CN" sz="160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TRANSWARP © 2013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511174"/>
            <a:ext cx="8229600" cy="658813"/>
          </a:xfrm>
        </p:spPr>
        <p:txBody>
          <a:bodyPr/>
          <a:lstStyle>
            <a:lvl1pPr>
              <a:defRPr>
                <a:latin typeface="黑体"/>
                <a:ea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53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符 8"/>
          <p:cNvCxnSpPr/>
          <p:nvPr userDrawn="1"/>
        </p:nvCxnSpPr>
        <p:spPr bwMode="auto">
          <a:xfrm flipH="1">
            <a:off x="2218531" y="0"/>
            <a:ext cx="2325688" cy="6858000"/>
          </a:xfrm>
          <a:prstGeom prst="line">
            <a:avLst/>
          </a:prstGeom>
          <a:solidFill>
            <a:srgbClr val="FBD4B4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511175"/>
            <a:ext cx="15224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ctr"/>
          <a:lstStyle>
            <a:lvl1pPr marL="0" indent="0" algn="ctr">
              <a:buNone/>
              <a:defRPr sz="1800" b="1" i="1" baseline="0">
                <a:solidFill>
                  <a:srgbClr val="800000"/>
                </a:solidFill>
                <a:latin typeface="Arial"/>
                <a:ea typeface="华文细黑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4306888"/>
          </a:xfrm>
        </p:spPr>
        <p:txBody>
          <a:bodyPr/>
          <a:lstStyle>
            <a:lvl1pPr>
              <a:defRPr sz="1600" baseline="0">
                <a:latin typeface="Arial"/>
                <a:ea typeface="华文细黑"/>
              </a:defRPr>
            </a:lvl1pPr>
            <a:lvl2pPr>
              <a:defRPr sz="1400" baseline="0">
                <a:latin typeface="Arial"/>
                <a:ea typeface="华文细黑"/>
              </a:defRPr>
            </a:lvl2pPr>
            <a:lvl3pPr>
              <a:defRPr sz="1400" baseline="0">
                <a:latin typeface="Arial"/>
                <a:ea typeface="华文细黑"/>
              </a:defRPr>
            </a:lvl3pPr>
            <a:lvl4pPr>
              <a:defRPr sz="1200" baseline="0">
                <a:latin typeface="Arial"/>
                <a:ea typeface="华文细黑"/>
              </a:defRPr>
            </a:lvl4pPr>
            <a:lvl5pPr>
              <a:defRPr sz="1050" baseline="0">
                <a:latin typeface="Arial"/>
                <a:ea typeface="华文细黑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ctr"/>
          <a:lstStyle>
            <a:lvl1pPr marL="0" indent="0" algn="ctr">
              <a:buNone/>
              <a:defRPr sz="1800" b="1" i="1" baseline="0">
                <a:solidFill>
                  <a:srgbClr val="800000"/>
                </a:solidFill>
                <a:latin typeface="Arial"/>
                <a:ea typeface="华文细黑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4306888"/>
          </a:xfrm>
        </p:spPr>
        <p:txBody>
          <a:bodyPr/>
          <a:lstStyle>
            <a:lvl1pPr>
              <a:defRPr sz="1600" baseline="0">
                <a:latin typeface="Arial"/>
                <a:ea typeface="华文细黑"/>
              </a:defRPr>
            </a:lvl1pPr>
            <a:lvl2pPr>
              <a:defRPr sz="1400" baseline="0">
                <a:latin typeface="Arial"/>
                <a:ea typeface="华文细黑"/>
              </a:defRPr>
            </a:lvl2pPr>
            <a:lvl3pPr>
              <a:defRPr sz="1400" baseline="0">
                <a:latin typeface="Arial"/>
                <a:ea typeface="华文细黑"/>
              </a:defRPr>
            </a:lvl3pPr>
            <a:lvl4pPr>
              <a:defRPr sz="1200" baseline="0">
                <a:latin typeface="Arial"/>
                <a:ea typeface="华文细黑"/>
              </a:defRPr>
            </a:lvl4pPr>
            <a:lvl5pPr>
              <a:defRPr sz="1050" baseline="0">
                <a:latin typeface="Arial"/>
                <a:ea typeface="华文细黑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C75F9C-85ED-483E-A793-FAD6F031BA88}" type="slidenum">
              <a:rPr lang="zh-CN" altLang="en-US"/>
              <a:pPr/>
              <a:t>‹#›</a:t>
            </a:fld>
            <a:endParaRPr lang="en-US" altLang="zh-CN" sz="160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TRANSWARP © 2013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457200" y="511174"/>
            <a:ext cx="8229600" cy="658813"/>
          </a:xfrm>
        </p:spPr>
        <p:txBody>
          <a:bodyPr/>
          <a:lstStyle>
            <a:lvl1pPr>
              <a:defRPr>
                <a:latin typeface="黑体"/>
                <a:ea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6549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6"/>
          <p:cNvSpPr>
            <a:spLocks noChangeArrowheads="1"/>
          </p:cNvSpPr>
          <p:nvPr userDrawn="1"/>
        </p:nvSpPr>
        <p:spPr bwMode="auto">
          <a:xfrm>
            <a:off x="0" y="523875"/>
            <a:ext cx="7900988" cy="642938"/>
          </a:xfrm>
          <a:prstGeom prst="rect">
            <a:avLst/>
          </a:prstGeom>
          <a:solidFill>
            <a:srgbClr val="800000"/>
          </a:solidFill>
          <a:ln w="9525">
            <a:solidFill>
              <a:srgbClr val="800000"/>
            </a:solidFill>
            <a:round/>
            <a:headEnd/>
            <a:tailEnd/>
          </a:ln>
        </p:spPr>
        <p:txBody>
          <a:bodyPr anchor="ctr"/>
          <a:lstStyle/>
          <a:p>
            <a:pPr>
              <a:buFont typeface="Arial" pitchFamily="34" charset="0"/>
              <a:buNone/>
            </a:pPr>
            <a:endParaRPr kumimoji="0" lang="zh-CN" altLang="en-US" sz="1800"/>
          </a:p>
        </p:txBody>
      </p:sp>
      <p:sp>
        <p:nvSpPr>
          <p:cNvPr id="12" name="直角三角形 11"/>
          <p:cNvSpPr>
            <a:spLocks noChangeArrowheads="1"/>
          </p:cNvSpPr>
          <p:nvPr userDrawn="1"/>
        </p:nvSpPr>
        <p:spPr bwMode="auto">
          <a:xfrm rot="-5400000">
            <a:off x="-31112" y="2259650"/>
            <a:ext cx="6847200" cy="2324100"/>
          </a:xfrm>
          <a:prstGeom prst="rtTriangle">
            <a:avLst/>
          </a:prstGeom>
          <a:solidFill>
            <a:srgbClr val="FFFFFF"/>
          </a:solidFill>
          <a:ln w="12700">
            <a:solidFill>
              <a:schemeClr val="bg1"/>
            </a:solidFill>
            <a:round/>
            <a:headEnd/>
            <a:tailEnd/>
          </a:ln>
          <a:effectLst>
            <a:outerShdw blurRad="57150" dist="25400" dir="10800000" algn="r" rotWithShape="0">
              <a:srgbClr val="808080">
                <a:alpha val="39999"/>
              </a:srgbClr>
            </a:outerShdw>
          </a:effectLst>
        </p:spPr>
        <p:txBody>
          <a:bodyPr anchor="ctr"/>
          <a:lstStyle/>
          <a:p>
            <a:pPr>
              <a:buFont typeface="Arial" pitchFamily="34" charset="0"/>
              <a:buNone/>
              <a:defRPr/>
            </a:pPr>
            <a:endParaRPr kumimoji="0" lang="zh-CN" altLang="en-US" sz="1800">
              <a:cs typeface="宋体" charset="0"/>
            </a:endParaRPr>
          </a:p>
        </p:txBody>
      </p:sp>
      <p:sp>
        <p:nvSpPr>
          <p:cNvPr id="1028" name="矩形 12"/>
          <p:cNvSpPr>
            <a:spLocks noChangeArrowheads="1"/>
          </p:cNvSpPr>
          <p:nvPr userDrawn="1"/>
        </p:nvSpPr>
        <p:spPr bwMode="auto">
          <a:xfrm>
            <a:off x="4554538" y="0"/>
            <a:ext cx="4589462" cy="6847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>
              <a:buFont typeface="Arial" pitchFamily="34" charset="0"/>
              <a:buNone/>
            </a:pPr>
            <a:endParaRPr kumimoji="0" lang="zh-CN" altLang="en-US" sz="1800"/>
          </a:p>
        </p:txBody>
      </p:sp>
      <p:sp>
        <p:nvSpPr>
          <p:cNvPr id="1029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523875"/>
            <a:ext cx="8229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itchFamily="34" charset="0"/>
              </a:rPr>
              <a:t>Click to edit Master title style</a:t>
            </a:r>
          </a:p>
        </p:txBody>
      </p:sp>
      <p:sp>
        <p:nvSpPr>
          <p:cNvPr id="1030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70000"/>
            <a:ext cx="8229600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itchFamily="34" charset="0"/>
              </a:rPr>
              <a:t>Click to edit Master text styles</a:t>
            </a:r>
          </a:p>
          <a:p>
            <a:pPr lvl="1"/>
            <a:r>
              <a:rPr lang="zh-CN" altLang="zh-CN" smtClean="0">
                <a:sym typeface="Calibri" pitchFamily="34" charset="0"/>
              </a:rPr>
              <a:t>Second level</a:t>
            </a:r>
          </a:p>
          <a:p>
            <a:pPr lvl="2"/>
            <a:r>
              <a:rPr lang="zh-CN" altLang="zh-CN" smtClean="0">
                <a:sym typeface="Calibri" pitchFamily="34" charset="0"/>
              </a:rPr>
              <a:t>Third level</a:t>
            </a:r>
          </a:p>
          <a:p>
            <a:pPr lvl="3"/>
            <a:r>
              <a:rPr lang="zh-CN" altLang="zh-CN" smtClean="0">
                <a:sym typeface="Calibri" pitchFamily="34" charset="0"/>
              </a:rPr>
              <a:t>Fourth level</a:t>
            </a:r>
          </a:p>
          <a:p>
            <a:pPr lvl="4"/>
            <a:r>
              <a:rPr lang="zh-CN" altLang="zh-CN" smtClean="0">
                <a:sym typeface="Calibri" pitchFamily="34" charset="0"/>
              </a:rPr>
              <a:t>Fifth level</a:t>
            </a:r>
          </a:p>
        </p:txBody>
      </p:sp>
      <p:sp>
        <p:nvSpPr>
          <p:cNvPr id="2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92875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kumimoji="0" sz="900">
                <a:solidFill>
                  <a:srgbClr val="7F7F7F"/>
                </a:solidFill>
                <a:ea typeface="华文细黑" pitchFamily="2" charset="-122"/>
              </a:defRPr>
            </a:lvl1pPr>
          </a:lstStyle>
          <a:p>
            <a:fld id="{05999172-991F-4A51-A8F0-69F535430321}" type="slidenum">
              <a:rPr lang="zh-CN" altLang="en-US"/>
              <a:pPr/>
              <a:t>‹#›</a:t>
            </a:fld>
            <a:endParaRPr lang="en-US" altLang="zh-CN">
              <a:cs typeface="Arial" pitchFamily="34" charset="0"/>
            </a:endParaRPr>
          </a:p>
        </p:txBody>
      </p:sp>
      <p:sp>
        <p:nvSpPr>
          <p:cNvPr id="1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kumimoji="0" sz="900">
                <a:solidFill>
                  <a:srgbClr val="7F7F7F"/>
                </a:solidFill>
                <a:cs typeface="Arial" pitchFamily="34" charset="0"/>
              </a:defRPr>
            </a:lvl1pPr>
          </a:lstStyle>
          <a:p>
            <a:r>
              <a:rPr lang="en-US" altLang="zh-CN"/>
              <a:t>TRANSWARP © 2013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2" r:id="rId2"/>
    <p:sldLayoutId id="2147483831" r:id="rId3"/>
    <p:sldLayoutId id="2147483839" r:id="rId4"/>
    <p:sldLayoutId id="2147483835" r:id="rId5"/>
    <p:sldLayoutId id="2147483833" r:id="rId6"/>
    <p:sldLayoutId id="2147483834" r:id="rId7"/>
    <p:sldLayoutId id="2147483837" r:id="rId8"/>
    <p:sldLayoutId id="2147483838" r:id="rId9"/>
    <p:sldLayoutId id="2147483848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36" r:id="rId16"/>
    <p:sldLayoutId id="2147483840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2000" b="1" i="1">
          <a:solidFill>
            <a:schemeClr val="bg1"/>
          </a:solidFill>
          <a:latin typeface="Arial"/>
          <a:ea typeface="黑体"/>
          <a:cs typeface="黑体" charset="0"/>
          <a:sym typeface="Calibri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 i="1">
          <a:solidFill>
            <a:schemeClr val="bg1"/>
          </a:solidFill>
          <a:latin typeface="Arial" charset="0"/>
          <a:ea typeface="黑体" charset="0"/>
          <a:cs typeface="黑体" charset="0"/>
          <a:sym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000" b="1" i="1">
          <a:solidFill>
            <a:schemeClr val="bg1"/>
          </a:solidFill>
          <a:latin typeface="Arial" charset="0"/>
          <a:ea typeface="黑体" charset="0"/>
          <a:cs typeface="黑体" charset="0"/>
          <a:sym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000" b="1" i="1">
          <a:solidFill>
            <a:schemeClr val="bg1"/>
          </a:solidFill>
          <a:latin typeface="Arial" charset="0"/>
          <a:ea typeface="黑体" charset="0"/>
          <a:cs typeface="黑体" charset="0"/>
          <a:sym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000" b="1" i="1">
          <a:solidFill>
            <a:schemeClr val="bg1"/>
          </a:solidFill>
          <a:latin typeface="Arial" charset="0"/>
          <a:ea typeface="黑体" charset="0"/>
          <a:cs typeface="黑体" charset="0"/>
          <a:sym typeface="Calibri" pitchFamily="34" charset="0"/>
        </a:defRPr>
      </a:lvl5pPr>
      <a:lvl6pPr marL="914400" indent="-457200" algn="l" rtl="0" fontAlgn="base">
        <a:spcBef>
          <a:spcPct val="0"/>
        </a:spcBef>
        <a:spcAft>
          <a:spcPct val="0"/>
        </a:spcAft>
        <a:defRPr sz="4400">
          <a:solidFill>
            <a:srgbClr val="005FA0"/>
          </a:solidFill>
          <a:latin typeface="Neo Sans Intel Light" charset="0"/>
          <a:ea typeface="宋体" pitchFamily="2" charset="-122"/>
          <a:sym typeface="Calibri" pitchFamily="34" charset="0"/>
        </a:defRPr>
      </a:lvl6pPr>
      <a:lvl7pPr marL="1371600" indent="-457200" algn="l" rtl="0" fontAlgn="base">
        <a:spcBef>
          <a:spcPct val="0"/>
        </a:spcBef>
        <a:spcAft>
          <a:spcPct val="0"/>
        </a:spcAft>
        <a:defRPr sz="4400">
          <a:solidFill>
            <a:srgbClr val="005FA0"/>
          </a:solidFill>
          <a:latin typeface="Neo Sans Intel Light" charset="0"/>
          <a:ea typeface="宋体" pitchFamily="2" charset="-122"/>
          <a:sym typeface="Calibri" pitchFamily="34" charset="0"/>
        </a:defRPr>
      </a:lvl7pPr>
      <a:lvl8pPr marL="1828800" indent="-457200" algn="l" rtl="0" fontAlgn="base">
        <a:spcBef>
          <a:spcPct val="0"/>
        </a:spcBef>
        <a:spcAft>
          <a:spcPct val="0"/>
        </a:spcAft>
        <a:defRPr sz="4400">
          <a:solidFill>
            <a:srgbClr val="005FA0"/>
          </a:solidFill>
          <a:latin typeface="Neo Sans Intel Light" charset="0"/>
          <a:ea typeface="宋体" pitchFamily="2" charset="-122"/>
          <a:sym typeface="Calibri" pitchFamily="34" charset="0"/>
        </a:defRPr>
      </a:lvl8pPr>
      <a:lvl9pPr marL="2286000" indent="-457200" algn="l" rtl="0" fontAlgn="base">
        <a:spcBef>
          <a:spcPct val="0"/>
        </a:spcBef>
        <a:spcAft>
          <a:spcPct val="0"/>
        </a:spcAft>
        <a:defRPr sz="4400">
          <a:solidFill>
            <a:srgbClr val="005FA0"/>
          </a:solidFill>
          <a:latin typeface="Neo Sans Intel Light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defTabSz="457200" rtl="0" fontAlgn="base">
        <a:spcBef>
          <a:spcPts val="1200"/>
        </a:spcBef>
        <a:spcAft>
          <a:spcPct val="0"/>
        </a:spcAft>
        <a:buFont typeface="Arial" pitchFamily="34" charset="0"/>
        <a:buChar char="•"/>
        <a:defRPr kumimoji="1">
          <a:solidFill>
            <a:schemeClr val="tx1"/>
          </a:solidFill>
          <a:latin typeface="Arial"/>
          <a:ea typeface="微软雅黑" charset="0"/>
          <a:cs typeface="微软雅黑" charset="0"/>
          <a:sym typeface="Calibri" pitchFamily="34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kumimoji="1" sz="1600">
          <a:solidFill>
            <a:schemeClr val="tx1"/>
          </a:solidFill>
          <a:latin typeface="Arial"/>
          <a:ea typeface="微软雅黑" charset="0"/>
          <a:cs typeface="微软雅黑" charset="0"/>
          <a:sym typeface="Calibri" pitchFamily="34" charset="0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kumimoji="1" sz="1400">
          <a:solidFill>
            <a:schemeClr val="tx1"/>
          </a:solidFill>
          <a:latin typeface="Arial"/>
          <a:ea typeface="微软雅黑" charset="0"/>
          <a:cs typeface="微软雅黑" charset="0"/>
          <a:sym typeface="Calibri" pitchFamily="34" charset="0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kumimoji="1" sz="1200">
          <a:solidFill>
            <a:schemeClr val="tx1"/>
          </a:solidFill>
          <a:latin typeface="Arial"/>
          <a:ea typeface="微软雅黑" charset="0"/>
          <a:cs typeface="微软雅黑" charset="0"/>
          <a:sym typeface="Calibri" pitchFamily="34" charset="0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kumimoji="1" sz="1200">
          <a:solidFill>
            <a:schemeClr val="tx1"/>
          </a:solidFill>
          <a:latin typeface="Arial"/>
          <a:ea typeface="微软雅黑" charset="0"/>
          <a:cs typeface="微软雅黑" charset="0"/>
          <a:sym typeface="Calibri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矩形 8"/>
          <p:cNvSpPr>
            <a:spLocks noChangeArrowheads="1"/>
          </p:cNvSpPr>
          <p:nvPr/>
        </p:nvSpPr>
        <p:spPr bwMode="auto">
          <a:xfrm>
            <a:off x="0" y="0"/>
            <a:ext cx="9144000" cy="3962400"/>
          </a:xfrm>
          <a:prstGeom prst="rect">
            <a:avLst/>
          </a:prstGeom>
          <a:solidFill>
            <a:srgbClr val="800000"/>
          </a:solidFill>
          <a:ln w="9525">
            <a:solidFill>
              <a:srgbClr val="800000"/>
            </a:solidFill>
            <a:round/>
            <a:headEnd/>
            <a:tailEnd/>
          </a:ln>
        </p:spPr>
        <p:txBody>
          <a:bodyPr anchor="ctr"/>
          <a:lstStyle/>
          <a:p>
            <a:pPr>
              <a:buFont typeface="Arial" pitchFamily="34" charset="0"/>
              <a:buNone/>
            </a:pPr>
            <a:endParaRPr kumimoji="0" lang="zh-CN" altLang="en-US" sz="1800"/>
          </a:p>
        </p:txBody>
      </p:sp>
      <p:sp>
        <p:nvSpPr>
          <p:cNvPr id="2" name="直角三角形 1"/>
          <p:cNvSpPr>
            <a:spLocks noChangeArrowheads="1"/>
          </p:cNvSpPr>
          <p:nvPr/>
        </p:nvSpPr>
        <p:spPr bwMode="auto">
          <a:xfrm rot="-5400000">
            <a:off x="1844675" y="2266950"/>
            <a:ext cx="6858000" cy="2324100"/>
          </a:xfrm>
          <a:prstGeom prst="rtTriangle">
            <a:avLst/>
          </a:prstGeom>
          <a:solidFill>
            <a:srgbClr val="0067A6"/>
          </a:solidFill>
          <a:ln w="9525">
            <a:solidFill>
              <a:srgbClr val="0067A6"/>
            </a:solidFill>
            <a:round/>
            <a:headEnd/>
            <a:tailEnd/>
          </a:ln>
          <a:effectLst>
            <a:outerShdw blurRad="50800" dist="38100" dir="10800000" algn="r" rotWithShape="0">
              <a:srgbClr val="808080">
                <a:alpha val="39999"/>
              </a:srgbClr>
            </a:outerShdw>
          </a:effectLst>
        </p:spPr>
        <p:txBody>
          <a:bodyPr anchor="ctr"/>
          <a:lstStyle/>
          <a:p>
            <a:pPr>
              <a:buFont typeface="Arial" pitchFamily="34" charset="0"/>
              <a:buNone/>
              <a:defRPr/>
            </a:pPr>
            <a:endParaRPr kumimoji="0" lang="zh-CN" altLang="en-US" sz="1800">
              <a:cs typeface="宋体" charset="0"/>
            </a:endParaRPr>
          </a:p>
        </p:txBody>
      </p:sp>
      <p:sp>
        <p:nvSpPr>
          <p:cNvPr id="22531" name="矩形 2"/>
          <p:cNvSpPr>
            <a:spLocks noChangeArrowheads="1"/>
          </p:cNvSpPr>
          <p:nvPr/>
        </p:nvSpPr>
        <p:spPr bwMode="auto">
          <a:xfrm>
            <a:off x="6435725" y="0"/>
            <a:ext cx="2708275" cy="6858000"/>
          </a:xfrm>
          <a:prstGeom prst="rect">
            <a:avLst/>
          </a:prstGeom>
          <a:solidFill>
            <a:srgbClr val="0067A6"/>
          </a:solidFill>
          <a:ln w="9525">
            <a:solidFill>
              <a:srgbClr val="0067A6"/>
            </a:solidFill>
            <a:round/>
            <a:headEnd/>
            <a:tailEnd/>
          </a:ln>
        </p:spPr>
        <p:txBody>
          <a:bodyPr anchor="ctr"/>
          <a:lstStyle/>
          <a:p>
            <a:pPr>
              <a:buFont typeface="Arial" pitchFamily="34" charset="0"/>
              <a:buNone/>
            </a:pPr>
            <a:endParaRPr kumimoji="0" lang="zh-CN" altLang="en-US" sz="1800"/>
          </a:p>
        </p:txBody>
      </p:sp>
      <p:sp>
        <p:nvSpPr>
          <p:cNvPr id="18433" name="Tit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89250"/>
            <a:ext cx="7772400" cy="1841500"/>
          </a:xfrm>
        </p:spPr>
        <p:txBody>
          <a:bodyPr/>
          <a:lstStyle/>
          <a:p>
            <a:pPr>
              <a:lnSpc>
                <a:spcPct val="170000"/>
              </a:lnSpc>
            </a:pPr>
            <a:r>
              <a:rPr lang="en-US" altLang="zh-CN" sz="2400" dirty="0" smtClean="0">
                <a:latin typeface="Arial" pitchFamily="34" charset="0"/>
                <a:ea typeface="黑体" pitchFamily="49" charset="-122"/>
                <a:sym typeface="Neo Sans Intel Light" charset="-122"/>
              </a:rPr>
              <a:t>Map/Reduce</a:t>
            </a:r>
            <a:br>
              <a:rPr lang="en-US" altLang="zh-CN" sz="2400" dirty="0" smtClean="0">
                <a:latin typeface="Arial" pitchFamily="34" charset="0"/>
                <a:ea typeface="黑体" pitchFamily="49" charset="-122"/>
                <a:sym typeface="Neo Sans Intel Light" charset="-122"/>
              </a:rPr>
            </a:br>
            <a:endParaRPr lang="zh-CN" altLang="en-US" sz="1800" dirty="0" smtClean="0">
              <a:solidFill>
                <a:srgbClr val="595959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4099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5549900" y="3906838"/>
            <a:ext cx="2908300" cy="2046287"/>
          </a:xfrm>
        </p:spPr>
        <p:txBody>
          <a:bodyPr/>
          <a:lstStyle/>
          <a:p>
            <a:pPr>
              <a:spcBef>
                <a:spcPct val="0"/>
              </a:spcBef>
            </a:pPr>
            <a:endParaRPr kumimoji="0" lang="en-US" altLang="zh-CN" i="1" dirty="0" smtClean="0">
              <a:latin typeface="Arial" pitchFamily="34" charset="0"/>
              <a:ea typeface="黑体" pitchFamily="49" charset="-122"/>
              <a:sym typeface="Neo Sans Intel Light" charset="-122"/>
            </a:endParaRPr>
          </a:p>
          <a:p>
            <a:pPr>
              <a:spcBef>
                <a:spcPct val="0"/>
              </a:spcBef>
            </a:pPr>
            <a:endParaRPr kumimoji="0" lang="en-US" altLang="zh-CN" i="1" dirty="0" smtClean="0">
              <a:latin typeface="Arial" pitchFamily="34" charset="0"/>
              <a:ea typeface="黑体" pitchFamily="49" charset="-122"/>
              <a:sym typeface="Neo Sans Intel Light" charset="-122"/>
            </a:endParaRPr>
          </a:p>
          <a:p>
            <a:pPr>
              <a:spcBef>
                <a:spcPct val="0"/>
              </a:spcBef>
            </a:pPr>
            <a:endParaRPr kumimoji="0" lang="en-US" altLang="zh-CN" i="1" dirty="0" smtClean="0">
              <a:latin typeface="Arial" pitchFamily="34" charset="0"/>
              <a:ea typeface="黑体" pitchFamily="49" charset="-122"/>
              <a:sym typeface="Neo Sans Intel Light" charset="-122"/>
            </a:endParaRPr>
          </a:p>
          <a:p>
            <a:pPr>
              <a:spcBef>
                <a:spcPct val="0"/>
              </a:spcBef>
            </a:pPr>
            <a:endParaRPr kumimoji="0" lang="en-US" altLang="zh-CN" dirty="0" smtClean="0">
              <a:latin typeface="Arial" pitchFamily="34" charset="0"/>
              <a:ea typeface="黑体" pitchFamily="49" charset="-122"/>
              <a:sym typeface="Neo Sans Intel Light" charset="-122"/>
            </a:endParaRPr>
          </a:p>
          <a:p>
            <a:pPr>
              <a:spcBef>
                <a:spcPct val="0"/>
              </a:spcBef>
            </a:pPr>
            <a:r>
              <a:rPr kumimoji="0" lang="zh-CN" altLang="en-US" b="1" i="1" dirty="0" smtClean="0">
                <a:latin typeface="Arial" pitchFamily="34" charset="0"/>
                <a:ea typeface="黑体" pitchFamily="49" charset="-122"/>
                <a:sym typeface="Neo Sans Intel Light" charset="-122"/>
              </a:rPr>
              <a:t>星环信息科技（上海）有限公司</a:t>
            </a:r>
            <a:endParaRPr kumimoji="0" lang="en-US" altLang="zh-CN" b="1" i="1" dirty="0" smtClean="0">
              <a:latin typeface="Arial" pitchFamily="34" charset="0"/>
              <a:ea typeface="黑体" pitchFamily="49" charset="-122"/>
              <a:sym typeface="Neo Sans Intel Light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b="1" i="1" dirty="0" err="1" smtClean="0">
                <a:latin typeface="Arial" pitchFamily="34" charset="0"/>
                <a:ea typeface="黑体" pitchFamily="49" charset="-122"/>
                <a:sym typeface="Neo Sans Intel Light" charset="-122"/>
              </a:rPr>
              <a:t>Transwarp</a:t>
            </a:r>
            <a:r>
              <a:rPr kumimoji="0" lang="en-US" altLang="zh-CN" b="1" i="1" dirty="0" smtClean="0">
                <a:latin typeface="Arial" pitchFamily="34" charset="0"/>
                <a:ea typeface="黑体" pitchFamily="49" charset="-122"/>
                <a:sym typeface="Neo Sans Intel Light" charset="-122"/>
              </a:rPr>
              <a:t> (Shanghai) Inc.</a:t>
            </a:r>
            <a:endParaRPr kumimoji="0" lang="zh-CN" altLang="en-US" b="1" i="1" dirty="0" smtClean="0">
              <a:latin typeface="Arial" pitchFamily="34" charset="0"/>
              <a:ea typeface="黑体" pitchFamily="49" charset="-122"/>
              <a:sym typeface="Neo Sans Intel Light" charset="-122"/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 flipH="1">
            <a:off x="4111625" y="0"/>
            <a:ext cx="2324100" cy="6858000"/>
          </a:xfrm>
          <a:prstGeom prst="line">
            <a:avLst/>
          </a:prstGeom>
          <a:solidFill>
            <a:srgbClr val="FBD4B4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2535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163" y="1092200"/>
            <a:ext cx="24130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6" name="幻灯片编号占位符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A23DF53E-ADF1-4C9B-895D-85CECB9BD5AF}" type="slidenum">
              <a:rPr kumimoji="0" lang="zh-CN" altLang="en-US" sz="900">
                <a:solidFill>
                  <a:srgbClr val="FFFFFF"/>
                </a:solidFill>
                <a:ea typeface="华文细黑" pitchFamily="2" charset="-122"/>
              </a:rPr>
              <a:pPr/>
              <a:t>1</a:t>
            </a:fld>
            <a:endParaRPr kumimoji="0" lang="en-US" altLang="zh-CN" sz="1800">
              <a:cs typeface="Arial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kumimoji="0" lang="en-US" altLang="zh-CN" sz="900">
                <a:solidFill>
                  <a:srgbClr val="7F7F7F"/>
                </a:solidFill>
              </a:rPr>
              <a:t>TRANSWARP © 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57" y="511174"/>
            <a:ext cx="8425543" cy="658813"/>
          </a:xfrm>
        </p:spPr>
        <p:txBody>
          <a:bodyPr/>
          <a:lstStyle/>
          <a:p>
            <a:r>
              <a:rPr lang="en-US" dirty="0" smtClean="0"/>
              <a:t>MapReduce</a:t>
            </a:r>
            <a:r>
              <a:rPr lang="zh-CN" altLang="en-US" dirty="0" smtClean="0"/>
              <a:t>简单示例</a:t>
            </a:r>
            <a:r>
              <a:rPr lang="en-US" dirty="0" smtClean="0"/>
              <a:t>: Word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370013"/>
            <a:ext cx="8237538" cy="959536"/>
          </a:xfrm>
        </p:spPr>
        <p:txBody>
          <a:bodyPr/>
          <a:lstStyle/>
          <a:p>
            <a:r>
              <a:rPr lang="en-US" sz="1400" dirty="0" smtClean="0"/>
              <a:t>Word </a:t>
            </a:r>
            <a:r>
              <a:rPr lang="en-US" sz="1400" dirty="0" smtClean="0"/>
              <a:t>Count</a:t>
            </a:r>
          </a:p>
          <a:p>
            <a:pPr lvl="1"/>
            <a:r>
              <a:rPr lang="en-US" sz="1400" dirty="0"/>
              <a:t>Input: </a:t>
            </a:r>
            <a:r>
              <a:rPr lang="en-US" sz="1400" dirty="0" smtClean="0"/>
              <a:t>large </a:t>
            </a:r>
            <a:r>
              <a:rPr lang="en-US" sz="1400" dirty="0"/>
              <a:t>number of text documents</a:t>
            </a:r>
          </a:p>
          <a:p>
            <a:pPr lvl="1"/>
            <a:r>
              <a:rPr lang="en-US" sz="1400" dirty="0" smtClean="0"/>
              <a:t>Task: count the occurrence of each word across </a:t>
            </a:r>
            <a:r>
              <a:rPr lang="en-US" sz="1400" dirty="0"/>
              <a:t>all the document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EEF9032-4972-42E2-BE36-CE1A164CB45F}" type="slidenum">
              <a:rPr lang="zh-CN" altLang="en-US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47" name="Text Box 405"/>
          <p:cNvSpPr txBox="1">
            <a:spLocks noChangeAspect="1" noChangeArrowheads="1"/>
          </p:cNvSpPr>
          <p:nvPr/>
        </p:nvSpPr>
        <p:spPr bwMode="auto">
          <a:xfrm>
            <a:off x="799990" y="2415274"/>
            <a:ext cx="931863" cy="31273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Input</a:t>
            </a:r>
            <a:endParaRPr kumimoji="0" lang="en-US" altLang="zh-CN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宋体" pitchFamily="2" charset="-122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69540" y="2648817"/>
            <a:ext cx="1091738" cy="951631"/>
            <a:chOff x="537316" y="2760867"/>
            <a:chExt cx="1091738" cy="951631"/>
          </a:xfrm>
          <a:solidFill>
            <a:schemeClr val="bg1">
              <a:lumMod val="95000"/>
            </a:schemeClr>
          </a:solidFill>
        </p:grpSpPr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537316" y="2760867"/>
              <a:ext cx="1091738" cy="951631"/>
            </a:xfrm>
            <a:prstGeom prst="rect">
              <a:avLst/>
            </a:prstGeom>
            <a:solidFill>
              <a:srgbClr val="41B3DC"/>
            </a:solidFill>
            <a:ln w="9525">
              <a:solidFill>
                <a:srgbClr val="17375E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zh-CN" sz="16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10" name="Content Placeholder 2"/>
            <p:cNvSpPr txBox="1">
              <a:spLocks/>
            </p:cNvSpPr>
            <p:nvPr/>
          </p:nvSpPr>
          <p:spPr bwMode="auto">
            <a:xfrm>
              <a:off x="712231" y="3063884"/>
              <a:ext cx="787398" cy="279622"/>
            </a:xfrm>
            <a:prstGeom prst="rect">
              <a:avLst/>
            </a:prstGeom>
            <a:solidFill>
              <a:srgbClr val="41B3DC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defRPr sz="1600" b="1"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sz="1400" dirty="0"/>
                <a:t>“to be or not to be”</a:t>
              </a:r>
            </a:p>
          </p:txBody>
        </p:sp>
      </p:grpSp>
      <p:grpSp>
        <p:nvGrpSpPr>
          <p:cNvPr id="6" name="Group 15"/>
          <p:cNvGrpSpPr/>
          <p:nvPr/>
        </p:nvGrpSpPr>
        <p:grpSpPr>
          <a:xfrm>
            <a:off x="750490" y="4247014"/>
            <a:ext cx="1110788" cy="884957"/>
            <a:chOff x="518266" y="4269442"/>
            <a:chExt cx="1110788" cy="884957"/>
          </a:xfrm>
          <a:solidFill>
            <a:schemeClr val="bg1">
              <a:lumMod val="95000"/>
            </a:schemeClr>
          </a:solidFill>
        </p:grpSpPr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518266" y="4269442"/>
              <a:ext cx="1110788" cy="884957"/>
            </a:xfrm>
            <a:prstGeom prst="rect">
              <a:avLst/>
            </a:prstGeom>
            <a:solidFill>
              <a:srgbClr val="41B3DC"/>
            </a:solidFill>
            <a:ln w="9525">
              <a:solidFill>
                <a:srgbClr val="17375E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zh-CN" sz="16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11" name="Content Placeholder 2"/>
            <p:cNvSpPr txBox="1">
              <a:spLocks/>
            </p:cNvSpPr>
            <p:nvPr/>
          </p:nvSpPr>
          <p:spPr bwMode="auto">
            <a:xfrm>
              <a:off x="567766" y="4517041"/>
              <a:ext cx="1061288" cy="243788"/>
            </a:xfrm>
            <a:prstGeom prst="rect">
              <a:avLst/>
            </a:prstGeom>
            <a:solidFill>
              <a:srgbClr val="41B3DC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defRPr sz="1600" b="1"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sz="1400" dirty="0"/>
                <a:t>“it will be make or break”</a:t>
              </a:r>
            </a:p>
          </p:txBody>
        </p:sp>
      </p:grpSp>
      <p:grpSp>
        <p:nvGrpSpPr>
          <p:cNvPr id="7" name="Group 5"/>
          <p:cNvGrpSpPr/>
          <p:nvPr/>
        </p:nvGrpSpPr>
        <p:grpSpPr>
          <a:xfrm>
            <a:off x="2200165" y="2648817"/>
            <a:ext cx="937418" cy="1113962"/>
            <a:chOff x="1967941" y="2638888"/>
            <a:chExt cx="937418" cy="1113962"/>
          </a:xfrm>
          <a:solidFill>
            <a:schemeClr val="bg1">
              <a:lumMod val="95000"/>
            </a:schemeClr>
          </a:solidFill>
        </p:grpSpPr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967941" y="2638888"/>
              <a:ext cx="937418" cy="1113962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zh-CN" sz="1400" b="1" dirty="0">
                <a:solidFill>
                  <a:schemeClr val="bg1"/>
                </a:solidFill>
                <a:ea typeface="宋体" pitchFamily="2" charset="-122"/>
                <a:cs typeface="Arial" charset="0"/>
              </a:endParaRPr>
            </a:p>
          </p:txBody>
        </p:sp>
        <p:sp>
          <p:nvSpPr>
            <p:cNvPr id="112" name="Content Placeholder 2"/>
            <p:cNvSpPr txBox="1">
              <a:spLocks/>
            </p:cNvSpPr>
            <p:nvPr/>
          </p:nvSpPr>
          <p:spPr bwMode="auto">
            <a:xfrm>
              <a:off x="2157884" y="2715089"/>
              <a:ext cx="718901" cy="97108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6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46063" indent="-244475" algn="l" rtl="0" eaLnBrk="0" fontAlgn="base" hangingPunct="0">
                <a:spcBef>
                  <a:spcPct val="40000"/>
                </a:spcBef>
                <a:spcAft>
                  <a:spcPct val="0"/>
                </a:spcAft>
                <a:buSzPct val="125000"/>
                <a:buFont typeface="Times" pitchFamily="18" charset="0"/>
                <a:buChar char="•"/>
                <a:defRPr b="1">
                  <a:solidFill>
                    <a:schemeClr val="tx1"/>
                  </a:solidFill>
                  <a:latin typeface="+mn-lt"/>
                </a:defRPr>
              </a:lvl2pPr>
              <a:lvl3pPr marL="571500" indent="-3238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chemeClr val="tx1"/>
                  </a:solidFill>
                  <a:latin typeface="+mn-lt"/>
                </a:defRPr>
              </a:lvl3pPr>
              <a:lvl4pPr marL="725488" indent="-1524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1600" b="1">
                  <a:solidFill>
                    <a:schemeClr val="tx1"/>
                  </a:solidFill>
                  <a:latin typeface="+mn-lt"/>
                </a:defRPr>
              </a:lvl4pPr>
              <a:lvl5pPr marL="1136650" indent="-409575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chemeClr val="tx1"/>
                  </a:solidFill>
                  <a:latin typeface="+mn-lt"/>
                </a:defRPr>
              </a:lvl5pPr>
              <a:lvl6pPr marL="1593850" indent="-409575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chemeClr val="tx1"/>
                  </a:solidFill>
                  <a:latin typeface="+mn-lt"/>
                </a:defRPr>
              </a:lvl6pPr>
              <a:lvl7pPr marL="2051050" indent="-409575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chemeClr val="tx1"/>
                  </a:solidFill>
                  <a:latin typeface="+mn-lt"/>
                </a:defRPr>
              </a:lvl7pPr>
              <a:lvl8pPr marL="2508250" indent="-409575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chemeClr val="tx1"/>
                  </a:solidFill>
                  <a:latin typeface="+mn-lt"/>
                </a:defRPr>
              </a:lvl8pPr>
              <a:lvl9pPr marL="2965450" indent="-409575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/>
              <a:r>
                <a:rPr lang="en-US" sz="1000" dirty="0" smtClean="0">
                  <a:solidFill>
                    <a:srgbClr val="000000"/>
                  </a:solidFill>
                </a:rPr>
                <a:t>“to”, 1</a:t>
              </a:r>
              <a:br>
                <a:rPr lang="en-US" sz="1000" dirty="0" smtClean="0">
                  <a:solidFill>
                    <a:srgbClr val="000000"/>
                  </a:solidFill>
                </a:rPr>
              </a:br>
              <a:r>
                <a:rPr lang="en-US" sz="1000" dirty="0" smtClean="0">
                  <a:solidFill>
                    <a:srgbClr val="000000"/>
                  </a:solidFill>
                </a:rPr>
                <a:t>“be”, 1</a:t>
              </a:r>
              <a:br>
                <a:rPr lang="en-US" sz="1000" dirty="0" smtClean="0">
                  <a:solidFill>
                    <a:srgbClr val="000000"/>
                  </a:solidFill>
                </a:rPr>
              </a:br>
              <a:r>
                <a:rPr lang="en-US" sz="1000" dirty="0" smtClean="0">
                  <a:solidFill>
                    <a:srgbClr val="000000"/>
                  </a:solidFill>
                </a:rPr>
                <a:t>“or”, 1</a:t>
              </a:r>
              <a:br>
                <a:rPr lang="en-US" sz="1000" dirty="0" smtClean="0">
                  <a:solidFill>
                    <a:srgbClr val="000000"/>
                  </a:solidFill>
                </a:rPr>
              </a:br>
              <a:r>
                <a:rPr lang="en-US" sz="1000" dirty="0" smtClean="0">
                  <a:solidFill>
                    <a:srgbClr val="000000"/>
                  </a:solidFill>
                </a:rPr>
                <a:t>“not”, 1</a:t>
              </a:r>
              <a:br>
                <a:rPr lang="en-US" sz="1000" dirty="0" smtClean="0">
                  <a:solidFill>
                    <a:srgbClr val="000000"/>
                  </a:solidFill>
                </a:rPr>
              </a:br>
              <a:r>
                <a:rPr lang="en-US" sz="1000" dirty="0" smtClean="0">
                  <a:solidFill>
                    <a:srgbClr val="000000"/>
                  </a:solidFill>
                </a:rPr>
                <a:t>“to”, 1</a:t>
              </a:r>
              <a:br>
                <a:rPr lang="en-US" sz="1000" dirty="0" smtClean="0">
                  <a:solidFill>
                    <a:srgbClr val="000000"/>
                  </a:solidFill>
                </a:rPr>
              </a:br>
              <a:r>
                <a:rPr lang="en-US" sz="1000" dirty="0" smtClean="0">
                  <a:solidFill>
                    <a:srgbClr val="000000"/>
                  </a:solidFill>
                </a:rPr>
                <a:t>“be”, 1</a:t>
              </a:r>
            </a:p>
          </p:txBody>
        </p:sp>
      </p:grpSp>
      <p:sp>
        <p:nvSpPr>
          <p:cNvPr id="113" name="Text Box 405"/>
          <p:cNvSpPr txBox="1">
            <a:spLocks noChangeAspect="1" noChangeArrowheads="1"/>
          </p:cNvSpPr>
          <p:nvPr/>
        </p:nvSpPr>
        <p:spPr bwMode="auto">
          <a:xfrm>
            <a:off x="2190640" y="2411876"/>
            <a:ext cx="931863" cy="31273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Map</a:t>
            </a:r>
            <a:endParaRPr kumimoji="0" lang="en-US" altLang="zh-CN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宋体" pitchFamily="2" charset="-122"/>
            </a:endParaRPr>
          </a:p>
        </p:txBody>
      </p:sp>
      <p:grpSp>
        <p:nvGrpSpPr>
          <p:cNvPr id="8" name="Group 14"/>
          <p:cNvGrpSpPr/>
          <p:nvPr/>
        </p:nvGrpSpPr>
        <p:grpSpPr>
          <a:xfrm>
            <a:off x="2200399" y="4247014"/>
            <a:ext cx="937418" cy="1113962"/>
            <a:chOff x="1968175" y="4070800"/>
            <a:chExt cx="937418" cy="1113962"/>
          </a:xfrm>
          <a:solidFill>
            <a:schemeClr val="bg1">
              <a:lumMod val="95000"/>
            </a:schemeClr>
          </a:solidFill>
        </p:grpSpPr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968175" y="4070800"/>
              <a:ext cx="937418" cy="1113962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zh-CN" sz="1400" b="1" dirty="0">
                <a:solidFill>
                  <a:schemeClr val="bg1"/>
                </a:solidFill>
                <a:ea typeface="宋体" pitchFamily="2" charset="-122"/>
                <a:cs typeface="Arial" charset="0"/>
              </a:endParaRPr>
            </a:p>
          </p:txBody>
        </p:sp>
        <p:sp>
          <p:nvSpPr>
            <p:cNvPr id="114" name="Content Placeholder 2"/>
            <p:cNvSpPr txBox="1">
              <a:spLocks/>
            </p:cNvSpPr>
            <p:nvPr/>
          </p:nvSpPr>
          <p:spPr bwMode="auto">
            <a:xfrm>
              <a:off x="2119783" y="4172414"/>
              <a:ext cx="785810" cy="97108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6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46063" indent="-244475" algn="l" rtl="0" eaLnBrk="0" fontAlgn="base" hangingPunct="0">
                <a:spcBef>
                  <a:spcPct val="40000"/>
                </a:spcBef>
                <a:spcAft>
                  <a:spcPct val="0"/>
                </a:spcAft>
                <a:buSzPct val="125000"/>
                <a:buFont typeface="Times" pitchFamily="18" charset="0"/>
                <a:buChar char="•"/>
                <a:defRPr b="1">
                  <a:solidFill>
                    <a:schemeClr val="tx1"/>
                  </a:solidFill>
                  <a:latin typeface="+mn-lt"/>
                </a:defRPr>
              </a:lvl2pPr>
              <a:lvl3pPr marL="571500" indent="-3238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chemeClr val="tx1"/>
                  </a:solidFill>
                  <a:latin typeface="+mn-lt"/>
                </a:defRPr>
              </a:lvl3pPr>
              <a:lvl4pPr marL="725488" indent="-1524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1600" b="1">
                  <a:solidFill>
                    <a:schemeClr val="tx1"/>
                  </a:solidFill>
                  <a:latin typeface="+mn-lt"/>
                </a:defRPr>
              </a:lvl4pPr>
              <a:lvl5pPr marL="1136650" indent="-409575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chemeClr val="tx1"/>
                  </a:solidFill>
                  <a:latin typeface="+mn-lt"/>
                </a:defRPr>
              </a:lvl5pPr>
              <a:lvl6pPr marL="1593850" indent="-409575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chemeClr val="tx1"/>
                  </a:solidFill>
                  <a:latin typeface="+mn-lt"/>
                </a:defRPr>
              </a:lvl6pPr>
              <a:lvl7pPr marL="2051050" indent="-409575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chemeClr val="tx1"/>
                  </a:solidFill>
                  <a:latin typeface="+mn-lt"/>
                </a:defRPr>
              </a:lvl7pPr>
              <a:lvl8pPr marL="2508250" indent="-409575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chemeClr val="tx1"/>
                  </a:solidFill>
                  <a:latin typeface="+mn-lt"/>
                </a:defRPr>
              </a:lvl8pPr>
              <a:lvl9pPr marL="2965450" indent="-409575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/>
              <a:r>
                <a:rPr lang="en-US" sz="1000" dirty="0" smtClean="0">
                  <a:solidFill>
                    <a:srgbClr val="000000"/>
                  </a:solidFill>
                </a:rPr>
                <a:t>“it”, 1</a:t>
              </a:r>
              <a:br>
                <a:rPr lang="en-US" sz="1000" dirty="0" smtClean="0">
                  <a:solidFill>
                    <a:srgbClr val="000000"/>
                  </a:solidFill>
                </a:rPr>
              </a:br>
              <a:r>
                <a:rPr lang="en-US" sz="1000" dirty="0" smtClean="0">
                  <a:solidFill>
                    <a:srgbClr val="000000"/>
                  </a:solidFill>
                </a:rPr>
                <a:t>“will”, 1</a:t>
              </a:r>
              <a:br>
                <a:rPr lang="en-US" sz="1000" dirty="0" smtClean="0">
                  <a:solidFill>
                    <a:srgbClr val="000000"/>
                  </a:solidFill>
                </a:rPr>
              </a:br>
              <a:r>
                <a:rPr lang="en-US" sz="1000" dirty="0" smtClean="0">
                  <a:solidFill>
                    <a:srgbClr val="000000"/>
                  </a:solidFill>
                </a:rPr>
                <a:t>“be”, 1</a:t>
              </a:r>
              <a:br>
                <a:rPr lang="en-US" sz="1000" dirty="0" smtClean="0">
                  <a:solidFill>
                    <a:srgbClr val="000000"/>
                  </a:solidFill>
                </a:rPr>
              </a:br>
              <a:r>
                <a:rPr lang="en-US" sz="1000" dirty="0" smtClean="0">
                  <a:solidFill>
                    <a:srgbClr val="000000"/>
                  </a:solidFill>
                </a:rPr>
                <a:t>“make”, 1</a:t>
              </a:r>
              <a:br>
                <a:rPr lang="en-US" sz="1000" dirty="0" smtClean="0">
                  <a:solidFill>
                    <a:srgbClr val="000000"/>
                  </a:solidFill>
                </a:rPr>
              </a:br>
              <a:r>
                <a:rPr lang="en-US" sz="1000" dirty="0" smtClean="0">
                  <a:solidFill>
                    <a:srgbClr val="000000"/>
                  </a:solidFill>
                </a:rPr>
                <a:t>“or”, 1</a:t>
              </a:r>
              <a:br>
                <a:rPr lang="en-US" sz="1000" dirty="0" smtClean="0">
                  <a:solidFill>
                    <a:srgbClr val="000000"/>
                  </a:solidFill>
                </a:rPr>
              </a:br>
              <a:r>
                <a:rPr lang="en-US" sz="1000" dirty="0" smtClean="0">
                  <a:solidFill>
                    <a:srgbClr val="000000"/>
                  </a:solidFill>
                </a:rPr>
                <a:t>“break”, 1</a:t>
              </a:r>
            </a:p>
          </p:txBody>
        </p:sp>
      </p:grpSp>
      <p:sp>
        <p:nvSpPr>
          <p:cNvPr id="115" name="Text Box 405"/>
          <p:cNvSpPr txBox="1">
            <a:spLocks noChangeAspect="1" noChangeArrowheads="1"/>
          </p:cNvSpPr>
          <p:nvPr/>
        </p:nvSpPr>
        <p:spPr bwMode="auto">
          <a:xfrm>
            <a:off x="3428890" y="2392826"/>
            <a:ext cx="931863" cy="31273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kern="0" dirty="0" smtClean="0">
                <a:solidFill>
                  <a:srgbClr val="000000"/>
                </a:solidFill>
                <a:ea typeface="宋体" pitchFamily="2" charset="-122"/>
              </a:rPr>
              <a:t>Partition</a:t>
            </a:r>
            <a:endParaRPr kumimoji="0" lang="en-US" altLang="zh-CN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宋体" pitchFamily="2" charset="-122"/>
            </a:endParaRPr>
          </a:p>
        </p:txBody>
      </p:sp>
      <p:grpSp>
        <p:nvGrpSpPr>
          <p:cNvPr id="9" name="Group 6"/>
          <p:cNvGrpSpPr/>
          <p:nvPr/>
        </p:nvGrpSpPr>
        <p:grpSpPr>
          <a:xfrm>
            <a:off x="3442385" y="2648817"/>
            <a:ext cx="937418" cy="1190162"/>
            <a:chOff x="3105386" y="2638888"/>
            <a:chExt cx="937418" cy="1190162"/>
          </a:xfrm>
          <a:solidFill>
            <a:schemeClr val="bg1">
              <a:lumMod val="95000"/>
            </a:schemeClr>
          </a:solidFill>
        </p:grpSpPr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105386" y="2638888"/>
              <a:ext cx="937418" cy="1190162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zh-CN" sz="1400" b="1" dirty="0">
                <a:solidFill>
                  <a:schemeClr val="bg1"/>
                </a:solidFill>
                <a:ea typeface="宋体" pitchFamily="2" charset="-122"/>
                <a:cs typeface="Arial" charset="0"/>
              </a:endParaRPr>
            </a:p>
          </p:txBody>
        </p:sp>
        <p:sp>
          <p:nvSpPr>
            <p:cNvPr id="116" name="Content Placeholder 2"/>
            <p:cNvSpPr txBox="1">
              <a:spLocks/>
            </p:cNvSpPr>
            <p:nvPr/>
          </p:nvSpPr>
          <p:spPr bwMode="auto">
            <a:xfrm>
              <a:off x="3294870" y="2705564"/>
              <a:ext cx="640204" cy="97108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6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46063" indent="-244475" algn="l" rtl="0" eaLnBrk="0" fontAlgn="base" hangingPunct="0">
                <a:spcBef>
                  <a:spcPct val="40000"/>
                </a:spcBef>
                <a:spcAft>
                  <a:spcPct val="0"/>
                </a:spcAft>
                <a:buSzPct val="125000"/>
                <a:buFont typeface="Times" pitchFamily="18" charset="0"/>
                <a:buChar char="•"/>
                <a:defRPr b="1">
                  <a:solidFill>
                    <a:schemeClr val="tx1"/>
                  </a:solidFill>
                  <a:latin typeface="+mn-lt"/>
                </a:defRPr>
              </a:lvl2pPr>
              <a:lvl3pPr marL="571500" indent="-3238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chemeClr val="tx1"/>
                  </a:solidFill>
                  <a:latin typeface="+mn-lt"/>
                </a:defRPr>
              </a:lvl3pPr>
              <a:lvl4pPr marL="725488" indent="-1524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1600" b="1">
                  <a:solidFill>
                    <a:schemeClr val="tx1"/>
                  </a:solidFill>
                  <a:latin typeface="+mn-lt"/>
                </a:defRPr>
              </a:lvl4pPr>
              <a:lvl5pPr marL="1136650" indent="-409575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chemeClr val="tx1"/>
                  </a:solidFill>
                  <a:latin typeface="+mn-lt"/>
                </a:defRPr>
              </a:lvl5pPr>
              <a:lvl6pPr marL="1593850" indent="-409575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chemeClr val="tx1"/>
                  </a:solidFill>
                  <a:latin typeface="+mn-lt"/>
                </a:defRPr>
              </a:lvl6pPr>
              <a:lvl7pPr marL="2051050" indent="-409575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chemeClr val="tx1"/>
                  </a:solidFill>
                  <a:latin typeface="+mn-lt"/>
                </a:defRPr>
              </a:lvl7pPr>
              <a:lvl8pPr marL="2508250" indent="-409575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chemeClr val="tx1"/>
                  </a:solidFill>
                  <a:latin typeface="+mn-lt"/>
                </a:defRPr>
              </a:lvl8pPr>
              <a:lvl9pPr marL="2965450" indent="-409575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/>
              <a:r>
                <a:rPr lang="en-US" sz="1000" dirty="0">
                  <a:solidFill>
                    <a:srgbClr val="C00000"/>
                  </a:solidFill>
                </a:rPr>
                <a:t>“be”, 1</a:t>
              </a:r>
              <a:br>
                <a:rPr lang="en-US" sz="1000" dirty="0">
                  <a:solidFill>
                    <a:srgbClr val="C00000"/>
                  </a:solidFill>
                </a:rPr>
              </a:br>
              <a:r>
                <a:rPr lang="en-US" sz="1000" dirty="0" smtClean="0">
                  <a:solidFill>
                    <a:srgbClr val="C00000"/>
                  </a:solidFill>
                </a:rPr>
                <a:t>“</a:t>
              </a:r>
              <a:r>
                <a:rPr lang="en-US" sz="1000" dirty="0">
                  <a:solidFill>
                    <a:srgbClr val="C00000"/>
                  </a:solidFill>
                </a:rPr>
                <a:t>not”, </a:t>
              </a:r>
              <a:r>
                <a:rPr lang="en-US" sz="1000" dirty="0" smtClean="0">
                  <a:solidFill>
                    <a:srgbClr val="C00000"/>
                  </a:solidFill>
                </a:rPr>
                <a:t>1</a:t>
              </a:r>
              <a:br>
                <a:rPr lang="en-US" sz="1000" dirty="0" smtClean="0">
                  <a:solidFill>
                    <a:srgbClr val="C00000"/>
                  </a:solidFill>
                </a:rPr>
              </a:br>
              <a:r>
                <a:rPr lang="en-US" sz="1000" dirty="0">
                  <a:solidFill>
                    <a:srgbClr val="C00000"/>
                  </a:solidFill>
                </a:rPr>
                <a:t>“be”, 1</a:t>
              </a:r>
              <a:r>
                <a:rPr lang="en-US" sz="1000" dirty="0">
                  <a:solidFill>
                    <a:srgbClr val="000000"/>
                  </a:solidFill>
                </a:rPr>
                <a:t/>
              </a:r>
              <a:br>
                <a:rPr lang="en-US" sz="1000" dirty="0">
                  <a:solidFill>
                    <a:srgbClr val="000000"/>
                  </a:solidFill>
                </a:rPr>
              </a:br>
              <a:r>
                <a:rPr lang="en-US" sz="1000" dirty="0" smtClean="0">
                  <a:solidFill>
                    <a:srgbClr val="000000"/>
                  </a:solidFill>
                </a:rPr>
                <a:t/>
              </a:r>
              <a:br>
                <a:rPr lang="en-US" sz="1000" dirty="0" smtClean="0">
                  <a:solidFill>
                    <a:srgbClr val="000000"/>
                  </a:solidFill>
                </a:rPr>
              </a:br>
              <a:r>
                <a:rPr lang="en-US" sz="1000" dirty="0">
                  <a:solidFill>
                    <a:srgbClr val="3333FF"/>
                  </a:solidFill>
                </a:rPr>
                <a:t>“to”, 1</a:t>
              </a:r>
              <a:br>
                <a:rPr lang="en-US" sz="1000" dirty="0">
                  <a:solidFill>
                    <a:srgbClr val="3333FF"/>
                  </a:solidFill>
                </a:rPr>
              </a:br>
              <a:r>
                <a:rPr lang="en-US" sz="1000" dirty="0" smtClean="0">
                  <a:solidFill>
                    <a:srgbClr val="3333FF"/>
                  </a:solidFill>
                </a:rPr>
                <a:t>“</a:t>
              </a:r>
              <a:r>
                <a:rPr lang="en-US" sz="1000" dirty="0">
                  <a:solidFill>
                    <a:srgbClr val="3333FF"/>
                  </a:solidFill>
                </a:rPr>
                <a:t>or”, 1</a:t>
              </a:r>
              <a:br>
                <a:rPr lang="en-US" sz="1000" dirty="0">
                  <a:solidFill>
                    <a:srgbClr val="3333FF"/>
                  </a:solidFill>
                </a:rPr>
              </a:br>
              <a:r>
                <a:rPr lang="en-US" sz="1000" dirty="0" smtClean="0">
                  <a:solidFill>
                    <a:srgbClr val="3333FF"/>
                  </a:solidFill>
                </a:rPr>
                <a:t>“to”, 1</a:t>
              </a:r>
              <a:br>
                <a:rPr lang="en-US" sz="1000" dirty="0" smtClean="0">
                  <a:solidFill>
                    <a:srgbClr val="3333FF"/>
                  </a:solidFill>
                </a:rPr>
              </a:br>
              <a:endParaRPr lang="en-US" sz="1000" dirty="0" smtClean="0">
                <a:solidFill>
                  <a:srgbClr val="3333FF"/>
                </a:solidFill>
              </a:endParaRPr>
            </a:p>
          </p:txBody>
        </p:sp>
      </p:grpSp>
      <p:grpSp>
        <p:nvGrpSpPr>
          <p:cNvPr id="10" name="Group 13"/>
          <p:cNvGrpSpPr/>
          <p:nvPr/>
        </p:nvGrpSpPr>
        <p:grpSpPr>
          <a:xfrm>
            <a:off x="3451910" y="4247014"/>
            <a:ext cx="937418" cy="1190162"/>
            <a:chOff x="3105386" y="4042227"/>
            <a:chExt cx="937418" cy="1190162"/>
          </a:xfrm>
          <a:solidFill>
            <a:schemeClr val="bg1">
              <a:lumMod val="95000"/>
            </a:schemeClr>
          </a:solidFill>
        </p:grpSpPr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3105386" y="4042227"/>
              <a:ext cx="937418" cy="1190162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zh-CN" sz="1400" b="1" dirty="0">
                <a:solidFill>
                  <a:schemeClr val="bg1"/>
                </a:solidFill>
                <a:ea typeface="宋体" pitchFamily="2" charset="-122"/>
                <a:cs typeface="Arial" charset="0"/>
              </a:endParaRPr>
            </a:p>
          </p:txBody>
        </p:sp>
        <p:sp>
          <p:nvSpPr>
            <p:cNvPr id="118" name="Content Placeholder 2"/>
            <p:cNvSpPr txBox="1">
              <a:spLocks/>
            </p:cNvSpPr>
            <p:nvPr/>
          </p:nvSpPr>
          <p:spPr bwMode="auto">
            <a:xfrm>
              <a:off x="3276278" y="4115263"/>
              <a:ext cx="766526" cy="97108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6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46063" indent="-244475" algn="l" rtl="0" eaLnBrk="0" fontAlgn="base" hangingPunct="0">
                <a:spcBef>
                  <a:spcPct val="40000"/>
                </a:spcBef>
                <a:spcAft>
                  <a:spcPct val="0"/>
                </a:spcAft>
                <a:buSzPct val="125000"/>
                <a:buFont typeface="Times" pitchFamily="18" charset="0"/>
                <a:buChar char="•"/>
                <a:defRPr b="1">
                  <a:solidFill>
                    <a:schemeClr val="tx1"/>
                  </a:solidFill>
                  <a:latin typeface="+mn-lt"/>
                </a:defRPr>
              </a:lvl2pPr>
              <a:lvl3pPr marL="571500" indent="-3238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chemeClr val="tx1"/>
                  </a:solidFill>
                  <a:latin typeface="+mn-lt"/>
                </a:defRPr>
              </a:lvl3pPr>
              <a:lvl4pPr marL="725488" indent="-1524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1600" b="1">
                  <a:solidFill>
                    <a:schemeClr val="tx1"/>
                  </a:solidFill>
                  <a:latin typeface="+mn-lt"/>
                </a:defRPr>
              </a:lvl4pPr>
              <a:lvl5pPr marL="1136650" indent="-409575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chemeClr val="tx1"/>
                  </a:solidFill>
                  <a:latin typeface="+mn-lt"/>
                </a:defRPr>
              </a:lvl5pPr>
              <a:lvl6pPr marL="1593850" indent="-409575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chemeClr val="tx1"/>
                  </a:solidFill>
                  <a:latin typeface="+mn-lt"/>
                </a:defRPr>
              </a:lvl6pPr>
              <a:lvl7pPr marL="2051050" indent="-409575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chemeClr val="tx1"/>
                  </a:solidFill>
                  <a:latin typeface="+mn-lt"/>
                </a:defRPr>
              </a:lvl7pPr>
              <a:lvl8pPr marL="2508250" indent="-409575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chemeClr val="tx1"/>
                  </a:solidFill>
                  <a:latin typeface="+mn-lt"/>
                </a:defRPr>
              </a:lvl8pPr>
              <a:lvl9pPr marL="2965450" indent="-409575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/>
              <a:r>
                <a:rPr lang="en-US" sz="1000" dirty="0">
                  <a:solidFill>
                    <a:srgbClr val="C00000"/>
                  </a:solidFill>
                </a:rPr>
                <a:t>“it”, 1</a:t>
              </a:r>
              <a:br>
                <a:rPr lang="en-US" sz="1000" dirty="0">
                  <a:solidFill>
                    <a:srgbClr val="C00000"/>
                  </a:solidFill>
                </a:rPr>
              </a:br>
              <a:r>
                <a:rPr lang="en-US" sz="1000" dirty="0" smtClean="0">
                  <a:solidFill>
                    <a:srgbClr val="C00000"/>
                  </a:solidFill>
                </a:rPr>
                <a:t>“</a:t>
              </a:r>
              <a:r>
                <a:rPr lang="en-US" sz="1000" dirty="0">
                  <a:solidFill>
                    <a:srgbClr val="C00000"/>
                  </a:solidFill>
                </a:rPr>
                <a:t>be”, 1</a:t>
              </a:r>
              <a:br>
                <a:rPr lang="en-US" sz="1000" dirty="0">
                  <a:solidFill>
                    <a:srgbClr val="C00000"/>
                  </a:solidFill>
                </a:rPr>
              </a:br>
              <a:r>
                <a:rPr lang="en-US" sz="1000" dirty="0">
                  <a:solidFill>
                    <a:srgbClr val="C00000"/>
                  </a:solidFill>
                </a:rPr>
                <a:t>“break”, </a:t>
              </a:r>
              <a:r>
                <a:rPr lang="en-US" sz="1000" dirty="0" smtClean="0">
                  <a:solidFill>
                    <a:srgbClr val="C00000"/>
                  </a:solidFill>
                </a:rPr>
                <a:t>1</a:t>
              </a:r>
              <a:r>
                <a:rPr lang="en-US" sz="1000" dirty="0" smtClean="0">
                  <a:solidFill>
                    <a:srgbClr val="000000"/>
                  </a:solidFill>
                </a:rPr>
                <a:t/>
              </a:r>
              <a:br>
                <a:rPr lang="en-US" sz="1000" dirty="0" smtClean="0">
                  <a:solidFill>
                    <a:srgbClr val="000000"/>
                  </a:solidFill>
                </a:rPr>
              </a:br>
              <a:r>
                <a:rPr lang="en-US" sz="1000" dirty="0" smtClean="0">
                  <a:solidFill>
                    <a:srgbClr val="000000"/>
                  </a:solidFill>
                </a:rPr>
                <a:t/>
              </a:r>
              <a:br>
                <a:rPr lang="en-US" sz="1000" dirty="0" smtClean="0">
                  <a:solidFill>
                    <a:srgbClr val="000000"/>
                  </a:solidFill>
                </a:rPr>
              </a:br>
              <a:r>
                <a:rPr lang="en-US" sz="1000" dirty="0">
                  <a:solidFill>
                    <a:srgbClr val="3333FF"/>
                  </a:solidFill>
                </a:rPr>
                <a:t>“will”, 1</a:t>
              </a:r>
              <a:br>
                <a:rPr lang="en-US" sz="1000" dirty="0">
                  <a:solidFill>
                    <a:srgbClr val="3333FF"/>
                  </a:solidFill>
                </a:rPr>
              </a:br>
              <a:r>
                <a:rPr lang="en-US" sz="1000" dirty="0" smtClean="0">
                  <a:solidFill>
                    <a:srgbClr val="3333FF"/>
                  </a:solidFill>
                </a:rPr>
                <a:t>“</a:t>
              </a:r>
              <a:r>
                <a:rPr lang="en-US" sz="1000" dirty="0">
                  <a:solidFill>
                    <a:srgbClr val="3333FF"/>
                  </a:solidFill>
                </a:rPr>
                <a:t>make”, 1</a:t>
              </a:r>
              <a:br>
                <a:rPr lang="en-US" sz="1000" dirty="0">
                  <a:solidFill>
                    <a:srgbClr val="3333FF"/>
                  </a:solidFill>
                </a:rPr>
              </a:br>
              <a:r>
                <a:rPr lang="en-US" sz="1000" dirty="0">
                  <a:solidFill>
                    <a:srgbClr val="3333FF"/>
                  </a:solidFill>
                </a:rPr>
                <a:t>“or”, 1</a:t>
              </a:r>
              <a:r>
                <a:rPr lang="en-US" sz="1000" dirty="0">
                  <a:solidFill>
                    <a:srgbClr val="006600"/>
                  </a:solidFill>
                </a:rPr>
                <a:t/>
              </a:r>
              <a:br>
                <a:rPr lang="en-US" sz="1000" dirty="0">
                  <a:solidFill>
                    <a:srgbClr val="006600"/>
                  </a:solidFill>
                </a:rPr>
              </a:br>
              <a:endParaRPr lang="en-US" sz="1000" dirty="0" smtClean="0">
                <a:solidFill>
                  <a:srgbClr val="006600"/>
                </a:solidFill>
              </a:endParaRPr>
            </a:p>
          </p:txBody>
        </p:sp>
      </p:grpSp>
      <p:sp>
        <p:nvSpPr>
          <p:cNvPr id="119" name="Text Box 405"/>
          <p:cNvSpPr txBox="1">
            <a:spLocks noChangeAspect="1" noChangeArrowheads="1"/>
          </p:cNvSpPr>
          <p:nvPr/>
        </p:nvSpPr>
        <p:spPr bwMode="auto">
          <a:xfrm>
            <a:off x="4876690" y="2373776"/>
            <a:ext cx="931863" cy="31273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kern="0" dirty="0" smtClean="0">
                <a:solidFill>
                  <a:srgbClr val="000000"/>
                </a:solidFill>
                <a:ea typeface="宋体" pitchFamily="2" charset="-122"/>
              </a:rPr>
              <a:t>Shuffle</a:t>
            </a:r>
            <a:endParaRPr kumimoji="0" lang="en-US" altLang="zh-CN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宋体" pitchFamily="2" charset="-122"/>
            </a:endParaRPr>
          </a:p>
        </p:txBody>
      </p:sp>
      <p:grpSp>
        <p:nvGrpSpPr>
          <p:cNvPr id="11" name="Group 7"/>
          <p:cNvGrpSpPr/>
          <p:nvPr/>
        </p:nvGrpSpPr>
        <p:grpSpPr>
          <a:xfrm>
            <a:off x="4937810" y="2648817"/>
            <a:ext cx="937418" cy="1233025"/>
            <a:chOff x="4429361" y="2596024"/>
            <a:chExt cx="937418" cy="1233025"/>
          </a:xfrm>
          <a:solidFill>
            <a:schemeClr val="bg1">
              <a:lumMod val="95000"/>
            </a:schemeClr>
          </a:solidFill>
        </p:grpSpPr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4429361" y="2596024"/>
              <a:ext cx="937418" cy="1233025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zh-CN" sz="1400" b="1" dirty="0">
                <a:solidFill>
                  <a:schemeClr val="bg1"/>
                </a:solidFill>
                <a:ea typeface="宋体" pitchFamily="2" charset="-122"/>
                <a:cs typeface="Arial" charset="0"/>
              </a:endParaRPr>
            </a:p>
          </p:txBody>
        </p:sp>
        <p:sp>
          <p:nvSpPr>
            <p:cNvPr id="120" name="Content Placeholder 2"/>
            <p:cNvSpPr txBox="1">
              <a:spLocks/>
            </p:cNvSpPr>
            <p:nvPr/>
          </p:nvSpPr>
          <p:spPr bwMode="auto">
            <a:xfrm>
              <a:off x="4580745" y="2664298"/>
              <a:ext cx="786034" cy="97108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6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46063" indent="-244475" algn="l" rtl="0" eaLnBrk="0" fontAlgn="base" hangingPunct="0">
                <a:spcBef>
                  <a:spcPct val="40000"/>
                </a:spcBef>
                <a:spcAft>
                  <a:spcPct val="0"/>
                </a:spcAft>
                <a:buSzPct val="125000"/>
                <a:buFont typeface="Times" pitchFamily="18" charset="0"/>
                <a:buChar char="•"/>
                <a:defRPr b="1">
                  <a:solidFill>
                    <a:schemeClr val="tx1"/>
                  </a:solidFill>
                  <a:latin typeface="+mn-lt"/>
                </a:defRPr>
              </a:lvl2pPr>
              <a:lvl3pPr marL="571500" indent="-3238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chemeClr val="tx1"/>
                  </a:solidFill>
                  <a:latin typeface="+mn-lt"/>
                </a:defRPr>
              </a:lvl3pPr>
              <a:lvl4pPr marL="725488" indent="-1524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1600" b="1">
                  <a:solidFill>
                    <a:schemeClr val="tx1"/>
                  </a:solidFill>
                  <a:latin typeface="+mn-lt"/>
                </a:defRPr>
              </a:lvl4pPr>
              <a:lvl5pPr marL="1136650" indent="-409575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chemeClr val="tx1"/>
                  </a:solidFill>
                  <a:latin typeface="+mn-lt"/>
                </a:defRPr>
              </a:lvl5pPr>
              <a:lvl6pPr marL="1593850" indent="-409575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chemeClr val="tx1"/>
                  </a:solidFill>
                  <a:latin typeface="+mn-lt"/>
                </a:defRPr>
              </a:lvl6pPr>
              <a:lvl7pPr marL="2051050" indent="-409575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chemeClr val="tx1"/>
                  </a:solidFill>
                  <a:latin typeface="+mn-lt"/>
                </a:defRPr>
              </a:lvl7pPr>
              <a:lvl8pPr marL="2508250" indent="-409575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chemeClr val="tx1"/>
                  </a:solidFill>
                  <a:latin typeface="+mn-lt"/>
                </a:defRPr>
              </a:lvl8pPr>
              <a:lvl9pPr marL="2965450" indent="-409575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/>
              <a:r>
                <a:rPr lang="en-US" sz="1000" dirty="0">
                  <a:solidFill>
                    <a:srgbClr val="C00000"/>
                  </a:solidFill>
                </a:rPr>
                <a:t>“be”, 1</a:t>
              </a:r>
              <a:br>
                <a:rPr lang="en-US" sz="1000" dirty="0">
                  <a:solidFill>
                    <a:srgbClr val="C00000"/>
                  </a:solidFill>
                </a:rPr>
              </a:br>
              <a:r>
                <a:rPr lang="en-US" sz="1000" dirty="0" smtClean="0">
                  <a:solidFill>
                    <a:srgbClr val="C00000"/>
                  </a:solidFill>
                </a:rPr>
                <a:t>“</a:t>
              </a:r>
              <a:r>
                <a:rPr lang="en-US" sz="1000" dirty="0">
                  <a:solidFill>
                    <a:srgbClr val="C00000"/>
                  </a:solidFill>
                </a:rPr>
                <a:t>not”, </a:t>
              </a:r>
              <a:r>
                <a:rPr lang="en-US" sz="1000" dirty="0" smtClean="0">
                  <a:solidFill>
                    <a:srgbClr val="C00000"/>
                  </a:solidFill>
                </a:rPr>
                <a:t>1</a:t>
              </a:r>
              <a:br>
                <a:rPr lang="en-US" sz="1000" dirty="0" smtClean="0">
                  <a:solidFill>
                    <a:srgbClr val="C00000"/>
                  </a:solidFill>
                </a:rPr>
              </a:br>
              <a:r>
                <a:rPr lang="en-US" sz="1000" dirty="0">
                  <a:solidFill>
                    <a:srgbClr val="C00000"/>
                  </a:solidFill>
                </a:rPr>
                <a:t>“be”, </a:t>
              </a:r>
              <a:r>
                <a:rPr lang="en-US" sz="1000" dirty="0" smtClean="0">
                  <a:solidFill>
                    <a:srgbClr val="C00000"/>
                  </a:solidFill>
                </a:rPr>
                <a:t>1</a:t>
              </a:r>
              <a:br>
                <a:rPr lang="en-US" sz="1000" dirty="0" smtClean="0">
                  <a:solidFill>
                    <a:srgbClr val="C00000"/>
                  </a:solidFill>
                </a:rPr>
              </a:br>
              <a:r>
                <a:rPr lang="en-US" sz="1000" dirty="0" smtClean="0">
                  <a:solidFill>
                    <a:srgbClr val="C00000"/>
                  </a:solidFill>
                </a:rPr>
                <a:t/>
              </a:r>
              <a:br>
                <a:rPr lang="en-US" sz="1000" dirty="0" smtClean="0">
                  <a:solidFill>
                    <a:srgbClr val="C00000"/>
                  </a:solidFill>
                </a:rPr>
              </a:br>
              <a:r>
                <a:rPr lang="en-US" sz="1000" dirty="0" smtClean="0">
                  <a:solidFill>
                    <a:srgbClr val="C00000"/>
                  </a:solidFill>
                </a:rPr>
                <a:t>“it</a:t>
              </a:r>
              <a:r>
                <a:rPr lang="en-US" sz="1000" dirty="0">
                  <a:solidFill>
                    <a:srgbClr val="C00000"/>
                  </a:solidFill>
                </a:rPr>
                <a:t>”, 1</a:t>
              </a:r>
              <a:br>
                <a:rPr lang="en-US" sz="1000" dirty="0">
                  <a:solidFill>
                    <a:srgbClr val="C00000"/>
                  </a:solidFill>
                </a:rPr>
              </a:br>
              <a:r>
                <a:rPr lang="en-US" sz="1000" dirty="0">
                  <a:solidFill>
                    <a:srgbClr val="C00000"/>
                  </a:solidFill>
                </a:rPr>
                <a:t>“be”, 1</a:t>
              </a:r>
              <a:br>
                <a:rPr lang="en-US" sz="1000" dirty="0">
                  <a:solidFill>
                    <a:srgbClr val="C00000"/>
                  </a:solidFill>
                </a:rPr>
              </a:br>
              <a:r>
                <a:rPr lang="en-US" sz="1000" dirty="0">
                  <a:solidFill>
                    <a:srgbClr val="C00000"/>
                  </a:solidFill>
                </a:rPr>
                <a:t>“break”, </a:t>
              </a:r>
              <a:r>
                <a:rPr lang="en-US" sz="1000" dirty="0" smtClean="0">
                  <a:solidFill>
                    <a:srgbClr val="C00000"/>
                  </a:solidFill>
                </a:rPr>
                <a:t>1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4937810" y="4247014"/>
            <a:ext cx="937418" cy="1233025"/>
            <a:chOff x="4429361" y="3984292"/>
            <a:chExt cx="937418" cy="1233025"/>
          </a:xfrm>
          <a:solidFill>
            <a:schemeClr val="bg1">
              <a:lumMod val="95000"/>
            </a:schemeClr>
          </a:solidFill>
        </p:grpSpPr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4429361" y="3984292"/>
              <a:ext cx="937418" cy="1233025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zh-CN" sz="1400" b="1" dirty="0">
                <a:solidFill>
                  <a:schemeClr val="bg1"/>
                </a:solidFill>
                <a:ea typeface="宋体" pitchFamily="2" charset="-122"/>
                <a:cs typeface="Arial" charset="0"/>
              </a:endParaRPr>
            </a:p>
          </p:txBody>
        </p:sp>
        <p:sp>
          <p:nvSpPr>
            <p:cNvPr id="121" name="Content Placeholder 2"/>
            <p:cNvSpPr txBox="1">
              <a:spLocks/>
            </p:cNvSpPr>
            <p:nvPr/>
          </p:nvSpPr>
          <p:spPr bwMode="auto">
            <a:xfrm>
              <a:off x="4601045" y="4086687"/>
              <a:ext cx="718901" cy="97108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6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46063" indent="-244475" algn="l" rtl="0" eaLnBrk="0" fontAlgn="base" hangingPunct="0">
                <a:spcBef>
                  <a:spcPct val="40000"/>
                </a:spcBef>
                <a:spcAft>
                  <a:spcPct val="0"/>
                </a:spcAft>
                <a:buSzPct val="125000"/>
                <a:buFont typeface="Times" pitchFamily="18" charset="0"/>
                <a:buChar char="•"/>
                <a:defRPr b="1">
                  <a:solidFill>
                    <a:schemeClr val="tx1"/>
                  </a:solidFill>
                  <a:latin typeface="+mn-lt"/>
                </a:defRPr>
              </a:lvl2pPr>
              <a:lvl3pPr marL="571500" indent="-3238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chemeClr val="tx1"/>
                  </a:solidFill>
                  <a:latin typeface="+mn-lt"/>
                </a:defRPr>
              </a:lvl3pPr>
              <a:lvl4pPr marL="725488" indent="-1524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1600" b="1">
                  <a:solidFill>
                    <a:schemeClr val="tx1"/>
                  </a:solidFill>
                  <a:latin typeface="+mn-lt"/>
                </a:defRPr>
              </a:lvl4pPr>
              <a:lvl5pPr marL="1136650" indent="-409575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chemeClr val="tx1"/>
                  </a:solidFill>
                  <a:latin typeface="+mn-lt"/>
                </a:defRPr>
              </a:lvl5pPr>
              <a:lvl6pPr marL="1593850" indent="-409575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chemeClr val="tx1"/>
                  </a:solidFill>
                  <a:latin typeface="+mn-lt"/>
                </a:defRPr>
              </a:lvl6pPr>
              <a:lvl7pPr marL="2051050" indent="-409575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chemeClr val="tx1"/>
                  </a:solidFill>
                  <a:latin typeface="+mn-lt"/>
                </a:defRPr>
              </a:lvl7pPr>
              <a:lvl8pPr marL="2508250" indent="-409575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chemeClr val="tx1"/>
                  </a:solidFill>
                  <a:latin typeface="+mn-lt"/>
                </a:defRPr>
              </a:lvl8pPr>
              <a:lvl9pPr marL="2965450" indent="-409575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/>
              <a:r>
                <a:rPr lang="en-US" sz="1000" dirty="0" smtClean="0">
                  <a:solidFill>
                    <a:srgbClr val="3333FF"/>
                  </a:solidFill>
                </a:rPr>
                <a:t>“</a:t>
              </a:r>
              <a:r>
                <a:rPr lang="en-US" sz="1000" dirty="0">
                  <a:solidFill>
                    <a:srgbClr val="3333FF"/>
                  </a:solidFill>
                </a:rPr>
                <a:t>to”, 1</a:t>
              </a:r>
              <a:br>
                <a:rPr lang="en-US" sz="1000" dirty="0">
                  <a:solidFill>
                    <a:srgbClr val="3333FF"/>
                  </a:solidFill>
                </a:rPr>
              </a:br>
              <a:r>
                <a:rPr lang="en-US" sz="1000" dirty="0">
                  <a:solidFill>
                    <a:srgbClr val="3333FF"/>
                  </a:solidFill>
                </a:rPr>
                <a:t>“or”, 1</a:t>
              </a:r>
              <a:br>
                <a:rPr lang="en-US" sz="1000" dirty="0">
                  <a:solidFill>
                    <a:srgbClr val="3333FF"/>
                  </a:solidFill>
                </a:rPr>
              </a:br>
              <a:r>
                <a:rPr lang="en-US" sz="1000" dirty="0">
                  <a:solidFill>
                    <a:srgbClr val="3333FF"/>
                  </a:solidFill>
                </a:rPr>
                <a:t>“to”, </a:t>
              </a:r>
              <a:r>
                <a:rPr lang="en-US" sz="1000" dirty="0" smtClean="0">
                  <a:solidFill>
                    <a:srgbClr val="3333FF"/>
                  </a:solidFill>
                </a:rPr>
                <a:t>1</a:t>
              </a:r>
              <a:br>
                <a:rPr lang="en-US" sz="1000" dirty="0" smtClean="0">
                  <a:solidFill>
                    <a:srgbClr val="3333FF"/>
                  </a:solidFill>
                </a:rPr>
              </a:br>
              <a:r>
                <a:rPr lang="en-US" sz="1000" dirty="0">
                  <a:solidFill>
                    <a:srgbClr val="3333FF"/>
                  </a:solidFill>
                </a:rPr>
                <a:t/>
              </a:r>
              <a:br>
                <a:rPr lang="en-US" sz="1000" dirty="0">
                  <a:solidFill>
                    <a:srgbClr val="3333FF"/>
                  </a:solidFill>
                </a:rPr>
              </a:br>
              <a:r>
                <a:rPr lang="en-US" sz="1000" dirty="0" smtClean="0">
                  <a:solidFill>
                    <a:srgbClr val="3333FF"/>
                  </a:solidFill>
                </a:rPr>
                <a:t>“</a:t>
              </a:r>
              <a:r>
                <a:rPr lang="en-US" sz="1000" dirty="0">
                  <a:solidFill>
                    <a:srgbClr val="3333FF"/>
                  </a:solidFill>
                </a:rPr>
                <a:t>will”, 1</a:t>
              </a:r>
              <a:br>
                <a:rPr lang="en-US" sz="1000" dirty="0">
                  <a:solidFill>
                    <a:srgbClr val="3333FF"/>
                  </a:solidFill>
                </a:rPr>
              </a:br>
              <a:r>
                <a:rPr lang="en-US" sz="1000" dirty="0" smtClean="0">
                  <a:solidFill>
                    <a:srgbClr val="3333FF"/>
                  </a:solidFill>
                </a:rPr>
                <a:t>“</a:t>
              </a:r>
              <a:r>
                <a:rPr lang="en-US" sz="1000" dirty="0">
                  <a:solidFill>
                    <a:srgbClr val="3333FF"/>
                  </a:solidFill>
                </a:rPr>
                <a:t>make”, 1</a:t>
              </a:r>
              <a:br>
                <a:rPr lang="en-US" sz="1000" dirty="0">
                  <a:solidFill>
                    <a:srgbClr val="3333FF"/>
                  </a:solidFill>
                </a:rPr>
              </a:br>
              <a:r>
                <a:rPr lang="en-US" sz="1000" dirty="0">
                  <a:solidFill>
                    <a:srgbClr val="3333FF"/>
                  </a:solidFill>
                </a:rPr>
                <a:t>“or”, 1</a:t>
              </a:r>
              <a:r>
                <a:rPr lang="en-US" sz="1000" dirty="0">
                  <a:solidFill>
                    <a:srgbClr val="000000"/>
                  </a:solidFill>
                </a:rPr>
                <a:t/>
              </a:r>
              <a:br>
                <a:rPr lang="en-US" sz="1000" dirty="0">
                  <a:solidFill>
                    <a:srgbClr val="000000"/>
                  </a:solidFill>
                </a:rPr>
              </a:br>
              <a:endParaRPr lang="en-US" sz="1000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22" name="Text Box 405"/>
          <p:cNvSpPr txBox="1">
            <a:spLocks noChangeAspect="1" noChangeArrowheads="1"/>
          </p:cNvSpPr>
          <p:nvPr/>
        </p:nvSpPr>
        <p:spPr bwMode="auto">
          <a:xfrm>
            <a:off x="6000640" y="2373776"/>
            <a:ext cx="931863" cy="31273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kern="0" dirty="0" smtClean="0">
                <a:solidFill>
                  <a:srgbClr val="000000"/>
                </a:solidFill>
                <a:ea typeface="宋体" pitchFamily="2" charset="-122"/>
              </a:rPr>
              <a:t>Sort</a:t>
            </a:r>
            <a:endParaRPr kumimoji="0" lang="en-US" altLang="zh-CN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宋体" pitchFamily="2" charset="-122"/>
            </a:endParaRPr>
          </a:p>
        </p:txBody>
      </p:sp>
      <p:grpSp>
        <p:nvGrpSpPr>
          <p:cNvPr id="13" name="Group 8"/>
          <p:cNvGrpSpPr/>
          <p:nvPr/>
        </p:nvGrpSpPr>
        <p:grpSpPr>
          <a:xfrm>
            <a:off x="6175552" y="2648817"/>
            <a:ext cx="937418" cy="1135394"/>
            <a:chOff x="5619478" y="2617457"/>
            <a:chExt cx="937418" cy="1135394"/>
          </a:xfrm>
          <a:solidFill>
            <a:schemeClr val="bg1">
              <a:lumMod val="95000"/>
            </a:schemeClr>
          </a:solidFill>
        </p:grpSpPr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5619478" y="2617457"/>
              <a:ext cx="937418" cy="1135394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zh-CN" sz="1400" b="1" dirty="0">
                <a:solidFill>
                  <a:schemeClr val="bg1"/>
                </a:solidFill>
                <a:ea typeface="宋体" pitchFamily="2" charset="-122"/>
                <a:cs typeface="Arial" charset="0"/>
              </a:endParaRPr>
            </a:p>
          </p:txBody>
        </p:sp>
        <p:sp>
          <p:nvSpPr>
            <p:cNvPr id="123" name="Content Placeholder 2"/>
            <p:cNvSpPr txBox="1">
              <a:spLocks/>
            </p:cNvSpPr>
            <p:nvPr/>
          </p:nvSpPr>
          <p:spPr bwMode="auto">
            <a:xfrm>
              <a:off x="5714220" y="2692873"/>
              <a:ext cx="786034" cy="97108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6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46063" indent="-244475" algn="l" rtl="0" eaLnBrk="0" fontAlgn="base" hangingPunct="0">
                <a:spcBef>
                  <a:spcPct val="40000"/>
                </a:spcBef>
                <a:spcAft>
                  <a:spcPct val="0"/>
                </a:spcAft>
                <a:buSzPct val="125000"/>
                <a:buFont typeface="Times" pitchFamily="18" charset="0"/>
                <a:buChar char="•"/>
                <a:defRPr b="1">
                  <a:solidFill>
                    <a:schemeClr val="tx1"/>
                  </a:solidFill>
                  <a:latin typeface="+mn-lt"/>
                </a:defRPr>
              </a:lvl2pPr>
              <a:lvl3pPr marL="571500" indent="-3238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chemeClr val="tx1"/>
                  </a:solidFill>
                  <a:latin typeface="+mn-lt"/>
                </a:defRPr>
              </a:lvl3pPr>
              <a:lvl4pPr marL="725488" indent="-1524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1600" b="1">
                  <a:solidFill>
                    <a:schemeClr val="tx1"/>
                  </a:solidFill>
                  <a:latin typeface="+mn-lt"/>
                </a:defRPr>
              </a:lvl4pPr>
              <a:lvl5pPr marL="1136650" indent="-409575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chemeClr val="tx1"/>
                  </a:solidFill>
                  <a:latin typeface="+mn-lt"/>
                </a:defRPr>
              </a:lvl5pPr>
              <a:lvl6pPr marL="1593850" indent="-409575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chemeClr val="tx1"/>
                  </a:solidFill>
                  <a:latin typeface="+mn-lt"/>
                </a:defRPr>
              </a:lvl6pPr>
              <a:lvl7pPr marL="2051050" indent="-409575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chemeClr val="tx1"/>
                  </a:solidFill>
                  <a:latin typeface="+mn-lt"/>
                </a:defRPr>
              </a:lvl7pPr>
              <a:lvl8pPr marL="2508250" indent="-409575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chemeClr val="tx1"/>
                  </a:solidFill>
                  <a:latin typeface="+mn-lt"/>
                </a:defRPr>
              </a:lvl8pPr>
              <a:lvl9pPr marL="2965450" indent="-409575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/>
              <a:r>
                <a:rPr lang="en-US" sz="1000" dirty="0">
                  <a:solidFill>
                    <a:srgbClr val="C00000"/>
                  </a:solidFill>
                </a:rPr>
                <a:t>“be”, 1</a:t>
              </a:r>
              <a:br>
                <a:rPr lang="en-US" sz="1000" dirty="0">
                  <a:solidFill>
                    <a:srgbClr val="C00000"/>
                  </a:solidFill>
                </a:rPr>
              </a:br>
              <a:r>
                <a:rPr lang="en-US" sz="1000" dirty="0">
                  <a:solidFill>
                    <a:srgbClr val="C00000"/>
                  </a:solidFill>
                </a:rPr>
                <a:t>“be”, 1</a:t>
              </a:r>
              <a:br>
                <a:rPr lang="en-US" sz="1000" dirty="0">
                  <a:solidFill>
                    <a:srgbClr val="C00000"/>
                  </a:solidFill>
                </a:rPr>
              </a:br>
              <a:r>
                <a:rPr lang="en-US" sz="1000" dirty="0" smtClean="0">
                  <a:solidFill>
                    <a:srgbClr val="C00000"/>
                  </a:solidFill>
                </a:rPr>
                <a:t>“</a:t>
              </a:r>
              <a:r>
                <a:rPr lang="en-US" sz="1000" dirty="0">
                  <a:solidFill>
                    <a:srgbClr val="C00000"/>
                  </a:solidFill>
                </a:rPr>
                <a:t>be”, </a:t>
              </a:r>
              <a:r>
                <a:rPr lang="en-US" sz="1000" dirty="0" smtClean="0">
                  <a:solidFill>
                    <a:srgbClr val="C00000"/>
                  </a:solidFill>
                </a:rPr>
                <a:t>1</a:t>
              </a:r>
              <a:br>
                <a:rPr lang="en-US" sz="1000" dirty="0" smtClean="0">
                  <a:solidFill>
                    <a:srgbClr val="C00000"/>
                  </a:solidFill>
                </a:rPr>
              </a:br>
              <a:r>
                <a:rPr lang="en-US" sz="1000" dirty="0">
                  <a:solidFill>
                    <a:srgbClr val="C00000"/>
                  </a:solidFill>
                </a:rPr>
                <a:t>“break”, 1</a:t>
              </a:r>
              <a:br>
                <a:rPr lang="en-US" sz="1000" dirty="0">
                  <a:solidFill>
                    <a:srgbClr val="C00000"/>
                  </a:solidFill>
                </a:rPr>
              </a:br>
              <a:r>
                <a:rPr lang="en-US" sz="1000" dirty="0" smtClean="0">
                  <a:solidFill>
                    <a:srgbClr val="C00000"/>
                  </a:solidFill>
                </a:rPr>
                <a:t>“it</a:t>
              </a:r>
              <a:r>
                <a:rPr lang="en-US" sz="1000" dirty="0">
                  <a:solidFill>
                    <a:srgbClr val="C00000"/>
                  </a:solidFill>
                </a:rPr>
                <a:t>”, 1</a:t>
              </a:r>
              <a:br>
                <a:rPr lang="en-US" sz="1000" dirty="0">
                  <a:solidFill>
                    <a:srgbClr val="C00000"/>
                  </a:solidFill>
                </a:rPr>
              </a:br>
              <a:r>
                <a:rPr lang="en-US" sz="1000" dirty="0" smtClean="0">
                  <a:solidFill>
                    <a:srgbClr val="C00000"/>
                  </a:solidFill>
                </a:rPr>
                <a:t>“</a:t>
              </a:r>
              <a:r>
                <a:rPr lang="en-US" sz="1000" dirty="0">
                  <a:solidFill>
                    <a:srgbClr val="C00000"/>
                  </a:solidFill>
                </a:rPr>
                <a:t>not”, </a:t>
              </a:r>
              <a:r>
                <a:rPr lang="en-US" sz="1000" dirty="0" smtClean="0">
                  <a:solidFill>
                    <a:srgbClr val="C00000"/>
                  </a:solidFill>
                </a:rPr>
                <a:t>1</a:t>
              </a:r>
            </a:p>
          </p:txBody>
        </p:sp>
      </p:grpSp>
      <p:grpSp>
        <p:nvGrpSpPr>
          <p:cNvPr id="14" name="Group 11"/>
          <p:cNvGrpSpPr/>
          <p:nvPr/>
        </p:nvGrpSpPr>
        <p:grpSpPr>
          <a:xfrm>
            <a:off x="6170231" y="4247014"/>
            <a:ext cx="937418" cy="1135394"/>
            <a:chOff x="5614157" y="4035212"/>
            <a:chExt cx="937418" cy="1135394"/>
          </a:xfrm>
          <a:solidFill>
            <a:schemeClr val="bg1">
              <a:lumMod val="95000"/>
            </a:schemeClr>
          </a:solidFill>
        </p:grpSpPr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5614157" y="4035212"/>
              <a:ext cx="937418" cy="1135394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zh-CN" sz="1400" b="1" dirty="0">
                <a:solidFill>
                  <a:schemeClr val="bg1"/>
                </a:solidFill>
                <a:ea typeface="宋体" pitchFamily="2" charset="-122"/>
                <a:cs typeface="Arial" charset="0"/>
              </a:endParaRPr>
            </a:p>
          </p:txBody>
        </p:sp>
        <p:sp>
          <p:nvSpPr>
            <p:cNvPr id="124" name="Content Placeholder 2"/>
            <p:cNvSpPr txBox="1">
              <a:spLocks/>
            </p:cNvSpPr>
            <p:nvPr/>
          </p:nvSpPr>
          <p:spPr bwMode="auto">
            <a:xfrm>
              <a:off x="5734520" y="4105737"/>
              <a:ext cx="718901" cy="97108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6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46063" indent="-244475" algn="l" rtl="0" eaLnBrk="0" fontAlgn="base" hangingPunct="0">
                <a:spcBef>
                  <a:spcPct val="40000"/>
                </a:spcBef>
                <a:spcAft>
                  <a:spcPct val="0"/>
                </a:spcAft>
                <a:buSzPct val="125000"/>
                <a:buFont typeface="Times" pitchFamily="18" charset="0"/>
                <a:buChar char="•"/>
                <a:defRPr b="1">
                  <a:solidFill>
                    <a:schemeClr val="tx1"/>
                  </a:solidFill>
                  <a:latin typeface="+mn-lt"/>
                </a:defRPr>
              </a:lvl2pPr>
              <a:lvl3pPr marL="571500" indent="-3238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chemeClr val="tx1"/>
                  </a:solidFill>
                  <a:latin typeface="+mn-lt"/>
                </a:defRPr>
              </a:lvl3pPr>
              <a:lvl4pPr marL="725488" indent="-1524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1600" b="1">
                  <a:solidFill>
                    <a:schemeClr val="tx1"/>
                  </a:solidFill>
                  <a:latin typeface="+mn-lt"/>
                </a:defRPr>
              </a:lvl4pPr>
              <a:lvl5pPr marL="1136650" indent="-409575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chemeClr val="tx1"/>
                  </a:solidFill>
                  <a:latin typeface="+mn-lt"/>
                </a:defRPr>
              </a:lvl5pPr>
              <a:lvl6pPr marL="1593850" indent="-409575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chemeClr val="tx1"/>
                  </a:solidFill>
                  <a:latin typeface="+mn-lt"/>
                </a:defRPr>
              </a:lvl6pPr>
              <a:lvl7pPr marL="2051050" indent="-409575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chemeClr val="tx1"/>
                  </a:solidFill>
                  <a:latin typeface="+mn-lt"/>
                </a:defRPr>
              </a:lvl7pPr>
              <a:lvl8pPr marL="2508250" indent="-409575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chemeClr val="tx1"/>
                  </a:solidFill>
                  <a:latin typeface="+mn-lt"/>
                </a:defRPr>
              </a:lvl8pPr>
              <a:lvl9pPr marL="2965450" indent="-409575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/>
              <a:r>
                <a:rPr lang="en-US" sz="1000" dirty="0">
                  <a:solidFill>
                    <a:srgbClr val="3333FF"/>
                  </a:solidFill>
                </a:rPr>
                <a:t>“make”, 1</a:t>
              </a:r>
              <a:br>
                <a:rPr lang="en-US" sz="1000" dirty="0">
                  <a:solidFill>
                    <a:srgbClr val="3333FF"/>
                  </a:solidFill>
                </a:rPr>
              </a:br>
              <a:r>
                <a:rPr lang="en-US" sz="1000" dirty="0">
                  <a:solidFill>
                    <a:srgbClr val="3333FF"/>
                  </a:solidFill>
                </a:rPr>
                <a:t>“or”, 1</a:t>
              </a:r>
              <a:br>
                <a:rPr lang="en-US" sz="1000" dirty="0">
                  <a:solidFill>
                    <a:srgbClr val="3333FF"/>
                  </a:solidFill>
                </a:rPr>
              </a:br>
              <a:r>
                <a:rPr lang="en-US" sz="1000" dirty="0">
                  <a:solidFill>
                    <a:srgbClr val="3333FF"/>
                  </a:solidFill>
                </a:rPr>
                <a:t>“or”, 1</a:t>
              </a:r>
              <a:br>
                <a:rPr lang="en-US" sz="1000" dirty="0">
                  <a:solidFill>
                    <a:srgbClr val="3333FF"/>
                  </a:solidFill>
                </a:rPr>
              </a:br>
              <a:r>
                <a:rPr lang="en-US" sz="1000" dirty="0" smtClean="0">
                  <a:solidFill>
                    <a:srgbClr val="3333FF"/>
                  </a:solidFill>
                </a:rPr>
                <a:t>“</a:t>
              </a:r>
              <a:r>
                <a:rPr lang="en-US" sz="1000" dirty="0">
                  <a:solidFill>
                    <a:srgbClr val="3333FF"/>
                  </a:solidFill>
                </a:rPr>
                <a:t>to”, 1</a:t>
              </a:r>
              <a:br>
                <a:rPr lang="en-US" sz="1000" dirty="0">
                  <a:solidFill>
                    <a:srgbClr val="3333FF"/>
                  </a:solidFill>
                </a:rPr>
              </a:br>
              <a:r>
                <a:rPr lang="en-US" sz="1000" dirty="0" smtClean="0">
                  <a:solidFill>
                    <a:srgbClr val="3333FF"/>
                  </a:solidFill>
                </a:rPr>
                <a:t>“</a:t>
              </a:r>
              <a:r>
                <a:rPr lang="en-US" sz="1000" dirty="0">
                  <a:solidFill>
                    <a:srgbClr val="3333FF"/>
                  </a:solidFill>
                </a:rPr>
                <a:t>to”, </a:t>
              </a:r>
              <a:r>
                <a:rPr lang="en-US" sz="1000" dirty="0" smtClean="0">
                  <a:solidFill>
                    <a:srgbClr val="3333FF"/>
                  </a:solidFill>
                </a:rPr>
                <a:t>1</a:t>
              </a:r>
              <a:r>
                <a:rPr lang="en-US" sz="1000" dirty="0">
                  <a:solidFill>
                    <a:srgbClr val="3333FF"/>
                  </a:solidFill>
                </a:rPr>
                <a:t/>
              </a:r>
              <a:br>
                <a:rPr lang="en-US" sz="1000" dirty="0">
                  <a:solidFill>
                    <a:srgbClr val="3333FF"/>
                  </a:solidFill>
                </a:rPr>
              </a:br>
              <a:r>
                <a:rPr lang="en-US" sz="1000" dirty="0" smtClean="0">
                  <a:solidFill>
                    <a:srgbClr val="3333FF"/>
                  </a:solidFill>
                </a:rPr>
                <a:t>“</a:t>
              </a:r>
              <a:r>
                <a:rPr lang="en-US" sz="1000" dirty="0">
                  <a:solidFill>
                    <a:srgbClr val="3333FF"/>
                  </a:solidFill>
                </a:rPr>
                <a:t>will”, 1</a:t>
              </a:r>
              <a:r>
                <a:rPr lang="en-US" sz="1000" dirty="0">
                  <a:solidFill>
                    <a:srgbClr val="000000"/>
                  </a:solidFill>
                </a:rPr>
                <a:t/>
              </a:r>
              <a:br>
                <a:rPr lang="en-US" sz="1000" dirty="0">
                  <a:solidFill>
                    <a:srgbClr val="000000"/>
                  </a:solidFill>
                </a:rPr>
              </a:br>
              <a:endParaRPr lang="en-US" sz="1000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25" name="Text Box 405"/>
          <p:cNvSpPr txBox="1">
            <a:spLocks noChangeAspect="1" noChangeArrowheads="1"/>
          </p:cNvSpPr>
          <p:nvPr/>
        </p:nvSpPr>
        <p:spPr bwMode="auto">
          <a:xfrm>
            <a:off x="7267465" y="2348366"/>
            <a:ext cx="931863" cy="31273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kern="0" dirty="0" smtClean="0">
                <a:solidFill>
                  <a:srgbClr val="000000"/>
                </a:solidFill>
                <a:ea typeface="宋体" pitchFamily="2" charset="-122"/>
              </a:rPr>
              <a:t>Reduce</a:t>
            </a:r>
            <a:endParaRPr kumimoji="0" lang="en-US" altLang="zh-CN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宋体" pitchFamily="2" charset="-122"/>
            </a:endParaRPr>
          </a:p>
        </p:txBody>
      </p:sp>
      <p:grpSp>
        <p:nvGrpSpPr>
          <p:cNvPr id="15" name="Group 9"/>
          <p:cNvGrpSpPr/>
          <p:nvPr/>
        </p:nvGrpSpPr>
        <p:grpSpPr>
          <a:xfrm>
            <a:off x="7400535" y="2648817"/>
            <a:ext cx="937418" cy="884957"/>
            <a:chOff x="6711111" y="2582142"/>
            <a:chExt cx="937418" cy="884957"/>
          </a:xfrm>
          <a:solidFill>
            <a:schemeClr val="bg1">
              <a:lumMod val="95000"/>
            </a:schemeClr>
          </a:solidFill>
        </p:grpSpPr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6711111" y="2582142"/>
              <a:ext cx="937418" cy="884957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zh-CN" sz="1400" b="1" dirty="0">
                <a:solidFill>
                  <a:schemeClr val="bg1"/>
                </a:solidFill>
                <a:ea typeface="宋体" pitchFamily="2" charset="-122"/>
                <a:cs typeface="Arial" charset="0"/>
              </a:endParaRPr>
            </a:p>
          </p:txBody>
        </p:sp>
        <p:sp>
          <p:nvSpPr>
            <p:cNvPr id="126" name="Content Placeholder 2"/>
            <p:cNvSpPr txBox="1">
              <a:spLocks/>
            </p:cNvSpPr>
            <p:nvPr/>
          </p:nvSpPr>
          <p:spPr bwMode="auto">
            <a:xfrm>
              <a:off x="6828645" y="2676988"/>
              <a:ext cx="786034" cy="70438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6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46063" indent="-244475" algn="l" rtl="0" eaLnBrk="0" fontAlgn="base" hangingPunct="0">
                <a:spcBef>
                  <a:spcPct val="40000"/>
                </a:spcBef>
                <a:spcAft>
                  <a:spcPct val="0"/>
                </a:spcAft>
                <a:buSzPct val="125000"/>
                <a:buFont typeface="Times" pitchFamily="18" charset="0"/>
                <a:buChar char="•"/>
                <a:defRPr b="1">
                  <a:solidFill>
                    <a:schemeClr val="tx1"/>
                  </a:solidFill>
                  <a:latin typeface="+mn-lt"/>
                </a:defRPr>
              </a:lvl2pPr>
              <a:lvl3pPr marL="571500" indent="-3238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chemeClr val="tx1"/>
                  </a:solidFill>
                  <a:latin typeface="+mn-lt"/>
                </a:defRPr>
              </a:lvl3pPr>
              <a:lvl4pPr marL="725488" indent="-1524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1600" b="1">
                  <a:solidFill>
                    <a:schemeClr val="tx1"/>
                  </a:solidFill>
                  <a:latin typeface="+mn-lt"/>
                </a:defRPr>
              </a:lvl4pPr>
              <a:lvl5pPr marL="1136650" indent="-409575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chemeClr val="tx1"/>
                  </a:solidFill>
                  <a:latin typeface="+mn-lt"/>
                </a:defRPr>
              </a:lvl5pPr>
              <a:lvl6pPr marL="1593850" indent="-409575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chemeClr val="tx1"/>
                  </a:solidFill>
                  <a:latin typeface="+mn-lt"/>
                </a:defRPr>
              </a:lvl6pPr>
              <a:lvl7pPr marL="2051050" indent="-409575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chemeClr val="tx1"/>
                  </a:solidFill>
                  <a:latin typeface="+mn-lt"/>
                </a:defRPr>
              </a:lvl7pPr>
              <a:lvl8pPr marL="2508250" indent="-409575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chemeClr val="tx1"/>
                  </a:solidFill>
                  <a:latin typeface="+mn-lt"/>
                </a:defRPr>
              </a:lvl8pPr>
              <a:lvl9pPr marL="2965450" indent="-409575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/>
              <a:r>
                <a:rPr lang="en-US" sz="1000" dirty="0">
                  <a:solidFill>
                    <a:srgbClr val="C00000"/>
                  </a:solidFill>
                </a:rPr>
                <a:t>“be”, </a:t>
              </a:r>
              <a:r>
                <a:rPr lang="en-US" sz="1000" dirty="0" smtClean="0">
                  <a:solidFill>
                    <a:srgbClr val="C00000"/>
                  </a:solidFill>
                </a:rPr>
                <a:t>3</a:t>
              </a:r>
              <a:r>
                <a:rPr lang="en-US" sz="1000" dirty="0">
                  <a:solidFill>
                    <a:srgbClr val="C00000"/>
                  </a:solidFill>
                </a:rPr>
                <a:t/>
              </a:r>
              <a:br>
                <a:rPr lang="en-US" sz="1000" dirty="0">
                  <a:solidFill>
                    <a:srgbClr val="C00000"/>
                  </a:solidFill>
                </a:rPr>
              </a:br>
              <a:r>
                <a:rPr lang="en-US" sz="1000" dirty="0" smtClean="0">
                  <a:solidFill>
                    <a:srgbClr val="C00000"/>
                  </a:solidFill>
                </a:rPr>
                <a:t>“</a:t>
              </a:r>
              <a:r>
                <a:rPr lang="en-US" sz="1000" dirty="0">
                  <a:solidFill>
                    <a:srgbClr val="C00000"/>
                  </a:solidFill>
                </a:rPr>
                <a:t>break”, 1</a:t>
              </a:r>
              <a:br>
                <a:rPr lang="en-US" sz="1000" dirty="0">
                  <a:solidFill>
                    <a:srgbClr val="C00000"/>
                  </a:solidFill>
                </a:rPr>
              </a:br>
              <a:r>
                <a:rPr lang="en-US" sz="1000" dirty="0" smtClean="0">
                  <a:solidFill>
                    <a:srgbClr val="C00000"/>
                  </a:solidFill>
                </a:rPr>
                <a:t>“it</a:t>
              </a:r>
              <a:r>
                <a:rPr lang="en-US" sz="1000" dirty="0">
                  <a:solidFill>
                    <a:srgbClr val="C00000"/>
                  </a:solidFill>
                </a:rPr>
                <a:t>”, 1</a:t>
              </a:r>
              <a:br>
                <a:rPr lang="en-US" sz="1000" dirty="0">
                  <a:solidFill>
                    <a:srgbClr val="C00000"/>
                  </a:solidFill>
                </a:rPr>
              </a:br>
              <a:r>
                <a:rPr lang="en-US" sz="1000" dirty="0" smtClean="0">
                  <a:solidFill>
                    <a:srgbClr val="C00000"/>
                  </a:solidFill>
                </a:rPr>
                <a:t>“</a:t>
              </a:r>
              <a:r>
                <a:rPr lang="en-US" sz="1000" dirty="0">
                  <a:solidFill>
                    <a:srgbClr val="C00000"/>
                  </a:solidFill>
                </a:rPr>
                <a:t>not”, </a:t>
              </a:r>
              <a:r>
                <a:rPr lang="en-US" sz="1000" dirty="0" smtClean="0">
                  <a:solidFill>
                    <a:srgbClr val="C00000"/>
                  </a:solidFill>
                </a:rPr>
                <a:t>1</a:t>
              </a:r>
            </a:p>
          </p:txBody>
        </p:sp>
      </p:grpSp>
      <p:grpSp>
        <p:nvGrpSpPr>
          <p:cNvPr id="16" name="Group 10"/>
          <p:cNvGrpSpPr/>
          <p:nvPr/>
        </p:nvGrpSpPr>
        <p:grpSpPr>
          <a:xfrm>
            <a:off x="7415056" y="4247014"/>
            <a:ext cx="937418" cy="884957"/>
            <a:chOff x="6725632" y="3993816"/>
            <a:chExt cx="937418" cy="884957"/>
          </a:xfrm>
          <a:solidFill>
            <a:schemeClr val="bg1">
              <a:lumMod val="95000"/>
            </a:schemeClr>
          </a:solidFill>
        </p:grpSpPr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6725632" y="3993816"/>
              <a:ext cx="937418" cy="884957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zh-CN" sz="1400" b="1" dirty="0">
                <a:solidFill>
                  <a:schemeClr val="bg1"/>
                </a:solidFill>
                <a:ea typeface="宋体" pitchFamily="2" charset="-122"/>
                <a:cs typeface="Arial" charset="0"/>
              </a:endParaRPr>
            </a:p>
          </p:txBody>
        </p:sp>
        <p:sp>
          <p:nvSpPr>
            <p:cNvPr id="127" name="Content Placeholder 2"/>
            <p:cNvSpPr txBox="1">
              <a:spLocks/>
            </p:cNvSpPr>
            <p:nvPr/>
          </p:nvSpPr>
          <p:spPr bwMode="auto">
            <a:xfrm>
              <a:off x="6820370" y="4061277"/>
              <a:ext cx="718901" cy="6900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6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46063" indent="-244475" algn="l" rtl="0" eaLnBrk="0" fontAlgn="base" hangingPunct="0">
                <a:spcBef>
                  <a:spcPct val="40000"/>
                </a:spcBef>
                <a:spcAft>
                  <a:spcPct val="0"/>
                </a:spcAft>
                <a:buSzPct val="125000"/>
                <a:buFont typeface="Times" pitchFamily="18" charset="0"/>
                <a:buChar char="•"/>
                <a:defRPr b="1">
                  <a:solidFill>
                    <a:schemeClr val="tx1"/>
                  </a:solidFill>
                  <a:latin typeface="+mn-lt"/>
                </a:defRPr>
              </a:lvl2pPr>
              <a:lvl3pPr marL="571500" indent="-3238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chemeClr val="tx1"/>
                  </a:solidFill>
                  <a:latin typeface="+mn-lt"/>
                </a:defRPr>
              </a:lvl3pPr>
              <a:lvl4pPr marL="725488" indent="-1524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" pitchFamily="18" charset="0"/>
                <a:buChar char="•"/>
                <a:defRPr sz="1600" b="1">
                  <a:solidFill>
                    <a:schemeClr val="tx1"/>
                  </a:solidFill>
                  <a:latin typeface="+mn-lt"/>
                </a:defRPr>
              </a:lvl4pPr>
              <a:lvl5pPr marL="1136650" indent="-409575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chemeClr val="tx1"/>
                  </a:solidFill>
                  <a:latin typeface="+mn-lt"/>
                </a:defRPr>
              </a:lvl5pPr>
              <a:lvl6pPr marL="1593850" indent="-409575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chemeClr val="tx1"/>
                  </a:solidFill>
                  <a:latin typeface="+mn-lt"/>
                </a:defRPr>
              </a:lvl6pPr>
              <a:lvl7pPr marL="2051050" indent="-409575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chemeClr val="tx1"/>
                  </a:solidFill>
                  <a:latin typeface="+mn-lt"/>
                </a:defRPr>
              </a:lvl7pPr>
              <a:lvl8pPr marL="2508250" indent="-409575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chemeClr val="tx1"/>
                  </a:solidFill>
                  <a:latin typeface="+mn-lt"/>
                </a:defRPr>
              </a:lvl8pPr>
              <a:lvl9pPr marL="2965450" indent="-409575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/>
              <a:r>
                <a:rPr lang="en-US" sz="1000" dirty="0">
                  <a:solidFill>
                    <a:srgbClr val="3333FF"/>
                  </a:solidFill>
                </a:rPr>
                <a:t>“make”, 1</a:t>
              </a:r>
              <a:br>
                <a:rPr lang="en-US" sz="1000" dirty="0">
                  <a:solidFill>
                    <a:srgbClr val="3333FF"/>
                  </a:solidFill>
                </a:rPr>
              </a:br>
              <a:r>
                <a:rPr lang="en-US" sz="1000" dirty="0">
                  <a:solidFill>
                    <a:srgbClr val="3333FF"/>
                  </a:solidFill>
                </a:rPr>
                <a:t>“or”, </a:t>
              </a:r>
              <a:r>
                <a:rPr lang="en-US" sz="1000" dirty="0" smtClean="0">
                  <a:solidFill>
                    <a:srgbClr val="3333FF"/>
                  </a:solidFill>
                </a:rPr>
                <a:t>2</a:t>
              </a:r>
              <a:br>
                <a:rPr lang="en-US" sz="1000" dirty="0" smtClean="0">
                  <a:solidFill>
                    <a:srgbClr val="3333FF"/>
                  </a:solidFill>
                </a:rPr>
              </a:br>
              <a:r>
                <a:rPr lang="en-US" sz="1000" dirty="0" smtClean="0">
                  <a:solidFill>
                    <a:srgbClr val="3333FF"/>
                  </a:solidFill>
                </a:rPr>
                <a:t>“</a:t>
              </a:r>
              <a:r>
                <a:rPr lang="en-US" sz="1000" dirty="0">
                  <a:solidFill>
                    <a:srgbClr val="3333FF"/>
                  </a:solidFill>
                </a:rPr>
                <a:t>to”, </a:t>
              </a:r>
              <a:r>
                <a:rPr lang="en-US" sz="1000" dirty="0" smtClean="0">
                  <a:solidFill>
                    <a:srgbClr val="3333FF"/>
                  </a:solidFill>
                </a:rPr>
                <a:t>2</a:t>
              </a:r>
              <a:r>
                <a:rPr lang="en-US" sz="1000" dirty="0">
                  <a:solidFill>
                    <a:srgbClr val="3333FF"/>
                  </a:solidFill>
                </a:rPr>
                <a:t/>
              </a:r>
              <a:br>
                <a:rPr lang="en-US" sz="1000" dirty="0">
                  <a:solidFill>
                    <a:srgbClr val="3333FF"/>
                  </a:solidFill>
                </a:rPr>
              </a:br>
              <a:r>
                <a:rPr lang="en-US" sz="1000" dirty="0" smtClean="0">
                  <a:solidFill>
                    <a:srgbClr val="3333FF"/>
                  </a:solidFill>
                </a:rPr>
                <a:t>“</a:t>
              </a:r>
              <a:r>
                <a:rPr lang="en-US" sz="1000" dirty="0">
                  <a:solidFill>
                    <a:srgbClr val="3333FF"/>
                  </a:solidFill>
                </a:rPr>
                <a:t>will”, 1</a:t>
              </a:r>
              <a:r>
                <a:rPr lang="en-US" sz="1000" dirty="0">
                  <a:solidFill>
                    <a:srgbClr val="000000"/>
                  </a:solidFill>
                </a:rPr>
                <a:t/>
              </a:r>
              <a:br>
                <a:rPr lang="en-US" sz="1000" dirty="0">
                  <a:solidFill>
                    <a:srgbClr val="000000"/>
                  </a:solidFill>
                </a:rPr>
              </a:br>
              <a:endParaRPr lang="en-US" sz="1000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9" name="Up Arrow 48"/>
          <p:cNvSpPr/>
          <p:nvPr/>
        </p:nvSpPr>
        <p:spPr bwMode="auto">
          <a:xfrm rot="5400000">
            <a:off x="1966241" y="3098911"/>
            <a:ext cx="144425" cy="323422"/>
          </a:xfrm>
          <a:prstGeom prst="upArrow">
            <a:avLst>
              <a:gd name="adj1" fmla="val 56469"/>
              <a:gd name="adj2" fmla="val 50000"/>
            </a:avLst>
          </a:prstGeom>
          <a:solidFill>
            <a:schemeClr val="tx1"/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0" name="Up Arrow 49"/>
          <p:cNvSpPr/>
          <p:nvPr/>
        </p:nvSpPr>
        <p:spPr bwMode="auto">
          <a:xfrm rot="5400000">
            <a:off x="1972479" y="4666762"/>
            <a:ext cx="144425" cy="323422"/>
          </a:xfrm>
          <a:prstGeom prst="upArrow">
            <a:avLst>
              <a:gd name="adj1" fmla="val 56469"/>
              <a:gd name="adj2" fmla="val 50000"/>
            </a:avLst>
          </a:prstGeom>
          <a:solidFill>
            <a:schemeClr val="tx1"/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1" name="Up Arrow 50"/>
          <p:cNvSpPr/>
          <p:nvPr/>
        </p:nvSpPr>
        <p:spPr bwMode="auto">
          <a:xfrm rot="5400000">
            <a:off x="3227081" y="3096695"/>
            <a:ext cx="144425" cy="323422"/>
          </a:xfrm>
          <a:prstGeom prst="upArrow">
            <a:avLst>
              <a:gd name="adj1" fmla="val 56469"/>
              <a:gd name="adj2" fmla="val 50000"/>
            </a:avLst>
          </a:prstGeom>
          <a:solidFill>
            <a:schemeClr val="tx1"/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2" name="Up Arrow 51"/>
          <p:cNvSpPr/>
          <p:nvPr/>
        </p:nvSpPr>
        <p:spPr bwMode="auto">
          <a:xfrm rot="5400000">
            <a:off x="3227315" y="4663690"/>
            <a:ext cx="144425" cy="323422"/>
          </a:xfrm>
          <a:prstGeom prst="upArrow">
            <a:avLst>
              <a:gd name="adj1" fmla="val 56469"/>
              <a:gd name="adj2" fmla="val 50000"/>
            </a:avLst>
          </a:prstGeom>
          <a:solidFill>
            <a:schemeClr val="tx1"/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3" name="Up Arrow 52"/>
          <p:cNvSpPr/>
          <p:nvPr/>
        </p:nvSpPr>
        <p:spPr bwMode="auto">
          <a:xfrm rot="5400000">
            <a:off x="4591366" y="3017568"/>
            <a:ext cx="144424" cy="548463"/>
          </a:xfrm>
          <a:prstGeom prst="upArrow">
            <a:avLst>
              <a:gd name="adj1" fmla="val 56469"/>
              <a:gd name="adj2" fmla="val 50000"/>
            </a:avLst>
          </a:prstGeom>
          <a:solidFill>
            <a:schemeClr val="tx1"/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4" name="Up Arrow 53"/>
          <p:cNvSpPr/>
          <p:nvPr/>
        </p:nvSpPr>
        <p:spPr bwMode="auto">
          <a:xfrm rot="8987053">
            <a:off x="4572031" y="3382743"/>
            <a:ext cx="184646" cy="1050586"/>
          </a:xfrm>
          <a:prstGeom prst="upArrow">
            <a:avLst>
              <a:gd name="adj1" fmla="val 56469"/>
              <a:gd name="adj2" fmla="val 50000"/>
            </a:avLst>
          </a:prstGeom>
          <a:solidFill>
            <a:schemeClr val="tx1"/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5" name="Up Arrow 54"/>
          <p:cNvSpPr/>
          <p:nvPr/>
        </p:nvSpPr>
        <p:spPr bwMode="auto">
          <a:xfrm rot="5400000">
            <a:off x="4607127" y="4555542"/>
            <a:ext cx="144424" cy="548463"/>
          </a:xfrm>
          <a:prstGeom prst="upArrow">
            <a:avLst>
              <a:gd name="adj1" fmla="val 56469"/>
              <a:gd name="adj2" fmla="val 50000"/>
            </a:avLst>
          </a:prstGeom>
          <a:solidFill>
            <a:schemeClr val="tx1"/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6" name="Up Arrow 55"/>
          <p:cNvSpPr/>
          <p:nvPr/>
        </p:nvSpPr>
        <p:spPr bwMode="auto">
          <a:xfrm rot="1664761">
            <a:off x="4580626" y="3586089"/>
            <a:ext cx="197779" cy="1050586"/>
          </a:xfrm>
          <a:prstGeom prst="upArrow">
            <a:avLst>
              <a:gd name="adj1" fmla="val 56469"/>
              <a:gd name="adj2" fmla="val 50000"/>
            </a:avLst>
          </a:prstGeom>
          <a:solidFill>
            <a:schemeClr val="tx1"/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7" name="Up Arrow 56"/>
          <p:cNvSpPr/>
          <p:nvPr/>
        </p:nvSpPr>
        <p:spPr bwMode="auto">
          <a:xfrm rot="5400000">
            <a:off x="5964726" y="3096696"/>
            <a:ext cx="144425" cy="323422"/>
          </a:xfrm>
          <a:prstGeom prst="upArrow">
            <a:avLst>
              <a:gd name="adj1" fmla="val 56469"/>
              <a:gd name="adj2" fmla="val 50000"/>
            </a:avLst>
          </a:prstGeom>
          <a:solidFill>
            <a:schemeClr val="tx1"/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8" name="Up Arrow 57"/>
          <p:cNvSpPr/>
          <p:nvPr/>
        </p:nvSpPr>
        <p:spPr bwMode="auto">
          <a:xfrm rot="5400000">
            <a:off x="7202468" y="3082187"/>
            <a:ext cx="144425" cy="323422"/>
          </a:xfrm>
          <a:prstGeom prst="upArrow">
            <a:avLst>
              <a:gd name="adj1" fmla="val 56469"/>
              <a:gd name="adj2" fmla="val 50000"/>
            </a:avLst>
          </a:prstGeom>
          <a:solidFill>
            <a:schemeClr val="tx1"/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9" name="Up Arrow 58"/>
          <p:cNvSpPr/>
          <p:nvPr/>
        </p:nvSpPr>
        <p:spPr bwMode="auto">
          <a:xfrm rot="5400000">
            <a:off x="5949157" y="4673240"/>
            <a:ext cx="144425" cy="323422"/>
          </a:xfrm>
          <a:prstGeom prst="upArrow">
            <a:avLst>
              <a:gd name="adj1" fmla="val 56469"/>
              <a:gd name="adj2" fmla="val 50000"/>
            </a:avLst>
          </a:prstGeom>
          <a:solidFill>
            <a:schemeClr val="tx1"/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0" name="Up Arrow 59"/>
          <p:cNvSpPr/>
          <p:nvPr/>
        </p:nvSpPr>
        <p:spPr bwMode="auto">
          <a:xfrm rot="5400000">
            <a:off x="7197147" y="4663691"/>
            <a:ext cx="144425" cy="323422"/>
          </a:xfrm>
          <a:prstGeom prst="upArrow">
            <a:avLst>
              <a:gd name="adj1" fmla="val 56469"/>
              <a:gd name="adj2" fmla="val 50000"/>
            </a:avLst>
          </a:prstGeom>
          <a:solidFill>
            <a:schemeClr val="tx1"/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TRANSWARP © 2013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119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并行化执行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867DD-DC85-4A5C-899A-020775D23617}" type="slidenum">
              <a:rPr lang="zh-CN" altLang="en-US" smtClean="0"/>
              <a:pPr/>
              <a:t>11</a:t>
            </a:fld>
            <a:endParaRPr lang="en-US" altLang="zh-CN" sz="1600">
              <a:cs typeface="Arial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TRANSWARP © 2013</a:t>
            </a:r>
            <a:endParaRPr lang="en-US" altLang="zh-CN"/>
          </a:p>
        </p:txBody>
      </p:sp>
      <p:pic>
        <p:nvPicPr>
          <p:cNvPr id="2050" name="Picture 2" descr="http://research.google.com/archive/mapreduce-osdi04-slides/index-auto-0008-00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09" y="1307169"/>
            <a:ext cx="6800850" cy="470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76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JobTracker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TaskTracker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867DD-DC85-4A5C-899A-020775D23617}" type="slidenum">
              <a:rPr lang="zh-CN" altLang="en-US" smtClean="0"/>
              <a:pPr/>
              <a:t>12</a:t>
            </a:fld>
            <a:endParaRPr lang="en-US" altLang="zh-CN" sz="1600">
              <a:cs typeface="Arial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TRANSWARP © 2013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0561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JobTracker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MapReduce</a:t>
            </a:r>
            <a:r>
              <a:rPr lang="zh-CN" altLang="en-US" dirty="0" smtClean="0"/>
              <a:t>框架中的任务调度器</a:t>
            </a:r>
            <a:r>
              <a:rPr lang="zh-CN" altLang="en-US" dirty="0"/>
              <a:t>，</a:t>
            </a:r>
            <a:r>
              <a:rPr lang="zh-CN" altLang="en-US" dirty="0" smtClean="0"/>
              <a:t>类似于</a:t>
            </a:r>
            <a:r>
              <a:rPr lang="en-US" altLang="zh-CN" dirty="0" smtClean="0"/>
              <a:t>”Master”</a:t>
            </a:r>
            <a:r>
              <a:rPr lang="zh-CN" altLang="en-US" dirty="0" smtClean="0"/>
              <a:t>的角色</a:t>
            </a:r>
            <a:endParaRPr lang="en-US" altLang="zh-CN" dirty="0" smtClean="0"/>
          </a:p>
          <a:p>
            <a:r>
              <a:rPr lang="zh-CN" altLang="en-US" dirty="0" smtClean="0"/>
              <a:t>资源管理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管理</a:t>
            </a:r>
            <a:r>
              <a:rPr lang="en-US" altLang="zh-CN" dirty="0" err="1" smtClean="0"/>
              <a:t>TaskTracker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为任务分配可用的资源</a:t>
            </a:r>
            <a:r>
              <a:rPr lang="en-US" altLang="zh-CN" dirty="0" smtClean="0"/>
              <a:t>(Task Slot)</a:t>
            </a:r>
          </a:p>
          <a:p>
            <a:r>
              <a:rPr lang="zh-CN" altLang="en-US" dirty="0" smtClean="0"/>
              <a:t>任务生命周期管理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任务提交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分配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并执行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处理失败的</a:t>
            </a:r>
            <a:r>
              <a:rPr lang="en-US" altLang="zh-CN" dirty="0" smtClean="0"/>
              <a:t>Task</a:t>
            </a:r>
          </a:p>
          <a:p>
            <a:pPr lvl="1"/>
            <a:r>
              <a:rPr lang="zh-CN" altLang="en-US" dirty="0" smtClean="0"/>
              <a:t>任务完成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u="sng" dirty="0" smtClean="0">
                <a:uFill>
                  <a:solidFill>
                    <a:schemeClr val="tx2"/>
                  </a:solidFill>
                </a:uFill>
              </a:rPr>
              <a:t>http://&lt;jobtrakceraddress&gt;:50030</a:t>
            </a:r>
            <a:r>
              <a:rPr lang="zh-CN" altLang="en-US" dirty="0" smtClean="0">
                <a:uFill>
                  <a:solidFill>
                    <a:schemeClr val="tx2"/>
                  </a:solidFill>
                </a:uFill>
              </a:rPr>
              <a:t>监控任务执行状态</a:t>
            </a:r>
            <a:endParaRPr lang="en-US" altLang="zh-CN" dirty="0" smtClean="0">
              <a:uFill>
                <a:solidFill>
                  <a:schemeClr val="tx2"/>
                </a:solidFill>
              </a:uFill>
            </a:endParaRPr>
          </a:p>
          <a:p>
            <a:pPr lvl="1"/>
            <a:r>
              <a:rPr lang="zh-CN" altLang="en-US" dirty="0" smtClean="0">
                <a:uFill>
                  <a:solidFill>
                    <a:schemeClr val="tx2"/>
                  </a:solidFill>
                </a:uFill>
              </a:rPr>
              <a:t>可以查看</a:t>
            </a:r>
            <a:r>
              <a:rPr lang="en-US" altLang="zh-CN" dirty="0" smtClean="0">
                <a:uFill>
                  <a:solidFill>
                    <a:schemeClr val="tx2"/>
                  </a:solidFill>
                </a:uFill>
              </a:rPr>
              <a:t>Map Task</a:t>
            </a:r>
            <a:r>
              <a:rPr lang="zh-CN" altLang="en-US" dirty="0" smtClean="0">
                <a:uFill>
                  <a:solidFill>
                    <a:schemeClr val="tx2"/>
                  </a:solidFill>
                </a:uFill>
              </a:rPr>
              <a:t>和</a:t>
            </a:r>
            <a:r>
              <a:rPr lang="en-US" altLang="zh-CN" dirty="0" smtClean="0">
                <a:uFill>
                  <a:solidFill>
                    <a:schemeClr val="tx2"/>
                  </a:solidFill>
                </a:uFill>
              </a:rPr>
              <a:t>Reduce Task</a:t>
            </a:r>
            <a:r>
              <a:rPr lang="zh-CN" altLang="en-US" dirty="0" smtClean="0">
                <a:uFill>
                  <a:solidFill>
                    <a:schemeClr val="tx2"/>
                  </a:solidFill>
                </a:uFill>
              </a:rPr>
              <a:t>执行状态</a:t>
            </a:r>
            <a:endParaRPr lang="en-US" altLang="zh-CN" dirty="0" smtClean="0">
              <a:uFill>
                <a:solidFill>
                  <a:schemeClr val="tx2"/>
                </a:solidFill>
              </a:uFill>
            </a:endParaRPr>
          </a:p>
          <a:p>
            <a:pPr lvl="1"/>
            <a:r>
              <a:rPr lang="zh-CN" altLang="en-US" dirty="0" smtClean="0">
                <a:uFill>
                  <a:solidFill>
                    <a:schemeClr val="tx2"/>
                  </a:solidFill>
                </a:uFill>
              </a:rPr>
              <a:t>可以查看</a:t>
            </a:r>
            <a:r>
              <a:rPr lang="en-US" altLang="zh-CN" dirty="0" smtClean="0">
                <a:uFill>
                  <a:solidFill>
                    <a:schemeClr val="tx2"/>
                  </a:solidFill>
                </a:uFill>
              </a:rPr>
              <a:t>Task</a:t>
            </a:r>
            <a:r>
              <a:rPr lang="zh-CN" altLang="en-US" dirty="0" smtClean="0">
                <a:uFill>
                  <a:solidFill>
                    <a:schemeClr val="tx2"/>
                  </a:solidFill>
                </a:uFill>
              </a:rPr>
              <a:t>的</a:t>
            </a:r>
            <a:r>
              <a:rPr lang="en-US" altLang="zh-CN" dirty="0" err="1" smtClean="0">
                <a:uFill>
                  <a:solidFill>
                    <a:schemeClr val="tx2"/>
                  </a:solidFill>
                </a:uFill>
              </a:rPr>
              <a:t>stdout</a:t>
            </a:r>
            <a:r>
              <a:rPr lang="zh-CN" altLang="en-US" dirty="0" smtClean="0">
                <a:uFill>
                  <a:solidFill>
                    <a:schemeClr val="tx2"/>
                  </a:solidFill>
                </a:uFill>
              </a:rPr>
              <a:t>和</a:t>
            </a:r>
            <a:r>
              <a:rPr lang="en-US" altLang="zh-CN" dirty="0" err="1" smtClean="0">
                <a:uFill>
                  <a:solidFill>
                    <a:schemeClr val="tx2"/>
                  </a:solidFill>
                </a:uFill>
              </a:rPr>
              <a:t>stderr</a:t>
            </a:r>
            <a:r>
              <a:rPr lang="zh-CN" altLang="en-US" dirty="0" smtClean="0">
                <a:uFill>
                  <a:solidFill>
                    <a:schemeClr val="tx2"/>
                  </a:solidFill>
                </a:uFill>
              </a:rPr>
              <a:t>的日志信息</a:t>
            </a:r>
            <a:endParaRPr lang="en-US" altLang="zh-CN" dirty="0" smtClean="0">
              <a:uFill>
                <a:solidFill>
                  <a:schemeClr val="tx2"/>
                </a:solidFill>
              </a:uFill>
            </a:endParaRPr>
          </a:p>
          <a:p>
            <a:pPr lvl="1"/>
            <a:endParaRPr lang="en-US" altLang="zh-CN" dirty="0" smtClean="0">
              <a:uFill>
                <a:solidFill>
                  <a:schemeClr val="tx2"/>
                </a:solidFill>
              </a:uFill>
            </a:endParaRPr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5C7AB-6699-437F-A799-91C515DCE599}" type="slidenum">
              <a:rPr lang="zh-CN" altLang="en-US" smtClean="0"/>
              <a:pPr/>
              <a:t>13</a:t>
            </a:fld>
            <a:endParaRPr lang="en-US" altLang="zh-CN">
              <a:cs typeface="Arial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TRANSWARP © 2013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8709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TaskTracker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是一个</a:t>
            </a:r>
            <a:r>
              <a:rPr lang="en-US" altLang="zh-CN" dirty="0" smtClean="0"/>
              <a:t>Daemon</a:t>
            </a:r>
            <a:r>
              <a:rPr lang="zh-CN" altLang="en-US" dirty="0" smtClean="0"/>
              <a:t>进程</a:t>
            </a:r>
            <a:endParaRPr lang="en-US" altLang="zh-CN" dirty="0" smtClean="0"/>
          </a:p>
          <a:p>
            <a:r>
              <a:rPr lang="zh-CN" altLang="en-US" dirty="0" smtClean="0"/>
              <a:t>与</a:t>
            </a:r>
            <a:r>
              <a:rPr lang="en-US" altLang="zh-CN" dirty="0" err="1" smtClean="0"/>
              <a:t>JobTracker</a:t>
            </a:r>
            <a:r>
              <a:rPr lang="zh-CN" altLang="en-US" dirty="0" smtClean="0"/>
              <a:t>进行通信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接受任务分配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更新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r>
              <a:rPr lang="zh-CN" altLang="en-US" dirty="0"/>
              <a:t>管理本地单独</a:t>
            </a:r>
            <a:r>
              <a:rPr lang="en-US" altLang="zh-CN" dirty="0"/>
              <a:t>Task</a:t>
            </a:r>
            <a:r>
              <a:rPr lang="zh-CN" altLang="en-US" dirty="0"/>
              <a:t>的</a:t>
            </a:r>
            <a:r>
              <a:rPr lang="zh-CN" altLang="en-US" dirty="0" smtClean="0"/>
              <a:t>执行，包括</a:t>
            </a:r>
            <a:r>
              <a:rPr lang="en-US" altLang="zh-CN" dirty="0" smtClean="0"/>
              <a:t>Map</a:t>
            </a:r>
            <a:r>
              <a:rPr lang="zh-CN" altLang="en-US" dirty="0" smtClean="0"/>
              <a:t>任务和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任务</a:t>
            </a:r>
            <a:endParaRPr lang="en-US" altLang="zh-CN" dirty="0" smtClean="0"/>
          </a:p>
          <a:p>
            <a:r>
              <a:rPr lang="en-US" altLang="zh-CN" dirty="0" err="1" smtClean="0"/>
              <a:t>TaskTracker</a:t>
            </a:r>
            <a:r>
              <a:rPr lang="zh-CN" altLang="en-US" dirty="0" smtClean="0"/>
              <a:t>可以配置</a:t>
            </a:r>
            <a:r>
              <a:rPr lang="en-US" altLang="zh-CN" dirty="0" smtClean="0"/>
              <a:t>Map Slot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Reduce Slot</a:t>
            </a:r>
            <a:r>
              <a:rPr lang="zh-CN" altLang="en-US" dirty="0" smtClean="0"/>
              <a:t>的数量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占用一个</a:t>
            </a:r>
            <a:r>
              <a:rPr lang="en-US" altLang="zh-CN" dirty="0" smtClean="0"/>
              <a:t>Slot</a:t>
            </a:r>
          </a:p>
          <a:p>
            <a:r>
              <a:rPr lang="zh-CN" altLang="en-US" dirty="0" smtClean="0"/>
              <a:t>每个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是一个独立的进程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TaskTracker</a:t>
            </a:r>
            <a:r>
              <a:rPr lang="zh-CN" altLang="en-US" dirty="0" smtClean="0"/>
              <a:t>启动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并且监控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867DD-DC85-4A5C-899A-020775D23617}" type="slidenum">
              <a:rPr lang="zh-CN" altLang="en-US" smtClean="0"/>
              <a:pPr/>
              <a:t>14</a:t>
            </a:fld>
            <a:endParaRPr lang="en-US" altLang="zh-CN" sz="1600">
              <a:cs typeface="Arial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TRANSWARP © 2013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9920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任务提交和执行过程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48481-4169-1343-A661-B720A0EB8E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Hortonworks 2012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1396" y="1569245"/>
            <a:ext cx="1661136" cy="8271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396" y="1771129"/>
            <a:ext cx="125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NameNode</a:t>
            </a:r>
            <a:endParaRPr kumimoji="0" lang="en-U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8726" y="2452035"/>
            <a:ext cx="1506970" cy="6559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srgbClr val="000000"/>
                </a:solidFill>
              </a:rPr>
              <a:t>JobTracker</a:t>
            </a:r>
            <a:endParaRPr kumimoji="0" lang="en-US" sz="1800" dirty="0">
              <a:solidFill>
                <a:srgbClr val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14078" y="3523493"/>
            <a:ext cx="1891629" cy="2884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en-US" sz="1800">
              <a:solidFill>
                <a:prstClr val="white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983641" y="4780916"/>
            <a:ext cx="1110150" cy="1573911"/>
            <a:chOff x="716116" y="4674451"/>
            <a:chExt cx="1283605" cy="1823846"/>
          </a:xfrm>
        </p:grpSpPr>
        <p:sp>
          <p:nvSpPr>
            <p:cNvPr id="32" name="Rectangle 31"/>
            <p:cNvSpPr/>
            <p:nvPr/>
          </p:nvSpPr>
          <p:spPr>
            <a:xfrm>
              <a:off x="716116" y="4674451"/>
              <a:ext cx="1283605" cy="18238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white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648421" y="5764481"/>
              <a:ext cx="256720" cy="2296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white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648421" y="6094557"/>
              <a:ext cx="256720" cy="2296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white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226745" y="6108067"/>
              <a:ext cx="256720" cy="2296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white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246224" y="5764481"/>
              <a:ext cx="256720" cy="2296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white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246224" y="5417012"/>
              <a:ext cx="256720" cy="2296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white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17624" y="6108067"/>
              <a:ext cx="256720" cy="2296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white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17624" y="5764481"/>
              <a:ext cx="256720" cy="2296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17624" y="5417012"/>
              <a:ext cx="256720" cy="2296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246224" y="5112211"/>
              <a:ext cx="256720" cy="2296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17624" y="5074646"/>
              <a:ext cx="256720" cy="2296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white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648421" y="5417012"/>
              <a:ext cx="256720" cy="2296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white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648421" y="5074646"/>
              <a:ext cx="256720" cy="2296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white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73139" y="4674451"/>
              <a:ext cx="1132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sz="1800" dirty="0" smtClean="0">
                  <a:solidFill>
                    <a:prstClr val="black"/>
                  </a:solidFill>
                  <a:latin typeface="Calibri"/>
                  <a:ea typeface="+mn-ea"/>
                </a:rPr>
                <a:t>DataNode</a:t>
              </a:r>
              <a:endParaRPr kumimoji="0" lang="en-US" sz="1800" dirty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089477" y="645921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Server</a:t>
            </a:r>
            <a:endParaRPr kumimoji="0" lang="en-U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42957" y="3563113"/>
            <a:ext cx="886067" cy="70489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46443" y="3596981"/>
            <a:ext cx="886067" cy="646331"/>
          </a:xfrm>
          <a:prstGeom prst="rect">
            <a:avLst/>
          </a:prstGeom>
          <a:solidFill>
            <a:srgbClr val="C1DEAD"/>
          </a:solidFill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Task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Tracker</a:t>
            </a:r>
            <a:endParaRPr kumimoji="0" lang="en-U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701344" y="3566309"/>
            <a:ext cx="602937" cy="369332"/>
          </a:xfrm>
          <a:prstGeom prst="rect">
            <a:avLst/>
          </a:prstGeom>
          <a:solidFill>
            <a:srgbClr val="C1DEAD"/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Task</a:t>
            </a:r>
            <a:endParaRPr kumimoji="0" lang="en-U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710523" y="3941619"/>
            <a:ext cx="602937" cy="369332"/>
          </a:xfrm>
          <a:prstGeom prst="rect">
            <a:avLst/>
          </a:prstGeom>
          <a:solidFill>
            <a:srgbClr val="C1DEAD"/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Task</a:t>
            </a:r>
            <a:endParaRPr kumimoji="0" lang="en-U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64144" y="4319937"/>
            <a:ext cx="602937" cy="369332"/>
          </a:xfrm>
          <a:prstGeom prst="rect">
            <a:avLst/>
          </a:prstGeom>
          <a:solidFill>
            <a:srgbClr val="C1DEAD"/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Task</a:t>
            </a:r>
            <a:endParaRPr kumimoji="0" lang="en-U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cxnSp>
        <p:nvCxnSpPr>
          <p:cNvPr id="92" name="Straight Arrow Connector 91"/>
          <p:cNvCxnSpPr>
            <a:stCxn id="48" idx="3"/>
            <a:endCxn id="49" idx="1"/>
          </p:cNvCxnSpPr>
          <p:nvPr/>
        </p:nvCxnSpPr>
        <p:spPr>
          <a:xfrm flipV="1">
            <a:off x="3532510" y="3750975"/>
            <a:ext cx="168834" cy="1691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47" idx="3"/>
            <a:endCxn id="50" idx="1"/>
          </p:cNvCxnSpPr>
          <p:nvPr/>
        </p:nvCxnSpPr>
        <p:spPr>
          <a:xfrm>
            <a:off x="3529024" y="3915560"/>
            <a:ext cx="181499" cy="21072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51" idx="1"/>
          </p:cNvCxnSpPr>
          <p:nvPr/>
        </p:nvCxnSpPr>
        <p:spPr>
          <a:xfrm>
            <a:off x="3522475" y="4074855"/>
            <a:ext cx="141669" cy="4297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4842661" y="1569245"/>
            <a:ext cx="1517703" cy="11714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173484" y="1662154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Client</a:t>
            </a:r>
            <a:endParaRPr kumimoji="0" lang="en-U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cxnSp>
        <p:nvCxnSpPr>
          <p:cNvPr id="107" name="Straight Arrow Connector 106"/>
          <p:cNvCxnSpPr/>
          <p:nvPr/>
        </p:nvCxnSpPr>
        <p:spPr>
          <a:xfrm flipH="1">
            <a:off x="2009077" y="1662154"/>
            <a:ext cx="2840128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173484" y="2085715"/>
            <a:ext cx="1184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Submit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err="1" smtClean="0">
                <a:solidFill>
                  <a:prstClr val="black"/>
                </a:solidFill>
                <a:latin typeface="Calibri"/>
                <a:ea typeface="+mn-ea"/>
              </a:rPr>
              <a:t>jobconf</a:t>
            </a:r>
            <a:endParaRPr kumimoji="0" lang="en-U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3799" y="3223496"/>
            <a:ext cx="19287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Staging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Job related info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>
                <a:solidFill>
                  <a:prstClr val="black"/>
                </a:solidFill>
                <a:latin typeface="Calibri"/>
                <a:ea typeface="+mn-ea"/>
              </a:rPr>
              <a:t> </a:t>
            </a: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     including jar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Lib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Streaming lib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510691" y="3140649"/>
            <a:ext cx="310854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Send </a:t>
            </a:r>
            <a:r>
              <a:rPr kumimoji="0" lang="en-US" sz="1800" dirty="0" err="1" smtClean="0">
                <a:solidFill>
                  <a:prstClr val="black"/>
                </a:solidFill>
                <a:latin typeface="Calibri"/>
                <a:ea typeface="+mn-ea"/>
              </a:rPr>
              <a:t>config</a:t>
            </a: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 and jars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Request location of data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Obtain location of data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kumimoji="0" lang="en-US" sz="1800" dirty="0">
                <a:solidFill>
                  <a:prstClr val="black"/>
                </a:solidFill>
                <a:latin typeface="Calibri"/>
                <a:ea typeface="+mn-ea"/>
              </a:rPr>
              <a:t>Submit job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Send task to TaskTracker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Request for job related info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Send job related info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kumimoji="0" lang="en-US" sz="1800" dirty="0">
                <a:solidFill>
                  <a:prstClr val="black"/>
                </a:solidFill>
                <a:latin typeface="Calibri"/>
                <a:ea typeface="+mn-ea"/>
              </a:rPr>
              <a:t>Run task </a:t>
            </a:r>
            <a:endParaRPr kumimoji="0" lang="en-US" sz="1800" dirty="0" smtClean="0">
              <a:solidFill>
                <a:prstClr val="black"/>
              </a:solidFill>
              <a:latin typeface="Calibri"/>
              <a:ea typeface="+mn-ea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Report about task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endParaRPr kumimoji="0" lang="en-US" sz="1800" dirty="0" smtClean="0">
              <a:solidFill>
                <a:prstClr val="black"/>
              </a:solidFill>
              <a:latin typeface="Calibri"/>
              <a:ea typeface="+mn-ea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endParaRPr kumimoji="0" lang="en-U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285095" y="129282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1</a:t>
            </a:r>
            <a:endParaRPr kumimoji="0" lang="en-U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cxnSp>
        <p:nvCxnSpPr>
          <p:cNvPr id="133" name="Straight Arrow Connector 132"/>
          <p:cNvCxnSpPr>
            <a:endCxn id="7" idx="3"/>
          </p:cNvCxnSpPr>
          <p:nvPr/>
        </p:nvCxnSpPr>
        <p:spPr>
          <a:xfrm flipH="1">
            <a:off x="4115696" y="2472399"/>
            <a:ext cx="721613" cy="3076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3302269" y="159441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2</a:t>
            </a:r>
            <a:endParaRPr kumimoji="0" lang="en-U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293461" y="184682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3</a:t>
            </a:r>
            <a:endParaRPr kumimoji="0" lang="en-U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>
            <a:off x="2028090" y="2235425"/>
            <a:ext cx="2794355" cy="145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4420251" y="2546862"/>
            <a:ext cx="40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4</a:t>
            </a:r>
            <a:endParaRPr kumimoji="0" lang="en-U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3370045" y="3115982"/>
            <a:ext cx="36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5</a:t>
            </a:r>
            <a:endParaRPr kumimoji="0" lang="en-U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cxnSp>
        <p:nvCxnSpPr>
          <p:cNvPr id="148" name="Straight Arrow Connector 147"/>
          <p:cNvCxnSpPr>
            <a:stCxn id="7" idx="2"/>
          </p:cNvCxnSpPr>
          <p:nvPr/>
        </p:nvCxnSpPr>
        <p:spPr>
          <a:xfrm>
            <a:off x="3362211" y="3108000"/>
            <a:ext cx="0" cy="4128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V="1">
            <a:off x="3089477" y="3093758"/>
            <a:ext cx="0" cy="4297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2159907" y="272442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6</a:t>
            </a:r>
            <a:endParaRPr kumimoji="0" lang="en-U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1796249" y="303883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7</a:t>
            </a:r>
            <a:endParaRPr kumimoji="0" lang="en-U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1947079" y="1935246"/>
            <a:ext cx="2895582" cy="145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285095" y="369170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8</a:t>
            </a:r>
            <a:endParaRPr kumimoji="0" lang="en-U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H="1" flipV="1">
            <a:off x="1669970" y="2452643"/>
            <a:ext cx="1124030" cy="11443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420064" y="2437792"/>
            <a:ext cx="1274372" cy="13131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98943" y="314462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9</a:t>
            </a:r>
            <a:endParaRPr kumimoji="0" lang="en-U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9104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MapReduce</a:t>
            </a:r>
            <a:r>
              <a:rPr lang="zh-CN" altLang="en-US" dirty="0"/>
              <a:t>失效</a:t>
            </a:r>
            <a:r>
              <a:rPr lang="zh-CN" altLang="en-US" dirty="0" smtClean="0"/>
              <a:t>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TaskTracker</a:t>
            </a:r>
            <a:r>
              <a:rPr lang="zh-CN" altLang="en-US" dirty="0"/>
              <a:t>失效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通过心跳机制，可以被检测到失效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需要重新执行已完成的、正在执行的</a:t>
            </a:r>
            <a:r>
              <a:rPr lang="en-US" altLang="zh-CN" dirty="0" smtClean="0"/>
              <a:t>Map</a:t>
            </a:r>
            <a:r>
              <a:rPr lang="zh-CN" altLang="en-US" dirty="0" smtClean="0"/>
              <a:t>任务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需要重新执行正在执行的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任务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err="1" smtClean="0"/>
              <a:t>JobTracker</a:t>
            </a:r>
            <a:r>
              <a:rPr lang="zh-CN" altLang="en-US" dirty="0" smtClean="0"/>
              <a:t>实现失效处理</a:t>
            </a:r>
            <a:endParaRPr lang="en-US" altLang="zh-CN" dirty="0" smtClean="0"/>
          </a:p>
          <a:p>
            <a:r>
              <a:rPr lang="en-US" altLang="zh-CN" dirty="0" err="1" smtClean="0"/>
              <a:t>JobTracker</a:t>
            </a:r>
            <a:r>
              <a:rPr lang="zh-CN" altLang="en-US" dirty="0" smtClean="0"/>
              <a:t>失效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如果配置了高可用性，未完成的任务会在备份</a:t>
            </a:r>
            <a:r>
              <a:rPr lang="en-US" altLang="zh-CN" dirty="0" err="1" smtClean="0"/>
              <a:t>JobTracker</a:t>
            </a:r>
            <a:r>
              <a:rPr lang="zh-CN" altLang="en-US" dirty="0" smtClean="0"/>
              <a:t>启动之后重新提交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867DD-DC85-4A5C-899A-020775D23617}" type="slidenum">
              <a:rPr lang="zh-CN" altLang="en-US" smtClean="0"/>
              <a:pPr/>
              <a:t>16</a:t>
            </a:fld>
            <a:endParaRPr lang="en-US" altLang="zh-CN" sz="1600">
              <a:cs typeface="Arial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TRANSWARP © 2013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6196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MapReduce</a:t>
            </a:r>
            <a:r>
              <a:rPr lang="zh-CN" altLang="en-US" dirty="0"/>
              <a:t>编程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867DD-DC85-4A5C-899A-020775D23617}" type="slidenum">
              <a:rPr lang="zh-CN" altLang="en-US" smtClean="0"/>
              <a:pPr/>
              <a:t>17</a:t>
            </a:fld>
            <a:endParaRPr lang="en-US" altLang="zh-CN" sz="1600">
              <a:cs typeface="Arial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TRANSWARP © 2013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502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MapReduce</a:t>
            </a:r>
            <a:r>
              <a:rPr lang="zh-CN" altLang="en-US" dirty="0" smtClean="0"/>
              <a:t>编程模型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MapReduce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编写</a:t>
            </a:r>
            <a:endParaRPr lang="en-US" altLang="zh-CN" dirty="0" smtClean="0"/>
          </a:p>
          <a:p>
            <a:r>
              <a:rPr lang="zh-CN" altLang="en-US" dirty="0" smtClean="0"/>
              <a:t>输入和输出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Key/Value</a:t>
            </a:r>
            <a:r>
              <a:rPr lang="zh-CN" altLang="en-US" dirty="0" smtClean="0"/>
              <a:t>对的集合</a:t>
            </a:r>
            <a:endParaRPr lang="en-US" altLang="zh-CN" dirty="0" smtClean="0"/>
          </a:p>
          <a:p>
            <a:r>
              <a:rPr lang="zh-CN" altLang="en-US" dirty="0" smtClean="0"/>
              <a:t>实现</a:t>
            </a:r>
            <a:r>
              <a:rPr lang="en-US" altLang="zh-CN" dirty="0" smtClean="0"/>
              <a:t>Map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en-US" altLang="zh-CN" dirty="0"/>
              <a:t>map (</a:t>
            </a:r>
            <a:r>
              <a:rPr lang="en-US" altLang="zh-CN" dirty="0" err="1"/>
              <a:t>in_key</a:t>
            </a:r>
            <a:r>
              <a:rPr lang="en-US" altLang="zh-CN" dirty="0"/>
              <a:t>, </a:t>
            </a:r>
            <a:r>
              <a:rPr lang="en-US" altLang="zh-CN" dirty="0" err="1"/>
              <a:t>in_value</a:t>
            </a:r>
            <a:r>
              <a:rPr lang="en-US" altLang="zh-CN" dirty="0"/>
              <a:t>) -&gt; list(</a:t>
            </a:r>
            <a:r>
              <a:rPr lang="en-US" altLang="zh-CN" dirty="0" err="1"/>
              <a:t>out_key</a:t>
            </a:r>
            <a:r>
              <a:rPr lang="en-US" altLang="zh-CN" dirty="0"/>
              <a:t>, </a:t>
            </a:r>
            <a:r>
              <a:rPr lang="en-US" altLang="zh-CN" dirty="0" err="1"/>
              <a:t>intermediate_value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 smtClean="0"/>
              <a:t>处理键值对的输</a:t>
            </a:r>
            <a:r>
              <a:rPr lang="zh-CN" altLang="en-US" dirty="0"/>
              <a:t>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生成中间结果，也是键值对</a:t>
            </a:r>
            <a:endParaRPr lang="en-US" altLang="zh-CN" dirty="0" smtClean="0"/>
          </a:p>
          <a:p>
            <a:r>
              <a:rPr lang="en-US" altLang="zh-CN" dirty="0"/>
              <a:t>reduce (</a:t>
            </a:r>
            <a:r>
              <a:rPr lang="en-US" altLang="zh-CN" dirty="0" err="1"/>
              <a:t>out_key</a:t>
            </a:r>
            <a:r>
              <a:rPr lang="en-US" altLang="zh-CN" dirty="0"/>
              <a:t>, list(</a:t>
            </a:r>
            <a:r>
              <a:rPr lang="en-US" altLang="zh-CN" dirty="0" err="1"/>
              <a:t>intermediate_value</a:t>
            </a:r>
            <a:r>
              <a:rPr lang="en-US" altLang="zh-CN" dirty="0"/>
              <a:t>)) -&gt; list(</a:t>
            </a:r>
            <a:r>
              <a:rPr lang="en-US" altLang="zh-CN" dirty="0" err="1"/>
              <a:t>out_value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将相同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的中间值合并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生成最终结果（通常每个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对应一个结果）</a:t>
            </a:r>
            <a:endParaRPr lang="zh-CN" altLang="en-US" dirty="0"/>
          </a:p>
        </p:txBody>
      </p:sp>
      <p:sp>
        <p:nvSpPr>
          <p:cNvPr id="32796" name="幻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916BE27B-0CA6-490C-A6CE-436007E3F5C6}" type="slidenum">
              <a:rPr kumimoji="0" lang="zh-CN" altLang="en-US" sz="900">
                <a:solidFill>
                  <a:srgbClr val="7F7F7F"/>
                </a:solidFill>
                <a:ea typeface="华文细黑" pitchFamily="2" charset="-122"/>
              </a:rPr>
              <a:pPr/>
              <a:t>18</a:t>
            </a:fld>
            <a:endParaRPr kumimoji="0" lang="en-US" altLang="zh-CN" sz="1800">
              <a:cs typeface="Arial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kumimoji="0" lang="en-US" altLang="zh-CN" sz="900">
                <a:solidFill>
                  <a:srgbClr val="7F7F7F"/>
                </a:solidFill>
              </a:rPr>
              <a:t>TRANSWARP © 2013</a:t>
            </a:r>
          </a:p>
        </p:txBody>
      </p:sp>
    </p:spTree>
    <p:extLst>
      <p:ext uri="{BB962C8B-B14F-4D97-AF65-F5344CB8AC3E}">
        <p14:creationId xmlns:p14="http://schemas.microsoft.com/office/powerpoint/2010/main" val="394353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3"/>
          <p:cNvGrpSpPr/>
          <p:nvPr/>
        </p:nvGrpSpPr>
        <p:grpSpPr>
          <a:xfrm>
            <a:off x="1850933" y="1406158"/>
            <a:ext cx="448541" cy="594617"/>
            <a:chOff x="6763871" y="2713518"/>
            <a:chExt cx="1828800" cy="1142668"/>
          </a:xfrm>
        </p:grpSpPr>
        <p:sp>
          <p:nvSpPr>
            <p:cNvPr id="45" name="Rectangle 44"/>
            <p:cNvSpPr/>
            <p:nvPr/>
          </p:nvSpPr>
          <p:spPr>
            <a:xfrm>
              <a:off x="6763871" y="2997685"/>
              <a:ext cx="1828800" cy="858501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black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763871" y="2713518"/>
              <a:ext cx="1828800" cy="298377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sz="1800" dirty="0">
                <a:solidFill>
                  <a:prstClr val="black"/>
                </a:solidFill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1082995" y="1482112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map(</a:t>
            </a:r>
            <a:endParaRPr kumimoji="0" lang="en-U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474679" y="2215830"/>
            <a:ext cx="240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// Do some work here</a:t>
            </a:r>
            <a:endParaRPr kumimoji="0" lang="en-U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696959" y="2978686"/>
            <a:ext cx="1298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.collect(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U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063294" y="1480516"/>
            <a:ext cx="483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 )  {</a:t>
            </a:r>
            <a:endParaRPr kumimoji="0" lang="en-U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265877" y="3506361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}</a:t>
            </a:r>
            <a:endParaRPr kumimoji="0" lang="en-U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478872" y="3043719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);</a:t>
            </a:r>
            <a:endParaRPr kumimoji="0" lang="en-U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47861" y="4553570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reduce(</a:t>
            </a:r>
            <a:endParaRPr kumimoji="0" lang="en-U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932097" y="6137957"/>
            <a:ext cx="1298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.collect(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U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552264" y="5072867"/>
            <a:ext cx="286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//  Do some work here</a:t>
            </a:r>
            <a:endParaRPr kumimoji="0" lang="en-U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213624" y="6528222"/>
            <a:ext cx="497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}</a:t>
            </a:r>
            <a:endParaRPr kumimoji="0" lang="en-U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637730" y="6091791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);</a:t>
            </a:r>
            <a:endParaRPr kumimoji="0" lang="en-U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405404" y="4551786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 ){</a:t>
            </a:r>
            <a:endParaRPr kumimoji="0" lang="en-U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580055" y="1063051"/>
            <a:ext cx="10496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Map</a:t>
            </a:r>
            <a:endParaRPr kumimoji="0" lang="en-U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558193" y="1061060"/>
            <a:ext cx="10535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Value</a:t>
            </a:r>
            <a:endParaRPr kumimoji="0" lang="en-U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430093" y="1088440"/>
            <a:ext cx="16167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600" dirty="0" smtClean="0">
                <a:solidFill>
                  <a:prstClr val="black"/>
                </a:solidFill>
                <a:latin typeface="Calibri"/>
                <a:ea typeface="+mn-ea"/>
              </a:rPr>
              <a:t>OutputCollector</a:t>
            </a:r>
            <a:endParaRPr kumimoji="0" lang="en-US" sz="16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016585" y="1036826"/>
            <a:ext cx="1065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Reporter</a:t>
            </a:r>
            <a:endParaRPr kumimoji="0" lang="en-U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417247" y="2585162"/>
            <a:ext cx="175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:OutputCollector</a:t>
            </a:r>
            <a:endParaRPr kumimoji="0" lang="en-U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467698" y="2532412"/>
            <a:ext cx="1055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Key</a:t>
            </a:r>
            <a:endParaRPr kumimoji="0" lang="en-U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420628" y="2532412"/>
            <a:ext cx="10582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Value</a:t>
            </a:r>
            <a:endParaRPr kumimoji="0" lang="en-U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945846" y="3868439"/>
            <a:ext cx="15883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600" dirty="0" err="1" smtClean="0">
                <a:solidFill>
                  <a:prstClr val="black"/>
                </a:solidFill>
                <a:latin typeface="Calibri"/>
                <a:ea typeface="+mn-ea"/>
              </a:rPr>
              <a:t>Iterator</a:t>
            </a:r>
            <a:r>
              <a:rPr kumimoji="0" lang="en-US" sz="1600" dirty="0" smtClean="0">
                <a:solidFill>
                  <a:prstClr val="black"/>
                </a:solidFill>
                <a:latin typeface="Calibri"/>
                <a:ea typeface="+mn-ea"/>
              </a:rPr>
              <a:t> (value)</a:t>
            </a:r>
          </a:p>
        </p:txBody>
      </p:sp>
      <p:sp>
        <p:nvSpPr>
          <p:cNvPr id="95" name="Rectangle 94"/>
          <p:cNvSpPr/>
          <p:nvPr/>
        </p:nvSpPr>
        <p:spPr>
          <a:xfrm>
            <a:off x="6297584" y="3874120"/>
            <a:ext cx="10582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Reporter</a:t>
            </a:r>
            <a:endParaRPr kumimoji="0" lang="en-U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505933" y="5595262"/>
            <a:ext cx="10582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Value</a:t>
            </a:r>
            <a:endParaRPr kumimoji="0" lang="en-U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632689" y="5595262"/>
            <a:ext cx="10494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Key</a:t>
            </a:r>
            <a:endParaRPr kumimoji="0" lang="en-U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552264" y="5595262"/>
            <a:ext cx="17917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:OutputCollector</a:t>
            </a:r>
            <a:endParaRPr kumimoji="0" lang="en-U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711237" y="3880376"/>
            <a:ext cx="10535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Map</a:t>
            </a:r>
            <a:endParaRPr kumimoji="0" lang="en-U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606844" y="3875693"/>
            <a:ext cx="15292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600" dirty="0" smtClean="0">
                <a:solidFill>
                  <a:prstClr val="black"/>
                </a:solidFill>
                <a:latin typeface="Calibri"/>
                <a:ea typeface="+mn-ea"/>
              </a:rPr>
              <a:t>OutputCollector</a:t>
            </a:r>
            <a:endParaRPr kumimoji="0" lang="en-US" sz="16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grpSp>
        <p:nvGrpSpPr>
          <p:cNvPr id="101" name="Group 43"/>
          <p:cNvGrpSpPr/>
          <p:nvPr/>
        </p:nvGrpSpPr>
        <p:grpSpPr>
          <a:xfrm>
            <a:off x="2785664" y="1389277"/>
            <a:ext cx="560509" cy="600522"/>
            <a:chOff x="6763871" y="2713518"/>
            <a:chExt cx="1828800" cy="1142668"/>
          </a:xfrm>
        </p:grpSpPr>
        <p:sp>
          <p:nvSpPr>
            <p:cNvPr id="102" name="Rectangle 101"/>
            <p:cNvSpPr/>
            <p:nvPr/>
          </p:nvSpPr>
          <p:spPr>
            <a:xfrm>
              <a:off x="6763871" y="2997685"/>
              <a:ext cx="1828800" cy="858501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black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763871" y="2713518"/>
              <a:ext cx="1828800" cy="298377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sz="18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04" name="Group 43"/>
          <p:cNvGrpSpPr/>
          <p:nvPr/>
        </p:nvGrpSpPr>
        <p:grpSpPr>
          <a:xfrm>
            <a:off x="3811514" y="1389277"/>
            <a:ext cx="538000" cy="594613"/>
            <a:chOff x="6763871" y="2713518"/>
            <a:chExt cx="1828800" cy="1142668"/>
          </a:xfrm>
        </p:grpSpPr>
        <p:sp>
          <p:nvSpPr>
            <p:cNvPr id="105" name="Rectangle 104"/>
            <p:cNvSpPr/>
            <p:nvPr/>
          </p:nvSpPr>
          <p:spPr>
            <a:xfrm>
              <a:off x="6763871" y="2997685"/>
              <a:ext cx="1828800" cy="858501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black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763871" y="2713518"/>
              <a:ext cx="1828800" cy="298377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sz="18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07" name="Group 43"/>
          <p:cNvGrpSpPr/>
          <p:nvPr/>
        </p:nvGrpSpPr>
        <p:grpSpPr>
          <a:xfrm>
            <a:off x="5035055" y="1416606"/>
            <a:ext cx="557356" cy="594613"/>
            <a:chOff x="6763871" y="2713518"/>
            <a:chExt cx="1828800" cy="1142668"/>
          </a:xfrm>
        </p:grpSpPr>
        <p:sp>
          <p:nvSpPr>
            <p:cNvPr id="108" name="Rectangle 107"/>
            <p:cNvSpPr/>
            <p:nvPr/>
          </p:nvSpPr>
          <p:spPr>
            <a:xfrm>
              <a:off x="6763871" y="2997685"/>
              <a:ext cx="1828800" cy="858501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black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763871" y="2713518"/>
              <a:ext cx="1828800" cy="298377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sz="18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0" name="Group 43"/>
          <p:cNvGrpSpPr/>
          <p:nvPr/>
        </p:nvGrpSpPr>
        <p:grpSpPr>
          <a:xfrm>
            <a:off x="2053769" y="2954495"/>
            <a:ext cx="459395" cy="587483"/>
            <a:chOff x="6763871" y="2713518"/>
            <a:chExt cx="1828800" cy="1142668"/>
          </a:xfrm>
        </p:grpSpPr>
        <p:sp>
          <p:nvSpPr>
            <p:cNvPr id="111" name="Rectangle 110"/>
            <p:cNvSpPr/>
            <p:nvPr/>
          </p:nvSpPr>
          <p:spPr>
            <a:xfrm>
              <a:off x="6763871" y="2997685"/>
              <a:ext cx="1828800" cy="858501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black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763871" y="2713518"/>
              <a:ext cx="1828800" cy="298377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sz="18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3" name="Group 43"/>
          <p:cNvGrpSpPr/>
          <p:nvPr/>
        </p:nvGrpSpPr>
        <p:grpSpPr>
          <a:xfrm>
            <a:off x="3744414" y="2978686"/>
            <a:ext cx="501944" cy="587484"/>
            <a:chOff x="6763871" y="2713518"/>
            <a:chExt cx="1828800" cy="1142668"/>
          </a:xfrm>
        </p:grpSpPr>
        <p:sp>
          <p:nvSpPr>
            <p:cNvPr id="114" name="Rectangle 113"/>
            <p:cNvSpPr/>
            <p:nvPr/>
          </p:nvSpPr>
          <p:spPr>
            <a:xfrm>
              <a:off x="6763871" y="2997685"/>
              <a:ext cx="1828800" cy="858501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black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6763871" y="2713518"/>
              <a:ext cx="1828800" cy="298377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sz="18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6" name="Group 43"/>
          <p:cNvGrpSpPr/>
          <p:nvPr/>
        </p:nvGrpSpPr>
        <p:grpSpPr>
          <a:xfrm>
            <a:off x="4671348" y="2954494"/>
            <a:ext cx="345237" cy="587484"/>
            <a:chOff x="6763871" y="2713518"/>
            <a:chExt cx="1828800" cy="1142668"/>
          </a:xfrm>
        </p:grpSpPr>
        <p:sp>
          <p:nvSpPr>
            <p:cNvPr id="117" name="Rectangle 116"/>
            <p:cNvSpPr/>
            <p:nvPr/>
          </p:nvSpPr>
          <p:spPr>
            <a:xfrm>
              <a:off x="6763871" y="2997685"/>
              <a:ext cx="1828800" cy="858501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black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763871" y="2713518"/>
              <a:ext cx="1828800" cy="298377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sz="18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22" name="Group 43"/>
          <p:cNvGrpSpPr/>
          <p:nvPr/>
        </p:nvGrpSpPr>
        <p:grpSpPr>
          <a:xfrm>
            <a:off x="1855677" y="4283584"/>
            <a:ext cx="657487" cy="783379"/>
            <a:chOff x="6763871" y="2713518"/>
            <a:chExt cx="1828800" cy="1142668"/>
          </a:xfrm>
        </p:grpSpPr>
        <p:sp>
          <p:nvSpPr>
            <p:cNvPr id="123" name="Rectangle 122"/>
            <p:cNvSpPr/>
            <p:nvPr/>
          </p:nvSpPr>
          <p:spPr>
            <a:xfrm>
              <a:off x="6763871" y="2997685"/>
              <a:ext cx="1828800" cy="858501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black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763871" y="2713518"/>
              <a:ext cx="1828800" cy="298377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sz="18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25" name="Group 43"/>
          <p:cNvGrpSpPr/>
          <p:nvPr/>
        </p:nvGrpSpPr>
        <p:grpSpPr>
          <a:xfrm>
            <a:off x="3346173" y="4283584"/>
            <a:ext cx="649213" cy="789283"/>
            <a:chOff x="6763871" y="2713518"/>
            <a:chExt cx="1828800" cy="1142668"/>
          </a:xfrm>
        </p:grpSpPr>
        <p:sp>
          <p:nvSpPr>
            <p:cNvPr id="126" name="Rectangle 125"/>
            <p:cNvSpPr/>
            <p:nvPr/>
          </p:nvSpPr>
          <p:spPr>
            <a:xfrm>
              <a:off x="6763871" y="2997685"/>
              <a:ext cx="1828800" cy="858501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black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763871" y="2713518"/>
              <a:ext cx="1828800" cy="298377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sz="18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28" name="Group 43"/>
          <p:cNvGrpSpPr/>
          <p:nvPr/>
        </p:nvGrpSpPr>
        <p:grpSpPr>
          <a:xfrm>
            <a:off x="4830818" y="4290738"/>
            <a:ext cx="648054" cy="776220"/>
            <a:chOff x="6763871" y="2713518"/>
            <a:chExt cx="1828800" cy="1142668"/>
          </a:xfrm>
        </p:grpSpPr>
        <p:sp>
          <p:nvSpPr>
            <p:cNvPr id="129" name="Rectangle 128"/>
            <p:cNvSpPr/>
            <p:nvPr/>
          </p:nvSpPr>
          <p:spPr>
            <a:xfrm>
              <a:off x="6763871" y="2997685"/>
              <a:ext cx="1828800" cy="858501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black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6763871" y="2713518"/>
              <a:ext cx="1828800" cy="298377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sz="18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31" name="Group 43"/>
          <p:cNvGrpSpPr/>
          <p:nvPr/>
        </p:nvGrpSpPr>
        <p:grpSpPr>
          <a:xfrm>
            <a:off x="6547095" y="4290738"/>
            <a:ext cx="533003" cy="776220"/>
            <a:chOff x="6763871" y="2713518"/>
            <a:chExt cx="1828800" cy="1142668"/>
          </a:xfrm>
        </p:grpSpPr>
        <p:sp>
          <p:nvSpPr>
            <p:cNvPr id="132" name="Rectangle 131"/>
            <p:cNvSpPr/>
            <p:nvPr/>
          </p:nvSpPr>
          <p:spPr>
            <a:xfrm>
              <a:off x="6763871" y="2997685"/>
              <a:ext cx="1828800" cy="858501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black"/>
                </a:solidFill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6763871" y="2713518"/>
              <a:ext cx="1828800" cy="298377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sz="18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34" name="Group 43"/>
          <p:cNvGrpSpPr/>
          <p:nvPr/>
        </p:nvGrpSpPr>
        <p:grpSpPr>
          <a:xfrm>
            <a:off x="1933712" y="5964594"/>
            <a:ext cx="579452" cy="578334"/>
            <a:chOff x="6763871" y="2713518"/>
            <a:chExt cx="1828800" cy="1142668"/>
          </a:xfrm>
        </p:grpSpPr>
        <p:sp>
          <p:nvSpPr>
            <p:cNvPr id="135" name="Rectangle 134"/>
            <p:cNvSpPr/>
            <p:nvPr/>
          </p:nvSpPr>
          <p:spPr>
            <a:xfrm>
              <a:off x="6763871" y="2997685"/>
              <a:ext cx="1828800" cy="858501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black"/>
                </a:solidFill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6763871" y="2713518"/>
              <a:ext cx="1828800" cy="298377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sz="18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37" name="Group 43"/>
          <p:cNvGrpSpPr/>
          <p:nvPr/>
        </p:nvGrpSpPr>
        <p:grpSpPr>
          <a:xfrm>
            <a:off x="3880159" y="5964595"/>
            <a:ext cx="540469" cy="604495"/>
            <a:chOff x="6763871" y="2713518"/>
            <a:chExt cx="1828800" cy="1142668"/>
          </a:xfrm>
        </p:grpSpPr>
        <p:sp>
          <p:nvSpPr>
            <p:cNvPr id="138" name="Rectangle 137"/>
            <p:cNvSpPr/>
            <p:nvPr/>
          </p:nvSpPr>
          <p:spPr>
            <a:xfrm>
              <a:off x="6763871" y="2997685"/>
              <a:ext cx="1828800" cy="858501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black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6763871" y="2713518"/>
              <a:ext cx="1828800" cy="298377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sz="18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40" name="Group 43"/>
          <p:cNvGrpSpPr/>
          <p:nvPr/>
        </p:nvGrpSpPr>
        <p:grpSpPr>
          <a:xfrm>
            <a:off x="4706035" y="5964594"/>
            <a:ext cx="509458" cy="578333"/>
            <a:chOff x="6763871" y="2713518"/>
            <a:chExt cx="1828800" cy="1142668"/>
          </a:xfrm>
        </p:grpSpPr>
        <p:sp>
          <p:nvSpPr>
            <p:cNvPr id="141" name="Rectangle 140"/>
            <p:cNvSpPr/>
            <p:nvPr/>
          </p:nvSpPr>
          <p:spPr>
            <a:xfrm>
              <a:off x="6763871" y="2997685"/>
              <a:ext cx="1828800" cy="858501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black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6763871" y="2713518"/>
              <a:ext cx="1828800" cy="298377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sz="1800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/>
              </a:rPr>
              <a:t>Map() </a:t>
            </a:r>
            <a:r>
              <a:rPr lang="zh-CN" altLang="en-US" dirty="0">
                <a:latin typeface="Calibri"/>
              </a:rPr>
              <a:t>和  </a:t>
            </a:r>
            <a:r>
              <a:rPr lang="en-US" altLang="zh-CN" dirty="0">
                <a:latin typeface="Calibri"/>
              </a:rPr>
              <a:t>Reduce</a:t>
            </a:r>
            <a:r>
              <a:rPr lang="en-US" altLang="zh-CN" dirty="0" smtClean="0">
                <a:latin typeface="Calibri"/>
              </a:rPr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30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MapReduce</a:t>
            </a:r>
            <a:r>
              <a:rPr lang="zh-CN" altLang="en-US" dirty="0" smtClean="0"/>
              <a:t>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并行处理大数据的分布式框架</a:t>
            </a:r>
            <a:endParaRPr lang="en-US" altLang="zh-CN" dirty="0"/>
          </a:p>
          <a:p>
            <a:r>
              <a:rPr lang="zh-CN" altLang="en-US" dirty="0"/>
              <a:t>适合对海量数据进行分析和处理</a:t>
            </a:r>
            <a:endParaRPr lang="en-US" altLang="zh-CN" dirty="0"/>
          </a:p>
          <a:p>
            <a:r>
              <a:rPr lang="zh-CN" altLang="en-US" dirty="0" smtClean="0"/>
              <a:t>框架</a:t>
            </a:r>
            <a:r>
              <a:rPr lang="zh-CN" altLang="en-US" dirty="0"/>
              <a:t>提供并行化机制</a:t>
            </a:r>
            <a:endParaRPr lang="en-US" altLang="zh-CN" dirty="0"/>
          </a:p>
          <a:p>
            <a:r>
              <a:rPr lang="zh-CN" altLang="en-US" dirty="0"/>
              <a:t>框架提供节点失效处理</a:t>
            </a:r>
            <a:r>
              <a:rPr lang="zh-CN" altLang="en-US" dirty="0" smtClean="0"/>
              <a:t>机制</a:t>
            </a:r>
            <a:endParaRPr lang="en-US" altLang="zh-CN" dirty="0" smtClean="0"/>
          </a:p>
          <a:p>
            <a:r>
              <a:rPr lang="zh-CN" altLang="en-US" dirty="0" smtClean="0"/>
              <a:t>框架提供状态监控机制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Java</a:t>
            </a:r>
            <a:r>
              <a:rPr lang="zh-CN" altLang="en-US" dirty="0"/>
              <a:t>编写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2796" name="幻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916BE27B-0CA6-490C-A6CE-436007E3F5C6}" type="slidenum">
              <a:rPr kumimoji="0" lang="zh-CN" altLang="en-US" sz="900">
                <a:solidFill>
                  <a:srgbClr val="7F7F7F"/>
                </a:solidFill>
                <a:ea typeface="华文细黑" pitchFamily="2" charset="-122"/>
              </a:rPr>
              <a:pPr/>
              <a:t>2</a:t>
            </a:fld>
            <a:endParaRPr kumimoji="0" lang="en-US" altLang="zh-CN" sz="18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kumimoji="0" lang="en-US" altLang="zh-CN" sz="900">
                <a:solidFill>
                  <a:srgbClr val="7F7F7F"/>
                </a:solidFill>
              </a:rPr>
              <a:t>TRANSWARP © 2013</a:t>
            </a:r>
          </a:p>
        </p:txBody>
      </p:sp>
    </p:spTree>
    <p:extLst>
      <p:ext uri="{BB962C8B-B14F-4D97-AF65-F5344CB8AC3E}">
        <p14:creationId xmlns:p14="http://schemas.microsoft.com/office/powerpoint/2010/main" val="123219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例子：</a:t>
            </a:r>
            <a:r>
              <a:rPr lang="en-US" altLang="zh-CN" dirty="0" err="1" smtClean="0"/>
              <a:t>WordCount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1200"/>
              </a:lnSpc>
              <a:buNone/>
            </a:pPr>
            <a:r>
              <a:rPr lang="en-US" altLang="zh-CN" sz="1400" dirty="0"/>
              <a:t>public void map(</a:t>
            </a:r>
            <a:r>
              <a:rPr lang="en-US" altLang="zh-CN" sz="1400" dirty="0" err="1"/>
              <a:t>LongWritable</a:t>
            </a:r>
            <a:r>
              <a:rPr lang="en-US" altLang="zh-CN" sz="1400" dirty="0"/>
              <a:t> key, Text value, </a:t>
            </a:r>
            <a:r>
              <a:rPr lang="en-US" altLang="zh-CN" sz="1400" dirty="0" err="1"/>
              <a:t>OutputCollector</a:t>
            </a:r>
            <a:r>
              <a:rPr lang="en-US" altLang="zh-CN" sz="1400" dirty="0"/>
              <a:t>&lt;Text, </a:t>
            </a:r>
            <a:r>
              <a:rPr lang="en-US" altLang="zh-CN" sz="1400" dirty="0" err="1"/>
              <a:t>IntWritable</a:t>
            </a:r>
            <a:r>
              <a:rPr lang="en-US" altLang="zh-CN" sz="1400" dirty="0"/>
              <a:t>&gt; output, Reporter </a:t>
            </a:r>
            <a:endParaRPr lang="en-US" altLang="zh-CN" sz="1400" dirty="0" smtClean="0"/>
          </a:p>
          <a:p>
            <a:pPr marL="0" indent="0">
              <a:lnSpc>
                <a:spcPts val="1200"/>
              </a:lnSpc>
              <a:buNone/>
            </a:pPr>
            <a:r>
              <a:rPr lang="en-US" altLang="zh-CN" sz="1400" dirty="0" smtClean="0"/>
              <a:t>reporter</a:t>
            </a:r>
            <a:r>
              <a:rPr lang="en-US" altLang="zh-CN" sz="1400" dirty="0"/>
              <a:t>) throws </a:t>
            </a:r>
            <a:r>
              <a:rPr lang="en-US" altLang="zh-CN" sz="1400" dirty="0" err="1"/>
              <a:t>IOException</a:t>
            </a:r>
            <a:r>
              <a:rPr lang="en-US" altLang="zh-CN" sz="1400" dirty="0"/>
              <a:t> {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/>
              <a:t>StringTokenizer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tokenizer</a:t>
            </a:r>
            <a:r>
              <a:rPr lang="en-US" altLang="zh-CN" sz="1400" dirty="0"/>
              <a:t> = new </a:t>
            </a:r>
            <a:r>
              <a:rPr lang="en-US" altLang="zh-CN" sz="1400" dirty="0" err="1" smtClean="0"/>
              <a:t>StringTokenizer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value.toString</a:t>
            </a:r>
            <a:r>
              <a:rPr lang="en-US" altLang="zh-CN" sz="1400" dirty="0" smtClean="0"/>
              <a:t>());</a:t>
            </a:r>
            <a:endParaRPr lang="en-US" altLang="zh-CN" sz="1400" dirty="0"/>
          </a:p>
          <a:p>
            <a:pPr marL="0" indent="0">
              <a:lnSpc>
                <a:spcPts val="1200"/>
              </a:lnSpc>
              <a:buNone/>
            </a:pPr>
            <a:r>
              <a:rPr lang="en-US" altLang="zh-CN" sz="1400" dirty="0"/>
              <a:t>	while (</a:t>
            </a:r>
            <a:r>
              <a:rPr lang="en-US" altLang="zh-CN" sz="1400" dirty="0" err="1"/>
              <a:t>tokenizer.hasMoreTokens</a:t>
            </a:r>
            <a:r>
              <a:rPr lang="en-US" altLang="zh-CN" sz="1400" dirty="0"/>
              <a:t>()) {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zh-CN" sz="1400" dirty="0"/>
              <a:t>	          </a:t>
            </a:r>
            <a:r>
              <a:rPr lang="en-US" altLang="zh-CN" sz="1400" dirty="0" err="1"/>
              <a:t>word.set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tokenizer.nextToken</a:t>
            </a:r>
            <a:r>
              <a:rPr lang="en-US" altLang="zh-CN" sz="1400" dirty="0"/>
              <a:t>());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zh-CN" sz="1400" dirty="0"/>
              <a:t>	          </a:t>
            </a:r>
            <a:r>
              <a:rPr lang="en-US" altLang="zh-CN" sz="1400" dirty="0" err="1"/>
              <a:t>output.collect</a:t>
            </a:r>
            <a:r>
              <a:rPr lang="en-US" altLang="zh-CN" sz="1400" dirty="0"/>
              <a:t>(word, one);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zh-CN" sz="1400" dirty="0"/>
              <a:t>	        }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zh-CN" sz="1400" dirty="0"/>
              <a:t>}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zh-CN" sz="1400" dirty="0"/>
              <a:t>public void reduce(Text key, Iterator&lt;</a:t>
            </a:r>
            <a:r>
              <a:rPr lang="en-US" altLang="zh-CN" sz="1400" dirty="0" err="1"/>
              <a:t>IntWritable</a:t>
            </a:r>
            <a:r>
              <a:rPr lang="en-US" altLang="zh-CN" sz="1400" dirty="0"/>
              <a:t>&gt; values, </a:t>
            </a:r>
            <a:r>
              <a:rPr lang="en-US" altLang="zh-CN" sz="1400" dirty="0" err="1"/>
              <a:t>OutputCollector</a:t>
            </a:r>
            <a:r>
              <a:rPr lang="en-US" altLang="zh-CN" sz="1400" dirty="0"/>
              <a:t>&lt;Text, </a:t>
            </a:r>
            <a:r>
              <a:rPr lang="en-US" altLang="zh-CN" sz="1400" dirty="0" err="1"/>
              <a:t>IntWritable</a:t>
            </a:r>
            <a:r>
              <a:rPr lang="en-US" altLang="zh-CN" sz="1400" dirty="0"/>
              <a:t>&gt; output, </a:t>
            </a:r>
            <a:endParaRPr lang="en-US" altLang="zh-CN" sz="1400" dirty="0" smtClean="0"/>
          </a:p>
          <a:p>
            <a:pPr marL="0" indent="0">
              <a:lnSpc>
                <a:spcPts val="1200"/>
              </a:lnSpc>
              <a:buNone/>
            </a:pPr>
            <a:r>
              <a:rPr lang="en-US" altLang="zh-CN" sz="1400" dirty="0" smtClean="0"/>
              <a:t>Reporter </a:t>
            </a:r>
            <a:r>
              <a:rPr lang="en-US" altLang="zh-CN" sz="1400" dirty="0"/>
              <a:t>reporter) throws </a:t>
            </a:r>
            <a:r>
              <a:rPr lang="en-US" altLang="zh-CN" sz="1400" dirty="0" err="1"/>
              <a:t>IOException</a:t>
            </a:r>
            <a:r>
              <a:rPr lang="en-US" altLang="zh-CN" sz="1400" dirty="0"/>
              <a:t> {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zh-CN" sz="1400" dirty="0"/>
              <a:t>	       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sum = 0;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zh-CN" sz="1400" dirty="0"/>
              <a:t>	        while (</a:t>
            </a:r>
            <a:r>
              <a:rPr lang="en-US" altLang="zh-CN" sz="1400" dirty="0" err="1"/>
              <a:t>values.hasNext</a:t>
            </a:r>
            <a:r>
              <a:rPr lang="en-US" altLang="zh-CN" sz="1400" dirty="0"/>
              <a:t>()) {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zh-CN" sz="1400" dirty="0"/>
              <a:t>	          sum += </a:t>
            </a:r>
            <a:r>
              <a:rPr lang="en-US" altLang="zh-CN" sz="1400" dirty="0" err="1"/>
              <a:t>values.next</a:t>
            </a:r>
            <a:r>
              <a:rPr lang="en-US" altLang="zh-CN" sz="1400" dirty="0"/>
              <a:t>().get();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zh-CN" sz="1400" dirty="0"/>
              <a:t>	        }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zh-CN" sz="1400" dirty="0"/>
              <a:t>	        </a:t>
            </a:r>
            <a:r>
              <a:rPr lang="en-US" altLang="zh-CN" sz="1400" dirty="0" err="1"/>
              <a:t>output.collect</a:t>
            </a:r>
            <a:r>
              <a:rPr lang="en-US" altLang="zh-CN" sz="1400" dirty="0"/>
              <a:t>(key, new </a:t>
            </a:r>
            <a:r>
              <a:rPr lang="en-US" altLang="zh-CN" sz="1400" dirty="0" err="1"/>
              <a:t>IntWritable</a:t>
            </a:r>
            <a:r>
              <a:rPr lang="en-US" altLang="zh-CN" sz="1400" dirty="0"/>
              <a:t>(sum));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zh-CN" sz="1400" dirty="0"/>
              <a:t>	      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867DD-DC85-4A5C-899A-020775D23617}" type="slidenum">
              <a:rPr lang="zh-CN" altLang="en-US" smtClean="0"/>
              <a:pPr/>
              <a:t>20</a:t>
            </a:fld>
            <a:endParaRPr lang="en-US" altLang="zh-CN" sz="1600">
              <a:cs typeface="Arial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TRANSWARP © 2013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6446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WritableComparable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Key Value</a:t>
            </a:r>
            <a:r>
              <a:rPr lang="zh-CN" altLang="en-US" dirty="0" smtClean="0"/>
              <a:t>需要被序列化</a:t>
            </a:r>
            <a:endParaRPr lang="en-US" altLang="zh-CN" dirty="0" smtClean="0"/>
          </a:p>
          <a:p>
            <a:r>
              <a:rPr lang="zh-CN" altLang="en-US" dirty="0" smtClean="0"/>
              <a:t>实现</a:t>
            </a:r>
            <a:r>
              <a:rPr lang="en-US" altLang="zh-CN" dirty="0" err="1" smtClean="0"/>
              <a:t>WritableComparable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r>
              <a:rPr lang="en-US" altLang="zh-CN" dirty="0" err="1"/>
              <a:t>WritableComparable</a:t>
            </a:r>
            <a:r>
              <a:rPr lang="en-US" altLang="zh-CN" dirty="0"/>
              <a:t> extends Writable, </a:t>
            </a:r>
            <a:r>
              <a:rPr lang="en-US" altLang="zh-CN" dirty="0" smtClean="0"/>
              <a:t>Comparable</a:t>
            </a:r>
          </a:p>
          <a:p>
            <a:r>
              <a:rPr lang="en-US" altLang="zh-CN" dirty="0" smtClean="0"/>
              <a:t>Writable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write(</a:t>
            </a:r>
            <a:r>
              <a:rPr lang="en-US" altLang="zh-CN" dirty="0" err="1" smtClean="0"/>
              <a:t>DataOutput</a:t>
            </a:r>
            <a:r>
              <a:rPr lang="en-US" altLang="zh-CN" dirty="0" smtClean="0"/>
              <a:t> out)</a:t>
            </a:r>
          </a:p>
          <a:p>
            <a:pPr lvl="1"/>
            <a:r>
              <a:rPr lang="en-US" altLang="zh-CN" dirty="0" smtClean="0"/>
              <a:t>read(</a:t>
            </a:r>
            <a:r>
              <a:rPr lang="en-US" altLang="zh-CN" dirty="0" err="1" smtClean="0"/>
              <a:t>DataInput</a:t>
            </a:r>
            <a:r>
              <a:rPr lang="en-US" altLang="zh-CN" dirty="0" smtClean="0"/>
              <a:t> in)</a:t>
            </a:r>
          </a:p>
          <a:p>
            <a:r>
              <a:rPr lang="en-US" altLang="zh-CN" dirty="0" smtClean="0"/>
              <a:t>Comparable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compareTo</a:t>
            </a:r>
            <a:r>
              <a:rPr lang="en-US" altLang="zh-CN" dirty="0"/>
              <a:t>(T o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Key</a:t>
            </a:r>
            <a:r>
              <a:rPr lang="zh-CN" altLang="en-US" dirty="0"/>
              <a:t>使用</a:t>
            </a:r>
            <a:r>
              <a:rPr lang="en-US" altLang="zh-CN" dirty="0" err="1"/>
              <a:t>compareTo</a:t>
            </a:r>
            <a:r>
              <a:rPr lang="zh-CN" altLang="en-US" dirty="0"/>
              <a:t>方法</a:t>
            </a:r>
            <a:r>
              <a:rPr lang="zh-CN" altLang="en-US" dirty="0" smtClean="0"/>
              <a:t>来排序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867DD-DC85-4A5C-899A-020775D23617}" type="slidenum">
              <a:rPr lang="zh-CN" altLang="en-US" smtClean="0"/>
              <a:pPr/>
              <a:t>21</a:t>
            </a:fld>
            <a:endParaRPr lang="en-US" altLang="zh-CN" sz="1600">
              <a:cs typeface="Arial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TRANSWARP © 2013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3624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Datatypes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提供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基本数据类型的封装，并且提供</a:t>
            </a:r>
            <a:r>
              <a:rPr lang="en-US" altLang="zh-CN" dirty="0" smtClean="0"/>
              <a:t>get(), set()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toString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还提供了</a:t>
            </a:r>
            <a:r>
              <a:rPr lang="en-US" altLang="zh-CN" dirty="0" err="1" smtClean="0"/>
              <a:t>hashCode</a:t>
            </a:r>
            <a:r>
              <a:rPr lang="en-US" altLang="zh-CN" dirty="0" smtClean="0"/>
              <a:t>()</a:t>
            </a:r>
            <a:r>
              <a:rPr lang="zh-CN" altLang="en-US" dirty="0"/>
              <a:t>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equals()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提供的类型包括：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ByteWritable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err="1"/>
              <a:t>Writable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Long</a:t>
            </a:r>
            <a:r>
              <a:rPr lang="en-US" altLang="zh-CN" dirty="0" err="1"/>
              <a:t>Writable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Float</a:t>
            </a:r>
            <a:r>
              <a:rPr lang="en-US" altLang="zh-CN" dirty="0" err="1"/>
              <a:t>Writable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Double</a:t>
            </a:r>
            <a:r>
              <a:rPr lang="en-US" altLang="zh-CN" dirty="0" err="1"/>
              <a:t>Writable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Boolean</a:t>
            </a:r>
            <a:r>
              <a:rPr lang="en-US" altLang="zh-CN" dirty="0" err="1"/>
              <a:t>Writable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NullWritable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不支持</a:t>
            </a:r>
            <a:r>
              <a:rPr lang="en-US" altLang="zh-CN" dirty="0" smtClean="0"/>
              <a:t>set())</a:t>
            </a:r>
          </a:p>
          <a:p>
            <a:pPr lvl="1"/>
            <a:r>
              <a:rPr lang="en-US" altLang="zh-CN" dirty="0" err="1" smtClean="0"/>
              <a:t>IntPair</a:t>
            </a:r>
            <a:r>
              <a:rPr lang="en-US" altLang="zh-CN" dirty="0" err="1"/>
              <a:t>Writable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867DD-DC85-4A5C-899A-020775D23617}" type="slidenum">
              <a:rPr lang="zh-CN" altLang="en-US" smtClean="0"/>
              <a:pPr/>
              <a:t>22</a:t>
            </a:fld>
            <a:endParaRPr lang="en-US" altLang="zh-CN" sz="1600">
              <a:cs typeface="Arial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TRANSWARP © 2013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1240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Datatypes</a:t>
            </a:r>
            <a:r>
              <a:rPr lang="en-US" altLang="zh-CN" dirty="0" smtClean="0"/>
              <a:t> 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TextWritable</a:t>
            </a:r>
            <a:r>
              <a:rPr lang="en-US" altLang="zh-CN" dirty="0"/>
              <a:t> for a Java String</a:t>
            </a:r>
          </a:p>
          <a:p>
            <a:pPr lvl="1"/>
            <a:r>
              <a:rPr lang="en-US" altLang="zh-CN" dirty="0" err="1">
                <a:latin typeface="Courier New"/>
                <a:cs typeface="Courier New"/>
              </a:rPr>
              <a:t>myTxtWritable.set</a:t>
            </a:r>
            <a:r>
              <a:rPr lang="en-US" altLang="zh-CN" dirty="0">
                <a:latin typeface="Courier New"/>
                <a:cs typeface="Courier New"/>
              </a:rPr>
              <a:t>("</a:t>
            </a:r>
            <a:r>
              <a:rPr lang="en-US" altLang="zh-CN" dirty="0" err="1">
                <a:latin typeface="Courier New"/>
                <a:cs typeface="Courier New"/>
              </a:rPr>
              <a:t>stringToInsert</a:t>
            </a:r>
            <a:r>
              <a:rPr lang="en-US" altLang="zh-CN" dirty="0">
                <a:latin typeface="Courier New"/>
                <a:cs typeface="Courier New"/>
              </a:rPr>
              <a:t>");</a:t>
            </a:r>
          </a:p>
          <a:p>
            <a:pPr lvl="1"/>
            <a:r>
              <a:rPr lang="en-US" altLang="zh-CN" dirty="0" err="1">
                <a:latin typeface="Courier New"/>
                <a:cs typeface="Courier New"/>
              </a:rPr>
              <a:t>myTxtWritable.toString</a:t>
            </a:r>
            <a:r>
              <a:rPr lang="en-US" altLang="zh-CN" dirty="0">
                <a:latin typeface="Courier New"/>
                <a:cs typeface="Courier New"/>
              </a:rPr>
              <a:t>();</a:t>
            </a:r>
          </a:p>
          <a:p>
            <a:r>
              <a:rPr lang="en-US" altLang="zh-CN" dirty="0" err="1"/>
              <a:t>ArrayWritable</a:t>
            </a:r>
            <a:r>
              <a:rPr lang="en-US" altLang="zh-CN" dirty="0"/>
              <a:t> for a Java Array</a:t>
            </a:r>
          </a:p>
          <a:p>
            <a:pPr lvl="1"/>
            <a:r>
              <a:rPr lang="en-US" altLang="zh-CN" dirty="0" err="1">
                <a:latin typeface="Courier New"/>
                <a:cs typeface="Courier New"/>
              </a:rPr>
              <a:t>myAW.set</a:t>
            </a:r>
            <a:r>
              <a:rPr lang="en-US" altLang="zh-CN" dirty="0">
                <a:latin typeface="Courier New"/>
                <a:cs typeface="Courier New"/>
              </a:rPr>
              <a:t>(Writable[])</a:t>
            </a:r>
          </a:p>
          <a:p>
            <a:pPr lvl="1"/>
            <a:r>
              <a:rPr lang="en-US" altLang="zh-CN" dirty="0" err="1">
                <a:latin typeface="Courier New"/>
                <a:cs typeface="Courier New"/>
              </a:rPr>
              <a:t>myAW.get</a:t>
            </a:r>
            <a:r>
              <a:rPr lang="en-US" altLang="zh-CN" dirty="0">
                <a:latin typeface="Courier New"/>
                <a:cs typeface="Courier New"/>
              </a:rPr>
              <a:t>() returns the Writable[]</a:t>
            </a:r>
          </a:p>
          <a:p>
            <a:pPr lvl="1"/>
            <a:r>
              <a:rPr lang="en-US" altLang="zh-CN" dirty="0" err="1">
                <a:latin typeface="Courier New"/>
                <a:cs typeface="Courier New"/>
              </a:rPr>
              <a:t>myAW.toArray</a:t>
            </a:r>
            <a:r>
              <a:rPr lang="en-US" altLang="zh-CN" dirty="0">
                <a:latin typeface="Courier New"/>
                <a:cs typeface="Courier New"/>
              </a:rPr>
              <a:t>() returns a Java Object</a:t>
            </a:r>
          </a:p>
          <a:p>
            <a:r>
              <a:rPr lang="en-US" altLang="zh-CN" dirty="0" err="1"/>
              <a:t>MapWritable</a:t>
            </a:r>
            <a:r>
              <a:rPr lang="en-US" altLang="zh-CN" dirty="0"/>
              <a:t> for a Java Hash Map</a:t>
            </a:r>
          </a:p>
          <a:p>
            <a:pPr lvl="1"/>
            <a:r>
              <a:rPr lang="en-US" altLang="zh-CN" dirty="0" err="1">
                <a:latin typeface="Courier New"/>
                <a:cs typeface="Courier New"/>
              </a:rPr>
              <a:t>myMapW.put</a:t>
            </a:r>
            <a:r>
              <a:rPr lang="en-US" altLang="zh-CN" dirty="0">
                <a:latin typeface="Courier New"/>
                <a:cs typeface="Courier New"/>
              </a:rPr>
              <a:t>(K,V)</a:t>
            </a:r>
          </a:p>
          <a:p>
            <a:pPr lvl="1"/>
            <a:r>
              <a:rPr lang="en-US" altLang="zh-CN" dirty="0" err="1">
                <a:latin typeface="Courier New"/>
                <a:cs typeface="Courier New"/>
              </a:rPr>
              <a:t>myMapW.get</a:t>
            </a:r>
            <a:r>
              <a:rPr lang="en-US" altLang="zh-CN" dirty="0">
                <a:latin typeface="Courier New"/>
                <a:cs typeface="Courier New"/>
              </a:rPr>
              <a:t>(K)</a:t>
            </a:r>
          </a:p>
          <a:p>
            <a:r>
              <a:rPr lang="en-US" altLang="zh-CN" dirty="0" err="1"/>
              <a:t>BytesWritable</a:t>
            </a:r>
            <a:r>
              <a:rPr lang="en-US" altLang="zh-CN" dirty="0"/>
              <a:t> for a Java array of bytes</a:t>
            </a:r>
          </a:p>
          <a:p>
            <a:pPr lvl="1"/>
            <a:r>
              <a:rPr lang="en-US" altLang="zh-CN" dirty="0" err="1">
                <a:latin typeface="Courier New"/>
                <a:cs typeface="Courier New"/>
              </a:rPr>
              <a:t>myBW.set</a:t>
            </a:r>
            <a:r>
              <a:rPr lang="en-US" altLang="zh-CN" dirty="0">
                <a:latin typeface="Courier New"/>
                <a:cs typeface="Courier New"/>
              </a:rPr>
              <a:t>(byte[], offset, </a:t>
            </a:r>
            <a:r>
              <a:rPr lang="en-US" altLang="zh-CN" dirty="0" err="1">
                <a:latin typeface="Courier New"/>
                <a:cs typeface="Courier New"/>
              </a:rPr>
              <a:t>len</a:t>
            </a:r>
            <a:r>
              <a:rPr lang="en-US" altLang="zh-CN" dirty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altLang="zh-CN" dirty="0" err="1">
                <a:latin typeface="Courier New"/>
                <a:cs typeface="Courier New"/>
              </a:rPr>
              <a:t>myBW.get</a:t>
            </a:r>
            <a:r>
              <a:rPr lang="en-US" altLang="zh-CN" dirty="0">
                <a:latin typeface="Courier New"/>
                <a:cs typeface="Courier New"/>
              </a:rPr>
              <a:t>()  returns byte[]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867DD-DC85-4A5C-899A-020775D23617}" type="slidenum">
              <a:rPr lang="zh-CN" altLang="en-US" smtClean="0"/>
              <a:pPr/>
              <a:t>23</a:t>
            </a:fld>
            <a:endParaRPr lang="en-US" altLang="zh-CN" sz="1600">
              <a:cs typeface="Arial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TRANSWARP © 2013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9685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Input Format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867DD-DC85-4A5C-899A-020775D23617}" type="slidenum">
              <a:rPr lang="zh-CN" altLang="en-US" smtClean="0"/>
              <a:pPr/>
              <a:t>24</a:t>
            </a:fld>
            <a:endParaRPr lang="en-US" altLang="zh-CN" sz="1600">
              <a:cs typeface="Arial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TRANSWARP © 2013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0954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Input Split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InputSplit</a:t>
            </a:r>
            <a:r>
              <a:rPr lang="zh-CN" altLang="en-US" dirty="0"/>
              <a:t>包含</a:t>
            </a:r>
            <a:r>
              <a:rPr lang="en-US" altLang="zh-CN" dirty="0" smtClean="0"/>
              <a:t>Map</a:t>
            </a:r>
            <a:r>
              <a:rPr lang="zh-CN" altLang="en-US" dirty="0" smtClean="0"/>
              <a:t>任务需要处理的数据信息</a:t>
            </a:r>
            <a:endParaRPr lang="en-US" altLang="zh-CN" dirty="0" smtClean="0"/>
          </a:p>
          <a:p>
            <a:r>
              <a:rPr lang="en-US" altLang="zh-CN" dirty="0" err="1" smtClean="0"/>
              <a:t>JobClient</a:t>
            </a:r>
            <a:r>
              <a:rPr lang="zh-CN" altLang="en-US" dirty="0" smtClean="0"/>
              <a:t>负责计算和划分</a:t>
            </a:r>
            <a:r>
              <a:rPr lang="en-US" altLang="zh-CN" dirty="0" smtClean="0"/>
              <a:t>Split</a:t>
            </a:r>
          </a:p>
          <a:p>
            <a:r>
              <a:rPr lang="zh-CN" altLang="en-US" dirty="0"/>
              <a:t>大部分</a:t>
            </a:r>
            <a:r>
              <a:rPr lang="zh-CN" altLang="en-US" dirty="0" smtClean="0"/>
              <a:t>压缩文件无法</a:t>
            </a:r>
            <a:r>
              <a:rPr lang="en-US" altLang="zh-CN" dirty="0" smtClean="0"/>
              <a:t>Split</a:t>
            </a:r>
          </a:p>
          <a:p>
            <a:pPr lvl="1"/>
            <a:r>
              <a:rPr lang="en-US" altLang="zh-CN" dirty="0" err="1" smtClean="0"/>
              <a:t>MapReduce</a:t>
            </a:r>
            <a:r>
              <a:rPr lang="zh-CN" altLang="en-US" dirty="0" smtClean="0"/>
              <a:t>能够自动解压文件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Indexed LZO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BZip2</a:t>
            </a:r>
            <a:r>
              <a:rPr lang="zh-CN" altLang="en-US" dirty="0" smtClean="0"/>
              <a:t>格式的压缩文件可以被</a:t>
            </a:r>
            <a:r>
              <a:rPr lang="en-US" altLang="zh-CN" dirty="0" smtClean="0"/>
              <a:t>split</a:t>
            </a:r>
          </a:p>
          <a:p>
            <a:pPr lvl="1"/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/>
              <a:t>jar hadoop-lzo.jar </a:t>
            </a:r>
            <a:r>
              <a:rPr lang="en-US" altLang="zh-CN" dirty="0" err="1"/>
              <a:t>com.hadoop.compression.lzo.LzoIndexer</a:t>
            </a:r>
            <a:r>
              <a:rPr lang="en-US" altLang="zh-CN" dirty="0"/>
              <a:t> </a:t>
            </a:r>
            <a:r>
              <a:rPr lang="en-US" altLang="zh-CN" dirty="0" err="1" smtClean="0"/>
              <a:t>yourfile.lzo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867DD-DC85-4A5C-899A-020775D23617}" type="slidenum">
              <a:rPr lang="zh-CN" altLang="en-US" smtClean="0"/>
              <a:pPr/>
              <a:t>25</a:t>
            </a:fld>
            <a:endParaRPr lang="en-US" altLang="zh-CN" sz="1600">
              <a:cs typeface="Arial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TRANSWARP © 2013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1178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MapReduce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InputFormat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InputFormat</a:t>
            </a:r>
            <a:r>
              <a:rPr lang="zh-CN" altLang="en-US" dirty="0" smtClean="0"/>
              <a:t>控制</a:t>
            </a:r>
            <a:r>
              <a:rPr lang="en-US" altLang="zh-CN" dirty="0" err="1" smtClean="0"/>
              <a:t>InputSplit</a:t>
            </a:r>
            <a:r>
              <a:rPr lang="zh-CN" altLang="en-US" dirty="0" smtClean="0"/>
              <a:t>的划分</a:t>
            </a:r>
            <a:endParaRPr lang="en-US" altLang="zh-CN" dirty="0" smtClean="0"/>
          </a:p>
          <a:p>
            <a:r>
              <a:rPr lang="zh-CN" altLang="en-US" dirty="0" smtClean="0"/>
              <a:t>提供</a:t>
            </a:r>
            <a:r>
              <a:rPr lang="en-US" altLang="zh-CN" dirty="0" err="1" smtClean="0"/>
              <a:t>RecordReader</a:t>
            </a:r>
            <a:r>
              <a:rPr lang="zh-CN" altLang="en-US" dirty="0" smtClean="0"/>
              <a:t>，从</a:t>
            </a:r>
            <a:r>
              <a:rPr lang="en-US" altLang="zh-CN" dirty="0" err="1" smtClean="0"/>
              <a:t>InputSplit</a:t>
            </a:r>
            <a:r>
              <a:rPr lang="zh-CN" altLang="en-US" dirty="0" smtClean="0"/>
              <a:t>中读取并构造</a:t>
            </a:r>
            <a:r>
              <a:rPr lang="en-US" altLang="zh-CN" dirty="0" smtClean="0"/>
              <a:t>key-value</a:t>
            </a:r>
            <a:r>
              <a:rPr lang="zh-CN" altLang="en-US" dirty="0" smtClean="0"/>
              <a:t>对供</a:t>
            </a:r>
            <a:r>
              <a:rPr lang="en-US" altLang="zh-CN" dirty="0" smtClean="0"/>
              <a:t>Map</a:t>
            </a:r>
            <a:r>
              <a:rPr lang="zh-CN" altLang="en-US" dirty="0" smtClean="0"/>
              <a:t>任务使用</a:t>
            </a:r>
            <a:endParaRPr lang="en-US" altLang="zh-CN" dirty="0" smtClean="0"/>
          </a:p>
          <a:p>
            <a:r>
              <a:rPr lang="zh-CN" altLang="en-US" dirty="0" smtClean="0"/>
              <a:t>一般会 按照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文件的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每个</a:t>
            </a:r>
            <a:r>
              <a:rPr lang="en-US" altLang="zh-CN" dirty="0" err="1" smtClean="0"/>
              <a:t>InputSplit</a:t>
            </a:r>
            <a:r>
              <a:rPr lang="zh-CN" altLang="en-US" dirty="0" smtClean="0"/>
              <a:t>包含一个</a:t>
            </a:r>
            <a:r>
              <a:rPr lang="en-US" altLang="zh-CN" dirty="0" smtClean="0"/>
              <a:t>HDFS Block</a:t>
            </a:r>
          </a:p>
          <a:p>
            <a:pPr lvl="1"/>
            <a:r>
              <a:rPr lang="en-US" altLang="zh-CN" dirty="0" smtClean="0"/>
              <a:t>64G</a:t>
            </a:r>
            <a:r>
              <a:rPr lang="zh-CN" altLang="en-US" dirty="0" smtClean="0"/>
              <a:t>的文件，</a:t>
            </a:r>
            <a:r>
              <a:rPr lang="en-US" altLang="zh-CN" dirty="0" err="1" smtClean="0"/>
              <a:t>blocksize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64M</a:t>
            </a:r>
            <a:r>
              <a:rPr lang="zh-CN" altLang="en-US" dirty="0" smtClean="0"/>
              <a:t>，默认会有</a:t>
            </a:r>
            <a:r>
              <a:rPr lang="en-US" altLang="zh-CN" dirty="0" smtClean="0"/>
              <a:t>1024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InputSlit</a:t>
            </a:r>
            <a:endParaRPr lang="en-US" altLang="zh-CN" dirty="0" smtClean="0"/>
          </a:p>
          <a:p>
            <a:r>
              <a:rPr lang="zh-CN" altLang="en-US" dirty="0"/>
              <a:t>使用较大的</a:t>
            </a:r>
            <a:r>
              <a:rPr lang="en-US" altLang="zh-CN" dirty="0"/>
              <a:t>Block Size</a:t>
            </a:r>
            <a:r>
              <a:rPr lang="zh-CN" altLang="en-US" dirty="0"/>
              <a:t>具有以下好处</a:t>
            </a:r>
            <a:endParaRPr lang="en-US" altLang="zh-CN" dirty="0"/>
          </a:p>
          <a:p>
            <a:pPr lvl="1"/>
            <a:r>
              <a:rPr lang="zh-CN" altLang="en-US" dirty="0"/>
              <a:t>提高单个</a:t>
            </a:r>
            <a:r>
              <a:rPr lang="en-US" altLang="zh-CN" dirty="0"/>
              <a:t>Map</a:t>
            </a:r>
            <a:r>
              <a:rPr lang="zh-CN" altLang="en-US" dirty="0"/>
              <a:t>任务处理数据量</a:t>
            </a:r>
            <a:endParaRPr lang="en-US" altLang="zh-CN" dirty="0"/>
          </a:p>
          <a:p>
            <a:pPr lvl="1"/>
            <a:r>
              <a:rPr lang="zh-CN" altLang="en-US" dirty="0"/>
              <a:t>减少</a:t>
            </a:r>
            <a:r>
              <a:rPr lang="en-US" altLang="zh-CN" dirty="0"/>
              <a:t>Split</a:t>
            </a:r>
            <a:r>
              <a:rPr lang="zh-CN" altLang="en-US" dirty="0"/>
              <a:t>数量，可以减少总的</a:t>
            </a:r>
            <a:r>
              <a:rPr lang="en-US" altLang="zh-CN" dirty="0"/>
              <a:t>Map</a:t>
            </a:r>
            <a:r>
              <a:rPr lang="zh-CN" altLang="en-US" dirty="0"/>
              <a:t>任务的启动停止开销</a:t>
            </a:r>
            <a:endParaRPr lang="en-US" altLang="zh-CN" dirty="0"/>
          </a:p>
          <a:p>
            <a:r>
              <a:rPr lang="zh-CN" altLang="en-US" dirty="0" smtClean="0"/>
              <a:t>可以通过设置</a:t>
            </a:r>
            <a:r>
              <a:rPr lang="en-US" altLang="zh-CN" dirty="0" err="1" smtClean="0"/>
              <a:t>SplitSize</a:t>
            </a:r>
            <a:r>
              <a:rPr lang="zh-CN" altLang="en-US" dirty="0" smtClean="0"/>
              <a:t>来控制</a:t>
            </a:r>
            <a:r>
              <a:rPr lang="en-US" altLang="zh-CN" dirty="0" smtClean="0"/>
              <a:t>Mapper</a:t>
            </a:r>
            <a:r>
              <a:rPr lang="zh-CN" altLang="en-US" dirty="0" smtClean="0"/>
              <a:t>的数量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max(</a:t>
            </a:r>
            <a:r>
              <a:rPr lang="en-US" altLang="zh-CN" dirty="0" err="1" smtClean="0"/>
              <a:t>minSplitSize</a:t>
            </a:r>
            <a:r>
              <a:rPr lang="en-US" altLang="zh-CN" dirty="0" smtClean="0"/>
              <a:t>, min(</a:t>
            </a:r>
            <a:r>
              <a:rPr lang="en-US" altLang="zh-CN" dirty="0" err="1" smtClean="0"/>
              <a:t>BlockSize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maxSplitSize</a:t>
            </a:r>
            <a:r>
              <a:rPr lang="en-US" altLang="zh-CN" dirty="0" smtClean="0"/>
              <a:t>))</a:t>
            </a:r>
          </a:p>
          <a:p>
            <a:r>
              <a:rPr lang="en-US" altLang="zh-CN" dirty="0" err="1" smtClean="0"/>
              <a:t>FileInputFormat</a:t>
            </a:r>
            <a:endParaRPr lang="en-US" altLang="zh-CN" dirty="0"/>
          </a:p>
          <a:p>
            <a:pPr lvl="1"/>
            <a:r>
              <a:rPr lang="en-US" altLang="zh-CN" dirty="0" err="1"/>
              <a:t>setInputPaths</a:t>
            </a:r>
            <a:r>
              <a:rPr lang="en-US" altLang="zh-CN" dirty="0"/>
              <a:t>(</a:t>
            </a:r>
            <a:r>
              <a:rPr lang="en-US" altLang="zh-CN" dirty="0" err="1"/>
              <a:t>JobConf</a:t>
            </a:r>
            <a:r>
              <a:rPr lang="en-US" altLang="zh-CN" dirty="0"/>
              <a:t> </a:t>
            </a:r>
            <a:r>
              <a:rPr lang="en-US" altLang="zh-CN" dirty="0" err="1"/>
              <a:t>conf</a:t>
            </a:r>
            <a:r>
              <a:rPr lang="en-US" altLang="zh-CN" dirty="0"/>
              <a:t>, Path... </a:t>
            </a:r>
            <a:r>
              <a:rPr lang="en-US" altLang="zh-CN" dirty="0" err="1"/>
              <a:t>inputPaths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pPr lvl="1"/>
            <a:r>
              <a:rPr lang="en-US" altLang="zh-CN" dirty="0" err="1"/>
              <a:t>addInputPaths</a:t>
            </a:r>
            <a:r>
              <a:rPr lang="en-US" altLang="zh-CN" dirty="0"/>
              <a:t>(</a:t>
            </a:r>
            <a:r>
              <a:rPr lang="en-US" altLang="zh-CN" dirty="0" err="1"/>
              <a:t>JobConf</a:t>
            </a:r>
            <a:r>
              <a:rPr lang="en-US" altLang="zh-CN" dirty="0"/>
              <a:t> </a:t>
            </a:r>
            <a:r>
              <a:rPr lang="en-US" altLang="zh-CN" dirty="0" err="1"/>
              <a:t>conf</a:t>
            </a:r>
            <a:r>
              <a:rPr lang="en-US" altLang="zh-CN" dirty="0"/>
              <a:t>, String </a:t>
            </a:r>
            <a:r>
              <a:rPr lang="en-US" altLang="zh-CN" dirty="0" err="1"/>
              <a:t>commaSeparatedPaths</a:t>
            </a:r>
            <a:r>
              <a:rPr lang="en-US" altLang="zh-CN" dirty="0"/>
              <a:t>) </a:t>
            </a:r>
            <a:endParaRPr lang="en-US" altLang="zh-CN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5C7AB-6699-437F-A799-91C515DCE599}" type="slidenum">
              <a:rPr lang="zh-CN" altLang="en-US" smtClean="0"/>
              <a:pPr/>
              <a:t>26</a:t>
            </a:fld>
            <a:endParaRPr lang="en-US" altLang="zh-CN">
              <a:cs typeface="Arial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TRANSWARP © 2013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13926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小文件处理问题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Hadoop</a:t>
            </a:r>
            <a:r>
              <a:rPr lang="zh-CN" altLang="en-US" dirty="0"/>
              <a:t>用来处理海量文件</a:t>
            </a:r>
            <a:r>
              <a:rPr lang="en-US" altLang="zh-CN" dirty="0"/>
              <a:t>(</a:t>
            </a:r>
            <a:r>
              <a:rPr lang="zh-CN" altLang="en-US" dirty="0"/>
              <a:t>百万</a:t>
            </a:r>
            <a:r>
              <a:rPr lang="en-US" altLang="zh-CN" dirty="0"/>
              <a:t>)</a:t>
            </a:r>
            <a:r>
              <a:rPr lang="zh-CN" altLang="en-US" dirty="0"/>
              <a:t>，但是小文件意味着更多的文件</a:t>
            </a:r>
            <a:r>
              <a:rPr lang="en-US" altLang="zh-CN" dirty="0"/>
              <a:t>(</a:t>
            </a:r>
            <a:r>
              <a:rPr lang="zh-CN" altLang="en-US" dirty="0"/>
              <a:t>千万级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小文件越多，</a:t>
            </a:r>
            <a:r>
              <a:rPr lang="en-US" altLang="zh-CN" dirty="0" err="1"/>
              <a:t>MapReduce</a:t>
            </a:r>
            <a:r>
              <a:rPr lang="zh-CN" altLang="en-US" dirty="0"/>
              <a:t>任务中需要的</a:t>
            </a:r>
            <a:r>
              <a:rPr lang="en-US" altLang="zh-CN" dirty="0"/>
              <a:t>Mapper</a:t>
            </a:r>
            <a:r>
              <a:rPr lang="zh-CN" altLang="en-US" dirty="0"/>
              <a:t>数就越多</a:t>
            </a:r>
            <a:endParaRPr lang="en-US" altLang="zh-CN" dirty="0"/>
          </a:p>
          <a:p>
            <a:pPr marL="800100" lvl="1" indent="-342900">
              <a:buFont typeface="Arial" pitchFamily="34" charset="0"/>
              <a:buChar char="‒"/>
            </a:pPr>
            <a:r>
              <a:rPr lang="zh-CN" altLang="en-US" dirty="0"/>
              <a:t>默认每个</a:t>
            </a:r>
            <a:r>
              <a:rPr lang="en-US" altLang="zh-CN" dirty="0"/>
              <a:t>Mapper</a:t>
            </a:r>
            <a:r>
              <a:rPr lang="zh-CN" altLang="en-US" dirty="0"/>
              <a:t>会处理文件的一个</a:t>
            </a:r>
            <a:r>
              <a:rPr lang="en-US" altLang="zh-CN" dirty="0"/>
              <a:t>Block</a:t>
            </a:r>
            <a:r>
              <a:rPr lang="zh-CN" altLang="en-US" dirty="0"/>
              <a:t>或者整个文件</a:t>
            </a:r>
            <a:r>
              <a:rPr lang="en-US" altLang="zh-CN" dirty="0"/>
              <a:t>(</a:t>
            </a:r>
            <a:r>
              <a:rPr lang="zh-CN" altLang="en-US" dirty="0"/>
              <a:t>文件大小小于</a:t>
            </a:r>
            <a:r>
              <a:rPr lang="en-US" altLang="zh-CN" dirty="0" err="1"/>
              <a:t>BlockSize</a:t>
            </a:r>
            <a:r>
              <a:rPr lang="en-US" altLang="zh-CN" dirty="0"/>
              <a:t>)</a:t>
            </a:r>
          </a:p>
          <a:p>
            <a:pPr marL="800100" lvl="1" indent="-342900">
              <a:buFont typeface="Arial" pitchFamily="34" charset="0"/>
              <a:buChar char="‒"/>
            </a:pPr>
            <a:r>
              <a:rPr lang="zh-CN" altLang="en-US" dirty="0"/>
              <a:t>大量的</a:t>
            </a:r>
            <a:r>
              <a:rPr lang="en-US" altLang="zh-CN" dirty="0"/>
              <a:t>Mapper</a:t>
            </a:r>
            <a:r>
              <a:rPr lang="zh-CN" altLang="en-US" dirty="0"/>
              <a:t>需要使用更多的启动</a:t>
            </a:r>
            <a:r>
              <a:rPr lang="en-US" altLang="zh-CN" dirty="0"/>
              <a:t>/</a:t>
            </a:r>
            <a:r>
              <a:rPr lang="zh-CN" altLang="en-US" dirty="0"/>
              <a:t>停止开销</a:t>
            </a:r>
            <a:endParaRPr lang="en-US" altLang="zh-CN" dirty="0"/>
          </a:p>
          <a:p>
            <a:r>
              <a:rPr lang="zh-CN" altLang="en-US" dirty="0"/>
              <a:t>生成的大量的日志小文件</a:t>
            </a:r>
            <a:endParaRPr lang="en-US" altLang="zh-CN" dirty="0"/>
          </a:p>
          <a:p>
            <a:pPr marL="800100" lvl="1" indent="-342900">
              <a:buFont typeface="Arial" pitchFamily="34" charset="0"/>
              <a:buChar char="‒"/>
            </a:pPr>
            <a:r>
              <a:rPr lang="zh-CN" altLang="en-US" dirty="0"/>
              <a:t>大量的小文件会使得</a:t>
            </a:r>
            <a:r>
              <a:rPr lang="en-US" altLang="zh-CN" dirty="0"/>
              <a:t>HDFS Metadata</a:t>
            </a:r>
            <a:r>
              <a:rPr lang="zh-CN" altLang="en-US" dirty="0"/>
              <a:t>变大</a:t>
            </a:r>
            <a:endParaRPr lang="en-US" altLang="zh-CN" dirty="0"/>
          </a:p>
          <a:p>
            <a:pPr marL="800100" lvl="1" indent="-342900">
              <a:buFont typeface="Arial" pitchFamily="34" charset="0"/>
              <a:buChar char="‒"/>
            </a:pPr>
            <a:r>
              <a:rPr lang="zh-CN" altLang="en-US" dirty="0"/>
              <a:t>增加</a:t>
            </a:r>
            <a:r>
              <a:rPr lang="en-US" altLang="zh-CN" dirty="0" err="1"/>
              <a:t>Namenode</a:t>
            </a:r>
            <a:r>
              <a:rPr lang="zh-CN" altLang="en-US" dirty="0"/>
              <a:t>的负载</a:t>
            </a:r>
            <a:endParaRPr lang="en-US" altLang="zh-CN" dirty="0"/>
          </a:p>
          <a:p>
            <a:r>
              <a:rPr lang="zh-CN" altLang="en-US" dirty="0"/>
              <a:t>采用</a:t>
            </a:r>
            <a:r>
              <a:rPr lang="en-US" altLang="zh-CN" dirty="0" err="1" smtClean="0"/>
              <a:t>CombineFileInputFormat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</a:t>
            </a:r>
            <a:r>
              <a:rPr lang="en-US" altLang="zh-CN" dirty="0" err="1" smtClean="0"/>
              <a:t>InputSplit</a:t>
            </a:r>
            <a:r>
              <a:rPr lang="zh-CN" altLang="en-US" dirty="0" smtClean="0"/>
              <a:t>包含多个</a:t>
            </a:r>
            <a:r>
              <a:rPr lang="en-US" altLang="zh-CN" dirty="0" smtClean="0"/>
              <a:t>File</a:t>
            </a:r>
            <a:r>
              <a:rPr lang="zh-CN" altLang="en-US" dirty="0"/>
              <a:t> </a:t>
            </a:r>
            <a:r>
              <a:rPr lang="en-US" altLang="zh-CN" dirty="0" smtClean="0"/>
              <a:t>Block</a:t>
            </a:r>
          </a:p>
          <a:p>
            <a:pPr lvl="1"/>
            <a:r>
              <a:rPr lang="zh-CN" altLang="en-US" dirty="0" smtClean="0"/>
              <a:t>通过设置</a:t>
            </a:r>
            <a:r>
              <a:rPr lang="en-US" altLang="zh-CN" dirty="0" err="1" smtClean="0"/>
              <a:t>SplitSize</a:t>
            </a:r>
            <a:r>
              <a:rPr lang="zh-CN" altLang="en-US" dirty="0" smtClean="0"/>
              <a:t>控制</a:t>
            </a:r>
            <a:r>
              <a:rPr lang="en-US" altLang="zh-CN" dirty="0" smtClean="0"/>
              <a:t>Mapper</a:t>
            </a:r>
            <a:r>
              <a:rPr lang="zh-CN" altLang="en-US" dirty="0" smtClean="0"/>
              <a:t>数量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2796" name="幻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916BE27B-0CA6-490C-A6CE-436007E3F5C6}" type="slidenum">
              <a:rPr kumimoji="0" lang="zh-CN" altLang="en-US" sz="900">
                <a:solidFill>
                  <a:srgbClr val="7F7F7F"/>
                </a:solidFill>
                <a:ea typeface="华文细黑" pitchFamily="2" charset="-122"/>
              </a:rPr>
              <a:pPr/>
              <a:t>27</a:t>
            </a:fld>
            <a:endParaRPr kumimoji="0" lang="en-US" altLang="zh-CN" sz="1800">
              <a:cs typeface="Arial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kumimoji="0" lang="en-US" altLang="zh-CN" sz="900">
                <a:solidFill>
                  <a:srgbClr val="7F7F7F"/>
                </a:solidFill>
              </a:rPr>
              <a:t>TRANSWARP © 2013</a:t>
            </a:r>
          </a:p>
        </p:txBody>
      </p:sp>
    </p:spTree>
    <p:extLst>
      <p:ext uri="{BB962C8B-B14F-4D97-AF65-F5344CB8AC3E}">
        <p14:creationId xmlns:p14="http://schemas.microsoft.com/office/powerpoint/2010/main" val="75874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三种常用的</a:t>
            </a:r>
            <a:r>
              <a:rPr lang="en-US" altLang="zh-CN" dirty="0" err="1" smtClean="0"/>
              <a:t>InputFormat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TextInputFormat</a:t>
            </a:r>
            <a:r>
              <a:rPr lang="zh-CN" altLang="en-US" dirty="0" smtClean="0"/>
              <a:t>（</a:t>
            </a:r>
            <a:r>
              <a:rPr lang="zh-CN" altLang="en-US" dirty="0"/>
              <a:t>默认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每次处理一行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Key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LongWritable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Text</a:t>
            </a:r>
          </a:p>
          <a:p>
            <a:r>
              <a:rPr lang="en-US" altLang="zh-CN" dirty="0" err="1" smtClean="0"/>
              <a:t>KeyValueInputFormat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每次处理一行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Key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之间存在分隔符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Key</a:t>
            </a:r>
            <a:r>
              <a:rPr lang="zh-CN" altLang="en-US" dirty="0" smtClean="0"/>
              <a:t>是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也是</a:t>
            </a:r>
            <a:r>
              <a:rPr lang="en-US" altLang="zh-CN" dirty="0" smtClean="0"/>
              <a:t>Text</a:t>
            </a:r>
          </a:p>
          <a:p>
            <a:pPr lvl="1"/>
            <a:r>
              <a:rPr lang="zh-CN" altLang="en-US" dirty="0" smtClean="0"/>
              <a:t>必须显式指定分隔符</a:t>
            </a:r>
            <a:endParaRPr lang="en-US" altLang="zh-CN" dirty="0" smtClean="0"/>
          </a:p>
          <a:p>
            <a:r>
              <a:rPr lang="en-US" altLang="zh-CN" dirty="0" err="1" smtClean="0"/>
              <a:t>SequenceFileInputFormat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使用二进制格式存储的</a:t>
            </a:r>
            <a:r>
              <a:rPr lang="en-US" altLang="zh-CN" dirty="0" smtClean="0"/>
              <a:t>Key/Value</a:t>
            </a:r>
            <a:r>
              <a:rPr lang="zh-CN" altLang="en-US" dirty="0" smtClean="0"/>
              <a:t>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支持压缩，可以只对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压缩、也可以对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压缩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</a:t>
            </a:r>
            <a:r>
              <a:rPr lang="en-US" altLang="zh-CN" dirty="0" err="1" smtClean="0"/>
              <a:t>Splitable</a:t>
            </a:r>
            <a:r>
              <a:rPr lang="zh-CN" altLang="en-US" dirty="0" smtClean="0"/>
              <a:t>的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867DD-DC85-4A5C-899A-020775D23617}" type="slidenum">
              <a:rPr lang="zh-CN" altLang="en-US" smtClean="0"/>
              <a:pPr/>
              <a:t>28</a:t>
            </a:fld>
            <a:endParaRPr lang="en-US" altLang="zh-CN" sz="1600">
              <a:cs typeface="Arial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TRANSWARP © 2013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07437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48481-4169-1343-A661-B720A0EB8E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Hortonworks 2012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/>
          </a:bodyPr>
          <a:lstStyle/>
          <a:p>
            <a:r>
              <a:rPr lang="en-US" dirty="0" err="1" smtClean="0"/>
              <a:t>TextInputFormat</a:t>
            </a:r>
            <a:r>
              <a:rPr lang="en-US" dirty="0" smtClean="0"/>
              <a:t> </a:t>
            </a:r>
            <a:r>
              <a:rPr lang="zh-CN" altLang="en-US" dirty="0" smtClean="0"/>
              <a:t>实现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1892339" y="3061691"/>
            <a:ext cx="1476103" cy="13106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Now is↴</a:t>
            </a:r>
          </a:p>
          <a:p>
            <a:pPr fontAlgn="auto"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the time↴</a:t>
            </a:r>
          </a:p>
          <a:p>
            <a:pPr fontAlgn="auto"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1800" dirty="0" smtClean="0">
              <a:solidFill>
                <a:prstClr val="black"/>
              </a:solidFill>
              <a:latin typeface="Calibri"/>
              <a:ea typeface="+mn-ea"/>
            </a:endParaRPr>
          </a:p>
          <a:p>
            <a:pPr fontAlgn="auto"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1800" dirty="0" smtClean="0">
              <a:solidFill>
                <a:prstClr val="black"/>
              </a:solidFill>
              <a:latin typeface="Calibri"/>
              <a:ea typeface="+mn-ea"/>
            </a:endParaRPr>
          </a:p>
          <a:p>
            <a:pPr algn="r" fontAlgn="auto"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1800" dirty="0" smtClean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982791" y="2679293"/>
            <a:ext cx="1358537" cy="1252632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</a:rPr>
              <a:t>Your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</a:rPr>
              <a:t>Map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</a:rPr>
              <a:t>Code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en-US" sz="800" dirty="0">
              <a:solidFill>
                <a:prstClr val="black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405048" y="2996376"/>
            <a:ext cx="1907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k=0	v= “Now is”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k=7	v= “the time”</a:t>
            </a:r>
            <a:endParaRPr kumimoji="0" lang="en-U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cxnSp>
        <p:nvCxnSpPr>
          <p:cNvPr id="98" name="Straight Arrow Connector 97"/>
          <p:cNvCxnSpPr/>
          <p:nvPr/>
        </p:nvCxnSpPr>
        <p:spPr>
          <a:xfrm flipV="1">
            <a:off x="5290455" y="3061692"/>
            <a:ext cx="692336" cy="653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5312225" y="3429000"/>
            <a:ext cx="670566" cy="653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5473335" y="2924532"/>
            <a:ext cx="274320" cy="27432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</a:rPr>
              <a:t>1</a:t>
            </a:r>
            <a:endParaRPr kumimoji="0" lang="en-US" sz="1800" dirty="0">
              <a:solidFill>
                <a:prstClr val="black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5473335" y="3344093"/>
            <a:ext cx="274320" cy="27432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</a:rPr>
              <a:t>2</a:t>
            </a:r>
            <a:endParaRPr kumimoji="0" 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015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6" name="幻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916BE27B-0CA6-490C-A6CE-436007E3F5C6}" type="slidenum">
              <a:rPr kumimoji="0" lang="zh-CN" altLang="en-US" sz="900">
                <a:solidFill>
                  <a:srgbClr val="7F7F7F"/>
                </a:solidFill>
                <a:ea typeface="华文细黑" pitchFamily="2" charset="-122"/>
              </a:rPr>
              <a:pPr/>
              <a:t>3</a:t>
            </a:fld>
            <a:endParaRPr kumimoji="0" lang="en-US" altLang="zh-CN" sz="1800">
              <a:cs typeface="Arial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kumimoji="0" lang="en-US" altLang="zh-CN" sz="900">
                <a:solidFill>
                  <a:srgbClr val="7F7F7F"/>
                </a:solidFill>
              </a:rPr>
              <a:t>TRANSWARP © 2013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典型集群部署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154" y="1566863"/>
            <a:ext cx="6487431" cy="3951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570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2003378" y="2945677"/>
            <a:ext cx="2286000" cy="2468880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48481-4169-1343-A661-B720A0EB8E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Hortonworks 2012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/>
          </a:bodyPr>
          <a:lstStyle/>
          <a:p>
            <a:r>
              <a:rPr lang="en-US" dirty="0" err="1" smtClean="0"/>
              <a:t>TextInputForma</a:t>
            </a:r>
            <a:r>
              <a:rPr lang="en-US" altLang="zh-CN" dirty="0" err="1" smtClean="0"/>
              <a:t>t</a:t>
            </a:r>
            <a:r>
              <a:rPr lang="zh-CN" altLang="en-US" dirty="0" smtClean="0"/>
              <a:t>细节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53850" y="3677810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HDFS</a:t>
            </a:r>
            <a:endParaRPr kumimoji="0" lang="en-U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9" name="Can 58"/>
          <p:cNvSpPr/>
          <p:nvPr/>
        </p:nvSpPr>
        <p:spPr>
          <a:xfrm>
            <a:off x="2212387" y="3298373"/>
            <a:ext cx="1783082" cy="1933575"/>
          </a:xfrm>
          <a:prstGeom prst="can">
            <a:avLst>
              <a:gd name="adj" fmla="val 12546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 w="635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US" sz="1400" dirty="0">
              <a:solidFill>
                <a:prstClr val="black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49546" y="3716999"/>
            <a:ext cx="1476103" cy="13106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Now is↴</a:t>
            </a:r>
          </a:p>
          <a:p>
            <a:pPr fontAlgn="auto"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the time↴</a:t>
            </a:r>
          </a:p>
          <a:p>
            <a:pPr fontAlgn="auto"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1800" dirty="0" smtClean="0">
              <a:solidFill>
                <a:prstClr val="black"/>
              </a:solidFill>
              <a:latin typeface="Calibri"/>
              <a:ea typeface="+mn-ea"/>
            </a:endParaRPr>
          </a:p>
          <a:p>
            <a:pPr fontAlgn="auto"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1800" dirty="0" smtClean="0">
              <a:solidFill>
                <a:prstClr val="black"/>
              </a:solidFill>
              <a:latin typeface="Calibri"/>
              <a:ea typeface="+mn-ea"/>
            </a:endParaRPr>
          </a:p>
          <a:p>
            <a:pPr algn="r" fontAlgn="auto"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for</a:t>
            </a:r>
            <a:endParaRPr kumimoji="0" lang="en-U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964189" y="2968230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Node </a:t>
            </a:r>
            <a:endParaRPr kumimoji="0" lang="en-U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996952" y="2942104"/>
            <a:ext cx="2286000" cy="2468880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64" name="Can 63"/>
          <p:cNvSpPr/>
          <p:nvPr/>
        </p:nvSpPr>
        <p:spPr>
          <a:xfrm>
            <a:off x="5205961" y="3294800"/>
            <a:ext cx="1783082" cy="1933575"/>
          </a:xfrm>
          <a:prstGeom prst="can">
            <a:avLst>
              <a:gd name="adj" fmla="val 12546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 w="635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US" sz="1400" dirty="0">
              <a:solidFill>
                <a:prstClr val="black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343120" y="3713426"/>
            <a:ext cx="1476103" cy="13106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all good↴</a:t>
            </a:r>
          </a:p>
          <a:p>
            <a:pPr fontAlgn="auto"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men to↴</a:t>
            </a:r>
          </a:p>
          <a:p>
            <a:pPr fontAlgn="auto"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1800" dirty="0" smtClean="0">
              <a:solidFill>
                <a:prstClr val="black"/>
              </a:solidFill>
              <a:latin typeface="Calibri"/>
              <a:ea typeface="+mn-ea"/>
            </a:endParaRPr>
          </a:p>
          <a:p>
            <a:pPr fontAlgn="auto"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1800" dirty="0" smtClean="0">
              <a:solidFill>
                <a:prstClr val="black"/>
              </a:solidFill>
              <a:latin typeface="Calibri"/>
              <a:ea typeface="+mn-ea"/>
            </a:endParaRPr>
          </a:p>
          <a:p>
            <a:pPr fontAlgn="auto"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1800" dirty="0" smtClean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957763" y="2964657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Node </a:t>
            </a:r>
            <a:endParaRPr kumimoji="0" lang="en-U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810309" y="3627004"/>
            <a:ext cx="6074229" cy="1485593"/>
            <a:chOff x="751116" y="2037807"/>
            <a:chExt cx="6074229" cy="1485593"/>
          </a:xfrm>
        </p:grpSpPr>
        <p:cxnSp>
          <p:nvCxnSpPr>
            <p:cNvPr id="68" name="Elbow Connector 67"/>
            <p:cNvCxnSpPr/>
            <p:nvPr/>
          </p:nvCxnSpPr>
          <p:spPr>
            <a:xfrm>
              <a:off x="751116" y="2037807"/>
              <a:ext cx="6074228" cy="1463039"/>
            </a:xfrm>
            <a:prstGeom prst="bentConnector3">
              <a:avLst>
                <a:gd name="adj1" fmla="val 100108"/>
              </a:avLst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/>
            <p:nvPr/>
          </p:nvCxnSpPr>
          <p:spPr>
            <a:xfrm rot="10800000">
              <a:off x="751116" y="2037807"/>
              <a:ext cx="6074229" cy="1485593"/>
            </a:xfrm>
            <a:prstGeom prst="bentConnector3">
              <a:avLst>
                <a:gd name="adj1" fmla="val 100323"/>
              </a:avLst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3544253" y="1993597"/>
            <a:ext cx="1966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srgbClr val="FF0000"/>
                </a:solidFill>
                <a:latin typeface="Calibri"/>
                <a:ea typeface="+mn-ea"/>
              </a:rPr>
              <a:t>K = offset = 64MB-3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srgbClr val="FF0000"/>
                </a:solidFill>
                <a:latin typeface="Calibri"/>
                <a:ea typeface="+mn-ea"/>
              </a:rPr>
              <a:t>v=“for all good”</a:t>
            </a:r>
            <a:endParaRPr kumimoji="0" lang="en-US" sz="1800" dirty="0">
              <a:solidFill>
                <a:srgbClr val="FF0000"/>
              </a:solidFill>
              <a:latin typeface="Calibri"/>
              <a:ea typeface="+mn-ea"/>
            </a:endParaRPr>
          </a:p>
        </p:txBody>
      </p:sp>
      <p:cxnSp>
        <p:nvCxnSpPr>
          <p:cNvPr id="87" name="Straight Arrow Connector 86"/>
          <p:cNvCxnSpPr>
            <a:stCxn id="85" idx="1"/>
          </p:cNvCxnSpPr>
          <p:nvPr/>
        </p:nvCxnSpPr>
        <p:spPr>
          <a:xfrm flipH="1">
            <a:off x="3250883" y="2455262"/>
            <a:ext cx="293370" cy="48684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3407640" y="4686473"/>
            <a:ext cx="365760" cy="274320"/>
          </a:xfrm>
          <a:prstGeom prst="rect">
            <a:avLst/>
          </a:prstGeom>
          <a:noFill/>
          <a:ln w="9525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393601" y="3759759"/>
            <a:ext cx="822960" cy="274320"/>
          </a:xfrm>
          <a:prstGeom prst="rect">
            <a:avLst/>
          </a:prstGeom>
          <a:noFill/>
          <a:ln w="9525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7457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48481-4169-1343-A661-B720A0EB8E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Hortonworks 2012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Record Reader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495706" y="1973331"/>
            <a:ext cx="548640" cy="548640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</a:rPr>
              <a:t>K</a:t>
            </a:r>
            <a:endParaRPr kumimoji="0" lang="en-US" sz="1800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44346" y="1973331"/>
            <a:ext cx="914400" cy="548640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</a:rPr>
              <a:t>V   </a:t>
            </a:r>
            <a:endParaRPr kumimoji="0" lang="en-US" sz="1800" dirty="0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41715" y="1973331"/>
            <a:ext cx="548640" cy="548640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</a:rPr>
              <a:t>K</a:t>
            </a:r>
            <a:endParaRPr kumimoji="0" lang="en-US" sz="1800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90355" y="1973331"/>
            <a:ext cx="914400" cy="548640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</a:rPr>
              <a:t>V   </a:t>
            </a:r>
            <a:endParaRPr kumimoji="0" lang="en-US" sz="1800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85611" y="1973331"/>
            <a:ext cx="548640" cy="548640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</a:rPr>
              <a:t>K</a:t>
            </a:r>
            <a:endParaRPr kumimoji="0" lang="en-US" sz="1800" dirty="0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34251" y="1973331"/>
            <a:ext cx="914400" cy="548640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</a:rPr>
              <a:t>V   </a:t>
            </a:r>
            <a:endParaRPr kumimoji="0" lang="en-US" sz="1800" dirty="0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42563" y="1973331"/>
            <a:ext cx="548640" cy="548640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</a:rPr>
              <a:t>K</a:t>
            </a:r>
            <a:endParaRPr kumimoji="0" lang="en-US" sz="1800" dirty="0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291203" y="1973331"/>
            <a:ext cx="914400" cy="548640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</a:rPr>
              <a:t>V   </a:t>
            </a:r>
            <a:endParaRPr kumimoji="0" lang="en-US" sz="1800" dirty="0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502233" y="3469355"/>
            <a:ext cx="548640" cy="548640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</a:rPr>
              <a:t>K</a:t>
            </a:r>
            <a:endParaRPr kumimoji="0" lang="en-US" sz="1800" dirty="0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050873" y="3469355"/>
            <a:ext cx="914400" cy="548640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</a:rPr>
              <a:t>V   </a:t>
            </a:r>
            <a:endParaRPr kumimoji="0" lang="en-US" sz="1800" dirty="0">
              <a:solidFill>
                <a:prstClr val="black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248242" y="3469355"/>
            <a:ext cx="548640" cy="548640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</a:rPr>
              <a:t>K</a:t>
            </a:r>
            <a:endParaRPr kumimoji="0" lang="en-US" sz="1800" dirty="0">
              <a:solidFill>
                <a:prstClr val="black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796882" y="3469355"/>
            <a:ext cx="914400" cy="548640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</a:rPr>
              <a:t>V   </a:t>
            </a:r>
            <a:endParaRPr kumimoji="0" lang="en-US" sz="1800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996554" y="4937756"/>
            <a:ext cx="548640" cy="548640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</a:rPr>
              <a:t>K</a:t>
            </a:r>
            <a:endParaRPr kumimoji="0" lang="en-US" sz="1800" dirty="0">
              <a:solidFill>
                <a:prstClr val="black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45194" y="4937756"/>
            <a:ext cx="914400" cy="548640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</a:rPr>
              <a:t>V   </a:t>
            </a:r>
            <a:endParaRPr kumimoji="0" lang="en-US" sz="1800" dirty="0">
              <a:solidFill>
                <a:prstClr val="black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742563" y="4937756"/>
            <a:ext cx="548640" cy="548640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</a:rPr>
              <a:t>K</a:t>
            </a:r>
            <a:endParaRPr kumimoji="0" lang="en-US" sz="1800" dirty="0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291203" y="4937756"/>
            <a:ext cx="914400" cy="548640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</a:rPr>
              <a:t>V   </a:t>
            </a:r>
            <a:endParaRPr kumimoji="0" lang="en-US" sz="1800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83091" y="2654385"/>
            <a:ext cx="225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64MB</a:t>
            </a:r>
            <a:endParaRPr kumimoji="0" lang="en-U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1502233" y="2839051"/>
            <a:ext cx="1055896" cy="1484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278782" y="2839051"/>
            <a:ext cx="966648" cy="148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495700" y="2587286"/>
            <a:ext cx="6533" cy="5347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245430" y="2569867"/>
            <a:ext cx="0" cy="5521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61257" y="3364851"/>
            <a:ext cx="1214850" cy="78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Record</a:t>
            </a:r>
          </a:p>
          <a:p>
            <a:pPr algn="r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 Reader</a:t>
            </a:r>
          </a:p>
          <a:p>
            <a:pPr algn="r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err="1" smtClean="0">
                <a:solidFill>
                  <a:prstClr val="black"/>
                </a:solidFill>
                <a:latin typeface="Calibri"/>
                <a:ea typeface="+mn-ea"/>
              </a:rPr>
              <a:t>Mapper</a:t>
            </a: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 1</a:t>
            </a:r>
            <a:endParaRPr kumimoji="0" lang="en-U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78782" y="4937756"/>
            <a:ext cx="1730752" cy="55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Record Reader</a:t>
            </a:r>
          </a:p>
          <a:p>
            <a:pPr algn="r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err="1" smtClean="0">
                <a:solidFill>
                  <a:prstClr val="black"/>
                </a:solidFill>
                <a:latin typeface="Calibri"/>
                <a:ea typeface="+mn-ea"/>
              </a:rPr>
              <a:t>Mapper</a:t>
            </a: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 2</a:t>
            </a:r>
            <a:endParaRPr kumimoji="0" lang="en-U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697862" y="4331507"/>
            <a:ext cx="107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ignore</a:t>
            </a:r>
            <a:endParaRPr kumimoji="0" lang="en-U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0" name="Left Brace 49"/>
          <p:cNvSpPr/>
          <p:nvPr/>
        </p:nvSpPr>
        <p:spPr>
          <a:xfrm rot="16200000">
            <a:off x="4105287" y="3801031"/>
            <a:ext cx="291064" cy="907873"/>
          </a:xfrm>
          <a:prstGeom prst="leftBrace">
            <a:avLst>
              <a:gd name="adj1" fmla="val 28586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en-US" sz="1800">
              <a:solidFill>
                <a:prstClr val="black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4245430" y="4608506"/>
            <a:ext cx="0" cy="3553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205603" y="2587286"/>
            <a:ext cx="0" cy="5521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742563" y="2824203"/>
            <a:ext cx="1463040" cy="2969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4245430" y="2846475"/>
            <a:ext cx="1376041" cy="1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35737" y="2676655"/>
            <a:ext cx="225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64MB</a:t>
            </a:r>
            <a:endParaRPr kumimoji="0" lang="en-U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51616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48481-4169-1343-A661-B720A0EB8E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Hortonworks 2012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KeyValueInputFormat</a:t>
            </a:r>
            <a:endParaRPr lang="en-US" dirty="0"/>
          </a:p>
        </p:txBody>
      </p:sp>
      <p:cxnSp>
        <p:nvCxnSpPr>
          <p:cNvPr id="8" name="Shape 7"/>
          <p:cNvCxnSpPr/>
          <p:nvPr/>
        </p:nvCxnSpPr>
        <p:spPr>
          <a:xfrm rot="10800000">
            <a:off x="2374753" y="2893538"/>
            <a:ext cx="182881" cy="1994259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hape 8"/>
          <p:cNvCxnSpPr/>
          <p:nvPr/>
        </p:nvCxnSpPr>
        <p:spPr>
          <a:xfrm rot="10800000">
            <a:off x="2191873" y="2893537"/>
            <a:ext cx="365761" cy="2582087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334873" y="2893536"/>
            <a:ext cx="0" cy="120177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85800" y="2246814"/>
            <a:ext cx="2799296" cy="3357106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en-US" sz="1800">
              <a:solidFill>
                <a:prstClr val="white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645614" y="2893536"/>
            <a:ext cx="0" cy="120177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998783" y="2695200"/>
            <a:ext cx="74933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25263" y="1724044"/>
            <a:ext cx="283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Your input file in HDFS</a:t>
            </a:r>
            <a:endParaRPr kumimoji="0" lang="en-U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8731" y="2484559"/>
            <a:ext cx="2566142" cy="721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Joe&lt;TAB&gt;Smith</a:t>
            </a: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 ↵</a:t>
            </a:r>
            <a:endParaRPr kumimoji="0" lang="en-US" sz="1800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Ann&lt;TAB&gt;Singh</a:t>
            </a: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 ↵</a:t>
            </a:r>
            <a:endParaRPr kumimoji="0" lang="en-US" sz="1800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998783" y="3084754"/>
            <a:ext cx="74933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85096" y="2848907"/>
            <a:ext cx="283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Key: “Ann” value: “Singh”</a:t>
            </a:r>
            <a:endParaRPr kumimoji="0" lang="en-U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748117" y="2246814"/>
            <a:ext cx="1293223" cy="2029351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</a:rPr>
              <a:t>Your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</a:rPr>
              <a:t>Map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</a:rPr>
              <a:t>Code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en-US" sz="1800" dirty="0" smtClean="0">
              <a:solidFill>
                <a:prstClr val="black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en-US" sz="1800" dirty="0" smtClean="0">
              <a:solidFill>
                <a:prstClr val="black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en-US" sz="1800" dirty="0">
              <a:solidFill>
                <a:prstClr val="black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6182957" y="2541903"/>
            <a:ext cx="274320" cy="27432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</a:rPr>
              <a:t>1</a:t>
            </a:r>
            <a:endParaRPr kumimoji="0" lang="en-US" sz="1800" dirty="0">
              <a:solidFill>
                <a:prstClr val="black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6182957" y="2929589"/>
            <a:ext cx="274320" cy="27432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</a:rPr>
              <a:t>2</a:t>
            </a:r>
            <a:endParaRPr kumimoji="0" lang="en-US" sz="1800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85096" y="2478455"/>
            <a:ext cx="283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Key: “Joe” value: “Smith”</a:t>
            </a:r>
            <a:endParaRPr kumimoji="0" lang="en-U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87960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</a:t>
            </a:r>
            <a:r>
              <a:rPr lang="en-US" altLang="zh-CN" dirty="0" err="1" smtClean="0"/>
              <a:t>InputFormat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r>
              <a:rPr lang="en-US" altLang="zh-CN" dirty="0" err="1"/>
              <a:t>InputFormat</a:t>
            </a:r>
            <a:r>
              <a:rPr lang="en-US" altLang="zh-CN" dirty="0"/>
              <a:t> 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r>
              <a:rPr lang="en-US" altLang="zh-CN" dirty="0" err="1"/>
              <a:t>InputSplits</a:t>
            </a:r>
            <a:r>
              <a:rPr lang="en-US" altLang="zh-CN" dirty="0"/>
              <a:t>[] </a:t>
            </a:r>
            <a:r>
              <a:rPr lang="en-US" altLang="zh-CN" dirty="0" err="1"/>
              <a:t>getSplits</a:t>
            </a:r>
            <a:r>
              <a:rPr lang="en-US" altLang="zh-CN" dirty="0" smtClean="0"/>
              <a:t>()</a:t>
            </a:r>
            <a:endParaRPr lang="en-US" altLang="zh-CN" dirty="0"/>
          </a:p>
          <a:p>
            <a:pPr lvl="1"/>
            <a:r>
              <a:rPr lang="en-US" altLang="zh-CN" dirty="0" err="1"/>
              <a:t>RecordReader</a:t>
            </a:r>
            <a:r>
              <a:rPr lang="en-US" altLang="zh-CN" dirty="0"/>
              <a:t>&lt;K,V&gt; </a:t>
            </a:r>
            <a:r>
              <a:rPr lang="en-US" altLang="zh-CN" dirty="0" err="1"/>
              <a:t>getRecordReader</a:t>
            </a:r>
            <a:r>
              <a:rPr lang="en-US" altLang="zh-CN" dirty="0"/>
              <a:t>()</a:t>
            </a:r>
          </a:p>
          <a:p>
            <a:r>
              <a:rPr lang="zh-CN" altLang="en-US" dirty="0" smtClean="0"/>
              <a:t>如果使用文件作为输入，继承</a:t>
            </a:r>
            <a:r>
              <a:rPr lang="en-US" altLang="zh-CN" dirty="0" err="1" smtClean="0"/>
              <a:t>FileInputFormat</a:t>
            </a:r>
            <a:endParaRPr lang="en-US" altLang="zh-CN" dirty="0" smtClean="0"/>
          </a:p>
          <a:p>
            <a:r>
              <a:rPr lang="zh-CN" altLang="en-US" dirty="0" smtClean="0"/>
              <a:t>大部分会使用</a:t>
            </a:r>
            <a:r>
              <a:rPr lang="en-US" altLang="zh-CN" dirty="0" err="1" smtClean="0"/>
              <a:t>FileInputFormat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getSplits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重新定义自己的</a:t>
            </a:r>
            <a:r>
              <a:rPr lang="en-US" altLang="zh-CN" dirty="0" err="1" smtClean="0"/>
              <a:t>RecordReader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 </a:t>
            </a:r>
            <a:r>
              <a:rPr lang="en-US" altLang="zh-CN" dirty="0" err="1" smtClean="0"/>
              <a:t>createKey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V </a:t>
            </a:r>
            <a:r>
              <a:rPr lang="en-US" altLang="zh-CN" dirty="0" err="1" smtClean="0"/>
              <a:t>createValue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err="1" smtClean="0"/>
              <a:t>boolean</a:t>
            </a:r>
            <a:r>
              <a:rPr lang="en-US" altLang="zh-CN" dirty="0" smtClean="0"/>
              <a:t> </a:t>
            </a:r>
            <a:r>
              <a:rPr lang="en-US" altLang="zh-CN" dirty="0"/>
              <a:t>next(K key, V value)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867DD-DC85-4A5C-899A-020775D23617}" type="slidenum">
              <a:rPr lang="zh-CN" altLang="en-US" smtClean="0"/>
              <a:pPr/>
              <a:t>33</a:t>
            </a:fld>
            <a:endParaRPr lang="en-US" altLang="zh-CN" sz="1600">
              <a:cs typeface="Arial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TRANSWARP © 2013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28925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Output Format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867DD-DC85-4A5C-899A-020775D23617}" type="slidenum">
              <a:rPr lang="zh-CN" altLang="en-US" smtClean="0"/>
              <a:pPr/>
              <a:t>34</a:t>
            </a:fld>
            <a:endParaRPr lang="en-US" altLang="zh-CN" sz="1600">
              <a:cs typeface="Arial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TRANSWARP © 2013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520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Output Format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所有的输出文件</a:t>
            </a:r>
            <a:r>
              <a:rPr lang="zh-CN" altLang="en-US" dirty="0"/>
              <a:t>缺省</a:t>
            </a:r>
            <a:r>
              <a:rPr lang="zh-CN" altLang="en-US" dirty="0" smtClean="0"/>
              <a:t>会写入同一个目录</a:t>
            </a:r>
            <a:endParaRPr lang="en-US" altLang="zh-CN" dirty="0" smtClean="0"/>
          </a:p>
          <a:p>
            <a:r>
              <a:rPr lang="zh-CN" altLang="en-US" dirty="0" smtClean="0"/>
              <a:t>默认输出文件的名字是</a:t>
            </a:r>
            <a:r>
              <a:rPr lang="en-US" altLang="zh-CN" dirty="0" smtClean="0"/>
              <a:t>”part-”</a:t>
            </a:r>
            <a:r>
              <a:rPr lang="zh-CN" altLang="en-US" dirty="0"/>
              <a:t>加</a:t>
            </a:r>
            <a:r>
              <a:rPr lang="en-US" altLang="zh-CN" dirty="0" smtClean="0"/>
              <a:t>5</a:t>
            </a:r>
            <a:r>
              <a:rPr lang="zh-CN" altLang="en-US" dirty="0" smtClean="0"/>
              <a:t>位数字</a:t>
            </a:r>
            <a:endParaRPr lang="en-US" altLang="zh-CN" dirty="0" smtClean="0"/>
          </a:p>
          <a:p>
            <a:pPr lvl="1"/>
            <a:r>
              <a:rPr lang="zh-CN" altLang="en-US" dirty="0"/>
              <a:t>第一</a:t>
            </a:r>
            <a:r>
              <a:rPr lang="zh-CN" altLang="en-US" dirty="0" smtClean="0"/>
              <a:t>个输出文件是</a:t>
            </a:r>
            <a:r>
              <a:rPr lang="en-US" altLang="zh-CN" dirty="0" smtClean="0"/>
              <a:t>part-00000</a:t>
            </a:r>
            <a:endParaRPr lang="en-US" altLang="zh-CN" dirty="0"/>
          </a:p>
          <a:p>
            <a:pPr lvl="1"/>
            <a:r>
              <a:rPr lang="zh-CN" altLang="en-US" dirty="0" smtClean="0"/>
              <a:t>输出文件数量与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数相同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如果没有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任务，</a:t>
            </a:r>
            <a:r>
              <a:rPr lang="zh-CN" altLang="en-US" dirty="0"/>
              <a:t>输出文件数与</a:t>
            </a:r>
            <a:r>
              <a:rPr lang="en-US" altLang="zh-CN" dirty="0"/>
              <a:t>Mapper</a:t>
            </a:r>
            <a:r>
              <a:rPr lang="zh-CN" altLang="en-US" dirty="0"/>
              <a:t>数量</a:t>
            </a:r>
            <a:r>
              <a:rPr lang="zh-CN" altLang="en-US" dirty="0" smtClean="0"/>
              <a:t>相同</a:t>
            </a:r>
            <a:endParaRPr lang="en-US" altLang="zh-CN" dirty="0" smtClean="0"/>
          </a:p>
          <a:p>
            <a:r>
              <a:rPr lang="en-US" altLang="zh-CN" dirty="0" err="1"/>
              <a:t>FileOutputFormat</a:t>
            </a:r>
            <a:endParaRPr lang="en-US" altLang="zh-CN" dirty="0"/>
          </a:p>
          <a:p>
            <a:pPr lvl="1"/>
            <a:r>
              <a:rPr lang="en-US" altLang="zh-CN" dirty="0" err="1"/>
              <a:t>setOutputPath</a:t>
            </a:r>
            <a:r>
              <a:rPr lang="en-US" altLang="zh-CN" dirty="0"/>
              <a:t>(</a:t>
            </a:r>
            <a:r>
              <a:rPr lang="en-US" altLang="zh-CN" dirty="0" err="1"/>
              <a:t>JobConf</a:t>
            </a:r>
            <a:r>
              <a:rPr lang="en-US" altLang="zh-CN" dirty="0"/>
              <a:t> </a:t>
            </a:r>
            <a:r>
              <a:rPr lang="en-US" altLang="zh-CN" dirty="0" err="1"/>
              <a:t>conf</a:t>
            </a:r>
            <a:r>
              <a:rPr lang="en-US" altLang="zh-CN" dirty="0"/>
              <a:t>, Path </a:t>
            </a:r>
            <a:r>
              <a:rPr lang="en-US" altLang="zh-CN" dirty="0" err="1"/>
              <a:t>outputDir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r>
              <a:rPr lang="en-US" altLang="zh-CN" dirty="0" err="1" smtClean="0"/>
              <a:t>TextOutputFormat</a:t>
            </a:r>
            <a:r>
              <a:rPr lang="en-US" altLang="zh-CN" dirty="0" smtClean="0"/>
              <a:t>&lt;k</a:t>
            </a:r>
            <a:r>
              <a:rPr lang="en-US" altLang="zh-CN" dirty="0"/>
              <a:t>, v&gt;   (default)</a:t>
            </a:r>
          </a:p>
          <a:p>
            <a:pPr lvl="1"/>
            <a:r>
              <a:rPr lang="zh-CN" altLang="en-US" dirty="0" smtClean="0"/>
              <a:t>每个</a:t>
            </a:r>
            <a:r>
              <a:rPr lang="en-US" altLang="zh-CN" dirty="0" smtClean="0"/>
              <a:t>Key Value</a:t>
            </a:r>
            <a:r>
              <a:rPr lang="zh-CN" altLang="en-US" dirty="0" smtClean="0"/>
              <a:t>对是一行</a:t>
            </a:r>
            <a:endParaRPr lang="en-US" altLang="zh-CN" dirty="0"/>
          </a:p>
          <a:p>
            <a:pPr lvl="1"/>
            <a:r>
              <a:rPr lang="en-US" altLang="zh-CN" dirty="0"/>
              <a:t>key TAB value </a:t>
            </a:r>
          </a:p>
          <a:p>
            <a:r>
              <a:rPr lang="en-US" altLang="zh-CN" dirty="0" err="1"/>
              <a:t>SequenceFileOutputFormat</a:t>
            </a:r>
            <a:r>
              <a:rPr lang="en-US" altLang="zh-CN" dirty="0"/>
              <a:t>&lt;</a:t>
            </a:r>
            <a:r>
              <a:rPr lang="en-US" altLang="zh-CN" dirty="0" err="1"/>
              <a:t>k,v</a:t>
            </a:r>
            <a:r>
              <a:rPr lang="en-US" altLang="zh-CN" dirty="0"/>
              <a:t>&gt;</a:t>
            </a:r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err="1" smtClean="0"/>
              <a:t>SequenceFileInputFormat</a:t>
            </a:r>
            <a:r>
              <a:rPr lang="zh-CN" altLang="en-US" dirty="0" smtClean="0"/>
              <a:t>配合使用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5C7AB-6699-437F-A799-91C515DCE599}" type="slidenum">
              <a:rPr lang="zh-CN" altLang="en-US" smtClean="0"/>
              <a:pPr/>
              <a:t>35</a:t>
            </a:fld>
            <a:endParaRPr lang="en-US" altLang="zh-CN">
              <a:cs typeface="Arial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TRANSWARP © 2013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023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MapReduce</a:t>
            </a:r>
            <a:r>
              <a:rPr lang="zh-CN" altLang="en-US" dirty="0" smtClean="0"/>
              <a:t> 输出压缩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Job</a:t>
            </a:r>
            <a:r>
              <a:rPr lang="zh-CN" altLang="en-US" dirty="0" smtClean="0"/>
              <a:t>输出结果压缩</a:t>
            </a:r>
            <a:endParaRPr lang="en-US" altLang="zh-CN" dirty="0" smtClean="0"/>
          </a:p>
          <a:p>
            <a:pPr lvl="1"/>
            <a:r>
              <a:rPr lang="en-US" altLang="zh-CN" dirty="0" err="1"/>
              <a:t>conf.setBoolean</a:t>
            </a:r>
            <a:r>
              <a:rPr lang="en-US" altLang="zh-CN" dirty="0"/>
              <a:t>("</a:t>
            </a:r>
            <a:r>
              <a:rPr lang="en-US" altLang="zh-CN" dirty="0" err="1"/>
              <a:t>mapred.output.compress</a:t>
            </a:r>
            <a:r>
              <a:rPr lang="en-US" altLang="zh-CN" dirty="0"/>
              <a:t>", true);            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conf.setClass</a:t>
            </a:r>
            <a:r>
              <a:rPr lang="en-US" altLang="zh-CN" dirty="0"/>
              <a:t>("</a:t>
            </a:r>
            <a:r>
              <a:rPr lang="en-US" altLang="zh-CN" dirty="0" err="1"/>
              <a:t>mapred.output.compression.codec</a:t>
            </a:r>
            <a:r>
              <a:rPr lang="en-US" altLang="zh-CN" dirty="0"/>
              <a:t>", </a:t>
            </a:r>
            <a:r>
              <a:rPr lang="en-US" altLang="zh-CN" dirty="0" err="1"/>
              <a:t>Snappy</a:t>
            </a:r>
            <a:r>
              <a:rPr lang="en-US" altLang="zh-CN" dirty="0" err="1" smtClean="0"/>
              <a:t>Codec.class</a:t>
            </a:r>
            <a:r>
              <a:rPr lang="en-US" altLang="zh-CN" dirty="0"/>
              <a:t>, </a:t>
            </a:r>
            <a:r>
              <a:rPr lang="en-US" altLang="zh-CN" dirty="0" err="1" smtClean="0"/>
              <a:t>CompressionCodec.class</a:t>
            </a:r>
            <a:r>
              <a:rPr lang="en-US" altLang="zh-CN" dirty="0"/>
              <a:t>);</a:t>
            </a:r>
          </a:p>
          <a:p>
            <a:r>
              <a:rPr lang="en-US" altLang="zh-CN" dirty="0" smtClean="0"/>
              <a:t>Map</a:t>
            </a:r>
            <a:r>
              <a:rPr lang="zh-CN" altLang="en-US" dirty="0" smtClean="0"/>
              <a:t>任务输出结果压缩</a:t>
            </a:r>
            <a:endParaRPr lang="en-US" altLang="zh-CN" dirty="0" smtClean="0"/>
          </a:p>
          <a:p>
            <a:pPr lvl="1"/>
            <a:r>
              <a:rPr lang="en-US" altLang="zh-CN" dirty="0" err="1"/>
              <a:t>conf.setCompressMapOutput</a:t>
            </a:r>
            <a:r>
              <a:rPr lang="en-US" altLang="zh-CN" dirty="0"/>
              <a:t>(true);  </a:t>
            </a:r>
          </a:p>
          <a:p>
            <a:pPr lvl="1"/>
            <a:r>
              <a:rPr lang="en-US" altLang="zh-CN" dirty="0" err="1" smtClean="0"/>
              <a:t>conf.setMapOutputCompressorClass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SnappyCodec.class</a:t>
            </a:r>
            <a:r>
              <a:rPr lang="en-US" altLang="zh-CN" dirty="0"/>
              <a:t>);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867DD-DC85-4A5C-899A-020775D23617}" type="slidenum">
              <a:rPr lang="zh-CN" altLang="en-US" smtClean="0"/>
              <a:pPr/>
              <a:t>36</a:t>
            </a:fld>
            <a:endParaRPr lang="en-US" altLang="zh-CN" sz="1600">
              <a:cs typeface="Arial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TRANSWARP © 2013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278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任务创建、提交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867DD-DC85-4A5C-899A-020775D23617}" type="slidenum">
              <a:rPr lang="zh-CN" altLang="en-US" smtClean="0"/>
              <a:pPr/>
              <a:t>37</a:t>
            </a:fld>
            <a:endParaRPr lang="en-US" altLang="zh-CN" sz="1600">
              <a:cs typeface="Arial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TRANSWARP © 2013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556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Job</a:t>
            </a:r>
            <a:r>
              <a:rPr lang="en-US" altLang="zh-CN" dirty="0" err="1"/>
              <a:t>Client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err="1" smtClean="0"/>
              <a:t>Jobtracker</a:t>
            </a:r>
            <a:r>
              <a:rPr lang="zh-CN" altLang="en-US" dirty="0" smtClean="0"/>
              <a:t>交互的接口</a:t>
            </a:r>
            <a:endParaRPr lang="en-US" altLang="zh-CN" dirty="0" smtClean="0"/>
          </a:p>
          <a:p>
            <a:r>
              <a:rPr lang="zh-CN" altLang="en-US" dirty="0" smtClean="0"/>
              <a:t>检查任务的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Output</a:t>
            </a:r>
          </a:p>
          <a:p>
            <a:r>
              <a:rPr lang="zh-CN" altLang="en-US" dirty="0" smtClean="0"/>
              <a:t>拷贝</a:t>
            </a:r>
            <a:r>
              <a:rPr lang="en-US" altLang="zh-CN" dirty="0" smtClean="0"/>
              <a:t>Job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和配置信息到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r>
              <a:rPr lang="zh-CN" altLang="en-US" dirty="0" smtClean="0"/>
              <a:t>提交任务</a:t>
            </a:r>
            <a:endParaRPr lang="en-US" altLang="zh-CN" dirty="0" smtClean="0"/>
          </a:p>
          <a:p>
            <a:r>
              <a:rPr lang="zh-CN" altLang="en-US" dirty="0" smtClean="0"/>
              <a:t>监控任务状态</a:t>
            </a:r>
            <a:endParaRPr lang="en-US" altLang="zh-CN" dirty="0" smtClean="0"/>
          </a:p>
        </p:txBody>
      </p:sp>
      <p:sp>
        <p:nvSpPr>
          <p:cNvPr id="32796" name="幻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916BE27B-0CA6-490C-A6CE-436007E3F5C6}" type="slidenum">
              <a:rPr kumimoji="0" lang="zh-CN" altLang="en-US" sz="900">
                <a:solidFill>
                  <a:srgbClr val="7F7F7F"/>
                </a:solidFill>
                <a:ea typeface="华文细黑" pitchFamily="2" charset="-122"/>
              </a:rPr>
              <a:pPr/>
              <a:t>38</a:t>
            </a:fld>
            <a:endParaRPr kumimoji="0" lang="en-US" altLang="zh-CN" sz="1800">
              <a:cs typeface="Arial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kumimoji="0" lang="en-US" altLang="zh-CN" sz="900">
                <a:solidFill>
                  <a:srgbClr val="7F7F7F"/>
                </a:solidFill>
              </a:rPr>
              <a:t>TRANSWARP © 2013</a:t>
            </a:r>
          </a:p>
        </p:txBody>
      </p:sp>
    </p:spTree>
    <p:extLst>
      <p:ext uri="{BB962C8B-B14F-4D97-AF65-F5344CB8AC3E}">
        <p14:creationId xmlns:p14="http://schemas.microsoft.com/office/powerpoint/2010/main" val="197191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JobClient</a:t>
            </a:r>
            <a:r>
              <a:rPr lang="zh-CN" altLang="en-US" dirty="0" smtClean="0"/>
              <a:t>提交任务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 err="1"/>
              <a:t>JobClient</a:t>
            </a:r>
            <a:r>
              <a:rPr lang="zh-CN" altLang="en-US" dirty="0"/>
              <a:t>提供的静态方法</a:t>
            </a:r>
            <a:r>
              <a:rPr lang="en-US" altLang="zh-CN" dirty="0" err="1"/>
              <a:t>runJob</a:t>
            </a:r>
            <a:r>
              <a:rPr lang="en-US" altLang="zh-CN" dirty="0"/>
              <a:t>()</a:t>
            </a:r>
            <a:r>
              <a:rPr lang="zh-CN" altLang="en-US" dirty="0"/>
              <a:t>方法，会创建</a:t>
            </a:r>
            <a:r>
              <a:rPr lang="en-US" altLang="zh-CN" dirty="0" err="1"/>
              <a:t>JobClient</a:t>
            </a:r>
            <a:r>
              <a:rPr lang="zh-CN" altLang="en-US" dirty="0"/>
              <a:t>的实例，并调用</a:t>
            </a:r>
            <a:r>
              <a:rPr lang="en-US" altLang="zh-CN" dirty="0" err="1"/>
              <a:t>submitJob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  <a:endParaRPr lang="en-US" altLang="zh-CN" dirty="0"/>
          </a:p>
          <a:p>
            <a:pPr marL="800100" lvl="1" indent="-342900">
              <a:buFont typeface="Arial" pitchFamily="34" charset="0"/>
              <a:buChar char="‒"/>
            </a:pPr>
            <a:r>
              <a:rPr lang="en-US" altLang="zh-CN" dirty="0" err="1"/>
              <a:t>runJob</a:t>
            </a:r>
            <a:r>
              <a:rPr lang="en-US" altLang="zh-CN" dirty="0"/>
              <a:t>()</a:t>
            </a:r>
            <a:r>
              <a:rPr lang="zh-CN" altLang="en-US" dirty="0"/>
              <a:t>方法会每秒钟去获取</a:t>
            </a:r>
            <a:r>
              <a:rPr lang="en-US" altLang="zh-CN" dirty="0"/>
              <a:t>Job</a:t>
            </a:r>
            <a:r>
              <a:rPr lang="zh-CN" altLang="en-US" dirty="0"/>
              <a:t>的状态</a:t>
            </a:r>
            <a:endParaRPr lang="en-US" altLang="zh-CN" dirty="0"/>
          </a:p>
          <a:p>
            <a:pPr marL="800100" lvl="1" indent="-342900">
              <a:buFont typeface="Arial" pitchFamily="34" charset="0"/>
              <a:buChar char="‒"/>
            </a:pPr>
            <a:r>
              <a:rPr lang="zh-CN" altLang="en-US" dirty="0"/>
              <a:t>在</a:t>
            </a:r>
            <a:r>
              <a:rPr lang="en-US" altLang="zh-CN" dirty="0"/>
              <a:t>Job</a:t>
            </a:r>
            <a:r>
              <a:rPr lang="zh-CN" altLang="en-US" dirty="0"/>
              <a:t>完成之前，程序会被阻塞在状态获取</a:t>
            </a:r>
            <a:endParaRPr lang="en-US" altLang="zh-CN" dirty="0"/>
          </a:p>
          <a:p>
            <a:r>
              <a:rPr lang="zh-CN" altLang="en-US" dirty="0" smtClean="0"/>
              <a:t>也</a:t>
            </a:r>
            <a:r>
              <a:rPr lang="zh-CN" altLang="en-US" dirty="0"/>
              <a:t>可以直接调用</a:t>
            </a:r>
            <a:r>
              <a:rPr lang="en-US" altLang="zh-CN" dirty="0" err="1"/>
              <a:t>JobClient</a:t>
            </a:r>
            <a:r>
              <a:rPr lang="zh-CN" altLang="en-US" dirty="0"/>
              <a:t>的</a:t>
            </a:r>
            <a:r>
              <a:rPr lang="en-US" altLang="zh-CN" dirty="0" err="1"/>
              <a:t>submitJob</a:t>
            </a:r>
            <a:endParaRPr lang="en-US" altLang="zh-CN" dirty="0"/>
          </a:p>
          <a:p>
            <a:pPr marL="800100" lvl="1" indent="-342900">
              <a:buFont typeface="Arial" pitchFamily="34" charset="0"/>
              <a:buChar char="‒"/>
            </a:pPr>
            <a:r>
              <a:rPr lang="zh-CN" altLang="en-US" dirty="0"/>
              <a:t>程序在任务提交之后不会被阻塞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867DD-DC85-4A5C-899A-020775D23617}" type="slidenum">
              <a:rPr lang="zh-CN" altLang="en-US" smtClean="0"/>
              <a:pPr/>
              <a:t>39</a:t>
            </a:fld>
            <a:endParaRPr lang="en-US" altLang="zh-CN" sz="1600">
              <a:cs typeface="Arial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TRANSWARP © 2013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247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6" name="幻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916BE27B-0CA6-490C-A6CE-436007E3F5C6}" type="slidenum">
              <a:rPr kumimoji="0" lang="zh-CN" altLang="en-US" sz="900">
                <a:solidFill>
                  <a:srgbClr val="7F7F7F"/>
                </a:solidFill>
                <a:ea typeface="华文细黑" pitchFamily="2" charset="-122"/>
              </a:rPr>
              <a:pPr/>
              <a:t>4</a:t>
            </a:fld>
            <a:endParaRPr kumimoji="0" lang="en-US" altLang="zh-CN" sz="1800">
              <a:cs typeface="Arial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kumimoji="0" lang="en-US" altLang="zh-CN" sz="900">
                <a:solidFill>
                  <a:srgbClr val="7F7F7F"/>
                </a:solidFill>
              </a:rPr>
              <a:t>TRANSWARP © 2013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MapReduce</a:t>
            </a:r>
            <a:r>
              <a:rPr lang="zh-CN" altLang="en-US" dirty="0" smtClean="0"/>
              <a:t>框架流程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1825843"/>
            <a:ext cx="6838950" cy="329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249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Job</a:t>
            </a:r>
            <a:r>
              <a:rPr lang="en-US" altLang="zh-CN" dirty="0" err="1"/>
              <a:t>Conf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Job</a:t>
            </a:r>
            <a:r>
              <a:rPr lang="zh-CN" altLang="en-US" dirty="0" smtClean="0"/>
              <a:t>的参数</a:t>
            </a:r>
            <a:endParaRPr lang="en-US" altLang="zh-CN" dirty="0" smtClean="0"/>
          </a:p>
          <a:p>
            <a:r>
              <a:rPr lang="zh-CN" altLang="en-US" dirty="0" smtClean="0"/>
              <a:t>常用的参数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jobconf.setJobName</a:t>
            </a:r>
            <a:r>
              <a:rPr lang="en-US" altLang="zh-CN" dirty="0"/>
              <a:t>(“</a:t>
            </a:r>
            <a:r>
              <a:rPr lang="en-US" altLang="zh-CN" dirty="0" err="1"/>
              <a:t>AnyName</a:t>
            </a:r>
            <a:r>
              <a:rPr lang="en-US" altLang="zh-CN" dirty="0"/>
              <a:t>”);</a:t>
            </a:r>
          </a:p>
          <a:p>
            <a:pPr lvl="1"/>
            <a:r>
              <a:rPr lang="en-US" altLang="zh-CN" dirty="0" err="1" smtClean="0"/>
              <a:t>jobconf.setMapperClass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myMapper.class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 err="1" smtClean="0"/>
              <a:t>jobconf.setCombinerClass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myReducer.class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 err="1" smtClean="0"/>
              <a:t>jobconf.setReducerClass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myReducer.class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 err="1" smtClean="0"/>
              <a:t>jobconf.setOutputKeyClass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Text.class</a:t>
            </a:r>
            <a:r>
              <a:rPr lang="en-US" altLang="zh-CN" dirty="0"/>
              <a:t>);  // for entire job</a:t>
            </a:r>
          </a:p>
          <a:p>
            <a:pPr lvl="1"/>
            <a:r>
              <a:rPr lang="en-US" altLang="zh-CN" dirty="0" err="1" smtClean="0"/>
              <a:t>jobconf.setOutputValueClass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Text.class</a:t>
            </a:r>
            <a:r>
              <a:rPr lang="en-US" altLang="zh-CN" dirty="0"/>
              <a:t>);  // for entire job</a:t>
            </a:r>
          </a:p>
          <a:p>
            <a:pPr lvl="1"/>
            <a:r>
              <a:rPr lang="en-US" altLang="zh-CN" dirty="0" err="1" smtClean="0"/>
              <a:t>jobconf.setMapOutputKeyClass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Text.class</a:t>
            </a:r>
            <a:r>
              <a:rPr lang="en-US" altLang="zh-CN" dirty="0"/>
              <a:t>);   // for just map()</a:t>
            </a:r>
          </a:p>
          <a:p>
            <a:pPr lvl="1"/>
            <a:r>
              <a:rPr lang="en-US" altLang="zh-CN" dirty="0" err="1" smtClean="0"/>
              <a:t>jobconf.setMapOutputValueClass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IntWritable.class</a:t>
            </a:r>
            <a:r>
              <a:rPr lang="en-US" altLang="zh-CN" dirty="0"/>
              <a:t>); // for just map()</a:t>
            </a:r>
          </a:p>
          <a:p>
            <a:pPr lvl="1"/>
            <a:r>
              <a:rPr lang="en-US" altLang="zh-CN" dirty="0" err="1" smtClean="0"/>
              <a:t>jobconf.setNumReduceTasks</a:t>
            </a:r>
            <a:r>
              <a:rPr lang="en-US" altLang="zh-CN" dirty="0" smtClean="0"/>
              <a:t>(1</a:t>
            </a:r>
            <a:r>
              <a:rPr lang="en-US" altLang="zh-CN" dirty="0"/>
              <a:t>);      </a:t>
            </a:r>
            <a:endParaRPr lang="en-US" altLang="zh-CN" dirty="0" smtClean="0"/>
          </a:p>
          <a:p>
            <a:pPr lvl="1"/>
            <a:r>
              <a:rPr lang="en-US" altLang="zh-CN" b="1" dirty="0" err="1" smtClean="0">
                <a:solidFill>
                  <a:srgbClr val="FF0000"/>
                </a:solidFill>
              </a:rPr>
              <a:t>jobconf.setJarByClass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WordCount.class</a:t>
            </a:r>
            <a:r>
              <a:rPr lang="en-US" altLang="zh-CN" b="1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pPr lvl="2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2796" name="幻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916BE27B-0CA6-490C-A6CE-436007E3F5C6}" type="slidenum">
              <a:rPr kumimoji="0" lang="zh-CN" altLang="en-US" sz="900">
                <a:solidFill>
                  <a:srgbClr val="7F7F7F"/>
                </a:solidFill>
                <a:ea typeface="华文细黑" pitchFamily="2" charset="-122"/>
              </a:rPr>
              <a:pPr/>
              <a:t>40</a:t>
            </a:fld>
            <a:endParaRPr kumimoji="0" lang="en-US" altLang="zh-CN" sz="1800">
              <a:cs typeface="Arial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kumimoji="0" lang="en-US" altLang="zh-CN" sz="900">
                <a:solidFill>
                  <a:srgbClr val="7F7F7F"/>
                </a:solidFill>
              </a:rPr>
              <a:t>TRANSWARP © 2013</a:t>
            </a:r>
          </a:p>
        </p:txBody>
      </p:sp>
    </p:spTree>
    <p:extLst>
      <p:ext uri="{BB962C8B-B14F-4D97-AF65-F5344CB8AC3E}">
        <p14:creationId xmlns:p14="http://schemas.microsoft.com/office/powerpoint/2010/main" val="396480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JobConf</a:t>
            </a:r>
            <a:r>
              <a:rPr lang="zh-CN" altLang="en-US" dirty="0" smtClean="0"/>
              <a:t>自定义参数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//Job</a:t>
            </a:r>
            <a:r>
              <a:rPr lang="zh-CN" altLang="en-US" dirty="0"/>
              <a:t>创建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JobConf</a:t>
            </a:r>
            <a:r>
              <a:rPr lang="en-US" altLang="zh-CN" dirty="0"/>
              <a:t> </a:t>
            </a:r>
            <a:r>
              <a:rPr lang="en-US" altLang="zh-CN" dirty="0" err="1"/>
              <a:t>conf</a:t>
            </a:r>
            <a:r>
              <a:rPr lang="en-US" altLang="zh-CN" dirty="0"/>
              <a:t> = new </a:t>
            </a:r>
            <a:r>
              <a:rPr lang="en-US" altLang="zh-CN" dirty="0" err="1"/>
              <a:t>JobConf</a:t>
            </a:r>
            <a:r>
              <a:rPr lang="en-US" altLang="zh-CN" dirty="0"/>
              <a:t>(); </a:t>
            </a:r>
          </a:p>
          <a:p>
            <a:pPr marL="0" indent="0">
              <a:buNone/>
            </a:pPr>
            <a:r>
              <a:rPr lang="en-US" altLang="zh-CN" dirty="0" err="1" smtClean="0"/>
              <a:t>conf.set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MyProperty</a:t>
            </a:r>
            <a:r>
              <a:rPr lang="en-US" altLang="zh-CN" dirty="0" smtClean="0"/>
              <a:t>”, “</a:t>
            </a:r>
            <a:r>
              <a:rPr lang="en-US" altLang="zh-CN" dirty="0" err="1" smtClean="0"/>
              <a:t>MyValue</a:t>
            </a:r>
            <a:r>
              <a:rPr lang="en-US" altLang="zh-CN" dirty="0" smtClean="0"/>
              <a:t>”);</a:t>
            </a:r>
          </a:p>
          <a:p>
            <a:pPr marL="0" indent="0">
              <a:buNone/>
            </a:pPr>
            <a:r>
              <a:rPr lang="en-US" altLang="zh-CN" dirty="0" err="1" smtClean="0"/>
              <a:t>JobClient.runJob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conf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//Mapper/Reducer</a:t>
            </a:r>
            <a:r>
              <a:rPr lang="zh-CN" altLang="en-US" dirty="0"/>
              <a:t>中使用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public void setup(Context context) throws </a:t>
            </a:r>
            <a:r>
              <a:rPr lang="en-US" altLang="zh-CN" dirty="0" err="1"/>
              <a:t>IOException</a:t>
            </a:r>
            <a:r>
              <a:rPr lang="en-US" altLang="zh-CN" dirty="0"/>
              <a:t>, </a:t>
            </a:r>
            <a:r>
              <a:rPr lang="en-US" altLang="zh-CN" dirty="0" err="1"/>
              <a:t>InterruptedException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Configuration </a:t>
            </a:r>
            <a:r>
              <a:rPr lang="en-US" altLang="zh-CN" dirty="0" err="1"/>
              <a:t>conf</a:t>
            </a:r>
            <a:r>
              <a:rPr lang="en-US" altLang="zh-CN" dirty="0"/>
              <a:t> = </a:t>
            </a:r>
            <a:r>
              <a:rPr lang="en-US" altLang="zh-CN" dirty="0" err="1"/>
              <a:t>context.getConfiguration</a:t>
            </a:r>
            <a:r>
              <a:rPr lang="en-US" altLang="zh-CN" dirty="0"/>
              <a:t>(); </a:t>
            </a:r>
          </a:p>
          <a:p>
            <a:pPr marL="0" indent="0">
              <a:buNone/>
            </a:pPr>
            <a:r>
              <a:rPr lang="en-US" altLang="zh-CN" dirty="0" smtClean="0"/>
              <a:t>   String </a:t>
            </a:r>
            <a:r>
              <a:rPr lang="en-US" altLang="zh-CN" dirty="0" err="1" smtClean="0"/>
              <a:t>myValue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conf.get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MyProperty</a:t>
            </a:r>
            <a:r>
              <a:rPr lang="en-US" altLang="zh-CN" dirty="0" smtClean="0"/>
              <a:t>”);</a:t>
            </a:r>
          </a:p>
          <a:p>
            <a:pPr marL="0" indent="0">
              <a:buNone/>
            </a:pPr>
            <a:r>
              <a:rPr lang="en-US" altLang="zh-CN" dirty="0" smtClean="0"/>
              <a:t>  //</a:t>
            </a:r>
            <a:r>
              <a:rPr lang="en-US" altLang="zh-CN" dirty="0" err="1"/>
              <a:t>etc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867DD-DC85-4A5C-899A-020775D23617}" type="slidenum">
              <a:rPr lang="zh-CN" altLang="en-US" smtClean="0"/>
              <a:pPr/>
              <a:t>41</a:t>
            </a:fld>
            <a:endParaRPr lang="en-US" altLang="zh-CN" sz="1600">
              <a:cs typeface="Arial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TRANSWARP © 2013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0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</a:t>
            </a:r>
            <a:r>
              <a:rPr lang="zh-CN" altLang="en-US" dirty="0" smtClean="0"/>
              <a:t>函数的编写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函数中直接构造</a:t>
            </a:r>
            <a:r>
              <a:rPr lang="en-US" altLang="zh-CN" dirty="0" err="1" smtClean="0"/>
              <a:t>JobConf</a:t>
            </a:r>
            <a:r>
              <a:rPr lang="zh-CN" altLang="en-US" dirty="0" smtClean="0"/>
              <a:t>，并通过</a:t>
            </a:r>
            <a:r>
              <a:rPr lang="en-US" altLang="zh-CN" dirty="0" err="1" smtClean="0"/>
              <a:t>JobClient</a:t>
            </a:r>
            <a:r>
              <a:rPr lang="zh-CN" altLang="en-US" dirty="0" smtClean="0"/>
              <a:t>提交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Tool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ToolRunner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marL="342900" lvl="1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zh-CN" dirty="0" smtClean="0"/>
              <a:t>Tool</a:t>
            </a:r>
            <a:r>
              <a:rPr lang="zh-CN" altLang="en-US" dirty="0" smtClean="0"/>
              <a:t>接口 </a:t>
            </a:r>
            <a:endParaRPr lang="en-US" altLang="zh-CN" dirty="0" smtClean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run(String [] </a:t>
            </a:r>
            <a:r>
              <a:rPr lang="en-US" altLang="zh-CN" dirty="0" err="1"/>
              <a:t>args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ToolRunner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run(Configuration </a:t>
            </a:r>
            <a:r>
              <a:rPr lang="en-US" altLang="zh-CN" dirty="0" err="1"/>
              <a:t>conf</a:t>
            </a:r>
            <a:r>
              <a:rPr lang="en-US" altLang="zh-CN" dirty="0"/>
              <a:t>, Tool </a:t>
            </a:r>
            <a:r>
              <a:rPr lang="en-US" altLang="zh-CN" dirty="0" err="1"/>
              <a:t>tool</a:t>
            </a:r>
            <a:r>
              <a:rPr lang="en-US" altLang="zh-CN" dirty="0"/>
              <a:t>, String[] </a:t>
            </a:r>
            <a:r>
              <a:rPr lang="en-US" altLang="zh-CN" dirty="0" err="1"/>
              <a:t>args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支持处理</a:t>
            </a:r>
            <a:r>
              <a:rPr lang="en-US" altLang="zh-CN" dirty="0" err="1"/>
              <a:t>Hadoop</a:t>
            </a:r>
            <a:r>
              <a:rPr lang="zh-CN" altLang="en-US" dirty="0"/>
              <a:t>通用的参数，如 </a:t>
            </a:r>
            <a:r>
              <a:rPr lang="en-US" altLang="zh-CN" dirty="0"/>
              <a:t>–</a:t>
            </a:r>
            <a:r>
              <a:rPr lang="en-US" altLang="zh-CN" dirty="0" err="1"/>
              <a:t>conf</a:t>
            </a:r>
            <a:r>
              <a:rPr lang="en-US" altLang="zh-CN" dirty="0"/>
              <a:t>, -D</a:t>
            </a:r>
            <a:r>
              <a:rPr lang="zh-CN" altLang="en-US" dirty="0"/>
              <a:t>， </a:t>
            </a:r>
            <a:r>
              <a:rPr lang="en-US" altLang="zh-CN" dirty="0"/>
              <a:t>-</a:t>
            </a:r>
            <a:r>
              <a:rPr lang="en-US" altLang="zh-CN" dirty="0" err="1"/>
              <a:t>fs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867DD-DC85-4A5C-899A-020775D23617}" type="slidenum">
              <a:rPr lang="zh-CN" altLang="en-US" smtClean="0"/>
              <a:pPr/>
              <a:t>42</a:t>
            </a:fld>
            <a:endParaRPr lang="en-US" altLang="zh-CN" sz="1600">
              <a:cs typeface="Arial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TRANSWARP © 2013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238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ToolRunner</a:t>
            </a:r>
            <a:r>
              <a:rPr lang="en-US" dirty="0" smtClean="0"/>
              <a:t> </a:t>
            </a:r>
            <a:r>
              <a:rPr lang="zh-CN" altLang="en-US" dirty="0"/>
              <a:t>实例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48481-4169-1343-A661-B720A0EB8E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Hortonworks 2012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49182" y="2091204"/>
            <a:ext cx="500205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600" dirty="0">
                <a:solidFill>
                  <a:prstClr val="black"/>
                </a:solidFill>
                <a:latin typeface="Calibri"/>
                <a:ea typeface="+mn-ea"/>
              </a:rPr>
              <a:t>@Override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600" dirty="0">
                <a:solidFill>
                  <a:prstClr val="black"/>
                </a:solidFill>
                <a:latin typeface="Calibri"/>
                <a:ea typeface="+mn-ea"/>
              </a:rPr>
              <a:t>  </a:t>
            </a:r>
            <a:r>
              <a:rPr kumimoji="0" lang="en-US" sz="1600" b="1" dirty="0">
                <a:solidFill>
                  <a:schemeClr val="tx2"/>
                </a:solidFill>
                <a:latin typeface="Calibri"/>
                <a:ea typeface="+mn-ea"/>
              </a:rPr>
              <a:t>public </a:t>
            </a:r>
            <a:r>
              <a:rPr kumimoji="0" lang="en-US" sz="1600" b="1" dirty="0" err="1">
                <a:solidFill>
                  <a:schemeClr val="tx2"/>
                </a:solidFill>
                <a:latin typeface="Calibri"/>
                <a:ea typeface="+mn-ea"/>
              </a:rPr>
              <a:t>int</a:t>
            </a:r>
            <a:r>
              <a:rPr kumimoji="0" lang="en-US" sz="1600" b="1" dirty="0">
                <a:solidFill>
                  <a:schemeClr val="tx2"/>
                </a:solidFill>
                <a:latin typeface="Calibri"/>
                <a:ea typeface="+mn-ea"/>
              </a:rPr>
              <a:t> </a:t>
            </a:r>
            <a:r>
              <a:rPr kumimoji="0" lang="en-US" sz="1600" dirty="0">
                <a:solidFill>
                  <a:prstClr val="black"/>
                </a:solidFill>
                <a:latin typeface="Calibri"/>
                <a:ea typeface="+mn-ea"/>
              </a:rPr>
              <a:t>run(</a:t>
            </a:r>
            <a:r>
              <a:rPr kumimoji="0" lang="en-US" sz="1600" b="1" dirty="0">
                <a:solidFill>
                  <a:schemeClr val="tx2"/>
                </a:solidFill>
                <a:latin typeface="Calibri"/>
                <a:ea typeface="+mn-ea"/>
              </a:rPr>
              <a:t>String</a:t>
            </a:r>
            <a:r>
              <a:rPr kumimoji="0" lang="en-US" sz="1600" dirty="0">
                <a:solidFill>
                  <a:prstClr val="black"/>
                </a:solidFill>
                <a:latin typeface="Calibri"/>
                <a:ea typeface="+mn-ea"/>
              </a:rPr>
              <a:t>[] </a:t>
            </a:r>
            <a:r>
              <a:rPr kumimoji="0" lang="en-US" sz="1600" dirty="0" err="1">
                <a:solidFill>
                  <a:prstClr val="black"/>
                </a:solidFill>
                <a:latin typeface="Calibri"/>
                <a:ea typeface="+mn-ea"/>
              </a:rPr>
              <a:t>args</a:t>
            </a:r>
            <a:r>
              <a:rPr kumimoji="0" lang="en-US" sz="1600" dirty="0">
                <a:solidFill>
                  <a:prstClr val="black"/>
                </a:solidFill>
                <a:latin typeface="Calibri"/>
                <a:ea typeface="+mn-ea"/>
              </a:rPr>
              <a:t>) </a:t>
            </a:r>
            <a:r>
              <a:rPr kumimoji="0" lang="en-US" sz="1600" b="1" dirty="0">
                <a:solidFill>
                  <a:schemeClr val="tx2"/>
                </a:solidFill>
                <a:latin typeface="Calibri"/>
                <a:ea typeface="+mn-ea"/>
              </a:rPr>
              <a:t>throws</a:t>
            </a:r>
            <a:r>
              <a:rPr kumimoji="0" lang="en-US" sz="1600" dirty="0">
                <a:solidFill>
                  <a:prstClr val="black"/>
                </a:solidFill>
                <a:latin typeface="Calibri"/>
                <a:ea typeface="+mn-ea"/>
              </a:rPr>
              <a:t> Exception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600" dirty="0">
                <a:solidFill>
                  <a:prstClr val="black"/>
                </a:solidFill>
                <a:latin typeface="Calibri"/>
                <a:ea typeface="+mn-ea"/>
              </a:rPr>
              <a:t>    if (</a:t>
            </a:r>
            <a:r>
              <a:rPr kumimoji="0" lang="en-US" sz="1600" dirty="0" err="1">
                <a:solidFill>
                  <a:prstClr val="black"/>
                </a:solidFill>
                <a:latin typeface="Calibri"/>
                <a:ea typeface="+mn-ea"/>
              </a:rPr>
              <a:t>args.length</a:t>
            </a:r>
            <a:r>
              <a:rPr kumimoji="0" lang="en-US" sz="1600" dirty="0">
                <a:solidFill>
                  <a:prstClr val="black"/>
                </a:solidFill>
                <a:latin typeface="Calibri"/>
                <a:ea typeface="+mn-ea"/>
              </a:rPr>
              <a:t> != 2)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600" dirty="0">
                <a:solidFill>
                  <a:prstClr val="black"/>
                </a:solidFill>
                <a:latin typeface="Calibri"/>
                <a:ea typeface="+mn-ea"/>
              </a:rPr>
              <a:t>      </a:t>
            </a:r>
            <a:r>
              <a:rPr kumimoji="0" lang="en-US" sz="1600" dirty="0" err="1">
                <a:solidFill>
                  <a:prstClr val="black"/>
                </a:solidFill>
                <a:latin typeface="Calibri"/>
                <a:ea typeface="+mn-ea"/>
              </a:rPr>
              <a:t>System.out.println</a:t>
            </a:r>
            <a:r>
              <a:rPr kumimoji="0" lang="en-US" sz="1600" dirty="0" smtClean="0">
                <a:solidFill>
                  <a:prstClr val="black"/>
                </a:solidFill>
                <a:latin typeface="Calibri"/>
                <a:ea typeface="+mn-ea"/>
              </a:rPr>
              <a:t>(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600" dirty="0">
                <a:solidFill>
                  <a:prstClr val="black"/>
                </a:solidFill>
                <a:latin typeface="Calibri"/>
                <a:ea typeface="+mn-ea"/>
              </a:rPr>
              <a:t> </a:t>
            </a:r>
            <a:r>
              <a:rPr kumimoji="0" lang="en-US" sz="1600" dirty="0" smtClean="0">
                <a:solidFill>
                  <a:prstClr val="black"/>
                </a:solidFill>
                <a:latin typeface="Calibri"/>
                <a:ea typeface="+mn-ea"/>
              </a:rPr>
              <a:t>         "</a:t>
            </a:r>
            <a:r>
              <a:rPr kumimoji="0" lang="en-US" sz="1600" dirty="0">
                <a:solidFill>
                  <a:prstClr val="black"/>
                </a:solidFill>
                <a:latin typeface="Calibri"/>
                <a:ea typeface="+mn-ea"/>
              </a:rPr>
              <a:t>Usage: </a:t>
            </a:r>
            <a:r>
              <a:rPr kumimoji="0" lang="en-US" sz="1600" dirty="0" err="1">
                <a:solidFill>
                  <a:prstClr val="black"/>
                </a:solidFill>
                <a:latin typeface="Calibri"/>
                <a:ea typeface="+mn-ea"/>
              </a:rPr>
              <a:t>ProductSearchIndexer</a:t>
            </a:r>
            <a:r>
              <a:rPr kumimoji="0" lang="en-US" sz="1600" dirty="0">
                <a:solidFill>
                  <a:prstClr val="black"/>
                </a:solidFill>
                <a:latin typeface="Calibri"/>
                <a:ea typeface="+mn-ea"/>
              </a:rPr>
              <a:t> &lt;in-</a:t>
            </a:r>
            <a:r>
              <a:rPr kumimoji="0" lang="en-US" sz="1600" dirty="0" err="1">
                <a:solidFill>
                  <a:prstClr val="black"/>
                </a:solidFill>
                <a:latin typeface="Calibri"/>
                <a:ea typeface="+mn-ea"/>
              </a:rPr>
              <a:t>dir</a:t>
            </a:r>
            <a:r>
              <a:rPr kumimoji="0" lang="en-US" sz="1600" dirty="0">
                <a:solidFill>
                  <a:prstClr val="black"/>
                </a:solidFill>
                <a:latin typeface="Calibri"/>
                <a:ea typeface="+mn-ea"/>
              </a:rPr>
              <a:t>&gt; &lt;out-</a:t>
            </a:r>
            <a:r>
              <a:rPr kumimoji="0" lang="en-US" sz="1600" dirty="0" err="1">
                <a:solidFill>
                  <a:prstClr val="black"/>
                </a:solidFill>
                <a:latin typeface="Calibri"/>
                <a:ea typeface="+mn-ea"/>
              </a:rPr>
              <a:t>dir</a:t>
            </a:r>
            <a:r>
              <a:rPr kumimoji="0" lang="en-US" sz="1600" dirty="0">
                <a:solidFill>
                  <a:prstClr val="black"/>
                </a:solidFill>
                <a:latin typeface="Calibri"/>
                <a:ea typeface="+mn-ea"/>
              </a:rPr>
              <a:t>&gt;");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600" dirty="0">
                <a:solidFill>
                  <a:prstClr val="black"/>
                </a:solidFill>
                <a:latin typeface="Calibri"/>
                <a:ea typeface="+mn-ea"/>
              </a:rPr>
              <a:t>      </a:t>
            </a:r>
            <a:r>
              <a:rPr kumimoji="0" lang="en-US" sz="1600" dirty="0" err="1">
                <a:solidFill>
                  <a:prstClr val="black"/>
                </a:solidFill>
                <a:latin typeface="Calibri"/>
                <a:ea typeface="+mn-ea"/>
              </a:rPr>
              <a:t>ToolRunner.printGenericCommandUsage</a:t>
            </a:r>
            <a:r>
              <a:rPr kumimoji="0" lang="en-US" sz="1600" dirty="0">
                <a:solidFill>
                  <a:prstClr val="black"/>
                </a:solidFill>
                <a:latin typeface="Calibri"/>
                <a:ea typeface="+mn-ea"/>
              </a:rPr>
              <a:t>(</a:t>
            </a:r>
            <a:r>
              <a:rPr kumimoji="0" lang="en-US" sz="1600" dirty="0" err="1">
                <a:solidFill>
                  <a:prstClr val="black"/>
                </a:solidFill>
                <a:latin typeface="Calibri"/>
                <a:ea typeface="+mn-ea"/>
              </a:rPr>
              <a:t>System.out</a:t>
            </a:r>
            <a:r>
              <a:rPr kumimoji="0" lang="en-US" sz="1600" dirty="0">
                <a:solidFill>
                  <a:prstClr val="black"/>
                </a:solidFill>
                <a:latin typeface="Calibri"/>
                <a:ea typeface="+mn-ea"/>
              </a:rPr>
              <a:t>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600" dirty="0">
                <a:solidFill>
                  <a:prstClr val="black"/>
                </a:solidFill>
                <a:latin typeface="Calibri"/>
                <a:ea typeface="+mn-ea"/>
              </a:rPr>
              <a:t>      return -1</a:t>
            </a:r>
            <a:r>
              <a:rPr kumimoji="0" lang="en-US" sz="1600" dirty="0" smtClean="0">
                <a:solidFill>
                  <a:prstClr val="black"/>
                </a:solidFill>
                <a:latin typeface="Calibri"/>
                <a:ea typeface="+mn-ea"/>
              </a:rPr>
              <a:t>;</a:t>
            </a:r>
            <a:endParaRPr kumimoji="0" lang="en-US" sz="1600" dirty="0">
              <a:solidFill>
                <a:prstClr val="black"/>
              </a:solidFill>
              <a:latin typeface="Calibri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600" dirty="0" smtClean="0">
                <a:solidFill>
                  <a:prstClr val="black"/>
                </a:solidFill>
                <a:latin typeface="Calibri"/>
                <a:ea typeface="+mn-ea"/>
              </a:rPr>
              <a:t>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600" dirty="0">
                <a:solidFill>
                  <a:prstClr val="black"/>
                </a:solidFill>
                <a:latin typeface="Calibri"/>
                <a:ea typeface="+mn-ea"/>
              </a:rPr>
              <a:t> </a:t>
            </a:r>
            <a:r>
              <a:rPr kumimoji="0" lang="en-US" sz="1600" dirty="0" smtClean="0">
                <a:solidFill>
                  <a:prstClr val="black"/>
                </a:solidFill>
                <a:latin typeface="Calibri"/>
                <a:ea typeface="+mn-ea"/>
              </a:rPr>
              <a:t>  … //</a:t>
            </a:r>
            <a:r>
              <a:rPr kumimoji="0" lang="en-US" sz="1600" dirty="0" err="1" smtClean="0">
                <a:solidFill>
                  <a:prstClr val="black"/>
                </a:solidFill>
                <a:latin typeface="Calibri"/>
                <a:ea typeface="+mn-ea"/>
              </a:rPr>
              <a:t>JobClient.runJob</a:t>
            </a:r>
            <a:r>
              <a:rPr kumimoji="0" lang="en-US" sz="1600" dirty="0" smtClean="0">
                <a:solidFill>
                  <a:prstClr val="black"/>
                </a:solidFill>
                <a:latin typeface="Calibri"/>
                <a:ea typeface="+mn-ea"/>
              </a:rPr>
              <a:t>(…)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600" dirty="0">
                <a:solidFill>
                  <a:prstClr val="black"/>
                </a:solidFill>
                <a:latin typeface="Calibri"/>
                <a:ea typeface="+mn-ea"/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600" dirty="0">
                <a:solidFill>
                  <a:prstClr val="black"/>
                </a:solidFill>
                <a:latin typeface="Calibri"/>
                <a:ea typeface="+mn-ea"/>
              </a:rPr>
              <a:t>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600" dirty="0">
                <a:solidFill>
                  <a:prstClr val="black"/>
                </a:solidFill>
                <a:latin typeface="Calibri"/>
                <a:ea typeface="+mn-ea"/>
              </a:rPr>
              <a:t>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241299" y="1184241"/>
            <a:ext cx="76157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>
                <a:solidFill>
                  <a:prstClr val="black"/>
                </a:solidFill>
                <a:latin typeface="Calibri"/>
                <a:ea typeface="+mn-ea"/>
              </a:rPr>
              <a:t>public class </a:t>
            </a:r>
            <a:r>
              <a:rPr kumimoji="0" lang="en-US" sz="1800" dirty="0" err="1">
                <a:solidFill>
                  <a:prstClr val="black"/>
                </a:solidFill>
                <a:latin typeface="Calibri"/>
                <a:ea typeface="+mn-ea"/>
              </a:rPr>
              <a:t>ProductSearchIndexer</a:t>
            </a:r>
            <a:r>
              <a:rPr kumimoji="0" lang="en-US" sz="1800" dirty="0">
                <a:solidFill>
                  <a:prstClr val="black"/>
                </a:solidFill>
                <a:latin typeface="Calibri"/>
                <a:ea typeface="+mn-ea"/>
              </a:rPr>
              <a:t> extends Configured implements Tool {</a:t>
            </a:r>
          </a:p>
        </p:txBody>
      </p:sp>
      <p:sp>
        <p:nvSpPr>
          <p:cNvPr id="7" name="Rectangle 6"/>
          <p:cNvSpPr/>
          <p:nvPr/>
        </p:nvSpPr>
        <p:spPr>
          <a:xfrm>
            <a:off x="241300" y="4610177"/>
            <a:ext cx="87418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>
                <a:solidFill>
                  <a:prstClr val="black"/>
                </a:solidFill>
                <a:latin typeface="Calibri"/>
                <a:ea typeface="+mn-ea"/>
              </a:rPr>
              <a:t>public static void main(String[] </a:t>
            </a:r>
            <a:r>
              <a:rPr kumimoji="0" lang="en-US" sz="1800" dirty="0" err="1">
                <a:solidFill>
                  <a:prstClr val="black"/>
                </a:solidFill>
                <a:latin typeface="Calibri"/>
                <a:ea typeface="+mn-ea"/>
              </a:rPr>
              <a:t>args</a:t>
            </a:r>
            <a:r>
              <a:rPr kumimoji="0" lang="en-US" sz="1800" dirty="0">
                <a:solidFill>
                  <a:prstClr val="black"/>
                </a:solidFill>
                <a:latin typeface="Calibri"/>
                <a:ea typeface="+mn-ea"/>
              </a:rPr>
              <a:t>) throws Exception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>
                <a:solidFill>
                  <a:prstClr val="black"/>
                </a:solidFill>
                <a:latin typeface="Calibri"/>
                <a:ea typeface="+mn-ea"/>
              </a:rPr>
              <a:t>    </a:t>
            </a:r>
            <a:r>
              <a:rPr kumimoji="0" lang="en-US" sz="1800" dirty="0" err="1">
                <a:solidFill>
                  <a:prstClr val="black"/>
                </a:solidFill>
                <a:latin typeface="Calibri"/>
                <a:ea typeface="+mn-ea"/>
              </a:rPr>
              <a:t>int</a:t>
            </a:r>
            <a:r>
              <a:rPr kumimoji="0" lang="en-US" sz="1800" dirty="0">
                <a:solidFill>
                  <a:prstClr val="black"/>
                </a:solidFill>
                <a:latin typeface="Calibri"/>
                <a:ea typeface="+mn-ea"/>
              </a:rPr>
              <a:t> res = </a:t>
            </a:r>
            <a:r>
              <a:rPr kumimoji="0" lang="en-US" sz="1800" dirty="0" err="1" smtClean="0">
                <a:solidFill>
                  <a:prstClr val="black"/>
                </a:solidFill>
                <a:latin typeface="Calibri"/>
                <a:ea typeface="+mn-ea"/>
              </a:rPr>
              <a:t>ToolRunner.run</a:t>
            </a:r>
            <a:r>
              <a:rPr kumimoji="0" lang="en-US" sz="1800" dirty="0">
                <a:solidFill>
                  <a:prstClr val="black"/>
                </a:solidFill>
                <a:latin typeface="Calibri"/>
                <a:ea typeface="+mn-ea"/>
              </a:rPr>
              <a:t>(new Configuration(), new </a:t>
            </a:r>
            <a:r>
              <a:rPr kumimoji="0" lang="en-US" sz="1800" dirty="0" err="1">
                <a:solidFill>
                  <a:prstClr val="black"/>
                </a:solidFill>
                <a:latin typeface="Calibri"/>
                <a:ea typeface="+mn-ea"/>
              </a:rPr>
              <a:t>ProductSearchIndexer</a:t>
            </a:r>
            <a:r>
              <a:rPr kumimoji="0" lang="en-US" sz="1800" dirty="0">
                <a:solidFill>
                  <a:prstClr val="black"/>
                </a:solidFill>
                <a:latin typeface="Calibri"/>
                <a:ea typeface="+mn-ea"/>
              </a:rPr>
              <a:t>(), </a:t>
            </a:r>
            <a:r>
              <a:rPr kumimoji="0" lang="en-US" sz="1800" dirty="0" err="1">
                <a:solidFill>
                  <a:prstClr val="black"/>
                </a:solidFill>
                <a:latin typeface="Calibri"/>
                <a:ea typeface="+mn-ea"/>
              </a:rPr>
              <a:t>args</a:t>
            </a:r>
            <a:r>
              <a:rPr kumimoji="0" lang="en-US" sz="1800" dirty="0">
                <a:solidFill>
                  <a:prstClr val="black"/>
                </a:solidFill>
                <a:latin typeface="Calibri"/>
                <a:ea typeface="+mn-ea"/>
              </a:rPr>
              <a:t>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>
                <a:solidFill>
                  <a:prstClr val="black"/>
                </a:solidFill>
                <a:latin typeface="Calibri"/>
                <a:ea typeface="+mn-ea"/>
              </a:rPr>
              <a:t>    </a:t>
            </a:r>
            <a:r>
              <a:rPr kumimoji="0" lang="en-US" sz="1800" dirty="0" err="1">
                <a:solidFill>
                  <a:prstClr val="black"/>
                </a:solidFill>
                <a:latin typeface="Calibri"/>
                <a:ea typeface="+mn-ea"/>
              </a:rPr>
              <a:t>System.exit</a:t>
            </a:r>
            <a:r>
              <a:rPr kumimoji="0" lang="en-US" sz="1800" dirty="0">
                <a:solidFill>
                  <a:prstClr val="black"/>
                </a:solidFill>
                <a:latin typeface="Calibri"/>
                <a:ea typeface="+mn-ea"/>
              </a:rPr>
              <a:t>(res);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>
                <a:solidFill>
                  <a:prstClr val="black"/>
                </a:solidFill>
                <a:latin typeface="Calibri"/>
                <a:ea typeface="+mn-ea"/>
              </a:rPr>
              <a:t>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}</a:t>
            </a:r>
            <a:endParaRPr kumimoji="0" lang="en-U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94929" y="1827194"/>
            <a:ext cx="16752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Implement Tool</a:t>
            </a:r>
            <a:endParaRPr kumimoji="0" lang="en-U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flipH="1" flipV="1">
            <a:off x="6366933" y="1553573"/>
            <a:ext cx="1065632" cy="2736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4" idx="1"/>
          </p:cNvCxnSpPr>
          <p:nvPr/>
        </p:nvCxnSpPr>
        <p:spPr>
          <a:xfrm flipH="1" flipV="1">
            <a:off x="2311400" y="5305393"/>
            <a:ext cx="2260600" cy="8854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72000" y="5867679"/>
            <a:ext cx="195547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Invoke </a:t>
            </a:r>
            <a:r>
              <a:rPr kumimoji="0" lang="en-US" sz="1800" dirty="0" err="1" smtClean="0">
                <a:solidFill>
                  <a:prstClr val="black"/>
                </a:solidFill>
                <a:latin typeface="Calibri"/>
                <a:ea typeface="+mn-ea"/>
              </a:rPr>
              <a:t>ToolRunner</a:t>
            </a:r>
            <a:endParaRPr kumimoji="0" lang="en-US" sz="1800" dirty="0" smtClean="0">
              <a:solidFill>
                <a:prstClr val="black"/>
              </a:solidFill>
              <a:latin typeface="Calibri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In main()</a:t>
            </a:r>
            <a:endParaRPr kumimoji="0" lang="en-U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cxnSp>
        <p:nvCxnSpPr>
          <p:cNvPr id="21" name="Straight Arrow Connector 20"/>
          <p:cNvCxnSpPr>
            <a:stCxn id="25" idx="0"/>
          </p:cNvCxnSpPr>
          <p:nvPr/>
        </p:nvCxnSpPr>
        <p:spPr>
          <a:xfrm flipV="1">
            <a:off x="2208275" y="2522483"/>
            <a:ext cx="1840907" cy="9498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71599" y="3472360"/>
            <a:ext cx="16733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dirty="0" smtClean="0">
                <a:solidFill>
                  <a:prstClr val="black"/>
                </a:solidFill>
                <a:latin typeface="Calibri"/>
                <a:ea typeface="+mn-ea"/>
              </a:rPr>
              <a:t>Implement run</a:t>
            </a:r>
            <a:endParaRPr kumimoji="0" lang="en-U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059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MapReduce</a:t>
            </a:r>
            <a:r>
              <a:rPr lang="zh-CN" altLang="en-US" dirty="0" smtClean="0"/>
              <a:t>程序运行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打包成</a:t>
            </a:r>
            <a:r>
              <a:rPr lang="en-US" altLang="zh-CN" dirty="0" smtClean="0"/>
              <a:t>Jar</a:t>
            </a:r>
            <a:r>
              <a:rPr lang="zh-CN" altLang="en-US" dirty="0" smtClean="0"/>
              <a:t>，拷贝到集群中运行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hadoop</a:t>
            </a:r>
            <a:r>
              <a:rPr lang="en-US" altLang="zh-CN" dirty="0" smtClean="0"/>
              <a:t> jar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yourmr.jar </a:t>
            </a:r>
            <a:r>
              <a:rPr lang="en-US" altLang="zh-CN" dirty="0" err="1" smtClean="0"/>
              <a:t>io.transwarp.example.YourClassName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args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-eclipse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中运行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程序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867DD-DC85-4A5C-899A-020775D23617}" type="slidenum">
              <a:rPr lang="zh-CN" altLang="en-US" smtClean="0"/>
              <a:pPr/>
              <a:t>44</a:t>
            </a:fld>
            <a:endParaRPr lang="en-US" altLang="zh-CN" sz="1600">
              <a:cs typeface="Arial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TRANSWARP © 2013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634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高级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5C7AB-6699-437F-A799-91C515DCE599}" type="slidenum">
              <a:rPr lang="zh-CN" altLang="en-US" smtClean="0"/>
              <a:pPr/>
              <a:t>45</a:t>
            </a:fld>
            <a:endParaRPr lang="en-US" altLang="zh-CN">
              <a:cs typeface="Arial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TRANSWARP © 2013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671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DistributedCache</a:t>
            </a:r>
            <a:r>
              <a:rPr lang="en-US" altLang="zh-CN" i="0" dirty="0"/>
              <a:t>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分发任务需要的只读的大文件</a:t>
            </a:r>
            <a:endParaRPr lang="en-US" altLang="zh-CN" dirty="0" smtClean="0"/>
          </a:p>
          <a:p>
            <a:pPr lvl="1"/>
            <a:r>
              <a:rPr lang="en-US" altLang="zh-CN" dirty="0" err="1"/>
              <a:t>addCacheFile</a:t>
            </a:r>
            <a:r>
              <a:rPr lang="en-US" altLang="zh-CN" dirty="0"/>
              <a:t>(</a:t>
            </a:r>
            <a:r>
              <a:rPr lang="en-US" altLang="zh-CN" dirty="0" err="1"/>
              <a:t>URI,conf</a:t>
            </a:r>
            <a:r>
              <a:rPr lang="en-US" altLang="zh-CN" dirty="0"/>
              <a:t>)/</a:t>
            </a:r>
            <a:r>
              <a:rPr lang="en-US" altLang="zh-CN" dirty="0" err="1"/>
              <a:t>setCacheFiles</a:t>
            </a:r>
            <a:r>
              <a:rPr lang="en-US" altLang="zh-CN" dirty="0"/>
              <a:t>(</a:t>
            </a:r>
            <a:r>
              <a:rPr lang="en-US" altLang="zh-CN" dirty="0" err="1"/>
              <a:t>URIs,conf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addCacheArchive</a:t>
            </a:r>
            <a:r>
              <a:rPr lang="en-US" altLang="zh-CN" dirty="0"/>
              <a:t>(</a:t>
            </a:r>
            <a:r>
              <a:rPr lang="en-US" altLang="zh-CN" dirty="0" err="1"/>
              <a:t>URI,conf</a:t>
            </a:r>
            <a:r>
              <a:rPr lang="en-US" altLang="zh-CN" dirty="0"/>
              <a:t>)/</a:t>
            </a:r>
            <a:r>
              <a:rPr lang="en-US" altLang="zh-CN" dirty="0" err="1"/>
              <a:t>setCacheArchives</a:t>
            </a:r>
            <a:r>
              <a:rPr lang="en-US" altLang="zh-CN" dirty="0"/>
              <a:t>(</a:t>
            </a:r>
            <a:r>
              <a:rPr lang="en-US" altLang="zh-CN" dirty="0" err="1"/>
              <a:t>URIs,conf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addArchiveToClassPath</a:t>
            </a:r>
            <a:r>
              <a:rPr lang="en-US" altLang="zh-CN" dirty="0"/>
              <a:t>(Path, Configuration)/</a:t>
            </a:r>
            <a:r>
              <a:rPr lang="en-US" altLang="zh-CN" dirty="0" err="1"/>
              <a:t>addFileToClassPath</a:t>
            </a:r>
            <a:r>
              <a:rPr lang="en-US" altLang="zh-CN" dirty="0"/>
              <a:t>(Path, Configuration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每个</a:t>
            </a:r>
            <a:r>
              <a:rPr lang="en-US" altLang="zh-CN" dirty="0" err="1" smtClean="0"/>
              <a:t>TaskTracker</a:t>
            </a:r>
            <a:r>
              <a:rPr lang="zh-CN" altLang="en-US" dirty="0" smtClean="0"/>
              <a:t>在执行</a:t>
            </a:r>
            <a:r>
              <a:rPr lang="en-US" altLang="zh-CN" dirty="0" smtClean="0"/>
              <a:t>Job</a:t>
            </a:r>
            <a:r>
              <a:rPr lang="zh-CN" altLang="en-US" dirty="0" smtClean="0"/>
              <a:t>之前拷贝文件到本地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该</a:t>
            </a:r>
            <a:r>
              <a:rPr lang="en-US" altLang="zh-CN" dirty="0" err="1" smtClean="0"/>
              <a:t>TaskTracker</a:t>
            </a:r>
            <a:r>
              <a:rPr lang="zh-CN" altLang="en-US" dirty="0" smtClean="0"/>
              <a:t>上的任务都从本地读取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执行完</a:t>
            </a:r>
            <a:r>
              <a:rPr lang="en-US" altLang="zh-CN" dirty="0" smtClean="0"/>
              <a:t>Job</a:t>
            </a:r>
            <a:r>
              <a:rPr lang="zh-CN" altLang="en-US" dirty="0" smtClean="0"/>
              <a:t>之后删除</a:t>
            </a:r>
            <a:endParaRPr lang="en-US" altLang="zh-CN" dirty="0" smtClean="0"/>
          </a:p>
          <a:p>
            <a:r>
              <a:rPr lang="zh-CN" altLang="en-US" dirty="0" smtClean="0"/>
              <a:t>在任务的工作目录下创建</a:t>
            </a:r>
            <a:r>
              <a:rPr lang="en-US" altLang="zh-CN" dirty="0" err="1" smtClean="0"/>
              <a:t>SymbolLink</a:t>
            </a:r>
            <a:endParaRPr lang="en-US" altLang="zh-CN" dirty="0" smtClean="0"/>
          </a:p>
          <a:p>
            <a:pPr lvl="1"/>
            <a:r>
              <a:rPr lang="en-US" altLang="zh-CN" dirty="0" err="1"/>
              <a:t>DistributedCache.createSymlink</a:t>
            </a:r>
            <a:r>
              <a:rPr lang="en-US" altLang="zh-CN" dirty="0"/>
              <a:t>(Configuration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#</a:t>
            </a:r>
            <a:r>
              <a:rPr lang="zh-CN" altLang="en-US" dirty="0" smtClean="0"/>
              <a:t>分割，</a:t>
            </a:r>
            <a:r>
              <a:rPr lang="en-US" altLang="zh-CN" dirty="0"/>
              <a:t> hdfs://namenode:port/lib.so.1#lib.so </a:t>
            </a:r>
            <a:endParaRPr lang="en-US" altLang="zh-CN" dirty="0" smtClean="0"/>
          </a:p>
          <a:p>
            <a:r>
              <a:rPr lang="zh-CN" altLang="en-US" dirty="0" smtClean="0"/>
              <a:t>分发的文件可以是</a:t>
            </a:r>
            <a:r>
              <a:rPr lang="en-US" altLang="zh-CN" dirty="0" smtClean="0"/>
              <a:t>Text,  Archives,  Jars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867DD-DC85-4A5C-899A-020775D23617}" type="slidenum">
              <a:rPr lang="zh-CN" altLang="en-US" smtClean="0"/>
              <a:pPr/>
              <a:t>46</a:t>
            </a:fld>
            <a:endParaRPr lang="en-US" altLang="zh-CN" sz="1600">
              <a:cs typeface="Arial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TRANSWARP © 2013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278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DistributedCache</a:t>
            </a:r>
            <a:r>
              <a:rPr lang="zh-CN" altLang="en-US" dirty="0"/>
              <a:t>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//Job</a:t>
            </a:r>
            <a:r>
              <a:rPr lang="zh-CN" altLang="en-US" dirty="0" smtClean="0"/>
              <a:t>创建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JobConf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 </a:t>
            </a:r>
            <a:r>
              <a:rPr lang="en-US" altLang="zh-CN" dirty="0"/>
              <a:t>= new </a:t>
            </a:r>
            <a:r>
              <a:rPr lang="en-US" altLang="zh-CN" dirty="0" err="1" smtClean="0"/>
              <a:t>JobConf</a:t>
            </a:r>
            <a:r>
              <a:rPr lang="en-US" altLang="zh-CN" dirty="0" smtClean="0"/>
              <a:t>(); </a:t>
            </a:r>
          </a:p>
          <a:p>
            <a:pPr marL="0" indent="0">
              <a:buNone/>
            </a:pPr>
            <a:r>
              <a:rPr lang="en-US" altLang="zh-CN" dirty="0" err="1" smtClean="0"/>
              <a:t>DistributedCache.addCacheFile</a:t>
            </a:r>
            <a:r>
              <a:rPr lang="en-US" altLang="zh-CN" dirty="0" smtClean="0"/>
              <a:t>(new </a:t>
            </a:r>
            <a:r>
              <a:rPr lang="en-US" altLang="zh-CN" dirty="0"/>
              <a:t>URI("/user/peter/</a:t>
            </a:r>
            <a:r>
              <a:rPr lang="en-US" altLang="zh-CN" dirty="0" err="1"/>
              <a:t>cacheFile</a:t>
            </a:r>
            <a:r>
              <a:rPr lang="en-US" altLang="zh-CN" dirty="0"/>
              <a:t>/testCache1"), </a:t>
            </a:r>
            <a:r>
              <a:rPr lang="en-US" altLang="zh-CN" dirty="0" err="1"/>
              <a:t>conf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err="1" smtClean="0"/>
              <a:t>JobClient.runJob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//Mapper/Reducer</a:t>
            </a:r>
            <a:r>
              <a:rPr lang="zh-CN" altLang="en-US" dirty="0" smtClean="0"/>
              <a:t>中使用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public </a:t>
            </a:r>
            <a:r>
              <a:rPr lang="en-US" altLang="zh-CN" dirty="0"/>
              <a:t>void setup(Context context) throws </a:t>
            </a:r>
            <a:r>
              <a:rPr lang="en-US" altLang="zh-CN" dirty="0" err="1"/>
              <a:t>IOException</a:t>
            </a:r>
            <a:r>
              <a:rPr lang="en-US" altLang="zh-CN" dirty="0"/>
              <a:t>, </a:t>
            </a:r>
            <a:r>
              <a:rPr lang="en-US" altLang="zh-CN" dirty="0" err="1"/>
              <a:t>InterruptedException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Configuration </a:t>
            </a:r>
            <a:r>
              <a:rPr lang="en-US" altLang="zh-CN" dirty="0" err="1"/>
              <a:t>conf</a:t>
            </a:r>
            <a:r>
              <a:rPr lang="en-US" altLang="zh-CN" dirty="0"/>
              <a:t> = </a:t>
            </a:r>
            <a:r>
              <a:rPr lang="en-US" altLang="zh-CN" dirty="0" err="1"/>
              <a:t>context.getConfiguration</a:t>
            </a:r>
            <a:r>
              <a:rPr lang="en-US" altLang="zh-CN" dirty="0"/>
              <a:t>();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URI[] </a:t>
            </a:r>
            <a:r>
              <a:rPr lang="en-US" altLang="zh-CN" dirty="0" err="1"/>
              <a:t>localFiles</a:t>
            </a:r>
            <a:r>
              <a:rPr lang="en-US" altLang="zh-CN" dirty="0"/>
              <a:t> = </a:t>
            </a:r>
            <a:r>
              <a:rPr lang="en-US" altLang="zh-CN" dirty="0" err="1" smtClean="0"/>
              <a:t>DistributedCache.getCacheFiles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conf</a:t>
            </a:r>
            <a:r>
              <a:rPr lang="en-US" altLang="zh-CN" dirty="0"/>
              <a:t>);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//</a:t>
            </a:r>
            <a:r>
              <a:rPr lang="en-US" altLang="zh-CN" dirty="0" err="1"/>
              <a:t>etc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867DD-DC85-4A5C-899A-020775D23617}" type="slidenum">
              <a:rPr lang="zh-CN" altLang="en-US" smtClean="0"/>
              <a:pPr/>
              <a:t>47</a:t>
            </a:fld>
            <a:endParaRPr lang="en-US" altLang="zh-CN" sz="1600">
              <a:cs typeface="Arial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TRANSWARP © 2013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941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Debug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Task</a:t>
            </a:r>
            <a:r>
              <a:rPr lang="zh-CN" altLang="en-US" dirty="0"/>
              <a:t>的</a:t>
            </a:r>
            <a:r>
              <a:rPr lang="en-US" altLang="zh-CN" dirty="0"/>
              <a:t>setup</a:t>
            </a:r>
            <a:r>
              <a:rPr lang="zh-CN" altLang="en-US" dirty="0"/>
              <a:t>、</a:t>
            </a:r>
            <a:r>
              <a:rPr lang="en-US" altLang="zh-CN" dirty="0"/>
              <a:t>map</a:t>
            </a:r>
            <a:r>
              <a:rPr lang="zh-CN" altLang="en-US" dirty="0"/>
              <a:t>、</a:t>
            </a:r>
            <a:r>
              <a:rPr lang="en-US" altLang="zh-CN" dirty="0"/>
              <a:t>reduce</a:t>
            </a:r>
            <a:r>
              <a:rPr lang="zh-CN" altLang="en-US" dirty="0"/>
              <a:t>输出</a:t>
            </a:r>
            <a:r>
              <a:rPr lang="en-US" altLang="zh-CN" dirty="0"/>
              <a:t>Log</a:t>
            </a:r>
          </a:p>
          <a:p>
            <a:pPr lvl="1"/>
            <a:r>
              <a:rPr lang="en-US" altLang="zh-CN" dirty="0"/>
              <a:t>LOG.info(“Debug Message</a:t>
            </a:r>
            <a:r>
              <a:rPr lang="en-US" altLang="zh-CN" dirty="0" smtClean="0"/>
              <a:t>”)</a:t>
            </a:r>
          </a:p>
          <a:p>
            <a:r>
              <a:rPr lang="zh-CN" altLang="en-US" dirty="0" smtClean="0"/>
              <a:t>用户提供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脚本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DistributedCache</a:t>
            </a:r>
            <a:r>
              <a:rPr lang="zh-CN" altLang="en-US" dirty="0" smtClean="0"/>
              <a:t>分发脚本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JobConf.setMapDebugScript</a:t>
            </a:r>
            <a:r>
              <a:rPr lang="en-US" altLang="zh-CN" dirty="0" smtClean="0"/>
              <a:t>(String)</a:t>
            </a:r>
          </a:p>
          <a:p>
            <a:pPr lvl="1"/>
            <a:r>
              <a:rPr lang="en-US" altLang="zh-CN" dirty="0" err="1" smtClean="0"/>
              <a:t>JobConf.setReduceDebugScript</a:t>
            </a:r>
            <a:r>
              <a:rPr lang="en-US" altLang="zh-CN" dirty="0" smtClean="0"/>
              <a:t>(String)</a:t>
            </a:r>
          </a:p>
          <a:p>
            <a:pPr lvl="1"/>
            <a:r>
              <a:rPr lang="en-US" altLang="zh-CN" dirty="0"/>
              <a:t>$script $</a:t>
            </a:r>
            <a:r>
              <a:rPr lang="en-US" altLang="zh-CN" dirty="0" err="1"/>
              <a:t>stdout</a:t>
            </a:r>
            <a:r>
              <a:rPr lang="en-US" altLang="zh-CN" dirty="0"/>
              <a:t> $</a:t>
            </a:r>
            <a:r>
              <a:rPr lang="en-US" altLang="zh-CN" dirty="0" err="1"/>
              <a:t>stderr</a:t>
            </a:r>
            <a:r>
              <a:rPr lang="en-US" altLang="zh-CN" dirty="0"/>
              <a:t> $syslog $</a:t>
            </a:r>
            <a:r>
              <a:rPr lang="en-US" altLang="zh-CN" dirty="0" err="1" smtClean="0"/>
              <a:t>jobconf</a:t>
            </a:r>
            <a:endParaRPr lang="en-US" altLang="zh-CN" dirty="0"/>
          </a:p>
          <a:p>
            <a:r>
              <a:rPr lang="zh-CN" altLang="en-US" dirty="0" smtClean="0"/>
              <a:t>使用方法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job.setMapDebugScript</a:t>
            </a:r>
            <a:r>
              <a:rPr lang="en-US" altLang="zh-CN" dirty="0"/>
              <a:t>("./</a:t>
            </a:r>
            <a:r>
              <a:rPr lang="en-US" altLang="zh-CN" dirty="0" err="1"/>
              <a:t>myscript</a:t>
            </a:r>
            <a:r>
              <a:rPr lang="en-US" altLang="zh-CN" dirty="0"/>
              <a:t>");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DistributedCache.createSymlink</a:t>
            </a:r>
            <a:r>
              <a:rPr lang="en-US" altLang="zh-CN" dirty="0" smtClean="0"/>
              <a:t>(job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DistributedCache.addCacheFile</a:t>
            </a:r>
            <a:r>
              <a:rPr lang="en-US" altLang="zh-CN" dirty="0"/>
              <a:t>("/debug/scripts/</a:t>
            </a:r>
            <a:r>
              <a:rPr lang="en-US" altLang="zh-CN" dirty="0" err="1"/>
              <a:t>myscript#myscript</a:t>
            </a:r>
            <a:r>
              <a:rPr lang="en-US" altLang="zh-CN" dirty="0"/>
              <a:t>");</a:t>
            </a:r>
            <a:endParaRPr lang="zh-CN" altLang="en-US" dirty="0"/>
          </a:p>
          <a:p>
            <a:pPr marL="5715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867DD-DC85-4A5C-899A-020775D23617}" type="slidenum">
              <a:rPr lang="zh-CN" altLang="en-US" smtClean="0"/>
              <a:pPr/>
              <a:t>48</a:t>
            </a:fld>
            <a:endParaRPr lang="en-US" altLang="zh-CN" sz="1600">
              <a:cs typeface="Arial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TRANSWARP © 2013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651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提交任务到</a:t>
            </a:r>
            <a:r>
              <a:rPr lang="en-US" altLang="zh-CN" dirty="0" smtClean="0"/>
              <a:t>Queue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Capacity Scheduler</a:t>
            </a:r>
            <a:r>
              <a:rPr lang="zh-CN" altLang="en-US" dirty="0" smtClean="0"/>
              <a:t>，允许配置多个</a:t>
            </a:r>
            <a:r>
              <a:rPr lang="en-US" altLang="zh-CN" dirty="0" smtClean="0"/>
              <a:t>Queue</a:t>
            </a:r>
          </a:p>
          <a:p>
            <a:pPr lvl="1"/>
            <a:r>
              <a:rPr lang="zh-CN" altLang="en-US" dirty="0" smtClean="0"/>
              <a:t>默认</a:t>
            </a:r>
            <a:r>
              <a:rPr lang="en-US" altLang="zh-CN" dirty="0" smtClean="0"/>
              <a:t>Queue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Default</a:t>
            </a:r>
          </a:p>
          <a:p>
            <a:r>
              <a:rPr lang="zh-CN" altLang="en-US" dirty="0" smtClean="0"/>
              <a:t>设置</a:t>
            </a:r>
            <a:r>
              <a:rPr lang="en-US" altLang="zh-CN" dirty="0" smtClean="0"/>
              <a:t>mapred.job.queue.name</a:t>
            </a:r>
          </a:p>
          <a:p>
            <a:r>
              <a:rPr lang="en-US" altLang="zh-CN" dirty="0" err="1" smtClean="0"/>
              <a:t>setQueueName</a:t>
            </a:r>
            <a:r>
              <a:rPr lang="en-US" altLang="zh-CN" dirty="0" smtClean="0"/>
              <a:t>(String)</a:t>
            </a:r>
          </a:p>
          <a:p>
            <a:pPr lvl="1"/>
            <a:r>
              <a:rPr lang="zh-CN" altLang="en-US" dirty="0" smtClean="0"/>
              <a:t>如果不设置，默认使用</a:t>
            </a:r>
            <a:r>
              <a:rPr lang="en-US" altLang="zh-CN" dirty="0" smtClean="0"/>
              <a:t>Default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867DD-DC85-4A5C-899A-020775D23617}" type="slidenum">
              <a:rPr lang="zh-CN" altLang="en-US" smtClean="0"/>
              <a:pPr/>
              <a:t>49</a:t>
            </a:fld>
            <a:endParaRPr lang="en-US" altLang="zh-CN" sz="1600">
              <a:cs typeface="Arial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TRANSWARP © 2013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641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InputFormat</a:t>
            </a:r>
            <a:r>
              <a:rPr lang="en-US" altLang="zh-CN" dirty="0" smtClean="0"/>
              <a:t> </a:t>
            </a:r>
            <a:r>
              <a:rPr lang="zh-CN" altLang="en-US" dirty="0" smtClean="0"/>
              <a:t>阶段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InputFormat</a:t>
            </a:r>
            <a:r>
              <a:rPr lang="zh-CN" altLang="en-US" dirty="0"/>
              <a:t>决定输入数据如何被切分供</a:t>
            </a:r>
            <a:r>
              <a:rPr lang="en-US" altLang="zh-CN" dirty="0"/>
              <a:t>Map</a:t>
            </a:r>
            <a:r>
              <a:rPr lang="zh-CN" altLang="en-US" dirty="0"/>
              <a:t>任务使用</a:t>
            </a:r>
            <a:endParaRPr lang="en-US" altLang="zh-CN" dirty="0"/>
          </a:p>
          <a:p>
            <a:r>
              <a:rPr lang="en-US" altLang="zh-CN" dirty="0" err="1"/>
              <a:t>InputFormat</a:t>
            </a:r>
            <a:r>
              <a:rPr lang="zh-CN" altLang="en-US" dirty="0"/>
              <a:t>将输入数据划分成一系列的</a:t>
            </a:r>
            <a:r>
              <a:rPr lang="en-US" altLang="zh-CN" dirty="0" err="1"/>
              <a:t>InputSplit</a:t>
            </a:r>
            <a:endParaRPr lang="en-US" altLang="zh-CN" dirty="0"/>
          </a:p>
          <a:p>
            <a:pPr marL="800100" lvl="1" indent="-342900">
              <a:buFont typeface="Arial" pitchFamily="34" charset="0"/>
              <a:buChar char="-"/>
            </a:pPr>
            <a:r>
              <a:rPr lang="zh-CN" altLang="en-US" dirty="0"/>
              <a:t>每个</a:t>
            </a:r>
            <a:r>
              <a:rPr lang="en-US" altLang="zh-CN" dirty="0"/>
              <a:t>Map</a:t>
            </a:r>
            <a:r>
              <a:rPr lang="zh-CN" altLang="en-US" dirty="0"/>
              <a:t>任务处理一个</a:t>
            </a:r>
            <a:r>
              <a:rPr lang="en-US" altLang="zh-CN" dirty="0" err="1"/>
              <a:t>InputSplit</a:t>
            </a:r>
            <a:endParaRPr lang="en-US" altLang="zh-CN" dirty="0"/>
          </a:p>
          <a:p>
            <a:pPr marL="800100" lvl="1" indent="-342900">
              <a:buFont typeface="Arial" pitchFamily="34" charset="0"/>
              <a:buChar char="-"/>
            </a:pPr>
            <a:r>
              <a:rPr lang="en-US" altLang="zh-CN" dirty="0" err="1"/>
              <a:t>InputSplit</a:t>
            </a:r>
            <a:r>
              <a:rPr lang="zh-CN" altLang="en-US" dirty="0"/>
              <a:t>还包含存放这个数据块的机器列表</a:t>
            </a:r>
            <a:endParaRPr lang="en-US" altLang="zh-CN" dirty="0"/>
          </a:p>
          <a:p>
            <a:r>
              <a:rPr lang="zh-CN" altLang="en-US" dirty="0"/>
              <a:t>提供</a:t>
            </a:r>
            <a:r>
              <a:rPr lang="en-US" altLang="zh-CN" dirty="0" err="1"/>
              <a:t>RecordReader</a:t>
            </a:r>
            <a:endParaRPr lang="en-US" altLang="zh-CN" dirty="0"/>
          </a:p>
          <a:p>
            <a:pPr marL="800100" lvl="1" indent="-342900">
              <a:buFont typeface="Arial" pitchFamily="34" charset="0"/>
              <a:buChar char="-"/>
            </a:pPr>
            <a:r>
              <a:rPr lang="zh-CN" altLang="en-US" dirty="0"/>
              <a:t>读取</a:t>
            </a:r>
            <a:r>
              <a:rPr lang="en-US" altLang="zh-CN" dirty="0" err="1"/>
              <a:t>InputSplit</a:t>
            </a:r>
            <a:r>
              <a:rPr lang="zh-CN" altLang="en-US" dirty="0"/>
              <a:t>，并且构造</a:t>
            </a:r>
            <a:r>
              <a:rPr lang="en-US" altLang="zh-CN" dirty="0"/>
              <a:t>key-value</a:t>
            </a:r>
            <a:r>
              <a:rPr lang="zh-CN" altLang="en-US" dirty="0"/>
              <a:t>对传递给</a:t>
            </a:r>
            <a:r>
              <a:rPr lang="en-US" altLang="zh-CN" dirty="0"/>
              <a:t>Map</a:t>
            </a:r>
            <a:r>
              <a:rPr lang="zh-CN" altLang="en-US" dirty="0"/>
              <a:t>任务</a:t>
            </a:r>
            <a:endParaRPr lang="en-US" altLang="zh-CN" dirty="0"/>
          </a:p>
          <a:p>
            <a:pPr marL="800100" lvl="1" indent="-342900">
              <a:buFont typeface="Arial" pitchFamily="34" charset="0"/>
              <a:buChar char="-"/>
            </a:pPr>
            <a:r>
              <a:rPr lang="zh-CN" altLang="en-US" dirty="0"/>
              <a:t>控制数据如何被解压缩</a:t>
            </a:r>
            <a:endParaRPr lang="en-US" altLang="zh-CN" dirty="0"/>
          </a:p>
          <a:p>
            <a:pPr marL="800100" lvl="1" indent="-342900">
              <a:buFont typeface="Arial" pitchFamily="34" charset="0"/>
              <a:buChar char="-"/>
            </a:pPr>
            <a:r>
              <a:rPr lang="zh-CN" altLang="en-US" dirty="0"/>
              <a:t>将数据转换成</a:t>
            </a:r>
            <a:r>
              <a:rPr lang="en-US" altLang="zh-CN" dirty="0" err="1"/>
              <a:t>MapReduce</a:t>
            </a:r>
            <a:r>
              <a:rPr lang="zh-CN" altLang="en-US" dirty="0"/>
              <a:t>能够处理的</a:t>
            </a:r>
            <a:r>
              <a:rPr lang="en-US" altLang="zh-CN" dirty="0"/>
              <a:t>Java</a:t>
            </a:r>
            <a:r>
              <a:rPr lang="zh-CN" altLang="en-US" dirty="0"/>
              <a:t>类型</a:t>
            </a:r>
          </a:p>
          <a:p>
            <a:endParaRPr lang="zh-CN" altLang="en-US" dirty="0"/>
          </a:p>
        </p:txBody>
      </p:sp>
      <p:sp>
        <p:nvSpPr>
          <p:cNvPr id="32796" name="幻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916BE27B-0CA6-490C-A6CE-436007E3F5C6}" type="slidenum">
              <a:rPr kumimoji="0" lang="zh-CN" altLang="en-US" sz="900">
                <a:solidFill>
                  <a:srgbClr val="7F7F7F"/>
                </a:solidFill>
                <a:ea typeface="华文细黑" pitchFamily="2" charset="-122"/>
              </a:rPr>
              <a:pPr/>
              <a:t>5</a:t>
            </a:fld>
            <a:endParaRPr kumimoji="0" lang="en-US" altLang="zh-CN" sz="1800">
              <a:cs typeface="Arial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kumimoji="0" lang="en-US" altLang="zh-CN" sz="900">
                <a:solidFill>
                  <a:srgbClr val="7F7F7F"/>
                </a:solidFill>
              </a:rPr>
              <a:t>TRANSWARP © 2013</a:t>
            </a:r>
          </a:p>
        </p:txBody>
      </p:sp>
    </p:spTree>
    <p:extLst>
      <p:ext uri="{BB962C8B-B14F-4D97-AF65-F5344CB8AC3E}">
        <p14:creationId xmlns:p14="http://schemas.microsoft.com/office/powerpoint/2010/main" val="281249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实例演示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867DD-DC85-4A5C-899A-020775D23617}" type="slidenum">
              <a:rPr lang="zh-CN" altLang="en-US" smtClean="0"/>
              <a:pPr/>
              <a:t>50</a:t>
            </a:fld>
            <a:endParaRPr lang="en-US" altLang="zh-CN" sz="1600">
              <a:cs typeface="Arial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TRANSWARP © 2013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035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实例演示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Eclipse Plugin</a:t>
            </a:r>
            <a:r>
              <a:rPr lang="zh-CN" altLang="en-US" dirty="0"/>
              <a:t>编译</a:t>
            </a:r>
            <a:endParaRPr lang="en-US" altLang="zh-CN" dirty="0" smtClean="0"/>
          </a:p>
          <a:p>
            <a:r>
              <a:rPr lang="en-US" altLang="zh-CN" dirty="0" smtClean="0"/>
              <a:t>Eclipse</a:t>
            </a:r>
            <a:r>
              <a:rPr lang="zh-CN" altLang="en-US" dirty="0" smtClean="0"/>
              <a:t>下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开发调试环境</a:t>
            </a:r>
            <a:endParaRPr lang="en-US" altLang="zh-CN" dirty="0" smtClean="0"/>
          </a:p>
          <a:p>
            <a:r>
              <a:rPr lang="en-US" altLang="zh-CN" dirty="0" err="1" smtClean="0"/>
              <a:t>TeraSort</a:t>
            </a:r>
            <a:r>
              <a:rPr lang="zh-CN" altLang="en-US" dirty="0" smtClean="0"/>
              <a:t>实例演示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5C7AB-6699-437F-A799-91C515DCE599}" type="slidenum">
              <a:rPr lang="zh-CN" altLang="en-US" smtClean="0"/>
              <a:pPr/>
              <a:t>51</a:t>
            </a:fld>
            <a:endParaRPr lang="en-US" altLang="zh-CN">
              <a:cs typeface="Arial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TRANSWARP © 2013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871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TeraSort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默认是用</a:t>
            </a:r>
            <a:r>
              <a:rPr lang="en-US" altLang="zh-CN" dirty="0" err="1" smtClean="0"/>
              <a:t>HashPartitoner</a:t>
            </a:r>
            <a:r>
              <a:rPr lang="zh-CN" altLang="en-US" dirty="0" smtClean="0"/>
              <a:t>，使用一个</a:t>
            </a:r>
            <a:r>
              <a:rPr lang="en-US" altLang="zh-CN" dirty="0" smtClean="0"/>
              <a:t>Reducer</a:t>
            </a:r>
          </a:p>
          <a:p>
            <a:pPr lvl="1"/>
            <a:r>
              <a:rPr lang="en-US" altLang="zh-CN" dirty="0" smtClean="0"/>
              <a:t>Map</a:t>
            </a:r>
            <a:r>
              <a:rPr lang="zh-CN" altLang="en-US" dirty="0" smtClean="0"/>
              <a:t>输出只在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中排序，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之间没有固定顺序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Reduce</a:t>
            </a:r>
            <a:r>
              <a:rPr lang="zh-CN" altLang="en-US" dirty="0" smtClean="0"/>
              <a:t>没有并行度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Map</a:t>
            </a:r>
            <a:r>
              <a:rPr lang="zh-CN" altLang="en-US" dirty="0" smtClean="0"/>
              <a:t>任务输出的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属于一个范围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smtClean="0"/>
              <a:t>i+1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比第</a:t>
            </a:r>
            <a:r>
              <a:rPr lang="en-US" altLang="zh-CN" dirty="0" smtClean="0"/>
              <a:t>i</a:t>
            </a:r>
            <a:r>
              <a:rPr lang="zh-CN" altLang="en-US" dirty="0" smtClean="0"/>
              <a:t>个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大</a:t>
            </a:r>
            <a:endParaRPr lang="en-US" altLang="zh-CN" dirty="0" smtClean="0"/>
          </a:p>
          <a:p>
            <a:r>
              <a:rPr lang="en-US" altLang="zh-CN" dirty="0" err="1" smtClean="0"/>
              <a:t>TeraSort</a:t>
            </a:r>
            <a:r>
              <a:rPr lang="zh-CN" altLang="en-US" dirty="0" smtClean="0"/>
              <a:t>算法流程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取样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对记录标记</a:t>
            </a:r>
            <a:endParaRPr lang="en-US" altLang="zh-CN" dirty="0" smtClean="0"/>
          </a:p>
          <a:p>
            <a:pPr lvl="1"/>
            <a:r>
              <a:rPr lang="en-US" altLang="zh-CN" dirty="0"/>
              <a:t>reduce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867DD-DC85-4A5C-899A-020775D23617}" type="slidenum">
              <a:rPr lang="zh-CN" altLang="en-US" smtClean="0"/>
              <a:pPr/>
              <a:t>52</a:t>
            </a:fld>
            <a:endParaRPr lang="en-US" altLang="zh-CN" sz="1600">
              <a:cs typeface="Arial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TRANSWARP © 2013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42861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取样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采样数据条数</a:t>
            </a:r>
            <a:endParaRPr lang="en-US" altLang="zh-CN" dirty="0" smtClean="0"/>
          </a:p>
          <a:p>
            <a:pPr lvl="1"/>
            <a:r>
              <a:rPr lang="zh-CN" altLang="en-US" dirty="0"/>
              <a:t>总</a:t>
            </a:r>
            <a:r>
              <a:rPr lang="zh-CN" altLang="en-US" dirty="0" smtClean="0"/>
              <a:t>数据的</a:t>
            </a:r>
            <a:r>
              <a:rPr lang="en-US" altLang="zh-CN" dirty="0" smtClean="0"/>
              <a:t>0.1%</a:t>
            </a:r>
            <a:r>
              <a:rPr lang="zh-CN" altLang="en-US" dirty="0" smtClean="0"/>
              <a:t>到</a:t>
            </a:r>
            <a:r>
              <a:rPr lang="en-US" altLang="zh-CN" dirty="0" smtClean="0"/>
              <a:t>0.01%</a:t>
            </a:r>
          </a:p>
          <a:p>
            <a:r>
              <a:rPr lang="zh-CN" altLang="en-US" dirty="0" smtClean="0"/>
              <a:t>对采样数据进行全排序，确定“分割点”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SplitSampler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数量与</a:t>
            </a:r>
            <a:r>
              <a:rPr lang="en-US" altLang="zh-CN" dirty="0" err="1" smtClean="0"/>
              <a:t>InputSplit</a:t>
            </a:r>
            <a:r>
              <a:rPr lang="zh-CN" altLang="en-US" dirty="0" smtClean="0"/>
              <a:t>数相同</a:t>
            </a:r>
            <a:endParaRPr lang="en-US" altLang="zh-CN" dirty="0" smtClean="0"/>
          </a:p>
          <a:p>
            <a:r>
              <a:rPr lang="zh-CN" altLang="en-US" dirty="0" smtClean="0"/>
              <a:t>将分割点写入文件，并且放入</a:t>
            </a:r>
            <a:r>
              <a:rPr lang="en-US" altLang="zh-CN" dirty="0" err="1" smtClean="0"/>
              <a:t>DistributedCache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867DD-DC85-4A5C-899A-020775D23617}" type="slidenum">
              <a:rPr lang="zh-CN" altLang="en-US" smtClean="0"/>
              <a:pPr/>
              <a:t>53</a:t>
            </a:fld>
            <a:endParaRPr lang="en-US" altLang="zh-CN" sz="1600">
              <a:cs typeface="Arial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TRANSWARP © 2013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64348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Trie</a:t>
            </a:r>
            <a:r>
              <a:rPr lang="zh-CN" altLang="en-US" dirty="0" smtClean="0"/>
              <a:t>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867DD-DC85-4A5C-899A-020775D23617}" type="slidenum">
              <a:rPr lang="zh-CN" altLang="en-US" smtClean="0"/>
              <a:pPr/>
              <a:t>54</a:t>
            </a:fld>
            <a:endParaRPr lang="en-US" altLang="zh-CN" sz="1600">
              <a:cs typeface="Arial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TRANSWARP © 2013</a:t>
            </a:r>
            <a:endParaRPr lang="en-US" altLang="zh-CN"/>
          </a:p>
        </p:txBody>
      </p:sp>
      <p:pic>
        <p:nvPicPr>
          <p:cNvPr id="1026" name="Picture 2" descr="http://hiphotos.baidu.com/dtzw/pic/item/81185a668bdf4466aa184c9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73" y="1625092"/>
            <a:ext cx="8229600" cy="321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20973" y="4843780"/>
            <a:ext cx="62165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如果</a:t>
            </a:r>
            <a:r>
              <a:rPr lang="en-US" altLang="zh-CN" sz="1800" dirty="0"/>
              <a:t>key</a:t>
            </a:r>
            <a:r>
              <a:rPr lang="zh-CN" altLang="en-US" sz="1800" dirty="0"/>
              <a:t>以</a:t>
            </a:r>
            <a:r>
              <a:rPr lang="en-US" altLang="zh-CN" sz="1800" dirty="0"/>
              <a:t>"AAA"</a:t>
            </a:r>
            <a:r>
              <a:rPr lang="zh-CN" altLang="en-US" sz="1800" dirty="0"/>
              <a:t>开头，被分配到第“</a:t>
            </a:r>
            <a:r>
              <a:rPr lang="en-US" altLang="zh-CN" sz="1800" dirty="0"/>
              <a:t>0”</a:t>
            </a:r>
            <a:r>
              <a:rPr lang="zh-CN" altLang="en-US" sz="1800" dirty="0"/>
              <a:t>个</a:t>
            </a:r>
            <a:r>
              <a:rPr lang="en-US" altLang="zh-CN" sz="1800" dirty="0"/>
              <a:t>reducer</a:t>
            </a:r>
            <a:r>
              <a:rPr lang="zh-CN" altLang="en-US" sz="1800" dirty="0"/>
              <a:t>。 </a:t>
            </a:r>
          </a:p>
          <a:p>
            <a:r>
              <a:rPr lang="zh-CN" altLang="en-US" sz="1800" dirty="0"/>
              <a:t>如果</a:t>
            </a:r>
            <a:r>
              <a:rPr lang="en-US" altLang="zh-CN" sz="1800" dirty="0"/>
              <a:t>key</a:t>
            </a:r>
            <a:r>
              <a:rPr lang="zh-CN" altLang="en-US" sz="1800" dirty="0"/>
              <a:t>以</a:t>
            </a:r>
            <a:r>
              <a:rPr lang="en-US" altLang="zh-CN" sz="1800" dirty="0"/>
              <a:t>"ACA"</a:t>
            </a:r>
            <a:r>
              <a:rPr lang="zh-CN" altLang="en-US" sz="1800" dirty="0"/>
              <a:t>开头，被分配到第“</a:t>
            </a:r>
            <a:r>
              <a:rPr lang="en-US" altLang="zh-CN" sz="1800" dirty="0"/>
              <a:t>4”</a:t>
            </a:r>
            <a:r>
              <a:rPr lang="zh-CN" altLang="en-US" sz="1800" dirty="0"/>
              <a:t>个</a:t>
            </a:r>
            <a:r>
              <a:rPr lang="en-US" altLang="zh-CN" sz="1800" dirty="0"/>
              <a:t>reducer</a:t>
            </a:r>
            <a:r>
              <a:rPr lang="zh-CN" altLang="en-US" sz="1800" dirty="0"/>
              <a:t>。 </a:t>
            </a:r>
          </a:p>
          <a:p>
            <a:r>
              <a:rPr lang="zh-CN" altLang="en-US" sz="1800" dirty="0"/>
              <a:t>如果</a:t>
            </a:r>
            <a:r>
              <a:rPr lang="en-US" altLang="zh-CN" sz="1800" dirty="0"/>
              <a:t>key</a:t>
            </a:r>
            <a:r>
              <a:rPr lang="zh-CN" altLang="en-US" sz="1800" dirty="0"/>
              <a:t>以</a:t>
            </a:r>
            <a:r>
              <a:rPr lang="en-US" altLang="zh-CN" sz="1800" dirty="0"/>
              <a:t>"ACD"</a:t>
            </a:r>
            <a:r>
              <a:rPr lang="zh-CN" altLang="en-US" sz="1800" dirty="0"/>
              <a:t>开头，被分配到第“</a:t>
            </a:r>
            <a:r>
              <a:rPr lang="en-US" altLang="zh-CN" sz="1800" dirty="0"/>
              <a:t>4”</a:t>
            </a:r>
            <a:r>
              <a:rPr lang="zh-CN" altLang="en-US" sz="1800" dirty="0"/>
              <a:t>个</a:t>
            </a:r>
            <a:r>
              <a:rPr lang="en-US" altLang="zh-CN" sz="1800" dirty="0"/>
              <a:t>reducer</a:t>
            </a:r>
            <a:r>
              <a:rPr lang="zh-CN" altLang="en-US" sz="1800" dirty="0"/>
              <a:t>。 </a:t>
            </a:r>
          </a:p>
          <a:p>
            <a:r>
              <a:rPr lang="zh-CN" altLang="en-US" sz="1800" dirty="0"/>
              <a:t>如果</a:t>
            </a:r>
            <a:r>
              <a:rPr lang="en-US" altLang="zh-CN" sz="1800" dirty="0"/>
              <a:t>key</a:t>
            </a:r>
            <a:r>
              <a:rPr lang="zh-CN" altLang="en-US" sz="1800" dirty="0"/>
              <a:t>以</a:t>
            </a:r>
            <a:r>
              <a:rPr lang="en-US" altLang="zh-CN" sz="1800" dirty="0"/>
              <a:t>"ACF"</a:t>
            </a:r>
            <a:r>
              <a:rPr lang="zh-CN" altLang="en-US" sz="1800" dirty="0"/>
              <a:t>开头，被分配到第“</a:t>
            </a:r>
            <a:r>
              <a:rPr lang="en-US" altLang="zh-CN" sz="1800" dirty="0"/>
              <a:t>5”</a:t>
            </a:r>
            <a:r>
              <a:rPr lang="zh-CN" altLang="en-US" sz="1800" dirty="0"/>
              <a:t>个</a:t>
            </a:r>
            <a:r>
              <a:rPr lang="en-US" altLang="zh-CN" sz="1800" dirty="0"/>
              <a:t>reducer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zh-CN" altLang="en-US" sz="1800" dirty="0"/>
              <a:t>如果</a:t>
            </a:r>
            <a:r>
              <a:rPr lang="en-US" altLang="zh-CN" sz="1800" dirty="0"/>
              <a:t>key</a:t>
            </a:r>
            <a:r>
              <a:rPr lang="zh-CN" altLang="en-US" sz="1800" dirty="0"/>
              <a:t>以</a:t>
            </a:r>
            <a:r>
              <a:rPr lang="en-US" altLang="zh-CN" sz="1800" dirty="0"/>
              <a:t>"</a:t>
            </a:r>
            <a:r>
              <a:rPr lang="en-US" altLang="zh-CN" sz="1800" dirty="0" smtClean="0"/>
              <a:t>ACZ"</a:t>
            </a:r>
            <a:r>
              <a:rPr lang="zh-CN" altLang="en-US" sz="1800" dirty="0"/>
              <a:t>开头，被分配到第</a:t>
            </a:r>
            <a:r>
              <a:rPr lang="zh-CN" altLang="en-US" sz="1800" dirty="0" smtClean="0"/>
              <a:t>“</a:t>
            </a:r>
            <a:r>
              <a:rPr lang="en-US" altLang="zh-CN" sz="1800" dirty="0" smtClean="0"/>
              <a:t>6”</a:t>
            </a:r>
            <a:r>
              <a:rPr lang="zh-CN" altLang="en-US" sz="1800" dirty="0"/>
              <a:t>个</a:t>
            </a:r>
            <a:r>
              <a:rPr lang="en-US" altLang="zh-CN" sz="1800" dirty="0"/>
              <a:t>reducer</a:t>
            </a:r>
            <a:r>
              <a:rPr lang="zh-CN" altLang="en-US" sz="1800" dirty="0"/>
              <a:t>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8641826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标题 3"/>
          <p:cNvSpPr>
            <a:spLocks noGrp="1"/>
          </p:cNvSpPr>
          <p:nvPr>
            <p:ph type="ctrTitle"/>
          </p:nvPr>
        </p:nvSpPr>
        <p:spPr>
          <a:xfrm>
            <a:off x="457200" y="2406650"/>
            <a:ext cx="8229600" cy="1470025"/>
          </a:xfrm>
        </p:spPr>
        <p:txBody>
          <a:bodyPr/>
          <a:lstStyle/>
          <a:p>
            <a:r>
              <a:rPr kumimoji="1" lang="en-US" altLang="zh-CN" sz="2800" smtClean="0">
                <a:latin typeface="Arial" pitchFamily="34" charset="0"/>
                <a:ea typeface="黑体" pitchFamily="49" charset="-122"/>
              </a:rPr>
              <a:t>Q&amp;A Session</a:t>
            </a:r>
            <a:endParaRPr kumimoji="1" lang="zh-CN" altLang="en-US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5538" name="副标题 4"/>
          <p:cNvSpPr>
            <a:spLocks noGrp="1"/>
          </p:cNvSpPr>
          <p:nvPr>
            <p:ph type="subTitle" idx="1"/>
          </p:nvPr>
        </p:nvSpPr>
        <p:spPr>
          <a:xfrm>
            <a:off x="5251450" y="4090988"/>
            <a:ext cx="3435350" cy="1547812"/>
          </a:xfrm>
        </p:spPr>
        <p:txBody>
          <a:bodyPr/>
          <a:lstStyle/>
          <a:p>
            <a:endParaRPr lang="zh-CN" altLang="en-US" smtClean="0">
              <a:latin typeface="Arial" pitchFamily="34" charset="0"/>
              <a:ea typeface="华文细黑" pitchFamily="2" charset="-122"/>
            </a:endParaRPr>
          </a:p>
        </p:txBody>
      </p:sp>
      <p:sp>
        <p:nvSpPr>
          <p:cNvPr id="65539" name="幻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6661C61C-B64B-43D3-A66B-CB3B18890CFD}" type="slidenum">
              <a:rPr kumimoji="0" lang="zh-CN" altLang="en-US" sz="900">
                <a:solidFill>
                  <a:srgbClr val="FFFFFF"/>
                </a:solidFill>
                <a:ea typeface="华文细黑" pitchFamily="2" charset="-122"/>
              </a:rPr>
              <a:pPr/>
              <a:t>55</a:t>
            </a:fld>
            <a:endParaRPr kumimoji="0" lang="en-US" altLang="zh-CN" sz="1800">
              <a:cs typeface="Arial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kumimoji="0" lang="en-US" altLang="zh-CN" sz="900">
                <a:solidFill>
                  <a:srgbClr val="7F7F7F"/>
                </a:solidFill>
              </a:rPr>
              <a:t>TRANSWARP © 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Map</a:t>
            </a:r>
            <a:r>
              <a:rPr lang="zh-CN" altLang="en-US" dirty="0" smtClean="0"/>
              <a:t>阶段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Map</a:t>
            </a:r>
            <a:r>
              <a:rPr lang="zh-CN" altLang="en-US" dirty="0"/>
              <a:t>任务可以独立地处理数据集</a:t>
            </a:r>
            <a:endParaRPr lang="en-US" altLang="zh-CN" dirty="0"/>
          </a:p>
          <a:p>
            <a:r>
              <a:rPr lang="zh-CN" altLang="en-US" dirty="0"/>
              <a:t>通常用来对数据进行过滤、转换处理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2796" name="幻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916BE27B-0CA6-490C-A6CE-436007E3F5C6}" type="slidenum">
              <a:rPr kumimoji="0" lang="zh-CN" altLang="en-US" sz="900">
                <a:solidFill>
                  <a:srgbClr val="7F7F7F"/>
                </a:solidFill>
                <a:ea typeface="华文细黑" pitchFamily="2" charset="-122"/>
              </a:rPr>
              <a:pPr/>
              <a:t>6</a:t>
            </a:fld>
            <a:endParaRPr kumimoji="0" lang="en-US" altLang="zh-CN" sz="1800">
              <a:cs typeface="Arial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kumimoji="0" lang="en-US" altLang="zh-CN" sz="900">
                <a:solidFill>
                  <a:srgbClr val="7F7F7F"/>
                </a:solidFill>
              </a:rPr>
              <a:t>TRANSWARP © 2013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922" y="3073291"/>
            <a:ext cx="4171950" cy="1593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315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Shuffle</a:t>
            </a:r>
            <a:r>
              <a:rPr lang="zh-CN" altLang="en-US" dirty="0" smtClean="0"/>
              <a:t>阶段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Map</a:t>
            </a:r>
            <a:r>
              <a:rPr lang="zh-CN" altLang="en-US" dirty="0" smtClean="0"/>
              <a:t>任务的输出进行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Spill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merge</a:t>
            </a:r>
          </a:p>
          <a:p>
            <a:r>
              <a:rPr lang="en-US" altLang="zh-CN" dirty="0" smtClean="0"/>
              <a:t>Reducer</a:t>
            </a:r>
            <a:r>
              <a:rPr lang="zh-CN" altLang="en-US" dirty="0" smtClean="0"/>
              <a:t>获取处理过的</a:t>
            </a:r>
            <a:r>
              <a:rPr lang="en-US" altLang="zh-CN" dirty="0" smtClean="0"/>
              <a:t>Map</a:t>
            </a:r>
            <a:r>
              <a:rPr lang="zh-CN" altLang="en-US" dirty="0" smtClean="0"/>
              <a:t>输出，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后进行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操作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2796" name="幻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916BE27B-0CA6-490C-A6CE-436007E3F5C6}" type="slidenum">
              <a:rPr kumimoji="0" lang="zh-CN" altLang="en-US" sz="900">
                <a:solidFill>
                  <a:srgbClr val="7F7F7F"/>
                </a:solidFill>
                <a:ea typeface="华文细黑" pitchFamily="2" charset="-122"/>
              </a:rPr>
              <a:pPr/>
              <a:t>7</a:t>
            </a:fld>
            <a:endParaRPr kumimoji="0" lang="en-US" altLang="zh-CN" sz="1800">
              <a:cs typeface="Arial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kumimoji="0" lang="en-US" altLang="zh-CN" sz="900">
                <a:solidFill>
                  <a:srgbClr val="7F7F7F"/>
                </a:solidFill>
              </a:rPr>
              <a:t>TRANSWARP © 2013</a:t>
            </a:r>
          </a:p>
        </p:txBody>
      </p:sp>
      <p:pic>
        <p:nvPicPr>
          <p:cNvPr id="1026" name="Picture 2" descr="http://dl.iteye.com/upload/attachment/456531/4df193f5-e56e-308f-9689-eac035dd8a2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22" y="2217683"/>
            <a:ext cx="737235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20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Reduce</a:t>
            </a:r>
            <a:r>
              <a:rPr lang="zh-CN" altLang="en-US" dirty="0" smtClean="0"/>
              <a:t>阶段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扩展了</a:t>
            </a:r>
            <a:r>
              <a:rPr lang="en-US" altLang="zh-CN" dirty="0" err="1"/>
              <a:t>MapReduceBase</a:t>
            </a:r>
            <a:r>
              <a:rPr lang="zh-CN" altLang="en-US" dirty="0"/>
              <a:t>类</a:t>
            </a:r>
            <a:endParaRPr lang="en-US" altLang="zh-CN" dirty="0"/>
          </a:p>
          <a:p>
            <a:r>
              <a:rPr lang="zh-CN" altLang="en-US" dirty="0"/>
              <a:t>实现了</a:t>
            </a:r>
            <a:r>
              <a:rPr lang="en-US" altLang="zh-CN" dirty="0"/>
              <a:t>Reducer</a:t>
            </a:r>
            <a:r>
              <a:rPr lang="zh-CN" altLang="en-US" dirty="0"/>
              <a:t>接口</a:t>
            </a:r>
            <a:endParaRPr lang="en-US" altLang="zh-CN" dirty="0"/>
          </a:p>
          <a:p>
            <a:r>
              <a:rPr lang="zh-CN" altLang="en-US" dirty="0"/>
              <a:t>接受来自多个</a:t>
            </a:r>
            <a:r>
              <a:rPr lang="en-US" altLang="zh-CN" dirty="0"/>
              <a:t>Map</a:t>
            </a:r>
            <a:r>
              <a:rPr lang="zh-CN" altLang="en-US" dirty="0"/>
              <a:t>任务的输出</a:t>
            </a:r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key/value</a:t>
            </a:r>
            <a:r>
              <a:rPr lang="zh-CN" altLang="en-US" dirty="0"/>
              <a:t>对按照</a:t>
            </a:r>
            <a:r>
              <a:rPr lang="en-US" altLang="zh-CN" dirty="0"/>
              <a:t>key</a:t>
            </a:r>
            <a:r>
              <a:rPr lang="zh-CN" altLang="en-US" dirty="0"/>
              <a:t>进行排序</a:t>
            </a:r>
            <a:endParaRPr lang="en-US" altLang="zh-CN" dirty="0"/>
          </a:p>
          <a:p>
            <a:r>
              <a:rPr lang="en-US" altLang="zh-CN" dirty="0"/>
              <a:t>Reduce</a:t>
            </a:r>
            <a:r>
              <a:rPr lang="zh-CN" altLang="en-US" dirty="0"/>
              <a:t>方法通常会遍历每个</a:t>
            </a:r>
            <a:r>
              <a:rPr lang="en-US" altLang="zh-CN" dirty="0"/>
              <a:t>key</a:t>
            </a:r>
            <a:r>
              <a:rPr lang="zh-CN" altLang="en-US" dirty="0"/>
              <a:t>对应的所有</a:t>
            </a:r>
            <a:r>
              <a:rPr lang="en-US" altLang="zh-CN" dirty="0"/>
              <a:t>value</a:t>
            </a:r>
          </a:p>
          <a:p>
            <a:endParaRPr lang="zh-CN" altLang="en-US" dirty="0"/>
          </a:p>
        </p:txBody>
      </p:sp>
      <p:sp>
        <p:nvSpPr>
          <p:cNvPr id="32796" name="幻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916BE27B-0CA6-490C-A6CE-436007E3F5C6}" type="slidenum">
              <a:rPr kumimoji="0" lang="zh-CN" altLang="en-US" sz="900">
                <a:solidFill>
                  <a:srgbClr val="7F7F7F"/>
                </a:solidFill>
                <a:ea typeface="华文细黑" pitchFamily="2" charset="-122"/>
              </a:rPr>
              <a:pPr/>
              <a:t>8</a:t>
            </a:fld>
            <a:endParaRPr kumimoji="0" lang="en-US" altLang="zh-CN" sz="1800">
              <a:cs typeface="Arial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kumimoji="0" lang="en-US" altLang="zh-CN" sz="900">
                <a:solidFill>
                  <a:srgbClr val="7F7F7F"/>
                </a:solidFill>
              </a:rPr>
              <a:t>TRANSWARP © 2013</a:t>
            </a:r>
          </a:p>
        </p:txBody>
      </p:sp>
    </p:spTree>
    <p:extLst>
      <p:ext uri="{BB962C8B-B14F-4D97-AF65-F5344CB8AC3E}">
        <p14:creationId xmlns:p14="http://schemas.microsoft.com/office/powerpoint/2010/main" val="151720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MapReduce</a:t>
            </a:r>
            <a:r>
              <a:rPr lang="zh-CN" altLang="en-US" dirty="0" smtClean="0"/>
              <a:t>理论基础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867DD-DC85-4A5C-899A-020775D23617}" type="slidenum">
              <a:rPr lang="zh-CN" altLang="en-US" smtClean="0"/>
              <a:pPr/>
              <a:t>9</a:t>
            </a:fld>
            <a:endParaRPr lang="en-US" altLang="zh-CN" sz="1600">
              <a:cs typeface="Arial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TRANSWARP © 2013</a:t>
            </a:r>
            <a:endParaRPr lang="en-US" altLang="zh-CN"/>
          </a:p>
        </p:txBody>
      </p:sp>
      <p:pic>
        <p:nvPicPr>
          <p:cNvPr id="1026" name="Picture 2" descr="http://research.google.com/archive/mapreduce-osdi04-slides/index-auto-0007-00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59" y="1349374"/>
            <a:ext cx="7458075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532162"/>
      </p:ext>
    </p:extLst>
  </p:cSld>
  <p:clrMapOvr>
    <a:masterClrMapping/>
  </p:clrMapOvr>
</p:sld>
</file>

<file path=ppt/theme/theme1.xml><?xml version="1.0" encoding="utf-8"?>
<a:theme xmlns:a="http://schemas.openxmlformats.org/drawingml/2006/main" name="Intel-GDC-PP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RANSWARP">
      <a:majorFont>
        <a:latin typeface="Kozuka Gothic Pr6N R"/>
        <a:ea typeface="宋体"/>
        <a:cs typeface=""/>
      </a:majorFont>
      <a:minorFont>
        <a:latin typeface="Kozuka Gothic Pr6N 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41B3DC"/>
        </a:solidFill>
        <a:ln w="9525">
          <a:solidFill>
            <a:srgbClr val="17375E"/>
          </a:solidFill>
          <a:miter lim="800000"/>
          <a:headEnd/>
          <a:tailEnd/>
        </a:ln>
        <a:effectLst>
          <a:outerShdw blurRad="50800" dist="38100" dir="5400000" algn="t" rotWithShape="0">
            <a:srgbClr val="808080">
              <a:alpha val="39999"/>
            </a:srgbClr>
          </a:outerShdw>
        </a:effectLst>
      </a:spPr>
      <a:bodyPr lIns="0" tIns="0" rIns="0" bIns="0" anchor="ctr"/>
      <a:lstStyle>
        <a:defPPr algn="ctr">
          <a:buFont typeface="Arial" pitchFamily="34" charset="0"/>
          <a:buNone/>
          <a:defRPr kumimoji="0" sz="1800" b="1" dirty="0">
            <a:solidFill>
              <a:srgbClr val="FFFFFF"/>
            </a:solidFill>
            <a:latin typeface="Arial"/>
            <a:ea typeface="华文细黑"/>
          </a:defRPr>
        </a:defPPr>
      </a:lstStyle>
    </a:spDef>
    <a:lnDef>
      <a:spPr bwMode="auto">
        <a:solidFill>
          <a:srgbClr val="FBD4B4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13520</TotalTime>
  <Words>2459</Words>
  <Application>Microsoft Office PowerPoint</Application>
  <PresentationFormat>全屏显示(4:3)</PresentationFormat>
  <Paragraphs>632</Paragraphs>
  <Slides>55</Slides>
  <Notes>9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56" baseType="lpstr">
      <vt:lpstr>Intel-GDC-PPT-Template</vt:lpstr>
      <vt:lpstr>Map/Reduce </vt:lpstr>
      <vt:lpstr>MapReduce描述</vt:lpstr>
      <vt:lpstr>典型集群部署</vt:lpstr>
      <vt:lpstr>MapReduce框架流程</vt:lpstr>
      <vt:lpstr>InputFormat 阶段</vt:lpstr>
      <vt:lpstr>Map阶段</vt:lpstr>
      <vt:lpstr>Shuffle阶段</vt:lpstr>
      <vt:lpstr>Reduce阶段</vt:lpstr>
      <vt:lpstr>MapReduce理论基础</vt:lpstr>
      <vt:lpstr>MapReduce简单示例: Word Count</vt:lpstr>
      <vt:lpstr>并行化执行</vt:lpstr>
      <vt:lpstr>JobTracker &amp; TaskTracker</vt:lpstr>
      <vt:lpstr>JobTracker</vt:lpstr>
      <vt:lpstr>TaskTracker</vt:lpstr>
      <vt:lpstr>任务提交和执行过程</vt:lpstr>
      <vt:lpstr>MapReduce失效处理</vt:lpstr>
      <vt:lpstr>MapReduce编程</vt:lpstr>
      <vt:lpstr>MapReduce编程模型</vt:lpstr>
      <vt:lpstr>Map() 和  Reduce()</vt:lpstr>
      <vt:lpstr>例子：WordCount</vt:lpstr>
      <vt:lpstr>WritableComparable接口</vt:lpstr>
      <vt:lpstr>Hadoop Datatypes</vt:lpstr>
      <vt:lpstr>Hadoop Datatypes 实例</vt:lpstr>
      <vt:lpstr>Input Format</vt:lpstr>
      <vt:lpstr>Input Split</vt:lpstr>
      <vt:lpstr>MapReduce InputFormat</vt:lpstr>
      <vt:lpstr>小文件处理问题</vt:lpstr>
      <vt:lpstr>三种常用的InputFormat</vt:lpstr>
      <vt:lpstr>TextInputFormat 实现</vt:lpstr>
      <vt:lpstr>TextInputFormat细节 </vt:lpstr>
      <vt:lpstr>Record Reader</vt:lpstr>
      <vt:lpstr>KeyValueInputFormat</vt:lpstr>
      <vt:lpstr>自定义InputFormat</vt:lpstr>
      <vt:lpstr>Output Format</vt:lpstr>
      <vt:lpstr>Output Format</vt:lpstr>
      <vt:lpstr>MapReduce 输出压缩</vt:lpstr>
      <vt:lpstr>任务创建、提交</vt:lpstr>
      <vt:lpstr>JobClient</vt:lpstr>
      <vt:lpstr>JobClient提交任务</vt:lpstr>
      <vt:lpstr>JobConf</vt:lpstr>
      <vt:lpstr>JobConf自定义参数</vt:lpstr>
      <vt:lpstr>main函数的编写</vt:lpstr>
      <vt:lpstr>ToolRunner 实例</vt:lpstr>
      <vt:lpstr>MapReduce程序运行</vt:lpstr>
      <vt:lpstr>高级API</vt:lpstr>
      <vt:lpstr>DistributedCache </vt:lpstr>
      <vt:lpstr>DistributedCache例子</vt:lpstr>
      <vt:lpstr>Debug</vt:lpstr>
      <vt:lpstr>提交任务到Queue</vt:lpstr>
      <vt:lpstr>实例演示</vt:lpstr>
      <vt:lpstr>实例演示</vt:lpstr>
      <vt:lpstr>TeraSort</vt:lpstr>
      <vt:lpstr>取样</vt:lpstr>
      <vt:lpstr>Trie树</vt:lpstr>
      <vt:lpstr>Q&amp;A Session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Transwarp Data Hub including Apache Hadoop 2.0</dc:title>
  <dc:creator>孙元浩</dc:creator>
  <cp:lastModifiedBy>Kimi</cp:lastModifiedBy>
  <cp:revision>1197</cp:revision>
  <dcterms:modified xsi:type="dcterms:W3CDTF">2013-11-01T04:51:23Z</dcterms:modified>
</cp:coreProperties>
</file>