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69" r:id="rId3"/>
    <p:sldId id="270" r:id="rId4"/>
    <p:sldId id="273" r:id="rId5"/>
    <p:sldId id="272" r:id="rId6"/>
    <p:sldId id="274" r:id="rId7"/>
    <p:sldId id="275" r:id="rId8"/>
    <p:sldId id="276" r:id="rId9"/>
    <p:sldId id="279" r:id="rId10"/>
    <p:sldId id="280" r:id="rId11"/>
    <p:sldId id="281" r:id="rId12"/>
    <p:sldId id="282" r:id="rId13"/>
    <p:sldId id="283" r:id="rId14"/>
    <p:sldId id="284" r:id="rId15"/>
    <p:sldId id="285" r:id="rId16"/>
    <p:sldId id="286" r:id="rId17"/>
    <p:sldId id="258" r:id="rId18"/>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46" autoAdjust="0"/>
  </p:normalViewPr>
  <p:slideViewPr>
    <p:cSldViewPr snapToGrid="0" snapToObjects="1">
      <p:cViewPr varScale="1">
        <p:scale>
          <a:sx n="112" d="100"/>
          <a:sy n="112" d="100"/>
        </p:scale>
        <p:origin x="-342"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A7EF01-B9B7-374F-BDF2-41FAC5B61027}" type="datetimeFigureOut">
              <a:rPr kumimoji="1" lang="zh-CN" altLang="en-US" smtClean="0"/>
              <a:pPr/>
              <a:t>2015-04-10</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C26E4E-086C-6C4B-9FAB-29DB6A9AB750}" type="slidenum">
              <a:rPr kumimoji="1" lang="zh-CN" altLang="en-US" smtClean="0"/>
              <a:pPr/>
              <a:t>‹#›</a:t>
            </a:fld>
            <a:endParaRPr kumimoji="1" lang="zh-CN" altLang="en-US"/>
          </a:p>
        </p:txBody>
      </p:sp>
    </p:spTree>
    <p:extLst>
      <p:ext uri="{BB962C8B-B14F-4D97-AF65-F5344CB8AC3E}">
        <p14:creationId xmlns="" xmlns:p14="http://schemas.microsoft.com/office/powerpoint/2010/main" val="106870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9C193-7D3A-4F8C-B22B-A97DACB94F72}" type="datetimeFigureOut">
              <a:rPr lang="zh-CN" altLang="en-US" smtClean="0"/>
              <a:pPr/>
              <a:t>2015-04-10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2D627-4A8F-4D2D-A412-010C6A57DF9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12656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135920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407607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244038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25489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92160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153016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401301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36123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413581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2015-04-10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344477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E586337-390F-2149-906C-C18E33E15304}" type="datetimeFigureOut">
              <a:rPr kumimoji="1" lang="zh-CN" altLang="en-US" smtClean="0"/>
              <a:pPr/>
              <a:t>2015-04-10</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C5CFFEE-C29A-324A-8902-5406B4948086}" type="slidenum">
              <a:rPr kumimoji="1" lang="zh-CN" altLang="en-US" smtClean="0"/>
              <a:pPr/>
              <a:t>‹#›</a:t>
            </a:fld>
            <a:endParaRPr kumimoji="1" lang="zh-CN" altLang="en-US"/>
          </a:p>
        </p:txBody>
      </p:sp>
    </p:spTree>
    <p:extLst>
      <p:ext uri="{BB962C8B-B14F-4D97-AF65-F5344CB8AC3E}">
        <p14:creationId xmlns="" xmlns:p14="http://schemas.microsoft.com/office/powerpoint/2010/main" val="296752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CentOS/sig-cloud-instance-images/raw/c7bfde2d0e3ed621ecfbf02aae7b50d4c912b0f1/docker/centos-7-20150102_1408-docker.tar.xz"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ithub.com/docker/dock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git-scm.com/" TargetMode="External"/><Relationship Id="rId4" Type="http://schemas.openxmlformats.org/officeDocument/2006/relationships/hyperlink" Target="https://hub.dock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ubia 品牌PPT模版20130228-02.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708" y="0"/>
            <a:ext cx="9141292" cy="5143500"/>
          </a:xfrm>
          <a:prstGeom prst="rect">
            <a:avLst/>
          </a:prstGeom>
        </p:spPr>
      </p:pic>
      <p:sp>
        <p:nvSpPr>
          <p:cNvPr id="5" name="标题 1"/>
          <p:cNvSpPr>
            <a:spLocks noGrp="1"/>
          </p:cNvSpPr>
          <p:nvPr>
            <p:ph type="ctrTitle"/>
          </p:nvPr>
        </p:nvSpPr>
        <p:spPr>
          <a:xfrm>
            <a:off x="1632932" y="1764729"/>
            <a:ext cx="5682269" cy="344704"/>
          </a:xfrm>
        </p:spPr>
        <p:txBody>
          <a:bodyPr>
            <a:noAutofit/>
          </a:bodyPr>
          <a:lstStyle/>
          <a:p>
            <a:r>
              <a:rPr lang="en-US" altLang="zh-CN" sz="2800" dirty="0" err="1" smtClean="0"/>
              <a:t>Docker</a:t>
            </a:r>
            <a:r>
              <a:rPr lang="zh-CN" altLang="en-US" sz="2800" dirty="0" smtClean="0"/>
              <a:t>容器化技术的运用</a:t>
            </a:r>
            <a:endParaRPr kumimoji="1" lang="zh-CN" altLang="en-US" sz="2600" dirty="0">
              <a:solidFill>
                <a:schemeClr val="bg1">
                  <a:lumMod val="50000"/>
                </a:schemeClr>
              </a:solidFill>
              <a:latin typeface="Microsoft YaHei"/>
              <a:ea typeface="微软雅黑"/>
              <a:cs typeface="Microsoft YaHei"/>
            </a:endParaRPr>
          </a:p>
        </p:txBody>
      </p:sp>
      <p:sp>
        <p:nvSpPr>
          <p:cNvPr id="6" name="副标题 2"/>
          <p:cNvSpPr>
            <a:spLocks noGrp="1"/>
          </p:cNvSpPr>
          <p:nvPr>
            <p:ph type="subTitle" idx="1"/>
          </p:nvPr>
        </p:nvSpPr>
        <p:spPr>
          <a:xfrm>
            <a:off x="1632932" y="2331395"/>
            <a:ext cx="5682269" cy="291903"/>
          </a:xfrm>
        </p:spPr>
        <p:txBody>
          <a:bodyPr>
            <a:normAutofit fontScale="92500" lnSpcReduction="20000"/>
          </a:bodyPr>
          <a:lstStyle/>
          <a:p>
            <a:r>
              <a:rPr kumimoji="1" lang="zh-CN" altLang="en-US" sz="1600" dirty="0" smtClean="0">
                <a:solidFill>
                  <a:schemeClr val="bg1">
                    <a:lumMod val="50000"/>
                  </a:schemeClr>
                </a:solidFill>
                <a:latin typeface="Microsoft YaHei"/>
                <a:ea typeface="微软雅黑"/>
                <a:cs typeface="Microsoft YaHei"/>
              </a:rPr>
              <a:t>（</a:t>
            </a:r>
            <a:r>
              <a:rPr kumimoji="1" lang="en-US" altLang="zh-CN" sz="1600" dirty="0" smtClean="0">
                <a:solidFill>
                  <a:schemeClr val="bg1">
                    <a:lumMod val="50000"/>
                  </a:schemeClr>
                </a:solidFill>
                <a:latin typeface="Microsoft YaHei"/>
                <a:ea typeface="微软雅黑"/>
                <a:cs typeface="Microsoft YaHei"/>
              </a:rPr>
              <a:t>2015-04</a:t>
            </a:r>
            <a:r>
              <a:rPr kumimoji="1" lang="zh-CN" altLang="en-US" sz="1600" dirty="0" smtClean="0">
                <a:solidFill>
                  <a:schemeClr val="bg1">
                    <a:lumMod val="50000"/>
                  </a:schemeClr>
                </a:solidFill>
                <a:latin typeface="Microsoft YaHei"/>
                <a:ea typeface="微软雅黑"/>
                <a:cs typeface="Microsoft YaHei"/>
              </a:rPr>
              <a:t>）</a:t>
            </a:r>
            <a:endParaRPr kumimoji="1" lang="zh-CN" altLang="en-US" sz="1600" dirty="0">
              <a:solidFill>
                <a:schemeClr val="bg1">
                  <a:lumMod val="75000"/>
                </a:schemeClr>
              </a:solidFill>
              <a:latin typeface="微软雅黑"/>
              <a:ea typeface="微软雅黑"/>
            </a:endParaRPr>
          </a:p>
        </p:txBody>
      </p:sp>
      <p:sp>
        <p:nvSpPr>
          <p:cNvPr id="2" name="文本框 1"/>
          <p:cNvSpPr txBox="1"/>
          <p:nvPr/>
        </p:nvSpPr>
        <p:spPr>
          <a:xfrm>
            <a:off x="3382818" y="1896341"/>
            <a:ext cx="184666" cy="369332"/>
          </a:xfrm>
          <a:prstGeom prst="rect">
            <a:avLst/>
          </a:prstGeom>
          <a:noFill/>
        </p:spPr>
        <p:txBody>
          <a:bodyPr wrap="none" rtlCol="0">
            <a:spAutoFit/>
          </a:bodyPr>
          <a:lstStyle/>
          <a:p>
            <a:endParaRPr kumimoji="1" lang="zh-CN" altLang="en-US" dirty="0"/>
          </a:p>
        </p:txBody>
      </p:sp>
      <p:pic>
        <p:nvPicPr>
          <p:cNvPr id="7" name="图片 6" descr="nubia 品牌PPT模版元素-03.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120560" y="4669184"/>
            <a:ext cx="902880" cy="148460"/>
          </a:xfrm>
          <a:prstGeom prst="rect">
            <a:avLst/>
          </a:prstGeom>
        </p:spPr>
      </p:pic>
    </p:spTree>
    <p:extLst>
      <p:ext uri="{BB962C8B-B14F-4D97-AF65-F5344CB8AC3E}">
        <p14:creationId xmlns="" xmlns:p14="http://schemas.microsoft.com/office/powerpoint/2010/main" val="2691275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en-US" sz="1400" dirty="0" err="1" smtClean="0"/>
              <a:t>Docker</a:t>
            </a:r>
            <a:r>
              <a:rPr lang="zh-CN" altLang="en-US" sz="1400" dirty="0" smtClean="0"/>
              <a:t>推荐的</a:t>
            </a:r>
            <a:r>
              <a:rPr lang="en-US" sz="1400" dirty="0" smtClean="0"/>
              <a:t>Linux</a:t>
            </a:r>
            <a:r>
              <a:rPr lang="zh-CN" altLang="en-US" sz="1400" dirty="0" smtClean="0"/>
              <a:t>内核为</a:t>
            </a:r>
            <a:r>
              <a:rPr lang="en-US" sz="1400" dirty="0" smtClean="0"/>
              <a:t>3.8</a:t>
            </a:r>
            <a:r>
              <a:rPr lang="zh-CN" altLang="en-US" sz="1400" dirty="0" smtClean="0"/>
              <a:t>及以上，在低于这个内核版本的系统上也可以运行，但是可能会有一些功能受限。</a:t>
            </a:r>
            <a:endParaRPr lang="en-US" altLang="zh-CN" sz="1400" dirty="0" smtClean="0"/>
          </a:p>
          <a:p>
            <a:endParaRPr lang="en-US" altLang="zh-CN" sz="1400" dirty="0" smtClean="0"/>
          </a:p>
          <a:p>
            <a:r>
              <a:rPr lang="zh-CN" altLang="en-US" sz="1400" dirty="0" smtClean="0"/>
              <a:t>直接从官网上下载已经编译好的二进制文件格式，下载最新的</a:t>
            </a:r>
            <a:r>
              <a:rPr lang="en-US" sz="1400" dirty="0" err="1" smtClean="0"/>
              <a:t>docker</a:t>
            </a:r>
            <a:r>
              <a:rPr lang="zh-CN" altLang="en-US" sz="1400" dirty="0" smtClean="0"/>
              <a:t>二进制格式地址为：</a:t>
            </a:r>
            <a:endParaRPr lang="en-US" altLang="zh-CN" sz="1400" dirty="0" smtClean="0"/>
          </a:p>
          <a:p>
            <a:endParaRPr lang="en-US" altLang="zh-CN" sz="1400" dirty="0" smtClean="0"/>
          </a:p>
          <a:p>
            <a:r>
              <a:rPr lang="en-US" sz="1400" dirty="0" smtClean="0"/>
              <a:t>$ </a:t>
            </a:r>
            <a:r>
              <a:rPr lang="en-US" sz="1400" dirty="0" err="1" smtClean="0"/>
              <a:t>wget</a:t>
            </a:r>
            <a:r>
              <a:rPr lang="en-US" sz="1400" dirty="0" smtClean="0"/>
              <a:t> https://get.docker.com/builds/Linux/x86_64/docker-latest -O </a:t>
            </a:r>
            <a:r>
              <a:rPr lang="en-US" sz="1400" dirty="0" err="1" smtClean="0"/>
              <a:t>docker</a:t>
            </a:r>
            <a:endParaRPr lang="zh-CN" altLang="en-US" sz="1400" dirty="0" smtClean="0"/>
          </a:p>
          <a:p>
            <a:r>
              <a:rPr lang="en-US" sz="1400" dirty="0" smtClean="0"/>
              <a:t>$ </a:t>
            </a:r>
            <a:r>
              <a:rPr lang="en-US" sz="1400" dirty="0" err="1" smtClean="0"/>
              <a:t>mv</a:t>
            </a:r>
            <a:r>
              <a:rPr lang="en-US" sz="1400" dirty="0" smtClean="0"/>
              <a:t> </a:t>
            </a:r>
            <a:r>
              <a:rPr lang="en-US" sz="1400" dirty="0" err="1" smtClean="0"/>
              <a:t>docker</a:t>
            </a:r>
            <a:r>
              <a:rPr lang="en-US" sz="1400" dirty="0" smtClean="0"/>
              <a:t> /</a:t>
            </a:r>
            <a:r>
              <a:rPr lang="en-US" sz="1400" dirty="0" err="1" smtClean="0"/>
              <a:t>usr</a:t>
            </a:r>
            <a:r>
              <a:rPr lang="en-US" sz="1400" dirty="0" smtClean="0"/>
              <a:t>/bin/</a:t>
            </a:r>
            <a:r>
              <a:rPr lang="en-US" sz="1400" dirty="0" err="1" smtClean="0"/>
              <a:t>docker</a:t>
            </a:r>
            <a:endParaRPr lang="zh-CN" altLang="en-US" sz="1400" dirty="0" smtClean="0"/>
          </a:p>
          <a:p>
            <a:r>
              <a:rPr lang="en-US" sz="1400" dirty="0" smtClean="0"/>
              <a:t>$ </a:t>
            </a:r>
            <a:r>
              <a:rPr lang="en-US" sz="1400" dirty="0" err="1" smtClean="0"/>
              <a:t>chmod</a:t>
            </a:r>
            <a:r>
              <a:rPr lang="en-US" sz="1400" dirty="0" smtClean="0"/>
              <a:t> +x /</a:t>
            </a:r>
            <a:r>
              <a:rPr lang="en-US" sz="1400" dirty="0" err="1" smtClean="0"/>
              <a:t>usr</a:t>
            </a:r>
            <a:r>
              <a:rPr lang="en-US" sz="1400" dirty="0" smtClean="0"/>
              <a:t>/bin/</a:t>
            </a:r>
            <a:r>
              <a:rPr lang="en-US" sz="1400" dirty="0" err="1" smtClean="0"/>
              <a:t>docker</a:t>
            </a:r>
            <a:endParaRPr lang="zh-CN" altLang="en-US" sz="1400" dirty="0" smtClean="0"/>
          </a:p>
          <a:p>
            <a:r>
              <a:rPr lang="en-US" sz="1400" dirty="0" smtClean="0"/>
              <a:t>//</a:t>
            </a:r>
            <a:r>
              <a:rPr lang="zh-CN" altLang="en-US" sz="1400" dirty="0" smtClean="0"/>
              <a:t>查看</a:t>
            </a:r>
            <a:r>
              <a:rPr lang="en-US" sz="1400" dirty="0" err="1" smtClean="0"/>
              <a:t>docker</a:t>
            </a:r>
            <a:r>
              <a:rPr lang="zh-CN" altLang="en-US" sz="1400" dirty="0" smtClean="0"/>
              <a:t>版本信息</a:t>
            </a:r>
          </a:p>
          <a:p>
            <a:r>
              <a:rPr lang="en-US" sz="1400" dirty="0" smtClean="0"/>
              <a:t>$ </a:t>
            </a:r>
            <a:r>
              <a:rPr lang="en-US" sz="1400" dirty="0" err="1" smtClean="0"/>
              <a:t>docker</a:t>
            </a:r>
            <a:r>
              <a:rPr lang="en-US" sz="1400" dirty="0" smtClean="0"/>
              <a:t> version</a:t>
            </a:r>
            <a:endParaRPr lang="zh-CN" altLang="en-US" sz="1400" dirty="0" smtClean="0"/>
          </a:p>
          <a:p>
            <a:r>
              <a:rPr lang="en-US" sz="1400" dirty="0" smtClean="0"/>
              <a:t>//</a:t>
            </a:r>
            <a:r>
              <a:rPr lang="zh-CN" altLang="en-US" sz="1400" dirty="0" smtClean="0"/>
              <a:t>启动</a:t>
            </a:r>
            <a:r>
              <a:rPr lang="en-US" sz="1400" dirty="0" err="1" smtClean="0"/>
              <a:t>docker</a:t>
            </a:r>
            <a:r>
              <a:rPr lang="zh-CN" altLang="en-US" sz="1400" dirty="0" smtClean="0"/>
              <a:t>服务</a:t>
            </a:r>
          </a:p>
          <a:p>
            <a:r>
              <a:rPr lang="en-US" sz="1400" dirty="0" smtClean="0"/>
              <a:t>$ </a:t>
            </a:r>
            <a:r>
              <a:rPr lang="en-US" sz="1400" dirty="0" err="1" smtClean="0"/>
              <a:t>docker</a:t>
            </a:r>
            <a:r>
              <a:rPr lang="en-US" sz="1400" dirty="0" smtClean="0"/>
              <a:t> –d</a:t>
            </a:r>
            <a:endParaRPr lang="zh-CN" altLang="en-US" sz="1400" dirty="0" smtClean="0"/>
          </a:p>
          <a:p>
            <a:r>
              <a:rPr lang="en-US" sz="1400" dirty="0" smtClean="0"/>
              <a:t>//</a:t>
            </a:r>
            <a:r>
              <a:rPr lang="zh-CN" altLang="en-US" sz="1400" dirty="0" smtClean="0"/>
              <a:t>关闭</a:t>
            </a:r>
            <a:r>
              <a:rPr lang="en-US" sz="1400" dirty="0" err="1" smtClean="0"/>
              <a:t>docker</a:t>
            </a:r>
            <a:r>
              <a:rPr lang="zh-CN" altLang="en-US" sz="1400" dirty="0" smtClean="0"/>
              <a:t>服务</a:t>
            </a:r>
          </a:p>
          <a:p>
            <a:r>
              <a:rPr lang="en-US" sz="1400" dirty="0" smtClean="0"/>
              <a:t>$ </a:t>
            </a:r>
            <a:r>
              <a:rPr lang="en-US" sz="1400" dirty="0" err="1" smtClean="0"/>
              <a:t>killall</a:t>
            </a:r>
            <a:r>
              <a:rPr lang="en-US" sz="1400" dirty="0" smtClean="0"/>
              <a:t> </a:t>
            </a:r>
            <a:r>
              <a:rPr lang="en-US" sz="1400" dirty="0" err="1" smtClean="0"/>
              <a:t>docker</a:t>
            </a:r>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安装</a:t>
            </a:r>
            <a:endParaRPr lang="zh-CN" altLang="en-US" b="1" dirty="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zh-CN" altLang="en-US" sz="1400" dirty="0" smtClean="0"/>
              <a:t>可以使用 </a:t>
            </a:r>
            <a:r>
              <a:rPr lang="en-US" sz="1400" dirty="0" err="1" smtClean="0"/>
              <a:t>docker</a:t>
            </a:r>
            <a:r>
              <a:rPr lang="en-US" sz="1400" dirty="0" smtClean="0"/>
              <a:t> pull </a:t>
            </a:r>
            <a:r>
              <a:rPr lang="zh-CN" altLang="en-US" sz="1400" dirty="0" smtClean="0"/>
              <a:t>命令来从仓库获取所需要的镜像。</a:t>
            </a:r>
          </a:p>
          <a:p>
            <a:r>
              <a:rPr lang="zh-CN" altLang="en-US" sz="1400" dirty="0" smtClean="0"/>
              <a:t>下面的例子将从 </a:t>
            </a:r>
            <a:r>
              <a:rPr lang="en-US" sz="1400" dirty="0" err="1" smtClean="0"/>
              <a:t>Docker</a:t>
            </a:r>
            <a:r>
              <a:rPr lang="en-US" sz="1400" dirty="0" smtClean="0"/>
              <a:t> Hub </a:t>
            </a:r>
            <a:r>
              <a:rPr lang="zh-CN" altLang="en-US" sz="1400" dirty="0" smtClean="0"/>
              <a:t>仓库下载一个 </a:t>
            </a:r>
            <a:r>
              <a:rPr lang="en-US" sz="1400" dirty="0" err="1" smtClean="0"/>
              <a:t>Ubuntu</a:t>
            </a:r>
            <a:r>
              <a:rPr lang="en-US" sz="1400" dirty="0" smtClean="0"/>
              <a:t> 12.04 </a:t>
            </a:r>
            <a:r>
              <a:rPr lang="zh-CN" altLang="en-US" sz="1400" dirty="0" smtClean="0"/>
              <a:t>操作系统的镜像。</a:t>
            </a:r>
          </a:p>
          <a:p>
            <a:r>
              <a:rPr lang="en-US" altLang="zh-CN" sz="1400" dirty="0" smtClean="0"/>
              <a:t>$ </a:t>
            </a:r>
            <a:r>
              <a:rPr lang="en-US" sz="1400" dirty="0" err="1" smtClean="0"/>
              <a:t>docker</a:t>
            </a:r>
            <a:r>
              <a:rPr lang="en-US" sz="1400" dirty="0" smtClean="0"/>
              <a:t> pull ubuntu:12.04</a:t>
            </a:r>
          </a:p>
          <a:p>
            <a:endParaRPr lang="en-US" altLang="zh-CN" sz="1400" dirty="0" smtClean="0"/>
          </a:p>
          <a:p>
            <a:r>
              <a:rPr lang="zh-CN" altLang="en-US" sz="1400" dirty="0" smtClean="0"/>
              <a:t>或者直接从</a:t>
            </a:r>
            <a:r>
              <a:rPr lang="en-US" sz="1400" dirty="0" err="1" smtClean="0"/>
              <a:t>Docker</a:t>
            </a:r>
            <a:r>
              <a:rPr lang="zh-CN" altLang="en-US" sz="1400" dirty="0" smtClean="0"/>
              <a:t>官方下载一个已经制作好的镜像文件，比如以下下载地址：</a:t>
            </a:r>
          </a:p>
          <a:p>
            <a:r>
              <a:rPr lang="en-US" sz="1400" u="sng" dirty="0" smtClean="0">
                <a:hlinkClick r:id="rId4"/>
              </a:rPr>
              <a:t>https://github.com/CentOS/sig-cloud-instance-images/raw/c7bfde2d0e3ed621ecfbf02aae7b50d4c912b0f1/docker/centos-7-20150102_1408-docker.tar.xz</a:t>
            </a:r>
            <a:endParaRPr lang="en-US" sz="1400" u="sng" dirty="0" smtClean="0"/>
          </a:p>
          <a:p>
            <a:r>
              <a:rPr lang="zh-CN" altLang="en-US" sz="1400" dirty="0" smtClean="0"/>
              <a:t>在导入镜像文件之前，需要确保</a:t>
            </a:r>
            <a:r>
              <a:rPr lang="en-US" sz="1400" dirty="0" err="1" smtClean="0"/>
              <a:t>docker</a:t>
            </a:r>
            <a:r>
              <a:rPr lang="zh-CN" altLang="en-US" sz="1400" dirty="0" smtClean="0"/>
              <a:t>服务已经启动，否则无法进行导入操作，导入镜像的命令可以采用如下任一一个</a:t>
            </a:r>
            <a:endParaRPr lang="en-US" altLang="zh-CN" sz="1400" dirty="0" smtClean="0"/>
          </a:p>
          <a:p>
            <a:r>
              <a:rPr lang="en-US" sz="1400" dirty="0" smtClean="0"/>
              <a:t>$ cat centos-7-20150102_1408-docker.tar.xz | </a:t>
            </a:r>
            <a:r>
              <a:rPr lang="en-US" sz="1400" dirty="0" err="1" smtClean="0"/>
              <a:t>docker</a:t>
            </a:r>
            <a:r>
              <a:rPr lang="en-US" sz="1400" dirty="0" smtClean="0"/>
              <a:t> import - centos7</a:t>
            </a:r>
            <a:endParaRPr lang="zh-CN" altLang="en-US" sz="1400" dirty="0" smtClean="0"/>
          </a:p>
          <a:p>
            <a:r>
              <a:rPr lang="en-US" sz="1400" dirty="0" smtClean="0"/>
              <a:t>$ </a:t>
            </a:r>
            <a:r>
              <a:rPr lang="en-US" sz="1400" dirty="0" err="1" smtClean="0"/>
              <a:t>docker</a:t>
            </a:r>
            <a:r>
              <a:rPr lang="en-US" sz="1400" dirty="0" smtClean="0"/>
              <a:t> import - centos7 &lt; centos-7-20150102_1408-docker.tar.xz</a:t>
            </a:r>
            <a:endParaRPr lang="zh-CN" altLang="en-US" sz="1400" dirty="0" smtClean="0"/>
          </a:p>
          <a:p>
            <a:r>
              <a:rPr lang="en-US" sz="1400" dirty="0" smtClean="0"/>
              <a:t>$ </a:t>
            </a:r>
            <a:r>
              <a:rPr lang="en-US" sz="1400" dirty="0" err="1" smtClean="0"/>
              <a:t>xz</a:t>
            </a:r>
            <a:r>
              <a:rPr lang="en-US" sz="1400" dirty="0" smtClean="0"/>
              <a:t> -d -k   &lt; centos-7-20150102_1408-docker.tar.xz | </a:t>
            </a:r>
            <a:r>
              <a:rPr lang="en-US" sz="1400" dirty="0" err="1" smtClean="0"/>
              <a:t>docker</a:t>
            </a:r>
            <a:r>
              <a:rPr lang="en-US" sz="1400" dirty="0" smtClean="0"/>
              <a:t> import - centos7</a:t>
            </a:r>
            <a:endParaRPr lang="zh-CN" altLang="en-US" sz="1400" dirty="0" smtClean="0"/>
          </a:p>
          <a:p>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获取镜像</a:t>
            </a:r>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zh-CN" altLang="en-US" sz="1400" dirty="0" smtClean="0"/>
              <a:t>导入成功之后，可以查看</a:t>
            </a:r>
            <a:r>
              <a:rPr lang="en-US" sz="1400" dirty="0" err="1" smtClean="0"/>
              <a:t>docker</a:t>
            </a:r>
            <a:r>
              <a:rPr lang="zh-CN" altLang="en-US" sz="1400" dirty="0" smtClean="0"/>
              <a:t>服务之中已有的镜像</a:t>
            </a:r>
          </a:p>
          <a:p>
            <a:r>
              <a:rPr lang="en-US" sz="1400" dirty="0" smtClean="0"/>
              <a:t>$ </a:t>
            </a:r>
            <a:r>
              <a:rPr lang="en-US" sz="1400" dirty="0" err="1" smtClean="0"/>
              <a:t>docker</a:t>
            </a:r>
            <a:r>
              <a:rPr lang="en-US" sz="1400" dirty="0" smtClean="0"/>
              <a:t> images</a:t>
            </a:r>
          </a:p>
          <a:p>
            <a:r>
              <a:rPr lang="en-US" sz="1400" dirty="0" smtClean="0"/>
              <a:t>REPOSITORY          TAG                 IMAGE ID            CREATED             VIRTUAL SIZE</a:t>
            </a:r>
          </a:p>
          <a:p>
            <a:r>
              <a:rPr lang="en-US" sz="1400" dirty="0" smtClean="0"/>
              <a:t>centos7_sshd        latest              95acf79627b9        4 weeks ago         216.6 MB</a:t>
            </a:r>
          </a:p>
          <a:p>
            <a:endParaRPr lang="en-US" sz="1400" dirty="0" smtClean="0"/>
          </a:p>
          <a:p>
            <a:endParaRPr lang="en-US" altLang="zh-CN" sz="1400" dirty="0" smtClean="0"/>
          </a:p>
          <a:p>
            <a:r>
              <a:rPr lang="zh-CN" altLang="en-US" sz="1400" dirty="0" smtClean="0"/>
              <a:t>执行</a:t>
            </a:r>
            <a:r>
              <a:rPr lang="en-US" sz="1400" dirty="0" err="1" smtClean="0"/>
              <a:t>docker</a:t>
            </a:r>
            <a:r>
              <a:rPr lang="zh-CN" altLang="en-US" sz="1400" dirty="0" smtClean="0"/>
              <a:t>里面的</a:t>
            </a:r>
            <a:r>
              <a:rPr lang="en-US" sz="1400" dirty="0" smtClean="0"/>
              <a:t>shell</a:t>
            </a:r>
            <a:r>
              <a:rPr lang="zh-CN" altLang="en-US" sz="1400" dirty="0" smtClean="0"/>
              <a:t>命令</a:t>
            </a:r>
          </a:p>
          <a:p>
            <a:r>
              <a:rPr lang="en-US" sz="1400" dirty="0" smtClean="0"/>
              <a:t>$ </a:t>
            </a:r>
            <a:r>
              <a:rPr lang="en-US" sz="1400" dirty="0" err="1" smtClean="0"/>
              <a:t>docker</a:t>
            </a:r>
            <a:r>
              <a:rPr lang="en-US" sz="1400" dirty="0" smtClean="0"/>
              <a:t> run centos7 /bin/echo hello world</a:t>
            </a:r>
            <a:endParaRPr lang="zh-CN" altLang="en-US" sz="1400" dirty="0" smtClean="0"/>
          </a:p>
          <a:p>
            <a:r>
              <a:rPr lang="en-US" sz="1400" dirty="0" smtClean="0"/>
              <a:t>$ </a:t>
            </a:r>
            <a:r>
              <a:rPr lang="en-US" sz="1400" dirty="0" err="1" smtClean="0"/>
              <a:t>docker</a:t>
            </a:r>
            <a:r>
              <a:rPr lang="en-US" sz="1400" dirty="0" smtClean="0"/>
              <a:t> run -</a:t>
            </a:r>
            <a:r>
              <a:rPr lang="en-US" sz="1400" dirty="0" err="1" smtClean="0"/>
              <a:t>i</a:t>
            </a:r>
            <a:r>
              <a:rPr lang="en-US" sz="1400" dirty="0" smtClean="0"/>
              <a:t> -t centos7 /bin/bash</a:t>
            </a:r>
            <a:endParaRPr lang="zh-CN" altLang="en-US" sz="1400" dirty="0" smtClean="0"/>
          </a:p>
          <a:p>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列出镜像、启动容器</a:t>
            </a:r>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zh-CN" altLang="en-US" sz="1400" dirty="0" smtClean="0"/>
              <a:t>导出容器的命令如下：</a:t>
            </a:r>
          </a:p>
          <a:p>
            <a:r>
              <a:rPr lang="en-US" sz="1400" dirty="0" smtClean="0"/>
              <a:t>$ </a:t>
            </a:r>
            <a:r>
              <a:rPr lang="en-US" sz="1400" dirty="0" err="1" smtClean="0"/>
              <a:t>docker</a:t>
            </a:r>
            <a:r>
              <a:rPr lang="en-US" sz="1400" dirty="0" smtClean="0"/>
              <a:t> export &lt;CONTAINER ID&gt; | </a:t>
            </a:r>
            <a:r>
              <a:rPr lang="en-US" sz="1400" dirty="0" err="1" smtClean="0"/>
              <a:t>xz</a:t>
            </a:r>
            <a:r>
              <a:rPr lang="en-US" sz="1400" dirty="0" smtClean="0"/>
              <a:t> -z -k -6 &gt; /data/centos7_sshd_20150111.tar.xz</a:t>
            </a:r>
          </a:p>
          <a:p>
            <a:endParaRPr lang="en-US" altLang="zh-CN" sz="1400" dirty="0" smtClean="0"/>
          </a:p>
          <a:p>
            <a:r>
              <a:rPr lang="zh-CN" altLang="en-US" sz="1400" dirty="0" smtClean="0"/>
              <a:t>也可以使用如下命令之一：</a:t>
            </a:r>
          </a:p>
          <a:p>
            <a:r>
              <a:rPr lang="en-US" sz="1400" dirty="0" smtClean="0"/>
              <a:t>$ </a:t>
            </a:r>
            <a:r>
              <a:rPr lang="en-US" sz="1400" dirty="0" err="1" smtClean="0"/>
              <a:t>docker</a:t>
            </a:r>
            <a:r>
              <a:rPr lang="en-US" sz="1400" dirty="0" smtClean="0"/>
              <a:t> export &lt;CONTAINER ID&gt; | bzip2 -6 -c&gt; /data/centos7_sshd_20150111.tar.bz2</a:t>
            </a:r>
            <a:endParaRPr lang="zh-CN" altLang="en-US" sz="1400" dirty="0" smtClean="0"/>
          </a:p>
          <a:p>
            <a:r>
              <a:rPr lang="en-US" sz="1400" dirty="0" smtClean="0"/>
              <a:t>$ </a:t>
            </a:r>
            <a:r>
              <a:rPr lang="en-US" sz="1400" dirty="0" err="1" smtClean="0"/>
              <a:t>docker</a:t>
            </a:r>
            <a:r>
              <a:rPr lang="en-US" sz="1400" dirty="0" smtClean="0"/>
              <a:t> export &lt;CONTAINER ID&gt; &gt; /data/centos7_sshd_20150111.tar</a:t>
            </a:r>
          </a:p>
          <a:p>
            <a:endParaRPr lang="en-US" altLang="zh-CN" sz="1400" dirty="0" smtClean="0"/>
          </a:p>
          <a:p>
            <a:endParaRPr lang="en-US" altLang="zh-CN" sz="1400" dirty="0" smtClean="0"/>
          </a:p>
          <a:p>
            <a:r>
              <a:rPr lang="zh-CN" altLang="en-US" sz="1400" dirty="0" smtClean="0"/>
              <a:t>导入镜像的命令可以采用如下任一一个</a:t>
            </a:r>
          </a:p>
          <a:p>
            <a:r>
              <a:rPr lang="en-US" sz="1400" dirty="0" smtClean="0"/>
              <a:t>$ cat centos-7-20150102_1408-docker.tar.xz | </a:t>
            </a:r>
            <a:r>
              <a:rPr lang="en-US" sz="1400" dirty="0" err="1" smtClean="0"/>
              <a:t>docker</a:t>
            </a:r>
            <a:r>
              <a:rPr lang="en-US" sz="1400" dirty="0" smtClean="0"/>
              <a:t> import - centos7</a:t>
            </a:r>
            <a:endParaRPr lang="zh-CN" altLang="en-US" sz="1400" dirty="0" smtClean="0"/>
          </a:p>
          <a:p>
            <a:r>
              <a:rPr lang="en-US" sz="1400" dirty="0" smtClean="0"/>
              <a:t>$ </a:t>
            </a:r>
            <a:r>
              <a:rPr lang="en-US" sz="1400" dirty="0" err="1" smtClean="0"/>
              <a:t>docker</a:t>
            </a:r>
            <a:r>
              <a:rPr lang="en-US" sz="1400" dirty="0" smtClean="0"/>
              <a:t> import - centos7 &lt; centos-7-20150102_1408-docker.tar.xz</a:t>
            </a:r>
            <a:endParaRPr lang="zh-CN" altLang="en-US" sz="1400" dirty="0" smtClean="0"/>
          </a:p>
          <a:p>
            <a:r>
              <a:rPr lang="en-US" sz="1400" dirty="0" smtClean="0"/>
              <a:t>$ </a:t>
            </a:r>
            <a:r>
              <a:rPr lang="en-US" sz="1400" dirty="0" err="1" smtClean="0"/>
              <a:t>xz</a:t>
            </a:r>
            <a:r>
              <a:rPr lang="en-US" sz="1400" dirty="0" smtClean="0"/>
              <a:t> -d -k  &lt; centos-7-20150102_1408-docker.tar.xz | </a:t>
            </a:r>
            <a:r>
              <a:rPr lang="en-US" sz="1400" dirty="0" err="1" smtClean="0"/>
              <a:t>docker</a:t>
            </a:r>
            <a:r>
              <a:rPr lang="en-US" sz="1400" dirty="0" smtClean="0"/>
              <a:t> import - centos7</a:t>
            </a:r>
            <a:endParaRPr lang="zh-CN" altLang="en-US" sz="1400" dirty="0" smtClean="0"/>
          </a:p>
          <a:p>
            <a:endParaRPr lang="zh-CN" altLang="en-US" sz="1400" dirty="0" smtClean="0"/>
          </a:p>
          <a:p>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导出、导入容器</a:t>
            </a:r>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en-US" altLang="zh-CN" sz="1400" dirty="0" err="1" smtClean="0"/>
              <a:t>docker</a:t>
            </a:r>
            <a:r>
              <a:rPr lang="en-US" altLang="zh-CN" sz="1400" dirty="0" smtClean="0"/>
              <a:t> run -t -</a:t>
            </a:r>
            <a:r>
              <a:rPr lang="en-US" altLang="zh-CN" sz="1400" dirty="0" err="1" smtClean="0"/>
              <a:t>i</a:t>
            </a:r>
            <a:r>
              <a:rPr lang="en-US" altLang="zh-CN" sz="1400" dirty="0" smtClean="0"/>
              <a:t> ubuntu:14.04 /bin/bash</a:t>
            </a:r>
          </a:p>
          <a:p>
            <a:r>
              <a:rPr lang="zh-CN" altLang="en-US" sz="1400" dirty="0" smtClean="0"/>
              <a:t>其中，</a:t>
            </a:r>
            <a:r>
              <a:rPr lang="en-US" altLang="zh-CN" sz="1400" dirty="0" smtClean="0"/>
              <a:t>-t </a:t>
            </a:r>
            <a:r>
              <a:rPr lang="zh-CN" altLang="en-US" sz="1400" dirty="0" smtClean="0"/>
              <a:t>选项让</a:t>
            </a:r>
            <a:r>
              <a:rPr lang="en-US" altLang="zh-CN" sz="1400" dirty="0" err="1" smtClean="0"/>
              <a:t>Docker</a:t>
            </a:r>
            <a:r>
              <a:rPr lang="zh-CN" altLang="en-US" sz="1400" dirty="0" smtClean="0"/>
              <a:t>分配一个伪终端（</a:t>
            </a:r>
            <a:r>
              <a:rPr lang="en-US" altLang="zh-CN" sz="1400" dirty="0" smtClean="0"/>
              <a:t>pseudo-</a:t>
            </a:r>
            <a:r>
              <a:rPr lang="en-US" altLang="zh-CN" sz="1400" dirty="0" err="1" smtClean="0"/>
              <a:t>tty</a:t>
            </a:r>
            <a:r>
              <a:rPr lang="zh-CN" altLang="en-US" sz="1400" dirty="0" smtClean="0"/>
              <a:t>）并绑定到容器的标准输入上， </a:t>
            </a:r>
            <a:r>
              <a:rPr lang="en-US" altLang="zh-CN" sz="1400" dirty="0" smtClean="0"/>
              <a:t>-</a:t>
            </a:r>
            <a:r>
              <a:rPr lang="en-US" altLang="zh-CN" sz="1400" dirty="0" err="1" smtClean="0"/>
              <a:t>i</a:t>
            </a:r>
            <a:r>
              <a:rPr lang="en-US" altLang="zh-CN" sz="1400" dirty="0" smtClean="0"/>
              <a:t> </a:t>
            </a:r>
            <a:r>
              <a:rPr lang="zh-CN" altLang="en-US" sz="1400" dirty="0" smtClean="0"/>
              <a:t>则让容器的标准输入保持打开</a:t>
            </a:r>
            <a:r>
              <a:rPr lang="zh-CN" altLang="en-US" sz="1400" dirty="0" smtClean="0"/>
              <a:t>。</a:t>
            </a:r>
            <a:r>
              <a:rPr lang="en-US" altLang="zh-CN" sz="1400" dirty="0" smtClean="0"/>
              <a:t> </a:t>
            </a:r>
            <a:r>
              <a:rPr lang="en-US" altLang="zh-CN" sz="1400" dirty="0" smtClean="0"/>
              <a:t>ubuntu:14.04</a:t>
            </a:r>
            <a:r>
              <a:rPr lang="zh-CN" altLang="en-US" sz="1400" dirty="0" smtClean="0"/>
              <a:t>是镜像名称，</a:t>
            </a:r>
            <a:r>
              <a:rPr lang="en-US" altLang="zh-CN" sz="1400" dirty="0" smtClean="0"/>
              <a:t> /</a:t>
            </a:r>
            <a:r>
              <a:rPr lang="en-US" altLang="zh-CN" sz="1400" dirty="0" smtClean="0"/>
              <a:t>bin/bash</a:t>
            </a:r>
            <a:r>
              <a:rPr lang="zh-CN" altLang="en-US" sz="1400" dirty="0" smtClean="0"/>
              <a:t>是容器里执行的命令。</a:t>
            </a:r>
            <a:endParaRPr lang="en-US" altLang="zh-CN" sz="1400" dirty="0" smtClean="0"/>
          </a:p>
          <a:p>
            <a:endParaRPr lang="en-US" altLang="zh-CN" sz="1400" dirty="0" smtClean="0"/>
          </a:p>
          <a:p>
            <a:endParaRPr lang="en-US" altLang="zh-CN" sz="1400" dirty="0" smtClean="0"/>
          </a:p>
          <a:p>
            <a:r>
              <a:rPr lang="zh-CN" altLang="en-US" sz="1400" dirty="0" smtClean="0"/>
              <a:t>需要让 </a:t>
            </a:r>
            <a:r>
              <a:rPr lang="en-US" altLang="zh-CN" sz="1400" dirty="0" err="1" smtClean="0"/>
              <a:t>Docker</a:t>
            </a:r>
            <a:r>
              <a:rPr lang="en-US" altLang="zh-CN" sz="1400" dirty="0" smtClean="0"/>
              <a:t> </a:t>
            </a:r>
            <a:r>
              <a:rPr lang="zh-CN" altLang="en-US" sz="1400" dirty="0" smtClean="0"/>
              <a:t>容器在后台以守护态（</a:t>
            </a:r>
            <a:r>
              <a:rPr lang="en-US" altLang="zh-CN" sz="1400" dirty="0" err="1" smtClean="0"/>
              <a:t>Daemonized</a:t>
            </a:r>
            <a:r>
              <a:rPr lang="zh-CN" altLang="en-US" sz="1400" dirty="0" smtClean="0"/>
              <a:t>）形式运行，可以通过添加 </a:t>
            </a:r>
            <a:r>
              <a:rPr lang="en-US" altLang="zh-CN" sz="1400" dirty="0" smtClean="0"/>
              <a:t>-d </a:t>
            </a:r>
            <a:r>
              <a:rPr lang="zh-CN" altLang="en-US" sz="1400" dirty="0" smtClean="0"/>
              <a:t>参数来实现</a:t>
            </a:r>
            <a:r>
              <a:rPr lang="zh-CN" altLang="en-US" sz="1400" dirty="0" smtClean="0"/>
              <a:t>。</a:t>
            </a:r>
            <a:endParaRPr lang="en-US" altLang="zh-CN" sz="1400" dirty="0" smtClean="0"/>
          </a:p>
          <a:p>
            <a:r>
              <a:rPr lang="en-US" altLang="zh-CN" sz="1400" dirty="0" err="1" smtClean="0"/>
              <a:t>docker</a:t>
            </a:r>
            <a:r>
              <a:rPr lang="en-US" altLang="zh-CN" sz="1400" dirty="0" smtClean="0"/>
              <a:t> </a:t>
            </a:r>
            <a:r>
              <a:rPr lang="en-US" altLang="zh-CN" sz="1400" dirty="0" smtClean="0"/>
              <a:t>run --hostname="test-</a:t>
            </a:r>
            <a:r>
              <a:rPr lang="en-US" altLang="zh-CN" sz="1400" dirty="0" err="1" smtClean="0"/>
              <a:t>docker</a:t>
            </a:r>
            <a:r>
              <a:rPr lang="en-US" altLang="zh-CN" sz="1400" dirty="0" smtClean="0"/>
              <a:t>" --name="test-</a:t>
            </a:r>
            <a:r>
              <a:rPr lang="en-US" altLang="zh-CN" sz="1400" dirty="0" err="1" smtClean="0"/>
              <a:t>docker</a:t>
            </a:r>
            <a:r>
              <a:rPr lang="en-US" altLang="zh-CN" sz="1400" dirty="0" smtClean="0"/>
              <a:t>" --memory="4g" -d -v /</a:t>
            </a:r>
            <a:r>
              <a:rPr lang="en-US" altLang="zh-CN" sz="1400" dirty="0" smtClean="0"/>
              <a:t>data/home/test:/data -</a:t>
            </a:r>
            <a:r>
              <a:rPr lang="en-US" altLang="zh-CN" sz="1400" dirty="0" smtClean="0"/>
              <a:t>p 11022:22 -p 11080:80  centos7_sshd </a:t>
            </a:r>
            <a:r>
              <a:rPr lang="en-US" altLang="zh-CN" sz="1400" dirty="0" err="1" smtClean="0"/>
              <a:t>supervisord</a:t>
            </a:r>
            <a:r>
              <a:rPr lang="en-US" altLang="zh-CN" sz="1400" dirty="0" smtClean="0"/>
              <a:t> -c /</a:t>
            </a:r>
            <a:r>
              <a:rPr lang="en-US" altLang="zh-CN" sz="1400" dirty="0" smtClean="0"/>
              <a:t>etc/</a:t>
            </a:r>
            <a:r>
              <a:rPr lang="en-US" altLang="zh-CN" sz="1400" dirty="0" err="1" smtClean="0"/>
              <a:t>supervisord.conf</a:t>
            </a:r>
            <a:endParaRPr lang="en-US" altLang="zh-CN" sz="1400" dirty="0" smtClean="0"/>
          </a:p>
          <a:p>
            <a:endParaRPr lang="en-US" altLang="zh-CN" sz="1400" dirty="0" smtClean="0"/>
          </a:p>
          <a:p>
            <a:r>
              <a:rPr lang="en-US" altLang="zh-CN" sz="1400" dirty="0" smtClean="0"/>
              <a:t>-v</a:t>
            </a:r>
            <a:r>
              <a:rPr lang="zh-CN" altLang="en-US" sz="1400" dirty="0" smtClean="0"/>
              <a:t>选项指定挂载一个本地主机的目录到容器中</a:t>
            </a:r>
            <a:r>
              <a:rPr lang="zh-CN" altLang="en-US" sz="1400" dirty="0" smtClean="0"/>
              <a:t>去，这里是挂载本机</a:t>
            </a:r>
            <a:r>
              <a:rPr lang="en-US" altLang="zh-CN" sz="1400" dirty="0" smtClean="0"/>
              <a:t>/</a:t>
            </a:r>
            <a:r>
              <a:rPr lang="en-US" altLang="zh-CN" sz="1400" dirty="0" smtClean="0"/>
              <a:t>data/home/test</a:t>
            </a:r>
            <a:r>
              <a:rPr lang="zh-CN" altLang="en-US" sz="1400" dirty="0" smtClean="0"/>
              <a:t>到容器里的</a:t>
            </a:r>
            <a:r>
              <a:rPr lang="en-US" altLang="zh-CN" sz="1400" dirty="0" smtClean="0"/>
              <a:t>/</a:t>
            </a:r>
            <a:r>
              <a:rPr lang="en-US" altLang="zh-CN" sz="1400" dirty="0" smtClean="0"/>
              <a:t>data </a:t>
            </a:r>
            <a:r>
              <a:rPr lang="zh-CN" altLang="en-US" sz="1400" dirty="0" smtClean="0"/>
              <a:t>。</a:t>
            </a:r>
            <a:endParaRPr lang="en-US" altLang="zh-CN" sz="1400" dirty="0" smtClean="0"/>
          </a:p>
          <a:p>
            <a:r>
              <a:rPr lang="en-US" altLang="zh-CN" sz="1400" dirty="0" smtClean="0"/>
              <a:t>-p</a:t>
            </a:r>
            <a:r>
              <a:rPr lang="zh-CN" altLang="en-US" sz="1400" dirty="0" smtClean="0"/>
              <a:t>选项</a:t>
            </a:r>
            <a:r>
              <a:rPr lang="zh-CN" altLang="en-US" sz="1400" dirty="0" smtClean="0"/>
              <a:t>是来</a:t>
            </a:r>
            <a:r>
              <a:rPr lang="zh-CN" altLang="en-US" sz="1400" dirty="0" smtClean="0"/>
              <a:t>指定端口</a:t>
            </a:r>
            <a:r>
              <a:rPr lang="zh-CN" altLang="en-US" sz="1400" dirty="0" smtClean="0"/>
              <a:t>映射的，这里是把</a:t>
            </a:r>
            <a:r>
              <a:rPr lang="zh-CN" altLang="en-US" sz="1400" dirty="0" smtClean="0"/>
              <a:t>本地</a:t>
            </a:r>
            <a:r>
              <a:rPr lang="zh-CN" altLang="en-US" sz="1400" dirty="0" smtClean="0"/>
              <a:t>主机的</a:t>
            </a:r>
            <a:r>
              <a:rPr lang="en-US" altLang="zh-CN" sz="1400" dirty="0" smtClean="0"/>
              <a:t>11022</a:t>
            </a:r>
            <a:r>
              <a:rPr lang="zh-CN" altLang="en-US" sz="1400" dirty="0" smtClean="0"/>
              <a:t>、</a:t>
            </a:r>
            <a:r>
              <a:rPr lang="en-US" altLang="zh-CN" sz="1400" dirty="0" smtClean="0"/>
              <a:t>11080</a:t>
            </a:r>
            <a:r>
              <a:rPr lang="zh-CN" altLang="en-US" sz="1400" dirty="0" smtClean="0"/>
              <a:t>分别映射到容器的</a:t>
            </a:r>
            <a:r>
              <a:rPr lang="en-US" altLang="zh-CN" sz="1400" dirty="0" smtClean="0"/>
              <a:t>22</a:t>
            </a:r>
            <a:r>
              <a:rPr lang="zh-CN" altLang="en-US" sz="1400" dirty="0" smtClean="0"/>
              <a:t>、</a:t>
            </a:r>
            <a:r>
              <a:rPr lang="en-US" altLang="zh-CN" sz="1400" dirty="0" smtClean="0"/>
              <a:t>80</a:t>
            </a:r>
            <a:r>
              <a:rPr lang="zh-CN" altLang="en-US" sz="1400" dirty="0" smtClean="0"/>
              <a:t>端口。</a:t>
            </a:r>
            <a:endParaRPr lang="en-US" altLang="zh-CN" sz="1400" dirty="0" smtClean="0"/>
          </a:p>
          <a:p>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启动容器的参数</a:t>
            </a:r>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zh-CN" altLang="en-US" sz="1400" dirty="0" smtClean="0"/>
              <a:t>停止容器</a:t>
            </a:r>
          </a:p>
          <a:p>
            <a:r>
              <a:rPr lang="en-US" altLang="zh-CN" sz="1400" dirty="0" err="1" smtClean="0"/>
              <a:t>docker</a:t>
            </a:r>
            <a:r>
              <a:rPr lang="en-US" altLang="zh-CN" sz="1400" dirty="0" smtClean="0"/>
              <a:t> </a:t>
            </a:r>
            <a:r>
              <a:rPr lang="en-US" altLang="zh-CN" sz="1400" dirty="0" smtClean="0"/>
              <a:t>stop </a:t>
            </a:r>
            <a:r>
              <a:rPr lang="zh-CN" altLang="en-US" sz="1400" dirty="0" smtClean="0"/>
              <a:t>容器名称</a:t>
            </a:r>
            <a:endParaRPr lang="en-US" altLang="zh-CN" sz="1400" dirty="0" smtClean="0"/>
          </a:p>
          <a:p>
            <a:endParaRPr lang="en-US" altLang="zh-CN" sz="1400" dirty="0" smtClean="0"/>
          </a:p>
          <a:p>
            <a:r>
              <a:rPr lang="zh-CN" altLang="en-US" sz="1400" dirty="0" smtClean="0"/>
              <a:t>启动已停止容器</a:t>
            </a:r>
          </a:p>
          <a:p>
            <a:r>
              <a:rPr lang="en-US" altLang="zh-CN" sz="1400" dirty="0" err="1" smtClean="0"/>
              <a:t>docker</a:t>
            </a:r>
            <a:r>
              <a:rPr lang="en-US" altLang="zh-CN" sz="1400" dirty="0" smtClean="0"/>
              <a:t> </a:t>
            </a:r>
            <a:r>
              <a:rPr lang="en-US" altLang="zh-CN" sz="1400" dirty="0" smtClean="0"/>
              <a:t>start </a:t>
            </a:r>
            <a:r>
              <a:rPr lang="zh-CN" altLang="en-US" sz="1400" dirty="0" smtClean="0"/>
              <a:t>容器</a:t>
            </a:r>
            <a:r>
              <a:rPr lang="zh-CN" altLang="en-US" sz="1400" dirty="0" smtClean="0"/>
              <a:t>名称</a:t>
            </a:r>
            <a:endParaRPr lang="en-US" altLang="zh-CN" sz="1400" dirty="0" smtClean="0"/>
          </a:p>
          <a:p>
            <a:endParaRPr lang="en-US" altLang="zh-CN" sz="1400" dirty="0" smtClean="0"/>
          </a:p>
          <a:p>
            <a:r>
              <a:rPr lang="zh-CN" altLang="en-US" sz="1400" dirty="0" smtClean="0"/>
              <a:t>查看容器名称</a:t>
            </a:r>
            <a:endParaRPr lang="en-US" altLang="zh-CN" sz="1400" dirty="0" smtClean="0"/>
          </a:p>
          <a:p>
            <a:r>
              <a:rPr lang="en-US" altLang="zh-CN" sz="1400" dirty="0" err="1" smtClean="0"/>
              <a:t>docker</a:t>
            </a:r>
            <a:r>
              <a:rPr lang="en-US" altLang="zh-CN" sz="1400" dirty="0" smtClean="0"/>
              <a:t> </a:t>
            </a:r>
            <a:r>
              <a:rPr lang="en-US" altLang="zh-CN" sz="1400" dirty="0" err="1" smtClean="0"/>
              <a:t>ps</a:t>
            </a:r>
            <a:r>
              <a:rPr lang="en-US" altLang="zh-CN" sz="1400" dirty="0" smtClean="0"/>
              <a:t> </a:t>
            </a:r>
            <a:r>
              <a:rPr lang="en-US" altLang="zh-CN" sz="1400" dirty="0" smtClean="0"/>
              <a:t>–a</a:t>
            </a:r>
          </a:p>
          <a:p>
            <a:r>
              <a:rPr lang="en-US" altLang="zh-CN" sz="1400" dirty="0" smtClean="0"/>
              <a:t>CONTAINER ID        IMAGE                 COMMAND                CREATED             STATUS                    PORTS                                                                                                     NAMES</a:t>
            </a:r>
          </a:p>
          <a:p>
            <a:r>
              <a:rPr lang="en-US" altLang="zh-CN" sz="1400" dirty="0" smtClean="0"/>
              <a:t>74dec840c912        centos7_sshd:latest   "</a:t>
            </a:r>
            <a:r>
              <a:rPr lang="en-US" altLang="zh-CN" sz="1400" dirty="0" err="1" smtClean="0"/>
              <a:t>supervisord</a:t>
            </a:r>
            <a:r>
              <a:rPr lang="en-US" altLang="zh-CN" sz="1400" dirty="0" smtClean="0"/>
              <a:t> -c /etc   8 days ago          Up 8 days                 0.0.0.0:21022-&gt;22/</a:t>
            </a:r>
            <a:r>
              <a:rPr lang="en-US" altLang="zh-CN" sz="1400" dirty="0" err="1" smtClean="0"/>
              <a:t>tcp</a:t>
            </a:r>
            <a:r>
              <a:rPr lang="en-US" altLang="zh-CN" sz="1400" dirty="0" smtClean="0"/>
              <a:t>, 0.0.0.0:21080-&gt;</a:t>
            </a:r>
            <a:r>
              <a:rPr lang="en-US" altLang="zh-CN" sz="1400" dirty="0" smtClean="0"/>
              <a:t>80/</a:t>
            </a:r>
            <a:r>
              <a:rPr lang="en-US" altLang="zh-CN" sz="1400" dirty="0" err="1" smtClean="0"/>
              <a:t>tcp</a:t>
            </a:r>
            <a:r>
              <a:rPr lang="en-US" altLang="zh-CN" sz="1400" dirty="0" smtClean="0"/>
              <a:t> 	</a:t>
            </a:r>
            <a:r>
              <a:rPr lang="en-US" altLang="zh-CN" sz="1400" dirty="0" err="1" smtClean="0"/>
              <a:t>lingq-docker</a:t>
            </a:r>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停止、重新启动容器</a:t>
            </a:r>
            <a:endParaRPr lang="zh-CN" altLang="en-US" b="1" dirty="0" smtClean="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r>
              <a:rPr kumimoji="1" lang="en-US" altLang="zh-CN" sz="1400" dirty="0" smtClean="0">
                <a:solidFill>
                  <a:schemeClr val="tx1">
                    <a:lumMod val="75000"/>
                    <a:lumOff val="25000"/>
                  </a:schemeClr>
                </a:solidFill>
                <a:latin typeface="Microsoft YaHei"/>
                <a:ea typeface="微软雅黑"/>
                <a:cs typeface="Microsoft YaHei"/>
              </a:rPr>
              <a:t>XXXXX</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zh-CN" altLang="en-US" sz="1400" dirty="0" smtClean="0"/>
              <a:t>删除容器</a:t>
            </a:r>
            <a:endParaRPr lang="en-US" altLang="zh-CN" sz="1400" dirty="0" smtClean="0"/>
          </a:p>
          <a:p>
            <a:r>
              <a:rPr lang="en-US" altLang="zh-CN" sz="1400" dirty="0" err="1" smtClean="0"/>
              <a:t>docker</a:t>
            </a:r>
            <a:r>
              <a:rPr lang="en-US" altLang="zh-CN" sz="1400" dirty="0" smtClean="0"/>
              <a:t> </a:t>
            </a:r>
            <a:r>
              <a:rPr lang="en-US" altLang="zh-CN" sz="1400" dirty="0" err="1" smtClean="0"/>
              <a:t>rm</a:t>
            </a:r>
            <a:r>
              <a:rPr lang="en-US" altLang="zh-CN" sz="1400" dirty="0" smtClean="0"/>
              <a:t> </a:t>
            </a:r>
            <a:r>
              <a:rPr lang="zh-CN" altLang="en-US" sz="1400" dirty="0" smtClean="0"/>
              <a:t>容器名称</a:t>
            </a:r>
            <a:endParaRPr lang="en-US" altLang="zh-CN" sz="1400" dirty="0" smtClean="0"/>
          </a:p>
          <a:p>
            <a:endParaRPr lang="en-US" altLang="zh-CN" sz="1400" dirty="0" smtClean="0"/>
          </a:p>
          <a:p>
            <a:r>
              <a:rPr lang="zh-CN" altLang="en-US" sz="1400" dirty="0" smtClean="0"/>
              <a:t>删除</a:t>
            </a:r>
            <a:r>
              <a:rPr lang="zh-CN" altLang="en-US" sz="1400" dirty="0" smtClean="0"/>
              <a:t>镜像</a:t>
            </a:r>
            <a:endParaRPr lang="en-US" altLang="zh-CN" sz="1400" dirty="0" smtClean="0"/>
          </a:p>
          <a:p>
            <a:r>
              <a:rPr lang="en-US" altLang="zh-CN" sz="1400" dirty="0" err="1" smtClean="0"/>
              <a:t>docker</a:t>
            </a:r>
            <a:r>
              <a:rPr lang="en-US" altLang="zh-CN" sz="1400" dirty="0" smtClean="0"/>
              <a:t> </a:t>
            </a:r>
            <a:r>
              <a:rPr lang="en-US" altLang="zh-CN" sz="1400" dirty="0" err="1" smtClean="0"/>
              <a:t>rmi</a:t>
            </a:r>
            <a:r>
              <a:rPr lang="en-US" altLang="zh-CN" sz="1400" dirty="0" smtClean="0"/>
              <a:t> </a:t>
            </a:r>
            <a:r>
              <a:rPr lang="zh-CN" altLang="en-US" sz="1400" dirty="0" smtClean="0"/>
              <a:t>镜像</a:t>
            </a:r>
            <a:r>
              <a:rPr lang="zh-CN" altLang="en-US" sz="1400" dirty="0" smtClean="0"/>
              <a:t>名称</a:t>
            </a:r>
            <a:endParaRPr lang="en-US" altLang="zh-CN" sz="1400" dirty="0" smtClean="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删除容器、镜像</a:t>
            </a:r>
            <a:endParaRPr lang="zh-CN" altLang="en-US" b="1" dirty="0" smtClean="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descr="封底宽-11.jp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709" y="0"/>
            <a:ext cx="9141291" cy="5143500"/>
          </a:xfrm>
          <a:prstGeom prst="rect">
            <a:avLst/>
          </a:prstGeom>
        </p:spPr>
      </p:pic>
      <p:pic>
        <p:nvPicPr>
          <p:cNvPr id="4" name="图片 3" descr="地址栏-14.png"/>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8691" y="4758676"/>
            <a:ext cx="8966619" cy="316971"/>
          </a:xfrm>
          <a:prstGeom prst="rect">
            <a:avLst/>
          </a:prstGeom>
        </p:spPr>
      </p:pic>
    </p:spTree>
    <p:extLst>
      <p:ext uri="{BB962C8B-B14F-4D97-AF65-F5344CB8AC3E}">
        <p14:creationId xmlns="" xmlns:p14="http://schemas.microsoft.com/office/powerpoint/2010/main" val="2621429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en-US" altLang="zh-CN" sz="1400" dirty="0" err="1" smtClean="0"/>
              <a:t>Docker</a:t>
            </a:r>
            <a:r>
              <a:rPr lang="en-US" altLang="zh-CN" sz="1400" dirty="0" smtClean="0"/>
              <a:t> </a:t>
            </a:r>
            <a:r>
              <a:rPr lang="zh-CN" altLang="en-US" sz="1400" dirty="0" smtClean="0"/>
              <a:t>是一个开源项目，诞生于 </a:t>
            </a:r>
            <a:r>
              <a:rPr lang="en-US" altLang="zh-CN" sz="1400" dirty="0" smtClean="0"/>
              <a:t>2013 </a:t>
            </a:r>
            <a:r>
              <a:rPr lang="zh-CN" altLang="en-US" sz="1400" dirty="0" smtClean="0"/>
              <a:t>年初，最初是 </a:t>
            </a:r>
            <a:r>
              <a:rPr lang="en-US" altLang="zh-CN" sz="1400" dirty="0" err="1" smtClean="0"/>
              <a:t>dotCloud</a:t>
            </a:r>
            <a:r>
              <a:rPr lang="en-US" altLang="zh-CN" sz="1400" dirty="0" smtClean="0"/>
              <a:t> </a:t>
            </a:r>
            <a:r>
              <a:rPr lang="zh-CN" altLang="en-US" sz="1400" dirty="0" smtClean="0"/>
              <a:t>公司内部的一个业余项目。它基于 </a:t>
            </a:r>
            <a:r>
              <a:rPr lang="en-US" altLang="zh-CN" sz="1400" dirty="0" smtClean="0"/>
              <a:t>Google </a:t>
            </a:r>
            <a:r>
              <a:rPr lang="zh-CN" altLang="en-US" sz="1400" dirty="0" smtClean="0"/>
              <a:t>公司推出的 </a:t>
            </a:r>
            <a:r>
              <a:rPr lang="en-US" altLang="zh-CN" sz="1400" dirty="0" smtClean="0"/>
              <a:t>Go </a:t>
            </a:r>
            <a:r>
              <a:rPr lang="zh-CN" altLang="en-US" sz="1400" dirty="0" smtClean="0"/>
              <a:t>语言实现。 项目后来加入了 </a:t>
            </a:r>
            <a:r>
              <a:rPr lang="en-US" altLang="zh-CN" sz="1400" dirty="0" smtClean="0"/>
              <a:t>Linux </a:t>
            </a:r>
            <a:r>
              <a:rPr lang="zh-CN" altLang="en-US" sz="1400" dirty="0" smtClean="0"/>
              <a:t>基金会，遵从了 </a:t>
            </a:r>
            <a:r>
              <a:rPr lang="en-US" altLang="zh-CN" sz="1400" dirty="0" smtClean="0"/>
              <a:t>Apache 2.0 </a:t>
            </a:r>
            <a:r>
              <a:rPr lang="zh-CN" altLang="en-US" sz="1400" dirty="0" smtClean="0"/>
              <a:t>协议，项目代码在 </a:t>
            </a:r>
            <a:r>
              <a:rPr lang="en-US" altLang="zh-CN" sz="1400" dirty="0" err="1" smtClean="0">
                <a:hlinkClick r:id="rId4"/>
              </a:rPr>
              <a:t>GitHub</a:t>
            </a:r>
            <a:r>
              <a:rPr lang="zh-CN" altLang="en-US" sz="1400" dirty="0" smtClean="0"/>
              <a:t> 上进行维护。</a:t>
            </a:r>
          </a:p>
          <a:p>
            <a:r>
              <a:rPr lang="en-US" altLang="zh-CN" sz="1400" dirty="0" err="1" smtClean="0"/>
              <a:t>Docker</a:t>
            </a:r>
            <a:r>
              <a:rPr lang="en-US" altLang="zh-CN" sz="1400" dirty="0" smtClean="0"/>
              <a:t> </a:t>
            </a:r>
            <a:r>
              <a:rPr lang="zh-CN" altLang="en-US" sz="1400" dirty="0" smtClean="0"/>
              <a:t>自开源后受到广泛的关注和讨论，以至于 </a:t>
            </a:r>
            <a:r>
              <a:rPr lang="en-US" altLang="zh-CN" sz="1400" dirty="0" err="1" smtClean="0"/>
              <a:t>dotCloud</a:t>
            </a:r>
            <a:r>
              <a:rPr lang="en-US" altLang="zh-CN" sz="1400" dirty="0" smtClean="0"/>
              <a:t> </a:t>
            </a:r>
            <a:r>
              <a:rPr lang="zh-CN" altLang="en-US" sz="1400" dirty="0" smtClean="0"/>
              <a:t>公司后来都改名为 </a:t>
            </a:r>
            <a:r>
              <a:rPr lang="en-US" altLang="zh-CN" sz="1400" dirty="0" err="1" smtClean="0"/>
              <a:t>Docker</a:t>
            </a:r>
            <a:r>
              <a:rPr lang="en-US" altLang="zh-CN" sz="1400" dirty="0" smtClean="0"/>
              <a:t> Inc</a:t>
            </a:r>
            <a:r>
              <a:rPr lang="zh-CN" altLang="en-US" sz="1400" dirty="0" smtClean="0"/>
              <a:t>。</a:t>
            </a:r>
            <a:r>
              <a:rPr lang="en-US" altLang="zh-CN" sz="1400" dirty="0" err="1" smtClean="0"/>
              <a:t>Redhat</a:t>
            </a:r>
            <a:r>
              <a:rPr lang="en-US" altLang="zh-CN" sz="1400" dirty="0" smtClean="0"/>
              <a:t> </a:t>
            </a:r>
            <a:r>
              <a:rPr lang="zh-CN" altLang="en-US" sz="1400" dirty="0" smtClean="0"/>
              <a:t>已经在其 </a:t>
            </a:r>
            <a:r>
              <a:rPr lang="en-US" altLang="zh-CN" sz="1400" dirty="0" smtClean="0"/>
              <a:t>RHEL6.5 </a:t>
            </a:r>
            <a:r>
              <a:rPr lang="zh-CN" altLang="en-US" sz="1400" dirty="0" smtClean="0"/>
              <a:t>中集中支持 </a:t>
            </a:r>
            <a:r>
              <a:rPr lang="en-US" altLang="zh-CN" sz="1400" dirty="0" err="1" smtClean="0"/>
              <a:t>Docker</a:t>
            </a:r>
            <a:r>
              <a:rPr lang="zh-CN" altLang="en-US" sz="1400" dirty="0" smtClean="0"/>
              <a:t>；</a:t>
            </a:r>
            <a:r>
              <a:rPr lang="en-US" altLang="zh-CN" sz="1400" dirty="0" smtClean="0"/>
              <a:t>Google </a:t>
            </a:r>
            <a:r>
              <a:rPr lang="zh-CN" altLang="en-US" sz="1400" dirty="0" smtClean="0"/>
              <a:t>也在其 </a:t>
            </a:r>
            <a:r>
              <a:rPr lang="en-US" altLang="zh-CN" sz="1400" dirty="0" err="1" smtClean="0"/>
              <a:t>PaaS</a:t>
            </a:r>
            <a:r>
              <a:rPr lang="en-US" altLang="zh-CN" sz="1400" dirty="0" smtClean="0"/>
              <a:t> </a:t>
            </a:r>
            <a:r>
              <a:rPr lang="zh-CN" altLang="en-US" sz="1400" dirty="0" smtClean="0"/>
              <a:t>产品中广泛应用。</a:t>
            </a:r>
          </a:p>
          <a:p>
            <a:r>
              <a:rPr lang="en-US" altLang="zh-CN" sz="1400" dirty="0" err="1" smtClean="0"/>
              <a:t>Docker</a:t>
            </a:r>
            <a:r>
              <a:rPr lang="en-US" altLang="zh-CN" sz="1400" dirty="0" smtClean="0"/>
              <a:t> </a:t>
            </a:r>
            <a:r>
              <a:rPr lang="zh-CN" altLang="en-US" sz="1400" dirty="0" smtClean="0"/>
              <a:t>项目的目标是实现轻量级的操作系统虚拟化解决方案。 </a:t>
            </a:r>
            <a:r>
              <a:rPr lang="en-US" altLang="zh-CN" sz="1400" dirty="0" err="1" smtClean="0"/>
              <a:t>Docker</a:t>
            </a:r>
            <a:r>
              <a:rPr lang="en-US" altLang="zh-CN" sz="1400" dirty="0" smtClean="0"/>
              <a:t> </a:t>
            </a:r>
            <a:r>
              <a:rPr lang="zh-CN" altLang="en-US" sz="1400" dirty="0" smtClean="0"/>
              <a:t>的基础是 </a:t>
            </a:r>
            <a:r>
              <a:rPr lang="en-US" altLang="zh-CN" sz="1400" dirty="0" smtClean="0"/>
              <a:t>Linux </a:t>
            </a:r>
            <a:r>
              <a:rPr lang="zh-CN" altLang="en-US" sz="1400" dirty="0" smtClean="0"/>
              <a:t>容器（</a:t>
            </a:r>
            <a:r>
              <a:rPr lang="en-US" altLang="zh-CN" sz="1400" dirty="0" smtClean="0"/>
              <a:t>LXC</a:t>
            </a:r>
            <a:r>
              <a:rPr lang="zh-CN" altLang="en-US" sz="1400" dirty="0" smtClean="0"/>
              <a:t>）等技术。</a:t>
            </a:r>
          </a:p>
          <a:p>
            <a:r>
              <a:rPr lang="zh-CN" altLang="en-US" sz="1400" dirty="0" smtClean="0"/>
              <a:t>在 </a:t>
            </a:r>
            <a:r>
              <a:rPr lang="en-US" altLang="zh-CN" sz="1400" dirty="0" smtClean="0"/>
              <a:t>LXC </a:t>
            </a:r>
            <a:r>
              <a:rPr lang="zh-CN" altLang="en-US" sz="1400" dirty="0" smtClean="0"/>
              <a:t>的基础上 </a:t>
            </a:r>
            <a:r>
              <a:rPr lang="en-US" altLang="zh-CN" sz="1400" dirty="0" err="1" smtClean="0"/>
              <a:t>Docker</a:t>
            </a:r>
            <a:r>
              <a:rPr lang="en-US" altLang="zh-CN" sz="1400" dirty="0" smtClean="0"/>
              <a:t> </a:t>
            </a:r>
            <a:r>
              <a:rPr lang="zh-CN" altLang="en-US" sz="1400" dirty="0" smtClean="0"/>
              <a:t>进行了进一步的封装，让用户不需要去关心容器的管理，使得操作更为简便。用户操作 </a:t>
            </a:r>
            <a:r>
              <a:rPr lang="en-US" altLang="zh-CN" sz="1400" dirty="0" err="1" smtClean="0"/>
              <a:t>Docker</a:t>
            </a:r>
            <a:r>
              <a:rPr lang="en-US" altLang="zh-CN" sz="1400" dirty="0" smtClean="0"/>
              <a:t> </a:t>
            </a:r>
            <a:r>
              <a:rPr lang="zh-CN" altLang="en-US" sz="1400" dirty="0" smtClean="0"/>
              <a:t>的容器就像操作一个快速轻量级的虚拟机一样简单。</a:t>
            </a:r>
          </a:p>
          <a:p>
            <a:r>
              <a:rPr lang="zh-CN" altLang="en-US" sz="1400" dirty="0" smtClean="0"/>
              <a:t>下面的图片比较了 </a:t>
            </a:r>
            <a:r>
              <a:rPr lang="en-US" altLang="zh-CN" sz="1400" dirty="0" err="1" smtClean="0"/>
              <a:t>Docker</a:t>
            </a:r>
            <a:r>
              <a:rPr lang="en-US" altLang="zh-CN" sz="1400" dirty="0" smtClean="0"/>
              <a:t> </a:t>
            </a:r>
            <a:r>
              <a:rPr lang="zh-CN" altLang="en-US" sz="1400" dirty="0" smtClean="0"/>
              <a:t>和传统虚拟化方式的不同之处，可见容器是在操作系统层面上实现虚拟化，直接复用本地主机的操作系统，而传统方式则是在硬件层面实现。</a:t>
            </a:r>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什么是 </a:t>
            </a:r>
            <a:r>
              <a:rPr lang="en-US" b="1" dirty="0" err="1" smtClean="0"/>
              <a:t>Docker</a:t>
            </a:r>
            <a:endParaRPr lang="en-US" b="1" dirty="0" smtClean="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pic>
        <p:nvPicPr>
          <p:cNvPr id="10" name="图片 9" descr="docker.png"/>
          <p:cNvPicPr>
            <a:picLocks noChangeAspect="1"/>
          </p:cNvPicPr>
          <p:nvPr/>
        </p:nvPicPr>
        <p:blipFill>
          <a:blip r:embed="rId4"/>
          <a:stretch>
            <a:fillRect/>
          </a:stretch>
        </p:blipFill>
        <p:spPr>
          <a:xfrm>
            <a:off x="1251583" y="619331"/>
            <a:ext cx="5858934" cy="1658188"/>
          </a:xfrm>
          <a:prstGeom prst="rect">
            <a:avLst/>
          </a:prstGeom>
        </p:spPr>
      </p:pic>
      <p:pic>
        <p:nvPicPr>
          <p:cNvPr id="13" name="图片 12" descr="virtualization.png"/>
          <p:cNvPicPr>
            <a:picLocks noChangeAspect="1"/>
          </p:cNvPicPr>
          <p:nvPr/>
        </p:nvPicPr>
        <p:blipFill>
          <a:blip r:embed="rId5"/>
          <a:stretch>
            <a:fillRect/>
          </a:stretch>
        </p:blipFill>
        <p:spPr>
          <a:xfrm>
            <a:off x="1251583" y="2497666"/>
            <a:ext cx="5903843" cy="1815636"/>
          </a:xfrm>
          <a:prstGeom prst="rect">
            <a:avLst/>
          </a:prstGeom>
        </p:spPr>
      </p:pic>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pPr>
              <a:buFont typeface="Arial" pitchFamily="34" charset="0"/>
              <a:buChar char="•"/>
            </a:pPr>
            <a:r>
              <a:rPr lang="en-US" sz="1400" b="1" dirty="0" smtClean="0"/>
              <a:t>Namespaces</a:t>
            </a:r>
            <a:r>
              <a:rPr lang="en-US" sz="1400" dirty="0" smtClean="0"/>
              <a:t>:</a:t>
            </a:r>
            <a:r>
              <a:rPr lang="zh-CN" altLang="en-US" sz="1400" dirty="0" smtClean="0"/>
              <a:t> </a:t>
            </a:r>
            <a:r>
              <a:rPr lang="en-US" sz="1400" dirty="0" smtClean="0"/>
              <a:t>Linux </a:t>
            </a:r>
            <a:r>
              <a:rPr lang="zh-CN" altLang="en-US" sz="1400" dirty="0" smtClean="0"/>
              <a:t>容器通过</a:t>
            </a:r>
            <a:r>
              <a:rPr lang="en-US" sz="1400" dirty="0" smtClean="0"/>
              <a:t> Kernel </a:t>
            </a:r>
            <a:r>
              <a:rPr lang="zh-CN" altLang="en-US" sz="1400" dirty="0" smtClean="0"/>
              <a:t>的</a:t>
            </a:r>
            <a:r>
              <a:rPr lang="en-US" sz="1400" dirty="0" smtClean="0"/>
              <a:t> namespaces </a:t>
            </a:r>
            <a:r>
              <a:rPr lang="zh-CN" altLang="en-US" sz="1400" dirty="0" smtClean="0"/>
              <a:t>技术，为一个或一组进程创建独立的</a:t>
            </a:r>
            <a:r>
              <a:rPr lang="en-US" sz="1400" dirty="0" err="1" smtClean="0"/>
              <a:t>pid</a:t>
            </a:r>
            <a:r>
              <a:rPr lang="zh-CN" altLang="en-US" sz="1400" dirty="0" smtClean="0"/>
              <a:t>、</a:t>
            </a:r>
            <a:r>
              <a:rPr lang="en-US" sz="1400" dirty="0" smtClean="0"/>
              <a:t>net</a:t>
            </a:r>
            <a:r>
              <a:rPr lang="zh-CN" altLang="en-US" sz="1400" dirty="0" smtClean="0"/>
              <a:t>、</a:t>
            </a:r>
            <a:r>
              <a:rPr lang="en-US" sz="1400" dirty="0" err="1" smtClean="0"/>
              <a:t>ipc</a:t>
            </a:r>
            <a:r>
              <a:rPr lang="zh-CN" altLang="en-US" sz="1400" dirty="0" smtClean="0"/>
              <a:t>、</a:t>
            </a:r>
            <a:r>
              <a:rPr lang="en-US" sz="1400" dirty="0" err="1" smtClean="0"/>
              <a:t>mnt</a:t>
            </a:r>
            <a:r>
              <a:rPr lang="zh-CN" altLang="en-US" sz="1400" dirty="0" smtClean="0"/>
              <a:t>、</a:t>
            </a:r>
            <a:r>
              <a:rPr lang="en-US" sz="1400" dirty="0" err="1" smtClean="0"/>
              <a:t>uts</a:t>
            </a:r>
            <a:r>
              <a:rPr lang="en-US" sz="1400" dirty="0" smtClean="0"/>
              <a:t> </a:t>
            </a:r>
            <a:r>
              <a:rPr lang="zh-CN" altLang="en-US" sz="1400" dirty="0" smtClean="0"/>
              <a:t>等</a:t>
            </a:r>
            <a:r>
              <a:rPr lang="en-US" sz="1400" dirty="0" smtClean="0"/>
              <a:t> namespaces</a:t>
            </a:r>
            <a:r>
              <a:rPr lang="zh-CN" altLang="en-US" sz="1400" dirty="0" smtClean="0"/>
              <a:t>，从而与其它进程相互隔离。</a:t>
            </a:r>
            <a:endParaRPr lang="en-US" altLang="zh-CN" sz="1400" dirty="0" smtClean="0"/>
          </a:p>
          <a:p>
            <a:pPr>
              <a:buFont typeface="Arial" pitchFamily="34" charset="0"/>
              <a:buChar char="•"/>
            </a:pPr>
            <a:endParaRPr lang="en-US" altLang="zh-CN" sz="1400" dirty="0" smtClean="0"/>
          </a:p>
          <a:p>
            <a:pPr>
              <a:buFont typeface="Arial" pitchFamily="34" charset="0"/>
              <a:buChar char="•"/>
            </a:pPr>
            <a:r>
              <a:rPr lang="en-US" sz="1400" b="1" dirty="0" err="1" smtClean="0"/>
              <a:t>Cgroups</a:t>
            </a:r>
            <a:r>
              <a:rPr lang="en-US" sz="1400" dirty="0" smtClean="0"/>
              <a:t>: </a:t>
            </a:r>
            <a:r>
              <a:rPr lang="en-US" sz="1400" dirty="0" err="1" smtClean="0"/>
              <a:t>cgroups</a:t>
            </a:r>
            <a:r>
              <a:rPr lang="en-US" sz="1400" dirty="0" smtClean="0"/>
              <a:t> </a:t>
            </a:r>
            <a:r>
              <a:rPr lang="zh-CN" altLang="en-US" sz="1400" dirty="0" smtClean="0"/>
              <a:t>的全称是</a:t>
            </a:r>
            <a:r>
              <a:rPr lang="en-US" sz="1400" dirty="0" smtClean="0"/>
              <a:t> Control Groups</a:t>
            </a:r>
            <a:r>
              <a:rPr lang="zh-CN" altLang="en-US" sz="1400" dirty="0" smtClean="0"/>
              <a:t>，在</a:t>
            </a:r>
            <a:r>
              <a:rPr lang="en-US" sz="1400" dirty="0" smtClean="0"/>
              <a:t> 2003 </a:t>
            </a:r>
            <a:r>
              <a:rPr lang="zh-CN" altLang="en-US" sz="1400" dirty="0" smtClean="0"/>
              <a:t>年由</a:t>
            </a:r>
            <a:r>
              <a:rPr lang="en-US" sz="1400" dirty="0" smtClean="0"/>
              <a:t> Google </a:t>
            </a:r>
            <a:r>
              <a:rPr lang="zh-CN" altLang="en-US" sz="1400" dirty="0" smtClean="0"/>
              <a:t>的工程师实现，在</a:t>
            </a:r>
            <a:r>
              <a:rPr lang="en-US" sz="1400" dirty="0" smtClean="0"/>
              <a:t> 2007 </a:t>
            </a:r>
            <a:r>
              <a:rPr lang="zh-CN" altLang="en-US" sz="1400" dirty="0" smtClean="0"/>
              <a:t>年加入</a:t>
            </a:r>
            <a:r>
              <a:rPr lang="en-US" sz="1400" dirty="0" smtClean="0"/>
              <a:t> Linux Kernel</a:t>
            </a:r>
            <a:r>
              <a:rPr lang="zh-CN" altLang="en-US" sz="1400" dirty="0" smtClean="0"/>
              <a:t>。</a:t>
            </a:r>
            <a:r>
              <a:rPr lang="en-US" sz="1400" dirty="0" err="1" smtClean="0"/>
              <a:t>cgroups</a:t>
            </a:r>
            <a:r>
              <a:rPr lang="en-US" sz="1400" dirty="0" smtClean="0"/>
              <a:t> </a:t>
            </a:r>
            <a:r>
              <a:rPr lang="zh-CN" altLang="en-US" sz="1400" dirty="0" smtClean="0"/>
              <a:t>可限制进程对</a:t>
            </a:r>
            <a:r>
              <a:rPr lang="en-US" sz="1400" dirty="0" smtClean="0"/>
              <a:t> CPU</a:t>
            </a:r>
            <a:r>
              <a:rPr lang="zh-CN" altLang="en-US" sz="1400" dirty="0" smtClean="0"/>
              <a:t>、内存、块存储和网络的使用。</a:t>
            </a:r>
            <a:endParaRPr lang="en-US" altLang="zh-CN" sz="1400" dirty="0" smtClean="0"/>
          </a:p>
          <a:p>
            <a:pPr>
              <a:buFont typeface="Arial" pitchFamily="34" charset="0"/>
              <a:buChar char="•"/>
            </a:pPr>
            <a:endParaRPr lang="en-US" altLang="zh-CN" sz="1400" dirty="0" smtClean="0"/>
          </a:p>
          <a:p>
            <a:pPr>
              <a:buFont typeface="Arial" pitchFamily="34" charset="0"/>
              <a:buChar char="•"/>
            </a:pPr>
            <a:r>
              <a:rPr lang="en-US" altLang="zh-CN" sz="1400" b="1" dirty="0" smtClean="0"/>
              <a:t>LXC</a:t>
            </a:r>
            <a:r>
              <a:rPr lang="en-US" altLang="zh-CN" sz="1400" dirty="0" smtClean="0"/>
              <a:t>:</a:t>
            </a:r>
            <a:r>
              <a:rPr lang="en-US" sz="1400" dirty="0" smtClean="0"/>
              <a:t> LXC</a:t>
            </a:r>
            <a:r>
              <a:rPr lang="zh-CN" altLang="en-US" sz="1400" dirty="0" smtClean="0"/>
              <a:t>为</a:t>
            </a:r>
            <a:r>
              <a:rPr lang="en-US" sz="1400" dirty="0" smtClean="0"/>
              <a:t>Linux Container</a:t>
            </a:r>
            <a:r>
              <a:rPr lang="zh-CN" altLang="en-US" sz="1400" dirty="0" smtClean="0"/>
              <a:t>的简写。</a:t>
            </a:r>
            <a:r>
              <a:rPr lang="en-US" sz="1400" dirty="0" smtClean="0"/>
              <a:t>Linux Container</a:t>
            </a:r>
            <a:r>
              <a:rPr lang="zh-CN" altLang="en-US" sz="1400" dirty="0" smtClean="0"/>
              <a:t>是一种轻量级的内核虚拟化的手段与技术，可以提供轻量级的虚拟化，以便隔离进程和资源，而且不需要提供指令解释机制以及全虚拟化的其他复杂性。</a:t>
            </a:r>
            <a:endParaRPr lang="en-US" altLang="zh-CN" sz="1400" dirty="0" smtClean="0"/>
          </a:p>
          <a:p>
            <a:pPr>
              <a:buFont typeface="Arial" pitchFamily="34" charset="0"/>
              <a:buChar char="•"/>
            </a:pPr>
            <a:endParaRPr lang="en-US" altLang="zh-CN" sz="1400" dirty="0" smtClean="0"/>
          </a:p>
          <a:p>
            <a:pPr>
              <a:buFont typeface="Arial" pitchFamily="34" charset="0"/>
              <a:buChar char="•"/>
            </a:pPr>
            <a:r>
              <a:rPr lang="en-US" sz="1400" b="1" dirty="0" smtClean="0"/>
              <a:t>AUFS</a:t>
            </a:r>
            <a:r>
              <a:rPr lang="en-US" sz="1400" dirty="0" smtClean="0"/>
              <a:t>: AUFS </a:t>
            </a:r>
            <a:r>
              <a:rPr lang="zh-CN" altLang="en-US" sz="1400" dirty="0" smtClean="0"/>
              <a:t>的全称是</a:t>
            </a:r>
            <a:r>
              <a:rPr lang="en-US" sz="1400" dirty="0" smtClean="0"/>
              <a:t> Another Union File System</a:t>
            </a:r>
            <a:r>
              <a:rPr lang="zh-CN" altLang="en-US" sz="1400" dirty="0" smtClean="0"/>
              <a:t>。</a:t>
            </a:r>
            <a:r>
              <a:rPr lang="en-US" sz="1400" dirty="0" smtClean="0"/>
              <a:t>AUFS</a:t>
            </a:r>
            <a:r>
              <a:rPr lang="zh-CN" altLang="en-US" sz="1400" dirty="0" smtClean="0"/>
              <a:t>（包括其它</a:t>
            </a:r>
            <a:r>
              <a:rPr lang="en-US" sz="1400" dirty="0" smtClean="0"/>
              <a:t> UFS</a:t>
            </a:r>
            <a:r>
              <a:rPr lang="zh-CN" altLang="en-US" sz="1400" dirty="0" smtClean="0"/>
              <a:t>）的一个重要能力是能使两个目录结构合二为一。</a:t>
            </a:r>
            <a:r>
              <a:rPr lang="en-US" sz="1400" dirty="0" smtClean="0"/>
              <a:t> </a:t>
            </a:r>
            <a:r>
              <a:rPr lang="en-US" sz="1400" dirty="0" err="1" smtClean="0"/>
              <a:t>Docker</a:t>
            </a:r>
            <a:r>
              <a:rPr lang="en-US" sz="1400" dirty="0" smtClean="0"/>
              <a:t> </a:t>
            </a:r>
            <a:r>
              <a:rPr lang="zh-CN" altLang="en-US" sz="1400" dirty="0" smtClean="0"/>
              <a:t>的镜像都是有多个层组成的，最上层是一个可读写的，而下面的层则是只读的。通过</a:t>
            </a:r>
            <a:r>
              <a:rPr lang="en-US" sz="1400" dirty="0" smtClean="0"/>
              <a:t> AUFS </a:t>
            </a:r>
            <a:r>
              <a:rPr lang="zh-CN" altLang="en-US" sz="1400" dirty="0" smtClean="0"/>
              <a:t>的目录融合的能力，实现了既可随意读写，又保证了下层的内容安全的目的。</a:t>
            </a:r>
          </a:p>
        </p:txBody>
      </p:sp>
      <p:sp>
        <p:nvSpPr>
          <p:cNvPr id="10" name="TextBox 9"/>
          <p:cNvSpPr txBox="1"/>
          <p:nvPr/>
        </p:nvSpPr>
        <p:spPr>
          <a:xfrm>
            <a:off x="815673" y="645067"/>
            <a:ext cx="7069666" cy="369332"/>
          </a:xfrm>
          <a:prstGeom prst="rect">
            <a:avLst/>
          </a:prstGeom>
          <a:noFill/>
        </p:spPr>
        <p:txBody>
          <a:bodyPr wrap="square" rtlCol="0">
            <a:spAutoFit/>
          </a:bodyPr>
          <a:lstStyle/>
          <a:p>
            <a:r>
              <a:rPr lang="en-US" dirty="0" err="1" smtClean="0"/>
              <a:t>Docker</a:t>
            </a:r>
            <a:r>
              <a:rPr lang="en-US" dirty="0" smtClean="0"/>
              <a:t> </a:t>
            </a:r>
            <a:r>
              <a:rPr lang="zh-CN" altLang="en-US" dirty="0" smtClean="0"/>
              <a:t>所使用的几个重要技术</a:t>
            </a:r>
            <a:endParaRPr lang="en-US" b="1" dirty="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zh-CN" altLang="en-US" sz="1400" dirty="0" smtClean="0"/>
              <a:t>作为一种新兴的虚拟化方式，</a:t>
            </a:r>
            <a:r>
              <a:rPr lang="en-US" altLang="zh-CN" sz="1400" dirty="0" err="1" smtClean="0"/>
              <a:t>Docker</a:t>
            </a:r>
            <a:r>
              <a:rPr lang="en-US" altLang="zh-CN" sz="1400" dirty="0" smtClean="0"/>
              <a:t> </a:t>
            </a:r>
            <a:r>
              <a:rPr lang="zh-CN" altLang="en-US" sz="1400" dirty="0" smtClean="0"/>
              <a:t>跟传统的虚拟化方式相比具有众多的优势。</a:t>
            </a:r>
          </a:p>
          <a:p>
            <a:r>
              <a:rPr lang="zh-CN" altLang="en-US" sz="1400" dirty="0" smtClean="0"/>
              <a:t>首先，</a:t>
            </a:r>
            <a:r>
              <a:rPr lang="en-US" altLang="zh-CN" sz="1400" dirty="0" err="1" smtClean="0"/>
              <a:t>Docker</a:t>
            </a:r>
            <a:r>
              <a:rPr lang="en-US" altLang="zh-CN" sz="1400" dirty="0" smtClean="0"/>
              <a:t> </a:t>
            </a:r>
            <a:r>
              <a:rPr lang="zh-CN" altLang="en-US" sz="1400" dirty="0" smtClean="0"/>
              <a:t>容器的启动可以在秒级实现，这相比传统的虚拟机方式要快得多。 </a:t>
            </a:r>
            <a:endParaRPr lang="en-US" altLang="zh-CN" sz="1400" dirty="0" smtClean="0"/>
          </a:p>
          <a:p>
            <a:r>
              <a:rPr lang="zh-CN" altLang="en-US" sz="1400" dirty="0" smtClean="0"/>
              <a:t>其次，</a:t>
            </a:r>
            <a:r>
              <a:rPr lang="en-US" altLang="zh-CN" sz="1400" dirty="0" err="1" smtClean="0"/>
              <a:t>Docker</a:t>
            </a:r>
            <a:r>
              <a:rPr lang="en-US" altLang="zh-CN" sz="1400" dirty="0" smtClean="0"/>
              <a:t> </a:t>
            </a:r>
            <a:r>
              <a:rPr lang="zh-CN" altLang="en-US" sz="1400" dirty="0" smtClean="0"/>
              <a:t>对系统资源的利用率很高，一台主机上可以同时运行数千个 </a:t>
            </a:r>
            <a:r>
              <a:rPr lang="en-US" altLang="zh-CN" sz="1400" dirty="0" err="1" smtClean="0"/>
              <a:t>Docker</a:t>
            </a:r>
            <a:r>
              <a:rPr lang="en-US" altLang="zh-CN" sz="1400" dirty="0" smtClean="0"/>
              <a:t> </a:t>
            </a:r>
            <a:r>
              <a:rPr lang="zh-CN" altLang="en-US" sz="1400" dirty="0" smtClean="0"/>
              <a:t>容器。</a:t>
            </a:r>
          </a:p>
          <a:p>
            <a:r>
              <a:rPr lang="zh-CN" altLang="en-US" sz="1400" dirty="0" smtClean="0"/>
              <a:t>容器除了运行其中应用外，基本不消耗额外的系统资源，使得应用的性能很高，同时系统的开销尽量小。传统虚拟机方式运行 </a:t>
            </a:r>
            <a:r>
              <a:rPr lang="en-US" altLang="zh-CN" sz="1400" dirty="0" smtClean="0"/>
              <a:t>10 </a:t>
            </a:r>
            <a:r>
              <a:rPr lang="zh-CN" altLang="en-US" sz="1400" dirty="0" smtClean="0"/>
              <a:t>个不同的应用就要起 </a:t>
            </a:r>
            <a:r>
              <a:rPr lang="en-US" altLang="zh-CN" sz="1400" dirty="0" smtClean="0"/>
              <a:t>10 </a:t>
            </a:r>
            <a:r>
              <a:rPr lang="zh-CN" altLang="en-US" sz="1400" dirty="0" smtClean="0"/>
              <a:t>个虚拟机，而</a:t>
            </a:r>
            <a:r>
              <a:rPr lang="en-US" altLang="zh-CN" sz="1400" dirty="0" err="1" smtClean="0"/>
              <a:t>Docker</a:t>
            </a:r>
            <a:r>
              <a:rPr lang="en-US" altLang="zh-CN" sz="1400" dirty="0" smtClean="0"/>
              <a:t> </a:t>
            </a:r>
            <a:r>
              <a:rPr lang="zh-CN" altLang="en-US" sz="1400" dirty="0" smtClean="0"/>
              <a:t>只需要启动 </a:t>
            </a:r>
            <a:r>
              <a:rPr lang="en-US" altLang="zh-CN" sz="1400" dirty="0" smtClean="0"/>
              <a:t>10 </a:t>
            </a:r>
            <a:r>
              <a:rPr lang="zh-CN" altLang="en-US" sz="1400" dirty="0" smtClean="0"/>
              <a:t>个隔离的应用即可。</a:t>
            </a:r>
            <a:endParaRPr lang="en-US" altLang="zh-CN" sz="1400" dirty="0" smtClean="0"/>
          </a:p>
          <a:p>
            <a:endParaRPr lang="en-US" altLang="zh-CN" sz="1400" dirty="0" smtClean="0"/>
          </a:p>
          <a:p>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为什么要使用 </a:t>
            </a:r>
            <a:r>
              <a:rPr lang="en-US" b="1" dirty="0" err="1" smtClean="0"/>
              <a:t>Docker</a:t>
            </a:r>
            <a:r>
              <a:rPr lang="en-US" b="1" dirty="0" smtClean="0"/>
              <a:t>？</a:t>
            </a:r>
            <a:endParaRPr lang="en-US" b="1" dirty="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en-US" sz="1400" dirty="0" err="1" smtClean="0"/>
              <a:t>Docker</a:t>
            </a:r>
            <a:r>
              <a:rPr lang="en-US" sz="1400" dirty="0" smtClean="0"/>
              <a:t> </a:t>
            </a:r>
            <a:r>
              <a:rPr lang="zh-CN" altLang="en-US" sz="1400" dirty="0" smtClean="0"/>
              <a:t>包括三个基本概念</a:t>
            </a:r>
            <a:endParaRPr lang="en-US" altLang="zh-CN" sz="1400" dirty="0" smtClean="0"/>
          </a:p>
          <a:p>
            <a:endParaRPr lang="zh-CN" altLang="en-US" sz="1400" dirty="0" smtClean="0"/>
          </a:p>
          <a:p>
            <a:pPr>
              <a:buFont typeface="Arial" pitchFamily="34" charset="0"/>
              <a:buChar char="•"/>
            </a:pPr>
            <a:r>
              <a:rPr lang="zh-CN" altLang="en-US" sz="1400" dirty="0" smtClean="0"/>
              <a:t>镜像（</a:t>
            </a:r>
            <a:r>
              <a:rPr lang="en-US" sz="1400" dirty="0" smtClean="0"/>
              <a:t>Image）</a:t>
            </a:r>
          </a:p>
          <a:p>
            <a:pPr>
              <a:buFont typeface="Arial" pitchFamily="34" charset="0"/>
              <a:buChar char="•"/>
            </a:pPr>
            <a:r>
              <a:rPr lang="zh-CN" altLang="en-US" sz="1400" dirty="0" smtClean="0"/>
              <a:t>容器（</a:t>
            </a:r>
            <a:r>
              <a:rPr lang="en-US" sz="1400" dirty="0" smtClean="0"/>
              <a:t>Container）</a:t>
            </a:r>
          </a:p>
          <a:p>
            <a:pPr>
              <a:buFont typeface="Arial" pitchFamily="34" charset="0"/>
              <a:buChar char="•"/>
            </a:pPr>
            <a:r>
              <a:rPr lang="zh-CN" altLang="en-US" sz="1400" dirty="0" smtClean="0"/>
              <a:t>仓库（</a:t>
            </a:r>
            <a:r>
              <a:rPr lang="en-US" sz="1400" dirty="0" smtClean="0"/>
              <a:t>Repository）</a:t>
            </a:r>
          </a:p>
          <a:p>
            <a:pPr>
              <a:buFont typeface="Arial" pitchFamily="34" charset="0"/>
              <a:buChar char="•"/>
            </a:pPr>
            <a:endParaRPr lang="en-US" sz="1400" dirty="0" smtClean="0"/>
          </a:p>
        </p:txBody>
      </p:sp>
      <p:sp>
        <p:nvSpPr>
          <p:cNvPr id="10" name="TextBox 9"/>
          <p:cNvSpPr txBox="1"/>
          <p:nvPr/>
        </p:nvSpPr>
        <p:spPr>
          <a:xfrm>
            <a:off x="815673" y="645067"/>
            <a:ext cx="7069666" cy="369332"/>
          </a:xfrm>
          <a:prstGeom prst="rect">
            <a:avLst/>
          </a:prstGeom>
          <a:noFill/>
        </p:spPr>
        <p:txBody>
          <a:bodyPr wrap="square" rtlCol="0">
            <a:spAutoFit/>
          </a:bodyPr>
          <a:lstStyle/>
          <a:p>
            <a:r>
              <a:rPr lang="zh-CN" altLang="en-US" b="1" dirty="0" smtClean="0"/>
              <a:t>基本概念</a:t>
            </a:r>
            <a:endParaRPr lang="zh-CN" altLang="en-US" b="1" dirty="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en-US" altLang="zh-CN" sz="1400" dirty="0" err="1" smtClean="0"/>
              <a:t>Docker</a:t>
            </a:r>
            <a:r>
              <a:rPr lang="en-US" altLang="zh-CN" sz="1400" dirty="0" smtClean="0"/>
              <a:t> </a:t>
            </a:r>
            <a:r>
              <a:rPr lang="zh-CN" altLang="en-US" sz="1400" dirty="0" smtClean="0"/>
              <a:t>镜像就是一个只读的模板。</a:t>
            </a:r>
          </a:p>
          <a:p>
            <a:r>
              <a:rPr lang="zh-CN" altLang="en-US" sz="1400" dirty="0" smtClean="0"/>
              <a:t>例如：一个镜像可以包含一个完整的 </a:t>
            </a:r>
            <a:r>
              <a:rPr lang="en-US" altLang="zh-CN" sz="1400" dirty="0" err="1" smtClean="0"/>
              <a:t>ubuntu</a:t>
            </a:r>
            <a:r>
              <a:rPr lang="en-US" altLang="zh-CN" sz="1400" dirty="0" smtClean="0"/>
              <a:t> </a:t>
            </a:r>
            <a:r>
              <a:rPr lang="zh-CN" altLang="en-US" sz="1400" dirty="0" smtClean="0"/>
              <a:t>操作系统环境，里面仅安装了 </a:t>
            </a:r>
            <a:r>
              <a:rPr lang="en-US" altLang="zh-CN" sz="1400" dirty="0" smtClean="0"/>
              <a:t>Apache </a:t>
            </a:r>
            <a:r>
              <a:rPr lang="zh-CN" altLang="en-US" sz="1400" dirty="0" smtClean="0"/>
              <a:t>或用户需要的其它应用程序。</a:t>
            </a:r>
          </a:p>
          <a:p>
            <a:r>
              <a:rPr lang="zh-CN" altLang="en-US" sz="1400" dirty="0" smtClean="0"/>
              <a:t>镜像可以用来创建 </a:t>
            </a:r>
            <a:r>
              <a:rPr lang="en-US" altLang="zh-CN" sz="1400" dirty="0" err="1" smtClean="0"/>
              <a:t>Docker</a:t>
            </a:r>
            <a:r>
              <a:rPr lang="en-US" altLang="zh-CN" sz="1400" dirty="0" smtClean="0"/>
              <a:t> </a:t>
            </a:r>
            <a:r>
              <a:rPr lang="zh-CN" altLang="en-US" sz="1400" dirty="0" smtClean="0"/>
              <a:t>容器。</a:t>
            </a:r>
          </a:p>
          <a:p>
            <a:r>
              <a:rPr lang="en-US" altLang="zh-CN" sz="1400" dirty="0" err="1" smtClean="0"/>
              <a:t>Docker</a:t>
            </a:r>
            <a:r>
              <a:rPr lang="en-US" altLang="zh-CN" sz="1400" dirty="0" smtClean="0"/>
              <a:t> </a:t>
            </a:r>
            <a:r>
              <a:rPr lang="zh-CN" altLang="en-US" sz="1400" dirty="0" smtClean="0"/>
              <a:t>提供了一个很简单的机制来创建镜像或者更新现有的镜像，用户甚至可以直接从其他人那里下载一个已经做好的镜像来直接使用。</a:t>
            </a:r>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en-US" b="1" dirty="0" err="1" smtClean="0"/>
              <a:t>Docker</a:t>
            </a:r>
            <a:r>
              <a:rPr lang="en-US" b="1" dirty="0" smtClean="0"/>
              <a:t> </a:t>
            </a:r>
            <a:r>
              <a:rPr lang="zh-CN" altLang="en-US" b="1" dirty="0" smtClean="0"/>
              <a:t>镜像</a:t>
            </a:r>
            <a:endParaRPr lang="zh-CN" altLang="en-US" b="1" dirty="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en-US" altLang="zh-CN" sz="1400" dirty="0" err="1" smtClean="0"/>
              <a:t>Docker</a:t>
            </a:r>
            <a:r>
              <a:rPr lang="en-US" altLang="zh-CN" sz="1400" dirty="0" smtClean="0"/>
              <a:t> </a:t>
            </a:r>
            <a:r>
              <a:rPr lang="zh-CN" altLang="en-US" sz="1400" dirty="0" smtClean="0"/>
              <a:t>利用容器来运行应用。</a:t>
            </a:r>
          </a:p>
          <a:p>
            <a:r>
              <a:rPr lang="zh-CN" altLang="en-US" sz="1400" dirty="0" smtClean="0"/>
              <a:t>容器是从镜像创建的运行实例。它可以被启动、开始、停止、删除。每个容器都是相互隔离的、保证安全的平台。</a:t>
            </a:r>
          </a:p>
          <a:p>
            <a:r>
              <a:rPr lang="zh-CN" altLang="en-US" sz="1400" dirty="0" smtClean="0"/>
              <a:t>可以把容器看做是一个简易版的 </a:t>
            </a:r>
            <a:r>
              <a:rPr lang="en-US" altLang="zh-CN" sz="1400" dirty="0" smtClean="0"/>
              <a:t>Linux </a:t>
            </a:r>
            <a:r>
              <a:rPr lang="zh-CN" altLang="en-US" sz="1400" dirty="0" smtClean="0"/>
              <a:t>环境（包括</a:t>
            </a:r>
            <a:r>
              <a:rPr lang="en-US" altLang="zh-CN" sz="1400" dirty="0" smtClean="0"/>
              <a:t>root</a:t>
            </a:r>
            <a:r>
              <a:rPr lang="zh-CN" altLang="en-US" sz="1400" dirty="0" smtClean="0"/>
              <a:t>用户权限、进程空间、用户空间和网络空间等）和运行在其中的应用程序。</a:t>
            </a:r>
          </a:p>
          <a:p>
            <a:r>
              <a:rPr lang="zh-CN" altLang="en-US" sz="1400" dirty="0" smtClean="0"/>
              <a:t>*注：镜像是只读的，容器在启动的时候创建一层可写层作为最上层。</a:t>
            </a:r>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en-US" b="1" dirty="0" err="1" smtClean="0"/>
              <a:t>Docker</a:t>
            </a:r>
            <a:r>
              <a:rPr lang="en-US" b="1" dirty="0" smtClean="0"/>
              <a:t> </a:t>
            </a:r>
            <a:r>
              <a:rPr lang="zh-CN" altLang="en-US" b="1" dirty="0" smtClean="0"/>
              <a:t>容器</a:t>
            </a:r>
            <a:endParaRPr lang="zh-CN" altLang="en-US" b="1" dirty="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en-US" altLang="zh-CN" sz="1400" dirty="0" smtClean="0">
                <a:solidFill>
                  <a:schemeClr val="tx1">
                    <a:lumMod val="75000"/>
                    <a:lumOff val="25000"/>
                  </a:schemeClr>
                </a:solidFill>
                <a:latin typeface="Microsoft YaHei"/>
                <a:ea typeface="微软雅黑"/>
                <a:cs typeface="Microsoft YaHei"/>
              </a:rPr>
              <a:t>1</a:t>
            </a:r>
            <a:r>
              <a:rPr kumimoji="1" lang="zh-CN" altLang="en-US" sz="1400" dirty="0" smtClean="0">
                <a:solidFill>
                  <a:schemeClr val="tx1">
                    <a:lumMod val="75000"/>
                    <a:lumOff val="25000"/>
                  </a:schemeClr>
                </a:solidFill>
                <a:latin typeface="Microsoft YaHei"/>
                <a:ea typeface="微软雅黑"/>
                <a:cs typeface="Microsoft YaHei"/>
              </a:rPr>
              <a:t> </a:t>
            </a:r>
            <a:endParaRPr kumimoji="1" lang="zh-CN" altLang="en-US" sz="1400" dirty="0">
              <a:solidFill>
                <a:schemeClr val="tx1">
                  <a:lumMod val="75000"/>
                  <a:lumOff val="25000"/>
                </a:schemeClr>
              </a:solidFill>
              <a:latin typeface="Microsoft YaHei"/>
              <a:ea typeface="微软雅黑"/>
              <a:cs typeface="Microsoft YaHei"/>
            </a:endParaRPr>
          </a:p>
        </p:txBody>
      </p:sp>
      <p:sp>
        <p:nvSpPr>
          <p:cNvPr id="15" name="副标题 2"/>
          <p:cNvSpPr>
            <a:spLocks noGrp="1"/>
          </p:cNvSpPr>
          <p:nvPr>
            <p:ph type="subTitle" idx="1"/>
          </p:nvPr>
        </p:nvSpPr>
        <p:spPr>
          <a:xfrm>
            <a:off x="5174271" y="217361"/>
            <a:ext cx="3621030" cy="203130"/>
          </a:xfrm>
        </p:spPr>
        <p:txBody>
          <a:bodyPr>
            <a:normAutofit fontScale="77500" lnSpcReduction="20000"/>
          </a:bodyPr>
          <a:lstStyle/>
          <a:p>
            <a:pPr algn="r"/>
            <a:endParaRPr kumimoji="1" lang="zh-CN" altLang="en-US" sz="1200" dirty="0">
              <a:solidFill>
                <a:schemeClr val="bg1">
                  <a:lumMod val="75000"/>
                </a:schemeClr>
              </a:solidFill>
              <a:latin typeface="微软雅黑"/>
              <a:ea typeface="微软雅黑"/>
            </a:endParaRPr>
          </a:p>
        </p:txBody>
      </p:sp>
      <p:pic>
        <p:nvPicPr>
          <p:cNvPr id="16" name="图片 15" descr="nubia 品牌PPT模版元素-03.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967674" y="4601169"/>
            <a:ext cx="1827626" cy="284489"/>
          </a:xfrm>
          <a:prstGeom prst="rect">
            <a:avLst/>
          </a:prstGeom>
        </p:spPr>
      </p:pic>
      <p:sp>
        <p:nvSpPr>
          <p:cNvPr id="7" name="标题 1"/>
          <p:cNvSpPr txBox="1">
            <a:spLocks/>
          </p:cNvSpPr>
          <p:nvPr/>
        </p:nvSpPr>
        <p:spPr>
          <a:xfrm>
            <a:off x="632480" y="1278467"/>
            <a:ext cx="8162819" cy="3212052"/>
          </a:xfrm>
          <a:prstGeom prst="rect">
            <a:avLst/>
          </a:prstGeom>
        </p:spPr>
        <p:txBody>
          <a:bodyPr vert="horz" lIns="91440" tIns="45720" rIns="91440" bIns="45720" rtlCol="0" anchor="t" anchorCtr="0">
            <a:noAutofit/>
          </a:bodyPr>
          <a:lstStyle/>
          <a:p>
            <a:r>
              <a:rPr lang="zh-CN" altLang="en-US" sz="1400" dirty="0" smtClean="0"/>
              <a:t>仓库是集中存放镜像文件的场所。有时候会把仓库和仓库注册服务器（</a:t>
            </a:r>
            <a:r>
              <a:rPr lang="en-US" altLang="zh-CN" sz="1400" dirty="0" smtClean="0"/>
              <a:t>Registry</a:t>
            </a:r>
            <a:r>
              <a:rPr lang="zh-CN" altLang="en-US" sz="1400" dirty="0" smtClean="0"/>
              <a:t>）混为一谈，并不严格区分。实际上，仓库注册服务器上往往存放着多个仓库，每个仓库中又包含了多个镜像，每个镜像有不同的标签（</a:t>
            </a:r>
            <a:r>
              <a:rPr lang="en-US" altLang="zh-CN" sz="1400" dirty="0" smtClean="0"/>
              <a:t>tag</a:t>
            </a:r>
            <a:r>
              <a:rPr lang="zh-CN" altLang="en-US" sz="1400" dirty="0" smtClean="0"/>
              <a:t>）。</a:t>
            </a:r>
          </a:p>
          <a:p>
            <a:r>
              <a:rPr lang="zh-CN" altLang="en-US" sz="1400" dirty="0" smtClean="0"/>
              <a:t>仓库分为公开仓库（</a:t>
            </a:r>
            <a:r>
              <a:rPr lang="en-US" altLang="zh-CN" sz="1400" dirty="0" smtClean="0"/>
              <a:t>Public</a:t>
            </a:r>
            <a:r>
              <a:rPr lang="zh-CN" altLang="en-US" sz="1400" dirty="0" smtClean="0"/>
              <a:t>）和私有仓库（</a:t>
            </a:r>
            <a:r>
              <a:rPr lang="en-US" altLang="zh-CN" sz="1400" dirty="0" smtClean="0"/>
              <a:t>Private</a:t>
            </a:r>
            <a:r>
              <a:rPr lang="zh-CN" altLang="en-US" sz="1400" dirty="0" smtClean="0"/>
              <a:t>）两种形式。</a:t>
            </a:r>
          </a:p>
          <a:p>
            <a:r>
              <a:rPr lang="zh-CN" altLang="en-US" sz="1400" dirty="0" smtClean="0"/>
              <a:t>最大的公开仓库是 </a:t>
            </a:r>
            <a:r>
              <a:rPr lang="en-US" altLang="zh-CN" sz="1400" dirty="0" err="1" smtClean="0">
                <a:hlinkClick r:id="rId4"/>
              </a:rPr>
              <a:t>Docker</a:t>
            </a:r>
            <a:r>
              <a:rPr lang="en-US" altLang="zh-CN" sz="1400" dirty="0" smtClean="0">
                <a:hlinkClick r:id="rId4"/>
              </a:rPr>
              <a:t> Hub</a:t>
            </a:r>
            <a:r>
              <a:rPr lang="zh-CN" altLang="en-US" sz="1400" dirty="0" smtClean="0"/>
              <a:t>，存放了数量庞大的镜像供用户下载。</a:t>
            </a:r>
          </a:p>
          <a:p>
            <a:r>
              <a:rPr lang="zh-CN" altLang="en-US" sz="1400" dirty="0" smtClean="0"/>
              <a:t>当然，用户也可以在本地网络内创建一个私有仓库。</a:t>
            </a:r>
          </a:p>
          <a:p>
            <a:r>
              <a:rPr lang="zh-CN" altLang="en-US" sz="1400" dirty="0" smtClean="0"/>
              <a:t>当用户创建了自己的镜像之后就可以使用 </a:t>
            </a:r>
            <a:r>
              <a:rPr lang="en-US" altLang="zh-CN" sz="1400" dirty="0" smtClean="0"/>
              <a:t>push </a:t>
            </a:r>
            <a:r>
              <a:rPr lang="zh-CN" altLang="en-US" sz="1400" dirty="0" smtClean="0"/>
              <a:t>命令将它上传到公有或者私有仓库，这样下次在另外一台机器上使用这个镜像时候，只需要从仓库上 </a:t>
            </a:r>
            <a:r>
              <a:rPr lang="en-US" altLang="zh-CN" sz="1400" dirty="0" smtClean="0"/>
              <a:t>pull </a:t>
            </a:r>
            <a:r>
              <a:rPr lang="zh-CN" altLang="en-US" sz="1400" dirty="0" smtClean="0"/>
              <a:t>下来就可以了。</a:t>
            </a:r>
          </a:p>
          <a:p>
            <a:r>
              <a:rPr lang="zh-CN" altLang="en-US" sz="1400" dirty="0" smtClean="0"/>
              <a:t>*注：</a:t>
            </a:r>
            <a:r>
              <a:rPr lang="en-US" altLang="zh-CN" sz="1400" dirty="0" err="1" smtClean="0"/>
              <a:t>Docker</a:t>
            </a:r>
            <a:r>
              <a:rPr lang="en-US" altLang="zh-CN" sz="1400" dirty="0" smtClean="0"/>
              <a:t> </a:t>
            </a:r>
            <a:r>
              <a:rPr lang="zh-CN" altLang="en-US" sz="1400" dirty="0" smtClean="0"/>
              <a:t>仓库的概念跟 </a:t>
            </a:r>
            <a:r>
              <a:rPr lang="en-US" altLang="zh-CN" sz="1400" dirty="0" err="1" smtClean="0">
                <a:hlinkClick r:id="rId5"/>
              </a:rPr>
              <a:t>Git</a:t>
            </a:r>
            <a:r>
              <a:rPr lang="zh-CN" altLang="en-US" sz="1400" dirty="0" smtClean="0"/>
              <a:t> 类似，注册服务器可以理解为 </a:t>
            </a:r>
            <a:r>
              <a:rPr lang="en-US" altLang="zh-CN" sz="1400" dirty="0" err="1" smtClean="0"/>
              <a:t>GitHub</a:t>
            </a:r>
            <a:r>
              <a:rPr lang="en-US" altLang="zh-CN" sz="1400" dirty="0" smtClean="0"/>
              <a:t> </a:t>
            </a:r>
            <a:r>
              <a:rPr lang="zh-CN" altLang="en-US" sz="1400" dirty="0" smtClean="0"/>
              <a:t>这样的托管服务。</a:t>
            </a:r>
            <a:endParaRPr lang="zh-CN" altLang="en-US" sz="1400" dirty="0"/>
          </a:p>
        </p:txBody>
      </p:sp>
      <p:sp>
        <p:nvSpPr>
          <p:cNvPr id="10" name="TextBox 9"/>
          <p:cNvSpPr txBox="1"/>
          <p:nvPr/>
        </p:nvSpPr>
        <p:spPr>
          <a:xfrm>
            <a:off x="815673" y="645067"/>
            <a:ext cx="7069666" cy="369332"/>
          </a:xfrm>
          <a:prstGeom prst="rect">
            <a:avLst/>
          </a:prstGeom>
          <a:noFill/>
        </p:spPr>
        <p:txBody>
          <a:bodyPr wrap="square" rtlCol="0">
            <a:spAutoFit/>
          </a:bodyPr>
          <a:lstStyle/>
          <a:p>
            <a:r>
              <a:rPr lang="en-US" b="1" dirty="0" err="1" smtClean="0"/>
              <a:t>Docker</a:t>
            </a:r>
            <a:r>
              <a:rPr lang="en-US" b="1" dirty="0" smtClean="0"/>
              <a:t> </a:t>
            </a:r>
            <a:r>
              <a:rPr lang="zh-CN" altLang="en-US" b="1" dirty="0" smtClean="0"/>
              <a:t>仓库</a:t>
            </a:r>
            <a:endParaRPr lang="zh-CN" altLang="en-US" b="1" dirty="0"/>
          </a:p>
        </p:txBody>
      </p:sp>
    </p:spTree>
    <p:extLst>
      <p:ext uri="{BB962C8B-B14F-4D97-AF65-F5344CB8AC3E}">
        <p14:creationId xmlns="" xmlns:p14="http://schemas.microsoft.com/office/powerpoint/2010/main" val="1779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5298</TotalTime>
  <Words>1413</Words>
  <Application>Microsoft Office PowerPoint</Application>
  <PresentationFormat>全屏显示(16:9)</PresentationFormat>
  <Paragraphs>134</Paragraphs>
  <Slides>17</Slides>
  <Notes>0</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Office 主题</vt:lpstr>
      <vt:lpstr>Docker容器化技术的运用</vt:lpstr>
      <vt:lpstr>1 </vt:lpstr>
      <vt:lpstr>1 </vt:lpstr>
      <vt:lpstr>1 </vt:lpstr>
      <vt:lpstr>1 </vt:lpstr>
      <vt:lpstr>1 </vt:lpstr>
      <vt:lpstr>1 </vt:lpstr>
      <vt:lpstr>1 </vt:lpstr>
      <vt:lpstr>1 </vt:lpstr>
      <vt:lpstr>1 </vt:lpstr>
      <vt:lpstr>1 </vt:lpstr>
      <vt:lpstr>1 </vt:lpstr>
      <vt:lpstr>1 </vt:lpstr>
      <vt:lpstr>1 </vt:lpstr>
      <vt:lpstr>1 </vt:lpstr>
      <vt:lpstr>1 XXXXX</vt:lpstr>
      <vt:lpstr>幻灯片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wjx</cp:lastModifiedBy>
  <cp:revision>715</cp:revision>
  <dcterms:created xsi:type="dcterms:W3CDTF">2013-09-17T10:15:37Z</dcterms:created>
  <dcterms:modified xsi:type="dcterms:W3CDTF">2015-04-10T07:19:13Z</dcterms:modified>
</cp:coreProperties>
</file>